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2" r:id="rId6"/>
    <p:sldId id="261" r:id="rId7"/>
    <p:sldId id="272" r:id="rId8"/>
    <p:sldId id="269" r:id="rId9"/>
    <p:sldId id="263" r:id="rId10"/>
    <p:sldId id="271" r:id="rId11"/>
    <p:sldId id="264" r:id="rId12"/>
    <p:sldId id="274" r:id="rId13"/>
    <p:sldId id="266" r:id="rId14"/>
    <p:sldId id="265" r:id="rId15"/>
    <p:sldId id="267" r:id="rId16"/>
    <p:sldId id="273"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84" d="100"/>
          <a:sy n="84" d="100"/>
        </p:scale>
        <p:origin x="53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18" Type="http://schemas.openxmlformats.org/officeDocument/2006/relationships/image" Target="../media/image67.jpeg"/><Relationship Id="rId3" Type="http://schemas.openxmlformats.org/officeDocument/2006/relationships/image" Target="../media/image5.pn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2.jpeg"/><Relationship Id="rId16" Type="http://schemas.openxmlformats.org/officeDocument/2006/relationships/image" Target="../media/image65.png"/><Relationship Id="rId20"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png"/><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2.png"/><Relationship Id="rId2" Type="http://schemas.openxmlformats.org/officeDocument/2006/relationships/image" Target="../media/image52.jpeg"/><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hyperlink" Target="http://www.nasa.gov/about/org_index.html#.VBNBWvldWbM" TargetMode="External"/><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jp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 </a:t>
            </a:r>
            <a:r>
              <a:rPr lang="en-US" sz="3600" dirty="0" smtClean="0">
                <a:solidFill>
                  <a:srgbClr val="0061AA"/>
                </a:solidFill>
              </a:rPr>
              <a:t>About NASA</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ASP Application Areas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 Program is structured around </a:t>
            </a:r>
            <a:r>
              <a:rPr lang="en-US" sz="1800" b="1" dirty="0" smtClean="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smtClean="0"/>
              <a:t>Only five have full programs </a:t>
            </a:r>
            <a:r>
              <a:rPr lang="en-US" sz="1800" dirty="0" smtClean="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smtClean="0">
                <a:solidFill>
                  <a:srgbClr val="0061AA"/>
                </a:solidFill>
              </a:rPr>
              <a:t>Additional three thematic </a:t>
            </a:r>
            <a:r>
              <a:rPr lang="en-US" sz="1800" dirty="0">
                <a:solidFill>
                  <a:srgbClr val="0061AA"/>
                </a:solidFill>
              </a:rPr>
              <a:t>a</a:t>
            </a:r>
            <a:r>
              <a:rPr lang="en-US" sz="1800" dirty="0" smtClean="0">
                <a:solidFill>
                  <a:srgbClr val="0061AA"/>
                </a:solidFill>
              </a:rPr>
              <a:t>reas of </a:t>
            </a:r>
            <a:r>
              <a:rPr lang="en-US" sz="1800" dirty="0">
                <a:solidFill>
                  <a:srgbClr val="0061AA"/>
                </a:solidFill>
              </a:rPr>
              <a:t>a</a:t>
            </a:r>
            <a:r>
              <a:rPr lang="en-US" sz="1800" dirty="0" smtClean="0">
                <a:solidFill>
                  <a:srgbClr val="0061AA"/>
                </a:solidFill>
              </a:rPr>
              <a:t>pplications:</a:t>
            </a:r>
            <a:endParaRPr lang="en-US" sz="1800" dirty="0">
              <a:solidFill>
                <a:srgbClr val="0061AA"/>
              </a:solidFill>
            </a:endParaRP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292049"/>
              <a:ext cx="1202578" cy="322909"/>
            </a:xfrm>
            <a:prstGeom prst="rect">
              <a:avLst/>
            </a:prstGeom>
            <a:no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Disasters</a:t>
              </a:r>
              <a:endParaRPr lang="en-US" sz="2000" dirty="0">
                <a:solidFill>
                  <a:schemeClr val="tx1">
                    <a:lumMod val="75000"/>
                    <a:lumOff val="25000"/>
                  </a:schemeClr>
                </a:solidFill>
                <a:latin typeface="Gill Sans MT Condensed" panose="020B05060201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5409" y="2285572"/>
              <a:ext cx="721459" cy="721459"/>
            </a:xfrm>
            <a:prstGeom prst="rect">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96708" y="3111188"/>
              <a:ext cx="1167191" cy="538353"/>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Health &amp; </a:t>
              </a:r>
            </a:p>
            <a:p>
              <a:pPr lvl="0">
                <a:lnSpc>
                  <a:spcPct val="70000"/>
                </a:lnSpc>
              </a:pPr>
              <a:r>
                <a:rPr lang="en-US" sz="2000" dirty="0" smtClean="0">
                  <a:solidFill>
                    <a:schemeClr val="tx1">
                      <a:lumMod val="75000"/>
                      <a:lumOff val="25000"/>
                    </a:schemeClr>
                  </a:solidFill>
                  <a:latin typeface="Gill Sans MT Condensed" panose="020B0506020104020203" pitchFamily="34" charset="0"/>
                </a:rPr>
                <a:t>Air Quality</a:t>
              </a:r>
              <a:endParaRPr lang="en-US" sz="2000" dirty="0">
                <a:solidFill>
                  <a:schemeClr val="tx1">
                    <a:lumMod val="75000"/>
                    <a:lumOff val="25000"/>
                  </a:schemeClr>
                </a:solidFill>
                <a:latin typeface="Gill Sans MT Condensed" panose="020B0506020104020203" pitchFamily="34" charset="0"/>
              </a:endParaRPr>
            </a:p>
          </p:txBody>
        </p:sp>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605" y="2285572"/>
              <a:ext cx="721459" cy="721459"/>
            </a:xfrm>
            <a:prstGeom prst="rect">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21618"/>
              <a:ext cx="1187430" cy="538353"/>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Ecological Forecasting</a:t>
              </a:r>
              <a:endParaRPr lang="en-US" sz="2000" dirty="0">
                <a:solidFill>
                  <a:schemeClr val="tx1">
                    <a:lumMod val="75000"/>
                    <a:lumOff val="25000"/>
                  </a:schemeClr>
                </a:solidFill>
                <a:latin typeface="Gill Sans MT Condensed" panose="020B0506020104020203" pitchFamily="34" charset="0"/>
              </a:endParaRPr>
            </a:p>
          </p:txBody>
        </p:sp>
        <p:pic>
          <p:nvPicPr>
            <p:cNvPr id="59" name="Picture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59339" y="2285572"/>
              <a:ext cx="721459" cy="721459"/>
            </a:xfrm>
            <a:prstGeom prst="rect">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6352"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111887"/>
              <a:ext cx="1396353" cy="523220"/>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Agriculture &amp; Food Security</a:t>
              </a:r>
              <a:endParaRPr lang="en-US" sz="2000" dirty="0">
                <a:solidFill>
                  <a:schemeClr val="tx1">
                    <a:lumMod val="75000"/>
                    <a:lumOff val="25000"/>
                  </a:schemeClr>
                </a:solidFill>
                <a:latin typeface="Gill Sans MT Condensed" panose="020B0506020104020203" pitchFamily="34" charset="0"/>
              </a:endParaRPr>
            </a:p>
          </p:txBody>
        </p:sp>
        <p:pic>
          <p:nvPicPr>
            <p:cNvPr id="60" name="Picture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23892" y="2285572"/>
              <a:ext cx="721459" cy="721459"/>
            </a:xfrm>
            <a:prstGeom prst="rect">
              <a:avLst/>
            </a:prstGeom>
            <a:grpFill/>
          </p:spPr>
        </p:pic>
      </p:grpSp>
      <p:grpSp>
        <p:nvGrpSpPr>
          <p:cNvPr id="4" name="Group 3"/>
          <p:cNvGrpSpPr/>
          <p:nvPr/>
        </p:nvGrpSpPr>
        <p:grpSpPr>
          <a:xfrm>
            <a:off x="6147989" y="2247131"/>
            <a:ext cx="1847926" cy="3010669"/>
            <a:chOff x="5120465" y="2224283"/>
            <a:chExt cx="1847926"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0465"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155338"/>
              <a:ext cx="1065873" cy="561336"/>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Water Resources</a:t>
              </a:r>
              <a:endParaRPr lang="en-US" sz="2000" dirty="0">
                <a:solidFill>
                  <a:schemeClr val="tx1">
                    <a:lumMod val="75000"/>
                    <a:lumOff val="25000"/>
                  </a:schemeClr>
                </a:solidFill>
                <a:latin typeface="Gill Sans MT Condensed" panose="020B0506020104020203" pitchFamily="34" charset="0"/>
              </a:endParaRPr>
            </a:p>
          </p:txBody>
        </p:sp>
        <p:pic>
          <p:nvPicPr>
            <p:cNvPr id="61" name="Picture 6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88132" y="2285572"/>
              <a:ext cx="721459" cy="721459"/>
            </a:xfrm>
            <a:prstGeom prst="rect">
              <a:avLst/>
            </a:prstGeom>
            <a:grpFill/>
          </p:spPr>
        </p:pic>
      </p:grpSp>
      <p:sp>
        <p:nvSpPr>
          <p:cNvPr id="62" name="Rounded Rectangle 61"/>
          <p:cNvSpPr/>
          <p:nvPr/>
        </p:nvSpPr>
        <p:spPr>
          <a:xfrm>
            <a:off x="306625" y="5716877"/>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237169" y="5716878"/>
            <a:ext cx="2649353"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6170012" y="5716877"/>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grpSp>
        <p:nvGrpSpPr>
          <p:cNvPr id="65" name="Group 64"/>
          <p:cNvGrpSpPr/>
          <p:nvPr/>
        </p:nvGrpSpPr>
        <p:grpSpPr>
          <a:xfrm>
            <a:off x="523933" y="5788642"/>
            <a:ext cx="2261472" cy="731520"/>
            <a:chOff x="9980199" y="13410701"/>
            <a:chExt cx="2261472" cy="731520"/>
          </a:xfrm>
        </p:grpSpPr>
        <p:pic>
          <p:nvPicPr>
            <p:cNvPr id="66" name="Picture 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0199" y="13410701"/>
              <a:ext cx="731520" cy="731520"/>
            </a:xfrm>
            <a:prstGeom prst="rect">
              <a:avLst/>
            </a:prstGeom>
          </p:spPr>
        </p:pic>
        <p:sp>
          <p:nvSpPr>
            <p:cNvPr id="67" name="TextBox 66"/>
            <p:cNvSpPr txBox="1"/>
            <p:nvPr/>
          </p:nvSpPr>
          <p:spPr>
            <a:xfrm>
              <a:off x="10613548" y="13608919"/>
              <a:ext cx="1628123" cy="350865"/>
            </a:xfrm>
            <a:prstGeom prst="rect">
              <a:avLst/>
            </a:prstGeom>
            <a:noFill/>
          </p:spPr>
          <p:txBody>
            <a:bodyPr wrap="square" rtlCol="0">
              <a:spAutoFit/>
            </a:bodyPr>
            <a:lstStyle/>
            <a:p>
              <a:pPr lvl="0" algn="ctr">
                <a:lnSpc>
                  <a:spcPct val="70000"/>
                </a:lnSpc>
              </a:pPr>
              <a:r>
                <a:rPr lang="en-US" sz="2400" dirty="0" smtClean="0">
                  <a:solidFill>
                    <a:prstClr val="black">
                      <a:lumMod val="75000"/>
                      <a:lumOff val="25000"/>
                    </a:prstClr>
                  </a:solidFill>
                  <a:latin typeface="Gill Sans MT Condensed" panose="020B0506020104020203" pitchFamily="34" charset="0"/>
                </a:rPr>
                <a:t>Energy</a:t>
              </a:r>
              <a:endParaRPr lang="en-US" sz="2400" dirty="0">
                <a:solidFill>
                  <a:prstClr val="black">
                    <a:lumMod val="75000"/>
                    <a:lumOff val="25000"/>
                  </a:prstClr>
                </a:solidFill>
                <a:latin typeface="Gill Sans MT Condensed" panose="020B0506020104020203" pitchFamily="34" charset="0"/>
              </a:endParaRPr>
            </a:p>
          </p:txBody>
        </p:sp>
      </p:grpSp>
      <p:grpSp>
        <p:nvGrpSpPr>
          <p:cNvPr id="68" name="Group 67"/>
          <p:cNvGrpSpPr/>
          <p:nvPr/>
        </p:nvGrpSpPr>
        <p:grpSpPr>
          <a:xfrm>
            <a:off x="3418983" y="5788642"/>
            <a:ext cx="2356702" cy="731520"/>
            <a:chOff x="11580267" y="13410701"/>
            <a:chExt cx="2356702" cy="731520"/>
          </a:xfrm>
        </p:grpSpPr>
        <p:pic>
          <p:nvPicPr>
            <p:cNvPr id="69" name="Picture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80267" y="13410701"/>
              <a:ext cx="731520" cy="731520"/>
            </a:xfrm>
            <a:prstGeom prst="rect">
              <a:avLst/>
            </a:prstGeom>
          </p:spPr>
        </p:pic>
        <p:sp>
          <p:nvSpPr>
            <p:cNvPr id="70" name="TextBox 69"/>
            <p:cNvSpPr txBox="1"/>
            <p:nvPr/>
          </p:nvSpPr>
          <p:spPr>
            <a:xfrm>
              <a:off x="12514076" y="13498418"/>
              <a:ext cx="1422893" cy="627608"/>
            </a:xfrm>
            <a:prstGeom prst="rect">
              <a:avLst/>
            </a:prstGeom>
            <a:noFill/>
          </p:spPr>
          <p:txBody>
            <a:bodyPr wrap="square" rtlCol="0">
              <a:spAutoFit/>
            </a:bodyPr>
            <a:lstStyle/>
            <a:p>
              <a:pPr lvl="0">
                <a:lnSpc>
                  <a:spcPct val="70000"/>
                </a:lnSpc>
              </a:pPr>
              <a:r>
                <a:rPr lang="en-US" sz="2400" dirty="0" smtClean="0">
                  <a:solidFill>
                    <a:prstClr val="black">
                      <a:lumMod val="75000"/>
                      <a:lumOff val="25000"/>
                    </a:prstClr>
                  </a:solidFill>
                  <a:latin typeface="Gill Sans MT Condensed" panose="020B0506020104020203" pitchFamily="34" charset="0"/>
                </a:rPr>
                <a:t>Urban Development</a:t>
              </a:r>
              <a:endParaRPr lang="en-US" sz="2400" dirty="0">
                <a:solidFill>
                  <a:prstClr val="black">
                    <a:lumMod val="75000"/>
                    <a:lumOff val="25000"/>
                  </a:prstClr>
                </a:solidFill>
                <a:latin typeface="Gill Sans MT Condensed" panose="020B0506020104020203" pitchFamily="34" charset="0"/>
              </a:endParaRPr>
            </a:p>
          </p:txBody>
        </p:sp>
      </p:grpSp>
      <p:grpSp>
        <p:nvGrpSpPr>
          <p:cNvPr id="71" name="Group 70"/>
          <p:cNvGrpSpPr/>
          <p:nvPr/>
        </p:nvGrpSpPr>
        <p:grpSpPr>
          <a:xfrm>
            <a:off x="6350493" y="5788642"/>
            <a:ext cx="2441314" cy="731520"/>
            <a:chOff x="13073324" y="13410701"/>
            <a:chExt cx="2441314" cy="731520"/>
          </a:xfrm>
        </p:grpSpPr>
        <p:pic>
          <p:nvPicPr>
            <p:cNvPr id="72" name="Picture 7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073324" y="13410701"/>
              <a:ext cx="731520" cy="731520"/>
            </a:xfrm>
            <a:prstGeom prst="rect">
              <a:avLst/>
            </a:prstGeom>
          </p:spPr>
        </p:pic>
        <p:sp>
          <p:nvSpPr>
            <p:cNvPr id="73" name="TextBox 72"/>
            <p:cNvSpPr txBox="1"/>
            <p:nvPr/>
          </p:nvSpPr>
          <p:spPr>
            <a:xfrm>
              <a:off x="13886515" y="13503760"/>
              <a:ext cx="1628123" cy="609398"/>
            </a:xfrm>
            <a:prstGeom prst="rect">
              <a:avLst/>
            </a:prstGeom>
            <a:noFill/>
          </p:spPr>
          <p:txBody>
            <a:bodyPr wrap="square" rtlCol="0">
              <a:spAutoFit/>
            </a:bodyPr>
            <a:lstStyle/>
            <a:p>
              <a:pPr lvl="0">
                <a:lnSpc>
                  <a:spcPct val="70000"/>
                </a:lnSpc>
              </a:pPr>
              <a:r>
                <a:rPr lang="en-US" sz="2400" dirty="0" smtClean="0">
                  <a:solidFill>
                    <a:prstClr val="black">
                      <a:lumMod val="75000"/>
                      <a:lumOff val="25000"/>
                    </a:prstClr>
                  </a:solidFill>
                  <a:latin typeface="Gill Sans MT Condensed" panose="020B0506020104020203" pitchFamily="34" charset="0"/>
                </a:rPr>
                <a:t>Transportation &amp; Infrastructure</a:t>
              </a:r>
              <a:endParaRPr lang="en-US" sz="2400" dirty="0">
                <a:solidFill>
                  <a:prstClr val="black">
                    <a:lumMod val="75000"/>
                    <a:lumOff val="25000"/>
                  </a:prstClr>
                </a:solidFill>
                <a:latin typeface="Gill Sans MT Condensed" panose="020B0506020104020203" pitchFamily="34" charset="0"/>
              </a:endParaRPr>
            </a:p>
          </p:txBody>
        </p:sp>
      </p:gr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David Green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88" name="Picture 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70757" y="2342285"/>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John Haynes</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0" name="Picture 6" descr="John Hayne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58710" y="2365251"/>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pic>
        <p:nvPicPr>
          <p:cNvPr id="91" name="Picture 90"/>
          <p:cNvPicPr>
            <a:picLocks noChangeAspect="1"/>
          </p:cNvPicPr>
          <p:nvPr/>
        </p:nvPicPr>
        <p:blipFill rotWithShape="1">
          <a:blip r:embed="rId19" cstate="screen">
            <a:extLst>
              <a:ext uri="{28A0092B-C50C-407E-A947-70E740481C1C}">
                <a14:useLocalDpi xmlns:a14="http://schemas.microsoft.com/office/drawing/2010/main"/>
              </a:ext>
            </a:extLst>
          </a:blip>
          <a:srcRect l="-287"/>
          <a:stretch/>
        </p:blipFill>
        <p:spPr>
          <a:xfrm>
            <a:off x="5209525" y="2351665"/>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Woody Turner</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3" name="Picture 4" descr="Bradley Doorn"/>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207207" y="238474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4" name="TextBox 93"/>
          <p:cNvSpPr txBox="1">
            <a:spLocks noChangeArrowheads="1"/>
          </p:cNvSpPr>
          <p:nvPr/>
        </p:nvSpPr>
        <p:spPr bwMode="auto">
          <a:xfrm>
            <a:off x="7241245"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5" name="Picture 4" descr="Bradley Doorn"/>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272210" y="231308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a:t>
            </a:r>
            <a:r>
              <a:rPr lang="en-US" sz="1800" dirty="0" smtClean="0"/>
              <a:t>science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a:t>
            </a:r>
            <a:r>
              <a:rPr lang="en-US" sz="1800" dirty="0" smtClean="0"/>
              <a:t>brokering</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610663"/>
            <a:ext cx="5003026" cy="4087317"/>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pic>
        <p:nvPicPr>
          <p:cNvPr id="44" name="Picture 4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35223" y="4368675"/>
            <a:ext cx="4540611" cy="2248711"/>
          </a:xfrm>
          <a:prstGeom prst="rect">
            <a:avLst/>
          </a:prstGeom>
        </p:spPr>
      </p:pic>
      <p:sp>
        <p:nvSpPr>
          <p:cNvPr id="45" name="earth observations head"/>
          <p:cNvSpPr txBox="1"/>
          <p:nvPr/>
        </p:nvSpPr>
        <p:spPr>
          <a:xfrm>
            <a:off x="5046567" y="266227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2017 Achievements </a:t>
            </a:r>
          </a:p>
          <a:p>
            <a:pPr algn="ctr"/>
            <a:r>
              <a:rPr lang="en-US" sz="2000" dirty="0" smtClean="0">
                <a:solidFill>
                  <a:srgbClr val="0061AA"/>
                </a:solidFill>
                <a:latin typeface="Century Gothic" panose="020B0502020202020204" pitchFamily="34" charset="0"/>
              </a:rPr>
              <a:t>Programmatic Engagement:</a:t>
            </a:r>
            <a:endParaRPr lang="en-US" sz="2000" dirty="0">
              <a:solidFill>
                <a:srgbClr val="0061AA"/>
              </a:solidFill>
              <a:latin typeface="Century Gothic" panose="020B0502020202020204" pitchFamily="34" charset="0"/>
            </a:endParaRPr>
          </a:p>
        </p:txBody>
      </p:sp>
      <p:pic>
        <p:nvPicPr>
          <p:cNvPr id="51" name="Picture 50"/>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8876308" y="3555938"/>
            <a:ext cx="685985" cy="687814"/>
          </a:xfrm>
          <a:prstGeom prst="rect">
            <a:avLst/>
          </a:prstGeom>
        </p:spPr>
      </p:pic>
      <p:sp>
        <p:nvSpPr>
          <p:cNvPr id="52" name="TextBox 51"/>
          <p:cNvSpPr txBox="1"/>
          <p:nvPr/>
        </p:nvSpPr>
        <p:spPr>
          <a:xfrm>
            <a:off x="7697919" y="3557961"/>
            <a:ext cx="1079142" cy="523220"/>
          </a:xfrm>
          <a:prstGeom prst="rect">
            <a:avLst/>
          </a:prstGeom>
          <a:noFill/>
        </p:spPr>
        <p:txBody>
          <a:bodyPr wrap="none" rtlCol="0">
            <a:spAutoFit/>
          </a:bodyPr>
          <a:lstStyle/>
          <a:p>
            <a:r>
              <a:rPr lang="en-US" sz="2800" dirty="0" smtClean="0">
                <a:solidFill>
                  <a:schemeClr val="tx1">
                    <a:lumMod val="75000"/>
                    <a:lumOff val="25000"/>
                  </a:schemeClr>
                </a:solidFill>
              </a:rPr>
              <a:t>2,369</a:t>
            </a:r>
            <a:endParaRPr lang="en-US" sz="2800" dirty="0">
              <a:solidFill>
                <a:schemeClr val="tx1">
                  <a:lumMod val="75000"/>
                  <a:lumOff val="25000"/>
                </a:schemeClr>
              </a:solidFill>
            </a:endParaRPr>
          </a:p>
        </p:txBody>
      </p:sp>
      <p:sp>
        <p:nvSpPr>
          <p:cNvPr id="53" name="TextBox 52"/>
          <p:cNvSpPr txBox="1"/>
          <p:nvPr/>
        </p:nvSpPr>
        <p:spPr>
          <a:xfrm>
            <a:off x="7696886" y="3967540"/>
            <a:ext cx="1536568"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Institutions</a:t>
            </a:r>
          </a:p>
        </p:txBody>
      </p:sp>
      <p:pic>
        <p:nvPicPr>
          <p:cNvPr id="55" name="Picture 54"/>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654318" y="3580077"/>
            <a:ext cx="687815" cy="687815"/>
          </a:xfrm>
          <a:prstGeom prst="rect">
            <a:avLst/>
          </a:prstGeom>
        </p:spPr>
      </p:pic>
      <p:grpSp>
        <p:nvGrpSpPr>
          <p:cNvPr id="56" name="Group 55"/>
          <p:cNvGrpSpPr/>
          <p:nvPr/>
        </p:nvGrpSpPr>
        <p:grpSpPr>
          <a:xfrm>
            <a:off x="5406175" y="3573321"/>
            <a:ext cx="1243721" cy="758667"/>
            <a:chOff x="15621416" y="12442290"/>
            <a:chExt cx="1243721" cy="758667"/>
          </a:xfrm>
        </p:grpSpPr>
        <p:sp>
          <p:nvSpPr>
            <p:cNvPr id="57" name="TextBox 56"/>
            <p:cNvSpPr txBox="1"/>
            <p:nvPr/>
          </p:nvSpPr>
          <p:spPr>
            <a:xfrm>
              <a:off x="15621416" y="12442290"/>
              <a:ext cx="1079142" cy="523220"/>
            </a:xfrm>
            <a:prstGeom prst="rect">
              <a:avLst/>
            </a:prstGeom>
            <a:noFill/>
          </p:spPr>
          <p:txBody>
            <a:bodyPr wrap="none" rtlCol="0">
              <a:spAutoFit/>
            </a:bodyPr>
            <a:lstStyle/>
            <a:p>
              <a:r>
                <a:rPr lang="en-US" sz="2800" dirty="0" smtClean="0">
                  <a:solidFill>
                    <a:schemeClr val="tx1">
                      <a:lumMod val="75000"/>
                      <a:lumOff val="25000"/>
                    </a:schemeClr>
                  </a:solidFill>
                </a:rPr>
                <a:t>6,622</a:t>
              </a:r>
              <a:endParaRPr lang="en-US" sz="2800" dirty="0">
                <a:solidFill>
                  <a:schemeClr val="tx1">
                    <a:lumMod val="75000"/>
                    <a:lumOff val="25000"/>
                  </a:schemeClr>
                </a:solidFill>
              </a:endParaRP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smtClean="0">
                  <a:solidFill>
                    <a:schemeClr val="tx1">
                      <a:lumMod val="75000"/>
                      <a:lumOff val="25000"/>
                    </a:schemeClr>
                  </a:solidFill>
                  <a:latin typeface="+mj-lt"/>
                </a:rPr>
                <a:t>Individuals</a:t>
              </a:r>
              <a:endParaRPr lang="en-US" sz="1600" dirty="0">
                <a:solidFill>
                  <a:schemeClr val="tx1">
                    <a:lumMod val="75000"/>
                    <a:lumOff val="25000"/>
                  </a:schemeClr>
                </a:solidFill>
                <a:latin typeface="+mj-lt"/>
              </a:endParaRPr>
            </a:p>
          </p:txBody>
        </p:sp>
      </p:grpSp>
      <p:grpSp>
        <p:nvGrpSpPr>
          <p:cNvPr id="63" name="Group 62"/>
          <p:cNvGrpSpPr/>
          <p:nvPr/>
        </p:nvGrpSpPr>
        <p:grpSpPr>
          <a:xfrm>
            <a:off x="6488572" y="631981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smtClean="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smtClean="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Works </a:t>
            </a:r>
            <a:r>
              <a:rPr lang="en-US" sz="1800" dirty="0"/>
              <a:t>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initiatives focused on indigenous peoples in North America and an interactive mapper</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497381" y="5215588"/>
            <a:ext cx="3663733" cy="1465476"/>
            <a:chOff x="5109311" y="5301085"/>
            <a:chExt cx="2339367" cy="1465476"/>
          </a:xfrm>
        </p:grpSpPr>
        <p:sp>
          <p:nvSpPr>
            <p:cNvPr id="69" name="Text Placeholder 5"/>
            <p:cNvSpPr txBox="1">
              <a:spLocks/>
            </p:cNvSpPr>
            <p:nvPr/>
          </p:nvSpPr>
          <p:spPr>
            <a:xfrm>
              <a:off x="5109311" y="5325765"/>
              <a:ext cx="2339367"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Lauren Childs-Gleason spent 12 years with DEVELOP and is a resource for all </a:t>
              </a:r>
              <a:r>
                <a:rPr lang="en-US" sz="1600" dirty="0" err="1" smtClean="0"/>
                <a:t>DEVELOPers</a:t>
              </a:r>
              <a:r>
                <a:rPr lang="en-US" sz="1600" dirty="0" smtClean="0"/>
                <a:t>! Feel free to reach out to her if you have questions about or interest in CBP.</a:t>
              </a:r>
            </a:p>
          </p:txBody>
        </p:sp>
        <p:sp>
          <p:nvSpPr>
            <p:cNvPr id="70" name="Rounded Rectangle 69"/>
            <p:cNvSpPr/>
            <p:nvPr/>
          </p:nvSpPr>
          <p:spPr>
            <a:xfrm>
              <a:off x="5109312" y="5301085"/>
              <a:ext cx="2339366" cy="14654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l="17768" r="24686"/>
          <a:stretch/>
        </p:blipFill>
        <p:spPr>
          <a:xfrm>
            <a:off x="362398" y="3813508"/>
            <a:ext cx="102882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Dr. Nancy Searby </a:t>
            </a:r>
          </a:p>
          <a:p>
            <a:pPr indent="288925">
              <a:spcBef>
                <a:spcPts val="0"/>
              </a:spcBef>
              <a:spcAft>
                <a:spcPts val="600"/>
              </a:spcAft>
              <a:buClr>
                <a:srgbClr val="EF282F"/>
              </a:buClr>
            </a:pPr>
            <a:r>
              <a:rPr lang="en-US" sz="1400" dirty="0" smtClean="0"/>
              <a:t>CBP Program Manager</a:t>
            </a:r>
            <a:endParaRPr lang="en-US" sz="1400" dirty="0"/>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Lauren Childs-Gleason </a:t>
            </a:r>
          </a:p>
          <a:p>
            <a:pPr indent="288925">
              <a:spcBef>
                <a:spcPts val="0"/>
              </a:spcBef>
              <a:spcAft>
                <a:spcPts val="600"/>
              </a:spcAft>
              <a:buClr>
                <a:srgbClr val="EF282F"/>
              </a:buClr>
            </a:pPr>
            <a:r>
              <a:rPr lang="en-US" sz="1400" dirty="0" smtClean="0"/>
              <a:t>CBP Analysis &amp; Coordination Lead</a:t>
            </a:r>
            <a:endParaRPr lang="en-US" sz="1400" dirty="0"/>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Christine Mataya</a:t>
            </a:r>
          </a:p>
          <a:p>
            <a:pPr indent="288925">
              <a:spcBef>
                <a:spcPts val="0"/>
              </a:spcBef>
              <a:spcAft>
                <a:spcPts val="600"/>
              </a:spcAft>
              <a:buClr>
                <a:srgbClr val="EF282F"/>
              </a:buClr>
            </a:pPr>
            <a:r>
              <a:rPr lang="en-US" sz="1400" dirty="0" smtClean="0"/>
              <a:t>CBP Program Support Specialist</a:t>
            </a:r>
            <a:endParaRPr lang="en-US" sz="1400" dirty="0"/>
          </a:p>
        </p:txBody>
      </p:sp>
      <p:pic>
        <p:nvPicPr>
          <p:cNvPr id="73" name="Picture 7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pic>
        <p:nvPicPr>
          <p:cNvPr id="75" name="Picture 74" descr="Woody Turn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0783" y="3325818"/>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Project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Goddard </a:t>
            </a:r>
            <a:r>
              <a:rPr lang="en-US" sz="1400" kern="0" dirty="0" smtClean="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Langley </a:t>
            </a:r>
            <a:r>
              <a:rPr lang="en-US" sz="1400" kern="0" dirty="0" smtClean="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Marshall </a:t>
            </a:r>
            <a:r>
              <a:rPr lang="en-US" sz="1400" kern="0" dirty="0" smtClean="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pic>
        <p:nvPicPr>
          <p:cNvPr id="81" name="Picture 8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05794" y="2086390"/>
            <a:ext cx="964379" cy="1075723"/>
          </a:xfrm>
          <a:prstGeom prst="ellipse">
            <a:avLst/>
          </a:prstGeom>
          <a:noFill/>
          <a:ln>
            <a:noFill/>
            <a:miter lim="800000"/>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smtClean="0">
                <a:solidFill>
                  <a:srgbClr val="0061AA"/>
                </a:solidFill>
              </a:rPr>
              <a:t>Element Leads</a:t>
            </a:r>
            <a:endParaRPr lang="en-US" dirty="0">
              <a:solidFill>
                <a:srgbClr val="0061AA"/>
              </a:solidFill>
            </a:endParaRPr>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ARSET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Makers</a:t>
            </a:r>
          </a:p>
          <a:p>
            <a:pPr marL="742950" lvl="1" indent="-285750">
              <a:spcBef>
                <a:spcPts val="0"/>
              </a:spcBef>
              <a:spcAft>
                <a:spcPts val="600"/>
              </a:spcAft>
              <a:buClr>
                <a:srgbClr val="EF282F"/>
              </a:buClr>
              <a:buFont typeface="Arial" panose="020B0604020202020204" pitchFamily="34" charset="0"/>
              <a:buChar char="•"/>
            </a:pPr>
            <a:r>
              <a:rPr lang="en-US" sz="1800" dirty="0"/>
              <a:t>Regulatory Agencies</a:t>
            </a:r>
          </a:p>
          <a:p>
            <a:pPr marL="742950" lvl="1" indent="-285750">
              <a:spcBef>
                <a:spcPts val="0"/>
              </a:spcBef>
              <a:spcAft>
                <a:spcPts val="600"/>
              </a:spcAft>
              <a:buClr>
                <a:srgbClr val="EF282F"/>
              </a:buClr>
              <a:buFont typeface="Arial" panose="020B0604020202020204" pitchFamily="34" charset="0"/>
              <a:buChar char="•"/>
            </a:pPr>
            <a:r>
              <a:rPr lang="en-US" sz="1800" dirty="0"/>
              <a:t>Applied Environmental </a:t>
            </a:r>
            <a:r>
              <a:rPr lang="en-US" sz="1800" dirty="0" smtClean="0"/>
              <a:t>Professionals</a:t>
            </a:r>
          </a:p>
          <a:p>
            <a:pPr marL="742950" lvl="1" indent="-285750">
              <a:spcBef>
                <a:spcPts val="0"/>
              </a:spcBef>
              <a:spcAft>
                <a:spcPts val="600"/>
              </a:spcAft>
              <a:buClr>
                <a:srgbClr val="EF282F"/>
              </a:buClr>
              <a:buFont typeface="Arial" panose="020B0604020202020204" pitchFamily="34" charset="0"/>
              <a:buChar char="•"/>
            </a:pPr>
            <a:r>
              <a:rPr lang="en-US" sz="1800" dirty="0" smtClean="0"/>
              <a:t>Students</a:t>
            </a:r>
          </a:p>
          <a:p>
            <a:pPr marL="742950" lvl="1" indent="-285750">
              <a:spcBef>
                <a:spcPts val="0"/>
              </a:spcBef>
              <a:spcAft>
                <a:spcPts val="600"/>
              </a:spcAft>
              <a:buClr>
                <a:srgbClr val="EF282F"/>
              </a:buClr>
              <a:buFont typeface="Arial" panose="020B0604020202020204" pitchFamily="34" charset="0"/>
              <a:buChar char="•"/>
            </a:pPr>
            <a:r>
              <a:rPr lang="en-US" sz="1800" dirty="0" smtClean="0"/>
              <a:t>General public</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Increases the use of NASA Earth Science models and data for environmental </a:t>
            </a:r>
            <a:r>
              <a:rPr lang="en-US" sz="1800" dirty="0" smtClean="0"/>
              <a:t>applications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https://arset.gsfc.nasa.gov  </a:t>
              </a:r>
              <a:endParaRPr lang="en-US" u="sng" dirty="0">
                <a:solidFill>
                  <a:schemeClr val="bg1"/>
                </a:solidFill>
              </a:endParaRP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465476"/>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ARSET’s archive of trainings are available on their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SERVIR</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a:t>
            </a:r>
            <a:r>
              <a:rPr lang="en-US" sz="1800" dirty="0" smtClean="0"/>
              <a:t>to host </a:t>
            </a:r>
            <a:r>
              <a:rPr lang="en-US" sz="1800" b="1" dirty="0" smtClean="0"/>
              <a:t>five hubs</a:t>
            </a:r>
            <a:r>
              <a:rPr lang="en-US" sz="1800" dirty="0" smtClean="0"/>
              <a:t>:</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Eastern &amp; Southern Africa</a:t>
            </a:r>
            <a:r>
              <a:rPr lang="en-US" sz="1800" b="1" dirty="0" smtClean="0"/>
              <a:t> </a:t>
            </a:r>
            <a:r>
              <a:rPr lang="en-US" sz="1800" dirty="0" smtClean="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West Africa </a:t>
            </a:r>
            <a:r>
              <a:rPr lang="en-US" sz="1800" dirty="0" smtClean="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Hindu-Kush Himalayas </a:t>
            </a:r>
            <a:r>
              <a:rPr lang="en-US" sz="1800" dirty="0" smtClean="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Mekong</a:t>
            </a:r>
            <a:r>
              <a:rPr lang="en-US" sz="1800" dirty="0" smtClean="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Amazonia</a:t>
            </a:r>
            <a:r>
              <a:rPr lang="en-US" sz="1800" dirty="0" smtClean="0"/>
              <a:t> – Valle del Cauca, Colombia</a:t>
            </a:r>
            <a:r>
              <a:rPr lang="en-US" sz="1200" dirty="0" smtClean="0"/>
              <a:t> </a:t>
            </a:r>
          </a:p>
          <a:p>
            <a:pPr marL="342900" indent="-342900">
              <a:spcBef>
                <a:spcPts val="0"/>
              </a:spcBef>
              <a:spcAft>
                <a:spcPts val="600"/>
              </a:spcAft>
              <a:buClr>
                <a:srgbClr val="EF282F"/>
              </a:buClr>
              <a:buFont typeface="Webdings" panose="05030102010509060703" pitchFamily="18" charset="2"/>
              <a:buChar char="4"/>
            </a:pPr>
            <a:r>
              <a:rPr lang="en-US" sz="1800" dirty="0" smtClean="0"/>
              <a:t>Helps </a:t>
            </a:r>
            <a:r>
              <a:rPr lang="en-US" sz="1800" dirty="0"/>
              <a:t>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decision-makers with tools, products, and services to act locally on climate-sensitive </a:t>
            </a:r>
            <a:r>
              <a:rPr lang="en-US" sz="1800" dirty="0" smtClean="0"/>
              <a:t>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SERVIR just announced the location of its 5</a:t>
              </a:r>
              <a:r>
                <a:rPr lang="en-US" sz="1600" baseline="30000" dirty="0" smtClean="0"/>
                <a:t>th</a:t>
              </a:r>
              <a:r>
                <a:rPr lang="en-US" sz="1600" dirty="0" smtClean="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DEVELOP</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Science and </a:t>
            </a:r>
            <a:r>
              <a:rPr lang="en-US" sz="1800" dirty="0" smtClean="0"/>
              <a:t>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a:t>
            </a:r>
            <a:r>
              <a:rPr lang="en-US" sz="1800" dirty="0" smtClean="0"/>
              <a:t>during 3 </a:t>
            </a:r>
            <a:r>
              <a:rPr lang="en-US" sz="1800" dirty="0"/>
              <a:t>terms per </a:t>
            </a:r>
            <a:r>
              <a:rPr lang="en-US" sz="1800" dirty="0" smtClean="0"/>
              <a:t>year</a:t>
            </a:r>
            <a:endParaRPr lang="en-US" sz="1800" dirty="0"/>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a:t>
            </a:r>
            <a:r>
              <a:rPr lang="en-US" sz="1800" dirty="0" smtClean="0"/>
              <a:t>organizations</a:t>
            </a:r>
          </a:p>
          <a:p>
            <a:pPr marL="342900" indent="-342900">
              <a:spcBef>
                <a:spcPts val="0"/>
              </a:spcBef>
              <a:spcAft>
                <a:spcPts val="1200"/>
              </a:spcAft>
              <a:buClr>
                <a:srgbClr val="EF282F"/>
              </a:buClr>
              <a:buFont typeface="Webdings" panose="05030102010509060703" pitchFamily="18" charset="2"/>
              <a:buChar char="4"/>
            </a:pPr>
            <a:r>
              <a:rPr lang="en-US" sz="1800" dirty="0" smtClean="0"/>
              <a:t>12 Nodes throughout the US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https://develop.larc.nasa.gov  </a:t>
            </a:r>
            <a:endParaRPr lang="en-US" u="sng" dirty="0">
              <a:solidFill>
                <a:schemeClr val="bg1"/>
              </a:solidFill>
            </a:endParaRP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smtClean="0"/>
              <a:t>Dr. </a:t>
            </a:r>
            <a:r>
              <a:rPr lang="en-US" sz="1800" dirty="0" err="1" smtClean="0"/>
              <a:t>Zurbuchen</a:t>
            </a:r>
            <a:r>
              <a:rPr lang="en-US" sz="1800" dirty="0" smtClean="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smtClean="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smtClean="0"/>
              <a:t>How many Applied Sciences’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smtClean="0"/>
              <a:t>Which of DEVELOP’s “sister” programs is focused on providing trainings?</a:t>
            </a:r>
          </a:p>
          <a:p>
            <a:pPr marL="285750" indent="-285750">
              <a:spcBef>
                <a:spcPts val="0"/>
              </a:spcBef>
              <a:spcAft>
                <a:spcPts val="3000"/>
              </a:spcAft>
              <a:buClr>
                <a:srgbClr val="EF282F"/>
              </a:buClr>
              <a:buFont typeface="Webdings" panose="05030102010509060703" pitchFamily="18" charset="2"/>
              <a:buChar char="4"/>
            </a:pPr>
            <a:r>
              <a:rPr lang="en-US" sz="1800" dirty="0" smtClean="0"/>
              <a:t>What former </a:t>
            </a:r>
            <a:r>
              <a:rPr lang="en-US" sz="1800" dirty="0" err="1" smtClean="0"/>
              <a:t>DEVELOPer</a:t>
            </a:r>
            <a:r>
              <a:rPr lang="en-US" sz="1800" dirty="0" smtClean="0"/>
              <a:t> can you reach out to if you have any questions about CBP?</a:t>
            </a:r>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Joining the DEVELOP family means being part of NASA’s Legacy.</a:t>
            </a:r>
          </a:p>
          <a:p>
            <a:pPr marL="0" indent="0" algn="ctr">
              <a:buNone/>
            </a:pPr>
            <a:r>
              <a:rPr lang="en-US" dirty="0" smtClean="0">
                <a:solidFill>
                  <a:schemeClr val="tx1">
                    <a:lumMod val="75000"/>
                    <a:lumOff val="25000"/>
                  </a:schemeClr>
                </a:solidFill>
              </a:rPr>
              <a:t>Learn it. Know it. Live it. </a:t>
            </a:r>
            <a:endParaRPr lang="en-US" dirty="0">
              <a:solidFill>
                <a:schemeClr val="tx1">
                  <a:lumMod val="75000"/>
                  <a:lumOff val="25000"/>
                </a:schemeClr>
              </a:solidFill>
            </a:endParaRP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History</a:t>
            </a:r>
            <a:endParaRPr lang="en-US" dirty="0">
              <a:solidFill>
                <a:srgbClr val="0061AA"/>
              </a:solidFill>
            </a:endParaRPr>
          </a:p>
        </p:txBody>
      </p:sp>
      <p:sp>
        <p:nvSpPr>
          <p:cNvPr id="23" name="Text Placeholder 5"/>
          <p:cNvSpPr txBox="1">
            <a:spLocks/>
          </p:cNvSpPr>
          <p:nvPr/>
        </p:nvSpPr>
        <p:spPr>
          <a:xfrm>
            <a:off x="407846" y="2898515"/>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NASA </a:t>
            </a:r>
            <a:r>
              <a:rPr lang="en-US" sz="1800" dirty="0"/>
              <a:t>began operations on October 1, </a:t>
            </a:r>
            <a:r>
              <a:rPr lang="en-US" sz="1800" dirty="0" smtClean="0"/>
              <a:t>1958</a:t>
            </a:r>
          </a:p>
          <a:p>
            <a:pPr marL="285750" indent="-285750">
              <a:spcBef>
                <a:spcPts val="0"/>
              </a:spcBef>
              <a:spcAft>
                <a:spcPts val="600"/>
              </a:spcAft>
              <a:buClr>
                <a:srgbClr val="EF282F"/>
              </a:buClr>
              <a:buFont typeface="Webdings" panose="05030102010509060703" pitchFamily="18" charset="2"/>
              <a:buChar char="4"/>
            </a:pPr>
            <a:r>
              <a:rPr lang="en-US" sz="1800" dirty="0" smtClean="0"/>
              <a:t>It absorbed </a:t>
            </a:r>
            <a:r>
              <a:rPr lang="en-US" sz="1800" dirty="0"/>
              <a:t>into itself the earlier National Advisory Committee for Aeronautics (NACA) </a:t>
            </a:r>
            <a:r>
              <a:rPr lang="en-US" sz="1800" dirty="0" smtClean="0"/>
              <a:t>intact</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smtClean="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r>
              <a:rPr lang="en-US" sz="1800" b="1" dirty="0" smtClean="0"/>
              <a:t> </a:t>
            </a:r>
          </a:p>
          <a:p>
            <a:pPr marL="285750" indent="-285750">
              <a:spcBef>
                <a:spcPts val="0"/>
              </a:spcBef>
              <a:spcAft>
                <a:spcPts val="1800"/>
              </a:spcAft>
              <a:buClr>
                <a:srgbClr val="EF282F"/>
              </a:buClr>
              <a:buFont typeface="Webdings" panose="05030102010509060703" pitchFamily="18" charset="2"/>
              <a:buChar char="4"/>
            </a:pPr>
            <a:r>
              <a:rPr lang="en-US" sz="1800" dirty="0" smtClean="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454002" y="5472823"/>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smtClean="0">
                  <a:solidFill>
                    <a:srgbClr val="0061AA"/>
                  </a:solidFill>
                </a:rPr>
                <a:t>By The Way</a:t>
              </a:r>
            </a:p>
            <a:p>
              <a:pPr>
                <a:spcBef>
                  <a:spcPts val="0"/>
                </a:spcBef>
                <a:buClr>
                  <a:srgbClr val="0078C1"/>
                </a:buClr>
              </a:pPr>
              <a:r>
                <a:rPr lang="en-US" sz="1800" dirty="0" smtClean="0"/>
                <a:t>NASA celebrated its 60</a:t>
              </a:r>
              <a:r>
                <a:rPr lang="en-US" sz="1800" baseline="30000" dirty="0" smtClean="0"/>
                <a:t>th</a:t>
              </a:r>
              <a:r>
                <a:rPr lang="en-US" sz="1800" dirty="0" smtClean="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Organization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smtClean="0">
                <a:solidFill>
                  <a:srgbClr val="0061AA"/>
                </a:solidFill>
                <a:latin typeface="Century Gothic" charset="0"/>
                <a:ea typeface="Century Gothic" charset="0"/>
                <a:cs typeface="Century Gothic" charset="0"/>
              </a:rPr>
              <a:t>You Are Here!</a:t>
            </a:r>
            <a:endParaRPr lang="en-US" dirty="0">
              <a:solidFill>
                <a:srgbClr val="0061AA"/>
              </a:solidFill>
              <a:latin typeface="Century Gothic" charset="0"/>
              <a:ea typeface="Century Gothic" charset="0"/>
              <a:cs typeface="Century Gothic" charset="0"/>
            </a:endParaRP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NASA Administrator</a:t>
            </a:r>
            <a:endParaRPr lang="en-US" sz="2000" b="1" dirty="0">
              <a:solidFill>
                <a:schemeClr val="bg1"/>
              </a:solidFill>
              <a:latin typeface="Century Gothic" charset="0"/>
              <a:ea typeface="Century Gothic" charset="0"/>
              <a:cs typeface="Century Gothic" charset="0"/>
            </a:endParaRP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Associate Administrator</a:t>
            </a:r>
            <a:endParaRPr lang="en-US" sz="2000" b="1" dirty="0">
              <a:solidFill>
                <a:schemeClr val="bg1"/>
              </a:solidFill>
              <a:latin typeface="Century Gothic" charset="0"/>
              <a:ea typeface="Century Gothic" charset="0"/>
              <a:cs typeface="Century Gothic" charset="0"/>
            </a:endParaRP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Science</a:t>
            </a:r>
            <a:endParaRPr lang="en-US" sz="2000" b="1" dirty="0">
              <a:solidFill>
                <a:schemeClr val="bg1"/>
              </a:solidFill>
              <a:latin typeface="Century Gothic" charset="0"/>
              <a:ea typeface="Century Gothic" charset="0"/>
              <a:cs typeface="Century Gothic" charset="0"/>
            </a:endParaRP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Applied Sciences Program</a:t>
            </a:r>
            <a:endParaRPr lang="en-US" sz="2000" b="1" dirty="0">
              <a:solidFill>
                <a:schemeClr val="bg1"/>
              </a:solidFill>
              <a:latin typeface="Century Gothic" charset="0"/>
              <a:ea typeface="Century Gothic" charset="0"/>
              <a:cs typeface="Century Gothic" charset="0"/>
            </a:endParaRP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Capacity Building Program</a:t>
            </a:r>
            <a:endParaRPr lang="en-US" sz="2000" b="1" dirty="0">
              <a:solidFill>
                <a:schemeClr val="bg1"/>
              </a:solidFill>
              <a:latin typeface="Century Gothic" charset="0"/>
              <a:ea typeface="Century Gothic" charset="0"/>
              <a:cs typeface="Century Gothic" charset="0"/>
            </a:endParaRP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DEVELOP</a:t>
            </a:r>
            <a:endParaRPr lang="en-US" sz="2000" b="1" dirty="0">
              <a:solidFill>
                <a:schemeClr val="bg1"/>
              </a:solidFill>
              <a:latin typeface="Century Gothic" charset="0"/>
              <a:ea typeface="Century Gothic" charset="0"/>
              <a:cs typeface="Century Gothic" charset="0"/>
            </a:endParaRP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smtClean="0">
                <a:solidFill>
                  <a:schemeClr val="bg1"/>
                </a:solidFill>
                <a:latin typeface="Century Gothic" charset="0"/>
                <a:ea typeface="Century Gothic" charset="0"/>
                <a:cs typeface="Century Gothic" charset="0"/>
              </a:rPr>
              <a:t>Mission Directorates</a:t>
            </a:r>
            <a:endParaRPr lang="en-US" sz="1200" b="1" i="1" dirty="0">
              <a:solidFill>
                <a:schemeClr val="bg1"/>
              </a:solidFill>
              <a:latin typeface="Century Gothic" charset="0"/>
              <a:ea typeface="Century Gothic" charset="0"/>
              <a:cs typeface="Century Gothic" charset="0"/>
            </a:endParaRP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 Human Exploration and Operations</a:t>
            </a:r>
            <a:endParaRPr lang="en-US" sz="1600" dirty="0">
              <a:solidFill>
                <a:schemeClr val="bg1"/>
              </a:solidFill>
              <a:latin typeface="Century Gothic" charset="0"/>
              <a:ea typeface="Century Gothic" charset="0"/>
              <a:cs typeface="Century Gothic" charset="0"/>
            </a:endParaRP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Space Technology</a:t>
            </a:r>
            <a:endParaRPr lang="en-US" sz="1600" dirty="0">
              <a:solidFill>
                <a:schemeClr val="bg1"/>
              </a:solidFill>
              <a:latin typeface="Century Gothic" charset="0"/>
              <a:ea typeface="Century Gothic" charset="0"/>
              <a:cs typeface="Century Gothic" charset="0"/>
            </a:endParaRP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Mission Support</a:t>
            </a:r>
            <a:endParaRPr lang="en-US" sz="1600" dirty="0">
              <a:solidFill>
                <a:schemeClr val="bg1"/>
              </a:solidFill>
              <a:latin typeface="Century Gothic" charset="0"/>
              <a:ea typeface="Century Gothic" charset="0"/>
              <a:cs typeface="Century Gothic" charset="0"/>
            </a:endParaRP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Aeronautics Research</a:t>
            </a:r>
            <a:endParaRPr lang="en-US" sz="1600" dirty="0">
              <a:solidFill>
                <a:schemeClr val="bg1"/>
              </a:solidFill>
              <a:latin typeface="Century Gothic" charset="0"/>
              <a:ea typeface="Century Gothic" charset="0"/>
              <a:cs typeface="Century Gothic" charset="0"/>
            </a:endParaRP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Joint Agency Satellite Div.</a:t>
            </a:r>
            <a:endParaRPr lang="en-US" sz="1400" dirty="0">
              <a:solidFill>
                <a:schemeClr val="bg1"/>
              </a:solidFill>
              <a:latin typeface="Century Gothic" charset="0"/>
              <a:ea typeface="Century Gothic" charset="0"/>
              <a:cs typeface="Century Gothic" charset="0"/>
            </a:endParaRP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smtClean="0">
                <a:solidFill>
                  <a:schemeClr val="bg1"/>
                </a:solidFill>
                <a:latin typeface="Century Gothic" charset="0"/>
                <a:ea typeface="Century Gothic" charset="0"/>
                <a:cs typeface="Century Gothic" charset="0"/>
              </a:rPr>
              <a:t>Heliophysics</a:t>
            </a:r>
            <a:r>
              <a:rPr lang="en-US" sz="1400" dirty="0" smtClean="0">
                <a:solidFill>
                  <a:schemeClr val="bg1"/>
                </a:solidFill>
                <a:latin typeface="Century Gothic" charset="0"/>
                <a:ea typeface="Century Gothic" charset="0"/>
                <a:cs typeface="Century Gothic" charset="0"/>
              </a:rPr>
              <a:t> Division</a:t>
            </a:r>
            <a:endParaRPr lang="en-US" sz="1400" dirty="0">
              <a:solidFill>
                <a:schemeClr val="bg1"/>
              </a:solidFill>
              <a:latin typeface="Century Gothic" charset="0"/>
              <a:ea typeface="Century Gothic" charset="0"/>
              <a:cs typeface="Century Gothic" charset="0"/>
            </a:endParaRP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Planetary Science Div.</a:t>
            </a:r>
            <a:endParaRPr lang="en-US" sz="1400" dirty="0">
              <a:solidFill>
                <a:schemeClr val="bg1"/>
              </a:solidFill>
              <a:latin typeface="Century Gothic" charset="0"/>
              <a:ea typeface="Century Gothic" charset="0"/>
              <a:cs typeface="Century Gothic" charset="0"/>
            </a:endParaRP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Astrophysics Division</a:t>
            </a:r>
            <a:endParaRPr lang="en-US" sz="1400" dirty="0">
              <a:solidFill>
                <a:schemeClr val="bg1"/>
              </a:solidFill>
              <a:latin typeface="Century Gothic" charset="0"/>
              <a:ea typeface="Century Gothic" charset="0"/>
              <a:cs typeface="Century Gothic" charset="0"/>
            </a:endParaRP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SERVIR</a:t>
            </a:r>
            <a:endParaRPr lang="en-US" sz="2000" b="1" dirty="0">
              <a:solidFill>
                <a:schemeClr val="bg1"/>
              </a:solidFill>
              <a:latin typeface="Century Gothic" charset="0"/>
              <a:ea typeface="Century Gothic" charset="0"/>
              <a:cs typeface="Century Gothic" charset="0"/>
            </a:endParaRP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ARSET</a:t>
            </a:r>
            <a:endParaRPr lang="en-US" sz="2000" b="1" dirty="0">
              <a:solidFill>
                <a:schemeClr val="bg1"/>
              </a:solidFill>
              <a:latin typeface="Century Gothic" charset="0"/>
              <a:ea typeface="Century Gothic" charset="0"/>
              <a:cs typeface="Century Gothic" charset="0"/>
            </a:endParaRP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Leadership</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8458" y="3532649"/>
            <a:ext cx="667512" cy="914400"/>
          </a:xfrm>
          <a:prstGeom prst="rect">
            <a:avLst/>
          </a:prstGeom>
          <a:ln>
            <a:noFill/>
          </a:ln>
          <a:effectLst>
            <a:outerShdw blurRad="127000" dist="50800" dir="2700000" algn="tl" rotWithShape="0">
              <a:prstClr val="black">
                <a:alpha val="40000"/>
              </a:prstClr>
            </a:outerShdw>
          </a:effectLst>
        </p:spPr>
      </p:pic>
      <p:sp>
        <p:nvSpPr>
          <p:cNvPr id="27" name="TextBox 26"/>
          <p:cNvSpPr txBox="1"/>
          <p:nvPr/>
        </p:nvSpPr>
        <p:spPr>
          <a:xfrm>
            <a:off x="6937123" y="4445969"/>
            <a:ext cx="824864"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Lawrence </a:t>
            </a:r>
            <a:r>
              <a:rPr lang="en-US" sz="1000" b="1" i="1" dirty="0" err="1" smtClean="0">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45469" y="4445969"/>
            <a:ext cx="83349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Nancy </a:t>
            </a:r>
            <a:r>
              <a:rPr lang="en-US" sz="1000" b="1" i="1" dirty="0" err="1" smtClean="0">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4061" y="3532649"/>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Steve </a:t>
            </a:r>
            <a:r>
              <a:rPr lang="en-US" sz="1500" b="1" dirty="0" err="1" smtClean="0">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8" y="3877126"/>
            <a:ext cx="2277840" cy="29665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Mike </a:t>
            </a:r>
            <a:r>
              <a:rPr lang="en-US" sz="1500" b="1" dirty="0" err="1" smtClean="0">
                <a:solidFill>
                  <a:schemeClr val="tx1">
                    <a:lumMod val="75000"/>
                    <a:lumOff val="25000"/>
                  </a:schemeClr>
                </a:solidFill>
                <a:latin typeface="Century Gothic" pitchFamily="34" charset="0"/>
              </a:rPr>
              <a:t>Freilich</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Lawrence </a:t>
            </a:r>
            <a:r>
              <a:rPr lang="en-US" sz="1500" b="1" dirty="0" err="1" smtClean="0">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Nancy </a:t>
            </a:r>
            <a:r>
              <a:rPr lang="en-US" sz="1500" b="1" dirty="0" err="1" smtClean="0">
                <a:solidFill>
                  <a:schemeClr val="tx1">
                    <a:lumMod val="75000"/>
                    <a:lumOff val="25000"/>
                  </a:schemeClr>
                </a:solidFill>
                <a:latin typeface="Century Gothic" pitchFamily="34" charset="0"/>
              </a:rPr>
              <a:t>Searby</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Mike Ruiz</a:t>
            </a:r>
            <a:endParaRPr lang="en-US" sz="1500" b="1" dirty="0">
              <a:solidFill>
                <a:schemeClr val="tx1">
                  <a:lumMod val="75000"/>
                  <a:lumOff val="25000"/>
                </a:schemeClr>
              </a:solidFill>
              <a:latin typeface="Century Gothic" pitchFamily="34" charset="0"/>
            </a:endParaRP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NASA Administrator</a:t>
            </a:r>
            <a:endParaRPr lang="en-US" sz="1400" b="1" dirty="0">
              <a:solidFill>
                <a:schemeClr val="bg1"/>
              </a:solidFill>
              <a:latin typeface="Century Gothic" charset="0"/>
              <a:ea typeface="Century Gothic" charset="0"/>
              <a:cs typeface="Century Gothic" charset="0"/>
            </a:endParaRP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Associate Administrator</a:t>
            </a:r>
            <a:endParaRPr lang="en-US" sz="1400" b="1" dirty="0">
              <a:solidFill>
                <a:schemeClr val="bg1"/>
              </a:solidFill>
              <a:latin typeface="Century Gothic" charset="0"/>
              <a:ea typeface="Century Gothic" charset="0"/>
              <a:cs typeface="Century Gothic" charset="0"/>
            </a:endParaRP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Science Mission Directorate</a:t>
            </a:r>
            <a:endParaRPr lang="en-US" sz="1400" b="1" dirty="0">
              <a:solidFill>
                <a:schemeClr val="bg1"/>
              </a:solidFill>
              <a:latin typeface="Century Gothic" charset="0"/>
              <a:ea typeface="Century Gothic" charset="0"/>
              <a:cs typeface="Century Gothic" charset="0"/>
            </a:endParaRP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Applied Sciences Program</a:t>
            </a:r>
            <a:endParaRPr lang="en-US" sz="1400" b="1" dirty="0">
              <a:solidFill>
                <a:schemeClr val="bg1"/>
              </a:solidFill>
              <a:latin typeface="Century Gothic" charset="0"/>
              <a:ea typeface="Century Gothic" charset="0"/>
              <a:cs typeface="Century Gothic" charset="0"/>
            </a:endParaRP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Capacity Building Program</a:t>
            </a:r>
            <a:endParaRPr lang="en-US" sz="1400" b="1" dirty="0">
              <a:solidFill>
                <a:schemeClr val="bg1"/>
              </a:solidFill>
              <a:latin typeface="Century Gothic" charset="0"/>
              <a:ea typeface="Century Gothic" charset="0"/>
              <a:cs typeface="Century Gothic" charset="0"/>
            </a:endParaRP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DEVELOP National Program</a:t>
            </a:r>
            <a:endParaRPr lang="en-US" sz="1400" b="1" dirty="0">
              <a:solidFill>
                <a:schemeClr val="bg1"/>
              </a:solidFill>
              <a:latin typeface="Century Gothic" charset="0"/>
              <a:ea typeface="Century Gothic" charset="0"/>
              <a:cs typeface="Century Gothic" charset="0"/>
            </a:endParaRP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Melanie W. Saunders</a:t>
            </a:r>
            <a:endParaRPr lang="en-US" sz="1500" b="1" dirty="0">
              <a:solidFill>
                <a:schemeClr val="tx1">
                  <a:lumMod val="75000"/>
                  <a:lumOff val="25000"/>
                </a:schemeClr>
              </a:solidFill>
              <a:latin typeface="Century Gothic" pitchFamily="34" charset="0"/>
            </a:endParaRP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Deputy Administrator</a:t>
            </a:r>
            <a:endParaRPr lang="en-US" sz="1400" b="1" dirty="0">
              <a:solidFill>
                <a:schemeClr val="bg1"/>
              </a:solidFill>
              <a:latin typeface="Century Gothic" charset="0"/>
              <a:ea typeface="Century Gothic" charset="0"/>
              <a:cs typeface="Century Gothic" charset="0"/>
            </a:endParaRPr>
          </a:p>
        </p:txBody>
      </p:sp>
      <p:pic>
        <p:nvPicPr>
          <p:cNvPr id="56" name="Picture 55" descr="Freilich3.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8812223" y="1986662"/>
            <a:ext cx="667512" cy="914400"/>
          </a:xfrm>
          <a:prstGeom prst="rect">
            <a:avLst/>
          </a:prstGeom>
          <a:ln>
            <a:noFill/>
          </a:ln>
          <a:effectLst>
            <a:outerShdw blurRad="127000" dist="50800" dir="2700000" algn="tl" rotWithShape="0">
              <a:prstClr val="black">
                <a:alpha val="40000"/>
              </a:prstClr>
            </a:outerShdw>
          </a:effectLst>
        </p:spPr>
      </p:pic>
      <p:sp>
        <p:nvSpPr>
          <p:cNvPr id="57" name="TextBox 56"/>
          <p:cNvSpPr txBox="1"/>
          <p:nvPr/>
        </p:nvSpPr>
        <p:spPr>
          <a:xfrm>
            <a:off x="8674243" y="2903144"/>
            <a:ext cx="943472"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Mike </a:t>
            </a:r>
            <a:r>
              <a:rPr lang="en-US" sz="1000" b="1" i="1" dirty="0" err="1" smtClean="0">
                <a:solidFill>
                  <a:schemeClr val="tx1">
                    <a:lumMod val="75000"/>
                    <a:lumOff val="25000"/>
                  </a:schemeClr>
                </a:solidFill>
                <a:latin typeface="Century Gothic" pitchFamily="34" charset="0"/>
              </a:rPr>
              <a:t>Freilich</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43458" y="4445969"/>
            <a:ext cx="66183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Mike</a:t>
            </a:r>
          </a:p>
          <a:p>
            <a:pPr algn="ctr"/>
            <a:r>
              <a:rPr lang="en-US" sz="1000" b="1" i="1" dirty="0" smtClean="0">
                <a:solidFill>
                  <a:schemeClr val="tx1">
                    <a:lumMod val="75000"/>
                    <a:lumOff val="25000"/>
                  </a:schemeClr>
                </a:solidFill>
                <a:latin typeface="Century Gothic" pitchFamily="34" charset="0"/>
              </a:rPr>
              <a:t>Ruiz</a:t>
            </a:r>
            <a:endParaRPr lang="en-US" sz="1000" b="1" i="1" dirty="0">
              <a:solidFill>
                <a:schemeClr val="tx1">
                  <a:lumMod val="75000"/>
                  <a:lumOff val="25000"/>
                </a:schemeClr>
              </a:solidFill>
              <a:latin typeface="Century Gothic" pitchFamily="34" charset="0"/>
            </a:endParaRPr>
          </a:p>
        </p:txBody>
      </p:sp>
      <p:pic>
        <p:nvPicPr>
          <p:cNvPr id="59"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954725" y="549405"/>
            <a:ext cx="731520" cy="913488"/>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874786" y="1431528"/>
            <a:ext cx="89139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40617" y="3532649"/>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smtClean="0">
                <a:solidFill>
                  <a:schemeClr val="tx1">
                    <a:lumMod val="75000"/>
                    <a:lumOff val="25000"/>
                  </a:schemeClr>
                </a:solidFill>
                <a:latin typeface="Century Gothic" pitchFamily="34" charset="0"/>
              </a:rPr>
              <a:t>Zurbuchen</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63" name="TextBox 62"/>
          <p:cNvSpPr txBox="1"/>
          <p:nvPr/>
        </p:nvSpPr>
        <p:spPr>
          <a:xfrm>
            <a:off x="7774787"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7195" y="1986662"/>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76717" y="1431528"/>
            <a:ext cx="78933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Steve </a:t>
            </a:r>
            <a:r>
              <a:rPr lang="en-US" sz="1000" b="1" i="1" dirty="0" err="1" smtClean="0">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6" name="Picture 2" descr="Image result for melanie w. saunder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005709" y="1981917"/>
            <a:ext cx="66068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melanie w. saunder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96763"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42072" y="1431528"/>
            <a:ext cx="938251"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62153"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Melanie W. Saunders</a:t>
            </a:r>
            <a:endParaRPr lang="en-US" sz="1000" b="1" i="1" dirty="0">
              <a:solidFill>
                <a:schemeClr val="tx1">
                  <a:lumMod val="75000"/>
                  <a:lumOff val="25000"/>
                </a:schemeClr>
              </a:solidFill>
              <a:latin typeface="Century Gothic" pitchFamily="34" charset="0"/>
            </a:endParaRPr>
          </a:p>
        </p:txBody>
      </p:sp>
      <p:sp>
        <p:nvSpPr>
          <p:cNvPr id="71" name="TextBox 70"/>
          <p:cNvSpPr txBox="1"/>
          <p:nvPr/>
        </p:nvSpPr>
        <p:spPr>
          <a:xfrm>
            <a:off x="3822887" y="4105425"/>
            <a:ext cx="2135639" cy="261610"/>
          </a:xfrm>
          <a:prstGeom prst="rect">
            <a:avLst/>
          </a:prstGeom>
          <a:noFill/>
        </p:spPr>
        <p:txBody>
          <a:bodyPr wrap="square" rtlCol="0">
            <a:spAutoFit/>
          </a:bodyPr>
          <a:lstStyle/>
          <a:p>
            <a:r>
              <a:rPr lang="en-US" sz="1100" i="1" dirty="0" smtClean="0">
                <a:solidFill>
                  <a:srgbClr val="13416C"/>
                </a:solidFill>
                <a:latin typeface="Century Gothic" charset="0"/>
                <a:ea typeface="Century Gothic" charset="0"/>
                <a:cs typeface="Century Gothic" charset="0"/>
              </a:rPr>
              <a:t>* Retiring in Feb 2019</a:t>
            </a:r>
            <a:endParaRPr lang="en-US" sz="1100" i="1" dirty="0">
              <a:solidFill>
                <a:srgbClr val="13416C"/>
              </a:solidFill>
              <a:latin typeface="Century Gothic" charset="0"/>
              <a:ea typeface="Century Gothic" charset="0"/>
              <a:cs typeface="Century Gothic" charset="0"/>
            </a:endParaRP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a:t>
            </a:r>
            <a:r>
              <a:rPr lang="en-US" sz="1400" b="1" dirty="0" smtClean="0">
                <a:solidFill>
                  <a:srgbClr val="EF282F"/>
                </a:solidFill>
                <a:latin typeface="Century Gothic" charset="0"/>
                <a:ea typeface="Century Gothic" charset="0"/>
                <a:cs typeface="Century Gothic" charset="0"/>
              </a:rPr>
              <a:t>Chart</a:t>
            </a:r>
            <a:r>
              <a:rPr lang="en-US" sz="1400" dirty="0" smtClean="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12"/>
              </a:rPr>
              <a:t>http://www.nasa.gov/about/org_index.html#.</a:t>
            </a:r>
            <a:r>
              <a:rPr lang="en-US" sz="1400" dirty="0" smtClean="0">
                <a:solidFill>
                  <a:srgbClr val="EF282F"/>
                </a:solidFill>
                <a:latin typeface="Century Gothic" charset="0"/>
                <a:ea typeface="Century Gothic" charset="0"/>
                <a:cs typeface="Century Gothic" charset="0"/>
                <a:hlinkClick r:id="rId12"/>
              </a:rPr>
              <a:t>VBNBWvldWbM</a:t>
            </a:r>
            <a:r>
              <a:rPr lang="en-US" sz="1400" dirty="0" smtClean="0">
                <a:solidFill>
                  <a:srgbClr val="EF282F"/>
                </a:solidFill>
                <a:latin typeface="Century Gothic" charset="0"/>
                <a:ea typeface="Century Gothic" charset="0"/>
                <a:cs typeface="Century Gothic" charset="0"/>
              </a:rPr>
              <a:t> </a:t>
            </a:r>
            <a:endParaRPr lang="en-US" sz="1400" dirty="0">
              <a:solidFill>
                <a:srgbClr val="EF282F"/>
              </a:solidFill>
              <a:latin typeface="Century Gothic" charset="0"/>
              <a:ea typeface="Century Gothic" charset="0"/>
              <a:cs typeface="Century Gothic" charset="0"/>
            </a:endParaRPr>
          </a:p>
        </p:txBody>
      </p:sp>
      <p:pic>
        <p:nvPicPr>
          <p:cNvPr id="74" name="Picture 7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Science Mission Directorate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The </a:t>
            </a:r>
            <a:r>
              <a:rPr lang="en-US" sz="1800" dirty="0"/>
              <a:t>Science Mission Directorate (SMD) is an organization where discoveries in one scientific discipline have a direct route to other areas of study. </a:t>
            </a:r>
            <a:r>
              <a:rPr lang="en-US" sz="1800" dirty="0" smtClean="0"/>
              <a:t>This </a:t>
            </a:r>
            <a:r>
              <a:rPr lang="en-US" sz="1800" dirty="0"/>
              <a:t>flow is something extremely valuable and is rare in the scientific world</a:t>
            </a:r>
            <a:r>
              <a:rPr lang="en-US" sz="1800" dirty="0" smtClean="0"/>
              <a:t>.</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SMD </a:t>
            </a:r>
            <a:r>
              <a:rPr lang="en-US" sz="1800" dirty="0"/>
              <a:t>seeks to understand the origins, evolution, and destiny of the universe and to understand the nature of the strange phenomena that shape it. </a:t>
            </a:r>
            <a:endParaRPr lang="en-US" sz="1800" dirty="0" smtClean="0"/>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smtClean="0">
                    <a:solidFill>
                      <a:srgbClr val="0061AA"/>
                    </a:solidFill>
                  </a:rPr>
                  <a:t>By The Way</a:t>
                </a:r>
              </a:p>
              <a:p>
                <a:pPr>
                  <a:spcBef>
                    <a:spcPts val="0"/>
                  </a:spcBef>
                  <a:buClr>
                    <a:srgbClr val="0078C1"/>
                  </a:buClr>
                </a:pPr>
                <a:r>
                  <a:rPr lang="en-US" sz="1500" dirty="0" smtClean="0"/>
                  <a:t>Dr. Thomas </a:t>
                </a:r>
                <a:r>
                  <a:rPr lang="en-US" sz="1500" dirty="0" err="1" smtClean="0"/>
                  <a:t>Zurbuchen</a:t>
                </a:r>
                <a:r>
                  <a:rPr lang="en-US" sz="1500" dirty="0" smtClean="0"/>
                  <a:t>, Associate Administrator for SMD and aka Dr. Z, is often seen at conferences and visiting NASA Centers</a:t>
                </a:r>
                <a:r>
                  <a:rPr lang="en-US" sz="1500" dirty="0" smtClean="0"/>
                  <a:t>! Follow him on Twitter!</a:t>
                </a:r>
                <a:endParaRPr lang="en-US" sz="1500" dirty="0" smtClean="0"/>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Earth Science Division</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7103745" cy="18314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Earth Science Division (ESD), conducts </a:t>
            </a:r>
            <a:r>
              <a:rPr lang="en-US" sz="1800" dirty="0"/>
              <a:t>scientific studies </a:t>
            </a:r>
            <a:r>
              <a:rPr lang="en-US" sz="1800" dirty="0" smtClean="0"/>
              <a:t>to </a:t>
            </a:r>
            <a:r>
              <a:rPr lang="en-US" sz="1800" dirty="0"/>
              <a:t>understand the Earth as a system and on all time </a:t>
            </a:r>
            <a:r>
              <a:rPr lang="en-US" sz="1800" dirty="0" smtClean="0"/>
              <a:t>scales.</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smtClean="0"/>
              <a:t>ESD utilizes </a:t>
            </a:r>
            <a:r>
              <a:rPr lang="en-US" sz="1800" dirty="0"/>
              <a:t>NASA’s ability to view the Earth from the unique vantage point of </a:t>
            </a:r>
            <a:r>
              <a:rPr lang="en-US" sz="1800" dirty="0" smtClean="0"/>
              <a:t>space. </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smtClean="0"/>
              <a:t>ESD provides uniformly </a:t>
            </a:r>
            <a:r>
              <a:rPr lang="en-US" sz="1800" dirty="0"/>
              <a:t>high-quality data covering </a:t>
            </a:r>
            <a:r>
              <a:rPr lang="en-US" sz="1800" dirty="0" smtClean="0"/>
              <a:t>the planet to support the pursuit </a:t>
            </a:r>
            <a:r>
              <a:rPr lang="en-US" sz="1800" dirty="0"/>
              <a:t>of answers to fundamental science </a:t>
            </a:r>
            <a:r>
              <a:rPr lang="en-US" sz="1800" dirty="0" smtClean="0"/>
              <a:t>questions.</a:t>
            </a:r>
          </a:p>
          <a:p>
            <a:pPr marL="285750" indent="-285750">
              <a:spcBef>
                <a:spcPts val="0"/>
              </a:spcBef>
              <a:spcAft>
                <a:spcPts val="600"/>
              </a:spcAft>
              <a:buClr>
                <a:srgbClr val="EF282F"/>
              </a:buClr>
              <a:buFont typeface="Webdings" panose="05030102010509060703" pitchFamily="18" charset="2"/>
              <a:buChar char="4"/>
            </a:pPr>
            <a:r>
              <a:rPr lang="en-US" sz="1800" dirty="0" smtClean="0"/>
              <a:t>There are four lines of business:</a:t>
            </a:r>
            <a:endParaRPr lang="en-US" sz="1800" dirty="0"/>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Flight</a:t>
              </a:r>
              <a:endParaRPr lang="en-US" dirty="0" smtClean="0">
                <a:solidFill>
                  <a:srgbClr val="0061AA"/>
                </a:solidFill>
              </a:endParaRPr>
            </a:p>
            <a:p>
              <a:pPr algn="ctr"/>
              <a:endParaRPr lang="en-US" sz="1400" dirty="0" smtClean="0">
                <a:solidFill>
                  <a:schemeClr val="tx1">
                    <a:lumMod val="75000"/>
                    <a:lumOff val="25000"/>
                  </a:schemeClr>
                </a:solidFill>
              </a:endParaRPr>
            </a:p>
            <a:p>
              <a:pPr algn="ctr"/>
              <a:r>
                <a:rPr lang="en-US" sz="1300" dirty="0" smtClean="0">
                  <a:solidFill>
                    <a:schemeClr val="tx1">
                      <a:lumMod val="75000"/>
                      <a:lumOff val="25000"/>
                    </a:schemeClr>
                  </a:solidFill>
                </a:rPr>
                <a:t>Develops</a:t>
              </a:r>
              <a:r>
                <a:rPr lang="en-US" sz="1300" dirty="0">
                  <a:solidFill>
                    <a:schemeClr val="tx1">
                      <a:lumMod val="75000"/>
                      <a:lumOff val="25000"/>
                    </a:schemeClr>
                  </a:solidFill>
                </a:rPr>
                <a:t>,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smtClean="0">
                  <a:solidFill>
                    <a:srgbClr val="0061AA"/>
                  </a:solidFill>
                </a:rPr>
                <a:t>Research &amp; Analysis</a:t>
              </a: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research that advances knowledge of the Earth as a system </a:t>
              </a:r>
              <a:r>
                <a:rPr lang="en-US" sz="1300" dirty="0" smtClean="0">
                  <a:solidFill>
                    <a:prstClr val="black">
                      <a:lumMod val="75000"/>
                      <a:lumOff val="25000"/>
                    </a:prstClr>
                  </a:solidFill>
                </a:rPr>
                <a:t>to </a:t>
              </a:r>
              <a:r>
                <a:rPr lang="en-US" sz="1300" dirty="0">
                  <a:solidFill>
                    <a:prstClr val="black">
                      <a:lumMod val="75000"/>
                      <a:lumOff val="25000"/>
                    </a:prstClr>
                  </a:solidFill>
                </a:rPr>
                <a:t>conduct research. 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Technology</a:t>
              </a:r>
              <a:endParaRPr lang="en-US" dirty="0" smtClean="0">
                <a:solidFill>
                  <a:srgbClr val="0061AA"/>
                </a:solidFill>
              </a:endParaRPr>
            </a:p>
            <a:p>
              <a:pPr lvl="0" algn="ctr"/>
              <a:endParaRPr lang="en-US" sz="1400" dirty="0" smtClean="0">
                <a:solidFill>
                  <a:prstClr val="black">
                    <a:lumMod val="75000"/>
                    <a:lumOff val="25000"/>
                  </a:prstClr>
                </a:solidFill>
              </a:endParaRPr>
            </a:p>
            <a:p>
              <a:pPr lvl="0" algn="ctr"/>
              <a:r>
                <a:rPr lang="en-US" sz="1300" dirty="0" smtClean="0">
                  <a:solidFill>
                    <a:prstClr val="black">
                      <a:lumMod val="75000"/>
                      <a:lumOff val="25000"/>
                    </a:prstClr>
                  </a:solidFill>
                </a:rPr>
                <a:t>Tests </a:t>
              </a:r>
              <a:r>
                <a:rPr lang="en-US" sz="1300" dirty="0">
                  <a:solidFill>
                    <a:prstClr val="black">
                      <a:lumMod val="75000"/>
                      <a:lumOff val="25000"/>
                    </a:prstClr>
                  </a:solidFill>
                </a:rPr>
                <a:t>and demonstrates scientific technologies for future satellite and airborne missions: </a:t>
              </a:r>
            </a:p>
            <a:p>
              <a:pPr lvl="0" algn="ctr"/>
              <a:r>
                <a:rPr lang="en-US" sz="1300" dirty="0">
                  <a:solidFill>
                    <a:prstClr val="black">
                      <a:lumMod val="75000"/>
                      <a:lumOff val="25000"/>
                    </a:prstClr>
                  </a:solidFill>
                </a:rPr>
                <a:t>Instruments, Information Systems, Components, </a:t>
              </a:r>
              <a:r>
                <a:rPr lang="en-US" sz="1300" dirty="0" err="1">
                  <a:solidFill>
                    <a:prstClr val="black">
                      <a:lumMod val="75000"/>
                      <a:lumOff val="25000"/>
                    </a:prstClr>
                  </a:solidFill>
                </a:rPr>
                <a:t>InSpace</a:t>
              </a:r>
              <a:r>
                <a:rPr lang="en-US" sz="1300" dirty="0">
                  <a:solidFill>
                    <a:prstClr val="black">
                      <a:lumMod val="75000"/>
                      <a:lumOff val="25000"/>
                    </a:prstClr>
                  </a:solidFill>
                </a:rPr>
                <a:t>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Applied Sciences</a:t>
              </a: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grpSp>
        <p:nvGrpSpPr>
          <p:cNvPr id="8" name="Group 7"/>
          <p:cNvGrpSpPr/>
          <p:nvPr/>
        </p:nvGrpSpPr>
        <p:grpSpPr>
          <a:xfrm>
            <a:off x="7443953" y="195596"/>
            <a:ext cx="2521959" cy="2589033"/>
            <a:chOff x="7443952" y="458928"/>
            <a:chExt cx="2521959" cy="2589033"/>
          </a:xfrm>
        </p:grpSpPr>
        <p:grpSp>
          <p:nvGrpSpPr>
            <p:cNvPr id="52" name="Group 51"/>
            <p:cNvGrpSpPr/>
            <p:nvPr/>
          </p:nvGrpSpPr>
          <p:grpSpPr>
            <a:xfrm>
              <a:off x="7443952" y="458928"/>
              <a:ext cx="2521959" cy="2589033"/>
              <a:chOff x="1959724" y="5021238"/>
              <a:chExt cx="2191102" cy="2670655"/>
            </a:xfrm>
          </p:grpSpPr>
          <p:sp>
            <p:nvSpPr>
              <p:cNvPr id="53" name="Text Placeholder 5"/>
              <p:cNvSpPr txBox="1">
                <a:spLocks/>
              </p:cNvSpPr>
              <p:nvPr/>
            </p:nvSpPr>
            <p:spPr>
              <a:xfrm>
                <a:off x="1959724" y="5061336"/>
                <a:ext cx="2191101" cy="26305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spcBef>
                    <a:spcPts val="0"/>
                  </a:spcBef>
                  <a:buClr>
                    <a:srgbClr val="0078C1"/>
                  </a:buClr>
                </a:pPr>
                <a:r>
                  <a:rPr lang="en-US" sz="1600" dirty="0" smtClean="0"/>
                  <a:t>Dr. Mike </a:t>
                </a:r>
                <a:r>
                  <a:rPr lang="en-US" sz="1600" dirty="0" err="1" smtClean="0"/>
                  <a:t>Freilich</a:t>
                </a:r>
                <a:r>
                  <a:rPr lang="en-US" sz="1600" dirty="0" smtClean="0"/>
                  <a:t>, ESD Director, is retiring in Feb 2019. Stay tuned to see who the new ESD Director will be! </a:t>
                </a:r>
              </a:p>
              <a:p>
                <a:pPr>
                  <a:spcBef>
                    <a:spcPts val="0"/>
                  </a:spcBef>
                  <a:buClr>
                    <a:srgbClr val="0078C1"/>
                  </a:buClr>
                </a:pPr>
                <a:r>
                  <a:rPr lang="en-US" sz="1600" dirty="0" smtClean="0"/>
                  <a:t>He’s been a </a:t>
                </a:r>
              </a:p>
              <a:p>
                <a:pPr>
                  <a:spcBef>
                    <a:spcPts val="0"/>
                  </a:spcBef>
                  <a:buClr>
                    <a:srgbClr val="0078C1"/>
                  </a:buClr>
                </a:pPr>
                <a:r>
                  <a:rPr lang="en-US" sz="1600" dirty="0" smtClean="0"/>
                  <a:t>great supporter </a:t>
                </a:r>
              </a:p>
              <a:p>
                <a:pPr>
                  <a:spcBef>
                    <a:spcPts val="0"/>
                  </a:spcBef>
                  <a:buClr>
                    <a:srgbClr val="0078C1"/>
                  </a:buClr>
                </a:pPr>
                <a:r>
                  <a:rPr lang="en-US" sz="1600" dirty="0" smtClean="0"/>
                  <a:t>of DEVELOP. </a:t>
                </a:r>
              </a:p>
              <a:p>
                <a:pPr>
                  <a:spcBef>
                    <a:spcPts val="0"/>
                  </a:spcBef>
                  <a:buClr>
                    <a:srgbClr val="0078C1"/>
                  </a:buClr>
                </a:pPr>
                <a:r>
                  <a:rPr lang="en-US" sz="1600" dirty="0" smtClean="0"/>
                  <a:t>We will miss him!</a:t>
                </a:r>
              </a:p>
            </p:txBody>
          </p:sp>
          <p:sp>
            <p:nvSpPr>
              <p:cNvPr id="54" name="Rounded Rectangle 53"/>
              <p:cNvSpPr/>
              <p:nvPr/>
            </p:nvSpPr>
            <p:spPr>
              <a:xfrm>
                <a:off x="1962900" y="5021238"/>
                <a:ext cx="2187926" cy="257637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31611" t="11891" r="52087" b="48141"/>
            <a:stretch/>
          </p:blipFill>
          <p:spPr>
            <a:xfrm>
              <a:off x="9212365" y="1751696"/>
              <a:ext cx="673404" cy="1100396"/>
            </a:xfrm>
            <a:prstGeom prst="ellipse">
              <a:avLst/>
            </a:prstGeom>
          </p:spPr>
        </p:pic>
      </p:gr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78046"/>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674611">
            <a:off x="4787890" y="5197094"/>
            <a:ext cx="1584192" cy="593096"/>
          </a:xfrm>
          <a:prstGeom prst="rect">
            <a:avLst/>
          </a:prstGeom>
        </p:spPr>
      </p:pic>
      <p:pic>
        <p:nvPicPr>
          <p:cNvPr id="44" name="Picture 43" descr="CYGN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58306" y="2366445"/>
            <a:ext cx="1250899" cy="365760"/>
          </a:xfrm>
          <a:prstGeom prst="rect">
            <a:avLst/>
          </a:prstGeom>
        </p:spPr>
      </p:pic>
      <p:pic>
        <p:nvPicPr>
          <p:cNvPr id="45" name="Picture 44" descr="DSCOV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700" y="3736202"/>
            <a:ext cx="656874" cy="365760"/>
          </a:xfrm>
          <a:prstGeom prst="rect">
            <a:avLst/>
          </a:prstGeom>
        </p:spPr>
      </p:pic>
      <p:pic>
        <p:nvPicPr>
          <p:cNvPr id="46" name="Picture 45" descr="SMA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66832" y="3409134"/>
            <a:ext cx="663262" cy="914400"/>
          </a:xfrm>
          <a:prstGeom prst="rect">
            <a:avLst/>
          </a:prstGeom>
        </p:spPr>
      </p:pic>
      <p:pic>
        <p:nvPicPr>
          <p:cNvPr id="47" name="Picture 46" descr="G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65023" y="4820558"/>
            <a:ext cx="1870368" cy="917929"/>
          </a:xfrm>
          <a:prstGeom prst="rect">
            <a:avLst/>
          </a:prstGeom>
        </p:spPr>
      </p:pic>
      <p:pic>
        <p:nvPicPr>
          <p:cNvPr id="48" name="Picture 47" descr="OCO-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5411" y="6015103"/>
            <a:ext cx="2527070" cy="731520"/>
          </a:xfrm>
          <a:prstGeom prst="rect">
            <a:avLst/>
          </a:prstGeom>
        </p:spPr>
      </p:pic>
      <p:sp>
        <p:nvSpPr>
          <p:cNvPr id="49" name="TextBox 48"/>
          <p:cNvSpPr txBox="1"/>
          <p:nvPr/>
        </p:nvSpPr>
        <p:spPr>
          <a:xfrm>
            <a:off x="5079030" y="2615758"/>
            <a:ext cx="1485754"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CYGNSS </a:t>
            </a:r>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(EVM-1)</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0" name="TextBox 49"/>
          <p:cNvSpPr txBox="1"/>
          <p:nvPr/>
        </p:nvSpPr>
        <p:spPr>
          <a:xfrm>
            <a:off x="5757496" y="4097052"/>
            <a:ext cx="1799843"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DSCOVR (NOAA</a:t>
            </a:r>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a:t>
            </a:r>
          </a:p>
        </p:txBody>
      </p:sp>
      <p:sp>
        <p:nvSpPr>
          <p:cNvPr id="51" name="TextBox 50"/>
          <p:cNvSpPr txBox="1"/>
          <p:nvPr/>
        </p:nvSpPr>
        <p:spPr>
          <a:xfrm>
            <a:off x="7506026" y="414464"/>
            <a:ext cx="1213681" cy="276999"/>
          </a:xfrm>
          <a:prstGeom prst="rect">
            <a:avLst/>
          </a:prstGeom>
          <a:noFill/>
        </p:spPr>
        <p:txBody>
          <a:bodyPr wrap="square" rtlCol="0">
            <a:spAutoFit/>
          </a:bodyPr>
          <a:lstStyle/>
          <a:p>
            <a:r>
              <a:rPr lang="en-US" sz="1200" dirty="0" err="1">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QuikSCAT</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2" name="TextBox 51"/>
          <p:cNvSpPr txBox="1"/>
          <p:nvPr/>
        </p:nvSpPr>
        <p:spPr>
          <a:xfrm>
            <a:off x="6092015" y="3061472"/>
            <a:ext cx="1200533"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Landsat 7</a:t>
            </a:r>
          </a:p>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(USGS)</a:t>
            </a:r>
          </a:p>
        </p:txBody>
      </p:sp>
      <p:sp>
        <p:nvSpPr>
          <p:cNvPr id="53" name="TextBox 52"/>
          <p:cNvSpPr txBox="1"/>
          <p:nvPr/>
        </p:nvSpPr>
        <p:spPr>
          <a:xfrm>
            <a:off x="6551275" y="847978"/>
            <a:ext cx="713107"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Terra</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4" name="TextBox 53"/>
          <p:cNvSpPr txBox="1"/>
          <p:nvPr/>
        </p:nvSpPr>
        <p:spPr>
          <a:xfrm>
            <a:off x="7422182" y="3688082"/>
            <a:ext cx="713107"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Aqua</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5" name="TextBox 54"/>
          <p:cNvSpPr txBox="1"/>
          <p:nvPr/>
        </p:nvSpPr>
        <p:spPr>
          <a:xfrm>
            <a:off x="7770533" y="5482021"/>
            <a:ext cx="874761" cy="276999"/>
          </a:xfrm>
          <a:prstGeom prst="rect">
            <a:avLst/>
          </a:prstGeom>
          <a:noFill/>
        </p:spPr>
        <p:txBody>
          <a:bodyPr wrap="square" rtlCol="0">
            <a:spAutoFit/>
          </a:bodyPr>
          <a:lstStyle/>
          <a:p>
            <a:r>
              <a:rPr lang="en-US" sz="1200" dirty="0" err="1">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CloudSat</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6" name="TextBox 55"/>
          <p:cNvSpPr txBox="1"/>
          <p:nvPr/>
        </p:nvSpPr>
        <p:spPr>
          <a:xfrm>
            <a:off x="6551919" y="5313800"/>
            <a:ext cx="954752"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CALIPSO</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7" name="TextBox 56"/>
          <p:cNvSpPr txBox="1"/>
          <p:nvPr/>
        </p:nvSpPr>
        <p:spPr>
          <a:xfrm>
            <a:off x="5796548" y="5026950"/>
            <a:ext cx="874761"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Aura</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8" name="TextBox 57"/>
          <p:cNvSpPr txBox="1"/>
          <p:nvPr/>
        </p:nvSpPr>
        <p:spPr>
          <a:xfrm>
            <a:off x="4941568" y="3744424"/>
            <a:ext cx="807229"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SMAP</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59" name="TextBox 58"/>
          <p:cNvSpPr txBox="1"/>
          <p:nvPr/>
        </p:nvSpPr>
        <p:spPr>
          <a:xfrm>
            <a:off x="2377939" y="3310884"/>
            <a:ext cx="1253289" cy="461665"/>
          </a:xfrm>
          <a:prstGeom prst="rect">
            <a:avLst/>
          </a:prstGeom>
          <a:noFill/>
        </p:spPr>
        <p:txBody>
          <a:bodyPr wrap="square" rtlCol="0">
            <a:spAutoFit/>
          </a:bodyPr>
          <a:lstStyle/>
          <a:p>
            <a:r>
              <a:rPr lang="en-US" sz="1200" dirty="0" err="1">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Suomi</a:t>
            </a:r>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 NPP (NOAA)</a:t>
            </a:r>
          </a:p>
        </p:txBody>
      </p:sp>
      <p:sp>
        <p:nvSpPr>
          <p:cNvPr id="60" name="TextBox 59"/>
          <p:cNvSpPr txBox="1"/>
          <p:nvPr/>
        </p:nvSpPr>
        <p:spPr>
          <a:xfrm>
            <a:off x="1124650" y="3890121"/>
            <a:ext cx="1253289"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Landsat 8</a:t>
            </a:r>
          </a:p>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(USGS)</a:t>
            </a:r>
          </a:p>
        </p:txBody>
      </p:sp>
      <p:sp>
        <p:nvSpPr>
          <p:cNvPr id="61" name="TextBox 60"/>
          <p:cNvSpPr txBox="1"/>
          <p:nvPr/>
        </p:nvSpPr>
        <p:spPr>
          <a:xfrm>
            <a:off x="569573" y="4744961"/>
            <a:ext cx="1152983" cy="276999"/>
          </a:xfrm>
          <a:prstGeom prst="rect">
            <a:avLst/>
          </a:prstGeom>
          <a:noFill/>
        </p:spPr>
        <p:txBody>
          <a:bodyPr wrap="square" rtlCol="0">
            <a:spAutoFit/>
          </a:bodyPr>
          <a:lstStyle/>
          <a:p>
            <a:pPr algn="ctr"/>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GPM</a:t>
            </a:r>
          </a:p>
        </p:txBody>
      </p:sp>
      <p:sp>
        <p:nvSpPr>
          <p:cNvPr id="62" name="TextBox 61"/>
          <p:cNvSpPr txBox="1"/>
          <p:nvPr/>
        </p:nvSpPr>
        <p:spPr>
          <a:xfrm>
            <a:off x="407900" y="6005993"/>
            <a:ext cx="713119" cy="276999"/>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OCO-2</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63" name="TextBox 62"/>
          <p:cNvSpPr txBox="1"/>
          <p:nvPr/>
        </p:nvSpPr>
        <p:spPr>
          <a:xfrm>
            <a:off x="8736097" y="282552"/>
            <a:ext cx="1390037"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OSTM/Jason-2</a:t>
            </a:r>
          </a:p>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(NOAA)</a:t>
            </a:r>
          </a:p>
        </p:txBody>
      </p:sp>
      <p:pic>
        <p:nvPicPr>
          <p:cNvPr id="64" name="Picture 6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60466" y="3497753"/>
            <a:ext cx="958789" cy="731520"/>
          </a:xfrm>
          <a:prstGeom prst="rect">
            <a:avLst/>
          </a:prstGeom>
        </p:spPr>
      </p:pic>
      <p:pic>
        <p:nvPicPr>
          <p:cNvPr id="65" name="Picture 6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0837" y="1606536"/>
            <a:ext cx="1573318" cy="823728"/>
          </a:xfrm>
          <a:prstGeom prst="rect">
            <a:avLst/>
          </a:prstGeom>
        </p:spPr>
      </p:pic>
      <p:pic>
        <p:nvPicPr>
          <p:cNvPr id="66" name="Picture 6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087343" y="4543379"/>
            <a:ext cx="763134" cy="847927"/>
          </a:xfrm>
          <a:prstGeom prst="rect">
            <a:avLst/>
          </a:prstGeom>
        </p:spPr>
      </p:pic>
      <p:pic>
        <p:nvPicPr>
          <p:cNvPr id="67" name="Picture 66"/>
          <p:cNvPicPr>
            <a:picLocks noChangeAspect="1"/>
          </p:cNvPicPr>
          <p:nvPr/>
        </p:nvPicPr>
        <p:blipFill>
          <a:blip r:embed="rId12">
            <a:extLst>
              <a:ext uri="{28A0092B-C50C-407E-A947-70E740481C1C}">
                <a14:useLocalDpi xmlns:a14="http://schemas.microsoft.com/office/drawing/2010/main"/>
              </a:ext>
            </a:extLst>
          </a:blip>
          <a:stretch>
            <a:fillRect/>
          </a:stretch>
        </p:blipFill>
        <p:spPr>
          <a:xfrm rot="21176156">
            <a:off x="7398254" y="3193775"/>
            <a:ext cx="893618" cy="457200"/>
          </a:xfrm>
          <a:prstGeom prst="rect">
            <a:avLst/>
          </a:prstGeom>
        </p:spPr>
      </p:pic>
      <p:pic>
        <p:nvPicPr>
          <p:cNvPr id="68" name="Picture 6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532656" y="5867759"/>
            <a:ext cx="1160422" cy="889033"/>
          </a:xfrm>
          <a:prstGeom prst="rect">
            <a:avLst/>
          </a:prstGeom>
        </p:spPr>
      </p:pic>
      <p:pic>
        <p:nvPicPr>
          <p:cNvPr id="69" name="Picture 68"/>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14700" y="5696637"/>
            <a:ext cx="1349724" cy="908468"/>
          </a:xfrm>
          <a:prstGeom prst="rect">
            <a:avLst/>
          </a:prstGeom>
        </p:spPr>
      </p:pic>
      <p:pic>
        <p:nvPicPr>
          <p:cNvPr id="70" name="Picture 69"/>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343137" y="1184167"/>
            <a:ext cx="1107119" cy="765757"/>
          </a:xfrm>
          <a:prstGeom prst="rect">
            <a:avLst/>
          </a:prstGeom>
        </p:spPr>
      </p:pic>
      <p:pic>
        <p:nvPicPr>
          <p:cNvPr id="71" name="Picture 70"/>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634767" y="864129"/>
            <a:ext cx="724920" cy="859786"/>
          </a:xfrm>
          <a:prstGeom prst="rect">
            <a:avLst/>
          </a:prstGeom>
        </p:spPr>
      </p:pic>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43023" y="3122063"/>
            <a:ext cx="908500" cy="365760"/>
          </a:xfrm>
          <a:prstGeom prst="rect">
            <a:avLst/>
          </a:prstGeom>
        </p:spPr>
      </p:pic>
      <p:pic>
        <p:nvPicPr>
          <p:cNvPr id="73" name="Picture 72"/>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818273" y="4173648"/>
            <a:ext cx="1532707" cy="739463"/>
          </a:xfrm>
          <a:prstGeom prst="rect">
            <a:avLst/>
          </a:prstGeom>
        </p:spPr>
      </p:pic>
      <p:sp>
        <p:nvSpPr>
          <p:cNvPr id="74" name="TextBox 73"/>
          <p:cNvSpPr txBox="1"/>
          <p:nvPr/>
        </p:nvSpPr>
        <p:spPr>
          <a:xfrm>
            <a:off x="4832575" y="4738705"/>
            <a:ext cx="813352"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SORCE</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pic>
        <p:nvPicPr>
          <p:cNvPr id="75" name="Picture 74"/>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626427" y="654112"/>
            <a:ext cx="1281097" cy="873475"/>
          </a:xfrm>
          <a:prstGeom prst="rect">
            <a:avLst/>
          </a:prstGeom>
        </p:spPr>
      </p:pic>
      <p:sp>
        <p:nvSpPr>
          <p:cNvPr id="76" name="TextBox 75"/>
          <p:cNvSpPr txBox="1"/>
          <p:nvPr/>
        </p:nvSpPr>
        <p:spPr>
          <a:xfrm>
            <a:off x="4678207" y="1131397"/>
            <a:ext cx="1567374" cy="646331"/>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ISS (5): </a:t>
            </a:r>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LIS, SAGE </a:t>
            </a:r>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III, </a:t>
            </a:r>
          </a:p>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TSIS-1, ECOSTRESS, GEDI</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77" name="TextBox 76"/>
          <p:cNvSpPr txBox="1"/>
          <p:nvPr/>
        </p:nvSpPr>
        <p:spPr>
          <a:xfrm>
            <a:off x="11314628" y="6524317"/>
            <a:ext cx="873387"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01.23.19</a:t>
            </a:r>
          </a:p>
        </p:txBody>
      </p:sp>
      <p:pic>
        <p:nvPicPr>
          <p:cNvPr id="78" name="Picture 7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rot="1676305">
            <a:off x="8780170" y="5847064"/>
            <a:ext cx="1412103" cy="912435"/>
          </a:xfrm>
          <a:prstGeom prst="rect">
            <a:avLst/>
          </a:prstGeom>
        </p:spPr>
      </p:pic>
      <p:sp>
        <p:nvSpPr>
          <p:cNvPr id="79" name="TextBox 78"/>
          <p:cNvSpPr txBox="1"/>
          <p:nvPr/>
        </p:nvSpPr>
        <p:spPr>
          <a:xfrm>
            <a:off x="9034642" y="5588733"/>
            <a:ext cx="1111631"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GRACE-FO</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
        <p:nvSpPr>
          <p:cNvPr id="80" name="Title 1"/>
          <p:cNvSpPr txBox="1">
            <a:spLocks/>
          </p:cNvSpPr>
          <p:nvPr/>
        </p:nvSpPr>
        <p:spPr>
          <a:xfrm>
            <a:off x="94475" y="171389"/>
            <a:ext cx="6579741" cy="5081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3416C"/>
                </a:solidFill>
                <a:latin typeface="Century Gothic" panose="020B0502020202020204" pitchFamily="34" charset="0"/>
                <a:ea typeface="+mj-ea"/>
                <a:cs typeface="+mj-cs"/>
              </a:defRPr>
            </a:lvl1pPr>
          </a:lstStyle>
          <a:p>
            <a:r>
              <a:rPr lang="en-US" sz="3600" dirty="0" smtClean="0">
                <a:solidFill>
                  <a:schemeClr val="bg1"/>
                </a:solidFill>
              </a:rPr>
              <a:t>NASA Earth Observations</a:t>
            </a:r>
            <a:endParaRPr lang="en-US" sz="3600" dirty="0">
              <a:solidFill>
                <a:schemeClr val="bg1"/>
              </a:solidFill>
            </a:endParaRPr>
          </a:p>
        </p:txBody>
      </p:sp>
      <p:sp>
        <p:nvSpPr>
          <p:cNvPr id="81" name="Content Placeholder 1"/>
          <p:cNvSpPr txBox="1">
            <a:spLocks/>
          </p:cNvSpPr>
          <p:nvPr/>
        </p:nvSpPr>
        <p:spPr>
          <a:xfrm>
            <a:off x="122851" y="722572"/>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1"/>
                </a:solidFill>
              </a:rPr>
              <a:t>NASA Earth observations include a coordinated series of </a:t>
            </a:r>
            <a:r>
              <a:rPr lang="en-US" sz="2400" b="1" dirty="0" smtClean="0">
                <a:solidFill>
                  <a:srgbClr val="F78009"/>
                </a:solidFill>
              </a:rPr>
              <a:t>19 </a:t>
            </a:r>
            <a:r>
              <a:rPr lang="en-US" sz="2400" dirty="0" smtClean="0">
                <a:solidFill>
                  <a:schemeClr val="bg1"/>
                </a:solidFill>
              </a:rPr>
              <a:t>polar-orbiting and low inclination satellites and </a:t>
            </a:r>
            <a:r>
              <a:rPr lang="en-US" sz="2400" b="1" dirty="0" smtClean="0">
                <a:solidFill>
                  <a:schemeClr val="accent2"/>
                </a:solidFill>
              </a:rPr>
              <a:t>5</a:t>
            </a:r>
            <a:r>
              <a:rPr lang="en-US" sz="2400" dirty="0" smtClean="0">
                <a:solidFill>
                  <a:schemeClr val="bg1"/>
                </a:solidFill>
              </a:rPr>
              <a:t> instruments on the ISS for long-term global observations. </a:t>
            </a:r>
            <a:endParaRPr lang="en-US" sz="2400" dirty="0">
              <a:solidFill>
                <a:schemeClr val="bg1"/>
              </a:solidFill>
            </a:endParaRPr>
          </a:p>
        </p:txBody>
      </p:sp>
      <p:pic>
        <p:nvPicPr>
          <p:cNvPr id="82" name="Picture 2" descr="https://eospso.nasa.gov/sites/default/files/thumbs/ICESat-2_0.pn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rot="19374656">
            <a:off x="10066379" y="5743030"/>
            <a:ext cx="1505601" cy="776514"/>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0980331" y="6066345"/>
            <a:ext cx="1111631"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ICESat-2</a:t>
            </a:r>
            <a:endParaRPr lang="en-US" sz="10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pic>
        <p:nvPicPr>
          <p:cNvPr id="84" name="Picture 4" descr="https://eospso.nasa.gov/sites/default/files/thumbs/Jason-3.pn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10055577" y="0"/>
            <a:ext cx="1560978" cy="96379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0287844" y="836645"/>
            <a:ext cx="981496"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Narrow"/>
              </a:rPr>
              <a:t>Jason-3</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cs typeface="Arial Narrow"/>
            </a:endParaRPr>
          </a:p>
        </p:txBody>
      </p:sp>
    </p:spTree>
    <p:extLst>
      <p:ext uri="{BB962C8B-B14F-4D97-AF65-F5344CB8AC3E}">
        <p14:creationId xmlns:p14="http://schemas.microsoft.com/office/powerpoint/2010/main" val="927079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EO vs EOS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smtClean="0"/>
              <a:t>Current </a:t>
            </a:r>
            <a:r>
              <a:rPr lang="en-US" sz="1800" dirty="0"/>
              <a:t>NASA </a:t>
            </a:r>
            <a:r>
              <a:rPr lang="en-US" sz="1800" dirty="0" err="1" smtClean="0"/>
              <a:t>Spaceborne</a:t>
            </a:r>
            <a:r>
              <a:rPr lang="en-US" sz="1800" dirty="0" smtClean="0"/>
              <a:t> EO </a:t>
            </a:r>
            <a:r>
              <a:rPr lang="en-US" sz="1800" dirty="0"/>
              <a:t>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322121" y="2497160"/>
            <a:ext cx="5349905"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(on ISS</a:t>
            </a:r>
            <a:r>
              <a:rPr lang="en-US" dirty="0" smtClean="0">
                <a:solidFill>
                  <a:schemeClr val="tx1">
                    <a:lumMod val="75000"/>
                    <a:lumOff val="25000"/>
                  </a:schemeClr>
                </a:solidFill>
                <a:latin typeface="Century Gothic" charset="0"/>
                <a:ea typeface="Century Gothic" charset="0"/>
                <a:cs typeface="Century Gothic" charset="0"/>
              </a:rPr>
              <a:t>)</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GPM</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Jason-3</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(on ISS)</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OSTM/Jason-2</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QuikSCAT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SMAP</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SORCE</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Suomi </a:t>
            </a:r>
            <a:r>
              <a:rPr lang="en-US" dirty="0">
                <a:solidFill>
                  <a:schemeClr val="tx1">
                    <a:lumMod val="75000"/>
                    <a:lumOff val="25000"/>
                  </a:schemeClr>
                </a:solidFill>
                <a:latin typeface="Century Gothic" charset="0"/>
                <a:ea typeface="Century Gothic" charset="0"/>
                <a:cs typeface="Century Gothic" charset="0"/>
              </a:rPr>
              <a:t>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TSIS-1 (on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NASA pursues airborne campaigns in addition to its </a:t>
            </a:r>
            <a:r>
              <a:rPr lang="en-US" sz="1600" dirty="0" err="1" smtClean="0"/>
              <a:t>spaceborne</a:t>
            </a:r>
            <a:r>
              <a:rPr lang="en-US" sz="1600" dirty="0" smtClean="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a:t>
            </a:r>
            <a:r>
              <a:rPr lang="en-US" sz="1800" dirty="0" smtClean="0">
                <a:solidFill>
                  <a:schemeClr val="tx1">
                    <a:lumMod val="75000"/>
                    <a:lumOff val="25000"/>
                  </a:schemeClr>
                </a:solidFill>
                <a:latin typeface="Century Gothic" charset="0"/>
                <a:ea typeface="Century Gothic" charset="0"/>
                <a:cs typeface="Century Gothic" charset="0"/>
              </a:rPr>
              <a:t>is a specific program within NASA and EOS refers to a specific subset </a:t>
            </a:r>
            <a:r>
              <a:rPr lang="en-US" sz="1800" dirty="0">
                <a:solidFill>
                  <a:schemeClr val="tx1">
                    <a:lumMod val="75000"/>
                    <a:lumOff val="25000"/>
                  </a:schemeClr>
                </a:solidFill>
                <a:latin typeface="Century Gothic" charset="0"/>
                <a:ea typeface="Century Gothic" charset="0"/>
                <a:cs typeface="Century Gothic" charset="0"/>
              </a:rPr>
              <a:t>of the </a:t>
            </a:r>
            <a:r>
              <a:rPr lang="en-US" sz="1800" dirty="0" smtClean="0">
                <a:solidFill>
                  <a:schemeClr val="tx1">
                    <a:lumMod val="75000"/>
                    <a:lumOff val="25000"/>
                  </a:schemeClr>
                </a:solidFill>
                <a:latin typeface="Century Gothic" charset="0"/>
                <a:ea typeface="Century Gothic" charset="0"/>
                <a:cs typeface="Century Gothic" charset="0"/>
              </a:rPr>
              <a:t>NASA </a:t>
            </a:r>
            <a:r>
              <a:rPr lang="en-US" sz="1800" dirty="0">
                <a:solidFill>
                  <a:schemeClr val="tx1">
                    <a:lumMod val="75000"/>
                    <a:lumOff val="25000"/>
                  </a:schemeClr>
                </a:solidFill>
                <a:latin typeface="Century Gothic" charset="0"/>
                <a:ea typeface="Century Gothic" charset="0"/>
                <a:cs typeface="Century Gothic" charset="0"/>
              </a:rPr>
              <a:t>Earth observing </a:t>
            </a:r>
            <a:r>
              <a:rPr lang="en-US" sz="1800" dirty="0" smtClean="0">
                <a:solidFill>
                  <a:schemeClr val="tx1">
                    <a:lumMod val="75000"/>
                    <a:lumOff val="25000"/>
                  </a:schemeClr>
                </a:solidFill>
                <a:latin typeface="Century Gothic" charset="0"/>
                <a:ea typeface="Century Gothic" charset="0"/>
                <a:cs typeface="Century Gothic" charset="0"/>
              </a:rPr>
              <a:t>missions that are </a:t>
            </a:r>
            <a:r>
              <a:rPr lang="en-US" sz="1800" dirty="0">
                <a:solidFill>
                  <a:schemeClr val="tx1">
                    <a:lumMod val="75000"/>
                    <a:lumOff val="25000"/>
                  </a:schemeClr>
                </a:solidFill>
                <a:latin typeface="Century Gothic" charset="0"/>
                <a:ea typeface="Century Gothic" charset="0"/>
                <a:cs typeface="Century Gothic" charset="0"/>
              </a:rPr>
              <a:t>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smtClean="0">
                <a:solidFill>
                  <a:schemeClr val="tx1">
                    <a:lumMod val="75000"/>
                    <a:lumOff val="25000"/>
                  </a:schemeClr>
                </a:solidFill>
                <a:latin typeface="Century Gothic" charset="0"/>
                <a:ea typeface="Century Gothic" charset="0"/>
                <a:cs typeface="Century Gothic" charset="0"/>
              </a:rPr>
              <a:t>Current </a:t>
            </a:r>
            <a:r>
              <a:rPr lang="en-US" sz="1800" b="1" dirty="0">
                <a:solidFill>
                  <a:schemeClr val="tx1">
                    <a:lumMod val="75000"/>
                    <a:lumOff val="25000"/>
                  </a:schemeClr>
                </a:solidFill>
                <a:latin typeface="Century Gothic" charset="0"/>
                <a:ea typeface="Century Gothic" charset="0"/>
                <a:cs typeface="Century Gothic" charset="0"/>
              </a:rPr>
              <a:t>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smtClean="0">
                <a:solidFill>
                  <a:schemeClr val="tx1">
                    <a:lumMod val="75000"/>
                    <a:lumOff val="25000"/>
                  </a:schemeClr>
                </a:solidFill>
                <a:latin typeface="Century Gothic" charset="0"/>
                <a:ea typeface="Century Gothic" charset="0"/>
                <a:cs typeface="Century Gothic" charset="0"/>
              </a:rPr>
              <a:t>Aura</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SORCE</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a:t>
            </a:r>
            <a:r>
              <a:rPr lang="en-US" b="1" dirty="0" smtClean="0">
                <a:solidFill>
                  <a:schemeClr val="tx1">
                    <a:lumMod val="75000"/>
                    <a:lumOff val="25000"/>
                  </a:schemeClr>
                </a:solidFill>
                <a:latin typeface="Century Gothic" charset="0"/>
                <a:ea typeface="Century Gothic" charset="0"/>
                <a:cs typeface="Century Gothic" charset="0"/>
              </a:rPr>
              <a:t>Mission:</a:t>
            </a:r>
            <a:endParaRPr lang="en-US" b="1" dirty="0">
              <a:solidFill>
                <a:schemeClr val="tx1">
                  <a:lumMod val="75000"/>
                  <a:lumOff val="25000"/>
                </a:schemeClr>
              </a:solidFill>
              <a:latin typeface="Century Gothic" charset="0"/>
              <a:ea typeface="Century Gothic" charset="0"/>
              <a:cs typeface="Century Gothic" charset="0"/>
            </a:endParaRP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Applied Sciences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Sciences Program (ASP) supports </a:t>
            </a:r>
            <a:r>
              <a:rPr lang="en-US" sz="1800" dirty="0"/>
              <a:t>innovative and practical uses of Earth observations and scientific knowledge by private and public sectors to inform their planning, decisions, and actions</a:t>
            </a:r>
            <a:r>
              <a:rPr lang="en-US" sz="1800" dirty="0" smtClean="0"/>
              <a:t>.</a:t>
            </a:r>
            <a:endParaRPr lang="en-US" sz="1800" dirty="0"/>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Mission </a:t>
            </a:r>
          </a:p>
          <a:p>
            <a:pPr algn="ctr"/>
            <a:r>
              <a:rPr lang="en-US" sz="2800" dirty="0" smtClean="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Capacity Building</a:t>
            </a:r>
          </a:p>
          <a:p>
            <a:pPr algn="ctr"/>
            <a:r>
              <a:rPr lang="en-US" sz="2800" dirty="0" smtClean="0">
                <a:solidFill>
                  <a:srgbClr val="3550A7"/>
                </a:solidFill>
              </a:rPr>
              <a:t>Program</a:t>
            </a:r>
            <a:endParaRPr lang="en-US" sz="2000" dirty="0" smtClean="0">
              <a:solidFill>
                <a:srgbClr val="3550A7"/>
              </a:solidFill>
            </a:endParaRPr>
          </a:p>
        </p:txBody>
      </p:sp>
      <p:sp>
        <p:nvSpPr>
          <p:cNvPr id="50" name="Text Placeholder 5"/>
          <p:cNvSpPr txBox="1">
            <a:spLocks/>
          </p:cNvSpPr>
          <p:nvPr/>
        </p:nvSpPr>
        <p:spPr>
          <a:xfrm>
            <a:off x="219075" y="2518923"/>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ASP pursues:</a:t>
            </a:r>
          </a:p>
          <a:p>
            <a:pPr marL="742950" lvl="1" indent="-285750">
              <a:spcBef>
                <a:spcPts val="0"/>
              </a:spcBef>
              <a:spcAft>
                <a:spcPts val="600"/>
              </a:spcAft>
              <a:buClr>
                <a:srgbClr val="EF282F"/>
              </a:buClr>
              <a:buFont typeface="Arial" panose="020B0604020202020204" pitchFamily="34" charset="0"/>
              <a:buChar char="•"/>
            </a:pPr>
            <a:r>
              <a:rPr lang="en-US" sz="1800" dirty="0" smtClean="0"/>
              <a:t>Partnerships </a:t>
            </a:r>
            <a:r>
              <a:rPr lang="en-US" sz="1800" dirty="0"/>
              <a:t>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smtClean="0"/>
              <a:t>Discovery of </a:t>
            </a:r>
            <a:r>
              <a:rPr lang="en-US" sz="1800" dirty="0"/>
              <a:t>innovative NASA Earth science applications</a:t>
            </a:r>
          </a:p>
          <a:p>
            <a:pPr marL="742950" lvl="1" indent="-285750">
              <a:spcBef>
                <a:spcPts val="0"/>
              </a:spcBef>
              <a:spcAft>
                <a:spcPts val="600"/>
              </a:spcAft>
              <a:buClr>
                <a:srgbClr val="EF282F"/>
              </a:buClr>
              <a:buFont typeface="Arial" panose="020B0604020202020204" pitchFamily="34" charset="0"/>
              <a:buChar char="•"/>
            </a:pPr>
            <a:r>
              <a:rPr lang="en-US" sz="1800" dirty="0" smtClean="0"/>
              <a:t>Support of </a:t>
            </a:r>
            <a:r>
              <a:rPr lang="en-US" sz="1800" dirty="0"/>
              <a:t>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smtClean="0"/>
              <a:t>Demonstration of </a:t>
            </a:r>
            <a:r>
              <a:rPr lang="en-US" sz="1800" dirty="0"/>
              <a:t>practical benefits of NASA Earth science </a:t>
            </a:r>
          </a:p>
          <a:p>
            <a:pPr marL="742950" lvl="1" indent="-285750">
              <a:spcBef>
                <a:spcPts val="0"/>
              </a:spcBef>
              <a:spcAft>
                <a:spcPts val="600"/>
              </a:spcAft>
              <a:buClr>
                <a:srgbClr val="EF282F"/>
              </a:buClr>
              <a:buFont typeface="Arial" panose="020B0604020202020204" pitchFamily="34" charset="0"/>
              <a:buChar char="•"/>
            </a:pPr>
            <a:r>
              <a:rPr lang="en-US" sz="1800" dirty="0" smtClean="0"/>
              <a:t>Help to </a:t>
            </a:r>
            <a:r>
              <a:rPr lang="en-US" sz="1800" dirty="0"/>
              <a:t>improve the quality of life and strengthen the </a:t>
            </a:r>
            <a:r>
              <a:rPr lang="en-US" sz="1800" dirty="0" smtClean="0"/>
              <a:t>economy</a:t>
            </a:r>
          </a:p>
          <a:p>
            <a:pPr marL="285750" indent="-285750">
              <a:spcBef>
                <a:spcPts val="0"/>
              </a:spcBef>
              <a:spcAft>
                <a:spcPts val="600"/>
              </a:spcAft>
              <a:buClr>
                <a:srgbClr val="EF282F"/>
              </a:buClr>
              <a:buFont typeface="Webdings" panose="05030102010509060703" pitchFamily="18" charset="2"/>
              <a:buChar char="4"/>
            </a:pPr>
            <a:r>
              <a:rPr lang="en-US" sz="1800" dirty="0" smtClean="0"/>
              <a:t>Three lines of business:</a:t>
            </a:r>
            <a:endParaRPr lang="en-US" sz="1800" dirty="0"/>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1757</Words>
  <Application>Microsoft Office PowerPoint</Application>
  <PresentationFormat>Widescreen</PresentationFormat>
  <Paragraphs>293</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Century Gothic</vt:lpstr>
      <vt:lpstr>Gill Sans MT Condensed</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28</cp:revision>
  <dcterms:created xsi:type="dcterms:W3CDTF">2019-01-24T15:36:39Z</dcterms:created>
  <dcterms:modified xsi:type="dcterms:W3CDTF">2019-01-25T17:14:57Z</dcterms:modified>
</cp:coreProperties>
</file>