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61" r:id="rId4"/>
    <p:sldId id="257" r:id="rId5"/>
    <p:sldId id="259" r:id="rId6"/>
    <p:sldId id="258"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4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5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solidFill>
                  <a:prstClr val="white"/>
                </a:solidFill>
              </a:rPr>
              <a:pPr/>
              <a:t>4/2/2015</a:t>
            </a:fld>
            <a:endParaRPr lang="en-US">
              <a:solidFill>
                <a:prstClr val="white"/>
              </a:solidFill>
            </a:endParaRPr>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solidFill>
                <a:prstClr val="white"/>
              </a:solidFill>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black"/>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black"/>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solidFill>
                  <a:prstClr val="black"/>
                </a:solidFill>
              </a:rPr>
              <a:pPr/>
              <a:t>‹#›</a:t>
            </a:fld>
            <a:endParaRPr lang="en-US" dirty="0">
              <a:solidFill>
                <a:prstClr val="black"/>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4/2/2015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dirty="0">
              <a:solidFill>
                <a:srgbClr val="7F7F7F">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4/2/2015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solidFill>
                  <a:srgbClr val="7F7F7F">
                    <a:shade val="75000"/>
                  </a:srgbClr>
                </a:solidFill>
              </a:rPr>
              <a:pPr/>
              <a:t>‹#›</a:t>
            </a:fld>
            <a:endParaRPr lang="en-US" dirty="0">
              <a:solidFill>
                <a:srgbClr val="7F7F7F">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4/2/2015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EE289CF8-4C39-49E0-AC7D-C209D6C0BFB9}" type="datetimeFigureOut">
              <a:rPr lang="en-US" smtClean="0"/>
              <a:pPr/>
              <a:t>4/2/2015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EE289CF8-4C39-49E0-AC7D-C209D6C0BFB9}" type="datetimeFigureOut">
              <a:rPr lang="en-US" smtClean="0"/>
              <a:pPr/>
              <a:t>4/2/2015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4/2/2015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45BE4-B950-4ECD-B103-EFA6EDCAF8CC}"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E45BE4-B950-4ECD-B103-EFA6EDCAF8CC}" type="datetimeFigureOut">
              <a:rPr lang="en-US" smtClean="0"/>
              <a:pPr/>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E45BE4-B950-4ECD-B103-EFA6EDCAF8CC}" type="datetimeFigureOut">
              <a:rPr lang="en-US" smtClean="0"/>
              <a:pPr/>
              <a:t>4/2/2015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E45BE4-B950-4ECD-B103-EFA6EDCAF8CC}" type="datetimeFigureOut">
              <a:rPr lang="en-US" smtClean="0"/>
              <a:pPr/>
              <a:t>4/2/2015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45BE4-B950-4ECD-B103-EFA6EDCAF8CC}" type="datetimeFigureOut">
              <a:rPr lang="en-US" smtClean="0"/>
              <a:pPr/>
              <a:t>4/2/2015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45BE4-B950-4ECD-B103-EFA6EDCAF8CC}" type="datetimeFigureOut">
              <a:rPr lang="en-US" smtClean="0"/>
              <a:pPr/>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45BE4-B950-4ECD-B103-EFA6EDCAF8CC}" type="datetimeFigureOut">
              <a:rPr lang="en-US" smtClean="0"/>
              <a:pPr/>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45BE4-B950-4ECD-B103-EFA6EDCAF8CC}" type="datetimeFigureOut">
              <a:rPr lang="en-US" smtClean="0"/>
              <a:pPr/>
              <a:t>4/2/2015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4DBD0-F050-430F-958A-321171649C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4/2/2015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0"/>
            <a:ext cx="7924800" cy="3276600"/>
          </a:xfrm>
        </p:spPr>
        <p:txBody>
          <a:bodyPr>
            <a:normAutofit/>
          </a:bodyPr>
          <a:lstStyle/>
          <a:p>
            <a:r>
              <a:rPr lang="en-US" sz="2000" dirty="0" smtClean="0"/>
              <a:t>Northwest US Agriculture II</a:t>
            </a:r>
            <a:endParaRPr lang="en-US" sz="2000" dirty="0" smtClean="0"/>
          </a:p>
          <a:p>
            <a:r>
              <a:rPr lang="en-US" sz="2000" dirty="0" smtClean="0"/>
              <a:t>[</a:t>
            </a:r>
            <a:r>
              <a:rPr lang="en-US" sz="2000" dirty="0" smtClean="0"/>
              <a:t>LaRC</a:t>
            </a:r>
            <a:r>
              <a:rPr lang="en-US" sz="2000" dirty="0" smtClean="0"/>
              <a:t>]</a:t>
            </a:r>
            <a:endParaRPr lang="en-US" sz="2000" dirty="0" smtClean="0"/>
          </a:p>
          <a:p>
            <a:endParaRPr lang="en-US" sz="1800" dirty="0" smtClean="0"/>
          </a:p>
          <a:p>
            <a:r>
              <a:rPr lang="en-US" sz="2400" dirty="0" smtClean="0"/>
              <a:t>Spring 2015 </a:t>
            </a:r>
          </a:p>
          <a:p>
            <a:r>
              <a:rPr lang="en-US" sz="2800" dirty="0" smtClean="0"/>
              <a:t>Final Imagery</a:t>
            </a:r>
            <a:endParaRPr lang="en-US" sz="2800" dirty="0"/>
          </a:p>
        </p:txBody>
      </p:sp>
      <p:sp>
        <p:nvSpPr>
          <p:cNvPr id="2" name="Title 1"/>
          <p:cNvSpPr>
            <a:spLocks noGrp="1"/>
          </p:cNvSpPr>
          <p:nvPr>
            <p:ph type="title"/>
          </p:nvPr>
        </p:nvSpPr>
        <p:spPr/>
        <p:txBody>
          <a:bodyPr/>
          <a:lstStyle/>
          <a:p>
            <a:r>
              <a:rPr lang="en-US" dirty="0" smtClean="0"/>
              <a:t>DEVELOP National Program</a:t>
            </a:r>
            <a:endParaRPr lang="en-US" dirty="0"/>
          </a:p>
        </p:txBody>
      </p:sp>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b="1" dirty="0" smtClean="0"/>
              <a:t>Checklist for Each Image:</a:t>
            </a:r>
            <a:endParaRPr lang="en-US" sz="4000" b="1" dirty="0"/>
          </a:p>
        </p:txBody>
      </p:sp>
      <p:sp>
        <p:nvSpPr>
          <p:cNvPr id="3" name="Content Placeholder 2"/>
          <p:cNvSpPr>
            <a:spLocks noGrp="1"/>
          </p:cNvSpPr>
          <p:nvPr>
            <p:ph idx="1"/>
          </p:nvPr>
        </p:nvSpPr>
        <p:spPr>
          <a:xfrm>
            <a:off x="457200" y="1219200"/>
            <a:ext cx="8229600" cy="5638800"/>
          </a:xfrm>
        </p:spPr>
        <p:txBody>
          <a:bodyPr>
            <a:normAutofit fontScale="62500" lnSpcReduction="20000"/>
          </a:bodyPr>
          <a:lstStyle/>
          <a:p>
            <a:pPr>
              <a:buFont typeface="Wingdings" pitchFamily="2" charset="2"/>
              <a:buChar char="ü"/>
            </a:pPr>
            <a:r>
              <a:rPr lang="en-US" dirty="0" smtClean="0"/>
              <a:t>Image is derived from NASA sensor data </a:t>
            </a:r>
          </a:p>
          <a:p>
            <a:pPr lvl="1">
              <a:buFont typeface="Arial" pitchFamily="34" charset="0"/>
              <a:buChar char="•"/>
            </a:pPr>
            <a:r>
              <a:rPr lang="en-US" i="1" dirty="0" smtClean="0"/>
              <a:t>Not from an outside source</a:t>
            </a:r>
          </a:p>
          <a:p>
            <a:pPr lvl="1">
              <a:buFont typeface="Arial" pitchFamily="34" charset="0"/>
              <a:buChar char="•"/>
            </a:pPr>
            <a:r>
              <a:rPr lang="en-US" i="1" dirty="0" smtClean="0"/>
              <a:t>Not a photograph of the team/issue</a:t>
            </a:r>
          </a:p>
          <a:p>
            <a:pPr>
              <a:buFont typeface="Wingdings" pitchFamily="2" charset="2"/>
              <a:buChar char="ü"/>
            </a:pPr>
            <a:r>
              <a:rPr lang="en-US" dirty="0" smtClean="0"/>
              <a:t>Preferably, At least one image provided is derived from recent data (2014-2015) </a:t>
            </a:r>
          </a:p>
          <a:p>
            <a:pPr lvl="1">
              <a:buFont typeface="Arial" pitchFamily="34" charset="0"/>
              <a:buChar char="•"/>
            </a:pPr>
            <a:r>
              <a:rPr lang="en-US" i="1" dirty="0" smtClean="0"/>
              <a:t>This is mandatory for inclusion in any highlight to NASA HQ</a:t>
            </a:r>
          </a:p>
          <a:p>
            <a:pPr>
              <a:buFont typeface="Wingdings" pitchFamily="2" charset="2"/>
              <a:buChar char="ü"/>
            </a:pPr>
            <a:r>
              <a:rPr lang="en-US" dirty="0" smtClean="0"/>
              <a:t>Some kind of processing has taken place </a:t>
            </a:r>
          </a:p>
          <a:p>
            <a:pPr lvl="1">
              <a:buFont typeface="Arial" pitchFamily="34" charset="0"/>
              <a:buChar char="•"/>
            </a:pPr>
            <a:r>
              <a:rPr lang="en-US" i="1" dirty="0" smtClean="0"/>
              <a:t>Not a raw image or a photograph</a:t>
            </a:r>
          </a:p>
          <a:p>
            <a:pPr>
              <a:buFont typeface="Wingdings" pitchFamily="2" charset="2"/>
              <a:buChar char="ü"/>
            </a:pPr>
            <a:r>
              <a:rPr lang="en-US" dirty="0" smtClean="0"/>
              <a:t>The team actually created the image </a:t>
            </a:r>
          </a:p>
          <a:p>
            <a:pPr lvl="1">
              <a:buFont typeface="Arial" pitchFamily="34" charset="0"/>
              <a:buChar char="•"/>
            </a:pPr>
            <a:r>
              <a:rPr lang="en-US" i="1" dirty="0" smtClean="0"/>
              <a:t>Not from some other source/world wide web/etc.</a:t>
            </a:r>
          </a:p>
          <a:p>
            <a:pPr>
              <a:buFont typeface="Wingdings" pitchFamily="2" charset="2"/>
              <a:buChar char="ü"/>
            </a:pPr>
            <a:r>
              <a:rPr lang="en-US" dirty="0" smtClean="0"/>
              <a:t>High-resolution (over 300 dpi)</a:t>
            </a:r>
          </a:p>
          <a:p>
            <a:pPr>
              <a:buFont typeface="Wingdings" pitchFamily="2" charset="2"/>
              <a:buChar char="ü"/>
            </a:pPr>
            <a:r>
              <a:rPr lang="en-US" dirty="0" smtClean="0"/>
              <a:t>Saved as a JPEG or TIFF</a:t>
            </a:r>
          </a:p>
          <a:p>
            <a:endParaRPr lang="en-US" dirty="0" smtClean="0"/>
          </a:p>
          <a:p>
            <a:pPr>
              <a:buNone/>
            </a:pPr>
            <a:r>
              <a:rPr lang="en-US" dirty="0" smtClean="0"/>
              <a:t>Also:</a:t>
            </a:r>
          </a:p>
          <a:p>
            <a:r>
              <a:rPr lang="en-US" dirty="0" smtClean="0"/>
              <a:t>While there are three slides, you can have more imagery. Minimum of one, max of ten.</a:t>
            </a:r>
          </a:p>
          <a:p>
            <a:r>
              <a:rPr lang="en-US" dirty="0" smtClean="0"/>
              <a:t>The “best” image should have a SVG version, saved as a separate file, that will be used on the DEVELOP website and brochures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5150"/>
          </a:xfrm>
        </p:spPr>
        <p:txBody>
          <a:bodyPr>
            <a:normAutofit/>
          </a:bodyPr>
          <a:lstStyle/>
          <a:p>
            <a:r>
              <a:rPr lang="en-US" dirty="0" smtClean="0"/>
              <a:t>LaRC</a:t>
            </a:r>
            <a:endParaRPr lang="en-US"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417349"/>
            <a:ext cx="5264150" cy="4067752"/>
          </a:xfrm>
        </p:spPr>
      </p:pic>
      <p:sp>
        <p:nvSpPr>
          <p:cNvPr id="7" name="Title 1"/>
          <p:cNvSpPr txBox="1">
            <a:spLocks/>
          </p:cNvSpPr>
          <p:nvPr/>
        </p:nvSpPr>
        <p:spPr>
          <a:xfrm>
            <a:off x="457200" y="685800"/>
            <a:ext cx="3008313" cy="565150"/>
          </a:xfrm>
          <a:prstGeom prst="rect">
            <a:avLst/>
          </a:prstGeom>
        </p:spPr>
        <p:txBody>
          <a:bodyPr vert="horz" lIns="91440" tIns="45720" rIns="91440" bIns="45720" rtlCol="0" anchor="b">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mj-lt"/>
                <a:ea typeface="+mj-ea"/>
                <a:cs typeface="+mj-cs"/>
              </a:rPr>
              <a:t>Northwest US Agriculture</a:t>
            </a:r>
            <a:r>
              <a:rPr kumimoji="0" lang="en-US" i="0" u="none" strike="noStrike" kern="1200" cap="none" spc="0" normalizeH="0" noProof="0" dirty="0" smtClean="0">
                <a:ln>
                  <a:noFill/>
                </a:ln>
                <a:solidFill>
                  <a:schemeClr val="tx1"/>
                </a:solidFill>
                <a:effectLst/>
                <a:uLnTx/>
                <a:uFillTx/>
                <a:latin typeface="+mj-lt"/>
                <a:ea typeface="+mj-ea"/>
                <a:cs typeface="+mj-cs"/>
              </a:rPr>
              <a:t> II</a:t>
            </a:r>
            <a:endParaRPr kumimoji="0" lang="en-US"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ext Placeholder 5"/>
          <p:cNvSpPr txBox="1">
            <a:spLocks/>
          </p:cNvSpPr>
          <p:nvPr/>
        </p:nvSpPr>
        <p:spPr>
          <a:xfrm>
            <a:off x="457200" y="2133600"/>
            <a:ext cx="3008313" cy="39925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smtClean="0"/>
              <a:t>Caption: Map of 24 hour accumulated chill units for an average October 16 between 2003 and 2013 in Washington State derived from Aqua MODIS Land Surface Temperature data. Accumulated chill units enumerate the number of hours an area spends between 1.4°C and 12.4°C. This chill time is vital to the health of apple trees and as climate fluctuations continue, knowing ranges in chill time can be beneficial in deciding where to cultivate different varieties of apples based on the specific chill requirements of each variety.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5150"/>
          </a:xfrm>
        </p:spPr>
        <p:txBody>
          <a:bodyPr>
            <a:normAutofit/>
          </a:bodyPr>
          <a:lstStyle/>
          <a:p>
            <a:r>
              <a:rPr lang="en-US" dirty="0" smtClean="0"/>
              <a:t>LaRC</a:t>
            </a:r>
            <a:endParaRPr lang="en-US"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417349"/>
            <a:ext cx="5264150" cy="4067752"/>
          </a:xfrm>
        </p:spPr>
      </p:pic>
      <p:sp>
        <p:nvSpPr>
          <p:cNvPr id="7" name="Title 1"/>
          <p:cNvSpPr txBox="1">
            <a:spLocks/>
          </p:cNvSpPr>
          <p:nvPr/>
        </p:nvSpPr>
        <p:spPr>
          <a:xfrm>
            <a:off x="457200" y="685800"/>
            <a:ext cx="3008313" cy="565150"/>
          </a:xfrm>
          <a:prstGeom prst="rect">
            <a:avLst/>
          </a:prstGeom>
        </p:spPr>
        <p:txBody>
          <a:bodyPr vert="horz" lIns="91440" tIns="45720" rIns="91440" bIns="45720" rtlCol="0" anchor="b">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mj-lt"/>
                <a:ea typeface="+mj-ea"/>
                <a:cs typeface="+mj-cs"/>
              </a:rPr>
              <a:t>Northwest US Agriculture II</a:t>
            </a:r>
            <a:endParaRPr kumimoji="0" lang="en-US"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 Placeholder 5"/>
          <p:cNvSpPr txBox="1">
            <a:spLocks/>
          </p:cNvSpPr>
          <p:nvPr/>
        </p:nvSpPr>
        <p:spPr>
          <a:xfrm>
            <a:off x="457200" y="2133600"/>
            <a:ext cx="3008313" cy="39925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smtClean="0"/>
              <a:t>Caption: Map of 24 hour accumulated chill units for an average October 16 between 2003 and 2013 in Washington State derived from Aqua MODIS Land Surface Temperature data. Accumulated chill units enumerate the number of hours an area spends between 1.4°C and 12.4°C. This chill time is vital to the health of apple trees and as climate fluctuations continue, knowing ranges in chill time can be beneficial in deciding where to cultivate different varieties of apples based on the specific chill requirements of each variety.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417349"/>
            <a:ext cx="5264150" cy="4067752"/>
          </a:xfrm>
        </p:spPr>
      </p:pic>
      <p:sp>
        <p:nvSpPr>
          <p:cNvPr id="9" name="Title 1"/>
          <p:cNvSpPr txBox="1">
            <a:spLocks/>
          </p:cNvSpPr>
          <p:nvPr/>
        </p:nvSpPr>
        <p:spPr>
          <a:xfrm>
            <a:off x="457200" y="273050"/>
            <a:ext cx="3008313" cy="5651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mtClean="0"/>
              <a:t>LaRC</a:t>
            </a:r>
            <a:endParaRPr lang="en-US" dirty="0"/>
          </a:p>
        </p:txBody>
      </p:sp>
      <p:sp>
        <p:nvSpPr>
          <p:cNvPr id="11" name="Title 1"/>
          <p:cNvSpPr txBox="1">
            <a:spLocks/>
          </p:cNvSpPr>
          <p:nvPr/>
        </p:nvSpPr>
        <p:spPr>
          <a:xfrm>
            <a:off x="457200" y="685800"/>
            <a:ext cx="3008313" cy="565150"/>
          </a:xfrm>
          <a:prstGeom prst="rect">
            <a:avLst/>
          </a:prstGeom>
        </p:spPr>
        <p:txBody>
          <a:bodyPr vert="horz" lIns="91440" tIns="45720" rIns="91440" bIns="45720" rtlCol="0" anchor="b">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mj-lt"/>
                <a:ea typeface="+mj-ea"/>
                <a:cs typeface="+mj-cs"/>
              </a:rPr>
              <a:t>Northwest US Agriculture</a:t>
            </a:r>
            <a:r>
              <a:rPr kumimoji="0" lang="en-US" i="0" u="none" strike="noStrike" kern="1200" cap="none" spc="0" normalizeH="0" noProof="0" dirty="0" smtClean="0">
                <a:ln>
                  <a:noFill/>
                </a:ln>
                <a:solidFill>
                  <a:schemeClr val="tx1"/>
                </a:solidFill>
                <a:effectLst/>
                <a:uLnTx/>
                <a:uFillTx/>
                <a:latin typeface="+mj-lt"/>
                <a:ea typeface="+mj-ea"/>
                <a:cs typeface="+mj-cs"/>
              </a:rPr>
              <a:t> II</a:t>
            </a:r>
            <a:endParaRPr kumimoji="0" lang="en-US"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Text Placeholder 5"/>
          <p:cNvSpPr txBox="1">
            <a:spLocks/>
          </p:cNvSpPr>
          <p:nvPr/>
        </p:nvSpPr>
        <p:spPr>
          <a:xfrm>
            <a:off x="457200" y="2133600"/>
            <a:ext cx="3008313" cy="39925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smtClean="0"/>
              <a:t>Caption: Map of 24 hour accumulated chill units for an average October 16 between 2003 and 2013 in Washington State derived from Aqua MODIS Land Surface Temperature data. Accumulated chill units enumerate the number of hours an area spends between 1.4°C and 12.4°C. This chill time is vital to the health of apple trees and as climate fluctuations continue, knowing ranges in chill time can be beneficial in deciding where to cultivate different varieties of apples based on the specific chill requirements of each variety.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273050"/>
            <a:ext cx="3008313" cy="5651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mtClean="0"/>
              <a:t>LaRC</a:t>
            </a:r>
            <a:endParaRPr lang="en-US" dirty="0"/>
          </a:p>
        </p:txBody>
      </p:sp>
      <p:sp>
        <p:nvSpPr>
          <p:cNvPr id="11" name="Title 1"/>
          <p:cNvSpPr txBox="1">
            <a:spLocks/>
          </p:cNvSpPr>
          <p:nvPr/>
        </p:nvSpPr>
        <p:spPr>
          <a:xfrm>
            <a:off x="457200" y="685800"/>
            <a:ext cx="3008313" cy="565150"/>
          </a:xfrm>
          <a:prstGeom prst="rect">
            <a:avLst/>
          </a:prstGeom>
        </p:spPr>
        <p:txBody>
          <a:bodyPr vert="horz" lIns="91440" tIns="45720" rIns="91440" bIns="45720" rtlCol="0" anchor="b">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mj-lt"/>
                <a:ea typeface="+mj-ea"/>
                <a:cs typeface="+mj-cs"/>
              </a:rPr>
              <a:t>Northwest US Agriculture</a:t>
            </a:r>
            <a:r>
              <a:rPr kumimoji="0" lang="en-US" i="0" u="none" strike="noStrike" kern="1200" cap="none" spc="0" normalizeH="0" noProof="0" dirty="0" smtClean="0">
                <a:ln>
                  <a:noFill/>
                </a:ln>
                <a:solidFill>
                  <a:schemeClr val="tx1"/>
                </a:solidFill>
                <a:effectLst/>
                <a:uLnTx/>
                <a:uFillTx/>
                <a:latin typeface="+mj-lt"/>
                <a:ea typeface="+mj-ea"/>
                <a:cs typeface="+mj-cs"/>
              </a:rPr>
              <a:t> II</a:t>
            </a:r>
            <a:endParaRPr kumimoji="0" lang="en-US"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Text Placeholder 5"/>
          <p:cNvSpPr txBox="1">
            <a:spLocks/>
          </p:cNvSpPr>
          <p:nvPr/>
        </p:nvSpPr>
        <p:spPr>
          <a:xfrm>
            <a:off x="457200" y="2133600"/>
            <a:ext cx="3008313" cy="39925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smtClean="0"/>
              <a:t>Caption: Map of 24 hour accumulated chill units for an average October 16 between 2003 and 2013 in Washington State derived from Aqua MODIS Land Surface Temperature data. Accumulated chill units enumerate the number of hours an area spends between 1.4°C and 12.4°C. This chill time is vital to the health of apple trees and as climate fluctuations continue, knowing ranges in chill time can be beneficial in deciding where to cultivate different varieties of apples based on the specific chill requirements of each variety.</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69495" y="273050"/>
            <a:ext cx="4522860" cy="5853113"/>
          </a:xfrm>
        </p:spPr>
      </p:pic>
    </p:spTree>
    <p:extLst>
      <p:ext uri="{BB962C8B-B14F-4D97-AF65-F5344CB8AC3E}">
        <p14:creationId xmlns:p14="http://schemas.microsoft.com/office/powerpoint/2010/main" val="172072291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ustom 7">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000000"/>
      </a:hlink>
      <a:folHlink>
        <a:srgbClr val="00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532</Words>
  <Application>Microsoft Office PowerPoint</Application>
  <PresentationFormat>On-screen Show (4:3)</PresentationFormat>
  <Paragraphs>34</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Century Gothic</vt:lpstr>
      <vt:lpstr>Wingdings</vt:lpstr>
      <vt:lpstr>Wingdings 2</vt:lpstr>
      <vt:lpstr>Office Theme</vt:lpstr>
      <vt:lpstr>Civic</vt:lpstr>
      <vt:lpstr>DEVELOP National Program</vt:lpstr>
      <vt:lpstr>Checklist for Each Image:</vt:lpstr>
      <vt:lpstr>LaRC</vt:lpstr>
      <vt:lpstr>LaRC</vt:lpstr>
      <vt:lpstr>PowerPoint Presentation</vt:lpstr>
      <vt:lpstr>PowerPoint Presentation</vt:lpstr>
    </vt:vector>
  </TitlesOfParts>
  <Company>ODIN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Location Here</dc:title>
  <dc:creator>lmchilds</dc:creator>
  <cp:lastModifiedBy>Cuker, Lydia P. (LARC-E3)[SSAI DEVELOP]</cp:lastModifiedBy>
  <cp:revision>27</cp:revision>
  <dcterms:created xsi:type="dcterms:W3CDTF">2012-09-06T20:21:36Z</dcterms:created>
  <dcterms:modified xsi:type="dcterms:W3CDTF">2015-04-02T18:48:07Z</dcterms:modified>
</cp:coreProperties>
</file>