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7" r:id="rId2"/>
    <p:sldId id="480" r:id="rId3"/>
    <p:sldId id="481" r:id="rId4"/>
    <p:sldId id="482" r:id="rId5"/>
    <p:sldId id="467" r:id="rId6"/>
    <p:sldId id="466" r:id="rId7"/>
    <p:sldId id="484" r:id="rId8"/>
    <p:sldId id="493" r:id="rId9"/>
    <p:sldId id="486" r:id="rId10"/>
    <p:sldId id="500" r:id="rId11"/>
    <p:sldId id="487" r:id="rId12"/>
    <p:sldId id="479" r:id="rId13"/>
    <p:sldId id="501" r:id="rId14"/>
    <p:sldId id="496" r:id="rId15"/>
    <p:sldId id="499" r:id="rId16"/>
    <p:sldId id="489" r:id="rId17"/>
    <p:sldId id="490" r:id="rId18"/>
    <p:sldId id="491" r:id="rId19"/>
    <p:sldId id="492" r:id="rId20"/>
    <p:sldId id="502" r:id="rId21"/>
    <p:sldId id="333" r:id="rId22"/>
    <p:sldId id="497" r:id="rId23"/>
    <p:sldId id="495" r:id="rId24"/>
    <p:sldId id="494" r:id="rId25"/>
    <p:sldId id="49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LOP-13" initials="D" lastIdx="5" clrIdx="0">
    <p:extLst>
      <p:ext uri="{19B8F6BF-5375-455C-9EA6-DF929625EA0E}">
        <p15:presenceInfo xmlns:p15="http://schemas.microsoft.com/office/powerpoint/2012/main" userId="DEVELOP-13" providerId="None"/>
      </p:ext>
    </p:extLst>
  </p:cmAuthor>
  <p:cmAuthor id="2" name="Aubrey Hilte" initials="AH" lastIdx="14" clrIdx="1">
    <p:extLst>
      <p:ext uri="{19B8F6BF-5375-455C-9EA6-DF929625EA0E}">
        <p15:presenceInfo xmlns:p15="http://schemas.microsoft.com/office/powerpoint/2012/main" userId="54c1f3403e73a7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9D"/>
    <a:srgbClr val="2E8652"/>
    <a:srgbClr val="0067AA"/>
    <a:srgbClr val="13416C"/>
    <a:srgbClr val="FFFFFF"/>
    <a:srgbClr val="CEDBE6"/>
    <a:srgbClr val="3E96A8"/>
    <a:srgbClr val="0265A6"/>
    <a:srgbClr val="9995A8"/>
    <a:srgbClr val="FAD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88838" autoAdjust="0"/>
  </p:normalViewPr>
  <p:slideViewPr>
    <p:cSldViewPr>
      <p:cViewPr>
        <p:scale>
          <a:sx n="100" d="100"/>
          <a:sy n="100" d="100"/>
        </p:scale>
        <p:origin x="1290"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88"/>
    </p:cViewPr>
  </p:sorterViewPr>
  <p:notesViewPr>
    <p:cSldViewPr>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Application Areas Addressed</c:v>
                </c:pt>
              </c:strCache>
            </c:strRef>
          </c:tx>
          <c:dPt>
            <c:idx val="0"/>
            <c:bubble3D val="0"/>
            <c:spPr>
              <a:solidFill>
                <a:srgbClr val="7EB761"/>
              </a:solidFill>
              <a:ln w="19050">
                <a:solidFill>
                  <a:schemeClr val="lt1"/>
                </a:solidFill>
              </a:ln>
              <a:effectLst/>
            </c:spPr>
          </c:dPt>
          <c:dPt>
            <c:idx val="1"/>
            <c:bubble3D val="0"/>
            <c:spPr>
              <a:solidFill>
                <a:srgbClr val="E9A149"/>
              </a:solidFill>
              <a:ln w="19050">
                <a:solidFill>
                  <a:schemeClr val="lt1"/>
                </a:solidFill>
              </a:ln>
              <a:effectLst/>
            </c:spPr>
          </c:dPt>
          <c:dPt>
            <c:idx val="2"/>
            <c:bubble3D val="0"/>
            <c:spPr>
              <a:solidFill>
                <a:srgbClr val="57688F"/>
              </a:solidFill>
              <a:ln w="19050">
                <a:solidFill>
                  <a:schemeClr val="lt1"/>
                </a:solidFill>
              </a:ln>
              <a:effectLst/>
            </c:spPr>
          </c:dPt>
          <c:dPt>
            <c:idx val="3"/>
            <c:bubble3D val="0"/>
            <c:spPr>
              <a:solidFill>
                <a:srgbClr val="2E8652"/>
              </a:solidFill>
              <a:ln w="19050">
                <a:solidFill>
                  <a:schemeClr val="lt1"/>
                </a:solidFill>
              </a:ln>
              <a:effectLst/>
            </c:spPr>
          </c:dPt>
          <c:dPt>
            <c:idx val="4"/>
            <c:bubble3D val="0"/>
            <c:spPr>
              <a:solidFill>
                <a:srgbClr val="57B57D"/>
              </a:solidFill>
              <a:ln w="19050">
                <a:solidFill>
                  <a:schemeClr val="lt1"/>
                </a:solidFill>
              </a:ln>
              <a:effectLst/>
            </c:spPr>
          </c:dPt>
          <c:dPt>
            <c:idx val="5"/>
            <c:bubble3D val="0"/>
            <c:spPr>
              <a:solidFill>
                <a:srgbClr val="BE5341"/>
              </a:solidFill>
              <a:ln w="19050">
                <a:solidFill>
                  <a:schemeClr val="lt1"/>
                </a:solidFill>
              </a:ln>
              <a:effectLst/>
            </c:spPr>
          </c:dPt>
          <c:dPt>
            <c:idx val="6"/>
            <c:bubble3D val="0"/>
            <c:spPr>
              <a:solidFill>
                <a:srgbClr val="75AADB"/>
              </a:solidFill>
              <a:ln w="19050">
                <a:solidFill>
                  <a:schemeClr val="lt1"/>
                </a:solidFill>
              </a:ln>
              <a:effectLst/>
            </c:spPr>
          </c:dPt>
          <c:dPt>
            <c:idx val="7"/>
            <c:bubble3D val="0"/>
            <c:spPr>
              <a:solidFill>
                <a:srgbClr val="E9784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Ag</c:v>
                </c:pt>
                <c:pt idx="1">
                  <c:v>Climate</c:v>
                </c:pt>
                <c:pt idx="2">
                  <c:v>Disasters</c:v>
                </c:pt>
                <c:pt idx="3">
                  <c:v>Eco</c:v>
                </c:pt>
                <c:pt idx="4">
                  <c:v>Energy</c:v>
                </c:pt>
                <c:pt idx="5">
                  <c:v>Health &amp; AQ</c:v>
                </c:pt>
                <c:pt idx="6">
                  <c:v>Water</c:v>
                </c:pt>
                <c:pt idx="7">
                  <c:v>Cross-Cutting</c:v>
                </c:pt>
              </c:strCache>
            </c:strRef>
          </c:cat>
          <c:val>
            <c:numRef>
              <c:f>Sheet1!$B$2:$B$9</c:f>
              <c:numCache>
                <c:formatCode>General</c:formatCode>
                <c:ptCount val="8"/>
                <c:pt idx="0">
                  <c:v>3</c:v>
                </c:pt>
                <c:pt idx="1">
                  <c:v>3</c:v>
                </c:pt>
                <c:pt idx="2">
                  <c:v>3</c:v>
                </c:pt>
                <c:pt idx="3">
                  <c:v>4</c:v>
                </c:pt>
                <c:pt idx="4">
                  <c:v>1</c:v>
                </c:pt>
                <c:pt idx="5">
                  <c:v>1</c:v>
                </c:pt>
                <c:pt idx="6">
                  <c:v>7</c:v>
                </c:pt>
                <c:pt idx="7">
                  <c:v>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5"/>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6"/>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7"/>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ayout>
        <c:manualLayout>
          <c:xMode val="edge"/>
          <c:yMode val="edge"/>
          <c:x val="0.62378746929190398"/>
          <c:y val="0.14324701509942148"/>
          <c:w val="0.37179989498088023"/>
          <c:h val="0.756904957154357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Total # by Partner Type</c:v>
                </c:pt>
              </c:strCache>
            </c:strRef>
          </c:tx>
          <c:spPr>
            <a:solidFill>
              <a:srgbClr val="57B57D"/>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State Govt</c:v>
                </c:pt>
                <c:pt idx="1">
                  <c:v>Local Govt</c:v>
                </c:pt>
                <c:pt idx="2">
                  <c:v>Federal</c:v>
                </c:pt>
                <c:pt idx="3">
                  <c:v>For-Profit</c:v>
                </c:pt>
                <c:pt idx="4">
                  <c:v>Non-Profit</c:v>
                </c:pt>
                <c:pt idx="5">
                  <c:v>International</c:v>
                </c:pt>
                <c:pt idx="6">
                  <c:v>Academia</c:v>
                </c:pt>
                <c:pt idx="7">
                  <c:v>Consortium</c:v>
                </c:pt>
              </c:strCache>
            </c:strRef>
          </c:cat>
          <c:val>
            <c:numRef>
              <c:f>Sheet1!$B$2:$B$9</c:f>
              <c:numCache>
                <c:formatCode>General</c:formatCode>
                <c:ptCount val="8"/>
                <c:pt idx="0">
                  <c:v>9</c:v>
                </c:pt>
                <c:pt idx="1">
                  <c:v>4</c:v>
                </c:pt>
                <c:pt idx="2">
                  <c:v>26</c:v>
                </c:pt>
                <c:pt idx="3">
                  <c:v>2</c:v>
                </c:pt>
                <c:pt idx="4">
                  <c:v>4</c:v>
                </c:pt>
                <c:pt idx="5">
                  <c:v>6</c:v>
                </c:pt>
                <c:pt idx="6">
                  <c:v>4</c:v>
                </c:pt>
                <c:pt idx="7">
                  <c:v>2</c:v>
                </c:pt>
              </c:numCache>
            </c:numRef>
          </c:val>
        </c:ser>
        <c:dLbls>
          <c:showLegendKey val="0"/>
          <c:showVal val="1"/>
          <c:showCatName val="0"/>
          <c:showSerName val="0"/>
          <c:showPercent val="0"/>
          <c:showBubbleSize val="0"/>
        </c:dLbls>
        <c:gapWidth val="75"/>
        <c:overlap val="100"/>
        <c:axId val="503210568"/>
        <c:axId val="398923584"/>
      </c:barChart>
      <c:catAx>
        <c:axId val="503210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98923584"/>
        <c:crosses val="autoZero"/>
        <c:auto val="1"/>
        <c:lblAlgn val="ctr"/>
        <c:lblOffset val="100"/>
        <c:noMultiLvlLbl val="0"/>
      </c:catAx>
      <c:valAx>
        <c:axId val="398923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3210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2712486-8890-4626-9A1B-0F4530920489}">
      <dgm:prSet phldrT="[Text]" custT="1"/>
      <dgm:spPr>
        <a:xfrm>
          <a:off x="756784" y="545233"/>
          <a:ext cx="7601460" cy="1090467"/>
        </a:xfrm>
        <a:prstGeom prst="rect">
          <a:avLst/>
        </a:prstGeom>
        <a:solidFill>
          <a:srgbClr val="3E96A8"/>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sz="2000" b="1" dirty="0" smtClean="0">
              <a:solidFill>
                <a:sysClr val="window" lastClr="FFFFFF"/>
              </a:solidFill>
              <a:latin typeface="Century Gothic"/>
              <a:ea typeface="+mn-ea"/>
              <a:cs typeface="+mn-cs"/>
            </a:rPr>
            <a:t>SERVIR Coordination Office (MSFC): </a:t>
          </a:r>
          <a:r>
            <a:rPr lang="en-US" sz="2000" dirty="0" smtClean="0">
              <a:solidFill>
                <a:sysClr val="window" lastClr="FFFFFF"/>
              </a:solidFill>
              <a:latin typeface="Century Gothic"/>
              <a:ea typeface="+mn-ea"/>
              <a:cs typeface="+mn-cs"/>
            </a:rPr>
            <a:t>Building international capacity with hubs in East Africa, Hindu Kush-Himalaya, Mesoamerica</a:t>
          </a:r>
          <a:endParaRPr lang="en-US" sz="2000" dirty="0">
            <a:solidFill>
              <a:sysClr val="window" lastClr="FFFFFF"/>
            </a:solidFill>
            <a:latin typeface="Century Gothic"/>
            <a:ea typeface="+mn-ea"/>
            <a:cs typeface="+mn-cs"/>
          </a:endParaRPr>
        </a:p>
      </dgm:t>
    </dgm:pt>
    <dgm:pt modelId="{2F563447-146E-4D4E-B0EE-A507DD571115}" type="parTrans" cxnId="{D23064DD-B48F-4A84-A37A-1CC7D4837181}">
      <dgm:prSet/>
      <dgm:spPr/>
      <dgm:t>
        <a:bodyPr/>
        <a:lstStyle/>
        <a:p>
          <a:endParaRPr lang="en-US"/>
        </a:p>
      </dgm:t>
    </dgm:pt>
    <dgm:pt modelId="{2B2E7B70-23C6-45D9-A7C7-14C42C7BC1C5}" type="sibTrans" cxnId="{D23064DD-B48F-4A84-A37A-1CC7D4837181}">
      <dgm:prSet/>
      <dgm:spPr>
        <a:xfrm>
          <a:off x="-6163201" y="-943201"/>
          <a:ext cx="7338738" cy="7338738"/>
        </a:xfrm>
        <a:prstGeom prst="blockArc">
          <a:avLst>
            <a:gd name="adj1" fmla="val 18900000"/>
            <a:gd name="adj2" fmla="val 2700000"/>
            <a:gd name="adj3" fmla="val 294"/>
          </a:avLst>
        </a:prstGeom>
        <a:noFill/>
        <a:ln w="12700" cap="flat" cmpd="sng" algn="ctr">
          <a:solidFill>
            <a:srgbClr val="56EEC2">
              <a:hueOff val="0"/>
              <a:satOff val="0"/>
              <a:lumOff val="0"/>
              <a:alphaOff val="0"/>
            </a:srgbClr>
          </a:solidFill>
          <a:prstDash val="solid"/>
          <a:miter lim="800000"/>
        </a:ln>
        <a:effectLst/>
      </dgm:spPr>
      <dgm:t>
        <a:bodyPr/>
        <a:lstStyle/>
        <a:p>
          <a:endParaRPr lang="en-US"/>
        </a:p>
      </dgm:t>
    </dgm:pt>
    <dgm:pt modelId="{22D28AFE-C88F-4EF5-91BD-4FE19DCE6186}">
      <dgm:prSet phldrT="[Text]" custT="1"/>
      <dgm:spPr>
        <a:xfrm>
          <a:off x="1153168" y="2180934"/>
          <a:ext cx="7205075" cy="1090467"/>
        </a:xfrm>
        <a:prstGeom prst="rect">
          <a:avLst/>
        </a:prstGeom>
        <a:solidFill>
          <a:srgbClr val="0067AA"/>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sz="2000" b="1" dirty="0" smtClean="0">
              <a:solidFill>
                <a:sysClr val="window" lastClr="FFFFFF"/>
              </a:solidFill>
              <a:latin typeface="Century Gothic"/>
              <a:ea typeface="+mn-ea"/>
              <a:cs typeface="+mn-cs"/>
            </a:rPr>
            <a:t>Applied Remote Sensing Training, ARSET (GSFC): </a:t>
          </a:r>
          <a:r>
            <a:rPr lang="en-US" sz="2000" dirty="0" smtClean="0">
              <a:solidFill>
                <a:sysClr val="window" lastClr="FFFFFF"/>
              </a:solidFill>
              <a:latin typeface="Century Gothic"/>
              <a:ea typeface="+mn-ea"/>
              <a:cs typeface="+mn-cs"/>
            </a:rPr>
            <a:t>Online and hands on basic/advanced training to build domestic skills</a:t>
          </a:r>
          <a:endParaRPr lang="en-US" sz="2000" dirty="0">
            <a:solidFill>
              <a:sysClr val="window" lastClr="FFFFFF"/>
            </a:solidFill>
            <a:latin typeface="Century Gothic"/>
            <a:ea typeface="+mn-ea"/>
            <a:cs typeface="+mn-cs"/>
          </a:endParaRPr>
        </a:p>
      </dgm:t>
    </dgm:pt>
    <dgm:pt modelId="{760B17AD-4C11-464B-9E5B-7F3EAF6650C9}" type="parTrans" cxnId="{8794C01D-557A-44F9-BAC8-CC6391D63104}">
      <dgm:prSet/>
      <dgm:spPr/>
      <dgm:t>
        <a:bodyPr/>
        <a:lstStyle/>
        <a:p>
          <a:endParaRPr lang="en-US"/>
        </a:p>
      </dgm:t>
    </dgm:pt>
    <dgm:pt modelId="{C5E239BC-44A0-402E-8B66-20212BE099AA}" type="sibTrans" cxnId="{8794C01D-557A-44F9-BAC8-CC6391D63104}">
      <dgm:prSet/>
      <dgm:spPr/>
      <dgm:t>
        <a:bodyPr/>
        <a:lstStyle/>
        <a:p>
          <a:endParaRPr lang="en-US"/>
        </a:p>
      </dgm:t>
    </dgm:pt>
    <dgm:pt modelId="{1072902D-D63C-4F41-9E35-8F3E49D11CA8}">
      <dgm:prSet custT="1"/>
      <dgm:spPr>
        <a:xfrm>
          <a:off x="756784" y="3816634"/>
          <a:ext cx="7601460" cy="1090467"/>
        </a:xfrm>
        <a:prstGeom prst="rect">
          <a:avLst/>
        </a:prstGeom>
        <a:solidFill>
          <a:srgbClr val="13416C"/>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sz="2000" b="1" dirty="0" smtClean="0">
              <a:solidFill>
                <a:sysClr val="window" lastClr="FFFFFF"/>
              </a:solidFill>
              <a:latin typeface="Century Gothic"/>
              <a:ea typeface="+mn-ea"/>
              <a:cs typeface="+mn-cs"/>
            </a:rPr>
            <a:t>DEVELOP (LaRC National Office): </a:t>
          </a:r>
          <a:r>
            <a:rPr lang="en-US" sz="2000" dirty="0" smtClean="0">
              <a:solidFill>
                <a:sysClr val="window" lastClr="FFFFFF"/>
              </a:solidFill>
              <a:latin typeface="Century Gothic"/>
              <a:ea typeface="+mn-ea"/>
              <a:cs typeface="+mn-cs"/>
            </a:rPr>
            <a:t>Dual workforce and local partner capacity building using collaborative feasibility projects</a:t>
          </a:r>
          <a:endParaRPr lang="en-US" sz="2000" dirty="0">
            <a:solidFill>
              <a:sysClr val="window" lastClr="FFFFFF"/>
            </a:solidFill>
            <a:latin typeface="Century Gothic"/>
            <a:ea typeface="+mn-ea"/>
            <a:cs typeface="+mn-cs"/>
          </a:endParaRPr>
        </a:p>
      </dgm:t>
    </dgm:pt>
    <dgm:pt modelId="{9436AEEF-2E65-4DAB-8BA4-0579E01C3798}" type="parTrans" cxnId="{4482EDBB-D476-4FDE-8A77-0533F7FA3F60}">
      <dgm:prSet/>
      <dgm:spPr/>
      <dgm:t>
        <a:bodyPr/>
        <a:lstStyle/>
        <a:p>
          <a:endParaRPr lang="en-US"/>
        </a:p>
      </dgm:t>
    </dgm:pt>
    <dgm:pt modelId="{24A9785F-BBFF-458A-B17A-AE49DA60DA90}" type="sibTrans" cxnId="{4482EDBB-D476-4FDE-8A77-0533F7FA3F60}">
      <dgm:prSet/>
      <dgm:spPr/>
      <dgm:t>
        <a:bodyPr/>
        <a:lstStyle/>
        <a:p>
          <a:endParaRPr lang="en-US"/>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t>
        <a:bodyPr/>
        <a:lstStyle/>
        <a:p>
          <a:endParaRPr lang="en-US"/>
        </a:p>
      </dgm:t>
    </dgm:pt>
    <dgm:pt modelId="{B7CE0B84-1A17-4CFE-9A24-29463047D965}" type="pres">
      <dgm:prSet presAssocID="{E2D398C5-C49F-4EED-8EE1-1E38E86E8136}" presName="cycle" presStyleCnt="0"/>
      <dgm:spPr/>
      <dgm:t>
        <a:bodyPr/>
        <a:lstStyle/>
        <a:p>
          <a:endParaRPr lang="en-US"/>
        </a:p>
      </dgm:t>
    </dgm:pt>
    <dgm:pt modelId="{524FE40F-FF17-41FD-8707-68AB73139A09}" type="pres">
      <dgm:prSet presAssocID="{E2D398C5-C49F-4EED-8EE1-1E38E86E8136}" presName="srcNode" presStyleLbl="node1" presStyleIdx="0" presStyleCnt="3"/>
      <dgm:spPr/>
      <dgm:t>
        <a:bodyPr/>
        <a:lstStyle/>
        <a:p>
          <a:endParaRPr lang="en-US"/>
        </a:p>
      </dgm:t>
    </dgm:pt>
    <dgm:pt modelId="{21286048-CA9D-49DB-9C34-8C7D8AB95FAA}" type="pres">
      <dgm:prSet presAssocID="{E2D398C5-C49F-4EED-8EE1-1E38E86E8136}" presName="conn" presStyleLbl="parChTrans1D2" presStyleIdx="0" presStyleCnt="1" custScaleX="96708" custScaleY="84175" custLinFactNeighborX="1038" custLinFactNeighborY="-280"/>
      <dgm:spPr/>
      <dgm:t>
        <a:bodyPr/>
        <a:lstStyle/>
        <a:p>
          <a:endParaRPr lang="en-US"/>
        </a:p>
      </dgm:t>
    </dgm:pt>
    <dgm:pt modelId="{8B842C18-AE08-4EA6-BD8B-C48A1204C752}" type="pres">
      <dgm:prSet presAssocID="{E2D398C5-C49F-4EED-8EE1-1E38E86E8136}" presName="extraNode" presStyleLbl="node1" presStyleIdx="0" presStyleCnt="3"/>
      <dgm:spPr/>
      <dgm:t>
        <a:bodyPr/>
        <a:lstStyle/>
        <a:p>
          <a:endParaRPr lang="en-US"/>
        </a:p>
      </dgm:t>
    </dgm:pt>
    <dgm:pt modelId="{9A7C8AC8-EFF3-46E8-9E39-FF39CA32E5C7}" type="pres">
      <dgm:prSet presAssocID="{E2D398C5-C49F-4EED-8EE1-1E38E86E8136}" presName="dstNode" presStyleLbl="node1" presStyleIdx="0" presStyleCnt="3"/>
      <dgm:spPr/>
      <dgm:t>
        <a:bodyPr/>
        <a:lstStyle/>
        <a:p>
          <a:endParaRPr lang="en-US"/>
        </a:p>
      </dgm:t>
    </dgm:pt>
    <dgm:pt modelId="{83D3514D-309E-43DE-940E-9A1576539D8F}" type="pres">
      <dgm:prSet presAssocID="{42712486-8890-4626-9A1B-0F4530920489}" presName="text_1" presStyleLbl="node1" presStyleIdx="0" presStyleCnt="3" custLinFactNeighborX="990" custLinFactNeighborY="18993">
        <dgm:presLayoutVars>
          <dgm:bulletEnabled val="1"/>
        </dgm:presLayoutVars>
      </dgm:prSet>
      <dgm:spPr/>
      <dgm:t>
        <a:bodyPr/>
        <a:lstStyle/>
        <a:p>
          <a:endParaRPr lang="en-US"/>
        </a:p>
      </dgm:t>
    </dgm:pt>
    <dgm:pt modelId="{C284446F-514B-41C8-818B-222FB6FC83C9}" type="pres">
      <dgm:prSet presAssocID="{42712486-8890-4626-9A1B-0F4530920489}" presName="accent_1" presStyleCnt="0"/>
      <dgm:spPr/>
      <dgm:t>
        <a:bodyPr/>
        <a:lstStyle/>
        <a:p>
          <a:endParaRPr lang="en-US"/>
        </a:p>
      </dgm:t>
    </dgm:pt>
    <dgm:pt modelId="{14784EC8-F47A-4753-80EB-80F378115A9C}" type="pres">
      <dgm:prSet presAssocID="{42712486-8890-4626-9A1B-0F4530920489}" presName="accentRepeatNode" presStyleLbl="solidFgAcc1" presStyleIdx="0" presStyleCnt="3" custLinFactNeighborX="5671" custLinFactNeighborY="15196"/>
      <dgm:spPr>
        <a:xfrm>
          <a:off x="75242" y="408925"/>
          <a:ext cx="1363083" cy="1363083"/>
        </a:xfrm>
        <a:prstGeom prst="ellipse">
          <a:avLst/>
        </a:prstGeom>
        <a:ln w="12700" cap="flat" cmpd="sng" algn="ctr">
          <a:solidFill>
            <a:srgbClr val="31BBB5">
              <a:hueOff val="0"/>
              <a:satOff val="0"/>
              <a:lumOff val="0"/>
              <a:alphaOff val="0"/>
            </a:srgbClr>
          </a:solidFill>
          <a:prstDash val="solid"/>
          <a:miter lim="800000"/>
        </a:ln>
        <a:effectLst/>
      </dgm:spPr>
      <dgm:t>
        <a:bodyPr/>
        <a:lstStyle/>
        <a:p>
          <a:endParaRPr lang="en-US"/>
        </a:p>
      </dgm:t>
    </dgm:pt>
    <dgm:pt modelId="{78C2C1EC-0176-4F29-83AD-E027EAC007D4}" type="pres">
      <dgm:prSet presAssocID="{22D28AFE-C88F-4EF5-91BD-4FE19DCE6186}" presName="text_2" presStyleLbl="node1" presStyleIdx="1" presStyleCnt="3" custLinFactNeighborX="1073" custLinFactNeighborY="7972">
        <dgm:presLayoutVars>
          <dgm:bulletEnabled val="1"/>
        </dgm:presLayoutVars>
      </dgm:prSet>
      <dgm:spPr/>
      <dgm:t>
        <a:bodyPr/>
        <a:lstStyle/>
        <a:p>
          <a:endParaRPr lang="en-US"/>
        </a:p>
      </dgm:t>
    </dgm:pt>
    <dgm:pt modelId="{CB47BFBB-1341-44D7-9D49-6F823637B374}" type="pres">
      <dgm:prSet presAssocID="{22D28AFE-C88F-4EF5-91BD-4FE19DCE6186}" presName="accent_2" presStyleCnt="0"/>
      <dgm:spPr/>
    </dgm:pt>
    <dgm:pt modelId="{7BBC4D0F-6CFC-4FD5-9BAE-EE4ADBBC346D}" type="pres">
      <dgm:prSet presAssocID="{22D28AFE-C88F-4EF5-91BD-4FE19DCE6186}" presName="accentRepeatNode" presStyleLbl="solidFgAcc1" presStyleIdx="1" presStyleCnt="3" custScaleX="104107" custScaleY="104107" custLinFactNeighborX="5671" custLinFactNeighborY="6376"/>
      <dgm:spPr>
        <a:xfrm>
          <a:off x="471626" y="2044625"/>
          <a:ext cx="1363083" cy="1363083"/>
        </a:xfrm>
        <a:prstGeom prst="ellipse">
          <a:avLst/>
        </a:prstGeom>
        <a:blipFill rotWithShape="0">
          <a:blip xmlns:r="http://schemas.openxmlformats.org/officeDocument/2006/relationships" r:embed="rId1"/>
          <a:stretch>
            <a:fillRect/>
          </a:stretch>
        </a:blipFill>
        <a:ln w="12700" cap="flat" cmpd="sng" algn="ctr">
          <a:solidFill>
            <a:srgbClr val="0067AA"/>
          </a:solidFill>
          <a:prstDash val="solid"/>
          <a:miter lim="800000"/>
        </a:ln>
        <a:effectLst/>
      </dgm:spPr>
      <dgm:t>
        <a:bodyPr/>
        <a:lstStyle/>
        <a:p>
          <a:endParaRPr lang="en-US"/>
        </a:p>
      </dgm:t>
    </dgm:pt>
    <dgm:pt modelId="{BCF73FCC-CEBE-4FD2-87AF-2A59A56FD9A5}" type="pres">
      <dgm:prSet presAssocID="{1072902D-D63C-4F41-9E35-8F3E49D11CA8}" presName="text_3" presStyleLbl="node1" presStyleIdx="2" presStyleCnt="3" custLinFactNeighborX="990" custLinFactNeighborY="-2273">
        <dgm:presLayoutVars>
          <dgm:bulletEnabled val="1"/>
        </dgm:presLayoutVars>
      </dgm:prSet>
      <dgm:spPr/>
      <dgm:t>
        <a:bodyPr/>
        <a:lstStyle/>
        <a:p>
          <a:endParaRPr lang="en-US"/>
        </a:p>
      </dgm:t>
    </dgm:pt>
    <dgm:pt modelId="{A8A13DD9-8418-46DE-AE9C-83BE5C1E3C21}" type="pres">
      <dgm:prSet presAssocID="{1072902D-D63C-4F41-9E35-8F3E49D11CA8}" presName="accent_3" presStyleCnt="0"/>
      <dgm:spPr/>
    </dgm:pt>
    <dgm:pt modelId="{712D4282-2BD8-4386-A953-0D5DEF83C5FB}" type="pres">
      <dgm:prSet presAssocID="{1072902D-D63C-4F41-9E35-8F3E49D11CA8}" presName="accentRepeatNode" presStyleLbl="solidFgAcc1" presStyleIdx="2" presStyleCnt="3" custLinFactNeighborX="5671" custLinFactNeighborY="-1818"/>
      <dgm:spPr>
        <a:xfrm>
          <a:off x="75242" y="3680326"/>
          <a:ext cx="1363083" cy="1363083"/>
        </a:xfrm>
        <a:prstGeom prst="ellipse">
          <a:avLst/>
        </a:prstGeom>
        <a:ln w="12700" cap="flat" cmpd="sng" algn="ctr">
          <a:solidFill>
            <a:srgbClr val="31BBB5">
              <a:hueOff val="-885608"/>
              <a:satOff val="23244"/>
              <a:lumOff val="17255"/>
              <a:alphaOff val="0"/>
            </a:srgbClr>
          </a:solidFill>
          <a:prstDash val="solid"/>
          <a:miter lim="800000"/>
        </a:ln>
        <a:effectLst/>
      </dgm:spPr>
      <dgm:t>
        <a:bodyPr/>
        <a:lstStyle/>
        <a:p>
          <a:endParaRPr lang="en-US"/>
        </a:p>
      </dgm:t>
    </dgm:pt>
  </dgm:ptLst>
  <dgm:cxnLst>
    <dgm:cxn modelId="{D23064DD-B48F-4A84-A37A-1CC7D4837181}" srcId="{E2D398C5-C49F-4EED-8EE1-1E38E86E8136}" destId="{42712486-8890-4626-9A1B-0F4530920489}" srcOrd="0" destOrd="0" parTransId="{2F563447-146E-4D4E-B0EE-A507DD571115}" sibTransId="{2B2E7B70-23C6-45D9-A7C7-14C42C7BC1C5}"/>
    <dgm:cxn modelId="{8FCF5CAD-C142-4219-A897-AD88D1F45930}" type="presOf" srcId="{2B2E7B70-23C6-45D9-A7C7-14C42C7BC1C5}" destId="{21286048-CA9D-49DB-9C34-8C7D8AB95FAA}" srcOrd="0" destOrd="0" presId="urn:microsoft.com/office/officeart/2008/layout/VerticalCurvedList"/>
    <dgm:cxn modelId="{D349ADA6-C511-4F98-9059-8C474B3E8956}" type="presOf" srcId="{42712486-8890-4626-9A1B-0F4530920489}" destId="{83D3514D-309E-43DE-940E-9A1576539D8F}" srcOrd="0" destOrd="0" presId="urn:microsoft.com/office/officeart/2008/layout/VerticalCurvedList"/>
    <dgm:cxn modelId="{8794C01D-557A-44F9-BAC8-CC6391D63104}" srcId="{E2D398C5-C49F-4EED-8EE1-1E38E86E8136}" destId="{22D28AFE-C88F-4EF5-91BD-4FE19DCE6186}" srcOrd="1" destOrd="0" parTransId="{760B17AD-4C11-464B-9E5B-7F3EAF6650C9}" sibTransId="{C5E239BC-44A0-402E-8B66-20212BE099AA}"/>
    <dgm:cxn modelId="{4482EDBB-D476-4FDE-8A77-0533F7FA3F60}" srcId="{E2D398C5-C49F-4EED-8EE1-1E38E86E8136}" destId="{1072902D-D63C-4F41-9E35-8F3E49D11CA8}" srcOrd="2" destOrd="0" parTransId="{9436AEEF-2E65-4DAB-8BA4-0579E01C3798}" sibTransId="{24A9785F-BBFF-458A-B17A-AE49DA60DA90}"/>
    <dgm:cxn modelId="{134DC9B7-14B7-4694-BAC6-1A0BBD0CDF2E}" type="presOf" srcId="{22D28AFE-C88F-4EF5-91BD-4FE19DCE6186}" destId="{78C2C1EC-0176-4F29-83AD-E027EAC007D4}" srcOrd="0" destOrd="0" presId="urn:microsoft.com/office/officeart/2008/layout/VerticalCurvedList"/>
    <dgm:cxn modelId="{4C423684-BE07-40E8-9AF6-73BA2BE9C3E2}" type="presOf" srcId="{E2D398C5-C49F-4EED-8EE1-1E38E86E8136}" destId="{CD5B9927-D8EE-4FE1-B407-B6138813B49F}" srcOrd="0" destOrd="0" presId="urn:microsoft.com/office/officeart/2008/layout/VerticalCurvedList"/>
    <dgm:cxn modelId="{864EC937-BFB0-4150-8A1B-9EC432C2D0F1}" type="presOf" srcId="{1072902D-D63C-4F41-9E35-8F3E49D11CA8}" destId="{BCF73FCC-CEBE-4FD2-87AF-2A59A56FD9A5}" srcOrd="0" destOrd="0" presId="urn:microsoft.com/office/officeart/2008/layout/VerticalCurvedList"/>
    <dgm:cxn modelId="{82449108-7401-4A59-A9FA-7BE16D60FC41}" type="presParOf" srcId="{CD5B9927-D8EE-4FE1-B407-B6138813B49F}" destId="{6DCA33EC-8978-4E39-8395-7B2340120E20}" srcOrd="0" destOrd="0" presId="urn:microsoft.com/office/officeart/2008/layout/VerticalCurvedList"/>
    <dgm:cxn modelId="{AE6ECE91-570C-4975-9D77-883D9EDBE40A}" type="presParOf" srcId="{6DCA33EC-8978-4E39-8395-7B2340120E20}" destId="{B7CE0B84-1A17-4CFE-9A24-29463047D965}" srcOrd="0" destOrd="0" presId="urn:microsoft.com/office/officeart/2008/layout/VerticalCurvedList"/>
    <dgm:cxn modelId="{1944BD62-241F-4B02-BB5B-FE71414A3990}" type="presParOf" srcId="{B7CE0B84-1A17-4CFE-9A24-29463047D965}" destId="{524FE40F-FF17-41FD-8707-68AB73139A09}" srcOrd="0" destOrd="0" presId="urn:microsoft.com/office/officeart/2008/layout/VerticalCurvedList"/>
    <dgm:cxn modelId="{227C9098-A9E9-4399-BD86-9C7A7FCD29E4}" type="presParOf" srcId="{B7CE0B84-1A17-4CFE-9A24-29463047D965}" destId="{21286048-CA9D-49DB-9C34-8C7D8AB95FAA}" srcOrd="1" destOrd="0" presId="urn:microsoft.com/office/officeart/2008/layout/VerticalCurvedList"/>
    <dgm:cxn modelId="{2F211013-4DC6-4DE2-86E3-7220B9887BDD}" type="presParOf" srcId="{B7CE0B84-1A17-4CFE-9A24-29463047D965}" destId="{8B842C18-AE08-4EA6-BD8B-C48A1204C752}" srcOrd="2" destOrd="0" presId="urn:microsoft.com/office/officeart/2008/layout/VerticalCurvedList"/>
    <dgm:cxn modelId="{EB74896B-1436-4E9A-8418-6C847924FAD5}" type="presParOf" srcId="{B7CE0B84-1A17-4CFE-9A24-29463047D965}" destId="{9A7C8AC8-EFF3-46E8-9E39-FF39CA32E5C7}" srcOrd="3" destOrd="0" presId="urn:microsoft.com/office/officeart/2008/layout/VerticalCurvedList"/>
    <dgm:cxn modelId="{E4B36D5C-FDD0-4070-B6E4-91263BBE6B75}" type="presParOf" srcId="{6DCA33EC-8978-4E39-8395-7B2340120E20}" destId="{83D3514D-309E-43DE-940E-9A1576539D8F}" srcOrd="1" destOrd="0" presId="urn:microsoft.com/office/officeart/2008/layout/VerticalCurvedList"/>
    <dgm:cxn modelId="{5A8445CE-BA28-44D6-B8F5-10967E2D2632}" type="presParOf" srcId="{6DCA33EC-8978-4E39-8395-7B2340120E20}" destId="{C284446F-514B-41C8-818B-222FB6FC83C9}" srcOrd="2" destOrd="0" presId="urn:microsoft.com/office/officeart/2008/layout/VerticalCurvedList"/>
    <dgm:cxn modelId="{43747C0F-DC3D-41FC-B35D-22C2945C5DCE}" type="presParOf" srcId="{C284446F-514B-41C8-818B-222FB6FC83C9}" destId="{14784EC8-F47A-4753-80EB-80F378115A9C}" srcOrd="0" destOrd="0" presId="urn:microsoft.com/office/officeart/2008/layout/VerticalCurvedList"/>
    <dgm:cxn modelId="{2F295128-F7AE-4ED3-B567-9FE9B8F4106F}" type="presParOf" srcId="{6DCA33EC-8978-4E39-8395-7B2340120E20}" destId="{78C2C1EC-0176-4F29-83AD-E027EAC007D4}" srcOrd="3" destOrd="0" presId="urn:microsoft.com/office/officeart/2008/layout/VerticalCurvedList"/>
    <dgm:cxn modelId="{1ED7D1C1-FA4A-4329-A300-429A07857BF9}" type="presParOf" srcId="{6DCA33EC-8978-4E39-8395-7B2340120E20}" destId="{CB47BFBB-1341-44D7-9D49-6F823637B374}" srcOrd="4" destOrd="0" presId="urn:microsoft.com/office/officeart/2008/layout/VerticalCurvedList"/>
    <dgm:cxn modelId="{53AC7F4B-CABC-4EFF-BEC8-D931598D2DFF}" type="presParOf" srcId="{CB47BFBB-1341-44D7-9D49-6F823637B374}" destId="{7BBC4D0F-6CFC-4FD5-9BAE-EE4ADBBC346D}" srcOrd="0" destOrd="0" presId="urn:microsoft.com/office/officeart/2008/layout/VerticalCurvedList"/>
    <dgm:cxn modelId="{05A7B8EE-8938-4D82-88AD-D08E271AB352}" type="presParOf" srcId="{6DCA33EC-8978-4E39-8395-7B2340120E20}" destId="{BCF73FCC-CEBE-4FD2-87AF-2A59A56FD9A5}" srcOrd="5" destOrd="0" presId="urn:microsoft.com/office/officeart/2008/layout/VerticalCurvedList"/>
    <dgm:cxn modelId="{814170B4-654E-4310-9EC0-ECF20DAEDA20}" type="presParOf" srcId="{6DCA33EC-8978-4E39-8395-7B2340120E20}" destId="{A8A13DD9-8418-46DE-AE9C-83BE5C1E3C21}" srcOrd="6" destOrd="0" presId="urn:microsoft.com/office/officeart/2008/layout/VerticalCurvedList"/>
    <dgm:cxn modelId="{18536ED3-6817-4710-BBA7-F7F7D7763AB2}" type="presParOf" srcId="{A8A13DD9-8418-46DE-AE9C-83BE5C1E3C21}"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86048-CA9D-49DB-9C34-8C7D8AB95FAA}">
      <dsp:nvSpPr>
        <dsp:cNvPr id="0" name=""/>
        <dsp:cNvSpPr/>
      </dsp:nvSpPr>
      <dsp:spPr>
        <a:xfrm>
          <a:off x="-5966229" y="-383072"/>
          <a:ext cx="7097146" cy="6177382"/>
        </a:xfrm>
        <a:prstGeom prst="blockArc">
          <a:avLst>
            <a:gd name="adj1" fmla="val 18900000"/>
            <a:gd name="adj2" fmla="val 2700000"/>
            <a:gd name="adj3" fmla="val 294"/>
          </a:avLst>
        </a:prstGeom>
        <a:noFill/>
        <a:ln w="12700" cap="flat" cmpd="sng" algn="ctr">
          <a:solidFill>
            <a:srgbClr val="56EEC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D3514D-309E-43DE-940E-9A1576539D8F}">
      <dsp:nvSpPr>
        <dsp:cNvPr id="0" name=""/>
        <dsp:cNvSpPr/>
      </dsp:nvSpPr>
      <dsp:spPr>
        <a:xfrm>
          <a:off x="832026" y="752345"/>
          <a:ext cx="7601460" cy="1090467"/>
        </a:xfrm>
        <a:prstGeom prst="rect">
          <a:avLst/>
        </a:prstGeom>
        <a:solidFill>
          <a:srgbClr val="3E96A8"/>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65558"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ysClr val="window" lastClr="FFFFFF"/>
              </a:solidFill>
              <a:latin typeface="Century Gothic"/>
              <a:ea typeface="+mn-ea"/>
              <a:cs typeface="+mn-cs"/>
            </a:rPr>
            <a:t>SERVIR Coordination Office (MSFC): </a:t>
          </a:r>
          <a:r>
            <a:rPr lang="en-US" sz="2000" kern="1200" dirty="0" smtClean="0">
              <a:solidFill>
                <a:sysClr val="window" lastClr="FFFFFF"/>
              </a:solidFill>
              <a:latin typeface="Century Gothic"/>
              <a:ea typeface="+mn-ea"/>
              <a:cs typeface="+mn-cs"/>
            </a:rPr>
            <a:t>Building international capacity with hubs in East Africa, Hindu Kush-Himalaya, Mesoamerica</a:t>
          </a:r>
          <a:endParaRPr lang="en-US" sz="2000" kern="1200" dirty="0">
            <a:solidFill>
              <a:sysClr val="window" lastClr="FFFFFF"/>
            </a:solidFill>
            <a:latin typeface="Century Gothic"/>
            <a:ea typeface="+mn-ea"/>
            <a:cs typeface="+mn-cs"/>
          </a:endParaRPr>
        </a:p>
      </dsp:txBody>
      <dsp:txXfrm>
        <a:off x="832026" y="752345"/>
        <a:ext cx="7601460" cy="1090467"/>
      </dsp:txXfrm>
    </dsp:sp>
    <dsp:sp modelId="{14784EC8-F47A-4753-80EB-80F378115A9C}">
      <dsp:nvSpPr>
        <dsp:cNvPr id="0" name=""/>
        <dsp:cNvSpPr/>
      </dsp:nvSpPr>
      <dsp:spPr>
        <a:xfrm>
          <a:off x="152542" y="616059"/>
          <a:ext cx="1363083" cy="1363083"/>
        </a:xfrm>
        <a:prstGeom prst="ellipse">
          <a:avLst/>
        </a:prstGeom>
        <a:solidFill>
          <a:schemeClr val="lt1">
            <a:hueOff val="0"/>
            <a:satOff val="0"/>
            <a:lumOff val="0"/>
            <a:alphaOff val="0"/>
          </a:schemeClr>
        </a:solidFill>
        <a:ln w="12700" cap="flat" cmpd="sng" algn="ctr">
          <a:solidFill>
            <a:srgbClr val="31BBB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8C2C1EC-0176-4F29-83AD-E027EAC007D4}">
      <dsp:nvSpPr>
        <dsp:cNvPr id="0" name=""/>
        <dsp:cNvSpPr/>
      </dsp:nvSpPr>
      <dsp:spPr>
        <a:xfrm>
          <a:off x="1228411" y="2267866"/>
          <a:ext cx="7205075" cy="1090467"/>
        </a:xfrm>
        <a:prstGeom prst="rect">
          <a:avLst/>
        </a:prstGeom>
        <a:solidFill>
          <a:srgbClr val="0067AA"/>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65558"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ysClr val="window" lastClr="FFFFFF"/>
              </a:solidFill>
              <a:latin typeface="Century Gothic"/>
              <a:ea typeface="+mn-ea"/>
              <a:cs typeface="+mn-cs"/>
            </a:rPr>
            <a:t>Applied Remote Sensing Training, ARSET (GSFC): </a:t>
          </a:r>
          <a:r>
            <a:rPr lang="en-US" sz="2000" kern="1200" dirty="0" smtClean="0">
              <a:solidFill>
                <a:sysClr val="window" lastClr="FFFFFF"/>
              </a:solidFill>
              <a:latin typeface="Century Gothic"/>
              <a:ea typeface="+mn-ea"/>
              <a:cs typeface="+mn-cs"/>
            </a:rPr>
            <a:t>Online and hands on basic/advanced training to build domestic skills</a:t>
          </a:r>
          <a:endParaRPr lang="en-US" sz="2000" kern="1200" dirty="0">
            <a:solidFill>
              <a:sysClr val="window" lastClr="FFFFFF"/>
            </a:solidFill>
            <a:latin typeface="Century Gothic"/>
            <a:ea typeface="+mn-ea"/>
            <a:cs typeface="+mn-cs"/>
          </a:endParaRPr>
        </a:p>
      </dsp:txBody>
      <dsp:txXfrm>
        <a:off x="1228411" y="2267866"/>
        <a:ext cx="7205075" cy="1090467"/>
      </dsp:txXfrm>
    </dsp:sp>
    <dsp:sp modelId="{7BBC4D0F-6CFC-4FD5-9BAE-EE4ADBBC346D}">
      <dsp:nvSpPr>
        <dsp:cNvPr id="0" name=""/>
        <dsp:cNvSpPr/>
      </dsp:nvSpPr>
      <dsp:spPr>
        <a:xfrm>
          <a:off x="520936" y="2103544"/>
          <a:ext cx="1419065" cy="1419065"/>
        </a:xfrm>
        <a:prstGeom prst="ellipse">
          <a:avLst/>
        </a:prstGeom>
        <a:blipFill rotWithShape="0">
          <a:blip xmlns:r="http://schemas.openxmlformats.org/officeDocument/2006/relationships" r:embed="rId1"/>
          <a:stretch>
            <a:fillRect/>
          </a:stretch>
        </a:blipFill>
        <a:ln w="12700" cap="flat" cmpd="sng" algn="ctr">
          <a:solidFill>
            <a:srgbClr val="0067AA"/>
          </a:solidFill>
          <a:prstDash val="solid"/>
          <a:miter lim="800000"/>
        </a:ln>
        <a:effectLst/>
      </dsp:spPr>
      <dsp:style>
        <a:lnRef idx="2">
          <a:scrgbClr r="0" g="0" b="0"/>
        </a:lnRef>
        <a:fillRef idx="1">
          <a:scrgbClr r="0" g="0" b="0"/>
        </a:fillRef>
        <a:effectRef idx="0">
          <a:scrgbClr r="0" g="0" b="0"/>
        </a:effectRef>
        <a:fontRef idx="minor"/>
      </dsp:style>
    </dsp:sp>
    <dsp:sp modelId="{BCF73FCC-CEBE-4FD2-87AF-2A59A56FD9A5}">
      <dsp:nvSpPr>
        <dsp:cNvPr id="0" name=""/>
        <dsp:cNvSpPr/>
      </dsp:nvSpPr>
      <dsp:spPr>
        <a:xfrm>
          <a:off x="832026" y="3791848"/>
          <a:ext cx="7601460" cy="1090467"/>
        </a:xfrm>
        <a:prstGeom prst="rect">
          <a:avLst/>
        </a:prstGeom>
        <a:solidFill>
          <a:srgbClr val="13416C"/>
        </a:solidFill>
        <a:ln w="12700"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65558"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ysClr val="window" lastClr="FFFFFF"/>
              </a:solidFill>
              <a:latin typeface="Century Gothic"/>
              <a:ea typeface="+mn-ea"/>
              <a:cs typeface="+mn-cs"/>
            </a:rPr>
            <a:t>DEVELOP (LaRC National Office): </a:t>
          </a:r>
          <a:r>
            <a:rPr lang="en-US" sz="2000" kern="1200" dirty="0" smtClean="0">
              <a:solidFill>
                <a:sysClr val="window" lastClr="FFFFFF"/>
              </a:solidFill>
              <a:latin typeface="Century Gothic"/>
              <a:ea typeface="+mn-ea"/>
              <a:cs typeface="+mn-cs"/>
            </a:rPr>
            <a:t>Dual workforce and local partner capacity building using collaborative feasibility projects</a:t>
          </a:r>
          <a:endParaRPr lang="en-US" sz="2000" kern="1200" dirty="0">
            <a:solidFill>
              <a:sysClr val="window" lastClr="FFFFFF"/>
            </a:solidFill>
            <a:latin typeface="Century Gothic"/>
            <a:ea typeface="+mn-ea"/>
            <a:cs typeface="+mn-cs"/>
          </a:endParaRPr>
        </a:p>
      </dsp:txBody>
      <dsp:txXfrm>
        <a:off x="832026" y="3791848"/>
        <a:ext cx="7601460" cy="1090467"/>
      </dsp:txXfrm>
    </dsp:sp>
    <dsp:sp modelId="{712D4282-2BD8-4386-A953-0D5DEF83C5FB}">
      <dsp:nvSpPr>
        <dsp:cNvPr id="0" name=""/>
        <dsp:cNvSpPr/>
      </dsp:nvSpPr>
      <dsp:spPr>
        <a:xfrm>
          <a:off x="152542" y="3655545"/>
          <a:ext cx="1363083" cy="1363083"/>
        </a:xfrm>
        <a:prstGeom prst="ellipse">
          <a:avLst/>
        </a:prstGeom>
        <a:solidFill>
          <a:schemeClr val="lt1">
            <a:hueOff val="0"/>
            <a:satOff val="0"/>
            <a:lumOff val="0"/>
            <a:alphaOff val="0"/>
          </a:schemeClr>
        </a:solidFill>
        <a:ln w="12700" cap="flat" cmpd="sng" algn="ctr">
          <a:solidFill>
            <a:srgbClr val="31BBB5">
              <a:hueOff val="-885608"/>
              <a:satOff val="23244"/>
              <a:lumOff val="17255"/>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t>1/26/2017</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5E8856A9-6A40-4B70-AB5B-065DFA12FF30}" type="slidenum">
              <a:rPr lang="en-US" smtClean="0"/>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332861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Project</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17</a:t>
            </a:fld>
            <a:endParaRPr lang="en-US"/>
          </a:p>
        </p:txBody>
      </p:sp>
    </p:spTree>
    <p:extLst>
      <p:ext uri="{BB962C8B-B14F-4D97-AF65-F5344CB8AC3E}">
        <p14:creationId xmlns:p14="http://schemas.microsoft.com/office/powerpoint/2010/main" val="106960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141020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705327" y="4444444"/>
            <a:ext cx="5642609" cy="4210525"/>
          </a:xfrm>
          <a:prstGeom prst="rect">
            <a:avLst/>
          </a:prstGeom>
        </p:spPr>
        <p:txBody>
          <a:bodyPr lIns="91425" tIns="91425" rIns="91425" bIns="91425" anchor="t" anchorCtr="0">
            <a:noAutofit/>
          </a:bodyPr>
          <a:lstStyle/>
          <a:p>
            <a:pPr>
              <a:spcBef>
                <a:spcPts val="0"/>
              </a:spcBef>
              <a:buNone/>
            </a:pPr>
            <a:endParaRPr/>
          </a:p>
        </p:txBody>
      </p:sp>
      <p:sp>
        <p:nvSpPr>
          <p:cNvPr id="668" name="Shape 668"/>
          <p:cNvSpPr>
            <a:spLocks noGrp="1" noRot="1" noChangeAspect="1"/>
          </p:cNvSpPr>
          <p:nvPr>
            <p:ph type="sldImg" idx="2"/>
          </p:nvPr>
        </p:nvSpPr>
        <p:spPr>
          <a:xfrm>
            <a:off x="1189038" y="701675"/>
            <a:ext cx="4676775" cy="3508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860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your contact information!</a:t>
            </a:r>
            <a:r>
              <a:rPr lang="en-US" baseline="0" dirty="0" smtClean="0"/>
              <a:t> Hand out business cards if appropriate. </a:t>
            </a:r>
          </a:p>
          <a:p>
            <a:r>
              <a:rPr lang="en-US" baseline="0" dirty="0" smtClean="0"/>
              <a:t>(Can include Communications Team email: </a:t>
            </a:r>
            <a:r>
              <a:rPr lang="en-US" u="sng" baseline="0" dirty="0" smtClean="0"/>
              <a:t>DEVELOP.Communications@gmail.com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21</a:t>
            </a:fld>
            <a:endParaRPr lang="en-US"/>
          </a:p>
        </p:txBody>
      </p:sp>
    </p:spTree>
    <p:extLst>
      <p:ext uri="{BB962C8B-B14F-4D97-AF65-F5344CB8AC3E}">
        <p14:creationId xmlns:p14="http://schemas.microsoft.com/office/powerpoint/2010/main" val="103548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22</a:t>
            </a:fld>
            <a:endParaRPr lang="en-US"/>
          </a:p>
        </p:txBody>
      </p:sp>
    </p:spTree>
    <p:extLst>
      <p:ext uri="{BB962C8B-B14F-4D97-AF65-F5344CB8AC3E}">
        <p14:creationId xmlns:p14="http://schemas.microsoft.com/office/powerpoint/2010/main" val="355971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24</a:t>
            </a:fld>
            <a:endParaRPr lang="en-US"/>
          </a:p>
        </p:txBody>
      </p:sp>
    </p:spTree>
    <p:extLst>
      <p:ext uri="{BB962C8B-B14F-4D97-AF65-F5344CB8AC3E}">
        <p14:creationId xmlns:p14="http://schemas.microsoft.com/office/powerpoint/2010/main" val="2132667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705327" y="4444444"/>
            <a:ext cx="5642609" cy="4210525"/>
          </a:xfrm>
          <a:prstGeom prst="rect">
            <a:avLst/>
          </a:prstGeom>
        </p:spPr>
        <p:txBody>
          <a:bodyPr lIns="91425" tIns="91425" rIns="91425" bIns="91425" anchor="t" anchorCtr="0">
            <a:noAutofit/>
          </a:bodyPr>
          <a:lstStyle/>
          <a:p>
            <a:pPr>
              <a:spcBef>
                <a:spcPts val="0"/>
              </a:spcBef>
              <a:buNone/>
            </a:pPr>
            <a:endParaRPr/>
          </a:p>
        </p:txBody>
      </p:sp>
      <p:sp>
        <p:nvSpPr>
          <p:cNvPr id="515" name="Shape 515"/>
          <p:cNvSpPr>
            <a:spLocks noGrp="1" noRot="1" noChangeAspect="1"/>
          </p:cNvSpPr>
          <p:nvPr>
            <p:ph type="sldImg" idx="2"/>
          </p:nvPr>
        </p:nvSpPr>
        <p:spPr>
          <a:xfrm>
            <a:off x="1189038" y="701675"/>
            <a:ext cx="4676775" cy="3508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418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7</a:t>
            </a:fld>
            <a:endParaRPr lang="en-US"/>
          </a:p>
        </p:txBody>
      </p:sp>
    </p:spTree>
    <p:extLst>
      <p:ext uri="{BB962C8B-B14F-4D97-AF65-F5344CB8AC3E}">
        <p14:creationId xmlns:p14="http://schemas.microsoft.com/office/powerpoint/2010/main" val="10487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normAutofit fontScale="85000" lnSpcReduction="20000"/>
          </a:bodyPr>
          <a:lstStyle/>
          <a:p>
            <a:pPr marL="191030" lvl="1" indent="-191030" defTabSz="1018824" eaLnBrk="0" hangingPunct="0">
              <a:defRPr/>
            </a:pPr>
            <a:r>
              <a:rPr lang="en-US" sz="1200" b="0" kern="0" dirty="0" smtClean="0">
                <a:solidFill>
                  <a:prstClr val="black"/>
                </a:solidFill>
                <a:latin typeface="Century Gothic" panose="020B0502020202020204" pitchFamily="34" charset="0"/>
                <a:ea typeface="ＭＳ Ｐゴシック" pitchFamily="34" charset="-128"/>
              </a:rPr>
              <a:t>Christie</a:t>
            </a:r>
          </a:p>
          <a:p>
            <a:pPr marL="191030" lvl="1" indent="-191030" defTabSz="1018824" eaLnBrk="0" hangingPunct="0">
              <a:defRPr/>
            </a:pPr>
            <a:endParaRPr lang="en-US" sz="1200" b="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0" kern="0" dirty="0" smtClean="0">
                <a:solidFill>
                  <a:prstClr val="black"/>
                </a:solidFill>
                <a:latin typeface="Century Gothic" panose="020B0502020202020204" pitchFamily="34" charset="0"/>
                <a:ea typeface="ＭＳ Ｐゴシック" pitchFamily="34" charset="-128"/>
              </a:rPr>
              <a:t>-DEVELOP encourages people with a variety</a:t>
            </a:r>
            <a:r>
              <a:rPr lang="en-US" sz="1200" b="0" kern="0" baseline="0" dirty="0" smtClean="0">
                <a:solidFill>
                  <a:prstClr val="black"/>
                </a:solidFill>
                <a:latin typeface="Century Gothic" panose="020B0502020202020204" pitchFamily="34" charset="0"/>
                <a:ea typeface="ＭＳ Ｐゴシック" pitchFamily="34" charset="-128"/>
              </a:rPr>
              <a:t> of backgrounds to apply. We frequently see recent graduates, military personnel, students, and those transitioning in their career participate in the program.</a:t>
            </a:r>
          </a:p>
          <a:p>
            <a:pPr marL="191030" lvl="1" indent="-191030" defTabSz="1018824" eaLnBrk="0" hangingPunct="0">
              <a:defRPr/>
            </a:pPr>
            <a:endParaRPr lang="en-US" sz="1200" b="0" kern="0" baseline="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0" kern="0" baseline="0" dirty="0" smtClean="0">
                <a:solidFill>
                  <a:prstClr val="black"/>
                </a:solidFill>
                <a:latin typeface="Century Gothic" panose="020B0502020202020204" pitchFamily="34" charset="0"/>
                <a:ea typeface="ＭＳ Ｐゴシック" pitchFamily="34" charset="-128"/>
              </a:rPr>
              <a:t>-There is also a mix of organizations DEVELOP partners with to conduct projects, such as state &amp; local government, federal agencies, NGOs, and international organizations. Currently, many projects are partnering with various National Parks in honor of the National Park Service’s 100</a:t>
            </a:r>
            <a:r>
              <a:rPr lang="en-US" sz="1200" b="0" kern="0" baseline="30000" dirty="0" smtClean="0">
                <a:solidFill>
                  <a:prstClr val="black"/>
                </a:solidFill>
                <a:latin typeface="Century Gothic" panose="020B0502020202020204" pitchFamily="34" charset="0"/>
                <a:ea typeface="ＭＳ Ｐゴシック" pitchFamily="34" charset="-128"/>
              </a:rPr>
              <a:t>th</a:t>
            </a:r>
            <a:r>
              <a:rPr lang="en-US" sz="1200" b="0" kern="0" baseline="0" dirty="0" smtClean="0">
                <a:solidFill>
                  <a:prstClr val="black"/>
                </a:solidFill>
                <a:latin typeface="Century Gothic" panose="020B0502020202020204" pitchFamily="34" charset="0"/>
                <a:ea typeface="ＭＳ Ｐゴシック" pitchFamily="34" charset="-128"/>
              </a:rPr>
              <a:t> anniversary.</a:t>
            </a:r>
          </a:p>
          <a:p>
            <a:pPr marL="191030" lvl="1" indent="-191030" defTabSz="1018824" eaLnBrk="0" hangingPunct="0">
              <a:defRPr/>
            </a:pPr>
            <a:endParaRPr lang="en-US" sz="1200" b="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0" kern="0" dirty="0" smtClean="0">
                <a:solidFill>
                  <a:prstClr val="black"/>
                </a:solidFill>
                <a:latin typeface="Century Gothic" panose="020B0502020202020204" pitchFamily="34" charset="0"/>
                <a:ea typeface="ＭＳ Ｐゴシック" pitchFamily="34" charset="-128"/>
              </a:rPr>
              <a:t>-DEVELOP offers scientific</a:t>
            </a:r>
            <a:r>
              <a:rPr lang="en-US" sz="1200" b="0" kern="0" baseline="0" dirty="0" smtClean="0">
                <a:solidFill>
                  <a:prstClr val="black"/>
                </a:solidFill>
                <a:latin typeface="Century Gothic" panose="020B0502020202020204" pitchFamily="34" charset="0"/>
                <a:ea typeface="ＭＳ Ｐゴシック" pitchFamily="34" charset="-128"/>
              </a:rPr>
              <a:t> &amp; professional development opportunities, such as working with GIS &amp; Remote Sensing and working in a group environment. There are numerous opportunities to develop technical skills as well as presentation and communication skills. While working on DEVELOP projects, participants also have the chance to network with partners, science advisors, and their fellow </a:t>
            </a:r>
            <a:r>
              <a:rPr lang="en-US" sz="1200" b="0" kern="0" baseline="0" dirty="0" err="1" smtClean="0">
                <a:solidFill>
                  <a:prstClr val="black"/>
                </a:solidFill>
                <a:latin typeface="Century Gothic" panose="020B0502020202020204" pitchFamily="34" charset="0"/>
                <a:ea typeface="ＭＳ Ｐゴシック" pitchFamily="34" charset="-128"/>
              </a:rPr>
              <a:t>DEVELOPers</a:t>
            </a:r>
            <a:r>
              <a:rPr lang="en-US" sz="1200" b="0" kern="0" baseline="0" dirty="0" smtClean="0">
                <a:solidFill>
                  <a:prstClr val="black"/>
                </a:solidFill>
                <a:latin typeface="Century Gothic" panose="020B0502020202020204" pitchFamily="34" charset="0"/>
                <a:ea typeface="ＭＳ Ｐゴシック" pitchFamily="34" charset="-128"/>
              </a:rPr>
              <a:t>.</a:t>
            </a:r>
          </a:p>
          <a:p>
            <a:pPr marL="191030" lvl="1" indent="-191030" defTabSz="1018824" eaLnBrk="0" hangingPunct="0">
              <a:defRPr/>
            </a:pPr>
            <a:endParaRPr lang="en-US" sz="1200" b="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Scientific/Professional Development: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Experience using NASA Earth observations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GIS and remote sensing</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Working in a group environment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Management and leadership skills</a:t>
            </a:r>
          </a:p>
          <a:p>
            <a:pPr marL="403225" lvl="2" indent="-176213" defTabSz="1018824" eaLnBrk="0" hangingPunct="0">
              <a:buFont typeface="Arial" pitchFamily="34" charset="0"/>
              <a:buChar char="•"/>
              <a:defRPr/>
            </a:pPr>
            <a:endParaRPr lang="en-US" sz="120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Personal Development: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Presentation and communication skills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Personality typing and working with diverse groups (</a:t>
            </a:r>
            <a:r>
              <a:rPr lang="en-US" sz="1200" i="1" kern="0" dirty="0" smtClean="0">
                <a:solidFill>
                  <a:prstClr val="black"/>
                </a:solidFill>
                <a:latin typeface="Century Gothic" panose="020B0502020202020204" pitchFamily="34" charset="0"/>
                <a:ea typeface="ＭＳ Ｐゴシック" pitchFamily="34" charset="-128"/>
              </a:rPr>
              <a:t>How NASA Builds Teams</a:t>
            </a:r>
            <a:r>
              <a:rPr lang="en-US" sz="1200" kern="0" dirty="0" smtClean="0">
                <a:solidFill>
                  <a:prstClr val="black"/>
                </a:solidFill>
                <a:latin typeface="Century Gothic" panose="020B0502020202020204" pitchFamily="34" charset="0"/>
                <a:ea typeface="ＭＳ Ｐゴシック" pitchFamily="34" charset="-128"/>
              </a:rPr>
              <a:t>)</a:t>
            </a:r>
          </a:p>
          <a:p>
            <a:pPr marL="227012" lvl="2" indent="0" defTabSz="1018824" eaLnBrk="0" hangingPunct="0">
              <a:buFont typeface="Arial" pitchFamily="34" charset="0"/>
              <a:buNone/>
              <a:defRPr/>
            </a:pPr>
            <a:endParaRPr lang="en-US" sz="120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Professional Networking:</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NASA scientists and managers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Partner organizations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Peers – teams, center, and national</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10</a:t>
            </a:fld>
            <a:endParaRPr lang="en-US" dirty="0"/>
          </a:p>
        </p:txBody>
      </p:sp>
    </p:spTree>
    <p:extLst>
      <p:ext uri="{BB962C8B-B14F-4D97-AF65-F5344CB8AC3E}">
        <p14:creationId xmlns:p14="http://schemas.microsoft.com/office/powerpoint/2010/main" val="164372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11</a:t>
            </a:fld>
            <a:endParaRPr lang="en-US"/>
          </a:p>
        </p:txBody>
      </p:sp>
    </p:spTree>
    <p:extLst>
      <p:ext uri="{BB962C8B-B14F-4D97-AF65-F5344CB8AC3E}">
        <p14:creationId xmlns:p14="http://schemas.microsoft.com/office/powerpoint/2010/main" val="137592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Scientific/Professional Development: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Experience using NASA Earth observations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GIS and remote sensing</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Working in a group environment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Management and leadership skills</a:t>
            </a:r>
          </a:p>
          <a:p>
            <a:pPr marL="403225" lvl="2" indent="-176213" defTabSz="1018824" eaLnBrk="0" hangingPunct="0">
              <a:buFont typeface="Arial" pitchFamily="34" charset="0"/>
              <a:buChar char="•"/>
              <a:defRPr/>
            </a:pPr>
            <a:endParaRPr lang="en-US" sz="120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Personal Development:</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Presentation and communication skills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Personality typing and working with diverse groups (</a:t>
            </a:r>
            <a:r>
              <a:rPr lang="en-US" sz="1200" i="1" kern="0" dirty="0" smtClean="0">
                <a:solidFill>
                  <a:prstClr val="black"/>
                </a:solidFill>
                <a:latin typeface="Century Gothic" panose="020B0502020202020204" pitchFamily="34" charset="0"/>
                <a:ea typeface="ＭＳ Ｐゴシック" pitchFamily="34" charset="-128"/>
              </a:rPr>
              <a:t>How NASA Builds Teams</a:t>
            </a:r>
            <a:r>
              <a:rPr lang="en-US" sz="1200" kern="0" dirty="0" smtClean="0">
                <a:solidFill>
                  <a:prstClr val="black"/>
                </a:solidFill>
                <a:latin typeface="Century Gothic" panose="020B0502020202020204" pitchFamily="34" charset="0"/>
                <a:ea typeface="ＭＳ Ｐゴシック" pitchFamily="34" charset="-128"/>
              </a:rPr>
              <a:t>)</a:t>
            </a:r>
          </a:p>
          <a:p>
            <a:pPr marL="227012" lvl="2" indent="0" defTabSz="1018824" eaLnBrk="0" hangingPunct="0">
              <a:buFont typeface="Arial" pitchFamily="34" charset="0"/>
              <a:buNone/>
              <a:defRPr/>
            </a:pPr>
            <a:endParaRPr lang="en-US" sz="1200" kern="0" dirty="0" smtClean="0">
              <a:solidFill>
                <a:prstClr val="black"/>
              </a:solidFill>
              <a:latin typeface="Century Gothic" panose="020B0502020202020204" pitchFamily="34" charset="0"/>
              <a:ea typeface="ＭＳ Ｐゴシック" pitchFamily="34" charset="-128"/>
            </a:endParaRPr>
          </a:p>
          <a:p>
            <a:pPr marL="191030" lvl="1" indent="-191030" defTabSz="1018824" eaLnBrk="0" hangingPunct="0">
              <a:defRPr/>
            </a:pPr>
            <a:r>
              <a:rPr lang="en-US" sz="1200" b="1" kern="0" dirty="0" smtClean="0">
                <a:solidFill>
                  <a:prstClr val="black"/>
                </a:solidFill>
                <a:latin typeface="Century Gothic" panose="020B0502020202020204" pitchFamily="34" charset="0"/>
                <a:ea typeface="ＭＳ Ｐゴシック" pitchFamily="34" charset="-128"/>
              </a:rPr>
              <a:t>Professional Networking:</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NASA scientists and managers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Partner organizations</a:t>
            </a:r>
          </a:p>
          <a:p>
            <a:pPr marL="403225" lvl="2" indent="-176213" defTabSz="1018824" eaLnBrk="0" hangingPunct="0">
              <a:buFont typeface="Arial" pitchFamily="34" charset="0"/>
              <a:buChar char="•"/>
              <a:defRPr/>
            </a:pPr>
            <a:r>
              <a:rPr lang="en-US" sz="1200" kern="0" dirty="0" smtClean="0">
                <a:solidFill>
                  <a:prstClr val="black"/>
                </a:solidFill>
                <a:latin typeface="Century Gothic" panose="020B0502020202020204" pitchFamily="34" charset="0"/>
                <a:ea typeface="ＭＳ Ｐゴシック" pitchFamily="34" charset="-128"/>
              </a:rPr>
              <a:t>Peers – teams, center, and national</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412961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705327" y="4444444"/>
            <a:ext cx="5642609" cy="4210525"/>
          </a:xfrm>
          <a:prstGeom prst="rect">
            <a:avLst/>
          </a:prstGeom>
        </p:spPr>
        <p:txBody>
          <a:bodyPr lIns="91425" tIns="91425" rIns="91425" bIns="91425" anchor="t" anchorCtr="0">
            <a:noAutofit/>
          </a:bodyPr>
          <a:lstStyle/>
          <a:p>
            <a:pPr>
              <a:spcBef>
                <a:spcPts val="0"/>
              </a:spcBef>
              <a:buNone/>
            </a:pPr>
            <a:endParaRPr/>
          </a:p>
        </p:txBody>
      </p:sp>
      <p:sp>
        <p:nvSpPr>
          <p:cNvPr id="587" name="Shape 587"/>
          <p:cNvSpPr>
            <a:spLocks noGrp="1" noRot="1" noChangeAspect="1"/>
          </p:cNvSpPr>
          <p:nvPr>
            <p:ph type="sldImg" idx="2"/>
          </p:nvPr>
        </p:nvSpPr>
        <p:spPr>
          <a:xfrm>
            <a:off x="1189038" y="701675"/>
            <a:ext cx="4676775" cy="3508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540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14</a:t>
            </a:fld>
            <a:endParaRPr lang="en-US"/>
          </a:p>
        </p:txBody>
      </p:sp>
    </p:spTree>
    <p:extLst>
      <p:ext uri="{BB962C8B-B14F-4D97-AF65-F5344CB8AC3E}">
        <p14:creationId xmlns:p14="http://schemas.microsoft.com/office/powerpoint/2010/main" val="107177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76775" cy="3508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15</a:t>
            </a:fld>
            <a:endParaRPr lang="en-US"/>
          </a:p>
        </p:txBody>
      </p:sp>
    </p:spTree>
    <p:extLst>
      <p:ext uri="{BB962C8B-B14F-4D97-AF65-F5344CB8AC3E}">
        <p14:creationId xmlns:p14="http://schemas.microsoft.com/office/powerpoint/2010/main" val="174694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Project</a:t>
            </a:r>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16</a:t>
            </a:fld>
            <a:endParaRPr lang="en-US"/>
          </a:p>
        </p:txBody>
      </p:sp>
    </p:spTree>
    <p:extLst>
      <p:ext uri="{BB962C8B-B14F-4D97-AF65-F5344CB8AC3E}">
        <p14:creationId xmlns:p14="http://schemas.microsoft.com/office/powerpoint/2010/main" val="317961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1/26/2017</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46304" y="1712977"/>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rgbClr val="0067A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1/26/2017</a:t>
            </a:fld>
            <a:endParaRPr lang="en-US"/>
          </a:p>
        </p:txBody>
      </p:sp>
      <p:sp>
        <p:nvSpPr>
          <p:cNvPr id="8" name="Straight Connector 7"/>
          <p:cNvSpPr>
            <a:spLocks noChangeShapeType="1"/>
          </p:cNvSpPr>
          <p:nvPr/>
        </p:nvSpPr>
        <p:spPr bwMode="auto">
          <a:xfrm>
            <a:off x="143435" y="1856412"/>
            <a:ext cx="8833104" cy="0"/>
          </a:xfrm>
          <a:prstGeom prst="line">
            <a:avLst/>
          </a:prstGeom>
          <a:noFill/>
          <a:ln w="11430" cap="flat" cmpd="sng" algn="ctr">
            <a:solidFill>
              <a:srgbClr val="13416C"/>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48912" y="157765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43400" y="1672146"/>
            <a:ext cx="420624" cy="420624"/>
          </a:xfrm>
          <a:prstGeom prst="ellipse">
            <a:avLst/>
          </a:prstGeom>
          <a:solidFill>
            <a:srgbClr val="FFFFFF"/>
          </a:solidFill>
          <a:ln w="50800" cap="rnd" cmpd="dbl" algn="ctr">
            <a:solidFill>
              <a:srgbClr val="13416C"/>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34256" y="1652303"/>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294752"/>
            <a:ext cx="7772400" cy="1078874"/>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
        <p:nvSpPr>
          <p:cNvPr id="20" name="Rectangle 19"/>
          <p:cNvSpPr>
            <a:spLocks noChangeArrowheads="1"/>
          </p:cNvSpPr>
          <p:nvPr userDrawn="1"/>
        </p:nvSpPr>
        <p:spPr bwMode="auto">
          <a:xfrm>
            <a:off x="155448" y="6624340"/>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6">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1/26/2017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6">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EE289CF8-4C39-49E0-AC7D-C209D6C0BFB9}" type="datetimeFigureOut">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a:ln>
            <a:solidFill>
              <a:srgbClr val="13416C"/>
            </a:solidFill>
          </a:ln>
        </p:spPr>
        <p:txBody>
          <a:bodyPr/>
          <a:lstStyle/>
          <a:p>
            <a:fld id="{74107330-A4E1-497D-BB24-CE6B6F1E90AA}" type="slidenum">
              <a:rPr lang="en-US" smtClean="0"/>
              <a:pPr/>
              <a:t>‹#›</a:t>
            </a:fld>
            <a:endParaRPr lang="en-US"/>
          </a:p>
        </p:txBody>
      </p:sp>
      <p:sp>
        <p:nvSpPr>
          <p:cNvPr id="6" name="Rectangle 5"/>
          <p:cNvSpPr>
            <a:spLocks noChangeArrowheads="1"/>
          </p:cNvSpPr>
          <p:nvPr userDrawn="1"/>
        </p:nvSpPr>
        <p:spPr bwMode="auto">
          <a:xfrm>
            <a:off x="155448" y="6553200"/>
            <a:ext cx="8830056" cy="16526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Rectangle 6"/>
          <p:cNvSpPr>
            <a:spLocks noChangeArrowheads="1"/>
          </p:cNvSpPr>
          <p:nvPr userDrawn="1"/>
        </p:nvSpPr>
        <p:spPr bwMode="auto">
          <a:xfrm>
            <a:off x="155448" y="6324600"/>
            <a:ext cx="8828532" cy="2286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cxnSp>
        <p:nvCxnSpPr>
          <p:cNvPr id="9" name="Straight Connector 8"/>
          <p:cNvCxnSpPr/>
          <p:nvPr userDrawn="1"/>
        </p:nvCxnSpPr>
        <p:spPr>
          <a:xfrm>
            <a:off x="155448" y="6324600"/>
            <a:ext cx="0" cy="228600"/>
          </a:xfrm>
          <a:prstGeom prst="line">
            <a:avLst/>
          </a:prstGeom>
          <a:ln>
            <a:solidFill>
              <a:srgbClr val="13416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983980" y="6324600"/>
            <a:ext cx="0" cy="256093"/>
          </a:xfrm>
          <a:prstGeom prst="line">
            <a:avLst/>
          </a:prstGeom>
          <a:ln>
            <a:solidFill>
              <a:srgbClr val="13416C"/>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
        <p:nvSpPr>
          <p:cNvPr id="11" name="Rectangle 10"/>
          <p:cNvSpPr>
            <a:spLocks noChangeArrowheads="1"/>
          </p:cNvSpPr>
          <p:nvPr userDrawn="1"/>
        </p:nvSpPr>
        <p:spPr bwMode="auto">
          <a:xfrm>
            <a:off x="155448" y="6624340"/>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55448" y="165944"/>
            <a:ext cx="8830056" cy="94129"/>
          </a:xfrm>
          <a:prstGeom prst="rect">
            <a:avLst/>
          </a:prstGeom>
          <a:solidFill>
            <a:srgbClr val="0067AA"/>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rgbClr val="6295A6"/>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6">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1/26/2017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1/26/2017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accent6">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1/26/2017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6">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hyperlink" Target="http://www.facebook.com/developnationalprogram" TargetMode="External"/><Relationship Id="rId7" Type="http://schemas.openxmlformats.org/officeDocument/2006/relationships/hyperlink" Target="https://plus.google.com/u/0/+NASADEVELOP" TargetMode="External"/><Relationship Id="rId12"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www.youtube.com/user/NASADEVELOP" TargetMode="External"/><Relationship Id="rId11" Type="http://schemas.openxmlformats.org/officeDocument/2006/relationships/image" Target="../media/image62.png"/><Relationship Id="rId5" Type="http://schemas.openxmlformats.org/officeDocument/2006/relationships/hyperlink" Target="https://www.linkedin.com/groups/4343498" TargetMode="External"/><Relationship Id="rId10" Type="http://schemas.openxmlformats.org/officeDocument/2006/relationships/image" Target="../media/image61.png"/><Relationship Id="rId4" Type="http://schemas.openxmlformats.org/officeDocument/2006/relationships/hyperlink" Target="http://twitter.com/" TargetMode="External"/><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hyperlink" Target="mailto:NASA-DL-DEVELOP@mail.NASA.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0.jpeg"/><Relationship Id="rId5" Type="http://schemas.openxmlformats.org/officeDocument/2006/relationships/image" Target="../media/image43.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hyperlink" Target="http://www.nasa.gov/applied-sciences" TargetMode="External"/><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586663"/>
            <a:ext cx="7924800" cy="1981200"/>
          </a:xfrm>
        </p:spPr>
        <p:txBody>
          <a:bodyPr anchor="ctr">
            <a:normAutofit/>
          </a:bodyPr>
          <a:lstStyle/>
          <a:p>
            <a:r>
              <a:rPr lang="en-US" sz="2200" dirty="0" smtClean="0"/>
              <a:t>Event Location</a:t>
            </a:r>
          </a:p>
          <a:p>
            <a:r>
              <a:rPr lang="en-US" sz="2200" dirty="0" smtClean="0"/>
              <a:t>Event Name</a:t>
            </a:r>
          </a:p>
          <a:p>
            <a:r>
              <a:rPr lang="en-US" sz="2200" dirty="0" smtClean="0"/>
              <a:t>Date of Presentation</a:t>
            </a:r>
            <a:endParaRPr lang="en-US" sz="2200" dirty="0"/>
          </a:p>
        </p:txBody>
      </p:sp>
      <p:sp>
        <p:nvSpPr>
          <p:cNvPr id="2" name="Title 1"/>
          <p:cNvSpPr>
            <a:spLocks noGrp="1"/>
          </p:cNvSpPr>
          <p:nvPr>
            <p:ph type="title"/>
          </p:nvPr>
        </p:nvSpPr>
        <p:spPr>
          <a:xfrm>
            <a:off x="152400" y="304800"/>
            <a:ext cx="8839200" cy="1524000"/>
          </a:xfrm>
        </p:spPr>
        <p:txBody>
          <a:bodyPr anchor="ctr">
            <a:normAutofit/>
          </a:bodyPr>
          <a:lstStyle/>
          <a:p>
            <a:r>
              <a:rPr lang="en-US" sz="4400" dirty="0" smtClean="0">
                <a:solidFill>
                  <a:srgbClr val="13416C"/>
                </a:solidFill>
              </a:rPr>
              <a:t>DEVELOP National Program</a:t>
            </a:r>
            <a:endParaRPr lang="en-US" sz="4400" dirty="0">
              <a:solidFill>
                <a:srgbClr val="13416C"/>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211" y="5120640"/>
            <a:ext cx="1706881" cy="128016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011" y="5120640"/>
            <a:ext cx="1600200" cy="12801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67415" y="5120640"/>
            <a:ext cx="1727196" cy="1280160"/>
          </a:xfrm>
          <a:prstGeom prst="rect">
            <a:avLst/>
          </a:prstGeom>
        </p:spPr>
      </p:pic>
      <p:pic>
        <p:nvPicPr>
          <p:cNvPr id="9" name="Picture 8" descr="11_Langley_Atlantic_Algae_PI.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2885" y="5120640"/>
            <a:ext cx="1567288" cy="1280160"/>
          </a:xfrm>
          <a:prstGeom prst="rect">
            <a:avLst/>
          </a:prstGeom>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255675" y="5109393"/>
            <a:ext cx="1610136" cy="1287888"/>
          </a:xfrm>
          <a:prstGeom prst="rect">
            <a:avLst/>
          </a:prstGeom>
          <a:ln w="12700">
            <a:noFill/>
          </a:ln>
        </p:spPr>
      </p:pic>
      <p:sp>
        <p:nvSpPr>
          <p:cNvPr id="11" name="Rectangle 10"/>
          <p:cNvSpPr/>
          <p:nvPr/>
        </p:nvSpPr>
        <p:spPr>
          <a:xfrm>
            <a:off x="152400" y="4800600"/>
            <a:ext cx="8839200" cy="76200"/>
          </a:xfrm>
          <a:prstGeom prst="rect">
            <a:avLst/>
          </a:prstGeom>
          <a:solidFill>
            <a:srgbClr val="0067AA"/>
          </a:solidFill>
          <a:ln>
            <a:solidFill>
              <a:srgbClr val="0067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solidFill>
              </a:rPr>
              <a:t>Who Participates in DEVELOP?</a:t>
            </a:r>
            <a:endParaRPr lang="en-US" dirty="0">
              <a:solidFill>
                <a:schemeClr val="tx1"/>
              </a:solidFill>
            </a:endParaRPr>
          </a:p>
        </p:txBody>
      </p:sp>
      <p:sp>
        <p:nvSpPr>
          <p:cNvPr id="10" name="TextBox 9"/>
          <p:cNvSpPr txBox="1"/>
          <p:nvPr/>
        </p:nvSpPr>
        <p:spPr>
          <a:xfrm>
            <a:off x="366369" y="1371600"/>
            <a:ext cx="4598926" cy="523220"/>
          </a:xfrm>
          <a:prstGeom prst="rect">
            <a:avLst/>
          </a:prstGeom>
          <a:noFill/>
        </p:spPr>
        <p:txBody>
          <a:bodyPr wrap="square" rtlCol="0">
            <a:spAutoFit/>
          </a:bodyPr>
          <a:lstStyle/>
          <a:p>
            <a:pPr algn="ctr" fontAlgn="base">
              <a:spcAft>
                <a:spcPts val="600"/>
              </a:spcAft>
              <a:buClr>
                <a:prstClr val="black">
                  <a:lumMod val="75000"/>
                </a:prstClr>
              </a:buClr>
            </a:pPr>
            <a:r>
              <a:rPr lang="en-US" sz="2800" b="1" dirty="0" smtClean="0">
                <a:solidFill>
                  <a:srgbClr val="A5A5A5">
                    <a:lumMod val="50000"/>
                  </a:srgbClr>
                </a:solidFill>
                <a:latin typeface="Century Gothic" panose="020B0502020202020204" pitchFamily="34" charset="0"/>
              </a:rPr>
              <a:t>Participants</a:t>
            </a:r>
            <a:endParaRPr lang="en-US" sz="2000" b="1" dirty="0" smtClean="0">
              <a:solidFill>
                <a:srgbClr val="A5A5A5">
                  <a:lumMod val="50000"/>
                </a:srgbClr>
              </a:solidFill>
              <a:latin typeface="Century Gothic" panose="020B0502020202020204" pitchFamily="34" charset="0"/>
            </a:endParaRPr>
          </a:p>
        </p:txBody>
      </p:sp>
      <p:grpSp>
        <p:nvGrpSpPr>
          <p:cNvPr id="8" name="Group 7"/>
          <p:cNvGrpSpPr/>
          <p:nvPr/>
        </p:nvGrpSpPr>
        <p:grpSpPr>
          <a:xfrm>
            <a:off x="407570" y="2040959"/>
            <a:ext cx="4617957" cy="1692841"/>
            <a:chOff x="407570" y="1858950"/>
            <a:chExt cx="4617957" cy="1692841"/>
          </a:xfrm>
        </p:grpSpPr>
        <p:sp>
          <p:nvSpPr>
            <p:cNvPr id="15" name="TextBox 14"/>
            <p:cNvSpPr txBox="1"/>
            <p:nvPr/>
          </p:nvSpPr>
          <p:spPr>
            <a:xfrm rot="19540227">
              <a:off x="2732853" y="3157837"/>
              <a:ext cx="979372" cy="307777"/>
            </a:xfrm>
            <a:prstGeom prst="rect">
              <a:avLst/>
            </a:prstGeom>
            <a:noFill/>
          </p:spPr>
          <p:txBody>
            <a:bodyPr wrap="square" rtlCol="0">
              <a:spAutoFit/>
            </a:bodyPr>
            <a:lstStyle/>
            <a:p>
              <a:pPr algn="ctr">
                <a:defRPr/>
              </a:pPr>
              <a:r>
                <a:rPr lang="en-US" sz="1400" kern="0" dirty="0" smtClean="0">
                  <a:solidFill>
                    <a:srgbClr val="A5A5A5">
                      <a:lumMod val="50000"/>
                    </a:srgbClr>
                  </a:solidFill>
                  <a:latin typeface="Century Gothic" panose="020B0502020202020204" pitchFamily="34" charset="0"/>
                </a:rPr>
                <a:t>Students</a:t>
              </a:r>
              <a:endParaRPr lang="en-US" sz="1400" kern="0" dirty="0">
                <a:solidFill>
                  <a:srgbClr val="A5A5A5">
                    <a:lumMod val="50000"/>
                  </a:srgbClr>
                </a:solidFill>
                <a:latin typeface="Century Gothic" panose="020B0502020202020204" pitchFamily="34" charset="0"/>
              </a:endParaRPr>
            </a:p>
          </p:txBody>
        </p:sp>
        <p:sp>
          <p:nvSpPr>
            <p:cNvPr id="16" name="TextBox 15"/>
            <p:cNvSpPr txBox="1"/>
            <p:nvPr/>
          </p:nvSpPr>
          <p:spPr>
            <a:xfrm rot="19540227">
              <a:off x="407570" y="3071660"/>
              <a:ext cx="1149743" cy="480131"/>
            </a:xfrm>
            <a:prstGeom prst="rect">
              <a:avLst/>
            </a:prstGeom>
            <a:noFill/>
          </p:spPr>
          <p:txBody>
            <a:bodyPr wrap="square" rtlCol="0">
              <a:spAutoFit/>
            </a:bodyPr>
            <a:lstStyle/>
            <a:p>
              <a:pPr algn="ctr">
                <a:lnSpc>
                  <a:spcPct val="90000"/>
                </a:lnSpc>
                <a:defRPr/>
              </a:pPr>
              <a:r>
                <a:rPr lang="en-US" sz="1400" kern="0" dirty="0" smtClean="0">
                  <a:solidFill>
                    <a:srgbClr val="A5A5A5">
                      <a:lumMod val="50000"/>
                    </a:srgbClr>
                  </a:solidFill>
                  <a:latin typeface="Century Gothic" panose="020B0502020202020204" pitchFamily="34" charset="0"/>
                </a:rPr>
                <a:t>Recent Graduates</a:t>
              </a:r>
              <a:endParaRPr lang="en-US" sz="1400" kern="0" dirty="0">
                <a:solidFill>
                  <a:srgbClr val="A5A5A5">
                    <a:lumMod val="50000"/>
                  </a:srgbClr>
                </a:solidFill>
                <a:latin typeface="Century Gothic" panose="020B0502020202020204" pitchFamily="34" charset="0"/>
              </a:endParaRPr>
            </a:p>
          </p:txBody>
        </p:sp>
        <p:sp>
          <p:nvSpPr>
            <p:cNvPr id="17" name="TextBox 16"/>
            <p:cNvSpPr txBox="1"/>
            <p:nvPr/>
          </p:nvSpPr>
          <p:spPr>
            <a:xfrm rot="19540227">
              <a:off x="3775313" y="3071660"/>
              <a:ext cx="1250214" cy="480131"/>
            </a:xfrm>
            <a:prstGeom prst="rect">
              <a:avLst/>
            </a:prstGeom>
            <a:noFill/>
          </p:spPr>
          <p:txBody>
            <a:bodyPr wrap="square" rtlCol="0">
              <a:spAutoFit/>
            </a:bodyPr>
            <a:lstStyle/>
            <a:p>
              <a:pPr algn="ctr">
                <a:lnSpc>
                  <a:spcPct val="90000"/>
                </a:lnSpc>
                <a:defRPr/>
              </a:pPr>
              <a:r>
                <a:rPr lang="en-US" sz="1400" kern="0" dirty="0" smtClean="0">
                  <a:solidFill>
                    <a:srgbClr val="A5A5A5">
                      <a:lumMod val="50000"/>
                    </a:srgbClr>
                  </a:solidFill>
                  <a:latin typeface="Century Gothic" panose="020B0502020202020204" pitchFamily="34" charset="0"/>
                </a:rPr>
                <a:t>Transitioning Professionals</a:t>
              </a:r>
              <a:endParaRPr lang="en-US" sz="1400" kern="0" dirty="0">
                <a:solidFill>
                  <a:srgbClr val="A5A5A5">
                    <a:lumMod val="50000"/>
                  </a:srgbClr>
                </a:solidFill>
                <a:latin typeface="Century Gothic" panose="020B0502020202020204" pitchFamily="34" charset="0"/>
              </a:endParaRPr>
            </a:p>
          </p:txBody>
        </p:sp>
        <p:sp>
          <p:nvSpPr>
            <p:cNvPr id="18" name="Oval 17"/>
            <p:cNvSpPr/>
            <p:nvPr/>
          </p:nvSpPr>
          <p:spPr>
            <a:xfrm>
              <a:off x="2710251" y="1858950"/>
              <a:ext cx="1097280" cy="1097280"/>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latin typeface="Century Gothic" panose="020B0502020202020204" pitchFamily="34" charset="0"/>
              </a:endParaRPr>
            </a:p>
          </p:txBody>
        </p:sp>
        <p:sp>
          <p:nvSpPr>
            <p:cNvPr id="19" name="Oval 18"/>
            <p:cNvSpPr/>
            <p:nvPr/>
          </p:nvSpPr>
          <p:spPr>
            <a:xfrm rot="5400000">
              <a:off x="425207" y="1858950"/>
              <a:ext cx="1097280" cy="1097280"/>
            </a:xfrm>
            <a:prstGeom prst="ellipse">
              <a:avLst/>
            </a:prstGeom>
            <a:blipFill dpi="0" rotWithShape="1">
              <a:blip r:embed="rId4"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latin typeface="Century Gothic" panose="020B0502020202020204" pitchFamily="34" charset="0"/>
              </a:endParaRPr>
            </a:p>
          </p:txBody>
        </p:sp>
        <p:sp>
          <p:nvSpPr>
            <p:cNvPr id="20" name="Oval 19"/>
            <p:cNvSpPr/>
            <p:nvPr/>
          </p:nvSpPr>
          <p:spPr>
            <a:xfrm>
              <a:off x="1567729" y="1858950"/>
              <a:ext cx="1097280" cy="1097280"/>
            </a:xfrm>
            <a:prstGeom prst="ellipse">
              <a:avLst/>
            </a:prstGeom>
            <a:blipFill dpi="0" rotWithShape="1">
              <a:blip r:embed="rId5"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latin typeface="Century Gothic" panose="020B0502020202020204" pitchFamily="34" charset="0"/>
              </a:endParaRPr>
            </a:p>
          </p:txBody>
        </p:sp>
        <p:sp>
          <p:nvSpPr>
            <p:cNvPr id="21" name="Oval 20"/>
            <p:cNvSpPr/>
            <p:nvPr/>
          </p:nvSpPr>
          <p:spPr>
            <a:xfrm>
              <a:off x="3852773" y="1858950"/>
              <a:ext cx="1097280" cy="1097280"/>
            </a:xfrm>
            <a:prstGeom prst="ellipse">
              <a:avLst/>
            </a:prstGeom>
            <a:blipFill dpi="0" rotWithShape="1">
              <a:blip r:embed="rId6"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latin typeface="Century Gothic" panose="020B0502020202020204" pitchFamily="34" charset="0"/>
              </a:endParaRPr>
            </a:p>
          </p:txBody>
        </p:sp>
        <p:sp>
          <p:nvSpPr>
            <p:cNvPr id="22" name="TextBox 21"/>
            <p:cNvSpPr txBox="1"/>
            <p:nvPr/>
          </p:nvSpPr>
          <p:spPr>
            <a:xfrm rot="19540227">
              <a:off x="1586633" y="3071660"/>
              <a:ext cx="1067045" cy="480131"/>
            </a:xfrm>
            <a:prstGeom prst="rect">
              <a:avLst/>
            </a:prstGeom>
            <a:noFill/>
          </p:spPr>
          <p:txBody>
            <a:bodyPr wrap="square" rtlCol="0">
              <a:spAutoFit/>
            </a:bodyPr>
            <a:lstStyle/>
            <a:p>
              <a:pPr algn="ctr">
                <a:lnSpc>
                  <a:spcPct val="90000"/>
                </a:lnSpc>
                <a:defRPr/>
              </a:pPr>
              <a:r>
                <a:rPr lang="en-US" sz="1400" kern="0" dirty="0" smtClean="0">
                  <a:solidFill>
                    <a:srgbClr val="A5A5A5">
                      <a:lumMod val="50000"/>
                    </a:srgbClr>
                  </a:solidFill>
                  <a:latin typeface="Century Gothic" panose="020B0502020202020204" pitchFamily="34" charset="0"/>
                </a:rPr>
                <a:t>Military </a:t>
              </a:r>
            </a:p>
            <a:p>
              <a:pPr algn="ctr">
                <a:lnSpc>
                  <a:spcPct val="90000"/>
                </a:lnSpc>
                <a:defRPr/>
              </a:pPr>
              <a:r>
                <a:rPr lang="en-US" sz="1400" kern="0" dirty="0" smtClean="0">
                  <a:solidFill>
                    <a:srgbClr val="A5A5A5">
                      <a:lumMod val="50000"/>
                    </a:srgbClr>
                  </a:solidFill>
                  <a:latin typeface="Century Gothic" panose="020B0502020202020204" pitchFamily="34" charset="0"/>
                </a:rPr>
                <a:t>Personnel</a:t>
              </a:r>
              <a:endParaRPr lang="en-US" sz="1400" kern="0" dirty="0">
                <a:solidFill>
                  <a:srgbClr val="A5A5A5">
                    <a:lumMod val="50000"/>
                  </a:srgbClr>
                </a:solidFill>
                <a:latin typeface="Century Gothic" panose="020B0502020202020204" pitchFamily="34" charset="0"/>
              </a:endParaRPr>
            </a:p>
          </p:txBody>
        </p:sp>
      </p:grpSp>
      <p:grpSp>
        <p:nvGrpSpPr>
          <p:cNvPr id="9" name="Group 8"/>
          <p:cNvGrpSpPr/>
          <p:nvPr/>
        </p:nvGrpSpPr>
        <p:grpSpPr>
          <a:xfrm>
            <a:off x="4097094" y="3879674"/>
            <a:ext cx="4752716" cy="2259052"/>
            <a:chOff x="7248568" y="4207611"/>
            <a:chExt cx="4752716" cy="2259052"/>
          </a:xfrm>
        </p:grpSpPr>
        <p:sp>
          <p:nvSpPr>
            <p:cNvPr id="11" name="TextBox 10"/>
            <p:cNvSpPr txBox="1"/>
            <p:nvPr/>
          </p:nvSpPr>
          <p:spPr>
            <a:xfrm>
              <a:off x="7328192" y="4207611"/>
              <a:ext cx="4572002" cy="523220"/>
            </a:xfrm>
            <a:prstGeom prst="rect">
              <a:avLst/>
            </a:prstGeom>
            <a:noFill/>
          </p:spPr>
          <p:txBody>
            <a:bodyPr wrap="square" rtlCol="0">
              <a:spAutoFit/>
            </a:bodyPr>
            <a:lstStyle/>
            <a:p>
              <a:pPr algn="ctr" fontAlgn="base">
                <a:spcAft>
                  <a:spcPts val="600"/>
                </a:spcAft>
                <a:buClr>
                  <a:prstClr val="black">
                    <a:lumMod val="75000"/>
                  </a:prstClr>
                </a:buClr>
              </a:pPr>
              <a:r>
                <a:rPr lang="en-US" sz="2800" b="1" dirty="0" smtClean="0">
                  <a:solidFill>
                    <a:srgbClr val="A5A5A5">
                      <a:lumMod val="50000"/>
                    </a:srgbClr>
                  </a:solidFill>
                  <a:latin typeface="Century Gothic" panose="020B0502020202020204" pitchFamily="34" charset="0"/>
                </a:rPr>
                <a:t>Decision Makers</a:t>
              </a:r>
              <a:endParaRPr lang="en-US" sz="2000" b="1" dirty="0" smtClean="0">
                <a:solidFill>
                  <a:srgbClr val="A5A5A5">
                    <a:lumMod val="50000"/>
                  </a:srgbClr>
                </a:solidFill>
                <a:latin typeface="Century Gothic" panose="020B0502020202020204" pitchFamily="34" charset="0"/>
              </a:endParaRPr>
            </a:p>
          </p:txBody>
        </p:sp>
        <p:sp>
          <p:nvSpPr>
            <p:cNvPr id="23" name="TextBox 22"/>
            <p:cNvSpPr txBox="1"/>
            <p:nvPr/>
          </p:nvSpPr>
          <p:spPr>
            <a:xfrm rot="19540227">
              <a:off x="7248568" y="5943443"/>
              <a:ext cx="1307227" cy="523220"/>
            </a:xfrm>
            <a:prstGeom prst="rect">
              <a:avLst/>
            </a:prstGeom>
            <a:noFill/>
          </p:spPr>
          <p:txBody>
            <a:bodyPr wrap="square" rtlCol="0">
              <a:spAutoFit/>
            </a:bodyPr>
            <a:lstStyle/>
            <a:p>
              <a:pPr algn="ctr">
                <a:defRPr/>
              </a:pPr>
              <a:r>
                <a:rPr lang="en-US" sz="1400" kern="0" dirty="0" smtClean="0">
                  <a:solidFill>
                    <a:srgbClr val="A5A5A5">
                      <a:lumMod val="50000"/>
                    </a:srgbClr>
                  </a:solidFill>
                  <a:latin typeface="Century Gothic" panose="020B0502020202020204" pitchFamily="34" charset="0"/>
                </a:rPr>
                <a:t>State &amp; Local Govt.</a:t>
              </a:r>
              <a:endParaRPr lang="en-US" sz="1400" kern="0" dirty="0">
                <a:solidFill>
                  <a:srgbClr val="A5A5A5">
                    <a:lumMod val="50000"/>
                  </a:srgbClr>
                </a:solidFill>
                <a:latin typeface="Century Gothic" panose="020B0502020202020204" pitchFamily="34" charset="0"/>
              </a:endParaRPr>
            </a:p>
          </p:txBody>
        </p:sp>
        <p:sp>
          <p:nvSpPr>
            <p:cNvPr id="24" name="TextBox 23"/>
            <p:cNvSpPr txBox="1"/>
            <p:nvPr/>
          </p:nvSpPr>
          <p:spPr>
            <a:xfrm rot="19540227">
              <a:off x="8397063" y="5964988"/>
              <a:ext cx="1351370" cy="480131"/>
            </a:xfrm>
            <a:prstGeom prst="rect">
              <a:avLst/>
            </a:prstGeom>
            <a:noFill/>
          </p:spPr>
          <p:txBody>
            <a:bodyPr wrap="square" rtlCol="0">
              <a:spAutoFit/>
            </a:bodyPr>
            <a:lstStyle/>
            <a:p>
              <a:pPr algn="ctr">
                <a:lnSpc>
                  <a:spcPct val="90000"/>
                </a:lnSpc>
                <a:defRPr/>
              </a:pPr>
              <a:r>
                <a:rPr lang="en-US" sz="1400" kern="0" dirty="0" smtClean="0">
                  <a:solidFill>
                    <a:srgbClr val="A5A5A5">
                      <a:lumMod val="50000"/>
                    </a:srgbClr>
                  </a:solidFill>
                  <a:latin typeface="Century Gothic" panose="020B0502020202020204" pitchFamily="34" charset="0"/>
                </a:rPr>
                <a:t>Federal</a:t>
              </a:r>
            </a:p>
            <a:p>
              <a:pPr algn="ctr">
                <a:lnSpc>
                  <a:spcPct val="90000"/>
                </a:lnSpc>
                <a:defRPr/>
              </a:pPr>
              <a:r>
                <a:rPr lang="en-US" sz="1400" kern="0" dirty="0" smtClean="0">
                  <a:solidFill>
                    <a:srgbClr val="A5A5A5">
                      <a:lumMod val="50000"/>
                    </a:srgbClr>
                  </a:solidFill>
                  <a:latin typeface="Century Gothic" panose="020B0502020202020204" pitchFamily="34" charset="0"/>
                </a:rPr>
                <a:t>Agencies</a:t>
              </a:r>
              <a:endParaRPr lang="en-US" sz="1400" kern="0" dirty="0">
                <a:solidFill>
                  <a:srgbClr val="A5A5A5">
                    <a:lumMod val="50000"/>
                  </a:srgbClr>
                </a:solidFill>
                <a:latin typeface="Century Gothic" panose="020B0502020202020204" pitchFamily="34" charset="0"/>
              </a:endParaRPr>
            </a:p>
          </p:txBody>
        </p:sp>
        <p:sp>
          <p:nvSpPr>
            <p:cNvPr id="25" name="TextBox 24"/>
            <p:cNvSpPr txBox="1"/>
            <p:nvPr/>
          </p:nvSpPr>
          <p:spPr>
            <a:xfrm rot="19540227">
              <a:off x="10658215" y="6051165"/>
              <a:ext cx="1343069" cy="307777"/>
            </a:xfrm>
            <a:prstGeom prst="rect">
              <a:avLst/>
            </a:prstGeom>
            <a:noFill/>
          </p:spPr>
          <p:txBody>
            <a:bodyPr wrap="square" rtlCol="0">
              <a:spAutoFit/>
            </a:bodyPr>
            <a:lstStyle/>
            <a:p>
              <a:pPr algn="ctr">
                <a:defRPr/>
              </a:pPr>
              <a:r>
                <a:rPr lang="en-US" sz="1400" kern="0" dirty="0" smtClean="0">
                  <a:solidFill>
                    <a:srgbClr val="A5A5A5">
                      <a:lumMod val="50000"/>
                    </a:srgbClr>
                  </a:solidFill>
                  <a:latin typeface="Century Gothic" panose="020B0502020202020204" pitchFamily="34" charset="0"/>
                </a:rPr>
                <a:t>International</a:t>
              </a:r>
              <a:endParaRPr lang="en-US" sz="1400" kern="0" dirty="0">
                <a:solidFill>
                  <a:srgbClr val="A5A5A5">
                    <a:lumMod val="50000"/>
                  </a:srgbClr>
                </a:solidFill>
                <a:latin typeface="Century Gothic" panose="020B0502020202020204" pitchFamily="34" charset="0"/>
              </a:endParaRPr>
            </a:p>
          </p:txBody>
        </p:sp>
        <p:sp>
          <p:nvSpPr>
            <p:cNvPr id="26" name="TextBox 25"/>
            <p:cNvSpPr txBox="1"/>
            <p:nvPr/>
          </p:nvSpPr>
          <p:spPr>
            <a:xfrm rot="19540227">
              <a:off x="9697167" y="6051165"/>
              <a:ext cx="980115" cy="307777"/>
            </a:xfrm>
            <a:prstGeom prst="rect">
              <a:avLst/>
            </a:prstGeom>
            <a:noFill/>
          </p:spPr>
          <p:txBody>
            <a:bodyPr wrap="square" rtlCol="0">
              <a:spAutoFit/>
            </a:bodyPr>
            <a:lstStyle/>
            <a:p>
              <a:pPr algn="ctr">
                <a:defRPr/>
              </a:pPr>
              <a:r>
                <a:rPr lang="en-US" sz="1400" kern="0" dirty="0" smtClean="0">
                  <a:solidFill>
                    <a:srgbClr val="A5A5A5">
                      <a:lumMod val="50000"/>
                    </a:srgbClr>
                  </a:solidFill>
                  <a:latin typeface="Century Gothic" panose="020B0502020202020204" pitchFamily="34" charset="0"/>
                </a:rPr>
                <a:t>NGOs</a:t>
              </a:r>
              <a:endParaRPr lang="en-US" sz="1400" kern="0" dirty="0">
                <a:solidFill>
                  <a:srgbClr val="A5A5A5">
                    <a:lumMod val="50000"/>
                  </a:srgbClr>
                </a:solidFill>
                <a:latin typeface="Century Gothic" panose="020B0502020202020204" pitchFamily="34" charset="0"/>
              </a:endParaRPr>
            </a:p>
          </p:txBody>
        </p:sp>
        <p:sp>
          <p:nvSpPr>
            <p:cNvPr id="27" name="Oval 26"/>
            <p:cNvSpPr/>
            <p:nvPr/>
          </p:nvSpPr>
          <p:spPr>
            <a:xfrm>
              <a:off x="7353541" y="4752278"/>
              <a:ext cx="1097280" cy="1097280"/>
            </a:xfrm>
            <a:prstGeom prst="ellipse">
              <a:avLst/>
            </a:prstGeom>
            <a:blipFill dpi="0" rotWithShape="1">
              <a:blip r:embed="rId7"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endParaRPr>
            </a:p>
          </p:txBody>
        </p:sp>
        <p:sp>
          <p:nvSpPr>
            <p:cNvPr id="28" name="Oval 27"/>
            <p:cNvSpPr/>
            <p:nvPr/>
          </p:nvSpPr>
          <p:spPr>
            <a:xfrm>
              <a:off x="8496063" y="4752278"/>
              <a:ext cx="1097280" cy="1097280"/>
            </a:xfrm>
            <a:prstGeom prst="ellipse">
              <a:avLst/>
            </a:prstGeom>
            <a:blipFill dpi="0" rotWithShape="1">
              <a:blip r:embed="rId8"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endParaRPr>
            </a:p>
          </p:txBody>
        </p:sp>
        <p:sp>
          <p:nvSpPr>
            <p:cNvPr id="29" name="Oval 28"/>
            <p:cNvSpPr/>
            <p:nvPr/>
          </p:nvSpPr>
          <p:spPr>
            <a:xfrm>
              <a:off x="9638585" y="4752278"/>
              <a:ext cx="1097280" cy="1097280"/>
            </a:xfrm>
            <a:prstGeom prst="ellipse">
              <a:avLst/>
            </a:prstGeom>
            <a:blipFill dpi="0" rotWithShape="1">
              <a:blip r:embed="rId9"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endParaRPr>
            </a:p>
          </p:txBody>
        </p:sp>
        <p:sp>
          <p:nvSpPr>
            <p:cNvPr id="30" name="Oval 29"/>
            <p:cNvSpPr/>
            <p:nvPr/>
          </p:nvSpPr>
          <p:spPr>
            <a:xfrm>
              <a:off x="10781111" y="4752278"/>
              <a:ext cx="1097280" cy="1097280"/>
            </a:xfrm>
            <a:prstGeom prst="ellipse">
              <a:avLst/>
            </a:prstGeom>
            <a:blipFill dpi="0" rotWithShape="1">
              <a:blip r:embed="rId10" cstate="print">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p:spPr>
          <p:txBody>
            <a:bodyPr rtlCol="0" anchor="ctr"/>
            <a:lstStyle/>
            <a:p>
              <a:pPr algn="ctr">
                <a:defRPr/>
              </a:pPr>
              <a:endParaRPr lang="en-US" kern="0" dirty="0">
                <a:solidFill>
                  <a:prstClr val="white"/>
                </a:solidFill>
              </a:endParaRPr>
            </a:p>
          </p:txBody>
        </p:sp>
      </p:grpSp>
      <p:sp>
        <p:nvSpPr>
          <p:cNvPr id="35" name="Left Bracket 34"/>
          <p:cNvSpPr/>
          <p:nvPr/>
        </p:nvSpPr>
        <p:spPr>
          <a:xfrm rot="5400000">
            <a:off x="2440508" y="-183806"/>
            <a:ext cx="450647" cy="4598926"/>
          </a:xfrm>
          <a:prstGeom prst="leftBracket">
            <a:avLst>
              <a:gd name="adj" fmla="val 8882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6" name="Left Bracket 35"/>
          <p:cNvSpPr/>
          <p:nvPr/>
        </p:nvSpPr>
        <p:spPr>
          <a:xfrm rot="5400000">
            <a:off x="6237396" y="2313001"/>
            <a:ext cx="450647" cy="4572000"/>
          </a:xfrm>
          <a:prstGeom prst="leftBracket">
            <a:avLst>
              <a:gd name="adj" fmla="val 8882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pic>
        <p:nvPicPr>
          <p:cNvPr id="38" name="Picture 37"/>
          <p:cNvPicPr>
            <a:picLocks noChangeAspect="1"/>
          </p:cNvPicPr>
          <p:nvPr/>
        </p:nvPicPr>
        <p:blipFill rotWithShape="1">
          <a:blip r:embed="rId11" cstate="print">
            <a:extLst>
              <a:ext uri="{28A0092B-C50C-407E-A947-70E740481C1C}">
                <a14:useLocalDpi xmlns:a14="http://schemas.microsoft.com/office/drawing/2010/main" val="0"/>
              </a:ext>
            </a:extLst>
          </a:blip>
          <a:srcRect t="25220"/>
          <a:stretch/>
        </p:blipFill>
        <p:spPr>
          <a:xfrm>
            <a:off x="468076" y="4349648"/>
            <a:ext cx="2890551" cy="1621166"/>
          </a:xfrm>
          <a:prstGeom prst="rect">
            <a:avLst/>
          </a:prstGeom>
          <a:ln>
            <a:noFill/>
          </a:ln>
          <a:effectLst>
            <a:outerShdw blurRad="292100" dist="139700" dir="2700000" algn="tl" rotWithShape="0">
              <a:srgbClr val="333333">
                <a:alpha val="65000"/>
              </a:srgbClr>
            </a:outerShdw>
          </a:effectLst>
        </p:spPr>
      </p:pic>
      <p:pic>
        <p:nvPicPr>
          <p:cNvPr id="39" name="Picture 38"/>
          <p:cNvPicPr>
            <a:picLocks noChangeAspect="1"/>
          </p:cNvPicPr>
          <p:nvPr/>
        </p:nvPicPr>
        <p:blipFill rotWithShape="1">
          <a:blip r:embed="rId12" cstate="print">
            <a:extLst>
              <a:ext uri="{28A0092B-C50C-407E-A947-70E740481C1C}">
                <a14:useLocalDpi xmlns:a14="http://schemas.microsoft.com/office/drawing/2010/main" val="0"/>
              </a:ext>
            </a:extLst>
          </a:blip>
          <a:srcRect b="15486"/>
          <a:stretch/>
        </p:blipFill>
        <p:spPr>
          <a:xfrm>
            <a:off x="5606007" y="1826584"/>
            <a:ext cx="3044126" cy="1715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921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Eligibility</a:t>
            </a:r>
            <a:endParaRPr lang="en-US" dirty="0"/>
          </a:p>
        </p:txBody>
      </p:sp>
      <p:sp>
        <p:nvSpPr>
          <p:cNvPr id="3" name="Content Placeholder 1"/>
          <p:cNvSpPr txBox="1">
            <a:spLocks/>
          </p:cNvSpPr>
          <p:nvPr/>
        </p:nvSpPr>
        <p:spPr>
          <a:xfrm>
            <a:off x="2707200" y="1752599"/>
            <a:ext cx="6128952" cy="4607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ebdings" panose="05030102010509060703" pitchFamily="18" charset="2"/>
              <a:buChar char=""/>
              <a:defRPr sz="2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ebdings" panose="05030102010509060703"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Age 18+ with a minimum GPA of 3.0 GPA</a:t>
            </a:r>
          </a:p>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Current students, recent graduates, early career professionals, transitioning career professionals, US Military service members &amp; veterans</a:t>
            </a:r>
          </a:p>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Interdisciplinary backgrounds (majority from STEM fields), no experience is required but a strong interest in GIS, remote sensing, and science is important</a:t>
            </a:r>
          </a:p>
          <a:p>
            <a:pPr marR="0" lvl="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entury Gothic"/>
                <a:ea typeface="+mn-ea"/>
                <a:cs typeface="+mn-cs"/>
              </a:rPr>
              <a:t>US Citizens &amp; Foreign Nationals*</a:t>
            </a:r>
          </a:p>
          <a:p>
            <a:pPr marL="0" marR="0" lvl="0" indent="0" algn="l" defTabSz="914400" rtl="0" eaLnBrk="1" fontAlgn="auto" latinLnBrk="0" hangingPunct="1">
              <a:lnSpc>
                <a:spcPct val="90000"/>
              </a:lnSpc>
              <a:spcBef>
                <a:spcPts val="1000"/>
              </a:spcBef>
              <a:spcAft>
                <a:spcPts val="0"/>
              </a:spcAft>
              <a:buClrTx/>
              <a:buSzPct val="125000"/>
              <a:buNone/>
              <a:tabLst/>
              <a:defRPr/>
            </a:pPr>
            <a:r>
              <a:rPr kumimoji="0" lang="en-US" sz="1200" b="0" i="1" u="none" strike="noStrike" kern="1200" cap="none" spc="0" normalizeH="0" baseline="0" noProof="0" dirty="0" smtClean="0">
                <a:ln>
                  <a:noFill/>
                </a:ln>
                <a:solidFill>
                  <a:sysClr val="windowText" lastClr="000000"/>
                </a:solidFill>
                <a:effectLst/>
                <a:uLnTx/>
                <a:uFillTx/>
                <a:latin typeface="Century Gothic"/>
                <a:ea typeface="+mn-ea"/>
                <a:cs typeface="+mn-cs"/>
              </a:rPr>
              <a:t>* US citizenship required to apply to DEVELOP locations at NASA Centers. Foreign nationals must be currently enrolled or recently graduated an accredited U.S. school. Acceptances are conditional upon proof of a visa or approved CPT/OPT that will allow them to legally work within the U.S. </a:t>
            </a:r>
            <a:endParaRPr kumimoji="0" lang="en-US" sz="1200" b="0" i="1" u="none" strike="noStrike" kern="1200" cap="none" spc="0" normalizeH="0" baseline="0" noProof="0" dirty="0">
              <a:ln>
                <a:noFill/>
              </a:ln>
              <a:solidFill>
                <a:sysClr val="windowText" lastClr="000000"/>
              </a:solidFill>
              <a:effectLst/>
              <a:uLnTx/>
              <a:uFillTx/>
              <a:latin typeface="Century Gothic"/>
              <a:ea typeface="+mn-ea"/>
              <a:cs typeface="+mn-cs"/>
            </a:endParaRPr>
          </a:p>
        </p:txBody>
      </p:sp>
      <p:pic>
        <p:nvPicPr>
          <p:cNvPr id="5" name="Picture 4" descr="C:\Users\jfavors\Desktop\DEVELOP NPO Documents\Pictures\Pictures From LC\MCHD\MCHD Summer 2011.jpg"/>
          <p:cNvPicPr>
            <a:picLocks noChangeAspect="1" noChangeArrowheads="1"/>
          </p:cNvPicPr>
          <p:nvPr/>
        </p:nvPicPr>
        <p:blipFill>
          <a:blip r:embed="rId3" cstate="screen"/>
          <a:srcRect/>
          <a:stretch>
            <a:fillRect/>
          </a:stretch>
        </p:blipFill>
        <p:spPr bwMode="auto">
          <a:xfrm>
            <a:off x="287298" y="4763172"/>
            <a:ext cx="2227302" cy="1571124"/>
          </a:xfrm>
          <a:prstGeom prst="rect">
            <a:avLst/>
          </a:prstGeom>
          <a:ln w="19050">
            <a:solidFill>
              <a:sysClr val="window" lastClr="FFFFFF"/>
            </a:solidFill>
          </a:ln>
          <a:effectLst>
            <a:outerShdw blurRad="50800" dist="38100" dir="2700000" algn="tl" rotWithShape="0">
              <a:prstClr val="black">
                <a:alpha val="40000"/>
              </a:prstClr>
            </a:outerShdw>
          </a:effectLst>
        </p:spPr>
      </p:pic>
      <p:pic>
        <p:nvPicPr>
          <p:cNvPr id="6" name="Picture 5" descr="DSC_1842_sm.jpg"/>
          <p:cNvPicPr>
            <a:picLocks noChangeAspect="1"/>
          </p:cNvPicPr>
          <p:nvPr/>
        </p:nvPicPr>
        <p:blipFill>
          <a:blip r:embed="rId4" cstate="print"/>
          <a:stretch>
            <a:fillRect/>
          </a:stretch>
        </p:blipFill>
        <p:spPr>
          <a:xfrm>
            <a:off x="301752" y="1524000"/>
            <a:ext cx="2227302" cy="1479933"/>
          </a:xfrm>
          <a:prstGeom prst="rect">
            <a:avLst/>
          </a:prstGeom>
          <a:ln w="19050">
            <a:solidFill>
              <a:sysClr val="window" lastClr="FFFFFF"/>
            </a:solidFill>
          </a:ln>
          <a:effectLst>
            <a:outerShdw blurRad="50800" dist="38100" dir="2700000" algn="tl" rotWithShape="0">
              <a:prstClr val="black">
                <a:alpha val="40000"/>
              </a:prstClr>
            </a:outerShdw>
          </a:effectLst>
        </p:spPr>
      </p:pic>
      <p:sp>
        <p:nvSpPr>
          <p:cNvPr id="7" name="Content Placeholder 8"/>
          <p:cNvSpPr txBox="1">
            <a:spLocks/>
          </p:cNvSpPr>
          <p:nvPr/>
        </p:nvSpPr>
        <p:spPr bwMode="auto">
          <a:xfrm>
            <a:off x="3011488" y="5361352"/>
            <a:ext cx="5765370" cy="998538"/>
          </a:xfrm>
          <a:prstGeom prst="rect">
            <a:avLst/>
          </a:prstGeom>
          <a:noFill/>
          <a:ln w="9525">
            <a:noFill/>
            <a:miter lim="800000"/>
            <a:headEnd/>
            <a:tailEnd/>
          </a:ln>
        </p:spPr>
        <p:txBody>
          <a:bodyPr lIns="0" tIns="0" rIns="101526" bIns="0"/>
          <a:lstStyle/>
          <a:p>
            <a:pPr marL="223812" marR="0" lvl="0" indent="-223812" algn="ctr" defTabSz="501592"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A4B86"/>
                </a:solidFill>
                <a:effectLst/>
                <a:uLnTx/>
                <a:uFillTx/>
              </a:rPr>
              <a:t>Three 10-week terms per year  </a:t>
            </a:r>
          </a:p>
          <a:p>
            <a:pPr marL="223812" marR="0" lvl="0" indent="-223812" algn="ctr" defTabSz="501592"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A4B86"/>
                </a:solidFill>
                <a:effectLst/>
                <a:uLnTx/>
                <a:uFillTx/>
              </a:rPr>
              <a:t>Spring, Summer, and Fall</a:t>
            </a:r>
          </a:p>
          <a:p>
            <a:pPr marL="223812" marR="0" lvl="0" indent="-223812" algn="ctr" defTabSz="501592"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A4B86"/>
                </a:solidFill>
                <a:effectLst/>
                <a:uLnTx/>
                <a:uFillTx/>
              </a:rPr>
              <a:t>Participants must reapply each term</a:t>
            </a:r>
          </a:p>
        </p:txBody>
      </p:sp>
      <p:pic>
        <p:nvPicPr>
          <p:cNvPr id="8" name="Picture 7"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63" r="4581"/>
          <a:stretch/>
        </p:blipFill>
        <p:spPr bwMode="auto">
          <a:xfrm>
            <a:off x="304799" y="3124200"/>
            <a:ext cx="2209801" cy="1531040"/>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59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Dual-Capacity Building</a:t>
            </a:r>
            <a:endParaRPr lang="en-US" dirty="0"/>
          </a:p>
        </p:txBody>
      </p:sp>
      <p:sp>
        <p:nvSpPr>
          <p:cNvPr id="4" name="Rectangle 3"/>
          <p:cNvSpPr/>
          <p:nvPr/>
        </p:nvSpPr>
        <p:spPr>
          <a:xfrm>
            <a:off x="4659873" y="1738493"/>
            <a:ext cx="4199923" cy="4433707"/>
          </a:xfrm>
          <a:prstGeom prst="rect">
            <a:avLst/>
          </a:prstGeom>
          <a:solidFill>
            <a:schemeClr val="bg1"/>
          </a:solidFill>
          <a:ln w="19050">
            <a:solidFill>
              <a:srgbClr val="0067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71850" y="1738493"/>
            <a:ext cx="4199923" cy="4433707"/>
          </a:xfrm>
          <a:prstGeom prst="rect">
            <a:avLst/>
          </a:prstGeom>
          <a:solidFill>
            <a:schemeClr val="bg1"/>
          </a:solidFill>
          <a:ln w="19050">
            <a:solidFill>
              <a:srgbClr val="0067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1752" y="1814692"/>
            <a:ext cx="4199923" cy="1323439"/>
          </a:xfrm>
          <a:prstGeom prst="rect">
            <a:avLst/>
          </a:prstGeom>
          <a:noFill/>
        </p:spPr>
        <p:txBody>
          <a:bodyPr wrap="square" rtlCol="0">
            <a:spAutoFit/>
          </a:bodyPr>
          <a:lstStyle/>
          <a:p>
            <a:pPr marL="382059" indent="-382059" algn="ctr" defTabSz="1018824">
              <a:defRPr/>
            </a:pPr>
            <a:r>
              <a:rPr lang="en-US" sz="2800" b="1" dirty="0" smtClean="0">
                <a:solidFill>
                  <a:srgbClr val="000000"/>
                </a:solidFill>
                <a:latin typeface="Century Gothic" panose="020B0502020202020204" pitchFamily="34" charset="0"/>
              </a:rPr>
              <a:t>Participants</a:t>
            </a:r>
            <a:endParaRPr lang="en-US" sz="2400" b="1" dirty="0">
              <a:solidFill>
                <a:srgbClr val="000000"/>
              </a:solidFill>
              <a:latin typeface="Century Gothic" panose="020B0502020202020204" pitchFamily="34" charset="0"/>
            </a:endParaRPr>
          </a:p>
          <a:p>
            <a:pPr marL="382059" indent="-382059" algn="ctr" defTabSz="1018824">
              <a:defRPr/>
            </a:pPr>
            <a:r>
              <a:rPr lang="en-US" sz="1600" i="1" dirty="0">
                <a:solidFill>
                  <a:srgbClr val="000000"/>
                </a:solidFill>
                <a:latin typeface="Century Gothic" panose="020B0502020202020204" pitchFamily="34" charset="0"/>
              </a:rPr>
              <a:t>Young Professionals, Students &amp; </a:t>
            </a:r>
          </a:p>
          <a:p>
            <a:pPr marL="382059" indent="-382059" algn="ctr" defTabSz="1018824">
              <a:defRPr/>
            </a:pPr>
            <a:r>
              <a:rPr lang="en-US" sz="1600" i="1" dirty="0">
                <a:solidFill>
                  <a:srgbClr val="000000"/>
                </a:solidFill>
                <a:latin typeface="Century Gothic" panose="020B0502020202020204" pitchFamily="34" charset="0"/>
              </a:rPr>
              <a:t>Transitioning </a:t>
            </a:r>
            <a:r>
              <a:rPr lang="en-US" sz="1600" i="1" dirty="0" smtClean="0">
                <a:solidFill>
                  <a:srgbClr val="000000"/>
                </a:solidFill>
                <a:latin typeface="Century Gothic" panose="020B0502020202020204" pitchFamily="34" charset="0"/>
              </a:rPr>
              <a:t>Professionals</a:t>
            </a:r>
          </a:p>
          <a:p>
            <a:pPr marL="382059" indent="-382059" algn="ctr" defTabSz="1018824">
              <a:defRPr/>
            </a:pPr>
            <a:endParaRPr lang="en-US" sz="1400" b="1" i="1" dirty="0">
              <a:solidFill>
                <a:srgbClr val="000000"/>
              </a:solidFill>
              <a:latin typeface="Century Gothic" panose="020B0502020202020204" pitchFamily="34" charset="0"/>
            </a:endParaRPr>
          </a:p>
          <a:p>
            <a:pPr defTabSz="1018824">
              <a:defRPr/>
            </a:pPr>
            <a:endParaRPr lang="en-US" sz="600" b="1" i="1" dirty="0">
              <a:solidFill>
                <a:srgbClr val="000000"/>
              </a:solidFill>
              <a:latin typeface="Century Gothic" panose="020B0502020202020204" pitchFamily="34" charset="0"/>
            </a:endParaRPr>
          </a:p>
        </p:txBody>
      </p:sp>
      <p:sp>
        <p:nvSpPr>
          <p:cNvPr id="7" name="TextBox 6"/>
          <p:cNvSpPr txBox="1"/>
          <p:nvPr/>
        </p:nvSpPr>
        <p:spPr>
          <a:xfrm>
            <a:off x="4659873" y="1820995"/>
            <a:ext cx="4199923" cy="1138773"/>
          </a:xfrm>
          <a:prstGeom prst="rect">
            <a:avLst/>
          </a:prstGeom>
          <a:noFill/>
        </p:spPr>
        <p:txBody>
          <a:bodyPr wrap="square" rtlCol="0">
            <a:spAutoFit/>
          </a:bodyPr>
          <a:lstStyle/>
          <a:p>
            <a:pPr marL="382059" indent="-382059" algn="ctr" defTabSz="1018824">
              <a:defRPr/>
            </a:pPr>
            <a:r>
              <a:rPr lang="en-US" sz="2800" b="1" dirty="0" smtClean="0">
                <a:solidFill>
                  <a:srgbClr val="000000"/>
                </a:solidFill>
                <a:latin typeface="Century Gothic" panose="020B0502020202020204" pitchFamily="34" charset="0"/>
              </a:rPr>
              <a:t>End-Users</a:t>
            </a:r>
            <a:endParaRPr lang="en-US" sz="2800" b="1" dirty="0">
              <a:solidFill>
                <a:srgbClr val="000000"/>
              </a:solidFill>
              <a:latin typeface="Century Gothic" panose="020B0502020202020204" pitchFamily="34" charset="0"/>
            </a:endParaRPr>
          </a:p>
          <a:p>
            <a:pPr algn="ctr" defTabSz="1018824">
              <a:defRPr/>
            </a:pPr>
            <a:r>
              <a:rPr lang="en-US" sz="1600" i="1" dirty="0">
                <a:solidFill>
                  <a:srgbClr val="000000"/>
                </a:solidFill>
                <a:latin typeface="Century Gothic" panose="020B0502020202020204" pitchFamily="34" charset="0"/>
              </a:rPr>
              <a:t>Local, State, Regional, Federal, Academic, International, and NGOs</a:t>
            </a:r>
          </a:p>
          <a:p>
            <a:pPr algn="ctr" defTabSz="1018824">
              <a:defRPr/>
            </a:pPr>
            <a:endParaRPr lang="en-US" sz="800" b="1" i="1" dirty="0">
              <a:solidFill>
                <a:srgbClr val="000000"/>
              </a:solidFill>
              <a:latin typeface="Century Gothic" panose="020B0502020202020204" pitchFamily="34" charset="0"/>
            </a:endParaRPr>
          </a:p>
        </p:txBody>
      </p:sp>
      <p:pic>
        <p:nvPicPr>
          <p:cNvPr id="12" name="Picture 11" descr="DSC_1842_sm.jpg"/>
          <p:cNvPicPr>
            <a:picLocks noChangeAspect="1"/>
          </p:cNvPicPr>
          <p:nvPr/>
        </p:nvPicPr>
        <p:blipFill>
          <a:blip r:embed="rId3" cstate="print"/>
          <a:stretch>
            <a:fillRect/>
          </a:stretch>
        </p:blipFill>
        <p:spPr>
          <a:xfrm>
            <a:off x="1219200" y="4481692"/>
            <a:ext cx="2319852" cy="1541482"/>
          </a:xfrm>
          <a:prstGeom prst="rect">
            <a:avLst/>
          </a:prstGeom>
          <a:ln w="19050">
            <a:solidFill>
              <a:sysClr val="window" lastClr="FFFFFF"/>
            </a:solidFill>
          </a:ln>
          <a:effectLst>
            <a:outerShdw blurRad="50800" dist="38100" dir="2700000" algn="tl" rotWithShape="0">
              <a:prstClr val="black">
                <a:alpha val="40000"/>
              </a:prstClr>
            </a:outerShdw>
          </a:effectLst>
        </p:spPr>
      </p:pic>
      <p:sp>
        <p:nvSpPr>
          <p:cNvPr id="3" name="TextBox 2"/>
          <p:cNvSpPr txBox="1"/>
          <p:nvPr/>
        </p:nvSpPr>
        <p:spPr>
          <a:xfrm>
            <a:off x="1096915" y="3020497"/>
            <a:ext cx="2789285" cy="1384995"/>
          </a:xfrm>
          <a:prstGeom prst="rect">
            <a:avLst/>
          </a:prstGeom>
          <a:noFill/>
        </p:spPr>
        <p:txBody>
          <a:bodyPr wrap="square" rtlCol="0">
            <a:spAutoFit/>
          </a:bodyPr>
          <a:lstStyle/>
          <a:p>
            <a:pPr marL="191030" lvl="1" indent="-191030" defTabSz="1018824" eaLnBrk="0" hangingPunct="0">
              <a:buFont typeface="Arial" panose="020B0604020202020204" pitchFamily="34" charset="0"/>
              <a:buChar char="•"/>
              <a:defRPr/>
            </a:pPr>
            <a:r>
              <a:rPr lang="en-US" sz="1400" b="1" kern="0" dirty="0">
                <a:solidFill>
                  <a:prstClr val="black"/>
                </a:solidFill>
                <a:latin typeface="Century Gothic" panose="020B0502020202020204" pitchFamily="34" charset="0"/>
                <a:ea typeface="ＭＳ Ｐゴシック" pitchFamily="34" charset="-128"/>
              </a:rPr>
              <a:t>Scientific/Professional Development</a:t>
            </a:r>
          </a:p>
          <a:p>
            <a:pPr marL="191030" lvl="1" indent="-191030" defTabSz="1018824" eaLnBrk="0" hangingPunct="0">
              <a:buFont typeface="Arial" panose="020B0604020202020204"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91030" lvl="1" indent="-191030" defTabSz="1018824" eaLnBrk="0" hangingPunct="0">
              <a:buFont typeface="Arial" panose="020B0604020202020204" pitchFamily="34" charset="0"/>
              <a:buChar char="•"/>
              <a:defRPr/>
            </a:pPr>
            <a:r>
              <a:rPr lang="en-US" sz="1400" b="1" kern="0" dirty="0">
                <a:solidFill>
                  <a:prstClr val="black"/>
                </a:solidFill>
                <a:latin typeface="Century Gothic" panose="020B0502020202020204" pitchFamily="34" charset="0"/>
                <a:ea typeface="ＭＳ Ｐゴシック" pitchFamily="34" charset="-128"/>
              </a:rPr>
              <a:t>Personal Development</a:t>
            </a:r>
          </a:p>
          <a:p>
            <a:pPr marL="191030" lvl="1" indent="-191030" defTabSz="1018824" eaLnBrk="0" hangingPunct="0">
              <a:buFont typeface="Arial" panose="020B0604020202020204"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91030" lvl="1" indent="-191030" defTabSz="1018824" eaLnBrk="0" hangingPunct="0">
              <a:buFont typeface="Arial" panose="020B0604020202020204" pitchFamily="34" charset="0"/>
              <a:buChar char="•"/>
              <a:defRPr/>
            </a:pPr>
            <a:r>
              <a:rPr lang="en-US" sz="1400" b="1" kern="0" dirty="0">
                <a:solidFill>
                  <a:prstClr val="black"/>
                </a:solidFill>
                <a:latin typeface="Century Gothic" panose="020B0502020202020204" pitchFamily="34" charset="0"/>
                <a:ea typeface="ＭＳ Ｐゴシック" pitchFamily="34" charset="-128"/>
              </a:rPr>
              <a:t>Professional Networking</a:t>
            </a:r>
          </a:p>
        </p:txBody>
      </p:sp>
      <p:sp>
        <p:nvSpPr>
          <p:cNvPr id="13" name="TextBox 12"/>
          <p:cNvSpPr txBox="1"/>
          <p:nvPr/>
        </p:nvSpPr>
        <p:spPr>
          <a:xfrm>
            <a:off x="5326740" y="3020497"/>
            <a:ext cx="3082625" cy="2400657"/>
          </a:xfrm>
          <a:prstGeom prst="rect">
            <a:avLst/>
          </a:prstGeom>
          <a:noFill/>
        </p:spPr>
        <p:txBody>
          <a:bodyPr wrap="square" rtlCol="0">
            <a:spAutoFit/>
          </a:bodyPr>
          <a:lstStyle/>
          <a:p>
            <a:pPr marL="166688" lvl="2" indent="-166688" defTabSz="1018824" eaLnBrk="0" hangingPunct="0">
              <a:spcAft>
                <a:spcPts val="300"/>
              </a:spcAft>
              <a:buFont typeface="Arial" pitchFamily="34" charset="0"/>
              <a:buChar char="•"/>
              <a:defRPr/>
            </a:pPr>
            <a:r>
              <a:rPr lang="en-US" sz="1400" b="1" kern="0" dirty="0">
                <a:solidFill>
                  <a:prstClr val="black"/>
                </a:solidFill>
                <a:latin typeface="Century Gothic" panose="020B0502020202020204" pitchFamily="34" charset="0"/>
                <a:ea typeface="ＭＳ Ｐゴシック" pitchFamily="34" charset="-128"/>
              </a:rPr>
              <a:t>Enhanced decision support through use of NASA Earth observations</a:t>
            </a:r>
          </a:p>
          <a:p>
            <a:pPr marL="166688" lvl="2" indent="-166688" defTabSz="1018824" eaLnBrk="0" hangingPunct="0">
              <a:spcAft>
                <a:spcPts val="300"/>
              </a:spcAft>
              <a:buFont typeface="Arial"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66688" lvl="2" indent="-166688" defTabSz="1018824" eaLnBrk="0" hangingPunct="0">
              <a:spcAft>
                <a:spcPts val="300"/>
              </a:spcAft>
              <a:buFont typeface="Arial" pitchFamily="34" charset="0"/>
              <a:buChar char="•"/>
              <a:defRPr/>
            </a:pPr>
            <a:r>
              <a:rPr lang="en-US" sz="1400" b="1" kern="0" dirty="0">
                <a:solidFill>
                  <a:prstClr val="black"/>
                </a:solidFill>
                <a:latin typeface="Century Gothic" panose="020B0502020202020204" pitchFamily="34" charset="0"/>
                <a:ea typeface="ＭＳ Ｐゴシック" pitchFamily="34" charset="-128"/>
              </a:rPr>
              <a:t>Increased exposure to NASA Earth Science technologies and capabilities</a:t>
            </a:r>
          </a:p>
          <a:p>
            <a:pPr marL="166688" lvl="2" indent="-166688" defTabSz="1018824" eaLnBrk="0" hangingPunct="0">
              <a:spcAft>
                <a:spcPts val="300"/>
              </a:spcAft>
              <a:buFont typeface="Arial" pitchFamily="34" charset="0"/>
              <a:buChar char="•"/>
              <a:defRPr/>
            </a:pPr>
            <a:endParaRPr lang="en-US" sz="1400" b="1" kern="0" dirty="0">
              <a:solidFill>
                <a:prstClr val="black"/>
              </a:solidFill>
              <a:latin typeface="Century Gothic" panose="020B0502020202020204" pitchFamily="34" charset="0"/>
              <a:ea typeface="ＭＳ Ｐゴシック" pitchFamily="34" charset="-128"/>
            </a:endParaRPr>
          </a:p>
          <a:p>
            <a:pPr marL="166688" lvl="2" indent="-166688" defTabSz="1018824" eaLnBrk="0" hangingPunct="0">
              <a:spcAft>
                <a:spcPts val="300"/>
              </a:spcAft>
              <a:buFont typeface="Arial" pitchFamily="34" charset="0"/>
              <a:buChar char="•"/>
              <a:defRPr/>
            </a:pPr>
            <a:r>
              <a:rPr lang="en-US" sz="1400" b="1" kern="0" dirty="0">
                <a:solidFill>
                  <a:prstClr val="black"/>
                </a:solidFill>
                <a:latin typeface="Century Gothic" panose="020B0502020202020204" pitchFamily="34" charset="0"/>
                <a:ea typeface="ＭＳ Ｐゴシック" pitchFamily="34" charset="-128"/>
              </a:rPr>
              <a:t>Opportunities for networking with the NASA community</a:t>
            </a:r>
          </a:p>
        </p:txBody>
      </p:sp>
    </p:spTree>
    <p:extLst>
      <p:ext uri="{BB962C8B-B14F-4D97-AF65-F5344CB8AC3E}">
        <p14:creationId xmlns:p14="http://schemas.microsoft.com/office/powerpoint/2010/main" val="285642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225" y="1981200"/>
            <a:ext cx="4385975" cy="3767054"/>
          </a:xfrm>
          <a:prstGeom prst="rect">
            <a:avLst/>
          </a:prstGeom>
          <a:ln>
            <a:solidFill>
              <a:srgbClr val="3F3F3F"/>
            </a:solidFill>
          </a:ln>
        </p:spPr>
      </p:pic>
      <p:sp>
        <p:nvSpPr>
          <p:cNvPr id="577" name="Shape 577"/>
          <p:cNvSpPr txBox="1"/>
          <p:nvPr/>
        </p:nvSpPr>
        <p:spPr>
          <a:xfrm>
            <a:off x="152400" y="88232"/>
            <a:ext cx="8839199" cy="1143000"/>
          </a:xfrm>
          <a:prstGeom prst="rect">
            <a:avLst/>
          </a:prstGeom>
          <a:noFill/>
          <a:ln>
            <a:noFill/>
          </a:ln>
        </p:spPr>
        <p:txBody>
          <a:bodyPr lIns="91375" tIns="45675" rIns="91375" bIns="45675" anchor="ctr"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3300" i="0" u="none" strike="noStrike" cap="none" baseline="0" dirty="0">
                <a:latin typeface="+mj-lt"/>
                <a:ea typeface="Questrial"/>
                <a:cs typeface="Questrial"/>
                <a:sym typeface="Questrial"/>
              </a:rPr>
              <a:t>Application Process</a:t>
            </a:r>
          </a:p>
        </p:txBody>
      </p:sp>
      <p:sp>
        <p:nvSpPr>
          <p:cNvPr id="578" name="Shape 578"/>
          <p:cNvSpPr txBox="1"/>
          <p:nvPr/>
        </p:nvSpPr>
        <p:spPr>
          <a:xfrm>
            <a:off x="435089" y="1905000"/>
            <a:ext cx="4018136" cy="5062924"/>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3F3F3F"/>
              </a:buClr>
              <a:buSzPct val="100000"/>
              <a:buFont typeface="Arial"/>
              <a:buChar char="•"/>
            </a:pPr>
            <a:r>
              <a:rPr lang="en-US" b="0" i="0" u="none" strike="noStrike" cap="none" baseline="0" dirty="0">
                <a:ea typeface="Questrial"/>
                <a:cs typeface="Questrial"/>
                <a:sym typeface="Questrial"/>
              </a:rPr>
              <a:t>Entirely online</a:t>
            </a:r>
          </a:p>
          <a:p>
            <a:pPr marL="285750" marR="0" lvl="0" indent="-285750" algn="l" rtl="0">
              <a:spcBef>
                <a:spcPts val="1200"/>
              </a:spcBef>
              <a:spcAft>
                <a:spcPts val="0"/>
              </a:spcAft>
              <a:buClr>
                <a:srgbClr val="3F3F3F"/>
              </a:buClr>
              <a:buSzPct val="100000"/>
              <a:buFont typeface="Arial"/>
              <a:buChar char="•"/>
            </a:pPr>
            <a:r>
              <a:rPr lang="en-US" b="0" i="0" u="none" strike="noStrike" cap="none" baseline="0" dirty="0">
                <a:ea typeface="Questrial"/>
                <a:cs typeface="Questrial"/>
                <a:sym typeface="Questrial"/>
              </a:rPr>
              <a:t>Through the DEVELOP website under the “Apply” tab</a:t>
            </a:r>
          </a:p>
          <a:p>
            <a:pPr marL="285750" marR="0" lvl="0" indent="-285750" algn="l" rtl="0">
              <a:spcBef>
                <a:spcPts val="1200"/>
              </a:spcBef>
              <a:spcAft>
                <a:spcPts val="0"/>
              </a:spcAft>
              <a:buClr>
                <a:srgbClr val="3F3F3F"/>
              </a:buClr>
              <a:buSzPct val="100000"/>
              <a:buFont typeface="Arial"/>
              <a:buChar char="•"/>
            </a:pPr>
            <a:r>
              <a:rPr lang="en-US" b="0" i="0" u="none" strike="noStrike" cap="none" baseline="0" dirty="0">
                <a:ea typeface="Questrial"/>
                <a:cs typeface="Questrial"/>
                <a:sym typeface="Questrial"/>
              </a:rPr>
              <a:t>Create account, can save progress and return later</a:t>
            </a:r>
          </a:p>
          <a:p>
            <a:pPr marL="285750" marR="0" lvl="0" indent="-285750" algn="l" rtl="0">
              <a:spcBef>
                <a:spcPts val="1200"/>
              </a:spcBef>
              <a:buClr>
                <a:srgbClr val="3F3F3F"/>
              </a:buClr>
              <a:buSzPct val="100000"/>
              <a:buFont typeface="Arial"/>
              <a:buChar char="•"/>
            </a:pPr>
            <a:r>
              <a:rPr lang="en-US" b="0" i="0" u="none" strike="noStrike" cap="none" baseline="0" dirty="0">
                <a:ea typeface="Questrial"/>
                <a:cs typeface="Questrial"/>
                <a:sym typeface="Questrial"/>
              </a:rPr>
              <a:t>Application only open during a specific </a:t>
            </a:r>
            <a:r>
              <a:rPr lang="en-US" b="0" i="0" u="none" strike="noStrike" cap="none" baseline="0" dirty="0" smtClean="0">
                <a:ea typeface="Questrial"/>
                <a:cs typeface="Questrial"/>
                <a:sym typeface="Questrial"/>
              </a:rPr>
              <a:t>window</a:t>
            </a:r>
          </a:p>
          <a:p>
            <a:pPr marL="285750" marR="0" lvl="0" indent="-285750" algn="l" rtl="0">
              <a:spcBef>
                <a:spcPts val="1200"/>
              </a:spcBef>
              <a:buClr>
                <a:srgbClr val="3F3F3F"/>
              </a:buClr>
              <a:buSzPct val="100000"/>
              <a:buFont typeface="Arial"/>
              <a:buChar char="•"/>
            </a:pPr>
            <a:r>
              <a:rPr lang="en-US" dirty="0" smtClean="0"/>
              <a:t>Summer </a:t>
            </a:r>
            <a:r>
              <a:rPr lang="en-US" dirty="0"/>
              <a:t>2017 </a:t>
            </a:r>
            <a:r>
              <a:rPr lang="en-US" dirty="0" smtClean="0"/>
              <a:t>Term</a:t>
            </a:r>
          </a:p>
          <a:p>
            <a:pPr marL="742950" lvl="1" indent="-285750">
              <a:spcBef>
                <a:spcPts val="1200"/>
              </a:spcBef>
              <a:buClr>
                <a:srgbClr val="3F3F3F"/>
              </a:buClr>
              <a:buSzPct val="100000"/>
              <a:buFont typeface="Arial"/>
              <a:buChar char="•"/>
            </a:pPr>
            <a:r>
              <a:rPr lang="en-US" sz="1400" u="sng" dirty="0" smtClean="0"/>
              <a:t>Application </a:t>
            </a:r>
            <a:r>
              <a:rPr lang="en-US" sz="1400" u="sng" dirty="0"/>
              <a:t>Window</a:t>
            </a:r>
            <a:r>
              <a:rPr lang="en-US" sz="1400" dirty="0"/>
              <a:t>: January 9</a:t>
            </a:r>
            <a:r>
              <a:rPr lang="en-US" sz="1400" baseline="30000" dirty="0"/>
              <a:t>th</a:t>
            </a:r>
            <a:r>
              <a:rPr lang="en-US" sz="1400" dirty="0"/>
              <a:t> – February </a:t>
            </a:r>
            <a:r>
              <a:rPr lang="en-US" sz="1400" dirty="0" smtClean="0"/>
              <a:t>17</a:t>
            </a:r>
            <a:r>
              <a:rPr lang="en-US" sz="1400" baseline="30000" dirty="0" smtClean="0"/>
              <a:t>th</a:t>
            </a:r>
            <a:endParaRPr lang="en-US" sz="1400" dirty="0" smtClean="0"/>
          </a:p>
          <a:p>
            <a:pPr marL="742950" lvl="1" indent="-285750">
              <a:spcBef>
                <a:spcPts val="1200"/>
              </a:spcBef>
              <a:buClr>
                <a:srgbClr val="3F3F3F"/>
              </a:buClr>
              <a:buSzPct val="100000"/>
              <a:buFont typeface="Arial"/>
              <a:buChar char="•"/>
            </a:pPr>
            <a:r>
              <a:rPr lang="en-US" sz="1400" u="sng" dirty="0" smtClean="0"/>
              <a:t>Term </a:t>
            </a:r>
            <a:r>
              <a:rPr lang="en-US" sz="1400" u="sng" dirty="0"/>
              <a:t>Dates</a:t>
            </a:r>
            <a:r>
              <a:rPr lang="en-US" sz="1400" dirty="0"/>
              <a:t>: June 5</a:t>
            </a:r>
            <a:r>
              <a:rPr lang="en-US" sz="1400" baseline="30000" dirty="0"/>
              <a:t>th</a:t>
            </a:r>
            <a:r>
              <a:rPr lang="en-US" sz="1400" dirty="0"/>
              <a:t> – August 11</a:t>
            </a:r>
            <a:r>
              <a:rPr lang="en-US" sz="1400" baseline="30000" dirty="0"/>
              <a:t>th</a:t>
            </a:r>
            <a:endParaRPr lang="en-US" sz="1200" dirty="0"/>
          </a:p>
          <a:p>
            <a:pPr marL="285750" marR="0" lvl="0" indent="-285750" algn="l" rtl="0">
              <a:spcBef>
                <a:spcPts val="1200"/>
              </a:spcBef>
              <a:buClr>
                <a:srgbClr val="3F3F3F"/>
              </a:buClr>
              <a:buSzPct val="100000"/>
              <a:buFont typeface="Arial"/>
              <a:buChar char="•"/>
            </a:pPr>
            <a:endParaRPr lang="en-US" sz="2000" b="0" i="0" u="none" strike="noStrike" cap="none" baseline="0" dirty="0">
              <a:latin typeface="Century Gothic" panose="020B0502020202020204" pitchFamily="34" charset="0"/>
              <a:ea typeface="Questrial"/>
              <a:cs typeface="Questrial"/>
              <a:sym typeface="Questrial"/>
            </a:endParaRPr>
          </a:p>
        </p:txBody>
      </p:sp>
      <p:grpSp>
        <p:nvGrpSpPr>
          <p:cNvPr id="579" name="Shape 579"/>
          <p:cNvGrpSpPr/>
          <p:nvPr/>
        </p:nvGrpSpPr>
        <p:grpSpPr>
          <a:xfrm>
            <a:off x="5821417" y="2420548"/>
            <a:ext cx="1188983" cy="1389452"/>
            <a:chOff x="6153766" y="2571105"/>
            <a:chExt cx="2891623" cy="3379166"/>
          </a:xfrm>
        </p:grpSpPr>
        <p:sp>
          <p:nvSpPr>
            <p:cNvPr id="581" name="Shape 581"/>
            <p:cNvSpPr/>
            <p:nvPr/>
          </p:nvSpPr>
          <p:spPr>
            <a:xfrm>
              <a:off x="7279342" y="3738275"/>
              <a:ext cx="1766047" cy="1157312"/>
            </a:xfrm>
            <a:prstGeom prst="donut">
              <a:avLst>
                <a:gd name="adj" fmla="val 3647"/>
              </a:avLst>
            </a:prstGeom>
            <a:solidFill>
              <a:srgbClr val="FF0000"/>
            </a:solid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Questrial"/>
                <a:ea typeface="Questrial"/>
                <a:cs typeface="Questrial"/>
                <a:sym typeface="Questrial"/>
              </a:endParaRPr>
            </a:p>
          </p:txBody>
        </p:sp>
        <p:sp>
          <p:nvSpPr>
            <p:cNvPr id="582" name="Shape 582"/>
            <p:cNvSpPr/>
            <p:nvPr/>
          </p:nvSpPr>
          <p:spPr>
            <a:xfrm rot="883107">
              <a:off x="8259641" y="2571105"/>
              <a:ext cx="524437" cy="1103664"/>
            </a:xfrm>
            <a:prstGeom prst="downArrow">
              <a:avLst>
                <a:gd name="adj1" fmla="val 50000"/>
                <a:gd name="adj2" fmla="val 50000"/>
              </a:avLst>
            </a:prstGeom>
            <a:solidFill>
              <a:srgbClr val="FF0000"/>
            </a:solid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83" name="Shape 583"/>
            <p:cNvSpPr/>
            <p:nvPr/>
          </p:nvSpPr>
          <p:spPr>
            <a:xfrm rot="-8610823">
              <a:off x="7050654" y="4846607"/>
              <a:ext cx="524437" cy="1103664"/>
            </a:xfrm>
            <a:prstGeom prst="downArrow">
              <a:avLst>
                <a:gd name="adj1" fmla="val 50000"/>
                <a:gd name="adj2" fmla="val 50000"/>
              </a:avLst>
            </a:prstGeom>
            <a:solidFill>
              <a:srgbClr val="FF0000"/>
            </a:solid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84" name="Shape 584"/>
            <p:cNvSpPr/>
            <p:nvPr/>
          </p:nvSpPr>
          <p:spPr>
            <a:xfrm rot="-3778439">
              <a:off x="6443380" y="3285265"/>
              <a:ext cx="524436" cy="1103664"/>
            </a:xfrm>
            <a:prstGeom prst="downArrow">
              <a:avLst>
                <a:gd name="adj1" fmla="val 50000"/>
                <a:gd name="adj2" fmla="val 50000"/>
              </a:avLst>
            </a:prstGeom>
            <a:solidFill>
              <a:srgbClr val="FF0000"/>
            </a:solid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grpSp>
    </p:spTree>
    <p:extLst>
      <p:ext uri="{BB962C8B-B14F-4D97-AF65-F5344CB8AC3E}">
        <p14:creationId xmlns:p14="http://schemas.microsoft.com/office/powerpoint/2010/main" val="417293602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Spring 2017 </a:t>
            </a:r>
            <a:r>
              <a:rPr lang="en-US" dirty="0" smtClean="0"/>
              <a:t>Portfolio</a:t>
            </a:r>
            <a:endParaRPr lang="en-US"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433" y="2890408"/>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433" y="5057775"/>
            <a:ext cx="542925" cy="54292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433" y="1543050"/>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433" y="4168050"/>
            <a:ext cx="542925" cy="542925"/>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9509" y="3982312"/>
            <a:ext cx="542925" cy="542925"/>
          </a:xfrm>
          <a:prstGeom prst="rect">
            <a:avLst/>
          </a:prstGeom>
        </p:spPr>
      </p:pic>
      <p:sp>
        <p:nvSpPr>
          <p:cNvPr id="32" name="Content Placeholder 1"/>
          <p:cNvSpPr txBox="1">
            <a:spLocks/>
          </p:cNvSpPr>
          <p:nvPr/>
        </p:nvSpPr>
        <p:spPr>
          <a:xfrm>
            <a:off x="837359" y="1676400"/>
            <a:ext cx="3658442" cy="4330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spcBef>
                <a:spcPts val="0"/>
              </a:spcBef>
            </a:pPr>
            <a:r>
              <a:rPr lang="en-US" sz="1600" dirty="0" smtClean="0">
                <a:solidFill>
                  <a:srgbClr val="3F3F3F"/>
                </a:solidFill>
                <a:latin typeface="Century Gothic" panose="020B0502020202020204" pitchFamily="34" charset="0"/>
              </a:rPr>
              <a:t>Mississippi River Basin Disasters II (MSFC)</a:t>
            </a:r>
            <a:endParaRPr lang="en-US" sz="1600" dirty="0">
              <a:solidFill>
                <a:srgbClr val="3F3F3F"/>
              </a:solidFill>
              <a:latin typeface="Century Gothic" panose="020B0502020202020204" pitchFamily="34" charset="0"/>
            </a:endParaRPr>
          </a:p>
          <a:p>
            <a:pPr marL="285750" lvl="0" indent="-285750">
              <a:spcBef>
                <a:spcPts val="0"/>
              </a:spcBef>
            </a:pPr>
            <a:r>
              <a:rPr lang="en-US" sz="1600" dirty="0" smtClean="0">
                <a:solidFill>
                  <a:srgbClr val="3F3F3F"/>
                </a:solidFill>
                <a:latin typeface="Century Gothic" panose="020B0502020202020204" pitchFamily="34" charset="0"/>
              </a:rPr>
              <a:t>Philippines </a:t>
            </a:r>
            <a:r>
              <a:rPr lang="en-US" sz="1600" dirty="0">
                <a:solidFill>
                  <a:srgbClr val="3F3F3F"/>
                </a:solidFill>
                <a:latin typeface="Century Gothic" panose="020B0502020202020204" pitchFamily="34" charset="0"/>
              </a:rPr>
              <a:t>Disasters </a:t>
            </a:r>
            <a:r>
              <a:rPr lang="en-US" sz="1600" dirty="0" smtClean="0">
                <a:solidFill>
                  <a:srgbClr val="3F3F3F"/>
                </a:solidFill>
                <a:latin typeface="Century Gothic" panose="020B0502020202020204" pitchFamily="34" charset="0"/>
              </a:rPr>
              <a:t>(NCEI)</a:t>
            </a:r>
          </a:p>
          <a:p>
            <a:pPr marL="285750" lvl="0" indent="-285750">
              <a:spcBef>
                <a:spcPts val="0"/>
              </a:spcBef>
            </a:pPr>
            <a:r>
              <a:rPr lang="en-US" sz="1600" dirty="0" smtClean="0">
                <a:solidFill>
                  <a:srgbClr val="3F3F3F"/>
                </a:solidFill>
                <a:latin typeface="Century Gothic" panose="020B0502020202020204" pitchFamily="34" charset="0"/>
              </a:rPr>
              <a:t>Southern Appalachia Disasters (UGA)</a:t>
            </a:r>
          </a:p>
          <a:p>
            <a:pPr marL="0" lvl="0" indent="0">
              <a:spcBef>
                <a:spcPts val="0"/>
              </a:spcBef>
              <a:buNone/>
            </a:pPr>
            <a:endParaRPr lang="en-US" sz="1600" dirty="0">
              <a:solidFill>
                <a:srgbClr val="3F3F3F"/>
              </a:solidFill>
              <a:latin typeface="Century Gothic" panose="020B0502020202020204" pitchFamily="34" charset="0"/>
            </a:endParaRPr>
          </a:p>
          <a:p>
            <a:pPr lvl="0">
              <a:spcBef>
                <a:spcPts val="0"/>
              </a:spcBef>
            </a:pPr>
            <a:r>
              <a:rPr lang="en-US" sz="1600" dirty="0" smtClean="0">
                <a:solidFill>
                  <a:srgbClr val="3F3F3F"/>
                </a:solidFill>
                <a:latin typeface="Century Gothic" panose="020B0502020202020204" pitchFamily="34" charset="0"/>
              </a:rPr>
              <a:t>Glacier National Park Climate II (LaRC)</a:t>
            </a:r>
          </a:p>
          <a:p>
            <a:pPr lvl="0">
              <a:spcBef>
                <a:spcPts val="0"/>
              </a:spcBef>
            </a:pPr>
            <a:r>
              <a:rPr lang="en-US" sz="1600" dirty="0" smtClean="0">
                <a:solidFill>
                  <a:srgbClr val="3F3F3F"/>
                </a:solidFill>
                <a:latin typeface="Century Gothic" panose="020B0502020202020204" pitchFamily="34" charset="0"/>
              </a:rPr>
              <a:t>Missouri River Climate II (NCEI)</a:t>
            </a:r>
          </a:p>
          <a:p>
            <a:pPr lvl="0">
              <a:spcBef>
                <a:spcPts val="0"/>
              </a:spcBef>
            </a:pPr>
            <a:r>
              <a:rPr lang="en-US" sz="1600" dirty="0" smtClean="0">
                <a:solidFill>
                  <a:srgbClr val="3F3F3F"/>
                </a:solidFill>
                <a:latin typeface="Century Gothic" panose="020B0502020202020204" pitchFamily="34" charset="0"/>
              </a:rPr>
              <a:t>Santa Monica Mountains Climate (JPL)</a:t>
            </a:r>
          </a:p>
          <a:p>
            <a:pPr lvl="0">
              <a:spcBef>
                <a:spcPts val="0"/>
              </a:spcBef>
            </a:pPr>
            <a:endParaRPr lang="en-US" sz="1600" dirty="0">
              <a:solidFill>
                <a:srgbClr val="3F3F3F"/>
              </a:solidFill>
              <a:latin typeface="Century Gothic" panose="020B0502020202020204" pitchFamily="34" charset="0"/>
            </a:endParaRPr>
          </a:p>
          <a:p>
            <a:pPr lvl="0">
              <a:spcBef>
                <a:spcPts val="0"/>
              </a:spcBef>
            </a:pPr>
            <a:r>
              <a:rPr lang="en-US" sz="1600" dirty="0" smtClean="0">
                <a:solidFill>
                  <a:srgbClr val="3F3F3F"/>
                </a:solidFill>
                <a:latin typeface="Century Gothic" panose="020B0502020202020204" pitchFamily="34" charset="0"/>
              </a:rPr>
              <a:t>Intermountain West Eco (ID)</a:t>
            </a:r>
          </a:p>
          <a:p>
            <a:pPr lvl="0">
              <a:spcBef>
                <a:spcPts val="0"/>
              </a:spcBef>
            </a:pPr>
            <a:r>
              <a:rPr lang="en-US" sz="1600" dirty="0" smtClean="0">
                <a:solidFill>
                  <a:srgbClr val="3F3F3F"/>
                </a:solidFill>
                <a:latin typeface="Century Gothic" panose="020B0502020202020204" pitchFamily="34" charset="0"/>
              </a:rPr>
              <a:t>New York Eco (GSFC)</a:t>
            </a:r>
          </a:p>
          <a:p>
            <a:pPr marL="0" lvl="0" indent="0">
              <a:spcBef>
                <a:spcPts val="0"/>
              </a:spcBef>
              <a:buNone/>
            </a:pPr>
            <a:endParaRPr lang="en-US" sz="1600" dirty="0" smtClean="0">
              <a:solidFill>
                <a:srgbClr val="3F3F3F"/>
              </a:solidFill>
              <a:latin typeface="Century Gothic" panose="020B0502020202020204" pitchFamily="34" charset="0"/>
            </a:endParaRPr>
          </a:p>
          <a:p>
            <a:pPr marL="0" lvl="0" indent="0">
              <a:spcBef>
                <a:spcPts val="0"/>
              </a:spcBef>
              <a:buNone/>
            </a:pPr>
            <a:endParaRPr lang="en-US" sz="1600" dirty="0">
              <a:solidFill>
                <a:srgbClr val="3F3F3F"/>
              </a:solidFill>
              <a:latin typeface="Century Gothic" panose="020B0502020202020204" pitchFamily="34" charset="0"/>
            </a:endParaRPr>
          </a:p>
          <a:p>
            <a:pPr lvl="0">
              <a:spcBef>
                <a:spcPts val="0"/>
              </a:spcBef>
            </a:pPr>
            <a:r>
              <a:rPr lang="en-US" sz="1600" dirty="0" smtClean="0">
                <a:solidFill>
                  <a:srgbClr val="3F3F3F"/>
                </a:solidFill>
                <a:latin typeface="Century Gothic" panose="020B0502020202020204" pitchFamily="34" charset="0"/>
              </a:rPr>
              <a:t>Alabama Ag (MSFC)</a:t>
            </a:r>
          </a:p>
          <a:p>
            <a:pPr lvl="0">
              <a:spcBef>
                <a:spcPts val="0"/>
              </a:spcBef>
            </a:pPr>
            <a:r>
              <a:rPr lang="en-US" sz="1600" dirty="0" smtClean="0">
                <a:solidFill>
                  <a:srgbClr val="3F3F3F"/>
                </a:solidFill>
                <a:latin typeface="Century Gothic" panose="020B0502020202020204" pitchFamily="34" charset="0"/>
              </a:rPr>
              <a:t>Arizona Ag (JPL)</a:t>
            </a:r>
          </a:p>
          <a:p>
            <a:pPr lvl="0">
              <a:spcBef>
                <a:spcPts val="0"/>
              </a:spcBef>
            </a:pPr>
            <a:r>
              <a:rPr lang="en-US" sz="1600" dirty="0" smtClean="0">
                <a:solidFill>
                  <a:srgbClr val="3F3F3F"/>
                </a:solidFill>
                <a:latin typeface="Century Gothic" panose="020B0502020202020204" pitchFamily="34" charset="0"/>
              </a:rPr>
              <a:t>Chesapeake Bay Ag (GSFC)</a:t>
            </a:r>
          </a:p>
        </p:txBody>
      </p:sp>
      <p:sp>
        <p:nvSpPr>
          <p:cNvPr id="5" name="Rectangle 4"/>
          <p:cNvSpPr/>
          <p:nvPr/>
        </p:nvSpPr>
        <p:spPr>
          <a:xfrm>
            <a:off x="5148601" y="1639692"/>
            <a:ext cx="3919199" cy="4524315"/>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3F3F3F"/>
                </a:solidFill>
                <a:latin typeface="Century Gothic" panose="020B0502020202020204" pitchFamily="34" charset="0"/>
              </a:rPr>
              <a:t>Phoenix Health &amp; AQ (AZ)</a:t>
            </a:r>
            <a:endParaRPr lang="en-US" sz="1600" dirty="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endParaRPr lang="en-US" sz="1600" dirty="0" smtClean="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endParaRPr lang="en-US" sz="1600" dirty="0" smtClean="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endParaRPr lang="en-US" sz="1600" dirty="0" smtClean="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Nez Perce-Clearwater NF Energy (FC)</a:t>
            </a:r>
          </a:p>
          <a:p>
            <a:pPr marL="285750" lvl="0" indent="-285750">
              <a:spcBef>
                <a:spcPts val="0"/>
              </a:spcBef>
              <a:buFont typeface="Arial" panose="020B0604020202020204" pitchFamily="34" charset="0"/>
              <a:buChar char="•"/>
            </a:pPr>
            <a:endParaRPr lang="en-US" sz="1600" dirty="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Wyoming Cross-Cutting</a:t>
            </a:r>
          </a:p>
          <a:p>
            <a:pPr lvl="0">
              <a:spcBef>
                <a:spcPts val="0"/>
              </a:spcBef>
            </a:pPr>
            <a:endParaRPr lang="en-US" sz="1600" dirty="0" smtClean="0">
              <a:solidFill>
                <a:srgbClr val="3F3F3F"/>
              </a:solidFill>
              <a:latin typeface="Century Gothic" panose="020B0502020202020204" pitchFamily="34" charset="0"/>
            </a:endParaRPr>
          </a:p>
          <a:p>
            <a:pPr lvl="0">
              <a:spcBef>
                <a:spcPts val="0"/>
              </a:spcBef>
            </a:pPr>
            <a:endParaRPr lang="en-US" sz="1600" dirty="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Arizona Water (FC)</a:t>
            </a:r>
            <a:endParaRPr lang="en-US" sz="1600" dirty="0">
              <a:solidFill>
                <a:srgbClr val="3F3F3F"/>
              </a:solidFill>
              <a:latin typeface="Century Gothic" panose="020B0502020202020204" pitchFamily="34" charset="0"/>
            </a:endParaRP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Chesapeake Bay Water (</a:t>
            </a:r>
            <a:r>
              <a:rPr lang="en-US" sz="1600" dirty="0" err="1" smtClean="0">
                <a:solidFill>
                  <a:srgbClr val="3F3F3F"/>
                </a:solidFill>
                <a:latin typeface="Century Gothic" panose="020B0502020202020204" pitchFamily="34" charset="0"/>
              </a:rPr>
              <a:t>LaRC</a:t>
            </a:r>
            <a:r>
              <a:rPr lang="en-US" sz="1600" dirty="0" smtClean="0">
                <a:solidFill>
                  <a:srgbClr val="3F3F3F"/>
                </a:solidFill>
                <a:latin typeface="Century Gothic" panose="020B0502020202020204" pitchFamily="34" charset="0"/>
              </a:rPr>
              <a:t>)</a:t>
            </a: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Chile Water (ARC)</a:t>
            </a: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Lake Erie Water (ARC)</a:t>
            </a: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Mississippi Sound Water (</a:t>
            </a:r>
            <a:r>
              <a:rPr lang="en-US" sz="1600" dirty="0" err="1" smtClean="0">
                <a:solidFill>
                  <a:srgbClr val="3F3F3F"/>
                </a:solidFill>
                <a:latin typeface="Century Gothic" panose="020B0502020202020204" pitchFamily="34" charset="0"/>
              </a:rPr>
              <a:t>LaRC</a:t>
            </a:r>
            <a:r>
              <a:rPr lang="en-US" sz="1600" dirty="0" smtClean="0">
                <a:solidFill>
                  <a:srgbClr val="3F3F3F"/>
                </a:solidFill>
                <a:latin typeface="Century Gothic" panose="020B0502020202020204" pitchFamily="34" charset="0"/>
              </a:rPr>
              <a:t>-JPL)</a:t>
            </a: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Southeastern Arizona Water II (MCHD)</a:t>
            </a:r>
          </a:p>
          <a:p>
            <a:pPr marL="285750" lvl="0" indent="-285750">
              <a:spcBef>
                <a:spcPts val="0"/>
              </a:spcBef>
              <a:buFont typeface="Arial" panose="020B0604020202020204" pitchFamily="34" charset="0"/>
              <a:buChar char="•"/>
            </a:pPr>
            <a:r>
              <a:rPr lang="en-US" sz="1600" dirty="0" smtClean="0">
                <a:solidFill>
                  <a:srgbClr val="3F3F3F"/>
                </a:solidFill>
                <a:latin typeface="Century Gothic" panose="020B0502020202020204" pitchFamily="34" charset="0"/>
              </a:rPr>
              <a:t>Southeastern Idaho Water II (ID)</a:t>
            </a:r>
            <a:endParaRPr lang="en-US" sz="1600" dirty="0">
              <a:solidFill>
                <a:srgbClr val="3F3F3F"/>
              </a:solidFill>
              <a:latin typeface="Century Gothic" panose="020B0502020202020204" pitchFamily="34" charset="0"/>
            </a:endParaRPr>
          </a:p>
        </p:txBody>
      </p:sp>
      <p:pic>
        <p:nvPicPr>
          <p:cNvPr id="11" name="image34.png" descr="App Area Swatches.png"/>
          <p:cNvPicPr/>
          <p:nvPr/>
        </p:nvPicPr>
        <p:blipFill rotWithShape="1">
          <a:blip r:embed="rId8"/>
          <a:srcRect l="43137" t="35733" r="43464" b="53661"/>
          <a:stretch/>
        </p:blipFill>
        <p:spPr bwMode="auto">
          <a:xfrm>
            <a:off x="4608690" y="2502469"/>
            <a:ext cx="584562" cy="598820"/>
          </a:xfrm>
          <a:prstGeom prst="rect">
            <a:avLst/>
          </a:prstGeom>
          <a:ln>
            <a:noFill/>
          </a:ln>
          <a:extLst>
            <a:ext uri="{53640926-AAD7-44D8-BBD7-CCE9431645EC}">
              <a14:shadowObscured xmlns:a14="http://schemas.microsoft.com/office/drawing/2010/main"/>
            </a:ext>
          </a:extLst>
        </p:spPr>
      </p:pic>
      <p:pic>
        <p:nvPicPr>
          <p:cNvPr id="12" name="image29.png" descr="App Area Swatches 2.png"/>
          <p:cNvPicPr/>
          <p:nvPr/>
        </p:nvPicPr>
        <p:blipFill rotWithShape="1">
          <a:blip r:embed="rId9"/>
          <a:srcRect l="52707" t="12140" r="24501" b="60703"/>
          <a:stretch/>
        </p:blipFill>
        <p:spPr bwMode="auto">
          <a:xfrm>
            <a:off x="4622463" y="3233183"/>
            <a:ext cx="557017" cy="591831"/>
          </a:xfrm>
          <a:prstGeom prst="rect">
            <a:avLst/>
          </a:prstGeom>
          <a:ln>
            <a:noFill/>
          </a:ln>
          <a:extLst>
            <a:ext uri="{53640926-AAD7-44D8-BBD7-CCE9431645EC}">
              <a14:shadowObscured xmlns:a14="http://schemas.microsoft.com/office/drawing/2010/main"/>
            </a:ext>
          </a:extLst>
        </p:spPr>
      </p:pic>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29509" y="1570338"/>
            <a:ext cx="542925" cy="542925"/>
          </a:xfrm>
          <a:prstGeom prst="rect">
            <a:avLst/>
          </a:prstGeom>
        </p:spPr>
      </p:pic>
    </p:spTree>
    <p:extLst>
      <p:ext uri="{BB962C8B-B14F-4D97-AF65-F5344CB8AC3E}">
        <p14:creationId xmlns:p14="http://schemas.microsoft.com/office/powerpoint/2010/main" val="96166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Spring 2017 Stats</a:t>
            </a:r>
            <a:endParaRPr lang="en-US" dirty="0"/>
          </a:p>
        </p:txBody>
      </p:sp>
      <p:graphicFrame>
        <p:nvGraphicFramePr>
          <p:cNvPr id="5" name="Chart 4"/>
          <p:cNvGraphicFramePr/>
          <p:nvPr>
            <p:extLst>
              <p:ext uri="{D42A27DB-BD31-4B8C-83A1-F6EECF244321}">
                <p14:modId xmlns:p14="http://schemas.microsoft.com/office/powerpoint/2010/main" val="4221568996"/>
              </p:ext>
            </p:extLst>
          </p:nvPr>
        </p:nvGraphicFramePr>
        <p:xfrm>
          <a:off x="645969" y="3895310"/>
          <a:ext cx="3601249" cy="26583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6491" y="3657600"/>
            <a:ext cx="3819280" cy="400110"/>
          </a:xfrm>
          <a:prstGeom prst="rect">
            <a:avLst/>
          </a:prstGeom>
          <a:noFill/>
        </p:spPr>
        <p:txBody>
          <a:bodyPr wrap="square" rtlCol="0">
            <a:spAutoFit/>
          </a:bodyPr>
          <a:lstStyle/>
          <a:p>
            <a:r>
              <a:rPr lang="en-US" sz="2000" b="1" dirty="0">
                <a:solidFill>
                  <a:schemeClr val="tx1">
                    <a:lumMod val="65000"/>
                    <a:lumOff val="35000"/>
                  </a:schemeClr>
                </a:solidFill>
                <a:latin typeface="Century Gothic" panose="020B0502020202020204" pitchFamily="34" charset="0"/>
              </a:rPr>
              <a:t>Application Areas Addressed</a:t>
            </a:r>
          </a:p>
        </p:txBody>
      </p:sp>
      <p:grpSp>
        <p:nvGrpSpPr>
          <p:cNvPr id="7" name="Group 6"/>
          <p:cNvGrpSpPr/>
          <p:nvPr/>
        </p:nvGrpSpPr>
        <p:grpSpPr>
          <a:xfrm>
            <a:off x="281120" y="1447800"/>
            <a:ext cx="353476" cy="4915296"/>
            <a:chOff x="84190" y="-1245713"/>
            <a:chExt cx="353476" cy="6418993"/>
          </a:xfrm>
        </p:grpSpPr>
        <p:sp>
          <p:nvSpPr>
            <p:cNvPr id="8" name="Rectangle 7"/>
            <p:cNvSpPr/>
            <p:nvPr/>
          </p:nvSpPr>
          <p:spPr>
            <a:xfrm rot="5400000">
              <a:off x="-450671" y="4224488"/>
              <a:ext cx="1423197" cy="353476"/>
            </a:xfrm>
            <a:prstGeom prst="rect">
              <a:avLst/>
            </a:prstGeom>
            <a:solidFill>
              <a:srgbClr val="57B5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entury Gothic" panose="020B0502020202020204" pitchFamily="34" charset="0"/>
              </a:endParaRPr>
            </a:p>
          </p:txBody>
        </p:sp>
        <p:sp>
          <p:nvSpPr>
            <p:cNvPr id="9" name="Rectangle 8"/>
            <p:cNvSpPr/>
            <p:nvPr/>
          </p:nvSpPr>
          <p:spPr>
            <a:xfrm rot="5400000">
              <a:off x="-2170039" y="1010049"/>
              <a:ext cx="4858871" cy="347347"/>
            </a:xfrm>
            <a:prstGeom prst="rect">
              <a:avLst/>
            </a:prstGeom>
            <a:solidFill>
              <a:srgbClr val="3C8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Text Placeholder 1"/>
            <p:cNvSpPr txBox="1">
              <a:spLocks/>
            </p:cNvSpPr>
            <p:nvPr/>
          </p:nvSpPr>
          <p:spPr>
            <a:xfrm rot="16200000">
              <a:off x="-1641295" y="1024685"/>
              <a:ext cx="3827874" cy="29679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chemeClr val="bg1"/>
                  </a:solidFill>
                  <a:latin typeface="Century Gothic" panose="020B0502020202020204" pitchFamily="34" charset="0"/>
                </a:rPr>
                <a:t>1</a:t>
              </a:r>
              <a:r>
                <a:rPr lang="en-US" sz="1100" baseline="30000" dirty="0">
                  <a:solidFill>
                    <a:schemeClr val="bg1"/>
                  </a:solidFill>
                  <a:latin typeface="Century Gothic" panose="020B0502020202020204" pitchFamily="34" charset="0"/>
                </a:rPr>
                <a:t>st</a:t>
              </a:r>
              <a:r>
                <a:rPr lang="en-US" sz="1100" dirty="0">
                  <a:solidFill>
                    <a:schemeClr val="bg1"/>
                  </a:solidFill>
                  <a:latin typeface="Century Gothic" panose="020B0502020202020204" pitchFamily="34" charset="0"/>
                </a:rPr>
                <a:t> TERM (17)</a:t>
              </a:r>
            </a:p>
          </p:txBody>
        </p:sp>
        <p:sp>
          <p:nvSpPr>
            <p:cNvPr id="11" name="Text Placeholder 1"/>
            <p:cNvSpPr txBox="1">
              <a:spLocks/>
            </p:cNvSpPr>
            <p:nvPr/>
          </p:nvSpPr>
          <p:spPr>
            <a:xfrm rot="16200000">
              <a:off x="-555009" y="4209264"/>
              <a:ext cx="1631237" cy="29679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b="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chemeClr val="bg1"/>
                  </a:solidFill>
                  <a:latin typeface="Century Gothic" panose="020B0502020202020204" pitchFamily="34" charset="0"/>
                </a:rPr>
                <a:t>2</a:t>
              </a:r>
              <a:r>
                <a:rPr lang="en-US" sz="1100" baseline="30000" dirty="0">
                  <a:solidFill>
                    <a:schemeClr val="bg1"/>
                  </a:solidFill>
                  <a:latin typeface="Century Gothic" panose="020B0502020202020204" pitchFamily="34" charset="0"/>
                </a:rPr>
                <a:t>nd</a:t>
              </a:r>
              <a:r>
                <a:rPr lang="en-US" sz="1100" dirty="0">
                  <a:solidFill>
                    <a:schemeClr val="bg1"/>
                  </a:solidFill>
                  <a:latin typeface="Century Gothic" panose="020B0502020202020204" pitchFamily="34" charset="0"/>
                </a:rPr>
                <a:t> TERM (6)</a:t>
              </a:r>
            </a:p>
          </p:txBody>
        </p:sp>
      </p:grpSp>
      <p:sp>
        <p:nvSpPr>
          <p:cNvPr id="12" name="TextBox 11"/>
          <p:cNvSpPr txBox="1"/>
          <p:nvPr/>
        </p:nvSpPr>
        <p:spPr>
          <a:xfrm>
            <a:off x="982458" y="1490096"/>
            <a:ext cx="1745991" cy="1077218"/>
          </a:xfrm>
          <a:prstGeom prst="rect">
            <a:avLst/>
          </a:prstGeom>
          <a:noFill/>
        </p:spPr>
        <p:txBody>
          <a:bodyPr wrap="none" rtlCol="0">
            <a:spAutoFit/>
          </a:bodyPr>
          <a:lstStyle/>
          <a:p>
            <a:pPr algn="ctr"/>
            <a:r>
              <a:rPr lang="en-US" sz="3200" b="1" dirty="0">
                <a:solidFill>
                  <a:srgbClr val="006A9D"/>
                </a:solidFill>
                <a:latin typeface="Century Gothic" panose="020B0502020202020204" pitchFamily="34" charset="0"/>
              </a:rPr>
              <a:t>23 </a:t>
            </a:r>
            <a:endParaRPr lang="en-US" sz="3200" b="1" dirty="0" smtClean="0">
              <a:solidFill>
                <a:srgbClr val="006A9D"/>
              </a:solidFill>
              <a:latin typeface="Century Gothic" panose="020B0502020202020204" pitchFamily="34" charset="0"/>
            </a:endParaRPr>
          </a:p>
          <a:p>
            <a:pPr algn="ctr"/>
            <a:r>
              <a:rPr lang="en-US" sz="3200" b="1" dirty="0" smtClean="0">
                <a:solidFill>
                  <a:srgbClr val="006A9D"/>
                </a:solidFill>
                <a:latin typeface="Century Gothic" panose="020B0502020202020204" pitchFamily="34" charset="0"/>
              </a:rPr>
              <a:t>Projects</a:t>
            </a:r>
            <a:endParaRPr lang="en-US" sz="3200" b="1" dirty="0">
              <a:solidFill>
                <a:srgbClr val="006A9D"/>
              </a:solidFill>
              <a:latin typeface="Century Gothic" panose="020B0502020202020204" pitchFamily="34" charset="0"/>
            </a:endParaRPr>
          </a:p>
        </p:txBody>
      </p:sp>
      <p:sp>
        <p:nvSpPr>
          <p:cNvPr id="13" name="TextBox 12"/>
          <p:cNvSpPr txBox="1"/>
          <p:nvPr/>
        </p:nvSpPr>
        <p:spPr>
          <a:xfrm>
            <a:off x="884648" y="2736317"/>
            <a:ext cx="1941611" cy="584775"/>
          </a:xfrm>
          <a:prstGeom prst="rect">
            <a:avLst/>
          </a:prstGeom>
          <a:noFill/>
          <a:ln>
            <a:solidFill>
              <a:srgbClr val="1C468E"/>
            </a:solidFill>
          </a:ln>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87% </a:t>
            </a:r>
            <a:r>
              <a:rPr lang="en-US" sz="1600" dirty="0" smtClean="0">
                <a:solidFill>
                  <a:schemeClr val="tx1">
                    <a:lumMod val="65000"/>
                    <a:lumOff val="35000"/>
                  </a:schemeClr>
                </a:solidFill>
                <a:latin typeface="Century Gothic" panose="020B0502020202020204" pitchFamily="34" charset="0"/>
              </a:rPr>
              <a:t>Domestic </a:t>
            </a:r>
            <a:r>
              <a:rPr lang="en-US" sz="1600" dirty="0">
                <a:solidFill>
                  <a:schemeClr val="tx1">
                    <a:lumMod val="65000"/>
                    <a:lumOff val="35000"/>
                  </a:schemeClr>
                </a:solidFill>
                <a:latin typeface="Century Gothic" panose="020B0502020202020204" pitchFamily="34" charset="0"/>
              </a:rPr>
              <a:t>13% International</a:t>
            </a:r>
          </a:p>
        </p:txBody>
      </p:sp>
      <p:grpSp>
        <p:nvGrpSpPr>
          <p:cNvPr id="21" name="Group 20"/>
          <p:cNvGrpSpPr/>
          <p:nvPr/>
        </p:nvGrpSpPr>
        <p:grpSpPr>
          <a:xfrm>
            <a:off x="3080907" y="1500656"/>
            <a:ext cx="6708780" cy="2030237"/>
            <a:chOff x="6313528" y="1251868"/>
            <a:chExt cx="6708780" cy="2030237"/>
          </a:xfrm>
        </p:grpSpPr>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6621" y="1632384"/>
              <a:ext cx="3638843" cy="1595984"/>
            </a:xfrm>
            <a:prstGeom prst="rect">
              <a:avLst/>
            </a:prstGeom>
          </p:spPr>
        </p:pic>
        <p:cxnSp>
          <p:nvCxnSpPr>
            <p:cNvPr id="15" name="Straight Connector 14"/>
            <p:cNvCxnSpPr/>
            <p:nvPr/>
          </p:nvCxnSpPr>
          <p:spPr>
            <a:xfrm flipH="1" flipV="1">
              <a:off x="6585421" y="1898085"/>
              <a:ext cx="2971801" cy="106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185621" y="2242470"/>
              <a:ext cx="1143000" cy="93774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37821" y="1251868"/>
              <a:ext cx="6284487" cy="400110"/>
            </a:xfrm>
            <a:prstGeom prst="rect">
              <a:avLst/>
            </a:prstGeom>
            <a:noFill/>
          </p:spPr>
          <p:txBody>
            <a:bodyPr wrap="square" rtlCol="0">
              <a:spAutoFit/>
            </a:bodyPr>
            <a:lstStyle/>
            <a:p>
              <a:pPr algn="ctr"/>
              <a:r>
                <a:rPr lang="en-US" sz="2000" b="1" dirty="0">
                  <a:solidFill>
                    <a:srgbClr val="006A9D"/>
                  </a:solidFill>
                  <a:latin typeface="Century Gothic" panose="020B0502020202020204" pitchFamily="34" charset="0"/>
                </a:rPr>
                <a:t>30 </a:t>
              </a:r>
              <a:r>
                <a:rPr lang="en-US" sz="2000" b="1" dirty="0" smtClean="0">
                  <a:solidFill>
                    <a:srgbClr val="006A9D"/>
                  </a:solidFill>
                  <a:latin typeface="Century Gothic" panose="020B0502020202020204" pitchFamily="34" charset="0"/>
                </a:rPr>
                <a:t>States &amp; 6 Countries Impacted</a:t>
              </a:r>
              <a:endParaRPr lang="en-US" sz="2000" b="1" dirty="0">
                <a:solidFill>
                  <a:srgbClr val="006A9D"/>
                </a:solidFill>
                <a:latin typeface="Century Gothic" panose="020B0502020202020204" pitchFamily="34" charset="0"/>
              </a:endParaRPr>
            </a:p>
          </p:txBody>
        </p:sp>
        <p:pic>
          <p:nvPicPr>
            <p:cNvPr id="18" name="Picture 17"/>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13528" y="1831657"/>
              <a:ext cx="2241061" cy="1450448"/>
            </a:xfrm>
            <a:prstGeom prst="rect">
              <a:avLst/>
            </a:prstGeom>
          </p:spPr>
        </p:pic>
      </p:grpSp>
      <p:graphicFrame>
        <p:nvGraphicFramePr>
          <p:cNvPr id="34" name="Chart 33"/>
          <p:cNvGraphicFramePr/>
          <p:nvPr>
            <p:extLst>
              <p:ext uri="{D42A27DB-BD31-4B8C-83A1-F6EECF244321}">
                <p14:modId xmlns:p14="http://schemas.microsoft.com/office/powerpoint/2010/main" val="3267121124"/>
              </p:ext>
            </p:extLst>
          </p:nvPr>
        </p:nvGraphicFramePr>
        <p:xfrm>
          <a:off x="4953000" y="4078867"/>
          <a:ext cx="3979327" cy="2321933"/>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p:cNvSpPr txBox="1"/>
          <p:nvPr/>
        </p:nvSpPr>
        <p:spPr>
          <a:xfrm>
            <a:off x="4668230" y="3643850"/>
            <a:ext cx="3546707" cy="400110"/>
          </a:xfrm>
          <a:prstGeom prst="rect">
            <a:avLst/>
          </a:prstGeom>
          <a:noFill/>
        </p:spPr>
        <p:txBody>
          <a:bodyPr wrap="square" rtlCol="0">
            <a:spAutoFit/>
          </a:bodyPr>
          <a:lstStyle/>
          <a:p>
            <a:r>
              <a:rPr lang="en-US" sz="2000" b="1" dirty="0">
                <a:solidFill>
                  <a:schemeClr val="tx1">
                    <a:lumMod val="65000"/>
                    <a:lumOff val="35000"/>
                  </a:schemeClr>
                </a:solidFill>
                <a:latin typeface="Century Gothic" panose="020B0502020202020204" pitchFamily="34" charset="0"/>
              </a:rPr>
              <a:t>Partner Total by Type</a:t>
            </a:r>
          </a:p>
        </p:txBody>
      </p:sp>
      <p:sp>
        <p:nvSpPr>
          <p:cNvPr id="36" name="TextBox 35"/>
          <p:cNvSpPr txBox="1"/>
          <p:nvPr/>
        </p:nvSpPr>
        <p:spPr>
          <a:xfrm>
            <a:off x="6694219" y="4023966"/>
            <a:ext cx="1955984" cy="1200329"/>
          </a:xfrm>
          <a:prstGeom prst="rect">
            <a:avLst/>
          </a:prstGeom>
          <a:noFill/>
        </p:spPr>
        <p:txBody>
          <a:bodyPr wrap="none" rtlCol="0">
            <a:spAutoFit/>
          </a:bodyPr>
          <a:lstStyle/>
          <a:p>
            <a:pPr algn="ctr"/>
            <a:r>
              <a:rPr lang="en-US" sz="3600" b="1" dirty="0">
                <a:solidFill>
                  <a:srgbClr val="006A9D"/>
                </a:solidFill>
                <a:latin typeface="Century Gothic" panose="020B0502020202020204" pitchFamily="34" charset="0"/>
              </a:rPr>
              <a:t>57 </a:t>
            </a:r>
            <a:endParaRPr lang="en-US" sz="3600" b="1" dirty="0" smtClean="0">
              <a:solidFill>
                <a:srgbClr val="006A9D"/>
              </a:solidFill>
              <a:latin typeface="Century Gothic" panose="020B0502020202020204" pitchFamily="34" charset="0"/>
            </a:endParaRPr>
          </a:p>
          <a:p>
            <a:pPr algn="ctr"/>
            <a:r>
              <a:rPr lang="en-US" sz="3600" b="1" dirty="0" smtClean="0">
                <a:solidFill>
                  <a:srgbClr val="006A9D"/>
                </a:solidFill>
                <a:latin typeface="Century Gothic" panose="020B0502020202020204" pitchFamily="34" charset="0"/>
              </a:rPr>
              <a:t>Partners</a:t>
            </a:r>
            <a:endParaRPr lang="en-US" sz="3600" b="1" dirty="0">
              <a:solidFill>
                <a:srgbClr val="006A9D"/>
              </a:solidFill>
              <a:latin typeface="Century Gothic" panose="020B0502020202020204" pitchFamily="34" charset="0"/>
            </a:endParaRPr>
          </a:p>
        </p:txBody>
      </p:sp>
      <p:cxnSp>
        <p:nvCxnSpPr>
          <p:cNvPr id="38" name="Straight Connector 37"/>
          <p:cNvCxnSpPr/>
          <p:nvPr/>
        </p:nvCxnSpPr>
        <p:spPr>
          <a:xfrm>
            <a:off x="4572000" y="3886200"/>
            <a:ext cx="0" cy="23622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162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lstStyle/>
          <a:p>
            <a:r>
              <a:rPr lang="en-US" dirty="0" smtClean="0"/>
              <a:t>Louisiana Ecological Forecasting</a:t>
            </a:r>
            <a:endParaRPr lang="en-US" dirty="0"/>
          </a:p>
        </p:txBody>
      </p:sp>
      <p:sp>
        <p:nvSpPr>
          <p:cNvPr id="3" name="Content Placeholder 1"/>
          <p:cNvSpPr txBox="1">
            <a:spLocks/>
          </p:cNvSpPr>
          <p:nvPr/>
        </p:nvSpPr>
        <p:spPr>
          <a:xfrm>
            <a:off x="128813" y="1733770"/>
            <a:ext cx="4239741" cy="497183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u="sng" dirty="0" smtClean="0"/>
              <a:t>Community Concerns</a:t>
            </a:r>
          </a:p>
          <a:p>
            <a:pPr lvl="1"/>
            <a:r>
              <a:rPr lang="en-US" sz="1600" dirty="0" smtClean="0"/>
              <a:t>Land subsidence and sea level rise</a:t>
            </a:r>
          </a:p>
          <a:p>
            <a:pPr lvl="1"/>
            <a:r>
              <a:rPr lang="en-US" sz="1600" dirty="0" smtClean="0"/>
              <a:t>Rapid growth of Wax Lake Delta</a:t>
            </a:r>
          </a:p>
          <a:p>
            <a:r>
              <a:rPr lang="en-US" sz="2000" b="1" u="sng" dirty="0" smtClean="0"/>
              <a:t>Partners</a:t>
            </a:r>
          </a:p>
          <a:p>
            <a:pPr lvl="1"/>
            <a:r>
              <a:rPr lang="en-US" sz="1600" dirty="0" smtClean="0"/>
              <a:t>Naval Research Laboratory</a:t>
            </a:r>
          </a:p>
          <a:p>
            <a:pPr lvl="1"/>
            <a:r>
              <a:rPr lang="en-US" sz="1600" dirty="0" smtClean="0"/>
              <a:t>Louisiana Universities Marine Consortium</a:t>
            </a:r>
          </a:p>
          <a:p>
            <a:r>
              <a:rPr lang="en-US" sz="2000" b="1" u="sng" dirty="0" smtClean="0"/>
              <a:t>Partner Needs</a:t>
            </a:r>
          </a:p>
          <a:p>
            <a:pPr lvl="1"/>
            <a:r>
              <a:rPr lang="en-US" sz="1600" dirty="0" smtClean="0"/>
              <a:t>Better understand the accretion process at Wax Lake to help guide coastal managers</a:t>
            </a:r>
          </a:p>
          <a:p>
            <a:pPr lvl="1"/>
            <a:r>
              <a:rPr lang="en-US" sz="1600" dirty="0" smtClean="0"/>
              <a:t>Assess land loss reduction and preserve future of the Louisiana Coastline</a:t>
            </a:r>
            <a:endParaRPr lang="en-US" sz="1600" dirty="0"/>
          </a:p>
        </p:txBody>
      </p:sp>
      <p:pic>
        <p:nvPicPr>
          <p:cNvPr id="4" name="Picture 6" descr="http://www.oceanography.lsu.edu/twilleylab/image/prettyWLD.png"/>
          <p:cNvPicPr>
            <a:picLocks noChangeAspect="1" noChangeArrowheads="1"/>
          </p:cNvPicPr>
          <p:nvPr/>
        </p:nvPicPr>
        <p:blipFill>
          <a:blip r:embed="rId3"/>
          <a:srcRect/>
          <a:stretch>
            <a:fillRect/>
          </a:stretch>
        </p:blipFill>
        <p:spPr bwMode="auto">
          <a:xfrm>
            <a:off x="4724400" y="2057400"/>
            <a:ext cx="3966599" cy="3428904"/>
          </a:xfrm>
          <a:prstGeom prst="rect">
            <a:avLst/>
          </a:prstGeom>
          <a:noFill/>
        </p:spPr>
      </p:pic>
      <p:sp>
        <p:nvSpPr>
          <p:cNvPr id="6" name="Title 1"/>
          <p:cNvSpPr txBox="1">
            <a:spLocks/>
          </p:cNvSpPr>
          <p:nvPr/>
        </p:nvSpPr>
        <p:spPr>
          <a:xfrm>
            <a:off x="457200" y="762000"/>
            <a:ext cx="8534400" cy="304800"/>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sz="1800" dirty="0" smtClean="0"/>
              <a:t>NASA Jet Propulsion Laboratory</a:t>
            </a:r>
            <a:endParaRPr lang="en-US" sz="1800" dirty="0"/>
          </a:p>
        </p:txBody>
      </p:sp>
    </p:spTree>
    <p:extLst>
      <p:ext uri="{BB962C8B-B14F-4D97-AF65-F5344CB8AC3E}">
        <p14:creationId xmlns:p14="http://schemas.microsoft.com/office/powerpoint/2010/main" val="199200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lstStyle/>
          <a:p>
            <a:r>
              <a:rPr lang="en-US" dirty="0" smtClean="0"/>
              <a:t>Africa Great Lakes Weather</a:t>
            </a:r>
            <a:endParaRPr lang="en-US" dirty="0"/>
          </a:p>
        </p:txBody>
      </p:sp>
      <p:sp>
        <p:nvSpPr>
          <p:cNvPr id="3" name="Content Placeholder 1"/>
          <p:cNvSpPr txBox="1">
            <a:spLocks/>
          </p:cNvSpPr>
          <p:nvPr/>
        </p:nvSpPr>
        <p:spPr>
          <a:xfrm>
            <a:off x="111034" y="1676401"/>
            <a:ext cx="4239741" cy="5111118"/>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u="sng" dirty="0" smtClean="0"/>
              <a:t>Community Concerns</a:t>
            </a:r>
            <a:endParaRPr lang="en-US" sz="2000" b="1" dirty="0" smtClean="0"/>
          </a:p>
          <a:p>
            <a:pPr lvl="1"/>
            <a:r>
              <a:rPr lang="en-US" sz="1600" dirty="0" smtClean="0"/>
              <a:t>5,000 people/ year killed in great lakes due to sever storms</a:t>
            </a:r>
          </a:p>
          <a:p>
            <a:pPr lvl="1"/>
            <a:r>
              <a:rPr lang="en-US" sz="1600" dirty="0" smtClean="0"/>
              <a:t>No early warning system for local residents</a:t>
            </a:r>
          </a:p>
          <a:p>
            <a:r>
              <a:rPr lang="en-US" sz="2000" b="1" u="sng" dirty="0" smtClean="0"/>
              <a:t>Partners</a:t>
            </a:r>
            <a:endParaRPr lang="en-US" sz="2000" b="1" dirty="0" smtClean="0"/>
          </a:p>
          <a:p>
            <a:pPr lvl="1"/>
            <a:r>
              <a:rPr lang="en-US" sz="1600" dirty="0" smtClean="0"/>
              <a:t>Tanzania Meteorological Agency</a:t>
            </a:r>
          </a:p>
          <a:p>
            <a:r>
              <a:rPr lang="en-US" sz="2000" b="1" u="sng" dirty="0" smtClean="0"/>
              <a:t>Partner Needs</a:t>
            </a:r>
            <a:endParaRPr lang="en-US" sz="2000" b="1" dirty="0" smtClean="0"/>
          </a:p>
          <a:p>
            <a:pPr lvl="1"/>
            <a:r>
              <a:rPr lang="en-US" sz="1600" dirty="0" smtClean="0"/>
              <a:t>Determine the historical record of storms</a:t>
            </a:r>
          </a:p>
          <a:p>
            <a:pPr lvl="1"/>
            <a:r>
              <a:rPr lang="en-US" sz="1600" dirty="0" smtClean="0"/>
              <a:t>Assess environmental impacts before and after storm events</a:t>
            </a:r>
          </a:p>
          <a:p>
            <a:pPr lvl="1"/>
            <a:r>
              <a:rPr lang="en-US" sz="1600" dirty="0" smtClean="0"/>
              <a:t>Find correlations and create storm impact index</a:t>
            </a:r>
            <a:endParaRPr lang="en-US" sz="1600" dirty="0"/>
          </a:p>
        </p:txBody>
      </p:sp>
      <p:pic>
        <p:nvPicPr>
          <p:cNvPr id="4" name="Picture 2"/>
          <p:cNvPicPr>
            <a:picLocks noChangeAspect="1" noChangeArrowheads="1"/>
          </p:cNvPicPr>
          <p:nvPr/>
        </p:nvPicPr>
        <p:blipFill>
          <a:blip r:embed="rId3"/>
          <a:srcRect/>
          <a:stretch>
            <a:fillRect/>
          </a:stretch>
        </p:blipFill>
        <p:spPr bwMode="auto">
          <a:xfrm>
            <a:off x="4571999" y="2286000"/>
            <a:ext cx="4255831" cy="2837221"/>
          </a:xfrm>
          <a:prstGeom prst="rect">
            <a:avLst/>
          </a:prstGeom>
          <a:noFill/>
          <a:ln w="9525">
            <a:noFill/>
            <a:miter lim="800000"/>
            <a:headEnd/>
            <a:tailEnd/>
          </a:ln>
        </p:spPr>
      </p:pic>
      <p:sp>
        <p:nvSpPr>
          <p:cNvPr id="5" name="Title 1"/>
          <p:cNvSpPr txBox="1">
            <a:spLocks/>
          </p:cNvSpPr>
          <p:nvPr/>
        </p:nvSpPr>
        <p:spPr>
          <a:xfrm>
            <a:off x="457200" y="762000"/>
            <a:ext cx="8534400" cy="304800"/>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sz="1800" dirty="0" smtClean="0"/>
              <a:t>Wise County Clerk of Court’s Office</a:t>
            </a:r>
            <a:endParaRPr lang="en-US" sz="1800" dirty="0"/>
          </a:p>
        </p:txBody>
      </p:sp>
    </p:spTree>
    <p:extLst>
      <p:ext uri="{BB962C8B-B14F-4D97-AF65-F5344CB8AC3E}">
        <p14:creationId xmlns:p14="http://schemas.microsoft.com/office/powerpoint/2010/main" val="163109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Project</a:t>
            </a:r>
            <a:endParaRPr lang="en-US" dirty="0"/>
          </a:p>
        </p:txBody>
      </p:sp>
      <p:sp>
        <p:nvSpPr>
          <p:cNvPr id="3" name="Content Placeholder 1"/>
          <p:cNvSpPr txBox="1">
            <a:spLocks/>
          </p:cNvSpPr>
          <p:nvPr/>
        </p:nvSpPr>
        <p:spPr>
          <a:xfrm>
            <a:off x="406400" y="1752599"/>
            <a:ext cx="8331200" cy="485921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smtClean="0">
                <a:solidFill>
                  <a:srgbClr val="C00000"/>
                </a:solidFill>
              </a:rPr>
              <a:t>Feel free to use this slide to showcase your own  project which you worked on through DEVELOP. You can also change the two examples before this if you like. </a:t>
            </a:r>
            <a:endParaRPr lang="en-US" sz="2000" dirty="0">
              <a:solidFill>
                <a:srgbClr val="C00000"/>
              </a:solidFill>
            </a:endParaRPr>
          </a:p>
        </p:txBody>
      </p:sp>
    </p:spTree>
    <p:extLst>
      <p:ext uri="{BB962C8B-B14F-4D97-AF65-F5344CB8AC3E}">
        <p14:creationId xmlns:p14="http://schemas.microsoft.com/office/powerpoint/2010/main" val="306950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Opportunities</a:t>
            </a:r>
            <a:endParaRPr lang="en-US" dirty="0"/>
          </a:p>
        </p:txBody>
      </p:sp>
      <p:sp>
        <p:nvSpPr>
          <p:cNvPr id="3" name="Content Placeholder 9"/>
          <p:cNvSpPr txBox="1">
            <a:spLocks/>
          </p:cNvSpPr>
          <p:nvPr/>
        </p:nvSpPr>
        <p:spPr>
          <a:xfrm>
            <a:off x="5377299" y="2377423"/>
            <a:ext cx="2647930" cy="2042177"/>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buClr>
                <a:schemeClr val="accent2">
                  <a:lumMod val="75000"/>
                </a:schemeClr>
              </a:buClr>
              <a:buSzPct val="100000"/>
              <a:buFont typeface="Arial" panose="020B0604020202020204" pitchFamily="34" charset="0"/>
              <a:buChar char="•"/>
            </a:pPr>
            <a:r>
              <a:rPr lang="en-US" sz="1400" dirty="0" smtClean="0"/>
              <a:t>ESRI ArcGIS</a:t>
            </a:r>
          </a:p>
          <a:p>
            <a:pPr lvl="1">
              <a:buClr>
                <a:schemeClr val="accent2">
                  <a:lumMod val="75000"/>
                </a:schemeClr>
              </a:buClr>
              <a:buSzPct val="100000"/>
              <a:buFont typeface="Arial" panose="020B0604020202020204" pitchFamily="34" charset="0"/>
              <a:buChar char="•"/>
            </a:pPr>
            <a:r>
              <a:rPr lang="en-US" sz="1400" dirty="0" smtClean="0"/>
              <a:t>ERDAS IMAGINE</a:t>
            </a:r>
          </a:p>
          <a:p>
            <a:pPr lvl="1">
              <a:buClr>
                <a:schemeClr val="accent2">
                  <a:lumMod val="75000"/>
                </a:schemeClr>
              </a:buClr>
              <a:buSzPct val="100000"/>
              <a:buFont typeface="Arial" panose="020B0604020202020204" pitchFamily="34" charset="0"/>
              <a:buChar char="•"/>
            </a:pPr>
            <a:r>
              <a:rPr lang="en-US" sz="1400" dirty="0" smtClean="0"/>
              <a:t>ENVI/IDL</a:t>
            </a:r>
          </a:p>
          <a:p>
            <a:pPr lvl="1">
              <a:buClr>
                <a:schemeClr val="accent2">
                  <a:lumMod val="75000"/>
                </a:schemeClr>
              </a:buClr>
              <a:buSzPct val="100000"/>
              <a:buFont typeface="Arial" panose="020B0604020202020204" pitchFamily="34" charset="0"/>
              <a:buChar char="•"/>
            </a:pPr>
            <a:r>
              <a:rPr lang="en-US" sz="1400" dirty="0" smtClean="0"/>
              <a:t>Python</a:t>
            </a:r>
          </a:p>
          <a:p>
            <a:pPr lvl="1">
              <a:buClr>
                <a:schemeClr val="accent2">
                  <a:lumMod val="75000"/>
                </a:schemeClr>
              </a:buClr>
              <a:buSzPct val="100000"/>
              <a:buFont typeface="Arial" panose="020B0604020202020204" pitchFamily="34" charset="0"/>
              <a:buChar char="•"/>
            </a:pPr>
            <a:r>
              <a:rPr lang="en-US" sz="1400" dirty="0" smtClean="0"/>
              <a:t>MATLAB</a:t>
            </a:r>
          </a:p>
          <a:p>
            <a:pPr lvl="1">
              <a:buClr>
                <a:schemeClr val="accent2">
                  <a:lumMod val="75000"/>
                </a:schemeClr>
              </a:buClr>
              <a:buSzPct val="100000"/>
              <a:buFont typeface="Arial" panose="020B0604020202020204" pitchFamily="34" charset="0"/>
              <a:buChar char="•"/>
            </a:pPr>
            <a:r>
              <a:rPr lang="en-US" sz="1400" dirty="0" smtClean="0"/>
              <a:t>R</a:t>
            </a:r>
          </a:p>
          <a:p>
            <a:pPr lvl="1">
              <a:buClr>
                <a:schemeClr val="accent2">
                  <a:lumMod val="75000"/>
                </a:schemeClr>
              </a:buClr>
              <a:buSzPct val="100000"/>
              <a:buFont typeface="Arial" panose="020B0604020202020204" pitchFamily="34" charset="0"/>
              <a:buChar char="•"/>
            </a:pPr>
            <a:r>
              <a:rPr lang="en-US" sz="1400" dirty="0" smtClean="0"/>
              <a:t>Microsoft Office Suite</a:t>
            </a:r>
          </a:p>
          <a:p>
            <a:pPr>
              <a:buClr>
                <a:schemeClr val="accent2">
                  <a:lumMod val="75000"/>
                </a:schemeClr>
              </a:buClr>
              <a:buSzPct val="100000"/>
              <a:buFont typeface="Arial" panose="020B0604020202020204" pitchFamily="34" charset="0"/>
              <a:buChar char="•"/>
            </a:pPr>
            <a:endParaRPr lang="en-US" sz="1600" dirty="0"/>
          </a:p>
        </p:txBody>
      </p:sp>
      <p:sp>
        <p:nvSpPr>
          <p:cNvPr id="4" name="Text Placeholder 8"/>
          <p:cNvSpPr txBox="1">
            <a:spLocks/>
          </p:cNvSpPr>
          <p:nvPr/>
        </p:nvSpPr>
        <p:spPr>
          <a:xfrm>
            <a:off x="4519764" y="1522576"/>
            <a:ext cx="4363000" cy="1032677"/>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400" dirty="0" smtClean="0"/>
              <a:t>Common Software &amp; Programming Languages</a:t>
            </a:r>
            <a:endParaRPr lang="en-US" sz="2400" dirty="0"/>
          </a:p>
        </p:txBody>
      </p:sp>
      <p:sp>
        <p:nvSpPr>
          <p:cNvPr id="5" name="Content Placeholder 1"/>
          <p:cNvSpPr txBox="1">
            <a:spLocks/>
          </p:cNvSpPr>
          <p:nvPr/>
        </p:nvSpPr>
        <p:spPr>
          <a:xfrm>
            <a:off x="453628" y="1991274"/>
            <a:ext cx="4362390" cy="2320746"/>
          </a:xfrm>
          <a:prstGeom prst="rect">
            <a:avLst/>
          </a:prstGeom>
        </p:spPr>
        <p:txBody>
          <a:bodyPr numCol="2">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20000"/>
              </a:lnSpc>
              <a:spcBef>
                <a:spcPts val="0"/>
              </a:spcBef>
              <a:buClr>
                <a:schemeClr val="accent2">
                  <a:lumMod val="75000"/>
                </a:schemeClr>
              </a:buClr>
            </a:pPr>
            <a:r>
              <a:rPr lang="en-US" sz="1400" dirty="0" smtClean="0"/>
              <a:t>Geography</a:t>
            </a:r>
          </a:p>
          <a:p>
            <a:pPr>
              <a:lnSpc>
                <a:spcPct val="120000"/>
              </a:lnSpc>
              <a:spcBef>
                <a:spcPts val="0"/>
              </a:spcBef>
              <a:buClr>
                <a:schemeClr val="accent2">
                  <a:lumMod val="75000"/>
                </a:schemeClr>
              </a:buClr>
            </a:pPr>
            <a:r>
              <a:rPr lang="en-US" sz="1400" dirty="0" smtClean="0"/>
              <a:t>Environmental Science</a:t>
            </a:r>
          </a:p>
          <a:p>
            <a:pPr>
              <a:lnSpc>
                <a:spcPct val="120000"/>
              </a:lnSpc>
              <a:spcBef>
                <a:spcPts val="0"/>
              </a:spcBef>
              <a:buClr>
                <a:schemeClr val="accent2">
                  <a:lumMod val="75000"/>
                </a:schemeClr>
              </a:buClr>
            </a:pPr>
            <a:r>
              <a:rPr lang="en-US" sz="1400" dirty="0" smtClean="0"/>
              <a:t>Computer Science</a:t>
            </a:r>
          </a:p>
          <a:p>
            <a:pPr>
              <a:lnSpc>
                <a:spcPct val="120000"/>
              </a:lnSpc>
              <a:spcBef>
                <a:spcPts val="0"/>
              </a:spcBef>
              <a:buClr>
                <a:schemeClr val="accent2">
                  <a:lumMod val="75000"/>
                </a:schemeClr>
              </a:buClr>
            </a:pPr>
            <a:r>
              <a:rPr lang="en-US" sz="1400" dirty="0" smtClean="0"/>
              <a:t>Remote Sensing</a:t>
            </a:r>
          </a:p>
          <a:p>
            <a:pPr>
              <a:lnSpc>
                <a:spcPct val="120000"/>
              </a:lnSpc>
              <a:spcBef>
                <a:spcPts val="0"/>
              </a:spcBef>
              <a:buClr>
                <a:schemeClr val="accent2">
                  <a:lumMod val="75000"/>
                </a:schemeClr>
              </a:buClr>
            </a:pPr>
            <a:r>
              <a:rPr lang="en-US" sz="1400" dirty="0" smtClean="0"/>
              <a:t>GIS</a:t>
            </a:r>
          </a:p>
          <a:p>
            <a:pPr>
              <a:lnSpc>
                <a:spcPct val="120000"/>
              </a:lnSpc>
              <a:spcBef>
                <a:spcPts val="0"/>
              </a:spcBef>
              <a:buClr>
                <a:schemeClr val="accent2">
                  <a:lumMod val="75000"/>
                </a:schemeClr>
              </a:buClr>
            </a:pPr>
            <a:r>
              <a:rPr lang="en-US" sz="1400" dirty="0" smtClean="0"/>
              <a:t>Biology</a:t>
            </a:r>
          </a:p>
          <a:p>
            <a:pPr>
              <a:lnSpc>
                <a:spcPct val="120000"/>
              </a:lnSpc>
              <a:spcBef>
                <a:spcPts val="0"/>
              </a:spcBef>
              <a:buClr>
                <a:schemeClr val="accent2">
                  <a:lumMod val="75000"/>
                </a:schemeClr>
              </a:buClr>
            </a:pPr>
            <a:r>
              <a:rPr lang="en-US" sz="1400" dirty="0" smtClean="0"/>
              <a:t>Engineering</a:t>
            </a:r>
          </a:p>
          <a:p>
            <a:pPr>
              <a:lnSpc>
                <a:spcPct val="120000"/>
              </a:lnSpc>
              <a:spcBef>
                <a:spcPts val="0"/>
              </a:spcBef>
              <a:buClr>
                <a:schemeClr val="accent2">
                  <a:lumMod val="75000"/>
                </a:schemeClr>
              </a:buClr>
            </a:pPr>
            <a:r>
              <a:rPr lang="en-US" sz="1400" dirty="0" smtClean="0"/>
              <a:t>Chemistry</a:t>
            </a:r>
          </a:p>
          <a:p>
            <a:pPr>
              <a:lnSpc>
                <a:spcPct val="120000"/>
              </a:lnSpc>
              <a:spcBef>
                <a:spcPts val="0"/>
              </a:spcBef>
              <a:buClr>
                <a:schemeClr val="accent2">
                  <a:lumMod val="75000"/>
                </a:schemeClr>
              </a:buClr>
            </a:pPr>
            <a:r>
              <a:rPr lang="en-US" sz="1400" dirty="0" smtClean="0"/>
              <a:t>Meteorology </a:t>
            </a:r>
          </a:p>
          <a:p>
            <a:pPr>
              <a:lnSpc>
                <a:spcPct val="120000"/>
              </a:lnSpc>
              <a:spcBef>
                <a:spcPts val="0"/>
              </a:spcBef>
              <a:buClr>
                <a:schemeClr val="accent2">
                  <a:lumMod val="75000"/>
                </a:schemeClr>
              </a:buClr>
            </a:pPr>
            <a:r>
              <a:rPr lang="en-US" sz="1400" dirty="0" smtClean="0"/>
              <a:t>Physics</a:t>
            </a:r>
          </a:p>
          <a:p>
            <a:pPr>
              <a:lnSpc>
                <a:spcPct val="120000"/>
              </a:lnSpc>
              <a:spcBef>
                <a:spcPts val="0"/>
              </a:spcBef>
              <a:buClr>
                <a:schemeClr val="accent2">
                  <a:lumMod val="75000"/>
                </a:schemeClr>
              </a:buClr>
            </a:pPr>
            <a:r>
              <a:rPr lang="en-US" sz="1400" dirty="0" smtClean="0"/>
              <a:t>Accounting</a:t>
            </a:r>
          </a:p>
          <a:p>
            <a:pPr>
              <a:lnSpc>
                <a:spcPct val="120000"/>
              </a:lnSpc>
              <a:spcBef>
                <a:spcPts val="0"/>
              </a:spcBef>
              <a:buClr>
                <a:schemeClr val="accent2">
                  <a:lumMod val="75000"/>
                </a:schemeClr>
              </a:buClr>
            </a:pPr>
            <a:r>
              <a:rPr lang="en-US" sz="1400" dirty="0" smtClean="0"/>
              <a:t>Economics</a:t>
            </a:r>
          </a:p>
          <a:p>
            <a:pPr>
              <a:lnSpc>
                <a:spcPct val="120000"/>
              </a:lnSpc>
              <a:spcBef>
                <a:spcPts val="0"/>
              </a:spcBef>
              <a:buClr>
                <a:schemeClr val="accent2">
                  <a:lumMod val="75000"/>
                </a:schemeClr>
              </a:buClr>
            </a:pPr>
            <a:r>
              <a:rPr lang="en-US" sz="1400" dirty="0" smtClean="0"/>
              <a:t>Mathematics</a:t>
            </a:r>
          </a:p>
          <a:p>
            <a:pPr>
              <a:lnSpc>
                <a:spcPct val="120000"/>
              </a:lnSpc>
              <a:spcBef>
                <a:spcPts val="0"/>
              </a:spcBef>
              <a:buClr>
                <a:schemeClr val="accent2">
                  <a:lumMod val="75000"/>
                </a:schemeClr>
              </a:buClr>
            </a:pPr>
            <a:r>
              <a:rPr lang="en-US" sz="1400" dirty="0" smtClean="0"/>
              <a:t>Public Policy</a:t>
            </a:r>
          </a:p>
          <a:p>
            <a:pPr>
              <a:lnSpc>
                <a:spcPct val="120000"/>
              </a:lnSpc>
              <a:spcBef>
                <a:spcPts val="0"/>
              </a:spcBef>
              <a:buClr>
                <a:schemeClr val="accent2">
                  <a:lumMod val="75000"/>
                </a:schemeClr>
              </a:buClr>
            </a:pPr>
            <a:r>
              <a:rPr lang="en-US" sz="1400" dirty="0" smtClean="0"/>
              <a:t>Communications</a:t>
            </a:r>
            <a:endParaRPr lang="en-US" sz="1400" dirty="0"/>
          </a:p>
        </p:txBody>
      </p:sp>
      <p:sp>
        <p:nvSpPr>
          <p:cNvPr id="6" name="Text Placeholder 7"/>
          <p:cNvSpPr txBox="1">
            <a:spLocks/>
          </p:cNvSpPr>
          <p:nvPr/>
        </p:nvSpPr>
        <p:spPr>
          <a:xfrm>
            <a:off x="685800" y="1535794"/>
            <a:ext cx="3361270" cy="484811"/>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400" dirty="0" smtClean="0"/>
              <a:t>Common Majors</a:t>
            </a:r>
          </a:p>
        </p:txBody>
      </p:sp>
      <p:pic>
        <p:nvPicPr>
          <p:cNvPr id="8" name="Picture 2"/>
          <p:cNvPicPr>
            <a:picLocks noChangeAspect="1" noChangeArrowheads="1"/>
          </p:cNvPicPr>
          <p:nvPr/>
        </p:nvPicPr>
        <p:blipFill rotWithShape="1">
          <a:blip r:embed="rId2" cstate="print"/>
          <a:srcRect t="9124" b="10925"/>
          <a:stretch/>
        </p:blipFill>
        <p:spPr bwMode="auto">
          <a:xfrm>
            <a:off x="2816903" y="4314478"/>
            <a:ext cx="3884361" cy="533401"/>
          </a:xfrm>
          <a:prstGeom prst="rect">
            <a:avLst/>
          </a:prstGeom>
          <a:noFill/>
          <a:ln w="9525">
            <a:solidFill>
              <a:srgbClr val="000000"/>
            </a:solidFill>
            <a:miter lim="800000"/>
            <a:headEnd/>
            <a:tailEnd/>
          </a:ln>
          <a:effectLst>
            <a:outerShdw blurRad="127000" dist="38100" dir="5400000" sx="102000" sy="102000" algn="t" rotWithShape="0">
              <a:prstClr val="black">
                <a:alpha val="25000"/>
              </a:prstClr>
            </a:outerShdw>
          </a:effectLst>
        </p:spPr>
      </p:pic>
      <p:sp>
        <p:nvSpPr>
          <p:cNvPr id="9" name="Content Placeholder 2"/>
          <p:cNvSpPr txBox="1">
            <a:spLocks/>
          </p:cNvSpPr>
          <p:nvPr/>
        </p:nvSpPr>
        <p:spPr>
          <a:xfrm>
            <a:off x="4572000" y="5038058"/>
            <a:ext cx="4192550" cy="1819941"/>
          </a:xfrm>
          <a:prstGeom prst="rect">
            <a:avLst/>
          </a:prstGeom>
        </p:spPr>
        <p:txBody>
          <a:bodyPr vert="horz" lIns="91387" tIns="45693" rIns="91387" bIns="45693" rtlCol="0">
            <a:normAutofit/>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000" b="1" dirty="0" smtClean="0">
                <a:solidFill>
                  <a:srgbClr val="13416C"/>
                </a:solidFill>
                <a:latin typeface="Century Gothic"/>
              </a:rPr>
              <a:t>Fall Term 2017</a:t>
            </a:r>
          </a:p>
          <a:p>
            <a:pPr marL="0" indent="0" algn="ctr">
              <a:lnSpc>
                <a:spcPct val="100000"/>
              </a:lnSpc>
              <a:buClr>
                <a:srgbClr val="0F6FC6"/>
              </a:buClr>
              <a:buFont typeface="Wingdings 2"/>
              <a:buNone/>
              <a:defRPr/>
            </a:pPr>
            <a:r>
              <a:rPr lang="en-US" sz="1600" dirty="0" smtClean="0">
                <a:solidFill>
                  <a:srgbClr val="13416C"/>
                </a:solidFill>
                <a:latin typeface="Century Gothic"/>
              </a:rPr>
              <a:t>September 11</a:t>
            </a:r>
            <a:r>
              <a:rPr lang="en-US" sz="1600" baseline="30000" dirty="0" smtClean="0">
                <a:solidFill>
                  <a:srgbClr val="13416C"/>
                </a:solidFill>
                <a:latin typeface="Century Gothic"/>
              </a:rPr>
              <a:t>th</a:t>
            </a:r>
            <a:r>
              <a:rPr lang="en-US" sz="1600" dirty="0" smtClean="0">
                <a:solidFill>
                  <a:srgbClr val="13416C"/>
                </a:solidFill>
                <a:latin typeface="Century Gothic"/>
              </a:rPr>
              <a:t> – November 17</a:t>
            </a:r>
            <a:r>
              <a:rPr lang="en-US" sz="1600" baseline="30000" dirty="0" smtClean="0">
                <a:solidFill>
                  <a:srgbClr val="13416C"/>
                </a:solidFill>
                <a:latin typeface="Century Gothic"/>
              </a:rPr>
              <a:t>th</a:t>
            </a:r>
            <a:r>
              <a:rPr lang="en-US" sz="1600" dirty="0" smtClean="0">
                <a:solidFill>
                  <a:srgbClr val="13416C"/>
                </a:solidFill>
                <a:latin typeface="Century Gothic"/>
              </a:rPr>
              <a:t> </a:t>
            </a:r>
          </a:p>
          <a:p>
            <a:pPr marL="0" indent="0" algn="ctr">
              <a:lnSpc>
                <a:spcPct val="100000"/>
              </a:lnSpc>
              <a:buClr>
                <a:srgbClr val="0F6FC6"/>
              </a:buClr>
              <a:buFont typeface="Wingdings 2"/>
              <a:buNone/>
              <a:defRPr/>
            </a:pPr>
            <a:r>
              <a:rPr lang="en-US" sz="1600" b="1" dirty="0" smtClean="0">
                <a:solidFill>
                  <a:srgbClr val="13416C"/>
                </a:solidFill>
                <a:latin typeface="Century Gothic"/>
              </a:rPr>
              <a:t>Apply Online:</a:t>
            </a:r>
          </a:p>
          <a:p>
            <a:pPr marL="0" indent="0" algn="ctr">
              <a:lnSpc>
                <a:spcPct val="100000"/>
              </a:lnSpc>
              <a:buClr>
                <a:srgbClr val="0F6FC6"/>
              </a:buClr>
              <a:buFont typeface="Wingdings 2"/>
              <a:buNone/>
              <a:defRPr/>
            </a:pPr>
            <a:r>
              <a:rPr lang="en-US" sz="1600" dirty="0" smtClean="0">
                <a:solidFill>
                  <a:srgbClr val="13416C"/>
                </a:solidFill>
                <a:latin typeface="Century Gothic"/>
              </a:rPr>
              <a:t>May 22</a:t>
            </a:r>
            <a:r>
              <a:rPr lang="en-US" sz="1600" baseline="30000" dirty="0" smtClean="0">
                <a:solidFill>
                  <a:srgbClr val="13416C"/>
                </a:solidFill>
                <a:latin typeface="Century Gothic"/>
              </a:rPr>
              <a:t>nd</a:t>
            </a:r>
            <a:r>
              <a:rPr lang="en-US" sz="1600" dirty="0" smtClean="0">
                <a:solidFill>
                  <a:srgbClr val="13416C"/>
                </a:solidFill>
                <a:latin typeface="Century Gothic"/>
              </a:rPr>
              <a:t> – June 30</a:t>
            </a:r>
            <a:r>
              <a:rPr lang="en-US" sz="1600" baseline="30000" dirty="0" smtClean="0">
                <a:solidFill>
                  <a:srgbClr val="13416C"/>
                </a:solidFill>
                <a:latin typeface="Century Gothic"/>
              </a:rPr>
              <a:t>th</a:t>
            </a:r>
            <a:r>
              <a:rPr lang="en-US" sz="1600" dirty="0" smtClean="0">
                <a:solidFill>
                  <a:srgbClr val="13416C"/>
                </a:solidFill>
                <a:latin typeface="Century Gothic"/>
              </a:rPr>
              <a:t> </a:t>
            </a:r>
          </a:p>
        </p:txBody>
      </p:sp>
      <p:sp>
        <p:nvSpPr>
          <p:cNvPr id="11" name="Content Placeholder 2"/>
          <p:cNvSpPr txBox="1">
            <a:spLocks/>
          </p:cNvSpPr>
          <p:nvPr/>
        </p:nvSpPr>
        <p:spPr>
          <a:xfrm>
            <a:off x="228600" y="5038059"/>
            <a:ext cx="4115324" cy="1819941"/>
          </a:xfrm>
          <a:prstGeom prst="rect">
            <a:avLst/>
          </a:prstGeom>
        </p:spPr>
        <p:txBody>
          <a:bodyPr vert="horz" lIns="91387" tIns="45693" rIns="91387" bIns="45693" rtlCol="0">
            <a:normAutofit/>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b="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000" b="1" dirty="0" smtClean="0">
                <a:solidFill>
                  <a:srgbClr val="13416C"/>
                </a:solidFill>
                <a:latin typeface="Century Gothic"/>
              </a:rPr>
              <a:t>Summer Term 2017</a:t>
            </a:r>
          </a:p>
          <a:p>
            <a:pPr marL="0" indent="0" algn="ctr">
              <a:lnSpc>
                <a:spcPct val="100000"/>
              </a:lnSpc>
              <a:buClr>
                <a:srgbClr val="0F6FC6"/>
              </a:buClr>
              <a:buFont typeface="Wingdings 2"/>
              <a:buNone/>
              <a:defRPr/>
            </a:pPr>
            <a:r>
              <a:rPr lang="en-US" sz="1600" dirty="0" smtClean="0">
                <a:solidFill>
                  <a:srgbClr val="13416C"/>
                </a:solidFill>
                <a:latin typeface="Century Gothic"/>
              </a:rPr>
              <a:t>June 5</a:t>
            </a:r>
            <a:r>
              <a:rPr lang="en-US" sz="1600" baseline="30000" dirty="0" smtClean="0">
                <a:solidFill>
                  <a:srgbClr val="13416C"/>
                </a:solidFill>
                <a:latin typeface="Century Gothic"/>
              </a:rPr>
              <a:t>th</a:t>
            </a:r>
            <a:r>
              <a:rPr lang="en-US" sz="1600" dirty="0" smtClean="0">
                <a:solidFill>
                  <a:srgbClr val="13416C"/>
                </a:solidFill>
                <a:latin typeface="Century Gothic"/>
              </a:rPr>
              <a:t> – August 11</a:t>
            </a:r>
            <a:r>
              <a:rPr lang="en-US" sz="1600" baseline="30000" dirty="0" smtClean="0">
                <a:solidFill>
                  <a:srgbClr val="13416C"/>
                </a:solidFill>
                <a:latin typeface="Century Gothic"/>
              </a:rPr>
              <a:t>th</a:t>
            </a:r>
            <a:endParaRPr lang="en-US" sz="1600" dirty="0" smtClean="0">
              <a:solidFill>
                <a:srgbClr val="13416C"/>
              </a:solidFill>
              <a:latin typeface="Century Gothic"/>
            </a:endParaRPr>
          </a:p>
          <a:p>
            <a:pPr marL="0" indent="0" algn="ctr">
              <a:lnSpc>
                <a:spcPct val="100000"/>
              </a:lnSpc>
              <a:buClr>
                <a:srgbClr val="0F6FC6"/>
              </a:buClr>
              <a:buFont typeface="Wingdings 2"/>
              <a:buNone/>
              <a:defRPr/>
            </a:pPr>
            <a:r>
              <a:rPr lang="en-US" sz="1600" b="1" dirty="0" smtClean="0">
                <a:solidFill>
                  <a:srgbClr val="13416C"/>
                </a:solidFill>
                <a:latin typeface="Century Gothic"/>
              </a:rPr>
              <a:t>Apply Online:</a:t>
            </a:r>
          </a:p>
          <a:p>
            <a:pPr marL="0" indent="0" algn="ctr">
              <a:lnSpc>
                <a:spcPct val="100000"/>
              </a:lnSpc>
              <a:buClr>
                <a:srgbClr val="0F6FC6"/>
              </a:buClr>
              <a:buFont typeface="Wingdings 2"/>
              <a:buNone/>
              <a:defRPr/>
            </a:pPr>
            <a:r>
              <a:rPr lang="en-US" sz="1600" dirty="0" smtClean="0">
                <a:solidFill>
                  <a:srgbClr val="13416C"/>
                </a:solidFill>
                <a:latin typeface="Century Gothic"/>
              </a:rPr>
              <a:t>January 9</a:t>
            </a:r>
            <a:r>
              <a:rPr lang="en-US" sz="1600" baseline="30000" dirty="0" smtClean="0">
                <a:solidFill>
                  <a:srgbClr val="13416C"/>
                </a:solidFill>
                <a:latin typeface="Century Gothic"/>
              </a:rPr>
              <a:t>th</a:t>
            </a:r>
            <a:r>
              <a:rPr lang="en-US" sz="1600" dirty="0" smtClean="0">
                <a:solidFill>
                  <a:srgbClr val="13416C"/>
                </a:solidFill>
                <a:latin typeface="Century Gothic"/>
              </a:rPr>
              <a:t> – February 17</a:t>
            </a:r>
            <a:r>
              <a:rPr lang="en-US" sz="1600" baseline="30000" dirty="0" smtClean="0">
                <a:solidFill>
                  <a:srgbClr val="13416C"/>
                </a:solidFill>
                <a:latin typeface="Century Gothic"/>
              </a:rPr>
              <a:t>th</a:t>
            </a:r>
            <a:r>
              <a:rPr lang="en-US" sz="1600" dirty="0" smtClean="0">
                <a:solidFill>
                  <a:srgbClr val="13416C"/>
                </a:solidFill>
                <a:latin typeface="Century Gothic"/>
              </a:rPr>
              <a:t> </a:t>
            </a:r>
          </a:p>
        </p:txBody>
      </p:sp>
      <p:sp>
        <p:nvSpPr>
          <p:cNvPr id="7" name="Rectangle 6"/>
          <p:cNvSpPr/>
          <p:nvPr/>
        </p:nvSpPr>
        <p:spPr>
          <a:xfrm>
            <a:off x="4915675" y="5038057"/>
            <a:ext cx="3505200" cy="12865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7030" y="5038057"/>
            <a:ext cx="3124200" cy="12865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76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Organization</a:t>
            </a:r>
            <a:endParaRPr lang="en-US" dirty="0"/>
          </a:p>
        </p:txBody>
      </p:sp>
      <p:cxnSp>
        <p:nvCxnSpPr>
          <p:cNvPr id="4" name="Straight Connector 3"/>
          <p:cNvCxnSpPr>
            <a:stCxn id="18" idx="0"/>
          </p:cNvCxnSpPr>
          <p:nvPr/>
        </p:nvCxnSpPr>
        <p:spPr>
          <a:xfrm flipV="1">
            <a:off x="1165098" y="2876999"/>
            <a:ext cx="0" cy="67958"/>
          </a:xfrm>
          <a:prstGeom prst="line">
            <a:avLst/>
          </a:prstGeom>
          <a:noFill/>
          <a:ln w="19050" cap="flat" cmpd="sng" algn="ctr">
            <a:solidFill>
              <a:srgbClr val="A5A5A5"/>
            </a:solidFill>
            <a:prstDash val="sysDash"/>
          </a:ln>
          <a:effectLst/>
        </p:spPr>
      </p:cxnSp>
      <p:cxnSp>
        <p:nvCxnSpPr>
          <p:cNvPr id="5" name="Straight Connector 4"/>
          <p:cNvCxnSpPr/>
          <p:nvPr/>
        </p:nvCxnSpPr>
        <p:spPr>
          <a:xfrm>
            <a:off x="1162050" y="2876998"/>
            <a:ext cx="6813804" cy="0"/>
          </a:xfrm>
          <a:prstGeom prst="line">
            <a:avLst/>
          </a:prstGeom>
          <a:noFill/>
          <a:ln w="19050" cap="flat" cmpd="sng" algn="ctr">
            <a:solidFill>
              <a:srgbClr val="A5A5A5"/>
            </a:solidFill>
            <a:prstDash val="sysDash"/>
          </a:ln>
          <a:effectLst/>
        </p:spPr>
      </p:cxnSp>
      <p:cxnSp>
        <p:nvCxnSpPr>
          <p:cNvPr id="6" name="Straight Connector 5"/>
          <p:cNvCxnSpPr/>
          <p:nvPr/>
        </p:nvCxnSpPr>
        <p:spPr>
          <a:xfrm flipV="1">
            <a:off x="7980525" y="2876999"/>
            <a:ext cx="0" cy="167958"/>
          </a:xfrm>
          <a:prstGeom prst="line">
            <a:avLst/>
          </a:prstGeom>
          <a:noFill/>
          <a:ln w="19050" cap="flat" cmpd="sng" algn="ctr">
            <a:solidFill>
              <a:srgbClr val="A5A5A5"/>
            </a:solidFill>
            <a:prstDash val="sysDash"/>
          </a:ln>
          <a:effectLst/>
        </p:spPr>
      </p:cxnSp>
      <p:cxnSp>
        <p:nvCxnSpPr>
          <p:cNvPr id="7" name="Straight Connector 6"/>
          <p:cNvCxnSpPr>
            <a:stCxn id="19" idx="0"/>
          </p:cNvCxnSpPr>
          <p:nvPr/>
        </p:nvCxnSpPr>
        <p:spPr>
          <a:xfrm flipV="1">
            <a:off x="2839974" y="2876998"/>
            <a:ext cx="0" cy="173735"/>
          </a:xfrm>
          <a:prstGeom prst="line">
            <a:avLst/>
          </a:prstGeom>
          <a:noFill/>
          <a:ln w="19050" cap="flat" cmpd="sng" algn="ctr">
            <a:solidFill>
              <a:srgbClr val="A5A5A5"/>
            </a:solidFill>
            <a:prstDash val="sysDash"/>
          </a:ln>
          <a:effectLst/>
        </p:spPr>
      </p:cxnSp>
      <p:cxnSp>
        <p:nvCxnSpPr>
          <p:cNvPr id="8" name="Straight Connector 7"/>
          <p:cNvCxnSpPr>
            <a:stCxn id="20" idx="0"/>
          </p:cNvCxnSpPr>
          <p:nvPr/>
        </p:nvCxnSpPr>
        <p:spPr>
          <a:xfrm flipV="1">
            <a:off x="6297930" y="2876998"/>
            <a:ext cx="0" cy="167959"/>
          </a:xfrm>
          <a:prstGeom prst="line">
            <a:avLst/>
          </a:prstGeom>
          <a:noFill/>
          <a:ln w="19050" cap="flat" cmpd="sng" algn="ctr">
            <a:solidFill>
              <a:srgbClr val="A5A5A5"/>
            </a:solidFill>
            <a:prstDash val="sysDash"/>
          </a:ln>
          <a:effectLst/>
        </p:spPr>
      </p:cxnSp>
      <p:cxnSp>
        <p:nvCxnSpPr>
          <p:cNvPr id="9" name="Straight Connector 8"/>
          <p:cNvCxnSpPr>
            <a:stCxn id="10" idx="2"/>
            <a:endCxn id="16" idx="0"/>
          </p:cNvCxnSpPr>
          <p:nvPr/>
        </p:nvCxnSpPr>
        <p:spPr>
          <a:xfrm>
            <a:off x="4568952" y="2146290"/>
            <a:ext cx="0" cy="3721110"/>
          </a:xfrm>
          <a:prstGeom prst="line">
            <a:avLst/>
          </a:prstGeom>
          <a:noFill/>
          <a:ln w="19050" cap="flat" cmpd="sng" algn="ctr">
            <a:solidFill>
              <a:srgbClr val="A5A5A5"/>
            </a:solidFill>
            <a:prstDash val="sysDash"/>
          </a:ln>
          <a:effectLst/>
        </p:spPr>
      </p:cxnSp>
      <p:sp>
        <p:nvSpPr>
          <p:cNvPr id="10" name="TextBox 9"/>
          <p:cNvSpPr txBox="1"/>
          <p:nvPr/>
        </p:nvSpPr>
        <p:spPr>
          <a:xfrm>
            <a:off x="3200400" y="1765290"/>
            <a:ext cx="27371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NASA Administrator</a:t>
            </a:r>
          </a:p>
        </p:txBody>
      </p:sp>
      <p:sp>
        <p:nvSpPr>
          <p:cNvPr id="11" name="TextBox 10"/>
          <p:cNvSpPr txBox="1"/>
          <p:nvPr/>
        </p:nvSpPr>
        <p:spPr>
          <a:xfrm>
            <a:off x="2971800" y="2253681"/>
            <a:ext cx="31943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Associate Administrator</a:t>
            </a:r>
          </a:p>
        </p:txBody>
      </p:sp>
      <p:sp>
        <p:nvSpPr>
          <p:cNvPr id="12" name="TextBox 11"/>
          <p:cNvSpPr txBox="1"/>
          <p:nvPr/>
        </p:nvSpPr>
        <p:spPr>
          <a:xfrm>
            <a:off x="3886200" y="3146746"/>
            <a:ext cx="13655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Science</a:t>
            </a:r>
          </a:p>
        </p:txBody>
      </p:sp>
      <p:sp>
        <p:nvSpPr>
          <p:cNvPr id="13" name="TextBox 12"/>
          <p:cNvSpPr txBox="1"/>
          <p:nvPr/>
        </p:nvSpPr>
        <p:spPr>
          <a:xfrm>
            <a:off x="3810000" y="4155895"/>
            <a:ext cx="1517904" cy="536224"/>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prstClr val="white"/>
                </a:solidFill>
                <a:effectLst/>
                <a:uLnTx/>
                <a:uFillTx/>
              </a:rPr>
              <a:t>Earth Science Division</a:t>
            </a:r>
          </a:p>
        </p:txBody>
      </p:sp>
      <p:sp>
        <p:nvSpPr>
          <p:cNvPr id="14" name="TextBox 13"/>
          <p:cNvSpPr txBox="1"/>
          <p:nvPr/>
        </p:nvSpPr>
        <p:spPr>
          <a:xfrm>
            <a:off x="2743200" y="4866753"/>
            <a:ext cx="36515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Applied Sciences Program</a:t>
            </a:r>
          </a:p>
        </p:txBody>
      </p:sp>
      <p:sp>
        <p:nvSpPr>
          <p:cNvPr id="15" name="TextBox 14"/>
          <p:cNvSpPr txBox="1"/>
          <p:nvPr/>
        </p:nvSpPr>
        <p:spPr>
          <a:xfrm>
            <a:off x="2743200" y="5367077"/>
            <a:ext cx="3651504" cy="381000"/>
          </a:xfrm>
          <a:prstGeom prst="roundRect">
            <a:avLst/>
          </a:prstGeom>
          <a:solidFill>
            <a:srgbClr val="2F5983"/>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Capacity Building Program</a:t>
            </a:r>
          </a:p>
        </p:txBody>
      </p:sp>
      <p:sp>
        <p:nvSpPr>
          <p:cNvPr id="16" name="TextBox 15"/>
          <p:cNvSpPr txBox="1"/>
          <p:nvPr/>
        </p:nvSpPr>
        <p:spPr>
          <a:xfrm>
            <a:off x="2743200" y="5867400"/>
            <a:ext cx="3651504" cy="381000"/>
          </a:xfrm>
          <a:prstGeom prst="roundRect">
            <a:avLst/>
          </a:prstGeom>
          <a:solidFill>
            <a:srgbClr val="2F5983"/>
          </a:solidFill>
          <a:ln w="31750">
            <a:no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DEVELOP National Program</a:t>
            </a:r>
          </a:p>
        </p:txBody>
      </p:sp>
      <p:sp>
        <p:nvSpPr>
          <p:cNvPr id="17" name="TextBox 16"/>
          <p:cNvSpPr txBox="1"/>
          <p:nvPr/>
        </p:nvSpPr>
        <p:spPr>
          <a:xfrm>
            <a:off x="1165098" y="2608332"/>
            <a:ext cx="1676400" cy="228600"/>
          </a:xfrm>
          <a:prstGeom prst="rect">
            <a:avLst/>
          </a:prstGeom>
          <a:solidFill>
            <a:srgbClr val="7F7F7F"/>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white"/>
                </a:solidFill>
                <a:effectLst/>
                <a:uLnTx/>
                <a:uFillTx/>
              </a:rPr>
              <a:t>Mission Directorates</a:t>
            </a:r>
          </a:p>
        </p:txBody>
      </p:sp>
      <p:sp>
        <p:nvSpPr>
          <p:cNvPr id="18" name="TextBox 17"/>
          <p:cNvSpPr txBox="1"/>
          <p:nvPr/>
        </p:nvSpPr>
        <p:spPr>
          <a:xfrm>
            <a:off x="479298" y="2944957"/>
            <a:ext cx="1371600" cy="980985"/>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 Human Exploration and Operations</a:t>
            </a:r>
          </a:p>
        </p:txBody>
      </p:sp>
      <p:sp>
        <p:nvSpPr>
          <p:cNvPr id="19" name="TextBox 18"/>
          <p:cNvSpPr txBox="1"/>
          <p:nvPr/>
        </p:nvSpPr>
        <p:spPr>
          <a:xfrm>
            <a:off x="2116074" y="3050733"/>
            <a:ext cx="1447800" cy="584575"/>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Space Technology</a:t>
            </a:r>
          </a:p>
        </p:txBody>
      </p:sp>
      <p:sp>
        <p:nvSpPr>
          <p:cNvPr id="20" name="TextBox 19"/>
          <p:cNvSpPr txBox="1"/>
          <p:nvPr/>
        </p:nvSpPr>
        <p:spPr>
          <a:xfrm>
            <a:off x="5764530" y="3044957"/>
            <a:ext cx="1066800" cy="584575"/>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Mission Support</a:t>
            </a:r>
          </a:p>
        </p:txBody>
      </p:sp>
      <p:sp>
        <p:nvSpPr>
          <p:cNvPr id="21" name="TextBox 20"/>
          <p:cNvSpPr txBox="1"/>
          <p:nvPr/>
        </p:nvSpPr>
        <p:spPr>
          <a:xfrm>
            <a:off x="454152"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Joint Agency Satellite Div.</a:t>
            </a:r>
          </a:p>
        </p:txBody>
      </p:sp>
      <p:sp>
        <p:nvSpPr>
          <p:cNvPr id="22" name="TextBox 21"/>
          <p:cNvSpPr txBox="1"/>
          <p:nvPr/>
        </p:nvSpPr>
        <p:spPr>
          <a:xfrm>
            <a:off x="2132076"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rPr>
              <a:t>Heliophysics</a:t>
            </a:r>
            <a:r>
              <a:rPr kumimoji="0" lang="en-US" sz="1400" b="0" i="0" u="none" strike="noStrike" kern="0" cap="none" spc="0" normalizeH="0" baseline="0" noProof="0" dirty="0" smtClean="0">
                <a:ln>
                  <a:noFill/>
                </a:ln>
                <a:solidFill>
                  <a:prstClr val="white"/>
                </a:solidFill>
                <a:effectLst/>
                <a:uLnTx/>
                <a:uFillTx/>
              </a:rPr>
              <a:t> Division</a:t>
            </a:r>
          </a:p>
        </p:txBody>
      </p:sp>
      <p:sp>
        <p:nvSpPr>
          <p:cNvPr id="23" name="TextBox 22"/>
          <p:cNvSpPr txBox="1"/>
          <p:nvPr/>
        </p:nvSpPr>
        <p:spPr>
          <a:xfrm>
            <a:off x="5590032"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Planetary Science Div.</a:t>
            </a:r>
          </a:p>
        </p:txBody>
      </p:sp>
      <p:cxnSp>
        <p:nvCxnSpPr>
          <p:cNvPr id="24" name="Straight Connector 23"/>
          <p:cNvCxnSpPr>
            <a:stCxn id="21" idx="0"/>
          </p:cNvCxnSpPr>
          <p:nvPr/>
        </p:nvCxnSpPr>
        <p:spPr>
          <a:xfrm flipV="1">
            <a:off x="1162050" y="4044006"/>
            <a:ext cx="0" cy="111889"/>
          </a:xfrm>
          <a:prstGeom prst="line">
            <a:avLst/>
          </a:prstGeom>
          <a:noFill/>
          <a:ln w="19050" cap="flat" cmpd="sng" algn="ctr">
            <a:solidFill>
              <a:srgbClr val="A5A5A5"/>
            </a:solidFill>
            <a:prstDash val="sysDash"/>
          </a:ln>
          <a:effectLst/>
        </p:spPr>
      </p:cxnSp>
      <p:cxnSp>
        <p:nvCxnSpPr>
          <p:cNvPr id="25" name="Straight Connector 24"/>
          <p:cNvCxnSpPr/>
          <p:nvPr/>
        </p:nvCxnSpPr>
        <p:spPr>
          <a:xfrm>
            <a:off x="1162050" y="4044006"/>
            <a:ext cx="6813804" cy="0"/>
          </a:xfrm>
          <a:prstGeom prst="line">
            <a:avLst/>
          </a:prstGeom>
          <a:noFill/>
          <a:ln w="19050" cap="flat" cmpd="sng" algn="ctr">
            <a:solidFill>
              <a:srgbClr val="A5A5A5"/>
            </a:solidFill>
            <a:prstDash val="sysDash"/>
          </a:ln>
          <a:effectLst/>
        </p:spPr>
      </p:cxnSp>
      <p:cxnSp>
        <p:nvCxnSpPr>
          <p:cNvPr id="26" name="Straight Connector 25"/>
          <p:cNvCxnSpPr/>
          <p:nvPr/>
        </p:nvCxnSpPr>
        <p:spPr>
          <a:xfrm flipV="1">
            <a:off x="7975854" y="4044006"/>
            <a:ext cx="0" cy="111889"/>
          </a:xfrm>
          <a:prstGeom prst="line">
            <a:avLst/>
          </a:prstGeom>
          <a:noFill/>
          <a:ln w="19050" cap="flat" cmpd="sng" algn="ctr">
            <a:solidFill>
              <a:srgbClr val="A5A5A5"/>
            </a:solidFill>
            <a:prstDash val="sysDash"/>
          </a:ln>
          <a:effectLst/>
        </p:spPr>
      </p:cxnSp>
      <p:cxnSp>
        <p:nvCxnSpPr>
          <p:cNvPr id="27" name="Straight Connector 26"/>
          <p:cNvCxnSpPr>
            <a:stCxn id="22" idx="0"/>
          </p:cNvCxnSpPr>
          <p:nvPr/>
        </p:nvCxnSpPr>
        <p:spPr>
          <a:xfrm flipV="1">
            <a:off x="2839974" y="4044006"/>
            <a:ext cx="0" cy="111889"/>
          </a:xfrm>
          <a:prstGeom prst="line">
            <a:avLst/>
          </a:prstGeom>
          <a:noFill/>
          <a:ln w="19050" cap="flat" cmpd="sng" algn="ctr">
            <a:solidFill>
              <a:srgbClr val="A5A5A5"/>
            </a:solidFill>
            <a:prstDash val="sysDash"/>
          </a:ln>
          <a:effectLst/>
        </p:spPr>
      </p:cxnSp>
      <p:cxnSp>
        <p:nvCxnSpPr>
          <p:cNvPr id="28" name="Straight Connector 27"/>
          <p:cNvCxnSpPr>
            <a:stCxn id="23" idx="0"/>
          </p:cNvCxnSpPr>
          <p:nvPr/>
        </p:nvCxnSpPr>
        <p:spPr>
          <a:xfrm flipV="1">
            <a:off x="6297930" y="4044006"/>
            <a:ext cx="0" cy="111889"/>
          </a:xfrm>
          <a:prstGeom prst="line">
            <a:avLst/>
          </a:prstGeom>
          <a:noFill/>
          <a:ln w="19050" cap="flat" cmpd="sng" algn="ctr">
            <a:solidFill>
              <a:srgbClr val="A5A5A5"/>
            </a:solidFill>
            <a:prstDash val="sysDash"/>
          </a:ln>
          <a:effectLst/>
        </p:spPr>
      </p:cxnSp>
      <p:sp>
        <p:nvSpPr>
          <p:cNvPr id="29" name="TextBox 28"/>
          <p:cNvSpPr txBox="1"/>
          <p:nvPr/>
        </p:nvSpPr>
        <p:spPr>
          <a:xfrm>
            <a:off x="7247481" y="3044957"/>
            <a:ext cx="1466088" cy="482790"/>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Aeronautics Research</a:t>
            </a:r>
          </a:p>
        </p:txBody>
      </p:sp>
      <p:sp>
        <p:nvSpPr>
          <p:cNvPr id="30" name="TextBox 29"/>
          <p:cNvSpPr txBox="1"/>
          <p:nvPr/>
        </p:nvSpPr>
        <p:spPr>
          <a:xfrm>
            <a:off x="7267956" y="4155895"/>
            <a:ext cx="1415796" cy="536224"/>
          </a:xfrm>
          <a:prstGeom prst="roundRect">
            <a:avLst/>
          </a:prstGeom>
          <a:solidFill>
            <a:srgbClr val="A5A5A5"/>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Astrophysics Division</a:t>
            </a:r>
          </a:p>
        </p:txBody>
      </p:sp>
    </p:spTree>
    <p:extLst>
      <p:ext uri="{BB962C8B-B14F-4D97-AF65-F5344CB8AC3E}">
        <p14:creationId xmlns:p14="http://schemas.microsoft.com/office/powerpoint/2010/main" val="744268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Shape 658"/>
          <p:cNvSpPr txBox="1">
            <a:spLocks noGrp="1"/>
          </p:cNvSpPr>
          <p:nvPr>
            <p:ph type="title"/>
          </p:nvPr>
        </p:nvSpPr>
        <p:spPr>
          <a:xfrm>
            <a:off x="301752" y="307848"/>
            <a:ext cx="8534400" cy="75895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Questrial"/>
              <a:buNone/>
            </a:pPr>
            <a:r>
              <a:rPr lang="en-US" i="0" u="none" strike="noStrike" cap="none" baseline="0" dirty="0" smtClean="0">
                <a:solidFill>
                  <a:schemeClr val="dk1"/>
                </a:solidFill>
                <a:latin typeface="Century Gothic" panose="020B0502020202020204" pitchFamily="34" charset="0"/>
                <a:sym typeface="Questrial"/>
              </a:rPr>
              <a:t>Find DEVELOP on Social Media!</a:t>
            </a:r>
            <a:endParaRPr lang="en-US" i="0" u="none" strike="noStrike" cap="none" baseline="0" dirty="0">
              <a:solidFill>
                <a:schemeClr val="dk1"/>
              </a:solidFill>
              <a:latin typeface="Century Gothic" panose="020B0502020202020204" pitchFamily="34" charset="0"/>
              <a:sym typeface="Questrial"/>
            </a:endParaRPr>
          </a:p>
        </p:txBody>
      </p:sp>
      <p:sp>
        <p:nvSpPr>
          <p:cNvPr id="657" name="Shape 657"/>
          <p:cNvSpPr txBox="1">
            <a:spLocks noGrp="1"/>
          </p:cNvSpPr>
          <p:nvPr>
            <p:ph type="body" idx="4294967295"/>
          </p:nvPr>
        </p:nvSpPr>
        <p:spPr>
          <a:xfrm>
            <a:off x="1066800" y="1959288"/>
            <a:ext cx="8401050" cy="231457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1600" i="0" u="none" strike="noStrike" cap="none" baseline="0" dirty="0">
                <a:solidFill>
                  <a:schemeClr val="dk1"/>
                </a:solidFill>
                <a:latin typeface="Century Gothic" panose="020B0502020202020204" pitchFamily="34" charset="0"/>
                <a:sym typeface="Questrial"/>
              </a:rPr>
              <a:t>Facebook: </a:t>
            </a:r>
            <a:r>
              <a:rPr lang="en-US" sz="1600" i="0" u="sng" strike="noStrike" cap="none" baseline="0" dirty="0">
                <a:solidFill>
                  <a:schemeClr val="hlink"/>
                </a:solidFill>
                <a:latin typeface="Century Gothic" panose="020B0502020202020204" pitchFamily="34" charset="0"/>
                <a:sym typeface="Questrial"/>
                <a:hlinkClick r:id="rId3"/>
              </a:rPr>
              <a:t>www.facebook.com/developnationalprogram</a:t>
            </a:r>
            <a:r>
              <a:rPr lang="en-US" sz="1600" i="0" u="none" strike="noStrike" cap="none" baseline="0" dirty="0">
                <a:solidFill>
                  <a:schemeClr val="dk1"/>
                </a:solidFill>
                <a:latin typeface="Century Gothic" panose="020B0502020202020204" pitchFamily="34" charset="0"/>
                <a:sym typeface="Questrial"/>
              </a:rPr>
              <a:t> </a:t>
            </a:r>
          </a:p>
          <a:p>
            <a:pPr marL="228600" marR="0" lvl="0" indent="-228600" algn="l" rtl="0">
              <a:lnSpc>
                <a:spcPct val="90000"/>
              </a:lnSpc>
              <a:spcBef>
                <a:spcPts val="1000"/>
              </a:spcBef>
              <a:buClr>
                <a:schemeClr val="dk1"/>
              </a:buClr>
              <a:buSzPct val="100000"/>
              <a:buFont typeface="Arial"/>
              <a:buChar char="•"/>
            </a:pPr>
            <a:r>
              <a:rPr lang="en-US" sz="1600" i="0" u="none" strike="noStrike" cap="none" baseline="0" dirty="0">
                <a:solidFill>
                  <a:schemeClr val="dk1"/>
                </a:solidFill>
                <a:latin typeface="Century Gothic" panose="020B0502020202020204" pitchFamily="34" charset="0"/>
                <a:sym typeface="Questrial"/>
              </a:rPr>
              <a:t>Twitter: </a:t>
            </a:r>
            <a:r>
              <a:rPr lang="en-US" sz="1600" i="0" u="sng" strike="noStrike" cap="none" baseline="0" dirty="0">
                <a:solidFill>
                  <a:schemeClr val="hlink"/>
                </a:solidFill>
                <a:latin typeface="Century Gothic" panose="020B0502020202020204" pitchFamily="34" charset="0"/>
                <a:sym typeface="Questrial"/>
                <a:hlinkClick r:id="rId4"/>
              </a:rPr>
              <a:t>http://twitter.com/#!/nasa_develop</a:t>
            </a:r>
            <a:r>
              <a:rPr lang="en-US" sz="1600" i="0" u="none" strike="noStrike" cap="none" baseline="0" dirty="0">
                <a:solidFill>
                  <a:schemeClr val="dk1"/>
                </a:solidFill>
                <a:latin typeface="Century Gothic" panose="020B0502020202020204" pitchFamily="34" charset="0"/>
                <a:sym typeface="Questrial"/>
              </a:rPr>
              <a:t>  </a:t>
            </a:r>
          </a:p>
          <a:p>
            <a:pPr marL="228600" indent="-228600">
              <a:lnSpc>
                <a:spcPct val="90000"/>
              </a:lnSpc>
              <a:spcBef>
                <a:spcPts val="1000"/>
              </a:spcBef>
              <a:buClr>
                <a:schemeClr val="dk1"/>
              </a:buClr>
              <a:buSzPct val="100000"/>
              <a:buFont typeface="Arial"/>
              <a:buChar char="•"/>
            </a:pPr>
            <a:r>
              <a:rPr lang="en-US" sz="1600" dirty="0">
                <a:solidFill>
                  <a:schemeClr val="dk1"/>
                </a:solidFill>
                <a:latin typeface="Century Gothic" panose="020B0502020202020204" pitchFamily="34" charset="0"/>
                <a:sym typeface="Questrial"/>
              </a:rPr>
              <a:t>LinkedIn: </a:t>
            </a:r>
            <a:r>
              <a:rPr lang="en-US" sz="1600" u="sng" dirty="0">
                <a:solidFill>
                  <a:schemeClr val="hlink"/>
                </a:solidFill>
                <a:latin typeface="Century Gothic" panose="020B0502020202020204" pitchFamily="34" charset="0"/>
                <a:sym typeface="Questrial"/>
                <a:hlinkClick r:id="rId5"/>
              </a:rPr>
              <a:t>https://www.linkedin.com/groups/4343498</a:t>
            </a:r>
            <a:endParaRPr lang="en-US" sz="1600" dirty="0">
              <a:solidFill>
                <a:schemeClr val="dk1"/>
              </a:solidFill>
              <a:latin typeface="Century Gothic" panose="020B0502020202020204" pitchFamily="34" charset="0"/>
              <a:sym typeface="Questrial"/>
            </a:endParaRPr>
          </a:p>
          <a:p>
            <a:pPr marL="228600" lvl="0" indent="-228600">
              <a:lnSpc>
                <a:spcPct val="90000"/>
              </a:lnSpc>
              <a:spcBef>
                <a:spcPts val="1000"/>
              </a:spcBef>
              <a:buClr>
                <a:schemeClr val="dk1"/>
              </a:buClr>
              <a:buSzPct val="100000"/>
              <a:buFont typeface="Arial"/>
              <a:buChar char="•"/>
            </a:pPr>
            <a:r>
              <a:rPr lang="en-US" sz="1600" i="0" u="none" strike="noStrike" cap="none" baseline="0" dirty="0" smtClean="0">
                <a:solidFill>
                  <a:schemeClr val="dk1"/>
                </a:solidFill>
                <a:latin typeface="Century Gothic" panose="020B0502020202020204" pitchFamily="34" charset="0"/>
                <a:sym typeface="Questrial"/>
              </a:rPr>
              <a:t>YouTube: </a:t>
            </a:r>
            <a:r>
              <a:rPr lang="en-US" sz="1600" u="sng" dirty="0">
                <a:solidFill>
                  <a:schemeClr val="hlink"/>
                </a:solidFill>
                <a:latin typeface="Century Gothic" panose="020B0502020202020204" pitchFamily="34" charset="0"/>
                <a:sym typeface="Questrial"/>
                <a:hlinkClick r:id="rId6"/>
              </a:rPr>
              <a:t>www.youtube.com/user/NASADEVELOP</a:t>
            </a:r>
            <a:r>
              <a:rPr lang="en-US" sz="1600" dirty="0">
                <a:solidFill>
                  <a:schemeClr val="dk1"/>
                </a:solidFill>
                <a:latin typeface="Century Gothic" panose="020B0502020202020204" pitchFamily="34" charset="0"/>
                <a:sym typeface="Questrial"/>
              </a:rPr>
              <a:t> </a:t>
            </a:r>
          </a:p>
          <a:p>
            <a:pPr marL="228600" lvl="0" indent="-228600">
              <a:lnSpc>
                <a:spcPct val="90000"/>
              </a:lnSpc>
              <a:spcBef>
                <a:spcPts val="1000"/>
              </a:spcBef>
              <a:buClr>
                <a:schemeClr val="dk1"/>
              </a:buClr>
              <a:buSzPct val="100000"/>
              <a:buFont typeface="Arial"/>
              <a:buChar char="•"/>
            </a:pPr>
            <a:r>
              <a:rPr lang="en-US" sz="1600" i="0" u="none" strike="noStrike" cap="none" baseline="0" dirty="0" smtClean="0">
                <a:solidFill>
                  <a:schemeClr val="dk1"/>
                </a:solidFill>
                <a:latin typeface="Century Gothic" panose="020B0502020202020204" pitchFamily="34" charset="0"/>
                <a:sym typeface="Questrial"/>
              </a:rPr>
              <a:t>Google</a:t>
            </a:r>
            <a:r>
              <a:rPr lang="en-US" sz="1600" i="0" u="none" strike="noStrike" cap="none" baseline="0" dirty="0">
                <a:solidFill>
                  <a:schemeClr val="dk1"/>
                </a:solidFill>
                <a:latin typeface="Century Gothic" panose="020B0502020202020204" pitchFamily="34" charset="0"/>
                <a:sym typeface="Questrial"/>
              </a:rPr>
              <a:t>+: </a:t>
            </a:r>
            <a:r>
              <a:rPr lang="en-US" sz="1600" u="sng" dirty="0">
                <a:solidFill>
                  <a:schemeClr val="hlink"/>
                </a:solidFill>
                <a:latin typeface="Century Gothic" panose="020B0502020202020204" pitchFamily="34" charset="0"/>
                <a:sym typeface="Questrial"/>
                <a:hlinkClick r:id="rId7"/>
              </a:rPr>
              <a:t>https://plus.google.com/u/0/+NASADEVELOP</a:t>
            </a:r>
            <a:endParaRPr lang="en-US" sz="1600" i="0" u="none" strike="noStrike" cap="none" baseline="0" dirty="0">
              <a:solidFill>
                <a:schemeClr val="dk1"/>
              </a:solidFill>
              <a:latin typeface="Century Gothic" panose="020B0502020202020204" pitchFamily="34" charset="0"/>
              <a:sym typeface="Questrial"/>
            </a:endParaRPr>
          </a:p>
          <a:p>
            <a:pPr marL="228600" marR="0" lvl="0" indent="-114300" algn="l" rtl="0">
              <a:lnSpc>
                <a:spcPct val="90000"/>
              </a:lnSpc>
              <a:spcBef>
                <a:spcPts val="1000"/>
              </a:spcBef>
              <a:buClr>
                <a:schemeClr val="dk1"/>
              </a:buClr>
              <a:buFont typeface="Arial"/>
              <a:buNone/>
            </a:pPr>
            <a:endParaRPr sz="1600" i="0" u="none" strike="noStrike" cap="none" baseline="0" dirty="0">
              <a:solidFill>
                <a:schemeClr val="dk1"/>
              </a:solidFill>
              <a:latin typeface="Century Gothic" panose="020B0502020202020204" pitchFamily="34" charset="0"/>
              <a:sym typeface="Questrial"/>
            </a:endParaRPr>
          </a:p>
        </p:txBody>
      </p:sp>
      <p:grpSp>
        <p:nvGrpSpPr>
          <p:cNvPr id="2" name="Group 1"/>
          <p:cNvGrpSpPr/>
          <p:nvPr/>
        </p:nvGrpSpPr>
        <p:grpSpPr>
          <a:xfrm>
            <a:off x="1108584" y="4219887"/>
            <a:ext cx="6926833" cy="1571313"/>
            <a:chOff x="769367" y="3940296"/>
            <a:chExt cx="7551042" cy="1712911"/>
          </a:xfrm>
        </p:grpSpPr>
        <p:pic>
          <p:nvPicPr>
            <p:cNvPr id="660" name="Shape 660"/>
            <p:cNvPicPr preferRelativeResize="0"/>
            <p:nvPr/>
          </p:nvPicPr>
          <p:blipFill rotWithShape="1">
            <a:blip r:embed="rId8">
              <a:alphaModFix/>
            </a:blip>
            <a:srcRect/>
            <a:stretch/>
          </p:blipFill>
          <p:spPr>
            <a:xfrm>
              <a:off x="769367" y="4373560"/>
              <a:ext cx="843040" cy="818243"/>
            </a:xfrm>
            <a:prstGeom prst="rect">
              <a:avLst/>
            </a:prstGeom>
            <a:noFill/>
            <a:ln>
              <a:noFill/>
            </a:ln>
          </p:spPr>
        </p:pic>
        <p:pic>
          <p:nvPicPr>
            <p:cNvPr id="661" name="Shape 661"/>
            <p:cNvPicPr preferRelativeResize="0"/>
            <p:nvPr/>
          </p:nvPicPr>
          <p:blipFill rotWithShape="1">
            <a:blip r:embed="rId9">
              <a:alphaModFix/>
            </a:blip>
            <a:srcRect/>
            <a:stretch/>
          </p:blipFill>
          <p:spPr>
            <a:xfrm>
              <a:off x="4037584" y="4390892"/>
              <a:ext cx="846137" cy="819150"/>
            </a:xfrm>
            <a:prstGeom prst="rect">
              <a:avLst/>
            </a:prstGeom>
            <a:noFill/>
            <a:ln>
              <a:noFill/>
            </a:ln>
          </p:spPr>
        </p:pic>
        <p:pic>
          <p:nvPicPr>
            <p:cNvPr id="662" name="Shape 662"/>
            <p:cNvPicPr preferRelativeResize="0"/>
            <p:nvPr/>
          </p:nvPicPr>
          <p:blipFill rotWithShape="1">
            <a:blip r:embed="rId10">
              <a:alphaModFix/>
            </a:blip>
            <a:srcRect/>
            <a:stretch/>
          </p:blipFill>
          <p:spPr>
            <a:xfrm>
              <a:off x="1578102" y="3940296"/>
              <a:ext cx="2497138" cy="1712911"/>
            </a:xfrm>
            <a:prstGeom prst="rect">
              <a:avLst/>
            </a:prstGeom>
            <a:noFill/>
            <a:ln>
              <a:noFill/>
            </a:ln>
          </p:spPr>
        </p:pic>
        <p:pic>
          <p:nvPicPr>
            <p:cNvPr id="663" name="Shape 663"/>
            <p:cNvPicPr preferRelativeResize="0"/>
            <p:nvPr/>
          </p:nvPicPr>
          <p:blipFill rotWithShape="1">
            <a:blip r:embed="rId11">
              <a:alphaModFix/>
            </a:blip>
            <a:srcRect/>
            <a:stretch/>
          </p:blipFill>
          <p:spPr>
            <a:xfrm>
              <a:off x="5054541" y="4383335"/>
              <a:ext cx="852487" cy="820737"/>
            </a:xfrm>
            <a:prstGeom prst="rect">
              <a:avLst/>
            </a:prstGeom>
            <a:noFill/>
            <a:ln>
              <a:noFill/>
            </a:ln>
          </p:spPr>
        </p:pic>
        <p:pic>
          <p:nvPicPr>
            <p:cNvPr id="664" name="Shape 664"/>
            <p:cNvPicPr preferRelativeResize="0"/>
            <p:nvPr/>
          </p:nvPicPr>
          <p:blipFill rotWithShape="1">
            <a:blip r:embed="rId12">
              <a:alphaModFix/>
            </a:blip>
            <a:srcRect/>
            <a:stretch/>
          </p:blipFill>
          <p:spPr>
            <a:xfrm>
              <a:off x="5977259" y="4449760"/>
              <a:ext cx="2343150" cy="698500"/>
            </a:xfrm>
            <a:prstGeom prst="rect">
              <a:avLst/>
            </a:prstGeom>
            <a:noFill/>
            <a:ln>
              <a:noFill/>
            </a:ln>
          </p:spPr>
        </p:pic>
      </p:grpSp>
    </p:spTree>
    <p:extLst>
      <p:ext uri="{BB962C8B-B14F-4D97-AF65-F5344CB8AC3E}">
        <p14:creationId xmlns:p14="http://schemas.microsoft.com/office/powerpoint/2010/main" val="3050940383"/>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13416C"/>
                </a:solidFill>
              </a:rPr>
              <a:t>THANK YOU!</a:t>
            </a:r>
            <a:endParaRPr lang="en-US" dirty="0">
              <a:solidFill>
                <a:srgbClr val="13416C"/>
              </a:solidFill>
            </a:endParaRPr>
          </a:p>
        </p:txBody>
      </p:sp>
      <p:sp>
        <p:nvSpPr>
          <p:cNvPr id="6" name="Text Placeholder 2"/>
          <p:cNvSpPr txBox="1">
            <a:spLocks/>
          </p:cNvSpPr>
          <p:nvPr/>
        </p:nvSpPr>
        <p:spPr>
          <a:xfrm>
            <a:off x="188913" y="3124200"/>
            <a:ext cx="8839200" cy="1491916"/>
          </a:xfrm>
          <a:prstGeom prst="rect">
            <a:avLst/>
          </a:prstGeom>
        </p:spPr>
        <p:txBody>
          <a:bodyPr vert="horz" lIns="91387" tIns="45693" rIns="91387" bIns="45693" anchor="ct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all" spc="250" normalizeH="0" baseline="0" noProof="0" dirty="0" smtClean="0">
                <a:ln>
                  <a:noFill/>
                </a:ln>
                <a:solidFill>
                  <a:srgbClr val="13416C"/>
                </a:solidFill>
                <a:effectLst/>
                <a:uLnTx/>
                <a:uFillTx/>
                <a:latin typeface="Century Gothic"/>
              </a:rPr>
              <a:t>Questions?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2000" b="0" dirty="0" smtClean="0">
                <a:solidFill>
                  <a:srgbClr val="0F6FC6"/>
                </a:solidFill>
                <a:latin typeface="Century Gothic"/>
                <a:hlinkClick r:id="rId3"/>
              </a:rPr>
              <a:t>NASA-DL-DEVELOP@mail.NASA.gov</a:t>
            </a:r>
            <a:r>
              <a:rPr lang="en-US" sz="2000" b="0" dirty="0" smtClean="0">
                <a:solidFill>
                  <a:srgbClr val="0F6FC6"/>
                </a:solidFill>
                <a:latin typeface="Century Gothic"/>
              </a:rPr>
              <a:t> </a:t>
            </a:r>
            <a:endParaRPr kumimoji="0" lang="en-US" sz="2000" b="0" i="0" u="none" strike="noStrike" kern="1200" cap="all" spc="250" normalizeH="0" baseline="0" noProof="0" dirty="0">
              <a:ln>
                <a:noFill/>
              </a:ln>
              <a:solidFill>
                <a:srgbClr val="0F6FC6"/>
              </a:solidFill>
              <a:effectLst/>
              <a:uLnTx/>
              <a:uFillTx/>
              <a:latin typeface="Century Gothic"/>
            </a:endParaRPr>
          </a:p>
        </p:txBody>
      </p:sp>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889563"/>
            <a:ext cx="7772400" cy="1078874"/>
          </a:xfrm>
        </p:spPr>
        <p:txBody>
          <a:bodyPr/>
          <a:lstStyle/>
          <a:p>
            <a:r>
              <a:rPr lang="en-US" dirty="0" smtClean="0">
                <a:solidFill>
                  <a:srgbClr val="13416C"/>
                </a:solidFill>
              </a:rPr>
              <a:t>Reference slides to follow!</a:t>
            </a:r>
            <a:endParaRPr lang="en-US" dirty="0">
              <a:solidFill>
                <a:srgbClr val="13416C"/>
              </a:solidFill>
            </a:endParaRPr>
          </a:p>
        </p:txBody>
      </p:sp>
    </p:spTree>
    <p:extLst>
      <p:ext uri="{BB962C8B-B14F-4D97-AF65-F5344CB8AC3E}">
        <p14:creationId xmlns:p14="http://schemas.microsoft.com/office/powerpoint/2010/main" val="2033477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Process</a:t>
            </a:r>
            <a:endParaRPr lang="en-US" dirty="0"/>
          </a:p>
        </p:txBody>
      </p:sp>
      <p:sp>
        <p:nvSpPr>
          <p:cNvPr id="3" name="Content Placeholder 1"/>
          <p:cNvSpPr txBox="1">
            <a:spLocks/>
          </p:cNvSpPr>
          <p:nvPr/>
        </p:nvSpPr>
        <p:spPr>
          <a:xfrm>
            <a:off x="1063752" y="1981200"/>
            <a:ext cx="7010400" cy="4607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ebdings" panose="05030102010509060703" pitchFamily="18" charset="2"/>
              <a:buChar char=""/>
              <a:defRPr sz="2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ebdings" panose="05030102010509060703"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Tx/>
              <a:buSzPct val="125000"/>
              <a:buFont typeface="Arial" panose="020B0604020202020204" pitchFamily="34" charset="0"/>
              <a:buChar char="•"/>
              <a:defRPr/>
            </a:pPr>
            <a:r>
              <a:rPr lang="en-US" sz="1800" i="1" dirty="0" smtClean="0">
                <a:solidFill>
                  <a:sysClr val="windowText" lastClr="000000"/>
                </a:solidFill>
              </a:rPr>
              <a:t>International </a:t>
            </a:r>
            <a:r>
              <a:rPr lang="en-US" sz="1800" i="1" dirty="0" smtClean="0">
                <a:solidFill>
                  <a:sysClr val="windowText" lastClr="000000"/>
                </a:solidFill>
              </a:rPr>
              <a:t>students must communicate with their advisor throughout the application process!</a:t>
            </a:r>
          </a:p>
          <a:p>
            <a:pPr lvl="0">
              <a:buClrTx/>
              <a:buSzPct val="125000"/>
              <a:buFont typeface="Arial" panose="020B0604020202020204" pitchFamily="34" charset="0"/>
              <a:buChar char="•"/>
              <a:defRPr/>
            </a:pPr>
            <a:r>
              <a:rPr lang="en-US" sz="1800" dirty="0">
                <a:solidFill>
                  <a:sysClr val="windowText" lastClr="000000"/>
                </a:solidFill>
              </a:rPr>
              <a:t>International students on F-1 visas graduating in either May or December 2017 are eligible for summer 2017 or fall 2017 terms</a:t>
            </a:r>
          </a:p>
          <a:p>
            <a:pPr lvl="1">
              <a:buClrTx/>
              <a:buSzPct val="125000"/>
              <a:buFont typeface="Arial" panose="020B0604020202020204" pitchFamily="34" charset="0"/>
              <a:buChar char="•"/>
              <a:defRPr/>
            </a:pPr>
            <a:r>
              <a:rPr lang="en-US" sz="1400" dirty="0">
                <a:solidFill>
                  <a:sysClr val="windowText" lastClr="000000"/>
                </a:solidFill>
              </a:rPr>
              <a:t>Must notify international student advisor for approval</a:t>
            </a:r>
          </a:p>
          <a:p>
            <a:pPr lvl="1">
              <a:buClrTx/>
              <a:buSzPct val="125000"/>
              <a:buFont typeface="Arial" panose="020B0604020202020204" pitchFamily="34" charset="0"/>
              <a:buChar char="•"/>
              <a:defRPr/>
            </a:pPr>
            <a:r>
              <a:rPr lang="en-US" sz="1400" dirty="0">
                <a:solidFill>
                  <a:sysClr val="windowText" lastClr="000000"/>
                </a:solidFill>
              </a:rPr>
              <a:t>Must start either Curricular Practical Training (CPT) or Optional Practical Training (OPT</a:t>
            </a:r>
            <a:r>
              <a:rPr lang="en-US" sz="1400" dirty="0" smtClean="0">
                <a:solidFill>
                  <a:sysClr val="windowText" lastClr="000000"/>
                </a:solidFill>
              </a:rPr>
              <a:t>)</a:t>
            </a:r>
            <a:endParaRPr lang="en-US" sz="1400" dirty="0">
              <a:solidFill>
                <a:sysClr val="windowText" lastClr="000000"/>
              </a:solidFill>
            </a:endParaRPr>
          </a:p>
          <a:p>
            <a:pPr lvl="0">
              <a:buClrTx/>
              <a:buSzPct val="125000"/>
              <a:buFont typeface="Arial" panose="020B0604020202020204" pitchFamily="34" charset="0"/>
              <a:buChar char="•"/>
              <a:defRPr/>
            </a:pPr>
            <a:r>
              <a:rPr lang="en-US" sz="1800" dirty="0" smtClean="0">
                <a:solidFill>
                  <a:sysClr val="windowText" lastClr="000000"/>
                </a:solidFill>
              </a:rPr>
              <a:t>International students on J-1 visas have more strict guidance</a:t>
            </a:r>
          </a:p>
          <a:p>
            <a:pPr lvl="0">
              <a:buClrTx/>
              <a:buSzPct val="125000"/>
              <a:buFont typeface="Arial" panose="020B0604020202020204" pitchFamily="34" charset="0"/>
              <a:buChar char="•"/>
              <a:defRPr/>
            </a:pPr>
            <a:r>
              <a:rPr lang="en-US" sz="1800" dirty="0" smtClean="0">
                <a:solidFill>
                  <a:sysClr val="windowText" lastClr="000000"/>
                </a:solidFill>
              </a:rPr>
              <a:t>Remember to anticipate time for letters of recommendations </a:t>
            </a:r>
          </a:p>
          <a:p>
            <a:pPr marL="457200" lvl="1" indent="0">
              <a:spcBef>
                <a:spcPts val="1000"/>
              </a:spcBef>
              <a:buClrTx/>
              <a:buSzPct val="125000"/>
              <a:buNone/>
              <a:defRPr/>
            </a:pPr>
            <a:endParaRPr lang="en-US" sz="1200" noProof="0" dirty="0" smtClean="0">
              <a:solidFill>
                <a:sysClr val="windowText" lastClr="000000"/>
              </a:solidFill>
            </a:endParaRPr>
          </a:p>
        </p:txBody>
      </p:sp>
      <p:pic>
        <p:nvPicPr>
          <p:cNvPr id="5" name="Picture 4"/>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b="3131"/>
          <a:stretch/>
        </p:blipFill>
        <p:spPr>
          <a:xfrm>
            <a:off x="7086600" y="190184"/>
            <a:ext cx="762000" cy="1029016"/>
          </a:xfrm>
          <a:prstGeom prst="rect">
            <a:avLst/>
          </a:prstGeom>
        </p:spPr>
      </p:pic>
    </p:spTree>
    <p:extLst>
      <p:ext uri="{BB962C8B-B14F-4D97-AF65-F5344CB8AC3E}">
        <p14:creationId xmlns:p14="http://schemas.microsoft.com/office/powerpoint/2010/main" val="309017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2016 Portfolio</a:t>
            </a:r>
            <a:endParaRPr lang="en-US" dirty="0"/>
          </a:p>
        </p:txBody>
      </p:sp>
      <p:pic>
        <p:nvPicPr>
          <p:cNvPr id="4" name="Picture 3" descr="agricultu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7175" y="1752600"/>
            <a:ext cx="1260625" cy="982263"/>
          </a:xfrm>
          <a:prstGeom prst="rect">
            <a:avLst/>
          </a:prstGeom>
          <a:ln>
            <a:noFill/>
          </a:ln>
          <a:effectLst>
            <a:outerShdw blurRad="50800" dist="38100" dir="2700000" algn="tl" rotWithShape="0">
              <a:prstClr val="black">
                <a:alpha val="40000"/>
              </a:prstClr>
            </a:outerShdw>
          </a:effectLst>
        </p:spPr>
      </p:pic>
      <p:pic>
        <p:nvPicPr>
          <p:cNvPr id="5" name="Picture 4" descr="agricultur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175" y="2561363"/>
            <a:ext cx="1260625" cy="978838"/>
          </a:xfrm>
          <a:prstGeom prst="rect">
            <a:avLst/>
          </a:prstGeom>
          <a:ln>
            <a:noFill/>
          </a:ln>
          <a:effectLst>
            <a:outerShdw blurRad="50800" dist="38100" dir="2700000" algn="tl" rotWithShape="0">
              <a:prstClr val="black">
                <a:alpha val="40000"/>
              </a:prstClr>
            </a:outerShdw>
          </a:effectLst>
        </p:spPr>
      </p:pic>
      <p:pic>
        <p:nvPicPr>
          <p:cNvPr id="6" name="Picture 5" descr="agricultur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7175" y="3372961"/>
            <a:ext cx="1258762" cy="993881"/>
          </a:xfrm>
          <a:prstGeom prst="rect">
            <a:avLst/>
          </a:prstGeom>
          <a:ln>
            <a:noFill/>
          </a:ln>
          <a:effectLst>
            <a:outerShdw blurRad="50800" dist="38100" dir="2700000" algn="tl" rotWithShape="0">
              <a:prstClr val="black">
                <a:alpha val="40000"/>
              </a:prstClr>
            </a:outerShdw>
          </a:effectLst>
        </p:spPr>
      </p:pic>
      <p:pic>
        <p:nvPicPr>
          <p:cNvPr id="8" name="Picture 7" descr="agricultur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7174" y="4197708"/>
            <a:ext cx="1268449" cy="993882"/>
          </a:xfrm>
          <a:prstGeom prst="rect">
            <a:avLst/>
          </a:prstGeom>
          <a:ln>
            <a:noFill/>
          </a:ln>
          <a:effectLst>
            <a:outerShdw blurRad="50800" dist="38100" dir="2700000" algn="tl" rotWithShape="0">
              <a:prstClr val="black">
                <a:alpha val="40000"/>
              </a:prstClr>
            </a:outerShdw>
          </a:effectLst>
        </p:spPr>
      </p:pic>
      <p:pic>
        <p:nvPicPr>
          <p:cNvPr id="7" name="Picture 6" descr="agriculture.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7176" y="5027627"/>
            <a:ext cx="1258761" cy="993881"/>
          </a:xfrm>
          <a:prstGeom prst="rect">
            <a:avLst/>
          </a:prstGeom>
          <a:ln>
            <a:noFill/>
          </a:ln>
          <a:effectLst>
            <a:outerShdw blurRad="50800" dist="38100" dir="2700000" algn="tl" rotWithShape="0">
              <a:prstClr val="black">
                <a:alpha val="40000"/>
              </a:prstClr>
            </a:outerShdw>
          </a:effectLst>
        </p:spPr>
      </p:pic>
      <p:sp>
        <p:nvSpPr>
          <p:cNvPr id="10" name="Rectangle 9"/>
          <p:cNvSpPr/>
          <p:nvPr/>
        </p:nvSpPr>
        <p:spPr>
          <a:xfrm>
            <a:off x="76200" y="1597415"/>
            <a:ext cx="3948545" cy="5122662"/>
          </a:xfrm>
          <a:prstGeom prst="rect">
            <a:avLst/>
          </a:prstGeom>
        </p:spPr>
        <p:txBody>
          <a:bodyPr wrap="square" lIns="82021" tIns="41010" rIns="82021" bIns="41010" anchor="t">
            <a:spAutoFit/>
          </a:bodyPr>
          <a:lstStyle/>
          <a:p>
            <a:pPr marL="342699" indent="-342699" algn="ctr" defTabSz="1018229">
              <a:spcBef>
                <a:spcPts val="1077"/>
              </a:spcBef>
            </a:pPr>
            <a:r>
              <a:rPr lang="en-US" sz="2000" b="1" kern="1200" dirty="0">
                <a:solidFill>
                  <a:prstClr val="black"/>
                </a:solidFill>
                <a:latin typeface="Century Gothic"/>
                <a:ea typeface="+mn-ea"/>
                <a:cs typeface="+mn-cs"/>
              </a:rPr>
              <a:t>Ecological Forecasting</a:t>
            </a:r>
          </a:p>
          <a:p>
            <a:pPr algn="ctr"/>
            <a:r>
              <a:rPr lang="en-US" sz="1600" kern="1200" dirty="0" smtClean="0">
                <a:solidFill>
                  <a:srgbClr val="0A4B86"/>
                </a:solidFill>
                <a:latin typeface="Century Gothic"/>
                <a:ea typeface="+mn-ea"/>
                <a:cs typeface="+mn-cs"/>
              </a:rPr>
              <a:t>Elkhorn Slough Eco Forecasting II Kenya Eco Forecasting </a:t>
            </a:r>
          </a:p>
          <a:p>
            <a:pPr algn="ctr"/>
            <a:r>
              <a:rPr lang="en-US" sz="1600" kern="1200" dirty="0" smtClean="0">
                <a:solidFill>
                  <a:srgbClr val="0A4B86"/>
                </a:solidFill>
                <a:latin typeface="Century Gothic"/>
                <a:ea typeface="+mn-ea"/>
                <a:cs typeface="+mn-cs"/>
              </a:rPr>
              <a:t>Southern Arizona Eco Forecasting Everglades Eco Forecasting II </a:t>
            </a:r>
          </a:p>
          <a:p>
            <a:pPr algn="ctr"/>
            <a:r>
              <a:rPr lang="en-US" sz="1600" kern="1200" dirty="0" smtClean="0">
                <a:solidFill>
                  <a:srgbClr val="0A4B86"/>
                </a:solidFill>
                <a:latin typeface="Century Gothic"/>
                <a:ea typeface="+mn-ea"/>
                <a:cs typeface="+mn-cs"/>
              </a:rPr>
              <a:t>Eastern India Eco Forecasting</a:t>
            </a:r>
            <a:endParaRPr lang="en-US" sz="2000" b="1" dirty="0">
              <a:solidFill>
                <a:prstClr val="black"/>
              </a:solidFill>
              <a:latin typeface="Century Gothic"/>
            </a:endParaRPr>
          </a:p>
          <a:p>
            <a:pPr algn="ctr"/>
            <a:endParaRPr lang="en-US" sz="2000" b="1" kern="1200" dirty="0" smtClean="0">
              <a:solidFill>
                <a:prstClr val="black"/>
              </a:solidFill>
              <a:latin typeface="Century Gothic"/>
              <a:ea typeface="+mn-ea"/>
              <a:cs typeface="+mn-cs"/>
            </a:endParaRPr>
          </a:p>
          <a:p>
            <a:pPr algn="ctr"/>
            <a:r>
              <a:rPr lang="en-US" sz="2000" b="1" kern="1200" dirty="0" smtClean="0">
                <a:solidFill>
                  <a:prstClr val="black"/>
                </a:solidFill>
                <a:latin typeface="Century Gothic"/>
                <a:ea typeface="+mn-ea"/>
                <a:cs typeface="+mn-cs"/>
              </a:rPr>
              <a:t>Disasters</a:t>
            </a:r>
          </a:p>
          <a:p>
            <a:pPr algn="ctr"/>
            <a:r>
              <a:rPr lang="en-US" sz="1600" kern="1200" dirty="0" smtClean="0">
                <a:solidFill>
                  <a:srgbClr val="0A4B86"/>
                </a:solidFill>
                <a:latin typeface="Century Gothic"/>
                <a:ea typeface="+mn-ea"/>
                <a:cs typeface="+mn-cs"/>
              </a:rPr>
              <a:t>Ethiopia Disasters</a:t>
            </a:r>
          </a:p>
          <a:p>
            <a:pPr algn="ctr"/>
            <a:r>
              <a:rPr lang="en-US" sz="1600" kern="1200" dirty="0" smtClean="0">
                <a:solidFill>
                  <a:srgbClr val="0A4B86"/>
                </a:solidFill>
                <a:latin typeface="Century Gothic"/>
                <a:ea typeface="+mn-ea"/>
                <a:cs typeface="+mn-cs"/>
              </a:rPr>
              <a:t>Mississippi River Basin Disasters</a:t>
            </a:r>
            <a:endParaRPr lang="en-US" sz="2000" b="1" dirty="0">
              <a:solidFill>
                <a:prstClr val="black"/>
              </a:solidFill>
              <a:latin typeface="Century Gothic"/>
            </a:endParaRPr>
          </a:p>
          <a:p>
            <a:pPr algn="ctr"/>
            <a:endParaRPr lang="en-US" sz="2000" b="1" kern="1200" dirty="0" smtClean="0">
              <a:solidFill>
                <a:prstClr val="black"/>
              </a:solidFill>
              <a:latin typeface="Century Gothic"/>
            </a:endParaRPr>
          </a:p>
          <a:p>
            <a:pPr marL="342699" indent="-342699" algn="ctr" defTabSz="1018229">
              <a:spcBef>
                <a:spcPts val="897"/>
              </a:spcBef>
            </a:pPr>
            <a:r>
              <a:rPr lang="en-US" sz="2000" b="1" kern="1200" dirty="0" smtClean="0">
                <a:solidFill>
                  <a:prstClr val="black"/>
                </a:solidFill>
                <a:latin typeface="Century Gothic"/>
              </a:rPr>
              <a:t>Health &amp; Air </a:t>
            </a:r>
            <a:r>
              <a:rPr lang="en-US" sz="2000" b="1" kern="1200" dirty="0">
                <a:solidFill>
                  <a:prstClr val="black"/>
                </a:solidFill>
                <a:latin typeface="Century Gothic"/>
              </a:rPr>
              <a:t>Quality</a:t>
            </a:r>
          </a:p>
          <a:p>
            <a:pPr algn="ctr"/>
            <a:r>
              <a:rPr lang="en-US" sz="1600" kern="1200" dirty="0">
                <a:solidFill>
                  <a:srgbClr val="0A4B86"/>
                </a:solidFill>
                <a:latin typeface="Century Gothic"/>
              </a:rPr>
              <a:t>Maricopa Health &amp; Air Quality </a:t>
            </a:r>
            <a:r>
              <a:rPr lang="en-US" sz="1600" kern="1200" dirty="0" smtClean="0">
                <a:solidFill>
                  <a:srgbClr val="0A4B86"/>
                </a:solidFill>
                <a:latin typeface="Century Gothic"/>
              </a:rPr>
              <a:t>II</a:t>
            </a:r>
            <a:endParaRPr lang="en-US" sz="1600" dirty="0">
              <a:solidFill>
                <a:srgbClr val="0A4B86"/>
              </a:solidFill>
              <a:latin typeface="Century Gothic"/>
              <a:ea typeface="+mn-ea"/>
              <a:cs typeface="+mn-cs"/>
            </a:endParaRPr>
          </a:p>
          <a:p>
            <a:pPr algn="ctr"/>
            <a:endParaRPr lang="en-US" sz="2000" b="1" dirty="0" smtClean="0">
              <a:solidFill>
                <a:prstClr val="black"/>
              </a:solidFill>
            </a:endParaRPr>
          </a:p>
          <a:p>
            <a:pPr algn="ctr"/>
            <a:r>
              <a:rPr lang="en-US" sz="2000" b="1" dirty="0" smtClean="0">
                <a:solidFill>
                  <a:prstClr val="black"/>
                </a:solidFill>
              </a:rPr>
              <a:t>Agriculture</a:t>
            </a:r>
            <a:endParaRPr lang="en-US" sz="2000" b="1" dirty="0">
              <a:solidFill>
                <a:prstClr val="black"/>
              </a:solidFill>
            </a:endParaRPr>
          </a:p>
          <a:p>
            <a:pPr algn="ctr"/>
            <a:r>
              <a:rPr lang="en-US" sz="1600" dirty="0">
                <a:solidFill>
                  <a:srgbClr val="0A4B86"/>
                </a:solidFill>
              </a:rPr>
              <a:t>Costa Rica Ag II </a:t>
            </a:r>
          </a:p>
          <a:p>
            <a:pPr algn="ctr"/>
            <a:endParaRPr lang="en-US" kern="1200" dirty="0" smtClean="0">
              <a:solidFill>
                <a:srgbClr val="0A4B86"/>
              </a:solidFill>
              <a:latin typeface="Century Gothic"/>
              <a:ea typeface="+mn-ea"/>
              <a:cs typeface="+mn-cs"/>
            </a:endParaRPr>
          </a:p>
          <a:p>
            <a:pPr algn="ctr"/>
            <a:endParaRPr lang="en-US" b="1" kern="1200" dirty="0">
              <a:solidFill>
                <a:srgbClr val="0A4B86"/>
              </a:solidFill>
              <a:latin typeface="Century Gothic"/>
              <a:ea typeface="+mn-ea"/>
              <a:cs typeface="+mn-cs"/>
            </a:endParaRPr>
          </a:p>
        </p:txBody>
      </p:sp>
      <p:sp>
        <p:nvSpPr>
          <p:cNvPr id="11" name="Subtitle 2"/>
          <p:cNvSpPr txBox="1">
            <a:spLocks/>
          </p:cNvSpPr>
          <p:nvPr/>
        </p:nvSpPr>
        <p:spPr>
          <a:xfrm>
            <a:off x="5188527" y="1272112"/>
            <a:ext cx="3879273" cy="5079952"/>
          </a:xfrm>
          <a:prstGeom prst="rect">
            <a:avLst/>
          </a:prstGeom>
        </p:spPr>
        <p:txBody>
          <a:bodyPr vert="horz" lIns="91387" tIns="45693" rIns="91387" bIns="45693" rtlCol="0" anchor="t">
            <a:noAutofit/>
          </a:bodyPr>
          <a:lstStyle/>
          <a:p>
            <a:pPr marL="342699" indent="-342699" algn="ctr" defTabSz="1018229"/>
            <a:endParaRPr lang="en-US" b="1" kern="1200" dirty="0" smtClean="0">
              <a:solidFill>
                <a:srgbClr val="0A4B86"/>
              </a:solidFill>
              <a:latin typeface="Century Gothic"/>
              <a:ea typeface="+mn-ea"/>
              <a:cs typeface="+mn-cs"/>
            </a:endParaRPr>
          </a:p>
          <a:p>
            <a:pPr marL="342699" indent="-342699" algn="ctr" defTabSz="1018229"/>
            <a:r>
              <a:rPr lang="en-US" sz="2000" b="1" kern="1200" dirty="0" smtClean="0">
                <a:solidFill>
                  <a:prstClr val="black"/>
                </a:solidFill>
                <a:latin typeface="Century Gothic"/>
                <a:ea typeface="+mn-ea"/>
                <a:cs typeface="+mn-cs"/>
              </a:rPr>
              <a:t>Climate</a:t>
            </a:r>
            <a:endParaRPr lang="en-US" b="1" kern="1200" dirty="0">
              <a:solidFill>
                <a:prstClr val="black"/>
              </a:solidFill>
              <a:latin typeface="Century Gothic"/>
              <a:ea typeface="+mn-ea"/>
              <a:cs typeface="+mn-cs"/>
            </a:endParaRPr>
          </a:p>
          <a:p>
            <a:pPr algn="ctr"/>
            <a:r>
              <a:rPr lang="en-US" sz="1600" kern="1200" dirty="0" smtClean="0">
                <a:solidFill>
                  <a:srgbClr val="0A4B86"/>
                </a:solidFill>
                <a:latin typeface="Century Gothic"/>
                <a:ea typeface="+mn-ea"/>
                <a:cs typeface="+mn-cs"/>
              </a:rPr>
              <a:t>Navajo Nation Climate III </a:t>
            </a:r>
          </a:p>
          <a:p>
            <a:pPr algn="ctr"/>
            <a:r>
              <a:rPr lang="en-US" sz="1600" kern="1200" dirty="0" smtClean="0">
                <a:solidFill>
                  <a:srgbClr val="0A4B86"/>
                </a:solidFill>
                <a:latin typeface="Century Gothic"/>
                <a:ea typeface="+mn-ea"/>
                <a:cs typeface="+mn-cs"/>
              </a:rPr>
              <a:t>Rocky Mountain National Park Climate</a:t>
            </a:r>
          </a:p>
          <a:p>
            <a:pPr algn="ctr"/>
            <a:r>
              <a:rPr lang="en-US" sz="1600" kern="1200" dirty="0" smtClean="0">
                <a:solidFill>
                  <a:srgbClr val="0A4B86"/>
                </a:solidFill>
                <a:latin typeface="Century Gothic"/>
                <a:ea typeface="+mn-ea"/>
                <a:cs typeface="+mn-cs"/>
              </a:rPr>
              <a:t>Glacier National Park Climate</a:t>
            </a:r>
          </a:p>
          <a:p>
            <a:pPr algn="ctr"/>
            <a:r>
              <a:rPr lang="en-US" sz="1600" kern="1200" dirty="0" smtClean="0">
                <a:solidFill>
                  <a:srgbClr val="0A4B86"/>
                </a:solidFill>
                <a:latin typeface="Century Gothic"/>
                <a:ea typeface="+mn-ea"/>
                <a:cs typeface="+mn-cs"/>
              </a:rPr>
              <a:t>Levant &amp; Central America Climate II </a:t>
            </a:r>
          </a:p>
          <a:p>
            <a:pPr algn="ctr"/>
            <a:endParaRPr lang="en-US" sz="2000" b="1" dirty="0">
              <a:solidFill>
                <a:srgbClr val="0A4B86"/>
              </a:solidFill>
              <a:latin typeface="Century Gothic"/>
            </a:endParaRPr>
          </a:p>
          <a:p>
            <a:pPr algn="ctr"/>
            <a:r>
              <a:rPr lang="en-US" sz="2000" b="1" kern="1200" dirty="0" smtClean="0">
                <a:solidFill>
                  <a:prstClr val="black"/>
                </a:solidFill>
                <a:latin typeface="Century Gothic"/>
                <a:ea typeface="+mn-ea"/>
                <a:cs typeface="+mn-cs"/>
              </a:rPr>
              <a:t>Water Resources</a:t>
            </a:r>
            <a:endParaRPr lang="en-US" sz="2000" b="1" kern="1200" dirty="0">
              <a:solidFill>
                <a:prstClr val="black"/>
              </a:solidFill>
              <a:latin typeface="Century Gothic"/>
              <a:ea typeface="+mn-ea"/>
              <a:cs typeface="+mn-cs"/>
            </a:endParaRPr>
          </a:p>
          <a:p>
            <a:pPr algn="ctr"/>
            <a:r>
              <a:rPr lang="en-US" sz="1600" kern="1200" dirty="0" smtClean="0">
                <a:solidFill>
                  <a:srgbClr val="0A4B86"/>
                </a:solidFill>
                <a:latin typeface="Century Gothic"/>
                <a:ea typeface="+mn-ea"/>
                <a:cs typeface="+mn-cs"/>
              </a:rPr>
              <a:t>North Carolina Water </a:t>
            </a:r>
          </a:p>
          <a:p>
            <a:pPr algn="ctr"/>
            <a:r>
              <a:rPr lang="en-US" sz="1600" kern="1200" dirty="0" smtClean="0">
                <a:solidFill>
                  <a:srgbClr val="0A4B86"/>
                </a:solidFill>
                <a:latin typeface="Century Gothic"/>
                <a:ea typeface="+mn-ea"/>
                <a:cs typeface="+mn-cs"/>
              </a:rPr>
              <a:t>Southeastern Idaho Water </a:t>
            </a:r>
          </a:p>
          <a:p>
            <a:pPr algn="ctr"/>
            <a:r>
              <a:rPr lang="en-US" sz="1600" kern="1200" dirty="0" smtClean="0">
                <a:solidFill>
                  <a:srgbClr val="0A4B86"/>
                </a:solidFill>
                <a:latin typeface="Century Gothic"/>
                <a:ea typeface="+mn-ea"/>
                <a:cs typeface="+mn-cs"/>
              </a:rPr>
              <a:t>Western US Water II </a:t>
            </a:r>
          </a:p>
          <a:p>
            <a:pPr algn="ctr"/>
            <a:r>
              <a:rPr lang="en-US" sz="1600" kern="1200" dirty="0" smtClean="0">
                <a:solidFill>
                  <a:srgbClr val="0A4B86"/>
                </a:solidFill>
                <a:latin typeface="Century Gothic"/>
                <a:ea typeface="+mn-ea"/>
                <a:cs typeface="+mn-cs"/>
              </a:rPr>
              <a:t>Southeastern Arizona Water </a:t>
            </a:r>
          </a:p>
          <a:p>
            <a:pPr algn="ctr"/>
            <a:r>
              <a:rPr lang="en-US" sz="1600" kern="1200" dirty="0" smtClean="0">
                <a:solidFill>
                  <a:srgbClr val="0A4B86"/>
                </a:solidFill>
                <a:latin typeface="Century Gothic"/>
                <a:ea typeface="+mn-ea"/>
                <a:cs typeface="+mn-cs"/>
              </a:rPr>
              <a:t>Lake Victoria Water III </a:t>
            </a:r>
          </a:p>
          <a:p>
            <a:pPr algn="ctr"/>
            <a:r>
              <a:rPr lang="en-US" sz="1600" kern="1200" dirty="0" smtClean="0">
                <a:solidFill>
                  <a:srgbClr val="0A4B86"/>
                </a:solidFill>
                <a:latin typeface="Century Gothic"/>
                <a:ea typeface="+mn-ea"/>
                <a:cs typeface="+mn-cs"/>
              </a:rPr>
              <a:t>Atlanta Water III </a:t>
            </a:r>
          </a:p>
          <a:p>
            <a:pPr algn="ctr"/>
            <a:r>
              <a:rPr lang="en-US" sz="1600" kern="1200" dirty="0" smtClean="0">
                <a:solidFill>
                  <a:srgbClr val="0A4B86"/>
                </a:solidFill>
                <a:latin typeface="Century Gothic"/>
                <a:ea typeface="+mn-ea"/>
                <a:cs typeface="+mn-cs"/>
              </a:rPr>
              <a:t>Grand Canyon Water </a:t>
            </a:r>
          </a:p>
          <a:p>
            <a:pPr algn="ctr"/>
            <a:r>
              <a:rPr lang="en-US" sz="1600" kern="1200" dirty="0" smtClean="0">
                <a:solidFill>
                  <a:srgbClr val="0A4B86"/>
                </a:solidFill>
                <a:latin typeface="Century Gothic"/>
                <a:ea typeface="+mn-ea"/>
                <a:cs typeface="+mn-cs"/>
              </a:rPr>
              <a:t>Northern Great Plains Water II </a:t>
            </a:r>
          </a:p>
          <a:p>
            <a:pPr marL="342699" indent="-342699" algn="ctr" defTabSz="1018229"/>
            <a:endParaRPr lang="en-US" sz="1600" kern="1200" dirty="0" smtClean="0">
              <a:solidFill>
                <a:srgbClr val="0A4B86"/>
              </a:solidFill>
              <a:latin typeface="Century Gothic"/>
              <a:ea typeface="+mn-ea"/>
              <a:cs typeface="+mn-cs"/>
            </a:endParaRPr>
          </a:p>
        </p:txBody>
      </p:sp>
      <p:sp>
        <p:nvSpPr>
          <p:cNvPr id="3" name="Rectangle 2"/>
          <p:cNvSpPr/>
          <p:nvPr/>
        </p:nvSpPr>
        <p:spPr>
          <a:xfrm>
            <a:off x="3987489" y="1752600"/>
            <a:ext cx="1270311" cy="4267697"/>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558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Questrial"/>
              <a:buNone/>
            </a:pPr>
            <a:r>
              <a:rPr lang="en-US" i="0" u="none" strike="noStrike" cap="none" baseline="0" dirty="0" smtClean="0">
                <a:sym typeface="Questrial"/>
              </a:rPr>
              <a:t>FY2016 </a:t>
            </a:r>
            <a:r>
              <a:rPr lang="en-US" i="0" u="none" strike="noStrike" cap="none" baseline="0" dirty="0">
                <a:sym typeface="Questrial"/>
              </a:rPr>
              <a:t>Project Stats</a:t>
            </a:r>
          </a:p>
        </p:txBody>
      </p:sp>
      <p:pic>
        <p:nvPicPr>
          <p:cNvPr id="18" name="Picture 17"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29099" y="38760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70817" y="14097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20" name="Picture 19"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49250" y="20714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63851" y="2923762"/>
            <a:ext cx="2280454" cy="1522709"/>
          </a:xfrm>
          <a:prstGeom prst="rect">
            <a:avLst/>
          </a:prstGeom>
          <a:ln w="9525">
            <a:solidFill>
              <a:sysClr val="windowText" lastClr="000000"/>
            </a:solidFill>
          </a:ln>
          <a:effectLst>
            <a:outerShdw blurRad="50800" dist="38100" dir="2700000" algn="tl" rotWithShape="0">
              <a:prstClr val="black">
                <a:alpha val="40000"/>
              </a:prstClr>
            </a:outerShdw>
          </a:effectLst>
        </p:spPr>
      </p:pic>
      <p:pic>
        <p:nvPicPr>
          <p:cNvPr id="22" name="Picture 2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56802" y="41558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32221" y="1447800"/>
            <a:ext cx="3355105" cy="1545633"/>
            <a:chOff x="426320" y="1600200"/>
            <a:chExt cx="3475924" cy="1545633"/>
          </a:xfrm>
        </p:grpSpPr>
        <p:sp>
          <p:nvSpPr>
            <p:cNvPr id="30" name="Rectangle 29"/>
            <p:cNvSpPr/>
            <p:nvPr/>
          </p:nvSpPr>
          <p:spPr>
            <a:xfrm>
              <a:off x="426320" y="2133600"/>
              <a:ext cx="3475924" cy="1012233"/>
            </a:xfrm>
            <a:prstGeom prst="rect">
              <a:avLst/>
            </a:prstGeom>
            <a:solidFill>
              <a:srgbClr val="FFFFFF">
                <a:lumMod val="75000"/>
              </a:srgbClr>
            </a:solidFill>
            <a:ln w="11429" cap="flat" cmpd="sng" algn="ctr">
              <a:noFill/>
              <a:prstDash val="sysDash"/>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105 Participants </a:t>
              </a:r>
              <a:r>
                <a:rPr kumimoji="0" lang="en-US" sz="1600" b="0"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working on</a:t>
              </a:r>
            </a:p>
            <a:p>
              <a:pPr marL="0" marR="0" lvl="0" indent="0" algn="ctr" defTabSz="913544" rtl="0" eaLnBrk="1" fontAlgn="auto" latinLnBrk="0" hangingPunct="1">
                <a:lnSpc>
                  <a:spcPct val="100000"/>
                </a:lnSpc>
                <a:spcBef>
                  <a:spcPts val="0"/>
                </a:spcBef>
                <a:spcAft>
                  <a:spcPts val="0"/>
                </a:spcAft>
                <a:buClrTx/>
                <a:buSzTx/>
                <a:buFontTx/>
                <a:buNone/>
                <a:tabLst/>
                <a:defRPr/>
              </a:pPr>
              <a:r>
                <a:rPr lang="en-US" sz="1600" b="1" i="1" dirty="0" smtClean="0">
                  <a:solidFill>
                    <a:srgbClr val="000000"/>
                  </a:solidFill>
                  <a:latin typeface="Century Gothic" panose="020B0502020202020204" pitchFamily="34" charset="0"/>
                </a:rPr>
                <a:t>26</a:t>
              </a: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 Projects </a:t>
              </a:r>
              <a:r>
                <a:rPr kumimoji="0" lang="en-US" sz="1600" b="0"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with</a:t>
              </a:r>
              <a:endPar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p>
              <a:pPr marL="0" marR="0" lvl="0" indent="0" algn="ctr" defTabSz="913544" rtl="0" eaLnBrk="1" fontAlgn="auto" latinLnBrk="0" hangingPunct="1">
                <a:lnSpc>
                  <a:spcPct val="100000"/>
                </a:lnSpc>
                <a:spcBef>
                  <a:spcPts val="0"/>
                </a:spcBef>
                <a:spcAft>
                  <a:spcPts val="0"/>
                </a:spcAft>
                <a:buClrTx/>
                <a:buSzTx/>
                <a:buFontTx/>
                <a:buNone/>
                <a:tabLst/>
                <a:defRPr/>
              </a:pPr>
              <a:r>
                <a:rPr lang="en-US" sz="1600" b="1" i="1" dirty="0" smtClean="0">
                  <a:solidFill>
                    <a:srgbClr val="000000"/>
                  </a:solidFill>
                  <a:latin typeface="Century Gothic" panose="020B0502020202020204" pitchFamily="34" charset="0"/>
                </a:rPr>
                <a:t>63</a:t>
              </a: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 Partners &amp; End-Users</a:t>
              </a:r>
              <a:endPar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31" name="Rectangle 30"/>
            <p:cNvSpPr/>
            <p:nvPr/>
          </p:nvSpPr>
          <p:spPr>
            <a:xfrm>
              <a:off x="426320" y="1600200"/>
              <a:ext cx="3475924" cy="533400"/>
            </a:xfrm>
            <a:prstGeom prst="rect">
              <a:avLst/>
            </a:prstGeom>
            <a:solidFill>
              <a:srgbClr val="2E5984"/>
            </a:solidFill>
            <a:ln w="11429" cap="flat" cmpd="sng" algn="ctr">
              <a:noFill/>
              <a:prstDash val="sysDash"/>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Fall 2015</a:t>
              </a:r>
              <a:endParaRPr kumimoji="0" lang="en-US" sz="24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grpSp>
      <p:grpSp>
        <p:nvGrpSpPr>
          <p:cNvPr id="24" name="Group 23"/>
          <p:cNvGrpSpPr/>
          <p:nvPr/>
        </p:nvGrpSpPr>
        <p:grpSpPr>
          <a:xfrm>
            <a:off x="313171" y="3124200"/>
            <a:ext cx="3355105" cy="1524000"/>
            <a:chOff x="3485631" y="2667000"/>
            <a:chExt cx="3475924" cy="1524000"/>
          </a:xfrm>
        </p:grpSpPr>
        <p:sp>
          <p:nvSpPr>
            <p:cNvPr id="28" name="Rectangle 27"/>
            <p:cNvSpPr/>
            <p:nvPr/>
          </p:nvSpPr>
          <p:spPr>
            <a:xfrm>
              <a:off x="3485631" y="3178767"/>
              <a:ext cx="3475924" cy="1012233"/>
            </a:xfrm>
            <a:prstGeom prst="rect">
              <a:avLst/>
            </a:prstGeom>
            <a:solidFill>
              <a:srgbClr val="FFFFFF">
                <a:lumMod val="75000"/>
              </a:srgbClr>
            </a:solidFill>
            <a:ln w="11429" cap="flat" cmpd="sng" algn="ctr">
              <a:noFill/>
              <a:prstDash val="sysDash"/>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107 Participants </a:t>
              </a:r>
              <a:r>
                <a:rPr kumimoji="0" lang="en-US" sz="1600" b="0"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working on</a:t>
              </a:r>
            </a:p>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26 Projects </a:t>
              </a:r>
              <a:r>
                <a:rPr kumimoji="0" lang="en-US" sz="1600" b="0"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with</a:t>
              </a:r>
              <a:endPar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56 Partners &amp; End-Users</a:t>
              </a:r>
              <a:endPar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29" name="Rectangle 28"/>
            <p:cNvSpPr/>
            <p:nvPr/>
          </p:nvSpPr>
          <p:spPr>
            <a:xfrm>
              <a:off x="3485631" y="2667000"/>
              <a:ext cx="3475924" cy="533400"/>
            </a:xfrm>
            <a:prstGeom prst="rect">
              <a:avLst/>
            </a:prstGeom>
            <a:solidFill>
              <a:srgbClr val="2E5984"/>
            </a:solidFill>
            <a:ln w="11429" cap="flat" cmpd="sng" algn="ctr">
              <a:noFill/>
              <a:prstDash val="sysDash"/>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Spring 2016</a:t>
              </a:r>
              <a:endParaRPr kumimoji="0" lang="en-US" sz="24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grpSp>
      <p:grpSp>
        <p:nvGrpSpPr>
          <p:cNvPr id="25" name="Group 24"/>
          <p:cNvGrpSpPr/>
          <p:nvPr/>
        </p:nvGrpSpPr>
        <p:grpSpPr>
          <a:xfrm>
            <a:off x="332222" y="4800600"/>
            <a:ext cx="3355105" cy="1524000"/>
            <a:chOff x="5916173" y="4648200"/>
            <a:chExt cx="3475924" cy="1524000"/>
          </a:xfrm>
        </p:grpSpPr>
        <p:sp>
          <p:nvSpPr>
            <p:cNvPr id="26" name="Rectangle 25"/>
            <p:cNvSpPr/>
            <p:nvPr/>
          </p:nvSpPr>
          <p:spPr>
            <a:xfrm>
              <a:off x="5916173" y="5159967"/>
              <a:ext cx="3475924" cy="1012233"/>
            </a:xfrm>
            <a:prstGeom prst="rect">
              <a:avLst/>
            </a:prstGeom>
            <a:solidFill>
              <a:srgbClr val="FFFFFF">
                <a:lumMod val="75000"/>
              </a:srgbClr>
            </a:solidFill>
            <a:ln w="11429" cap="flat" cmpd="sng" algn="ctr">
              <a:noFill/>
              <a:prstDash val="sysDash"/>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116 Participants </a:t>
              </a:r>
              <a:r>
                <a:rPr kumimoji="0" lang="en-US" sz="1600" b="0"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working on</a:t>
              </a:r>
            </a:p>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30 Projects </a:t>
              </a:r>
              <a:r>
                <a:rPr kumimoji="0" lang="en-US" sz="1600" b="0"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with</a:t>
              </a:r>
              <a:endPar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endParaRPr>
            </a:p>
            <a:p>
              <a:pPr marL="0" marR="0" lvl="0" indent="0" algn="ctr" defTabSz="913544"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71 Partners &amp; End-Users</a:t>
              </a:r>
              <a:endPar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27" name="Rectangle 26"/>
            <p:cNvSpPr/>
            <p:nvPr/>
          </p:nvSpPr>
          <p:spPr>
            <a:xfrm>
              <a:off x="5916173" y="4648200"/>
              <a:ext cx="3475924" cy="533400"/>
            </a:xfrm>
            <a:prstGeom prst="rect">
              <a:avLst/>
            </a:prstGeom>
            <a:solidFill>
              <a:srgbClr val="2E5984"/>
            </a:solidFill>
            <a:ln w="11429" cap="flat" cmpd="sng" algn="ctr">
              <a:noFill/>
              <a:prstDash val="sysDash"/>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entury Gothic" panose="020B0502020202020204" pitchFamily="34" charset="0"/>
                  <a:ea typeface="+mn-ea"/>
                  <a:cs typeface="+mn-cs"/>
                </a:rPr>
                <a:t>Summer 2016</a:t>
              </a:r>
              <a:endParaRPr kumimoji="0" lang="en-US" sz="24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181098652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Applied Sciences Program</a:t>
            </a:r>
            <a:endParaRPr lang="en-US" dirty="0"/>
          </a:p>
        </p:txBody>
      </p:sp>
      <p:sp>
        <p:nvSpPr>
          <p:cNvPr id="3" name="Content Placeholder 1"/>
          <p:cNvSpPr txBox="1">
            <a:spLocks/>
          </p:cNvSpPr>
          <p:nvPr/>
        </p:nvSpPr>
        <p:spPr>
          <a:xfrm>
            <a:off x="481215" y="1650746"/>
            <a:ext cx="8401050" cy="2853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13416C"/>
                </a:solidFill>
                <a:effectLst/>
                <a:uLnTx/>
                <a:uFillTx/>
                <a:latin typeface="Century Gothic"/>
                <a:ea typeface="+mn-ea"/>
                <a:cs typeface="+mn-cs"/>
              </a:rPr>
              <a:t>“Discovering Innovative &amp; Practical Applications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13416C"/>
                </a:solidFill>
                <a:effectLst/>
                <a:uLnTx/>
                <a:uFillTx/>
                <a:latin typeface="Century Gothic"/>
                <a:ea typeface="+mn-ea"/>
                <a:cs typeface="+mn-cs"/>
              </a:rPr>
              <a:t>of NASA Earth Science”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ysClr val="windowText" lastClr="000000"/>
                </a:solidFill>
                <a:effectLst/>
                <a:uLnTx/>
                <a:uFillTx/>
                <a:latin typeface="Century Gothic"/>
                <a:ea typeface="+mn-ea"/>
                <a:cs typeface="+mn-cs"/>
              </a:rPr>
              <a:t>The Applied Sciences Program (ASP) serves as a bridge between the data and knowledge generated by NASA Earth Science and the information and decision-making needs of public and private organizations. The goal of the program is to discover and demonstrate innovative uses and practical benefits of NASA Earth science data, scientific knowledge, and technology.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entury Gothic"/>
              <a:ea typeface="+mn-ea"/>
              <a:cs typeface="+mn-cs"/>
            </a:endParaRPr>
          </a:p>
        </p:txBody>
      </p:sp>
      <p:sp>
        <p:nvSpPr>
          <p:cNvPr id="4" name="Oval 3"/>
          <p:cNvSpPr/>
          <p:nvPr/>
        </p:nvSpPr>
        <p:spPr>
          <a:xfrm>
            <a:off x="238296" y="4847676"/>
            <a:ext cx="811284" cy="811284"/>
          </a:xfrm>
          <a:prstGeom prst="ellipse">
            <a:avLst/>
          </a:prstGeom>
          <a:blipFill>
            <a:blip r:embed="rId2"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5" name="Oval 4"/>
          <p:cNvSpPr/>
          <p:nvPr/>
        </p:nvSpPr>
        <p:spPr>
          <a:xfrm>
            <a:off x="1213418" y="4847676"/>
            <a:ext cx="811284" cy="81128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6" name="Oval 5"/>
          <p:cNvSpPr/>
          <p:nvPr/>
        </p:nvSpPr>
        <p:spPr>
          <a:xfrm>
            <a:off x="2188540" y="4847676"/>
            <a:ext cx="811284" cy="811284"/>
          </a:xfrm>
          <a:prstGeom prst="ellipse">
            <a:avLst/>
          </a:prstGeom>
          <a:blipFill>
            <a:blip r:embed="rId4"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7" name="Oval 6"/>
          <p:cNvSpPr/>
          <p:nvPr/>
        </p:nvSpPr>
        <p:spPr>
          <a:xfrm>
            <a:off x="3163662" y="4847676"/>
            <a:ext cx="811284" cy="811284"/>
          </a:xfrm>
          <a:prstGeom prst="ellipse">
            <a:avLst/>
          </a:prstGeom>
          <a:blipFill>
            <a:blip r:embed="rId5"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8" name="Oval 7"/>
          <p:cNvSpPr/>
          <p:nvPr/>
        </p:nvSpPr>
        <p:spPr>
          <a:xfrm>
            <a:off x="4134274" y="4872403"/>
            <a:ext cx="811284" cy="811284"/>
          </a:xfrm>
          <a:prstGeom prst="ellipse">
            <a:avLst/>
          </a:prstGeom>
          <a:blipFill>
            <a:blip r:embed="rId6"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9" name="Oval 8"/>
          <p:cNvSpPr/>
          <p:nvPr/>
        </p:nvSpPr>
        <p:spPr>
          <a:xfrm>
            <a:off x="5109396" y="4872403"/>
            <a:ext cx="811284" cy="811284"/>
          </a:xfrm>
          <a:prstGeom prst="ellipse">
            <a:avLst/>
          </a:prstGeom>
          <a:blipFill>
            <a:blip r:embed="rId7"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0" name="Oval 9"/>
          <p:cNvSpPr/>
          <p:nvPr/>
        </p:nvSpPr>
        <p:spPr>
          <a:xfrm>
            <a:off x="6084518" y="4872403"/>
            <a:ext cx="811284" cy="811284"/>
          </a:xfrm>
          <a:prstGeom prst="ellipse">
            <a:avLst/>
          </a:prstGeom>
          <a:blipFill>
            <a:blip r:embed="rId8"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1" name="Oval 10"/>
          <p:cNvSpPr/>
          <p:nvPr/>
        </p:nvSpPr>
        <p:spPr>
          <a:xfrm>
            <a:off x="7059640" y="4872403"/>
            <a:ext cx="811284" cy="811284"/>
          </a:xfrm>
          <a:prstGeom prst="ellipse">
            <a:avLst/>
          </a:prstGeom>
          <a:blipFill>
            <a:blip r:embed="rId9" cstate="screen">
              <a:extLst>
                <a:ext uri="{28A0092B-C50C-407E-A947-70E740481C1C}">
                  <a14:useLocalDpi xmlns:a14="http://schemas.microsoft.com/office/drawing/2010/main"/>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2" name="TextBox 11"/>
          <p:cNvSpPr txBox="1"/>
          <p:nvPr/>
        </p:nvSpPr>
        <p:spPr>
          <a:xfrm rot="17501805">
            <a:off x="216952" y="4057929"/>
            <a:ext cx="126829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Agriculture</a:t>
            </a:r>
          </a:p>
        </p:txBody>
      </p:sp>
      <p:sp>
        <p:nvSpPr>
          <p:cNvPr id="13" name="TextBox 12"/>
          <p:cNvSpPr txBox="1"/>
          <p:nvPr/>
        </p:nvSpPr>
        <p:spPr>
          <a:xfrm rot="17501805">
            <a:off x="1281233" y="4212170"/>
            <a:ext cx="9685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Climate</a:t>
            </a:r>
          </a:p>
        </p:txBody>
      </p:sp>
      <p:sp>
        <p:nvSpPr>
          <p:cNvPr id="14" name="TextBox 13"/>
          <p:cNvSpPr txBox="1"/>
          <p:nvPr/>
        </p:nvSpPr>
        <p:spPr>
          <a:xfrm rot="17501805">
            <a:off x="2207329" y="4184864"/>
            <a:ext cx="104227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Disasters</a:t>
            </a:r>
          </a:p>
        </p:txBody>
      </p:sp>
      <p:sp>
        <p:nvSpPr>
          <p:cNvPr id="15" name="TextBox 14"/>
          <p:cNvSpPr txBox="1"/>
          <p:nvPr/>
        </p:nvSpPr>
        <p:spPr>
          <a:xfrm rot="17501805">
            <a:off x="3127189" y="3890775"/>
            <a:ext cx="145264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Ecological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  Forecasting</a:t>
            </a:r>
          </a:p>
        </p:txBody>
      </p:sp>
      <p:sp>
        <p:nvSpPr>
          <p:cNvPr id="16" name="TextBox 15"/>
          <p:cNvSpPr txBox="1"/>
          <p:nvPr/>
        </p:nvSpPr>
        <p:spPr>
          <a:xfrm rot="17501805">
            <a:off x="4317613" y="4292247"/>
            <a:ext cx="86433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Energy</a:t>
            </a:r>
          </a:p>
        </p:txBody>
      </p:sp>
      <p:sp>
        <p:nvSpPr>
          <p:cNvPr id="17" name="TextBox 16"/>
          <p:cNvSpPr txBox="1"/>
          <p:nvPr/>
        </p:nvSpPr>
        <p:spPr>
          <a:xfrm rot="17501805">
            <a:off x="5234256" y="4028934"/>
            <a:ext cx="122180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Health &amp;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Air Quality</a:t>
            </a:r>
          </a:p>
        </p:txBody>
      </p:sp>
      <p:sp>
        <p:nvSpPr>
          <p:cNvPr id="18" name="TextBox 17"/>
          <p:cNvSpPr txBox="1"/>
          <p:nvPr/>
        </p:nvSpPr>
        <p:spPr>
          <a:xfrm rot="17501805">
            <a:off x="6254776" y="4275959"/>
            <a:ext cx="97334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Oceans</a:t>
            </a:r>
          </a:p>
        </p:txBody>
      </p:sp>
      <p:sp>
        <p:nvSpPr>
          <p:cNvPr id="19" name="TextBox 18"/>
          <p:cNvSpPr txBox="1"/>
          <p:nvPr/>
        </p:nvSpPr>
        <p:spPr>
          <a:xfrm rot="17389200">
            <a:off x="7042171" y="3946104"/>
            <a:ext cx="13035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Water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  Resources</a:t>
            </a:r>
          </a:p>
        </p:txBody>
      </p:sp>
      <p:sp>
        <p:nvSpPr>
          <p:cNvPr id="24" name="TextBox 23"/>
          <p:cNvSpPr txBox="1"/>
          <p:nvPr/>
        </p:nvSpPr>
        <p:spPr>
          <a:xfrm rot="17268363">
            <a:off x="8024516" y="4177213"/>
            <a:ext cx="104387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prstClr val="black"/>
                </a:solidFill>
                <a:effectLst/>
                <a:uLnTx/>
                <a:uFillTx/>
              </a:rPr>
              <a:t>Weather</a:t>
            </a:r>
          </a:p>
        </p:txBody>
      </p:sp>
      <p:sp>
        <p:nvSpPr>
          <p:cNvPr id="25" name="Shape 353"/>
          <p:cNvSpPr/>
          <p:nvPr/>
        </p:nvSpPr>
        <p:spPr>
          <a:xfrm>
            <a:off x="8030252" y="4925036"/>
            <a:ext cx="816005" cy="816005"/>
          </a:xfrm>
          <a:prstGeom prst="ellipse">
            <a:avLst/>
          </a:prstGeom>
          <a:blipFill rotWithShape="1">
            <a:blip r:embed="rId10">
              <a:alphaModFix/>
            </a:blip>
            <a:stretch>
              <a:fillRect/>
            </a:stretch>
          </a:blip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3" name="Rectangle 22"/>
          <p:cNvSpPr/>
          <p:nvPr/>
        </p:nvSpPr>
        <p:spPr>
          <a:xfrm>
            <a:off x="152400" y="6422730"/>
            <a:ext cx="8839200" cy="206671"/>
          </a:xfrm>
          <a:prstGeom prst="rect">
            <a:avLst/>
          </a:prstGeom>
          <a:solidFill>
            <a:srgbClr val="006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9"/>
          <p:cNvSpPr txBox="1">
            <a:spLocks/>
          </p:cNvSpPr>
          <p:nvPr/>
        </p:nvSpPr>
        <p:spPr>
          <a:xfrm>
            <a:off x="452000" y="6400800"/>
            <a:ext cx="8305800" cy="304800"/>
          </a:xfrm>
          <a:prstGeom prst="rect">
            <a:avLst/>
          </a:prstGeom>
        </p:spPr>
        <p:txBody>
          <a:bodyPr vert="horz" lIns="91387" tIns="45693" rIns="91387" bIns="45693" rtlCol="0">
            <a:noAutofit/>
          </a:bodyPr>
          <a:lstStyle/>
          <a:p>
            <a:pPr marL="0" marR="0" lvl="0" indent="0" algn="ctr" defTabSz="1018229" eaLnBrk="1" fontAlgn="auto" latinLnBrk="0" hangingPunct="1">
              <a:lnSpc>
                <a:spcPct val="100000"/>
              </a:lnSpc>
              <a:spcBef>
                <a:spcPct val="20000"/>
              </a:spcBef>
              <a:spcAft>
                <a:spcPts val="0"/>
              </a:spcAft>
              <a:buClr>
                <a:srgbClr val="0F6FC6"/>
              </a:buClr>
              <a:buSzPct val="85000"/>
              <a:buFontTx/>
              <a:buNone/>
              <a:tabLst/>
              <a:defRPr/>
            </a:pPr>
            <a:r>
              <a:rPr kumimoji="0" lang="en-US" sz="1400" i="0" u="none" strike="noStrike" kern="0" cap="none" spc="0" normalizeH="0" baseline="0" noProof="0" dirty="0" smtClean="0">
                <a:ln>
                  <a:noFill/>
                </a:ln>
                <a:solidFill>
                  <a:schemeClr val="bg1"/>
                </a:solidFill>
                <a:effectLst/>
                <a:uLnTx/>
                <a:uFillTx/>
              </a:rPr>
              <a:t>Applied Sciences Program Website: </a:t>
            </a:r>
            <a:r>
              <a:rPr kumimoji="0" lang="en-US" sz="1400" i="0" u="none" strike="noStrike" kern="0" cap="none" spc="0" normalizeH="0" baseline="0" noProof="0" dirty="0" smtClean="0">
                <a:ln>
                  <a:noFill/>
                </a:ln>
                <a:solidFill>
                  <a:srgbClr val="0075A2"/>
                </a:solidFill>
                <a:effectLst/>
                <a:uLnTx/>
                <a:uFillTx/>
                <a:hlinkClick r:id="rId11"/>
              </a:rPr>
              <a:t>www.nasa.gov/applied-sciences</a:t>
            </a:r>
            <a:r>
              <a:rPr kumimoji="0" lang="en-US" sz="1400" i="0" u="none" strike="noStrike" kern="0" cap="none" spc="0" normalizeH="0" baseline="0" noProof="0" dirty="0" smtClean="0">
                <a:ln>
                  <a:noFill/>
                </a:ln>
                <a:solidFill>
                  <a:srgbClr val="0075A2"/>
                </a:solidFill>
                <a:effectLst/>
                <a:uLnTx/>
                <a:uFillTx/>
              </a:rPr>
              <a:t> </a:t>
            </a:r>
          </a:p>
        </p:txBody>
      </p:sp>
    </p:spTree>
    <p:extLst>
      <p:ext uri="{BB962C8B-B14F-4D97-AF65-F5344CB8AC3E}">
        <p14:creationId xmlns:p14="http://schemas.microsoft.com/office/powerpoint/2010/main" val="267287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Capacity Building</a:t>
            </a:r>
            <a:endParaRPr lang="en-US" dirty="0"/>
          </a:p>
        </p:txBody>
      </p:sp>
      <p:graphicFrame>
        <p:nvGraphicFramePr>
          <p:cNvPr id="5" name="Diagram 4"/>
          <p:cNvGraphicFramePr/>
          <p:nvPr>
            <p:extLst>
              <p:ext uri="{D42A27DB-BD31-4B8C-83A1-F6EECF244321}">
                <p14:modId xmlns:p14="http://schemas.microsoft.com/office/powerpoint/2010/main" val="4178433473"/>
              </p:ext>
            </p:extLst>
          </p:nvPr>
        </p:nvGraphicFramePr>
        <p:xfrm>
          <a:off x="269797" y="1219200"/>
          <a:ext cx="8433487" cy="545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14" r="14766"/>
          <a:stretch/>
        </p:blipFill>
        <p:spPr bwMode="auto">
          <a:xfrm>
            <a:off x="381000" y="1828801"/>
            <a:ext cx="1447800" cy="1447799"/>
          </a:xfrm>
          <a:prstGeom prst="ellipse">
            <a:avLst/>
          </a:prstGeom>
          <a:noFill/>
          <a:ln>
            <a:solidFill>
              <a:srgbClr val="3E96A8"/>
            </a:solidFill>
          </a:ln>
          <a:extLst>
            <a:ext uri="{909E8E84-426E-40DD-AFC4-6F175D3DCCD1}">
              <a14:hiddenFill xmlns:a14="http://schemas.microsoft.com/office/drawing/2010/main">
                <a:solidFill>
                  <a:srgbClr val="FFFFFF"/>
                </a:solidFill>
              </a14:hiddenFill>
            </a:ext>
          </a:extLst>
        </p:spPr>
      </p:pic>
      <p:pic>
        <p:nvPicPr>
          <p:cNvPr id="7" name="Picture 6" descr="C:\Users\lamaynar\Pictures\DEVELOP\2013\2013 Fall Closeout\develop_2.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142" t="-648" r="9624" b="648"/>
          <a:stretch/>
        </p:blipFill>
        <p:spPr bwMode="auto">
          <a:xfrm>
            <a:off x="381000" y="4876800"/>
            <a:ext cx="1447800" cy="1431103"/>
          </a:xfrm>
          <a:prstGeom prst="ellipse">
            <a:avLst/>
          </a:prstGeom>
          <a:noFill/>
          <a:ln>
            <a:solidFill>
              <a:srgbClr val="13416C"/>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2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share.sandia.gov/news/resources/news_releases/images/2009/mw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63" b="14389"/>
          <a:stretch/>
        </p:blipFill>
        <p:spPr bwMode="auto">
          <a:xfrm>
            <a:off x="6283745" y="1853962"/>
            <a:ext cx="2569324" cy="1715977"/>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74636" y="1880332"/>
            <a:ext cx="2571750" cy="1689607"/>
          </a:xfrm>
          <a:prstGeom prst="rect">
            <a:avLst/>
          </a:prstGeom>
          <a:ln w="15875">
            <a:solidFill>
              <a:schemeClr val="bg1"/>
            </a:solidFill>
            <a:prstDash val="solid"/>
          </a:ln>
          <a:effectLst/>
        </p:spPr>
      </p:pic>
      <p:sp>
        <p:nvSpPr>
          <p:cNvPr id="12" name="Text Box 9"/>
          <p:cNvSpPr txBox="1">
            <a:spLocks noChangeArrowheads="1"/>
          </p:cNvSpPr>
          <p:nvPr/>
        </p:nvSpPr>
        <p:spPr bwMode="auto">
          <a:xfrm>
            <a:off x="263523" y="2869395"/>
            <a:ext cx="2582863" cy="707864"/>
          </a:xfrm>
          <a:prstGeom prst="rect">
            <a:avLst/>
          </a:prstGeom>
          <a:solidFill>
            <a:schemeClr val="bg2">
              <a:alpha val="60000"/>
            </a:schemeClr>
          </a:solidFill>
          <a:ln w="15875">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Aft>
                <a:spcPts val="0"/>
              </a:spcAft>
              <a:buClrTx/>
              <a:buSzTx/>
              <a:buFontTx/>
              <a:buNone/>
              <a:tabLst/>
              <a:defRPr/>
            </a:pPr>
            <a:r>
              <a:rPr kumimoji="0" lang="en-US" sz="2000" i="1" u="none" strike="noStrike" kern="0" cap="none" spc="0" normalizeH="0" baseline="0" noProof="0" dirty="0">
                <a:ln>
                  <a:noFill/>
                </a:ln>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Aft>
                <a:spcPts val="0"/>
              </a:spcAft>
              <a:buClrTx/>
              <a:buSzTx/>
              <a:buFontTx/>
              <a:buNone/>
              <a:tabLst/>
              <a:defRPr/>
            </a:pPr>
            <a:r>
              <a:rPr kumimoji="0" lang="en-US" sz="2000" i="1" u="none" strike="noStrike" kern="0" cap="none" spc="0" normalizeH="0" baseline="0" noProof="0" dirty="0">
                <a:ln>
                  <a:noFill/>
                </a:ln>
                <a:effectLst/>
                <a:uLnTx/>
                <a:uFillTx/>
                <a:latin typeface="Century Gothic"/>
                <a:ea typeface="ＭＳ Ｐゴシック" pitchFamily="34" charset="-128"/>
                <a:cs typeface="Arial" pitchFamily="34" charset="0"/>
              </a:rPr>
              <a:t>and Predictions</a:t>
            </a:r>
          </a:p>
        </p:txBody>
      </p:sp>
      <p:sp>
        <p:nvSpPr>
          <p:cNvPr id="15" name="Text Box 10"/>
          <p:cNvSpPr txBox="1">
            <a:spLocks noChangeArrowheads="1"/>
          </p:cNvSpPr>
          <p:nvPr/>
        </p:nvSpPr>
        <p:spPr bwMode="auto">
          <a:xfrm>
            <a:off x="6283744" y="3181709"/>
            <a:ext cx="2594726" cy="400087"/>
          </a:xfrm>
          <a:prstGeom prst="rect">
            <a:avLst/>
          </a:prstGeom>
          <a:solidFill>
            <a:schemeClr val="bg2">
              <a:alpha val="60000"/>
            </a:schemeClr>
          </a:solidFill>
          <a:ln w="15875">
            <a:noFill/>
            <a:miter lim="800000"/>
            <a:headEnd/>
            <a:tailEnd/>
          </a:ln>
        </p:spPr>
        <p:txBody>
          <a:bodyPr wrap="square"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000" i="1" u="none" strike="noStrike" kern="0" cap="none" spc="0" normalizeH="0" baseline="0" noProof="0" dirty="0">
                <a:ln>
                  <a:noFill/>
                </a:ln>
                <a:effectLst/>
                <a:uLnTx/>
                <a:uFillTx/>
                <a:latin typeface="Century Gothic"/>
                <a:ea typeface="ＭＳ Ｐゴシック" pitchFamily="34" charset="-128"/>
              </a:rPr>
              <a:t>Communities</a:t>
            </a:r>
          </a:p>
        </p:txBody>
      </p:sp>
      <p:pic>
        <p:nvPicPr>
          <p:cNvPr id="1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71" b="42859"/>
          <a:stretch/>
        </p:blipFill>
        <p:spPr bwMode="auto">
          <a:xfrm>
            <a:off x="2981577" y="2305700"/>
            <a:ext cx="3180845" cy="1264239"/>
          </a:xfrm>
          <a:prstGeom prst="rect">
            <a:avLst/>
          </a:prstGeom>
          <a:noFill/>
          <a:ln w="1587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39892" y="5176338"/>
            <a:ext cx="7458115" cy="703108"/>
          </a:xfrm>
          <a:prstGeom prst="roundRect">
            <a:avLst/>
          </a:prstGeom>
          <a:solidFill>
            <a:srgbClr val="FADF82"/>
          </a:solidFill>
          <a:ln w="127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18824">
              <a:defRPr/>
            </a:pPr>
            <a:r>
              <a:rPr lang="en-US" sz="2000" i="1" dirty="0">
                <a:solidFill>
                  <a:schemeClr val="tx1"/>
                </a:solidFill>
              </a:rPr>
              <a:t>DEVELOP is a dual-capacity building program: </a:t>
            </a:r>
          </a:p>
          <a:p>
            <a:pPr lvl="0" algn="ctr" defTabSz="1018824">
              <a:defRPr/>
            </a:pPr>
            <a:r>
              <a:rPr lang="en-US" sz="2000" b="1" i="1" dirty="0">
                <a:solidFill>
                  <a:schemeClr val="tx1"/>
                </a:solidFill>
              </a:rPr>
              <a:t>Partners &amp; Participants</a:t>
            </a:r>
          </a:p>
        </p:txBody>
      </p:sp>
      <p:sp>
        <p:nvSpPr>
          <p:cNvPr id="22" name="Subtitle 2"/>
          <p:cNvSpPr txBox="1">
            <a:spLocks/>
          </p:cNvSpPr>
          <p:nvPr/>
        </p:nvSpPr>
        <p:spPr>
          <a:xfrm>
            <a:off x="365985" y="3782345"/>
            <a:ext cx="8385049" cy="1323159"/>
          </a:xfrm>
          <a:prstGeom prst="rect">
            <a:avLst/>
          </a:prstGeom>
          <a:noFill/>
        </p:spPr>
        <p:txBody>
          <a:bodyPr lIns="91354" tIns="45678" rIns="91354" bIns="45678"/>
          <a:lstStyle>
            <a:lvl1pPr marL="382059" indent="-382059" algn="l" defTabSz="1018824" rtl="0" eaLnBrk="1" latinLnBrk="0" hangingPunct="1">
              <a:spcBef>
                <a:spcPct val="20000"/>
              </a:spcBef>
              <a:buFont typeface="Arial" pitchFamily="34" charset="0"/>
              <a:buChar char="•"/>
              <a:defRPr sz="2800" kern="1200">
                <a:solidFill>
                  <a:srgbClr val="282B4C"/>
                </a:solidFill>
                <a:latin typeface="+mn-lt"/>
                <a:ea typeface="+mn-ea"/>
                <a:cs typeface="+mn-cs"/>
              </a:defRPr>
            </a:lvl1pPr>
            <a:lvl2pPr marL="827795" indent="-318383" algn="l" defTabSz="1018824" rtl="0" eaLnBrk="1" latinLnBrk="0" hangingPunct="1">
              <a:spcBef>
                <a:spcPct val="20000"/>
              </a:spcBef>
              <a:buFont typeface="Arial" pitchFamily="34" charset="0"/>
              <a:buChar char="–"/>
              <a:defRPr sz="2400" kern="1200">
                <a:solidFill>
                  <a:srgbClr val="282B4C"/>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000" kern="1200">
                <a:solidFill>
                  <a:srgbClr val="282B4C"/>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spcBef>
                <a:spcPts val="0"/>
              </a:spcBef>
              <a:buFont typeface="Arial" pitchFamily="34" charset="0"/>
              <a:buNone/>
              <a:defRPr/>
            </a:pPr>
            <a:r>
              <a:rPr lang="en-US" sz="1800" b="1" i="1" dirty="0" smtClean="0">
                <a:solidFill>
                  <a:prstClr val="black"/>
                </a:solidFill>
                <a:latin typeface="Century Gothic" panose="020B0502020202020204" pitchFamily="34" charset="0"/>
              </a:rPr>
              <a:t>DEVELOP </a:t>
            </a:r>
            <a:r>
              <a:rPr lang="en-US" sz="1800" b="1" i="1" dirty="0">
                <a:solidFill>
                  <a:prstClr val="black"/>
                </a:solidFill>
                <a:latin typeface="Century Gothic" panose="020B0502020202020204" pitchFamily="34" charset="0"/>
              </a:rPr>
              <a:t>bridges the gap between NASA Earth Science and society</a:t>
            </a:r>
            <a:r>
              <a:rPr lang="en-US" sz="1800" dirty="0">
                <a:solidFill>
                  <a:prstClr val="black"/>
                </a:solidFill>
                <a:latin typeface="Century Gothic" panose="020B0502020202020204" pitchFamily="34" charset="0"/>
              </a:rPr>
              <a:t>, building capacity in both its </a:t>
            </a:r>
            <a:r>
              <a:rPr lang="en-US" sz="1800" dirty="0" smtClean="0">
                <a:solidFill>
                  <a:prstClr val="black"/>
                </a:solidFill>
                <a:latin typeface="Century Gothic" panose="020B0502020202020204" pitchFamily="34" charset="0"/>
              </a:rPr>
              <a:t>participants and end-user organizations </a:t>
            </a:r>
            <a:r>
              <a:rPr lang="en-US" sz="1800" dirty="0">
                <a:solidFill>
                  <a:prstClr val="black"/>
                </a:solidFill>
                <a:latin typeface="Century Gothic" panose="020B0502020202020204" pitchFamily="34" charset="0"/>
              </a:rPr>
              <a:t>to better prepare them to handle the </a:t>
            </a:r>
            <a:r>
              <a:rPr lang="en-US" sz="1800" dirty="0" smtClean="0">
                <a:solidFill>
                  <a:prstClr val="black"/>
                </a:solidFill>
                <a:latin typeface="Century Gothic" panose="020B0502020202020204" pitchFamily="34" charset="0"/>
              </a:rPr>
              <a:t>environmental challenges </a:t>
            </a:r>
            <a:r>
              <a:rPr lang="en-US" sz="1800" dirty="0">
                <a:solidFill>
                  <a:prstClr val="black"/>
                </a:solidFill>
                <a:latin typeface="Century Gothic" panose="020B0502020202020204" pitchFamily="34" charset="0"/>
              </a:rPr>
              <a:t>that face </a:t>
            </a:r>
            <a:r>
              <a:rPr lang="en-US" sz="1800" dirty="0" smtClean="0">
                <a:solidFill>
                  <a:prstClr val="black"/>
                </a:solidFill>
                <a:latin typeface="Century Gothic" panose="020B0502020202020204" pitchFamily="34" charset="0"/>
              </a:rPr>
              <a:t>society.</a:t>
            </a:r>
            <a:endParaRPr lang="en-US" sz="1800" dirty="0">
              <a:solidFill>
                <a:prstClr val="black"/>
              </a:solidFill>
              <a:latin typeface="Century Gothic" panose="020B0502020202020204" pitchFamily="34" charset="0"/>
            </a:endParaRPr>
          </a:p>
          <a:p>
            <a:pPr algn="ctr">
              <a:spcBef>
                <a:spcPts val="0"/>
              </a:spcBef>
              <a:buFont typeface="Arial" pitchFamily="34" charset="0"/>
              <a:buNone/>
              <a:defRPr/>
            </a:pPr>
            <a:endParaRPr lang="en-US" sz="2000" dirty="0">
              <a:solidFill>
                <a:prstClr val="black"/>
              </a:solidFill>
              <a:latin typeface="Century Gothic" panose="020B0502020202020204" pitchFamily="34" charset="0"/>
            </a:endParaRPr>
          </a:p>
        </p:txBody>
      </p:sp>
      <p:sp>
        <p:nvSpPr>
          <p:cNvPr id="23" name="Title 1"/>
          <p:cNvSpPr>
            <a:spLocks noGrp="1"/>
          </p:cNvSpPr>
          <p:nvPr>
            <p:ph type="title"/>
          </p:nvPr>
        </p:nvSpPr>
        <p:spPr/>
        <p:txBody>
          <a:bodyPr>
            <a:normAutofit/>
          </a:bodyPr>
          <a:lstStyle/>
          <a:p>
            <a:r>
              <a:rPr lang="en-US" sz="3600" dirty="0" smtClean="0"/>
              <a:t>What is DEVELOP?</a:t>
            </a:r>
            <a:endParaRPr lang="en-US" sz="3600" dirty="0"/>
          </a:p>
        </p:txBody>
      </p:sp>
      <p:sp>
        <p:nvSpPr>
          <p:cNvPr id="5" name="Left-Right Arrow 4"/>
          <p:cNvSpPr/>
          <p:nvPr/>
        </p:nvSpPr>
        <p:spPr>
          <a:xfrm>
            <a:off x="2971800" y="1853962"/>
            <a:ext cx="3127358" cy="355838"/>
          </a:xfrm>
          <a:prstGeom prst="leftRightArrow">
            <a:avLst/>
          </a:prstGeom>
          <a:solidFill>
            <a:srgbClr val="0067AA"/>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76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DEVELOP Node Locations</a:t>
            </a:r>
            <a:endParaRPr lang="en-US" sz="3600" dirty="0"/>
          </a:p>
        </p:txBody>
      </p:sp>
      <p:sp>
        <p:nvSpPr>
          <p:cNvPr id="8" name="Rectangle 7"/>
          <p:cNvSpPr/>
          <p:nvPr/>
        </p:nvSpPr>
        <p:spPr>
          <a:xfrm>
            <a:off x="301752" y="1779687"/>
            <a:ext cx="4705307" cy="1456755"/>
          </a:xfrm>
          <a:prstGeom prst="rect">
            <a:avLst/>
          </a:prstGeom>
        </p:spPr>
        <p:txBody>
          <a:bodyPr wrap="square" lIns="91387" tIns="45693" rIns="91387" bIns="45693">
            <a:spAutoFit/>
          </a:bodyPr>
          <a:lstStyle/>
          <a:p>
            <a:pPr defTabSz="1018229">
              <a:spcAft>
                <a:spcPts val="400"/>
              </a:spcAft>
              <a:buClr>
                <a:schemeClr val="accent2">
                  <a:lumMod val="75000"/>
                </a:schemeClr>
              </a:buClr>
              <a:defRPr/>
            </a:pPr>
            <a:r>
              <a:rPr lang="en-US" sz="1200" b="1" i="1" u="sng" dirty="0">
                <a:solidFill>
                  <a:srgbClr val="000000"/>
                </a:solidFill>
                <a:latin typeface="Century Gothic"/>
              </a:rPr>
              <a:t>NASA Centers</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Ames Research Center – Moffett Field, CA</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Goddard Space Flight Center – Greenbelt, MD</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Jet Propulsion Laboratory – Pasadena, CA</a:t>
            </a:r>
          </a:p>
          <a:p>
            <a:pPr marL="342830" indent="-228600" defTabSz="1018229">
              <a:spcAft>
                <a:spcPts val="400"/>
              </a:spcAft>
              <a:buClr>
                <a:schemeClr val="accent2">
                  <a:lumMod val="75000"/>
                </a:schemeClr>
              </a:buClr>
              <a:buFont typeface="+mj-lt"/>
              <a:buAutoNum type="arabicPeriod"/>
              <a:defRPr/>
            </a:pPr>
            <a:r>
              <a:rPr lang="en-US" sz="1200" dirty="0" smtClean="0">
                <a:solidFill>
                  <a:srgbClr val="000000"/>
                </a:solidFill>
                <a:latin typeface="Century Gothic"/>
              </a:rPr>
              <a:t>Langley </a:t>
            </a:r>
            <a:r>
              <a:rPr lang="en-US" sz="1200" dirty="0">
                <a:solidFill>
                  <a:srgbClr val="000000"/>
                </a:solidFill>
                <a:latin typeface="Century Gothic"/>
              </a:rPr>
              <a:t>Research Center – Hampton, VA</a:t>
            </a:r>
          </a:p>
          <a:p>
            <a:pPr marL="342830" indent="-228600" defTabSz="1018229">
              <a:spcAft>
                <a:spcPts val="400"/>
              </a:spcAft>
              <a:buClr>
                <a:schemeClr val="accent2">
                  <a:lumMod val="75000"/>
                </a:schemeClr>
              </a:buClr>
              <a:buFont typeface="+mj-lt"/>
              <a:buAutoNum type="arabicPeriod"/>
              <a:defRPr/>
            </a:pPr>
            <a:r>
              <a:rPr lang="en-US" sz="1200" dirty="0">
                <a:solidFill>
                  <a:srgbClr val="000000"/>
                </a:solidFill>
                <a:latin typeface="Century Gothic"/>
              </a:rPr>
              <a:t>Marshall Space Flight Center – Huntsville, </a:t>
            </a:r>
            <a:r>
              <a:rPr lang="en-US" sz="1200" dirty="0" smtClean="0">
                <a:solidFill>
                  <a:srgbClr val="000000"/>
                </a:solidFill>
                <a:latin typeface="Century Gothic"/>
              </a:rPr>
              <a:t>AL</a:t>
            </a:r>
            <a:endParaRPr lang="en-US" sz="1200" dirty="0">
              <a:solidFill>
                <a:srgbClr val="000000"/>
              </a:solidFill>
              <a:latin typeface="Century Gothic"/>
            </a:endParaRPr>
          </a:p>
        </p:txBody>
      </p:sp>
      <p:sp>
        <p:nvSpPr>
          <p:cNvPr id="9" name="Rectangle 8"/>
          <p:cNvSpPr/>
          <p:nvPr/>
        </p:nvSpPr>
        <p:spPr>
          <a:xfrm>
            <a:off x="303681" y="3619322"/>
            <a:ext cx="5550479" cy="2477547"/>
          </a:xfrm>
          <a:prstGeom prst="rect">
            <a:avLst/>
          </a:prstGeom>
        </p:spPr>
        <p:txBody>
          <a:bodyPr wrap="square" lIns="91387" tIns="45693" rIns="91387" bIns="45693">
            <a:spAutoFit/>
          </a:bodyPr>
          <a:lstStyle/>
          <a:p>
            <a:pPr defTabSz="1018229">
              <a:spcAft>
                <a:spcPts val="400"/>
              </a:spcAft>
              <a:buClr>
                <a:schemeClr val="accent2">
                  <a:lumMod val="75000"/>
                </a:schemeClr>
              </a:buClr>
              <a:defRPr/>
            </a:pPr>
            <a:r>
              <a:rPr lang="en-US" sz="1200" b="1" i="1" u="sng" dirty="0" smtClean="0">
                <a:solidFill>
                  <a:srgbClr val="000000"/>
                </a:solidFill>
                <a:latin typeface="Century Gothic"/>
              </a:rPr>
              <a:t>Regional Locations</a:t>
            </a:r>
            <a:endParaRPr lang="en-US" sz="1200" b="1" i="1" u="sng" dirty="0">
              <a:solidFill>
                <a:srgbClr val="000000"/>
              </a:solidFill>
              <a:latin typeface="Century Gothic"/>
            </a:endParaRPr>
          </a:p>
          <a:p>
            <a:pPr marL="342830" indent="-228600" defTabSz="1018229">
              <a:spcAft>
                <a:spcPts val="400"/>
              </a:spcAft>
              <a:buClr>
                <a:schemeClr val="accent2">
                  <a:lumMod val="75000"/>
                </a:schemeClr>
              </a:buClr>
              <a:buAutoNum type="arabicPeriod" startAt="6"/>
              <a:defRPr/>
            </a:pPr>
            <a:r>
              <a:rPr lang="en-US" sz="1200" dirty="0" smtClean="0">
                <a:solidFill>
                  <a:srgbClr val="000000"/>
                </a:solidFill>
                <a:latin typeface="Century Gothic"/>
              </a:rPr>
              <a:t>BLM at Idaho State University – Pocatello, ID</a:t>
            </a:r>
          </a:p>
          <a:p>
            <a:pPr marL="342830" indent="-228600" defTabSz="1018229">
              <a:spcAft>
                <a:spcPts val="400"/>
              </a:spcAft>
              <a:buClr>
                <a:schemeClr val="accent2">
                  <a:lumMod val="75000"/>
                </a:schemeClr>
              </a:buClr>
              <a:buAutoNum type="arabicPeriod" startAt="6"/>
              <a:defRPr/>
            </a:pPr>
            <a:r>
              <a:rPr lang="en-US" sz="1200" dirty="0" smtClean="0">
                <a:solidFill>
                  <a:srgbClr val="000000"/>
                </a:solidFill>
                <a:latin typeface="Century Gothic"/>
              </a:rPr>
              <a:t>Maricopa County Department of Public Health </a:t>
            </a:r>
          </a:p>
          <a:p>
            <a:pPr marL="114230" defTabSz="1018229">
              <a:spcAft>
                <a:spcPts val="600"/>
              </a:spcAft>
              <a:buClr>
                <a:schemeClr val="accent2">
                  <a:lumMod val="75000"/>
                </a:schemeClr>
              </a:buClr>
              <a:defRPr/>
            </a:pPr>
            <a:r>
              <a:rPr lang="en-US" sz="1200" dirty="0">
                <a:solidFill>
                  <a:srgbClr val="000000"/>
                </a:solidFill>
                <a:latin typeface="Century Gothic"/>
              </a:rPr>
              <a:t> </a:t>
            </a:r>
            <a:r>
              <a:rPr lang="en-US" sz="1200" dirty="0" smtClean="0">
                <a:solidFill>
                  <a:srgbClr val="000000"/>
                </a:solidFill>
                <a:latin typeface="Century Gothic"/>
              </a:rPr>
              <a:t>     and Arizona State University – Tempe, AZ</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Mobile </a:t>
            </a:r>
            <a:r>
              <a:rPr lang="en-US" sz="1200" dirty="0">
                <a:solidFill>
                  <a:srgbClr val="000000"/>
                </a:solidFill>
                <a:latin typeface="Century Gothic"/>
              </a:rPr>
              <a:t>County Health Department – Mobile, </a:t>
            </a:r>
            <a:r>
              <a:rPr lang="en-US" sz="1200" dirty="0" smtClean="0">
                <a:solidFill>
                  <a:srgbClr val="000000"/>
                </a:solidFill>
                <a:latin typeface="Century Gothic"/>
              </a:rPr>
              <a:t>AL</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NOAA National Centers for Environmental Information – Asheville, NC</a:t>
            </a:r>
          </a:p>
          <a:p>
            <a:pPr marL="342830" indent="-228600" defTabSz="1018229">
              <a:spcAft>
                <a:spcPts val="600"/>
              </a:spcAft>
              <a:buClr>
                <a:schemeClr val="accent2">
                  <a:lumMod val="75000"/>
                </a:schemeClr>
              </a:buClr>
              <a:buAutoNum type="arabicPeriod" startAt="8"/>
              <a:defRPr/>
            </a:pPr>
            <a:r>
              <a:rPr lang="en-US" sz="1200" dirty="0">
                <a:solidFill>
                  <a:srgbClr val="000000"/>
                </a:solidFill>
                <a:latin typeface="Century Gothic"/>
              </a:rPr>
              <a:t> </a:t>
            </a:r>
            <a:r>
              <a:rPr lang="en-US" sz="1200" dirty="0" smtClean="0">
                <a:solidFill>
                  <a:srgbClr val="000000"/>
                </a:solidFill>
                <a:latin typeface="Century Gothic"/>
              </a:rPr>
              <a:t>University </a:t>
            </a:r>
            <a:r>
              <a:rPr lang="en-US" sz="1200" dirty="0">
                <a:solidFill>
                  <a:srgbClr val="000000"/>
                </a:solidFill>
                <a:latin typeface="Century Gothic"/>
              </a:rPr>
              <a:t>of Georgia – Athens, </a:t>
            </a:r>
            <a:r>
              <a:rPr lang="en-US" sz="1200" dirty="0" smtClean="0">
                <a:solidFill>
                  <a:srgbClr val="000000"/>
                </a:solidFill>
                <a:latin typeface="Century Gothic"/>
              </a:rPr>
              <a:t>GA</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USGS </a:t>
            </a:r>
            <a:r>
              <a:rPr lang="en-US" sz="1200" dirty="0">
                <a:solidFill>
                  <a:srgbClr val="000000"/>
                </a:solidFill>
                <a:latin typeface="Century Gothic"/>
              </a:rPr>
              <a:t>at Colorado State University – Fort Collins, </a:t>
            </a:r>
            <a:r>
              <a:rPr lang="en-US" sz="1200" dirty="0" smtClean="0">
                <a:solidFill>
                  <a:srgbClr val="000000"/>
                </a:solidFill>
                <a:latin typeface="Century Gothic"/>
              </a:rPr>
              <a:t>CO</a:t>
            </a:r>
          </a:p>
          <a:p>
            <a:pPr marL="342830" indent="-228600" defTabSz="1018229">
              <a:spcAft>
                <a:spcPts val="600"/>
              </a:spcAft>
              <a:buClr>
                <a:schemeClr val="accent2">
                  <a:lumMod val="75000"/>
                </a:schemeClr>
              </a:buClr>
              <a:buAutoNum type="arabicPeriod" startAt="8"/>
              <a:defRPr/>
            </a:pPr>
            <a:r>
              <a:rPr lang="en-US" sz="1200" dirty="0" smtClean="0">
                <a:solidFill>
                  <a:srgbClr val="000000"/>
                </a:solidFill>
                <a:latin typeface="Century Gothic"/>
              </a:rPr>
              <a:t>Wise </a:t>
            </a:r>
            <a:r>
              <a:rPr lang="en-US" sz="1200" dirty="0">
                <a:solidFill>
                  <a:srgbClr val="000000"/>
                </a:solidFill>
                <a:latin typeface="Century Gothic"/>
              </a:rPr>
              <a:t>County Clerk of Court’s Office – Wise, </a:t>
            </a:r>
            <a:r>
              <a:rPr lang="en-US" sz="1200" dirty="0" smtClean="0">
                <a:solidFill>
                  <a:srgbClr val="000000"/>
                </a:solidFill>
                <a:latin typeface="Century Gothic"/>
              </a:rPr>
              <a:t>VA</a:t>
            </a:r>
            <a:endParaRPr lang="en-US" sz="1200" dirty="0">
              <a:solidFill>
                <a:srgbClr val="000000"/>
              </a:solidFill>
              <a:latin typeface="Century Gothic"/>
            </a:endParaRPr>
          </a:p>
        </p:txBody>
      </p:sp>
      <p:pic>
        <p:nvPicPr>
          <p:cNvPr id="6" name="Picture 5"/>
          <p:cNvPicPr>
            <a:picLocks noChangeAspect="1"/>
          </p:cNvPicPr>
          <p:nvPr/>
        </p:nvPicPr>
        <p:blipFill>
          <a:blip r:embed="rId2"/>
          <a:stretch>
            <a:fillRect/>
          </a:stretch>
        </p:blipFill>
        <p:spPr>
          <a:xfrm>
            <a:off x="4495800" y="2057400"/>
            <a:ext cx="4214035" cy="2667000"/>
          </a:xfrm>
          <a:prstGeom prst="rect">
            <a:avLst/>
          </a:prstGeom>
        </p:spPr>
      </p:pic>
    </p:spTree>
    <p:extLst>
      <p:ext uri="{BB962C8B-B14F-4D97-AF65-F5344CB8AC3E}">
        <p14:creationId xmlns:p14="http://schemas.microsoft.com/office/powerpoint/2010/main" val="56421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5105400" y="3103568"/>
            <a:ext cx="2971801" cy="706432"/>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3" name="Rounded Rectangle 32"/>
          <p:cNvSpPr/>
          <p:nvPr/>
        </p:nvSpPr>
        <p:spPr>
          <a:xfrm>
            <a:off x="5105400" y="4834088"/>
            <a:ext cx="2971802" cy="728512"/>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5" name="Rounded Rectangle 34"/>
          <p:cNvSpPr/>
          <p:nvPr/>
        </p:nvSpPr>
        <p:spPr>
          <a:xfrm>
            <a:off x="426996" y="4324736"/>
            <a:ext cx="4068804" cy="1384815"/>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p:txBody>
          <a:bodyPr>
            <a:normAutofit/>
          </a:bodyPr>
          <a:lstStyle/>
          <a:p>
            <a:r>
              <a:rPr lang="en-US" dirty="0" smtClean="0"/>
              <a:t>DEVELOP’s Mission, Vision &amp; Core Values</a:t>
            </a:r>
            <a:endParaRPr lang="en-US" dirty="0"/>
          </a:p>
        </p:txBody>
      </p:sp>
      <p:sp>
        <p:nvSpPr>
          <p:cNvPr id="18" name="Rounded Rectangle 17"/>
          <p:cNvSpPr/>
          <p:nvPr/>
        </p:nvSpPr>
        <p:spPr>
          <a:xfrm>
            <a:off x="385104" y="2009705"/>
            <a:ext cx="4186896" cy="1724095"/>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9" name="TextBox 18"/>
          <p:cNvSpPr txBox="1"/>
          <p:nvPr/>
        </p:nvSpPr>
        <p:spPr>
          <a:xfrm>
            <a:off x="1725582" y="3962400"/>
            <a:ext cx="1505940" cy="536723"/>
          </a:xfrm>
          <a:prstGeom prst="roundRect">
            <a:avLst/>
          </a:prstGeom>
          <a:solidFill>
            <a:srgbClr val="13416C"/>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white"/>
                </a:solidFill>
                <a:effectLst/>
                <a:uLnTx/>
                <a:uFillTx/>
              </a:rPr>
              <a:t>VISION</a:t>
            </a:r>
          </a:p>
        </p:txBody>
      </p:sp>
      <p:sp>
        <p:nvSpPr>
          <p:cNvPr id="20" name="TextBox 19"/>
          <p:cNvSpPr txBox="1"/>
          <p:nvPr/>
        </p:nvSpPr>
        <p:spPr>
          <a:xfrm>
            <a:off x="563009" y="2206794"/>
            <a:ext cx="4008991" cy="1323439"/>
          </a:xfrm>
          <a:prstGeom prst="rect">
            <a:avLst/>
          </a:prstGeom>
          <a:noFill/>
          <a:ln w="19050">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Integrating NASA Earth observations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with society to foster future innovation and cultivate the professionals of tomorrow by addressing diverse environmental issues today.</a:t>
            </a:r>
          </a:p>
        </p:txBody>
      </p:sp>
      <p:sp>
        <p:nvSpPr>
          <p:cNvPr id="21" name="TextBox 20"/>
          <p:cNvSpPr txBox="1"/>
          <p:nvPr/>
        </p:nvSpPr>
        <p:spPr>
          <a:xfrm>
            <a:off x="1615597" y="1618496"/>
            <a:ext cx="1691602" cy="536723"/>
          </a:xfrm>
          <a:prstGeom prst="roundRect">
            <a:avLst/>
          </a:prstGeom>
          <a:solidFill>
            <a:srgbClr val="13416C"/>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white"/>
                </a:solidFill>
                <a:effectLst/>
                <a:uLnTx/>
                <a:uFillTx/>
              </a:rPr>
              <a:t>MISSION</a:t>
            </a:r>
          </a:p>
        </p:txBody>
      </p:sp>
      <p:sp>
        <p:nvSpPr>
          <p:cNvPr id="22" name="Rectangle 21"/>
          <p:cNvSpPr/>
          <p:nvPr/>
        </p:nvSpPr>
        <p:spPr>
          <a:xfrm>
            <a:off x="612111" y="4590103"/>
            <a:ext cx="3616335" cy="8540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Shaping the future by integrating Earth observations into global decision making.</a:t>
            </a:r>
          </a:p>
        </p:txBody>
      </p:sp>
      <p:sp>
        <p:nvSpPr>
          <p:cNvPr id="36" name="Rounded Rectangle 35"/>
          <p:cNvSpPr/>
          <p:nvPr/>
        </p:nvSpPr>
        <p:spPr>
          <a:xfrm>
            <a:off x="5105401" y="2252424"/>
            <a:ext cx="2971800" cy="684942"/>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7" name="Rounded Rectangle 36"/>
          <p:cNvSpPr/>
          <p:nvPr/>
        </p:nvSpPr>
        <p:spPr>
          <a:xfrm>
            <a:off x="5105400" y="3962400"/>
            <a:ext cx="2971802" cy="706993"/>
          </a:xfrm>
          <a:prstGeom prst="roundRect">
            <a:avLst/>
          </a:prstGeom>
          <a:solidFill>
            <a:srgbClr val="3E8B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38" name="TextBox 37"/>
          <p:cNvSpPr txBox="1"/>
          <p:nvPr/>
        </p:nvSpPr>
        <p:spPr>
          <a:xfrm>
            <a:off x="5536611" y="2462401"/>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COLLABORATION</a:t>
            </a:r>
            <a:endParaRPr kumimoji="0" lang="en-US" sz="1600" b="0" i="0" u="none" strike="noStrike" kern="0" cap="none" spc="0" normalizeH="0" baseline="0" noProof="0" dirty="0" smtClean="0">
              <a:ln>
                <a:noFill/>
              </a:ln>
              <a:solidFill>
                <a:prstClr val="white"/>
              </a:solidFill>
              <a:effectLst/>
              <a:uLnTx/>
              <a:uFillTx/>
            </a:endParaRPr>
          </a:p>
        </p:txBody>
      </p:sp>
      <p:sp>
        <p:nvSpPr>
          <p:cNvPr id="30" name="TextBox 29"/>
          <p:cNvSpPr txBox="1"/>
          <p:nvPr/>
        </p:nvSpPr>
        <p:spPr>
          <a:xfrm>
            <a:off x="5525723" y="3270128"/>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INNOVATION</a:t>
            </a:r>
          </a:p>
        </p:txBody>
      </p:sp>
      <p:sp>
        <p:nvSpPr>
          <p:cNvPr id="39" name="TextBox 38"/>
          <p:cNvSpPr txBox="1"/>
          <p:nvPr/>
        </p:nvSpPr>
        <p:spPr>
          <a:xfrm>
            <a:off x="5517174" y="4112440"/>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PASSION</a:t>
            </a:r>
            <a:endParaRPr kumimoji="0" lang="en-US" sz="1600" b="0" i="0" u="none" strike="noStrike" kern="0" cap="none" spc="0" normalizeH="0" baseline="0" noProof="0" dirty="0" smtClean="0">
              <a:ln>
                <a:noFill/>
              </a:ln>
              <a:solidFill>
                <a:prstClr val="white"/>
              </a:solidFill>
              <a:effectLst/>
              <a:uLnTx/>
              <a:uFillTx/>
            </a:endParaRPr>
          </a:p>
        </p:txBody>
      </p:sp>
      <p:sp>
        <p:nvSpPr>
          <p:cNvPr id="41" name="TextBox 40"/>
          <p:cNvSpPr txBox="1"/>
          <p:nvPr/>
        </p:nvSpPr>
        <p:spPr>
          <a:xfrm>
            <a:off x="5534268" y="5047400"/>
            <a:ext cx="2115923" cy="33855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prstClr val="white"/>
                </a:solidFill>
              </a:rPr>
              <a:t>DISCOVERY</a:t>
            </a:r>
            <a:endParaRPr kumimoji="0" lang="en-US" sz="1600" b="0" i="0" u="none" strike="noStrike" kern="0" cap="none" spc="0" normalizeH="0" baseline="0" noProof="0" dirty="0" smtClean="0">
              <a:ln>
                <a:noFill/>
              </a:ln>
              <a:solidFill>
                <a:prstClr val="white"/>
              </a:solidFill>
              <a:effectLst/>
              <a:uLnTx/>
              <a:uFillTx/>
            </a:endParaRPr>
          </a:p>
        </p:txBody>
      </p:sp>
      <p:sp>
        <p:nvSpPr>
          <p:cNvPr id="23" name="TextBox 22"/>
          <p:cNvSpPr txBox="1"/>
          <p:nvPr/>
        </p:nvSpPr>
        <p:spPr>
          <a:xfrm>
            <a:off x="5534268" y="1828800"/>
            <a:ext cx="2209800" cy="524378"/>
          </a:xfrm>
          <a:prstGeom prst="roundRect">
            <a:avLst/>
          </a:prstGeom>
          <a:solidFill>
            <a:srgbClr val="13416C"/>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white"/>
                </a:solidFill>
                <a:effectLst/>
                <a:uLnTx/>
                <a:uFillTx/>
              </a:rPr>
              <a:t>CORE VALUES</a:t>
            </a:r>
          </a:p>
        </p:txBody>
      </p:sp>
      <p:pic>
        <p:nvPicPr>
          <p:cNvPr id="2050" name="Picture 2" descr="Organiz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090" y="2238811"/>
            <a:ext cx="702890" cy="702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ck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0273" y="4876800"/>
            <a:ext cx="706431" cy="706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co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7815" y="3115673"/>
            <a:ext cx="694327" cy="6943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art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7815" y="3970786"/>
            <a:ext cx="707900" cy="70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2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Project Characteristics</a:t>
            </a:r>
            <a:endParaRPr lang="en-US" sz="3600" dirty="0"/>
          </a:p>
        </p:txBody>
      </p:sp>
      <p:sp>
        <p:nvSpPr>
          <p:cNvPr id="6" name="Content Placeholder 1"/>
          <p:cNvSpPr>
            <a:spLocks noGrp="1"/>
          </p:cNvSpPr>
          <p:nvPr>
            <p:ph sz="quarter" idx="4294967295"/>
          </p:nvPr>
        </p:nvSpPr>
        <p:spPr>
          <a:xfrm>
            <a:off x="301752" y="2335853"/>
            <a:ext cx="6238875" cy="3505200"/>
          </a:xfrm>
        </p:spPr>
        <p:txBody>
          <a:bodyPr>
            <a:noAutofit/>
          </a:bodyPr>
          <a:lstStyle/>
          <a:p>
            <a:pPr marL="176213" indent="-166688">
              <a:spcBef>
                <a:spcPts val="1200"/>
              </a:spcBef>
              <a:spcAft>
                <a:spcPts val="800"/>
              </a:spcAft>
              <a:buClrTx/>
            </a:pPr>
            <a:r>
              <a:rPr lang="en-US" sz="1600" dirty="0" smtClean="0">
                <a:solidFill>
                  <a:schemeClr val="tx1"/>
                </a:solidFill>
              </a:rPr>
              <a:t>Highlight </a:t>
            </a:r>
            <a:r>
              <a:rPr lang="en-US" sz="1600" dirty="0">
                <a:solidFill>
                  <a:schemeClr val="tx1"/>
                </a:solidFill>
              </a:rPr>
              <a:t>the </a:t>
            </a:r>
            <a:r>
              <a:rPr lang="en-US" sz="1600" b="1" dirty="0" smtClean="0">
                <a:solidFill>
                  <a:schemeClr val="tx1"/>
                </a:solidFill>
              </a:rPr>
              <a:t>applications</a:t>
            </a:r>
            <a:r>
              <a:rPr lang="en-US" sz="1600" dirty="0" smtClean="0">
                <a:solidFill>
                  <a:schemeClr val="tx1"/>
                </a:solidFill>
              </a:rPr>
              <a:t> and </a:t>
            </a:r>
            <a:r>
              <a:rPr lang="en-US" sz="1600" b="1" dirty="0" smtClean="0">
                <a:solidFill>
                  <a:schemeClr val="tx1"/>
                </a:solidFill>
              </a:rPr>
              <a:t>capabilities</a:t>
            </a:r>
            <a:r>
              <a:rPr lang="en-US" sz="1600" dirty="0" smtClean="0">
                <a:solidFill>
                  <a:schemeClr val="tx1"/>
                </a:solidFill>
              </a:rPr>
              <a:t> of </a:t>
            </a:r>
            <a:r>
              <a:rPr lang="en-US" sz="1600" b="1" dirty="0" smtClean="0">
                <a:solidFill>
                  <a:schemeClr val="tx1"/>
                </a:solidFill>
              </a:rPr>
              <a:t>NASA Earth observations</a:t>
            </a:r>
            <a:endParaRPr lang="en-US" sz="1600" dirty="0" smtClean="0">
              <a:solidFill>
                <a:schemeClr val="tx1"/>
              </a:solidFill>
            </a:endParaRPr>
          </a:p>
          <a:p>
            <a:pPr marL="176213" indent="-166688">
              <a:spcBef>
                <a:spcPts val="0"/>
              </a:spcBef>
              <a:spcAft>
                <a:spcPts val="800"/>
              </a:spcAft>
              <a:buClrTx/>
            </a:pPr>
            <a:r>
              <a:rPr lang="en-US" sz="1600" dirty="0" smtClean="0">
                <a:solidFill>
                  <a:schemeClr val="tx1"/>
                </a:solidFill>
              </a:rPr>
              <a:t>Address </a:t>
            </a:r>
            <a:r>
              <a:rPr lang="en-US" sz="1600" b="1" dirty="0" smtClean="0">
                <a:solidFill>
                  <a:schemeClr val="tx1"/>
                </a:solidFill>
              </a:rPr>
              <a:t>community concerns </a:t>
            </a:r>
            <a:r>
              <a:rPr lang="en-US" sz="1600" dirty="0" smtClean="0">
                <a:solidFill>
                  <a:schemeClr val="tx1"/>
                </a:solidFill>
              </a:rPr>
              <a:t>relating to decision-making for real-world environmental issues</a:t>
            </a:r>
          </a:p>
          <a:p>
            <a:pPr marL="176213" indent="-166688">
              <a:spcBef>
                <a:spcPts val="0"/>
              </a:spcBef>
              <a:spcAft>
                <a:spcPts val="800"/>
              </a:spcAft>
              <a:buClrTx/>
            </a:pPr>
            <a:r>
              <a:rPr lang="en-US" sz="1600" dirty="0" smtClean="0">
                <a:solidFill>
                  <a:schemeClr val="tx1"/>
                </a:solidFill>
              </a:rPr>
              <a:t>Partner with organizations who can </a:t>
            </a:r>
            <a:r>
              <a:rPr lang="en-US" sz="1600" b="1" dirty="0" smtClean="0">
                <a:solidFill>
                  <a:schemeClr val="tx1"/>
                </a:solidFill>
              </a:rPr>
              <a:t>benefit</a:t>
            </a:r>
            <a:r>
              <a:rPr lang="en-US" sz="1600" dirty="0" smtClean="0">
                <a:solidFill>
                  <a:schemeClr val="tx1"/>
                </a:solidFill>
              </a:rPr>
              <a:t> from using NASA Earth observations to </a:t>
            </a:r>
            <a:r>
              <a:rPr lang="en-US" sz="1600" b="1" dirty="0" smtClean="0">
                <a:solidFill>
                  <a:schemeClr val="tx1"/>
                </a:solidFill>
              </a:rPr>
              <a:t>enhance decision making </a:t>
            </a:r>
            <a:r>
              <a:rPr lang="en-US" sz="1600" dirty="0" smtClean="0">
                <a:solidFill>
                  <a:schemeClr val="tx1"/>
                </a:solidFill>
              </a:rPr>
              <a:t>by </a:t>
            </a:r>
            <a:r>
              <a:rPr lang="en-US" sz="1600" b="1" dirty="0" smtClean="0">
                <a:solidFill>
                  <a:schemeClr val="tx1"/>
                </a:solidFill>
              </a:rPr>
              <a:t>providing decision support tools</a:t>
            </a:r>
          </a:p>
          <a:p>
            <a:pPr marL="176213" indent="-166688">
              <a:spcBef>
                <a:spcPts val="0"/>
              </a:spcBef>
              <a:spcAft>
                <a:spcPts val="800"/>
              </a:spcAft>
              <a:buClrTx/>
            </a:pPr>
            <a:r>
              <a:rPr lang="en-US" sz="1600" dirty="0" smtClean="0">
                <a:solidFill>
                  <a:schemeClr val="tx1"/>
                </a:solidFill>
              </a:rPr>
              <a:t>Align </a:t>
            </a:r>
            <a:r>
              <a:rPr lang="en-US" sz="1600" dirty="0">
                <a:solidFill>
                  <a:schemeClr val="tx1"/>
                </a:solidFill>
              </a:rPr>
              <a:t>with at least one of the nine NASA Applied Sciences Program’s </a:t>
            </a:r>
            <a:r>
              <a:rPr lang="en-US" sz="1600" b="1" dirty="0" smtClean="0">
                <a:solidFill>
                  <a:schemeClr val="tx1"/>
                </a:solidFill>
              </a:rPr>
              <a:t>National Application </a:t>
            </a:r>
            <a:r>
              <a:rPr lang="en-US" sz="1600" dirty="0">
                <a:solidFill>
                  <a:schemeClr val="tx1"/>
                </a:solidFill>
              </a:rPr>
              <a:t>Areas</a:t>
            </a:r>
          </a:p>
          <a:p>
            <a:pPr marL="176213" indent="-166688">
              <a:spcBef>
                <a:spcPts val="0"/>
              </a:spcBef>
              <a:spcAft>
                <a:spcPts val="800"/>
              </a:spcAft>
              <a:buClrTx/>
            </a:pPr>
            <a:r>
              <a:rPr lang="en-US" sz="1600" dirty="0" smtClean="0">
                <a:solidFill>
                  <a:schemeClr val="tx1"/>
                </a:solidFill>
              </a:rPr>
              <a:t>Incorporate teams </a:t>
            </a:r>
            <a:r>
              <a:rPr lang="en-US" sz="1600" dirty="0">
                <a:solidFill>
                  <a:schemeClr val="tx1"/>
                </a:solidFill>
              </a:rPr>
              <a:t>with </a:t>
            </a:r>
            <a:r>
              <a:rPr lang="en-US" sz="1600" b="1" dirty="0">
                <a:solidFill>
                  <a:schemeClr val="tx1"/>
                </a:solidFill>
              </a:rPr>
              <a:t>diverse </a:t>
            </a:r>
            <a:r>
              <a:rPr lang="en-US" sz="1600" b="1" dirty="0" smtClean="0">
                <a:solidFill>
                  <a:schemeClr val="tx1"/>
                </a:solidFill>
              </a:rPr>
              <a:t>academic backgrounds</a:t>
            </a:r>
            <a:endParaRPr lang="en-US" sz="1600" b="1" dirty="0">
              <a:solidFill>
                <a:schemeClr val="tx1"/>
              </a:solidFill>
            </a:endParaRPr>
          </a:p>
        </p:txBody>
      </p:sp>
      <p:pic>
        <p:nvPicPr>
          <p:cNvPr id="7" name="Picture 6" descr="C:\Users\ningchen\Downloads\LUCISFinalResult.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14115" y="2154688"/>
            <a:ext cx="2222037" cy="3179312"/>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21484" y="5417166"/>
            <a:ext cx="2214668" cy="884257"/>
          </a:xfrm>
          <a:prstGeom prst="rect">
            <a:avLst/>
          </a:prstGeom>
          <a:ln w="19050">
            <a:solidFill>
              <a:schemeClr val="bg1"/>
            </a:solidFill>
          </a:ln>
          <a:effectLst>
            <a:outerShdw blurRad="292100" dist="139700" dir="2700000" algn="tl" rotWithShape="0">
              <a:srgbClr val="333333">
                <a:alpha val="65000"/>
              </a:srgbClr>
            </a:outerShdw>
          </a:effectLst>
        </p:spPr>
      </p:pic>
      <p:grpSp>
        <p:nvGrpSpPr>
          <p:cNvPr id="17" name="Group 16"/>
          <p:cNvGrpSpPr/>
          <p:nvPr/>
        </p:nvGrpSpPr>
        <p:grpSpPr>
          <a:xfrm>
            <a:off x="914400" y="1575154"/>
            <a:ext cx="7086600" cy="482246"/>
            <a:chOff x="1295400" y="5715000"/>
            <a:chExt cx="7086600" cy="609600"/>
          </a:xfrm>
        </p:grpSpPr>
        <p:sp>
          <p:nvSpPr>
            <p:cNvPr id="18" name="Rectangle 17"/>
            <p:cNvSpPr/>
            <p:nvPr/>
          </p:nvSpPr>
          <p:spPr>
            <a:xfrm>
              <a:off x="1371599" y="5772151"/>
              <a:ext cx="7010401" cy="495300"/>
            </a:xfrm>
            <a:prstGeom prst="rect">
              <a:avLst/>
            </a:prstGeom>
            <a:solidFill>
              <a:srgbClr val="9995A8"/>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457200" marR="0" lvl="0" indent="0" defTabSz="913544"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prstClr val="black"/>
                  </a:solidFill>
                  <a:effectLst/>
                  <a:uLnTx/>
                  <a:uFillTx/>
                  <a:ea typeface="+mn-ea"/>
                  <a:cs typeface="+mn-cs"/>
                </a:rPr>
                <a:t>350+ </a:t>
              </a:r>
              <a:r>
                <a:rPr kumimoji="0" lang="en-US" sz="2000" b="1" i="1" u="none" strike="noStrike" kern="0" cap="none" spc="0" normalizeH="0" baseline="0" noProof="0" dirty="0">
                  <a:ln>
                    <a:noFill/>
                  </a:ln>
                  <a:solidFill>
                    <a:prstClr val="black"/>
                  </a:solidFill>
                  <a:effectLst/>
                  <a:uLnTx/>
                  <a:uFillTx/>
                  <a:ea typeface="+mn-ea"/>
                  <a:cs typeface="+mn-cs"/>
                </a:rPr>
                <a:t>Participants </a:t>
              </a:r>
              <a:r>
                <a:rPr kumimoji="0" lang="en-US" sz="2000" b="1" i="1" u="none" strike="noStrike" kern="0" cap="none" spc="0" normalizeH="0" baseline="0" noProof="0" dirty="0" smtClean="0">
                  <a:ln>
                    <a:noFill/>
                  </a:ln>
                  <a:solidFill>
                    <a:prstClr val="black"/>
                  </a:solidFill>
                  <a:effectLst/>
                  <a:uLnTx/>
                  <a:uFillTx/>
                  <a:ea typeface="+mn-ea"/>
                  <a:cs typeface="+mn-cs"/>
                </a:rPr>
                <a:t>Conducting 80+ </a:t>
              </a:r>
              <a:r>
                <a:rPr kumimoji="0" lang="en-US" sz="2000" b="1" i="1" u="none" strike="noStrike" kern="0" cap="none" spc="0" normalizeH="0" baseline="0" noProof="0" dirty="0">
                  <a:ln>
                    <a:noFill/>
                  </a:ln>
                  <a:solidFill>
                    <a:prstClr val="black"/>
                  </a:solidFill>
                  <a:effectLst/>
                  <a:uLnTx/>
                  <a:uFillTx/>
                  <a:ea typeface="+mn-ea"/>
                  <a:cs typeface="+mn-cs"/>
                </a:rPr>
                <a:t>Projects Per Year</a:t>
              </a:r>
              <a:endParaRPr kumimoji="0" lang="en-US" sz="2000" b="1" i="0" u="none" strike="noStrike" kern="0" cap="none" spc="0" normalizeH="0" baseline="0" noProof="0" dirty="0">
                <a:ln>
                  <a:noFill/>
                </a:ln>
                <a:solidFill>
                  <a:prstClr val="black"/>
                </a:solidFill>
                <a:effectLst/>
                <a:uLnTx/>
                <a:uFillTx/>
                <a:ea typeface="+mn-ea"/>
                <a:cs typeface="+mn-cs"/>
              </a:endParaRPr>
            </a:p>
          </p:txBody>
        </p:sp>
        <p:sp>
          <p:nvSpPr>
            <p:cNvPr id="19" name="Rectangle 18"/>
            <p:cNvSpPr/>
            <p:nvPr/>
          </p:nvSpPr>
          <p:spPr>
            <a:xfrm>
              <a:off x="1295400" y="5715000"/>
              <a:ext cx="457200" cy="609600"/>
            </a:xfrm>
            <a:prstGeom prst="rect">
              <a:avLst/>
            </a:prstGeom>
            <a:solidFill>
              <a:srgbClr val="3E96A8"/>
            </a:solidFill>
            <a:ln w="25400" cap="flat" cmpd="sng" algn="ctr">
              <a:solidFill>
                <a:srgbClr val="3E96A8"/>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white"/>
                  </a:solidFill>
                  <a:effectLst/>
                  <a:uLnTx/>
                  <a:uFillTx/>
                  <a:latin typeface="Calibri"/>
                  <a:ea typeface="+mn-ea"/>
                  <a:cs typeface="+mn-cs"/>
                </a:rPr>
                <a:t>&gt;</a:t>
              </a:r>
            </a:p>
          </p:txBody>
        </p:sp>
      </p:grpSp>
      <p:sp>
        <p:nvSpPr>
          <p:cNvPr id="20" name="Rounded Rectangle 19"/>
          <p:cNvSpPr/>
          <p:nvPr/>
        </p:nvSpPr>
        <p:spPr>
          <a:xfrm>
            <a:off x="449389" y="5640598"/>
            <a:ext cx="5943600" cy="478908"/>
          </a:xfrm>
          <a:prstGeom prst="roundRect">
            <a:avLst/>
          </a:prstGeom>
          <a:solidFill>
            <a:srgbClr val="FADF82"/>
          </a:solidFill>
          <a:ln w="127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18824">
              <a:defRPr/>
            </a:pPr>
            <a:r>
              <a:rPr lang="en-US" sz="2000" b="1" i="1" dirty="0" smtClean="0">
                <a:solidFill>
                  <a:schemeClr val="tx1"/>
                </a:solidFill>
              </a:rPr>
              <a:t>Rapid Feasibility &amp; Implementation: 10 Weeks</a:t>
            </a:r>
            <a:endParaRPr lang="en-US" sz="2000" b="1" i="1" dirty="0">
              <a:solidFill>
                <a:schemeClr val="tx1"/>
              </a:solidFill>
            </a:endParaRPr>
          </a:p>
        </p:txBody>
      </p:sp>
    </p:spTree>
    <p:extLst>
      <p:ext uri="{BB962C8B-B14F-4D97-AF65-F5344CB8AC3E}">
        <p14:creationId xmlns:p14="http://schemas.microsoft.com/office/powerpoint/2010/main" val="23013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39" r="3538"/>
          <a:stretch/>
        </p:blipFill>
        <p:spPr>
          <a:xfrm>
            <a:off x="152399" y="1143000"/>
            <a:ext cx="8839201" cy="5219867"/>
          </a:xfrm>
          <a:prstGeom prst="rect">
            <a:avLst/>
          </a:prstGeom>
          <a:ln>
            <a:noFill/>
          </a:ln>
        </p:spPr>
      </p:pic>
      <p:sp>
        <p:nvSpPr>
          <p:cNvPr id="6" name="Title 1"/>
          <p:cNvSpPr txBox="1">
            <a:spLocks/>
          </p:cNvSpPr>
          <p:nvPr/>
        </p:nvSpPr>
        <p:spPr>
          <a:xfrm>
            <a:off x="454152" y="381000"/>
            <a:ext cx="8534400" cy="758952"/>
          </a:xfrm>
          <a:prstGeom prst="rect">
            <a:avLst/>
          </a:prstGeom>
        </p:spPr>
        <p:txBody>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sz="3200" dirty="0" smtClean="0"/>
              <a:t>NASA Earth Observations</a:t>
            </a:r>
            <a:endParaRPr lang="en-US" sz="3200" dirty="0"/>
          </a:p>
        </p:txBody>
      </p:sp>
      <p:sp>
        <p:nvSpPr>
          <p:cNvPr id="4" name="Content Placeholder 1"/>
          <p:cNvSpPr txBox="1">
            <a:spLocks/>
          </p:cNvSpPr>
          <p:nvPr/>
        </p:nvSpPr>
        <p:spPr>
          <a:xfrm>
            <a:off x="117141" y="1143000"/>
            <a:ext cx="3422652" cy="95896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3F3F3F"/>
              </a:buClr>
              <a:buFont typeface="Wingdings 2"/>
              <a:buNone/>
              <a:defRPr/>
            </a:pPr>
            <a:r>
              <a:rPr lang="en-US" sz="1400" dirty="0" smtClean="0">
                <a:solidFill>
                  <a:sysClr val="window" lastClr="FFFFFF"/>
                </a:solidFill>
                <a:latin typeface="Century Gothic" panose="020B0502020202020204" pitchFamily="34" charset="0"/>
              </a:rPr>
              <a:t>NASA Earth observations include a coordinated series of </a:t>
            </a:r>
            <a:r>
              <a:rPr lang="en-US" sz="1400" b="1" dirty="0" smtClean="0">
                <a:solidFill>
                  <a:srgbClr val="F78009"/>
                </a:solidFill>
                <a:latin typeface="Century Gothic" panose="020B0502020202020204" pitchFamily="34" charset="0"/>
              </a:rPr>
              <a:t>17</a:t>
            </a:r>
            <a:r>
              <a:rPr lang="en-US" sz="1400" dirty="0" smtClean="0">
                <a:solidFill>
                  <a:sysClr val="window" lastClr="FFFFFF"/>
                </a:solidFill>
                <a:latin typeface="Century Gothic" panose="020B0502020202020204" pitchFamily="34" charset="0"/>
              </a:rPr>
              <a:t> polar-orbiting and low</a:t>
            </a:r>
            <a:endParaRPr lang="en-US" sz="1400" dirty="0">
              <a:solidFill>
                <a:sysClr val="window" lastClr="FFFFFF"/>
              </a:solidFill>
              <a:latin typeface="Century Gothic" panose="020B0502020202020204" pitchFamily="34" charset="0"/>
            </a:endParaRPr>
          </a:p>
        </p:txBody>
      </p:sp>
      <p:sp>
        <p:nvSpPr>
          <p:cNvPr id="5" name="Content Placeholder 1"/>
          <p:cNvSpPr txBox="1">
            <a:spLocks/>
          </p:cNvSpPr>
          <p:nvPr/>
        </p:nvSpPr>
        <p:spPr>
          <a:xfrm>
            <a:off x="117141" y="1784437"/>
            <a:ext cx="2062534"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3F3F3F"/>
              </a:buClr>
              <a:buFont typeface="Wingdings 2"/>
              <a:buNone/>
              <a:defRPr/>
            </a:pPr>
            <a:r>
              <a:rPr lang="en-US" sz="1400" dirty="0" smtClean="0">
                <a:solidFill>
                  <a:prstClr val="white"/>
                </a:solidFill>
                <a:latin typeface="Century Gothic" panose="020B0502020202020204" pitchFamily="34" charset="0"/>
              </a:rPr>
              <a:t>inclination satellites for long-term global observations. </a:t>
            </a:r>
            <a:endParaRPr lang="en-US" sz="14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430081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4667</TotalTime>
  <Words>1732</Words>
  <Application>Microsoft Office PowerPoint</Application>
  <PresentationFormat>On-screen Show (4:3)</PresentationFormat>
  <Paragraphs>348</Paragraphs>
  <Slides>25</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Calibri</vt:lpstr>
      <vt:lpstr>Century Gothic</vt:lpstr>
      <vt:lpstr>Questrial</vt:lpstr>
      <vt:lpstr>Webdings</vt:lpstr>
      <vt:lpstr>Wingdings</vt:lpstr>
      <vt:lpstr>Wingdings 2</vt:lpstr>
      <vt:lpstr>Civic</vt:lpstr>
      <vt:lpstr>DEVELOP National Program</vt:lpstr>
      <vt:lpstr>NASA Organization</vt:lpstr>
      <vt:lpstr>NASA Applied Sciences Program</vt:lpstr>
      <vt:lpstr>Applied Sciences’ Capacity Building</vt:lpstr>
      <vt:lpstr>What is DEVELOP?</vt:lpstr>
      <vt:lpstr>DEVELOP Node Locations</vt:lpstr>
      <vt:lpstr>DEVELOP’s Mission, Vision &amp; Core Values</vt:lpstr>
      <vt:lpstr>Project Characteristics</vt:lpstr>
      <vt:lpstr>PowerPoint Presentation</vt:lpstr>
      <vt:lpstr>Who Participates in DEVELOP?</vt:lpstr>
      <vt:lpstr>Participant Eligibility</vt:lpstr>
      <vt:lpstr>Dual-Capacity Building</vt:lpstr>
      <vt:lpstr>PowerPoint Presentation</vt:lpstr>
      <vt:lpstr>Spring 2017 Portfolio</vt:lpstr>
      <vt:lpstr>Spring 2017 Stats</vt:lpstr>
      <vt:lpstr>Louisiana Ecological Forecasting</vt:lpstr>
      <vt:lpstr>Africa Great Lakes Weather</vt:lpstr>
      <vt:lpstr>Your Project</vt:lpstr>
      <vt:lpstr>Participant Opportunities</vt:lpstr>
      <vt:lpstr>Find DEVELOP on Social Media!</vt:lpstr>
      <vt:lpstr>THANK YOU!</vt:lpstr>
      <vt:lpstr>Reference slides to follow!</vt:lpstr>
      <vt:lpstr>Application Process</vt:lpstr>
      <vt:lpstr>Fall 2016 Portfolio</vt:lpstr>
      <vt:lpstr>FY2016 Project Stats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DEVELOP-13</cp:lastModifiedBy>
  <cp:revision>365</cp:revision>
  <cp:lastPrinted>2015-09-08T16:11:35Z</cp:lastPrinted>
  <dcterms:created xsi:type="dcterms:W3CDTF">2013-12-31T00:35:50Z</dcterms:created>
  <dcterms:modified xsi:type="dcterms:W3CDTF">2017-01-26T15:26:44Z</dcterms:modified>
</cp:coreProperties>
</file>