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6" r:id="rId5"/>
    <p:sldId id="265" r:id="rId6"/>
    <p:sldId id="270" r:id="rId7"/>
    <p:sldId id="271" r:id="rId8"/>
    <p:sldId id="274" r:id="rId9"/>
    <p:sldId id="269" r:id="rId10"/>
    <p:sldId id="273" r:id="rId11"/>
    <p:sldId id="275" r:id="rId12"/>
    <p:sldId id="278" r:id="rId13"/>
    <p:sldId id="283" r:id="rId14"/>
    <p:sldId id="276" r:id="rId15"/>
    <p:sldId id="279" r:id="rId16"/>
    <p:sldId id="282" r:id="rId17"/>
    <p:sldId id="280" r:id="rId18"/>
    <p:sldId id="284" r:id="rId19"/>
    <p:sldId id="287" r:id="rId20"/>
    <p:sldId id="289" r:id="rId21"/>
    <p:sldId id="291" r:id="rId22"/>
    <p:sldId id="290" r:id="rId23"/>
    <p:sldId id="28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40" userDrawn="1">
          <p15:clr>
            <a:srgbClr val="A4A3A4"/>
          </p15:clr>
        </p15:guide>
        <p15:guide id="3" pos="7440" userDrawn="1">
          <p15:clr>
            <a:srgbClr val="A4A3A4"/>
          </p15:clr>
        </p15:guide>
        <p15:guide id="4" orient="horz" pos="24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2D433D-E8C7-3D45-24B0-8BA54B0AB354}" name="Marisa J. Smedsrud" initials="MS" userId="S::marisa.j.smedsrud@ama-inc.com::3a879f23-f3e8-46be-913f-43ff3a167cac" providerId="AD"/>
  <p188:author id="{DF764F6B-93EF-B2DE-7597-2E5196724929}" name="Maggie A. Roseto" initials="MR" userId="S::maggie.a.roseto@ama-inc.com::174c8b86-8a1b-4a02-b067-8876e0c8f930" providerId="AD"/>
  <p188:author id="{02BC21AF-5DD3-6CD7-98A2-21161FE8D439}" name="John D. Hocknell" initials="JH" userId="S::john.d.hocknell@ama-inc.com::dc8fc79f-aac5-4c79-8f96-7b6731fb64a3" providerId="AD"/>
  <p188:author id="{BE3ACFF1-865E-0512-AC02-7D26D9163FEB}" name="Silas Kirsch" initials="" userId="S::silas.kirsch@ama-inc.com::ef1817b7-247a-42da-98d4-8bc6e20e2a96" providerId="AD"/>
  <p188:author id="{DCD78CFB-5695-C7DD-0D00-6F168FBC9D51}" name="Madison A. Arndt" initials="MA" userId="S::madison.a.arndt@ama-inc.com::578e624d-0d15-4bd6-82d8-4175d66fd6c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B4C7E7"/>
    <a:srgbClr val="C5E0B4"/>
    <a:srgbClr val="8A5A9A"/>
    <a:srgbClr val="BA3A50"/>
    <a:srgbClr val="236F99"/>
    <a:srgbClr val="9DB23F"/>
    <a:srgbClr val="D30903"/>
    <a:srgbClr val="67A478"/>
    <a:srgbClr val="5372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C527D-54A4-B767-C2AE-B2FC328863A1}" v="64" dt="2024-03-19T16:02:53.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68" autoAdjust="0"/>
  </p:normalViewPr>
  <p:slideViewPr>
    <p:cSldViewPr snapToGrid="0">
      <p:cViewPr varScale="1">
        <p:scale>
          <a:sx n="62" d="100"/>
          <a:sy n="62" d="100"/>
        </p:scale>
        <p:origin x="874" y="43"/>
      </p:cViewPr>
      <p:guideLst>
        <p:guide orient="horz" pos="2160"/>
        <p:guide pos="240"/>
        <p:guide pos="7440"/>
        <p:guide orient="horz" pos="249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edsrud, Marisa J. (LARC-E3)[RSES]" userId="S::mjsmedsr@ndc.nasa.gov::1b1cb6bd-eaaa-4051-8cbf-4cc1e9d80411" providerId="AD" clId="Web-{C39C527D-54A4-B767-C2AE-B2FC328863A1}"/>
    <pc:docChg chg="modSld">
      <pc:chgData name="Smedsrud, Marisa J. (LARC-E3)[RSES]" userId="S::mjsmedsr@ndc.nasa.gov::1b1cb6bd-eaaa-4051-8cbf-4cc1e9d80411" providerId="AD" clId="Web-{C39C527D-54A4-B767-C2AE-B2FC328863A1}" dt="2024-03-19T16:02:51.031" v="26" actId="20577"/>
      <pc:docMkLst>
        <pc:docMk/>
      </pc:docMkLst>
      <pc:sldChg chg="modSp">
        <pc:chgData name="Smedsrud, Marisa J. (LARC-E3)[RSES]" userId="S::mjsmedsr@ndc.nasa.gov::1b1cb6bd-eaaa-4051-8cbf-4cc1e9d80411" providerId="AD" clId="Web-{C39C527D-54A4-B767-C2AE-B2FC328863A1}" dt="2024-03-19T16:02:51.031" v="26" actId="20577"/>
        <pc:sldMkLst>
          <pc:docMk/>
          <pc:sldMk cId="2085222334" sldId="283"/>
        </pc:sldMkLst>
        <pc:spChg chg="mod">
          <ac:chgData name="Smedsrud, Marisa J. (LARC-E3)[RSES]" userId="S::mjsmedsr@ndc.nasa.gov::1b1cb6bd-eaaa-4051-8cbf-4cc1e9d80411" providerId="AD" clId="Web-{C39C527D-54A4-B767-C2AE-B2FC328863A1}" dt="2024-03-19T16:02:48.484" v="24" actId="20577"/>
          <ac:spMkLst>
            <pc:docMk/>
            <pc:sldMk cId="2085222334" sldId="283"/>
            <ac:spMk id="5" creationId="{3A4692B8-0D82-FC41-8992-FC11387DBC3C}"/>
          </ac:spMkLst>
        </pc:spChg>
        <pc:spChg chg="mod">
          <ac:chgData name="Smedsrud, Marisa J. (LARC-E3)[RSES]" userId="S::mjsmedsr@ndc.nasa.gov::1b1cb6bd-eaaa-4051-8cbf-4cc1e9d80411" providerId="AD" clId="Web-{C39C527D-54A4-B767-C2AE-B2FC328863A1}" dt="2024-03-19T16:02:49.969" v="25" actId="20577"/>
          <ac:spMkLst>
            <pc:docMk/>
            <pc:sldMk cId="2085222334" sldId="283"/>
            <ac:spMk id="8" creationId="{FCCA031A-E9FA-DCF3-DF68-DF49E23F2771}"/>
          </ac:spMkLst>
        </pc:spChg>
        <pc:spChg chg="mod">
          <ac:chgData name="Smedsrud, Marisa J. (LARC-E3)[RSES]" userId="S::mjsmedsr@ndc.nasa.gov::1b1cb6bd-eaaa-4051-8cbf-4cc1e9d80411" providerId="AD" clId="Web-{C39C527D-54A4-B767-C2AE-B2FC328863A1}" dt="2024-03-19T16:02:51.031" v="26" actId="20577"/>
          <ac:spMkLst>
            <pc:docMk/>
            <pc:sldMk cId="2085222334" sldId="283"/>
            <ac:spMk id="19" creationId="{F53AC855-5132-8A7D-EDA4-6FEAAED26490}"/>
          </ac:spMkLst>
        </pc:spChg>
        <pc:spChg chg="mod">
          <ac:chgData name="Smedsrud, Marisa J. (LARC-E3)[RSES]" userId="S::mjsmedsr@ndc.nasa.gov::1b1cb6bd-eaaa-4051-8cbf-4cc1e9d80411" providerId="AD" clId="Web-{C39C527D-54A4-B767-C2AE-B2FC328863A1}" dt="2024-03-19T16:02:46.937" v="23" actId="20577"/>
          <ac:spMkLst>
            <pc:docMk/>
            <pc:sldMk cId="2085222334" sldId="283"/>
            <ac:spMk id="27" creationId="{B278DED1-32F7-D9C5-3BEC-B92389AFB3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4C70C-F14A-4EA3-B584-EDE58A786CE2}" type="datetimeFigureOut">
              <a:t>3/19/2024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5F3776-FDB8-42A8-9F96-A1E8DEFCB90E}" type="slidenum">
              <a:t>‹#›</a:t>
            </a:fld>
            <a:endParaRPr lang="en-US" dirty="0"/>
          </a:p>
        </p:txBody>
      </p:sp>
    </p:spTree>
    <p:extLst>
      <p:ext uri="{BB962C8B-B14F-4D97-AF65-F5344CB8AC3E}">
        <p14:creationId xmlns:p14="http://schemas.microsoft.com/office/powerpoint/2010/main" val="3421327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sl.richmond.edu/panorama/redlining/data/CT-Bridgeportand%20Fairfield#cityDat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thenounproject.com/icon/industry-6499202/" TargetMode="External"/><Relationship Id="rId5" Type="http://schemas.openxmlformats.org/officeDocument/2006/relationships/hyperlink" Target="https://thenounproject.com/icon/sustainable-urban-6443563/" TargetMode="External"/><Relationship Id="rId4" Type="http://schemas.openxmlformats.org/officeDocument/2006/relationships/hyperlink" Target="https://thenounproject.com/icon/city-557976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henounproject.com/icon/urban-heat-island-5088161/"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thenounproject.com/icon/eco-city-5088168/" TargetMode="External"/><Relationship Id="rId4" Type="http://schemas.openxmlformats.org/officeDocument/2006/relationships/hyperlink" Target="https://thenounproject.com/icon/urban-heat-island-1030202/"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ience.nasa.gov/get-involved/toolkits/spacecraft-icons"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images.nasa.gov/details/iss042e013697" TargetMode="External"/><Relationship Id="rId4" Type="http://schemas.openxmlformats.org/officeDocument/2006/relationships/hyperlink" Target="http://images-assets.nasa.gov/image/PIA19360/PIA19360~orig.jp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ience.nasa.gov/wp-content/uploads/2023/05/landsat8_ldcm.png"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science.nasa.gov/wp-content/uploads/2023/05/landsat9.p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Good Afternoon everyone, this presentation will focus on the Bridgeport Urban Development project conducted for the Spring 2024 Term at the Boston Node. The members of this project include Silas Kirsch (project lead), John Hocknell, Maggie Roseto, and Char Tomlinson.</a:t>
            </a:r>
            <a:endParaRPr lang="en-US" dirty="0"/>
          </a:p>
        </p:txBody>
      </p:sp>
      <p:sp>
        <p:nvSpPr>
          <p:cNvPr id="4" name="Slide Number Placeholder 3"/>
          <p:cNvSpPr>
            <a:spLocks noGrp="1"/>
          </p:cNvSpPr>
          <p:nvPr>
            <p:ph type="sldNum" sz="quarter" idx="5"/>
          </p:nvPr>
        </p:nvSpPr>
        <p:spPr/>
        <p:txBody>
          <a:bodyPr/>
          <a:lstStyle/>
          <a:p>
            <a:fld id="{985F3776-FDB8-42A8-9F96-A1E8DEFCB90E}" type="slidenum">
              <a:t>1</a:t>
            </a:fld>
            <a:endParaRPr lang="en-US" dirty="0"/>
          </a:p>
        </p:txBody>
      </p:sp>
    </p:spTree>
    <p:extLst>
      <p:ext uri="{BB962C8B-B14F-4D97-AF65-F5344CB8AC3E}">
        <p14:creationId xmlns:p14="http://schemas.microsoft.com/office/powerpoint/2010/main" val="2147437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maps demonstrate the average land surface temperature per census tract (Fairfield County) and block group (Bridgeport City). This map is a zonal mean of a spatial median.  As you can see here along the coast, there are much higher temperatures at the county level. This area is more developed raising surface temperatures whereas this lighter yellow color here is more forested area and therefore cooler. In addition, this map shows a zoomed in version of the distribution of temperature for Bridgeport.</a:t>
            </a:r>
            <a:endParaRPr lang="en-US" dirty="0">
              <a:ea typeface="Calibri"/>
              <a:cs typeface="Calibri"/>
            </a:endParaRPr>
          </a:p>
          <a:p>
            <a:endParaRPr lang="en-US" dirty="0">
              <a:cs typeface="Calibri"/>
            </a:endParaRPr>
          </a:p>
          <a:p>
            <a:r>
              <a:rPr lang="en-US" dirty="0"/>
              <a:t>-------------------------------- Image Credit -------------------------------- </a:t>
            </a:r>
            <a:endParaRPr lang="en-US" dirty="0">
              <a:cs typeface="Calibri"/>
            </a:endParaRPr>
          </a:p>
          <a:p>
            <a:r>
              <a:rPr lang="en-US" dirty="0">
                <a:cs typeface="Calibri"/>
              </a:rPr>
              <a:t>Maps created by team</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10</a:t>
            </a:fld>
            <a:endParaRPr lang="en-US" dirty="0"/>
          </a:p>
        </p:txBody>
      </p:sp>
    </p:spTree>
    <p:extLst>
      <p:ext uri="{BB962C8B-B14F-4D97-AF65-F5344CB8AC3E}">
        <p14:creationId xmlns:p14="http://schemas.microsoft.com/office/powerpoint/2010/main" val="202027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create this map, we calculated the difference between Fairfield the town and each block group for Bridgeport . This tells us how much hotter Bridgeport is relative to its neighbor Fairfield town. It is evident from this map that many areas of the city are much hotter with these darker red block groups being between 8-10 degrees hotter</a:t>
            </a:r>
          </a:p>
          <a:p>
            <a:endParaRPr lang="en-US" dirty="0">
              <a:ea typeface="Calibri"/>
              <a:cs typeface="Calibri"/>
            </a:endParaRPr>
          </a:p>
          <a:p>
            <a:endParaRPr lang="en-US" dirty="0"/>
          </a:p>
          <a:p>
            <a:r>
              <a:rPr lang="en-US" dirty="0"/>
              <a:t>-------------------------------- Image Credit -------------------------------- </a:t>
            </a:r>
            <a:endParaRPr lang="en-US" dirty="0">
              <a:cs typeface="Calibri"/>
            </a:endParaRPr>
          </a:p>
          <a:p>
            <a:r>
              <a:rPr lang="en-US" dirty="0"/>
              <a:t>Maps created by team</a:t>
            </a:r>
            <a:endParaRPr lang="en-US" dirty="0">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11</a:t>
            </a:fld>
            <a:endParaRPr lang="en-US" dirty="0"/>
          </a:p>
        </p:txBody>
      </p:sp>
    </p:spTree>
    <p:extLst>
      <p:ext uri="{BB962C8B-B14F-4D97-AF65-F5344CB8AC3E}">
        <p14:creationId xmlns:p14="http://schemas.microsoft.com/office/powerpoint/2010/main" val="2201941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social vulnerability index (SVI) is a tool that considers factors that may affect an individual's susceptibility to extreme heat, which when paired with the Land Surface Temperature analysis will contribute to a multi-dimensional, more complete understanding of heat vulnerability. In our initial discussion with our partner, we brought up the types of factors that they found to be significant in defining social vulnerability. From there, we searched available datasets and selected specific factors and sent them for final approval with our partner. The light blue is the data sources we pulled data from. With our finalized list of factors, we began to perform a Principal Component Analysis, a statistical processing method that simplifies large datasets but retains their ability to represent variation. To do this, we used an existing R Script from a past DEVELOP project called UHEAT for processing census data.</a:t>
            </a:r>
          </a:p>
          <a:p>
            <a:pPr>
              <a:defRPr/>
            </a:pPr>
            <a:endParaRPr lang="en-US" dirty="0"/>
          </a:p>
          <a:p>
            <a:pPr>
              <a:defRPr/>
            </a:pPr>
            <a:r>
              <a:rPr lang="en-US" dirty="0"/>
              <a:t>The results gave us unique values for each block group that represented the composite of each vulnerability category as one. These values were extracted and visualized in ArcGIS, showing the heat vulnerability of every block group in the Fairfield County. Then, a bivariate map was created that showed the vulnerability of each block group polygon along with the average temperature. We used a simple classification to show the spectrum from low to high vulnerability. With the bivariate map, one could see the areas that were facing the most extreme heat exposure and stood to be affected negatively the most. Identifying areas of extreme vulnerability was the necessary precursor of our next analysis. </a:t>
            </a:r>
            <a:endParaRPr lang="en-US" dirty="0">
              <a:cs typeface="Calibri"/>
            </a:endParaRPr>
          </a:p>
          <a:p>
            <a:pPr>
              <a:defRPr/>
            </a:pPr>
            <a:endParaRPr lang="en-US" dirty="0"/>
          </a:p>
          <a:p>
            <a:pPr>
              <a:defRPr/>
            </a:pPr>
            <a:r>
              <a:rPr lang="en-US" dirty="0"/>
              <a:t>We set out with a goal of implementing a combination of census data, as well as health data for the PCA; however, due to the importance of analysis being on the Block Group Level, we were unable to include health data because it only is exported in tract level through the EPA.</a:t>
            </a:r>
            <a:endParaRPr lang="en-US" dirty="0">
              <a:cs typeface="Calibri" panose="020F0502020204030204"/>
            </a:endParaRPr>
          </a:p>
          <a:p>
            <a:pPr>
              <a:defRPr/>
            </a:pPr>
            <a:endParaRPr lang="en-US" dirty="0"/>
          </a:p>
          <a:p>
            <a:pPr>
              <a:defRPr/>
            </a:pPr>
            <a:r>
              <a:rPr lang="en-US" dirty="0"/>
              <a:t> Data collection and partner input--&gt; Vulnerability index creation, (Stats+UHA)--&gt; urban heat vulnerability map</a:t>
            </a:r>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smtClean="0"/>
              <a:t>12</a:t>
            </a:fld>
            <a:endParaRPr lang="en-US" dirty="0"/>
          </a:p>
        </p:txBody>
      </p:sp>
    </p:spTree>
    <p:extLst>
      <p:ext uri="{BB962C8B-B14F-4D97-AF65-F5344CB8AC3E}">
        <p14:creationId xmlns:p14="http://schemas.microsoft.com/office/powerpoint/2010/main" val="2825325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map, we put all the results together. The Dark blue means high vulnerability and high land surface temperature. The very light purple means low vulnerability and low land surface temperature. Given that the dark blue block groups experience extreme heat exposure and are very vulnerable to the adverse effects of extreme heat as indicated by our SVI, this is roughly the area we are suggesting our partner target their intervention. For this reason, it is also where our SOLWEIG model will focus.</a:t>
            </a:r>
          </a:p>
          <a:p>
            <a:endParaRPr lang="en-US" dirty="0"/>
          </a:p>
          <a:p>
            <a:r>
              <a:rPr lang="en-US" dirty="0"/>
              <a:t>-------------------------------- Image Credit -------------------------------- </a:t>
            </a:r>
            <a:endParaRPr lang="en-US" dirty="0">
              <a:cs typeface="Calibri"/>
            </a:endParaRPr>
          </a:p>
          <a:p>
            <a:r>
              <a:rPr lang="en-US" dirty="0"/>
              <a:t>Maps created by team</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13</a:t>
            </a:fld>
            <a:endParaRPr lang="en-US" dirty="0"/>
          </a:p>
        </p:txBody>
      </p:sp>
    </p:spTree>
    <p:extLst>
      <p:ext uri="{BB962C8B-B14F-4D97-AF65-F5344CB8AC3E}">
        <p14:creationId xmlns:p14="http://schemas.microsoft.com/office/powerpoint/2010/main" val="400449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SOlar and LongWave Environmental Irradiance Geometry model (SOLWEIG) </a:t>
            </a:r>
            <a:r>
              <a:rPr lang="en-US" dirty="0"/>
              <a:t>The final objective of this project was to create a 3D Model of Outdoor Thermal Comfort using the SOLWEIG Model. This model is run through a plugin on QGIS. In essence, this output is a model of mean radiate temperature of the area we chose, showing how temperature will be felt on the ground via the human experience. To begin processing the model, we downloaded lidar point cloud, DEM, and NOAA land cover data. We then used the point cloud to create a digital surface model. All of the datasets were clipped to the area of interest determined from the urban heat vulnerability assessment, and via the partners wishes. Next we created the variables listed above as they are all additional inputs for the model, using the UMEP pre-processor plugin. Finally we inputted these layers and datasets into the SOLWEIG model to output outdoor thermal comfort, a 3D model.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smtClean="0"/>
              <a:t>14</a:t>
            </a:fld>
            <a:endParaRPr lang="en-US" dirty="0"/>
          </a:p>
        </p:txBody>
      </p:sp>
    </p:spTree>
    <p:extLst>
      <p:ext uri="{BB962C8B-B14F-4D97-AF65-F5344CB8AC3E}">
        <p14:creationId xmlns:p14="http://schemas.microsoft.com/office/powerpoint/2010/main" val="277847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SOLWEIG model is able to show us radiant temperature from 6 directions, the four cardinal directions as well as upward and downward. Using the previously mentioned inputs and recent meteorological data, this image models how heat may have been experienced on the ground on July 30, 2022. As you can see the red here is where there is the most felt heat, up to 157 degrees Fahrenheit for some pixels. Impervious surfaces, such as asphalt and parking lots, are significant contributors to the intensity of heat. Yellow areas represent cooler temperatures and are most often non-impervious surfaces like vegetation. Shadows also contribute to cooler areas, which is why the northern sides of buildings in this image are typically cooler. </a:t>
            </a:r>
          </a:p>
          <a:p>
            <a:endParaRPr lang="en-US" dirty="0">
              <a:ea typeface="Calibri"/>
              <a:cs typeface="Calibri"/>
            </a:endParaRPr>
          </a:p>
          <a:p>
            <a:r>
              <a:rPr lang="en-US" dirty="0"/>
              <a:t>-------------------------------- Image Credit -------------------------------- </a:t>
            </a:r>
            <a:endParaRPr lang="en-US" dirty="0">
              <a:ea typeface="Calibri"/>
              <a:cs typeface="Calibri"/>
            </a:endParaRPr>
          </a:p>
          <a:p>
            <a:r>
              <a:rPr lang="en-US" dirty="0">
                <a:ea typeface="Calibri"/>
                <a:cs typeface="Calibri"/>
              </a:rPr>
              <a:t>Maps created by team</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15</a:t>
            </a:fld>
            <a:endParaRPr lang="en-US" dirty="0"/>
          </a:p>
        </p:txBody>
      </p:sp>
    </p:spTree>
    <p:extLst>
      <p:ext uri="{BB962C8B-B14F-4D97-AF65-F5344CB8AC3E}">
        <p14:creationId xmlns:p14="http://schemas.microsoft.com/office/powerpoint/2010/main" val="46762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Urban Heat Assessment</a:t>
            </a:r>
            <a:endParaRPr lang="en-US" dirty="0"/>
          </a:p>
          <a:p>
            <a:r>
              <a:rPr lang="en-US" dirty="0"/>
              <a:t>The way that heat is felt and experienced depends upon numerous factors. Land surface temperature is just one way to approximate and measure heat and does not fully account for how we experience it. </a:t>
            </a:r>
            <a:endParaRPr lang="en-US" dirty="0">
              <a:cs typeface="Calibri"/>
            </a:endParaRPr>
          </a:p>
          <a:p>
            <a:r>
              <a:rPr lang="en-US" dirty="0"/>
              <a:t>We utilized the Landsat imagery available for our study area and period. However, Landsat imagery is taken periodically, not continuously, so the images used to perform our analysis do not capture the entire story. Our partner was most interested in the extreme heat and the hottest days in Bridgeport, but Landsat imagery does not necessarily align with such events at the time they happened.</a:t>
            </a:r>
            <a:endParaRPr lang="en-US" dirty="0">
              <a:cs typeface="Calibri"/>
            </a:endParaRPr>
          </a:p>
          <a:p>
            <a:r>
              <a:rPr lang="en-US" b="1" dirty="0"/>
              <a:t>Social Vulnerability</a:t>
            </a:r>
            <a:endParaRPr lang="en-US" dirty="0"/>
          </a:p>
          <a:p>
            <a:r>
              <a:rPr lang="en-US" dirty="0"/>
              <a:t>It was difficult to find social data that was relevant to our partners' demands and at a high spatial resolution. For this reason, we could not included factors like asthma rates and heat-related hospitalizations or access to AC.</a:t>
            </a:r>
            <a:endParaRPr lang="en-US" dirty="0">
              <a:ea typeface="Calibri"/>
              <a:cs typeface="Calibri"/>
            </a:endParaRPr>
          </a:p>
          <a:p>
            <a:endParaRPr lang="en-US" dirty="0"/>
          </a:p>
          <a:p>
            <a:r>
              <a:rPr lang="en-US" dirty="0">
                <a:ea typeface="Calibri"/>
                <a:cs typeface="Calibri"/>
              </a:rPr>
              <a:t>We adapted the existing UHEAT code base. There were unique challenges we faced as we sought to use the tool without exactly following each step of the process. There were many errors </a:t>
            </a:r>
            <a:r>
              <a:rPr lang="en-US" dirty="0"/>
              <a:t>in R</a:t>
            </a:r>
            <a:r>
              <a:rPr lang="en-US" dirty="0">
                <a:ea typeface="Calibri"/>
                <a:cs typeface="Calibri"/>
              </a:rPr>
              <a:t> caused by these adaptations and given that we were using the UHEAT methods that dictated interpretations without using the complete UHEAT inputs, it took additional effort to ensure our findings were veritable.</a:t>
            </a:r>
          </a:p>
          <a:p>
            <a:endParaRPr lang="en-US" dirty="0"/>
          </a:p>
          <a:p>
            <a:r>
              <a:rPr lang="en-US" b="1" dirty="0"/>
              <a:t>SOLWEIG</a:t>
            </a:r>
            <a:endParaRPr lang="en-US" dirty="0"/>
          </a:p>
          <a:p>
            <a:r>
              <a:rPr lang="en-US" dirty="0"/>
              <a:t>Due to the availability of data, the required inputs for the outdoor thermal comfort model are not taken from the same date, with some being years apart. This causes discrepancies, especially in areas where there have been drastic changes in land cover, tree canopy, or the built environment. </a:t>
            </a:r>
            <a:endParaRPr lang="en-US" dirty="0">
              <a:cs typeface="Calibri"/>
            </a:endParaRPr>
          </a:p>
          <a:p>
            <a:r>
              <a:rPr lang="en-US" dirty="0"/>
              <a:t>-------------------------------- Image Credit -------------------------------- </a:t>
            </a:r>
            <a:endParaRPr lang="en-US" dirty="0">
              <a:cs typeface="Calibri"/>
            </a:endParaRPr>
          </a:p>
          <a:p>
            <a:r>
              <a:rPr lang="en-US" dirty="0">
                <a:cs typeface="Calibri"/>
              </a:rPr>
              <a:t>Icons: Microsoft Office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smtClean="0"/>
              <a:t>16</a:t>
            </a:fld>
            <a:endParaRPr lang="en-US" dirty="0"/>
          </a:p>
        </p:txBody>
      </p:sp>
    </p:spTree>
    <p:extLst>
      <p:ext uri="{BB962C8B-B14F-4D97-AF65-F5344CB8AC3E}">
        <p14:creationId xmlns:p14="http://schemas.microsoft.com/office/powerpoint/2010/main" val="3664507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After conducting this study, we can conclude that Bridgeport is hotter than Fairfield city. We also can conclude that different socio-demographic variables are related to increased vulnerability to heat risk. </a:t>
            </a:r>
          </a:p>
          <a:p>
            <a:r>
              <a:rPr lang="en-US" dirty="0">
                <a:ea typeface="Calibri"/>
                <a:cs typeface="Calibri"/>
              </a:rPr>
              <a:t>Lastly, we can conclude that cooling interventions should be considered in the East Side of Bridgeport, particularly in areas where heat vulnerability and heat exposure are highest. </a:t>
            </a:r>
          </a:p>
          <a:p>
            <a:endParaRPr lang="en-US" dirty="0"/>
          </a:p>
          <a:p>
            <a:r>
              <a:rPr lang="en-US" dirty="0"/>
              <a:t>-------------------------------- Image Credit --------------------------------</a:t>
            </a:r>
            <a:endParaRPr lang="en-US" dirty="0">
              <a:ea typeface="Calibri"/>
              <a:cs typeface="Calibri"/>
            </a:endParaRPr>
          </a:p>
          <a:p>
            <a:r>
              <a:rPr lang="en-US" dirty="0">
                <a:cs typeface="Calibri"/>
              </a:rPr>
              <a:t>Icons: Microsoft Office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17</a:t>
            </a:fld>
            <a:endParaRPr lang="en-US" dirty="0"/>
          </a:p>
        </p:txBody>
      </p:sp>
    </p:spTree>
    <p:extLst>
      <p:ext uri="{BB962C8B-B14F-4D97-AF65-F5344CB8AC3E}">
        <p14:creationId xmlns:p14="http://schemas.microsoft.com/office/powerpoint/2010/main" val="2439570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From this study, we can conclude it is possible to use NASA Earth observations, to identify hotter areas. In addition, this has been corroborated with other literature. The high spatial resolution of the modeling provides more information to felt heat that can be valuable for determining where it may be beneficial to implement cool corridors. </a:t>
            </a:r>
          </a:p>
          <a:p>
            <a:r>
              <a:rPr lang="en-US" dirty="0"/>
              <a:t>-------------------------------- Image Credit --------------------------------</a:t>
            </a:r>
            <a:endParaRPr lang="en-US" dirty="0">
              <a:cs typeface="Calibri"/>
            </a:endParaRPr>
          </a:p>
          <a:p>
            <a:r>
              <a:rPr lang="en-US" dirty="0">
                <a:cs typeface="Calibri"/>
              </a:rPr>
              <a:t>Icons: Microsoft Office</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18</a:t>
            </a:fld>
            <a:endParaRPr lang="en-US" dirty="0"/>
          </a:p>
        </p:txBody>
      </p:sp>
    </p:spTree>
    <p:extLst>
      <p:ext uri="{BB962C8B-B14F-4D97-AF65-F5344CB8AC3E}">
        <p14:creationId xmlns:p14="http://schemas.microsoft.com/office/powerpoint/2010/main" val="1297786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With further resources, we would recommend to expand on this study by completing a tree canopy model to understand how the implementation of tree canopy can provide cooling. In addition, our partner expressed concern about flooding within Bridgeport, we recommend a holistic study of the benefits of green infrastructure that is holistic, and includes both flooding and cooling to address a more multi-dimensional use for the city. Finally, our partner has expressed interest in using volunteers to collect more data from households in the East Side about their experiences with extreme heat. This would result in the best possible </a:t>
            </a:r>
            <a:r>
              <a:rPr lang="en-US" dirty="0"/>
              <a:t>dataset </a:t>
            </a:r>
            <a:r>
              <a:rPr lang="en-US" dirty="0">
                <a:ea typeface="Calibri"/>
                <a:cs typeface="Calibri"/>
              </a:rPr>
              <a:t>to use for determining social vulnerability to heat.</a:t>
            </a:r>
          </a:p>
        </p:txBody>
      </p:sp>
      <p:sp>
        <p:nvSpPr>
          <p:cNvPr id="4" name="Slide Number Placeholder 3"/>
          <p:cNvSpPr>
            <a:spLocks noGrp="1"/>
          </p:cNvSpPr>
          <p:nvPr>
            <p:ph type="sldNum" sz="quarter" idx="5"/>
          </p:nvPr>
        </p:nvSpPr>
        <p:spPr/>
        <p:txBody>
          <a:bodyPr/>
          <a:lstStyle/>
          <a:p>
            <a:fld id="{985F3776-FDB8-42A8-9F96-A1E8DEFCB90E}" type="slidenum">
              <a:rPr lang="en-US"/>
              <a:t>19</a:t>
            </a:fld>
            <a:endParaRPr lang="en-US" dirty="0"/>
          </a:p>
        </p:txBody>
      </p:sp>
    </p:spTree>
    <p:extLst>
      <p:ext uri="{BB962C8B-B14F-4D97-AF65-F5344CB8AC3E}">
        <p14:creationId xmlns:p14="http://schemas.microsoft.com/office/powerpoint/2010/main" val="86980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00" dirty="0">
                <a:effectLst/>
                <a:latin typeface="Calibri"/>
                <a:ea typeface="Calibri"/>
                <a:cs typeface="Calibri"/>
              </a:rPr>
              <a:t>Our study area is Bridgeport, a port city located in the southwest of Connecticut in Fairfield County. With a population of 149 thousand reported in 2022, it is Connecticut’s most populous city and historically has been a major manufacturing and industrial hub. This has contributed to the density of buildings and impervious surfaces as well as the lack of tree canopy and green space, particularly in neighborhoods like the East Side. These factors intensify heat within urban areas and are compounded by climate change, resulting in increased risks and burdens faced by disadvantaged communities. Our study analyzes urban heat in Bridgeport, with a focus on the East Side, from 2013 to 2023 during the summer (June through September).</a:t>
            </a:r>
            <a:r>
              <a:rPr lang="en-US" sz="1800" kern="100" dirty="0">
                <a:latin typeface="Calibri"/>
                <a:ea typeface="Calibri"/>
                <a:cs typeface="Calibri"/>
              </a:rPr>
              <a:t> </a:t>
            </a:r>
            <a:endParaRPr lang="en-US" dirty="0"/>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Calibri"/>
            </a:endParaRPr>
          </a:p>
          <a:p>
            <a:pPr marL="285750" indent="-285750">
              <a:buFont typeface="Arial,Sans-Serif"/>
              <a:buChar char="•"/>
            </a:pPr>
            <a:endParaRPr lang="en-US" kern="100" dirty="0"/>
          </a:p>
          <a:p>
            <a:r>
              <a:rPr lang="en-US" kern="100" dirty="0"/>
              <a:t>-------------------------------- Image Credit -------------------------------- </a:t>
            </a:r>
            <a:endParaRPr lang="en-US" dirty="0"/>
          </a:p>
          <a:p>
            <a:pPr>
              <a:lnSpc>
                <a:spcPct val="107000"/>
              </a:lnSpc>
              <a:spcAft>
                <a:spcPts val="800"/>
              </a:spcAft>
            </a:pPr>
            <a:r>
              <a:rPr lang="en-US" sz="1800" kern="100" dirty="0">
                <a:latin typeface="Calibri"/>
                <a:ea typeface="Calibri"/>
                <a:cs typeface="Calibri"/>
              </a:rPr>
              <a:t>Study Area Map created by team</a:t>
            </a:r>
            <a:endParaRPr lang="en-US" sz="1800" kern="1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985F3776-FDB8-42A8-9F96-A1E8DEFCB90E}" type="slidenum">
              <a:t>2</a:t>
            </a:fld>
            <a:endParaRPr lang="en-US" dirty="0"/>
          </a:p>
        </p:txBody>
      </p:sp>
    </p:spTree>
    <p:extLst>
      <p:ext uri="{BB962C8B-B14F-4D97-AF65-F5344CB8AC3E}">
        <p14:creationId xmlns:p14="http://schemas.microsoft.com/office/powerpoint/2010/main" val="4041210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Thank you to our Science advisors, our lead, and our partners for making this study possible!</a:t>
            </a:r>
          </a:p>
        </p:txBody>
      </p:sp>
      <p:sp>
        <p:nvSpPr>
          <p:cNvPr id="4" name="Slide Number Placeholder 3"/>
          <p:cNvSpPr>
            <a:spLocks noGrp="1"/>
          </p:cNvSpPr>
          <p:nvPr>
            <p:ph type="sldNum" sz="quarter" idx="5"/>
          </p:nvPr>
        </p:nvSpPr>
        <p:spPr/>
        <p:txBody>
          <a:bodyPr/>
          <a:lstStyle/>
          <a:p>
            <a:fld id="{985F3776-FDB8-42A8-9F96-A1E8DEFCB90E}" type="slidenum">
              <a:rPr lang="en-US"/>
              <a:t>20</a:t>
            </a:fld>
            <a:endParaRPr lang="en-US" dirty="0"/>
          </a:p>
        </p:txBody>
      </p:sp>
    </p:spTree>
    <p:extLst>
      <p:ext uri="{BB962C8B-B14F-4D97-AF65-F5344CB8AC3E}">
        <p14:creationId xmlns:p14="http://schemas.microsoft.com/office/powerpoint/2010/main" val="728257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a:ea typeface="Calibri"/>
                <a:cs typeface="Calibri"/>
              </a:rPr>
              <a:t>For this project, our Partner is Groundwork Bridgeport, which is a community based nonprofit organization focused on sustainable regeneration of blighted areas into areas that empower the community. Our point of contact is Christina Smith, the Executive Director of Groundwork Bridgeport and a long-time Bridgeport resident. </a:t>
            </a:r>
            <a:endParaRPr lang="en-US" b="0" dirty="0">
              <a:effectLst/>
              <a:latin typeface="Calibri"/>
              <a:ea typeface="Calibri"/>
              <a:cs typeface="Calibri"/>
            </a:endParaRPr>
          </a:p>
          <a:p>
            <a:pPr rtl="0">
              <a:spcBef>
                <a:spcPts val="0"/>
              </a:spcBef>
              <a:spcAft>
                <a:spcPts val="0"/>
              </a:spcAft>
            </a:pPr>
            <a:endParaRPr lang="en-US" sz="1800" b="0" i="0" u="none" strike="noStrike" dirty="0">
              <a:solidFill>
                <a:srgbClr val="000000"/>
              </a:solidFill>
              <a:effectLst/>
              <a:latin typeface="Calibri" panose="020F0502020204030204" pitchFamily="34" charset="0"/>
            </a:endParaRPr>
          </a:p>
          <a:p>
            <a:pPr rtl="0">
              <a:spcBef>
                <a:spcPts val="0"/>
              </a:spcBef>
              <a:spcAft>
                <a:spcPts val="0"/>
              </a:spcAft>
            </a:pPr>
            <a:r>
              <a:rPr lang="en-US" sz="1800" b="0" i="0" u="none" strike="noStrike" dirty="0">
                <a:solidFill>
                  <a:srgbClr val="000000"/>
                </a:solidFill>
                <a:effectLst/>
                <a:latin typeface="Calibri"/>
                <a:ea typeface="Calibri"/>
                <a:cs typeface="Calibri"/>
              </a:rPr>
              <a:t>Groundwork Bridgeport engages and supports community stakeholders as they seek to make their neighborhoods greener, healthier, and more livable. They are particularly committed to cultivating future leaders through their Youth Engagement efforts and increasing civic engagement in turn.</a:t>
            </a:r>
            <a:endParaRPr lang="en-US" b="0" dirty="0">
              <a:effectLst/>
              <a:latin typeface="Calibri"/>
              <a:ea typeface="Calibri"/>
              <a:cs typeface="Calibri"/>
            </a:endParaRPr>
          </a:p>
          <a:p>
            <a:br>
              <a:rPr lang="en-US" b="0" dirty="0">
                <a:effectLst/>
                <a:cs typeface="+mn-lt"/>
              </a:rPr>
            </a:br>
            <a:r>
              <a:rPr lang="en-US" sz="1800" b="0" i="0" u="none" strike="noStrike" dirty="0">
                <a:solidFill>
                  <a:srgbClr val="000000"/>
                </a:solidFill>
                <a:effectLst/>
                <a:latin typeface="Calibri"/>
                <a:ea typeface="Calibri"/>
                <a:cs typeface="Calibri"/>
              </a:rPr>
              <a:t>Our work this term is in support of Groundwork Bridgeport’s proposed “Cool Corridors” Project, which seeks to redress the harms of urban heat. “The urban heat assessment and vulnerability map packages created will help Groundwork Bridgeport identify areas of varying urban heat and their intersection with social and environmental vulnerability” (Workplan).</a:t>
            </a:r>
            <a:r>
              <a:rPr lang="en-US" sz="1200" b="0" i="0" u="none" strike="noStrike" dirty="0">
                <a:solidFill>
                  <a:schemeClr val="tx1"/>
                </a:solidFill>
                <a:effectLst/>
                <a:latin typeface="+mn-lt"/>
              </a:rPr>
              <a:t> </a:t>
            </a:r>
            <a:r>
              <a:rPr lang="en-US" sz="1800" b="0" i="0" u="none" strike="noStrike" dirty="0">
                <a:solidFill>
                  <a:srgbClr val="000000"/>
                </a:solidFill>
                <a:effectLst/>
                <a:latin typeface="Calibri"/>
                <a:ea typeface="Calibri"/>
                <a:cs typeface="Calibri"/>
              </a:rPr>
              <a:t>The insights from our products will inform where Groundwork Bridgeport will locate cooling interventions as a part of the Cool Corridor project.</a:t>
            </a:r>
            <a:endParaRPr lang="en-US" dirty="0">
              <a:solidFill>
                <a:srgbClr val="000000"/>
              </a:solidFill>
              <a:latin typeface="Calibri"/>
              <a:ea typeface="Calibri"/>
              <a:cs typeface="Calibri"/>
            </a:endParaRPr>
          </a:p>
          <a:p>
            <a:pPr>
              <a:spcBef>
                <a:spcPts val="0"/>
              </a:spcBef>
              <a:spcAft>
                <a:spcPts val="0"/>
              </a:spcAft>
            </a:pPr>
            <a:br>
              <a:rPr lang="en-US" dirty="0">
                <a:cs typeface="+mn-lt"/>
              </a:rPr>
            </a:br>
            <a:endParaRPr lang="en-US" dirty="0">
              <a:ea typeface="Calibri" panose="020F0502020204030204"/>
              <a:cs typeface="+mn-lt"/>
            </a:endParaRPr>
          </a:p>
          <a:p>
            <a:r>
              <a:rPr lang="en-US" dirty="0"/>
              <a:t>-------------------------------- Image Credit -------------------------------- </a:t>
            </a:r>
            <a:endParaRPr lang="en-US" dirty="0">
              <a:ea typeface="Calibri"/>
              <a:cs typeface="Calibri"/>
            </a:endParaRPr>
          </a:p>
          <a:p>
            <a:r>
              <a:rPr lang="en-US" dirty="0">
                <a:ea typeface="Calibri"/>
                <a:cs typeface="Calibri"/>
              </a:rPr>
              <a:t>Image Credit: Christina Smith, Groundwork Bridgeport (Used with Permission)</a:t>
            </a:r>
          </a:p>
        </p:txBody>
      </p:sp>
      <p:sp>
        <p:nvSpPr>
          <p:cNvPr id="4" name="Slide Number Placeholder 3"/>
          <p:cNvSpPr>
            <a:spLocks noGrp="1"/>
          </p:cNvSpPr>
          <p:nvPr>
            <p:ph type="sldNum" sz="quarter" idx="5"/>
          </p:nvPr>
        </p:nvSpPr>
        <p:spPr/>
        <p:txBody>
          <a:bodyPr/>
          <a:lstStyle/>
          <a:p>
            <a:fld id="{985F3776-FDB8-42A8-9F96-A1E8DEFCB90E}" type="slidenum">
              <a:t>3</a:t>
            </a:fld>
            <a:endParaRPr lang="en-US" dirty="0"/>
          </a:p>
        </p:txBody>
      </p:sp>
    </p:spTree>
    <p:extLst>
      <p:ext uri="{BB962C8B-B14F-4D97-AF65-F5344CB8AC3E}">
        <p14:creationId xmlns:p14="http://schemas.microsoft.com/office/powerpoint/2010/main" val="84268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The four main community concerns that are shaping this project are:</a:t>
            </a:r>
          </a:p>
          <a:p>
            <a:pPr>
              <a:spcAft>
                <a:spcPts val="600"/>
              </a:spcAft>
            </a:pPr>
            <a:endParaRPr lang="en-US" dirty="0"/>
          </a:p>
          <a:p>
            <a:r>
              <a:rPr lang="en-US" dirty="0"/>
              <a:t>Urban Heat Intensity</a:t>
            </a:r>
            <a:endParaRPr lang="en-US" dirty="0">
              <a:cs typeface="Calibri"/>
            </a:endParaRPr>
          </a:p>
          <a:p>
            <a:pPr marL="171450" indent="-171450">
              <a:buFont typeface="Arial"/>
              <a:buChar char="•"/>
            </a:pPr>
            <a:r>
              <a:rPr lang="en-US" dirty="0"/>
              <a:t>Urban areas typically experience higher temperatures due to high concentrations of asphalt and limited green space. Natural spaces such as trees, vegetation, and soil help regulate temperature by absorbing heat. The built environment does not typically offer these same benefits, reflecting and retaining much of that heat, raising urban temperatures compared to the surrounding areas. Rising global temperatures due to anthropogenic climate change have recently been seen to exacerbate this effect. </a:t>
            </a:r>
            <a:br>
              <a:rPr lang="en-US" dirty="0">
                <a:cs typeface="+mn-lt"/>
              </a:rPr>
            </a:br>
            <a:endParaRPr lang="en-US" dirty="0">
              <a:ea typeface="Calibri" panose="020F0502020204030204"/>
              <a:cs typeface="Calibri" panose="020F0502020204030204"/>
            </a:endParaRPr>
          </a:p>
          <a:p>
            <a:r>
              <a:rPr lang="en-US" dirty="0"/>
              <a:t>Elevated Heat Exposure</a:t>
            </a:r>
            <a:endParaRPr lang="en-US" dirty="0">
              <a:cs typeface="Calibri"/>
            </a:endParaRPr>
          </a:p>
          <a:p>
            <a:pPr marL="285750" indent="-285750">
              <a:buFont typeface="Arial"/>
              <a:buChar char="•"/>
            </a:pPr>
            <a:r>
              <a:rPr lang="en-US" dirty="0"/>
              <a:t>Another concern of neighbors on the East Side is their heightened exposure to this heat. As we will discuss further, someone may be exposed to the aforementioned intensified heat as a result of how several factors. </a:t>
            </a:r>
            <a:endParaRPr lang="en-US" dirty="0">
              <a:ea typeface="Calibri" panose="020F0502020204030204"/>
              <a:cs typeface="Calibri" panose="020F0502020204030204"/>
            </a:endParaRPr>
          </a:p>
          <a:p>
            <a:pPr marL="285750" indent="-285750">
              <a:buFont typeface="Arial"/>
              <a:buChar char="•"/>
            </a:pPr>
            <a:r>
              <a:rPr lang="en-US" dirty="0"/>
              <a:t>1. Commute: the East Side has lower rates of private car ownership than Bridgeport and Fairfield County. Similarly, their are higher incidences of people commuting via bicycle, walking, and public transportation, and they face higher exposure as a result. </a:t>
            </a:r>
            <a:endParaRPr lang="en-US" dirty="0">
              <a:ea typeface="Calibri" panose="020F0502020204030204"/>
              <a:cs typeface="Calibri" panose="020F0502020204030204"/>
            </a:endParaRPr>
          </a:p>
          <a:p>
            <a:r>
              <a:rPr lang="en-US" dirty="0"/>
              <a:t>Individual Sensitivity</a:t>
            </a:r>
            <a:endParaRPr lang="en-US" dirty="0">
              <a:cs typeface="Calibri"/>
            </a:endParaRPr>
          </a:p>
          <a:p>
            <a:pPr marL="171450" indent="-171450">
              <a:buFont typeface="Arial"/>
              <a:buChar char="•"/>
            </a:pPr>
            <a:r>
              <a:rPr lang="en-US" dirty="0"/>
              <a:t>There are additional factors for each individual that make them most vulnerable. For example, age, health care coverage, comorbidities, and disability status will impact someone’s vulnerability to heat. Additionally, factors related to the age of a building will also affect one's heat vulnerability. For example, older buildings are less likely to have AC, double-pane windows, and sufficient insulation, rendering heat effects inescapable for some. Many of these factors are connected to income and poverty, and we factored them into our social vulnerability index which we will explore more later.</a:t>
            </a:r>
            <a:endParaRPr lang="en-US" dirty="0">
              <a:ea typeface="Calibri" panose="020F0502020204030204"/>
              <a:cs typeface="Calibri" panose="020F0502020204030204"/>
            </a:endParaRPr>
          </a:p>
          <a:p>
            <a:endParaRPr lang="en-US" dirty="0">
              <a:cs typeface="+mn-lt"/>
            </a:endParaRPr>
          </a:p>
          <a:p>
            <a:r>
              <a:rPr lang="en-US" dirty="0"/>
              <a:t>Heat Relief in Public Spaces</a:t>
            </a:r>
            <a:endParaRPr lang="en-US" dirty="0">
              <a:cs typeface="Calibri"/>
            </a:endParaRPr>
          </a:p>
          <a:p>
            <a:pPr marL="285750" indent="-285750">
              <a:buFont typeface="Arial"/>
              <a:buChar char="•"/>
            </a:pPr>
            <a:r>
              <a:rPr lang="en-US" dirty="0"/>
              <a:t>Presently, the East Side of Bridgeport has limited green space and tree canopy as compared to more affluent sections of Bridgeport and Fairfield County. The neighborhood was largely built out by the early 20th century for worker housing: green space was not included in these plans and this issue persists in these inherited landscapes. In their place, building and road materials that retain and radiate heat were sited. This makes the intensity of radiative heating more extreme in the area; for this reason, the East Side residents who tend to use the public space for commuting and are seeking more relief from this extreme heat. Natural vegetation and soil intake radiation and release cooling water through evapotranspiration. Additionally, the tree canopies provide valuable shade which is why the East Side community is advocating for these assets.</a:t>
            </a:r>
            <a:endParaRPr lang="en-US" dirty="0">
              <a:ea typeface="Calibri" panose="020F0502020204030204"/>
              <a:cs typeface="Calibri" panose="020F0502020204030204"/>
            </a:endParaRPr>
          </a:p>
          <a:p>
            <a:pPr marL="285750" indent="-285750">
              <a:buFont typeface="Arial"/>
              <a:buChar char="•"/>
            </a:pPr>
            <a:endParaRPr lang="en-US" dirty="0">
              <a:ea typeface="Calibri" panose="020F0502020204030204"/>
              <a:cs typeface="Calibri" panose="020F0502020204030204"/>
            </a:endParaRPr>
          </a:p>
          <a:p>
            <a:r>
              <a:rPr lang="en-US" dirty="0"/>
              <a:t>-------------------------------- Image Credit -------------------------------- </a:t>
            </a:r>
            <a:endParaRPr lang="en-US" dirty="0">
              <a:cs typeface="Calibri"/>
            </a:endParaRPr>
          </a:p>
          <a:p>
            <a:r>
              <a:rPr lang="en-US" dirty="0"/>
              <a:t>Icons: Microsoft Office</a:t>
            </a:r>
            <a:endParaRPr lang="en-US" dirty="0">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a:t>4</a:t>
            </a:fld>
            <a:endParaRPr lang="en-US" dirty="0"/>
          </a:p>
        </p:txBody>
      </p:sp>
    </p:spTree>
    <p:extLst>
      <p:ext uri="{BB962C8B-B14F-4D97-AF65-F5344CB8AC3E}">
        <p14:creationId xmlns:p14="http://schemas.microsoft.com/office/powerpoint/2010/main" val="78345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Fairfield County is home to some of the nation’s wealthiest and poorest neighborhoods. Today’s geography of wealth and access to resources is tied to the historic redlining of neighborhoods done by the HOLC, which marked entire communities of color as being too risky for investment. The city saw further disinvestment during the 1970s, when industry started relocating from Bridgeport, leaving residents with little opportunity and causing urban blight. Urban renewal projects, from the clearance of blighted areas to the construction of highways, drastically altered the cityscape and its communities. Due in no small part to all of these public policies, Bridgeport and its East Side community are burdened with a disproportionately hotter environment than the rest of Fairfield County due to the inequitable distribution of green space, tree canopy, and other cooling strategies.</a:t>
            </a:r>
          </a:p>
          <a:p>
            <a:endParaRPr lang="en-US" dirty="0"/>
          </a:p>
          <a:p>
            <a:r>
              <a:rPr lang="en-US" dirty="0"/>
              <a:t>-------------------------------- Image Credit -------------------------------- </a:t>
            </a:r>
            <a:endParaRPr lang="en-US" dirty="0">
              <a:ea typeface="Calibri" panose="020F0502020204030204"/>
              <a:cs typeface="Calibri" panose="020F0502020204030204"/>
            </a:endParaRPr>
          </a:p>
          <a:p>
            <a:r>
              <a:rPr lang="en-US" dirty="0"/>
              <a:t>Image Credit: </a:t>
            </a:r>
            <a:r>
              <a:rPr lang="en-US" b="0" i="0" dirty="0">
                <a:solidFill>
                  <a:srgbClr val="222E33"/>
                </a:solidFill>
                <a:effectLst/>
                <a:latin typeface="Lato" panose="020F0502020204030203" pitchFamily="34" charset="0"/>
              </a:rPr>
              <a:t>Mapping Inequality, public domain image</a:t>
            </a:r>
          </a:p>
          <a:p>
            <a:r>
              <a:rPr lang="en-US" dirty="0"/>
              <a:t>Image Source: </a:t>
            </a:r>
            <a:r>
              <a:rPr lang="en-US" dirty="0">
                <a:hlinkClick r:id="rId3"/>
              </a:rPr>
              <a:t>https://dsl.richmond.edu/panorama/redlining/data/CT-Bridgeportand%20Fairfield#cityData</a:t>
            </a:r>
            <a:r>
              <a:rPr lang="en-US" dirty="0"/>
              <a:t> (Public Domain)</a:t>
            </a:r>
          </a:p>
          <a:p>
            <a:endParaRPr lang="en-US" dirty="0"/>
          </a:p>
          <a:p>
            <a:r>
              <a:rPr lang="en-US" dirty="0"/>
              <a:t>Icon Credit: "City"--Chalwat Kinkaew, The Noun Project</a:t>
            </a:r>
          </a:p>
          <a:p>
            <a:r>
              <a:rPr lang="en-US" dirty="0"/>
              <a:t>Image Source: </a:t>
            </a:r>
            <a:r>
              <a:rPr lang="en-US" dirty="0">
                <a:hlinkClick r:id="rId4"/>
              </a:rPr>
              <a:t>https://thenounproject.com/icon/city-5579760/</a:t>
            </a:r>
            <a:r>
              <a:rPr lang="en-US" dirty="0"/>
              <a:t> licensed by CC BY 3.0 DEED</a:t>
            </a:r>
            <a:endParaRPr lang="en-US" dirty="0">
              <a:ea typeface="Calibri" panose="020F0502020204030204"/>
              <a:cs typeface="Calibri" panose="020F0502020204030204"/>
            </a:endParaRPr>
          </a:p>
          <a:p>
            <a:endParaRPr lang="en-US" dirty="0"/>
          </a:p>
          <a:p>
            <a:r>
              <a:rPr lang="en-US" dirty="0"/>
              <a:t>Icon Credit: "Industry"--Wartina Anggraeni, The Noun Project</a:t>
            </a:r>
          </a:p>
          <a:p>
            <a:r>
              <a:rPr lang="en-US" dirty="0"/>
              <a:t>Image Source: </a:t>
            </a:r>
            <a:r>
              <a:rPr lang="en-US" dirty="0">
                <a:hlinkClick r:id="rId5"/>
              </a:rPr>
              <a:t>https://thenounproject.com/icon/sustainable-urban-6443563/</a:t>
            </a:r>
            <a:r>
              <a:rPr lang="en-US" dirty="0"/>
              <a:t> licensed by CC BY 3.0 DEED</a:t>
            </a:r>
          </a:p>
          <a:p>
            <a:endParaRPr lang="en-US" dirty="0"/>
          </a:p>
          <a:p>
            <a:r>
              <a:rPr lang="en-US" dirty="0"/>
              <a:t>Icon Credit: "Sustainable Urban"--Uyun, The Noun Project</a:t>
            </a:r>
          </a:p>
          <a:p>
            <a:r>
              <a:rPr lang="en-US" dirty="0"/>
              <a:t>Image Source: </a:t>
            </a:r>
            <a:r>
              <a:rPr lang="en-US" dirty="0">
                <a:hlinkClick r:id="rId6"/>
              </a:rPr>
              <a:t>https://thenounproject.com/icon/industry-6499202/</a:t>
            </a:r>
            <a:r>
              <a:rPr lang="en-US" dirty="0"/>
              <a:t> licensed by CC BY 3.0 DEED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smtClean="0"/>
              <a:t>5</a:t>
            </a:fld>
            <a:endParaRPr lang="en-US" dirty="0"/>
          </a:p>
        </p:txBody>
      </p:sp>
    </p:spTree>
    <p:extLst>
      <p:ext uri="{BB962C8B-B14F-4D97-AF65-F5344CB8AC3E}">
        <p14:creationId xmlns:p14="http://schemas.microsoft.com/office/powerpoint/2010/main" val="3185728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provide the partners with the information necessary to implement cooling corridors we first created an Urban Heat Assessment showing Land Surface Temperature. We then created a Social Vulnerability Index to investigate with the heat assessment to make a heat vulnerability map. Finally, we used 3D modeling techniques to demonstrate outdoor thermal comfort and determine specific locations for cooling methods. </a:t>
            </a:r>
          </a:p>
          <a:p>
            <a:endParaRPr lang="en-US" dirty="0">
              <a:ea typeface="Calibri"/>
              <a:cs typeface="Calibri"/>
            </a:endParaRPr>
          </a:p>
          <a:p>
            <a:r>
              <a:rPr lang="en-US" dirty="0">
                <a:ea typeface="Calibri"/>
                <a:cs typeface="Calibri"/>
              </a:rPr>
              <a:t>Urban Heat Assessment</a:t>
            </a:r>
          </a:p>
          <a:p>
            <a:r>
              <a:rPr lang="en-US" dirty="0">
                <a:ea typeface="Calibri"/>
                <a:cs typeface="Calibri"/>
              </a:rPr>
              <a:t>Use earth observation data to map urban heat disparities in Bridgeport, Connecticut by analyzing 10 year temperature averages and comparing them to the average temperature in the neighboring city of Fairfield.</a:t>
            </a:r>
          </a:p>
          <a:p>
            <a:endParaRPr lang="en-US" dirty="0">
              <a:ea typeface="Calibri"/>
              <a:cs typeface="Calibri"/>
            </a:endParaRPr>
          </a:p>
          <a:p>
            <a:r>
              <a:rPr lang="en-US" dirty="0">
                <a:ea typeface="Calibri"/>
                <a:cs typeface="Calibri"/>
              </a:rPr>
              <a:t>Urban Heat Vulnerability</a:t>
            </a:r>
          </a:p>
          <a:p>
            <a:r>
              <a:rPr lang="en-US" dirty="0">
                <a:ea typeface="Calibri"/>
                <a:cs typeface="Calibri"/>
              </a:rPr>
              <a:t>Identify areas where land surface temperature is extremely high and where </a:t>
            </a:r>
            <a:r>
              <a:rPr lang="en-US" dirty="0"/>
              <a:t>Bridgeport resident's are most vulnerable to the harms of extreme heat, as indicated by socioeconomic factors. </a:t>
            </a:r>
            <a:endParaRPr lang="en-US" dirty="0">
              <a:ea typeface="Calibri"/>
              <a:cs typeface="Calibri"/>
            </a:endParaRPr>
          </a:p>
          <a:p>
            <a:endParaRPr lang="en-US" dirty="0">
              <a:ea typeface="Calibri"/>
              <a:cs typeface="Calibri"/>
            </a:endParaRPr>
          </a:p>
          <a:p>
            <a:r>
              <a:rPr lang="en-US" dirty="0">
                <a:ea typeface="Calibri"/>
                <a:cs typeface="Calibri"/>
              </a:rPr>
              <a:t>Urban Heat Intervention Model</a:t>
            </a:r>
          </a:p>
          <a:p>
            <a:r>
              <a:rPr lang="en-US" dirty="0">
                <a:ea typeface="Calibri"/>
                <a:cs typeface="Calibri"/>
              </a:rPr>
              <a:t>Locate the optimal spot for Groundwork Bridgeport to deploy their Cool Corridors Intervention through SOLWEIG </a:t>
            </a:r>
            <a:r>
              <a:rPr lang="en-US" b="0" i="0" dirty="0">
                <a:solidFill>
                  <a:srgbClr val="000000"/>
                </a:solidFill>
                <a:effectLst/>
                <a:latin typeface="Century Gothic" panose="020B0502020202020204" pitchFamily="34" charset="0"/>
              </a:rPr>
              <a:t>(SOlar and LongWave Environmental Irradiance Geometry) </a:t>
            </a:r>
            <a:r>
              <a:rPr lang="en-US" dirty="0">
                <a:ea typeface="Calibri"/>
                <a:cs typeface="Calibri"/>
              </a:rPr>
              <a:t>modeling that will show where their infrastructure should be placed.</a:t>
            </a:r>
          </a:p>
          <a:p>
            <a:endParaRPr lang="en-US" dirty="0"/>
          </a:p>
          <a:p>
            <a:r>
              <a:rPr lang="en-US" dirty="0"/>
              <a:t>-------------------------------- Image Credit -------------------------------- </a:t>
            </a:r>
            <a:endParaRPr lang="en-US" dirty="0">
              <a:cs typeface="Calibri"/>
            </a:endParaRPr>
          </a:p>
          <a:p>
            <a:r>
              <a:rPr lang="en-US" dirty="0">
                <a:cs typeface="Calibri"/>
              </a:rPr>
              <a:t>Icon Credit: "</a:t>
            </a:r>
            <a:r>
              <a:rPr lang="en-US" dirty="0"/>
              <a:t>Urban Heat Island"--Softscape, The Noun Project </a:t>
            </a:r>
            <a:endParaRPr lang="en-US" dirty="0">
              <a:cs typeface="Calibri"/>
            </a:endParaRPr>
          </a:p>
          <a:p>
            <a:r>
              <a:rPr lang="en-US" dirty="0">
                <a:cs typeface="Calibri"/>
              </a:rPr>
              <a:t>Image Source: </a:t>
            </a:r>
            <a:r>
              <a:rPr lang="en-US" dirty="0">
                <a:hlinkClick r:id="rId3"/>
              </a:rPr>
              <a:t>https://thenounproject.com/icon/urban-heat-island-5088161/</a:t>
            </a:r>
            <a:r>
              <a:rPr lang="en-US" dirty="0"/>
              <a:t> licensed by CC BY 3.0 DEED</a:t>
            </a:r>
            <a:endParaRPr lang="en-US" dirty="0">
              <a:cs typeface="Calibri"/>
            </a:endParaRPr>
          </a:p>
          <a:p>
            <a:endParaRPr lang="en-US" dirty="0">
              <a:cs typeface="Calibri"/>
            </a:endParaRPr>
          </a:p>
          <a:p>
            <a:r>
              <a:rPr lang="en-US" dirty="0"/>
              <a:t>Icon Credit: "Urban Heat Island"--Creative Mania, The Noun Project</a:t>
            </a:r>
            <a:endParaRPr lang="en-US" dirty="0">
              <a:cs typeface="Calibri"/>
            </a:endParaRPr>
          </a:p>
          <a:p>
            <a:r>
              <a:rPr lang="en-US" dirty="0"/>
              <a:t>Image Source: </a:t>
            </a:r>
            <a:r>
              <a:rPr lang="en-US" dirty="0">
                <a:hlinkClick r:id="rId4"/>
              </a:rPr>
              <a:t>https://thenounproject.com/icon/urban-heat-island-1030202/</a:t>
            </a:r>
            <a:r>
              <a:rPr lang="en-US" dirty="0"/>
              <a:t> licensed by CC BY 3.0 DEED</a:t>
            </a:r>
            <a:endParaRPr lang="en-US" dirty="0">
              <a:cs typeface="Calibri"/>
            </a:endParaRPr>
          </a:p>
          <a:p>
            <a:endParaRPr lang="en-US" dirty="0">
              <a:cs typeface="Calibri"/>
            </a:endParaRPr>
          </a:p>
          <a:p>
            <a:r>
              <a:rPr lang="en-US" dirty="0"/>
              <a:t>Icon Credit: "Eco City" -- Softscape, The Noun Project</a:t>
            </a:r>
            <a:endParaRPr lang="en-US" dirty="0">
              <a:cs typeface="Calibri"/>
            </a:endParaRPr>
          </a:p>
          <a:p>
            <a:r>
              <a:rPr lang="en-US" dirty="0"/>
              <a:t>Image Source: </a:t>
            </a:r>
            <a:r>
              <a:rPr lang="en-US" dirty="0">
                <a:hlinkClick r:id="rId5"/>
              </a:rPr>
              <a:t>https://thenounproject.com/icon/eco-city-5088168/</a:t>
            </a:r>
            <a:r>
              <a:rPr lang="en-US" dirty="0"/>
              <a:t> licensed by CC BY 3.0 DEED</a:t>
            </a:r>
            <a:endParaRPr lang="en-US" dirty="0">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smtClean="0"/>
              <a:t>6</a:t>
            </a:fld>
            <a:endParaRPr lang="en-US" dirty="0"/>
          </a:p>
        </p:txBody>
      </p:sp>
    </p:spTree>
    <p:extLst>
      <p:ext uri="{BB962C8B-B14F-4D97-AF65-F5344CB8AC3E}">
        <p14:creationId xmlns:p14="http://schemas.microsoft.com/office/powerpoint/2010/main" val="81347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produce Land Surface Temperature maps, we use Landsat imagery which is downloaded with a spatial resolution of 30m. TIRS is used for its ability to capture thermal Infrared data. These two NASA observations informed our project. In addition, we used LiDAR imagery to inform our 3D model of outdoor thermal comfort. </a:t>
            </a:r>
          </a:p>
          <a:p>
            <a:endParaRPr lang="en-US" dirty="0">
              <a:ea typeface="Calibri"/>
              <a:cs typeface="Calibri"/>
            </a:endParaRPr>
          </a:p>
          <a:p>
            <a:r>
              <a:rPr lang="en-US" dirty="0"/>
              <a:t>-------------------------------- Image Credit -------------------------------- </a:t>
            </a:r>
            <a:endParaRPr lang="en-US" dirty="0">
              <a:ea typeface="Calibri"/>
              <a:cs typeface="Calibri"/>
            </a:endParaRPr>
          </a:p>
          <a:p>
            <a:r>
              <a:rPr lang="en-US" dirty="0"/>
              <a:t>Left Image Credit: Landsat 8 Rendering</a:t>
            </a:r>
            <a:endParaRPr lang="en-US" dirty="0">
              <a:ea typeface="Calibri"/>
              <a:cs typeface="Calibri"/>
            </a:endParaRPr>
          </a:p>
          <a:p>
            <a:r>
              <a:rPr lang="en-US" dirty="0"/>
              <a:t>Image Source: </a:t>
            </a:r>
            <a:r>
              <a:rPr lang="en-US" dirty="0">
                <a:hlinkClick r:id="rId3"/>
              </a:rPr>
              <a:t>https://science.nasa.gov/get-involved/toolkits/spacecraft-icons</a:t>
            </a:r>
            <a:endParaRPr lang="en-US" dirty="0">
              <a:ea typeface="Calibri"/>
              <a:cs typeface="Calibri"/>
            </a:endParaRPr>
          </a:p>
          <a:p>
            <a:endParaRPr lang="en-US" dirty="0">
              <a:ea typeface="Calibri"/>
              <a:cs typeface="Calibri"/>
            </a:endParaRPr>
          </a:p>
          <a:p>
            <a:r>
              <a:rPr lang="en-US" dirty="0"/>
              <a:t>Right Image Credit: </a:t>
            </a:r>
            <a:r>
              <a:rPr lang="en-US" dirty="0">
                <a:ea typeface="Calibri"/>
                <a:cs typeface="Calibri"/>
              </a:rPr>
              <a:t>Landsat 9 Spacecraft Rendering</a:t>
            </a:r>
          </a:p>
          <a:p>
            <a:r>
              <a:rPr lang="en-US" dirty="0">
                <a:ea typeface="Calibri"/>
                <a:cs typeface="Calibri"/>
              </a:rPr>
              <a:t>Image Source:</a:t>
            </a:r>
            <a:r>
              <a:rPr lang="en-US" dirty="0"/>
              <a:t> </a:t>
            </a:r>
            <a:r>
              <a:rPr lang="en-US" dirty="0">
                <a:hlinkClick r:id="rId3"/>
              </a:rPr>
              <a:t>https://science.nasa.gov/get-involved/toolkits/spacecraft-icons</a:t>
            </a:r>
            <a:endParaRPr lang="en-US" dirty="0">
              <a:ea typeface="Calibri"/>
              <a:cs typeface="Calibri"/>
            </a:endParaRPr>
          </a:p>
          <a:p>
            <a:endParaRPr lang="en-US" dirty="0">
              <a:ea typeface="Calibri"/>
              <a:cs typeface="Calibri"/>
            </a:endParaRPr>
          </a:p>
          <a:p>
            <a:r>
              <a:rPr lang="en-US" dirty="0"/>
              <a:t>Middle Image Credit: Before-and-After LIDAR Images from 2014 King Fire in El Dorado National Forest NASA ID: PIA19360</a:t>
            </a:r>
            <a:endParaRPr lang="en-US" dirty="0">
              <a:cs typeface="Calibri"/>
            </a:endParaRPr>
          </a:p>
          <a:p>
            <a:r>
              <a:rPr lang="en-US" dirty="0">
                <a:ea typeface="Calibri"/>
                <a:cs typeface="Calibri"/>
              </a:rPr>
              <a:t>Image Source:</a:t>
            </a:r>
            <a:r>
              <a:rPr lang="en-US" dirty="0"/>
              <a:t> </a:t>
            </a:r>
            <a:r>
              <a:rPr lang="en-US" dirty="0">
                <a:hlinkClick r:id="rId4"/>
              </a:rPr>
              <a:t>http://images-assets.nasa.gov/image/PIA19360/PIA19360~orig.jpg</a:t>
            </a:r>
            <a:endParaRPr lang="en-US" dirty="0">
              <a:cs typeface="Calibri"/>
            </a:endParaRPr>
          </a:p>
          <a:p>
            <a:endParaRPr lang="en-US" dirty="0">
              <a:ea typeface="Calibri"/>
              <a:cs typeface="Calibri"/>
            </a:endParaRPr>
          </a:p>
          <a:p>
            <a:r>
              <a:rPr lang="en-US" dirty="0">
                <a:ea typeface="Calibri"/>
                <a:cs typeface="Calibri"/>
              </a:rPr>
              <a:t>Bottom Image Credit: </a:t>
            </a:r>
            <a:r>
              <a:rPr lang="en-US" dirty="0"/>
              <a:t>Earth Observations, Earth observation taken by the Expedition 42 crew aboard the ISS, NASA ID: iss042e013697</a:t>
            </a:r>
            <a:endParaRPr lang="en-US" dirty="0">
              <a:ea typeface="Calibri"/>
              <a:cs typeface="Calibri"/>
            </a:endParaRPr>
          </a:p>
          <a:p>
            <a:r>
              <a:rPr lang="en-US" dirty="0">
                <a:ea typeface="Calibri"/>
                <a:cs typeface="Calibri"/>
              </a:rPr>
              <a:t>Image Source: </a:t>
            </a:r>
            <a:r>
              <a:rPr lang="en-US" dirty="0">
                <a:ea typeface="Calibri"/>
                <a:cs typeface="Calibri"/>
                <a:hlinkClick r:id="rId5"/>
              </a:rPr>
              <a:t>https://images.nasa.gov/details/iss042e013697</a:t>
            </a:r>
            <a:endParaRPr lang="en-US" dirty="0"/>
          </a:p>
        </p:txBody>
      </p:sp>
      <p:sp>
        <p:nvSpPr>
          <p:cNvPr id="4" name="Slide Number Placeholder 3"/>
          <p:cNvSpPr>
            <a:spLocks noGrp="1"/>
          </p:cNvSpPr>
          <p:nvPr>
            <p:ph type="sldNum" sz="quarter" idx="5"/>
          </p:nvPr>
        </p:nvSpPr>
        <p:spPr/>
        <p:txBody>
          <a:bodyPr/>
          <a:lstStyle/>
          <a:p>
            <a:fld id="{985F3776-FDB8-42A8-9F96-A1E8DEFCB90E}" type="slidenum">
              <a:rPr lang="en-US"/>
              <a:t>7</a:t>
            </a:fld>
            <a:endParaRPr lang="en-US" dirty="0"/>
          </a:p>
        </p:txBody>
      </p:sp>
    </p:spTree>
    <p:extLst>
      <p:ext uri="{BB962C8B-B14F-4D97-AF65-F5344CB8AC3E}">
        <p14:creationId xmlns:p14="http://schemas.microsoft.com/office/powerpoint/2010/main" val="216878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mentioned before, this project uses land surface temperature data from Landsat to determine the urban heat difference between Bridgeport city and our reference area of Fairfield City. This information was combined with our own Social Vulnerability Index to create a heat vulnerability assessment package, showcasing where residents are most vulnerable to extreme heat. Finally, this information along with our partners recommendation allowed us to create a 3D model of thermal comfort, informing our partners cooling interventions. We can now go into more detail of each of these products... </a:t>
            </a:r>
            <a:endParaRPr lang="en-US" dirty="0"/>
          </a:p>
        </p:txBody>
      </p:sp>
      <p:sp>
        <p:nvSpPr>
          <p:cNvPr id="4" name="Slide Number Placeholder 3"/>
          <p:cNvSpPr>
            <a:spLocks noGrp="1"/>
          </p:cNvSpPr>
          <p:nvPr>
            <p:ph type="sldNum" sz="quarter" idx="5"/>
          </p:nvPr>
        </p:nvSpPr>
        <p:spPr/>
        <p:txBody>
          <a:bodyPr/>
          <a:lstStyle/>
          <a:p>
            <a:fld id="{985F3776-FDB8-42A8-9F96-A1E8DEFCB90E}" type="slidenum">
              <a:rPr lang="en-US" smtClean="0"/>
              <a:t>8</a:t>
            </a:fld>
            <a:endParaRPr lang="en-US" dirty="0"/>
          </a:p>
        </p:txBody>
      </p:sp>
    </p:spTree>
    <p:extLst>
      <p:ext uri="{BB962C8B-B14F-4D97-AF65-F5344CB8AC3E}">
        <p14:creationId xmlns:p14="http://schemas.microsoft.com/office/powerpoint/2010/main" val="259558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Our first objective was the urban heat assessment. We used Landsat 8 TIRS and Landsat 9 TIRS-2 images from our study period for all of Fairfield County, providing more insight into the differences in heat distribution between Bridgeport and its surrounding area. We processed and analyzed these images using Google Earth Engine (GEE) with code provided by our science advisor, Dr. Kenton Ross – NASA Langley Research Center, that we adapted for our project. The images available for our study area and period were clipped to a polygon of Fairfield County which excludes the Long Island Sound. We then performed cloud masking to ensure the quality of our data and then mosaiced images taken on the same day. For our analysis, we first calculated the median land surface temperature (LST) at every pixel for the entire collection of images over our study period, which produced a raster image of the mean LST. We used this raster and census geography polygons to calculate the mean LST for each census block group in Bridgeport. Our next step calculated the median LST over an entire reference area. We chose the town of Fairfield as our reference area, which has more green space than Bridgeport and is more affluent. We then subtracted the median LST of the town of Fairfield from the LST at every pixel in the county, resulting in an LST difference image. </a:t>
            </a:r>
          </a:p>
          <a:p>
            <a:endParaRPr lang="en-US" dirty="0"/>
          </a:p>
          <a:p>
            <a:r>
              <a:rPr lang="en-US" dirty="0"/>
              <a:t>-------------------------------- Image Credit -------------------------------- </a:t>
            </a:r>
          </a:p>
          <a:p>
            <a:r>
              <a:rPr lang="en-US" dirty="0"/>
              <a:t>Left Image Credit: Landsat 8 Rendering</a:t>
            </a:r>
          </a:p>
          <a:p>
            <a:r>
              <a:rPr lang="en-US" dirty="0"/>
              <a:t>Image Source: </a:t>
            </a:r>
            <a:r>
              <a:rPr lang="en-US" dirty="0">
                <a:hlinkClick r:id="rId3"/>
              </a:rPr>
              <a:t>https://science.nasa.gov/wp-content/uploads/2023/05/landsat8_ldcm.png</a:t>
            </a:r>
            <a:r>
              <a:rPr lang="en-US" dirty="0"/>
              <a:t> </a:t>
            </a:r>
          </a:p>
          <a:p>
            <a:endParaRPr lang="en-US" dirty="0"/>
          </a:p>
          <a:p>
            <a:r>
              <a:rPr lang="en-US" dirty="0"/>
              <a:t>Right Image Credit: Landsat 9 Spacecraft Rendering</a:t>
            </a:r>
          </a:p>
          <a:p>
            <a:r>
              <a:rPr lang="en-US" dirty="0"/>
              <a:t>Image Source: </a:t>
            </a:r>
            <a:r>
              <a:rPr lang="en-US" dirty="0">
                <a:hlinkClick r:id="rId4"/>
              </a:rPr>
              <a:t>https://science.nasa.gov/wp-content/uploads/2023/05/landsat9.png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985F3776-FDB8-42A8-9F96-A1E8DEFCB90E}" type="slidenum">
              <a:rPr lang="en-US" smtClean="0"/>
              <a:t>9</a:t>
            </a:fld>
            <a:endParaRPr lang="en-US" dirty="0"/>
          </a:p>
        </p:txBody>
      </p:sp>
    </p:spTree>
    <p:extLst>
      <p:ext uri="{BB962C8B-B14F-4D97-AF65-F5344CB8AC3E}">
        <p14:creationId xmlns:p14="http://schemas.microsoft.com/office/powerpoint/2010/main" val="1413881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71BE653E-5F74-C7EE-774F-798199670A1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5" r="7956"/>
          <a:stretch/>
        </p:blipFill>
        <p:spPr>
          <a:xfrm>
            <a:off x="0" y="0"/>
            <a:ext cx="5969173" cy="6885432"/>
          </a:xfrm>
          <a:prstGeom prst="rect">
            <a:avLst/>
          </a:prstGeom>
        </p:spPr>
      </p:pic>
      <p:sp>
        <p:nvSpPr>
          <p:cNvPr id="33" name="Parallelogram 32" hidden="1">
            <a:extLst>
              <a:ext uri="{FF2B5EF4-FFF2-40B4-BE49-F238E27FC236}">
                <a16:creationId xmlns:a16="http://schemas.microsoft.com/office/drawing/2014/main" id="{30F2A8E2-7B7A-52E8-1469-DF65D54F9371}"/>
              </a:ext>
            </a:extLst>
          </p:cNvPr>
          <p:cNvSpPr/>
          <p:nvPr userDrawn="1"/>
        </p:nvSpPr>
        <p:spPr>
          <a:xfrm>
            <a:off x="1903344" y="-20320"/>
            <a:ext cx="4439916" cy="6878320"/>
          </a:xfrm>
          <a:prstGeom prst="parallelogram">
            <a:avLst>
              <a:gd name="adj" fmla="val 47883"/>
            </a:avLst>
          </a:prstGeom>
          <a:gradFill flip="none" rotWithShape="1">
            <a:gsLst>
              <a:gs pos="0">
                <a:srgbClr val="4DAEB3">
                  <a:shade val="30000"/>
                  <a:satMod val="115000"/>
                </a:srgbClr>
              </a:gs>
              <a:gs pos="50000">
                <a:srgbClr val="4DAEB3">
                  <a:shade val="67500"/>
                  <a:satMod val="115000"/>
                </a:srgbClr>
              </a:gs>
              <a:gs pos="100000">
                <a:srgbClr val="4DAEB3">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C24044-F600-0F26-1399-F9615538037E}"/>
              </a:ext>
            </a:extLst>
          </p:cNvPr>
          <p:cNvSpPr>
            <a:spLocks noGrp="1"/>
          </p:cNvSpPr>
          <p:nvPr>
            <p:ph type="title" hasCustomPrompt="1"/>
          </p:nvPr>
        </p:nvSpPr>
        <p:spPr>
          <a:xfrm>
            <a:off x="6379770" y="1282064"/>
            <a:ext cx="5545530" cy="1991533"/>
          </a:xfrm>
        </p:spPr>
        <p:txBody>
          <a:bodyPr>
            <a:noAutofit/>
          </a:bodyPr>
          <a:lstStyle>
            <a:lvl1pPr>
              <a:defRPr sz="3600">
                <a:solidFill>
                  <a:srgbClr val="236F99"/>
                </a:solidFill>
              </a:defRPr>
            </a:lvl1pPr>
          </a:lstStyle>
          <a:p>
            <a:r>
              <a:rPr lang="en-US"/>
              <a:t>STUDY AREA</a:t>
            </a:r>
            <a:br>
              <a:rPr lang="en-US"/>
            </a:br>
            <a:r>
              <a:rPr lang="en-US"/>
              <a:t>URBAN DEVELOPMENT</a:t>
            </a:r>
            <a:br>
              <a:rPr lang="en-US"/>
            </a:br>
            <a:r>
              <a:rPr lang="en-US"/>
              <a:t>(ALL CAPS)</a:t>
            </a:r>
          </a:p>
        </p:txBody>
      </p:sp>
      <p:sp>
        <p:nvSpPr>
          <p:cNvPr id="3" name="Content Placeholder 2">
            <a:extLst>
              <a:ext uri="{FF2B5EF4-FFF2-40B4-BE49-F238E27FC236}">
                <a16:creationId xmlns:a16="http://schemas.microsoft.com/office/drawing/2014/main" id="{2081B911-6836-70D9-3D3F-5E7D8864E9A7}"/>
              </a:ext>
            </a:extLst>
          </p:cNvPr>
          <p:cNvSpPr>
            <a:spLocks noGrp="1"/>
          </p:cNvSpPr>
          <p:nvPr>
            <p:ph idx="1" hasCustomPrompt="1"/>
          </p:nvPr>
        </p:nvSpPr>
        <p:spPr>
          <a:xfrm>
            <a:off x="6379770" y="3358733"/>
            <a:ext cx="5545530" cy="512040"/>
          </a:xfrm>
          <a:prstGeom prst="rect">
            <a:avLst/>
          </a:prstGeom>
        </p:spPr>
        <p:txBody>
          <a:bodyPr/>
          <a:lstStyle>
            <a:lvl1pPr>
              <a:defRPr>
                <a:solidFill>
                  <a:srgbClr val="236F99"/>
                </a:solidFill>
              </a:defRPr>
            </a:lvl1pPr>
          </a:lstStyle>
          <a:p>
            <a:pPr lvl="0"/>
            <a:r>
              <a:rPr lang="en-US"/>
              <a:t>Project Long Title (Title Case)</a:t>
            </a:r>
          </a:p>
        </p:txBody>
      </p:sp>
      <p:grpSp>
        <p:nvGrpSpPr>
          <p:cNvPr id="10" name="Group 9">
            <a:extLst>
              <a:ext uri="{FF2B5EF4-FFF2-40B4-BE49-F238E27FC236}">
                <a16:creationId xmlns:a16="http://schemas.microsoft.com/office/drawing/2014/main" id="{C686A37E-4511-7883-7B85-68DAE1ECC968}"/>
              </a:ext>
            </a:extLst>
          </p:cNvPr>
          <p:cNvGrpSpPr/>
          <p:nvPr userDrawn="1"/>
        </p:nvGrpSpPr>
        <p:grpSpPr>
          <a:xfrm>
            <a:off x="9322544" y="381671"/>
            <a:ext cx="2609014" cy="741586"/>
            <a:chOff x="9147470" y="238125"/>
            <a:chExt cx="2609014" cy="741586"/>
          </a:xfrm>
        </p:grpSpPr>
        <p:pic>
          <p:nvPicPr>
            <p:cNvPr id="11" name="Picture 10">
              <a:extLst>
                <a:ext uri="{FF2B5EF4-FFF2-40B4-BE49-F238E27FC236}">
                  <a16:creationId xmlns:a16="http://schemas.microsoft.com/office/drawing/2014/main" id="{A25EADDE-DA27-DAF8-8CB3-2F023FA946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12" name="TextBox 11">
              <a:extLst>
                <a:ext uri="{FF2B5EF4-FFF2-40B4-BE49-F238E27FC236}">
                  <a16:creationId xmlns:a16="http://schemas.microsoft.com/office/drawing/2014/main" id="{EC985A66-2CD4-2569-320D-CB51B8C3DDD1}"/>
                </a:ext>
              </a:extLst>
            </p:cNvPr>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BC9CE837-41AB-5993-883A-4CF4EAAE591B}"/>
                </a:ext>
              </a:extLst>
            </p:cNvPr>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22">
            <a:extLst>
              <a:ext uri="{FF2B5EF4-FFF2-40B4-BE49-F238E27FC236}">
                <a16:creationId xmlns:a16="http://schemas.microsoft.com/office/drawing/2014/main" id="{01E2F97F-EA63-1247-DA93-DEE3ADEFA101}"/>
              </a:ext>
            </a:extLst>
          </p:cNvPr>
          <p:cNvCxnSpPr>
            <a:cxnSpLocks/>
          </p:cNvCxnSpPr>
          <p:nvPr userDrawn="1"/>
        </p:nvCxnSpPr>
        <p:spPr>
          <a:xfrm>
            <a:off x="6350873" y="4053075"/>
            <a:ext cx="5574427" cy="0"/>
          </a:xfrm>
          <a:prstGeom prst="line">
            <a:avLst/>
          </a:prstGeom>
          <a:ln>
            <a:solidFill>
              <a:srgbClr val="236F99"/>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C465560D-224E-6477-5001-6F202A108419}"/>
              </a:ext>
            </a:extLst>
          </p:cNvPr>
          <p:cNvSpPr>
            <a:spLocks noGrp="1"/>
          </p:cNvSpPr>
          <p:nvPr>
            <p:ph type="body" sz="quarter" idx="17" hasCustomPrompt="1"/>
          </p:nvPr>
        </p:nvSpPr>
        <p:spPr>
          <a:xfrm>
            <a:off x="6350873" y="4240201"/>
            <a:ext cx="2595384" cy="512064"/>
          </a:xfrm>
          <a:prstGeom prst="rect">
            <a:avLst/>
          </a:prstGeom>
        </p:spPr>
        <p:txBody>
          <a:bodyPr>
            <a:normAutofit/>
          </a:bodyPr>
          <a:lstStyle>
            <a:lvl1pPr>
              <a:defRPr sz="2200"/>
            </a:lvl1pPr>
          </a:lstStyle>
          <a:p>
            <a:pPr lvl="0"/>
            <a:r>
              <a:rPr lang="en-US"/>
              <a:t>Team Member</a:t>
            </a:r>
          </a:p>
        </p:txBody>
      </p:sp>
      <p:sp>
        <p:nvSpPr>
          <p:cNvPr id="26" name="Text Placeholder 24">
            <a:extLst>
              <a:ext uri="{FF2B5EF4-FFF2-40B4-BE49-F238E27FC236}">
                <a16:creationId xmlns:a16="http://schemas.microsoft.com/office/drawing/2014/main" id="{E0C96220-BC1F-B0F4-CF26-971C3715066B}"/>
              </a:ext>
            </a:extLst>
          </p:cNvPr>
          <p:cNvSpPr>
            <a:spLocks noGrp="1"/>
          </p:cNvSpPr>
          <p:nvPr>
            <p:ph type="body" sz="quarter" idx="18" hasCustomPrompt="1"/>
          </p:nvPr>
        </p:nvSpPr>
        <p:spPr>
          <a:xfrm>
            <a:off x="6350873" y="4752265"/>
            <a:ext cx="2595384" cy="512064"/>
          </a:xfrm>
          <a:prstGeom prst="rect">
            <a:avLst/>
          </a:prstGeom>
        </p:spPr>
        <p:txBody>
          <a:bodyPr>
            <a:normAutofit/>
          </a:bodyPr>
          <a:lstStyle>
            <a:lvl1pPr>
              <a:defRPr sz="2200"/>
            </a:lvl1pPr>
          </a:lstStyle>
          <a:p>
            <a:pPr lvl="0"/>
            <a:r>
              <a:rPr lang="en-US"/>
              <a:t>Team Member</a:t>
            </a:r>
          </a:p>
        </p:txBody>
      </p:sp>
      <p:sp>
        <p:nvSpPr>
          <p:cNvPr id="27" name="Text Placeholder 24">
            <a:extLst>
              <a:ext uri="{FF2B5EF4-FFF2-40B4-BE49-F238E27FC236}">
                <a16:creationId xmlns:a16="http://schemas.microsoft.com/office/drawing/2014/main" id="{43E057FB-DE24-C87C-5A9A-8F60A7CF79E9}"/>
              </a:ext>
            </a:extLst>
          </p:cNvPr>
          <p:cNvSpPr>
            <a:spLocks noGrp="1"/>
          </p:cNvSpPr>
          <p:nvPr>
            <p:ph type="body" sz="quarter" idx="19" hasCustomPrompt="1"/>
          </p:nvPr>
        </p:nvSpPr>
        <p:spPr>
          <a:xfrm>
            <a:off x="6350873" y="5258712"/>
            <a:ext cx="2595384" cy="512064"/>
          </a:xfrm>
          <a:prstGeom prst="rect">
            <a:avLst/>
          </a:prstGeom>
        </p:spPr>
        <p:txBody>
          <a:bodyPr>
            <a:normAutofit/>
          </a:bodyPr>
          <a:lstStyle>
            <a:lvl1pPr>
              <a:defRPr sz="2200"/>
            </a:lvl1pPr>
          </a:lstStyle>
          <a:p>
            <a:pPr lvl="0"/>
            <a:r>
              <a:rPr lang="en-US"/>
              <a:t>Team Member</a:t>
            </a:r>
          </a:p>
        </p:txBody>
      </p:sp>
      <p:sp>
        <p:nvSpPr>
          <p:cNvPr id="28" name="Text Placeholder 24">
            <a:extLst>
              <a:ext uri="{FF2B5EF4-FFF2-40B4-BE49-F238E27FC236}">
                <a16:creationId xmlns:a16="http://schemas.microsoft.com/office/drawing/2014/main" id="{E11CC762-C0B0-A50C-B94F-4CC962378B40}"/>
              </a:ext>
            </a:extLst>
          </p:cNvPr>
          <p:cNvSpPr>
            <a:spLocks noGrp="1"/>
          </p:cNvSpPr>
          <p:nvPr>
            <p:ph type="body" sz="quarter" idx="20" hasCustomPrompt="1"/>
          </p:nvPr>
        </p:nvSpPr>
        <p:spPr>
          <a:xfrm>
            <a:off x="9322544" y="4240201"/>
            <a:ext cx="2595385" cy="512064"/>
          </a:xfrm>
          <a:prstGeom prst="rect">
            <a:avLst/>
          </a:prstGeom>
        </p:spPr>
        <p:txBody>
          <a:bodyPr>
            <a:normAutofit/>
          </a:bodyPr>
          <a:lstStyle>
            <a:lvl1pPr>
              <a:defRPr sz="2200"/>
            </a:lvl1pPr>
          </a:lstStyle>
          <a:p>
            <a:pPr lvl="0"/>
            <a:r>
              <a:rPr lang="en-US"/>
              <a:t>Team Member</a:t>
            </a:r>
          </a:p>
        </p:txBody>
      </p:sp>
      <p:sp>
        <p:nvSpPr>
          <p:cNvPr id="29" name="Text Placeholder 24">
            <a:extLst>
              <a:ext uri="{FF2B5EF4-FFF2-40B4-BE49-F238E27FC236}">
                <a16:creationId xmlns:a16="http://schemas.microsoft.com/office/drawing/2014/main" id="{757D0F30-2AE7-01E5-2D87-31F421834949}"/>
              </a:ext>
            </a:extLst>
          </p:cNvPr>
          <p:cNvSpPr>
            <a:spLocks noGrp="1"/>
          </p:cNvSpPr>
          <p:nvPr>
            <p:ph type="body" sz="quarter" idx="21" hasCustomPrompt="1"/>
          </p:nvPr>
        </p:nvSpPr>
        <p:spPr>
          <a:xfrm>
            <a:off x="9322544" y="4752265"/>
            <a:ext cx="2595385" cy="512064"/>
          </a:xfrm>
          <a:prstGeom prst="rect">
            <a:avLst/>
          </a:prstGeom>
        </p:spPr>
        <p:txBody>
          <a:bodyPr>
            <a:normAutofit/>
          </a:bodyPr>
          <a:lstStyle>
            <a:lvl1pPr>
              <a:defRPr sz="2200"/>
            </a:lvl1pPr>
          </a:lstStyle>
          <a:p>
            <a:pPr lvl="0"/>
            <a:r>
              <a:rPr lang="en-US"/>
              <a:t>Team Member</a:t>
            </a:r>
          </a:p>
        </p:txBody>
      </p:sp>
      <p:sp>
        <p:nvSpPr>
          <p:cNvPr id="30" name="Text Placeholder 24">
            <a:extLst>
              <a:ext uri="{FF2B5EF4-FFF2-40B4-BE49-F238E27FC236}">
                <a16:creationId xmlns:a16="http://schemas.microsoft.com/office/drawing/2014/main" id="{63585C19-6978-573D-6282-A058FE8120D1}"/>
              </a:ext>
            </a:extLst>
          </p:cNvPr>
          <p:cNvSpPr>
            <a:spLocks noGrp="1"/>
          </p:cNvSpPr>
          <p:nvPr>
            <p:ph type="body" sz="quarter" idx="22" hasCustomPrompt="1"/>
          </p:nvPr>
        </p:nvSpPr>
        <p:spPr>
          <a:xfrm>
            <a:off x="9322544" y="5258712"/>
            <a:ext cx="2595385" cy="512064"/>
          </a:xfrm>
          <a:prstGeom prst="rect">
            <a:avLst/>
          </a:prstGeom>
        </p:spPr>
        <p:txBody>
          <a:bodyPr>
            <a:normAutofit/>
          </a:bodyPr>
          <a:lstStyle>
            <a:lvl1pPr>
              <a:defRPr sz="2200"/>
            </a:lvl1pPr>
          </a:lstStyle>
          <a:p>
            <a:pPr lvl="0"/>
            <a:r>
              <a:rPr lang="en-US"/>
              <a:t>Team Member</a:t>
            </a:r>
          </a:p>
        </p:txBody>
      </p:sp>
      <p:grpSp>
        <p:nvGrpSpPr>
          <p:cNvPr id="34" name="Group 33" hidden="1">
            <a:extLst>
              <a:ext uri="{FF2B5EF4-FFF2-40B4-BE49-F238E27FC236}">
                <a16:creationId xmlns:a16="http://schemas.microsoft.com/office/drawing/2014/main" id="{D2697244-63D3-7E7B-5820-0B6E37B8452F}"/>
              </a:ext>
            </a:extLst>
          </p:cNvPr>
          <p:cNvGrpSpPr/>
          <p:nvPr userDrawn="1"/>
        </p:nvGrpSpPr>
        <p:grpSpPr>
          <a:xfrm>
            <a:off x="-1449781" y="-1473777"/>
            <a:ext cx="7545781" cy="10299576"/>
            <a:chOff x="-1449781" y="-1473777"/>
            <a:chExt cx="7545781" cy="10299576"/>
          </a:xfrm>
          <a:blipFill dpi="0" rotWithShape="1">
            <a:blip r:embed="rId4"/>
            <a:srcRect/>
            <a:stretch>
              <a:fillRect/>
            </a:stretch>
          </a:blipFill>
        </p:grpSpPr>
        <p:sp>
          <p:nvSpPr>
            <p:cNvPr id="5" name="Picture Placeholder 2">
              <a:extLst>
                <a:ext uri="{FF2B5EF4-FFF2-40B4-BE49-F238E27FC236}">
                  <a16:creationId xmlns:a16="http://schemas.microsoft.com/office/drawing/2014/main" id="{2E03D62D-9263-B984-489C-EDBE3ECA5893}"/>
                </a:ext>
              </a:extLst>
            </p:cNvPr>
            <p:cNvSpPr txBox="1">
              <a:spLocks/>
            </p:cNvSpPr>
            <p:nvPr userDrawn="1"/>
          </p:nvSpPr>
          <p:spPr>
            <a:xfrm>
              <a:off x="-1449781" y="2403061"/>
              <a:ext cx="2867054" cy="2505452"/>
            </a:xfrm>
            <a:prstGeom prst="hexagon">
              <a:avLst/>
            </a:prstGeom>
            <a:grpFill/>
            <a:ln>
              <a:noFill/>
            </a:ln>
            <a:effectLst>
              <a:outerShdw blurRad="50800" dist="38100" dir="2700000" algn="tl" rotWithShape="0">
                <a:prstClr val="black">
                  <a:alpha val="40000"/>
                </a:prstClr>
              </a:outerShdw>
            </a:effectLst>
          </p:spPr>
        </p:sp>
        <p:sp>
          <p:nvSpPr>
            <p:cNvPr id="6" name="Picture Placeholder 2">
              <a:extLst>
                <a:ext uri="{FF2B5EF4-FFF2-40B4-BE49-F238E27FC236}">
                  <a16:creationId xmlns:a16="http://schemas.microsoft.com/office/drawing/2014/main" id="{6FBFC9D8-99B7-4258-AA3A-DBE0625DBD7B}"/>
                </a:ext>
              </a:extLst>
            </p:cNvPr>
            <p:cNvSpPr txBox="1">
              <a:spLocks/>
            </p:cNvSpPr>
            <p:nvPr userDrawn="1"/>
          </p:nvSpPr>
          <p:spPr>
            <a:xfrm>
              <a:off x="-1449781" y="5013525"/>
              <a:ext cx="2867054" cy="2505452"/>
            </a:xfrm>
            <a:prstGeom prst="hexagon">
              <a:avLst/>
            </a:prstGeom>
            <a:grpFill/>
            <a:ln>
              <a:noFill/>
            </a:ln>
            <a:effectLst>
              <a:outerShdw blurRad="50800" dist="38100" dir="2700000" algn="tl" rotWithShape="0">
                <a:prstClr val="black">
                  <a:alpha val="40000"/>
                </a:prstClr>
              </a:outerShdw>
            </a:effectLst>
          </p:spPr>
        </p:sp>
        <p:sp>
          <p:nvSpPr>
            <p:cNvPr id="7" name="Picture Placeholder 2">
              <a:extLst>
                <a:ext uri="{FF2B5EF4-FFF2-40B4-BE49-F238E27FC236}">
                  <a16:creationId xmlns:a16="http://schemas.microsoft.com/office/drawing/2014/main" id="{21D35522-8119-0FF8-21CE-9904B0921E38}"/>
                </a:ext>
              </a:extLst>
            </p:cNvPr>
            <p:cNvSpPr txBox="1">
              <a:spLocks/>
            </p:cNvSpPr>
            <p:nvPr userDrawn="1"/>
          </p:nvSpPr>
          <p:spPr>
            <a:xfrm>
              <a:off x="886707" y="1124064"/>
              <a:ext cx="2867054" cy="2505452"/>
            </a:xfrm>
            <a:prstGeom prst="hexagon">
              <a:avLst/>
            </a:prstGeom>
            <a:grpFill/>
            <a:ln>
              <a:noFill/>
            </a:ln>
            <a:effectLst>
              <a:outerShdw blurRad="50800" dist="38100" dir="2700000" algn="tl" rotWithShape="0">
                <a:prstClr val="black">
                  <a:alpha val="40000"/>
                </a:prstClr>
              </a:outerShdw>
            </a:effectLst>
          </p:spPr>
        </p:sp>
        <p:sp>
          <p:nvSpPr>
            <p:cNvPr id="14" name="Picture Placeholder 2">
              <a:extLst>
                <a:ext uri="{FF2B5EF4-FFF2-40B4-BE49-F238E27FC236}">
                  <a16:creationId xmlns:a16="http://schemas.microsoft.com/office/drawing/2014/main" id="{1503D125-72F7-57F7-0008-0C76D01DE6B4}"/>
                </a:ext>
              </a:extLst>
            </p:cNvPr>
            <p:cNvSpPr txBox="1">
              <a:spLocks/>
            </p:cNvSpPr>
            <p:nvPr userDrawn="1"/>
          </p:nvSpPr>
          <p:spPr>
            <a:xfrm>
              <a:off x="886707" y="3721905"/>
              <a:ext cx="2867054" cy="2505452"/>
            </a:xfrm>
            <a:prstGeom prst="hexagon">
              <a:avLst/>
            </a:prstGeom>
            <a:grpFill/>
            <a:ln>
              <a:noFill/>
            </a:ln>
            <a:effectLst>
              <a:outerShdw blurRad="50800" dist="38100" dir="2700000" algn="tl" rotWithShape="0">
                <a:prstClr val="black">
                  <a:alpha val="40000"/>
                </a:prstClr>
              </a:outerShdw>
            </a:effectLst>
          </p:spPr>
        </p:sp>
        <p:sp>
          <p:nvSpPr>
            <p:cNvPr id="15" name="Picture Placeholder 2">
              <a:extLst>
                <a:ext uri="{FF2B5EF4-FFF2-40B4-BE49-F238E27FC236}">
                  <a16:creationId xmlns:a16="http://schemas.microsoft.com/office/drawing/2014/main" id="{DE5F4962-473D-4B8A-BF61-968FBE514B6A}"/>
                </a:ext>
              </a:extLst>
            </p:cNvPr>
            <p:cNvSpPr txBox="1">
              <a:spLocks/>
            </p:cNvSpPr>
            <p:nvPr userDrawn="1"/>
          </p:nvSpPr>
          <p:spPr>
            <a:xfrm>
              <a:off x="886707" y="6320347"/>
              <a:ext cx="2867054" cy="2505452"/>
            </a:xfrm>
            <a:prstGeom prst="hexagon">
              <a:avLst/>
            </a:prstGeom>
            <a:grpFill/>
            <a:ln>
              <a:noFill/>
            </a:ln>
            <a:effectLst>
              <a:outerShdw blurRad="50800" dist="38100" dir="2700000" algn="tl" rotWithShape="0">
                <a:prstClr val="black">
                  <a:alpha val="40000"/>
                </a:prstClr>
              </a:outerShdw>
            </a:effectLst>
          </p:spPr>
        </p:sp>
        <p:sp>
          <p:nvSpPr>
            <p:cNvPr id="16" name="Picture Placeholder 2">
              <a:extLst>
                <a:ext uri="{FF2B5EF4-FFF2-40B4-BE49-F238E27FC236}">
                  <a16:creationId xmlns:a16="http://schemas.microsoft.com/office/drawing/2014/main" id="{BE27875C-0BBE-F963-D4E0-AD59DD4B3E6C}"/>
                </a:ext>
              </a:extLst>
            </p:cNvPr>
            <p:cNvSpPr txBox="1">
              <a:spLocks/>
            </p:cNvSpPr>
            <p:nvPr userDrawn="1"/>
          </p:nvSpPr>
          <p:spPr>
            <a:xfrm>
              <a:off x="886707" y="-1473777"/>
              <a:ext cx="2867054" cy="2505452"/>
            </a:xfrm>
            <a:prstGeom prst="hexagon">
              <a:avLst/>
            </a:prstGeom>
            <a:grpFill/>
            <a:ln>
              <a:noFill/>
            </a:ln>
            <a:effectLst>
              <a:outerShdw blurRad="50800" dist="38100" dir="2700000" algn="tl" rotWithShape="0">
                <a:prstClr val="black">
                  <a:alpha val="40000"/>
                </a:prstClr>
              </a:outerShdw>
            </a:effectLst>
          </p:spPr>
        </p:sp>
        <p:sp>
          <p:nvSpPr>
            <p:cNvPr id="17" name="Picture Placeholder 2">
              <a:extLst>
                <a:ext uri="{FF2B5EF4-FFF2-40B4-BE49-F238E27FC236}">
                  <a16:creationId xmlns:a16="http://schemas.microsoft.com/office/drawing/2014/main" id="{19FD3A28-426C-6DD7-97BF-C0D5641AFF4E}"/>
                </a:ext>
              </a:extLst>
            </p:cNvPr>
            <p:cNvSpPr txBox="1">
              <a:spLocks/>
            </p:cNvSpPr>
            <p:nvPr userDrawn="1"/>
          </p:nvSpPr>
          <p:spPr>
            <a:xfrm>
              <a:off x="3223195" y="-166955"/>
              <a:ext cx="2867054" cy="2505452"/>
            </a:xfrm>
            <a:prstGeom prst="hexagon">
              <a:avLst/>
            </a:prstGeom>
            <a:grpFill/>
            <a:ln>
              <a:noFill/>
            </a:ln>
            <a:effectLst>
              <a:outerShdw blurRad="50800" dist="38100" dir="2700000" algn="tl" rotWithShape="0">
                <a:prstClr val="black">
                  <a:alpha val="40000"/>
                </a:prstClr>
              </a:outerShdw>
            </a:effectLst>
          </p:spPr>
        </p:sp>
        <p:sp>
          <p:nvSpPr>
            <p:cNvPr id="18" name="Picture Placeholder 2">
              <a:extLst>
                <a:ext uri="{FF2B5EF4-FFF2-40B4-BE49-F238E27FC236}">
                  <a16:creationId xmlns:a16="http://schemas.microsoft.com/office/drawing/2014/main" id="{455EDC6E-3AF2-35B6-8EB3-8D6CAD071577}"/>
                </a:ext>
              </a:extLst>
            </p:cNvPr>
            <p:cNvSpPr txBox="1">
              <a:spLocks/>
            </p:cNvSpPr>
            <p:nvPr userDrawn="1"/>
          </p:nvSpPr>
          <p:spPr>
            <a:xfrm>
              <a:off x="3223195" y="2430886"/>
              <a:ext cx="2867054" cy="2505452"/>
            </a:xfrm>
            <a:prstGeom prst="hexagon">
              <a:avLst/>
            </a:prstGeom>
            <a:grpFill/>
            <a:ln>
              <a:noFill/>
            </a:ln>
            <a:effectLst>
              <a:outerShdw blurRad="50800" dist="38100" dir="2700000" algn="tl" rotWithShape="0">
                <a:prstClr val="black">
                  <a:alpha val="40000"/>
                </a:prstClr>
              </a:outerShdw>
            </a:effectLst>
          </p:spPr>
        </p:sp>
        <p:sp>
          <p:nvSpPr>
            <p:cNvPr id="19" name="Picture Placeholder 2">
              <a:extLst>
                <a:ext uri="{FF2B5EF4-FFF2-40B4-BE49-F238E27FC236}">
                  <a16:creationId xmlns:a16="http://schemas.microsoft.com/office/drawing/2014/main" id="{AA763E78-E63A-F968-A0BB-B0A3ADE5193C}"/>
                </a:ext>
              </a:extLst>
            </p:cNvPr>
            <p:cNvSpPr txBox="1">
              <a:spLocks/>
            </p:cNvSpPr>
            <p:nvPr userDrawn="1"/>
          </p:nvSpPr>
          <p:spPr>
            <a:xfrm>
              <a:off x="3228946" y="5028727"/>
              <a:ext cx="2867054" cy="2505452"/>
            </a:xfrm>
            <a:prstGeom prst="hexagon">
              <a:avLst/>
            </a:prstGeom>
            <a:grpFill/>
            <a:ln>
              <a:noFill/>
            </a:ln>
            <a:effectLst>
              <a:outerShdw blurRad="50800" dist="38100" dir="2700000" algn="tl" rotWithShape="0">
                <a:prstClr val="black">
                  <a:alpha val="40000"/>
                </a:prstClr>
              </a:outerShdw>
            </a:effectLst>
          </p:spPr>
        </p:sp>
        <p:sp>
          <p:nvSpPr>
            <p:cNvPr id="22" name="Picture Placeholder 2">
              <a:extLst>
                <a:ext uri="{FF2B5EF4-FFF2-40B4-BE49-F238E27FC236}">
                  <a16:creationId xmlns:a16="http://schemas.microsoft.com/office/drawing/2014/main" id="{4556ADE3-6C94-2DA4-18BC-AD315B83CA3F}"/>
                </a:ext>
              </a:extLst>
            </p:cNvPr>
            <p:cNvSpPr txBox="1">
              <a:spLocks/>
            </p:cNvSpPr>
            <p:nvPr userDrawn="1"/>
          </p:nvSpPr>
          <p:spPr>
            <a:xfrm>
              <a:off x="-1449781" y="-194780"/>
              <a:ext cx="2867054" cy="2505452"/>
            </a:xfrm>
            <a:prstGeom prst="hexagon">
              <a:avLst/>
            </a:prstGeom>
            <a:grpFill/>
            <a:ln>
              <a:noFill/>
            </a:ln>
            <a:effectLst>
              <a:outerShdw blurRad="50800" dist="38100" dir="2700000" algn="tl" rotWithShape="0">
                <a:prstClr val="black">
                  <a:alpha val="40000"/>
                </a:prstClr>
              </a:outerShdw>
            </a:effectLst>
          </p:spPr>
          <p:txBody>
            <a:bodyPr vert="horz" lIns="91440" tIns="45720" rIns="91440" bIns="45720" rtlCol="0">
              <a:normAutofit/>
            </a:bodyPr>
            <a:lstStyle/>
            <a:p>
              <a:endParaRPr lang="en-US" dirty="0"/>
            </a:p>
          </p:txBody>
        </p:sp>
      </p:grpSp>
      <p:pic>
        <p:nvPicPr>
          <p:cNvPr id="37" name="Picture 36" descr="A picture containing map&#10;&#10;Description automatically generated" hidden="1">
            <a:extLst>
              <a:ext uri="{FF2B5EF4-FFF2-40B4-BE49-F238E27FC236}">
                <a16:creationId xmlns:a16="http://schemas.microsoft.com/office/drawing/2014/main" id="{D0D98052-EAC5-C17F-CADF-684D628A13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83273" y="-745540"/>
            <a:ext cx="11666816" cy="8750112"/>
          </a:xfrm>
          <a:prstGeom prst="rect">
            <a:avLst/>
          </a:prstGeom>
        </p:spPr>
      </p:pic>
      <p:sp>
        <p:nvSpPr>
          <p:cNvPr id="68" name="Oval 67">
            <a:extLst>
              <a:ext uri="{FF2B5EF4-FFF2-40B4-BE49-F238E27FC236}">
                <a16:creationId xmlns:a16="http://schemas.microsoft.com/office/drawing/2014/main" id="{73954BEF-EFD6-258D-6C72-D87AD910E1F4}"/>
              </a:ext>
            </a:extLst>
          </p:cNvPr>
          <p:cNvSpPr/>
          <p:nvPr userDrawn="1"/>
        </p:nvSpPr>
        <p:spPr>
          <a:xfrm>
            <a:off x="216921" y="5792418"/>
            <a:ext cx="984624" cy="984624"/>
          </a:xfrm>
          <a:prstGeom prst="ellipse">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665DF3D7-767B-B8BF-E72E-AC149607E780}"/>
              </a:ext>
            </a:extLst>
          </p:cNvPr>
          <p:cNvGrpSpPr/>
          <p:nvPr userDrawn="1"/>
        </p:nvGrpSpPr>
        <p:grpSpPr>
          <a:xfrm>
            <a:off x="-59779" y="5848350"/>
            <a:ext cx="12438744" cy="870324"/>
            <a:chOff x="-59779" y="5848350"/>
            <a:chExt cx="12438744" cy="870324"/>
          </a:xfrm>
        </p:grpSpPr>
        <p:sp>
          <p:nvSpPr>
            <p:cNvPr id="61" name="Rectangle 60">
              <a:extLst>
                <a:ext uri="{FF2B5EF4-FFF2-40B4-BE49-F238E27FC236}">
                  <a16:creationId xmlns:a16="http://schemas.microsoft.com/office/drawing/2014/main" id="{43BEEE8B-6BC5-54B7-F825-6720672287F9}"/>
                </a:ext>
              </a:extLst>
            </p:cNvPr>
            <p:cNvSpPr/>
            <p:nvPr userDrawn="1"/>
          </p:nvSpPr>
          <p:spPr>
            <a:xfrm>
              <a:off x="-59779" y="6094782"/>
              <a:ext cx="12438744" cy="510818"/>
            </a:xfrm>
            <a:prstGeom prst="rect">
              <a:avLst/>
            </a:prstGeom>
            <a:solidFill>
              <a:srgbClr val="236F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75F4561D-61DF-AB2A-B8B3-8181F1227BC4}"/>
                </a:ext>
              </a:extLst>
            </p:cNvPr>
            <p:cNvGrpSpPr/>
            <p:nvPr userDrawn="1"/>
          </p:nvGrpSpPr>
          <p:grpSpPr>
            <a:xfrm>
              <a:off x="274071" y="5848350"/>
              <a:ext cx="870324" cy="870324"/>
              <a:chOff x="274071" y="5848350"/>
              <a:chExt cx="870324" cy="870324"/>
            </a:xfrm>
          </p:grpSpPr>
          <p:sp>
            <p:nvSpPr>
              <p:cNvPr id="62" name="Oval 61">
                <a:extLst>
                  <a:ext uri="{FF2B5EF4-FFF2-40B4-BE49-F238E27FC236}">
                    <a16:creationId xmlns:a16="http://schemas.microsoft.com/office/drawing/2014/main" id="{1479EDB3-B190-B55E-6CE4-6918D3CAD30A}"/>
                  </a:ext>
                </a:extLst>
              </p:cNvPr>
              <p:cNvSpPr/>
              <p:nvPr userDrawn="1"/>
            </p:nvSpPr>
            <p:spPr>
              <a:xfrm>
                <a:off x="274071" y="5848350"/>
                <a:ext cx="870324" cy="870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picture containing text, sign, device, meter&#10;&#10;Description automatically generated">
                <a:extLst>
                  <a:ext uri="{FF2B5EF4-FFF2-40B4-BE49-F238E27FC236}">
                    <a16:creationId xmlns:a16="http://schemas.microsoft.com/office/drawing/2014/main" id="{580299C6-538E-C527-E331-3A00354C03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9211" y="5908429"/>
                <a:ext cx="751158" cy="759845"/>
              </a:xfrm>
              <a:prstGeom prst="rect">
                <a:avLst/>
              </a:prstGeom>
            </p:spPr>
          </p:pic>
        </p:grpSp>
        <p:grpSp>
          <p:nvGrpSpPr>
            <p:cNvPr id="66" name="Group 65">
              <a:extLst>
                <a:ext uri="{FF2B5EF4-FFF2-40B4-BE49-F238E27FC236}">
                  <a16:creationId xmlns:a16="http://schemas.microsoft.com/office/drawing/2014/main" id="{5AED782F-6D26-6A89-5C24-F8D8156AAF8D}"/>
                </a:ext>
              </a:extLst>
            </p:cNvPr>
            <p:cNvGrpSpPr/>
            <p:nvPr userDrawn="1"/>
          </p:nvGrpSpPr>
          <p:grpSpPr>
            <a:xfrm>
              <a:off x="11084866" y="5868349"/>
              <a:ext cx="833063" cy="833063"/>
              <a:chOff x="11084866" y="5868349"/>
              <a:chExt cx="833063" cy="833063"/>
            </a:xfrm>
          </p:grpSpPr>
          <p:sp>
            <p:nvSpPr>
              <p:cNvPr id="63" name="Oval 62">
                <a:extLst>
                  <a:ext uri="{FF2B5EF4-FFF2-40B4-BE49-F238E27FC236}">
                    <a16:creationId xmlns:a16="http://schemas.microsoft.com/office/drawing/2014/main" id="{778F140C-FDD9-2CE2-AC2E-B56EA3FF4E18}"/>
                  </a:ext>
                </a:extLst>
              </p:cNvPr>
              <p:cNvSpPr/>
              <p:nvPr userDrawn="1"/>
            </p:nvSpPr>
            <p:spPr>
              <a:xfrm>
                <a:off x="11084866" y="5868349"/>
                <a:ext cx="833063" cy="8330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86F95DF2-A59A-8AB5-10FF-28A787D7689E}"/>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1144709" y="5920009"/>
                <a:ext cx="721056" cy="721056"/>
              </a:xfrm>
              <a:prstGeom prst="rect">
                <a:avLst/>
              </a:prstGeom>
            </p:spPr>
          </p:pic>
        </p:grpSp>
      </p:grpSp>
      <p:sp>
        <p:nvSpPr>
          <p:cNvPr id="57" name="Text Placeholder 56">
            <a:extLst>
              <a:ext uri="{FF2B5EF4-FFF2-40B4-BE49-F238E27FC236}">
                <a16:creationId xmlns:a16="http://schemas.microsoft.com/office/drawing/2014/main" id="{9E4751E8-0010-5B28-6309-50D9712EC4E1}"/>
              </a:ext>
            </a:extLst>
          </p:cNvPr>
          <p:cNvSpPr>
            <a:spLocks noGrp="1"/>
          </p:cNvSpPr>
          <p:nvPr>
            <p:ph type="body" sz="quarter" idx="23" hasCustomPrompt="1"/>
          </p:nvPr>
        </p:nvSpPr>
        <p:spPr>
          <a:xfrm>
            <a:off x="1257185" y="6094782"/>
            <a:ext cx="4308249" cy="510818"/>
          </a:xfrm>
          <a:prstGeom prst="rect">
            <a:avLst/>
          </a:prstGeom>
        </p:spPr>
        <p:txBody>
          <a:bodyPr anchor="ctr">
            <a:noAutofit/>
          </a:bodyPr>
          <a:lstStyle>
            <a:lvl1pPr>
              <a:defRPr sz="2200" b="1">
                <a:solidFill>
                  <a:schemeClr val="bg1"/>
                </a:solidFill>
              </a:defRPr>
            </a:lvl1pPr>
          </a:lstStyle>
          <a:p>
            <a:pPr lvl="0"/>
            <a:r>
              <a:rPr lang="en-US"/>
              <a:t>Node Location | Term &amp; Year</a:t>
            </a:r>
          </a:p>
        </p:txBody>
      </p:sp>
    </p:spTree>
    <p:extLst>
      <p:ext uri="{BB962C8B-B14F-4D97-AF65-F5344CB8AC3E}">
        <p14:creationId xmlns:p14="http://schemas.microsoft.com/office/powerpoint/2010/main" val="421513840"/>
      </p:ext>
    </p:extLst>
  </p:cSld>
  <p:clrMapOvr>
    <a:masterClrMapping/>
  </p:clrMapOvr>
  <p:extLst>
    <p:ext uri="{DCECCB84-F9BA-43D5-87BE-67443E8EF086}">
      <p15:sldGuideLst xmlns:p15="http://schemas.microsoft.com/office/powerpoint/2012/main">
        <p15:guide id="1" orient="horz" pos="3696" userDrawn="1">
          <p15:clr>
            <a:srgbClr val="FBAE40"/>
          </p15:clr>
        </p15:guide>
        <p15:guide id="2" orient="horz" pos="4224" userDrawn="1">
          <p15:clr>
            <a:srgbClr val="FBAE40"/>
          </p15:clr>
        </p15:guide>
        <p15:guide id="3" pos="751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mplate 1">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681837"/>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cxnSp>
        <p:nvCxnSpPr>
          <p:cNvPr id="10" name="Straight Connector 9" hidden="1">
            <a:extLst>
              <a:ext uri="{FF2B5EF4-FFF2-40B4-BE49-F238E27FC236}">
                <a16:creationId xmlns:a16="http://schemas.microsoft.com/office/drawing/2014/main" id="{DF0B4E6E-C284-681D-BB62-FDB0B3DE48AA}"/>
              </a:ext>
            </a:extLst>
          </p:cNvPr>
          <p:cNvCxnSpPr>
            <a:cxnSpLocks/>
          </p:cNvCxnSpPr>
          <p:nvPr userDrawn="1"/>
        </p:nvCxnSpPr>
        <p:spPr>
          <a:xfrm>
            <a:off x="506896" y="1020147"/>
            <a:ext cx="10845316" cy="0"/>
          </a:xfrm>
          <a:prstGeom prst="line">
            <a:avLst/>
          </a:prstGeom>
          <a:ln w="19050">
            <a:solidFill>
              <a:srgbClr val="4DAEB3"/>
            </a:solidFill>
          </a:ln>
        </p:spPr>
        <p:style>
          <a:lnRef idx="1">
            <a:schemeClr val="accent1"/>
          </a:lnRef>
          <a:fillRef idx="0">
            <a:schemeClr val="accent1"/>
          </a:fillRef>
          <a:effectRef idx="0">
            <a:schemeClr val="accent1"/>
          </a:effectRef>
          <a:fontRef idx="minor">
            <a:schemeClr val="tx1"/>
          </a:fontRef>
        </p:style>
      </p:cxnSp>
      <p:grpSp>
        <p:nvGrpSpPr>
          <p:cNvPr id="9" name="Group 8" hidden="1">
            <a:extLst>
              <a:ext uri="{FF2B5EF4-FFF2-40B4-BE49-F238E27FC236}">
                <a16:creationId xmlns:a16="http://schemas.microsoft.com/office/drawing/2014/main" id="{C44B1088-3DB1-A47C-EFDC-ECB842A4588D}"/>
              </a:ext>
            </a:extLst>
          </p:cNvPr>
          <p:cNvGrpSpPr/>
          <p:nvPr userDrawn="1"/>
        </p:nvGrpSpPr>
        <p:grpSpPr>
          <a:xfrm>
            <a:off x="-1877432" y="-1384531"/>
            <a:ext cx="1682551" cy="1714212"/>
            <a:chOff x="-136377" y="-748660"/>
            <a:chExt cx="1398014" cy="1424321"/>
          </a:xfrm>
        </p:grpSpPr>
        <p:sp>
          <p:nvSpPr>
            <p:cNvPr id="5" name="Hexagon 4">
              <a:extLst>
                <a:ext uri="{FF2B5EF4-FFF2-40B4-BE49-F238E27FC236}">
                  <a16:creationId xmlns:a16="http://schemas.microsoft.com/office/drawing/2014/main" id="{72BD5AC3-25DE-BE73-206C-99B5D5CE238C}"/>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36A4A437-F440-A35C-DB2C-3BD9EF0EF011}"/>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064389C9-44F5-20ED-724B-6FB765B606F0}"/>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9" name="Title 1">
            <a:extLst>
              <a:ext uri="{FF2B5EF4-FFF2-40B4-BE49-F238E27FC236}">
                <a16:creationId xmlns:a16="http://schemas.microsoft.com/office/drawing/2014/main" id="{F539EE2F-CE54-53BE-6EE1-2D0F3F35A8A8}"/>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sp>
        <p:nvSpPr>
          <p:cNvPr id="22" name="Content Placeholder 21">
            <a:extLst>
              <a:ext uri="{FF2B5EF4-FFF2-40B4-BE49-F238E27FC236}">
                <a16:creationId xmlns:a16="http://schemas.microsoft.com/office/drawing/2014/main" id="{AAC51DAE-23D4-1217-6580-81B24A9F3A17}"/>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A8369D19-BFA9-4BB8-6F47-46606B11B03E}"/>
              </a:ext>
            </a:extLst>
          </p:cNvPr>
          <p:cNvCxnSpPr>
            <a:cxnSpLocks/>
          </p:cNvCxnSpPr>
          <p:nvPr userDrawn="1"/>
        </p:nvCxnSpPr>
        <p:spPr>
          <a:xfrm>
            <a:off x="506895" y="1020147"/>
            <a:ext cx="11178209" cy="0"/>
          </a:xfrm>
          <a:prstGeom prst="line">
            <a:avLst/>
          </a:prstGeom>
          <a:ln w="12700">
            <a:solidFill>
              <a:srgbClr val="236F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49256"/>
      </p:ext>
    </p:extLst>
  </p:cSld>
  <p:clrMapOvr>
    <a:masterClrMapping/>
  </p:clrMapOvr>
  <p:extLst>
    <p:ext uri="{DCECCB84-F9BA-43D5-87BE-67443E8EF086}">
      <p15:sldGuideLst xmlns:p15="http://schemas.microsoft.com/office/powerpoint/2012/main">
        <p15:guide id="1" orient="horz" pos="81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mplate 3">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04FADD02-D13D-9026-9FFF-55F748AEE95D}"/>
              </a:ext>
            </a:extLst>
          </p:cNvPr>
          <p:cNvSpPr/>
          <p:nvPr userDrawn="1"/>
        </p:nvSpPr>
        <p:spPr>
          <a:xfrm>
            <a:off x="0" y="-17532"/>
            <a:ext cx="12192000" cy="855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8244F5C8-F0C5-D490-1ADB-34D1B4D19D10}"/>
              </a:ext>
            </a:extLst>
          </p:cNvPr>
          <p:cNvSpPr>
            <a:spLocks noGrp="1"/>
          </p:cNvSpPr>
          <p:nvPr>
            <p:ph type="title" hasCustomPrompt="1"/>
          </p:nvPr>
        </p:nvSpPr>
        <p:spPr>
          <a:xfrm>
            <a:off x="1" y="256268"/>
            <a:ext cx="12239626" cy="825844"/>
          </a:xfrm>
          <a:solidFill>
            <a:srgbClr val="236F99"/>
          </a:solidFill>
          <a:effectLst>
            <a:outerShdw blurRad="50800" dist="38100" dir="5400000" algn="t" rotWithShape="0">
              <a:prstClr val="black">
                <a:alpha val="40000"/>
              </a:prstClr>
            </a:outerShdw>
          </a:effectLst>
        </p:spPr>
        <p:txBody>
          <a:bodyPr anchor="ctr">
            <a:normAutofit/>
          </a:bodyPr>
          <a:lstStyle>
            <a:lvl1pPr marL="502920">
              <a:defRPr sz="4400">
                <a:solidFill>
                  <a:schemeClr val="bg1"/>
                </a:solidFill>
              </a:defRPr>
            </a:lvl1pPr>
          </a:lstStyle>
          <a:p>
            <a:r>
              <a:rPr lang="en-US"/>
              <a:t>Slide Header</a:t>
            </a:r>
          </a:p>
        </p:txBody>
      </p:sp>
      <p:grpSp>
        <p:nvGrpSpPr>
          <p:cNvPr id="24" name="Group 23" hidden="1">
            <a:extLst>
              <a:ext uri="{FF2B5EF4-FFF2-40B4-BE49-F238E27FC236}">
                <a16:creationId xmlns:a16="http://schemas.microsoft.com/office/drawing/2014/main" id="{3ABC1DB5-53A8-A8EF-3AA0-ABCEA23F4CD5}"/>
              </a:ext>
            </a:extLst>
          </p:cNvPr>
          <p:cNvGrpSpPr/>
          <p:nvPr userDrawn="1"/>
        </p:nvGrpSpPr>
        <p:grpSpPr>
          <a:xfrm>
            <a:off x="11558104" y="6223000"/>
            <a:ext cx="892004" cy="908790"/>
            <a:chOff x="-136377" y="-748660"/>
            <a:chExt cx="1398014" cy="1424321"/>
          </a:xfrm>
        </p:grpSpPr>
        <p:sp>
          <p:nvSpPr>
            <p:cNvPr id="25" name="Hexagon 24">
              <a:extLst>
                <a:ext uri="{FF2B5EF4-FFF2-40B4-BE49-F238E27FC236}">
                  <a16:creationId xmlns:a16="http://schemas.microsoft.com/office/drawing/2014/main" id="{DF813A7B-A4EC-392C-607F-86969C77A75D}"/>
                </a:ext>
              </a:extLst>
            </p:cNvPr>
            <p:cNvSpPr/>
            <p:nvPr userDrawn="1"/>
          </p:nvSpPr>
          <p:spPr>
            <a:xfrm>
              <a:off x="-133336" y="-748660"/>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E4790DFB-8B0D-0E89-6D5B-81C8E6AB0C6E}"/>
                </a:ext>
              </a:extLst>
            </p:cNvPr>
            <p:cNvSpPr/>
            <p:nvPr userDrawn="1"/>
          </p:nvSpPr>
          <p:spPr>
            <a:xfrm>
              <a:off x="506894" y="-374703"/>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36BFF2BB-2709-061A-A344-74FCE8C9CBFC}"/>
                </a:ext>
              </a:extLst>
            </p:cNvPr>
            <p:cNvSpPr/>
            <p:nvPr userDrawn="1"/>
          </p:nvSpPr>
          <p:spPr>
            <a:xfrm>
              <a:off x="-136377" y="747"/>
              <a:ext cx="754743" cy="674914"/>
            </a:xfrm>
            <a:prstGeom prst="hexagon">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descr="A black and white logo&#10;&#10;Description automatically generated with low confidence" hidden="1">
            <a:extLst>
              <a:ext uri="{FF2B5EF4-FFF2-40B4-BE49-F238E27FC236}">
                <a16:creationId xmlns:a16="http://schemas.microsoft.com/office/drawing/2014/main" id="{E2647D46-68D1-5179-674C-EF14C91EAC9D}"/>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643361" y="6285395"/>
            <a:ext cx="305840" cy="305840"/>
          </a:xfrm>
          <a:prstGeom prst="rect">
            <a:avLst/>
          </a:prstGeom>
        </p:spPr>
      </p:pic>
      <p:sp>
        <p:nvSpPr>
          <p:cNvPr id="7" name="Content Placeholder 21">
            <a:extLst>
              <a:ext uri="{FF2B5EF4-FFF2-40B4-BE49-F238E27FC236}">
                <a16:creationId xmlns:a16="http://schemas.microsoft.com/office/drawing/2014/main" id="{F817FFB6-3762-D691-C241-AF601D94FEEF}"/>
              </a:ext>
            </a:extLst>
          </p:cNvPr>
          <p:cNvSpPr>
            <a:spLocks noGrp="1"/>
          </p:cNvSpPr>
          <p:nvPr>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6069512"/>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mplate 4">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C2D33F3-DDD8-5A8F-7556-07012382B9F8}"/>
              </a:ext>
            </a:extLst>
          </p:cNvPr>
          <p:cNvSpPr/>
          <p:nvPr userDrawn="1"/>
        </p:nvSpPr>
        <p:spPr>
          <a:xfrm>
            <a:off x="11049419" y="0"/>
            <a:ext cx="1142580" cy="68580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2" name="Group 101">
            <a:extLst>
              <a:ext uri="{FF2B5EF4-FFF2-40B4-BE49-F238E27FC236}">
                <a16:creationId xmlns:a16="http://schemas.microsoft.com/office/drawing/2014/main" id="{4008541E-0C5D-667E-ABCE-E7AEECAD3EC0}"/>
              </a:ext>
            </a:extLst>
          </p:cNvPr>
          <p:cNvGrpSpPr/>
          <p:nvPr userDrawn="1"/>
        </p:nvGrpSpPr>
        <p:grpSpPr>
          <a:xfrm>
            <a:off x="10062388" y="5499148"/>
            <a:ext cx="2825197" cy="1590505"/>
            <a:chOff x="-84721" y="6584685"/>
            <a:chExt cx="2496809" cy="1405630"/>
          </a:xfrm>
          <a:noFill/>
        </p:grpSpPr>
        <p:sp>
          <p:nvSpPr>
            <p:cNvPr id="103" name="Hexagon 102">
              <a:extLst>
                <a:ext uri="{FF2B5EF4-FFF2-40B4-BE49-F238E27FC236}">
                  <a16:creationId xmlns:a16="http://schemas.microsoft.com/office/drawing/2014/main" id="{E1999ED7-11CE-94EC-0F80-6B68C7E52B37}"/>
                </a:ext>
              </a:extLst>
            </p:cNvPr>
            <p:cNvSpPr/>
            <p:nvPr userDrawn="1"/>
          </p:nvSpPr>
          <p:spPr>
            <a:xfrm rot="5400000">
              <a:off x="1314884"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0520965-F8BB-BE04-BAA0-BD2A291E289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FE86AE59-0020-FDBB-2439-9243E268DA06}"/>
                </a:ext>
              </a:extLst>
            </p:cNvPr>
            <p:cNvSpPr/>
            <p:nvPr userDrawn="1"/>
          </p:nvSpPr>
          <p:spPr>
            <a:xfrm rot="5400000">
              <a:off x="590059"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34452725-3E50-E661-249A-527D95CC50B8}"/>
                </a:ext>
              </a:extLst>
            </p:cNvPr>
            <p:cNvSpPr/>
            <p:nvPr userDrawn="1"/>
          </p:nvSpPr>
          <p:spPr>
            <a:xfrm rot="5400000">
              <a:off x="1697259"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F826EBA8-D902-2DDC-ECE6-AE1425ACE647}"/>
                </a:ext>
              </a:extLst>
            </p:cNvPr>
            <p:cNvSpPr/>
            <p:nvPr userDrawn="1"/>
          </p:nvSpPr>
          <p:spPr>
            <a:xfrm rot="5400000">
              <a:off x="23248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A916CF3-8F97-6F7C-C972-1CA8508A7193}"/>
                </a:ext>
              </a:extLst>
            </p:cNvPr>
            <p:cNvSpPr/>
            <p:nvPr userDrawn="1"/>
          </p:nvSpPr>
          <p:spPr>
            <a:xfrm rot="5400000">
              <a:off x="947178"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D6BEE349-D434-C3A7-1E58-904EA5528EC1}"/>
              </a:ext>
            </a:extLst>
          </p:cNvPr>
          <p:cNvGrpSpPr/>
          <p:nvPr userDrawn="1"/>
        </p:nvGrpSpPr>
        <p:grpSpPr>
          <a:xfrm>
            <a:off x="10037765" y="-307852"/>
            <a:ext cx="2834722" cy="1590505"/>
            <a:chOff x="-84721" y="6584685"/>
            <a:chExt cx="2505227" cy="1405630"/>
          </a:xfrm>
          <a:noFill/>
        </p:grpSpPr>
        <p:sp>
          <p:nvSpPr>
            <p:cNvPr id="31" name="Hexagon 30">
              <a:extLst>
                <a:ext uri="{FF2B5EF4-FFF2-40B4-BE49-F238E27FC236}">
                  <a16:creationId xmlns:a16="http://schemas.microsoft.com/office/drawing/2014/main" id="{855CFDB3-2BF7-EF93-F8FF-97183BD7E31F}"/>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A1C094DB-1CA1-7C59-9287-C812846F2382}"/>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43F901D1-BB0B-50DE-EC98-9EC3DAB1C534}"/>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ECD95275-B356-437F-9C0B-7CEEA96D0C7B}"/>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934BB05E-6294-C1ED-CF5B-26FC55F035B6}"/>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F58B4FB4-83D9-1840-0710-E973D035D229}"/>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9F93176B-37C7-35E6-19B0-BA3166E0A466}"/>
              </a:ext>
            </a:extLst>
          </p:cNvPr>
          <p:cNvGrpSpPr/>
          <p:nvPr userDrawn="1"/>
        </p:nvGrpSpPr>
        <p:grpSpPr>
          <a:xfrm>
            <a:off x="10037765" y="1149304"/>
            <a:ext cx="2834722" cy="1590505"/>
            <a:chOff x="-84721" y="6584685"/>
            <a:chExt cx="2505227" cy="1405630"/>
          </a:xfrm>
          <a:noFill/>
        </p:grpSpPr>
        <p:sp>
          <p:nvSpPr>
            <p:cNvPr id="76" name="Hexagon 75">
              <a:extLst>
                <a:ext uri="{FF2B5EF4-FFF2-40B4-BE49-F238E27FC236}">
                  <a16:creationId xmlns:a16="http://schemas.microsoft.com/office/drawing/2014/main" id="{09311B5F-EA17-89A5-DBD5-46D6ED983777}"/>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B49A8879-79E4-28B0-DBB5-0739B4DA46B3}"/>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5C53638C-F843-7276-E0A8-AB1A3D09A47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E4162E6A-0FBD-ACAF-5BC1-6D7DE7D94B99}"/>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C1BB6E33-5BE8-11C5-21CB-FD1077EC0FC8}"/>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6521AE67-0B01-3F16-95BF-2DF46A50D966}"/>
                </a:ext>
              </a:extLst>
            </p:cNvPr>
            <p:cNvSpPr/>
            <p:nvPr userDrawn="1"/>
          </p:nvSpPr>
          <p:spPr>
            <a:xfrm rot="5400000">
              <a:off x="972432"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055C3CB5-8E6E-A3FF-4AD1-A03181C03F38}"/>
              </a:ext>
            </a:extLst>
          </p:cNvPr>
          <p:cNvGrpSpPr/>
          <p:nvPr userDrawn="1"/>
        </p:nvGrpSpPr>
        <p:grpSpPr>
          <a:xfrm>
            <a:off x="10037765" y="2595648"/>
            <a:ext cx="2834722" cy="1590505"/>
            <a:chOff x="-84721" y="6584685"/>
            <a:chExt cx="2505227" cy="1405630"/>
          </a:xfrm>
          <a:noFill/>
        </p:grpSpPr>
        <p:sp>
          <p:nvSpPr>
            <p:cNvPr id="85" name="Hexagon 84">
              <a:extLst>
                <a:ext uri="{FF2B5EF4-FFF2-40B4-BE49-F238E27FC236}">
                  <a16:creationId xmlns:a16="http://schemas.microsoft.com/office/drawing/2014/main" id="{122A98AB-E2F5-7991-C264-300153632FF3}"/>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FA62EEE8-9C2D-43A0-7B56-9F0C8D73BE5D}"/>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DE868D4-490E-4CB9-4009-809C3B5841A3}"/>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920BC924-60E0-9A73-0028-C8B8BAA30185}"/>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2DC19D0E-75D2-9DDA-A707-A98DA976E9EE}"/>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0DE1D996-3C5A-1AAA-46F6-B5C0087C81E2}"/>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Group 92">
            <a:extLst>
              <a:ext uri="{FF2B5EF4-FFF2-40B4-BE49-F238E27FC236}">
                <a16:creationId xmlns:a16="http://schemas.microsoft.com/office/drawing/2014/main" id="{EF6AC336-9B61-DEF1-89F6-0BD962476923}"/>
              </a:ext>
            </a:extLst>
          </p:cNvPr>
          <p:cNvGrpSpPr/>
          <p:nvPr userDrawn="1"/>
        </p:nvGrpSpPr>
        <p:grpSpPr>
          <a:xfrm>
            <a:off x="10037765" y="4052804"/>
            <a:ext cx="2834722" cy="1590505"/>
            <a:chOff x="-84721" y="6584685"/>
            <a:chExt cx="2505227" cy="1405630"/>
          </a:xfrm>
          <a:noFill/>
        </p:grpSpPr>
        <p:sp>
          <p:nvSpPr>
            <p:cNvPr id="94" name="Hexagon 93">
              <a:extLst>
                <a:ext uri="{FF2B5EF4-FFF2-40B4-BE49-F238E27FC236}">
                  <a16:creationId xmlns:a16="http://schemas.microsoft.com/office/drawing/2014/main" id="{C43796AC-265D-9BF2-F514-923CF56CFB94}"/>
                </a:ext>
              </a:extLst>
            </p:cNvPr>
            <p:cNvSpPr/>
            <p:nvPr userDrawn="1"/>
          </p:nvSpPr>
          <p:spPr>
            <a:xfrm rot="5400000">
              <a:off x="1331720"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A669E070-5B2E-234A-C0CF-4CF1D27EF43B}"/>
                </a:ext>
              </a:extLst>
            </p:cNvPr>
            <p:cNvSpPr/>
            <p:nvPr userDrawn="1"/>
          </p:nvSpPr>
          <p:spPr>
            <a:xfrm rot="5400000">
              <a:off x="-124636" y="6624600"/>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6D094AEB-9518-F082-347E-2C46B49552FD}"/>
                </a:ext>
              </a:extLst>
            </p:cNvPr>
            <p:cNvSpPr/>
            <p:nvPr userDrawn="1"/>
          </p:nvSpPr>
          <p:spPr>
            <a:xfrm rot="5400000">
              <a:off x="606893" y="6630369"/>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8263F7C-86E0-304D-0F31-C11818B6662F}"/>
                </a:ext>
              </a:extLst>
            </p:cNvPr>
            <p:cNvSpPr/>
            <p:nvPr userDrawn="1"/>
          </p:nvSpPr>
          <p:spPr>
            <a:xfrm rot="5400000">
              <a:off x="1705677"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C1845CF7-6365-9AA3-6BB6-D5FD017F5481}"/>
                </a:ext>
              </a:extLst>
            </p:cNvPr>
            <p:cNvSpPr/>
            <p:nvPr userDrawn="1"/>
          </p:nvSpPr>
          <p:spPr>
            <a:xfrm rot="5400000">
              <a:off x="249321" y="7269718"/>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7AF47CC6-16C4-5D0C-02E7-16F89A4AACFD}"/>
                </a:ext>
              </a:extLst>
            </p:cNvPr>
            <p:cNvSpPr/>
            <p:nvPr userDrawn="1"/>
          </p:nvSpPr>
          <p:spPr>
            <a:xfrm rot="5400000">
              <a:off x="980850" y="7275487"/>
              <a:ext cx="754743" cy="674914"/>
            </a:xfrm>
            <a:prstGeom prst="hexagon">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Rectangle 110">
            <a:extLst>
              <a:ext uri="{FF2B5EF4-FFF2-40B4-BE49-F238E27FC236}">
                <a16:creationId xmlns:a16="http://schemas.microsoft.com/office/drawing/2014/main" id="{535772C4-96E0-643F-5B61-F933FF3B155C}"/>
              </a:ext>
            </a:extLst>
          </p:cNvPr>
          <p:cNvSpPr/>
          <p:nvPr userDrawn="1"/>
        </p:nvSpPr>
        <p:spPr>
          <a:xfrm>
            <a:off x="0" y="0"/>
            <a:ext cx="11045527" cy="6858000"/>
          </a:xfrm>
          <a:prstGeom prst="rect">
            <a:avLst/>
          </a:prstGeom>
          <a:solidFill>
            <a:schemeClr val="bg1"/>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0218940" cy="690466"/>
          </a:xfrm>
        </p:spPr>
        <p:txBody>
          <a:bodyPr anchor="t">
            <a:normAutofit/>
          </a:bodyPr>
          <a:lstStyle>
            <a:lvl1pPr>
              <a:defRPr sz="4400">
                <a:solidFill>
                  <a:srgbClr val="236F99"/>
                </a:solidFill>
              </a:defRPr>
            </a:lvl1pPr>
          </a:lstStyle>
          <a:p>
            <a:r>
              <a:rPr lang="en-US"/>
              <a:t>Slide Header</a:t>
            </a:r>
          </a:p>
        </p:txBody>
      </p:sp>
      <p:sp>
        <p:nvSpPr>
          <p:cNvPr id="3" name="Content Placeholder 21">
            <a:extLst>
              <a:ext uri="{FF2B5EF4-FFF2-40B4-BE49-F238E27FC236}">
                <a16:creationId xmlns:a16="http://schemas.microsoft.com/office/drawing/2014/main" id="{DEEF9AAA-56D5-E6F6-3827-B32C0BF23EEC}"/>
              </a:ext>
            </a:extLst>
          </p:cNvPr>
          <p:cNvSpPr>
            <a:spLocks noGrp="1"/>
          </p:cNvSpPr>
          <p:nvPr>
            <p:ph sz="quarter" idx="10"/>
          </p:nvPr>
        </p:nvSpPr>
        <p:spPr>
          <a:xfrm>
            <a:off x="506897" y="1295400"/>
            <a:ext cx="10209414"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089036"/>
      </p:ext>
    </p:extLst>
  </p:cSld>
  <p:clrMapOvr>
    <a:masterClrMapping/>
  </p:clrMapOvr>
  <p:extLst>
    <p:ext uri="{DCECCB84-F9BA-43D5-87BE-67443E8EF086}">
      <p15:sldGuideLst xmlns:p15="http://schemas.microsoft.com/office/powerpoint/2012/main">
        <p15:guide id="1" pos="76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mplate 5">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F0063A6-DD03-9C91-E23D-1626E2992826}"/>
              </a:ext>
            </a:extLst>
          </p:cNvPr>
          <p:cNvSpPr>
            <a:spLocks noGrp="1"/>
          </p:cNvSpPr>
          <p:nvPr>
            <p:ph type="title" hasCustomPrompt="1"/>
          </p:nvPr>
        </p:nvSpPr>
        <p:spPr>
          <a:xfrm>
            <a:off x="506895" y="329681"/>
            <a:ext cx="11179175" cy="690466"/>
          </a:xfrm>
        </p:spPr>
        <p:txBody>
          <a:bodyPr anchor="t">
            <a:normAutofit/>
          </a:bodyPr>
          <a:lstStyle>
            <a:lvl1pPr>
              <a:defRPr sz="4400">
                <a:solidFill>
                  <a:srgbClr val="236F99"/>
                </a:solidFill>
              </a:defRPr>
            </a:lvl1pPr>
          </a:lstStyle>
          <a:p>
            <a:r>
              <a:rPr lang="en-US"/>
              <a:t>Slide Header</a:t>
            </a:r>
          </a:p>
        </p:txBody>
      </p:sp>
      <p:pic>
        <p:nvPicPr>
          <p:cNvPr id="19" name="Picture 18" descr="A black and white logo&#10;&#10;Description automatically generated with low confidence">
            <a:extLst>
              <a:ext uri="{FF2B5EF4-FFF2-40B4-BE49-F238E27FC236}">
                <a16:creationId xmlns:a16="http://schemas.microsoft.com/office/drawing/2014/main" id="{68B3E7C2-9A12-6357-E537-36FA627B56CB}"/>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1166706" y="6075533"/>
            <a:ext cx="567983" cy="567983"/>
          </a:xfrm>
          <a:prstGeom prst="rect">
            <a:avLst/>
          </a:prstGeom>
        </p:spPr>
      </p:pic>
      <p:sp>
        <p:nvSpPr>
          <p:cNvPr id="3" name="Content Placeholder 21">
            <a:extLst>
              <a:ext uri="{FF2B5EF4-FFF2-40B4-BE49-F238E27FC236}">
                <a16:creationId xmlns:a16="http://schemas.microsoft.com/office/drawing/2014/main" id="{2A761A5E-8729-ADC9-50FF-1A446907793D}"/>
              </a:ext>
            </a:extLst>
          </p:cNvPr>
          <p:cNvSpPr>
            <a:spLocks noGrp="1"/>
          </p:cNvSpPr>
          <p:nvPr userDrawn="1">
            <p:ph sz="quarter" idx="10"/>
          </p:nvPr>
        </p:nvSpPr>
        <p:spPr>
          <a:xfrm>
            <a:off x="506896" y="1295400"/>
            <a:ext cx="11179175" cy="5018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Freeform: Shape 50">
            <a:extLst>
              <a:ext uri="{FF2B5EF4-FFF2-40B4-BE49-F238E27FC236}">
                <a16:creationId xmlns:a16="http://schemas.microsoft.com/office/drawing/2014/main" id="{F52E3164-2D35-C28F-DA1A-025903CD875C}"/>
              </a:ext>
            </a:extLst>
          </p:cNvPr>
          <p:cNvSpPr/>
          <p:nvPr userDrawn="1"/>
        </p:nvSpPr>
        <p:spPr>
          <a:xfrm>
            <a:off x="-25399" y="66676"/>
            <a:ext cx="529521" cy="1228725"/>
          </a:xfrm>
          <a:custGeom>
            <a:avLst/>
            <a:gdLst>
              <a:gd name="connsiteX0" fmla="*/ 25047 w 529521"/>
              <a:gd name="connsiteY0" fmla="*/ 0 h 1228725"/>
              <a:gd name="connsiteX1" fmla="*/ 529521 w 529521"/>
              <a:gd name="connsiteY1" fmla="*/ 252237 h 1228725"/>
              <a:gd name="connsiteX2" fmla="*/ 529521 w 529521"/>
              <a:gd name="connsiteY2" fmla="*/ 976489 h 1228725"/>
              <a:gd name="connsiteX3" fmla="*/ 25047 w 529521"/>
              <a:gd name="connsiteY3" fmla="*/ 1228725 h 1228725"/>
              <a:gd name="connsiteX4" fmla="*/ 0 w 529521"/>
              <a:gd name="connsiteY4" fmla="*/ 1216202 h 1228725"/>
              <a:gd name="connsiteX5" fmla="*/ 0 w 529521"/>
              <a:gd name="connsiteY5" fmla="*/ 12524 h 1228725"/>
              <a:gd name="connsiteX6" fmla="*/ 25047 w 529521"/>
              <a:gd name="connsiteY6"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521" h="1228725">
                <a:moveTo>
                  <a:pt x="25047" y="0"/>
                </a:moveTo>
                <a:lnTo>
                  <a:pt x="529521" y="252237"/>
                </a:lnTo>
                <a:lnTo>
                  <a:pt x="529521" y="976489"/>
                </a:lnTo>
                <a:lnTo>
                  <a:pt x="25047" y="1228725"/>
                </a:lnTo>
                <a:lnTo>
                  <a:pt x="0" y="1216202"/>
                </a:lnTo>
                <a:lnTo>
                  <a:pt x="0" y="12524"/>
                </a:lnTo>
                <a:lnTo>
                  <a:pt x="25047" y="0"/>
                </a:lnTo>
                <a:close/>
              </a:path>
            </a:pathLst>
          </a:cu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9022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11" name="Arrow: Pentagon 10">
            <a:extLst>
              <a:ext uri="{FF2B5EF4-FFF2-40B4-BE49-F238E27FC236}">
                <a16:creationId xmlns:a16="http://schemas.microsoft.com/office/drawing/2014/main" id="{B09BF83D-67AF-A36F-0D52-1CD9978F2BB2}"/>
              </a:ext>
            </a:extLst>
          </p:cNvPr>
          <p:cNvSpPr/>
          <p:nvPr userDrawn="1"/>
        </p:nvSpPr>
        <p:spPr>
          <a:xfrm rot="5400000">
            <a:off x="8604114" y="2281136"/>
            <a:ext cx="5632315" cy="1070042"/>
          </a:xfrm>
          <a:prstGeom prst="homePlate">
            <a:avLst/>
          </a:prstGeom>
          <a:solidFill>
            <a:srgbClr val="236F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sign, device, meter&#10;&#10;Description automatically generated">
            <a:extLst>
              <a:ext uri="{FF2B5EF4-FFF2-40B4-BE49-F238E27FC236}">
                <a16:creationId xmlns:a16="http://schemas.microsoft.com/office/drawing/2014/main" id="{8E2C8C4E-F03E-79B2-F29A-B1BB3E6FCA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9844" y="5842431"/>
            <a:ext cx="751158" cy="759845"/>
          </a:xfrm>
          <a:prstGeom prst="rect">
            <a:avLst/>
          </a:prstGeom>
        </p:spPr>
      </p:pic>
      <p:pic>
        <p:nvPicPr>
          <p:cNvPr id="10" name="Picture 9">
            <a:extLst>
              <a:ext uri="{FF2B5EF4-FFF2-40B4-BE49-F238E27FC236}">
                <a16:creationId xmlns:a16="http://schemas.microsoft.com/office/drawing/2014/main" id="{C8C90640-7C33-80F4-69B5-960CA01E93E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25642" y="255724"/>
            <a:ext cx="764423" cy="764423"/>
          </a:xfrm>
          <a:prstGeom prst="rect">
            <a:avLst/>
          </a:prstGeom>
        </p:spPr>
      </p:pic>
      <p:sp>
        <p:nvSpPr>
          <p:cNvPr id="4" name="Title 1">
            <a:extLst>
              <a:ext uri="{FF2B5EF4-FFF2-40B4-BE49-F238E27FC236}">
                <a16:creationId xmlns:a16="http://schemas.microsoft.com/office/drawing/2014/main" id="{778AA538-93EB-5999-ACD7-17F87DFC8152}"/>
              </a:ext>
            </a:extLst>
          </p:cNvPr>
          <p:cNvSpPr txBox="1">
            <a:spLocks/>
          </p:cNvSpPr>
          <p:nvPr userDrawn="1"/>
        </p:nvSpPr>
        <p:spPr>
          <a:xfrm>
            <a:off x="506895" y="329681"/>
            <a:ext cx="10320761" cy="690466"/>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kern="1200">
                <a:solidFill>
                  <a:srgbClr val="4DAEB3"/>
                </a:solidFill>
                <a:latin typeface="+mj-lt"/>
                <a:ea typeface="+mj-ea"/>
                <a:cs typeface="+mj-cs"/>
              </a:defRPr>
            </a:lvl1pPr>
          </a:lstStyle>
          <a:p>
            <a:r>
              <a:rPr lang="en-US" dirty="0">
                <a:solidFill>
                  <a:srgbClr val="236F99"/>
                </a:solidFill>
              </a:rPr>
              <a:t>Acknowledgments</a:t>
            </a:r>
          </a:p>
        </p:txBody>
      </p:sp>
      <p:sp>
        <p:nvSpPr>
          <p:cNvPr id="6" name="Text Placeholder 5">
            <a:extLst>
              <a:ext uri="{FF2B5EF4-FFF2-40B4-BE49-F238E27FC236}">
                <a16:creationId xmlns:a16="http://schemas.microsoft.com/office/drawing/2014/main" id="{B8BB4FF0-9FE6-EE5E-D204-F45A707BCF9E}"/>
              </a:ext>
            </a:extLst>
          </p:cNvPr>
          <p:cNvSpPr>
            <a:spLocks noGrp="1"/>
          </p:cNvSpPr>
          <p:nvPr>
            <p:ph type="body" sz="quarter" idx="10"/>
          </p:nvPr>
        </p:nvSpPr>
        <p:spPr>
          <a:xfrm>
            <a:off x="506895" y="1295400"/>
            <a:ext cx="10213975" cy="4757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00AAC618-7ED2-BA73-A710-12AFF6E7B9D5}"/>
              </a:ext>
            </a:extLst>
          </p:cNvPr>
          <p:cNvSpPr/>
          <p:nvPr userDrawn="1"/>
        </p:nvSpPr>
        <p:spPr>
          <a:xfrm>
            <a:off x="380998" y="6151819"/>
            <a:ext cx="10391777" cy="45397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prstClr val="black"/>
              </a:buClr>
              <a:buSzPct val="25000"/>
              <a:defRPr/>
            </a:pPr>
            <a:r>
              <a:rPr lang="en-US" sz="750" i="1" dirty="0">
                <a:solidFill>
                  <a:schemeClr val="tx1">
                    <a:lumMod val="75000"/>
                    <a:lumOff val="25000"/>
                  </a:schemeClr>
                </a:solidFill>
                <a:latin typeface="+mj-lt"/>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7946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E20B6-997D-7207-E530-00F862A31900}"/>
              </a:ext>
            </a:extLst>
          </p:cNvPr>
          <p:cNvSpPr>
            <a:spLocks noGrp="1"/>
          </p:cNvSpPr>
          <p:nvPr>
            <p:ph type="title"/>
          </p:nvPr>
        </p:nvSpPr>
        <p:spPr>
          <a:xfrm>
            <a:off x="5162549" y="1289050"/>
            <a:ext cx="5753100" cy="1325563"/>
          </a:xfrm>
          <a:prstGeom prst="rect">
            <a:avLst/>
          </a:prstGeom>
        </p:spPr>
        <p:txBody>
          <a:bodyPr vert="horz" lIns="91440" tIns="45720" rIns="91440" bIns="45720" rtlCol="0" anchor="ctr">
            <a:normAutofit/>
          </a:bodyPr>
          <a:lstStyle/>
          <a:p>
            <a:r>
              <a:rPr lang="en-US"/>
              <a:t>PROJECT SHORT TITLE (ALL CAPS)</a:t>
            </a:r>
          </a:p>
        </p:txBody>
      </p:sp>
      <p:sp>
        <p:nvSpPr>
          <p:cNvPr id="6" name="Text Placeholder 5">
            <a:extLst>
              <a:ext uri="{FF2B5EF4-FFF2-40B4-BE49-F238E27FC236}">
                <a16:creationId xmlns:a16="http://schemas.microsoft.com/office/drawing/2014/main" id="{8D346387-C5EA-58A9-32AA-202FDE7B05AC}"/>
              </a:ext>
            </a:extLst>
          </p:cNvPr>
          <p:cNvSpPr>
            <a:spLocks noGrp="1"/>
          </p:cNvSpPr>
          <p:nvPr>
            <p:ph type="body" idx="1"/>
          </p:nvPr>
        </p:nvSpPr>
        <p:spPr>
          <a:xfrm>
            <a:off x="5162549" y="2867025"/>
            <a:ext cx="5753100" cy="33099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673419"/>
      </p:ext>
    </p:extLst>
  </p:cSld>
  <p:clrMap bg1="lt1" tx1="dk1" bg2="lt2" tx2="dk2" accent1="accent1" accent2="accent2" accent3="accent3" accent4="accent4" accent5="accent5" accent6="accent6" hlink="hlink" folHlink="folHlink"/>
  <p:sldLayoutIdLst>
    <p:sldLayoutId id="2147483673" r:id="rId1"/>
    <p:sldLayoutId id="2147483668" r:id="rId2"/>
    <p:sldLayoutId id="2147483679" r:id="rId3"/>
    <p:sldLayoutId id="2147483666" r:id="rId4"/>
    <p:sldLayoutId id="2147483674" r:id="rId5"/>
    <p:sldLayoutId id="2147483678" r:id="rId6"/>
    <p:sldLayoutId id="2147483663" r:id="rId7"/>
  </p:sldLayoutIdLst>
  <p:txStyles>
    <p:title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90000"/>
        </a:lnSpc>
        <a:spcBef>
          <a:spcPts val="1000"/>
        </a:spcBef>
        <a:buClr>
          <a:srgbClr val="5372B3"/>
        </a:buClr>
        <a:buFont typeface="Arial" panose="020B0604020202020204" pitchFamily="34" charset="0"/>
        <a:buNone/>
        <a:defRPr sz="2800" kern="1200">
          <a:solidFill>
            <a:schemeClr val="tx1">
              <a:lumMod val="75000"/>
              <a:lumOff val="25000"/>
            </a:schemeClr>
          </a:solidFill>
          <a:latin typeface="+mj-lt"/>
          <a:ea typeface="+mn-ea"/>
          <a:cs typeface="+mn-cs"/>
        </a:defRPr>
      </a:lvl1pPr>
      <a:lvl2pPr marL="685800" indent="-228600" algn="l" defTabSz="914400" rtl="0" eaLnBrk="1" latinLnBrk="0" hangingPunct="1">
        <a:lnSpc>
          <a:spcPct val="90000"/>
        </a:lnSpc>
        <a:spcBef>
          <a:spcPts val="500"/>
        </a:spcBef>
        <a:buClr>
          <a:srgbClr val="236F99"/>
        </a:buClr>
        <a:buFont typeface="Arial" panose="020B0604020202020204" pitchFamily="34" charset="0"/>
        <a:buChar char="•"/>
        <a:defRPr sz="2400" kern="1200">
          <a:solidFill>
            <a:schemeClr val="tx1">
              <a:lumMod val="75000"/>
              <a:lumOff val="25000"/>
            </a:schemeClr>
          </a:solidFill>
          <a:latin typeface="+mj-lt"/>
          <a:ea typeface="+mn-ea"/>
          <a:cs typeface="+mn-cs"/>
        </a:defRPr>
      </a:lvl2pPr>
      <a:lvl3pPr marL="1257300" indent="-342900" algn="l" defTabSz="914400" rtl="0" eaLnBrk="1" latinLnBrk="0" hangingPunct="1">
        <a:lnSpc>
          <a:spcPct val="90000"/>
        </a:lnSpc>
        <a:spcBef>
          <a:spcPts val="500"/>
        </a:spcBef>
        <a:buClr>
          <a:srgbClr val="236F99"/>
        </a:buClr>
        <a:buFont typeface="Arial" panose="020B0604020202020204" pitchFamily="34" charset="0"/>
        <a:buChar char="•"/>
        <a:defRPr sz="2000" kern="1200">
          <a:solidFill>
            <a:schemeClr val="tx1">
              <a:lumMod val="75000"/>
              <a:lumOff val="25000"/>
            </a:schemeClr>
          </a:solidFill>
          <a:latin typeface="+mj-lt"/>
          <a:ea typeface="+mn-ea"/>
          <a:cs typeface="+mn-cs"/>
        </a:defRPr>
      </a:lvl3pPr>
      <a:lvl4pPr marL="1600200" indent="-228600" algn="l" defTabSz="914400" rtl="0" eaLnBrk="1" latinLnBrk="0" hangingPunct="1">
        <a:lnSpc>
          <a:spcPct val="90000"/>
        </a:lnSpc>
        <a:spcBef>
          <a:spcPts val="500"/>
        </a:spcBef>
        <a:buClr>
          <a:srgbClr val="236F99"/>
        </a:buClr>
        <a:buFont typeface="Arial" panose="020B0604020202020204" pitchFamily="34" charset="0"/>
        <a:buChar char="•"/>
        <a:defRPr sz="1800" kern="1200">
          <a:solidFill>
            <a:schemeClr val="tx1">
              <a:lumMod val="75000"/>
              <a:lumOff val="25000"/>
            </a:schemeClr>
          </a:solidFill>
          <a:latin typeface="+mj-lt"/>
          <a:ea typeface="+mn-ea"/>
          <a:cs typeface="+mn-cs"/>
        </a:defRPr>
      </a:lvl4pPr>
      <a:lvl5pPr marL="2057400" indent="-228600" algn="l" defTabSz="914400" rtl="0" eaLnBrk="1" latinLnBrk="0" hangingPunct="1">
        <a:lnSpc>
          <a:spcPct val="90000"/>
        </a:lnSpc>
        <a:spcBef>
          <a:spcPts val="500"/>
        </a:spcBef>
        <a:buClr>
          <a:srgbClr val="236F99"/>
        </a:buClr>
        <a:buFont typeface="Arial" panose="020B0604020202020204" pitchFamily="34" charset="0"/>
        <a:buChar char="•"/>
        <a:defRPr sz="1600" kern="1200">
          <a:solidFill>
            <a:schemeClr val="tx1">
              <a:lumMod val="75000"/>
              <a:lumOff val="25000"/>
            </a:schemeClr>
          </a:solidFill>
          <a:latin typeface="+mj-lt"/>
          <a:ea typeface="+mn-ea"/>
          <a:cs typeface="+mn-cs"/>
        </a:defRPr>
      </a:lvl5pPr>
      <a:lvl6pPr marL="2286000" indent="0" algn="l" defTabSz="914400" rtl="0" eaLnBrk="1" latinLnBrk="0" hangingPunct="1">
        <a:lnSpc>
          <a:spcPct val="90000"/>
        </a:lnSpc>
        <a:spcBef>
          <a:spcPts val="500"/>
        </a:spcBef>
        <a:buClr>
          <a:srgbClr val="4DAEB3"/>
        </a:buClr>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7.sv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1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4.svg"/><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EFCFCEF-41EA-16EE-4BCC-BF587D092343}"/>
              </a:ext>
            </a:extLst>
          </p:cNvPr>
          <p:cNvSpPr>
            <a:spLocks noGrp="1"/>
          </p:cNvSpPr>
          <p:nvPr>
            <p:ph type="title"/>
          </p:nvPr>
        </p:nvSpPr>
        <p:spPr/>
        <p:txBody>
          <a:bodyPr/>
          <a:lstStyle/>
          <a:p>
            <a:r>
              <a:rPr lang="en-US" dirty="0"/>
              <a:t>BRIDGEPORT </a:t>
            </a:r>
            <a:br>
              <a:rPr lang="en-US" dirty="0"/>
            </a:br>
            <a:r>
              <a:rPr lang="en-US" dirty="0"/>
              <a:t>URBAN DEVELOPMENT</a:t>
            </a:r>
          </a:p>
        </p:txBody>
      </p:sp>
      <p:sp>
        <p:nvSpPr>
          <p:cNvPr id="35" name="Content Placeholder 34">
            <a:extLst>
              <a:ext uri="{FF2B5EF4-FFF2-40B4-BE49-F238E27FC236}">
                <a16:creationId xmlns:a16="http://schemas.microsoft.com/office/drawing/2014/main" id="{03C51CF1-EF5E-F40F-9DD0-4AAD46204D3A}"/>
              </a:ext>
            </a:extLst>
          </p:cNvPr>
          <p:cNvSpPr>
            <a:spLocks noGrp="1"/>
          </p:cNvSpPr>
          <p:nvPr>
            <p:ph idx="1"/>
          </p:nvPr>
        </p:nvSpPr>
        <p:spPr>
          <a:xfrm>
            <a:off x="6373367" y="2935881"/>
            <a:ext cx="5545530" cy="870627"/>
          </a:xfrm>
        </p:spPr>
        <p:txBody>
          <a:bodyPr vert="horz" lIns="91440" tIns="45720" rIns="91440" bIns="45720" rtlCol="0" anchor="t">
            <a:noAutofit/>
          </a:bodyPr>
          <a:lstStyle/>
          <a:p>
            <a:r>
              <a:rPr lang="en-US" sz="1800" dirty="0"/>
              <a:t>Leveraging NASA Earth Observations and Sociodemographic Data to Assess Urban Heat Vulnerability and Inform Cool Corridors in Bridgeport, Connecticut</a:t>
            </a:r>
            <a:endParaRPr lang="en-US" dirty="0"/>
          </a:p>
        </p:txBody>
      </p:sp>
      <p:sp>
        <p:nvSpPr>
          <p:cNvPr id="36" name="Text Placeholder 35">
            <a:extLst>
              <a:ext uri="{FF2B5EF4-FFF2-40B4-BE49-F238E27FC236}">
                <a16:creationId xmlns:a16="http://schemas.microsoft.com/office/drawing/2014/main" id="{E64E20C6-46C5-4F6B-6EDC-775A43D9F554}"/>
              </a:ext>
            </a:extLst>
          </p:cNvPr>
          <p:cNvSpPr>
            <a:spLocks noGrp="1"/>
          </p:cNvSpPr>
          <p:nvPr>
            <p:ph type="body" sz="quarter" idx="17"/>
          </p:nvPr>
        </p:nvSpPr>
        <p:spPr/>
        <p:txBody>
          <a:bodyPr vert="horz" lIns="91440" tIns="45720" rIns="91440" bIns="45720" rtlCol="0" anchor="t">
            <a:normAutofit/>
          </a:bodyPr>
          <a:lstStyle/>
          <a:p>
            <a:r>
              <a:rPr lang="en-US" dirty="0"/>
              <a:t>Silas Kirsch</a:t>
            </a:r>
          </a:p>
        </p:txBody>
      </p:sp>
      <p:sp>
        <p:nvSpPr>
          <p:cNvPr id="37" name="Text Placeholder 36">
            <a:extLst>
              <a:ext uri="{FF2B5EF4-FFF2-40B4-BE49-F238E27FC236}">
                <a16:creationId xmlns:a16="http://schemas.microsoft.com/office/drawing/2014/main" id="{680B75BD-16B7-62EC-8D92-29CCBA755FCD}"/>
              </a:ext>
            </a:extLst>
          </p:cNvPr>
          <p:cNvSpPr>
            <a:spLocks noGrp="1"/>
          </p:cNvSpPr>
          <p:nvPr>
            <p:ph type="body" sz="quarter" idx="18"/>
          </p:nvPr>
        </p:nvSpPr>
        <p:spPr/>
        <p:txBody>
          <a:bodyPr vert="horz" lIns="91440" tIns="45720" rIns="91440" bIns="45720" rtlCol="0" anchor="t">
            <a:normAutofit/>
          </a:bodyPr>
          <a:lstStyle/>
          <a:p>
            <a:r>
              <a:rPr lang="en-US" dirty="0"/>
              <a:t>Maggie Roseto</a:t>
            </a:r>
          </a:p>
        </p:txBody>
      </p:sp>
      <p:sp>
        <p:nvSpPr>
          <p:cNvPr id="39" name="Text Placeholder 38">
            <a:extLst>
              <a:ext uri="{FF2B5EF4-FFF2-40B4-BE49-F238E27FC236}">
                <a16:creationId xmlns:a16="http://schemas.microsoft.com/office/drawing/2014/main" id="{60E33F46-8021-1230-FC65-3C865E265A32}"/>
              </a:ext>
            </a:extLst>
          </p:cNvPr>
          <p:cNvSpPr>
            <a:spLocks noGrp="1"/>
          </p:cNvSpPr>
          <p:nvPr>
            <p:ph type="body" sz="quarter" idx="20"/>
          </p:nvPr>
        </p:nvSpPr>
        <p:spPr/>
        <p:txBody>
          <a:bodyPr vert="horz" lIns="91440" tIns="45720" rIns="91440" bIns="45720" rtlCol="0" anchor="t">
            <a:normAutofit/>
          </a:bodyPr>
          <a:lstStyle/>
          <a:p>
            <a:r>
              <a:rPr lang="en-US" dirty="0"/>
              <a:t>John Hocknell</a:t>
            </a:r>
          </a:p>
        </p:txBody>
      </p:sp>
      <p:sp>
        <p:nvSpPr>
          <p:cNvPr id="40" name="Text Placeholder 39">
            <a:extLst>
              <a:ext uri="{FF2B5EF4-FFF2-40B4-BE49-F238E27FC236}">
                <a16:creationId xmlns:a16="http://schemas.microsoft.com/office/drawing/2014/main" id="{2B459FAF-F53D-184D-3232-9B07CB63F2E7}"/>
              </a:ext>
            </a:extLst>
          </p:cNvPr>
          <p:cNvSpPr>
            <a:spLocks noGrp="1"/>
          </p:cNvSpPr>
          <p:nvPr>
            <p:ph type="body" sz="quarter" idx="21"/>
          </p:nvPr>
        </p:nvSpPr>
        <p:spPr/>
        <p:txBody>
          <a:bodyPr vert="horz" lIns="91440" tIns="45720" rIns="91440" bIns="45720" rtlCol="0" anchor="t">
            <a:normAutofit/>
          </a:bodyPr>
          <a:lstStyle/>
          <a:p>
            <a:r>
              <a:rPr lang="en-US" dirty="0"/>
              <a:t>Char Tomlinson</a:t>
            </a:r>
          </a:p>
        </p:txBody>
      </p:sp>
      <p:sp>
        <p:nvSpPr>
          <p:cNvPr id="42" name="Text Placeholder 41">
            <a:extLst>
              <a:ext uri="{FF2B5EF4-FFF2-40B4-BE49-F238E27FC236}">
                <a16:creationId xmlns:a16="http://schemas.microsoft.com/office/drawing/2014/main" id="{7B3FE8F8-A0C4-7E52-6FD1-EB79A54A977F}"/>
              </a:ext>
            </a:extLst>
          </p:cNvPr>
          <p:cNvSpPr>
            <a:spLocks noGrp="1"/>
          </p:cNvSpPr>
          <p:nvPr>
            <p:ph type="body" sz="quarter" idx="23"/>
          </p:nvPr>
        </p:nvSpPr>
        <p:spPr/>
        <p:txBody>
          <a:bodyPr/>
          <a:lstStyle/>
          <a:p>
            <a:r>
              <a:rPr lang="en-US" sz="1800" dirty="0"/>
              <a:t>Massachusetts – Boston | Spring 2024</a:t>
            </a:r>
          </a:p>
        </p:txBody>
      </p:sp>
    </p:spTree>
    <p:extLst>
      <p:ext uri="{BB962C8B-B14F-4D97-AF65-F5344CB8AC3E}">
        <p14:creationId xmlns:p14="http://schemas.microsoft.com/office/powerpoint/2010/main" val="2640687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map of the state of maine&#10;&#10;Description automatically generated">
            <a:extLst>
              <a:ext uri="{FF2B5EF4-FFF2-40B4-BE49-F238E27FC236}">
                <a16:creationId xmlns:a16="http://schemas.microsoft.com/office/drawing/2014/main" id="{6F9D1F28-6424-07A7-484E-CE229EDB417D}"/>
              </a:ext>
            </a:extLst>
          </p:cNvPr>
          <p:cNvPicPr>
            <a:picLocks noChangeAspect="1"/>
          </p:cNvPicPr>
          <p:nvPr/>
        </p:nvPicPr>
        <p:blipFill rotWithShape="1">
          <a:blip r:embed="rId3"/>
          <a:srcRect l="6431" t="15301" r="8726" b="8551"/>
          <a:stretch/>
        </p:blipFill>
        <p:spPr>
          <a:xfrm>
            <a:off x="104422" y="1530578"/>
            <a:ext cx="4637463" cy="5355060"/>
          </a:xfrm>
          <a:prstGeom prst="rect">
            <a:avLst/>
          </a:prstGeom>
        </p:spPr>
      </p:pic>
      <p:pic>
        <p:nvPicPr>
          <p:cNvPr id="6" name="Picture 5" descr="A map of different colored areas&#10;&#10;Description automatically generated">
            <a:extLst>
              <a:ext uri="{FF2B5EF4-FFF2-40B4-BE49-F238E27FC236}">
                <a16:creationId xmlns:a16="http://schemas.microsoft.com/office/drawing/2014/main" id="{85C0BCEC-74AB-97F0-5B1C-8429E77CC6B9}"/>
              </a:ext>
            </a:extLst>
          </p:cNvPr>
          <p:cNvPicPr>
            <a:picLocks noChangeAspect="1"/>
          </p:cNvPicPr>
          <p:nvPr/>
        </p:nvPicPr>
        <p:blipFill rotWithShape="1">
          <a:blip r:embed="rId4"/>
          <a:srcRect t="11620" r="266" b="20988"/>
          <a:stretch/>
        </p:blipFill>
        <p:spPr>
          <a:xfrm>
            <a:off x="5744830" y="1790893"/>
            <a:ext cx="5804189" cy="5074761"/>
          </a:xfrm>
          <a:prstGeom prst="rect">
            <a:avLst/>
          </a:prstGeom>
        </p:spPr>
      </p:pic>
      <p:pic>
        <p:nvPicPr>
          <p:cNvPr id="21" name="Picture 20" descr="A black arrow pointing to a letter n&#10;&#10;Description automatically generated">
            <a:extLst>
              <a:ext uri="{FF2B5EF4-FFF2-40B4-BE49-F238E27FC236}">
                <a16:creationId xmlns:a16="http://schemas.microsoft.com/office/drawing/2014/main" id="{90E482F2-1CA9-3B41-076B-106B5E308CC9}"/>
              </a:ext>
            </a:extLst>
          </p:cNvPr>
          <p:cNvPicPr>
            <a:picLocks noChangeAspect="1"/>
          </p:cNvPicPr>
          <p:nvPr/>
        </p:nvPicPr>
        <p:blipFill rotWithShape="1">
          <a:blip r:embed="rId5"/>
          <a:srcRect t="34758" r="16667" b="1908"/>
          <a:stretch/>
        </p:blipFill>
        <p:spPr>
          <a:xfrm>
            <a:off x="6552553" y="6125328"/>
            <a:ext cx="504470" cy="638373"/>
          </a:xfrm>
          <a:prstGeom prst="rect">
            <a:avLst/>
          </a:prstGeom>
        </p:spPr>
      </p:pic>
      <p:sp>
        <p:nvSpPr>
          <p:cNvPr id="2" name="Title 1">
            <a:extLst>
              <a:ext uri="{FF2B5EF4-FFF2-40B4-BE49-F238E27FC236}">
                <a16:creationId xmlns:a16="http://schemas.microsoft.com/office/drawing/2014/main" id="{BA7BCA00-9F89-49D9-A7F0-9493217D2606}"/>
              </a:ext>
            </a:extLst>
          </p:cNvPr>
          <p:cNvSpPr>
            <a:spLocks noGrp="1"/>
          </p:cNvSpPr>
          <p:nvPr>
            <p:ph type="title"/>
          </p:nvPr>
        </p:nvSpPr>
        <p:spPr/>
        <p:txBody>
          <a:bodyPr/>
          <a:lstStyle/>
          <a:p>
            <a:r>
              <a:rPr lang="en-US" dirty="0">
                <a:solidFill>
                  <a:srgbClr val="FFFFFF"/>
                </a:solidFill>
                <a:ea typeface="+mj-lt"/>
                <a:cs typeface="+mj-lt"/>
              </a:rPr>
              <a:t>Land Surface Temperature Results</a:t>
            </a:r>
            <a:endParaRPr lang="en-US" dirty="0"/>
          </a:p>
        </p:txBody>
      </p:sp>
      <p:sp>
        <p:nvSpPr>
          <p:cNvPr id="8" name="TextBox 7">
            <a:extLst>
              <a:ext uri="{FF2B5EF4-FFF2-40B4-BE49-F238E27FC236}">
                <a16:creationId xmlns:a16="http://schemas.microsoft.com/office/drawing/2014/main" id="{FCCA031A-E9FA-DCF3-DF68-DF49E23F2771}"/>
              </a:ext>
            </a:extLst>
          </p:cNvPr>
          <p:cNvSpPr txBox="1"/>
          <p:nvPr/>
        </p:nvSpPr>
        <p:spPr>
          <a:xfrm>
            <a:off x="402902" y="1109694"/>
            <a:ext cx="5212080"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Temperature Distribution for Fairfield County Block Groups</a:t>
            </a:r>
          </a:p>
        </p:txBody>
      </p:sp>
      <p:sp>
        <p:nvSpPr>
          <p:cNvPr id="19" name="TextBox 18">
            <a:extLst>
              <a:ext uri="{FF2B5EF4-FFF2-40B4-BE49-F238E27FC236}">
                <a16:creationId xmlns:a16="http://schemas.microsoft.com/office/drawing/2014/main" id="{F53AC855-5132-8A7D-EDA4-6FEAAED26490}"/>
              </a:ext>
            </a:extLst>
          </p:cNvPr>
          <p:cNvSpPr txBox="1"/>
          <p:nvPr/>
        </p:nvSpPr>
        <p:spPr>
          <a:xfrm>
            <a:off x="6473046" y="1109693"/>
            <a:ext cx="5204421"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Temperature Distribution for Bridgeport City Block Groups</a:t>
            </a:r>
          </a:p>
        </p:txBody>
      </p:sp>
      <p:pic>
        <p:nvPicPr>
          <p:cNvPr id="11" name="Picture 10" descr="A yellow and orange squares&#10;&#10;Description automatically generated">
            <a:extLst>
              <a:ext uri="{FF2B5EF4-FFF2-40B4-BE49-F238E27FC236}">
                <a16:creationId xmlns:a16="http://schemas.microsoft.com/office/drawing/2014/main" id="{51E5B15C-6ED2-4738-4261-F5885673F0FE}"/>
              </a:ext>
            </a:extLst>
          </p:cNvPr>
          <p:cNvPicPr>
            <a:picLocks noChangeAspect="1"/>
          </p:cNvPicPr>
          <p:nvPr/>
        </p:nvPicPr>
        <p:blipFill rotWithShape="1">
          <a:blip r:embed="rId6"/>
          <a:srcRect r="11290" b="400"/>
          <a:stretch/>
        </p:blipFill>
        <p:spPr>
          <a:xfrm>
            <a:off x="10494206" y="4891519"/>
            <a:ext cx="669056" cy="1971547"/>
          </a:xfrm>
          <a:prstGeom prst="rect">
            <a:avLst/>
          </a:prstGeom>
        </p:spPr>
      </p:pic>
      <p:pic>
        <p:nvPicPr>
          <p:cNvPr id="4" name="Picture 3" descr="A yellow and orange squares&#10;&#10;Description automatically generated">
            <a:extLst>
              <a:ext uri="{FF2B5EF4-FFF2-40B4-BE49-F238E27FC236}">
                <a16:creationId xmlns:a16="http://schemas.microsoft.com/office/drawing/2014/main" id="{BA2FDDC4-9DAD-8F64-F2AA-5B25CBEBECAE}"/>
              </a:ext>
            </a:extLst>
          </p:cNvPr>
          <p:cNvPicPr>
            <a:picLocks noChangeAspect="1"/>
          </p:cNvPicPr>
          <p:nvPr/>
        </p:nvPicPr>
        <p:blipFill rotWithShape="1">
          <a:blip r:embed="rId6"/>
          <a:srcRect r="11290" b="400"/>
          <a:stretch/>
        </p:blipFill>
        <p:spPr>
          <a:xfrm>
            <a:off x="4297409" y="4891519"/>
            <a:ext cx="669056" cy="1971547"/>
          </a:xfrm>
          <a:prstGeom prst="rect">
            <a:avLst/>
          </a:prstGeom>
        </p:spPr>
      </p:pic>
      <p:sp>
        <p:nvSpPr>
          <p:cNvPr id="26" name="TextBox 25">
            <a:extLst>
              <a:ext uri="{FF2B5EF4-FFF2-40B4-BE49-F238E27FC236}">
                <a16:creationId xmlns:a16="http://schemas.microsoft.com/office/drawing/2014/main" id="{C9C8428F-0215-BDBA-2E25-9BDB848B1AA8}"/>
              </a:ext>
            </a:extLst>
          </p:cNvPr>
          <p:cNvSpPr txBox="1"/>
          <p:nvPr/>
        </p:nvSpPr>
        <p:spPr>
          <a:xfrm>
            <a:off x="4395780" y="5181839"/>
            <a:ext cx="18480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Average Temp °F</a:t>
            </a:r>
          </a:p>
        </p:txBody>
      </p:sp>
      <p:sp>
        <p:nvSpPr>
          <p:cNvPr id="5" name="TextBox 4">
            <a:extLst>
              <a:ext uri="{FF2B5EF4-FFF2-40B4-BE49-F238E27FC236}">
                <a16:creationId xmlns:a16="http://schemas.microsoft.com/office/drawing/2014/main" id="{3A4692B8-0D82-FC41-8992-FC11387DBC3C}"/>
              </a:ext>
            </a:extLst>
          </p:cNvPr>
          <p:cNvSpPr txBox="1"/>
          <p:nvPr/>
        </p:nvSpPr>
        <p:spPr>
          <a:xfrm>
            <a:off x="4774305" y="4957545"/>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Block Groups</a:t>
            </a:r>
          </a:p>
        </p:txBody>
      </p:sp>
      <p:sp>
        <p:nvSpPr>
          <p:cNvPr id="7" name="TextBox 6">
            <a:extLst>
              <a:ext uri="{FF2B5EF4-FFF2-40B4-BE49-F238E27FC236}">
                <a16:creationId xmlns:a16="http://schemas.microsoft.com/office/drawing/2014/main" id="{71541FAD-7446-124B-E257-9D01DB45EACA}"/>
              </a:ext>
            </a:extLst>
          </p:cNvPr>
          <p:cNvSpPr txBox="1"/>
          <p:nvPr/>
        </p:nvSpPr>
        <p:spPr>
          <a:xfrm>
            <a:off x="4822685" y="5453449"/>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65.346-69.569</a:t>
            </a:r>
          </a:p>
        </p:txBody>
      </p:sp>
      <p:sp>
        <p:nvSpPr>
          <p:cNvPr id="14" name="TextBox 13">
            <a:extLst>
              <a:ext uri="{FF2B5EF4-FFF2-40B4-BE49-F238E27FC236}">
                <a16:creationId xmlns:a16="http://schemas.microsoft.com/office/drawing/2014/main" id="{ACA43985-AE67-8C54-66D4-49D22D868EA1}"/>
              </a:ext>
            </a:extLst>
          </p:cNvPr>
          <p:cNvSpPr txBox="1"/>
          <p:nvPr/>
        </p:nvSpPr>
        <p:spPr>
          <a:xfrm>
            <a:off x="4822684" y="5671162"/>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69.570-73.793</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6D8D24F9-B4CC-47AC-59BE-F4A421479429}"/>
              </a:ext>
            </a:extLst>
          </p:cNvPr>
          <p:cNvSpPr txBox="1"/>
          <p:nvPr/>
        </p:nvSpPr>
        <p:spPr>
          <a:xfrm>
            <a:off x="4822683" y="5900971"/>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73.794-78.016</a:t>
            </a: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id="{5E60ED81-C926-AF18-5ECF-C90119C0C59B}"/>
              </a:ext>
            </a:extLst>
          </p:cNvPr>
          <p:cNvSpPr txBox="1"/>
          <p:nvPr/>
        </p:nvSpPr>
        <p:spPr>
          <a:xfrm>
            <a:off x="4822682" y="6106589"/>
            <a:ext cx="118872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78.017-82.240</a:t>
            </a:r>
            <a:endParaRPr lang="en-US" dirty="0">
              <a:solidFill>
                <a:schemeClr val="tx1">
                  <a:lumMod val="75000"/>
                  <a:lumOff val="25000"/>
                </a:schemeClr>
              </a:solidFill>
            </a:endParaRPr>
          </a:p>
        </p:txBody>
      </p:sp>
      <p:sp>
        <p:nvSpPr>
          <p:cNvPr id="17" name="TextBox 16">
            <a:extLst>
              <a:ext uri="{FF2B5EF4-FFF2-40B4-BE49-F238E27FC236}">
                <a16:creationId xmlns:a16="http://schemas.microsoft.com/office/drawing/2014/main" id="{7A686062-3C51-DA09-AEF6-50A9C38F4C72}"/>
              </a:ext>
            </a:extLst>
          </p:cNvPr>
          <p:cNvSpPr txBox="1"/>
          <p:nvPr/>
        </p:nvSpPr>
        <p:spPr>
          <a:xfrm>
            <a:off x="4822681" y="6336398"/>
            <a:ext cx="1280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82.241-86.464</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F24F3346-DE58-39B6-0EE2-80526C7F07D9}"/>
              </a:ext>
            </a:extLst>
          </p:cNvPr>
          <p:cNvSpPr txBox="1"/>
          <p:nvPr/>
        </p:nvSpPr>
        <p:spPr>
          <a:xfrm>
            <a:off x="4822680" y="6554111"/>
            <a:ext cx="12801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86.465-90.687</a:t>
            </a:r>
            <a:endParaRPr lang="en-US" dirty="0">
              <a:solidFill>
                <a:schemeClr val="tx1">
                  <a:lumMod val="75000"/>
                  <a:lumOff val="25000"/>
                </a:schemeClr>
              </a:solidFill>
            </a:endParaRPr>
          </a:p>
        </p:txBody>
      </p:sp>
      <p:sp>
        <p:nvSpPr>
          <p:cNvPr id="27" name="TextBox 26">
            <a:extLst>
              <a:ext uri="{FF2B5EF4-FFF2-40B4-BE49-F238E27FC236}">
                <a16:creationId xmlns:a16="http://schemas.microsoft.com/office/drawing/2014/main" id="{B278DED1-32F7-D9C5-3BEC-B92389AFB399}"/>
              </a:ext>
            </a:extLst>
          </p:cNvPr>
          <p:cNvSpPr txBox="1"/>
          <p:nvPr/>
        </p:nvSpPr>
        <p:spPr>
          <a:xfrm>
            <a:off x="11019482" y="4957544"/>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Block Groups</a:t>
            </a:r>
            <a:endParaRPr lang="en-US" dirty="0"/>
          </a:p>
        </p:txBody>
      </p:sp>
      <p:sp>
        <p:nvSpPr>
          <p:cNvPr id="28" name="TextBox 27">
            <a:extLst>
              <a:ext uri="{FF2B5EF4-FFF2-40B4-BE49-F238E27FC236}">
                <a16:creationId xmlns:a16="http://schemas.microsoft.com/office/drawing/2014/main" id="{821AF818-E928-B5C8-CD04-D80B1E646E81}"/>
              </a:ext>
            </a:extLst>
          </p:cNvPr>
          <p:cNvSpPr txBox="1"/>
          <p:nvPr/>
        </p:nvSpPr>
        <p:spPr>
          <a:xfrm>
            <a:off x="10556290" y="5181839"/>
            <a:ext cx="184803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Average Temp °F</a:t>
            </a:r>
          </a:p>
        </p:txBody>
      </p:sp>
      <p:sp>
        <p:nvSpPr>
          <p:cNvPr id="29" name="TextBox 28">
            <a:extLst>
              <a:ext uri="{FF2B5EF4-FFF2-40B4-BE49-F238E27FC236}">
                <a16:creationId xmlns:a16="http://schemas.microsoft.com/office/drawing/2014/main" id="{F2A1EA74-2874-6B15-BAFE-5BF1AC8F007D}"/>
              </a:ext>
            </a:extLst>
          </p:cNvPr>
          <p:cNvSpPr txBox="1"/>
          <p:nvPr/>
        </p:nvSpPr>
        <p:spPr>
          <a:xfrm>
            <a:off x="11031576" y="5453448"/>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71.146-74.033</a:t>
            </a:r>
          </a:p>
        </p:txBody>
      </p:sp>
      <p:sp>
        <p:nvSpPr>
          <p:cNvPr id="31" name="TextBox 30">
            <a:extLst>
              <a:ext uri="{FF2B5EF4-FFF2-40B4-BE49-F238E27FC236}">
                <a16:creationId xmlns:a16="http://schemas.microsoft.com/office/drawing/2014/main" id="{F959A8D3-51F0-8D7B-6971-A65713E41477}"/>
              </a:ext>
            </a:extLst>
          </p:cNvPr>
          <p:cNvSpPr txBox="1"/>
          <p:nvPr/>
        </p:nvSpPr>
        <p:spPr>
          <a:xfrm>
            <a:off x="11031575" y="5671161"/>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74.034-76.922</a:t>
            </a:r>
          </a:p>
        </p:txBody>
      </p:sp>
      <p:sp>
        <p:nvSpPr>
          <p:cNvPr id="32" name="TextBox 31">
            <a:extLst>
              <a:ext uri="{FF2B5EF4-FFF2-40B4-BE49-F238E27FC236}">
                <a16:creationId xmlns:a16="http://schemas.microsoft.com/office/drawing/2014/main" id="{57EB34F3-D1E1-9211-45F3-0860427D6E64}"/>
              </a:ext>
            </a:extLst>
          </p:cNvPr>
          <p:cNvSpPr txBox="1"/>
          <p:nvPr/>
        </p:nvSpPr>
        <p:spPr>
          <a:xfrm>
            <a:off x="11031574" y="5900970"/>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76.923-79.811</a:t>
            </a:r>
          </a:p>
        </p:txBody>
      </p:sp>
      <p:sp>
        <p:nvSpPr>
          <p:cNvPr id="33" name="TextBox 32">
            <a:extLst>
              <a:ext uri="{FF2B5EF4-FFF2-40B4-BE49-F238E27FC236}">
                <a16:creationId xmlns:a16="http://schemas.microsoft.com/office/drawing/2014/main" id="{17C76542-327E-232C-E165-B86BF2D62059}"/>
              </a:ext>
            </a:extLst>
          </p:cNvPr>
          <p:cNvSpPr txBox="1"/>
          <p:nvPr/>
        </p:nvSpPr>
        <p:spPr>
          <a:xfrm>
            <a:off x="11031573" y="6106588"/>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79.812-82.700</a:t>
            </a:r>
          </a:p>
        </p:txBody>
      </p:sp>
      <p:sp>
        <p:nvSpPr>
          <p:cNvPr id="34" name="TextBox 33">
            <a:extLst>
              <a:ext uri="{FF2B5EF4-FFF2-40B4-BE49-F238E27FC236}">
                <a16:creationId xmlns:a16="http://schemas.microsoft.com/office/drawing/2014/main" id="{F02B63EE-8C60-44A1-9DCC-28C44CED42DC}"/>
              </a:ext>
            </a:extLst>
          </p:cNvPr>
          <p:cNvSpPr txBox="1"/>
          <p:nvPr/>
        </p:nvSpPr>
        <p:spPr>
          <a:xfrm>
            <a:off x="11019477" y="6312206"/>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82.701-85.589</a:t>
            </a:r>
          </a:p>
        </p:txBody>
      </p:sp>
      <p:sp>
        <p:nvSpPr>
          <p:cNvPr id="35" name="TextBox 34">
            <a:extLst>
              <a:ext uri="{FF2B5EF4-FFF2-40B4-BE49-F238E27FC236}">
                <a16:creationId xmlns:a16="http://schemas.microsoft.com/office/drawing/2014/main" id="{7C729B2D-841A-8F5A-D34B-798B80614D33}"/>
              </a:ext>
            </a:extLst>
          </p:cNvPr>
          <p:cNvSpPr txBox="1"/>
          <p:nvPr/>
        </p:nvSpPr>
        <p:spPr>
          <a:xfrm>
            <a:off x="11031571" y="6554110"/>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85.590-88.478</a:t>
            </a:r>
          </a:p>
        </p:txBody>
      </p:sp>
      <p:pic>
        <p:nvPicPr>
          <p:cNvPr id="12" name="Picture 11" descr="A black arrow pointing to a letter n&#10;&#10;Description automatically generated">
            <a:extLst>
              <a:ext uri="{FF2B5EF4-FFF2-40B4-BE49-F238E27FC236}">
                <a16:creationId xmlns:a16="http://schemas.microsoft.com/office/drawing/2014/main" id="{9D39D216-1325-24D0-CDD6-4748FE9091F7}"/>
              </a:ext>
            </a:extLst>
          </p:cNvPr>
          <p:cNvPicPr>
            <a:picLocks noChangeAspect="1"/>
          </p:cNvPicPr>
          <p:nvPr/>
        </p:nvPicPr>
        <p:blipFill rotWithShape="1">
          <a:blip r:embed="rId5"/>
          <a:srcRect t="37383" r="1258" b="-771"/>
          <a:stretch/>
        </p:blipFill>
        <p:spPr>
          <a:xfrm>
            <a:off x="156736" y="6213000"/>
            <a:ext cx="597748" cy="638923"/>
          </a:xfrm>
          <a:prstGeom prst="rect">
            <a:avLst/>
          </a:prstGeom>
        </p:spPr>
      </p:pic>
      <p:sp>
        <p:nvSpPr>
          <p:cNvPr id="9" name="TextBox 8">
            <a:extLst>
              <a:ext uri="{FF2B5EF4-FFF2-40B4-BE49-F238E27FC236}">
                <a16:creationId xmlns:a16="http://schemas.microsoft.com/office/drawing/2014/main" id="{F4F301DD-8145-7076-B68F-85FD650A5FB0}"/>
              </a:ext>
            </a:extLst>
          </p:cNvPr>
          <p:cNvSpPr txBox="1"/>
          <p:nvPr/>
        </p:nvSpPr>
        <p:spPr>
          <a:xfrm>
            <a:off x="7424135" y="6310787"/>
            <a:ext cx="53258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0.75</a:t>
            </a:r>
          </a:p>
        </p:txBody>
      </p:sp>
      <p:sp>
        <p:nvSpPr>
          <p:cNvPr id="3" name="TextBox 2">
            <a:extLst>
              <a:ext uri="{FF2B5EF4-FFF2-40B4-BE49-F238E27FC236}">
                <a16:creationId xmlns:a16="http://schemas.microsoft.com/office/drawing/2014/main" id="{0D179123-0005-21E9-40D4-F5A2EB93C79C}"/>
              </a:ext>
            </a:extLst>
          </p:cNvPr>
          <p:cNvSpPr txBox="1"/>
          <p:nvPr/>
        </p:nvSpPr>
        <p:spPr>
          <a:xfrm>
            <a:off x="7061276" y="6322881"/>
            <a:ext cx="4237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a:t>
            </a:r>
          </a:p>
        </p:txBody>
      </p:sp>
      <p:sp>
        <p:nvSpPr>
          <p:cNvPr id="10" name="TextBox 9">
            <a:extLst>
              <a:ext uri="{FF2B5EF4-FFF2-40B4-BE49-F238E27FC236}">
                <a16:creationId xmlns:a16="http://schemas.microsoft.com/office/drawing/2014/main" id="{8036EE17-EA19-BE2A-868D-FF6BD4FD1766}"/>
              </a:ext>
            </a:extLst>
          </p:cNvPr>
          <p:cNvSpPr txBox="1"/>
          <p:nvPr/>
        </p:nvSpPr>
        <p:spPr>
          <a:xfrm>
            <a:off x="7992608" y="6334974"/>
            <a:ext cx="10163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1.5 miles</a:t>
            </a:r>
          </a:p>
        </p:txBody>
      </p:sp>
      <p:sp>
        <p:nvSpPr>
          <p:cNvPr id="22" name="TextBox 21">
            <a:extLst>
              <a:ext uri="{FF2B5EF4-FFF2-40B4-BE49-F238E27FC236}">
                <a16:creationId xmlns:a16="http://schemas.microsoft.com/office/drawing/2014/main" id="{D7039A12-3247-D623-192D-240DB662460C}"/>
              </a:ext>
            </a:extLst>
          </p:cNvPr>
          <p:cNvSpPr txBox="1"/>
          <p:nvPr/>
        </p:nvSpPr>
        <p:spPr>
          <a:xfrm>
            <a:off x="936412" y="6397926"/>
            <a:ext cx="4237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a:t>
            </a:r>
          </a:p>
        </p:txBody>
      </p:sp>
      <p:sp>
        <p:nvSpPr>
          <p:cNvPr id="23" name="TextBox 22">
            <a:extLst>
              <a:ext uri="{FF2B5EF4-FFF2-40B4-BE49-F238E27FC236}">
                <a16:creationId xmlns:a16="http://schemas.microsoft.com/office/drawing/2014/main" id="{3890E609-8991-91F9-7EAA-37314BD21ED7}"/>
              </a:ext>
            </a:extLst>
          </p:cNvPr>
          <p:cNvSpPr txBox="1"/>
          <p:nvPr/>
        </p:nvSpPr>
        <p:spPr>
          <a:xfrm>
            <a:off x="1415548" y="6397926"/>
            <a:ext cx="4237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5</a:t>
            </a:r>
          </a:p>
        </p:txBody>
      </p:sp>
      <p:sp>
        <p:nvSpPr>
          <p:cNvPr id="13" name="TextBox 12">
            <a:extLst>
              <a:ext uri="{FF2B5EF4-FFF2-40B4-BE49-F238E27FC236}">
                <a16:creationId xmlns:a16="http://schemas.microsoft.com/office/drawing/2014/main" id="{FEE5FE47-BD70-CC02-6819-F6D18D9F536D}"/>
              </a:ext>
            </a:extLst>
          </p:cNvPr>
          <p:cNvSpPr txBox="1"/>
          <p:nvPr/>
        </p:nvSpPr>
        <p:spPr>
          <a:xfrm>
            <a:off x="27379569" y="21801499"/>
            <a:ext cx="10163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rPr>
              <a:t>1.5 miles</a:t>
            </a:r>
          </a:p>
        </p:txBody>
      </p:sp>
      <p:sp>
        <p:nvSpPr>
          <p:cNvPr id="24" name="TextBox 23">
            <a:extLst>
              <a:ext uri="{FF2B5EF4-FFF2-40B4-BE49-F238E27FC236}">
                <a16:creationId xmlns:a16="http://schemas.microsoft.com/office/drawing/2014/main" id="{D6BA0C05-3CCE-7B84-EF5D-11C954C3CAA9}"/>
              </a:ext>
            </a:extLst>
          </p:cNvPr>
          <p:cNvSpPr txBox="1"/>
          <p:nvPr/>
        </p:nvSpPr>
        <p:spPr>
          <a:xfrm>
            <a:off x="94488196" y="75136976"/>
            <a:ext cx="10163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rPr>
              <a:t>1.5 miles</a:t>
            </a:r>
          </a:p>
        </p:txBody>
      </p:sp>
      <p:sp>
        <p:nvSpPr>
          <p:cNvPr id="25" name="TextBox 24">
            <a:extLst>
              <a:ext uri="{FF2B5EF4-FFF2-40B4-BE49-F238E27FC236}">
                <a16:creationId xmlns:a16="http://schemas.microsoft.com/office/drawing/2014/main" id="{A80E558B-3820-DA63-0434-9699D474DC4D}"/>
              </a:ext>
            </a:extLst>
          </p:cNvPr>
          <p:cNvSpPr txBox="1"/>
          <p:nvPr/>
        </p:nvSpPr>
        <p:spPr>
          <a:xfrm>
            <a:off x="28347188" y="22769118"/>
            <a:ext cx="101639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rPr>
              <a:t>1.5 miles</a:t>
            </a:r>
          </a:p>
        </p:txBody>
      </p:sp>
      <p:sp>
        <p:nvSpPr>
          <p:cNvPr id="30" name="TextBox 29">
            <a:extLst>
              <a:ext uri="{FF2B5EF4-FFF2-40B4-BE49-F238E27FC236}">
                <a16:creationId xmlns:a16="http://schemas.microsoft.com/office/drawing/2014/main" id="{03B8CA59-E701-3256-3A94-8C25B657EA6D}"/>
              </a:ext>
            </a:extLst>
          </p:cNvPr>
          <p:cNvSpPr txBox="1"/>
          <p:nvPr/>
        </p:nvSpPr>
        <p:spPr>
          <a:xfrm>
            <a:off x="15246707" y="21434234"/>
            <a:ext cx="42372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rPr>
              <a:t>0</a:t>
            </a:r>
          </a:p>
        </p:txBody>
      </p:sp>
      <p:sp>
        <p:nvSpPr>
          <p:cNvPr id="36" name="TextBox 35">
            <a:extLst>
              <a:ext uri="{FF2B5EF4-FFF2-40B4-BE49-F238E27FC236}">
                <a16:creationId xmlns:a16="http://schemas.microsoft.com/office/drawing/2014/main" id="{1AC18680-11F9-FEAC-68C1-64C3175CB4F1}"/>
              </a:ext>
            </a:extLst>
          </p:cNvPr>
          <p:cNvSpPr txBox="1"/>
          <p:nvPr/>
        </p:nvSpPr>
        <p:spPr>
          <a:xfrm>
            <a:off x="6190669" y="21529529"/>
            <a:ext cx="423726"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rPr>
              <a:t>10 miles</a:t>
            </a:r>
          </a:p>
        </p:txBody>
      </p:sp>
      <p:sp>
        <p:nvSpPr>
          <p:cNvPr id="37" name="TextBox 36">
            <a:extLst>
              <a:ext uri="{FF2B5EF4-FFF2-40B4-BE49-F238E27FC236}">
                <a16:creationId xmlns:a16="http://schemas.microsoft.com/office/drawing/2014/main" id="{CC53D425-92DE-4024-8D48-54BEDFFCABD6}"/>
              </a:ext>
            </a:extLst>
          </p:cNvPr>
          <p:cNvSpPr txBox="1"/>
          <p:nvPr/>
        </p:nvSpPr>
        <p:spPr>
          <a:xfrm>
            <a:off x="1838161" y="6431605"/>
            <a:ext cx="87124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10 miles</a:t>
            </a:r>
          </a:p>
        </p:txBody>
      </p:sp>
    </p:spTree>
    <p:extLst>
      <p:ext uri="{BB962C8B-B14F-4D97-AF65-F5344CB8AC3E}">
        <p14:creationId xmlns:p14="http://schemas.microsoft.com/office/powerpoint/2010/main" val="208522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different colored areas&#10;&#10;Description automatically generated">
            <a:extLst>
              <a:ext uri="{FF2B5EF4-FFF2-40B4-BE49-F238E27FC236}">
                <a16:creationId xmlns:a16="http://schemas.microsoft.com/office/drawing/2014/main" id="{D24496CE-94DC-A594-D30E-8388A3E365A7}"/>
              </a:ext>
            </a:extLst>
          </p:cNvPr>
          <p:cNvPicPr>
            <a:picLocks noChangeAspect="1"/>
          </p:cNvPicPr>
          <p:nvPr/>
        </p:nvPicPr>
        <p:blipFill rotWithShape="1">
          <a:blip r:embed="rId3"/>
          <a:srcRect t="11839" r="-274" b="9791"/>
          <a:stretch/>
        </p:blipFill>
        <p:spPr>
          <a:xfrm>
            <a:off x="2868991" y="1717523"/>
            <a:ext cx="5072757" cy="5131982"/>
          </a:xfrm>
          <a:prstGeom prst="rect">
            <a:avLst/>
          </a:prstGeom>
        </p:spPr>
      </p:pic>
      <p:pic>
        <p:nvPicPr>
          <p:cNvPr id="39" name="Picture 38" descr="A yellow and orange squares&#10;&#10;Description automatically generated">
            <a:extLst>
              <a:ext uri="{FF2B5EF4-FFF2-40B4-BE49-F238E27FC236}">
                <a16:creationId xmlns:a16="http://schemas.microsoft.com/office/drawing/2014/main" id="{7A1936F7-6759-9328-5CF8-F9FAA2EB4A63}"/>
              </a:ext>
            </a:extLst>
          </p:cNvPr>
          <p:cNvPicPr>
            <a:picLocks noChangeAspect="1"/>
          </p:cNvPicPr>
          <p:nvPr/>
        </p:nvPicPr>
        <p:blipFill rotWithShape="1">
          <a:blip r:embed="rId4"/>
          <a:srcRect r="11290" b="400"/>
          <a:stretch/>
        </p:blipFill>
        <p:spPr>
          <a:xfrm>
            <a:off x="8132006" y="4764519"/>
            <a:ext cx="669056" cy="1971547"/>
          </a:xfrm>
          <a:prstGeom prst="rect">
            <a:avLst/>
          </a:prstGeom>
        </p:spPr>
      </p:pic>
      <p:sp>
        <p:nvSpPr>
          <p:cNvPr id="2" name="Title 1">
            <a:extLst>
              <a:ext uri="{FF2B5EF4-FFF2-40B4-BE49-F238E27FC236}">
                <a16:creationId xmlns:a16="http://schemas.microsoft.com/office/drawing/2014/main" id="{BA7BCA00-9F89-49D9-A7F0-9493217D2606}"/>
              </a:ext>
            </a:extLst>
          </p:cNvPr>
          <p:cNvSpPr>
            <a:spLocks noGrp="1"/>
          </p:cNvSpPr>
          <p:nvPr>
            <p:ph type="title"/>
          </p:nvPr>
        </p:nvSpPr>
        <p:spPr/>
        <p:txBody>
          <a:bodyPr/>
          <a:lstStyle/>
          <a:p>
            <a:r>
              <a:rPr lang="en-US" dirty="0">
                <a:solidFill>
                  <a:srgbClr val="FFFFFF"/>
                </a:solidFill>
                <a:ea typeface="+mj-lt"/>
                <a:cs typeface="+mj-lt"/>
              </a:rPr>
              <a:t>Heat Difference Results</a:t>
            </a:r>
            <a:endParaRPr lang="en-US" dirty="0"/>
          </a:p>
        </p:txBody>
      </p:sp>
      <p:sp>
        <p:nvSpPr>
          <p:cNvPr id="23" name="TextBox 22">
            <a:extLst>
              <a:ext uri="{FF2B5EF4-FFF2-40B4-BE49-F238E27FC236}">
                <a16:creationId xmlns:a16="http://schemas.microsoft.com/office/drawing/2014/main" id="{66F41EE9-AAA3-61C6-865E-1878C4B42403}"/>
              </a:ext>
            </a:extLst>
          </p:cNvPr>
          <p:cNvSpPr txBox="1"/>
          <p:nvPr/>
        </p:nvSpPr>
        <p:spPr>
          <a:xfrm>
            <a:off x="8186834" y="5065725"/>
            <a:ext cx="1942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rPr>
              <a:t> Temp Difference °F</a:t>
            </a:r>
          </a:p>
        </p:txBody>
      </p:sp>
      <p:sp>
        <p:nvSpPr>
          <p:cNvPr id="25" name="TextBox 24">
            <a:extLst>
              <a:ext uri="{FF2B5EF4-FFF2-40B4-BE49-F238E27FC236}">
                <a16:creationId xmlns:a16="http://schemas.microsoft.com/office/drawing/2014/main" id="{34916D79-E9C4-45A4-45B2-FFB796235DFA}"/>
              </a:ext>
            </a:extLst>
          </p:cNvPr>
          <p:cNvSpPr txBox="1"/>
          <p:nvPr/>
        </p:nvSpPr>
        <p:spPr>
          <a:xfrm>
            <a:off x="8688057" y="4870943"/>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Block Groups</a:t>
            </a:r>
          </a:p>
        </p:txBody>
      </p:sp>
      <p:sp>
        <p:nvSpPr>
          <p:cNvPr id="27" name="TextBox 26">
            <a:extLst>
              <a:ext uri="{FF2B5EF4-FFF2-40B4-BE49-F238E27FC236}">
                <a16:creationId xmlns:a16="http://schemas.microsoft.com/office/drawing/2014/main" id="{1D2331E9-E778-C8E2-9E57-131835587338}"/>
              </a:ext>
            </a:extLst>
          </p:cNvPr>
          <p:cNvSpPr txBox="1"/>
          <p:nvPr/>
        </p:nvSpPr>
        <p:spPr>
          <a:xfrm>
            <a:off x="8686310" y="5301049"/>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-1.796-0.238</a:t>
            </a:r>
          </a:p>
        </p:txBody>
      </p:sp>
      <p:sp>
        <p:nvSpPr>
          <p:cNvPr id="29" name="TextBox 28">
            <a:extLst>
              <a:ext uri="{FF2B5EF4-FFF2-40B4-BE49-F238E27FC236}">
                <a16:creationId xmlns:a16="http://schemas.microsoft.com/office/drawing/2014/main" id="{DACDA045-6381-9004-A2A6-CA700C77CA20}"/>
              </a:ext>
            </a:extLst>
          </p:cNvPr>
          <p:cNvSpPr txBox="1"/>
          <p:nvPr/>
        </p:nvSpPr>
        <p:spPr>
          <a:xfrm>
            <a:off x="8686309" y="5518762"/>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0.239-2.273</a:t>
            </a:r>
            <a:endParaRPr lang="en-US" dirty="0">
              <a:solidFill>
                <a:schemeClr val="tx1">
                  <a:lumMod val="75000"/>
                  <a:lumOff val="25000"/>
                </a:schemeClr>
              </a:solidFill>
            </a:endParaRPr>
          </a:p>
        </p:txBody>
      </p:sp>
      <p:sp>
        <p:nvSpPr>
          <p:cNvPr id="31" name="TextBox 30">
            <a:extLst>
              <a:ext uri="{FF2B5EF4-FFF2-40B4-BE49-F238E27FC236}">
                <a16:creationId xmlns:a16="http://schemas.microsoft.com/office/drawing/2014/main" id="{5E8D0165-E881-006B-3D59-FCF531CC870B}"/>
              </a:ext>
            </a:extLst>
          </p:cNvPr>
          <p:cNvSpPr txBox="1"/>
          <p:nvPr/>
        </p:nvSpPr>
        <p:spPr>
          <a:xfrm>
            <a:off x="8686308" y="5748571"/>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2.274-4.308</a:t>
            </a:r>
          </a:p>
        </p:txBody>
      </p:sp>
      <p:sp>
        <p:nvSpPr>
          <p:cNvPr id="33" name="TextBox 32">
            <a:extLst>
              <a:ext uri="{FF2B5EF4-FFF2-40B4-BE49-F238E27FC236}">
                <a16:creationId xmlns:a16="http://schemas.microsoft.com/office/drawing/2014/main" id="{8DC87023-AA8F-0DB4-CC9F-FA7B155CF24E}"/>
              </a:ext>
            </a:extLst>
          </p:cNvPr>
          <p:cNvSpPr txBox="1"/>
          <p:nvPr/>
        </p:nvSpPr>
        <p:spPr>
          <a:xfrm>
            <a:off x="8686307" y="5954189"/>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4.309-6.342</a:t>
            </a:r>
            <a:endParaRPr lang="en-US" dirty="0">
              <a:solidFill>
                <a:schemeClr val="tx1">
                  <a:lumMod val="75000"/>
                  <a:lumOff val="25000"/>
                </a:schemeClr>
              </a:solidFill>
            </a:endParaRPr>
          </a:p>
        </p:txBody>
      </p:sp>
      <p:sp>
        <p:nvSpPr>
          <p:cNvPr id="35" name="TextBox 34">
            <a:extLst>
              <a:ext uri="{FF2B5EF4-FFF2-40B4-BE49-F238E27FC236}">
                <a16:creationId xmlns:a16="http://schemas.microsoft.com/office/drawing/2014/main" id="{6CB8AD46-4314-5D9D-8AA0-A9FE8A37854D}"/>
              </a:ext>
            </a:extLst>
          </p:cNvPr>
          <p:cNvSpPr txBox="1"/>
          <p:nvPr/>
        </p:nvSpPr>
        <p:spPr>
          <a:xfrm>
            <a:off x="8686306" y="6183998"/>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6.343-8.377</a:t>
            </a:r>
            <a:endParaRPr lang="en-US" dirty="0">
              <a:solidFill>
                <a:schemeClr val="tx1">
                  <a:lumMod val="75000"/>
                  <a:lumOff val="25000"/>
                </a:schemeClr>
              </a:solidFill>
            </a:endParaRPr>
          </a:p>
        </p:txBody>
      </p:sp>
      <p:sp>
        <p:nvSpPr>
          <p:cNvPr id="37" name="TextBox 36">
            <a:extLst>
              <a:ext uri="{FF2B5EF4-FFF2-40B4-BE49-F238E27FC236}">
                <a16:creationId xmlns:a16="http://schemas.microsoft.com/office/drawing/2014/main" id="{371BFB5F-69B5-0CBF-A251-C16472DB7768}"/>
              </a:ext>
            </a:extLst>
          </p:cNvPr>
          <p:cNvSpPr txBox="1"/>
          <p:nvPr/>
        </p:nvSpPr>
        <p:spPr>
          <a:xfrm>
            <a:off x="8686305" y="6401711"/>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8.738-10.412</a:t>
            </a:r>
            <a:endParaRPr lang="en-US" dirty="0">
              <a:solidFill>
                <a:schemeClr val="tx1">
                  <a:lumMod val="75000"/>
                  <a:lumOff val="25000"/>
                </a:schemeClr>
              </a:solidFill>
            </a:endParaRPr>
          </a:p>
        </p:txBody>
      </p:sp>
      <p:pic>
        <p:nvPicPr>
          <p:cNvPr id="5" name="Picture 4" descr="A black arrow pointing to a letter n&#10;&#10;Description automatically generated">
            <a:extLst>
              <a:ext uri="{FF2B5EF4-FFF2-40B4-BE49-F238E27FC236}">
                <a16:creationId xmlns:a16="http://schemas.microsoft.com/office/drawing/2014/main" id="{9B32C9D8-11DE-0CFC-EC1B-3831B32481A4}"/>
              </a:ext>
            </a:extLst>
          </p:cNvPr>
          <p:cNvPicPr>
            <a:picLocks noChangeAspect="1"/>
          </p:cNvPicPr>
          <p:nvPr/>
        </p:nvPicPr>
        <p:blipFill rotWithShape="1">
          <a:blip r:embed="rId5"/>
          <a:srcRect t="37383" r="1258" b="-771"/>
          <a:stretch/>
        </p:blipFill>
        <p:spPr>
          <a:xfrm>
            <a:off x="1459063" y="6180673"/>
            <a:ext cx="597748" cy="638923"/>
          </a:xfrm>
          <a:prstGeom prst="rect">
            <a:avLst/>
          </a:prstGeom>
        </p:spPr>
      </p:pic>
      <p:sp>
        <p:nvSpPr>
          <p:cNvPr id="4" name="TextBox 3">
            <a:extLst>
              <a:ext uri="{FF2B5EF4-FFF2-40B4-BE49-F238E27FC236}">
                <a16:creationId xmlns:a16="http://schemas.microsoft.com/office/drawing/2014/main" id="{983565E2-F041-4451-831D-14CD3ABD7CF2}"/>
              </a:ext>
            </a:extLst>
          </p:cNvPr>
          <p:cNvSpPr txBox="1"/>
          <p:nvPr/>
        </p:nvSpPr>
        <p:spPr>
          <a:xfrm>
            <a:off x="2562240" y="1124351"/>
            <a:ext cx="6033104"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Temperature Difference between Bridgeport and Fairfield City Block Groups</a:t>
            </a:r>
            <a:endParaRPr lang="en-US" dirty="0">
              <a:solidFill>
                <a:schemeClr val="tx1">
                  <a:lumMod val="75000"/>
                  <a:lumOff val="25000"/>
                </a:schemeClr>
              </a:solidFill>
            </a:endParaRPr>
          </a:p>
        </p:txBody>
      </p:sp>
      <p:sp>
        <p:nvSpPr>
          <p:cNvPr id="8" name="TextBox 7">
            <a:extLst>
              <a:ext uri="{FF2B5EF4-FFF2-40B4-BE49-F238E27FC236}">
                <a16:creationId xmlns:a16="http://schemas.microsoft.com/office/drawing/2014/main" id="{0EC8A5D9-90A2-AA99-6ABE-3644BE42BEE2}"/>
              </a:ext>
            </a:extLst>
          </p:cNvPr>
          <p:cNvSpPr txBox="1"/>
          <p:nvPr/>
        </p:nvSpPr>
        <p:spPr>
          <a:xfrm>
            <a:off x="4789114" y="6433402"/>
            <a:ext cx="74904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1.5 miles</a:t>
            </a:r>
          </a:p>
        </p:txBody>
      </p:sp>
      <p:sp>
        <p:nvSpPr>
          <p:cNvPr id="3" name="TextBox 2">
            <a:extLst>
              <a:ext uri="{FF2B5EF4-FFF2-40B4-BE49-F238E27FC236}">
                <a16:creationId xmlns:a16="http://schemas.microsoft.com/office/drawing/2014/main" id="{ABB30C17-743C-1A58-5589-1D279FDF561C}"/>
              </a:ext>
            </a:extLst>
          </p:cNvPr>
          <p:cNvSpPr txBox="1"/>
          <p:nvPr/>
        </p:nvSpPr>
        <p:spPr>
          <a:xfrm>
            <a:off x="4246368" y="6433402"/>
            <a:ext cx="46149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0.75</a:t>
            </a:r>
          </a:p>
        </p:txBody>
      </p:sp>
      <p:sp>
        <p:nvSpPr>
          <p:cNvPr id="7" name="TextBox 6">
            <a:extLst>
              <a:ext uri="{FF2B5EF4-FFF2-40B4-BE49-F238E27FC236}">
                <a16:creationId xmlns:a16="http://schemas.microsoft.com/office/drawing/2014/main" id="{BFE3782F-8CC5-5F18-0F14-43E20C0B0658}"/>
              </a:ext>
            </a:extLst>
          </p:cNvPr>
          <p:cNvSpPr txBox="1"/>
          <p:nvPr/>
        </p:nvSpPr>
        <p:spPr>
          <a:xfrm>
            <a:off x="3811452" y="6433402"/>
            <a:ext cx="199108"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a:t>
            </a:r>
          </a:p>
        </p:txBody>
      </p:sp>
    </p:spTree>
    <p:extLst>
      <p:ext uri="{BB962C8B-B14F-4D97-AF65-F5344CB8AC3E}">
        <p14:creationId xmlns:p14="http://schemas.microsoft.com/office/powerpoint/2010/main" val="621549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EE65-ECFA-1E7E-E736-847BEC3845AE}"/>
              </a:ext>
            </a:extLst>
          </p:cNvPr>
          <p:cNvSpPr>
            <a:spLocks noGrp="1"/>
          </p:cNvSpPr>
          <p:nvPr>
            <p:ph type="title"/>
          </p:nvPr>
        </p:nvSpPr>
        <p:spPr>
          <a:xfrm>
            <a:off x="1" y="256267"/>
            <a:ext cx="12239626" cy="1241641"/>
          </a:xfrm>
        </p:spPr>
        <p:txBody>
          <a:bodyPr>
            <a:normAutofit fontScale="90000"/>
          </a:bodyPr>
          <a:lstStyle/>
          <a:p>
            <a:r>
              <a:rPr lang="en-US" dirty="0"/>
              <a:t>Principal Component Analysis and </a:t>
            </a:r>
            <a:br>
              <a:rPr lang="en-US" dirty="0"/>
            </a:br>
            <a:r>
              <a:rPr lang="en-US" dirty="0"/>
              <a:t>Social Vulnerability Index</a:t>
            </a:r>
          </a:p>
        </p:txBody>
      </p:sp>
      <p:sp>
        <p:nvSpPr>
          <p:cNvPr id="14" name="Rectangle: Rounded Corners 13">
            <a:extLst>
              <a:ext uri="{FF2B5EF4-FFF2-40B4-BE49-F238E27FC236}">
                <a16:creationId xmlns:a16="http://schemas.microsoft.com/office/drawing/2014/main" id="{4FBE227B-A79E-3653-2035-8BDCCE4F713F}"/>
              </a:ext>
            </a:extLst>
          </p:cNvPr>
          <p:cNvSpPr/>
          <p:nvPr/>
        </p:nvSpPr>
        <p:spPr>
          <a:xfrm>
            <a:off x="2630768" y="3209850"/>
            <a:ext cx="1498527" cy="225481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latin typeface="Century Gothic"/>
              </a:rPr>
              <a:t>Consult with Partners to Select Urban Heat </a:t>
            </a:r>
          </a:p>
          <a:p>
            <a:pPr algn="ctr"/>
            <a:r>
              <a:rPr lang="en-US" sz="1500" dirty="0">
                <a:latin typeface="Century Gothic"/>
              </a:rPr>
              <a:t>Vulnerability Factors</a:t>
            </a:r>
            <a:endParaRPr lang="en-US" sz="1500" dirty="0"/>
          </a:p>
        </p:txBody>
      </p:sp>
      <p:sp>
        <p:nvSpPr>
          <p:cNvPr id="20" name="Rectangle: Rounded Corners 19">
            <a:extLst>
              <a:ext uri="{FF2B5EF4-FFF2-40B4-BE49-F238E27FC236}">
                <a16:creationId xmlns:a16="http://schemas.microsoft.com/office/drawing/2014/main" id="{6FCCF276-57B8-1FE6-CF70-A55AE5E6FF16}"/>
              </a:ext>
            </a:extLst>
          </p:cNvPr>
          <p:cNvSpPr/>
          <p:nvPr/>
        </p:nvSpPr>
        <p:spPr>
          <a:xfrm>
            <a:off x="4778204" y="3354387"/>
            <a:ext cx="2042576" cy="191348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latin typeface="Century Gothic"/>
              </a:rPr>
              <a:t>Complete Vulnerability Principal Component Analysis in R</a:t>
            </a:r>
          </a:p>
        </p:txBody>
      </p:sp>
      <p:sp>
        <p:nvSpPr>
          <p:cNvPr id="22" name="Rectangle: Rounded Corners 21">
            <a:extLst>
              <a:ext uri="{FF2B5EF4-FFF2-40B4-BE49-F238E27FC236}">
                <a16:creationId xmlns:a16="http://schemas.microsoft.com/office/drawing/2014/main" id="{9864A5E4-1D48-853C-2E5E-7B13A73E2CA4}"/>
              </a:ext>
            </a:extLst>
          </p:cNvPr>
          <p:cNvSpPr/>
          <p:nvPr/>
        </p:nvSpPr>
        <p:spPr>
          <a:xfrm>
            <a:off x="7583044" y="3306041"/>
            <a:ext cx="1596562" cy="189904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latin typeface="Century Gothic"/>
              </a:rPr>
              <a:t>Create Bivariate map with Urban Heat Assessment</a:t>
            </a:r>
          </a:p>
        </p:txBody>
      </p:sp>
      <p:sp>
        <p:nvSpPr>
          <p:cNvPr id="23" name="Rectangle: Rounded Corners 22">
            <a:extLst>
              <a:ext uri="{FF2B5EF4-FFF2-40B4-BE49-F238E27FC236}">
                <a16:creationId xmlns:a16="http://schemas.microsoft.com/office/drawing/2014/main" id="{A7DA06F2-D082-D41A-A068-94881C46299B}"/>
              </a:ext>
            </a:extLst>
          </p:cNvPr>
          <p:cNvSpPr/>
          <p:nvPr/>
        </p:nvSpPr>
        <p:spPr>
          <a:xfrm>
            <a:off x="9972286" y="3286371"/>
            <a:ext cx="2000457" cy="2047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latin typeface="Century Gothic"/>
              </a:rPr>
              <a:t>Identification of Areas with High Heat </a:t>
            </a:r>
            <a:endParaRPr lang="en-US" dirty="0"/>
          </a:p>
          <a:p>
            <a:pPr algn="ctr"/>
            <a:r>
              <a:rPr lang="en-US" sz="1500" dirty="0">
                <a:latin typeface="Century Gothic"/>
              </a:rPr>
              <a:t>Vulnerability and High Exposure</a:t>
            </a:r>
            <a:endParaRPr lang="en-US" dirty="0"/>
          </a:p>
        </p:txBody>
      </p:sp>
      <p:sp>
        <p:nvSpPr>
          <p:cNvPr id="3" name="Rectangle: Rounded Corners 2">
            <a:extLst>
              <a:ext uri="{FF2B5EF4-FFF2-40B4-BE49-F238E27FC236}">
                <a16:creationId xmlns:a16="http://schemas.microsoft.com/office/drawing/2014/main" id="{1AFE8928-8F1C-E8E5-8CC0-96F5BB1D1BD2}"/>
              </a:ext>
            </a:extLst>
          </p:cNvPr>
          <p:cNvSpPr/>
          <p:nvPr/>
        </p:nvSpPr>
        <p:spPr>
          <a:xfrm>
            <a:off x="56601" y="1973006"/>
            <a:ext cx="2063165" cy="5184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a:rPr>
              <a:t>Data Acquisition</a:t>
            </a:r>
          </a:p>
        </p:txBody>
      </p:sp>
      <p:sp>
        <p:nvSpPr>
          <p:cNvPr id="4" name="Rectangle: Rounded Corners 3">
            <a:extLst>
              <a:ext uri="{FF2B5EF4-FFF2-40B4-BE49-F238E27FC236}">
                <a16:creationId xmlns:a16="http://schemas.microsoft.com/office/drawing/2014/main" id="{B1648E4F-09DD-4BD4-D4A4-355E62847E37}"/>
              </a:ext>
            </a:extLst>
          </p:cNvPr>
          <p:cNvSpPr/>
          <p:nvPr/>
        </p:nvSpPr>
        <p:spPr>
          <a:xfrm>
            <a:off x="2445642" y="1946215"/>
            <a:ext cx="4497402" cy="52716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Processing</a:t>
            </a:r>
          </a:p>
        </p:txBody>
      </p:sp>
      <p:sp>
        <p:nvSpPr>
          <p:cNvPr id="5" name="Rectangle: Rounded Corners 4">
            <a:extLst>
              <a:ext uri="{FF2B5EF4-FFF2-40B4-BE49-F238E27FC236}">
                <a16:creationId xmlns:a16="http://schemas.microsoft.com/office/drawing/2014/main" id="{5FE0A01E-FFBC-F122-9D25-25F7A16CB44B}"/>
              </a:ext>
            </a:extLst>
          </p:cNvPr>
          <p:cNvSpPr/>
          <p:nvPr/>
        </p:nvSpPr>
        <p:spPr>
          <a:xfrm>
            <a:off x="7373475" y="1966610"/>
            <a:ext cx="2014500" cy="5189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Analysis</a:t>
            </a:r>
          </a:p>
        </p:txBody>
      </p:sp>
      <p:sp>
        <p:nvSpPr>
          <p:cNvPr id="6" name="Rectangle: Rounded Corners 5">
            <a:extLst>
              <a:ext uri="{FF2B5EF4-FFF2-40B4-BE49-F238E27FC236}">
                <a16:creationId xmlns:a16="http://schemas.microsoft.com/office/drawing/2014/main" id="{48D54DB0-ECBD-A3A2-2465-6ADFD375CACB}"/>
              </a:ext>
            </a:extLst>
          </p:cNvPr>
          <p:cNvSpPr/>
          <p:nvPr/>
        </p:nvSpPr>
        <p:spPr>
          <a:xfrm>
            <a:off x="9856622" y="1955698"/>
            <a:ext cx="2228064" cy="5211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rPr>
              <a:t>Results</a:t>
            </a:r>
          </a:p>
        </p:txBody>
      </p:sp>
      <p:sp>
        <p:nvSpPr>
          <p:cNvPr id="10" name="Rectangle: Rounded Corners 9">
            <a:extLst>
              <a:ext uri="{FF2B5EF4-FFF2-40B4-BE49-F238E27FC236}">
                <a16:creationId xmlns:a16="http://schemas.microsoft.com/office/drawing/2014/main" id="{4B65E23F-3284-E955-F9D9-B96259F15138}"/>
              </a:ext>
            </a:extLst>
          </p:cNvPr>
          <p:cNvSpPr/>
          <p:nvPr/>
        </p:nvSpPr>
        <p:spPr>
          <a:xfrm>
            <a:off x="179605" y="4210494"/>
            <a:ext cx="1707695" cy="1558144"/>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Century Gothic"/>
              </a:rPr>
              <a:t>US Census 2021 ACS 5-Year Survey</a:t>
            </a:r>
          </a:p>
        </p:txBody>
      </p:sp>
      <p:cxnSp>
        <p:nvCxnSpPr>
          <p:cNvPr id="18" name="Connector: Elbow 17">
            <a:extLst>
              <a:ext uri="{FF2B5EF4-FFF2-40B4-BE49-F238E27FC236}">
                <a16:creationId xmlns:a16="http://schemas.microsoft.com/office/drawing/2014/main" id="{8D7FF43B-2005-1C6B-3401-80188D18BCA4}"/>
              </a:ext>
            </a:extLst>
          </p:cNvPr>
          <p:cNvCxnSpPr>
            <a:cxnSpLocks/>
            <a:stCxn id="10" idx="3"/>
            <a:endCxn id="14" idx="1"/>
          </p:cNvCxnSpPr>
          <p:nvPr/>
        </p:nvCxnSpPr>
        <p:spPr>
          <a:xfrm flipV="1">
            <a:off x="1887300" y="4337257"/>
            <a:ext cx="743468" cy="652309"/>
          </a:xfrm>
          <a:prstGeom prst="bentConnector3">
            <a:avLst>
              <a:gd name="adj1" fmla="val 50000"/>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21B2611B-2B1A-0825-67C1-48B647193119}"/>
              </a:ext>
            </a:extLst>
          </p:cNvPr>
          <p:cNvCxnSpPr>
            <a:cxnSpLocks/>
            <a:stCxn id="7" idx="3"/>
            <a:endCxn id="14" idx="1"/>
          </p:cNvCxnSpPr>
          <p:nvPr/>
        </p:nvCxnSpPr>
        <p:spPr>
          <a:xfrm>
            <a:off x="1898129" y="3766950"/>
            <a:ext cx="732639" cy="570307"/>
          </a:xfrm>
          <a:prstGeom prst="bentConnector3">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E5F5D85-56D4-F18F-15B0-F566CB0419C0}"/>
              </a:ext>
            </a:extLst>
          </p:cNvPr>
          <p:cNvCxnSpPr>
            <a:cxnSpLocks/>
          </p:cNvCxnSpPr>
          <p:nvPr/>
        </p:nvCxnSpPr>
        <p:spPr>
          <a:xfrm flipV="1">
            <a:off x="4096940" y="4281315"/>
            <a:ext cx="670321" cy="2381"/>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6C58E20-65A1-27A1-A437-A00B444A306D}"/>
              </a:ext>
            </a:extLst>
          </p:cNvPr>
          <p:cNvCxnSpPr>
            <a:cxnSpLocks/>
          </p:cNvCxnSpPr>
          <p:nvPr/>
        </p:nvCxnSpPr>
        <p:spPr>
          <a:xfrm flipV="1">
            <a:off x="6817519" y="4287267"/>
            <a:ext cx="783430" cy="2381"/>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AA1B853-27D3-EC8D-739A-25757E968A4C}"/>
              </a:ext>
            </a:extLst>
          </p:cNvPr>
          <p:cNvCxnSpPr>
            <a:cxnSpLocks/>
          </p:cNvCxnSpPr>
          <p:nvPr/>
        </p:nvCxnSpPr>
        <p:spPr>
          <a:xfrm flipV="1">
            <a:off x="9186862" y="4281313"/>
            <a:ext cx="783430" cy="2381"/>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CEA56772-3479-04CB-9722-713049842BD3}"/>
              </a:ext>
            </a:extLst>
          </p:cNvPr>
          <p:cNvSpPr/>
          <p:nvPr/>
        </p:nvSpPr>
        <p:spPr>
          <a:xfrm>
            <a:off x="194993" y="3065202"/>
            <a:ext cx="1703136" cy="14034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latin typeface="Century Gothic"/>
              </a:rPr>
              <a:t>Socioeconomic Factors</a:t>
            </a:r>
          </a:p>
        </p:txBody>
      </p:sp>
    </p:spTree>
    <p:extLst>
      <p:ext uri="{BB962C8B-B14F-4D97-AF65-F5344CB8AC3E}">
        <p14:creationId xmlns:p14="http://schemas.microsoft.com/office/powerpoint/2010/main" val="4486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2" grpId="0" animBg="1"/>
      <p:bldP spid="23" grpId="0" animBg="1"/>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state of maine&#10;&#10;Description automatically generated">
            <a:extLst>
              <a:ext uri="{FF2B5EF4-FFF2-40B4-BE49-F238E27FC236}">
                <a16:creationId xmlns:a16="http://schemas.microsoft.com/office/drawing/2014/main" id="{646B9FB1-6D82-BDAD-0382-BEB6E2740820}"/>
              </a:ext>
            </a:extLst>
          </p:cNvPr>
          <p:cNvPicPr>
            <a:picLocks noChangeAspect="1"/>
          </p:cNvPicPr>
          <p:nvPr/>
        </p:nvPicPr>
        <p:blipFill rotWithShape="1">
          <a:blip r:embed="rId3"/>
          <a:srcRect l="3517" t="15565" r="3677" b="8153"/>
          <a:stretch/>
        </p:blipFill>
        <p:spPr>
          <a:xfrm>
            <a:off x="2999835" y="1863396"/>
            <a:ext cx="4693549" cy="4992938"/>
          </a:xfrm>
          <a:prstGeom prst="rect">
            <a:avLst/>
          </a:prstGeom>
        </p:spPr>
      </p:pic>
      <p:sp>
        <p:nvSpPr>
          <p:cNvPr id="2" name="Title 1">
            <a:extLst>
              <a:ext uri="{FF2B5EF4-FFF2-40B4-BE49-F238E27FC236}">
                <a16:creationId xmlns:a16="http://schemas.microsoft.com/office/drawing/2014/main" id="{5582A4EE-0236-1C2D-6F12-1E1C985DBB5C}"/>
              </a:ext>
            </a:extLst>
          </p:cNvPr>
          <p:cNvSpPr>
            <a:spLocks noGrp="1"/>
          </p:cNvSpPr>
          <p:nvPr>
            <p:ph type="title"/>
          </p:nvPr>
        </p:nvSpPr>
        <p:spPr/>
        <p:txBody>
          <a:bodyPr>
            <a:normAutofit/>
          </a:bodyPr>
          <a:lstStyle/>
          <a:p>
            <a:r>
              <a:rPr lang="en-US" dirty="0"/>
              <a:t> Heat Vulnerability  Map</a:t>
            </a:r>
          </a:p>
        </p:txBody>
      </p:sp>
      <p:pic>
        <p:nvPicPr>
          <p:cNvPr id="9" name="Picture 8" descr="A screenshot of a color chart&#10;&#10;Description automatically generated">
            <a:extLst>
              <a:ext uri="{FF2B5EF4-FFF2-40B4-BE49-F238E27FC236}">
                <a16:creationId xmlns:a16="http://schemas.microsoft.com/office/drawing/2014/main" id="{6465FA1D-80CF-3DD1-6CBC-FF3B7A9BC023}"/>
              </a:ext>
            </a:extLst>
          </p:cNvPr>
          <p:cNvPicPr>
            <a:picLocks noChangeAspect="1"/>
          </p:cNvPicPr>
          <p:nvPr/>
        </p:nvPicPr>
        <p:blipFill rotWithShape="1">
          <a:blip r:embed="rId4"/>
          <a:srcRect r="3876" b="-512"/>
          <a:stretch/>
        </p:blipFill>
        <p:spPr>
          <a:xfrm>
            <a:off x="7905269" y="4679870"/>
            <a:ext cx="1749595" cy="1903445"/>
          </a:xfrm>
          <a:prstGeom prst="rect">
            <a:avLst/>
          </a:prstGeom>
        </p:spPr>
      </p:pic>
      <p:sp>
        <p:nvSpPr>
          <p:cNvPr id="13" name="TextBox 12">
            <a:extLst>
              <a:ext uri="{FF2B5EF4-FFF2-40B4-BE49-F238E27FC236}">
                <a16:creationId xmlns:a16="http://schemas.microsoft.com/office/drawing/2014/main" id="{5F1A88B5-5B26-28F2-B261-CE7F3DD41E82}"/>
              </a:ext>
            </a:extLst>
          </p:cNvPr>
          <p:cNvSpPr txBox="1"/>
          <p:nvPr/>
        </p:nvSpPr>
        <p:spPr>
          <a:xfrm>
            <a:off x="8535657" y="4801671"/>
            <a:ext cx="1848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Block Groups</a:t>
            </a:r>
          </a:p>
        </p:txBody>
      </p:sp>
      <p:sp>
        <p:nvSpPr>
          <p:cNvPr id="14" name="TextBox 13">
            <a:extLst>
              <a:ext uri="{FF2B5EF4-FFF2-40B4-BE49-F238E27FC236}">
                <a16:creationId xmlns:a16="http://schemas.microsoft.com/office/drawing/2014/main" id="{5995D963-10B8-0B51-E508-D9B739B68335}"/>
              </a:ext>
            </a:extLst>
          </p:cNvPr>
          <p:cNvSpPr txBox="1"/>
          <p:nvPr/>
        </p:nvSpPr>
        <p:spPr>
          <a:xfrm>
            <a:off x="8798893" y="5051052"/>
            <a:ext cx="23745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tx1">
                    <a:lumMod val="75000"/>
                    <a:lumOff val="25000"/>
                  </a:schemeClr>
                </a:solidFill>
                <a:latin typeface="Century Gothic"/>
              </a:rPr>
              <a:t>Land Surface Temperature</a:t>
            </a:r>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F11C51D5-3442-BCAD-E0B9-15B7AAA6FF58}"/>
              </a:ext>
            </a:extLst>
          </p:cNvPr>
          <p:cNvSpPr txBox="1"/>
          <p:nvPr/>
        </p:nvSpPr>
        <p:spPr>
          <a:xfrm>
            <a:off x="8798893" y="5300433"/>
            <a:ext cx="23745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solidFill>
                  <a:schemeClr val="tx1">
                    <a:lumMod val="75000"/>
                    <a:lumOff val="25000"/>
                  </a:schemeClr>
                </a:solidFill>
                <a:latin typeface="Century Gothic"/>
              </a:rPr>
              <a:t>Heat Vulnerability Score</a:t>
            </a: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id="{E236DD24-9AEE-D81B-1E50-68353DCE8BEA}"/>
              </a:ext>
            </a:extLst>
          </p:cNvPr>
          <p:cNvSpPr txBox="1"/>
          <p:nvPr/>
        </p:nvSpPr>
        <p:spPr>
          <a:xfrm>
            <a:off x="8036892" y="5591379"/>
            <a:ext cx="6981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High</a:t>
            </a:r>
            <a:endParaRPr lang="en-US" dirty="0">
              <a:solidFill>
                <a:schemeClr val="tx1">
                  <a:lumMod val="75000"/>
                  <a:lumOff val="25000"/>
                </a:schemeClr>
              </a:solidFill>
            </a:endParaRPr>
          </a:p>
        </p:txBody>
      </p:sp>
      <p:sp>
        <p:nvSpPr>
          <p:cNvPr id="18" name="TextBox 17">
            <a:extLst>
              <a:ext uri="{FF2B5EF4-FFF2-40B4-BE49-F238E27FC236}">
                <a16:creationId xmlns:a16="http://schemas.microsoft.com/office/drawing/2014/main" id="{66E3A612-56D9-2B8F-1641-054EAB350C0C}"/>
              </a:ext>
            </a:extLst>
          </p:cNvPr>
          <p:cNvSpPr txBox="1"/>
          <p:nvPr/>
        </p:nvSpPr>
        <p:spPr>
          <a:xfrm>
            <a:off x="9117546" y="6450360"/>
            <a:ext cx="6981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High</a:t>
            </a:r>
            <a:endParaRPr lang="en-US" dirty="0">
              <a:solidFill>
                <a:schemeClr val="tx1">
                  <a:lumMod val="75000"/>
                  <a:lumOff val="25000"/>
                </a:schemeClr>
              </a:solidFill>
            </a:endParaRPr>
          </a:p>
        </p:txBody>
      </p:sp>
      <p:sp>
        <p:nvSpPr>
          <p:cNvPr id="19" name="TextBox 18">
            <a:extLst>
              <a:ext uri="{FF2B5EF4-FFF2-40B4-BE49-F238E27FC236}">
                <a16:creationId xmlns:a16="http://schemas.microsoft.com/office/drawing/2014/main" id="{866191D3-BFF3-F47F-EA29-5AE504D6E41B}"/>
              </a:ext>
            </a:extLst>
          </p:cNvPr>
          <p:cNvSpPr txBox="1"/>
          <p:nvPr/>
        </p:nvSpPr>
        <p:spPr>
          <a:xfrm>
            <a:off x="8078455" y="6200978"/>
            <a:ext cx="6981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Low</a:t>
            </a:r>
            <a:endParaRPr lang="en-US" dirty="0">
              <a:solidFill>
                <a:schemeClr val="tx1">
                  <a:lumMod val="75000"/>
                  <a:lumOff val="25000"/>
                </a:schemeClr>
              </a:solidFill>
            </a:endParaRPr>
          </a:p>
        </p:txBody>
      </p:sp>
      <p:sp>
        <p:nvSpPr>
          <p:cNvPr id="20" name="TextBox 19">
            <a:extLst>
              <a:ext uri="{FF2B5EF4-FFF2-40B4-BE49-F238E27FC236}">
                <a16:creationId xmlns:a16="http://schemas.microsoft.com/office/drawing/2014/main" id="{BD4F223A-7878-4192-F8B4-8ED5218C168C}"/>
              </a:ext>
            </a:extLst>
          </p:cNvPr>
          <p:cNvSpPr txBox="1"/>
          <p:nvPr/>
        </p:nvSpPr>
        <p:spPr>
          <a:xfrm>
            <a:off x="8424819" y="6505779"/>
            <a:ext cx="69810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tx1">
                    <a:lumMod val="75000"/>
                    <a:lumOff val="25000"/>
                  </a:schemeClr>
                </a:solidFill>
                <a:latin typeface="Century Gothic"/>
              </a:rPr>
              <a:t>Low</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id="{AF937D68-9421-74D3-5A3A-940156DF9C55}"/>
              </a:ext>
            </a:extLst>
          </p:cNvPr>
          <p:cNvSpPr txBox="1"/>
          <p:nvPr/>
        </p:nvSpPr>
        <p:spPr>
          <a:xfrm>
            <a:off x="2162872" y="1170981"/>
            <a:ext cx="7067221" cy="646331"/>
          </a:xfrm>
          <a:prstGeom prst="rect">
            <a:avLst/>
          </a:prstGeom>
          <a:noFill/>
          <a:ln w="952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Bivariate Choropleth map of Temperature Distribution and Heat Vulnerability for Bridgeport Block Groups</a:t>
            </a:r>
          </a:p>
        </p:txBody>
      </p:sp>
      <p:sp>
        <p:nvSpPr>
          <p:cNvPr id="10" name="TextBox 9">
            <a:extLst>
              <a:ext uri="{FF2B5EF4-FFF2-40B4-BE49-F238E27FC236}">
                <a16:creationId xmlns:a16="http://schemas.microsoft.com/office/drawing/2014/main" id="{7646F855-3CC0-DDE0-71B2-35144CE517EB}"/>
              </a:ext>
            </a:extLst>
          </p:cNvPr>
          <p:cNvSpPr txBox="1"/>
          <p:nvPr/>
        </p:nvSpPr>
        <p:spPr>
          <a:xfrm>
            <a:off x="4526128" y="6432683"/>
            <a:ext cx="87124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1.5 miles</a:t>
            </a:r>
          </a:p>
        </p:txBody>
      </p:sp>
      <p:sp>
        <p:nvSpPr>
          <p:cNvPr id="11" name="TextBox 10">
            <a:extLst>
              <a:ext uri="{FF2B5EF4-FFF2-40B4-BE49-F238E27FC236}">
                <a16:creationId xmlns:a16="http://schemas.microsoft.com/office/drawing/2014/main" id="{3D2052DC-D147-6876-C28D-C05BE35C443F}"/>
              </a:ext>
            </a:extLst>
          </p:cNvPr>
          <p:cNvSpPr txBox="1"/>
          <p:nvPr/>
        </p:nvSpPr>
        <p:spPr>
          <a:xfrm>
            <a:off x="3994165" y="6450654"/>
            <a:ext cx="87124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0.75</a:t>
            </a:r>
          </a:p>
        </p:txBody>
      </p:sp>
      <p:sp>
        <p:nvSpPr>
          <p:cNvPr id="12" name="TextBox 11">
            <a:extLst>
              <a:ext uri="{FF2B5EF4-FFF2-40B4-BE49-F238E27FC236}">
                <a16:creationId xmlns:a16="http://schemas.microsoft.com/office/drawing/2014/main" id="{FB3A0C3F-0026-06DF-425D-2270D05714BC}"/>
              </a:ext>
            </a:extLst>
          </p:cNvPr>
          <p:cNvSpPr txBox="1"/>
          <p:nvPr/>
        </p:nvSpPr>
        <p:spPr>
          <a:xfrm>
            <a:off x="3559249" y="6450654"/>
            <a:ext cx="87124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solidFill>
                  <a:schemeClr val="tx1">
                    <a:lumMod val="75000"/>
                    <a:lumOff val="25000"/>
                  </a:schemeClr>
                </a:solidFill>
                <a:latin typeface="Century Gothic"/>
              </a:rPr>
              <a:t>0</a:t>
            </a:r>
          </a:p>
        </p:txBody>
      </p:sp>
      <p:pic>
        <p:nvPicPr>
          <p:cNvPr id="22" name="Picture 21" descr="A black arrow pointing to a letter n&#10;&#10;Description automatically generated">
            <a:extLst>
              <a:ext uri="{FF2B5EF4-FFF2-40B4-BE49-F238E27FC236}">
                <a16:creationId xmlns:a16="http://schemas.microsoft.com/office/drawing/2014/main" id="{CF6B3E6C-D4E2-F9B2-E89B-CC4DE9B7FEDA}"/>
              </a:ext>
            </a:extLst>
          </p:cNvPr>
          <p:cNvPicPr>
            <a:picLocks noChangeAspect="1"/>
          </p:cNvPicPr>
          <p:nvPr/>
        </p:nvPicPr>
        <p:blipFill rotWithShape="1">
          <a:blip r:embed="rId5"/>
          <a:srcRect t="37383" r="1258" b="-771"/>
          <a:stretch/>
        </p:blipFill>
        <p:spPr>
          <a:xfrm>
            <a:off x="2260601" y="6187862"/>
            <a:ext cx="597748" cy="638923"/>
          </a:xfrm>
          <a:prstGeom prst="rect">
            <a:avLst/>
          </a:prstGeom>
        </p:spPr>
      </p:pic>
    </p:spTree>
    <p:extLst>
      <p:ext uri="{BB962C8B-B14F-4D97-AF65-F5344CB8AC3E}">
        <p14:creationId xmlns:p14="http://schemas.microsoft.com/office/powerpoint/2010/main" val="277487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Arrow Connector 24">
            <a:extLst>
              <a:ext uri="{FF2B5EF4-FFF2-40B4-BE49-F238E27FC236}">
                <a16:creationId xmlns:a16="http://schemas.microsoft.com/office/drawing/2014/main" id="{8E7434FE-0AB5-4FA9-4CFB-10C14C0341B7}"/>
              </a:ext>
            </a:extLst>
          </p:cNvPr>
          <p:cNvCxnSpPr>
            <a:cxnSpLocks/>
          </p:cNvCxnSpPr>
          <p:nvPr/>
        </p:nvCxnSpPr>
        <p:spPr>
          <a:xfrm>
            <a:off x="3550021" y="2830954"/>
            <a:ext cx="0" cy="858447"/>
          </a:xfrm>
          <a:prstGeom prst="straightConnector1">
            <a:avLst/>
          </a:prstGeom>
          <a:ln w="28575">
            <a:tailEnd type="triangle" w="lg" len="lg"/>
          </a:ln>
        </p:spPr>
        <p:style>
          <a:lnRef idx="2">
            <a:schemeClr val="accent6"/>
          </a:lnRef>
          <a:fillRef idx="0">
            <a:schemeClr val="accent6"/>
          </a:fillRef>
          <a:effectRef idx="1">
            <a:schemeClr val="accent6"/>
          </a:effectRef>
          <a:fontRef idx="minor">
            <a:schemeClr val="tx1"/>
          </a:fontRef>
        </p:style>
      </p:cxnSp>
      <p:cxnSp>
        <p:nvCxnSpPr>
          <p:cNvPr id="30" name="Straight Arrow Connector 29">
            <a:extLst>
              <a:ext uri="{FF2B5EF4-FFF2-40B4-BE49-F238E27FC236}">
                <a16:creationId xmlns:a16="http://schemas.microsoft.com/office/drawing/2014/main" id="{7C940095-3D13-2DCE-07A3-ED74B46C6FC8}"/>
              </a:ext>
            </a:extLst>
          </p:cNvPr>
          <p:cNvCxnSpPr>
            <a:cxnSpLocks/>
          </p:cNvCxnSpPr>
          <p:nvPr/>
        </p:nvCxnSpPr>
        <p:spPr>
          <a:xfrm>
            <a:off x="4467324" y="4024950"/>
            <a:ext cx="481152" cy="0"/>
          </a:xfrm>
          <a:prstGeom prst="straightConnector1">
            <a:avLst/>
          </a:prstGeom>
          <a:ln w="28575">
            <a:tailEnd type="triangle" w="lg" len="lg"/>
          </a:ln>
        </p:spPr>
        <p:style>
          <a:lnRef idx="2">
            <a:schemeClr val="accent6"/>
          </a:lnRef>
          <a:fillRef idx="0">
            <a:schemeClr val="accent6"/>
          </a:fillRef>
          <a:effectRef idx="1">
            <a:schemeClr val="accent6"/>
          </a:effectRef>
          <a:fontRef idx="minor">
            <a:schemeClr val="tx1"/>
          </a:fontRef>
        </p:style>
      </p:cxnSp>
      <p:sp>
        <p:nvSpPr>
          <p:cNvPr id="2" name="Title 1">
            <a:extLst>
              <a:ext uri="{FF2B5EF4-FFF2-40B4-BE49-F238E27FC236}">
                <a16:creationId xmlns:a16="http://schemas.microsoft.com/office/drawing/2014/main" id="{9D5FEE65-ECFA-1E7E-E736-847BEC3845AE}"/>
              </a:ext>
            </a:extLst>
          </p:cNvPr>
          <p:cNvSpPr>
            <a:spLocks noGrp="1"/>
          </p:cNvSpPr>
          <p:nvPr>
            <p:ph type="title"/>
          </p:nvPr>
        </p:nvSpPr>
        <p:spPr>
          <a:xfrm>
            <a:off x="1" y="256268"/>
            <a:ext cx="12191999" cy="825844"/>
          </a:xfrm>
        </p:spPr>
        <p:txBody>
          <a:bodyPr>
            <a:normAutofit fontScale="90000"/>
          </a:bodyPr>
          <a:lstStyle/>
          <a:p>
            <a:r>
              <a:rPr lang="en-US" dirty="0"/>
              <a:t>Outdoor Thermal Comfort (</a:t>
            </a:r>
            <a:r>
              <a:rPr lang="en-US" b="1" dirty="0"/>
              <a:t>SOLWEIG </a:t>
            </a:r>
            <a:r>
              <a:rPr lang="en-US" dirty="0"/>
              <a:t>Modeling)</a:t>
            </a:r>
          </a:p>
        </p:txBody>
      </p:sp>
      <p:sp>
        <p:nvSpPr>
          <p:cNvPr id="3" name="Rectangle: Rounded Corners 2">
            <a:extLst>
              <a:ext uri="{FF2B5EF4-FFF2-40B4-BE49-F238E27FC236}">
                <a16:creationId xmlns:a16="http://schemas.microsoft.com/office/drawing/2014/main" id="{45FC45B4-7480-6972-C7CE-5F900FF512A6}"/>
              </a:ext>
            </a:extLst>
          </p:cNvPr>
          <p:cNvSpPr/>
          <p:nvPr/>
        </p:nvSpPr>
        <p:spPr>
          <a:xfrm>
            <a:off x="204198" y="2011493"/>
            <a:ext cx="1913936" cy="731520"/>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USGS LIDAR Point Cloud</a:t>
            </a:r>
          </a:p>
        </p:txBody>
      </p:sp>
      <p:sp>
        <p:nvSpPr>
          <p:cNvPr id="6" name="Rectangle: Rounded Corners 5">
            <a:extLst>
              <a:ext uri="{FF2B5EF4-FFF2-40B4-BE49-F238E27FC236}">
                <a16:creationId xmlns:a16="http://schemas.microsoft.com/office/drawing/2014/main" id="{216DA7D7-D8D6-FF86-19EA-4934000C3DFB}"/>
              </a:ext>
            </a:extLst>
          </p:cNvPr>
          <p:cNvSpPr/>
          <p:nvPr/>
        </p:nvSpPr>
        <p:spPr>
          <a:xfrm>
            <a:off x="2638524" y="3689401"/>
            <a:ext cx="1828800" cy="671098"/>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Clip to each  AOI</a:t>
            </a:r>
          </a:p>
        </p:txBody>
      </p:sp>
      <p:sp>
        <p:nvSpPr>
          <p:cNvPr id="7" name="Rectangle: Rounded Corners 6">
            <a:extLst>
              <a:ext uri="{FF2B5EF4-FFF2-40B4-BE49-F238E27FC236}">
                <a16:creationId xmlns:a16="http://schemas.microsoft.com/office/drawing/2014/main" id="{7170152B-1501-0899-E30B-CD8E1EB9D8C6}"/>
              </a:ext>
            </a:extLst>
          </p:cNvPr>
          <p:cNvSpPr/>
          <p:nvPr/>
        </p:nvSpPr>
        <p:spPr>
          <a:xfrm>
            <a:off x="7432108" y="3271726"/>
            <a:ext cx="2017011" cy="1506448"/>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Run model to calculate mean radiant temperature</a:t>
            </a:r>
            <a:endParaRPr lang="en-US" dirty="0"/>
          </a:p>
        </p:txBody>
      </p:sp>
      <p:sp>
        <p:nvSpPr>
          <p:cNvPr id="8" name="Rectangle: Rounded Corners 7">
            <a:extLst>
              <a:ext uri="{FF2B5EF4-FFF2-40B4-BE49-F238E27FC236}">
                <a16:creationId xmlns:a16="http://schemas.microsoft.com/office/drawing/2014/main" id="{A87EBC65-063F-02A1-7837-CFCD6F8A5CF3}"/>
              </a:ext>
            </a:extLst>
          </p:cNvPr>
          <p:cNvSpPr/>
          <p:nvPr/>
        </p:nvSpPr>
        <p:spPr>
          <a:xfrm>
            <a:off x="9969510" y="3504030"/>
            <a:ext cx="1948056" cy="1041840"/>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Outdoor thermal comfort maps</a:t>
            </a:r>
          </a:p>
        </p:txBody>
      </p:sp>
      <p:sp>
        <p:nvSpPr>
          <p:cNvPr id="12" name="Rectangle: Rounded Corners 11">
            <a:extLst>
              <a:ext uri="{FF2B5EF4-FFF2-40B4-BE49-F238E27FC236}">
                <a16:creationId xmlns:a16="http://schemas.microsoft.com/office/drawing/2014/main" id="{D4644F45-CE27-B05E-5BBD-3255B93EA1CC}"/>
              </a:ext>
            </a:extLst>
          </p:cNvPr>
          <p:cNvSpPr/>
          <p:nvPr/>
        </p:nvSpPr>
        <p:spPr>
          <a:xfrm>
            <a:off x="208050" y="3658097"/>
            <a:ext cx="1944470" cy="731520"/>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USGS Elevation Data</a:t>
            </a:r>
          </a:p>
        </p:txBody>
      </p:sp>
      <p:sp>
        <p:nvSpPr>
          <p:cNvPr id="14" name="Rectangle: Rounded Corners 13">
            <a:extLst>
              <a:ext uri="{FF2B5EF4-FFF2-40B4-BE49-F238E27FC236}">
                <a16:creationId xmlns:a16="http://schemas.microsoft.com/office/drawing/2014/main" id="{88656F38-A4FE-CD61-0ECD-314CAA8D0CD4}"/>
              </a:ext>
            </a:extLst>
          </p:cNvPr>
          <p:cNvSpPr/>
          <p:nvPr/>
        </p:nvSpPr>
        <p:spPr>
          <a:xfrm>
            <a:off x="204198" y="4778174"/>
            <a:ext cx="1965912" cy="731520"/>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NOAA </a:t>
            </a:r>
          </a:p>
          <a:p>
            <a:pPr algn="ctr"/>
            <a:r>
              <a:rPr lang="en-US" dirty="0">
                <a:latin typeface="Century Gothic"/>
              </a:rPr>
              <a:t>Landcover</a:t>
            </a:r>
          </a:p>
        </p:txBody>
      </p:sp>
      <p:sp>
        <p:nvSpPr>
          <p:cNvPr id="5" name="Rectangle: Rounded Corners 4">
            <a:extLst>
              <a:ext uri="{FF2B5EF4-FFF2-40B4-BE49-F238E27FC236}">
                <a16:creationId xmlns:a16="http://schemas.microsoft.com/office/drawing/2014/main" id="{675C5E34-1AFA-B23E-07C3-D5FE5FE5D698}"/>
              </a:ext>
            </a:extLst>
          </p:cNvPr>
          <p:cNvSpPr/>
          <p:nvPr/>
        </p:nvSpPr>
        <p:spPr>
          <a:xfrm>
            <a:off x="2638524" y="1927929"/>
            <a:ext cx="1828800" cy="903025"/>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Create surface model</a:t>
            </a:r>
          </a:p>
        </p:txBody>
      </p:sp>
      <p:sp>
        <p:nvSpPr>
          <p:cNvPr id="10" name="Rectangle: Rounded Corners 9">
            <a:extLst>
              <a:ext uri="{FF2B5EF4-FFF2-40B4-BE49-F238E27FC236}">
                <a16:creationId xmlns:a16="http://schemas.microsoft.com/office/drawing/2014/main" id="{6E8E5F1D-8B79-666A-6569-FB077CE24D32}"/>
              </a:ext>
            </a:extLst>
          </p:cNvPr>
          <p:cNvSpPr/>
          <p:nvPr/>
        </p:nvSpPr>
        <p:spPr>
          <a:xfrm>
            <a:off x="204198" y="1226794"/>
            <a:ext cx="1913936" cy="410164"/>
          </a:xfrm>
          <a:prstGeom prst="roundRect">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Century Gothic"/>
              </a:rPr>
              <a:t>Data Acquisition</a:t>
            </a:r>
          </a:p>
        </p:txBody>
      </p:sp>
      <p:sp>
        <p:nvSpPr>
          <p:cNvPr id="11" name="Rectangle: Rounded Corners 10">
            <a:extLst>
              <a:ext uri="{FF2B5EF4-FFF2-40B4-BE49-F238E27FC236}">
                <a16:creationId xmlns:a16="http://schemas.microsoft.com/office/drawing/2014/main" id="{476FE7B6-7BE2-3B76-C8A5-5D59E2A5DD20}"/>
              </a:ext>
            </a:extLst>
          </p:cNvPr>
          <p:cNvSpPr/>
          <p:nvPr/>
        </p:nvSpPr>
        <p:spPr>
          <a:xfrm>
            <a:off x="2638524" y="1226794"/>
            <a:ext cx="4269381" cy="410164"/>
          </a:xfrm>
          <a:prstGeom prst="roundRect">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Processing</a:t>
            </a:r>
          </a:p>
        </p:txBody>
      </p:sp>
      <p:sp>
        <p:nvSpPr>
          <p:cNvPr id="15" name="Rectangle: Rounded Corners 14">
            <a:extLst>
              <a:ext uri="{FF2B5EF4-FFF2-40B4-BE49-F238E27FC236}">
                <a16:creationId xmlns:a16="http://schemas.microsoft.com/office/drawing/2014/main" id="{5FE13203-61E3-53DD-F536-ED8FAD3DA2B6}"/>
              </a:ext>
            </a:extLst>
          </p:cNvPr>
          <p:cNvSpPr/>
          <p:nvPr/>
        </p:nvSpPr>
        <p:spPr>
          <a:xfrm>
            <a:off x="7428295" y="1226794"/>
            <a:ext cx="2020824" cy="410164"/>
          </a:xfrm>
          <a:prstGeom prst="roundRect">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Analysis</a:t>
            </a:r>
          </a:p>
        </p:txBody>
      </p:sp>
      <p:sp>
        <p:nvSpPr>
          <p:cNvPr id="16" name="Rectangle: Rounded Corners 15">
            <a:extLst>
              <a:ext uri="{FF2B5EF4-FFF2-40B4-BE49-F238E27FC236}">
                <a16:creationId xmlns:a16="http://schemas.microsoft.com/office/drawing/2014/main" id="{9A691880-DEB7-FD0F-8C92-84437B598F26}"/>
              </a:ext>
            </a:extLst>
          </p:cNvPr>
          <p:cNvSpPr/>
          <p:nvPr/>
        </p:nvSpPr>
        <p:spPr>
          <a:xfrm>
            <a:off x="9969510" y="1226794"/>
            <a:ext cx="1826174" cy="410164"/>
          </a:xfrm>
          <a:prstGeom prst="roundRect">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Results</a:t>
            </a:r>
          </a:p>
        </p:txBody>
      </p:sp>
      <p:sp>
        <p:nvSpPr>
          <p:cNvPr id="18" name="Rectangle: Rounded Corners 17">
            <a:extLst>
              <a:ext uri="{FF2B5EF4-FFF2-40B4-BE49-F238E27FC236}">
                <a16:creationId xmlns:a16="http://schemas.microsoft.com/office/drawing/2014/main" id="{CE99AB04-F1A0-9B94-C737-7BF971E8B664}"/>
              </a:ext>
            </a:extLst>
          </p:cNvPr>
          <p:cNvSpPr/>
          <p:nvPr/>
        </p:nvSpPr>
        <p:spPr>
          <a:xfrm>
            <a:off x="4948476" y="3366619"/>
            <a:ext cx="1959429" cy="1316663"/>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Create additional inputs via UMEP plugin</a:t>
            </a:r>
          </a:p>
        </p:txBody>
      </p:sp>
      <p:cxnSp>
        <p:nvCxnSpPr>
          <p:cNvPr id="24" name="Straight Arrow Connector 23">
            <a:extLst>
              <a:ext uri="{FF2B5EF4-FFF2-40B4-BE49-F238E27FC236}">
                <a16:creationId xmlns:a16="http://schemas.microsoft.com/office/drawing/2014/main" id="{F76F0A57-D14F-46BD-1EE6-BE425D9CDFB2}"/>
              </a:ext>
            </a:extLst>
          </p:cNvPr>
          <p:cNvCxnSpPr>
            <a:cxnSpLocks/>
          </p:cNvCxnSpPr>
          <p:nvPr/>
        </p:nvCxnSpPr>
        <p:spPr>
          <a:xfrm>
            <a:off x="2113305" y="2378346"/>
            <a:ext cx="520390" cy="0"/>
          </a:xfrm>
          <a:prstGeom prst="straightConnector1">
            <a:avLst/>
          </a:prstGeom>
          <a:ln w="28575">
            <a:tailEnd type="triangle" w="lg" len="lg"/>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E87CB101-B0BB-E457-F982-92E0A62FF38F}"/>
              </a:ext>
            </a:extLst>
          </p:cNvPr>
          <p:cNvCxnSpPr>
            <a:cxnSpLocks/>
          </p:cNvCxnSpPr>
          <p:nvPr/>
        </p:nvCxnSpPr>
        <p:spPr>
          <a:xfrm flipV="1">
            <a:off x="2143839" y="4024950"/>
            <a:ext cx="489856" cy="1"/>
          </a:xfrm>
          <a:prstGeom prst="straightConnector1">
            <a:avLst/>
          </a:prstGeom>
          <a:ln w="28575">
            <a:tailEnd type="triangle" w="lg" len="lg"/>
          </a:ln>
        </p:spPr>
        <p:style>
          <a:lnRef idx="2">
            <a:schemeClr val="accent6"/>
          </a:lnRef>
          <a:fillRef idx="0">
            <a:schemeClr val="accent6"/>
          </a:fillRef>
          <a:effectRef idx="1">
            <a:schemeClr val="accent6"/>
          </a:effectRef>
          <a:fontRef idx="minor">
            <a:schemeClr val="tx1"/>
          </a:fontRef>
        </p:style>
      </p:cxnSp>
      <p:cxnSp>
        <p:nvCxnSpPr>
          <p:cNvPr id="32" name="Straight Arrow Connector 31">
            <a:extLst>
              <a:ext uri="{FF2B5EF4-FFF2-40B4-BE49-F238E27FC236}">
                <a16:creationId xmlns:a16="http://schemas.microsoft.com/office/drawing/2014/main" id="{9DDFC8C3-E438-7F86-FD54-184D29A5915C}"/>
              </a:ext>
            </a:extLst>
          </p:cNvPr>
          <p:cNvCxnSpPr>
            <a:cxnSpLocks/>
          </p:cNvCxnSpPr>
          <p:nvPr/>
        </p:nvCxnSpPr>
        <p:spPr>
          <a:xfrm>
            <a:off x="9449119" y="4024950"/>
            <a:ext cx="520391" cy="0"/>
          </a:xfrm>
          <a:prstGeom prst="straightConnector1">
            <a:avLst/>
          </a:prstGeom>
          <a:ln w="28575">
            <a:tailEnd type="triangle" w="lg" len="lg"/>
          </a:ln>
        </p:spPr>
        <p:style>
          <a:lnRef idx="2">
            <a:schemeClr val="accent6"/>
          </a:lnRef>
          <a:fillRef idx="0">
            <a:schemeClr val="accent6"/>
          </a:fillRef>
          <a:effectRef idx="1">
            <a:schemeClr val="accent6"/>
          </a:effectRef>
          <a:fontRef idx="minor">
            <a:schemeClr val="tx1"/>
          </a:fontRef>
        </p:style>
      </p:cxnSp>
      <p:cxnSp>
        <p:nvCxnSpPr>
          <p:cNvPr id="38" name="Straight Arrow Connector 37">
            <a:extLst>
              <a:ext uri="{FF2B5EF4-FFF2-40B4-BE49-F238E27FC236}">
                <a16:creationId xmlns:a16="http://schemas.microsoft.com/office/drawing/2014/main" id="{25F37996-F649-E4BC-4206-F577C527D085}"/>
              </a:ext>
            </a:extLst>
          </p:cNvPr>
          <p:cNvCxnSpPr>
            <a:cxnSpLocks/>
          </p:cNvCxnSpPr>
          <p:nvPr/>
        </p:nvCxnSpPr>
        <p:spPr>
          <a:xfrm flipV="1">
            <a:off x="6907905" y="4024950"/>
            <a:ext cx="524203" cy="1"/>
          </a:xfrm>
          <a:prstGeom prst="straightConnector1">
            <a:avLst/>
          </a:prstGeom>
          <a:ln w="28575">
            <a:tailEnd type="triangle" w="lg" len="lg"/>
          </a:ln>
        </p:spPr>
        <p:style>
          <a:lnRef idx="2">
            <a:schemeClr val="accent6"/>
          </a:lnRef>
          <a:fillRef idx="0">
            <a:schemeClr val="accent6"/>
          </a:fillRef>
          <a:effectRef idx="1">
            <a:schemeClr val="accent6"/>
          </a:effectRef>
          <a:fontRef idx="minor">
            <a:schemeClr val="tx1"/>
          </a:fontRef>
        </p:style>
      </p:cxnSp>
      <p:cxnSp>
        <p:nvCxnSpPr>
          <p:cNvPr id="46" name="Connector: Elbow 45">
            <a:extLst>
              <a:ext uri="{FF2B5EF4-FFF2-40B4-BE49-F238E27FC236}">
                <a16:creationId xmlns:a16="http://schemas.microsoft.com/office/drawing/2014/main" id="{72B59434-BB8B-53C6-4EC7-8B0391B066A8}"/>
              </a:ext>
            </a:extLst>
          </p:cNvPr>
          <p:cNvCxnSpPr>
            <a:cxnSpLocks/>
          </p:cNvCxnSpPr>
          <p:nvPr/>
        </p:nvCxnSpPr>
        <p:spPr>
          <a:xfrm flipV="1">
            <a:off x="2165281" y="4360499"/>
            <a:ext cx="1382814" cy="783435"/>
          </a:xfrm>
          <a:prstGeom prst="bentConnector2">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765DD7AA-A809-E6AF-57BB-CDA807574046}"/>
              </a:ext>
            </a:extLst>
          </p:cNvPr>
          <p:cNvSpPr/>
          <p:nvPr/>
        </p:nvSpPr>
        <p:spPr>
          <a:xfrm>
            <a:off x="204198" y="5884807"/>
            <a:ext cx="1965912" cy="731520"/>
          </a:xfrm>
          <a:prstGeom prst="roundRect">
            <a:avLst/>
          </a:prstGeom>
          <a:solidFill>
            <a:srgbClr val="9DB23F"/>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Century Gothic"/>
              </a:rPr>
              <a:t>Meteorological Data</a:t>
            </a:r>
          </a:p>
        </p:txBody>
      </p:sp>
      <p:cxnSp>
        <p:nvCxnSpPr>
          <p:cNvPr id="13" name="Connector: Elbow 12">
            <a:extLst>
              <a:ext uri="{FF2B5EF4-FFF2-40B4-BE49-F238E27FC236}">
                <a16:creationId xmlns:a16="http://schemas.microsoft.com/office/drawing/2014/main" id="{E08E45E5-8A5E-4BA3-D9CA-1489F5E7195B}"/>
              </a:ext>
            </a:extLst>
          </p:cNvPr>
          <p:cNvCxnSpPr>
            <a:cxnSpLocks/>
            <a:stCxn id="4" idx="3"/>
            <a:endCxn id="7" idx="2"/>
          </p:cNvCxnSpPr>
          <p:nvPr/>
        </p:nvCxnSpPr>
        <p:spPr>
          <a:xfrm flipV="1">
            <a:off x="2170110" y="4778174"/>
            <a:ext cx="6270504" cy="1472393"/>
          </a:xfrm>
          <a:prstGeom prst="bentConnector2">
            <a:avLst/>
          </a:prstGeom>
          <a:ln w="28575">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5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5" grpId="0" animBg="1"/>
      <p:bldP spid="11" grpId="0" animBg="1"/>
      <p:bldP spid="15" grpId="0" animBg="1"/>
      <p:bldP spid="15" grpId="1"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A4EE-0236-1C2D-6F12-1E1C985DBB5C}"/>
              </a:ext>
            </a:extLst>
          </p:cNvPr>
          <p:cNvSpPr>
            <a:spLocks noGrp="1"/>
          </p:cNvSpPr>
          <p:nvPr>
            <p:ph type="title"/>
          </p:nvPr>
        </p:nvSpPr>
        <p:spPr/>
        <p:txBody>
          <a:bodyPr/>
          <a:lstStyle/>
          <a:p>
            <a:r>
              <a:rPr lang="en-US" dirty="0"/>
              <a:t>SOLWEIG Output </a:t>
            </a:r>
          </a:p>
        </p:txBody>
      </p:sp>
      <p:pic>
        <p:nvPicPr>
          <p:cNvPr id="9" name="Picture 8">
            <a:extLst>
              <a:ext uri="{FF2B5EF4-FFF2-40B4-BE49-F238E27FC236}">
                <a16:creationId xmlns:a16="http://schemas.microsoft.com/office/drawing/2014/main" id="{05EB66FB-8C22-1CFC-E72C-FD5D0F8A7922}"/>
              </a:ext>
            </a:extLst>
          </p:cNvPr>
          <p:cNvPicPr>
            <a:picLocks noChangeAspect="1"/>
          </p:cNvPicPr>
          <p:nvPr/>
        </p:nvPicPr>
        <p:blipFill>
          <a:blip r:embed="rId3"/>
          <a:stretch>
            <a:fillRect/>
          </a:stretch>
        </p:blipFill>
        <p:spPr>
          <a:xfrm>
            <a:off x="2945787" y="1906181"/>
            <a:ext cx="6284306" cy="4856752"/>
          </a:xfrm>
          <a:prstGeom prst="rect">
            <a:avLst/>
          </a:prstGeom>
        </p:spPr>
      </p:pic>
      <p:pic>
        <p:nvPicPr>
          <p:cNvPr id="14" name="Picture 13" descr="A black arrow pointing to a letter n&#10;&#10;Description automatically generated">
            <a:extLst>
              <a:ext uri="{FF2B5EF4-FFF2-40B4-BE49-F238E27FC236}">
                <a16:creationId xmlns:a16="http://schemas.microsoft.com/office/drawing/2014/main" id="{8A8C466A-0528-55CF-E575-4ED96AE4F5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645" b="93738" l="9874" r="88868"/>
                    </a14:imgEffect>
                  </a14:imgLayer>
                </a14:imgProps>
              </a:ext>
            </a:extLst>
          </a:blip>
          <a:srcRect t="37383" r="1258" b="-771"/>
          <a:stretch/>
        </p:blipFill>
        <p:spPr>
          <a:xfrm>
            <a:off x="2945787" y="6382802"/>
            <a:ext cx="331209" cy="354024"/>
          </a:xfrm>
          <a:prstGeom prst="rect">
            <a:avLst/>
          </a:prstGeom>
        </p:spPr>
      </p:pic>
      <p:sp>
        <p:nvSpPr>
          <p:cNvPr id="15" name="TextBox 14">
            <a:extLst>
              <a:ext uri="{FF2B5EF4-FFF2-40B4-BE49-F238E27FC236}">
                <a16:creationId xmlns:a16="http://schemas.microsoft.com/office/drawing/2014/main" id="{689B465C-C9C8-F662-AFF4-303F700CB245}"/>
              </a:ext>
            </a:extLst>
          </p:cNvPr>
          <p:cNvSpPr txBox="1"/>
          <p:nvPr/>
        </p:nvSpPr>
        <p:spPr>
          <a:xfrm>
            <a:off x="5215105" y="6340122"/>
            <a:ext cx="7356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Century Gothic"/>
              </a:rPr>
              <a:t>500 feet</a:t>
            </a:r>
          </a:p>
        </p:txBody>
      </p:sp>
      <p:sp>
        <p:nvSpPr>
          <p:cNvPr id="16" name="TextBox 15">
            <a:extLst>
              <a:ext uri="{FF2B5EF4-FFF2-40B4-BE49-F238E27FC236}">
                <a16:creationId xmlns:a16="http://schemas.microsoft.com/office/drawing/2014/main" id="{8E913FB5-68E0-DB36-1848-65D1BBE8AA02}"/>
              </a:ext>
            </a:extLst>
          </p:cNvPr>
          <p:cNvSpPr txBox="1"/>
          <p:nvPr/>
        </p:nvSpPr>
        <p:spPr>
          <a:xfrm>
            <a:off x="4141956" y="6340122"/>
            <a:ext cx="43151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Century Gothic"/>
              </a:rPr>
              <a:t>250</a:t>
            </a:r>
          </a:p>
        </p:txBody>
      </p:sp>
      <p:sp>
        <p:nvSpPr>
          <p:cNvPr id="17" name="TextBox 16">
            <a:extLst>
              <a:ext uri="{FF2B5EF4-FFF2-40B4-BE49-F238E27FC236}">
                <a16:creationId xmlns:a16="http://schemas.microsoft.com/office/drawing/2014/main" id="{79BB25EA-3117-147A-AD4E-1AA4B8229D14}"/>
              </a:ext>
            </a:extLst>
          </p:cNvPr>
          <p:cNvSpPr txBox="1"/>
          <p:nvPr/>
        </p:nvSpPr>
        <p:spPr>
          <a:xfrm>
            <a:off x="3217887" y="6340122"/>
            <a:ext cx="18400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latin typeface="Century Gothic"/>
              </a:rPr>
              <a:t>0</a:t>
            </a:r>
          </a:p>
        </p:txBody>
      </p:sp>
      <p:sp>
        <p:nvSpPr>
          <p:cNvPr id="18" name="TextBox 17">
            <a:extLst>
              <a:ext uri="{FF2B5EF4-FFF2-40B4-BE49-F238E27FC236}">
                <a16:creationId xmlns:a16="http://schemas.microsoft.com/office/drawing/2014/main" id="{00810F5A-2853-C416-633D-4109C833A8D1}"/>
              </a:ext>
            </a:extLst>
          </p:cNvPr>
          <p:cNvSpPr txBox="1"/>
          <p:nvPr/>
        </p:nvSpPr>
        <p:spPr>
          <a:xfrm>
            <a:off x="2945787" y="1170981"/>
            <a:ext cx="6292366" cy="646331"/>
          </a:xfrm>
          <a:prstGeom prst="rect">
            <a:avLst/>
          </a:prstGeom>
          <a:noFill/>
          <a:ln w="952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Century Gothic"/>
              </a:rPr>
              <a:t>Mean Radiant Temperature in the East Bridgeport on 07/30/2022 at 14:30</a:t>
            </a:r>
          </a:p>
        </p:txBody>
      </p:sp>
      <p:grpSp>
        <p:nvGrpSpPr>
          <p:cNvPr id="28" name="Group 27">
            <a:extLst>
              <a:ext uri="{FF2B5EF4-FFF2-40B4-BE49-F238E27FC236}">
                <a16:creationId xmlns:a16="http://schemas.microsoft.com/office/drawing/2014/main" id="{12216DFF-F356-3033-F66D-E2129B6C4A0E}"/>
              </a:ext>
            </a:extLst>
          </p:cNvPr>
          <p:cNvGrpSpPr/>
          <p:nvPr/>
        </p:nvGrpSpPr>
        <p:grpSpPr>
          <a:xfrm>
            <a:off x="9450310" y="2880451"/>
            <a:ext cx="1840176" cy="2184586"/>
            <a:chOff x="9838929" y="2618757"/>
            <a:chExt cx="2195694" cy="2795080"/>
          </a:xfrm>
        </p:grpSpPr>
        <p:sp>
          <p:nvSpPr>
            <p:cNvPr id="20" name="TextBox 19">
              <a:extLst>
                <a:ext uri="{FF2B5EF4-FFF2-40B4-BE49-F238E27FC236}">
                  <a16:creationId xmlns:a16="http://schemas.microsoft.com/office/drawing/2014/main" id="{85DF37F6-27EC-BACF-368C-B79BD0E6713C}"/>
                </a:ext>
              </a:extLst>
            </p:cNvPr>
            <p:cNvSpPr txBox="1"/>
            <p:nvPr/>
          </p:nvSpPr>
          <p:spPr>
            <a:xfrm>
              <a:off x="10391751" y="3000033"/>
              <a:ext cx="1545544" cy="393787"/>
            </a:xfrm>
            <a:prstGeom prst="rect">
              <a:avLst/>
            </a:prstGeom>
            <a:noFill/>
          </p:spPr>
          <p:txBody>
            <a:bodyPr wrap="square" rtlCol="0">
              <a:spAutoFit/>
            </a:bodyPr>
            <a:lstStyle/>
            <a:p>
              <a:r>
                <a:rPr lang="en-US" sz="1400" dirty="0">
                  <a:solidFill>
                    <a:schemeClr val="tx1">
                      <a:lumMod val="75000"/>
                      <a:lumOff val="25000"/>
                    </a:schemeClr>
                  </a:solidFill>
                  <a:latin typeface="+mj-lt"/>
                </a:rPr>
                <a:t>89.1 – 98.4</a:t>
              </a:r>
            </a:p>
          </p:txBody>
        </p:sp>
        <p:sp>
          <p:nvSpPr>
            <p:cNvPr id="21" name="TextBox 20">
              <a:extLst>
                <a:ext uri="{FF2B5EF4-FFF2-40B4-BE49-F238E27FC236}">
                  <a16:creationId xmlns:a16="http://schemas.microsoft.com/office/drawing/2014/main" id="{DA289E1D-B080-654A-3A67-D7BDD3699D72}"/>
                </a:ext>
              </a:extLst>
            </p:cNvPr>
            <p:cNvSpPr txBox="1"/>
            <p:nvPr/>
          </p:nvSpPr>
          <p:spPr>
            <a:xfrm>
              <a:off x="9838929" y="2618757"/>
              <a:ext cx="2145409" cy="393787"/>
            </a:xfrm>
            <a:prstGeom prst="rect">
              <a:avLst/>
            </a:prstGeom>
            <a:noFill/>
          </p:spPr>
          <p:txBody>
            <a:bodyPr wrap="square" rtlCol="0">
              <a:spAutoFit/>
            </a:bodyPr>
            <a:lstStyle/>
            <a:p>
              <a:r>
                <a:rPr lang="en-US" sz="1400" b="1" dirty="0">
                  <a:solidFill>
                    <a:schemeClr val="tx1">
                      <a:lumMod val="75000"/>
                      <a:lumOff val="25000"/>
                    </a:schemeClr>
                  </a:solidFill>
                  <a:latin typeface="+mj-lt"/>
                </a:rPr>
                <a:t>Temperature °F </a:t>
              </a:r>
            </a:p>
          </p:txBody>
        </p:sp>
        <p:sp>
          <p:nvSpPr>
            <p:cNvPr id="22" name="TextBox 21">
              <a:extLst>
                <a:ext uri="{FF2B5EF4-FFF2-40B4-BE49-F238E27FC236}">
                  <a16:creationId xmlns:a16="http://schemas.microsoft.com/office/drawing/2014/main" id="{DE03551A-EA63-ADF2-B2B4-444CB00C5C5C}"/>
                </a:ext>
              </a:extLst>
            </p:cNvPr>
            <p:cNvSpPr txBox="1"/>
            <p:nvPr/>
          </p:nvSpPr>
          <p:spPr>
            <a:xfrm>
              <a:off x="10391751" y="3404037"/>
              <a:ext cx="1545544" cy="393787"/>
            </a:xfrm>
            <a:prstGeom prst="rect">
              <a:avLst/>
            </a:prstGeom>
            <a:noFill/>
          </p:spPr>
          <p:txBody>
            <a:bodyPr wrap="square" rtlCol="0">
              <a:spAutoFit/>
            </a:bodyPr>
            <a:lstStyle/>
            <a:p>
              <a:r>
                <a:rPr lang="en-US" sz="1400" dirty="0">
                  <a:solidFill>
                    <a:schemeClr val="tx1">
                      <a:lumMod val="75000"/>
                      <a:lumOff val="25000"/>
                    </a:schemeClr>
                  </a:solidFill>
                  <a:latin typeface="+mj-lt"/>
                </a:rPr>
                <a:t>98.4 – 100.0</a:t>
              </a:r>
            </a:p>
          </p:txBody>
        </p:sp>
        <p:sp>
          <p:nvSpPr>
            <p:cNvPr id="23" name="TextBox 22">
              <a:extLst>
                <a:ext uri="{FF2B5EF4-FFF2-40B4-BE49-F238E27FC236}">
                  <a16:creationId xmlns:a16="http://schemas.microsoft.com/office/drawing/2014/main" id="{3BE184F7-F26D-9665-89E4-BDB222BAD4EA}"/>
                </a:ext>
              </a:extLst>
            </p:cNvPr>
            <p:cNvSpPr txBox="1"/>
            <p:nvPr/>
          </p:nvSpPr>
          <p:spPr>
            <a:xfrm>
              <a:off x="10391751" y="3808039"/>
              <a:ext cx="1642872" cy="393787"/>
            </a:xfrm>
            <a:prstGeom prst="rect">
              <a:avLst/>
            </a:prstGeom>
            <a:noFill/>
          </p:spPr>
          <p:txBody>
            <a:bodyPr wrap="square" rtlCol="0">
              <a:spAutoFit/>
            </a:bodyPr>
            <a:lstStyle/>
            <a:p>
              <a:r>
                <a:rPr lang="en-US" sz="1400" dirty="0">
                  <a:solidFill>
                    <a:schemeClr val="tx1">
                      <a:lumMod val="75000"/>
                      <a:lumOff val="25000"/>
                    </a:schemeClr>
                  </a:solidFill>
                  <a:latin typeface="+mj-lt"/>
                </a:rPr>
                <a:t>100.0 – 148.2</a:t>
              </a:r>
            </a:p>
          </p:txBody>
        </p:sp>
        <p:sp>
          <p:nvSpPr>
            <p:cNvPr id="24" name="TextBox 23">
              <a:extLst>
                <a:ext uri="{FF2B5EF4-FFF2-40B4-BE49-F238E27FC236}">
                  <a16:creationId xmlns:a16="http://schemas.microsoft.com/office/drawing/2014/main" id="{2D9C8D32-EBF0-25C7-88A7-9B44D95F5E13}"/>
                </a:ext>
              </a:extLst>
            </p:cNvPr>
            <p:cNvSpPr txBox="1"/>
            <p:nvPr/>
          </p:nvSpPr>
          <p:spPr>
            <a:xfrm>
              <a:off x="10391751" y="4212042"/>
              <a:ext cx="1642872" cy="393787"/>
            </a:xfrm>
            <a:prstGeom prst="rect">
              <a:avLst/>
            </a:prstGeom>
            <a:noFill/>
          </p:spPr>
          <p:txBody>
            <a:bodyPr wrap="square" rtlCol="0">
              <a:spAutoFit/>
            </a:bodyPr>
            <a:lstStyle/>
            <a:p>
              <a:r>
                <a:rPr lang="en-US" sz="1400" dirty="0">
                  <a:solidFill>
                    <a:schemeClr val="tx1">
                      <a:lumMod val="75000"/>
                      <a:lumOff val="25000"/>
                    </a:schemeClr>
                  </a:solidFill>
                  <a:latin typeface="+mj-lt"/>
                </a:rPr>
                <a:t>148.2 – 152.7</a:t>
              </a:r>
            </a:p>
          </p:txBody>
        </p:sp>
        <p:sp>
          <p:nvSpPr>
            <p:cNvPr id="25" name="TextBox 24">
              <a:extLst>
                <a:ext uri="{FF2B5EF4-FFF2-40B4-BE49-F238E27FC236}">
                  <a16:creationId xmlns:a16="http://schemas.microsoft.com/office/drawing/2014/main" id="{93C8FF74-A866-DAB3-1DD0-1B7E53CD0F8A}"/>
                </a:ext>
              </a:extLst>
            </p:cNvPr>
            <p:cNvSpPr txBox="1"/>
            <p:nvPr/>
          </p:nvSpPr>
          <p:spPr>
            <a:xfrm>
              <a:off x="10391751" y="4616045"/>
              <a:ext cx="1642872" cy="393787"/>
            </a:xfrm>
            <a:prstGeom prst="rect">
              <a:avLst/>
            </a:prstGeom>
            <a:noFill/>
          </p:spPr>
          <p:txBody>
            <a:bodyPr wrap="square" rtlCol="0">
              <a:spAutoFit/>
            </a:bodyPr>
            <a:lstStyle/>
            <a:p>
              <a:r>
                <a:rPr lang="en-US" sz="1400" dirty="0">
                  <a:solidFill>
                    <a:schemeClr val="tx1">
                      <a:lumMod val="75000"/>
                      <a:lumOff val="25000"/>
                    </a:schemeClr>
                  </a:solidFill>
                  <a:latin typeface="+mj-lt"/>
                </a:rPr>
                <a:t>152.7 – 154.6</a:t>
              </a:r>
            </a:p>
          </p:txBody>
        </p:sp>
        <p:sp>
          <p:nvSpPr>
            <p:cNvPr id="26" name="TextBox 25">
              <a:extLst>
                <a:ext uri="{FF2B5EF4-FFF2-40B4-BE49-F238E27FC236}">
                  <a16:creationId xmlns:a16="http://schemas.microsoft.com/office/drawing/2014/main" id="{2DE7A427-22E3-2C9B-DC6B-33EF17210BEE}"/>
                </a:ext>
              </a:extLst>
            </p:cNvPr>
            <p:cNvSpPr txBox="1"/>
            <p:nvPr/>
          </p:nvSpPr>
          <p:spPr>
            <a:xfrm>
              <a:off x="10391751" y="5020050"/>
              <a:ext cx="1642872" cy="393787"/>
            </a:xfrm>
            <a:prstGeom prst="rect">
              <a:avLst/>
            </a:prstGeom>
            <a:noFill/>
          </p:spPr>
          <p:txBody>
            <a:bodyPr wrap="square" rtlCol="0">
              <a:spAutoFit/>
            </a:bodyPr>
            <a:lstStyle/>
            <a:p>
              <a:r>
                <a:rPr lang="en-US" sz="1400" dirty="0">
                  <a:solidFill>
                    <a:schemeClr val="tx1">
                      <a:lumMod val="75000"/>
                      <a:lumOff val="25000"/>
                    </a:schemeClr>
                  </a:solidFill>
                  <a:latin typeface="+mj-lt"/>
                </a:rPr>
                <a:t>154.6 – 157.3</a:t>
              </a:r>
            </a:p>
          </p:txBody>
        </p:sp>
        <p:pic>
          <p:nvPicPr>
            <p:cNvPr id="27" name="Picture 26">
              <a:extLst>
                <a:ext uri="{FF2B5EF4-FFF2-40B4-BE49-F238E27FC236}">
                  <a16:creationId xmlns:a16="http://schemas.microsoft.com/office/drawing/2014/main" id="{05ED2933-0FF3-2119-5F3B-670AE22FC632}"/>
                </a:ext>
              </a:extLst>
            </p:cNvPr>
            <p:cNvPicPr>
              <a:picLocks noChangeAspect="1"/>
            </p:cNvPicPr>
            <p:nvPr/>
          </p:nvPicPr>
          <p:blipFill>
            <a:blip r:embed="rId6"/>
            <a:stretch>
              <a:fillRect/>
            </a:stretch>
          </p:blipFill>
          <p:spPr>
            <a:xfrm>
              <a:off x="9993097" y="3022762"/>
              <a:ext cx="398653" cy="2337725"/>
            </a:xfrm>
            <a:prstGeom prst="rect">
              <a:avLst/>
            </a:prstGeom>
          </p:spPr>
        </p:pic>
      </p:grpSp>
      <p:sp>
        <p:nvSpPr>
          <p:cNvPr id="29" name="TextBox 28">
            <a:extLst>
              <a:ext uri="{FF2B5EF4-FFF2-40B4-BE49-F238E27FC236}">
                <a16:creationId xmlns:a16="http://schemas.microsoft.com/office/drawing/2014/main" id="{CC9DDA15-73F9-1A14-79ED-0760700BDAD0}"/>
              </a:ext>
            </a:extLst>
          </p:cNvPr>
          <p:cNvSpPr txBox="1"/>
          <p:nvPr/>
        </p:nvSpPr>
        <p:spPr>
          <a:xfrm>
            <a:off x="7903076" y="5949566"/>
            <a:ext cx="1050424" cy="523220"/>
          </a:xfrm>
          <a:prstGeom prst="rect">
            <a:avLst/>
          </a:prstGeom>
          <a:noFill/>
        </p:spPr>
        <p:txBody>
          <a:bodyPr wrap="square" rtlCol="0">
            <a:spAutoFit/>
          </a:bodyPr>
          <a:lstStyle/>
          <a:p>
            <a:pPr algn="ctr"/>
            <a:r>
              <a:rPr lang="en-US" sz="1400" b="1" dirty="0">
                <a:latin typeface="+mj-lt"/>
              </a:rPr>
              <a:t>Parking Lot</a:t>
            </a:r>
          </a:p>
        </p:txBody>
      </p:sp>
      <p:sp>
        <p:nvSpPr>
          <p:cNvPr id="30" name="TextBox 29">
            <a:extLst>
              <a:ext uri="{FF2B5EF4-FFF2-40B4-BE49-F238E27FC236}">
                <a16:creationId xmlns:a16="http://schemas.microsoft.com/office/drawing/2014/main" id="{A46695D7-DC44-D1E2-6761-A61C09E9D933}"/>
              </a:ext>
            </a:extLst>
          </p:cNvPr>
          <p:cNvSpPr txBox="1"/>
          <p:nvPr/>
        </p:nvSpPr>
        <p:spPr>
          <a:xfrm rot="16373863">
            <a:off x="5269626" y="4579624"/>
            <a:ext cx="1772497" cy="307777"/>
          </a:xfrm>
          <a:prstGeom prst="rect">
            <a:avLst/>
          </a:prstGeom>
          <a:noFill/>
        </p:spPr>
        <p:txBody>
          <a:bodyPr wrap="square" lIns="91440" tIns="45720" rIns="91440" bIns="45720" rtlCol="0" anchor="t">
            <a:spAutoFit/>
          </a:bodyPr>
          <a:lstStyle/>
          <a:p>
            <a:pPr algn="ctr"/>
            <a:r>
              <a:rPr lang="en-US" sz="1400" b="1" dirty="0">
                <a:latin typeface="+mj-lt"/>
              </a:rPr>
              <a:t>E Main St</a:t>
            </a:r>
          </a:p>
        </p:txBody>
      </p:sp>
      <p:sp>
        <p:nvSpPr>
          <p:cNvPr id="31" name="TextBox 30">
            <a:extLst>
              <a:ext uri="{FF2B5EF4-FFF2-40B4-BE49-F238E27FC236}">
                <a16:creationId xmlns:a16="http://schemas.microsoft.com/office/drawing/2014/main" id="{411FEE3A-C305-6B9B-5107-84A24CB6255A}"/>
              </a:ext>
            </a:extLst>
          </p:cNvPr>
          <p:cNvSpPr txBox="1"/>
          <p:nvPr/>
        </p:nvSpPr>
        <p:spPr>
          <a:xfrm rot="163164">
            <a:off x="4372212" y="3334817"/>
            <a:ext cx="1528703" cy="307777"/>
          </a:xfrm>
          <a:prstGeom prst="rect">
            <a:avLst/>
          </a:prstGeom>
          <a:noFill/>
        </p:spPr>
        <p:txBody>
          <a:bodyPr wrap="square" rtlCol="0">
            <a:spAutoFit/>
          </a:bodyPr>
          <a:lstStyle/>
          <a:p>
            <a:pPr algn="ctr"/>
            <a:r>
              <a:rPr lang="en-US" sz="1400" b="1" dirty="0">
                <a:latin typeface="+mj-lt"/>
              </a:rPr>
              <a:t>Ogden St</a:t>
            </a:r>
          </a:p>
        </p:txBody>
      </p:sp>
    </p:spTree>
    <p:extLst>
      <p:ext uri="{BB962C8B-B14F-4D97-AF65-F5344CB8AC3E}">
        <p14:creationId xmlns:p14="http://schemas.microsoft.com/office/powerpoint/2010/main" val="2989711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a:bodyPr>
          <a:lstStyle/>
          <a:p>
            <a:r>
              <a:rPr lang="en-US" dirty="0"/>
              <a:t>Errors &amp; Uncertainties</a:t>
            </a:r>
          </a:p>
        </p:txBody>
      </p:sp>
      <p:sp>
        <p:nvSpPr>
          <p:cNvPr id="36" name="TextBox 35">
            <a:extLst>
              <a:ext uri="{FF2B5EF4-FFF2-40B4-BE49-F238E27FC236}">
                <a16:creationId xmlns:a16="http://schemas.microsoft.com/office/drawing/2014/main" id="{365875F2-6AD4-4B97-0103-96DF5460D9FB}"/>
              </a:ext>
            </a:extLst>
          </p:cNvPr>
          <p:cNvSpPr txBox="1"/>
          <p:nvPr/>
        </p:nvSpPr>
        <p:spPr>
          <a:xfrm>
            <a:off x="1875692" y="1621692"/>
            <a:ext cx="10081846" cy="1323439"/>
          </a:xfrm>
          <a:prstGeom prst="rect">
            <a:avLst/>
          </a:prstGeom>
          <a:solidFill>
            <a:schemeClr val="accent2">
              <a:lumMod val="20000"/>
              <a:lumOff val="80000"/>
            </a:schemeClr>
          </a:solid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000" b="1" dirty="0">
                <a:solidFill>
                  <a:schemeClr val="tx1">
                    <a:lumMod val="75000"/>
                    <a:lumOff val="25000"/>
                  </a:schemeClr>
                </a:solidFill>
                <a:latin typeface="Century Gothic"/>
                <a:ea typeface="Calibri"/>
                <a:cs typeface="Calibri"/>
              </a:rPr>
              <a:t>Urban Heat Assessment​</a:t>
            </a:r>
          </a:p>
          <a:p>
            <a:r>
              <a:rPr lang="en-US" sz="2000" dirty="0">
                <a:solidFill>
                  <a:schemeClr val="tx1">
                    <a:lumMod val="75000"/>
                    <a:lumOff val="25000"/>
                  </a:schemeClr>
                </a:solidFill>
                <a:latin typeface="Century Gothic"/>
                <a:ea typeface="+mn-lt"/>
                <a:cs typeface="+mn-lt"/>
              </a:rPr>
              <a:t>Land surface temperature does not account for how heat is felt or experienced </a:t>
            </a:r>
            <a:endParaRPr lang="en-US" dirty="0">
              <a:solidFill>
                <a:schemeClr val="tx1">
                  <a:lumMod val="75000"/>
                  <a:lumOff val="25000"/>
                </a:schemeClr>
              </a:solidFill>
              <a:latin typeface="Century Gothic"/>
            </a:endParaRPr>
          </a:p>
          <a:p>
            <a:endParaRPr lang="en-US" dirty="0">
              <a:latin typeface="Century Gothic"/>
            </a:endParaRPr>
          </a:p>
          <a:p>
            <a:r>
              <a:rPr lang="en-US" sz="2000" dirty="0">
                <a:solidFill>
                  <a:schemeClr val="tx1">
                    <a:lumMod val="75000"/>
                    <a:lumOff val="25000"/>
                  </a:schemeClr>
                </a:solidFill>
                <a:latin typeface="Century Gothic"/>
                <a:ea typeface="+mn-lt"/>
                <a:cs typeface="+mn-lt"/>
              </a:rPr>
              <a:t>Coarse Landsat temporal resolution (revisit time ~ 16 days)</a:t>
            </a:r>
            <a:endParaRPr lang="en-US" dirty="0">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6113D099-9C35-CE87-3EBF-62DFAF5AE571}"/>
              </a:ext>
            </a:extLst>
          </p:cNvPr>
          <p:cNvSpPr txBox="1"/>
          <p:nvPr/>
        </p:nvSpPr>
        <p:spPr>
          <a:xfrm>
            <a:off x="1873060" y="3298151"/>
            <a:ext cx="10082186" cy="1323439"/>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Calibri"/>
                <a:cs typeface="Calibri"/>
              </a:rPr>
              <a:t>Social Vulnerability​</a:t>
            </a:r>
            <a:endParaRPr lang="en-US" dirty="0">
              <a:solidFill>
                <a:schemeClr val="tx1">
                  <a:lumMod val="75000"/>
                  <a:lumOff val="25000"/>
                </a:schemeClr>
              </a:solidFill>
            </a:endParaRPr>
          </a:p>
          <a:p>
            <a:r>
              <a:rPr lang="en-US" sz="2000" dirty="0">
                <a:solidFill>
                  <a:schemeClr val="tx1">
                    <a:lumMod val="75000"/>
                    <a:lumOff val="25000"/>
                  </a:schemeClr>
                </a:solidFill>
                <a:latin typeface="Century Gothic"/>
                <a:ea typeface="Calibri"/>
                <a:cs typeface="Calibri"/>
              </a:rPr>
              <a:t>Could not include all factors relevant to social vulnerability. Social data at block level are desired. </a:t>
            </a:r>
          </a:p>
          <a:p>
            <a:r>
              <a:rPr lang="en-US" sz="2000" dirty="0">
                <a:solidFill>
                  <a:schemeClr val="tx1">
                    <a:lumMod val="75000"/>
                    <a:lumOff val="25000"/>
                  </a:schemeClr>
                </a:solidFill>
                <a:latin typeface="Century Gothic"/>
                <a:ea typeface="Calibri"/>
                <a:cs typeface="Calibri"/>
              </a:rPr>
              <a:t>Adapted existing code base</a:t>
            </a:r>
          </a:p>
        </p:txBody>
      </p:sp>
      <p:sp>
        <p:nvSpPr>
          <p:cNvPr id="40" name="TextBox 39">
            <a:extLst>
              <a:ext uri="{FF2B5EF4-FFF2-40B4-BE49-F238E27FC236}">
                <a16:creationId xmlns:a16="http://schemas.microsoft.com/office/drawing/2014/main" id="{9DD0130C-ACDE-B6DF-DFF4-A3F6A277488A}"/>
              </a:ext>
            </a:extLst>
          </p:cNvPr>
          <p:cNvSpPr txBox="1"/>
          <p:nvPr/>
        </p:nvSpPr>
        <p:spPr>
          <a:xfrm>
            <a:off x="1880331" y="5088610"/>
            <a:ext cx="10074277" cy="1323439"/>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mn-lt"/>
                <a:cs typeface="+mn-lt"/>
              </a:rPr>
              <a:t>SOLWEIG</a:t>
            </a:r>
          </a:p>
          <a:p>
            <a:r>
              <a:rPr lang="en-US" sz="2000" dirty="0">
                <a:solidFill>
                  <a:schemeClr val="tx1">
                    <a:lumMod val="75000"/>
                    <a:lumOff val="25000"/>
                  </a:schemeClr>
                </a:solidFill>
                <a:latin typeface="Century Gothic"/>
                <a:ea typeface="+mn-lt"/>
                <a:cs typeface="+mn-lt"/>
              </a:rPr>
              <a:t>Due to availability of data, model inputs are taken from different dates</a:t>
            </a:r>
          </a:p>
          <a:p>
            <a:endParaRPr lang="en-US" sz="2000" dirty="0">
              <a:solidFill>
                <a:schemeClr val="tx1">
                  <a:lumMod val="75000"/>
                  <a:lumOff val="25000"/>
                </a:schemeClr>
              </a:solidFill>
              <a:latin typeface="Century Gothic"/>
              <a:ea typeface="+mn-lt"/>
              <a:cs typeface="+mn-lt"/>
            </a:endParaRPr>
          </a:p>
          <a:p>
            <a:r>
              <a:rPr lang="en-US" sz="2000" dirty="0">
                <a:solidFill>
                  <a:schemeClr val="tx1">
                    <a:lumMod val="75000"/>
                    <a:lumOff val="25000"/>
                  </a:schemeClr>
                </a:solidFill>
                <a:latin typeface="Century Gothic"/>
                <a:ea typeface="+mn-lt"/>
                <a:cs typeface="+mn-lt"/>
              </a:rPr>
              <a:t>Highly computer intensive, making it difficult to produce on a large scale</a:t>
            </a:r>
            <a:endParaRPr lang="en-US" dirty="0">
              <a:solidFill>
                <a:schemeClr val="tx1">
                  <a:lumMod val="75000"/>
                  <a:lumOff val="25000"/>
                </a:schemeClr>
              </a:solidFill>
            </a:endParaRPr>
          </a:p>
        </p:txBody>
      </p:sp>
      <p:pic>
        <p:nvPicPr>
          <p:cNvPr id="2" name="Graphic 3" descr="Clock with solid fill">
            <a:extLst>
              <a:ext uri="{FF2B5EF4-FFF2-40B4-BE49-F238E27FC236}">
                <a16:creationId xmlns:a16="http://schemas.microsoft.com/office/drawing/2014/main" id="{482FC3F3-AE38-2F19-E1B1-B48BA2709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7403" y="5054717"/>
            <a:ext cx="1400655" cy="1400655"/>
          </a:xfrm>
          <a:prstGeom prst="rect">
            <a:avLst/>
          </a:prstGeom>
        </p:spPr>
      </p:pic>
      <p:sp>
        <p:nvSpPr>
          <p:cNvPr id="3" name="Rectangle 2">
            <a:extLst>
              <a:ext uri="{FF2B5EF4-FFF2-40B4-BE49-F238E27FC236}">
                <a16:creationId xmlns:a16="http://schemas.microsoft.com/office/drawing/2014/main" id="{BC528FF0-49CF-96FC-F693-E421B71422AE}"/>
              </a:ext>
            </a:extLst>
          </p:cNvPr>
          <p:cNvSpPr/>
          <p:nvPr/>
        </p:nvSpPr>
        <p:spPr>
          <a:xfrm>
            <a:off x="162260" y="5093282"/>
            <a:ext cx="1693333" cy="1312332"/>
          </a:xfrm>
          <a:prstGeom prst="rect">
            <a:avLst/>
          </a:prstGeom>
          <a:noFill/>
          <a:ln w="57150">
            <a:solidFill>
              <a:srgbClr val="C5E0B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Connections with solid fill">
            <a:extLst>
              <a:ext uri="{FF2B5EF4-FFF2-40B4-BE49-F238E27FC236}">
                <a16:creationId xmlns:a16="http://schemas.microsoft.com/office/drawing/2014/main" id="{2AEAB189-CB37-4ED5-2112-7B3730C956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7403" y="3298373"/>
            <a:ext cx="1398209" cy="1410304"/>
          </a:xfrm>
          <a:prstGeom prst="rect">
            <a:avLst/>
          </a:prstGeom>
        </p:spPr>
      </p:pic>
      <p:sp>
        <p:nvSpPr>
          <p:cNvPr id="6" name="Rectangle 5">
            <a:extLst>
              <a:ext uri="{FF2B5EF4-FFF2-40B4-BE49-F238E27FC236}">
                <a16:creationId xmlns:a16="http://schemas.microsoft.com/office/drawing/2014/main" id="{720FEF86-C233-C418-6198-38D0865C0053}"/>
              </a:ext>
            </a:extLst>
          </p:cNvPr>
          <p:cNvSpPr/>
          <p:nvPr/>
        </p:nvSpPr>
        <p:spPr>
          <a:xfrm>
            <a:off x="162260" y="3303186"/>
            <a:ext cx="1693333" cy="1312332"/>
          </a:xfrm>
          <a:prstGeom prst="rect">
            <a:avLst/>
          </a:prstGeom>
          <a:noFill/>
          <a:ln w="57150">
            <a:solidFill>
              <a:srgbClr val="B4C7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5B2D7E2-CC79-8884-6B81-4B65CE4B5755}"/>
              </a:ext>
            </a:extLst>
          </p:cNvPr>
          <p:cNvSpPr/>
          <p:nvPr/>
        </p:nvSpPr>
        <p:spPr>
          <a:xfrm>
            <a:off x="156212" y="1621948"/>
            <a:ext cx="1705428" cy="1312332"/>
          </a:xfrm>
          <a:prstGeom prst="rect">
            <a:avLst/>
          </a:prstGeom>
          <a:noFill/>
          <a:ln w="57150">
            <a:solidFill>
              <a:srgbClr val="FBE5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Sun with solid fill">
            <a:extLst>
              <a:ext uri="{FF2B5EF4-FFF2-40B4-BE49-F238E27FC236}">
                <a16:creationId xmlns:a16="http://schemas.microsoft.com/office/drawing/2014/main" id="{4A7ED6A9-B6DD-BA31-4565-0C8BBFCC71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5784" y="1617133"/>
            <a:ext cx="1301447" cy="1325638"/>
          </a:xfrm>
          <a:prstGeom prst="rect">
            <a:avLst/>
          </a:prstGeom>
        </p:spPr>
      </p:pic>
    </p:spTree>
    <p:extLst>
      <p:ext uri="{BB962C8B-B14F-4D97-AF65-F5344CB8AC3E}">
        <p14:creationId xmlns:p14="http://schemas.microsoft.com/office/powerpoint/2010/main" val="384980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7B57-7F93-F891-233E-F9D3CCBE4F65}"/>
              </a:ext>
            </a:extLst>
          </p:cNvPr>
          <p:cNvSpPr>
            <a:spLocks noGrp="1"/>
          </p:cNvSpPr>
          <p:nvPr>
            <p:ph type="title"/>
          </p:nvPr>
        </p:nvSpPr>
        <p:spPr/>
        <p:txBody>
          <a:bodyPr/>
          <a:lstStyle/>
          <a:p>
            <a:r>
              <a:rPr lang="en-US" dirty="0"/>
              <a:t>Conclusions</a:t>
            </a:r>
          </a:p>
        </p:txBody>
      </p:sp>
      <p:pic>
        <p:nvPicPr>
          <p:cNvPr id="4" name="Graphic 3" descr="Comment Fire outline">
            <a:extLst>
              <a:ext uri="{FF2B5EF4-FFF2-40B4-BE49-F238E27FC236}">
                <a16:creationId xmlns:a16="http://schemas.microsoft.com/office/drawing/2014/main" id="{12484EAB-5CC3-8AC5-4501-F408887079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705" y="1391413"/>
            <a:ext cx="1562100" cy="1587500"/>
          </a:xfrm>
          <a:prstGeom prst="rect">
            <a:avLst/>
          </a:prstGeom>
        </p:spPr>
      </p:pic>
      <p:sp>
        <p:nvSpPr>
          <p:cNvPr id="7" name="TextBox 6">
            <a:extLst>
              <a:ext uri="{FF2B5EF4-FFF2-40B4-BE49-F238E27FC236}">
                <a16:creationId xmlns:a16="http://schemas.microsoft.com/office/drawing/2014/main" id="{5455747E-A4D3-1D5A-9504-7685E7FFF557}"/>
              </a:ext>
            </a:extLst>
          </p:cNvPr>
          <p:cNvSpPr txBox="1"/>
          <p:nvPr/>
        </p:nvSpPr>
        <p:spPr>
          <a:xfrm>
            <a:off x="1757965" y="1868164"/>
            <a:ext cx="94081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rPr>
              <a:t>Bridgeport is about </a:t>
            </a:r>
            <a:r>
              <a:rPr lang="en-US" sz="2800" b="1" dirty="0">
                <a:solidFill>
                  <a:schemeClr val="accent2"/>
                </a:solidFill>
                <a:latin typeface="Century Gothic"/>
              </a:rPr>
              <a:t>10</a:t>
            </a:r>
            <a:r>
              <a:rPr lang="en-US" sz="2800" b="1" dirty="0">
                <a:solidFill>
                  <a:schemeClr val="accent2"/>
                </a:solidFill>
                <a:latin typeface="Century Gothic"/>
                <a:ea typeface="+mn-lt"/>
                <a:cs typeface="+mn-lt"/>
              </a:rPr>
              <a:t> F hotter</a:t>
            </a:r>
            <a:r>
              <a:rPr lang="en-US" sz="2800" dirty="0">
                <a:latin typeface="Century Gothic"/>
                <a:ea typeface="+mn-lt"/>
                <a:cs typeface="+mn-lt"/>
              </a:rPr>
              <a:t> </a:t>
            </a:r>
            <a:r>
              <a:rPr lang="en-US" sz="2800" dirty="0">
                <a:solidFill>
                  <a:schemeClr val="tx1">
                    <a:lumMod val="75000"/>
                    <a:lumOff val="25000"/>
                  </a:schemeClr>
                </a:solidFill>
                <a:latin typeface="Century Gothic"/>
                <a:ea typeface="+mn-lt"/>
                <a:cs typeface="+mn-lt"/>
              </a:rPr>
              <a:t>than Fairfield City on average during Summer months. </a:t>
            </a:r>
            <a:endParaRPr lang="en-US" sz="2800" dirty="0">
              <a:solidFill>
                <a:schemeClr val="tx1">
                  <a:lumMod val="75000"/>
                  <a:lumOff val="25000"/>
                </a:schemeClr>
              </a:solidFill>
              <a:latin typeface="Century Gothic"/>
            </a:endParaRPr>
          </a:p>
        </p:txBody>
      </p:sp>
      <p:pic>
        <p:nvPicPr>
          <p:cNvPr id="8" name="Graphic 7" descr="Comment Fire outline">
            <a:extLst>
              <a:ext uri="{FF2B5EF4-FFF2-40B4-BE49-F238E27FC236}">
                <a16:creationId xmlns:a16="http://schemas.microsoft.com/office/drawing/2014/main" id="{CD153E33-AD49-8E7E-A36C-07406BFBE5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705" y="3006397"/>
            <a:ext cx="1562100" cy="1587500"/>
          </a:xfrm>
          <a:prstGeom prst="rect">
            <a:avLst/>
          </a:prstGeom>
        </p:spPr>
      </p:pic>
      <p:sp>
        <p:nvSpPr>
          <p:cNvPr id="9" name="TextBox 8">
            <a:extLst>
              <a:ext uri="{FF2B5EF4-FFF2-40B4-BE49-F238E27FC236}">
                <a16:creationId xmlns:a16="http://schemas.microsoft.com/office/drawing/2014/main" id="{F09ED101-72AC-2610-CC64-46655AA4E302}"/>
              </a:ext>
            </a:extLst>
          </p:cNvPr>
          <p:cNvSpPr txBox="1"/>
          <p:nvPr/>
        </p:nvSpPr>
        <p:spPr>
          <a:xfrm>
            <a:off x="1854492" y="3321824"/>
            <a:ext cx="99569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rPr>
              <a:t>Socio-demographic and socio-economic factors contribute to higher likelihood of heat related hardships</a:t>
            </a:r>
          </a:p>
        </p:txBody>
      </p:sp>
      <p:pic>
        <p:nvPicPr>
          <p:cNvPr id="10" name="Graphic 9" descr="Comment Fire outline">
            <a:extLst>
              <a:ext uri="{FF2B5EF4-FFF2-40B4-BE49-F238E27FC236}">
                <a16:creationId xmlns:a16="http://schemas.microsoft.com/office/drawing/2014/main" id="{DC877554-402E-0118-A5A1-B1C91F9601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180" y="4668012"/>
            <a:ext cx="1562100" cy="1587500"/>
          </a:xfrm>
          <a:prstGeom prst="rect">
            <a:avLst/>
          </a:prstGeom>
        </p:spPr>
      </p:pic>
      <p:sp>
        <p:nvSpPr>
          <p:cNvPr id="11" name="TextBox 10">
            <a:extLst>
              <a:ext uri="{FF2B5EF4-FFF2-40B4-BE49-F238E27FC236}">
                <a16:creationId xmlns:a16="http://schemas.microsoft.com/office/drawing/2014/main" id="{9D037B18-D67E-8239-8635-22ABB4320FD4}"/>
              </a:ext>
            </a:extLst>
          </p:cNvPr>
          <p:cNvSpPr txBox="1"/>
          <p:nvPr/>
        </p:nvSpPr>
        <p:spPr>
          <a:xfrm>
            <a:off x="1848184" y="4985081"/>
            <a:ext cx="975558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tx1">
                    <a:lumMod val="75000"/>
                    <a:lumOff val="25000"/>
                  </a:schemeClr>
                </a:solidFill>
                <a:latin typeface="Century Gothic"/>
              </a:rPr>
              <a:t>Cooling interventions such as adding vegetation could help address heat concerns at high heat vulnerability regions. </a:t>
            </a:r>
          </a:p>
        </p:txBody>
      </p:sp>
    </p:spTree>
    <p:extLst>
      <p:ext uri="{BB962C8B-B14F-4D97-AF65-F5344CB8AC3E}">
        <p14:creationId xmlns:p14="http://schemas.microsoft.com/office/powerpoint/2010/main" val="1300315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9FA8-C910-247E-93CB-E831E8489C8E}"/>
              </a:ext>
            </a:extLst>
          </p:cNvPr>
          <p:cNvSpPr>
            <a:spLocks noGrp="1"/>
          </p:cNvSpPr>
          <p:nvPr>
            <p:ph type="title"/>
          </p:nvPr>
        </p:nvSpPr>
        <p:spPr/>
        <p:txBody>
          <a:bodyPr/>
          <a:lstStyle/>
          <a:p>
            <a:r>
              <a:rPr lang="en-US" dirty="0"/>
              <a:t>Feasibility Assessment</a:t>
            </a:r>
          </a:p>
        </p:txBody>
      </p:sp>
      <p:sp>
        <p:nvSpPr>
          <p:cNvPr id="4" name="Content Placeholder 2">
            <a:extLst>
              <a:ext uri="{FF2B5EF4-FFF2-40B4-BE49-F238E27FC236}">
                <a16:creationId xmlns:a16="http://schemas.microsoft.com/office/drawing/2014/main" id="{AD19ECFA-90AD-50F7-EEF3-270731CACB81}"/>
              </a:ext>
            </a:extLst>
          </p:cNvPr>
          <p:cNvSpPr>
            <a:spLocks noGrp="1"/>
          </p:cNvSpPr>
          <p:nvPr>
            <p:ph sz="quarter" idx="10"/>
          </p:nvPr>
        </p:nvSpPr>
        <p:spPr>
          <a:xfrm>
            <a:off x="601170" y="3796922"/>
            <a:ext cx="5043532" cy="2106566"/>
          </a:xfrm>
        </p:spPr>
        <p:txBody>
          <a:bodyPr vert="horz" lIns="91440" tIns="45720" rIns="91440" bIns="45720" rtlCol="0" anchor="t">
            <a:normAutofit/>
          </a:bodyPr>
          <a:lstStyle/>
          <a:p>
            <a:pPr algn="ctr"/>
            <a:r>
              <a:rPr lang="en-US" dirty="0"/>
              <a:t>Landsat Earth observations </a:t>
            </a:r>
            <a:r>
              <a:rPr lang="en-US" b="1" i="1" dirty="0">
                <a:solidFill>
                  <a:schemeClr val="accent2"/>
                </a:solidFill>
              </a:rPr>
              <a:t>can</a:t>
            </a:r>
            <a:r>
              <a:rPr lang="en-US" b="1" i="1" dirty="0"/>
              <a:t> </a:t>
            </a:r>
            <a:r>
              <a:rPr lang="en-US" dirty="0"/>
              <a:t>be used to identify hot areas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3" name="Graphic 2" descr="Scales of justice with solid fill">
            <a:extLst>
              <a:ext uri="{FF2B5EF4-FFF2-40B4-BE49-F238E27FC236}">
                <a16:creationId xmlns:a16="http://schemas.microsoft.com/office/drawing/2014/main" id="{70BFEBCF-E523-DB51-365F-E9682DC13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7301" y="1870314"/>
            <a:ext cx="1926608" cy="1926608"/>
          </a:xfrm>
          <a:prstGeom prst="rect">
            <a:avLst/>
          </a:prstGeom>
        </p:spPr>
      </p:pic>
      <p:pic>
        <p:nvPicPr>
          <p:cNvPr id="5" name="Graphic 4" descr="Ruler with solid fill">
            <a:extLst>
              <a:ext uri="{FF2B5EF4-FFF2-40B4-BE49-F238E27FC236}">
                <a16:creationId xmlns:a16="http://schemas.microsoft.com/office/drawing/2014/main" id="{536B2C00-1747-E166-E687-72FA4556ED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0784" y="2000029"/>
            <a:ext cx="1664304" cy="1676400"/>
          </a:xfrm>
          <a:prstGeom prst="rect">
            <a:avLst/>
          </a:prstGeom>
        </p:spPr>
      </p:pic>
      <p:sp>
        <p:nvSpPr>
          <p:cNvPr id="7" name="TextBox 6">
            <a:extLst>
              <a:ext uri="{FF2B5EF4-FFF2-40B4-BE49-F238E27FC236}">
                <a16:creationId xmlns:a16="http://schemas.microsoft.com/office/drawing/2014/main" id="{8E737D55-907E-80B1-2417-1634870A4B22}"/>
              </a:ext>
            </a:extLst>
          </p:cNvPr>
          <p:cNvSpPr txBox="1"/>
          <p:nvPr/>
        </p:nvSpPr>
        <p:spPr>
          <a:xfrm>
            <a:off x="6096000" y="3792311"/>
            <a:ext cx="584921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04040"/>
                </a:solidFill>
                <a:latin typeface="Century Gothic"/>
              </a:rPr>
              <a:t>Thermal Comfort Modeling is valuable for determining cooling interventions</a:t>
            </a:r>
            <a:endParaRPr lang="en-US" dirty="0"/>
          </a:p>
          <a:p>
            <a:pPr algn="l"/>
            <a:endParaRPr lang="en-US" dirty="0"/>
          </a:p>
        </p:txBody>
      </p:sp>
    </p:spTree>
    <p:extLst>
      <p:ext uri="{BB962C8B-B14F-4D97-AF65-F5344CB8AC3E}">
        <p14:creationId xmlns:p14="http://schemas.microsoft.com/office/powerpoint/2010/main" val="2833277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7178-3959-7C52-D75B-5EE1965FAB38}"/>
              </a:ext>
            </a:extLst>
          </p:cNvPr>
          <p:cNvSpPr>
            <a:spLocks noGrp="1"/>
          </p:cNvSpPr>
          <p:nvPr>
            <p:ph type="title"/>
          </p:nvPr>
        </p:nvSpPr>
        <p:spPr/>
        <p:txBody>
          <a:bodyPr/>
          <a:lstStyle/>
          <a:p>
            <a:r>
              <a:rPr lang="en-US" dirty="0"/>
              <a:t>Future Recommendations</a:t>
            </a:r>
          </a:p>
        </p:txBody>
      </p:sp>
      <p:sp>
        <p:nvSpPr>
          <p:cNvPr id="3" name="Content Placeholder 2">
            <a:extLst>
              <a:ext uri="{FF2B5EF4-FFF2-40B4-BE49-F238E27FC236}">
                <a16:creationId xmlns:a16="http://schemas.microsoft.com/office/drawing/2014/main" id="{D9EAE4A2-AC28-2632-FCA1-43779CC5C2C2}"/>
              </a:ext>
            </a:extLst>
          </p:cNvPr>
          <p:cNvSpPr>
            <a:spLocks noGrp="1"/>
          </p:cNvSpPr>
          <p:nvPr>
            <p:ph sz="quarter" idx="10"/>
          </p:nvPr>
        </p:nvSpPr>
        <p:spPr>
          <a:xfrm>
            <a:off x="1785918" y="1408981"/>
            <a:ext cx="9885213" cy="5018088"/>
          </a:xfrm>
        </p:spPr>
        <p:txBody>
          <a:bodyPr vert="horz" lIns="91440" tIns="45720" rIns="91440" bIns="45720" rtlCol="0" anchor="t">
            <a:normAutofit/>
          </a:bodyPr>
          <a:lstStyle/>
          <a:p>
            <a:r>
              <a:rPr lang="en-US" dirty="0"/>
              <a:t>Modeling </a:t>
            </a:r>
            <a:r>
              <a:rPr lang="en-US" b="1" dirty="0">
                <a:solidFill>
                  <a:schemeClr val="accent6"/>
                </a:solidFill>
              </a:rPr>
              <a:t>tree canopy</a:t>
            </a:r>
            <a:r>
              <a:rPr lang="en-US" dirty="0"/>
              <a:t> interventions to determine effectiveness in neighborhoods vulnerable to heat </a:t>
            </a:r>
          </a:p>
          <a:p>
            <a:pPr marL="457200" indent="-457200">
              <a:buChar char="•"/>
            </a:pPr>
            <a:endParaRPr lang="en-US" dirty="0"/>
          </a:p>
          <a:p>
            <a:pPr marL="457200" indent="-457200">
              <a:buChar char="•"/>
            </a:pPr>
            <a:endParaRPr lang="en-US" dirty="0"/>
          </a:p>
          <a:p>
            <a:r>
              <a:rPr lang="en-US" dirty="0"/>
              <a:t>Conducting a multi-purpose study of green infrastructure to </a:t>
            </a:r>
            <a:r>
              <a:rPr lang="en-US" b="1" dirty="0">
                <a:solidFill>
                  <a:schemeClr val="accent1"/>
                </a:solidFill>
              </a:rPr>
              <a:t>assess cooling and flood relief</a:t>
            </a:r>
            <a:r>
              <a:rPr lang="en-US" dirty="0"/>
              <a:t>  </a:t>
            </a:r>
          </a:p>
          <a:p>
            <a:endParaRPr lang="en-US" dirty="0"/>
          </a:p>
          <a:p>
            <a:endParaRPr lang="en-US" dirty="0">
              <a:solidFill>
                <a:srgbClr val="404040"/>
              </a:solidFill>
              <a:latin typeface="Century Gothic"/>
              <a:cs typeface="Arial"/>
            </a:endParaRPr>
          </a:p>
          <a:p>
            <a:r>
              <a:rPr lang="en-US" dirty="0">
                <a:solidFill>
                  <a:srgbClr val="404040"/>
                </a:solidFill>
                <a:latin typeface="Century Gothic"/>
                <a:cs typeface="Arial"/>
              </a:rPr>
              <a:t>Incorporate more </a:t>
            </a:r>
            <a:r>
              <a:rPr lang="en-US" b="1" dirty="0">
                <a:solidFill>
                  <a:schemeClr val="accent2"/>
                </a:solidFill>
                <a:latin typeface="Century Gothic"/>
                <a:cs typeface="Arial"/>
              </a:rPr>
              <a:t>in-situ temperature data </a:t>
            </a:r>
            <a:r>
              <a:rPr lang="en-US" dirty="0">
                <a:solidFill>
                  <a:srgbClr val="404040"/>
                </a:solidFill>
                <a:latin typeface="Century Gothic"/>
                <a:cs typeface="Arial"/>
              </a:rPr>
              <a:t>for social vulnerability</a:t>
            </a:r>
          </a:p>
          <a:p>
            <a:endParaRPr lang="en-US" dirty="0"/>
          </a:p>
        </p:txBody>
      </p:sp>
      <p:pic>
        <p:nvPicPr>
          <p:cNvPr id="4" name="Graphic 3" descr="Hill scene with solid fill">
            <a:extLst>
              <a:ext uri="{FF2B5EF4-FFF2-40B4-BE49-F238E27FC236}">
                <a16:creationId xmlns:a16="http://schemas.microsoft.com/office/drawing/2014/main" id="{D891E145-9812-DFEB-396E-8691A2174C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857" y="1404668"/>
            <a:ext cx="1000663" cy="971909"/>
          </a:xfrm>
          <a:prstGeom prst="rect">
            <a:avLst/>
          </a:prstGeom>
        </p:spPr>
      </p:pic>
      <p:pic>
        <p:nvPicPr>
          <p:cNvPr id="6" name="Graphic 5" descr="Clipboard outline">
            <a:extLst>
              <a:ext uri="{FF2B5EF4-FFF2-40B4-BE49-F238E27FC236}">
                <a16:creationId xmlns:a16="http://schemas.microsoft.com/office/drawing/2014/main" id="{A8D44485-509A-A696-908C-DB27264068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6172" y="5040342"/>
            <a:ext cx="1201948" cy="1245080"/>
          </a:xfrm>
          <a:prstGeom prst="rect">
            <a:avLst/>
          </a:prstGeom>
        </p:spPr>
      </p:pic>
      <p:pic>
        <p:nvPicPr>
          <p:cNvPr id="8" name="Graphic 7" descr="Plant With Roots with solid fill">
            <a:extLst>
              <a:ext uri="{FF2B5EF4-FFF2-40B4-BE49-F238E27FC236}">
                <a16:creationId xmlns:a16="http://schemas.microsoft.com/office/drawing/2014/main" id="{299B73F6-CCD5-E39D-2917-25ECDF60FD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857" y="3316856"/>
            <a:ext cx="1000664" cy="971910"/>
          </a:xfrm>
          <a:prstGeom prst="rect">
            <a:avLst/>
          </a:prstGeom>
        </p:spPr>
      </p:pic>
    </p:spTree>
    <p:extLst>
      <p:ext uri="{BB962C8B-B14F-4D97-AF65-F5344CB8AC3E}">
        <p14:creationId xmlns:p14="http://schemas.microsoft.com/office/powerpoint/2010/main" val="255727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47DFA1-3AF8-6EBE-D3C2-19999889B32E}"/>
              </a:ext>
            </a:extLst>
          </p:cNvPr>
          <p:cNvPicPr>
            <a:picLocks noChangeAspect="1"/>
          </p:cNvPicPr>
          <p:nvPr/>
        </p:nvPicPr>
        <p:blipFill>
          <a:blip r:embed="rId3"/>
          <a:stretch>
            <a:fillRect/>
          </a:stretch>
        </p:blipFill>
        <p:spPr>
          <a:xfrm>
            <a:off x="4545007" y="1067652"/>
            <a:ext cx="7643881" cy="5785818"/>
          </a:xfrm>
          <a:prstGeom prst="rect">
            <a:avLst/>
          </a:prstGeom>
        </p:spPr>
      </p:pic>
      <p:sp>
        <p:nvSpPr>
          <p:cNvPr id="22" name="Rectangle 21">
            <a:extLst>
              <a:ext uri="{FF2B5EF4-FFF2-40B4-BE49-F238E27FC236}">
                <a16:creationId xmlns:a16="http://schemas.microsoft.com/office/drawing/2014/main" id="{A2865077-04CA-037D-81AD-EF770919CA4F}"/>
              </a:ext>
            </a:extLst>
          </p:cNvPr>
          <p:cNvSpPr/>
          <p:nvPr/>
        </p:nvSpPr>
        <p:spPr>
          <a:xfrm>
            <a:off x="397962" y="2238821"/>
            <a:ext cx="4118289" cy="1862048"/>
          </a:xfrm>
          <a:prstGeom prst="rect">
            <a:avLst/>
          </a:prstGeom>
        </p:spPr>
        <p:txBody>
          <a:bodyPr wrap="square" lIns="91440" tIns="45720" rIns="91440" bIns="45720" anchor="t">
            <a:spAutoFit/>
          </a:bodyPr>
          <a:lstStyle/>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Located in Fairfield County</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Population: 149K (2022)</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Climate: Humid Subtropical </a:t>
            </a:r>
          </a:p>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Focus on the East Side neighborhood</a:t>
            </a:r>
          </a:p>
        </p:txBody>
      </p:sp>
      <p:sp>
        <p:nvSpPr>
          <p:cNvPr id="13" name="Title 3">
            <a:extLst>
              <a:ext uri="{FF2B5EF4-FFF2-40B4-BE49-F238E27FC236}">
                <a16:creationId xmlns:a16="http://schemas.microsoft.com/office/drawing/2014/main" id="{EFAA23F4-53F8-4B6A-BDE7-5C2989CD22E6}"/>
              </a:ext>
            </a:extLst>
          </p:cNvPr>
          <p:cNvSpPr txBox="1">
            <a:spLocks/>
          </p:cNvSpPr>
          <p:nvPr/>
        </p:nvSpPr>
        <p:spPr>
          <a:xfrm>
            <a:off x="397962" y="4535309"/>
            <a:ext cx="3542918" cy="690466"/>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rgbClr val="236F99"/>
                </a:solidFill>
                <a:latin typeface="+mj-lt"/>
                <a:ea typeface="+mj-ea"/>
                <a:cs typeface="+mj-cs"/>
              </a:defRPr>
            </a:lvl1pPr>
          </a:lstStyle>
          <a:p>
            <a:r>
              <a:rPr lang="en-US" dirty="0"/>
              <a:t>Study Period</a:t>
            </a:r>
          </a:p>
        </p:txBody>
      </p:sp>
      <p:sp>
        <p:nvSpPr>
          <p:cNvPr id="17" name="Rectangle 16">
            <a:extLst>
              <a:ext uri="{FF2B5EF4-FFF2-40B4-BE49-F238E27FC236}">
                <a16:creationId xmlns:a16="http://schemas.microsoft.com/office/drawing/2014/main" id="{11ABAABA-2E3E-C86D-E09E-5C9781E5A29D}"/>
              </a:ext>
            </a:extLst>
          </p:cNvPr>
          <p:cNvSpPr/>
          <p:nvPr/>
        </p:nvSpPr>
        <p:spPr>
          <a:xfrm>
            <a:off x="363783" y="5230157"/>
            <a:ext cx="4116721" cy="1169551"/>
          </a:xfrm>
          <a:prstGeom prst="rect">
            <a:avLst/>
          </a:prstGeom>
        </p:spPr>
        <p:txBody>
          <a:bodyPr wrap="square" lIns="91440" tIns="45720" rIns="91440" bIns="45720" anchor="t">
            <a:spAutoFit/>
          </a:bodyPr>
          <a:lstStyle/>
          <a:p>
            <a:pPr marL="342900" indent="-342900">
              <a:spcAft>
                <a:spcPts val="600"/>
              </a:spcAft>
              <a:buClr>
                <a:srgbClr val="236F99"/>
              </a:buClr>
              <a:buFont typeface="Arial" panose="020B0604020202020204" pitchFamily="34" charset="0"/>
              <a:buChar char="•"/>
            </a:pPr>
            <a:r>
              <a:rPr lang="en-US" sz="2000" dirty="0">
                <a:solidFill>
                  <a:schemeClr val="tx1">
                    <a:lumMod val="75000"/>
                    <a:lumOff val="25000"/>
                  </a:schemeClr>
                </a:solidFill>
                <a:latin typeface="Century Gothic" panose="020F0302020204030204"/>
              </a:rPr>
              <a:t>2013 - 2023</a:t>
            </a:r>
          </a:p>
          <a:p>
            <a:pPr marL="800100" lvl="1" indent="-342900">
              <a:spcAft>
                <a:spcPts val="600"/>
              </a:spcAft>
              <a:buClr>
                <a:srgbClr val="236F99"/>
              </a:buClr>
              <a:buFont typeface="Courier New" panose="02070309020205020404" pitchFamily="49" charset="0"/>
              <a:buChar char="o"/>
            </a:pPr>
            <a:r>
              <a:rPr lang="en-US" sz="2000" dirty="0">
                <a:solidFill>
                  <a:schemeClr val="tx1">
                    <a:lumMod val="75000"/>
                    <a:lumOff val="25000"/>
                  </a:schemeClr>
                </a:solidFill>
                <a:latin typeface="Century Gothic" panose="020F0302020204030204"/>
              </a:rPr>
              <a:t>June 01 - September 30</a:t>
            </a:r>
          </a:p>
          <a:p>
            <a:pPr marL="800100" lvl="1" indent="-342900">
              <a:spcAft>
                <a:spcPts val="600"/>
              </a:spcAft>
              <a:buClr>
                <a:srgbClr val="236F99"/>
              </a:buClr>
              <a:buFont typeface="Courier New" panose="020B0604020202020204" pitchFamily="34" charset="0"/>
              <a:buChar char="o"/>
            </a:pPr>
            <a:endParaRPr lang="en-US" sz="2000" dirty="0">
              <a:solidFill>
                <a:schemeClr val="tx1">
                  <a:lumMod val="75000"/>
                  <a:lumOff val="25000"/>
                </a:schemeClr>
              </a:solidFill>
              <a:latin typeface="Century Gothic" panose="020F0302020204030204"/>
            </a:endParaRPr>
          </a:p>
        </p:txBody>
      </p:sp>
      <p:sp>
        <p:nvSpPr>
          <p:cNvPr id="10" name="Title 3">
            <a:extLst>
              <a:ext uri="{FF2B5EF4-FFF2-40B4-BE49-F238E27FC236}">
                <a16:creationId xmlns:a16="http://schemas.microsoft.com/office/drawing/2014/main" id="{9F50DFED-2AB7-D625-9ED4-78327BCF58DE}"/>
              </a:ext>
            </a:extLst>
          </p:cNvPr>
          <p:cNvSpPr txBox="1">
            <a:spLocks/>
          </p:cNvSpPr>
          <p:nvPr/>
        </p:nvSpPr>
        <p:spPr>
          <a:xfrm>
            <a:off x="1" y="256268"/>
            <a:ext cx="12239626" cy="825844"/>
          </a:xfrm>
          <a:prstGeom prst="rect">
            <a:avLst/>
          </a:prstGeom>
          <a:solidFill>
            <a:srgbClr val="236F99"/>
          </a:solidFill>
          <a:effectLst>
            <a:outerShdw blurRad="50800" dist="38100" dir="5400000" algn="t" rotWithShape="0">
              <a:prstClr val="black">
                <a:alpha val="40000"/>
              </a:prstClr>
            </a:outerShdw>
          </a:effectLst>
        </p:spPr>
        <p:txBody>
          <a:bodyPr vert="horz" lIns="91440" tIns="45720" rIns="91440" bIns="45720" rtlCol="0" anchor="ctr">
            <a:normAutofit/>
          </a:bodyPr>
          <a:lstStyle>
            <a:lvl1pPr marL="50292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chemeClr val="bg1"/>
                </a:solidFill>
                <a:latin typeface="+mj-lt"/>
                <a:ea typeface="+mj-ea"/>
                <a:cs typeface="+mj-cs"/>
              </a:defRPr>
            </a:lvl1pPr>
          </a:lstStyle>
          <a:p>
            <a:r>
              <a:rPr lang="en-US" dirty="0"/>
              <a:t>Study Area</a:t>
            </a:r>
          </a:p>
        </p:txBody>
      </p:sp>
      <p:sp>
        <p:nvSpPr>
          <p:cNvPr id="15" name="Title 14">
            <a:extLst>
              <a:ext uri="{FF2B5EF4-FFF2-40B4-BE49-F238E27FC236}">
                <a16:creationId xmlns:a16="http://schemas.microsoft.com/office/drawing/2014/main" id="{A174138E-338D-0AD0-7505-9572E49BFBF1}"/>
              </a:ext>
            </a:extLst>
          </p:cNvPr>
          <p:cNvSpPr>
            <a:spLocks noGrp="1"/>
          </p:cNvSpPr>
          <p:nvPr>
            <p:ph type="title"/>
          </p:nvPr>
        </p:nvSpPr>
        <p:spPr/>
        <p:txBody>
          <a:bodyPr/>
          <a:lstStyle/>
          <a:p>
            <a:r>
              <a:rPr lang="en-US" dirty="0"/>
              <a:t>Bridgeport, Connecticut</a:t>
            </a:r>
          </a:p>
        </p:txBody>
      </p:sp>
      <p:sp>
        <p:nvSpPr>
          <p:cNvPr id="4" name="Title 3">
            <a:extLst>
              <a:ext uri="{FF2B5EF4-FFF2-40B4-BE49-F238E27FC236}">
                <a16:creationId xmlns:a16="http://schemas.microsoft.com/office/drawing/2014/main" id="{CF556969-5A76-365C-B5A5-1A8403A6CC0E}"/>
              </a:ext>
            </a:extLst>
          </p:cNvPr>
          <p:cNvSpPr txBox="1">
            <a:spLocks/>
          </p:cNvSpPr>
          <p:nvPr/>
        </p:nvSpPr>
        <p:spPr>
          <a:xfrm>
            <a:off x="397961" y="1543522"/>
            <a:ext cx="3542918" cy="690466"/>
          </a:xfrm>
          <a:prstGeom prst="rect">
            <a:avLst/>
          </a:prstGeom>
        </p:spPr>
        <p:txBody>
          <a:bodyPr vert="horz" lIns="91440" tIns="45720" rIns="91440" bIns="45720" rtlCol="0" anchor="ctr">
            <a:normAutofit fontScale="97500"/>
          </a:bodyPr>
          <a:lstStyle>
            <a:lvl1pPr marL="0" indent="0" algn="l" defTabSz="914400" rtl="0" eaLnBrk="1" latinLnBrk="0" hangingPunct="1">
              <a:lnSpc>
                <a:spcPct val="90000"/>
              </a:lnSpc>
              <a:spcBef>
                <a:spcPct val="0"/>
              </a:spcBef>
              <a:buClr>
                <a:srgbClr val="4DAEB3"/>
              </a:buClr>
              <a:buFont typeface="Arial" panose="020B0604020202020204" pitchFamily="34" charset="0"/>
              <a:buNone/>
              <a:defRPr sz="4400" b="1" kern="1200">
                <a:solidFill>
                  <a:srgbClr val="236F99"/>
                </a:solidFill>
                <a:latin typeface="+mj-lt"/>
                <a:ea typeface="+mj-ea"/>
                <a:cs typeface="+mj-cs"/>
              </a:defRPr>
            </a:lvl1pPr>
          </a:lstStyle>
          <a:p>
            <a:r>
              <a:rPr lang="en-US" dirty="0"/>
              <a:t>Study Area</a:t>
            </a:r>
          </a:p>
        </p:txBody>
      </p:sp>
      <p:sp>
        <p:nvSpPr>
          <p:cNvPr id="6" name="TextBox 5">
            <a:extLst>
              <a:ext uri="{FF2B5EF4-FFF2-40B4-BE49-F238E27FC236}">
                <a16:creationId xmlns:a16="http://schemas.microsoft.com/office/drawing/2014/main" id="{BC1C6BA3-422E-97DB-0E3A-C6B17892618D}"/>
              </a:ext>
            </a:extLst>
          </p:cNvPr>
          <p:cNvSpPr txBox="1"/>
          <p:nvPr/>
        </p:nvSpPr>
        <p:spPr>
          <a:xfrm>
            <a:off x="6168791" y="3601741"/>
            <a:ext cx="22245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chemeClr val="tx1">
                    <a:lumMod val="75000"/>
                    <a:lumOff val="25000"/>
                  </a:schemeClr>
                </a:solidFill>
                <a:latin typeface="Century Gothic"/>
              </a:rPr>
              <a:t>Bridgeport</a:t>
            </a:r>
          </a:p>
        </p:txBody>
      </p:sp>
      <p:sp>
        <p:nvSpPr>
          <p:cNvPr id="9" name="TextBox 8">
            <a:extLst>
              <a:ext uri="{FF2B5EF4-FFF2-40B4-BE49-F238E27FC236}">
                <a16:creationId xmlns:a16="http://schemas.microsoft.com/office/drawing/2014/main" id="{4E096F4B-9F47-736B-331C-027475A67E8B}"/>
              </a:ext>
            </a:extLst>
          </p:cNvPr>
          <p:cNvSpPr txBox="1"/>
          <p:nvPr/>
        </p:nvSpPr>
        <p:spPr>
          <a:xfrm>
            <a:off x="9494981" y="1884217"/>
            <a:ext cx="213986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solidFill>
                  <a:schemeClr val="tx1">
                    <a:lumMod val="75000"/>
                    <a:lumOff val="25000"/>
                  </a:schemeClr>
                </a:solidFill>
                <a:latin typeface="Century Gothic"/>
              </a:rPr>
              <a:t>Connecticut</a:t>
            </a: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C9D41862-0777-7109-3876-48A2E55715EA}"/>
              </a:ext>
            </a:extLst>
          </p:cNvPr>
          <p:cNvSpPr txBox="1"/>
          <p:nvPr/>
        </p:nvSpPr>
        <p:spPr>
          <a:xfrm>
            <a:off x="6909020" y="6272369"/>
            <a:ext cx="1030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20</a:t>
            </a:r>
            <a:endParaRPr lang="en-US" dirty="0">
              <a:solidFill>
                <a:schemeClr val="tx1">
                  <a:lumMod val="75000"/>
                  <a:lumOff val="25000"/>
                </a:schemeClr>
              </a:solidFill>
            </a:endParaRPr>
          </a:p>
        </p:txBody>
      </p:sp>
      <p:sp>
        <p:nvSpPr>
          <p:cNvPr id="12" name="TextBox 11">
            <a:extLst>
              <a:ext uri="{FF2B5EF4-FFF2-40B4-BE49-F238E27FC236}">
                <a16:creationId xmlns:a16="http://schemas.microsoft.com/office/drawing/2014/main" id="{7ECFF645-FFE5-915A-8CF0-CA8F81E930FA}"/>
              </a:ext>
            </a:extLst>
          </p:cNvPr>
          <p:cNvSpPr txBox="1"/>
          <p:nvPr/>
        </p:nvSpPr>
        <p:spPr>
          <a:xfrm>
            <a:off x="7937114" y="6272368"/>
            <a:ext cx="1030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50 </a:t>
            </a:r>
            <a:r>
              <a:rPr lang="en-US" sz="1400" dirty="0">
                <a:solidFill>
                  <a:schemeClr val="tx1">
                    <a:lumMod val="75000"/>
                    <a:lumOff val="25000"/>
                  </a:schemeClr>
                </a:solidFill>
                <a:latin typeface="Century Gothic"/>
                <a:ea typeface="+mn-lt"/>
                <a:cs typeface="+mn-lt"/>
              </a:rPr>
              <a:t>miles</a:t>
            </a:r>
            <a:endParaRPr lang="en-US" sz="1400" dirty="0">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7303AE32-9258-9884-2D93-FF4D18EF30B6}"/>
              </a:ext>
            </a:extLst>
          </p:cNvPr>
          <p:cNvSpPr txBox="1"/>
          <p:nvPr/>
        </p:nvSpPr>
        <p:spPr>
          <a:xfrm>
            <a:off x="6497781" y="6272368"/>
            <a:ext cx="4137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10</a:t>
            </a:r>
            <a:endParaRPr lang="en-US" dirty="0">
              <a:solidFill>
                <a:schemeClr val="tx1">
                  <a:lumMod val="75000"/>
                  <a:lumOff val="25000"/>
                </a:schemeClr>
              </a:solidFill>
            </a:endParaRPr>
          </a:p>
        </p:txBody>
      </p:sp>
      <p:sp>
        <p:nvSpPr>
          <p:cNvPr id="2" name="TextBox 1">
            <a:extLst>
              <a:ext uri="{FF2B5EF4-FFF2-40B4-BE49-F238E27FC236}">
                <a16:creationId xmlns:a16="http://schemas.microsoft.com/office/drawing/2014/main" id="{8E3F04FA-79A8-BFD8-1BD9-E0AE22BB91DA}"/>
              </a:ext>
            </a:extLst>
          </p:cNvPr>
          <p:cNvSpPr txBox="1"/>
          <p:nvPr/>
        </p:nvSpPr>
        <p:spPr>
          <a:xfrm>
            <a:off x="10115910" y="3171646"/>
            <a:ext cx="20818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rPr>
              <a:t>GBRC, TomTom, Garmin, SafeGraph, USGS, USFWS EPA, NPS</a:t>
            </a:r>
          </a:p>
        </p:txBody>
      </p:sp>
      <p:sp>
        <p:nvSpPr>
          <p:cNvPr id="3" name="TextBox 2">
            <a:extLst>
              <a:ext uri="{FF2B5EF4-FFF2-40B4-BE49-F238E27FC236}">
                <a16:creationId xmlns:a16="http://schemas.microsoft.com/office/drawing/2014/main" id="{E172236E-8CA7-DB55-B35F-21572076D403}"/>
              </a:ext>
            </a:extLst>
          </p:cNvPr>
          <p:cNvSpPr txBox="1"/>
          <p:nvPr/>
        </p:nvSpPr>
        <p:spPr>
          <a:xfrm>
            <a:off x="9161930" y="6468923"/>
            <a:ext cx="298951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800" dirty="0">
                <a:solidFill>
                  <a:schemeClr val="tx1">
                    <a:lumMod val="75000"/>
                    <a:lumOff val="25000"/>
                  </a:schemeClr>
                </a:solidFill>
                <a:latin typeface="Century Gothic"/>
                <a:ea typeface="+mn-lt"/>
                <a:cs typeface="+mn-lt"/>
              </a:rPr>
              <a:t>GBRC, TomTom, Garmin, SafeGraph, GeoTechnologies Inc, METI/NASA. USGS, EPA, NPS, USDA, USFWS</a:t>
            </a:r>
            <a:endParaRPr lang="en-US"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3734540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63BB87-F97D-1926-636C-59AD7F8378FA}"/>
              </a:ext>
            </a:extLst>
          </p:cNvPr>
          <p:cNvSpPr>
            <a:spLocks noGrp="1"/>
          </p:cNvSpPr>
          <p:nvPr>
            <p:ph type="body" sz="quarter" idx="10"/>
          </p:nvPr>
        </p:nvSpPr>
        <p:spPr/>
        <p:txBody>
          <a:bodyPr vert="horz" lIns="91440" tIns="45720" rIns="91440" bIns="45720" rtlCol="0" anchor="t">
            <a:normAutofit/>
          </a:bodyPr>
          <a:lstStyle/>
          <a:p>
            <a:r>
              <a:rPr lang="en-US" b="1" dirty="0"/>
              <a:t>We would like to thank our wonderful science advisors and lead:</a:t>
            </a:r>
          </a:p>
          <a:p>
            <a:pPr lvl="1">
              <a:spcBef>
                <a:spcPts val="1800"/>
              </a:spcBef>
              <a:buFont typeface="Arial"/>
              <a:buChar char="•"/>
            </a:pPr>
            <a:r>
              <a:rPr lang="en-US" sz="2300" dirty="0"/>
              <a:t> Dr. Kenton Ross - NASA Langley Research Center</a:t>
            </a:r>
            <a:endParaRPr lang="en-US" sz="2300" dirty="0">
              <a:solidFill>
                <a:srgbClr val="000000"/>
              </a:solidFill>
            </a:endParaRPr>
          </a:p>
          <a:p>
            <a:pPr lvl="1">
              <a:spcBef>
                <a:spcPts val="1800"/>
              </a:spcBef>
              <a:buFont typeface="Arial"/>
              <a:buChar char="•"/>
            </a:pPr>
            <a:r>
              <a:rPr lang="en-US" sz="2300" dirty="0"/>
              <a:t> Dr. Xia Cai - NASA Langley Research Center </a:t>
            </a:r>
            <a:endParaRPr lang="en-US" sz="2300" dirty="0">
              <a:solidFill>
                <a:srgbClr val="000000"/>
              </a:solidFill>
            </a:endParaRPr>
          </a:p>
          <a:p>
            <a:pPr lvl="1">
              <a:spcBef>
                <a:spcPts val="1800"/>
              </a:spcBef>
              <a:buFont typeface="Arial"/>
              <a:buChar char="•"/>
            </a:pPr>
            <a:r>
              <a:rPr lang="en-US" sz="2300" dirty="0"/>
              <a:t>Madison Arndt – DEVELOP Massachusetts – Boston Lead </a:t>
            </a:r>
          </a:p>
          <a:p>
            <a:pPr>
              <a:spcBef>
                <a:spcPts val="1800"/>
              </a:spcBef>
            </a:pPr>
            <a:r>
              <a:rPr lang="en-US" b="1" dirty="0"/>
              <a:t>We would also like to thank our partners for this project:</a:t>
            </a:r>
            <a:endParaRPr lang="en-US" dirty="0"/>
          </a:p>
          <a:p>
            <a:pPr lvl="1">
              <a:spcBef>
                <a:spcPts val="1800"/>
              </a:spcBef>
              <a:buFont typeface="Arial"/>
              <a:buChar char="•"/>
            </a:pPr>
            <a:r>
              <a:rPr lang="en-US" sz="2300" dirty="0"/>
              <a:t>Christina Smith - Groundwork Bridgeport</a:t>
            </a:r>
          </a:p>
          <a:p>
            <a:pPr lvl="1">
              <a:spcBef>
                <a:spcPts val="1800"/>
              </a:spcBef>
              <a:buFont typeface="Arial"/>
              <a:buChar char="•"/>
            </a:pPr>
            <a:r>
              <a:rPr lang="en-US" sz="2300" dirty="0"/>
              <a:t>Andrei Harwell - Yale Urban Design Lab</a:t>
            </a:r>
          </a:p>
          <a:p>
            <a:pPr marL="457200" indent="-457200">
              <a:buFont typeface="Arial,Sans-Serif"/>
              <a:buChar char="•"/>
            </a:pPr>
            <a:endParaRPr lang="en-US" dirty="0"/>
          </a:p>
        </p:txBody>
      </p:sp>
    </p:spTree>
    <p:extLst>
      <p:ext uri="{BB962C8B-B14F-4D97-AF65-F5344CB8AC3E}">
        <p14:creationId xmlns:p14="http://schemas.microsoft.com/office/powerpoint/2010/main" val="1925086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a:bodyPr>
          <a:lstStyle/>
          <a:p>
            <a:r>
              <a:rPr lang="en-US" dirty="0"/>
              <a:t>Partner: Groundwork Bridgeport</a:t>
            </a:r>
          </a:p>
        </p:txBody>
      </p:sp>
      <p:sp>
        <p:nvSpPr>
          <p:cNvPr id="22" name="Rectangle 21">
            <a:extLst>
              <a:ext uri="{FF2B5EF4-FFF2-40B4-BE49-F238E27FC236}">
                <a16:creationId xmlns:a16="http://schemas.microsoft.com/office/drawing/2014/main" id="{A2865077-04CA-037D-81AD-EF770919CA4F}"/>
              </a:ext>
            </a:extLst>
          </p:cNvPr>
          <p:cNvSpPr/>
          <p:nvPr/>
        </p:nvSpPr>
        <p:spPr>
          <a:xfrm>
            <a:off x="1426030" y="4974322"/>
            <a:ext cx="9285514" cy="1846659"/>
          </a:xfrm>
          <a:prstGeom prst="rect">
            <a:avLst/>
          </a:prstGeom>
        </p:spPr>
        <p:txBody>
          <a:bodyPr wrap="square" lIns="91440" tIns="45720" rIns="91440" bIns="45720" anchor="t">
            <a:spAutoFit/>
          </a:bodyPr>
          <a:lstStyle/>
          <a:p>
            <a:pPr algn="ctr">
              <a:spcAft>
                <a:spcPts val="1200"/>
              </a:spcAft>
              <a:buClr>
                <a:srgbClr val="236F99"/>
              </a:buClr>
            </a:pPr>
            <a:r>
              <a:rPr lang="en-US" sz="2800" b="1" dirty="0">
                <a:solidFill>
                  <a:schemeClr val="tx1">
                    <a:lumMod val="75000"/>
                    <a:lumOff val="25000"/>
                  </a:schemeClr>
                </a:solidFill>
                <a:latin typeface="Century Gothic" panose="020F0302020204030204"/>
              </a:rPr>
              <a:t>Mission</a:t>
            </a:r>
            <a:r>
              <a:rPr lang="en-US" sz="2800" dirty="0">
                <a:solidFill>
                  <a:schemeClr val="tx1">
                    <a:lumMod val="75000"/>
                    <a:lumOff val="25000"/>
                  </a:schemeClr>
                </a:solidFill>
                <a:latin typeface="Century Gothic" panose="020F0302020204030204"/>
              </a:rPr>
              <a:t>: promoting civic and youth engagement and the sharing of knowledge to rebuild post-industrial and blighted areas of Bridgeport.</a:t>
            </a:r>
          </a:p>
          <a:p>
            <a:pPr>
              <a:spcAft>
                <a:spcPts val="1200"/>
              </a:spcAft>
              <a:buClr>
                <a:srgbClr val="236F99"/>
              </a:buClr>
            </a:pPr>
            <a:endParaRPr lang="en-US" sz="2000" b="1" dirty="0">
              <a:solidFill>
                <a:schemeClr val="tx1">
                  <a:lumMod val="75000"/>
                  <a:lumOff val="25000"/>
                </a:schemeClr>
              </a:solidFill>
              <a:latin typeface="Century Gothic"/>
            </a:endParaRPr>
          </a:p>
        </p:txBody>
      </p:sp>
      <p:sp>
        <p:nvSpPr>
          <p:cNvPr id="2" name="TextBox 1">
            <a:extLst>
              <a:ext uri="{FF2B5EF4-FFF2-40B4-BE49-F238E27FC236}">
                <a16:creationId xmlns:a16="http://schemas.microsoft.com/office/drawing/2014/main" id="{090B039D-3ACE-A603-8FEE-0A7E32A98A56}"/>
              </a:ext>
            </a:extLst>
          </p:cNvPr>
          <p:cNvSpPr txBox="1"/>
          <p:nvPr/>
        </p:nvSpPr>
        <p:spPr>
          <a:xfrm>
            <a:off x="8109186" y="6596390"/>
            <a:ext cx="408281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 Groundwork Bridgeport</a:t>
            </a:r>
          </a:p>
        </p:txBody>
      </p:sp>
      <p:pic>
        <p:nvPicPr>
          <p:cNvPr id="5" name="Picture 4">
            <a:extLst>
              <a:ext uri="{FF2B5EF4-FFF2-40B4-BE49-F238E27FC236}">
                <a16:creationId xmlns:a16="http://schemas.microsoft.com/office/drawing/2014/main" id="{9EAC579E-BECA-82C4-0CAE-FAB9A81B3D98}"/>
              </a:ext>
            </a:extLst>
          </p:cNvPr>
          <p:cNvPicPr>
            <a:picLocks noChangeAspect="1"/>
          </p:cNvPicPr>
          <p:nvPr/>
        </p:nvPicPr>
        <p:blipFill rotWithShape="1">
          <a:blip r:embed="rId3"/>
          <a:srcRect t="34309" r="138" b="16636"/>
          <a:stretch/>
        </p:blipFill>
        <p:spPr>
          <a:xfrm>
            <a:off x="1517314" y="1454313"/>
            <a:ext cx="9102947" cy="33508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35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a:bodyPr>
          <a:lstStyle/>
          <a:p>
            <a:r>
              <a:rPr lang="en-US" dirty="0"/>
              <a:t>Community Concerns</a:t>
            </a:r>
          </a:p>
        </p:txBody>
      </p:sp>
      <p:pic>
        <p:nvPicPr>
          <p:cNvPr id="12" name="Graphic 11" descr="Blueprint with solid fill">
            <a:extLst>
              <a:ext uri="{FF2B5EF4-FFF2-40B4-BE49-F238E27FC236}">
                <a16:creationId xmlns:a16="http://schemas.microsoft.com/office/drawing/2014/main" id="{194241C4-4AF7-EE77-1364-F49F2BEABD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0050" y="1970191"/>
            <a:ext cx="1828800" cy="1828800"/>
          </a:xfrm>
          <a:prstGeom prst="rect">
            <a:avLst/>
          </a:prstGeom>
        </p:spPr>
      </p:pic>
      <p:pic>
        <p:nvPicPr>
          <p:cNvPr id="10" name="Graphic 9" descr="Sun with solid fill">
            <a:extLst>
              <a:ext uri="{FF2B5EF4-FFF2-40B4-BE49-F238E27FC236}">
                <a16:creationId xmlns:a16="http://schemas.microsoft.com/office/drawing/2014/main" id="{BB23D3B0-C7E4-EDFD-A8D6-9A9BC55510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2407" y="1970191"/>
            <a:ext cx="1828800" cy="1828800"/>
          </a:xfrm>
          <a:prstGeom prst="rect">
            <a:avLst/>
          </a:prstGeom>
        </p:spPr>
      </p:pic>
      <p:sp>
        <p:nvSpPr>
          <p:cNvPr id="13" name="TextBox 12">
            <a:extLst>
              <a:ext uri="{FF2B5EF4-FFF2-40B4-BE49-F238E27FC236}">
                <a16:creationId xmlns:a16="http://schemas.microsoft.com/office/drawing/2014/main" id="{C126C78B-9B1C-D1AC-720D-189261DC695E}"/>
              </a:ext>
            </a:extLst>
          </p:cNvPr>
          <p:cNvSpPr txBox="1"/>
          <p:nvPr/>
        </p:nvSpPr>
        <p:spPr>
          <a:xfrm>
            <a:off x="1143000" y="1371600"/>
            <a:ext cx="4056414" cy="400110"/>
          </a:xfrm>
          <a:prstGeom prst="rect">
            <a:avLst/>
          </a:prstGeom>
          <a:noFill/>
        </p:spPr>
        <p:txBody>
          <a:bodyPr wrap="square" lIns="91440" tIns="45720" rIns="91440" bIns="45720" rtlCol="0" anchor="t">
            <a:spAutoFit/>
          </a:bodyPr>
          <a:lstStyle/>
          <a:p>
            <a:pPr algn="ctr">
              <a:spcAft>
                <a:spcPts val="600"/>
              </a:spcAft>
              <a:buClr>
                <a:srgbClr val="236F99"/>
              </a:buClr>
            </a:pPr>
            <a:r>
              <a:rPr lang="en-US" sz="2000" b="1" dirty="0">
                <a:solidFill>
                  <a:srgbClr val="236F99"/>
                </a:solidFill>
                <a:latin typeface="Century Gothic" panose="020F0302020204030204"/>
              </a:rPr>
              <a:t>Urban Heat Intensity</a:t>
            </a:r>
          </a:p>
        </p:txBody>
      </p:sp>
      <p:sp>
        <p:nvSpPr>
          <p:cNvPr id="14" name="TextBox 13">
            <a:extLst>
              <a:ext uri="{FF2B5EF4-FFF2-40B4-BE49-F238E27FC236}">
                <a16:creationId xmlns:a16="http://schemas.microsoft.com/office/drawing/2014/main" id="{608B3349-EE91-1DEC-88A9-581E5C977B46}"/>
              </a:ext>
            </a:extLst>
          </p:cNvPr>
          <p:cNvSpPr txBox="1"/>
          <p:nvPr/>
        </p:nvSpPr>
        <p:spPr>
          <a:xfrm>
            <a:off x="1604112" y="4077615"/>
            <a:ext cx="3134191" cy="400110"/>
          </a:xfrm>
          <a:prstGeom prst="rect">
            <a:avLst/>
          </a:prstGeom>
          <a:noFill/>
        </p:spPr>
        <p:txBody>
          <a:bodyPr wrap="none" lIns="91440" tIns="45720" rIns="91440" bIns="45720" rtlCol="0" anchor="t">
            <a:spAutoFit/>
          </a:bodyPr>
          <a:lstStyle/>
          <a:p>
            <a:pPr algn="ctr"/>
            <a:r>
              <a:rPr lang="en-US" sz="2000" b="1" dirty="0">
                <a:solidFill>
                  <a:srgbClr val="236F99"/>
                </a:solidFill>
                <a:latin typeface="+mj-lt"/>
              </a:rPr>
              <a:t>Elevated Heat Exposure</a:t>
            </a:r>
          </a:p>
        </p:txBody>
      </p:sp>
      <p:pic>
        <p:nvPicPr>
          <p:cNvPr id="20" name="Graphic 19" descr="High temperature outline">
            <a:extLst>
              <a:ext uri="{FF2B5EF4-FFF2-40B4-BE49-F238E27FC236}">
                <a16:creationId xmlns:a16="http://schemas.microsoft.com/office/drawing/2014/main" id="{138550EA-B021-34FB-D664-0D3235841A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1625" y="1970191"/>
            <a:ext cx="1828800" cy="1828800"/>
          </a:xfrm>
          <a:prstGeom prst="rect">
            <a:avLst/>
          </a:prstGeom>
        </p:spPr>
      </p:pic>
      <p:pic>
        <p:nvPicPr>
          <p:cNvPr id="22" name="Graphic 21" descr="City with solid fill">
            <a:extLst>
              <a:ext uri="{FF2B5EF4-FFF2-40B4-BE49-F238E27FC236}">
                <a16:creationId xmlns:a16="http://schemas.microsoft.com/office/drawing/2014/main" id="{4448F2A7-4AA5-03C1-DE71-7725F25C99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71625" y="4539315"/>
            <a:ext cx="1828800" cy="1828800"/>
          </a:xfrm>
          <a:prstGeom prst="rect">
            <a:avLst/>
          </a:prstGeom>
        </p:spPr>
      </p:pic>
      <p:pic>
        <p:nvPicPr>
          <p:cNvPr id="26" name="Graphic 25" descr="Production with solid fill">
            <a:extLst>
              <a:ext uri="{FF2B5EF4-FFF2-40B4-BE49-F238E27FC236}">
                <a16:creationId xmlns:a16="http://schemas.microsoft.com/office/drawing/2014/main" id="{2005861E-210C-94E5-1ED8-810841BB5B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42407" y="4539315"/>
            <a:ext cx="1828800" cy="1828800"/>
          </a:xfrm>
          <a:prstGeom prst="rect">
            <a:avLst/>
          </a:prstGeom>
        </p:spPr>
      </p:pic>
      <p:pic>
        <p:nvPicPr>
          <p:cNvPr id="28" name="Graphic 27" descr="Deciduous tree with solid fill">
            <a:extLst>
              <a:ext uri="{FF2B5EF4-FFF2-40B4-BE49-F238E27FC236}">
                <a16:creationId xmlns:a16="http://schemas.microsoft.com/office/drawing/2014/main" id="{7E644F65-9019-65A9-BEEC-649F331640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81250" y="1970191"/>
            <a:ext cx="1828800" cy="1828800"/>
          </a:xfrm>
          <a:prstGeom prst="rect">
            <a:avLst/>
          </a:prstGeom>
        </p:spPr>
      </p:pic>
      <p:sp>
        <p:nvSpPr>
          <p:cNvPr id="29" name="TextBox 28">
            <a:extLst>
              <a:ext uri="{FF2B5EF4-FFF2-40B4-BE49-F238E27FC236}">
                <a16:creationId xmlns:a16="http://schemas.microsoft.com/office/drawing/2014/main" id="{FF6FE90A-816A-AEEB-823A-6B1769D255DE}"/>
              </a:ext>
            </a:extLst>
          </p:cNvPr>
          <p:cNvSpPr txBox="1"/>
          <p:nvPr/>
        </p:nvSpPr>
        <p:spPr>
          <a:xfrm>
            <a:off x="7315200" y="1371600"/>
            <a:ext cx="3611886" cy="400110"/>
          </a:xfrm>
          <a:prstGeom prst="rect">
            <a:avLst/>
          </a:prstGeom>
          <a:noFill/>
        </p:spPr>
        <p:txBody>
          <a:bodyPr wrap="none" lIns="91440" tIns="45720" rIns="91440" bIns="45720" rtlCol="0" anchor="t">
            <a:spAutoFit/>
          </a:bodyPr>
          <a:lstStyle/>
          <a:p>
            <a:pPr algn="ctr"/>
            <a:r>
              <a:rPr lang="en-US" sz="2000" b="1" dirty="0">
                <a:solidFill>
                  <a:srgbClr val="236F99"/>
                </a:solidFill>
                <a:latin typeface="+mj-lt"/>
              </a:rPr>
              <a:t>Heat Relief in Public Spaces</a:t>
            </a:r>
          </a:p>
        </p:txBody>
      </p:sp>
      <p:sp>
        <p:nvSpPr>
          <p:cNvPr id="30" name="TextBox 29">
            <a:extLst>
              <a:ext uri="{FF2B5EF4-FFF2-40B4-BE49-F238E27FC236}">
                <a16:creationId xmlns:a16="http://schemas.microsoft.com/office/drawing/2014/main" id="{F6B8D27B-3638-FB96-874E-F90801DE3D33}"/>
              </a:ext>
            </a:extLst>
          </p:cNvPr>
          <p:cNvSpPr txBox="1"/>
          <p:nvPr/>
        </p:nvSpPr>
        <p:spPr>
          <a:xfrm>
            <a:off x="7788086" y="4077615"/>
            <a:ext cx="2666114" cy="400110"/>
          </a:xfrm>
          <a:prstGeom prst="rect">
            <a:avLst/>
          </a:prstGeom>
          <a:noFill/>
        </p:spPr>
        <p:txBody>
          <a:bodyPr wrap="none" lIns="91440" tIns="45720" rIns="91440" bIns="45720" rtlCol="0" anchor="t">
            <a:spAutoFit/>
          </a:bodyPr>
          <a:lstStyle/>
          <a:p>
            <a:pPr algn="ctr"/>
            <a:r>
              <a:rPr lang="en-US" sz="2000" b="1" dirty="0">
                <a:solidFill>
                  <a:srgbClr val="236F99"/>
                </a:solidFill>
                <a:latin typeface="+mj-lt"/>
              </a:rPr>
              <a:t>Individual Sensitivity</a:t>
            </a:r>
          </a:p>
        </p:txBody>
      </p:sp>
      <p:pic>
        <p:nvPicPr>
          <p:cNvPr id="32" name="Graphic 31" descr="Heart with pulse with solid fill">
            <a:extLst>
              <a:ext uri="{FF2B5EF4-FFF2-40B4-BE49-F238E27FC236}">
                <a16:creationId xmlns:a16="http://schemas.microsoft.com/office/drawing/2014/main" id="{8473064B-8826-6F7F-982A-C8C1696B7F9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40420" y="4539315"/>
            <a:ext cx="1828800" cy="1828800"/>
          </a:xfrm>
          <a:prstGeom prst="rect">
            <a:avLst/>
          </a:prstGeom>
        </p:spPr>
      </p:pic>
      <p:pic>
        <p:nvPicPr>
          <p:cNvPr id="34" name="Graphic 33" descr="Money outline">
            <a:extLst>
              <a:ext uri="{FF2B5EF4-FFF2-40B4-BE49-F238E27FC236}">
                <a16:creationId xmlns:a16="http://schemas.microsoft.com/office/drawing/2014/main" id="{63CA8118-801A-ADCE-5AD5-644DE03D71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13488" y="4539315"/>
            <a:ext cx="1828800" cy="1828800"/>
          </a:xfrm>
          <a:prstGeom prst="rect">
            <a:avLst/>
          </a:prstGeom>
        </p:spPr>
      </p:pic>
    </p:spTree>
    <p:extLst>
      <p:ext uri="{BB962C8B-B14F-4D97-AF65-F5344CB8AC3E}">
        <p14:creationId xmlns:p14="http://schemas.microsoft.com/office/powerpoint/2010/main" val="1003505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a:xfrm>
            <a:off x="0" y="207704"/>
            <a:ext cx="12239626" cy="825844"/>
          </a:xfrm>
        </p:spPr>
        <p:txBody>
          <a:bodyPr anchor="ctr">
            <a:normAutofit/>
          </a:bodyPr>
          <a:lstStyle/>
          <a:p>
            <a:r>
              <a:rPr lang="en-US" dirty="0"/>
              <a:t>Environmental Injustice in Bridgeport</a:t>
            </a:r>
          </a:p>
        </p:txBody>
      </p:sp>
      <p:sp>
        <p:nvSpPr>
          <p:cNvPr id="22" name="Rectangle 21">
            <a:extLst>
              <a:ext uri="{FF2B5EF4-FFF2-40B4-BE49-F238E27FC236}">
                <a16:creationId xmlns:a16="http://schemas.microsoft.com/office/drawing/2014/main" id="{A2865077-04CA-037D-81AD-EF770919CA4F}"/>
              </a:ext>
            </a:extLst>
          </p:cNvPr>
          <p:cNvSpPr/>
          <p:nvPr/>
        </p:nvSpPr>
        <p:spPr>
          <a:xfrm>
            <a:off x="2322403" y="3285977"/>
            <a:ext cx="4209444" cy="784830"/>
          </a:xfrm>
          <a:prstGeom prst="rect">
            <a:avLst/>
          </a:prstGeom>
        </p:spPr>
        <p:txBody>
          <a:bodyPr wrap="square" lIns="91440" tIns="45720" rIns="91440" bIns="45720" anchor="t">
            <a:spAutoFit/>
          </a:bodyPr>
          <a:lstStyle/>
          <a:p>
            <a:pPr>
              <a:spcAft>
                <a:spcPts val="600"/>
              </a:spcAft>
              <a:buClr>
                <a:srgbClr val="236F99"/>
              </a:buClr>
            </a:pPr>
            <a:r>
              <a:rPr lang="en-US" sz="2000" b="1" dirty="0">
                <a:solidFill>
                  <a:schemeClr val="accent2"/>
                </a:solidFill>
                <a:latin typeface="Century Gothic"/>
              </a:rPr>
              <a:t>Deindustrialization and </a:t>
            </a:r>
            <a:endParaRPr lang="en-US" b="1" dirty="0">
              <a:solidFill>
                <a:schemeClr val="accent2"/>
              </a:solidFill>
              <a:latin typeface="Garamond"/>
            </a:endParaRPr>
          </a:p>
          <a:p>
            <a:pPr>
              <a:spcAft>
                <a:spcPts val="600"/>
              </a:spcAft>
            </a:pPr>
            <a:r>
              <a:rPr lang="en-US" sz="2000" b="1" dirty="0">
                <a:solidFill>
                  <a:schemeClr val="accent2"/>
                </a:solidFill>
                <a:latin typeface="Century Gothic"/>
              </a:rPr>
              <a:t>Urban Renewal</a:t>
            </a:r>
            <a:endParaRPr lang="en-US" b="1" dirty="0">
              <a:solidFill>
                <a:schemeClr val="accent2"/>
              </a:solidFill>
              <a:latin typeface="Garamond"/>
            </a:endParaRPr>
          </a:p>
        </p:txBody>
      </p:sp>
      <p:sp>
        <p:nvSpPr>
          <p:cNvPr id="7" name="TextBox 6">
            <a:extLst>
              <a:ext uri="{FF2B5EF4-FFF2-40B4-BE49-F238E27FC236}">
                <a16:creationId xmlns:a16="http://schemas.microsoft.com/office/drawing/2014/main" id="{519D7AC5-3CDE-BB46-25D4-3CA513FD8914}"/>
              </a:ext>
            </a:extLst>
          </p:cNvPr>
          <p:cNvSpPr txBox="1"/>
          <p:nvPr/>
        </p:nvSpPr>
        <p:spPr>
          <a:xfrm>
            <a:off x="6876029" y="6131367"/>
            <a:ext cx="5318760" cy="692497"/>
          </a:xfrm>
          <a:prstGeom prst="rect">
            <a:avLst/>
          </a:prstGeom>
          <a:noFill/>
        </p:spPr>
        <p:txBody>
          <a:bodyPr wrap="square" lIns="91440" tIns="45720" rIns="91440" bIns="45720" rtlCol="0" anchor="t">
            <a:spAutoFit/>
          </a:bodyPr>
          <a:lstStyle/>
          <a:p>
            <a:r>
              <a:rPr lang="en-US" sz="1200" dirty="0">
                <a:solidFill>
                  <a:schemeClr val="tx1">
                    <a:lumMod val="75000"/>
                    <a:lumOff val="25000"/>
                  </a:schemeClr>
                </a:solidFill>
                <a:latin typeface="+mj-lt"/>
              </a:rPr>
              <a:t>Image Credit: Mapping Inequality</a:t>
            </a:r>
          </a:p>
          <a:p>
            <a:endParaRPr lang="en-US" sz="900" dirty="0">
              <a:solidFill>
                <a:schemeClr val="tx1">
                  <a:lumMod val="75000"/>
                  <a:lumOff val="25000"/>
                </a:schemeClr>
              </a:solidFill>
              <a:latin typeface="Century Gothic"/>
              <a:ea typeface="+mn-lt"/>
              <a:cs typeface="+mn-lt"/>
            </a:endParaRPr>
          </a:p>
          <a:p>
            <a:r>
              <a:rPr lang="en-US" sz="900" dirty="0">
                <a:solidFill>
                  <a:schemeClr val="tx1">
                    <a:lumMod val="75000"/>
                    <a:lumOff val="25000"/>
                  </a:schemeClr>
                </a:solidFill>
                <a:latin typeface="Century Gothic"/>
                <a:ea typeface="+mn-lt"/>
                <a:cs typeface="+mn-lt"/>
              </a:rPr>
              <a:t>Icons</a:t>
            </a:r>
            <a:r>
              <a:rPr lang="en-US" sz="900" dirty="0">
                <a:solidFill>
                  <a:schemeClr val="tx1">
                    <a:lumMod val="75000"/>
                    <a:lumOff val="25000"/>
                  </a:schemeClr>
                </a:solidFill>
                <a:latin typeface="+mj-lt"/>
              </a:rPr>
              <a:t>: "City"--Chalwat Kinkaew </a:t>
            </a:r>
            <a:r>
              <a:rPr lang="en-US" sz="900" dirty="0">
                <a:solidFill>
                  <a:schemeClr val="tx1">
                    <a:lumMod val="75000"/>
                    <a:lumOff val="25000"/>
                  </a:schemeClr>
                </a:solidFill>
                <a:latin typeface="Century Gothic"/>
                <a:ea typeface="+mn-lt"/>
                <a:cs typeface="+mn-lt"/>
              </a:rPr>
              <a:t>(The Noun Project),</a:t>
            </a:r>
            <a:r>
              <a:rPr lang="en-US" sz="900" dirty="0">
                <a:solidFill>
                  <a:schemeClr val="tx1">
                    <a:lumMod val="75000"/>
                    <a:lumOff val="25000"/>
                  </a:schemeClr>
                </a:solidFill>
                <a:latin typeface="+mj-lt"/>
              </a:rPr>
              <a:t> "Industry"--Wartina Anggraeni (</a:t>
            </a:r>
            <a:r>
              <a:rPr lang="en-US" sz="900" dirty="0">
                <a:solidFill>
                  <a:schemeClr val="tx1">
                    <a:lumMod val="75000"/>
                    <a:lumOff val="25000"/>
                  </a:schemeClr>
                </a:solidFill>
                <a:latin typeface="Century Gothic"/>
                <a:ea typeface="+mn-lt"/>
                <a:cs typeface="+mn-lt"/>
              </a:rPr>
              <a:t>The Noun Project)</a:t>
            </a:r>
            <a:r>
              <a:rPr lang="en-US" sz="900" dirty="0">
                <a:solidFill>
                  <a:schemeClr val="tx1">
                    <a:lumMod val="75000"/>
                    <a:lumOff val="25000"/>
                  </a:schemeClr>
                </a:solidFill>
                <a:latin typeface="+mj-lt"/>
              </a:rPr>
              <a:t>, "</a:t>
            </a:r>
            <a:r>
              <a:rPr lang="en-US" sz="900" dirty="0">
                <a:solidFill>
                  <a:schemeClr val="tx1">
                    <a:lumMod val="75000"/>
                    <a:lumOff val="25000"/>
                  </a:schemeClr>
                </a:solidFill>
                <a:latin typeface="Century Gothic"/>
                <a:ea typeface="+mn-lt"/>
                <a:cs typeface="+mn-lt"/>
              </a:rPr>
              <a:t>Sustainable Urban"--</a:t>
            </a:r>
            <a:r>
              <a:rPr lang="en-US" sz="900" dirty="0">
                <a:solidFill>
                  <a:schemeClr val="tx1">
                    <a:lumMod val="75000"/>
                    <a:lumOff val="25000"/>
                  </a:schemeClr>
                </a:solidFill>
                <a:latin typeface="+mj-lt"/>
              </a:rPr>
              <a:t>Uyun (</a:t>
            </a:r>
            <a:r>
              <a:rPr lang="en-US" sz="900" dirty="0">
                <a:solidFill>
                  <a:schemeClr val="tx1">
                    <a:lumMod val="75000"/>
                    <a:lumOff val="25000"/>
                  </a:schemeClr>
                </a:solidFill>
                <a:latin typeface="Century Gothic"/>
                <a:ea typeface="+mn-lt"/>
                <a:cs typeface="+mn-lt"/>
              </a:rPr>
              <a:t>The Noun Project)</a:t>
            </a:r>
            <a:endParaRPr lang="en-US" sz="900" dirty="0">
              <a:solidFill>
                <a:schemeClr val="tx1">
                  <a:lumMod val="75000"/>
                  <a:lumOff val="25000"/>
                </a:schemeClr>
              </a:solidFill>
              <a:ea typeface="+mn-lt"/>
              <a:cs typeface="+mn-lt"/>
            </a:endParaRPr>
          </a:p>
        </p:txBody>
      </p:sp>
      <p:pic>
        <p:nvPicPr>
          <p:cNvPr id="3" name="Picture 2">
            <a:extLst>
              <a:ext uri="{FF2B5EF4-FFF2-40B4-BE49-F238E27FC236}">
                <a16:creationId xmlns:a16="http://schemas.microsoft.com/office/drawing/2014/main" id="{EA7D1A77-A068-D58C-F265-6CC76A061BD3}"/>
              </a:ext>
            </a:extLst>
          </p:cNvPr>
          <p:cNvPicPr>
            <a:picLocks noChangeAspect="1"/>
          </p:cNvPicPr>
          <p:nvPr/>
        </p:nvPicPr>
        <p:blipFill rotWithShape="1">
          <a:blip r:embed="rId3"/>
          <a:srcRect r="-157" b="17425"/>
          <a:stretch/>
        </p:blipFill>
        <p:spPr>
          <a:xfrm>
            <a:off x="665135" y="2989013"/>
            <a:ext cx="1679241" cy="1378759"/>
          </a:xfrm>
          <a:prstGeom prst="rect">
            <a:avLst/>
          </a:prstGeom>
        </p:spPr>
      </p:pic>
      <p:pic>
        <p:nvPicPr>
          <p:cNvPr id="6" name="Picture 5">
            <a:extLst>
              <a:ext uri="{FF2B5EF4-FFF2-40B4-BE49-F238E27FC236}">
                <a16:creationId xmlns:a16="http://schemas.microsoft.com/office/drawing/2014/main" id="{3EBFB3D6-ED3B-365E-9549-7A8CA44F2DB0}"/>
              </a:ext>
            </a:extLst>
          </p:cNvPr>
          <p:cNvPicPr>
            <a:picLocks noChangeAspect="1"/>
          </p:cNvPicPr>
          <p:nvPr/>
        </p:nvPicPr>
        <p:blipFill rotWithShape="1">
          <a:blip r:embed="rId4"/>
          <a:srcRect r="-157" b="14600"/>
          <a:stretch/>
        </p:blipFill>
        <p:spPr>
          <a:xfrm>
            <a:off x="687107" y="4815224"/>
            <a:ext cx="1635296" cy="1392983"/>
          </a:xfrm>
          <a:prstGeom prst="rect">
            <a:avLst/>
          </a:prstGeom>
        </p:spPr>
      </p:pic>
      <p:pic>
        <p:nvPicPr>
          <p:cNvPr id="9" name="Picture 8" descr="A map of different colored areas&#10;&#10;Description automatically generated">
            <a:extLst>
              <a:ext uri="{FF2B5EF4-FFF2-40B4-BE49-F238E27FC236}">
                <a16:creationId xmlns:a16="http://schemas.microsoft.com/office/drawing/2014/main" id="{99AEA48D-EACB-7FCC-7903-497379D7F8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3240" y="1094120"/>
            <a:ext cx="5318760" cy="5034710"/>
          </a:xfrm>
          <a:prstGeom prst="rect">
            <a:avLst/>
          </a:prstGeom>
        </p:spPr>
      </p:pic>
      <p:sp>
        <p:nvSpPr>
          <p:cNvPr id="2" name="Rectangle 1">
            <a:extLst>
              <a:ext uri="{FF2B5EF4-FFF2-40B4-BE49-F238E27FC236}">
                <a16:creationId xmlns:a16="http://schemas.microsoft.com/office/drawing/2014/main" id="{1B130D09-CE50-E0EE-E7D1-32F4DDEEEEDD}"/>
              </a:ext>
            </a:extLst>
          </p:cNvPr>
          <p:cNvSpPr/>
          <p:nvPr/>
        </p:nvSpPr>
        <p:spPr>
          <a:xfrm>
            <a:off x="2322403" y="5119300"/>
            <a:ext cx="4209444" cy="784830"/>
          </a:xfrm>
          <a:prstGeom prst="rect">
            <a:avLst/>
          </a:prstGeom>
        </p:spPr>
        <p:txBody>
          <a:bodyPr wrap="square" lIns="91440" tIns="45720" rIns="91440" bIns="45720" anchor="t">
            <a:spAutoFit/>
          </a:bodyPr>
          <a:lstStyle/>
          <a:p>
            <a:pPr>
              <a:spcAft>
                <a:spcPts val="600"/>
              </a:spcAft>
              <a:buClr>
                <a:srgbClr val="236F99"/>
              </a:buClr>
            </a:pPr>
            <a:r>
              <a:rPr lang="en-US" sz="2000" b="1" dirty="0">
                <a:solidFill>
                  <a:schemeClr val="accent6"/>
                </a:solidFill>
                <a:latin typeface="Century Gothic"/>
              </a:rPr>
              <a:t>Inequitable Distribution </a:t>
            </a:r>
            <a:endParaRPr lang="en-US" dirty="0">
              <a:solidFill>
                <a:schemeClr val="accent6"/>
              </a:solidFill>
            </a:endParaRPr>
          </a:p>
          <a:p>
            <a:pPr>
              <a:spcAft>
                <a:spcPts val="600"/>
              </a:spcAft>
            </a:pPr>
            <a:r>
              <a:rPr lang="en-US" sz="2000" b="1" dirty="0">
                <a:solidFill>
                  <a:schemeClr val="accent6"/>
                </a:solidFill>
                <a:latin typeface="Century Gothic"/>
              </a:rPr>
              <a:t>of Greenspace </a:t>
            </a:r>
            <a:endParaRPr lang="en-US" dirty="0">
              <a:solidFill>
                <a:schemeClr val="accent6"/>
              </a:solidFill>
            </a:endParaRPr>
          </a:p>
        </p:txBody>
      </p:sp>
      <p:sp>
        <p:nvSpPr>
          <p:cNvPr id="8" name="Rectangle 7">
            <a:extLst>
              <a:ext uri="{FF2B5EF4-FFF2-40B4-BE49-F238E27FC236}">
                <a16:creationId xmlns:a16="http://schemas.microsoft.com/office/drawing/2014/main" id="{F166AC87-C6D5-1628-3EC2-482299E35A1C}"/>
              </a:ext>
            </a:extLst>
          </p:cNvPr>
          <p:cNvSpPr/>
          <p:nvPr/>
        </p:nvSpPr>
        <p:spPr>
          <a:xfrm>
            <a:off x="2322403" y="1725748"/>
            <a:ext cx="2168833" cy="461665"/>
          </a:xfrm>
          <a:prstGeom prst="rect">
            <a:avLst/>
          </a:prstGeom>
        </p:spPr>
        <p:txBody>
          <a:bodyPr wrap="square" lIns="91440" tIns="45720" rIns="91440" bIns="45720" anchor="t">
            <a:spAutoFit/>
          </a:bodyPr>
          <a:lstStyle/>
          <a:p>
            <a:pPr>
              <a:spcAft>
                <a:spcPts val="600"/>
              </a:spcAft>
            </a:pPr>
            <a:r>
              <a:rPr lang="en-US" sz="2400" b="1" dirty="0">
                <a:solidFill>
                  <a:srgbClr val="C00000"/>
                </a:solidFill>
                <a:latin typeface="Century Gothic"/>
              </a:rPr>
              <a:t>Redlining</a:t>
            </a:r>
            <a:endParaRPr lang="en-US" sz="2400" dirty="0">
              <a:solidFill>
                <a:srgbClr val="C00000"/>
              </a:solidFill>
            </a:endParaRPr>
          </a:p>
        </p:txBody>
      </p:sp>
      <p:pic>
        <p:nvPicPr>
          <p:cNvPr id="5" name="Picture 4">
            <a:extLst>
              <a:ext uri="{FF2B5EF4-FFF2-40B4-BE49-F238E27FC236}">
                <a16:creationId xmlns:a16="http://schemas.microsoft.com/office/drawing/2014/main" id="{F740C4D4-CCE3-4CB5-240F-477BFC0265B2}"/>
              </a:ext>
            </a:extLst>
          </p:cNvPr>
          <p:cNvPicPr>
            <a:picLocks noChangeAspect="1"/>
          </p:cNvPicPr>
          <p:nvPr/>
        </p:nvPicPr>
        <p:blipFill rotWithShape="1">
          <a:blip r:embed="rId6"/>
          <a:srcRect r="-157" b="12716"/>
          <a:stretch/>
        </p:blipFill>
        <p:spPr>
          <a:xfrm>
            <a:off x="835743" y="1371599"/>
            <a:ext cx="1338024" cy="1169962"/>
          </a:xfrm>
          <a:prstGeom prst="rect">
            <a:avLst/>
          </a:prstGeom>
        </p:spPr>
      </p:pic>
    </p:spTree>
    <p:extLst>
      <p:ext uri="{BB962C8B-B14F-4D97-AF65-F5344CB8AC3E}">
        <p14:creationId xmlns:p14="http://schemas.microsoft.com/office/powerpoint/2010/main" val="179265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a:bodyPr>
          <a:lstStyle/>
          <a:p>
            <a:r>
              <a:rPr lang="en-US" dirty="0"/>
              <a:t>Objectives</a:t>
            </a:r>
          </a:p>
        </p:txBody>
      </p:sp>
      <p:sp>
        <p:nvSpPr>
          <p:cNvPr id="19" name="TextBox 18">
            <a:extLst>
              <a:ext uri="{FF2B5EF4-FFF2-40B4-BE49-F238E27FC236}">
                <a16:creationId xmlns:a16="http://schemas.microsoft.com/office/drawing/2014/main" id="{AC3558AD-AE01-392A-E6FD-6B735DF5F3DB}"/>
              </a:ext>
            </a:extLst>
          </p:cNvPr>
          <p:cNvSpPr txBox="1"/>
          <p:nvPr/>
        </p:nvSpPr>
        <p:spPr>
          <a:xfrm>
            <a:off x="6185817" y="6413306"/>
            <a:ext cx="60519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dirty="0">
                <a:solidFill>
                  <a:schemeClr val="tx1">
                    <a:lumMod val="75000"/>
                    <a:lumOff val="25000"/>
                  </a:schemeClr>
                </a:solidFill>
                <a:latin typeface="Century Gothic"/>
              </a:rPr>
              <a:t>Icons: </a:t>
            </a:r>
            <a:r>
              <a:rPr lang="en-US" sz="900" dirty="0">
                <a:solidFill>
                  <a:schemeClr val="tx1">
                    <a:lumMod val="75000"/>
                    <a:lumOff val="25000"/>
                  </a:schemeClr>
                </a:solidFill>
                <a:latin typeface="Century Gothic"/>
                <a:ea typeface="+mn-lt"/>
                <a:cs typeface="+mn-lt"/>
              </a:rPr>
              <a:t>"Urban Heat Island"--Softscape (The Noun Project</a:t>
            </a:r>
            <a:r>
              <a:rPr lang="en-US" sz="900" dirty="0">
                <a:solidFill>
                  <a:schemeClr val="tx1">
                    <a:lumMod val="75000"/>
                    <a:lumOff val="25000"/>
                  </a:schemeClr>
                </a:solidFill>
                <a:latin typeface="Century Gothic"/>
              </a:rPr>
              <a:t>), </a:t>
            </a:r>
            <a:r>
              <a:rPr lang="en-US" sz="900" dirty="0">
                <a:solidFill>
                  <a:schemeClr val="tx1">
                    <a:lumMod val="75000"/>
                    <a:lumOff val="25000"/>
                  </a:schemeClr>
                </a:solidFill>
                <a:latin typeface="Century Gothic"/>
                <a:ea typeface="+mn-lt"/>
                <a:cs typeface="+mn-lt"/>
              </a:rPr>
              <a:t>"Urban Heat Island"--Creative Mania (The Noun Project), "Eco City" -- Softscape (The Noun Project)</a:t>
            </a:r>
          </a:p>
        </p:txBody>
      </p:sp>
      <p:pic>
        <p:nvPicPr>
          <p:cNvPr id="28" name="Picture 27">
            <a:extLst>
              <a:ext uri="{FF2B5EF4-FFF2-40B4-BE49-F238E27FC236}">
                <a16:creationId xmlns:a16="http://schemas.microsoft.com/office/drawing/2014/main" id="{DFC788B4-026C-2E10-60EC-8264823DACCC}"/>
              </a:ext>
            </a:extLst>
          </p:cNvPr>
          <p:cNvPicPr>
            <a:picLocks noChangeAspect="1"/>
          </p:cNvPicPr>
          <p:nvPr/>
        </p:nvPicPr>
        <p:blipFill rotWithShape="1">
          <a:blip r:embed="rId3"/>
          <a:srcRect t="109" r="-442" b="25110"/>
          <a:stretch/>
        </p:blipFill>
        <p:spPr>
          <a:xfrm>
            <a:off x="183290" y="1668701"/>
            <a:ext cx="1639560" cy="1224529"/>
          </a:xfrm>
          <a:prstGeom prst="rect">
            <a:avLst/>
          </a:prstGeom>
          <a:ln w="57150">
            <a:solidFill>
              <a:srgbClr val="FFC000"/>
            </a:solidFill>
          </a:ln>
        </p:spPr>
      </p:pic>
      <p:pic>
        <p:nvPicPr>
          <p:cNvPr id="32" name="Picture 31" descr="A black and blue rectangle with a black background&#10;&#10;Description automatically generated">
            <a:extLst>
              <a:ext uri="{FF2B5EF4-FFF2-40B4-BE49-F238E27FC236}">
                <a16:creationId xmlns:a16="http://schemas.microsoft.com/office/drawing/2014/main" id="{61979391-9956-9871-8F84-E26C6A9FC746}"/>
              </a:ext>
            </a:extLst>
          </p:cNvPr>
          <p:cNvPicPr>
            <a:picLocks noChangeAspect="1"/>
          </p:cNvPicPr>
          <p:nvPr/>
        </p:nvPicPr>
        <p:blipFill rotWithShape="1">
          <a:blip r:embed="rId4"/>
          <a:srcRect r="403" b="13147"/>
          <a:stretch/>
        </p:blipFill>
        <p:spPr>
          <a:xfrm>
            <a:off x="185953" y="3419615"/>
            <a:ext cx="1638375" cy="1211747"/>
          </a:xfrm>
          <a:prstGeom prst="rect">
            <a:avLst/>
          </a:prstGeom>
          <a:ln w="57150">
            <a:solidFill>
              <a:schemeClr val="accent1"/>
            </a:solidFill>
          </a:ln>
        </p:spPr>
      </p:pic>
      <p:pic>
        <p:nvPicPr>
          <p:cNvPr id="34" name="Picture 33" descr="A black and green rectangle with a black background&#10;&#10;Description automatically generated">
            <a:extLst>
              <a:ext uri="{FF2B5EF4-FFF2-40B4-BE49-F238E27FC236}">
                <a16:creationId xmlns:a16="http://schemas.microsoft.com/office/drawing/2014/main" id="{A533747F-C83B-32B0-C0A5-25353DCD50B5}"/>
              </a:ext>
            </a:extLst>
          </p:cNvPr>
          <p:cNvPicPr>
            <a:picLocks noChangeAspect="1"/>
          </p:cNvPicPr>
          <p:nvPr/>
        </p:nvPicPr>
        <p:blipFill rotWithShape="1">
          <a:blip r:embed="rId5"/>
          <a:srcRect r="463" b="14486"/>
          <a:stretch/>
        </p:blipFill>
        <p:spPr>
          <a:xfrm>
            <a:off x="181338" y="5145649"/>
            <a:ext cx="1636484" cy="1213647"/>
          </a:xfrm>
          <a:prstGeom prst="rect">
            <a:avLst/>
          </a:prstGeom>
          <a:ln w="57150">
            <a:solidFill>
              <a:schemeClr val="accent6"/>
            </a:solidFill>
          </a:ln>
        </p:spPr>
      </p:pic>
      <p:sp>
        <p:nvSpPr>
          <p:cNvPr id="36" name="TextBox 35">
            <a:extLst>
              <a:ext uri="{FF2B5EF4-FFF2-40B4-BE49-F238E27FC236}">
                <a16:creationId xmlns:a16="http://schemas.microsoft.com/office/drawing/2014/main" id="{365875F2-6AD4-4B97-0103-96DF5460D9FB}"/>
              </a:ext>
            </a:extLst>
          </p:cNvPr>
          <p:cNvSpPr txBox="1"/>
          <p:nvPr/>
        </p:nvSpPr>
        <p:spPr>
          <a:xfrm>
            <a:off x="1875692" y="1621692"/>
            <a:ext cx="10081846" cy="1323439"/>
          </a:xfrm>
          <a:prstGeom prst="rect">
            <a:avLst/>
          </a:prstGeom>
          <a:solidFill>
            <a:schemeClr val="accent2">
              <a:lumMod val="20000"/>
              <a:lumOff val="80000"/>
            </a:schemeClr>
          </a:solidFill>
          <a:ln w="5715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000" b="1" dirty="0">
                <a:solidFill>
                  <a:schemeClr val="tx1">
                    <a:lumMod val="75000"/>
                    <a:lumOff val="25000"/>
                  </a:schemeClr>
                </a:solidFill>
                <a:latin typeface="Century Gothic"/>
                <a:ea typeface="Calibri"/>
                <a:cs typeface="Calibri"/>
              </a:rPr>
              <a:t>Urban Heat Assessment​</a:t>
            </a:r>
          </a:p>
          <a:p>
            <a:pPr rtl="0"/>
            <a:r>
              <a:rPr lang="en-US" sz="2000" dirty="0">
                <a:solidFill>
                  <a:schemeClr val="tx1">
                    <a:lumMod val="75000"/>
                    <a:lumOff val="25000"/>
                  </a:schemeClr>
                </a:solidFill>
                <a:latin typeface="Century Gothic"/>
                <a:ea typeface="Calibri"/>
                <a:cs typeface="Calibri"/>
              </a:rPr>
              <a:t>Use Earth observations to map urban heat disparities in Bridgeport by analyzing 10-year land surface temperature averages and comparing them to the average temperature in the neighboring city of Fairfield.​</a:t>
            </a:r>
          </a:p>
        </p:txBody>
      </p:sp>
      <p:sp>
        <p:nvSpPr>
          <p:cNvPr id="38" name="TextBox 37">
            <a:extLst>
              <a:ext uri="{FF2B5EF4-FFF2-40B4-BE49-F238E27FC236}">
                <a16:creationId xmlns:a16="http://schemas.microsoft.com/office/drawing/2014/main" id="{6113D099-9C35-CE87-3EBF-62DFAF5AE571}"/>
              </a:ext>
            </a:extLst>
          </p:cNvPr>
          <p:cNvSpPr txBox="1"/>
          <p:nvPr/>
        </p:nvSpPr>
        <p:spPr>
          <a:xfrm>
            <a:off x="1873060" y="3362773"/>
            <a:ext cx="10076233" cy="1323439"/>
          </a:xfrm>
          <a:prstGeom prst="rect">
            <a:avLst/>
          </a:prstGeom>
          <a:solidFill>
            <a:schemeClr val="accent1">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000" b="1" dirty="0">
                <a:solidFill>
                  <a:schemeClr val="tx1">
                    <a:lumMod val="75000"/>
                    <a:lumOff val="25000"/>
                  </a:schemeClr>
                </a:solidFill>
                <a:latin typeface="Century Gothic"/>
                <a:ea typeface="Calibri"/>
                <a:cs typeface="Calibri"/>
              </a:rPr>
              <a:t>Urban Heat Vulnerability​</a:t>
            </a:r>
          </a:p>
          <a:p>
            <a:pPr rtl="0"/>
            <a:r>
              <a:rPr lang="en-US" sz="2000" dirty="0">
                <a:solidFill>
                  <a:schemeClr val="tx1">
                    <a:lumMod val="75000"/>
                    <a:lumOff val="25000"/>
                  </a:schemeClr>
                </a:solidFill>
                <a:latin typeface="Century Gothic"/>
                <a:ea typeface="Calibri"/>
                <a:cs typeface="Calibri"/>
              </a:rPr>
              <a:t>Identify areas where land surface temperature is extremely high and where Bridgeport residents are most vulnerable to the harms of extreme heat, as indicated by health, socioeconomic, and lifestyle factors. ​</a:t>
            </a:r>
            <a:endParaRPr lang="en-US" sz="2000"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9DD0130C-ACDE-B6DF-DFF4-A3F6A277488A}"/>
              </a:ext>
            </a:extLst>
          </p:cNvPr>
          <p:cNvSpPr txBox="1"/>
          <p:nvPr/>
        </p:nvSpPr>
        <p:spPr>
          <a:xfrm>
            <a:off x="1880331" y="5088610"/>
            <a:ext cx="10085650" cy="1323439"/>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ea typeface="+mn-lt"/>
                <a:cs typeface="+mn-lt"/>
              </a:rPr>
              <a:t>Urban Heat Intervention Model</a:t>
            </a:r>
          </a:p>
          <a:p>
            <a:r>
              <a:rPr lang="en-US" sz="2000" dirty="0">
                <a:solidFill>
                  <a:schemeClr val="tx1">
                    <a:lumMod val="75000"/>
                    <a:lumOff val="25000"/>
                  </a:schemeClr>
                </a:solidFill>
                <a:latin typeface="Century Gothic"/>
                <a:ea typeface="+mn-lt"/>
                <a:cs typeface="+mn-lt"/>
              </a:rPr>
              <a:t>Locate optimal spots for Groundwork Bridgeport to implement cooling strategies through </a:t>
            </a:r>
            <a:r>
              <a:rPr lang="en-US" sz="2000" dirty="0" err="1">
                <a:solidFill>
                  <a:schemeClr val="tx1">
                    <a:lumMod val="75000"/>
                    <a:lumOff val="25000"/>
                  </a:schemeClr>
                </a:solidFill>
                <a:latin typeface="Century Gothic"/>
                <a:ea typeface="+mn-lt"/>
                <a:cs typeface="+mn-lt"/>
              </a:rPr>
              <a:t>SOlar</a:t>
            </a:r>
            <a:r>
              <a:rPr lang="en-US" sz="2000" dirty="0">
                <a:solidFill>
                  <a:schemeClr val="tx1">
                    <a:lumMod val="75000"/>
                    <a:lumOff val="25000"/>
                  </a:schemeClr>
                </a:solidFill>
                <a:latin typeface="Century Gothic"/>
                <a:ea typeface="+mn-lt"/>
                <a:cs typeface="+mn-lt"/>
              </a:rPr>
              <a:t> and LongWave Environmental Irradiance Geometry (SOLWEIG) modeling.</a:t>
            </a:r>
          </a:p>
        </p:txBody>
      </p:sp>
    </p:spTree>
    <p:extLst>
      <p:ext uri="{BB962C8B-B14F-4D97-AF65-F5344CB8AC3E}">
        <p14:creationId xmlns:p14="http://schemas.microsoft.com/office/powerpoint/2010/main" val="256195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ABBACE-70A3-A03B-8937-44752B3155E5}"/>
              </a:ext>
            </a:extLst>
          </p:cNvPr>
          <p:cNvSpPr>
            <a:spLocks noGrp="1"/>
          </p:cNvSpPr>
          <p:nvPr>
            <p:ph type="title"/>
          </p:nvPr>
        </p:nvSpPr>
        <p:spPr/>
        <p:txBody>
          <a:bodyPr anchor="ctr">
            <a:normAutofit/>
          </a:bodyPr>
          <a:lstStyle/>
          <a:p>
            <a:r>
              <a:rPr lang="en-US" dirty="0"/>
              <a:t>Earth Observations</a:t>
            </a:r>
          </a:p>
        </p:txBody>
      </p:sp>
      <p:sp>
        <p:nvSpPr>
          <p:cNvPr id="22" name="Rectangle 21">
            <a:extLst>
              <a:ext uri="{FF2B5EF4-FFF2-40B4-BE49-F238E27FC236}">
                <a16:creationId xmlns:a16="http://schemas.microsoft.com/office/drawing/2014/main" id="{A2865077-04CA-037D-81AD-EF770919CA4F}"/>
              </a:ext>
            </a:extLst>
          </p:cNvPr>
          <p:cNvSpPr/>
          <p:nvPr/>
        </p:nvSpPr>
        <p:spPr>
          <a:xfrm>
            <a:off x="1186700" y="3777420"/>
            <a:ext cx="1885333" cy="400110"/>
          </a:xfrm>
          <a:prstGeom prst="rect">
            <a:avLst/>
          </a:prstGeom>
        </p:spPr>
        <p:txBody>
          <a:bodyPr wrap="square" lIns="91440" tIns="45720" rIns="91440" bIns="45720" anchor="t">
            <a:spAutoFit/>
          </a:bodyPr>
          <a:lstStyle/>
          <a:p>
            <a:pPr>
              <a:spcAft>
                <a:spcPts val="600"/>
              </a:spcAft>
            </a:pPr>
            <a:r>
              <a:rPr lang="en-US" sz="2000" b="1" dirty="0">
                <a:solidFill>
                  <a:srgbClr val="236F99"/>
                </a:solidFill>
                <a:latin typeface="Century Gothic"/>
              </a:rPr>
              <a:t>Landsat 8 TIRS</a:t>
            </a:r>
          </a:p>
        </p:txBody>
      </p:sp>
      <p:pic>
        <p:nvPicPr>
          <p:cNvPr id="3" name="Picture 2" descr="Earth observation taken during a day pass by an Expedition 36 crew member on board the International Space Station (ISS).">
            <a:extLst>
              <a:ext uri="{FF2B5EF4-FFF2-40B4-BE49-F238E27FC236}">
                <a16:creationId xmlns:a16="http://schemas.microsoft.com/office/drawing/2014/main" id="{6562A2B2-D121-AF82-DC1D-5F6793E9F043}"/>
              </a:ext>
            </a:extLst>
          </p:cNvPr>
          <p:cNvPicPr>
            <a:picLocks noChangeAspect="1"/>
          </p:cNvPicPr>
          <p:nvPr/>
        </p:nvPicPr>
        <p:blipFill rotWithShape="1">
          <a:blip r:embed="rId3"/>
          <a:srcRect l="10" r="16" b="64320"/>
          <a:stretch/>
        </p:blipFill>
        <p:spPr>
          <a:xfrm>
            <a:off x="-1532" y="4978278"/>
            <a:ext cx="12200413" cy="1882216"/>
          </a:xfrm>
          <a:prstGeom prst="rect">
            <a:avLst/>
          </a:prstGeom>
        </p:spPr>
      </p:pic>
      <p:sp>
        <p:nvSpPr>
          <p:cNvPr id="6" name="Rectangle 5">
            <a:extLst>
              <a:ext uri="{FF2B5EF4-FFF2-40B4-BE49-F238E27FC236}">
                <a16:creationId xmlns:a16="http://schemas.microsoft.com/office/drawing/2014/main" id="{7D16A939-DDED-3DCA-3F3F-69B9E2E4A243}"/>
              </a:ext>
            </a:extLst>
          </p:cNvPr>
          <p:cNvSpPr/>
          <p:nvPr/>
        </p:nvSpPr>
        <p:spPr>
          <a:xfrm>
            <a:off x="8763612" y="3777420"/>
            <a:ext cx="2140841" cy="400110"/>
          </a:xfrm>
          <a:prstGeom prst="rect">
            <a:avLst/>
          </a:prstGeom>
        </p:spPr>
        <p:txBody>
          <a:bodyPr wrap="square" lIns="91440" tIns="45720" rIns="91440" bIns="45720" anchor="t">
            <a:spAutoFit/>
          </a:bodyPr>
          <a:lstStyle/>
          <a:p>
            <a:pPr>
              <a:spcAft>
                <a:spcPts val="600"/>
              </a:spcAft>
            </a:pPr>
            <a:r>
              <a:rPr lang="en-US" sz="2000" b="1" dirty="0">
                <a:solidFill>
                  <a:srgbClr val="236F99"/>
                </a:solidFill>
                <a:latin typeface="Century Gothic"/>
              </a:rPr>
              <a:t>Landsat 9 TIRS-2</a:t>
            </a:r>
          </a:p>
        </p:txBody>
      </p:sp>
      <p:sp>
        <p:nvSpPr>
          <p:cNvPr id="11" name="TextBox 10">
            <a:extLst>
              <a:ext uri="{FF2B5EF4-FFF2-40B4-BE49-F238E27FC236}">
                <a16:creationId xmlns:a16="http://schemas.microsoft.com/office/drawing/2014/main" id="{BA6AA8AE-A88E-1CF9-8522-95E3B90570A3}"/>
              </a:ext>
            </a:extLst>
          </p:cNvPr>
          <p:cNvSpPr txBox="1"/>
          <p:nvPr/>
        </p:nvSpPr>
        <p:spPr>
          <a:xfrm>
            <a:off x="6090028" y="6581001"/>
            <a:ext cx="610197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rPr>
              <a:t>Image Credit:  NASA</a:t>
            </a:r>
          </a:p>
        </p:txBody>
      </p:sp>
      <p:sp>
        <p:nvSpPr>
          <p:cNvPr id="2" name="Rectangle 1">
            <a:extLst>
              <a:ext uri="{FF2B5EF4-FFF2-40B4-BE49-F238E27FC236}">
                <a16:creationId xmlns:a16="http://schemas.microsoft.com/office/drawing/2014/main" id="{2C688270-BE2A-BA27-8FCB-60FC4BE1D52C}"/>
              </a:ext>
            </a:extLst>
          </p:cNvPr>
          <p:cNvSpPr/>
          <p:nvPr/>
        </p:nvSpPr>
        <p:spPr>
          <a:xfrm>
            <a:off x="5704517" y="3777420"/>
            <a:ext cx="782965" cy="400110"/>
          </a:xfrm>
          <a:prstGeom prst="rect">
            <a:avLst/>
          </a:prstGeom>
        </p:spPr>
        <p:txBody>
          <a:bodyPr wrap="square" lIns="91440" tIns="45720" rIns="91440" bIns="45720" anchor="t">
            <a:spAutoFit/>
          </a:bodyPr>
          <a:lstStyle/>
          <a:p>
            <a:pPr>
              <a:spcAft>
                <a:spcPts val="600"/>
              </a:spcAft>
              <a:buClr>
                <a:srgbClr val="236F99"/>
              </a:buClr>
            </a:pPr>
            <a:r>
              <a:rPr lang="en-US" sz="2000" b="1" dirty="0">
                <a:solidFill>
                  <a:srgbClr val="236F99"/>
                </a:solidFill>
                <a:latin typeface="Century Gothic"/>
              </a:rPr>
              <a:t>Lidar</a:t>
            </a:r>
          </a:p>
        </p:txBody>
      </p:sp>
      <p:pic>
        <p:nvPicPr>
          <p:cNvPr id="7" name="Picture 6" descr="A satellite in space&#10;&#10;Description automatically generated">
            <a:extLst>
              <a:ext uri="{FF2B5EF4-FFF2-40B4-BE49-F238E27FC236}">
                <a16:creationId xmlns:a16="http://schemas.microsoft.com/office/drawing/2014/main" id="{DF5A129D-DF52-861B-9100-4574F5FE28DF}"/>
              </a:ext>
            </a:extLst>
          </p:cNvPr>
          <p:cNvPicPr>
            <a:picLocks noChangeAspect="1"/>
          </p:cNvPicPr>
          <p:nvPr/>
        </p:nvPicPr>
        <p:blipFill>
          <a:blip r:embed="rId4"/>
          <a:stretch>
            <a:fillRect/>
          </a:stretch>
        </p:blipFill>
        <p:spPr>
          <a:xfrm>
            <a:off x="118533" y="1325185"/>
            <a:ext cx="4021666" cy="2116361"/>
          </a:xfrm>
          <a:prstGeom prst="rect">
            <a:avLst/>
          </a:prstGeom>
        </p:spPr>
      </p:pic>
      <p:pic>
        <p:nvPicPr>
          <p:cNvPr id="8" name="Picture 7" descr="A satellite in space&#10;&#10;Description automatically generated">
            <a:extLst>
              <a:ext uri="{FF2B5EF4-FFF2-40B4-BE49-F238E27FC236}">
                <a16:creationId xmlns:a16="http://schemas.microsoft.com/office/drawing/2014/main" id="{F66BF22E-52E2-72C8-1E7A-67E894724839}"/>
              </a:ext>
            </a:extLst>
          </p:cNvPr>
          <p:cNvPicPr>
            <a:picLocks noChangeAspect="1"/>
          </p:cNvPicPr>
          <p:nvPr/>
        </p:nvPicPr>
        <p:blipFill>
          <a:blip r:embed="rId5"/>
          <a:stretch>
            <a:fillRect/>
          </a:stretch>
        </p:blipFill>
        <p:spPr>
          <a:xfrm>
            <a:off x="7713133" y="1412647"/>
            <a:ext cx="4241799" cy="2364773"/>
          </a:xfrm>
          <a:prstGeom prst="rect">
            <a:avLst/>
          </a:prstGeom>
        </p:spPr>
      </p:pic>
      <p:pic>
        <p:nvPicPr>
          <p:cNvPr id="9" name="Picture 8" descr="These before-and-after LIDAR images from the 2014 King fire show an area on the west side of the Rubicon River where fire damage was severe.">
            <a:extLst>
              <a:ext uri="{FF2B5EF4-FFF2-40B4-BE49-F238E27FC236}">
                <a16:creationId xmlns:a16="http://schemas.microsoft.com/office/drawing/2014/main" id="{9A872748-BA64-C1BA-AA27-9E8C3578CB55}"/>
              </a:ext>
            </a:extLst>
          </p:cNvPr>
          <p:cNvPicPr>
            <a:picLocks noChangeAspect="1"/>
          </p:cNvPicPr>
          <p:nvPr/>
        </p:nvPicPr>
        <p:blipFill rotWithShape="1">
          <a:blip r:embed="rId6"/>
          <a:srcRect r="51136" b="1399"/>
          <a:stretch/>
        </p:blipFill>
        <p:spPr>
          <a:xfrm>
            <a:off x="5056390" y="1746641"/>
            <a:ext cx="2079218" cy="1696784"/>
          </a:xfrm>
          <a:prstGeom prst="rect">
            <a:avLst/>
          </a:prstGeom>
        </p:spPr>
      </p:pic>
    </p:spTree>
    <p:extLst>
      <p:ext uri="{BB962C8B-B14F-4D97-AF65-F5344CB8AC3E}">
        <p14:creationId xmlns:p14="http://schemas.microsoft.com/office/powerpoint/2010/main" val="3362364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4D82C-E5D8-F17F-8F2B-C73688297EBA}"/>
              </a:ext>
            </a:extLst>
          </p:cNvPr>
          <p:cNvSpPr>
            <a:spLocks noGrp="1"/>
          </p:cNvSpPr>
          <p:nvPr>
            <p:ph type="title"/>
          </p:nvPr>
        </p:nvSpPr>
        <p:spPr/>
        <p:txBody>
          <a:bodyPr>
            <a:normAutofit/>
          </a:bodyPr>
          <a:lstStyle/>
          <a:p>
            <a:r>
              <a:rPr lang="en-US" dirty="0">
                <a:ea typeface="+mj-lt"/>
                <a:cs typeface="+mj-lt"/>
              </a:rPr>
              <a:t>Methods</a:t>
            </a:r>
            <a:endParaRPr lang="en-US" dirty="0"/>
          </a:p>
        </p:txBody>
      </p:sp>
      <p:sp>
        <p:nvSpPr>
          <p:cNvPr id="5" name="Rectangle: Rounded Corners 4">
            <a:extLst>
              <a:ext uri="{FF2B5EF4-FFF2-40B4-BE49-F238E27FC236}">
                <a16:creationId xmlns:a16="http://schemas.microsoft.com/office/drawing/2014/main" id="{24182AAF-CC70-1B7D-96D4-41210509DE16}"/>
              </a:ext>
            </a:extLst>
          </p:cNvPr>
          <p:cNvSpPr/>
          <p:nvPr/>
        </p:nvSpPr>
        <p:spPr>
          <a:xfrm>
            <a:off x="5588580" y="3050792"/>
            <a:ext cx="2921271" cy="1493679"/>
          </a:xfrm>
          <a:prstGeom prst="roundRect">
            <a:avLst/>
          </a:prstGeom>
          <a:solidFill>
            <a:srgbClr val="8A5A9A"/>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dirty="0">
                <a:solidFill>
                  <a:schemeClr val="bg1"/>
                </a:solidFill>
                <a:latin typeface="Century Gothic"/>
              </a:rPr>
              <a:t>Heat Vulnerability</a:t>
            </a:r>
            <a:endParaRPr lang="en-US" dirty="0">
              <a:solidFill>
                <a:schemeClr val="bg1"/>
              </a:solidFill>
              <a:latin typeface="Garamond"/>
            </a:endParaRPr>
          </a:p>
          <a:p>
            <a:pPr algn="ctr"/>
            <a:r>
              <a:rPr lang="en-US" sz="2000" dirty="0">
                <a:solidFill>
                  <a:schemeClr val="bg1"/>
                </a:solidFill>
                <a:latin typeface="Century Gothic"/>
              </a:rPr>
              <a:t> Assessment Package</a:t>
            </a:r>
            <a:endParaRPr lang="en-US" dirty="0">
              <a:solidFill>
                <a:schemeClr val="bg1"/>
              </a:solidFill>
            </a:endParaRPr>
          </a:p>
        </p:txBody>
      </p:sp>
      <p:sp>
        <p:nvSpPr>
          <p:cNvPr id="7" name="Rectangle: Rounded Corners 6">
            <a:extLst>
              <a:ext uri="{FF2B5EF4-FFF2-40B4-BE49-F238E27FC236}">
                <a16:creationId xmlns:a16="http://schemas.microsoft.com/office/drawing/2014/main" id="{E96093DF-4F21-0A27-D5AB-1F0FDE7938D3}"/>
              </a:ext>
            </a:extLst>
          </p:cNvPr>
          <p:cNvSpPr/>
          <p:nvPr/>
        </p:nvSpPr>
        <p:spPr>
          <a:xfrm>
            <a:off x="1529394" y="4208479"/>
            <a:ext cx="2727747" cy="1319292"/>
          </a:xfrm>
          <a:prstGeom prst="roundRect">
            <a:avLst/>
          </a:prstGeom>
          <a:solidFill>
            <a:schemeClr val="accent1"/>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dirty="0">
                <a:solidFill>
                  <a:schemeClr val="bg1"/>
                </a:solidFill>
                <a:latin typeface="Century Gothic"/>
              </a:rPr>
              <a:t>Social Vulnerability Index</a:t>
            </a:r>
          </a:p>
        </p:txBody>
      </p:sp>
      <p:sp>
        <p:nvSpPr>
          <p:cNvPr id="9" name="Rectangle: Rounded Corners 8">
            <a:extLst>
              <a:ext uri="{FF2B5EF4-FFF2-40B4-BE49-F238E27FC236}">
                <a16:creationId xmlns:a16="http://schemas.microsoft.com/office/drawing/2014/main" id="{A2486FA2-023F-704A-778F-803956CFC1D9}"/>
              </a:ext>
            </a:extLst>
          </p:cNvPr>
          <p:cNvSpPr/>
          <p:nvPr/>
        </p:nvSpPr>
        <p:spPr>
          <a:xfrm>
            <a:off x="9252585" y="3055847"/>
            <a:ext cx="2558415" cy="1488625"/>
          </a:xfrm>
          <a:prstGeom prst="roundRect">
            <a:avLst/>
          </a:prstGeom>
          <a:solidFill>
            <a:schemeClr val="accent6">
              <a:lumMod val="50000"/>
            </a:schemeClr>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dirty="0">
                <a:solidFill>
                  <a:schemeClr val="bg1"/>
                </a:solidFill>
                <a:latin typeface="Century Gothic"/>
              </a:rPr>
              <a:t>3D Model of Outdoor Thermal Comfort</a:t>
            </a:r>
          </a:p>
        </p:txBody>
      </p:sp>
      <p:cxnSp>
        <p:nvCxnSpPr>
          <p:cNvPr id="3" name="Straight Arrow Connector 2">
            <a:extLst>
              <a:ext uri="{FF2B5EF4-FFF2-40B4-BE49-F238E27FC236}">
                <a16:creationId xmlns:a16="http://schemas.microsoft.com/office/drawing/2014/main" id="{E297C1F3-AE70-65E3-F3E2-1D9F1825CAC6}"/>
              </a:ext>
            </a:extLst>
          </p:cNvPr>
          <p:cNvCxnSpPr>
            <a:cxnSpLocks/>
          </p:cNvCxnSpPr>
          <p:nvPr/>
        </p:nvCxnSpPr>
        <p:spPr>
          <a:xfrm rot="10800000" flipV="1">
            <a:off x="2431415" y="2735240"/>
            <a:ext cx="339826" cy="770"/>
          </a:xfrm>
          <a:prstGeom prst="straightConnector1">
            <a:avLst/>
          </a:prstGeom>
          <a:ln w="31750">
            <a:headEnd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1ABA8085-F08F-D133-9D76-C66D3E137FAC}"/>
              </a:ext>
            </a:extLst>
          </p:cNvPr>
          <p:cNvCxnSpPr>
            <a:cxnSpLocks/>
            <a:stCxn id="5" idx="3"/>
            <a:endCxn id="9" idx="1"/>
          </p:cNvCxnSpPr>
          <p:nvPr/>
        </p:nvCxnSpPr>
        <p:spPr>
          <a:xfrm>
            <a:off x="8509851" y="3797632"/>
            <a:ext cx="742734" cy="2528"/>
          </a:xfrm>
          <a:prstGeom prst="straightConnector1">
            <a:avLst/>
          </a:prstGeom>
          <a:ln w="31750">
            <a:tailEnd type="triangle" w="lg" len="lg"/>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BB92FFD2-32E1-C09C-BF02-C45823916CA8}"/>
              </a:ext>
            </a:extLst>
          </p:cNvPr>
          <p:cNvSpPr/>
          <p:nvPr/>
        </p:nvSpPr>
        <p:spPr>
          <a:xfrm>
            <a:off x="381000" y="2167077"/>
            <a:ext cx="2050415" cy="1137865"/>
          </a:xfrm>
          <a:prstGeom prst="roundRect">
            <a:avLst/>
          </a:prstGeom>
          <a:solidFill>
            <a:srgbClr val="BA3A50"/>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dirty="0">
                <a:solidFill>
                  <a:schemeClr val="bg1"/>
                </a:solidFill>
                <a:latin typeface="Century Gothic"/>
              </a:rPr>
              <a:t>Urban Heat Difference Map</a:t>
            </a:r>
          </a:p>
        </p:txBody>
      </p:sp>
      <p:sp>
        <p:nvSpPr>
          <p:cNvPr id="15" name="Rectangle: Rounded Corners 14">
            <a:extLst>
              <a:ext uri="{FF2B5EF4-FFF2-40B4-BE49-F238E27FC236}">
                <a16:creationId xmlns:a16="http://schemas.microsoft.com/office/drawing/2014/main" id="{58ACEC46-DF46-6F43-A1C1-008336726D5C}"/>
              </a:ext>
            </a:extLst>
          </p:cNvPr>
          <p:cNvSpPr/>
          <p:nvPr/>
        </p:nvSpPr>
        <p:spPr>
          <a:xfrm>
            <a:off x="2771241" y="2163781"/>
            <a:ext cx="2074605" cy="1142917"/>
          </a:xfrm>
          <a:prstGeom prst="roundRect">
            <a:avLst/>
          </a:prstGeom>
          <a:solidFill>
            <a:srgbClr val="BA3A50"/>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2000" dirty="0">
                <a:solidFill>
                  <a:schemeClr val="bg1"/>
                </a:solidFill>
                <a:latin typeface="Century Gothic"/>
              </a:rPr>
              <a:t>Land Surface </a:t>
            </a:r>
          </a:p>
          <a:p>
            <a:pPr algn="ctr"/>
            <a:r>
              <a:rPr lang="en-US" sz="2000" dirty="0">
                <a:solidFill>
                  <a:schemeClr val="bg1"/>
                </a:solidFill>
                <a:latin typeface="Century Gothic"/>
              </a:rPr>
              <a:t>Temperature </a:t>
            </a:r>
          </a:p>
          <a:p>
            <a:pPr algn="ctr"/>
            <a:r>
              <a:rPr lang="en-US" sz="2000" dirty="0">
                <a:solidFill>
                  <a:schemeClr val="bg1"/>
                </a:solidFill>
                <a:latin typeface="Century Gothic"/>
              </a:rPr>
              <a:t>Map</a:t>
            </a:r>
            <a:endParaRPr lang="en-US" dirty="0">
              <a:solidFill>
                <a:schemeClr val="bg1"/>
              </a:solidFill>
            </a:endParaRPr>
          </a:p>
        </p:txBody>
      </p:sp>
      <p:cxnSp>
        <p:nvCxnSpPr>
          <p:cNvPr id="20" name="Connector: Elbow 19">
            <a:extLst>
              <a:ext uri="{FF2B5EF4-FFF2-40B4-BE49-F238E27FC236}">
                <a16:creationId xmlns:a16="http://schemas.microsoft.com/office/drawing/2014/main" id="{33AB4D4A-956D-9974-6C0D-7340C71CF1C1}"/>
              </a:ext>
            </a:extLst>
          </p:cNvPr>
          <p:cNvCxnSpPr>
            <a:cxnSpLocks/>
            <a:stCxn id="14" idx="2"/>
            <a:endCxn id="5" idx="1"/>
          </p:cNvCxnSpPr>
          <p:nvPr/>
        </p:nvCxnSpPr>
        <p:spPr>
          <a:xfrm rot="16200000" flipH="1">
            <a:off x="3251049" y="1460101"/>
            <a:ext cx="492690" cy="4182372"/>
          </a:xfrm>
          <a:prstGeom prst="bentConnector2">
            <a:avLst/>
          </a:prstGeom>
          <a:ln w="31750">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E72DE94-60BD-4C9F-C4AF-CF46FDBF0AFC}"/>
              </a:ext>
            </a:extLst>
          </p:cNvPr>
          <p:cNvCxnSpPr>
            <a:cxnSpLocks/>
          </p:cNvCxnSpPr>
          <p:nvPr/>
        </p:nvCxnSpPr>
        <p:spPr>
          <a:xfrm flipV="1">
            <a:off x="2893267" y="3797632"/>
            <a:ext cx="0" cy="410847"/>
          </a:xfrm>
          <a:prstGeom prst="straightConnector1">
            <a:avLst/>
          </a:prstGeom>
          <a:ln w="31750">
            <a:solidFill>
              <a:schemeClr val="accent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7927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EE65-ECFA-1E7E-E736-847BEC3845AE}"/>
              </a:ext>
            </a:extLst>
          </p:cNvPr>
          <p:cNvSpPr>
            <a:spLocks noGrp="1"/>
          </p:cNvSpPr>
          <p:nvPr>
            <p:ph type="title"/>
          </p:nvPr>
        </p:nvSpPr>
        <p:spPr/>
        <p:txBody>
          <a:bodyPr/>
          <a:lstStyle/>
          <a:p>
            <a:r>
              <a:rPr lang="en-US" dirty="0"/>
              <a:t>Urban Heat Assessment</a:t>
            </a:r>
          </a:p>
        </p:txBody>
      </p:sp>
      <p:sp>
        <p:nvSpPr>
          <p:cNvPr id="5" name="Rectangle: Rounded Corners 4">
            <a:extLst>
              <a:ext uri="{FF2B5EF4-FFF2-40B4-BE49-F238E27FC236}">
                <a16:creationId xmlns:a16="http://schemas.microsoft.com/office/drawing/2014/main" id="{675C5E34-1AFA-B23E-07C3-D5FE5FE5D698}"/>
              </a:ext>
            </a:extLst>
          </p:cNvPr>
          <p:cNvSpPr/>
          <p:nvPr/>
        </p:nvSpPr>
        <p:spPr>
          <a:xfrm>
            <a:off x="3190804" y="2856356"/>
            <a:ext cx="1360566" cy="823806"/>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Cloud Mask &amp; Mosaic</a:t>
            </a:r>
          </a:p>
        </p:txBody>
      </p:sp>
      <p:sp>
        <p:nvSpPr>
          <p:cNvPr id="6" name="Rectangle: Rounded Corners 5">
            <a:extLst>
              <a:ext uri="{FF2B5EF4-FFF2-40B4-BE49-F238E27FC236}">
                <a16:creationId xmlns:a16="http://schemas.microsoft.com/office/drawing/2014/main" id="{216DA7D7-D8D6-FF86-19EA-4934000C3DFB}"/>
              </a:ext>
            </a:extLst>
          </p:cNvPr>
          <p:cNvSpPr/>
          <p:nvPr/>
        </p:nvSpPr>
        <p:spPr>
          <a:xfrm>
            <a:off x="5309793" y="2704923"/>
            <a:ext cx="1670836" cy="1126671"/>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Calculate Median LST for every Pixel</a:t>
            </a:r>
          </a:p>
        </p:txBody>
      </p:sp>
      <p:sp>
        <p:nvSpPr>
          <p:cNvPr id="7" name="Rectangle: Rounded Corners 6">
            <a:extLst>
              <a:ext uri="{FF2B5EF4-FFF2-40B4-BE49-F238E27FC236}">
                <a16:creationId xmlns:a16="http://schemas.microsoft.com/office/drawing/2014/main" id="{7170152B-1501-0899-E30B-CD8E1EB9D8C6}"/>
              </a:ext>
            </a:extLst>
          </p:cNvPr>
          <p:cNvSpPr/>
          <p:nvPr/>
        </p:nvSpPr>
        <p:spPr>
          <a:xfrm>
            <a:off x="5246155" y="4804830"/>
            <a:ext cx="1798112" cy="1126670"/>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Calculate Median LST for Reference Area</a:t>
            </a:r>
          </a:p>
        </p:txBody>
      </p:sp>
      <p:pic>
        <p:nvPicPr>
          <p:cNvPr id="10" name="Picture 9" descr="Landsat 9 Overview | Landsat Science">
            <a:extLst>
              <a:ext uri="{FF2B5EF4-FFF2-40B4-BE49-F238E27FC236}">
                <a16:creationId xmlns:a16="http://schemas.microsoft.com/office/drawing/2014/main" id="{DB0B13F0-E5DB-8B4A-4E68-B51865820493}"/>
              </a:ext>
            </a:extLst>
          </p:cNvPr>
          <p:cNvPicPr>
            <a:picLocks noChangeAspect="1"/>
          </p:cNvPicPr>
          <p:nvPr/>
        </p:nvPicPr>
        <p:blipFill>
          <a:blip r:embed="rId3"/>
          <a:stretch>
            <a:fillRect/>
          </a:stretch>
        </p:blipFill>
        <p:spPr>
          <a:xfrm>
            <a:off x="858635" y="4934924"/>
            <a:ext cx="1134836" cy="344039"/>
          </a:xfrm>
          <a:prstGeom prst="rect">
            <a:avLst/>
          </a:prstGeom>
        </p:spPr>
      </p:pic>
      <p:pic>
        <p:nvPicPr>
          <p:cNvPr id="11" name="Picture 10" descr="A satellite with a satellite attached to it&#10;&#10;Description automatically generated">
            <a:extLst>
              <a:ext uri="{FF2B5EF4-FFF2-40B4-BE49-F238E27FC236}">
                <a16:creationId xmlns:a16="http://schemas.microsoft.com/office/drawing/2014/main" id="{0C77BEBB-CB6B-03CC-F5B0-8A00C6E97EAC}"/>
              </a:ext>
            </a:extLst>
          </p:cNvPr>
          <p:cNvPicPr>
            <a:picLocks noChangeAspect="1"/>
          </p:cNvPicPr>
          <p:nvPr/>
        </p:nvPicPr>
        <p:blipFill rotWithShape="1">
          <a:blip r:embed="rId4"/>
          <a:srcRect l="16905" r="20077"/>
          <a:stretch/>
        </p:blipFill>
        <p:spPr>
          <a:xfrm>
            <a:off x="1005853" y="3372380"/>
            <a:ext cx="840399" cy="750600"/>
          </a:xfrm>
          <a:prstGeom prst="rect">
            <a:avLst/>
          </a:prstGeom>
        </p:spPr>
      </p:pic>
      <p:sp>
        <p:nvSpPr>
          <p:cNvPr id="12" name="Rectangle: Rounded Corners 11">
            <a:extLst>
              <a:ext uri="{FF2B5EF4-FFF2-40B4-BE49-F238E27FC236}">
                <a16:creationId xmlns:a16="http://schemas.microsoft.com/office/drawing/2014/main" id="{D4644F45-CE27-B05E-5BBD-3255B93EA1CC}"/>
              </a:ext>
            </a:extLst>
          </p:cNvPr>
          <p:cNvSpPr/>
          <p:nvPr/>
        </p:nvSpPr>
        <p:spPr>
          <a:xfrm>
            <a:off x="385531" y="4210748"/>
            <a:ext cx="2081044" cy="54864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latin typeface="+mj-lt"/>
              </a:rPr>
              <a:t>Landsat 8 TIRS</a:t>
            </a:r>
          </a:p>
          <a:p>
            <a:pPr algn="ctr"/>
            <a:r>
              <a:rPr lang="en-US" sz="1600" dirty="0">
                <a:latin typeface="+mj-lt"/>
              </a:rPr>
              <a:t>Landsat 9 TIRS-2</a:t>
            </a:r>
          </a:p>
        </p:txBody>
      </p:sp>
      <p:sp>
        <p:nvSpPr>
          <p:cNvPr id="4" name="Rectangle: Rounded Corners 3">
            <a:extLst>
              <a:ext uri="{FF2B5EF4-FFF2-40B4-BE49-F238E27FC236}">
                <a16:creationId xmlns:a16="http://schemas.microsoft.com/office/drawing/2014/main" id="{9D032F2A-723C-B824-97CA-477B1E2D1D5D}"/>
              </a:ext>
            </a:extLst>
          </p:cNvPr>
          <p:cNvSpPr/>
          <p:nvPr/>
        </p:nvSpPr>
        <p:spPr>
          <a:xfrm>
            <a:off x="385531" y="1446423"/>
            <a:ext cx="2081044" cy="548640"/>
          </a:xfrm>
          <a:prstGeom prst="roundRect">
            <a:avLst/>
          </a:prstGeom>
          <a:solidFill>
            <a:srgbClr val="BA3A50"/>
          </a:solidFill>
          <a:ln w="57150">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mj-lt"/>
              </a:rPr>
              <a:t>Data Acquisition</a:t>
            </a:r>
          </a:p>
        </p:txBody>
      </p:sp>
      <p:sp>
        <p:nvSpPr>
          <p:cNvPr id="9" name="Rectangle: Rounded Corners 8">
            <a:extLst>
              <a:ext uri="{FF2B5EF4-FFF2-40B4-BE49-F238E27FC236}">
                <a16:creationId xmlns:a16="http://schemas.microsoft.com/office/drawing/2014/main" id="{429BB8B5-4611-9D18-B3C6-0FA28A320B42}"/>
              </a:ext>
            </a:extLst>
          </p:cNvPr>
          <p:cNvSpPr/>
          <p:nvPr/>
        </p:nvSpPr>
        <p:spPr>
          <a:xfrm>
            <a:off x="2994255" y="1446423"/>
            <a:ext cx="1726649" cy="548640"/>
          </a:xfrm>
          <a:prstGeom prst="roundRect">
            <a:avLst/>
          </a:prstGeom>
          <a:solidFill>
            <a:srgbClr val="BA3A50"/>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mj-lt"/>
              </a:rPr>
              <a:t>Processing</a:t>
            </a:r>
          </a:p>
        </p:txBody>
      </p:sp>
      <p:sp>
        <p:nvSpPr>
          <p:cNvPr id="13" name="Rectangle: Rounded Corners 12">
            <a:extLst>
              <a:ext uri="{FF2B5EF4-FFF2-40B4-BE49-F238E27FC236}">
                <a16:creationId xmlns:a16="http://schemas.microsoft.com/office/drawing/2014/main" id="{4178369A-C5E0-8C46-5247-E83BD2E4713B}"/>
              </a:ext>
            </a:extLst>
          </p:cNvPr>
          <p:cNvSpPr/>
          <p:nvPr/>
        </p:nvSpPr>
        <p:spPr>
          <a:xfrm>
            <a:off x="5246156" y="1446423"/>
            <a:ext cx="4257946" cy="548640"/>
          </a:xfrm>
          <a:prstGeom prst="roundRect">
            <a:avLst/>
          </a:prstGeom>
          <a:solidFill>
            <a:srgbClr val="BA3A50"/>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mj-lt"/>
              </a:rPr>
              <a:t>Analysis</a:t>
            </a:r>
          </a:p>
        </p:txBody>
      </p:sp>
      <p:sp>
        <p:nvSpPr>
          <p:cNvPr id="14" name="Rectangle: Rounded Corners 13">
            <a:extLst>
              <a:ext uri="{FF2B5EF4-FFF2-40B4-BE49-F238E27FC236}">
                <a16:creationId xmlns:a16="http://schemas.microsoft.com/office/drawing/2014/main" id="{9E417DCF-0B16-2032-C843-9B3C5E7ADEBE}"/>
              </a:ext>
            </a:extLst>
          </p:cNvPr>
          <p:cNvSpPr/>
          <p:nvPr/>
        </p:nvSpPr>
        <p:spPr>
          <a:xfrm>
            <a:off x="10241971" y="1446423"/>
            <a:ext cx="1670835" cy="548640"/>
          </a:xfrm>
          <a:prstGeom prst="roundRect">
            <a:avLst/>
          </a:prstGeom>
          <a:solidFill>
            <a:srgbClr val="BA3A50"/>
          </a:solidFill>
          <a:ln>
            <a:noFill/>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dirty="0">
                <a:latin typeface="+mj-lt"/>
              </a:rPr>
              <a:t>Result</a:t>
            </a:r>
          </a:p>
        </p:txBody>
      </p:sp>
      <p:sp>
        <p:nvSpPr>
          <p:cNvPr id="18" name="Rectangle: Rounded Corners 17">
            <a:extLst>
              <a:ext uri="{FF2B5EF4-FFF2-40B4-BE49-F238E27FC236}">
                <a16:creationId xmlns:a16="http://schemas.microsoft.com/office/drawing/2014/main" id="{93214AE0-3A06-5CBE-0CC1-45269AA448A6}"/>
              </a:ext>
            </a:extLst>
          </p:cNvPr>
          <p:cNvSpPr/>
          <p:nvPr/>
        </p:nvSpPr>
        <p:spPr>
          <a:xfrm>
            <a:off x="10241971" y="2712626"/>
            <a:ext cx="1670835" cy="1119482"/>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 Average Land Surface Temperature Map</a:t>
            </a:r>
          </a:p>
        </p:txBody>
      </p:sp>
      <p:sp>
        <p:nvSpPr>
          <p:cNvPr id="19" name="Rectangle: Rounded Corners 18">
            <a:extLst>
              <a:ext uri="{FF2B5EF4-FFF2-40B4-BE49-F238E27FC236}">
                <a16:creationId xmlns:a16="http://schemas.microsoft.com/office/drawing/2014/main" id="{BD512B23-9291-80F1-04A0-20E6E0E0973B}"/>
              </a:ext>
            </a:extLst>
          </p:cNvPr>
          <p:cNvSpPr/>
          <p:nvPr/>
        </p:nvSpPr>
        <p:spPr>
          <a:xfrm>
            <a:off x="7548520" y="4804830"/>
            <a:ext cx="1953152" cy="1126670"/>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Subtract Reference LST from every Pixel</a:t>
            </a:r>
          </a:p>
        </p:txBody>
      </p:sp>
      <p:sp>
        <p:nvSpPr>
          <p:cNvPr id="20" name="Rectangle: Rounded Corners 19">
            <a:extLst>
              <a:ext uri="{FF2B5EF4-FFF2-40B4-BE49-F238E27FC236}">
                <a16:creationId xmlns:a16="http://schemas.microsoft.com/office/drawing/2014/main" id="{97E92F1D-407E-F18A-48CD-FF5FF1DAA17B}"/>
              </a:ext>
            </a:extLst>
          </p:cNvPr>
          <p:cNvSpPr/>
          <p:nvPr/>
        </p:nvSpPr>
        <p:spPr>
          <a:xfrm>
            <a:off x="10282034" y="4804830"/>
            <a:ext cx="1590708" cy="1126670"/>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Urban Heat Difference Image Map</a:t>
            </a:r>
          </a:p>
        </p:txBody>
      </p:sp>
      <p:sp>
        <p:nvSpPr>
          <p:cNvPr id="50" name="Rectangle: Rounded Corners 49">
            <a:extLst>
              <a:ext uri="{FF2B5EF4-FFF2-40B4-BE49-F238E27FC236}">
                <a16:creationId xmlns:a16="http://schemas.microsoft.com/office/drawing/2014/main" id="{FFBB57D7-2E26-8F7A-1E01-95BC0105F365}"/>
              </a:ext>
            </a:extLst>
          </p:cNvPr>
          <p:cNvSpPr/>
          <p:nvPr/>
        </p:nvSpPr>
        <p:spPr>
          <a:xfrm>
            <a:off x="7728570" y="2704924"/>
            <a:ext cx="1593051" cy="1126670"/>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Calculate LST by Census </a:t>
            </a:r>
            <a:endParaRPr lang="en-US" dirty="0">
              <a:latin typeface="Garamond"/>
            </a:endParaRPr>
          </a:p>
          <a:p>
            <a:pPr algn="ctr"/>
            <a:r>
              <a:rPr lang="en-US" sz="1600" dirty="0">
                <a:latin typeface="+mj-lt"/>
              </a:rPr>
              <a:t>Block Group</a:t>
            </a:r>
            <a:endParaRPr lang="en-US" dirty="0"/>
          </a:p>
        </p:txBody>
      </p:sp>
      <p:cxnSp>
        <p:nvCxnSpPr>
          <p:cNvPr id="51" name="Straight Arrow Connector 50">
            <a:extLst>
              <a:ext uri="{FF2B5EF4-FFF2-40B4-BE49-F238E27FC236}">
                <a16:creationId xmlns:a16="http://schemas.microsoft.com/office/drawing/2014/main" id="{A081D26A-C7CD-753B-889B-DCD295B08C9F}"/>
              </a:ext>
            </a:extLst>
          </p:cNvPr>
          <p:cNvCxnSpPr>
            <a:cxnSpLocks/>
          </p:cNvCxnSpPr>
          <p:nvPr/>
        </p:nvCxnSpPr>
        <p:spPr>
          <a:xfrm>
            <a:off x="6980629" y="3279933"/>
            <a:ext cx="747941" cy="0"/>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cxnSp>
        <p:nvCxnSpPr>
          <p:cNvPr id="54" name="Straight Arrow Connector 53">
            <a:extLst>
              <a:ext uri="{FF2B5EF4-FFF2-40B4-BE49-F238E27FC236}">
                <a16:creationId xmlns:a16="http://schemas.microsoft.com/office/drawing/2014/main" id="{8A112B7F-A110-AA63-0E7C-E1A140C39596}"/>
              </a:ext>
            </a:extLst>
          </p:cNvPr>
          <p:cNvCxnSpPr>
            <a:cxnSpLocks/>
          </p:cNvCxnSpPr>
          <p:nvPr/>
        </p:nvCxnSpPr>
        <p:spPr>
          <a:xfrm>
            <a:off x="9321621" y="3279933"/>
            <a:ext cx="920350" cy="4108"/>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cxnSp>
        <p:nvCxnSpPr>
          <p:cNvPr id="57" name="Straight Arrow Connector 56">
            <a:extLst>
              <a:ext uri="{FF2B5EF4-FFF2-40B4-BE49-F238E27FC236}">
                <a16:creationId xmlns:a16="http://schemas.microsoft.com/office/drawing/2014/main" id="{90C1393D-8AA5-585C-CCD6-F0A4F8E8E58C}"/>
              </a:ext>
            </a:extLst>
          </p:cNvPr>
          <p:cNvCxnSpPr>
            <a:cxnSpLocks/>
          </p:cNvCxnSpPr>
          <p:nvPr/>
        </p:nvCxnSpPr>
        <p:spPr>
          <a:xfrm>
            <a:off x="9501672" y="5379839"/>
            <a:ext cx="780362" cy="0"/>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cxnSp>
        <p:nvCxnSpPr>
          <p:cNvPr id="60" name="Straight Arrow Connector 59">
            <a:extLst>
              <a:ext uri="{FF2B5EF4-FFF2-40B4-BE49-F238E27FC236}">
                <a16:creationId xmlns:a16="http://schemas.microsoft.com/office/drawing/2014/main" id="{FF990347-C9E8-37BE-2609-71450B05046F}"/>
              </a:ext>
            </a:extLst>
          </p:cNvPr>
          <p:cNvCxnSpPr>
            <a:cxnSpLocks/>
          </p:cNvCxnSpPr>
          <p:nvPr/>
        </p:nvCxnSpPr>
        <p:spPr>
          <a:xfrm>
            <a:off x="7044267" y="5379839"/>
            <a:ext cx="504253" cy="0"/>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cxnSp>
        <p:nvCxnSpPr>
          <p:cNvPr id="63" name="Straight Arrow Connector 62">
            <a:extLst>
              <a:ext uri="{FF2B5EF4-FFF2-40B4-BE49-F238E27FC236}">
                <a16:creationId xmlns:a16="http://schemas.microsoft.com/office/drawing/2014/main" id="{4409D579-2D3A-EFBA-0AB3-E4ADCC3BD7AB}"/>
              </a:ext>
            </a:extLst>
          </p:cNvPr>
          <p:cNvCxnSpPr>
            <a:cxnSpLocks/>
          </p:cNvCxnSpPr>
          <p:nvPr/>
        </p:nvCxnSpPr>
        <p:spPr>
          <a:xfrm>
            <a:off x="6135730" y="3843268"/>
            <a:ext cx="0" cy="973236"/>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sp>
        <p:nvSpPr>
          <p:cNvPr id="3" name="Rectangle: Rounded Corners 2">
            <a:extLst>
              <a:ext uri="{FF2B5EF4-FFF2-40B4-BE49-F238E27FC236}">
                <a16:creationId xmlns:a16="http://schemas.microsoft.com/office/drawing/2014/main" id="{0B8C5645-2F53-BBE0-52AA-C106FB9D4F00}"/>
              </a:ext>
            </a:extLst>
          </p:cNvPr>
          <p:cNvSpPr/>
          <p:nvPr/>
        </p:nvSpPr>
        <p:spPr>
          <a:xfrm>
            <a:off x="3002026" y="4165306"/>
            <a:ext cx="1726650" cy="639524"/>
          </a:xfrm>
          <a:prstGeom prst="roundRect">
            <a:avLst/>
          </a:prstGeom>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gn="ctr"/>
            <a:r>
              <a:rPr lang="en-US" sz="1600" dirty="0">
                <a:latin typeface="+mj-lt"/>
              </a:rPr>
              <a:t>Clip by Study Area</a:t>
            </a:r>
          </a:p>
        </p:txBody>
      </p:sp>
      <p:cxnSp>
        <p:nvCxnSpPr>
          <p:cNvPr id="23" name="Straight Arrow Connector 22">
            <a:extLst>
              <a:ext uri="{FF2B5EF4-FFF2-40B4-BE49-F238E27FC236}">
                <a16:creationId xmlns:a16="http://schemas.microsoft.com/office/drawing/2014/main" id="{01B24A26-29EF-0142-A7FF-C348AB940B7B}"/>
              </a:ext>
            </a:extLst>
          </p:cNvPr>
          <p:cNvCxnSpPr>
            <a:cxnSpLocks/>
          </p:cNvCxnSpPr>
          <p:nvPr/>
        </p:nvCxnSpPr>
        <p:spPr>
          <a:xfrm flipV="1">
            <a:off x="3855870" y="3691836"/>
            <a:ext cx="5736" cy="485144"/>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id="{9B65E8FF-8720-97CD-3D67-4BEACF8A1C34}"/>
              </a:ext>
            </a:extLst>
          </p:cNvPr>
          <p:cNvSpPr txBox="1"/>
          <p:nvPr/>
        </p:nvSpPr>
        <p:spPr>
          <a:xfrm>
            <a:off x="9792948" y="6581592"/>
            <a:ext cx="239905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latin typeface="Century Gothic"/>
              </a:rPr>
              <a:t>Image Credit: NASA</a:t>
            </a:r>
          </a:p>
        </p:txBody>
      </p:sp>
      <p:cxnSp>
        <p:nvCxnSpPr>
          <p:cNvPr id="21" name="Straight Arrow Connector 20">
            <a:extLst>
              <a:ext uri="{FF2B5EF4-FFF2-40B4-BE49-F238E27FC236}">
                <a16:creationId xmlns:a16="http://schemas.microsoft.com/office/drawing/2014/main" id="{ED753375-0E39-8B4F-099C-38EC3DEBB0D6}"/>
              </a:ext>
            </a:extLst>
          </p:cNvPr>
          <p:cNvCxnSpPr>
            <a:cxnSpLocks/>
          </p:cNvCxnSpPr>
          <p:nvPr/>
        </p:nvCxnSpPr>
        <p:spPr>
          <a:xfrm>
            <a:off x="2457094" y="4496742"/>
            <a:ext cx="535451" cy="0"/>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00E3197F-A9A7-FA37-AB1B-A3D829C38191}"/>
              </a:ext>
            </a:extLst>
          </p:cNvPr>
          <p:cNvCxnSpPr>
            <a:cxnSpLocks/>
          </p:cNvCxnSpPr>
          <p:nvPr/>
        </p:nvCxnSpPr>
        <p:spPr>
          <a:xfrm>
            <a:off x="4541889" y="3279933"/>
            <a:ext cx="758423" cy="0"/>
          </a:xfrm>
          <a:prstGeom prst="straightConnector1">
            <a:avLst/>
          </a:prstGeom>
          <a:ln w="28575">
            <a:tailEnd type="triangl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3013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3" grpId="0" animBg="1"/>
      <p:bldP spid="14" grpId="0" animBg="1"/>
      <p:bldP spid="18" grpId="0" animBg="1"/>
      <p:bldP spid="19" grpId="0" animBg="1"/>
      <p:bldP spid="20" grpId="0" animBg="1"/>
      <p:bldP spid="50" grpId="0" animBg="1"/>
      <p:bldP spid="3" grpId="0" animBg="1"/>
    </p:bldLst>
  </p:timing>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35D3DFE-AAA9-4497-9054-C4846D90ADAB}" vid="{9191D8A4-AE79-4FA9-BA16-DAD56F4863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79F8CB76D0E34B89531DCE233395D6" ma:contentTypeVersion="14" ma:contentTypeDescription="Create a new document." ma:contentTypeScope="" ma:versionID="93ef6ba1eec22353d41df9ec55573abe">
  <xsd:schema xmlns:xsd="http://www.w3.org/2001/XMLSchema" xmlns:xs="http://www.w3.org/2001/XMLSchema" xmlns:p="http://schemas.microsoft.com/office/2006/metadata/properties" xmlns:ns2="4eda033e-a47d-4c30-b1aa-2ec495e3f466" xmlns:ns3="5ab83896-aab5-4bd0-8483-2509975cde97" targetNamespace="http://schemas.microsoft.com/office/2006/metadata/properties" ma:root="true" ma:fieldsID="e5d758b5938bc3b38c424dd150b05899" ns2:_="" ns3:_="">
    <xsd:import namespace="4eda033e-a47d-4c30-b1aa-2ec495e3f466"/>
    <xsd:import namespace="5ab83896-aab5-4bd0-8483-2509975cde9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da033e-a47d-4c30-b1aa-2ec495e3f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b3ad41c-e6ec-499d-904a-2db7fbc6f09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b83896-aab5-4bd0-8483-2509975cde9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ded2f76-3d7f-42dd-9c06-17f0be1886d6}" ma:internalName="TaxCatchAll" ma:showField="CatchAllData" ma:web="5ab83896-aab5-4bd0-8483-2509975cde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ab83896-aab5-4bd0-8483-2509975cde97">
      <UserInfo>
        <DisplayName/>
        <AccountId xsi:nil="true"/>
        <AccountType/>
      </UserInfo>
    </SharedWithUsers>
    <lcf76f155ced4ddcb4097134ff3c332f xmlns="4eda033e-a47d-4c30-b1aa-2ec495e3f466">
      <Terms xmlns="http://schemas.microsoft.com/office/infopath/2007/PartnerControls"/>
    </lcf76f155ced4ddcb4097134ff3c332f>
    <TaxCatchAll xmlns="5ab83896-aab5-4bd0-8483-2509975cde9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106690-8953-44B4-9A44-45C2EB89DF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da033e-a47d-4c30-b1aa-2ec495e3f466"/>
    <ds:schemaRef ds:uri="5ab83896-aab5-4bd0-8483-2509975cde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81B4AB-8633-41B9-8691-194DBE64EB25}">
  <ds:schemaRefs>
    <ds:schemaRef ds:uri="http://purl.org/dc/elements/1.1/"/>
    <ds:schemaRef ds:uri="http://schemas.openxmlformats.org/package/2006/metadata/core-properties"/>
    <ds:schemaRef ds:uri="http://schemas.microsoft.com/office/2006/documentManagement/types"/>
    <ds:schemaRef ds:uri="http://www.w3.org/XML/1998/namespace"/>
    <ds:schemaRef ds:uri="http://purl.org/dc/terms/"/>
    <ds:schemaRef ds:uri="http://schemas.microsoft.com/office/infopath/2007/PartnerControls"/>
    <ds:schemaRef ds:uri="5ab83896-aab5-4bd0-8483-2509975cde97"/>
    <ds:schemaRef ds:uri="4eda033e-a47d-4c30-b1aa-2ec495e3f466"/>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6641E61-8661-43A7-93D4-64E691B8EF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186</TotalTime>
  <Words>4470</Words>
  <Application>Microsoft Office PowerPoint</Application>
  <PresentationFormat>Widescreen</PresentationFormat>
  <Paragraphs>370</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Title</vt:lpstr>
      <vt:lpstr>BRIDGEPORT  URBAN DEVELOPMENT</vt:lpstr>
      <vt:lpstr>Bridgeport, Connecticut</vt:lpstr>
      <vt:lpstr>Partner: Groundwork Bridgeport</vt:lpstr>
      <vt:lpstr>Community Concerns</vt:lpstr>
      <vt:lpstr>Environmental Injustice in Bridgeport</vt:lpstr>
      <vt:lpstr>Objectives</vt:lpstr>
      <vt:lpstr>Earth Observations</vt:lpstr>
      <vt:lpstr>Methods</vt:lpstr>
      <vt:lpstr>Urban Heat Assessment</vt:lpstr>
      <vt:lpstr>Land Surface Temperature Results</vt:lpstr>
      <vt:lpstr>Heat Difference Results</vt:lpstr>
      <vt:lpstr>Principal Component Analysis and  Social Vulnerability Index</vt:lpstr>
      <vt:lpstr> Heat Vulnerability  Map</vt:lpstr>
      <vt:lpstr>Outdoor Thermal Comfort (SOLWEIG Modeling)</vt:lpstr>
      <vt:lpstr>SOLWEIG Output </vt:lpstr>
      <vt:lpstr>Errors &amp; Uncertainties</vt:lpstr>
      <vt:lpstr>Conclusions</vt:lpstr>
      <vt:lpstr>Feasibility Assessment</vt:lpstr>
      <vt:lpstr>Future Recommendations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(LARC-E3)[RSES]</dc:creator>
  <cp:lastModifiedBy>Cai, Xia (LARC-E3)</cp:lastModifiedBy>
  <cp:revision>38</cp:revision>
  <dcterms:created xsi:type="dcterms:W3CDTF">2023-10-31T16:04:03Z</dcterms:created>
  <dcterms:modified xsi:type="dcterms:W3CDTF">2024-03-19T16:03:03Z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ProgID">
    <vt:lpwstr/>
  </property>
  <property fmtid="{D5CDD505-2E9C-101B-9397-08002B2CF9AE}" pid="3" name="ContentTypeId">
    <vt:lpwstr>0x0101002079F8CB76D0E34B89531DCE233395D6</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