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7432000" cy="3657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 roundtripDataSignature="AMtx7mjxkrvzlUpAj3DtBxA1bm3Ourwb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ddle, Madison P. (LARC-E3)[SSAI DEVELOP]" initials="" lastIdx="3" clrIdx="0"/>
  <p:cmAuthor id="1" name="Callum Wayman" initials="" lastIdx="3" clrIdx="1"/>
  <p:cmAuthor id="2" name="Julio Peredo"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1B57AF"/>
    <a:srgbClr val="44546A"/>
    <a:srgbClr val="B158C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218" autoAdjust="0"/>
    <p:restoredTop sz="94660"/>
  </p:normalViewPr>
  <p:slideViewPr>
    <p:cSldViewPr snapToGrid="0">
      <p:cViewPr>
        <p:scale>
          <a:sx n="55" d="100"/>
          <a:sy n="55" d="100"/>
        </p:scale>
        <p:origin x="72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notesMaster" Target="notesMasters/notesMaster1.xml"/><Relationship Id="rId7" Type="http://customschemas.google.com/relationships/presentationmetadata" Target="meta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5417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 name="Google Shape;21;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19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riculture &amp; Food Security">
  <p:cSld name="Agriculture &amp; Food Security">
    <p:spTree>
      <p:nvGrpSpPr>
        <p:cNvPr id="1" name="Shape 11"/>
        <p:cNvGrpSpPr/>
        <p:nvPr/>
      </p:nvGrpSpPr>
      <p:grpSpPr>
        <a:xfrm>
          <a:off x="0" y="0"/>
          <a:ext cx="0" cy="0"/>
          <a:chOff x="0" y="0"/>
          <a:chExt cx="0" cy="0"/>
        </a:xfrm>
      </p:grpSpPr>
      <p:sp>
        <p:nvSpPr>
          <p:cNvPr id="12" name="Google Shape;12;p5"/>
          <p:cNvSpPr/>
          <p:nvPr/>
        </p:nvSpPr>
        <p:spPr>
          <a:xfrm>
            <a:off x="914399" y="35661600"/>
            <a:ext cx="25603200" cy="415567"/>
          </a:xfrm>
          <a:prstGeom prst="rect">
            <a:avLst/>
          </a:prstGeom>
          <a:solidFill>
            <a:srgbClr val="3F42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entury Gothic"/>
              <a:ea typeface="Century Gothic"/>
              <a:cs typeface="Century Gothic"/>
              <a:sym typeface="Century Gothic"/>
            </a:endParaRPr>
          </a:p>
        </p:txBody>
      </p:sp>
      <p:sp>
        <p:nvSpPr>
          <p:cNvPr id="13" name="Google Shape;13;p5"/>
          <p:cNvSpPr/>
          <p:nvPr/>
        </p:nvSpPr>
        <p:spPr>
          <a:xfrm>
            <a:off x="893617" y="36126531"/>
            <a:ext cx="25644768"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75"/>
              <a:buFont typeface="Century Gothic"/>
              <a:buNone/>
            </a:pPr>
            <a:r>
              <a:rPr lang="en-US" sz="7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a:p>
        </p:txBody>
      </p:sp>
      <p:sp>
        <p:nvSpPr>
          <p:cNvPr id="14" name="Google Shape;14;p5"/>
          <p:cNvSpPr/>
          <p:nvPr/>
        </p:nvSpPr>
        <p:spPr>
          <a:xfrm>
            <a:off x="914400" y="3662904"/>
            <a:ext cx="25623985" cy="260911"/>
          </a:xfrm>
          <a:prstGeom prst="rect">
            <a:avLst/>
          </a:prstGeom>
          <a:solidFill>
            <a:srgbClr val="3F42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entury Gothic"/>
              <a:ea typeface="Century Gothic"/>
              <a:cs typeface="Century Gothic"/>
              <a:sym typeface="Century Gothic"/>
            </a:endParaRPr>
          </a:p>
        </p:txBody>
      </p:sp>
      <p:pic>
        <p:nvPicPr>
          <p:cNvPr id="15" name="Google Shape;15;p5"/>
          <p:cNvPicPr preferRelativeResize="0"/>
          <p:nvPr/>
        </p:nvPicPr>
        <p:blipFill rotWithShape="1">
          <a:blip r:embed="rId2">
            <a:alphaModFix/>
          </a:blip>
          <a:srcRect/>
          <a:stretch/>
        </p:blipFill>
        <p:spPr>
          <a:xfrm>
            <a:off x="23953352" y="864365"/>
            <a:ext cx="2585032" cy="2139114"/>
          </a:xfrm>
          <a:prstGeom prst="rect">
            <a:avLst/>
          </a:prstGeom>
          <a:noFill/>
          <a:ln>
            <a:noFill/>
          </a:ln>
        </p:spPr>
      </p:pic>
      <p:sp>
        <p:nvSpPr>
          <p:cNvPr id="16" name="Google Shape;16;p5"/>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3000"/>
              </a:spcBef>
              <a:spcAft>
                <a:spcPts val="0"/>
              </a:spcAft>
              <a:buClr>
                <a:srgbClr val="3F4268"/>
              </a:buClr>
              <a:buSzPts val="5400"/>
              <a:buNone/>
              <a:defRPr sz="5400" b="1">
                <a:solidFill>
                  <a:srgbClr val="3F4268"/>
                </a:solidFill>
              </a:defRPr>
            </a:lvl1pPr>
            <a:lvl2pPr marL="914400" lvl="1" indent="-228600" algn="l">
              <a:lnSpc>
                <a:spcPct val="90000"/>
              </a:lnSpc>
              <a:spcBef>
                <a:spcPts val="1500"/>
              </a:spcBef>
              <a:spcAft>
                <a:spcPts val="0"/>
              </a:spcAft>
              <a:buClr>
                <a:srgbClr val="3F3F3F"/>
              </a:buClr>
              <a:buSzPts val="7200"/>
              <a:buNone/>
              <a:defRPr/>
            </a:lvl2pPr>
            <a:lvl3pPr marL="1371600" lvl="2" indent="-228600" algn="l">
              <a:lnSpc>
                <a:spcPct val="90000"/>
              </a:lnSpc>
              <a:spcBef>
                <a:spcPts val="1500"/>
              </a:spcBef>
              <a:spcAft>
                <a:spcPts val="0"/>
              </a:spcAft>
              <a:buClr>
                <a:srgbClr val="3F3F3F"/>
              </a:buClr>
              <a:buSzPts val="6000"/>
              <a:buNone/>
              <a:defRPr/>
            </a:lvl3pPr>
            <a:lvl4pPr marL="1828800" lvl="3" indent="-228600" algn="l">
              <a:lnSpc>
                <a:spcPct val="90000"/>
              </a:lnSpc>
              <a:spcBef>
                <a:spcPts val="1500"/>
              </a:spcBef>
              <a:spcAft>
                <a:spcPts val="0"/>
              </a:spcAft>
              <a:buClr>
                <a:srgbClr val="3F3F3F"/>
              </a:buClr>
              <a:buSzPts val="5400"/>
              <a:buNone/>
              <a:defRPr/>
            </a:lvl4pPr>
            <a:lvl5pPr marL="2286000" lvl="4" indent="-228600" algn="l">
              <a:lnSpc>
                <a:spcPct val="90000"/>
              </a:lnSpc>
              <a:spcBef>
                <a:spcPts val="1500"/>
              </a:spcBef>
              <a:spcAft>
                <a:spcPts val="0"/>
              </a:spcAft>
              <a:buClr>
                <a:srgbClr val="3F3F3F"/>
              </a:buClr>
              <a:buSzPts val="5400"/>
              <a:buNone/>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0"/>
              </a:spcAft>
              <a:buClr>
                <a:schemeClr val="dk1"/>
              </a:buClr>
              <a:buSzPts val="1800"/>
              <a:buChar char="•"/>
              <a:defRPr/>
            </a:lvl9pPr>
          </a:lstStyle>
          <a:p>
            <a:endParaRPr/>
          </a:p>
        </p:txBody>
      </p:sp>
      <p:pic>
        <p:nvPicPr>
          <p:cNvPr id="17" name="Google Shape;17;p5"/>
          <p:cNvPicPr preferRelativeResize="0"/>
          <p:nvPr/>
        </p:nvPicPr>
        <p:blipFill rotWithShape="1">
          <a:blip r:embed="rId3">
            <a:alphaModFix/>
          </a:blip>
          <a:srcRect/>
          <a:stretch/>
        </p:blipFill>
        <p:spPr>
          <a:xfrm>
            <a:off x="928007" y="883415"/>
            <a:ext cx="2508115" cy="2176272"/>
          </a:xfrm>
          <a:prstGeom prst="rect">
            <a:avLst/>
          </a:prstGeom>
          <a:noFill/>
          <a:ln>
            <a:noFill/>
          </a:ln>
        </p:spPr>
      </p:pic>
      <p:pic>
        <p:nvPicPr>
          <p:cNvPr id="18" name="Google Shape;18;p5"/>
          <p:cNvPicPr preferRelativeResize="0"/>
          <p:nvPr/>
        </p:nvPicPr>
        <p:blipFill rotWithShape="1">
          <a:blip r:embed="rId4">
            <a:alphaModFix/>
          </a:blip>
          <a:srcRect/>
          <a:stretch/>
        </p:blipFill>
        <p:spPr>
          <a:xfrm>
            <a:off x="928007" y="34532725"/>
            <a:ext cx="4480560" cy="9037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3" orient="horz" pos="1920">
          <p15:clr>
            <a:srgbClr val="FBAE40"/>
          </p15:clr>
        </p15:guide>
        <p15:guide id="14" orient="horz" pos="1536">
          <p15:clr>
            <a:srgbClr val="FBAE40"/>
          </p15:clr>
        </p15:guide>
        <p15:guide id="15" orient="horz" pos="960">
          <p15:clr>
            <a:srgbClr val="FBAE40"/>
          </p15:clr>
        </p15:guide>
        <p15:guide id="16"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1885950" y="1947342"/>
            <a:ext cx="23660100" cy="706966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13200"/>
              <a:buFont typeface="Century Gothic"/>
              <a:buNone/>
              <a:defRPr sz="132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1885950" y="9736667"/>
            <a:ext cx="23660100" cy="23207136"/>
          </a:xfrm>
          <a:prstGeom prst="rect">
            <a:avLst/>
          </a:prstGeom>
          <a:noFill/>
          <a:ln>
            <a:noFill/>
          </a:ln>
        </p:spPr>
        <p:txBody>
          <a:bodyPr spcFirstLastPara="1" wrap="square" lIns="91425" tIns="45700" rIns="91425" bIns="45700" anchor="t" anchorCtr="0">
            <a:normAutofit/>
          </a:bodyPr>
          <a:lstStyle>
            <a:lvl1pPr marL="457200" marR="0" lvl="0" indent="-762000" algn="l" rtl="0">
              <a:lnSpc>
                <a:spcPct val="90000"/>
              </a:lnSpc>
              <a:spcBef>
                <a:spcPts val="3000"/>
              </a:spcBef>
              <a:spcAft>
                <a:spcPts val="0"/>
              </a:spcAft>
              <a:buClr>
                <a:srgbClr val="3F3F3F"/>
              </a:buClr>
              <a:buSzPts val="8400"/>
              <a:buFont typeface="Arial"/>
              <a:buChar char="•"/>
              <a:defRPr sz="8400" b="0" i="0" u="none" strike="noStrike" cap="none">
                <a:solidFill>
                  <a:srgbClr val="3F3F3F"/>
                </a:solidFill>
                <a:latin typeface="Century Gothic"/>
                <a:ea typeface="Century Gothic"/>
                <a:cs typeface="Century Gothic"/>
                <a:sym typeface="Century Gothic"/>
              </a:defRPr>
            </a:lvl1pPr>
            <a:lvl2pPr marL="914400" marR="0" lvl="1" indent="-685800" algn="l" rtl="0">
              <a:lnSpc>
                <a:spcPct val="90000"/>
              </a:lnSpc>
              <a:spcBef>
                <a:spcPts val="1500"/>
              </a:spcBef>
              <a:spcAft>
                <a:spcPts val="0"/>
              </a:spcAft>
              <a:buClr>
                <a:srgbClr val="3F3F3F"/>
              </a:buClr>
              <a:buSzPts val="7200"/>
              <a:buFont typeface="Arial"/>
              <a:buChar char="•"/>
              <a:defRPr sz="7200" b="0" i="0" u="none" strike="noStrike" cap="none">
                <a:solidFill>
                  <a:srgbClr val="3F3F3F"/>
                </a:solidFill>
                <a:latin typeface="Century Gothic"/>
                <a:ea typeface="Century Gothic"/>
                <a:cs typeface="Century Gothic"/>
                <a:sym typeface="Century Gothic"/>
              </a:defRPr>
            </a:lvl2pPr>
            <a:lvl3pPr marL="1371600" marR="0" lvl="2" indent="-609600" algn="l" rtl="0">
              <a:lnSpc>
                <a:spcPct val="90000"/>
              </a:lnSpc>
              <a:spcBef>
                <a:spcPts val="1500"/>
              </a:spcBef>
              <a:spcAft>
                <a:spcPts val="0"/>
              </a:spcAft>
              <a:buClr>
                <a:srgbClr val="3F3F3F"/>
              </a:buClr>
              <a:buSzPts val="6000"/>
              <a:buFont typeface="Arial"/>
              <a:buChar char="•"/>
              <a:defRPr sz="6000" b="0" i="0" u="none" strike="noStrike" cap="none">
                <a:solidFill>
                  <a:srgbClr val="3F3F3F"/>
                </a:solidFill>
                <a:latin typeface="Century Gothic"/>
                <a:ea typeface="Century Gothic"/>
                <a:cs typeface="Century Gothic"/>
                <a:sym typeface="Century Gothic"/>
              </a:defRPr>
            </a:lvl3pPr>
            <a:lvl4pPr marL="1828800" marR="0" lvl="3"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4pPr>
            <a:lvl5pPr marL="2286000" marR="0" lvl="4"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4"/>
          <p:cNvSpPr txBox="1">
            <a:spLocks noGrp="1"/>
          </p:cNvSpPr>
          <p:nvPr>
            <p:ph type="dt" idx="10"/>
          </p:nvPr>
        </p:nvSpPr>
        <p:spPr>
          <a:xfrm>
            <a:off x="1885950" y="33900541"/>
            <a:ext cx="6172200" cy="19473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4"/>
          <p:cNvSpPr txBox="1">
            <a:spLocks noGrp="1"/>
          </p:cNvSpPr>
          <p:nvPr>
            <p:ph type="ftr" idx="11"/>
          </p:nvPr>
        </p:nvSpPr>
        <p:spPr>
          <a:xfrm>
            <a:off x="9086850" y="33900541"/>
            <a:ext cx="9258300" cy="19473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4"/>
          <p:cNvSpPr txBox="1">
            <a:spLocks noGrp="1"/>
          </p:cNvSpPr>
          <p:nvPr>
            <p:ph type="sldNum" idx="12"/>
          </p:nvPr>
        </p:nvSpPr>
        <p:spPr>
          <a:xfrm>
            <a:off x="19373850" y="33900541"/>
            <a:ext cx="6172200" cy="19473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36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36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36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36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36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36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36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36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grpSp>
        <p:nvGrpSpPr>
          <p:cNvPr id="7" name="Group 6"/>
          <p:cNvGrpSpPr/>
          <p:nvPr/>
        </p:nvGrpSpPr>
        <p:grpSpPr>
          <a:xfrm>
            <a:off x="21650472" y="30799944"/>
            <a:ext cx="2834640" cy="2676034"/>
            <a:chOff x="21650472" y="30799944"/>
            <a:chExt cx="2834640" cy="2676034"/>
          </a:xfrm>
        </p:grpSpPr>
        <p:pic>
          <p:nvPicPr>
            <p:cNvPr id="36" name="Google Shape;36;p2"/>
            <p:cNvPicPr preferRelativeResize="0"/>
            <p:nvPr/>
          </p:nvPicPr>
          <p:blipFill>
            <a:blip r:embed="rId3">
              <a:alphaModFix/>
            </a:blip>
            <a:stretch>
              <a:fillRect/>
            </a:stretch>
          </p:blipFill>
          <p:spPr>
            <a:xfrm>
              <a:off x="22234036" y="31038538"/>
              <a:ext cx="1645920" cy="1645920"/>
            </a:xfrm>
            <a:prstGeom prst="rect">
              <a:avLst/>
            </a:prstGeom>
            <a:noFill/>
            <a:ln>
              <a:noFill/>
            </a:ln>
          </p:spPr>
        </p:pic>
        <p:grpSp>
          <p:nvGrpSpPr>
            <p:cNvPr id="37" name="Google Shape;37;p2"/>
            <p:cNvGrpSpPr/>
            <p:nvPr/>
          </p:nvGrpSpPr>
          <p:grpSpPr>
            <a:xfrm>
              <a:off x="21650472" y="30799944"/>
              <a:ext cx="2834640" cy="2676034"/>
              <a:chOff x="9602847" y="30799944"/>
              <a:chExt cx="2834640" cy="2676034"/>
            </a:xfrm>
          </p:grpSpPr>
          <p:pic>
            <p:nvPicPr>
              <p:cNvPr id="38" name="Google Shape;38;p2"/>
              <p:cNvPicPr preferRelativeResize="0"/>
              <p:nvPr/>
            </p:nvPicPr>
            <p:blipFill rotWithShape="1">
              <a:blip r:embed="rId4">
                <a:alphaModFix/>
              </a:blip>
              <a:srcRect/>
              <a:stretch/>
            </p:blipFill>
            <p:spPr>
              <a:xfrm>
                <a:off x="9968607" y="30799944"/>
                <a:ext cx="2103120" cy="2103120"/>
              </a:xfrm>
              <a:prstGeom prst="rect">
                <a:avLst/>
              </a:prstGeom>
              <a:noFill/>
              <a:ln>
                <a:noFill/>
              </a:ln>
            </p:spPr>
          </p:pic>
          <p:sp>
            <p:nvSpPr>
              <p:cNvPr id="39" name="Google Shape;39;p2"/>
              <p:cNvSpPr txBox="1"/>
              <p:nvPr/>
            </p:nvSpPr>
            <p:spPr>
              <a:xfrm>
                <a:off x="9602847" y="32968147"/>
                <a:ext cx="283464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Callum Wayman</a:t>
                </a:r>
                <a:endParaRPr dirty="0"/>
              </a:p>
            </p:txBody>
          </p:sp>
        </p:grpSp>
      </p:grpSp>
      <p:grpSp>
        <p:nvGrpSpPr>
          <p:cNvPr id="6" name="Group 5"/>
          <p:cNvGrpSpPr/>
          <p:nvPr/>
        </p:nvGrpSpPr>
        <p:grpSpPr>
          <a:xfrm>
            <a:off x="18850554" y="30799950"/>
            <a:ext cx="2834700" cy="2676097"/>
            <a:chOff x="18678728" y="30799950"/>
            <a:chExt cx="2834700" cy="2676097"/>
          </a:xfrm>
        </p:grpSpPr>
        <p:pic>
          <p:nvPicPr>
            <p:cNvPr id="40" name="Google Shape;40;p2"/>
            <p:cNvPicPr preferRelativeResize="0"/>
            <p:nvPr/>
          </p:nvPicPr>
          <p:blipFill>
            <a:blip r:embed="rId5">
              <a:alphaModFix/>
            </a:blip>
            <a:stretch>
              <a:fillRect/>
            </a:stretch>
          </p:blipFill>
          <p:spPr>
            <a:xfrm>
              <a:off x="19206384" y="31045150"/>
              <a:ext cx="1645920" cy="1645920"/>
            </a:xfrm>
            <a:prstGeom prst="rect">
              <a:avLst/>
            </a:prstGeom>
            <a:noFill/>
            <a:ln>
              <a:noFill/>
            </a:ln>
          </p:spPr>
        </p:pic>
        <p:grpSp>
          <p:nvGrpSpPr>
            <p:cNvPr id="41" name="Google Shape;41;p2"/>
            <p:cNvGrpSpPr/>
            <p:nvPr/>
          </p:nvGrpSpPr>
          <p:grpSpPr>
            <a:xfrm>
              <a:off x="18678728" y="30799950"/>
              <a:ext cx="2834700" cy="2676097"/>
              <a:chOff x="6302239" y="30799950"/>
              <a:chExt cx="2834700" cy="2676097"/>
            </a:xfrm>
          </p:grpSpPr>
          <p:pic>
            <p:nvPicPr>
              <p:cNvPr id="42" name="Google Shape;42;p2"/>
              <p:cNvPicPr preferRelativeResize="0"/>
              <p:nvPr/>
            </p:nvPicPr>
            <p:blipFill rotWithShape="1">
              <a:blip r:embed="rId4">
                <a:alphaModFix/>
              </a:blip>
              <a:srcRect l="737" r="-10857"/>
              <a:stretch/>
            </p:blipFill>
            <p:spPr>
              <a:xfrm>
                <a:off x="6607545" y="30799950"/>
                <a:ext cx="2315974" cy="2103125"/>
              </a:xfrm>
              <a:prstGeom prst="rect">
                <a:avLst/>
              </a:prstGeom>
              <a:noFill/>
              <a:ln>
                <a:noFill/>
              </a:ln>
            </p:spPr>
          </p:pic>
          <p:sp>
            <p:nvSpPr>
              <p:cNvPr id="43" name="Google Shape;43;p2"/>
              <p:cNvSpPr txBox="1"/>
              <p:nvPr/>
            </p:nvSpPr>
            <p:spPr>
              <a:xfrm>
                <a:off x="6302239" y="32968147"/>
                <a:ext cx="2834700" cy="5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Caroline Resor</a:t>
                </a:r>
                <a:endParaRPr dirty="0"/>
              </a:p>
            </p:txBody>
          </p:sp>
        </p:grpSp>
      </p:grpSp>
      <p:grpSp>
        <p:nvGrpSpPr>
          <p:cNvPr id="5" name="Group 4"/>
          <p:cNvGrpSpPr/>
          <p:nvPr/>
        </p:nvGrpSpPr>
        <p:grpSpPr>
          <a:xfrm>
            <a:off x="16050637" y="30799944"/>
            <a:ext cx="2834700" cy="2687228"/>
            <a:chOff x="15650836" y="30799944"/>
            <a:chExt cx="2834700" cy="2687228"/>
          </a:xfrm>
        </p:grpSpPr>
        <p:pic>
          <p:nvPicPr>
            <p:cNvPr id="44" name="Google Shape;44;p2"/>
            <p:cNvPicPr preferRelativeResize="0"/>
            <p:nvPr/>
          </p:nvPicPr>
          <p:blipFill>
            <a:blip r:embed="rId6">
              <a:alphaModFix/>
            </a:blip>
            <a:stretch>
              <a:fillRect/>
            </a:stretch>
          </p:blipFill>
          <p:spPr>
            <a:xfrm>
              <a:off x="16235146" y="31043880"/>
              <a:ext cx="1655115" cy="1645920"/>
            </a:xfrm>
            <a:prstGeom prst="rect">
              <a:avLst/>
            </a:prstGeom>
            <a:noFill/>
            <a:ln>
              <a:noFill/>
            </a:ln>
          </p:spPr>
        </p:pic>
        <p:grpSp>
          <p:nvGrpSpPr>
            <p:cNvPr id="45" name="Google Shape;45;p2"/>
            <p:cNvGrpSpPr/>
            <p:nvPr/>
          </p:nvGrpSpPr>
          <p:grpSpPr>
            <a:xfrm>
              <a:off x="15650836" y="30799944"/>
              <a:ext cx="2834700" cy="2687228"/>
              <a:chOff x="3611231" y="30799944"/>
              <a:chExt cx="2834700" cy="2687228"/>
            </a:xfrm>
          </p:grpSpPr>
          <p:pic>
            <p:nvPicPr>
              <p:cNvPr id="46" name="Google Shape;46;p2"/>
              <p:cNvPicPr preferRelativeResize="0"/>
              <p:nvPr/>
            </p:nvPicPr>
            <p:blipFill rotWithShape="1">
              <a:blip r:embed="rId4">
                <a:alphaModFix/>
              </a:blip>
              <a:srcRect/>
              <a:stretch/>
            </p:blipFill>
            <p:spPr>
              <a:xfrm>
                <a:off x="3976991" y="30799944"/>
                <a:ext cx="2103120" cy="2103120"/>
              </a:xfrm>
              <a:prstGeom prst="rect">
                <a:avLst/>
              </a:prstGeom>
              <a:noFill/>
              <a:ln>
                <a:noFill/>
              </a:ln>
            </p:spPr>
          </p:pic>
          <p:sp>
            <p:nvSpPr>
              <p:cNvPr id="47" name="Google Shape;47;p2"/>
              <p:cNvSpPr txBox="1"/>
              <p:nvPr/>
            </p:nvSpPr>
            <p:spPr>
              <a:xfrm>
                <a:off x="3611231" y="32979272"/>
                <a:ext cx="2834700" cy="5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Julio Peredo</a:t>
                </a:r>
                <a:endParaRPr dirty="0"/>
              </a:p>
            </p:txBody>
          </p:sp>
        </p:grpSp>
      </p:grpSp>
      <p:sp>
        <p:nvSpPr>
          <p:cNvPr id="49" name="Google Shape;49;p2"/>
          <p:cNvSpPr txBox="1"/>
          <p:nvPr/>
        </p:nvSpPr>
        <p:spPr>
          <a:xfrm rot="-5400000">
            <a:off x="11000027" y="18385099"/>
            <a:ext cx="29222700" cy="178098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4268"/>
              </a:buClr>
              <a:buSzPts val="10000"/>
              <a:buFont typeface="Century Gothic"/>
              <a:buNone/>
            </a:pPr>
            <a:r>
              <a:rPr lang="en-US" sz="10000" b="1" dirty="0">
                <a:solidFill>
                  <a:srgbClr val="3F4268"/>
                </a:solidFill>
                <a:latin typeface="Century Gothic"/>
                <a:ea typeface="Century Gothic"/>
                <a:cs typeface="Century Gothic"/>
                <a:sym typeface="Century Gothic"/>
              </a:rPr>
              <a:t>Ellicott City</a:t>
            </a:r>
            <a:r>
              <a:rPr lang="en-US" sz="10000" b="0" dirty="0">
                <a:solidFill>
                  <a:srgbClr val="3F4268"/>
                </a:solidFill>
                <a:latin typeface="Century Gothic"/>
                <a:ea typeface="Century Gothic"/>
                <a:cs typeface="Century Gothic"/>
                <a:sym typeface="Century Gothic"/>
              </a:rPr>
              <a:t> Disasters</a:t>
            </a:r>
            <a:endParaRPr dirty="0"/>
          </a:p>
        </p:txBody>
      </p:sp>
      <p:sp>
        <p:nvSpPr>
          <p:cNvPr id="50" name="Google Shape;50;p2"/>
          <p:cNvSpPr txBox="1"/>
          <p:nvPr/>
        </p:nvSpPr>
        <p:spPr>
          <a:xfrm>
            <a:off x="878674" y="4484915"/>
            <a:ext cx="247535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3F4268"/>
                </a:solidFill>
                <a:latin typeface="Century Gothic"/>
                <a:ea typeface="Century Gothic"/>
                <a:cs typeface="Century Gothic"/>
                <a:sym typeface="Century Gothic"/>
              </a:rPr>
              <a:t>Abstract</a:t>
            </a:r>
            <a:endParaRPr/>
          </a:p>
        </p:txBody>
      </p:sp>
      <p:sp>
        <p:nvSpPr>
          <p:cNvPr id="51" name="Google Shape;51;p2"/>
          <p:cNvSpPr txBox="1"/>
          <p:nvPr/>
        </p:nvSpPr>
        <p:spPr>
          <a:xfrm>
            <a:off x="914399" y="12751995"/>
            <a:ext cx="11430000" cy="2524436"/>
          </a:xfrm>
          <a:prstGeom prst="rect">
            <a:avLst/>
          </a:prstGeom>
          <a:noFill/>
          <a:ln>
            <a:noFill/>
          </a:ln>
        </p:spPr>
        <p:txBody>
          <a:bodyPr spcFirstLastPara="1" wrap="square" lIns="91425" tIns="45700" rIns="91425" bIns="45700" anchor="t" anchorCtr="0">
            <a:noAutofit/>
          </a:bodyPr>
          <a:lstStyle/>
          <a:p>
            <a:pPr marL="342900" lvl="0" indent="-342900">
              <a:buClr>
                <a:srgbClr val="3F3F3F"/>
              </a:buClr>
              <a:buSzPts val="2200"/>
              <a:buFont typeface="Webdings" panose="05030102010509060703" pitchFamily="18" charset="2"/>
              <a:buChar char=""/>
            </a:pPr>
            <a:r>
              <a:rPr lang="en-US" sz="2500" b="1" dirty="0" smtClean="0">
                <a:solidFill>
                  <a:srgbClr val="3F4268"/>
                </a:solidFill>
                <a:latin typeface="Garamond"/>
                <a:ea typeface="Garamond"/>
                <a:cs typeface="Garamond"/>
                <a:sym typeface="Garamond"/>
              </a:rPr>
              <a:t>Apply</a:t>
            </a:r>
            <a:r>
              <a:rPr lang="en-US" sz="2500" b="1" dirty="0" smtClean="0">
                <a:solidFill>
                  <a:schemeClr val="dk1"/>
                </a:solidFill>
                <a:latin typeface="Garamond"/>
                <a:ea typeface="Garamond"/>
                <a:cs typeface="Garamond"/>
                <a:sym typeface="Garamond"/>
              </a:rPr>
              <a:t> </a:t>
            </a:r>
            <a:r>
              <a:rPr lang="en-US" sz="2500" dirty="0">
                <a:solidFill>
                  <a:srgbClr val="3F3F3F"/>
                </a:solidFill>
                <a:latin typeface="Garamond"/>
                <a:ea typeface="Garamond"/>
                <a:cs typeface="Garamond"/>
                <a:sym typeface="Garamond"/>
              </a:rPr>
              <a:t>NASA Earth observations to examine flood events in Ellicott </a:t>
            </a:r>
            <a:r>
              <a:rPr lang="en-US" sz="2500" dirty="0" smtClean="0">
                <a:solidFill>
                  <a:srgbClr val="3F3F3F"/>
                </a:solidFill>
                <a:latin typeface="Garamond"/>
                <a:ea typeface="Garamond"/>
                <a:cs typeface="Garamond"/>
                <a:sym typeface="Garamond"/>
              </a:rPr>
              <a:t>City</a:t>
            </a:r>
          </a:p>
          <a:p>
            <a:pPr marL="342900" lvl="0" indent="-342900">
              <a:buClr>
                <a:srgbClr val="3F3F3F"/>
              </a:buClr>
              <a:buSzPts val="2200"/>
              <a:buFont typeface="Webdings" panose="05030102010509060703" pitchFamily="18" charset="2"/>
              <a:buChar char=""/>
            </a:pPr>
            <a:r>
              <a:rPr lang="en-US" sz="2500" b="1" dirty="0">
                <a:solidFill>
                  <a:srgbClr val="3F4268"/>
                </a:solidFill>
                <a:latin typeface="Garamond"/>
                <a:ea typeface="Garamond"/>
                <a:cs typeface="Garamond"/>
                <a:sym typeface="Garamond"/>
              </a:rPr>
              <a:t>Model</a:t>
            </a:r>
            <a:r>
              <a:rPr lang="en-US" sz="2500" b="1" dirty="0" smtClean="0">
                <a:solidFill>
                  <a:schemeClr val="tx1"/>
                </a:solidFill>
                <a:latin typeface="Garamond"/>
                <a:ea typeface="Garamond"/>
                <a:cs typeface="Garamond"/>
                <a:sym typeface="Garamond"/>
              </a:rPr>
              <a:t> </a:t>
            </a:r>
            <a:r>
              <a:rPr lang="en-US" sz="2500" dirty="0">
                <a:solidFill>
                  <a:srgbClr val="3F3F3F"/>
                </a:solidFill>
                <a:latin typeface="Garamond"/>
                <a:ea typeface="Garamond"/>
                <a:cs typeface="Garamond"/>
                <a:sym typeface="Garamond"/>
              </a:rPr>
              <a:t>factors that contribute to flood </a:t>
            </a:r>
            <a:r>
              <a:rPr lang="en-US" sz="2500" dirty="0" smtClean="0">
                <a:solidFill>
                  <a:srgbClr val="3F3F3F"/>
                </a:solidFill>
                <a:latin typeface="Garamond"/>
                <a:ea typeface="Garamond"/>
                <a:cs typeface="Garamond"/>
                <a:sym typeface="Garamond"/>
              </a:rPr>
              <a:t>events</a:t>
            </a:r>
            <a:endParaRPr lang="en-US" sz="2500" b="1" dirty="0">
              <a:solidFill>
                <a:srgbClr val="3F3F3F"/>
              </a:solidFill>
              <a:latin typeface="Garamond"/>
              <a:ea typeface="Garamond"/>
              <a:cs typeface="Garamond"/>
              <a:sym typeface="Garamond"/>
            </a:endParaRPr>
          </a:p>
          <a:p>
            <a:pPr marL="342900" lvl="0" indent="-342900">
              <a:buClr>
                <a:srgbClr val="3F3F3F"/>
              </a:buClr>
              <a:buSzPts val="2200"/>
              <a:buFont typeface="Webdings" panose="05030102010509060703" pitchFamily="18" charset="2"/>
              <a:buChar char=""/>
            </a:pPr>
            <a:r>
              <a:rPr lang="en-US" sz="2500" b="1" dirty="0" smtClean="0">
                <a:solidFill>
                  <a:srgbClr val="3F4268"/>
                </a:solidFill>
                <a:latin typeface="Garamond"/>
                <a:ea typeface="Garamond"/>
                <a:cs typeface="Garamond"/>
                <a:sym typeface="Garamond"/>
              </a:rPr>
              <a:t>Provide </a:t>
            </a:r>
            <a:r>
              <a:rPr lang="en-US" sz="2500" dirty="0">
                <a:solidFill>
                  <a:srgbClr val="3F3F3F"/>
                </a:solidFill>
                <a:latin typeface="Garamond"/>
                <a:ea typeface="Garamond"/>
                <a:cs typeface="Garamond"/>
                <a:sym typeface="Garamond"/>
              </a:rPr>
              <a:t>feedback to inform monitoring technology and resource allocation across space, with a focus on ground-level data </a:t>
            </a:r>
            <a:r>
              <a:rPr lang="en-US" sz="2500" dirty="0" smtClean="0">
                <a:solidFill>
                  <a:srgbClr val="3F3F3F"/>
                </a:solidFill>
                <a:latin typeface="Garamond"/>
                <a:ea typeface="Garamond"/>
                <a:cs typeface="Garamond"/>
                <a:sym typeface="Garamond"/>
              </a:rPr>
              <a:t>collection</a:t>
            </a:r>
            <a:endParaRPr lang="en-US" sz="2500" dirty="0">
              <a:solidFill>
                <a:srgbClr val="3F3F3F"/>
              </a:solidFill>
              <a:ea typeface="Garamond"/>
            </a:endParaRPr>
          </a:p>
          <a:p>
            <a:pPr marL="342900" lvl="0" indent="-342900">
              <a:buClr>
                <a:srgbClr val="3F3F3F"/>
              </a:buClr>
              <a:buSzPts val="2200"/>
              <a:buFont typeface="Webdings" panose="05030102010509060703" pitchFamily="18" charset="2"/>
              <a:buChar char=""/>
            </a:pPr>
            <a:r>
              <a:rPr lang="en-US" sz="2500" b="1" dirty="0" smtClean="0">
                <a:solidFill>
                  <a:srgbClr val="3F4268"/>
                </a:solidFill>
                <a:latin typeface="Garamond"/>
                <a:ea typeface="Garamond"/>
                <a:cs typeface="Garamond"/>
                <a:sym typeface="Garamond"/>
              </a:rPr>
              <a:t>Identify </a:t>
            </a:r>
            <a:r>
              <a:rPr lang="en-US" sz="2500" dirty="0">
                <a:solidFill>
                  <a:srgbClr val="3F3F3F"/>
                </a:solidFill>
                <a:latin typeface="Garamond"/>
                <a:ea typeface="Garamond"/>
                <a:cs typeface="Garamond"/>
                <a:sym typeface="Garamond"/>
              </a:rPr>
              <a:t>other datasets necessary for accurate flood modeling at a scale useful for decision-making</a:t>
            </a:r>
            <a:endParaRPr sz="2500" dirty="0">
              <a:solidFill>
                <a:srgbClr val="3F3F3F"/>
              </a:solidFill>
            </a:endParaRPr>
          </a:p>
        </p:txBody>
      </p:sp>
      <p:sp>
        <p:nvSpPr>
          <p:cNvPr id="52" name="Google Shape;52;p2"/>
          <p:cNvSpPr txBox="1"/>
          <p:nvPr/>
        </p:nvSpPr>
        <p:spPr>
          <a:xfrm>
            <a:off x="919433" y="12010827"/>
            <a:ext cx="3127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3F4268"/>
                </a:solidFill>
                <a:latin typeface="Century Gothic"/>
                <a:ea typeface="Century Gothic"/>
                <a:cs typeface="Century Gothic"/>
                <a:sym typeface="Century Gothic"/>
              </a:rPr>
              <a:t>Objectives</a:t>
            </a:r>
            <a:endParaRPr dirty="0"/>
          </a:p>
        </p:txBody>
      </p:sp>
      <p:sp>
        <p:nvSpPr>
          <p:cNvPr id="53" name="Google Shape;53;p2"/>
          <p:cNvSpPr txBox="1"/>
          <p:nvPr/>
        </p:nvSpPr>
        <p:spPr>
          <a:xfrm>
            <a:off x="12723316" y="8736672"/>
            <a:ext cx="3849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3F4268"/>
                </a:solidFill>
                <a:latin typeface="Century Gothic"/>
                <a:ea typeface="Century Gothic"/>
                <a:cs typeface="Century Gothic"/>
                <a:sym typeface="Century Gothic"/>
              </a:rPr>
              <a:t>Methodology</a:t>
            </a:r>
            <a:endParaRPr dirty="0"/>
          </a:p>
        </p:txBody>
      </p:sp>
      <p:sp>
        <p:nvSpPr>
          <p:cNvPr id="54" name="Google Shape;54;p2"/>
          <p:cNvSpPr txBox="1"/>
          <p:nvPr/>
        </p:nvSpPr>
        <p:spPr>
          <a:xfrm>
            <a:off x="12723316" y="4484915"/>
            <a:ext cx="3172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3F4268"/>
                </a:solidFill>
                <a:latin typeface="Century Gothic"/>
                <a:ea typeface="Century Gothic"/>
                <a:cs typeface="Century Gothic"/>
                <a:sym typeface="Century Gothic"/>
              </a:rPr>
              <a:t>Study Area</a:t>
            </a:r>
            <a:endParaRPr/>
          </a:p>
        </p:txBody>
      </p:sp>
      <p:sp>
        <p:nvSpPr>
          <p:cNvPr id="55" name="Google Shape;55;p2"/>
          <p:cNvSpPr txBox="1"/>
          <p:nvPr/>
        </p:nvSpPr>
        <p:spPr>
          <a:xfrm>
            <a:off x="12723316" y="14234994"/>
            <a:ext cx="5272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3F4268"/>
                </a:solidFill>
                <a:latin typeface="Century Gothic"/>
                <a:ea typeface="Century Gothic"/>
                <a:cs typeface="Century Gothic"/>
                <a:sym typeface="Century Gothic"/>
              </a:rPr>
              <a:t>Earth Observations</a:t>
            </a:r>
            <a:endParaRPr dirty="0"/>
          </a:p>
        </p:txBody>
      </p:sp>
      <p:sp>
        <p:nvSpPr>
          <p:cNvPr id="56" name="Google Shape;56;p2"/>
          <p:cNvSpPr txBox="1"/>
          <p:nvPr/>
        </p:nvSpPr>
        <p:spPr>
          <a:xfrm>
            <a:off x="878674" y="15454194"/>
            <a:ext cx="2012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3F4268"/>
                </a:solidFill>
                <a:latin typeface="Century Gothic"/>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Results</a:t>
            </a:r>
            <a:endParaRPr/>
          </a:p>
        </p:txBody>
      </p:sp>
      <p:sp>
        <p:nvSpPr>
          <p:cNvPr id="57" name="Google Shape;57;p2"/>
          <p:cNvSpPr txBox="1"/>
          <p:nvPr/>
        </p:nvSpPr>
        <p:spPr>
          <a:xfrm>
            <a:off x="914399" y="26935175"/>
            <a:ext cx="11430000" cy="2264647"/>
          </a:xfrm>
          <a:prstGeom prst="rect">
            <a:avLst/>
          </a:prstGeom>
          <a:noFill/>
          <a:ln>
            <a:noFill/>
          </a:ln>
        </p:spPr>
        <p:txBody>
          <a:bodyPr spcFirstLastPara="1" wrap="square" lIns="91425" tIns="45700" rIns="91425" bIns="45700" anchor="t" anchorCtr="0">
            <a:noAutofit/>
          </a:bodyPr>
          <a:lstStyle/>
          <a:p>
            <a:pPr marL="342900" lvl="0" indent="-342900">
              <a:buClr>
                <a:srgbClr val="3F3F3F"/>
              </a:buClr>
              <a:buSzPts val="2200"/>
              <a:buFont typeface="Webdings" panose="05030102010509060703" pitchFamily="18" charset="2"/>
              <a:buChar char=""/>
            </a:pPr>
            <a:r>
              <a:rPr lang="en-US"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While machine learning methods are useful for modeling discharge using various flood-predicting variables, further work is needed to interpret each variable’s importance.</a:t>
            </a:r>
            <a:endParaRPr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endParaRPr>
          </a:p>
          <a:p>
            <a:pPr marL="342900" lvl="0" indent="-342900">
              <a:buClr>
                <a:srgbClr val="3F3F3F"/>
              </a:buClr>
              <a:buSzPts val="2200"/>
              <a:buFont typeface="Webdings" panose="05030102010509060703" pitchFamily="18" charset="2"/>
              <a:buChar char=""/>
            </a:pPr>
            <a:r>
              <a:rPr lang="en-US"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No single variable (precipitation, soil moisture, or upstream discharge) is sufficient to </a:t>
            </a:r>
            <a:r>
              <a:rPr lang="en-US" sz="2500" dirty="0" smtClean="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model </a:t>
            </a:r>
            <a:r>
              <a:rPr lang="en-US"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past flood events, but analysis of multiple variables </a:t>
            </a:r>
            <a:r>
              <a:rPr lang="en-US" sz="2500" dirty="0" smtClean="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enhances flood estimation.</a:t>
            </a:r>
            <a:endParaRPr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endParaRPr>
          </a:p>
          <a:p>
            <a:pPr marL="342900" lvl="0" indent="-342900">
              <a:buClr>
                <a:srgbClr val="3F3F3F"/>
              </a:buClr>
              <a:buSzPts val="2200"/>
              <a:buFont typeface="Webdings" panose="05030102010509060703" pitchFamily="18" charset="2"/>
              <a:buChar char=""/>
            </a:pPr>
            <a:r>
              <a:rPr lang="en-US"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Additional data points, particularly ones representing extreme weather events, are necessary for adequate prediction of future floods.</a:t>
            </a:r>
            <a:endParaRPr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endParaRPr>
          </a:p>
          <a:p>
            <a:pPr marL="342900" lvl="0" indent="-342900">
              <a:buClr>
                <a:srgbClr val="3F3F3F"/>
              </a:buClr>
              <a:buSzPts val="2200"/>
              <a:buFont typeface="Webdings" panose="05030102010509060703" pitchFamily="18" charset="2"/>
              <a:buChar char=""/>
            </a:pPr>
            <a:endParaRPr sz="24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endParaRPr>
          </a:p>
        </p:txBody>
      </p:sp>
      <p:sp>
        <p:nvSpPr>
          <p:cNvPr id="58" name="Google Shape;58;p2"/>
          <p:cNvSpPr txBox="1"/>
          <p:nvPr/>
        </p:nvSpPr>
        <p:spPr>
          <a:xfrm>
            <a:off x="878674" y="26069475"/>
            <a:ext cx="34868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3F4268"/>
                </a:solidFill>
                <a:latin typeface="Century Gothic"/>
                <a:ea typeface="Century Gothic"/>
                <a:cs typeface="Century Gothic"/>
                <a:sym typeface="Century Gothic"/>
              </a:rPr>
              <a:t>Conclusions</a:t>
            </a:r>
            <a:endParaRPr/>
          </a:p>
        </p:txBody>
      </p:sp>
      <p:sp>
        <p:nvSpPr>
          <p:cNvPr id="59" name="Google Shape;59;p2"/>
          <p:cNvSpPr txBox="1"/>
          <p:nvPr/>
        </p:nvSpPr>
        <p:spPr>
          <a:xfrm>
            <a:off x="914399" y="30493700"/>
            <a:ext cx="11405247" cy="3247773"/>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600"/>
              </a:spcBef>
              <a:spcAft>
                <a:spcPts val="0"/>
              </a:spcAft>
              <a:buClr>
                <a:srgbClr val="3F3F3F"/>
              </a:buClr>
              <a:buSzPts val="2700"/>
              <a:buFont typeface="Arial"/>
              <a:buNone/>
            </a:pPr>
            <a:r>
              <a:rPr lang="en-US" sz="2400" dirty="0">
                <a:solidFill>
                  <a:srgbClr val="3F3F3F"/>
                </a:solidFill>
                <a:latin typeface="Garamond"/>
                <a:ea typeface="Garamond"/>
                <a:cs typeface="Garamond"/>
                <a:sym typeface="Garamond"/>
              </a:rPr>
              <a:t>This research was made possible by </a:t>
            </a:r>
            <a:r>
              <a:rPr lang="en-US" sz="2400" dirty="0" smtClean="0">
                <a:solidFill>
                  <a:srgbClr val="3F3F3F"/>
                </a:solidFill>
                <a:latin typeface="Garamond"/>
                <a:ea typeface="Garamond"/>
                <a:cs typeface="Garamond"/>
                <a:sym typeface="Garamond"/>
              </a:rPr>
              <a:t>Dr. </a:t>
            </a:r>
            <a:r>
              <a:rPr lang="en-US" sz="2400" dirty="0">
                <a:solidFill>
                  <a:srgbClr val="3F3F3F"/>
                </a:solidFill>
                <a:latin typeface="Garamond"/>
                <a:ea typeface="Garamond"/>
                <a:cs typeface="Garamond"/>
                <a:sym typeface="Garamond"/>
              </a:rPr>
              <a:t>John Bolten and </a:t>
            </a:r>
            <a:r>
              <a:rPr lang="en-US" sz="2400" dirty="0" smtClean="0">
                <a:solidFill>
                  <a:srgbClr val="3F3F3F"/>
                </a:solidFill>
                <a:latin typeface="Garamond"/>
                <a:ea typeface="Garamond"/>
                <a:cs typeface="Garamond"/>
                <a:sym typeface="Garamond"/>
              </a:rPr>
              <a:t>Dr. Sujay </a:t>
            </a:r>
            <a:r>
              <a:rPr lang="en-US" sz="2400" dirty="0">
                <a:solidFill>
                  <a:srgbClr val="3F3F3F"/>
                </a:solidFill>
                <a:latin typeface="Garamond"/>
                <a:ea typeface="Garamond"/>
                <a:cs typeface="Garamond"/>
                <a:sym typeface="Garamond"/>
              </a:rPr>
              <a:t>Kumar, our </a:t>
            </a:r>
            <a:r>
              <a:rPr lang="en-US" sz="2400" dirty="0" smtClean="0">
                <a:solidFill>
                  <a:srgbClr val="3F3F3F"/>
                </a:solidFill>
                <a:latin typeface="Garamond"/>
                <a:ea typeface="Garamond"/>
                <a:cs typeface="Garamond"/>
                <a:sym typeface="Garamond"/>
              </a:rPr>
              <a:t>Science Advisors</a:t>
            </a:r>
            <a:r>
              <a:rPr lang="en-US" sz="2400" dirty="0">
                <a:solidFill>
                  <a:srgbClr val="3F3F3F"/>
                </a:solidFill>
                <a:latin typeface="Garamond"/>
                <a:ea typeface="Garamond"/>
                <a:cs typeface="Garamond"/>
                <a:sym typeface="Garamond"/>
              </a:rPr>
              <a:t>,</a:t>
            </a:r>
            <a:r>
              <a:rPr lang="en-US" sz="2400" dirty="0" smtClean="0">
                <a:solidFill>
                  <a:srgbClr val="3F3F3F"/>
                </a:solidFill>
                <a:latin typeface="Garamond"/>
                <a:ea typeface="Garamond"/>
                <a:cs typeface="Garamond"/>
                <a:sym typeface="Garamond"/>
              </a:rPr>
              <a:t> </a:t>
            </a:r>
            <a:r>
              <a:rPr lang="en-US" sz="2400" dirty="0">
                <a:solidFill>
                  <a:srgbClr val="3F3F3F"/>
                </a:solidFill>
                <a:latin typeface="Garamond"/>
                <a:ea typeface="Garamond"/>
                <a:cs typeface="Garamond"/>
                <a:sym typeface="Garamond"/>
              </a:rPr>
              <a:t>Victor Lenske, Center </a:t>
            </a:r>
            <a:r>
              <a:rPr lang="en-US" sz="2400" dirty="0" smtClean="0">
                <a:solidFill>
                  <a:srgbClr val="3F3F3F"/>
                </a:solidFill>
                <a:latin typeface="Garamond"/>
                <a:ea typeface="Garamond"/>
                <a:cs typeface="Garamond"/>
                <a:sym typeface="Garamond"/>
              </a:rPr>
              <a:t>Lead, </a:t>
            </a:r>
            <a:r>
              <a:rPr lang="en-US" sz="2400" dirty="0">
                <a:solidFill>
                  <a:srgbClr val="3F3F3F"/>
                </a:solidFill>
                <a:latin typeface="Garamond"/>
                <a:ea typeface="Garamond"/>
                <a:cs typeface="Garamond"/>
                <a:sym typeface="Garamond"/>
              </a:rPr>
              <a:t>and the </a:t>
            </a:r>
            <a:r>
              <a:rPr lang="en-US" sz="2400" dirty="0" smtClean="0">
                <a:solidFill>
                  <a:srgbClr val="3F3F3F"/>
                </a:solidFill>
                <a:latin typeface="Garamond"/>
                <a:ea typeface="Garamond"/>
                <a:cs typeface="Garamond"/>
                <a:sym typeface="Garamond"/>
              </a:rPr>
              <a:t>GSFC New </a:t>
            </a:r>
            <a:r>
              <a:rPr lang="en-US" sz="2400" dirty="0">
                <a:solidFill>
                  <a:srgbClr val="3F3F3F"/>
                </a:solidFill>
                <a:latin typeface="Garamond"/>
                <a:ea typeface="Garamond"/>
                <a:cs typeface="Garamond"/>
                <a:sym typeface="Garamond"/>
              </a:rPr>
              <a:t>York Eco </a:t>
            </a:r>
            <a:r>
              <a:rPr lang="en-US" sz="2400" dirty="0" smtClean="0">
                <a:solidFill>
                  <a:srgbClr val="3F3F3F"/>
                </a:solidFill>
                <a:latin typeface="Garamond"/>
                <a:ea typeface="Garamond"/>
                <a:cs typeface="Garamond"/>
                <a:sym typeface="Garamond"/>
              </a:rPr>
              <a:t>II DEVELOP </a:t>
            </a:r>
            <a:r>
              <a:rPr lang="en-US" sz="2400" dirty="0">
                <a:solidFill>
                  <a:srgbClr val="3F3F3F"/>
                </a:solidFill>
                <a:latin typeface="Garamond"/>
                <a:ea typeface="Garamond"/>
                <a:cs typeface="Garamond"/>
                <a:sym typeface="Garamond"/>
              </a:rPr>
              <a:t>team; Brian Cleary, Howard County Government </a:t>
            </a:r>
            <a:r>
              <a:rPr lang="en-US" sz="2400" dirty="0" err="1">
                <a:solidFill>
                  <a:srgbClr val="3F3F3F"/>
                </a:solidFill>
                <a:latin typeface="Garamond"/>
                <a:ea typeface="Garamond"/>
                <a:cs typeface="Garamond"/>
                <a:sym typeface="Garamond"/>
              </a:rPr>
              <a:t>Stormwater</a:t>
            </a:r>
            <a:r>
              <a:rPr lang="en-US" sz="2400" dirty="0">
                <a:solidFill>
                  <a:srgbClr val="3F3F3F"/>
                </a:solidFill>
                <a:latin typeface="Garamond"/>
                <a:ea typeface="Garamond"/>
                <a:cs typeface="Garamond"/>
                <a:sym typeface="Garamond"/>
              </a:rPr>
              <a:t> Management Division Project Manager; Mike Hinson, Howard County </a:t>
            </a:r>
            <a:r>
              <a:rPr lang="en-US" sz="2400" dirty="0" smtClean="0">
                <a:solidFill>
                  <a:srgbClr val="3F3F3F"/>
                </a:solidFill>
                <a:latin typeface="Garamond"/>
                <a:ea typeface="Garamond"/>
                <a:cs typeface="Garamond"/>
                <a:sym typeface="Garamond"/>
              </a:rPr>
              <a:t>Government Office </a:t>
            </a:r>
            <a:r>
              <a:rPr lang="en-US" sz="2400" dirty="0">
                <a:solidFill>
                  <a:srgbClr val="3F3F3F"/>
                </a:solidFill>
                <a:latin typeface="Garamond"/>
                <a:ea typeface="Garamond"/>
                <a:cs typeface="Garamond"/>
                <a:sym typeface="Garamond"/>
              </a:rPr>
              <a:t>of Emergency Management Acting Emergency Management Director; and Christopher Strong, Baltimore-Washington Weather Forecast Office of NOAA-NWS Warning Coordination Meteorologist.</a:t>
            </a:r>
            <a:endParaRPr sz="2400" dirty="0">
              <a:solidFill>
                <a:srgbClr val="3F3F3F"/>
              </a:solidFill>
              <a:latin typeface="Garamond"/>
              <a:ea typeface="Garamond"/>
              <a:cs typeface="Garamond"/>
              <a:sym typeface="Garamond"/>
            </a:endParaRPr>
          </a:p>
        </p:txBody>
      </p:sp>
      <p:sp>
        <p:nvSpPr>
          <p:cNvPr id="60" name="Google Shape;60;p2"/>
          <p:cNvSpPr txBox="1"/>
          <p:nvPr/>
        </p:nvSpPr>
        <p:spPr>
          <a:xfrm>
            <a:off x="878674" y="29800569"/>
            <a:ext cx="568777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3F4268"/>
                </a:solidFill>
                <a:latin typeface="Century Gothic"/>
                <a:ea typeface="Century Gothic"/>
                <a:cs typeface="Century Gothic"/>
                <a:sym typeface="Century Gothic"/>
              </a:rPr>
              <a:t>Acknowledgements</a:t>
            </a:r>
            <a:endParaRPr dirty="0"/>
          </a:p>
        </p:txBody>
      </p:sp>
      <p:sp>
        <p:nvSpPr>
          <p:cNvPr id="61" name="Google Shape;61;p2"/>
          <p:cNvSpPr txBox="1"/>
          <p:nvPr/>
        </p:nvSpPr>
        <p:spPr>
          <a:xfrm>
            <a:off x="12866924" y="26935178"/>
            <a:ext cx="9205607" cy="2543700"/>
          </a:xfrm>
          <a:prstGeom prst="rect">
            <a:avLst/>
          </a:prstGeom>
          <a:noFill/>
          <a:ln>
            <a:noFill/>
          </a:ln>
        </p:spPr>
        <p:txBody>
          <a:bodyPr spcFirstLastPara="1" wrap="square" lIns="91425" tIns="45700" rIns="91425" bIns="45700" anchor="t" anchorCtr="0">
            <a:noAutofit/>
          </a:bodyPr>
          <a:lstStyle/>
          <a:p>
            <a:pPr marL="342900" indent="-342900">
              <a:buClr>
                <a:srgbClr val="3F3F3F"/>
              </a:buClr>
              <a:buSzPts val="2200"/>
              <a:buFont typeface="Webdings" panose="05030102010509060703" pitchFamily="18" charset="2"/>
              <a:buChar char=""/>
            </a:pPr>
            <a:r>
              <a:rPr lang="en-US"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Howard County </a:t>
            </a:r>
            <a:r>
              <a:rPr lang="en-US" sz="2500" dirty="0" smtClean="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Government, Office </a:t>
            </a:r>
            <a:r>
              <a:rPr lang="en-US"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of Emergency </a:t>
            </a:r>
            <a:r>
              <a:rPr lang="en-US"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Management</a:t>
            </a:r>
            <a:r>
              <a:rPr lang="en-US"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 (</a:t>
            </a:r>
            <a:r>
              <a:rPr lang="en-US" sz="2500" dirty="0" smtClean="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OEM)</a:t>
            </a:r>
          </a:p>
          <a:p>
            <a:pPr marL="342900" indent="-342900">
              <a:buClr>
                <a:srgbClr val="3F3F3F"/>
              </a:buClr>
              <a:buSzPts val="2200"/>
              <a:buFont typeface="Webdings" panose="05030102010509060703" pitchFamily="18" charset="2"/>
              <a:buChar char=""/>
            </a:pPr>
            <a:r>
              <a:rPr lang="en-US" sz="2500" dirty="0" smtClean="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National </a:t>
            </a:r>
            <a:r>
              <a:rPr lang="en-US" sz="2500" dirty="0">
                <a:solidFill>
                  <a:srgbClr val="3F3F3F"/>
                </a:solidFill>
                <a:latin typeface="Garamond"/>
                <a:ea typeface="Garamond"/>
                <a:cs typeface="Garamond"/>
                <a:sym typeface="Garamond"/>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Oceanic and Atmospheric A</a:t>
            </a:r>
            <a:r>
              <a:rPr lang="en-US" sz="2500" dirty="0">
                <a:solidFill>
                  <a:srgbClr val="3F3F3F"/>
                </a:solidFill>
                <a:latin typeface="Garamond"/>
                <a:ea typeface="Garamond"/>
                <a:cs typeface="Garamond"/>
                <a:sym typeface="Garamond"/>
              </a:rPr>
              <a:t>dministration (NOAA), National Weather Service (NWS), Baltimore-Washington Weather Forecast </a:t>
            </a:r>
            <a:r>
              <a:rPr lang="en-US" sz="2500" dirty="0" smtClean="0">
                <a:solidFill>
                  <a:srgbClr val="3F3F3F"/>
                </a:solidFill>
                <a:latin typeface="Garamond"/>
                <a:ea typeface="Garamond"/>
                <a:cs typeface="Garamond"/>
                <a:sym typeface="Garamond"/>
              </a:rPr>
              <a:t>Office</a:t>
            </a:r>
            <a:endParaRPr lang="en-US" sz="2500" dirty="0">
              <a:solidFill>
                <a:srgbClr val="3F3F3F"/>
              </a:solidFill>
              <a:latin typeface="Garamond"/>
              <a:ea typeface="Garamond"/>
              <a:cs typeface="Garamond"/>
              <a:sym typeface="Garamond"/>
            </a:endParaRPr>
          </a:p>
          <a:p>
            <a:pPr marL="342900" indent="-342900">
              <a:buClr>
                <a:srgbClr val="3F3F3F"/>
              </a:buClr>
              <a:buSzPts val="2200"/>
              <a:buFont typeface="Webdings" panose="05030102010509060703" pitchFamily="18" charset="2"/>
              <a:buChar char=""/>
            </a:pPr>
            <a:r>
              <a:rPr lang="en-US" sz="2500" dirty="0" smtClean="0">
                <a:solidFill>
                  <a:srgbClr val="3F3F3F"/>
                </a:solidFill>
                <a:latin typeface="Garamond"/>
                <a:ea typeface="Garamond"/>
                <a:cs typeface="Garamond"/>
                <a:sym typeface="Garamond"/>
              </a:rPr>
              <a:t>Howard </a:t>
            </a:r>
            <a:r>
              <a:rPr lang="en-US" sz="2500" dirty="0">
                <a:solidFill>
                  <a:srgbClr val="3F3F3F"/>
                </a:solidFill>
                <a:latin typeface="Garamond"/>
                <a:ea typeface="Garamond"/>
                <a:cs typeface="Garamond"/>
                <a:sym typeface="Garamond"/>
              </a:rPr>
              <a:t>County </a:t>
            </a:r>
            <a:r>
              <a:rPr lang="en-US" sz="2500" dirty="0" smtClean="0">
                <a:solidFill>
                  <a:srgbClr val="3F3F3F"/>
                </a:solidFill>
                <a:latin typeface="Garamond"/>
                <a:ea typeface="Garamond"/>
                <a:cs typeface="Garamond"/>
                <a:sym typeface="Garamond"/>
              </a:rPr>
              <a:t>Government, </a:t>
            </a:r>
            <a:r>
              <a:rPr lang="en-US" sz="2500" dirty="0" err="1">
                <a:solidFill>
                  <a:srgbClr val="3F3F3F"/>
                </a:solidFill>
                <a:latin typeface="Garamond"/>
                <a:ea typeface="Garamond"/>
                <a:cs typeface="Garamond"/>
                <a:sym typeface="Garamond"/>
              </a:rPr>
              <a:t>Stormwater</a:t>
            </a:r>
            <a:r>
              <a:rPr lang="en-US" sz="2500" dirty="0">
                <a:solidFill>
                  <a:srgbClr val="3F3F3F"/>
                </a:solidFill>
                <a:latin typeface="Garamond"/>
                <a:ea typeface="Garamond"/>
                <a:cs typeface="Garamond"/>
                <a:sym typeface="Garamond"/>
              </a:rPr>
              <a:t> Management Division</a:t>
            </a:r>
            <a:endParaRPr sz="2500" dirty="0">
              <a:solidFill>
                <a:srgbClr val="3F3F3F"/>
              </a:solidFill>
              <a:latin typeface="Garamond"/>
              <a:ea typeface="Garamond"/>
              <a:cs typeface="Garamond"/>
              <a:sym typeface="Garamond"/>
            </a:endParaRPr>
          </a:p>
          <a:p>
            <a:pPr marL="0" marR="0" lvl="0" indent="0" algn="l" rtl="0">
              <a:lnSpc>
                <a:spcPct val="100000"/>
              </a:lnSpc>
              <a:spcBef>
                <a:spcPts val="0"/>
              </a:spcBef>
              <a:spcAft>
                <a:spcPts val="0"/>
              </a:spcAft>
              <a:buClr>
                <a:srgbClr val="3F3F3F"/>
              </a:buClr>
              <a:buSzPts val="2700"/>
              <a:buFont typeface="Arial"/>
              <a:buNone/>
            </a:pPr>
            <a:endParaRPr sz="2500" dirty="0">
              <a:solidFill>
                <a:srgbClr val="3F3F3F"/>
              </a:solidFill>
              <a:highlight>
                <a:srgbClr val="FFFF00"/>
              </a:highlight>
              <a:latin typeface="Garamond"/>
              <a:ea typeface="Garamond"/>
              <a:cs typeface="Garamond"/>
              <a:sym typeface="Garamond"/>
            </a:endParaRPr>
          </a:p>
        </p:txBody>
      </p:sp>
      <p:sp>
        <p:nvSpPr>
          <p:cNvPr id="62" name="Google Shape;62;p2"/>
          <p:cNvSpPr txBox="1"/>
          <p:nvPr/>
        </p:nvSpPr>
        <p:spPr>
          <a:xfrm>
            <a:off x="12723316" y="26069475"/>
            <a:ext cx="44037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3F4268"/>
                </a:solidFill>
                <a:latin typeface="Century Gothic"/>
                <a:ea typeface="Century Gothic"/>
                <a:cs typeface="Century Gothic"/>
                <a:sym typeface="Century Gothic"/>
              </a:rPr>
              <a:t>Project Partners</a:t>
            </a:r>
            <a:endParaRPr/>
          </a:p>
        </p:txBody>
      </p:sp>
      <p:sp>
        <p:nvSpPr>
          <p:cNvPr id="63" name="Google Shape;63;p2"/>
          <p:cNvSpPr txBox="1"/>
          <p:nvPr/>
        </p:nvSpPr>
        <p:spPr>
          <a:xfrm>
            <a:off x="12723316" y="29800569"/>
            <a:ext cx="454250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3F4268"/>
                </a:solidFill>
                <a:latin typeface="Century Gothic"/>
                <a:ea typeface="Century Gothic"/>
                <a:cs typeface="Century Gothic"/>
                <a:sym typeface="Century Gothic"/>
              </a:rPr>
              <a:t>Team Members</a:t>
            </a:r>
            <a:endParaRPr dirty="0"/>
          </a:p>
        </p:txBody>
      </p:sp>
      <p:sp>
        <p:nvSpPr>
          <p:cNvPr id="64" name="Google Shape;64;p2"/>
          <p:cNvSpPr txBox="1">
            <a:spLocks noGrp="1"/>
          </p:cNvSpPr>
          <p:nvPr>
            <p:ph type="body" idx="1"/>
          </p:nvPr>
        </p:nvSpPr>
        <p:spPr>
          <a:xfrm>
            <a:off x="4704382" y="1181100"/>
            <a:ext cx="18023100" cy="2171700"/>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rgbClr val="3F4268"/>
              </a:buClr>
              <a:buSzPts val="5400"/>
              <a:buNone/>
            </a:pPr>
            <a:r>
              <a:rPr lang="en-US" sz="5800"/>
              <a:t>Applying NASA Resources to a Statistical Flood Risk Model to Improve Early Warning Systems and Public Safety</a:t>
            </a:r>
            <a:endParaRPr sz="5800"/>
          </a:p>
          <a:p>
            <a:pPr marL="0" lvl="0" indent="0" algn="ctr" rtl="0">
              <a:lnSpc>
                <a:spcPct val="90000"/>
              </a:lnSpc>
              <a:spcBef>
                <a:spcPts val="0"/>
              </a:spcBef>
              <a:spcAft>
                <a:spcPts val="0"/>
              </a:spcAft>
              <a:buClr>
                <a:srgbClr val="3F4268"/>
              </a:buClr>
              <a:buSzPts val="5400"/>
              <a:buNone/>
            </a:pPr>
            <a:endParaRPr/>
          </a:p>
        </p:txBody>
      </p:sp>
      <p:sp>
        <p:nvSpPr>
          <p:cNvPr id="65" name="Google Shape;65;p2"/>
          <p:cNvSpPr txBox="1"/>
          <p:nvPr/>
        </p:nvSpPr>
        <p:spPr>
          <a:xfrm>
            <a:off x="13754100" y="34594800"/>
            <a:ext cx="12763500" cy="8001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3F4268"/>
              </a:buClr>
              <a:buSzPts val="5200"/>
              <a:buFont typeface="Arial"/>
              <a:buNone/>
            </a:pPr>
            <a:r>
              <a:rPr lang="en-US" sz="5200">
                <a:solidFill>
                  <a:srgbClr val="3F4268"/>
                </a:solidFill>
                <a:latin typeface="Century Gothic"/>
                <a:ea typeface="Century Gothic"/>
                <a:cs typeface="Century Gothic"/>
                <a:sym typeface="Century Gothic"/>
              </a:rPr>
              <a:t> Maryland – Goddard | Summer 2019</a:t>
            </a:r>
            <a:endParaRPr/>
          </a:p>
        </p:txBody>
      </p:sp>
      <p:sp>
        <p:nvSpPr>
          <p:cNvPr id="66" name="Google Shape;66;p2"/>
          <p:cNvSpPr txBox="1"/>
          <p:nvPr/>
        </p:nvSpPr>
        <p:spPr>
          <a:xfrm>
            <a:off x="914399" y="5153797"/>
            <a:ext cx="11405247" cy="6738142"/>
          </a:xfrm>
          <a:prstGeom prst="rect">
            <a:avLst/>
          </a:prstGeom>
          <a:noFill/>
          <a:ln>
            <a:noFill/>
          </a:ln>
        </p:spPr>
        <p:txBody>
          <a:bodyPr spcFirstLastPara="1" wrap="square" lIns="91425" tIns="45700" rIns="91425" bIns="45700" anchor="t" anchorCtr="0">
            <a:noAutofit/>
          </a:bodyPr>
          <a:lstStyle/>
          <a:p>
            <a:pPr lvl="0">
              <a:buClr>
                <a:schemeClr val="dk1"/>
              </a:buClr>
              <a:buSzPts val="1100"/>
            </a:pPr>
            <a:r>
              <a:rPr lang="en-US" sz="2400" dirty="0">
                <a:solidFill>
                  <a:srgbClr val="3F3F3F"/>
                </a:solidFill>
                <a:latin typeface="Garamond"/>
                <a:ea typeface="Garamond"/>
                <a:cs typeface="Garamond"/>
                <a:sym typeface="Garamond"/>
              </a:rPr>
              <a:t>As flooding events in the United States grow in frequency and intensity, the use of technological advancements and applied science is increasingly necessary for effective flood monitoring and warning systems. Governments are exploring new ways of using science and technology to solve public safety and environmental problems. The NASA DEVELOP Ellicott City Disasters project investigated two extreme flood events in 2016 and 2018 within Ellicott City, Maryland. The project supported the efforts of the Howard County Office of Emergency Management (OEM) and represents the first step in improving early warning system capabilities using open data and NASA Earth </a:t>
            </a:r>
            <a:r>
              <a:rPr lang="en-US" sz="2400" dirty="0" smtClean="0">
                <a:solidFill>
                  <a:srgbClr val="3F3F3F"/>
                </a:solidFill>
                <a:latin typeface="Garamond"/>
                <a:ea typeface="Garamond"/>
                <a:cs typeface="Garamond"/>
                <a:sym typeface="Garamond"/>
              </a:rPr>
              <a:t>observations. </a:t>
            </a:r>
            <a:r>
              <a:rPr lang="en-US" sz="2400" dirty="0">
                <a:solidFill>
                  <a:srgbClr val="3F3F3F"/>
                </a:solidFill>
                <a:latin typeface="Garamond"/>
                <a:ea typeface="Garamond"/>
                <a:cs typeface="Garamond"/>
                <a:sym typeface="Garamond"/>
              </a:rPr>
              <a:t>The resultant flood model (“Flood Learning Model Environment” or </a:t>
            </a:r>
            <a:r>
              <a:rPr lang="en-US" sz="2400" dirty="0" err="1">
                <a:solidFill>
                  <a:srgbClr val="3F3F3F"/>
                </a:solidFill>
                <a:latin typeface="Garamond"/>
                <a:ea typeface="Garamond"/>
                <a:cs typeface="Garamond"/>
                <a:sym typeface="Garamond"/>
              </a:rPr>
              <a:t>FLuME</a:t>
            </a:r>
            <a:r>
              <a:rPr lang="en-US" sz="2400" dirty="0">
                <a:solidFill>
                  <a:srgbClr val="3F3F3F"/>
                </a:solidFill>
                <a:latin typeface="Garamond"/>
                <a:ea typeface="Garamond"/>
                <a:cs typeface="Garamond"/>
                <a:sym typeface="Garamond"/>
              </a:rPr>
              <a:t>) evaluated the statistical significance of features engineered from NASA resources such as North American Land Data Assimilation System (NLDAS) and Soil Moisture Active Passive (SMAP), and utilized stream gauge data from the Department of Homeland Security, OEM, and the United States Geological Survey. The project products included data visualizations and a model framework for exploring factors influencing flood severity. The model was trained on two years of discharge </a:t>
            </a:r>
            <a:r>
              <a:rPr lang="en-US" sz="2400" dirty="0" smtClean="0">
                <a:solidFill>
                  <a:srgbClr val="3F3F3F"/>
                </a:solidFill>
                <a:latin typeface="Garamond"/>
                <a:ea typeface="Garamond"/>
                <a:cs typeface="Garamond"/>
                <a:sym typeface="Garamond"/>
              </a:rPr>
              <a:t>data </a:t>
            </a:r>
            <a:r>
              <a:rPr lang="en-US" sz="2400" dirty="0">
                <a:solidFill>
                  <a:srgbClr val="3F3F3F"/>
                </a:solidFill>
                <a:latin typeface="Garamond"/>
                <a:ea typeface="Garamond"/>
                <a:cs typeface="Garamond"/>
                <a:sym typeface="Garamond"/>
              </a:rPr>
              <a:t>and was subsequently used to </a:t>
            </a:r>
            <a:r>
              <a:rPr lang="en-US" sz="2400" dirty="0" err="1">
                <a:solidFill>
                  <a:srgbClr val="3F3F3F"/>
                </a:solidFill>
                <a:latin typeface="Garamond"/>
                <a:ea typeface="Garamond"/>
                <a:cs typeface="Garamond"/>
                <a:sym typeface="Garamond"/>
              </a:rPr>
              <a:t>hindcast</a:t>
            </a:r>
            <a:r>
              <a:rPr lang="en-US" sz="2400" dirty="0">
                <a:solidFill>
                  <a:srgbClr val="3F3F3F"/>
                </a:solidFill>
                <a:latin typeface="Garamond"/>
                <a:ea typeface="Garamond"/>
                <a:cs typeface="Garamond"/>
                <a:sym typeface="Garamond"/>
              </a:rPr>
              <a:t> the May 2018 flood of Ellicott City. This exploratory analysis informs OEM decision-making processes and will help the county effectively allocate monitoring technology within the Patapsco watershed, thereby increasing public safety and reducing risk.</a:t>
            </a:r>
            <a:endParaRPr sz="2400" dirty="0">
              <a:solidFill>
                <a:srgbClr val="3F3F3F"/>
              </a:solidFill>
            </a:endParaRPr>
          </a:p>
        </p:txBody>
      </p:sp>
      <p:pic>
        <p:nvPicPr>
          <p:cNvPr id="70" name="Google Shape;70;p2"/>
          <p:cNvPicPr preferRelativeResize="0"/>
          <p:nvPr/>
        </p:nvPicPr>
        <p:blipFill rotWithShape="1">
          <a:blip r:embed="rId7">
            <a:alphaModFix/>
          </a:blip>
          <a:srcRect/>
          <a:stretch/>
        </p:blipFill>
        <p:spPr>
          <a:xfrm>
            <a:off x="22072534" y="26130487"/>
            <a:ext cx="1669676" cy="1669676"/>
          </a:xfrm>
          <a:prstGeom prst="rect">
            <a:avLst/>
          </a:prstGeom>
          <a:noFill/>
          <a:ln>
            <a:noFill/>
          </a:ln>
        </p:spPr>
      </p:pic>
      <p:pic>
        <p:nvPicPr>
          <p:cNvPr id="71" name="Google Shape;71;p2"/>
          <p:cNvPicPr preferRelativeResize="0"/>
          <p:nvPr/>
        </p:nvPicPr>
        <p:blipFill rotWithShape="1">
          <a:blip r:embed="rId8">
            <a:alphaModFix/>
          </a:blip>
          <a:srcRect/>
          <a:stretch/>
        </p:blipFill>
        <p:spPr>
          <a:xfrm>
            <a:off x="22072531" y="28112087"/>
            <a:ext cx="1669681" cy="1631200"/>
          </a:xfrm>
          <a:prstGeom prst="rect">
            <a:avLst/>
          </a:prstGeom>
          <a:noFill/>
          <a:ln>
            <a:noFill/>
          </a:ln>
        </p:spPr>
      </p:pic>
      <p:grpSp>
        <p:nvGrpSpPr>
          <p:cNvPr id="72" name="Google Shape;72;p2"/>
          <p:cNvGrpSpPr/>
          <p:nvPr/>
        </p:nvGrpSpPr>
        <p:grpSpPr>
          <a:xfrm>
            <a:off x="21568351" y="14633111"/>
            <a:ext cx="2845800" cy="4169239"/>
            <a:chOff x="21796951" y="14480711"/>
            <a:chExt cx="2845800" cy="4169239"/>
          </a:xfrm>
        </p:grpSpPr>
        <p:sp>
          <p:nvSpPr>
            <p:cNvPr id="73" name="Google Shape;73;p2"/>
            <p:cNvSpPr txBox="1"/>
            <p:nvPr/>
          </p:nvSpPr>
          <p:spPr>
            <a:xfrm>
              <a:off x="21796951" y="18078450"/>
              <a:ext cx="28458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700" b="1" dirty="0">
                  <a:solidFill>
                    <a:srgbClr val="3F3F3F"/>
                  </a:solidFill>
                  <a:latin typeface="Garamond"/>
                  <a:ea typeface="Garamond"/>
                  <a:cs typeface="Garamond"/>
                  <a:sym typeface="Garamond"/>
                </a:rPr>
                <a:t>SMAP </a:t>
              </a:r>
              <a:endParaRPr sz="2700" b="1" dirty="0">
                <a:solidFill>
                  <a:srgbClr val="3F3F3F"/>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400"/>
                <a:buFont typeface="Arial"/>
                <a:buNone/>
              </a:pPr>
              <a:r>
                <a:rPr lang="en-US" sz="2700" dirty="0">
                  <a:solidFill>
                    <a:srgbClr val="3F3F3F"/>
                  </a:solidFill>
                  <a:latin typeface="Garamond"/>
                  <a:ea typeface="Garamond"/>
                  <a:cs typeface="Garamond"/>
                  <a:sym typeface="Garamond"/>
                </a:rPr>
                <a:t>L-band radiometer</a:t>
              </a:r>
              <a:endParaRPr sz="2700" dirty="0">
                <a:solidFill>
                  <a:srgbClr val="3F3F3F"/>
                </a:solidFill>
                <a:latin typeface="Garamond"/>
                <a:ea typeface="Garamond"/>
                <a:cs typeface="Garamond"/>
                <a:sym typeface="Garamond"/>
              </a:endParaRPr>
            </a:p>
          </p:txBody>
        </p:sp>
        <p:pic>
          <p:nvPicPr>
            <p:cNvPr id="74" name="Google Shape;74;p2"/>
            <p:cNvPicPr preferRelativeResize="0"/>
            <p:nvPr/>
          </p:nvPicPr>
          <p:blipFill rotWithShape="1">
            <a:blip r:embed="rId9">
              <a:alphaModFix/>
            </a:blip>
            <a:srcRect/>
            <a:stretch/>
          </p:blipFill>
          <p:spPr>
            <a:xfrm>
              <a:off x="21995518" y="14480711"/>
              <a:ext cx="2448665" cy="3263963"/>
            </a:xfrm>
            <a:prstGeom prst="rect">
              <a:avLst/>
            </a:prstGeom>
            <a:noFill/>
            <a:ln>
              <a:noFill/>
            </a:ln>
          </p:spPr>
        </p:pic>
      </p:grpSp>
      <p:grpSp>
        <p:nvGrpSpPr>
          <p:cNvPr id="75" name="Google Shape;75;p2"/>
          <p:cNvGrpSpPr/>
          <p:nvPr/>
        </p:nvGrpSpPr>
        <p:grpSpPr>
          <a:xfrm>
            <a:off x="12762200" y="16159670"/>
            <a:ext cx="3883230" cy="2642680"/>
            <a:chOff x="13295600" y="15847684"/>
            <a:chExt cx="3883230" cy="2642680"/>
          </a:xfrm>
        </p:grpSpPr>
        <p:pic>
          <p:nvPicPr>
            <p:cNvPr id="76" name="Google Shape;76;p2"/>
            <p:cNvPicPr preferRelativeResize="0"/>
            <p:nvPr/>
          </p:nvPicPr>
          <p:blipFill>
            <a:blip r:embed="rId10">
              <a:alphaModFix/>
            </a:blip>
            <a:stretch>
              <a:fillRect/>
            </a:stretch>
          </p:blipFill>
          <p:spPr>
            <a:xfrm>
              <a:off x="13295600" y="15847684"/>
              <a:ext cx="3883230" cy="1943415"/>
            </a:xfrm>
            <a:prstGeom prst="rect">
              <a:avLst/>
            </a:prstGeom>
            <a:noFill/>
            <a:ln>
              <a:noFill/>
            </a:ln>
          </p:spPr>
        </p:pic>
        <p:sp>
          <p:nvSpPr>
            <p:cNvPr id="77" name="Google Shape;77;p2"/>
            <p:cNvSpPr txBox="1"/>
            <p:nvPr/>
          </p:nvSpPr>
          <p:spPr>
            <a:xfrm>
              <a:off x="13814315" y="17918864"/>
              <a:ext cx="28458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700" b="1" dirty="0">
                  <a:solidFill>
                    <a:srgbClr val="3F3F3F"/>
                  </a:solidFill>
                  <a:latin typeface="Garamond"/>
                  <a:ea typeface="Garamond"/>
                  <a:cs typeface="Garamond"/>
                  <a:sym typeface="Garamond"/>
                </a:rPr>
                <a:t>Aqua</a:t>
              </a:r>
              <a:endParaRPr sz="2700" b="1" dirty="0">
                <a:solidFill>
                  <a:srgbClr val="3F3F3F"/>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400"/>
                <a:buFont typeface="Arial"/>
                <a:buNone/>
              </a:pPr>
              <a:r>
                <a:rPr lang="en-US" sz="2700" dirty="0">
                  <a:solidFill>
                    <a:srgbClr val="3F3F3F"/>
                  </a:solidFill>
                  <a:latin typeface="Garamond"/>
                  <a:ea typeface="Garamond"/>
                  <a:cs typeface="Garamond"/>
                  <a:sym typeface="Garamond"/>
                </a:rPr>
                <a:t>AMSR-E</a:t>
              </a:r>
              <a:endParaRPr sz="2700" dirty="0">
                <a:solidFill>
                  <a:srgbClr val="3F3F3F"/>
                </a:solidFill>
                <a:latin typeface="Garamond"/>
                <a:ea typeface="Garamond"/>
                <a:cs typeface="Garamond"/>
                <a:sym typeface="Garamond"/>
              </a:endParaRPr>
            </a:p>
          </p:txBody>
        </p:sp>
      </p:grpSp>
      <p:grpSp>
        <p:nvGrpSpPr>
          <p:cNvPr id="78" name="Google Shape;78;p2"/>
          <p:cNvGrpSpPr/>
          <p:nvPr/>
        </p:nvGrpSpPr>
        <p:grpSpPr>
          <a:xfrm>
            <a:off x="17128900" y="15213191"/>
            <a:ext cx="3955980" cy="3589159"/>
            <a:chOff x="17379042" y="14806653"/>
            <a:chExt cx="3955980" cy="3589159"/>
          </a:xfrm>
        </p:grpSpPr>
        <p:pic>
          <p:nvPicPr>
            <p:cNvPr id="79" name="Google Shape;79;p2"/>
            <p:cNvPicPr preferRelativeResize="0"/>
            <p:nvPr/>
          </p:nvPicPr>
          <p:blipFill>
            <a:blip r:embed="rId11">
              <a:alphaModFix/>
            </a:blip>
            <a:stretch>
              <a:fillRect/>
            </a:stretch>
          </p:blipFill>
          <p:spPr>
            <a:xfrm>
              <a:off x="17379042" y="14806653"/>
              <a:ext cx="3955980" cy="3221683"/>
            </a:xfrm>
            <a:prstGeom prst="rect">
              <a:avLst/>
            </a:prstGeom>
            <a:noFill/>
            <a:ln>
              <a:noFill/>
            </a:ln>
          </p:spPr>
        </p:pic>
        <p:sp>
          <p:nvSpPr>
            <p:cNvPr id="80" name="Google Shape;80;p2"/>
            <p:cNvSpPr txBox="1"/>
            <p:nvPr/>
          </p:nvSpPr>
          <p:spPr>
            <a:xfrm>
              <a:off x="17934132" y="17824313"/>
              <a:ext cx="28458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700" b="1" dirty="0">
                  <a:solidFill>
                    <a:srgbClr val="3F3F3F"/>
                  </a:solidFill>
                  <a:latin typeface="Garamond"/>
                  <a:ea typeface="Garamond"/>
                  <a:cs typeface="Garamond"/>
                  <a:sym typeface="Garamond"/>
                </a:rPr>
                <a:t>TRMM</a:t>
              </a:r>
              <a:endParaRPr sz="2700" b="1" dirty="0">
                <a:solidFill>
                  <a:srgbClr val="3F3F3F"/>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400"/>
                <a:buFont typeface="Arial"/>
                <a:buNone/>
              </a:pPr>
              <a:r>
                <a:rPr lang="en-US" sz="2700" dirty="0">
                  <a:solidFill>
                    <a:srgbClr val="3F3F3F"/>
                  </a:solidFill>
                  <a:latin typeface="Garamond"/>
                  <a:ea typeface="Garamond"/>
                  <a:cs typeface="Garamond"/>
                  <a:sym typeface="Garamond"/>
                </a:rPr>
                <a:t>TMI</a:t>
              </a:r>
              <a:endParaRPr sz="2700" dirty="0">
                <a:solidFill>
                  <a:srgbClr val="3F3F3F"/>
                </a:solidFill>
                <a:latin typeface="Garamond"/>
                <a:ea typeface="Garamond"/>
                <a:cs typeface="Garamond"/>
                <a:sym typeface="Garamond"/>
              </a:endParaRPr>
            </a:p>
          </p:txBody>
        </p:sp>
      </p:grpSp>
      <p:grpSp>
        <p:nvGrpSpPr>
          <p:cNvPr id="81" name="Google Shape;81;p2"/>
          <p:cNvGrpSpPr/>
          <p:nvPr/>
        </p:nvGrpSpPr>
        <p:grpSpPr>
          <a:xfrm>
            <a:off x="13449300" y="5370950"/>
            <a:ext cx="7334550" cy="2901650"/>
            <a:chOff x="13888200" y="5378738"/>
            <a:chExt cx="7334550" cy="2901650"/>
          </a:xfrm>
        </p:grpSpPr>
        <p:pic>
          <p:nvPicPr>
            <p:cNvPr id="82" name="Google Shape;82;p2"/>
            <p:cNvPicPr preferRelativeResize="0"/>
            <p:nvPr/>
          </p:nvPicPr>
          <p:blipFill>
            <a:blip r:embed="rId12">
              <a:alphaModFix/>
            </a:blip>
            <a:stretch>
              <a:fillRect/>
            </a:stretch>
          </p:blipFill>
          <p:spPr>
            <a:xfrm>
              <a:off x="13888200" y="5378738"/>
              <a:ext cx="6896100" cy="2886075"/>
            </a:xfrm>
            <a:prstGeom prst="rect">
              <a:avLst/>
            </a:prstGeom>
            <a:noFill/>
            <a:ln>
              <a:noFill/>
            </a:ln>
          </p:spPr>
        </p:pic>
        <p:pic>
          <p:nvPicPr>
            <p:cNvPr id="83" name="Google Shape;83;p2"/>
            <p:cNvPicPr preferRelativeResize="0"/>
            <p:nvPr/>
          </p:nvPicPr>
          <p:blipFill>
            <a:blip r:embed="rId13">
              <a:alphaModFix/>
            </a:blip>
            <a:stretch>
              <a:fillRect/>
            </a:stretch>
          </p:blipFill>
          <p:spPr>
            <a:xfrm>
              <a:off x="18799050" y="8152125"/>
              <a:ext cx="1924050" cy="76200"/>
            </a:xfrm>
            <a:prstGeom prst="rect">
              <a:avLst/>
            </a:prstGeom>
            <a:noFill/>
            <a:ln>
              <a:noFill/>
            </a:ln>
          </p:spPr>
        </p:pic>
        <p:sp>
          <p:nvSpPr>
            <p:cNvPr id="84" name="Google Shape;84;p2"/>
            <p:cNvSpPr txBox="1"/>
            <p:nvPr/>
          </p:nvSpPr>
          <p:spPr>
            <a:xfrm>
              <a:off x="18117200" y="7947688"/>
              <a:ext cx="7365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Century Gothic"/>
                  <a:ea typeface="Century Gothic"/>
                  <a:cs typeface="Century Gothic"/>
                  <a:sym typeface="Century Gothic"/>
                </a:rPr>
                <a:t>Miles</a:t>
              </a:r>
              <a:endParaRPr sz="1600">
                <a:latin typeface="Century Gothic"/>
                <a:ea typeface="Century Gothic"/>
                <a:cs typeface="Century Gothic"/>
                <a:sym typeface="Century Gothic"/>
              </a:endParaRPr>
            </a:p>
          </p:txBody>
        </p:sp>
        <p:sp>
          <p:nvSpPr>
            <p:cNvPr id="85" name="Google Shape;85;p2"/>
            <p:cNvSpPr txBox="1"/>
            <p:nvPr/>
          </p:nvSpPr>
          <p:spPr>
            <a:xfrm>
              <a:off x="18646650" y="7953238"/>
              <a:ext cx="2576100" cy="122700"/>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None/>
              </a:pPr>
              <a:r>
                <a:rPr lang="en-US" dirty="0">
                  <a:latin typeface="Century Gothic"/>
                  <a:ea typeface="Century Gothic"/>
                  <a:cs typeface="Century Gothic"/>
                  <a:sym typeface="Century Gothic"/>
                </a:rPr>
                <a:t>0 10 20       40    60      80 </a:t>
              </a:r>
              <a:endParaRPr dirty="0">
                <a:latin typeface="Century Gothic"/>
                <a:ea typeface="Century Gothic"/>
                <a:cs typeface="Century Gothic"/>
                <a:sym typeface="Century Gothic"/>
              </a:endParaRPr>
            </a:p>
          </p:txBody>
        </p:sp>
      </p:grpSp>
      <p:pic>
        <p:nvPicPr>
          <p:cNvPr id="86" name="Google Shape;86;p2"/>
          <p:cNvPicPr preferRelativeResize="0"/>
          <p:nvPr/>
        </p:nvPicPr>
        <p:blipFill>
          <a:blip r:embed="rId14">
            <a:alphaModFix/>
          </a:blip>
          <a:stretch>
            <a:fillRect/>
          </a:stretch>
        </p:blipFill>
        <p:spPr>
          <a:xfrm>
            <a:off x="13569725" y="7057475"/>
            <a:ext cx="457200" cy="457200"/>
          </a:xfrm>
          <a:prstGeom prst="rect">
            <a:avLst/>
          </a:prstGeom>
          <a:noFill/>
          <a:ln w="9525" cap="flat" cmpd="sng">
            <a:solidFill>
              <a:schemeClr val="tx1"/>
            </a:solidFill>
            <a:prstDash val="solid"/>
            <a:round/>
            <a:headEnd type="none" w="sm" len="sm"/>
            <a:tailEnd type="none" w="sm" len="sm"/>
          </a:ln>
        </p:spPr>
      </p:pic>
      <p:sp>
        <p:nvSpPr>
          <p:cNvPr id="87" name="Google Shape;87;p2"/>
          <p:cNvSpPr txBox="1"/>
          <p:nvPr/>
        </p:nvSpPr>
        <p:spPr>
          <a:xfrm>
            <a:off x="14030525" y="7117475"/>
            <a:ext cx="1166100" cy="337200"/>
          </a:xfrm>
          <a:prstGeom prst="rect">
            <a:avLst/>
          </a:prstGeom>
          <a:no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Maryland</a:t>
            </a:r>
            <a:endParaRPr sz="1600" b="1" dirty="0">
              <a:latin typeface="Century Gothic"/>
              <a:ea typeface="Century Gothic"/>
              <a:cs typeface="Century Gothic"/>
              <a:sym typeface="Century Gothic"/>
            </a:endParaRPr>
          </a:p>
        </p:txBody>
      </p:sp>
      <p:pic>
        <p:nvPicPr>
          <p:cNvPr id="88" name="Google Shape;88;p2"/>
          <p:cNvPicPr preferRelativeResize="0"/>
          <p:nvPr/>
        </p:nvPicPr>
        <p:blipFill>
          <a:blip r:embed="rId15">
            <a:alphaModFix/>
          </a:blip>
          <a:stretch>
            <a:fillRect/>
          </a:stretch>
        </p:blipFill>
        <p:spPr>
          <a:xfrm>
            <a:off x="13569725" y="7652225"/>
            <a:ext cx="457200" cy="457200"/>
          </a:xfrm>
          <a:prstGeom prst="rect">
            <a:avLst/>
          </a:prstGeom>
          <a:noFill/>
          <a:ln w="9525" cap="flat" cmpd="sng">
            <a:solidFill>
              <a:schemeClr val="tx1"/>
            </a:solidFill>
            <a:prstDash val="solid"/>
            <a:round/>
            <a:headEnd type="none" w="sm" len="sm"/>
            <a:tailEnd type="none" w="sm" len="sm"/>
          </a:ln>
        </p:spPr>
      </p:pic>
      <p:sp>
        <p:nvSpPr>
          <p:cNvPr id="89" name="Google Shape;89;p2"/>
          <p:cNvSpPr txBox="1"/>
          <p:nvPr/>
        </p:nvSpPr>
        <p:spPr>
          <a:xfrm>
            <a:off x="14010075" y="7761875"/>
            <a:ext cx="1937100" cy="237900"/>
          </a:xfrm>
          <a:prstGeom prst="rect">
            <a:avLst/>
          </a:prstGeom>
          <a:no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Howard County</a:t>
            </a:r>
            <a:endParaRPr sz="1600" b="1" dirty="0">
              <a:latin typeface="Century Gothic"/>
              <a:ea typeface="Century Gothic"/>
              <a:cs typeface="Century Gothic"/>
              <a:sym typeface="Century Gothic"/>
            </a:endParaRPr>
          </a:p>
        </p:txBody>
      </p:sp>
      <p:grpSp>
        <p:nvGrpSpPr>
          <p:cNvPr id="20" name="Group 19"/>
          <p:cNvGrpSpPr/>
          <p:nvPr/>
        </p:nvGrpSpPr>
        <p:grpSpPr>
          <a:xfrm>
            <a:off x="21006625" y="5545425"/>
            <a:ext cx="3152775" cy="2552700"/>
            <a:chOff x="21231213" y="5545425"/>
            <a:chExt cx="3152775" cy="2552700"/>
          </a:xfrm>
        </p:grpSpPr>
        <p:pic>
          <p:nvPicPr>
            <p:cNvPr id="91" name="Google Shape;91;p2"/>
            <p:cNvPicPr preferRelativeResize="0"/>
            <p:nvPr/>
          </p:nvPicPr>
          <p:blipFill>
            <a:blip r:embed="rId16">
              <a:alphaModFix/>
            </a:blip>
            <a:stretch>
              <a:fillRect/>
            </a:stretch>
          </p:blipFill>
          <p:spPr>
            <a:xfrm>
              <a:off x="21231213" y="5545425"/>
              <a:ext cx="3152775" cy="2552700"/>
            </a:xfrm>
            <a:prstGeom prst="rect">
              <a:avLst/>
            </a:prstGeom>
            <a:noFill/>
            <a:ln>
              <a:solidFill>
                <a:schemeClr val="tx1"/>
              </a:solidFill>
            </a:ln>
          </p:spPr>
        </p:pic>
        <p:sp>
          <p:nvSpPr>
            <p:cNvPr id="92" name="Google Shape;92;p2"/>
            <p:cNvSpPr txBox="1"/>
            <p:nvPr/>
          </p:nvSpPr>
          <p:spPr>
            <a:xfrm>
              <a:off x="22161925" y="7638850"/>
              <a:ext cx="7365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entury Gothic"/>
                  <a:ea typeface="Century Gothic"/>
                  <a:cs typeface="Century Gothic"/>
                  <a:sym typeface="Century Gothic"/>
                </a:rPr>
                <a:t>Miles</a:t>
              </a:r>
              <a:endParaRPr sz="1600" dirty="0">
                <a:latin typeface="Century Gothic"/>
                <a:ea typeface="Century Gothic"/>
                <a:cs typeface="Century Gothic"/>
                <a:sym typeface="Century Gothic"/>
              </a:endParaRPr>
            </a:p>
          </p:txBody>
        </p:sp>
        <p:sp>
          <p:nvSpPr>
            <p:cNvPr id="93" name="Google Shape;93;p2"/>
            <p:cNvSpPr txBox="1"/>
            <p:nvPr/>
          </p:nvSpPr>
          <p:spPr>
            <a:xfrm>
              <a:off x="22873875" y="7677200"/>
              <a:ext cx="1320000" cy="151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000" dirty="0">
                  <a:latin typeface="Century Gothic"/>
                  <a:ea typeface="Century Gothic"/>
                  <a:cs typeface="Century Gothic"/>
                  <a:sym typeface="Century Gothic"/>
                </a:rPr>
                <a:t>0 .08.32 .48 .64</a:t>
              </a:r>
              <a:endParaRPr sz="1000" dirty="0">
                <a:latin typeface="Century Gothic"/>
                <a:ea typeface="Century Gothic"/>
                <a:cs typeface="Century Gothic"/>
                <a:sym typeface="Century Gothic"/>
              </a:endParaRPr>
            </a:p>
          </p:txBody>
        </p:sp>
        <p:sp>
          <p:nvSpPr>
            <p:cNvPr id="94" name="Google Shape;94;p2"/>
            <p:cNvSpPr txBox="1"/>
            <p:nvPr/>
          </p:nvSpPr>
          <p:spPr>
            <a:xfrm>
              <a:off x="21341200" y="5909325"/>
              <a:ext cx="14565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Ellicott City</a:t>
              </a:r>
              <a:endParaRPr sz="1600" b="1" dirty="0">
                <a:latin typeface="Century Gothic"/>
                <a:ea typeface="Century Gothic"/>
                <a:cs typeface="Century Gothic"/>
                <a:sym typeface="Century Gothic"/>
              </a:endParaRPr>
            </a:p>
          </p:txBody>
        </p:sp>
      </p:grpSp>
      <p:sp>
        <p:nvSpPr>
          <p:cNvPr id="95" name="Google Shape;95;p2"/>
          <p:cNvSpPr txBox="1"/>
          <p:nvPr/>
        </p:nvSpPr>
        <p:spPr>
          <a:xfrm>
            <a:off x="914399" y="16136294"/>
            <a:ext cx="11463300" cy="300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00"/>
              </a:spcBef>
              <a:spcAft>
                <a:spcPts val="0"/>
              </a:spcAft>
              <a:buClr>
                <a:srgbClr val="3F3F3F"/>
              </a:buClr>
              <a:buSzPts val="2700"/>
              <a:buFont typeface="Arial"/>
              <a:buNone/>
            </a:pPr>
            <a:r>
              <a:rPr lang="en-US" sz="2400" dirty="0">
                <a:solidFill>
                  <a:srgbClr val="3F3F3F"/>
                </a:solidFill>
                <a:latin typeface="Garamond"/>
                <a:ea typeface="Garamond"/>
                <a:cs typeface="Garamond"/>
                <a:sym typeface="Garamond"/>
              </a:rPr>
              <a:t>Measured discharge is visualized alongside modeled, or predicted, discharge for a Patapsco River gauge 2.3 miles </a:t>
            </a:r>
            <a:r>
              <a:rPr lang="en-US" sz="2400" dirty="0" smtClean="0">
                <a:solidFill>
                  <a:srgbClr val="3F3F3F"/>
                </a:solidFill>
                <a:latin typeface="Garamond"/>
                <a:ea typeface="Garamond"/>
                <a:cs typeface="Garamond"/>
                <a:sym typeface="Garamond"/>
              </a:rPr>
              <a:t>southeast of </a:t>
            </a:r>
            <a:r>
              <a:rPr lang="en-US" sz="2400" dirty="0">
                <a:solidFill>
                  <a:srgbClr val="3F3F3F"/>
                </a:solidFill>
                <a:latin typeface="Garamond"/>
                <a:ea typeface="Garamond"/>
                <a:cs typeface="Garamond"/>
                <a:sym typeface="Garamond"/>
              </a:rPr>
              <a:t>downtown Ellicott City in Catonsville, Maryland. This gauge was selected for its superior data quality. Modeled discharge is achieved using various inputs. The </a:t>
            </a:r>
            <a:r>
              <a:rPr lang="en-US" sz="2400" dirty="0" smtClean="0">
                <a:solidFill>
                  <a:srgbClr val="3F3F3F"/>
                </a:solidFill>
                <a:latin typeface="Garamond"/>
                <a:ea typeface="Garamond"/>
                <a:cs typeface="Garamond"/>
                <a:sym typeface="Garamond"/>
              </a:rPr>
              <a:t>left plot utilizes </a:t>
            </a:r>
            <a:r>
              <a:rPr lang="en-US" sz="2400" dirty="0">
                <a:solidFill>
                  <a:srgbClr val="3F3F3F"/>
                </a:solidFill>
                <a:latin typeface="Garamond"/>
                <a:ea typeface="Garamond"/>
                <a:cs typeface="Garamond"/>
                <a:sym typeface="Garamond"/>
              </a:rPr>
              <a:t>only precipitation, while the </a:t>
            </a:r>
            <a:r>
              <a:rPr lang="en-US" sz="2400" dirty="0" smtClean="0">
                <a:solidFill>
                  <a:srgbClr val="3F3F3F"/>
                </a:solidFill>
                <a:latin typeface="Garamond"/>
                <a:ea typeface="Garamond"/>
                <a:cs typeface="Garamond"/>
                <a:sym typeface="Garamond"/>
              </a:rPr>
              <a:t>right one additionally </a:t>
            </a:r>
            <a:r>
              <a:rPr lang="en-US" sz="2400" dirty="0">
                <a:solidFill>
                  <a:srgbClr val="3F3F3F"/>
                </a:solidFill>
                <a:latin typeface="Garamond"/>
                <a:ea typeface="Garamond"/>
                <a:cs typeface="Garamond"/>
                <a:sym typeface="Garamond"/>
              </a:rPr>
              <a:t>includes </a:t>
            </a:r>
            <a:r>
              <a:rPr lang="en-US" sz="2400" dirty="0" smtClean="0">
                <a:solidFill>
                  <a:srgbClr val="3F3F3F"/>
                </a:solidFill>
                <a:latin typeface="Garamond"/>
                <a:ea typeface="Garamond"/>
                <a:cs typeface="Garamond"/>
                <a:sym typeface="Garamond"/>
              </a:rPr>
              <a:t>soil moisture and upstream discharge. </a:t>
            </a:r>
            <a:r>
              <a:rPr lang="en-US" sz="2400" dirty="0">
                <a:solidFill>
                  <a:srgbClr val="3F3F3F"/>
                </a:solidFill>
                <a:latin typeface="Garamond"/>
                <a:ea typeface="Garamond"/>
                <a:cs typeface="Garamond"/>
                <a:sym typeface="Garamond"/>
              </a:rPr>
              <a:t>As seen in the </a:t>
            </a:r>
            <a:r>
              <a:rPr lang="en-US" sz="2400" dirty="0" smtClean="0">
                <a:solidFill>
                  <a:srgbClr val="3F3F3F"/>
                </a:solidFill>
                <a:latin typeface="Garamond"/>
                <a:ea typeface="Garamond"/>
                <a:cs typeface="Garamond"/>
                <a:sym typeface="Garamond"/>
              </a:rPr>
              <a:t>comparison of measured </a:t>
            </a:r>
            <a:r>
              <a:rPr lang="en-US" sz="2400" dirty="0">
                <a:solidFill>
                  <a:srgbClr val="3F3F3F"/>
                </a:solidFill>
                <a:latin typeface="Garamond"/>
                <a:ea typeface="Garamond"/>
                <a:cs typeface="Garamond"/>
                <a:sym typeface="Garamond"/>
              </a:rPr>
              <a:t>and </a:t>
            </a:r>
            <a:r>
              <a:rPr lang="en-US" sz="2400" dirty="0" smtClean="0">
                <a:solidFill>
                  <a:srgbClr val="3F3F3F"/>
                </a:solidFill>
                <a:latin typeface="Garamond"/>
                <a:ea typeface="Garamond"/>
                <a:cs typeface="Garamond"/>
                <a:sym typeface="Garamond"/>
              </a:rPr>
              <a:t>modeled </a:t>
            </a:r>
            <a:r>
              <a:rPr lang="en-US" sz="2400" dirty="0">
                <a:solidFill>
                  <a:srgbClr val="3F3F3F"/>
                </a:solidFill>
                <a:latin typeface="Garamond"/>
                <a:ea typeface="Garamond"/>
                <a:cs typeface="Garamond"/>
                <a:sym typeface="Garamond"/>
              </a:rPr>
              <a:t>data points in the </a:t>
            </a:r>
            <a:r>
              <a:rPr lang="en-US" sz="2400" dirty="0" smtClean="0">
                <a:solidFill>
                  <a:srgbClr val="3F3F3F"/>
                </a:solidFill>
                <a:latin typeface="Garamond"/>
                <a:ea typeface="Garamond"/>
                <a:cs typeface="Garamond"/>
                <a:sym typeface="Garamond"/>
              </a:rPr>
              <a:t>right plot, </a:t>
            </a:r>
            <a:r>
              <a:rPr lang="en-US" sz="2400" dirty="0">
                <a:solidFill>
                  <a:srgbClr val="3F3F3F"/>
                </a:solidFill>
                <a:latin typeface="Garamond"/>
                <a:ea typeface="Garamond"/>
                <a:cs typeface="Garamond"/>
                <a:sym typeface="Garamond"/>
              </a:rPr>
              <a:t>incorporating soil moisture and upstream discharge increases the accuracy of the model’s prediction. This is confirmed in the sum of the root mean squared error (RMSE) for each plot: the </a:t>
            </a:r>
            <a:r>
              <a:rPr lang="en-US" sz="2400" dirty="0" smtClean="0">
                <a:solidFill>
                  <a:srgbClr val="3F3F3F"/>
                </a:solidFill>
                <a:latin typeface="Garamond"/>
                <a:ea typeface="Garamond"/>
                <a:cs typeface="Garamond"/>
                <a:sym typeface="Garamond"/>
              </a:rPr>
              <a:t>left plot has </a:t>
            </a:r>
            <a:r>
              <a:rPr lang="en-US" sz="2400" dirty="0">
                <a:solidFill>
                  <a:srgbClr val="3F3F3F"/>
                </a:solidFill>
                <a:latin typeface="Garamond"/>
                <a:ea typeface="Garamond"/>
                <a:cs typeface="Garamond"/>
                <a:sym typeface="Garamond"/>
              </a:rPr>
              <a:t>RMSE 22.1 and the </a:t>
            </a:r>
            <a:r>
              <a:rPr lang="en-US" sz="2400" dirty="0" smtClean="0">
                <a:solidFill>
                  <a:srgbClr val="3F3F3F"/>
                </a:solidFill>
                <a:latin typeface="Garamond"/>
                <a:ea typeface="Garamond"/>
                <a:cs typeface="Garamond"/>
                <a:sym typeface="Garamond"/>
              </a:rPr>
              <a:t>right one </a:t>
            </a:r>
            <a:r>
              <a:rPr lang="en-US" sz="2400" dirty="0">
                <a:solidFill>
                  <a:srgbClr val="3F3F3F"/>
                </a:solidFill>
                <a:latin typeface="Garamond"/>
                <a:ea typeface="Garamond"/>
                <a:cs typeface="Garamond"/>
                <a:sym typeface="Garamond"/>
              </a:rPr>
              <a:t>has 9.7.</a:t>
            </a:r>
            <a:endParaRPr sz="2400" dirty="0">
              <a:solidFill>
                <a:srgbClr val="3F3F3F"/>
              </a:solidFill>
              <a:latin typeface="Garamond"/>
              <a:ea typeface="Garamond"/>
              <a:cs typeface="Garamond"/>
              <a:sym typeface="Garamond"/>
            </a:endParaRPr>
          </a:p>
        </p:txBody>
      </p:sp>
      <p:cxnSp>
        <p:nvCxnSpPr>
          <p:cNvPr id="96" name="Google Shape;96;p2"/>
          <p:cNvCxnSpPr/>
          <p:nvPr/>
        </p:nvCxnSpPr>
        <p:spPr>
          <a:xfrm flipV="1">
            <a:off x="17620090" y="5566611"/>
            <a:ext cx="3379026" cy="521439"/>
          </a:xfrm>
          <a:prstGeom prst="straightConnector1">
            <a:avLst/>
          </a:prstGeom>
          <a:noFill/>
          <a:ln w="9525" cap="flat" cmpd="sng">
            <a:solidFill>
              <a:schemeClr val="tx1"/>
            </a:solidFill>
            <a:prstDash val="solid"/>
            <a:round/>
            <a:headEnd type="none" w="med" len="med"/>
            <a:tailEnd type="none" w="med" len="med"/>
          </a:ln>
        </p:spPr>
      </p:cxnSp>
      <p:cxnSp>
        <p:nvCxnSpPr>
          <p:cNvPr id="97" name="Google Shape;97;p2"/>
          <p:cNvCxnSpPr/>
          <p:nvPr/>
        </p:nvCxnSpPr>
        <p:spPr>
          <a:xfrm>
            <a:off x="17588006" y="6127945"/>
            <a:ext cx="3411110" cy="1973318"/>
          </a:xfrm>
          <a:prstGeom prst="straightConnector1">
            <a:avLst/>
          </a:prstGeom>
          <a:noFill/>
          <a:ln w="9525" cap="flat" cmpd="sng">
            <a:solidFill>
              <a:schemeClr val="tx1"/>
            </a:solidFill>
            <a:prstDash val="solid"/>
            <a:round/>
            <a:headEnd type="none" w="med" len="med"/>
            <a:tailEnd type="none" w="med" len="med"/>
          </a:ln>
        </p:spPr>
      </p:cxnSp>
      <p:grpSp>
        <p:nvGrpSpPr>
          <p:cNvPr id="99" name="Google Shape;99;p2"/>
          <p:cNvGrpSpPr/>
          <p:nvPr/>
        </p:nvGrpSpPr>
        <p:grpSpPr>
          <a:xfrm>
            <a:off x="13345581" y="19924861"/>
            <a:ext cx="10602126" cy="5990550"/>
            <a:chOff x="13309500" y="19651375"/>
            <a:chExt cx="10602126" cy="5990550"/>
          </a:xfrm>
        </p:grpSpPr>
        <p:grpSp>
          <p:nvGrpSpPr>
            <p:cNvPr id="100" name="Google Shape;100;p2"/>
            <p:cNvGrpSpPr/>
            <p:nvPr/>
          </p:nvGrpSpPr>
          <p:grpSpPr>
            <a:xfrm>
              <a:off x="13373100" y="19983456"/>
              <a:ext cx="10538526" cy="5658469"/>
              <a:chOff x="13373100" y="19983456"/>
              <a:chExt cx="10538526" cy="5658469"/>
            </a:xfrm>
          </p:grpSpPr>
          <p:grpSp>
            <p:nvGrpSpPr>
              <p:cNvPr id="101" name="Google Shape;101;p2"/>
              <p:cNvGrpSpPr/>
              <p:nvPr/>
            </p:nvGrpSpPr>
            <p:grpSpPr>
              <a:xfrm>
                <a:off x="13373100" y="19983456"/>
                <a:ext cx="10538526" cy="5658469"/>
                <a:chOff x="13373100" y="19983456"/>
                <a:chExt cx="10538526" cy="5658469"/>
              </a:xfrm>
            </p:grpSpPr>
            <p:grpSp>
              <p:nvGrpSpPr>
                <p:cNvPr id="102" name="Google Shape;102;p2"/>
                <p:cNvGrpSpPr/>
                <p:nvPr/>
              </p:nvGrpSpPr>
              <p:grpSpPr>
                <a:xfrm>
                  <a:off x="13373100" y="19983456"/>
                  <a:ext cx="10538526" cy="5658469"/>
                  <a:chOff x="13373100" y="19983456"/>
                  <a:chExt cx="10538526" cy="5658469"/>
                </a:xfrm>
              </p:grpSpPr>
              <p:grpSp>
                <p:nvGrpSpPr>
                  <p:cNvPr id="103" name="Google Shape;103;p2"/>
                  <p:cNvGrpSpPr/>
                  <p:nvPr/>
                </p:nvGrpSpPr>
                <p:grpSpPr>
                  <a:xfrm>
                    <a:off x="13373100" y="19983456"/>
                    <a:ext cx="10538526" cy="4887674"/>
                    <a:chOff x="13373100" y="19983456"/>
                    <a:chExt cx="10538526" cy="4887674"/>
                  </a:xfrm>
                </p:grpSpPr>
                <p:grpSp>
                  <p:nvGrpSpPr>
                    <p:cNvPr id="104" name="Google Shape;104;p2"/>
                    <p:cNvGrpSpPr/>
                    <p:nvPr/>
                  </p:nvGrpSpPr>
                  <p:grpSpPr>
                    <a:xfrm>
                      <a:off x="13373100" y="19983456"/>
                      <a:ext cx="10538526" cy="4887674"/>
                      <a:chOff x="13373100" y="19983456"/>
                      <a:chExt cx="10538526" cy="4887674"/>
                    </a:xfrm>
                  </p:grpSpPr>
                  <p:grpSp>
                    <p:nvGrpSpPr>
                      <p:cNvPr id="105" name="Google Shape;105;p2"/>
                      <p:cNvGrpSpPr/>
                      <p:nvPr/>
                    </p:nvGrpSpPr>
                    <p:grpSpPr>
                      <a:xfrm>
                        <a:off x="13373100" y="19983456"/>
                        <a:ext cx="10538526" cy="4887674"/>
                        <a:chOff x="13373100" y="19983456"/>
                        <a:chExt cx="10538526" cy="4887674"/>
                      </a:xfrm>
                    </p:grpSpPr>
                    <p:grpSp>
                      <p:nvGrpSpPr>
                        <p:cNvPr id="106" name="Google Shape;106;p2"/>
                        <p:cNvGrpSpPr/>
                        <p:nvPr/>
                      </p:nvGrpSpPr>
                      <p:grpSpPr>
                        <a:xfrm>
                          <a:off x="13373100" y="19983456"/>
                          <a:ext cx="10538526" cy="4887674"/>
                          <a:chOff x="13373100" y="19983456"/>
                          <a:chExt cx="10538526" cy="4887674"/>
                        </a:xfrm>
                      </p:grpSpPr>
                      <p:grpSp>
                        <p:nvGrpSpPr>
                          <p:cNvPr id="107" name="Google Shape;107;p2"/>
                          <p:cNvGrpSpPr/>
                          <p:nvPr/>
                        </p:nvGrpSpPr>
                        <p:grpSpPr>
                          <a:xfrm>
                            <a:off x="13373100" y="19983456"/>
                            <a:ext cx="10538526" cy="4887674"/>
                            <a:chOff x="13373100" y="19983456"/>
                            <a:chExt cx="10538526" cy="4887674"/>
                          </a:xfrm>
                        </p:grpSpPr>
                        <p:pic>
                          <p:nvPicPr>
                            <p:cNvPr id="108" name="Google Shape;108;p2"/>
                            <p:cNvPicPr preferRelativeResize="0"/>
                            <p:nvPr/>
                          </p:nvPicPr>
                          <p:blipFill rotWithShape="1">
                            <a:blip r:embed="rId17">
                              <a:alphaModFix/>
                            </a:blip>
                            <a:srcRect l="11473" t="11499" b="9896"/>
                            <a:stretch/>
                          </p:blipFill>
                          <p:spPr>
                            <a:xfrm>
                              <a:off x="14238550" y="19983456"/>
                              <a:ext cx="9673076" cy="4887674"/>
                            </a:xfrm>
                            <a:prstGeom prst="rect">
                              <a:avLst/>
                            </a:prstGeom>
                            <a:noFill/>
                            <a:ln>
                              <a:noFill/>
                            </a:ln>
                          </p:spPr>
                        </p:pic>
                        <p:sp>
                          <p:nvSpPr>
                            <p:cNvPr id="109" name="Google Shape;109;p2"/>
                            <p:cNvSpPr txBox="1"/>
                            <p:nvPr/>
                          </p:nvSpPr>
                          <p:spPr>
                            <a:xfrm rot="-5400000">
                              <a:off x="12139950" y="22055650"/>
                              <a:ext cx="2845800" cy="37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Normalized Discharge</a:t>
                              </a:r>
                              <a:endParaRPr sz="1600" b="1">
                                <a:latin typeface="Century Gothic"/>
                                <a:ea typeface="Century Gothic"/>
                                <a:cs typeface="Century Gothic"/>
                                <a:sym typeface="Century Gothic"/>
                              </a:endParaRPr>
                            </a:p>
                          </p:txBody>
                        </p:sp>
                      </p:grpSp>
                      <p:sp>
                        <p:nvSpPr>
                          <p:cNvPr id="110" name="Google Shape;110;p2"/>
                          <p:cNvSpPr txBox="1"/>
                          <p:nvPr/>
                        </p:nvSpPr>
                        <p:spPr>
                          <a:xfrm>
                            <a:off x="13887175" y="24308956"/>
                            <a:ext cx="457200" cy="2379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0.0</a:t>
                            </a:r>
                            <a:endParaRPr sz="1600" b="1">
                              <a:latin typeface="Century Gothic"/>
                              <a:ea typeface="Century Gothic"/>
                              <a:cs typeface="Century Gothic"/>
                              <a:sym typeface="Century Gothic"/>
                            </a:endParaRPr>
                          </a:p>
                        </p:txBody>
                      </p:sp>
                    </p:grpSp>
                    <p:sp>
                      <p:nvSpPr>
                        <p:cNvPr id="111" name="Google Shape;111;p2"/>
                        <p:cNvSpPr txBox="1"/>
                        <p:nvPr/>
                      </p:nvSpPr>
                      <p:spPr>
                        <a:xfrm>
                          <a:off x="13897950" y="23516806"/>
                          <a:ext cx="379500" cy="1815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0.2</a:t>
                          </a:r>
                          <a:endParaRPr sz="1600" b="1">
                            <a:latin typeface="Century Gothic"/>
                            <a:ea typeface="Century Gothic"/>
                            <a:cs typeface="Century Gothic"/>
                            <a:sym typeface="Century Gothic"/>
                          </a:endParaRPr>
                        </a:p>
                      </p:txBody>
                    </p:sp>
                    <p:sp>
                      <p:nvSpPr>
                        <p:cNvPr id="112" name="Google Shape;112;p2"/>
                        <p:cNvSpPr txBox="1"/>
                        <p:nvPr/>
                      </p:nvSpPr>
                      <p:spPr>
                        <a:xfrm>
                          <a:off x="13935250" y="22705256"/>
                          <a:ext cx="379500" cy="1248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0.4</a:t>
                          </a:r>
                          <a:endParaRPr sz="1600" b="1">
                            <a:latin typeface="Century Gothic"/>
                            <a:ea typeface="Century Gothic"/>
                            <a:cs typeface="Century Gothic"/>
                            <a:sym typeface="Century Gothic"/>
                          </a:endParaRPr>
                        </a:p>
                      </p:txBody>
                    </p:sp>
                  </p:grpSp>
                  <p:sp>
                    <p:nvSpPr>
                      <p:cNvPr id="113" name="Google Shape;113;p2"/>
                      <p:cNvSpPr txBox="1"/>
                      <p:nvPr/>
                    </p:nvSpPr>
                    <p:spPr>
                      <a:xfrm>
                        <a:off x="13887179" y="21960256"/>
                        <a:ext cx="379500" cy="1248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0.6</a:t>
                        </a:r>
                        <a:endParaRPr sz="1600" b="1">
                          <a:latin typeface="Century Gothic"/>
                          <a:ea typeface="Century Gothic"/>
                          <a:cs typeface="Century Gothic"/>
                          <a:sym typeface="Century Gothic"/>
                        </a:endParaRPr>
                      </a:p>
                    </p:txBody>
                  </p:sp>
                </p:grpSp>
                <p:sp>
                  <p:nvSpPr>
                    <p:cNvPr id="114" name="Google Shape;114;p2"/>
                    <p:cNvSpPr txBox="1"/>
                    <p:nvPr/>
                  </p:nvSpPr>
                  <p:spPr>
                    <a:xfrm>
                      <a:off x="13887150" y="21130081"/>
                      <a:ext cx="379500" cy="1815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0.8</a:t>
                      </a:r>
                      <a:endParaRPr sz="1600" b="1">
                        <a:latin typeface="Century Gothic"/>
                        <a:ea typeface="Century Gothic"/>
                        <a:cs typeface="Century Gothic"/>
                        <a:sym typeface="Century Gothic"/>
                      </a:endParaRPr>
                    </a:p>
                  </p:txBody>
                </p:sp>
                <p:sp>
                  <p:nvSpPr>
                    <p:cNvPr id="115" name="Google Shape;115;p2"/>
                    <p:cNvSpPr txBox="1"/>
                    <p:nvPr/>
                  </p:nvSpPr>
                  <p:spPr>
                    <a:xfrm>
                      <a:off x="13887150" y="20333231"/>
                      <a:ext cx="379500" cy="1815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1.0</a:t>
                      </a:r>
                      <a:endParaRPr sz="1600" b="1">
                        <a:latin typeface="Century Gothic"/>
                        <a:ea typeface="Century Gothic"/>
                        <a:cs typeface="Century Gothic"/>
                        <a:sym typeface="Century Gothic"/>
                      </a:endParaRPr>
                    </a:p>
                  </p:txBody>
                </p:sp>
              </p:grpSp>
              <p:sp>
                <p:nvSpPr>
                  <p:cNvPr id="116" name="Google Shape;116;p2"/>
                  <p:cNvSpPr txBox="1"/>
                  <p:nvPr/>
                </p:nvSpPr>
                <p:spPr>
                  <a:xfrm>
                    <a:off x="18196775" y="25229725"/>
                    <a:ext cx="772800" cy="412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Dates</a:t>
                    </a:r>
                    <a:endParaRPr sz="1600" b="1" dirty="0">
                      <a:latin typeface="Century Gothic"/>
                      <a:ea typeface="Century Gothic"/>
                      <a:cs typeface="Century Gothic"/>
                      <a:sym typeface="Century Gothic"/>
                    </a:endParaRPr>
                  </a:p>
                </p:txBody>
              </p:sp>
            </p:grpSp>
            <p:sp>
              <p:nvSpPr>
                <p:cNvPr id="117" name="Google Shape;117;p2"/>
                <p:cNvSpPr txBox="1"/>
                <p:nvPr/>
              </p:nvSpPr>
              <p:spPr>
                <a:xfrm>
                  <a:off x="14190375" y="24871131"/>
                  <a:ext cx="1116900" cy="23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2016-01</a:t>
                  </a:r>
                  <a:endParaRPr sz="1600" b="1" dirty="0">
                    <a:latin typeface="Century Gothic"/>
                    <a:ea typeface="Century Gothic"/>
                    <a:cs typeface="Century Gothic"/>
                    <a:sym typeface="Century Gothic"/>
                  </a:endParaRPr>
                </a:p>
              </p:txBody>
            </p:sp>
            <p:sp>
              <p:nvSpPr>
                <p:cNvPr id="118" name="Google Shape;118;p2"/>
                <p:cNvSpPr txBox="1"/>
                <p:nvPr/>
              </p:nvSpPr>
              <p:spPr>
                <a:xfrm>
                  <a:off x="15359175" y="24871131"/>
                  <a:ext cx="958800" cy="23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2016-07</a:t>
                  </a:r>
                  <a:endParaRPr sz="1600" b="1" dirty="0">
                    <a:latin typeface="Century Gothic"/>
                    <a:ea typeface="Century Gothic"/>
                    <a:cs typeface="Century Gothic"/>
                    <a:sym typeface="Century Gothic"/>
                  </a:endParaRPr>
                </a:p>
              </p:txBody>
            </p:sp>
            <p:sp>
              <p:nvSpPr>
                <p:cNvPr id="119" name="Google Shape;119;p2"/>
                <p:cNvSpPr txBox="1"/>
                <p:nvPr/>
              </p:nvSpPr>
              <p:spPr>
                <a:xfrm>
                  <a:off x="16497850" y="24871131"/>
                  <a:ext cx="958800" cy="23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2017-01</a:t>
                  </a:r>
                  <a:endParaRPr sz="1600" b="1">
                    <a:latin typeface="Century Gothic"/>
                    <a:ea typeface="Century Gothic"/>
                    <a:cs typeface="Century Gothic"/>
                    <a:sym typeface="Century Gothic"/>
                  </a:endParaRPr>
                </a:p>
              </p:txBody>
            </p:sp>
            <p:sp>
              <p:nvSpPr>
                <p:cNvPr id="120" name="Google Shape;120;p2"/>
                <p:cNvSpPr txBox="1"/>
                <p:nvPr/>
              </p:nvSpPr>
              <p:spPr>
                <a:xfrm>
                  <a:off x="17636525" y="24871131"/>
                  <a:ext cx="958800" cy="23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2017-07</a:t>
                  </a:r>
                  <a:endParaRPr sz="1600" b="1">
                    <a:latin typeface="Century Gothic"/>
                    <a:ea typeface="Century Gothic"/>
                    <a:cs typeface="Century Gothic"/>
                    <a:sym typeface="Century Gothic"/>
                  </a:endParaRPr>
                </a:p>
              </p:txBody>
            </p:sp>
            <p:sp>
              <p:nvSpPr>
                <p:cNvPr id="121" name="Google Shape;121;p2"/>
                <p:cNvSpPr txBox="1"/>
                <p:nvPr/>
              </p:nvSpPr>
              <p:spPr>
                <a:xfrm>
                  <a:off x="18775200" y="24871131"/>
                  <a:ext cx="958800" cy="23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2018-01</a:t>
                  </a:r>
                  <a:endParaRPr sz="1600" b="1" dirty="0">
                    <a:latin typeface="Century Gothic"/>
                    <a:ea typeface="Century Gothic"/>
                    <a:cs typeface="Century Gothic"/>
                    <a:sym typeface="Century Gothic"/>
                  </a:endParaRPr>
                </a:p>
              </p:txBody>
            </p:sp>
            <p:sp>
              <p:nvSpPr>
                <p:cNvPr id="122" name="Google Shape;122;p2"/>
                <p:cNvSpPr txBox="1"/>
                <p:nvPr/>
              </p:nvSpPr>
              <p:spPr>
                <a:xfrm>
                  <a:off x="19913875" y="24871131"/>
                  <a:ext cx="958800" cy="23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2018-07</a:t>
                  </a:r>
                  <a:endParaRPr sz="1600" b="1" dirty="0">
                    <a:latin typeface="Century Gothic"/>
                    <a:ea typeface="Century Gothic"/>
                    <a:cs typeface="Century Gothic"/>
                    <a:sym typeface="Century Gothic"/>
                  </a:endParaRPr>
                </a:p>
              </p:txBody>
            </p:sp>
            <p:sp>
              <p:nvSpPr>
                <p:cNvPr id="123" name="Google Shape;123;p2"/>
                <p:cNvSpPr txBox="1"/>
                <p:nvPr/>
              </p:nvSpPr>
              <p:spPr>
                <a:xfrm>
                  <a:off x="21052550" y="24871131"/>
                  <a:ext cx="1116900" cy="181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2019-01</a:t>
                  </a:r>
                  <a:endParaRPr sz="1600" b="1">
                    <a:latin typeface="Century Gothic"/>
                    <a:ea typeface="Century Gothic"/>
                    <a:cs typeface="Century Gothic"/>
                    <a:sym typeface="Century Gothic"/>
                  </a:endParaRPr>
                </a:p>
              </p:txBody>
            </p:sp>
            <p:sp>
              <p:nvSpPr>
                <p:cNvPr id="124" name="Google Shape;124;p2"/>
                <p:cNvSpPr txBox="1"/>
                <p:nvPr/>
              </p:nvSpPr>
              <p:spPr>
                <a:xfrm>
                  <a:off x="22115025" y="24871131"/>
                  <a:ext cx="958800" cy="23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2019-07</a:t>
                  </a:r>
                  <a:endParaRPr sz="1600" b="1">
                    <a:latin typeface="Century Gothic"/>
                    <a:ea typeface="Century Gothic"/>
                    <a:cs typeface="Century Gothic"/>
                    <a:sym typeface="Century Gothic"/>
                  </a:endParaRPr>
                </a:p>
              </p:txBody>
            </p:sp>
          </p:grpSp>
          <p:sp>
            <p:nvSpPr>
              <p:cNvPr id="125" name="Google Shape;125;p2"/>
              <p:cNvSpPr txBox="1"/>
              <p:nvPr/>
            </p:nvSpPr>
            <p:spPr>
              <a:xfrm>
                <a:off x="14824650" y="21885795"/>
                <a:ext cx="958800" cy="322381"/>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Action</a:t>
                </a:r>
                <a:endParaRPr sz="1600" b="1" dirty="0">
                  <a:latin typeface="Century Gothic"/>
                  <a:ea typeface="Century Gothic"/>
                  <a:cs typeface="Century Gothic"/>
                  <a:sym typeface="Century Gothic"/>
                </a:endParaRPr>
              </a:p>
            </p:txBody>
          </p:sp>
          <p:sp>
            <p:nvSpPr>
              <p:cNvPr id="126" name="Google Shape;126;p2"/>
              <p:cNvSpPr txBox="1"/>
              <p:nvPr/>
            </p:nvSpPr>
            <p:spPr>
              <a:xfrm>
                <a:off x="14833650" y="20902738"/>
                <a:ext cx="772800" cy="305469"/>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Flood</a:t>
                </a:r>
                <a:endParaRPr sz="1600" b="1" dirty="0">
                  <a:latin typeface="Century Gothic"/>
                  <a:ea typeface="Century Gothic"/>
                  <a:cs typeface="Century Gothic"/>
                  <a:sym typeface="Century Gothic"/>
                </a:endParaRPr>
              </a:p>
            </p:txBody>
          </p:sp>
          <p:sp>
            <p:nvSpPr>
              <p:cNvPr id="127" name="Google Shape;127;p2"/>
              <p:cNvSpPr txBox="1"/>
              <p:nvPr/>
            </p:nvSpPr>
            <p:spPr>
              <a:xfrm>
                <a:off x="14824650" y="20134889"/>
                <a:ext cx="1781100" cy="274764"/>
              </a:xfrm>
              <a:prstGeom prst="rect">
                <a:avLst/>
              </a:prstGeom>
              <a:solidFill>
                <a:schemeClr val="bg1"/>
              </a:solid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Moderate Flood</a:t>
                </a:r>
                <a:endParaRPr sz="1600" b="1" dirty="0">
                  <a:latin typeface="Century Gothic"/>
                  <a:ea typeface="Century Gothic"/>
                  <a:cs typeface="Century Gothic"/>
                  <a:sym typeface="Century Gothic"/>
                </a:endParaRPr>
              </a:p>
            </p:txBody>
          </p:sp>
        </p:grpSp>
        <p:sp>
          <p:nvSpPr>
            <p:cNvPr id="128" name="Google Shape;128;p2"/>
            <p:cNvSpPr txBox="1"/>
            <p:nvPr/>
          </p:nvSpPr>
          <p:spPr>
            <a:xfrm>
              <a:off x="13309500" y="19651375"/>
              <a:ext cx="10578000" cy="237900"/>
            </a:xfrm>
            <a:prstGeom prst="rect">
              <a:avLst/>
            </a:prstGeom>
            <a:solidFill>
              <a:srgbClr val="FFFFFF"/>
            </a:solid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Measured and Predicted Discharge: Precipitation, Upstream Discharge, and Soil Moisture as Model Inputs</a:t>
              </a:r>
              <a:endParaRPr sz="1600" b="1" dirty="0">
                <a:latin typeface="Century Gothic"/>
                <a:ea typeface="Century Gothic"/>
                <a:cs typeface="Century Gothic"/>
                <a:sym typeface="Century Gothic"/>
              </a:endParaRPr>
            </a:p>
          </p:txBody>
        </p:sp>
      </p:grpSp>
      <p:sp>
        <p:nvSpPr>
          <p:cNvPr id="129" name="Google Shape;129;p2"/>
          <p:cNvSpPr txBox="1"/>
          <p:nvPr/>
        </p:nvSpPr>
        <p:spPr>
          <a:xfrm>
            <a:off x="21124731" y="20810216"/>
            <a:ext cx="1542904" cy="579600"/>
          </a:xfrm>
          <a:prstGeom prst="rect">
            <a:avLst/>
          </a:prstGeom>
          <a:solidFill>
            <a:srgbClr val="FFFFFF"/>
          </a:solidFill>
          <a:ln w="9525" cap="flat" cmpd="sng">
            <a:solidFill>
              <a:schemeClr val="accent3">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latin typeface="Century Gothic"/>
                <a:ea typeface="Century Gothic"/>
                <a:cs typeface="Century Gothic"/>
                <a:sym typeface="Century Gothic"/>
              </a:rPr>
              <a:t>Error: 9.7</a:t>
            </a:r>
            <a:endParaRPr sz="1600" b="1" dirty="0">
              <a:latin typeface="Century Gothic"/>
              <a:ea typeface="Century Gothic"/>
              <a:cs typeface="Century Gothic"/>
              <a:sym typeface="Century Gothic"/>
            </a:endParaRPr>
          </a:p>
        </p:txBody>
      </p:sp>
      <p:grpSp>
        <p:nvGrpSpPr>
          <p:cNvPr id="130" name="Google Shape;130;p2"/>
          <p:cNvGrpSpPr/>
          <p:nvPr/>
        </p:nvGrpSpPr>
        <p:grpSpPr>
          <a:xfrm>
            <a:off x="1490050" y="19926830"/>
            <a:ext cx="10607040" cy="5866488"/>
            <a:chOff x="1490050" y="19622041"/>
            <a:chExt cx="10590526" cy="5732093"/>
          </a:xfrm>
        </p:grpSpPr>
        <p:grpSp>
          <p:nvGrpSpPr>
            <p:cNvPr id="131" name="Google Shape;131;p2"/>
            <p:cNvGrpSpPr/>
            <p:nvPr/>
          </p:nvGrpSpPr>
          <p:grpSpPr>
            <a:xfrm>
              <a:off x="1490050" y="19622041"/>
              <a:ext cx="10590526" cy="5732093"/>
              <a:chOff x="1490050" y="19622041"/>
              <a:chExt cx="10590526" cy="5732093"/>
            </a:xfrm>
          </p:grpSpPr>
          <p:grpSp>
            <p:nvGrpSpPr>
              <p:cNvPr id="132" name="Google Shape;132;p2"/>
              <p:cNvGrpSpPr/>
              <p:nvPr/>
            </p:nvGrpSpPr>
            <p:grpSpPr>
              <a:xfrm>
                <a:off x="2367975" y="19622041"/>
                <a:ext cx="9712601" cy="5732093"/>
                <a:chOff x="2367975" y="19585125"/>
                <a:chExt cx="9712601" cy="5677025"/>
              </a:xfrm>
            </p:grpSpPr>
            <p:sp>
              <p:nvSpPr>
                <p:cNvPr id="133" name="Google Shape;133;p2"/>
                <p:cNvSpPr txBox="1"/>
                <p:nvPr/>
              </p:nvSpPr>
              <p:spPr>
                <a:xfrm>
                  <a:off x="3494075" y="19585125"/>
                  <a:ext cx="6712500" cy="237900"/>
                </a:xfrm>
                <a:prstGeom prst="rect">
                  <a:avLst/>
                </a:prstGeom>
                <a:solidFill>
                  <a:srgbClr val="FFFFFF"/>
                </a:solid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Measured and Predicted Discharge: Precipitation as Model Input</a:t>
                  </a:r>
                  <a:endParaRPr sz="1600" b="1" dirty="0">
                    <a:latin typeface="Century Gothic"/>
                    <a:ea typeface="Century Gothic"/>
                    <a:cs typeface="Century Gothic"/>
                    <a:sym typeface="Century Gothic"/>
                  </a:endParaRPr>
                </a:p>
              </p:txBody>
            </p:sp>
            <p:grpSp>
              <p:nvGrpSpPr>
                <p:cNvPr id="134" name="Google Shape;134;p2"/>
                <p:cNvGrpSpPr/>
                <p:nvPr/>
              </p:nvGrpSpPr>
              <p:grpSpPr>
                <a:xfrm>
                  <a:off x="2367975" y="19903570"/>
                  <a:ext cx="9712601" cy="5358580"/>
                  <a:chOff x="2367975" y="19903570"/>
                  <a:chExt cx="9712601" cy="5358580"/>
                </a:xfrm>
              </p:grpSpPr>
              <p:grpSp>
                <p:nvGrpSpPr>
                  <p:cNvPr id="135" name="Google Shape;135;p2"/>
                  <p:cNvGrpSpPr/>
                  <p:nvPr/>
                </p:nvGrpSpPr>
                <p:grpSpPr>
                  <a:xfrm>
                    <a:off x="2367975" y="19903570"/>
                    <a:ext cx="9712601" cy="5358580"/>
                    <a:chOff x="2601275" y="19996908"/>
                    <a:chExt cx="9712601" cy="5358580"/>
                  </a:xfrm>
                </p:grpSpPr>
                <p:grpSp>
                  <p:nvGrpSpPr>
                    <p:cNvPr id="136" name="Google Shape;136;p2"/>
                    <p:cNvGrpSpPr/>
                    <p:nvPr/>
                  </p:nvGrpSpPr>
                  <p:grpSpPr>
                    <a:xfrm>
                      <a:off x="2601275" y="19996908"/>
                      <a:ext cx="9712601" cy="5098304"/>
                      <a:chOff x="2601275" y="19996908"/>
                      <a:chExt cx="9712601" cy="5098304"/>
                    </a:xfrm>
                  </p:grpSpPr>
                  <p:pic>
                    <p:nvPicPr>
                      <p:cNvPr id="137" name="Google Shape;137;p2"/>
                      <p:cNvPicPr preferRelativeResize="0"/>
                      <p:nvPr/>
                    </p:nvPicPr>
                    <p:blipFill rotWithShape="1">
                      <a:blip r:embed="rId18">
                        <a:alphaModFix/>
                      </a:blip>
                      <a:srcRect l="11987" t="11373" b="8869"/>
                      <a:stretch/>
                    </p:blipFill>
                    <p:spPr>
                      <a:xfrm>
                        <a:off x="2696450" y="19996908"/>
                        <a:ext cx="9617426" cy="4959345"/>
                      </a:xfrm>
                      <a:prstGeom prst="rect">
                        <a:avLst/>
                      </a:prstGeom>
                      <a:noFill/>
                      <a:ln>
                        <a:noFill/>
                      </a:ln>
                    </p:spPr>
                  </p:pic>
                  <p:sp>
                    <p:nvSpPr>
                      <p:cNvPr id="138" name="Google Shape;138;p2"/>
                      <p:cNvSpPr txBox="1"/>
                      <p:nvPr/>
                    </p:nvSpPr>
                    <p:spPr>
                      <a:xfrm>
                        <a:off x="2601275" y="24857312"/>
                        <a:ext cx="973800" cy="237900"/>
                      </a:xfrm>
                      <a:prstGeom prst="rect">
                        <a:avLst/>
                      </a:prstGeom>
                      <a:solidFill>
                        <a:srgbClr val="FFFFFF"/>
                      </a:solid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2016-01</a:t>
                        </a:r>
                        <a:endParaRPr sz="1600" b="1">
                          <a:latin typeface="Century Gothic"/>
                          <a:ea typeface="Century Gothic"/>
                          <a:cs typeface="Century Gothic"/>
                          <a:sym typeface="Century Gothic"/>
                        </a:endParaRPr>
                      </a:p>
                    </p:txBody>
                  </p:sp>
                  <p:sp>
                    <p:nvSpPr>
                      <p:cNvPr id="139" name="Google Shape;139;p2"/>
                      <p:cNvSpPr txBox="1"/>
                      <p:nvPr/>
                    </p:nvSpPr>
                    <p:spPr>
                      <a:xfrm>
                        <a:off x="3758475" y="24857312"/>
                        <a:ext cx="973800" cy="237900"/>
                      </a:xfrm>
                      <a:prstGeom prst="rect">
                        <a:avLst/>
                      </a:prstGeom>
                      <a:solidFill>
                        <a:srgbClr val="FFFFFF"/>
                      </a:solid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2016-07</a:t>
                        </a:r>
                        <a:endParaRPr sz="1600" b="1">
                          <a:latin typeface="Century Gothic"/>
                          <a:ea typeface="Century Gothic"/>
                          <a:cs typeface="Century Gothic"/>
                          <a:sym typeface="Century Gothic"/>
                        </a:endParaRPr>
                      </a:p>
                    </p:txBody>
                  </p:sp>
                  <p:sp>
                    <p:nvSpPr>
                      <p:cNvPr id="140" name="Google Shape;140;p2"/>
                      <p:cNvSpPr txBox="1"/>
                      <p:nvPr/>
                    </p:nvSpPr>
                    <p:spPr>
                      <a:xfrm>
                        <a:off x="4863925" y="24857312"/>
                        <a:ext cx="1105500" cy="237900"/>
                      </a:xfrm>
                      <a:prstGeom prst="rect">
                        <a:avLst/>
                      </a:prstGeom>
                      <a:solidFill>
                        <a:srgbClr val="FFFFFF"/>
                      </a:solid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dirty="0" smtClean="0">
                            <a:latin typeface="Century Gothic"/>
                            <a:ea typeface="Century Gothic"/>
                            <a:cs typeface="Century Gothic"/>
                            <a:sym typeface="Century Gothic"/>
                          </a:rPr>
                          <a:t>2017-01</a:t>
                        </a:r>
                        <a:endParaRPr sz="1600" b="1" dirty="0">
                          <a:latin typeface="Century Gothic"/>
                          <a:ea typeface="Century Gothic"/>
                          <a:cs typeface="Century Gothic"/>
                          <a:sym typeface="Century Gothic"/>
                        </a:endParaRPr>
                      </a:p>
                    </p:txBody>
                  </p:sp>
                  <p:sp>
                    <p:nvSpPr>
                      <p:cNvPr id="141" name="Google Shape;141;p2"/>
                      <p:cNvSpPr txBox="1"/>
                      <p:nvPr/>
                    </p:nvSpPr>
                    <p:spPr>
                      <a:xfrm>
                        <a:off x="5969375" y="24857312"/>
                        <a:ext cx="1105500" cy="237900"/>
                      </a:xfrm>
                      <a:prstGeom prst="rect">
                        <a:avLst/>
                      </a:prstGeom>
                      <a:solidFill>
                        <a:srgbClr val="FFFFFF"/>
                      </a:solid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2017-07</a:t>
                        </a:r>
                        <a:endParaRPr sz="1600" b="1" dirty="0">
                          <a:latin typeface="Century Gothic"/>
                          <a:ea typeface="Century Gothic"/>
                          <a:cs typeface="Century Gothic"/>
                          <a:sym typeface="Century Gothic"/>
                        </a:endParaRPr>
                      </a:p>
                    </p:txBody>
                  </p:sp>
                  <p:sp>
                    <p:nvSpPr>
                      <p:cNvPr id="142" name="Google Shape;142;p2"/>
                      <p:cNvSpPr txBox="1"/>
                      <p:nvPr/>
                    </p:nvSpPr>
                    <p:spPr>
                      <a:xfrm>
                        <a:off x="7126575" y="24857312"/>
                        <a:ext cx="973800" cy="237900"/>
                      </a:xfrm>
                      <a:prstGeom prst="rect">
                        <a:avLst/>
                      </a:prstGeom>
                      <a:solidFill>
                        <a:srgbClr val="FFFFFF"/>
                      </a:solid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2018-01</a:t>
                        </a:r>
                        <a:endParaRPr sz="1600" b="1">
                          <a:latin typeface="Century Gothic"/>
                          <a:ea typeface="Century Gothic"/>
                          <a:cs typeface="Century Gothic"/>
                          <a:sym typeface="Century Gothic"/>
                        </a:endParaRPr>
                      </a:p>
                    </p:txBody>
                  </p:sp>
                  <p:sp>
                    <p:nvSpPr>
                      <p:cNvPr id="143" name="Google Shape;143;p2"/>
                      <p:cNvSpPr txBox="1"/>
                      <p:nvPr/>
                    </p:nvSpPr>
                    <p:spPr>
                      <a:xfrm>
                        <a:off x="8257900" y="24857312"/>
                        <a:ext cx="1166100" cy="237900"/>
                      </a:xfrm>
                      <a:prstGeom prst="rect">
                        <a:avLst/>
                      </a:prstGeom>
                      <a:solidFill>
                        <a:srgbClr val="FFFFFF"/>
                      </a:solid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2018-07</a:t>
                        </a:r>
                        <a:endParaRPr sz="1600" b="1">
                          <a:latin typeface="Century Gothic"/>
                          <a:ea typeface="Century Gothic"/>
                          <a:cs typeface="Century Gothic"/>
                          <a:sym typeface="Century Gothic"/>
                        </a:endParaRPr>
                      </a:p>
                    </p:txBody>
                  </p:sp>
                  <p:sp>
                    <p:nvSpPr>
                      <p:cNvPr id="144" name="Google Shape;144;p2"/>
                      <p:cNvSpPr txBox="1"/>
                      <p:nvPr/>
                    </p:nvSpPr>
                    <p:spPr>
                      <a:xfrm>
                        <a:off x="9389225" y="24857312"/>
                        <a:ext cx="973800" cy="237900"/>
                      </a:xfrm>
                      <a:prstGeom prst="rect">
                        <a:avLst/>
                      </a:prstGeom>
                      <a:solidFill>
                        <a:srgbClr val="FFFFFF"/>
                      </a:solid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2019-01</a:t>
                        </a:r>
                        <a:endParaRPr sz="1600" b="1" dirty="0">
                          <a:latin typeface="Century Gothic"/>
                          <a:ea typeface="Century Gothic"/>
                          <a:cs typeface="Century Gothic"/>
                          <a:sym typeface="Century Gothic"/>
                        </a:endParaRPr>
                      </a:p>
                    </p:txBody>
                  </p:sp>
                  <p:sp>
                    <p:nvSpPr>
                      <p:cNvPr id="145" name="Google Shape;145;p2"/>
                      <p:cNvSpPr txBox="1"/>
                      <p:nvPr/>
                    </p:nvSpPr>
                    <p:spPr>
                      <a:xfrm>
                        <a:off x="10520550" y="24857312"/>
                        <a:ext cx="973800" cy="237900"/>
                      </a:xfrm>
                      <a:prstGeom prst="rect">
                        <a:avLst/>
                      </a:prstGeom>
                      <a:solidFill>
                        <a:srgbClr val="FFFFFF"/>
                      </a:solid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2019-07</a:t>
                        </a:r>
                        <a:endParaRPr sz="1600" b="1" dirty="0">
                          <a:latin typeface="Century Gothic"/>
                          <a:ea typeface="Century Gothic"/>
                          <a:cs typeface="Century Gothic"/>
                          <a:sym typeface="Century Gothic"/>
                        </a:endParaRPr>
                      </a:p>
                    </p:txBody>
                  </p:sp>
                </p:grpSp>
                <p:sp>
                  <p:nvSpPr>
                    <p:cNvPr id="146" name="Google Shape;146;p2"/>
                    <p:cNvSpPr txBox="1"/>
                    <p:nvPr/>
                  </p:nvSpPr>
                  <p:spPr>
                    <a:xfrm>
                      <a:off x="6658350" y="25188088"/>
                      <a:ext cx="750000" cy="167400"/>
                    </a:xfrm>
                    <a:prstGeom prst="rect">
                      <a:avLst/>
                    </a:prstGeom>
                    <a:solidFill>
                      <a:srgbClr val="FFFFFF"/>
                    </a:solidFill>
                    <a:ln>
                      <a:noFill/>
                    </a:ln>
                  </p:spPr>
                  <p:txBody>
                    <a:bodyPr spcFirstLastPara="1" wrap="square" lIns="91425" tIns="0"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Dates</a:t>
                      </a:r>
                      <a:endParaRPr sz="1600" b="1" dirty="0">
                        <a:latin typeface="Century Gothic"/>
                        <a:ea typeface="Century Gothic"/>
                        <a:cs typeface="Century Gothic"/>
                        <a:sym typeface="Century Gothic"/>
                      </a:endParaRPr>
                    </a:p>
                  </p:txBody>
                </p:sp>
              </p:grpSp>
              <p:sp>
                <p:nvSpPr>
                  <p:cNvPr id="147" name="Google Shape;147;p2"/>
                  <p:cNvSpPr txBox="1"/>
                  <p:nvPr/>
                </p:nvSpPr>
                <p:spPr>
                  <a:xfrm>
                    <a:off x="9087523" y="20460688"/>
                    <a:ext cx="1540502" cy="579600"/>
                  </a:xfrm>
                  <a:prstGeom prst="rect">
                    <a:avLst/>
                  </a:prstGeom>
                  <a:solidFill>
                    <a:srgbClr val="FFFFFF"/>
                  </a:solidFill>
                  <a:ln w="9525" cap="flat" cmpd="sng">
                    <a:solidFill>
                      <a:schemeClr val="accent3">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latin typeface="Century Gothic"/>
                        <a:ea typeface="Century Gothic"/>
                        <a:cs typeface="Century Gothic"/>
                        <a:sym typeface="Century Gothic"/>
                      </a:rPr>
                      <a:t>Error: 22.1</a:t>
                    </a:r>
                    <a:endParaRPr sz="1600" b="1" dirty="0">
                      <a:latin typeface="Century Gothic"/>
                      <a:ea typeface="Century Gothic"/>
                      <a:cs typeface="Century Gothic"/>
                      <a:sym typeface="Century Gothic"/>
                    </a:endParaRPr>
                  </a:p>
                </p:txBody>
              </p:sp>
            </p:grpSp>
          </p:grpSp>
          <p:sp>
            <p:nvSpPr>
              <p:cNvPr id="148" name="Google Shape;148;p2"/>
              <p:cNvSpPr txBox="1"/>
              <p:nvPr/>
            </p:nvSpPr>
            <p:spPr>
              <a:xfrm rot="-5400000">
                <a:off x="256900" y="21933469"/>
                <a:ext cx="2845800" cy="37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Normalized Discharge</a:t>
                </a:r>
                <a:endParaRPr sz="1600" b="1" dirty="0">
                  <a:latin typeface="Century Gothic"/>
                  <a:ea typeface="Century Gothic"/>
                  <a:cs typeface="Century Gothic"/>
                  <a:sym typeface="Century Gothic"/>
                </a:endParaRPr>
              </a:p>
            </p:txBody>
          </p:sp>
          <p:sp>
            <p:nvSpPr>
              <p:cNvPr id="149" name="Google Shape;149;p2"/>
              <p:cNvSpPr txBox="1"/>
              <p:nvPr/>
            </p:nvSpPr>
            <p:spPr>
              <a:xfrm>
                <a:off x="2083650" y="24322525"/>
                <a:ext cx="379500" cy="2379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0.0</a:t>
                </a:r>
                <a:endParaRPr sz="1600" b="1">
                  <a:latin typeface="Century Gothic"/>
                  <a:ea typeface="Century Gothic"/>
                  <a:cs typeface="Century Gothic"/>
                  <a:sym typeface="Century Gothic"/>
                </a:endParaRPr>
              </a:p>
            </p:txBody>
          </p:sp>
          <p:sp>
            <p:nvSpPr>
              <p:cNvPr id="150" name="Google Shape;150;p2"/>
              <p:cNvSpPr txBox="1"/>
              <p:nvPr/>
            </p:nvSpPr>
            <p:spPr>
              <a:xfrm>
                <a:off x="2083650" y="23525125"/>
                <a:ext cx="379500" cy="2379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0.2</a:t>
                </a:r>
                <a:endParaRPr sz="1600" b="1">
                  <a:latin typeface="Century Gothic"/>
                  <a:ea typeface="Century Gothic"/>
                  <a:cs typeface="Century Gothic"/>
                  <a:sym typeface="Century Gothic"/>
                </a:endParaRPr>
              </a:p>
            </p:txBody>
          </p:sp>
          <p:sp>
            <p:nvSpPr>
              <p:cNvPr id="151" name="Google Shape;151;p2"/>
              <p:cNvSpPr txBox="1"/>
              <p:nvPr/>
            </p:nvSpPr>
            <p:spPr>
              <a:xfrm>
                <a:off x="2114350" y="22727725"/>
                <a:ext cx="379500" cy="2379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0.4</a:t>
                </a:r>
                <a:endParaRPr sz="1600" b="1">
                  <a:latin typeface="Century Gothic"/>
                  <a:ea typeface="Century Gothic"/>
                  <a:cs typeface="Century Gothic"/>
                  <a:sym typeface="Century Gothic"/>
                </a:endParaRPr>
              </a:p>
            </p:txBody>
          </p:sp>
          <p:sp>
            <p:nvSpPr>
              <p:cNvPr id="152" name="Google Shape;152;p2"/>
              <p:cNvSpPr txBox="1"/>
              <p:nvPr/>
            </p:nvSpPr>
            <p:spPr>
              <a:xfrm>
                <a:off x="2115850" y="21918825"/>
                <a:ext cx="379500" cy="2379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0.6</a:t>
                </a:r>
                <a:endParaRPr sz="1600" b="1">
                  <a:latin typeface="Century Gothic"/>
                  <a:ea typeface="Century Gothic"/>
                  <a:cs typeface="Century Gothic"/>
                  <a:sym typeface="Century Gothic"/>
                </a:endParaRPr>
              </a:p>
            </p:txBody>
          </p:sp>
          <p:sp>
            <p:nvSpPr>
              <p:cNvPr id="153" name="Google Shape;153;p2"/>
              <p:cNvSpPr txBox="1"/>
              <p:nvPr/>
            </p:nvSpPr>
            <p:spPr>
              <a:xfrm>
                <a:off x="2082150" y="21109925"/>
                <a:ext cx="379500" cy="2379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0.8</a:t>
                </a:r>
                <a:endParaRPr sz="1600" b="1">
                  <a:latin typeface="Century Gothic"/>
                  <a:ea typeface="Century Gothic"/>
                  <a:cs typeface="Century Gothic"/>
                  <a:sym typeface="Century Gothic"/>
                </a:endParaRPr>
              </a:p>
            </p:txBody>
          </p:sp>
          <p:sp>
            <p:nvSpPr>
              <p:cNvPr id="154" name="Google Shape;154;p2"/>
              <p:cNvSpPr txBox="1"/>
              <p:nvPr/>
            </p:nvSpPr>
            <p:spPr>
              <a:xfrm>
                <a:off x="2083650" y="20301025"/>
                <a:ext cx="379500" cy="237900"/>
              </a:xfrm>
              <a:prstGeom prst="rect">
                <a:avLst/>
              </a:pr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600" b="1">
                    <a:latin typeface="Century Gothic"/>
                    <a:ea typeface="Century Gothic"/>
                    <a:cs typeface="Century Gothic"/>
                    <a:sym typeface="Century Gothic"/>
                  </a:rPr>
                  <a:t>1.0</a:t>
                </a:r>
                <a:endParaRPr sz="1600" b="1">
                  <a:latin typeface="Century Gothic"/>
                  <a:ea typeface="Century Gothic"/>
                  <a:cs typeface="Century Gothic"/>
                  <a:sym typeface="Century Gothic"/>
                </a:endParaRPr>
              </a:p>
            </p:txBody>
          </p:sp>
        </p:grpSp>
        <p:sp>
          <p:nvSpPr>
            <p:cNvPr id="155" name="Google Shape;155;p2"/>
            <p:cNvSpPr txBox="1"/>
            <p:nvPr/>
          </p:nvSpPr>
          <p:spPr>
            <a:xfrm>
              <a:off x="2999675" y="20148000"/>
              <a:ext cx="1937100" cy="237900"/>
            </a:xfrm>
            <a:prstGeom prst="rect">
              <a:avLst/>
            </a:prstGeom>
            <a:solidFill>
              <a:srgbClr val="FFFFFF"/>
            </a:solidFill>
            <a:ln>
              <a:noFill/>
            </a:ln>
          </p:spPr>
          <p:txBody>
            <a:bodyPr spcFirstLastPara="1" wrap="square" lIns="91425" tIns="91425" rIns="0"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Moderate Flood</a:t>
              </a:r>
              <a:endParaRPr sz="1600" b="1" dirty="0">
                <a:latin typeface="Century Gothic"/>
                <a:ea typeface="Century Gothic"/>
                <a:cs typeface="Century Gothic"/>
                <a:sym typeface="Century Gothic"/>
              </a:endParaRPr>
            </a:p>
          </p:txBody>
        </p:sp>
        <p:sp>
          <p:nvSpPr>
            <p:cNvPr id="156" name="Google Shape;156;p2"/>
            <p:cNvSpPr txBox="1"/>
            <p:nvPr/>
          </p:nvSpPr>
          <p:spPr>
            <a:xfrm>
              <a:off x="2999675" y="21036350"/>
              <a:ext cx="750000" cy="151947"/>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Flood</a:t>
              </a:r>
              <a:endParaRPr sz="1600" b="1" dirty="0">
                <a:latin typeface="Century Gothic"/>
                <a:ea typeface="Century Gothic"/>
                <a:cs typeface="Century Gothic"/>
                <a:sym typeface="Century Gothic"/>
              </a:endParaRPr>
            </a:p>
          </p:txBody>
        </p:sp>
        <p:sp>
          <p:nvSpPr>
            <p:cNvPr id="157" name="Google Shape;157;p2"/>
            <p:cNvSpPr txBox="1"/>
            <p:nvPr/>
          </p:nvSpPr>
          <p:spPr>
            <a:xfrm>
              <a:off x="2890775" y="21972926"/>
              <a:ext cx="858900" cy="23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Century Gothic"/>
                  <a:ea typeface="Century Gothic"/>
                  <a:cs typeface="Century Gothic"/>
                  <a:sym typeface="Century Gothic"/>
                </a:rPr>
                <a:t>Action</a:t>
              </a:r>
              <a:endParaRPr sz="1600" b="1" dirty="0">
                <a:latin typeface="Century Gothic"/>
                <a:ea typeface="Century Gothic"/>
                <a:cs typeface="Century Gothic"/>
                <a:sym typeface="Century Gothic"/>
              </a:endParaRPr>
            </a:p>
          </p:txBody>
        </p:sp>
      </p:grpSp>
      <p:grpSp>
        <p:nvGrpSpPr>
          <p:cNvPr id="9" name="Group 8"/>
          <p:cNvGrpSpPr/>
          <p:nvPr/>
        </p:nvGrpSpPr>
        <p:grpSpPr>
          <a:xfrm>
            <a:off x="9099370" y="21649176"/>
            <a:ext cx="1542904" cy="584775"/>
            <a:chOff x="9385023" y="25838099"/>
            <a:chExt cx="1602914" cy="584775"/>
          </a:xfrm>
        </p:grpSpPr>
        <p:sp>
          <p:nvSpPr>
            <p:cNvPr id="2" name="TextBox 1"/>
            <p:cNvSpPr txBox="1"/>
            <p:nvPr/>
          </p:nvSpPr>
          <p:spPr>
            <a:xfrm>
              <a:off x="9385023" y="25838099"/>
              <a:ext cx="1602914" cy="584775"/>
            </a:xfrm>
            <a:prstGeom prst="rect">
              <a:avLst/>
            </a:prstGeom>
            <a:noFill/>
            <a:ln>
              <a:solidFill>
                <a:schemeClr val="accent3">
                  <a:lumMod val="50000"/>
                </a:schemeClr>
              </a:solidFill>
            </a:ln>
          </p:spPr>
          <p:txBody>
            <a:bodyPr wrap="square" rtlCol="0">
              <a:spAutoFit/>
            </a:bodyPr>
            <a:lstStyle/>
            <a:p>
              <a:r>
                <a:rPr lang="en-US" sz="1600" b="1" dirty="0">
                  <a:latin typeface="Century Gothic"/>
                  <a:ea typeface="Century Gothic"/>
                  <a:cs typeface="Century Gothic"/>
                </a:rPr>
                <a:t>Measured</a:t>
              </a:r>
            </a:p>
            <a:p>
              <a:r>
                <a:rPr lang="en-US" sz="1600" b="1" dirty="0">
                  <a:latin typeface="Century Gothic"/>
                  <a:ea typeface="Century Gothic"/>
                  <a:cs typeface="Century Gothic"/>
                </a:rPr>
                <a:t>Modeled</a:t>
              </a:r>
            </a:p>
          </p:txBody>
        </p:sp>
        <p:cxnSp>
          <p:nvCxnSpPr>
            <p:cNvPr id="4" name="Straight Connector 3"/>
            <p:cNvCxnSpPr/>
            <p:nvPr/>
          </p:nvCxnSpPr>
          <p:spPr>
            <a:xfrm>
              <a:off x="10538053" y="26023917"/>
              <a:ext cx="284850"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0538062" y="26253589"/>
              <a:ext cx="284850" cy="0"/>
            </a:xfrm>
            <a:prstGeom prst="line">
              <a:avLst/>
            </a:prstGeom>
            <a:ln w="41275">
              <a:solidFill>
                <a:srgbClr val="B158CB"/>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21124731" y="21625757"/>
            <a:ext cx="1542904" cy="584775"/>
            <a:chOff x="9385023" y="25838099"/>
            <a:chExt cx="1602914" cy="584775"/>
          </a:xfrm>
        </p:grpSpPr>
        <p:sp>
          <p:nvSpPr>
            <p:cNvPr id="160" name="TextBox 159"/>
            <p:cNvSpPr txBox="1"/>
            <p:nvPr/>
          </p:nvSpPr>
          <p:spPr>
            <a:xfrm>
              <a:off x="9385023" y="25838099"/>
              <a:ext cx="1602914" cy="584775"/>
            </a:xfrm>
            <a:prstGeom prst="rect">
              <a:avLst/>
            </a:prstGeom>
            <a:noFill/>
            <a:ln>
              <a:solidFill>
                <a:schemeClr val="accent3">
                  <a:lumMod val="50000"/>
                </a:schemeClr>
              </a:solidFill>
            </a:ln>
          </p:spPr>
          <p:txBody>
            <a:bodyPr wrap="square" rtlCol="0">
              <a:spAutoFit/>
            </a:bodyPr>
            <a:lstStyle/>
            <a:p>
              <a:r>
                <a:rPr lang="en-US" sz="1600" b="1" dirty="0">
                  <a:latin typeface="Century Gothic"/>
                  <a:ea typeface="Century Gothic"/>
                  <a:cs typeface="Century Gothic"/>
                </a:rPr>
                <a:t>Measured</a:t>
              </a:r>
            </a:p>
            <a:p>
              <a:r>
                <a:rPr lang="en-US" sz="1600" b="1" dirty="0">
                  <a:latin typeface="Century Gothic"/>
                  <a:ea typeface="Century Gothic"/>
                  <a:cs typeface="Century Gothic"/>
                </a:rPr>
                <a:t>Modeled</a:t>
              </a:r>
            </a:p>
          </p:txBody>
        </p:sp>
        <p:cxnSp>
          <p:nvCxnSpPr>
            <p:cNvPr id="161" name="Straight Connector 160"/>
            <p:cNvCxnSpPr/>
            <p:nvPr/>
          </p:nvCxnSpPr>
          <p:spPr>
            <a:xfrm>
              <a:off x="10538053" y="26023917"/>
              <a:ext cx="284850"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0538062" y="26253589"/>
              <a:ext cx="284850" cy="0"/>
            </a:xfrm>
            <a:prstGeom prst="line">
              <a:avLst/>
            </a:prstGeom>
            <a:ln w="41275">
              <a:solidFill>
                <a:srgbClr val="B158CB"/>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17580335" y="6073482"/>
            <a:ext cx="55326" cy="4571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23292871" y="12079548"/>
            <a:ext cx="901004" cy="575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25000"/>
                </a:schemeClr>
              </a:solidFill>
            </a:endParaRPr>
          </a:p>
        </p:txBody>
      </p:sp>
      <p:grpSp>
        <p:nvGrpSpPr>
          <p:cNvPr id="8" name="Group 7"/>
          <p:cNvGrpSpPr/>
          <p:nvPr/>
        </p:nvGrpSpPr>
        <p:grpSpPr>
          <a:xfrm>
            <a:off x="12598520" y="30799944"/>
            <a:ext cx="3486900" cy="3091606"/>
            <a:chOff x="12598520" y="30799944"/>
            <a:chExt cx="3486900" cy="3091606"/>
          </a:xfrm>
        </p:grpSpPr>
        <p:grpSp>
          <p:nvGrpSpPr>
            <p:cNvPr id="3" name="Group 2"/>
            <p:cNvGrpSpPr/>
            <p:nvPr/>
          </p:nvGrpSpPr>
          <p:grpSpPr>
            <a:xfrm>
              <a:off x="13257408" y="30799944"/>
              <a:ext cx="2103120" cy="2103120"/>
              <a:chOff x="13257408" y="30799944"/>
              <a:chExt cx="2103120" cy="2103120"/>
            </a:xfrm>
          </p:grpSpPr>
          <p:pic>
            <p:nvPicPr>
              <p:cNvPr id="48" name="Google Shape;48;p2"/>
              <p:cNvPicPr preferRelativeResize="0"/>
              <p:nvPr/>
            </p:nvPicPr>
            <p:blipFill>
              <a:blip r:embed="rId19">
                <a:alphaModFix/>
              </a:blip>
              <a:stretch>
                <a:fillRect/>
              </a:stretch>
            </p:blipFill>
            <p:spPr>
              <a:xfrm>
                <a:off x="13482276" y="31034736"/>
                <a:ext cx="1647825" cy="1645920"/>
              </a:xfrm>
              <a:prstGeom prst="rect">
                <a:avLst/>
              </a:prstGeom>
              <a:noFill/>
              <a:ln>
                <a:noFill/>
              </a:ln>
            </p:spPr>
          </p:pic>
          <p:pic>
            <p:nvPicPr>
              <p:cNvPr id="68" name="Google Shape;68;p2"/>
              <p:cNvPicPr preferRelativeResize="0"/>
              <p:nvPr/>
            </p:nvPicPr>
            <p:blipFill rotWithShape="1">
              <a:blip r:embed="rId4">
                <a:alphaModFix/>
              </a:blip>
              <a:srcRect/>
              <a:stretch/>
            </p:blipFill>
            <p:spPr>
              <a:xfrm>
                <a:off x="13257408" y="30799944"/>
                <a:ext cx="2103120" cy="2103120"/>
              </a:xfrm>
              <a:prstGeom prst="rect">
                <a:avLst/>
              </a:prstGeom>
              <a:noFill/>
              <a:ln>
                <a:noFill/>
              </a:ln>
            </p:spPr>
          </p:pic>
        </p:grpSp>
        <p:sp>
          <p:nvSpPr>
            <p:cNvPr id="69" name="Google Shape;69;p2"/>
            <p:cNvSpPr txBox="1"/>
            <p:nvPr/>
          </p:nvSpPr>
          <p:spPr>
            <a:xfrm>
              <a:off x="12598520" y="32968150"/>
              <a:ext cx="34869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Terra </a:t>
              </a:r>
              <a:r>
                <a:rPr lang="en-US" sz="2700" b="1" dirty="0" err="1">
                  <a:solidFill>
                    <a:srgbClr val="3F3F3F"/>
                  </a:solidFill>
                  <a:latin typeface="Garamond"/>
                  <a:ea typeface="Garamond"/>
                  <a:cs typeface="Garamond"/>
                  <a:sym typeface="Garamond"/>
                </a:rPr>
                <a:t>Edenhart</a:t>
              </a:r>
              <a:r>
                <a:rPr lang="en-US" sz="2700" b="1" dirty="0">
                  <a:solidFill>
                    <a:srgbClr val="3F3F3F"/>
                  </a:solidFill>
                  <a:latin typeface="Garamond"/>
                  <a:ea typeface="Garamond"/>
                  <a:cs typeface="Garamond"/>
                  <a:sym typeface="Garamond"/>
                </a:rPr>
                <a:t>-Pepe</a:t>
              </a:r>
              <a:endParaRPr sz="2700" b="1" dirty="0">
                <a:solidFill>
                  <a:srgbClr val="3F3F3F"/>
                </a:solidFill>
                <a:latin typeface="Garamond"/>
                <a:ea typeface="Garamond"/>
                <a:cs typeface="Garamond"/>
                <a:sym typeface="Garamond"/>
              </a:endParaRPr>
            </a:p>
            <a:p>
              <a:pPr marL="0" marR="0" lvl="0" indent="0" algn="ctr" rtl="0">
                <a:lnSpc>
                  <a:spcPct val="100000"/>
                </a:lnSpc>
                <a:spcBef>
                  <a:spcPts val="0"/>
                </a:spcBef>
                <a:spcAft>
                  <a:spcPts val="0"/>
                </a:spcAft>
                <a:buClr>
                  <a:srgbClr val="3F3F3F"/>
                </a:buClr>
                <a:buSzPts val="2700"/>
                <a:buFont typeface="Arial"/>
                <a:buNone/>
              </a:pPr>
              <a:r>
                <a:rPr lang="en-US" sz="2700" dirty="0">
                  <a:solidFill>
                    <a:srgbClr val="3F3F3F"/>
                  </a:solidFill>
                  <a:latin typeface="Garamond"/>
                  <a:ea typeface="Garamond"/>
                  <a:cs typeface="Garamond"/>
                  <a:sym typeface="Garamond"/>
                </a:rPr>
                <a:t>Project Lead</a:t>
              </a:r>
              <a:endParaRPr dirty="0"/>
            </a:p>
          </p:txBody>
        </p:sp>
      </p:grpSp>
      <p:grpSp>
        <p:nvGrpSpPr>
          <p:cNvPr id="13" name="Group 12"/>
          <p:cNvGrpSpPr/>
          <p:nvPr/>
        </p:nvGrpSpPr>
        <p:grpSpPr>
          <a:xfrm>
            <a:off x="12875716" y="9525749"/>
            <a:ext cx="11355884" cy="4655471"/>
            <a:chOff x="12875716" y="9509707"/>
            <a:chExt cx="11355884" cy="4655471"/>
          </a:xfrm>
        </p:grpSpPr>
        <p:grpSp>
          <p:nvGrpSpPr>
            <p:cNvPr id="12" name="Group 11"/>
            <p:cNvGrpSpPr/>
            <p:nvPr/>
          </p:nvGrpSpPr>
          <p:grpSpPr>
            <a:xfrm>
              <a:off x="12875716" y="9509707"/>
              <a:ext cx="11355884" cy="4655471"/>
              <a:chOff x="12875716" y="9397413"/>
              <a:chExt cx="11840365" cy="4655471"/>
            </a:xfrm>
          </p:grpSpPr>
          <p:grpSp>
            <p:nvGrpSpPr>
              <p:cNvPr id="23" name="Google Shape;23;p2"/>
              <p:cNvGrpSpPr/>
              <p:nvPr/>
            </p:nvGrpSpPr>
            <p:grpSpPr>
              <a:xfrm>
                <a:off x="12875716" y="9397413"/>
                <a:ext cx="11840365" cy="4655471"/>
                <a:chOff x="13490655" y="9383797"/>
                <a:chExt cx="12207820" cy="5064148"/>
              </a:xfrm>
            </p:grpSpPr>
            <p:grpSp>
              <p:nvGrpSpPr>
                <p:cNvPr id="24" name="Google Shape;24;p2"/>
                <p:cNvGrpSpPr/>
                <p:nvPr/>
              </p:nvGrpSpPr>
              <p:grpSpPr>
                <a:xfrm>
                  <a:off x="13794076" y="9383797"/>
                  <a:ext cx="11904399" cy="5064148"/>
                  <a:chOff x="13794076" y="9383797"/>
                  <a:chExt cx="11904399" cy="5064148"/>
                </a:xfrm>
              </p:grpSpPr>
              <p:pic>
                <p:nvPicPr>
                  <p:cNvPr id="25" name="Google Shape;25;p2"/>
                  <p:cNvPicPr preferRelativeResize="0"/>
                  <p:nvPr/>
                </p:nvPicPr>
                <p:blipFill rotWithShape="1">
                  <a:blip r:embed="rId20">
                    <a:alphaModFix/>
                  </a:blip>
                  <a:srcRect b="7667"/>
                  <a:stretch/>
                </p:blipFill>
                <p:spPr>
                  <a:xfrm>
                    <a:off x="13794076" y="9836903"/>
                    <a:ext cx="11904399" cy="4611042"/>
                  </a:xfrm>
                  <a:prstGeom prst="rect">
                    <a:avLst/>
                  </a:prstGeom>
                  <a:noFill/>
                  <a:ln>
                    <a:noFill/>
                  </a:ln>
                </p:spPr>
              </p:pic>
              <p:sp>
                <p:nvSpPr>
                  <p:cNvPr id="26" name="Google Shape;26;p2"/>
                  <p:cNvSpPr txBox="1"/>
                  <p:nvPr/>
                </p:nvSpPr>
                <p:spPr>
                  <a:xfrm>
                    <a:off x="17812875" y="9383797"/>
                    <a:ext cx="2012100" cy="5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entury Gothic"/>
                        <a:ea typeface="Century Gothic"/>
                        <a:cs typeface="Century Gothic"/>
                        <a:sym typeface="Century Gothic"/>
                      </a:rPr>
                      <a:t>HIDDEN LAYER</a:t>
                    </a:r>
                    <a:endParaRPr sz="1800" b="1">
                      <a:latin typeface="Century Gothic"/>
                      <a:ea typeface="Century Gothic"/>
                      <a:cs typeface="Century Gothic"/>
                      <a:sym typeface="Century Gothic"/>
                    </a:endParaRPr>
                  </a:p>
                  <a:p>
                    <a:pPr marL="0" lvl="0" indent="0" algn="l" rtl="0">
                      <a:spcBef>
                        <a:spcPts val="0"/>
                      </a:spcBef>
                      <a:spcAft>
                        <a:spcPts val="0"/>
                      </a:spcAft>
                      <a:buNone/>
                    </a:pPr>
                    <a:endParaRPr sz="1800" b="1">
                      <a:latin typeface="Century Gothic"/>
                      <a:ea typeface="Century Gothic"/>
                      <a:cs typeface="Century Gothic"/>
                      <a:sym typeface="Century Gothic"/>
                    </a:endParaRPr>
                  </a:p>
                </p:txBody>
              </p:sp>
              <p:grpSp>
                <p:nvGrpSpPr>
                  <p:cNvPr id="27" name="Google Shape;27;p2"/>
                  <p:cNvGrpSpPr/>
                  <p:nvPr/>
                </p:nvGrpSpPr>
                <p:grpSpPr>
                  <a:xfrm>
                    <a:off x="21053071" y="9383797"/>
                    <a:ext cx="2012100" cy="2791853"/>
                    <a:chOff x="36260483" y="16924397"/>
                    <a:chExt cx="2012100" cy="2791853"/>
                  </a:xfrm>
                </p:grpSpPr>
                <p:sp>
                  <p:nvSpPr>
                    <p:cNvPr id="28" name="Google Shape;28;p2"/>
                    <p:cNvSpPr txBox="1"/>
                    <p:nvPr/>
                  </p:nvSpPr>
                  <p:spPr>
                    <a:xfrm>
                      <a:off x="36260483" y="16924397"/>
                      <a:ext cx="2012100" cy="7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entury Gothic"/>
                          <a:ea typeface="Century Gothic"/>
                          <a:cs typeface="Century Gothic"/>
                          <a:sym typeface="Century Gothic"/>
                        </a:rPr>
                        <a:t>OUTPUT LAYER </a:t>
                      </a:r>
                      <a:endParaRPr sz="1800" b="1">
                        <a:latin typeface="Century Gothic"/>
                        <a:ea typeface="Century Gothic"/>
                        <a:cs typeface="Century Gothic"/>
                        <a:sym typeface="Century Gothic"/>
                      </a:endParaRPr>
                    </a:p>
                    <a:p>
                      <a:pPr marL="0" lvl="0" indent="0" algn="l" rtl="0">
                        <a:spcBef>
                          <a:spcPts val="0"/>
                        </a:spcBef>
                        <a:spcAft>
                          <a:spcPts val="0"/>
                        </a:spcAft>
                        <a:buNone/>
                      </a:pPr>
                      <a:r>
                        <a:rPr lang="en-US" b="1">
                          <a:latin typeface="Century Gothic"/>
                          <a:ea typeface="Century Gothic"/>
                          <a:cs typeface="Century Gothic"/>
                          <a:sym typeface="Century Gothic"/>
                        </a:rPr>
                        <a:t>VISIBLE</a:t>
                      </a:r>
                      <a:endParaRPr b="1">
                        <a:latin typeface="Century Gothic"/>
                        <a:ea typeface="Century Gothic"/>
                        <a:cs typeface="Century Gothic"/>
                        <a:sym typeface="Century Gothic"/>
                      </a:endParaRPr>
                    </a:p>
                  </p:txBody>
                </p:sp>
                <p:sp>
                  <p:nvSpPr>
                    <p:cNvPr id="29" name="Google Shape;29;p2"/>
                    <p:cNvSpPr txBox="1"/>
                    <p:nvPr/>
                  </p:nvSpPr>
                  <p:spPr>
                    <a:xfrm>
                      <a:off x="36495983" y="19136650"/>
                      <a:ext cx="1388700" cy="5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b="1" dirty="0">
                          <a:solidFill>
                            <a:srgbClr val="FFFFFF"/>
                          </a:solidFill>
                          <a:latin typeface="Century Gothic"/>
                          <a:ea typeface="Century Gothic"/>
                          <a:cs typeface="Century Gothic"/>
                          <a:sym typeface="Century Gothic"/>
                        </a:rPr>
                        <a:t>Downstream Discharge</a:t>
                      </a:r>
                      <a:endParaRPr sz="1300" b="1" dirty="0">
                        <a:solidFill>
                          <a:srgbClr val="FFFFFF"/>
                        </a:solidFill>
                        <a:latin typeface="Century Gothic"/>
                        <a:ea typeface="Century Gothic"/>
                        <a:cs typeface="Century Gothic"/>
                        <a:sym typeface="Century Gothic"/>
                      </a:endParaRPr>
                    </a:p>
                  </p:txBody>
                </p:sp>
              </p:grpSp>
              <p:sp>
                <p:nvSpPr>
                  <p:cNvPr id="30" name="Google Shape;30;p2"/>
                  <p:cNvSpPr txBox="1"/>
                  <p:nvPr/>
                </p:nvSpPr>
                <p:spPr>
                  <a:xfrm>
                    <a:off x="23426945" y="9383797"/>
                    <a:ext cx="2266800" cy="7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entury Gothic"/>
                        <a:ea typeface="Century Gothic"/>
                        <a:cs typeface="Century Gothic"/>
                        <a:sym typeface="Century Gothic"/>
                      </a:rPr>
                      <a:t>PREDICTED VALUE</a:t>
                    </a:r>
                    <a:endParaRPr sz="1800" b="1">
                      <a:latin typeface="Century Gothic"/>
                      <a:ea typeface="Century Gothic"/>
                      <a:cs typeface="Century Gothic"/>
                      <a:sym typeface="Century Gothic"/>
                    </a:endParaRPr>
                  </a:p>
                </p:txBody>
              </p:sp>
            </p:grpSp>
            <p:grpSp>
              <p:nvGrpSpPr>
                <p:cNvPr id="31" name="Google Shape;31;p2"/>
                <p:cNvGrpSpPr/>
                <p:nvPr/>
              </p:nvGrpSpPr>
              <p:grpSpPr>
                <a:xfrm>
                  <a:off x="13490655" y="9383797"/>
                  <a:ext cx="3127800" cy="3690803"/>
                  <a:chOff x="30613480" y="17824322"/>
                  <a:chExt cx="3127800" cy="3690803"/>
                </a:xfrm>
              </p:grpSpPr>
              <p:sp>
                <p:nvSpPr>
                  <p:cNvPr id="32" name="Google Shape;32;p2"/>
                  <p:cNvSpPr txBox="1"/>
                  <p:nvPr/>
                </p:nvSpPr>
                <p:spPr>
                  <a:xfrm>
                    <a:off x="31244800" y="18872075"/>
                    <a:ext cx="22062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FFFFFF"/>
                        </a:solidFill>
                        <a:latin typeface="Century Gothic"/>
                        <a:ea typeface="Century Gothic"/>
                        <a:cs typeface="Century Gothic"/>
                        <a:sym typeface="Century Gothic"/>
                      </a:rPr>
                      <a:t>Precipitation (NLDAS)</a:t>
                    </a:r>
                    <a:endParaRPr sz="1600" b="1" dirty="0">
                      <a:solidFill>
                        <a:srgbClr val="FFFFFF"/>
                      </a:solidFill>
                      <a:latin typeface="Century Gothic"/>
                      <a:ea typeface="Century Gothic"/>
                      <a:cs typeface="Century Gothic"/>
                      <a:sym typeface="Century Gothic"/>
                    </a:endParaRPr>
                  </a:p>
                </p:txBody>
              </p:sp>
              <p:sp>
                <p:nvSpPr>
                  <p:cNvPr id="33" name="Google Shape;33;p2"/>
                  <p:cNvSpPr txBox="1"/>
                  <p:nvPr/>
                </p:nvSpPr>
                <p:spPr>
                  <a:xfrm>
                    <a:off x="31362850" y="20025000"/>
                    <a:ext cx="19371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FFFFFF"/>
                        </a:solidFill>
                        <a:latin typeface="Century Gothic"/>
                        <a:ea typeface="Century Gothic"/>
                        <a:cs typeface="Century Gothic"/>
                        <a:sym typeface="Century Gothic"/>
                      </a:rPr>
                      <a:t>Soil </a:t>
                    </a:r>
                    <a:r>
                      <a:rPr lang="en-US" sz="1600" b="1" dirty="0" smtClean="0">
                        <a:solidFill>
                          <a:srgbClr val="FFFFFF"/>
                        </a:solidFill>
                        <a:latin typeface="Century Gothic"/>
                        <a:ea typeface="Century Gothic"/>
                        <a:cs typeface="Century Gothic"/>
                        <a:sym typeface="Century Gothic"/>
                      </a:rPr>
                      <a:t>Moisture </a:t>
                    </a:r>
                    <a:r>
                      <a:rPr lang="en-US" sz="1600" b="1" dirty="0">
                        <a:solidFill>
                          <a:srgbClr val="FFFFFF"/>
                        </a:solidFill>
                        <a:latin typeface="Century Gothic"/>
                        <a:ea typeface="Century Gothic"/>
                        <a:cs typeface="Century Gothic"/>
                        <a:sym typeface="Century Gothic"/>
                      </a:rPr>
                      <a:t>(</a:t>
                    </a:r>
                    <a:r>
                      <a:rPr lang="en-US" sz="1600" b="1" dirty="0" smtClean="0">
                        <a:solidFill>
                          <a:srgbClr val="FFFFFF"/>
                        </a:solidFill>
                        <a:latin typeface="Century Gothic"/>
                        <a:ea typeface="Century Gothic"/>
                        <a:cs typeface="Century Gothic"/>
                        <a:sym typeface="Century Gothic"/>
                      </a:rPr>
                      <a:t>NLDAS)</a:t>
                    </a:r>
                    <a:endParaRPr sz="1600" b="1" dirty="0">
                      <a:solidFill>
                        <a:srgbClr val="FFFFFF"/>
                      </a:solidFill>
                      <a:latin typeface="Century Gothic"/>
                      <a:ea typeface="Century Gothic"/>
                      <a:cs typeface="Century Gothic"/>
                      <a:sym typeface="Century Gothic"/>
                    </a:endParaRPr>
                  </a:p>
                </p:txBody>
              </p:sp>
              <p:sp>
                <p:nvSpPr>
                  <p:cNvPr id="34" name="Google Shape;34;p2"/>
                  <p:cNvSpPr txBox="1"/>
                  <p:nvPr/>
                </p:nvSpPr>
                <p:spPr>
                  <a:xfrm>
                    <a:off x="31496338" y="21177925"/>
                    <a:ext cx="1727400" cy="3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solidFill>
                          <a:srgbClr val="FFFFFF"/>
                        </a:solidFill>
                        <a:latin typeface="Century Gothic"/>
                        <a:ea typeface="Century Gothic"/>
                        <a:cs typeface="Century Gothic"/>
                        <a:sym typeface="Century Gothic"/>
                      </a:rPr>
                      <a:t>Upstream Discharge (Various Sources)</a:t>
                    </a:r>
                    <a:endParaRPr sz="1600" b="1" dirty="0">
                      <a:solidFill>
                        <a:srgbClr val="FFFFFF"/>
                      </a:solidFill>
                      <a:latin typeface="Century Gothic"/>
                      <a:ea typeface="Century Gothic"/>
                      <a:cs typeface="Century Gothic"/>
                      <a:sym typeface="Century Gothic"/>
                    </a:endParaRPr>
                  </a:p>
                </p:txBody>
              </p:sp>
              <p:sp>
                <p:nvSpPr>
                  <p:cNvPr id="35" name="Google Shape;35;p2"/>
                  <p:cNvSpPr txBox="1"/>
                  <p:nvPr/>
                </p:nvSpPr>
                <p:spPr>
                  <a:xfrm>
                    <a:off x="30613480" y="17824322"/>
                    <a:ext cx="31278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Century Gothic"/>
                        <a:ea typeface="Century Gothic"/>
                        <a:cs typeface="Century Gothic"/>
                        <a:sym typeface="Century Gothic"/>
                      </a:rPr>
                      <a:t>INPUT LAYER (Features)</a:t>
                    </a:r>
                    <a:endParaRPr sz="1800" b="1" dirty="0">
                      <a:latin typeface="Century Gothic"/>
                      <a:ea typeface="Century Gothic"/>
                      <a:cs typeface="Century Gothic"/>
                      <a:sym typeface="Century Gothic"/>
                    </a:endParaRPr>
                  </a:p>
                  <a:p>
                    <a:pPr marL="0" lvl="0" indent="0" algn="l" rtl="0">
                      <a:spcBef>
                        <a:spcPts val="0"/>
                      </a:spcBef>
                      <a:spcAft>
                        <a:spcPts val="0"/>
                      </a:spcAft>
                      <a:buNone/>
                    </a:pPr>
                    <a:r>
                      <a:rPr lang="en-US" b="1" dirty="0">
                        <a:latin typeface="Century Gothic"/>
                        <a:ea typeface="Century Gothic"/>
                        <a:cs typeface="Century Gothic"/>
                        <a:sym typeface="Century Gothic"/>
                      </a:rPr>
                      <a:t>VISIBLE</a:t>
                    </a:r>
                    <a:endParaRPr b="1" dirty="0">
                      <a:latin typeface="Century Gothic"/>
                      <a:ea typeface="Century Gothic"/>
                      <a:cs typeface="Century Gothic"/>
                      <a:sym typeface="Century Gothic"/>
                    </a:endParaRPr>
                  </a:p>
                </p:txBody>
              </p:sp>
            </p:grpSp>
          </p:grpSp>
          <p:sp>
            <p:nvSpPr>
              <p:cNvPr id="98" name="TextBox 97"/>
              <p:cNvSpPr txBox="1"/>
              <p:nvPr/>
            </p:nvSpPr>
            <p:spPr>
              <a:xfrm>
                <a:off x="23350445" y="12226031"/>
                <a:ext cx="199529" cy="307777"/>
              </a:xfrm>
              <a:prstGeom prst="rect">
                <a:avLst/>
              </a:prstGeom>
              <a:solidFill>
                <a:schemeClr val="bg1"/>
              </a:solidFill>
            </p:spPr>
            <p:txBody>
              <a:bodyPr wrap="square" lIns="0" rIns="0" rtlCol="0">
                <a:spAutoFit/>
              </a:bodyPr>
              <a:lstStyle/>
              <a:p>
                <a:r>
                  <a:rPr lang="en-US" b="1" dirty="0" smtClean="0">
                    <a:solidFill>
                      <a:schemeClr val="tx2">
                        <a:lumMod val="25000"/>
                      </a:schemeClr>
                    </a:solidFill>
                    <a:latin typeface="Century Gothic" panose="020B0502020202020204" pitchFamily="34" charset="0"/>
                  </a:rPr>
                  <a:t>y</a:t>
                </a:r>
                <a:r>
                  <a:rPr lang="en-US" b="1" baseline="-25000" dirty="0" smtClean="0">
                    <a:solidFill>
                      <a:schemeClr val="tx2">
                        <a:lumMod val="25000"/>
                      </a:schemeClr>
                    </a:solidFill>
                    <a:latin typeface="Century Gothic" panose="020B0502020202020204" pitchFamily="34" charset="0"/>
                  </a:rPr>
                  <a:t>1</a:t>
                </a:r>
                <a:endParaRPr lang="en-US" b="1" dirty="0">
                  <a:solidFill>
                    <a:schemeClr val="tx2">
                      <a:lumMod val="25000"/>
                    </a:schemeClr>
                  </a:solidFill>
                  <a:latin typeface="Century Gothic" panose="020B0502020202020204" pitchFamily="34" charset="0"/>
                </a:endParaRPr>
              </a:p>
            </p:txBody>
          </p:sp>
          <p:sp>
            <p:nvSpPr>
              <p:cNvPr id="165" name="TextBox 164"/>
              <p:cNvSpPr txBox="1"/>
              <p:nvPr/>
            </p:nvSpPr>
            <p:spPr>
              <a:xfrm>
                <a:off x="23545221" y="12226465"/>
                <a:ext cx="368166" cy="307777"/>
              </a:xfrm>
              <a:prstGeom prst="rect">
                <a:avLst/>
              </a:prstGeom>
              <a:solidFill>
                <a:schemeClr val="bg1"/>
              </a:solidFill>
            </p:spPr>
            <p:txBody>
              <a:bodyPr wrap="square" lIns="0" rIns="0" rtlCol="0">
                <a:spAutoFit/>
              </a:bodyPr>
              <a:lstStyle/>
              <a:p>
                <a:r>
                  <a:rPr lang="en-US" b="1" dirty="0" smtClean="0">
                    <a:solidFill>
                      <a:schemeClr val="tx2">
                        <a:lumMod val="25000"/>
                      </a:schemeClr>
                    </a:solidFill>
                    <a:latin typeface="Century Gothic" panose="020B0502020202020204" pitchFamily="34" charset="0"/>
                  </a:rPr>
                  <a:t>y</a:t>
                </a:r>
                <a:r>
                  <a:rPr lang="en-US" b="1" baseline="-25000" dirty="0">
                    <a:solidFill>
                      <a:schemeClr val="tx2">
                        <a:lumMod val="25000"/>
                      </a:schemeClr>
                    </a:solidFill>
                    <a:latin typeface="Century Gothic" panose="020B0502020202020204" pitchFamily="34" charset="0"/>
                  </a:rPr>
                  <a:t>2</a:t>
                </a:r>
                <a:endParaRPr lang="en-US" b="1" dirty="0">
                  <a:solidFill>
                    <a:schemeClr val="tx2">
                      <a:lumMod val="25000"/>
                    </a:schemeClr>
                  </a:solidFill>
                  <a:latin typeface="Century Gothic" panose="020B0502020202020204" pitchFamily="34" charset="0"/>
                </a:endParaRPr>
              </a:p>
            </p:txBody>
          </p:sp>
          <p:sp>
            <p:nvSpPr>
              <p:cNvPr id="166" name="TextBox 165"/>
              <p:cNvSpPr txBox="1"/>
              <p:nvPr/>
            </p:nvSpPr>
            <p:spPr>
              <a:xfrm>
                <a:off x="23761876" y="12228831"/>
                <a:ext cx="210358" cy="307777"/>
              </a:xfrm>
              <a:prstGeom prst="rect">
                <a:avLst/>
              </a:prstGeom>
              <a:solidFill>
                <a:schemeClr val="bg1"/>
              </a:solidFill>
            </p:spPr>
            <p:txBody>
              <a:bodyPr wrap="square" lIns="0" rIns="0" rtlCol="0">
                <a:spAutoFit/>
              </a:bodyPr>
              <a:lstStyle/>
              <a:p>
                <a:r>
                  <a:rPr lang="en-US" b="1" dirty="0" smtClean="0">
                    <a:solidFill>
                      <a:schemeClr val="tx2">
                        <a:lumMod val="25000"/>
                      </a:schemeClr>
                    </a:solidFill>
                    <a:latin typeface="Century Gothic" panose="020B0502020202020204" pitchFamily="34" charset="0"/>
                  </a:rPr>
                  <a:t>y</a:t>
                </a:r>
                <a:r>
                  <a:rPr lang="en-US" b="1" baseline="-25000" dirty="0">
                    <a:solidFill>
                      <a:schemeClr val="tx2">
                        <a:lumMod val="25000"/>
                      </a:schemeClr>
                    </a:solidFill>
                    <a:latin typeface="Century Gothic" panose="020B0502020202020204" pitchFamily="34" charset="0"/>
                  </a:rPr>
                  <a:t>3</a:t>
                </a:r>
                <a:endParaRPr lang="en-US" b="1" dirty="0">
                  <a:solidFill>
                    <a:schemeClr val="tx2">
                      <a:lumMod val="25000"/>
                    </a:schemeClr>
                  </a:solidFill>
                  <a:latin typeface="Century Gothic" panose="020B0502020202020204" pitchFamily="34" charset="0"/>
                </a:endParaRPr>
              </a:p>
            </p:txBody>
          </p:sp>
          <p:sp>
            <p:nvSpPr>
              <p:cNvPr id="167" name="TextBox 166"/>
              <p:cNvSpPr txBox="1"/>
              <p:nvPr/>
            </p:nvSpPr>
            <p:spPr>
              <a:xfrm>
                <a:off x="23966114" y="12231880"/>
                <a:ext cx="252194" cy="307777"/>
              </a:xfrm>
              <a:prstGeom prst="rect">
                <a:avLst/>
              </a:prstGeom>
              <a:solidFill>
                <a:schemeClr val="bg1"/>
              </a:solidFill>
            </p:spPr>
            <p:txBody>
              <a:bodyPr wrap="square" lIns="0" rIns="0" rtlCol="0">
                <a:spAutoFit/>
              </a:bodyPr>
              <a:lstStyle/>
              <a:p>
                <a:r>
                  <a:rPr lang="en-US" b="1" dirty="0" smtClean="0">
                    <a:solidFill>
                      <a:schemeClr val="tx2">
                        <a:lumMod val="25000"/>
                      </a:schemeClr>
                    </a:solidFill>
                    <a:latin typeface="Century Gothic" panose="020B0502020202020204" pitchFamily="34" charset="0"/>
                  </a:rPr>
                  <a:t>y</a:t>
                </a:r>
                <a:r>
                  <a:rPr lang="en-US" b="1" baseline="-25000" dirty="0">
                    <a:solidFill>
                      <a:schemeClr val="tx2">
                        <a:lumMod val="25000"/>
                      </a:schemeClr>
                    </a:solidFill>
                    <a:latin typeface="Century Gothic" panose="020B0502020202020204" pitchFamily="34" charset="0"/>
                  </a:rPr>
                  <a:t>4</a:t>
                </a:r>
                <a:endParaRPr lang="en-US" b="1" dirty="0">
                  <a:solidFill>
                    <a:schemeClr val="tx2">
                      <a:lumMod val="25000"/>
                    </a:schemeClr>
                  </a:solidFill>
                  <a:latin typeface="Century Gothic" panose="020B0502020202020204" pitchFamily="34" charset="0"/>
                </a:endParaRPr>
              </a:p>
            </p:txBody>
          </p:sp>
        </p:grpSp>
        <p:sp>
          <p:nvSpPr>
            <p:cNvPr id="164" name="TextBox 163"/>
            <p:cNvSpPr txBox="1"/>
            <p:nvPr/>
          </p:nvSpPr>
          <p:spPr>
            <a:xfrm>
              <a:off x="13657027" y="12304455"/>
              <a:ext cx="451882" cy="338554"/>
            </a:xfrm>
            <a:prstGeom prst="rect">
              <a:avLst/>
            </a:prstGeom>
            <a:solidFill>
              <a:srgbClr val="1B57AF"/>
            </a:solidFill>
          </p:spPr>
          <p:txBody>
            <a:bodyPr wrap="square" rtlCol="0">
              <a:spAutoFit/>
            </a:bodyPr>
            <a:lstStyle/>
            <a:p>
              <a:r>
                <a:rPr lang="en-US" sz="1600" b="1" dirty="0" smtClean="0">
                  <a:solidFill>
                    <a:schemeClr val="bg1"/>
                  </a:solidFill>
                  <a:latin typeface="Century Gothic" panose="020B0502020202020204" pitchFamily="34" charset="0"/>
                </a:rPr>
                <a:t>X</a:t>
              </a:r>
              <a:r>
                <a:rPr lang="en-US" sz="1600" b="1" baseline="-25000" dirty="0">
                  <a:solidFill>
                    <a:schemeClr val="bg1"/>
                  </a:solidFill>
                  <a:latin typeface="Century Gothic" panose="020B0502020202020204" pitchFamily="34" charset="0"/>
                </a:rPr>
                <a:t>3</a:t>
              </a:r>
              <a:endParaRPr lang="en-US" sz="1600" b="1" dirty="0">
                <a:solidFill>
                  <a:schemeClr val="bg1"/>
                </a:solidFill>
                <a:latin typeface="Century Gothic" panose="020B0502020202020204" pitchFamily="34" charset="0"/>
              </a:endParaRPr>
            </a:p>
          </p:txBody>
        </p:sp>
        <p:sp>
          <p:nvSpPr>
            <p:cNvPr id="163" name="TextBox 162"/>
            <p:cNvSpPr txBox="1"/>
            <p:nvPr/>
          </p:nvSpPr>
          <p:spPr>
            <a:xfrm>
              <a:off x="13526917" y="11243569"/>
              <a:ext cx="451882" cy="338554"/>
            </a:xfrm>
            <a:prstGeom prst="rect">
              <a:avLst/>
            </a:prstGeom>
            <a:solidFill>
              <a:srgbClr val="1B57AF"/>
            </a:solidFill>
          </p:spPr>
          <p:txBody>
            <a:bodyPr wrap="square" rtlCol="0">
              <a:spAutoFit/>
            </a:bodyPr>
            <a:lstStyle/>
            <a:p>
              <a:r>
                <a:rPr lang="en-US" sz="1600" b="1" dirty="0" smtClean="0">
                  <a:solidFill>
                    <a:schemeClr val="bg1"/>
                  </a:solidFill>
                  <a:latin typeface="Century Gothic" panose="020B0502020202020204" pitchFamily="34" charset="0"/>
                </a:rPr>
                <a:t>X</a:t>
              </a:r>
              <a:r>
                <a:rPr lang="en-US" sz="1600" b="1" baseline="-25000" dirty="0">
                  <a:solidFill>
                    <a:schemeClr val="bg1"/>
                  </a:solidFill>
                  <a:latin typeface="Century Gothic" panose="020B0502020202020204" pitchFamily="34" charset="0"/>
                </a:rPr>
                <a:t>2</a:t>
              </a:r>
              <a:endParaRPr lang="en-US" sz="1600" b="1" dirty="0">
                <a:solidFill>
                  <a:schemeClr val="bg1"/>
                </a:solidFill>
                <a:latin typeface="Century Gothic" panose="020B0502020202020204" pitchFamily="34" charset="0"/>
              </a:endParaRPr>
            </a:p>
          </p:txBody>
        </p:sp>
        <p:sp>
          <p:nvSpPr>
            <p:cNvPr id="21" name="TextBox 20"/>
            <p:cNvSpPr txBox="1"/>
            <p:nvPr/>
          </p:nvSpPr>
          <p:spPr>
            <a:xfrm>
              <a:off x="13423223" y="10209951"/>
              <a:ext cx="451882" cy="338554"/>
            </a:xfrm>
            <a:prstGeom prst="rect">
              <a:avLst/>
            </a:prstGeom>
            <a:solidFill>
              <a:srgbClr val="1B57AF"/>
            </a:solidFill>
          </p:spPr>
          <p:txBody>
            <a:bodyPr wrap="square" rtlCol="0">
              <a:spAutoFit/>
            </a:bodyPr>
            <a:lstStyle/>
            <a:p>
              <a:r>
                <a:rPr lang="en-US" sz="1600" b="1" dirty="0" smtClean="0">
                  <a:solidFill>
                    <a:schemeClr val="bg1"/>
                  </a:solidFill>
                  <a:latin typeface="Century Gothic" panose="020B0502020202020204" pitchFamily="34" charset="0"/>
                </a:rPr>
                <a:t>X</a:t>
              </a:r>
              <a:r>
                <a:rPr lang="en-US" sz="1600" b="1" baseline="-25000" dirty="0" smtClean="0">
                  <a:solidFill>
                    <a:schemeClr val="bg1"/>
                  </a:solidFill>
                  <a:latin typeface="Century Gothic" panose="020B0502020202020204" pitchFamily="34" charset="0"/>
                </a:rPr>
                <a:t>1</a:t>
              </a:r>
              <a:endParaRPr lang="en-US" sz="1600" b="1" dirty="0">
                <a:solidFill>
                  <a:schemeClr val="bg1"/>
                </a:solidFill>
                <a:latin typeface="Century Gothic" panose="020B0502020202020204" pitchFamily="34" charset="0"/>
              </a:endParaRPr>
            </a:p>
          </p:txBody>
        </p:sp>
        <p:sp>
          <p:nvSpPr>
            <p:cNvPr id="22" name="TextBox 21"/>
            <p:cNvSpPr txBox="1"/>
            <p:nvPr/>
          </p:nvSpPr>
          <p:spPr>
            <a:xfrm>
              <a:off x="23141869" y="11468276"/>
              <a:ext cx="515897" cy="461665"/>
            </a:xfrm>
            <a:prstGeom prst="rect">
              <a:avLst/>
            </a:prstGeom>
            <a:solidFill>
              <a:schemeClr val="bg1"/>
            </a:solidFill>
          </p:spPr>
          <p:txBody>
            <a:bodyPr wrap="square" rtlCol="0">
              <a:spAutoFit/>
            </a:bodyPr>
            <a:lstStyle/>
            <a:p>
              <a:r>
                <a:rPr lang="cy-GB" sz="2400" b="1" dirty="0" smtClean="0">
                  <a:latin typeface="Century Gothic" panose="020B0502020202020204" pitchFamily="34" charset="0"/>
                </a:rPr>
                <a:t>ŷ</a:t>
              </a:r>
              <a:endParaRPr lang="en-US" sz="2400" b="1" dirty="0">
                <a:latin typeface="Century Gothic" panose="020B0502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798</Words>
  <Application>Microsoft Office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Bengtsson, Zachary A. (ARC-SGE)[SSAI DEVELOP]</cp:lastModifiedBy>
  <cp:revision>27</cp:revision>
  <dcterms:created xsi:type="dcterms:W3CDTF">2019-02-05T16:32:03Z</dcterms:created>
  <dcterms:modified xsi:type="dcterms:W3CDTF">2019-09-17T23:25:25Z</dcterms:modified>
</cp:coreProperties>
</file>