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9" r:id="rId5"/>
    <p:sldId id="260" r:id="rId6"/>
    <p:sldId id="270" r:id="rId7"/>
    <p:sldId id="271" r:id="rId8"/>
    <p:sldId id="272" r:id="rId9"/>
    <p:sldId id="26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3416C"/>
    <a:srgbClr val="FADF82"/>
    <a:srgbClr val="5B9BD5"/>
    <a:srgbClr val="3E96A8"/>
    <a:srgbClr val="99A893"/>
    <a:srgbClr val="9995A8"/>
    <a:srgbClr val="0067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2" d="100"/>
          <a:sy n="92" d="100"/>
        </p:scale>
        <p:origin x="192" y="57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 name="Picture 5"/>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rot="10800000">
            <a:off x="0" y="2407389"/>
            <a:ext cx="12192000" cy="196959"/>
          </a:xfrm>
          <a:prstGeom prst="rect">
            <a:avLst/>
          </a:prstGeom>
        </p:spPr>
      </p:pic>
      <p:sp>
        <p:nvSpPr>
          <p:cNvPr id="30" name="Rectangle 29"/>
          <p:cNvSpPr/>
          <p:nvPr userDrawn="1"/>
        </p:nvSpPr>
        <p:spPr>
          <a:xfrm>
            <a:off x="0" y="0"/>
            <a:ext cx="12192000" cy="2408758"/>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hasCustomPrompt="1"/>
          </p:nvPr>
        </p:nvSpPr>
        <p:spPr>
          <a:xfrm>
            <a:off x="1086521" y="788406"/>
            <a:ext cx="10047643" cy="1229100"/>
          </a:xfrm>
          <a:noFill/>
        </p:spPr>
        <p:txBody>
          <a:bodyPr anchor="b">
            <a:normAutofit/>
          </a:bodyPr>
          <a:lstStyle>
            <a:lvl1pPr algn="ctr">
              <a:defRPr sz="5400" kern="1200" spc="800" baseline="0">
                <a:solidFill>
                  <a:schemeClr val="bg1"/>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in fact,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pic>
        <p:nvPicPr>
          <p:cNvPr id="7" name="Picture 6"/>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5212866" y="4624733"/>
            <a:ext cx="1338177" cy="1354142"/>
          </a:xfrm>
          <a:prstGeom prst="rect">
            <a:avLst/>
          </a:prstGeom>
        </p:spPr>
      </p:pic>
    </p:spTree>
    <p:extLst>
      <p:ext uri="{BB962C8B-B14F-4D97-AF65-F5344CB8AC3E}">
        <p14:creationId xmlns:p14="http://schemas.microsoft.com/office/powerpoint/2010/main" val="3934751187"/>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err="1" smtClean="0"/>
              <a:t>Woah</a:t>
            </a:r>
            <a:r>
              <a:rPr lang="en-US" dirty="0" smtClean="0"/>
              <a:t> Wait</a:t>
            </a:r>
            <a:endParaRPr lang="en-US" dirty="0"/>
          </a:p>
        </p:txBody>
      </p:sp>
      <p:sp>
        <p:nvSpPr>
          <p:cNvPr id="3" name="Vertical Text Placeholder 2"/>
          <p:cNvSpPr>
            <a:spLocks noGrp="1"/>
          </p:cNvSpPr>
          <p:nvPr>
            <p:ph type="body" orient="vert" idx="1" hasCustomPrompt="1"/>
          </p:nvPr>
        </p:nvSpPr>
        <p:spPr>
          <a:xfrm>
            <a:off x="764221" y="1044329"/>
            <a:ext cx="10668245" cy="5081788"/>
          </a:xfrm>
        </p:spPr>
        <p:txBody>
          <a:bodyPr vert="eaVert"/>
          <a:lstStyle>
            <a:lvl1pPr>
              <a:defRPr baseline="0"/>
            </a:lvl1pPr>
            <a:lvl2pPr>
              <a:defRPr/>
            </a:lvl2pPr>
            <a:lvl3pPr>
              <a:defRPr/>
            </a:lvl3pPr>
            <a:lvl4pPr>
              <a:defRPr/>
            </a:lvl4pPr>
            <a:lvl5pPr>
              <a:defRPr baseline="0"/>
            </a:lvl5pPr>
          </a:lstStyle>
          <a:p>
            <a:pPr lvl="0"/>
            <a:r>
              <a:rPr lang="en-US" dirty="0" smtClean="0"/>
              <a:t>OH NO</a:t>
            </a:r>
          </a:p>
          <a:p>
            <a:pPr lvl="1"/>
            <a:r>
              <a:rPr lang="en-US" dirty="0" smtClean="0"/>
              <a:t>WHY IS EVERYTHING SIDEWAYS</a:t>
            </a:r>
          </a:p>
          <a:p>
            <a:pPr lvl="2"/>
            <a:r>
              <a:rPr lang="en-US" dirty="0" smtClean="0"/>
              <a:t>OH JEEZE SOMEONE HELP</a:t>
            </a:r>
          </a:p>
          <a:p>
            <a:pPr lvl="3"/>
            <a:r>
              <a:rPr lang="en-US" dirty="0" smtClean="0"/>
              <a:t>AAAAAAA</a:t>
            </a:r>
          </a:p>
          <a:p>
            <a:pPr lvl="4"/>
            <a:r>
              <a:rPr lang="en-US" dirty="0" smtClean="0"/>
              <a:t>ISAAC NEWTON WAS WROOOOOONG</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11" name="Group 10"/>
          <p:cNvGrpSpPr/>
          <p:nvPr userDrawn="1"/>
        </p:nvGrpSpPr>
        <p:grpSpPr>
          <a:xfrm>
            <a:off x="-40395" y="978947"/>
            <a:ext cx="12263351" cy="52134"/>
            <a:chOff x="-651448" y="1830457"/>
            <a:chExt cx="12005248" cy="46687"/>
          </a:xfrm>
        </p:grpSpPr>
        <p:sp>
          <p:nvSpPr>
            <p:cNvPr id="12" name="Parallelogram 11"/>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05927634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838200" y="365125"/>
            <a:ext cx="10515600" cy="613821"/>
          </a:xfrm>
        </p:spPr>
        <p:txBody>
          <a:bodyPr>
            <a:normAutofit/>
          </a:bodyPr>
          <a:lstStyle>
            <a:lvl1pPr>
              <a:defRPr sz="3200">
                <a:solidFill>
                  <a:srgbClr val="13416C"/>
                </a:solidFill>
              </a:defRPr>
            </a:lvl1pPr>
          </a:lstStyle>
          <a:p>
            <a:r>
              <a:rPr lang="en-US" dirty="0" smtClean="0"/>
              <a:t>Slide Title</a:t>
            </a:r>
            <a:endParaRPr lang="en-US" dirty="0"/>
          </a:p>
        </p:txBody>
      </p:sp>
      <p:sp>
        <p:nvSpPr>
          <p:cNvPr id="3" name="Content Placeholder 2"/>
          <p:cNvSpPr>
            <a:spLocks noGrp="1"/>
          </p:cNvSpPr>
          <p:nvPr>
            <p:ph idx="1" hasCustomPrompt="1"/>
          </p:nvPr>
        </p:nvSpPr>
        <p:spPr>
          <a:xfrm>
            <a:off x="838200" y="1183341"/>
            <a:ext cx="10515600" cy="4993622"/>
          </a:xfrm>
        </p:spPr>
        <p:txBody>
          <a:bodyPr/>
          <a:lstStyle>
            <a:lvl1pPr>
              <a:defRPr/>
            </a:lvl1pPr>
            <a:lvl2pPr>
              <a:defRPr/>
            </a:lvl2pPr>
            <a:lvl3pPr>
              <a:defRPr/>
            </a:lvl3pPr>
            <a:lvl4pPr>
              <a:defRPr baseline="0"/>
            </a:lvl4pPr>
            <a:lvl5pPr>
              <a:defRPr/>
            </a:lvl5p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p>
        </p:txBody>
      </p:sp>
      <p:grpSp>
        <p:nvGrpSpPr>
          <p:cNvPr id="7" name="Group 6"/>
          <p:cNvGrpSpPr/>
          <p:nvPr userDrawn="1"/>
        </p:nvGrpSpPr>
        <p:grpSpPr>
          <a:xfrm>
            <a:off x="-40395" y="978947"/>
            <a:ext cx="12263351" cy="52134"/>
            <a:chOff x="-651448" y="1830457"/>
            <a:chExt cx="12005248" cy="46687"/>
          </a:xfrm>
        </p:grpSpPr>
        <p:sp>
          <p:nvSpPr>
            <p:cNvPr id="8" name="Parallelogram 7"/>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Parallelogram 8"/>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Parallelogram 9"/>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Parallelogram 10"/>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21561373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Section Header">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815302"/>
            <a:ext cx="9144000" cy="1229100"/>
          </a:xfrm>
          <a:noFill/>
        </p:spPr>
        <p:txBody>
          <a:bodyPr anchor="b">
            <a:normAutofit/>
          </a:bodyPr>
          <a:lstStyle>
            <a:lvl1pPr algn="ctr">
              <a:defRPr sz="5400" kern="1200" spc="800" baseline="0">
                <a:solidFill>
                  <a:srgbClr val="13416C"/>
                </a:solidFill>
                <a:latin typeface="Century Gothic" panose="020B0502020202020204" pitchFamily="34" charset="0"/>
              </a:defRPr>
            </a:lvl1pPr>
          </a:lstStyle>
          <a:p>
            <a:r>
              <a:rPr lang="en-US" dirty="0" smtClean="0"/>
              <a:t>This is a Title</a:t>
            </a:r>
            <a:endParaRPr lang="en-US" dirty="0"/>
          </a:p>
        </p:txBody>
      </p:sp>
      <p:sp>
        <p:nvSpPr>
          <p:cNvPr id="3" name="Subtitle 2"/>
          <p:cNvSpPr>
            <a:spLocks noGrp="1"/>
          </p:cNvSpPr>
          <p:nvPr>
            <p:ph type="subTitle" idx="1" hasCustomPrompt="1"/>
          </p:nvPr>
        </p:nvSpPr>
        <p:spPr>
          <a:xfrm>
            <a:off x="3051425" y="2642296"/>
            <a:ext cx="5661060" cy="1655762"/>
          </a:xfrm>
        </p:spPr>
        <p:txBody>
          <a:bodyPr/>
          <a:lstStyle>
            <a:lvl1pPr marL="0" indent="0" algn="ctr">
              <a:buNone/>
              <a:defRPr sz="2400" baseline="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This is not a very subtle subtitle. But it is a subtitle.</a:t>
            </a:r>
            <a:endParaRPr lang="en-US" dirty="0"/>
          </a:p>
        </p:txBody>
      </p:sp>
      <p:sp>
        <p:nvSpPr>
          <p:cNvPr id="5" name="Footer Placeholder 4"/>
          <p:cNvSpPr>
            <a:spLocks noGrp="1"/>
          </p:cNvSpPr>
          <p:nvPr>
            <p:ph type="ftr" sz="quarter" idx="11"/>
          </p:nvPr>
        </p:nvSpPr>
        <p:spPr/>
        <p:txBody>
          <a:bodyPr/>
          <a:lstStyle/>
          <a:p>
            <a:r>
              <a:rPr lang="en-US" dirty="0" smtClean="0"/>
              <a:t>This is where your footer goes.</a:t>
            </a:r>
            <a:endParaRPr lang="en-US" dirty="0"/>
          </a:p>
        </p:txBody>
      </p:sp>
      <p:grpSp>
        <p:nvGrpSpPr>
          <p:cNvPr id="10" name="Group 9"/>
          <p:cNvGrpSpPr/>
          <p:nvPr userDrawn="1"/>
        </p:nvGrpSpPr>
        <p:grpSpPr>
          <a:xfrm>
            <a:off x="-40395" y="2375948"/>
            <a:ext cx="12263351" cy="52134"/>
            <a:chOff x="-651448" y="1830457"/>
            <a:chExt cx="12005248" cy="46687"/>
          </a:xfrm>
        </p:grpSpPr>
        <p:sp>
          <p:nvSpPr>
            <p:cNvPr id="11" name="Parallelogram 10"/>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11"/>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Parallelogram 12"/>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88788870"/>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365126"/>
            <a:ext cx="10668245" cy="633484"/>
          </a:xfrm>
        </p:spPr>
        <p:txBody>
          <a:bodyPr>
            <a:normAutofit/>
          </a:bodyPr>
          <a:lstStyle>
            <a:lvl1pPr>
              <a:defRPr sz="3200" baseline="0">
                <a:solidFill>
                  <a:srgbClr val="13416C"/>
                </a:solidFill>
              </a:defRPr>
            </a:lvl1pPr>
          </a:lstStyle>
          <a:p>
            <a:r>
              <a:rPr lang="en-US" dirty="0" smtClean="0"/>
              <a:t>Slide Title, Too</a:t>
            </a:r>
            <a:endParaRPr lang="en-US" dirty="0"/>
          </a:p>
        </p:txBody>
      </p:sp>
      <p:sp>
        <p:nvSpPr>
          <p:cNvPr id="3" name="Content Placeholder 2"/>
          <p:cNvSpPr>
            <a:spLocks noGrp="1"/>
          </p:cNvSpPr>
          <p:nvPr>
            <p:ph sz="half" idx="1" hasCustomPrompt="1"/>
          </p:nvPr>
        </p:nvSpPr>
        <p:spPr>
          <a:xfrm>
            <a:off x="764221" y="1132827"/>
            <a:ext cx="5255579"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4" name="Content Placeholder 3"/>
          <p:cNvSpPr>
            <a:spLocks noGrp="1"/>
          </p:cNvSpPr>
          <p:nvPr>
            <p:ph sz="half" idx="2" hasCustomPrompt="1"/>
          </p:nvPr>
        </p:nvSpPr>
        <p:spPr>
          <a:xfrm>
            <a:off x="6172200" y="1132827"/>
            <a:ext cx="5260266" cy="5044136"/>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6" name="Footer Placeholder 5"/>
          <p:cNvSpPr>
            <a:spLocks noGrp="1"/>
          </p:cNvSpPr>
          <p:nvPr>
            <p:ph type="ftr" sz="quarter" idx="11"/>
          </p:nvPr>
        </p:nvSpPr>
        <p:spPr/>
        <p:txBody>
          <a:bodyPr/>
          <a:lstStyle/>
          <a:p>
            <a:r>
              <a:rPr lang="en-US" dirty="0" smtClean="0"/>
              <a:t>This is where your footer goes</a:t>
            </a:r>
            <a:endParaRPr lang="en-US" dirty="0"/>
          </a:p>
        </p:txBody>
      </p:sp>
      <p:grpSp>
        <p:nvGrpSpPr>
          <p:cNvPr id="12" name="Group 11"/>
          <p:cNvGrpSpPr/>
          <p:nvPr userDrawn="1"/>
        </p:nvGrpSpPr>
        <p:grpSpPr>
          <a:xfrm>
            <a:off x="-40395" y="978947"/>
            <a:ext cx="12263351" cy="52134"/>
            <a:chOff x="-651448" y="1830457"/>
            <a:chExt cx="12005248" cy="46687"/>
          </a:xfrm>
        </p:grpSpPr>
        <p:sp>
          <p:nvSpPr>
            <p:cNvPr id="13" name="Parallelogram 12"/>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arallelogram 13"/>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Parallelogram 14"/>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656545326"/>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5" name="Group 24"/>
          <p:cNvGrpSpPr/>
          <p:nvPr userDrawn="1"/>
        </p:nvGrpSpPr>
        <p:grpSpPr>
          <a:xfrm>
            <a:off x="-29358" y="995286"/>
            <a:ext cx="12263351" cy="52134"/>
            <a:chOff x="-651448" y="1830457"/>
            <a:chExt cx="12005248" cy="46687"/>
          </a:xfrm>
        </p:grpSpPr>
        <p:sp>
          <p:nvSpPr>
            <p:cNvPr id="29" name="Parallelogram 28"/>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Parallelogram 29"/>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Parallelogram 30"/>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Parallelogram 31"/>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Parallelogram 32"/>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8" name="Rectangle 17"/>
          <p:cNvSpPr/>
          <p:nvPr userDrawn="1"/>
        </p:nvSpPr>
        <p:spPr>
          <a:xfrm>
            <a:off x="0" y="1044328"/>
            <a:ext cx="12192000" cy="823912"/>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839788" y="365126"/>
            <a:ext cx="10515600" cy="633484"/>
          </a:xfrm>
        </p:spPr>
        <p:txBody>
          <a:bodyPr>
            <a:normAutofit/>
          </a:bodyPr>
          <a:lstStyle>
            <a:lvl1pPr>
              <a:defRPr sz="3200" baseline="0">
                <a:solidFill>
                  <a:srgbClr val="13416C"/>
                </a:solidFill>
              </a:defRPr>
            </a:lvl1pPr>
          </a:lstStyle>
          <a:p>
            <a:r>
              <a:rPr lang="en-US" dirty="0" smtClean="0"/>
              <a:t>Compare These Things</a:t>
            </a:r>
            <a:endParaRPr lang="en-US" dirty="0"/>
          </a:p>
        </p:txBody>
      </p:sp>
      <p:sp>
        <p:nvSpPr>
          <p:cNvPr id="3" name="Text Placeholder 2"/>
          <p:cNvSpPr>
            <a:spLocks noGrp="1"/>
          </p:cNvSpPr>
          <p:nvPr>
            <p:ph type="body" idx="1" hasCustomPrompt="1"/>
          </p:nvPr>
        </p:nvSpPr>
        <p:spPr>
          <a:xfrm>
            <a:off x="839788" y="1044328"/>
            <a:ext cx="5157787"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Check this out</a:t>
            </a:r>
          </a:p>
        </p:txBody>
      </p:sp>
      <p:sp>
        <p:nvSpPr>
          <p:cNvPr id="4" name="Content Placeholder 3"/>
          <p:cNvSpPr>
            <a:spLocks noGrp="1"/>
          </p:cNvSpPr>
          <p:nvPr>
            <p:ph sz="half" idx="2" hasCustomPrompt="1"/>
          </p:nvPr>
        </p:nvSpPr>
        <p:spPr>
          <a:xfrm>
            <a:off x="839788" y="1912991"/>
            <a:ext cx="5157787"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Text Placeholder 4"/>
          <p:cNvSpPr>
            <a:spLocks noGrp="1"/>
          </p:cNvSpPr>
          <p:nvPr>
            <p:ph type="body" sz="quarter" idx="3" hasCustomPrompt="1"/>
          </p:nvPr>
        </p:nvSpPr>
        <p:spPr>
          <a:xfrm>
            <a:off x="6172200" y="1044328"/>
            <a:ext cx="5183188" cy="82391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But at the same time, look at this</a:t>
            </a:r>
          </a:p>
        </p:txBody>
      </p:sp>
      <p:sp>
        <p:nvSpPr>
          <p:cNvPr id="6" name="Content Placeholder 5"/>
          <p:cNvSpPr>
            <a:spLocks noGrp="1"/>
          </p:cNvSpPr>
          <p:nvPr>
            <p:ph sz="quarter" idx="4" hasCustomPrompt="1"/>
          </p:nvPr>
        </p:nvSpPr>
        <p:spPr>
          <a:xfrm>
            <a:off x="6172200" y="1912991"/>
            <a:ext cx="5183188" cy="4276672"/>
          </a:xfrm>
        </p:spPr>
        <p:txBody>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8" name="Footer Placeholder 7"/>
          <p:cNvSpPr>
            <a:spLocks noGrp="1"/>
          </p:cNvSpPr>
          <p:nvPr>
            <p:ph type="ftr" sz="quarter" idx="11"/>
          </p:nvPr>
        </p:nvSpPr>
        <p:spPr/>
        <p:txBody>
          <a:bodyPr/>
          <a:lstStyle/>
          <a:p>
            <a:endParaRPr lang="en-US" dirty="0"/>
          </a:p>
        </p:txBody>
      </p:sp>
    </p:spTree>
    <p:extLst>
      <p:ext uri="{BB962C8B-B14F-4D97-AF65-F5344CB8AC3E}">
        <p14:creationId xmlns:p14="http://schemas.microsoft.com/office/powerpoint/2010/main" val="1273700758"/>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64221" y="1321349"/>
            <a:ext cx="10668245" cy="1325563"/>
          </a:xfrm>
        </p:spPr>
        <p:txBody>
          <a:bodyPr/>
          <a:lstStyle>
            <a:lvl1pPr>
              <a:defRPr b="1" i="0" spc="800" baseline="0">
                <a:solidFill>
                  <a:srgbClr val="13416C"/>
                </a:solidFill>
              </a:defRPr>
            </a:lvl1pPr>
          </a:lstStyle>
          <a:p>
            <a:r>
              <a:rPr lang="en-US" dirty="0" smtClean="0"/>
              <a:t>This is a Big Title</a:t>
            </a:r>
            <a:endParaRPr lang="en-US" dirty="0"/>
          </a:p>
        </p:txBody>
      </p:sp>
      <p:sp>
        <p:nvSpPr>
          <p:cNvPr id="4" name="Footer Placeholder 3"/>
          <p:cNvSpPr>
            <a:spLocks noGrp="1"/>
          </p:cNvSpPr>
          <p:nvPr>
            <p:ph type="ftr" sz="quarter" idx="11"/>
          </p:nvPr>
        </p:nvSpPr>
        <p:spPr/>
        <p:txBody>
          <a:bodyPr/>
          <a:lstStyle/>
          <a:p>
            <a:r>
              <a:rPr lang="en-US" dirty="0" smtClean="0"/>
              <a:t>This is where your footer goes</a:t>
            </a:r>
            <a:endParaRPr lang="en-US" dirty="0"/>
          </a:p>
        </p:txBody>
      </p:sp>
      <p:grpSp>
        <p:nvGrpSpPr>
          <p:cNvPr id="9" name="Group 8"/>
          <p:cNvGrpSpPr/>
          <p:nvPr userDrawn="1"/>
        </p:nvGrpSpPr>
        <p:grpSpPr>
          <a:xfrm>
            <a:off x="-40395" y="2375945"/>
            <a:ext cx="12263351" cy="52134"/>
            <a:chOff x="-651448" y="1830457"/>
            <a:chExt cx="12005248" cy="46687"/>
          </a:xfrm>
        </p:grpSpPr>
        <p:sp>
          <p:nvSpPr>
            <p:cNvPr id="10" name="Parallelogram 9"/>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Parallelogram 15"/>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Parallelogram 16"/>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Parallelogram 17"/>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Parallelogram 18"/>
            <p:cNvSpPr/>
            <p:nvPr userDrawn="1"/>
          </p:nvSpPr>
          <p:spPr>
            <a:xfrm>
              <a:off x="2424057" y="1831425"/>
              <a:ext cx="8929743" cy="45719"/>
            </a:xfrm>
            <a:prstGeom prst="parallelogram">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68914907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smtClean="0"/>
              <a:t>This is where your footer goes</a:t>
            </a:r>
            <a:endParaRPr lang="en-US" dirty="0"/>
          </a:p>
        </p:txBody>
      </p:sp>
    </p:spTree>
    <p:extLst>
      <p:ext uri="{BB962C8B-B14F-4D97-AF65-F5344CB8AC3E}">
        <p14:creationId xmlns:p14="http://schemas.microsoft.com/office/powerpoint/2010/main" val="91554084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Footer Placeholder 5"/>
          <p:cNvSpPr>
            <a:spLocks noGrp="1"/>
          </p:cNvSpPr>
          <p:nvPr>
            <p:ph type="ftr" sz="quarter" idx="11"/>
          </p:nvPr>
        </p:nvSpPr>
        <p:spPr/>
        <p:txBody>
          <a:bodyPr/>
          <a:lstStyle/>
          <a:p>
            <a:r>
              <a:rPr lang="en-US" dirty="0" smtClean="0"/>
              <a:t>This is where your footer goes</a:t>
            </a:r>
          </a:p>
        </p:txBody>
      </p:sp>
      <p:sp>
        <p:nvSpPr>
          <p:cNvPr id="22" name="Rectangle 21"/>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3" name="Group 22"/>
          <p:cNvGrpSpPr/>
          <p:nvPr userDrawn="1"/>
        </p:nvGrpSpPr>
        <p:grpSpPr>
          <a:xfrm>
            <a:off x="-40396" y="1046407"/>
            <a:ext cx="3069345" cy="51239"/>
            <a:chOff x="-651448" y="1830457"/>
            <a:chExt cx="2974546" cy="46218"/>
          </a:xfrm>
        </p:grpSpPr>
        <p:sp>
          <p:nvSpPr>
            <p:cNvPr id="24" name="Parallelogram 23"/>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Parallelogram 25"/>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Parallelogram 26"/>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28" name="Rectangle 27"/>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30"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31" name="Rectangle 30"/>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ontent Placeholder 2"/>
          <p:cNvSpPr>
            <a:spLocks noGrp="1"/>
          </p:cNvSpPr>
          <p:nvPr>
            <p:ph idx="1" hasCustomPrompt="1"/>
          </p:nvPr>
        </p:nvSpPr>
        <p:spPr>
          <a:xfrm>
            <a:off x="3649131" y="203198"/>
            <a:ext cx="7857067" cy="5908538"/>
          </a:xfrm>
        </p:spPr>
        <p:txBody>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sym typeface="Wingdings" panose="05000000000000000000" pitchFamily="2" charset="2"/>
              </a:defRPr>
            </a:lvl4pPr>
            <a:lvl5pPr>
              <a:defRPr sz="1800">
                <a:solidFill>
                  <a:schemeClr val="tx1"/>
                </a:solidFill>
              </a:defRPr>
            </a:lvl5pPr>
            <a:lvl6pPr>
              <a:defRPr sz="2000"/>
            </a:lvl6pPr>
            <a:lvl7pPr>
              <a:defRPr sz="2000"/>
            </a:lvl7pPr>
            <a:lvl8pPr>
              <a:defRPr sz="2000"/>
            </a:lvl8pPr>
            <a:lvl9pPr>
              <a:defRPr sz="2000"/>
            </a:lvl9pPr>
          </a:lstStyle>
          <a:p>
            <a:pPr lvl="0"/>
            <a:r>
              <a:rPr lang="en-US" dirty="0" smtClean="0"/>
              <a:t>And here’s a whole bunch of content</a:t>
            </a:r>
          </a:p>
          <a:p>
            <a:pPr lvl="1"/>
            <a:r>
              <a:rPr lang="en-US" dirty="0" smtClean="0"/>
              <a:t>That you wanted to caption</a:t>
            </a:r>
          </a:p>
          <a:p>
            <a:pPr lvl="2"/>
            <a:r>
              <a:rPr lang="en-US" dirty="0" smtClean="0"/>
              <a:t>Over there</a:t>
            </a:r>
          </a:p>
          <a:p>
            <a:pPr lvl="3"/>
            <a:r>
              <a:rPr lang="en-US" dirty="0" smtClean="0"/>
              <a:t></a:t>
            </a:r>
          </a:p>
          <a:p>
            <a:pPr lvl="4"/>
            <a:r>
              <a:rPr lang="en-US" dirty="0" smtClean="0"/>
              <a:t>For some reason</a:t>
            </a:r>
          </a:p>
          <a:p>
            <a:pPr lvl="5"/>
            <a:r>
              <a:rPr lang="en-US" dirty="0" smtClean="0"/>
              <a:t>I’m not </a:t>
            </a:r>
            <a:r>
              <a:rPr lang="en-US" dirty="0" err="1" smtClean="0"/>
              <a:t>gonna</a:t>
            </a:r>
            <a:r>
              <a:rPr lang="en-US" dirty="0" smtClean="0"/>
              <a:t> judge you, it’s your life</a:t>
            </a:r>
            <a:endParaRPr lang="en-US" dirty="0"/>
          </a:p>
        </p:txBody>
      </p:sp>
    </p:spTree>
    <p:extLst>
      <p:ext uri="{BB962C8B-B14F-4D97-AF65-F5344CB8AC3E}">
        <p14:creationId xmlns:p14="http://schemas.microsoft.com/office/powerpoint/2010/main" val="1251465664"/>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8" name="Rectangle 7"/>
          <p:cNvSpPr/>
          <p:nvPr userDrawn="1"/>
        </p:nvSpPr>
        <p:spPr>
          <a:xfrm>
            <a:off x="0" y="1100046"/>
            <a:ext cx="2998049" cy="5204423"/>
          </a:xfrm>
          <a:prstGeom prst="rect">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userDrawn="1"/>
        </p:nvGrpSpPr>
        <p:grpSpPr>
          <a:xfrm>
            <a:off x="-40396" y="1046407"/>
            <a:ext cx="3069345" cy="51239"/>
            <a:chOff x="-651448" y="1830457"/>
            <a:chExt cx="2974546" cy="46218"/>
          </a:xfrm>
        </p:grpSpPr>
        <p:sp>
          <p:nvSpPr>
            <p:cNvPr id="15" name="Parallelogram 14"/>
            <p:cNvSpPr/>
            <p:nvPr userDrawn="1"/>
          </p:nvSpPr>
          <p:spPr>
            <a:xfrm>
              <a:off x="-651448" y="1830956"/>
              <a:ext cx="1002630" cy="45719"/>
            </a:xfrm>
            <a:prstGeom prst="parallelogram">
              <a:avLst/>
            </a:prstGeom>
            <a:solidFill>
              <a:srgbClr val="FADF8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Parallelogram 22"/>
            <p:cNvSpPr/>
            <p:nvPr userDrawn="1"/>
          </p:nvSpPr>
          <p:spPr>
            <a:xfrm>
              <a:off x="475956" y="1830488"/>
              <a:ext cx="237204" cy="45719"/>
            </a:xfrm>
            <a:prstGeom prst="parallelogram">
              <a:avLst/>
            </a:prstGeom>
            <a:solidFill>
              <a:srgbClr val="99A8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Parallelogram 23"/>
            <p:cNvSpPr/>
            <p:nvPr userDrawn="1"/>
          </p:nvSpPr>
          <p:spPr>
            <a:xfrm>
              <a:off x="842697" y="1830457"/>
              <a:ext cx="322051" cy="45719"/>
            </a:xfrm>
            <a:prstGeom prst="parallelogram">
              <a:avLst/>
            </a:prstGeom>
            <a:solidFill>
              <a:srgbClr val="5B9BD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Parallelogram 24"/>
            <p:cNvSpPr/>
            <p:nvPr userDrawn="1"/>
          </p:nvSpPr>
          <p:spPr>
            <a:xfrm>
              <a:off x="1265707" y="1830488"/>
              <a:ext cx="1057391" cy="45719"/>
            </a:xfrm>
            <a:prstGeom prst="parallelogram">
              <a:avLst/>
            </a:prstGeom>
            <a:solidFill>
              <a:srgbClr val="3E96A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 name="Rectangle 8"/>
          <p:cNvSpPr/>
          <p:nvPr userDrawn="1"/>
        </p:nvSpPr>
        <p:spPr>
          <a:xfrm>
            <a:off x="0" y="-1883"/>
            <a:ext cx="2998049" cy="1051127"/>
          </a:xfrm>
          <a:prstGeom prst="rect">
            <a:avLst/>
          </a:prstGeom>
          <a:solidFill>
            <a:srgbClr val="13416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hasCustomPrompt="1"/>
          </p:nvPr>
        </p:nvSpPr>
        <p:spPr>
          <a:xfrm>
            <a:off x="11299" y="-3796"/>
            <a:ext cx="2986802" cy="1069975"/>
          </a:xfrm>
        </p:spPr>
        <p:txBody>
          <a:bodyPr anchor="b"/>
          <a:lstStyle>
            <a:lvl1pPr>
              <a:defRPr sz="3200" b="1">
                <a:solidFill>
                  <a:schemeClr val="bg1"/>
                </a:solidFill>
              </a:defRPr>
            </a:lvl1pPr>
          </a:lstStyle>
          <a:p>
            <a:r>
              <a:rPr lang="en-US" dirty="0" smtClean="0"/>
              <a:t>Here’s a Title</a:t>
            </a:r>
            <a:endParaRPr lang="en-US" dirty="0"/>
          </a:p>
        </p:txBody>
      </p:sp>
      <p:sp>
        <p:nvSpPr>
          <p:cNvPr id="4" name="Text Placeholder 3"/>
          <p:cNvSpPr>
            <a:spLocks noGrp="1"/>
          </p:cNvSpPr>
          <p:nvPr>
            <p:ph type="body" sz="half" idx="2" hasCustomPrompt="1"/>
          </p:nvPr>
        </p:nvSpPr>
        <p:spPr>
          <a:xfrm>
            <a:off x="11299" y="1098727"/>
            <a:ext cx="2986802" cy="5191090"/>
          </a:xfrm>
        </p:spPr>
        <p:txBody>
          <a:bodyPr/>
          <a:lstStyle>
            <a:lvl1pPr marL="0" indent="0">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And here’s a caption</a:t>
            </a:r>
          </a:p>
        </p:txBody>
      </p:sp>
      <p:sp>
        <p:nvSpPr>
          <p:cNvPr id="6" name="Footer Placeholder 5"/>
          <p:cNvSpPr>
            <a:spLocks noGrp="1"/>
          </p:cNvSpPr>
          <p:nvPr>
            <p:ph type="ftr" sz="quarter" idx="11"/>
          </p:nvPr>
        </p:nvSpPr>
        <p:spPr/>
        <p:txBody>
          <a:bodyPr/>
          <a:lstStyle/>
          <a:p>
            <a:r>
              <a:rPr lang="en-US" dirty="0" smtClean="0"/>
              <a:t>This is where your footer goes</a:t>
            </a:r>
          </a:p>
        </p:txBody>
      </p:sp>
      <p:sp>
        <p:nvSpPr>
          <p:cNvPr id="17" name="Picture Placeholder 2"/>
          <p:cNvSpPr>
            <a:spLocks noGrp="1"/>
          </p:cNvSpPr>
          <p:nvPr>
            <p:ph type="pic" idx="13" hasCustomPrompt="1"/>
          </p:nvPr>
        </p:nvSpPr>
        <p:spPr>
          <a:xfrm>
            <a:off x="3733801" y="186264"/>
            <a:ext cx="7698666" cy="5961629"/>
          </a:xfrm>
        </p:spPr>
        <p:txBody>
          <a:bodyPr/>
          <a:lstStyle>
            <a:lvl1pPr marL="0" indent="0">
              <a:buNone/>
              <a:defRPr sz="3200" baseline="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Put a picture here, </a:t>
            </a:r>
            <a:r>
              <a:rPr lang="en-US" dirty="0" err="1" smtClean="0"/>
              <a:t>yo</a:t>
            </a:r>
            <a:endParaRPr lang="en-US" dirty="0"/>
          </a:p>
        </p:txBody>
      </p:sp>
      <p:sp>
        <p:nvSpPr>
          <p:cNvPr id="3" name="Rectangle 2"/>
          <p:cNvSpPr/>
          <p:nvPr userDrawn="1"/>
        </p:nvSpPr>
        <p:spPr>
          <a:xfrm>
            <a:off x="3002811" y="987720"/>
            <a:ext cx="242888" cy="17145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2862140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1" Type="http://schemas.openxmlformats.org/officeDocument/2006/relationships/theme" Target="../theme/theme1.xml"/><Relationship Id="rId12"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p:cNvPicPr>
            <a:picLocks noChangeAspect="1"/>
          </p:cNvPicPr>
          <p:nvPr userDrawn="1"/>
        </p:nvPicPr>
        <p:blipFill>
          <a:blip r:embed="rId12">
            <a:extLst>
              <a:ext uri="{28A0092B-C50C-407E-A947-70E740481C1C}">
                <a14:useLocalDpi xmlns:a14="http://schemas.microsoft.com/office/drawing/2010/main"/>
              </a:ext>
            </a:extLst>
          </a:blip>
          <a:stretch>
            <a:fillRect/>
          </a:stretch>
        </p:blipFill>
        <p:spPr>
          <a:xfrm>
            <a:off x="0" y="6305550"/>
            <a:ext cx="12192000" cy="560661"/>
          </a:xfrm>
          <a:prstGeom prst="rect">
            <a:avLst/>
          </a:prstGeom>
        </p:spPr>
      </p:pic>
      <p:sp>
        <p:nvSpPr>
          <p:cNvPr id="2" name="Title Placeholder 1"/>
          <p:cNvSpPr>
            <a:spLocks noGrp="1"/>
          </p:cNvSpPr>
          <p:nvPr>
            <p:ph type="title"/>
          </p:nvPr>
        </p:nvSpPr>
        <p:spPr>
          <a:xfrm>
            <a:off x="764221" y="365125"/>
            <a:ext cx="10668245"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64221" y="1825625"/>
            <a:ext cx="10668245" cy="4300491"/>
          </a:xfrm>
          <a:prstGeom prst="rect">
            <a:avLst/>
          </a:prstGeom>
        </p:spPr>
        <p:txBody>
          <a:bodyPr vert="horz" lIns="91440" tIns="45720" rIns="91440" bIns="45720" rtlCol="0">
            <a:normAutofit/>
          </a:bodyPr>
          <a:lstStyle/>
          <a:p>
            <a:pPr lvl="0"/>
            <a:r>
              <a:rPr lang="en-US" dirty="0" smtClean="0"/>
              <a:t>Slide content</a:t>
            </a:r>
          </a:p>
          <a:p>
            <a:pPr lvl="1"/>
            <a:r>
              <a:rPr lang="en-US" dirty="0" smtClean="0"/>
              <a:t>More slide content</a:t>
            </a:r>
          </a:p>
          <a:p>
            <a:pPr lvl="2"/>
            <a:r>
              <a:rPr lang="en-US" dirty="0" smtClean="0"/>
              <a:t>Even more slide content?</a:t>
            </a:r>
          </a:p>
          <a:p>
            <a:pPr lvl="3"/>
            <a:r>
              <a:rPr lang="en-US" dirty="0" smtClean="0"/>
              <a:t>Holy cow that’s a lot of content</a:t>
            </a:r>
          </a:p>
          <a:p>
            <a:pPr lvl="4"/>
            <a:r>
              <a:rPr lang="en-US" dirty="0" smtClean="0"/>
              <a:t>Nice, this is the fifth level. Good job!</a:t>
            </a:r>
            <a:endParaRPr lang="en-US" dirty="0"/>
          </a:p>
        </p:txBody>
      </p:sp>
      <p:sp>
        <p:nvSpPr>
          <p:cNvPr id="5" name="Footer Placeholder 4"/>
          <p:cNvSpPr>
            <a:spLocks noGrp="1"/>
          </p:cNvSpPr>
          <p:nvPr>
            <p:ph type="ftr" sz="quarter" idx="3"/>
          </p:nvPr>
        </p:nvSpPr>
        <p:spPr>
          <a:xfrm>
            <a:off x="839247" y="6305550"/>
            <a:ext cx="4114800" cy="365125"/>
          </a:xfrm>
          <a:prstGeom prst="rect">
            <a:avLst/>
          </a:prstGeom>
          <a:ln>
            <a:noFill/>
          </a:ln>
        </p:spPr>
        <p:txBody>
          <a:bodyPr vert="horz" lIns="91440" tIns="45720" rIns="91440" bIns="45720" rtlCol="0" anchor="ctr"/>
          <a:lstStyle>
            <a:lvl1pPr algn="l">
              <a:defRPr sz="1200" b="0">
                <a:ln>
                  <a:noFill/>
                </a:ln>
                <a:solidFill>
                  <a:schemeClr val="bg1"/>
                </a:solidFill>
                <a:latin typeface="Century Gothic" panose="020B0502020202020204" pitchFamily="34" charset="0"/>
              </a:defRPr>
            </a:lvl1pPr>
          </a:lstStyle>
          <a:p>
            <a:r>
              <a:rPr lang="en-US" dirty="0" smtClean="0"/>
              <a:t>This is where your footer goes.</a:t>
            </a:r>
            <a:endParaRPr lang="en-US" dirty="0"/>
          </a:p>
        </p:txBody>
      </p:sp>
    </p:spTree>
    <p:extLst>
      <p:ext uri="{BB962C8B-B14F-4D97-AF65-F5344CB8AC3E}">
        <p14:creationId xmlns:p14="http://schemas.microsoft.com/office/powerpoint/2010/main" val="15720645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56" r:id="rId8"/>
    <p:sldLayoutId id="2147483661" r:id="rId9"/>
    <p:sldLayoutId id="2147483658" r:id="rId10"/>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Century Gothic" panose="020B0502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devpedia.developexchange.com/" TargetMode="External"/><Relationship Id="rId3" Type="http://schemas.openxmlformats.org/officeDocument/2006/relationships/hyperlink" Target="http://www.devpedia.developexchange.com/dp/index.php?title=Training_Resources_Homepage"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 Id="rId3" Type="http://schemas.openxmlformats.org/officeDocument/2006/relationships/hyperlink" Target="https://groups.google.com/d/forum/developesc" TargetMode="External"/></Relationships>
</file>

<file path=ppt/slides/_rels/slide4.xml.rels><?xml version="1.0" encoding="UTF-8" standalone="yes"?>
<Relationships xmlns="http://schemas.openxmlformats.org/package/2006/relationships"><Relationship Id="rId9" Type="http://schemas.openxmlformats.org/officeDocument/2006/relationships/image" Target="../media/image12.png"/><Relationship Id="rId20" Type="http://schemas.openxmlformats.org/officeDocument/2006/relationships/hyperlink" Target="mailto:DEVELOP.ProjectCoordination@gmail.com" TargetMode="External"/><Relationship Id="rId21" Type="http://schemas.openxmlformats.org/officeDocument/2006/relationships/hyperlink" Target="mailto:DEVELOP.Communication@gmail.com" TargetMode="External"/><Relationship Id="rId10" Type="http://schemas.openxmlformats.org/officeDocument/2006/relationships/image" Target="../media/image13.png"/><Relationship Id="rId11" Type="http://schemas.openxmlformats.org/officeDocument/2006/relationships/image" Target="../media/image14.jpeg"/><Relationship Id="rId12" Type="http://schemas.openxmlformats.org/officeDocument/2006/relationships/image" Target="../media/image15.jpeg"/><Relationship Id="rId13" Type="http://schemas.openxmlformats.org/officeDocument/2006/relationships/image" Target="../media/image16.jpeg"/><Relationship Id="rId14" Type="http://schemas.openxmlformats.org/officeDocument/2006/relationships/image" Target="../media/image17.png"/><Relationship Id="rId15" Type="http://schemas.openxmlformats.org/officeDocument/2006/relationships/image" Target="../media/image18.png"/><Relationship Id="rId16" Type="http://schemas.openxmlformats.org/officeDocument/2006/relationships/image" Target="../media/image19.png"/><Relationship Id="rId17" Type="http://schemas.openxmlformats.org/officeDocument/2006/relationships/image" Target="../media/image20.jpeg"/><Relationship Id="rId18" Type="http://schemas.openxmlformats.org/officeDocument/2006/relationships/image" Target="../media/image21.png"/><Relationship Id="rId19" Type="http://schemas.openxmlformats.org/officeDocument/2006/relationships/image" Target="../media/image22.jpeg"/><Relationship Id="rId1" Type="http://schemas.openxmlformats.org/officeDocument/2006/relationships/slideLayout" Target="../slideLayouts/slideLayout2.xml"/><Relationship Id="rId2" Type="http://schemas.openxmlformats.org/officeDocument/2006/relationships/image" Target="../media/image5.png"/><Relationship Id="rId3" Type="http://schemas.openxmlformats.org/officeDocument/2006/relationships/image" Target="../media/image6.png"/><Relationship Id="rId4" Type="http://schemas.openxmlformats.org/officeDocument/2006/relationships/image" Target="../media/image7.png"/><Relationship Id="rId5" Type="http://schemas.openxmlformats.org/officeDocument/2006/relationships/image" Target="../media/image8.jpeg"/><Relationship Id="rId6" Type="http://schemas.openxmlformats.org/officeDocument/2006/relationships/image" Target="../media/image9.jpeg"/><Relationship Id="rId7" Type="http://schemas.openxmlformats.org/officeDocument/2006/relationships/image" Target="../media/image10.jpeg"/><Relationship Id="rId8" Type="http://schemas.openxmlformats.org/officeDocument/2006/relationships/image" Target="../media/image11.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1" Type="http://schemas.openxmlformats.org/officeDocument/2006/relationships/hyperlink" Target="mailto:Jordan.S.Vaa@nasa.gov" TargetMode="External"/><Relationship Id="rId12" Type="http://schemas.openxmlformats.org/officeDocument/2006/relationships/hyperlink" Target="mailto:Karen.N.Allsbrook@nasa.gov" TargetMode="External"/><Relationship Id="rId13" Type="http://schemas.openxmlformats.org/officeDocument/2006/relationships/hyperlink" Target="mailto:Lindsay.M.Rogers@nasa.gov" TargetMode="External"/><Relationship Id="rId1" Type="http://schemas.openxmlformats.org/officeDocument/2006/relationships/slideLayout" Target="../slideLayouts/slideLayout2.xml"/><Relationship Id="rId2" Type="http://schemas.openxmlformats.org/officeDocument/2006/relationships/image" Target="../media/image23.jpeg"/><Relationship Id="rId3" Type="http://schemas.openxmlformats.org/officeDocument/2006/relationships/image" Target="../media/image24.jpeg"/><Relationship Id="rId4" Type="http://schemas.openxmlformats.org/officeDocument/2006/relationships/image" Target="../media/image25.jpeg"/><Relationship Id="rId5" Type="http://schemas.openxmlformats.org/officeDocument/2006/relationships/image" Target="../media/image26.tiff"/><Relationship Id="rId6" Type="http://schemas.openxmlformats.org/officeDocument/2006/relationships/image" Target="../media/image27.jpeg"/><Relationship Id="rId7" Type="http://schemas.openxmlformats.org/officeDocument/2006/relationships/image" Target="../media/image28.jpeg"/><Relationship Id="rId8" Type="http://schemas.openxmlformats.org/officeDocument/2006/relationships/hyperlink" Target="mailto:Lauren.M.Childs@nasa.gov" TargetMode="External"/><Relationship Id="rId9" Type="http://schemas.openxmlformats.org/officeDocument/2006/relationships/hyperlink" Target="mailto:Georgina.S.Crepps@nasa.gov" TargetMode="External"/><Relationship Id="rId10" Type="http://schemas.openxmlformats.org/officeDocument/2006/relationships/hyperlink" Target="mailto:Amanda.L.Clayton@nasa.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9.jpeg"/><Relationship Id="rId4" Type="http://schemas.openxmlformats.org/officeDocument/2006/relationships/hyperlink" Target="https://earthdata.nasa.gov/about/daacs" TargetMode="External"/><Relationship Id="rId5" Type="http://schemas.openxmlformats.org/officeDocument/2006/relationships/hyperlink" Target="https://search.earthdata.nasa.gov/search" TargetMode="External"/><Relationship Id="rId1" Type="http://schemas.openxmlformats.org/officeDocument/2006/relationships/slideLayout" Target="../slideLayouts/slideLayout2.xml"/><Relationship Id="rId2" Type="http://schemas.openxmlformats.org/officeDocument/2006/relationships/hyperlink" Target="https://earthdata.nasa.gov/about"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arset.gsfc.nasa.gov/webinars/fundamentals-remote-sensing" TargetMode="External"/><Relationship Id="rId3" Type="http://schemas.openxmlformats.org/officeDocument/2006/relationships/hyperlink" Target="https://arset.gsfc.nasa.gov/"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0.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95469" y="788406"/>
            <a:ext cx="11401063" cy="1229100"/>
          </a:xfrm>
        </p:spPr>
        <p:txBody>
          <a:bodyPr>
            <a:noAutofit/>
          </a:bodyPr>
          <a:lstStyle/>
          <a:p>
            <a:r>
              <a:rPr lang="en-US" sz="4000" dirty="0" smtClean="0"/>
              <a:t>NASA DEVELOP National Program</a:t>
            </a:r>
            <a:endParaRPr lang="en-US" sz="4000" dirty="0"/>
          </a:p>
        </p:txBody>
      </p:sp>
      <p:sp>
        <p:nvSpPr>
          <p:cNvPr id="3" name="Subtitle 2"/>
          <p:cNvSpPr>
            <a:spLocks noGrp="1"/>
          </p:cNvSpPr>
          <p:nvPr>
            <p:ph type="subTitle" idx="1"/>
          </p:nvPr>
        </p:nvSpPr>
        <p:spPr/>
        <p:txBody>
          <a:bodyPr/>
          <a:lstStyle/>
          <a:p>
            <a:r>
              <a:rPr lang="en-US" sz="4000" dirty="0" smtClean="0"/>
              <a:t>DEVELOP Resources</a:t>
            </a:r>
          </a:p>
          <a:p>
            <a:r>
              <a:rPr lang="en-US" dirty="0" smtClean="0"/>
              <a:t>What’s Available?</a:t>
            </a:r>
            <a:endParaRPr lang="en-US" dirty="0"/>
          </a:p>
        </p:txBody>
      </p:sp>
    </p:spTree>
    <p:extLst>
      <p:ext uri="{BB962C8B-B14F-4D97-AF65-F5344CB8AC3E}">
        <p14:creationId xmlns:p14="http://schemas.microsoft.com/office/powerpoint/2010/main" val="547447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DEVELOPedia</a:t>
            </a:r>
            <a:endParaRPr lang="en-US" dirty="0"/>
          </a:p>
        </p:txBody>
      </p:sp>
      <p:sp>
        <p:nvSpPr>
          <p:cNvPr id="6" name="Content Placeholder 1"/>
          <p:cNvSpPr>
            <a:spLocks noGrp="1"/>
          </p:cNvSpPr>
          <p:nvPr>
            <p:ph idx="1"/>
          </p:nvPr>
        </p:nvSpPr>
        <p:spPr>
          <a:xfrm>
            <a:off x="279133" y="1270535"/>
            <a:ext cx="11569566" cy="4906427"/>
          </a:xfrm>
        </p:spPr>
        <p:txBody>
          <a:bodyPr>
            <a:normAutofit fontScale="85000" lnSpcReduction="20000"/>
          </a:bodyPr>
          <a:lstStyle/>
          <a:p>
            <a:pPr marL="346075" indent="-346075">
              <a:buClr>
                <a:srgbClr val="13416C"/>
              </a:buClr>
              <a:buFont typeface="Webdings" panose="05030102010509060703" pitchFamily="18" charset="2"/>
              <a:buChar char="4"/>
            </a:pPr>
            <a:r>
              <a:rPr lang="en-US" sz="2000" dirty="0" err="1">
                <a:solidFill>
                  <a:schemeClr val="bg2">
                    <a:lumMod val="25000"/>
                  </a:schemeClr>
                </a:solidFill>
              </a:rPr>
              <a:t>DEVELOPedia</a:t>
            </a:r>
            <a:r>
              <a:rPr lang="en-US" sz="2000" dirty="0">
                <a:solidFill>
                  <a:schemeClr val="bg2">
                    <a:lumMod val="25000"/>
                  </a:schemeClr>
                </a:solidFill>
              </a:rPr>
              <a:t> is an internal wiki intended to serve three purposes:</a:t>
            </a:r>
          </a:p>
          <a:p>
            <a:pPr marL="568325" lvl="1" indent="-222250">
              <a:buClr>
                <a:srgbClr val="13416C"/>
              </a:buClr>
            </a:pPr>
            <a:r>
              <a:rPr lang="en-US" sz="1800" dirty="0">
                <a:solidFill>
                  <a:schemeClr val="bg2">
                    <a:lumMod val="25000"/>
                  </a:schemeClr>
                </a:solidFill>
              </a:rPr>
              <a:t>Enhance project workflow</a:t>
            </a:r>
          </a:p>
          <a:p>
            <a:pPr marL="568325" lvl="1" indent="-222250">
              <a:buClr>
                <a:srgbClr val="13416C"/>
              </a:buClr>
            </a:pPr>
            <a:r>
              <a:rPr lang="en-US" sz="1800" dirty="0">
                <a:solidFill>
                  <a:schemeClr val="bg2">
                    <a:lumMod val="25000"/>
                  </a:schemeClr>
                </a:solidFill>
              </a:rPr>
              <a:t>Capture lessons learned and make them available to future project teams</a:t>
            </a:r>
          </a:p>
          <a:p>
            <a:pPr marL="568325" lvl="1" indent="-222250">
              <a:buClr>
                <a:srgbClr val="13416C"/>
              </a:buClr>
            </a:pPr>
            <a:r>
              <a:rPr lang="en-US" sz="1800" dirty="0">
                <a:solidFill>
                  <a:schemeClr val="bg2">
                    <a:lumMod val="25000"/>
                  </a:schemeClr>
                </a:solidFill>
              </a:rPr>
              <a:t>Record data required for operational metrics</a:t>
            </a:r>
          </a:p>
          <a:p>
            <a:pPr marL="346075" indent="-346075">
              <a:buClr>
                <a:srgbClr val="13416C"/>
              </a:buClr>
              <a:buFont typeface="Webdings" panose="05030102010509060703" pitchFamily="18" charset="2"/>
              <a:buChar char="4"/>
            </a:pPr>
            <a:r>
              <a:rPr lang="en-US" sz="2000" dirty="0" err="1">
                <a:solidFill>
                  <a:schemeClr val="bg2">
                    <a:lumMod val="25000"/>
                  </a:schemeClr>
                </a:solidFill>
              </a:rPr>
              <a:t>DEVELOPedia</a:t>
            </a:r>
            <a:r>
              <a:rPr lang="en-US" sz="2000" dirty="0">
                <a:solidFill>
                  <a:schemeClr val="bg2">
                    <a:lumMod val="25000"/>
                  </a:schemeClr>
                </a:solidFill>
              </a:rPr>
              <a:t> is a collaborative effort whose utility is directly related to the efforts of previous DEVELOP participants.</a:t>
            </a:r>
          </a:p>
          <a:p>
            <a:pPr marL="346075" indent="-346075">
              <a:buClr>
                <a:srgbClr val="13416C"/>
              </a:buClr>
              <a:buFont typeface="Webdings" panose="05030102010509060703" pitchFamily="18" charset="2"/>
              <a:buChar char="4"/>
            </a:pPr>
            <a:r>
              <a:rPr lang="en-US" sz="2000" dirty="0" err="1">
                <a:solidFill>
                  <a:schemeClr val="bg2">
                    <a:lumMod val="25000"/>
                  </a:schemeClr>
                </a:solidFill>
              </a:rPr>
              <a:t>DEVELOPedia</a:t>
            </a:r>
            <a:r>
              <a:rPr lang="en-US" sz="2000" dirty="0">
                <a:solidFill>
                  <a:schemeClr val="bg2">
                    <a:lumMod val="25000"/>
                  </a:schemeClr>
                </a:solidFill>
              </a:rPr>
              <a:t> is a living document, constantly adapting to meet the needs of the NASA DEVELOP National Program and the people that make the program </a:t>
            </a:r>
            <a:r>
              <a:rPr lang="en-US" sz="2000" dirty="0" smtClean="0">
                <a:solidFill>
                  <a:schemeClr val="bg2">
                    <a:lumMod val="25000"/>
                  </a:schemeClr>
                </a:solidFill>
              </a:rPr>
              <a:t>great </a:t>
            </a:r>
            <a:r>
              <a:rPr lang="en-US" sz="2000" dirty="0">
                <a:solidFill>
                  <a:schemeClr val="bg2">
                    <a:lumMod val="25000"/>
                  </a:schemeClr>
                </a:solidFill>
              </a:rPr>
              <a:t>(That’s you!)</a:t>
            </a:r>
          </a:p>
          <a:p>
            <a:pPr marL="0" indent="0" algn="ctr">
              <a:buNone/>
            </a:pPr>
            <a:r>
              <a:rPr lang="en-US" sz="2000" dirty="0">
                <a:solidFill>
                  <a:schemeClr val="bg2">
                    <a:lumMod val="25000"/>
                  </a:schemeClr>
                </a:solidFill>
                <a:hlinkClick r:id="rId2"/>
              </a:rPr>
              <a:t>http://www.devpedia.developexchange.com</a:t>
            </a:r>
            <a:endParaRPr lang="en-US" sz="2000" dirty="0">
              <a:solidFill>
                <a:schemeClr val="bg2">
                  <a:lumMod val="25000"/>
                </a:schemeClr>
              </a:solidFill>
            </a:endParaRPr>
          </a:p>
          <a:p>
            <a:pPr marL="0" indent="0" algn="ctr">
              <a:buNone/>
            </a:pPr>
            <a:r>
              <a:rPr lang="en-US" sz="2000" dirty="0">
                <a:solidFill>
                  <a:schemeClr val="bg2">
                    <a:lumMod val="25000"/>
                  </a:schemeClr>
                </a:solidFill>
              </a:rPr>
              <a:t>POC – Jordan </a:t>
            </a:r>
            <a:r>
              <a:rPr lang="en-US" sz="2000" dirty="0" err="1" smtClean="0">
                <a:solidFill>
                  <a:schemeClr val="bg2">
                    <a:lumMod val="25000"/>
                  </a:schemeClr>
                </a:solidFill>
              </a:rPr>
              <a:t>Vaa</a:t>
            </a:r>
            <a:endParaRPr lang="en-US" sz="2000" dirty="0" smtClean="0">
              <a:solidFill>
                <a:schemeClr val="bg2">
                  <a:lumMod val="25000"/>
                </a:schemeClr>
              </a:solidFill>
            </a:endParaRPr>
          </a:p>
          <a:p>
            <a:pPr marL="0" indent="0" algn="ctr">
              <a:buNone/>
            </a:pPr>
            <a:endParaRPr lang="en-US" sz="2000" dirty="0">
              <a:solidFill>
                <a:schemeClr val="bg2">
                  <a:lumMod val="25000"/>
                </a:schemeClr>
              </a:solidFill>
            </a:endParaRPr>
          </a:p>
          <a:p>
            <a:pPr marL="0" indent="0">
              <a:buNone/>
            </a:pPr>
            <a:r>
              <a:rPr lang="en-US" sz="2000" b="1" dirty="0"/>
              <a:t>Training Resources Homepage</a:t>
            </a:r>
          </a:p>
          <a:p>
            <a:pPr marL="0" indent="0">
              <a:buNone/>
            </a:pPr>
            <a:r>
              <a:rPr lang="en-US" sz="2000" dirty="0" smtClean="0">
                <a:solidFill>
                  <a:schemeClr val="bg2">
                    <a:lumMod val="25000"/>
                  </a:schemeClr>
                </a:solidFill>
                <a:hlinkClick r:id="rId3"/>
              </a:rPr>
              <a:t>http</a:t>
            </a:r>
            <a:r>
              <a:rPr lang="en-US" sz="2000" dirty="0">
                <a:solidFill>
                  <a:schemeClr val="bg2">
                    <a:lumMod val="25000"/>
                  </a:schemeClr>
                </a:solidFill>
                <a:hlinkClick r:id="rId3"/>
              </a:rPr>
              <a:t>://</a:t>
            </a:r>
            <a:r>
              <a:rPr lang="en-US" sz="2000" dirty="0" smtClean="0">
                <a:solidFill>
                  <a:schemeClr val="bg2">
                    <a:lumMod val="25000"/>
                  </a:schemeClr>
                </a:solidFill>
                <a:hlinkClick r:id="rId3"/>
              </a:rPr>
              <a:t>www.devpedia.developexchange.com/dp/index.php?title=Training_Resources_Homepage</a:t>
            </a:r>
            <a:r>
              <a:rPr lang="en-US" sz="2000" dirty="0" smtClean="0">
                <a:solidFill>
                  <a:schemeClr val="bg2">
                    <a:lumMod val="25000"/>
                  </a:schemeClr>
                </a:solidFill>
              </a:rPr>
              <a:t> </a:t>
            </a:r>
          </a:p>
          <a:p>
            <a:pPr lvl="1"/>
            <a:r>
              <a:rPr lang="en-US" sz="1900" dirty="0" smtClean="0">
                <a:solidFill>
                  <a:schemeClr val="tx1">
                    <a:lumMod val="85000"/>
                    <a:lumOff val="15000"/>
                  </a:schemeClr>
                </a:solidFill>
              </a:rPr>
              <a:t>Geospatial Programs and Methods</a:t>
            </a:r>
          </a:p>
          <a:p>
            <a:pPr lvl="1"/>
            <a:r>
              <a:rPr lang="en-US" sz="1900" dirty="0" smtClean="0">
                <a:solidFill>
                  <a:schemeClr val="tx1">
                    <a:lumMod val="85000"/>
                    <a:lumOff val="15000"/>
                  </a:schemeClr>
                </a:solidFill>
              </a:rPr>
              <a:t>Remote Sensing</a:t>
            </a:r>
          </a:p>
          <a:p>
            <a:pPr lvl="1"/>
            <a:r>
              <a:rPr lang="en-US" sz="1900" dirty="0" smtClean="0">
                <a:solidFill>
                  <a:schemeClr val="tx1">
                    <a:lumMod val="85000"/>
                    <a:lumOff val="15000"/>
                  </a:schemeClr>
                </a:solidFill>
              </a:rPr>
              <a:t>Code and Programming Tutorials</a:t>
            </a:r>
          </a:p>
          <a:p>
            <a:pPr lvl="1"/>
            <a:r>
              <a:rPr lang="en-US" sz="1900" dirty="0" smtClean="0">
                <a:solidFill>
                  <a:schemeClr val="tx1">
                    <a:lumMod val="85000"/>
                    <a:lumOff val="15000"/>
                  </a:schemeClr>
                </a:solidFill>
              </a:rPr>
              <a:t>Technical Skill Development</a:t>
            </a:r>
          </a:p>
          <a:p>
            <a:pPr lvl="1"/>
            <a:r>
              <a:rPr lang="en-US" sz="1900" dirty="0" smtClean="0">
                <a:solidFill>
                  <a:schemeClr val="tx1">
                    <a:lumMod val="85000"/>
                    <a:lumOff val="15000"/>
                  </a:schemeClr>
                </a:solidFill>
              </a:rPr>
              <a:t>Professional Development: </a:t>
            </a:r>
            <a:r>
              <a:rPr lang="en-US" sz="1900" dirty="0" err="1" smtClean="0">
                <a:solidFill>
                  <a:schemeClr val="tx1">
                    <a:lumMod val="85000"/>
                    <a:lumOff val="15000"/>
                  </a:schemeClr>
                </a:solidFill>
              </a:rPr>
              <a:t>EdX</a:t>
            </a:r>
            <a:r>
              <a:rPr lang="en-US" sz="1900" dirty="0" smtClean="0">
                <a:solidFill>
                  <a:schemeClr val="tx1">
                    <a:lumMod val="85000"/>
                    <a:lumOff val="15000"/>
                  </a:schemeClr>
                </a:solidFill>
              </a:rPr>
              <a:t> Classes, Coursera Classes, Alison Classes</a:t>
            </a:r>
          </a:p>
        </p:txBody>
      </p:sp>
    </p:spTree>
    <p:extLst>
      <p:ext uri="{BB962C8B-B14F-4D97-AF65-F5344CB8AC3E}">
        <p14:creationId xmlns:p14="http://schemas.microsoft.com/office/powerpoint/2010/main" val="11369115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b="1" dirty="0" smtClean="0">
                <a:solidFill>
                  <a:schemeClr val="accent6"/>
                </a:solidFill>
              </a:rPr>
              <a:t>D</a:t>
            </a:r>
            <a:r>
              <a:rPr lang="en-US" dirty="0" smtClean="0"/>
              <a:t>EVELOP </a:t>
            </a:r>
            <a:r>
              <a:rPr lang="en-US" b="1" dirty="0" smtClean="0">
                <a:solidFill>
                  <a:schemeClr val="accent6"/>
                </a:solidFill>
              </a:rPr>
              <a:t>E</a:t>
            </a:r>
            <a:r>
              <a:rPr lang="en-US" dirty="0" smtClean="0"/>
              <a:t>arth </a:t>
            </a:r>
            <a:r>
              <a:rPr lang="en-US" b="1" dirty="0" smtClean="0">
                <a:solidFill>
                  <a:schemeClr val="accent6"/>
                </a:solidFill>
              </a:rPr>
              <a:t>S</a:t>
            </a:r>
            <a:r>
              <a:rPr lang="en-US" dirty="0" smtClean="0"/>
              <a:t>cience </a:t>
            </a:r>
            <a:r>
              <a:rPr lang="en-US" b="1" dirty="0" smtClean="0">
                <a:solidFill>
                  <a:schemeClr val="accent6"/>
                </a:solidFill>
              </a:rPr>
              <a:t>C</a:t>
            </a:r>
            <a:r>
              <a:rPr lang="en-US" dirty="0" smtClean="0"/>
              <a:t>ollaborative</a:t>
            </a:r>
            <a:endParaRPr lang="en-US" dirty="0"/>
          </a:p>
        </p:txBody>
      </p:sp>
      <p:pic>
        <p:nvPicPr>
          <p:cNvPr id="27" name="Content Placeholder 3"/>
          <p:cNvPicPr>
            <a:picLocks noChangeAspect="1"/>
          </p:cNvPicPr>
          <p:nvPr/>
        </p:nvPicPr>
        <p:blipFill rotWithShape="1">
          <a:blip r:embed="rId2" cstate="screen">
            <a:extLst>
              <a:ext uri="{28A0092B-C50C-407E-A947-70E740481C1C}">
                <a14:useLocalDpi xmlns:a14="http://schemas.microsoft.com/office/drawing/2010/main"/>
              </a:ext>
            </a:extLst>
          </a:blip>
          <a:srcRect b="11770"/>
          <a:stretch/>
        </p:blipFill>
        <p:spPr>
          <a:xfrm>
            <a:off x="4554417" y="1370922"/>
            <a:ext cx="7286530" cy="3583014"/>
          </a:xfrm>
          <a:prstGeom prst="rect">
            <a:avLst/>
          </a:prstGeom>
          <a:ln w="28575">
            <a:solidFill>
              <a:srgbClr val="538BC3"/>
            </a:solidFill>
            <a:prstDash val="sysDash"/>
          </a:ln>
        </p:spPr>
      </p:pic>
      <p:sp>
        <p:nvSpPr>
          <p:cNvPr id="28" name="TextBox 27"/>
          <p:cNvSpPr txBox="1"/>
          <p:nvPr/>
        </p:nvSpPr>
        <p:spPr>
          <a:xfrm>
            <a:off x="838199" y="1545267"/>
            <a:ext cx="3351835" cy="2862322"/>
          </a:xfrm>
          <a:prstGeom prst="rect">
            <a:avLst/>
          </a:prstGeom>
          <a:noFill/>
        </p:spPr>
        <p:txBody>
          <a:bodyPr wrap="square" rtlCol="0">
            <a:spAutoFit/>
          </a:bodyPr>
          <a:lstStyle/>
          <a:p>
            <a:pPr marL="285750" indent="-285750">
              <a:buFont typeface="Arial" panose="020B0604020202020204" pitchFamily="34" charset="0"/>
              <a:buChar char="•"/>
            </a:pPr>
            <a:r>
              <a:rPr lang="en-US" dirty="0" smtClean="0">
                <a:solidFill>
                  <a:schemeClr val="bg2">
                    <a:lumMod val="25000"/>
                  </a:schemeClr>
                </a:solidFill>
                <a:latin typeface="Century Gothic" charset="0"/>
                <a:ea typeface="Century Gothic" charset="0"/>
                <a:cs typeface="Century Gothic" charset="0"/>
              </a:rPr>
              <a:t>A forum for software, geospatial, and coding questions</a:t>
            </a:r>
          </a:p>
          <a:p>
            <a:pPr marL="285750" indent="-285750">
              <a:buFont typeface="Arial" panose="020B0604020202020204" pitchFamily="34" charset="0"/>
              <a:buChar char="•"/>
            </a:pPr>
            <a:endParaRPr lang="en-US" dirty="0">
              <a:solidFill>
                <a:schemeClr val="bg2">
                  <a:lumMod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bg2">
                    <a:lumMod val="25000"/>
                  </a:schemeClr>
                </a:solidFill>
                <a:latin typeface="Century Gothic" charset="0"/>
                <a:ea typeface="Century Gothic" charset="0"/>
                <a:cs typeface="Century Gothic" charset="0"/>
              </a:rPr>
              <a:t>Can email forum directly like a regular email address</a:t>
            </a:r>
          </a:p>
          <a:p>
            <a:pPr marL="285750" indent="-285750">
              <a:buFont typeface="Arial" panose="020B0604020202020204" pitchFamily="34" charset="0"/>
              <a:buChar char="•"/>
            </a:pPr>
            <a:endParaRPr lang="en-US" dirty="0">
              <a:solidFill>
                <a:schemeClr val="bg2">
                  <a:lumMod val="25000"/>
                </a:schemeClr>
              </a:solidFill>
              <a:latin typeface="Century Gothic" charset="0"/>
              <a:ea typeface="Century Gothic" charset="0"/>
              <a:cs typeface="Century Gothic" charset="0"/>
            </a:endParaRPr>
          </a:p>
          <a:p>
            <a:pPr marL="285750" indent="-285750">
              <a:buFont typeface="Arial" panose="020B0604020202020204" pitchFamily="34" charset="0"/>
              <a:buChar char="•"/>
            </a:pPr>
            <a:r>
              <a:rPr lang="en-US" dirty="0" smtClean="0">
                <a:solidFill>
                  <a:schemeClr val="bg2">
                    <a:lumMod val="25000"/>
                  </a:schemeClr>
                </a:solidFill>
                <a:latin typeface="Century Gothic" charset="0"/>
                <a:ea typeface="Century Gothic" charset="0"/>
                <a:cs typeface="Century Gothic" charset="0"/>
              </a:rPr>
              <a:t>Moderated by the </a:t>
            </a:r>
            <a:r>
              <a:rPr lang="en-US" dirty="0" err="1" smtClean="0">
                <a:solidFill>
                  <a:schemeClr val="bg2">
                    <a:lumMod val="25000"/>
                  </a:schemeClr>
                </a:solidFill>
                <a:latin typeface="Century Gothic" charset="0"/>
                <a:ea typeface="Century Gothic" charset="0"/>
                <a:cs typeface="Century Gothic" charset="0"/>
              </a:rPr>
              <a:t>Geoinformatics</a:t>
            </a:r>
            <a:r>
              <a:rPr lang="en-US" dirty="0" smtClean="0">
                <a:solidFill>
                  <a:schemeClr val="bg2">
                    <a:lumMod val="25000"/>
                  </a:schemeClr>
                </a:solidFill>
                <a:latin typeface="Century Gothic" charset="0"/>
                <a:ea typeface="Century Gothic" charset="0"/>
                <a:cs typeface="Century Gothic" charset="0"/>
              </a:rPr>
              <a:t> Team</a:t>
            </a:r>
            <a:endParaRPr lang="en-US" dirty="0">
              <a:solidFill>
                <a:schemeClr val="bg2">
                  <a:lumMod val="25000"/>
                </a:schemeClr>
              </a:solidFill>
              <a:latin typeface="Century Gothic" charset="0"/>
              <a:ea typeface="Century Gothic" charset="0"/>
              <a:cs typeface="Century Gothic" charset="0"/>
            </a:endParaRPr>
          </a:p>
        </p:txBody>
      </p:sp>
      <p:sp>
        <p:nvSpPr>
          <p:cNvPr id="29" name="TextBox 28"/>
          <p:cNvSpPr txBox="1"/>
          <p:nvPr/>
        </p:nvSpPr>
        <p:spPr>
          <a:xfrm>
            <a:off x="991501" y="4867524"/>
            <a:ext cx="3432048" cy="830997"/>
          </a:xfrm>
          <a:prstGeom prst="rect">
            <a:avLst/>
          </a:prstGeom>
          <a:noFill/>
        </p:spPr>
        <p:txBody>
          <a:bodyPr wrap="square" rtlCol="0">
            <a:spAutoFit/>
          </a:bodyPr>
          <a:lstStyle/>
          <a:p>
            <a:r>
              <a:rPr lang="en-US" sz="1600" b="1" dirty="0" smtClean="0">
                <a:solidFill>
                  <a:schemeClr val="bg2">
                    <a:lumMod val="25000"/>
                  </a:schemeClr>
                </a:solidFill>
                <a:latin typeface="Century Gothic" charset="0"/>
                <a:ea typeface="Century Gothic" charset="0"/>
                <a:cs typeface="Century Gothic" charset="0"/>
              </a:rPr>
              <a:t>Copy link, go join, and bookmark the DESC on your favorite browser! </a:t>
            </a:r>
            <a:endParaRPr lang="en-US" sz="1600" b="1" dirty="0">
              <a:solidFill>
                <a:schemeClr val="bg2">
                  <a:lumMod val="25000"/>
                </a:schemeClr>
              </a:solidFill>
              <a:latin typeface="Century Gothic" charset="0"/>
              <a:ea typeface="Century Gothic" charset="0"/>
              <a:cs typeface="Century Gothic" charset="0"/>
            </a:endParaRPr>
          </a:p>
        </p:txBody>
      </p:sp>
      <p:sp>
        <p:nvSpPr>
          <p:cNvPr id="30" name="Rectangle 29">
            <a:hlinkClick r:id="rId3"/>
          </p:cNvPr>
          <p:cNvSpPr/>
          <p:nvPr/>
        </p:nvSpPr>
        <p:spPr>
          <a:xfrm>
            <a:off x="4652148" y="5585832"/>
            <a:ext cx="5048177" cy="338554"/>
          </a:xfrm>
          <a:prstGeom prst="rect">
            <a:avLst/>
          </a:prstGeom>
        </p:spPr>
        <p:txBody>
          <a:bodyPr wrap="none">
            <a:spAutoFit/>
          </a:bodyPr>
          <a:lstStyle/>
          <a:p>
            <a:r>
              <a:rPr lang="en-US" sz="1600" b="1" dirty="0">
                <a:solidFill>
                  <a:schemeClr val="accent6">
                    <a:lumMod val="75000"/>
                  </a:schemeClr>
                </a:solidFill>
                <a:latin typeface="Century Gothic" charset="0"/>
                <a:ea typeface="Century Gothic" charset="0"/>
                <a:cs typeface="Century Gothic" charset="0"/>
                <a:hlinkClick r:id="rId3"/>
              </a:rPr>
              <a:t>https://groups.google.com/d/forum/developesc</a:t>
            </a:r>
            <a:endParaRPr lang="en-US" sz="1600" dirty="0">
              <a:solidFill>
                <a:schemeClr val="accent6">
                  <a:lumMod val="75000"/>
                </a:schemeClr>
              </a:solidFill>
              <a:latin typeface="Century Gothic" charset="0"/>
              <a:ea typeface="Century Gothic" charset="0"/>
              <a:cs typeface="Century Gothic" charset="0"/>
            </a:endParaRPr>
          </a:p>
        </p:txBody>
      </p:sp>
      <p:sp>
        <p:nvSpPr>
          <p:cNvPr id="31" name="Right Arrow 30"/>
          <p:cNvSpPr/>
          <p:nvPr/>
        </p:nvSpPr>
        <p:spPr>
          <a:xfrm rot="1336694">
            <a:off x="4080552" y="5424284"/>
            <a:ext cx="452845" cy="200055"/>
          </a:xfrm>
          <a:prstGeom prst="rightArrow">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314032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FY18 Fellows Class</a:t>
            </a:r>
            <a:endParaRPr lang="en-US" dirty="0"/>
          </a:p>
        </p:txBody>
      </p:sp>
      <p:sp>
        <p:nvSpPr>
          <p:cNvPr id="4" name="Content Placeholder 1"/>
          <p:cNvSpPr>
            <a:spLocks noGrp="1"/>
          </p:cNvSpPr>
          <p:nvPr>
            <p:ph idx="1"/>
          </p:nvPr>
        </p:nvSpPr>
        <p:spPr>
          <a:xfrm>
            <a:off x="309134" y="1125273"/>
            <a:ext cx="11359586" cy="486755"/>
          </a:xfrm>
        </p:spPr>
        <p:txBody>
          <a:bodyPr>
            <a:noAutofit/>
          </a:bodyPr>
          <a:lstStyle/>
          <a:p>
            <a:pPr marL="0" indent="0" algn="ctr">
              <a:buNone/>
            </a:pPr>
            <a:r>
              <a:rPr lang="en-US" sz="2000" dirty="0" smtClean="0">
                <a:solidFill>
                  <a:schemeClr val="bg2">
                    <a:lumMod val="50000"/>
                  </a:schemeClr>
                </a:solidFill>
              </a:rPr>
              <a:t>Fellow Elements are here to assist teams, feel free to reach out to them with questions!</a:t>
            </a:r>
          </a:p>
        </p:txBody>
      </p:sp>
      <p:sp>
        <p:nvSpPr>
          <p:cNvPr id="56" name="Content Placeholder 3"/>
          <p:cNvSpPr txBox="1">
            <a:spLocks/>
          </p:cNvSpPr>
          <p:nvPr/>
        </p:nvSpPr>
        <p:spPr>
          <a:xfrm>
            <a:off x="1252606" y="3336890"/>
            <a:ext cx="1859372" cy="605567"/>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Mercedes Bartkovich</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Alabama – Marshall</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PC Fellow</a:t>
            </a:r>
            <a:endParaRPr lang="en-US" sz="1200" i="1" dirty="0">
              <a:solidFill>
                <a:prstClr val="black">
                  <a:lumMod val="75000"/>
                  <a:lumOff val="25000"/>
                </a:prstClr>
              </a:solidFill>
              <a:latin typeface="Century Gothic" panose="020F0302020204030204"/>
            </a:endParaRPr>
          </a:p>
        </p:txBody>
      </p:sp>
      <p:grpSp>
        <p:nvGrpSpPr>
          <p:cNvPr id="57" name="Group 56"/>
          <p:cNvGrpSpPr/>
          <p:nvPr/>
        </p:nvGrpSpPr>
        <p:grpSpPr>
          <a:xfrm>
            <a:off x="271614" y="3132389"/>
            <a:ext cx="1005168" cy="1005840"/>
            <a:chOff x="3160774" y="5722249"/>
            <a:chExt cx="1005168" cy="1005840"/>
          </a:xfrm>
        </p:grpSpPr>
        <p:pic>
          <p:nvPicPr>
            <p:cNvPr id="58" name="Picture 57"/>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3160774" y="5722249"/>
              <a:ext cx="1005168" cy="1005840"/>
            </a:xfrm>
            <a:prstGeom prst="rect">
              <a:avLst/>
            </a:prstGeom>
          </p:spPr>
        </p:pic>
        <p:pic>
          <p:nvPicPr>
            <p:cNvPr id="59" name="Picture 2"/>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r="-163"/>
            <a:stretch/>
          </p:blipFill>
          <p:spPr bwMode="auto">
            <a:xfrm>
              <a:off x="3251878" y="5813007"/>
              <a:ext cx="822960" cy="824325"/>
            </a:xfrm>
            <a:prstGeom prst="ellipse">
              <a:avLst/>
            </a:prstGeom>
            <a:noFill/>
            <a:ln>
              <a:noFill/>
            </a:ln>
            <a:effectLst/>
          </p:spPr>
        </p:pic>
      </p:grpSp>
      <p:sp>
        <p:nvSpPr>
          <p:cNvPr id="60" name="Content Placeholder 3"/>
          <p:cNvSpPr txBox="1">
            <a:spLocks/>
          </p:cNvSpPr>
          <p:nvPr/>
        </p:nvSpPr>
        <p:spPr>
          <a:xfrm>
            <a:off x="1252606" y="5431366"/>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Nick Rousseau</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PC Fellow</a:t>
            </a:r>
            <a:endParaRPr lang="en-US" sz="1200" i="1" dirty="0">
              <a:solidFill>
                <a:prstClr val="black">
                  <a:lumMod val="75000"/>
                  <a:lumOff val="25000"/>
                </a:prstClr>
              </a:solidFill>
              <a:latin typeface="Century Gothic" panose="020F0302020204030204"/>
            </a:endParaRPr>
          </a:p>
        </p:txBody>
      </p:sp>
      <p:grpSp>
        <p:nvGrpSpPr>
          <p:cNvPr id="61" name="Group 60"/>
          <p:cNvGrpSpPr/>
          <p:nvPr/>
        </p:nvGrpSpPr>
        <p:grpSpPr>
          <a:xfrm>
            <a:off x="271614" y="5243411"/>
            <a:ext cx="1005168" cy="1005840"/>
            <a:chOff x="8624141" y="5722249"/>
            <a:chExt cx="1005168" cy="1005840"/>
          </a:xfrm>
        </p:grpSpPr>
        <p:pic>
          <p:nvPicPr>
            <p:cNvPr id="114" name="Picture 113"/>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8624141" y="5722249"/>
              <a:ext cx="1005168" cy="1005840"/>
            </a:xfrm>
            <a:prstGeom prst="rect">
              <a:avLst/>
            </a:prstGeom>
          </p:spPr>
        </p:pic>
        <p:pic>
          <p:nvPicPr>
            <p:cNvPr id="115" name="Picture 114"/>
            <p:cNvPicPr>
              <a:picLocks/>
            </p:cNvPicPr>
            <p:nvPr/>
          </p:nvPicPr>
          <p:blipFill>
            <a:blip r:embed="rId4" cstate="screen">
              <a:extLst>
                <a:ext uri="{28A0092B-C50C-407E-A947-70E740481C1C}">
                  <a14:useLocalDpi xmlns:a14="http://schemas.microsoft.com/office/drawing/2010/main"/>
                </a:ext>
              </a:extLst>
            </a:blip>
            <a:stretch>
              <a:fillRect/>
            </a:stretch>
          </p:blipFill>
          <p:spPr>
            <a:xfrm>
              <a:off x="8715245" y="5813689"/>
              <a:ext cx="822960" cy="822960"/>
            </a:xfrm>
            <a:prstGeom prst="rect">
              <a:avLst/>
            </a:prstGeom>
          </p:spPr>
        </p:pic>
      </p:grpSp>
      <p:sp>
        <p:nvSpPr>
          <p:cNvPr id="116" name="Content Placeholder 3"/>
          <p:cNvSpPr txBox="1">
            <a:spLocks/>
          </p:cNvSpPr>
          <p:nvPr/>
        </p:nvSpPr>
        <p:spPr>
          <a:xfrm>
            <a:off x="10387937" y="3343950"/>
            <a:ext cx="1713046" cy="5856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Brooke Colley</a:t>
            </a:r>
          </a:p>
          <a:p>
            <a:pPr marL="0" indent="0">
              <a:spcBef>
                <a:spcPts val="0"/>
              </a:spcBef>
              <a:buFont typeface="Arial" panose="020B0604020202020204" pitchFamily="34" charset="0"/>
              <a:buNone/>
            </a:pPr>
            <a:r>
              <a:rPr lang="en-US" sz="1100" i="1" dirty="0">
                <a:solidFill>
                  <a:prstClr val="black">
                    <a:lumMod val="75000"/>
                    <a:lumOff val="25000"/>
                  </a:prstClr>
                </a:solidFill>
                <a:latin typeface="Century Gothic" panose="020F0302020204030204"/>
              </a:rPr>
              <a:t>Virginia – </a:t>
            </a:r>
            <a:r>
              <a:rPr lang="en-US" sz="1100" i="1" dirty="0" smtClean="0">
                <a:solidFill>
                  <a:prstClr val="black">
                    <a:lumMod val="75000"/>
                    <a:lumOff val="25000"/>
                  </a:prstClr>
                </a:solidFill>
                <a:latin typeface="Century Gothic" panose="020F0302020204030204"/>
              </a:rPr>
              <a:t>Wise</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IA Fellow</a:t>
            </a:r>
            <a:endParaRPr lang="en-US" sz="1200" i="1" dirty="0">
              <a:solidFill>
                <a:prstClr val="black">
                  <a:lumMod val="75000"/>
                  <a:lumOff val="25000"/>
                </a:prstClr>
              </a:solidFill>
              <a:latin typeface="Century Gothic" panose="020F0302020204030204"/>
            </a:endParaRPr>
          </a:p>
        </p:txBody>
      </p:sp>
      <p:grpSp>
        <p:nvGrpSpPr>
          <p:cNvPr id="117" name="Group 116"/>
          <p:cNvGrpSpPr/>
          <p:nvPr/>
        </p:nvGrpSpPr>
        <p:grpSpPr>
          <a:xfrm>
            <a:off x="9342777" y="3132389"/>
            <a:ext cx="1005168" cy="1005840"/>
            <a:chOff x="3160774" y="4630221"/>
            <a:chExt cx="1005168" cy="1005840"/>
          </a:xfrm>
        </p:grpSpPr>
        <p:pic>
          <p:nvPicPr>
            <p:cNvPr id="118" name="Picture 11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3160774" y="4630221"/>
              <a:ext cx="1005168" cy="1005840"/>
            </a:xfrm>
            <a:prstGeom prst="rect">
              <a:avLst/>
            </a:prstGeom>
          </p:spPr>
        </p:pic>
        <p:pic>
          <p:nvPicPr>
            <p:cNvPr id="119" name="Picture 118"/>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251878" y="4721661"/>
              <a:ext cx="822960" cy="822960"/>
            </a:xfrm>
            <a:prstGeom prst="ellipse">
              <a:avLst/>
            </a:prstGeom>
          </p:spPr>
        </p:pic>
      </p:grpSp>
      <p:sp>
        <p:nvSpPr>
          <p:cNvPr id="120" name="Content Placeholder 3"/>
          <p:cNvSpPr txBox="1">
            <a:spLocks/>
          </p:cNvSpPr>
          <p:nvPr/>
        </p:nvSpPr>
        <p:spPr>
          <a:xfrm>
            <a:off x="4330699" y="4383576"/>
            <a:ext cx="1937953" cy="660580"/>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Jonathan O’Brien</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North Carolina – Asheville</a:t>
            </a:r>
          </a:p>
          <a:p>
            <a:pPr marL="0" indent="0">
              <a:spcBef>
                <a:spcPts val="0"/>
              </a:spcBef>
              <a:buFont typeface="Arial" panose="020B0604020202020204" pitchFamily="34" charset="0"/>
              <a:buNone/>
            </a:pPr>
            <a:r>
              <a:rPr lang="en-US" sz="1100" i="1" dirty="0" err="1" smtClean="0">
                <a:solidFill>
                  <a:prstClr val="black">
                    <a:lumMod val="75000"/>
                    <a:lumOff val="25000"/>
                  </a:prstClr>
                </a:solidFill>
                <a:latin typeface="Century Gothic" panose="020F0302020204030204"/>
              </a:rPr>
              <a:t>Comm</a:t>
            </a:r>
            <a:r>
              <a:rPr lang="en-US" sz="1100" i="1" dirty="0" smtClean="0">
                <a:solidFill>
                  <a:prstClr val="black">
                    <a:lumMod val="75000"/>
                    <a:lumOff val="25000"/>
                  </a:prstClr>
                </a:solidFill>
                <a:latin typeface="Century Gothic" panose="020F0302020204030204"/>
              </a:rPr>
              <a:t> Fellow</a:t>
            </a:r>
            <a:endParaRPr lang="en-US" sz="1200" i="1" dirty="0">
              <a:solidFill>
                <a:prstClr val="black">
                  <a:lumMod val="75000"/>
                  <a:lumOff val="25000"/>
                </a:prstClr>
              </a:solidFill>
              <a:latin typeface="Century Gothic" panose="020F0302020204030204"/>
            </a:endParaRPr>
          </a:p>
        </p:txBody>
      </p:sp>
      <p:grpSp>
        <p:nvGrpSpPr>
          <p:cNvPr id="121" name="Group 120"/>
          <p:cNvGrpSpPr/>
          <p:nvPr/>
        </p:nvGrpSpPr>
        <p:grpSpPr>
          <a:xfrm>
            <a:off x="3293447" y="4179537"/>
            <a:ext cx="1005168" cy="1005840"/>
            <a:chOff x="5852366" y="2439356"/>
            <a:chExt cx="1005168" cy="1005840"/>
          </a:xfrm>
        </p:grpSpPr>
        <p:pic>
          <p:nvPicPr>
            <p:cNvPr id="122" name="Picture 121"/>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5852366" y="2439356"/>
              <a:ext cx="1005168" cy="1005840"/>
            </a:xfrm>
            <a:prstGeom prst="rect">
              <a:avLst/>
            </a:prstGeom>
          </p:spPr>
        </p:pic>
        <p:pic>
          <p:nvPicPr>
            <p:cNvPr id="123" name="Picture 122"/>
            <p:cNvPicPr>
              <a:picLocks/>
            </p:cNvPicPr>
            <p:nvPr/>
          </p:nvPicPr>
          <p:blipFill rotWithShape="1">
            <a:blip r:embed="rId6" cstate="screen">
              <a:extLst>
                <a:ext uri="{28A0092B-C50C-407E-A947-70E740481C1C}">
                  <a14:useLocalDpi xmlns:a14="http://schemas.microsoft.com/office/drawing/2010/main"/>
                </a:ext>
              </a:extLst>
            </a:blip>
            <a:srcRect/>
            <a:stretch/>
          </p:blipFill>
          <p:spPr>
            <a:xfrm rot="16200000">
              <a:off x="5943470" y="2530796"/>
              <a:ext cx="822960" cy="822960"/>
            </a:xfrm>
            <a:prstGeom prst="ellipse">
              <a:avLst/>
            </a:prstGeom>
          </p:spPr>
        </p:pic>
      </p:grpSp>
      <p:sp>
        <p:nvSpPr>
          <p:cNvPr id="124" name="Content Placeholder 3"/>
          <p:cNvSpPr txBox="1">
            <a:spLocks/>
          </p:cNvSpPr>
          <p:nvPr/>
        </p:nvSpPr>
        <p:spPr>
          <a:xfrm>
            <a:off x="4330699" y="5448215"/>
            <a:ext cx="1507115"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Austin Stone</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Georgia – Athens</a:t>
            </a:r>
          </a:p>
          <a:p>
            <a:pPr marL="0" indent="0">
              <a:spcBef>
                <a:spcPts val="0"/>
              </a:spcBef>
              <a:buFont typeface="Arial" panose="020B0604020202020204" pitchFamily="34" charset="0"/>
              <a:buNone/>
            </a:pPr>
            <a:r>
              <a:rPr lang="en-US" sz="1100" i="1" dirty="0" err="1" smtClean="0">
                <a:solidFill>
                  <a:prstClr val="black">
                    <a:lumMod val="75000"/>
                    <a:lumOff val="25000"/>
                  </a:prstClr>
                </a:solidFill>
                <a:latin typeface="Century Gothic" panose="020F0302020204030204"/>
              </a:rPr>
              <a:t>Comm</a:t>
            </a:r>
            <a:r>
              <a:rPr lang="en-US" sz="1100" i="1" dirty="0" smtClean="0">
                <a:solidFill>
                  <a:prstClr val="black">
                    <a:lumMod val="75000"/>
                    <a:lumOff val="25000"/>
                  </a:prstClr>
                </a:solidFill>
                <a:latin typeface="Century Gothic" panose="020F0302020204030204"/>
              </a:rPr>
              <a:t> Fellow</a:t>
            </a:r>
            <a:endParaRPr lang="en-US" sz="1200" i="1" dirty="0">
              <a:solidFill>
                <a:prstClr val="black">
                  <a:lumMod val="75000"/>
                  <a:lumOff val="25000"/>
                </a:prstClr>
              </a:solidFill>
              <a:latin typeface="Century Gothic" panose="020F0302020204030204"/>
            </a:endParaRPr>
          </a:p>
        </p:txBody>
      </p:sp>
      <p:grpSp>
        <p:nvGrpSpPr>
          <p:cNvPr id="125" name="Group 124"/>
          <p:cNvGrpSpPr/>
          <p:nvPr/>
        </p:nvGrpSpPr>
        <p:grpSpPr>
          <a:xfrm>
            <a:off x="3293447" y="5243411"/>
            <a:ext cx="1005168" cy="1005840"/>
            <a:chOff x="8704383" y="2439356"/>
            <a:chExt cx="1005168" cy="1005840"/>
          </a:xfrm>
        </p:grpSpPr>
        <p:pic>
          <p:nvPicPr>
            <p:cNvPr id="126" name="Picture 125"/>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8704383" y="2439356"/>
              <a:ext cx="1005168" cy="1005840"/>
            </a:xfrm>
            <a:prstGeom prst="rect">
              <a:avLst/>
            </a:prstGeom>
          </p:spPr>
        </p:pic>
        <p:pic>
          <p:nvPicPr>
            <p:cNvPr id="127" name="Picture 126"/>
            <p:cNvPicPr>
              <a:picLocks noChangeAspect="1"/>
            </p:cNvPicPr>
            <p:nvPr/>
          </p:nvPicPr>
          <p:blipFill rotWithShape="1">
            <a:blip r:embed="rId7" cstate="screen">
              <a:extLst>
                <a:ext uri="{28A0092B-C50C-407E-A947-70E740481C1C}">
                  <a14:useLocalDpi xmlns:a14="http://schemas.microsoft.com/office/drawing/2010/main"/>
                </a:ext>
              </a:extLst>
            </a:blip>
            <a:srcRect/>
            <a:stretch/>
          </p:blipFill>
          <p:spPr>
            <a:xfrm>
              <a:off x="8795487" y="2530796"/>
              <a:ext cx="822960" cy="822960"/>
            </a:xfrm>
            <a:prstGeom prst="ellipse">
              <a:avLst/>
            </a:prstGeom>
          </p:spPr>
        </p:pic>
      </p:grpSp>
      <p:sp>
        <p:nvSpPr>
          <p:cNvPr id="128" name="Content Placeholder 3"/>
          <p:cNvSpPr txBox="1">
            <a:spLocks/>
          </p:cNvSpPr>
          <p:nvPr/>
        </p:nvSpPr>
        <p:spPr>
          <a:xfrm>
            <a:off x="4330699" y="2263072"/>
            <a:ext cx="1713046" cy="58560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Austin Counts</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Virginia – Wise</a:t>
            </a:r>
          </a:p>
          <a:p>
            <a:pPr marL="0" indent="0">
              <a:spcBef>
                <a:spcPts val="0"/>
              </a:spcBef>
              <a:buFont typeface="Arial" panose="020B0604020202020204" pitchFamily="34" charset="0"/>
              <a:buNone/>
            </a:pPr>
            <a:r>
              <a:rPr lang="en-US" sz="1100" i="1" dirty="0" err="1" smtClean="0">
                <a:solidFill>
                  <a:prstClr val="black">
                    <a:lumMod val="75000"/>
                    <a:lumOff val="25000"/>
                  </a:prstClr>
                </a:solidFill>
                <a:latin typeface="Century Gothic" panose="020F0302020204030204"/>
              </a:rPr>
              <a:t>Comm</a:t>
            </a:r>
            <a:r>
              <a:rPr lang="en-US" sz="1100" i="1" dirty="0" smtClean="0">
                <a:solidFill>
                  <a:prstClr val="black">
                    <a:lumMod val="75000"/>
                    <a:lumOff val="25000"/>
                  </a:prstClr>
                </a:solidFill>
                <a:latin typeface="Century Gothic" panose="020F0302020204030204"/>
              </a:rPr>
              <a:t> Fellow </a:t>
            </a:r>
            <a:endParaRPr lang="en-US" sz="1200" i="1" dirty="0">
              <a:solidFill>
                <a:prstClr val="black">
                  <a:lumMod val="75000"/>
                  <a:lumOff val="25000"/>
                </a:prstClr>
              </a:solidFill>
              <a:latin typeface="Century Gothic" panose="020F0302020204030204"/>
            </a:endParaRPr>
          </a:p>
        </p:txBody>
      </p:sp>
      <p:grpSp>
        <p:nvGrpSpPr>
          <p:cNvPr id="129" name="Group 128"/>
          <p:cNvGrpSpPr/>
          <p:nvPr/>
        </p:nvGrpSpPr>
        <p:grpSpPr>
          <a:xfrm>
            <a:off x="3293447" y="2066052"/>
            <a:ext cx="1005168" cy="1005840"/>
            <a:chOff x="388999" y="2439356"/>
            <a:chExt cx="1005168" cy="1005840"/>
          </a:xfrm>
        </p:grpSpPr>
        <p:pic>
          <p:nvPicPr>
            <p:cNvPr id="130" name="Picture 129"/>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388999" y="2439356"/>
              <a:ext cx="1005168" cy="1005840"/>
            </a:xfrm>
            <a:prstGeom prst="rect">
              <a:avLst/>
            </a:prstGeom>
          </p:spPr>
        </p:pic>
        <p:sp>
          <p:nvSpPr>
            <p:cNvPr id="131" name="Oval 130"/>
            <p:cNvSpPr/>
            <p:nvPr/>
          </p:nvSpPr>
          <p:spPr>
            <a:xfrm>
              <a:off x="480103" y="2530796"/>
              <a:ext cx="822960" cy="822960"/>
            </a:xfrm>
            <a:prstGeom prst="ellipse">
              <a:avLst/>
            </a:prstGeom>
            <a:blipFill dpi="0" rotWithShape="1">
              <a:blip r:embed="rId8" cstate="screen">
                <a:extLst>
                  <a:ext uri="{28A0092B-C50C-407E-A947-70E740481C1C}">
                    <a14:useLocalDpi xmlns:a14="http://schemas.microsoft.com/office/drawing/2010/main"/>
                  </a:ext>
                </a:extLst>
              </a:blip>
              <a:srcRect/>
              <a:stretch>
                <a:fillRect/>
              </a:stretch>
            </a:bli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panose="020F0302020204030204"/>
                <a:ea typeface="+mn-ea"/>
                <a:cs typeface="+mn-cs"/>
              </a:endParaRPr>
            </a:p>
          </p:txBody>
        </p:sp>
      </p:grpSp>
      <p:sp>
        <p:nvSpPr>
          <p:cNvPr id="132" name="Content Placeholder 3"/>
          <p:cNvSpPr txBox="1">
            <a:spLocks/>
          </p:cNvSpPr>
          <p:nvPr/>
        </p:nvSpPr>
        <p:spPr>
          <a:xfrm>
            <a:off x="7339133" y="4338995"/>
            <a:ext cx="1677412" cy="585775"/>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Kate Cavanaugh</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California – JPL</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Geo Fellow</a:t>
            </a:r>
            <a:endParaRPr lang="en-US" sz="1200" i="1" dirty="0">
              <a:solidFill>
                <a:prstClr val="black">
                  <a:lumMod val="75000"/>
                  <a:lumOff val="25000"/>
                </a:prstClr>
              </a:solidFill>
              <a:latin typeface="Century Gothic" panose="020F0302020204030204"/>
            </a:endParaRPr>
          </a:p>
        </p:txBody>
      </p:sp>
      <p:grpSp>
        <p:nvGrpSpPr>
          <p:cNvPr id="133" name="Group 132"/>
          <p:cNvGrpSpPr/>
          <p:nvPr/>
        </p:nvGrpSpPr>
        <p:grpSpPr>
          <a:xfrm>
            <a:off x="6354898" y="4179537"/>
            <a:ext cx="1005168" cy="1005840"/>
            <a:chOff x="5934210" y="3525237"/>
            <a:chExt cx="1005168" cy="1005840"/>
          </a:xfrm>
        </p:grpSpPr>
        <p:pic>
          <p:nvPicPr>
            <p:cNvPr id="134" name="Picture 133"/>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5934210" y="3525237"/>
              <a:ext cx="1005168" cy="1005840"/>
            </a:xfrm>
            <a:prstGeom prst="rect">
              <a:avLst/>
            </a:prstGeom>
          </p:spPr>
        </p:pic>
        <p:pic>
          <p:nvPicPr>
            <p:cNvPr id="135" name="Picture 134"/>
            <p:cNvPicPr>
              <a:picLocks noChangeAspect="1"/>
            </p:cNvPicPr>
            <p:nvPr/>
          </p:nvPicPr>
          <p:blipFill>
            <a:blip r:embed="rId9" cstate="screen">
              <a:extLst>
                <a:ext uri="{28A0092B-C50C-407E-A947-70E740481C1C}">
                  <a14:useLocalDpi xmlns:a14="http://schemas.microsoft.com/office/drawing/2010/main"/>
                </a:ext>
              </a:extLst>
            </a:blip>
            <a:stretch>
              <a:fillRect/>
            </a:stretch>
          </p:blipFill>
          <p:spPr>
            <a:xfrm>
              <a:off x="6025314" y="3616677"/>
              <a:ext cx="822960" cy="822960"/>
            </a:xfrm>
            <a:prstGeom prst="rect">
              <a:avLst/>
            </a:prstGeom>
          </p:spPr>
        </p:pic>
      </p:grpSp>
      <p:sp>
        <p:nvSpPr>
          <p:cNvPr id="136" name="Content Placeholder 3"/>
          <p:cNvSpPr txBox="1">
            <a:spLocks/>
          </p:cNvSpPr>
          <p:nvPr/>
        </p:nvSpPr>
        <p:spPr>
          <a:xfrm>
            <a:off x="4330699" y="3358634"/>
            <a:ext cx="1507115"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Leah Kucera </a:t>
            </a:r>
            <a:r>
              <a:rPr lang="en-US" sz="1100" i="1" dirty="0" smtClean="0">
                <a:solidFill>
                  <a:prstClr val="black">
                    <a:lumMod val="75000"/>
                    <a:lumOff val="25000"/>
                  </a:prstClr>
                </a:solidFill>
                <a:latin typeface="Century Gothic" panose="020F0302020204030204"/>
              </a:rPr>
              <a:t>Idaho – Pocatello</a:t>
            </a:r>
          </a:p>
          <a:p>
            <a:pPr marL="0" indent="0">
              <a:spcBef>
                <a:spcPts val="0"/>
              </a:spcBef>
              <a:buFont typeface="Arial" panose="020B0604020202020204" pitchFamily="34" charset="0"/>
              <a:buNone/>
            </a:pPr>
            <a:r>
              <a:rPr lang="en-US" sz="1100" i="1" dirty="0" err="1" smtClean="0">
                <a:solidFill>
                  <a:prstClr val="black">
                    <a:lumMod val="75000"/>
                    <a:lumOff val="25000"/>
                  </a:prstClr>
                </a:solidFill>
                <a:latin typeface="Century Gothic" panose="020F0302020204030204"/>
              </a:rPr>
              <a:t>Comm</a:t>
            </a:r>
            <a:r>
              <a:rPr lang="en-US" sz="1100" i="1" dirty="0" smtClean="0">
                <a:solidFill>
                  <a:prstClr val="black">
                    <a:lumMod val="75000"/>
                    <a:lumOff val="25000"/>
                  </a:prstClr>
                </a:solidFill>
                <a:latin typeface="Century Gothic" panose="020F0302020204030204"/>
              </a:rPr>
              <a:t> Fellow</a:t>
            </a:r>
            <a:endParaRPr lang="en-US" sz="1200" i="1" dirty="0">
              <a:solidFill>
                <a:prstClr val="black">
                  <a:lumMod val="75000"/>
                  <a:lumOff val="25000"/>
                </a:prstClr>
              </a:solidFill>
              <a:latin typeface="Century Gothic" panose="020F0302020204030204"/>
            </a:endParaRPr>
          </a:p>
        </p:txBody>
      </p:sp>
      <p:grpSp>
        <p:nvGrpSpPr>
          <p:cNvPr id="137" name="Group 136"/>
          <p:cNvGrpSpPr/>
          <p:nvPr/>
        </p:nvGrpSpPr>
        <p:grpSpPr>
          <a:xfrm>
            <a:off x="3293447" y="3132389"/>
            <a:ext cx="1005168" cy="1005840"/>
            <a:chOff x="3162435" y="2439356"/>
            <a:chExt cx="1005168" cy="1005840"/>
          </a:xfrm>
        </p:grpSpPr>
        <p:pic>
          <p:nvPicPr>
            <p:cNvPr id="138" name="Picture 137"/>
            <p:cNvPicPr>
              <a:picLocks noChangeAspect="1"/>
            </p:cNvPicPr>
            <p:nvPr/>
          </p:nvPicPr>
          <p:blipFill>
            <a:blip r:embed="rId2" cstate="screen">
              <a:duotone>
                <a:srgbClr val="ED7D31">
                  <a:shade val="45000"/>
                  <a:satMod val="135000"/>
                </a:srgbClr>
                <a:prstClr val="white"/>
              </a:duotone>
              <a:extLst>
                <a:ext uri="{28A0092B-C50C-407E-A947-70E740481C1C}">
                  <a14:useLocalDpi xmlns:a14="http://schemas.microsoft.com/office/drawing/2010/main"/>
                </a:ext>
              </a:extLst>
            </a:blip>
            <a:stretch>
              <a:fillRect/>
            </a:stretch>
          </p:blipFill>
          <p:spPr>
            <a:xfrm>
              <a:off x="3162435" y="2439356"/>
              <a:ext cx="1005168" cy="1005840"/>
            </a:xfrm>
            <a:prstGeom prst="rect">
              <a:avLst/>
            </a:prstGeom>
          </p:spPr>
        </p:pic>
        <p:pic>
          <p:nvPicPr>
            <p:cNvPr id="139" name="Picture 138"/>
            <p:cNvPicPr>
              <a:picLocks noChangeAspect="1"/>
            </p:cNvPicPr>
            <p:nvPr/>
          </p:nvPicPr>
          <p:blipFill>
            <a:blip r:embed="rId10" cstate="screen">
              <a:extLst>
                <a:ext uri="{28A0092B-C50C-407E-A947-70E740481C1C}">
                  <a14:useLocalDpi xmlns:a14="http://schemas.microsoft.com/office/drawing/2010/main"/>
                </a:ext>
              </a:extLst>
            </a:blip>
            <a:stretch>
              <a:fillRect/>
            </a:stretch>
          </p:blipFill>
          <p:spPr>
            <a:xfrm>
              <a:off x="3253539" y="2530034"/>
              <a:ext cx="822960" cy="824484"/>
            </a:xfrm>
            <a:prstGeom prst="rect">
              <a:avLst/>
            </a:prstGeom>
          </p:spPr>
        </p:pic>
      </p:grpSp>
      <p:sp>
        <p:nvSpPr>
          <p:cNvPr id="140" name="Content Placeholder 3"/>
          <p:cNvSpPr txBox="1">
            <a:spLocks/>
          </p:cNvSpPr>
          <p:nvPr/>
        </p:nvSpPr>
        <p:spPr>
          <a:xfrm>
            <a:off x="7339133" y="5342826"/>
            <a:ext cx="1865008" cy="722951"/>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John Dilger</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California – Ames</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Geo Fellow</a:t>
            </a:r>
            <a:endParaRPr lang="en-US" sz="1200" i="1" dirty="0">
              <a:solidFill>
                <a:prstClr val="black">
                  <a:lumMod val="75000"/>
                  <a:lumOff val="25000"/>
                </a:prstClr>
              </a:solidFill>
              <a:latin typeface="Century Gothic" panose="020F0302020204030204"/>
            </a:endParaRPr>
          </a:p>
        </p:txBody>
      </p:sp>
      <p:grpSp>
        <p:nvGrpSpPr>
          <p:cNvPr id="141" name="Group 140"/>
          <p:cNvGrpSpPr/>
          <p:nvPr/>
        </p:nvGrpSpPr>
        <p:grpSpPr>
          <a:xfrm>
            <a:off x="6354898" y="5243411"/>
            <a:ext cx="1005168" cy="1005840"/>
            <a:chOff x="8624141" y="3525237"/>
            <a:chExt cx="1005168" cy="1005840"/>
          </a:xfrm>
        </p:grpSpPr>
        <p:pic>
          <p:nvPicPr>
            <p:cNvPr id="142" name="Picture 141"/>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8624141" y="3525237"/>
              <a:ext cx="1005168" cy="1005840"/>
            </a:xfrm>
            <a:prstGeom prst="rect">
              <a:avLst/>
            </a:prstGeom>
          </p:spPr>
        </p:pic>
        <p:pic>
          <p:nvPicPr>
            <p:cNvPr id="143" name="Picture 142" descr="C:\Users\jverkerk\Downloads\pics\ALM_170719_7.jpg">
              <a:extLst>
                <a:ext uri="{FF2B5EF4-FFF2-40B4-BE49-F238E27FC236}">
                  <a16:creationId xmlns="" xmlns:a16="http://schemas.microsoft.com/office/drawing/2014/main" id="{548E64CB-1C31-4DF8-B315-78B8622233CD}"/>
                </a:ext>
              </a:extLst>
            </p:cNvPr>
            <p:cNvPicPr/>
            <p:nvPr/>
          </p:nvPicPr>
          <p:blipFill rotWithShape="1">
            <a:blip r:embed="rId11" cstate="screen">
              <a:extLst>
                <a:ext uri="{28A0092B-C50C-407E-A947-70E740481C1C}">
                  <a14:useLocalDpi xmlns:a14="http://schemas.microsoft.com/office/drawing/2010/main"/>
                </a:ext>
              </a:extLst>
            </a:blip>
            <a:srcRect/>
            <a:stretch/>
          </p:blipFill>
          <p:spPr bwMode="auto">
            <a:xfrm>
              <a:off x="8715245" y="3616677"/>
              <a:ext cx="822960" cy="822960"/>
            </a:xfrm>
            <a:prstGeom prst="ellipse">
              <a:avLst/>
            </a:prstGeom>
            <a:noFill/>
            <a:ln>
              <a:noFill/>
            </a:ln>
            <a:extLst>
              <a:ext uri="{53640926-AAD7-44D8-BBD7-CCE9431645EC}">
                <a14:shadowObscured xmlns:a14="http://schemas.microsoft.com/office/drawing/2010/main"/>
              </a:ext>
            </a:extLst>
          </p:spPr>
        </p:pic>
      </p:grpSp>
      <p:sp>
        <p:nvSpPr>
          <p:cNvPr id="144" name="Content Placeholder 3"/>
          <p:cNvSpPr txBox="1">
            <a:spLocks/>
          </p:cNvSpPr>
          <p:nvPr/>
        </p:nvSpPr>
        <p:spPr>
          <a:xfrm>
            <a:off x="7339133" y="3381877"/>
            <a:ext cx="1713046" cy="547676"/>
          </a:xfrm>
          <a:prstGeom prst="rect">
            <a:avLst/>
          </a:prstGeom>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Daniel Carver</a:t>
            </a:r>
            <a:r>
              <a:rPr lang="en-US" sz="1100" i="1" dirty="0" smtClean="0">
                <a:solidFill>
                  <a:prstClr val="black">
                    <a:lumMod val="75000"/>
                    <a:lumOff val="25000"/>
                  </a:prstClr>
                </a:solidFill>
                <a:latin typeface="Century Gothic" panose="020F0302020204030204"/>
              </a:rPr>
              <a:t> Colorado – Fort Collins</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Geo Fellow</a:t>
            </a:r>
            <a:endParaRPr lang="en-US" sz="1200" i="1" dirty="0">
              <a:solidFill>
                <a:prstClr val="black">
                  <a:lumMod val="75000"/>
                  <a:lumOff val="25000"/>
                </a:prstClr>
              </a:solidFill>
              <a:latin typeface="Century Gothic" panose="020F0302020204030204"/>
            </a:endParaRPr>
          </a:p>
        </p:txBody>
      </p:sp>
      <p:grpSp>
        <p:nvGrpSpPr>
          <p:cNvPr id="145" name="Group 144"/>
          <p:cNvGrpSpPr/>
          <p:nvPr/>
        </p:nvGrpSpPr>
        <p:grpSpPr>
          <a:xfrm>
            <a:off x="6354898" y="3132389"/>
            <a:ext cx="1005168" cy="1005840"/>
            <a:chOff x="3160774" y="3525237"/>
            <a:chExt cx="1005168" cy="1005840"/>
          </a:xfrm>
        </p:grpSpPr>
        <p:pic>
          <p:nvPicPr>
            <p:cNvPr id="146" name="Picture 145"/>
            <p:cNvPicPr>
              <a:picLocks noChangeAspect="1"/>
            </p:cNvPicPr>
            <p:nvPr/>
          </p:nvPicPr>
          <p:blipFill>
            <a:blip r:embed="rId2" cstate="screen">
              <a:duotone>
                <a:srgbClr val="FFC000">
                  <a:shade val="45000"/>
                  <a:satMod val="135000"/>
                </a:srgbClr>
                <a:prstClr val="white"/>
              </a:duotone>
              <a:extLst>
                <a:ext uri="{28A0092B-C50C-407E-A947-70E740481C1C}">
                  <a14:useLocalDpi xmlns:a14="http://schemas.microsoft.com/office/drawing/2010/main"/>
                </a:ext>
              </a:extLst>
            </a:blip>
            <a:stretch>
              <a:fillRect/>
            </a:stretch>
          </p:blipFill>
          <p:spPr>
            <a:xfrm>
              <a:off x="3160774" y="3525237"/>
              <a:ext cx="1005168" cy="1005840"/>
            </a:xfrm>
            <a:prstGeom prst="rect">
              <a:avLst/>
            </a:prstGeom>
          </p:spPr>
        </p:pic>
        <p:pic>
          <p:nvPicPr>
            <p:cNvPr id="147" name="Shape 41" descr="IMG_0889.JPG"/>
            <p:cNvPicPr preferRelativeResize="0"/>
            <p:nvPr/>
          </p:nvPicPr>
          <p:blipFill rotWithShape="1">
            <a:blip r:embed="rId12" cstate="screen">
              <a:alphaModFix/>
              <a:extLst>
                <a:ext uri="{28A0092B-C50C-407E-A947-70E740481C1C}">
                  <a14:useLocalDpi xmlns:a14="http://schemas.microsoft.com/office/drawing/2010/main"/>
                </a:ext>
              </a:extLst>
            </a:blip>
            <a:srcRect/>
            <a:stretch/>
          </p:blipFill>
          <p:spPr>
            <a:xfrm>
              <a:off x="3251878" y="3616677"/>
              <a:ext cx="822960" cy="822960"/>
            </a:xfrm>
            <a:prstGeom prst="ellipse">
              <a:avLst/>
            </a:prstGeom>
            <a:noFill/>
            <a:ln>
              <a:noFill/>
            </a:ln>
          </p:spPr>
        </p:pic>
      </p:grpSp>
      <p:sp>
        <p:nvSpPr>
          <p:cNvPr id="148" name="Content Placeholder 3"/>
          <p:cNvSpPr txBox="1">
            <a:spLocks/>
          </p:cNvSpPr>
          <p:nvPr/>
        </p:nvSpPr>
        <p:spPr>
          <a:xfrm>
            <a:off x="1252606" y="4357579"/>
            <a:ext cx="1677412"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Sara Lubkin</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Maryland – Goddard</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PC Fellow</a:t>
            </a:r>
            <a:endParaRPr lang="en-US" sz="1200" i="1" dirty="0">
              <a:solidFill>
                <a:prstClr val="black">
                  <a:lumMod val="75000"/>
                  <a:lumOff val="25000"/>
                </a:prstClr>
              </a:solidFill>
              <a:latin typeface="Century Gothic" panose="020F0302020204030204"/>
            </a:endParaRPr>
          </a:p>
        </p:txBody>
      </p:sp>
      <p:grpSp>
        <p:nvGrpSpPr>
          <p:cNvPr id="149" name="Group 148"/>
          <p:cNvGrpSpPr/>
          <p:nvPr/>
        </p:nvGrpSpPr>
        <p:grpSpPr>
          <a:xfrm>
            <a:off x="271614" y="4179537"/>
            <a:ext cx="1005168" cy="1005840"/>
            <a:chOff x="5934210" y="5722249"/>
            <a:chExt cx="1005168" cy="1005840"/>
          </a:xfrm>
        </p:grpSpPr>
        <p:pic>
          <p:nvPicPr>
            <p:cNvPr id="150" name="Picture 149"/>
            <p:cNvPicPr>
              <a:picLocks noChangeAspect="1"/>
            </p:cNvPicPr>
            <p:nvPr/>
          </p:nvPicPr>
          <p:blipFill>
            <a:blip r:embed="rId2"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5934210" y="5722249"/>
              <a:ext cx="1005168" cy="1005840"/>
            </a:xfrm>
            <a:prstGeom prst="rect">
              <a:avLst/>
            </a:prstGeom>
          </p:spPr>
        </p:pic>
        <p:pic>
          <p:nvPicPr>
            <p:cNvPr id="151" name="Picture 150"/>
            <p:cNvPicPr>
              <a:picLocks noChangeAspect="1"/>
            </p:cNvPicPr>
            <p:nvPr/>
          </p:nvPicPr>
          <p:blipFill rotWithShape="1">
            <a:blip r:embed="rId13" cstate="screen">
              <a:extLst>
                <a:ext uri="{28A0092B-C50C-407E-A947-70E740481C1C}">
                  <a14:useLocalDpi xmlns:a14="http://schemas.microsoft.com/office/drawing/2010/main"/>
                </a:ext>
              </a:extLst>
            </a:blip>
            <a:srcRect/>
            <a:stretch/>
          </p:blipFill>
          <p:spPr>
            <a:xfrm>
              <a:off x="6025314" y="5813689"/>
              <a:ext cx="822960" cy="822960"/>
            </a:xfrm>
            <a:prstGeom prst="flowChartConnector">
              <a:avLst/>
            </a:prstGeom>
          </p:spPr>
        </p:pic>
      </p:grpSp>
      <p:sp>
        <p:nvSpPr>
          <p:cNvPr id="152" name="Content Placeholder 3"/>
          <p:cNvSpPr txBox="1">
            <a:spLocks/>
          </p:cNvSpPr>
          <p:nvPr/>
        </p:nvSpPr>
        <p:spPr>
          <a:xfrm>
            <a:off x="10387937" y="5436114"/>
            <a:ext cx="1619716" cy="635369"/>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Danielle Quick</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Alabama – Mobile</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IA Fellow</a:t>
            </a:r>
            <a:endParaRPr lang="en-US" sz="1200" i="1" dirty="0">
              <a:solidFill>
                <a:prstClr val="black">
                  <a:lumMod val="75000"/>
                  <a:lumOff val="25000"/>
                </a:prstClr>
              </a:solidFill>
              <a:latin typeface="Century Gothic" panose="020F0302020204030204"/>
            </a:endParaRPr>
          </a:p>
        </p:txBody>
      </p:sp>
      <p:grpSp>
        <p:nvGrpSpPr>
          <p:cNvPr id="153" name="Group 152"/>
          <p:cNvGrpSpPr/>
          <p:nvPr/>
        </p:nvGrpSpPr>
        <p:grpSpPr>
          <a:xfrm>
            <a:off x="9342777" y="5243411"/>
            <a:ext cx="1005168" cy="1005840"/>
            <a:chOff x="8624141" y="4630221"/>
            <a:chExt cx="1005168" cy="1005840"/>
          </a:xfrm>
        </p:grpSpPr>
        <p:pic>
          <p:nvPicPr>
            <p:cNvPr id="154" name="Picture 153"/>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8624141" y="4630221"/>
              <a:ext cx="1005168" cy="1005840"/>
            </a:xfrm>
            <a:prstGeom prst="rect">
              <a:avLst/>
            </a:prstGeom>
          </p:spPr>
        </p:pic>
        <p:pic>
          <p:nvPicPr>
            <p:cNvPr id="155" name="Picture 154"/>
            <p:cNvPicPr>
              <a:picLocks noChangeAspect="1"/>
            </p:cNvPicPr>
            <p:nvPr/>
          </p:nvPicPr>
          <p:blipFill>
            <a:blip r:embed="rId14" cstate="screen">
              <a:extLst>
                <a:ext uri="{28A0092B-C50C-407E-A947-70E740481C1C}">
                  <a14:useLocalDpi xmlns:a14="http://schemas.microsoft.com/office/drawing/2010/main"/>
                </a:ext>
              </a:extLst>
            </a:blip>
            <a:stretch>
              <a:fillRect/>
            </a:stretch>
          </p:blipFill>
          <p:spPr>
            <a:xfrm>
              <a:off x="8715245" y="4721661"/>
              <a:ext cx="822960" cy="822960"/>
            </a:xfrm>
            <a:prstGeom prst="rect">
              <a:avLst/>
            </a:prstGeom>
          </p:spPr>
        </p:pic>
      </p:grpSp>
      <p:sp>
        <p:nvSpPr>
          <p:cNvPr id="156" name="Content Placeholder 3"/>
          <p:cNvSpPr txBox="1">
            <a:spLocks/>
          </p:cNvSpPr>
          <p:nvPr/>
        </p:nvSpPr>
        <p:spPr>
          <a:xfrm>
            <a:off x="10387937" y="4361041"/>
            <a:ext cx="1677412" cy="602216"/>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Liz Dyer</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Arizona – Tempe</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IA Fellow</a:t>
            </a:r>
            <a:endParaRPr lang="en-US" sz="1200" i="1" dirty="0">
              <a:solidFill>
                <a:prstClr val="black">
                  <a:lumMod val="75000"/>
                  <a:lumOff val="25000"/>
                </a:prstClr>
              </a:solidFill>
              <a:latin typeface="Century Gothic" panose="020F0302020204030204"/>
            </a:endParaRPr>
          </a:p>
        </p:txBody>
      </p:sp>
      <p:grpSp>
        <p:nvGrpSpPr>
          <p:cNvPr id="157" name="Group 156"/>
          <p:cNvGrpSpPr/>
          <p:nvPr/>
        </p:nvGrpSpPr>
        <p:grpSpPr>
          <a:xfrm>
            <a:off x="9342777" y="4179537"/>
            <a:ext cx="1005168" cy="1005840"/>
            <a:chOff x="5934210" y="4630221"/>
            <a:chExt cx="1005168" cy="1005840"/>
          </a:xfrm>
        </p:grpSpPr>
        <p:pic>
          <p:nvPicPr>
            <p:cNvPr id="158" name="Picture 157"/>
            <p:cNvPicPr>
              <a:picLocks noChangeAspect="1"/>
            </p:cNvPicPr>
            <p:nvPr/>
          </p:nvPicPr>
          <p:blipFill>
            <a:blip r:embed="rId2"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5934210" y="4630221"/>
              <a:ext cx="1005168" cy="1005840"/>
            </a:xfrm>
            <a:prstGeom prst="rect">
              <a:avLst/>
            </a:prstGeom>
          </p:spPr>
        </p:pic>
        <p:pic>
          <p:nvPicPr>
            <p:cNvPr id="159" name="Picture 158"/>
            <p:cNvPicPr>
              <a:picLocks noChangeAspect="1"/>
            </p:cNvPicPr>
            <p:nvPr/>
          </p:nvPicPr>
          <p:blipFill>
            <a:blip r:embed="rId15" cstate="screen">
              <a:extLst>
                <a:ext uri="{28A0092B-C50C-407E-A947-70E740481C1C}">
                  <a14:useLocalDpi xmlns:a14="http://schemas.microsoft.com/office/drawing/2010/main"/>
                </a:ext>
              </a:extLst>
            </a:blip>
            <a:stretch>
              <a:fillRect/>
            </a:stretch>
          </p:blipFill>
          <p:spPr>
            <a:xfrm>
              <a:off x="6025314" y="4721661"/>
              <a:ext cx="822960" cy="822960"/>
            </a:xfrm>
            <a:prstGeom prst="rect">
              <a:avLst/>
            </a:prstGeom>
          </p:spPr>
        </p:pic>
      </p:grpSp>
      <p:sp>
        <p:nvSpPr>
          <p:cNvPr id="160" name="Content Placeholder 3"/>
          <p:cNvSpPr txBox="1">
            <a:spLocks/>
          </p:cNvSpPr>
          <p:nvPr/>
        </p:nvSpPr>
        <p:spPr>
          <a:xfrm>
            <a:off x="10387938" y="2056263"/>
            <a:ext cx="1614154"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Georgina Crepps </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IA Senior Fellow</a:t>
            </a:r>
            <a:endParaRPr lang="en-US" sz="1100" i="1" dirty="0">
              <a:solidFill>
                <a:prstClr val="black">
                  <a:lumMod val="75000"/>
                  <a:lumOff val="25000"/>
                </a:prstClr>
              </a:solidFill>
              <a:latin typeface="Century Gothic" panose="020F0302020204030204"/>
            </a:endParaRPr>
          </a:p>
        </p:txBody>
      </p:sp>
      <p:grpSp>
        <p:nvGrpSpPr>
          <p:cNvPr id="161" name="Group 160"/>
          <p:cNvGrpSpPr/>
          <p:nvPr/>
        </p:nvGrpSpPr>
        <p:grpSpPr>
          <a:xfrm>
            <a:off x="9342777" y="2066052"/>
            <a:ext cx="1005168" cy="1005840"/>
            <a:chOff x="2472138" y="1042340"/>
            <a:chExt cx="1005168" cy="1005840"/>
          </a:xfrm>
        </p:grpSpPr>
        <p:pic>
          <p:nvPicPr>
            <p:cNvPr id="162" name="Picture 161"/>
            <p:cNvPicPr>
              <a:picLocks noChangeAspect="1"/>
            </p:cNvPicPr>
            <p:nvPr/>
          </p:nvPicPr>
          <p:blipFill>
            <a:blip r:embed="rId16" cstate="screen">
              <a:duotone>
                <a:srgbClr val="70AD47">
                  <a:shade val="45000"/>
                  <a:satMod val="135000"/>
                </a:srgbClr>
                <a:prstClr val="white"/>
              </a:duotone>
              <a:extLst>
                <a:ext uri="{28A0092B-C50C-407E-A947-70E740481C1C}">
                  <a14:useLocalDpi xmlns:a14="http://schemas.microsoft.com/office/drawing/2010/main"/>
                </a:ext>
              </a:extLst>
            </a:blip>
            <a:stretch>
              <a:fillRect/>
            </a:stretch>
          </p:blipFill>
          <p:spPr>
            <a:xfrm>
              <a:off x="2472138" y="1042340"/>
              <a:ext cx="1005168" cy="1005840"/>
            </a:xfrm>
            <a:prstGeom prst="rect">
              <a:avLst/>
            </a:prstGeom>
          </p:spPr>
        </p:pic>
        <p:sp>
          <p:nvSpPr>
            <p:cNvPr id="163" name="Oval 162"/>
            <p:cNvSpPr>
              <a:spLocks noChangeAspect="1"/>
            </p:cNvSpPr>
            <p:nvPr/>
          </p:nvSpPr>
          <p:spPr>
            <a:xfrm>
              <a:off x="2563242" y="1133780"/>
              <a:ext cx="822960" cy="822960"/>
            </a:xfrm>
            <a:prstGeom prst="ellipse">
              <a:avLst/>
            </a:prstGeom>
            <a:blipFill>
              <a:blip r:embed="rId17" cstate="screen">
                <a:extLst>
                  <a:ext uri="{28A0092B-C50C-407E-A947-70E740481C1C}">
                    <a14:useLocalDpi xmlns:a14="http://schemas.microsoft.com/office/drawing/2010/main"/>
                  </a:ext>
                </a:extLst>
              </a:blip>
              <a:srcRect/>
              <a:stretch>
                <a:fillRect r="84"/>
              </a:stretch>
            </a:blip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entury Gothic" panose="020F0302020204030204"/>
                <a:ea typeface="+mn-ea"/>
                <a:cs typeface="+mn-cs"/>
              </a:endParaRPr>
            </a:p>
          </p:txBody>
        </p:sp>
      </p:grpSp>
      <p:grpSp>
        <p:nvGrpSpPr>
          <p:cNvPr id="164" name="Group 163"/>
          <p:cNvGrpSpPr/>
          <p:nvPr/>
        </p:nvGrpSpPr>
        <p:grpSpPr>
          <a:xfrm>
            <a:off x="6354898" y="2066052"/>
            <a:ext cx="1005168" cy="1005840"/>
            <a:chOff x="9771111" y="1042340"/>
            <a:chExt cx="1005168" cy="1005840"/>
          </a:xfrm>
        </p:grpSpPr>
        <p:pic>
          <p:nvPicPr>
            <p:cNvPr id="165" name="Picture 164"/>
            <p:cNvPicPr>
              <a:picLocks noChangeAspect="1"/>
            </p:cNvPicPr>
            <p:nvPr/>
          </p:nvPicPr>
          <p:blipFill>
            <a:blip r:embed="rId16" cstate="screen">
              <a:duotone>
                <a:srgbClr val="A5A5A5">
                  <a:shade val="45000"/>
                  <a:satMod val="135000"/>
                </a:srgbClr>
                <a:prstClr val="white"/>
              </a:duotone>
              <a:extLst>
                <a:ext uri="{28A0092B-C50C-407E-A947-70E740481C1C}">
                  <a14:useLocalDpi xmlns:a14="http://schemas.microsoft.com/office/drawing/2010/main"/>
                </a:ext>
              </a:extLst>
            </a:blip>
            <a:stretch>
              <a:fillRect/>
            </a:stretch>
          </p:blipFill>
          <p:spPr>
            <a:xfrm>
              <a:off x="9771111" y="1042340"/>
              <a:ext cx="1005168" cy="1005840"/>
            </a:xfrm>
            <a:prstGeom prst="rect">
              <a:avLst/>
            </a:prstGeom>
          </p:spPr>
        </p:pic>
        <p:pic>
          <p:nvPicPr>
            <p:cNvPr id="166" name="Picture 165"/>
            <p:cNvPicPr>
              <a:picLocks/>
            </p:cNvPicPr>
            <p:nvPr/>
          </p:nvPicPr>
          <p:blipFill>
            <a:blip r:embed="rId18" cstate="screen">
              <a:extLst>
                <a:ext uri="{28A0092B-C50C-407E-A947-70E740481C1C}">
                  <a14:useLocalDpi xmlns:a14="http://schemas.microsoft.com/office/drawing/2010/main"/>
                </a:ext>
              </a:extLst>
            </a:blip>
            <a:stretch>
              <a:fillRect/>
            </a:stretch>
          </p:blipFill>
          <p:spPr>
            <a:xfrm>
              <a:off x="9862215" y="1133780"/>
              <a:ext cx="822960" cy="822960"/>
            </a:xfrm>
            <a:prstGeom prst="rect">
              <a:avLst/>
            </a:prstGeom>
          </p:spPr>
        </p:pic>
      </p:grpSp>
      <p:sp>
        <p:nvSpPr>
          <p:cNvPr id="167" name="Content Placeholder 3"/>
          <p:cNvSpPr txBox="1">
            <a:spLocks/>
          </p:cNvSpPr>
          <p:nvPr/>
        </p:nvSpPr>
        <p:spPr>
          <a:xfrm>
            <a:off x="7339133" y="2122198"/>
            <a:ext cx="1885941" cy="902173"/>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Jordan </a:t>
            </a:r>
            <a:r>
              <a:rPr lang="en-US" sz="1200" b="1" i="1" dirty="0" err="1" smtClean="0">
                <a:solidFill>
                  <a:prstClr val="black">
                    <a:lumMod val="75000"/>
                    <a:lumOff val="25000"/>
                  </a:prstClr>
                </a:solidFill>
                <a:latin typeface="Century Gothic" panose="020F0302020204030204"/>
              </a:rPr>
              <a:t>Vaa</a:t>
            </a:r>
            <a:endParaRPr lang="en-US" sz="1200" b="1" i="1" dirty="0" smtClean="0">
              <a:solidFill>
                <a:prstClr val="black">
                  <a:lumMod val="75000"/>
                  <a:lumOff val="25000"/>
                </a:prstClr>
              </a:solidFill>
              <a:latin typeface="Century Gothic" panose="020F0302020204030204"/>
            </a:endParaRP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IT Senior Fellow</a:t>
            </a:r>
            <a:endParaRPr lang="en-US" sz="1100" i="1" dirty="0">
              <a:solidFill>
                <a:prstClr val="black">
                  <a:lumMod val="75000"/>
                  <a:lumOff val="25000"/>
                </a:prstClr>
              </a:solidFill>
              <a:latin typeface="Century Gothic" panose="020F0302020204030204"/>
            </a:endParaRPr>
          </a:p>
        </p:txBody>
      </p:sp>
      <p:sp>
        <p:nvSpPr>
          <p:cNvPr id="168" name="Content Placeholder 3"/>
          <p:cNvSpPr txBox="1">
            <a:spLocks/>
          </p:cNvSpPr>
          <p:nvPr/>
        </p:nvSpPr>
        <p:spPr>
          <a:xfrm>
            <a:off x="1252606" y="2106157"/>
            <a:ext cx="2071705" cy="987318"/>
          </a:xfrm>
          <a:prstGeom prst="rect">
            <a:avLst/>
          </a:prstGeom>
        </p:spPr>
        <p:txBody>
          <a:bodyPr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200" b="1" i="1" dirty="0" smtClean="0">
                <a:solidFill>
                  <a:prstClr val="black">
                    <a:lumMod val="75000"/>
                    <a:lumOff val="25000"/>
                  </a:prstClr>
                </a:solidFill>
                <a:latin typeface="Century Gothic" panose="020F0302020204030204"/>
              </a:rPr>
              <a:t>Amanda Clayton</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Virginia – Langley </a:t>
            </a:r>
          </a:p>
          <a:p>
            <a:pPr marL="0" indent="0">
              <a:spcBef>
                <a:spcPts val="0"/>
              </a:spcBef>
              <a:buFont typeface="Arial" panose="020B0604020202020204" pitchFamily="34" charset="0"/>
              <a:buNone/>
            </a:pPr>
            <a:r>
              <a:rPr lang="en-US" sz="1100" i="1" dirty="0" smtClean="0">
                <a:solidFill>
                  <a:prstClr val="black">
                    <a:lumMod val="75000"/>
                    <a:lumOff val="25000"/>
                  </a:prstClr>
                </a:solidFill>
                <a:latin typeface="Century Gothic" panose="020F0302020204030204"/>
              </a:rPr>
              <a:t>PC Senior Fellow</a:t>
            </a:r>
            <a:endParaRPr lang="en-US" sz="1100" i="1" dirty="0">
              <a:solidFill>
                <a:prstClr val="black">
                  <a:lumMod val="75000"/>
                  <a:lumOff val="25000"/>
                </a:prstClr>
              </a:solidFill>
              <a:latin typeface="Century Gothic" panose="020F0302020204030204"/>
            </a:endParaRPr>
          </a:p>
        </p:txBody>
      </p:sp>
      <p:grpSp>
        <p:nvGrpSpPr>
          <p:cNvPr id="169" name="Group 168"/>
          <p:cNvGrpSpPr/>
          <p:nvPr/>
        </p:nvGrpSpPr>
        <p:grpSpPr>
          <a:xfrm>
            <a:off x="271614" y="2066052"/>
            <a:ext cx="1005168" cy="1005840"/>
            <a:chOff x="6111781" y="1042340"/>
            <a:chExt cx="1005168" cy="1005840"/>
          </a:xfrm>
        </p:grpSpPr>
        <p:pic>
          <p:nvPicPr>
            <p:cNvPr id="170" name="Picture 169"/>
            <p:cNvPicPr>
              <a:picLocks noChangeAspect="1"/>
            </p:cNvPicPr>
            <p:nvPr/>
          </p:nvPicPr>
          <p:blipFill>
            <a:blip r:embed="rId16" cstate="screen">
              <a:duotone>
                <a:srgbClr val="4472C4">
                  <a:shade val="45000"/>
                  <a:satMod val="135000"/>
                </a:srgbClr>
                <a:prstClr val="white"/>
              </a:duotone>
              <a:extLst>
                <a:ext uri="{28A0092B-C50C-407E-A947-70E740481C1C}">
                  <a14:useLocalDpi xmlns:a14="http://schemas.microsoft.com/office/drawing/2010/main"/>
                </a:ext>
              </a:extLst>
            </a:blip>
            <a:stretch>
              <a:fillRect/>
            </a:stretch>
          </p:blipFill>
          <p:spPr>
            <a:xfrm>
              <a:off x="6111781" y="1042340"/>
              <a:ext cx="1005168" cy="1005840"/>
            </a:xfrm>
            <a:prstGeom prst="rect">
              <a:avLst/>
            </a:prstGeom>
          </p:spPr>
        </p:pic>
        <p:pic>
          <p:nvPicPr>
            <p:cNvPr id="171" name="Picture 170"/>
            <p:cNvPicPr>
              <a:picLocks noChangeAspect="1"/>
            </p:cNvPicPr>
            <p:nvPr/>
          </p:nvPicPr>
          <p:blipFill rotWithShape="1">
            <a:blip r:embed="rId19" cstate="screen">
              <a:extLst>
                <a:ext uri="{28A0092B-C50C-407E-A947-70E740481C1C}">
                  <a14:useLocalDpi xmlns:a14="http://schemas.microsoft.com/office/drawing/2010/main"/>
                </a:ext>
              </a:extLst>
            </a:blip>
            <a:srcRect/>
            <a:stretch/>
          </p:blipFill>
          <p:spPr>
            <a:xfrm>
              <a:off x="6202885" y="1133780"/>
              <a:ext cx="822960" cy="822960"/>
            </a:xfrm>
            <a:prstGeom prst="ellipse">
              <a:avLst/>
            </a:prstGeom>
          </p:spPr>
        </p:pic>
      </p:grpSp>
      <p:sp>
        <p:nvSpPr>
          <p:cNvPr id="172" name="Content Placeholder 1"/>
          <p:cNvSpPr txBox="1">
            <a:spLocks/>
          </p:cNvSpPr>
          <p:nvPr/>
        </p:nvSpPr>
        <p:spPr>
          <a:xfrm>
            <a:off x="641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bg2">
                    <a:lumMod val="50000"/>
                  </a:schemeClr>
                </a:solidFill>
              </a:rPr>
              <a:t>Project Coordination</a:t>
            </a:r>
          </a:p>
          <a:p>
            <a:pPr marL="0" indent="0" algn="ctr">
              <a:spcBef>
                <a:spcPts val="0"/>
              </a:spcBef>
              <a:buFont typeface="Arial" panose="020B0604020202020204" pitchFamily="34" charset="0"/>
              <a:buNone/>
            </a:pPr>
            <a:r>
              <a:rPr lang="en-US" sz="1050" dirty="0" smtClean="0">
                <a:solidFill>
                  <a:schemeClr val="bg2">
                    <a:lumMod val="50000"/>
                  </a:schemeClr>
                </a:solidFill>
                <a:hlinkClick r:id="rId20"/>
              </a:rPr>
              <a:t>DEVELOP.ProjectCoordination@gmail.com</a:t>
            </a:r>
            <a:r>
              <a:rPr lang="en-US" sz="1050" dirty="0" smtClean="0">
                <a:solidFill>
                  <a:schemeClr val="bg2">
                    <a:lumMod val="50000"/>
                  </a:schemeClr>
                </a:solidFill>
              </a:rPr>
              <a:t> </a:t>
            </a:r>
          </a:p>
        </p:txBody>
      </p:sp>
      <p:sp>
        <p:nvSpPr>
          <p:cNvPr id="176" name="Content Placeholder 1"/>
          <p:cNvSpPr txBox="1">
            <a:spLocks/>
          </p:cNvSpPr>
          <p:nvPr/>
        </p:nvSpPr>
        <p:spPr>
          <a:xfrm>
            <a:off x="304021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bg2">
                    <a:lumMod val="50000"/>
                  </a:schemeClr>
                </a:solidFill>
              </a:rPr>
              <a:t>Communications</a:t>
            </a:r>
          </a:p>
          <a:p>
            <a:pPr marL="0" indent="0" algn="ctr">
              <a:spcBef>
                <a:spcPts val="0"/>
              </a:spcBef>
              <a:buFont typeface="Arial" panose="020B0604020202020204" pitchFamily="34" charset="0"/>
              <a:buNone/>
            </a:pPr>
            <a:r>
              <a:rPr lang="en-US" sz="1050" dirty="0" smtClean="0">
                <a:solidFill>
                  <a:schemeClr val="bg2">
                    <a:lumMod val="50000"/>
                  </a:schemeClr>
                </a:solidFill>
                <a:hlinkClick r:id="rId21"/>
              </a:rPr>
              <a:t>DEVELOP.Communication@gmail.com</a:t>
            </a:r>
            <a:r>
              <a:rPr lang="en-US" sz="1050" dirty="0" smtClean="0">
                <a:solidFill>
                  <a:schemeClr val="bg2">
                    <a:lumMod val="50000"/>
                  </a:schemeClr>
                </a:solidFill>
              </a:rPr>
              <a:t> </a:t>
            </a:r>
          </a:p>
        </p:txBody>
      </p:sp>
      <p:sp>
        <p:nvSpPr>
          <p:cNvPr id="177" name="Content Placeholder 1"/>
          <p:cNvSpPr txBox="1">
            <a:spLocks/>
          </p:cNvSpPr>
          <p:nvPr/>
        </p:nvSpPr>
        <p:spPr>
          <a:xfrm>
            <a:off x="6016268"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bg2">
                    <a:lumMod val="50000"/>
                  </a:schemeClr>
                </a:solidFill>
              </a:rPr>
              <a:t>Geoinformatics &amp; IT</a:t>
            </a:r>
          </a:p>
          <a:p>
            <a:pPr marL="0" indent="0" algn="ctr">
              <a:spcBef>
                <a:spcPts val="0"/>
              </a:spcBef>
              <a:buFont typeface="Arial" panose="020B0604020202020204" pitchFamily="34" charset="0"/>
              <a:buNone/>
            </a:pPr>
            <a:r>
              <a:rPr lang="en-US" sz="1050" dirty="0" smtClean="0">
                <a:solidFill>
                  <a:schemeClr val="bg2">
                    <a:lumMod val="50000"/>
                  </a:schemeClr>
                </a:solidFill>
                <a:hlinkClick r:id="rId20"/>
              </a:rPr>
              <a:t>DEVELOP.Geoinformatics@gmail.com</a:t>
            </a:r>
            <a:r>
              <a:rPr lang="en-US" sz="1050" dirty="0" smtClean="0">
                <a:solidFill>
                  <a:schemeClr val="bg2">
                    <a:lumMod val="50000"/>
                  </a:schemeClr>
                </a:solidFill>
              </a:rPr>
              <a:t> </a:t>
            </a:r>
          </a:p>
        </p:txBody>
      </p:sp>
      <p:sp>
        <p:nvSpPr>
          <p:cNvPr id="178" name="Content Placeholder 1"/>
          <p:cNvSpPr txBox="1">
            <a:spLocks/>
          </p:cNvSpPr>
          <p:nvPr/>
        </p:nvSpPr>
        <p:spPr>
          <a:xfrm>
            <a:off x="8992317" y="1560614"/>
            <a:ext cx="3005119" cy="486755"/>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spcBef>
                <a:spcPts val="0"/>
              </a:spcBef>
              <a:buFont typeface="Arial" panose="020B0604020202020204" pitchFamily="34" charset="0"/>
              <a:buNone/>
            </a:pPr>
            <a:r>
              <a:rPr lang="en-US" sz="1800" b="1" dirty="0" smtClean="0">
                <a:solidFill>
                  <a:schemeClr val="bg2">
                    <a:lumMod val="50000"/>
                  </a:schemeClr>
                </a:solidFill>
              </a:rPr>
              <a:t>Impact Analysis</a:t>
            </a:r>
          </a:p>
          <a:p>
            <a:pPr marL="0" indent="0" algn="ctr">
              <a:spcBef>
                <a:spcPts val="0"/>
              </a:spcBef>
              <a:buFont typeface="Arial" panose="020B0604020202020204" pitchFamily="34" charset="0"/>
              <a:buNone/>
            </a:pPr>
            <a:r>
              <a:rPr lang="en-US" sz="1050" dirty="0" smtClean="0">
                <a:solidFill>
                  <a:schemeClr val="bg2">
                    <a:lumMod val="50000"/>
                  </a:schemeClr>
                </a:solidFill>
                <a:hlinkClick r:id="rId20"/>
              </a:rPr>
              <a:t>DEVELOP.ImpactAnalysis@gmail.com</a:t>
            </a:r>
            <a:r>
              <a:rPr lang="en-US" sz="1050" dirty="0" smtClean="0">
                <a:solidFill>
                  <a:schemeClr val="bg2">
                    <a:lumMod val="50000"/>
                  </a:schemeClr>
                </a:solidFill>
              </a:rPr>
              <a:t> </a:t>
            </a:r>
          </a:p>
        </p:txBody>
      </p:sp>
    </p:spTree>
    <p:extLst>
      <p:ext uri="{BB962C8B-B14F-4D97-AF65-F5344CB8AC3E}">
        <p14:creationId xmlns:p14="http://schemas.microsoft.com/office/powerpoint/2010/main" val="476673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National POCs</a:t>
            </a:r>
            <a:endParaRPr lang="en-US" dirty="0"/>
          </a:p>
        </p:txBody>
      </p:sp>
      <p:sp>
        <p:nvSpPr>
          <p:cNvPr id="39" name="Rounded Rectangle 38"/>
          <p:cNvSpPr/>
          <p:nvPr/>
        </p:nvSpPr>
        <p:spPr>
          <a:xfrm>
            <a:off x="838199" y="3506551"/>
            <a:ext cx="10615863" cy="2655938"/>
          </a:xfrm>
          <a:prstGeom prst="roundRect">
            <a:avLst>
              <a:gd name="adj" fmla="val 5916"/>
            </a:avLst>
          </a:prstGeom>
          <a:solidFill>
            <a:srgbClr val="6194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00" dirty="0">
              <a:solidFill>
                <a:schemeClr val="bg1"/>
              </a:solidFill>
              <a:latin typeface="Century Gothic" charset="0"/>
              <a:ea typeface="Century Gothic" charset="0"/>
              <a:cs typeface="Century Gothic" charset="0"/>
            </a:endParaRPr>
          </a:p>
        </p:txBody>
      </p:sp>
      <p:sp>
        <p:nvSpPr>
          <p:cNvPr id="40" name="TextBox 39"/>
          <p:cNvSpPr txBox="1"/>
          <p:nvPr/>
        </p:nvSpPr>
        <p:spPr>
          <a:xfrm>
            <a:off x="1043830" y="3613677"/>
            <a:ext cx="1984247" cy="646331"/>
          </a:xfrm>
          <a:prstGeom prst="rect">
            <a:avLst/>
          </a:prstGeom>
          <a:noFill/>
        </p:spPr>
        <p:txBody>
          <a:bodyPr wrap="square" rtlCol="0">
            <a:spAutoFit/>
          </a:bodyPr>
          <a:lstStyle/>
          <a:p>
            <a:r>
              <a:rPr lang="en-US" b="1" dirty="0" smtClean="0">
                <a:solidFill>
                  <a:schemeClr val="bg1"/>
                </a:solidFill>
                <a:latin typeface="Century Gothic" charset="0"/>
                <a:ea typeface="Century Gothic" charset="0"/>
                <a:cs typeface="Century Gothic" charset="0"/>
              </a:rPr>
              <a:t>DEVELOP Node Leadership </a:t>
            </a:r>
            <a:endParaRPr lang="en-US" b="1" dirty="0">
              <a:solidFill>
                <a:schemeClr val="bg1"/>
              </a:solidFill>
              <a:latin typeface="Century Gothic" charset="0"/>
              <a:ea typeface="Century Gothic" charset="0"/>
              <a:cs typeface="Century Gothic" charset="0"/>
            </a:endParaRPr>
          </a:p>
        </p:txBody>
      </p:sp>
      <p:sp>
        <p:nvSpPr>
          <p:cNvPr id="41" name="Rounded Rectangular Callout 40"/>
          <p:cNvSpPr/>
          <p:nvPr/>
        </p:nvSpPr>
        <p:spPr>
          <a:xfrm>
            <a:off x="838200" y="2378834"/>
            <a:ext cx="10615863" cy="1005797"/>
          </a:xfrm>
          <a:prstGeom prst="wedgeRoundRectCallout">
            <a:avLst>
              <a:gd name="adj1" fmla="val -20210"/>
              <a:gd name="adj2" fmla="val 76469"/>
              <a:gd name="adj3" fmla="val 16667"/>
            </a:avLst>
          </a:prstGeom>
          <a:solidFill>
            <a:srgbClr val="386DA2"/>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charset="0"/>
              <a:ea typeface="Century Gothic" charset="0"/>
              <a:cs typeface="Century Gothic" charset="0"/>
            </a:endParaRPr>
          </a:p>
        </p:txBody>
      </p:sp>
      <p:sp>
        <p:nvSpPr>
          <p:cNvPr id="42" name="Rectangle 41"/>
          <p:cNvSpPr/>
          <p:nvPr/>
        </p:nvSpPr>
        <p:spPr>
          <a:xfrm>
            <a:off x="3009675" y="2539044"/>
            <a:ext cx="2362200" cy="769387"/>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Mercedes </a:t>
            </a:r>
            <a:r>
              <a:rPr lang="en-US" sz="1100" b="1" dirty="0" err="1" smtClean="0">
                <a:solidFill>
                  <a:schemeClr val="bg1"/>
                </a:solidFill>
                <a:latin typeface="Century Gothic" charset="0"/>
                <a:ea typeface="Century Gothic" charset="0"/>
                <a:cs typeface="Century Gothic" charset="0"/>
              </a:rPr>
              <a:t>Bartkovich</a:t>
            </a:r>
            <a:r>
              <a:rPr lang="en-US" sz="1100" b="1" dirty="0" smtClean="0">
                <a:solidFill>
                  <a:schemeClr val="bg1"/>
                </a:solidFill>
                <a:latin typeface="Century Gothic" charset="0"/>
                <a:ea typeface="Century Gothic" charset="0"/>
                <a:cs typeface="Century Gothic" charset="0"/>
              </a:rPr>
              <a:t> (MSFC)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Daniel Carver (CO)</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Kate Cavanaugh (JPL)</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Brooke Colley (VA)</a:t>
            </a:r>
            <a:endParaRPr lang="en-US" sz="1100" b="1" dirty="0">
              <a:solidFill>
                <a:schemeClr val="bg1"/>
              </a:solidFill>
              <a:latin typeface="Century Gothic" charset="0"/>
              <a:ea typeface="Century Gothic" charset="0"/>
              <a:cs typeface="Century Gothic" charset="0"/>
            </a:endParaRPr>
          </a:p>
        </p:txBody>
      </p:sp>
      <p:sp>
        <p:nvSpPr>
          <p:cNvPr id="43" name="TextBox 42"/>
          <p:cNvSpPr txBox="1"/>
          <p:nvPr/>
        </p:nvSpPr>
        <p:spPr>
          <a:xfrm>
            <a:off x="1320425" y="2535077"/>
            <a:ext cx="1281120" cy="707886"/>
          </a:xfrm>
          <a:prstGeom prst="rect">
            <a:avLst/>
          </a:prstGeom>
          <a:noFill/>
        </p:spPr>
        <p:txBody>
          <a:bodyPr wrap="non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Fellows</a:t>
            </a:r>
          </a:p>
        </p:txBody>
      </p:sp>
      <p:sp>
        <p:nvSpPr>
          <p:cNvPr id="44" name="Rounded Rectangular Callout 43"/>
          <p:cNvSpPr/>
          <p:nvPr/>
        </p:nvSpPr>
        <p:spPr>
          <a:xfrm>
            <a:off x="838200" y="1310717"/>
            <a:ext cx="10615863" cy="927748"/>
          </a:xfrm>
          <a:prstGeom prst="wedgeRoundRectCallout">
            <a:avLst>
              <a:gd name="adj1" fmla="val -20210"/>
              <a:gd name="adj2" fmla="val 76469"/>
              <a:gd name="adj3" fmla="val 16667"/>
            </a:avLst>
          </a:prstGeom>
          <a:solidFill>
            <a:srgbClr val="234567"/>
          </a:solidFill>
          <a:ln w="25400">
            <a:solidFill>
              <a:schemeClr val="bg1"/>
            </a:solidFill>
            <a:prstDash val="solid"/>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charset="0"/>
              <a:ea typeface="Century Gothic" charset="0"/>
              <a:cs typeface="Century Gothic" charset="0"/>
            </a:endParaRPr>
          </a:p>
        </p:txBody>
      </p:sp>
      <p:sp>
        <p:nvSpPr>
          <p:cNvPr id="45" name="TextBox 44"/>
          <p:cNvSpPr txBox="1"/>
          <p:nvPr/>
        </p:nvSpPr>
        <p:spPr>
          <a:xfrm>
            <a:off x="1269099" y="1457545"/>
            <a:ext cx="1349057" cy="707886"/>
          </a:xfrm>
          <a:prstGeom prst="rect">
            <a:avLst/>
          </a:prstGeom>
          <a:noFill/>
        </p:spPr>
        <p:txBody>
          <a:bodyPr wrap="square" rtlCol="0">
            <a:spAutoFit/>
          </a:bodyPr>
          <a:lstStyle/>
          <a:p>
            <a:pPr algn="ctr"/>
            <a:r>
              <a:rPr lang="en-US" sz="2000" b="1" dirty="0" smtClean="0">
                <a:solidFill>
                  <a:schemeClr val="bg1"/>
                </a:solidFill>
                <a:latin typeface="Century Gothic" charset="0"/>
                <a:ea typeface="Century Gothic" charset="0"/>
                <a:cs typeface="Century Gothic" charset="0"/>
              </a:rPr>
              <a:t>DEVELOP</a:t>
            </a:r>
          </a:p>
          <a:p>
            <a:pPr algn="ctr"/>
            <a:r>
              <a:rPr lang="en-US" sz="2000" b="1" dirty="0" smtClean="0">
                <a:solidFill>
                  <a:schemeClr val="bg1"/>
                </a:solidFill>
                <a:latin typeface="Century Gothic" charset="0"/>
                <a:ea typeface="Century Gothic" charset="0"/>
                <a:cs typeface="Century Gothic" charset="0"/>
              </a:rPr>
              <a:t>NPO</a:t>
            </a:r>
            <a:endParaRPr lang="en-US" sz="2000" b="1" dirty="0">
              <a:solidFill>
                <a:schemeClr val="bg1"/>
              </a:solidFill>
              <a:latin typeface="Century Gothic" charset="0"/>
              <a:ea typeface="Century Gothic" charset="0"/>
              <a:cs typeface="Century Gothic" charset="0"/>
            </a:endParaRPr>
          </a:p>
        </p:txBody>
      </p:sp>
      <p:sp>
        <p:nvSpPr>
          <p:cNvPr id="46" name="Rectangle 45"/>
          <p:cNvSpPr/>
          <p:nvPr/>
        </p:nvSpPr>
        <p:spPr>
          <a:xfrm>
            <a:off x="7389171" y="1413526"/>
            <a:ext cx="3200400" cy="707832"/>
          </a:xfrm>
          <a:prstGeom prst="rect">
            <a:avLst/>
          </a:prstGeom>
        </p:spPr>
        <p:txBody>
          <a:bodyPr wrap="square" lIns="91387" tIns="45693" rIns="91387" bIns="45693">
            <a:spAutoFit/>
          </a:bodyPr>
          <a:lstStyle/>
          <a:p>
            <a:pPr defTabSz="1018229"/>
            <a:r>
              <a:rPr lang="en-US" sz="1400" b="1" i="1" dirty="0" smtClean="0">
                <a:solidFill>
                  <a:schemeClr val="bg1"/>
                </a:solidFill>
                <a:latin typeface="Century Gothic" charset="0"/>
                <a:ea typeface="Century Gothic" charset="0"/>
                <a:cs typeface="Century Gothic" charset="0"/>
              </a:rPr>
              <a:t>Senior Fellows</a:t>
            </a:r>
          </a:p>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Georgina Crepps</a:t>
            </a:r>
            <a:endParaRPr lang="en-US" sz="1300"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Amanda Clayton</a:t>
            </a:r>
          </a:p>
        </p:txBody>
      </p:sp>
      <p:sp>
        <p:nvSpPr>
          <p:cNvPr id="47" name="Rectangle 46"/>
          <p:cNvSpPr/>
          <p:nvPr/>
        </p:nvSpPr>
        <p:spPr>
          <a:xfrm>
            <a:off x="9259741" y="1631947"/>
            <a:ext cx="1558430" cy="29233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Jordan </a:t>
            </a:r>
            <a:r>
              <a:rPr lang="en-US" sz="1300" b="1" dirty="0" err="1" smtClean="0">
                <a:solidFill>
                  <a:schemeClr val="bg1"/>
                </a:solidFill>
                <a:latin typeface="Century Gothic" charset="0"/>
                <a:ea typeface="Century Gothic" charset="0"/>
                <a:cs typeface="Century Gothic" charset="0"/>
              </a:rPr>
              <a:t>Vaa</a:t>
            </a:r>
            <a:endParaRPr lang="en-US" sz="1300" dirty="0">
              <a:solidFill>
                <a:schemeClr val="bg1"/>
              </a:solidFill>
              <a:latin typeface="Century Gothic" charset="0"/>
              <a:ea typeface="Century Gothic" charset="0"/>
              <a:cs typeface="Century Gothic" charset="0"/>
            </a:endParaRPr>
          </a:p>
        </p:txBody>
      </p:sp>
      <p:sp>
        <p:nvSpPr>
          <p:cNvPr id="48" name="Rectangle 47"/>
          <p:cNvSpPr/>
          <p:nvPr/>
        </p:nvSpPr>
        <p:spPr>
          <a:xfrm>
            <a:off x="5271945" y="2588965"/>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Austin Counts (VA)</a:t>
            </a:r>
            <a:endParaRPr lang="en-US" sz="1100" b="1"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John </a:t>
            </a:r>
            <a:r>
              <a:rPr lang="en-US" sz="1100" b="1" dirty="0" err="1" smtClean="0">
                <a:solidFill>
                  <a:schemeClr val="bg1"/>
                </a:solidFill>
                <a:latin typeface="Century Gothic" charset="0"/>
                <a:ea typeface="Century Gothic" charset="0"/>
                <a:cs typeface="Century Gothic" charset="0"/>
              </a:rPr>
              <a:t>Dilger</a:t>
            </a:r>
            <a:r>
              <a:rPr lang="en-US" sz="1100" b="1" dirty="0" smtClean="0">
                <a:solidFill>
                  <a:schemeClr val="bg1"/>
                </a:solidFill>
                <a:latin typeface="Century Gothic" charset="0"/>
                <a:ea typeface="Century Gothic" charset="0"/>
                <a:cs typeface="Century Gothic" charset="0"/>
              </a:rPr>
              <a:t> (ARC)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Liz Dyer (AZ)</a:t>
            </a:r>
          </a:p>
        </p:txBody>
      </p:sp>
      <p:sp>
        <p:nvSpPr>
          <p:cNvPr id="49" name="Rectangle 48"/>
          <p:cNvSpPr/>
          <p:nvPr/>
        </p:nvSpPr>
        <p:spPr>
          <a:xfrm>
            <a:off x="7163365" y="2588965"/>
            <a:ext cx="236220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Leah </a:t>
            </a:r>
            <a:r>
              <a:rPr lang="en-US" sz="1100" b="1" dirty="0" err="1" smtClean="0">
                <a:solidFill>
                  <a:schemeClr val="bg1"/>
                </a:solidFill>
                <a:latin typeface="Century Gothic" charset="0"/>
                <a:ea typeface="Century Gothic" charset="0"/>
                <a:cs typeface="Century Gothic" charset="0"/>
              </a:rPr>
              <a:t>Kucera</a:t>
            </a:r>
            <a:r>
              <a:rPr lang="en-US" sz="1100" b="1" dirty="0" smtClean="0">
                <a:solidFill>
                  <a:schemeClr val="bg1"/>
                </a:solidFill>
                <a:latin typeface="Century Gothic" charset="0"/>
                <a:ea typeface="Century Gothic" charset="0"/>
                <a:cs typeface="Century Gothic" charset="0"/>
              </a:rPr>
              <a:t> (ID)</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Sara </a:t>
            </a:r>
            <a:r>
              <a:rPr lang="en-US" sz="1100" b="1" dirty="0" err="1" smtClean="0">
                <a:solidFill>
                  <a:schemeClr val="bg1"/>
                </a:solidFill>
                <a:latin typeface="Century Gothic" charset="0"/>
                <a:ea typeface="Century Gothic" charset="0"/>
                <a:cs typeface="Century Gothic" charset="0"/>
              </a:rPr>
              <a:t>Lubkin</a:t>
            </a:r>
            <a:r>
              <a:rPr lang="en-US" sz="1100" b="1" dirty="0" smtClean="0">
                <a:solidFill>
                  <a:schemeClr val="bg1"/>
                </a:solidFill>
                <a:latin typeface="Century Gothic" charset="0"/>
                <a:ea typeface="Century Gothic" charset="0"/>
                <a:cs typeface="Century Gothic" charset="0"/>
              </a:rPr>
              <a:t> (GSFC)</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Jonathan O’Brien (NC)</a:t>
            </a:r>
          </a:p>
        </p:txBody>
      </p:sp>
      <p:sp>
        <p:nvSpPr>
          <p:cNvPr id="50" name="Rectangle 49"/>
          <p:cNvSpPr/>
          <p:nvPr/>
        </p:nvSpPr>
        <p:spPr>
          <a:xfrm>
            <a:off x="9350661" y="2588965"/>
            <a:ext cx="1805290" cy="600110"/>
          </a:xfrm>
          <a:prstGeom prst="rect">
            <a:avLst/>
          </a:prstGeom>
        </p:spPr>
        <p:txBody>
          <a:bodyPr wrap="square" lIns="91387" tIns="45693" rIns="91387" bIns="45693">
            <a:spAutoFit/>
          </a:bodyPr>
          <a:lstStyle/>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Danielle Quick (AL)</a:t>
            </a:r>
            <a:endParaRPr lang="en-US" sz="1100" b="1" dirty="0">
              <a:solidFill>
                <a:schemeClr val="bg1"/>
              </a:solidFill>
              <a:latin typeface="Century Gothic" charset="0"/>
              <a:ea typeface="Century Gothic" charset="0"/>
              <a:cs typeface="Century Gothic" charset="0"/>
            </a:endParaRP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Nick Rousseau (JPL)</a:t>
            </a:r>
          </a:p>
          <a:p>
            <a:pPr marL="119063" indent="-119063" defTabSz="1018229">
              <a:buFont typeface="Arial" pitchFamily="34" charset="0"/>
              <a:buChar char="•"/>
            </a:pPr>
            <a:r>
              <a:rPr lang="en-US" sz="1100" b="1" dirty="0" smtClean="0">
                <a:solidFill>
                  <a:schemeClr val="bg1"/>
                </a:solidFill>
                <a:latin typeface="Century Gothic" charset="0"/>
                <a:ea typeface="Century Gothic" charset="0"/>
                <a:cs typeface="Century Gothic" charset="0"/>
              </a:rPr>
              <a:t>Austin Stone (GA)</a:t>
            </a:r>
          </a:p>
        </p:txBody>
      </p:sp>
      <p:sp>
        <p:nvSpPr>
          <p:cNvPr id="51" name="Rectangle 50"/>
          <p:cNvSpPr/>
          <p:nvPr/>
        </p:nvSpPr>
        <p:spPr>
          <a:xfrm>
            <a:off x="2977587" y="1462317"/>
            <a:ext cx="1794370" cy="69244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a:solidFill>
                  <a:schemeClr val="bg1"/>
                </a:solidFill>
                <a:latin typeface="Century Gothic" charset="0"/>
                <a:ea typeface="Century Gothic" charset="0"/>
                <a:cs typeface="Century Gothic" charset="0"/>
              </a:rPr>
              <a:t>Mike Ruiz</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Lindsay Rogers </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Karen </a:t>
            </a:r>
            <a:r>
              <a:rPr lang="en-US" sz="1300" b="1" dirty="0" err="1" smtClean="0">
                <a:solidFill>
                  <a:schemeClr val="bg1"/>
                </a:solidFill>
                <a:latin typeface="Century Gothic" charset="0"/>
                <a:ea typeface="Century Gothic" charset="0"/>
                <a:cs typeface="Century Gothic" charset="0"/>
              </a:rPr>
              <a:t>Allsbrook</a:t>
            </a:r>
            <a:endParaRPr lang="en-US" sz="1300" b="1" dirty="0" smtClean="0">
              <a:solidFill>
                <a:schemeClr val="bg1"/>
              </a:solidFill>
              <a:latin typeface="Century Gothic" charset="0"/>
              <a:ea typeface="Century Gothic" charset="0"/>
              <a:cs typeface="Century Gothic" charset="0"/>
            </a:endParaRPr>
          </a:p>
        </p:txBody>
      </p:sp>
      <p:sp>
        <p:nvSpPr>
          <p:cNvPr id="52" name="Rectangle 51"/>
          <p:cNvSpPr/>
          <p:nvPr/>
        </p:nvSpPr>
        <p:spPr>
          <a:xfrm>
            <a:off x="4934578" y="1462317"/>
            <a:ext cx="2320467" cy="692443"/>
          </a:xfrm>
          <a:prstGeom prst="rect">
            <a:avLst/>
          </a:prstGeom>
        </p:spPr>
        <p:txBody>
          <a:bodyPr wrap="square" lIns="91387" tIns="45693" rIns="91387" bIns="45693">
            <a:spAutoFit/>
          </a:bodyPr>
          <a:lstStyle/>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Lauren Childs-Gleason </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Dr. Kenton Ross</a:t>
            </a:r>
          </a:p>
          <a:p>
            <a:pPr marL="119063" indent="-119063" defTabSz="1018229">
              <a:buFont typeface="Arial" pitchFamily="34" charset="0"/>
              <a:buChar char="•"/>
            </a:pPr>
            <a:r>
              <a:rPr lang="en-US" sz="1300" b="1" dirty="0" smtClean="0">
                <a:solidFill>
                  <a:schemeClr val="bg1"/>
                </a:solidFill>
                <a:latin typeface="Century Gothic" charset="0"/>
                <a:ea typeface="Century Gothic" charset="0"/>
                <a:cs typeface="Century Gothic" charset="0"/>
              </a:rPr>
              <a:t>Jennifer </a:t>
            </a:r>
            <a:r>
              <a:rPr lang="en-US" sz="1300" b="1" dirty="0" err="1" smtClean="0">
                <a:solidFill>
                  <a:schemeClr val="bg1"/>
                </a:solidFill>
                <a:latin typeface="Century Gothic" charset="0"/>
                <a:ea typeface="Century Gothic" charset="0"/>
                <a:cs typeface="Century Gothic" charset="0"/>
              </a:rPr>
              <a:t>Tindell</a:t>
            </a:r>
            <a:endParaRPr lang="en-US" sz="1300" b="1" dirty="0" smtClean="0">
              <a:solidFill>
                <a:schemeClr val="bg1"/>
              </a:solidFill>
              <a:latin typeface="Century Gothic" charset="0"/>
              <a:ea typeface="Century Gothic" charset="0"/>
              <a:cs typeface="Century Gothic" charset="0"/>
            </a:endParaRPr>
          </a:p>
        </p:txBody>
      </p:sp>
      <p:sp>
        <p:nvSpPr>
          <p:cNvPr id="53" name="Rectangle 52"/>
          <p:cNvSpPr/>
          <p:nvPr/>
        </p:nvSpPr>
        <p:spPr>
          <a:xfrm>
            <a:off x="5233301" y="3770911"/>
            <a:ext cx="2450175" cy="2123604"/>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Colorado – Fort Collins</a:t>
            </a:r>
          </a:p>
          <a:p>
            <a:pPr defTabSz="1018229"/>
            <a:r>
              <a:rPr lang="en-US" sz="1200" dirty="0">
                <a:solidFill>
                  <a:schemeClr val="bg1"/>
                </a:solidFill>
                <a:latin typeface="Century Gothic" charset="0"/>
                <a:ea typeface="Century Gothic" charset="0"/>
                <a:cs typeface="Century Gothic" charset="0"/>
              </a:rPr>
              <a:t>Timothy Mayer (CL)</a:t>
            </a:r>
          </a:p>
          <a:p>
            <a:pPr defTabSz="1018229"/>
            <a:r>
              <a:rPr lang="en-US" sz="1200" dirty="0">
                <a:solidFill>
                  <a:schemeClr val="bg1"/>
                </a:solidFill>
                <a:latin typeface="Century Gothic" charset="0"/>
                <a:ea typeface="Century Gothic" charset="0"/>
                <a:cs typeface="Century Gothic" charset="0"/>
              </a:rPr>
              <a:t>Dan Carver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Georgia – Athens </a:t>
            </a:r>
          </a:p>
          <a:p>
            <a:pPr defTabSz="1018229"/>
            <a:r>
              <a:rPr lang="en-US" sz="1200" dirty="0">
                <a:solidFill>
                  <a:schemeClr val="bg1"/>
                </a:solidFill>
                <a:latin typeface="Century Gothic" charset="0"/>
                <a:ea typeface="Century Gothic" charset="0"/>
                <a:cs typeface="Century Gothic" charset="0"/>
              </a:rPr>
              <a:t>Caren Remillard (CL)</a:t>
            </a:r>
          </a:p>
          <a:p>
            <a:pPr defTabSz="1018229"/>
            <a:r>
              <a:rPr lang="en-US" sz="1200" dirty="0">
                <a:solidFill>
                  <a:schemeClr val="bg1"/>
                </a:solidFill>
                <a:latin typeface="Century Gothic" charset="0"/>
                <a:ea typeface="Century Gothic" charset="0"/>
                <a:cs typeface="Century Gothic" charset="0"/>
              </a:rPr>
              <a:t>Sean Cameron (ACL)</a:t>
            </a:r>
          </a:p>
          <a:p>
            <a:pPr defTabSz="1018229"/>
            <a:endParaRPr lang="en-US" sz="1200" b="1" u="sng"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Idaho – Pocatello </a:t>
            </a:r>
            <a:endParaRPr lang="en-US" sz="1200" dirty="0">
              <a:solidFill>
                <a:schemeClr val="bg1"/>
              </a:solidFill>
              <a:latin typeface="Century Gothic" charset="0"/>
              <a:ea typeface="Century Gothic" charset="0"/>
              <a:cs typeface="Century Gothic" charset="0"/>
            </a:endParaRPr>
          </a:p>
          <a:p>
            <a:pPr defTabSz="1018229"/>
            <a:r>
              <a:rPr lang="en-US" sz="1200" dirty="0">
                <a:solidFill>
                  <a:schemeClr val="bg1"/>
                </a:solidFill>
                <a:latin typeface="Century Gothic" charset="0"/>
                <a:ea typeface="Century Gothic" charset="0"/>
                <a:cs typeface="Century Gothic" charset="0"/>
              </a:rPr>
              <a:t>Brandon Crawford (Acting CL)</a:t>
            </a:r>
          </a:p>
          <a:p>
            <a:pPr defTabSz="1018229"/>
            <a:r>
              <a:rPr lang="en-US" sz="1200" dirty="0">
                <a:solidFill>
                  <a:schemeClr val="bg1"/>
                </a:solidFill>
                <a:latin typeface="Century Gothic" charset="0"/>
                <a:ea typeface="Century Gothic" charset="0"/>
                <a:cs typeface="Century Gothic" charset="0"/>
              </a:rPr>
              <a:t>Leah Kucera (ACL</a:t>
            </a:r>
            <a:r>
              <a:rPr lang="en-US" sz="1200" dirty="0" smtClean="0">
                <a:solidFill>
                  <a:schemeClr val="bg1"/>
                </a:solidFill>
                <a:latin typeface="Century Gothic" charset="0"/>
                <a:ea typeface="Century Gothic" charset="0"/>
                <a:cs typeface="Century Gothic" charset="0"/>
              </a:rPr>
              <a:t>)</a:t>
            </a:r>
            <a:endParaRPr lang="en-US" sz="1200" b="1" u="sng" dirty="0" smtClean="0">
              <a:solidFill>
                <a:schemeClr val="bg1"/>
              </a:solidFill>
              <a:latin typeface="Century Gothic" charset="0"/>
              <a:ea typeface="Century Gothic" charset="0"/>
              <a:cs typeface="Century Gothic" charset="0"/>
            </a:endParaRPr>
          </a:p>
        </p:txBody>
      </p:sp>
      <p:sp>
        <p:nvSpPr>
          <p:cNvPr id="54" name="Rectangle 53"/>
          <p:cNvSpPr/>
          <p:nvPr/>
        </p:nvSpPr>
        <p:spPr>
          <a:xfrm>
            <a:off x="7423531" y="3770911"/>
            <a:ext cx="2145238" cy="1384940"/>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Maryland – Goddard </a:t>
            </a:r>
          </a:p>
          <a:p>
            <a:pPr defTabSz="1018229"/>
            <a:r>
              <a:rPr lang="en-US" sz="1200" dirty="0">
                <a:solidFill>
                  <a:schemeClr val="bg1"/>
                </a:solidFill>
                <a:latin typeface="Century Gothic" charset="0"/>
                <a:ea typeface="Century Gothic" charset="0"/>
                <a:cs typeface="Century Gothic" charset="0"/>
              </a:rPr>
              <a:t>Victor Lenske (CL)</a:t>
            </a:r>
          </a:p>
          <a:p>
            <a:pPr defTabSz="1018229"/>
            <a:r>
              <a:rPr lang="en-US" sz="1200" dirty="0">
                <a:solidFill>
                  <a:schemeClr val="bg1"/>
                </a:solidFill>
                <a:latin typeface="Century Gothic" charset="0"/>
                <a:ea typeface="Century Gothic" charset="0"/>
                <a:cs typeface="Century Gothic" charset="0"/>
              </a:rPr>
              <a:t>Sara Lubkin (ACL</a:t>
            </a:r>
            <a:r>
              <a:rPr lang="en-US" sz="1200" dirty="0" smtClean="0">
                <a:solidFill>
                  <a:schemeClr val="bg1"/>
                </a:solidFill>
                <a:latin typeface="Century Gothic" charset="0"/>
                <a:ea typeface="Century Gothic" charset="0"/>
                <a:cs typeface="Century Gothic" charset="0"/>
              </a:rPr>
              <a:t>)</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North Carolina – NCEI </a:t>
            </a:r>
          </a:p>
          <a:p>
            <a:pPr defTabSz="1018229"/>
            <a:r>
              <a:rPr lang="en-US" sz="1200" dirty="0">
                <a:solidFill>
                  <a:schemeClr val="bg1"/>
                </a:solidFill>
                <a:latin typeface="Century Gothic" charset="0"/>
                <a:ea typeface="Century Gothic" charset="0"/>
                <a:cs typeface="Century Gothic" charset="0"/>
              </a:rPr>
              <a:t>Alec </a:t>
            </a:r>
            <a:r>
              <a:rPr lang="en-US" sz="1200" dirty="0" err="1">
                <a:solidFill>
                  <a:schemeClr val="bg1"/>
                </a:solidFill>
                <a:latin typeface="Century Gothic" charset="0"/>
                <a:ea typeface="Century Gothic" charset="0"/>
                <a:cs typeface="Century Gothic" charset="0"/>
              </a:rPr>
              <a:t>Courtright</a:t>
            </a:r>
            <a:r>
              <a:rPr lang="en-US" sz="1200" dirty="0">
                <a:solidFill>
                  <a:schemeClr val="bg1"/>
                </a:solidFill>
                <a:latin typeface="Century Gothic" charset="0"/>
                <a:ea typeface="Century Gothic" charset="0"/>
                <a:cs typeface="Century Gothic" charset="0"/>
              </a:rPr>
              <a:t> (CL)</a:t>
            </a:r>
          </a:p>
          <a:p>
            <a:pPr defTabSz="1018229"/>
            <a:r>
              <a:rPr lang="en-US" sz="1200" dirty="0">
                <a:solidFill>
                  <a:schemeClr val="bg1"/>
                </a:solidFill>
                <a:latin typeface="Century Gothic" charset="0"/>
                <a:ea typeface="Century Gothic" charset="0"/>
                <a:cs typeface="Century Gothic" charset="0"/>
              </a:rPr>
              <a:t>Jonathan O’Brien (ACL</a:t>
            </a:r>
            <a:r>
              <a:rPr lang="en-US" sz="1200" dirty="0" smtClean="0">
                <a:solidFill>
                  <a:schemeClr val="bg1"/>
                </a:solidFill>
                <a:latin typeface="Century Gothic" charset="0"/>
                <a:ea typeface="Century Gothic" charset="0"/>
                <a:cs typeface="Century Gothic" charset="0"/>
              </a:rPr>
              <a:t>)</a:t>
            </a:r>
            <a:endParaRPr lang="en-US" sz="1200" dirty="0">
              <a:solidFill>
                <a:schemeClr val="bg1"/>
              </a:solidFill>
              <a:latin typeface="Century Gothic" charset="0"/>
              <a:ea typeface="Century Gothic" charset="0"/>
              <a:cs typeface="Century Gothic" charset="0"/>
            </a:endParaRPr>
          </a:p>
        </p:txBody>
      </p:sp>
      <p:sp>
        <p:nvSpPr>
          <p:cNvPr id="55" name="Rectangle 54"/>
          <p:cNvSpPr/>
          <p:nvPr/>
        </p:nvSpPr>
        <p:spPr>
          <a:xfrm>
            <a:off x="9513477" y="3770911"/>
            <a:ext cx="1969562" cy="1384940"/>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Virginia – Langley </a:t>
            </a:r>
          </a:p>
          <a:p>
            <a:pPr defTabSz="1018229"/>
            <a:r>
              <a:rPr lang="en-US" sz="1200" dirty="0">
                <a:solidFill>
                  <a:schemeClr val="bg1"/>
                </a:solidFill>
                <a:latin typeface="Century Gothic" charset="0"/>
                <a:ea typeface="Century Gothic" charset="0"/>
                <a:cs typeface="Century Gothic" charset="0"/>
              </a:rPr>
              <a:t>Emily Gotschalk (CL)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smtClean="0">
                <a:solidFill>
                  <a:schemeClr val="bg1"/>
                </a:solidFill>
                <a:latin typeface="Century Gothic" charset="0"/>
                <a:ea typeface="Century Gothic" charset="0"/>
                <a:cs typeface="Century Gothic" charset="0"/>
              </a:rPr>
              <a:t>Virginia – Wise </a:t>
            </a:r>
            <a:endParaRPr lang="en-US" sz="1200" b="1" u="sng" dirty="0">
              <a:solidFill>
                <a:schemeClr val="bg1"/>
              </a:solidFill>
              <a:latin typeface="Century Gothic" charset="0"/>
              <a:ea typeface="Century Gothic" charset="0"/>
              <a:cs typeface="Century Gothic" charset="0"/>
            </a:endParaRPr>
          </a:p>
          <a:p>
            <a:pPr defTabSz="1018229"/>
            <a:r>
              <a:rPr lang="en-US" sz="1200" dirty="0" smtClean="0">
                <a:solidFill>
                  <a:schemeClr val="bg1"/>
                </a:solidFill>
                <a:latin typeface="Century Gothic" charset="0"/>
                <a:ea typeface="Century Gothic" charset="0"/>
                <a:cs typeface="Century Gothic" charset="0"/>
              </a:rPr>
              <a:t>Eric White (CL)</a:t>
            </a:r>
          </a:p>
          <a:p>
            <a:pPr defTabSz="1018229"/>
            <a:r>
              <a:rPr lang="en-US" sz="1200" dirty="0" smtClean="0">
                <a:solidFill>
                  <a:schemeClr val="bg1"/>
                </a:solidFill>
                <a:latin typeface="Century Gothic" charset="0"/>
                <a:ea typeface="Century Gothic" charset="0"/>
                <a:cs typeface="Century Gothic" charset="0"/>
              </a:rPr>
              <a:t>Brooke Colley (ACL)</a:t>
            </a:r>
          </a:p>
          <a:p>
            <a:pPr defTabSz="1018229"/>
            <a:r>
              <a:rPr lang="en-US" sz="1200" dirty="0" smtClean="0">
                <a:solidFill>
                  <a:schemeClr val="bg1"/>
                </a:solidFill>
                <a:latin typeface="Century Gothic" charset="0"/>
                <a:ea typeface="Century Gothic" charset="0"/>
                <a:cs typeface="Century Gothic" charset="0"/>
              </a:rPr>
              <a:t>Austin Counts (ACL)</a:t>
            </a:r>
          </a:p>
        </p:txBody>
      </p:sp>
      <p:sp>
        <p:nvSpPr>
          <p:cNvPr id="56" name="Rectangle 55"/>
          <p:cNvSpPr/>
          <p:nvPr/>
        </p:nvSpPr>
        <p:spPr>
          <a:xfrm>
            <a:off x="3114670" y="3770911"/>
            <a:ext cx="2091830" cy="2123604"/>
          </a:xfrm>
          <a:prstGeom prst="rect">
            <a:avLst/>
          </a:prstGeom>
        </p:spPr>
        <p:txBody>
          <a:bodyPr wrap="square" lIns="91387" tIns="45693" rIns="91387" bIns="45693">
            <a:spAutoFit/>
          </a:bodyPr>
          <a:lstStyle/>
          <a:p>
            <a:pPr defTabSz="1018229"/>
            <a:r>
              <a:rPr lang="en-US" sz="1200" b="1" u="sng" dirty="0" smtClean="0">
                <a:solidFill>
                  <a:schemeClr val="bg1"/>
                </a:solidFill>
                <a:latin typeface="Century Gothic" charset="0"/>
                <a:ea typeface="Century Gothic" charset="0"/>
                <a:cs typeface="Century Gothic" charset="0"/>
              </a:rPr>
              <a:t>Arizona - Tempe</a:t>
            </a:r>
          </a:p>
          <a:p>
            <a:pPr defTabSz="1018229"/>
            <a:r>
              <a:rPr lang="en-US" sz="1200" dirty="0" smtClean="0">
                <a:solidFill>
                  <a:schemeClr val="bg1"/>
                </a:solidFill>
                <a:latin typeface="Century Gothic" charset="0"/>
                <a:ea typeface="Century Gothic" charset="0"/>
                <a:cs typeface="Century Gothic" charset="0"/>
              </a:rPr>
              <a:t>Lance Watkins (CL)</a:t>
            </a:r>
          </a:p>
          <a:p>
            <a:pPr defTabSz="1018229"/>
            <a:r>
              <a:rPr lang="en-US" sz="1200" dirty="0" smtClean="0">
                <a:solidFill>
                  <a:schemeClr val="bg1"/>
                </a:solidFill>
                <a:latin typeface="Century Gothic" charset="0"/>
                <a:ea typeface="Century Gothic" charset="0"/>
                <a:cs typeface="Century Gothic" charset="0"/>
              </a:rPr>
              <a:t>Liz Dyer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Ames </a:t>
            </a:r>
          </a:p>
          <a:p>
            <a:pPr defTabSz="1018229"/>
            <a:r>
              <a:rPr lang="en-US" sz="1200" dirty="0">
                <a:solidFill>
                  <a:schemeClr val="bg1"/>
                </a:solidFill>
                <a:latin typeface="Century Gothic" charset="0"/>
                <a:ea typeface="Century Gothic" charset="0"/>
                <a:cs typeface="Century Gothic" charset="0"/>
              </a:rPr>
              <a:t>Jenna Williams (CL)</a:t>
            </a:r>
          </a:p>
          <a:p>
            <a:pPr defTabSz="1018229"/>
            <a:r>
              <a:rPr lang="en-US" sz="1200" dirty="0">
                <a:solidFill>
                  <a:schemeClr val="bg1"/>
                </a:solidFill>
                <a:latin typeface="Century Gothic" charset="0"/>
                <a:ea typeface="Century Gothic" charset="0"/>
                <a:cs typeface="Century Gothic" charset="0"/>
              </a:rPr>
              <a:t>John Dilger (ACL</a:t>
            </a:r>
            <a:r>
              <a:rPr lang="en-US" sz="1200" dirty="0" smtClean="0">
                <a:solidFill>
                  <a:schemeClr val="bg1"/>
                </a:solidFill>
                <a:latin typeface="Century Gothic" charset="0"/>
                <a:ea typeface="Century Gothic" charset="0"/>
                <a:cs typeface="Century Gothic" charset="0"/>
              </a:rPr>
              <a:t>)</a:t>
            </a:r>
          </a:p>
          <a:p>
            <a:pPr defTabSz="1018229"/>
            <a:endParaRPr lang="en-US" sz="1200" dirty="0" smtClean="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California – JPL </a:t>
            </a:r>
          </a:p>
          <a:p>
            <a:pPr defTabSz="1018229"/>
            <a:r>
              <a:rPr lang="en-US" sz="1200" dirty="0">
                <a:solidFill>
                  <a:schemeClr val="bg1"/>
                </a:solidFill>
                <a:latin typeface="Century Gothic" charset="0"/>
                <a:ea typeface="Century Gothic" charset="0"/>
                <a:cs typeface="Century Gothic" charset="0"/>
              </a:rPr>
              <a:t>Erika </a:t>
            </a:r>
            <a:r>
              <a:rPr lang="en-US" sz="1200" dirty="0" err="1">
                <a:solidFill>
                  <a:schemeClr val="bg1"/>
                </a:solidFill>
                <a:latin typeface="Century Gothic" charset="0"/>
                <a:ea typeface="Century Gothic" charset="0"/>
                <a:cs typeface="Century Gothic" charset="0"/>
              </a:rPr>
              <a:t>Higa</a:t>
            </a:r>
            <a:r>
              <a:rPr lang="en-US" sz="1200" dirty="0">
                <a:solidFill>
                  <a:schemeClr val="bg1"/>
                </a:solidFill>
                <a:latin typeface="Century Gothic" charset="0"/>
                <a:ea typeface="Century Gothic" charset="0"/>
                <a:cs typeface="Century Gothic" charset="0"/>
              </a:rPr>
              <a:t> (CL)</a:t>
            </a:r>
          </a:p>
          <a:p>
            <a:pPr defTabSz="1018229"/>
            <a:r>
              <a:rPr lang="en-US" sz="1200" dirty="0">
                <a:solidFill>
                  <a:schemeClr val="bg1"/>
                </a:solidFill>
                <a:latin typeface="Century Gothic" charset="0"/>
                <a:ea typeface="Century Gothic" charset="0"/>
                <a:cs typeface="Century Gothic" charset="0"/>
              </a:rPr>
              <a:t>Kate Cavanaugh (ACL</a:t>
            </a:r>
            <a:r>
              <a:rPr lang="en-US" sz="1200" dirty="0" smtClean="0">
                <a:solidFill>
                  <a:schemeClr val="bg1"/>
                </a:solidFill>
                <a:latin typeface="Century Gothic" charset="0"/>
                <a:ea typeface="Century Gothic" charset="0"/>
                <a:cs typeface="Century Gothic" charset="0"/>
              </a:rPr>
              <a:t>)</a:t>
            </a:r>
            <a:endParaRPr lang="en-US" sz="1200" dirty="0">
              <a:solidFill>
                <a:schemeClr val="bg1"/>
              </a:solidFill>
              <a:latin typeface="Century Gothic" charset="0"/>
              <a:ea typeface="Century Gothic" charset="0"/>
              <a:cs typeface="Century Gothic" charset="0"/>
            </a:endParaRPr>
          </a:p>
        </p:txBody>
      </p:sp>
      <p:sp>
        <p:nvSpPr>
          <p:cNvPr id="58" name="Rectangle 57"/>
          <p:cNvSpPr/>
          <p:nvPr/>
        </p:nvSpPr>
        <p:spPr>
          <a:xfrm>
            <a:off x="1043830" y="4462798"/>
            <a:ext cx="2091830" cy="1384940"/>
          </a:xfrm>
          <a:prstGeom prst="rect">
            <a:avLst/>
          </a:prstGeom>
        </p:spPr>
        <p:txBody>
          <a:bodyPr wrap="square" lIns="91387" tIns="45693" rIns="91387" bIns="45693">
            <a:spAutoFit/>
          </a:bodyPr>
          <a:lstStyle/>
          <a:p>
            <a:pPr defTabSz="1018229"/>
            <a:r>
              <a:rPr lang="en-US" sz="1200" b="1" u="sng" dirty="0">
                <a:solidFill>
                  <a:schemeClr val="bg1"/>
                </a:solidFill>
                <a:latin typeface="Century Gothic" charset="0"/>
                <a:ea typeface="Century Gothic" charset="0"/>
                <a:cs typeface="Century Gothic" charset="0"/>
              </a:rPr>
              <a:t>Alabama – Marshall </a:t>
            </a:r>
          </a:p>
          <a:p>
            <a:pPr defTabSz="1018229"/>
            <a:r>
              <a:rPr lang="en-US" sz="1200" dirty="0">
                <a:solidFill>
                  <a:schemeClr val="bg1"/>
                </a:solidFill>
                <a:latin typeface="Century Gothic" charset="0"/>
                <a:ea typeface="Century Gothic" charset="0"/>
                <a:cs typeface="Century Gothic" charset="0"/>
              </a:rPr>
              <a:t>Maggi Klug (CL)</a:t>
            </a:r>
          </a:p>
          <a:p>
            <a:pPr defTabSz="1018229"/>
            <a:r>
              <a:rPr lang="en-US" sz="1200" dirty="0">
                <a:solidFill>
                  <a:schemeClr val="bg1"/>
                </a:solidFill>
                <a:latin typeface="Century Gothic" charset="0"/>
                <a:ea typeface="Century Gothic" charset="0"/>
                <a:cs typeface="Century Gothic" charset="0"/>
              </a:rPr>
              <a:t>Helen Baldwin (ACL)</a:t>
            </a:r>
          </a:p>
          <a:p>
            <a:pPr defTabSz="1018229"/>
            <a:endParaRPr lang="en-US" sz="1200" dirty="0">
              <a:solidFill>
                <a:schemeClr val="bg1"/>
              </a:solidFill>
              <a:latin typeface="Century Gothic" charset="0"/>
              <a:ea typeface="Century Gothic" charset="0"/>
              <a:cs typeface="Century Gothic" charset="0"/>
            </a:endParaRPr>
          </a:p>
          <a:p>
            <a:pPr defTabSz="1018229"/>
            <a:r>
              <a:rPr lang="en-US" sz="1200" b="1" u="sng" dirty="0">
                <a:solidFill>
                  <a:schemeClr val="bg1"/>
                </a:solidFill>
                <a:latin typeface="Century Gothic" charset="0"/>
                <a:ea typeface="Century Gothic" charset="0"/>
                <a:cs typeface="Century Gothic" charset="0"/>
              </a:rPr>
              <a:t>Alabama – Mobile </a:t>
            </a:r>
          </a:p>
          <a:p>
            <a:pPr defTabSz="1018229"/>
            <a:r>
              <a:rPr lang="en-US" sz="1200" dirty="0">
                <a:solidFill>
                  <a:schemeClr val="bg1"/>
                </a:solidFill>
                <a:latin typeface="Century Gothic" charset="0"/>
                <a:ea typeface="Century Gothic" charset="0"/>
                <a:cs typeface="Century Gothic" charset="0"/>
              </a:rPr>
              <a:t>Farnaz Bayat (CL)</a:t>
            </a:r>
          </a:p>
          <a:p>
            <a:pPr defTabSz="1018229"/>
            <a:r>
              <a:rPr lang="en-US" sz="1200" dirty="0">
                <a:solidFill>
                  <a:schemeClr val="bg1"/>
                </a:solidFill>
                <a:latin typeface="Century Gothic" charset="0"/>
                <a:ea typeface="Century Gothic" charset="0"/>
                <a:cs typeface="Century Gothic" charset="0"/>
              </a:rPr>
              <a:t>Danielle Quick (ACL)</a:t>
            </a:r>
          </a:p>
        </p:txBody>
      </p:sp>
    </p:spTree>
    <p:extLst>
      <p:ext uri="{BB962C8B-B14F-4D97-AF65-F5344CB8AC3E}">
        <p14:creationId xmlns:p14="http://schemas.microsoft.com/office/powerpoint/2010/main" val="10936763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 </a:t>
            </a:r>
            <a:endParaRPr lang="en-US" dirty="0"/>
          </a:p>
        </p:txBody>
      </p:sp>
      <p:pic>
        <p:nvPicPr>
          <p:cNvPr id="72" name="Picture 71"/>
          <p:cNvPicPr>
            <a:picLocks noChangeAspect="1"/>
          </p:cNvPicPr>
          <p:nvPr/>
        </p:nvPicPr>
        <p:blipFill rotWithShape="1">
          <a:blip r:embed="rId2" cstate="screen">
            <a:extLst>
              <a:ext uri="{28A0092B-C50C-407E-A947-70E740481C1C}">
                <a14:useLocalDpi xmlns:a14="http://schemas.microsoft.com/office/drawing/2010/main"/>
              </a:ext>
            </a:extLst>
          </a:blip>
          <a:srcRect l="-1"/>
          <a:stretch/>
        </p:blipFill>
        <p:spPr>
          <a:xfrm>
            <a:off x="1788977" y="1171818"/>
            <a:ext cx="1284853" cy="1280160"/>
          </a:xfrm>
          <a:prstGeom prst="ellipse">
            <a:avLst/>
          </a:prstGeom>
          <a:effectLst>
            <a:outerShdw blurRad="76200" dir="13500000" sy="23000" kx="1200000" algn="br" rotWithShape="0">
              <a:prstClr val="black">
                <a:alpha val="20000"/>
              </a:prstClr>
            </a:outerShdw>
          </a:effectLst>
        </p:spPr>
      </p:pic>
      <p:pic>
        <p:nvPicPr>
          <p:cNvPr id="73" name="Picture 7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391764" y="1705225"/>
            <a:ext cx="1277319" cy="1280160"/>
          </a:xfrm>
          <a:prstGeom prst="ellipse">
            <a:avLst/>
          </a:prstGeom>
          <a:effectLst>
            <a:outerShdw blurRad="76200" dir="13500000" sy="23000" kx="1200000" algn="br" rotWithShape="0">
              <a:prstClr val="black">
                <a:alpha val="20000"/>
              </a:prstClr>
            </a:outerShdw>
          </a:effectLst>
        </p:spPr>
      </p:pic>
      <p:pic>
        <p:nvPicPr>
          <p:cNvPr id="74" name="Picture 73"/>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1788977" y="2626334"/>
            <a:ext cx="1280161" cy="1280160"/>
          </a:xfrm>
          <a:prstGeom prst="ellipse">
            <a:avLst/>
          </a:prstGeom>
          <a:effectLst>
            <a:outerShdw blurRad="76200" dir="13500000" sy="23000" kx="1200000" algn="br" rotWithShape="0">
              <a:prstClr val="black">
                <a:alpha val="20000"/>
              </a:prstClr>
            </a:outerShdw>
          </a:effectLst>
        </p:spPr>
      </p:pic>
      <p:pic>
        <p:nvPicPr>
          <p:cNvPr id="75" name="Picture 74"/>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391764" y="3200984"/>
            <a:ext cx="1277665" cy="1280160"/>
          </a:xfrm>
          <a:prstGeom prst="ellipse">
            <a:avLst/>
          </a:prstGeom>
          <a:effectLst>
            <a:outerShdw blurRad="76200" dir="13500000" sy="23000" kx="1200000" algn="br" rotWithShape="0">
              <a:prstClr val="black">
                <a:alpha val="20000"/>
              </a:prstClr>
            </a:outerShdw>
          </a:effectLst>
        </p:spPr>
      </p:pic>
      <p:pic>
        <p:nvPicPr>
          <p:cNvPr id="76" name="Picture 75"/>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1788977" y="4080851"/>
            <a:ext cx="1280812" cy="1280160"/>
          </a:xfrm>
          <a:prstGeom prst="ellipse">
            <a:avLst/>
          </a:prstGeom>
          <a:effectLst>
            <a:outerShdw blurRad="76200" dir="13500000" sy="23000" kx="1200000" algn="br" rotWithShape="0">
              <a:prstClr val="black">
                <a:alpha val="20000"/>
              </a:prstClr>
            </a:outerShdw>
          </a:effectLst>
        </p:spPr>
      </p:pic>
      <p:pic>
        <p:nvPicPr>
          <p:cNvPr id="77" name="Picture 76"/>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391764" y="4696743"/>
            <a:ext cx="1277665" cy="1277665"/>
          </a:xfrm>
          <a:prstGeom prst="ellipse">
            <a:avLst/>
          </a:prstGeom>
          <a:effectLst>
            <a:outerShdw blurRad="76200" dir="13500000" sy="23000" kx="1200000" algn="br" rotWithShape="0">
              <a:prstClr val="black">
                <a:alpha val="20000"/>
              </a:prstClr>
            </a:outerShdw>
          </a:effectLst>
        </p:spPr>
      </p:pic>
      <p:sp>
        <p:nvSpPr>
          <p:cNvPr id="78" name="TextBox 77"/>
          <p:cNvSpPr txBox="1"/>
          <p:nvPr/>
        </p:nvSpPr>
        <p:spPr>
          <a:xfrm>
            <a:off x="3018408" y="1079031"/>
            <a:ext cx="8783066" cy="4632037"/>
          </a:xfrm>
          <a:prstGeom prst="rect">
            <a:avLst/>
          </a:prstGeom>
          <a:noFill/>
        </p:spPr>
        <p:txBody>
          <a:bodyPr wrap="square" rtlCol="0">
            <a:spAutoFit/>
          </a:bodyPr>
          <a:lstStyle/>
          <a:p>
            <a:pPr marL="285750" indent="-285750">
              <a:spcAft>
                <a:spcPts val="4200"/>
              </a:spcAft>
              <a:buClr>
                <a:srgbClr val="3550A7"/>
              </a:buClr>
              <a:buFont typeface="Webdings" panose="05030102010509060703" pitchFamily="18" charset="2"/>
              <a:buChar char="4"/>
            </a:pPr>
            <a:r>
              <a:rPr lang="en-US" sz="2000" b="1" dirty="0" smtClean="0">
                <a:solidFill>
                  <a:prstClr val="black"/>
                </a:solidFill>
                <a:latin typeface="Century Gothic" panose="020F0302020204030204"/>
              </a:rPr>
              <a:t>Lauren Childs-Gleason</a:t>
            </a:r>
            <a:r>
              <a:rPr lang="en-US" sz="2000" dirty="0" smtClean="0">
                <a:solidFill>
                  <a:prstClr val="black"/>
                </a:solidFill>
                <a:latin typeface="Century Gothic" panose="020F0302020204030204"/>
              </a:rPr>
              <a:t>: </a:t>
            </a:r>
            <a:r>
              <a:rPr lang="en-US" sz="2000" dirty="0" smtClean="0">
                <a:solidFill>
                  <a:prstClr val="black"/>
                </a:solidFill>
                <a:latin typeface="Century Gothic" panose="020F0302020204030204"/>
                <a:hlinkClick r:id="rId8"/>
              </a:rPr>
              <a:t>Lauren.M.Childs@nasa.gov</a:t>
            </a:r>
            <a:r>
              <a:rPr lang="en-US" sz="2000" dirty="0" smtClean="0">
                <a:solidFill>
                  <a:prstClr val="black"/>
                </a:solidFill>
                <a:latin typeface="Century Gothic" panose="020F0302020204030204"/>
              </a:rPr>
              <a:t>, 757-864-4204</a:t>
            </a:r>
            <a:endParaRPr lang="en-US" sz="2000" dirty="0">
              <a:solidFill>
                <a:prstClr val="black"/>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prstClr val="black"/>
                </a:solidFill>
                <a:latin typeface="Century Gothic" panose="020F0302020204030204"/>
              </a:rPr>
              <a:t>Georgina Crepps</a:t>
            </a:r>
            <a:r>
              <a:rPr lang="en-US" sz="2000" dirty="0" smtClean="0">
                <a:solidFill>
                  <a:prstClr val="black"/>
                </a:solidFill>
                <a:latin typeface="Century Gothic" panose="020F0302020204030204"/>
              </a:rPr>
              <a:t>: </a:t>
            </a:r>
            <a:r>
              <a:rPr lang="en-US" sz="2000" dirty="0" smtClean="0">
                <a:solidFill>
                  <a:prstClr val="black"/>
                </a:solidFill>
                <a:latin typeface="Century Gothic" panose="020F0302020204030204"/>
                <a:hlinkClick r:id="rId9"/>
              </a:rPr>
              <a:t>Georgina.S.Crepps@nasa.gov</a:t>
            </a:r>
            <a:r>
              <a:rPr lang="en-US" sz="2000" dirty="0" smtClean="0">
                <a:solidFill>
                  <a:prstClr val="black"/>
                </a:solidFill>
                <a:latin typeface="Century Gothic" panose="020F0302020204030204"/>
              </a:rPr>
              <a:t>, 757-864-5548</a:t>
            </a:r>
            <a:endParaRPr lang="en-US" sz="2000" dirty="0">
              <a:solidFill>
                <a:prstClr val="black"/>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prstClr val="black"/>
                </a:solidFill>
                <a:latin typeface="Century Gothic" panose="020F0302020204030204"/>
              </a:rPr>
              <a:t>Amanda Clayton</a:t>
            </a:r>
            <a:r>
              <a:rPr lang="en-US" sz="2000" dirty="0" smtClean="0">
                <a:solidFill>
                  <a:prstClr val="black"/>
                </a:solidFill>
                <a:latin typeface="Century Gothic" panose="020F0302020204030204"/>
              </a:rPr>
              <a:t>: </a:t>
            </a:r>
            <a:r>
              <a:rPr lang="en-US" sz="2000" dirty="0" smtClean="0">
                <a:solidFill>
                  <a:prstClr val="black"/>
                </a:solidFill>
                <a:latin typeface="Century Gothic" panose="020F0302020204030204"/>
                <a:hlinkClick r:id="rId10"/>
              </a:rPr>
              <a:t>Amanda.L.Clayton@nasa.gov</a:t>
            </a:r>
            <a:r>
              <a:rPr lang="en-US" sz="2000" dirty="0" smtClean="0">
                <a:solidFill>
                  <a:prstClr val="black"/>
                </a:solidFill>
                <a:latin typeface="Century Gothic" panose="020F0302020204030204"/>
              </a:rPr>
              <a:t>, 757-864-5552</a:t>
            </a:r>
          </a:p>
          <a:p>
            <a:pPr marL="285750" indent="-285750">
              <a:spcAft>
                <a:spcPts val="4200"/>
              </a:spcAft>
              <a:buClr>
                <a:srgbClr val="3550A7"/>
              </a:buClr>
              <a:buFont typeface="Webdings" panose="05030102010509060703" pitchFamily="18" charset="2"/>
              <a:buChar char="4"/>
            </a:pPr>
            <a:r>
              <a:rPr lang="en-US" sz="2000" b="1" dirty="0" smtClean="0">
                <a:solidFill>
                  <a:prstClr val="black"/>
                </a:solidFill>
                <a:latin typeface="Century Gothic" panose="020F0302020204030204"/>
              </a:rPr>
              <a:t>Jordan </a:t>
            </a:r>
            <a:r>
              <a:rPr lang="en-US" sz="2000" b="1" dirty="0" err="1" smtClean="0">
                <a:solidFill>
                  <a:prstClr val="black"/>
                </a:solidFill>
                <a:latin typeface="Century Gothic" panose="020F0302020204030204"/>
              </a:rPr>
              <a:t>Vaa</a:t>
            </a:r>
            <a:r>
              <a:rPr lang="en-US" sz="2000" dirty="0" smtClean="0">
                <a:solidFill>
                  <a:prstClr val="black"/>
                </a:solidFill>
                <a:latin typeface="Century Gothic" panose="020F0302020204030204"/>
              </a:rPr>
              <a:t>: </a:t>
            </a:r>
            <a:r>
              <a:rPr lang="en-US" sz="2000" dirty="0" smtClean="0">
                <a:solidFill>
                  <a:prstClr val="black"/>
                </a:solidFill>
                <a:latin typeface="Century Gothic" panose="020F0302020204030204"/>
                <a:hlinkClick r:id="rId11"/>
              </a:rPr>
              <a:t>Jordan.S.Vaa@nasa.gov</a:t>
            </a:r>
            <a:r>
              <a:rPr lang="en-US" sz="2000" dirty="0" smtClean="0">
                <a:solidFill>
                  <a:prstClr val="black"/>
                </a:solidFill>
                <a:latin typeface="Century Gothic" panose="020F0302020204030204"/>
              </a:rPr>
              <a:t>, 757-864-4554</a:t>
            </a:r>
          </a:p>
          <a:p>
            <a:pPr marL="285750" indent="-285750">
              <a:spcAft>
                <a:spcPts val="4200"/>
              </a:spcAft>
              <a:buClr>
                <a:srgbClr val="3550A7"/>
              </a:buClr>
              <a:buFont typeface="Webdings" panose="05030102010509060703" pitchFamily="18" charset="2"/>
              <a:buChar char="4"/>
            </a:pPr>
            <a:r>
              <a:rPr lang="en-US" sz="2000" b="1" dirty="0" smtClean="0">
                <a:solidFill>
                  <a:prstClr val="black"/>
                </a:solidFill>
                <a:latin typeface="Century Gothic" panose="020F0302020204030204"/>
              </a:rPr>
              <a:t>Karen </a:t>
            </a:r>
            <a:r>
              <a:rPr lang="en-US" sz="2000" b="1" dirty="0" err="1" smtClean="0">
                <a:solidFill>
                  <a:prstClr val="black"/>
                </a:solidFill>
                <a:latin typeface="Century Gothic" panose="020F0302020204030204"/>
              </a:rPr>
              <a:t>Allsbrook</a:t>
            </a:r>
            <a:r>
              <a:rPr lang="en-US" sz="2000" b="1" dirty="0" smtClean="0">
                <a:solidFill>
                  <a:prstClr val="black"/>
                </a:solidFill>
                <a:latin typeface="Century Gothic" panose="020F0302020204030204"/>
              </a:rPr>
              <a:t>: </a:t>
            </a:r>
            <a:r>
              <a:rPr lang="en-US" sz="2000" dirty="0" smtClean="0">
                <a:solidFill>
                  <a:prstClr val="black"/>
                </a:solidFill>
                <a:latin typeface="Century Gothic" panose="020F0302020204030204"/>
                <a:hlinkClick r:id="rId12"/>
              </a:rPr>
              <a:t>Karen.N.Allsbrook@nasa.gov</a:t>
            </a:r>
            <a:r>
              <a:rPr lang="en-US" sz="2000" dirty="0" smtClean="0">
                <a:solidFill>
                  <a:prstClr val="black"/>
                </a:solidFill>
                <a:latin typeface="Century Gothic" panose="020F0302020204030204"/>
              </a:rPr>
              <a:t>, 757-864-1276</a:t>
            </a:r>
            <a:endParaRPr lang="en-US" sz="2000" b="1" dirty="0" smtClean="0">
              <a:solidFill>
                <a:prstClr val="black"/>
              </a:solidFill>
              <a:latin typeface="Century Gothic" panose="020F0302020204030204"/>
            </a:endParaRPr>
          </a:p>
          <a:p>
            <a:pPr marL="285750" indent="-285750">
              <a:spcAft>
                <a:spcPts val="4200"/>
              </a:spcAft>
              <a:buClr>
                <a:srgbClr val="3550A7"/>
              </a:buClr>
              <a:buFont typeface="Webdings" panose="05030102010509060703" pitchFamily="18" charset="2"/>
              <a:buChar char="4"/>
            </a:pPr>
            <a:r>
              <a:rPr lang="en-US" sz="2000" b="1" dirty="0" smtClean="0">
                <a:solidFill>
                  <a:prstClr val="black"/>
                </a:solidFill>
                <a:latin typeface="Century Gothic" panose="020F0302020204030204"/>
              </a:rPr>
              <a:t>Lindsay Rogers</a:t>
            </a:r>
            <a:r>
              <a:rPr lang="en-US" sz="2000" dirty="0" smtClean="0">
                <a:solidFill>
                  <a:prstClr val="black"/>
                </a:solidFill>
                <a:latin typeface="Century Gothic" panose="020F0302020204030204"/>
              </a:rPr>
              <a:t>: </a:t>
            </a:r>
            <a:r>
              <a:rPr lang="en-US" sz="2000" dirty="0" smtClean="0">
                <a:solidFill>
                  <a:prstClr val="black"/>
                </a:solidFill>
                <a:latin typeface="Century Gothic" panose="020F0302020204030204"/>
                <a:hlinkClick r:id="rId13"/>
              </a:rPr>
              <a:t>Lindsay.M.Rogers@nasa.gov</a:t>
            </a:r>
            <a:r>
              <a:rPr lang="en-US" sz="2000" dirty="0" smtClean="0">
                <a:solidFill>
                  <a:prstClr val="black"/>
                </a:solidFill>
                <a:latin typeface="Century Gothic" panose="020F0302020204030204"/>
              </a:rPr>
              <a:t>, 757-864-7283</a:t>
            </a:r>
          </a:p>
        </p:txBody>
      </p:sp>
      <p:sp>
        <p:nvSpPr>
          <p:cNvPr id="79" name="Content Placeholder 2"/>
          <p:cNvSpPr txBox="1">
            <a:spLocks/>
          </p:cNvSpPr>
          <p:nvPr/>
        </p:nvSpPr>
        <p:spPr>
          <a:xfrm>
            <a:off x="3369738" y="4770907"/>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Contracts, payroll, status reports/invoices, schedule adjustments, online application system, travel, employment verifications, SSAI</a:t>
            </a:r>
          </a:p>
        </p:txBody>
      </p:sp>
      <p:sp>
        <p:nvSpPr>
          <p:cNvPr id="80" name="Content Placeholder 2"/>
          <p:cNvSpPr txBox="1">
            <a:spLocks/>
          </p:cNvSpPr>
          <p:nvPr/>
        </p:nvSpPr>
        <p:spPr>
          <a:xfrm>
            <a:off x="3369738" y="5645263"/>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Communications Team-related items, social media, newsletter, recruiting, military engagement, outreach activities, Ambassador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Corps, media requests</a:t>
            </a:r>
            <a:endPar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1" name="Content Placeholder 2"/>
          <p:cNvSpPr txBox="1">
            <a:spLocks/>
          </p:cNvSpPr>
          <p:nvPr/>
        </p:nvSpPr>
        <p:spPr>
          <a:xfrm>
            <a:off x="3369738" y="39322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IT Team-related items, DEVELOPedia, DEVELOP website, DEVELOP Exchange, software, hardware, software release authority</a:t>
            </a:r>
          </a:p>
        </p:txBody>
      </p:sp>
      <p:sp>
        <p:nvSpPr>
          <p:cNvPr id="82" name="Content Placeholder 2"/>
          <p:cNvSpPr txBox="1">
            <a:spLocks/>
          </p:cNvSpPr>
          <p:nvPr/>
        </p:nvSpPr>
        <p:spPr>
          <a:xfrm>
            <a:off x="3369738" y="3067889"/>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Project Coordination Team-related items, publications, </a:t>
            </a:r>
            <a:r>
              <a:rPr kumimoji="0" lang="en-US" sz="15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deliverables, deadlines, webinars, DEVELOPedia project pages</a:t>
            </a:r>
            <a:endParaRPr kumimoji="0" lang="en-US" sz="15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3" name="Content Placeholder 2"/>
          <p:cNvSpPr txBox="1">
            <a:spLocks/>
          </p:cNvSpPr>
          <p:nvPr/>
        </p:nvSpPr>
        <p:spPr>
          <a:xfrm>
            <a:off x="3369738" y="2275302"/>
            <a:ext cx="8431736" cy="598617"/>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Impact Analysis Team-related items, tracking metrics, indicators, socioeconomic impact analysis, PSI, participant surveys, alumni survey, using the national telecon line</a:t>
            </a: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4" name="Content Placeholder 2"/>
          <p:cNvSpPr txBox="1">
            <a:spLocks/>
          </p:cNvSpPr>
          <p:nvPr/>
        </p:nvSpPr>
        <p:spPr>
          <a:xfrm>
            <a:off x="3369738" y="1399563"/>
            <a:ext cx="8431736" cy="59861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endPar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endParaRPr>
          </a:p>
        </p:txBody>
      </p:sp>
      <p:sp>
        <p:nvSpPr>
          <p:cNvPr id="85" name="Content Placeholder 2"/>
          <p:cNvSpPr txBox="1">
            <a:spLocks/>
          </p:cNvSpPr>
          <p:nvPr/>
        </p:nvSpPr>
        <p:spPr>
          <a:xfrm>
            <a:off x="3369738" y="1458237"/>
            <a:ext cx="8431736" cy="598617"/>
          </a:xfrm>
          <a:prstGeom prst="rect">
            <a:avLst/>
          </a:prstGeom>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baseline="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28600" marR="0" lvl="0" indent="-228600" algn="l" defTabSz="914400" rtl="0" eaLnBrk="1" fontAlgn="auto" latinLnBrk="0" hangingPunct="1">
              <a:lnSpc>
                <a:spcPct val="90000"/>
              </a:lnSpc>
              <a:spcBef>
                <a:spcPts val="400"/>
              </a:spcBef>
              <a:spcAft>
                <a:spcPts val="600"/>
              </a:spcAft>
              <a:buClr>
                <a:srgbClr val="0A1E8A"/>
              </a:buClr>
              <a:buSzTx/>
              <a:buFont typeface="Arial" panose="020B0604020202020204" pitchFamily="34" charset="0"/>
              <a:buChar char="•"/>
              <a:tabLst/>
              <a:defRPr/>
            </a:pP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Deadlines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conferences, </a:t>
            </a:r>
            <a:r>
              <a:rPr kumimoji="0" lang="en-US" sz="1800" b="0" i="0" u="none" strike="noStrike" kern="1200" cap="none" spc="0" normalizeH="0" baseline="0" noProof="0" dirty="0" err="1">
                <a:ln>
                  <a:noFill/>
                </a:ln>
                <a:solidFill>
                  <a:prstClr val="black">
                    <a:lumMod val="75000"/>
                    <a:lumOff val="25000"/>
                  </a:prstClr>
                </a:solidFill>
                <a:effectLst/>
                <a:uLnTx/>
                <a:uFillTx/>
                <a:latin typeface="Century Gothic" panose="020B0502020202020204" pitchFamily="34" charset="0"/>
                <a:ea typeface="+mn-ea"/>
                <a:cs typeface="+mn-cs"/>
              </a:rPr>
              <a:t>telecons</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 Fellow class, CL position competition, publications, international activities</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partner engagement, project hand-offs,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graphic </a:t>
            </a:r>
            <a:r>
              <a:rPr kumimoji="0" lang="en-US" sz="1800" b="0" i="0" u="none" strike="noStrike" kern="1200" cap="none" spc="0" normalizeH="0" baseline="0" noProof="0" dirty="0">
                <a:ln>
                  <a:noFill/>
                </a:ln>
                <a:solidFill>
                  <a:prstClr val="black">
                    <a:lumMod val="75000"/>
                    <a:lumOff val="25000"/>
                  </a:prstClr>
                </a:solidFill>
                <a:effectLst/>
                <a:uLnTx/>
                <a:uFillTx/>
                <a:latin typeface="Century Gothic" panose="020B0502020202020204" pitchFamily="34" charset="0"/>
                <a:ea typeface="+mn-ea"/>
                <a:cs typeface="+mn-cs"/>
              </a:rPr>
              <a:t>design support, print materials, recruiting, </a:t>
            </a:r>
            <a:r>
              <a:rPr kumimoji="0" lang="en-US" sz="1800" b="0" i="0" u="none" strike="noStrike" kern="1200" cap="none" spc="0" normalizeH="0" baseline="0" noProof="0" dirty="0" smtClean="0">
                <a:ln>
                  <a:noFill/>
                </a:ln>
                <a:solidFill>
                  <a:prstClr val="black">
                    <a:lumMod val="75000"/>
                    <a:lumOff val="25000"/>
                  </a:prstClr>
                </a:solidFill>
                <a:effectLst/>
                <a:uLnTx/>
                <a:uFillTx/>
                <a:latin typeface="Century Gothic" panose="020B0502020202020204" pitchFamily="34" charset="0"/>
                <a:ea typeface="+mn-ea"/>
                <a:cs typeface="+mn-cs"/>
              </a:rPr>
              <a:t>VPS, Wise County </a:t>
            </a:r>
          </a:p>
        </p:txBody>
      </p:sp>
      <p:sp>
        <p:nvSpPr>
          <p:cNvPr id="86" name="Rectangle 85"/>
          <p:cNvSpPr/>
          <p:nvPr/>
        </p:nvSpPr>
        <p:spPr>
          <a:xfrm>
            <a:off x="149628" y="6041313"/>
            <a:ext cx="11878887" cy="307777"/>
          </a:xfrm>
          <a:prstGeom prst="rect">
            <a:avLst/>
          </a:prstGeom>
        </p:spPr>
        <p:txBody>
          <a:bodyPr wrap="square">
            <a:spAutoFit/>
          </a:bodyPr>
          <a:lstStyle/>
          <a:p>
            <a:pPr marL="341313" indent="-341313" algn="ctr">
              <a:spcBef>
                <a:spcPts val="400"/>
              </a:spcBef>
              <a:spcAft>
                <a:spcPts val="600"/>
              </a:spcAft>
              <a:buClr>
                <a:srgbClr val="0A1E8A"/>
              </a:buClr>
              <a:buFont typeface="Webdings" panose="05030102010509060703" pitchFamily="18" charset="2"/>
              <a:buChar char="4"/>
            </a:pPr>
            <a:r>
              <a:rPr lang="en-US" sz="1400" b="1" dirty="0">
                <a:solidFill>
                  <a:prstClr val="black">
                    <a:lumMod val="75000"/>
                    <a:lumOff val="25000"/>
                  </a:prstClr>
                </a:solidFill>
                <a:latin typeface="Century Gothic" panose="020F0302020204030204"/>
              </a:rPr>
              <a:t>Topics Not Listed Here: </a:t>
            </a:r>
            <a:r>
              <a:rPr lang="en-US" sz="1400" dirty="0">
                <a:solidFill>
                  <a:prstClr val="black">
                    <a:lumMod val="75000"/>
                    <a:lumOff val="25000"/>
                  </a:prstClr>
                </a:solidFill>
                <a:latin typeface="Century Gothic" panose="020F0302020204030204"/>
              </a:rPr>
              <a:t>ANYONE! We love answering questions and will direct you to the right person if we can’t answer </a:t>
            </a:r>
            <a:r>
              <a:rPr lang="en-US" sz="1400" dirty="0">
                <a:solidFill>
                  <a:prstClr val="black">
                    <a:lumMod val="75000"/>
                    <a:lumOff val="25000"/>
                  </a:prstClr>
                </a:solidFill>
                <a:latin typeface="Century Gothic" panose="020F0302020204030204"/>
                <a:sym typeface="Wingdings" panose="05000000000000000000" pitchFamily="2" charset="2"/>
              </a:rPr>
              <a:t></a:t>
            </a:r>
            <a:endParaRPr lang="en-US" sz="1400" dirty="0">
              <a:solidFill>
                <a:prstClr val="black">
                  <a:lumMod val="75000"/>
                  <a:lumOff val="25000"/>
                </a:prstClr>
              </a:solidFill>
              <a:latin typeface="Century Gothic" panose="020F0302020204030204"/>
            </a:endParaRPr>
          </a:p>
        </p:txBody>
      </p:sp>
    </p:spTree>
    <p:extLst>
      <p:ext uri="{BB962C8B-B14F-4D97-AF65-F5344CB8AC3E}">
        <p14:creationId xmlns:p14="http://schemas.microsoft.com/office/powerpoint/2010/main" val="11556645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NASA Data Centers</a:t>
            </a:r>
            <a:endParaRPr lang="en-US" dirty="0"/>
          </a:p>
        </p:txBody>
      </p:sp>
      <p:sp>
        <p:nvSpPr>
          <p:cNvPr id="18" name="Content Placeholder 1"/>
          <p:cNvSpPr>
            <a:spLocks noGrp="1"/>
          </p:cNvSpPr>
          <p:nvPr>
            <p:ph idx="1"/>
          </p:nvPr>
        </p:nvSpPr>
        <p:spPr>
          <a:xfrm>
            <a:off x="193766" y="1153052"/>
            <a:ext cx="11658600" cy="2974804"/>
          </a:xfrm>
        </p:spPr>
        <p:txBody>
          <a:bodyPr>
            <a:normAutofit fontScale="92500" lnSpcReduction="10000"/>
          </a:bodyPr>
          <a:lstStyle/>
          <a:p>
            <a:pPr marL="0" indent="0">
              <a:buNone/>
            </a:pPr>
            <a:r>
              <a:rPr lang="en-US" sz="2000" dirty="0" smtClean="0">
                <a:hlinkClick r:id="rId2"/>
              </a:rPr>
              <a:t>Earth </a:t>
            </a:r>
            <a:r>
              <a:rPr lang="en-US" sz="2000" dirty="0">
                <a:hlinkClick r:id="rId2"/>
              </a:rPr>
              <a:t>Observing System Data and Information System (EOSDIS)</a:t>
            </a:r>
            <a:r>
              <a:rPr lang="en-US" sz="2000" dirty="0"/>
              <a:t> is designed as a distributed system, with major facilities at Distributed Active Archive Centers (DAACs) located throughout the United States. These institutions are custodians of EOS mission data and ensure that data will be easily accessible to users. The EOSDIS DAACs process, archive, document, and distribute data from NASA's past and current Earth-observing satellites and field measurement programs. Acting in concert, the DAACs provide reliable, robust services to users whose needs may cross the traditional boundaries of a science discipline, while continuing to support the particular needs of users within the discipline communities. User services include:</a:t>
            </a:r>
          </a:p>
          <a:p>
            <a:pPr lvl="1"/>
            <a:r>
              <a:rPr lang="en-US" sz="1600" dirty="0"/>
              <a:t>Assistance in selecting and obtaining data</a:t>
            </a:r>
          </a:p>
          <a:p>
            <a:pPr lvl="1"/>
            <a:r>
              <a:rPr lang="en-US" sz="1600" dirty="0"/>
              <a:t>Access to data-handling and visualization tools</a:t>
            </a:r>
          </a:p>
          <a:p>
            <a:pPr lvl="1"/>
            <a:r>
              <a:rPr lang="en-US" sz="1600" dirty="0"/>
              <a:t>Notification of data-related news</a:t>
            </a:r>
          </a:p>
          <a:p>
            <a:pPr lvl="1"/>
            <a:r>
              <a:rPr lang="en-US" sz="1600" dirty="0"/>
              <a:t>Technical support and referrals</a:t>
            </a:r>
          </a:p>
          <a:p>
            <a:pPr>
              <a:buClr>
                <a:srgbClr val="13416C"/>
              </a:buClr>
              <a:buFont typeface="Webdings" panose="05030102010509060703" pitchFamily="18" charset="2"/>
              <a:buChar char="4"/>
            </a:pPr>
            <a:endParaRPr lang="en-US" sz="2200" dirty="0">
              <a:solidFill>
                <a:schemeClr val="bg2">
                  <a:lumMod val="25000"/>
                </a:schemeClr>
              </a:solidFill>
            </a:endParaRPr>
          </a:p>
        </p:txBody>
      </p:sp>
      <p:pic>
        <p:nvPicPr>
          <p:cNvPr id="1026" name="Picture 2" descr="Data Center M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297783" y="3162747"/>
            <a:ext cx="4676503" cy="3497662"/>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355736" y="4430066"/>
            <a:ext cx="6096000" cy="1477328"/>
          </a:xfrm>
          <a:prstGeom prst="rect">
            <a:avLst/>
          </a:prstGeom>
        </p:spPr>
        <p:txBody>
          <a:bodyPr>
            <a:spAutoFit/>
          </a:bodyPr>
          <a:lstStyle/>
          <a:p>
            <a:pPr>
              <a:buClr>
                <a:srgbClr val="13416C"/>
              </a:buClr>
            </a:pPr>
            <a:r>
              <a:rPr lang="en-US" b="1" dirty="0">
                <a:latin typeface="Century Gothic" panose="020B0502020202020204" pitchFamily="34" charset="0"/>
              </a:rPr>
              <a:t>EOSDIS Distributed Active Archive Centers (DAACs)</a:t>
            </a:r>
          </a:p>
          <a:p>
            <a:pPr>
              <a:buClr>
                <a:srgbClr val="13416C"/>
              </a:buClr>
              <a:buFont typeface="Webdings" panose="05030102010509060703" pitchFamily="18" charset="2"/>
              <a:buChar char="4"/>
            </a:pPr>
            <a:r>
              <a:rPr lang="en-US" dirty="0" smtClean="0">
                <a:solidFill>
                  <a:schemeClr val="bg2">
                    <a:lumMod val="25000"/>
                  </a:schemeClr>
                </a:solidFill>
                <a:latin typeface="Century Gothic" panose="020B0502020202020204" pitchFamily="34" charset="0"/>
                <a:hlinkClick r:id="rId4"/>
              </a:rPr>
              <a:t>https</a:t>
            </a:r>
            <a:r>
              <a:rPr lang="en-US" dirty="0">
                <a:solidFill>
                  <a:schemeClr val="bg2">
                    <a:lumMod val="25000"/>
                  </a:schemeClr>
                </a:solidFill>
                <a:latin typeface="Century Gothic" panose="020B0502020202020204" pitchFamily="34" charset="0"/>
                <a:hlinkClick r:id="rId4"/>
              </a:rPr>
              <a:t>://earthdata.nasa.gov/about/daacs</a:t>
            </a:r>
            <a:r>
              <a:rPr lang="en-US" dirty="0">
                <a:solidFill>
                  <a:schemeClr val="bg2">
                    <a:lumMod val="25000"/>
                  </a:schemeClr>
                </a:solidFill>
                <a:latin typeface="Century Gothic" panose="020B0502020202020204" pitchFamily="34" charset="0"/>
              </a:rPr>
              <a:t> </a:t>
            </a:r>
            <a:endParaRPr lang="en-US" dirty="0" smtClean="0">
              <a:solidFill>
                <a:schemeClr val="bg2">
                  <a:lumMod val="25000"/>
                </a:schemeClr>
              </a:solidFill>
              <a:latin typeface="Century Gothic" panose="020B0502020202020204" pitchFamily="34" charset="0"/>
            </a:endParaRPr>
          </a:p>
          <a:p>
            <a:pPr>
              <a:buClr>
                <a:srgbClr val="13416C"/>
              </a:buClr>
              <a:buFont typeface="Webdings" panose="05030102010509060703" pitchFamily="18" charset="2"/>
              <a:buChar char="4"/>
            </a:pPr>
            <a:endParaRPr lang="en-US" dirty="0">
              <a:solidFill>
                <a:schemeClr val="bg2">
                  <a:lumMod val="25000"/>
                </a:schemeClr>
              </a:solidFill>
              <a:latin typeface="Century Gothic" panose="020B0502020202020204" pitchFamily="34" charset="0"/>
            </a:endParaRPr>
          </a:p>
          <a:p>
            <a:pPr>
              <a:buClr>
                <a:srgbClr val="13416C"/>
              </a:buClr>
            </a:pPr>
            <a:r>
              <a:rPr lang="en-US" b="1" dirty="0" smtClean="0">
                <a:solidFill>
                  <a:schemeClr val="bg2">
                    <a:lumMod val="25000"/>
                  </a:schemeClr>
                </a:solidFill>
                <a:latin typeface="Century Gothic" panose="020B0502020202020204" pitchFamily="34" charset="0"/>
              </a:rPr>
              <a:t>Earth Data Search</a:t>
            </a:r>
          </a:p>
          <a:p>
            <a:pPr>
              <a:buClr>
                <a:srgbClr val="13416C"/>
              </a:buClr>
              <a:buFont typeface="Webdings" panose="05030102010509060703" pitchFamily="18" charset="2"/>
              <a:buChar char="4"/>
            </a:pPr>
            <a:r>
              <a:rPr lang="en-US" dirty="0" smtClean="0">
                <a:latin typeface="Century Gothic" panose="020B0502020202020204" pitchFamily="34" charset="0"/>
                <a:hlinkClick r:id="rId5"/>
              </a:rPr>
              <a:t>https</a:t>
            </a:r>
            <a:r>
              <a:rPr lang="en-US" dirty="0">
                <a:latin typeface="Century Gothic" panose="020B0502020202020204" pitchFamily="34" charset="0"/>
                <a:hlinkClick r:id="rId5"/>
              </a:rPr>
              <a:t>://search.earthdata.nasa.gov/search</a:t>
            </a:r>
            <a:r>
              <a:rPr lang="en-US" dirty="0">
                <a:latin typeface="Century Gothic" panose="020B0502020202020204" pitchFamily="34" charset="0"/>
              </a:rPr>
              <a:t> </a:t>
            </a:r>
          </a:p>
        </p:txBody>
      </p:sp>
    </p:spTree>
    <p:extLst>
      <p:ext uri="{BB962C8B-B14F-4D97-AF65-F5344CB8AC3E}">
        <p14:creationId xmlns:p14="http://schemas.microsoft.com/office/powerpoint/2010/main" val="7618977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ARSET Trainings</a:t>
            </a:r>
            <a:endParaRPr lang="en-US" dirty="0"/>
          </a:p>
        </p:txBody>
      </p:sp>
      <p:sp>
        <p:nvSpPr>
          <p:cNvPr id="18" name="Content Placeholder 1"/>
          <p:cNvSpPr>
            <a:spLocks noGrp="1"/>
          </p:cNvSpPr>
          <p:nvPr>
            <p:ph idx="1"/>
          </p:nvPr>
        </p:nvSpPr>
        <p:spPr>
          <a:xfrm>
            <a:off x="193766" y="1153052"/>
            <a:ext cx="11658600" cy="5003908"/>
          </a:xfrm>
        </p:spPr>
        <p:txBody>
          <a:bodyPr>
            <a:normAutofit/>
          </a:bodyPr>
          <a:lstStyle/>
          <a:p>
            <a:pPr marL="0" indent="0" fontAlgn="ctr">
              <a:buNone/>
            </a:pPr>
            <a:r>
              <a:rPr lang="en-US" sz="2000" b="1" dirty="0" smtClean="0"/>
              <a:t>Through </a:t>
            </a:r>
            <a:r>
              <a:rPr lang="en-US" sz="2000" b="1" dirty="0"/>
              <a:t>ARSET trainings, you can learn how to: </a:t>
            </a:r>
          </a:p>
          <a:p>
            <a:pPr>
              <a:buClr>
                <a:srgbClr val="13416C"/>
              </a:buClr>
              <a:buFont typeface="Webdings" panose="05030102010509060703" pitchFamily="18" charset="2"/>
              <a:buChar char="4"/>
            </a:pPr>
            <a:r>
              <a:rPr lang="en-US" sz="2000" dirty="0" smtClean="0"/>
              <a:t>Use </a:t>
            </a:r>
            <a:r>
              <a:rPr lang="en-US" sz="2000" dirty="0"/>
              <a:t>NASA data for environmental management</a:t>
            </a:r>
          </a:p>
          <a:p>
            <a:pPr>
              <a:buClr>
                <a:srgbClr val="13416C"/>
              </a:buClr>
              <a:buFont typeface="Webdings" panose="05030102010509060703" pitchFamily="18" charset="2"/>
              <a:buChar char="4"/>
            </a:pPr>
            <a:r>
              <a:rPr lang="en-US" sz="2000" dirty="0" smtClean="0"/>
              <a:t>Search </a:t>
            </a:r>
            <a:r>
              <a:rPr lang="en-US" sz="2000" dirty="0"/>
              <a:t>and access NASA resources relevant to your needs</a:t>
            </a:r>
          </a:p>
          <a:p>
            <a:pPr>
              <a:buClr>
                <a:srgbClr val="13416C"/>
              </a:buClr>
              <a:buFont typeface="Webdings" panose="05030102010509060703" pitchFamily="18" charset="2"/>
              <a:buChar char="4"/>
            </a:pPr>
            <a:r>
              <a:rPr lang="en-US" sz="2000" dirty="0" smtClean="0"/>
              <a:t>Visualize</a:t>
            </a:r>
            <a:r>
              <a:rPr lang="en-US" sz="2000" dirty="0"/>
              <a:t>, interpret, and apply remote sensing data and imagery</a:t>
            </a:r>
          </a:p>
          <a:p>
            <a:pPr marL="0" indent="0">
              <a:buNone/>
            </a:pPr>
            <a:endParaRPr lang="en-US" sz="2000" dirty="0">
              <a:solidFill>
                <a:schemeClr val="bg2">
                  <a:lumMod val="25000"/>
                </a:schemeClr>
              </a:solidFill>
            </a:endParaRPr>
          </a:p>
          <a:p>
            <a:pPr marL="0" indent="0">
              <a:buNone/>
            </a:pPr>
            <a:r>
              <a:rPr lang="en-US" sz="2000" b="1" dirty="0" smtClean="0">
                <a:solidFill>
                  <a:schemeClr val="bg2">
                    <a:lumMod val="25000"/>
                  </a:schemeClr>
                </a:solidFill>
              </a:rPr>
              <a:t>Remote </a:t>
            </a:r>
            <a:r>
              <a:rPr lang="en-US" sz="2000" b="1" dirty="0">
                <a:solidFill>
                  <a:schemeClr val="bg2">
                    <a:lumMod val="25000"/>
                  </a:schemeClr>
                </a:solidFill>
              </a:rPr>
              <a:t>Sensing </a:t>
            </a:r>
            <a:r>
              <a:rPr lang="en-US" sz="2000" b="1" dirty="0" smtClean="0">
                <a:solidFill>
                  <a:schemeClr val="bg2">
                    <a:lumMod val="25000"/>
                  </a:schemeClr>
                </a:solidFill>
              </a:rPr>
              <a:t>Fundamentals</a:t>
            </a:r>
            <a:r>
              <a:rPr lang="en-US" sz="2000" dirty="0" smtClean="0">
                <a:solidFill>
                  <a:schemeClr val="bg2">
                    <a:lumMod val="25000"/>
                  </a:schemeClr>
                </a:solidFill>
              </a:rPr>
              <a:t>: </a:t>
            </a:r>
            <a:r>
              <a:rPr lang="en-US" sz="2000" dirty="0"/>
              <a:t>These webinars are available for viewing at any time. They provide basic information about the fundamentals of remote sensing, and are often a prerequisite for other ARSET trainings</a:t>
            </a:r>
            <a:r>
              <a:rPr lang="en-US" sz="2000" dirty="0" smtClean="0"/>
              <a:t>.</a:t>
            </a:r>
            <a:r>
              <a:rPr lang="en-US" sz="2000" dirty="0" smtClean="0">
                <a:solidFill>
                  <a:schemeClr val="bg2">
                    <a:lumMod val="25000"/>
                  </a:schemeClr>
                </a:solidFill>
              </a:rPr>
              <a:t> </a:t>
            </a:r>
            <a:r>
              <a:rPr lang="en-US" sz="2000" dirty="0">
                <a:solidFill>
                  <a:schemeClr val="bg2">
                    <a:lumMod val="25000"/>
                  </a:schemeClr>
                </a:solidFill>
                <a:hlinkClick r:id="rId2"/>
              </a:rPr>
              <a:t>https://</a:t>
            </a:r>
            <a:r>
              <a:rPr lang="en-US" sz="2000" dirty="0" smtClean="0">
                <a:solidFill>
                  <a:schemeClr val="bg2">
                    <a:lumMod val="25000"/>
                  </a:schemeClr>
                </a:solidFill>
                <a:hlinkClick r:id="rId2"/>
              </a:rPr>
              <a:t>arset.gsfc.nasa.gov/webinars/fundamentals-remote-sensing</a:t>
            </a:r>
            <a:endParaRPr lang="en-US" sz="2000" dirty="0" smtClean="0">
              <a:solidFill>
                <a:schemeClr val="bg2">
                  <a:lumMod val="25000"/>
                </a:schemeClr>
              </a:solidFill>
            </a:endParaRPr>
          </a:p>
          <a:p>
            <a:pPr>
              <a:buClr>
                <a:srgbClr val="13416C"/>
              </a:buClr>
              <a:buFont typeface="Webdings" panose="05030102010509060703" pitchFamily="18" charset="2"/>
              <a:buChar char="4"/>
            </a:pPr>
            <a:r>
              <a:rPr lang="en-US" sz="1700" dirty="0">
                <a:solidFill>
                  <a:schemeClr val="bg2">
                    <a:lumMod val="25000"/>
                  </a:schemeClr>
                </a:solidFill>
              </a:rPr>
              <a:t>Session 1: </a:t>
            </a:r>
            <a:r>
              <a:rPr lang="en-US" sz="1700" dirty="0" smtClean="0">
                <a:solidFill>
                  <a:schemeClr val="bg2">
                    <a:lumMod val="25000"/>
                  </a:schemeClr>
                </a:solidFill>
              </a:rPr>
              <a:t>Fundamentals </a:t>
            </a:r>
            <a:r>
              <a:rPr lang="en-US" sz="1700" dirty="0">
                <a:solidFill>
                  <a:schemeClr val="bg2">
                    <a:lumMod val="25000"/>
                  </a:schemeClr>
                </a:solidFill>
              </a:rPr>
              <a:t>of Remote </a:t>
            </a:r>
            <a:r>
              <a:rPr lang="en-US" sz="1700" dirty="0" smtClean="0">
                <a:solidFill>
                  <a:schemeClr val="bg2">
                    <a:lumMod val="25000"/>
                  </a:schemeClr>
                </a:solidFill>
              </a:rPr>
              <a:t>Sensing</a:t>
            </a:r>
          </a:p>
          <a:p>
            <a:pPr>
              <a:buClr>
                <a:srgbClr val="13416C"/>
              </a:buClr>
              <a:buFont typeface="Webdings" panose="05030102010509060703" pitchFamily="18" charset="2"/>
              <a:buChar char="4"/>
            </a:pPr>
            <a:r>
              <a:rPr lang="en-US" sz="1700" dirty="0"/>
              <a:t>Session 2A: Satellites, Sensors, Data and Tools for Land Management and Wildfire </a:t>
            </a:r>
            <a:r>
              <a:rPr lang="en-US" sz="1700" dirty="0" smtClean="0"/>
              <a:t>Applications</a:t>
            </a:r>
          </a:p>
          <a:p>
            <a:pPr>
              <a:buClr>
                <a:srgbClr val="13416C"/>
              </a:buClr>
              <a:buFont typeface="Webdings" panose="05030102010509060703" pitchFamily="18" charset="2"/>
              <a:buChar char="4"/>
            </a:pPr>
            <a:r>
              <a:rPr lang="en-US" sz="1700" dirty="0"/>
              <a:t>Session 2B: Satellites, Sensors, and Earth Systems Models for Water Resources </a:t>
            </a:r>
            <a:r>
              <a:rPr lang="en-US" sz="1700" dirty="0" smtClean="0"/>
              <a:t>Management</a:t>
            </a:r>
          </a:p>
          <a:p>
            <a:pPr>
              <a:buClr>
                <a:srgbClr val="13416C"/>
              </a:buClr>
              <a:buFont typeface="Webdings" panose="05030102010509060703" pitchFamily="18" charset="2"/>
              <a:buChar char="4"/>
            </a:pPr>
            <a:r>
              <a:rPr lang="en-US" sz="1700" dirty="0"/>
              <a:t>Session 2C: Fundamentals of Aquatic Remote Sensing</a:t>
            </a:r>
            <a:endParaRPr lang="en-US" sz="1700" dirty="0">
              <a:solidFill>
                <a:schemeClr val="bg2">
                  <a:lumMod val="25000"/>
                </a:schemeClr>
              </a:solidFill>
            </a:endParaRPr>
          </a:p>
        </p:txBody>
      </p:sp>
      <p:sp>
        <p:nvSpPr>
          <p:cNvPr id="3" name="Rectangle 2"/>
          <p:cNvSpPr/>
          <p:nvPr/>
        </p:nvSpPr>
        <p:spPr>
          <a:xfrm>
            <a:off x="7503886" y="365125"/>
            <a:ext cx="4688114" cy="461665"/>
          </a:xfrm>
          <a:prstGeom prst="rect">
            <a:avLst/>
          </a:prstGeom>
        </p:spPr>
        <p:txBody>
          <a:bodyPr wrap="square">
            <a:spAutoFit/>
          </a:bodyPr>
          <a:lstStyle/>
          <a:p>
            <a:pPr>
              <a:buClr>
                <a:srgbClr val="13416C"/>
              </a:buClr>
            </a:pPr>
            <a:r>
              <a:rPr lang="en-US" sz="2400" dirty="0" smtClean="0">
                <a:solidFill>
                  <a:schemeClr val="bg2">
                    <a:lumMod val="25000"/>
                  </a:schemeClr>
                </a:solidFill>
                <a:latin typeface="Century Gothic" panose="020B0502020202020204" pitchFamily="34" charset="0"/>
                <a:hlinkClick r:id="rId3"/>
              </a:rPr>
              <a:t>https</a:t>
            </a:r>
            <a:r>
              <a:rPr lang="en-US" sz="2400" dirty="0">
                <a:solidFill>
                  <a:schemeClr val="bg2">
                    <a:lumMod val="25000"/>
                  </a:schemeClr>
                </a:solidFill>
                <a:latin typeface="Century Gothic" panose="020B0502020202020204" pitchFamily="34" charset="0"/>
                <a:hlinkClick r:id="rId3"/>
              </a:rPr>
              <a:t>://arset.gsfc.nasa.gov</a:t>
            </a:r>
            <a:r>
              <a:rPr lang="en-US" sz="2400" dirty="0" smtClean="0">
                <a:solidFill>
                  <a:schemeClr val="bg2">
                    <a:lumMod val="25000"/>
                  </a:schemeClr>
                </a:solidFill>
                <a:latin typeface="Century Gothic" panose="020B0502020202020204" pitchFamily="34" charset="0"/>
                <a:hlinkClick r:id="rId3"/>
              </a:rPr>
              <a:t>/</a:t>
            </a:r>
            <a:r>
              <a:rPr lang="en-US" sz="2400" dirty="0" smtClean="0">
                <a:solidFill>
                  <a:schemeClr val="bg2">
                    <a:lumMod val="25000"/>
                  </a:schemeClr>
                </a:solidFill>
                <a:latin typeface="Century Gothic" panose="020B0502020202020204" pitchFamily="34" charset="0"/>
              </a:rPr>
              <a:t> </a:t>
            </a:r>
            <a:endParaRPr lang="en-US" sz="2400" dirty="0">
              <a:solidFill>
                <a:schemeClr val="bg2">
                  <a:lumMod val="25000"/>
                </a:schemeClr>
              </a:solidFill>
              <a:latin typeface="Century Gothic" panose="020B0502020202020204" pitchFamily="34" charset="0"/>
            </a:endParaRPr>
          </a:p>
        </p:txBody>
      </p:sp>
    </p:spTree>
    <p:extLst>
      <p:ext uri="{BB962C8B-B14F-4D97-AF65-F5344CB8AC3E}">
        <p14:creationId xmlns:p14="http://schemas.microsoft.com/office/powerpoint/2010/main" val="11185621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a:xfrm>
            <a:off x="1332411" y="1321349"/>
            <a:ext cx="10100055" cy="1325563"/>
          </a:xfrm>
        </p:spPr>
        <p:txBody>
          <a:bodyPr/>
          <a:lstStyle/>
          <a:p>
            <a:r>
              <a:rPr lang="en-US" dirty="0" smtClean="0"/>
              <a:t>Thank You!</a:t>
            </a:r>
            <a:endParaRPr lang="en-US" dirty="0"/>
          </a:p>
        </p:txBody>
      </p:sp>
      <p:sp>
        <p:nvSpPr>
          <p:cNvPr id="10" name="Text Placeholder 5"/>
          <p:cNvSpPr txBox="1">
            <a:spLocks/>
          </p:cNvSpPr>
          <p:nvPr/>
        </p:nvSpPr>
        <p:spPr>
          <a:xfrm>
            <a:off x="0" y="3490489"/>
            <a:ext cx="6794338" cy="167322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Century Gothic" panose="020B0502020202020204" pitchFamily="34" charset="0"/>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Century Gothic" panose="020B0502020202020204" pitchFamily="34" charset="0"/>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panose="020B0502020202020204" pitchFamily="34" charset="0"/>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Century Gothic" panose="020B0502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smtClean="0">
                <a:solidFill>
                  <a:schemeClr val="bg2">
                    <a:lumMod val="25000"/>
                  </a:schemeClr>
                </a:solidFill>
              </a:rPr>
              <a:t>Ask lots of Questions!</a:t>
            </a:r>
            <a:endParaRPr lang="en-US" sz="2200" dirty="0">
              <a:solidFill>
                <a:schemeClr val="bg2">
                  <a:lumMod val="25000"/>
                </a:schemeClr>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a:ext>
            </a:extLst>
          </a:blip>
          <a:stretch>
            <a:fillRect/>
          </a:stretch>
        </p:blipFill>
        <p:spPr>
          <a:xfrm>
            <a:off x="6208624" y="0"/>
            <a:ext cx="5983376" cy="6309360"/>
          </a:xfrm>
          <a:prstGeom prst="rect">
            <a:avLst/>
          </a:prstGeom>
        </p:spPr>
      </p:pic>
    </p:spTree>
    <p:extLst>
      <p:ext uri="{BB962C8B-B14F-4D97-AF65-F5344CB8AC3E}">
        <p14:creationId xmlns:p14="http://schemas.microsoft.com/office/powerpoint/2010/main" val="20732783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569</TotalTime>
  <Words>835</Words>
  <Application>Microsoft Macintosh PowerPoint</Application>
  <PresentationFormat>Widescreen</PresentationFormat>
  <Paragraphs>195</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Calibri</vt:lpstr>
      <vt:lpstr>Century Gothic</vt:lpstr>
      <vt:lpstr>Webdings</vt:lpstr>
      <vt:lpstr>Wingdings</vt:lpstr>
      <vt:lpstr>Arial</vt:lpstr>
      <vt:lpstr>Office Theme</vt:lpstr>
      <vt:lpstr>NASA DEVELOP National Program</vt:lpstr>
      <vt:lpstr>DEVELOPedia</vt:lpstr>
      <vt:lpstr>The DEVELOP Earth Science Collaborative</vt:lpstr>
      <vt:lpstr>FY18 Fellows Class</vt:lpstr>
      <vt:lpstr>National POCs</vt:lpstr>
      <vt:lpstr>Questions? </vt:lpstr>
      <vt:lpstr>NASA Data Centers</vt:lpstr>
      <vt:lpstr>ARSET Trainings</vt:lpstr>
      <vt:lpstr>Thank You!</vt:lpstr>
    </vt:vector>
  </TitlesOfParts>
  <Company>HPES ACES</Company>
  <LinksUpToDate>false</LinksUpToDate>
  <SharedDoc>false</SharedDoc>
  <HyperlinksChanged>false</HyperlinksChanged>
  <AppVersion>15.0036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Yankoski, Robert A. (LARC-E3)[SSAI DEVELOP]</dc:creator>
  <cp:lastModifiedBy>Emily Gotschalk</cp:lastModifiedBy>
  <cp:revision>62</cp:revision>
  <dcterms:created xsi:type="dcterms:W3CDTF">2017-05-02T13:03:18Z</dcterms:created>
  <dcterms:modified xsi:type="dcterms:W3CDTF">2017-09-08T15:03:57Z</dcterms:modified>
</cp:coreProperties>
</file>