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21"/>
  </p:notesMasterIdLst>
  <p:sldIdLst>
    <p:sldId id="275" r:id="rId2"/>
    <p:sldId id="278" r:id="rId3"/>
    <p:sldId id="279" r:id="rId4"/>
    <p:sldId id="280" r:id="rId5"/>
    <p:sldId id="331" r:id="rId6"/>
    <p:sldId id="332" r:id="rId7"/>
    <p:sldId id="340" r:id="rId8"/>
    <p:sldId id="338" r:id="rId9"/>
    <p:sldId id="337" r:id="rId10"/>
    <p:sldId id="334" r:id="rId11"/>
    <p:sldId id="333" r:id="rId12"/>
    <p:sldId id="339" r:id="rId13"/>
    <p:sldId id="341" r:id="rId14"/>
    <p:sldId id="335" r:id="rId15"/>
    <p:sldId id="313" r:id="rId16"/>
    <p:sldId id="314" r:id="rId17"/>
    <p:sldId id="336" r:id="rId18"/>
    <p:sldId id="304" r:id="rId19"/>
    <p:sldId id="30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66" clrIdx="0">
    <p:extLst>
      <p:ext uri="{19B8F6BF-5375-455C-9EA6-DF929625EA0E}">
        <p15:presenceInfo xmlns:p15="http://schemas.microsoft.com/office/powerpoint/2012/main" userId="S-1-5-21-330711430-3775241029-4075259233-665990" providerId="AD"/>
      </p:ext>
    </p:extLst>
  </p:cmAuthor>
  <p:cmAuthor id="2" name="Fenn, Teresa E. (LARC-E3)[SSAI DEVELOP]" initials="FTE(D" lastIdx="22" clrIdx="1">
    <p:extLst>
      <p:ext uri="{19B8F6BF-5375-455C-9EA6-DF929625EA0E}">
        <p15:presenceInfo xmlns:p15="http://schemas.microsoft.com/office/powerpoint/2012/main" userId="S-1-5-21-330711430-3775241029-4075259233-667967" providerId="AD"/>
      </p:ext>
    </p:extLst>
  </p:cmAuthor>
  <p:cmAuthor id="3" name="Kislik, Emily A. (ARC-SGE)[SCIENCE SYSTEMS AND APPLICATIONS, INC]" initials="KEA(SAAI" lastIdx="10" clrIdx="2">
    <p:extLst>
      <p:ext uri="{19B8F6BF-5375-455C-9EA6-DF929625EA0E}">
        <p15:presenceInfo xmlns:p15="http://schemas.microsoft.com/office/powerpoint/2012/main" userId="S-1-5-21-330711430-3775241029-4075259233-612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548235"/>
    <a:srgbClr val="ED7D31"/>
    <a:srgbClr val="5B9BD5"/>
    <a:srgbClr val="2F8AB4"/>
    <a:srgbClr val="3F3F3F"/>
    <a:srgbClr val="7C7C7C"/>
    <a:srgbClr val="C15442"/>
    <a:srgbClr val="52B37B"/>
    <a:srgbClr val="21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1" autoAdjust="0"/>
    <p:restoredTop sz="79117" autoAdjust="0"/>
  </p:normalViewPr>
  <p:slideViewPr>
    <p:cSldViewPr snapToGrid="0">
      <p:cViewPr varScale="1">
        <p:scale>
          <a:sx n="60" d="100"/>
          <a:sy n="60" d="100"/>
        </p:scale>
        <p:origin x="816" y="44"/>
      </p:cViewPr>
      <p:guideLst>
        <p:guide orient="horz"/>
        <p:guide pos="4944"/>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sz="1400" b="0" i="0" baseline="0">
              <a:effectLst/>
            </a:endParaRPr>
          </a:p>
          <a:p>
            <a:pPr>
              <a:defRPr/>
            </a:pPr>
            <a:r>
              <a:rPr lang="en-US" sz="1400" b="0" i="0" baseline="0">
                <a:effectLst/>
              </a:rPr>
              <a:t>Impact of Landsat Flyover Date Difference on Accuracy of Instagram Reports</a:t>
            </a:r>
            <a:endParaRPr lang="en-US" sz="1400">
              <a:effectLst/>
            </a:endParaRPr>
          </a:p>
        </c:rich>
      </c:tx>
      <c:layout>
        <c:manualLayout>
          <c:xMode val="edge"/>
          <c:yMode val="edge"/>
          <c:x val="0.18605799729579256"/>
          <c:y val="2.02276298425944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tx>
                <c:rich>
                  <a:bodyPr/>
                  <a:lstStyle/>
                  <a:p>
                    <a:fld id="{8A8A1442-F448-46AF-94B7-87F2DDB2FB0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9B7FAE96-C633-42E5-A5F6-22CBC184153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CC05A64C-FE4E-45A5-B0B1-B185503478A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75809A9B-9CA2-43FE-9231-3797BEE7675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C9F7B14C-975A-4EF2-9E9C-937ABD9DEB9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52A20FB3-1D67-4EAC-A849-29AFB47BBD7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98DAED8C-3B68-43A0-9291-D4013E795C3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Sheet2!$Q$3:$Q$9</c:f>
              <c:strCache>
                <c:ptCount val="7"/>
                <c:pt idx="0">
                  <c:v>-16:-11</c:v>
                </c:pt>
                <c:pt idx="1">
                  <c:v>-10:-6</c:v>
                </c:pt>
                <c:pt idx="2">
                  <c:v>-5:-1</c:v>
                </c:pt>
                <c:pt idx="3">
                  <c:v>Same Day</c:v>
                </c:pt>
                <c:pt idx="4">
                  <c:v>1:5</c:v>
                </c:pt>
                <c:pt idx="5">
                  <c:v>6:10</c:v>
                </c:pt>
                <c:pt idx="6">
                  <c:v>11:16</c:v>
                </c:pt>
              </c:strCache>
            </c:strRef>
          </c:cat>
          <c:val>
            <c:numRef>
              <c:f>Sheet2!$R$3:$R$9</c:f>
              <c:numCache>
                <c:formatCode>0.0%</c:formatCode>
                <c:ptCount val="7"/>
                <c:pt idx="0">
                  <c:v>0.875</c:v>
                </c:pt>
                <c:pt idx="1">
                  <c:v>0.80645161290322576</c:v>
                </c:pt>
                <c:pt idx="2">
                  <c:v>0.89473684210526316</c:v>
                </c:pt>
                <c:pt idx="3">
                  <c:v>1</c:v>
                </c:pt>
                <c:pt idx="4">
                  <c:v>0.84210526315789469</c:v>
                </c:pt>
                <c:pt idx="5">
                  <c:v>0.80645161290322576</c:v>
                </c:pt>
                <c:pt idx="6">
                  <c:v>0.69230769230769229</c:v>
                </c:pt>
              </c:numCache>
            </c:numRef>
          </c:val>
          <c:extLst>
            <c:ext xmlns:c15="http://schemas.microsoft.com/office/drawing/2012/chart" uri="{02D57815-91ED-43cb-92C2-25804820EDAC}">
              <c15:datalabelsRange>
                <c15:f>Sheet2!$T$3:$T$9</c15:f>
                <c15:dlblRangeCache>
                  <c:ptCount val="7"/>
                  <c:pt idx="0">
                    <c:v>n=48</c:v>
                  </c:pt>
                  <c:pt idx="1">
                    <c:v>n=31</c:v>
                  </c:pt>
                  <c:pt idx="2">
                    <c:v>n=38</c:v>
                  </c:pt>
                  <c:pt idx="3">
                    <c:v>n=7</c:v>
                  </c:pt>
                  <c:pt idx="4">
                    <c:v>n=38</c:v>
                  </c:pt>
                  <c:pt idx="5">
                    <c:v>n=31</c:v>
                  </c:pt>
                  <c:pt idx="6">
                    <c:v>n=39</c:v>
                  </c:pt>
                </c15:dlblRangeCache>
              </c15:datalabelsRange>
            </c:ext>
          </c:extLst>
        </c:ser>
        <c:dLbls>
          <c:dLblPos val="outEnd"/>
          <c:showLegendKey val="0"/>
          <c:showVal val="1"/>
          <c:showCatName val="0"/>
          <c:showSerName val="0"/>
          <c:showPercent val="0"/>
          <c:showBubbleSize val="0"/>
        </c:dLbls>
        <c:gapWidth val="219"/>
        <c:overlap val="-27"/>
        <c:axId val="220760824"/>
        <c:axId val="220761216"/>
      </c:barChart>
      <c:catAx>
        <c:axId val="2207608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Difference = Landsat</a:t>
                </a:r>
                <a:r>
                  <a:rPr lang="en-US" baseline="0"/>
                  <a:t> Flyover Date - Instagram Report Date (Days)</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761216"/>
        <c:crosses val="autoZero"/>
        <c:auto val="1"/>
        <c:lblAlgn val="ctr"/>
        <c:lblOffset val="100"/>
        <c:noMultiLvlLbl val="0"/>
      </c:catAx>
      <c:valAx>
        <c:axId val="220761216"/>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Landsat</a:t>
                </a:r>
                <a:r>
                  <a:rPr lang="en-US" baseline="0"/>
                  <a:t> Images Containing </a:t>
                </a:r>
                <a:r>
                  <a:rPr lang="en-US" i="1" baseline="0"/>
                  <a:t>Sargassum</a:t>
                </a:r>
                <a:r>
                  <a:rPr lang="en-US" baseline="0"/>
                  <a:t> (%)</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760824"/>
        <c:crosses val="autoZero"/>
        <c:crossBetween val="between"/>
      </c:valAx>
      <c:spPr>
        <a:noFill/>
        <a:ln>
          <a:noFill/>
        </a:ln>
        <a:effectLst/>
      </c:spPr>
    </c:plotArea>
    <c:plotVisOnly val="1"/>
    <c:dispBlanksAs val="gap"/>
    <c:showDLblsOverMax val="0"/>
  </c:chart>
  <c:spPr>
    <a:noFill/>
    <a:ln>
      <a:solidFill>
        <a:srgbClr val="333333"/>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Relationship Between Number of Instagram Reports and </a:t>
            </a:r>
            <a:r>
              <a:rPr lang="en-US" i="1" dirty="0"/>
              <a:t>Sargassum</a:t>
            </a:r>
            <a:r>
              <a:rPr lang="en-US" dirty="0"/>
              <a:t> Presence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95211852811312"/>
          <c:y val="0.17216254996757982"/>
          <c:w val="0.86843596924392163"/>
          <c:h val="0.67550779702781139"/>
        </c:manualLayout>
      </c:layout>
      <c:barChart>
        <c:barDir val="col"/>
        <c:grouping val="clustered"/>
        <c:varyColors val="0"/>
        <c:ser>
          <c:idx val="0"/>
          <c:order val="0"/>
          <c:spPr>
            <a:solidFill>
              <a:schemeClr val="accent1"/>
            </a:solidFill>
            <a:ln>
              <a:noFill/>
            </a:ln>
            <a:effectLst/>
          </c:spPr>
          <c:invertIfNegative val="0"/>
          <c:cat>
            <c:numRef>
              <c:f>Sheet3!$A$2:$A$11</c:f>
              <c:numCache>
                <c:formatCode>General</c:formatCode>
                <c:ptCount val="10"/>
                <c:pt idx="0">
                  <c:v>1</c:v>
                </c:pt>
                <c:pt idx="1">
                  <c:v>2</c:v>
                </c:pt>
                <c:pt idx="2">
                  <c:v>3</c:v>
                </c:pt>
                <c:pt idx="3">
                  <c:v>4</c:v>
                </c:pt>
                <c:pt idx="4">
                  <c:v>5</c:v>
                </c:pt>
                <c:pt idx="5">
                  <c:v>6</c:v>
                </c:pt>
                <c:pt idx="6">
                  <c:v>8</c:v>
                </c:pt>
                <c:pt idx="7">
                  <c:v>9</c:v>
                </c:pt>
                <c:pt idx="8">
                  <c:v>10</c:v>
                </c:pt>
                <c:pt idx="9">
                  <c:v>12</c:v>
                </c:pt>
              </c:numCache>
            </c:numRef>
          </c:cat>
          <c:val>
            <c:numRef>
              <c:f>Sheet3!$C$2:$C$11</c:f>
              <c:numCache>
                <c:formatCode>0%</c:formatCode>
                <c:ptCount val="10"/>
                <c:pt idx="0">
                  <c:v>0.78378378378378377</c:v>
                </c:pt>
                <c:pt idx="1">
                  <c:v>0.75</c:v>
                </c:pt>
                <c:pt idx="2">
                  <c:v>0.7</c:v>
                </c:pt>
                <c:pt idx="3">
                  <c:v>0.6</c:v>
                </c:pt>
                <c:pt idx="4">
                  <c:v>0.875</c:v>
                </c:pt>
                <c:pt idx="5">
                  <c:v>1</c:v>
                </c:pt>
                <c:pt idx="6">
                  <c:v>1</c:v>
                </c:pt>
                <c:pt idx="7">
                  <c:v>1</c:v>
                </c:pt>
                <c:pt idx="8">
                  <c:v>1</c:v>
                </c:pt>
                <c:pt idx="9">
                  <c:v>1</c:v>
                </c:pt>
              </c:numCache>
            </c:numRef>
          </c:val>
        </c:ser>
        <c:dLbls>
          <c:showLegendKey val="0"/>
          <c:showVal val="0"/>
          <c:showCatName val="0"/>
          <c:showSerName val="0"/>
          <c:showPercent val="0"/>
          <c:showBubbleSize val="0"/>
        </c:dLbls>
        <c:gapWidth val="219"/>
        <c:overlap val="-27"/>
        <c:axId val="222881776"/>
        <c:axId val="222882168"/>
      </c:barChart>
      <c:catAx>
        <c:axId val="2228817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Instagram Reports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882168"/>
        <c:crosses val="autoZero"/>
        <c:auto val="1"/>
        <c:lblAlgn val="ctr"/>
        <c:lblOffset val="100"/>
        <c:noMultiLvlLbl val="0"/>
      </c:catAx>
      <c:valAx>
        <c:axId val="2228821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Landsat Images Containing</a:t>
                </a:r>
                <a:r>
                  <a:rPr lang="en-US" baseline="0"/>
                  <a:t> </a:t>
                </a:r>
                <a:r>
                  <a:rPr lang="en-US" i="1" baseline="0"/>
                  <a:t>Sargassum</a:t>
                </a:r>
                <a:r>
                  <a:rPr lang="en-US" baseline="0"/>
                  <a:t> (%)</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881776"/>
        <c:crosses val="autoZero"/>
        <c:crossBetween val="between"/>
      </c:valAx>
      <c:spPr>
        <a:noFill/>
        <a:ln>
          <a:noFill/>
        </a:ln>
        <a:effectLst/>
      </c:spPr>
    </c:plotArea>
    <c:plotVisOnly val="1"/>
    <c:dispBlanksAs val="gap"/>
    <c:showDLblsOverMax val="0"/>
  </c:chart>
  <c:spPr>
    <a:noFill/>
    <a:ln>
      <a:solidFill>
        <a:srgbClr val="333333"/>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[MARIA]</a:t>
            </a:r>
          </a:p>
          <a:p>
            <a:endParaRPr lang="en-US" dirty="0" smtClean="0"/>
          </a:p>
          <a:p>
            <a:r>
              <a:rPr lang="en-US" dirty="0" smtClean="0"/>
              <a:t>Hello everyone!</a:t>
            </a:r>
          </a:p>
          <a:p>
            <a:endParaRPr lang="en-US" dirty="0" smtClean="0"/>
          </a:p>
          <a:p>
            <a:r>
              <a:rPr lang="en-US" baseline="0" dirty="0" smtClean="0"/>
              <a:t>I am Maria Lopez-Peña from the Metropolitan University of Puerto Rico and I am Emma Accorsi from Emory University. We are the Caribbean Oceans DEVELOP team at the NASA Ames Research Center in Mountain View, CA, and today we will be speaking about utilizing NASA Earth Observations to detect </a:t>
            </a:r>
            <a:r>
              <a:rPr lang="en-US" i="1" baseline="0" dirty="0" smtClean="0"/>
              <a:t>Sargassum</a:t>
            </a:r>
            <a:r>
              <a:rPr lang="en-US" i="0" baseline="0" dirty="0" smtClean="0"/>
              <a:t> and </a:t>
            </a:r>
            <a:r>
              <a:rPr lang="en-US" baseline="0" dirty="0" smtClean="0"/>
              <a:t>to model its relationship between oceanic variables in the Caribbean Sea in response to unprecedented Sargassum inundation events.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p>
          <a:p>
            <a:r>
              <a:rPr lang="en-US" dirty="0" smtClean="0"/>
              <a:t>-Image</a:t>
            </a:r>
            <a:r>
              <a:rPr lang="en-US" baseline="0" dirty="0" smtClean="0"/>
              <a:t> analysis: identification of Sargassum, preprocessing and applying indices using </a:t>
            </a:r>
            <a:r>
              <a:rPr lang="en-US" baseline="0" dirty="0" err="1" smtClean="0"/>
              <a:t>SeaDas</a:t>
            </a:r>
            <a:r>
              <a:rPr lang="en-US" baseline="0" dirty="0" smtClean="0"/>
              <a:t> and </a:t>
            </a:r>
            <a:r>
              <a:rPr lang="en-US" baseline="0" dirty="0" err="1" smtClean="0"/>
              <a:t>ArcGis</a:t>
            </a:r>
            <a:r>
              <a:rPr lang="en-US" baseline="0" dirty="0" smtClean="0"/>
              <a:t>.</a:t>
            </a:r>
          </a:p>
          <a:p>
            <a:r>
              <a:rPr lang="en-US" baseline="0" dirty="0" smtClean="0"/>
              <a:t>-Instagram accuracy assessment by performing database geolocation and accuracy estimate.</a:t>
            </a:r>
          </a:p>
          <a:p>
            <a:endParaRPr lang="en-US" baseline="0" dirty="0" smtClean="0"/>
          </a:p>
          <a:p>
            <a:r>
              <a:rPr lang="en-US" baseline="0" dirty="0" smtClean="0"/>
              <a:t>Images:</a:t>
            </a:r>
          </a:p>
          <a:p>
            <a:r>
              <a:rPr lang="en-US" dirty="0" smtClean="0"/>
              <a:t>http://seadas.gsfc.nasa.gov/</a:t>
            </a:r>
          </a:p>
          <a:p>
            <a:r>
              <a:rPr lang="en-US" dirty="0" smtClean="0"/>
              <a:t>http://prehnit.hr/index.php/education-and-training/esri/</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48064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 Sargassum sites were identified based on typical patterns of Sargassum distribution and</a:t>
            </a:r>
            <a:r>
              <a:rPr lang="en-US" baseline="0" dirty="0" smtClean="0"/>
              <a:t> then corrected using </a:t>
            </a:r>
            <a:r>
              <a:rPr lang="en-US" baseline="0" dirty="0" err="1" smtClean="0"/>
              <a:t>seadas</a:t>
            </a:r>
            <a:r>
              <a:rPr lang="en-US" baseline="0" dirty="0" smtClean="0"/>
              <a:t> before the application of the </a:t>
            </a:r>
            <a:r>
              <a:rPr lang="en-US" baseline="0" dirty="0" err="1" smtClean="0"/>
              <a:t>ndvi</a:t>
            </a:r>
            <a:r>
              <a:rPr lang="en-US" baseline="0" dirty="0" smtClean="0"/>
              <a:t> </a:t>
            </a:r>
            <a:r>
              <a:rPr lang="en-US" baseline="0" dirty="0" err="1" smtClean="0"/>
              <a:t>fai</a:t>
            </a:r>
            <a:r>
              <a:rPr lang="en-US" baseline="0" dirty="0" smtClean="0"/>
              <a:t> and </a:t>
            </a:r>
            <a:r>
              <a:rPr lang="en-US" baseline="0" dirty="0" err="1" smtClean="0"/>
              <a:t>afai</a:t>
            </a:r>
            <a:r>
              <a:rPr lang="en-US" baseline="0" dirty="0" smtClean="0"/>
              <a:t> imagery. Finally the </a:t>
            </a:r>
            <a:r>
              <a:rPr lang="en-US" baseline="0" dirty="0" err="1" smtClean="0"/>
              <a:t>iamges</a:t>
            </a:r>
            <a:r>
              <a:rPr lang="en-US" baseline="0" dirty="0" smtClean="0"/>
              <a:t> were classified using </a:t>
            </a:r>
            <a:r>
              <a:rPr lang="en-US" baseline="0" dirty="0" err="1" smtClean="0"/>
              <a:t>arcmap</a:t>
            </a:r>
            <a:r>
              <a:rPr lang="en-US" baseline="0" dirty="0" smtClean="0"/>
              <a:t> to identify pixels most likely to be Sargassum</a:t>
            </a:r>
          </a:p>
          <a:p>
            <a:r>
              <a:rPr lang="en-US" baseline="0" dirty="0" smtClean="0"/>
              <a:t>FAI and AFAI are similar </a:t>
            </a:r>
            <a:r>
              <a:rPr lang="en-US" baseline="0" dirty="0" err="1" smtClean="0"/>
              <a:t>indicies</a:t>
            </a:r>
            <a:r>
              <a:rPr lang="en-US" baseline="0" dirty="0" smtClean="0"/>
              <a:t>, but using different MODIS bands the second NIR </a:t>
            </a:r>
            <a:r>
              <a:rPr lang="en-US" baseline="0" dirty="0" err="1" smtClean="0"/>
              <a:t>modis</a:t>
            </a:r>
            <a:r>
              <a:rPr lang="en-US" baseline="0" dirty="0" smtClean="0"/>
              <a:t> band has lower resolution, but also lower noise creating an index that can be more accurate in some instances</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04880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Processing of imagery using</a:t>
            </a:r>
            <a:r>
              <a:rPr lang="en-US" baseline="0" dirty="0" smtClean="0"/>
              <a:t> </a:t>
            </a:r>
            <a:r>
              <a:rPr lang="en-US" baseline="0" dirty="0" err="1" smtClean="0"/>
              <a:t>SeaDas</a:t>
            </a:r>
            <a:r>
              <a:rPr lang="en-US" baseline="0" dirty="0" smtClean="0"/>
              <a:t> included: generation of Level 1 and Level 2 products for MODIS imagery and Level 2 product for Landsat 8 OLI imagery.</a:t>
            </a:r>
          </a:p>
          <a:p>
            <a:endParaRPr lang="en-US" baseline="0" dirty="0" smtClean="0"/>
          </a:p>
          <a:p>
            <a:r>
              <a:rPr lang="en-US" baseline="0" dirty="0" smtClean="0"/>
              <a:t>All bands for both sensor images were atmospherically corrected to obtain: Top of Atmosphere Radiance, Top of Atmosphere Rayleigh Radiance and Solar Zenith Angle. </a:t>
            </a:r>
          </a:p>
          <a:p>
            <a:endParaRPr lang="en-US" baseline="0" dirty="0" smtClean="0"/>
          </a:p>
          <a:p>
            <a:r>
              <a:rPr lang="en-US" baseline="0" dirty="0" smtClean="0"/>
              <a:t>Resulting imagery were then, reprojected, collocated and processed for each of the indices.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153788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 Sargassum sites were identified based on typical patterns of Sargassum distribution and</a:t>
            </a:r>
            <a:r>
              <a:rPr lang="en-US" baseline="0" dirty="0" smtClean="0"/>
              <a:t> then corrected using </a:t>
            </a:r>
            <a:r>
              <a:rPr lang="en-US" baseline="0" dirty="0" err="1" smtClean="0"/>
              <a:t>seadas</a:t>
            </a:r>
            <a:r>
              <a:rPr lang="en-US" baseline="0" dirty="0" smtClean="0"/>
              <a:t> before the application of the </a:t>
            </a:r>
            <a:r>
              <a:rPr lang="en-US" baseline="0" dirty="0" err="1" smtClean="0"/>
              <a:t>ndvi</a:t>
            </a:r>
            <a:r>
              <a:rPr lang="en-US" baseline="0" dirty="0" smtClean="0"/>
              <a:t> </a:t>
            </a:r>
            <a:r>
              <a:rPr lang="en-US" baseline="0" dirty="0" err="1" smtClean="0"/>
              <a:t>fai</a:t>
            </a:r>
            <a:r>
              <a:rPr lang="en-US" baseline="0" dirty="0" smtClean="0"/>
              <a:t> and </a:t>
            </a:r>
            <a:r>
              <a:rPr lang="en-US" baseline="0" dirty="0" err="1" smtClean="0"/>
              <a:t>afai</a:t>
            </a:r>
            <a:r>
              <a:rPr lang="en-US" baseline="0" dirty="0" smtClean="0"/>
              <a:t> imagery. Finally the </a:t>
            </a:r>
            <a:r>
              <a:rPr lang="en-US" baseline="0" dirty="0" err="1" smtClean="0"/>
              <a:t>iamges</a:t>
            </a:r>
            <a:r>
              <a:rPr lang="en-US" baseline="0" dirty="0" smtClean="0"/>
              <a:t> were classified using </a:t>
            </a:r>
            <a:r>
              <a:rPr lang="en-US" baseline="0" dirty="0" err="1" smtClean="0"/>
              <a:t>arcmap</a:t>
            </a:r>
            <a:r>
              <a:rPr lang="en-US" baseline="0" dirty="0" smtClean="0"/>
              <a:t> to identify pixels most likely to be Sargassum</a:t>
            </a:r>
          </a:p>
          <a:p>
            <a:r>
              <a:rPr lang="en-US" baseline="0" dirty="0" smtClean="0"/>
              <a:t>FAI and AFAI are similar </a:t>
            </a:r>
            <a:r>
              <a:rPr lang="en-US" baseline="0" dirty="0" err="1" smtClean="0"/>
              <a:t>indicies</a:t>
            </a:r>
            <a:r>
              <a:rPr lang="en-US" baseline="0" dirty="0" smtClean="0"/>
              <a:t>, but using different MODIS bands the second NIR </a:t>
            </a:r>
            <a:r>
              <a:rPr lang="en-US" baseline="0" dirty="0" err="1" smtClean="0"/>
              <a:t>modis</a:t>
            </a:r>
            <a:r>
              <a:rPr lang="en-US" baseline="0" dirty="0" smtClean="0"/>
              <a:t> band has lower resolution, but also lower noise creating an index that can be more accurate in some instances</a:t>
            </a: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02483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indicated that Sargassum can be best identified with </a:t>
            </a:r>
            <a:r>
              <a:rPr lang="en-US" dirty="0" err="1" smtClean="0"/>
              <a:t>landsat</a:t>
            </a:r>
            <a:r>
              <a:rPr lang="en-US" dirty="0" smtClean="0"/>
              <a:t> </a:t>
            </a:r>
            <a:r>
              <a:rPr lang="en-US" dirty="0" err="1" smtClean="0"/>
              <a:t>fai</a:t>
            </a:r>
            <a:r>
              <a:rPr lang="en-US" dirty="0" smtClean="0"/>
              <a:t> and our complete results will estimate</a:t>
            </a:r>
            <a:r>
              <a:rPr lang="en-US" baseline="0" dirty="0" smtClean="0"/>
              <a:t> the difference in amount of Sargassum identified. This is an example from September 19</a:t>
            </a:r>
            <a:r>
              <a:rPr lang="en-US" baseline="30000" dirty="0" smtClean="0"/>
              <a:t>th</a:t>
            </a:r>
            <a:r>
              <a:rPr lang="en-US" baseline="0" dirty="0" smtClean="0"/>
              <a:t> 2015 near the coast of Isla De Mona in the Dominican republic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86832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We created a database of their reports with date and location and visually assessed Sargassum presence in the corresponding Landsat 8 OLI images.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r>
              <a:rPr lang="en-US"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http://www.forbes.com/sites/fruzsinaeordogh/2016/05/12/love-it-or-hate-it-instagrams-new-logo-is-so-internet-right-now/#c33f4cc6923c</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07836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 that</a:t>
            </a:r>
            <a:r>
              <a:rPr lang="en-US" baseline="0" dirty="0" smtClean="0"/>
              <a:t> Sargassum Instagram is a better predictor of Sargassum in </a:t>
            </a:r>
            <a:r>
              <a:rPr lang="en-US" baseline="0" dirty="0" err="1" smtClean="0"/>
              <a:t>landsat</a:t>
            </a:r>
            <a:r>
              <a:rPr lang="en-US" baseline="0" dirty="0" smtClean="0"/>
              <a:t> </a:t>
            </a:r>
            <a:r>
              <a:rPr lang="en-US" baseline="0" dirty="0" err="1" smtClean="0"/>
              <a:t>imgery</a:t>
            </a:r>
            <a:r>
              <a:rPr lang="en-US" baseline="0" dirty="0" smtClean="0"/>
              <a:t> when the flyover and posting dates are closer</a:t>
            </a:r>
          </a:p>
          <a:p>
            <a:r>
              <a:rPr lang="en-US" baseline="0" dirty="0" smtClean="0"/>
              <a:t>Additionally as the number of sightings increase Instagram because a better indicator, with all sightings more than 6 being identifiable in a </a:t>
            </a:r>
            <a:r>
              <a:rPr lang="en-US" baseline="0" dirty="0" err="1" smtClean="0"/>
              <a:t>landsat</a:t>
            </a:r>
            <a:r>
              <a:rPr lang="en-US" baseline="0" dirty="0" smtClean="0"/>
              <a:t> scene</a:t>
            </a:r>
          </a:p>
          <a:p>
            <a:r>
              <a:rPr lang="en-US" baseline="0" dirty="0" smtClean="0"/>
              <a:t>The x-axis in the second graph gives the difference between the Instagram date and </a:t>
            </a:r>
            <a:r>
              <a:rPr lang="en-US" baseline="0" dirty="0" err="1" smtClean="0"/>
              <a:t>landsat</a:t>
            </a:r>
            <a:r>
              <a:rPr lang="en-US" baseline="0" dirty="0" smtClean="0"/>
              <a:t> fly over in bins of several days. Negative values represent </a:t>
            </a:r>
            <a:r>
              <a:rPr lang="en-US" baseline="0" dirty="0" err="1" smtClean="0"/>
              <a:t>landsat</a:t>
            </a:r>
            <a:r>
              <a:rPr lang="en-US" baseline="0" dirty="0" smtClean="0"/>
              <a:t> flyovers proceeding Instagram posting.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20499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200"/>
              </a:spcBef>
              <a:buClr>
                <a:srgbClr val="2F8AB4"/>
              </a:buClr>
              <a:buFont typeface="Webdings" panose="05030102010509060703" pitchFamily="18" charset="2"/>
              <a:buNone/>
            </a:pPr>
            <a:r>
              <a:rPr lang="en-US" sz="2200" dirty="0" smtClean="0">
                <a:solidFill>
                  <a:srgbClr val="333333"/>
                </a:solidFill>
                <a:latin typeface="Century Gothic" panose="020B0502020202020204" pitchFamily="34" charset="0"/>
              </a:rPr>
              <a:t>MODIS imagery likely misidentifies large areas,</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Landsat imagery performs well with FAI,</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Stronger conclusions cannot be made without a more comprehensive ground truth survey </a:t>
            </a:r>
          </a:p>
          <a:p>
            <a:pPr marL="457200" lvl="1" indent="0">
              <a:spcBef>
                <a:spcPts val="200"/>
              </a:spcBef>
              <a:buClr>
                <a:srgbClr val="2F8AB4"/>
              </a:buClr>
              <a:buFont typeface="Webdings" panose="05030102010509060703" pitchFamily="18" charset="2"/>
              <a:buNone/>
            </a:pPr>
            <a:r>
              <a:rPr lang="en-US" sz="2200" dirty="0" smtClean="0">
                <a:solidFill>
                  <a:srgbClr val="333333"/>
                </a:solidFill>
                <a:latin typeface="Century Gothic" panose="020B0502020202020204" pitchFamily="34" charset="0"/>
              </a:rPr>
              <a:t>Posts with the hashtag can provide researchers initial coverage,</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Imagery and sightings are more highly correlated at matching flyover dates,</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Instagram is not a substitute for validation </a:t>
            </a:r>
            <a:endParaRPr lang="en-US" sz="2200" b="1" dirty="0" smtClean="0">
              <a:solidFill>
                <a:srgbClr val="333333"/>
              </a:solidFill>
              <a:latin typeface="Century Gothic" panose="020B0502020202020204" pitchFamily="34" charset="0"/>
            </a:endParaRPr>
          </a:p>
          <a:p>
            <a:pPr marL="457200" lvl="1" indent="0">
              <a:spcBef>
                <a:spcPts val="200"/>
              </a:spcBef>
              <a:buClr>
                <a:srgbClr val="2F8AB4"/>
              </a:buClr>
              <a:buFont typeface="Webdings" panose="05030102010509060703" pitchFamily="18" charset="2"/>
              <a:buNone/>
            </a:pPr>
            <a:r>
              <a:rPr lang="en-US" sz="2200" b="0" dirty="0" smtClean="0">
                <a:solidFill>
                  <a:srgbClr val="333333"/>
                </a:solidFill>
                <a:latin typeface="Century Gothic" panose="020B0502020202020204" pitchFamily="34" charset="0"/>
              </a:rPr>
              <a:t>Images:</a:t>
            </a:r>
          </a:p>
          <a:p>
            <a:pPr marL="457200" marR="0" lvl="1" indent="0" algn="l" defTabSz="914400" rtl="0" eaLnBrk="1" fontAlgn="auto" latinLnBrk="0" hangingPunct="1">
              <a:lnSpc>
                <a:spcPct val="100000"/>
              </a:lnSpc>
              <a:spcBef>
                <a:spcPts val="200"/>
              </a:spcBef>
              <a:spcAft>
                <a:spcPts val="0"/>
              </a:spcAft>
              <a:buClr>
                <a:srgbClr val="2F8AB4"/>
              </a:buClr>
              <a:buSzTx/>
              <a:buFont typeface="Webdings" panose="05030102010509060703" pitchFamily="18" charset="2"/>
              <a:buNone/>
              <a:tabLst/>
              <a:defRPr/>
            </a:pPr>
            <a:r>
              <a:rPr lang="en-US" sz="800" dirty="0" smtClean="0">
                <a:solidFill>
                  <a:schemeClr val="bg1">
                    <a:lumMod val="50000"/>
                  </a:schemeClr>
                </a:solidFill>
              </a:rPr>
              <a:t>http://www.hdwidewallpaper.com/caribbean-beach-wide-high-definition-wallpaper-download-pictures/</a:t>
            </a:r>
          </a:p>
          <a:p>
            <a:pPr marL="457200" lvl="1" indent="0">
              <a:spcBef>
                <a:spcPts val="200"/>
              </a:spcBef>
              <a:buClr>
                <a:srgbClr val="2F8AB4"/>
              </a:buClr>
              <a:buFont typeface="Webdings" panose="05030102010509060703" pitchFamily="18" charset="2"/>
              <a:buNone/>
            </a:pPr>
            <a:endParaRPr lang="en-US" sz="2200" b="1" dirty="0" smtClean="0">
              <a:solidFill>
                <a:srgbClr val="333333"/>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81290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our Advisors, Partners</a:t>
            </a:r>
            <a:r>
              <a:rPr lang="en-US" baseline="0" dirty="0" smtClean="0"/>
              <a:t> and everyone involved in the progress of our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9100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is Sargassum? </a:t>
            </a:r>
          </a:p>
          <a:p>
            <a:r>
              <a:rPr lang="en-US" sz="1200" kern="1200" dirty="0" smtClean="0">
                <a:solidFill>
                  <a:schemeClr val="tx1"/>
                </a:solidFill>
                <a:effectLst/>
                <a:latin typeface="+mn-lt"/>
                <a:ea typeface="+mn-ea"/>
                <a:cs typeface="+mn-cs"/>
              </a:rPr>
              <a:t>Sargassum is a </a:t>
            </a:r>
            <a:r>
              <a:rPr lang="en-US" sz="1200" kern="1200" dirty="0" err="1" smtClean="0">
                <a:solidFill>
                  <a:schemeClr val="tx1"/>
                </a:solidFill>
                <a:effectLst/>
                <a:latin typeface="+mn-lt"/>
                <a:ea typeface="+mn-ea"/>
                <a:cs typeface="+mn-cs"/>
              </a:rPr>
              <a:t>holopelagic</a:t>
            </a:r>
            <a:r>
              <a:rPr lang="en-US" sz="1200" kern="1200" dirty="0" smtClean="0">
                <a:solidFill>
                  <a:schemeClr val="tx1"/>
                </a:solidFill>
                <a:effectLst/>
                <a:latin typeface="+mn-lt"/>
                <a:ea typeface="+mn-ea"/>
                <a:cs typeface="+mn-cs"/>
              </a:rPr>
              <a:t> brown seaweed that spends its entire life cycle floating in the upper-most part of the water column and plays a vital role in the marine ecosystem. </a:t>
            </a:r>
          </a:p>
          <a:p>
            <a:r>
              <a:rPr lang="en-US" sz="1200" kern="1200" dirty="0" smtClean="0">
                <a:solidFill>
                  <a:schemeClr val="tx1"/>
                </a:solidFill>
                <a:effectLst/>
                <a:latin typeface="+mn-lt"/>
                <a:ea typeface="+mn-ea"/>
                <a:cs typeface="+mn-cs"/>
              </a:rPr>
              <a:t>Many of the ecosystem services that these floating mats provide include: food source and habitat for endemic and migratory species such as the Sargassum Anglerfish and juvenile sea turtles, fish</a:t>
            </a:r>
            <a:r>
              <a:rPr lang="en-US" sz="1200" kern="1200" baseline="0" dirty="0" smtClean="0">
                <a:solidFill>
                  <a:schemeClr val="tx1"/>
                </a:solidFill>
                <a:effectLst/>
                <a:latin typeface="+mn-lt"/>
                <a:ea typeface="+mn-ea"/>
                <a:cs typeface="+mn-cs"/>
              </a:rPr>
              <a:t> nursery, and nutrient cycling</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services can promote biodiversity and sustain unique marine communities to flourish in the open ocean.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Image URL: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Turtle: https://pixabay.com/static/uploads/photo/2014/11/27/02/55/sea-turtle-547163_960_720.jpg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Tuna: https://en.wikipedia.org/wiki/Yellowfin_tuna</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nations of the Caribbean face both economic and environmental concerns from Sargassum inundation events.</a:t>
            </a:r>
          </a:p>
          <a:p>
            <a:r>
              <a:rPr lang="en-US" dirty="0" smtClean="0"/>
              <a:t>Including</a:t>
            </a:r>
            <a:r>
              <a:rPr lang="en-US" baseline="0" dirty="0" smtClean="0"/>
              <a:t>: harm to near shore-ecosystems from block sunlight to coral reefs and hypoxia for fish populations, compressed sand for sea turtle nests. Reduction in tourism from lack of beach access and putrid smell</a:t>
            </a:r>
          </a:p>
          <a:p>
            <a:r>
              <a:rPr lang="en-US" baseline="0" dirty="0" smtClean="0"/>
              <a:t>Inundation occurred in 2011, 2014, and 2015 prompting significant investigation into the reasons for these events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Our project partners included:</a:t>
            </a:r>
          </a:p>
          <a:p>
            <a:r>
              <a:rPr lang="en-US" sz="1200" kern="1200" dirty="0" smtClean="0">
                <a:solidFill>
                  <a:schemeClr val="tx1"/>
                </a:solidFill>
                <a:effectLst/>
                <a:latin typeface="+mn-lt"/>
                <a:ea typeface="+mn-ea"/>
                <a:cs typeface="+mn-cs"/>
              </a:rPr>
              <a:t>Dr.</a:t>
            </a:r>
            <a:r>
              <a:rPr lang="en-US" sz="1200" kern="1200" baseline="0" dirty="0" smtClean="0">
                <a:solidFill>
                  <a:schemeClr val="tx1"/>
                </a:solidFill>
                <a:effectLst/>
                <a:latin typeface="+mn-lt"/>
                <a:ea typeface="+mn-ea"/>
                <a:cs typeface="+mn-cs"/>
              </a:rPr>
              <a:t> Porfirio Alvarez from </a:t>
            </a:r>
            <a:r>
              <a:rPr lang="es-PR" sz="1200" kern="1200" dirty="0" smtClean="0">
                <a:solidFill>
                  <a:schemeClr val="tx1"/>
                </a:solidFill>
                <a:effectLst/>
                <a:latin typeface="+mn-lt"/>
                <a:ea typeface="+mn-ea"/>
                <a:cs typeface="+mn-cs"/>
              </a:rPr>
              <a:t>Consorcio de Instituciones de Investigación Marina del Golfo de México y del Caribe (</a:t>
            </a:r>
            <a:r>
              <a:rPr lang="es-PR" sz="1200" kern="1200" dirty="0" err="1" smtClean="0">
                <a:solidFill>
                  <a:schemeClr val="tx1"/>
                </a:solidFill>
                <a:effectLst/>
                <a:latin typeface="+mn-lt"/>
                <a:ea typeface="+mn-ea"/>
                <a:cs typeface="+mn-cs"/>
              </a:rPr>
              <a:t>CiiMar-GoMC</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who</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brought</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our</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attention</a:t>
            </a:r>
            <a:r>
              <a:rPr lang="es-PR" sz="1200" kern="1200" baseline="0" dirty="0" smtClean="0">
                <a:solidFill>
                  <a:schemeClr val="tx1"/>
                </a:solidFill>
                <a:effectLst/>
                <a:latin typeface="+mn-lt"/>
                <a:ea typeface="+mn-ea"/>
                <a:cs typeface="+mn-cs"/>
              </a:rPr>
              <a:t> to </a:t>
            </a:r>
            <a:r>
              <a:rPr lang="es-PR" sz="1200" kern="1200" baseline="0" dirty="0" err="1" smtClean="0">
                <a:solidFill>
                  <a:schemeClr val="tx1"/>
                </a:solidFill>
                <a:effectLst/>
                <a:latin typeface="+mn-lt"/>
                <a:ea typeface="+mn-ea"/>
                <a:cs typeface="+mn-cs"/>
              </a:rPr>
              <a:t>the</a:t>
            </a:r>
            <a:r>
              <a:rPr lang="es-PR" sz="1200" kern="1200" baseline="0" dirty="0" smtClean="0">
                <a:solidFill>
                  <a:schemeClr val="tx1"/>
                </a:solidFill>
                <a:effectLst/>
                <a:latin typeface="+mn-lt"/>
                <a:ea typeface="+mn-ea"/>
                <a:cs typeface="+mn-cs"/>
              </a:rPr>
              <a:t> Project</a:t>
            </a:r>
          </a:p>
          <a:p>
            <a:r>
              <a:rPr lang="es-PR" sz="1200" kern="1200" baseline="0" dirty="0" smtClean="0">
                <a:solidFill>
                  <a:schemeClr val="tx1"/>
                </a:solidFill>
                <a:effectLst/>
                <a:latin typeface="+mn-lt"/>
                <a:ea typeface="+mn-ea"/>
                <a:cs typeface="+mn-cs"/>
              </a:rPr>
              <a:t>Dr. Sergio </a:t>
            </a:r>
            <a:r>
              <a:rPr lang="es-PR" sz="1200" kern="1200" baseline="0" dirty="0" err="1" smtClean="0">
                <a:solidFill>
                  <a:schemeClr val="tx1"/>
                </a:solidFill>
                <a:effectLst/>
                <a:latin typeface="+mn-lt"/>
                <a:ea typeface="+mn-ea"/>
                <a:cs typeface="+mn-cs"/>
              </a:rPr>
              <a:t>Cerdeira</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from</a:t>
            </a:r>
            <a:r>
              <a:rPr lang="es-PR" sz="1200" kern="1200" baseline="0" dirty="0" smtClean="0">
                <a:solidFill>
                  <a:schemeClr val="tx1"/>
                </a:solidFill>
                <a:effectLst/>
                <a:latin typeface="+mn-lt"/>
                <a:ea typeface="+mn-ea"/>
                <a:cs typeface="+mn-cs"/>
              </a:rPr>
              <a:t> </a:t>
            </a:r>
            <a:r>
              <a:rPr lang="es-PR" sz="1200" kern="1200" dirty="0" smtClean="0">
                <a:solidFill>
                  <a:schemeClr val="tx1"/>
                </a:solidFill>
                <a:effectLst/>
                <a:latin typeface="+mn-lt"/>
                <a:ea typeface="+mn-ea"/>
                <a:cs typeface="+mn-cs"/>
              </a:rPr>
              <a:t>Comisión Nacional para el Conocimiento y Uso de la Biodiversidad (CONABIO)</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who</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helped</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us</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with</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technical</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specifications</a:t>
            </a:r>
            <a:endParaRPr lang="es-PR" sz="1200" kern="1200" baseline="0" dirty="0" smtClean="0">
              <a:solidFill>
                <a:schemeClr val="tx1"/>
              </a:solidFill>
              <a:effectLst/>
              <a:latin typeface="+mn-lt"/>
              <a:ea typeface="+mn-ea"/>
              <a:cs typeface="+mn-cs"/>
            </a:endParaRPr>
          </a:p>
          <a:p>
            <a:r>
              <a:rPr lang="es-PR" sz="1200" kern="1200" baseline="0" dirty="0" err="1" smtClean="0">
                <a:solidFill>
                  <a:schemeClr val="tx1"/>
                </a:solidFill>
                <a:effectLst/>
                <a:latin typeface="+mn-lt"/>
                <a:ea typeface="+mn-ea"/>
                <a:cs typeface="+mn-cs"/>
              </a:rPr>
              <a:t>Frederique</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Fardin</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from</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the</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UN’s</a:t>
            </a:r>
            <a:r>
              <a:rPr lang="es-PR"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Regional Activity Center for Specially Protected Areas and Wildlife (SPAW-RAC) helped us coordinate with other</a:t>
            </a:r>
            <a:r>
              <a:rPr lang="en-US" sz="1200" kern="1200" baseline="0" dirty="0" smtClean="0">
                <a:solidFill>
                  <a:schemeClr val="tx1"/>
                </a:solidFill>
                <a:effectLst/>
                <a:latin typeface="+mn-lt"/>
                <a:ea typeface="+mn-ea"/>
                <a:cs typeface="+mn-cs"/>
              </a:rPr>
              <a:t> researchers</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Detect</a:t>
            </a:r>
            <a:r>
              <a:rPr lang="en-US" baseline="0" dirty="0" smtClean="0"/>
              <a:t> </a:t>
            </a:r>
            <a:r>
              <a:rPr lang="en-US" i="1" baseline="0" dirty="0" smtClean="0"/>
              <a:t>Sargassum</a:t>
            </a:r>
            <a:r>
              <a:rPr lang="en-US" baseline="0" dirty="0" smtClean="0"/>
              <a:t> inundation events in the Caribbean region:</a:t>
            </a:r>
          </a:p>
          <a:p>
            <a:r>
              <a:rPr lang="en-US" baseline="0" dirty="0" smtClean="0"/>
              <a:t>-Compare indices and sensors available through NASA EOS for </a:t>
            </a:r>
            <a:r>
              <a:rPr lang="en-US" i="1" baseline="0" dirty="0" smtClean="0"/>
              <a:t>Sargassum</a:t>
            </a:r>
            <a:r>
              <a:rPr lang="en-US" baseline="0" dirty="0" smtClean="0"/>
              <a:t> detection</a:t>
            </a:r>
          </a:p>
          <a:p>
            <a:r>
              <a:rPr lang="en-US" baseline="0" dirty="0" smtClean="0"/>
              <a:t>-Assess the accuracy of Instagram as a proxy for ground truth data</a:t>
            </a:r>
          </a:p>
          <a:p>
            <a:endParaRPr lang="en-US" baseline="0" dirty="0" smtClean="0"/>
          </a:p>
          <a:p>
            <a:r>
              <a:rPr lang="en-US" baseline="0" dirty="0" smtClean="0"/>
              <a:t>Images:</a:t>
            </a:r>
          </a:p>
          <a:p>
            <a:r>
              <a:rPr lang="en-US" dirty="0" smtClean="0"/>
              <a:t>https://www.nasa.gov/content/goddard/nasa-usgs-landsat-8-satellite-celebrates-first-year-of-success/#.V6u7GvkrLX4</a:t>
            </a:r>
          </a:p>
          <a:p>
            <a:r>
              <a:rPr lang="en-US" dirty="0" smtClean="0"/>
              <a:t>http://www.forbes.com/sites/fruzsinaeordogh/2016/05/12/love-it-or-hate-it-instagrams-new-logo-is-so-internet-right-now/#c33f4cc6923c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18831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used Aqua,</a:t>
            </a:r>
            <a:r>
              <a:rPr lang="en-US" baseline="0" dirty="0" smtClean="0"/>
              <a:t> Terra, and Landsat 8 downloaded from </a:t>
            </a:r>
            <a:r>
              <a:rPr lang="en-US" baseline="0" dirty="0" err="1" smtClean="0"/>
              <a:t>Glovis</a:t>
            </a:r>
            <a:r>
              <a:rPr lang="en-US" baseline="0" dirty="0" smtClean="0"/>
              <a:t>, Earth Explorer, and Ocean Color web. Landsat has higher spatial resolution and MODIS has higher temporal resolution.</a:t>
            </a:r>
          </a:p>
          <a:p>
            <a:endParaRPr lang="en-US" baseline="0" dirty="0" smtClean="0"/>
          </a:p>
          <a:p>
            <a:r>
              <a:rPr lang="en-US" baseline="0" dirty="0" smtClean="0"/>
              <a:t>Images:</a:t>
            </a:r>
          </a:p>
          <a:p>
            <a:r>
              <a:rPr lang="en-US" dirty="0" smtClean="0"/>
              <a:t>http://landsat.gsfc.nasa.gov/?p=3186</a:t>
            </a:r>
          </a:p>
          <a:p>
            <a:r>
              <a:rPr lang="en-US" dirty="0" smtClean="0"/>
              <a:t>http://earthobservatory.nasa.gov/Features/Terra/</a:t>
            </a:r>
          </a:p>
          <a:p>
            <a:r>
              <a:rPr lang="en-US" dirty="0" smtClean="0"/>
              <a:t>http://earthobservatory.nasa.gov/Features/Water/page4.php</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021575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second source of data acquisition was the STAKEHOLDER AND COMMUNITY SURVEY, which was carried out with 45 marine researchers and addressed topics such as: </a:t>
            </a:r>
          </a:p>
          <a:p>
            <a:pPr lvl="0"/>
            <a:r>
              <a:rPr lang="en-US" sz="1200" kern="1200" dirty="0" smtClean="0">
                <a:solidFill>
                  <a:schemeClr val="tx1"/>
                </a:solidFill>
                <a:effectLst/>
                <a:latin typeface="+mn-lt"/>
                <a:ea typeface="+mn-ea"/>
                <a:cs typeface="+mn-cs"/>
              </a:rPr>
              <a:t>Sargassum siting locations</a:t>
            </a:r>
          </a:p>
          <a:p>
            <a:pPr lvl="0"/>
            <a:r>
              <a:rPr lang="en-US" sz="1200" kern="1200" dirty="0" smtClean="0">
                <a:solidFill>
                  <a:schemeClr val="tx1"/>
                </a:solidFill>
                <a:effectLst/>
                <a:latin typeface="+mn-lt"/>
                <a:ea typeface="+mn-ea"/>
                <a:cs typeface="+mn-cs"/>
              </a:rPr>
              <a:t>2015 Sargassum levels</a:t>
            </a:r>
          </a:p>
          <a:p>
            <a:pPr lvl="0"/>
            <a:r>
              <a:rPr lang="en-US" sz="1200" kern="1200" dirty="0" smtClean="0">
                <a:solidFill>
                  <a:schemeClr val="tx1"/>
                </a:solidFill>
                <a:effectLst/>
                <a:latin typeface="+mn-lt"/>
                <a:ea typeface="+mn-ea"/>
                <a:cs typeface="+mn-cs"/>
              </a:rPr>
              <a:t>Year to year differences</a:t>
            </a:r>
          </a:p>
          <a:p>
            <a:pPr lvl="0"/>
            <a:r>
              <a:rPr lang="en-US" sz="1200" kern="1200" dirty="0" smtClean="0">
                <a:solidFill>
                  <a:schemeClr val="tx1"/>
                </a:solidFill>
                <a:effectLst/>
                <a:latin typeface="+mn-lt"/>
                <a:ea typeface="+mn-ea"/>
                <a:cs typeface="+mn-cs"/>
              </a:rPr>
              <a:t>Removal strategies</a:t>
            </a:r>
          </a:p>
          <a:p>
            <a:pPr lvl="0"/>
            <a:r>
              <a:rPr lang="en-US" sz="1200" kern="1200" dirty="0" smtClean="0">
                <a:solidFill>
                  <a:schemeClr val="tx1"/>
                </a:solidFill>
                <a:effectLst/>
                <a:latin typeface="+mn-lt"/>
                <a:ea typeface="+mn-ea"/>
                <a:cs typeface="+mn-cs"/>
              </a:rPr>
              <a:t>Future research</a:t>
            </a:r>
          </a:p>
          <a:p>
            <a:pPr lvl="0"/>
            <a:r>
              <a:rPr lang="en-US" sz="1200" kern="1200" dirty="0" smtClean="0">
                <a:solidFill>
                  <a:schemeClr val="tx1"/>
                </a:solidFill>
                <a:effectLst/>
                <a:latin typeface="+mn-lt"/>
                <a:ea typeface="+mn-ea"/>
                <a:cs typeface="+mn-cs"/>
              </a:rPr>
              <a:t>Sargassum seasonality</a:t>
            </a:r>
          </a:p>
          <a:p>
            <a:pPr lvl="0"/>
            <a:r>
              <a:rPr lang="en-US" sz="1200" kern="1200" dirty="0" smtClean="0">
                <a:solidFill>
                  <a:schemeClr val="tx1"/>
                </a:solidFill>
                <a:effectLst/>
                <a:latin typeface="+mn-lt"/>
                <a:ea typeface="+mn-ea"/>
                <a:cs typeface="+mn-cs"/>
              </a:rPr>
              <a:t>Environmental concerns</a:t>
            </a:r>
          </a:p>
          <a:p>
            <a:r>
              <a:rPr lang="en-US" sz="1200" kern="1200" dirty="0" smtClean="0">
                <a:solidFill>
                  <a:schemeClr val="tx1"/>
                </a:solidFill>
                <a:effectLst/>
                <a:latin typeface="+mn-lt"/>
                <a:ea typeface="+mn-ea"/>
                <a:cs typeface="+mn-cs"/>
              </a:rPr>
              <a:t>The survey was made available through the BASECAMP forum. BASECAMP is a Sargassum-related scientific forum, where discussions and collaborations are made available for the Sargassum research community worldwide.</a:t>
            </a:r>
          </a:p>
          <a:p>
            <a:endParaRPr lang="en-US" dirty="0" smtClean="0"/>
          </a:p>
          <a:p>
            <a:r>
              <a:rPr lang="en-US" dirty="0" smtClean="0"/>
              <a:t>Images:</a:t>
            </a:r>
          </a:p>
          <a:p>
            <a:r>
              <a:rPr lang="en-US" dirty="0" smtClean="0"/>
              <a:t>https://signalvnoise.com/posts/3791-basecampy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26907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analyzed</a:t>
            </a:r>
            <a:r>
              <a:rPr lang="en-US" sz="1200" kern="1200" baseline="0" dirty="0" smtClean="0">
                <a:solidFill>
                  <a:schemeClr val="tx1"/>
                </a:solidFill>
                <a:effectLst/>
                <a:latin typeface="+mn-lt"/>
                <a:ea typeface="+mn-ea"/>
                <a:cs typeface="+mn-cs"/>
              </a:rPr>
              <a:t> the survey data,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Survey data showed strong seasonality</a:t>
            </a:r>
          </a:p>
          <a:p>
            <a:r>
              <a:rPr lang="en-US" sz="1200" kern="1200" dirty="0" smtClean="0">
                <a:solidFill>
                  <a:schemeClr val="tx1"/>
                </a:solidFill>
                <a:effectLst/>
                <a:latin typeface="+mn-lt"/>
                <a:ea typeface="+mn-ea"/>
                <a:cs typeface="+mn-cs"/>
              </a:rPr>
              <a:t>We also collected information</a:t>
            </a:r>
            <a:r>
              <a:rPr lang="en-US" sz="1200" kern="1200" baseline="0" dirty="0" smtClean="0">
                <a:solidFill>
                  <a:schemeClr val="tx1"/>
                </a:solidFill>
                <a:effectLst/>
                <a:latin typeface="+mn-lt"/>
                <a:ea typeface="+mn-ea"/>
                <a:cs typeface="+mn-cs"/>
              </a:rPr>
              <a:t> on the context of the problem – such as the main environmental concerns and the most common removal strategies</a:t>
            </a:r>
          </a:p>
          <a:p>
            <a:r>
              <a:rPr lang="en-US" sz="1200" kern="1200" baseline="0" dirty="0" smtClean="0">
                <a:solidFill>
                  <a:schemeClr val="tx1"/>
                </a:solidFill>
                <a:effectLst/>
                <a:latin typeface="+mn-lt"/>
                <a:ea typeface="+mn-ea"/>
                <a:cs typeface="+mn-cs"/>
              </a:rPr>
              <a:t>We have a document summarizing the survey data that we can share if anyone is interested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498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 2015, users of the social media site</a:t>
            </a:r>
            <a:r>
              <a:rPr lang="en-US" sz="1200" b="0" i="0" u="none" strike="noStrike" kern="1200" baseline="0" dirty="0" smtClean="0">
                <a:solidFill>
                  <a:schemeClr val="tx1"/>
                </a:solidFill>
                <a:effectLst/>
                <a:latin typeface="+mn-lt"/>
                <a:ea typeface="+mn-ea"/>
                <a:cs typeface="+mn-cs"/>
              </a:rPr>
              <a:t> Instagram uploaded roughly one hundred images of Sargassum sightings.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Our first goal was to assess the reliability of these reports as a source of ground truth data. </a:t>
            </a:r>
          </a:p>
          <a:p>
            <a:endParaRPr lang="en-US" dirty="0" smtClean="0"/>
          </a:p>
          <a:p>
            <a:r>
              <a:rPr lang="en-US"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http://www.forbes.com/sites/fruzsinaeordogh/2016/05/12/love-it-or-hate-it-instagrams-new-logo-is-so-internet-right-now/#c33f4cc6923c</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65966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6385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403543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7555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65577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1573287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20694218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836368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1827682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ract info"/>
          <p:cNvSpPr/>
          <p:nvPr userDrawn="1"/>
        </p:nvSpPr>
        <p:spPr>
          <a:xfrm>
            <a:off x="0" y="65794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418491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3A746-7E83-4783-B257-511C2CB3C816}"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16296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3A746-7E83-4783-B257-511C2CB3C816}"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101453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3A746-7E83-4783-B257-511C2CB3C816}" type="datetimeFigureOut">
              <a:rPr lang="en-US" smtClean="0"/>
              <a:t>8/11/2016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27234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3A746-7E83-4783-B257-511C2CB3C816}" type="datetimeFigureOut">
              <a:rPr lang="en-US" smtClean="0"/>
              <a:t>8/11/2016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383050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3A746-7E83-4783-B257-511C2CB3C816}" type="datetimeFigureOut">
              <a:rPr lang="en-US" smtClean="0"/>
              <a:t>8/11/2016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36753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3A746-7E83-4783-B257-511C2CB3C816}"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58040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3A746-7E83-4783-B257-511C2CB3C816}"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5371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3A746-7E83-4783-B257-511C2CB3C816}" type="datetimeFigureOut">
              <a:rPr lang="en-US" smtClean="0"/>
              <a:t>8/11/2016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AD7C9-1367-403B-BFDC-F7100851E317}" type="slidenum">
              <a:rPr lang="en-US" smtClean="0"/>
              <a:t>‹#›</a:t>
            </a:fld>
            <a:endParaRPr lang="en-US"/>
          </a:p>
        </p:txBody>
      </p:sp>
    </p:spTree>
    <p:extLst>
      <p:ext uri="{BB962C8B-B14F-4D97-AF65-F5344CB8AC3E}">
        <p14:creationId xmlns:p14="http://schemas.microsoft.com/office/powerpoint/2010/main" val="4299926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673" r:id="rId16"/>
    <p:sldLayoutId id="2147483686" r:id="rId17"/>
    <p:sldLayoutId id="2147483664" r:id="rId18"/>
    <p:sldLayoutId id="2147483665" r:id="rId19"/>
    <p:sldLayoutId id="2147483668" r:id="rId20"/>
    <p:sldLayoutId id="214748372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8.jpg"/><Relationship Id="rId5" Type="http://schemas.openxmlformats.org/officeDocument/2006/relationships/image" Target="../media/image67.jpe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2.jpeg"/><Relationship Id="rId11" Type="http://schemas.openxmlformats.org/officeDocument/2006/relationships/image" Target="../media/image73.png"/><Relationship Id="rId5" Type="http://schemas.openxmlformats.org/officeDocument/2006/relationships/image" Target="../media/image13.jpeg"/><Relationship Id="rId10" Type="http://schemas.openxmlformats.org/officeDocument/2006/relationships/image" Target="../media/image42.JPG"/><Relationship Id="rId4" Type="http://schemas.openxmlformats.org/officeDocument/2006/relationships/image" Target="../media/image69.jpg"/><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jp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image" Target="../media/image40.pn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39.jp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audio" Target="../media/audio1.wav"/><Relationship Id="rId7"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325" t="12167" r="6055" b="18346"/>
          <a:stretch/>
        </p:blipFill>
        <p:spPr>
          <a:xfrm flipH="1">
            <a:off x="3753853" y="0"/>
            <a:ext cx="4212781" cy="320282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a:ext>
            </a:extLst>
          </a:blip>
          <a:srcRect l="2114"/>
          <a:stretch/>
        </p:blipFill>
        <p:spPr>
          <a:xfrm>
            <a:off x="0" y="0"/>
            <a:ext cx="7966633" cy="6858000"/>
          </a:xfrm>
          <a:prstGeom prst="rect">
            <a:avLst/>
          </a:prstGeom>
        </p:spPr>
      </p:pic>
      <p:sp>
        <p:nvSpPr>
          <p:cNvPr id="25" name="Title 16"/>
          <p:cNvSpPr txBox="1">
            <a:spLocks/>
          </p:cNvSpPr>
          <p:nvPr/>
        </p:nvSpPr>
        <p:spPr>
          <a:xfrm>
            <a:off x="977431" y="3964390"/>
            <a:ext cx="5726097" cy="1738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a:solidFill>
                  <a:schemeClr val="bg1"/>
                </a:solidFill>
                <a:latin typeface="Century Gothic" panose="020B0502020202020204" pitchFamily="34" charset="0"/>
              </a:rPr>
              <a:t>Investigating </a:t>
            </a:r>
            <a:r>
              <a:rPr lang="en-US" sz="2200" dirty="0" smtClean="0">
                <a:solidFill>
                  <a:schemeClr val="bg1"/>
                </a:solidFill>
                <a:latin typeface="Century Gothic" panose="020B0502020202020204" pitchFamily="34" charset="0"/>
              </a:rPr>
              <a:t>Inundation </a:t>
            </a:r>
            <a:r>
              <a:rPr lang="en-US" sz="2200" dirty="0">
                <a:solidFill>
                  <a:schemeClr val="bg1"/>
                </a:solidFill>
                <a:latin typeface="Century Gothic" panose="020B0502020202020204" pitchFamily="34" charset="0"/>
              </a:rPr>
              <a:t>E</a:t>
            </a:r>
            <a:r>
              <a:rPr lang="en-US" sz="2200" dirty="0" smtClean="0">
                <a:solidFill>
                  <a:schemeClr val="bg1"/>
                </a:solidFill>
                <a:latin typeface="Century Gothic" panose="020B0502020202020204" pitchFamily="34" charset="0"/>
              </a:rPr>
              <a:t>vents</a:t>
            </a:r>
            <a:r>
              <a:rPr lang="en-US" sz="2200" dirty="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A Study </a:t>
            </a:r>
            <a:r>
              <a:rPr lang="en-US" sz="2200" dirty="0">
                <a:solidFill>
                  <a:schemeClr val="bg1"/>
                </a:solidFill>
                <a:latin typeface="Century Gothic" panose="020B0502020202020204" pitchFamily="34" charset="0"/>
              </a:rPr>
              <a:t>of </a:t>
            </a:r>
            <a:r>
              <a:rPr lang="en-US" sz="2200" dirty="0" smtClean="0">
                <a:solidFill>
                  <a:schemeClr val="bg1"/>
                </a:solidFill>
                <a:latin typeface="Century Gothic" panose="020B0502020202020204" pitchFamily="34" charset="0"/>
              </a:rPr>
              <a:t>Remote </a:t>
            </a:r>
            <a:r>
              <a:rPr lang="en-US" sz="2200" dirty="0">
                <a:solidFill>
                  <a:schemeClr val="bg1"/>
                </a:solidFill>
                <a:latin typeface="Century Gothic" panose="020B0502020202020204" pitchFamily="34" charset="0"/>
              </a:rPr>
              <a:t>S</a:t>
            </a:r>
            <a:r>
              <a:rPr lang="en-US" sz="2200" dirty="0" smtClean="0">
                <a:solidFill>
                  <a:schemeClr val="bg1"/>
                </a:solidFill>
                <a:latin typeface="Century Gothic" panose="020B0502020202020204" pitchFamily="34" charset="0"/>
              </a:rPr>
              <a:t>ensing </a:t>
            </a:r>
            <a:r>
              <a:rPr lang="en-US" sz="2200" dirty="0">
                <a:solidFill>
                  <a:schemeClr val="bg1"/>
                </a:solidFill>
                <a:latin typeface="Century Gothic" panose="020B0502020202020204" pitchFamily="34" charset="0"/>
              </a:rPr>
              <a:t>T</a:t>
            </a:r>
            <a:r>
              <a:rPr lang="en-US" sz="2200" dirty="0" smtClean="0">
                <a:solidFill>
                  <a:schemeClr val="bg1"/>
                </a:solidFill>
                <a:latin typeface="Century Gothic" panose="020B0502020202020204" pitchFamily="34" charset="0"/>
              </a:rPr>
              <a:t>echniques </a:t>
            </a:r>
            <a:r>
              <a:rPr lang="en-US" sz="2200" dirty="0">
                <a:solidFill>
                  <a:schemeClr val="bg1"/>
                </a:solidFill>
                <a:latin typeface="Century Gothic" panose="020B0502020202020204" pitchFamily="34" charset="0"/>
              </a:rPr>
              <a:t>and </a:t>
            </a:r>
            <a:r>
              <a:rPr lang="en-US" sz="2200" dirty="0" smtClean="0">
                <a:solidFill>
                  <a:schemeClr val="bg1"/>
                </a:solidFill>
                <a:latin typeface="Century Gothic" panose="020B0502020202020204" pitchFamily="34" charset="0"/>
              </a:rPr>
              <a:t>Novel </a:t>
            </a:r>
            <a:r>
              <a:rPr lang="en-US" sz="2200" dirty="0">
                <a:solidFill>
                  <a:schemeClr val="bg1"/>
                </a:solidFill>
                <a:latin typeface="Century Gothic" panose="020B0502020202020204" pitchFamily="34" charset="0"/>
              </a:rPr>
              <a:t>D</a:t>
            </a:r>
            <a:r>
              <a:rPr lang="en-US" sz="2200" dirty="0" smtClean="0">
                <a:solidFill>
                  <a:schemeClr val="bg1"/>
                </a:solidFill>
                <a:latin typeface="Century Gothic" panose="020B0502020202020204" pitchFamily="34" charset="0"/>
              </a:rPr>
              <a:t>ata </a:t>
            </a:r>
            <a:r>
              <a:rPr lang="en-US" sz="2200" dirty="0">
                <a:solidFill>
                  <a:schemeClr val="bg1"/>
                </a:solidFill>
                <a:latin typeface="Century Gothic" panose="020B0502020202020204" pitchFamily="34" charset="0"/>
              </a:rPr>
              <a:t>S</a:t>
            </a:r>
            <a:r>
              <a:rPr lang="en-US" sz="2200" dirty="0" smtClean="0">
                <a:solidFill>
                  <a:schemeClr val="bg1"/>
                </a:solidFill>
                <a:latin typeface="Century Gothic" panose="020B0502020202020204" pitchFamily="34" charset="0"/>
              </a:rPr>
              <a:t>ources </a:t>
            </a:r>
            <a:r>
              <a:rPr lang="en-US" sz="2200" dirty="0">
                <a:solidFill>
                  <a:schemeClr val="bg1"/>
                </a:solidFill>
                <a:latin typeface="Century Gothic" panose="020B0502020202020204" pitchFamily="34" charset="0"/>
              </a:rPr>
              <a:t>for </a:t>
            </a:r>
            <a:r>
              <a:rPr lang="en-US" sz="2200" i="1" dirty="0">
                <a:solidFill>
                  <a:schemeClr val="bg1"/>
                </a:solidFill>
                <a:latin typeface="Century Gothic" panose="020B0502020202020204" pitchFamily="34" charset="0"/>
              </a:rPr>
              <a:t>Sargassum</a:t>
            </a:r>
            <a:r>
              <a:rPr lang="en-US" sz="2200" dirty="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Detection </a:t>
            </a:r>
            <a:r>
              <a:rPr lang="en-US" sz="2200" dirty="0">
                <a:solidFill>
                  <a:schemeClr val="bg1"/>
                </a:solidFill>
                <a:latin typeface="Century Gothic" panose="020B0502020202020204" pitchFamily="34" charset="0"/>
              </a:rPr>
              <a:t>and </a:t>
            </a:r>
            <a:r>
              <a:rPr lang="en-US" sz="2200" dirty="0" smtClean="0">
                <a:solidFill>
                  <a:schemeClr val="bg1"/>
                </a:solidFill>
                <a:latin typeface="Century Gothic" panose="020B0502020202020204" pitchFamily="34" charset="0"/>
              </a:rPr>
              <a:t>Quantification </a:t>
            </a:r>
            <a:r>
              <a:rPr lang="en-US" sz="2200" dirty="0">
                <a:solidFill>
                  <a:schemeClr val="bg1"/>
                </a:solidFill>
                <a:latin typeface="Century Gothic" panose="020B0502020202020204" pitchFamily="34" charset="0"/>
              </a:rPr>
              <a:t>in the Caribbean Sea</a:t>
            </a:r>
          </a:p>
        </p:txBody>
      </p:sp>
      <p:sp>
        <p:nvSpPr>
          <p:cNvPr id="28" name="TextBox 27"/>
          <p:cNvSpPr txBox="1"/>
          <p:nvPr/>
        </p:nvSpPr>
        <p:spPr>
          <a:xfrm>
            <a:off x="1687645" y="3406120"/>
            <a:ext cx="430567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Caribbean Oceans II</a:t>
            </a:r>
            <a:endParaRPr lang="en-US" sz="2800" dirty="0"/>
          </a:p>
        </p:txBody>
      </p:sp>
      <p:sp>
        <p:nvSpPr>
          <p:cNvPr id="17"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Jordan Ped</a:t>
            </a:r>
            <a:endParaRPr lang="en-US"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42360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Emma Accorsi</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4016391"/>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bg2">
                    <a:lumMod val="50000"/>
                  </a:schemeClr>
                </a:solidFill>
                <a:latin typeface="Century Gothic" panose="020B0502020202020204" pitchFamily="34" charset="0"/>
              </a:rPr>
              <a:t>Maria Lopez-Pe</a:t>
            </a:r>
            <a:r>
              <a:rPr lang="en-US" dirty="0">
                <a:solidFill>
                  <a:schemeClr val="bg1">
                    <a:lumMod val="50000"/>
                  </a:schemeClr>
                </a:solidFill>
              </a:rPr>
              <a:t>ñ</a:t>
            </a:r>
            <a:r>
              <a:rPr lang="en-US" dirty="0" smtClean="0">
                <a:solidFill>
                  <a:schemeClr val="bg2">
                    <a:lumMod val="50000"/>
                  </a:schemeClr>
                </a:solidFill>
                <a:latin typeface="Century Gothic" panose="020B0502020202020204" pitchFamily="34" charset="0"/>
              </a:rPr>
              <a:t>a</a:t>
            </a:r>
            <a:endParaRPr lang="en-US"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564495" y="334890"/>
            <a:ext cx="8503920" cy="923544"/>
          </a:xfrm>
        </p:spPr>
        <p:txBody>
          <a:bodyPr/>
          <a:lstStyle/>
          <a:p>
            <a:pPr algn="l"/>
            <a:r>
              <a:rPr lang="en-US" sz="4000" dirty="0" smtClean="0"/>
              <a:t>Methods Overview</a:t>
            </a:r>
          </a:p>
        </p:txBody>
      </p:sp>
      <p:sp>
        <p:nvSpPr>
          <p:cNvPr id="61" name="Rectangle 60"/>
          <p:cNvSpPr/>
          <p:nvPr/>
        </p:nvSpPr>
        <p:spPr>
          <a:xfrm>
            <a:off x="787480" y="1391875"/>
            <a:ext cx="5148010" cy="1646605"/>
          </a:xfrm>
          <a:prstGeom prst="rect">
            <a:avLst/>
          </a:prstGeom>
        </p:spPr>
        <p:txBody>
          <a:bodyPr wrap="square">
            <a:spAutoFit/>
          </a:bodyPr>
          <a:lstStyle/>
          <a:p>
            <a:pPr marL="514350" indent="-514350">
              <a:spcBef>
                <a:spcPts val="200"/>
              </a:spcBef>
              <a:buClr>
                <a:srgbClr val="2F8AB4"/>
              </a:buClr>
              <a:buFont typeface="Wingdings" panose="05000000000000000000" pitchFamily="2" charset="2"/>
              <a:buChar char="Ø"/>
            </a:pPr>
            <a:r>
              <a:rPr lang="en-US" sz="2400" b="1" dirty="0" smtClean="0">
                <a:latin typeface="Century Gothic" panose="020B0502020202020204" pitchFamily="34" charset="0"/>
              </a:rPr>
              <a:t>Imagery Analysis </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Sargassum Identification</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Pre-processing</a:t>
            </a:r>
          </a:p>
          <a:p>
            <a:pPr marL="971550" lvl="1" indent="-514350">
              <a:spcBef>
                <a:spcPts val="200"/>
              </a:spcBef>
              <a:buClr>
                <a:srgbClr val="2F8AB4"/>
              </a:buClr>
              <a:buFont typeface="Arial" panose="020B0604020202020204" pitchFamily="34" charset="0"/>
              <a:buChar char="•"/>
            </a:pPr>
            <a:r>
              <a:rPr lang="en-US" sz="2400" dirty="0">
                <a:latin typeface="Century Gothic" panose="020B0502020202020204" pitchFamily="34" charset="0"/>
              </a:rPr>
              <a:t>Application of </a:t>
            </a:r>
            <a:r>
              <a:rPr lang="en-US" sz="2400" dirty="0" smtClean="0">
                <a:latin typeface="Century Gothic" panose="020B0502020202020204" pitchFamily="34" charset="0"/>
              </a:rPr>
              <a:t>Indices</a:t>
            </a:r>
            <a:endParaRPr lang="en-US" sz="2400" dirty="0">
              <a:latin typeface="Century Gothic" panose="020B0502020202020204" pitchFamily="34" charset="0"/>
            </a:endParaRPr>
          </a:p>
        </p:txBody>
      </p:sp>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18461" t="20168" r="12140" b="52318"/>
          <a:stretch/>
        </p:blipFill>
        <p:spPr>
          <a:xfrm>
            <a:off x="6075876" y="796662"/>
            <a:ext cx="5613556" cy="3278487"/>
          </a:xfrm>
          <a:prstGeom prst="rect">
            <a:avLst/>
          </a:prstGeom>
          <a:ln>
            <a:noFill/>
          </a:ln>
          <a:effectLst>
            <a:softEdge rad="112500"/>
          </a:effectLst>
        </p:spPr>
      </p:pic>
      <p:sp>
        <p:nvSpPr>
          <p:cNvPr id="17" name="Rectangle 16"/>
          <p:cNvSpPr/>
          <p:nvPr/>
        </p:nvSpPr>
        <p:spPr>
          <a:xfrm>
            <a:off x="6308649" y="4362679"/>
            <a:ext cx="5148010" cy="1251625"/>
          </a:xfrm>
          <a:prstGeom prst="rect">
            <a:avLst/>
          </a:prstGeom>
        </p:spPr>
        <p:txBody>
          <a:bodyPr wrap="square">
            <a:spAutoFit/>
          </a:bodyPr>
          <a:lstStyle/>
          <a:p>
            <a:pPr marL="514350" indent="-514350">
              <a:spcBef>
                <a:spcPts val="200"/>
              </a:spcBef>
              <a:buClr>
                <a:srgbClr val="2F8AB4"/>
              </a:buClr>
              <a:buFont typeface="Wingdings" panose="05000000000000000000" pitchFamily="2" charset="2"/>
              <a:buChar char="Ø"/>
            </a:pPr>
            <a:r>
              <a:rPr lang="en-US" sz="2400" b="1" dirty="0" smtClean="0">
                <a:latin typeface="Century Gothic" panose="020B0502020202020204" pitchFamily="34" charset="0"/>
              </a:rPr>
              <a:t>Instagram Assessment</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Database Geolocation</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Accuracy Estimate</a:t>
            </a:r>
            <a:endParaRPr lang="en-US" sz="2400" dirty="0">
              <a:latin typeface="Century Gothic" panose="020B0502020202020204" pitchFamily="34" charset="0"/>
            </a:endParaRPr>
          </a:p>
        </p:txBody>
      </p:sp>
      <p:pic>
        <p:nvPicPr>
          <p:cNvPr id="3" name="Picture 2"/>
          <p:cNvPicPr>
            <a:picLocks noChangeAspect="1"/>
          </p:cNvPicPr>
          <p:nvPr/>
        </p:nvPicPr>
        <p:blipFill>
          <a:blip r:embed="rId4"/>
          <a:stretch>
            <a:fillRect/>
          </a:stretch>
        </p:blipFill>
        <p:spPr>
          <a:xfrm>
            <a:off x="1338335" y="3381051"/>
            <a:ext cx="4046300" cy="3009180"/>
          </a:xfrm>
          <a:prstGeom prst="rect">
            <a:avLst/>
          </a:prstGeom>
        </p:spPr>
      </p:pic>
    </p:spTree>
    <p:extLst>
      <p:ext uri="{BB962C8B-B14F-4D97-AF65-F5344CB8AC3E}">
        <p14:creationId xmlns:p14="http://schemas.microsoft.com/office/powerpoint/2010/main" val="1757246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9"/>
          <p:cNvSpPr>
            <a:spLocks noGrp="1"/>
          </p:cNvSpPr>
          <p:nvPr>
            <p:ph type="body" sz="quarter" idx="14"/>
          </p:nvPr>
        </p:nvSpPr>
        <p:spPr>
          <a:xfrm>
            <a:off x="488928" y="321494"/>
            <a:ext cx="6854466" cy="689783"/>
          </a:xfrm>
        </p:spPr>
        <p:txBody>
          <a:bodyPr/>
          <a:lstStyle/>
          <a:p>
            <a:r>
              <a:rPr lang="en-US" dirty="0" smtClean="0"/>
              <a:t>Methods: Image Analysis</a:t>
            </a:r>
            <a:endParaRPr lang="en-US" dirty="0"/>
          </a:p>
        </p:txBody>
      </p:sp>
      <p:grpSp>
        <p:nvGrpSpPr>
          <p:cNvPr id="18" name="Group 17"/>
          <p:cNvGrpSpPr/>
          <p:nvPr/>
        </p:nvGrpSpPr>
        <p:grpSpPr>
          <a:xfrm>
            <a:off x="2083438" y="1339376"/>
            <a:ext cx="7986392" cy="4981413"/>
            <a:chOff x="6215128" y="758510"/>
            <a:chExt cx="4339191" cy="3056332"/>
          </a:xfrm>
        </p:grpSpPr>
        <p:pic>
          <p:nvPicPr>
            <p:cNvPr id="19" name="Picture 18" descr="Brightwindrow_Cr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128" y="758510"/>
              <a:ext cx="1666482" cy="1456668"/>
            </a:xfrm>
            <a:prstGeom prst="rect">
              <a:avLst/>
            </a:prstGeom>
          </p:spPr>
        </p:pic>
        <p:pic>
          <p:nvPicPr>
            <p:cNvPr id="20" name="Picture 19" descr="Faintwindrow_Cro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2654" y="2358174"/>
              <a:ext cx="1671665" cy="1456668"/>
            </a:xfrm>
            <a:prstGeom prst="rect">
              <a:avLst/>
            </a:prstGeom>
          </p:spPr>
        </p:pic>
        <p:pic>
          <p:nvPicPr>
            <p:cNvPr id="21" name="Picture 20" descr="Mat_Crop.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970" y="758510"/>
              <a:ext cx="1666482" cy="1456668"/>
            </a:xfrm>
            <a:prstGeom prst="rect">
              <a:avLst/>
            </a:prstGeom>
          </p:spPr>
        </p:pic>
        <p:pic>
          <p:nvPicPr>
            <p:cNvPr id="22" name="Picture 21" descr="Undercloud_Crop.jp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089247" y="2358174"/>
              <a:ext cx="1666482" cy="1456668"/>
            </a:xfrm>
            <a:prstGeom prst="rect">
              <a:avLst/>
            </a:prstGeom>
          </p:spPr>
        </p:pic>
      </p:grpSp>
    </p:spTree>
    <p:extLst>
      <p:ext uri="{BB962C8B-B14F-4D97-AF65-F5344CB8AC3E}">
        <p14:creationId xmlns:p14="http://schemas.microsoft.com/office/powerpoint/2010/main" val="3084563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484485" y="323460"/>
            <a:ext cx="8503920" cy="923544"/>
          </a:xfrm>
        </p:spPr>
        <p:txBody>
          <a:bodyPr/>
          <a:lstStyle/>
          <a:p>
            <a:pPr algn="l"/>
            <a:r>
              <a:rPr lang="en-US" sz="4000" dirty="0" smtClean="0"/>
              <a:t>Methods: Image Analysis</a:t>
            </a:r>
          </a:p>
        </p:txBody>
      </p:sp>
      <p:grpSp>
        <p:nvGrpSpPr>
          <p:cNvPr id="18" name="Group 17"/>
          <p:cNvGrpSpPr/>
          <p:nvPr/>
        </p:nvGrpSpPr>
        <p:grpSpPr>
          <a:xfrm>
            <a:off x="7416449" y="4124936"/>
            <a:ext cx="3696729" cy="798556"/>
            <a:chOff x="193583" y="-208711"/>
            <a:chExt cx="3823970" cy="970169"/>
          </a:xfrm>
        </p:grpSpPr>
        <p:sp>
          <p:nvSpPr>
            <p:cNvPr id="39" name="Pentagon 38"/>
            <p:cNvSpPr/>
            <p:nvPr/>
          </p:nvSpPr>
          <p:spPr>
            <a:xfrm rot="5400000">
              <a:off x="1620483" y="-1635611"/>
              <a:ext cx="970169" cy="3823970"/>
            </a:xfrm>
            <a:prstGeom prst="homePlate">
              <a:avLst/>
            </a:prstGeom>
            <a:solidFill>
              <a:srgbClr val="44546A">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Text Box 2"/>
            <p:cNvSpPr txBox="1">
              <a:spLocks noChangeArrowheads="1"/>
            </p:cNvSpPr>
            <p:nvPr/>
          </p:nvSpPr>
          <p:spPr bwMode="auto">
            <a:xfrm>
              <a:off x="305024" y="-175097"/>
              <a:ext cx="3601085" cy="826770"/>
            </a:xfrm>
            <a:prstGeom prst="rect">
              <a:avLst/>
            </a:prstGeom>
            <a:noFill/>
            <a:ln w="12700" cap="flat" cmpd="sng" algn="ctr">
              <a:noFill/>
              <a:prstDash val="solid"/>
              <a:miter lim="800000"/>
              <a:headEnd/>
              <a:tailEnd/>
            </a:ln>
            <a:effectLst/>
          </p:spPr>
          <p:txBody>
            <a:bodyPr rot="0" vert="horz" wrap="square" lIns="91440" tIns="45720" rIns="91440" bIns="45720" anchor="t" anchorCtr="0">
              <a:noAutofit/>
            </a:bodyPr>
            <a:lstStyle/>
            <a:p>
              <a:pPr lvl="0" algn="ctr">
                <a:lnSpc>
                  <a:spcPct val="107000"/>
                </a:lnSpc>
                <a:spcAft>
                  <a:spcPts val="800"/>
                </a:spcAft>
              </a:pPr>
              <a: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Top of Atmosphere Radiance (Lt) </a:t>
              </a:r>
              <a:b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br>
              <a: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Top of Atmosphere Rayleigh Radiance (Lr) </a:t>
              </a:r>
              <a:b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br>
              <a: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Solar Zenith Angle (</a:t>
              </a:r>
              <a:r>
                <a:rPr kumimoji="0" lang="en-US" sz="1200" b="1" i="0" u="none" strike="noStrike" kern="0" cap="none" spc="0" normalizeH="0" baseline="0" noProof="0" dirty="0" smtClean="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ϴ</a:t>
              </a:r>
              <a:r>
                <a:rPr lang="en-US" sz="1200" b="1" kern="0" baseline="-25000" dirty="0" smtClean="0">
                  <a:solidFill>
                    <a:sysClr val="windowText" lastClr="000000"/>
                  </a:solidFill>
                  <a:ea typeface="Calibri" panose="020F0502020204030204" pitchFamily="34" charset="0"/>
                  <a:cs typeface="Times New Roman" panose="02020603050405020304" pitchFamily="18" charset="0"/>
                </a:rPr>
                <a:t>s</a:t>
              </a:r>
              <a:r>
                <a:rPr kumimoji="0" lang="en-US" sz="1200" b="1" i="0" u="none" strike="noStrike" kern="0" cap="none" spc="0" normalizeH="0" baseline="0" noProof="0" dirty="0" smtClean="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cxnSp>
        <p:nvCxnSpPr>
          <p:cNvPr id="23" name="Straight Arrow Connector 22"/>
          <p:cNvCxnSpPr/>
          <p:nvPr/>
        </p:nvCxnSpPr>
        <p:spPr>
          <a:xfrm flipH="1">
            <a:off x="10028280" y="3016005"/>
            <a:ext cx="471" cy="1115378"/>
          </a:xfrm>
          <a:prstGeom prst="straightConnector1">
            <a:avLst/>
          </a:prstGeom>
          <a:noFill/>
          <a:ln w="6350" cap="flat" cmpd="sng" algn="ctr">
            <a:solidFill>
              <a:sysClr val="windowText" lastClr="000000"/>
            </a:solidFill>
            <a:prstDash val="solid"/>
            <a:miter lim="800000"/>
            <a:tailEnd type="triangle"/>
          </a:ln>
          <a:effectLst/>
        </p:spPr>
      </p:cxnSp>
      <p:grpSp>
        <p:nvGrpSpPr>
          <p:cNvPr id="27" name="Group 26"/>
          <p:cNvGrpSpPr/>
          <p:nvPr/>
        </p:nvGrpSpPr>
        <p:grpSpPr>
          <a:xfrm>
            <a:off x="6951088" y="2655938"/>
            <a:ext cx="1736640" cy="360067"/>
            <a:chOff x="193510" y="-212566"/>
            <a:chExt cx="1796415" cy="405130"/>
          </a:xfrm>
          <a:solidFill>
            <a:srgbClr val="70AD47">
              <a:lumMod val="20000"/>
              <a:lumOff val="80000"/>
            </a:srgbClr>
          </a:solidFill>
        </p:grpSpPr>
        <p:sp>
          <p:nvSpPr>
            <p:cNvPr id="37" name="Rounded Rectangle 36"/>
            <p:cNvSpPr/>
            <p:nvPr/>
          </p:nvSpPr>
          <p:spPr>
            <a:xfrm>
              <a:off x="193510" y="-212566"/>
              <a:ext cx="1796415" cy="405130"/>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Text Box 2"/>
            <p:cNvSpPr txBox="1">
              <a:spLocks noChangeArrowheads="1"/>
            </p:cNvSpPr>
            <p:nvPr/>
          </p:nvSpPr>
          <p:spPr bwMode="auto">
            <a:xfrm>
              <a:off x="449225" y="-191014"/>
              <a:ext cx="1319530"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Geolocation</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8" name="Group 27"/>
          <p:cNvGrpSpPr/>
          <p:nvPr/>
        </p:nvGrpSpPr>
        <p:grpSpPr>
          <a:xfrm>
            <a:off x="9507497" y="2586261"/>
            <a:ext cx="1736640" cy="360249"/>
            <a:chOff x="-136556" y="-290962"/>
            <a:chExt cx="1796415" cy="405335"/>
          </a:xfrm>
          <a:solidFill>
            <a:srgbClr val="FFC000">
              <a:lumMod val="20000"/>
              <a:lumOff val="80000"/>
            </a:srgbClr>
          </a:solidFill>
        </p:grpSpPr>
        <p:sp>
          <p:nvSpPr>
            <p:cNvPr id="35" name="Rounded Rectangle 34"/>
            <p:cNvSpPr/>
            <p:nvPr/>
          </p:nvSpPr>
          <p:spPr>
            <a:xfrm>
              <a:off x="-136556" y="-290759"/>
              <a:ext cx="1796415" cy="405132"/>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Text Box 2"/>
            <p:cNvSpPr txBox="1">
              <a:spLocks noChangeArrowheads="1"/>
            </p:cNvSpPr>
            <p:nvPr/>
          </p:nvSpPr>
          <p:spPr bwMode="auto">
            <a:xfrm>
              <a:off x="1266" y="-290962"/>
              <a:ext cx="1558291"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Level 2 Product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roup 28"/>
          <p:cNvGrpSpPr/>
          <p:nvPr/>
        </p:nvGrpSpPr>
        <p:grpSpPr>
          <a:xfrm>
            <a:off x="7120509" y="3070507"/>
            <a:ext cx="1736640" cy="360066"/>
            <a:chOff x="224443" y="-198727"/>
            <a:chExt cx="1796995" cy="405516"/>
          </a:xfrm>
          <a:solidFill>
            <a:srgbClr val="4472C4">
              <a:lumMod val="20000"/>
              <a:lumOff val="80000"/>
            </a:srgbClr>
          </a:solidFill>
        </p:grpSpPr>
        <p:sp>
          <p:nvSpPr>
            <p:cNvPr id="33" name="Rounded Rectangle 32"/>
            <p:cNvSpPr/>
            <p:nvPr/>
          </p:nvSpPr>
          <p:spPr>
            <a:xfrm>
              <a:off x="224443" y="-198727"/>
              <a:ext cx="1796995" cy="405516"/>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4" name="Text Box 2"/>
            <p:cNvSpPr txBox="1">
              <a:spLocks noChangeArrowheads="1"/>
            </p:cNvSpPr>
            <p:nvPr/>
          </p:nvSpPr>
          <p:spPr bwMode="auto">
            <a:xfrm>
              <a:off x="259030" y="-178941"/>
              <a:ext cx="1629410"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Level 1B Product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7316602" y="3486631"/>
            <a:ext cx="1736640" cy="360067"/>
            <a:chOff x="253943" y="-173131"/>
            <a:chExt cx="1796415" cy="405130"/>
          </a:xfrm>
          <a:solidFill>
            <a:srgbClr val="FFC000">
              <a:lumMod val="20000"/>
              <a:lumOff val="80000"/>
            </a:srgbClr>
          </a:solidFill>
        </p:grpSpPr>
        <p:sp>
          <p:nvSpPr>
            <p:cNvPr id="31" name="Rounded Rectangle 30"/>
            <p:cNvSpPr/>
            <p:nvPr/>
          </p:nvSpPr>
          <p:spPr>
            <a:xfrm>
              <a:off x="253943" y="-173131"/>
              <a:ext cx="1796415" cy="405130"/>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Text Box 2"/>
            <p:cNvSpPr txBox="1">
              <a:spLocks noChangeArrowheads="1"/>
            </p:cNvSpPr>
            <p:nvPr/>
          </p:nvSpPr>
          <p:spPr bwMode="auto">
            <a:xfrm>
              <a:off x="396235" y="-149028"/>
              <a:ext cx="1558290"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Level 2 Product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5" name="Straight Arrow Connector 24"/>
          <p:cNvCxnSpPr/>
          <p:nvPr/>
        </p:nvCxnSpPr>
        <p:spPr>
          <a:xfrm flipH="1">
            <a:off x="8502601" y="3862842"/>
            <a:ext cx="7686" cy="268541"/>
          </a:xfrm>
          <a:prstGeom prst="straightConnector1">
            <a:avLst/>
          </a:prstGeom>
          <a:noFill/>
          <a:ln w="6350" cap="flat" cmpd="sng" algn="ctr">
            <a:solidFill>
              <a:sysClr val="windowText" lastClr="000000"/>
            </a:solidFill>
            <a:prstDash val="solid"/>
            <a:miter lim="800000"/>
            <a:tailEnd type="triangle"/>
          </a:ln>
          <a:effectLst/>
        </p:spPr>
      </p:cxnSp>
      <p:grpSp>
        <p:nvGrpSpPr>
          <p:cNvPr id="6" name="Group 5"/>
          <p:cNvGrpSpPr/>
          <p:nvPr/>
        </p:nvGrpSpPr>
        <p:grpSpPr>
          <a:xfrm>
            <a:off x="7147164" y="731977"/>
            <a:ext cx="4075398" cy="3016630"/>
            <a:chOff x="6609954" y="731977"/>
            <a:chExt cx="4075398" cy="3016630"/>
          </a:xfrm>
        </p:grpSpPr>
        <p:pic>
          <p:nvPicPr>
            <p:cNvPr id="26" name="Picture 25"/>
            <p:cNvPicPr>
              <a:picLocks noChangeAspect="1"/>
            </p:cNvPicPr>
            <p:nvPr/>
          </p:nvPicPr>
          <p:blipFill>
            <a:blip r:embed="rId3"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rot="8471841">
              <a:off x="6609954" y="731977"/>
              <a:ext cx="4075398" cy="3016630"/>
            </a:xfrm>
            <a:prstGeom prst="rect">
              <a:avLst/>
            </a:prstGeom>
          </p:spPr>
        </p:pic>
        <p:sp>
          <p:nvSpPr>
            <p:cNvPr id="21" name="Text Box 2"/>
            <p:cNvSpPr txBox="1">
              <a:spLocks noChangeArrowheads="1"/>
            </p:cNvSpPr>
            <p:nvPr/>
          </p:nvSpPr>
          <p:spPr bwMode="auto">
            <a:xfrm>
              <a:off x="6645299" y="2131522"/>
              <a:ext cx="1486310" cy="447579"/>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Aqua MODIS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p:cNvSpPr txBox="1">
              <a:spLocks noChangeArrowheads="1"/>
            </p:cNvSpPr>
            <p:nvPr/>
          </p:nvSpPr>
          <p:spPr bwMode="auto">
            <a:xfrm>
              <a:off x="9172891" y="2025605"/>
              <a:ext cx="1486310" cy="447579"/>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Landsat 8 OLI</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xt Box 2"/>
          <p:cNvSpPr txBox="1">
            <a:spLocks noChangeArrowheads="1"/>
          </p:cNvSpPr>
          <p:nvPr/>
        </p:nvSpPr>
        <p:spPr bwMode="auto">
          <a:xfrm>
            <a:off x="6767460" y="4923492"/>
            <a:ext cx="5071871" cy="355292"/>
          </a:xfrm>
          <a:prstGeom prst="rect">
            <a:avLst/>
          </a:prstGeom>
          <a:solidFill>
            <a:schemeClr val="bg2"/>
          </a:solidFill>
          <a:ln>
            <a:noFill/>
            <a:headEnd/>
            <a:tailEnd/>
          </a:ln>
          <a:effectLst>
            <a:softEdge rad="63500"/>
          </a:effectLst>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marL="0" marR="0" algn="ctr">
              <a:lnSpc>
                <a:spcPct val="107000"/>
              </a:lnSpc>
              <a:spcBef>
                <a:spcPts val="0"/>
              </a:spcBef>
              <a:spcAft>
                <a:spcPts val="800"/>
              </a:spcAft>
            </a:pPr>
            <a:r>
              <a:rPr lang="en-US" sz="1600" i="1" dirty="0">
                <a:effectLst/>
                <a:ea typeface="Calibri" panose="020F0502020204030204" pitchFamily="34" charset="0"/>
                <a:cs typeface="Times New Roman" panose="02020603050405020304" pitchFamily="18" charset="0"/>
              </a:rPr>
              <a:t>Rayleigh Reflectance per Band = π / µ0 / cos (ϴ</a:t>
            </a:r>
            <a:r>
              <a:rPr lang="en-US" sz="1600" i="1" baseline="-25000" dirty="0">
                <a:effectLst/>
                <a:ea typeface="Calibri" panose="020F0502020204030204" pitchFamily="34" charset="0"/>
                <a:cs typeface="Times New Roman" panose="02020603050405020304" pitchFamily="18" charset="0"/>
              </a:rPr>
              <a:t>s</a:t>
            </a:r>
            <a:r>
              <a:rPr lang="en-US" sz="1600" i="1" dirty="0">
                <a:effectLst/>
                <a:ea typeface="Calibri" panose="020F0502020204030204" pitchFamily="34" charset="0"/>
                <a:cs typeface="Times New Roman" panose="02020603050405020304" pitchFamily="18" charset="0"/>
              </a:rPr>
              <a:t>)</a:t>
            </a:r>
            <a:r>
              <a:rPr lang="en-US" sz="1600" dirty="0">
                <a:effectLst/>
                <a:ea typeface="Calibri" panose="020F0502020204030204" pitchFamily="34" charset="0"/>
                <a:cs typeface="Times New Roman" panose="02020603050405020304" pitchFamily="18" charset="0"/>
              </a:rPr>
              <a:t> * (</a:t>
            </a:r>
            <a:r>
              <a:rPr lang="en-US" sz="1600" dirty="0" smtClean="0">
                <a:effectLst/>
                <a:ea typeface="Calibri" panose="020F0502020204030204" pitchFamily="34" charset="0"/>
                <a:cs typeface="Times New Roman" panose="02020603050405020304" pitchFamily="18" charset="0"/>
              </a:rPr>
              <a:t>Lt-Lr)</a:t>
            </a:r>
            <a:endParaRPr lang="en-US" sz="1100" dirty="0">
              <a:effectLst/>
              <a:ea typeface="Calibri" panose="020F0502020204030204" pitchFamily="34" charset="0"/>
              <a:cs typeface="Times New Roman" panose="02020603050405020304" pitchFamily="18" charset="0"/>
            </a:endParaRPr>
          </a:p>
        </p:txBody>
      </p:sp>
      <p:grpSp>
        <p:nvGrpSpPr>
          <p:cNvPr id="43" name="Group 42"/>
          <p:cNvGrpSpPr/>
          <p:nvPr/>
        </p:nvGrpSpPr>
        <p:grpSpPr>
          <a:xfrm>
            <a:off x="7042543" y="5231257"/>
            <a:ext cx="1013597" cy="1250625"/>
            <a:chOff x="0" y="0"/>
            <a:chExt cx="993720" cy="1173784"/>
          </a:xfrm>
        </p:grpSpPr>
        <p:grpSp>
          <p:nvGrpSpPr>
            <p:cNvPr id="54" name="Group 53"/>
            <p:cNvGrpSpPr/>
            <p:nvPr/>
          </p:nvGrpSpPr>
          <p:grpSpPr>
            <a:xfrm>
              <a:off x="0" y="357809"/>
              <a:ext cx="866140" cy="815975"/>
              <a:chOff x="0" y="0"/>
              <a:chExt cx="866140" cy="815975"/>
            </a:xfrm>
          </p:grpSpPr>
          <p:sp>
            <p:nvSpPr>
              <p:cNvPr id="56" name="Oval 55"/>
              <p:cNvSpPr/>
              <p:nvPr/>
            </p:nvSpPr>
            <p:spPr>
              <a:xfrm>
                <a:off x="23854" y="0"/>
                <a:ext cx="815340" cy="815975"/>
              </a:xfrm>
              <a:prstGeom prst="ellipse">
                <a:avLst/>
              </a:prstGeom>
              <a:solidFill>
                <a:schemeClr val="accent6">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7" name="Text Box 198"/>
              <p:cNvSpPr txBox="1"/>
              <p:nvPr/>
            </p:nvSpPr>
            <p:spPr>
              <a:xfrm>
                <a:off x="0" y="238539"/>
                <a:ext cx="866140" cy="365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NDVI</a:t>
                </a:r>
                <a:endParaRPr lang="en-US" sz="1100" dirty="0">
                  <a:effectLst/>
                  <a:ea typeface="Calibri" panose="020F0502020204030204" pitchFamily="34" charset="0"/>
                  <a:cs typeface="Times New Roman" panose="02020603050405020304" pitchFamily="18" charset="0"/>
                </a:endParaRPr>
              </a:p>
            </p:txBody>
          </p:sp>
        </p:grpSp>
        <p:cxnSp>
          <p:nvCxnSpPr>
            <p:cNvPr id="55" name="Straight Arrow Connector 54"/>
            <p:cNvCxnSpPr/>
            <p:nvPr/>
          </p:nvCxnSpPr>
          <p:spPr>
            <a:xfrm flipH="1">
              <a:off x="699715" y="0"/>
              <a:ext cx="294005" cy="445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461429" y="5241517"/>
            <a:ext cx="1005172" cy="1233706"/>
            <a:chOff x="0" y="0"/>
            <a:chExt cx="985409" cy="1157881"/>
          </a:xfrm>
        </p:grpSpPr>
        <p:grpSp>
          <p:nvGrpSpPr>
            <p:cNvPr id="50" name="Group 49"/>
            <p:cNvGrpSpPr/>
            <p:nvPr/>
          </p:nvGrpSpPr>
          <p:grpSpPr>
            <a:xfrm>
              <a:off x="119269" y="341906"/>
              <a:ext cx="866140" cy="815975"/>
              <a:chOff x="0" y="0"/>
              <a:chExt cx="866140" cy="815975"/>
            </a:xfrm>
          </p:grpSpPr>
          <p:sp>
            <p:nvSpPr>
              <p:cNvPr id="52" name="Oval 51"/>
              <p:cNvSpPr/>
              <p:nvPr/>
            </p:nvSpPr>
            <p:spPr>
              <a:xfrm>
                <a:off x="31805" y="0"/>
                <a:ext cx="815340" cy="815975"/>
              </a:xfrm>
              <a:prstGeom prst="ellipse">
                <a:avLst/>
              </a:prstGeom>
              <a:solidFill>
                <a:schemeClr val="accent5">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3" name="Text Box 200"/>
              <p:cNvSpPr txBox="1"/>
              <p:nvPr/>
            </p:nvSpPr>
            <p:spPr>
              <a:xfrm>
                <a:off x="0" y="230588"/>
                <a:ext cx="866140" cy="365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FAI</a:t>
                </a:r>
                <a:endParaRPr lang="en-US" sz="1100" dirty="0">
                  <a:effectLst/>
                  <a:ea typeface="Calibri" panose="020F0502020204030204" pitchFamily="34" charset="0"/>
                  <a:cs typeface="Times New Roman" panose="02020603050405020304" pitchFamily="18" charset="0"/>
                </a:endParaRPr>
              </a:p>
            </p:txBody>
          </p:sp>
        </p:grpSp>
        <p:cxnSp>
          <p:nvCxnSpPr>
            <p:cNvPr id="51" name="Straight Arrow Connector 50"/>
            <p:cNvCxnSpPr/>
            <p:nvPr/>
          </p:nvCxnSpPr>
          <p:spPr>
            <a:xfrm>
              <a:off x="0" y="0"/>
              <a:ext cx="294005" cy="436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8781459" y="5241517"/>
            <a:ext cx="883981" cy="1301381"/>
            <a:chOff x="0" y="0"/>
            <a:chExt cx="866140" cy="1221492"/>
          </a:xfrm>
        </p:grpSpPr>
        <p:grpSp>
          <p:nvGrpSpPr>
            <p:cNvPr id="46" name="Group 45"/>
            <p:cNvGrpSpPr/>
            <p:nvPr/>
          </p:nvGrpSpPr>
          <p:grpSpPr>
            <a:xfrm>
              <a:off x="0" y="405517"/>
              <a:ext cx="866140" cy="815975"/>
              <a:chOff x="0" y="0"/>
              <a:chExt cx="866140" cy="815975"/>
            </a:xfrm>
          </p:grpSpPr>
          <p:sp>
            <p:nvSpPr>
              <p:cNvPr id="48" name="Oval 47"/>
              <p:cNvSpPr/>
              <p:nvPr/>
            </p:nvSpPr>
            <p:spPr>
              <a:xfrm>
                <a:off x="31805" y="0"/>
                <a:ext cx="815340" cy="815975"/>
              </a:xfrm>
              <a:prstGeom prst="ellipse">
                <a:avLst/>
              </a:prstGeom>
              <a:solidFill>
                <a:schemeClr val="accent4">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49" name="Text Box 199"/>
              <p:cNvSpPr txBox="1"/>
              <p:nvPr/>
            </p:nvSpPr>
            <p:spPr>
              <a:xfrm>
                <a:off x="0" y="238539"/>
                <a:ext cx="866140" cy="365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AFAI</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grpSp>
        <p:cxnSp>
          <p:nvCxnSpPr>
            <p:cNvPr id="47" name="Straight Arrow Connector 46"/>
            <p:cNvCxnSpPr/>
            <p:nvPr/>
          </p:nvCxnSpPr>
          <p:spPr>
            <a:xfrm>
              <a:off x="445273" y="0"/>
              <a:ext cx="0" cy="413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63" name="TextBox 62"/>
              <p:cNvSpPr txBox="1"/>
              <p:nvPr/>
            </p:nvSpPr>
            <p:spPr>
              <a:xfrm>
                <a:off x="78218" y="1390255"/>
                <a:ext cx="6727370" cy="3055708"/>
              </a:xfrm>
              <a:prstGeom prst="rect">
                <a:avLst/>
              </a:prstGeom>
              <a:noFill/>
              <a:ln>
                <a:noFill/>
              </a:ln>
            </p:spPr>
            <p:txBody>
              <a:bodyPr wrap="square" rtlCol="0">
                <a:spAutoFit/>
              </a:bodyPr>
              <a:lstStyle/>
              <a:p>
                <a:pPr>
                  <a:lnSpc>
                    <a:spcPct val="150000"/>
                  </a:lnSpc>
                </a:pPr>
                <a:r>
                  <a:rPr lang="en-US" sz="2000" b="1" dirty="0" smtClean="0">
                    <a:solidFill>
                      <a:srgbClr val="333333"/>
                    </a:solidFill>
                    <a:latin typeface="Century Gothic" panose="020B0502020202020204" pitchFamily="34" charset="0"/>
                  </a:rPr>
                  <a:t>NDVI = </a:t>
                </a:r>
                <a14:m>
                  <m:oMath xmlns:m="http://schemas.openxmlformats.org/officeDocument/2006/math">
                    <m:f>
                      <m:fPr>
                        <m:ctrlPr>
                          <a:rPr lang="en-US" sz="2000" b="1" i="1" smtClean="0">
                            <a:solidFill>
                              <a:schemeClr val="bg1">
                                <a:lumMod val="50000"/>
                              </a:schemeClr>
                            </a:solidFill>
                            <a:latin typeface="Cambria Math" panose="02040503050406030204" pitchFamily="18" charset="0"/>
                          </a:rPr>
                        </m:ctrlPr>
                      </m:fPr>
                      <m:num>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𝑵𝑰𝑹</m:t>
                        </m:r>
                        <m:r>
                          <a:rPr lang="en-US" sz="2000" b="1" i="1">
                            <a:solidFill>
                              <a:schemeClr val="bg1">
                                <a:lumMod val="50000"/>
                              </a:schemeClr>
                            </a:solidFill>
                            <a:latin typeface="Cambria Math" panose="02040503050406030204" pitchFamily="18" charset="0"/>
                          </a:rPr>
                          <m:t> −</m:t>
                        </m:r>
                        <m:r>
                          <a:rPr lang="en-US" sz="2000" b="1" i="1">
                            <a:solidFill>
                              <a:schemeClr val="bg1">
                                <a:lumMod val="50000"/>
                              </a:schemeClr>
                            </a:solidFill>
                            <a:latin typeface="Cambria Math" panose="02040503050406030204" pitchFamily="18" charset="0"/>
                          </a:rPr>
                          <m:t>𝑹𝒓𝒄𝑹𝑬</m:t>
                        </m:r>
                        <m:r>
                          <a:rPr lang="en-US" sz="2000" b="1" i="1" baseline="-25000">
                            <a:solidFill>
                              <a:schemeClr val="bg1">
                                <a:lumMod val="50000"/>
                              </a:schemeClr>
                            </a:solidFill>
                            <a:latin typeface="Cambria Math" panose="02040503050406030204" pitchFamily="18" charset="0"/>
                          </a:rPr>
                          <m:t>𝑫</m:t>
                        </m:r>
                      </m:num>
                      <m:den>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𝑵𝑰𝑹</m:t>
                        </m:r>
                        <m:r>
                          <a:rPr lang="en-US" sz="2000" b="1" i="1">
                            <a:solidFill>
                              <a:schemeClr val="bg1">
                                <a:lumMod val="50000"/>
                              </a:schemeClr>
                            </a:solidFill>
                            <a:latin typeface="Cambria Math" panose="02040503050406030204" pitchFamily="18" charset="0"/>
                          </a:rPr>
                          <m:t>+</m:t>
                        </m:r>
                        <m:r>
                          <a:rPr lang="en-US" sz="2000" b="1" i="1">
                            <a:solidFill>
                              <a:schemeClr val="bg1">
                                <a:lumMod val="50000"/>
                              </a:schemeClr>
                            </a:solidFill>
                            <a:latin typeface="Cambria Math" panose="02040503050406030204" pitchFamily="18" charset="0"/>
                          </a:rPr>
                          <m:t>𝑹𝒓𝒄</m:t>
                        </m:r>
                        <m:r>
                          <a:rPr lang="en-US" sz="2000" b="1" i="1" baseline="-25000" smtClean="0">
                            <a:solidFill>
                              <a:schemeClr val="bg1">
                                <a:lumMod val="50000"/>
                              </a:schemeClr>
                            </a:solidFill>
                            <a:latin typeface="Cambria Math" panose="02040503050406030204" pitchFamily="18" charset="0"/>
                          </a:rPr>
                          <m:t>𝑹𝑬</m:t>
                        </m:r>
                        <m:r>
                          <a:rPr lang="en-US" sz="2000" b="1" i="1" baseline="-25000">
                            <a:solidFill>
                              <a:schemeClr val="bg1">
                                <a:lumMod val="50000"/>
                              </a:schemeClr>
                            </a:solidFill>
                            <a:latin typeface="Cambria Math" panose="02040503050406030204" pitchFamily="18" charset="0"/>
                          </a:rPr>
                          <m:t>𝑫</m:t>
                        </m:r>
                      </m:den>
                    </m:f>
                  </m:oMath>
                </a14:m>
                <a:r>
                  <a:rPr lang="en-US" sz="2000" b="1" dirty="0">
                    <a:solidFill>
                      <a:schemeClr val="bg1">
                        <a:lumMod val="50000"/>
                      </a:schemeClr>
                    </a:solidFill>
                    <a:latin typeface="Century Gothic" panose="020B0502020202020204" pitchFamily="34" charset="0"/>
                  </a:rPr>
                  <a:t> </a:t>
                </a:r>
              </a:p>
              <a:p>
                <a:pPr>
                  <a:lnSpc>
                    <a:spcPct val="150000"/>
                  </a:lnSpc>
                </a:pPr>
                <a:endParaRPr lang="en-US" sz="2000" b="1" dirty="0" smtClean="0">
                  <a:solidFill>
                    <a:srgbClr val="333333"/>
                  </a:solidFill>
                  <a:latin typeface="Century Gothic" panose="020B0502020202020204" pitchFamily="34" charset="0"/>
                </a:endParaRPr>
              </a:p>
              <a:p>
                <a:pPr>
                  <a:lnSpc>
                    <a:spcPct val="150000"/>
                  </a:lnSpc>
                </a:pPr>
                <a:r>
                  <a:rPr lang="en-US" sz="2000" b="1" dirty="0" smtClean="0">
                    <a:solidFill>
                      <a:srgbClr val="333333"/>
                    </a:solidFill>
                    <a:latin typeface="Century Gothic" panose="020B0502020202020204" pitchFamily="34" charset="0"/>
                  </a:rPr>
                  <a:t>FAI = </a:t>
                </a:r>
                <a:r>
                  <a:rPr lang="en-US" sz="2000" b="1" dirty="0" smtClean="0">
                    <a:solidFill>
                      <a:schemeClr val="bg1">
                        <a:lumMod val="50000"/>
                      </a:schemeClr>
                    </a:solidFill>
                    <a:latin typeface="Century Gothic" panose="020B0502020202020204" pitchFamily="34" charset="0"/>
                  </a:rPr>
                  <a:t>Rrc</a:t>
                </a:r>
                <a:r>
                  <a:rPr lang="en-US" sz="2000" b="1" baseline="-25000" dirty="0" err="1" smtClean="0">
                    <a:solidFill>
                      <a:schemeClr val="bg1">
                        <a:lumMod val="50000"/>
                      </a:schemeClr>
                    </a:solidFill>
                    <a:latin typeface="Century Gothic" panose="020B0502020202020204" pitchFamily="34" charset="0"/>
                  </a:rPr>
                  <a:t>NIR</a:t>
                </a:r>
                <a:r>
                  <a:rPr lang="en-US" sz="2000" b="1" dirty="0" smtClean="0">
                    <a:solidFill>
                      <a:schemeClr val="bg1">
                        <a:lumMod val="50000"/>
                      </a:schemeClr>
                    </a:solidFill>
                    <a:latin typeface="Century Gothic" panose="020B0502020202020204" pitchFamily="34" charset="0"/>
                  </a:rPr>
                  <a:t> – </a:t>
                </a:r>
                <a14:m>
                  <m:oMath xmlns:m="http://schemas.openxmlformats.org/officeDocument/2006/math">
                    <m:d>
                      <m:dPr>
                        <m:begChr m:val="["/>
                        <m:endChr m:val="]"/>
                        <m:ctrlPr>
                          <a:rPr lang="en-US" sz="2000" b="1" i="1" smtClean="0">
                            <a:solidFill>
                              <a:schemeClr val="bg1">
                                <a:lumMod val="50000"/>
                              </a:schemeClr>
                            </a:solidFill>
                            <a:latin typeface="Cambria Math" panose="02040503050406030204" pitchFamily="18" charset="0"/>
                          </a:rPr>
                        </m:ctrlPr>
                      </m:dPr>
                      <m:e>
                        <m:r>
                          <a:rPr lang="en-US" sz="2000" b="1" i="1" smtClean="0">
                            <a:solidFill>
                              <a:schemeClr val="bg1">
                                <a:lumMod val="50000"/>
                              </a:schemeClr>
                            </a:solidFill>
                            <a:latin typeface="Cambria Math" panose="02040503050406030204" pitchFamily="18" charset="0"/>
                          </a:rPr>
                          <m:t>𝑹𝒓𝒄</m:t>
                        </m:r>
                        <m:r>
                          <a:rPr lang="en-US" sz="2000" b="1" i="1" baseline="-25000" smtClean="0">
                            <a:solidFill>
                              <a:schemeClr val="bg1">
                                <a:lumMod val="50000"/>
                              </a:schemeClr>
                            </a:solidFill>
                            <a:latin typeface="Cambria Math" panose="02040503050406030204" pitchFamily="18" charset="0"/>
                          </a:rPr>
                          <m:t>𝑹𝑬𝑫</m:t>
                        </m:r>
                        <m:r>
                          <a:rPr lang="en-US" sz="2000" b="1" i="1" smtClean="0">
                            <a:solidFill>
                              <a:schemeClr val="bg1">
                                <a:lumMod val="50000"/>
                              </a:schemeClr>
                            </a:solidFill>
                            <a:latin typeface="Cambria Math" panose="02040503050406030204" pitchFamily="18" charset="0"/>
                          </a:rPr>
                          <m:t>+</m:t>
                        </m:r>
                        <m:d>
                          <m:dPr>
                            <m:ctrlPr>
                              <a:rPr lang="en-US" sz="2000" b="1" i="1" smtClean="0">
                                <a:solidFill>
                                  <a:schemeClr val="bg1">
                                    <a:lumMod val="50000"/>
                                  </a:schemeClr>
                                </a:solidFill>
                                <a:latin typeface="Cambria Math" panose="02040503050406030204" pitchFamily="18" charset="0"/>
                              </a:rPr>
                            </m:ctrlPr>
                          </m:dPr>
                          <m:e>
                            <m:r>
                              <a:rPr lang="en-US" sz="2000" b="1" i="1" smtClean="0">
                                <a:solidFill>
                                  <a:schemeClr val="bg1">
                                    <a:lumMod val="50000"/>
                                  </a:schemeClr>
                                </a:solidFill>
                                <a:latin typeface="Cambria Math" panose="02040503050406030204" pitchFamily="18" charset="0"/>
                              </a:rPr>
                              <m:t>𝑹𝒓𝒄</m:t>
                            </m:r>
                            <m:r>
                              <a:rPr lang="en-US" sz="2000" b="1" i="1" baseline="-25000" smtClean="0">
                                <a:solidFill>
                                  <a:schemeClr val="bg1">
                                    <a:lumMod val="50000"/>
                                  </a:schemeClr>
                                </a:solidFill>
                                <a:latin typeface="Cambria Math" panose="02040503050406030204" pitchFamily="18" charset="0"/>
                              </a:rPr>
                              <m:t>𝑺𝑾𝑰𝑹</m:t>
                            </m:r>
                            <m:r>
                              <a:rPr lang="en-US" sz="2000" b="1" i="1" smtClean="0">
                                <a:solidFill>
                                  <a:schemeClr val="bg1">
                                    <a:lumMod val="50000"/>
                                  </a:schemeClr>
                                </a:solidFill>
                                <a:latin typeface="Cambria Math" panose="02040503050406030204" pitchFamily="18" charset="0"/>
                              </a:rPr>
                              <m:t>−</m:t>
                            </m:r>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𝑹𝑬𝑫</m:t>
                            </m:r>
                          </m:e>
                        </m:d>
                        <m:r>
                          <a:rPr lang="en-US" sz="2000" b="1" i="1" smtClean="0">
                            <a:solidFill>
                              <a:schemeClr val="bg1">
                                <a:lumMod val="50000"/>
                              </a:schemeClr>
                            </a:solidFill>
                            <a:latin typeface="Cambria Math" panose="02040503050406030204" pitchFamily="18" charset="0"/>
                          </a:rPr>
                          <m:t> </m:t>
                        </m:r>
                        <m:r>
                          <a:rPr lang="en-US" sz="2000" b="1" i="1" smtClean="0">
                            <a:solidFill>
                              <a:schemeClr val="bg1">
                                <a:lumMod val="50000"/>
                              </a:schemeClr>
                            </a:solidFill>
                            <a:latin typeface="Cambria Math" panose="02040503050406030204" pitchFamily="18" charset="0"/>
                            <a:ea typeface="Cambria Math" panose="02040503050406030204" pitchFamily="18" charset="0"/>
                          </a:rPr>
                          <m:t>× </m:t>
                        </m:r>
                        <m:f>
                          <m:fPr>
                            <m:ctrlPr>
                              <a:rPr lang="en-US" sz="2000" b="1" i="1" smtClean="0">
                                <a:solidFill>
                                  <a:schemeClr val="bg1">
                                    <a:lumMod val="50000"/>
                                  </a:schemeClr>
                                </a:solidFill>
                                <a:latin typeface="Cambria Math" panose="02040503050406030204" pitchFamily="18" charset="0"/>
                                <a:ea typeface="Cambria Math" panose="02040503050406030204" pitchFamily="18" charset="0"/>
                              </a:rPr>
                            </m:ctrlPr>
                          </m:fPr>
                          <m:num>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𝑵𝑰𝑹</m:t>
                            </m:r>
                            <m:r>
                              <a:rPr lang="en-US" sz="2000" b="1" i="1" smtClean="0">
                                <a:solidFill>
                                  <a:schemeClr val="bg1">
                                    <a:lumMod val="50000"/>
                                  </a:schemeClr>
                                </a:solidFill>
                                <a:latin typeface="Cambria Math" panose="02040503050406030204" pitchFamily="18" charset="0"/>
                                <a:ea typeface="Cambria Math" panose="02040503050406030204" pitchFamily="18" charset="0"/>
                              </a:rPr>
                              <m:t> −</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𝑹𝑬𝑫</m:t>
                            </m:r>
                          </m:num>
                          <m:den>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𝑺𝑾𝑰𝑹</m:t>
                            </m:r>
                            <m:r>
                              <a:rPr lang="en-US" sz="2000" b="1" i="1" smtClean="0">
                                <a:solidFill>
                                  <a:schemeClr val="bg1">
                                    <a:lumMod val="50000"/>
                                  </a:schemeClr>
                                </a:solidFill>
                                <a:latin typeface="Cambria Math" panose="02040503050406030204" pitchFamily="18" charset="0"/>
                                <a:ea typeface="Cambria Math" panose="02040503050406030204" pitchFamily="18" charset="0"/>
                              </a:rPr>
                              <m:t> −</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𝑹𝑬𝑫</m:t>
                            </m:r>
                          </m:den>
                        </m:f>
                      </m:e>
                    </m:d>
                  </m:oMath>
                </a14:m>
                <a:r>
                  <a:rPr lang="en-US" sz="2000" b="1" dirty="0" smtClean="0">
                    <a:solidFill>
                      <a:srgbClr val="333333"/>
                    </a:solidFill>
                    <a:latin typeface="Century Gothic" panose="020B0502020202020204" pitchFamily="34" charset="0"/>
                  </a:rPr>
                  <a:t>  </a:t>
                </a:r>
                <a:endParaRPr lang="en-US" sz="2000" b="1" dirty="0" smtClean="0">
                  <a:solidFill>
                    <a:srgbClr val="333333"/>
                  </a:solidFill>
                  <a:latin typeface="Century Gothic" panose="020B0502020202020204" pitchFamily="34" charset="0"/>
                  <a:cs typeface="Spy Agency"/>
                </a:endParaRPr>
              </a:p>
              <a:p>
                <a:pPr>
                  <a:lnSpc>
                    <a:spcPct val="150000"/>
                  </a:lnSpc>
                </a:pPr>
                <a:endParaRPr lang="en-US" sz="2000" b="1" dirty="0" smtClean="0">
                  <a:solidFill>
                    <a:srgbClr val="333333"/>
                  </a:solidFill>
                  <a:latin typeface="Century Gothic" panose="020B0502020202020204" pitchFamily="34" charset="0"/>
                </a:endParaRPr>
              </a:p>
              <a:p>
                <a:pPr>
                  <a:lnSpc>
                    <a:spcPct val="150000"/>
                  </a:lnSpc>
                </a:pPr>
                <a:r>
                  <a:rPr lang="en-US" sz="2000" b="1" dirty="0" smtClean="0">
                    <a:solidFill>
                      <a:srgbClr val="333333"/>
                    </a:solidFill>
                    <a:latin typeface="Century Gothic" panose="020B0502020202020204" pitchFamily="34" charset="0"/>
                  </a:rPr>
                  <a:t>AFAI </a:t>
                </a:r>
                <a:r>
                  <a:rPr lang="en-US" sz="2000" b="1" dirty="0">
                    <a:solidFill>
                      <a:srgbClr val="333333"/>
                    </a:solidFill>
                    <a:latin typeface="Century Gothic" panose="020B0502020202020204" pitchFamily="34" charset="0"/>
                  </a:rPr>
                  <a:t>= </a:t>
                </a:r>
                <a:r>
                  <a:rPr lang="en-US" sz="2000" b="1" dirty="0" smtClean="0">
                    <a:solidFill>
                      <a:schemeClr val="bg1">
                        <a:lumMod val="50000"/>
                      </a:schemeClr>
                    </a:solidFill>
                    <a:latin typeface="Century Gothic" panose="020B0502020202020204" pitchFamily="34" charset="0"/>
                  </a:rPr>
                  <a:t>Rrc</a:t>
                </a:r>
                <a:r>
                  <a:rPr lang="en-US" sz="2000" b="1" baseline="-25000" dirty="0" err="1" smtClean="0">
                    <a:solidFill>
                      <a:schemeClr val="bg1">
                        <a:lumMod val="50000"/>
                      </a:schemeClr>
                    </a:solidFill>
                    <a:latin typeface="Century Gothic" panose="020B0502020202020204" pitchFamily="34" charset="0"/>
                  </a:rPr>
                  <a:t>NIR</a:t>
                </a:r>
                <a:r>
                  <a:rPr lang="en-US" sz="2000" b="1" dirty="0" smtClean="0">
                    <a:solidFill>
                      <a:schemeClr val="bg1">
                        <a:lumMod val="50000"/>
                      </a:schemeClr>
                    </a:solidFill>
                    <a:latin typeface="Century Gothic" panose="020B0502020202020204" pitchFamily="34" charset="0"/>
                  </a:rPr>
                  <a:t> </a:t>
                </a:r>
                <a:r>
                  <a:rPr lang="en-US" sz="2000" b="1" dirty="0">
                    <a:solidFill>
                      <a:schemeClr val="bg1">
                        <a:lumMod val="50000"/>
                      </a:schemeClr>
                    </a:solidFill>
                    <a:latin typeface="Century Gothic" panose="020B0502020202020204" pitchFamily="34" charset="0"/>
                  </a:rPr>
                  <a:t>– </a:t>
                </a:r>
                <a14:m>
                  <m:oMath xmlns:m="http://schemas.openxmlformats.org/officeDocument/2006/math">
                    <m:d>
                      <m:dPr>
                        <m:begChr m:val="["/>
                        <m:endChr m:val="]"/>
                        <m:ctrlPr>
                          <a:rPr lang="en-US" sz="2000" b="1" i="1">
                            <a:solidFill>
                              <a:schemeClr val="bg1">
                                <a:lumMod val="50000"/>
                              </a:schemeClr>
                            </a:solidFill>
                            <a:latin typeface="Cambria Math" panose="02040503050406030204" pitchFamily="18" charset="0"/>
                          </a:rPr>
                        </m:ctrlPr>
                      </m:dPr>
                      <m:e>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𝑹𝑬𝑫</m:t>
                        </m:r>
                        <m:r>
                          <a:rPr lang="en-US" sz="2000" b="1" i="1">
                            <a:solidFill>
                              <a:schemeClr val="bg1">
                                <a:lumMod val="50000"/>
                              </a:schemeClr>
                            </a:solidFill>
                            <a:latin typeface="Cambria Math" panose="02040503050406030204" pitchFamily="18" charset="0"/>
                          </a:rPr>
                          <m:t>+</m:t>
                        </m:r>
                        <m:d>
                          <m:dPr>
                            <m:ctrlPr>
                              <a:rPr lang="en-US" sz="2000" b="1" i="1">
                                <a:solidFill>
                                  <a:schemeClr val="bg1">
                                    <a:lumMod val="50000"/>
                                  </a:schemeClr>
                                </a:solidFill>
                                <a:latin typeface="Cambria Math" panose="02040503050406030204" pitchFamily="18" charset="0"/>
                              </a:rPr>
                            </m:ctrlPr>
                          </m:dPr>
                          <m:e>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smtClean="0">
                                <a:solidFill>
                                  <a:schemeClr val="bg1">
                                    <a:lumMod val="50000"/>
                                  </a:schemeClr>
                                </a:solidFill>
                                <a:latin typeface="Cambria Math" panose="02040503050406030204" pitchFamily="18" charset="0"/>
                              </a:rPr>
                              <m:t>𝑵𝑰𝑹</m:t>
                            </m:r>
                            <m:r>
                              <a:rPr lang="en-US" sz="2000" b="1" i="1" baseline="-25000" smtClean="0">
                                <a:solidFill>
                                  <a:schemeClr val="bg1">
                                    <a:lumMod val="50000"/>
                                  </a:schemeClr>
                                </a:solidFill>
                                <a:latin typeface="Cambria Math" panose="02040503050406030204" pitchFamily="18" charset="0"/>
                              </a:rPr>
                              <m:t>𝟐</m:t>
                            </m:r>
                            <m:r>
                              <a:rPr lang="en-US" sz="2000" b="1" i="1" baseline="-25000" smtClean="0">
                                <a:solidFill>
                                  <a:schemeClr val="bg1">
                                    <a:lumMod val="50000"/>
                                  </a:schemeClr>
                                </a:solidFill>
                                <a:latin typeface="Cambria Math" panose="02040503050406030204" pitchFamily="18" charset="0"/>
                              </a:rPr>
                              <m:t>−</m:t>
                            </m:r>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𝑹𝑬𝑫</m:t>
                            </m:r>
                          </m:e>
                        </m:d>
                        <m:r>
                          <a:rPr lang="en-US" sz="2000" b="1" i="1">
                            <a:solidFill>
                              <a:schemeClr val="bg1">
                                <a:lumMod val="50000"/>
                              </a:schemeClr>
                            </a:solidFill>
                            <a:latin typeface="Cambria Math" panose="02040503050406030204" pitchFamily="18" charset="0"/>
                          </a:rPr>
                          <m:t> </m:t>
                        </m:r>
                        <m:r>
                          <a:rPr lang="en-US" sz="2000" b="1" i="1">
                            <a:solidFill>
                              <a:schemeClr val="bg1">
                                <a:lumMod val="50000"/>
                              </a:schemeClr>
                            </a:solidFill>
                            <a:latin typeface="Cambria Math" panose="02040503050406030204" pitchFamily="18" charset="0"/>
                            <a:ea typeface="Cambria Math" panose="02040503050406030204" pitchFamily="18" charset="0"/>
                          </a:rPr>
                          <m:t>× </m:t>
                        </m:r>
                        <m:f>
                          <m:fPr>
                            <m:ctrlPr>
                              <a:rPr lang="en-US" sz="2000" b="1" i="1">
                                <a:solidFill>
                                  <a:schemeClr val="bg1">
                                    <a:lumMod val="50000"/>
                                  </a:schemeClr>
                                </a:solidFill>
                                <a:latin typeface="Cambria Math" panose="02040503050406030204" pitchFamily="18" charset="0"/>
                                <a:ea typeface="Cambria Math" panose="02040503050406030204" pitchFamily="18" charset="0"/>
                              </a:rPr>
                            </m:ctrlPr>
                          </m:fPr>
                          <m:num>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a:solidFill>
                                  <a:schemeClr val="bg1">
                                    <a:lumMod val="50000"/>
                                  </a:schemeClr>
                                </a:solidFill>
                                <a:latin typeface="Cambria Math" panose="02040503050406030204" pitchFamily="18" charset="0"/>
                                <a:ea typeface="Cambria Math" panose="02040503050406030204" pitchFamily="18" charset="0"/>
                              </a:rPr>
                              <m:t>𝑵𝑰𝑹</m:t>
                            </m:r>
                            <m:r>
                              <a:rPr lang="en-US" sz="2000" b="1" i="1">
                                <a:solidFill>
                                  <a:schemeClr val="bg1">
                                    <a:lumMod val="50000"/>
                                  </a:schemeClr>
                                </a:solidFill>
                                <a:latin typeface="Cambria Math" panose="02040503050406030204" pitchFamily="18" charset="0"/>
                                <a:ea typeface="Cambria Math" panose="02040503050406030204" pitchFamily="18" charset="0"/>
                              </a:rPr>
                              <m:t> −</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a:solidFill>
                                  <a:schemeClr val="bg1">
                                    <a:lumMod val="50000"/>
                                  </a:schemeClr>
                                </a:solidFill>
                                <a:latin typeface="Cambria Math" panose="02040503050406030204" pitchFamily="18" charset="0"/>
                                <a:ea typeface="Cambria Math" panose="02040503050406030204" pitchFamily="18" charset="0"/>
                              </a:rPr>
                              <m:t>𝑹𝑬𝑫</m:t>
                            </m:r>
                          </m:num>
                          <m:den>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𝑵𝑰𝑹</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𝟐</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a:solidFill>
                                  <a:schemeClr val="bg1">
                                    <a:lumMod val="50000"/>
                                  </a:schemeClr>
                                </a:solidFill>
                                <a:latin typeface="Cambria Math" panose="02040503050406030204" pitchFamily="18" charset="0"/>
                                <a:ea typeface="Cambria Math" panose="02040503050406030204" pitchFamily="18" charset="0"/>
                              </a:rPr>
                              <m:t>𝑹𝑬𝑫</m:t>
                            </m:r>
                          </m:den>
                        </m:f>
                      </m:e>
                    </m:d>
                  </m:oMath>
                </a14:m>
                <a:r>
                  <a:rPr lang="en-US" sz="2400" dirty="0">
                    <a:solidFill>
                      <a:srgbClr val="333333"/>
                    </a:solidFill>
                    <a:latin typeface="Century Gothic" panose="020B0502020202020204" pitchFamily="34" charset="0"/>
                  </a:rPr>
                  <a:t>  </a:t>
                </a:r>
              </a:p>
            </p:txBody>
          </p:sp>
        </mc:Choice>
        <mc:Fallback>
          <p:sp>
            <p:nvSpPr>
              <p:cNvPr id="63" name="TextBox 62"/>
              <p:cNvSpPr txBox="1">
                <a:spLocks noRot="1" noChangeAspect="1" noMove="1" noResize="1" noEditPoints="1" noAdjustHandles="1" noChangeArrowheads="1" noChangeShapeType="1" noTextEdit="1"/>
              </p:cNvSpPr>
              <p:nvPr/>
            </p:nvSpPr>
            <p:spPr>
              <a:xfrm>
                <a:off x="78218" y="1390255"/>
                <a:ext cx="6727370" cy="3055708"/>
              </a:xfrm>
              <a:prstGeom prst="rect">
                <a:avLst/>
              </a:prstGeom>
              <a:blipFill rotWithShape="0">
                <a:blip r:embed="rId4"/>
                <a:stretch>
                  <a:fillRect l="-997"/>
                </a:stretch>
              </a:blipFill>
              <a:ln>
                <a:noFill/>
              </a:ln>
            </p:spPr>
            <p:txBody>
              <a:bodyPr/>
              <a:lstStyle/>
              <a:p>
                <a:r>
                  <a:rPr lang="en-US">
                    <a:noFill/>
                  </a:rPr>
                  <a:t> </a:t>
                </a:r>
              </a:p>
            </p:txBody>
          </p:sp>
        </mc:Fallback>
      </mc:AlternateContent>
      <p:pic>
        <p:nvPicPr>
          <p:cNvPr id="76" name="Picture 7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67" y="1394987"/>
            <a:ext cx="2134571" cy="1702902"/>
          </a:xfrm>
          <a:prstGeom prst="rect">
            <a:avLst/>
          </a:prstGeom>
          <a:noFill/>
          <a:ln>
            <a:noFill/>
          </a:ln>
        </p:spPr>
      </p:pic>
      <p:pic>
        <p:nvPicPr>
          <p:cNvPr id="77" name="Picture 7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3291" y="1394987"/>
            <a:ext cx="1765285" cy="1675520"/>
          </a:xfrm>
          <a:prstGeom prst="rect">
            <a:avLst/>
          </a:prstGeom>
          <a:noFill/>
          <a:ln>
            <a:noFill/>
          </a:ln>
        </p:spPr>
      </p:pic>
      <p:pic>
        <p:nvPicPr>
          <p:cNvPr id="78" name="Picture 7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757" y="1387144"/>
            <a:ext cx="1799449" cy="1683363"/>
          </a:xfrm>
          <a:prstGeom prst="rect">
            <a:avLst/>
          </a:prstGeom>
          <a:noFill/>
          <a:ln>
            <a:noFill/>
          </a:ln>
        </p:spPr>
      </p:pic>
    </p:spTree>
    <p:extLst>
      <p:ext uri="{BB962C8B-B14F-4D97-AF65-F5344CB8AC3E}">
        <p14:creationId xmlns:p14="http://schemas.microsoft.com/office/powerpoint/2010/main" val="42866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4000"/>
                            </p:stCondLst>
                            <p:childTnLst>
                              <p:par>
                                <p:cTn id="34" presetID="10" presetClass="entr" presetSubtype="0" fill="hold" nodeType="after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childTnLst>
                          </p:cTn>
                        </p:par>
                        <p:par>
                          <p:cTn id="41" fill="hold">
                            <p:stCondLst>
                              <p:cond delay="5500"/>
                            </p:stCondLst>
                            <p:childTnLst>
                              <p:par>
                                <p:cTn id="42" presetID="10" presetClass="entr" presetSubtype="0"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6"/>
                                        </p:tgtEl>
                                      </p:cBhvr>
                                    </p:animEffect>
                                    <p:set>
                                      <p:cBhvr>
                                        <p:cTn id="57" dur="1" fill="hold">
                                          <p:stCondLst>
                                            <p:cond delay="499"/>
                                          </p:stCondLst>
                                        </p:cTn>
                                        <p:tgtEl>
                                          <p:spTgt spid="7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8"/>
                                        </p:tgtEl>
                                      </p:cBhvr>
                                    </p:animEffect>
                                    <p:set>
                                      <p:cBhvr>
                                        <p:cTn id="60" dur="1" fill="hold">
                                          <p:stCondLst>
                                            <p:cond delay="499"/>
                                          </p:stCondLst>
                                        </p:cTn>
                                        <p:tgtEl>
                                          <p:spTgt spid="7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77"/>
                                        </p:tgtEl>
                                      </p:cBhvr>
                                    </p:animEffect>
                                    <p:set>
                                      <p:cBhvr>
                                        <p:cTn id="63" dur="1" fill="hold">
                                          <p:stCondLst>
                                            <p:cond delay="499"/>
                                          </p:stCondLst>
                                        </p:cTn>
                                        <p:tgtEl>
                                          <p:spTgt spid="7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childTnLst>
                                </p:cTn>
                              </p:par>
                            </p:childTnLst>
                          </p:cTn>
                        </p:par>
                        <p:par>
                          <p:cTn id="68" fill="hold">
                            <p:stCondLst>
                              <p:cond delay="0"/>
                            </p:stCondLst>
                            <p:childTnLst>
                              <p:par>
                                <p:cTn id="69" presetID="10" presetClass="entr" presetSubtype="0" fill="hold"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44.jpg"/>
          <p:cNvPicPr/>
          <p:nvPr/>
        </p:nvPicPr>
        <p:blipFill rotWithShape="1">
          <a:blip r:embed="rId3"/>
          <a:srcRect l="26662" t="14896" r="20731" b="17378"/>
          <a:stretch/>
        </p:blipFill>
        <p:spPr>
          <a:xfrm>
            <a:off x="488928" y="1548528"/>
            <a:ext cx="3432340" cy="5029200"/>
          </a:xfrm>
          <a:prstGeom prst="rect">
            <a:avLst/>
          </a:prstGeom>
          <a:ln/>
        </p:spPr>
      </p:pic>
      <p:pic>
        <p:nvPicPr>
          <p:cNvPr id="41" name="image84.jpg"/>
          <p:cNvPicPr/>
          <p:nvPr/>
        </p:nvPicPr>
        <p:blipFill rotWithShape="1">
          <a:blip r:embed="rId4"/>
          <a:srcRect l="26462" t="14150" r="20833" b="17791"/>
          <a:stretch/>
        </p:blipFill>
        <p:spPr>
          <a:xfrm>
            <a:off x="8504093" y="666385"/>
            <a:ext cx="3256929" cy="5257799"/>
          </a:xfrm>
          <a:prstGeom prst="rect">
            <a:avLst/>
          </a:prstGeom>
          <a:ln/>
        </p:spPr>
      </p:pic>
      <p:sp>
        <p:nvSpPr>
          <p:cNvPr id="24" name="Text Placeholder 9"/>
          <p:cNvSpPr>
            <a:spLocks noGrp="1"/>
          </p:cNvSpPr>
          <p:nvPr>
            <p:ph type="body" sz="quarter" idx="14"/>
          </p:nvPr>
        </p:nvSpPr>
        <p:spPr>
          <a:xfrm>
            <a:off x="488928" y="321494"/>
            <a:ext cx="6854466" cy="689783"/>
          </a:xfrm>
        </p:spPr>
        <p:txBody>
          <a:bodyPr/>
          <a:lstStyle/>
          <a:p>
            <a:r>
              <a:rPr lang="en-US" dirty="0" smtClean="0"/>
              <a:t>Results: Image Analysis</a:t>
            </a:r>
            <a:endParaRPr lang="en-US" dirty="0"/>
          </a:p>
        </p:txBody>
      </p:sp>
      <p:sp>
        <p:nvSpPr>
          <p:cNvPr id="36" name="Rectangle 35"/>
          <p:cNvSpPr/>
          <p:nvPr/>
        </p:nvSpPr>
        <p:spPr>
          <a:xfrm>
            <a:off x="1319160" y="1161897"/>
            <a:ext cx="1585910" cy="338554"/>
          </a:xfrm>
          <a:prstGeom prst="rect">
            <a:avLst/>
          </a:prstGeom>
        </p:spPr>
        <p:txBody>
          <a:bodyPr wrap="square">
            <a:spAutoFit/>
          </a:bodyPr>
          <a:lstStyle/>
          <a:p>
            <a:r>
              <a:rPr lang="en-US" sz="1600" b="1" dirty="0" smtClean="0">
                <a:latin typeface="Century Gothic" panose="020B0502020202020204" pitchFamily="34" charset="0"/>
              </a:rPr>
              <a:t>MODIS FAI</a:t>
            </a:r>
            <a:endParaRPr lang="en-US" sz="1600" b="1" dirty="0">
              <a:latin typeface="Century Gothic" panose="020B0502020202020204" pitchFamily="34" charset="0"/>
            </a:endParaRPr>
          </a:p>
        </p:txBody>
      </p:sp>
      <p:cxnSp>
        <p:nvCxnSpPr>
          <p:cNvPr id="39" name="Straight Arrow Connector 38"/>
          <p:cNvCxnSpPr/>
          <p:nvPr/>
        </p:nvCxnSpPr>
        <p:spPr>
          <a:xfrm flipV="1">
            <a:off x="5065939" y="2310225"/>
            <a:ext cx="885944" cy="4106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10969107" y="5265274"/>
            <a:ext cx="479844" cy="773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441504" y="327831"/>
            <a:ext cx="2140805" cy="338554"/>
          </a:xfrm>
          <a:prstGeom prst="rect">
            <a:avLst/>
          </a:prstGeom>
          <a:noFill/>
        </p:spPr>
        <p:txBody>
          <a:bodyPr wrap="square" rtlCol="0">
            <a:spAutoFit/>
          </a:bodyPr>
          <a:lstStyle/>
          <a:p>
            <a:r>
              <a:rPr lang="en-US" sz="1600" b="1" dirty="0" smtClean="0">
                <a:latin typeface="Century Gothic" panose="020B0502020202020204" pitchFamily="34" charset="0"/>
              </a:rPr>
              <a:t>Landsat 8 FAI</a:t>
            </a:r>
            <a:endParaRPr lang="en-US" sz="1600" b="1" dirty="0">
              <a:latin typeface="Century Gothic" panose="020B0502020202020204" pitchFamily="34" charset="0"/>
            </a:endParaRPr>
          </a:p>
        </p:txBody>
      </p:sp>
      <p:sp>
        <p:nvSpPr>
          <p:cNvPr id="28" name="TextBox 27"/>
          <p:cNvSpPr txBox="1"/>
          <p:nvPr/>
        </p:nvSpPr>
        <p:spPr>
          <a:xfrm>
            <a:off x="4732020" y="1139961"/>
            <a:ext cx="2652973" cy="338554"/>
          </a:xfrm>
          <a:prstGeom prst="rect">
            <a:avLst/>
          </a:prstGeom>
          <a:noFill/>
        </p:spPr>
        <p:txBody>
          <a:bodyPr wrap="square" rtlCol="0">
            <a:spAutoFit/>
          </a:bodyPr>
          <a:lstStyle/>
          <a:p>
            <a:r>
              <a:rPr lang="en-US" sz="1600" b="1" dirty="0" smtClean="0">
                <a:latin typeface="Century Gothic" panose="020B0502020202020204" pitchFamily="34" charset="0"/>
              </a:rPr>
              <a:t>Landsat True Color (RGB)</a:t>
            </a:r>
            <a:endParaRPr lang="en-US" sz="1600" b="1" dirty="0">
              <a:latin typeface="Century Gothic" panose="020B0502020202020204" pitchFamily="34" charset="0"/>
            </a:endParaRPr>
          </a:p>
        </p:txBody>
      </p:sp>
      <p:cxnSp>
        <p:nvCxnSpPr>
          <p:cNvPr id="43" name="Straight Arrow Connector 42"/>
          <p:cNvCxnSpPr/>
          <p:nvPr/>
        </p:nvCxnSpPr>
        <p:spPr>
          <a:xfrm flipH="1" flipV="1">
            <a:off x="3154797" y="5998293"/>
            <a:ext cx="479844" cy="773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Brightwindrow_Crop.jpg"/>
          <p:cNvPicPr>
            <a:picLocks noChangeAspect="1"/>
          </p:cNvPicPr>
          <p:nvPr/>
        </p:nvPicPr>
        <p:blipFill rotWithShape="1">
          <a:blip r:embed="rId5" cstate="print">
            <a:extLst>
              <a:ext uri="{28A0092B-C50C-407E-A947-70E740481C1C}">
                <a14:useLocalDpi xmlns:a14="http://schemas.microsoft.com/office/drawing/2010/main" val="0"/>
              </a:ext>
            </a:extLst>
          </a:blip>
          <a:srcRect l="20696" r="14394"/>
          <a:stretch/>
        </p:blipFill>
        <p:spPr>
          <a:xfrm>
            <a:off x="4643920" y="1478515"/>
            <a:ext cx="3175445" cy="3786759"/>
          </a:xfrm>
          <a:prstGeom prst="rect">
            <a:avLst/>
          </a:prstGeom>
        </p:spPr>
      </p:pic>
      <p:cxnSp>
        <p:nvCxnSpPr>
          <p:cNvPr id="45" name="Straight Arrow Connector 44"/>
          <p:cNvCxnSpPr/>
          <p:nvPr/>
        </p:nvCxnSpPr>
        <p:spPr>
          <a:xfrm flipH="1" flipV="1">
            <a:off x="6786991" y="4660707"/>
            <a:ext cx="479844" cy="773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493795" y="319398"/>
            <a:ext cx="8241030" cy="689783"/>
          </a:xfrm>
        </p:spPr>
        <p:txBody>
          <a:bodyPr/>
          <a:lstStyle/>
          <a:p>
            <a:r>
              <a:rPr lang="en-US" dirty="0"/>
              <a:t>Results: </a:t>
            </a:r>
            <a:r>
              <a:rPr lang="en-US" dirty="0" smtClean="0"/>
              <a:t>Image Analysis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63" t="21406" r="8993" b="20367"/>
          <a:stretch/>
        </p:blipFill>
        <p:spPr>
          <a:xfrm>
            <a:off x="0" y="2146364"/>
            <a:ext cx="2994660" cy="2777490"/>
          </a:xfrm>
          <a:prstGeom prst="rect">
            <a:avLst/>
          </a:prstGeom>
        </p:spPr>
      </p:pic>
      <p:sp>
        <p:nvSpPr>
          <p:cNvPr id="8" name="Rectangle 7"/>
          <p:cNvSpPr/>
          <p:nvPr/>
        </p:nvSpPr>
        <p:spPr>
          <a:xfrm>
            <a:off x="703909" y="1796384"/>
            <a:ext cx="1337226" cy="369332"/>
          </a:xfrm>
          <a:prstGeom prst="rect">
            <a:avLst/>
          </a:prstGeom>
        </p:spPr>
        <p:txBody>
          <a:bodyPr wrap="none">
            <a:spAutoFit/>
          </a:bodyPr>
          <a:lstStyle/>
          <a:p>
            <a:r>
              <a:rPr lang="en-US" dirty="0" smtClean="0">
                <a:latin typeface="Century Gothic" panose="020B0502020202020204" pitchFamily="34" charset="0"/>
              </a:rPr>
              <a:t>MODIS FAI</a:t>
            </a:r>
            <a:endParaRPr lang="en-US" dirty="0">
              <a:latin typeface="Century Gothic" panose="020B0502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687" t="21217" r="9361" b="20833"/>
          <a:stretch/>
        </p:blipFill>
        <p:spPr>
          <a:xfrm>
            <a:off x="3081510" y="2146364"/>
            <a:ext cx="2948941" cy="2766060"/>
          </a:xfrm>
          <a:prstGeom prst="rect">
            <a:avLst/>
          </a:prstGeom>
        </p:spPr>
      </p:pic>
      <p:sp>
        <p:nvSpPr>
          <p:cNvPr id="10" name="Rectangle 9"/>
          <p:cNvSpPr/>
          <p:nvPr/>
        </p:nvSpPr>
        <p:spPr>
          <a:xfrm>
            <a:off x="3752307" y="1807814"/>
            <a:ext cx="1558440" cy="369332"/>
          </a:xfrm>
          <a:prstGeom prst="rect">
            <a:avLst/>
          </a:prstGeom>
        </p:spPr>
        <p:txBody>
          <a:bodyPr wrap="none">
            <a:spAutoFit/>
          </a:bodyPr>
          <a:lstStyle/>
          <a:p>
            <a:r>
              <a:rPr lang="en-US" dirty="0" smtClean="0">
                <a:latin typeface="Century Gothic" panose="020B0502020202020204" pitchFamily="34" charset="0"/>
              </a:rPr>
              <a:t>MODIS NDVI</a:t>
            </a:r>
            <a:endParaRPr lang="en-US" dirty="0">
              <a:latin typeface="Century Gothic" panose="020B050202020202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138" t="21456" r="9361" b="20354"/>
          <a:stretch/>
        </p:blipFill>
        <p:spPr>
          <a:xfrm>
            <a:off x="6068394" y="2177146"/>
            <a:ext cx="3006090" cy="2777490"/>
          </a:xfrm>
          <a:prstGeom prst="rect">
            <a:avLst/>
          </a:prstGeom>
        </p:spPr>
      </p:pic>
      <p:sp>
        <p:nvSpPr>
          <p:cNvPr id="13" name="Rectangle 12"/>
          <p:cNvSpPr/>
          <p:nvPr/>
        </p:nvSpPr>
        <p:spPr>
          <a:xfrm>
            <a:off x="6833897" y="1807814"/>
            <a:ext cx="1475084" cy="369332"/>
          </a:xfrm>
          <a:prstGeom prst="rect">
            <a:avLst/>
          </a:prstGeom>
        </p:spPr>
        <p:txBody>
          <a:bodyPr wrap="none">
            <a:spAutoFit/>
          </a:bodyPr>
          <a:lstStyle/>
          <a:p>
            <a:r>
              <a:rPr lang="en-US" dirty="0" smtClean="0">
                <a:latin typeface="Century Gothic" panose="020B0502020202020204" pitchFamily="34" charset="0"/>
              </a:rPr>
              <a:t>Landsat FAI</a:t>
            </a:r>
            <a:endParaRPr lang="en-US" dirty="0">
              <a:latin typeface="Century Gothic" panose="020B0502020202020204"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0377" t="21791" r="9670" b="20498"/>
          <a:stretch/>
        </p:blipFill>
        <p:spPr>
          <a:xfrm>
            <a:off x="9139800" y="2169224"/>
            <a:ext cx="2948940" cy="2754630"/>
          </a:xfrm>
          <a:prstGeom prst="rect">
            <a:avLst/>
          </a:prstGeom>
        </p:spPr>
      </p:pic>
      <p:sp>
        <p:nvSpPr>
          <p:cNvPr id="15" name="Rectangle 14"/>
          <p:cNvSpPr/>
          <p:nvPr/>
        </p:nvSpPr>
        <p:spPr>
          <a:xfrm>
            <a:off x="9766121" y="1796384"/>
            <a:ext cx="1696298" cy="369332"/>
          </a:xfrm>
          <a:prstGeom prst="rect">
            <a:avLst/>
          </a:prstGeom>
        </p:spPr>
        <p:txBody>
          <a:bodyPr wrap="none">
            <a:spAutoFit/>
          </a:bodyPr>
          <a:lstStyle/>
          <a:p>
            <a:r>
              <a:rPr lang="en-US" dirty="0" smtClean="0">
                <a:latin typeface="Century Gothic" panose="020B0502020202020204" pitchFamily="34" charset="0"/>
              </a:rPr>
              <a:t>Landsat NDVI</a:t>
            </a:r>
            <a:endParaRPr lang="en-US" dirty="0">
              <a:latin typeface="Century Gothic" panose="020B0502020202020204" pitchFamily="34" charset="0"/>
            </a:endParaRPr>
          </a:p>
        </p:txBody>
      </p:sp>
      <p:cxnSp>
        <p:nvCxnSpPr>
          <p:cNvPr id="16" name="Straight Arrow Connector 15"/>
          <p:cNvCxnSpPr>
            <a:stCxn id="9" idx="2"/>
          </p:cNvCxnSpPr>
          <p:nvPr/>
        </p:nvCxnSpPr>
        <p:spPr>
          <a:xfrm flipH="1" flipV="1">
            <a:off x="3998839" y="4463035"/>
            <a:ext cx="557142" cy="4493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515600" y="3806190"/>
            <a:ext cx="511753" cy="4907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98839" y="4958586"/>
            <a:ext cx="2651688" cy="584775"/>
          </a:xfrm>
          <a:prstGeom prst="rect">
            <a:avLst/>
          </a:prstGeom>
        </p:spPr>
        <p:txBody>
          <a:bodyPr wrap="none">
            <a:spAutoFit/>
          </a:bodyPr>
          <a:lstStyle/>
          <a:p>
            <a:r>
              <a:rPr lang="en-US" sz="1600" dirty="0" smtClean="0">
                <a:latin typeface="Century Gothic" panose="020B0502020202020204" pitchFamily="34" charset="0"/>
              </a:rPr>
              <a:t>Mona Island, Puerto Rico</a:t>
            </a:r>
            <a:br>
              <a:rPr lang="en-US" sz="1600" dirty="0" smtClean="0">
                <a:latin typeface="Century Gothic" panose="020B0502020202020204" pitchFamily="34" charset="0"/>
              </a:rPr>
            </a:br>
            <a:r>
              <a:rPr lang="en-US" sz="1600" dirty="0" smtClean="0">
                <a:latin typeface="Century Gothic" panose="020B0502020202020204" pitchFamily="34" charset="0"/>
              </a:rPr>
              <a:t>21.55 mi</a:t>
            </a:r>
            <a:r>
              <a:rPr lang="en-US" sz="1600" baseline="30000" dirty="0" smtClean="0">
                <a:latin typeface="Century Gothic" panose="020B0502020202020204" pitchFamily="34" charset="0"/>
              </a:rPr>
              <a:t>2</a:t>
            </a:r>
            <a:endParaRPr lang="en-US" sz="1600" baseline="30000" dirty="0">
              <a:latin typeface="Century Gothic" panose="020B0502020202020204" pitchFamily="34" charset="0"/>
            </a:endParaRPr>
          </a:p>
        </p:txBody>
      </p:sp>
      <p:sp>
        <p:nvSpPr>
          <p:cNvPr id="20" name="Rectangle 19"/>
          <p:cNvSpPr/>
          <p:nvPr/>
        </p:nvSpPr>
        <p:spPr>
          <a:xfrm>
            <a:off x="9445914" y="4954636"/>
            <a:ext cx="2509866" cy="347156"/>
          </a:xfrm>
          <a:prstGeom prst="rect">
            <a:avLst/>
          </a:prstGeom>
        </p:spPr>
        <p:txBody>
          <a:bodyPr wrap="square">
            <a:spAutoFit/>
          </a:bodyPr>
          <a:lstStyle/>
          <a:p>
            <a:r>
              <a:rPr lang="en-US" sz="1600" b="1" dirty="0" smtClean="0">
                <a:latin typeface="Century Gothic" panose="020B0502020202020204" pitchFamily="34" charset="0"/>
              </a:rPr>
              <a:t>29.59 mi</a:t>
            </a:r>
            <a:r>
              <a:rPr lang="en-US" sz="1600" dirty="0">
                <a:latin typeface="Century Gothic" panose="020B0502020202020204" pitchFamily="34" charset="0"/>
              </a:rPr>
              <a:t> </a:t>
            </a:r>
            <a:r>
              <a:rPr lang="en-US" sz="1600" dirty="0" smtClean="0">
                <a:latin typeface="Century Gothic" panose="020B0502020202020204" pitchFamily="34" charset="0"/>
              </a:rPr>
              <a:t>of Sargassum</a:t>
            </a:r>
            <a:endParaRPr lang="en-US" sz="1600" baseline="30000" dirty="0">
              <a:latin typeface="Century Gothic" panose="020B0502020202020204" pitchFamily="34" charset="0"/>
            </a:endParaRPr>
          </a:p>
        </p:txBody>
      </p:sp>
    </p:spTree>
    <p:extLst>
      <p:ext uri="{BB962C8B-B14F-4D97-AF65-F5344CB8AC3E}">
        <p14:creationId xmlns:p14="http://schemas.microsoft.com/office/powerpoint/2010/main" val="362340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505264" y="314669"/>
            <a:ext cx="9126076" cy="923544"/>
          </a:xfrm>
        </p:spPr>
        <p:txBody>
          <a:bodyPr/>
          <a:lstStyle/>
          <a:p>
            <a:r>
              <a:rPr lang="en-US" dirty="0" smtClean="0"/>
              <a:t>Methods: </a:t>
            </a:r>
            <a:r>
              <a:rPr lang="en-US" sz="4000" dirty="0" smtClean="0"/>
              <a:t>Instagram Assessment</a:t>
            </a:r>
            <a:endParaRPr lang="en-US" sz="4000" dirty="0"/>
          </a:p>
        </p:txBody>
      </p:sp>
      <p:sp>
        <p:nvSpPr>
          <p:cNvPr id="3" name="Text Placeholder 6"/>
          <p:cNvSpPr>
            <a:spLocks noGrp="1"/>
          </p:cNvSpPr>
          <p:nvPr>
            <p:ph type="body" sz="quarter" idx="14"/>
          </p:nvPr>
        </p:nvSpPr>
        <p:spPr>
          <a:xfrm>
            <a:off x="3785188" y="1361436"/>
            <a:ext cx="2515133" cy="561915"/>
          </a:xfrm>
        </p:spPr>
        <p:txBody>
          <a:bodyPr/>
          <a:lstStyle/>
          <a:p>
            <a:pPr algn="l"/>
            <a:r>
              <a:rPr lang="en-US" sz="3600" dirty="0" smtClean="0">
                <a:solidFill>
                  <a:schemeClr val="tx1"/>
                </a:solidFill>
              </a:rPr>
              <a:t>Database</a:t>
            </a:r>
            <a:endParaRPr lang="en-US" sz="3600"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3356"/>
          <a:stretch/>
        </p:blipFill>
        <p:spPr>
          <a:xfrm>
            <a:off x="1208485" y="2358349"/>
            <a:ext cx="4696533" cy="3020137"/>
          </a:xfrm>
          <a:prstGeom prst="rect">
            <a:avLst/>
          </a:prstGeom>
        </p:spPr>
      </p:pic>
      <p:pic>
        <p:nvPicPr>
          <p:cNvPr id="5" name="Picture 4"/>
          <p:cNvPicPr>
            <a:picLocks noChangeAspect="1"/>
          </p:cNvPicPr>
          <p:nvPr/>
        </p:nvPicPr>
        <p:blipFill>
          <a:blip r:embed="rId4"/>
          <a:stretch>
            <a:fillRect/>
          </a:stretch>
        </p:blipFill>
        <p:spPr>
          <a:xfrm>
            <a:off x="6017363" y="2358349"/>
            <a:ext cx="4570795" cy="3034553"/>
          </a:xfrm>
          <a:prstGeom prst="rect">
            <a:avLst/>
          </a:prstGeom>
          <a:ln>
            <a:solidFill>
              <a:schemeClr val="accent1">
                <a:lumMod val="75000"/>
              </a:schemeClr>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0135" t="64291" r="18147" b="8647"/>
          <a:stretch/>
        </p:blipFill>
        <p:spPr>
          <a:xfrm>
            <a:off x="8369286" y="1488354"/>
            <a:ext cx="2847825" cy="2484272"/>
          </a:xfrm>
          <a:prstGeom prst="rect">
            <a:avLst/>
          </a:prstGeom>
        </p:spPr>
      </p:pic>
      <p:sp>
        <p:nvSpPr>
          <p:cNvPr id="8" name="TextBox 7"/>
          <p:cNvSpPr txBox="1"/>
          <p:nvPr/>
        </p:nvSpPr>
        <p:spPr>
          <a:xfrm>
            <a:off x="6779938" y="1096133"/>
            <a:ext cx="3363363" cy="106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b="1" dirty="0">
                <a:solidFill>
                  <a:srgbClr val="333333"/>
                </a:solidFill>
                <a:latin typeface="Century Gothic" panose="020B0502020202020204" pitchFamily="34" charset="0"/>
              </a:rPr>
              <a:t>Totals: </a:t>
            </a:r>
          </a:p>
          <a:p>
            <a:pPr marL="342900" indent="-342900">
              <a:spcBef>
                <a:spcPts val="200"/>
              </a:spcBef>
              <a:buClr>
                <a:srgbClr val="2F8AB4"/>
              </a:buClr>
              <a:buFont typeface="Webdings" panose="05030102010509060703" pitchFamily="18" charset="2"/>
              <a:buChar char="4"/>
            </a:pPr>
            <a:r>
              <a:rPr lang="en-US" sz="2000" b="1" dirty="0" smtClean="0">
                <a:solidFill>
                  <a:srgbClr val="333333"/>
                </a:solidFill>
                <a:latin typeface="Century Gothic" panose="020B0502020202020204" pitchFamily="34" charset="0"/>
              </a:rPr>
              <a:t>103 </a:t>
            </a:r>
            <a:r>
              <a:rPr lang="en-US" sz="2000" b="1" dirty="0">
                <a:solidFill>
                  <a:srgbClr val="333333"/>
                </a:solidFill>
                <a:latin typeface="Century Gothic" panose="020B0502020202020204" pitchFamily="34" charset="0"/>
              </a:rPr>
              <a:t>Instagram </a:t>
            </a:r>
            <a:r>
              <a:rPr lang="en-US" sz="2000" b="1" dirty="0" smtClean="0">
                <a:solidFill>
                  <a:srgbClr val="333333"/>
                </a:solidFill>
                <a:latin typeface="Century Gothic" panose="020B0502020202020204" pitchFamily="34" charset="0"/>
              </a:rPr>
              <a:t>reports</a:t>
            </a:r>
            <a:endParaRPr lang="en-US" sz="2000" b="1" dirty="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000" b="1" dirty="0" smtClean="0">
                <a:solidFill>
                  <a:srgbClr val="333333"/>
                </a:solidFill>
                <a:latin typeface="Century Gothic" panose="020B0502020202020204" pitchFamily="34" charset="0"/>
              </a:rPr>
              <a:t>128 </a:t>
            </a:r>
            <a:r>
              <a:rPr lang="en-US" sz="2000" b="1" dirty="0">
                <a:solidFill>
                  <a:srgbClr val="333333"/>
                </a:solidFill>
                <a:latin typeface="Century Gothic" panose="020B0502020202020204" pitchFamily="34" charset="0"/>
              </a:rPr>
              <a:t>Landsat images</a:t>
            </a:r>
          </a:p>
        </p:txBody>
      </p:sp>
      <p:cxnSp>
        <p:nvCxnSpPr>
          <p:cNvPr id="9" name="Straight Arrow Connector 8"/>
          <p:cNvCxnSpPr/>
          <p:nvPr/>
        </p:nvCxnSpPr>
        <p:spPr>
          <a:xfrm>
            <a:off x="10019008" y="2597167"/>
            <a:ext cx="569150" cy="44953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196123" y="1256688"/>
            <a:ext cx="2651373" cy="745847"/>
            <a:chOff x="-2080591" y="2120348"/>
            <a:chExt cx="4911587" cy="1460392"/>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1011" t="7119" r="21327" b="13171"/>
            <a:stretch/>
          </p:blipFill>
          <p:spPr>
            <a:xfrm>
              <a:off x="-2080591" y="2120348"/>
              <a:ext cx="1444487" cy="145773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04" y="2266290"/>
              <a:ext cx="3467100" cy="1314450"/>
            </a:xfrm>
            <a:prstGeom prst="rect">
              <a:avLst/>
            </a:prstGeom>
          </p:spPr>
        </p:pic>
      </p:grpSp>
    </p:spTree>
    <p:extLst>
      <p:ext uri="{BB962C8B-B14F-4D97-AF65-F5344CB8AC3E}">
        <p14:creationId xmlns:p14="http://schemas.microsoft.com/office/powerpoint/2010/main" val="25632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p:cNvSpPr>
            <a:spLocks noGrp="1"/>
          </p:cNvSpPr>
          <p:nvPr>
            <p:ph type="body" sz="quarter" idx="10"/>
          </p:nvPr>
        </p:nvSpPr>
        <p:spPr>
          <a:xfrm>
            <a:off x="473621" y="303665"/>
            <a:ext cx="8709900" cy="859055"/>
          </a:xfrm>
          <a:prstGeom prst="rect">
            <a:avLst/>
          </a:prstGeom>
        </p:spPr>
        <p:txBody>
          <a:bodyPr>
            <a:noAutofit/>
          </a:bodyPr>
          <a:lstStyle/>
          <a:p>
            <a:pPr marL="0" indent="0">
              <a:buNone/>
            </a:pPr>
            <a:r>
              <a:rPr lang="en-US" sz="4000" b="1" dirty="0" smtClean="0">
                <a:solidFill>
                  <a:srgbClr val="2F8AB4"/>
                </a:solidFill>
                <a:latin typeface="Century Gothic" panose="020B0502020202020204" pitchFamily="34" charset="0"/>
              </a:rPr>
              <a:t>Results #Instagram</a:t>
            </a:r>
            <a:endParaRPr lang="en-US" sz="4000" b="1" dirty="0">
              <a:solidFill>
                <a:srgbClr val="2F8AB4"/>
              </a:solidFill>
              <a:latin typeface="Century Gothic" panose="020B0502020202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9104" b="16474"/>
          <a:stretch/>
        </p:blipFill>
        <p:spPr>
          <a:xfrm>
            <a:off x="8914427" y="812433"/>
            <a:ext cx="2723703" cy="2823797"/>
          </a:xfrm>
          <a:prstGeom prst="rect">
            <a:avLst/>
          </a:prstGeom>
          <a:ln>
            <a:solidFill>
              <a:srgbClr val="333333"/>
            </a:solidFill>
          </a:ln>
        </p:spPr>
      </p:pic>
      <p:sp>
        <p:nvSpPr>
          <p:cNvPr id="12" name="TextBox 11"/>
          <p:cNvSpPr txBox="1"/>
          <p:nvPr/>
        </p:nvSpPr>
        <p:spPr>
          <a:xfrm>
            <a:off x="8914427" y="3803258"/>
            <a:ext cx="2969246" cy="646331"/>
          </a:xfrm>
          <a:prstGeom prst="rect">
            <a:avLst/>
          </a:prstGeom>
          <a:noFill/>
        </p:spPr>
        <p:txBody>
          <a:bodyPr wrap="square" rtlCol="0">
            <a:spAutoFit/>
          </a:bodyPr>
          <a:lstStyle/>
          <a:p>
            <a:r>
              <a:rPr lang="en-US" b="1" dirty="0" smtClean="0">
                <a:latin typeface="Century Gothic" panose="020B0502020202020204" pitchFamily="34" charset="0"/>
              </a:rPr>
              <a:t>79% of images contained </a:t>
            </a:r>
            <a:r>
              <a:rPr lang="en-US" b="1" i="1" dirty="0" smtClean="0">
                <a:latin typeface="Century Gothic" panose="020B0502020202020204" pitchFamily="34" charset="0"/>
              </a:rPr>
              <a:t>Sargassum</a:t>
            </a:r>
            <a:endParaRPr lang="en-US" b="1" i="1" dirty="0">
              <a:latin typeface="Century Gothic" panose="020B0502020202020204" pitchFamily="34" charset="0"/>
            </a:endParaRPr>
          </a:p>
        </p:txBody>
      </p:sp>
      <p:graphicFrame>
        <p:nvGraphicFramePr>
          <p:cNvPr id="14" name="Chart 13"/>
          <p:cNvGraphicFramePr>
            <a:graphicFrameLocks/>
          </p:cNvGraphicFramePr>
          <p:nvPr>
            <p:extLst>
              <p:ext uri="{D42A27DB-BD31-4B8C-83A1-F6EECF244321}">
                <p14:modId xmlns:p14="http://schemas.microsoft.com/office/powerpoint/2010/main" val="724629874"/>
              </p:ext>
            </p:extLst>
          </p:nvPr>
        </p:nvGraphicFramePr>
        <p:xfrm>
          <a:off x="617782" y="1688275"/>
          <a:ext cx="7885861" cy="4044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2951714785"/>
              </p:ext>
            </p:extLst>
          </p:nvPr>
        </p:nvGraphicFramePr>
        <p:xfrm>
          <a:off x="617782" y="1688275"/>
          <a:ext cx="7885861" cy="40442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9267" b="48347"/>
          <a:stretch/>
        </p:blipFill>
        <p:spPr>
          <a:xfrm>
            <a:off x="1745313" y="5572809"/>
            <a:ext cx="8740003" cy="1100525"/>
          </a:xfrm>
          <a:prstGeom prst="rect">
            <a:avLst/>
          </a:prstGeom>
        </p:spPr>
      </p:pic>
      <p:sp>
        <p:nvSpPr>
          <p:cNvPr id="6" name="Text Placeholder 9"/>
          <p:cNvSpPr>
            <a:spLocks noGrp="1"/>
          </p:cNvSpPr>
          <p:nvPr>
            <p:ph type="body" sz="quarter" idx="14"/>
          </p:nvPr>
        </p:nvSpPr>
        <p:spPr>
          <a:xfrm>
            <a:off x="556592" y="296632"/>
            <a:ext cx="5497830" cy="689783"/>
          </a:xfrm>
        </p:spPr>
        <p:txBody>
          <a:bodyPr/>
          <a:lstStyle/>
          <a:p>
            <a:r>
              <a:rPr lang="en-US" dirty="0" smtClean="0"/>
              <a:t>Conclusions:</a:t>
            </a:r>
            <a:endParaRPr lang="en-US" dirty="0"/>
          </a:p>
        </p:txBody>
      </p:sp>
      <p:sp>
        <p:nvSpPr>
          <p:cNvPr id="4" name="TextBox 3"/>
          <p:cNvSpPr txBox="1"/>
          <p:nvPr/>
        </p:nvSpPr>
        <p:spPr>
          <a:xfrm>
            <a:off x="776292" y="1362444"/>
            <a:ext cx="5278130" cy="769441"/>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NASA Earth Observations detect </a:t>
            </a:r>
            <a:r>
              <a:rPr lang="en-US" sz="2200" b="1" i="1" dirty="0" smtClean="0">
                <a:solidFill>
                  <a:srgbClr val="333333"/>
                </a:solidFill>
                <a:latin typeface="Century Gothic" panose="020B0502020202020204" pitchFamily="34" charset="0"/>
              </a:rPr>
              <a:t>Sargassum</a:t>
            </a:r>
            <a:r>
              <a:rPr lang="en-US" sz="2200" b="1" dirty="0" smtClean="0">
                <a:solidFill>
                  <a:srgbClr val="333333"/>
                </a:solidFill>
                <a:latin typeface="Century Gothic" panose="020B0502020202020204" pitchFamily="34" charset="0"/>
              </a:rPr>
              <a:t> in the Caribbean Sea </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1744" y="5578143"/>
            <a:ext cx="1465330" cy="1087150"/>
          </a:xfrm>
          <a:prstGeom prst="rect">
            <a:avLst/>
          </a:prstGeom>
        </p:spPr>
      </p:pic>
      <p:pic>
        <p:nvPicPr>
          <p:cNvPr id="8" name="Picture 7"/>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10473554" y="5572809"/>
            <a:ext cx="1465331" cy="1100525"/>
          </a:xfrm>
          <a:prstGeom prst="rect">
            <a:avLst/>
          </a:prstGeom>
        </p:spPr>
      </p:pic>
      <p:sp>
        <p:nvSpPr>
          <p:cNvPr id="9" name="TextBox 8"/>
          <p:cNvSpPr txBox="1"/>
          <p:nvPr/>
        </p:nvSpPr>
        <p:spPr>
          <a:xfrm>
            <a:off x="708525" y="6673334"/>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0" name="TextBox 9"/>
          <p:cNvSpPr txBox="1"/>
          <p:nvPr/>
        </p:nvSpPr>
        <p:spPr>
          <a:xfrm>
            <a:off x="10925621" y="6673334"/>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1" name="TextBox 10"/>
          <p:cNvSpPr txBox="1"/>
          <p:nvPr/>
        </p:nvSpPr>
        <p:spPr>
          <a:xfrm>
            <a:off x="6290087" y="1362444"/>
            <a:ext cx="5525916" cy="1107996"/>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Instagram can be used as novel data source for hypothesis generation</a:t>
            </a:r>
            <a:endParaRPr lang="en-US" sz="2200" b="1" dirty="0">
              <a:solidFill>
                <a:srgbClr val="333333"/>
              </a:solidFill>
              <a:latin typeface="Century Gothic" panose="020B0502020202020204" pitchFamily="34" charset="0"/>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1881" t="23192" r="10382" b="22578"/>
          <a:stretch/>
        </p:blipFill>
        <p:spPr>
          <a:xfrm>
            <a:off x="617220" y="2708909"/>
            <a:ext cx="2468880" cy="2228851"/>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52931" t="55900" r="24134" b="438"/>
          <a:stretch/>
        </p:blipFill>
        <p:spPr>
          <a:xfrm>
            <a:off x="3305507" y="2668719"/>
            <a:ext cx="1735928" cy="22690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8443" y="2388510"/>
            <a:ext cx="1600120" cy="2164688"/>
          </a:xfrm>
          <a:prstGeom prst="rect">
            <a:avLst/>
          </a:prstGeom>
          <a:ln>
            <a:solidFill>
              <a:srgbClr val="333333"/>
            </a:solidFill>
          </a:ln>
        </p:spPr>
      </p:pic>
      <p:sp>
        <p:nvSpPr>
          <p:cNvPr id="15" name="Rectangle 14"/>
          <p:cNvSpPr/>
          <p:nvPr/>
        </p:nvSpPr>
        <p:spPr>
          <a:xfrm>
            <a:off x="8762722" y="4670264"/>
            <a:ext cx="2257120" cy="369332"/>
          </a:xfrm>
          <a:prstGeom prst="rect">
            <a:avLst/>
          </a:prstGeom>
        </p:spPr>
        <p:txBody>
          <a:bodyPr wrap="square">
            <a:spAutoFit/>
          </a:bodyPr>
          <a:lstStyle/>
          <a:p>
            <a:r>
              <a:rPr lang="en-US" b="1" dirty="0">
                <a:latin typeface="Century Gothic" panose="020B0502020202020204" pitchFamily="34" charset="0"/>
              </a:rPr>
              <a:t>#</a:t>
            </a:r>
            <a:r>
              <a:rPr lang="en-US" b="1" dirty="0" smtClean="0">
                <a:latin typeface="Century Gothic" panose="020B0502020202020204" pitchFamily="34" charset="0"/>
              </a:rPr>
              <a:t>Sargassum</a:t>
            </a:r>
            <a:endParaRPr lang="en-US" b="1" dirty="0">
              <a:latin typeface="Century Gothic" panose="020B0502020202020204" pitchFamily="34" charset="0"/>
            </a:endParaRPr>
          </a:p>
        </p:txBody>
      </p:sp>
      <p:sp>
        <p:nvSpPr>
          <p:cNvPr id="16" name="Rectangle 15"/>
          <p:cNvSpPr/>
          <p:nvPr/>
        </p:nvSpPr>
        <p:spPr>
          <a:xfrm>
            <a:off x="8762722" y="5011127"/>
            <a:ext cx="2600901" cy="369332"/>
          </a:xfrm>
          <a:prstGeom prst="rect">
            <a:avLst/>
          </a:prstGeom>
        </p:spPr>
        <p:txBody>
          <a:bodyPr wrap="square">
            <a:spAutoFit/>
          </a:bodyPr>
          <a:lstStyle/>
          <a:p>
            <a:r>
              <a:rPr lang="en-US" b="1" dirty="0">
                <a:latin typeface="Century Gothic" panose="020B0502020202020204" pitchFamily="34" charset="0"/>
              </a:rPr>
              <a:t>#</a:t>
            </a:r>
            <a:r>
              <a:rPr lang="en-US" b="1" dirty="0" err="1" smtClean="0">
                <a:latin typeface="Century Gothic" panose="020B0502020202020204" pitchFamily="34" charset="0"/>
              </a:rPr>
              <a:t>SargassumSeaweed</a:t>
            </a:r>
            <a:endParaRPr lang="en-US" b="1" dirty="0">
              <a:latin typeface="Century Gothic" panose="020B0502020202020204" pitchFamily="34" charset="0"/>
            </a:endParaRPr>
          </a:p>
        </p:txBody>
      </p:sp>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17284" t="21336" r="30991"/>
          <a:stretch/>
        </p:blipFill>
        <p:spPr>
          <a:xfrm>
            <a:off x="6542851" y="3008128"/>
            <a:ext cx="1847015" cy="2106752"/>
          </a:xfrm>
          <a:prstGeom prst="rect">
            <a:avLst/>
          </a:prstGeom>
          <a:ln>
            <a:noFill/>
          </a:ln>
          <a:effectLst>
            <a:softEdge rad="112500"/>
          </a:effectLst>
        </p:spPr>
      </p:pic>
      <p:pic>
        <p:nvPicPr>
          <p:cNvPr id="18" name="Picture 17"/>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8163" y="2668718"/>
            <a:ext cx="3963272" cy="2269041"/>
          </a:xfrm>
          <a:prstGeom prst="rect">
            <a:avLst/>
          </a:prstGeom>
          <a:noFill/>
          <a:ln>
            <a:noFill/>
          </a:ln>
        </p:spPr>
      </p:pic>
    </p:spTree>
    <p:extLst>
      <p:ext uri="{BB962C8B-B14F-4D97-AF65-F5344CB8AC3E}">
        <p14:creationId xmlns:p14="http://schemas.microsoft.com/office/powerpoint/2010/main" val="17815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31" fill="hold">
                            <p:stCondLst>
                              <p:cond delay="500"/>
                            </p:stCondLst>
                            <p:childTnLst>
                              <p:par>
                                <p:cTn id="32" presetID="53" presetClass="entr" presetSubtype="16" fill="hold" grpId="0" nodeType="afterEffect">
                                  <p:stCondLst>
                                    <p:cond delay="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500"/>
                            </p:stCondLst>
                            <p:childTnLst>
                              <p:par>
                                <p:cTn id="38" presetID="53" presetClass="entr" presetSubtype="16" fill="hold" grpId="0" nodeType="after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32346" y="1420676"/>
            <a:ext cx="5966583" cy="475184"/>
          </a:xfrm>
        </p:spPr>
        <p:txBody>
          <a:bodyPr>
            <a:noAutofit/>
          </a:bodyPr>
          <a:lstStyle/>
          <a:p>
            <a:r>
              <a:rPr lang="en-US" sz="1400" dirty="0" smtClean="0">
                <a:latin typeface="Century Gothic" panose="020B0502020202020204" pitchFamily="34" charset="0"/>
              </a:rPr>
              <a:t>Dr. Sherry Palacios</a:t>
            </a:r>
            <a:r>
              <a:rPr lang="en-US" sz="1400" dirty="0">
                <a:latin typeface="Century Gothic" panose="020B0502020202020204" pitchFamily="34" charset="0"/>
              </a:rPr>
              <a:t>, Bay Area Environmental Research Institute</a:t>
            </a:r>
            <a:endParaRPr lang="en-US" sz="1400" dirty="0" smtClean="0">
              <a:latin typeface="Century Gothic" panose="020B0502020202020204" pitchFamily="34" charset="0"/>
            </a:endParaRPr>
          </a:p>
          <a:p>
            <a:r>
              <a:rPr lang="en-US" sz="1400" dirty="0" smtClean="0">
                <a:latin typeface="Century Gothic" panose="020B0502020202020204" pitchFamily="34" charset="0"/>
              </a:rPr>
              <a:t>Dr</a:t>
            </a:r>
            <a:r>
              <a:rPr lang="en-US" sz="1400" dirty="0">
                <a:latin typeface="Century Gothic" panose="020B0502020202020204" pitchFamily="34" charset="0"/>
              </a:rPr>
              <a:t>. Juan Torres-Pérez, Bay Area Environmental Research Institute</a:t>
            </a:r>
          </a:p>
        </p:txBody>
      </p:sp>
      <p:sp>
        <p:nvSpPr>
          <p:cNvPr id="3" name="Text Placeholder 2"/>
          <p:cNvSpPr>
            <a:spLocks noGrp="1"/>
          </p:cNvSpPr>
          <p:nvPr>
            <p:ph type="body" sz="quarter" idx="11"/>
          </p:nvPr>
        </p:nvSpPr>
        <p:spPr>
          <a:xfrm>
            <a:off x="4032346" y="2266153"/>
            <a:ext cx="6164283" cy="2938036"/>
          </a:xfrm>
        </p:spPr>
        <p:txBody>
          <a:bodyPr>
            <a:noAutofit/>
          </a:bodyPr>
          <a:lstStyle/>
          <a:p>
            <a:r>
              <a:rPr lang="en-US" sz="1400" dirty="0">
                <a:latin typeface="Century Gothic" panose="020B0502020202020204" pitchFamily="34" charset="0"/>
              </a:rPr>
              <a:t>Dr. Porfirio Alvarez Torres, </a:t>
            </a:r>
            <a:r>
              <a:rPr lang="en-US" sz="1400" dirty="0" err="1">
                <a:latin typeface="Century Gothic" panose="020B0502020202020204" pitchFamily="34" charset="0"/>
              </a:rPr>
              <a:t>Consorcio</a:t>
            </a:r>
            <a:r>
              <a:rPr lang="en-US" sz="1400" dirty="0">
                <a:latin typeface="Century Gothic" panose="020B0502020202020204" pitchFamily="34" charset="0"/>
              </a:rPr>
              <a:t> de </a:t>
            </a:r>
            <a:r>
              <a:rPr lang="en-US" sz="1400" dirty="0" err="1">
                <a:latin typeface="Century Gothic" panose="020B0502020202020204" pitchFamily="34" charset="0"/>
              </a:rPr>
              <a:t>Instituciones</a:t>
            </a:r>
            <a:r>
              <a:rPr lang="en-US" sz="1400" dirty="0">
                <a:latin typeface="Century Gothic" panose="020B0502020202020204" pitchFamily="34" charset="0"/>
              </a:rPr>
              <a:t> de </a:t>
            </a:r>
            <a:r>
              <a:rPr lang="en-US" sz="1400" dirty="0" err="1">
                <a:latin typeface="Century Gothic" panose="020B0502020202020204" pitchFamily="34" charset="0"/>
              </a:rPr>
              <a:t>Investigación</a:t>
            </a:r>
            <a:r>
              <a:rPr lang="en-US" sz="1400" dirty="0">
                <a:latin typeface="Century Gothic" panose="020B0502020202020204" pitchFamily="34" charset="0"/>
              </a:rPr>
              <a:t> Marina del </a:t>
            </a:r>
            <a:r>
              <a:rPr lang="en-US" sz="1400" dirty="0" err="1">
                <a:latin typeface="Century Gothic" panose="020B0502020202020204" pitchFamily="34" charset="0"/>
              </a:rPr>
              <a:t>Golfo</a:t>
            </a:r>
            <a:r>
              <a:rPr lang="en-US" sz="1400" dirty="0">
                <a:latin typeface="Century Gothic" panose="020B0502020202020204" pitchFamily="34" charset="0"/>
              </a:rPr>
              <a:t> de México y del Caribe (CiiMarGoMC)</a:t>
            </a:r>
          </a:p>
          <a:p>
            <a:r>
              <a:rPr lang="en-US" sz="1400" dirty="0">
                <a:latin typeface="Century Gothic" panose="020B0502020202020204" pitchFamily="34" charset="0"/>
              </a:rPr>
              <a:t>Dr. Roy A. Armstrong, Bio-optical Oceanography Laboratory University of Puerto Rico, Department of Marine Sciences</a:t>
            </a:r>
          </a:p>
          <a:p>
            <a:r>
              <a:rPr lang="en-US" sz="1400" dirty="0">
                <a:latin typeface="Century Gothic" panose="020B0502020202020204" pitchFamily="34" charset="0"/>
              </a:rPr>
              <a:t>Dr. Sergio Cerdeira, Marine Monitoring Coordinator at </a:t>
            </a:r>
            <a:r>
              <a:rPr lang="en-US" sz="1400" dirty="0" err="1">
                <a:latin typeface="Century Gothic" panose="020B0502020202020204" pitchFamily="34" charset="0"/>
              </a:rPr>
              <a:t>Comisión</a:t>
            </a:r>
            <a:r>
              <a:rPr lang="en-US" sz="1400" dirty="0">
                <a:latin typeface="Century Gothic" panose="020B0502020202020204" pitchFamily="34" charset="0"/>
              </a:rPr>
              <a:t> Nacional para el </a:t>
            </a:r>
            <a:r>
              <a:rPr lang="en-US" sz="1400" dirty="0" err="1">
                <a:latin typeface="Century Gothic" panose="020B0502020202020204" pitchFamily="34" charset="0"/>
              </a:rPr>
              <a:t>Conocimiento</a:t>
            </a:r>
            <a:r>
              <a:rPr lang="en-US" sz="1400" dirty="0">
                <a:latin typeface="Century Gothic" panose="020B0502020202020204" pitchFamily="34" charset="0"/>
              </a:rPr>
              <a:t> y </a:t>
            </a:r>
            <a:r>
              <a:rPr lang="en-US" sz="1400" dirty="0" err="1">
                <a:latin typeface="Century Gothic" panose="020B0502020202020204" pitchFamily="34" charset="0"/>
              </a:rPr>
              <a:t>Uso</a:t>
            </a:r>
            <a:r>
              <a:rPr lang="en-US" sz="1400" dirty="0">
                <a:latin typeface="Century Gothic" panose="020B0502020202020204" pitchFamily="34" charset="0"/>
              </a:rPr>
              <a:t> de la </a:t>
            </a:r>
            <a:r>
              <a:rPr lang="en-US" sz="1400" dirty="0" err="1">
                <a:latin typeface="Century Gothic" panose="020B0502020202020204" pitchFamily="34" charset="0"/>
              </a:rPr>
              <a:t>Biodiversidad</a:t>
            </a:r>
            <a:r>
              <a:rPr lang="en-US" sz="1400" dirty="0">
                <a:latin typeface="Century Gothic" panose="020B0502020202020204" pitchFamily="34" charset="0"/>
              </a:rPr>
              <a:t> (CONABIO)</a:t>
            </a:r>
          </a:p>
          <a:p>
            <a:r>
              <a:rPr lang="en-US" sz="1400" dirty="0">
                <a:latin typeface="Century Gothic" panose="020B0502020202020204" pitchFamily="34" charset="0"/>
              </a:rPr>
              <a:t>Dr. Amy </a:t>
            </a:r>
            <a:r>
              <a:rPr lang="en-US" sz="1400" dirty="0" err="1">
                <a:latin typeface="Century Gothic" panose="020B0502020202020204" pitchFamily="34" charset="0"/>
              </a:rPr>
              <a:t>Siuda</a:t>
            </a:r>
            <a:r>
              <a:rPr lang="en-US" sz="1400" dirty="0">
                <a:latin typeface="Century Gothic" panose="020B0502020202020204" pitchFamily="34" charset="0"/>
              </a:rPr>
              <a:t>, Dr. Deb Goodwin, Dr. Jeff Schell Sea Education Association</a:t>
            </a:r>
          </a:p>
          <a:p>
            <a:r>
              <a:rPr lang="en-US" sz="1400" dirty="0">
                <a:latin typeface="Century Gothic" panose="020B0502020202020204" pitchFamily="34" charset="0"/>
              </a:rPr>
              <a:t>Frederique Fardin, SPAW-RAC</a:t>
            </a:r>
          </a:p>
        </p:txBody>
      </p:sp>
      <p:sp>
        <p:nvSpPr>
          <p:cNvPr id="4" name="Text Placeholder 3"/>
          <p:cNvSpPr>
            <a:spLocks noGrp="1"/>
          </p:cNvSpPr>
          <p:nvPr>
            <p:ph type="body" sz="quarter" idx="12"/>
          </p:nvPr>
        </p:nvSpPr>
        <p:spPr>
          <a:xfrm>
            <a:off x="3982508" y="4850110"/>
            <a:ext cx="5344372" cy="939892"/>
          </a:xfrm>
        </p:spPr>
        <p:txBody>
          <a:bodyPr>
            <a:normAutofit/>
          </a:bodyPr>
          <a:lstStyle/>
          <a:p>
            <a:pPr>
              <a:spcBef>
                <a:spcPts val="600"/>
              </a:spcBef>
            </a:pPr>
            <a:r>
              <a:rPr lang="en-US" sz="1400" dirty="0">
                <a:latin typeface="Century Gothic" panose="020B0502020202020204" pitchFamily="34" charset="0"/>
              </a:rPr>
              <a:t>Chippie Kislik (NASA Ames DEVELOP Center Lead)</a:t>
            </a:r>
          </a:p>
          <a:p>
            <a:pPr>
              <a:spcBef>
                <a:spcPts val="600"/>
              </a:spcBef>
            </a:pPr>
            <a:r>
              <a:rPr lang="en-US" sz="1400" dirty="0">
                <a:latin typeface="Century Gothic" panose="020B0502020202020204" pitchFamily="34" charset="0"/>
              </a:rPr>
              <a:t>Victoria Ly (NASA Ames DEVELOP Assistant Center Lead</a:t>
            </a:r>
            <a:r>
              <a:rPr lang="en-US" sz="1400" dirty="0" smtClean="0">
                <a:latin typeface="Century Gothic" panose="020B0502020202020204" pitchFamily="34" charset="0"/>
              </a:rPr>
              <a:t>)</a:t>
            </a:r>
          </a:p>
          <a:p>
            <a:pPr>
              <a:spcBef>
                <a:spcPts val="600"/>
              </a:spcBef>
            </a:pPr>
            <a:r>
              <a:rPr lang="en-US" sz="1400" dirty="0" smtClean="0">
                <a:latin typeface="Century Gothic" panose="020B0502020202020204" pitchFamily="34" charset="0"/>
              </a:rPr>
              <a:t>Erica Scaduto (DEVELOP Alumna)</a:t>
            </a:r>
            <a:endParaRPr lang="en-US" sz="1400" dirty="0">
              <a:latin typeface="Century Gothic" panose="020B0502020202020204" pitchFamily="34" charset="0"/>
            </a:endParaRPr>
          </a:p>
        </p:txBody>
      </p:sp>
      <p:sp>
        <p:nvSpPr>
          <p:cNvPr id="5" name="TextBox 4"/>
          <p:cNvSpPr txBox="1"/>
          <p:nvPr/>
        </p:nvSpPr>
        <p:spPr>
          <a:xfrm>
            <a:off x="1334430" y="1188243"/>
            <a:ext cx="2697916"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Advisors</a:t>
            </a:r>
            <a:endParaRPr lang="en-US" sz="4400" dirty="0">
              <a:solidFill>
                <a:schemeClr val="accent1"/>
              </a:solidFill>
              <a:latin typeface="Century Gothic" panose="020B0502020202020204" pitchFamily="34" charset="0"/>
            </a:endParaRPr>
          </a:p>
        </p:txBody>
      </p:sp>
      <p:sp>
        <p:nvSpPr>
          <p:cNvPr id="6" name="TextBox 5"/>
          <p:cNvSpPr txBox="1"/>
          <p:nvPr/>
        </p:nvSpPr>
        <p:spPr>
          <a:xfrm>
            <a:off x="1419396" y="2080348"/>
            <a:ext cx="2527982"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Partners</a:t>
            </a:r>
            <a:endParaRPr lang="en-US" sz="4400" dirty="0">
              <a:solidFill>
                <a:schemeClr val="accent1"/>
              </a:solidFill>
              <a:latin typeface="Century Gothic" panose="020B0502020202020204" pitchFamily="34" charset="0"/>
            </a:endParaRPr>
          </a:p>
        </p:txBody>
      </p:sp>
      <p:sp>
        <p:nvSpPr>
          <p:cNvPr id="7" name="TextBox 6"/>
          <p:cNvSpPr txBox="1"/>
          <p:nvPr/>
        </p:nvSpPr>
        <p:spPr>
          <a:xfrm>
            <a:off x="1688314" y="4663877"/>
            <a:ext cx="199014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Others</a:t>
            </a:r>
            <a:endParaRPr lang="en-US" sz="44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124949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6 (1).jpg"/>
          <p:cNvPicPr>
            <a:picLocks noChangeAspect="1"/>
          </p:cNvPicPr>
          <p:nvPr/>
        </p:nvPicPr>
        <p:blipFill rotWithShape="1">
          <a:blip r:embed="rId2" cstate="print">
            <a:extLst>
              <a:ext uri="{28A0092B-C50C-407E-A947-70E740481C1C}">
                <a14:useLocalDpi xmlns:a14="http://schemas.microsoft.com/office/drawing/2010/main"/>
              </a:ext>
            </a:extLst>
          </a:blip>
          <a:srcRect t="11209" r="5664" b="19528"/>
          <a:stretch/>
        </p:blipFill>
        <p:spPr>
          <a:xfrm>
            <a:off x="0" y="114299"/>
            <a:ext cx="12184380" cy="6709411"/>
          </a:xfrm>
          <a:prstGeom prst="rect">
            <a:avLst/>
          </a:prstGeom>
        </p:spPr>
      </p:pic>
      <p:sp>
        <p:nvSpPr>
          <p:cNvPr id="3" name="Text Placeholder 2"/>
          <p:cNvSpPr>
            <a:spLocks noGrp="1"/>
          </p:cNvSpPr>
          <p:nvPr>
            <p:ph type="body" sz="quarter" idx="4294967295"/>
          </p:nvPr>
        </p:nvSpPr>
        <p:spPr>
          <a:xfrm>
            <a:off x="5968595" y="683788"/>
            <a:ext cx="4277504" cy="815586"/>
          </a:xfrm>
          <a:prstGeom prst="rect">
            <a:avLst/>
          </a:prstGeom>
        </p:spPr>
        <p:txBody>
          <a:bodyPr>
            <a:noAutofit/>
          </a:bodyPr>
          <a:lstStyle/>
          <a:p>
            <a:pPr marL="0" indent="0">
              <a:buNone/>
            </a:pPr>
            <a:r>
              <a:rPr lang="en-US" sz="5600" dirty="0">
                <a:solidFill>
                  <a:schemeClr val="bg1"/>
                </a:solidFill>
                <a:latin typeface="Century Gothic" panose="020B0502020202020204" pitchFamily="34" charset="0"/>
              </a:rPr>
              <a:t>Questions?</a:t>
            </a:r>
          </a:p>
        </p:txBody>
      </p:sp>
      <p:sp>
        <p:nvSpPr>
          <p:cNvPr id="4" name="TextBox 3"/>
          <p:cNvSpPr txBox="1"/>
          <p:nvPr/>
        </p:nvSpPr>
        <p:spPr>
          <a:xfrm>
            <a:off x="289561" y="3691265"/>
            <a:ext cx="7502013" cy="2123658"/>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Contact: </a:t>
            </a:r>
          </a:p>
          <a:p>
            <a:r>
              <a:rPr lang="en-US" sz="2200" b="1" dirty="0">
                <a:solidFill>
                  <a:schemeClr val="bg1"/>
                </a:solidFill>
                <a:latin typeface="Century Gothic" panose="020B0502020202020204" pitchFamily="34" charset="0"/>
              </a:rPr>
              <a:t>emma.k.accorsi@nasa.gov</a:t>
            </a:r>
          </a:p>
          <a:p>
            <a:r>
              <a:rPr lang="en-US" sz="2200" b="1" dirty="0">
                <a:solidFill>
                  <a:schemeClr val="bg1"/>
                </a:solidFill>
                <a:latin typeface="Century Gothic" panose="020B0502020202020204" pitchFamily="34" charset="0"/>
              </a:rPr>
              <a:t>maria.c.lopez-pena@nasa.gov</a:t>
            </a:r>
          </a:p>
          <a:p>
            <a:r>
              <a:rPr lang="en-US" sz="2200" b="1" dirty="0">
                <a:solidFill>
                  <a:schemeClr val="bg1"/>
                </a:solidFill>
                <a:latin typeface="Century Gothic" panose="020B0502020202020204" pitchFamily="34" charset="0"/>
              </a:rPr>
              <a:t>jordan.w.ped@nasa.gov</a:t>
            </a:r>
          </a:p>
          <a:p>
            <a:endParaRPr lang="en-US" sz="2200" dirty="0">
              <a:latin typeface="Century Gothic" panose="020B0502020202020204" pitchFamily="34" charset="0"/>
            </a:endParaRPr>
          </a:p>
          <a:p>
            <a:endParaRPr lang="en-US" sz="2200" dirty="0">
              <a:latin typeface="Century Gothic" panose="020B0502020202020204" pitchFamily="34" charset="0"/>
            </a:endParaRPr>
          </a:p>
        </p:txBody>
      </p:sp>
      <p:sp>
        <p:nvSpPr>
          <p:cNvPr id="5" name="TextBox 4"/>
          <p:cNvSpPr txBox="1"/>
          <p:nvPr/>
        </p:nvSpPr>
        <p:spPr>
          <a:xfrm>
            <a:off x="9330650" y="6454378"/>
            <a:ext cx="2888227" cy="369332"/>
          </a:xfrm>
          <a:prstGeom prst="rect">
            <a:avLst/>
          </a:prstGeom>
          <a:noFill/>
        </p:spPr>
        <p:txBody>
          <a:bodyPr wrap="none" rtlCol="0">
            <a:spAutoFit/>
          </a:bodyPr>
          <a:lstStyle/>
          <a:p>
            <a:r>
              <a:rPr lang="en-US" dirty="0"/>
              <a:t>Source: </a:t>
            </a:r>
            <a:r>
              <a:rPr lang="en-US" dirty="0" smtClean="0"/>
              <a:t>Dr. </a:t>
            </a:r>
            <a:r>
              <a:rPr lang="en-US" dirty="0"/>
              <a:t>Juan Torres-Perez</a:t>
            </a:r>
          </a:p>
        </p:txBody>
      </p:sp>
    </p:spTree>
    <p:extLst>
      <p:ext uri="{BB962C8B-B14F-4D97-AF65-F5344CB8AC3E}">
        <p14:creationId xmlns:p14="http://schemas.microsoft.com/office/powerpoint/2010/main" val="2623275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956156" y="419866"/>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bg1"/>
                </a:solidFill>
                <a:latin typeface="Century Gothic" panose="020B0502020202020204" pitchFamily="34" charset="0"/>
              </a:rPr>
              <a:t>What is </a:t>
            </a:r>
            <a:r>
              <a:rPr lang="en-US" sz="4800" b="1" i="1" dirty="0">
                <a:solidFill>
                  <a:schemeClr val="bg1"/>
                </a:solidFill>
                <a:latin typeface="Century Gothic" panose="020B0502020202020204" pitchFamily="34" charset="0"/>
              </a:rPr>
              <a:t>Sargassum?</a:t>
            </a:r>
          </a:p>
        </p:txBody>
      </p:sp>
      <p:pic>
        <p:nvPicPr>
          <p:cNvPr id="9" name="Picture 8" descr="IMG_029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11531" y="1308861"/>
            <a:ext cx="2916469" cy="5237473"/>
          </a:xfrm>
          <a:prstGeom prst="rect">
            <a:avLst/>
          </a:prstGeom>
        </p:spPr>
      </p:pic>
      <p:sp>
        <p:nvSpPr>
          <p:cNvPr id="11" name="Text Placeholder 5"/>
          <p:cNvSpPr>
            <a:spLocks noGrp="1"/>
          </p:cNvSpPr>
          <p:nvPr>
            <p:ph type="body" sz="quarter" idx="11"/>
          </p:nvPr>
        </p:nvSpPr>
        <p:spPr>
          <a:xfrm>
            <a:off x="441226" y="1779843"/>
            <a:ext cx="8322591" cy="1701252"/>
          </a:xfrm>
        </p:spPr>
        <p:txBody>
          <a:bodyPr>
            <a:normAutofit/>
          </a:bodyPr>
          <a:lstStyle/>
          <a:p>
            <a:pPr marL="342900" indent="-342900">
              <a:spcBef>
                <a:spcPts val="200"/>
              </a:spcBef>
              <a:buClr>
                <a:srgbClr val="2F8AB4"/>
              </a:buClr>
              <a:buFont typeface="Webdings" panose="05030102010509060703" pitchFamily="18" charset="2"/>
              <a:buChar char="4"/>
            </a:pPr>
            <a:r>
              <a:rPr lang="en-US" sz="2200" b="1" i="1" dirty="0" smtClean="0">
                <a:solidFill>
                  <a:schemeClr val="tx1"/>
                </a:solidFill>
              </a:rPr>
              <a:t>Sargassum</a:t>
            </a:r>
            <a:r>
              <a:rPr lang="en-US" sz="2200" dirty="0" smtClean="0">
                <a:solidFill>
                  <a:schemeClr val="tx1"/>
                </a:solidFill>
              </a:rPr>
              <a:t> - </a:t>
            </a:r>
            <a:r>
              <a:rPr lang="en-US" sz="2200" dirty="0">
                <a:solidFill>
                  <a:schemeClr val="tx1"/>
                </a:solidFill>
              </a:rPr>
              <a:t>genus of pelagic brown </a:t>
            </a:r>
            <a:r>
              <a:rPr lang="en-US" sz="2200" dirty="0" smtClean="0">
                <a:solidFill>
                  <a:schemeClr val="tx1"/>
                </a:solidFill>
              </a:rPr>
              <a:t>macro algae</a:t>
            </a:r>
          </a:p>
          <a:p>
            <a:pPr marL="1028700" lvl="1" indent="-342900">
              <a:spcBef>
                <a:spcPts val="200"/>
              </a:spcBef>
              <a:buClr>
                <a:srgbClr val="2F8AB4"/>
              </a:buClr>
              <a:buFont typeface="Webdings" panose="05030102010509060703" pitchFamily="18" charset="2"/>
              <a:buChar char="4"/>
            </a:pPr>
            <a:r>
              <a:rPr lang="en-US" sz="2000" dirty="0">
                <a:latin typeface="Century Gothic" panose="020B0502020202020204" pitchFamily="34" charset="0"/>
              </a:rPr>
              <a:t>Holopelagic: </a:t>
            </a:r>
            <a:br>
              <a:rPr lang="en-US" sz="2000" dirty="0">
                <a:latin typeface="Century Gothic" panose="020B0502020202020204" pitchFamily="34" charset="0"/>
              </a:rPr>
            </a:br>
            <a:r>
              <a:rPr lang="en-US" sz="2000" i="1" dirty="0" smtClean="0">
                <a:latin typeface="Century Gothic" panose="020B0502020202020204" pitchFamily="34" charset="0"/>
              </a:rPr>
              <a:t>Sargassum </a:t>
            </a:r>
            <a:r>
              <a:rPr lang="en-US" sz="2000" i="1" dirty="0">
                <a:latin typeface="Century Gothic" panose="020B0502020202020204" pitchFamily="34" charset="0"/>
              </a:rPr>
              <a:t>fluitans and </a:t>
            </a:r>
            <a:r>
              <a:rPr lang="en-US" sz="2000" i="1" dirty="0" smtClean="0">
                <a:latin typeface="Century Gothic" panose="020B0502020202020204" pitchFamily="34" charset="0"/>
              </a:rPr>
              <a:t>Sargassum natans</a:t>
            </a:r>
          </a:p>
          <a:p>
            <a:pPr marL="1028700" lvl="1" indent="-342900">
              <a:spcBef>
                <a:spcPts val="200"/>
              </a:spcBef>
              <a:buClr>
                <a:srgbClr val="2F8AB4"/>
              </a:buClr>
              <a:buFont typeface="Webdings" panose="05030102010509060703" pitchFamily="18" charset="2"/>
              <a:buChar char="4"/>
            </a:pPr>
            <a:endParaRPr lang="en-US" sz="2000"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dirty="0">
                <a:solidFill>
                  <a:schemeClr val="tx1"/>
                </a:solidFill>
              </a:rPr>
              <a:t>Significant ecosystem services:	</a:t>
            </a:r>
          </a:p>
          <a:p>
            <a:pPr>
              <a:spcBef>
                <a:spcPts val="200"/>
              </a:spcBef>
              <a:buClr>
                <a:srgbClr val="2F8AB4"/>
              </a:buClr>
            </a:pPr>
            <a:endParaRPr lang="en-US" sz="2200" dirty="0"/>
          </a:p>
        </p:txBody>
      </p:sp>
      <p:sp>
        <p:nvSpPr>
          <p:cNvPr id="12" name="TextBox 11"/>
          <p:cNvSpPr txBox="1"/>
          <p:nvPr/>
        </p:nvSpPr>
        <p:spPr>
          <a:xfrm>
            <a:off x="10741517" y="6546334"/>
            <a:ext cx="1612627" cy="184666"/>
          </a:xfrm>
          <a:prstGeom prst="rect">
            <a:avLst/>
          </a:prstGeom>
          <a:noFill/>
        </p:spPr>
        <p:txBody>
          <a:bodyPr wrap="square" rtlCol="0">
            <a:spAutoFit/>
          </a:bodyPr>
          <a:lstStyle/>
          <a:p>
            <a:r>
              <a:rPr lang="en-US" sz="600" dirty="0" smtClean="0"/>
              <a:t>Image Credit: Dr. Juan Torres-Perez</a:t>
            </a:r>
            <a:endParaRPr lang="en-US" sz="6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8614" y="3604946"/>
            <a:ext cx="2832369" cy="2146484"/>
          </a:xfrm>
          <a:prstGeom prst="rect">
            <a:avLst/>
          </a:prstGeom>
          <a:ln>
            <a:noFill/>
          </a:ln>
        </p:spPr>
      </p:pic>
      <p:sp>
        <p:nvSpPr>
          <p:cNvPr id="16" name="TextBox 15"/>
          <p:cNvSpPr txBox="1"/>
          <p:nvPr/>
        </p:nvSpPr>
        <p:spPr>
          <a:xfrm>
            <a:off x="5208818" y="5742989"/>
            <a:ext cx="838000" cy="184666"/>
          </a:xfrm>
          <a:prstGeom prst="rect">
            <a:avLst/>
          </a:prstGeom>
          <a:noFill/>
        </p:spPr>
        <p:txBody>
          <a:bodyPr wrap="square" rtlCol="0">
            <a:spAutoFit/>
          </a:bodyPr>
          <a:lstStyle/>
          <a:p>
            <a:r>
              <a:rPr lang="en-US" sz="600" dirty="0" smtClean="0"/>
              <a:t>Source: </a:t>
            </a:r>
            <a:r>
              <a:rPr lang="en-US" sz="600" dirty="0" err="1" smtClean="0"/>
              <a:t>Pixabay</a:t>
            </a:r>
            <a:endParaRPr lang="en-US" sz="600"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3971" y="3612263"/>
            <a:ext cx="2969604" cy="2139167"/>
          </a:xfrm>
          <a:prstGeom prst="rect">
            <a:avLst/>
          </a:prstGeom>
          <a:ln>
            <a:noFill/>
          </a:ln>
        </p:spPr>
      </p:pic>
      <p:sp>
        <p:nvSpPr>
          <p:cNvPr id="19" name="TextBox 18"/>
          <p:cNvSpPr txBox="1"/>
          <p:nvPr/>
        </p:nvSpPr>
        <p:spPr>
          <a:xfrm>
            <a:off x="8179831" y="5742989"/>
            <a:ext cx="969535" cy="184666"/>
          </a:xfrm>
          <a:prstGeom prst="rect">
            <a:avLst/>
          </a:prstGeom>
          <a:noFill/>
        </p:spPr>
        <p:txBody>
          <a:bodyPr wrap="square" rtlCol="0">
            <a:spAutoFit/>
          </a:bodyPr>
          <a:lstStyle/>
          <a:p>
            <a:r>
              <a:rPr lang="en-US" sz="600" dirty="0" smtClean="0"/>
              <a:t>Source: Wikipedia</a:t>
            </a:r>
            <a:endParaRPr lang="en-US" sz="600" dirty="0"/>
          </a:p>
        </p:txBody>
      </p:sp>
      <p:sp>
        <p:nvSpPr>
          <p:cNvPr id="20" name="TextBox 19"/>
          <p:cNvSpPr txBox="1"/>
          <p:nvPr/>
        </p:nvSpPr>
        <p:spPr>
          <a:xfrm>
            <a:off x="751072" y="6021326"/>
            <a:ext cx="5295746" cy="523220"/>
          </a:xfrm>
          <a:prstGeom prst="rect">
            <a:avLst/>
          </a:prstGeom>
          <a:noFill/>
        </p:spPr>
        <p:txBody>
          <a:bodyPr wrap="square" rtlCol="0">
            <a:spAutoFit/>
          </a:bodyPr>
          <a:lstStyle/>
          <a:p>
            <a:r>
              <a:rPr lang="en-US" sz="2800" b="1" dirty="0" smtClean="0">
                <a:solidFill>
                  <a:srgbClr val="2F8AB4"/>
                </a:solidFill>
                <a:latin typeface="Century Gothic" panose="020B0502020202020204" pitchFamily="34" charset="0"/>
              </a:rPr>
              <a:t>Helps Promote Biodiversity</a:t>
            </a:r>
            <a:endParaRPr lang="en-US" sz="2800" b="1" dirty="0">
              <a:solidFill>
                <a:srgbClr val="2F8AB4"/>
              </a:solidFill>
              <a:latin typeface="Century Gothic" panose="020B0502020202020204" pitchFamily="34" charset="0"/>
            </a:endParaRPr>
          </a:p>
        </p:txBody>
      </p:sp>
      <p:sp>
        <p:nvSpPr>
          <p:cNvPr id="21" name="TextBox 20"/>
          <p:cNvSpPr txBox="1"/>
          <p:nvPr/>
        </p:nvSpPr>
        <p:spPr>
          <a:xfrm>
            <a:off x="8893570" y="3673517"/>
            <a:ext cx="331068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Ocean nutrient cycling</a:t>
            </a:r>
            <a:endParaRPr lang="en-US" sz="2000" b="1" dirty="0">
              <a:solidFill>
                <a:schemeClr val="bg1"/>
              </a:solidFill>
              <a:latin typeface="Century Gothic" panose="020B0502020202020204" pitchFamily="34" charset="0"/>
            </a:endParaRPr>
          </a:p>
        </p:txBody>
      </p:sp>
      <p:pic>
        <p:nvPicPr>
          <p:cNvPr id="22" name="Picture 21" descr="IMG_0346.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1680" y="3604946"/>
            <a:ext cx="2828330" cy="2146484"/>
          </a:xfrm>
          <a:prstGeom prst="rect">
            <a:avLst/>
          </a:prstGeom>
        </p:spPr>
      </p:pic>
      <p:sp>
        <p:nvSpPr>
          <p:cNvPr id="23" name="Curved Down Arrow 22"/>
          <p:cNvSpPr/>
          <p:nvPr/>
        </p:nvSpPr>
        <p:spPr>
          <a:xfrm>
            <a:off x="9671671" y="2970422"/>
            <a:ext cx="1248475" cy="499869"/>
          </a:xfrm>
          <a:prstGeom prst="curved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24" name="Curved Down Arrow 23"/>
          <p:cNvSpPr/>
          <p:nvPr/>
        </p:nvSpPr>
        <p:spPr>
          <a:xfrm rot="10800000">
            <a:off x="9621396" y="4190110"/>
            <a:ext cx="1248475" cy="499869"/>
          </a:xfrm>
          <a:prstGeom prst="curved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25" name="TextBox 24"/>
          <p:cNvSpPr txBox="1"/>
          <p:nvPr/>
        </p:nvSpPr>
        <p:spPr>
          <a:xfrm>
            <a:off x="751072" y="3927597"/>
            <a:ext cx="2366652"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Food Source</a:t>
            </a:r>
            <a:endParaRPr lang="en-US" sz="1600" b="1" dirty="0">
              <a:solidFill>
                <a:schemeClr val="bg1"/>
              </a:solidFill>
              <a:latin typeface="Century Gothic" panose="020B0502020202020204" pitchFamily="34" charset="0"/>
            </a:endParaRPr>
          </a:p>
        </p:txBody>
      </p:sp>
      <p:sp>
        <p:nvSpPr>
          <p:cNvPr id="26" name="TextBox 25"/>
          <p:cNvSpPr txBox="1"/>
          <p:nvPr/>
        </p:nvSpPr>
        <p:spPr>
          <a:xfrm>
            <a:off x="3713380" y="5289025"/>
            <a:ext cx="1778282"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Habitat</a:t>
            </a:r>
            <a:endParaRPr lang="en-US" sz="1600" b="1" dirty="0">
              <a:solidFill>
                <a:schemeClr val="bg1"/>
              </a:solidFill>
              <a:latin typeface="Century Gothic" panose="020B0502020202020204" pitchFamily="34" charset="0"/>
            </a:endParaRPr>
          </a:p>
        </p:txBody>
      </p:sp>
      <p:sp>
        <p:nvSpPr>
          <p:cNvPr id="27" name="TextBox 26"/>
          <p:cNvSpPr txBox="1"/>
          <p:nvPr/>
        </p:nvSpPr>
        <p:spPr>
          <a:xfrm>
            <a:off x="6108266" y="4363546"/>
            <a:ext cx="2390338"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Nursery</a:t>
            </a:r>
            <a:endParaRPr lang="en-US" sz="1600" b="1" dirty="0">
              <a:solidFill>
                <a:schemeClr val="bg1"/>
              </a:solidFill>
              <a:latin typeface="Century Gothic" panose="020B0502020202020204" pitchFamily="34" charset="0"/>
            </a:endParaRPr>
          </a:p>
        </p:txBody>
      </p:sp>
      <p:sp>
        <p:nvSpPr>
          <p:cNvPr id="28" name="TextBox 27"/>
          <p:cNvSpPr txBox="1"/>
          <p:nvPr/>
        </p:nvSpPr>
        <p:spPr>
          <a:xfrm>
            <a:off x="1924432" y="5742989"/>
            <a:ext cx="1292510" cy="184666"/>
          </a:xfrm>
          <a:prstGeom prst="rect">
            <a:avLst/>
          </a:prstGeom>
          <a:noFill/>
        </p:spPr>
        <p:txBody>
          <a:bodyPr wrap="square" rtlCol="0">
            <a:spAutoFit/>
          </a:bodyPr>
          <a:lstStyle/>
          <a:p>
            <a:r>
              <a:rPr lang="en-US" sz="600" dirty="0" smtClean="0"/>
              <a:t>Source: Dr. Juan Torres-Perez</a:t>
            </a:r>
            <a:endParaRPr lang="en-US" sz="600" dirty="0"/>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4" grpId="0" animBg="1"/>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75366" y="2364048"/>
            <a:ext cx="4764024" cy="353872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5365" y="2345928"/>
            <a:ext cx="4764024" cy="3573017"/>
          </a:xfrm>
          <a:prstGeom prst="rect">
            <a:avLst/>
          </a:prstGeom>
        </p:spPr>
      </p:pic>
      <p:pic>
        <p:nvPicPr>
          <p:cNvPr id="14" name="Picture 13"/>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30754" y="2364048"/>
            <a:ext cx="4764024" cy="353872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869" y="2364456"/>
            <a:ext cx="4765993" cy="3535961"/>
          </a:xfrm>
          <a:prstGeom prst="rect">
            <a:avLst/>
          </a:prstGeom>
        </p:spPr>
      </p:pic>
      <p:sp>
        <p:nvSpPr>
          <p:cNvPr id="7" name="Text Placeholder 2"/>
          <p:cNvSpPr txBox="1">
            <a:spLocks/>
          </p:cNvSpPr>
          <p:nvPr/>
        </p:nvSpPr>
        <p:spPr>
          <a:xfrm>
            <a:off x="1315149" y="448620"/>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entury Gothic" panose="020B0502020202020204" pitchFamily="34" charset="0"/>
              </a:rPr>
              <a:t>Caribbean Influx</a:t>
            </a:r>
          </a:p>
        </p:txBody>
      </p:sp>
      <p:sp>
        <p:nvSpPr>
          <p:cNvPr id="9" name="Text Placeholder 2"/>
          <p:cNvSpPr txBox="1">
            <a:spLocks/>
          </p:cNvSpPr>
          <p:nvPr/>
        </p:nvSpPr>
        <p:spPr>
          <a:xfrm>
            <a:off x="4377405" y="1314291"/>
            <a:ext cx="3467163" cy="62398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333333"/>
                </a:solidFill>
                <a:latin typeface="Century Gothic" panose="020B0502020202020204" pitchFamily="34" charset="0"/>
              </a:rPr>
              <a:t>Community</a:t>
            </a:r>
            <a:r>
              <a:rPr lang="en-US" sz="2400" dirty="0" smtClean="0">
                <a:latin typeface="Century Gothic" panose="020B0502020202020204" pitchFamily="34" charset="0"/>
              </a:rPr>
              <a:t> </a:t>
            </a:r>
            <a:r>
              <a:rPr lang="en-US" sz="2400" dirty="0" smtClean="0">
                <a:solidFill>
                  <a:srgbClr val="333333"/>
                </a:solidFill>
                <a:latin typeface="Century Gothic" panose="020B0502020202020204" pitchFamily="34" charset="0"/>
              </a:rPr>
              <a:t>Concerns</a:t>
            </a:r>
          </a:p>
        </p:txBody>
      </p:sp>
      <p:sp>
        <p:nvSpPr>
          <p:cNvPr id="10" name="Text Placeholder 2"/>
          <p:cNvSpPr txBox="1">
            <a:spLocks/>
          </p:cNvSpPr>
          <p:nvPr/>
        </p:nvSpPr>
        <p:spPr>
          <a:xfrm>
            <a:off x="1656800" y="1887363"/>
            <a:ext cx="2277413" cy="4568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2F8AB4"/>
                </a:solidFill>
                <a:latin typeface="Century Gothic" panose="020B0502020202020204" pitchFamily="34" charset="0"/>
              </a:rPr>
              <a:t>Environmenta</a:t>
            </a:r>
            <a:r>
              <a:rPr lang="en-US" sz="2400" dirty="0" smtClean="0">
                <a:latin typeface="Century Gothic" panose="020B0502020202020204" pitchFamily="34" charset="0"/>
              </a:rPr>
              <a:t>l</a:t>
            </a:r>
          </a:p>
        </p:txBody>
      </p:sp>
      <p:sp>
        <p:nvSpPr>
          <p:cNvPr id="11" name="Text Placeholder 2"/>
          <p:cNvSpPr txBox="1">
            <a:spLocks/>
          </p:cNvSpPr>
          <p:nvPr/>
        </p:nvSpPr>
        <p:spPr>
          <a:xfrm>
            <a:off x="8287760" y="1873388"/>
            <a:ext cx="1895862" cy="4568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2F8AB4"/>
                </a:solidFill>
                <a:latin typeface="Century Gothic" panose="020B0502020202020204" pitchFamily="34" charset="0"/>
              </a:rPr>
              <a:t>Economic</a:t>
            </a:r>
          </a:p>
        </p:txBody>
      </p:sp>
      <p:sp>
        <p:nvSpPr>
          <p:cNvPr id="12" name="Text Placeholder 2"/>
          <p:cNvSpPr txBox="1">
            <a:spLocks/>
          </p:cNvSpPr>
          <p:nvPr/>
        </p:nvSpPr>
        <p:spPr>
          <a:xfrm>
            <a:off x="5779914" y="3823912"/>
            <a:ext cx="554499" cy="62038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t>
            </a:r>
          </a:p>
        </p:txBody>
      </p:sp>
      <p:sp>
        <p:nvSpPr>
          <p:cNvPr id="13" name="TextBox 12"/>
          <p:cNvSpPr txBox="1"/>
          <p:nvPr/>
        </p:nvSpPr>
        <p:spPr>
          <a:xfrm>
            <a:off x="339342" y="6127988"/>
            <a:ext cx="7917819" cy="338554"/>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1600" b="1" dirty="0" smtClean="0">
                <a:latin typeface="Century Gothic" panose="020B0502020202020204" pitchFamily="34" charset="0"/>
              </a:rPr>
              <a:t>Significant</a:t>
            </a:r>
            <a:r>
              <a:rPr lang="en-US" sz="1600" b="1" dirty="0" smtClean="0">
                <a:solidFill>
                  <a:srgbClr val="333333"/>
                </a:solidFill>
                <a:latin typeface="Century Gothic" panose="020B0502020202020204" pitchFamily="34" charset="0"/>
              </a:rPr>
              <a:t> </a:t>
            </a:r>
            <a:r>
              <a:rPr lang="en-US" sz="1600" b="1" dirty="0">
                <a:solidFill>
                  <a:srgbClr val="333333"/>
                </a:solidFill>
                <a:latin typeface="Century Gothic" panose="020B0502020202020204" pitchFamily="34" charset="0"/>
              </a:rPr>
              <a:t>influx </a:t>
            </a:r>
            <a:r>
              <a:rPr lang="en-US" sz="1600" dirty="0" smtClean="0">
                <a:solidFill>
                  <a:srgbClr val="333333"/>
                </a:solidFill>
                <a:latin typeface="Century Gothic" panose="020B0502020202020204" pitchFamily="34" charset="0"/>
              </a:rPr>
              <a:t>in </a:t>
            </a:r>
            <a:r>
              <a:rPr lang="en-US" sz="1600" dirty="0">
                <a:solidFill>
                  <a:srgbClr val="333333"/>
                </a:solidFill>
                <a:latin typeface="Century Gothic" panose="020B0502020202020204" pitchFamily="34" charset="0"/>
              </a:rPr>
              <a:t>Caribbean in </a:t>
            </a:r>
            <a:r>
              <a:rPr lang="en-US" sz="1600" b="1" dirty="0" smtClean="0">
                <a:solidFill>
                  <a:srgbClr val="333333"/>
                </a:solidFill>
                <a:latin typeface="Century Gothic" panose="020B0502020202020204" pitchFamily="34" charset="0"/>
              </a:rPr>
              <a:t>2011, 2014, 2015</a:t>
            </a:r>
          </a:p>
        </p:txBody>
      </p:sp>
      <p:sp>
        <p:nvSpPr>
          <p:cNvPr id="16" name="TextBox 15"/>
          <p:cNvSpPr txBox="1"/>
          <p:nvPr/>
        </p:nvSpPr>
        <p:spPr>
          <a:xfrm>
            <a:off x="10407601" y="5886423"/>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7" name="TextBox 16"/>
          <p:cNvSpPr txBox="1"/>
          <p:nvPr/>
        </p:nvSpPr>
        <p:spPr>
          <a:xfrm>
            <a:off x="3296096" y="5886423"/>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2" name="Rectangle 1"/>
          <p:cNvSpPr/>
          <p:nvPr/>
        </p:nvSpPr>
        <p:spPr>
          <a:xfrm>
            <a:off x="6596310" y="6126089"/>
            <a:ext cx="4709944" cy="338554"/>
          </a:xfrm>
          <a:prstGeom prst="rect">
            <a:avLst/>
          </a:prstGeom>
        </p:spPr>
        <p:txBody>
          <a:bodyPr wrap="none">
            <a:spAutoFit/>
          </a:bodyPr>
          <a:lstStyle/>
          <a:p>
            <a:pPr marL="342900" indent="-342900">
              <a:spcBef>
                <a:spcPts val="200"/>
              </a:spcBef>
              <a:buClr>
                <a:srgbClr val="2F8AB4"/>
              </a:buClr>
              <a:buFont typeface="Webdings" panose="05030102010509060703" pitchFamily="18" charset="2"/>
              <a:buChar char="4"/>
            </a:pPr>
            <a:r>
              <a:rPr lang="en-US" sz="1600" b="1" dirty="0">
                <a:latin typeface="Century Gothic" panose="020B0502020202020204" pitchFamily="34" charset="0"/>
              </a:rPr>
              <a:t>Growing concern from Caribbean Nations</a:t>
            </a: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528093" y="337541"/>
            <a:ext cx="4348707" cy="689783"/>
          </a:xfrm>
        </p:spPr>
        <p:txBody>
          <a:bodyPr/>
          <a:lstStyle/>
          <a:p>
            <a:r>
              <a:rPr lang="en-US" sz="4800" dirty="0" smtClean="0"/>
              <a:t>Partnerships</a:t>
            </a:r>
            <a:endParaRPr lang="en-US" sz="4800" dirty="0"/>
          </a:p>
        </p:txBody>
      </p:sp>
      <p:pic>
        <p:nvPicPr>
          <p:cNvPr id="11"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145478" y="1385818"/>
            <a:ext cx="2743201" cy="265347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93000"/>
                    </a14:imgEffect>
                    <a14:imgEffect>
                      <a14:brightnessContrast bright="26000" contrast="-1000"/>
                    </a14:imgEffect>
                  </a14:imgLayer>
                </a14:imgProps>
              </a:ext>
              <a:ext uri="{28A0092B-C50C-407E-A947-70E740481C1C}">
                <a14:useLocalDpi xmlns:a14="http://schemas.microsoft.com/office/drawing/2010/main"/>
              </a:ext>
            </a:extLst>
          </a:blip>
          <a:srcRect l="21341" t="19061" r="50244" b="33275"/>
          <a:stretch/>
        </p:blipFill>
        <p:spPr>
          <a:xfrm>
            <a:off x="4458951" y="1385817"/>
            <a:ext cx="2598236" cy="265347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l="7973" r="9643"/>
          <a:stretch/>
        </p:blipFill>
        <p:spPr>
          <a:xfrm>
            <a:off x="8381378" y="1385818"/>
            <a:ext cx="2868147" cy="2653476"/>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0" y="5445778"/>
            <a:ext cx="12192000" cy="119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11"/>
          </p:nvPr>
        </p:nvSpPr>
        <p:spPr>
          <a:xfrm>
            <a:off x="508215" y="5586595"/>
            <a:ext cx="10836760" cy="1188529"/>
          </a:xfrm>
        </p:spPr>
        <p:txBody>
          <a:bodyPr>
            <a:normAutofit/>
          </a:bodyPr>
          <a:lstStyle/>
          <a:p>
            <a:r>
              <a:rPr lang="en-US" sz="2200" dirty="0" smtClean="0">
                <a:solidFill>
                  <a:srgbClr val="FFFFFF"/>
                </a:solidFill>
              </a:rPr>
              <a:t>A 2016 survey of 45 </a:t>
            </a:r>
            <a:r>
              <a:rPr lang="en-US" sz="2200" b="1" dirty="0">
                <a:solidFill>
                  <a:srgbClr val="FFFFFF"/>
                </a:solidFill>
              </a:rPr>
              <a:t>marine </a:t>
            </a:r>
            <a:r>
              <a:rPr lang="en-US" sz="2200" b="1" dirty="0" smtClean="0">
                <a:solidFill>
                  <a:srgbClr val="FFFFFF"/>
                </a:solidFill>
              </a:rPr>
              <a:t>researchers </a:t>
            </a:r>
            <a:r>
              <a:rPr lang="en-US" sz="2200" dirty="0" smtClean="0">
                <a:solidFill>
                  <a:srgbClr val="FFFFFF"/>
                </a:solidFill>
              </a:rPr>
              <a:t>showed that</a:t>
            </a:r>
            <a:r>
              <a:rPr lang="en-US" sz="2200" b="1" dirty="0" smtClean="0">
                <a:solidFill>
                  <a:srgbClr val="FFFFFF"/>
                </a:solidFill>
              </a:rPr>
              <a:t> </a:t>
            </a:r>
            <a:r>
              <a:rPr lang="en-US" sz="2200" dirty="0" smtClean="0">
                <a:solidFill>
                  <a:srgbClr val="FFFFFF"/>
                </a:solidFill>
              </a:rPr>
              <a:t>80% (36/45) </a:t>
            </a:r>
            <a:r>
              <a:rPr lang="en-US" sz="2200" b="1" dirty="0" smtClean="0">
                <a:solidFill>
                  <a:srgbClr val="FFFFFF"/>
                </a:solidFill>
              </a:rPr>
              <a:t>agreed </a:t>
            </a:r>
            <a:r>
              <a:rPr lang="en-US" sz="2200" b="1" dirty="0">
                <a:solidFill>
                  <a:srgbClr val="FFFFFF"/>
                </a:solidFill>
              </a:rPr>
              <a:t>that the amount of </a:t>
            </a:r>
            <a:r>
              <a:rPr lang="en-US" sz="2200" b="1" i="1" dirty="0">
                <a:solidFill>
                  <a:srgbClr val="FFFFFF"/>
                </a:solidFill>
              </a:rPr>
              <a:t>Sargassum</a:t>
            </a:r>
            <a:r>
              <a:rPr lang="en-US" sz="2200" dirty="0">
                <a:solidFill>
                  <a:srgbClr val="FFFFFF"/>
                </a:solidFill>
              </a:rPr>
              <a:t> in the </a:t>
            </a:r>
            <a:r>
              <a:rPr lang="en-US" sz="2200" dirty="0" smtClean="0">
                <a:solidFill>
                  <a:srgbClr val="FFFFFF"/>
                </a:solidFill>
              </a:rPr>
              <a:t>Caribbean </a:t>
            </a:r>
            <a:r>
              <a:rPr lang="en-US" sz="2200" dirty="0">
                <a:solidFill>
                  <a:srgbClr val="FFFFFF"/>
                </a:solidFill>
              </a:rPr>
              <a:t>in 2015 was </a:t>
            </a:r>
            <a:r>
              <a:rPr lang="en-US" sz="2200" b="1" dirty="0">
                <a:solidFill>
                  <a:srgbClr val="FFFFFF"/>
                </a:solidFill>
              </a:rPr>
              <a:t>significantly higher </a:t>
            </a:r>
            <a:r>
              <a:rPr lang="en-US" sz="2200" dirty="0">
                <a:solidFill>
                  <a:srgbClr val="FFFFFF"/>
                </a:solidFill>
              </a:rPr>
              <a:t>than in previous </a:t>
            </a:r>
            <a:r>
              <a:rPr lang="en-US" sz="2200" dirty="0" smtClean="0">
                <a:solidFill>
                  <a:srgbClr val="FFFFFF"/>
                </a:solidFill>
              </a:rPr>
              <a:t>years.</a:t>
            </a:r>
          </a:p>
        </p:txBody>
      </p:sp>
      <p:sp>
        <p:nvSpPr>
          <p:cNvPr id="16" name="TextBox 15"/>
          <p:cNvSpPr txBox="1"/>
          <p:nvPr/>
        </p:nvSpPr>
        <p:spPr>
          <a:xfrm>
            <a:off x="145478" y="4235951"/>
            <a:ext cx="3425066" cy="1323439"/>
          </a:xfrm>
          <a:prstGeom prst="rect">
            <a:avLst/>
          </a:prstGeom>
          <a:solidFill>
            <a:schemeClr val="bg1">
              <a:alpha val="12000"/>
            </a:schemeClr>
          </a:solidFill>
        </p:spPr>
        <p:txBody>
          <a:bodyPr wrap="square" rtlCol="0">
            <a:spAutoFit/>
          </a:bodyPr>
          <a:lstStyle/>
          <a:p>
            <a:r>
              <a:rPr lang="en-US" sz="2000" dirty="0">
                <a:latin typeface="Century Gothic" panose="020B0502020202020204" pitchFamily="34" charset="0"/>
              </a:rPr>
              <a:t>Dr. Porfirio Alvarez Torres, Executive Secretary at </a:t>
            </a:r>
            <a:r>
              <a:rPr lang="en-US" sz="2000" dirty="0" smtClean="0">
                <a:latin typeface="Century Gothic" panose="020B0502020202020204" pitchFamily="34" charset="0"/>
              </a:rPr>
              <a:t>CiiMarGoMC</a:t>
            </a:r>
            <a:endParaRPr lang="en-US" sz="2000" dirty="0">
              <a:latin typeface="Century Gothic" panose="020B0502020202020204" pitchFamily="34" charset="0"/>
            </a:endParaRPr>
          </a:p>
          <a:p>
            <a:r>
              <a:rPr lang="en-US" sz="2000" dirty="0" smtClean="0">
                <a:latin typeface="Century Gothic" panose="020B0502020202020204" pitchFamily="34" charset="0"/>
              </a:rPr>
              <a:t> </a:t>
            </a:r>
            <a:endParaRPr lang="en-US" sz="2000" dirty="0">
              <a:latin typeface="Century Gothic" panose="020B0502020202020204" pitchFamily="34" charset="0"/>
            </a:endParaRPr>
          </a:p>
        </p:txBody>
      </p:sp>
      <p:sp>
        <p:nvSpPr>
          <p:cNvPr id="17" name="TextBox 16"/>
          <p:cNvSpPr txBox="1"/>
          <p:nvPr/>
        </p:nvSpPr>
        <p:spPr>
          <a:xfrm>
            <a:off x="4417569" y="4247772"/>
            <a:ext cx="2639618" cy="1015663"/>
          </a:xfrm>
          <a:prstGeom prst="rect">
            <a:avLst/>
          </a:prstGeom>
          <a:noFill/>
        </p:spPr>
        <p:txBody>
          <a:bodyPr wrap="square" rtlCol="0">
            <a:spAutoFit/>
          </a:bodyPr>
          <a:lstStyle/>
          <a:p>
            <a:r>
              <a:rPr lang="en-US" sz="2000" dirty="0">
                <a:latin typeface="Century Gothic" panose="020B0502020202020204" pitchFamily="34" charset="0"/>
              </a:rPr>
              <a:t>Dr. Sergio Cerdeira, </a:t>
            </a:r>
            <a:r>
              <a:rPr lang="en-US" sz="2000" dirty="0" smtClean="0">
                <a:latin typeface="Century Gothic" panose="020B0502020202020204" pitchFamily="34" charset="0"/>
              </a:rPr>
              <a:t>CONABIO</a:t>
            </a:r>
            <a:endParaRPr lang="en-US" sz="2000" dirty="0">
              <a:latin typeface="Century Gothic" panose="020B0502020202020204" pitchFamily="34" charset="0"/>
            </a:endParaRPr>
          </a:p>
          <a:p>
            <a:endParaRPr lang="en-US" sz="2000" dirty="0">
              <a:latin typeface="Century Gothic" panose="020B0502020202020204" pitchFamily="34" charset="0"/>
            </a:endParaRPr>
          </a:p>
        </p:txBody>
      </p:sp>
      <p:sp>
        <p:nvSpPr>
          <p:cNvPr id="18" name="TextBox 17"/>
          <p:cNvSpPr txBox="1"/>
          <p:nvPr/>
        </p:nvSpPr>
        <p:spPr>
          <a:xfrm>
            <a:off x="8181474" y="4188538"/>
            <a:ext cx="4010526" cy="1323439"/>
          </a:xfrm>
          <a:prstGeom prst="rect">
            <a:avLst/>
          </a:prstGeom>
          <a:solidFill>
            <a:schemeClr val="bg1">
              <a:alpha val="12000"/>
            </a:schemeClr>
          </a:solidFill>
        </p:spPr>
        <p:txBody>
          <a:bodyPr wrap="square" rtlCol="0">
            <a:spAutoFit/>
          </a:bodyPr>
          <a:lstStyle/>
          <a:p>
            <a:r>
              <a:rPr lang="en-US" sz="2000" dirty="0">
                <a:latin typeface="Century Gothic" panose="020B0502020202020204" pitchFamily="34" charset="0"/>
              </a:rPr>
              <a:t>Frederique Fardin, </a:t>
            </a:r>
            <a:endParaRPr lang="en-US" sz="2000" dirty="0" smtClean="0">
              <a:latin typeface="Century Gothic" panose="020B0502020202020204" pitchFamily="34" charset="0"/>
            </a:endParaRPr>
          </a:p>
          <a:p>
            <a:r>
              <a:rPr lang="en-US" sz="2000" dirty="0" smtClean="0">
                <a:latin typeface="Century Gothic" panose="020B0502020202020204" pitchFamily="34" charset="0"/>
              </a:rPr>
              <a:t>Project </a:t>
            </a:r>
            <a:r>
              <a:rPr lang="en-US" sz="2000" dirty="0">
                <a:latin typeface="Century Gothic" panose="020B0502020202020204" pitchFamily="34" charset="0"/>
              </a:rPr>
              <a:t>Coordinator on </a:t>
            </a:r>
            <a:r>
              <a:rPr lang="en-US" sz="2000" i="1" dirty="0">
                <a:latin typeface="Century Gothic" panose="020B0502020202020204" pitchFamily="34" charset="0"/>
              </a:rPr>
              <a:t>Sargassum</a:t>
            </a:r>
            <a:r>
              <a:rPr lang="en-US" sz="2000" dirty="0">
                <a:latin typeface="Century Gothic" panose="020B0502020202020204" pitchFamily="34" charset="0"/>
              </a:rPr>
              <a:t> Issues at SPAW-RAC</a:t>
            </a:r>
          </a:p>
          <a:p>
            <a:r>
              <a:rPr lang="en-US" sz="2000" dirty="0" smtClean="0">
                <a:latin typeface="Century Gothic" panose="020B0502020202020204" pitchFamily="34" charset="0"/>
              </a:rPr>
              <a:t> </a:t>
            </a:r>
            <a:endParaRPr lang="en-US" sz="2000" dirty="0">
              <a:latin typeface="Century Gothic" panose="020B0502020202020204" pitchFamily="34" charset="0"/>
            </a:endParaRP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9"/>
          <p:cNvSpPr>
            <a:spLocks noGrp="1"/>
          </p:cNvSpPr>
          <p:nvPr>
            <p:ph type="body" sz="quarter" idx="14"/>
          </p:nvPr>
        </p:nvSpPr>
        <p:spPr>
          <a:xfrm>
            <a:off x="4267200" y="385839"/>
            <a:ext cx="3785937" cy="689783"/>
          </a:xfrm>
        </p:spPr>
        <p:txBody>
          <a:bodyPr/>
          <a:lstStyle/>
          <a:p>
            <a:pPr algn="l"/>
            <a:r>
              <a:rPr lang="en-US" sz="4800" dirty="0" smtClean="0"/>
              <a:t>Objectives</a:t>
            </a:r>
          </a:p>
        </p:txBody>
      </p:sp>
      <p:sp>
        <p:nvSpPr>
          <p:cNvPr id="16" name="TextBox 15"/>
          <p:cNvSpPr txBox="1"/>
          <p:nvPr/>
        </p:nvSpPr>
        <p:spPr>
          <a:xfrm>
            <a:off x="782557" y="1534763"/>
            <a:ext cx="4912389" cy="707886"/>
          </a:xfrm>
          <a:prstGeom prst="rect">
            <a:avLst/>
          </a:prstGeom>
          <a:noFill/>
        </p:spPr>
        <p:txBody>
          <a:bodyPr wrap="square" rtlCol="0">
            <a:spAutoFit/>
          </a:bodyPr>
          <a:lstStyle/>
          <a:p>
            <a:r>
              <a:rPr lang="en-US" sz="4000" b="1" dirty="0" smtClean="0">
                <a:solidFill>
                  <a:srgbClr val="2F8AB4"/>
                </a:solidFill>
                <a:latin typeface="Century Gothic" panose="020B0502020202020204" pitchFamily="34" charset="0"/>
              </a:rPr>
              <a:t>Detect </a:t>
            </a:r>
            <a:r>
              <a:rPr lang="en-US" sz="4000" b="1" i="1" dirty="0" smtClean="0">
                <a:solidFill>
                  <a:srgbClr val="2F8AB4"/>
                </a:solidFill>
                <a:latin typeface="Century Gothic" panose="020B0502020202020204" pitchFamily="34" charset="0"/>
              </a:rPr>
              <a:t>Sargassum</a:t>
            </a:r>
            <a:endParaRPr lang="en-US" sz="4000" b="1" dirty="0">
              <a:solidFill>
                <a:srgbClr val="2F8AB4"/>
              </a:solidFill>
              <a:latin typeface="Century Gothic" panose="020B0502020202020204" pitchFamily="34" charset="0"/>
            </a:endParaRPr>
          </a:p>
        </p:txBody>
      </p:sp>
      <p:sp>
        <p:nvSpPr>
          <p:cNvPr id="17" name="TextBox 16"/>
          <p:cNvSpPr txBox="1"/>
          <p:nvPr/>
        </p:nvSpPr>
        <p:spPr>
          <a:xfrm>
            <a:off x="3978587" y="4803745"/>
            <a:ext cx="4300451" cy="1200329"/>
          </a:xfrm>
          <a:prstGeom prst="rect">
            <a:avLst/>
          </a:prstGeom>
          <a:noFill/>
        </p:spPr>
        <p:txBody>
          <a:bodyPr wrap="square" rtlCol="0">
            <a:spAutoFit/>
          </a:bodyPr>
          <a:lstStyle/>
          <a:p>
            <a:r>
              <a:rPr lang="en-US" sz="3600" b="1" dirty="0" smtClean="0">
                <a:solidFill>
                  <a:schemeClr val="bg2">
                    <a:lumMod val="75000"/>
                  </a:schemeClr>
                </a:solidFill>
                <a:latin typeface="Century Gothic" panose="020B0502020202020204" pitchFamily="34" charset="0"/>
              </a:rPr>
              <a:t>Asses accuracy of Instagram</a:t>
            </a:r>
            <a:endParaRPr lang="en-US" sz="3600" b="1" i="1" dirty="0">
              <a:solidFill>
                <a:schemeClr val="bg2">
                  <a:lumMod val="75000"/>
                </a:schemeClr>
              </a:solidFill>
              <a:latin typeface="Century Gothic" panose="020B0502020202020204" pitchFamily="34" charset="0"/>
            </a:endParaRPr>
          </a:p>
        </p:txBody>
      </p:sp>
      <p:sp>
        <p:nvSpPr>
          <p:cNvPr id="18" name="TextBox 17"/>
          <p:cNvSpPr txBox="1"/>
          <p:nvPr/>
        </p:nvSpPr>
        <p:spPr>
          <a:xfrm>
            <a:off x="3978586" y="2763608"/>
            <a:ext cx="4300451" cy="1200329"/>
          </a:xfrm>
          <a:prstGeom prst="rect">
            <a:avLst/>
          </a:prstGeom>
          <a:noFill/>
        </p:spPr>
        <p:txBody>
          <a:bodyPr wrap="square" rtlCol="0">
            <a:spAutoFit/>
          </a:bodyPr>
          <a:lstStyle/>
          <a:p>
            <a:r>
              <a:rPr lang="en-US" sz="3600" b="1" dirty="0" smtClean="0">
                <a:solidFill>
                  <a:schemeClr val="bg2">
                    <a:lumMod val="75000"/>
                  </a:schemeClr>
                </a:solidFill>
                <a:latin typeface="Century Gothic" panose="020B0502020202020204" pitchFamily="34" charset="0"/>
              </a:rPr>
              <a:t>Compare Indices and Sensors</a:t>
            </a:r>
            <a:endParaRPr lang="en-US" sz="3600" b="1" i="1" dirty="0">
              <a:solidFill>
                <a:schemeClr val="bg2">
                  <a:lumMod val="75000"/>
                </a:schemeClr>
              </a:solidFill>
              <a:latin typeface="Century Gothic" panose="020B0502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22" b="12656"/>
          <a:stretch/>
        </p:blipFill>
        <p:spPr>
          <a:xfrm>
            <a:off x="782558" y="2539442"/>
            <a:ext cx="2805524" cy="1685672"/>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542" t="7237" r="20543" b="12062"/>
          <a:stretch/>
        </p:blipFill>
        <p:spPr>
          <a:xfrm>
            <a:off x="1235092" y="4566072"/>
            <a:ext cx="1750727" cy="1750728"/>
          </a:xfrm>
          <a:prstGeom prst="rect">
            <a:avLst/>
          </a:prstGeom>
        </p:spPr>
      </p:pic>
      <p:sp>
        <p:nvSpPr>
          <p:cNvPr id="26" name="TextBox 25"/>
          <p:cNvSpPr txBox="1"/>
          <p:nvPr/>
        </p:nvSpPr>
        <p:spPr>
          <a:xfrm>
            <a:off x="8669541" y="3061531"/>
            <a:ext cx="3249743" cy="403564"/>
          </a:xfrm>
          <a:prstGeom prst="rect">
            <a:avLst/>
          </a:prstGeom>
          <a:noFill/>
        </p:spPr>
        <p:txBody>
          <a:bodyPr wrap="square" rtlCol="0">
            <a:spAutoFit/>
          </a:bodyPr>
          <a:lstStyle/>
          <a:p>
            <a:r>
              <a:rPr lang="en-US" sz="2000" dirty="0" smtClean="0">
                <a:solidFill>
                  <a:schemeClr val="bg2">
                    <a:lumMod val="75000"/>
                  </a:schemeClr>
                </a:solidFill>
                <a:latin typeface="Century Gothic" panose="020B0502020202020204" pitchFamily="34" charset="0"/>
              </a:rPr>
              <a:t>NASA Earth Observations</a:t>
            </a:r>
            <a:endParaRPr lang="en-US" sz="2000" i="1" dirty="0">
              <a:solidFill>
                <a:schemeClr val="bg2">
                  <a:lumMod val="75000"/>
                </a:schemeClr>
              </a:solidFill>
              <a:latin typeface="Century Gothic" panose="020B0502020202020204" pitchFamily="34" charset="0"/>
            </a:endParaRPr>
          </a:p>
        </p:txBody>
      </p:sp>
      <p:sp>
        <p:nvSpPr>
          <p:cNvPr id="27" name="TextBox 26"/>
          <p:cNvSpPr txBox="1"/>
          <p:nvPr/>
        </p:nvSpPr>
        <p:spPr>
          <a:xfrm>
            <a:off x="8669541" y="4968260"/>
            <a:ext cx="2487743" cy="400110"/>
          </a:xfrm>
          <a:prstGeom prst="rect">
            <a:avLst/>
          </a:prstGeom>
          <a:noFill/>
        </p:spPr>
        <p:txBody>
          <a:bodyPr wrap="square" rtlCol="0">
            <a:spAutoFit/>
          </a:bodyPr>
          <a:lstStyle/>
          <a:p>
            <a:r>
              <a:rPr lang="en-US" sz="2000" dirty="0" smtClean="0">
                <a:solidFill>
                  <a:schemeClr val="bg2">
                    <a:lumMod val="75000"/>
                  </a:schemeClr>
                </a:solidFill>
                <a:latin typeface="Century Gothic" panose="020B0502020202020204" pitchFamily="34" charset="0"/>
              </a:rPr>
              <a:t>Ground truth data</a:t>
            </a:r>
            <a:endParaRPr lang="en-US" sz="2000" i="1" dirty="0">
              <a:solidFill>
                <a:schemeClr val="bg2">
                  <a:lumMod val="75000"/>
                </a:schemeClr>
              </a:solidFill>
              <a:latin typeface="Century Gothic" panose="020B050202020202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9221" y="89794"/>
            <a:ext cx="2582779" cy="1937085"/>
          </a:xfrm>
          <a:prstGeom prst="rect">
            <a:avLst/>
          </a:prstGeom>
        </p:spPr>
      </p:pic>
      <p:sp>
        <p:nvSpPr>
          <p:cNvPr id="32" name="TextBox 31"/>
          <p:cNvSpPr txBox="1"/>
          <p:nvPr/>
        </p:nvSpPr>
        <p:spPr>
          <a:xfrm>
            <a:off x="10668001" y="2032950"/>
            <a:ext cx="1523999" cy="184666"/>
          </a:xfrm>
          <a:prstGeom prst="rect">
            <a:avLst/>
          </a:prstGeom>
          <a:noFill/>
        </p:spPr>
        <p:txBody>
          <a:bodyPr wrap="square" rtlCol="0">
            <a:spAutoFit/>
          </a:bodyPr>
          <a:lstStyle/>
          <a:p>
            <a:r>
              <a:rPr lang="en-US" sz="600" dirty="0" smtClean="0">
                <a:solidFill>
                  <a:srgbClr val="767171"/>
                </a:solidFill>
                <a:latin typeface="Century Gothic"/>
              </a:rPr>
              <a:t>Image Credit: Dr. Juan Torres-Perez</a:t>
            </a:r>
            <a:endParaRPr lang="en-US" sz="600" dirty="0">
              <a:solidFill>
                <a:srgbClr val="767171"/>
              </a:solidFill>
              <a:latin typeface="Century Gothic"/>
            </a:endParaRPr>
          </a:p>
        </p:txBody>
      </p:sp>
    </p:spTree>
    <p:extLst>
      <p:ext uri="{BB962C8B-B14F-4D97-AF65-F5344CB8AC3E}">
        <p14:creationId xmlns:p14="http://schemas.microsoft.com/office/powerpoint/2010/main" val="32908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18">
                                            <p:txEl>
                                              <p:pRg st="0" end="0"/>
                                            </p:txEl>
                                          </p:spTgt>
                                        </p:tgtEl>
                                        <p:attrNameLst>
                                          <p:attrName>style.color</p:attrName>
                                        </p:attrNameLst>
                                      </p:cBhvr>
                                      <p:by>
                                        <p:hsl h="0" s="-12549" l="-25098"/>
                                      </p:by>
                                    </p:animClr>
                                    <p:animClr clrSpc="hsl" dir="cw">
                                      <p:cBhvr>
                                        <p:cTn id="7" dur="500" fill="hold"/>
                                        <p:tgtEl>
                                          <p:spTgt spid="18">
                                            <p:txEl>
                                              <p:pRg st="0" end="0"/>
                                            </p:txEl>
                                          </p:spTgt>
                                        </p:tgtEl>
                                        <p:attrNameLst>
                                          <p:attrName>fillcolor</p:attrName>
                                        </p:attrNameLst>
                                      </p:cBhvr>
                                      <p:by>
                                        <p:hsl h="0" s="-12549" l="-25098"/>
                                      </p:by>
                                    </p:animClr>
                                    <p:animClr clrSpc="hsl" dir="cw">
                                      <p:cBhvr>
                                        <p:cTn id="8" dur="500" fill="hold"/>
                                        <p:tgtEl>
                                          <p:spTgt spid="18">
                                            <p:txEl>
                                              <p:pRg st="0" end="0"/>
                                            </p:txEl>
                                          </p:spTgt>
                                        </p:tgtEl>
                                        <p:attrNameLst>
                                          <p:attrName>stroke.color</p:attrName>
                                        </p:attrNameLst>
                                      </p:cBhvr>
                                      <p:by>
                                        <p:hsl h="0" s="-12549" l="-25098"/>
                                      </p:by>
                                    </p:animClr>
                                    <p:set>
                                      <p:cBhvr>
                                        <p:cTn id="9" dur="500" fill="hold"/>
                                        <p:tgtEl>
                                          <p:spTgt spid="1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26"/>
                                        </p:tgtEl>
                                        <p:attrNameLst>
                                          <p:attrName>style.color</p:attrName>
                                        </p:attrNameLst>
                                      </p:cBhvr>
                                      <p:by>
                                        <p:hsl h="0" s="-12549" l="-25098"/>
                                      </p:by>
                                    </p:animClr>
                                    <p:animClr clrSpc="hsl" dir="cw">
                                      <p:cBhvr>
                                        <p:cTn id="14" dur="500" fill="hold"/>
                                        <p:tgtEl>
                                          <p:spTgt spid="26"/>
                                        </p:tgtEl>
                                        <p:attrNameLst>
                                          <p:attrName>fillcolor</p:attrName>
                                        </p:attrNameLst>
                                      </p:cBhvr>
                                      <p:by>
                                        <p:hsl h="0" s="-12549" l="-25098"/>
                                      </p:by>
                                    </p:animClr>
                                    <p:animClr clrSpc="hsl" dir="cw">
                                      <p:cBhvr>
                                        <p:cTn id="15" dur="500" fill="hold"/>
                                        <p:tgtEl>
                                          <p:spTgt spid="26"/>
                                        </p:tgtEl>
                                        <p:attrNameLst>
                                          <p:attrName>stroke.color</p:attrName>
                                        </p:attrNameLst>
                                      </p:cBhvr>
                                      <p:by>
                                        <p:hsl h="0" s="-12549" l="-25098"/>
                                      </p:by>
                                    </p:animClr>
                                    <p:set>
                                      <p:cBhvr>
                                        <p:cTn id="16" dur="500" fill="hold"/>
                                        <p:tgtEl>
                                          <p:spTgt spid="2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0" nodeType="clickEffect">
                                  <p:stCondLst>
                                    <p:cond delay="0"/>
                                  </p:stCondLst>
                                  <p:childTnLst>
                                    <p:animClr clrSpc="hsl" dir="cw">
                                      <p:cBhvr override="childStyle">
                                        <p:cTn id="20" dur="500" fill="hold"/>
                                        <p:tgtEl>
                                          <p:spTgt spid="17"/>
                                        </p:tgtEl>
                                        <p:attrNameLst>
                                          <p:attrName>style.color</p:attrName>
                                        </p:attrNameLst>
                                      </p:cBhvr>
                                      <p:by>
                                        <p:hsl h="0" s="-12549" l="-25098"/>
                                      </p:by>
                                    </p:animClr>
                                    <p:animClr clrSpc="hsl" dir="cw">
                                      <p:cBhvr>
                                        <p:cTn id="21" dur="500" fill="hold"/>
                                        <p:tgtEl>
                                          <p:spTgt spid="17"/>
                                        </p:tgtEl>
                                        <p:attrNameLst>
                                          <p:attrName>fillcolor</p:attrName>
                                        </p:attrNameLst>
                                      </p:cBhvr>
                                      <p:by>
                                        <p:hsl h="0" s="-12549" l="-25098"/>
                                      </p:by>
                                    </p:animClr>
                                    <p:animClr clrSpc="hsl" dir="cw">
                                      <p:cBhvr>
                                        <p:cTn id="22" dur="500" fill="hold"/>
                                        <p:tgtEl>
                                          <p:spTgt spid="17"/>
                                        </p:tgtEl>
                                        <p:attrNameLst>
                                          <p:attrName>stroke.color</p:attrName>
                                        </p:attrNameLst>
                                      </p:cBhvr>
                                      <p:by>
                                        <p:hsl h="0" s="-12549" l="-25098"/>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grpId="0" nodeType="clickEffect">
                                  <p:stCondLst>
                                    <p:cond delay="0"/>
                                  </p:stCondLst>
                                  <p:childTnLst>
                                    <p:animClr clrSpc="hsl" dir="cw">
                                      <p:cBhvr override="childStyle">
                                        <p:cTn id="27" dur="500" fill="hold"/>
                                        <p:tgtEl>
                                          <p:spTgt spid="27"/>
                                        </p:tgtEl>
                                        <p:attrNameLst>
                                          <p:attrName>style.color</p:attrName>
                                        </p:attrNameLst>
                                      </p:cBhvr>
                                      <p:by>
                                        <p:hsl h="0" s="-12549" l="-25098"/>
                                      </p:by>
                                    </p:animClr>
                                    <p:animClr clrSpc="hsl" dir="cw">
                                      <p:cBhvr>
                                        <p:cTn id="28" dur="500" fill="hold"/>
                                        <p:tgtEl>
                                          <p:spTgt spid="27"/>
                                        </p:tgtEl>
                                        <p:attrNameLst>
                                          <p:attrName>fillcolor</p:attrName>
                                        </p:attrNameLst>
                                      </p:cBhvr>
                                      <p:by>
                                        <p:hsl h="0" s="-12549" l="-25098"/>
                                      </p:by>
                                    </p:animClr>
                                    <p:animClr clrSpc="hsl" dir="cw">
                                      <p:cBhvr>
                                        <p:cTn id="29" dur="500" fill="hold"/>
                                        <p:tgtEl>
                                          <p:spTgt spid="27"/>
                                        </p:tgtEl>
                                        <p:attrNameLst>
                                          <p:attrName>stroke.color</p:attrName>
                                        </p:attrNameLst>
                                      </p:cBhvr>
                                      <p:by>
                                        <p:hsl h="0" s="-12549" l="-25098"/>
                                      </p:by>
                                    </p:animClr>
                                    <p:set>
                                      <p:cBhvr>
                                        <p:cTn id="30" dur="500" fill="hold"/>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51424" y="326144"/>
            <a:ext cx="10643616" cy="704088"/>
          </a:xfrm>
        </p:spPr>
        <p:txBody>
          <a:bodyPr/>
          <a:lstStyle/>
          <a:p>
            <a:r>
              <a:rPr lang="en-US" dirty="0" smtClean="0"/>
              <a:t>Data Acquisition I</a:t>
            </a:r>
            <a:endParaRPr lang="en-US" dirty="0"/>
          </a:p>
        </p:txBody>
      </p:sp>
      <p:pic>
        <p:nvPicPr>
          <p:cNvPr id="11" name="Picture 2" descr="06 Aq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68" y="1157909"/>
            <a:ext cx="2525522" cy="132226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ldcm_2012_CO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24" y="3753907"/>
            <a:ext cx="3854899" cy="21683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104423" y="2567898"/>
            <a:ext cx="1908895" cy="1436974"/>
          </a:xfrm>
          <a:prstGeom prst="rect">
            <a:avLst/>
          </a:prstGeom>
        </p:spPr>
      </p:pic>
      <p:sp>
        <p:nvSpPr>
          <p:cNvPr id="16" name="Rectangle 15"/>
          <p:cNvSpPr/>
          <p:nvPr/>
        </p:nvSpPr>
        <p:spPr>
          <a:xfrm>
            <a:off x="470168" y="5898563"/>
            <a:ext cx="11721831"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GLOVIS		Earth Explorer			Ocean Color Web</a:t>
            </a:r>
            <a:endParaRPr lang="en-US" sz="2200" dirty="0">
              <a:solidFill>
                <a:srgbClr val="333333"/>
              </a:solidFill>
              <a:latin typeface="Century Gothic" panose="020B0502020202020204" pitchFamily="34" charset="0"/>
            </a:endParaRPr>
          </a:p>
        </p:txBody>
      </p:sp>
      <p:sp>
        <p:nvSpPr>
          <p:cNvPr id="17" name="Rectangle 16"/>
          <p:cNvSpPr/>
          <p:nvPr/>
        </p:nvSpPr>
        <p:spPr>
          <a:xfrm>
            <a:off x="4203398" y="2877331"/>
            <a:ext cx="1995994"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Terra MODIS</a:t>
            </a:r>
            <a:endParaRPr lang="en-US" sz="2200" dirty="0">
              <a:solidFill>
                <a:srgbClr val="333333"/>
              </a:solidFill>
              <a:latin typeface="Century Gothic" panose="020B0502020202020204" pitchFamily="34" charset="0"/>
            </a:endParaRPr>
          </a:p>
        </p:txBody>
      </p:sp>
      <p:sp>
        <p:nvSpPr>
          <p:cNvPr id="18" name="Rectangle 17"/>
          <p:cNvSpPr/>
          <p:nvPr/>
        </p:nvSpPr>
        <p:spPr>
          <a:xfrm>
            <a:off x="4203398" y="4366509"/>
            <a:ext cx="2185370"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Landsat 8 OLI</a:t>
            </a:r>
            <a:endParaRPr lang="en-US" sz="2200" dirty="0">
              <a:solidFill>
                <a:srgbClr val="333333"/>
              </a:solidFill>
              <a:latin typeface="Century Gothic" panose="020B0502020202020204" pitchFamily="34" charset="0"/>
            </a:endParaRPr>
          </a:p>
        </p:txBody>
      </p:sp>
      <p:sp>
        <p:nvSpPr>
          <p:cNvPr id="27" name="Rectangle 26"/>
          <p:cNvSpPr/>
          <p:nvPr/>
        </p:nvSpPr>
        <p:spPr>
          <a:xfrm>
            <a:off x="4203398" y="1536995"/>
            <a:ext cx="1995994"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Aqua MODIS</a:t>
            </a:r>
            <a:endParaRPr lang="en-US" sz="2200" dirty="0">
              <a:solidFill>
                <a:srgbClr val="333333"/>
              </a:solidFill>
              <a:latin typeface="Century Gothic" panose="020B0502020202020204" pitchFamily="34" charset="0"/>
            </a:endParaRPr>
          </a:p>
        </p:txBody>
      </p:sp>
      <p:sp>
        <p:nvSpPr>
          <p:cNvPr id="28" name="Rectangle 27"/>
          <p:cNvSpPr/>
          <p:nvPr/>
        </p:nvSpPr>
        <p:spPr>
          <a:xfrm>
            <a:off x="702516" y="6269290"/>
            <a:ext cx="10956083" cy="430887"/>
          </a:xfrm>
          <a:prstGeom prst="rect">
            <a:avLst/>
          </a:prstGeom>
        </p:spPr>
        <p:txBody>
          <a:bodyPr wrap="square">
            <a:spAutoFit/>
          </a:bodyPr>
          <a:lstStyle/>
          <a:p>
            <a:pPr>
              <a:spcBef>
                <a:spcPts val="200"/>
              </a:spcBef>
              <a:buClr>
                <a:srgbClr val="2F8AB4"/>
              </a:buClr>
            </a:pPr>
            <a:r>
              <a:rPr lang="en-US" sz="2200" dirty="0" smtClean="0">
                <a:solidFill>
                  <a:schemeClr val="bg1">
                    <a:lumMod val="50000"/>
                  </a:schemeClr>
                </a:solidFill>
                <a:latin typeface="Century Gothic" panose="020B0502020202020204" pitchFamily="34" charset="0"/>
              </a:rPr>
              <a:t>glovis.usgs.gov	earthexplorer.usgs.gov	oceandata.sci.gsfc.nasa.gov</a:t>
            </a:r>
            <a:endParaRPr lang="en-US" sz="2200" dirty="0">
              <a:solidFill>
                <a:schemeClr val="bg1">
                  <a:lumMod val="50000"/>
                </a:schemeClr>
              </a:solidFill>
              <a:latin typeface="Century Gothic" panose="020B0502020202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45916"/>
          <a:stretch/>
        </p:blipFill>
        <p:spPr>
          <a:xfrm>
            <a:off x="7184876" y="1341907"/>
            <a:ext cx="4616794" cy="3741783"/>
          </a:xfrm>
          <a:prstGeom prst="rect">
            <a:avLst/>
          </a:prstGeom>
        </p:spPr>
      </p:pic>
      <p:sp>
        <p:nvSpPr>
          <p:cNvPr id="8" name="Rectangle 7"/>
          <p:cNvSpPr/>
          <p:nvPr/>
        </p:nvSpPr>
        <p:spPr>
          <a:xfrm>
            <a:off x="9791527" y="1692029"/>
            <a:ext cx="429768" cy="4389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63691" t="71053" r="16758" b="9649"/>
          <a:stretch/>
        </p:blipFill>
        <p:spPr>
          <a:xfrm>
            <a:off x="9799180" y="1704953"/>
            <a:ext cx="422115" cy="425988"/>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3922" t="73905" r="18760" b="13021"/>
          <a:stretch/>
        </p:blipFill>
        <p:spPr>
          <a:xfrm>
            <a:off x="7184876" y="1316845"/>
            <a:ext cx="4616794" cy="3766845"/>
          </a:xfrm>
          <a:prstGeom prst="rect">
            <a:avLst/>
          </a:prstGeom>
        </p:spPr>
      </p:pic>
      <p:cxnSp>
        <p:nvCxnSpPr>
          <p:cNvPr id="15" name="Straight Arrow Connector 14"/>
          <p:cNvCxnSpPr/>
          <p:nvPr/>
        </p:nvCxnSpPr>
        <p:spPr>
          <a:xfrm flipH="1" flipV="1">
            <a:off x="10293982" y="4283564"/>
            <a:ext cx="596522" cy="5545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3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iterate type="lt">
                                    <p:tmAbs val="100"/>
                                  </p:iterate>
                                  <p:childTnLst>
                                    <p:set>
                                      <p:cBhvr>
                                        <p:cTn id="63" dur="1" fill="hold">
                                          <p:stCondLst>
                                            <p:cond delay="0"/>
                                          </p:stCondLst>
                                        </p:cTn>
                                        <p:tgtEl>
                                          <p:spTgt spid="28">
                                            <p:txEl>
                                              <p:pRg st="0" end="0"/>
                                            </p:txEl>
                                          </p:spTgt>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51424" y="326144"/>
            <a:ext cx="10643616" cy="704088"/>
          </a:xfrm>
        </p:spPr>
        <p:txBody>
          <a:bodyPr/>
          <a:lstStyle/>
          <a:p>
            <a:r>
              <a:rPr lang="en-US" dirty="0" smtClean="0"/>
              <a:t>Data Acquisition II</a:t>
            </a:r>
            <a:endParaRPr lang="en-US" dirty="0"/>
          </a:p>
        </p:txBody>
      </p:sp>
      <p:sp>
        <p:nvSpPr>
          <p:cNvPr id="20" name="Text Placeholder 6"/>
          <p:cNvSpPr>
            <a:spLocks noGrp="1"/>
          </p:cNvSpPr>
          <p:nvPr>
            <p:ph type="body" sz="quarter" idx="14"/>
          </p:nvPr>
        </p:nvSpPr>
        <p:spPr>
          <a:xfrm>
            <a:off x="311294" y="1210505"/>
            <a:ext cx="8503920" cy="735710"/>
          </a:xfrm>
        </p:spPr>
        <p:txBody>
          <a:bodyPr/>
          <a:lstStyle/>
          <a:p>
            <a:pPr algn="l"/>
            <a:r>
              <a:rPr lang="en-US" sz="3000" dirty="0" smtClean="0"/>
              <a:t>Stakeholder and Community Survey:</a:t>
            </a:r>
            <a:endParaRPr lang="en-US" sz="3000"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285" y="1946215"/>
            <a:ext cx="3408830" cy="3772066"/>
          </a:xfrm>
          <a:prstGeom prst="rect">
            <a:avLst/>
          </a:prstGeom>
        </p:spPr>
      </p:pic>
      <p:sp>
        <p:nvSpPr>
          <p:cNvPr id="22" name="Text Placeholder 5"/>
          <p:cNvSpPr>
            <a:spLocks noGrp="1"/>
          </p:cNvSpPr>
          <p:nvPr>
            <p:ph type="body" sz="quarter" idx="11"/>
          </p:nvPr>
        </p:nvSpPr>
        <p:spPr>
          <a:xfrm>
            <a:off x="5781856" y="2030229"/>
            <a:ext cx="4668429" cy="3342782"/>
          </a:xfrm>
        </p:spPr>
        <p:txBody>
          <a:bodyPr>
            <a:normAutofit/>
          </a:bodyPr>
          <a:lstStyle/>
          <a:p>
            <a:pPr marL="457200" indent="-457200">
              <a:lnSpc>
                <a:spcPct val="100000"/>
              </a:lnSpc>
              <a:buFont typeface="Wingdings" panose="05000000000000000000" pitchFamily="2" charset="2"/>
              <a:buChar char="Ø"/>
            </a:pPr>
            <a:r>
              <a:rPr lang="en-US" dirty="0" smtClean="0">
                <a:solidFill>
                  <a:schemeClr val="tx1"/>
                </a:solidFill>
              </a:rPr>
              <a:t>45 responses</a:t>
            </a:r>
            <a:endParaRPr lang="en-US" dirty="0">
              <a:solidFill>
                <a:schemeClr val="tx1"/>
              </a:solidFill>
            </a:endParaRPr>
          </a:p>
          <a:p>
            <a:pPr marL="457200" indent="-457200">
              <a:lnSpc>
                <a:spcPct val="100000"/>
              </a:lnSpc>
              <a:buFont typeface="Wingdings" panose="05000000000000000000" pitchFamily="2" charset="2"/>
              <a:buChar char="Ø"/>
            </a:pPr>
            <a:r>
              <a:rPr lang="en-US" dirty="0" smtClean="0">
                <a:solidFill>
                  <a:schemeClr val="tx1"/>
                </a:solidFill>
              </a:rPr>
              <a:t>Topics addressed: </a:t>
            </a:r>
            <a:r>
              <a:rPr lang="en-US" i="1" dirty="0">
                <a:solidFill>
                  <a:schemeClr val="tx1"/>
                </a:solidFill>
              </a:rPr>
              <a:t>Sargassum</a:t>
            </a:r>
            <a:r>
              <a:rPr lang="en-US" dirty="0">
                <a:solidFill>
                  <a:schemeClr val="tx1"/>
                </a:solidFill>
              </a:rPr>
              <a:t> </a:t>
            </a:r>
            <a:r>
              <a:rPr lang="en-US" dirty="0" smtClean="0">
                <a:solidFill>
                  <a:schemeClr val="tx1"/>
                </a:solidFill>
              </a:rPr>
              <a:t>sighting locations, 2015 </a:t>
            </a:r>
            <a:r>
              <a:rPr lang="en-US" i="1" dirty="0" smtClean="0">
                <a:solidFill>
                  <a:schemeClr val="tx1"/>
                </a:solidFill>
              </a:rPr>
              <a:t>Sargassum</a:t>
            </a:r>
            <a:r>
              <a:rPr lang="en-US" dirty="0" smtClean="0">
                <a:solidFill>
                  <a:schemeClr val="tx1"/>
                </a:solidFill>
              </a:rPr>
              <a:t> levels, year-to-year differences, removal strategies, future research, </a:t>
            </a:r>
            <a:r>
              <a:rPr lang="en-US" i="1" dirty="0" smtClean="0">
                <a:solidFill>
                  <a:schemeClr val="tx1"/>
                </a:solidFill>
              </a:rPr>
              <a:t>Sargassum</a:t>
            </a:r>
            <a:r>
              <a:rPr lang="en-US" dirty="0" smtClean="0">
                <a:solidFill>
                  <a:schemeClr val="tx1"/>
                </a:solidFill>
              </a:rPr>
              <a:t> seasonality, environmental concerns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523" y="4417355"/>
            <a:ext cx="1885503" cy="2079340"/>
          </a:xfrm>
          <a:prstGeom prst="rect">
            <a:avLst/>
          </a:prstGeom>
        </p:spPr>
      </p:pic>
    </p:spTree>
    <p:extLst>
      <p:ext uri="{BB962C8B-B14F-4D97-AF65-F5344CB8AC3E}">
        <p14:creationId xmlns:p14="http://schemas.microsoft.com/office/powerpoint/2010/main" val="230763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sp>
        <p:nvSpPr>
          <p:cNvPr id="22" name="Text Placeholder 6"/>
          <p:cNvSpPr>
            <a:spLocks noGrp="1"/>
          </p:cNvSpPr>
          <p:nvPr>
            <p:ph type="body" sz="quarter" idx="14"/>
          </p:nvPr>
        </p:nvSpPr>
        <p:spPr>
          <a:xfrm>
            <a:off x="543206" y="336656"/>
            <a:ext cx="8503920" cy="923544"/>
          </a:xfrm>
        </p:spPr>
        <p:txBody>
          <a:bodyPr/>
          <a:lstStyle/>
          <a:p>
            <a:pPr algn="l"/>
            <a:r>
              <a:rPr lang="en-US" sz="4000" dirty="0" smtClean="0"/>
              <a:t>Data Acquisition II</a:t>
            </a:r>
            <a:endParaRPr lang="en-US" sz="4000" dirty="0"/>
          </a:p>
        </p:txBody>
      </p:sp>
      <p:sp>
        <p:nvSpPr>
          <p:cNvPr id="23" name="TextBox 22"/>
          <p:cNvSpPr txBox="1"/>
          <p:nvPr/>
        </p:nvSpPr>
        <p:spPr>
          <a:xfrm>
            <a:off x="1368289" y="1235442"/>
            <a:ext cx="4884948" cy="584775"/>
          </a:xfrm>
          <a:prstGeom prst="rect">
            <a:avLst/>
          </a:prstGeom>
          <a:noFill/>
        </p:spPr>
        <p:txBody>
          <a:bodyPr wrap="square" rtlCol="0">
            <a:spAutoFit/>
          </a:bodyPr>
          <a:lstStyle/>
          <a:p>
            <a:pPr>
              <a:lnSpc>
                <a:spcPct val="100000"/>
              </a:lnSpc>
            </a:pPr>
            <a:r>
              <a:rPr lang="en-US" sz="1600" b="1" dirty="0" smtClean="0">
                <a:latin typeface="Century Gothic" panose="020B0502020202020204" pitchFamily="34" charset="0"/>
              </a:rPr>
              <a:t>What </a:t>
            </a:r>
            <a:r>
              <a:rPr lang="en-US" sz="1600" b="1" dirty="0">
                <a:latin typeface="Century Gothic" panose="020B0502020202020204" pitchFamily="34" charset="0"/>
              </a:rPr>
              <a:t>time of the year do you observe </a:t>
            </a:r>
            <a:r>
              <a:rPr lang="en-US" sz="1600" b="1" i="1" dirty="0">
                <a:latin typeface="Century Gothic" panose="020B0502020202020204" pitchFamily="34" charset="0"/>
              </a:rPr>
              <a:t>Sargassum</a:t>
            </a:r>
            <a:r>
              <a:rPr lang="en-US" sz="1600" b="1" dirty="0" smtClean="0">
                <a:latin typeface="Century Gothic" panose="020B0502020202020204" pitchFamily="34" charset="0"/>
              </a:rPr>
              <a:t>?</a:t>
            </a:r>
            <a:endParaRPr lang="en-US" sz="1600" b="1" i="1" dirty="0">
              <a:latin typeface="Century Gothic" panose="020B0502020202020204" pitchFamily="34" charset="0"/>
            </a:endParaRPr>
          </a:p>
        </p:txBody>
      </p:sp>
      <p:sp>
        <p:nvSpPr>
          <p:cNvPr id="24" name="TextBox 23"/>
          <p:cNvSpPr txBox="1"/>
          <p:nvPr/>
        </p:nvSpPr>
        <p:spPr>
          <a:xfrm>
            <a:off x="6759413" y="1009314"/>
            <a:ext cx="4575423" cy="584775"/>
          </a:xfrm>
          <a:prstGeom prst="rect">
            <a:avLst/>
          </a:prstGeom>
          <a:noFill/>
        </p:spPr>
        <p:txBody>
          <a:bodyPr wrap="square" rtlCol="0">
            <a:spAutoFit/>
          </a:bodyPr>
          <a:lstStyle/>
          <a:p>
            <a:pPr>
              <a:lnSpc>
                <a:spcPct val="100000"/>
              </a:lnSpc>
            </a:pPr>
            <a:r>
              <a:rPr lang="en-US" sz="1600" b="1" dirty="0" smtClean="0">
                <a:latin typeface="Century Gothic" panose="020B0502020202020204" pitchFamily="34" charset="0"/>
              </a:rPr>
              <a:t>Main </a:t>
            </a:r>
            <a:r>
              <a:rPr lang="en-US" sz="1600" b="1" dirty="0">
                <a:latin typeface="Century Gothic" panose="020B0502020202020204" pitchFamily="34" charset="0"/>
              </a:rPr>
              <a:t>categories of environmental problems caused by </a:t>
            </a:r>
            <a:r>
              <a:rPr lang="en-US" sz="1600" b="1" i="1" dirty="0">
                <a:latin typeface="Century Gothic" panose="020B0502020202020204" pitchFamily="34" charset="0"/>
              </a:rPr>
              <a:t>Sargassum</a:t>
            </a:r>
            <a:r>
              <a:rPr lang="en-US" sz="1600" b="1" dirty="0">
                <a:latin typeface="Century Gothic" panose="020B0502020202020204" pitchFamily="34" charset="0"/>
              </a:rPr>
              <a:t> </a:t>
            </a:r>
            <a:r>
              <a:rPr lang="en-US" sz="1600" b="1" dirty="0" smtClean="0">
                <a:latin typeface="Century Gothic" panose="020B0502020202020204" pitchFamily="34" charset="0"/>
              </a:rPr>
              <a:t>influx</a:t>
            </a:r>
            <a:endParaRPr lang="en-US" sz="1600" b="1" i="1" dirty="0">
              <a:latin typeface="Century Gothic" panose="020B0502020202020204" pitchFamily="34" charset="0"/>
            </a:endParaRPr>
          </a:p>
        </p:txBody>
      </p:sp>
      <p:pic>
        <p:nvPicPr>
          <p:cNvPr id="25" name="Picture 24"/>
          <p:cNvPicPr>
            <a:picLocks noChangeAspect="1"/>
          </p:cNvPicPr>
          <p:nvPr/>
        </p:nvPicPr>
        <p:blipFill rotWithShape="1">
          <a:blip r:embed="rId15"/>
          <a:srcRect l="4767" b="11069"/>
          <a:stretch/>
        </p:blipFill>
        <p:spPr>
          <a:xfrm>
            <a:off x="7283425" y="1594714"/>
            <a:ext cx="3657285" cy="1858117"/>
          </a:xfrm>
          <a:prstGeom prst="rect">
            <a:avLst/>
          </a:prstGeom>
        </p:spPr>
      </p:pic>
      <p:sp>
        <p:nvSpPr>
          <p:cNvPr id="26" name="TextBox 25"/>
          <p:cNvSpPr txBox="1"/>
          <p:nvPr/>
        </p:nvSpPr>
        <p:spPr>
          <a:xfrm>
            <a:off x="6759413" y="3907994"/>
            <a:ext cx="4188989" cy="584775"/>
          </a:xfrm>
          <a:prstGeom prst="rect">
            <a:avLst/>
          </a:prstGeom>
          <a:noFill/>
        </p:spPr>
        <p:txBody>
          <a:bodyPr wrap="square" rtlCol="0">
            <a:spAutoFit/>
          </a:bodyPr>
          <a:lstStyle/>
          <a:p>
            <a:pPr>
              <a:lnSpc>
                <a:spcPct val="100000"/>
              </a:lnSpc>
            </a:pPr>
            <a:r>
              <a:rPr lang="en-US" sz="1600" b="1" dirty="0" smtClean="0">
                <a:latin typeface="Century Gothic" panose="020B0502020202020204" pitchFamily="34" charset="0"/>
              </a:rPr>
              <a:t>How </a:t>
            </a:r>
            <a:r>
              <a:rPr lang="en-US" sz="1600" b="1" dirty="0">
                <a:latin typeface="Century Gothic" panose="020B0502020202020204" pitchFamily="34" charset="0"/>
              </a:rPr>
              <a:t>is </a:t>
            </a:r>
            <a:r>
              <a:rPr lang="en-US" sz="1600" b="1" i="1" dirty="0">
                <a:latin typeface="Century Gothic" panose="020B0502020202020204" pitchFamily="34" charset="0"/>
              </a:rPr>
              <a:t>Sargassum</a:t>
            </a:r>
            <a:r>
              <a:rPr lang="en-US" sz="1600" b="1" dirty="0">
                <a:latin typeface="Century Gothic" panose="020B0502020202020204" pitchFamily="34" charset="0"/>
              </a:rPr>
              <a:t> most commonly removed from the shoreline</a:t>
            </a:r>
            <a:r>
              <a:rPr lang="en-US" sz="1600" b="1" dirty="0" smtClean="0">
                <a:latin typeface="Century Gothic" panose="020B0502020202020204" pitchFamily="34" charset="0"/>
              </a:rPr>
              <a:t>?</a:t>
            </a:r>
            <a:endParaRPr lang="en-US" sz="1600" b="1" i="1" dirty="0">
              <a:latin typeface="Century Gothic" panose="020B0502020202020204" pitchFamily="34" charset="0"/>
            </a:endParaRPr>
          </a:p>
        </p:txBody>
      </p:sp>
      <p:pic>
        <p:nvPicPr>
          <p:cNvPr id="27" name="Picture 26"/>
          <p:cNvPicPr>
            <a:picLocks noChangeAspect="1"/>
          </p:cNvPicPr>
          <p:nvPr/>
        </p:nvPicPr>
        <p:blipFill rotWithShape="1">
          <a:blip r:embed="rId16" cstate="print">
            <a:extLst>
              <a:ext uri="{28A0092B-C50C-407E-A947-70E740481C1C}">
                <a14:useLocalDpi xmlns:a14="http://schemas.microsoft.com/office/drawing/2010/main"/>
              </a:ext>
            </a:extLst>
          </a:blip>
          <a:srcRect r="29535"/>
          <a:stretch/>
        </p:blipFill>
        <p:spPr>
          <a:xfrm>
            <a:off x="7486905" y="4492769"/>
            <a:ext cx="2430818" cy="2012398"/>
          </a:xfrm>
          <a:prstGeom prst="rect">
            <a:avLst/>
          </a:prstGeom>
        </p:spPr>
      </p:pic>
      <p:sp>
        <p:nvSpPr>
          <p:cNvPr id="28" name="TextBox 27"/>
          <p:cNvSpPr txBox="1"/>
          <p:nvPr/>
        </p:nvSpPr>
        <p:spPr>
          <a:xfrm>
            <a:off x="7332853" y="3430941"/>
            <a:ext cx="543697" cy="184666"/>
          </a:xfrm>
          <a:prstGeom prst="rect">
            <a:avLst/>
          </a:prstGeom>
          <a:noFill/>
        </p:spPr>
        <p:txBody>
          <a:bodyPr wrap="square" rtlCol="0" anchor="ctr">
            <a:spAutoFit/>
          </a:bodyPr>
          <a:lstStyle/>
          <a:p>
            <a:r>
              <a:rPr lang="en-US" sz="600" dirty="0" smtClean="0"/>
              <a:t>Sea Turtles</a:t>
            </a:r>
            <a:endParaRPr lang="en-US" sz="600" dirty="0"/>
          </a:p>
        </p:txBody>
      </p:sp>
      <p:sp>
        <p:nvSpPr>
          <p:cNvPr id="29" name="TextBox 28"/>
          <p:cNvSpPr txBox="1"/>
          <p:nvPr/>
        </p:nvSpPr>
        <p:spPr>
          <a:xfrm>
            <a:off x="7951335" y="3431917"/>
            <a:ext cx="543697" cy="184666"/>
          </a:xfrm>
          <a:prstGeom prst="rect">
            <a:avLst/>
          </a:prstGeom>
          <a:noFill/>
        </p:spPr>
        <p:txBody>
          <a:bodyPr wrap="square" rtlCol="0" anchor="ctr">
            <a:spAutoFit/>
          </a:bodyPr>
          <a:lstStyle/>
          <a:p>
            <a:r>
              <a:rPr lang="en-US" sz="600" dirty="0" smtClean="0"/>
              <a:t>Fisheries</a:t>
            </a:r>
            <a:endParaRPr lang="en-US" sz="600" dirty="0"/>
          </a:p>
        </p:txBody>
      </p:sp>
      <p:sp>
        <p:nvSpPr>
          <p:cNvPr id="30" name="TextBox 29"/>
          <p:cNvSpPr txBox="1"/>
          <p:nvPr/>
        </p:nvSpPr>
        <p:spPr>
          <a:xfrm>
            <a:off x="8482093" y="3430941"/>
            <a:ext cx="668817" cy="184666"/>
          </a:xfrm>
          <a:prstGeom prst="rect">
            <a:avLst/>
          </a:prstGeom>
          <a:noFill/>
        </p:spPr>
        <p:txBody>
          <a:bodyPr wrap="square" rtlCol="0" anchor="ctr">
            <a:spAutoFit/>
          </a:bodyPr>
          <a:lstStyle/>
          <a:p>
            <a:r>
              <a:rPr lang="en-US" sz="600" dirty="0" smtClean="0"/>
              <a:t>Decomposition</a:t>
            </a:r>
            <a:endParaRPr lang="en-US" sz="600" dirty="0"/>
          </a:p>
        </p:txBody>
      </p:sp>
      <p:sp>
        <p:nvSpPr>
          <p:cNvPr id="31" name="TextBox 30"/>
          <p:cNvSpPr txBox="1"/>
          <p:nvPr/>
        </p:nvSpPr>
        <p:spPr>
          <a:xfrm>
            <a:off x="9123358" y="3430941"/>
            <a:ext cx="543697" cy="184666"/>
          </a:xfrm>
          <a:prstGeom prst="rect">
            <a:avLst/>
          </a:prstGeom>
          <a:noFill/>
        </p:spPr>
        <p:txBody>
          <a:bodyPr wrap="square" rtlCol="0" anchor="ctr">
            <a:spAutoFit/>
          </a:bodyPr>
          <a:lstStyle/>
          <a:p>
            <a:r>
              <a:rPr lang="en-US" sz="600" dirty="0" smtClean="0"/>
              <a:t>Coral Reefs</a:t>
            </a:r>
            <a:endParaRPr lang="en-US" sz="600" dirty="0"/>
          </a:p>
        </p:txBody>
      </p:sp>
      <p:sp>
        <p:nvSpPr>
          <p:cNvPr id="32" name="TextBox 31"/>
          <p:cNvSpPr txBox="1"/>
          <p:nvPr/>
        </p:nvSpPr>
        <p:spPr>
          <a:xfrm>
            <a:off x="9643830" y="3430316"/>
            <a:ext cx="620905" cy="184666"/>
          </a:xfrm>
          <a:prstGeom prst="rect">
            <a:avLst/>
          </a:prstGeom>
          <a:noFill/>
        </p:spPr>
        <p:txBody>
          <a:bodyPr wrap="square" rtlCol="0" anchor="ctr">
            <a:spAutoFit/>
          </a:bodyPr>
          <a:lstStyle/>
          <a:p>
            <a:r>
              <a:rPr lang="en-US" sz="600" dirty="0" smtClean="0"/>
              <a:t>Coastal Trees</a:t>
            </a:r>
            <a:endParaRPr lang="en-US" sz="600" dirty="0"/>
          </a:p>
        </p:txBody>
      </p:sp>
      <p:sp>
        <p:nvSpPr>
          <p:cNvPr id="33" name="TextBox 32"/>
          <p:cNvSpPr txBox="1"/>
          <p:nvPr/>
        </p:nvSpPr>
        <p:spPr>
          <a:xfrm>
            <a:off x="10323515" y="3430316"/>
            <a:ext cx="620905" cy="184666"/>
          </a:xfrm>
          <a:prstGeom prst="rect">
            <a:avLst/>
          </a:prstGeom>
          <a:noFill/>
        </p:spPr>
        <p:txBody>
          <a:bodyPr wrap="square" rtlCol="0" anchor="ctr">
            <a:spAutoFit/>
          </a:bodyPr>
          <a:lstStyle/>
          <a:p>
            <a:r>
              <a:rPr lang="en-US" sz="600" dirty="0" smtClean="0"/>
              <a:t>Beaches</a:t>
            </a:r>
            <a:endParaRPr lang="en-US" sz="600" dirty="0"/>
          </a:p>
        </p:txBody>
      </p:sp>
      <p:sp>
        <p:nvSpPr>
          <p:cNvPr id="34" name="TextBox 33"/>
          <p:cNvSpPr txBox="1"/>
          <p:nvPr/>
        </p:nvSpPr>
        <p:spPr>
          <a:xfrm>
            <a:off x="7150171" y="3337983"/>
            <a:ext cx="123902" cy="184666"/>
          </a:xfrm>
          <a:prstGeom prst="rect">
            <a:avLst/>
          </a:prstGeom>
          <a:noFill/>
        </p:spPr>
        <p:txBody>
          <a:bodyPr wrap="square" rtlCol="0" anchor="ctr">
            <a:spAutoFit/>
          </a:bodyPr>
          <a:lstStyle/>
          <a:p>
            <a:r>
              <a:rPr lang="en-US" sz="600" dirty="0" smtClean="0"/>
              <a:t>0</a:t>
            </a:r>
            <a:endParaRPr lang="en-US" sz="600" dirty="0"/>
          </a:p>
        </p:txBody>
      </p:sp>
      <p:sp>
        <p:nvSpPr>
          <p:cNvPr id="35" name="TextBox 34"/>
          <p:cNvSpPr txBox="1"/>
          <p:nvPr/>
        </p:nvSpPr>
        <p:spPr>
          <a:xfrm>
            <a:off x="7150171" y="3052978"/>
            <a:ext cx="123902" cy="184666"/>
          </a:xfrm>
          <a:prstGeom prst="rect">
            <a:avLst/>
          </a:prstGeom>
          <a:noFill/>
        </p:spPr>
        <p:txBody>
          <a:bodyPr wrap="square" rtlCol="0" anchor="ctr">
            <a:spAutoFit/>
          </a:bodyPr>
          <a:lstStyle/>
          <a:p>
            <a:r>
              <a:rPr lang="en-US" sz="600" dirty="0" smtClean="0"/>
              <a:t>2</a:t>
            </a:r>
            <a:endParaRPr lang="en-US" sz="600" dirty="0"/>
          </a:p>
        </p:txBody>
      </p:sp>
      <p:sp>
        <p:nvSpPr>
          <p:cNvPr id="36" name="TextBox 35"/>
          <p:cNvSpPr txBox="1"/>
          <p:nvPr/>
        </p:nvSpPr>
        <p:spPr>
          <a:xfrm>
            <a:off x="7150171" y="2748089"/>
            <a:ext cx="123902" cy="184666"/>
          </a:xfrm>
          <a:prstGeom prst="rect">
            <a:avLst/>
          </a:prstGeom>
          <a:noFill/>
        </p:spPr>
        <p:txBody>
          <a:bodyPr wrap="square" rtlCol="0" anchor="ctr">
            <a:spAutoFit/>
          </a:bodyPr>
          <a:lstStyle/>
          <a:p>
            <a:r>
              <a:rPr lang="en-US" sz="600" dirty="0"/>
              <a:t>4</a:t>
            </a:r>
          </a:p>
        </p:txBody>
      </p:sp>
      <p:sp>
        <p:nvSpPr>
          <p:cNvPr id="37" name="TextBox 36"/>
          <p:cNvSpPr txBox="1"/>
          <p:nvPr/>
        </p:nvSpPr>
        <p:spPr>
          <a:xfrm>
            <a:off x="7155585" y="2463084"/>
            <a:ext cx="123902" cy="184666"/>
          </a:xfrm>
          <a:prstGeom prst="rect">
            <a:avLst/>
          </a:prstGeom>
          <a:noFill/>
        </p:spPr>
        <p:txBody>
          <a:bodyPr wrap="square" rtlCol="0" anchor="ctr">
            <a:spAutoFit/>
          </a:bodyPr>
          <a:lstStyle/>
          <a:p>
            <a:r>
              <a:rPr lang="en-US" sz="600" dirty="0" smtClean="0"/>
              <a:t>6</a:t>
            </a:r>
            <a:endParaRPr lang="en-US" sz="600" dirty="0"/>
          </a:p>
        </p:txBody>
      </p:sp>
      <p:sp>
        <p:nvSpPr>
          <p:cNvPr id="38" name="TextBox 37"/>
          <p:cNvSpPr txBox="1"/>
          <p:nvPr/>
        </p:nvSpPr>
        <p:spPr>
          <a:xfrm>
            <a:off x="7150171" y="2159098"/>
            <a:ext cx="123902" cy="184666"/>
          </a:xfrm>
          <a:prstGeom prst="rect">
            <a:avLst/>
          </a:prstGeom>
          <a:noFill/>
        </p:spPr>
        <p:txBody>
          <a:bodyPr wrap="square" rtlCol="0" anchor="ctr">
            <a:spAutoFit/>
          </a:bodyPr>
          <a:lstStyle/>
          <a:p>
            <a:r>
              <a:rPr lang="en-US" sz="600" dirty="0" smtClean="0"/>
              <a:t>8</a:t>
            </a:r>
            <a:endParaRPr lang="en-US" sz="600" dirty="0"/>
          </a:p>
        </p:txBody>
      </p:sp>
      <p:sp>
        <p:nvSpPr>
          <p:cNvPr id="39" name="TextBox 38"/>
          <p:cNvSpPr txBox="1"/>
          <p:nvPr/>
        </p:nvSpPr>
        <p:spPr>
          <a:xfrm>
            <a:off x="7079320" y="1861482"/>
            <a:ext cx="265603" cy="184666"/>
          </a:xfrm>
          <a:prstGeom prst="rect">
            <a:avLst/>
          </a:prstGeom>
          <a:noFill/>
        </p:spPr>
        <p:txBody>
          <a:bodyPr wrap="square" rtlCol="0" anchor="ctr">
            <a:spAutoFit/>
          </a:bodyPr>
          <a:lstStyle/>
          <a:p>
            <a:r>
              <a:rPr lang="en-US" sz="600" dirty="0" smtClean="0"/>
              <a:t>10</a:t>
            </a:r>
            <a:endParaRPr lang="en-US" sz="600" dirty="0"/>
          </a:p>
        </p:txBody>
      </p:sp>
      <p:sp>
        <p:nvSpPr>
          <p:cNvPr id="40" name="TextBox 39"/>
          <p:cNvSpPr txBox="1"/>
          <p:nvPr/>
        </p:nvSpPr>
        <p:spPr>
          <a:xfrm>
            <a:off x="7084241" y="1576477"/>
            <a:ext cx="265603" cy="184666"/>
          </a:xfrm>
          <a:prstGeom prst="rect">
            <a:avLst/>
          </a:prstGeom>
          <a:noFill/>
        </p:spPr>
        <p:txBody>
          <a:bodyPr wrap="square" rtlCol="0" anchor="ctr">
            <a:spAutoFit/>
          </a:bodyPr>
          <a:lstStyle/>
          <a:p>
            <a:r>
              <a:rPr lang="en-US" sz="600" dirty="0" smtClean="0"/>
              <a:t>12</a:t>
            </a:r>
            <a:endParaRPr lang="en-US" sz="600" dirty="0"/>
          </a:p>
        </p:txBody>
      </p:sp>
      <p:sp>
        <p:nvSpPr>
          <p:cNvPr id="41" name="TextBox 40"/>
          <p:cNvSpPr txBox="1"/>
          <p:nvPr/>
        </p:nvSpPr>
        <p:spPr>
          <a:xfrm rot="16200000">
            <a:off x="6761442" y="2463528"/>
            <a:ext cx="716692" cy="184666"/>
          </a:xfrm>
          <a:prstGeom prst="rect">
            <a:avLst/>
          </a:prstGeom>
          <a:noFill/>
        </p:spPr>
        <p:txBody>
          <a:bodyPr wrap="square" rtlCol="0">
            <a:spAutoFit/>
          </a:bodyPr>
          <a:lstStyle/>
          <a:p>
            <a:r>
              <a:rPr lang="en-US" sz="600" dirty="0" smtClean="0"/>
              <a:t>Total Responses</a:t>
            </a:r>
            <a:endParaRPr lang="en-US" sz="600" dirty="0"/>
          </a:p>
        </p:txBody>
      </p:sp>
      <p:sp>
        <p:nvSpPr>
          <p:cNvPr id="42" name="Rectangle 41"/>
          <p:cNvSpPr/>
          <p:nvPr/>
        </p:nvSpPr>
        <p:spPr>
          <a:xfrm>
            <a:off x="9150910" y="5254886"/>
            <a:ext cx="354161" cy="19694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275357" y="4661095"/>
            <a:ext cx="305935" cy="1443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821460" y="5045525"/>
            <a:ext cx="354161" cy="19694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21196" y="5950129"/>
            <a:ext cx="354161" cy="19694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9150910" y="5296915"/>
            <a:ext cx="492920" cy="184666"/>
          </a:xfrm>
          <a:prstGeom prst="rect">
            <a:avLst/>
          </a:prstGeom>
          <a:noFill/>
        </p:spPr>
        <p:txBody>
          <a:bodyPr wrap="square" rtlCol="0">
            <a:spAutoFit/>
          </a:bodyPr>
          <a:lstStyle/>
          <a:p>
            <a:r>
              <a:rPr lang="en-US" sz="600" dirty="0" smtClean="0"/>
              <a:t>76.74%</a:t>
            </a:r>
            <a:endParaRPr lang="en-US" sz="600" dirty="0"/>
          </a:p>
        </p:txBody>
      </p:sp>
      <p:sp>
        <p:nvSpPr>
          <p:cNvPr id="47" name="TextBox 46"/>
          <p:cNvSpPr txBox="1"/>
          <p:nvPr/>
        </p:nvSpPr>
        <p:spPr>
          <a:xfrm>
            <a:off x="8221265" y="4620742"/>
            <a:ext cx="492920" cy="184666"/>
          </a:xfrm>
          <a:prstGeom prst="rect">
            <a:avLst/>
          </a:prstGeom>
          <a:noFill/>
        </p:spPr>
        <p:txBody>
          <a:bodyPr wrap="square" rtlCol="0">
            <a:spAutoFit/>
          </a:bodyPr>
          <a:lstStyle/>
          <a:p>
            <a:r>
              <a:rPr lang="en-US" sz="600" dirty="0" smtClean="0"/>
              <a:t>11.63%</a:t>
            </a:r>
            <a:endParaRPr lang="en-US" sz="600" dirty="0"/>
          </a:p>
        </p:txBody>
      </p:sp>
      <p:sp>
        <p:nvSpPr>
          <p:cNvPr id="48" name="TextBox 47"/>
          <p:cNvSpPr txBox="1"/>
          <p:nvPr/>
        </p:nvSpPr>
        <p:spPr>
          <a:xfrm>
            <a:off x="7752081" y="5030296"/>
            <a:ext cx="492920" cy="184666"/>
          </a:xfrm>
          <a:prstGeom prst="rect">
            <a:avLst/>
          </a:prstGeom>
          <a:noFill/>
        </p:spPr>
        <p:txBody>
          <a:bodyPr wrap="square" rtlCol="0">
            <a:spAutoFit/>
          </a:bodyPr>
          <a:lstStyle/>
          <a:p>
            <a:r>
              <a:rPr lang="en-US" sz="600" dirty="0" smtClean="0"/>
              <a:t>27.91%</a:t>
            </a:r>
            <a:endParaRPr lang="en-US" sz="600" dirty="0"/>
          </a:p>
        </p:txBody>
      </p:sp>
      <p:sp>
        <p:nvSpPr>
          <p:cNvPr id="49" name="TextBox 48"/>
          <p:cNvSpPr txBox="1"/>
          <p:nvPr/>
        </p:nvSpPr>
        <p:spPr>
          <a:xfrm>
            <a:off x="7851817" y="5964666"/>
            <a:ext cx="492920" cy="184666"/>
          </a:xfrm>
          <a:prstGeom prst="rect">
            <a:avLst/>
          </a:prstGeom>
          <a:noFill/>
        </p:spPr>
        <p:txBody>
          <a:bodyPr wrap="square" rtlCol="0">
            <a:spAutoFit/>
          </a:bodyPr>
          <a:lstStyle/>
          <a:p>
            <a:r>
              <a:rPr lang="en-US" sz="600" dirty="0" smtClean="0"/>
              <a:t>53.49%</a:t>
            </a:r>
            <a:endParaRPr lang="en-US" sz="600" dirty="0"/>
          </a:p>
        </p:txBody>
      </p:sp>
      <p:sp>
        <p:nvSpPr>
          <p:cNvPr id="50" name="TextBox 49"/>
          <p:cNvSpPr txBox="1"/>
          <p:nvPr/>
        </p:nvSpPr>
        <p:spPr>
          <a:xfrm>
            <a:off x="9839626" y="5163119"/>
            <a:ext cx="999051" cy="215444"/>
          </a:xfrm>
          <a:prstGeom prst="rect">
            <a:avLst/>
          </a:prstGeom>
          <a:noFill/>
        </p:spPr>
        <p:txBody>
          <a:bodyPr wrap="square" rtlCol="0">
            <a:spAutoFit/>
          </a:bodyPr>
          <a:lstStyle/>
          <a:p>
            <a:r>
              <a:rPr lang="en-US" sz="800" dirty="0" smtClean="0"/>
              <a:t>Hand Removal</a:t>
            </a:r>
          </a:p>
        </p:txBody>
      </p:sp>
      <p:sp>
        <p:nvSpPr>
          <p:cNvPr id="52" name="TextBox 51"/>
          <p:cNvSpPr txBox="1"/>
          <p:nvPr/>
        </p:nvSpPr>
        <p:spPr>
          <a:xfrm>
            <a:off x="9839626" y="5322314"/>
            <a:ext cx="999051" cy="215444"/>
          </a:xfrm>
          <a:prstGeom prst="rect">
            <a:avLst/>
          </a:prstGeom>
          <a:noFill/>
        </p:spPr>
        <p:txBody>
          <a:bodyPr wrap="square" rtlCol="0">
            <a:spAutoFit/>
          </a:bodyPr>
          <a:lstStyle/>
          <a:p>
            <a:r>
              <a:rPr lang="en-US" sz="800" dirty="0" smtClean="0"/>
              <a:t>Heavy Machinery</a:t>
            </a:r>
          </a:p>
        </p:txBody>
      </p:sp>
      <p:sp>
        <p:nvSpPr>
          <p:cNvPr id="53" name="TextBox 52"/>
          <p:cNvSpPr txBox="1"/>
          <p:nvPr/>
        </p:nvSpPr>
        <p:spPr>
          <a:xfrm>
            <a:off x="9839626" y="5486556"/>
            <a:ext cx="999051" cy="215444"/>
          </a:xfrm>
          <a:prstGeom prst="rect">
            <a:avLst/>
          </a:prstGeom>
          <a:noFill/>
        </p:spPr>
        <p:txBody>
          <a:bodyPr wrap="square" rtlCol="0">
            <a:spAutoFit/>
          </a:bodyPr>
          <a:lstStyle/>
          <a:p>
            <a:r>
              <a:rPr lang="en-US" sz="800" dirty="0" smtClean="0"/>
              <a:t>No Removal</a:t>
            </a:r>
          </a:p>
        </p:txBody>
      </p:sp>
      <p:sp>
        <p:nvSpPr>
          <p:cNvPr id="54" name="TextBox 53"/>
          <p:cNvSpPr txBox="1"/>
          <p:nvPr/>
        </p:nvSpPr>
        <p:spPr>
          <a:xfrm>
            <a:off x="9834377" y="5659014"/>
            <a:ext cx="999051" cy="215444"/>
          </a:xfrm>
          <a:prstGeom prst="rect">
            <a:avLst/>
          </a:prstGeom>
          <a:noFill/>
        </p:spPr>
        <p:txBody>
          <a:bodyPr wrap="square" rtlCol="0">
            <a:spAutoFit/>
          </a:bodyPr>
          <a:lstStyle/>
          <a:p>
            <a:r>
              <a:rPr lang="en-US" sz="800" dirty="0" smtClean="0"/>
              <a:t>Other</a:t>
            </a:r>
          </a:p>
        </p:txBody>
      </p:sp>
    </p:spTree>
    <p:extLst>
      <p:ext uri="{BB962C8B-B14F-4D97-AF65-F5344CB8AC3E}">
        <p14:creationId xmlns:p14="http://schemas.microsoft.com/office/powerpoint/2010/main" val="18553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7284" t="21336" r="30991"/>
          <a:stretch/>
        </p:blipFill>
        <p:spPr>
          <a:xfrm>
            <a:off x="2145621" y="1255198"/>
            <a:ext cx="4432102" cy="5055366"/>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8321" y="2353955"/>
            <a:ext cx="2743795" cy="4218317"/>
          </a:xfrm>
          <a:prstGeom prst="rect">
            <a:avLst/>
          </a:prstGeom>
          <a:ln>
            <a:solidFill>
              <a:srgbClr val="333333"/>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2001" y="1872859"/>
            <a:ext cx="2696866" cy="4119112"/>
          </a:xfrm>
          <a:prstGeom prst="rect">
            <a:avLst/>
          </a:prstGeom>
          <a:ln>
            <a:solidFill>
              <a:srgbClr val="333333"/>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807" y="1255198"/>
            <a:ext cx="2699435" cy="4218317"/>
          </a:xfrm>
          <a:prstGeom prst="rect">
            <a:avLst/>
          </a:prstGeom>
          <a:ln>
            <a:solidFill>
              <a:srgbClr val="333333"/>
            </a:solidFill>
          </a:ln>
        </p:spPr>
      </p:pic>
      <p:sp>
        <p:nvSpPr>
          <p:cNvPr id="9" name="Text Placeholder 9"/>
          <p:cNvSpPr txBox="1">
            <a:spLocks/>
          </p:cNvSpPr>
          <p:nvPr/>
        </p:nvSpPr>
        <p:spPr>
          <a:xfrm>
            <a:off x="522118" y="313485"/>
            <a:ext cx="6090249" cy="689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rgbClr val="2F8AB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Data Acquisition III</a:t>
            </a:r>
            <a:endParaRPr lang="en-US" dirty="0"/>
          </a:p>
        </p:txBody>
      </p:sp>
      <p:sp>
        <p:nvSpPr>
          <p:cNvPr id="11" name="Rectangle 10"/>
          <p:cNvSpPr/>
          <p:nvPr/>
        </p:nvSpPr>
        <p:spPr>
          <a:xfrm>
            <a:off x="9934880" y="2858511"/>
            <a:ext cx="2257120" cy="369332"/>
          </a:xfrm>
          <a:prstGeom prst="rect">
            <a:avLst/>
          </a:prstGeom>
        </p:spPr>
        <p:txBody>
          <a:bodyPr wrap="square">
            <a:spAutoFit/>
          </a:bodyPr>
          <a:lstStyle/>
          <a:p>
            <a:r>
              <a:rPr lang="en-US" b="1" dirty="0">
                <a:latin typeface="Century Gothic" panose="020B0502020202020204" pitchFamily="34" charset="0"/>
              </a:rPr>
              <a:t>#</a:t>
            </a:r>
            <a:r>
              <a:rPr lang="en-US" b="1" dirty="0" smtClean="0">
                <a:latin typeface="Century Gothic" panose="020B0502020202020204" pitchFamily="34" charset="0"/>
              </a:rPr>
              <a:t>Sargassum</a:t>
            </a:r>
            <a:endParaRPr lang="en-US" b="1" dirty="0">
              <a:latin typeface="Century Gothic" panose="020B0502020202020204" pitchFamily="34" charset="0"/>
            </a:endParaRPr>
          </a:p>
        </p:txBody>
      </p:sp>
      <p:sp>
        <p:nvSpPr>
          <p:cNvPr id="12" name="Rectangle 11"/>
          <p:cNvSpPr/>
          <p:nvPr/>
        </p:nvSpPr>
        <p:spPr>
          <a:xfrm>
            <a:off x="741174" y="5807305"/>
            <a:ext cx="2561920" cy="369332"/>
          </a:xfrm>
          <a:prstGeom prst="rect">
            <a:avLst/>
          </a:prstGeom>
        </p:spPr>
        <p:txBody>
          <a:bodyPr wrap="none">
            <a:spAutoFit/>
          </a:bodyPr>
          <a:lstStyle/>
          <a:p>
            <a:r>
              <a:rPr lang="en-US" b="1" dirty="0">
                <a:latin typeface="Century Gothic" panose="020B0502020202020204" pitchFamily="34" charset="0"/>
              </a:rPr>
              <a:t>#Sargassumseaweed</a:t>
            </a:r>
          </a:p>
        </p:txBody>
      </p:sp>
      <p:grpSp>
        <p:nvGrpSpPr>
          <p:cNvPr id="4" name="Group 3"/>
          <p:cNvGrpSpPr/>
          <p:nvPr/>
        </p:nvGrpSpPr>
        <p:grpSpPr>
          <a:xfrm>
            <a:off x="7555115" y="1003268"/>
            <a:ext cx="2907548" cy="871174"/>
            <a:chOff x="-2080591" y="2120348"/>
            <a:chExt cx="4911587" cy="1460392"/>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21011" t="7119" r="21327" b="13171"/>
            <a:stretch/>
          </p:blipFill>
          <p:spPr>
            <a:xfrm>
              <a:off x="-2080591" y="2120348"/>
              <a:ext cx="1444487" cy="145773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104" y="2266290"/>
              <a:ext cx="3467100" cy="1314450"/>
            </a:xfrm>
            <a:prstGeom prst="rect">
              <a:avLst/>
            </a:prstGeom>
          </p:spPr>
        </p:pic>
      </p:grpSp>
    </p:spTree>
    <p:extLst>
      <p:ext uri="{BB962C8B-B14F-4D97-AF65-F5344CB8AC3E}">
        <p14:creationId xmlns:p14="http://schemas.microsoft.com/office/powerpoint/2010/main" val="40287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3" name="camera.wav"/>
                                        </p:tgtEl>
                                      </p:cMediaNode>
                                    </p:audio>
                                  </p:sub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subTnLst>
                                    <p:audio>
                                      <p:cMediaNode vol="78000">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31" fill="hold">
                            <p:stCondLst>
                              <p:cond delay="1000"/>
                            </p:stCondLst>
                            <p:childTnLst>
                              <p:par>
                                <p:cTn id="32" presetID="53" presetClass="entr" presetSubtype="16" fill="hold" grpId="0" nodeType="afterEffect">
                                  <p:stCondLst>
                                    <p:cond delay="5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subTnLst>
                                    <p:audio>
                                      <p:cMediaNode vol="78000">
                                        <p:cTn display="0" masterRel="sameClick">
                                          <p:stCondLst>
                                            <p:cond evt="begin" delay="0">
                                              <p:tn val="3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4239</TotalTime>
  <Words>1790</Words>
  <Application>Microsoft Office PowerPoint</Application>
  <PresentationFormat>Widescreen</PresentationFormat>
  <Paragraphs>264</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Calibri Light</vt:lpstr>
      <vt:lpstr>Cambria Math</vt:lpstr>
      <vt:lpstr>Century Gothic</vt:lpstr>
      <vt:lpstr>Questrial</vt:lpstr>
      <vt:lpstr>Spy Agency</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Lopez-Pena, Maria C. (ARC-SGE)[SSAI DEVELOP]</cp:lastModifiedBy>
  <cp:revision>275</cp:revision>
  <dcterms:created xsi:type="dcterms:W3CDTF">2015-05-18T13:26:09Z</dcterms:created>
  <dcterms:modified xsi:type="dcterms:W3CDTF">2016-08-11T18:28:57Z</dcterms:modified>
</cp:coreProperties>
</file>