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toff, Kiersten (GSFC-6104)[DEVELOP]" initials="NK(" lastIdx="15" clrIdx="0">
    <p:extLst>
      <p:ext uri="{19B8F6BF-5375-455C-9EA6-DF929625EA0E}">
        <p15:presenceInfo xmlns:p15="http://schemas.microsoft.com/office/powerpoint/2012/main" userId="S-1-5-21-330711430-3775241029-4075259233-633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71" d="100"/>
          <a:sy n="71" d="100"/>
        </p:scale>
        <p:origin x="-3318" y="-70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01T08:54:02.034" idx="3">
    <p:pos x="16729" y="8423"/>
    <p:text>May want to put a bullet here or mark it on the map or something to identify that this is Nepal.</p:text>
    <p:extLst>
      <p:ext uri="{C676402C-5697-4E1C-873F-D02D1690AC5C}">
        <p15:threadingInfo xmlns:p15="http://schemas.microsoft.com/office/powerpoint/2012/main" timeZoneBias="240"/>
      </p:ext>
    </p:extLst>
  </p:cm>
  <p:cm authorId="1" dt="2015-07-01T08:55:27.631" idx="4">
    <p:pos x="492" y="11069"/>
    <p:text>I think there is a mirroring effect on this font? For this and DRIP, may want to play with the font some more to make it stand out (maybe even underlining it?) so that it stands out more.</p:text>
    <p:extLst>
      <p:ext uri="{C676402C-5697-4E1C-873F-D02D1690AC5C}">
        <p15:threadingInfo xmlns:p15="http://schemas.microsoft.com/office/powerpoint/2012/main" timeZoneBias="240"/>
      </p:ext>
    </p:extLst>
  </p:cm>
  <p:cm authorId="1" dt="2015-07-01T08:56:55.807" idx="5">
    <p:pos x="4353" y="8201"/>
    <p:text>All font sizes need to be at least 16. To help acheive this you can condense some of the text. I.E. "Historival TRMM used to detect anomalies in near real-time with GPM"</p:text>
    <p:extLst>
      <p:ext uri="{C676402C-5697-4E1C-873F-D02D1690AC5C}">
        <p15:threadingInfo xmlns:p15="http://schemas.microsoft.com/office/powerpoint/2012/main" timeZoneBias="240"/>
      </p:ext>
    </p:extLst>
  </p:cm>
  <p:cm authorId="1" dt="2015-07-01T09:01:42.722" idx="6">
    <p:pos x="6553" y="8120"/>
    <p:text>Instead of comparison, do you think detection may be more appropriate?</p:text>
    <p:extLst>
      <p:ext uri="{C676402C-5697-4E1C-873F-D02D1690AC5C}">
        <p15:threadingInfo xmlns:p15="http://schemas.microsoft.com/office/powerpoint/2012/main" timeZoneBias="240"/>
      </p:ext>
    </p:extLst>
  </p:cm>
  <p:cm authorId="1" dt="2015-07-01T09:03:22.150" idx="7">
    <p:pos x="7683" y="9203"/>
    <p:text>Make these lines align</p:text>
    <p:extLst>
      <p:ext uri="{C676402C-5697-4E1C-873F-D02D1690AC5C}">
        <p15:threadingInfo xmlns:p15="http://schemas.microsoft.com/office/powerpoint/2012/main" timeZoneBias="240"/>
      </p:ext>
    </p:extLst>
  </p:cm>
  <p:cm authorId="1" dt="2015-07-01T09:04:05.278" idx="8">
    <p:pos x="7233" y="10527"/>
    <p:text>Adjust these lines a little so that the text isn't overlapping the line</p:text>
    <p:extLst>
      <p:ext uri="{C676402C-5697-4E1C-873F-D02D1690AC5C}">
        <p15:threadingInfo xmlns:p15="http://schemas.microsoft.com/office/powerpoint/2012/main" timeZoneBias="240"/>
      </p:ext>
    </p:extLst>
  </p:cm>
  <p:cm authorId="1" dt="2015-07-01T09:04:50.185" idx="9">
    <p:pos x="9866" y="12403"/>
    <p:text>Add a comment or label to say what the yellow is, such as "Example of landslide detection (yellow) capabilities of SLIP</p:text>
    <p:extLst>
      <p:ext uri="{C676402C-5697-4E1C-873F-D02D1690AC5C}">
        <p15:threadingInfo xmlns:p15="http://schemas.microsoft.com/office/powerpoint/2012/main" timeZoneBias="240"/>
      </p:ext>
    </p:extLst>
  </p:cm>
  <p:cm authorId="1" dt="2015-07-01T09:06:45.924" idx="10">
    <p:pos x="9527" y="9954"/>
    <p:text>Save the legend separately or don't include it at all (due to size) but state in the caption that blue is more precipitation, etc.</p:text>
    <p:extLst>
      <p:ext uri="{C676402C-5697-4E1C-873F-D02D1690AC5C}">
        <p15:threadingInfo xmlns:p15="http://schemas.microsoft.com/office/powerpoint/2012/main" timeZoneBias="240"/>
      </p:ext>
    </p:extLst>
  </p:cm>
  <p:cm authorId="1" dt="2015-07-01T09:08:07.530" idx="11">
    <p:pos x="1849" y="14748"/>
    <p:text>May want to put a sentence or two here about what types of things will go in this section, such as validation results, etc.</p:text>
    <p:extLst>
      <p:ext uri="{C676402C-5697-4E1C-873F-D02D1690AC5C}">
        <p15:threadingInfo xmlns:p15="http://schemas.microsoft.com/office/powerpoint/2012/main" timeZoneBias="240"/>
      </p:ext>
    </p:extLst>
  </p:cm>
  <p:cm authorId="1" dt="2015-07-01T09:08:45.081" idx="12">
    <p:pos x="2622" y="21312"/>
    <p:text>Will need to get a picture of ICIMOD folks too.</p:text>
    <p:extLst>
      <p:ext uri="{C676402C-5697-4E1C-873F-D02D1690AC5C}">
        <p15:threadingInfo xmlns:p15="http://schemas.microsoft.com/office/powerpoint/2012/main" timeZoneBias="240"/>
      </p:ext>
    </p:extLst>
  </p:cm>
  <p:cm authorId="1" dt="2015-07-01T09:13:58.639" idx="13">
    <p:pos x="7038" y="16885"/>
    <p:text>If you want more room for methods or results, you can move project partners to t he right and move team members into that section too.</p:text>
    <p:extLst>
      <p:ext uri="{C676402C-5697-4E1C-873F-D02D1690AC5C}">
        <p15:threadingInfo xmlns:p15="http://schemas.microsoft.com/office/powerpoint/2012/main" timeZoneBias="240"/>
      </p:ext>
    </p:extLst>
  </p:cm>
  <p:cm authorId="1" dt="2015-07-01T09:14:37.757" idx="14">
    <p:pos x="222" y="21944"/>
    <p:text>Add "NASA" to the front of this</p:text>
    <p:extLst>
      <p:ext uri="{C676402C-5697-4E1C-873F-D02D1690AC5C}">
        <p15:threadingInfo xmlns:p15="http://schemas.microsoft.com/office/powerpoint/2012/main" timeZoneBias="240"/>
      </p:ext>
    </p:extLst>
  </p:cm>
  <p:cm authorId="1" dt="2015-07-01T09:15:09.715" idx="15">
    <p:pos x="11762" y="1637"/>
    <p:text>Subtitle should be in sentence case</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ti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comments" Target="../comments/comment1.xml"/><Relationship Id="rId5" Type="http://schemas.openxmlformats.org/officeDocument/2006/relationships/image" Target="../media/image6.png"/><Relationship Id="rId10" Type="http://schemas.openxmlformats.org/officeDocument/2006/relationships/image" Target="../media/image11.tiff"/><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Goddard Space Flight Center</a:t>
            </a:r>
            <a:endParaRPr lang="en-US" dirty="0"/>
          </a:p>
        </p:txBody>
      </p:sp>
      <p:sp>
        <p:nvSpPr>
          <p:cNvPr id="4" name="Text Placeholder 3"/>
          <p:cNvSpPr>
            <a:spLocks noGrp="1"/>
          </p:cNvSpPr>
          <p:nvPr>
            <p:ph type="body" sz="quarter" idx="11"/>
          </p:nvPr>
        </p:nvSpPr>
        <p:spPr/>
        <p:txBody>
          <a:bodyPr/>
          <a:lstStyle/>
          <a:p>
            <a:r>
              <a:rPr lang="en-US" i="1" dirty="0"/>
              <a:t>Utilizing </a:t>
            </a:r>
            <a:r>
              <a:rPr lang="en-US" i="1" dirty="0" smtClean="0"/>
              <a:t>Near Real-Time Landslide </a:t>
            </a:r>
            <a:r>
              <a:rPr lang="en-US" i="1" dirty="0"/>
              <a:t>Identification </a:t>
            </a:r>
            <a:r>
              <a:rPr lang="en-US" i="1" dirty="0" smtClean="0"/>
              <a:t>and Precipitation Monitoring Products </a:t>
            </a:r>
            <a:r>
              <a:rPr lang="en-US" i="1" dirty="0"/>
              <a:t>for Enhanced Landslide Detection</a:t>
            </a:r>
            <a:endParaRPr lang="en-US" dirty="0"/>
          </a:p>
          <a:p>
            <a:endParaRPr lang="en-US" dirty="0"/>
          </a:p>
        </p:txBody>
      </p:sp>
      <p:sp>
        <p:nvSpPr>
          <p:cNvPr id="5" name="Text Placeholder 4"/>
          <p:cNvSpPr>
            <a:spLocks noGrp="1"/>
          </p:cNvSpPr>
          <p:nvPr>
            <p:ph type="body" sz="quarter" idx="10"/>
          </p:nvPr>
        </p:nvSpPr>
        <p:spPr/>
        <p:txBody>
          <a:bodyPr/>
          <a:lstStyle/>
          <a:p>
            <a:r>
              <a:rPr lang="en-US" dirty="0" smtClean="0"/>
              <a:t>Himalayan Disasters II</a:t>
            </a:r>
            <a:endParaRPr lang="en-US" dirty="0"/>
          </a:p>
        </p:txBody>
      </p:sp>
      <p:sp>
        <p:nvSpPr>
          <p:cNvPr id="9" name="Text Placeholder 16"/>
          <p:cNvSpPr txBox="1">
            <a:spLocks/>
          </p:cNvSpPr>
          <p:nvPr/>
        </p:nvSpPr>
        <p:spPr>
          <a:xfrm>
            <a:off x="914400" y="32462978"/>
            <a:ext cx="8229600" cy="19983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Justin Roberts-Pierel, Aakash Ahamed</a:t>
            </a:r>
          </a:p>
          <a:p>
            <a:r>
              <a:rPr lang="en-US" dirty="0" smtClean="0"/>
              <a:t>(Will change to a picture including Jessica Fayne)</a:t>
            </a:r>
          </a:p>
        </p:txBody>
      </p:sp>
      <p:sp>
        <p:nvSpPr>
          <p:cNvPr id="10" name="Text Placeholder 16"/>
          <p:cNvSpPr txBox="1">
            <a:spLocks/>
          </p:cNvSpPr>
          <p:nvPr/>
        </p:nvSpPr>
        <p:spPr>
          <a:xfrm>
            <a:off x="9535886" y="33194104"/>
            <a:ext cx="8229600" cy="16640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International Centre for Integrated Mountain Development (ICIMOD), Kathmandu, Nepal</a:t>
            </a:r>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smtClean="0"/>
          </a:p>
        </p:txBody>
      </p:sp>
      <p:sp>
        <p:nvSpPr>
          <p:cNvPr id="8" name="Text Placeholder 16"/>
          <p:cNvSpPr txBox="1">
            <a:spLocks/>
          </p:cNvSpPr>
          <p:nvPr/>
        </p:nvSpPr>
        <p:spPr>
          <a:xfrm>
            <a:off x="914400" y="22069818"/>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7999" y="24384992"/>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a:p>
            <a:endParaRPr lang="en-US" dirty="0"/>
          </a:p>
          <a:p>
            <a:endParaRPr lang="en-US" dirty="0" smtClean="0"/>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Better characterize landslide hazards within Nepal and the Himalaya region</a:t>
            </a:r>
          </a:p>
          <a:p>
            <a:pPr marL="347663" indent="-347663"/>
            <a:r>
              <a:rPr lang="en-US" dirty="0" smtClean="0"/>
              <a:t>Utilize newly available high resolution remote sensing data and international landslide mapping efforts following the </a:t>
            </a:r>
            <a:r>
              <a:rPr lang="en-US" dirty="0" err="1" smtClean="0"/>
              <a:t>Gorkha</a:t>
            </a:r>
            <a:r>
              <a:rPr lang="en-US" dirty="0" smtClean="0"/>
              <a:t> earthquake to develop a landslide identification product </a:t>
            </a:r>
          </a:p>
          <a:p>
            <a:pPr marL="347663" indent="-347663"/>
            <a:r>
              <a:rPr lang="en-US" dirty="0" smtClean="0"/>
              <a:t>Analyze historical precipitation data and create a near real-time precipitation monitoring system</a:t>
            </a:r>
          </a:p>
          <a:p>
            <a:pPr marL="347663" indent="-347663"/>
            <a:r>
              <a:rPr lang="en-US" dirty="0" smtClean="0"/>
              <a:t>Develop a near real-time tool incorporating the identification product and precipitation monitoring system</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130711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9" y="1908851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1353018"/>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7999" y="2366247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22686" y="3248266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535886" y="3248266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030896"/>
            <a:ext cx="25603200" cy="1308642"/>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GSFC: Justin Roberts-Pierel (Project Lead), Aakash Ahamed, Jessica Fayne</a:t>
            </a:r>
          </a:p>
          <a:p>
            <a:r>
              <a:rPr lang="en-US" dirty="0" smtClean="0"/>
              <a:t>ICIMOD: Kanti Sen Ojha, </a:t>
            </a:r>
            <a:r>
              <a:rPr lang="en-US" dirty="0" err="1" smtClean="0"/>
              <a:t>Ang</a:t>
            </a:r>
            <a:r>
              <a:rPr lang="en-US" dirty="0" smtClean="0"/>
              <a:t> </a:t>
            </a:r>
            <a:r>
              <a:rPr lang="en-US" dirty="0" err="1" smtClean="0"/>
              <a:t>Dawa</a:t>
            </a:r>
            <a:r>
              <a:rPr lang="en-US" dirty="0" smtClean="0"/>
              <a:t> Sherpa, </a:t>
            </a:r>
            <a:r>
              <a:rPr lang="en-US" dirty="0" err="1" smtClean="0"/>
              <a:t>Binu</a:t>
            </a:r>
            <a:r>
              <a:rPr lang="en-US" dirty="0" smtClean="0"/>
              <a:t> </a:t>
            </a:r>
            <a:r>
              <a:rPr lang="en-US" dirty="0" err="1" smtClean="0"/>
              <a:t>Maharjan</a:t>
            </a:r>
            <a:r>
              <a:rPr lang="en-US" dirty="0" smtClean="0"/>
              <a:t>, Amanda </a:t>
            </a:r>
            <a:r>
              <a:rPr lang="en-US" dirty="0" err="1" smtClean="0"/>
              <a:t>Schochet</a:t>
            </a:r>
            <a:endParaRPr lang="en-US" dirty="0" smtClean="0"/>
          </a:p>
          <a:p>
            <a:r>
              <a:rPr lang="en-US" sz="2400" dirty="0" smtClean="0"/>
              <a:t>NASA DEVELOP</a:t>
            </a:r>
            <a:endParaRPr lang="en-US" sz="2400" dirty="0"/>
          </a:p>
        </p:txBody>
      </p:sp>
      <p:sp>
        <p:nvSpPr>
          <p:cNvPr id="33" name="Text Placeholder 16"/>
          <p:cNvSpPr txBox="1">
            <a:spLocks/>
          </p:cNvSpPr>
          <p:nvPr/>
        </p:nvSpPr>
        <p:spPr>
          <a:xfrm>
            <a:off x="18222685" y="33247281"/>
            <a:ext cx="8229600" cy="161087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Advisors: GSFC- Dr. Dalia Kirschbaum, Thomas Stanley</a:t>
            </a:r>
          </a:p>
          <a:p>
            <a:r>
              <a:rPr lang="en-US" dirty="0" smtClean="0"/>
              <a:t>                ICIMOD- Sebastian Wesselman</a:t>
            </a:r>
          </a:p>
          <a:p>
            <a:r>
              <a:rPr lang="en-US" dirty="0" smtClean="0"/>
              <a:t>Past contributors: Amanda Rumsey, Jamie </a:t>
            </a:r>
            <a:r>
              <a:rPr lang="en-US" dirty="0" err="1" smtClean="0"/>
              <a:t>Shiplet</a:t>
            </a:r>
            <a:endParaRPr lang="en-US"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7655" y="22132772"/>
            <a:ext cx="2046001" cy="1024137"/>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92788" y="19857954"/>
            <a:ext cx="1934422" cy="1581000"/>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2788" y="21848365"/>
            <a:ext cx="2045999" cy="1540183"/>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7655" y="19981005"/>
            <a:ext cx="1854545" cy="1581000"/>
          </a:xfrm>
          <a:prstGeom prst="rect">
            <a:avLst/>
          </a:prstGeom>
        </p:spPr>
      </p:pic>
      <p:sp>
        <p:nvSpPr>
          <p:cNvPr id="36" name="Text Placeholder 16"/>
          <p:cNvSpPr txBox="1">
            <a:spLocks/>
          </p:cNvSpPr>
          <p:nvPr/>
        </p:nvSpPr>
        <p:spPr>
          <a:xfrm>
            <a:off x="19484293" y="20382779"/>
            <a:ext cx="1212202" cy="4354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TRMM</a:t>
            </a:r>
          </a:p>
        </p:txBody>
      </p:sp>
      <p:sp>
        <p:nvSpPr>
          <p:cNvPr id="37" name="Text Placeholder 16"/>
          <p:cNvSpPr txBox="1">
            <a:spLocks/>
          </p:cNvSpPr>
          <p:nvPr/>
        </p:nvSpPr>
        <p:spPr>
          <a:xfrm>
            <a:off x="20493656" y="22405526"/>
            <a:ext cx="1058926" cy="4354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GPM</a:t>
            </a:r>
          </a:p>
        </p:txBody>
      </p:sp>
      <p:sp>
        <p:nvSpPr>
          <p:cNvPr id="38" name="Text Placeholder 16"/>
          <p:cNvSpPr txBox="1">
            <a:spLocks/>
          </p:cNvSpPr>
          <p:nvPr/>
        </p:nvSpPr>
        <p:spPr>
          <a:xfrm>
            <a:off x="23938787" y="20431139"/>
            <a:ext cx="1487714" cy="4354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8</a:t>
            </a:r>
          </a:p>
        </p:txBody>
      </p:sp>
      <p:sp>
        <p:nvSpPr>
          <p:cNvPr id="39" name="Text Placeholder 16"/>
          <p:cNvSpPr txBox="1">
            <a:spLocks/>
          </p:cNvSpPr>
          <p:nvPr/>
        </p:nvSpPr>
        <p:spPr>
          <a:xfrm>
            <a:off x="23938787" y="22427109"/>
            <a:ext cx="945306" cy="4354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a:t>
            </a:r>
          </a:p>
        </p:txBody>
      </p:sp>
      <p:sp>
        <p:nvSpPr>
          <p:cNvPr id="40" name="TextBox 39"/>
          <p:cNvSpPr txBox="1"/>
          <p:nvPr/>
        </p:nvSpPr>
        <p:spPr>
          <a:xfrm>
            <a:off x="1488227" y="13800915"/>
            <a:ext cx="2540000" cy="76944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dirty="0" smtClean="0"/>
              <a:t>GPM</a:t>
            </a:r>
            <a:endParaRPr lang="en-US" sz="4400" dirty="0"/>
          </a:p>
        </p:txBody>
      </p:sp>
      <p:sp>
        <p:nvSpPr>
          <p:cNvPr id="41" name="TextBox 40"/>
          <p:cNvSpPr txBox="1"/>
          <p:nvPr/>
        </p:nvSpPr>
        <p:spPr>
          <a:xfrm>
            <a:off x="1524004" y="17258309"/>
            <a:ext cx="2540000" cy="76944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400" dirty="0" smtClean="0"/>
              <a:t>Landsat 8</a:t>
            </a:r>
            <a:endParaRPr lang="en-US" sz="4400" dirty="0"/>
          </a:p>
        </p:txBody>
      </p:sp>
      <p:sp>
        <p:nvSpPr>
          <p:cNvPr id="42" name="TextBox 41"/>
          <p:cNvSpPr txBox="1"/>
          <p:nvPr/>
        </p:nvSpPr>
        <p:spPr>
          <a:xfrm>
            <a:off x="1502742" y="15181794"/>
            <a:ext cx="2540000" cy="76944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dirty="0" smtClean="0"/>
              <a:t>TRMM</a:t>
            </a:r>
            <a:endParaRPr lang="en-US" sz="4400" dirty="0"/>
          </a:p>
        </p:txBody>
      </p:sp>
      <p:cxnSp>
        <p:nvCxnSpPr>
          <p:cNvPr id="45" name="Straight Arrow Connector 44"/>
          <p:cNvCxnSpPr/>
          <p:nvPr/>
        </p:nvCxnSpPr>
        <p:spPr>
          <a:xfrm>
            <a:off x="7912374" y="15085094"/>
            <a:ext cx="6662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268540" y="13630761"/>
            <a:ext cx="2822013" cy="954107"/>
          </a:xfrm>
          <a:prstGeom prst="rect">
            <a:avLst/>
          </a:prstGeom>
          <a:noFill/>
        </p:spPr>
        <p:txBody>
          <a:bodyPr wrap="square" rtlCol="0">
            <a:spAutoFit/>
          </a:bodyPr>
          <a:lstStyle/>
          <a:p>
            <a:pPr algn="ctr"/>
            <a:r>
              <a:rPr lang="en-US" sz="1400" dirty="0" smtClean="0"/>
              <a:t>Historical TRMM data was used to calculate monthly mean thresholds used to detect anomalies in near real-time with GPM</a:t>
            </a:r>
            <a:endParaRPr lang="en-US" sz="1400" dirty="0"/>
          </a:p>
        </p:txBody>
      </p:sp>
      <p:sp>
        <p:nvSpPr>
          <p:cNvPr id="50" name="TextBox 49"/>
          <p:cNvSpPr txBox="1"/>
          <p:nvPr/>
        </p:nvSpPr>
        <p:spPr>
          <a:xfrm>
            <a:off x="8921236" y="13621262"/>
            <a:ext cx="2315029" cy="954107"/>
          </a:xfrm>
          <a:prstGeom prst="rect">
            <a:avLst/>
          </a:prstGeom>
          <a:noFill/>
        </p:spPr>
        <p:txBody>
          <a:bodyPr wrap="square" rtlCol="0">
            <a:spAutoFit/>
          </a:bodyPr>
          <a:lstStyle/>
          <a:p>
            <a:pPr algn="ctr"/>
            <a:r>
              <a:rPr lang="en-US" sz="1400" dirty="0" smtClean="0"/>
              <a:t>Monitors GPM IMERG data every 30 minutes looking for anomalies compared with calculated threshold values</a:t>
            </a:r>
            <a:endParaRPr lang="en-US" sz="1400" dirty="0"/>
          </a:p>
        </p:txBody>
      </p:sp>
      <p:sp>
        <p:nvSpPr>
          <p:cNvPr id="52" name="TextBox 51"/>
          <p:cNvSpPr txBox="1"/>
          <p:nvPr/>
        </p:nvSpPr>
        <p:spPr>
          <a:xfrm>
            <a:off x="1382997" y="16705250"/>
            <a:ext cx="2822013" cy="523220"/>
          </a:xfrm>
          <a:prstGeom prst="rect">
            <a:avLst/>
          </a:prstGeom>
          <a:noFill/>
        </p:spPr>
        <p:txBody>
          <a:bodyPr wrap="square" rtlCol="0">
            <a:spAutoFit/>
          </a:bodyPr>
          <a:lstStyle/>
          <a:p>
            <a:pPr algn="ctr"/>
            <a:r>
              <a:rPr lang="en-US" sz="1400" dirty="0" smtClean="0"/>
              <a:t>Landsat 8 data is downloaded using Python 3 in near real-time</a:t>
            </a:r>
            <a:endParaRPr lang="en-US" sz="1400" dirty="0"/>
          </a:p>
        </p:txBody>
      </p:sp>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28632573"/>
            <a:ext cx="4920343" cy="3690257"/>
          </a:xfrm>
          <a:prstGeom prst="rect">
            <a:avLst/>
          </a:prstGeom>
        </p:spPr>
      </p:pic>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10793" y="12371796"/>
            <a:ext cx="7545548" cy="5793132"/>
          </a:xfrm>
          <a:prstGeom prst="rect">
            <a:avLst/>
          </a:prstGeom>
        </p:spPr>
      </p:pic>
      <p:sp>
        <p:nvSpPr>
          <p:cNvPr id="57" name="TextBox 56"/>
          <p:cNvSpPr txBox="1"/>
          <p:nvPr/>
        </p:nvSpPr>
        <p:spPr>
          <a:xfrm>
            <a:off x="23507180" y="18396808"/>
            <a:ext cx="2578812" cy="507831"/>
          </a:xfrm>
          <a:prstGeom prst="rect">
            <a:avLst/>
          </a:prstGeom>
          <a:noFill/>
        </p:spPr>
        <p:txBody>
          <a:bodyPr wrap="square" rtlCol="0">
            <a:spAutoFit/>
          </a:bodyPr>
          <a:lstStyle/>
          <a:p>
            <a:r>
              <a:rPr lang="en-US" sz="2700" dirty="0" smtClean="0"/>
              <a:t>Source: ICIMOD</a:t>
            </a:r>
            <a:endParaRPr lang="en-US" sz="2700" dirty="0"/>
          </a:p>
        </p:txBody>
      </p:sp>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30886" y="12380387"/>
            <a:ext cx="1973942" cy="2180228"/>
          </a:xfrm>
          <a:prstGeom prst="rect">
            <a:avLst/>
          </a:prstGeom>
        </p:spPr>
      </p:pic>
      <p:sp>
        <p:nvSpPr>
          <p:cNvPr id="59" name="Rectangle 58"/>
          <p:cNvSpPr/>
          <p:nvPr/>
        </p:nvSpPr>
        <p:spPr>
          <a:xfrm>
            <a:off x="24230886" y="12380386"/>
            <a:ext cx="1973942" cy="2177481"/>
          </a:xfrm>
          <a:prstGeom prst="rect">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524004" y="19232931"/>
            <a:ext cx="2540000" cy="76944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400" dirty="0" smtClean="0"/>
              <a:t>SRTM</a:t>
            </a:r>
            <a:endParaRPr lang="en-US" sz="4400" dirty="0"/>
          </a:p>
        </p:txBody>
      </p:sp>
      <p:sp>
        <p:nvSpPr>
          <p:cNvPr id="61" name="TextBox 60"/>
          <p:cNvSpPr txBox="1"/>
          <p:nvPr/>
        </p:nvSpPr>
        <p:spPr>
          <a:xfrm>
            <a:off x="1524004" y="20140687"/>
            <a:ext cx="2540000" cy="76944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400" dirty="0" smtClean="0"/>
              <a:t>ASTER</a:t>
            </a:r>
            <a:endParaRPr lang="en-US" sz="4400" dirty="0"/>
          </a:p>
        </p:txBody>
      </p:sp>
      <p:sp>
        <p:nvSpPr>
          <p:cNvPr id="62" name="TextBox 61"/>
          <p:cNvSpPr txBox="1"/>
          <p:nvPr/>
        </p:nvSpPr>
        <p:spPr>
          <a:xfrm>
            <a:off x="3126321" y="18136906"/>
            <a:ext cx="937683"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600" dirty="0" smtClean="0"/>
              <a:t>SWIR</a:t>
            </a:r>
            <a:endParaRPr lang="en-US" sz="1600" dirty="0"/>
          </a:p>
        </p:txBody>
      </p:sp>
      <p:sp>
        <p:nvSpPr>
          <p:cNvPr id="63" name="TextBox 62"/>
          <p:cNvSpPr txBox="1"/>
          <p:nvPr/>
        </p:nvSpPr>
        <p:spPr>
          <a:xfrm>
            <a:off x="1524004" y="18136906"/>
            <a:ext cx="937683"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600" dirty="0" smtClean="0"/>
              <a:t>IR</a:t>
            </a:r>
            <a:endParaRPr lang="en-US" sz="1600" dirty="0"/>
          </a:p>
        </p:txBody>
      </p:sp>
      <p:sp>
        <p:nvSpPr>
          <p:cNvPr id="64" name="TextBox 63"/>
          <p:cNvSpPr txBox="1"/>
          <p:nvPr/>
        </p:nvSpPr>
        <p:spPr>
          <a:xfrm>
            <a:off x="1524004" y="18600440"/>
            <a:ext cx="937683"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600" dirty="0" smtClean="0"/>
              <a:t>Red</a:t>
            </a:r>
            <a:endParaRPr lang="en-US" sz="1600" dirty="0"/>
          </a:p>
        </p:txBody>
      </p:sp>
      <p:sp>
        <p:nvSpPr>
          <p:cNvPr id="65" name="TextBox 64"/>
          <p:cNvSpPr txBox="1"/>
          <p:nvPr/>
        </p:nvSpPr>
        <p:spPr>
          <a:xfrm>
            <a:off x="3126321" y="18600120"/>
            <a:ext cx="937683"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600" dirty="0" smtClean="0"/>
              <a:t>QA</a:t>
            </a:r>
            <a:endParaRPr lang="en-US" sz="1600" dirty="0"/>
          </a:p>
        </p:txBody>
      </p:sp>
      <p:sp>
        <p:nvSpPr>
          <p:cNvPr id="66" name="Right Brace 65"/>
          <p:cNvSpPr/>
          <p:nvPr/>
        </p:nvSpPr>
        <p:spPr>
          <a:xfrm>
            <a:off x="4180117" y="17229281"/>
            <a:ext cx="667659" cy="37487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p:cNvSpPr txBox="1"/>
          <p:nvPr/>
        </p:nvSpPr>
        <p:spPr>
          <a:xfrm rot="5400000">
            <a:off x="2905577" y="18960893"/>
            <a:ext cx="2868854" cy="584775"/>
          </a:xfrm>
          <a:prstGeom prst="rect">
            <a:avLst/>
          </a:prstGeom>
          <a:noFill/>
        </p:spPr>
        <p:txBody>
          <a:bodyPr wrap="square" rtlCol="0">
            <a:spAutoFit/>
          </a:bodyPr>
          <a:lstStyle/>
          <a:p>
            <a:r>
              <a:rPr lang="en-US" sz="3200" dirty="0" smtClean="0"/>
              <a:t>Data Collection</a:t>
            </a:r>
            <a:endParaRPr lang="en-US" sz="3200" dirty="0"/>
          </a:p>
        </p:txBody>
      </p:sp>
      <p:sp>
        <p:nvSpPr>
          <p:cNvPr id="68" name="TextBox 67"/>
          <p:cNvSpPr txBox="1"/>
          <p:nvPr/>
        </p:nvSpPr>
        <p:spPr>
          <a:xfrm>
            <a:off x="5165020" y="18718925"/>
            <a:ext cx="2672696" cy="677108"/>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800" dirty="0" smtClean="0"/>
              <a:t>Cloud Mask</a:t>
            </a:r>
            <a:endParaRPr lang="en-US" sz="3800" dirty="0"/>
          </a:p>
        </p:txBody>
      </p:sp>
      <p:sp>
        <p:nvSpPr>
          <p:cNvPr id="69" name="TextBox 68"/>
          <p:cNvSpPr txBox="1"/>
          <p:nvPr/>
        </p:nvSpPr>
        <p:spPr>
          <a:xfrm>
            <a:off x="5090361" y="19528669"/>
            <a:ext cx="2822013" cy="523220"/>
          </a:xfrm>
          <a:prstGeom prst="rect">
            <a:avLst/>
          </a:prstGeom>
          <a:noFill/>
        </p:spPr>
        <p:txBody>
          <a:bodyPr wrap="square" rtlCol="0">
            <a:spAutoFit/>
          </a:bodyPr>
          <a:lstStyle/>
          <a:p>
            <a:pPr algn="ctr"/>
            <a:r>
              <a:rPr lang="en-US" sz="1400" dirty="0" smtClean="0"/>
              <a:t>QA band from Landsat 8 is used to remove clouds from the other bands</a:t>
            </a:r>
            <a:endParaRPr lang="en-US" sz="1400" dirty="0"/>
          </a:p>
        </p:txBody>
      </p:sp>
      <p:sp>
        <p:nvSpPr>
          <p:cNvPr id="71" name="TextBox 70"/>
          <p:cNvSpPr txBox="1"/>
          <p:nvPr/>
        </p:nvSpPr>
        <p:spPr>
          <a:xfrm>
            <a:off x="8653326" y="17244089"/>
            <a:ext cx="2672696" cy="677108"/>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800" dirty="0" smtClean="0"/>
              <a:t>Red Increase</a:t>
            </a:r>
            <a:endParaRPr lang="en-US" sz="3800" dirty="0"/>
          </a:p>
        </p:txBody>
      </p:sp>
      <p:sp>
        <p:nvSpPr>
          <p:cNvPr id="72" name="Right Brace 71"/>
          <p:cNvSpPr/>
          <p:nvPr/>
        </p:nvSpPr>
        <p:spPr>
          <a:xfrm rot="10800000">
            <a:off x="8023293" y="17208216"/>
            <a:ext cx="667659" cy="37552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TextBox 73"/>
          <p:cNvSpPr txBox="1"/>
          <p:nvPr/>
        </p:nvSpPr>
        <p:spPr>
          <a:xfrm>
            <a:off x="8666059" y="18730756"/>
            <a:ext cx="2672696" cy="67665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nchorCtr="1">
            <a:spAutoFit/>
          </a:bodyPr>
          <a:lstStyle/>
          <a:p>
            <a:pPr algn="ctr"/>
            <a:r>
              <a:rPr lang="en-US" sz="3200" dirty="0" smtClean="0"/>
              <a:t>Moisture Index</a:t>
            </a:r>
            <a:endParaRPr lang="en-US" sz="3200" dirty="0"/>
          </a:p>
        </p:txBody>
      </p:sp>
      <p:sp>
        <p:nvSpPr>
          <p:cNvPr id="75" name="TextBox 74"/>
          <p:cNvSpPr txBox="1"/>
          <p:nvPr/>
        </p:nvSpPr>
        <p:spPr>
          <a:xfrm>
            <a:off x="8666059" y="20216190"/>
            <a:ext cx="2672696" cy="67665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nchorCtr="0">
            <a:spAutoFit/>
          </a:bodyPr>
          <a:lstStyle/>
          <a:p>
            <a:pPr algn="ctr"/>
            <a:r>
              <a:rPr lang="en-US" sz="2400" dirty="0" smtClean="0"/>
              <a:t>Remove Flat Terrain</a:t>
            </a:r>
            <a:endParaRPr lang="en-US" sz="2400" dirty="0"/>
          </a:p>
        </p:txBody>
      </p:sp>
      <p:sp>
        <p:nvSpPr>
          <p:cNvPr id="76" name="TextBox 75"/>
          <p:cNvSpPr txBox="1"/>
          <p:nvPr/>
        </p:nvSpPr>
        <p:spPr>
          <a:xfrm>
            <a:off x="8597481" y="18029105"/>
            <a:ext cx="2822013" cy="523220"/>
          </a:xfrm>
          <a:prstGeom prst="rect">
            <a:avLst/>
          </a:prstGeom>
          <a:noFill/>
        </p:spPr>
        <p:txBody>
          <a:bodyPr wrap="square" rtlCol="0">
            <a:spAutoFit/>
          </a:bodyPr>
          <a:lstStyle/>
          <a:p>
            <a:pPr algn="ctr"/>
            <a:r>
              <a:rPr lang="en-US" sz="1400" dirty="0" smtClean="0"/>
              <a:t>Calculate percent change between two Red band images</a:t>
            </a:r>
            <a:endParaRPr lang="en-US" sz="1400" dirty="0"/>
          </a:p>
        </p:txBody>
      </p:sp>
      <p:sp>
        <p:nvSpPr>
          <p:cNvPr id="77" name="TextBox 76"/>
          <p:cNvSpPr txBox="1"/>
          <p:nvPr/>
        </p:nvSpPr>
        <p:spPr>
          <a:xfrm>
            <a:off x="8578667" y="19590103"/>
            <a:ext cx="2822013" cy="523220"/>
          </a:xfrm>
          <a:prstGeom prst="rect">
            <a:avLst/>
          </a:prstGeom>
          <a:noFill/>
        </p:spPr>
        <p:txBody>
          <a:bodyPr wrap="square" rtlCol="0">
            <a:spAutoFit/>
          </a:bodyPr>
          <a:lstStyle/>
          <a:p>
            <a:pPr algn="ctr"/>
            <a:r>
              <a:rPr lang="en-US" sz="1400" dirty="0" smtClean="0"/>
              <a:t>Compare two images’ moisture using IR and SWIR bands</a:t>
            </a:r>
            <a:endParaRPr lang="en-US" sz="1400" dirty="0"/>
          </a:p>
        </p:txBody>
      </p:sp>
      <p:sp>
        <p:nvSpPr>
          <p:cNvPr id="78" name="TextBox 77"/>
          <p:cNvSpPr txBox="1"/>
          <p:nvPr/>
        </p:nvSpPr>
        <p:spPr>
          <a:xfrm>
            <a:off x="8420325" y="21032994"/>
            <a:ext cx="3164164" cy="307777"/>
          </a:xfrm>
          <a:prstGeom prst="rect">
            <a:avLst/>
          </a:prstGeom>
          <a:noFill/>
        </p:spPr>
        <p:txBody>
          <a:bodyPr wrap="square" rtlCol="0">
            <a:spAutoFit/>
          </a:bodyPr>
          <a:lstStyle/>
          <a:p>
            <a:pPr algn="ctr"/>
            <a:r>
              <a:rPr lang="en-US" sz="1400" dirty="0" smtClean="0"/>
              <a:t>Remove pixels with slopes lower than 15%</a:t>
            </a:r>
            <a:endParaRPr lang="en-US" sz="1400" dirty="0"/>
          </a:p>
        </p:txBody>
      </p:sp>
      <p:sp>
        <p:nvSpPr>
          <p:cNvPr id="79" name="Right Brace 78"/>
          <p:cNvSpPr/>
          <p:nvPr/>
        </p:nvSpPr>
        <p:spPr>
          <a:xfrm>
            <a:off x="11338755" y="17222716"/>
            <a:ext cx="667659" cy="37552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0" name="Picture 79"/>
          <p:cNvPicPr>
            <a:picLocks noChangeAspect="1"/>
          </p:cNvPicPr>
          <p:nvPr/>
        </p:nvPicPr>
        <p:blipFill>
          <a:blip r:embed="rId9"/>
          <a:stretch>
            <a:fillRect/>
          </a:stretch>
        </p:blipFill>
        <p:spPr>
          <a:xfrm>
            <a:off x="12233274" y="18448555"/>
            <a:ext cx="3630417" cy="1217847"/>
          </a:xfrm>
          <a:prstGeom prst="rect">
            <a:avLst/>
          </a:prstGeom>
        </p:spPr>
      </p:pic>
      <p:sp>
        <p:nvSpPr>
          <p:cNvPr id="81" name="TextBox 80"/>
          <p:cNvSpPr txBox="1"/>
          <p:nvPr/>
        </p:nvSpPr>
        <p:spPr>
          <a:xfrm>
            <a:off x="12434507" y="19689985"/>
            <a:ext cx="3227950" cy="307777"/>
          </a:xfrm>
          <a:prstGeom prst="rect">
            <a:avLst/>
          </a:prstGeom>
          <a:noFill/>
        </p:spPr>
        <p:txBody>
          <a:bodyPr wrap="square" rtlCol="0">
            <a:spAutoFit/>
          </a:bodyPr>
          <a:lstStyle/>
          <a:p>
            <a:pPr algn="ctr"/>
            <a:r>
              <a:rPr lang="en-US" sz="1400" dirty="0" smtClean="0"/>
              <a:t>Example of detection capabilities of SLIP</a:t>
            </a:r>
            <a:endParaRPr lang="en-US" sz="1400" dirty="0"/>
          </a:p>
        </p:txBody>
      </p:sp>
      <p:sp>
        <p:nvSpPr>
          <p:cNvPr id="82" name="Rectangle 81"/>
          <p:cNvSpPr/>
          <p:nvPr/>
        </p:nvSpPr>
        <p:spPr>
          <a:xfrm rot="16200000">
            <a:off x="387112" y="18578706"/>
            <a:ext cx="1547218" cy="923330"/>
          </a:xfrm>
          <a:prstGeom prst="rect">
            <a:avLst/>
          </a:prstGeom>
          <a:noFill/>
        </p:spPr>
        <p:txBody>
          <a:bodyPr wrap="none" lIns="91440" tIns="45720" rIns="91440" bIns="45720">
            <a:spAutoFit/>
          </a:bodyPr>
          <a:lstStyle/>
          <a:p>
            <a:pPr algn="ct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SLIP</a:t>
            </a:r>
            <a:endPar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3" name="TextBox 82"/>
          <p:cNvSpPr txBox="1"/>
          <p:nvPr/>
        </p:nvSpPr>
        <p:spPr>
          <a:xfrm rot="5400000">
            <a:off x="10009421" y="18833330"/>
            <a:ext cx="3046346" cy="584775"/>
          </a:xfrm>
          <a:prstGeom prst="rect">
            <a:avLst/>
          </a:prstGeom>
          <a:noFill/>
        </p:spPr>
        <p:txBody>
          <a:bodyPr wrap="square" rtlCol="0">
            <a:spAutoFit/>
          </a:bodyPr>
          <a:lstStyle/>
          <a:p>
            <a:r>
              <a:rPr lang="en-US" sz="3200" dirty="0" smtClean="0"/>
              <a:t>Model Evaluation</a:t>
            </a:r>
            <a:endParaRPr lang="en-US" sz="3200" dirty="0"/>
          </a:p>
        </p:txBody>
      </p:sp>
      <p:sp>
        <p:nvSpPr>
          <p:cNvPr id="84" name="TextBox 83"/>
          <p:cNvSpPr txBox="1"/>
          <p:nvPr/>
        </p:nvSpPr>
        <p:spPr>
          <a:xfrm>
            <a:off x="2017236" y="14694631"/>
            <a:ext cx="1738086" cy="33855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IMERG 30-Minute</a:t>
            </a:r>
            <a:endParaRPr lang="en-US" sz="1600" dirty="0"/>
          </a:p>
        </p:txBody>
      </p:sp>
      <p:sp>
        <p:nvSpPr>
          <p:cNvPr id="85" name="TextBox 84"/>
          <p:cNvSpPr txBox="1"/>
          <p:nvPr/>
        </p:nvSpPr>
        <p:spPr>
          <a:xfrm>
            <a:off x="2125337" y="16098363"/>
            <a:ext cx="1513115" cy="33958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TMPA-RT 3B42</a:t>
            </a:r>
            <a:endParaRPr lang="en-US" sz="1600" dirty="0"/>
          </a:p>
        </p:txBody>
      </p:sp>
      <p:sp>
        <p:nvSpPr>
          <p:cNvPr id="86" name="TextBox 85"/>
          <p:cNvSpPr txBox="1"/>
          <p:nvPr/>
        </p:nvSpPr>
        <p:spPr>
          <a:xfrm>
            <a:off x="1386989" y="13272439"/>
            <a:ext cx="2822013" cy="523220"/>
          </a:xfrm>
          <a:prstGeom prst="rect">
            <a:avLst/>
          </a:prstGeom>
          <a:noFill/>
        </p:spPr>
        <p:txBody>
          <a:bodyPr wrap="square" rtlCol="0">
            <a:spAutoFit/>
          </a:bodyPr>
          <a:lstStyle/>
          <a:p>
            <a:pPr algn="ctr"/>
            <a:r>
              <a:rPr lang="en-US" sz="1400" dirty="0" smtClean="0"/>
              <a:t>GPM data is downloaded using Python 3 in near real-time </a:t>
            </a:r>
            <a:endParaRPr lang="en-US" sz="1400" dirty="0"/>
          </a:p>
        </p:txBody>
      </p:sp>
      <p:sp>
        <p:nvSpPr>
          <p:cNvPr id="87" name="Right Brace 86"/>
          <p:cNvSpPr/>
          <p:nvPr/>
        </p:nvSpPr>
        <p:spPr>
          <a:xfrm>
            <a:off x="4187224" y="13717861"/>
            <a:ext cx="667659" cy="27797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TextBox 87"/>
          <p:cNvSpPr txBox="1"/>
          <p:nvPr/>
        </p:nvSpPr>
        <p:spPr>
          <a:xfrm rot="5400000">
            <a:off x="3130241" y="14909193"/>
            <a:ext cx="2346313" cy="492443"/>
          </a:xfrm>
          <a:prstGeom prst="rect">
            <a:avLst/>
          </a:prstGeom>
          <a:noFill/>
        </p:spPr>
        <p:txBody>
          <a:bodyPr wrap="square" rtlCol="0">
            <a:spAutoFit/>
          </a:bodyPr>
          <a:lstStyle/>
          <a:p>
            <a:r>
              <a:rPr lang="en-US" sz="2600" dirty="0" smtClean="0"/>
              <a:t>Data Collection</a:t>
            </a:r>
            <a:endParaRPr lang="en-US" sz="2600" dirty="0"/>
          </a:p>
        </p:txBody>
      </p:sp>
      <p:sp>
        <p:nvSpPr>
          <p:cNvPr id="129" name="TextBox 128"/>
          <p:cNvSpPr txBox="1"/>
          <p:nvPr/>
        </p:nvSpPr>
        <p:spPr>
          <a:xfrm>
            <a:off x="5268540" y="14746540"/>
            <a:ext cx="2540000" cy="67710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800" dirty="0" smtClean="0"/>
              <a:t>Thresholds</a:t>
            </a:r>
            <a:endParaRPr lang="en-US" sz="3800" dirty="0"/>
          </a:p>
        </p:txBody>
      </p:sp>
      <p:sp>
        <p:nvSpPr>
          <p:cNvPr id="130" name="TextBox 129"/>
          <p:cNvSpPr txBox="1"/>
          <p:nvPr/>
        </p:nvSpPr>
        <p:spPr>
          <a:xfrm>
            <a:off x="8719673" y="14746540"/>
            <a:ext cx="2540000" cy="67710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800" dirty="0" smtClean="0"/>
              <a:t>Comparison</a:t>
            </a:r>
            <a:endParaRPr lang="en-US" sz="3800" dirty="0"/>
          </a:p>
        </p:txBody>
      </p:sp>
      <p:cxnSp>
        <p:nvCxnSpPr>
          <p:cNvPr id="133" name="Elbow Connector 132"/>
          <p:cNvCxnSpPr/>
          <p:nvPr/>
        </p:nvCxnSpPr>
        <p:spPr>
          <a:xfrm flipV="1">
            <a:off x="11338755" y="14393075"/>
            <a:ext cx="1859094" cy="6920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Elbow Connector 141"/>
          <p:cNvCxnSpPr/>
          <p:nvPr/>
        </p:nvCxnSpPr>
        <p:spPr>
          <a:xfrm rot="16200000" flipH="1">
            <a:off x="12752683" y="14591275"/>
            <a:ext cx="841165" cy="1828800"/>
          </a:xfrm>
          <a:prstGeom prst="bentConnector3">
            <a:avLst>
              <a:gd name="adj1" fmla="val 51726"/>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3323691" y="14042945"/>
            <a:ext cx="2540000" cy="67710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800" dirty="0" smtClean="0"/>
              <a:t>Alert</a:t>
            </a:r>
            <a:endParaRPr lang="en-US" sz="3800" dirty="0"/>
          </a:p>
        </p:txBody>
      </p:sp>
      <p:sp>
        <p:nvSpPr>
          <p:cNvPr id="148" name="TextBox 147"/>
          <p:cNvSpPr txBox="1"/>
          <p:nvPr/>
        </p:nvSpPr>
        <p:spPr>
          <a:xfrm>
            <a:off x="13407564" y="12955958"/>
            <a:ext cx="2315029" cy="954107"/>
          </a:xfrm>
          <a:prstGeom prst="rect">
            <a:avLst/>
          </a:prstGeom>
          <a:noFill/>
        </p:spPr>
        <p:txBody>
          <a:bodyPr wrap="square" rtlCol="0">
            <a:spAutoFit/>
          </a:bodyPr>
          <a:lstStyle/>
          <a:p>
            <a:pPr algn="ctr"/>
            <a:r>
              <a:rPr lang="en-US" sz="1400" dirty="0" smtClean="0"/>
              <a:t>If current rainfall levels are significantly higher than thresholds, an alert is created for the affected area </a:t>
            </a:r>
            <a:endParaRPr lang="en-US" sz="1400" dirty="0"/>
          </a:p>
        </p:txBody>
      </p:sp>
      <p:sp>
        <p:nvSpPr>
          <p:cNvPr id="149" name="Right Brace 148"/>
          <p:cNvSpPr/>
          <p:nvPr/>
        </p:nvSpPr>
        <p:spPr>
          <a:xfrm>
            <a:off x="15900184" y="16620670"/>
            <a:ext cx="667659" cy="24678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Rectangle 149"/>
          <p:cNvSpPr/>
          <p:nvPr/>
        </p:nvSpPr>
        <p:spPr>
          <a:xfrm rot="16200000">
            <a:off x="265322" y="14316316"/>
            <a:ext cx="1786066" cy="923330"/>
          </a:xfrm>
          <a:prstGeom prst="rect">
            <a:avLst/>
          </a:prstGeom>
          <a:noFill/>
        </p:spPr>
        <p:txBody>
          <a:bodyPr wrap="none" lIns="91440" tIns="45720" rIns="91440" bIns="45720">
            <a:spAutoFit/>
          </a:bodyPr>
          <a:lstStyle/>
          <a:p>
            <a:pPr algn="ctr"/>
            <a:r>
              <a:rPr lang="en-US" sz="5400" dirty="0" smtClean="0">
                <a:ln w="0"/>
                <a:gradFill>
                  <a:gsLst>
                    <a:gs pos="21000">
                      <a:srgbClr val="53575C"/>
                    </a:gs>
                    <a:gs pos="88000">
                      <a:srgbClr val="C5C7CA"/>
                    </a:gs>
                  </a:gsLst>
                  <a:lin ang="5400000"/>
                </a:gradFill>
              </a:rPr>
              <a:t>DRIP</a:t>
            </a:r>
            <a:endParaRPr lang="en-US" sz="5400" dirty="0">
              <a:ln w="0"/>
              <a:gradFill>
                <a:gsLst>
                  <a:gs pos="21000">
                    <a:srgbClr val="53575C"/>
                  </a:gs>
                  <a:gs pos="88000">
                    <a:srgbClr val="C5C7CA"/>
                  </a:gs>
                </a:gsLst>
                <a:lin ang="5400000"/>
              </a:gradFill>
            </a:endParaRPr>
          </a:p>
        </p:txBody>
      </p:sp>
      <p:sp>
        <p:nvSpPr>
          <p:cNvPr id="155" name="TextBox 154"/>
          <p:cNvSpPr txBox="1"/>
          <p:nvPr/>
        </p:nvSpPr>
        <p:spPr>
          <a:xfrm>
            <a:off x="12331642" y="17258309"/>
            <a:ext cx="3433542" cy="307777"/>
          </a:xfrm>
          <a:prstGeom prst="rect">
            <a:avLst/>
          </a:prstGeom>
          <a:noFill/>
        </p:spPr>
        <p:txBody>
          <a:bodyPr wrap="square" rtlCol="0">
            <a:spAutoFit/>
          </a:bodyPr>
          <a:lstStyle/>
          <a:p>
            <a:pPr algn="ctr"/>
            <a:r>
              <a:rPr lang="en-US" sz="1400" dirty="0" smtClean="0"/>
              <a:t>Example of precipitation monitoring by DRIP</a:t>
            </a:r>
            <a:endParaRPr lang="en-US" sz="1400" dirty="0"/>
          </a:p>
        </p:txBody>
      </p:sp>
      <p:pic>
        <p:nvPicPr>
          <p:cNvPr id="157" name="Picture 1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33274" y="15987169"/>
            <a:ext cx="3666910" cy="1221047"/>
          </a:xfrm>
          <a:prstGeom prst="rect">
            <a:avLst/>
          </a:prstGeom>
        </p:spPr>
      </p:pic>
      <p:sp>
        <p:nvSpPr>
          <p:cNvPr id="159" name="TextBox 158"/>
          <p:cNvSpPr txBox="1"/>
          <p:nvPr/>
        </p:nvSpPr>
        <p:spPr>
          <a:xfrm rot="5400000">
            <a:off x="14720021" y="17550918"/>
            <a:ext cx="4344581" cy="584775"/>
          </a:xfrm>
          <a:prstGeom prst="rect">
            <a:avLst/>
          </a:prstGeom>
          <a:noFill/>
        </p:spPr>
        <p:txBody>
          <a:bodyPr wrap="square" rtlCol="0">
            <a:spAutoFit/>
          </a:bodyPr>
          <a:lstStyle/>
          <a:p>
            <a:r>
              <a:rPr lang="en-US" sz="3200" dirty="0" smtClean="0"/>
              <a:t>Combined Model Output</a:t>
            </a:r>
            <a:endParaRPr lang="en-US" sz="3200" dirty="0"/>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1840</TotalTime>
  <Words>418</Words>
  <Application>Microsoft Office PowerPoint</Application>
  <PresentationFormat>Custom</PresentationFormat>
  <Paragraphs>75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Newtoff, Kiersten (GSFC-6104)[DEVELOP]</cp:lastModifiedBy>
  <cp:revision>109</cp:revision>
  <dcterms:created xsi:type="dcterms:W3CDTF">2015-06-02T14:58:58Z</dcterms:created>
  <dcterms:modified xsi:type="dcterms:W3CDTF">2015-07-01T13:15:58Z</dcterms:modified>
</cp:coreProperties>
</file>