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24_8AAA9A28.xml" ContentType="application/vnd.ms-powerpoint.comments+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sldIdLst>
    <p:sldId id="256" r:id="rId5"/>
    <p:sldId id="259" r:id="rId6"/>
    <p:sldId id="270" r:id="rId7"/>
    <p:sldId id="275" r:id="rId8"/>
    <p:sldId id="304" r:id="rId9"/>
    <p:sldId id="282" r:id="rId10"/>
    <p:sldId id="274" r:id="rId11"/>
    <p:sldId id="271" r:id="rId12"/>
    <p:sldId id="277" r:id="rId13"/>
    <p:sldId id="293" r:id="rId14"/>
    <p:sldId id="294" r:id="rId15"/>
    <p:sldId id="297" r:id="rId16"/>
    <p:sldId id="298" r:id="rId17"/>
    <p:sldId id="299" r:id="rId18"/>
    <p:sldId id="301" r:id="rId19"/>
    <p:sldId id="300" r:id="rId20"/>
    <p:sldId id="303" r:id="rId21"/>
    <p:sldId id="284" r:id="rId22"/>
    <p:sldId id="287" r:id="rId23"/>
    <p:sldId id="291" r:id="rId24"/>
    <p:sldId id="292" r:id="rId25"/>
    <p:sldId id="28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FDA52E-B336-9320-5DAB-9699F2088976}" name="Mccartney, Sean (GSFC-610.0)[SCIENCE SYSTEMS AND APPLICATIONS INC]" initials="MI" userId="S::smccart4@ndc.nasa.gov::e88bd411-76b0-4812-8fd7-62f268a53505" providerId="AD"/>
  <p188:author id="{0E407A2F-C4D3-9BB9-8D32-D8161F2F8FA2}" name="Laramie Plott" initials="LP" userId="S::laramie.plott@ama-inc.com::c8314bf3-6347-4b88-809b-eb09fded220b" providerId="AD"/>
  <p188:author id="{3EA65841-C82A-067E-7629-3CF87526FB98}" name="Dominic M. Fantauzzo" initials="DF" userId="S::dominic.m.fantauzzo@ama-inc.com::70b29004-7479-4c1f-88c5-afbfbe9d2363" providerId="AD"/>
  <p188:author id="{291C175D-665C-E15C-5906-8F801A209BAC}" name="Ross, Kenton W. (LARC-E3)" initials="RKW(E" userId="S::kwross@ndc.nasa.gov::73e742de-0059-4beb-8279-f6afc2201575" providerId="AD"/>
  <p188:author id="{99D411C5-EF6C-7ADC-7819-5C50B35BBE48}" name="Amanda Clayton" initials="AC" userId="S::alclayt1@ndc.nasa.gov::bd45d00a-0375-4579-a58c-94f9a1ccd07c" providerId="AD"/>
  <p188:author id="{851BF8D7-9F46-A9D6-718A-E8F5AE88260A}" name="Sarah E. Swiersz" initials="SS" userId="S::sarah.e.swiersz@ama-inc.com::ea7cb568-64a6-4774-9b97-d0b968de04eb" providerId="AD"/>
  <p188:author id="{F79B30E1-068E-4690-E61A-1C3893E17B52}" name="Ella B. Haugen" initials="EH" userId="S::ella.b.haugen@ama-inc.com::033d5d25-a06b-46cf-9bde-a7ff26ed4bd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DCF8"/>
    <a:srgbClr val="83E28E"/>
    <a:srgbClr val="F7C7AC"/>
    <a:srgbClr val="4DAEB3"/>
    <a:srgbClr val="A1E0E3"/>
    <a:srgbClr val="A1D4D7"/>
    <a:srgbClr val="95C6C9"/>
    <a:srgbClr val="91CBCF"/>
    <a:srgbClr val="3D8085"/>
    <a:srgbClr val="1F4A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68C19A-04EE-F850-89B5-792415E14F12}" v="1" dt="2024-07-29T18:17:38.687"/>
    <p1510:client id="{7DD37B34-A06D-6D85-1C15-F8E5F8F4BA7D}" v="16" dt="2024-07-29T18:52:01.597"/>
    <p1510:client id="{8860405C-57FB-2010-ECBC-1DDD621F447B}" v="1" dt="2024-07-29T19:02:27.3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omments/modernComment_124_8AAA9A28.xml><?xml version="1.0" encoding="utf-8"?>
<p188:cmLst xmlns:a="http://schemas.openxmlformats.org/drawingml/2006/main" xmlns:r="http://schemas.openxmlformats.org/officeDocument/2006/relationships" xmlns:p188="http://schemas.microsoft.com/office/powerpoint/2018/8/main">
  <p188:cm id="{748EBCA8-6218-475B-8F18-7F39F845E769}" authorId="{291C175D-665C-E15C-5906-8F801A209BAC}" status="resolved" created="2024-07-24T19:10:00.095" complete="100000">
    <ac:txMkLst xmlns:ac="http://schemas.microsoft.com/office/drawing/2013/main/command">
      <pc:docMk xmlns:pc="http://schemas.microsoft.com/office/powerpoint/2013/main/command"/>
      <pc:sldMk xmlns:pc="http://schemas.microsoft.com/office/powerpoint/2013/main/command" cId="2326436392" sldId="292"/>
      <ac:spMk id="7" creationId="{B7E88E12-8A5F-0D6C-F642-34E487A0BB25}"/>
      <ac:txMk cp="0">
        <ac:context len="125" hash="2821131736"/>
      </ac:txMk>
    </ac:txMkLst>
    <p188:pos x="4739189" y="497896"/>
    <p188:txBody>
      <a:bodyPr/>
      <a:lstStyle/>
      <a:p>
        <a:r>
          <a:rPr lang="en-US"/>
          <a:t>Alternately, how about, "Due to its high spatial resolution and band composition, Maxar WorldView-3 is ideal spatially, but limited in data frequency" Saying WorldView-3 is "ideal" without qualification is misleading I think.</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62657F-0845-4E5B-BB5C-57E3C167EF73}"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057FE6-6322-4D11-880D-2FA52E1BE591}" type="slidenum">
              <a:rPr lang="en-US" smtClean="0"/>
              <a:t>‹#›</a:t>
            </a:fld>
            <a:endParaRPr lang="en-US"/>
          </a:p>
        </p:txBody>
      </p:sp>
    </p:spTree>
    <p:extLst>
      <p:ext uri="{BB962C8B-B14F-4D97-AF65-F5344CB8AC3E}">
        <p14:creationId xmlns:p14="http://schemas.microsoft.com/office/powerpoint/2010/main" val="3726477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File:Runoff_torbidity.jpg"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commons.wikimedia.org/wiki/File:CSIRO_ScienceImage_4203_A_bluegreen_algae_species_Cylindrospermum_sp_under_magnification.jpg" TargetMode="External"/><Relationship Id="rId5" Type="http://schemas.openxmlformats.org/officeDocument/2006/relationships/hyperlink" Target="https://www.flickr.com/photos/48722974@N07/4598769539" TargetMode="External"/><Relationship Id="rId4" Type="http://schemas.openxmlformats.org/officeDocument/2006/relationships/hyperlink" Target="https://picryl.com/media/pond-green-alga-algae-nature-landscapes-41fffa"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renopenrose.getarchive.net/media/water-algae-2-412-dsp-2-algae_053jpg-815eb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openverse.org/image/3c77551c-310f-40f7-a966-47559898d38c?q=big%20cypress%20preserv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images.nasa.gov/details/SSC-20010425-S046-6"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commons.wikimedia.org/wiki/File:Florida_Wetlands_%2819114335522%29.jpg" TargetMode="External"/><Relationship Id="rId4" Type="http://schemas.openxmlformats.org/officeDocument/2006/relationships/hyperlink" Target="https://images.nasa.gov/details/KSC-02pd0358"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cience.nasa.gov/wp-content/uploads/2023/05/landsat8_ldcm.png"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commons.wikimedia.org/wiki/File:Sentinel-3_spacecraft_model.svg" TargetMode="External"/><Relationship Id="rId5" Type="http://schemas.openxmlformats.org/officeDocument/2006/relationships/hyperlink" Target="https://commons.wikimedia.org/wiki/File:Sentinel_2-IMG_5873-white_%28crop%29.jpg" TargetMode="External"/><Relationship Id="rId4" Type="http://schemas.openxmlformats.org/officeDocument/2006/relationships/hyperlink" Target="https://science.nasa.gov/wp-content/uploads/2023/05/landsat9.png"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----------Speaker Notes------------------------</a:t>
            </a:r>
          </a:p>
          <a:p>
            <a:endParaRPr lang="en-US"/>
          </a:p>
          <a:p>
            <a:r>
              <a:rPr lang="en-US"/>
              <a:t>This is the Summer 2024 Florida Gulf Coast University Pop-Up Project's virtual presentation, titled "Big Cypress Water Resources: Using Earth Observations to Assess Water Quality Characteristics to Determine Operational Best Practices in Big Cypress Preserve, FL". </a:t>
            </a:r>
            <a:endParaRPr lang="en-US">
              <a:cs typeface="Calibri" panose="020F0502020204030204"/>
            </a:endParaRPr>
          </a:p>
          <a:p>
            <a:r>
              <a:rPr lang="en-US"/>
              <a:t>The team members for this project are: Dominic Fantauzzo, Gustavo Rosas, Nathan Hewitt, and Sarah </a:t>
            </a:r>
            <a:r>
              <a:rPr lang="en-US" err="1"/>
              <a:t>Swiersz</a:t>
            </a:r>
            <a:r>
              <a:rPr lang="en-US"/>
              <a:t>.</a:t>
            </a:r>
          </a:p>
        </p:txBody>
      </p:sp>
      <p:sp>
        <p:nvSpPr>
          <p:cNvPr id="4" name="Slide Number Placeholder 3"/>
          <p:cNvSpPr>
            <a:spLocks noGrp="1"/>
          </p:cNvSpPr>
          <p:nvPr>
            <p:ph type="sldNum" sz="quarter" idx="5"/>
          </p:nvPr>
        </p:nvSpPr>
        <p:spPr/>
        <p:txBody>
          <a:bodyPr/>
          <a:lstStyle/>
          <a:p>
            <a:fld id="{FA057FE6-6322-4D11-880D-2FA52E1BE591}" type="slidenum">
              <a:rPr lang="en-US" smtClean="0"/>
              <a:t>1</a:t>
            </a:fld>
            <a:endParaRPr lang="en-US"/>
          </a:p>
        </p:txBody>
      </p:sp>
    </p:spTree>
    <p:extLst>
      <p:ext uri="{BB962C8B-B14F-4D97-AF65-F5344CB8AC3E}">
        <p14:creationId xmlns:p14="http://schemas.microsoft.com/office/powerpoint/2010/main" val="1943347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r>
              <a:rPr lang="en-US"/>
              <a:t>Phosphorus and Nitrogen measurements are a proxy for algae as they contribute to faster algae growth, resulting in algal blooms. </a:t>
            </a:r>
            <a:endParaRPr lang="en-US">
              <a:cs typeface="Calibri" panose="020F0502020204030204"/>
            </a:endParaRPr>
          </a:p>
          <a:p>
            <a:r>
              <a:rPr lang="en-US"/>
              <a:t>Turbidity, a measure of water opacity, also influences algae growth by affecting the penetration of sunlight. </a:t>
            </a:r>
          </a:p>
          <a:p>
            <a:r>
              <a:rPr lang="en-US"/>
              <a:t>The reservation contained several sites with Turbidity, Phosphorus, and Nitrogen measurements sufficient for analysis.  </a:t>
            </a:r>
            <a:endParaRPr lang="en-US">
              <a:cs typeface="Calibri" panose="020F0502020204030204"/>
            </a:endParaRPr>
          </a:p>
          <a:p>
            <a:r>
              <a:rPr lang="en-US"/>
              <a:t>We aimed to correlate these measurements with several established indices for detecting algal blooms. </a:t>
            </a:r>
            <a:endParaRPr lang="en-US">
              <a:cs typeface="Calibri" panose="020F0502020204030204"/>
            </a:endParaRPr>
          </a:p>
          <a:p>
            <a:r>
              <a:rPr lang="en-US"/>
              <a:t>Correlating water sample measurements with our indices would demonstrate the feasibility of using earth observations to monitor algal blooms. </a:t>
            </a:r>
          </a:p>
          <a:p>
            <a:r>
              <a:rPr lang="en-US"/>
              <a:t>Even in narrow canals!</a:t>
            </a:r>
          </a:p>
          <a:p>
            <a:endParaRPr lang="en-US"/>
          </a:p>
          <a:p>
            <a:r>
              <a:rPr lang="en-US"/>
              <a:t>For the best chance at finding a correlation, we choose indices that identify algal blooms in different ways. Let's explore.</a:t>
            </a:r>
            <a:endParaRPr lang="en-US">
              <a:cs typeface="Calibri" panose="020F0502020204030204"/>
            </a:endParaRPr>
          </a:p>
          <a:p>
            <a:endParaRPr lang="en-US">
              <a:ea typeface="Calibri"/>
              <a:cs typeface="Calibri"/>
            </a:endParaRPr>
          </a:p>
          <a:p>
            <a:endParaRPr lang="en-US"/>
          </a:p>
          <a:p>
            <a:r>
              <a:rPr lang="en-US"/>
              <a:t>-------Image Credits-------</a:t>
            </a:r>
            <a:endParaRPr lang="en-US">
              <a:ea typeface="Calibri"/>
              <a:cs typeface="Calibri"/>
            </a:endParaRPr>
          </a:p>
          <a:p>
            <a:r>
              <a:rPr lang="en-US"/>
              <a:t>[Turbid, Running Water]</a:t>
            </a:r>
            <a:endParaRPr lang="en-US">
              <a:ea typeface="Calibri"/>
              <a:cs typeface="Calibri"/>
            </a:endParaRPr>
          </a:p>
          <a:p>
            <a:r>
              <a:rPr lang="en-US"/>
              <a:t>Image Credit: Larry D. Moore, licensed under CC BY 4.0 DEED</a:t>
            </a:r>
            <a:endParaRPr lang="en-US">
              <a:ea typeface="Calibri"/>
              <a:cs typeface="Calibri"/>
            </a:endParaRPr>
          </a:p>
          <a:p>
            <a:r>
              <a:rPr lang="en-US"/>
              <a:t>Image Source: </a:t>
            </a:r>
            <a:r>
              <a:rPr lang="en-US">
                <a:hlinkClick r:id="rId3"/>
              </a:rPr>
              <a:t>https://commons.wikimedia.org/wiki/File:Runoff_torbidity.jpg</a:t>
            </a:r>
            <a:endParaRPr lang="en-US">
              <a:ea typeface="Calibri"/>
              <a:cs typeface="Calibri"/>
            </a:endParaRPr>
          </a:p>
          <a:p>
            <a:endParaRPr lang="en-US">
              <a:ea typeface="Calibri"/>
              <a:cs typeface="Calibri"/>
            </a:endParaRPr>
          </a:p>
          <a:p>
            <a:r>
              <a:rPr lang="en-US"/>
              <a:t>[Algae on Pond]</a:t>
            </a:r>
            <a:endParaRPr lang="en-US">
              <a:ea typeface="Calibri" panose="020F0502020204030204"/>
              <a:cs typeface="Calibri" panose="020F0502020204030204"/>
            </a:endParaRPr>
          </a:p>
          <a:p>
            <a:r>
              <a:rPr lang="en-US"/>
              <a:t>Image Credit: Licensed under PDM 1.0 DEED</a:t>
            </a:r>
            <a:endParaRPr lang="en-US">
              <a:ea typeface="Calibri" panose="020F0502020204030204"/>
              <a:cs typeface="Calibri" panose="020F0502020204030204"/>
            </a:endParaRPr>
          </a:p>
          <a:p>
            <a:r>
              <a:rPr lang="en-US"/>
              <a:t>Image Source: </a:t>
            </a:r>
            <a:r>
              <a:rPr lang="en-US">
                <a:hlinkClick r:id="rId4"/>
              </a:rPr>
              <a:t>https://picryl.com/media/pond-green-alga-algae-nature-landscapes-41fffa</a:t>
            </a:r>
            <a:endParaRPr lang="en-US"/>
          </a:p>
          <a:p>
            <a:endParaRPr lang="en-US">
              <a:ea typeface="Calibri"/>
              <a:cs typeface="Calibri"/>
            </a:endParaRPr>
          </a:p>
          <a:p>
            <a:r>
              <a:rPr lang="en-US"/>
              <a:t>[Floating Fish]</a:t>
            </a:r>
            <a:endParaRPr lang="en-US">
              <a:ea typeface="Calibri"/>
              <a:cs typeface="Calibri"/>
            </a:endParaRPr>
          </a:p>
          <a:p>
            <a:r>
              <a:rPr lang="en-US"/>
              <a:t>Image Credit: Greenpeace China, licensed under CC BY 2.0 DEED</a:t>
            </a:r>
            <a:endParaRPr lang="en-US">
              <a:ea typeface="Calibri"/>
              <a:cs typeface="Calibri"/>
            </a:endParaRPr>
          </a:p>
          <a:p>
            <a:r>
              <a:rPr lang="en-US"/>
              <a:t>Image Source: </a:t>
            </a:r>
            <a:r>
              <a:rPr lang="en-US">
                <a:hlinkClick r:id="rId5"/>
              </a:rPr>
              <a:t>https://www.flickr.com/photos/48722974@N07/4598769539</a:t>
            </a:r>
            <a:endParaRPr lang="en-US">
              <a:hlinkClick r:id="rId6"/>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10</a:t>
            </a:fld>
            <a:endParaRPr lang="en-US"/>
          </a:p>
        </p:txBody>
      </p:sp>
    </p:spTree>
    <p:extLst>
      <p:ext uri="{BB962C8B-B14F-4D97-AF65-F5344CB8AC3E}">
        <p14:creationId xmlns:p14="http://schemas.microsoft.com/office/powerpoint/2010/main" val="176665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r>
              <a:rPr lang="en-US"/>
              <a:t>NDCI looks at chlorophyll-a and utilizes the Red Edge and Red bands to observe chlorophyll-a, which is a pigment found in algae. </a:t>
            </a:r>
            <a:endParaRPr lang="en-US">
              <a:cs typeface="Calibri" panose="020F0502020204030204"/>
            </a:endParaRPr>
          </a:p>
          <a:p>
            <a:r>
              <a:rPr lang="en-US"/>
              <a:t>It uses normalized difference to minimizes negative effects of atmospheric conditions. </a:t>
            </a:r>
            <a:endParaRPr lang="en-US">
              <a:cs typeface="Calibri" panose="020F0502020204030204"/>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11</a:t>
            </a:fld>
            <a:endParaRPr lang="en-US"/>
          </a:p>
        </p:txBody>
      </p:sp>
    </p:spTree>
    <p:extLst>
      <p:ext uri="{BB962C8B-B14F-4D97-AF65-F5344CB8AC3E}">
        <p14:creationId xmlns:p14="http://schemas.microsoft.com/office/powerpoint/2010/main" val="3494018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r>
              <a:rPr lang="en-US"/>
              <a:t>FAI is specifically designed to measure floating algae. Unlike NDCI, FAI uses the spectral characteristics of algae in the NIR and SWIR band. </a:t>
            </a:r>
          </a:p>
          <a:p>
            <a:r>
              <a:rPr lang="en-US"/>
              <a:t>FAI also uses a different approach to correct for aerosols, giving us different approaches to reach the same goal: measuring algae!</a:t>
            </a:r>
            <a:endParaRPr lang="en-US">
              <a:cs typeface="Calibri" panose="020F0502020204030204"/>
            </a:endParaRPr>
          </a:p>
          <a:p>
            <a:endParaRPr lang="en-US"/>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12</a:t>
            </a:fld>
            <a:endParaRPr lang="en-US"/>
          </a:p>
        </p:txBody>
      </p:sp>
    </p:spTree>
    <p:extLst>
      <p:ext uri="{BB962C8B-B14F-4D97-AF65-F5344CB8AC3E}">
        <p14:creationId xmlns:p14="http://schemas.microsoft.com/office/powerpoint/2010/main" val="2038655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ea typeface="Calibri"/>
              <a:cs typeface="Calibri"/>
            </a:endParaRPr>
          </a:p>
          <a:p>
            <a:r>
              <a:rPr lang="en-US"/>
              <a:t>Lastly, CDOM is not a direct measurement of algae but a proxy that allows us to measure nutrient rich waters with high biological activity. </a:t>
            </a:r>
            <a:endParaRPr lang="en-US">
              <a:cs typeface="Calibri"/>
            </a:endParaRPr>
          </a:p>
          <a:p>
            <a:r>
              <a:rPr lang="en-US"/>
              <a:t>Although not a direct measurement, CDOM is often correlated with algal blooms as nutrient-rich waters facilitate algal growth. CDOM is sensitive to reflection in the red region, giving us yet another way to examine algae.</a:t>
            </a:r>
          </a:p>
          <a:p>
            <a:endParaRPr lang="en-US"/>
          </a:p>
        </p:txBody>
      </p:sp>
      <p:sp>
        <p:nvSpPr>
          <p:cNvPr id="4" name="Slide Number Placeholder 3"/>
          <p:cNvSpPr>
            <a:spLocks noGrp="1"/>
          </p:cNvSpPr>
          <p:nvPr>
            <p:ph type="sldNum" sz="quarter" idx="5"/>
          </p:nvPr>
        </p:nvSpPr>
        <p:spPr/>
        <p:txBody>
          <a:bodyPr/>
          <a:lstStyle/>
          <a:p>
            <a:fld id="{FA057FE6-6322-4D11-880D-2FA52E1BE591}" type="slidenum">
              <a:rPr lang="en-US" smtClean="0"/>
              <a:t>13</a:t>
            </a:fld>
            <a:endParaRPr lang="en-US"/>
          </a:p>
        </p:txBody>
      </p:sp>
    </p:spTree>
    <p:extLst>
      <p:ext uri="{BB962C8B-B14F-4D97-AF65-F5344CB8AC3E}">
        <p14:creationId xmlns:p14="http://schemas.microsoft.com/office/powerpoint/2010/main" val="2330850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ea typeface="Calibri"/>
              <a:cs typeface="Calibri"/>
            </a:endParaRPr>
          </a:p>
          <a:p>
            <a:r>
              <a:rPr lang="en-US"/>
              <a:t>We combined these indices with in situ phosphate, nitrogen, and turbidity measurements from these 8 stations in the BCR canal system. </a:t>
            </a:r>
          </a:p>
          <a:p>
            <a:r>
              <a:rPr lang="en-US"/>
              <a:t>We created gauges at optimal locations near these 8 stations. </a:t>
            </a:r>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14</a:t>
            </a:fld>
            <a:endParaRPr lang="en-US"/>
          </a:p>
        </p:txBody>
      </p:sp>
    </p:spTree>
    <p:extLst>
      <p:ext uri="{BB962C8B-B14F-4D97-AF65-F5344CB8AC3E}">
        <p14:creationId xmlns:p14="http://schemas.microsoft.com/office/powerpoint/2010/main" val="8843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r>
              <a:rPr lang="en-US"/>
              <a:t>Here you can see the canal at the USSO station, as observed by Sentinel-2.</a:t>
            </a:r>
            <a:endParaRPr lang="en-US">
              <a:cs typeface="Calibri"/>
            </a:endParaRPr>
          </a:p>
          <a:p>
            <a:r>
              <a:rPr lang="en-US"/>
              <a:t>The red line delineates the outline of the canal when viewed with high resolution imagery. </a:t>
            </a:r>
            <a:endParaRPr lang="en-US">
              <a:cs typeface="Calibri"/>
            </a:endParaRPr>
          </a:p>
          <a:p>
            <a:r>
              <a:rPr lang="en-US"/>
              <a:t>The gauge at this station was compromised of a subset of the pixels within the red canal outline.</a:t>
            </a:r>
            <a:endParaRPr lang="en-US">
              <a:cs typeface="Calibri"/>
            </a:endParaRPr>
          </a:p>
          <a:p>
            <a:r>
              <a:rPr lang="en-US"/>
              <a:t>Only pixels that remained dark throughout the year, demonstrating consistent water levels, were used to calculate indices. </a:t>
            </a:r>
            <a:endParaRPr lang="en-US">
              <a:cs typeface="Calibri"/>
            </a:endParaRPr>
          </a:p>
          <a:p>
            <a:r>
              <a:rPr lang="en-US"/>
              <a:t>This particular gauge is for the USSO station.</a:t>
            </a:r>
            <a:endParaRPr lang="en-US">
              <a:cs typeface="Calibri"/>
            </a:endParaRPr>
          </a:p>
          <a:p>
            <a:r>
              <a:rPr lang="en-US"/>
              <a:t>The same process was repeated for all 8 stations. </a:t>
            </a:r>
            <a:endParaRPr lang="en-US">
              <a:cs typeface="Calibri"/>
            </a:endParaRPr>
          </a:p>
          <a:p>
            <a:r>
              <a:rPr lang="en-US"/>
              <a:t>We used these gauges to calculate the mean pixel value for each index. </a:t>
            </a:r>
            <a:endParaRPr lang="en-US">
              <a:cs typeface="Calibri"/>
            </a:endParaRPr>
          </a:p>
          <a:p>
            <a:r>
              <a:rPr lang="en-US"/>
              <a:t>Once combined, we performed a correlation between our indices and water sample measurements.</a:t>
            </a:r>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15</a:t>
            </a:fld>
            <a:endParaRPr lang="en-US"/>
          </a:p>
        </p:txBody>
      </p:sp>
    </p:spTree>
    <p:extLst>
      <p:ext uri="{BB962C8B-B14F-4D97-AF65-F5344CB8AC3E}">
        <p14:creationId xmlns:p14="http://schemas.microsoft.com/office/powerpoint/2010/main" val="1564495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ea typeface="Calibri"/>
              <a:cs typeface="Calibri"/>
            </a:endParaRPr>
          </a:p>
          <a:p>
            <a:r>
              <a:rPr lang="en-US"/>
              <a:t>The above table shows the correlation results for all 8 stations, as well as a master correlation, combining all 8 stations.</a:t>
            </a:r>
            <a:endParaRPr lang="en-US">
              <a:cs typeface="Calibri"/>
            </a:endParaRPr>
          </a:p>
          <a:p>
            <a:r>
              <a:rPr lang="en-US"/>
              <a:t>The left side indicates the index being tested while the color indicates the in situ measurement the index is being correlated with.</a:t>
            </a:r>
            <a:endParaRPr lang="en-US">
              <a:cs typeface="Calibri"/>
            </a:endParaRPr>
          </a:p>
          <a:p>
            <a:r>
              <a:rPr lang="en-US"/>
              <a:t>As phosphorus and nitrogen are similar proxies for algae, we are displaying the highest correlation value that was achieved for each station and index.</a:t>
            </a:r>
            <a:endParaRPr lang="en-US">
              <a:cs typeface="Calibri"/>
            </a:endParaRPr>
          </a:p>
          <a:p>
            <a:r>
              <a:rPr lang="en-US"/>
              <a:t>The correlations yielded lackluster results that were not consistent across stations.</a:t>
            </a:r>
            <a:endParaRPr lang="en-US">
              <a:cs typeface="Calibri"/>
            </a:endParaRPr>
          </a:p>
          <a:p>
            <a:r>
              <a:rPr lang="en-US"/>
              <a:t>We were not able to find a strong correlation between our indices and phosphate and nitrogen measurements.</a:t>
            </a:r>
            <a:endParaRPr lang="en-US">
              <a:cs typeface="Calibri"/>
            </a:endParaRPr>
          </a:p>
          <a:p>
            <a:r>
              <a:rPr lang="en-US"/>
              <a:t>However, at certain stations we noticed potential associations between our indices and in situ measurements.</a:t>
            </a:r>
            <a:endParaRPr lang="en-US">
              <a:cs typeface="Calibri"/>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16</a:t>
            </a:fld>
            <a:endParaRPr lang="en-US"/>
          </a:p>
        </p:txBody>
      </p:sp>
    </p:spTree>
    <p:extLst>
      <p:ext uri="{BB962C8B-B14F-4D97-AF65-F5344CB8AC3E}">
        <p14:creationId xmlns:p14="http://schemas.microsoft.com/office/powerpoint/2010/main" val="2041997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r>
              <a:rPr lang="en-US"/>
              <a:t>The times series of Sentinel-2 NDCI and </a:t>
            </a:r>
            <a:r>
              <a:rPr lang="en-US" i="1"/>
              <a:t>water sample </a:t>
            </a:r>
            <a:r>
              <a:rPr lang="en-US"/>
              <a:t>Total Phosphate for the USSO station is portrayed here. </a:t>
            </a:r>
            <a:endParaRPr lang="en-US">
              <a:cs typeface="Calibri"/>
            </a:endParaRPr>
          </a:p>
          <a:p>
            <a:r>
              <a:rPr lang="en-US"/>
              <a:t>The USSO station displayed a potential association between our indices and these water sample measurements. </a:t>
            </a:r>
            <a:endParaRPr lang="en-US">
              <a:cs typeface="Calibri"/>
            </a:endParaRPr>
          </a:p>
          <a:p>
            <a:r>
              <a:rPr lang="en-US"/>
              <a:t>While the relationship is inconsistent, we observed similar seasonal trends. </a:t>
            </a:r>
            <a:endParaRPr lang="en-US">
              <a:cs typeface="Calibri"/>
            </a:endParaRPr>
          </a:p>
          <a:p>
            <a:r>
              <a:rPr lang="en-US"/>
              <a:t>Due to this inconsistency, it was not feasible to derive a strong correlation between NDCI and Total Phosphate. </a:t>
            </a:r>
            <a:endParaRPr lang="en-US">
              <a:cs typeface="Calibri"/>
            </a:endParaRPr>
          </a:p>
          <a:p>
            <a:r>
              <a:rPr lang="en-US"/>
              <a:t>However, the seasonal decomposition shows a potential association between NDCI and Total Phosphate. </a:t>
            </a:r>
            <a:endParaRPr lang="en-US">
              <a:cs typeface="Calibri"/>
            </a:endParaRPr>
          </a:p>
          <a:p>
            <a:r>
              <a:rPr lang="en-US"/>
              <a:t>A number of uncertainties prevented us from achieving a strong correlation, but we believe the indices themselves are capable of detecting algal blooms.</a:t>
            </a:r>
            <a:endParaRPr lang="en-US">
              <a:cs typeface="Calibri"/>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17</a:t>
            </a:fld>
            <a:endParaRPr lang="en-US"/>
          </a:p>
        </p:txBody>
      </p:sp>
    </p:spTree>
    <p:extLst>
      <p:ext uri="{BB962C8B-B14F-4D97-AF65-F5344CB8AC3E}">
        <p14:creationId xmlns:p14="http://schemas.microsoft.com/office/powerpoint/2010/main" val="1409515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r>
              <a:rPr lang="en-US">
                <a:cs typeface="Calibri"/>
              </a:rPr>
              <a:t>We received a limited number of images from Maxar, while not enough to correlate, we were able to examine the potential of higher resolution imagery.</a:t>
            </a:r>
            <a:endParaRPr lang="en-US" err="1"/>
          </a:p>
          <a:p>
            <a:endParaRPr lang="en-US"/>
          </a:p>
          <a:p>
            <a:r>
              <a:rPr lang="en-US"/>
              <a:t>Higher resolution imagery (like Maxar WorldView-3) may be able to more accurately measure algal blooms. </a:t>
            </a:r>
            <a:endParaRPr lang="en-US">
              <a:cs typeface="Calibri" panose="020F0502020204030204"/>
            </a:endParaRPr>
          </a:p>
          <a:p>
            <a:r>
              <a:rPr lang="en-US"/>
              <a:t>Using higher resolution imagery could result in improved correlations with water samples, validating the use of indices to monitor algal blooms. </a:t>
            </a:r>
          </a:p>
          <a:p>
            <a:endParaRPr lang="en-US"/>
          </a:p>
          <a:p>
            <a:r>
              <a:rPr lang="en-US">
                <a:cs typeface="Calibri" panose="020F0502020204030204"/>
              </a:rPr>
              <a:t>Here, on the left, you can see the potential impact of higher spatial resolution.</a:t>
            </a:r>
          </a:p>
          <a:p>
            <a:endParaRPr lang="en-US"/>
          </a:p>
        </p:txBody>
      </p:sp>
      <p:sp>
        <p:nvSpPr>
          <p:cNvPr id="4" name="Slide Number Placeholder 3"/>
          <p:cNvSpPr>
            <a:spLocks noGrp="1"/>
          </p:cNvSpPr>
          <p:nvPr>
            <p:ph type="sldNum" sz="quarter" idx="5"/>
          </p:nvPr>
        </p:nvSpPr>
        <p:spPr/>
        <p:txBody>
          <a:bodyPr/>
          <a:lstStyle/>
          <a:p>
            <a:fld id="{FA057FE6-6322-4D11-880D-2FA52E1BE591}" type="slidenum">
              <a:rPr lang="en-US" smtClean="0"/>
              <a:t>18</a:t>
            </a:fld>
            <a:endParaRPr lang="en-US"/>
          </a:p>
        </p:txBody>
      </p:sp>
    </p:spTree>
    <p:extLst>
      <p:ext uri="{BB962C8B-B14F-4D97-AF65-F5344CB8AC3E}">
        <p14:creationId xmlns:p14="http://schemas.microsoft.com/office/powerpoint/2010/main" val="1504803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r>
              <a:rPr lang="en-US">
                <a:ea typeface="Calibri"/>
                <a:cs typeface="Calibri"/>
              </a:rPr>
              <a:t>The uncertainties of the project manifested in four main ways. </a:t>
            </a:r>
          </a:p>
          <a:p>
            <a:endParaRPr lang="en-US">
              <a:ea typeface="Calibri"/>
              <a:cs typeface="Calibri"/>
            </a:endParaRPr>
          </a:p>
          <a:p>
            <a:r>
              <a:rPr lang="en-US">
                <a:cs typeface="Calibri"/>
              </a:rPr>
              <a:t>Water flows through canals at various rates. </a:t>
            </a:r>
            <a:endParaRPr lang="en-US"/>
          </a:p>
          <a:p>
            <a:r>
              <a:rPr lang="en-US">
                <a:cs typeface="Calibri"/>
              </a:rPr>
              <a:t>Time lag</a:t>
            </a:r>
            <a:r>
              <a:rPr lang="en-US">
                <a:ea typeface="Calibri"/>
                <a:cs typeface="Calibri"/>
              </a:rPr>
              <a:t> between water sample collection and satellite imagery collection may capture different water compositions of a canal.</a:t>
            </a:r>
            <a:endParaRPr lang="en-US"/>
          </a:p>
          <a:p>
            <a:endParaRPr lang="en-US">
              <a:ea typeface="Calibri"/>
              <a:cs typeface="Calibri"/>
            </a:endParaRPr>
          </a:p>
          <a:p>
            <a:r>
              <a:rPr lang="en-US">
                <a:ea typeface="Calibri"/>
                <a:cs typeface="Calibri"/>
              </a:rPr>
              <a:t>Because Sentinel-2 imagery is not daily, we had fewer dates that aligned with water sampling.</a:t>
            </a:r>
          </a:p>
          <a:p>
            <a:r>
              <a:rPr lang="en-US">
                <a:ea typeface="Calibri"/>
                <a:cs typeface="Calibri"/>
              </a:rPr>
              <a:t>Some dates that did align couldn't be used due to cloud cover, especially in the summer.</a:t>
            </a:r>
          </a:p>
          <a:p>
            <a:endParaRPr lang="en-US">
              <a:ea typeface="Calibri"/>
              <a:cs typeface="Calibri"/>
            </a:endParaRPr>
          </a:p>
          <a:p>
            <a:r>
              <a:rPr lang="en-US">
                <a:ea typeface="Calibri"/>
                <a:cs typeface="Calibri"/>
              </a:rPr>
              <a:t>Even at the best locations, the canals within BCR are narrow relative to the spatial resolution of Sentinel-2. This challenge is even more pronounced with other satellite platforms.</a:t>
            </a:r>
          </a:p>
          <a:p>
            <a:endParaRPr lang="en-US">
              <a:ea typeface="Calibri"/>
              <a:cs typeface="Calibri"/>
            </a:endParaRPr>
          </a:p>
          <a:p>
            <a:r>
              <a:rPr lang="en-US">
                <a:ea typeface="Calibri"/>
                <a:cs typeface="Calibri"/>
              </a:rPr>
              <a:t>Where we could observe canals with Sentinel-2, low water levels further constrained available data.</a:t>
            </a:r>
          </a:p>
        </p:txBody>
      </p:sp>
      <p:sp>
        <p:nvSpPr>
          <p:cNvPr id="4" name="Slide Number Placeholder 3"/>
          <p:cNvSpPr>
            <a:spLocks noGrp="1"/>
          </p:cNvSpPr>
          <p:nvPr>
            <p:ph type="sldNum" sz="quarter" idx="5"/>
          </p:nvPr>
        </p:nvSpPr>
        <p:spPr/>
        <p:txBody>
          <a:bodyPr/>
          <a:lstStyle/>
          <a:p>
            <a:fld id="{FA057FE6-6322-4D11-880D-2FA52E1BE591}" type="slidenum">
              <a:rPr lang="en-US" smtClean="0"/>
              <a:t>19</a:t>
            </a:fld>
            <a:endParaRPr lang="en-US"/>
          </a:p>
        </p:txBody>
      </p:sp>
    </p:spTree>
    <p:extLst>
      <p:ext uri="{BB962C8B-B14F-4D97-AF65-F5344CB8AC3E}">
        <p14:creationId xmlns:p14="http://schemas.microsoft.com/office/powerpoint/2010/main" val="3306005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----------Speaker Notes------------------------</a:t>
            </a:r>
          </a:p>
          <a:p>
            <a:endParaRPr lang="en-US">
              <a:cs typeface="Calibri"/>
            </a:endParaRPr>
          </a:p>
          <a:p>
            <a:r>
              <a:rPr lang="en-US">
                <a:cs typeface="Calibri"/>
              </a:rPr>
              <a:t>Today, we will share key information about the project issue, design, execution, and outcomes. </a:t>
            </a:r>
          </a:p>
          <a:p>
            <a:r>
              <a:rPr lang="en-US">
                <a:cs typeface="Calibri"/>
              </a:rPr>
              <a:t>We will provide an overview of the issue the study addresses, including the project partners, study area, and study period. </a:t>
            </a:r>
          </a:p>
          <a:p>
            <a:r>
              <a:rPr lang="en-US">
                <a:cs typeface="Calibri"/>
              </a:rPr>
              <a:t>Then, we will explain the methods and tools we employed in our analyses. </a:t>
            </a:r>
            <a:endParaRPr lang="en-US"/>
          </a:p>
          <a:p>
            <a:r>
              <a:rPr lang="en-US">
                <a:cs typeface="Calibri"/>
              </a:rPr>
              <a:t>Finally, we will share the findings of our study, including a discussion of the project's outcomes, limitations, and opportunities for further work.</a:t>
            </a:r>
            <a:endParaRPr lang="en-US">
              <a:ea typeface="Calibri" panose="020F0502020204030204"/>
              <a:cs typeface="Calibri"/>
            </a:endParaRPr>
          </a:p>
          <a:p>
            <a:endParaRPr lang="en-US"/>
          </a:p>
          <a:p>
            <a:r>
              <a:rPr lang="en-US"/>
              <a:t>----------Image Information Below----------</a:t>
            </a:r>
            <a:endParaRPr lang="en-US">
              <a:ea typeface="Calibri"/>
              <a:cs typeface="Calibri"/>
            </a:endParaRPr>
          </a:p>
          <a:p>
            <a:r>
              <a:rPr lang="en-US"/>
              <a:t>Taxodium </a:t>
            </a:r>
            <a:r>
              <a:rPr lang="en-US" err="1"/>
              <a:t>ascendens</a:t>
            </a:r>
            <a:r>
              <a:rPr lang="en-US"/>
              <a:t> Big Cypress National Preserve, Florida, USA</a:t>
            </a:r>
            <a:endParaRPr lang="en-US">
              <a:cs typeface="Calibri"/>
            </a:endParaRPr>
          </a:p>
          <a:p>
            <a:r>
              <a:rPr lang="en-US"/>
              <a:t>Image Credit: </a:t>
            </a:r>
            <a:r>
              <a:rPr lang="en-US" err="1"/>
              <a:t>dconvertini</a:t>
            </a:r>
            <a:r>
              <a:rPr lang="en-US"/>
              <a:t>, licensed under CC BY-SA 2.0</a:t>
            </a:r>
            <a:endParaRPr lang="en-US">
              <a:cs typeface="Calibri"/>
            </a:endParaRPr>
          </a:p>
          <a:p>
            <a:r>
              <a:rPr lang="en-US"/>
              <a:t>Image Source: https://openverse.org/image/546d5d8b-f2e5-4b2d-bffa-a5f933a380bc?q=big%20cypress%20preserve</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FA057FE6-6322-4D11-880D-2FA52E1BE591}" type="slidenum">
              <a:rPr lang="en-US" smtClean="0"/>
              <a:t>2</a:t>
            </a:fld>
            <a:endParaRPr lang="en-US"/>
          </a:p>
        </p:txBody>
      </p:sp>
    </p:spTree>
    <p:extLst>
      <p:ext uri="{BB962C8B-B14F-4D97-AF65-F5344CB8AC3E}">
        <p14:creationId xmlns:p14="http://schemas.microsoft.com/office/powerpoint/2010/main" val="2887026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r>
              <a:rPr lang="en-US">
                <a:cs typeface="Calibri" panose="020F0502020204030204"/>
              </a:rPr>
              <a:t>Through this study, we found that utilizing NASA EO data is challenging when looking at nutrient pollution in narrow canal waterbodies.</a:t>
            </a:r>
          </a:p>
          <a:p>
            <a:endParaRPr lang="en-US">
              <a:cs typeface="Calibri" panose="020F0502020204030204"/>
            </a:endParaRPr>
          </a:p>
          <a:p>
            <a:r>
              <a:rPr lang="en-US">
                <a:cs typeface="Calibri" panose="020F0502020204030204"/>
              </a:rPr>
              <a:t>Due to its spatial resolution and red edge band, Sentinel 2 may be able to detect algal blooms within canals.</a:t>
            </a:r>
          </a:p>
          <a:p>
            <a:endParaRPr lang="en-US">
              <a:cs typeface="Calibri" panose="020F0502020204030204"/>
            </a:endParaRPr>
          </a:p>
          <a:p>
            <a:r>
              <a:rPr lang="en-US">
                <a:cs typeface="Calibri" panose="020F0502020204030204"/>
              </a:rPr>
              <a:t>The methods and algorithms could be refined for certain canals and parameters associated with Southwest Florida, which may give a better correlation for water samples.</a:t>
            </a:r>
          </a:p>
          <a:p>
            <a:endParaRPr lang="en-US">
              <a:cs typeface="Calibri" panose="020F0502020204030204"/>
            </a:endParaRPr>
          </a:p>
          <a:p>
            <a:endParaRPr lang="en-US"/>
          </a:p>
          <a:p>
            <a:endParaRPr lang="en-US">
              <a:ea typeface="Calibri"/>
              <a:cs typeface="Calibri" panose="020F0502020204030204"/>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20</a:t>
            </a:fld>
            <a:endParaRPr lang="en-US"/>
          </a:p>
        </p:txBody>
      </p:sp>
    </p:spTree>
    <p:extLst>
      <p:ext uri="{BB962C8B-B14F-4D97-AF65-F5344CB8AC3E}">
        <p14:creationId xmlns:p14="http://schemas.microsoft.com/office/powerpoint/2010/main" val="3602094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r>
              <a:rPr lang="en-US"/>
              <a:t>While we were not able to validate Sentinel-2 indices with a strong correlation.</a:t>
            </a:r>
            <a:endParaRPr lang="en-US">
              <a:cs typeface="Calibri"/>
            </a:endParaRPr>
          </a:p>
          <a:p>
            <a:endParaRPr lang="en-US"/>
          </a:p>
          <a:p>
            <a:r>
              <a:rPr lang="en-US"/>
              <a:t>We were able to use visual analysis and seasonal decomposition to determine that Sentinel-2 has potential for monitoring algal blooms in the BCR canal system. </a:t>
            </a:r>
            <a:endParaRPr lang="en-US">
              <a:cs typeface="Calibri"/>
            </a:endParaRPr>
          </a:p>
          <a:p>
            <a:endParaRPr lang="en-US"/>
          </a:p>
          <a:p>
            <a:r>
              <a:rPr lang="en-US"/>
              <a:t>We were also able to show the potential benefits of higher resolution imagery.</a:t>
            </a:r>
            <a:endParaRPr lang="en-US">
              <a:cs typeface="Calibri"/>
            </a:endParaRPr>
          </a:p>
          <a:p>
            <a:endParaRPr lang="en-US">
              <a:cs typeface="Calibri"/>
            </a:endParaRPr>
          </a:p>
          <a:p>
            <a:endParaRPr lang="en-US">
              <a:cs typeface="Calibri"/>
            </a:endParaRPr>
          </a:p>
          <a:p>
            <a:endParaRPr lang="en-US"/>
          </a:p>
          <a:p>
            <a:r>
              <a:rPr lang="en-US"/>
              <a:t>----------Image Information Below----------</a:t>
            </a:r>
            <a:endParaRPr lang="en-US">
              <a:cs typeface="Calibri"/>
            </a:endParaRPr>
          </a:p>
          <a:p>
            <a:r>
              <a:rPr lang="en-US"/>
              <a:t>Image Credit: Eric Vance, PDM 1.0 Deed, Public Domain Image from the EPA</a:t>
            </a:r>
            <a:endParaRPr lang="en-US">
              <a:cs typeface="Calibri"/>
            </a:endParaRPr>
          </a:p>
          <a:p>
            <a:r>
              <a:rPr lang="en-US"/>
              <a:t>Image Source: </a:t>
            </a:r>
            <a:r>
              <a:rPr lang="en-US">
                <a:hlinkClick r:id="rId3"/>
              </a:rPr>
              <a:t>https://renopenrose.getarchive.net/media/water-algae-2-412-dsp-2-algae_053jpg-815ebe</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21</a:t>
            </a:fld>
            <a:endParaRPr lang="en-US"/>
          </a:p>
        </p:txBody>
      </p:sp>
    </p:spTree>
    <p:extLst>
      <p:ext uri="{BB962C8B-B14F-4D97-AF65-F5344CB8AC3E}">
        <p14:creationId xmlns:p14="http://schemas.microsoft.com/office/powerpoint/2010/main" val="1485646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Notes-------</a:t>
            </a:r>
          </a:p>
          <a:p>
            <a:endParaRPr lang="en-US"/>
          </a:p>
          <a:p>
            <a:r>
              <a:rPr lang="en-US">
                <a:cs typeface="Calibri"/>
              </a:rPr>
              <a:t>Our project would not be complete without mentioning the incredible people that helped along the way. </a:t>
            </a:r>
          </a:p>
          <a:p>
            <a:r>
              <a:rPr lang="en-US">
                <a:cs typeface="Calibri"/>
              </a:rPr>
              <a:t>We would like to acknowledge the person who probably had the most communication and help with us on the day-to-day issues, our Fellow Ella Haugen. Our partner on this project, who helped define our vision, gave insights to certain study areas, and assisted with in situ data, Dr. Jed Redwine with The Seminole Tribe of Florida Environmental Resource Management Department. </a:t>
            </a:r>
          </a:p>
          <a:p>
            <a:r>
              <a:rPr lang="en-US">
                <a:cs typeface="Calibri"/>
              </a:rPr>
              <a:t>We would also like to thank the science advisors who helped with our technical issues and understanding of the project, Dr. Rachel Rotz, Dr. Ahmed </a:t>
            </a:r>
            <a:r>
              <a:rPr lang="en-US" err="1">
                <a:cs typeface="Calibri"/>
              </a:rPr>
              <a:t>Elshall</a:t>
            </a:r>
            <a:r>
              <a:rPr lang="en-US">
                <a:cs typeface="Calibri"/>
              </a:rPr>
              <a:t>, </a:t>
            </a:r>
            <a:r>
              <a:rPr lang="en-US" err="1">
                <a:cs typeface="Calibri"/>
              </a:rPr>
              <a:t>Dhruvkumar</a:t>
            </a:r>
            <a:r>
              <a:rPr lang="en-US">
                <a:cs typeface="Calibri"/>
              </a:rPr>
              <a:t> Bhatt, and Dr. Barry Rosen with Florida Gulf Coast University and Dr. Kenton Ross with NASA Langley Research Center.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22</a:t>
            </a:fld>
            <a:endParaRPr lang="en-US"/>
          </a:p>
        </p:txBody>
      </p:sp>
    </p:spTree>
    <p:extLst>
      <p:ext uri="{BB962C8B-B14F-4D97-AF65-F5344CB8AC3E}">
        <p14:creationId xmlns:p14="http://schemas.microsoft.com/office/powerpoint/2010/main" val="87698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r>
              <a:rPr lang="en-US"/>
              <a:t>The area of particular interest includes the Big Cypress National Preserve and the Big Cypress Reservation, where land development has worsened water quality conditions. </a:t>
            </a:r>
            <a:endParaRPr lang="en-US">
              <a:cs typeface="Calibri" panose="020F0502020204030204"/>
            </a:endParaRPr>
          </a:p>
          <a:p>
            <a:r>
              <a:rPr lang="en-US"/>
              <a:t>Runoff from land development and agriculture contribute nutrients that promote the growth of harmful algal blooms—referred to as "HABs". </a:t>
            </a:r>
            <a:endParaRPr lang="en-US">
              <a:cs typeface="Calibri" panose="020F0502020204030204"/>
            </a:endParaRPr>
          </a:p>
          <a:p>
            <a:r>
              <a:rPr lang="en-US"/>
              <a:t>Harmful algal blooms threaten ecological function and pose human health risks. </a:t>
            </a:r>
            <a:endParaRPr lang="en-US">
              <a:cs typeface="Calibri" panose="020F0502020204030204"/>
            </a:endParaRPr>
          </a:p>
          <a:p>
            <a:r>
              <a:rPr lang="en-US"/>
              <a:t>This project assesses the feasibility of using Earth observations for assessing water quality in South Florida.</a:t>
            </a:r>
            <a:endParaRPr lang="en-US">
              <a:cs typeface="Calibri" panose="020F0502020204030204"/>
            </a:endParaRPr>
          </a:p>
          <a:p>
            <a:endParaRPr lang="en-US"/>
          </a:p>
          <a:p>
            <a:r>
              <a:rPr lang="en-US"/>
              <a:t>----------Image Information Below----------</a:t>
            </a:r>
            <a:endParaRPr lang="en-US">
              <a:cs typeface="Calibri" panose="020F0502020204030204"/>
            </a:endParaRPr>
          </a:p>
          <a:p>
            <a:r>
              <a:rPr lang="en-US"/>
              <a:t>Big Cypress National Preserve, Florida, USA</a:t>
            </a:r>
            <a:endParaRPr lang="en-US">
              <a:cs typeface="Calibri" panose="020F0502020204030204"/>
            </a:endParaRPr>
          </a:p>
          <a:p>
            <a:r>
              <a:rPr lang="en-US"/>
              <a:t>Image Credit: </a:t>
            </a:r>
            <a:r>
              <a:rPr lang="en-US" err="1"/>
              <a:t>dconvertini</a:t>
            </a:r>
            <a:r>
              <a:rPr lang="en-US"/>
              <a:t>, licensed under CC BY-SA 2.0</a:t>
            </a:r>
            <a:endParaRPr lang="en-US">
              <a:cs typeface="Calibri"/>
            </a:endParaRPr>
          </a:p>
          <a:p>
            <a:r>
              <a:rPr lang="en-US"/>
              <a:t>Image Source: </a:t>
            </a:r>
            <a:r>
              <a:rPr lang="en-US">
                <a:hlinkClick r:id="rId3"/>
              </a:rPr>
              <a:t>https://openverse.org/image/3c77551c-310f-40f7-a966-47559898d38c?q=big%20cypress%20preserve</a:t>
            </a:r>
            <a:endParaRPr lang="en-US"/>
          </a:p>
        </p:txBody>
      </p:sp>
      <p:sp>
        <p:nvSpPr>
          <p:cNvPr id="4" name="Slide Number Placeholder 3"/>
          <p:cNvSpPr>
            <a:spLocks noGrp="1"/>
          </p:cNvSpPr>
          <p:nvPr>
            <p:ph type="sldNum" sz="quarter" idx="5"/>
          </p:nvPr>
        </p:nvSpPr>
        <p:spPr/>
        <p:txBody>
          <a:bodyPr/>
          <a:lstStyle/>
          <a:p>
            <a:fld id="{FA057FE6-6322-4D11-880D-2FA52E1BE591}" type="slidenum">
              <a:rPr lang="en-US" smtClean="0"/>
              <a:t>3</a:t>
            </a:fld>
            <a:endParaRPr lang="en-US"/>
          </a:p>
        </p:txBody>
      </p:sp>
    </p:spTree>
    <p:extLst>
      <p:ext uri="{BB962C8B-B14F-4D97-AF65-F5344CB8AC3E}">
        <p14:creationId xmlns:p14="http://schemas.microsoft.com/office/powerpoint/2010/main" val="130083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r>
              <a:rPr lang="en-US"/>
              <a:t>The Seminole Tribe is facing significant water quality issues throughout the Big Cypress Reservation, largely driven by drainage from surrounding basins.</a:t>
            </a:r>
          </a:p>
          <a:p>
            <a:r>
              <a:rPr lang="en-US"/>
              <a:t>Canals within the Reservation struggle with high levels of nutrients due to runoff from waterbodies upstream. This runoff contributes to the growth of algal blooms within the reservation.</a:t>
            </a:r>
          </a:p>
          <a:p>
            <a:r>
              <a:rPr lang="en-US"/>
              <a:t>Runoff is increasing toxic conditions for fish and wildlife, which impact human heath and recreation. </a:t>
            </a:r>
          </a:p>
          <a:p>
            <a:endParaRPr lang="en-US"/>
          </a:p>
          <a:p>
            <a:r>
              <a:rPr lang="en-US"/>
              <a:t>----------Image Information Below----------</a:t>
            </a:r>
          </a:p>
          <a:p>
            <a:r>
              <a:rPr lang="en-US"/>
              <a:t>[Left Image]</a:t>
            </a:r>
          </a:p>
          <a:p>
            <a:r>
              <a:rPr lang="en-US"/>
              <a:t>Image Credit: NASA</a:t>
            </a:r>
          </a:p>
          <a:p>
            <a:r>
              <a:rPr lang="en-US"/>
              <a:t>Image Source: </a:t>
            </a:r>
            <a:r>
              <a:rPr lang="en-US">
                <a:hlinkClick r:id="rId3"/>
              </a:rPr>
              <a:t>https://images.nasa.gov/details/SSC-20010425-S046-6</a:t>
            </a:r>
            <a:endParaRPr lang="en-US"/>
          </a:p>
          <a:p>
            <a:r>
              <a:rPr lang="en-US"/>
              <a:t>[Middle Image]</a:t>
            </a:r>
          </a:p>
          <a:p>
            <a:r>
              <a:rPr lang="en-US"/>
              <a:t>Image Credit: NASA</a:t>
            </a:r>
          </a:p>
          <a:p>
            <a:r>
              <a:rPr lang="en-US"/>
              <a:t>Image Source: </a:t>
            </a:r>
            <a:r>
              <a:rPr lang="en-US">
                <a:hlinkClick r:id="rId4"/>
              </a:rPr>
              <a:t>https://images.nasa.gov/details/KSC-02pd0358</a:t>
            </a:r>
            <a:endParaRPr lang="en-US"/>
          </a:p>
          <a:p>
            <a:r>
              <a:rPr lang="en-US"/>
              <a:t>[Right Image]</a:t>
            </a:r>
          </a:p>
          <a:p>
            <a:r>
              <a:rPr lang="en-US"/>
              <a:t>Image Credit: USDA, licensed under CC BY 2.0 DEED</a:t>
            </a:r>
          </a:p>
          <a:p>
            <a:r>
              <a:rPr lang="en-US"/>
              <a:t>Image Source: </a:t>
            </a:r>
            <a:r>
              <a:rPr lang="en-US">
                <a:hlinkClick r:id="rId5"/>
              </a:rPr>
              <a:t>https://commons.wikimedia.org/wiki/File:Florida_Wetlands_%2819114335522%29.jpg</a:t>
            </a:r>
            <a:endParaRPr lang="en-US"/>
          </a:p>
          <a:p>
            <a:r>
              <a:rPr lang="en-US"/>
              <a:t>Image Adaptation: Image was cropped from original form. </a:t>
            </a:r>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4</a:t>
            </a:fld>
            <a:endParaRPr lang="en-US"/>
          </a:p>
        </p:txBody>
      </p:sp>
    </p:spTree>
    <p:extLst>
      <p:ext uri="{BB962C8B-B14F-4D97-AF65-F5344CB8AC3E}">
        <p14:creationId xmlns:p14="http://schemas.microsoft.com/office/powerpoint/2010/main" val="2512926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r>
              <a:rPr lang="en-US"/>
              <a:t>We are partnered with the Seminole Tribe of Florida Environmental Resources Management Department.</a:t>
            </a:r>
          </a:p>
          <a:p>
            <a:r>
              <a:rPr lang="en-US"/>
              <a:t>The Seminole Tribe has spent many years building up their infrastructure management capacity, practices, and procedures. </a:t>
            </a:r>
          </a:p>
          <a:p>
            <a:r>
              <a:rPr lang="en-US"/>
              <a:t>Their current management approach uses GIS and on ground water sampling.</a:t>
            </a:r>
          </a:p>
          <a:p>
            <a:r>
              <a:rPr lang="en-US"/>
              <a:t>They are interested in incorporating EO to enhance their ability to detect and predict high nutrient loads in order to develop a better understanding of source and in/out flows.</a:t>
            </a:r>
          </a:p>
          <a:p>
            <a:r>
              <a:rPr lang="en-US"/>
              <a:t>Ultimately, the Tribe hopes a better understanding can inform management decisions—such as canal operations, wetland conservation, etc.—in the preserve.</a:t>
            </a:r>
          </a:p>
        </p:txBody>
      </p:sp>
      <p:sp>
        <p:nvSpPr>
          <p:cNvPr id="4" name="Slide Number Placeholder 3"/>
          <p:cNvSpPr>
            <a:spLocks noGrp="1"/>
          </p:cNvSpPr>
          <p:nvPr>
            <p:ph type="sldNum" sz="quarter" idx="5"/>
          </p:nvPr>
        </p:nvSpPr>
        <p:spPr/>
        <p:txBody>
          <a:bodyPr/>
          <a:lstStyle/>
          <a:p>
            <a:fld id="{FA057FE6-6322-4D11-880D-2FA52E1BE591}" type="slidenum">
              <a:rPr lang="en-US" smtClean="0"/>
              <a:t>5</a:t>
            </a:fld>
            <a:endParaRPr lang="en-US"/>
          </a:p>
        </p:txBody>
      </p:sp>
    </p:spTree>
    <p:extLst>
      <p:ext uri="{BB962C8B-B14F-4D97-AF65-F5344CB8AC3E}">
        <p14:creationId xmlns:p14="http://schemas.microsoft.com/office/powerpoint/2010/main" val="1665307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r>
              <a:rPr lang="en-US"/>
              <a:t>The Big Cypress Reservation is in the heart of South Florida, north of the Big Cypress National Preserve.</a:t>
            </a:r>
          </a:p>
          <a:p>
            <a:r>
              <a:rPr lang="en-US"/>
              <a:t>Canals within the reservation are connected to surrounding sub-basins, transporting water southward.</a:t>
            </a:r>
          </a:p>
          <a:p>
            <a:r>
              <a:rPr lang="en-US"/>
              <a:t>This is especially pronounced during South Florida's wet season, which spans from June to October.</a:t>
            </a:r>
          </a:p>
          <a:p>
            <a:r>
              <a:rPr lang="en-US"/>
              <a:t>The water quality within these canals is dependent on the health of surrounding sub-basins.</a:t>
            </a:r>
          </a:p>
          <a:p>
            <a:endParaRPr lang="en-US"/>
          </a:p>
          <a:p>
            <a:r>
              <a:rPr lang="en-US"/>
              <a:t>----------Basemap Credits------------</a:t>
            </a:r>
          </a:p>
          <a:p>
            <a:endParaRPr lang="en-US"/>
          </a:p>
          <a:p>
            <a:r>
              <a:rPr lang="en-US"/>
              <a:t>Basemap courtesy of ESRI and Earthstar Geographics</a:t>
            </a:r>
          </a:p>
        </p:txBody>
      </p:sp>
      <p:sp>
        <p:nvSpPr>
          <p:cNvPr id="4" name="Slide Number Placeholder 3"/>
          <p:cNvSpPr>
            <a:spLocks noGrp="1"/>
          </p:cNvSpPr>
          <p:nvPr>
            <p:ph type="sldNum" sz="quarter" idx="5"/>
          </p:nvPr>
        </p:nvSpPr>
        <p:spPr/>
        <p:txBody>
          <a:bodyPr/>
          <a:lstStyle/>
          <a:p>
            <a:fld id="{FA057FE6-6322-4D11-880D-2FA52E1BE591}" type="slidenum">
              <a:rPr lang="en-US" smtClean="0"/>
              <a:t>6</a:t>
            </a:fld>
            <a:endParaRPr lang="en-US"/>
          </a:p>
        </p:txBody>
      </p:sp>
    </p:spTree>
    <p:extLst>
      <p:ext uri="{BB962C8B-B14F-4D97-AF65-F5344CB8AC3E}">
        <p14:creationId xmlns:p14="http://schemas.microsoft.com/office/powerpoint/2010/main" val="3112643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endParaRPr lang="en-US"/>
          </a:p>
          <a:p>
            <a:endParaRPr lang="en-US">
              <a:cs typeface="Calibri"/>
            </a:endParaRPr>
          </a:p>
          <a:p>
            <a:r>
              <a:rPr lang="en-US"/>
              <a:t>The project determines the feasibility of using remote sensing techniques for assessing water quality within the reservation, with the goal of identifying areas that are particularly vulnerable to harmful algal blooms.</a:t>
            </a:r>
          </a:p>
          <a:p>
            <a:endParaRPr lang="en-US"/>
          </a:p>
          <a:p>
            <a:r>
              <a:rPr lang="en-US"/>
              <a:t>Detecting algal blooms with earth observations would allow the Seminole Tribe to gain a better understanding of water quality within the canal, informing management practices.</a:t>
            </a:r>
          </a:p>
          <a:p>
            <a:endParaRPr lang="en-US">
              <a:cs typeface="Calibri"/>
            </a:endParaRPr>
          </a:p>
          <a:p>
            <a:r>
              <a:rPr lang="en-US"/>
              <a:t>----------Image Information Below----------</a:t>
            </a:r>
            <a:endParaRPr lang="en-US">
              <a:cs typeface="Calibri"/>
            </a:endParaRPr>
          </a:p>
          <a:p>
            <a:endParaRPr lang="en-US">
              <a:cs typeface="Calibri"/>
            </a:endParaRPr>
          </a:p>
          <a:p>
            <a:r>
              <a:rPr lang="en-US">
                <a:cs typeface="Calibri"/>
              </a:rPr>
              <a:t>Image Credit: Microsoft Office</a:t>
            </a:r>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7</a:t>
            </a:fld>
            <a:endParaRPr lang="en-US"/>
          </a:p>
        </p:txBody>
      </p:sp>
    </p:spTree>
    <p:extLst>
      <p:ext uri="{BB962C8B-B14F-4D97-AF65-F5344CB8AC3E}">
        <p14:creationId xmlns:p14="http://schemas.microsoft.com/office/powerpoint/2010/main" val="1648981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ea typeface="Calibri"/>
              <a:cs typeface="Calibri"/>
            </a:endParaRPr>
          </a:p>
          <a:p>
            <a:r>
              <a:rPr lang="en-US"/>
              <a:t>We acquired data from multiple earth observation platforms. </a:t>
            </a:r>
            <a:endParaRPr lang="en-US">
              <a:cs typeface="Calibri"/>
            </a:endParaRPr>
          </a:p>
          <a:p>
            <a:r>
              <a:rPr lang="en-US"/>
              <a:t>We used Landsat 8 and Landsat 9 to measure land surface temperature and turbidity. We used Seninel-2 to measure turbidity and derive several indices measuring the presence of algae.</a:t>
            </a:r>
            <a:endParaRPr lang="en-US">
              <a:cs typeface="Calibri"/>
            </a:endParaRPr>
          </a:p>
          <a:p>
            <a:r>
              <a:rPr lang="en-US"/>
              <a:t>We used Maxar WorldView-3 to understand the opportunities of enhanced spatial resolution for detecting algae.</a:t>
            </a:r>
          </a:p>
          <a:p>
            <a:endParaRPr lang="en-US">
              <a:cs typeface="Calibri"/>
            </a:endParaRPr>
          </a:p>
          <a:p>
            <a:r>
              <a:rPr lang="en-US">
                <a:cs typeface="Calibri"/>
              </a:rPr>
              <a:t>-------Image Credits-------</a:t>
            </a:r>
            <a:endParaRPr lang="en-US">
              <a:ea typeface="Calibri"/>
              <a:cs typeface="Calibri"/>
            </a:endParaRPr>
          </a:p>
          <a:p>
            <a:r>
              <a:rPr lang="en-US">
                <a:cs typeface="Calibri"/>
              </a:rPr>
              <a:t>[Model of Landsat 8]</a:t>
            </a:r>
            <a:endParaRPr lang="en-US">
              <a:ea typeface="Calibri"/>
              <a:cs typeface="Calibri"/>
            </a:endParaRPr>
          </a:p>
          <a:p>
            <a:r>
              <a:rPr lang="en-US">
                <a:cs typeface="Calibri"/>
              </a:rPr>
              <a:t>Image Credit: NASA</a:t>
            </a:r>
            <a:endParaRPr lang="en-US"/>
          </a:p>
          <a:p>
            <a:r>
              <a:rPr lang="en-US">
                <a:cs typeface="Calibri"/>
              </a:rPr>
              <a:t>Image Source: </a:t>
            </a:r>
            <a:r>
              <a:rPr lang="en-US">
                <a:hlinkClick r:id="rId3"/>
              </a:rPr>
              <a:t>https://science.nasa.gov/wp-content/uploads/2023/05/landsat8_ldcm.png</a:t>
            </a:r>
            <a:r>
              <a:rPr lang="en-US"/>
              <a:t> </a:t>
            </a:r>
            <a:endParaRPr lang="en-US">
              <a:cs typeface="Calibri"/>
            </a:endParaRPr>
          </a:p>
          <a:p>
            <a:endParaRPr lang="en-US"/>
          </a:p>
          <a:p>
            <a:r>
              <a:rPr lang="en-US">
                <a:cs typeface="Calibri"/>
              </a:rPr>
              <a:t>[Model of Landsat 9]</a:t>
            </a:r>
            <a:endParaRPr lang="en-US">
              <a:ea typeface="Calibri"/>
              <a:cs typeface="Calibri"/>
            </a:endParaRPr>
          </a:p>
          <a:p>
            <a:r>
              <a:rPr lang="en-US">
                <a:cs typeface="Calibri"/>
              </a:rPr>
              <a:t>Image Credit: NASA</a:t>
            </a:r>
            <a:endParaRPr lang="en-US">
              <a:ea typeface="Calibri"/>
              <a:cs typeface="Calibri"/>
            </a:endParaRPr>
          </a:p>
          <a:p>
            <a:r>
              <a:rPr lang="en-US">
                <a:cs typeface="Calibri"/>
              </a:rPr>
              <a:t>Image Source: </a:t>
            </a:r>
            <a:r>
              <a:rPr lang="en-US">
                <a:hlinkClick r:id="rId4"/>
              </a:rPr>
              <a:t>https://science.nasa.gov/wp-content/uploads/2023/05/landsat9.png</a:t>
            </a:r>
            <a:r>
              <a:rPr lang="en-US"/>
              <a:t> </a:t>
            </a:r>
            <a:endParaRPr lang="en-US">
              <a:cs typeface="Calibri"/>
            </a:endParaRPr>
          </a:p>
          <a:p>
            <a:endParaRPr lang="en-US"/>
          </a:p>
          <a:p>
            <a:r>
              <a:rPr lang="en-US"/>
              <a:t>[Model of Sentinel-2]</a:t>
            </a:r>
            <a:endParaRPr lang="en-US">
              <a:cs typeface="Calibri"/>
            </a:endParaRPr>
          </a:p>
          <a:p>
            <a:r>
              <a:rPr lang="en-US"/>
              <a:t>Image Credit: Rama, licensed under CC BY-SA 2.0 FR DEED</a:t>
            </a:r>
            <a:endParaRPr lang="en-US">
              <a:cs typeface="Calibri"/>
            </a:endParaRPr>
          </a:p>
          <a:p>
            <a:r>
              <a:rPr lang="en-US"/>
              <a:t>Image Source: </a:t>
            </a:r>
            <a:r>
              <a:rPr lang="en-US">
                <a:hlinkClick r:id="rId5"/>
              </a:rPr>
              <a:t>https://commons.wikimedia.org/wiki/File:Sentinel_2-IMG_5873-white_%28crop%29.jpg</a:t>
            </a:r>
            <a:endParaRPr lang="en-US">
              <a:cs typeface="Calibri"/>
            </a:endParaRPr>
          </a:p>
          <a:p>
            <a:endParaRPr lang="en-US">
              <a:ea typeface="Calibri" panose="020F0502020204030204"/>
              <a:cs typeface="Calibri"/>
            </a:endParaRPr>
          </a:p>
          <a:p>
            <a:r>
              <a:rPr lang="en-US">
                <a:ea typeface="Calibri" panose="020F0502020204030204"/>
                <a:cs typeface="Calibri"/>
              </a:rPr>
              <a:t>[Model of Sentinel-3]</a:t>
            </a:r>
          </a:p>
          <a:p>
            <a:r>
              <a:rPr lang="en-US">
                <a:ea typeface="Calibri" panose="020F0502020204030204"/>
                <a:cs typeface="Calibri"/>
              </a:rPr>
              <a:t>Image Credit: </a:t>
            </a:r>
            <a:r>
              <a:rPr lang="en-US" err="1"/>
              <a:t>SkywalkerPL</a:t>
            </a:r>
            <a:r>
              <a:rPr lang="en-US"/>
              <a:t>, licensed under CC BY 4.0 DEED</a:t>
            </a:r>
            <a:endParaRPr lang="en-US">
              <a:ea typeface="Calibri" panose="020F0502020204030204"/>
              <a:cs typeface="Calibri"/>
            </a:endParaRPr>
          </a:p>
          <a:p>
            <a:r>
              <a:rPr lang="en-US">
                <a:cs typeface="Calibri" panose="020F0502020204030204"/>
              </a:rPr>
              <a:t>Image Source: </a:t>
            </a:r>
            <a:r>
              <a:rPr lang="en-US">
                <a:hlinkClick r:id="rId6"/>
              </a:rPr>
              <a:t>https://commons.wikimedia.org/wiki/File:Sentinel-3_spacecraft_model.svg</a:t>
            </a:r>
            <a:endParaRPr lang="en-US">
              <a:cs typeface="Calibri" panose="020F0502020204030204"/>
            </a:endParaRPr>
          </a:p>
          <a:p>
            <a:endParaRPr lang="en-US">
              <a:cs typeface="Calibri" panose="020F0502020204030204"/>
            </a:endParaRPr>
          </a:p>
          <a:p>
            <a:r>
              <a:rPr lang="en-US"/>
              <a:t>[Earth Background]</a:t>
            </a:r>
            <a:endParaRPr lang="en-US">
              <a:cs typeface="Calibri"/>
            </a:endParaRPr>
          </a:p>
          <a:p>
            <a:r>
              <a:rPr lang="en-US"/>
              <a:t>Image Credit: NASA</a:t>
            </a:r>
            <a:endParaRPr lang="en-US">
              <a:ea typeface="Calibri" panose="020F0502020204030204"/>
              <a:cs typeface="Calibri"/>
            </a:endParaRPr>
          </a:p>
          <a:p>
            <a:r>
              <a:rPr lang="en-US"/>
              <a:t>Image Source: images-assets.nasa.gov/image/iss042e013697/iss042e013697~orig.jpg</a:t>
            </a:r>
            <a:endParaRPr lang="en-US">
              <a:cs typeface="Calibri"/>
            </a:endParaRPr>
          </a:p>
          <a:p>
            <a:endParaRPr lang="en-US"/>
          </a:p>
          <a:p>
            <a:r>
              <a:rPr lang="en-US"/>
              <a:t> </a:t>
            </a: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8</a:t>
            </a:fld>
            <a:endParaRPr lang="en-US"/>
          </a:p>
        </p:txBody>
      </p:sp>
    </p:spTree>
    <p:extLst>
      <p:ext uri="{BB962C8B-B14F-4D97-AF65-F5344CB8AC3E}">
        <p14:creationId xmlns:p14="http://schemas.microsoft.com/office/powerpoint/2010/main" val="4090285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ea typeface="Calibri"/>
              <a:cs typeface="Calibri"/>
            </a:endParaRPr>
          </a:p>
          <a:p>
            <a:r>
              <a:rPr lang="en-US"/>
              <a:t>After analyzing Landsat 8 &amp; 9 imagery within the study area, we determined that the coarser spatial resolution, less frequent imagery, and lack of red edge bands for Landsat 8 &amp; 9 made Sentinel 2 the best choice for observing algal blooms.</a:t>
            </a:r>
            <a:endParaRPr lang="en-US">
              <a:cs typeface="Calibri"/>
            </a:endParaRPr>
          </a:p>
          <a:p>
            <a:endParaRPr lang="en-US"/>
          </a:p>
          <a:p>
            <a:r>
              <a:rPr lang="en-US"/>
              <a:t>Using the harmonized Sentinel-2 imagery collection on Google Earth Engine, </a:t>
            </a:r>
            <a:r>
              <a:rPr lang="en-US" err="1"/>
              <a:t>geemap</a:t>
            </a:r>
            <a:r>
              <a:rPr lang="en-US"/>
              <a:t>, and </a:t>
            </a:r>
            <a:r>
              <a:rPr lang="en-US" err="1"/>
              <a:t>JupyterLab</a:t>
            </a:r>
            <a:r>
              <a:rPr lang="en-US"/>
              <a:t>, we created indices that were ideal for observing algae. </a:t>
            </a:r>
          </a:p>
          <a:p>
            <a:endParaRPr lang="en-US"/>
          </a:p>
          <a:p>
            <a:r>
              <a:rPr lang="en-US"/>
              <a:t>We used normalized difference turbidity index (NDTI), colored dissolved organic matter (CDOM), normalized difference chlorophyll index (NDCI), and floating algae index (FAI). Water quality data was also downloaded from DBHYDRO and transformed in Excel to give us usable water sample</a:t>
            </a:r>
            <a:r>
              <a:rPr lang="en-US" i="1"/>
              <a:t> </a:t>
            </a:r>
            <a:r>
              <a:rPr lang="en-US"/>
              <a:t>data for nitrogen, phosphorus, and turbidity at a number of stations within BCR. Index values at each station were compared with water sample data, allowing us to test the correlation between various water sample measurements and indices. Using these indices, we created end products. </a:t>
            </a:r>
            <a:endParaRPr lang="en-US">
              <a:cs typeface="Calibri"/>
            </a:endParaRPr>
          </a:p>
          <a:p>
            <a:endParaRPr lang="en-US"/>
          </a:p>
          <a:p>
            <a:r>
              <a:rPr lang="en-US"/>
              <a:t>We also acquired imagery from Maxar WorldView-3. Limited imagery prevented us from using Maxar imagery in correlations. However, we were able to inspect indices and visually evaluate its effectiveness for detecting algal blooms. </a:t>
            </a:r>
            <a:endParaRPr lang="en-US">
              <a:cs typeface="Calibri"/>
            </a:endParaRPr>
          </a:p>
        </p:txBody>
      </p:sp>
      <p:sp>
        <p:nvSpPr>
          <p:cNvPr id="4" name="Slide Number Placeholder 3"/>
          <p:cNvSpPr>
            <a:spLocks noGrp="1"/>
          </p:cNvSpPr>
          <p:nvPr>
            <p:ph type="sldNum" sz="quarter" idx="5"/>
          </p:nvPr>
        </p:nvSpPr>
        <p:spPr/>
        <p:txBody>
          <a:bodyPr/>
          <a:lstStyle/>
          <a:p>
            <a:fld id="{FA057FE6-6322-4D11-880D-2FA52E1BE591}" type="slidenum">
              <a:rPr lang="en-US" smtClean="0"/>
              <a:t>9</a:t>
            </a:fld>
            <a:endParaRPr lang="en-US"/>
          </a:p>
        </p:txBody>
      </p:sp>
    </p:spTree>
    <p:extLst>
      <p:ext uri="{BB962C8B-B14F-4D97-AF65-F5344CB8AC3E}">
        <p14:creationId xmlns:p14="http://schemas.microsoft.com/office/powerpoint/2010/main" val="11356532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descr="A picture containing text, map&#10;&#10;Description automatically generated">
            <a:extLst>
              <a:ext uri="{FF2B5EF4-FFF2-40B4-BE49-F238E27FC236}">
                <a16:creationId xmlns:a16="http://schemas.microsoft.com/office/drawing/2014/main" id="{5B86C64B-3BD5-C204-A532-10D2A0A95D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136" t="284" r="5789" b="-284"/>
          <a:stretch/>
        </p:blipFill>
        <p:spPr>
          <a:xfrm>
            <a:off x="0" y="0"/>
            <a:ext cx="5984355" cy="6897194"/>
          </a:xfrm>
          <a:prstGeom prst="rect">
            <a:avLst/>
          </a:prstGeom>
          <a:effectLst>
            <a:outerShdw blurRad="50800" dist="38100" dir="2700000" algn="tl" rotWithShape="0">
              <a:prstClr val="black">
                <a:alpha val="40000"/>
              </a:prstClr>
            </a:outerShdw>
          </a:effectLst>
        </p:spPr>
      </p:pic>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51788" cy="1991533"/>
          </a:xfrm>
        </p:spPr>
        <p:txBody>
          <a:bodyPr>
            <a:normAutofit/>
          </a:bodyPr>
          <a:lstStyle>
            <a:lvl1pPr>
              <a:defRPr sz="4000">
                <a:solidFill>
                  <a:srgbClr val="4DAEB3"/>
                </a:solidFill>
              </a:defRPr>
            </a:lvl1pPr>
          </a:lstStyle>
          <a:p>
            <a:r>
              <a:rPr lang="en-US"/>
              <a:t>STUDY AREA</a:t>
            </a:r>
            <a:br>
              <a:rPr lang="en-US"/>
            </a:br>
            <a:r>
              <a:rPr lang="en-US"/>
              <a:t>WATER RESOURCES</a:t>
            </a:r>
            <a:br>
              <a:rPr lang="en-US"/>
            </a:br>
            <a:r>
              <a:rPr lang="en-US"/>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4DAEB3"/>
                </a:solidFill>
              </a:defRPr>
            </a:lvl1pPr>
          </a:lstStyle>
          <a:p>
            <a:pPr lvl="0"/>
            <a:r>
              <a:rPr lang="en-US"/>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316E71"/>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4"/>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4DAEB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a:t>Node Location | Term &amp; Year</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4DAEB3"/>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4DAEB3"/>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4DAE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4DAEB3"/>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4DAEB3"/>
                </a:solidFill>
              </a:defRPr>
            </a:lvl1pPr>
          </a:lstStyle>
          <a:p>
            <a:r>
              <a:rPr lang="en-US"/>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4DAEB3"/>
                </a:solidFill>
              </a:defRPr>
            </a:lvl1pPr>
          </a:lstStyle>
          <a:p>
            <a:r>
              <a:rPr lang="en-US"/>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4DAE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descr="A black and white logo&#10;&#10;Description automatically generated with low confidence">
            <a:extLst>
              <a:ext uri="{FF2B5EF4-FFF2-40B4-BE49-F238E27FC236}">
                <a16:creationId xmlns:a16="http://schemas.microsoft.com/office/drawing/2014/main" id="{C8C90640-7C33-80F4-69B5-960CA01E93E1}"/>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E7B24CB0-9771-331D-A714-FFC36ED7EC73}"/>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4.pn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124_8AAA9A28.xm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e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a:xfrm>
            <a:off x="6379770" y="1282065"/>
            <a:ext cx="5551788" cy="1424560"/>
          </a:xfrm>
        </p:spPr>
        <p:txBody>
          <a:bodyPr>
            <a:normAutofit/>
          </a:bodyPr>
          <a:lstStyle/>
          <a:p>
            <a:r>
              <a:rPr lang="en-US" sz="3600"/>
              <a:t>BIG CYPRESS </a:t>
            </a:r>
            <a:br>
              <a:rPr lang="en-US" sz="3600"/>
            </a:br>
            <a:r>
              <a:rPr lang="en-US" sz="3600"/>
              <a:t>WATER RESOURCES</a:t>
            </a:r>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a:xfrm>
            <a:off x="6348455" y="2617799"/>
            <a:ext cx="5580784" cy="1367795"/>
          </a:xfrm>
        </p:spPr>
        <p:txBody>
          <a:bodyPr vert="horz" lIns="91440" tIns="45720" rIns="91440" bIns="45720" rtlCol="0" anchor="t">
            <a:normAutofit/>
          </a:bodyPr>
          <a:lstStyle/>
          <a:p>
            <a:pPr>
              <a:lnSpc>
                <a:spcPct val="110000"/>
              </a:lnSpc>
            </a:pPr>
            <a:r>
              <a:rPr lang="en-US" sz="2400"/>
              <a:t>Using Earth Observations to Assess Water Quality in Big Cypress Reservation, FL</a:t>
            </a:r>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a:xfrm>
            <a:off x="6350872" y="4240201"/>
            <a:ext cx="2781977" cy="512064"/>
          </a:xfrm>
        </p:spPr>
        <p:txBody>
          <a:bodyPr vert="horz" lIns="91440" tIns="45720" rIns="91440" bIns="45720" rtlCol="0" anchor="t">
            <a:noAutofit/>
          </a:bodyPr>
          <a:lstStyle/>
          <a:p>
            <a:r>
              <a:rPr lang="en-US">
                <a:solidFill>
                  <a:srgbClr val="3F3F3F"/>
                </a:solidFill>
              </a:rPr>
              <a:t>Dominic Fantauzzo</a:t>
            </a:r>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a:xfrm>
            <a:off x="6350872" y="4753664"/>
            <a:ext cx="2595384" cy="512064"/>
          </a:xfrm>
        </p:spPr>
        <p:txBody>
          <a:bodyPr vert="horz" lIns="91440" tIns="45720" rIns="91440" bIns="45720" rtlCol="0" anchor="t">
            <a:normAutofit/>
          </a:bodyPr>
          <a:lstStyle/>
          <a:p>
            <a:r>
              <a:rPr lang="en-US">
                <a:solidFill>
                  <a:schemeClr val="tx1">
                    <a:lumMod val="76000"/>
                    <a:lumOff val="24000"/>
                  </a:schemeClr>
                </a:solidFill>
              </a:rPr>
              <a:t>Nathan Hewitt</a:t>
            </a:r>
          </a:p>
        </p:txBody>
      </p:sp>
      <p:sp>
        <p:nvSpPr>
          <p:cNvPr id="38" name="Text Placeholder 37">
            <a:extLst>
              <a:ext uri="{FF2B5EF4-FFF2-40B4-BE49-F238E27FC236}">
                <a16:creationId xmlns:a16="http://schemas.microsoft.com/office/drawing/2014/main" id="{8BECC623-752F-73C4-FA02-F76925E630AE}"/>
              </a:ext>
            </a:extLst>
          </p:cNvPr>
          <p:cNvSpPr>
            <a:spLocks noGrp="1"/>
          </p:cNvSpPr>
          <p:nvPr>
            <p:ph type="body" sz="quarter" idx="19"/>
          </p:nvPr>
        </p:nvSpPr>
        <p:spPr>
          <a:xfrm>
            <a:off x="9329916" y="4752265"/>
            <a:ext cx="2595384" cy="512064"/>
          </a:xfrm>
        </p:spPr>
        <p:txBody>
          <a:bodyPr vert="horz" lIns="91440" tIns="45720" rIns="91440" bIns="45720" rtlCol="0" anchor="t">
            <a:normAutofit/>
          </a:bodyPr>
          <a:lstStyle/>
          <a:p>
            <a:r>
              <a:rPr lang="en-US">
                <a:solidFill>
                  <a:schemeClr val="tx1">
                    <a:lumMod val="76000"/>
                    <a:lumOff val="24000"/>
                  </a:schemeClr>
                </a:solidFill>
              </a:rPr>
              <a:t>Sarah </a:t>
            </a:r>
            <a:r>
              <a:rPr lang="en-US" err="1">
                <a:solidFill>
                  <a:schemeClr val="tx1">
                    <a:lumMod val="76000"/>
                    <a:lumOff val="24000"/>
                  </a:schemeClr>
                </a:solidFill>
              </a:rPr>
              <a:t>Swiersz</a:t>
            </a:r>
            <a:endParaRPr lang="en-US">
              <a:solidFill>
                <a:schemeClr val="tx1">
                  <a:lumMod val="76000"/>
                  <a:lumOff val="24000"/>
                </a:schemeClr>
              </a:solidFill>
            </a:endParaRPr>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p:txBody>
          <a:bodyPr vert="horz" lIns="91440" tIns="45720" rIns="91440" bIns="45720" rtlCol="0" anchor="t">
            <a:normAutofit/>
          </a:bodyPr>
          <a:lstStyle/>
          <a:p>
            <a:r>
              <a:rPr lang="en-US">
                <a:solidFill>
                  <a:schemeClr val="tx1">
                    <a:lumMod val="76000"/>
                    <a:lumOff val="24000"/>
                  </a:schemeClr>
                </a:solidFill>
              </a:rPr>
              <a:t>Gustavo Rosas</a:t>
            </a:r>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a:xfrm>
            <a:off x="1257185" y="6094782"/>
            <a:ext cx="8598015" cy="510818"/>
          </a:xfrm>
        </p:spPr>
        <p:txBody>
          <a:bodyPr/>
          <a:lstStyle/>
          <a:p>
            <a:r>
              <a:rPr lang="en-US"/>
              <a:t>Pop-Up Project | Summer 2024</a:t>
            </a:r>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37B10F-93EB-15FD-41CA-EF8189BEE590}"/>
              </a:ext>
            </a:extLst>
          </p:cNvPr>
          <p:cNvSpPr/>
          <p:nvPr/>
        </p:nvSpPr>
        <p:spPr>
          <a:xfrm>
            <a:off x="2250317" y="2299306"/>
            <a:ext cx="3148803" cy="2025316"/>
          </a:xfrm>
          <a:prstGeom prst="rect">
            <a:avLst/>
          </a:prstGeom>
          <a:solidFill>
            <a:srgbClr val="A1E0E3"/>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lumMod val="76000"/>
                    <a:lumOff val="24000"/>
                  </a:schemeClr>
                </a:solidFill>
                <a:latin typeface="Century Gothic"/>
              </a:rPr>
              <a:t> </a:t>
            </a:r>
          </a:p>
        </p:txBody>
      </p:sp>
      <p:sp>
        <p:nvSpPr>
          <p:cNvPr id="27" name="Rectangle 26">
            <a:extLst>
              <a:ext uri="{FF2B5EF4-FFF2-40B4-BE49-F238E27FC236}">
                <a16:creationId xmlns:a16="http://schemas.microsoft.com/office/drawing/2014/main" id="{58C8F635-6138-093B-DA4F-1F394FE39F8F}"/>
              </a:ext>
            </a:extLst>
          </p:cNvPr>
          <p:cNvSpPr/>
          <p:nvPr/>
        </p:nvSpPr>
        <p:spPr>
          <a:xfrm>
            <a:off x="5395079" y="2299307"/>
            <a:ext cx="3293945" cy="2025316"/>
          </a:xfrm>
          <a:prstGeom prst="rect">
            <a:avLst/>
          </a:prstGeom>
          <a:solidFill>
            <a:srgbClr val="A1E0E3"/>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lumMod val="76000"/>
                    <a:lumOff val="24000"/>
                  </a:schemeClr>
                </a:solidFill>
                <a:latin typeface="Century Gothic"/>
              </a:rPr>
              <a:t> </a:t>
            </a:r>
          </a:p>
        </p:txBody>
      </p:sp>
      <p:sp>
        <p:nvSpPr>
          <p:cNvPr id="32" name="Rectangle 31">
            <a:extLst>
              <a:ext uri="{FF2B5EF4-FFF2-40B4-BE49-F238E27FC236}">
                <a16:creationId xmlns:a16="http://schemas.microsoft.com/office/drawing/2014/main" id="{2DB2A639-8AA9-28C4-42E4-D69762936724}"/>
              </a:ext>
            </a:extLst>
          </p:cNvPr>
          <p:cNvSpPr/>
          <p:nvPr/>
        </p:nvSpPr>
        <p:spPr>
          <a:xfrm>
            <a:off x="2251594" y="4323945"/>
            <a:ext cx="2398105" cy="2109981"/>
          </a:xfrm>
          <a:prstGeom prst="rect">
            <a:avLst/>
          </a:prstGeom>
          <a:solidFill>
            <a:schemeClr val="bg1"/>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pPr>
            <a:r>
              <a:rPr lang="en-US" sz="1600">
                <a:solidFill>
                  <a:schemeClr val="tx1">
                    <a:lumMod val="85000"/>
                    <a:lumOff val="15000"/>
                  </a:schemeClr>
                </a:solidFill>
                <a:latin typeface="Segoe UI"/>
                <a:cs typeface="Segoe UI"/>
              </a:rPr>
              <a:t>(Red – Green)</a:t>
            </a:r>
            <a:endParaRPr lang="en-US">
              <a:solidFill>
                <a:schemeClr val="tx1">
                  <a:lumMod val="85000"/>
                  <a:lumOff val="15000"/>
                </a:schemeClr>
              </a:solidFill>
            </a:endParaRPr>
          </a:p>
          <a:p>
            <a:pPr algn="ctr">
              <a:lnSpc>
                <a:spcPct val="150000"/>
              </a:lnSpc>
            </a:pPr>
            <a:r>
              <a:rPr lang="en-US" sz="1600">
                <a:solidFill>
                  <a:schemeClr val="tx1">
                    <a:lumMod val="85000"/>
                    <a:lumOff val="15000"/>
                  </a:schemeClr>
                </a:solidFill>
                <a:latin typeface="Segoe UI"/>
                <a:cs typeface="Segoe UI"/>
              </a:rPr>
              <a:t>(Red + Green)</a:t>
            </a:r>
            <a:endParaRPr lang="en-US">
              <a:solidFill>
                <a:schemeClr val="tx1">
                  <a:lumMod val="85000"/>
                  <a:lumOff val="15000"/>
                </a:schemeClr>
              </a:solidFill>
            </a:endParaRPr>
          </a:p>
        </p:txBody>
      </p:sp>
      <p:sp>
        <p:nvSpPr>
          <p:cNvPr id="2" name="Title 1">
            <a:extLst>
              <a:ext uri="{FF2B5EF4-FFF2-40B4-BE49-F238E27FC236}">
                <a16:creationId xmlns:a16="http://schemas.microsoft.com/office/drawing/2014/main" id="{837DA712-88AF-67C9-5E1B-A50F6EDCF442}"/>
              </a:ext>
            </a:extLst>
          </p:cNvPr>
          <p:cNvSpPr>
            <a:spLocks noGrp="1"/>
          </p:cNvSpPr>
          <p:nvPr>
            <p:ph type="title"/>
          </p:nvPr>
        </p:nvSpPr>
        <p:spPr/>
        <p:txBody>
          <a:bodyPr/>
          <a:lstStyle/>
          <a:p>
            <a:r>
              <a:rPr lang="en-US"/>
              <a:t>INDICES &amp; MEASUREMENTS</a:t>
            </a:r>
          </a:p>
        </p:txBody>
      </p:sp>
      <p:pic>
        <p:nvPicPr>
          <p:cNvPr id="10" name="Graphic 9" descr="Fever outline">
            <a:extLst>
              <a:ext uri="{FF2B5EF4-FFF2-40B4-BE49-F238E27FC236}">
                <a16:creationId xmlns:a16="http://schemas.microsoft.com/office/drawing/2014/main" id="{3FF3C70C-ADF8-1777-3808-1B7477FE77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8800028" y="-344643"/>
            <a:ext cx="92016" cy="20129"/>
          </a:xfrm>
          <a:prstGeom prst="rect">
            <a:avLst/>
          </a:prstGeom>
        </p:spPr>
      </p:pic>
      <p:sp>
        <p:nvSpPr>
          <p:cNvPr id="646" name="Rectangle 645">
            <a:extLst>
              <a:ext uri="{FF2B5EF4-FFF2-40B4-BE49-F238E27FC236}">
                <a16:creationId xmlns:a16="http://schemas.microsoft.com/office/drawing/2014/main" id="{2C2C1F8B-38F6-DEDB-888E-3C0C73B21420}"/>
              </a:ext>
            </a:extLst>
          </p:cNvPr>
          <p:cNvSpPr/>
          <p:nvPr/>
        </p:nvSpPr>
        <p:spPr>
          <a:xfrm>
            <a:off x="2245751" y="1552324"/>
            <a:ext cx="9574676" cy="748481"/>
          </a:xfrm>
          <a:prstGeom prst="rect">
            <a:avLst/>
          </a:prstGeom>
          <a:solidFill>
            <a:srgbClr val="4DAEB3"/>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300" b="1">
                <a:latin typeface="Century Gothic"/>
              </a:rPr>
              <a:t>Water Quality Parameters</a:t>
            </a:r>
          </a:p>
        </p:txBody>
      </p:sp>
      <p:sp>
        <p:nvSpPr>
          <p:cNvPr id="17" name="TextBox 16">
            <a:extLst>
              <a:ext uri="{FF2B5EF4-FFF2-40B4-BE49-F238E27FC236}">
                <a16:creationId xmlns:a16="http://schemas.microsoft.com/office/drawing/2014/main" id="{E7672530-B6E6-3A8D-90F1-C0EAEDCDDE4D}"/>
              </a:ext>
            </a:extLst>
          </p:cNvPr>
          <p:cNvSpPr txBox="1"/>
          <p:nvPr/>
        </p:nvSpPr>
        <p:spPr>
          <a:xfrm>
            <a:off x="4814056" y="6555287"/>
            <a:ext cx="726366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a:solidFill>
                  <a:schemeClr val="tx1">
                    <a:lumMod val="75000"/>
                    <a:lumOff val="25000"/>
                  </a:schemeClr>
                </a:solidFill>
                <a:latin typeface="Century Gothic"/>
              </a:rPr>
              <a:t>Image Credit: Larry D. Moore, </a:t>
            </a:r>
            <a:r>
              <a:rPr lang="en-US" sz="1100">
                <a:solidFill>
                  <a:schemeClr val="tx1">
                    <a:lumMod val="75000"/>
                    <a:lumOff val="25000"/>
                  </a:schemeClr>
                </a:solidFill>
                <a:latin typeface="Century Gothic"/>
                <a:ea typeface="+mn-lt"/>
                <a:cs typeface="+mn-lt"/>
              </a:rPr>
              <a:t>Greenpeace China, </a:t>
            </a:r>
            <a:r>
              <a:rPr lang="en-US" sz="1100">
                <a:solidFill>
                  <a:schemeClr val="tx1">
                    <a:lumMod val="75000"/>
                    <a:lumOff val="25000"/>
                  </a:schemeClr>
                </a:solidFill>
                <a:latin typeface="Century Gothic"/>
              </a:rPr>
              <a:t>Robert A. Rohde / Berkeley Earth, Willem van Aken </a:t>
            </a:r>
          </a:p>
        </p:txBody>
      </p:sp>
      <p:sp>
        <p:nvSpPr>
          <p:cNvPr id="15" name="TextBox 654">
            <a:extLst>
              <a:ext uri="{FF2B5EF4-FFF2-40B4-BE49-F238E27FC236}">
                <a16:creationId xmlns:a16="http://schemas.microsoft.com/office/drawing/2014/main" id="{39E12673-435D-2EEC-FDFD-784872B42483}"/>
              </a:ext>
            </a:extLst>
          </p:cNvPr>
          <p:cNvSpPr txBox="1"/>
          <p:nvPr/>
        </p:nvSpPr>
        <p:spPr>
          <a:xfrm>
            <a:off x="6347430" y="2407633"/>
            <a:ext cx="1370013" cy="3397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tx1">
                    <a:lumMod val="75000"/>
                    <a:lumOff val="25000"/>
                  </a:schemeClr>
                </a:solidFill>
                <a:latin typeface="Century Gothic"/>
              </a:rPr>
              <a:t>Phosphorus</a:t>
            </a:r>
            <a:endParaRPr lang="en-US" b="1" err="1">
              <a:solidFill>
                <a:schemeClr val="tx1">
                  <a:lumMod val="75000"/>
                  <a:lumOff val="25000"/>
                </a:schemeClr>
              </a:solidFill>
              <a:latin typeface="Century Gothic"/>
            </a:endParaRPr>
          </a:p>
        </p:txBody>
      </p:sp>
      <p:sp>
        <p:nvSpPr>
          <p:cNvPr id="6" name="TextBox 5">
            <a:extLst>
              <a:ext uri="{FF2B5EF4-FFF2-40B4-BE49-F238E27FC236}">
                <a16:creationId xmlns:a16="http://schemas.microsoft.com/office/drawing/2014/main" id="{F0597D7B-D256-83DD-40EE-7DF37322E3BC}"/>
              </a:ext>
            </a:extLst>
          </p:cNvPr>
          <p:cNvSpPr txBox="1"/>
          <p:nvPr/>
        </p:nvSpPr>
        <p:spPr>
          <a:xfrm>
            <a:off x="289571" y="3016858"/>
            <a:ext cx="16403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tx1">
                    <a:lumMod val="75000"/>
                    <a:lumOff val="25000"/>
                  </a:schemeClr>
                </a:solidFill>
                <a:latin typeface="Century Gothic"/>
              </a:rPr>
              <a:t>In Situ</a:t>
            </a:r>
          </a:p>
          <a:p>
            <a:pPr algn="ctr"/>
            <a:r>
              <a:rPr lang="en-US" sz="1600" b="1">
                <a:solidFill>
                  <a:schemeClr val="tx1">
                    <a:lumMod val="75000"/>
                    <a:lumOff val="25000"/>
                  </a:schemeClr>
                </a:solidFill>
                <a:latin typeface="Century Gothic"/>
              </a:rPr>
              <a:t>Measurements</a:t>
            </a:r>
          </a:p>
        </p:txBody>
      </p:sp>
      <p:sp>
        <p:nvSpPr>
          <p:cNvPr id="7" name="TextBox 6">
            <a:extLst>
              <a:ext uri="{FF2B5EF4-FFF2-40B4-BE49-F238E27FC236}">
                <a16:creationId xmlns:a16="http://schemas.microsoft.com/office/drawing/2014/main" id="{A2AB6336-85A6-615A-A8C5-30BC557EC76A}"/>
              </a:ext>
            </a:extLst>
          </p:cNvPr>
          <p:cNvSpPr txBox="1"/>
          <p:nvPr/>
        </p:nvSpPr>
        <p:spPr>
          <a:xfrm>
            <a:off x="108142" y="5109333"/>
            <a:ext cx="200322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tx1">
                    <a:lumMod val="75000"/>
                    <a:lumOff val="25000"/>
                  </a:schemeClr>
                </a:solidFill>
                <a:latin typeface="Century Gothic"/>
              </a:rPr>
              <a:t>Earth Observation Indices</a:t>
            </a:r>
          </a:p>
        </p:txBody>
      </p:sp>
      <p:sp>
        <p:nvSpPr>
          <p:cNvPr id="13" name="TextBox 654">
            <a:extLst>
              <a:ext uri="{FF2B5EF4-FFF2-40B4-BE49-F238E27FC236}">
                <a16:creationId xmlns:a16="http://schemas.microsoft.com/office/drawing/2014/main" id="{061EF790-1EDF-6AF9-4BFE-7A97412AFA8F}"/>
              </a:ext>
            </a:extLst>
          </p:cNvPr>
          <p:cNvSpPr txBox="1"/>
          <p:nvPr/>
        </p:nvSpPr>
        <p:spPr>
          <a:xfrm>
            <a:off x="3240088" y="2409825"/>
            <a:ext cx="1366838" cy="33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tx1">
                    <a:lumMod val="75000"/>
                    <a:lumOff val="25000"/>
                  </a:schemeClr>
                </a:solidFill>
                <a:latin typeface="Century Gothic"/>
              </a:rPr>
              <a:t>Turbidity</a:t>
            </a:r>
            <a:endParaRPr lang="en-US" b="1">
              <a:solidFill>
                <a:schemeClr val="tx1">
                  <a:lumMod val="75000"/>
                  <a:lumOff val="25000"/>
                </a:schemeClr>
              </a:solidFill>
              <a:latin typeface="Century Gothic"/>
            </a:endParaRPr>
          </a:p>
        </p:txBody>
      </p:sp>
      <p:sp>
        <p:nvSpPr>
          <p:cNvPr id="36" name="Rectangle 35">
            <a:extLst>
              <a:ext uri="{FF2B5EF4-FFF2-40B4-BE49-F238E27FC236}">
                <a16:creationId xmlns:a16="http://schemas.microsoft.com/office/drawing/2014/main" id="{25C9D0E6-E1F3-E268-99B8-A373E1EDC99A}"/>
              </a:ext>
            </a:extLst>
          </p:cNvPr>
          <p:cNvSpPr/>
          <p:nvPr/>
        </p:nvSpPr>
        <p:spPr>
          <a:xfrm>
            <a:off x="4646450" y="4323944"/>
            <a:ext cx="2398105" cy="2109981"/>
          </a:xfrm>
          <a:prstGeom prst="rect">
            <a:avLst/>
          </a:prstGeom>
          <a:solidFill>
            <a:schemeClr val="bg1"/>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pPr>
            <a:r>
              <a:rPr lang="en-US" sz="1600" baseline="0">
                <a:solidFill>
                  <a:schemeClr val="tx1">
                    <a:lumMod val="85000"/>
                    <a:lumOff val="15000"/>
                  </a:schemeClr>
                </a:solidFill>
                <a:latin typeface="Segoe UI"/>
                <a:ea typeface="Segoe UI"/>
                <a:cs typeface="Segoe UI"/>
              </a:rPr>
              <a:t>(Red Edge</a:t>
            </a:r>
            <a:r>
              <a:rPr lang="en-US" sz="1600">
                <a:solidFill>
                  <a:schemeClr val="tx1">
                    <a:lumMod val="85000"/>
                    <a:lumOff val="15000"/>
                  </a:schemeClr>
                </a:solidFill>
                <a:latin typeface="Segoe UI"/>
                <a:ea typeface="Segoe UI"/>
                <a:cs typeface="Segoe UI"/>
              </a:rPr>
              <a:t> </a:t>
            </a:r>
            <a:r>
              <a:rPr lang="en-US" sz="1600" baseline="0">
                <a:solidFill>
                  <a:schemeClr val="tx1">
                    <a:lumMod val="85000"/>
                    <a:lumOff val="15000"/>
                  </a:schemeClr>
                </a:solidFill>
                <a:latin typeface="Segoe UI"/>
                <a:ea typeface="Segoe UI"/>
                <a:cs typeface="Segoe UI"/>
              </a:rPr>
              <a:t>– Red)</a:t>
            </a:r>
            <a:r>
              <a:rPr lang="en-US" sz="1600">
                <a:solidFill>
                  <a:schemeClr val="tx1">
                    <a:lumMod val="85000"/>
                    <a:lumOff val="15000"/>
                  </a:schemeClr>
                </a:solidFill>
                <a:latin typeface="Segoe UI"/>
                <a:ea typeface="Segoe UI"/>
                <a:cs typeface="Segoe UI"/>
              </a:rPr>
              <a:t>​</a:t>
            </a:r>
            <a:endParaRPr lang="en-US" sz="1600">
              <a:solidFill>
                <a:schemeClr val="tx1">
                  <a:lumMod val="85000"/>
                  <a:lumOff val="15000"/>
                </a:schemeClr>
              </a:solidFill>
              <a:latin typeface="Segoe UI"/>
              <a:cs typeface="Segoe UI"/>
            </a:endParaRPr>
          </a:p>
          <a:p>
            <a:pPr algn="ctr" rtl="0">
              <a:lnSpc>
                <a:spcPct val="150000"/>
              </a:lnSpc>
            </a:pPr>
            <a:r>
              <a:rPr lang="en-US" sz="1600" baseline="0">
                <a:solidFill>
                  <a:schemeClr val="tx1">
                    <a:lumMod val="85000"/>
                    <a:lumOff val="15000"/>
                  </a:schemeClr>
                </a:solidFill>
                <a:latin typeface="Segoe UI"/>
                <a:ea typeface="Segoe UI"/>
                <a:cs typeface="Segoe UI"/>
              </a:rPr>
              <a:t>(Red Edge + Red)</a:t>
            </a:r>
            <a:endParaRPr lang="en-US">
              <a:solidFill>
                <a:schemeClr val="tx1">
                  <a:lumMod val="85000"/>
                  <a:lumOff val="15000"/>
                </a:schemeClr>
              </a:solidFill>
              <a:latin typeface="Segoe UI"/>
            </a:endParaRPr>
          </a:p>
        </p:txBody>
      </p:sp>
      <p:sp>
        <p:nvSpPr>
          <p:cNvPr id="37" name="Rectangle 36">
            <a:extLst>
              <a:ext uri="{FF2B5EF4-FFF2-40B4-BE49-F238E27FC236}">
                <a16:creationId xmlns:a16="http://schemas.microsoft.com/office/drawing/2014/main" id="{9CE8116D-4730-EC88-F3B2-57C294D60772}"/>
              </a:ext>
            </a:extLst>
          </p:cNvPr>
          <p:cNvSpPr/>
          <p:nvPr/>
        </p:nvSpPr>
        <p:spPr>
          <a:xfrm>
            <a:off x="7041307" y="4323944"/>
            <a:ext cx="2398105" cy="2109981"/>
          </a:xfrm>
          <a:prstGeom prst="rect">
            <a:avLst/>
          </a:prstGeom>
          <a:solidFill>
            <a:schemeClr val="bg1"/>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lumMod val="85000"/>
                    <a:lumOff val="15000"/>
                  </a:schemeClr>
                </a:solidFill>
                <a:latin typeface="Segoe UI"/>
              </a:rPr>
              <a:t>NIR</a:t>
            </a:r>
            <a:r>
              <a:rPr lang="en-US" sz="1600">
                <a:solidFill>
                  <a:schemeClr val="tx1">
                    <a:lumMod val="85000"/>
                    <a:lumOff val="15000"/>
                  </a:schemeClr>
                </a:solidFill>
                <a:latin typeface="Segoe UI"/>
                <a:ea typeface="+mn-lt"/>
                <a:cs typeface="+mn-lt"/>
              </a:rPr>
              <a:t> - (Red + (SWIR - RED) * Constant</a:t>
            </a:r>
            <a:endParaRPr lang="en-US">
              <a:solidFill>
                <a:schemeClr val="tx1">
                  <a:lumMod val="85000"/>
                  <a:lumOff val="15000"/>
                </a:schemeClr>
              </a:solidFill>
            </a:endParaRPr>
          </a:p>
        </p:txBody>
      </p:sp>
      <p:sp>
        <p:nvSpPr>
          <p:cNvPr id="38" name="Rectangle 37">
            <a:extLst>
              <a:ext uri="{FF2B5EF4-FFF2-40B4-BE49-F238E27FC236}">
                <a16:creationId xmlns:a16="http://schemas.microsoft.com/office/drawing/2014/main" id="{B4F3D17B-3CE1-6B85-AB49-626CCF5C6F53}"/>
              </a:ext>
            </a:extLst>
          </p:cNvPr>
          <p:cNvSpPr/>
          <p:nvPr/>
        </p:nvSpPr>
        <p:spPr>
          <a:xfrm>
            <a:off x="9426641" y="4323944"/>
            <a:ext cx="2398105" cy="2109981"/>
          </a:xfrm>
          <a:prstGeom prst="rect">
            <a:avLst/>
          </a:prstGeom>
          <a:solidFill>
            <a:schemeClr val="bg1"/>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50000"/>
              </a:lnSpc>
            </a:pPr>
            <a:r>
              <a:rPr lang="en-US" sz="1600">
                <a:solidFill>
                  <a:schemeClr val="tx1">
                    <a:lumMod val="85000"/>
                    <a:lumOff val="15000"/>
                  </a:schemeClr>
                </a:solidFill>
                <a:latin typeface="Segoe UI"/>
                <a:ea typeface="Segoe UI"/>
                <a:cs typeface="Segoe UI"/>
              </a:rPr>
              <a:t>(Green – Red Edge)​​</a:t>
            </a:r>
            <a:endParaRPr lang="en-US" sz="1600">
              <a:solidFill>
                <a:schemeClr val="tx1">
                  <a:lumMod val="85000"/>
                  <a:lumOff val="15000"/>
                </a:schemeClr>
              </a:solidFill>
              <a:latin typeface="Segoe UI"/>
              <a:cs typeface="Segoe UI"/>
            </a:endParaRPr>
          </a:p>
          <a:p>
            <a:pPr algn="ctr">
              <a:lnSpc>
                <a:spcPct val="150000"/>
              </a:lnSpc>
            </a:pPr>
            <a:r>
              <a:rPr lang="en-US" sz="1600">
                <a:solidFill>
                  <a:schemeClr val="tx1">
                    <a:lumMod val="85000"/>
                    <a:lumOff val="15000"/>
                  </a:schemeClr>
                </a:solidFill>
                <a:latin typeface="Segoe UI"/>
                <a:ea typeface="Segoe UI"/>
                <a:cs typeface="Segoe UI"/>
              </a:rPr>
              <a:t>(Green + Red Edge)</a:t>
            </a:r>
            <a:endParaRPr lang="en-US" sz="1600">
              <a:solidFill>
                <a:schemeClr val="tx1">
                  <a:lumMod val="85000"/>
                  <a:lumOff val="15000"/>
                </a:schemeClr>
              </a:solidFill>
              <a:latin typeface="Segoe UI"/>
            </a:endParaRPr>
          </a:p>
        </p:txBody>
      </p:sp>
      <p:sp>
        <p:nvSpPr>
          <p:cNvPr id="39" name="Rectangle 38">
            <a:extLst>
              <a:ext uri="{FF2B5EF4-FFF2-40B4-BE49-F238E27FC236}">
                <a16:creationId xmlns:a16="http://schemas.microsoft.com/office/drawing/2014/main" id="{589EDC47-0398-06C6-E939-F62F7BE1660F}"/>
              </a:ext>
            </a:extLst>
          </p:cNvPr>
          <p:cNvSpPr/>
          <p:nvPr/>
        </p:nvSpPr>
        <p:spPr>
          <a:xfrm>
            <a:off x="8665934" y="2300845"/>
            <a:ext cx="3154191" cy="2018448"/>
          </a:xfrm>
          <a:prstGeom prst="rect">
            <a:avLst/>
          </a:prstGeom>
          <a:solidFill>
            <a:srgbClr val="A1E0E3"/>
          </a:solidFill>
          <a:ln w="285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lumMod val="76000"/>
                    <a:lumOff val="24000"/>
                  </a:schemeClr>
                </a:solidFill>
                <a:latin typeface="Century Gothic"/>
              </a:rPr>
              <a:t> </a:t>
            </a:r>
          </a:p>
        </p:txBody>
      </p:sp>
      <p:sp>
        <p:nvSpPr>
          <p:cNvPr id="3" name="Rectangle 2">
            <a:extLst>
              <a:ext uri="{FF2B5EF4-FFF2-40B4-BE49-F238E27FC236}">
                <a16:creationId xmlns:a16="http://schemas.microsoft.com/office/drawing/2014/main" id="{B2C279CC-4E26-BC60-0C66-C87EAB328F81}"/>
              </a:ext>
            </a:extLst>
          </p:cNvPr>
          <p:cNvSpPr/>
          <p:nvPr/>
        </p:nvSpPr>
        <p:spPr>
          <a:xfrm>
            <a:off x="4927278" y="5404355"/>
            <a:ext cx="1823520" cy="4261"/>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654">
            <a:extLst>
              <a:ext uri="{FF2B5EF4-FFF2-40B4-BE49-F238E27FC236}">
                <a16:creationId xmlns:a16="http://schemas.microsoft.com/office/drawing/2014/main" id="{F3D304D7-CE64-A7A7-E61D-4C1E8F3D53FA}"/>
              </a:ext>
            </a:extLst>
          </p:cNvPr>
          <p:cNvSpPr txBox="1"/>
          <p:nvPr/>
        </p:nvSpPr>
        <p:spPr>
          <a:xfrm>
            <a:off x="2246826" y="4502310"/>
            <a:ext cx="2396962"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tx1">
                    <a:lumMod val="75000"/>
                    <a:lumOff val="25000"/>
                  </a:schemeClr>
                </a:solidFill>
                <a:latin typeface="Century Gothic"/>
              </a:rPr>
              <a:t>NDTI</a:t>
            </a:r>
          </a:p>
        </p:txBody>
      </p:sp>
      <p:sp>
        <p:nvSpPr>
          <p:cNvPr id="41" name="TextBox 654">
            <a:extLst>
              <a:ext uri="{FF2B5EF4-FFF2-40B4-BE49-F238E27FC236}">
                <a16:creationId xmlns:a16="http://schemas.microsoft.com/office/drawing/2014/main" id="{C9BC7604-6EC8-88E3-0E96-16AE2FA609B7}"/>
              </a:ext>
            </a:extLst>
          </p:cNvPr>
          <p:cNvSpPr txBox="1"/>
          <p:nvPr/>
        </p:nvSpPr>
        <p:spPr>
          <a:xfrm>
            <a:off x="9582150" y="2409825"/>
            <a:ext cx="1366838" cy="33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tx1">
                    <a:lumMod val="75000"/>
                    <a:lumOff val="25000"/>
                  </a:schemeClr>
                </a:solidFill>
                <a:latin typeface="Century Gothic"/>
              </a:rPr>
              <a:t>Nitrogen</a:t>
            </a:r>
          </a:p>
        </p:txBody>
      </p:sp>
      <p:sp>
        <p:nvSpPr>
          <p:cNvPr id="42" name="TextBox 654">
            <a:extLst>
              <a:ext uri="{FF2B5EF4-FFF2-40B4-BE49-F238E27FC236}">
                <a16:creationId xmlns:a16="http://schemas.microsoft.com/office/drawing/2014/main" id="{1B03B845-4073-65AA-EA4A-832165AF3B88}"/>
              </a:ext>
            </a:extLst>
          </p:cNvPr>
          <p:cNvSpPr txBox="1"/>
          <p:nvPr/>
        </p:nvSpPr>
        <p:spPr>
          <a:xfrm>
            <a:off x="4641682" y="4502309"/>
            <a:ext cx="2396962"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tx1">
                    <a:lumMod val="75000"/>
                    <a:lumOff val="25000"/>
                  </a:schemeClr>
                </a:solidFill>
                <a:latin typeface="Century Gothic"/>
              </a:rPr>
              <a:t>NDCI</a:t>
            </a:r>
            <a:endParaRPr lang="en-US" b="1">
              <a:solidFill>
                <a:schemeClr val="tx1">
                  <a:lumMod val="75000"/>
                  <a:lumOff val="25000"/>
                </a:schemeClr>
              </a:solidFill>
              <a:latin typeface="Century Gothic"/>
            </a:endParaRPr>
          </a:p>
        </p:txBody>
      </p:sp>
      <p:sp>
        <p:nvSpPr>
          <p:cNvPr id="44" name="TextBox 654">
            <a:extLst>
              <a:ext uri="{FF2B5EF4-FFF2-40B4-BE49-F238E27FC236}">
                <a16:creationId xmlns:a16="http://schemas.microsoft.com/office/drawing/2014/main" id="{7E521CD4-110A-7427-5837-ACAB2CE9E480}"/>
              </a:ext>
            </a:extLst>
          </p:cNvPr>
          <p:cNvSpPr txBox="1"/>
          <p:nvPr/>
        </p:nvSpPr>
        <p:spPr>
          <a:xfrm>
            <a:off x="7036538" y="4502308"/>
            <a:ext cx="2396962"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tx1">
                    <a:lumMod val="75000"/>
                    <a:lumOff val="25000"/>
                  </a:schemeClr>
                </a:solidFill>
                <a:latin typeface="Century Gothic"/>
              </a:rPr>
              <a:t>FAI</a:t>
            </a:r>
          </a:p>
        </p:txBody>
      </p:sp>
      <p:sp>
        <p:nvSpPr>
          <p:cNvPr id="45" name="TextBox 654">
            <a:extLst>
              <a:ext uri="{FF2B5EF4-FFF2-40B4-BE49-F238E27FC236}">
                <a16:creationId xmlns:a16="http://schemas.microsoft.com/office/drawing/2014/main" id="{3C8F844C-A379-4D37-CA32-8B74D2851B9E}"/>
              </a:ext>
            </a:extLst>
          </p:cNvPr>
          <p:cNvSpPr txBox="1"/>
          <p:nvPr/>
        </p:nvSpPr>
        <p:spPr>
          <a:xfrm>
            <a:off x="9431394" y="4502307"/>
            <a:ext cx="2396962"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tx1">
                    <a:lumMod val="75000"/>
                    <a:lumOff val="25000"/>
                  </a:schemeClr>
                </a:solidFill>
                <a:latin typeface="Century Gothic"/>
              </a:rPr>
              <a:t>CDOM</a:t>
            </a:r>
          </a:p>
        </p:txBody>
      </p:sp>
      <p:sp>
        <p:nvSpPr>
          <p:cNvPr id="48" name="Rectangle 47">
            <a:extLst>
              <a:ext uri="{FF2B5EF4-FFF2-40B4-BE49-F238E27FC236}">
                <a16:creationId xmlns:a16="http://schemas.microsoft.com/office/drawing/2014/main" id="{8D24F17E-94FA-97FD-1B0C-A7C310E67D0B}"/>
              </a:ext>
            </a:extLst>
          </p:cNvPr>
          <p:cNvSpPr/>
          <p:nvPr/>
        </p:nvSpPr>
        <p:spPr>
          <a:xfrm>
            <a:off x="2532420" y="5404354"/>
            <a:ext cx="1823520" cy="4261"/>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30C0E437-D547-B793-062F-DC588ABD980B}"/>
              </a:ext>
            </a:extLst>
          </p:cNvPr>
          <p:cNvSpPr/>
          <p:nvPr/>
        </p:nvSpPr>
        <p:spPr>
          <a:xfrm>
            <a:off x="9716992" y="5404354"/>
            <a:ext cx="1823520" cy="4261"/>
          </a:xfrm>
          <a:prstGeom prst="rect">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een pond with a fallen tree in it. Pond green alga algae. - PICRYL -  Public Domain Media Search Engine Public Domain Search">
            <a:extLst>
              <a:ext uri="{FF2B5EF4-FFF2-40B4-BE49-F238E27FC236}">
                <a16:creationId xmlns:a16="http://schemas.microsoft.com/office/drawing/2014/main" id="{5F304249-F295-9D4D-CBDA-8984D195A3AD}"/>
              </a:ext>
            </a:extLst>
          </p:cNvPr>
          <p:cNvPicPr>
            <a:picLocks noChangeAspect="1"/>
          </p:cNvPicPr>
          <p:nvPr/>
        </p:nvPicPr>
        <p:blipFill>
          <a:blip r:embed="rId5"/>
          <a:stretch>
            <a:fillRect/>
          </a:stretch>
        </p:blipFill>
        <p:spPr>
          <a:xfrm>
            <a:off x="9261475" y="2741613"/>
            <a:ext cx="2006600" cy="1433513"/>
          </a:xfrm>
          <a:prstGeom prst="rect">
            <a:avLst/>
          </a:prstGeom>
          <a:effectLst>
            <a:outerShdw blurRad="50800" dist="38100" dir="2700000">
              <a:srgbClr val="000000">
                <a:alpha val="40000"/>
              </a:srgbClr>
            </a:outerShdw>
          </a:effectLst>
        </p:spPr>
      </p:pic>
      <p:pic>
        <p:nvPicPr>
          <p:cNvPr id="9" name="Picture 8" descr="File:Runoff torbidity.jpg - Wikimedia Commons">
            <a:extLst>
              <a:ext uri="{FF2B5EF4-FFF2-40B4-BE49-F238E27FC236}">
                <a16:creationId xmlns:a16="http://schemas.microsoft.com/office/drawing/2014/main" id="{6C8DD27A-98AE-40ED-F33C-D3A89CB093E1}"/>
              </a:ext>
            </a:extLst>
          </p:cNvPr>
          <p:cNvPicPr>
            <a:picLocks noChangeAspect="1"/>
          </p:cNvPicPr>
          <p:nvPr/>
        </p:nvPicPr>
        <p:blipFill>
          <a:blip r:embed="rId6"/>
          <a:stretch>
            <a:fillRect/>
          </a:stretch>
        </p:blipFill>
        <p:spPr>
          <a:xfrm>
            <a:off x="2916238" y="2741613"/>
            <a:ext cx="2016125" cy="1433513"/>
          </a:xfrm>
          <a:prstGeom prst="rect">
            <a:avLst/>
          </a:prstGeom>
          <a:effectLst>
            <a:outerShdw blurRad="50800" dist="38100" dir="2700000">
              <a:srgbClr val="000000">
                <a:alpha val="40000"/>
              </a:srgbClr>
            </a:outerShdw>
          </a:effectLst>
        </p:spPr>
      </p:pic>
      <p:pic>
        <p:nvPicPr>
          <p:cNvPr id="12" name="Picture 11" descr="Algae and dead fish in Dianchi Lake, China | Taken in 2007, … | Flickr">
            <a:extLst>
              <a:ext uri="{FF2B5EF4-FFF2-40B4-BE49-F238E27FC236}">
                <a16:creationId xmlns:a16="http://schemas.microsoft.com/office/drawing/2014/main" id="{987CAEC7-BE7F-9A73-00FB-59E38752652D}"/>
              </a:ext>
            </a:extLst>
          </p:cNvPr>
          <p:cNvPicPr>
            <a:picLocks noChangeAspect="1"/>
          </p:cNvPicPr>
          <p:nvPr/>
        </p:nvPicPr>
        <p:blipFill>
          <a:blip r:embed="rId7"/>
          <a:stretch>
            <a:fillRect/>
          </a:stretch>
        </p:blipFill>
        <p:spPr>
          <a:xfrm>
            <a:off x="6032740" y="2746513"/>
            <a:ext cx="2024332" cy="1436860"/>
          </a:xfrm>
          <a:prstGeom prst="rect">
            <a:avLst/>
          </a:prstGeom>
        </p:spPr>
      </p:pic>
    </p:spTree>
    <p:extLst>
      <p:ext uri="{BB962C8B-B14F-4D97-AF65-F5344CB8AC3E}">
        <p14:creationId xmlns:p14="http://schemas.microsoft.com/office/powerpoint/2010/main" val="2993583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A712-88AF-67C9-5E1B-A50F6EDCF442}"/>
              </a:ext>
            </a:extLst>
          </p:cNvPr>
          <p:cNvSpPr>
            <a:spLocks noGrp="1"/>
          </p:cNvSpPr>
          <p:nvPr>
            <p:ph type="title"/>
          </p:nvPr>
        </p:nvSpPr>
        <p:spPr/>
        <p:txBody>
          <a:bodyPr/>
          <a:lstStyle/>
          <a:p>
            <a:r>
              <a:rPr lang="en-US"/>
              <a:t>NDCI</a:t>
            </a:r>
          </a:p>
        </p:txBody>
      </p:sp>
      <p:pic>
        <p:nvPicPr>
          <p:cNvPr id="10" name="Graphic 9" descr="Fever outline">
            <a:extLst>
              <a:ext uri="{FF2B5EF4-FFF2-40B4-BE49-F238E27FC236}">
                <a16:creationId xmlns:a16="http://schemas.microsoft.com/office/drawing/2014/main" id="{3FF3C70C-ADF8-1777-3808-1B7477FE77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8800028" y="-344643"/>
            <a:ext cx="92016" cy="20129"/>
          </a:xfrm>
          <a:prstGeom prst="rect">
            <a:avLst/>
          </a:prstGeom>
        </p:spPr>
      </p:pic>
      <p:sp>
        <p:nvSpPr>
          <p:cNvPr id="5" name="TextBox 4">
            <a:extLst>
              <a:ext uri="{FF2B5EF4-FFF2-40B4-BE49-F238E27FC236}">
                <a16:creationId xmlns:a16="http://schemas.microsoft.com/office/drawing/2014/main" id="{D3EDEE27-BC84-C209-4973-BE190684B69A}"/>
              </a:ext>
            </a:extLst>
          </p:cNvPr>
          <p:cNvSpPr txBox="1"/>
          <p:nvPr/>
        </p:nvSpPr>
        <p:spPr>
          <a:xfrm>
            <a:off x="1180775" y="1716504"/>
            <a:ext cx="47327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rPr>
              <a:t>Normalized Difference Chlorophyll Index</a:t>
            </a:r>
          </a:p>
        </p:txBody>
      </p:sp>
      <p:sp>
        <p:nvSpPr>
          <p:cNvPr id="18" name="Rectangle: Rounded Corners 17">
            <a:extLst>
              <a:ext uri="{FF2B5EF4-FFF2-40B4-BE49-F238E27FC236}">
                <a16:creationId xmlns:a16="http://schemas.microsoft.com/office/drawing/2014/main" id="{57A94941-1FF5-FBB6-59B1-8DE9CA13581B}"/>
              </a:ext>
            </a:extLst>
          </p:cNvPr>
          <p:cNvSpPr/>
          <p:nvPr/>
        </p:nvSpPr>
        <p:spPr>
          <a:xfrm>
            <a:off x="7272323" y="1282797"/>
            <a:ext cx="4282267" cy="1611052"/>
          </a:xfrm>
          <a:prstGeom prst="roundRect">
            <a:avLst/>
          </a:prstGeom>
          <a:solidFill>
            <a:srgbClr val="3D808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ea typeface="+mn-lt"/>
                <a:cs typeface="+mn-lt"/>
              </a:rPr>
              <a:t>Sensitive to changes in </a:t>
            </a:r>
            <a:r>
              <a:rPr lang="en-US" sz="2000" b="1">
                <a:latin typeface="Century Gothic"/>
                <a:ea typeface="+mn-lt"/>
                <a:cs typeface="+mn-lt"/>
              </a:rPr>
              <a:t>chlorophyll-a concentration</a:t>
            </a:r>
            <a:endParaRPr lang="en-US" sz="2000" b="1">
              <a:latin typeface="Century Gothic"/>
            </a:endParaRPr>
          </a:p>
        </p:txBody>
      </p:sp>
      <p:sp>
        <p:nvSpPr>
          <p:cNvPr id="20" name="Rectangle: Rounded Corners 19">
            <a:extLst>
              <a:ext uri="{FF2B5EF4-FFF2-40B4-BE49-F238E27FC236}">
                <a16:creationId xmlns:a16="http://schemas.microsoft.com/office/drawing/2014/main" id="{240D608A-D562-6FD8-C03C-9301677309F7}"/>
              </a:ext>
            </a:extLst>
          </p:cNvPr>
          <p:cNvSpPr/>
          <p:nvPr/>
        </p:nvSpPr>
        <p:spPr>
          <a:xfrm>
            <a:off x="7272322" y="4793893"/>
            <a:ext cx="4282267" cy="1610626"/>
          </a:xfrm>
          <a:prstGeom prst="roundRect">
            <a:avLst/>
          </a:prstGeom>
          <a:solidFill>
            <a:srgbClr val="95C6C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ea typeface="+mn-lt"/>
                <a:cs typeface="+mn-lt"/>
              </a:rPr>
              <a:t>Correlates with algal biomass, providing  information about </a:t>
            </a:r>
            <a:r>
              <a:rPr lang="en-US" sz="2000" b="1">
                <a:latin typeface="Century Gothic"/>
                <a:ea typeface="+mn-lt"/>
                <a:cs typeface="+mn-lt"/>
              </a:rPr>
              <a:t>bloom intensity</a:t>
            </a:r>
            <a:endParaRPr lang="en-US" sz="2000" b="1">
              <a:latin typeface="Century Gothic"/>
            </a:endParaRPr>
          </a:p>
        </p:txBody>
      </p:sp>
      <p:sp>
        <p:nvSpPr>
          <p:cNvPr id="22" name="Rectangle: Rounded Corners 21">
            <a:extLst>
              <a:ext uri="{FF2B5EF4-FFF2-40B4-BE49-F238E27FC236}">
                <a16:creationId xmlns:a16="http://schemas.microsoft.com/office/drawing/2014/main" id="{5D5F5679-7D53-AD23-4FB4-AFC5BD7D0182}"/>
              </a:ext>
            </a:extLst>
          </p:cNvPr>
          <p:cNvSpPr/>
          <p:nvPr/>
        </p:nvSpPr>
        <p:spPr>
          <a:xfrm>
            <a:off x="7272321" y="3040248"/>
            <a:ext cx="4282267" cy="1610626"/>
          </a:xfrm>
          <a:prstGeom prst="round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bg1"/>
                </a:solidFill>
                <a:latin typeface="Century Gothic"/>
                <a:ea typeface="+mn-lt"/>
                <a:cs typeface="+mn-lt"/>
              </a:rPr>
              <a:t> Normalized difference</a:t>
            </a:r>
            <a:r>
              <a:rPr lang="en-US" sz="2000">
                <a:solidFill>
                  <a:schemeClr val="bg1"/>
                </a:solidFill>
                <a:latin typeface="Century Gothic"/>
                <a:ea typeface="+mn-lt"/>
                <a:cs typeface="+mn-lt"/>
              </a:rPr>
              <a:t> minimizes negative effects of atmospheric conditions</a:t>
            </a:r>
            <a:r>
              <a:rPr lang="en-US" sz="2000">
                <a:solidFill>
                  <a:srgbClr val="1F2937"/>
                </a:solidFill>
                <a:latin typeface="Century Gothic"/>
                <a:ea typeface="+mn-lt"/>
                <a:cs typeface="+mn-lt"/>
              </a:rPr>
              <a:t> </a:t>
            </a:r>
            <a:endParaRPr lang="en-US" sz="2000">
              <a:solidFill>
                <a:srgbClr val="1F2937"/>
              </a:solidFill>
              <a:latin typeface="Century Gothic"/>
            </a:endParaRPr>
          </a:p>
        </p:txBody>
      </p:sp>
      <p:pic>
        <p:nvPicPr>
          <p:cNvPr id="2050" name="Picture 2" descr="A green and white map&#10;&#10;Description automatically generated">
            <a:extLst>
              <a:ext uri="{FF2B5EF4-FFF2-40B4-BE49-F238E27FC236}">
                <a16:creationId xmlns:a16="http://schemas.microsoft.com/office/drawing/2014/main" id="{9071C462-AC5C-382B-DA78-CC80116494BD}"/>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753" y="2298053"/>
            <a:ext cx="5450540" cy="411705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177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A712-88AF-67C9-5E1B-A50F6EDCF442}"/>
              </a:ext>
            </a:extLst>
          </p:cNvPr>
          <p:cNvSpPr>
            <a:spLocks noGrp="1"/>
          </p:cNvSpPr>
          <p:nvPr>
            <p:ph type="title"/>
          </p:nvPr>
        </p:nvSpPr>
        <p:spPr/>
        <p:txBody>
          <a:bodyPr/>
          <a:lstStyle/>
          <a:p>
            <a:r>
              <a:rPr lang="en-US"/>
              <a:t>FAI</a:t>
            </a:r>
          </a:p>
        </p:txBody>
      </p:sp>
      <p:pic>
        <p:nvPicPr>
          <p:cNvPr id="10" name="Graphic 9" descr="Fever outline">
            <a:extLst>
              <a:ext uri="{FF2B5EF4-FFF2-40B4-BE49-F238E27FC236}">
                <a16:creationId xmlns:a16="http://schemas.microsoft.com/office/drawing/2014/main" id="{3FF3C70C-ADF8-1777-3808-1B7477FE77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8800028" y="-344643"/>
            <a:ext cx="92016" cy="20129"/>
          </a:xfrm>
          <a:prstGeom prst="rect">
            <a:avLst/>
          </a:prstGeom>
        </p:spPr>
      </p:pic>
      <p:sp>
        <p:nvSpPr>
          <p:cNvPr id="5" name="TextBox 4">
            <a:extLst>
              <a:ext uri="{FF2B5EF4-FFF2-40B4-BE49-F238E27FC236}">
                <a16:creationId xmlns:a16="http://schemas.microsoft.com/office/drawing/2014/main" id="{D3EDEE27-BC84-C209-4973-BE190684B69A}"/>
              </a:ext>
            </a:extLst>
          </p:cNvPr>
          <p:cNvSpPr txBox="1"/>
          <p:nvPr/>
        </p:nvSpPr>
        <p:spPr>
          <a:xfrm>
            <a:off x="2349210" y="1711171"/>
            <a:ext cx="24218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rPr>
              <a:t>Floating Algal Index</a:t>
            </a:r>
            <a:endParaRPr lang="en-US">
              <a:latin typeface="Garamond"/>
            </a:endParaRPr>
          </a:p>
        </p:txBody>
      </p:sp>
      <p:sp>
        <p:nvSpPr>
          <p:cNvPr id="18" name="Rectangle: Rounded Corners 17">
            <a:extLst>
              <a:ext uri="{FF2B5EF4-FFF2-40B4-BE49-F238E27FC236}">
                <a16:creationId xmlns:a16="http://schemas.microsoft.com/office/drawing/2014/main" id="{57A94941-1FF5-FBB6-59B1-8DE9CA13581B}"/>
              </a:ext>
            </a:extLst>
          </p:cNvPr>
          <p:cNvSpPr/>
          <p:nvPr/>
        </p:nvSpPr>
        <p:spPr>
          <a:xfrm>
            <a:off x="7272323" y="1282797"/>
            <a:ext cx="4282267" cy="1611052"/>
          </a:xfrm>
          <a:prstGeom prst="roundRect">
            <a:avLst/>
          </a:prstGeom>
          <a:solidFill>
            <a:srgbClr val="3D808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ea typeface="+mn-lt"/>
                <a:cs typeface="+mn-lt"/>
              </a:rPr>
              <a:t>Sensitive to spectral characteristics of algal blooms in </a:t>
            </a:r>
            <a:r>
              <a:rPr lang="en-US" sz="2000" b="1">
                <a:latin typeface="Century Gothic"/>
                <a:ea typeface="+mn-lt"/>
                <a:cs typeface="+mn-lt"/>
              </a:rPr>
              <a:t>NIR &amp; SWIR</a:t>
            </a:r>
            <a:r>
              <a:rPr lang="en-US" sz="2000">
                <a:latin typeface="Century Gothic"/>
                <a:ea typeface="+mn-lt"/>
                <a:cs typeface="+mn-lt"/>
              </a:rPr>
              <a:t> regions</a:t>
            </a:r>
            <a:endParaRPr lang="en-US" sz="2000" b="1">
              <a:latin typeface="Century Gothic"/>
            </a:endParaRPr>
          </a:p>
        </p:txBody>
      </p:sp>
      <p:sp>
        <p:nvSpPr>
          <p:cNvPr id="20" name="Rectangle: Rounded Corners 19">
            <a:extLst>
              <a:ext uri="{FF2B5EF4-FFF2-40B4-BE49-F238E27FC236}">
                <a16:creationId xmlns:a16="http://schemas.microsoft.com/office/drawing/2014/main" id="{240D608A-D562-6FD8-C03C-9301677309F7}"/>
              </a:ext>
            </a:extLst>
          </p:cNvPr>
          <p:cNvSpPr/>
          <p:nvPr/>
        </p:nvSpPr>
        <p:spPr>
          <a:xfrm>
            <a:off x="7272322" y="4793893"/>
            <a:ext cx="4282267" cy="1610626"/>
          </a:xfrm>
          <a:prstGeom prst="roundRect">
            <a:avLst/>
          </a:prstGeom>
          <a:solidFill>
            <a:srgbClr val="95C6C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bg1"/>
                </a:solidFill>
                <a:latin typeface="Century Gothic"/>
                <a:ea typeface="+mn-lt"/>
                <a:cs typeface="+mn-lt"/>
              </a:rPr>
              <a:t>Designed to</a:t>
            </a:r>
            <a:r>
              <a:rPr lang="en-US" sz="2000" b="1">
                <a:solidFill>
                  <a:schemeClr val="bg1"/>
                </a:solidFill>
                <a:latin typeface="Century Gothic"/>
                <a:ea typeface="+mn-lt"/>
                <a:cs typeface="+mn-lt"/>
              </a:rPr>
              <a:t> distinguish floating algae</a:t>
            </a:r>
            <a:r>
              <a:rPr lang="en-US" sz="2000">
                <a:solidFill>
                  <a:schemeClr val="bg1"/>
                </a:solidFill>
                <a:latin typeface="Century Gothic"/>
                <a:ea typeface="+mn-lt"/>
                <a:cs typeface="+mn-lt"/>
              </a:rPr>
              <a:t> from other constituents </a:t>
            </a:r>
            <a:endParaRPr lang="en-US" sz="2000">
              <a:solidFill>
                <a:schemeClr val="bg1"/>
              </a:solidFill>
              <a:latin typeface="Century Gothic"/>
            </a:endParaRPr>
          </a:p>
        </p:txBody>
      </p:sp>
      <p:sp>
        <p:nvSpPr>
          <p:cNvPr id="22" name="Rectangle: Rounded Corners 21">
            <a:extLst>
              <a:ext uri="{FF2B5EF4-FFF2-40B4-BE49-F238E27FC236}">
                <a16:creationId xmlns:a16="http://schemas.microsoft.com/office/drawing/2014/main" id="{5D5F5679-7D53-AD23-4FB4-AFC5BD7D0182}"/>
              </a:ext>
            </a:extLst>
          </p:cNvPr>
          <p:cNvSpPr/>
          <p:nvPr/>
        </p:nvSpPr>
        <p:spPr>
          <a:xfrm>
            <a:off x="7272321" y="3040248"/>
            <a:ext cx="4282267" cy="1610626"/>
          </a:xfrm>
          <a:prstGeom prst="round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bg1"/>
                </a:solidFill>
                <a:latin typeface="Century Gothic"/>
                <a:ea typeface="+mn-lt"/>
                <a:cs typeface="+mn-lt"/>
              </a:rPr>
              <a:t> </a:t>
            </a:r>
            <a:r>
              <a:rPr lang="en-US" sz="2000" b="1">
                <a:solidFill>
                  <a:schemeClr val="bg1"/>
                </a:solidFill>
                <a:latin typeface="Century Gothic"/>
                <a:ea typeface="+mn-lt"/>
                <a:cs typeface="+mn-lt"/>
              </a:rPr>
              <a:t> Baseline subtraction</a:t>
            </a:r>
            <a:r>
              <a:rPr lang="en-US" sz="2000">
                <a:solidFill>
                  <a:schemeClr val="bg1"/>
                </a:solidFill>
                <a:latin typeface="Century Gothic"/>
                <a:ea typeface="+mn-lt"/>
                <a:cs typeface="+mn-lt"/>
              </a:rPr>
              <a:t> reduces the influence of aerosols </a:t>
            </a:r>
            <a:endParaRPr lang="en-US" sz="2000">
              <a:solidFill>
                <a:schemeClr val="bg1"/>
              </a:solidFill>
              <a:latin typeface="Century Gothic"/>
            </a:endParaRPr>
          </a:p>
        </p:txBody>
      </p:sp>
      <p:pic>
        <p:nvPicPr>
          <p:cNvPr id="3074" name="Picture 2" descr="A map of a city&#10;&#10;Description automatically generated">
            <a:extLst>
              <a:ext uri="{FF2B5EF4-FFF2-40B4-BE49-F238E27FC236}">
                <a16:creationId xmlns:a16="http://schemas.microsoft.com/office/drawing/2014/main" id="{F350FEC1-C072-0052-9B29-63618BD1A25B}"/>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357" y="2297803"/>
            <a:ext cx="5459790" cy="41164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493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A712-88AF-67C9-5E1B-A50F6EDCF442}"/>
              </a:ext>
            </a:extLst>
          </p:cNvPr>
          <p:cNvSpPr>
            <a:spLocks noGrp="1"/>
          </p:cNvSpPr>
          <p:nvPr>
            <p:ph type="title"/>
          </p:nvPr>
        </p:nvSpPr>
        <p:spPr/>
        <p:txBody>
          <a:bodyPr/>
          <a:lstStyle/>
          <a:p>
            <a:r>
              <a:rPr lang="en-US"/>
              <a:t>CDOM</a:t>
            </a:r>
          </a:p>
        </p:txBody>
      </p:sp>
      <p:pic>
        <p:nvPicPr>
          <p:cNvPr id="10" name="Graphic 9" descr="Fever outline">
            <a:extLst>
              <a:ext uri="{FF2B5EF4-FFF2-40B4-BE49-F238E27FC236}">
                <a16:creationId xmlns:a16="http://schemas.microsoft.com/office/drawing/2014/main" id="{3FF3C70C-ADF8-1777-3808-1B7477FE77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18800028" y="-344643"/>
            <a:ext cx="92016" cy="20129"/>
          </a:xfrm>
          <a:prstGeom prst="rect">
            <a:avLst/>
          </a:prstGeom>
        </p:spPr>
      </p:pic>
      <p:sp>
        <p:nvSpPr>
          <p:cNvPr id="5" name="TextBox 4">
            <a:extLst>
              <a:ext uri="{FF2B5EF4-FFF2-40B4-BE49-F238E27FC236}">
                <a16:creationId xmlns:a16="http://schemas.microsoft.com/office/drawing/2014/main" id="{D3EDEE27-BC84-C209-4973-BE190684B69A}"/>
              </a:ext>
            </a:extLst>
          </p:cNvPr>
          <p:cNvSpPr txBox="1"/>
          <p:nvPr/>
        </p:nvSpPr>
        <p:spPr>
          <a:xfrm>
            <a:off x="1514638" y="1711170"/>
            <a:ext cx="39942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rPr>
              <a:t>Color Dissolved Organic Matter</a:t>
            </a:r>
            <a:endParaRPr lang="en-US" b="1">
              <a:latin typeface="Garamond"/>
            </a:endParaRPr>
          </a:p>
        </p:txBody>
      </p:sp>
      <p:sp>
        <p:nvSpPr>
          <p:cNvPr id="18" name="Rectangle: Rounded Corners 17">
            <a:extLst>
              <a:ext uri="{FF2B5EF4-FFF2-40B4-BE49-F238E27FC236}">
                <a16:creationId xmlns:a16="http://schemas.microsoft.com/office/drawing/2014/main" id="{57A94941-1FF5-FBB6-59B1-8DE9CA13581B}"/>
              </a:ext>
            </a:extLst>
          </p:cNvPr>
          <p:cNvSpPr/>
          <p:nvPr/>
        </p:nvSpPr>
        <p:spPr>
          <a:xfrm>
            <a:off x="7272323" y="1282797"/>
            <a:ext cx="4282267" cy="1611052"/>
          </a:xfrm>
          <a:prstGeom prst="roundRect">
            <a:avLst/>
          </a:prstGeom>
          <a:solidFill>
            <a:srgbClr val="3D808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bg1"/>
                </a:solidFill>
                <a:latin typeface="Century Gothic"/>
                <a:ea typeface="+mn-lt"/>
                <a:cs typeface="+mn-lt"/>
              </a:rPr>
              <a:t>High levels can indicate </a:t>
            </a:r>
            <a:r>
              <a:rPr lang="en-US" sz="2000" b="1">
                <a:solidFill>
                  <a:schemeClr val="bg1"/>
                </a:solidFill>
                <a:latin typeface="Century Gothic"/>
                <a:ea typeface="+mn-lt"/>
                <a:cs typeface="+mn-lt"/>
              </a:rPr>
              <a:t>nutrient-rich waters</a:t>
            </a:r>
            <a:r>
              <a:rPr lang="en-US" sz="2000">
                <a:solidFill>
                  <a:schemeClr val="bg1"/>
                </a:solidFill>
                <a:latin typeface="Century Gothic"/>
                <a:ea typeface="+mn-lt"/>
                <a:cs typeface="+mn-lt"/>
              </a:rPr>
              <a:t>, which facilitate algal growth</a:t>
            </a:r>
            <a:endParaRPr lang="en-US" sz="2000">
              <a:solidFill>
                <a:schemeClr val="bg1"/>
              </a:solidFill>
              <a:latin typeface="Century Gothic"/>
            </a:endParaRPr>
          </a:p>
        </p:txBody>
      </p:sp>
      <p:sp>
        <p:nvSpPr>
          <p:cNvPr id="20" name="Rectangle: Rounded Corners 19">
            <a:extLst>
              <a:ext uri="{FF2B5EF4-FFF2-40B4-BE49-F238E27FC236}">
                <a16:creationId xmlns:a16="http://schemas.microsoft.com/office/drawing/2014/main" id="{240D608A-D562-6FD8-C03C-9301677309F7}"/>
              </a:ext>
            </a:extLst>
          </p:cNvPr>
          <p:cNvSpPr/>
          <p:nvPr/>
        </p:nvSpPr>
        <p:spPr>
          <a:xfrm>
            <a:off x="7272322" y="4793893"/>
            <a:ext cx="4282267" cy="1610626"/>
          </a:xfrm>
          <a:prstGeom prst="roundRect">
            <a:avLst/>
          </a:prstGeom>
          <a:solidFill>
            <a:srgbClr val="95C6C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Formula varies with water body classification</a:t>
            </a:r>
          </a:p>
        </p:txBody>
      </p:sp>
      <p:sp>
        <p:nvSpPr>
          <p:cNvPr id="22" name="Rectangle: Rounded Corners 21">
            <a:extLst>
              <a:ext uri="{FF2B5EF4-FFF2-40B4-BE49-F238E27FC236}">
                <a16:creationId xmlns:a16="http://schemas.microsoft.com/office/drawing/2014/main" id="{5D5F5679-7D53-AD23-4FB4-AFC5BD7D0182}"/>
              </a:ext>
            </a:extLst>
          </p:cNvPr>
          <p:cNvSpPr/>
          <p:nvPr/>
        </p:nvSpPr>
        <p:spPr>
          <a:xfrm>
            <a:off x="7272321" y="3040248"/>
            <a:ext cx="4282267" cy="1610626"/>
          </a:xfrm>
          <a:prstGeom prst="round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bg1"/>
                </a:solidFill>
                <a:latin typeface="Century Gothic"/>
                <a:ea typeface="+mn-lt"/>
                <a:cs typeface="+mn-lt"/>
              </a:rPr>
              <a:t> </a:t>
            </a:r>
            <a:r>
              <a:rPr lang="en-US" sz="2000">
                <a:solidFill>
                  <a:schemeClr val="bg1"/>
                </a:solidFill>
                <a:latin typeface="Century Gothic"/>
                <a:ea typeface="+mn-lt"/>
                <a:cs typeface="+mn-lt"/>
              </a:rPr>
              <a:t>Distinct spectral signature </a:t>
            </a:r>
            <a:r>
              <a:rPr lang="en-US" sz="2000" b="1">
                <a:solidFill>
                  <a:schemeClr val="bg1"/>
                </a:solidFill>
                <a:latin typeface="Century Gothic"/>
                <a:ea typeface="+mn-lt"/>
                <a:cs typeface="+mn-lt"/>
              </a:rPr>
              <a:t>reflecting in the red region</a:t>
            </a:r>
            <a:endParaRPr lang="en-US" sz="2000" b="1">
              <a:solidFill>
                <a:schemeClr val="bg1"/>
              </a:solidFill>
              <a:latin typeface="Century Gothic"/>
            </a:endParaRPr>
          </a:p>
        </p:txBody>
      </p:sp>
      <p:pic>
        <p:nvPicPr>
          <p:cNvPr id="4098" name="Picture 2" descr="A map of a city&#10;&#10;Description automatically generated">
            <a:extLst>
              <a:ext uri="{FF2B5EF4-FFF2-40B4-BE49-F238E27FC236}">
                <a16:creationId xmlns:a16="http://schemas.microsoft.com/office/drawing/2014/main" id="{1BEB0AE4-61D0-41E7-A5E1-9FE51DD36C24}"/>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975" y="2298715"/>
            <a:ext cx="5459790" cy="41164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899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89366-DF3A-4305-3B4A-94FBE59924BC}"/>
              </a:ext>
            </a:extLst>
          </p:cNvPr>
          <p:cNvSpPr>
            <a:spLocks noGrp="1"/>
          </p:cNvSpPr>
          <p:nvPr>
            <p:ph type="title"/>
          </p:nvPr>
        </p:nvSpPr>
        <p:spPr/>
        <p:txBody>
          <a:bodyPr/>
          <a:lstStyle/>
          <a:p>
            <a:r>
              <a:rPr lang="en-US"/>
              <a:t>RESULTS</a:t>
            </a:r>
          </a:p>
        </p:txBody>
      </p:sp>
      <p:grpSp>
        <p:nvGrpSpPr>
          <p:cNvPr id="3" name="Group 2">
            <a:extLst>
              <a:ext uri="{FF2B5EF4-FFF2-40B4-BE49-F238E27FC236}">
                <a16:creationId xmlns:a16="http://schemas.microsoft.com/office/drawing/2014/main" id="{99C74E7D-2D58-215A-06C9-9B151B94D532}"/>
              </a:ext>
            </a:extLst>
          </p:cNvPr>
          <p:cNvGrpSpPr/>
          <p:nvPr/>
        </p:nvGrpSpPr>
        <p:grpSpPr>
          <a:xfrm>
            <a:off x="1973770" y="1265788"/>
            <a:ext cx="8292088" cy="5002925"/>
            <a:chOff x="4547494" y="9702779"/>
            <a:chExt cx="8292088" cy="5002925"/>
          </a:xfrm>
        </p:grpSpPr>
        <p:pic>
          <p:nvPicPr>
            <p:cNvPr id="4" name="Picture 3" descr="Aerial view of a farm&#10;&#10;Description automatically generated">
              <a:extLst>
                <a:ext uri="{FF2B5EF4-FFF2-40B4-BE49-F238E27FC236}">
                  <a16:creationId xmlns:a16="http://schemas.microsoft.com/office/drawing/2014/main" id="{2B971F2B-64C3-6367-CB53-10DBB1414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0714" y="9702779"/>
              <a:ext cx="8278868" cy="4990867"/>
            </a:xfrm>
            <a:prstGeom prst="rect">
              <a:avLst/>
            </a:prstGeom>
            <a:effectLst>
              <a:outerShdw blurRad="50800" dist="38100" dir="2700000" algn="tl" rotWithShape="0">
                <a:prstClr val="black">
                  <a:alpha val="40000"/>
                </a:prstClr>
              </a:outerShdw>
            </a:effectLst>
          </p:spPr>
        </p:pic>
        <p:pic>
          <p:nvPicPr>
            <p:cNvPr id="5" name="Picture 4" descr="A screen shot of a broken glass&#10;&#10;Description automatically generated">
              <a:extLst>
                <a:ext uri="{FF2B5EF4-FFF2-40B4-BE49-F238E27FC236}">
                  <a16:creationId xmlns:a16="http://schemas.microsoft.com/office/drawing/2014/main" id="{EE2883C6-4E60-2C1C-DC0A-9F482D994A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47494" y="9710612"/>
              <a:ext cx="8285877" cy="4995092"/>
            </a:xfrm>
            <a:prstGeom prst="rect">
              <a:avLst/>
            </a:prstGeom>
            <a:effectLst>
              <a:outerShdw blurRad="50800" dist="38100" dir="2700000" algn="tl" rotWithShape="0">
                <a:prstClr val="black">
                  <a:alpha val="79000"/>
                </a:prstClr>
              </a:outerShdw>
            </a:effectLst>
          </p:spPr>
        </p:pic>
        <p:sp>
          <p:nvSpPr>
            <p:cNvPr id="6" name="Oval 5">
              <a:extLst>
                <a:ext uri="{FF2B5EF4-FFF2-40B4-BE49-F238E27FC236}">
                  <a16:creationId xmlns:a16="http://schemas.microsoft.com/office/drawing/2014/main" id="{D190DA79-E705-D674-28F5-DE7D0642902C}"/>
                </a:ext>
              </a:extLst>
            </p:cNvPr>
            <p:cNvSpPr/>
            <p:nvPr/>
          </p:nvSpPr>
          <p:spPr>
            <a:xfrm>
              <a:off x="8504170" y="12435560"/>
              <a:ext cx="66113" cy="67584"/>
            </a:xfrm>
            <a:prstGeom prst="ellipse">
              <a:avLst/>
            </a:prstGeom>
            <a:solidFill>
              <a:srgbClr val="FF0000"/>
            </a:solidFill>
            <a:ln>
              <a:solidFill>
                <a:schemeClr val="tx1">
                  <a:lumMod val="95000"/>
                  <a:lumOff val="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D61C1BE-D3A0-A1A1-4163-5EB96F435706}"/>
                </a:ext>
              </a:extLst>
            </p:cNvPr>
            <p:cNvSpPr/>
            <p:nvPr/>
          </p:nvSpPr>
          <p:spPr>
            <a:xfrm>
              <a:off x="10264553" y="11132740"/>
              <a:ext cx="66113" cy="67584"/>
            </a:xfrm>
            <a:prstGeom prst="ellipse">
              <a:avLst/>
            </a:prstGeom>
            <a:solidFill>
              <a:srgbClr val="FF0000"/>
            </a:solidFill>
            <a:ln>
              <a:solidFill>
                <a:schemeClr val="tx1">
                  <a:lumMod val="95000"/>
                  <a:lumOff val="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B227093-4F59-F5AE-C182-9E23ABB69620}"/>
                </a:ext>
              </a:extLst>
            </p:cNvPr>
            <p:cNvSpPr/>
            <p:nvPr/>
          </p:nvSpPr>
          <p:spPr>
            <a:xfrm>
              <a:off x="10583414" y="11084687"/>
              <a:ext cx="66113" cy="67584"/>
            </a:xfrm>
            <a:prstGeom prst="ellipse">
              <a:avLst/>
            </a:prstGeom>
            <a:solidFill>
              <a:srgbClr val="FF0000"/>
            </a:solidFill>
            <a:ln>
              <a:solidFill>
                <a:schemeClr val="tx1">
                  <a:lumMod val="95000"/>
                  <a:lumOff val="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082508D-38C3-CE04-54D1-0FFD80A898CD}"/>
                </a:ext>
              </a:extLst>
            </p:cNvPr>
            <p:cNvSpPr/>
            <p:nvPr/>
          </p:nvSpPr>
          <p:spPr>
            <a:xfrm>
              <a:off x="4936129" y="10071669"/>
              <a:ext cx="1843034" cy="6918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screen with a white circle and a black background&#10;&#10;Description automatically generated">
              <a:extLst>
                <a:ext uri="{FF2B5EF4-FFF2-40B4-BE49-F238E27FC236}">
                  <a16:creationId xmlns:a16="http://schemas.microsoft.com/office/drawing/2014/main" id="{81DDF563-D644-1E41-C47C-6934A4DB18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887" t="79541" r="65980" b="6737"/>
            <a:stretch/>
          </p:blipFill>
          <p:spPr>
            <a:xfrm>
              <a:off x="10627258" y="13875434"/>
              <a:ext cx="590567" cy="684823"/>
            </a:xfrm>
            <a:prstGeom prst="rect">
              <a:avLst/>
            </a:prstGeom>
          </p:spPr>
        </p:pic>
        <p:sp>
          <p:nvSpPr>
            <p:cNvPr id="11" name="Oval 10">
              <a:extLst>
                <a:ext uri="{FF2B5EF4-FFF2-40B4-BE49-F238E27FC236}">
                  <a16:creationId xmlns:a16="http://schemas.microsoft.com/office/drawing/2014/main" id="{B0A245DB-AF70-824B-622D-34E1D862CF28}"/>
                </a:ext>
              </a:extLst>
            </p:cNvPr>
            <p:cNvSpPr/>
            <p:nvPr/>
          </p:nvSpPr>
          <p:spPr>
            <a:xfrm>
              <a:off x="7797130" y="11084687"/>
              <a:ext cx="66113" cy="67584"/>
            </a:xfrm>
            <a:prstGeom prst="ellipse">
              <a:avLst/>
            </a:prstGeom>
            <a:solidFill>
              <a:srgbClr val="FF0000"/>
            </a:solidFill>
            <a:ln>
              <a:solidFill>
                <a:schemeClr val="tx1">
                  <a:lumMod val="95000"/>
                  <a:lumOff val="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504EDC5-778A-3500-A141-53978CB2CE8C}"/>
                </a:ext>
              </a:extLst>
            </p:cNvPr>
            <p:cNvSpPr/>
            <p:nvPr/>
          </p:nvSpPr>
          <p:spPr>
            <a:xfrm>
              <a:off x="7025250" y="14018598"/>
              <a:ext cx="3443729" cy="514386"/>
            </a:xfrm>
            <a:prstGeom prst="roundRect">
              <a:avLst/>
            </a:prstGeom>
            <a:solidFill>
              <a:srgbClr val="E1E1E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B66BDCE-6B63-7EB6-B48F-F874EB04BA14}"/>
                </a:ext>
              </a:extLst>
            </p:cNvPr>
            <p:cNvSpPr txBox="1"/>
            <p:nvPr/>
          </p:nvSpPr>
          <p:spPr>
            <a:xfrm>
              <a:off x="7387712" y="14007920"/>
              <a:ext cx="1373712" cy="338554"/>
            </a:xfrm>
            <a:prstGeom prst="rect">
              <a:avLst/>
            </a:prstGeom>
            <a:noFill/>
          </p:spPr>
          <p:txBody>
            <a:bodyPr wrap="square" rtlCol="0">
              <a:spAutoFit/>
            </a:bodyPr>
            <a:lstStyle/>
            <a:p>
              <a:r>
                <a:rPr lang="en-US" sz="1600">
                  <a:solidFill>
                    <a:schemeClr val="tx1">
                      <a:lumMod val="75000"/>
                      <a:lumOff val="25000"/>
                    </a:schemeClr>
                  </a:solidFill>
                  <a:latin typeface="Garamond" panose="02020404030301010803" pitchFamily="18" charset="0"/>
                </a:rPr>
                <a:t>1.75</a:t>
              </a:r>
            </a:p>
          </p:txBody>
        </p:sp>
        <p:sp>
          <p:nvSpPr>
            <p:cNvPr id="14" name="TextBox 13">
              <a:extLst>
                <a:ext uri="{FF2B5EF4-FFF2-40B4-BE49-F238E27FC236}">
                  <a16:creationId xmlns:a16="http://schemas.microsoft.com/office/drawing/2014/main" id="{7691D986-B82E-AA21-C82D-CD9E82F561B4}"/>
                </a:ext>
              </a:extLst>
            </p:cNvPr>
            <p:cNvSpPr txBox="1"/>
            <p:nvPr/>
          </p:nvSpPr>
          <p:spPr>
            <a:xfrm>
              <a:off x="7035390" y="14037678"/>
              <a:ext cx="307633" cy="338554"/>
            </a:xfrm>
            <a:prstGeom prst="rect">
              <a:avLst/>
            </a:prstGeom>
            <a:noFill/>
          </p:spPr>
          <p:txBody>
            <a:bodyPr wrap="square" rtlCol="0">
              <a:spAutoFit/>
            </a:bodyPr>
            <a:lstStyle/>
            <a:p>
              <a:r>
                <a:rPr lang="en-US" sz="1600">
                  <a:solidFill>
                    <a:schemeClr val="tx1">
                      <a:lumMod val="75000"/>
                      <a:lumOff val="25000"/>
                    </a:schemeClr>
                  </a:solidFill>
                  <a:latin typeface="Garamond" panose="02020404030301010803" pitchFamily="18" charset="0"/>
                </a:rPr>
                <a:t>0</a:t>
              </a:r>
            </a:p>
          </p:txBody>
        </p:sp>
        <p:sp>
          <p:nvSpPr>
            <p:cNvPr id="15" name="TextBox 14">
              <a:extLst>
                <a:ext uri="{FF2B5EF4-FFF2-40B4-BE49-F238E27FC236}">
                  <a16:creationId xmlns:a16="http://schemas.microsoft.com/office/drawing/2014/main" id="{A74A3B51-F735-068B-778B-94D30EBE6ABC}"/>
                </a:ext>
              </a:extLst>
            </p:cNvPr>
            <p:cNvSpPr txBox="1"/>
            <p:nvPr/>
          </p:nvSpPr>
          <p:spPr>
            <a:xfrm>
              <a:off x="7974098" y="14018752"/>
              <a:ext cx="1932204" cy="338554"/>
            </a:xfrm>
            <a:prstGeom prst="rect">
              <a:avLst/>
            </a:prstGeom>
            <a:noFill/>
          </p:spPr>
          <p:txBody>
            <a:bodyPr wrap="square" rtlCol="0">
              <a:spAutoFit/>
            </a:bodyPr>
            <a:lstStyle/>
            <a:p>
              <a:r>
                <a:rPr lang="en-US" sz="1600">
                  <a:solidFill>
                    <a:schemeClr val="tx1">
                      <a:lumMod val="75000"/>
                      <a:lumOff val="25000"/>
                    </a:schemeClr>
                  </a:solidFill>
                  <a:latin typeface="Garamond" panose="02020404030301010803" pitchFamily="18" charset="0"/>
                </a:rPr>
                <a:t>3.5</a:t>
              </a:r>
            </a:p>
          </p:txBody>
        </p:sp>
        <p:sp>
          <p:nvSpPr>
            <p:cNvPr id="16" name="TextBox 15">
              <a:extLst>
                <a:ext uri="{FF2B5EF4-FFF2-40B4-BE49-F238E27FC236}">
                  <a16:creationId xmlns:a16="http://schemas.microsoft.com/office/drawing/2014/main" id="{E4410FCB-D772-DC14-8E4C-E8AE8D7D886F}"/>
                </a:ext>
              </a:extLst>
            </p:cNvPr>
            <p:cNvSpPr txBox="1"/>
            <p:nvPr/>
          </p:nvSpPr>
          <p:spPr>
            <a:xfrm>
              <a:off x="9034038" y="14011201"/>
              <a:ext cx="1338951" cy="338554"/>
            </a:xfrm>
            <a:prstGeom prst="rect">
              <a:avLst/>
            </a:prstGeom>
            <a:noFill/>
          </p:spPr>
          <p:txBody>
            <a:bodyPr wrap="square" rtlCol="0">
              <a:spAutoFit/>
            </a:bodyPr>
            <a:lstStyle/>
            <a:p>
              <a:r>
                <a:rPr lang="en-US" sz="1600">
                  <a:solidFill>
                    <a:schemeClr val="tx1">
                      <a:lumMod val="75000"/>
                      <a:lumOff val="25000"/>
                    </a:schemeClr>
                  </a:solidFill>
                  <a:latin typeface="Garamond" panose="02020404030301010803" pitchFamily="18" charset="0"/>
                </a:rPr>
                <a:t>7 Kilometers</a:t>
              </a:r>
            </a:p>
          </p:txBody>
        </p:sp>
        <p:pic>
          <p:nvPicPr>
            <p:cNvPr id="17" name="Picture 16" descr="A computer screen with a black background&#10;&#10;Description automatically generated">
              <a:extLst>
                <a:ext uri="{FF2B5EF4-FFF2-40B4-BE49-F238E27FC236}">
                  <a16:creationId xmlns:a16="http://schemas.microsoft.com/office/drawing/2014/main" id="{15249E78-C848-84A3-CA01-CBBE02EFA5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2" t="94656" r="69395" b="3564"/>
            <a:stretch/>
          </p:blipFill>
          <p:spPr>
            <a:xfrm>
              <a:off x="7152239" y="14323819"/>
              <a:ext cx="2626062" cy="104827"/>
            </a:xfrm>
            <a:prstGeom prst="rect">
              <a:avLst/>
            </a:prstGeom>
          </p:spPr>
        </p:pic>
        <p:sp>
          <p:nvSpPr>
            <p:cNvPr id="18" name="Rectangle: Rounded Corners 17">
              <a:extLst>
                <a:ext uri="{FF2B5EF4-FFF2-40B4-BE49-F238E27FC236}">
                  <a16:creationId xmlns:a16="http://schemas.microsoft.com/office/drawing/2014/main" id="{87474519-4613-6F92-DABA-19E071D7FFB8}"/>
                </a:ext>
              </a:extLst>
            </p:cNvPr>
            <p:cNvSpPr/>
            <p:nvPr/>
          </p:nvSpPr>
          <p:spPr>
            <a:xfrm>
              <a:off x="4665535" y="13603455"/>
              <a:ext cx="2341481" cy="959767"/>
            </a:xfrm>
            <a:prstGeom prst="roundRect">
              <a:avLst/>
            </a:prstGeom>
            <a:solidFill>
              <a:srgbClr val="E1E1E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C84A047-A173-79D8-E8D1-669D2CE1DFEB}"/>
                </a:ext>
              </a:extLst>
            </p:cNvPr>
            <p:cNvSpPr txBox="1"/>
            <p:nvPr/>
          </p:nvSpPr>
          <p:spPr>
            <a:xfrm>
              <a:off x="5292767" y="13529331"/>
              <a:ext cx="1040415" cy="369332"/>
            </a:xfrm>
            <a:prstGeom prst="rect">
              <a:avLst/>
            </a:prstGeom>
            <a:noFill/>
          </p:spPr>
          <p:txBody>
            <a:bodyPr wrap="square" rtlCol="0">
              <a:spAutoFit/>
            </a:bodyPr>
            <a:lstStyle/>
            <a:p>
              <a:pPr algn="ctr"/>
              <a:r>
                <a:rPr lang="en-US">
                  <a:solidFill>
                    <a:schemeClr val="tx1">
                      <a:lumMod val="75000"/>
                      <a:lumOff val="25000"/>
                    </a:schemeClr>
                  </a:solidFill>
                  <a:latin typeface="Garamond" panose="02020404030301010803" pitchFamily="18" charset="0"/>
                </a:rPr>
                <a:t>Legend</a:t>
              </a:r>
            </a:p>
          </p:txBody>
        </p:sp>
        <p:sp>
          <p:nvSpPr>
            <p:cNvPr id="20" name="Oval 19">
              <a:extLst>
                <a:ext uri="{FF2B5EF4-FFF2-40B4-BE49-F238E27FC236}">
                  <a16:creationId xmlns:a16="http://schemas.microsoft.com/office/drawing/2014/main" id="{E79847AB-5FA1-ADD7-E8FD-6464B5382BA3}"/>
                </a:ext>
              </a:extLst>
            </p:cNvPr>
            <p:cNvSpPr/>
            <p:nvPr/>
          </p:nvSpPr>
          <p:spPr>
            <a:xfrm>
              <a:off x="4820520" y="13874553"/>
              <a:ext cx="66113" cy="67584"/>
            </a:xfrm>
            <a:prstGeom prst="ellipse">
              <a:avLst/>
            </a:prstGeom>
            <a:solidFill>
              <a:srgbClr val="FF0000"/>
            </a:solidFill>
            <a:ln>
              <a:solidFill>
                <a:schemeClr val="tx1">
                  <a:lumMod val="95000"/>
                  <a:lumOff val="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46FBA9E-629A-9609-C598-CAC0549A7498}"/>
                </a:ext>
              </a:extLst>
            </p:cNvPr>
            <p:cNvSpPr txBox="1"/>
            <p:nvPr/>
          </p:nvSpPr>
          <p:spPr>
            <a:xfrm>
              <a:off x="4928118" y="13787736"/>
              <a:ext cx="1775690" cy="338554"/>
            </a:xfrm>
            <a:prstGeom prst="rect">
              <a:avLst/>
            </a:prstGeom>
            <a:noFill/>
          </p:spPr>
          <p:txBody>
            <a:bodyPr wrap="square" rtlCol="0">
              <a:spAutoFit/>
            </a:bodyPr>
            <a:lstStyle/>
            <a:p>
              <a:r>
                <a:rPr lang="en-US" sz="1600">
                  <a:solidFill>
                    <a:schemeClr val="tx1">
                      <a:lumMod val="75000"/>
                      <a:lumOff val="25000"/>
                    </a:schemeClr>
                  </a:solidFill>
                  <a:latin typeface="Garamond" panose="02020404030301010803" pitchFamily="18" charset="0"/>
                </a:rPr>
                <a:t>Sampling Gauges</a:t>
              </a:r>
            </a:p>
          </p:txBody>
        </p:sp>
        <p:sp>
          <p:nvSpPr>
            <p:cNvPr id="22" name="TextBox 21">
              <a:extLst>
                <a:ext uri="{FF2B5EF4-FFF2-40B4-BE49-F238E27FC236}">
                  <a16:creationId xmlns:a16="http://schemas.microsoft.com/office/drawing/2014/main" id="{81144F39-8FBE-69A4-5288-76619CBEC638}"/>
                </a:ext>
              </a:extLst>
            </p:cNvPr>
            <p:cNvSpPr txBox="1"/>
            <p:nvPr/>
          </p:nvSpPr>
          <p:spPr>
            <a:xfrm>
              <a:off x="4917875" y="14208095"/>
              <a:ext cx="1786005" cy="338554"/>
            </a:xfrm>
            <a:prstGeom prst="rect">
              <a:avLst/>
            </a:prstGeom>
            <a:noFill/>
          </p:spPr>
          <p:txBody>
            <a:bodyPr wrap="square" rtlCol="0">
              <a:spAutoFit/>
            </a:bodyPr>
            <a:lstStyle/>
            <a:p>
              <a:r>
                <a:rPr lang="en-US" sz="1600">
                  <a:solidFill>
                    <a:schemeClr val="tx1">
                      <a:lumMod val="75000"/>
                      <a:lumOff val="25000"/>
                    </a:schemeClr>
                  </a:solidFill>
                  <a:latin typeface="Garamond" panose="02020404030301010803" pitchFamily="18" charset="0"/>
                </a:rPr>
                <a:t>Canals</a:t>
              </a:r>
            </a:p>
          </p:txBody>
        </p:sp>
        <p:sp>
          <p:nvSpPr>
            <p:cNvPr id="23" name="TextBox 22">
              <a:extLst>
                <a:ext uri="{FF2B5EF4-FFF2-40B4-BE49-F238E27FC236}">
                  <a16:creationId xmlns:a16="http://schemas.microsoft.com/office/drawing/2014/main" id="{E9A7A779-AE48-1242-0E24-D863E9254B16}"/>
                </a:ext>
              </a:extLst>
            </p:cNvPr>
            <p:cNvSpPr txBox="1"/>
            <p:nvPr/>
          </p:nvSpPr>
          <p:spPr>
            <a:xfrm>
              <a:off x="4915738" y="14011201"/>
              <a:ext cx="2396656" cy="338554"/>
            </a:xfrm>
            <a:prstGeom prst="rect">
              <a:avLst/>
            </a:prstGeom>
            <a:noFill/>
          </p:spPr>
          <p:txBody>
            <a:bodyPr wrap="square" rtlCol="0">
              <a:spAutoFit/>
            </a:bodyPr>
            <a:lstStyle/>
            <a:p>
              <a:r>
                <a:rPr lang="en-US" sz="1600">
                  <a:solidFill>
                    <a:schemeClr val="tx1">
                      <a:lumMod val="75000"/>
                      <a:lumOff val="25000"/>
                    </a:schemeClr>
                  </a:solidFill>
                  <a:latin typeface="Garamond" panose="02020404030301010803" pitchFamily="18" charset="0"/>
                </a:rPr>
                <a:t>Big Cypress Reservation</a:t>
              </a:r>
            </a:p>
          </p:txBody>
        </p:sp>
        <p:sp>
          <p:nvSpPr>
            <p:cNvPr id="24" name="Rectangle 23">
              <a:extLst>
                <a:ext uri="{FF2B5EF4-FFF2-40B4-BE49-F238E27FC236}">
                  <a16:creationId xmlns:a16="http://schemas.microsoft.com/office/drawing/2014/main" id="{2E5F10E8-F3D3-44BB-B3DC-E89CF4E6F42D}"/>
                </a:ext>
              </a:extLst>
            </p:cNvPr>
            <p:cNvSpPr/>
            <p:nvPr/>
          </p:nvSpPr>
          <p:spPr>
            <a:xfrm>
              <a:off x="4771717" y="14351813"/>
              <a:ext cx="147164" cy="100663"/>
            </a:xfrm>
            <a:prstGeom prst="rect">
              <a:avLst/>
            </a:prstGeom>
            <a:solidFill>
              <a:srgbClr val="C5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BD3C5E6-58EF-0792-111A-B6D473A8B584}"/>
                </a:ext>
              </a:extLst>
            </p:cNvPr>
            <p:cNvSpPr/>
            <p:nvPr/>
          </p:nvSpPr>
          <p:spPr>
            <a:xfrm>
              <a:off x="4770205" y="14094501"/>
              <a:ext cx="147164" cy="100663"/>
            </a:xfrm>
            <a:prstGeom prst="rect">
              <a:avLst/>
            </a:prstGeom>
            <a:solidFill>
              <a:srgbClr val="5C95FF">
                <a:alpha val="58000"/>
              </a:srgbClr>
            </a:solidFill>
            <a:ln>
              <a:solidFill>
                <a:srgbClr val="5C9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blue line on a black background&#10;&#10;Description automatically generated">
              <a:extLst>
                <a:ext uri="{FF2B5EF4-FFF2-40B4-BE49-F238E27FC236}">
                  <a16:creationId xmlns:a16="http://schemas.microsoft.com/office/drawing/2014/main" id="{4DCB4A57-675E-4DB3-4234-64888B66440E}"/>
                </a:ext>
              </a:extLst>
            </p:cNvPr>
            <p:cNvPicPr>
              <a:picLocks/>
            </p:cNvPicPr>
            <p:nvPr/>
          </p:nvPicPr>
          <p:blipFill rotWithShape="1">
            <a:blip r:embed="rId7" cstate="print">
              <a:extLst>
                <a:ext uri="{28A0092B-C50C-407E-A947-70E740481C1C}">
                  <a14:useLocalDpi xmlns:a14="http://schemas.microsoft.com/office/drawing/2010/main" val="0"/>
                </a:ext>
              </a:extLst>
            </a:blip>
            <a:srcRect l="9223" t="29793" r="11811" b="28116"/>
            <a:stretch/>
          </p:blipFill>
          <p:spPr>
            <a:xfrm>
              <a:off x="5306787" y="11197255"/>
              <a:ext cx="6570750" cy="2093748"/>
            </a:xfrm>
            <a:prstGeom prst="rect">
              <a:avLst/>
            </a:prstGeom>
          </p:spPr>
        </p:pic>
        <p:sp>
          <p:nvSpPr>
            <p:cNvPr id="27" name="Oval 26">
              <a:extLst>
                <a:ext uri="{FF2B5EF4-FFF2-40B4-BE49-F238E27FC236}">
                  <a16:creationId xmlns:a16="http://schemas.microsoft.com/office/drawing/2014/main" id="{6EA687ED-56E6-B0D7-C67D-BAFE26569FBB}"/>
                </a:ext>
              </a:extLst>
            </p:cNvPr>
            <p:cNvSpPr/>
            <p:nvPr/>
          </p:nvSpPr>
          <p:spPr>
            <a:xfrm>
              <a:off x="8323944" y="11920629"/>
              <a:ext cx="66113" cy="67584"/>
            </a:xfrm>
            <a:prstGeom prst="ellipse">
              <a:avLst/>
            </a:prstGeom>
            <a:solidFill>
              <a:srgbClr val="FF0000"/>
            </a:solidFill>
            <a:ln>
              <a:solidFill>
                <a:schemeClr val="tx1">
                  <a:lumMod val="95000"/>
                  <a:lumOff val="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EA3826F-1DB5-4C16-A2B6-7922682D2C9D}"/>
                </a:ext>
              </a:extLst>
            </p:cNvPr>
            <p:cNvSpPr/>
            <p:nvPr/>
          </p:nvSpPr>
          <p:spPr>
            <a:xfrm>
              <a:off x="6056041" y="12146225"/>
              <a:ext cx="66113" cy="67584"/>
            </a:xfrm>
            <a:prstGeom prst="ellipse">
              <a:avLst/>
            </a:prstGeom>
            <a:solidFill>
              <a:srgbClr val="FF0000"/>
            </a:solidFill>
            <a:ln>
              <a:solidFill>
                <a:schemeClr val="tx1">
                  <a:lumMod val="95000"/>
                  <a:lumOff val="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EC4C6C3-487A-BADE-AA04-4D65EE543760}"/>
                </a:ext>
              </a:extLst>
            </p:cNvPr>
            <p:cNvSpPr/>
            <p:nvPr/>
          </p:nvSpPr>
          <p:spPr>
            <a:xfrm>
              <a:off x="10569550" y="11481308"/>
              <a:ext cx="66113" cy="67584"/>
            </a:xfrm>
            <a:prstGeom prst="ellipse">
              <a:avLst/>
            </a:prstGeom>
            <a:solidFill>
              <a:srgbClr val="FF0000"/>
            </a:solidFill>
            <a:ln>
              <a:solidFill>
                <a:schemeClr val="tx1">
                  <a:lumMod val="95000"/>
                  <a:lumOff val="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0B61F19-2B58-0B03-9CCF-33D7BD13E769}"/>
                </a:ext>
              </a:extLst>
            </p:cNvPr>
            <p:cNvSpPr txBox="1"/>
            <p:nvPr/>
          </p:nvSpPr>
          <p:spPr>
            <a:xfrm>
              <a:off x="6060819" y="11948722"/>
              <a:ext cx="1318756" cy="646331"/>
            </a:xfrm>
            <a:prstGeom prst="rect">
              <a:avLst/>
            </a:prstGeom>
            <a:noFill/>
            <a:ln w="6350">
              <a:noFill/>
            </a:ln>
          </p:spPr>
          <p:txBody>
            <a:bodyPr wrap="square" rtlCol="0">
              <a:spAutoFit/>
            </a:bodyPr>
            <a:lstStyle/>
            <a:p>
              <a:r>
                <a:rPr lang="en-US" b="1">
                  <a:ln w="12700">
                    <a:noFill/>
                  </a:ln>
                  <a:solidFill>
                    <a:schemeClr val="bg1"/>
                  </a:solidFill>
                  <a:latin typeface="Garamond" panose="02020404030301010803" pitchFamily="18" charset="0"/>
                </a:rPr>
                <a:t>West Feeder </a:t>
              </a:r>
            </a:p>
          </p:txBody>
        </p:sp>
        <p:sp>
          <p:nvSpPr>
            <p:cNvPr id="31" name="TextBox 30">
              <a:extLst>
                <a:ext uri="{FF2B5EF4-FFF2-40B4-BE49-F238E27FC236}">
                  <a16:creationId xmlns:a16="http://schemas.microsoft.com/office/drawing/2014/main" id="{3B025874-C963-1D91-15CC-9AF33A495935}"/>
                </a:ext>
              </a:extLst>
            </p:cNvPr>
            <p:cNvSpPr txBox="1"/>
            <p:nvPr/>
          </p:nvSpPr>
          <p:spPr>
            <a:xfrm>
              <a:off x="7475091" y="11726391"/>
              <a:ext cx="1318756" cy="369332"/>
            </a:xfrm>
            <a:prstGeom prst="rect">
              <a:avLst/>
            </a:prstGeom>
            <a:noFill/>
            <a:ln w="6350">
              <a:noFill/>
            </a:ln>
          </p:spPr>
          <p:txBody>
            <a:bodyPr wrap="square" rtlCol="0">
              <a:spAutoFit/>
            </a:bodyPr>
            <a:lstStyle/>
            <a:p>
              <a:r>
                <a:rPr lang="en-US" b="1">
                  <a:ln w="12700">
                    <a:noFill/>
                  </a:ln>
                  <a:solidFill>
                    <a:schemeClr val="bg1"/>
                  </a:solidFill>
                  <a:latin typeface="Garamond" panose="02020404030301010803" pitchFamily="18" charset="0"/>
                </a:rPr>
                <a:t>PC17A</a:t>
              </a:r>
            </a:p>
          </p:txBody>
        </p:sp>
        <p:sp>
          <p:nvSpPr>
            <p:cNvPr id="32" name="TextBox 31">
              <a:extLst>
                <a:ext uri="{FF2B5EF4-FFF2-40B4-BE49-F238E27FC236}">
                  <a16:creationId xmlns:a16="http://schemas.microsoft.com/office/drawing/2014/main" id="{957213B4-E4EA-001A-75CF-B40F4D3CFDBD}"/>
                </a:ext>
              </a:extLst>
            </p:cNvPr>
            <p:cNvSpPr txBox="1"/>
            <p:nvPr/>
          </p:nvSpPr>
          <p:spPr>
            <a:xfrm>
              <a:off x="6449663" y="10801592"/>
              <a:ext cx="1670066" cy="646331"/>
            </a:xfrm>
            <a:prstGeom prst="rect">
              <a:avLst/>
            </a:prstGeom>
            <a:noFill/>
            <a:ln w="6350">
              <a:noFill/>
            </a:ln>
          </p:spPr>
          <p:txBody>
            <a:bodyPr wrap="square" rtlCol="0">
              <a:spAutoFit/>
            </a:bodyPr>
            <a:lstStyle>
              <a:defPPr>
                <a:defRPr lang="en-US"/>
              </a:defPPr>
              <a:lvl1pPr>
                <a:defRPr b="1">
                  <a:ln w="12700">
                    <a:noFill/>
                  </a:ln>
                  <a:solidFill>
                    <a:schemeClr val="bg1"/>
                  </a:solidFill>
                  <a:latin typeface="Garamond" panose="02020404030301010803" pitchFamily="18" charset="0"/>
                </a:defRPr>
              </a:lvl1pPr>
            </a:lstStyle>
            <a:p>
              <a:r>
                <a:rPr lang="en-US"/>
                <a:t>Garcia Farm Pond</a:t>
              </a:r>
            </a:p>
          </p:txBody>
        </p:sp>
        <p:sp>
          <p:nvSpPr>
            <p:cNvPr id="33" name="TextBox 32">
              <a:extLst>
                <a:ext uri="{FF2B5EF4-FFF2-40B4-BE49-F238E27FC236}">
                  <a16:creationId xmlns:a16="http://schemas.microsoft.com/office/drawing/2014/main" id="{AC4C4D87-B1AA-BE72-45B5-15C523126D55}"/>
                </a:ext>
              </a:extLst>
            </p:cNvPr>
            <p:cNvSpPr txBox="1"/>
            <p:nvPr/>
          </p:nvSpPr>
          <p:spPr>
            <a:xfrm>
              <a:off x="8586793" y="12213809"/>
              <a:ext cx="1318756" cy="369332"/>
            </a:xfrm>
            <a:prstGeom prst="rect">
              <a:avLst/>
            </a:prstGeom>
            <a:noFill/>
            <a:ln w="6350">
              <a:noFill/>
            </a:ln>
          </p:spPr>
          <p:txBody>
            <a:bodyPr wrap="square" rtlCol="0">
              <a:spAutoFit/>
            </a:bodyPr>
            <a:lstStyle/>
            <a:p>
              <a:r>
                <a:rPr lang="en-US" b="1">
                  <a:ln w="12700">
                    <a:noFill/>
                  </a:ln>
                  <a:solidFill>
                    <a:schemeClr val="bg1"/>
                  </a:solidFill>
                  <a:latin typeface="Garamond" panose="02020404030301010803" pitchFamily="18" charset="0"/>
                </a:rPr>
                <a:t>S190</a:t>
              </a:r>
            </a:p>
          </p:txBody>
        </p:sp>
        <p:sp>
          <p:nvSpPr>
            <p:cNvPr id="34" name="TextBox 33">
              <a:extLst>
                <a:ext uri="{FF2B5EF4-FFF2-40B4-BE49-F238E27FC236}">
                  <a16:creationId xmlns:a16="http://schemas.microsoft.com/office/drawing/2014/main" id="{457226F1-412A-139A-803F-70DE2AB19A8D}"/>
                </a:ext>
              </a:extLst>
            </p:cNvPr>
            <p:cNvSpPr txBox="1"/>
            <p:nvPr/>
          </p:nvSpPr>
          <p:spPr>
            <a:xfrm>
              <a:off x="10573808" y="11566177"/>
              <a:ext cx="1318756" cy="646331"/>
            </a:xfrm>
            <a:prstGeom prst="rect">
              <a:avLst/>
            </a:prstGeom>
            <a:noFill/>
            <a:ln w="6350">
              <a:noFill/>
            </a:ln>
          </p:spPr>
          <p:txBody>
            <a:bodyPr wrap="square" rtlCol="0">
              <a:spAutoFit/>
            </a:bodyPr>
            <a:lstStyle/>
            <a:p>
              <a:r>
                <a:rPr lang="en-US" b="1">
                  <a:ln w="12700">
                    <a:noFill/>
                  </a:ln>
                  <a:solidFill>
                    <a:schemeClr val="bg1"/>
                  </a:solidFill>
                  <a:latin typeface="Garamond" panose="02020404030301010803" pitchFamily="18" charset="0"/>
                </a:rPr>
                <a:t>USSO &amp; L3BRS</a:t>
              </a:r>
            </a:p>
          </p:txBody>
        </p:sp>
        <p:sp>
          <p:nvSpPr>
            <p:cNvPr id="35" name="TextBox 34">
              <a:extLst>
                <a:ext uri="{FF2B5EF4-FFF2-40B4-BE49-F238E27FC236}">
                  <a16:creationId xmlns:a16="http://schemas.microsoft.com/office/drawing/2014/main" id="{AF5B0B2E-D54D-E736-2349-89888E95D312}"/>
                </a:ext>
              </a:extLst>
            </p:cNvPr>
            <p:cNvSpPr txBox="1"/>
            <p:nvPr/>
          </p:nvSpPr>
          <p:spPr>
            <a:xfrm>
              <a:off x="9417155" y="11000531"/>
              <a:ext cx="893755" cy="369332"/>
            </a:xfrm>
            <a:prstGeom prst="rect">
              <a:avLst/>
            </a:prstGeom>
            <a:noFill/>
            <a:ln w="6350">
              <a:noFill/>
            </a:ln>
          </p:spPr>
          <p:txBody>
            <a:bodyPr wrap="square" rtlCol="0">
              <a:spAutoFit/>
            </a:bodyPr>
            <a:lstStyle/>
            <a:p>
              <a:r>
                <a:rPr lang="en-US" b="1">
                  <a:ln w="12700">
                    <a:noFill/>
                  </a:ln>
                  <a:solidFill>
                    <a:schemeClr val="bg1"/>
                  </a:solidFill>
                  <a:latin typeface="Garamond" panose="02020404030301010803" pitchFamily="18" charset="0"/>
                </a:rPr>
                <a:t>G353B </a:t>
              </a:r>
            </a:p>
          </p:txBody>
        </p:sp>
        <p:sp>
          <p:nvSpPr>
            <p:cNvPr id="36" name="TextBox 35">
              <a:extLst>
                <a:ext uri="{FF2B5EF4-FFF2-40B4-BE49-F238E27FC236}">
                  <a16:creationId xmlns:a16="http://schemas.microsoft.com/office/drawing/2014/main" id="{EBA390D3-0CC2-B385-5321-0B98B8BC3067}"/>
                </a:ext>
              </a:extLst>
            </p:cNvPr>
            <p:cNvSpPr txBox="1"/>
            <p:nvPr/>
          </p:nvSpPr>
          <p:spPr>
            <a:xfrm>
              <a:off x="10602373" y="10681068"/>
              <a:ext cx="1318756" cy="369332"/>
            </a:xfrm>
            <a:prstGeom prst="rect">
              <a:avLst/>
            </a:prstGeom>
            <a:noFill/>
            <a:ln w="6350">
              <a:noFill/>
            </a:ln>
          </p:spPr>
          <p:txBody>
            <a:bodyPr wrap="square" rtlCol="0">
              <a:spAutoFit/>
            </a:bodyPr>
            <a:lstStyle/>
            <a:p>
              <a:r>
                <a:rPr lang="en-US" b="1">
                  <a:ln w="12700">
                    <a:noFill/>
                  </a:ln>
                  <a:solidFill>
                    <a:schemeClr val="bg1"/>
                  </a:solidFill>
                  <a:latin typeface="Garamond" panose="02020404030301010803" pitchFamily="18" charset="0"/>
                </a:rPr>
                <a:t>G354C</a:t>
              </a:r>
            </a:p>
          </p:txBody>
        </p:sp>
      </p:grpSp>
      <p:sp>
        <p:nvSpPr>
          <p:cNvPr id="37" name="Oval 36">
            <a:extLst>
              <a:ext uri="{FF2B5EF4-FFF2-40B4-BE49-F238E27FC236}">
                <a16:creationId xmlns:a16="http://schemas.microsoft.com/office/drawing/2014/main" id="{B0D37EDA-4E0D-0694-0280-523947EF324C}"/>
              </a:ext>
            </a:extLst>
          </p:cNvPr>
          <p:cNvSpPr/>
          <p:nvPr/>
        </p:nvSpPr>
        <p:spPr>
          <a:xfrm>
            <a:off x="7799265" y="2852913"/>
            <a:ext cx="66113" cy="67584"/>
          </a:xfrm>
          <a:prstGeom prst="ellipse">
            <a:avLst/>
          </a:prstGeom>
          <a:solidFill>
            <a:srgbClr val="FF0000"/>
          </a:solidFill>
          <a:ln>
            <a:solidFill>
              <a:schemeClr val="tx1">
                <a:lumMod val="95000"/>
                <a:lumOff val="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63C001A-62AD-C88A-1182-D50314917044}"/>
              </a:ext>
            </a:extLst>
          </p:cNvPr>
          <p:cNvSpPr txBox="1"/>
          <p:nvPr/>
        </p:nvSpPr>
        <p:spPr>
          <a:xfrm>
            <a:off x="7017490" y="2797146"/>
            <a:ext cx="893755" cy="369332"/>
          </a:xfrm>
          <a:prstGeom prst="rect">
            <a:avLst/>
          </a:prstGeom>
          <a:noFill/>
          <a:ln w="6350">
            <a:noFill/>
          </a:ln>
        </p:spPr>
        <p:txBody>
          <a:bodyPr wrap="square" rtlCol="0">
            <a:spAutoFit/>
          </a:bodyPr>
          <a:lstStyle/>
          <a:p>
            <a:r>
              <a:rPr lang="en-US" b="1">
                <a:ln w="12700">
                  <a:noFill/>
                </a:ln>
                <a:solidFill>
                  <a:schemeClr val="bg1"/>
                </a:solidFill>
                <a:latin typeface="Garamond" panose="02020404030301010803" pitchFamily="18" charset="0"/>
              </a:rPr>
              <a:t>G353C </a:t>
            </a:r>
          </a:p>
        </p:txBody>
      </p:sp>
      <p:sp>
        <p:nvSpPr>
          <p:cNvPr id="40" name="TextBox 39">
            <a:extLst>
              <a:ext uri="{FF2B5EF4-FFF2-40B4-BE49-F238E27FC236}">
                <a16:creationId xmlns:a16="http://schemas.microsoft.com/office/drawing/2014/main" id="{5A0C47BC-671C-CE79-85AB-B61C715E7349}"/>
              </a:ext>
            </a:extLst>
          </p:cNvPr>
          <p:cNvSpPr txBox="1"/>
          <p:nvPr/>
        </p:nvSpPr>
        <p:spPr>
          <a:xfrm>
            <a:off x="7593693" y="6639426"/>
            <a:ext cx="459587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err="1">
                <a:solidFill>
                  <a:schemeClr val="tx1">
                    <a:lumMod val="75000"/>
                    <a:lumOff val="25000"/>
                  </a:schemeClr>
                </a:solidFill>
                <a:latin typeface="Century Gothic"/>
              </a:rPr>
              <a:t>Basemap</a:t>
            </a:r>
            <a:r>
              <a:rPr lang="en-US" sz="1100">
                <a:solidFill>
                  <a:schemeClr val="tx1">
                    <a:lumMod val="75000"/>
                    <a:lumOff val="25000"/>
                  </a:schemeClr>
                </a:solidFill>
                <a:latin typeface="Century Gothic"/>
              </a:rPr>
              <a:t> Credit: ESRI, Earthstar Geographics</a:t>
            </a:r>
          </a:p>
        </p:txBody>
      </p:sp>
    </p:spTree>
    <p:extLst>
      <p:ext uri="{BB962C8B-B14F-4D97-AF65-F5344CB8AC3E}">
        <p14:creationId xmlns:p14="http://schemas.microsoft.com/office/powerpoint/2010/main" val="4191913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F11E7-AB2D-2318-843A-79B7F5CAE37C}"/>
              </a:ext>
            </a:extLst>
          </p:cNvPr>
          <p:cNvSpPr>
            <a:spLocks noGrp="1"/>
          </p:cNvSpPr>
          <p:nvPr>
            <p:ph type="title"/>
          </p:nvPr>
        </p:nvSpPr>
        <p:spPr/>
        <p:txBody>
          <a:bodyPr/>
          <a:lstStyle/>
          <a:p>
            <a:r>
              <a:rPr lang="en-US"/>
              <a:t>RESULTS</a:t>
            </a:r>
          </a:p>
        </p:txBody>
      </p:sp>
      <p:grpSp>
        <p:nvGrpSpPr>
          <p:cNvPr id="31" name="Group 30">
            <a:extLst>
              <a:ext uri="{FF2B5EF4-FFF2-40B4-BE49-F238E27FC236}">
                <a16:creationId xmlns:a16="http://schemas.microsoft.com/office/drawing/2014/main" id="{F0BC4C8E-739B-33C1-DA72-3C7718F737B0}"/>
              </a:ext>
            </a:extLst>
          </p:cNvPr>
          <p:cNvGrpSpPr/>
          <p:nvPr/>
        </p:nvGrpSpPr>
        <p:grpSpPr>
          <a:xfrm>
            <a:off x="8983747" y="3152189"/>
            <a:ext cx="4669301" cy="1598463"/>
            <a:chOff x="9393171" y="5013041"/>
            <a:chExt cx="4669301" cy="1598463"/>
          </a:xfrm>
        </p:grpSpPr>
        <p:pic>
          <p:nvPicPr>
            <p:cNvPr id="20" name="Picture 19" descr="A screenshot of a computer screen&#10;&#10;Description automatically generated">
              <a:extLst>
                <a:ext uri="{FF2B5EF4-FFF2-40B4-BE49-F238E27FC236}">
                  <a16:creationId xmlns:a16="http://schemas.microsoft.com/office/drawing/2014/main" id="{01334962-45FA-890F-CCC6-0D01D77EA8CB}"/>
                </a:ext>
              </a:extLst>
            </p:cNvPr>
            <p:cNvPicPr>
              <a:picLocks noChangeAspect="1"/>
            </p:cNvPicPr>
            <p:nvPr/>
          </p:nvPicPr>
          <p:blipFill rotWithShape="1">
            <a:blip r:embed="rId3"/>
            <a:srcRect l="71865" t="78329" r="24539" b="13408"/>
            <a:stretch/>
          </p:blipFill>
          <p:spPr>
            <a:xfrm>
              <a:off x="9393171" y="5285754"/>
              <a:ext cx="434237" cy="811360"/>
            </a:xfrm>
            <a:prstGeom prst="rect">
              <a:avLst/>
            </a:prstGeom>
          </p:spPr>
        </p:pic>
        <p:grpSp>
          <p:nvGrpSpPr>
            <p:cNvPr id="9" name="Group 8">
              <a:extLst>
                <a:ext uri="{FF2B5EF4-FFF2-40B4-BE49-F238E27FC236}">
                  <a16:creationId xmlns:a16="http://schemas.microsoft.com/office/drawing/2014/main" id="{03EED45C-9C7D-8787-4CC3-CA3D65827DE7}"/>
                </a:ext>
              </a:extLst>
            </p:cNvPr>
            <p:cNvGrpSpPr/>
            <p:nvPr/>
          </p:nvGrpSpPr>
          <p:grpSpPr>
            <a:xfrm>
              <a:off x="9397659" y="6193553"/>
              <a:ext cx="4664813" cy="417951"/>
              <a:chOff x="6903011" y="6346678"/>
              <a:chExt cx="4664813" cy="417951"/>
            </a:xfrm>
          </p:grpSpPr>
          <p:pic>
            <p:nvPicPr>
              <p:cNvPr id="26" name="Picture 25" descr="A black screen with white lines&#10;&#10;Description automatically generated">
                <a:extLst>
                  <a:ext uri="{FF2B5EF4-FFF2-40B4-BE49-F238E27FC236}">
                    <a16:creationId xmlns:a16="http://schemas.microsoft.com/office/drawing/2014/main" id="{3A955B73-6A7A-E0F7-79CC-2FB8C00FF041}"/>
                  </a:ext>
                </a:extLst>
              </p:cNvPr>
              <p:cNvPicPr>
                <a:picLocks noChangeAspect="1"/>
              </p:cNvPicPr>
              <p:nvPr/>
            </p:nvPicPr>
            <p:blipFill rotWithShape="1">
              <a:blip r:embed="rId4"/>
              <a:srcRect l="71508" t="95168" r="5543" b="1993"/>
              <a:stretch/>
            </p:blipFill>
            <p:spPr>
              <a:xfrm>
                <a:off x="6903989" y="6543663"/>
                <a:ext cx="2359409" cy="220966"/>
              </a:xfrm>
              <a:prstGeom prst="rect">
                <a:avLst/>
              </a:prstGeom>
              <a:ln w="12700">
                <a:noFill/>
              </a:ln>
            </p:spPr>
          </p:pic>
          <p:sp>
            <p:nvSpPr>
              <p:cNvPr id="4" name="TextBox 3">
                <a:extLst>
                  <a:ext uri="{FF2B5EF4-FFF2-40B4-BE49-F238E27FC236}">
                    <a16:creationId xmlns:a16="http://schemas.microsoft.com/office/drawing/2014/main" id="{FED64F72-8A47-A044-14BC-CE6DFD6B4001}"/>
                  </a:ext>
                </a:extLst>
              </p:cNvPr>
              <p:cNvSpPr txBox="1"/>
              <p:nvPr/>
            </p:nvSpPr>
            <p:spPr>
              <a:xfrm>
                <a:off x="6903011" y="6367148"/>
                <a:ext cx="2328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tx1">
                        <a:lumMod val="76000"/>
                        <a:lumOff val="24000"/>
                      </a:schemeClr>
                    </a:solidFill>
                    <a:latin typeface="Century Gothic"/>
                  </a:rPr>
                  <a:t>0</a:t>
                </a:r>
              </a:p>
            </p:txBody>
          </p:sp>
          <p:sp>
            <p:nvSpPr>
              <p:cNvPr id="6" name="TextBox 5">
                <a:extLst>
                  <a:ext uri="{FF2B5EF4-FFF2-40B4-BE49-F238E27FC236}">
                    <a16:creationId xmlns:a16="http://schemas.microsoft.com/office/drawing/2014/main" id="{3FD646F4-BAB6-F5EB-9301-2FF5DDAC7800}"/>
                  </a:ext>
                </a:extLst>
              </p:cNvPr>
              <p:cNvSpPr txBox="1"/>
              <p:nvPr/>
            </p:nvSpPr>
            <p:spPr>
              <a:xfrm>
                <a:off x="7802834" y="6346678"/>
                <a:ext cx="45468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tx1">
                        <a:lumMod val="76000"/>
                        <a:lumOff val="24000"/>
                      </a:schemeClr>
                    </a:solidFill>
                    <a:latin typeface="Century Gothic"/>
                  </a:rPr>
                  <a:t>0.1</a:t>
                </a:r>
              </a:p>
            </p:txBody>
          </p:sp>
          <p:sp>
            <p:nvSpPr>
              <p:cNvPr id="7" name="TextBox 6">
                <a:extLst>
                  <a:ext uri="{FF2B5EF4-FFF2-40B4-BE49-F238E27FC236}">
                    <a16:creationId xmlns:a16="http://schemas.microsoft.com/office/drawing/2014/main" id="{0701BAE1-5054-1F6D-BF60-DB56A2FD59C7}"/>
                  </a:ext>
                </a:extLst>
              </p:cNvPr>
              <p:cNvSpPr txBox="1"/>
              <p:nvPr/>
            </p:nvSpPr>
            <p:spPr>
              <a:xfrm>
                <a:off x="8824624" y="636414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6000"/>
                        <a:lumOff val="24000"/>
                      </a:schemeClr>
                    </a:solidFill>
                    <a:latin typeface="Century Gothic"/>
                  </a:rPr>
                  <a:t>0.2 Kilometers</a:t>
                </a:r>
                <a:endParaRPr lang="en-US">
                  <a:solidFill>
                    <a:schemeClr val="tx1">
                      <a:lumMod val="76000"/>
                      <a:lumOff val="24000"/>
                    </a:schemeClr>
                  </a:solidFill>
                </a:endParaRPr>
              </a:p>
            </p:txBody>
          </p:sp>
        </p:grpSp>
        <p:sp>
          <p:nvSpPr>
            <p:cNvPr id="11" name="TextBox 10">
              <a:extLst>
                <a:ext uri="{FF2B5EF4-FFF2-40B4-BE49-F238E27FC236}">
                  <a16:creationId xmlns:a16="http://schemas.microsoft.com/office/drawing/2014/main" id="{9589BD6D-DA20-23C1-8CBF-7C484681D290}"/>
                </a:ext>
              </a:extLst>
            </p:cNvPr>
            <p:cNvSpPr txBox="1"/>
            <p:nvPr/>
          </p:nvSpPr>
          <p:spPr>
            <a:xfrm>
              <a:off x="9821422" y="528311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6000"/>
                      <a:lumOff val="24000"/>
                    </a:schemeClr>
                  </a:solidFill>
                  <a:latin typeface="Century Gothic"/>
                </a:rPr>
                <a:t>High</a:t>
              </a:r>
              <a:endParaRPr lang="en-US">
                <a:solidFill>
                  <a:schemeClr val="tx1">
                    <a:lumMod val="76000"/>
                    <a:lumOff val="24000"/>
                  </a:schemeClr>
                </a:solidFill>
              </a:endParaRPr>
            </a:p>
          </p:txBody>
        </p:sp>
        <p:sp>
          <p:nvSpPr>
            <p:cNvPr id="13" name="TextBox 12">
              <a:extLst>
                <a:ext uri="{FF2B5EF4-FFF2-40B4-BE49-F238E27FC236}">
                  <a16:creationId xmlns:a16="http://schemas.microsoft.com/office/drawing/2014/main" id="{50E17B5C-0291-E432-2ED6-9E9670B0ADC1}"/>
                </a:ext>
              </a:extLst>
            </p:cNvPr>
            <p:cNvSpPr txBox="1"/>
            <p:nvPr/>
          </p:nvSpPr>
          <p:spPr>
            <a:xfrm>
              <a:off x="9821422" y="582327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6000"/>
                      <a:lumOff val="24000"/>
                    </a:schemeClr>
                  </a:solidFill>
                  <a:latin typeface="Century Gothic"/>
                </a:rPr>
                <a:t>Low</a:t>
              </a:r>
              <a:endParaRPr lang="en-US">
                <a:solidFill>
                  <a:schemeClr val="tx1">
                    <a:lumMod val="76000"/>
                    <a:lumOff val="24000"/>
                  </a:schemeClr>
                </a:solidFill>
              </a:endParaRPr>
            </a:p>
          </p:txBody>
        </p:sp>
        <p:sp>
          <p:nvSpPr>
            <p:cNvPr id="14" name="TextBox 13">
              <a:extLst>
                <a:ext uri="{FF2B5EF4-FFF2-40B4-BE49-F238E27FC236}">
                  <a16:creationId xmlns:a16="http://schemas.microsoft.com/office/drawing/2014/main" id="{DB613300-2A0B-93E2-E58A-064CDB0B40CD}"/>
                </a:ext>
              </a:extLst>
            </p:cNvPr>
            <p:cNvSpPr txBox="1"/>
            <p:nvPr/>
          </p:nvSpPr>
          <p:spPr>
            <a:xfrm>
              <a:off x="9397016" y="501304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6000"/>
                      <a:lumOff val="24000"/>
                    </a:schemeClr>
                  </a:solidFill>
                  <a:latin typeface="Century Gothic"/>
                </a:rPr>
                <a:t>NDCI Value</a:t>
              </a:r>
              <a:endParaRPr lang="en-US">
                <a:solidFill>
                  <a:schemeClr val="tx1">
                    <a:lumMod val="76000"/>
                    <a:lumOff val="24000"/>
                  </a:schemeClr>
                </a:solidFill>
              </a:endParaRPr>
            </a:p>
          </p:txBody>
        </p:sp>
      </p:grpSp>
      <p:sp>
        <p:nvSpPr>
          <p:cNvPr id="15" name="TextBox 14">
            <a:extLst>
              <a:ext uri="{FF2B5EF4-FFF2-40B4-BE49-F238E27FC236}">
                <a16:creationId xmlns:a16="http://schemas.microsoft.com/office/drawing/2014/main" id="{C27B71C0-1E34-532F-C105-1A6A0AA1C9B9}"/>
              </a:ext>
            </a:extLst>
          </p:cNvPr>
          <p:cNvSpPr txBox="1"/>
          <p:nvPr/>
        </p:nvSpPr>
        <p:spPr>
          <a:xfrm>
            <a:off x="3286104" y="1529564"/>
            <a:ext cx="418419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6000"/>
                    <a:lumOff val="24000"/>
                  </a:schemeClr>
                </a:solidFill>
                <a:latin typeface="Century Gothic"/>
              </a:rPr>
              <a:t>USSO Station Sentinel-2: July 2019</a:t>
            </a:r>
          </a:p>
        </p:txBody>
      </p:sp>
      <p:sp>
        <p:nvSpPr>
          <p:cNvPr id="16" name="TextBox 15">
            <a:extLst>
              <a:ext uri="{FF2B5EF4-FFF2-40B4-BE49-F238E27FC236}">
                <a16:creationId xmlns:a16="http://schemas.microsoft.com/office/drawing/2014/main" id="{0E4EF3C0-0EC3-7C6B-201E-09A94FF96106}"/>
              </a:ext>
            </a:extLst>
          </p:cNvPr>
          <p:cNvSpPr txBox="1"/>
          <p:nvPr/>
        </p:nvSpPr>
        <p:spPr>
          <a:xfrm>
            <a:off x="381854" y="4571489"/>
            <a:ext cx="14355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6000"/>
                    <a:lumOff val="24000"/>
                  </a:schemeClr>
                </a:solidFill>
                <a:latin typeface="Century Gothic"/>
              </a:rPr>
              <a:t>True Color</a:t>
            </a:r>
            <a:endParaRPr lang="en-US">
              <a:solidFill>
                <a:schemeClr val="tx1">
                  <a:lumMod val="76000"/>
                  <a:lumOff val="24000"/>
                </a:schemeClr>
              </a:solidFill>
            </a:endParaRPr>
          </a:p>
        </p:txBody>
      </p:sp>
      <p:sp>
        <p:nvSpPr>
          <p:cNvPr id="18" name="TextBox 17">
            <a:extLst>
              <a:ext uri="{FF2B5EF4-FFF2-40B4-BE49-F238E27FC236}">
                <a16:creationId xmlns:a16="http://schemas.microsoft.com/office/drawing/2014/main" id="{A2D12FEB-4086-19F0-41CC-842E4BED0144}"/>
              </a:ext>
            </a:extLst>
          </p:cNvPr>
          <p:cNvSpPr txBox="1"/>
          <p:nvPr/>
        </p:nvSpPr>
        <p:spPr>
          <a:xfrm>
            <a:off x="301300" y="2970352"/>
            <a:ext cx="15202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solidFill>
                  <a:schemeClr val="tx1">
                    <a:lumMod val="76000"/>
                    <a:lumOff val="24000"/>
                  </a:schemeClr>
                </a:solidFill>
                <a:latin typeface="Century Gothic"/>
              </a:rPr>
              <a:t>NDCI</a:t>
            </a:r>
            <a:endParaRPr lang="en-US">
              <a:solidFill>
                <a:schemeClr val="tx1">
                  <a:lumMod val="76000"/>
                  <a:lumOff val="24000"/>
                </a:schemeClr>
              </a:solidFill>
            </a:endParaRPr>
          </a:p>
        </p:txBody>
      </p:sp>
      <p:pic>
        <p:nvPicPr>
          <p:cNvPr id="21" name="Picture 20" descr="A screenshot of a computer generated image&#10;&#10;Description automatically generated">
            <a:extLst>
              <a:ext uri="{FF2B5EF4-FFF2-40B4-BE49-F238E27FC236}">
                <a16:creationId xmlns:a16="http://schemas.microsoft.com/office/drawing/2014/main" id="{E0C3313D-C36E-97C5-63F4-CDBE37C15427}"/>
              </a:ext>
            </a:extLst>
          </p:cNvPr>
          <p:cNvPicPr>
            <a:picLocks noChangeAspect="1"/>
          </p:cNvPicPr>
          <p:nvPr/>
        </p:nvPicPr>
        <p:blipFill rotWithShape="1">
          <a:blip r:embed="rId5"/>
          <a:srcRect l="35821" t="20957" r="29602" b="165"/>
          <a:stretch/>
        </p:blipFill>
        <p:spPr>
          <a:xfrm rot="16200000">
            <a:off x="3419149" y="676858"/>
            <a:ext cx="3912443" cy="6744362"/>
          </a:xfrm>
          <a:prstGeom prst="rect">
            <a:avLst/>
          </a:prstGeom>
          <a:ln w="12700">
            <a:noFill/>
          </a:ln>
          <a:effectLst>
            <a:outerShdw blurRad="50800" dist="38100" dir="2700000">
              <a:srgbClr val="000000">
                <a:alpha val="40000"/>
              </a:srgbClr>
            </a:outerShdw>
          </a:effectLst>
        </p:spPr>
      </p:pic>
      <p:pic>
        <p:nvPicPr>
          <p:cNvPr id="19" name="Picture 18" descr="A screenshot of a computer screen&#10;&#10;Description automatically generated">
            <a:extLst>
              <a:ext uri="{FF2B5EF4-FFF2-40B4-BE49-F238E27FC236}">
                <a16:creationId xmlns:a16="http://schemas.microsoft.com/office/drawing/2014/main" id="{210A42CF-44AA-267B-79CD-26D594AD6497}"/>
              </a:ext>
            </a:extLst>
          </p:cNvPr>
          <p:cNvPicPr>
            <a:picLocks noChangeAspect="1"/>
          </p:cNvPicPr>
          <p:nvPr/>
        </p:nvPicPr>
        <p:blipFill rotWithShape="1">
          <a:blip r:embed="rId6"/>
          <a:srcRect l="36522" t="20957" r="29565" b="495"/>
          <a:stretch/>
        </p:blipFill>
        <p:spPr>
          <a:xfrm rot="16200000">
            <a:off x="3415467" y="678813"/>
            <a:ext cx="3899146" cy="6746389"/>
          </a:xfrm>
          <a:prstGeom prst="rect">
            <a:avLst/>
          </a:prstGeom>
          <a:ln w="12700">
            <a:noFill/>
          </a:ln>
        </p:spPr>
      </p:pic>
      <p:pic>
        <p:nvPicPr>
          <p:cNvPr id="33" name="Picture 32" descr="A black screen with a black background&#10;&#10;Description automatically generated">
            <a:extLst>
              <a:ext uri="{FF2B5EF4-FFF2-40B4-BE49-F238E27FC236}">
                <a16:creationId xmlns:a16="http://schemas.microsoft.com/office/drawing/2014/main" id="{C79EB1EF-46FF-C7D4-129C-2B2A0AB947FD}"/>
              </a:ext>
            </a:extLst>
          </p:cNvPr>
          <p:cNvPicPr>
            <a:picLocks noChangeAspect="1"/>
          </p:cNvPicPr>
          <p:nvPr/>
        </p:nvPicPr>
        <p:blipFill rotWithShape="1">
          <a:blip r:embed="rId7"/>
          <a:srcRect l="30061" t="68335" r="60634" b="20096"/>
          <a:stretch/>
        </p:blipFill>
        <p:spPr>
          <a:xfrm rot="16200000">
            <a:off x="10392031" y="3514765"/>
            <a:ext cx="563522" cy="544059"/>
          </a:xfrm>
          <a:prstGeom prst="rect">
            <a:avLst/>
          </a:prstGeom>
        </p:spPr>
      </p:pic>
    </p:spTree>
    <p:extLst>
      <p:ext uri="{BB962C8B-B14F-4D97-AF65-F5344CB8AC3E}">
        <p14:creationId xmlns:p14="http://schemas.microsoft.com/office/powerpoint/2010/main" val="1983430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C50D4-74C7-FDB5-8FA5-17AAE04A29EF}"/>
              </a:ext>
            </a:extLst>
          </p:cNvPr>
          <p:cNvSpPr>
            <a:spLocks noGrp="1"/>
          </p:cNvSpPr>
          <p:nvPr>
            <p:ph type="title"/>
          </p:nvPr>
        </p:nvSpPr>
        <p:spPr/>
        <p:txBody>
          <a:bodyPr/>
          <a:lstStyle/>
          <a:p>
            <a:r>
              <a:rPr lang="en-US"/>
              <a:t>RESULTS</a:t>
            </a:r>
          </a:p>
        </p:txBody>
      </p:sp>
      <p:graphicFrame>
        <p:nvGraphicFramePr>
          <p:cNvPr id="14" name="Table 13">
            <a:extLst>
              <a:ext uri="{FF2B5EF4-FFF2-40B4-BE49-F238E27FC236}">
                <a16:creationId xmlns:a16="http://schemas.microsoft.com/office/drawing/2014/main" id="{AE966ECF-D2C7-9A2C-2722-2A99F51EEF0F}"/>
              </a:ext>
            </a:extLst>
          </p:cNvPr>
          <p:cNvGraphicFramePr>
            <a:graphicFrameLocks noGrp="1"/>
          </p:cNvGraphicFramePr>
          <p:nvPr>
            <p:extLst>
              <p:ext uri="{D42A27DB-BD31-4B8C-83A1-F6EECF244321}">
                <p14:modId xmlns:p14="http://schemas.microsoft.com/office/powerpoint/2010/main" val="1901526252"/>
              </p:ext>
            </p:extLst>
          </p:nvPr>
        </p:nvGraphicFramePr>
        <p:xfrm>
          <a:off x="857839" y="1687406"/>
          <a:ext cx="8531259" cy="3756126"/>
        </p:xfrm>
        <a:graphic>
          <a:graphicData uri="http://schemas.openxmlformats.org/drawingml/2006/table">
            <a:tbl>
              <a:tblPr/>
              <a:tblGrid>
                <a:gridCol w="1010298">
                  <a:extLst>
                    <a:ext uri="{9D8B030D-6E8A-4147-A177-3AD203B41FA5}">
                      <a16:colId xmlns:a16="http://schemas.microsoft.com/office/drawing/2014/main" val="2681898592"/>
                    </a:ext>
                  </a:extLst>
                </a:gridCol>
                <a:gridCol w="695953">
                  <a:extLst>
                    <a:ext uri="{9D8B030D-6E8A-4147-A177-3AD203B41FA5}">
                      <a16:colId xmlns:a16="http://schemas.microsoft.com/office/drawing/2014/main" val="2760462741"/>
                    </a:ext>
                  </a:extLst>
                </a:gridCol>
                <a:gridCol w="853126">
                  <a:extLst>
                    <a:ext uri="{9D8B030D-6E8A-4147-A177-3AD203B41FA5}">
                      <a16:colId xmlns:a16="http://schemas.microsoft.com/office/drawing/2014/main" val="1440012760"/>
                    </a:ext>
                  </a:extLst>
                </a:gridCol>
                <a:gridCol w="853126">
                  <a:extLst>
                    <a:ext uri="{9D8B030D-6E8A-4147-A177-3AD203B41FA5}">
                      <a16:colId xmlns:a16="http://schemas.microsoft.com/office/drawing/2014/main" val="1828749430"/>
                    </a:ext>
                  </a:extLst>
                </a:gridCol>
                <a:gridCol w="694580">
                  <a:extLst>
                    <a:ext uri="{9D8B030D-6E8A-4147-A177-3AD203B41FA5}">
                      <a16:colId xmlns:a16="http://schemas.microsoft.com/office/drawing/2014/main" val="2211253555"/>
                    </a:ext>
                  </a:extLst>
                </a:gridCol>
                <a:gridCol w="1011672">
                  <a:extLst>
                    <a:ext uri="{9D8B030D-6E8A-4147-A177-3AD203B41FA5}">
                      <a16:colId xmlns:a16="http://schemas.microsoft.com/office/drawing/2014/main" val="2029016495"/>
                    </a:ext>
                  </a:extLst>
                </a:gridCol>
                <a:gridCol w="853126">
                  <a:extLst>
                    <a:ext uri="{9D8B030D-6E8A-4147-A177-3AD203B41FA5}">
                      <a16:colId xmlns:a16="http://schemas.microsoft.com/office/drawing/2014/main" val="1726533720"/>
                    </a:ext>
                  </a:extLst>
                </a:gridCol>
                <a:gridCol w="853126">
                  <a:extLst>
                    <a:ext uri="{9D8B030D-6E8A-4147-A177-3AD203B41FA5}">
                      <a16:colId xmlns:a16="http://schemas.microsoft.com/office/drawing/2014/main" val="572817685"/>
                    </a:ext>
                  </a:extLst>
                </a:gridCol>
                <a:gridCol w="873029">
                  <a:extLst>
                    <a:ext uri="{9D8B030D-6E8A-4147-A177-3AD203B41FA5}">
                      <a16:colId xmlns:a16="http://schemas.microsoft.com/office/drawing/2014/main" val="2770690083"/>
                    </a:ext>
                  </a:extLst>
                </a:gridCol>
                <a:gridCol w="833223">
                  <a:extLst>
                    <a:ext uri="{9D8B030D-6E8A-4147-A177-3AD203B41FA5}">
                      <a16:colId xmlns:a16="http://schemas.microsoft.com/office/drawing/2014/main" val="2523989268"/>
                    </a:ext>
                  </a:extLst>
                </a:gridCol>
              </a:tblGrid>
              <a:tr h="647553">
                <a:tc>
                  <a:txBody>
                    <a:bodyPr/>
                    <a:lstStyle/>
                    <a:p>
                      <a:pPr algn="ctr" fontAlgn="b"/>
                      <a:r>
                        <a:rPr lang="en-US" sz="1400" b="0" i="0" u="none" strike="noStrike">
                          <a:solidFill>
                            <a:schemeClr val="tx1">
                              <a:lumMod val="75000"/>
                              <a:lumOff val="25000"/>
                            </a:schemeClr>
                          </a:solidFill>
                          <a:effectLst/>
                          <a:latin typeface="Garamond" panose="02020404030301010803" pitchFamily="18" charset="0"/>
                        </a:rPr>
                        <a:t>Index</a:t>
                      </a:r>
                    </a:p>
                  </a:txBody>
                  <a:tcPr marL="6915" marR="6915" marT="69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400" b="0" i="0" u="none" strike="noStrike">
                        <a:solidFill>
                          <a:schemeClr val="tx1">
                            <a:lumMod val="75000"/>
                            <a:lumOff val="25000"/>
                          </a:schemeClr>
                        </a:solidFill>
                        <a:effectLst/>
                        <a:highlight>
                          <a:srgbClr val="94DCF8"/>
                        </a:highlight>
                        <a:latin typeface="Garamond" panose="02020404030301010803" pitchFamily="18" charset="0"/>
                      </a:endParaRPr>
                    </a:p>
                  </a:txBody>
                  <a:tcPr marL="6915" marR="6915" marT="691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400" b="0" i="0" u="none" strike="noStrike">
                        <a:solidFill>
                          <a:schemeClr val="tx1">
                            <a:lumMod val="75000"/>
                            <a:lumOff val="25000"/>
                          </a:schemeClr>
                        </a:solidFill>
                        <a:effectLst/>
                        <a:highlight>
                          <a:srgbClr val="94DCF8"/>
                        </a:highlight>
                        <a:latin typeface="Garamond" panose="02020404030301010803" pitchFamily="18" charset="0"/>
                      </a:endParaRPr>
                    </a:p>
                  </a:txBody>
                  <a:tcPr marL="6915" marR="6915" marT="691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400" b="0" i="0" u="none" strike="noStrike">
                        <a:solidFill>
                          <a:schemeClr val="tx1">
                            <a:lumMod val="75000"/>
                            <a:lumOff val="25000"/>
                          </a:schemeClr>
                        </a:solidFill>
                        <a:effectLst/>
                        <a:highlight>
                          <a:srgbClr val="94DCF8"/>
                        </a:highlight>
                        <a:latin typeface="Garamond" panose="02020404030301010803" pitchFamily="18" charset="0"/>
                      </a:endParaRPr>
                    </a:p>
                  </a:txBody>
                  <a:tcPr marL="6915" marR="6915" marT="691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400" b="0" i="0" u="none" strike="noStrike">
                        <a:solidFill>
                          <a:schemeClr val="tx1">
                            <a:lumMod val="75000"/>
                            <a:lumOff val="25000"/>
                          </a:schemeClr>
                        </a:solidFill>
                        <a:effectLst/>
                        <a:highlight>
                          <a:srgbClr val="83E28E"/>
                        </a:highlight>
                        <a:latin typeface="Garamond" panose="02020404030301010803" pitchFamily="18" charset="0"/>
                      </a:endParaRPr>
                    </a:p>
                  </a:txBody>
                  <a:tcPr marL="6915" marR="6915" marT="6915"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400" b="0" i="0" u="none" strike="noStrike">
                        <a:solidFill>
                          <a:schemeClr val="tx1">
                            <a:lumMod val="75000"/>
                            <a:lumOff val="25000"/>
                          </a:schemeClr>
                        </a:solidFill>
                        <a:effectLst/>
                        <a:highlight>
                          <a:srgbClr val="83E28E"/>
                        </a:highlight>
                        <a:latin typeface="Garamond" panose="02020404030301010803" pitchFamily="18" charset="0"/>
                      </a:endParaRPr>
                    </a:p>
                  </a:txBody>
                  <a:tcPr marL="6915" marR="6915" marT="69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400" b="0" i="0" u="none" strike="noStrike">
                        <a:solidFill>
                          <a:schemeClr val="tx1">
                            <a:lumMod val="75000"/>
                            <a:lumOff val="25000"/>
                          </a:schemeClr>
                        </a:solidFill>
                        <a:effectLst/>
                        <a:highlight>
                          <a:srgbClr val="94DCF8"/>
                        </a:highlight>
                        <a:latin typeface="Garamond" panose="02020404030301010803" pitchFamily="18" charset="0"/>
                      </a:endParaRPr>
                    </a:p>
                  </a:txBody>
                  <a:tcPr marL="6915" marR="6915" marT="69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400" b="0" i="0" u="none" strike="noStrike">
                        <a:solidFill>
                          <a:schemeClr val="tx1">
                            <a:lumMod val="75000"/>
                            <a:lumOff val="25000"/>
                          </a:schemeClr>
                        </a:solidFill>
                        <a:effectLst/>
                        <a:highlight>
                          <a:srgbClr val="83E28E"/>
                        </a:highlight>
                        <a:latin typeface="Garamond" panose="02020404030301010803" pitchFamily="18" charset="0"/>
                      </a:endParaRPr>
                    </a:p>
                  </a:txBody>
                  <a:tcPr marL="6915" marR="6915" marT="69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400" b="0" i="0" u="none" strike="noStrike">
                        <a:solidFill>
                          <a:schemeClr val="tx1">
                            <a:lumMod val="75000"/>
                            <a:lumOff val="25000"/>
                          </a:schemeClr>
                        </a:solidFill>
                        <a:effectLst/>
                        <a:highlight>
                          <a:srgbClr val="83E28E"/>
                        </a:highlight>
                        <a:latin typeface="Garamond" panose="02020404030301010803" pitchFamily="18" charset="0"/>
                      </a:endParaRPr>
                    </a:p>
                  </a:txBody>
                  <a:tcPr marL="6915" marR="6915" marT="69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400" b="0" i="0" u="none" strike="noStrike">
                        <a:solidFill>
                          <a:schemeClr val="tx1">
                            <a:lumMod val="75000"/>
                            <a:lumOff val="25000"/>
                          </a:schemeClr>
                        </a:solidFill>
                        <a:effectLst/>
                        <a:highlight>
                          <a:srgbClr val="94DCF8"/>
                        </a:highlight>
                        <a:latin typeface="Garamond" panose="02020404030301010803" pitchFamily="18" charset="0"/>
                      </a:endParaRPr>
                    </a:p>
                  </a:txBody>
                  <a:tcPr marL="6915" marR="6915" marT="691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0474748"/>
                  </a:ext>
                </a:extLst>
              </a:tr>
              <a:tr h="647553">
                <a:tc>
                  <a:txBody>
                    <a:bodyPr/>
                    <a:lstStyle/>
                    <a:p>
                      <a:pPr algn="ctr" fontAlgn="b"/>
                      <a:r>
                        <a:rPr lang="en-US" sz="1400" b="0" i="0" u="none" strike="noStrike">
                          <a:solidFill>
                            <a:schemeClr val="tx1">
                              <a:lumMod val="75000"/>
                              <a:lumOff val="25000"/>
                            </a:schemeClr>
                          </a:solidFill>
                          <a:effectLst/>
                          <a:latin typeface="Garamond" panose="02020404030301010803" pitchFamily="18" charset="0"/>
                        </a:rPr>
                        <a:t>CDOM</a:t>
                      </a:r>
                    </a:p>
                  </a:txBody>
                  <a:tcPr marL="6915" marR="6915" marT="69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a:txBody>
                    <a:bodyPr/>
                    <a:lstStyle/>
                    <a:p>
                      <a:pPr algn="ctr" fontAlgn="b"/>
                      <a:r>
                        <a:rPr lang="en-US" sz="1400" b="0" i="0" u="none" strike="noStrike">
                          <a:solidFill>
                            <a:schemeClr val="tx1">
                              <a:lumMod val="75000"/>
                              <a:lumOff val="25000"/>
                            </a:schemeClr>
                          </a:solidFill>
                          <a:effectLst/>
                          <a:highlight>
                            <a:srgbClr val="94DCF8"/>
                          </a:highlight>
                          <a:latin typeface="Garamond" panose="02020404030301010803" pitchFamily="18" charset="0"/>
                        </a:rPr>
                        <a:t>-0.1</a:t>
                      </a:r>
                    </a:p>
                  </a:txBody>
                  <a:tcPr marL="6915" marR="6915" marT="691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94DCF8"/>
                    </a:solidFill>
                  </a:tcPr>
                </a:tc>
                <a:tc>
                  <a:txBody>
                    <a:bodyPr/>
                    <a:lstStyle/>
                    <a:p>
                      <a:pPr algn="ctr" fontAlgn="b"/>
                      <a:r>
                        <a:rPr lang="en-US" sz="1400" b="0" i="0" u="none" strike="noStrike">
                          <a:solidFill>
                            <a:schemeClr val="tx1">
                              <a:lumMod val="75000"/>
                              <a:lumOff val="25000"/>
                            </a:schemeClr>
                          </a:solidFill>
                          <a:effectLst/>
                          <a:highlight>
                            <a:srgbClr val="94DCF8"/>
                          </a:highlight>
                          <a:latin typeface="Garamond" panose="02020404030301010803" pitchFamily="18" charset="0"/>
                        </a:rPr>
                        <a:t>0.31</a:t>
                      </a:r>
                    </a:p>
                  </a:txBody>
                  <a:tcPr marL="6915" marR="6915" marT="6915"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94DCF8"/>
                    </a:solidFill>
                  </a:tcPr>
                </a:tc>
                <a:tc>
                  <a:txBody>
                    <a:bodyPr/>
                    <a:lstStyle/>
                    <a:p>
                      <a:pPr algn="ctr" fontAlgn="b"/>
                      <a:r>
                        <a:rPr lang="en-US" sz="1400" b="0" i="0" u="none" strike="noStrike">
                          <a:solidFill>
                            <a:schemeClr val="tx1">
                              <a:lumMod val="75000"/>
                              <a:lumOff val="25000"/>
                            </a:schemeClr>
                          </a:solidFill>
                          <a:effectLst/>
                          <a:highlight>
                            <a:srgbClr val="94DCF8"/>
                          </a:highlight>
                          <a:latin typeface="Garamond" panose="02020404030301010803" pitchFamily="18" charset="0"/>
                        </a:rPr>
                        <a:t>-0.18</a:t>
                      </a:r>
                    </a:p>
                  </a:txBody>
                  <a:tcPr marL="6915" marR="6915" marT="6915"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94DCF8"/>
                    </a:solidFill>
                  </a:tcPr>
                </a:tc>
                <a:tc>
                  <a:txBody>
                    <a:bodyPr/>
                    <a:lstStyle/>
                    <a:p>
                      <a:pPr algn="ctr" fontAlgn="b"/>
                      <a:r>
                        <a:rPr lang="en-US" sz="1400" b="0" i="0" u="none" strike="noStrike">
                          <a:solidFill>
                            <a:schemeClr val="tx1">
                              <a:lumMod val="75000"/>
                              <a:lumOff val="25000"/>
                            </a:schemeClr>
                          </a:solidFill>
                          <a:effectLst/>
                          <a:highlight>
                            <a:srgbClr val="83E28E"/>
                          </a:highlight>
                          <a:latin typeface="Garamond" panose="02020404030301010803" pitchFamily="18" charset="0"/>
                        </a:rPr>
                        <a:t>-0.13</a:t>
                      </a:r>
                    </a:p>
                  </a:txBody>
                  <a:tcPr marL="6915" marR="6915" marT="691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83E28E"/>
                    </a:solidFill>
                  </a:tcPr>
                </a:tc>
                <a:tc>
                  <a:txBody>
                    <a:bodyPr/>
                    <a:lstStyle/>
                    <a:p>
                      <a:pPr algn="ctr" fontAlgn="b"/>
                      <a:r>
                        <a:rPr lang="en-US" sz="1400" b="0" i="0" u="none" strike="noStrike">
                          <a:solidFill>
                            <a:schemeClr val="tx1">
                              <a:lumMod val="75000"/>
                              <a:lumOff val="25000"/>
                            </a:schemeClr>
                          </a:solidFill>
                          <a:effectLst/>
                          <a:highlight>
                            <a:srgbClr val="83E28E"/>
                          </a:highlight>
                          <a:latin typeface="Garamond" panose="02020404030301010803" pitchFamily="18" charset="0"/>
                        </a:rPr>
                        <a:t>-0.33</a:t>
                      </a:r>
                    </a:p>
                  </a:txBody>
                  <a:tcPr marL="6915" marR="6915" marT="69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3E28E"/>
                    </a:solidFill>
                  </a:tcPr>
                </a:tc>
                <a:tc>
                  <a:txBody>
                    <a:bodyPr/>
                    <a:lstStyle/>
                    <a:p>
                      <a:pPr algn="ctr" fontAlgn="b"/>
                      <a:r>
                        <a:rPr lang="en-US" sz="1400" b="0" i="0" u="none" strike="noStrike">
                          <a:solidFill>
                            <a:schemeClr val="tx1">
                              <a:lumMod val="75000"/>
                              <a:lumOff val="25000"/>
                            </a:schemeClr>
                          </a:solidFill>
                          <a:effectLst/>
                          <a:highlight>
                            <a:srgbClr val="94DCF8"/>
                          </a:highlight>
                          <a:latin typeface="Garamond" panose="02020404030301010803" pitchFamily="18" charset="0"/>
                        </a:rPr>
                        <a:t>0.22</a:t>
                      </a:r>
                    </a:p>
                  </a:txBody>
                  <a:tcPr marL="6915" marR="6915" marT="691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94DCF8"/>
                    </a:solidFill>
                  </a:tcPr>
                </a:tc>
                <a:tc>
                  <a:txBody>
                    <a:bodyPr/>
                    <a:lstStyle/>
                    <a:p>
                      <a:pPr algn="ctr" fontAlgn="b"/>
                      <a:r>
                        <a:rPr lang="en-US" sz="1400" b="0" i="0" u="none" strike="noStrike">
                          <a:solidFill>
                            <a:schemeClr val="tx1">
                              <a:lumMod val="75000"/>
                              <a:lumOff val="25000"/>
                            </a:schemeClr>
                          </a:solidFill>
                          <a:effectLst/>
                          <a:highlight>
                            <a:srgbClr val="83E28E"/>
                          </a:highlight>
                          <a:latin typeface="Garamond" panose="02020404030301010803" pitchFamily="18" charset="0"/>
                        </a:rPr>
                        <a:t>-0.11</a:t>
                      </a:r>
                    </a:p>
                  </a:txBody>
                  <a:tcPr marL="6915" marR="6915" marT="69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83E28E"/>
                    </a:solidFill>
                  </a:tcPr>
                </a:tc>
                <a:tc>
                  <a:txBody>
                    <a:bodyPr/>
                    <a:lstStyle/>
                    <a:p>
                      <a:pPr algn="ctr" fontAlgn="b"/>
                      <a:r>
                        <a:rPr lang="en-US" sz="1400" b="0" i="0" u="none" strike="noStrike">
                          <a:solidFill>
                            <a:schemeClr val="tx1">
                              <a:lumMod val="75000"/>
                              <a:lumOff val="25000"/>
                            </a:schemeClr>
                          </a:solidFill>
                          <a:effectLst/>
                          <a:highlight>
                            <a:srgbClr val="83E28E"/>
                          </a:highlight>
                          <a:latin typeface="Garamond" panose="02020404030301010803" pitchFamily="18" charset="0"/>
                        </a:rPr>
                        <a:t>-0.007</a:t>
                      </a:r>
                    </a:p>
                  </a:txBody>
                  <a:tcPr marL="6915" marR="6915" marT="69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83E28E"/>
                    </a:solidFill>
                  </a:tcPr>
                </a:tc>
                <a:tc>
                  <a:txBody>
                    <a:bodyPr/>
                    <a:lstStyle/>
                    <a:p>
                      <a:pPr algn="ctr" fontAlgn="b"/>
                      <a:r>
                        <a:rPr lang="en-US" sz="1400" b="0" i="0" u="none" strike="noStrike">
                          <a:solidFill>
                            <a:schemeClr val="tx1">
                              <a:lumMod val="75000"/>
                              <a:lumOff val="25000"/>
                            </a:schemeClr>
                          </a:solidFill>
                          <a:effectLst/>
                          <a:highlight>
                            <a:srgbClr val="94DCF8"/>
                          </a:highlight>
                          <a:latin typeface="Garamond" panose="02020404030301010803" pitchFamily="18" charset="0"/>
                        </a:rPr>
                        <a:t>0.0086</a:t>
                      </a:r>
                    </a:p>
                  </a:txBody>
                  <a:tcPr marL="6915" marR="6915" marT="691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94DCF8"/>
                    </a:solidFill>
                  </a:tcPr>
                </a:tc>
                <a:extLst>
                  <a:ext uri="{0D108BD9-81ED-4DB2-BD59-A6C34878D82A}">
                    <a16:rowId xmlns:a16="http://schemas.microsoft.com/office/drawing/2014/main" val="2654739697"/>
                  </a:ext>
                </a:extLst>
              </a:tr>
              <a:tr h="647553">
                <a:tc>
                  <a:txBody>
                    <a:bodyPr/>
                    <a:lstStyle/>
                    <a:p>
                      <a:pPr algn="ctr" fontAlgn="b"/>
                      <a:r>
                        <a:rPr lang="en-US" sz="1400" b="0" i="0" u="none" strike="noStrike">
                          <a:solidFill>
                            <a:schemeClr val="tx1">
                              <a:lumMod val="75000"/>
                              <a:lumOff val="25000"/>
                            </a:schemeClr>
                          </a:solidFill>
                          <a:effectLst/>
                          <a:latin typeface="Garamond" panose="02020404030301010803" pitchFamily="18" charset="0"/>
                        </a:rPr>
                        <a:t>FAI</a:t>
                      </a:r>
                    </a:p>
                  </a:txBody>
                  <a:tcPr marL="6915" marR="6915" marT="69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1400" b="0" i="0" u="none" strike="noStrike">
                          <a:solidFill>
                            <a:schemeClr val="tx1">
                              <a:lumMod val="75000"/>
                              <a:lumOff val="25000"/>
                            </a:schemeClr>
                          </a:solidFill>
                          <a:effectLst/>
                          <a:highlight>
                            <a:srgbClr val="94DCF8"/>
                          </a:highlight>
                          <a:latin typeface="Garamond" panose="02020404030301010803" pitchFamily="18" charset="0"/>
                        </a:rPr>
                        <a:t>-0.21</a:t>
                      </a:r>
                    </a:p>
                  </a:txBody>
                  <a:tcPr marL="6915" marR="6915" marT="6915"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94DCF8"/>
                    </a:solidFill>
                  </a:tcPr>
                </a:tc>
                <a:tc>
                  <a:txBody>
                    <a:bodyPr/>
                    <a:lstStyle/>
                    <a:p>
                      <a:pPr algn="ctr" fontAlgn="b"/>
                      <a:r>
                        <a:rPr lang="en-US" sz="1400" b="0" i="0" u="none" strike="noStrike">
                          <a:solidFill>
                            <a:schemeClr val="tx1">
                              <a:lumMod val="75000"/>
                              <a:lumOff val="25000"/>
                            </a:schemeClr>
                          </a:solidFill>
                          <a:effectLst/>
                          <a:highlight>
                            <a:srgbClr val="83E28E"/>
                          </a:highlight>
                          <a:latin typeface="Garamond" panose="02020404030301010803" pitchFamily="18" charset="0"/>
                        </a:rPr>
                        <a:t>0.17</a:t>
                      </a:r>
                    </a:p>
                  </a:txBody>
                  <a:tcPr marL="6915" marR="6915" marT="6915" marB="0" anchor="ctr">
                    <a:lnL>
                      <a:noFill/>
                    </a:lnL>
                    <a:lnR>
                      <a:noFill/>
                    </a:lnR>
                    <a:lnT>
                      <a:noFill/>
                    </a:lnT>
                    <a:lnB>
                      <a:noFill/>
                    </a:lnB>
                    <a:lnTlToBr w="12700" cmpd="sng">
                      <a:noFill/>
                      <a:prstDash val="solid"/>
                    </a:lnTlToBr>
                    <a:lnBlToTr w="12700" cmpd="sng">
                      <a:noFill/>
                      <a:prstDash val="solid"/>
                    </a:lnBlToTr>
                    <a:solidFill>
                      <a:srgbClr val="83E28E"/>
                    </a:solidFill>
                  </a:tcPr>
                </a:tc>
                <a:tc>
                  <a:txBody>
                    <a:bodyPr/>
                    <a:lstStyle/>
                    <a:p>
                      <a:pPr algn="ctr" fontAlgn="b"/>
                      <a:r>
                        <a:rPr lang="en-US" sz="1400" b="0" i="0" u="none" strike="noStrike">
                          <a:solidFill>
                            <a:schemeClr val="tx1">
                              <a:lumMod val="75000"/>
                              <a:lumOff val="25000"/>
                            </a:schemeClr>
                          </a:solidFill>
                          <a:effectLst/>
                          <a:highlight>
                            <a:srgbClr val="94DCF8"/>
                          </a:highlight>
                          <a:latin typeface="Garamond" panose="02020404030301010803" pitchFamily="18" charset="0"/>
                        </a:rPr>
                        <a:t>-0.14</a:t>
                      </a:r>
                    </a:p>
                  </a:txBody>
                  <a:tcPr marL="6915" marR="6915" marT="6915" marB="0" anchor="ctr">
                    <a:lnL>
                      <a:noFill/>
                    </a:lnL>
                    <a:lnR>
                      <a:noFill/>
                    </a:lnR>
                    <a:lnT>
                      <a:noFill/>
                    </a:lnT>
                    <a:lnB>
                      <a:noFill/>
                    </a:lnB>
                    <a:lnTlToBr w="12700" cmpd="sng">
                      <a:noFill/>
                      <a:prstDash val="solid"/>
                    </a:lnTlToBr>
                    <a:lnBlToTr w="12700" cmpd="sng">
                      <a:noFill/>
                      <a:prstDash val="solid"/>
                    </a:lnBlToTr>
                    <a:solidFill>
                      <a:srgbClr val="94DCF8"/>
                    </a:solidFill>
                  </a:tcPr>
                </a:tc>
                <a:tc>
                  <a:txBody>
                    <a:bodyPr/>
                    <a:lstStyle/>
                    <a:p>
                      <a:pPr algn="ctr" fontAlgn="b"/>
                      <a:r>
                        <a:rPr lang="en-US" sz="1400" b="0" i="0" u="none" strike="noStrike">
                          <a:solidFill>
                            <a:schemeClr val="tx1">
                              <a:lumMod val="75000"/>
                              <a:lumOff val="25000"/>
                            </a:schemeClr>
                          </a:solidFill>
                          <a:effectLst/>
                          <a:highlight>
                            <a:srgbClr val="83E28E"/>
                          </a:highlight>
                          <a:latin typeface="Garamond" panose="02020404030301010803" pitchFamily="18" charset="0"/>
                        </a:rPr>
                        <a:t>-0.039</a:t>
                      </a:r>
                    </a:p>
                  </a:txBody>
                  <a:tcPr marL="6915" marR="6915" marT="6915"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83E28E"/>
                    </a:solidFill>
                  </a:tcPr>
                </a:tc>
                <a:tc>
                  <a:txBody>
                    <a:bodyPr/>
                    <a:lstStyle/>
                    <a:p>
                      <a:pPr algn="ctr" fontAlgn="b"/>
                      <a:r>
                        <a:rPr lang="en-US" sz="1400" b="0" i="0" u="none" strike="noStrike">
                          <a:solidFill>
                            <a:schemeClr val="tx1">
                              <a:lumMod val="75000"/>
                              <a:lumOff val="25000"/>
                            </a:schemeClr>
                          </a:solidFill>
                          <a:effectLst/>
                          <a:highlight>
                            <a:srgbClr val="83E28E"/>
                          </a:highlight>
                          <a:latin typeface="Garamond" panose="02020404030301010803" pitchFamily="18" charset="0"/>
                        </a:rPr>
                        <a:t>0.24</a:t>
                      </a:r>
                    </a:p>
                  </a:txBody>
                  <a:tcPr marL="6915" marR="6915" marT="69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3E28E"/>
                    </a:solidFill>
                  </a:tcPr>
                </a:tc>
                <a:tc>
                  <a:txBody>
                    <a:bodyPr/>
                    <a:lstStyle/>
                    <a:p>
                      <a:pPr algn="ctr" fontAlgn="b"/>
                      <a:r>
                        <a:rPr lang="en-US" sz="1400" b="0" i="0" u="none" strike="noStrike">
                          <a:solidFill>
                            <a:schemeClr val="tx1">
                              <a:lumMod val="75000"/>
                              <a:lumOff val="25000"/>
                            </a:schemeClr>
                          </a:solidFill>
                          <a:effectLst/>
                          <a:highlight>
                            <a:srgbClr val="94DCF8"/>
                          </a:highlight>
                          <a:latin typeface="Garamond" panose="02020404030301010803" pitchFamily="18" charset="0"/>
                        </a:rPr>
                        <a:t>0.13</a:t>
                      </a:r>
                    </a:p>
                  </a:txBody>
                  <a:tcPr marL="6915" marR="6915" marT="691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4DCF8"/>
                    </a:solidFill>
                  </a:tcPr>
                </a:tc>
                <a:tc>
                  <a:txBody>
                    <a:bodyPr/>
                    <a:lstStyle/>
                    <a:p>
                      <a:pPr algn="ctr" fontAlgn="b"/>
                      <a:r>
                        <a:rPr lang="en-US" sz="1400" b="0" i="0" u="none" strike="noStrike">
                          <a:solidFill>
                            <a:schemeClr val="tx1">
                              <a:lumMod val="75000"/>
                              <a:lumOff val="25000"/>
                            </a:schemeClr>
                          </a:solidFill>
                          <a:effectLst/>
                          <a:highlight>
                            <a:srgbClr val="83E28E"/>
                          </a:highlight>
                          <a:latin typeface="Garamond" panose="02020404030301010803" pitchFamily="18" charset="0"/>
                        </a:rPr>
                        <a:t>0.069</a:t>
                      </a:r>
                    </a:p>
                  </a:txBody>
                  <a:tcPr marL="6915" marR="6915" marT="69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83E28E"/>
                    </a:solidFill>
                  </a:tcPr>
                </a:tc>
                <a:tc>
                  <a:txBody>
                    <a:bodyPr/>
                    <a:lstStyle/>
                    <a:p>
                      <a:pPr algn="ctr" fontAlgn="b"/>
                      <a:r>
                        <a:rPr lang="en-US" sz="1400" b="0" i="0" u="none" strike="noStrike">
                          <a:solidFill>
                            <a:schemeClr val="tx1">
                              <a:lumMod val="75000"/>
                              <a:lumOff val="25000"/>
                            </a:schemeClr>
                          </a:solidFill>
                          <a:effectLst/>
                          <a:highlight>
                            <a:srgbClr val="83E28E"/>
                          </a:highlight>
                          <a:latin typeface="Garamond" panose="02020404030301010803" pitchFamily="18" charset="0"/>
                        </a:rPr>
                        <a:t>-0.11</a:t>
                      </a:r>
                    </a:p>
                  </a:txBody>
                  <a:tcPr marL="6915" marR="6915" marT="69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83E28E"/>
                    </a:solidFill>
                  </a:tcPr>
                </a:tc>
                <a:tc>
                  <a:txBody>
                    <a:bodyPr/>
                    <a:lstStyle/>
                    <a:p>
                      <a:pPr algn="ctr" fontAlgn="b"/>
                      <a:r>
                        <a:rPr lang="en-US" sz="1400" b="0" i="0" u="none" strike="noStrike">
                          <a:solidFill>
                            <a:schemeClr val="tx1">
                              <a:lumMod val="75000"/>
                              <a:lumOff val="25000"/>
                            </a:schemeClr>
                          </a:solidFill>
                          <a:effectLst/>
                          <a:highlight>
                            <a:srgbClr val="83E28E"/>
                          </a:highlight>
                          <a:latin typeface="Garamond" panose="02020404030301010803" pitchFamily="18" charset="0"/>
                        </a:rPr>
                        <a:t>0.043</a:t>
                      </a:r>
                    </a:p>
                  </a:txBody>
                  <a:tcPr marL="6915" marR="6915" marT="691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83E28E"/>
                    </a:solidFill>
                  </a:tcPr>
                </a:tc>
                <a:extLst>
                  <a:ext uri="{0D108BD9-81ED-4DB2-BD59-A6C34878D82A}">
                    <a16:rowId xmlns:a16="http://schemas.microsoft.com/office/drawing/2014/main" val="782870885"/>
                  </a:ext>
                </a:extLst>
              </a:tr>
              <a:tr h="647553">
                <a:tc>
                  <a:txBody>
                    <a:bodyPr/>
                    <a:lstStyle/>
                    <a:p>
                      <a:pPr algn="ctr" fontAlgn="b"/>
                      <a:r>
                        <a:rPr lang="en-US" sz="1400" b="0" i="0" u="none" strike="noStrike">
                          <a:solidFill>
                            <a:schemeClr val="tx1">
                              <a:lumMod val="75000"/>
                              <a:lumOff val="25000"/>
                            </a:schemeClr>
                          </a:solidFill>
                          <a:effectLst/>
                          <a:latin typeface="Garamond" panose="02020404030301010803" pitchFamily="18" charset="0"/>
                        </a:rPr>
                        <a:t>NDCI</a:t>
                      </a:r>
                    </a:p>
                  </a:txBody>
                  <a:tcPr marL="6915" marR="6915" marT="69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noFill/>
                  </a:tcPr>
                </a:tc>
                <a:tc>
                  <a:txBody>
                    <a:bodyPr/>
                    <a:lstStyle/>
                    <a:p>
                      <a:pPr algn="ctr" fontAlgn="b"/>
                      <a:r>
                        <a:rPr lang="en-US" sz="1400" b="0" i="0" u="none" strike="noStrike">
                          <a:solidFill>
                            <a:schemeClr val="tx1">
                              <a:lumMod val="75000"/>
                              <a:lumOff val="25000"/>
                            </a:schemeClr>
                          </a:solidFill>
                          <a:effectLst/>
                          <a:highlight>
                            <a:srgbClr val="94DCF8"/>
                          </a:highlight>
                          <a:latin typeface="Garamond" panose="02020404030301010803" pitchFamily="18" charset="0"/>
                        </a:rPr>
                        <a:t>-0.01</a:t>
                      </a:r>
                    </a:p>
                  </a:txBody>
                  <a:tcPr marL="6915" marR="6915" marT="6915"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4DCF8"/>
                    </a:solidFill>
                  </a:tcPr>
                </a:tc>
                <a:tc>
                  <a:txBody>
                    <a:bodyPr/>
                    <a:lstStyle/>
                    <a:p>
                      <a:pPr algn="ctr" fontAlgn="b"/>
                      <a:r>
                        <a:rPr lang="en-US" sz="1400" b="0" i="0" u="none" strike="noStrike">
                          <a:solidFill>
                            <a:schemeClr val="tx1">
                              <a:lumMod val="75000"/>
                              <a:lumOff val="25000"/>
                            </a:schemeClr>
                          </a:solidFill>
                          <a:effectLst/>
                          <a:highlight>
                            <a:srgbClr val="83E28E"/>
                          </a:highlight>
                          <a:latin typeface="Garamond" panose="02020404030301010803" pitchFamily="18" charset="0"/>
                        </a:rPr>
                        <a:t>0.23</a:t>
                      </a:r>
                    </a:p>
                  </a:txBody>
                  <a:tcPr marL="6915" marR="6915" marT="6915" marB="0" anchor="ctr">
                    <a:lnL>
                      <a:noFill/>
                    </a:lnL>
                    <a:lnR>
                      <a:noFill/>
                    </a:lnR>
                    <a:lnT>
                      <a:noFill/>
                    </a:lnT>
                    <a:lnB>
                      <a:noFill/>
                    </a:lnB>
                    <a:lnTlToBr w="12700" cmpd="sng">
                      <a:noFill/>
                      <a:prstDash val="solid"/>
                    </a:lnTlToBr>
                    <a:lnBlToTr w="12700" cmpd="sng">
                      <a:noFill/>
                      <a:prstDash val="solid"/>
                    </a:lnBlToTr>
                    <a:solidFill>
                      <a:srgbClr val="83E28E"/>
                    </a:solidFill>
                  </a:tcPr>
                </a:tc>
                <a:tc>
                  <a:txBody>
                    <a:bodyPr/>
                    <a:lstStyle/>
                    <a:p>
                      <a:pPr algn="ctr" fontAlgn="b"/>
                      <a:r>
                        <a:rPr lang="en-US" sz="1400" b="0" i="0" u="none" strike="noStrike">
                          <a:solidFill>
                            <a:schemeClr val="tx1">
                              <a:lumMod val="75000"/>
                              <a:lumOff val="25000"/>
                            </a:schemeClr>
                          </a:solidFill>
                          <a:effectLst/>
                          <a:highlight>
                            <a:srgbClr val="83E28E"/>
                          </a:highlight>
                          <a:latin typeface="Garamond" panose="02020404030301010803" pitchFamily="18" charset="0"/>
                        </a:rPr>
                        <a:t>0.082</a:t>
                      </a:r>
                    </a:p>
                  </a:txBody>
                  <a:tcPr marL="6915" marR="6915" marT="6915" marB="0" anchor="ctr">
                    <a:lnL>
                      <a:noFill/>
                    </a:lnL>
                    <a:lnR>
                      <a:noFill/>
                    </a:lnR>
                    <a:lnT>
                      <a:noFill/>
                    </a:lnT>
                    <a:lnB>
                      <a:noFill/>
                    </a:lnB>
                    <a:lnTlToBr w="12700" cmpd="sng">
                      <a:noFill/>
                      <a:prstDash val="solid"/>
                    </a:lnTlToBr>
                    <a:lnBlToTr w="12700" cmpd="sng">
                      <a:noFill/>
                      <a:prstDash val="solid"/>
                    </a:lnBlToTr>
                    <a:solidFill>
                      <a:srgbClr val="83E28E"/>
                    </a:solidFill>
                  </a:tcPr>
                </a:tc>
                <a:tc>
                  <a:txBody>
                    <a:bodyPr/>
                    <a:lstStyle/>
                    <a:p>
                      <a:pPr algn="ctr" fontAlgn="b"/>
                      <a:r>
                        <a:rPr lang="en-US" sz="1400" b="0" i="0" u="none" strike="noStrike">
                          <a:solidFill>
                            <a:schemeClr val="tx1">
                              <a:lumMod val="75000"/>
                              <a:lumOff val="25000"/>
                            </a:schemeClr>
                          </a:solidFill>
                          <a:effectLst/>
                          <a:highlight>
                            <a:srgbClr val="83E28E"/>
                          </a:highlight>
                          <a:latin typeface="Garamond" panose="02020404030301010803" pitchFamily="18" charset="0"/>
                        </a:rPr>
                        <a:t>0.28</a:t>
                      </a:r>
                    </a:p>
                  </a:txBody>
                  <a:tcPr marL="6915" marR="6915" marT="6915"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83E28E"/>
                    </a:solidFill>
                  </a:tcPr>
                </a:tc>
                <a:tc>
                  <a:txBody>
                    <a:bodyPr/>
                    <a:lstStyle/>
                    <a:p>
                      <a:pPr algn="ctr" fontAlgn="b"/>
                      <a:r>
                        <a:rPr lang="en-US" sz="1400" b="0" i="0" u="none" strike="noStrike">
                          <a:solidFill>
                            <a:schemeClr val="tx1">
                              <a:lumMod val="75000"/>
                              <a:lumOff val="25000"/>
                            </a:schemeClr>
                          </a:solidFill>
                          <a:effectLst/>
                          <a:highlight>
                            <a:srgbClr val="83E28E"/>
                          </a:highlight>
                          <a:latin typeface="Garamond" panose="02020404030301010803" pitchFamily="18" charset="0"/>
                        </a:rPr>
                        <a:t>0.52</a:t>
                      </a:r>
                    </a:p>
                  </a:txBody>
                  <a:tcPr marL="6915" marR="6915" marT="69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3E28E"/>
                    </a:solidFill>
                  </a:tcPr>
                </a:tc>
                <a:tc>
                  <a:txBody>
                    <a:bodyPr/>
                    <a:lstStyle/>
                    <a:p>
                      <a:pPr algn="ctr" fontAlgn="b"/>
                      <a:r>
                        <a:rPr lang="en-US" sz="1400" b="0" i="0" u="none" strike="noStrike">
                          <a:solidFill>
                            <a:schemeClr val="tx1">
                              <a:lumMod val="75000"/>
                              <a:lumOff val="25000"/>
                            </a:schemeClr>
                          </a:solidFill>
                          <a:effectLst/>
                          <a:highlight>
                            <a:srgbClr val="94DCF8"/>
                          </a:highlight>
                          <a:latin typeface="Garamond" panose="02020404030301010803" pitchFamily="18" charset="0"/>
                        </a:rPr>
                        <a:t>-0.28</a:t>
                      </a:r>
                    </a:p>
                  </a:txBody>
                  <a:tcPr marL="6915" marR="6915" marT="691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4DCF8"/>
                    </a:solidFill>
                  </a:tcPr>
                </a:tc>
                <a:tc>
                  <a:txBody>
                    <a:bodyPr/>
                    <a:lstStyle/>
                    <a:p>
                      <a:pPr algn="ctr" fontAlgn="b"/>
                      <a:r>
                        <a:rPr lang="en-US" sz="1400" b="0" i="0" u="none" strike="noStrike">
                          <a:solidFill>
                            <a:schemeClr val="tx1">
                              <a:lumMod val="75000"/>
                              <a:lumOff val="25000"/>
                            </a:schemeClr>
                          </a:solidFill>
                          <a:effectLst/>
                          <a:highlight>
                            <a:srgbClr val="83E28E"/>
                          </a:highlight>
                          <a:latin typeface="Garamond" panose="02020404030301010803" pitchFamily="18" charset="0"/>
                        </a:rPr>
                        <a:t>0.081</a:t>
                      </a:r>
                    </a:p>
                  </a:txBody>
                  <a:tcPr marL="6915" marR="6915" marT="69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83E28E"/>
                    </a:solidFill>
                  </a:tcPr>
                </a:tc>
                <a:tc>
                  <a:txBody>
                    <a:bodyPr/>
                    <a:lstStyle/>
                    <a:p>
                      <a:pPr algn="ctr" fontAlgn="b"/>
                      <a:r>
                        <a:rPr lang="en-US" sz="1400" b="0" i="0" u="none" strike="noStrike">
                          <a:solidFill>
                            <a:schemeClr val="tx1">
                              <a:lumMod val="75000"/>
                              <a:lumOff val="25000"/>
                            </a:schemeClr>
                          </a:solidFill>
                          <a:effectLst/>
                          <a:highlight>
                            <a:srgbClr val="83E28E"/>
                          </a:highlight>
                          <a:latin typeface="Garamond" panose="02020404030301010803" pitchFamily="18" charset="0"/>
                        </a:rPr>
                        <a:t>-0.027</a:t>
                      </a:r>
                    </a:p>
                  </a:txBody>
                  <a:tcPr marL="6915" marR="6915" marT="69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83E28E"/>
                    </a:solidFill>
                  </a:tcPr>
                </a:tc>
                <a:tc>
                  <a:txBody>
                    <a:bodyPr/>
                    <a:lstStyle/>
                    <a:p>
                      <a:pPr algn="ctr" fontAlgn="b"/>
                      <a:r>
                        <a:rPr lang="en-US" sz="1400" b="0" i="0" u="none" strike="noStrike">
                          <a:solidFill>
                            <a:schemeClr val="tx1">
                              <a:lumMod val="75000"/>
                              <a:lumOff val="25000"/>
                            </a:schemeClr>
                          </a:solidFill>
                          <a:effectLst/>
                          <a:highlight>
                            <a:srgbClr val="83E28E"/>
                          </a:highlight>
                          <a:latin typeface="Garamond" panose="02020404030301010803" pitchFamily="18" charset="0"/>
                        </a:rPr>
                        <a:t>-0.03</a:t>
                      </a:r>
                    </a:p>
                  </a:txBody>
                  <a:tcPr marL="6915" marR="6915" marT="691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83E28E"/>
                    </a:solidFill>
                  </a:tcPr>
                </a:tc>
                <a:extLst>
                  <a:ext uri="{0D108BD9-81ED-4DB2-BD59-A6C34878D82A}">
                    <a16:rowId xmlns:a16="http://schemas.microsoft.com/office/drawing/2014/main" val="2362288888"/>
                  </a:ext>
                </a:extLst>
              </a:tr>
              <a:tr h="639037">
                <a:tc>
                  <a:txBody>
                    <a:bodyPr/>
                    <a:lstStyle/>
                    <a:p>
                      <a:pPr algn="ctr" fontAlgn="b"/>
                      <a:r>
                        <a:rPr lang="en-US" sz="1400" b="0" i="0" u="none" strike="noStrike">
                          <a:solidFill>
                            <a:schemeClr val="tx1">
                              <a:lumMod val="75000"/>
                              <a:lumOff val="25000"/>
                            </a:schemeClr>
                          </a:solidFill>
                          <a:effectLst/>
                          <a:latin typeface="Garamond" panose="02020404030301010803" pitchFamily="18" charset="0"/>
                        </a:rPr>
                        <a:t>NDTI</a:t>
                      </a:r>
                    </a:p>
                  </a:txBody>
                  <a:tcPr marL="6915" marR="6915" marT="69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chemeClr val="tx1">
                              <a:lumMod val="75000"/>
                              <a:lumOff val="25000"/>
                            </a:schemeClr>
                          </a:solidFill>
                          <a:effectLst/>
                          <a:highlight>
                            <a:srgbClr val="F7C7AC"/>
                          </a:highlight>
                          <a:latin typeface="Garamond" panose="02020404030301010803" pitchFamily="18" charset="0"/>
                        </a:rPr>
                        <a:t>0.11</a:t>
                      </a:r>
                    </a:p>
                  </a:txBody>
                  <a:tcPr marL="6915" marR="6915" marT="69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C7AC"/>
                    </a:solidFill>
                  </a:tcPr>
                </a:tc>
                <a:tc>
                  <a:txBody>
                    <a:bodyPr/>
                    <a:lstStyle/>
                    <a:p>
                      <a:pPr algn="ctr" fontAlgn="b"/>
                      <a:r>
                        <a:rPr lang="en-US" sz="1400" b="0" i="0" u="none" strike="noStrike">
                          <a:solidFill>
                            <a:schemeClr val="tx1">
                              <a:lumMod val="75000"/>
                              <a:lumOff val="25000"/>
                            </a:schemeClr>
                          </a:solidFill>
                          <a:effectLst/>
                          <a:highlight>
                            <a:srgbClr val="F7C7AC"/>
                          </a:highlight>
                          <a:latin typeface="Garamond" panose="02020404030301010803" pitchFamily="18" charset="0"/>
                        </a:rPr>
                        <a:t>-0.036</a:t>
                      </a:r>
                    </a:p>
                  </a:txBody>
                  <a:tcPr marL="6915" marR="6915" marT="6915"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C7AC"/>
                    </a:solidFill>
                  </a:tcPr>
                </a:tc>
                <a:tc>
                  <a:txBody>
                    <a:bodyPr/>
                    <a:lstStyle/>
                    <a:p>
                      <a:pPr algn="ctr" fontAlgn="b"/>
                      <a:r>
                        <a:rPr lang="en-US" sz="1400" b="0" i="0" u="none" strike="noStrike">
                          <a:solidFill>
                            <a:schemeClr val="tx1">
                              <a:lumMod val="75000"/>
                              <a:lumOff val="25000"/>
                            </a:schemeClr>
                          </a:solidFill>
                          <a:effectLst/>
                          <a:highlight>
                            <a:srgbClr val="F7C7AC"/>
                          </a:highlight>
                          <a:latin typeface="Garamond" panose="02020404030301010803" pitchFamily="18" charset="0"/>
                        </a:rPr>
                        <a:t>-0.003</a:t>
                      </a:r>
                    </a:p>
                  </a:txBody>
                  <a:tcPr marL="6915" marR="6915" marT="6915"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C7AC"/>
                    </a:solidFill>
                  </a:tcPr>
                </a:tc>
                <a:tc>
                  <a:txBody>
                    <a:bodyPr/>
                    <a:lstStyle/>
                    <a:p>
                      <a:pPr algn="ctr" fontAlgn="b"/>
                      <a:r>
                        <a:rPr lang="en-US" sz="1400" b="0" i="0" u="none" strike="noStrike">
                          <a:solidFill>
                            <a:schemeClr val="tx1">
                              <a:lumMod val="75000"/>
                              <a:lumOff val="25000"/>
                            </a:schemeClr>
                          </a:solidFill>
                          <a:effectLst/>
                          <a:highlight>
                            <a:srgbClr val="F7C7AC"/>
                          </a:highlight>
                          <a:latin typeface="Garamond" panose="02020404030301010803" pitchFamily="18" charset="0"/>
                        </a:rPr>
                        <a:t>No data</a:t>
                      </a:r>
                    </a:p>
                  </a:txBody>
                  <a:tcPr marL="6915" marR="6915" marT="6915"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C7AC"/>
                    </a:solidFill>
                  </a:tcPr>
                </a:tc>
                <a:tc>
                  <a:txBody>
                    <a:bodyPr/>
                    <a:lstStyle/>
                    <a:p>
                      <a:pPr algn="ctr" fontAlgn="b"/>
                      <a:r>
                        <a:rPr lang="en-US" sz="1400" b="0" i="0" u="none" strike="noStrike">
                          <a:solidFill>
                            <a:schemeClr val="tx1">
                              <a:lumMod val="75000"/>
                              <a:lumOff val="25000"/>
                            </a:schemeClr>
                          </a:solidFill>
                          <a:effectLst/>
                          <a:highlight>
                            <a:srgbClr val="F7C7AC"/>
                          </a:highlight>
                          <a:latin typeface="Garamond" panose="02020404030301010803" pitchFamily="18" charset="0"/>
                        </a:rPr>
                        <a:t>No data</a:t>
                      </a:r>
                    </a:p>
                  </a:txBody>
                  <a:tcPr marL="6915" marR="6915" marT="691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C7AC"/>
                    </a:solidFill>
                  </a:tcPr>
                </a:tc>
                <a:tc>
                  <a:txBody>
                    <a:bodyPr/>
                    <a:lstStyle/>
                    <a:p>
                      <a:pPr algn="ctr" fontAlgn="b"/>
                      <a:r>
                        <a:rPr lang="en-US" sz="1400" b="0" i="0" u="none" strike="noStrike">
                          <a:solidFill>
                            <a:schemeClr val="tx1">
                              <a:lumMod val="75000"/>
                              <a:lumOff val="25000"/>
                            </a:schemeClr>
                          </a:solidFill>
                          <a:effectLst/>
                          <a:highlight>
                            <a:srgbClr val="F7C7AC"/>
                          </a:highlight>
                          <a:latin typeface="Garamond" panose="02020404030301010803" pitchFamily="18" charset="0"/>
                        </a:rPr>
                        <a:t>No data</a:t>
                      </a:r>
                    </a:p>
                  </a:txBody>
                  <a:tcPr marL="6915" marR="6915" marT="6915" marB="0" anchor="ctr">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C7AC"/>
                    </a:solidFill>
                  </a:tcPr>
                </a:tc>
                <a:tc>
                  <a:txBody>
                    <a:bodyPr/>
                    <a:lstStyle/>
                    <a:p>
                      <a:pPr algn="ctr" fontAlgn="b"/>
                      <a:r>
                        <a:rPr lang="en-US" sz="1400" b="0" i="0" u="none" strike="noStrike">
                          <a:solidFill>
                            <a:schemeClr val="tx1">
                              <a:lumMod val="75000"/>
                              <a:lumOff val="25000"/>
                            </a:schemeClr>
                          </a:solidFill>
                          <a:effectLst/>
                          <a:highlight>
                            <a:srgbClr val="F7C7AC"/>
                          </a:highlight>
                          <a:latin typeface="Garamond" panose="02020404030301010803" pitchFamily="18" charset="0"/>
                        </a:rPr>
                        <a:t>No data</a:t>
                      </a:r>
                    </a:p>
                  </a:txBody>
                  <a:tcPr marL="6915" marR="6915" marT="69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C7AC"/>
                    </a:solidFill>
                  </a:tcPr>
                </a:tc>
                <a:tc>
                  <a:txBody>
                    <a:bodyPr/>
                    <a:lstStyle/>
                    <a:p>
                      <a:pPr algn="ctr" fontAlgn="b"/>
                      <a:r>
                        <a:rPr lang="en-US" sz="1400" b="0" i="0" u="none" strike="noStrike">
                          <a:solidFill>
                            <a:schemeClr val="tx1">
                              <a:lumMod val="75000"/>
                              <a:lumOff val="25000"/>
                            </a:schemeClr>
                          </a:solidFill>
                          <a:effectLst/>
                          <a:highlight>
                            <a:srgbClr val="F7C7AC"/>
                          </a:highlight>
                          <a:latin typeface="Garamond" panose="02020404030301010803" pitchFamily="18" charset="0"/>
                        </a:rPr>
                        <a:t>No Data</a:t>
                      </a:r>
                    </a:p>
                  </a:txBody>
                  <a:tcPr marL="6915" marR="6915" marT="69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C7AC"/>
                    </a:solidFill>
                  </a:tcPr>
                </a:tc>
                <a:tc>
                  <a:txBody>
                    <a:bodyPr/>
                    <a:lstStyle/>
                    <a:p>
                      <a:pPr algn="ctr" fontAlgn="b"/>
                      <a:r>
                        <a:rPr lang="en-US" sz="1400" b="0" i="0" u="none" strike="noStrike">
                          <a:solidFill>
                            <a:schemeClr val="tx1">
                              <a:lumMod val="75000"/>
                              <a:lumOff val="25000"/>
                            </a:schemeClr>
                          </a:solidFill>
                          <a:effectLst/>
                          <a:highlight>
                            <a:srgbClr val="F7C7AC"/>
                          </a:highlight>
                          <a:latin typeface="Garamond" panose="02020404030301010803" pitchFamily="18" charset="0"/>
                        </a:rPr>
                        <a:t>0.0007</a:t>
                      </a:r>
                    </a:p>
                  </a:txBody>
                  <a:tcPr marL="6915" marR="6915" marT="691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C7AC"/>
                    </a:solidFill>
                  </a:tcPr>
                </a:tc>
                <a:extLst>
                  <a:ext uri="{0D108BD9-81ED-4DB2-BD59-A6C34878D82A}">
                    <a16:rowId xmlns:a16="http://schemas.microsoft.com/office/drawing/2014/main" val="1721479494"/>
                  </a:ext>
                </a:extLst>
              </a:tr>
              <a:tr h="526877">
                <a:tc>
                  <a:txBody>
                    <a:bodyPr/>
                    <a:lstStyle/>
                    <a:p>
                      <a:pPr algn="ctr" fontAlgn="b"/>
                      <a:r>
                        <a:rPr lang="en-US" sz="1400" b="0" i="0" u="none" strike="noStrike">
                          <a:solidFill>
                            <a:srgbClr val="000000"/>
                          </a:solidFill>
                          <a:effectLst/>
                          <a:latin typeface="Garamond" panose="02020404030301010803" pitchFamily="18" charset="0"/>
                        </a:rPr>
                        <a:t>Station</a:t>
                      </a:r>
                    </a:p>
                  </a:txBody>
                  <a:tcPr marL="6915" marR="6915" marT="69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chemeClr val="tx1">
                              <a:lumMod val="75000"/>
                              <a:lumOff val="25000"/>
                            </a:schemeClr>
                          </a:solidFill>
                          <a:effectLst/>
                          <a:latin typeface="Garamond" panose="02020404030301010803" pitchFamily="18" charset="0"/>
                        </a:rPr>
                        <a:t>USSO</a:t>
                      </a:r>
                    </a:p>
                  </a:txBody>
                  <a:tcPr marL="6915" marR="6915" marT="691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a:solidFill>
                            <a:schemeClr val="tx1">
                              <a:lumMod val="75000"/>
                              <a:lumOff val="25000"/>
                            </a:schemeClr>
                          </a:solidFill>
                          <a:effectLst/>
                          <a:latin typeface="Garamond" panose="02020404030301010803" pitchFamily="18" charset="0"/>
                        </a:rPr>
                        <a:t>S190</a:t>
                      </a:r>
                    </a:p>
                  </a:txBody>
                  <a:tcPr marL="6915" marR="6915" marT="691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a:solidFill>
                            <a:schemeClr val="tx1">
                              <a:lumMod val="75000"/>
                              <a:lumOff val="25000"/>
                            </a:schemeClr>
                          </a:solidFill>
                          <a:effectLst/>
                          <a:latin typeface="Garamond" panose="02020404030301010803" pitchFamily="18" charset="0"/>
                        </a:rPr>
                        <a:t>L3BRS</a:t>
                      </a:r>
                    </a:p>
                  </a:txBody>
                  <a:tcPr marL="6915" marR="6915" marT="691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a:solidFill>
                            <a:schemeClr val="tx1">
                              <a:lumMod val="75000"/>
                              <a:lumOff val="25000"/>
                            </a:schemeClr>
                          </a:solidFill>
                          <a:effectLst/>
                          <a:latin typeface="Garamond" panose="02020404030301010803" pitchFamily="18" charset="0"/>
                        </a:rPr>
                        <a:t>G353B</a:t>
                      </a:r>
                    </a:p>
                  </a:txBody>
                  <a:tcPr marL="6915" marR="6915" marT="691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a:solidFill>
                            <a:schemeClr val="tx1">
                              <a:lumMod val="75000"/>
                              <a:lumOff val="25000"/>
                            </a:schemeClr>
                          </a:solidFill>
                          <a:effectLst/>
                          <a:latin typeface="Garamond" panose="02020404030301010803" pitchFamily="18" charset="0"/>
                        </a:rPr>
                        <a:t>G353C</a:t>
                      </a:r>
                    </a:p>
                  </a:txBody>
                  <a:tcPr marL="6915" marR="6915" marT="691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a:solidFill>
                            <a:schemeClr val="tx1">
                              <a:lumMod val="75000"/>
                              <a:lumOff val="25000"/>
                            </a:schemeClr>
                          </a:solidFill>
                          <a:effectLst/>
                          <a:latin typeface="Garamond" panose="02020404030301010803" pitchFamily="18" charset="0"/>
                        </a:rPr>
                        <a:t>G354C</a:t>
                      </a:r>
                    </a:p>
                  </a:txBody>
                  <a:tcPr marL="6915" marR="6915" marT="6915"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a:solidFill>
                            <a:schemeClr val="tx1">
                              <a:lumMod val="75000"/>
                              <a:lumOff val="25000"/>
                            </a:schemeClr>
                          </a:solidFill>
                          <a:effectLst/>
                          <a:latin typeface="Garamond" panose="02020404030301010803" pitchFamily="18" charset="0"/>
                        </a:rPr>
                        <a:t>PC17A</a:t>
                      </a:r>
                    </a:p>
                  </a:txBody>
                  <a:tcPr marL="6915" marR="6915" marT="69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a:solidFill>
                            <a:schemeClr val="tx1">
                              <a:lumMod val="75000"/>
                              <a:lumOff val="25000"/>
                            </a:schemeClr>
                          </a:solidFill>
                          <a:effectLst/>
                          <a:latin typeface="Garamond" panose="02020404030301010803" pitchFamily="18" charset="0"/>
                        </a:rPr>
                        <a:t>West Feeder</a:t>
                      </a:r>
                    </a:p>
                  </a:txBody>
                  <a:tcPr marL="6915" marR="6915" marT="69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400" b="0" i="0" u="none" strike="noStrike">
                          <a:solidFill>
                            <a:schemeClr val="tx1">
                              <a:lumMod val="75000"/>
                              <a:lumOff val="25000"/>
                            </a:schemeClr>
                          </a:solidFill>
                          <a:effectLst/>
                          <a:latin typeface="Garamond" panose="02020404030301010803" pitchFamily="18" charset="0"/>
                        </a:rPr>
                        <a:t>All Same-Day</a:t>
                      </a:r>
                    </a:p>
                  </a:txBody>
                  <a:tcPr marL="6915" marR="6915" marT="691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0930987"/>
                  </a:ext>
                </a:extLst>
              </a:tr>
            </a:tbl>
          </a:graphicData>
        </a:graphic>
      </p:graphicFrame>
      <p:graphicFrame>
        <p:nvGraphicFramePr>
          <p:cNvPr id="17" name="Table 16">
            <a:extLst>
              <a:ext uri="{FF2B5EF4-FFF2-40B4-BE49-F238E27FC236}">
                <a16:creationId xmlns:a16="http://schemas.microsoft.com/office/drawing/2014/main" id="{5A66B2CA-6E62-EF98-FCB7-53E2A316F565}"/>
              </a:ext>
            </a:extLst>
          </p:cNvPr>
          <p:cNvGraphicFramePr>
            <a:graphicFrameLocks noGrp="1"/>
          </p:cNvGraphicFramePr>
          <p:nvPr>
            <p:extLst>
              <p:ext uri="{D42A27DB-BD31-4B8C-83A1-F6EECF244321}">
                <p14:modId xmlns:p14="http://schemas.microsoft.com/office/powerpoint/2010/main" val="1436241749"/>
              </p:ext>
            </p:extLst>
          </p:nvPr>
        </p:nvGraphicFramePr>
        <p:xfrm>
          <a:off x="10116925" y="1668560"/>
          <a:ext cx="1311504" cy="2215295"/>
        </p:xfrm>
        <a:graphic>
          <a:graphicData uri="http://schemas.openxmlformats.org/drawingml/2006/table">
            <a:tbl>
              <a:tblPr firstRow="1" bandRow="1">
                <a:tableStyleId>{5C22544A-7EE6-4342-B048-85BDC9FD1C3A}</a:tableStyleId>
              </a:tblPr>
              <a:tblGrid>
                <a:gridCol w="1311504">
                  <a:extLst>
                    <a:ext uri="{9D8B030D-6E8A-4147-A177-3AD203B41FA5}">
                      <a16:colId xmlns:a16="http://schemas.microsoft.com/office/drawing/2014/main" val="3331960041"/>
                    </a:ext>
                  </a:extLst>
                </a:gridCol>
              </a:tblGrid>
              <a:tr h="769855">
                <a:tc>
                  <a:txBody>
                    <a:bodyPr/>
                    <a:lstStyle/>
                    <a:p>
                      <a:pPr algn="ctr"/>
                      <a:r>
                        <a:rPr lang="en-US" b="0">
                          <a:solidFill>
                            <a:schemeClr val="tx1">
                              <a:lumMod val="75000"/>
                              <a:lumOff val="25000"/>
                            </a:schemeClr>
                          </a:solidFill>
                        </a:rPr>
                        <a:t>Nitrogen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94DCF8"/>
                    </a:solidFill>
                  </a:tcPr>
                </a:tc>
                <a:extLst>
                  <a:ext uri="{0D108BD9-81ED-4DB2-BD59-A6C34878D82A}">
                    <a16:rowId xmlns:a16="http://schemas.microsoft.com/office/drawing/2014/main" val="234317457"/>
                  </a:ext>
                </a:extLst>
              </a:tr>
              <a:tr h="672442">
                <a:tc>
                  <a:txBody>
                    <a:bodyPr/>
                    <a:lstStyle/>
                    <a:p>
                      <a:pPr algn="ctr"/>
                      <a:r>
                        <a:rPr lang="en-US">
                          <a:solidFill>
                            <a:schemeClr val="tx1">
                              <a:lumMod val="75000"/>
                              <a:lumOff val="25000"/>
                            </a:schemeClr>
                          </a:solidFill>
                        </a:rPr>
                        <a:t>Phosphate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83E28E"/>
                    </a:solidFill>
                  </a:tcPr>
                </a:tc>
                <a:extLst>
                  <a:ext uri="{0D108BD9-81ED-4DB2-BD59-A6C34878D82A}">
                    <a16:rowId xmlns:a16="http://schemas.microsoft.com/office/drawing/2014/main" val="4249929554"/>
                  </a:ext>
                </a:extLst>
              </a:tr>
              <a:tr h="772998">
                <a:tc>
                  <a:txBody>
                    <a:bodyPr/>
                    <a:lstStyle/>
                    <a:p>
                      <a:pPr algn="ctr"/>
                      <a:r>
                        <a:rPr lang="en-US">
                          <a:solidFill>
                            <a:schemeClr val="tx1">
                              <a:lumMod val="75000"/>
                              <a:lumOff val="25000"/>
                            </a:schemeClr>
                          </a:solidFill>
                        </a:rPr>
                        <a:t>Turbidity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C7AC"/>
                    </a:solidFill>
                  </a:tcPr>
                </a:tc>
                <a:extLst>
                  <a:ext uri="{0D108BD9-81ED-4DB2-BD59-A6C34878D82A}">
                    <a16:rowId xmlns:a16="http://schemas.microsoft.com/office/drawing/2014/main" val="1881013718"/>
                  </a:ext>
                </a:extLst>
              </a:tr>
            </a:tbl>
          </a:graphicData>
        </a:graphic>
      </p:graphicFrame>
      <p:sp>
        <p:nvSpPr>
          <p:cNvPr id="18" name="TextBox 17">
            <a:extLst>
              <a:ext uri="{FF2B5EF4-FFF2-40B4-BE49-F238E27FC236}">
                <a16:creationId xmlns:a16="http://schemas.microsoft.com/office/drawing/2014/main" id="{EA103A11-0106-E614-2C63-410720A9220E}"/>
              </a:ext>
            </a:extLst>
          </p:cNvPr>
          <p:cNvSpPr txBox="1"/>
          <p:nvPr/>
        </p:nvSpPr>
        <p:spPr>
          <a:xfrm>
            <a:off x="3940405" y="1838227"/>
            <a:ext cx="3101418" cy="646331"/>
          </a:xfrm>
          <a:prstGeom prst="rect">
            <a:avLst/>
          </a:prstGeom>
          <a:noFill/>
        </p:spPr>
        <p:txBody>
          <a:bodyPr wrap="square" rtlCol="0">
            <a:spAutoFit/>
          </a:bodyPr>
          <a:lstStyle/>
          <a:p>
            <a:r>
              <a:rPr lang="en-US" sz="1800" b="0" i="0" u="none" strike="noStrike">
                <a:solidFill>
                  <a:schemeClr val="tx1">
                    <a:lumMod val="75000"/>
                    <a:lumOff val="25000"/>
                  </a:schemeClr>
                </a:solidFill>
                <a:effectLst/>
                <a:latin typeface="Garamond" panose="02020404030301010803" pitchFamily="18" charset="0"/>
              </a:rPr>
              <a:t>Largest R</a:t>
            </a:r>
            <a:r>
              <a:rPr lang="en-US" sz="1800" b="0" i="0" u="none" strike="noStrike" baseline="30000">
                <a:solidFill>
                  <a:schemeClr val="tx1">
                    <a:lumMod val="75000"/>
                    <a:lumOff val="25000"/>
                  </a:schemeClr>
                </a:solidFill>
                <a:effectLst/>
                <a:latin typeface="Garamond" panose="02020404030301010803" pitchFamily="18" charset="0"/>
              </a:rPr>
              <a:t>2</a:t>
            </a:r>
            <a:r>
              <a:rPr lang="en-US" sz="1800" b="0" i="0" u="none" strike="noStrike" baseline="0">
                <a:solidFill>
                  <a:schemeClr val="tx1">
                    <a:lumMod val="75000"/>
                    <a:lumOff val="25000"/>
                  </a:schemeClr>
                </a:solidFill>
                <a:effectLst/>
                <a:latin typeface="Garamond" panose="02020404030301010803" pitchFamily="18" charset="0"/>
              </a:rPr>
              <a:t> by Station and Index</a:t>
            </a:r>
            <a:endParaRPr lang="en-US" sz="1800" b="0" i="0" u="none" strike="noStrike">
              <a:solidFill>
                <a:schemeClr val="tx1">
                  <a:lumMod val="75000"/>
                  <a:lumOff val="25000"/>
                </a:schemeClr>
              </a:solidFill>
              <a:effectLst/>
              <a:latin typeface="Garamond" panose="02020404030301010803" pitchFamily="18" charset="0"/>
            </a:endParaRPr>
          </a:p>
          <a:p>
            <a:endParaRPr lang="en-US"/>
          </a:p>
        </p:txBody>
      </p:sp>
    </p:spTree>
    <p:extLst>
      <p:ext uri="{BB962C8B-B14F-4D97-AF65-F5344CB8AC3E}">
        <p14:creationId xmlns:p14="http://schemas.microsoft.com/office/powerpoint/2010/main" val="305988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89366-DF3A-4305-3B4A-94FBE59924BC}"/>
              </a:ext>
            </a:extLst>
          </p:cNvPr>
          <p:cNvSpPr>
            <a:spLocks noGrp="1"/>
          </p:cNvSpPr>
          <p:nvPr>
            <p:ph type="title"/>
          </p:nvPr>
        </p:nvSpPr>
        <p:spPr/>
        <p:txBody>
          <a:bodyPr/>
          <a:lstStyle/>
          <a:p>
            <a:r>
              <a:rPr lang="en-US"/>
              <a:t>RESULTS</a:t>
            </a:r>
          </a:p>
        </p:txBody>
      </p:sp>
      <p:grpSp>
        <p:nvGrpSpPr>
          <p:cNvPr id="25" name="Group 24">
            <a:extLst>
              <a:ext uri="{FF2B5EF4-FFF2-40B4-BE49-F238E27FC236}">
                <a16:creationId xmlns:a16="http://schemas.microsoft.com/office/drawing/2014/main" id="{20F2070A-B950-0B89-F6F6-92C013852324}"/>
              </a:ext>
            </a:extLst>
          </p:cNvPr>
          <p:cNvGrpSpPr/>
          <p:nvPr/>
        </p:nvGrpSpPr>
        <p:grpSpPr>
          <a:xfrm>
            <a:off x="105063" y="1573801"/>
            <a:ext cx="12332893" cy="5778646"/>
            <a:chOff x="14471005" y="6011331"/>
            <a:chExt cx="12332893" cy="5778646"/>
          </a:xfrm>
        </p:grpSpPr>
        <p:sp>
          <p:nvSpPr>
            <p:cNvPr id="26" name="Text Placeholder 16">
              <a:extLst>
                <a:ext uri="{FF2B5EF4-FFF2-40B4-BE49-F238E27FC236}">
                  <a16:creationId xmlns:a16="http://schemas.microsoft.com/office/drawing/2014/main" id="{5EE57126-3458-B6F6-B84B-26233A7E1EFC}"/>
                </a:ext>
              </a:extLst>
            </p:cNvPr>
            <p:cNvSpPr txBox="1">
              <a:spLocks/>
            </p:cNvSpPr>
            <p:nvPr/>
          </p:nvSpPr>
          <p:spPr>
            <a:xfrm>
              <a:off x="14471005" y="6855369"/>
              <a:ext cx="10931136" cy="3912494"/>
            </a:xfrm>
            <a:prstGeom prst="rect">
              <a:avLst/>
            </a:prstGeom>
          </p:spPr>
          <p:txBody>
            <a:bodyPr numCol="1" spcCol="64008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tx1">
                    <a:lumMod val="75000"/>
                    <a:lumOff val="25000"/>
                  </a:schemeClr>
                </a:solidFill>
                <a:latin typeface="Garamond" panose="02020404030301010803" pitchFamily="18" charset="0"/>
              </a:endParaRPr>
            </a:p>
          </p:txBody>
        </p:sp>
        <p:pic>
          <p:nvPicPr>
            <p:cNvPr id="27" name="Picture 26" descr="Image preview">
              <a:extLst>
                <a:ext uri="{FF2B5EF4-FFF2-40B4-BE49-F238E27FC236}">
                  <a16:creationId xmlns:a16="http://schemas.microsoft.com/office/drawing/2014/main" id="{FEDD6E6B-9067-14DF-CD81-3264EBD629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28" r="8545"/>
            <a:stretch/>
          </p:blipFill>
          <p:spPr bwMode="auto">
            <a:xfrm>
              <a:off x="14483007" y="6333018"/>
              <a:ext cx="8711103" cy="4523020"/>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4EBF174D-E7AE-4D2C-A7AF-54C698629553}"/>
                </a:ext>
              </a:extLst>
            </p:cNvPr>
            <p:cNvGrpSpPr/>
            <p:nvPr/>
          </p:nvGrpSpPr>
          <p:grpSpPr>
            <a:xfrm>
              <a:off x="15125607" y="6712444"/>
              <a:ext cx="533400" cy="3672840"/>
              <a:chOff x="15125607" y="6712444"/>
              <a:chExt cx="533400" cy="3672840"/>
            </a:xfrm>
          </p:grpSpPr>
          <p:sp>
            <p:nvSpPr>
              <p:cNvPr id="59" name="Rectangle 58">
                <a:extLst>
                  <a:ext uri="{FF2B5EF4-FFF2-40B4-BE49-F238E27FC236}">
                    <a16:creationId xmlns:a16="http://schemas.microsoft.com/office/drawing/2014/main" id="{AC19CB1D-FFEB-DCED-AB2E-26C7EA992FB5}"/>
                  </a:ext>
                </a:extLst>
              </p:cNvPr>
              <p:cNvSpPr/>
              <p:nvPr/>
            </p:nvSpPr>
            <p:spPr>
              <a:xfrm>
                <a:off x="15187940" y="6712444"/>
                <a:ext cx="408734" cy="36728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t>C</a:t>
                </a:r>
              </a:p>
            </p:txBody>
          </p:sp>
          <p:sp>
            <p:nvSpPr>
              <p:cNvPr id="60" name="TextBox 1100">
                <a:extLst>
                  <a:ext uri="{FF2B5EF4-FFF2-40B4-BE49-F238E27FC236}">
                    <a16:creationId xmlns:a16="http://schemas.microsoft.com/office/drawing/2014/main" id="{7E2CD8C0-8B64-4883-E7C9-994EA08ED892}"/>
                  </a:ext>
                </a:extLst>
              </p:cNvPr>
              <p:cNvSpPr txBox="1"/>
              <p:nvPr/>
            </p:nvSpPr>
            <p:spPr>
              <a:xfrm>
                <a:off x="15125607" y="6712444"/>
                <a:ext cx="533400"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Garamond" panose="02020404030301010803" pitchFamily="18" charset="0"/>
                  </a:rPr>
                  <a:t>0.75</a:t>
                </a:r>
              </a:p>
            </p:txBody>
          </p:sp>
          <p:sp>
            <p:nvSpPr>
              <p:cNvPr id="61" name="TextBox 1101">
                <a:extLst>
                  <a:ext uri="{FF2B5EF4-FFF2-40B4-BE49-F238E27FC236}">
                    <a16:creationId xmlns:a16="http://schemas.microsoft.com/office/drawing/2014/main" id="{0C3F3656-DDD5-FE0E-2658-1D2FAB15FC88}"/>
                  </a:ext>
                </a:extLst>
              </p:cNvPr>
              <p:cNvSpPr txBox="1"/>
              <p:nvPr/>
            </p:nvSpPr>
            <p:spPr>
              <a:xfrm>
                <a:off x="15125607" y="7251383"/>
                <a:ext cx="533400"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Garamond" panose="02020404030301010803" pitchFamily="18" charset="0"/>
                  </a:rPr>
                  <a:t>0.50</a:t>
                </a:r>
              </a:p>
            </p:txBody>
          </p:sp>
          <p:sp>
            <p:nvSpPr>
              <p:cNvPr id="62" name="TextBox 1102">
                <a:extLst>
                  <a:ext uri="{FF2B5EF4-FFF2-40B4-BE49-F238E27FC236}">
                    <a16:creationId xmlns:a16="http://schemas.microsoft.com/office/drawing/2014/main" id="{5C2F4073-D455-BD8E-77CC-8DA26790DD9D}"/>
                  </a:ext>
                </a:extLst>
              </p:cNvPr>
              <p:cNvSpPr txBox="1"/>
              <p:nvPr/>
            </p:nvSpPr>
            <p:spPr>
              <a:xfrm>
                <a:off x="15125607" y="9273064"/>
                <a:ext cx="533400"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Garamond" panose="02020404030301010803" pitchFamily="18" charset="0"/>
                  </a:rPr>
                  <a:t>0.25</a:t>
                </a:r>
              </a:p>
            </p:txBody>
          </p:sp>
          <p:sp>
            <p:nvSpPr>
              <p:cNvPr id="63" name="TextBox 1103">
                <a:extLst>
                  <a:ext uri="{FF2B5EF4-FFF2-40B4-BE49-F238E27FC236}">
                    <a16:creationId xmlns:a16="http://schemas.microsoft.com/office/drawing/2014/main" id="{4C3BBAB7-0251-5449-3F57-54026076AE00}"/>
                  </a:ext>
                </a:extLst>
              </p:cNvPr>
              <p:cNvSpPr txBox="1"/>
              <p:nvPr/>
            </p:nvSpPr>
            <p:spPr>
              <a:xfrm>
                <a:off x="15125607" y="7790322"/>
                <a:ext cx="533400"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Garamond" panose="02020404030301010803" pitchFamily="18" charset="0"/>
                  </a:rPr>
                  <a:t>0.25</a:t>
                </a:r>
              </a:p>
            </p:txBody>
          </p:sp>
          <p:sp>
            <p:nvSpPr>
              <p:cNvPr id="64" name="TextBox 1104">
                <a:extLst>
                  <a:ext uri="{FF2B5EF4-FFF2-40B4-BE49-F238E27FC236}">
                    <a16:creationId xmlns:a16="http://schemas.microsoft.com/office/drawing/2014/main" id="{C1C71FFC-0B5D-5796-C635-F4EEF51898B3}"/>
                  </a:ext>
                </a:extLst>
              </p:cNvPr>
              <p:cNvSpPr txBox="1"/>
              <p:nvPr/>
            </p:nvSpPr>
            <p:spPr>
              <a:xfrm>
                <a:off x="15125607" y="8693432"/>
                <a:ext cx="533400"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Garamond" panose="02020404030301010803" pitchFamily="18" charset="0"/>
                  </a:rPr>
                  <a:t>0.40</a:t>
                </a:r>
              </a:p>
            </p:txBody>
          </p:sp>
          <p:sp>
            <p:nvSpPr>
              <p:cNvPr id="65" name="TextBox 1105">
                <a:extLst>
                  <a:ext uri="{FF2B5EF4-FFF2-40B4-BE49-F238E27FC236}">
                    <a16:creationId xmlns:a16="http://schemas.microsoft.com/office/drawing/2014/main" id="{93C17411-AF20-D1D6-3148-D32C0A32BE61}"/>
                  </a:ext>
                </a:extLst>
              </p:cNvPr>
              <p:cNvSpPr txBox="1"/>
              <p:nvPr/>
            </p:nvSpPr>
            <p:spPr>
              <a:xfrm>
                <a:off x="15125607" y="9895274"/>
                <a:ext cx="533400"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Garamond" panose="02020404030301010803" pitchFamily="18" charset="0"/>
                  </a:rPr>
                  <a:t>0.10</a:t>
                </a:r>
              </a:p>
            </p:txBody>
          </p:sp>
        </p:grpSp>
        <p:sp>
          <p:nvSpPr>
            <p:cNvPr id="29" name="Rectangle 28">
              <a:extLst>
                <a:ext uri="{FF2B5EF4-FFF2-40B4-BE49-F238E27FC236}">
                  <a16:creationId xmlns:a16="http://schemas.microsoft.com/office/drawing/2014/main" id="{6BDE88C0-06F9-F5A3-BA0A-65B82BD95448}"/>
                </a:ext>
              </a:extLst>
            </p:cNvPr>
            <p:cNvSpPr/>
            <p:nvPr/>
          </p:nvSpPr>
          <p:spPr>
            <a:xfrm>
              <a:off x="15659007" y="10407773"/>
              <a:ext cx="7307580"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TextBox 1093">
              <a:extLst>
                <a:ext uri="{FF2B5EF4-FFF2-40B4-BE49-F238E27FC236}">
                  <a16:creationId xmlns:a16="http://schemas.microsoft.com/office/drawing/2014/main" id="{5BAC54D6-703C-0E3F-E30D-52BE88423EE0}"/>
                </a:ext>
              </a:extLst>
            </p:cNvPr>
            <p:cNvSpPr txBox="1"/>
            <p:nvPr/>
          </p:nvSpPr>
          <p:spPr>
            <a:xfrm>
              <a:off x="21978742" y="10334947"/>
              <a:ext cx="595670"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Garamond" panose="02020404030301010803" pitchFamily="18" charset="0"/>
                </a:rPr>
                <a:t>2024</a:t>
              </a:r>
            </a:p>
          </p:txBody>
        </p:sp>
        <p:sp>
          <p:nvSpPr>
            <p:cNvPr id="31" name="TextBox 1094">
              <a:extLst>
                <a:ext uri="{FF2B5EF4-FFF2-40B4-BE49-F238E27FC236}">
                  <a16:creationId xmlns:a16="http://schemas.microsoft.com/office/drawing/2014/main" id="{989AC24A-209E-D19F-55FE-EEB6F907044B}"/>
                </a:ext>
              </a:extLst>
            </p:cNvPr>
            <p:cNvSpPr txBox="1"/>
            <p:nvPr/>
          </p:nvSpPr>
          <p:spPr>
            <a:xfrm>
              <a:off x="15792734" y="10335927"/>
              <a:ext cx="601551"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Garamond" panose="02020404030301010803" pitchFamily="18" charset="0"/>
                </a:rPr>
                <a:t>2019</a:t>
              </a:r>
            </a:p>
          </p:txBody>
        </p:sp>
        <p:sp>
          <p:nvSpPr>
            <p:cNvPr id="32" name="TextBox 1095">
              <a:extLst>
                <a:ext uri="{FF2B5EF4-FFF2-40B4-BE49-F238E27FC236}">
                  <a16:creationId xmlns:a16="http://schemas.microsoft.com/office/drawing/2014/main" id="{3F615A01-752B-D7FD-C6FA-58F24ECEEE9B}"/>
                </a:ext>
              </a:extLst>
            </p:cNvPr>
            <p:cNvSpPr txBox="1"/>
            <p:nvPr/>
          </p:nvSpPr>
          <p:spPr>
            <a:xfrm>
              <a:off x="17030699" y="10335732"/>
              <a:ext cx="612497"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Garamond" panose="02020404030301010803" pitchFamily="18" charset="0"/>
                </a:rPr>
                <a:t>2020</a:t>
              </a:r>
            </a:p>
          </p:txBody>
        </p:sp>
        <p:sp>
          <p:nvSpPr>
            <p:cNvPr id="33" name="TextBox 1096">
              <a:extLst>
                <a:ext uri="{FF2B5EF4-FFF2-40B4-BE49-F238E27FC236}">
                  <a16:creationId xmlns:a16="http://schemas.microsoft.com/office/drawing/2014/main" id="{B5FAAD88-5829-592C-1AFA-06D43C6661AA}"/>
                </a:ext>
              </a:extLst>
            </p:cNvPr>
            <p:cNvSpPr txBox="1"/>
            <p:nvPr/>
          </p:nvSpPr>
          <p:spPr>
            <a:xfrm>
              <a:off x="18279610" y="10348500"/>
              <a:ext cx="612406"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Garamond" panose="02020404030301010803" pitchFamily="18" charset="0"/>
                </a:rPr>
                <a:t>2021</a:t>
              </a:r>
            </a:p>
          </p:txBody>
        </p:sp>
        <p:sp>
          <p:nvSpPr>
            <p:cNvPr id="34" name="TextBox 1097">
              <a:extLst>
                <a:ext uri="{FF2B5EF4-FFF2-40B4-BE49-F238E27FC236}">
                  <a16:creationId xmlns:a16="http://schemas.microsoft.com/office/drawing/2014/main" id="{41FD38AA-C4F1-6BAB-4542-1B955D136159}"/>
                </a:ext>
              </a:extLst>
            </p:cNvPr>
            <p:cNvSpPr txBox="1"/>
            <p:nvPr/>
          </p:nvSpPr>
          <p:spPr>
            <a:xfrm>
              <a:off x="19485535" y="10334947"/>
              <a:ext cx="582481"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Garamond" panose="02020404030301010803" pitchFamily="18" charset="0"/>
                </a:rPr>
                <a:t>2022</a:t>
              </a:r>
            </a:p>
          </p:txBody>
        </p:sp>
        <p:sp>
          <p:nvSpPr>
            <p:cNvPr id="35" name="TextBox 1098">
              <a:extLst>
                <a:ext uri="{FF2B5EF4-FFF2-40B4-BE49-F238E27FC236}">
                  <a16:creationId xmlns:a16="http://schemas.microsoft.com/office/drawing/2014/main" id="{F2D14318-40E2-6D5E-FA74-9BF8B1CD06B9}"/>
                </a:ext>
              </a:extLst>
            </p:cNvPr>
            <p:cNvSpPr txBox="1"/>
            <p:nvPr/>
          </p:nvSpPr>
          <p:spPr>
            <a:xfrm>
              <a:off x="20733064" y="10326991"/>
              <a:ext cx="665348"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Garamond" panose="02020404030301010803" pitchFamily="18" charset="0"/>
                </a:rPr>
                <a:t>2023</a:t>
              </a:r>
            </a:p>
          </p:txBody>
        </p:sp>
        <p:sp>
          <p:nvSpPr>
            <p:cNvPr id="36" name="TextBox 1088">
              <a:extLst>
                <a:ext uri="{FF2B5EF4-FFF2-40B4-BE49-F238E27FC236}">
                  <a16:creationId xmlns:a16="http://schemas.microsoft.com/office/drawing/2014/main" id="{76B86A36-38DE-35F3-5437-DC96ECF79B43}"/>
                </a:ext>
              </a:extLst>
            </p:cNvPr>
            <p:cNvSpPr txBox="1"/>
            <p:nvPr/>
          </p:nvSpPr>
          <p:spPr>
            <a:xfrm>
              <a:off x="15978768" y="6297135"/>
              <a:ext cx="6823635" cy="33855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latin typeface="Century Gothic"/>
                </a:rPr>
                <a:t>Sentinel 2 NDCI &amp; In Situ Total Phosphate Concentration (USSO Site)</a:t>
              </a:r>
            </a:p>
          </p:txBody>
        </p:sp>
        <p:sp>
          <p:nvSpPr>
            <p:cNvPr id="37" name="TextBox 1089">
              <a:extLst>
                <a:ext uri="{FF2B5EF4-FFF2-40B4-BE49-F238E27FC236}">
                  <a16:creationId xmlns:a16="http://schemas.microsoft.com/office/drawing/2014/main" id="{3BD748B2-2F22-B7C7-2493-0CB70A75D6BC}"/>
                </a:ext>
              </a:extLst>
            </p:cNvPr>
            <p:cNvSpPr txBox="1"/>
            <p:nvPr/>
          </p:nvSpPr>
          <p:spPr>
            <a:xfrm>
              <a:off x="14793905" y="7050999"/>
              <a:ext cx="430887" cy="700142"/>
            </a:xfrm>
            <a:prstGeom prst="rect">
              <a:avLst/>
            </a:prstGeom>
            <a:noFill/>
          </p:spPr>
          <p:txBody>
            <a:bodyPr vert="vert270"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Century Gothic"/>
                </a:rPr>
                <a:t>NDCI</a:t>
              </a:r>
            </a:p>
          </p:txBody>
        </p:sp>
        <p:sp>
          <p:nvSpPr>
            <p:cNvPr id="38" name="TextBox 1090">
              <a:extLst>
                <a:ext uri="{FF2B5EF4-FFF2-40B4-BE49-F238E27FC236}">
                  <a16:creationId xmlns:a16="http://schemas.microsoft.com/office/drawing/2014/main" id="{C1FCA8C5-7DF2-E9E2-30BC-8D8D320AB79E}"/>
                </a:ext>
              </a:extLst>
            </p:cNvPr>
            <p:cNvSpPr txBox="1"/>
            <p:nvPr/>
          </p:nvSpPr>
          <p:spPr>
            <a:xfrm>
              <a:off x="14558549" y="8604000"/>
              <a:ext cx="677108" cy="1676682"/>
            </a:xfrm>
            <a:prstGeom prst="rect">
              <a:avLst/>
            </a:prstGeom>
            <a:noFill/>
          </p:spPr>
          <p:txBody>
            <a:bodyPr vert="vert270"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latin typeface="Century Gothic"/>
                </a:rPr>
                <a:t>Total Phosphate  (mg/l)</a:t>
              </a:r>
            </a:p>
          </p:txBody>
        </p:sp>
        <p:sp>
          <p:nvSpPr>
            <p:cNvPr id="39" name="TextBox 1091">
              <a:extLst>
                <a:ext uri="{FF2B5EF4-FFF2-40B4-BE49-F238E27FC236}">
                  <a16:creationId xmlns:a16="http://schemas.microsoft.com/office/drawing/2014/main" id="{E94AAD8E-76C7-DF39-3777-B47640BC35BF}"/>
                </a:ext>
              </a:extLst>
            </p:cNvPr>
            <p:cNvSpPr txBox="1"/>
            <p:nvPr/>
          </p:nvSpPr>
          <p:spPr>
            <a:xfrm>
              <a:off x="19066160" y="10515433"/>
              <a:ext cx="1010403" cy="338554"/>
            </a:xfrm>
            <a:prstGeom prst="rect">
              <a:avLst/>
            </a:prstGeom>
            <a:noFill/>
          </p:spPr>
          <p:txBody>
            <a:bodyPr vert="horz"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Century Gothic"/>
                </a:rPr>
                <a:t>Date</a:t>
              </a:r>
            </a:p>
          </p:txBody>
        </p:sp>
        <p:grpSp>
          <p:nvGrpSpPr>
            <p:cNvPr id="40" name="Group 39">
              <a:extLst>
                <a:ext uri="{FF2B5EF4-FFF2-40B4-BE49-F238E27FC236}">
                  <a16:creationId xmlns:a16="http://schemas.microsoft.com/office/drawing/2014/main" id="{8310B8C0-62A9-96F2-7AF3-519C3676B496}"/>
                </a:ext>
              </a:extLst>
            </p:cNvPr>
            <p:cNvGrpSpPr/>
            <p:nvPr/>
          </p:nvGrpSpPr>
          <p:grpSpPr>
            <a:xfrm>
              <a:off x="23186085" y="6377661"/>
              <a:ext cx="3114936" cy="4846321"/>
              <a:chOff x="23186085" y="6377659"/>
              <a:chExt cx="3114936" cy="4762500"/>
            </a:xfrm>
          </p:grpSpPr>
          <p:cxnSp>
            <p:nvCxnSpPr>
              <p:cNvPr id="43" name="Straight Connector 42">
                <a:extLst>
                  <a:ext uri="{FF2B5EF4-FFF2-40B4-BE49-F238E27FC236}">
                    <a16:creationId xmlns:a16="http://schemas.microsoft.com/office/drawing/2014/main" id="{BC59A6DE-75ED-0102-6998-F3A97D20128B}"/>
                  </a:ext>
                </a:extLst>
              </p:cNvPr>
              <p:cNvCxnSpPr>
                <a:cxnSpLocks/>
              </p:cNvCxnSpPr>
              <p:nvPr/>
            </p:nvCxnSpPr>
            <p:spPr>
              <a:xfrm>
                <a:off x="26152413" y="6609916"/>
                <a:ext cx="0" cy="1752600"/>
              </a:xfrm>
              <a:prstGeom prst="line">
                <a:avLst/>
              </a:prstGeom>
              <a:ln w="19050"/>
            </p:spPr>
            <p:style>
              <a:lnRef idx="1">
                <a:schemeClr val="dk1"/>
              </a:lnRef>
              <a:fillRef idx="0">
                <a:schemeClr val="dk1"/>
              </a:fillRef>
              <a:effectRef idx="0">
                <a:schemeClr val="dk1"/>
              </a:effectRef>
              <a:fontRef idx="minor">
                <a:schemeClr val="tx1"/>
              </a:fontRef>
            </p:style>
          </p:cxnSp>
          <p:pic>
            <p:nvPicPr>
              <p:cNvPr id="44" name="Picture 43" descr="Image preview">
                <a:extLst>
                  <a:ext uri="{FF2B5EF4-FFF2-40B4-BE49-F238E27FC236}">
                    <a16:creationId xmlns:a16="http://schemas.microsoft.com/office/drawing/2014/main" id="{75CB35E6-D281-1DD5-E30E-517926777B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3292"/>
              <a:stretch/>
            </p:blipFill>
            <p:spPr bwMode="auto">
              <a:xfrm>
                <a:off x="23608441" y="6377659"/>
                <a:ext cx="2543972" cy="4762500"/>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Connector 44">
                <a:extLst>
                  <a:ext uri="{FF2B5EF4-FFF2-40B4-BE49-F238E27FC236}">
                    <a16:creationId xmlns:a16="http://schemas.microsoft.com/office/drawing/2014/main" id="{58866D89-8871-B335-4252-C590E7E27D0F}"/>
                  </a:ext>
                </a:extLst>
              </p:cNvPr>
              <p:cNvCxnSpPr>
                <a:cxnSpLocks/>
              </p:cNvCxnSpPr>
              <p:nvPr/>
            </p:nvCxnSpPr>
            <p:spPr>
              <a:xfrm>
                <a:off x="26152413" y="8448406"/>
                <a:ext cx="0" cy="1933575"/>
              </a:xfrm>
              <a:prstGeom prst="line">
                <a:avLst/>
              </a:prstGeom>
              <a:ln w="12700"/>
            </p:spPr>
            <p:style>
              <a:lnRef idx="1">
                <a:schemeClr val="dk1"/>
              </a:lnRef>
              <a:fillRef idx="0">
                <a:schemeClr val="dk1"/>
              </a:fillRef>
              <a:effectRef idx="0">
                <a:schemeClr val="dk1"/>
              </a:effectRef>
              <a:fontRef idx="minor">
                <a:schemeClr val="tx1"/>
              </a:fontRef>
            </p:style>
          </p:cxnSp>
          <p:sp>
            <p:nvSpPr>
              <p:cNvPr id="46" name="Rectangle 45">
                <a:extLst>
                  <a:ext uri="{FF2B5EF4-FFF2-40B4-BE49-F238E27FC236}">
                    <a16:creationId xmlns:a16="http://schemas.microsoft.com/office/drawing/2014/main" id="{9292F057-DDC8-784C-B0B2-AC93F6FEF38E}"/>
                  </a:ext>
                </a:extLst>
              </p:cNvPr>
              <p:cNvSpPr/>
              <p:nvPr/>
            </p:nvSpPr>
            <p:spPr>
              <a:xfrm>
                <a:off x="24176293" y="10404649"/>
                <a:ext cx="2000250" cy="4480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7" name="TextBox 1111">
                <a:extLst>
                  <a:ext uri="{FF2B5EF4-FFF2-40B4-BE49-F238E27FC236}">
                    <a16:creationId xmlns:a16="http://schemas.microsoft.com/office/drawing/2014/main" id="{7EA0C2FF-32AA-FEA7-727E-3C763F126477}"/>
                  </a:ext>
                </a:extLst>
              </p:cNvPr>
              <p:cNvSpPr txBox="1"/>
              <p:nvPr/>
            </p:nvSpPr>
            <p:spPr>
              <a:xfrm>
                <a:off x="24136423" y="10370341"/>
                <a:ext cx="601051" cy="3326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Century Gothic"/>
                  </a:rPr>
                  <a:t>Jan</a:t>
                </a:r>
              </a:p>
            </p:txBody>
          </p:sp>
          <p:sp>
            <p:nvSpPr>
              <p:cNvPr id="48" name="TextBox 1112">
                <a:extLst>
                  <a:ext uri="{FF2B5EF4-FFF2-40B4-BE49-F238E27FC236}">
                    <a16:creationId xmlns:a16="http://schemas.microsoft.com/office/drawing/2014/main" id="{7488D499-807A-99E2-14FE-112B60D17415}"/>
                  </a:ext>
                </a:extLst>
              </p:cNvPr>
              <p:cNvSpPr txBox="1"/>
              <p:nvPr/>
            </p:nvSpPr>
            <p:spPr>
              <a:xfrm>
                <a:off x="25682124" y="10371907"/>
                <a:ext cx="618897" cy="3326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Century Gothic"/>
                  </a:rPr>
                  <a:t>Dec</a:t>
                </a:r>
              </a:p>
            </p:txBody>
          </p:sp>
          <p:sp>
            <p:nvSpPr>
              <p:cNvPr id="49" name="TextBox 1113">
                <a:extLst>
                  <a:ext uri="{FF2B5EF4-FFF2-40B4-BE49-F238E27FC236}">
                    <a16:creationId xmlns:a16="http://schemas.microsoft.com/office/drawing/2014/main" id="{0BDA5A03-926F-2A81-E9BE-0DA2E4602C3D}"/>
                  </a:ext>
                </a:extLst>
              </p:cNvPr>
              <p:cNvSpPr txBox="1"/>
              <p:nvPr/>
            </p:nvSpPr>
            <p:spPr>
              <a:xfrm>
                <a:off x="24880427" y="10371968"/>
                <a:ext cx="736150" cy="3326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Century Gothic"/>
                  </a:rPr>
                  <a:t>June</a:t>
                </a:r>
              </a:p>
            </p:txBody>
          </p:sp>
          <p:sp>
            <p:nvSpPr>
              <p:cNvPr id="50" name="Rectangle 49">
                <a:extLst>
                  <a:ext uri="{FF2B5EF4-FFF2-40B4-BE49-F238E27FC236}">
                    <a16:creationId xmlns:a16="http://schemas.microsoft.com/office/drawing/2014/main" id="{26EDABC5-447E-630C-2B89-FA21FB4F1A35}"/>
                  </a:ext>
                </a:extLst>
              </p:cNvPr>
              <p:cNvSpPr/>
              <p:nvPr/>
            </p:nvSpPr>
            <p:spPr>
              <a:xfrm>
                <a:off x="23698643" y="6672216"/>
                <a:ext cx="540452" cy="3685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1" name="TextBox 1115">
                <a:extLst>
                  <a:ext uri="{FF2B5EF4-FFF2-40B4-BE49-F238E27FC236}">
                    <a16:creationId xmlns:a16="http://schemas.microsoft.com/office/drawing/2014/main" id="{A4FEEE24-CBEB-63FB-4F03-975505953D32}"/>
                  </a:ext>
                </a:extLst>
              </p:cNvPr>
              <p:cNvSpPr txBox="1"/>
              <p:nvPr/>
            </p:nvSpPr>
            <p:spPr>
              <a:xfrm>
                <a:off x="23774692" y="9611323"/>
                <a:ext cx="540456"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Garamond" panose="02020404030301010803" pitchFamily="18" charset="0"/>
                  </a:rPr>
                  <a:t>0.00</a:t>
                </a:r>
              </a:p>
            </p:txBody>
          </p:sp>
          <p:sp>
            <p:nvSpPr>
              <p:cNvPr id="52" name="TextBox 1116">
                <a:extLst>
                  <a:ext uri="{FF2B5EF4-FFF2-40B4-BE49-F238E27FC236}">
                    <a16:creationId xmlns:a16="http://schemas.microsoft.com/office/drawing/2014/main" id="{E2CCBE20-8595-CFC2-65A3-8A05A1951473}"/>
                  </a:ext>
                </a:extLst>
              </p:cNvPr>
              <p:cNvSpPr txBox="1"/>
              <p:nvPr/>
            </p:nvSpPr>
            <p:spPr>
              <a:xfrm>
                <a:off x="23788841" y="8905487"/>
                <a:ext cx="540456"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Garamond" panose="02020404030301010803" pitchFamily="18" charset="0"/>
                  </a:rPr>
                  <a:t>0.05</a:t>
                </a:r>
              </a:p>
            </p:txBody>
          </p:sp>
          <p:sp>
            <p:nvSpPr>
              <p:cNvPr id="53" name="TextBox 1117">
                <a:extLst>
                  <a:ext uri="{FF2B5EF4-FFF2-40B4-BE49-F238E27FC236}">
                    <a16:creationId xmlns:a16="http://schemas.microsoft.com/office/drawing/2014/main" id="{868A6FB1-2648-C3FA-EFD9-431CD5145495}"/>
                  </a:ext>
                </a:extLst>
              </p:cNvPr>
              <p:cNvSpPr txBox="1"/>
              <p:nvPr/>
            </p:nvSpPr>
            <p:spPr>
              <a:xfrm>
                <a:off x="23823655" y="7756765"/>
                <a:ext cx="540456"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Garamond" panose="02020404030301010803" pitchFamily="18" charset="0"/>
                  </a:rPr>
                  <a:t>-0.1</a:t>
                </a:r>
              </a:p>
            </p:txBody>
          </p:sp>
          <p:sp>
            <p:nvSpPr>
              <p:cNvPr id="54" name="TextBox 1118">
                <a:extLst>
                  <a:ext uri="{FF2B5EF4-FFF2-40B4-BE49-F238E27FC236}">
                    <a16:creationId xmlns:a16="http://schemas.microsoft.com/office/drawing/2014/main" id="{EE63337D-6F5C-369F-6E5F-C2BDCC97A484}"/>
                  </a:ext>
                </a:extLst>
              </p:cNvPr>
              <p:cNvSpPr txBox="1"/>
              <p:nvPr/>
            </p:nvSpPr>
            <p:spPr>
              <a:xfrm>
                <a:off x="23875518" y="7281407"/>
                <a:ext cx="538623"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Garamond" panose="02020404030301010803" pitchFamily="18" charset="0"/>
                  </a:rPr>
                  <a:t>0.0</a:t>
                </a:r>
              </a:p>
            </p:txBody>
          </p:sp>
          <p:sp>
            <p:nvSpPr>
              <p:cNvPr id="55" name="TextBox 1119">
                <a:extLst>
                  <a:ext uri="{FF2B5EF4-FFF2-40B4-BE49-F238E27FC236}">
                    <a16:creationId xmlns:a16="http://schemas.microsoft.com/office/drawing/2014/main" id="{DACDFF2C-17BF-6E02-2AA4-6C1F8BC790DD}"/>
                  </a:ext>
                </a:extLst>
              </p:cNvPr>
              <p:cNvSpPr txBox="1"/>
              <p:nvPr/>
            </p:nvSpPr>
            <p:spPr>
              <a:xfrm>
                <a:off x="23893286" y="6770306"/>
                <a:ext cx="540456"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latin typeface="Garamond" panose="02020404030301010803" pitchFamily="18" charset="0"/>
                  </a:rPr>
                  <a:t>0.1</a:t>
                </a:r>
              </a:p>
            </p:txBody>
          </p:sp>
          <p:sp>
            <p:nvSpPr>
              <p:cNvPr id="56" name="TextBox 1120">
                <a:extLst>
                  <a:ext uri="{FF2B5EF4-FFF2-40B4-BE49-F238E27FC236}">
                    <a16:creationId xmlns:a16="http://schemas.microsoft.com/office/drawing/2014/main" id="{029FCA11-9772-B361-C520-E9E708BD814F}"/>
                  </a:ext>
                </a:extLst>
              </p:cNvPr>
              <p:cNvSpPr txBox="1"/>
              <p:nvPr/>
            </p:nvSpPr>
            <p:spPr>
              <a:xfrm>
                <a:off x="23242316" y="6654428"/>
                <a:ext cx="677108" cy="1571219"/>
              </a:xfrm>
              <a:prstGeom prst="rect">
                <a:avLst/>
              </a:prstGeom>
              <a:noFill/>
            </p:spPr>
            <p:txBody>
              <a:bodyPr vert="vert270"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latin typeface="Century Gothic"/>
                  </a:rPr>
                  <a:t>NDCI Seasonal Component</a:t>
                </a:r>
              </a:p>
            </p:txBody>
          </p:sp>
          <p:sp>
            <p:nvSpPr>
              <p:cNvPr id="57" name="TextBox 1121">
                <a:extLst>
                  <a:ext uri="{FF2B5EF4-FFF2-40B4-BE49-F238E27FC236}">
                    <a16:creationId xmlns:a16="http://schemas.microsoft.com/office/drawing/2014/main" id="{23B142E9-1DDD-0039-F57D-546DD7C3BDC5}"/>
                  </a:ext>
                </a:extLst>
              </p:cNvPr>
              <p:cNvSpPr txBox="1"/>
              <p:nvPr/>
            </p:nvSpPr>
            <p:spPr>
              <a:xfrm>
                <a:off x="23186085" y="8667238"/>
                <a:ext cx="677108" cy="1494135"/>
              </a:xfrm>
              <a:prstGeom prst="rect">
                <a:avLst/>
              </a:prstGeom>
              <a:noFill/>
            </p:spPr>
            <p:txBody>
              <a:bodyPr vert="vert270"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a:latin typeface="Century Gothic"/>
                  </a:rPr>
                  <a:t>TP Seasonal Component</a:t>
                </a:r>
              </a:p>
            </p:txBody>
          </p:sp>
          <p:sp>
            <p:nvSpPr>
              <p:cNvPr id="58" name="Rectangle 57">
                <a:extLst>
                  <a:ext uri="{FF2B5EF4-FFF2-40B4-BE49-F238E27FC236}">
                    <a16:creationId xmlns:a16="http://schemas.microsoft.com/office/drawing/2014/main" id="{8C835860-7EE8-9B5F-F0A5-BD96B819E79E}"/>
                  </a:ext>
                </a:extLst>
              </p:cNvPr>
              <p:cNvSpPr/>
              <p:nvPr/>
            </p:nvSpPr>
            <p:spPr>
              <a:xfrm>
                <a:off x="26003434" y="8374184"/>
                <a:ext cx="173109" cy="249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41" name="TextBox 1041">
              <a:extLst>
                <a:ext uri="{FF2B5EF4-FFF2-40B4-BE49-F238E27FC236}">
                  <a16:creationId xmlns:a16="http://schemas.microsoft.com/office/drawing/2014/main" id="{04D0F091-E961-F083-6712-2403DBE69C12}"/>
                </a:ext>
              </a:extLst>
            </p:cNvPr>
            <p:cNvSpPr txBox="1"/>
            <p:nvPr/>
          </p:nvSpPr>
          <p:spPr>
            <a:xfrm>
              <a:off x="23429736" y="6011331"/>
              <a:ext cx="3374162" cy="33855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1600">
                <a:latin typeface="Garamond" panose="02020404030301010803" pitchFamily="18" charset="0"/>
              </a:endParaRPr>
            </a:p>
          </p:txBody>
        </p:sp>
        <p:sp>
          <p:nvSpPr>
            <p:cNvPr id="42" name="Rectangle 41">
              <a:extLst>
                <a:ext uri="{FF2B5EF4-FFF2-40B4-BE49-F238E27FC236}">
                  <a16:creationId xmlns:a16="http://schemas.microsoft.com/office/drawing/2014/main" id="{CF60436B-D359-9377-FA4F-B20F5FBD501E}"/>
                </a:ext>
              </a:extLst>
            </p:cNvPr>
            <p:cNvSpPr/>
            <p:nvPr/>
          </p:nvSpPr>
          <p:spPr>
            <a:xfrm>
              <a:off x="14596494" y="10645083"/>
              <a:ext cx="11916550" cy="11448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1600">
                <a:solidFill>
                  <a:schemeClr val="tx1"/>
                </a:solidFill>
                <a:latin typeface="Garamond" panose="02020404030301010803" pitchFamily="18" charset="0"/>
              </a:endParaRPr>
            </a:p>
          </p:txBody>
        </p:sp>
      </p:grpSp>
    </p:spTree>
    <p:extLst>
      <p:ext uri="{BB962C8B-B14F-4D97-AF65-F5344CB8AC3E}">
        <p14:creationId xmlns:p14="http://schemas.microsoft.com/office/powerpoint/2010/main" val="1705276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F11E7-AB2D-2318-843A-79B7F5CAE37C}"/>
              </a:ext>
            </a:extLst>
          </p:cNvPr>
          <p:cNvSpPr>
            <a:spLocks noGrp="1"/>
          </p:cNvSpPr>
          <p:nvPr>
            <p:ph type="title"/>
          </p:nvPr>
        </p:nvSpPr>
        <p:spPr/>
        <p:txBody>
          <a:bodyPr/>
          <a:lstStyle/>
          <a:p>
            <a:r>
              <a:rPr lang="en-US"/>
              <a:t>RESULTS</a:t>
            </a:r>
          </a:p>
        </p:txBody>
      </p:sp>
      <p:sp>
        <p:nvSpPr>
          <p:cNvPr id="27" name="TextBox 26">
            <a:extLst>
              <a:ext uri="{FF2B5EF4-FFF2-40B4-BE49-F238E27FC236}">
                <a16:creationId xmlns:a16="http://schemas.microsoft.com/office/drawing/2014/main" id="{AFC36721-5288-A3A1-CB27-013C6A2A380E}"/>
              </a:ext>
            </a:extLst>
          </p:cNvPr>
          <p:cNvSpPr txBox="1"/>
          <p:nvPr/>
        </p:nvSpPr>
        <p:spPr>
          <a:xfrm>
            <a:off x="2923199" y="1080437"/>
            <a:ext cx="3053893" cy="3704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6000"/>
                    <a:lumOff val="24000"/>
                  </a:schemeClr>
                </a:solidFill>
                <a:latin typeface="Century Gothic"/>
              </a:rPr>
              <a:t>Approximation of Maxar</a:t>
            </a:r>
            <a:r>
              <a:rPr lang="en-US">
                <a:solidFill>
                  <a:schemeClr val="tx1">
                    <a:lumMod val="76000"/>
                    <a:lumOff val="24000"/>
                  </a:schemeClr>
                </a:solidFill>
                <a:latin typeface="Century Gothic"/>
              </a:rPr>
              <a:t> </a:t>
            </a:r>
          </a:p>
        </p:txBody>
      </p:sp>
      <p:grpSp>
        <p:nvGrpSpPr>
          <p:cNvPr id="31" name="Group 30">
            <a:extLst>
              <a:ext uri="{FF2B5EF4-FFF2-40B4-BE49-F238E27FC236}">
                <a16:creationId xmlns:a16="http://schemas.microsoft.com/office/drawing/2014/main" id="{F0BC4C8E-739B-33C1-DA72-3C7718F737B0}"/>
              </a:ext>
            </a:extLst>
          </p:cNvPr>
          <p:cNvGrpSpPr/>
          <p:nvPr/>
        </p:nvGrpSpPr>
        <p:grpSpPr>
          <a:xfrm>
            <a:off x="9422108" y="3267193"/>
            <a:ext cx="4398368" cy="1598463"/>
            <a:chOff x="9393171" y="5013041"/>
            <a:chExt cx="4398368" cy="1598463"/>
          </a:xfrm>
        </p:grpSpPr>
        <p:pic>
          <p:nvPicPr>
            <p:cNvPr id="20" name="Picture 19" descr="A screenshot of a computer screen&#10;&#10;Description automatically generated">
              <a:extLst>
                <a:ext uri="{FF2B5EF4-FFF2-40B4-BE49-F238E27FC236}">
                  <a16:creationId xmlns:a16="http://schemas.microsoft.com/office/drawing/2014/main" id="{01334962-45FA-890F-CCC6-0D01D77EA8CB}"/>
                </a:ext>
              </a:extLst>
            </p:cNvPr>
            <p:cNvPicPr>
              <a:picLocks noChangeAspect="1"/>
            </p:cNvPicPr>
            <p:nvPr/>
          </p:nvPicPr>
          <p:blipFill rotWithShape="1">
            <a:blip r:embed="rId3"/>
            <a:srcRect l="71865" t="78329" r="24539" b="13408"/>
            <a:stretch/>
          </p:blipFill>
          <p:spPr>
            <a:xfrm>
              <a:off x="9393171" y="5285754"/>
              <a:ext cx="434237" cy="811360"/>
            </a:xfrm>
            <a:prstGeom prst="rect">
              <a:avLst/>
            </a:prstGeom>
          </p:spPr>
        </p:pic>
        <p:grpSp>
          <p:nvGrpSpPr>
            <p:cNvPr id="9" name="Group 8">
              <a:extLst>
                <a:ext uri="{FF2B5EF4-FFF2-40B4-BE49-F238E27FC236}">
                  <a16:creationId xmlns:a16="http://schemas.microsoft.com/office/drawing/2014/main" id="{03EED45C-9C7D-8787-4CC3-CA3D65827DE7}"/>
                </a:ext>
              </a:extLst>
            </p:cNvPr>
            <p:cNvGrpSpPr/>
            <p:nvPr/>
          </p:nvGrpSpPr>
          <p:grpSpPr>
            <a:xfrm>
              <a:off x="9397659" y="6185086"/>
              <a:ext cx="4393880" cy="426418"/>
              <a:chOff x="6903011" y="6338211"/>
              <a:chExt cx="4393880" cy="426418"/>
            </a:xfrm>
          </p:grpSpPr>
          <p:pic>
            <p:nvPicPr>
              <p:cNvPr id="26" name="Picture 25" descr="A black screen with white lines&#10;&#10;Description automatically generated">
                <a:extLst>
                  <a:ext uri="{FF2B5EF4-FFF2-40B4-BE49-F238E27FC236}">
                    <a16:creationId xmlns:a16="http://schemas.microsoft.com/office/drawing/2014/main" id="{3A955B73-6A7A-E0F7-79CC-2FB8C00FF041}"/>
                  </a:ext>
                </a:extLst>
              </p:cNvPr>
              <p:cNvPicPr>
                <a:picLocks noChangeAspect="1"/>
              </p:cNvPicPr>
              <p:nvPr/>
            </p:nvPicPr>
            <p:blipFill rotWithShape="1">
              <a:blip r:embed="rId4"/>
              <a:srcRect l="71508" t="95168" r="5543" b="1993"/>
              <a:stretch/>
            </p:blipFill>
            <p:spPr>
              <a:xfrm>
                <a:off x="6929389" y="6577529"/>
                <a:ext cx="1995343" cy="187100"/>
              </a:xfrm>
              <a:prstGeom prst="rect">
                <a:avLst/>
              </a:prstGeom>
              <a:ln w="12700">
                <a:noFill/>
              </a:ln>
            </p:spPr>
          </p:pic>
          <p:sp>
            <p:nvSpPr>
              <p:cNvPr id="4" name="TextBox 3">
                <a:extLst>
                  <a:ext uri="{FF2B5EF4-FFF2-40B4-BE49-F238E27FC236}">
                    <a16:creationId xmlns:a16="http://schemas.microsoft.com/office/drawing/2014/main" id="{FED64F72-8A47-A044-14BC-CE6DFD6B4001}"/>
                  </a:ext>
                </a:extLst>
              </p:cNvPr>
              <p:cNvSpPr txBox="1"/>
              <p:nvPr/>
            </p:nvSpPr>
            <p:spPr>
              <a:xfrm>
                <a:off x="6903011" y="6367148"/>
                <a:ext cx="2328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tx1">
                        <a:lumMod val="76000"/>
                        <a:lumOff val="24000"/>
                      </a:schemeClr>
                    </a:solidFill>
                    <a:latin typeface="Century Gothic"/>
                  </a:rPr>
                  <a:t>0</a:t>
                </a:r>
              </a:p>
            </p:txBody>
          </p:sp>
          <p:sp>
            <p:nvSpPr>
              <p:cNvPr id="6" name="TextBox 5">
                <a:extLst>
                  <a:ext uri="{FF2B5EF4-FFF2-40B4-BE49-F238E27FC236}">
                    <a16:creationId xmlns:a16="http://schemas.microsoft.com/office/drawing/2014/main" id="{3FD646F4-BAB6-F5EB-9301-2FF5DDAC7800}"/>
                  </a:ext>
                </a:extLst>
              </p:cNvPr>
              <p:cNvSpPr txBox="1"/>
              <p:nvPr/>
            </p:nvSpPr>
            <p:spPr>
              <a:xfrm>
                <a:off x="7684301" y="6338211"/>
                <a:ext cx="45468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tx1">
                        <a:lumMod val="76000"/>
                        <a:lumOff val="24000"/>
                      </a:schemeClr>
                    </a:solidFill>
                    <a:latin typeface="Century Gothic"/>
                  </a:rPr>
                  <a:t>0.1</a:t>
                </a:r>
              </a:p>
            </p:txBody>
          </p:sp>
          <p:sp>
            <p:nvSpPr>
              <p:cNvPr id="7" name="TextBox 6">
                <a:extLst>
                  <a:ext uri="{FF2B5EF4-FFF2-40B4-BE49-F238E27FC236}">
                    <a16:creationId xmlns:a16="http://schemas.microsoft.com/office/drawing/2014/main" id="{0701BAE1-5054-1F6D-BF60-DB56A2FD59C7}"/>
                  </a:ext>
                </a:extLst>
              </p:cNvPr>
              <p:cNvSpPr txBox="1"/>
              <p:nvPr/>
            </p:nvSpPr>
            <p:spPr>
              <a:xfrm>
                <a:off x="8553691" y="636414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6000"/>
                        <a:lumOff val="24000"/>
                      </a:schemeClr>
                    </a:solidFill>
                    <a:latin typeface="Century Gothic"/>
                  </a:rPr>
                  <a:t>0.2 Kilometers</a:t>
                </a:r>
                <a:endParaRPr lang="en-US">
                  <a:solidFill>
                    <a:schemeClr val="tx1">
                      <a:lumMod val="76000"/>
                      <a:lumOff val="24000"/>
                    </a:schemeClr>
                  </a:solidFill>
                </a:endParaRPr>
              </a:p>
            </p:txBody>
          </p:sp>
        </p:grpSp>
        <p:sp>
          <p:nvSpPr>
            <p:cNvPr id="11" name="TextBox 10">
              <a:extLst>
                <a:ext uri="{FF2B5EF4-FFF2-40B4-BE49-F238E27FC236}">
                  <a16:creationId xmlns:a16="http://schemas.microsoft.com/office/drawing/2014/main" id="{9589BD6D-DA20-23C1-8CBF-7C484681D290}"/>
                </a:ext>
              </a:extLst>
            </p:cNvPr>
            <p:cNvSpPr txBox="1"/>
            <p:nvPr/>
          </p:nvSpPr>
          <p:spPr>
            <a:xfrm>
              <a:off x="9821422" y="528311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6000"/>
                      <a:lumOff val="24000"/>
                    </a:schemeClr>
                  </a:solidFill>
                  <a:latin typeface="Century Gothic"/>
                </a:rPr>
                <a:t>High</a:t>
              </a:r>
              <a:endParaRPr lang="en-US">
                <a:solidFill>
                  <a:schemeClr val="tx1">
                    <a:lumMod val="76000"/>
                    <a:lumOff val="24000"/>
                  </a:schemeClr>
                </a:solidFill>
              </a:endParaRPr>
            </a:p>
          </p:txBody>
        </p:sp>
        <p:sp>
          <p:nvSpPr>
            <p:cNvPr id="13" name="TextBox 12">
              <a:extLst>
                <a:ext uri="{FF2B5EF4-FFF2-40B4-BE49-F238E27FC236}">
                  <a16:creationId xmlns:a16="http://schemas.microsoft.com/office/drawing/2014/main" id="{50E17B5C-0291-E432-2ED6-9E9670B0ADC1}"/>
                </a:ext>
              </a:extLst>
            </p:cNvPr>
            <p:cNvSpPr txBox="1"/>
            <p:nvPr/>
          </p:nvSpPr>
          <p:spPr>
            <a:xfrm>
              <a:off x="9821422" y="582327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6000"/>
                      <a:lumOff val="24000"/>
                    </a:schemeClr>
                  </a:solidFill>
                  <a:latin typeface="Century Gothic"/>
                </a:rPr>
                <a:t>Low</a:t>
              </a:r>
              <a:endParaRPr lang="en-US">
                <a:solidFill>
                  <a:schemeClr val="tx1">
                    <a:lumMod val="76000"/>
                    <a:lumOff val="24000"/>
                  </a:schemeClr>
                </a:solidFill>
              </a:endParaRPr>
            </a:p>
          </p:txBody>
        </p:sp>
        <p:sp>
          <p:nvSpPr>
            <p:cNvPr id="14" name="TextBox 13">
              <a:extLst>
                <a:ext uri="{FF2B5EF4-FFF2-40B4-BE49-F238E27FC236}">
                  <a16:creationId xmlns:a16="http://schemas.microsoft.com/office/drawing/2014/main" id="{DB613300-2A0B-93E2-E58A-064CDB0B40CD}"/>
                </a:ext>
              </a:extLst>
            </p:cNvPr>
            <p:cNvSpPr txBox="1"/>
            <p:nvPr/>
          </p:nvSpPr>
          <p:spPr>
            <a:xfrm>
              <a:off x="9397016" y="5013041"/>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6000"/>
                      <a:lumOff val="24000"/>
                    </a:schemeClr>
                  </a:solidFill>
                  <a:latin typeface="Century Gothic"/>
                </a:rPr>
                <a:t>NDCI Value</a:t>
              </a:r>
              <a:endParaRPr lang="en-US">
                <a:solidFill>
                  <a:schemeClr val="tx1">
                    <a:lumMod val="76000"/>
                    <a:lumOff val="24000"/>
                  </a:schemeClr>
                </a:solidFill>
              </a:endParaRPr>
            </a:p>
          </p:txBody>
        </p:sp>
      </p:grpSp>
      <p:sp>
        <p:nvSpPr>
          <p:cNvPr id="15" name="TextBox 14">
            <a:extLst>
              <a:ext uri="{FF2B5EF4-FFF2-40B4-BE49-F238E27FC236}">
                <a16:creationId xmlns:a16="http://schemas.microsoft.com/office/drawing/2014/main" id="{C27B71C0-1E34-532F-C105-1A6A0AA1C9B9}"/>
              </a:ext>
            </a:extLst>
          </p:cNvPr>
          <p:cNvSpPr txBox="1"/>
          <p:nvPr/>
        </p:nvSpPr>
        <p:spPr>
          <a:xfrm>
            <a:off x="6234318" y="1071527"/>
            <a:ext cx="3053893" cy="3704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6000"/>
                    <a:lumOff val="24000"/>
                  </a:schemeClr>
                </a:solidFill>
                <a:latin typeface="Century Gothic"/>
              </a:rPr>
              <a:t>Sentinel-2: July 15, 2019</a:t>
            </a:r>
          </a:p>
        </p:txBody>
      </p:sp>
      <p:sp>
        <p:nvSpPr>
          <p:cNvPr id="3" name="TextBox 2">
            <a:extLst>
              <a:ext uri="{FF2B5EF4-FFF2-40B4-BE49-F238E27FC236}">
                <a16:creationId xmlns:a16="http://schemas.microsoft.com/office/drawing/2014/main" id="{5B7345E0-0EF0-5384-4B7B-C21EAF51C483}"/>
              </a:ext>
            </a:extLst>
          </p:cNvPr>
          <p:cNvSpPr txBox="1"/>
          <p:nvPr/>
        </p:nvSpPr>
        <p:spPr>
          <a:xfrm>
            <a:off x="143206" y="3106529"/>
            <a:ext cx="2731839"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6000"/>
                    <a:lumOff val="24000"/>
                  </a:schemeClr>
                </a:solidFill>
                <a:latin typeface="Century Gothic"/>
              </a:rPr>
              <a:t>USSO Station: True color imagery shows algal blooms,  NDCI measures  and emphasizes them.</a:t>
            </a:r>
          </a:p>
          <a:p>
            <a:pPr algn="ctr"/>
            <a:endParaRPr lang="en-US" sz="1600">
              <a:solidFill>
                <a:schemeClr val="tx1">
                  <a:lumMod val="76000"/>
                  <a:lumOff val="24000"/>
                </a:schemeClr>
              </a:solidFill>
              <a:latin typeface="Century Gothic"/>
            </a:endParaRPr>
          </a:p>
          <a:p>
            <a:pPr algn="ctr"/>
            <a:r>
              <a:rPr lang="en-US" sz="1600">
                <a:solidFill>
                  <a:schemeClr val="tx1">
                    <a:lumMod val="76000"/>
                    <a:lumOff val="24000"/>
                  </a:schemeClr>
                </a:solidFill>
                <a:latin typeface="Century Gothic"/>
              </a:rPr>
              <a:t>This is not Maxar imagery but a depiction of what Maxar would look like</a:t>
            </a:r>
          </a:p>
        </p:txBody>
      </p:sp>
      <p:sp>
        <p:nvSpPr>
          <p:cNvPr id="12" name="TextBox 11">
            <a:extLst>
              <a:ext uri="{FF2B5EF4-FFF2-40B4-BE49-F238E27FC236}">
                <a16:creationId xmlns:a16="http://schemas.microsoft.com/office/drawing/2014/main" id="{1AB14C17-8072-389D-BAA4-D8CDD2F83E14}"/>
              </a:ext>
            </a:extLst>
          </p:cNvPr>
          <p:cNvSpPr txBox="1"/>
          <p:nvPr/>
        </p:nvSpPr>
        <p:spPr>
          <a:xfrm>
            <a:off x="3105068" y="1379920"/>
            <a:ext cx="143558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6000"/>
                    <a:lumOff val="24000"/>
                  </a:schemeClr>
                </a:solidFill>
                <a:latin typeface="Century Gothic"/>
              </a:rPr>
              <a:t>True Color</a:t>
            </a:r>
            <a:endParaRPr lang="en-US" sz="1600">
              <a:solidFill>
                <a:schemeClr val="tx1">
                  <a:lumMod val="76000"/>
                  <a:lumOff val="24000"/>
                </a:schemeClr>
              </a:solidFill>
            </a:endParaRPr>
          </a:p>
        </p:txBody>
      </p:sp>
      <p:sp>
        <p:nvSpPr>
          <p:cNvPr id="16" name="TextBox 15">
            <a:extLst>
              <a:ext uri="{FF2B5EF4-FFF2-40B4-BE49-F238E27FC236}">
                <a16:creationId xmlns:a16="http://schemas.microsoft.com/office/drawing/2014/main" id="{0E4EF3C0-0EC3-7C6B-201E-09A94FF96106}"/>
              </a:ext>
            </a:extLst>
          </p:cNvPr>
          <p:cNvSpPr txBox="1"/>
          <p:nvPr/>
        </p:nvSpPr>
        <p:spPr>
          <a:xfrm>
            <a:off x="6337875" y="1380858"/>
            <a:ext cx="143558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6000"/>
                    <a:lumOff val="24000"/>
                  </a:schemeClr>
                </a:solidFill>
                <a:latin typeface="Century Gothic"/>
              </a:rPr>
              <a:t>True Color</a:t>
            </a:r>
            <a:endParaRPr lang="en-US" sz="1600">
              <a:solidFill>
                <a:schemeClr val="tx1">
                  <a:lumMod val="76000"/>
                  <a:lumOff val="24000"/>
                </a:schemeClr>
              </a:solidFill>
            </a:endParaRPr>
          </a:p>
        </p:txBody>
      </p:sp>
      <p:sp>
        <p:nvSpPr>
          <p:cNvPr id="17" name="TextBox 16">
            <a:extLst>
              <a:ext uri="{FF2B5EF4-FFF2-40B4-BE49-F238E27FC236}">
                <a16:creationId xmlns:a16="http://schemas.microsoft.com/office/drawing/2014/main" id="{665B0126-2643-3183-E672-ACB197C507E6}"/>
              </a:ext>
            </a:extLst>
          </p:cNvPr>
          <p:cNvSpPr txBox="1"/>
          <p:nvPr/>
        </p:nvSpPr>
        <p:spPr>
          <a:xfrm>
            <a:off x="4539843" y="1379920"/>
            <a:ext cx="143558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6000"/>
                    <a:lumOff val="24000"/>
                  </a:schemeClr>
                </a:solidFill>
                <a:latin typeface="Century Gothic"/>
              </a:rPr>
              <a:t>NDCI</a:t>
            </a:r>
            <a:endParaRPr lang="en-US" sz="1600">
              <a:solidFill>
                <a:schemeClr val="tx1">
                  <a:lumMod val="76000"/>
                  <a:lumOff val="24000"/>
                </a:schemeClr>
              </a:solidFill>
            </a:endParaRPr>
          </a:p>
        </p:txBody>
      </p:sp>
      <p:sp>
        <p:nvSpPr>
          <p:cNvPr id="18" name="TextBox 17">
            <a:extLst>
              <a:ext uri="{FF2B5EF4-FFF2-40B4-BE49-F238E27FC236}">
                <a16:creationId xmlns:a16="http://schemas.microsoft.com/office/drawing/2014/main" id="{A2D12FEB-4086-19F0-41CC-842E4BED0144}"/>
              </a:ext>
            </a:extLst>
          </p:cNvPr>
          <p:cNvSpPr txBox="1"/>
          <p:nvPr/>
        </p:nvSpPr>
        <p:spPr>
          <a:xfrm>
            <a:off x="7705400" y="1379921"/>
            <a:ext cx="15202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6000"/>
                    <a:lumOff val="24000"/>
                  </a:schemeClr>
                </a:solidFill>
                <a:latin typeface="Century Gothic"/>
              </a:rPr>
              <a:t>NDCI</a:t>
            </a:r>
            <a:endParaRPr lang="en-US" sz="1600">
              <a:solidFill>
                <a:schemeClr val="tx1">
                  <a:lumMod val="76000"/>
                  <a:lumOff val="24000"/>
                </a:schemeClr>
              </a:solidFill>
            </a:endParaRPr>
          </a:p>
        </p:txBody>
      </p:sp>
      <p:pic>
        <p:nvPicPr>
          <p:cNvPr id="21" name="Picture 20" descr="A screenshot of a computer generated image&#10;&#10;Description automatically generated">
            <a:extLst>
              <a:ext uri="{FF2B5EF4-FFF2-40B4-BE49-F238E27FC236}">
                <a16:creationId xmlns:a16="http://schemas.microsoft.com/office/drawing/2014/main" id="{E0C3313D-C36E-97C5-63F4-CDBE37C15427}"/>
              </a:ext>
            </a:extLst>
          </p:cNvPr>
          <p:cNvPicPr>
            <a:picLocks noChangeAspect="1"/>
          </p:cNvPicPr>
          <p:nvPr/>
        </p:nvPicPr>
        <p:blipFill rotWithShape="1">
          <a:blip r:embed="rId5"/>
          <a:srcRect l="35821" t="20957" r="29602" b="165"/>
          <a:stretch/>
        </p:blipFill>
        <p:spPr>
          <a:xfrm>
            <a:off x="6297816" y="1711000"/>
            <a:ext cx="2944824" cy="5063124"/>
          </a:xfrm>
          <a:prstGeom prst="rect">
            <a:avLst/>
          </a:prstGeom>
          <a:ln w="12700">
            <a:noFill/>
          </a:ln>
          <a:effectLst>
            <a:outerShdw blurRad="50800" dist="38100" dir="2700000">
              <a:srgbClr val="000000">
                <a:alpha val="40000"/>
              </a:srgbClr>
            </a:outerShdw>
          </a:effectLst>
        </p:spPr>
      </p:pic>
      <p:pic>
        <p:nvPicPr>
          <p:cNvPr id="19" name="Picture 18" descr="A screenshot of a computer screen&#10;&#10;Description automatically generated">
            <a:extLst>
              <a:ext uri="{FF2B5EF4-FFF2-40B4-BE49-F238E27FC236}">
                <a16:creationId xmlns:a16="http://schemas.microsoft.com/office/drawing/2014/main" id="{210A42CF-44AA-267B-79CD-26D594AD6497}"/>
              </a:ext>
            </a:extLst>
          </p:cNvPr>
          <p:cNvPicPr>
            <a:picLocks noChangeAspect="1"/>
          </p:cNvPicPr>
          <p:nvPr/>
        </p:nvPicPr>
        <p:blipFill rotWithShape="1">
          <a:blip r:embed="rId6"/>
          <a:srcRect l="36522" t="20957" r="29565" b="495"/>
          <a:stretch/>
        </p:blipFill>
        <p:spPr>
          <a:xfrm>
            <a:off x="6294134" y="1712956"/>
            <a:ext cx="2931527" cy="5065151"/>
          </a:xfrm>
          <a:prstGeom prst="rect">
            <a:avLst/>
          </a:prstGeom>
          <a:ln w="12700">
            <a:noFill/>
          </a:ln>
        </p:spPr>
      </p:pic>
      <p:pic>
        <p:nvPicPr>
          <p:cNvPr id="33" name="Picture 32" descr="A black screen with a black background&#10;&#10;Description automatically generated">
            <a:extLst>
              <a:ext uri="{FF2B5EF4-FFF2-40B4-BE49-F238E27FC236}">
                <a16:creationId xmlns:a16="http://schemas.microsoft.com/office/drawing/2014/main" id="{C79EB1EF-46FF-C7D4-129C-2B2A0AB947FD}"/>
              </a:ext>
            </a:extLst>
          </p:cNvPr>
          <p:cNvPicPr>
            <a:picLocks noChangeAspect="1"/>
          </p:cNvPicPr>
          <p:nvPr/>
        </p:nvPicPr>
        <p:blipFill rotWithShape="1">
          <a:blip r:embed="rId7"/>
          <a:srcRect l="30061" t="68335" r="60634" b="20096"/>
          <a:stretch/>
        </p:blipFill>
        <p:spPr>
          <a:xfrm>
            <a:off x="10901616" y="3593522"/>
            <a:ext cx="563522" cy="544059"/>
          </a:xfrm>
          <a:prstGeom prst="rect">
            <a:avLst/>
          </a:prstGeom>
        </p:spPr>
      </p:pic>
      <p:pic>
        <p:nvPicPr>
          <p:cNvPr id="8" name="Picture 7" descr="A collage of different views of a canal&#10;&#10;Description automatically generated">
            <a:extLst>
              <a:ext uri="{FF2B5EF4-FFF2-40B4-BE49-F238E27FC236}">
                <a16:creationId xmlns:a16="http://schemas.microsoft.com/office/drawing/2014/main" id="{80A15DBE-93E0-793E-56C1-CFD70FA2D65D}"/>
              </a:ext>
            </a:extLst>
          </p:cNvPr>
          <p:cNvPicPr>
            <a:picLocks noChangeAspect="1"/>
          </p:cNvPicPr>
          <p:nvPr/>
        </p:nvPicPr>
        <p:blipFill rotWithShape="1">
          <a:blip r:embed="rId8"/>
          <a:srcRect l="691" t="627" r="486" b="231"/>
          <a:stretch/>
        </p:blipFill>
        <p:spPr>
          <a:xfrm>
            <a:off x="3069031" y="1680376"/>
            <a:ext cx="2934678" cy="5071090"/>
          </a:xfrm>
          <a:prstGeom prst="rect">
            <a:avLst/>
          </a:prstGeom>
        </p:spPr>
      </p:pic>
      <p:pic>
        <p:nvPicPr>
          <p:cNvPr id="25" name="Picture 24" descr="A screenshot of a computer screen&#10;&#10;Description automatically generated">
            <a:extLst>
              <a:ext uri="{FF2B5EF4-FFF2-40B4-BE49-F238E27FC236}">
                <a16:creationId xmlns:a16="http://schemas.microsoft.com/office/drawing/2014/main" id="{85DC8DD2-4842-CDDB-50BD-5EAA3FDE220E}"/>
              </a:ext>
            </a:extLst>
          </p:cNvPr>
          <p:cNvPicPr>
            <a:picLocks noChangeAspect="1"/>
          </p:cNvPicPr>
          <p:nvPr/>
        </p:nvPicPr>
        <p:blipFill rotWithShape="1">
          <a:blip r:embed="rId6"/>
          <a:srcRect t="20992" r="65217" b="165"/>
          <a:stretch/>
        </p:blipFill>
        <p:spPr>
          <a:xfrm>
            <a:off x="3026975" y="1680376"/>
            <a:ext cx="2963299" cy="5071090"/>
          </a:xfrm>
          <a:prstGeom prst="rect">
            <a:avLst/>
          </a:prstGeom>
          <a:ln w="12700">
            <a:noFill/>
          </a:ln>
        </p:spPr>
      </p:pic>
      <p:sp>
        <p:nvSpPr>
          <p:cNvPr id="23" name="TextBox 22">
            <a:extLst>
              <a:ext uri="{FF2B5EF4-FFF2-40B4-BE49-F238E27FC236}">
                <a16:creationId xmlns:a16="http://schemas.microsoft.com/office/drawing/2014/main" id="{49144BE8-DB2A-24A8-3EAA-4DDCB1B0D87E}"/>
              </a:ext>
            </a:extLst>
          </p:cNvPr>
          <p:cNvSpPr txBox="1"/>
          <p:nvPr/>
        </p:nvSpPr>
        <p:spPr>
          <a:xfrm>
            <a:off x="-1675283" y="6611779"/>
            <a:ext cx="459587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err="1">
                <a:solidFill>
                  <a:schemeClr val="tx1">
                    <a:lumMod val="75000"/>
                    <a:lumOff val="25000"/>
                  </a:schemeClr>
                </a:solidFill>
                <a:latin typeface="Century Gothic"/>
              </a:rPr>
              <a:t>Basemap</a:t>
            </a:r>
            <a:r>
              <a:rPr lang="en-US" sz="1000">
                <a:solidFill>
                  <a:schemeClr val="tx1">
                    <a:lumMod val="75000"/>
                    <a:lumOff val="25000"/>
                  </a:schemeClr>
                </a:solidFill>
                <a:latin typeface="Century Gothic"/>
              </a:rPr>
              <a:t> Credit: ESRI, Earthstar Geographics</a:t>
            </a:r>
          </a:p>
        </p:txBody>
      </p:sp>
    </p:spTree>
    <p:extLst>
      <p:ext uri="{BB962C8B-B14F-4D97-AF65-F5344CB8AC3E}">
        <p14:creationId xmlns:p14="http://schemas.microsoft.com/office/powerpoint/2010/main" val="1367416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10A78-D373-FB96-2D48-87F2C9BB85A3}"/>
              </a:ext>
            </a:extLst>
          </p:cNvPr>
          <p:cNvSpPr>
            <a:spLocks noGrp="1"/>
          </p:cNvSpPr>
          <p:nvPr>
            <p:ph type="title"/>
          </p:nvPr>
        </p:nvSpPr>
        <p:spPr/>
        <p:txBody>
          <a:bodyPr/>
          <a:lstStyle/>
          <a:p>
            <a:r>
              <a:rPr lang="en-US"/>
              <a:t>UNCERTAINTIES</a:t>
            </a:r>
          </a:p>
        </p:txBody>
      </p:sp>
      <p:sp>
        <p:nvSpPr>
          <p:cNvPr id="982" name="Rectangle: Rounded Corners 981">
            <a:extLst>
              <a:ext uri="{FF2B5EF4-FFF2-40B4-BE49-F238E27FC236}">
                <a16:creationId xmlns:a16="http://schemas.microsoft.com/office/drawing/2014/main" id="{E0409C74-5792-3CA8-E891-5C5E30B905C5}"/>
              </a:ext>
            </a:extLst>
          </p:cNvPr>
          <p:cNvSpPr/>
          <p:nvPr/>
        </p:nvSpPr>
        <p:spPr>
          <a:xfrm>
            <a:off x="1199433" y="4303342"/>
            <a:ext cx="4883141" cy="2214142"/>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 name="Hexagon 982">
            <a:extLst>
              <a:ext uri="{FF2B5EF4-FFF2-40B4-BE49-F238E27FC236}">
                <a16:creationId xmlns:a16="http://schemas.microsoft.com/office/drawing/2014/main" id="{038C992F-6AA5-3EC4-91E8-BB39A3393725}"/>
              </a:ext>
            </a:extLst>
          </p:cNvPr>
          <p:cNvSpPr/>
          <p:nvPr/>
        </p:nvSpPr>
        <p:spPr>
          <a:xfrm>
            <a:off x="158750" y="4095750"/>
            <a:ext cx="2859088" cy="2644775"/>
          </a:xfrm>
          <a:prstGeom prst="hexagon">
            <a:avLst/>
          </a:prstGeom>
          <a:solidFill>
            <a:srgbClr val="4DAEB3">
              <a:alpha val="5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4" name="Hexagon 983">
            <a:extLst>
              <a:ext uri="{FF2B5EF4-FFF2-40B4-BE49-F238E27FC236}">
                <a16:creationId xmlns:a16="http://schemas.microsoft.com/office/drawing/2014/main" id="{AA00975F-7489-0818-4EF6-E2691C4E8B9C}"/>
              </a:ext>
            </a:extLst>
          </p:cNvPr>
          <p:cNvSpPr/>
          <p:nvPr/>
        </p:nvSpPr>
        <p:spPr>
          <a:xfrm>
            <a:off x="468901" y="4302873"/>
            <a:ext cx="2262752" cy="2216022"/>
          </a:xfrm>
          <a:prstGeom prst="hexagon">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6" name="Rectangle: Rounded Corners 985">
            <a:extLst>
              <a:ext uri="{FF2B5EF4-FFF2-40B4-BE49-F238E27FC236}">
                <a16:creationId xmlns:a16="http://schemas.microsoft.com/office/drawing/2014/main" id="{28404122-E780-6083-5B18-D537A6527D4A}"/>
              </a:ext>
            </a:extLst>
          </p:cNvPr>
          <p:cNvSpPr/>
          <p:nvPr/>
        </p:nvSpPr>
        <p:spPr>
          <a:xfrm>
            <a:off x="7179196" y="1487816"/>
            <a:ext cx="4883141" cy="2214142"/>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7" name="Hexagon 986">
            <a:extLst>
              <a:ext uri="{FF2B5EF4-FFF2-40B4-BE49-F238E27FC236}">
                <a16:creationId xmlns:a16="http://schemas.microsoft.com/office/drawing/2014/main" id="{38F053AC-F824-A090-EB5A-F67C68252FB5}"/>
              </a:ext>
            </a:extLst>
          </p:cNvPr>
          <p:cNvSpPr/>
          <p:nvPr/>
        </p:nvSpPr>
        <p:spPr>
          <a:xfrm>
            <a:off x="6143864" y="1279529"/>
            <a:ext cx="2858497" cy="2645513"/>
          </a:xfrm>
          <a:prstGeom prst="hexagon">
            <a:avLst/>
          </a:prstGeom>
          <a:solidFill>
            <a:srgbClr val="4DAEB3">
              <a:alpha val="5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8" name="Hexagon 987">
            <a:extLst>
              <a:ext uri="{FF2B5EF4-FFF2-40B4-BE49-F238E27FC236}">
                <a16:creationId xmlns:a16="http://schemas.microsoft.com/office/drawing/2014/main" id="{09ECC968-6A23-8B87-A5AF-6F4DA1E5E5AB}"/>
              </a:ext>
            </a:extLst>
          </p:cNvPr>
          <p:cNvSpPr/>
          <p:nvPr/>
        </p:nvSpPr>
        <p:spPr>
          <a:xfrm>
            <a:off x="6448664" y="1487347"/>
            <a:ext cx="2262752" cy="2216022"/>
          </a:xfrm>
          <a:prstGeom prst="hexagon">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0" name="Rectangle: Rounded Corners 989">
            <a:extLst>
              <a:ext uri="{FF2B5EF4-FFF2-40B4-BE49-F238E27FC236}">
                <a16:creationId xmlns:a16="http://schemas.microsoft.com/office/drawing/2014/main" id="{2C615062-2B51-401E-F923-89C77DAA11CD}"/>
              </a:ext>
            </a:extLst>
          </p:cNvPr>
          <p:cNvSpPr/>
          <p:nvPr/>
        </p:nvSpPr>
        <p:spPr>
          <a:xfrm>
            <a:off x="7205027" y="4277511"/>
            <a:ext cx="4883141" cy="2214142"/>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1" name="Hexagon 990">
            <a:extLst>
              <a:ext uri="{FF2B5EF4-FFF2-40B4-BE49-F238E27FC236}">
                <a16:creationId xmlns:a16="http://schemas.microsoft.com/office/drawing/2014/main" id="{8D669DAD-F362-D04D-D277-F03F8FF33D98}"/>
              </a:ext>
            </a:extLst>
          </p:cNvPr>
          <p:cNvSpPr/>
          <p:nvPr/>
        </p:nvSpPr>
        <p:spPr>
          <a:xfrm>
            <a:off x="6169695" y="4069224"/>
            <a:ext cx="2858497" cy="2645513"/>
          </a:xfrm>
          <a:prstGeom prst="hexagon">
            <a:avLst/>
          </a:prstGeom>
          <a:solidFill>
            <a:srgbClr val="4DAEB3">
              <a:alpha val="5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2" name="Hexagon 991">
            <a:extLst>
              <a:ext uri="{FF2B5EF4-FFF2-40B4-BE49-F238E27FC236}">
                <a16:creationId xmlns:a16="http://schemas.microsoft.com/office/drawing/2014/main" id="{BC4B3266-67F2-9F0D-B5DB-0B159BF54A43}"/>
              </a:ext>
            </a:extLst>
          </p:cNvPr>
          <p:cNvSpPr/>
          <p:nvPr/>
        </p:nvSpPr>
        <p:spPr>
          <a:xfrm>
            <a:off x="6474495" y="4277043"/>
            <a:ext cx="2262752" cy="2216022"/>
          </a:xfrm>
          <a:prstGeom prst="hexagon">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4" name="Graphic 993" descr="Stopwatch 75% outline">
            <a:extLst>
              <a:ext uri="{FF2B5EF4-FFF2-40B4-BE49-F238E27FC236}">
                <a16:creationId xmlns:a16="http://schemas.microsoft.com/office/drawing/2014/main" id="{4861E1A4-83A3-DE9B-7BCC-1B1F3D7206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103" y="4278475"/>
            <a:ext cx="1934705" cy="2025111"/>
          </a:xfrm>
          <a:prstGeom prst="rect">
            <a:avLst/>
          </a:prstGeom>
        </p:spPr>
      </p:pic>
      <p:pic>
        <p:nvPicPr>
          <p:cNvPr id="995" name="Graphic 994" descr="Wave outline">
            <a:extLst>
              <a:ext uri="{FF2B5EF4-FFF2-40B4-BE49-F238E27FC236}">
                <a16:creationId xmlns:a16="http://schemas.microsoft.com/office/drawing/2014/main" id="{D8EB758B-8542-2CF3-FCBA-9E0A2E7692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01603" y="4302287"/>
            <a:ext cx="1624738" cy="1715145"/>
          </a:xfrm>
          <a:prstGeom prst="rect">
            <a:avLst/>
          </a:prstGeom>
        </p:spPr>
      </p:pic>
      <p:sp>
        <p:nvSpPr>
          <p:cNvPr id="1001" name="TextBox 1000">
            <a:extLst>
              <a:ext uri="{FF2B5EF4-FFF2-40B4-BE49-F238E27FC236}">
                <a16:creationId xmlns:a16="http://schemas.microsoft.com/office/drawing/2014/main" id="{C9E0D8F1-3B25-3391-8238-1265CA12FA9D}"/>
              </a:ext>
            </a:extLst>
          </p:cNvPr>
          <p:cNvSpPr txBox="1"/>
          <p:nvPr/>
        </p:nvSpPr>
        <p:spPr>
          <a:xfrm>
            <a:off x="2725548" y="4468892"/>
            <a:ext cx="31642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FFFFFF"/>
                </a:solidFill>
                <a:latin typeface="Century Gothic"/>
              </a:rPr>
              <a:t>Temporal Resolution</a:t>
            </a:r>
            <a:endParaRPr lang="en-US" b="1"/>
          </a:p>
        </p:txBody>
      </p:sp>
      <p:sp>
        <p:nvSpPr>
          <p:cNvPr id="1002" name="TextBox 1001">
            <a:extLst>
              <a:ext uri="{FF2B5EF4-FFF2-40B4-BE49-F238E27FC236}">
                <a16:creationId xmlns:a16="http://schemas.microsoft.com/office/drawing/2014/main" id="{61F7B603-56D6-FD59-2C94-D5C4543DFA5D}"/>
              </a:ext>
            </a:extLst>
          </p:cNvPr>
          <p:cNvSpPr txBox="1"/>
          <p:nvPr/>
        </p:nvSpPr>
        <p:spPr>
          <a:xfrm>
            <a:off x="8705311" y="1588791"/>
            <a:ext cx="306091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FFFFFF"/>
                </a:solidFill>
                <a:latin typeface="Century Gothic"/>
              </a:rPr>
              <a:t>Spatial Resolution</a:t>
            </a:r>
            <a:endParaRPr lang="en-US" b="1"/>
          </a:p>
        </p:txBody>
      </p:sp>
      <p:sp>
        <p:nvSpPr>
          <p:cNvPr id="1003" name="TextBox 1002">
            <a:extLst>
              <a:ext uri="{FF2B5EF4-FFF2-40B4-BE49-F238E27FC236}">
                <a16:creationId xmlns:a16="http://schemas.microsoft.com/office/drawing/2014/main" id="{72200D12-D520-6243-F043-DAD7129C7FC2}"/>
              </a:ext>
            </a:extLst>
          </p:cNvPr>
          <p:cNvSpPr txBox="1"/>
          <p:nvPr/>
        </p:nvSpPr>
        <p:spPr>
          <a:xfrm>
            <a:off x="8703176" y="4468892"/>
            <a:ext cx="324172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FFFFFF"/>
                </a:solidFill>
                <a:latin typeface="Century Gothic"/>
              </a:rPr>
              <a:t>Varied Water Levels</a:t>
            </a:r>
          </a:p>
        </p:txBody>
      </p:sp>
      <p:sp>
        <p:nvSpPr>
          <p:cNvPr id="1006" name="TextBox 1005">
            <a:extLst>
              <a:ext uri="{FF2B5EF4-FFF2-40B4-BE49-F238E27FC236}">
                <a16:creationId xmlns:a16="http://schemas.microsoft.com/office/drawing/2014/main" id="{0B6411ED-88F2-197A-1863-1EC87BC8D4E4}"/>
              </a:ext>
            </a:extLst>
          </p:cNvPr>
          <p:cNvSpPr txBox="1"/>
          <p:nvPr/>
        </p:nvSpPr>
        <p:spPr>
          <a:xfrm>
            <a:off x="3022598" y="4940776"/>
            <a:ext cx="3047999" cy="95923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000"/>
              </a:spcAft>
            </a:pPr>
            <a:r>
              <a:rPr lang="en-US" sz="1600">
                <a:solidFill>
                  <a:schemeClr val="bg1"/>
                </a:solidFill>
                <a:latin typeface="Century Gothic"/>
              </a:rPr>
              <a:t>Daily imagery not available</a:t>
            </a:r>
            <a:endParaRPr lang="en-US">
              <a:solidFill>
                <a:schemeClr val="bg1"/>
              </a:solidFill>
            </a:endParaRPr>
          </a:p>
          <a:p>
            <a:pPr>
              <a:spcAft>
                <a:spcPts val="1000"/>
              </a:spcAft>
            </a:pPr>
            <a:r>
              <a:rPr lang="en-US" sz="1600" i="1">
                <a:solidFill>
                  <a:schemeClr val="bg1"/>
                </a:solidFill>
                <a:latin typeface="Century Gothic"/>
              </a:rPr>
              <a:t>Delay to process imagery to </a:t>
            </a:r>
            <a:br>
              <a:rPr lang="en-US" sz="1600" i="1">
                <a:solidFill>
                  <a:schemeClr val="bg1"/>
                </a:solidFill>
                <a:latin typeface="Century Gothic"/>
              </a:rPr>
            </a:br>
            <a:r>
              <a:rPr lang="en-US" sz="1600" i="1">
                <a:solidFill>
                  <a:schemeClr val="bg1"/>
                </a:solidFill>
                <a:latin typeface="Century Gothic"/>
              </a:rPr>
              <a:t>corrected levels</a:t>
            </a:r>
          </a:p>
        </p:txBody>
      </p:sp>
      <p:sp>
        <p:nvSpPr>
          <p:cNvPr id="1007" name="TextBox 1006">
            <a:extLst>
              <a:ext uri="{FF2B5EF4-FFF2-40B4-BE49-F238E27FC236}">
                <a16:creationId xmlns:a16="http://schemas.microsoft.com/office/drawing/2014/main" id="{119C4D92-D80E-85CE-50B6-66EF774695D6}"/>
              </a:ext>
            </a:extLst>
          </p:cNvPr>
          <p:cNvSpPr txBox="1"/>
          <p:nvPr/>
        </p:nvSpPr>
        <p:spPr>
          <a:xfrm>
            <a:off x="9002105" y="2019964"/>
            <a:ext cx="3047999" cy="145167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000"/>
              </a:spcAft>
            </a:pPr>
            <a:r>
              <a:rPr lang="en-US" sz="1600">
                <a:solidFill>
                  <a:schemeClr val="bg1"/>
                </a:solidFill>
                <a:latin typeface="Century Gothic"/>
              </a:rPr>
              <a:t>Florida canals are narrow: it can be difficult to obtain clean pixels</a:t>
            </a:r>
            <a:endParaRPr lang="en-US">
              <a:solidFill>
                <a:schemeClr val="bg1"/>
              </a:solidFill>
              <a:latin typeface="Garamond"/>
            </a:endParaRPr>
          </a:p>
          <a:p>
            <a:pPr>
              <a:spcAft>
                <a:spcPts val="1000"/>
              </a:spcAft>
            </a:pPr>
            <a:r>
              <a:rPr lang="en-US" sz="1600" i="1">
                <a:solidFill>
                  <a:schemeClr val="bg1"/>
                </a:solidFill>
                <a:latin typeface="Century Gothic"/>
              </a:rPr>
              <a:t>Land interference can occur on larger pixels</a:t>
            </a:r>
            <a:endParaRPr lang="en-US" i="1">
              <a:solidFill>
                <a:schemeClr val="bg1"/>
              </a:solidFill>
            </a:endParaRPr>
          </a:p>
        </p:txBody>
      </p:sp>
      <p:sp>
        <p:nvSpPr>
          <p:cNvPr id="1008" name="TextBox 1007">
            <a:extLst>
              <a:ext uri="{FF2B5EF4-FFF2-40B4-BE49-F238E27FC236}">
                <a16:creationId xmlns:a16="http://schemas.microsoft.com/office/drawing/2014/main" id="{30B6B6AF-0412-687F-B8FD-0393CD3C4A8D}"/>
              </a:ext>
            </a:extLst>
          </p:cNvPr>
          <p:cNvSpPr txBox="1"/>
          <p:nvPr/>
        </p:nvSpPr>
        <p:spPr>
          <a:xfrm>
            <a:off x="8998774" y="4940777"/>
            <a:ext cx="3047999" cy="120545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000"/>
              </a:spcAft>
            </a:pPr>
            <a:r>
              <a:rPr lang="en-US" sz="1600">
                <a:solidFill>
                  <a:schemeClr val="bg1"/>
                </a:solidFill>
                <a:latin typeface="Century Gothic"/>
              </a:rPr>
              <a:t>Low water levels can lead to ground reflectance</a:t>
            </a:r>
            <a:endParaRPr lang="en-US"/>
          </a:p>
          <a:p>
            <a:pPr>
              <a:spcAft>
                <a:spcPts val="1000"/>
              </a:spcAft>
            </a:pPr>
            <a:r>
              <a:rPr lang="en-US" sz="1600" i="1">
                <a:solidFill>
                  <a:schemeClr val="bg1"/>
                </a:solidFill>
                <a:latin typeface="Century Gothic"/>
              </a:rPr>
              <a:t>Misrepresentation of pixel values</a:t>
            </a:r>
          </a:p>
        </p:txBody>
      </p:sp>
      <p:pic>
        <p:nvPicPr>
          <p:cNvPr id="1010" name="Graphic 1009" descr="Cube outline">
            <a:extLst>
              <a:ext uri="{FF2B5EF4-FFF2-40B4-BE49-F238E27FC236}">
                <a16:creationId xmlns:a16="http://schemas.microsoft.com/office/drawing/2014/main" id="{8706B6D3-DB7A-A85A-9C7A-5D32628785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37026" y="1693405"/>
            <a:ext cx="1753890" cy="1715144"/>
          </a:xfrm>
          <a:prstGeom prst="rect">
            <a:avLst/>
          </a:prstGeom>
        </p:spPr>
      </p:pic>
      <p:sp>
        <p:nvSpPr>
          <p:cNvPr id="3" name="Rectangle: Rounded Corners 2">
            <a:extLst>
              <a:ext uri="{FF2B5EF4-FFF2-40B4-BE49-F238E27FC236}">
                <a16:creationId xmlns:a16="http://schemas.microsoft.com/office/drawing/2014/main" id="{34CF892D-10F3-9BC2-1B1C-ED52728EC6EE}"/>
              </a:ext>
            </a:extLst>
          </p:cNvPr>
          <p:cNvSpPr/>
          <p:nvPr/>
        </p:nvSpPr>
        <p:spPr>
          <a:xfrm>
            <a:off x="1195240" y="1490612"/>
            <a:ext cx="4883141" cy="2214142"/>
          </a:xfrm>
          <a:prstGeom prst="round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936085A1-2395-F016-B16B-7D498E1F0AA6}"/>
              </a:ext>
            </a:extLst>
          </p:cNvPr>
          <p:cNvSpPr/>
          <p:nvPr/>
        </p:nvSpPr>
        <p:spPr>
          <a:xfrm>
            <a:off x="158750" y="1281113"/>
            <a:ext cx="2859088" cy="2644775"/>
          </a:xfrm>
          <a:prstGeom prst="hexagon">
            <a:avLst/>
          </a:prstGeom>
          <a:solidFill>
            <a:srgbClr val="4DAEB3">
              <a:alpha val="5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82807F59-F357-E347-43EE-94D42858F0C5}"/>
              </a:ext>
            </a:extLst>
          </p:cNvPr>
          <p:cNvSpPr/>
          <p:nvPr/>
        </p:nvSpPr>
        <p:spPr>
          <a:xfrm>
            <a:off x="464708" y="1485507"/>
            <a:ext cx="2262752" cy="2216022"/>
          </a:xfrm>
          <a:prstGeom prst="hexagon">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1D8EAF2-1F94-BFF4-8156-3DC1AB10AEB3}"/>
              </a:ext>
            </a:extLst>
          </p:cNvPr>
          <p:cNvSpPr txBox="1"/>
          <p:nvPr/>
        </p:nvSpPr>
        <p:spPr>
          <a:xfrm>
            <a:off x="2727694" y="1552813"/>
            <a:ext cx="306091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FFFFFF"/>
                </a:solidFill>
                <a:latin typeface="Century Gothic"/>
              </a:rPr>
              <a:t>Flow Rates</a:t>
            </a:r>
            <a:endParaRPr lang="en-US" b="1"/>
          </a:p>
        </p:txBody>
      </p:sp>
      <p:sp>
        <p:nvSpPr>
          <p:cNvPr id="8" name="TextBox 7">
            <a:extLst>
              <a:ext uri="{FF2B5EF4-FFF2-40B4-BE49-F238E27FC236}">
                <a16:creationId xmlns:a16="http://schemas.microsoft.com/office/drawing/2014/main" id="{C9967FEA-B705-2442-76AA-6F07CE7DE4ED}"/>
              </a:ext>
            </a:extLst>
          </p:cNvPr>
          <p:cNvSpPr txBox="1"/>
          <p:nvPr/>
        </p:nvSpPr>
        <p:spPr>
          <a:xfrm>
            <a:off x="3018405" y="2016222"/>
            <a:ext cx="3047999" cy="169790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000"/>
              </a:spcAft>
            </a:pPr>
            <a:r>
              <a:rPr lang="en-US" sz="1600">
                <a:solidFill>
                  <a:schemeClr val="bg1"/>
                </a:solidFill>
                <a:latin typeface="Century Gothic"/>
              </a:rPr>
              <a:t>Canals have varied flow rates throughout days</a:t>
            </a:r>
            <a:endParaRPr lang="en-US">
              <a:solidFill>
                <a:schemeClr val="bg1"/>
              </a:solidFill>
            </a:endParaRPr>
          </a:p>
          <a:p>
            <a:pPr>
              <a:spcAft>
                <a:spcPts val="1000"/>
              </a:spcAft>
            </a:pPr>
            <a:r>
              <a:rPr lang="en-US" sz="1600" i="1">
                <a:solidFill>
                  <a:schemeClr val="bg1"/>
                </a:solidFill>
                <a:latin typeface="Century Gothic"/>
              </a:rPr>
              <a:t>Time lags between in-person and satellite measurements could capture different </a:t>
            </a:r>
            <a:br>
              <a:rPr lang="en-US" sz="1600" i="1">
                <a:solidFill>
                  <a:schemeClr val="bg1"/>
                </a:solidFill>
                <a:latin typeface="Century Gothic"/>
              </a:rPr>
            </a:br>
            <a:r>
              <a:rPr lang="en-US" sz="1600" i="1">
                <a:solidFill>
                  <a:schemeClr val="bg1"/>
                </a:solidFill>
                <a:latin typeface="Century Gothic"/>
              </a:rPr>
              <a:t>water compositions </a:t>
            </a:r>
            <a:endParaRPr lang="en-US" i="1">
              <a:solidFill>
                <a:schemeClr val="bg1"/>
              </a:solidFill>
            </a:endParaRPr>
          </a:p>
        </p:txBody>
      </p:sp>
      <p:pic>
        <p:nvPicPr>
          <p:cNvPr id="9" name="Graphic 8" descr="Bridge scene outline">
            <a:extLst>
              <a:ext uri="{FF2B5EF4-FFF2-40B4-BE49-F238E27FC236}">
                <a16:creationId xmlns:a16="http://schemas.microsoft.com/office/drawing/2014/main" id="{064ED3AE-3BEC-F334-32F2-77B4BCF35E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5010" y="1480948"/>
            <a:ext cx="1728410" cy="1927185"/>
          </a:xfrm>
          <a:prstGeom prst="rect">
            <a:avLst/>
          </a:prstGeom>
        </p:spPr>
      </p:pic>
    </p:spTree>
    <p:extLst>
      <p:ext uri="{BB962C8B-B14F-4D97-AF65-F5344CB8AC3E}">
        <p14:creationId xmlns:p14="http://schemas.microsoft.com/office/powerpoint/2010/main" val="2937977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D1932EB-19EF-E2AC-8528-0EFBE6FAE5B9}"/>
              </a:ext>
            </a:extLst>
          </p:cNvPr>
          <p:cNvSpPr>
            <a:spLocks noGrp="1"/>
          </p:cNvSpPr>
          <p:nvPr>
            <p:ph type="title"/>
          </p:nvPr>
        </p:nvSpPr>
        <p:spPr/>
        <p:txBody>
          <a:bodyPr/>
          <a:lstStyle/>
          <a:p>
            <a:r>
              <a:rPr lang="en-US"/>
              <a:t>OUTLINE</a:t>
            </a:r>
          </a:p>
        </p:txBody>
      </p:sp>
      <p:sp>
        <p:nvSpPr>
          <p:cNvPr id="10" name="Text Placeholder 4">
            <a:extLst>
              <a:ext uri="{FF2B5EF4-FFF2-40B4-BE49-F238E27FC236}">
                <a16:creationId xmlns:a16="http://schemas.microsoft.com/office/drawing/2014/main" id="{B75BC2C3-A013-004A-7A5F-A0DFF407CCB1}"/>
              </a:ext>
            </a:extLst>
          </p:cNvPr>
          <p:cNvSpPr txBox="1">
            <a:spLocks/>
          </p:cNvSpPr>
          <p:nvPr/>
        </p:nvSpPr>
        <p:spPr>
          <a:xfrm>
            <a:off x="9594627" y="6601732"/>
            <a:ext cx="2597373" cy="225658"/>
          </a:xfrm>
          <a:prstGeom prst="rect">
            <a:avLst/>
          </a:prstGeom>
          <a:solidFill>
            <a:schemeClr val="bg1"/>
          </a:solid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000" i="0" u="none" strike="noStrike" kern="1200" cap="none" spc="0" normalizeH="0" baseline="0" noProof="0">
                <a:ln>
                  <a:noFill/>
                </a:ln>
                <a:solidFill>
                  <a:schemeClr val="tx1">
                    <a:lumMod val="75000"/>
                    <a:lumOff val="25000"/>
                  </a:schemeClr>
                </a:solidFill>
                <a:effectLst/>
                <a:uLnTx/>
                <a:uFillTx/>
                <a:latin typeface="Century Gothic"/>
              </a:rPr>
              <a:t>Image Credit:</a:t>
            </a:r>
            <a:r>
              <a:rPr lang="en-US" sz="1000">
                <a:solidFill>
                  <a:schemeClr val="tx1">
                    <a:lumMod val="75000"/>
                    <a:lumOff val="25000"/>
                  </a:schemeClr>
                </a:solidFill>
                <a:latin typeface="Century Gothic"/>
              </a:rPr>
              <a:t> </a:t>
            </a:r>
            <a:r>
              <a:rPr lang="en-US" sz="1000" err="1">
                <a:solidFill>
                  <a:schemeClr val="tx1">
                    <a:lumMod val="75000"/>
                    <a:lumOff val="25000"/>
                  </a:schemeClr>
                </a:solidFill>
                <a:latin typeface="Century Gothic"/>
              </a:rPr>
              <a:t>dconvertini</a:t>
            </a:r>
            <a:endParaRPr lang="en-US" sz="900">
              <a:solidFill>
                <a:schemeClr val="tx1">
                  <a:lumMod val="75000"/>
                  <a:lumOff val="25000"/>
                </a:schemeClr>
              </a:solidFill>
            </a:endParaRPr>
          </a:p>
        </p:txBody>
      </p:sp>
      <p:sp>
        <p:nvSpPr>
          <p:cNvPr id="2" name="Text Placeholder 7">
            <a:extLst>
              <a:ext uri="{FF2B5EF4-FFF2-40B4-BE49-F238E27FC236}">
                <a16:creationId xmlns:a16="http://schemas.microsoft.com/office/drawing/2014/main" id="{C17F8820-66D5-9A12-6465-978EEF499620}"/>
              </a:ext>
            </a:extLst>
          </p:cNvPr>
          <p:cNvSpPr txBox="1">
            <a:spLocks/>
          </p:cNvSpPr>
          <p:nvPr/>
        </p:nvSpPr>
        <p:spPr>
          <a:xfrm>
            <a:off x="216684" y="1392637"/>
            <a:ext cx="5108575" cy="519792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2000"/>
              <a:t>Project Context</a:t>
            </a:r>
          </a:p>
          <a:p>
            <a:pPr marL="457200" indent="-457200">
              <a:buFont typeface="Arial" panose="020B0604020202020204" pitchFamily="34" charset="0"/>
              <a:buChar char="•"/>
            </a:pPr>
            <a:r>
              <a:rPr lang="en-US" sz="2000"/>
              <a:t>Community Concerns</a:t>
            </a:r>
          </a:p>
          <a:p>
            <a:pPr marL="457200" indent="-457200">
              <a:buFont typeface="Arial" panose="020B0604020202020204" pitchFamily="34" charset="0"/>
              <a:buChar char="•"/>
            </a:pPr>
            <a:r>
              <a:rPr lang="en-US" sz="2000"/>
              <a:t>Partner</a:t>
            </a:r>
          </a:p>
          <a:p>
            <a:pPr marL="457200" indent="-457200">
              <a:buFont typeface="Arial" panose="020B0604020202020204" pitchFamily="34" charset="0"/>
              <a:buChar char="•"/>
            </a:pPr>
            <a:r>
              <a:rPr lang="en-US" sz="2000"/>
              <a:t>Study Area &amp; Period</a:t>
            </a:r>
          </a:p>
          <a:p>
            <a:pPr marL="457200" indent="-457200">
              <a:buFont typeface="Arial" panose="020B0604020202020204" pitchFamily="34" charset="0"/>
              <a:buChar char="•"/>
            </a:pPr>
            <a:r>
              <a:rPr lang="en-US" sz="2000"/>
              <a:t>Project Objectives</a:t>
            </a:r>
          </a:p>
          <a:p>
            <a:pPr marL="457200" indent="-457200">
              <a:buFont typeface="Arial" panose="020B0604020202020204" pitchFamily="34" charset="0"/>
              <a:buChar char="•"/>
            </a:pPr>
            <a:r>
              <a:rPr lang="en-US" sz="2000"/>
              <a:t>Earth Observations</a:t>
            </a:r>
          </a:p>
          <a:p>
            <a:pPr marL="457200" indent="-457200">
              <a:buFont typeface="Arial" panose="020B0604020202020204" pitchFamily="34" charset="0"/>
              <a:buChar char="•"/>
            </a:pPr>
            <a:r>
              <a:rPr lang="en-US" sz="2000"/>
              <a:t>Methodology</a:t>
            </a:r>
          </a:p>
          <a:p>
            <a:pPr marL="457200" indent="-457200">
              <a:buFont typeface="Arial" panose="020B0604020202020204" pitchFamily="34" charset="0"/>
              <a:buChar char="•"/>
            </a:pPr>
            <a:r>
              <a:rPr lang="en-US" sz="2000"/>
              <a:t>Results</a:t>
            </a:r>
          </a:p>
          <a:p>
            <a:pPr marL="457200" indent="-457200">
              <a:buFont typeface="Arial" panose="020B0604020202020204" pitchFamily="34" charset="0"/>
              <a:buChar char="•"/>
            </a:pPr>
            <a:r>
              <a:rPr lang="en-US" sz="2000"/>
              <a:t>Uncertainties</a:t>
            </a:r>
          </a:p>
          <a:p>
            <a:pPr marL="457200" indent="-457200">
              <a:buFont typeface="Arial" panose="020B0604020202020204" pitchFamily="34" charset="0"/>
              <a:buChar char="•"/>
            </a:pPr>
            <a:r>
              <a:rPr lang="en-US" sz="2000"/>
              <a:t>Feasibility &amp; Partner Implementation</a:t>
            </a:r>
            <a:endParaRPr lang="en-US" sz="2000">
              <a:highlight>
                <a:srgbClr val="00FFFF"/>
              </a:highlight>
            </a:endParaRPr>
          </a:p>
          <a:p>
            <a:pPr marL="457200" indent="-457200">
              <a:buFont typeface="Arial" panose="020B0604020202020204" pitchFamily="34" charset="0"/>
              <a:buChar char="•"/>
            </a:pPr>
            <a:r>
              <a:rPr lang="en-US" sz="2000"/>
              <a:t>Conclusions</a:t>
            </a:r>
            <a:endParaRPr lang="en-US" sz="2000">
              <a:highlight>
                <a:srgbClr val="00FFFF"/>
              </a:highlight>
            </a:endParaRPr>
          </a:p>
          <a:p>
            <a:pPr marL="457200" indent="-457200">
              <a:buFont typeface="Arial" panose="020B0604020202020204" pitchFamily="34" charset="0"/>
              <a:buChar char="•"/>
            </a:pPr>
            <a:r>
              <a:rPr lang="en-US" sz="2000"/>
              <a:t>Acknowledgements</a:t>
            </a:r>
            <a:endParaRPr lang="en-US" sz="2000">
              <a:ea typeface="+mj-lt"/>
              <a:cs typeface="+mj-lt"/>
            </a:endParaRPr>
          </a:p>
        </p:txBody>
      </p:sp>
      <p:pic>
        <p:nvPicPr>
          <p:cNvPr id="13" name="Picture 12" descr="Big Cypress National Preserve, Florida, USA">
            <a:extLst>
              <a:ext uri="{FF2B5EF4-FFF2-40B4-BE49-F238E27FC236}">
                <a16:creationId xmlns:a16="http://schemas.microsoft.com/office/drawing/2014/main" id="{31AE732B-0324-7C89-E6C8-AF51B2B71777}"/>
              </a:ext>
            </a:extLst>
          </p:cNvPr>
          <p:cNvPicPr>
            <a:picLocks noChangeAspect="1"/>
          </p:cNvPicPr>
          <p:nvPr/>
        </p:nvPicPr>
        <p:blipFill>
          <a:blip r:embed="rId3"/>
          <a:stretch>
            <a:fillRect/>
          </a:stretch>
        </p:blipFill>
        <p:spPr>
          <a:xfrm>
            <a:off x="5565494" y="1856773"/>
            <a:ext cx="6348759" cy="4273667"/>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2435648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00E64-FF8F-8369-0B5A-8F95FBB26755}"/>
              </a:ext>
            </a:extLst>
          </p:cNvPr>
          <p:cNvSpPr>
            <a:spLocks noGrp="1"/>
          </p:cNvSpPr>
          <p:nvPr>
            <p:ph type="title"/>
          </p:nvPr>
        </p:nvSpPr>
        <p:spPr/>
        <p:txBody>
          <a:bodyPr/>
          <a:lstStyle/>
          <a:p>
            <a:r>
              <a:rPr lang="en-US"/>
              <a:t>FEASIBILITY &amp; PARTNER IMPLEMENTATION</a:t>
            </a:r>
          </a:p>
        </p:txBody>
      </p:sp>
      <p:grpSp>
        <p:nvGrpSpPr>
          <p:cNvPr id="3" name="Group 2">
            <a:extLst>
              <a:ext uri="{FF2B5EF4-FFF2-40B4-BE49-F238E27FC236}">
                <a16:creationId xmlns:a16="http://schemas.microsoft.com/office/drawing/2014/main" id="{D752735A-ADC9-528B-BCB0-4805E7ABED0F}"/>
              </a:ext>
            </a:extLst>
          </p:cNvPr>
          <p:cNvGrpSpPr/>
          <p:nvPr/>
        </p:nvGrpSpPr>
        <p:grpSpPr>
          <a:xfrm>
            <a:off x="482278" y="1432717"/>
            <a:ext cx="4822421" cy="5092785"/>
            <a:chOff x="846856" y="1442363"/>
            <a:chExt cx="4822421" cy="5092785"/>
          </a:xfrm>
        </p:grpSpPr>
        <p:sp>
          <p:nvSpPr>
            <p:cNvPr id="12" name="Rectangle: Rounded Corners 11">
              <a:extLst>
                <a:ext uri="{FF2B5EF4-FFF2-40B4-BE49-F238E27FC236}">
                  <a16:creationId xmlns:a16="http://schemas.microsoft.com/office/drawing/2014/main" id="{5D82EC8B-36DA-039A-F6F6-BA63DF7EA9E8}"/>
                </a:ext>
              </a:extLst>
            </p:cNvPr>
            <p:cNvSpPr/>
            <p:nvPr/>
          </p:nvSpPr>
          <p:spPr>
            <a:xfrm>
              <a:off x="846859" y="1442363"/>
              <a:ext cx="4822418" cy="1611052"/>
            </a:xfrm>
            <a:prstGeom prst="roundRect">
              <a:avLst/>
            </a:prstGeom>
            <a:solidFill>
              <a:srgbClr val="3D808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rgbClr val="FFFFFF"/>
                  </a:solidFill>
                  <a:latin typeface="Century Gothic"/>
                </a:rPr>
                <a:t>Can use NASA EO in </a:t>
              </a:r>
              <a:r>
                <a:rPr lang="en-US" sz="2000" b="1">
                  <a:solidFill>
                    <a:srgbClr val="FFFFFF"/>
                  </a:solidFill>
                  <a:latin typeface="Century Gothic"/>
                </a:rPr>
                <a:t>larger bodies of water</a:t>
              </a:r>
              <a:r>
                <a:rPr lang="en-US" sz="2000">
                  <a:solidFill>
                    <a:srgbClr val="FFFFFF"/>
                  </a:solidFill>
                  <a:latin typeface="Century Gothic"/>
                </a:rPr>
                <a:t> near canals to serve as a proxy or indicator</a:t>
              </a:r>
              <a:endParaRPr lang="en-US" sz="2000">
                <a:latin typeface="Century Gothic"/>
              </a:endParaRPr>
            </a:p>
          </p:txBody>
        </p:sp>
        <p:sp>
          <p:nvSpPr>
            <p:cNvPr id="14" name="Rectangle: Rounded Corners 13">
              <a:extLst>
                <a:ext uri="{FF2B5EF4-FFF2-40B4-BE49-F238E27FC236}">
                  <a16:creationId xmlns:a16="http://schemas.microsoft.com/office/drawing/2014/main" id="{D492DDBC-B9D1-BE77-2915-B08F991365FE}"/>
                </a:ext>
              </a:extLst>
            </p:cNvPr>
            <p:cNvSpPr/>
            <p:nvPr/>
          </p:nvSpPr>
          <p:spPr>
            <a:xfrm>
              <a:off x="846857" y="4924522"/>
              <a:ext cx="4822418" cy="1610626"/>
            </a:xfrm>
            <a:prstGeom prst="roundRect">
              <a:avLst/>
            </a:prstGeom>
            <a:solidFill>
              <a:srgbClr val="95C6C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Found </a:t>
              </a:r>
              <a:r>
                <a:rPr lang="en-US" sz="2000" b="1">
                  <a:latin typeface="Century Gothic"/>
                </a:rPr>
                <a:t>potential for utilizing </a:t>
              </a:r>
              <a:endParaRPr lang="en-US" b="1"/>
            </a:p>
            <a:p>
              <a:pPr algn="ctr"/>
              <a:r>
                <a:rPr lang="en-US" sz="2000" b="1">
                  <a:latin typeface="Century Gothic"/>
                </a:rPr>
                <a:t>Sentinel-2</a:t>
              </a:r>
              <a:r>
                <a:rPr lang="en-US" sz="2000">
                  <a:latin typeface="Century Gothic"/>
                </a:rPr>
                <a:t> for monitoring algal blooms. </a:t>
              </a:r>
              <a:endParaRPr lang="en-US"/>
            </a:p>
          </p:txBody>
        </p:sp>
        <p:sp>
          <p:nvSpPr>
            <p:cNvPr id="16" name="Rectangle: Rounded Corners 15">
              <a:extLst>
                <a:ext uri="{FF2B5EF4-FFF2-40B4-BE49-F238E27FC236}">
                  <a16:creationId xmlns:a16="http://schemas.microsoft.com/office/drawing/2014/main" id="{FF344D64-65FF-3E2F-6A0A-7B9DA406FD2C}"/>
                </a:ext>
              </a:extLst>
            </p:cNvPr>
            <p:cNvSpPr/>
            <p:nvPr/>
          </p:nvSpPr>
          <p:spPr>
            <a:xfrm>
              <a:off x="846856" y="3170877"/>
              <a:ext cx="4822418" cy="1610626"/>
            </a:xfrm>
            <a:prstGeom prst="round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Century Gothic"/>
                </a:rPr>
                <a:t>Narrowed scope of EO </a:t>
              </a:r>
              <a:r>
                <a:rPr lang="en-US" sz="2000">
                  <a:latin typeface="Century Gothic"/>
                </a:rPr>
                <a:t>to focus on Sentinel-2 and commercial data for monitoring algal blooms </a:t>
              </a:r>
            </a:p>
          </p:txBody>
        </p:sp>
      </p:grpSp>
      <p:sp>
        <p:nvSpPr>
          <p:cNvPr id="4" name="TextBox 3">
            <a:extLst>
              <a:ext uri="{FF2B5EF4-FFF2-40B4-BE49-F238E27FC236}">
                <a16:creationId xmlns:a16="http://schemas.microsoft.com/office/drawing/2014/main" id="{F5448A57-3DE7-43D1-D7C5-25179DB6ACD0}"/>
              </a:ext>
            </a:extLst>
          </p:cNvPr>
          <p:cNvSpPr txBox="1"/>
          <p:nvPr/>
        </p:nvSpPr>
        <p:spPr>
          <a:xfrm rot="5400000">
            <a:off x="7685634" y="3318922"/>
            <a:ext cx="3178791" cy="404731"/>
          </a:xfrm>
          <a:prstGeom prst="rect">
            <a:avLst/>
          </a:prstGeom>
          <a:solidFill>
            <a:schemeClr val="bg1"/>
          </a:solidFill>
          <a:ln>
            <a:solidFill>
              <a:schemeClr val="tx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p>
        </p:txBody>
      </p:sp>
      <p:sp>
        <p:nvSpPr>
          <p:cNvPr id="11" name="TextBox 10">
            <a:extLst>
              <a:ext uri="{FF2B5EF4-FFF2-40B4-BE49-F238E27FC236}">
                <a16:creationId xmlns:a16="http://schemas.microsoft.com/office/drawing/2014/main" id="{4B8ED383-C819-49C3-D5A7-E068B9699F51}"/>
              </a:ext>
            </a:extLst>
          </p:cNvPr>
          <p:cNvSpPr txBox="1"/>
          <p:nvPr/>
        </p:nvSpPr>
        <p:spPr>
          <a:xfrm rot="5400000">
            <a:off x="9306633" y="3318923"/>
            <a:ext cx="3178791" cy="404731"/>
          </a:xfrm>
          <a:prstGeom prst="rect">
            <a:avLst/>
          </a:prstGeom>
          <a:solidFill>
            <a:schemeClr val="bg1"/>
          </a:solidFill>
          <a:ln>
            <a:solidFill>
              <a:schemeClr val="tx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p>
        </p:txBody>
      </p:sp>
      <p:sp>
        <p:nvSpPr>
          <p:cNvPr id="13" name="TextBox 12">
            <a:extLst>
              <a:ext uri="{FF2B5EF4-FFF2-40B4-BE49-F238E27FC236}">
                <a16:creationId xmlns:a16="http://schemas.microsoft.com/office/drawing/2014/main" id="{27E8AEDD-5087-FCFF-A75A-13017B91FF54}"/>
              </a:ext>
            </a:extLst>
          </p:cNvPr>
          <p:cNvSpPr txBox="1"/>
          <p:nvPr/>
        </p:nvSpPr>
        <p:spPr>
          <a:xfrm rot="5400000">
            <a:off x="6078943" y="3318924"/>
            <a:ext cx="3178791" cy="404731"/>
          </a:xfrm>
          <a:prstGeom prst="rect">
            <a:avLst/>
          </a:prstGeom>
          <a:solidFill>
            <a:schemeClr val="bg1"/>
          </a:solidFill>
          <a:ln>
            <a:solidFill>
              <a:schemeClr val="tx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p>
        </p:txBody>
      </p:sp>
      <p:grpSp>
        <p:nvGrpSpPr>
          <p:cNvPr id="15" name="Group 14">
            <a:extLst>
              <a:ext uri="{FF2B5EF4-FFF2-40B4-BE49-F238E27FC236}">
                <a16:creationId xmlns:a16="http://schemas.microsoft.com/office/drawing/2014/main" id="{E7B815EB-219C-EC06-9821-C3122E88FBCA}"/>
              </a:ext>
            </a:extLst>
          </p:cNvPr>
          <p:cNvGrpSpPr/>
          <p:nvPr/>
        </p:nvGrpSpPr>
        <p:grpSpPr>
          <a:xfrm rot="5400000">
            <a:off x="8497134" y="2914169"/>
            <a:ext cx="3178798" cy="1214260"/>
            <a:chOff x="566323" y="2937162"/>
            <a:chExt cx="5896239" cy="3099963"/>
          </a:xfrm>
          <a:effectLst/>
        </p:grpSpPr>
        <p:sp>
          <p:nvSpPr>
            <p:cNvPr id="17" name="TextBox 16">
              <a:extLst>
                <a:ext uri="{FF2B5EF4-FFF2-40B4-BE49-F238E27FC236}">
                  <a16:creationId xmlns:a16="http://schemas.microsoft.com/office/drawing/2014/main" id="{CBD8506B-F9AC-C129-6321-394E57B72CFF}"/>
                </a:ext>
              </a:extLst>
            </p:cNvPr>
            <p:cNvSpPr txBox="1"/>
            <p:nvPr/>
          </p:nvSpPr>
          <p:spPr>
            <a:xfrm>
              <a:off x="566336" y="2937162"/>
              <a:ext cx="5896226" cy="1033263"/>
            </a:xfrm>
            <a:prstGeom prst="rect">
              <a:avLst/>
            </a:prstGeom>
            <a:solidFill>
              <a:schemeClr val="tx1">
                <a:lumMod val="95000"/>
                <a:lumOff val="5000"/>
              </a:schemeClr>
            </a:solidFill>
            <a:ln>
              <a:solidFill>
                <a:schemeClr val="tx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p>
          </p:txBody>
        </p:sp>
        <p:sp>
          <p:nvSpPr>
            <p:cNvPr id="18" name="TextBox 17">
              <a:extLst>
                <a:ext uri="{FF2B5EF4-FFF2-40B4-BE49-F238E27FC236}">
                  <a16:creationId xmlns:a16="http://schemas.microsoft.com/office/drawing/2014/main" id="{90A5B684-06E1-88B1-BF2E-B40E70A4CB07}"/>
                </a:ext>
              </a:extLst>
            </p:cNvPr>
            <p:cNvSpPr txBox="1"/>
            <p:nvPr/>
          </p:nvSpPr>
          <p:spPr>
            <a:xfrm>
              <a:off x="566336" y="3980818"/>
              <a:ext cx="5896226" cy="1033263"/>
            </a:xfrm>
            <a:prstGeom prst="rect">
              <a:avLst/>
            </a:prstGeom>
            <a:solidFill>
              <a:srgbClr val="DF1111"/>
            </a:solidFill>
            <a:ln>
              <a:solidFill>
                <a:schemeClr val="tx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p>
          </p:txBody>
        </p:sp>
        <p:sp>
          <p:nvSpPr>
            <p:cNvPr id="19" name="TextBox 18">
              <a:extLst>
                <a:ext uri="{FF2B5EF4-FFF2-40B4-BE49-F238E27FC236}">
                  <a16:creationId xmlns:a16="http://schemas.microsoft.com/office/drawing/2014/main" id="{29085779-0A59-FE04-01F5-833C126DFDB6}"/>
                </a:ext>
              </a:extLst>
            </p:cNvPr>
            <p:cNvSpPr txBox="1"/>
            <p:nvPr/>
          </p:nvSpPr>
          <p:spPr>
            <a:xfrm>
              <a:off x="566323" y="5003862"/>
              <a:ext cx="5896226" cy="1033263"/>
            </a:xfrm>
            <a:prstGeom prst="rect">
              <a:avLst/>
            </a:prstGeom>
            <a:solidFill>
              <a:srgbClr val="FEDE00"/>
            </a:solidFill>
            <a:ln>
              <a:solidFill>
                <a:schemeClr val="tx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p>
          </p:txBody>
        </p:sp>
      </p:grpSp>
      <p:grpSp>
        <p:nvGrpSpPr>
          <p:cNvPr id="20" name="Group 19">
            <a:extLst>
              <a:ext uri="{FF2B5EF4-FFF2-40B4-BE49-F238E27FC236}">
                <a16:creationId xmlns:a16="http://schemas.microsoft.com/office/drawing/2014/main" id="{50152B97-48A8-EBD0-E44A-808520153EA7}"/>
              </a:ext>
            </a:extLst>
          </p:cNvPr>
          <p:cNvGrpSpPr/>
          <p:nvPr/>
        </p:nvGrpSpPr>
        <p:grpSpPr>
          <a:xfrm rot="5400000">
            <a:off x="6884432" y="2914170"/>
            <a:ext cx="3178798" cy="1214260"/>
            <a:chOff x="566323" y="2937162"/>
            <a:chExt cx="5896239" cy="3099963"/>
          </a:xfrm>
          <a:effectLst/>
        </p:grpSpPr>
        <p:sp>
          <p:nvSpPr>
            <p:cNvPr id="21" name="TextBox 20">
              <a:extLst>
                <a:ext uri="{FF2B5EF4-FFF2-40B4-BE49-F238E27FC236}">
                  <a16:creationId xmlns:a16="http://schemas.microsoft.com/office/drawing/2014/main" id="{6445E530-2414-1060-BE0B-206B949F6811}"/>
                </a:ext>
              </a:extLst>
            </p:cNvPr>
            <p:cNvSpPr txBox="1"/>
            <p:nvPr/>
          </p:nvSpPr>
          <p:spPr>
            <a:xfrm>
              <a:off x="566336" y="2937162"/>
              <a:ext cx="5896226" cy="1033263"/>
            </a:xfrm>
            <a:prstGeom prst="rect">
              <a:avLst/>
            </a:prstGeom>
            <a:solidFill>
              <a:schemeClr val="tx1">
                <a:lumMod val="95000"/>
                <a:lumOff val="5000"/>
              </a:schemeClr>
            </a:solidFill>
            <a:ln>
              <a:solidFill>
                <a:schemeClr val="tx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p>
          </p:txBody>
        </p:sp>
        <p:sp>
          <p:nvSpPr>
            <p:cNvPr id="22" name="TextBox 21">
              <a:extLst>
                <a:ext uri="{FF2B5EF4-FFF2-40B4-BE49-F238E27FC236}">
                  <a16:creationId xmlns:a16="http://schemas.microsoft.com/office/drawing/2014/main" id="{14D3DAEC-E6A8-3CA0-0362-C5A3B399152E}"/>
                </a:ext>
              </a:extLst>
            </p:cNvPr>
            <p:cNvSpPr txBox="1"/>
            <p:nvPr/>
          </p:nvSpPr>
          <p:spPr>
            <a:xfrm>
              <a:off x="566336" y="3980818"/>
              <a:ext cx="5896226" cy="1033263"/>
            </a:xfrm>
            <a:prstGeom prst="rect">
              <a:avLst/>
            </a:prstGeom>
            <a:solidFill>
              <a:srgbClr val="DF1111"/>
            </a:solidFill>
            <a:ln>
              <a:solidFill>
                <a:schemeClr val="tx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p>
          </p:txBody>
        </p:sp>
        <p:sp>
          <p:nvSpPr>
            <p:cNvPr id="23" name="TextBox 22">
              <a:extLst>
                <a:ext uri="{FF2B5EF4-FFF2-40B4-BE49-F238E27FC236}">
                  <a16:creationId xmlns:a16="http://schemas.microsoft.com/office/drawing/2014/main" id="{6E6A7200-97EB-CC55-0D8F-1B6A8DC2E453}"/>
                </a:ext>
              </a:extLst>
            </p:cNvPr>
            <p:cNvSpPr txBox="1"/>
            <p:nvPr/>
          </p:nvSpPr>
          <p:spPr>
            <a:xfrm>
              <a:off x="566323" y="5003862"/>
              <a:ext cx="5896226" cy="1033263"/>
            </a:xfrm>
            <a:prstGeom prst="rect">
              <a:avLst/>
            </a:prstGeom>
            <a:solidFill>
              <a:srgbClr val="FEDE00"/>
            </a:solidFill>
            <a:ln>
              <a:solidFill>
                <a:schemeClr val="tx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p>
          </p:txBody>
        </p:sp>
      </p:grpSp>
      <p:grpSp>
        <p:nvGrpSpPr>
          <p:cNvPr id="24" name="Group 23">
            <a:extLst>
              <a:ext uri="{FF2B5EF4-FFF2-40B4-BE49-F238E27FC236}">
                <a16:creationId xmlns:a16="http://schemas.microsoft.com/office/drawing/2014/main" id="{505EE69F-BCAA-2346-E37F-B4F5F0B36DC3}"/>
              </a:ext>
            </a:extLst>
          </p:cNvPr>
          <p:cNvGrpSpPr/>
          <p:nvPr/>
        </p:nvGrpSpPr>
        <p:grpSpPr>
          <a:xfrm rot="5400000">
            <a:off x="5259363" y="2914190"/>
            <a:ext cx="3178798" cy="1214260"/>
            <a:chOff x="566323" y="2937162"/>
            <a:chExt cx="5896239" cy="3099963"/>
          </a:xfrm>
        </p:grpSpPr>
        <p:sp>
          <p:nvSpPr>
            <p:cNvPr id="25" name="TextBox 24">
              <a:extLst>
                <a:ext uri="{FF2B5EF4-FFF2-40B4-BE49-F238E27FC236}">
                  <a16:creationId xmlns:a16="http://schemas.microsoft.com/office/drawing/2014/main" id="{DCD9B02D-8F9D-C394-AEBE-0F70A1E5531C}"/>
                </a:ext>
              </a:extLst>
            </p:cNvPr>
            <p:cNvSpPr txBox="1"/>
            <p:nvPr/>
          </p:nvSpPr>
          <p:spPr>
            <a:xfrm>
              <a:off x="566336" y="2937162"/>
              <a:ext cx="5896226" cy="1033263"/>
            </a:xfrm>
            <a:prstGeom prst="rect">
              <a:avLst/>
            </a:prstGeom>
            <a:solidFill>
              <a:schemeClr val="tx1">
                <a:lumMod val="95000"/>
                <a:lumOff val="5000"/>
              </a:schemeClr>
            </a:solidFill>
            <a:ln>
              <a:solidFill>
                <a:schemeClr val="tx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p>
          </p:txBody>
        </p:sp>
        <p:sp>
          <p:nvSpPr>
            <p:cNvPr id="26" name="TextBox 25">
              <a:extLst>
                <a:ext uri="{FF2B5EF4-FFF2-40B4-BE49-F238E27FC236}">
                  <a16:creationId xmlns:a16="http://schemas.microsoft.com/office/drawing/2014/main" id="{E3EF7A7E-B100-42ED-72A6-2809B3B7EA6E}"/>
                </a:ext>
              </a:extLst>
            </p:cNvPr>
            <p:cNvSpPr txBox="1"/>
            <p:nvPr/>
          </p:nvSpPr>
          <p:spPr>
            <a:xfrm>
              <a:off x="566336" y="3980818"/>
              <a:ext cx="5896226" cy="1033263"/>
            </a:xfrm>
            <a:prstGeom prst="rect">
              <a:avLst/>
            </a:prstGeom>
            <a:solidFill>
              <a:srgbClr val="DF1111"/>
            </a:solidFill>
            <a:ln>
              <a:solidFill>
                <a:schemeClr val="tx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p>
          </p:txBody>
        </p:sp>
        <p:sp>
          <p:nvSpPr>
            <p:cNvPr id="27" name="TextBox 26">
              <a:extLst>
                <a:ext uri="{FF2B5EF4-FFF2-40B4-BE49-F238E27FC236}">
                  <a16:creationId xmlns:a16="http://schemas.microsoft.com/office/drawing/2014/main" id="{237385D6-CA13-5635-CDC2-3B889B46ABF7}"/>
                </a:ext>
              </a:extLst>
            </p:cNvPr>
            <p:cNvSpPr txBox="1"/>
            <p:nvPr/>
          </p:nvSpPr>
          <p:spPr>
            <a:xfrm>
              <a:off x="566323" y="5003862"/>
              <a:ext cx="5896226" cy="1033263"/>
            </a:xfrm>
            <a:prstGeom prst="rect">
              <a:avLst/>
            </a:prstGeom>
            <a:solidFill>
              <a:srgbClr val="FEDE00"/>
            </a:solidFill>
            <a:ln>
              <a:solidFill>
                <a:schemeClr val="tx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p>
          </p:txBody>
        </p:sp>
      </p:grpSp>
      <p:sp>
        <p:nvSpPr>
          <p:cNvPr id="28" name="Rectangle 27">
            <a:extLst>
              <a:ext uri="{FF2B5EF4-FFF2-40B4-BE49-F238E27FC236}">
                <a16:creationId xmlns:a16="http://schemas.microsoft.com/office/drawing/2014/main" id="{98AB078F-45EF-1DEE-EB29-22E3D23E8203}"/>
              </a:ext>
            </a:extLst>
          </p:cNvPr>
          <p:cNvSpPr/>
          <p:nvPr/>
        </p:nvSpPr>
        <p:spPr>
          <a:xfrm>
            <a:off x="6241632" y="2270719"/>
            <a:ext cx="4876045" cy="2501138"/>
          </a:xfrm>
          <a:prstGeom prst="rect">
            <a:avLst/>
          </a:prstGeom>
          <a:solidFill>
            <a:schemeClr val="accent3">
              <a:lumMod val="20000"/>
              <a:lumOff val="80000"/>
            </a:schemeClr>
          </a:solidFill>
          <a:ln w="12700">
            <a:solidFill>
              <a:srgbClr val="000000"/>
            </a:solidFill>
          </a:ln>
          <a:effectLst/>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2800" b="1">
                <a:solidFill>
                  <a:schemeClr val="tx1">
                    <a:lumMod val="76000"/>
                    <a:lumOff val="24000"/>
                  </a:schemeClr>
                </a:solidFill>
                <a:latin typeface="Century Gothic"/>
              </a:rPr>
              <a:t>Seminole Tribe of Florida </a:t>
            </a:r>
            <a:endParaRPr lang="en-US" sz="2000">
              <a:solidFill>
                <a:schemeClr val="tx1">
                  <a:lumMod val="76000"/>
                  <a:lumOff val="24000"/>
                </a:schemeClr>
              </a:solidFill>
              <a:latin typeface="Century Gothic"/>
            </a:endParaRPr>
          </a:p>
          <a:p>
            <a:pPr algn="ctr"/>
            <a:endParaRPr lang="en-US" sz="3200" b="1">
              <a:solidFill>
                <a:schemeClr val="tx1">
                  <a:lumMod val="76000"/>
                  <a:lumOff val="24000"/>
                </a:schemeClr>
              </a:solidFill>
              <a:latin typeface="Century Gothic"/>
            </a:endParaRPr>
          </a:p>
          <a:p>
            <a:pPr algn="ctr"/>
            <a:r>
              <a:rPr lang="en-US" sz="2400" b="1">
                <a:solidFill>
                  <a:schemeClr val="tx1">
                    <a:lumMod val="76000"/>
                    <a:lumOff val="24000"/>
                  </a:schemeClr>
                </a:solidFill>
                <a:latin typeface="Century Gothic"/>
              </a:rPr>
              <a:t>Environmental Resource Management Department</a:t>
            </a:r>
            <a:endParaRPr lang="en-US" sz="2000">
              <a:solidFill>
                <a:schemeClr val="tx1">
                  <a:lumMod val="76000"/>
                  <a:lumOff val="24000"/>
                </a:schemeClr>
              </a:solidFill>
              <a:latin typeface="Century Gothic"/>
            </a:endParaRPr>
          </a:p>
        </p:txBody>
      </p:sp>
    </p:spTree>
    <p:extLst>
      <p:ext uri="{BB962C8B-B14F-4D97-AF65-F5344CB8AC3E}">
        <p14:creationId xmlns:p14="http://schemas.microsoft.com/office/powerpoint/2010/main" val="3399744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3A42C-709B-E7C9-CD84-395A5FDCD9CA}"/>
              </a:ext>
            </a:extLst>
          </p:cNvPr>
          <p:cNvSpPr>
            <a:spLocks noGrp="1"/>
          </p:cNvSpPr>
          <p:nvPr>
            <p:ph type="title"/>
          </p:nvPr>
        </p:nvSpPr>
        <p:spPr/>
        <p:txBody>
          <a:bodyPr/>
          <a:lstStyle/>
          <a:p>
            <a:r>
              <a:rPr lang="en-US"/>
              <a:t>CONCLUSIONS</a:t>
            </a:r>
          </a:p>
        </p:txBody>
      </p:sp>
      <p:grpSp>
        <p:nvGrpSpPr>
          <p:cNvPr id="4" name="Group 3">
            <a:extLst>
              <a:ext uri="{FF2B5EF4-FFF2-40B4-BE49-F238E27FC236}">
                <a16:creationId xmlns:a16="http://schemas.microsoft.com/office/drawing/2014/main" id="{F3F7D673-CAB0-7C4A-A976-86F487F570D9}"/>
              </a:ext>
            </a:extLst>
          </p:cNvPr>
          <p:cNvGrpSpPr/>
          <p:nvPr/>
        </p:nvGrpSpPr>
        <p:grpSpPr>
          <a:xfrm>
            <a:off x="6944810" y="1400808"/>
            <a:ext cx="4822421" cy="5172496"/>
            <a:chOff x="6788526" y="1400808"/>
            <a:chExt cx="4822421" cy="5172496"/>
          </a:xfrm>
        </p:grpSpPr>
        <p:sp>
          <p:nvSpPr>
            <p:cNvPr id="5" name="Rectangle: Rounded Corners 4">
              <a:extLst>
                <a:ext uri="{FF2B5EF4-FFF2-40B4-BE49-F238E27FC236}">
                  <a16:creationId xmlns:a16="http://schemas.microsoft.com/office/drawing/2014/main" id="{78363298-7FC5-6E12-F203-5A038C88991D}"/>
                </a:ext>
              </a:extLst>
            </p:cNvPr>
            <p:cNvSpPr/>
            <p:nvPr/>
          </p:nvSpPr>
          <p:spPr>
            <a:xfrm>
              <a:off x="6788529" y="1400808"/>
              <a:ext cx="4822418" cy="1611052"/>
            </a:xfrm>
            <a:prstGeom prst="roundRect">
              <a:avLst/>
            </a:prstGeom>
            <a:solidFill>
              <a:srgbClr val="3D808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rgbClr val="FFFFFF"/>
                  </a:solidFill>
                  <a:latin typeface="Century Gothic"/>
                </a:rPr>
                <a:t>The spatial resolution of Landsat 8 &amp; 9 is </a:t>
              </a:r>
              <a:r>
                <a:rPr lang="en-US" sz="2000" b="1">
                  <a:solidFill>
                    <a:srgbClr val="FFFFFF"/>
                  </a:solidFill>
                  <a:latin typeface="Century Gothic"/>
                </a:rPr>
                <a:t>too coarse</a:t>
              </a:r>
              <a:r>
                <a:rPr lang="en-US" sz="2000">
                  <a:solidFill>
                    <a:srgbClr val="FFFFFF"/>
                  </a:solidFill>
                  <a:latin typeface="Century Gothic"/>
                </a:rPr>
                <a:t> to accurately estimate indices for narrow canals</a:t>
              </a:r>
              <a:endParaRPr lang="en-US"/>
            </a:p>
          </p:txBody>
        </p:sp>
        <p:sp>
          <p:nvSpPr>
            <p:cNvPr id="7" name="Rectangle: Rounded Corners 6">
              <a:extLst>
                <a:ext uri="{FF2B5EF4-FFF2-40B4-BE49-F238E27FC236}">
                  <a16:creationId xmlns:a16="http://schemas.microsoft.com/office/drawing/2014/main" id="{B7E88E12-8A5F-0D6C-F642-34E487A0BB25}"/>
                </a:ext>
              </a:extLst>
            </p:cNvPr>
            <p:cNvSpPr/>
            <p:nvPr/>
          </p:nvSpPr>
          <p:spPr>
            <a:xfrm>
              <a:off x="6788526" y="4962678"/>
              <a:ext cx="4822418" cy="1610626"/>
            </a:xfrm>
            <a:prstGeom prst="roundRect">
              <a:avLst/>
            </a:prstGeom>
            <a:solidFill>
              <a:srgbClr val="95C6C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Century Gothic"/>
                  <a:ea typeface="+mn-lt"/>
                  <a:cs typeface="+mn-lt"/>
                </a:rPr>
                <a:t>Maxar WorldView-3</a:t>
              </a:r>
              <a:r>
                <a:rPr lang="en-US" sz="2000">
                  <a:latin typeface="Century Gothic"/>
                  <a:ea typeface="+mn-lt"/>
                  <a:cs typeface="+mn-lt"/>
                </a:rPr>
                <a:t> shows promise to use for the BCR canal system due to high spatial resolution</a:t>
              </a:r>
              <a:r>
                <a:rPr lang="en-US" sz="2000" b="1">
                  <a:latin typeface="Century Gothic"/>
                  <a:ea typeface="+mn-lt"/>
                  <a:cs typeface="+mn-lt"/>
                </a:rPr>
                <a:t> </a:t>
              </a:r>
              <a:r>
                <a:rPr lang="en-US" sz="2000">
                  <a:latin typeface="Century Gothic"/>
                  <a:ea typeface="+mn-lt"/>
                  <a:cs typeface="+mn-lt"/>
                </a:rPr>
                <a:t>but has temporal limitations.</a:t>
              </a:r>
              <a:endParaRPr lang="en-US" sz="2000">
                <a:latin typeface="Century Gothic"/>
              </a:endParaRPr>
            </a:p>
          </p:txBody>
        </p:sp>
        <p:sp>
          <p:nvSpPr>
            <p:cNvPr id="9" name="Rectangle: Rounded Corners 8">
              <a:extLst>
                <a:ext uri="{FF2B5EF4-FFF2-40B4-BE49-F238E27FC236}">
                  <a16:creationId xmlns:a16="http://schemas.microsoft.com/office/drawing/2014/main" id="{8B37EC20-5CB8-B9F6-C6AD-657E38D47322}"/>
                </a:ext>
              </a:extLst>
            </p:cNvPr>
            <p:cNvSpPr/>
            <p:nvPr/>
          </p:nvSpPr>
          <p:spPr>
            <a:xfrm>
              <a:off x="6788526" y="3181956"/>
              <a:ext cx="4822418" cy="1610626"/>
            </a:xfrm>
            <a:prstGeom prst="round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rgbClr val="FFFFFF"/>
                  </a:solidFill>
                  <a:latin typeface="Century Gothic"/>
                  <a:ea typeface="+mn-lt"/>
                  <a:cs typeface="+mn-lt"/>
                </a:rPr>
                <a:t>Spectral indices </a:t>
              </a:r>
              <a:r>
                <a:rPr lang="en-US" sz="2000" b="1">
                  <a:solidFill>
                    <a:srgbClr val="FFFFFF"/>
                  </a:solidFill>
                  <a:latin typeface="Century Gothic"/>
                  <a:ea typeface="+mn-lt"/>
                  <a:cs typeface="+mn-lt"/>
                </a:rPr>
                <a:t>can identify blooms</a:t>
              </a:r>
              <a:r>
                <a:rPr lang="en-US" sz="2000">
                  <a:solidFill>
                    <a:srgbClr val="FFFFFF"/>
                  </a:solidFill>
                  <a:latin typeface="Century Gothic"/>
                  <a:ea typeface="+mn-lt"/>
                  <a:cs typeface="+mn-lt"/>
                </a:rPr>
                <a:t> and generate reflectance values to compare to </a:t>
              </a:r>
              <a:r>
                <a:rPr lang="en-US" sz="2000" i="1">
                  <a:solidFill>
                    <a:srgbClr val="FFFFFF"/>
                  </a:solidFill>
                  <a:latin typeface="Century Gothic"/>
                  <a:ea typeface="+mn-lt"/>
                  <a:cs typeface="+mn-lt"/>
                </a:rPr>
                <a:t>in situ</a:t>
              </a:r>
              <a:r>
                <a:rPr lang="en-US" sz="2000">
                  <a:solidFill>
                    <a:srgbClr val="FFFFFF"/>
                  </a:solidFill>
                  <a:latin typeface="Century Gothic"/>
                  <a:ea typeface="+mn-lt"/>
                  <a:cs typeface="+mn-lt"/>
                </a:rPr>
                <a:t> datasets</a:t>
              </a:r>
              <a:endParaRPr lang="en-US" sz="2000">
                <a:latin typeface="Century Gothic"/>
              </a:endParaRPr>
            </a:p>
          </p:txBody>
        </p:sp>
      </p:grpSp>
      <p:pic>
        <p:nvPicPr>
          <p:cNvPr id="3" name="Picture 2" descr="A swampy water with plants and trees&#10;&#10;Description automatically generated">
            <a:extLst>
              <a:ext uri="{FF2B5EF4-FFF2-40B4-BE49-F238E27FC236}">
                <a16:creationId xmlns:a16="http://schemas.microsoft.com/office/drawing/2014/main" id="{863AE352-E478-7631-706B-C31AA74CFEE0}"/>
              </a:ext>
            </a:extLst>
          </p:cNvPr>
          <p:cNvPicPr>
            <a:picLocks noChangeAspect="1"/>
          </p:cNvPicPr>
          <p:nvPr/>
        </p:nvPicPr>
        <p:blipFill>
          <a:blip r:embed="rId4"/>
          <a:stretch>
            <a:fillRect/>
          </a:stretch>
        </p:blipFill>
        <p:spPr>
          <a:xfrm>
            <a:off x="424405" y="1955451"/>
            <a:ext cx="6096000" cy="4065984"/>
          </a:xfrm>
          <a:prstGeom prst="rect">
            <a:avLst/>
          </a:prstGeom>
          <a:effectLst>
            <a:outerShdw blurRad="50800" dist="38100" dir="2700000">
              <a:srgbClr val="000000">
                <a:alpha val="40000"/>
              </a:srgbClr>
            </a:outerShdw>
          </a:effectLst>
        </p:spPr>
      </p:pic>
      <p:sp>
        <p:nvSpPr>
          <p:cNvPr id="8" name="TextBox 7">
            <a:extLst>
              <a:ext uri="{FF2B5EF4-FFF2-40B4-BE49-F238E27FC236}">
                <a16:creationId xmlns:a16="http://schemas.microsoft.com/office/drawing/2014/main" id="{D42572FA-8598-59AF-2A24-271BE8250D4B}"/>
              </a:ext>
            </a:extLst>
          </p:cNvPr>
          <p:cNvSpPr txBox="1"/>
          <p:nvPr/>
        </p:nvSpPr>
        <p:spPr>
          <a:xfrm>
            <a:off x="4978031" y="6593869"/>
            <a:ext cx="726366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a:solidFill>
                  <a:schemeClr val="tx1">
                    <a:lumMod val="76000"/>
                    <a:lumOff val="24000"/>
                  </a:schemeClr>
                </a:solidFill>
                <a:latin typeface="Century Gothic"/>
              </a:rPr>
              <a:t>Image Credit: Eric Vance</a:t>
            </a:r>
          </a:p>
        </p:txBody>
      </p:sp>
    </p:spTree>
    <p:extLst>
      <p:ext uri="{BB962C8B-B14F-4D97-AF65-F5344CB8AC3E}">
        <p14:creationId xmlns:p14="http://schemas.microsoft.com/office/powerpoint/2010/main" val="2326436392"/>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EA68913D-40EA-091D-776B-0085C209EA39}"/>
              </a:ext>
            </a:extLst>
          </p:cNvPr>
          <p:cNvSpPr txBox="1">
            <a:spLocks/>
          </p:cNvSpPr>
          <p:nvPr/>
        </p:nvSpPr>
        <p:spPr>
          <a:xfrm>
            <a:off x="553529" y="1353467"/>
            <a:ext cx="5102075" cy="284202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solidFill>
                  <a:schemeClr val="tx1">
                    <a:lumMod val="76000"/>
                    <a:lumOff val="24000"/>
                  </a:schemeClr>
                </a:solidFill>
              </a:rPr>
              <a:t>Fellow</a:t>
            </a:r>
            <a:endParaRPr lang="en-US" sz="2000">
              <a:solidFill>
                <a:schemeClr val="tx1">
                  <a:lumMod val="76000"/>
                  <a:lumOff val="24000"/>
                </a:schemeClr>
              </a:solidFill>
            </a:endParaRPr>
          </a:p>
          <a:p>
            <a:pPr marL="457200" indent="-457200">
              <a:buFont typeface="Arial" panose="020B0604020202020204" pitchFamily="34" charset="0"/>
              <a:buChar char="•"/>
            </a:pPr>
            <a:r>
              <a:rPr lang="en-US" sz="1800">
                <a:solidFill>
                  <a:schemeClr val="tx1">
                    <a:lumMod val="76000"/>
                    <a:lumOff val="24000"/>
                  </a:schemeClr>
                </a:solidFill>
                <a:ea typeface="+mj-lt"/>
                <a:cs typeface="+mj-lt"/>
              </a:rPr>
              <a:t>Ella Haugen, Virginia - Langley</a:t>
            </a:r>
          </a:p>
          <a:p>
            <a:pPr marL="457200" indent="-457200">
              <a:buFont typeface="Arial" panose="020B0604020202020204" pitchFamily="34" charset="0"/>
              <a:buChar char="•"/>
            </a:pPr>
            <a:endParaRPr lang="en-US" sz="1800">
              <a:solidFill>
                <a:schemeClr val="tx1">
                  <a:lumMod val="76000"/>
                  <a:lumOff val="24000"/>
                </a:schemeClr>
              </a:solidFill>
              <a:ea typeface="+mj-lt"/>
              <a:cs typeface="+mj-lt"/>
            </a:endParaRPr>
          </a:p>
          <a:p>
            <a:r>
              <a:rPr lang="en-US" sz="2000" b="1">
                <a:solidFill>
                  <a:schemeClr val="tx1">
                    <a:lumMod val="76000"/>
                    <a:lumOff val="24000"/>
                  </a:schemeClr>
                </a:solidFill>
              </a:rPr>
              <a:t>Partner</a:t>
            </a:r>
          </a:p>
          <a:p>
            <a:pPr marL="457200" indent="-457200">
              <a:buFont typeface="Arial,Sans-Serif"/>
              <a:buChar char="•"/>
            </a:pPr>
            <a:r>
              <a:rPr lang="en-US" sz="1800">
                <a:solidFill>
                  <a:schemeClr val="tx1">
                    <a:lumMod val="76000"/>
                    <a:lumOff val="24000"/>
                  </a:schemeClr>
                </a:solidFill>
              </a:rPr>
              <a:t>Dr. Jed </a:t>
            </a:r>
            <a:r>
              <a:rPr lang="en-US" sz="1800" err="1">
                <a:solidFill>
                  <a:schemeClr val="tx1">
                    <a:lumMod val="76000"/>
                    <a:lumOff val="24000"/>
                  </a:schemeClr>
                </a:solidFill>
              </a:rPr>
              <a:t>Redwine</a:t>
            </a:r>
            <a:r>
              <a:rPr lang="en-US" sz="1800">
                <a:solidFill>
                  <a:schemeClr val="tx1">
                    <a:lumMod val="76000"/>
                    <a:lumOff val="24000"/>
                  </a:schemeClr>
                </a:solidFill>
              </a:rPr>
              <a:t>, The Seminole Tribe of Florida Environmental Resource Management Department</a:t>
            </a:r>
          </a:p>
          <a:p>
            <a:pPr marL="457200" indent="-457200">
              <a:buFont typeface="Arial,Sans-Serif"/>
              <a:buChar char="•"/>
            </a:pPr>
            <a:endParaRPr lang="en-US" sz="1800">
              <a:solidFill>
                <a:schemeClr val="tx1">
                  <a:lumMod val="76000"/>
                  <a:lumOff val="24000"/>
                </a:schemeClr>
              </a:solidFill>
            </a:endParaRPr>
          </a:p>
          <a:p>
            <a:r>
              <a:rPr lang="en-US" sz="2000" b="1">
                <a:solidFill>
                  <a:schemeClr val="tx1">
                    <a:lumMod val="76000"/>
                    <a:lumOff val="24000"/>
                  </a:schemeClr>
                </a:solidFill>
                <a:latin typeface="Segoe UI"/>
                <a:cs typeface="Segoe UI"/>
              </a:rPr>
              <a:t>CSDA</a:t>
            </a:r>
            <a:endParaRPr lang="en-US" sz="2000">
              <a:solidFill>
                <a:schemeClr val="tx1">
                  <a:lumMod val="76000"/>
                  <a:lumOff val="24000"/>
                </a:schemeClr>
              </a:solidFill>
              <a:latin typeface="Segoe UI"/>
              <a:cs typeface="Segoe UI"/>
            </a:endParaRPr>
          </a:p>
          <a:p>
            <a:pPr marL="285750" indent="-285750">
              <a:buFont typeface="Arial"/>
              <a:buChar char="•"/>
            </a:pPr>
            <a:r>
              <a:rPr lang="en-US" sz="1800" b="0" i="0">
                <a:solidFill>
                  <a:srgbClr val="323232"/>
                </a:solidFill>
                <a:effectLst/>
              </a:rPr>
              <a:t>This work utilized data made available through the NASA Commercial </a:t>
            </a:r>
            <a:r>
              <a:rPr lang="en-US" sz="1800" b="0" i="0" err="1">
                <a:solidFill>
                  <a:srgbClr val="323232"/>
                </a:solidFill>
                <a:effectLst/>
              </a:rPr>
              <a:t>Smallsat</a:t>
            </a:r>
            <a:r>
              <a:rPr lang="en-US" sz="1800" b="0" i="0">
                <a:solidFill>
                  <a:srgbClr val="323232"/>
                </a:solidFill>
                <a:effectLst/>
              </a:rPr>
              <a:t> Data Acquisition (CSDA) Program.</a:t>
            </a:r>
            <a:endParaRPr lang="en-US" sz="1800" b="1">
              <a:solidFill>
                <a:schemeClr val="tx1">
                  <a:lumMod val="76000"/>
                  <a:lumOff val="24000"/>
                </a:schemeClr>
              </a:solidFill>
              <a:cs typeface="Segoe UI"/>
            </a:endParaRPr>
          </a:p>
          <a:p>
            <a:endParaRPr lang="en-US" sz="2000">
              <a:solidFill>
                <a:schemeClr val="tx1">
                  <a:lumMod val="76000"/>
                  <a:lumOff val="24000"/>
                </a:schemeClr>
              </a:solidFill>
            </a:endParaRPr>
          </a:p>
          <a:p>
            <a:endParaRPr lang="en-US" sz="1800">
              <a:solidFill>
                <a:schemeClr val="tx1">
                  <a:lumMod val="76000"/>
                  <a:lumOff val="24000"/>
                </a:schemeClr>
              </a:solidFill>
            </a:endParaRPr>
          </a:p>
          <a:p>
            <a:endParaRPr lang="en-US" sz="1800" b="1">
              <a:solidFill>
                <a:srgbClr val="3D3D3D"/>
              </a:solidFill>
            </a:endParaRPr>
          </a:p>
          <a:p>
            <a:endParaRPr lang="en-US" sz="1400">
              <a:solidFill>
                <a:srgbClr val="404040"/>
              </a:solidFill>
            </a:endParaRPr>
          </a:p>
        </p:txBody>
      </p:sp>
      <p:sp>
        <p:nvSpPr>
          <p:cNvPr id="13" name="Text Placeholder 7">
            <a:extLst>
              <a:ext uri="{FF2B5EF4-FFF2-40B4-BE49-F238E27FC236}">
                <a16:creationId xmlns:a16="http://schemas.microsoft.com/office/drawing/2014/main" id="{61C029A1-7AB7-73DE-EB7E-3BF7E5BD396B}"/>
              </a:ext>
            </a:extLst>
          </p:cNvPr>
          <p:cNvSpPr txBox="1">
            <a:spLocks/>
          </p:cNvSpPr>
          <p:nvPr/>
        </p:nvSpPr>
        <p:spPr>
          <a:xfrm>
            <a:off x="5657195" y="1501746"/>
            <a:ext cx="5102075" cy="362905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Autofit/>
          </a:bodyPr>
          <a:lstStyle>
            <a:lvl1pPr marL="0" indent="0" algn="l" defTabSz="914400" rtl="0" eaLnBrk="1" latinLnBrk="0" hangingPunct="1">
              <a:lnSpc>
                <a:spcPct val="90000"/>
              </a:lnSpc>
              <a:spcBef>
                <a:spcPts val="1000"/>
              </a:spcBef>
              <a:buClr>
                <a:srgbClr val="4DAE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solidFill>
                  <a:schemeClr val="tx1">
                    <a:lumMod val="76000"/>
                    <a:lumOff val="24000"/>
                  </a:schemeClr>
                </a:solidFill>
                <a:ea typeface="+mj-lt"/>
                <a:cs typeface="+mj-lt"/>
              </a:rPr>
              <a:t>Science Advisors</a:t>
            </a:r>
            <a:endParaRPr lang="en-US" sz="2000">
              <a:solidFill>
                <a:schemeClr val="tx1">
                  <a:lumMod val="76000"/>
                  <a:lumOff val="24000"/>
                </a:schemeClr>
              </a:solidFill>
              <a:ea typeface="+mj-lt"/>
              <a:cs typeface="+mj-lt"/>
            </a:endParaRPr>
          </a:p>
          <a:p>
            <a:pPr marL="457200" indent="-457200">
              <a:buFont typeface="Arial,Sans-Serif" panose="020B0604020202020204" pitchFamily="34" charset="0"/>
              <a:buChar char="•"/>
            </a:pPr>
            <a:r>
              <a:rPr lang="en-US" sz="1800">
                <a:solidFill>
                  <a:schemeClr val="tx1">
                    <a:lumMod val="76000"/>
                    <a:lumOff val="24000"/>
                  </a:schemeClr>
                </a:solidFill>
                <a:ea typeface="+mj-lt"/>
                <a:cs typeface="+mj-lt"/>
              </a:rPr>
              <a:t>Dr. Rachel Rotz, Florida Gulf Coast University</a:t>
            </a:r>
            <a:endParaRPr lang="en-US" sz="1800">
              <a:solidFill>
                <a:schemeClr val="tx1">
                  <a:lumMod val="76000"/>
                  <a:lumOff val="24000"/>
                </a:schemeClr>
              </a:solidFill>
            </a:endParaRPr>
          </a:p>
          <a:p>
            <a:pPr marL="457200" indent="-457200">
              <a:buFont typeface="Arial,Sans-Serif" panose="020B0604020202020204" pitchFamily="34" charset="0"/>
              <a:buChar char="•"/>
            </a:pPr>
            <a:r>
              <a:rPr lang="en-US" sz="1800">
                <a:solidFill>
                  <a:schemeClr val="tx1">
                    <a:lumMod val="76000"/>
                    <a:lumOff val="24000"/>
                  </a:schemeClr>
                </a:solidFill>
                <a:ea typeface="+mj-lt"/>
                <a:cs typeface="+mj-lt"/>
              </a:rPr>
              <a:t>Dr. Ahmed Elshall, Florida Gulf Coast University</a:t>
            </a:r>
          </a:p>
          <a:p>
            <a:pPr marL="457200" indent="-457200">
              <a:buFont typeface="Arial,Sans-Serif" panose="020B0604020202020204" pitchFamily="34" charset="0"/>
              <a:buChar char="•"/>
            </a:pPr>
            <a:r>
              <a:rPr lang="en-US" sz="1800">
                <a:solidFill>
                  <a:schemeClr val="tx1">
                    <a:lumMod val="76000"/>
                    <a:lumOff val="24000"/>
                  </a:schemeClr>
                </a:solidFill>
                <a:ea typeface="+mj-lt"/>
                <a:cs typeface="+mj-lt"/>
              </a:rPr>
              <a:t>Dhruvkumar Bhatt, Florida Gulf Coast University</a:t>
            </a:r>
          </a:p>
          <a:p>
            <a:pPr marL="457200" indent="-457200">
              <a:buFont typeface="Arial,Sans-Serif" panose="020B0604020202020204" pitchFamily="34" charset="0"/>
              <a:buChar char="•"/>
            </a:pPr>
            <a:r>
              <a:rPr lang="en-US" sz="1800">
                <a:solidFill>
                  <a:schemeClr val="tx1">
                    <a:lumMod val="76000"/>
                    <a:lumOff val="24000"/>
                  </a:schemeClr>
                </a:solidFill>
                <a:ea typeface="+mj-lt"/>
                <a:cs typeface="+mj-lt"/>
              </a:rPr>
              <a:t>Dr. Barry Rosen, Florida Gulf Coast University</a:t>
            </a:r>
          </a:p>
          <a:p>
            <a:pPr marL="457200" indent="-457200">
              <a:buFont typeface="Arial,Sans-Serif" panose="020B0604020202020204" pitchFamily="34" charset="0"/>
              <a:buChar char="•"/>
            </a:pPr>
            <a:r>
              <a:rPr lang="en-US" sz="1800">
                <a:solidFill>
                  <a:schemeClr val="tx1">
                    <a:lumMod val="76000"/>
                    <a:lumOff val="24000"/>
                  </a:schemeClr>
                </a:solidFill>
                <a:ea typeface="+mj-lt"/>
                <a:cs typeface="+mj-lt"/>
              </a:rPr>
              <a:t>Dr. Kenton Ross, NASA Langley Research Center</a:t>
            </a:r>
          </a:p>
          <a:p>
            <a:endParaRPr lang="en-US" sz="1400"/>
          </a:p>
          <a:p>
            <a:endParaRPr lang="en-US" sz="1400"/>
          </a:p>
        </p:txBody>
      </p:sp>
      <p:sp>
        <p:nvSpPr>
          <p:cNvPr id="14" name="TextBox 13">
            <a:extLst>
              <a:ext uri="{FF2B5EF4-FFF2-40B4-BE49-F238E27FC236}">
                <a16:creationId xmlns:a16="http://schemas.microsoft.com/office/drawing/2014/main" id="{5028C9F1-6CEB-721D-9166-38EEF567CF4C}"/>
              </a:ext>
            </a:extLst>
          </p:cNvPr>
          <p:cNvSpPr txBox="1"/>
          <p:nvPr/>
        </p:nvSpPr>
        <p:spPr>
          <a:xfrm>
            <a:off x="553529" y="5823509"/>
            <a:ext cx="1010440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00" i="1">
                <a:solidFill>
                  <a:srgbClr val="3F3F3F"/>
                </a:solidFill>
                <a:latin typeface="Century Gothic"/>
              </a:rPr>
              <a:t>This material contains modified Copernicus Sentinel data (2016, 2017, 2018, 2019, 2020, 2021, 2022, 2023, 2024), processed by ESA. </a:t>
            </a:r>
            <a:endParaRPr lang="en-US" sz="700">
              <a:solidFill>
                <a:srgbClr val="000000"/>
              </a:solidFill>
              <a:latin typeface="Garamond"/>
            </a:endParaRPr>
          </a:p>
          <a:p>
            <a:pPr algn="ctr"/>
            <a:r>
              <a:rPr lang="en-US" sz="700" i="1">
                <a:solidFill>
                  <a:srgbClr val="3F3F3F"/>
                </a:solidFill>
                <a:latin typeface="Century Gothic"/>
              </a:rPr>
              <a:t>This work utilized data made available through the NASA Commercial </a:t>
            </a:r>
            <a:r>
              <a:rPr lang="en-US" sz="700" i="1" err="1">
                <a:solidFill>
                  <a:srgbClr val="3F3F3F"/>
                </a:solidFill>
                <a:latin typeface="Century Gothic"/>
              </a:rPr>
              <a:t>Smallsat</a:t>
            </a:r>
            <a:r>
              <a:rPr lang="en-US" sz="700" i="1">
                <a:solidFill>
                  <a:srgbClr val="3F3F3F"/>
                </a:solidFill>
                <a:latin typeface="Century Gothic"/>
              </a:rPr>
              <a:t> Data Acquisition (CSDA) Program.</a:t>
            </a:r>
            <a:endParaRPr lang="en-US" sz="700"/>
          </a:p>
        </p:txBody>
      </p:sp>
    </p:spTree>
    <p:extLst>
      <p:ext uri="{BB962C8B-B14F-4D97-AF65-F5344CB8AC3E}">
        <p14:creationId xmlns:p14="http://schemas.microsoft.com/office/powerpoint/2010/main" val="3159649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AD5CA-8DAA-5F83-7059-A92620543040}"/>
              </a:ext>
            </a:extLst>
          </p:cNvPr>
          <p:cNvSpPr>
            <a:spLocks noGrp="1"/>
          </p:cNvSpPr>
          <p:nvPr>
            <p:ph type="title"/>
          </p:nvPr>
        </p:nvSpPr>
        <p:spPr/>
        <p:txBody>
          <a:bodyPr/>
          <a:lstStyle/>
          <a:p>
            <a:r>
              <a:rPr lang="en-US"/>
              <a:t>PROJECT CONTEXT</a:t>
            </a:r>
          </a:p>
        </p:txBody>
      </p:sp>
      <p:pic>
        <p:nvPicPr>
          <p:cNvPr id="8" name="Picture 7" descr="Big Cypress National Preserve, Florida, USA">
            <a:extLst>
              <a:ext uri="{FF2B5EF4-FFF2-40B4-BE49-F238E27FC236}">
                <a16:creationId xmlns:a16="http://schemas.microsoft.com/office/drawing/2014/main" id="{33F655CD-DBA6-B002-BF31-E3CC1B679581}"/>
              </a:ext>
            </a:extLst>
          </p:cNvPr>
          <p:cNvPicPr>
            <a:picLocks noChangeAspect="1"/>
          </p:cNvPicPr>
          <p:nvPr/>
        </p:nvPicPr>
        <p:blipFill>
          <a:blip r:embed="rId3"/>
          <a:stretch>
            <a:fillRect/>
          </a:stretch>
        </p:blipFill>
        <p:spPr>
          <a:xfrm>
            <a:off x="6102959" y="2021146"/>
            <a:ext cx="5858076" cy="3930497"/>
          </a:xfrm>
          <a:prstGeom prst="rect">
            <a:avLst/>
          </a:prstGeom>
          <a:effectLst>
            <a:outerShdw blurRad="50800" dist="38100" dir="2700000">
              <a:srgbClr val="000000">
                <a:alpha val="40000"/>
              </a:srgbClr>
            </a:outerShdw>
          </a:effectLst>
        </p:spPr>
      </p:pic>
      <p:sp>
        <p:nvSpPr>
          <p:cNvPr id="9" name="Text Placeholder 4">
            <a:extLst>
              <a:ext uri="{FF2B5EF4-FFF2-40B4-BE49-F238E27FC236}">
                <a16:creationId xmlns:a16="http://schemas.microsoft.com/office/drawing/2014/main" id="{C540268E-095F-257C-B9A3-CC86F4429711}"/>
              </a:ext>
            </a:extLst>
          </p:cNvPr>
          <p:cNvSpPr txBox="1">
            <a:spLocks/>
          </p:cNvSpPr>
          <p:nvPr/>
        </p:nvSpPr>
        <p:spPr>
          <a:xfrm>
            <a:off x="9598743" y="6632197"/>
            <a:ext cx="2597373" cy="225658"/>
          </a:xfrm>
          <a:prstGeom prst="rect">
            <a:avLst/>
          </a:prstGeom>
          <a:solidFill>
            <a:schemeClr val="bg1"/>
          </a:solidFill>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100" i="0" u="none" strike="noStrike" kern="1200" cap="none" spc="0" normalizeH="0" baseline="0" noProof="0">
                <a:ln>
                  <a:noFill/>
                </a:ln>
                <a:solidFill>
                  <a:schemeClr val="tx1">
                    <a:lumMod val="75000"/>
                    <a:lumOff val="25000"/>
                  </a:schemeClr>
                </a:solidFill>
                <a:effectLst/>
                <a:uLnTx/>
                <a:uFillTx/>
                <a:latin typeface="Century Gothic"/>
              </a:rPr>
              <a:t>Image Credit:</a:t>
            </a:r>
            <a:r>
              <a:rPr lang="en-US" sz="1100">
                <a:solidFill>
                  <a:schemeClr val="tx1">
                    <a:lumMod val="75000"/>
                    <a:lumOff val="25000"/>
                  </a:schemeClr>
                </a:solidFill>
                <a:latin typeface="Century Gothic"/>
              </a:rPr>
              <a:t> </a:t>
            </a:r>
            <a:r>
              <a:rPr lang="en-US" sz="1100" err="1">
                <a:solidFill>
                  <a:schemeClr val="tx1">
                    <a:lumMod val="75000"/>
                    <a:lumOff val="25000"/>
                  </a:schemeClr>
                </a:solidFill>
                <a:latin typeface="Century Gothic"/>
              </a:rPr>
              <a:t>dconvertini</a:t>
            </a:r>
            <a:endParaRPr lang="en-US" sz="1100">
              <a:solidFill>
                <a:schemeClr val="tx1">
                  <a:lumMod val="75000"/>
                  <a:lumOff val="25000"/>
                </a:schemeClr>
              </a:solidFill>
            </a:endParaRPr>
          </a:p>
        </p:txBody>
      </p:sp>
      <p:sp>
        <p:nvSpPr>
          <p:cNvPr id="4" name="Rectangle: Rounded Corners 3">
            <a:extLst>
              <a:ext uri="{FF2B5EF4-FFF2-40B4-BE49-F238E27FC236}">
                <a16:creationId xmlns:a16="http://schemas.microsoft.com/office/drawing/2014/main" id="{6A0E927D-726A-64D0-0A86-A76611DB46D4}"/>
              </a:ext>
            </a:extLst>
          </p:cNvPr>
          <p:cNvSpPr/>
          <p:nvPr/>
        </p:nvSpPr>
        <p:spPr>
          <a:xfrm>
            <a:off x="256569" y="1612512"/>
            <a:ext cx="5632525" cy="1103157"/>
          </a:xfrm>
          <a:prstGeom prst="roundRect">
            <a:avLst/>
          </a:prstGeom>
          <a:solidFill>
            <a:srgbClr val="1F4A4D"/>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bg1"/>
                </a:solidFill>
                <a:latin typeface="Century Gothic"/>
              </a:rPr>
              <a:t>Land development has </a:t>
            </a:r>
            <a:r>
              <a:rPr lang="en-US" sz="2000" b="1">
                <a:solidFill>
                  <a:schemeClr val="bg1"/>
                </a:solidFill>
                <a:latin typeface="Century Gothic"/>
              </a:rPr>
              <a:t>worsened</a:t>
            </a:r>
            <a:r>
              <a:rPr lang="en-US" sz="2000">
                <a:solidFill>
                  <a:schemeClr val="bg1"/>
                </a:solidFill>
                <a:latin typeface="Century Gothic"/>
              </a:rPr>
              <a:t> water quality around Big Cypress National Preserve</a:t>
            </a:r>
          </a:p>
        </p:txBody>
      </p:sp>
      <p:sp>
        <p:nvSpPr>
          <p:cNvPr id="5" name="Rectangle: Rounded Corners 4">
            <a:extLst>
              <a:ext uri="{FF2B5EF4-FFF2-40B4-BE49-F238E27FC236}">
                <a16:creationId xmlns:a16="http://schemas.microsoft.com/office/drawing/2014/main" id="{4C53B199-5B3F-A02B-2409-5A5002F50923}"/>
              </a:ext>
            </a:extLst>
          </p:cNvPr>
          <p:cNvSpPr/>
          <p:nvPr/>
        </p:nvSpPr>
        <p:spPr>
          <a:xfrm>
            <a:off x="442123" y="2870657"/>
            <a:ext cx="5271245" cy="1101467"/>
          </a:xfrm>
          <a:prstGeom prst="roundRect">
            <a:avLst/>
          </a:prstGeom>
          <a:solidFill>
            <a:srgbClr val="3D808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rgbClr val="FFFFFF"/>
                </a:solidFill>
                <a:latin typeface="Century Gothic"/>
              </a:rPr>
              <a:t>Excess nutrients from runoff have caused </a:t>
            </a:r>
            <a:r>
              <a:rPr lang="en-US" sz="2000" b="1">
                <a:solidFill>
                  <a:srgbClr val="FFFFFF"/>
                </a:solidFill>
                <a:latin typeface="Century Gothic"/>
              </a:rPr>
              <a:t>intense</a:t>
            </a:r>
            <a:r>
              <a:rPr lang="en-US" sz="2000">
                <a:solidFill>
                  <a:srgbClr val="FFFFFF"/>
                </a:solidFill>
                <a:latin typeface="Century Gothic"/>
              </a:rPr>
              <a:t> harmful algal blooms (HABs)</a:t>
            </a:r>
            <a:endParaRPr lang="en-US" sz="2000">
              <a:latin typeface="Century Gothic"/>
            </a:endParaRPr>
          </a:p>
        </p:txBody>
      </p:sp>
      <p:sp>
        <p:nvSpPr>
          <p:cNvPr id="6" name="Rectangle: Rounded Corners 5">
            <a:extLst>
              <a:ext uri="{FF2B5EF4-FFF2-40B4-BE49-F238E27FC236}">
                <a16:creationId xmlns:a16="http://schemas.microsoft.com/office/drawing/2014/main" id="{D353319D-F659-4270-3A06-9155864E257E}"/>
              </a:ext>
            </a:extLst>
          </p:cNvPr>
          <p:cNvSpPr/>
          <p:nvPr/>
        </p:nvSpPr>
        <p:spPr>
          <a:xfrm>
            <a:off x="626976" y="4143775"/>
            <a:ext cx="4900365" cy="1092030"/>
          </a:xfrm>
          <a:prstGeom prst="round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rgbClr val="FFFFFF"/>
                </a:solidFill>
                <a:latin typeface="Century Gothic"/>
              </a:rPr>
              <a:t>HABs can </a:t>
            </a:r>
            <a:r>
              <a:rPr lang="en-US" sz="2000" b="1">
                <a:solidFill>
                  <a:srgbClr val="FFFFFF"/>
                </a:solidFill>
                <a:latin typeface="Century Gothic"/>
              </a:rPr>
              <a:t>harm</a:t>
            </a:r>
            <a:r>
              <a:rPr lang="en-US" sz="2000">
                <a:solidFill>
                  <a:srgbClr val="FFFFFF"/>
                </a:solidFill>
                <a:latin typeface="Century Gothic"/>
              </a:rPr>
              <a:t> people and ecosystems</a:t>
            </a:r>
          </a:p>
        </p:txBody>
      </p:sp>
      <p:sp>
        <p:nvSpPr>
          <p:cNvPr id="13" name="Rectangle: Rounded Corners 12">
            <a:extLst>
              <a:ext uri="{FF2B5EF4-FFF2-40B4-BE49-F238E27FC236}">
                <a16:creationId xmlns:a16="http://schemas.microsoft.com/office/drawing/2014/main" id="{868FA1D6-0710-79EB-86DF-30F66DD0F5CD}"/>
              </a:ext>
            </a:extLst>
          </p:cNvPr>
          <p:cNvSpPr/>
          <p:nvPr/>
        </p:nvSpPr>
        <p:spPr>
          <a:xfrm>
            <a:off x="810373" y="5414240"/>
            <a:ext cx="4535238" cy="1103381"/>
          </a:xfrm>
          <a:prstGeom prst="roundRect">
            <a:avLst/>
          </a:prstGeom>
          <a:solidFill>
            <a:srgbClr val="95C6C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rgbClr val="FFFFFF"/>
                </a:solidFill>
                <a:latin typeface="Century Gothic"/>
              </a:rPr>
              <a:t>Minimizing HABs is </a:t>
            </a:r>
            <a:r>
              <a:rPr lang="en-US" sz="2000" b="1">
                <a:solidFill>
                  <a:srgbClr val="FFFFFF"/>
                </a:solidFill>
                <a:latin typeface="Century Gothic"/>
              </a:rPr>
              <a:t>essential</a:t>
            </a:r>
            <a:r>
              <a:rPr lang="en-US" sz="2000">
                <a:solidFill>
                  <a:srgbClr val="FFFFFF"/>
                </a:solidFill>
                <a:latin typeface="Century Gothic"/>
              </a:rPr>
              <a:t> for a healthier environment</a:t>
            </a:r>
          </a:p>
        </p:txBody>
      </p:sp>
    </p:spTree>
    <p:extLst>
      <p:ext uri="{BB962C8B-B14F-4D97-AF65-F5344CB8AC3E}">
        <p14:creationId xmlns:p14="http://schemas.microsoft.com/office/powerpoint/2010/main" val="3266653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F000D-1F2A-D8DD-113D-C7A461CFC481}"/>
              </a:ext>
            </a:extLst>
          </p:cNvPr>
          <p:cNvSpPr>
            <a:spLocks noGrp="1"/>
          </p:cNvSpPr>
          <p:nvPr>
            <p:ph type="title"/>
          </p:nvPr>
        </p:nvSpPr>
        <p:spPr/>
        <p:txBody>
          <a:bodyPr/>
          <a:lstStyle/>
          <a:p>
            <a:r>
              <a:rPr lang="en-US"/>
              <a:t>COMMUNITY CONCERNS</a:t>
            </a:r>
          </a:p>
        </p:txBody>
      </p:sp>
      <p:sp>
        <p:nvSpPr>
          <p:cNvPr id="6" name="TextBox 5">
            <a:extLst>
              <a:ext uri="{FF2B5EF4-FFF2-40B4-BE49-F238E27FC236}">
                <a16:creationId xmlns:a16="http://schemas.microsoft.com/office/drawing/2014/main" id="{83369C7B-78FC-3A8C-F011-44E3A1A9F388}"/>
              </a:ext>
            </a:extLst>
          </p:cNvPr>
          <p:cNvSpPr txBox="1"/>
          <p:nvPr/>
        </p:nvSpPr>
        <p:spPr>
          <a:xfrm>
            <a:off x="9702355" y="6555287"/>
            <a:ext cx="237536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a:solidFill>
                  <a:schemeClr val="tx1">
                    <a:lumMod val="75000"/>
                    <a:lumOff val="25000"/>
                  </a:schemeClr>
                </a:solidFill>
                <a:latin typeface="Century Gothic"/>
              </a:rPr>
              <a:t>Image Credit: NASA, USDA</a:t>
            </a:r>
          </a:p>
        </p:txBody>
      </p:sp>
      <p:pic>
        <p:nvPicPr>
          <p:cNvPr id="5" name="Picture 4" descr="A river running through a city&#10;&#10;Description automatically generated">
            <a:extLst>
              <a:ext uri="{FF2B5EF4-FFF2-40B4-BE49-F238E27FC236}">
                <a16:creationId xmlns:a16="http://schemas.microsoft.com/office/drawing/2014/main" id="{656F283A-CFBF-C198-7102-5A089DE67CBA}"/>
              </a:ext>
            </a:extLst>
          </p:cNvPr>
          <p:cNvPicPr>
            <a:picLocks noChangeAspect="1"/>
          </p:cNvPicPr>
          <p:nvPr/>
        </p:nvPicPr>
        <p:blipFill rotWithShape="1">
          <a:blip r:embed="rId3"/>
          <a:srcRect l="16314" t="410" r="14804" b="7377"/>
          <a:stretch/>
        </p:blipFill>
        <p:spPr>
          <a:xfrm>
            <a:off x="165044" y="1520403"/>
            <a:ext cx="3862252" cy="3825875"/>
          </a:xfrm>
          <a:prstGeom prst="rect">
            <a:avLst/>
          </a:prstGeom>
          <a:effectLst>
            <a:outerShdw blurRad="50800" dist="38100" dir="2700000">
              <a:srgbClr val="000000">
                <a:alpha val="40000"/>
              </a:srgbClr>
            </a:outerShdw>
          </a:effectLst>
        </p:spPr>
      </p:pic>
      <p:pic>
        <p:nvPicPr>
          <p:cNvPr id="4" name="Picture 3" descr="A crocodile in a swamp&#10;&#10;Description automatically generated">
            <a:extLst>
              <a:ext uri="{FF2B5EF4-FFF2-40B4-BE49-F238E27FC236}">
                <a16:creationId xmlns:a16="http://schemas.microsoft.com/office/drawing/2014/main" id="{E7B7F598-CF4B-5AB7-3FC9-338DD3C2B2D7}"/>
              </a:ext>
            </a:extLst>
          </p:cNvPr>
          <p:cNvPicPr>
            <a:picLocks noChangeAspect="1"/>
          </p:cNvPicPr>
          <p:nvPr/>
        </p:nvPicPr>
        <p:blipFill rotWithShape="1">
          <a:blip r:embed="rId4"/>
          <a:srcRect l="24894" t="482" r="9362" b="1447"/>
          <a:stretch/>
        </p:blipFill>
        <p:spPr>
          <a:xfrm>
            <a:off x="4191000" y="1519238"/>
            <a:ext cx="3857625" cy="3819525"/>
          </a:xfrm>
          <a:prstGeom prst="rect">
            <a:avLst/>
          </a:prstGeom>
          <a:effectLst>
            <a:outerShdw blurRad="50800" dist="38100" dir="2700000">
              <a:srgbClr val="000000">
                <a:alpha val="40000"/>
              </a:srgbClr>
            </a:outerShdw>
          </a:effectLst>
        </p:spPr>
      </p:pic>
      <p:pic>
        <p:nvPicPr>
          <p:cNvPr id="10" name="Picture 9" descr="A swamp with palm trees and blue sky&#10;&#10;Description automatically generated">
            <a:extLst>
              <a:ext uri="{FF2B5EF4-FFF2-40B4-BE49-F238E27FC236}">
                <a16:creationId xmlns:a16="http://schemas.microsoft.com/office/drawing/2014/main" id="{5595F6AA-71FC-5EF1-B3B0-AB2E6411C3C9}"/>
              </a:ext>
            </a:extLst>
          </p:cNvPr>
          <p:cNvPicPr>
            <a:picLocks noChangeAspect="1"/>
          </p:cNvPicPr>
          <p:nvPr/>
        </p:nvPicPr>
        <p:blipFill rotWithShape="1">
          <a:blip r:embed="rId5"/>
          <a:srcRect l="712" r="33452" b="543"/>
          <a:stretch/>
        </p:blipFill>
        <p:spPr>
          <a:xfrm>
            <a:off x="8211623" y="1515751"/>
            <a:ext cx="3866095" cy="3815706"/>
          </a:xfrm>
          <a:prstGeom prst="rect">
            <a:avLst/>
          </a:prstGeom>
          <a:effectLst>
            <a:outerShdw blurRad="50800" dist="38100" dir="2700000">
              <a:srgbClr val="000000">
                <a:alpha val="40000"/>
              </a:srgbClr>
            </a:outerShdw>
          </a:effectLst>
        </p:spPr>
      </p:pic>
      <p:sp>
        <p:nvSpPr>
          <p:cNvPr id="12" name="Rectangle: Rounded Corners 11">
            <a:extLst>
              <a:ext uri="{FF2B5EF4-FFF2-40B4-BE49-F238E27FC236}">
                <a16:creationId xmlns:a16="http://schemas.microsoft.com/office/drawing/2014/main" id="{60F90A31-7231-628A-E7F5-4C609CE2233A}"/>
              </a:ext>
            </a:extLst>
          </p:cNvPr>
          <p:cNvSpPr/>
          <p:nvPr/>
        </p:nvSpPr>
        <p:spPr>
          <a:xfrm>
            <a:off x="162022" y="5477757"/>
            <a:ext cx="3867508" cy="790754"/>
          </a:xfrm>
          <a:prstGeom prst="round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Canal Management and Operational Best Practices</a:t>
            </a:r>
          </a:p>
        </p:txBody>
      </p:sp>
      <p:sp>
        <p:nvSpPr>
          <p:cNvPr id="13" name="Rectangle: Rounded Corners 12">
            <a:extLst>
              <a:ext uri="{FF2B5EF4-FFF2-40B4-BE49-F238E27FC236}">
                <a16:creationId xmlns:a16="http://schemas.microsoft.com/office/drawing/2014/main" id="{52A59D6E-A4F3-0A75-AD25-6291900C7C93}"/>
              </a:ext>
            </a:extLst>
          </p:cNvPr>
          <p:cNvSpPr/>
          <p:nvPr/>
        </p:nvSpPr>
        <p:spPr>
          <a:xfrm>
            <a:off x="4192505" y="5467350"/>
            <a:ext cx="3857625" cy="804863"/>
          </a:xfrm>
          <a:prstGeom prst="roundRect">
            <a:avLst/>
          </a:prstGeom>
          <a:solidFill>
            <a:srgbClr val="91CBC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Water Quality and Cyanobacteria Blooms</a:t>
            </a:r>
          </a:p>
        </p:txBody>
      </p:sp>
      <p:sp>
        <p:nvSpPr>
          <p:cNvPr id="14" name="Rectangle: Rounded Corners 13">
            <a:extLst>
              <a:ext uri="{FF2B5EF4-FFF2-40B4-BE49-F238E27FC236}">
                <a16:creationId xmlns:a16="http://schemas.microsoft.com/office/drawing/2014/main" id="{E0BE15FF-4705-A124-01BF-CBF1AE9C1953}"/>
              </a:ext>
            </a:extLst>
          </p:cNvPr>
          <p:cNvSpPr/>
          <p:nvPr/>
        </p:nvSpPr>
        <p:spPr>
          <a:xfrm>
            <a:off x="8213342" y="5467318"/>
            <a:ext cx="3877192" cy="805132"/>
          </a:xfrm>
          <a:prstGeom prst="round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Land Conservation</a:t>
            </a:r>
            <a:endParaRPr lang="en-US"/>
          </a:p>
        </p:txBody>
      </p:sp>
    </p:spTree>
    <p:extLst>
      <p:ext uri="{BB962C8B-B14F-4D97-AF65-F5344CB8AC3E}">
        <p14:creationId xmlns:p14="http://schemas.microsoft.com/office/powerpoint/2010/main" val="1479489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49C91E0-8069-8A20-83B3-09CF81231B9D}"/>
              </a:ext>
            </a:extLst>
          </p:cNvPr>
          <p:cNvSpPr txBox="1"/>
          <p:nvPr/>
        </p:nvSpPr>
        <p:spPr>
          <a:xfrm rot="5400000">
            <a:off x="2640735" y="3733160"/>
            <a:ext cx="3178791" cy="404731"/>
          </a:xfrm>
          <a:prstGeom prst="rect">
            <a:avLst/>
          </a:prstGeom>
          <a:solidFill>
            <a:schemeClr val="bg1"/>
          </a:solidFill>
          <a:ln>
            <a:solidFill>
              <a:schemeClr val="tx1"/>
            </a:solidFill>
          </a:ln>
          <a:effectLst>
            <a:outerShdw blurRad="63500" dist="38100" dir="2700000">
              <a:srgbClr val="000000">
                <a:alpha val="40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p>
        </p:txBody>
      </p:sp>
      <p:sp>
        <p:nvSpPr>
          <p:cNvPr id="21" name="TextBox 20">
            <a:extLst>
              <a:ext uri="{FF2B5EF4-FFF2-40B4-BE49-F238E27FC236}">
                <a16:creationId xmlns:a16="http://schemas.microsoft.com/office/drawing/2014/main" id="{AC8CAE55-3019-7F83-4856-DF4C001A3467}"/>
              </a:ext>
            </a:extLst>
          </p:cNvPr>
          <p:cNvSpPr txBox="1"/>
          <p:nvPr/>
        </p:nvSpPr>
        <p:spPr>
          <a:xfrm rot="5400000">
            <a:off x="4250370" y="3721729"/>
            <a:ext cx="3178792" cy="427592"/>
          </a:xfrm>
          <a:prstGeom prst="rect">
            <a:avLst/>
          </a:prstGeom>
          <a:solidFill>
            <a:schemeClr val="bg1"/>
          </a:solidFill>
          <a:ln>
            <a:solidFill>
              <a:schemeClr val="tx1"/>
            </a:solidFill>
          </a:ln>
          <a:effectLst>
            <a:outerShdw blurRad="63500" dist="38100" dir="2700000">
              <a:srgbClr val="000000">
                <a:alpha val="40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p>
        </p:txBody>
      </p:sp>
      <p:sp>
        <p:nvSpPr>
          <p:cNvPr id="18" name="TextBox 17">
            <a:extLst>
              <a:ext uri="{FF2B5EF4-FFF2-40B4-BE49-F238E27FC236}">
                <a16:creationId xmlns:a16="http://schemas.microsoft.com/office/drawing/2014/main" id="{A2B33DAE-26A9-F0B6-A73F-92A1C2AADABA}"/>
              </a:ext>
            </a:extLst>
          </p:cNvPr>
          <p:cNvSpPr txBox="1"/>
          <p:nvPr/>
        </p:nvSpPr>
        <p:spPr>
          <a:xfrm rot="5400000">
            <a:off x="1025680" y="3733161"/>
            <a:ext cx="3178791" cy="404731"/>
          </a:xfrm>
          <a:prstGeom prst="rect">
            <a:avLst/>
          </a:prstGeom>
          <a:solidFill>
            <a:schemeClr val="bg1"/>
          </a:solidFill>
          <a:ln>
            <a:solidFill>
              <a:schemeClr val="tx1"/>
            </a:solidFill>
          </a:ln>
          <a:effectLst>
            <a:outerShdw blurRad="63500" dist="38100" dir="2700000">
              <a:srgbClr val="000000">
                <a:alpha val="40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p>
        </p:txBody>
      </p:sp>
      <p:grpSp>
        <p:nvGrpSpPr>
          <p:cNvPr id="10" name="Group 9">
            <a:extLst>
              <a:ext uri="{FF2B5EF4-FFF2-40B4-BE49-F238E27FC236}">
                <a16:creationId xmlns:a16="http://schemas.microsoft.com/office/drawing/2014/main" id="{6911A7DC-33EA-E14D-094B-4E0257A37E6B}"/>
              </a:ext>
            </a:extLst>
          </p:cNvPr>
          <p:cNvGrpSpPr/>
          <p:nvPr/>
        </p:nvGrpSpPr>
        <p:grpSpPr>
          <a:xfrm rot="5400000">
            <a:off x="3443871" y="3328406"/>
            <a:ext cx="3178798" cy="1214260"/>
            <a:chOff x="566323" y="2937162"/>
            <a:chExt cx="5896239" cy="3099963"/>
          </a:xfrm>
        </p:grpSpPr>
        <p:sp>
          <p:nvSpPr>
            <p:cNvPr id="13" name="TextBox 12">
              <a:extLst>
                <a:ext uri="{FF2B5EF4-FFF2-40B4-BE49-F238E27FC236}">
                  <a16:creationId xmlns:a16="http://schemas.microsoft.com/office/drawing/2014/main" id="{35B60235-36C0-44FB-8864-19E657DBC543}"/>
                </a:ext>
              </a:extLst>
            </p:cNvPr>
            <p:cNvSpPr txBox="1"/>
            <p:nvPr/>
          </p:nvSpPr>
          <p:spPr>
            <a:xfrm>
              <a:off x="566336" y="2937162"/>
              <a:ext cx="5896226" cy="1033263"/>
            </a:xfrm>
            <a:prstGeom prst="rect">
              <a:avLst/>
            </a:prstGeom>
            <a:solidFill>
              <a:schemeClr val="tx1">
                <a:lumMod val="95000"/>
                <a:lumOff val="5000"/>
              </a:schemeClr>
            </a:solidFill>
            <a:ln>
              <a:solidFill>
                <a:schemeClr val="tx1"/>
              </a:solidFill>
            </a:ln>
            <a:effectLst>
              <a:outerShdw blurRad="63500" dist="38100" dir="2700000">
                <a:srgbClr val="000000">
                  <a:alpha val="40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p>
          </p:txBody>
        </p:sp>
        <p:sp>
          <p:nvSpPr>
            <p:cNvPr id="15" name="TextBox 14">
              <a:extLst>
                <a:ext uri="{FF2B5EF4-FFF2-40B4-BE49-F238E27FC236}">
                  <a16:creationId xmlns:a16="http://schemas.microsoft.com/office/drawing/2014/main" id="{6E2CD0D9-A12E-BEA9-CD9B-92004FD337A6}"/>
                </a:ext>
              </a:extLst>
            </p:cNvPr>
            <p:cNvSpPr txBox="1"/>
            <p:nvPr/>
          </p:nvSpPr>
          <p:spPr>
            <a:xfrm>
              <a:off x="566336" y="3980818"/>
              <a:ext cx="5896226" cy="1033263"/>
            </a:xfrm>
            <a:prstGeom prst="rect">
              <a:avLst/>
            </a:prstGeom>
            <a:solidFill>
              <a:srgbClr val="DF1111"/>
            </a:solidFill>
            <a:ln>
              <a:solidFill>
                <a:schemeClr val="tx1"/>
              </a:solidFill>
            </a:ln>
            <a:effectLst>
              <a:outerShdw blurRad="63500" dist="38100" dir="2700000">
                <a:srgbClr val="000000">
                  <a:alpha val="40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p>
          </p:txBody>
        </p:sp>
        <p:sp>
          <p:nvSpPr>
            <p:cNvPr id="17" name="TextBox 16">
              <a:extLst>
                <a:ext uri="{FF2B5EF4-FFF2-40B4-BE49-F238E27FC236}">
                  <a16:creationId xmlns:a16="http://schemas.microsoft.com/office/drawing/2014/main" id="{040DEA2D-5308-0CD1-BF1D-C7EDFDD9911C}"/>
                </a:ext>
              </a:extLst>
            </p:cNvPr>
            <p:cNvSpPr txBox="1"/>
            <p:nvPr/>
          </p:nvSpPr>
          <p:spPr>
            <a:xfrm>
              <a:off x="566323" y="5003862"/>
              <a:ext cx="5896226" cy="1033263"/>
            </a:xfrm>
            <a:prstGeom prst="rect">
              <a:avLst/>
            </a:prstGeom>
            <a:solidFill>
              <a:srgbClr val="FEDE00"/>
            </a:solidFill>
            <a:ln>
              <a:solidFill>
                <a:schemeClr val="tx1"/>
              </a:solidFill>
            </a:ln>
            <a:effectLst>
              <a:outerShdw blurRad="63500" dist="38100" dir="2700000">
                <a:srgbClr val="000000">
                  <a:alpha val="40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p>
          </p:txBody>
        </p:sp>
      </p:grpSp>
      <p:grpSp>
        <p:nvGrpSpPr>
          <p:cNvPr id="4" name="Group 3">
            <a:extLst>
              <a:ext uri="{FF2B5EF4-FFF2-40B4-BE49-F238E27FC236}">
                <a16:creationId xmlns:a16="http://schemas.microsoft.com/office/drawing/2014/main" id="{C685438C-7C23-CFFD-2F37-30C2D946CEEB}"/>
              </a:ext>
            </a:extLst>
          </p:cNvPr>
          <p:cNvGrpSpPr/>
          <p:nvPr/>
        </p:nvGrpSpPr>
        <p:grpSpPr>
          <a:xfrm rot="5400000">
            <a:off x="1831169" y="3328407"/>
            <a:ext cx="3178798" cy="1214260"/>
            <a:chOff x="566323" y="2937162"/>
            <a:chExt cx="5896239" cy="3099963"/>
          </a:xfrm>
        </p:grpSpPr>
        <p:sp>
          <p:nvSpPr>
            <p:cNvPr id="7" name="TextBox 6">
              <a:extLst>
                <a:ext uri="{FF2B5EF4-FFF2-40B4-BE49-F238E27FC236}">
                  <a16:creationId xmlns:a16="http://schemas.microsoft.com/office/drawing/2014/main" id="{1FDD8653-EE6F-DADC-F881-3D67AA806EC7}"/>
                </a:ext>
              </a:extLst>
            </p:cNvPr>
            <p:cNvSpPr txBox="1"/>
            <p:nvPr/>
          </p:nvSpPr>
          <p:spPr>
            <a:xfrm>
              <a:off x="566336" y="2937162"/>
              <a:ext cx="5896226" cy="1033263"/>
            </a:xfrm>
            <a:prstGeom prst="rect">
              <a:avLst/>
            </a:prstGeom>
            <a:solidFill>
              <a:schemeClr val="tx1">
                <a:lumMod val="95000"/>
                <a:lumOff val="5000"/>
              </a:schemeClr>
            </a:solidFill>
            <a:ln>
              <a:solidFill>
                <a:schemeClr val="tx1"/>
              </a:solidFill>
            </a:ln>
            <a:effectLst>
              <a:outerShdw blurRad="63500" dist="38100" dir="2700000">
                <a:srgbClr val="000000">
                  <a:alpha val="40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p>
          </p:txBody>
        </p:sp>
        <p:sp>
          <p:nvSpPr>
            <p:cNvPr id="8" name="TextBox 7">
              <a:extLst>
                <a:ext uri="{FF2B5EF4-FFF2-40B4-BE49-F238E27FC236}">
                  <a16:creationId xmlns:a16="http://schemas.microsoft.com/office/drawing/2014/main" id="{C4E6D79C-7B2C-B163-36A2-C45E792B87AD}"/>
                </a:ext>
              </a:extLst>
            </p:cNvPr>
            <p:cNvSpPr txBox="1"/>
            <p:nvPr/>
          </p:nvSpPr>
          <p:spPr>
            <a:xfrm>
              <a:off x="566336" y="3980818"/>
              <a:ext cx="5896226" cy="1033263"/>
            </a:xfrm>
            <a:prstGeom prst="rect">
              <a:avLst/>
            </a:prstGeom>
            <a:solidFill>
              <a:srgbClr val="DF1111"/>
            </a:solidFill>
            <a:ln>
              <a:solidFill>
                <a:schemeClr val="tx1"/>
              </a:solidFill>
            </a:ln>
            <a:effectLst>
              <a:outerShdw blurRad="63500" dist="38100" dir="2700000">
                <a:srgbClr val="000000">
                  <a:alpha val="40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p>
          </p:txBody>
        </p:sp>
        <p:sp>
          <p:nvSpPr>
            <p:cNvPr id="9" name="TextBox 8">
              <a:extLst>
                <a:ext uri="{FF2B5EF4-FFF2-40B4-BE49-F238E27FC236}">
                  <a16:creationId xmlns:a16="http://schemas.microsoft.com/office/drawing/2014/main" id="{EFF517AB-98DE-8633-9170-E1F165B5E989}"/>
                </a:ext>
              </a:extLst>
            </p:cNvPr>
            <p:cNvSpPr txBox="1"/>
            <p:nvPr/>
          </p:nvSpPr>
          <p:spPr>
            <a:xfrm>
              <a:off x="566323" y="5003862"/>
              <a:ext cx="5896226" cy="1033263"/>
            </a:xfrm>
            <a:prstGeom prst="rect">
              <a:avLst/>
            </a:prstGeom>
            <a:solidFill>
              <a:srgbClr val="FEDE00"/>
            </a:solidFill>
            <a:ln>
              <a:solidFill>
                <a:schemeClr val="tx1"/>
              </a:solidFill>
            </a:ln>
            <a:effectLst>
              <a:outerShdw blurRad="63500" dist="38100" dir="2700000">
                <a:srgbClr val="000000">
                  <a:alpha val="40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p>
          </p:txBody>
        </p:sp>
      </p:grpSp>
      <p:sp>
        <p:nvSpPr>
          <p:cNvPr id="2" name="Title 1">
            <a:extLst>
              <a:ext uri="{FF2B5EF4-FFF2-40B4-BE49-F238E27FC236}">
                <a16:creationId xmlns:a16="http://schemas.microsoft.com/office/drawing/2014/main" id="{4C336385-12B6-08FC-E322-A1CECA21EA18}"/>
              </a:ext>
            </a:extLst>
          </p:cNvPr>
          <p:cNvSpPr>
            <a:spLocks noGrp="1"/>
          </p:cNvSpPr>
          <p:nvPr>
            <p:ph type="title"/>
          </p:nvPr>
        </p:nvSpPr>
        <p:spPr/>
        <p:txBody>
          <a:bodyPr/>
          <a:lstStyle/>
          <a:p>
            <a:r>
              <a:rPr lang="en-US"/>
              <a:t>PARTNER</a:t>
            </a:r>
          </a:p>
        </p:txBody>
      </p:sp>
      <p:sp>
        <p:nvSpPr>
          <p:cNvPr id="5" name="Rectangle: Rounded Corners 4">
            <a:extLst>
              <a:ext uri="{FF2B5EF4-FFF2-40B4-BE49-F238E27FC236}">
                <a16:creationId xmlns:a16="http://schemas.microsoft.com/office/drawing/2014/main" id="{2C033249-0C12-4355-F150-D0AADD379FF6}"/>
              </a:ext>
            </a:extLst>
          </p:cNvPr>
          <p:cNvSpPr/>
          <p:nvPr/>
        </p:nvSpPr>
        <p:spPr>
          <a:xfrm>
            <a:off x="7174352" y="1413426"/>
            <a:ext cx="4282267" cy="1611052"/>
          </a:xfrm>
          <a:prstGeom prst="roundRect">
            <a:avLst/>
          </a:prstGeom>
          <a:solidFill>
            <a:srgbClr val="3D808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rgbClr val="FFFFFF"/>
                </a:solidFill>
                <a:latin typeface="Century Gothic"/>
              </a:rPr>
              <a:t>Increase the </a:t>
            </a:r>
            <a:r>
              <a:rPr lang="en-US" sz="2000" b="1">
                <a:solidFill>
                  <a:srgbClr val="FFFFFF"/>
                </a:solidFill>
                <a:latin typeface="Century Gothic"/>
              </a:rPr>
              <a:t>accessibility</a:t>
            </a:r>
            <a:r>
              <a:rPr lang="en-US" sz="2000">
                <a:solidFill>
                  <a:srgbClr val="FFFFFF"/>
                </a:solidFill>
                <a:latin typeface="Century Gothic"/>
              </a:rPr>
              <a:t> of Earth observations (EO) for Indigenous organizations</a:t>
            </a:r>
            <a:endParaRPr lang="en-US">
              <a:solidFill>
                <a:srgbClr val="FFFFFF"/>
              </a:solidFill>
              <a:latin typeface="Century Gothic"/>
            </a:endParaRPr>
          </a:p>
        </p:txBody>
      </p:sp>
      <p:sp>
        <p:nvSpPr>
          <p:cNvPr id="11" name="Rectangle: Rounded Corners 10">
            <a:extLst>
              <a:ext uri="{FF2B5EF4-FFF2-40B4-BE49-F238E27FC236}">
                <a16:creationId xmlns:a16="http://schemas.microsoft.com/office/drawing/2014/main" id="{B2EF3618-82F0-04FA-2FA8-71C9AE6F1560}"/>
              </a:ext>
            </a:extLst>
          </p:cNvPr>
          <p:cNvSpPr/>
          <p:nvPr/>
        </p:nvSpPr>
        <p:spPr>
          <a:xfrm>
            <a:off x="7174351" y="4924522"/>
            <a:ext cx="4282267" cy="1610626"/>
          </a:xfrm>
          <a:prstGeom prst="roundRect">
            <a:avLst/>
          </a:prstGeom>
          <a:solidFill>
            <a:srgbClr val="95C6C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rgbClr val="FFFFFF"/>
                </a:solidFill>
                <a:latin typeface="Century Gothic"/>
              </a:rPr>
              <a:t>Work towards</a:t>
            </a:r>
            <a:r>
              <a:rPr lang="en-US" sz="2000" b="1">
                <a:solidFill>
                  <a:srgbClr val="FFFFFF"/>
                </a:solidFill>
                <a:latin typeface="Century Gothic"/>
              </a:rPr>
              <a:t> early bloom detection</a:t>
            </a:r>
            <a:r>
              <a:rPr lang="en-US" sz="2000">
                <a:solidFill>
                  <a:srgbClr val="FFFFFF"/>
                </a:solidFill>
                <a:latin typeface="Century Gothic"/>
              </a:rPr>
              <a:t> and implement actions to minimize harmful impacts</a:t>
            </a:r>
          </a:p>
        </p:txBody>
      </p:sp>
      <p:grpSp>
        <p:nvGrpSpPr>
          <p:cNvPr id="3" name="Group 2">
            <a:extLst>
              <a:ext uri="{FF2B5EF4-FFF2-40B4-BE49-F238E27FC236}">
                <a16:creationId xmlns:a16="http://schemas.microsoft.com/office/drawing/2014/main" id="{A139A221-A8FE-0894-AC15-78D085454903}"/>
              </a:ext>
            </a:extLst>
          </p:cNvPr>
          <p:cNvGrpSpPr/>
          <p:nvPr/>
        </p:nvGrpSpPr>
        <p:grpSpPr>
          <a:xfrm rot="5400000">
            <a:off x="206100" y="3328427"/>
            <a:ext cx="3178798" cy="1214260"/>
            <a:chOff x="566323" y="2937162"/>
            <a:chExt cx="5896239" cy="3099963"/>
          </a:xfrm>
        </p:grpSpPr>
        <p:sp>
          <p:nvSpPr>
            <p:cNvPr id="20" name="TextBox 19">
              <a:extLst>
                <a:ext uri="{FF2B5EF4-FFF2-40B4-BE49-F238E27FC236}">
                  <a16:creationId xmlns:a16="http://schemas.microsoft.com/office/drawing/2014/main" id="{1A3F352B-6AAF-CD23-7602-230E0A92B6D7}"/>
                </a:ext>
              </a:extLst>
            </p:cNvPr>
            <p:cNvSpPr txBox="1"/>
            <p:nvPr/>
          </p:nvSpPr>
          <p:spPr>
            <a:xfrm>
              <a:off x="566336" y="2937162"/>
              <a:ext cx="5896226" cy="1033263"/>
            </a:xfrm>
            <a:prstGeom prst="rect">
              <a:avLst/>
            </a:prstGeom>
            <a:solidFill>
              <a:schemeClr val="tx1">
                <a:lumMod val="95000"/>
                <a:lumOff val="5000"/>
              </a:schemeClr>
            </a:solidFill>
            <a:ln>
              <a:solidFill>
                <a:schemeClr val="tx1"/>
              </a:solidFill>
            </a:ln>
            <a:effectLst>
              <a:outerShdw blurRad="63500" dist="38100" dir="2700000">
                <a:srgbClr val="000000">
                  <a:alpha val="40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p>
          </p:txBody>
        </p:sp>
        <p:sp>
          <p:nvSpPr>
            <p:cNvPr id="14" name="TextBox 13">
              <a:extLst>
                <a:ext uri="{FF2B5EF4-FFF2-40B4-BE49-F238E27FC236}">
                  <a16:creationId xmlns:a16="http://schemas.microsoft.com/office/drawing/2014/main" id="{523A3027-C5D7-BEE3-9D9D-28B5AA516ACE}"/>
                </a:ext>
              </a:extLst>
            </p:cNvPr>
            <p:cNvSpPr txBox="1"/>
            <p:nvPr/>
          </p:nvSpPr>
          <p:spPr>
            <a:xfrm>
              <a:off x="566336" y="3980818"/>
              <a:ext cx="5896226" cy="1033263"/>
            </a:xfrm>
            <a:prstGeom prst="rect">
              <a:avLst/>
            </a:prstGeom>
            <a:solidFill>
              <a:srgbClr val="DF1111"/>
            </a:solidFill>
            <a:ln>
              <a:solidFill>
                <a:schemeClr val="tx1"/>
              </a:solidFill>
            </a:ln>
            <a:effectLst>
              <a:outerShdw blurRad="63500" dist="38100" dir="2700000">
                <a:srgbClr val="000000">
                  <a:alpha val="40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p>
          </p:txBody>
        </p:sp>
        <p:sp>
          <p:nvSpPr>
            <p:cNvPr id="22" name="TextBox 21">
              <a:extLst>
                <a:ext uri="{FF2B5EF4-FFF2-40B4-BE49-F238E27FC236}">
                  <a16:creationId xmlns:a16="http://schemas.microsoft.com/office/drawing/2014/main" id="{7B3E36A6-82BE-DF17-873F-64A719D8E278}"/>
                </a:ext>
              </a:extLst>
            </p:cNvPr>
            <p:cNvSpPr txBox="1"/>
            <p:nvPr/>
          </p:nvSpPr>
          <p:spPr>
            <a:xfrm>
              <a:off x="566323" y="5003862"/>
              <a:ext cx="5896226" cy="1033263"/>
            </a:xfrm>
            <a:prstGeom prst="rect">
              <a:avLst/>
            </a:prstGeom>
            <a:solidFill>
              <a:srgbClr val="FEDE00"/>
            </a:solidFill>
            <a:ln>
              <a:solidFill>
                <a:schemeClr val="tx1"/>
              </a:solidFill>
            </a:ln>
            <a:effectLst>
              <a:outerShdw blurRad="63500" dist="38100" dir="2700000">
                <a:srgbClr val="000000">
                  <a:alpha val="40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a:p>
          </p:txBody>
        </p:sp>
      </p:grpSp>
      <p:sp>
        <p:nvSpPr>
          <p:cNvPr id="32" name="Rectangle 31">
            <a:extLst>
              <a:ext uri="{FF2B5EF4-FFF2-40B4-BE49-F238E27FC236}">
                <a16:creationId xmlns:a16="http://schemas.microsoft.com/office/drawing/2014/main" id="{55A7FF13-FE7A-1BE0-C7A5-3CE901F037FE}"/>
              </a:ext>
            </a:extLst>
          </p:cNvPr>
          <p:cNvSpPr/>
          <p:nvPr/>
        </p:nvSpPr>
        <p:spPr>
          <a:xfrm>
            <a:off x="1188369" y="2684956"/>
            <a:ext cx="4865193" cy="2501138"/>
          </a:xfrm>
          <a:prstGeom prst="rect">
            <a:avLst/>
          </a:prstGeom>
          <a:solidFill>
            <a:schemeClr val="accent3">
              <a:lumMod val="20000"/>
              <a:lumOff val="80000"/>
            </a:schemeClr>
          </a:solidFill>
          <a:ln w="12700">
            <a:solidFill>
              <a:srgbClr val="000000"/>
            </a:solidFill>
          </a:ln>
          <a:effectLst>
            <a:outerShdw blurRad="63500" dist="38100" dir="2700000">
              <a:srgbClr val="000000">
                <a:alpha val="40000"/>
              </a:srgbClr>
            </a:outerShdw>
          </a:effectLst>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2800" b="1">
                <a:solidFill>
                  <a:schemeClr val="tx1">
                    <a:lumMod val="76000"/>
                    <a:lumOff val="24000"/>
                  </a:schemeClr>
                </a:solidFill>
                <a:latin typeface="Century Gothic"/>
              </a:rPr>
              <a:t>Seminole Tribe of Florida </a:t>
            </a:r>
            <a:endParaRPr lang="en-US" sz="2000">
              <a:solidFill>
                <a:schemeClr val="tx1">
                  <a:lumMod val="76000"/>
                  <a:lumOff val="24000"/>
                </a:schemeClr>
              </a:solidFill>
              <a:latin typeface="Century Gothic"/>
            </a:endParaRPr>
          </a:p>
          <a:p>
            <a:pPr algn="ctr"/>
            <a:endParaRPr lang="en-US" sz="3200" b="1">
              <a:solidFill>
                <a:schemeClr val="tx1">
                  <a:lumMod val="76000"/>
                  <a:lumOff val="24000"/>
                </a:schemeClr>
              </a:solidFill>
              <a:latin typeface="Century Gothic"/>
            </a:endParaRPr>
          </a:p>
          <a:p>
            <a:pPr algn="ctr"/>
            <a:r>
              <a:rPr lang="en-US" sz="2400" b="1">
                <a:solidFill>
                  <a:schemeClr val="tx1">
                    <a:lumMod val="76000"/>
                    <a:lumOff val="24000"/>
                  </a:schemeClr>
                </a:solidFill>
                <a:latin typeface="Century Gothic"/>
              </a:rPr>
              <a:t>Environmental Resource Management Department</a:t>
            </a:r>
            <a:endParaRPr lang="en-US" sz="2000">
              <a:solidFill>
                <a:schemeClr val="tx1">
                  <a:lumMod val="76000"/>
                  <a:lumOff val="24000"/>
                </a:schemeClr>
              </a:solidFill>
              <a:latin typeface="Century Gothic"/>
            </a:endParaRPr>
          </a:p>
        </p:txBody>
      </p:sp>
      <p:sp>
        <p:nvSpPr>
          <p:cNvPr id="37" name="Rectangle: Rounded Corners 36">
            <a:extLst>
              <a:ext uri="{FF2B5EF4-FFF2-40B4-BE49-F238E27FC236}">
                <a16:creationId xmlns:a16="http://schemas.microsoft.com/office/drawing/2014/main" id="{4344379D-D2E6-4100-CB5B-9E26E4E8866F}"/>
              </a:ext>
            </a:extLst>
          </p:cNvPr>
          <p:cNvSpPr/>
          <p:nvPr/>
        </p:nvSpPr>
        <p:spPr>
          <a:xfrm>
            <a:off x="7174350" y="3170877"/>
            <a:ext cx="4282267" cy="1610626"/>
          </a:xfrm>
          <a:prstGeom prst="round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rgbClr val="FFFFFF"/>
                </a:solidFill>
                <a:latin typeface="Century Gothic"/>
              </a:rPr>
              <a:t>Inform </a:t>
            </a:r>
            <a:r>
              <a:rPr lang="en-US" sz="2000" b="1">
                <a:solidFill>
                  <a:srgbClr val="FFFFFF"/>
                </a:solidFill>
                <a:latin typeface="Century Gothic"/>
              </a:rPr>
              <a:t>decision-making</a:t>
            </a:r>
            <a:r>
              <a:rPr lang="en-US" sz="2000">
                <a:solidFill>
                  <a:srgbClr val="FFFFFF"/>
                </a:solidFill>
                <a:latin typeface="Century Gothic"/>
              </a:rPr>
              <a:t> processes with larger-scale and more current datasets</a:t>
            </a:r>
            <a:endParaRPr lang="en-US" sz="2000">
              <a:latin typeface="Century Gothic"/>
            </a:endParaRPr>
          </a:p>
        </p:txBody>
      </p:sp>
    </p:spTree>
    <p:extLst>
      <p:ext uri="{BB962C8B-B14F-4D97-AF65-F5344CB8AC3E}">
        <p14:creationId xmlns:p14="http://schemas.microsoft.com/office/powerpoint/2010/main" val="2472414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C36F-AEC0-6183-D9A1-603EE12D73A7}"/>
              </a:ext>
            </a:extLst>
          </p:cNvPr>
          <p:cNvSpPr>
            <a:spLocks noGrp="1"/>
          </p:cNvSpPr>
          <p:nvPr>
            <p:ph type="title"/>
          </p:nvPr>
        </p:nvSpPr>
        <p:spPr/>
        <p:txBody>
          <a:bodyPr/>
          <a:lstStyle/>
          <a:p>
            <a:r>
              <a:rPr lang="en-US"/>
              <a:t>STUDY AREA &amp; PERIOD</a:t>
            </a:r>
          </a:p>
        </p:txBody>
      </p:sp>
      <p:sp>
        <p:nvSpPr>
          <p:cNvPr id="6" name="TextBox 5">
            <a:extLst>
              <a:ext uri="{FF2B5EF4-FFF2-40B4-BE49-F238E27FC236}">
                <a16:creationId xmlns:a16="http://schemas.microsoft.com/office/drawing/2014/main" id="{808FA552-D19C-0BCC-26F2-8EB8BE534E4F}"/>
              </a:ext>
            </a:extLst>
          </p:cNvPr>
          <p:cNvSpPr txBox="1"/>
          <p:nvPr/>
        </p:nvSpPr>
        <p:spPr>
          <a:xfrm>
            <a:off x="7593693" y="6639426"/>
            <a:ext cx="459587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a:solidFill>
                  <a:schemeClr val="tx1">
                    <a:lumMod val="75000"/>
                    <a:lumOff val="25000"/>
                  </a:schemeClr>
                </a:solidFill>
                <a:latin typeface="Century Gothic"/>
              </a:rPr>
              <a:t>Basemap Credit: ESRI, Earthstar Geographics</a:t>
            </a:r>
            <a:endParaRPr lang="en-US" sz="1100" err="1">
              <a:solidFill>
                <a:schemeClr val="tx1">
                  <a:lumMod val="75000"/>
                  <a:lumOff val="25000"/>
                </a:schemeClr>
              </a:solidFill>
              <a:latin typeface="Century Gothic"/>
            </a:endParaRPr>
          </a:p>
        </p:txBody>
      </p:sp>
      <p:sp>
        <p:nvSpPr>
          <p:cNvPr id="43" name="Rectangle: Rounded Corners 42">
            <a:extLst>
              <a:ext uri="{FF2B5EF4-FFF2-40B4-BE49-F238E27FC236}">
                <a16:creationId xmlns:a16="http://schemas.microsoft.com/office/drawing/2014/main" id="{D0B1C39F-78D4-C4F2-F2CB-5B747B10DD69}"/>
              </a:ext>
            </a:extLst>
          </p:cNvPr>
          <p:cNvSpPr/>
          <p:nvPr/>
        </p:nvSpPr>
        <p:spPr>
          <a:xfrm>
            <a:off x="8138803" y="2750526"/>
            <a:ext cx="3422914" cy="1415442"/>
          </a:xfrm>
          <a:prstGeom prst="round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bg1"/>
                </a:solidFill>
                <a:latin typeface="Century Gothic"/>
              </a:rPr>
              <a:t>Dynamic</a:t>
            </a:r>
            <a:r>
              <a:rPr lang="en-US" sz="2000">
                <a:solidFill>
                  <a:schemeClr val="bg1"/>
                </a:solidFill>
                <a:latin typeface="Century Gothic"/>
              </a:rPr>
              <a:t> </a:t>
            </a:r>
            <a:endParaRPr lang="en-US" sz="2000">
              <a:solidFill>
                <a:schemeClr val="bg1"/>
              </a:solidFill>
              <a:latin typeface="Garamond"/>
            </a:endParaRPr>
          </a:p>
          <a:p>
            <a:pPr algn="ctr"/>
            <a:r>
              <a:rPr lang="en-US" sz="2000">
                <a:solidFill>
                  <a:schemeClr val="bg1"/>
                </a:solidFill>
                <a:latin typeface="Century Gothic"/>
              </a:rPr>
              <a:t>hydrology with wet and dry seasons</a:t>
            </a:r>
            <a:endParaRPr lang="en-US" sz="2000">
              <a:solidFill>
                <a:schemeClr val="bg1"/>
              </a:solidFill>
            </a:endParaRPr>
          </a:p>
        </p:txBody>
      </p:sp>
      <p:sp>
        <p:nvSpPr>
          <p:cNvPr id="45" name="Rectangle: Rounded Corners 44">
            <a:extLst>
              <a:ext uri="{FF2B5EF4-FFF2-40B4-BE49-F238E27FC236}">
                <a16:creationId xmlns:a16="http://schemas.microsoft.com/office/drawing/2014/main" id="{9976C75D-DED4-EF70-70A5-4113A09803E5}"/>
              </a:ext>
            </a:extLst>
          </p:cNvPr>
          <p:cNvSpPr/>
          <p:nvPr/>
        </p:nvSpPr>
        <p:spPr>
          <a:xfrm>
            <a:off x="8138803" y="1635423"/>
            <a:ext cx="3422914" cy="958021"/>
          </a:xfrm>
          <a:prstGeom prst="round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bg1"/>
                </a:solidFill>
                <a:latin typeface="Century Gothic"/>
              </a:rPr>
              <a:t>2013</a:t>
            </a:r>
            <a:r>
              <a:rPr lang="en-US" sz="2000">
                <a:solidFill>
                  <a:schemeClr val="bg1"/>
                </a:solidFill>
                <a:latin typeface="Century Gothic"/>
              </a:rPr>
              <a:t> to </a:t>
            </a:r>
            <a:r>
              <a:rPr lang="en-US" sz="2000" b="1">
                <a:solidFill>
                  <a:schemeClr val="bg1"/>
                </a:solidFill>
                <a:latin typeface="Century Gothic"/>
              </a:rPr>
              <a:t>2024</a:t>
            </a:r>
            <a:r>
              <a:rPr lang="en-US" sz="2000">
                <a:solidFill>
                  <a:schemeClr val="bg1"/>
                </a:solidFill>
                <a:latin typeface="Century Gothic"/>
              </a:rPr>
              <a:t> timeframe</a:t>
            </a:r>
          </a:p>
        </p:txBody>
      </p:sp>
      <p:pic>
        <p:nvPicPr>
          <p:cNvPr id="17" name="Picture 16" descr="A map of the ocean&#10;&#10;Description automatically generated">
            <a:extLst>
              <a:ext uri="{FF2B5EF4-FFF2-40B4-BE49-F238E27FC236}">
                <a16:creationId xmlns:a16="http://schemas.microsoft.com/office/drawing/2014/main" id="{5E218829-11C5-960B-E7AA-8E70731DB107}"/>
              </a:ext>
            </a:extLst>
          </p:cNvPr>
          <p:cNvPicPr>
            <a:picLocks noChangeAspect="1"/>
          </p:cNvPicPr>
          <p:nvPr/>
        </p:nvPicPr>
        <p:blipFill>
          <a:blip r:embed="rId3"/>
          <a:stretch>
            <a:fillRect/>
          </a:stretch>
        </p:blipFill>
        <p:spPr>
          <a:xfrm>
            <a:off x="177385" y="1200165"/>
            <a:ext cx="7162185" cy="5555292"/>
          </a:xfrm>
          <a:prstGeom prst="rect">
            <a:avLst/>
          </a:prstGeom>
          <a:ln w="12700">
            <a:solidFill>
              <a:schemeClr val="tx1">
                <a:lumMod val="75000"/>
                <a:lumOff val="25000"/>
              </a:schemeClr>
            </a:solidFill>
          </a:ln>
          <a:effectLst>
            <a:outerShdw blurRad="50800" dist="38100" dir="2700000">
              <a:srgbClr val="000000">
                <a:alpha val="40000"/>
              </a:srgbClr>
            </a:outerShdw>
          </a:effectLst>
        </p:spPr>
      </p:pic>
      <p:pic>
        <p:nvPicPr>
          <p:cNvPr id="26" name="Picture 25" descr="A map of the state of florida&#10;&#10;Description automatically generated">
            <a:extLst>
              <a:ext uri="{FF2B5EF4-FFF2-40B4-BE49-F238E27FC236}">
                <a16:creationId xmlns:a16="http://schemas.microsoft.com/office/drawing/2014/main" id="{D97D883E-DCDC-BED0-59FA-6CC8C1E54D40}"/>
              </a:ext>
            </a:extLst>
          </p:cNvPr>
          <p:cNvPicPr>
            <a:picLocks noChangeAspect="1"/>
          </p:cNvPicPr>
          <p:nvPr/>
        </p:nvPicPr>
        <p:blipFill rotWithShape="1">
          <a:blip r:embed="rId4"/>
          <a:srcRect l="6336" r="145" b="2223"/>
          <a:stretch/>
        </p:blipFill>
        <p:spPr>
          <a:xfrm>
            <a:off x="631776" y="1200165"/>
            <a:ext cx="6697948" cy="5431826"/>
          </a:xfrm>
          <a:prstGeom prst="rect">
            <a:avLst/>
          </a:prstGeom>
          <a:ln w="12700">
            <a:noFill/>
          </a:ln>
          <a:effectLst/>
        </p:spPr>
      </p:pic>
      <p:pic>
        <p:nvPicPr>
          <p:cNvPr id="27" name="Picture 26" descr="A yellow outline of a map&#10;&#10;Description automatically generated">
            <a:extLst>
              <a:ext uri="{FF2B5EF4-FFF2-40B4-BE49-F238E27FC236}">
                <a16:creationId xmlns:a16="http://schemas.microsoft.com/office/drawing/2014/main" id="{C31CE9EE-A0AB-810C-1B0C-A32122D924BA}"/>
              </a:ext>
            </a:extLst>
          </p:cNvPr>
          <p:cNvPicPr>
            <a:picLocks noChangeAspect="1"/>
          </p:cNvPicPr>
          <p:nvPr/>
        </p:nvPicPr>
        <p:blipFill rotWithShape="1">
          <a:blip r:embed="rId5"/>
          <a:srcRect l="70633" t="54926" r="5080" b="8470"/>
          <a:stretch/>
        </p:blipFill>
        <p:spPr>
          <a:xfrm>
            <a:off x="5219109" y="4164657"/>
            <a:ext cx="1736140" cy="2167901"/>
          </a:xfrm>
          <a:prstGeom prst="rect">
            <a:avLst/>
          </a:prstGeom>
        </p:spPr>
      </p:pic>
      <p:pic>
        <p:nvPicPr>
          <p:cNvPr id="28" name="Picture 27" descr="A black background with a blue object in the middle&#10;&#10;Description automatically generated">
            <a:extLst>
              <a:ext uri="{FF2B5EF4-FFF2-40B4-BE49-F238E27FC236}">
                <a16:creationId xmlns:a16="http://schemas.microsoft.com/office/drawing/2014/main" id="{40218C3E-3135-698D-C246-1D27B40D3989}"/>
              </a:ext>
            </a:extLst>
          </p:cNvPr>
          <p:cNvPicPr>
            <a:picLocks noChangeAspect="1"/>
          </p:cNvPicPr>
          <p:nvPr/>
        </p:nvPicPr>
        <p:blipFill rotWithShape="1">
          <a:blip r:embed="rId6"/>
          <a:srcRect l="75147" t="67005" r="11350" b="15736"/>
          <a:stretch/>
        </p:blipFill>
        <p:spPr>
          <a:xfrm>
            <a:off x="5532261" y="4864028"/>
            <a:ext cx="1021756" cy="1065078"/>
          </a:xfrm>
          <a:prstGeom prst="rect">
            <a:avLst/>
          </a:prstGeom>
        </p:spPr>
      </p:pic>
      <p:pic>
        <p:nvPicPr>
          <p:cNvPr id="32" name="Picture 31" descr="A black background with a black square&#10;&#10;Description automatically generated">
            <a:extLst>
              <a:ext uri="{FF2B5EF4-FFF2-40B4-BE49-F238E27FC236}">
                <a16:creationId xmlns:a16="http://schemas.microsoft.com/office/drawing/2014/main" id="{CA4BF8F4-25DF-FF1C-8428-5D2665693771}"/>
              </a:ext>
            </a:extLst>
          </p:cNvPr>
          <p:cNvPicPr>
            <a:picLocks noChangeAspect="1"/>
          </p:cNvPicPr>
          <p:nvPr/>
        </p:nvPicPr>
        <p:blipFill rotWithShape="1">
          <a:blip r:embed="rId7"/>
          <a:srcRect l="78096" t="67259" r="9877" b="20416"/>
          <a:stretch/>
        </p:blipFill>
        <p:spPr>
          <a:xfrm>
            <a:off x="5720888" y="4864027"/>
            <a:ext cx="984934" cy="820288"/>
          </a:xfrm>
          <a:prstGeom prst="rect">
            <a:avLst/>
          </a:prstGeom>
        </p:spPr>
      </p:pic>
      <p:grpSp>
        <p:nvGrpSpPr>
          <p:cNvPr id="37" name="Group 36">
            <a:extLst>
              <a:ext uri="{FF2B5EF4-FFF2-40B4-BE49-F238E27FC236}">
                <a16:creationId xmlns:a16="http://schemas.microsoft.com/office/drawing/2014/main" id="{20CDCE92-E7FA-CD31-A860-AF7CCBB4279B}"/>
              </a:ext>
            </a:extLst>
          </p:cNvPr>
          <p:cNvGrpSpPr/>
          <p:nvPr/>
        </p:nvGrpSpPr>
        <p:grpSpPr>
          <a:xfrm>
            <a:off x="1124473" y="4343592"/>
            <a:ext cx="3511151" cy="1449459"/>
            <a:chOff x="987380" y="4646450"/>
            <a:chExt cx="3511151" cy="1449459"/>
          </a:xfrm>
        </p:grpSpPr>
        <p:sp>
          <p:nvSpPr>
            <p:cNvPr id="47" name="TextBox 46">
              <a:extLst>
                <a:ext uri="{FF2B5EF4-FFF2-40B4-BE49-F238E27FC236}">
                  <a16:creationId xmlns:a16="http://schemas.microsoft.com/office/drawing/2014/main" id="{8B9C3959-CE7E-5E03-E4E0-F691A1312ED6}"/>
                </a:ext>
              </a:extLst>
            </p:cNvPr>
            <p:cNvSpPr txBox="1"/>
            <p:nvPr/>
          </p:nvSpPr>
          <p:spPr>
            <a:xfrm>
              <a:off x="1356410" y="464645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6000"/>
                      <a:lumOff val="24000"/>
                    </a:schemeClr>
                  </a:solidFill>
                  <a:latin typeface="Century Gothic"/>
                </a:rPr>
                <a:t>Big Cypress Reservation</a:t>
              </a:r>
            </a:p>
          </p:txBody>
        </p:sp>
        <p:sp>
          <p:nvSpPr>
            <p:cNvPr id="48" name="TextBox 47">
              <a:extLst>
                <a:ext uri="{FF2B5EF4-FFF2-40B4-BE49-F238E27FC236}">
                  <a16:creationId xmlns:a16="http://schemas.microsoft.com/office/drawing/2014/main" id="{E49B718D-B4AE-EED0-033B-696BDDED7808}"/>
                </a:ext>
              </a:extLst>
            </p:cNvPr>
            <p:cNvSpPr txBox="1"/>
            <p:nvPr/>
          </p:nvSpPr>
          <p:spPr>
            <a:xfrm>
              <a:off x="1352766" y="5020463"/>
              <a:ext cx="31457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6000"/>
                      <a:lumOff val="24000"/>
                    </a:schemeClr>
                  </a:solidFill>
                  <a:latin typeface="Century Gothic"/>
                </a:rPr>
                <a:t>Big Cypress National Preserve</a:t>
              </a:r>
            </a:p>
          </p:txBody>
        </p:sp>
        <p:sp>
          <p:nvSpPr>
            <p:cNvPr id="49" name="TextBox 48">
              <a:extLst>
                <a:ext uri="{FF2B5EF4-FFF2-40B4-BE49-F238E27FC236}">
                  <a16:creationId xmlns:a16="http://schemas.microsoft.com/office/drawing/2014/main" id="{64AD858E-1B76-F8F3-7349-D6A9A03DB0A0}"/>
                </a:ext>
              </a:extLst>
            </p:cNvPr>
            <p:cNvSpPr txBox="1"/>
            <p:nvPr/>
          </p:nvSpPr>
          <p:spPr>
            <a:xfrm>
              <a:off x="1352765" y="5401766"/>
              <a:ext cx="31457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6000"/>
                      <a:lumOff val="24000"/>
                    </a:schemeClr>
                  </a:solidFill>
                  <a:latin typeface="Century Gothic"/>
                </a:rPr>
                <a:t>Surrounding Sub-Basins</a:t>
              </a:r>
            </a:p>
          </p:txBody>
        </p:sp>
        <p:sp>
          <p:nvSpPr>
            <p:cNvPr id="50" name="Rectangle 49">
              <a:extLst>
                <a:ext uri="{FF2B5EF4-FFF2-40B4-BE49-F238E27FC236}">
                  <a16:creationId xmlns:a16="http://schemas.microsoft.com/office/drawing/2014/main" id="{6319E816-EAA4-AE0D-557A-93BCD5FB6397}"/>
                </a:ext>
              </a:extLst>
            </p:cNvPr>
            <p:cNvSpPr/>
            <p:nvPr/>
          </p:nvSpPr>
          <p:spPr>
            <a:xfrm>
              <a:off x="987380" y="5827690"/>
              <a:ext cx="364902" cy="236112"/>
            </a:xfrm>
            <a:prstGeom prst="rect">
              <a:avLst/>
            </a:prstGeom>
            <a:solidFill>
              <a:srgbClr val="F87575"/>
            </a:solidFill>
            <a:ln>
              <a:solidFill>
                <a:srgbClr val="4E2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DA10484-2E60-21EF-DDB8-1E77574E67D5}"/>
                </a:ext>
              </a:extLst>
            </p:cNvPr>
            <p:cNvSpPr/>
            <p:nvPr/>
          </p:nvSpPr>
          <p:spPr>
            <a:xfrm>
              <a:off x="987380" y="4679322"/>
              <a:ext cx="364902" cy="236112"/>
            </a:xfrm>
            <a:prstGeom prst="rect">
              <a:avLst/>
            </a:prstGeom>
            <a:solidFill>
              <a:srgbClr val="5C95FF"/>
            </a:solidFill>
            <a:ln>
              <a:solidFill>
                <a:srgbClr val="6369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99AFABD6-2FA2-32B8-D5B3-C7DC06702484}"/>
                </a:ext>
              </a:extLst>
            </p:cNvPr>
            <p:cNvSpPr/>
            <p:nvPr/>
          </p:nvSpPr>
          <p:spPr>
            <a:xfrm>
              <a:off x="987380" y="5054956"/>
              <a:ext cx="364902" cy="236112"/>
            </a:xfrm>
            <a:prstGeom prst="rect">
              <a:avLst/>
            </a:prstGeom>
            <a:solidFill>
              <a:srgbClr val="B9E6FF"/>
            </a:solidFill>
            <a:ln>
              <a:solidFill>
                <a:srgbClr val="606E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5241FFB-E1E6-A04B-6FBF-D17CA5CF0FB8}"/>
                </a:ext>
              </a:extLst>
            </p:cNvPr>
            <p:cNvSpPr/>
            <p:nvPr/>
          </p:nvSpPr>
          <p:spPr>
            <a:xfrm>
              <a:off x="987380" y="5441322"/>
              <a:ext cx="364902" cy="236112"/>
            </a:xfrm>
            <a:prstGeom prst="rect">
              <a:avLst/>
            </a:prstGeom>
            <a:solidFill>
              <a:srgbClr val="FFD37F"/>
            </a:solidFill>
            <a:ln>
              <a:solidFill>
                <a:srgbClr val="4232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CB1E6038-393B-E880-28B0-CD3E8692600D}"/>
                </a:ext>
              </a:extLst>
            </p:cNvPr>
            <p:cNvSpPr txBox="1"/>
            <p:nvPr/>
          </p:nvSpPr>
          <p:spPr>
            <a:xfrm>
              <a:off x="1352765" y="5788132"/>
              <a:ext cx="31457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6000"/>
                      <a:lumOff val="24000"/>
                    </a:schemeClr>
                  </a:solidFill>
                  <a:latin typeface="Century Gothic"/>
                </a:rPr>
                <a:t>Florida</a:t>
              </a:r>
            </a:p>
          </p:txBody>
        </p:sp>
      </p:grpSp>
      <p:sp>
        <p:nvSpPr>
          <p:cNvPr id="57" name="Rectangle 56">
            <a:extLst>
              <a:ext uri="{FF2B5EF4-FFF2-40B4-BE49-F238E27FC236}">
                <a16:creationId xmlns:a16="http://schemas.microsoft.com/office/drawing/2014/main" id="{B8B405E2-5CC9-205C-E3CD-D210152F7843}"/>
              </a:ext>
            </a:extLst>
          </p:cNvPr>
          <p:cNvSpPr/>
          <p:nvPr/>
        </p:nvSpPr>
        <p:spPr>
          <a:xfrm>
            <a:off x="6311702" y="6497889"/>
            <a:ext cx="1019175" cy="1333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i="1">
                <a:latin typeface="Century Gothic"/>
              </a:rPr>
              <a:t>Earthstar Geographics</a:t>
            </a:r>
          </a:p>
        </p:txBody>
      </p:sp>
      <p:sp>
        <p:nvSpPr>
          <p:cNvPr id="3" name="Rectangle: Rounded Corners 2">
            <a:extLst>
              <a:ext uri="{FF2B5EF4-FFF2-40B4-BE49-F238E27FC236}">
                <a16:creationId xmlns:a16="http://schemas.microsoft.com/office/drawing/2014/main" id="{B87414C5-EAE4-A8F9-8B70-6DD92CFF2BAE}"/>
              </a:ext>
            </a:extLst>
          </p:cNvPr>
          <p:cNvSpPr/>
          <p:nvPr/>
        </p:nvSpPr>
        <p:spPr>
          <a:xfrm>
            <a:off x="8138802" y="4310375"/>
            <a:ext cx="3419632" cy="1859243"/>
          </a:xfrm>
          <a:prstGeom prst="roundRect">
            <a:avLst/>
          </a:prstGeom>
          <a:solidFill>
            <a:srgbClr val="4DAEB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bg1"/>
                </a:solidFill>
                <a:latin typeface="Century Gothic"/>
              </a:rPr>
              <a:t>The Reservation is</a:t>
            </a:r>
            <a:r>
              <a:rPr lang="en-US" sz="2000" b="1">
                <a:solidFill>
                  <a:schemeClr val="bg1"/>
                </a:solidFill>
                <a:latin typeface="Century Gothic"/>
              </a:rPr>
              <a:t> influenced</a:t>
            </a:r>
            <a:r>
              <a:rPr lang="en-US" sz="2000">
                <a:solidFill>
                  <a:schemeClr val="bg1"/>
                </a:solidFill>
                <a:latin typeface="Century Gothic"/>
              </a:rPr>
              <a:t> by surrounding basins which </a:t>
            </a:r>
            <a:r>
              <a:rPr lang="en-US" sz="2000" b="1">
                <a:solidFill>
                  <a:schemeClr val="bg1"/>
                </a:solidFill>
                <a:latin typeface="Century Gothic"/>
              </a:rPr>
              <a:t>flow into</a:t>
            </a:r>
            <a:r>
              <a:rPr lang="en-US" sz="2000">
                <a:solidFill>
                  <a:schemeClr val="bg1"/>
                </a:solidFill>
                <a:latin typeface="Century Gothic"/>
              </a:rPr>
              <a:t> </a:t>
            </a:r>
            <a:endParaRPr lang="en-US">
              <a:solidFill>
                <a:schemeClr val="bg1"/>
              </a:solidFill>
            </a:endParaRPr>
          </a:p>
          <a:p>
            <a:pPr algn="ctr"/>
            <a:r>
              <a:rPr lang="en-US" sz="2000">
                <a:solidFill>
                  <a:schemeClr val="bg1"/>
                </a:solidFill>
                <a:latin typeface="Century Gothic"/>
              </a:rPr>
              <a:t>the National Preserve</a:t>
            </a:r>
            <a:endParaRPr lang="en-US">
              <a:solidFill>
                <a:schemeClr val="bg1"/>
              </a:solidFill>
            </a:endParaRPr>
          </a:p>
        </p:txBody>
      </p:sp>
      <p:pic>
        <p:nvPicPr>
          <p:cNvPr id="7" name="Picture 6" descr="A black screen with a black background&#10;&#10;Description automatically generated">
            <a:extLst>
              <a:ext uri="{FF2B5EF4-FFF2-40B4-BE49-F238E27FC236}">
                <a16:creationId xmlns:a16="http://schemas.microsoft.com/office/drawing/2014/main" id="{09EBECEE-E2E9-7892-F5DA-0224752C6935}"/>
              </a:ext>
            </a:extLst>
          </p:cNvPr>
          <p:cNvPicPr>
            <a:picLocks noChangeAspect="1"/>
          </p:cNvPicPr>
          <p:nvPr/>
        </p:nvPicPr>
        <p:blipFill rotWithShape="1">
          <a:blip r:embed="rId8"/>
          <a:srcRect l="30061" t="68335" r="60634" b="20096"/>
          <a:stretch/>
        </p:blipFill>
        <p:spPr>
          <a:xfrm>
            <a:off x="1032131" y="5854892"/>
            <a:ext cx="495486" cy="476024"/>
          </a:xfrm>
          <a:prstGeom prst="rect">
            <a:avLst/>
          </a:prstGeom>
        </p:spPr>
      </p:pic>
      <p:sp>
        <p:nvSpPr>
          <p:cNvPr id="40" name="TextBox 39">
            <a:extLst>
              <a:ext uri="{FF2B5EF4-FFF2-40B4-BE49-F238E27FC236}">
                <a16:creationId xmlns:a16="http://schemas.microsoft.com/office/drawing/2014/main" id="{3F4497CA-5DED-342F-98B7-54CD090B360F}"/>
              </a:ext>
            </a:extLst>
          </p:cNvPr>
          <p:cNvSpPr txBox="1"/>
          <p:nvPr/>
        </p:nvSpPr>
        <p:spPr>
          <a:xfrm>
            <a:off x="1634777" y="6017629"/>
            <a:ext cx="26831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lumMod val="76000"/>
                    <a:lumOff val="24000"/>
                  </a:schemeClr>
                </a:solidFill>
                <a:latin typeface="Century Gothic"/>
              </a:rPr>
              <a:t>0</a:t>
            </a:r>
          </a:p>
        </p:txBody>
      </p:sp>
      <p:sp>
        <p:nvSpPr>
          <p:cNvPr id="42" name="TextBox 41">
            <a:extLst>
              <a:ext uri="{FF2B5EF4-FFF2-40B4-BE49-F238E27FC236}">
                <a16:creationId xmlns:a16="http://schemas.microsoft.com/office/drawing/2014/main" id="{6A5D35CC-8870-EE05-5C40-62F21F633B84}"/>
              </a:ext>
            </a:extLst>
          </p:cNvPr>
          <p:cNvSpPr txBox="1"/>
          <p:nvPr/>
        </p:nvSpPr>
        <p:spPr>
          <a:xfrm>
            <a:off x="2110597" y="6017629"/>
            <a:ext cx="36434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lumMod val="76000"/>
                    <a:lumOff val="24000"/>
                  </a:schemeClr>
                </a:solidFill>
                <a:latin typeface="Century Gothic"/>
              </a:rPr>
              <a:t>75</a:t>
            </a:r>
          </a:p>
        </p:txBody>
      </p:sp>
      <p:sp>
        <p:nvSpPr>
          <p:cNvPr id="44" name="TextBox 43">
            <a:extLst>
              <a:ext uri="{FF2B5EF4-FFF2-40B4-BE49-F238E27FC236}">
                <a16:creationId xmlns:a16="http://schemas.microsoft.com/office/drawing/2014/main" id="{48F65817-6D1E-DC49-A393-D77F3C38FE17}"/>
              </a:ext>
            </a:extLst>
          </p:cNvPr>
          <p:cNvSpPr txBox="1"/>
          <p:nvPr/>
        </p:nvSpPr>
        <p:spPr>
          <a:xfrm>
            <a:off x="2564902" y="6017628"/>
            <a:ext cx="44701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lumMod val="76000"/>
                    <a:lumOff val="24000"/>
                  </a:schemeClr>
                </a:solidFill>
                <a:latin typeface="Century Gothic"/>
              </a:rPr>
              <a:t>150</a:t>
            </a:r>
          </a:p>
        </p:txBody>
      </p:sp>
      <p:sp>
        <p:nvSpPr>
          <p:cNvPr id="46" name="TextBox 45">
            <a:extLst>
              <a:ext uri="{FF2B5EF4-FFF2-40B4-BE49-F238E27FC236}">
                <a16:creationId xmlns:a16="http://schemas.microsoft.com/office/drawing/2014/main" id="{F89686B5-C198-1A9B-2D2D-962D9B18FF10}"/>
              </a:ext>
            </a:extLst>
          </p:cNvPr>
          <p:cNvSpPr txBox="1"/>
          <p:nvPr/>
        </p:nvSpPr>
        <p:spPr>
          <a:xfrm>
            <a:off x="3738522" y="6017628"/>
            <a:ext cx="179230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6000"/>
                    <a:lumOff val="24000"/>
                  </a:schemeClr>
                </a:solidFill>
                <a:latin typeface="Century Gothic"/>
              </a:rPr>
              <a:t>300 Kilometers</a:t>
            </a:r>
          </a:p>
        </p:txBody>
      </p:sp>
      <p:pic>
        <p:nvPicPr>
          <p:cNvPr id="9" name="Picture 8" descr="A black screen with a black background&#10;&#10;Description automatically generated">
            <a:extLst>
              <a:ext uri="{FF2B5EF4-FFF2-40B4-BE49-F238E27FC236}">
                <a16:creationId xmlns:a16="http://schemas.microsoft.com/office/drawing/2014/main" id="{BFCD82F9-9572-BBCA-1071-99175D44AA2F}"/>
              </a:ext>
            </a:extLst>
          </p:cNvPr>
          <p:cNvPicPr>
            <a:picLocks noChangeAspect="1"/>
          </p:cNvPicPr>
          <p:nvPr/>
        </p:nvPicPr>
        <p:blipFill rotWithShape="1">
          <a:blip r:embed="rId8"/>
          <a:srcRect l="9329" t="87182" r="56358" b="8474"/>
          <a:stretch/>
        </p:blipFill>
        <p:spPr>
          <a:xfrm>
            <a:off x="1637069" y="6206768"/>
            <a:ext cx="2458755" cy="241383"/>
          </a:xfrm>
          <a:prstGeom prst="rect">
            <a:avLst/>
          </a:prstGeom>
        </p:spPr>
      </p:pic>
    </p:spTree>
    <p:extLst>
      <p:ext uri="{BB962C8B-B14F-4D97-AF65-F5344CB8AC3E}">
        <p14:creationId xmlns:p14="http://schemas.microsoft.com/office/powerpoint/2010/main" val="4189806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5ADCB-95DF-3080-E2D2-6D98D88F1AC2}"/>
              </a:ext>
            </a:extLst>
          </p:cNvPr>
          <p:cNvSpPr>
            <a:spLocks noGrp="1"/>
          </p:cNvSpPr>
          <p:nvPr>
            <p:ph type="title"/>
          </p:nvPr>
        </p:nvSpPr>
        <p:spPr/>
        <p:txBody>
          <a:bodyPr/>
          <a:lstStyle/>
          <a:p>
            <a:r>
              <a:rPr lang="en-US"/>
              <a:t>PROJECT OBJECTIVES</a:t>
            </a:r>
          </a:p>
        </p:txBody>
      </p:sp>
      <p:sp>
        <p:nvSpPr>
          <p:cNvPr id="13" name="Rectangle 12">
            <a:extLst>
              <a:ext uri="{FF2B5EF4-FFF2-40B4-BE49-F238E27FC236}">
                <a16:creationId xmlns:a16="http://schemas.microsoft.com/office/drawing/2014/main" id="{D4A0E323-4CB6-1CC4-CD90-13F9B9E878EA}"/>
              </a:ext>
            </a:extLst>
          </p:cNvPr>
          <p:cNvSpPr/>
          <p:nvPr/>
        </p:nvSpPr>
        <p:spPr>
          <a:xfrm>
            <a:off x="201283" y="2556932"/>
            <a:ext cx="2608880" cy="1704810"/>
          </a:xfrm>
          <a:prstGeom prst="rect">
            <a:avLst/>
          </a:prstGeom>
          <a:solidFill>
            <a:srgbClr val="3D8085"/>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a:latin typeface="Century Gothic"/>
              </a:rPr>
              <a:t>Assess</a:t>
            </a:r>
            <a:r>
              <a:rPr lang="en-US" sz="2200">
                <a:latin typeface="Century Gothic"/>
              </a:rPr>
              <a:t> water quality utilizing EO</a:t>
            </a:r>
          </a:p>
        </p:txBody>
      </p:sp>
      <p:pic>
        <p:nvPicPr>
          <p:cNvPr id="8" name="Graphic 7" descr="Topography Map outline">
            <a:extLst>
              <a:ext uri="{FF2B5EF4-FFF2-40B4-BE49-F238E27FC236}">
                <a16:creationId xmlns:a16="http://schemas.microsoft.com/office/drawing/2014/main" id="{A0B5B36A-DE24-F594-B146-B33D8D2E13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0886" y="3414994"/>
            <a:ext cx="2101805" cy="2108620"/>
          </a:xfrm>
          <a:prstGeom prst="rect">
            <a:avLst/>
          </a:prstGeom>
        </p:spPr>
      </p:pic>
      <p:pic>
        <p:nvPicPr>
          <p:cNvPr id="9" name="Graphic 8" descr="Satellite outline">
            <a:extLst>
              <a:ext uri="{FF2B5EF4-FFF2-40B4-BE49-F238E27FC236}">
                <a16:creationId xmlns:a16="http://schemas.microsoft.com/office/drawing/2014/main" id="{1A88DD78-34FC-DF31-FB30-56795B112E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2887" y="4268456"/>
            <a:ext cx="2103367" cy="2118350"/>
          </a:xfrm>
          <a:prstGeom prst="rect">
            <a:avLst/>
          </a:prstGeom>
        </p:spPr>
      </p:pic>
      <p:pic>
        <p:nvPicPr>
          <p:cNvPr id="10" name="Graphic 9" descr="Online meeting outline">
            <a:extLst>
              <a:ext uri="{FF2B5EF4-FFF2-40B4-BE49-F238E27FC236}">
                <a16:creationId xmlns:a16="http://schemas.microsoft.com/office/drawing/2014/main" id="{93D153FB-AE05-5752-E8A3-B82CCAC54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60507" y="4249328"/>
            <a:ext cx="2098090" cy="2071643"/>
          </a:xfrm>
          <a:prstGeom prst="rect">
            <a:avLst/>
          </a:prstGeom>
        </p:spPr>
      </p:pic>
      <p:pic>
        <p:nvPicPr>
          <p:cNvPr id="7" name="Graphic 6" descr="Earth globe: Americas with solid fill">
            <a:extLst>
              <a:ext uri="{FF2B5EF4-FFF2-40B4-BE49-F238E27FC236}">
                <a16:creationId xmlns:a16="http://schemas.microsoft.com/office/drawing/2014/main" id="{A403D6A5-DD24-482A-CE2B-213A879735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43033" y="3419115"/>
            <a:ext cx="2095759" cy="2056072"/>
          </a:xfrm>
          <a:prstGeom prst="rect">
            <a:avLst/>
          </a:prstGeom>
        </p:spPr>
      </p:pic>
      <p:sp>
        <p:nvSpPr>
          <p:cNvPr id="12" name="Rectangle 11">
            <a:extLst>
              <a:ext uri="{FF2B5EF4-FFF2-40B4-BE49-F238E27FC236}">
                <a16:creationId xmlns:a16="http://schemas.microsoft.com/office/drawing/2014/main" id="{555295D2-0EF6-28DC-631F-D1679644C80C}"/>
              </a:ext>
            </a:extLst>
          </p:cNvPr>
          <p:cNvSpPr/>
          <p:nvPr/>
        </p:nvSpPr>
        <p:spPr>
          <a:xfrm>
            <a:off x="9369863" y="1708898"/>
            <a:ext cx="2618525" cy="1704810"/>
          </a:xfrm>
          <a:prstGeom prst="rect">
            <a:avLst/>
          </a:prstGeom>
          <a:solidFill>
            <a:srgbClr val="91CBC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a:solidFill>
                  <a:schemeClr val="bg1"/>
                </a:solidFill>
                <a:latin typeface="Century Gothic"/>
              </a:rPr>
              <a:t>Report</a:t>
            </a:r>
            <a:r>
              <a:rPr lang="en-US" sz="2200">
                <a:solidFill>
                  <a:schemeClr val="bg1"/>
                </a:solidFill>
                <a:latin typeface="Century Gothic"/>
              </a:rPr>
              <a:t> on GIS and EO  methods for future use</a:t>
            </a:r>
            <a:endParaRPr lang="en-US" sz="2200">
              <a:solidFill>
                <a:schemeClr val="bg1"/>
              </a:solidFill>
            </a:endParaRPr>
          </a:p>
        </p:txBody>
      </p:sp>
      <p:sp>
        <p:nvSpPr>
          <p:cNvPr id="14" name="Rectangle 13">
            <a:extLst>
              <a:ext uri="{FF2B5EF4-FFF2-40B4-BE49-F238E27FC236}">
                <a16:creationId xmlns:a16="http://schemas.microsoft.com/office/drawing/2014/main" id="{8711644E-89E5-B1AB-8EA8-C79AC5503929}"/>
              </a:ext>
            </a:extLst>
          </p:cNvPr>
          <p:cNvSpPr/>
          <p:nvPr/>
        </p:nvSpPr>
        <p:spPr>
          <a:xfrm>
            <a:off x="6309572" y="2556931"/>
            <a:ext cx="2608880" cy="1704810"/>
          </a:xfrm>
          <a:prstGeom prst="rect">
            <a:avLst/>
          </a:prstGeom>
          <a:solidFill>
            <a:srgbClr val="73B7B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a:solidFill>
                  <a:schemeClr val="bg1"/>
                </a:solidFill>
                <a:latin typeface="Century Gothic"/>
              </a:rPr>
              <a:t>Inform</a:t>
            </a:r>
            <a:r>
              <a:rPr lang="en-US" sz="2200">
                <a:solidFill>
                  <a:schemeClr val="bg1"/>
                </a:solidFill>
                <a:latin typeface="Century Gothic"/>
              </a:rPr>
              <a:t> partner of findings and implications</a:t>
            </a:r>
            <a:endParaRPr lang="en-US" sz="2200">
              <a:solidFill>
                <a:schemeClr val="bg1"/>
              </a:solidFill>
            </a:endParaRPr>
          </a:p>
        </p:txBody>
      </p:sp>
      <p:sp>
        <p:nvSpPr>
          <p:cNvPr id="15" name="Rectangle 14">
            <a:extLst>
              <a:ext uri="{FF2B5EF4-FFF2-40B4-BE49-F238E27FC236}">
                <a16:creationId xmlns:a16="http://schemas.microsoft.com/office/drawing/2014/main" id="{01D1C527-1B71-3300-EFCE-F4BB8332397D}"/>
              </a:ext>
            </a:extLst>
          </p:cNvPr>
          <p:cNvSpPr/>
          <p:nvPr/>
        </p:nvSpPr>
        <p:spPr>
          <a:xfrm>
            <a:off x="3249282" y="1708900"/>
            <a:ext cx="2608880" cy="1704810"/>
          </a:xfrm>
          <a:prstGeom prst="rect">
            <a:avLst/>
          </a:prstGeom>
          <a:solidFill>
            <a:srgbClr val="599B9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a:solidFill>
                  <a:schemeClr val="bg1"/>
                </a:solidFill>
                <a:latin typeface="Century Gothic"/>
              </a:rPr>
              <a:t>Identify</a:t>
            </a:r>
            <a:r>
              <a:rPr lang="en-US" sz="2200">
                <a:solidFill>
                  <a:schemeClr val="bg1"/>
                </a:solidFill>
                <a:latin typeface="Century Gothic"/>
              </a:rPr>
              <a:t> areas vulnerable to algal blooms</a:t>
            </a:r>
            <a:endParaRPr lang="en-US" sz="2200">
              <a:solidFill>
                <a:schemeClr val="bg1"/>
              </a:solidFill>
              <a:latin typeface="Garamond"/>
            </a:endParaRPr>
          </a:p>
        </p:txBody>
      </p:sp>
    </p:spTree>
    <p:extLst>
      <p:ext uri="{BB962C8B-B14F-4D97-AF65-F5344CB8AC3E}">
        <p14:creationId xmlns:p14="http://schemas.microsoft.com/office/powerpoint/2010/main" val="1635013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C822D-D962-B171-3857-CED2ABBBBB34}"/>
              </a:ext>
            </a:extLst>
          </p:cNvPr>
          <p:cNvSpPr>
            <a:spLocks noGrp="1"/>
          </p:cNvSpPr>
          <p:nvPr>
            <p:ph type="title"/>
          </p:nvPr>
        </p:nvSpPr>
        <p:spPr/>
        <p:txBody>
          <a:bodyPr/>
          <a:lstStyle/>
          <a:p>
            <a:r>
              <a:rPr lang="en-US"/>
              <a:t>EARTH OBSERVATIONS</a:t>
            </a:r>
          </a:p>
        </p:txBody>
      </p:sp>
      <p:pic>
        <p:nvPicPr>
          <p:cNvPr id="8" name="Content Placeholder 7" descr="A satellite in space with solar panels&#10;&#10;Description automatically generated">
            <a:extLst>
              <a:ext uri="{FF2B5EF4-FFF2-40B4-BE49-F238E27FC236}">
                <a16:creationId xmlns:a16="http://schemas.microsoft.com/office/drawing/2014/main" id="{9401D26F-69B3-DBF2-C792-DAA796919704}"/>
              </a:ext>
            </a:extLst>
          </p:cNvPr>
          <p:cNvPicPr>
            <a:picLocks noGrp="1" noChangeAspect="1"/>
          </p:cNvPicPr>
          <p:nvPr>
            <p:ph sz="quarter" idx="10"/>
          </p:nvPr>
        </p:nvPicPr>
        <p:blipFill>
          <a:blip r:embed="rId4">
            <a:extLst>
              <a:ext uri="{BEBA8EAE-BF5A-486C-A8C5-ECC9F3942E4B}">
                <a14:imgProps xmlns:a14="http://schemas.microsoft.com/office/drawing/2010/main">
                  <a14:imgLayer r:embed="rId5">
                    <a14:imgEffect>
                      <a14:saturation sat="131000"/>
                    </a14:imgEffect>
                    <a14:imgEffect>
                      <a14:brightnessContrast bright="42000" contrast="25000"/>
                    </a14:imgEffect>
                  </a14:imgLayer>
                </a14:imgProps>
              </a:ext>
            </a:extLst>
          </a:blip>
          <a:stretch>
            <a:fillRect/>
          </a:stretch>
        </p:blipFill>
        <p:spPr>
          <a:xfrm>
            <a:off x="6708411" y="3589893"/>
            <a:ext cx="2452137" cy="1432612"/>
          </a:xfrm>
        </p:spPr>
      </p:pic>
      <p:pic>
        <p:nvPicPr>
          <p:cNvPr id="9" name="Picture 8">
            <a:extLst>
              <a:ext uri="{FF2B5EF4-FFF2-40B4-BE49-F238E27FC236}">
                <a16:creationId xmlns:a16="http://schemas.microsoft.com/office/drawing/2014/main" id="{DA2777D2-B6AD-7873-53C5-5F97454EBF0C}"/>
              </a:ext>
            </a:extLst>
          </p:cNvPr>
          <p:cNvPicPr>
            <a:picLocks noChangeAspect="1"/>
          </p:cNvPicPr>
          <p:nvPr/>
        </p:nvPicPr>
        <p:blipFill>
          <a:blip r:embed="rId6">
            <a:extLst>
              <a:ext uri="{BEBA8EAE-BF5A-486C-A8C5-ECC9F3942E4B}">
                <a14:imgProps xmlns:a14="http://schemas.microsoft.com/office/drawing/2010/main">
                  <a14:imgLayer r:embed="rId7">
                    <a14:imgEffect>
                      <a14:saturation sat="227000"/>
                    </a14:imgEffect>
                    <a14:imgEffect>
                      <a14:brightnessContrast bright="27000" contrast="23000"/>
                    </a14:imgEffect>
                  </a14:imgLayer>
                </a14:imgProps>
              </a:ext>
            </a:extLst>
          </a:blip>
          <a:stretch>
            <a:fillRect/>
          </a:stretch>
        </p:blipFill>
        <p:spPr>
          <a:xfrm>
            <a:off x="3882098" y="5021651"/>
            <a:ext cx="1792346" cy="949467"/>
          </a:xfrm>
          <a:prstGeom prst="rect">
            <a:avLst/>
          </a:prstGeom>
        </p:spPr>
      </p:pic>
      <p:sp>
        <p:nvSpPr>
          <p:cNvPr id="4" name="TextBox 3">
            <a:extLst>
              <a:ext uri="{FF2B5EF4-FFF2-40B4-BE49-F238E27FC236}">
                <a16:creationId xmlns:a16="http://schemas.microsoft.com/office/drawing/2014/main" id="{7396FFBD-00F1-3B9C-42BD-392645A151DE}"/>
              </a:ext>
            </a:extLst>
          </p:cNvPr>
          <p:cNvSpPr txBox="1"/>
          <p:nvPr/>
        </p:nvSpPr>
        <p:spPr>
          <a:xfrm>
            <a:off x="9209076" y="6600338"/>
            <a:ext cx="2995211" cy="261610"/>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a:latin typeface="Century Gothic"/>
              </a:rPr>
              <a:t>Image Credit: NASA, Rama, </a:t>
            </a:r>
            <a:r>
              <a:rPr lang="en-US" sz="1100" err="1">
                <a:latin typeface="Century Gothic"/>
              </a:rPr>
              <a:t>SkywalkerPL</a:t>
            </a:r>
          </a:p>
        </p:txBody>
      </p:sp>
      <p:pic>
        <p:nvPicPr>
          <p:cNvPr id="5" name="Picture 4">
            <a:extLst>
              <a:ext uri="{FF2B5EF4-FFF2-40B4-BE49-F238E27FC236}">
                <a16:creationId xmlns:a16="http://schemas.microsoft.com/office/drawing/2014/main" id="{CD7E169D-B9C2-8D2F-0FC7-DA88B45FCDBC}"/>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115000"/>
                    </a14:imgEffect>
                    <a14:imgEffect>
                      <a14:brightnessContrast bright="21000" contrast="31000"/>
                    </a14:imgEffect>
                  </a14:imgLayer>
                </a14:imgProps>
              </a:ext>
            </a:extLst>
          </a:blip>
          <a:srcRect l="19347" t="22491" r="2444" b="23976"/>
          <a:stretch/>
        </p:blipFill>
        <p:spPr>
          <a:xfrm>
            <a:off x="9407328" y="2369579"/>
            <a:ext cx="1965889" cy="1324975"/>
          </a:xfrm>
          <a:prstGeom prst="rect">
            <a:avLst/>
          </a:prstGeom>
        </p:spPr>
      </p:pic>
      <p:sp>
        <p:nvSpPr>
          <p:cNvPr id="7" name="Rectangle 6">
            <a:extLst>
              <a:ext uri="{FF2B5EF4-FFF2-40B4-BE49-F238E27FC236}">
                <a16:creationId xmlns:a16="http://schemas.microsoft.com/office/drawing/2014/main" id="{D49FB3BF-74E1-58F2-005D-321355C6AB5A}"/>
              </a:ext>
            </a:extLst>
          </p:cNvPr>
          <p:cNvSpPr/>
          <p:nvPr/>
        </p:nvSpPr>
        <p:spPr>
          <a:xfrm>
            <a:off x="1219322" y="4150753"/>
            <a:ext cx="1861716" cy="606826"/>
          </a:xfrm>
          <a:prstGeom prst="rect">
            <a:avLst/>
          </a:prstGeom>
          <a:solidFill>
            <a:srgbClr val="4DAEB3"/>
          </a:solidFill>
          <a:ln w="57150">
            <a:solidFill>
              <a:schemeClr val="bg1"/>
            </a:solidFill>
          </a:ln>
          <a:effectLst>
            <a:outerShdw blurRad="63500" dist="38100" dir="270000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Landsat 8 OLI &amp; TIRS</a:t>
            </a:r>
          </a:p>
        </p:txBody>
      </p:sp>
      <p:sp>
        <p:nvSpPr>
          <p:cNvPr id="12" name="Rectangle 11">
            <a:extLst>
              <a:ext uri="{FF2B5EF4-FFF2-40B4-BE49-F238E27FC236}">
                <a16:creationId xmlns:a16="http://schemas.microsoft.com/office/drawing/2014/main" id="{62DFBC6B-E19E-474C-0AC9-40E9FB8C497C}"/>
              </a:ext>
            </a:extLst>
          </p:cNvPr>
          <p:cNvSpPr/>
          <p:nvPr/>
        </p:nvSpPr>
        <p:spPr>
          <a:xfrm>
            <a:off x="4028695" y="3021041"/>
            <a:ext cx="1871241" cy="668649"/>
          </a:xfrm>
          <a:prstGeom prst="rect">
            <a:avLst/>
          </a:prstGeom>
          <a:solidFill>
            <a:srgbClr val="4DAEB3"/>
          </a:solidFill>
          <a:ln w="57150">
            <a:solidFill>
              <a:schemeClr val="bg1"/>
            </a:solidFill>
          </a:ln>
          <a:effectLst>
            <a:outerShdw blurRad="63500" dist="38100" dir="270000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Landsat 9 </a:t>
            </a:r>
          </a:p>
          <a:p>
            <a:pPr algn="ctr"/>
            <a:r>
              <a:rPr lang="en-US" sz="2000">
                <a:latin typeface="Century Gothic"/>
              </a:rPr>
              <a:t>OLI-2 &amp; TIRS-2</a:t>
            </a:r>
          </a:p>
        </p:txBody>
      </p:sp>
      <p:sp>
        <p:nvSpPr>
          <p:cNvPr id="13" name="Rectangle 12">
            <a:extLst>
              <a:ext uri="{FF2B5EF4-FFF2-40B4-BE49-F238E27FC236}">
                <a16:creationId xmlns:a16="http://schemas.microsoft.com/office/drawing/2014/main" id="{2C86892C-465C-43B6-F9F6-EF234D1923EC}"/>
              </a:ext>
            </a:extLst>
          </p:cNvPr>
          <p:cNvSpPr/>
          <p:nvPr/>
        </p:nvSpPr>
        <p:spPr>
          <a:xfrm>
            <a:off x="6738430" y="1829709"/>
            <a:ext cx="1871241" cy="540151"/>
          </a:xfrm>
          <a:prstGeom prst="rect">
            <a:avLst/>
          </a:prstGeom>
          <a:solidFill>
            <a:srgbClr val="4DAEB3"/>
          </a:solidFill>
          <a:ln w="57150">
            <a:solidFill>
              <a:schemeClr val="bg1"/>
            </a:solidFill>
          </a:ln>
          <a:effectLst>
            <a:outerShdw blurRad="63500" dist="38100" dir="2700000">
              <a:srgbClr val="000000">
                <a:alpha val="41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rPr>
              <a:t>Sentinel-2 MSI</a:t>
            </a:r>
          </a:p>
        </p:txBody>
      </p:sp>
      <p:sp>
        <p:nvSpPr>
          <p:cNvPr id="19" name="TextBox 18">
            <a:extLst>
              <a:ext uri="{FF2B5EF4-FFF2-40B4-BE49-F238E27FC236}">
                <a16:creationId xmlns:a16="http://schemas.microsoft.com/office/drawing/2014/main" id="{78B46B70-22D0-29DD-91D1-7E282C4500DD}"/>
              </a:ext>
            </a:extLst>
          </p:cNvPr>
          <p:cNvSpPr txBox="1"/>
          <p:nvPr/>
        </p:nvSpPr>
        <p:spPr>
          <a:xfrm>
            <a:off x="729320" y="1617122"/>
            <a:ext cx="287816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latin typeface="Century Gothic"/>
              </a:rPr>
              <a:t>Also Including:</a:t>
            </a:r>
            <a:endParaRPr lang="en-US">
              <a:solidFill>
                <a:schemeClr val="bg1"/>
              </a:solidFill>
              <a:latin typeface="Century Gothic"/>
            </a:endParaRPr>
          </a:p>
          <a:p>
            <a:r>
              <a:rPr lang="en-US" sz="2000">
                <a:solidFill>
                  <a:schemeClr val="bg1"/>
                </a:solidFill>
                <a:latin typeface="Century Gothic"/>
              </a:rPr>
              <a:t>Maxar WorldView-3</a:t>
            </a:r>
          </a:p>
        </p:txBody>
      </p:sp>
      <p:sp>
        <p:nvSpPr>
          <p:cNvPr id="3" name="Rectangle 2">
            <a:extLst>
              <a:ext uri="{FF2B5EF4-FFF2-40B4-BE49-F238E27FC236}">
                <a16:creationId xmlns:a16="http://schemas.microsoft.com/office/drawing/2014/main" id="{61BEA2AE-ACD2-1B08-E980-02B6BD5273D0}"/>
              </a:ext>
            </a:extLst>
          </p:cNvPr>
          <p:cNvSpPr/>
          <p:nvPr/>
        </p:nvSpPr>
        <p:spPr>
          <a:xfrm>
            <a:off x="-36593" y="-154"/>
            <a:ext cx="12236402" cy="26379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onnector: Elbow 20">
            <a:extLst>
              <a:ext uri="{FF2B5EF4-FFF2-40B4-BE49-F238E27FC236}">
                <a16:creationId xmlns:a16="http://schemas.microsoft.com/office/drawing/2014/main" id="{6E4F21F5-8B1C-ECA0-4C7E-5DC1319D63B9}"/>
              </a:ext>
            </a:extLst>
          </p:cNvPr>
          <p:cNvCxnSpPr/>
          <p:nvPr/>
        </p:nvCxnSpPr>
        <p:spPr>
          <a:xfrm>
            <a:off x="3085070" y="4450652"/>
            <a:ext cx="798653" cy="1039791"/>
          </a:xfrm>
          <a:prstGeom prst="bentConnector3">
            <a:avLst/>
          </a:prstGeom>
          <a:ln w="57150">
            <a:solidFill>
              <a:schemeClr val="bg1"/>
            </a:solidFill>
            <a:headEnd type="none"/>
            <a:tailEnd type="triangle"/>
          </a:ln>
          <a:effectLst>
            <a:outerShdw blurRad="63500" dist="38100" dir="2700000">
              <a:srgbClr val="000000">
                <a:alpha val="40000"/>
              </a:srgbClr>
            </a:outerShdw>
          </a:effectLst>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5410FB57-8D69-6E54-4B10-E63F7E75CD7E}"/>
              </a:ext>
            </a:extLst>
          </p:cNvPr>
          <p:cNvCxnSpPr>
            <a:cxnSpLocks/>
          </p:cNvCxnSpPr>
          <p:nvPr/>
        </p:nvCxnSpPr>
        <p:spPr>
          <a:xfrm>
            <a:off x="5904089" y="3358199"/>
            <a:ext cx="798653" cy="952981"/>
          </a:xfrm>
          <a:prstGeom prst="bentConnector3">
            <a:avLst/>
          </a:prstGeom>
          <a:ln w="57150">
            <a:solidFill>
              <a:schemeClr val="bg1"/>
            </a:solidFill>
            <a:headEnd type="none"/>
            <a:tailEnd type="triangle"/>
          </a:ln>
          <a:effectLst>
            <a:outerShdw blurRad="63500" dist="38100" dir="2700000">
              <a:srgbClr val="000000">
                <a:alpha val="40000"/>
              </a:srgbClr>
            </a:outerShdw>
          </a:effectLst>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6FC639CE-6B77-81FA-D412-CDF38F354C79}"/>
              </a:ext>
            </a:extLst>
          </p:cNvPr>
          <p:cNvCxnSpPr>
            <a:cxnSpLocks/>
          </p:cNvCxnSpPr>
          <p:nvPr/>
        </p:nvCxnSpPr>
        <p:spPr>
          <a:xfrm>
            <a:off x="8612027" y="2103618"/>
            <a:ext cx="789008" cy="924045"/>
          </a:xfrm>
          <a:prstGeom prst="bentConnector3">
            <a:avLst/>
          </a:prstGeom>
          <a:ln w="57150">
            <a:solidFill>
              <a:schemeClr val="bg1"/>
            </a:solidFill>
            <a:headEnd type="none"/>
            <a:tailEnd type="triangle"/>
          </a:ln>
          <a:effectLst>
            <a:outerShdw blurRad="63500" dist="38100" dir="2700000">
              <a:srgbClr val="000000">
                <a:alpha val="40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107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A712-88AF-67C9-5E1B-A50F6EDCF442}"/>
              </a:ext>
            </a:extLst>
          </p:cNvPr>
          <p:cNvSpPr>
            <a:spLocks noGrp="1"/>
          </p:cNvSpPr>
          <p:nvPr>
            <p:ph type="title"/>
          </p:nvPr>
        </p:nvSpPr>
        <p:spPr>
          <a:xfrm>
            <a:off x="1" y="140179"/>
            <a:ext cx="12239626" cy="825844"/>
          </a:xfrm>
        </p:spPr>
        <p:txBody>
          <a:bodyPr/>
          <a:lstStyle/>
          <a:p>
            <a:r>
              <a:rPr lang="en-US"/>
              <a:t>METHODOLOGY</a:t>
            </a:r>
          </a:p>
        </p:txBody>
      </p:sp>
      <p:sp>
        <p:nvSpPr>
          <p:cNvPr id="4" name="TextBox 3">
            <a:extLst>
              <a:ext uri="{FF2B5EF4-FFF2-40B4-BE49-F238E27FC236}">
                <a16:creationId xmlns:a16="http://schemas.microsoft.com/office/drawing/2014/main" id="{9BDFE204-E392-7ADF-213A-705C772B989C}"/>
              </a:ext>
            </a:extLst>
          </p:cNvPr>
          <p:cNvSpPr txBox="1"/>
          <p:nvPr/>
        </p:nvSpPr>
        <p:spPr>
          <a:xfrm>
            <a:off x="684213" y="1309688"/>
            <a:ext cx="2155825" cy="3683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6000"/>
                    <a:lumOff val="24000"/>
                  </a:schemeClr>
                </a:solidFill>
                <a:latin typeface="Century Gothic"/>
              </a:rPr>
              <a:t>Data Acquisition:</a:t>
            </a:r>
          </a:p>
        </p:txBody>
      </p:sp>
      <p:sp>
        <p:nvSpPr>
          <p:cNvPr id="5" name="TextBox 4">
            <a:extLst>
              <a:ext uri="{FF2B5EF4-FFF2-40B4-BE49-F238E27FC236}">
                <a16:creationId xmlns:a16="http://schemas.microsoft.com/office/drawing/2014/main" id="{897069C8-A6C3-C214-4A09-5B0A8A8C9D8B}"/>
              </a:ext>
            </a:extLst>
          </p:cNvPr>
          <p:cNvSpPr txBox="1"/>
          <p:nvPr/>
        </p:nvSpPr>
        <p:spPr>
          <a:xfrm>
            <a:off x="3562799" y="1312863"/>
            <a:ext cx="2157413" cy="3683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6000"/>
                    <a:lumOff val="24000"/>
                  </a:schemeClr>
                </a:solidFill>
                <a:latin typeface="Century Gothic"/>
              </a:rPr>
              <a:t>Data Processing:</a:t>
            </a:r>
          </a:p>
        </p:txBody>
      </p:sp>
      <p:sp>
        <p:nvSpPr>
          <p:cNvPr id="6" name="TextBox 5">
            <a:extLst>
              <a:ext uri="{FF2B5EF4-FFF2-40B4-BE49-F238E27FC236}">
                <a16:creationId xmlns:a16="http://schemas.microsoft.com/office/drawing/2014/main" id="{12D8DFAF-C6A3-92BC-DF11-6D92DD02007F}"/>
              </a:ext>
            </a:extLst>
          </p:cNvPr>
          <p:cNvSpPr txBox="1"/>
          <p:nvPr/>
        </p:nvSpPr>
        <p:spPr>
          <a:xfrm>
            <a:off x="6454536" y="1306513"/>
            <a:ext cx="2152650" cy="3683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6000"/>
                    <a:lumOff val="24000"/>
                  </a:schemeClr>
                </a:solidFill>
                <a:latin typeface="Century Gothic"/>
              </a:rPr>
              <a:t>Data Analysis:</a:t>
            </a:r>
          </a:p>
        </p:txBody>
      </p:sp>
      <p:sp>
        <p:nvSpPr>
          <p:cNvPr id="7" name="TextBox 6">
            <a:extLst>
              <a:ext uri="{FF2B5EF4-FFF2-40B4-BE49-F238E27FC236}">
                <a16:creationId xmlns:a16="http://schemas.microsoft.com/office/drawing/2014/main" id="{68FB91A6-6898-6FD0-D0AF-0ABB0A7363EB}"/>
              </a:ext>
            </a:extLst>
          </p:cNvPr>
          <p:cNvSpPr txBox="1"/>
          <p:nvPr/>
        </p:nvSpPr>
        <p:spPr>
          <a:xfrm>
            <a:off x="9339263" y="1303338"/>
            <a:ext cx="2052638" cy="3651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6000"/>
                    <a:lumOff val="24000"/>
                  </a:schemeClr>
                </a:solidFill>
                <a:latin typeface="Century Gothic"/>
              </a:rPr>
              <a:t>End Products:</a:t>
            </a:r>
          </a:p>
        </p:txBody>
      </p:sp>
      <p:sp>
        <p:nvSpPr>
          <p:cNvPr id="8" name="Rectangle: Rounded Corners 7">
            <a:extLst>
              <a:ext uri="{FF2B5EF4-FFF2-40B4-BE49-F238E27FC236}">
                <a16:creationId xmlns:a16="http://schemas.microsoft.com/office/drawing/2014/main" id="{5A362CF5-2A74-1C03-CFE9-B08D130D6084}"/>
              </a:ext>
            </a:extLst>
          </p:cNvPr>
          <p:cNvSpPr/>
          <p:nvPr/>
        </p:nvSpPr>
        <p:spPr>
          <a:xfrm>
            <a:off x="684213" y="2033588"/>
            <a:ext cx="2155825" cy="904875"/>
          </a:xfrm>
          <a:prstGeom prst="roundRect">
            <a:avLst/>
          </a:prstGeom>
          <a:solidFill>
            <a:srgbClr val="4DAEB3"/>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Landsat 8</a:t>
            </a:r>
          </a:p>
          <a:p>
            <a:pPr algn="ctr"/>
            <a:r>
              <a:rPr lang="en-US">
                <a:latin typeface="Century Gothic"/>
              </a:rPr>
              <a:t>OLI/TIRS</a:t>
            </a:r>
          </a:p>
        </p:txBody>
      </p:sp>
      <p:sp>
        <p:nvSpPr>
          <p:cNvPr id="11" name="Rectangle: Rounded Corners 10">
            <a:extLst>
              <a:ext uri="{FF2B5EF4-FFF2-40B4-BE49-F238E27FC236}">
                <a16:creationId xmlns:a16="http://schemas.microsoft.com/office/drawing/2014/main" id="{E36F0402-0DBF-A80A-B2BE-AE660F5A444B}"/>
              </a:ext>
            </a:extLst>
          </p:cNvPr>
          <p:cNvSpPr/>
          <p:nvPr/>
        </p:nvSpPr>
        <p:spPr>
          <a:xfrm>
            <a:off x="684213" y="3294063"/>
            <a:ext cx="2155825" cy="904875"/>
          </a:xfrm>
          <a:prstGeom prst="roundRect">
            <a:avLst/>
          </a:prstGeom>
          <a:solidFill>
            <a:srgbClr val="4DAEB3"/>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Landsat 9</a:t>
            </a:r>
          </a:p>
          <a:p>
            <a:pPr algn="ctr"/>
            <a:r>
              <a:rPr lang="en-US">
                <a:latin typeface="Century Gothic"/>
              </a:rPr>
              <a:t>OLI-2/TIRS-2</a:t>
            </a:r>
          </a:p>
        </p:txBody>
      </p:sp>
      <p:sp>
        <p:nvSpPr>
          <p:cNvPr id="12" name="Rectangle: Rounded Corners 11">
            <a:extLst>
              <a:ext uri="{FF2B5EF4-FFF2-40B4-BE49-F238E27FC236}">
                <a16:creationId xmlns:a16="http://schemas.microsoft.com/office/drawing/2014/main" id="{AA955700-AA16-A55A-E2A1-CBC024D51B6C}"/>
              </a:ext>
            </a:extLst>
          </p:cNvPr>
          <p:cNvSpPr/>
          <p:nvPr/>
        </p:nvSpPr>
        <p:spPr>
          <a:xfrm>
            <a:off x="684213" y="4554538"/>
            <a:ext cx="2155825" cy="904875"/>
          </a:xfrm>
          <a:prstGeom prst="roundRect">
            <a:avLst/>
          </a:prstGeom>
          <a:solidFill>
            <a:srgbClr val="4DAEB3"/>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rPr>
              <a:t>Sentinel-2</a:t>
            </a:r>
          </a:p>
          <a:p>
            <a:pPr algn="ctr"/>
            <a:r>
              <a:rPr lang="en-US">
                <a:latin typeface="Century Gothic"/>
              </a:rPr>
              <a:t>MSI</a:t>
            </a:r>
          </a:p>
        </p:txBody>
      </p:sp>
      <p:sp>
        <p:nvSpPr>
          <p:cNvPr id="29" name="Rectangle: Rounded Corners 28">
            <a:extLst>
              <a:ext uri="{FF2B5EF4-FFF2-40B4-BE49-F238E27FC236}">
                <a16:creationId xmlns:a16="http://schemas.microsoft.com/office/drawing/2014/main" id="{537C3D34-AAD3-0B2F-A061-7BDF9960E9D1}"/>
              </a:ext>
            </a:extLst>
          </p:cNvPr>
          <p:cNvSpPr/>
          <p:nvPr/>
        </p:nvSpPr>
        <p:spPr>
          <a:xfrm>
            <a:off x="3563094" y="4564063"/>
            <a:ext cx="2157413" cy="898525"/>
          </a:xfrm>
          <a:prstGeom prst="roundRect">
            <a:avLst/>
          </a:prstGeom>
          <a:ln>
            <a:solidFill>
              <a:srgbClr val="4DAEB3"/>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a:solidFill>
                  <a:schemeClr val="tx1">
                    <a:lumMod val="76000"/>
                    <a:lumOff val="24000"/>
                  </a:schemeClr>
                </a:solidFill>
                <a:latin typeface="Century Gothic"/>
              </a:rPr>
              <a:t>NDTI, NDCI, FAI and CDOM</a:t>
            </a:r>
          </a:p>
        </p:txBody>
      </p:sp>
      <p:sp>
        <p:nvSpPr>
          <p:cNvPr id="36" name="Rectangle: Rounded Corners 35">
            <a:extLst>
              <a:ext uri="{FF2B5EF4-FFF2-40B4-BE49-F238E27FC236}">
                <a16:creationId xmlns:a16="http://schemas.microsoft.com/office/drawing/2014/main" id="{FC3F1EB9-5D5D-FFB7-E72C-4977C4B688C1}"/>
              </a:ext>
            </a:extLst>
          </p:cNvPr>
          <p:cNvSpPr/>
          <p:nvPr/>
        </p:nvSpPr>
        <p:spPr>
          <a:xfrm>
            <a:off x="9339263" y="3541230"/>
            <a:ext cx="2052638" cy="1647825"/>
          </a:xfrm>
          <a:prstGeom prst="roundRect">
            <a:avLst/>
          </a:prstGeom>
          <a:solidFill>
            <a:srgbClr val="4DAEB3"/>
          </a:solidFill>
          <a:ln>
            <a:solidFill>
              <a:schemeClr val="tx1">
                <a:lumMod val="75000"/>
                <a:lumOff val="25000"/>
              </a:schemeClr>
            </a:solidFill>
          </a:ln>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a:solidFill>
                  <a:srgbClr val="FFFFFF"/>
                </a:solidFill>
                <a:latin typeface="Century Gothic"/>
              </a:rPr>
              <a:t>Tech Paper on methodologies and </a:t>
            </a:r>
            <a:endParaRPr lang="en-US">
              <a:latin typeface="Century Gothic"/>
            </a:endParaRPr>
          </a:p>
          <a:p>
            <a:pPr algn="ctr"/>
            <a:r>
              <a:rPr lang="en-US">
                <a:solidFill>
                  <a:srgbClr val="FFFFFF"/>
                </a:solidFill>
                <a:latin typeface="Century Gothic"/>
              </a:rPr>
              <a:t>applications of these findings </a:t>
            </a:r>
            <a:endParaRPr lang="en-US">
              <a:latin typeface="Century Gothic"/>
            </a:endParaRPr>
          </a:p>
        </p:txBody>
      </p:sp>
      <p:cxnSp>
        <p:nvCxnSpPr>
          <p:cNvPr id="15" name="Straight Arrow Connector 14">
            <a:extLst>
              <a:ext uri="{FF2B5EF4-FFF2-40B4-BE49-F238E27FC236}">
                <a16:creationId xmlns:a16="http://schemas.microsoft.com/office/drawing/2014/main" id="{BC52A52F-C3E3-870C-38D0-0D867777356E}"/>
              </a:ext>
            </a:extLst>
          </p:cNvPr>
          <p:cNvCxnSpPr>
            <a:cxnSpLocks/>
          </p:cNvCxnSpPr>
          <p:nvPr/>
        </p:nvCxnSpPr>
        <p:spPr>
          <a:xfrm flipH="1" flipV="1">
            <a:off x="8389272" y="4158754"/>
            <a:ext cx="223909" cy="4176"/>
          </a:xfrm>
          <a:prstGeom prst="straightConnector1">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40137472-679C-0E79-BA71-0C228E42EE9A}"/>
              </a:ext>
            </a:extLst>
          </p:cNvPr>
          <p:cNvSpPr/>
          <p:nvPr/>
        </p:nvSpPr>
        <p:spPr>
          <a:xfrm>
            <a:off x="684213" y="5816600"/>
            <a:ext cx="2155825" cy="904875"/>
          </a:xfrm>
          <a:prstGeom prst="roundRect">
            <a:avLst/>
          </a:prstGeom>
          <a:solidFill>
            <a:srgbClr val="4DAEB3"/>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err="1">
                <a:solidFill>
                  <a:schemeClr val="bg1"/>
                </a:solidFill>
                <a:latin typeface="Century Gothic"/>
              </a:rPr>
              <a:t>DBHydro</a:t>
            </a:r>
            <a:r>
              <a:rPr lang="en-US">
                <a:solidFill>
                  <a:schemeClr val="bg1"/>
                </a:solidFill>
                <a:latin typeface="Century Gothic"/>
              </a:rPr>
              <a:t> </a:t>
            </a:r>
          </a:p>
          <a:p>
            <a:pPr algn="ctr"/>
            <a:r>
              <a:rPr lang="en-US">
                <a:solidFill>
                  <a:schemeClr val="bg1"/>
                </a:solidFill>
                <a:latin typeface="Century Gothic"/>
              </a:rPr>
              <a:t>Water Quality</a:t>
            </a:r>
          </a:p>
        </p:txBody>
      </p:sp>
      <p:sp>
        <p:nvSpPr>
          <p:cNvPr id="3" name="Rectangle: Rounded Corners 2">
            <a:extLst>
              <a:ext uri="{FF2B5EF4-FFF2-40B4-BE49-F238E27FC236}">
                <a16:creationId xmlns:a16="http://schemas.microsoft.com/office/drawing/2014/main" id="{795A1274-902B-5077-7CBE-38399C7B6575}"/>
              </a:ext>
            </a:extLst>
          </p:cNvPr>
          <p:cNvSpPr/>
          <p:nvPr/>
        </p:nvSpPr>
        <p:spPr>
          <a:xfrm>
            <a:off x="3563094" y="5808663"/>
            <a:ext cx="2157413" cy="898525"/>
          </a:xfrm>
          <a:prstGeom prst="roundRect">
            <a:avLst/>
          </a:prstGeom>
          <a:solidFill>
            <a:srgbClr val="A1E0E3"/>
          </a:solidFill>
          <a:ln>
            <a:solidFill>
              <a:schemeClr val="tx1">
                <a:lumMod val="75000"/>
                <a:lumOff val="25000"/>
              </a:schemeClr>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a:solidFill>
                  <a:schemeClr val="tx1">
                    <a:lumMod val="76000"/>
                    <a:lumOff val="24000"/>
                  </a:schemeClr>
                </a:solidFill>
                <a:latin typeface="Century Gothic"/>
              </a:rPr>
              <a:t>Nitrogen</a:t>
            </a:r>
          </a:p>
          <a:p>
            <a:pPr algn="ctr"/>
            <a:r>
              <a:rPr lang="en-US">
                <a:solidFill>
                  <a:schemeClr val="tx1">
                    <a:lumMod val="76000"/>
                    <a:lumOff val="24000"/>
                  </a:schemeClr>
                </a:solidFill>
                <a:latin typeface="Century Gothic"/>
              </a:rPr>
              <a:t>Phosphorus</a:t>
            </a:r>
          </a:p>
          <a:p>
            <a:pPr algn="ctr"/>
            <a:r>
              <a:rPr lang="en-US">
                <a:solidFill>
                  <a:schemeClr val="tx1">
                    <a:lumMod val="76000"/>
                    <a:lumOff val="24000"/>
                  </a:schemeClr>
                </a:solidFill>
                <a:latin typeface="Century Gothic"/>
              </a:rPr>
              <a:t>Turbidity</a:t>
            </a:r>
          </a:p>
        </p:txBody>
      </p:sp>
      <p:sp>
        <p:nvSpPr>
          <p:cNvPr id="9" name="Rectangle: Rounded Corners 8">
            <a:extLst>
              <a:ext uri="{FF2B5EF4-FFF2-40B4-BE49-F238E27FC236}">
                <a16:creationId xmlns:a16="http://schemas.microsoft.com/office/drawing/2014/main" id="{5B607FF5-77DF-1025-4E74-C28C53936EC9}"/>
              </a:ext>
            </a:extLst>
          </p:cNvPr>
          <p:cNvSpPr/>
          <p:nvPr/>
        </p:nvSpPr>
        <p:spPr>
          <a:xfrm>
            <a:off x="9339263" y="5654675"/>
            <a:ext cx="2052638" cy="1052513"/>
          </a:xfrm>
          <a:prstGeom prst="roundRect">
            <a:avLst/>
          </a:prstGeom>
          <a:solidFill>
            <a:srgbClr val="4DAEB3"/>
          </a:solidFill>
          <a:ln>
            <a:solidFill>
              <a:schemeClr val="tx1">
                <a:lumMod val="75000"/>
                <a:lumOff val="25000"/>
              </a:schemeClr>
            </a:solidFill>
          </a:ln>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a:solidFill>
                  <a:schemeClr val="bg1"/>
                </a:solidFill>
                <a:latin typeface="Century Gothic"/>
              </a:rPr>
              <a:t>One-page flyer</a:t>
            </a:r>
            <a:r>
              <a:rPr lang="en-US">
                <a:solidFill>
                  <a:srgbClr val="3F3F3F"/>
                </a:solidFill>
                <a:latin typeface="Century Gothic"/>
              </a:rPr>
              <a:t> </a:t>
            </a:r>
            <a:endParaRPr lang="en-US">
              <a:solidFill>
                <a:srgbClr val="3F3F3F"/>
              </a:solidFill>
            </a:endParaRPr>
          </a:p>
        </p:txBody>
      </p:sp>
      <p:sp>
        <p:nvSpPr>
          <p:cNvPr id="17" name="Rectangle: Rounded Corners 16">
            <a:extLst>
              <a:ext uri="{FF2B5EF4-FFF2-40B4-BE49-F238E27FC236}">
                <a16:creationId xmlns:a16="http://schemas.microsoft.com/office/drawing/2014/main" id="{936A6CD2-705A-26EE-D438-9DCF5C3609E8}"/>
              </a:ext>
            </a:extLst>
          </p:cNvPr>
          <p:cNvSpPr/>
          <p:nvPr/>
        </p:nvSpPr>
        <p:spPr>
          <a:xfrm>
            <a:off x="9339263" y="2098675"/>
            <a:ext cx="2052638" cy="1052513"/>
          </a:xfrm>
          <a:prstGeom prst="roundRect">
            <a:avLst/>
          </a:prstGeom>
          <a:solidFill>
            <a:srgbClr val="4DAEB3"/>
          </a:solidFill>
          <a:ln>
            <a:solidFill>
              <a:schemeClr val="tx1">
                <a:lumMod val="75000"/>
                <a:lumOff val="25000"/>
              </a:schemeClr>
            </a:solidFill>
          </a:ln>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a:solidFill>
                  <a:srgbClr val="FFFFFF"/>
                </a:solidFill>
                <a:latin typeface="Century Gothic"/>
              </a:rPr>
              <a:t>Time series of harmful algal blooms</a:t>
            </a:r>
            <a:endParaRPr lang="en-US">
              <a:solidFill>
                <a:srgbClr val="FFFFFF"/>
              </a:solidFill>
              <a:latin typeface="Garamond"/>
            </a:endParaRPr>
          </a:p>
        </p:txBody>
      </p:sp>
      <p:sp>
        <p:nvSpPr>
          <p:cNvPr id="41" name="Arrow: Right 40">
            <a:extLst>
              <a:ext uri="{FF2B5EF4-FFF2-40B4-BE49-F238E27FC236}">
                <a16:creationId xmlns:a16="http://schemas.microsoft.com/office/drawing/2014/main" id="{3AB8685C-B9C8-C5E9-3731-92B1D2DE7EE2}"/>
              </a:ext>
            </a:extLst>
          </p:cNvPr>
          <p:cNvSpPr/>
          <p:nvPr/>
        </p:nvSpPr>
        <p:spPr>
          <a:xfrm>
            <a:off x="2838068" y="6210542"/>
            <a:ext cx="723417" cy="86810"/>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Right 49">
            <a:extLst>
              <a:ext uri="{FF2B5EF4-FFF2-40B4-BE49-F238E27FC236}">
                <a16:creationId xmlns:a16="http://schemas.microsoft.com/office/drawing/2014/main" id="{CB6E70C4-8B7A-355A-5758-CDCA2E33276B}"/>
              </a:ext>
            </a:extLst>
          </p:cNvPr>
          <p:cNvSpPr/>
          <p:nvPr/>
        </p:nvSpPr>
        <p:spPr>
          <a:xfrm>
            <a:off x="8615764" y="4320012"/>
            <a:ext cx="723418" cy="97690"/>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AED4E8B-AE0A-B84C-DE08-192A5C8B5A74}"/>
              </a:ext>
            </a:extLst>
          </p:cNvPr>
          <p:cNvSpPr/>
          <p:nvPr/>
        </p:nvSpPr>
        <p:spPr>
          <a:xfrm>
            <a:off x="8921167" y="2621321"/>
            <a:ext cx="59880" cy="3588150"/>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row: Right 51">
            <a:extLst>
              <a:ext uri="{FF2B5EF4-FFF2-40B4-BE49-F238E27FC236}">
                <a16:creationId xmlns:a16="http://schemas.microsoft.com/office/drawing/2014/main" id="{6C3A58A5-7F93-E4EC-AEBA-B2BDBFEDB2B7}"/>
              </a:ext>
            </a:extLst>
          </p:cNvPr>
          <p:cNvSpPr/>
          <p:nvPr/>
        </p:nvSpPr>
        <p:spPr>
          <a:xfrm>
            <a:off x="8924422" y="2574163"/>
            <a:ext cx="414760" cy="97689"/>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Right 52">
            <a:extLst>
              <a:ext uri="{FF2B5EF4-FFF2-40B4-BE49-F238E27FC236}">
                <a16:creationId xmlns:a16="http://schemas.microsoft.com/office/drawing/2014/main" id="{F6030CF9-438C-0072-9023-FF6F82222924}"/>
              </a:ext>
            </a:extLst>
          </p:cNvPr>
          <p:cNvSpPr/>
          <p:nvPr/>
        </p:nvSpPr>
        <p:spPr>
          <a:xfrm>
            <a:off x="8924421" y="6133377"/>
            <a:ext cx="414760" cy="97689"/>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8EBC55FC-56DF-8099-4F4E-5C45155D1A16}"/>
              </a:ext>
            </a:extLst>
          </p:cNvPr>
          <p:cNvSpPr/>
          <p:nvPr/>
        </p:nvSpPr>
        <p:spPr>
          <a:xfrm>
            <a:off x="3563094" y="2036884"/>
            <a:ext cx="2157413" cy="2190750"/>
          </a:xfrm>
          <a:prstGeom prst="roundRect">
            <a:avLst/>
          </a:prstGeom>
          <a:ln>
            <a:solidFill>
              <a:srgbClr val="4DAEB3"/>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a:solidFill>
                  <a:schemeClr val="tx1">
                    <a:lumMod val="76000"/>
                    <a:lumOff val="24000"/>
                  </a:schemeClr>
                </a:solidFill>
                <a:latin typeface="Century Gothic"/>
              </a:rPr>
              <a:t>Land Surface Temperature</a:t>
            </a:r>
          </a:p>
          <a:p>
            <a:pPr algn="ctr"/>
            <a:endParaRPr lang="en-US">
              <a:solidFill>
                <a:schemeClr val="tx1">
                  <a:lumMod val="76000"/>
                  <a:lumOff val="24000"/>
                </a:schemeClr>
              </a:solidFill>
              <a:latin typeface="Century Gothic"/>
            </a:endParaRPr>
          </a:p>
          <a:p>
            <a:pPr algn="ctr"/>
            <a:r>
              <a:rPr lang="en-US">
                <a:solidFill>
                  <a:schemeClr val="tx1">
                    <a:lumMod val="76000"/>
                    <a:lumOff val="24000"/>
                  </a:schemeClr>
                </a:solidFill>
                <a:latin typeface="Century Gothic"/>
              </a:rPr>
              <a:t>NDTI</a:t>
            </a:r>
          </a:p>
        </p:txBody>
      </p:sp>
      <p:sp>
        <p:nvSpPr>
          <p:cNvPr id="34" name="Rectangle: Rounded Corners 33">
            <a:extLst>
              <a:ext uri="{FF2B5EF4-FFF2-40B4-BE49-F238E27FC236}">
                <a16:creationId xmlns:a16="http://schemas.microsoft.com/office/drawing/2014/main" id="{E8799ADE-7963-4BE9-46D8-7675163CB3F9}"/>
              </a:ext>
            </a:extLst>
          </p:cNvPr>
          <p:cNvSpPr/>
          <p:nvPr/>
        </p:nvSpPr>
        <p:spPr>
          <a:xfrm>
            <a:off x="6456122" y="2101228"/>
            <a:ext cx="2152650" cy="4687888"/>
          </a:xfrm>
          <a:prstGeom prst="roundRect">
            <a:avLst/>
          </a:prstGeom>
          <a:solidFill>
            <a:srgbClr val="3D8085"/>
          </a:solidFill>
          <a:ln>
            <a:solidFill>
              <a:schemeClr val="tx1">
                <a:lumMod val="75000"/>
                <a:lumOff val="25000"/>
              </a:schemeClr>
            </a:solidFill>
          </a:ln>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a:solidFill>
                  <a:srgbClr val="FFFFFF"/>
                </a:solidFill>
                <a:latin typeface="Century Gothic"/>
              </a:rPr>
              <a:t>Cloud Filtering and Masking</a:t>
            </a:r>
            <a:endParaRPr lang="en-US">
              <a:latin typeface="Century Gothic"/>
            </a:endParaRPr>
          </a:p>
          <a:p>
            <a:pPr algn="ctr"/>
            <a:endParaRPr lang="en-US">
              <a:solidFill>
                <a:srgbClr val="FFFFFF"/>
              </a:solidFill>
              <a:latin typeface="Century Gothic"/>
            </a:endParaRPr>
          </a:p>
          <a:p>
            <a:pPr algn="ctr"/>
            <a:r>
              <a:rPr lang="en-US">
                <a:solidFill>
                  <a:srgbClr val="FFFFFF"/>
                </a:solidFill>
                <a:latin typeface="Century Gothic"/>
              </a:rPr>
              <a:t>Index Calculation</a:t>
            </a:r>
          </a:p>
          <a:p>
            <a:pPr algn="ctr"/>
            <a:endParaRPr lang="en-US">
              <a:solidFill>
                <a:srgbClr val="FFFFFF"/>
              </a:solidFill>
              <a:latin typeface="Century Gothic"/>
            </a:endParaRPr>
          </a:p>
          <a:p>
            <a:pPr algn="ctr"/>
            <a:r>
              <a:rPr lang="en-US">
                <a:solidFill>
                  <a:srgbClr val="FFFFFF"/>
                </a:solidFill>
                <a:latin typeface="Century Gothic"/>
              </a:rPr>
              <a:t>Time Series </a:t>
            </a:r>
            <a:endParaRPr lang="en-US">
              <a:latin typeface="Century Gothic"/>
            </a:endParaRPr>
          </a:p>
          <a:p>
            <a:pPr algn="ctr"/>
            <a:endParaRPr lang="en-US">
              <a:solidFill>
                <a:srgbClr val="FFFFFF"/>
              </a:solidFill>
              <a:latin typeface="Century Gothic"/>
            </a:endParaRPr>
          </a:p>
          <a:p>
            <a:pPr algn="ctr"/>
            <a:r>
              <a:rPr lang="en-US">
                <a:solidFill>
                  <a:srgbClr val="FFFFFF"/>
                </a:solidFill>
                <a:latin typeface="Century Gothic"/>
              </a:rPr>
              <a:t>Correlation  Matrix</a:t>
            </a:r>
          </a:p>
          <a:p>
            <a:pPr algn="ctr"/>
            <a:endParaRPr lang="en-US">
              <a:solidFill>
                <a:srgbClr val="FFFFFF"/>
              </a:solidFill>
              <a:latin typeface="Century Gothic"/>
            </a:endParaRPr>
          </a:p>
          <a:p>
            <a:pPr algn="ctr"/>
            <a:r>
              <a:rPr lang="en-US">
                <a:solidFill>
                  <a:srgbClr val="FFFFFF"/>
                </a:solidFill>
                <a:latin typeface="Century Gothic"/>
              </a:rPr>
              <a:t>Trend Analysis</a:t>
            </a:r>
          </a:p>
          <a:p>
            <a:pPr algn="ctr"/>
            <a:endParaRPr lang="en-US">
              <a:solidFill>
                <a:srgbClr val="FFFFFF"/>
              </a:solidFill>
              <a:latin typeface="Century Gothic"/>
            </a:endParaRPr>
          </a:p>
          <a:p>
            <a:pPr algn="ctr"/>
            <a:r>
              <a:rPr lang="en-US">
                <a:solidFill>
                  <a:srgbClr val="FFFFFF"/>
                </a:solidFill>
                <a:latin typeface="Century Gothic"/>
              </a:rPr>
              <a:t>Regression</a:t>
            </a:r>
            <a:endParaRPr lang="en-US">
              <a:latin typeface="Century Gothic"/>
            </a:endParaRPr>
          </a:p>
          <a:p>
            <a:pPr algn="ctr"/>
            <a:endParaRPr lang="en-US">
              <a:solidFill>
                <a:srgbClr val="FFFFFF"/>
              </a:solidFill>
              <a:latin typeface="Century Gothic"/>
            </a:endParaRPr>
          </a:p>
          <a:p>
            <a:pPr algn="ctr"/>
            <a:r>
              <a:rPr lang="en-US" err="1">
                <a:solidFill>
                  <a:srgbClr val="FFFFFF"/>
                </a:solidFill>
                <a:latin typeface="Century Gothic"/>
              </a:rPr>
              <a:t>JupyterLab</a:t>
            </a:r>
            <a:endParaRPr lang="en-US">
              <a:solidFill>
                <a:srgbClr val="FFFFFF"/>
              </a:solidFill>
              <a:latin typeface="Century Gothic"/>
            </a:endParaRPr>
          </a:p>
        </p:txBody>
      </p:sp>
      <p:sp>
        <p:nvSpPr>
          <p:cNvPr id="10" name="Arrow: Right 9">
            <a:extLst>
              <a:ext uri="{FF2B5EF4-FFF2-40B4-BE49-F238E27FC236}">
                <a16:creationId xmlns:a16="http://schemas.microsoft.com/office/drawing/2014/main" id="{741E4768-1415-0D2C-F6EE-AA39EF54EB06}"/>
              </a:ext>
            </a:extLst>
          </p:cNvPr>
          <p:cNvSpPr/>
          <p:nvPr/>
        </p:nvSpPr>
        <p:spPr>
          <a:xfrm>
            <a:off x="2838067" y="4966263"/>
            <a:ext cx="723417" cy="86810"/>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1940E57E-0097-138B-7091-C4F1A1316784}"/>
              </a:ext>
            </a:extLst>
          </p:cNvPr>
          <p:cNvSpPr/>
          <p:nvPr/>
        </p:nvSpPr>
        <p:spPr>
          <a:xfrm>
            <a:off x="2838066" y="3702693"/>
            <a:ext cx="723417" cy="86810"/>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F721F640-6718-3836-7BFE-F7D2E3D2AD6D}"/>
              </a:ext>
            </a:extLst>
          </p:cNvPr>
          <p:cNvSpPr/>
          <p:nvPr/>
        </p:nvSpPr>
        <p:spPr>
          <a:xfrm>
            <a:off x="2838065" y="2439123"/>
            <a:ext cx="723417" cy="86810"/>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73C22445-285A-8C2F-5359-16DABF198EE0}"/>
              </a:ext>
            </a:extLst>
          </p:cNvPr>
          <p:cNvSpPr/>
          <p:nvPr/>
        </p:nvSpPr>
        <p:spPr>
          <a:xfrm>
            <a:off x="5722091" y="6220187"/>
            <a:ext cx="752353" cy="67519"/>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6533F9C6-5580-3F4C-AEA6-3F5000D648BD}"/>
              </a:ext>
            </a:extLst>
          </p:cNvPr>
          <p:cNvSpPr/>
          <p:nvPr/>
        </p:nvSpPr>
        <p:spPr>
          <a:xfrm>
            <a:off x="5722091" y="4975908"/>
            <a:ext cx="752353" cy="67519"/>
          </a:xfrm>
          <a:prstGeom prst="rightArrow">
            <a:avLst/>
          </a:prstGeom>
          <a:solidFill>
            <a:schemeClr val="tx1">
              <a:lumMod val="75000"/>
              <a:lumOff val="2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6540183"/>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C492A18F22C84099011BED1DC95562" ma:contentTypeVersion="14" ma:contentTypeDescription="Create a new document." ma:contentTypeScope="" ma:versionID="98a3eca9cb85381f0b901b9c46214843">
  <xsd:schema xmlns:xsd="http://www.w3.org/2001/XMLSchema" xmlns:xs="http://www.w3.org/2001/XMLSchema" xmlns:p="http://schemas.microsoft.com/office/2006/metadata/properties" xmlns:ns2="1f6ed392-65f6-4086-ab8b-32ac04e52c1d" xmlns:ns3="91387617-21ee-4aef-ab87-d6e00105beb4" targetNamespace="http://schemas.microsoft.com/office/2006/metadata/properties" ma:root="true" ma:fieldsID="b162d79bc89597552c054254e390aa33" ns2:_="" ns3:_="">
    <xsd:import namespace="1f6ed392-65f6-4086-ab8b-32ac04e52c1d"/>
    <xsd:import namespace="91387617-21ee-4aef-ab87-d6e00105beb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6ed392-65f6-4086-ab8b-32ac04e52c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387617-21ee-4aef-ab87-d6e00105be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701bb51-a257-4da5-9383-b3f5e254eaec}" ma:internalName="TaxCatchAll" ma:showField="CatchAllData" ma:web="91387617-21ee-4aef-ab87-d6e00105be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f6ed392-65f6-4086-ab8b-32ac04e52c1d">
      <Terms xmlns="http://schemas.microsoft.com/office/infopath/2007/PartnerControls"/>
    </lcf76f155ced4ddcb4097134ff3c332f>
    <TaxCatchAll xmlns="91387617-21ee-4aef-ab87-d6e00105beb4" xsi:nil="true"/>
    <SharedWithUsers xmlns="91387617-21ee-4aef-ab87-d6e00105beb4">
      <UserInfo>
        <DisplayName/>
        <AccountId xsi:nil="true"/>
        <AccountType/>
      </UserInfo>
    </SharedWithUsers>
  </documentManagement>
</p:properties>
</file>

<file path=customXml/itemProps1.xml><?xml version="1.0" encoding="utf-8"?>
<ds:datastoreItem xmlns:ds="http://schemas.openxmlformats.org/officeDocument/2006/customXml" ds:itemID="{EBE1F56E-89A4-4FF6-8673-51D54A4124D5}">
  <ds:schemaRefs>
    <ds:schemaRef ds:uri="1f6ed392-65f6-4086-ab8b-32ac04e52c1d"/>
    <ds:schemaRef ds:uri="91387617-21ee-4aef-ab87-d6e00105be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71A044C-3AF2-4004-9BA6-CAC904035B3A}">
  <ds:schemaRefs>
    <ds:schemaRef ds:uri="http://schemas.microsoft.com/sharepoint/v3/contenttype/forms"/>
  </ds:schemaRefs>
</ds:datastoreItem>
</file>

<file path=customXml/itemProps3.xml><?xml version="1.0" encoding="utf-8"?>
<ds:datastoreItem xmlns:ds="http://schemas.openxmlformats.org/officeDocument/2006/customXml" ds:itemID="{390EDB46-6A3A-47F4-B3EF-DF6F5E45128B}">
  <ds:schemaRefs>
    <ds:schemaRef ds:uri="1f6ed392-65f6-4086-ab8b-32ac04e52c1d"/>
    <ds:schemaRef ds:uri="4eda033e-a47d-4c30-b1aa-2ec495e3f466"/>
    <ds:schemaRef ds:uri="5ab83896-aab5-4bd0-8483-2509975cde97"/>
    <ds:schemaRef ds:uri="91387617-21ee-4aef-ab87-d6e00105be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22</Slides>
  <Notes>22</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Title</vt:lpstr>
      <vt:lpstr>BIG CYPRESS  WATER RESOURCES</vt:lpstr>
      <vt:lpstr>OUTLINE</vt:lpstr>
      <vt:lpstr>PROJECT CONTEXT</vt:lpstr>
      <vt:lpstr>COMMUNITY CONCERNS</vt:lpstr>
      <vt:lpstr>PARTNER</vt:lpstr>
      <vt:lpstr>STUDY AREA &amp; PERIOD</vt:lpstr>
      <vt:lpstr>PROJECT OBJECTIVES</vt:lpstr>
      <vt:lpstr>EARTH OBSERVATIONS</vt:lpstr>
      <vt:lpstr>METHODOLOGY</vt:lpstr>
      <vt:lpstr>INDICES &amp; MEASUREMENTS</vt:lpstr>
      <vt:lpstr>NDCI</vt:lpstr>
      <vt:lpstr>FAI</vt:lpstr>
      <vt:lpstr>CDOM</vt:lpstr>
      <vt:lpstr>RESULTS</vt:lpstr>
      <vt:lpstr>RESULTS</vt:lpstr>
      <vt:lpstr>RESULTS</vt:lpstr>
      <vt:lpstr>RESULTS</vt:lpstr>
      <vt:lpstr>RESULTS</vt:lpstr>
      <vt:lpstr>UNCERTAINTIES</vt:lpstr>
      <vt:lpstr>FEASIBILITY &amp; PARTNER IMPLEMENTATION</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revision>2</cp:revision>
  <dcterms:created xsi:type="dcterms:W3CDTF">2023-10-31T16:04:03Z</dcterms:created>
  <dcterms:modified xsi:type="dcterms:W3CDTF">2024-07-30T13:31:25Z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mplianceAssetId">
    <vt:lpwstr/>
  </property>
  <property fmtid="{D5CDD505-2E9C-101B-9397-08002B2CF9AE}" pid="4" name="TriggerFlowInfo">
    <vt:lpwstr/>
  </property>
  <property fmtid="{D5CDD505-2E9C-101B-9397-08002B2CF9AE}" pid="5" name="TemplateUrl">
    <vt:lpwstr/>
  </property>
  <property fmtid="{D5CDD505-2E9C-101B-9397-08002B2CF9AE}" pid="6" name="_ExtendedDescription">
    <vt:lpwstr/>
  </property>
  <property fmtid="{D5CDD505-2E9C-101B-9397-08002B2CF9AE}" pid="7" name="xd_Signature">
    <vt:lpwstr/>
  </property>
  <property fmtid="{D5CDD505-2E9C-101B-9397-08002B2CF9AE}" pid="8" name="xd_ProgID">
    <vt:lpwstr/>
  </property>
  <property fmtid="{D5CDD505-2E9C-101B-9397-08002B2CF9AE}" pid="9" name="ContentTypeId">
    <vt:lpwstr>0x01010093C492A18F22C84099011BED1DC95562</vt:lpwstr>
  </property>
</Properties>
</file>