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83" r:id="rId3"/>
    <p:sldId id="305" r:id="rId4"/>
    <p:sldId id="303" r:id="rId5"/>
    <p:sldId id="295" r:id="rId6"/>
    <p:sldId id="296" r:id="rId7"/>
    <p:sldId id="300" r:id="rId8"/>
    <p:sldId id="297" r:id="rId9"/>
    <p:sldId id="308" r:id="rId10"/>
    <p:sldId id="301" r:id="rId11"/>
    <p:sldId id="309" r:id="rId12"/>
    <p:sldId id="311" r:id="rId13"/>
    <p:sldId id="302" r:id="rId14"/>
    <p:sldId id="310" r:id="rId15"/>
    <p:sldId id="312" r:id="rId16"/>
    <p:sldId id="313" r:id="rId17"/>
    <p:sldId id="304" r:id="rId18"/>
    <p:sldId id="306" r:id="rId19"/>
    <p:sldId id="29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E17E912-ADA4-43C1-8750-58EDA8DF4AA7}">
          <p14:sldIdLst>
            <p14:sldId id="256"/>
            <p14:sldId id="283"/>
            <p14:sldId id="305"/>
            <p14:sldId id="303"/>
            <p14:sldId id="295"/>
            <p14:sldId id="296"/>
            <p14:sldId id="300"/>
            <p14:sldId id="297"/>
            <p14:sldId id="308"/>
            <p14:sldId id="301"/>
            <p14:sldId id="309"/>
            <p14:sldId id="311"/>
            <p14:sldId id="302"/>
            <p14:sldId id="310"/>
            <p14:sldId id="312"/>
            <p14:sldId id="313"/>
            <p14:sldId id="304"/>
            <p14:sldId id="306"/>
            <p14:sldId id="29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nter, Shanise Y. (LARC-E3)[SSAI DEVELOP]" initials="HSY(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B761"/>
    <a:srgbClr val="730000"/>
    <a:srgbClr val="E60000"/>
    <a:srgbClr val="FFAA00"/>
    <a:srgbClr val="FCD37F"/>
    <a:srgbClr val="FFFF00"/>
    <a:srgbClr val="003E7E"/>
    <a:srgbClr val="4376AB"/>
    <a:srgbClr val="F6B627"/>
    <a:srgbClr val="4F26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35" autoAdjust="0"/>
    <p:restoredTop sz="71530" autoAdjust="0"/>
  </p:normalViewPr>
  <p:slideViewPr>
    <p:cSldViewPr snapToGrid="0" showGuides="1">
      <p:cViewPr>
        <p:scale>
          <a:sx n="71" d="100"/>
          <a:sy n="71" d="100"/>
        </p:scale>
        <p:origin x="1144" y="8"/>
      </p:cViewPr>
      <p:guideLst/>
    </p:cSldViewPr>
  </p:slideViewPr>
  <p:notesTextViewPr>
    <p:cViewPr>
      <p:scale>
        <a:sx n="1" d="1"/>
        <a:sy n="1" d="1"/>
      </p:scale>
      <p:origin x="0" y="0"/>
    </p:cViewPr>
  </p:notesTextViewPr>
  <p:notesViewPr>
    <p:cSldViewPr snapToGrid="0" showGuides="1">
      <p:cViewPr varScale="1">
        <p:scale>
          <a:sx n="56" d="100"/>
          <a:sy n="56" d="100"/>
        </p:scale>
        <p:origin x="213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BDDB77-A9C9-4C7E-AADB-E20EBAD0746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4AA3C61F-61C5-427D-B0C1-1425495D23BA}">
      <dgm:prSet phldrT="[Text]" custT="1"/>
      <dgm:spPr>
        <a:solidFill>
          <a:schemeClr val="bg1"/>
        </a:solidFill>
        <a:ln>
          <a:solidFill>
            <a:srgbClr val="7EB761"/>
          </a:solidFill>
        </a:ln>
      </dgm:spPr>
      <dgm:t>
        <a:bodyPr/>
        <a:lstStyle/>
        <a:p>
          <a:pPr>
            <a:spcAft>
              <a:spcPts val="0"/>
            </a:spcAft>
          </a:pPr>
          <a:r>
            <a:rPr lang="en-US" sz="2200" dirty="0">
              <a:solidFill>
                <a:schemeClr val="tx1">
                  <a:lumMod val="75000"/>
                  <a:lumOff val="25000"/>
                </a:schemeClr>
              </a:solidFill>
            </a:rPr>
            <a:t>Agricultural production is a major source of income and employment</a:t>
          </a:r>
        </a:p>
      </dgm:t>
    </dgm:pt>
    <dgm:pt modelId="{DF5EE4D4-C3AD-4AD8-AA44-1EACE68761E8}" type="parTrans" cxnId="{C09845AA-FC55-4A79-A056-4F639257C3C2}">
      <dgm:prSet/>
      <dgm:spPr/>
      <dgm:t>
        <a:bodyPr/>
        <a:lstStyle/>
        <a:p>
          <a:endParaRPr lang="en-US"/>
        </a:p>
      </dgm:t>
    </dgm:pt>
    <dgm:pt modelId="{AF8DD3FB-F6C5-41E7-8891-03DADB64437D}" type="sibTrans" cxnId="{C09845AA-FC55-4A79-A056-4F639257C3C2}">
      <dgm:prSet/>
      <dgm:spPr>
        <a:solidFill>
          <a:srgbClr val="7EB761">
            <a:alpha val="90000"/>
          </a:srgbClr>
        </a:solidFill>
        <a:ln>
          <a:solidFill>
            <a:srgbClr val="7EB761">
              <a:alpha val="90000"/>
            </a:srgbClr>
          </a:solidFill>
        </a:ln>
      </dgm:spPr>
      <dgm:t>
        <a:bodyPr/>
        <a:lstStyle/>
        <a:p>
          <a:endParaRPr lang="en-US">
            <a:solidFill>
              <a:schemeClr val="bg1">
                <a:lumMod val="65000"/>
              </a:schemeClr>
            </a:solidFill>
          </a:endParaRPr>
        </a:p>
      </dgm:t>
    </dgm:pt>
    <dgm:pt modelId="{E165E720-AA10-F64F-A835-1974E94AEFA2}">
      <dgm:prSet phldrT="[Text]" custT="1"/>
      <dgm:spPr>
        <a:solidFill>
          <a:schemeClr val="bg1"/>
        </a:solidFill>
        <a:ln>
          <a:solidFill>
            <a:srgbClr val="7EB761"/>
          </a:solidFill>
        </a:ln>
      </dgm:spPr>
      <dgm:t>
        <a:bodyPr/>
        <a:lstStyle/>
        <a:p>
          <a:pPr>
            <a:spcAft>
              <a:spcPts val="0"/>
            </a:spcAft>
          </a:pPr>
          <a:r>
            <a:rPr lang="en-US" sz="2200" dirty="0">
              <a:solidFill>
                <a:schemeClr val="tx1">
                  <a:lumMod val="75000"/>
                  <a:lumOff val="25000"/>
                </a:schemeClr>
              </a:solidFill>
            </a:rPr>
            <a:t>Drought threatens agricultural production</a:t>
          </a:r>
        </a:p>
      </dgm:t>
    </dgm:pt>
    <dgm:pt modelId="{A4EC5F8A-799F-E642-B4E7-B5A2A3A1417D}" type="parTrans" cxnId="{4D259532-3FD3-A848-8661-132094AB519E}">
      <dgm:prSet/>
      <dgm:spPr/>
      <dgm:t>
        <a:bodyPr/>
        <a:lstStyle/>
        <a:p>
          <a:endParaRPr lang="en-US"/>
        </a:p>
      </dgm:t>
    </dgm:pt>
    <dgm:pt modelId="{E11B4C00-6A98-4D4A-A36B-382A7674479B}" type="sibTrans" cxnId="{4D259532-3FD3-A848-8661-132094AB519E}">
      <dgm:prSet/>
      <dgm:spPr>
        <a:solidFill>
          <a:srgbClr val="7EB761">
            <a:alpha val="90000"/>
          </a:srgbClr>
        </a:solidFill>
        <a:ln>
          <a:solidFill>
            <a:srgbClr val="7EB761">
              <a:alpha val="90000"/>
            </a:srgbClr>
          </a:solidFill>
        </a:ln>
      </dgm:spPr>
      <dgm:t>
        <a:bodyPr/>
        <a:lstStyle/>
        <a:p>
          <a:endParaRPr lang="en-US"/>
        </a:p>
      </dgm:t>
    </dgm:pt>
    <dgm:pt modelId="{A37798E2-AFA5-1B41-8A55-5F71D567C4CE}">
      <dgm:prSet phldrT="[Text]" custT="1"/>
      <dgm:spPr>
        <a:noFill/>
        <a:ln>
          <a:solidFill>
            <a:srgbClr val="7EB761"/>
          </a:solidFill>
        </a:ln>
      </dgm:spPr>
      <dgm:t>
        <a:bodyPr/>
        <a:lstStyle/>
        <a:p>
          <a:pPr>
            <a:spcAft>
              <a:spcPts val="0"/>
            </a:spcAft>
          </a:pPr>
          <a:r>
            <a:rPr lang="en-US" sz="2200" dirty="0">
              <a:solidFill>
                <a:schemeClr val="tx1">
                  <a:lumMod val="75000"/>
                  <a:lumOff val="25000"/>
                </a:schemeClr>
              </a:solidFill>
            </a:rPr>
            <a:t>The exponential decay of soil moisture, soil </a:t>
          </a:r>
          <a:r>
            <a:rPr lang="en-US" sz="2200" dirty="0" err="1">
              <a:solidFill>
                <a:schemeClr val="tx1">
                  <a:lumMod val="75000"/>
                  <a:lumOff val="25000"/>
                </a:schemeClr>
              </a:solidFill>
            </a:rPr>
            <a:t>drydown</a:t>
          </a:r>
          <a:r>
            <a:rPr lang="en-US" sz="2200" dirty="0">
              <a:solidFill>
                <a:schemeClr val="tx1">
                  <a:lumMod val="75000"/>
                  <a:lumOff val="25000"/>
                </a:schemeClr>
              </a:solidFill>
            </a:rPr>
            <a:t>, is a costly consequence of drought. </a:t>
          </a:r>
        </a:p>
      </dgm:t>
    </dgm:pt>
    <dgm:pt modelId="{47062D8C-7A8E-9B4A-A495-BE38CE36B599}" type="parTrans" cxnId="{912BD655-2A44-5A4A-B8D8-4DB8289A8ECE}">
      <dgm:prSet/>
      <dgm:spPr/>
      <dgm:t>
        <a:bodyPr/>
        <a:lstStyle/>
        <a:p>
          <a:endParaRPr lang="en-US"/>
        </a:p>
      </dgm:t>
    </dgm:pt>
    <dgm:pt modelId="{E0C42450-A831-8045-84A7-E6BEEC90747B}" type="sibTrans" cxnId="{912BD655-2A44-5A4A-B8D8-4DB8289A8ECE}">
      <dgm:prSet/>
      <dgm:spPr/>
      <dgm:t>
        <a:bodyPr/>
        <a:lstStyle/>
        <a:p>
          <a:endParaRPr lang="en-US"/>
        </a:p>
      </dgm:t>
    </dgm:pt>
    <dgm:pt modelId="{CDDAFFBC-9B20-4499-8C65-FC1A3E9AD2A9}" type="pres">
      <dgm:prSet presAssocID="{4DBDDB77-A9C9-4C7E-AADB-E20EBAD07467}" presName="outerComposite" presStyleCnt="0">
        <dgm:presLayoutVars>
          <dgm:chMax val="5"/>
          <dgm:dir/>
          <dgm:resizeHandles val="exact"/>
        </dgm:presLayoutVars>
      </dgm:prSet>
      <dgm:spPr/>
    </dgm:pt>
    <dgm:pt modelId="{CD926240-D6FA-440B-84D9-AB3BF5FCBE71}" type="pres">
      <dgm:prSet presAssocID="{4DBDDB77-A9C9-4C7E-AADB-E20EBAD07467}" presName="dummyMaxCanvas" presStyleCnt="0">
        <dgm:presLayoutVars/>
      </dgm:prSet>
      <dgm:spPr/>
    </dgm:pt>
    <dgm:pt modelId="{0F20BCFC-D3CE-4998-9EF8-36AB2E70C349}" type="pres">
      <dgm:prSet presAssocID="{4DBDDB77-A9C9-4C7E-AADB-E20EBAD07467}" presName="ThreeNodes_1" presStyleLbl="node1" presStyleIdx="0" presStyleCnt="3" custLinFactNeighborX="1760" custLinFactNeighborY="-5937">
        <dgm:presLayoutVars>
          <dgm:bulletEnabled val="1"/>
        </dgm:presLayoutVars>
      </dgm:prSet>
      <dgm:spPr/>
    </dgm:pt>
    <dgm:pt modelId="{092BF319-ABAB-4BAA-9293-AB588D1EFB08}" type="pres">
      <dgm:prSet presAssocID="{4DBDDB77-A9C9-4C7E-AADB-E20EBAD07467}" presName="ThreeNodes_2" presStyleLbl="node1" presStyleIdx="1" presStyleCnt="3">
        <dgm:presLayoutVars>
          <dgm:bulletEnabled val="1"/>
        </dgm:presLayoutVars>
      </dgm:prSet>
      <dgm:spPr/>
    </dgm:pt>
    <dgm:pt modelId="{6AAF226B-6F8F-4F29-8015-ED6BB4CE4AFB}" type="pres">
      <dgm:prSet presAssocID="{4DBDDB77-A9C9-4C7E-AADB-E20EBAD07467}" presName="ThreeNodes_3" presStyleLbl="node1" presStyleIdx="2" presStyleCnt="3">
        <dgm:presLayoutVars>
          <dgm:bulletEnabled val="1"/>
        </dgm:presLayoutVars>
      </dgm:prSet>
      <dgm:spPr/>
    </dgm:pt>
    <dgm:pt modelId="{A20C2CC1-C93F-49FF-8BD5-77849768364B}" type="pres">
      <dgm:prSet presAssocID="{4DBDDB77-A9C9-4C7E-AADB-E20EBAD07467}" presName="ThreeConn_1-2" presStyleLbl="fgAccFollowNode1" presStyleIdx="0" presStyleCnt="2">
        <dgm:presLayoutVars>
          <dgm:bulletEnabled val="1"/>
        </dgm:presLayoutVars>
      </dgm:prSet>
      <dgm:spPr/>
    </dgm:pt>
    <dgm:pt modelId="{FF845E23-6D52-428C-A999-94199370D5BA}" type="pres">
      <dgm:prSet presAssocID="{4DBDDB77-A9C9-4C7E-AADB-E20EBAD07467}" presName="ThreeConn_2-3" presStyleLbl="fgAccFollowNode1" presStyleIdx="1" presStyleCnt="2">
        <dgm:presLayoutVars>
          <dgm:bulletEnabled val="1"/>
        </dgm:presLayoutVars>
      </dgm:prSet>
      <dgm:spPr/>
    </dgm:pt>
    <dgm:pt modelId="{5058DE17-7FDB-46DC-B690-610346FBDFD5}" type="pres">
      <dgm:prSet presAssocID="{4DBDDB77-A9C9-4C7E-AADB-E20EBAD07467}" presName="ThreeNodes_1_text" presStyleLbl="node1" presStyleIdx="2" presStyleCnt="3">
        <dgm:presLayoutVars>
          <dgm:bulletEnabled val="1"/>
        </dgm:presLayoutVars>
      </dgm:prSet>
      <dgm:spPr/>
    </dgm:pt>
    <dgm:pt modelId="{33863C1C-ED60-46B0-A86D-EA1D79A74873}" type="pres">
      <dgm:prSet presAssocID="{4DBDDB77-A9C9-4C7E-AADB-E20EBAD07467}" presName="ThreeNodes_2_text" presStyleLbl="node1" presStyleIdx="2" presStyleCnt="3">
        <dgm:presLayoutVars>
          <dgm:bulletEnabled val="1"/>
        </dgm:presLayoutVars>
      </dgm:prSet>
      <dgm:spPr/>
    </dgm:pt>
    <dgm:pt modelId="{7E2BF38F-7F76-40A3-86B1-9AE37AD1D157}" type="pres">
      <dgm:prSet presAssocID="{4DBDDB77-A9C9-4C7E-AADB-E20EBAD07467}" presName="ThreeNodes_3_text" presStyleLbl="node1" presStyleIdx="2" presStyleCnt="3">
        <dgm:presLayoutVars>
          <dgm:bulletEnabled val="1"/>
        </dgm:presLayoutVars>
      </dgm:prSet>
      <dgm:spPr/>
    </dgm:pt>
  </dgm:ptLst>
  <dgm:cxnLst>
    <dgm:cxn modelId="{742DC228-6ED3-F74A-B84A-8273DA0D1EA7}" type="presOf" srcId="{E165E720-AA10-F64F-A835-1974E94AEFA2}" destId="{092BF319-ABAB-4BAA-9293-AB588D1EFB08}" srcOrd="0" destOrd="0" presId="urn:microsoft.com/office/officeart/2005/8/layout/vProcess5"/>
    <dgm:cxn modelId="{4D259532-3FD3-A848-8661-132094AB519E}" srcId="{4DBDDB77-A9C9-4C7E-AADB-E20EBAD07467}" destId="{E165E720-AA10-F64F-A835-1974E94AEFA2}" srcOrd="1" destOrd="0" parTransId="{A4EC5F8A-799F-E642-B4E7-B5A2A3A1417D}" sibTransId="{E11B4C00-6A98-4D4A-A36B-382A7674479B}"/>
    <dgm:cxn modelId="{435BD251-0A6C-F34D-B1B5-42DB80A2CCC7}" type="presOf" srcId="{4AA3C61F-61C5-427D-B0C1-1425495D23BA}" destId="{0F20BCFC-D3CE-4998-9EF8-36AB2E70C349}" srcOrd="0" destOrd="0" presId="urn:microsoft.com/office/officeart/2005/8/layout/vProcess5"/>
    <dgm:cxn modelId="{912BD655-2A44-5A4A-B8D8-4DB8289A8ECE}" srcId="{4DBDDB77-A9C9-4C7E-AADB-E20EBAD07467}" destId="{A37798E2-AFA5-1B41-8A55-5F71D567C4CE}" srcOrd="2" destOrd="0" parTransId="{47062D8C-7A8E-9B4A-A495-BE38CE36B599}" sibTransId="{E0C42450-A831-8045-84A7-E6BEEC90747B}"/>
    <dgm:cxn modelId="{B4422D5B-0978-A14F-9C14-50E633B3320C}" type="presOf" srcId="{E11B4C00-6A98-4D4A-A36B-382A7674479B}" destId="{FF845E23-6D52-428C-A999-94199370D5BA}" srcOrd="0" destOrd="0" presId="urn:microsoft.com/office/officeart/2005/8/layout/vProcess5"/>
    <dgm:cxn modelId="{CA0F127C-F208-DE40-94F6-B1CAE0B04AF9}" type="presOf" srcId="{A37798E2-AFA5-1B41-8A55-5F71D567C4CE}" destId="{6AAF226B-6F8F-4F29-8015-ED6BB4CE4AFB}" srcOrd="0" destOrd="0" presId="urn:microsoft.com/office/officeart/2005/8/layout/vProcess5"/>
    <dgm:cxn modelId="{ACC9C580-67EC-43C8-AF35-2A3ECB063452}" type="presOf" srcId="{4DBDDB77-A9C9-4C7E-AADB-E20EBAD07467}" destId="{CDDAFFBC-9B20-4499-8C65-FC1A3E9AD2A9}" srcOrd="0" destOrd="0" presId="urn:microsoft.com/office/officeart/2005/8/layout/vProcess5"/>
    <dgm:cxn modelId="{43CBECA5-7FEE-9E4A-92FF-222B42473344}" type="presOf" srcId="{E165E720-AA10-F64F-A835-1974E94AEFA2}" destId="{33863C1C-ED60-46B0-A86D-EA1D79A74873}" srcOrd="1" destOrd="0" presId="urn:microsoft.com/office/officeart/2005/8/layout/vProcess5"/>
    <dgm:cxn modelId="{C09845AA-FC55-4A79-A056-4F639257C3C2}" srcId="{4DBDDB77-A9C9-4C7E-AADB-E20EBAD07467}" destId="{4AA3C61F-61C5-427D-B0C1-1425495D23BA}" srcOrd="0" destOrd="0" parTransId="{DF5EE4D4-C3AD-4AD8-AA44-1EACE68761E8}" sibTransId="{AF8DD3FB-F6C5-41E7-8891-03DADB64437D}"/>
    <dgm:cxn modelId="{EDA093CB-BB5A-E64F-AB59-DA22E35DDF75}" type="presOf" srcId="{4AA3C61F-61C5-427D-B0C1-1425495D23BA}" destId="{5058DE17-7FDB-46DC-B690-610346FBDFD5}" srcOrd="1" destOrd="0" presId="urn:microsoft.com/office/officeart/2005/8/layout/vProcess5"/>
    <dgm:cxn modelId="{0221AEDE-ACCB-2B4F-8F22-29936FA35057}" type="presOf" srcId="{AF8DD3FB-F6C5-41E7-8891-03DADB64437D}" destId="{A20C2CC1-C93F-49FF-8BD5-77849768364B}" srcOrd="0" destOrd="0" presId="urn:microsoft.com/office/officeart/2005/8/layout/vProcess5"/>
    <dgm:cxn modelId="{F53464E6-3696-1A47-AEF8-CB6C41FB431B}" type="presOf" srcId="{A37798E2-AFA5-1B41-8A55-5F71D567C4CE}" destId="{7E2BF38F-7F76-40A3-86B1-9AE37AD1D157}" srcOrd="1" destOrd="0" presId="urn:microsoft.com/office/officeart/2005/8/layout/vProcess5"/>
    <dgm:cxn modelId="{E58574A8-2AC1-437C-9C41-2CB8ED1522C5}" type="presParOf" srcId="{CDDAFFBC-9B20-4499-8C65-FC1A3E9AD2A9}" destId="{CD926240-D6FA-440B-84D9-AB3BF5FCBE71}" srcOrd="0" destOrd="0" presId="urn:microsoft.com/office/officeart/2005/8/layout/vProcess5"/>
    <dgm:cxn modelId="{DC4A69FC-E702-8B49-ABB5-5FA6FF666B22}" type="presParOf" srcId="{CDDAFFBC-9B20-4499-8C65-FC1A3E9AD2A9}" destId="{0F20BCFC-D3CE-4998-9EF8-36AB2E70C349}" srcOrd="1" destOrd="0" presId="urn:microsoft.com/office/officeart/2005/8/layout/vProcess5"/>
    <dgm:cxn modelId="{CF8769C3-0DE2-C148-BA62-C2D92B62C4BD}" type="presParOf" srcId="{CDDAFFBC-9B20-4499-8C65-FC1A3E9AD2A9}" destId="{092BF319-ABAB-4BAA-9293-AB588D1EFB08}" srcOrd="2" destOrd="0" presId="urn:microsoft.com/office/officeart/2005/8/layout/vProcess5"/>
    <dgm:cxn modelId="{DCB155A6-B6BF-664B-B347-ED3A84A8CB89}" type="presParOf" srcId="{CDDAFFBC-9B20-4499-8C65-FC1A3E9AD2A9}" destId="{6AAF226B-6F8F-4F29-8015-ED6BB4CE4AFB}" srcOrd="3" destOrd="0" presId="urn:microsoft.com/office/officeart/2005/8/layout/vProcess5"/>
    <dgm:cxn modelId="{3727CA90-DDCF-B84D-BB64-25C4D72A6E9C}" type="presParOf" srcId="{CDDAFFBC-9B20-4499-8C65-FC1A3E9AD2A9}" destId="{A20C2CC1-C93F-49FF-8BD5-77849768364B}" srcOrd="4" destOrd="0" presId="urn:microsoft.com/office/officeart/2005/8/layout/vProcess5"/>
    <dgm:cxn modelId="{C00A840F-28E6-484D-B99D-683FA620C488}" type="presParOf" srcId="{CDDAFFBC-9B20-4499-8C65-FC1A3E9AD2A9}" destId="{FF845E23-6D52-428C-A999-94199370D5BA}" srcOrd="5" destOrd="0" presId="urn:microsoft.com/office/officeart/2005/8/layout/vProcess5"/>
    <dgm:cxn modelId="{70239FC6-A5DE-4049-9FCA-61E5F35FF4F1}" type="presParOf" srcId="{CDDAFFBC-9B20-4499-8C65-FC1A3E9AD2A9}" destId="{5058DE17-7FDB-46DC-B690-610346FBDFD5}" srcOrd="6" destOrd="0" presId="urn:microsoft.com/office/officeart/2005/8/layout/vProcess5"/>
    <dgm:cxn modelId="{E84FC61B-009F-AC4B-9951-14625F312538}" type="presParOf" srcId="{CDDAFFBC-9B20-4499-8C65-FC1A3E9AD2A9}" destId="{33863C1C-ED60-46B0-A86D-EA1D79A74873}" srcOrd="7" destOrd="0" presId="urn:microsoft.com/office/officeart/2005/8/layout/vProcess5"/>
    <dgm:cxn modelId="{04F735C4-B8CD-464A-8537-CCE8DD0B8C61}" type="presParOf" srcId="{CDDAFFBC-9B20-4499-8C65-FC1A3E9AD2A9}" destId="{7E2BF38F-7F76-40A3-86B1-9AE37AD1D157}"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127121-2642-4DD6-883D-1B73773E419D}" type="doc">
      <dgm:prSet loTypeId="urn:microsoft.com/office/officeart/2005/8/layout/pList2" loCatId="list" qsTypeId="urn:microsoft.com/office/officeart/2005/8/quickstyle/simple1" qsCatId="simple" csTypeId="urn:microsoft.com/office/officeart/2005/8/colors/accent1_2" csCatId="accent1" phldr="1"/>
      <dgm:spPr/>
    </dgm:pt>
    <dgm:pt modelId="{8375909A-F137-4C75-B6FD-087638693D8B}">
      <dgm:prSet phldrT="[Text]" custT="1"/>
      <dgm:spPr>
        <a:solidFill>
          <a:schemeClr val="bg1"/>
        </a:solidFill>
        <a:ln>
          <a:solidFill>
            <a:srgbClr val="7EB761"/>
          </a:solidFill>
        </a:ln>
      </dgm:spPr>
      <dgm:t>
        <a:bodyPr/>
        <a:lstStyle/>
        <a:p>
          <a:r>
            <a:rPr lang="en-US" sz="2200" b="1" dirty="0">
              <a:solidFill>
                <a:schemeClr val="tx1">
                  <a:lumMod val="75000"/>
                  <a:lumOff val="25000"/>
                </a:schemeClr>
              </a:solidFill>
            </a:rPr>
            <a:t>Minimum Soil Moisture Content</a:t>
          </a:r>
        </a:p>
      </dgm:t>
    </dgm:pt>
    <dgm:pt modelId="{AA938572-7203-4B2A-AC78-1A8C02F19CAB}" type="parTrans" cxnId="{41DA3DA5-428D-4A55-AF8A-0E3E9CB00930}">
      <dgm:prSet/>
      <dgm:spPr/>
      <dgm:t>
        <a:bodyPr/>
        <a:lstStyle/>
        <a:p>
          <a:endParaRPr lang="en-US"/>
        </a:p>
      </dgm:t>
    </dgm:pt>
    <dgm:pt modelId="{5003B789-23F6-4257-A824-4933A09B1835}" type="sibTrans" cxnId="{41DA3DA5-428D-4A55-AF8A-0E3E9CB00930}">
      <dgm:prSet/>
      <dgm:spPr/>
      <dgm:t>
        <a:bodyPr/>
        <a:lstStyle/>
        <a:p>
          <a:endParaRPr lang="en-US"/>
        </a:p>
      </dgm:t>
    </dgm:pt>
    <dgm:pt modelId="{C7517836-BA6F-44A1-BD9B-2E65BA596ACA}">
      <dgm:prSet phldrT="[Text]" custT="1"/>
      <dgm:spPr>
        <a:solidFill>
          <a:schemeClr val="bg1"/>
        </a:solidFill>
        <a:ln>
          <a:solidFill>
            <a:srgbClr val="7EB761"/>
          </a:solidFill>
        </a:ln>
      </dgm:spPr>
      <dgm:t>
        <a:bodyPr/>
        <a:lstStyle/>
        <a:p>
          <a:r>
            <a:rPr lang="en-US" sz="2200" b="1" dirty="0">
              <a:solidFill>
                <a:schemeClr val="tx1">
                  <a:lumMod val="75000"/>
                  <a:lumOff val="25000"/>
                </a:schemeClr>
              </a:solidFill>
            </a:rPr>
            <a:t>Maximum Soil Moisture Content</a:t>
          </a:r>
        </a:p>
      </dgm:t>
    </dgm:pt>
    <dgm:pt modelId="{CF029A83-036A-4C1C-9C1C-497A1838A7AF}" type="parTrans" cxnId="{259307FB-0D5E-442E-BE40-E08B39C80130}">
      <dgm:prSet/>
      <dgm:spPr/>
      <dgm:t>
        <a:bodyPr/>
        <a:lstStyle/>
        <a:p>
          <a:endParaRPr lang="en-US"/>
        </a:p>
      </dgm:t>
    </dgm:pt>
    <dgm:pt modelId="{E05BE47E-D4EC-4398-90C2-60D00DEFF545}" type="sibTrans" cxnId="{259307FB-0D5E-442E-BE40-E08B39C80130}">
      <dgm:prSet/>
      <dgm:spPr/>
      <dgm:t>
        <a:bodyPr/>
        <a:lstStyle/>
        <a:p>
          <a:endParaRPr lang="en-US"/>
        </a:p>
      </dgm:t>
    </dgm:pt>
    <dgm:pt modelId="{FEBB3C56-A013-4DE9-A1CD-5D733803EC04}">
      <dgm:prSet phldrT="[Text]" custT="1"/>
      <dgm:spPr>
        <a:solidFill>
          <a:schemeClr val="bg1"/>
        </a:solidFill>
        <a:ln>
          <a:solidFill>
            <a:srgbClr val="7EB761"/>
          </a:solidFill>
        </a:ln>
      </dgm:spPr>
      <dgm:t>
        <a:bodyPr/>
        <a:lstStyle/>
        <a:p>
          <a:r>
            <a:rPr lang="en-US" sz="2200" b="1" dirty="0">
              <a:solidFill>
                <a:schemeClr val="tx1">
                  <a:lumMod val="75000"/>
                  <a:lumOff val="25000"/>
                </a:schemeClr>
              </a:solidFill>
            </a:rPr>
            <a:t>Soil Water Storage Capacity</a:t>
          </a:r>
        </a:p>
      </dgm:t>
    </dgm:pt>
    <dgm:pt modelId="{D9F873F3-C795-49DD-9614-3BAEE6D58083}" type="parTrans" cxnId="{ADD54C18-0506-458C-8B41-586BC68C7FD2}">
      <dgm:prSet/>
      <dgm:spPr/>
      <dgm:t>
        <a:bodyPr/>
        <a:lstStyle/>
        <a:p>
          <a:endParaRPr lang="en-US"/>
        </a:p>
      </dgm:t>
    </dgm:pt>
    <dgm:pt modelId="{D1C56250-E7C2-4E4C-9826-149B354B085C}" type="sibTrans" cxnId="{ADD54C18-0506-458C-8B41-586BC68C7FD2}">
      <dgm:prSet/>
      <dgm:spPr/>
      <dgm:t>
        <a:bodyPr/>
        <a:lstStyle/>
        <a:p>
          <a:endParaRPr lang="en-US"/>
        </a:p>
      </dgm:t>
    </dgm:pt>
    <dgm:pt modelId="{D9531B69-EBEC-44F6-8678-2A3C3B2C491C}" type="pres">
      <dgm:prSet presAssocID="{D6127121-2642-4DD6-883D-1B73773E419D}" presName="Name0" presStyleCnt="0">
        <dgm:presLayoutVars>
          <dgm:dir/>
          <dgm:resizeHandles val="exact"/>
        </dgm:presLayoutVars>
      </dgm:prSet>
      <dgm:spPr/>
    </dgm:pt>
    <dgm:pt modelId="{F9AC30A7-B6EF-41BB-9A50-C2197870D02D}" type="pres">
      <dgm:prSet presAssocID="{D6127121-2642-4DD6-883D-1B73773E419D}" presName="bkgdShp" presStyleLbl="alignAccFollowNode1" presStyleIdx="0" presStyleCnt="1" custScaleY="123101" custLinFactNeighborY="-878"/>
      <dgm:spPr>
        <a:solidFill>
          <a:srgbClr val="7EB761">
            <a:alpha val="90000"/>
          </a:srgbClr>
        </a:solidFill>
      </dgm:spPr>
    </dgm:pt>
    <dgm:pt modelId="{B1FEE9B4-FDF5-43C9-82D6-43C0F52A048C}" type="pres">
      <dgm:prSet presAssocID="{D6127121-2642-4DD6-883D-1B73773E419D}" presName="linComp" presStyleCnt="0"/>
      <dgm:spPr/>
    </dgm:pt>
    <dgm:pt modelId="{92A21B54-0EE7-4638-B394-5AECD1DD5E8E}" type="pres">
      <dgm:prSet presAssocID="{8375909A-F137-4C75-B6FD-087638693D8B}" presName="compNode" presStyleCnt="0"/>
      <dgm:spPr/>
    </dgm:pt>
    <dgm:pt modelId="{C3F891AA-AEA6-4A25-99AD-9D49BEAC183F}" type="pres">
      <dgm:prSet presAssocID="{8375909A-F137-4C75-B6FD-087638693D8B}" presName="node" presStyleLbl="node1" presStyleIdx="0" presStyleCnt="3">
        <dgm:presLayoutVars>
          <dgm:bulletEnabled val="1"/>
        </dgm:presLayoutVars>
      </dgm:prSet>
      <dgm:spPr/>
    </dgm:pt>
    <dgm:pt modelId="{3ABA9AE5-27D3-4437-A2E8-7D3AB095EF34}" type="pres">
      <dgm:prSet presAssocID="{8375909A-F137-4C75-B6FD-087638693D8B}" presName="invisiNode" presStyleLbl="node1" presStyleIdx="0" presStyleCnt="3"/>
      <dgm:spPr/>
    </dgm:pt>
    <dgm:pt modelId="{059D5CF1-E271-4A96-938D-8B316363653C}" type="pres">
      <dgm:prSet presAssocID="{8375909A-F137-4C75-B6FD-087638693D8B}"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3000" b="-33000"/>
          </a:stretch>
        </a:blipFill>
      </dgm:spPr>
    </dgm:pt>
    <dgm:pt modelId="{F974B63A-2126-4D8E-AE2D-D085D4796AF5}" type="pres">
      <dgm:prSet presAssocID="{5003B789-23F6-4257-A824-4933A09B1835}" presName="sibTrans" presStyleLbl="sibTrans2D1" presStyleIdx="0" presStyleCnt="0"/>
      <dgm:spPr/>
    </dgm:pt>
    <dgm:pt modelId="{D5475A51-5A37-4D2D-AAD6-F3DD71492D39}" type="pres">
      <dgm:prSet presAssocID="{C7517836-BA6F-44A1-BD9B-2E65BA596ACA}" presName="compNode" presStyleCnt="0"/>
      <dgm:spPr/>
    </dgm:pt>
    <dgm:pt modelId="{402AB2C9-6276-4D2F-B88E-9B56576CB7D7}" type="pres">
      <dgm:prSet presAssocID="{C7517836-BA6F-44A1-BD9B-2E65BA596ACA}" presName="node" presStyleLbl="node1" presStyleIdx="1" presStyleCnt="3" custLinFactNeighborY="719">
        <dgm:presLayoutVars>
          <dgm:bulletEnabled val="1"/>
        </dgm:presLayoutVars>
      </dgm:prSet>
      <dgm:spPr/>
    </dgm:pt>
    <dgm:pt modelId="{EC961AAC-6178-43CD-857B-6E4BB8FE3A3B}" type="pres">
      <dgm:prSet presAssocID="{C7517836-BA6F-44A1-BD9B-2E65BA596ACA}" presName="invisiNode" presStyleLbl="node1" presStyleIdx="1" presStyleCnt="3"/>
      <dgm:spPr/>
    </dgm:pt>
    <dgm:pt modelId="{6779BB69-940A-40E2-BEFC-3726B5D6691D}" type="pres">
      <dgm:prSet presAssocID="{C7517836-BA6F-44A1-BD9B-2E65BA596ACA}" presName="imagNod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33000" b="-33000"/>
          </a:stretch>
        </a:blipFill>
      </dgm:spPr>
    </dgm:pt>
    <dgm:pt modelId="{E4FBF172-8954-4CEE-A213-7FDB36BB9357}" type="pres">
      <dgm:prSet presAssocID="{E05BE47E-D4EC-4398-90C2-60D00DEFF545}" presName="sibTrans" presStyleLbl="sibTrans2D1" presStyleIdx="0" presStyleCnt="0"/>
      <dgm:spPr/>
    </dgm:pt>
    <dgm:pt modelId="{153ED7BA-5205-4DB1-A4B4-49F57A5810E3}" type="pres">
      <dgm:prSet presAssocID="{FEBB3C56-A013-4DE9-A1CD-5D733803EC04}" presName="compNode" presStyleCnt="0"/>
      <dgm:spPr/>
    </dgm:pt>
    <dgm:pt modelId="{009B0D63-F079-4764-A656-54B213069710}" type="pres">
      <dgm:prSet presAssocID="{FEBB3C56-A013-4DE9-A1CD-5D733803EC04}" presName="node" presStyleLbl="node1" presStyleIdx="2" presStyleCnt="3">
        <dgm:presLayoutVars>
          <dgm:bulletEnabled val="1"/>
        </dgm:presLayoutVars>
      </dgm:prSet>
      <dgm:spPr/>
    </dgm:pt>
    <dgm:pt modelId="{CC8A5266-E89A-4827-B5E6-AC09B44DEE16}" type="pres">
      <dgm:prSet presAssocID="{FEBB3C56-A013-4DE9-A1CD-5D733803EC04}" presName="invisiNode" presStyleLbl="node1" presStyleIdx="2" presStyleCnt="3"/>
      <dgm:spPr/>
    </dgm:pt>
    <dgm:pt modelId="{A9037EF8-62EF-43DF-9517-FEEACA725568}" type="pres">
      <dgm:prSet presAssocID="{FEBB3C56-A013-4DE9-A1CD-5D733803EC04}"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33000" b="-33000"/>
          </a:stretch>
        </a:blipFill>
      </dgm:spPr>
    </dgm:pt>
  </dgm:ptLst>
  <dgm:cxnLst>
    <dgm:cxn modelId="{ADD54C18-0506-458C-8B41-586BC68C7FD2}" srcId="{D6127121-2642-4DD6-883D-1B73773E419D}" destId="{FEBB3C56-A013-4DE9-A1CD-5D733803EC04}" srcOrd="2" destOrd="0" parTransId="{D9F873F3-C795-49DD-9614-3BAEE6D58083}" sibTransId="{D1C56250-E7C2-4E4C-9826-149B354B085C}"/>
    <dgm:cxn modelId="{CBFB9D4F-6255-4A6C-A7AF-44F04E88CA17}" type="presOf" srcId="{FEBB3C56-A013-4DE9-A1CD-5D733803EC04}" destId="{009B0D63-F079-4764-A656-54B213069710}" srcOrd="0" destOrd="0" presId="urn:microsoft.com/office/officeart/2005/8/layout/pList2"/>
    <dgm:cxn modelId="{2D07D153-8765-4B3E-969A-716097B7F9BB}" type="presOf" srcId="{5003B789-23F6-4257-A824-4933A09B1835}" destId="{F974B63A-2126-4D8E-AE2D-D085D4796AF5}" srcOrd="0" destOrd="0" presId="urn:microsoft.com/office/officeart/2005/8/layout/pList2"/>
    <dgm:cxn modelId="{9251BE61-A497-4AA2-8EA3-8D8071EC2A9B}" type="presOf" srcId="{C7517836-BA6F-44A1-BD9B-2E65BA596ACA}" destId="{402AB2C9-6276-4D2F-B88E-9B56576CB7D7}" srcOrd="0" destOrd="0" presId="urn:microsoft.com/office/officeart/2005/8/layout/pList2"/>
    <dgm:cxn modelId="{23D9786C-27B4-45A5-8DF3-D7071914DF3E}" type="presOf" srcId="{D6127121-2642-4DD6-883D-1B73773E419D}" destId="{D9531B69-EBEC-44F6-8678-2A3C3B2C491C}" srcOrd="0" destOrd="0" presId="urn:microsoft.com/office/officeart/2005/8/layout/pList2"/>
    <dgm:cxn modelId="{41DA3DA5-428D-4A55-AF8A-0E3E9CB00930}" srcId="{D6127121-2642-4DD6-883D-1B73773E419D}" destId="{8375909A-F137-4C75-B6FD-087638693D8B}" srcOrd="0" destOrd="0" parTransId="{AA938572-7203-4B2A-AC78-1A8C02F19CAB}" sibTransId="{5003B789-23F6-4257-A824-4933A09B1835}"/>
    <dgm:cxn modelId="{907BDCC2-8730-49B1-89ED-B8F92B7DC260}" type="presOf" srcId="{8375909A-F137-4C75-B6FD-087638693D8B}" destId="{C3F891AA-AEA6-4A25-99AD-9D49BEAC183F}" srcOrd="0" destOrd="0" presId="urn:microsoft.com/office/officeart/2005/8/layout/pList2"/>
    <dgm:cxn modelId="{02C09CEA-4C06-4BC0-B764-403B2162CDC3}" type="presOf" srcId="{E05BE47E-D4EC-4398-90C2-60D00DEFF545}" destId="{E4FBF172-8954-4CEE-A213-7FDB36BB9357}" srcOrd="0" destOrd="0" presId="urn:microsoft.com/office/officeart/2005/8/layout/pList2"/>
    <dgm:cxn modelId="{259307FB-0D5E-442E-BE40-E08B39C80130}" srcId="{D6127121-2642-4DD6-883D-1B73773E419D}" destId="{C7517836-BA6F-44A1-BD9B-2E65BA596ACA}" srcOrd="1" destOrd="0" parTransId="{CF029A83-036A-4C1C-9C1C-497A1838A7AF}" sibTransId="{E05BE47E-D4EC-4398-90C2-60D00DEFF545}"/>
    <dgm:cxn modelId="{EB214E1C-8479-4630-8602-33699E936E67}" type="presParOf" srcId="{D9531B69-EBEC-44F6-8678-2A3C3B2C491C}" destId="{F9AC30A7-B6EF-41BB-9A50-C2197870D02D}" srcOrd="0" destOrd="0" presId="urn:microsoft.com/office/officeart/2005/8/layout/pList2"/>
    <dgm:cxn modelId="{41904B54-4DA7-4004-94EE-3C447CEA6626}" type="presParOf" srcId="{D9531B69-EBEC-44F6-8678-2A3C3B2C491C}" destId="{B1FEE9B4-FDF5-43C9-82D6-43C0F52A048C}" srcOrd="1" destOrd="0" presId="urn:microsoft.com/office/officeart/2005/8/layout/pList2"/>
    <dgm:cxn modelId="{4FD33CBE-69D4-4637-B51C-54E300D8D1BA}" type="presParOf" srcId="{B1FEE9B4-FDF5-43C9-82D6-43C0F52A048C}" destId="{92A21B54-0EE7-4638-B394-5AECD1DD5E8E}" srcOrd="0" destOrd="0" presId="urn:microsoft.com/office/officeart/2005/8/layout/pList2"/>
    <dgm:cxn modelId="{00C1556E-E03F-41EA-97FC-C1E59726292D}" type="presParOf" srcId="{92A21B54-0EE7-4638-B394-5AECD1DD5E8E}" destId="{C3F891AA-AEA6-4A25-99AD-9D49BEAC183F}" srcOrd="0" destOrd="0" presId="urn:microsoft.com/office/officeart/2005/8/layout/pList2"/>
    <dgm:cxn modelId="{DCDFF11E-0F2A-4D61-A87A-2E0C623BB10B}" type="presParOf" srcId="{92A21B54-0EE7-4638-B394-5AECD1DD5E8E}" destId="{3ABA9AE5-27D3-4437-A2E8-7D3AB095EF34}" srcOrd="1" destOrd="0" presId="urn:microsoft.com/office/officeart/2005/8/layout/pList2"/>
    <dgm:cxn modelId="{3F90CC53-D962-4770-B379-AA95F3306DD4}" type="presParOf" srcId="{92A21B54-0EE7-4638-B394-5AECD1DD5E8E}" destId="{059D5CF1-E271-4A96-938D-8B316363653C}" srcOrd="2" destOrd="0" presId="urn:microsoft.com/office/officeart/2005/8/layout/pList2"/>
    <dgm:cxn modelId="{ED01D5D1-F3EF-4AF7-BC29-EFF40B88BDC3}" type="presParOf" srcId="{B1FEE9B4-FDF5-43C9-82D6-43C0F52A048C}" destId="{F974B63A-2126-4D8E-AE2D-D085D4796AF5}" srcOrd="1" destOrd="0" presId="urn:microsoft.com/office/officeart/2005/8/layout/pList2"/>
    <dgm:cxn modelId="{D4341DF1-FAD5-4FEB-8E53-715D5C86E3EC}" type="presParOf" srcId="{B1FEE9B4-FDF5-43C9-82D6-43C0F52A048C}" destId="{D5475A51-5A37-4D2D-AAD6-F3DD71492D39}" srcOrd="2" destOrd="0" presId="urn:microsoft.com/office/officeart/2005/8/layout/pList2"/>
    <dgm:cxn modelId="{AAC61D06-39B5-4675-B063-D2CD4949C0BA}" type="presParOf" srcId="{D5475A51-5A37-4D2D-AAD6-F3DD71492D39}" destId="{402AB2C9-6276-4D2F-B88E-9B56576CB7D7}" srcOrd="0" destOrd="0" presId="urn:microsoft.com/office/officeart/2005/8/layout/pList2"/>
    <dgm:cxn modelId="{4E19A628-31D7-432B-859A-7AF895B3E548}" type="presParOf" srcId="{D5475A51-5A37-4D2D-AAD6-F3DD71492D39}" destId="{EC961AAC-6178-43CD-857B-6E4BB8FE3A3B}" srcOrd="1" destOrd="0" presId="urn:microsoft.com/office/officeart/2005/8/layout/pList2"/>
    <dgm:cxn modelId="{D232982C-F0E7-4C04-A558-7DE7455AB1EC}" type="presParOf" srcId="{D5475A51-5A37-4D2D-AAD6-F3DD71492D39}" destId="{6779BB69-940A-40E2-BEFC-3726B5D6691D}" srcOrd="2" destOrd="0" presId="urn:microsoft.com/office/officeart/2005/8/layout/pList2"/>
    <dgm:cxn modelId="{FFA3FF87-394C-4ADE-9C8C-B77925801D40}" type="presParOf" srcId="{B1FEE9B4-FDF5-43C9-82D6-43C0F52A048C}" destId="{E4FBF172-8954-4CEE-A213-7FDB36BB9357}" srcOrd="3" destOrd="0" presId="urn:microsoft.com/office/officeart/2005/8/layout/pList2"/>
    <dgm:cxn modelId="{80313F42-F106-491E-BEFE-05564931AACE}" type="presParOf" srcId="{B1FEE9B4-FDF5-43C9-82D6-43C0F52A048C}" destId="{153ED7BA-5205-4DB1-A4B4-49F57A5810E3}" srcOrd="4" destOrd="0" presId="urn:microsoft.com/office/officeart/2005/8/layout/pList2"/>
    <dgm:cxn modelId="{1F8F9641-5859-4065-AE0C-11F526965A41}" type="presParOf" srcId="{153ED7BA-5205-4DB1-A4B4-49F57A5810E3}" destId="{009B0D63-F079-4764-A656-54B213069710}" srcOrd="0" destOrd="0" presId="urn:microsoft.com/office/officeart/2005/8/layout/pList2"/>
    <dgm:cxn modelId="{8F3CA187-D566-44B6-8B5B-13584EE7757D}" type="presParOf" srcId="{153ED7BA-5205-4DB1-A4B4-49F57A5810E3}" destId="{CC8A5266-E89A-4827-B5E6-AC09B44DEE16}" srcOrd="1" destOrd="0" presId="urn:microsoft.com/office/officeart/2005/8/layout/pList2"/>
    <dgm:cxn modelId="{1A7B0DB0-7104-47DC-B963-F6C92F721F7C}" type="presParOf" srcId="{153ED7BA-5205-4DB1-A4B4-49F57A5810E3}" destId="{A9037EF8-62EF-43DF-9517-FEEACA725568}"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A4B807-6DEC-4AB0-A4A2-C5E60C76375B}"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D2FD987E-54D4-4195-80A2-3D3EDE6BB641}">
      <dgm:prSet phldrT="[Text]"/>
      <dgm:spPr>
        <a:solidFill>
          <a:schemeClr val="tx1">
            <a:lumMod val="75000"/>
            <a:lumOff val="25000"/>
          </a:schemeClr>
        </a:solidFill>
        <a:ln>
          <a:solidFill>
            <a:schemeClr val="bg1"/>
          </a:solidFill>
        </a:ln>
      </dgm:spPr>
      <dgm:t>
        <a:bodyPr/>
        <a:lstStyle/>
        <a:p>
          <a:r>
            <a:rPr lang="en-US" dirty="0">
              <a:solidFill>
                <a:srgbClr val="7EB761"/>
              </a:solidFill>
            </a:rPr>
            <a:t>Incorporate </a:t>
          </a:r>
          <a:br>
            <a:rPr lang="en-US" dirty="0">
              <a:solidFill>
                <a:srgbClr val="7EB761"/>
              </a:solidFill>
            </a:rPr>
          </a:br>
          <a:r>
            <a:rPr lang="en-US" i="1" dirty="0">
              <a:solidFill>
                <a:srgbClr val="7EB761"/>
              </a:solidFill>
            </a:rPr>
            <a:t>in situ</a:t>
          </a:r>
          <a:r>
            <a:rPr lang="en-US" i="0" dirty="0">
              <a:solidFill>
                <a:srgbClr val="7EB761"/>
              </a:solidFill>
            </a:rPr>
            <a:t> measurements</a:t>
          </a:r>
          <a:endParaRPr lang="en-US" dirty="0">
            <a:solidFill>
              <a:srgbClr val="7EB761"/>
            </a:solidFill>
          </a:endParaRPr>
        </a:p>
      </dgm:t>
    </dgm:pt>
    <dgm:pt modelId="{12F415AC-8DD9-48AE-AF37-1736E89096CF}" type="parTrans" cxnId="{442447A1-4D59-4C55-83B5-C14CC980F0DA}">
      <dgm:prSet/>
      <dgm:spPr/>
      <dgm:t>
        <a:bodyPr/>
        <a:lstStyle/>
        <a:p>
          <a:endParaRPr lang="en-US"/>
        </a:p>
      </dgm:t>
    </dgm:pt>
    <dgm:pt modelId="{A6254EA6-33ED-4F24-92DC-461267C939C8}" type="sibTrans" cxnId="{442447A1-4D59-4C55-83B5-C14CC980F0DA}">
      <dgm:prSet/>
      <dgm:spPr/>
      <dgm:t>
        <a:bodyPr/>
        <a:lstStyle/>
        <a:p>
          <a:endParaRPr lang="en-US"/>
        </a:p>
      </dgm:t>
    </dgm:pt>
    <dgm:pt modelId="{F41C9C0F-FC66-4612-9A77-B54E506A9005}">
      <dgm:prSet phldrT="[Text]"/>
      <dgm:spPr>
        <a:solidFill>
          <a:schemeClr val="tx1">
            <a:lumMod val="75000"/>
            <a:lumOff val="25000"/>
          </a:schemeClr>
        </a:solidFill>
        <a:ln>
          <a:solidFill>
            <a:schemeClr val="bg1"/>
          </a:solidFill>
        </a:ln>
      </dgm:spPr>
      <dgm:t>
        <a:bodyPr/>
        <a:lstStyle/>
        <a:p>
          <a:r>
            <a:rPr lang="en-US" dirty="0">
              <a:solidFill>
                <a:srgbClr val="7EB761"/>
              </a:solidFill>
            </a:rPr>
            <a:t>Execute the Exponential Decay Model</a:t>
          </a:r>
        </a:p>
      </dgm:t>
    </dgm:pt>
    <dgm:pt modelId="{ADD76CEC-6512-4FC0-8A2E-9EE270663D4F}" type="parTrans" cxnId="{A088B347-EEA5-4743-89EB-68C0DD5E5A7F}">
      <dgm:prSet/>
      <dgm:spPr/>
      <dgm:t>
        <a:bodyPr/>
        <a:lstStyle/>
        <a:p>
          <a:endParaRPr lang="en-US"/>
        </a:p>
      </dgm:t>
    </dgm:pt>
    <dgm:pt modelId="{42E3F7C9-34FC-4CF0-82AB-60274E97AB2B}" type="sibTrans" cxnId="{A088B347-EEA5-4743-89EB-68C0DD5E5A7F}">
      <dgm:prSet/>
      <dgm:spPr/>
      <dgm:t>
        <a:bodyPr/>
        <a:lstStyle/>
        <a:p>
          <a:endParaRPr lang="en-US"/>
        </a:p>
      </dgm:t>
    </dgm:pt>
    <dgm:pt modelId="{EB7E26A3-05B2-4202-BC24-A0D01D726EFB}" type="pres">
      <dgm:prSet presAssocID="{2CA4B807-6DEC-4AB0-A4A2-C5E60C76375B}" presName="rootnode" presStyleCnt="0">
        <dgm:presLayoutVars>
          <dgm:chMax/>
          <dgm:chPref/>
          <dgm:dir/>
          <dgm:animLvl val="lvl"/>
        </dgm:presLayoutVars>
      </dgm:prSet>
      <dgm:spPr/>
    </dgm:pt>
    <dgm:pt modelId="{D681D2C4-A351-4020-A486-606A97DB80CB}" type="pres">
      <dgm:prSet presAssocID="{D2FD987E-54D4-4195-80A2-3D3EDE6BB641}" presName="composite" presStyleCnt="0"/>
      <dgm:spPr/>
    </dgm:pt>
    <dgm:pt modelId="{19466A49-998F-4351-A55F-D48C5865ED4F}" type="pres">
      <dgm:prSet presAssocID="{D2FD987E-54D4-4195-80A2-3D3EDE6BB641}" presName="bentUpArrow1" presStyleLbl="alignImgPlace1" presStyleIdx="0" presStyleCnt="1" custLinFactNeighborX="5622"/>
      <dgm:spPr>
        <a:solidFill>
          <a:schemeClr val="bg1">
            <a:lumMod val="65000"/>
          </a:schemeClr>
        </a:solidFill>
      </dgm:spPr>
    </dgm:pt>
    <dgm:pt modelId="{EB331C69-73B3-4DC0-9272-6F4308B5AF9A}" type="pres">
      <dgm:prSet presAssocID="{D2FD987E-54D4-4195-80A2-3D3EDE6BB641}" presName="ParentText" presStyleLbl="node1" presStyleIdx="0" presStyleCnt="2">
        <dgm:presLayoutVars>
          <dgm:chMax val="1"/>
          <dgm:chPref val="1"/>
          <dgm:bulletEnabled val="1"/>
        </dgm:presLayoutVars>
      </dgm:prSet>
      <dgm:spPr/>
    </dgm:pt>
    <dgm:pt modelId="{EE530CF6-7E9E-4BDD-A500-58001424F4B7}" type="pres">
      <dgm:prSet presAssocID="{D2FD987E-54D4-4195-80A2-3D3EDE6BB641}" presName="ChildText" presStyleLbl="revTx" presStyleIdx="0" presStyleCnt="1" custLinFactX="41930" custLinFactNeighborX="100000" custLinFactNeighborY="-2005">
        <dgm:presLayoutVars>
          <dgm:chMax val="0"/>
          <dgm:chPref val="0"/>
          <dgm:bulletEnabled val="1"/>
        </dgm:presLayoutVars>
      </dgm:prSet>
      <dgm:spPr/>
    </dgm:pt>
    <dgm:pt modelId="{BFAA5AB7-D32A-4D04-B550-A2E70F7DF9C0}" type="pres">
      <dgm:prSet presAssocID="{A6254EA6-33ED-4F24-92DC-461267C939C8}" presName="sibTrans" presStyleCnt="0"/>
      <dgm:spPr/>
    </dgm:pt>
    <dgm:pt modelId="{ECB799BB-39EE-4DCE-B3D5-1F977D3621D0}" type="pres">
      <dgm:prSet presAssocID="{F41C9C0F-FC66-4612-9A77-B54E506A9005}" presName="composite" presStyleCnt="0"/>
      <dgm:spPr/>
    </dgm:pt>
    <dgm:pt modelId="{FF1AD05A-6074-440A-92CF-034B3E3F3F06}" type="pres">
      <dgm:prSet presAssocID="{F41C9C0F-FC66-4612-9A77-B54E506A9005}" presName="ParentText" presStyleLbl="node1" presStyleIdx="1" presStyleCnt="2">
        <dgm:presLayoutVars>
          <dgm:chMax val="1"/>
          <dgm:chPref val="1"/>
          <dgm:bulletEnabled val="1"/>
        </dgm:presLayoutVars>
      </dgm:prSet>
      <dgm:spPr/>
    </dgm:pt>
  </dgm:ptLst>
  <dgm:cxnLst>
    <dgm:cxn modelId="{A088B347-EEA5-4743-89EB-68C0DD5E5A7F}" srcId="{2CA4B807-6DEC-4AB0-A4A2-C5E60C76375B}" destId="{F41C9C0F-FC66-4612-9A77-B54E506A9005}" srcOrd="1" destOrd="0" parTransId="{ADD76CEC-6512-4FC0-8A2E-9EE270663D4F}" sibTransId="{42E3F7C9-34FC-4CF0-82AB-60274E97AB2B}"/>
    <dgm:cxn modelId="{6453CC49-E13C-4B73-B40E-397D14FF9B46}" type="presOf" srcId="{2CA4B807-6DEC-4AB0-A4A2-C5E60C76375B}" destId="{EB7E26A3-05B2-4202-BC24-A0D01D726EFB}" srcOrd="0" destOrd="0" presId="urn:microsoft.com/office/officeart/2005/8/layout/StepDownProcess"/>
    <dgm:cxn modelId="{442447A1-4D59-4C55-83B5-C14CC980F0DA}" srcId="{2CA4B807-6DEC-4AB0-A4A2-C5E60C76375B}" destId="{D2FD987E-54D4-4195-80A2-3D3EDE6BB641}" srcOrd="0" destOrd="0" parTransId="{12F415AC-8DD9-48AE-AF37-1736E89096CF}" sibTransId="{A6254EA6-33ED-4F24-92DC-461267C939C8}"/>
    <dgm:cxn modelId="{BC980DA8-2EFA-438E-A74E-140FBA46C491}" type="presOf" srcId="{F41C9C0F-FC66-4612-9A77-B54E506A9005}" destId="{FF1AD05A-6074-440A-92CF-034B3E3F3F06}" srcOrd="0" destOrd="0" presId="urn:microsoft.com/office/officeart/2005/8/layout/StepDownProcess"/>
    <dgm:cxn modelId="{915368FD-C008-4F76-B5B5-4751D86D3244}" type="presOf" srcId="{D2FD987E-54D4-4195-80A2-3D3EDE6BB641}" destId="{EB331C69-73B3-4DC0-9272-6F4308B5AF9A}" srcOrd="0" destOrd="0" presId="urn:microsoft.com/office/officeart/2005/8/layout/StepDownProcess"/>
    <dgm:cxn modelId="{A330888B-B4F2-4FDA-99CB-A69096D42032}" type="presParOf" srcId="{EB7E26A3-05B2-4202-BC24-A0D01D726EFB}" destId="{D681D2C4-A351-4020-A486-606A97DB80CB}" srcOrd="0" destOrd="0" presId="urn:microsoft.com/office/officeart/2005/8/layout/StepDownProcess"/>
    <dgm:cxn modelId="{9762FF12-C892-46E1-8FC0-DB31A1AF01B4}" type="presParOf" srcId="{D681D2C4-A351-4020-A486-606A97DB80CB}" destId="{19466A49-998F-4351-A55F-D48C5865ED4F}" srcOrd="0" destOrd="0" presId="urn:microsoft.com/office/officeart/2005/8/layout/StepDownProcess"/>
    <dgm:cxn modelId="{780E2FF2-74A8-4E76-97F7-63721CE8E00F}" type="presParOf" srcId="{D681D2C4-A351-4020-A486-606A97DB80CB}" destId="{EB331C69-73B3-4DC0-9272-6F4308B5AF9A}" srcOrd="1" destOrd="0" presId="urn:microsoft.com/office/officeart/2005/8/layout/StepDownProcess"/>
    <dgm:cxn modelId="{1424B1E6-F8E5-48D9-B29F-366182960427}" type="presParOf" srcId="{D681D2C4-A351-4020-A486-606A97DB80CB}" destId="{EE530CF6-7E9E-4BDD-A500-58001424F4B7}" srcOrd="2" destOrd="0" presId="urn:microsoft.com/office/officeart/2005/8/layout/StepDownProcess"/>
    <dgm:cxn modelId="{B83B71A2-D089-42B6-9F08-42A9B62B1A7C}" type="presParOf" srcId="{EB7E26A3-05B2-4202-BC24-A0D01D726EFB}" destId="{BFAA5AB7-D32A-4D04-B550-A2E70F7DF9C0}" srcOrd="1" destOrd="0" presId="urn:microsoft.com/office/officeart/2005/8/layout/StepDownProcess"/>
    <dgm:cxn modelId="{CA5B1AD7-8508-469B-89D2-00CF97484529}" type="presParOf" srcId="{EB7E26A3-05B2-4202-BC24-A0D01D726EFB}" destId="{ECB799BB-39EE-4DCE-B3D5-1F977D3621D0}" srcOrd="2" destOrd="0" presId="urn:microsoft.com/office/officeart/2005/8/layout/StepDownProcess"/>
    <dgm:cxn modelId="{84DD7AEE-36FD-48E3-AB9C-EF66854A97C1}" type="presParOf" srcId="{ECB799BB-39EE-4DCE-B3D5-1F977D3621D0}" destId="{FF1AD05A-6074-440A-92CF-034B3E3F3F06}"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0BCFC-D3CE-4998-9EF8-36AB2E70C349}">
      <dsp:nvSpPr>
        <dsp:cNvPr id="0" name=""/>
        <dsp:cNvSpPr/>
      </dsp:nvSpPr>
      <dsp:spPr>
        <a:xfrm>
          <a:off x="89924" y="0"/>
          <a:ext cx="5109339" cy="1625600"/>
        </a:xfrm>
        <a:prstGeom prst="roundRect">
          <a:avLst>
            <a:gd name="adj" fmla="val 10000"/>
          </a:avLst>
        </a:prstGeom>
        <a:solidFill>
          <a:schemeClr val="bg1"/>
        </a:solidFill>
        <a:ln w="12700" cap="flat" cmpd="sng" algn="ctr">
          <a:solidFill>
            <a:srgbClr val="7EB76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ts val="0"/>
            </a:spcAft>
            <a:buNone/>
          </a:pPr>
          <a:r>
            <a:rPr lang="en-US" sz="2200" kern="1200" dirty="0">
              <a:solidFill>
                <a:schemeClr val="tx1">
                  <a:lumMod val="75000"/>
                  <a:lumOff val="25000"/>
                </a:schemeClr>
              </a:solidFill>
            </a:rPr>
            <a:t>Agricultural production is a major source of income and employment</a:t>
          </a:r>
        </a:p>
      </dsp:txBody>
      <dsp:txXfrm>
        <a:off x="137536" y="47612"/>
        <a:ext cx="3355190" cy="1530376"/>
      </dsp:txXfrm>
    </dsp:sp>
    <dsp:sp modelId="{092BF319-ABAB-4BAA-9293-AB588D1EFB08}">
      <dsp:nvSpPr>
        <dsp:cNvPr id="0" name=""/>
        <dsp:cNvSpPr/>
      </dsp:nvSpPr>
      <dsp:spPr>
        <a:xfrm>
          <a:off x="450824" y="1896533"/>
          <a:ext cx="5109339" cy="1625600"/>
        </a:xfrm>
        <a:prstGeom prst="roundRect">
          <a:avLst>
            <a:gd name="adj" fmla="val 10000"/>
          </a:avLst>
        </a:prstGeom>
        <a:solidFill>
          <a:schemeClr val="bg1"/>
        </a:solidFill>
        <a:ln w="12700" cap="flat" cmpd="sng" algn="ctr">
          <a:solidFill>
            <a:srgbClr val="7EB76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ts val="0"/>
            </a:spcAft>
            <a:buNone/>
          </a:pPr>
          <a:r>
            <a:rPr lang="en-US" sz="2200" kern="1200" dirty="0">
              <a:solidFill>
                <a:schemeClr val="tx1">
                  <a:lumMod val="75000"/>
                  <a:lumOff val="25000"/>
                </a:schemeClr>
              </a:solidFill>
            </a:rPr>
            <a:t>Drought threatens agricultural production</a:t>
          </a:r>
        </a:p>
      </dsp:txBody>
      <dsp:txXfrm>
        <a:off x="498436" y="1944145"/>
        <a:ext cx="3506651" cy="1530376"/>
      </dsp:txXfrm>
    </dsp:sp>
    <dsp:sp modelId="{6AAF226B-6F8F-4F29-8015-ED6BB4CE4AFB}">
      <dsp:nvSpPr>
        <dsp:cNvPr id="0" name=""/>
        <dsp:cNvSpPr/>
      </dsp:nvSpPr>
      <dsp:spPr>
        <a:xfrm>
          <a:off x="901648" y="3793066"/>
          <a:ext cx="5109339" cy="1625600"/>
        </a:xfrm>
        <a:prstGeom prst="roundRect">
          <a:avLst>
            <a:gd name="adj" fmla="val 10000"/>
          </a:avLst>
        </a:prstGeom>
        <a:noFill/>
        <a:ln w="12700" cap="flat" cmpd="sng" algn="ctr">
          <a:solidFill>
            <a:srgbClr val="7EB76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ts val="0"/>
            </a:spcAft>
            <a:buNone/>
          </a:pPr>
          <a:r>
            <a:rPr lang="en-US" sz="2200" kern="1200" dirty="0">
              <a:solidFill>
                <a:schemeClr val="tx1">
                  <a:lumMod val="75000"/>
                  <a:lumOff val="25000"/>
                </a:schemeClr>
              </a:solidFill>
            </a:rPr>
            <a:t>The exponential decay of soil moisture, soil </a:t>
          </a:r>
          <a:r>
            <a:rPr lang="en-US" sz="2200" kern="1200" dirty="0" err="1">
              <a:solidFill>
                <a:schemeClr val="tx1">
                  <a:lumMod val="75000"/>
                  <a:lumOff val="25000"/>
                </a:schemeClr>
              </a:solidFill>
            </a:rPr>
            <a:t>drydown</a:t>
          </a:r>
          <a:r>
            <a:rPr lang="en-US" sz="2200" kern="1200" dirty="0">
              <a:solidFill>
                <a:schemeClr val="tx1">
                  <a:lumMod val="75000"/>
                  <a:lumOff val="25000"/>
                </a:schemeClr>
              </a:solidFill>
            </a:rPr>
            <a:t>, is a costly consequence of drought. </a:t>
          </a:r>
        </a:p>
      </dsp:txBody>
      <dsp:txXfrm>
        <a:off x="949260" y="3840678"/>
        <a:ext cx="3506651" cy="1530376"/>
      </dsp:txXfrm>
    </dsp:sp>
    <dsp:sp modelId="{A20C2CC1-C93F-49FF-8BD5-77849768364B}">
      <dsp:nvSpPr>
        <dsp:cNvPr id="0" name=""/>
        <dsp:cNvSpPr/>
      </dsp:nvSpPr>
      <dsp:spPr>
        <a:xfrm>
          <a:off x="4052699" y="1232746"/>
          <a:ext cx="1056640" cy="1056640"/>
        </a:xfrm>
        <a:prstGeom prst="downArrow">
          <a:avLst>
            <a:gd name="adj1" fmla="val 55000"/>
            <a:gd name="adj2" fmla="val 45000"/>
          </a:avLst>
        </a:prstGeom>
        <a:solidFill>
          <a:srgbClr val="7EB761">
            <a:alpha val="90000"/>
          </a:srgbClr>
        </a:solidFill>
        <a:ln w="12700" cap="flat" cmpd="sng" algn="ctr">
          <a:solidFill>
            <a:srgbClr val="7EB761">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solidFill>
              <a:schemeClr val="bg1">
                <a:lumMod val="65000"/>
              </a:schemeClr>
            </a:solidFill>
          </a:endParaRPr>
        </a:p>
      </dsp:txBody>
      <dsp:txXfrm>
        <a:off x="4290443" y="1232746"/>
        <a:ext cx="581152" cy="795122"/>
      </dsp:txXfrm>
    </dsp:sp>
    <dsp:sp modelId="{FF845E23-6D52-428C-A999-94199370D5BA}">
      <dsp:nvSpPr>
        <dsp:cNvPr id="0" name=""/>
        <dsp:cNvSpPr/>
      </dsp:nvSpPr>
      <dsp:spPr>
        <a:xfrm>
          <a:off x="4503523" y="3118442"/>
          <a:ext cx="1056640" cy="1056640"/>
        </a:xfrm>
        <a:prstGeom prst="downArrow">
          <a:avLst>
            <a:gd name="adj1" fmla="val 55000"/>
            <a:gd name="adj2" fmla="val 45000"/>
          </a:avLst>
        </a:prstGeom>
        <a:solidFill>
          <a:srgbClr val="7EB761">
            <a:alpha val="90000"/>
          </a:srgbClr>
        </a:solidFill>
        <a:ln w="12700" cap="flat" cmpd="sng" algn="ctr">
          <a:solidFill>
            <a:srgbClr val="7EB761">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741267" y="3118442"/>
        <a:ext cx="581152" cy="7951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C30A7-B6EF-41BB-9A50-C2197870D02D}">
      <dsp:nvSpPr>
        <dsp:cNvPr id="0" name=""/>
        <dsp:cNvSpPr/>
      </dsp:nvSpPr>
      <dsp:spPr>
        <a:xfrm>
          <a:off x="0" y="-124998"/>
          <a:ext cx="11265408" cy="2664379"/>
        </a:xfrm>
        <a:prstGeom prst="roundRect">
          <a:avLst>
            <a:gd name="adj" fmla="val 10000"/>
          </a:avLst>
        </a:prstGeom>
        <a:solidFill>
          <a:srgbClr val="7EB761">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9D5CF1-E271-4A96-938D-8B316363653C}">
      <dsp:nvSpPr>
        <dsp:cNvPr id="0" name=""/>
        <dsp:cNvSpPr/>
      </dsp:nvSpPr>
      <dsp:spPr>
        <a:xfrm>
          <a:off x="337962" y="413583"/>
          <a:ext cx="3309213" cy="1587215"/>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33000" b="-3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F891AA-AEA6-4A25-99AD-9D49BEAC183F}">
      <dsp:nvSpPr>
        <dsp:cNvPr id="0" name=""/>
        <dsp:cNvSpPr/>
      </dsp:nvSpPr>
      <dsp:spPr>
        <a:xfrm rot="10800000">
          <a:off x="337962" y="2289383"/>
          <a:ext cx="3309213" cy="2645359"/>
        </a:xfrm>
        <a:prstGeom prst="round2SameRect">
          <a:avLst>
            <a:gd name="adj1" fmla="val 10500"/>
            <a:gd name="adj2" fmla="val 0"/>
          </a:avLst>
        </a:prstGeom>
        <a:solidFill>
          <a:schemeClr val="bg1"/>
        </a:solidFill>
        <a:ln w="12700" cap="flat" cmpd="sng" algn="ctr">
          <a:solidFill>
            <a:srgbClr val="7EB76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n-US" sz="2200" b="1" kern="1200" dirty="0">
              <a:solidFill>
                <a:schemeClr val="tx1">
                  <a:lumMod val="75000"/>
                  <a:lumOff val="25000"/>
                </a:schemeClr>
              </a:solidFill>
            </a:rPr>
            <a:t>Minimum Soil Moisture Content</a:t>
          </a:r>
        </a:p>
      </dsp:txBody>
      <dsp:txXfrm rot="10800000">
        <a:off x="419316" y="2289383"/>
        <a:ext cx="3146505" cy="2564005"/>
      </dsp:txXfrm>
    </dsp:sp>
    <dsp:sp modelId="{6779BB69-940A-40E2-BEFC-3726B5D6691D}">
      <dsp:nvSpPr>
        <dsp:cNvPr id="0" name=""/>
        <dsp:cNvSpPr/>
      </dsp:nvSpPr>
      <dsp:spPr>
        <a:xfrm>
          <a:off x="3978097" y="413583"/>
          <a:ext cx="3309213" cy="1587215"/>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33000" b="-3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2AB2C9-6276-4D2F-B88E-9B56576CB7D7}">
      <dsp:nvSpPr>
        <dsp:cNvPr id="0" name=""/>
        <dsp:cNvSpPr/>
      </dsp:nvSpPr>
      <dsp:spPr>
        <a:xfrm rot="10800000">
          <a:off x="3978097" y="2289383"/>
          <a:ext cx="3309213" cy="2645359"/>
        </a:xfrm>
        <a:prstGeom prst="round2SameRect">
          <a:avLst>
            <a:gd name="adj1" fmla="val 10500"/>
            <a:gd name="adj2" fmla="val 0"/>
          </a:avLst>
        </a:prstGeom>
        <a:solidFill>
          <a:schemeClr val="bg1"/>
        </a:solidFill>
        <a:ln w="12700" cap="flat" cmpd="sng" algn="ctr">
          <a:solidFill>
            <a:srgbClr val="7EB76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n-US" sz="2200" b="1" kern="1200" dirty="0">
              <a:solidFill>
                <a:schemeClr val="tx1">
                  <a:lumMod val="75000"/>
                  <a:lumOff val="25000"/>
                </a:schemeClr>
              </a:solidFill>
            </a:rPr>
            <a:t>Maximum Soil Moisture Content</a:t>
          </a:r>
        </a:p>
      </dsp:txBody>
      <dsp:txXfrm rot="10800000">
        <a:off x="4059451" y="2289383"/>
        <a:ext cx="3146505" cy="2564005"/>
      </dsp:txXfrm>
    </dsp:sp>
    <dsp:sp modelId="{A9037EF8-62EF-43DF-9517-FEEACA725568}">
      <dsp:nvSpPr>
        <dsp:cNvPr id="0" name=""/>
        <dsp:cNvSpPr/>
      </dsp:nvSpPr>
      <dsp:spPr>
        <a:xfrm>
          <a:off x="7618232" y="413583"/>
          <a:ext cx="3309213" cy="1587215"/>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33000" b="-3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9B0D63-F079-4764-A656-54B213069710}">
      <dsp:nvSpPr>
        <dsp:cNvPr id="0" name=""/>
        <dsp:cNvSpPr/>
      </dsp:nvSpPr>
      <dsp:spPr>
        <a:xfrm rot="10800000">
          <a:off x="7618232" y="2289383"/>
          <a:ext cx="3309213" cy="2645359"/>
        </a:xfrm>
        <a:prstGeom prst="round2SameRect">
          <a:avLst>
            <a:gd name="adj1" fmla="val 10500"/>
            <a:gd name="adj2" fmla="val 0"/>
          </a:avLst>
        </a:prstGeom>
        <a:solidFill>
          <a:schemeClr val="bg1"/>
        </a:solidFill>
        <a:ln w="12700" cap="flat" cmpd="sng" algn="ctr">
          <a:solidFill>
            <a:srgbClr val="7EB76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n-US" sz="2200" b="1" kern="1200" dirty="0">
              <a:solidFill>
                <a:schemeClr val="tx1">
                  <a:lumMod val="75000"/>
                  <a:lumOff val="25000"/>
                </a:schemeClr>
              </a:solidFill>
            </a:rPr>
            <a:t>Soil Water Storage Capacity</a:t>
          </a:r>
        </a:p>
      </dsp:txBody>
      <dsp:txXfrm rot="10800000">
        <a:off x="7699586" y="2289383"/>
        <a:ext cx="3146505" cy="25640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66A49-998F-4351-A55F-D48C5865ED4F}">
      <dsp:nvSpPr>
        <dsp:cNvPr id="0" name=""/>
        <dsp:cNvSpPr/>
      </dsp:nvSpPr>
      <dsp:spPr>
        <a:xfrm rot="5400000">
          <a:off x="1280165" y="2228293"/>
          <a:ext cx="1992797" cy="2268729"/>
        </a:xfrm>
        <a:prstGeom prst="bentUpArrow">
          <a:avLst>
            <a:gd name="adj1" fmla="val 32840"/>
            <a:gd name="adj2" fmla="val 25000"/>
            <a:gd name="adj3" fmla="val 3578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331C69-73B3-4DC0-9272-6F4308B5AF9A}">
      <dsp:nvSpPr>
        <dsp:cNvPr id="0" name=""/>
        <dsp:cNvSpPr/>
      </dsp:nvSpPr>
      <dsp:spPr>
        <a:xfrm>
          <a:off x="624647" y="19238"/>
          <a:ext cx="3354697" cy="2348179"/>
        </a:xfrm>
        <a:prstGeom prst="roundRect">
          <a:avLst>
            <a:gd name="adj" fmla="val 16670"/>
          </a:avLst>
        </a:prstGeom>
        <a:solidFill>
          <a:schemeClr val="tx1">
            <a:lumMod val="75000"/>
            <a:lumOff val="25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rgbClr val="7EB761"/>
              </a:solidFill>
            </a:rPr>
            <a:t>Incorporate </a:t>
          </a:r>
          <a:br>
            <a:rPr lang="en-US" sz="3100" kern="1200" dirty="0">
              <a:solidFill>
                <a:srgbClr val="7EB761"/>
              </a:solidFill>
            </a:rPr>
          </a:br>
          <a:r>
            <a:rPr lang="en-US" sz="3100" i="1" kern="1200" dirty="0">
              <a:solidFill>
                <a:srgbClr val="7EB761"/>
              </a:solidFill>
            </a:rPr>
            <a:t>in situ</a:t>
          </a:r>
          <a:r>
            <a:rPr lang="en-US" sz="3100" i="0" kern="1200" dirty="0">
              <a:solidFill>
                <a:srgbClr val="7EB761"/>
              </a:solidFill>
            </a:rPr>
            <a:t> measurements</a:t>
          </a:r>
          <a:endParaRPr lang="en-US" sz="3100" kern="1200" dirty="0">
            <a:solidFill>
              <a:srgbClr val="7EB761"/>
            </a:solidFill>
          </a:endParaRPr>
        </a:p>
      </dsp:txBody>
      <dsp:txXfrm>
        <a:off x="739296" y="133887"/>
        <a:ext cx="3125399" cy="2118881"/>
      </dsp:txXfrm>
    </dsp:sp>
    <dsp:sp modelId="{EE530CF6-7E9E-4BDD-A500-58001424F4B7}">
      <dsp:nvSpPr>
        <dsp:cNvPr id="0" name=""/>
        <dsp:cNvSpPr/>
      </dsp:nvSpPr>
      <dsp:spPr>
        <a:xfrm>
          <a:off x="4945505" y="205137"/>
          <a:ext cx="2439887" cy="1897902"/>
        </a:xfrm>
        <a:prstGeom prst="rect">
          <a:avLst/>
        </a:prstGeom>
        <a:noFill/>
        <a:ln>
          <a:noFill/>
        </a:ln>
        <a:effectLst/>
      </dsp:spPr>
      <dsp:style>
        <a:lnRef idx="0">
          <a:scrgbClr r="0" g="0" b="0"/>
        </a:lnRef>
        <a:fillRef idx="0">
          <a:scrgbClr r="0" g="0" b="0"/>
        </a:fillRef>
        <a:effectRef idx="0">
          <a:scrgbClr r="0" g="0" b="0"/>
        </a:effectRef>
        <a:fontRef idx="minor"/>
      </dsp:style>
    </dsp:sp>
    <dsp:sp modelId="{FF1AD05A-6074-440A-92CF-034B3E3F3F06}">
      <dsp:nvSpPr>
        <dsp:cNvPr id="0" name=""/>
        <dsp:cNvSpPr/>
      </dsp:nvSpPr>
      <dsp:spPr>
        <a:xfrm>
          <a:off x="3406048" y="2657018"/>
          <a:ext cx="3354697" cy="2348179"/>
        </a:xfrm>
        <a:prstGeom prst="roundRect">
          <a:avLst>
            <a:gd name="adj" fmla="val 16670"/>
          </a:avLst>
        </a:prstGeom>
        <a:solidFill>
          <a:schemeClr val="tx1">
            <a:lumMod val="75000"/>
            <a:lumOff val="25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rgbClr val="7EB761"/>
              </a:solidFill>
            </a:rPr>
            <a:t>Execute the Exponential Decay Model</a:t>
          </a:r>
        </a:p>
      </dsp:txBody>
      <dsp:txXfrm>
        <a:off x="3520697" y="2771667"/>
        <a:ext cx="3125399" cy="211888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69B2DE-33C0-4AFF-95CD-552AC01F8423}" type="datetimeFigureOut">
              <a:rPr lang="en-US" smtClean="0"/>
              <a:t>8/12/19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3A28D9-E436-4213-B993-F57A5728D918}" type="slidenum">
              <a:rPr lang="en-US" smtClean="0"/>
              <a:t>‹#›</a:t>
            </a:fld>
            <a:endParaRPr lang="en-US"/>
          </a:p>
        </p:txBody>
      </p:sp>
    </p:spTree>
    <p:extLst>
      <p:ext uri="{BB962C8B-B14F-4D97-AF65-F5344CB8AC3E}">
        <p14:creationId xmlns:p14="http://schemas.microsoft.com/office/powerpoint/2010/main" val="3195001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E9290D-ABBD-4E7C-9C58-71B3335E0302}" type="datetimeFigureOut">
              <a:rPr lang="en-US" smtClean="0"/>
              <a:t>8/12/19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EE4239-191D-4388-B0F5-1C5222233620}" type="slidenum">
              <a:rPr lang="en-US" smtClean="0"/>
              <a:t>‹#›</a:t>
            </a:fld>
            <a:endParaRPr lang="en-US"/>
          </a:p>
        </p:txBody>
      </p:sp>
    </p:spTree>
    <p:extLst>
      <p:ext uri="{BB962C8B-B14F-4D97-AF65-F5344CB8AC3E}">
        <p14:creationId xmlns:p14="http://schemas.microsoft.com/office/powerpoint/2010/main" val="2159867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lickr.com/photos/usdagov/8466250624/in/photolist-dU8Kmm-bmbti4-bmbsWx-8iQMyP-xRLuF9-xxpcyh-xAWnUr-wE4ESP-DnteFa-QK2rUi-NVKjCL-NwozZ1-igZwtD-ig1Zak-xSCxyg-xA8q1D-xA8bcX-2d7xdUz-2d7xcNM-2d7xbR6-NVKjPs-N1RR6x-NVKjis-NwozuU-NYYNM6-Nwovrd-es3eG9-NRdDna-NYYGU4-N1RGLX-ejoFxJ"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roughtmonitor.unl.edu/Data/Timeseries.aspx"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aac.ornl.gov/soilmoisture/guide.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Hello, we are the DEVELOP team hosted at the NOAA’s National Center for Environmental Information. Our project for the Summer 2019 revolved around helping our partners in Kansas fill the gaps in their </a:t>
            </a:r>
            <a:r>
              <a:rPr lang="en-US" i="1" baseline="0" dirty="0"/>
              <a:t>in situ </a:t>
            </a:r>
            <a:r>
              <a:rPr lang="en-US" baseline="0" dirty="0"/>
              <a:t>soil moisture measurements with remote sensing data from NASA Earth observations. Using data from NASA’s Soil Moisture Active Passive (SMAP) sensor, we have produced a spatially comprehensive early warning system to determine the severity of drought in different counties based upon the day of the year and date of the last rainfall event for our partners in Kansas.</a:t>
            </a:r>
          </a:p>
        </p:txBody>
      </p:sp>
      <p:sp>
        <p:nvSpPr>
          <p:cNvPr id="4" name="Slide Number Placeholder 3"/>
          <p:cNvSpPr>
            <a:spLocks noGrp="1"/>
          </p:cNvSpPr>
          <p:nvPr>
            <p:ph type="sldNum" sz="quarter" idx="10"/>
          </p:nvPr>
        </p:nvSpPr>
        <p:spPr/>
        <p:txBody>
          <a:bodyPr/>
          <a:lstStyle/>
          <a:p>
            <a:fld id="{66EE4239-191D-4388-B0F5-1C5222233620}" type="slidenum">
              <a:rPr lang="en-US" smtClean="0"/>
              <a:t>1</a:t>
            </a:fld>
            <a:endParaRPr lang="en-US"/>
          </a:p>
        </p:txBody>
      </p:sp>
    </p:spTree>
    <p:extLst>
      <p:ext uri="{BB962C8B-B14F-4D97-AF65-F5344CB8AC3E}">
        <p14:creationId xmlns:p14="http://schemas.microsoft.com/office/powerpoint/2010/main" val="711282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in calculating</a:t>
            </a:r>
            <a:r>
              <a:rPr lang="en-US" baseline="0" dirty="0"/>
              <a:t> model forecast was calculating the exponential decay constant. Using </a:t>
            </a:r>
            <a:r>
              <a:rPr lang="en-US" baseline="0" dirty="0" err="1"/>
              <a:t>Mesonet</a:t>
            </a:r>
            <a:r>
              <a:rPr lang="en-US" baseline="0" dirty="0"/>
              <a:t> data from 41 stations, we identified 237 periods of </a:t>
            </a:r>
            <a:r>
              <a:rPr lang="en-US" baseline="0" dirty="0" err="1"/>
              <a:t>drydown</a:t>
            </a:r>
            <a:r>
              <a:rPr lang="en-US" baseline="0" dirty="0"/>
              <a:t> to find the rate at which soil drying down. Then, assuming low evaporative demand in the winter and high evaporative demand in the summer, we derived the exponential decay constant.</a:t>
            </a:r>
          </a:p>
          <a:p>
            <a:endParaRPr lang="en-US" baseline="0" dirty="0"/>
          </a:p>
          <a:p>
            <a:r>
              <a:rPr lang="en-US" baseline="0" dirty="0"/>
              <a:t>Using the exponential decay constant, along with current soil moisture (measured by SMAP) and minimum soil moisture (gathered from SMAP) for each pixel, we forecasted the soil moisture to a user selected date, assuming no precipitation.</a:t>
            </a:r>
            <a:endParaRPr lang="en-US" dirty="0"/>
          </a:p>
        </p:txBody>
      </p:sp>
      <p:sp>
        <p:nvSpPr>
          <p:cNvPr id="4" name="Slide Number Placeholder 3"/>
          <p:cNvSpPr>
            <a:spLocks noGrp="1"/>
          </p:cNvSpPr>
          <p:nvPr>
            <p:ph type="sldNum" sz="quarter" idx="10"/>
          </p:nvPr>
        </p:nvSpPr>
        <p:spPr/>
        <p:txBody>
          <a:bodyPr/>
          <a:lstStyle/>
          <a:p>
            <a:fld id="{66EE4239-191D-4388-B0F5-1C5222233620}" type="slidenum">
              <a:rPr lang="en-US" smtClean="0"/>
              <a:t>10</a:t>
            </a:fld>
            <a:endParaRPr lang="en-US"/>
          </a:p>
        </p:txBody>
      </p:sp>
    </p:spTree>
    <p:extLst>
      <p:ext uri="{BB962C8B-B14F-4D97-AF65-F5344CB8AC3E}">
        <p14:creationId xmlns:p14="http://schemas.microsoft.com/office/powerpoint/2010/main" val="3091475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worked with Kansas State University to model the relative</a:t>
            </a:r>
            <a:r>
              <a:rPr lang="en-US" baseline="0" dirty="0"/>
              <a:t> soil moisture, based on the maximum and minimum measurements from the SMAP period of record. To find the relative soil moisture, we took SMAP imagery from a user selected day, subtracted the minimum soil moisture, and divided by the storage capacity. A map of relative soil moisture for July 1, 2019 is presented to the right.</a:t>
            </a:r>
          </a:p>
          <a:p>
            <a:endParaRPr lang="en-US" baseline="0" dirty="0"/>
          </a:p>
          <a:p>
            <a:r>
              <a:rPr lang="en-US" baseline="0" dirty="0"/>
              <a:t>After finding the current relative saturation, we found the difference between that percentage and the percentage relative saturation selected by the model user. Using that difference, we modeled the days until or since each pixel in Kansas reached the selected percentage of relative saturation.</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endParaRPr lang="en-US" baseline="0" dirty="0"/>
          </a:p>
          <a:p>
            <a:r>
              <a:rPr lang="en-US" sz="1200" b="0" i="0" u="none" strike="noStrike" kern="1200" baseline="0" dirty="0">
                <a:solidFill>
                  <a:schemeClr val="tx1"/>
                </a:solidFill>
                <a:effectLst/>
                <a:latin typeface="+mn-lt"/>
                <a:ea typeface="+mn-ea"/>
                <a:cs typeface="+mn-cs"/>
              </a:rPr>
              <a:t>Image Source: Max </a:t>
            </a:r>
            <a:r>
              <a:rPr lang="en-US" sz="1200" b="0" i="0" u="none" strike="noStrike" kern="1200" baseline="0" dirty="0" err="1">
                <a:solidFill>
                  <a:schemeClr val="tx1"/>
                </a:solidFill>
                <a:effectLst/>
                <a:latin typeface="+mn-lt"/>
                <a:ea typeface="+mn-ea"/>
                <a:cs typeface="+mn-cs"/>
              </a:rPr>
              <a:t>Dunsker</a:t>
            </a:r>
            <a:endParaRPr lang="en-US" sz="1200" b="0" i="0" u="none" strike="noStrike" kern="1200" baseline="0" dirty="0">
              <a:solidFill>
                <a:schemeClr val="tx1"/>
              </a:solidFill>
              <a:effectLst/>
              <a:latin typeface="+mn-lt"/>
              <a:ea typeface="+mn-ea"/>
              <a:cs typeface="+mn-cs"/>
            </a:endParaRPr>
          </a:p>
          <a:p>
            <a:r>
              <a:rPr lang="en-US" sz="1200" b="0" i="0" u="none" strike="noStrike" kern="1200" baseline="0" dirty="0">
                <a:solidFill>
                  <a:schemeClr val="tx1"/>
                </a:solidFill>
                <a:effectLst/>
                <a:latin typeface="+mn-lt"/>
                <a:ea typeface="+mn-ea"/>
                <a:cs typeface="+mn-cs"/>
              </a:rPr>
              <a:t>Image Credit: Created by </a:t>
            </a:r>
            <a:r>
              <a:rPr lang="en-US" sz="1200" b="0" i="0" u="none" strike="noStrike" kern="1200" baseline="0" dirty="0" err="1">
                <a:solidFill>
                  <a:schemeClr val="tx1"/>
                </a:solidFill>
                <a:effectLst/>
                <a:latin typeface="+mn-lt"/>
                <a:ea typeface="+mn-ea"/>
                <a:cs typeface="+mn-cs"/>
              </a:rPr>
              <a:t>DEVELOPer</a:t>
            </a:r>
            <a:endParaRPr lang="en-US" sz="1200" b="0" i="0" u="none" strike="noStrike" kern="1200" baseline="0" dirty="0">
              <a:solidFill>
                <a:schemeClr val="tx1"/>
              </a:solidFill>
              <a:effectLst/>
              <a:latin typeface="+mn-lt"/>
              <a:ea typeface="+mn-ea"/>
              <a:cs typeface="+mn-cs"/>
            </a:endParaRPr>
          </a:p>
          <a:p>
            <a:r>
              <a:rPr lang="en-US" sz="1200" b="0" i="0" u="none" strike="noStrike" kern="1200" baseline="0" dirty="0" err="1">
                <a:solidFill>
                  <a:schemeClr val="tx1"/>
                </a:solidFill>
                <a:effectLst/>
                <a:latin typeface="+mn-lt"/>
                <a:ea typeface="+mn-ea"/>
                <a:cs typeface="+mn-cs"/>
              </a:rPr>
              <a:t>Shapefile</a:t>
            </a:r>
            <a:r>
              <a:rPr lang="en-US" sz="1200" b="0" i="0" u="none" strike="noStrike" kern="1200" baseline="0" dirty="0">
                <a:solidFill>
                  <a:schemeClr val="tx1"/>
                </a:solidFill>
                <a:effectLst/>
                <a:latin typeface="+mn-lt"/>
                <a:ea typeface="+mn-ea"/>
                <a:cs typeface="+mn-cs"/>
              </a:rPr>
              <a:t> of Kansas: </a:t>
            </a:r>
          </a:p>
          <a:p>
            <a:r>
              <a:rPr lang="en-US" sz="1200" b="0" i="0" u="none" strike="noStrike" kern="1200" baseline="0" dirty="0">
                <a:solidFill>
                  <a:schemeClr val="tx1"/>
                </a:solidFill>
                <a:effectLst/>
                <a:latin typeface="+mn-lt"/>
                <a:ea typeface="+mn-ea"/>
                <a:cs typeface="+mn-cs"/>
              </a:rPr>
              <a:t>U.S. Bureau of the Census. TIGER/Line: U.S. States. Washington, D.C.: Bureau of the Census, 2018.</a:t>
            </a:r>
          </a:p>
          <a:p>
            <a:r>
              <a:rPr lang="en-US" sz="1200" b="0" i="0" u="none" strike="noStrike" kern="1200" baseline="0" dirty="0" err="1">
                <a:solidFill>
                  <a:schemeClr val="tx1"/>
                </a:solidFill>
                <a:effectLst/>
                <a:latin typeface="+mn-lt"/>
                <a:ea typeface="+mn-ea"/>
                <a:cs typeface="+mn-cs"/>
              </a:rPr>
              <a:t>Shapefile</a:t>
            </a:r>
            <a:r>
              <a:rPr lang="en-US" sz="1200" b="0" i="0" u="none" strike="noStrike" kern="1200" baseline="0" dirty="0">
                <a:solidFill>
                  <a:schemeClr val="tx1"/>
                </a:solidFill>
                <a:effectLst/>
                <a:latin typeface="+mn-lt"/>
                <a:ea typeface="+mn-ea"/>
                <a:cs typeface="+mn-cs"/>
              </a:rPr>
              <a:t> of Kansas Counties: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effectLst/>
                <a:latin typeface="+mn-lt"/>
                <a:ea typeface="+mn-ea"/>
                <a:cs typeface="+mn-cs"/>
              </a:rPr>
              <a:t>U.S. Bureau of the Census. TIGER/Line: Kansas Counties. Washington, D.C.: Bureau of the Census, 2018.</a:t>
            </a:r>
            <a:endParaRPr lang="en-US" baseline="0" dirty="0"/>
          </a:p>
          <a:p>
            <a:r>
              <a:rPr lang="en-US" dirty="0"/>
              <a:t>Imagery:</a:t>
            </a:r>
          </a:p>
          <a:p>
            <a:r>
              <a:rPr lang="en-US" dirty="0"/>
              <a:t>SMAP data 2019 (NASA). Dataset: SMAP L4 km EASE-Grid Surface and Root Zone Soil Moisture Analysis Update (SPL4SMAU), Version 3. Retrieved from NSIDC DAAC 26 June 2019. </a:t>
            </a:r>
            <a:r>
              <a:rPr lang="en-US" dirty="0" err="1"/>
              <a:t>doi</a:t>
            </a:r>
            <a:r>
              <a:rPr lang="en-US" dirty="0"/>
              <a:t>: http://dx.doi.org/10.5067/20ULJH6EZKFJ</a:t>
            </a:r>
          </a:p>
          <a:p>
            <a:endParaRPr lang="en-US" dirty="0"/>
          </a:p>
        </p:txBody>
      </p:sp>
      <p:sp>
        <p:nvSpPr>
          <p:cNvPr id="4" name="Slide Number Placeholder 3"/>
          <p:cNvSpPr>
            <a:spLocks noGrp="1"/>
          </p:cNvSpPr>
          <p:nvPr>
            <p:ph type="sldNum" sz="quarter" idx="10"/>
          </p:nvPr>
        </p:nvSpPr>
        <p:spPr/>
        <p:txBody>
          <a:bodyPr/>
          <a:lstStyle/>
          <a:p>
            <a:fld id="{66EE4239-191D-4388-B0F5-1C5222233620}" type="slidenum">
              <a:rPr lang="en-US" smtClean="0"/>
              <a:t>11</a:t>
            </a:fld>
            <a:endParaRPr lang="en-US"/>
          </a:p>
        </p:txBody>
      </p:sp>
    </p:spTree>
    <p:extLst>
      <p:ext uri="{BB962C8B-B14F-4D97-AF65-F5344CB8AC3E}">
        <p14:creationId xmlns:p14="http://schemas.microsoft.com/office/powerpoint/2010/main" val="3841761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map of one week timescale EDDI for July 1, 2019, where EDDI compiles the evaporative demand anomaly for the prior week, is shown in the bottom left. Values in red represent abnormally high evaporative demand, while values in yellow show normal evaporative demand. Values in blue would represent an abnormally low evaporative demand for that pixel.</a:t>
            </a:r>
          </a:p>
          <a:p>
            <a:endParaRPr lang="en-US" baseline="0" dirty="0"/>
          </a:p>
          <a:p>
            <a:r>
              <a:rPr lang="en-US" baseline="0" dirty="0"/>
              <a:t>Our first step in comparing EDDI and SMAP was gathering one week timescale EDDI for everyday in the SMAP period of record. Then, using all 88 </a:t>
            </a:r>
            <a:r>
              <a:rPr lang="en-US" baseline="0" dirty="0" err="1"/>
              <a:t>Mesonet</a:t>
            </a:r>
            <a:r>
              <a:rPr lang="en-US" baseline="0" dirty="0"/>
              <a:t> stations as a sample, we gathered the SMAP and EDDI values for each observation of the values at each point. Then, to make SMAP more comparable to the EDDI value, which is an anomaly, we found the percentile rank for each SMAP observation at that pixel.</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endParaRPr lang="en-US" baseline="0" dirty="0"/>
          </a:p>
          <a:p>
            <a:r>
              <a:rPr lang="en-US" sz="1200" b="0" i="0" u="none" strike="noStrike" kern="1200" baseline="0" dirty="0">
                <a:solidFill>
                  <a:schemeClr val="tx1"/>
                </a:solidFill>
                <a:effectLst/>
                <a:latin typeface="+mn-lt"/>
                <a:ea typeface="+mn-ea"/>
                <a:cs typeface="+mn-cs"/>
              </a:rPr>
              <a:t>Image Source: Max </a:t>
            </a:r>
            <a:r>
              <a:rPr lang="en-US" sz="1200" b="0" i="0" u="none" strike="noStrike" kern="1200" baseline="0" dirty="0" err="1">
                <a:solidFill>
                  <a:schemeClr val="tx1"/>
                </a:solidFill>
                <a:effectLst/>
                <a:latin typeface="+mn-lt"/>
                <a:ea typeface="+mn-ea"/>
                <a:cs typeface="+mn-cs"/>
              </a:rPr>
              <a:t>Dunsker</a:t>
            </a:r>
            <a:endParaRPr lang="en-US" sz="1200" b="0" i="0" u="none" strike="noStrike" kern="1200" baseline="0" dirty="0">
              <a:solidFill>
                <a:schemeClr val="tx1"/>
              </a:solidFill>
              <a:effectLst/>
              <a:latin typeface="+mn-lt"/>
              <a:ea typeface="+mn-ea"/>
              <a:cs typeface="+mn-cs"/>
            </a:endParaRPr>
          </a:p>
          <a:p>
            <a:r>
              <a:rPr lang="en-US" sz="1200" b="0" i="0" u="none" strike="noStrike" kern="1200" baseline="0" dirty="0">
                <a:solidFill>
                  <a:schemeClr val="tx1"/>
                </a:solidFill>
                <a:effectLst/>
                <a:latin typeface="+mn-lt"/>
                <a:ea typeface="+mn-ea"/>
                <a:cs typeface="+mn-cs"/>
              </a:rPr>
              <a:t>Image Credit: Made by </a:t>
            </a:r>
            <a:r>
              <a:rPr lang="en-US" sz="1200" b="0" i="0" u="none" strike="noStrike" kern="1200" baseline="0" dirty="0" err="1">
                <a:solidFill>
                  <a:schemeClr val="tx1"/>
                </a:solidFill>
                <a:effectLst/>
                <a:latin typeface="+mn-lt"/>
                <a:ea typeface="+mn-ea"/>
                <a:cs typeface="+mn-cs"/>
              </a:rPr>
              <a:t>DEVELOPer</a:t>
            </a:r>
            <a:endParaRPr lang="en-US" sz="1200" b="0" i="0" u="none" strike="noStrike" kern="1200" baseline="0" dirty="0">
              <a:solidFill>
                <a:schemeClr val="tx1"/>
              </a:solidFill>
              <a:effectLst/>
              <a:latin typeface="+mn-lt"/>
              <a:ea typeface="+mn-ea"/>
              <a:cs typeface="+mn-cs"/>
            </a:endParaRPr>
          </a:p>
          <a:p>
            <a:r>
              <a:rPr lang="en-US" sz="1200" b="0" i="0" u="none" strike="noStrike" kern="1200" baseline="0" dirty="0" err="1">
                <a:solidFill>
                  <a:schemeClr val="tx1"/>
                </a:solidFill>
                <a:effectLst/>
                <a:latin typeface="+mn-lt"/>
                <a:ea typeface="+mn-ea"/>
                <a:cs typeface="+mn-cs"/>
              </a:rPr>
              <a:t>Shapefile</a:t>
            </a:r>
            <a:r>
              <a:rPr lang="en-US" sz="1200" b="0" i="0" u="none" strike="noStrike" kern="1200" baseline="0" dirty="0">
                <a:solidFill>
                  <a:schemeClr val="tx1"/>
                </a:solidFill>
                <a:effectLst/>
                <a:latin typeface="+mn-lt"/>
                <a:ea typeface="+mn-ea"/>
                <a:cs typeface="+mn-cs"/>
              </a:rPr>
              <a:t> of Kansas: </a:t>
            </a:r>
          </a:p>
          <a:p>
            <a:r>
              <a:rPr lang="en-US" sz="1200" b="0" i="0" u="none" strike="noStrike" kern="1200" baseline="0" dirty="0">
                <a:solidFill>
                  <a:schemeClr val="tx1"/>
                </a:solidFill>
                <a:effectLst/>
                <a:latin typeface="+mn-lt"/>
                <a:ea typeface="+mn-ea"/>
                <a:cs typeface="+mn-cs"/>
              </a:rPr>
              <a:t>U.S. Bureau of the Census. TIGER/Line: U.S. States. Washington, D.C.: Bureau of the Census, 2018.</a:t>
            </a:r>
          </a:p>
          <a:p>
            <a:r>
              <a:rPr lang="en-US" dirty="0" err="1"/>
              <a:t>Shapefile</a:t>
            </a:r>
            <a:r>
              <a:rPr lang="en-US" baseline="0" dirty="0"/>
              <a:t> of Kansas Climatological Divisions:</a:t>
            </a:r>
          </a:p>
          <a:p>
            <a:r>
              <a:rPr lang="en-US" sz="1200" b="0" i="0" kern="1200" dirty="0" err="1">
                <a:solidFill>
                  <a:schemeClr val="tx1"/>
                </a:solidFill>
                <a:effectLst/>
                <a:latin typeface="+mn-lt"/>
                <a:ea typeface="+mn-ea"/>
                <a:cs typeface="+mn-cs"/>
              </a:rPr>
              <a:t>Vose</a:t>
            </a:r>
            <a:r>
              <a:rPr lang="en-US" sz="1200" b="0" i="0" kern="1200" dirty="0">
                <a:solidFill>
                  <a:schemeClr val="tx1"/>
                </a:solidFill>
                <a:effectLst/>
                <a:latin typeface="+mn-lt"/>
                <a:ea typeface="+mn-ea"/>
                <a:cs typeface="+mn-cs"/>
              </a:rPr>
              <a:t>, Russell S.; </a:t>
            </a:r>
            <a:r>
              <a:rPr lang="en-US" sz="1200" b="0" i="0" kern="1200" dirty="0" err="1">
                <a:solidFill>
                  <a:schemeClr val="tx1"/>
                </a:solidFill>
                <a:effectLst/>
                <a:latin typeface="+mn-lt"/>
                <a:ea typeface="+mn-ea"/>
                <a:cs typeface="+mn-cs"/>
              </a:rPr>
              <a:t>Applequist</a:t>
            </a:r>
            <a:r>
              <a:rPr lang="en-US" sz="1200" b="0" i="0" kern="1200" dirty="0">
                <a:solidFill>
                  <a:schemeClr val="tx1"/>
                </a:solidFill>
                <a:effectLst/>
                <a:latin typeface="+mn-lt"/>
                <a:ea typeface="+mn-ea"/>
                <a:cs typeface="+mn-cs"/>
              </a:rPr>
              <a:t>, Scott; Squires, Mike; </a:t>
            </a:r>
            <a:r>
              <a:rPr lang="en-US" sz="1200" b="0" i="0" kern="1200" dirty="0" err="1">
                <a:solidFill>
                  <a:schemeClr val="tx1"/>
                </a:solidFill>
                <a:effectLst/>
                <a:latin typeface="+mn-lt"/>
                <a:ea typeface="+mn-ea"/>
                <a:cs typeface="+mn-cs"/>
              </a:rPr>
              <a:t>Durre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Imke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Menne</a:t>
            </a:r>
            <a:r>
              <a:rPr lang="en-US" sz="1200" b="0" i="0" kern="1200" dirty="0">
                <a:solidFill>
                  <a:schemeClr val="tx1"/>
                </a:solidFill>
                <a:effectLst/>
                <a:latin typeface="+mn-lt"/>
                <a:ea typeface="+mn-ea"/>
                <a:cs typeface="+mn-cs"/>
              </a:rPr>
              <a:t>, Matthew J.; Williams, Claude N., Jr.; </a:t>
            </a:r>
            <a:r>
              <a:rPr lang="en-US" sz="1200" b="0" i="0" kern="1200" dirty="0" err="1">
                <a:solidFill>
                  <a:schemeClr val="tx1"/>
                </a:solidFill>
                <a:effectLst/>
                <a:latin typeface="+mn-lt"/>
                <a:ea typeface="+mn-ea"/>
                <a:cs typeface="+mn-cs"/>
              </a:rPr>
              <a:t>Fenimore</a:t>
            </a:r>
            <a:r>
              <a:rPr lang="en-US" sz="1200" b="0" i="0" kern="1200" dirty="0">
                <a:solidFill>
                  <a:schemeClr val="tx1"/>
                </a:solidFill>
                <a:effectLst/>
                <a:latin typeface="+mn-lt"/>
                <a:ea typeface="+mn-ea"/>
                <a:cs typeface="+mn-cs"/>
              </a:rPr>
              <a:t>, Chris; Gleason, Karin; Arndt, Derek (2014): NOAA's Gridded Climate Divisional Dataset (CLIMDIV). Kansas</a:t>
            </a:r>
            <a:r>
              <a:rPr lang="en-US" sz="1200" b="0" i="0" kern="1200" baseline="0" dirty="0">
                <a:solidFill>
                  <a:schemeClr val="tx1"/>
                </a:solidFill>
                <a:effectLst/>
                <a:latin typeface="+mn-lt"/>
                <a:ea typeface="+mn-ea"/>
                <a:cs typeface="+mn-cs"/>
              </a:rPr>
              <a:t> Climatological Divisions</a:t>
            </a:r>
            <a:r>
              <a:rPr lang="en-US" sz="1200" b="0" i="0" kern="1200" dirty="0">
                <a:solidFill>
                  <a:schemeClr val="tx1"/>
                </a:solidFill>
                <a:effectLst/>
                <a:latin typeface="+mn-lt"/>
                <a:ea typeface="+mn-ea"/>
                <a:cs typeface="+mn-cs"/>
              </a:rPr>
              <a:t>. NOAA National Climatic Data Center. doi:10.7289/V5M32STR, June</a:t>
            </a:r>
            <a:r>
              <a:rPr lang="en-US" sz="1200" b="0" i="0" kern="1200" baseline="0" dirty="0">
                <a:solidFill>
                  <a:schemeClr val="tx1"/>
                </a:solidFill>
                <a:effectLst/>
                <a:latin typeface="+mn-lt"/>
                <a:ea typeface="+mn-ea"/>
                <a:cs typeface="+mn-cs"/>
              </a:rPr>
              <a:t> 2, </a:t>
            </a:r>
            <a:r>
              <a:rPr lang="en-US" sz="1200" b="0" i="0" kern="1200" dirty="0">
                <a:solidFill>
                  <a:schemeClr val="tx1"/>
                </a:solidFill>
                <a:effectLst/>
                <a:latin typeface="+mn-lt"/>
                <a:ea typeface="+mn-ea"/>
                <a:cs typeface="+mn-cs"/>
              </a:rPr>
              <a:t>2019.</a:t>
            </a:r>
            <a:endParaRPr lang="en-US" dirty="0"/>
          </a:p>
          <a:p>
            <a:r>
              <a:rPr lang="en-US" sz="1200" b="0" i="0" u="none" strike="noStrike" kern="1200" baseline="0" dirty="0">
                <a:solidFill>
                  <a:schemeClr val="tx1"/>
                </a:solidFill>
                <a:effectLst/>
                <a:latin typeface="+mn-lt"/>
                <a:ea typeface="+mn-ea"/>
                <a:cs typeface="+mn-cs"/>
              </a:rPr>
              <a:t>Imagery:</a:t>
            </a:r>
          </a:p>
          <a:p>
            <a:r>
              <a:rPr lang="en-US" dirty="0"/>
              <a:t>Hobbins, M.T., A. Wood, D. </a:t>
            </a:r>
            <a:r>
              <a:rPr lang="en-US" dirty="0" err="1"/>
              <a:t>McEvoy</a:t>
            </a:r>
            <a:r>
              <a:rPr lang="en-US" dirty="0"/>
              <a:t>, J. Huntington, C. Morton, M.</a:t>
            </a:r>
            <a:r>
              <a:rPr lang="en-US" baseline="0" dirty="0"/>
              <a:t> </a:t>
            </a:r>
            <a:r>
              <a:rPr lang="en-US" dirty="0"/>
              <a:t>Anderson, and C. Hain (2016), The Evaporative Demand Drought</a:t>
            </a:r>
          </a:p>
          <a:p>
            <a:r>
              <a:rPr lang="en-US" dirty="0"/>
              <a:t>Index: Part I - Linking drought evolution to variations in</a:t>
            </a:r>
            <a:r>
              <a:rPr lang="en-US" baseline="0" dirty="0"/>
              <a:t> </a:t>
            </a:r>
            <a:r>
              <a:rPr lang="en-US" dirty="0"/>
              <a:t>evaporative demand. Journal of Hydrometeorology, 17: 1745–</a:t>
            </a:r>
          </a:p>
          <a:p>
            <a:r>
              <a:rPr lang="en-US" dirty="0"/>
              <a:t>1761, doi:10.1175/JHM-D-15-0121.1.</a:t>
            </a:r>
          </a:p>
          <a:p>
            <a:endParaRPr lang="en-US" dirty="0"/>
          </a:p>
          <a:p>
            <a:r>
              <a:rPr lang="en-US" dirty="0" err="1"/>
              <a:t>McEvoy</a:t>
            </a:r>
            <a:r>
              <a:rPr lang="en-US" dirty="0"/>
              <a:t>, D., J. Huntington, M.T. Hobbins, A. Wood, C. Morton, M.</a:t>
            </a:r>
            <a:r>
              <a:rPr lang="en-US" baseline="0" dirty="0"/>
              <a:t> </a:t>
            </a:r>
            <a:r>
              <a:rPr lang="en-US" dirty="0"/>
              <a:t>Anderson, and C. Hain C (2016), The Evaporative Demand</a:t>
            </a:r>
            <a:r>
              <a:rPr lang="en-US" baseline="0" dirty="0"/>
              <a:t> </a:t>
            </a:r>
            <a:r>
              <a:rPr lang="en-US" dirty="0"/>
              <a:t>Drought Index: Part II - CONUS-wide assessment against common</a:t>
            </a:r>
            <a:r>
              <a:rPr lang="en-US" baseline="0" dirty="0"/>
              <a:t> </a:t>
            </a:r>
            <a:r>
              <a:rPr lang="en-US" dirty="0"/>
              <a:t>drought indicators. Journal of Hydrometeorology, 17: 1763–1779,</a:t>
            </a:r>
            <a:r>
              <a:rPr lang="en-US" baseline="0" dirty="0"/>
              <a:t> </a:t>
            </a:r>
            <a:r>
              <a:rPr lang="en-US" dirty="0"/>
              <a:t>doi:10.1175/JHM-D-15-0122.1.</a:t>
            </a:r>
            <a:endParaRPr lang="en-US" sz="1200" b="0" i="0" u="none" strike="noStrike" kern="1200" baseline="0" dirty="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66EE4239-191D-4388-B0F5-1C5222233620}" type="slidenum">
              <a:rPr lang="en-US" smtClean="0"/>
              <a:t>12</a:t>
            </a:fld>
            <a:endParaRPr lang="en-US"/>
          </a:p>
        </p:txBody>
      </p:sp>
    </p:spTree>
    <p:extLst>
      <p:ext uri="{BB962C8B-B14F-4D97-AF65-F5344CB8AC3E}">
        <p14:creationId xmlns:p14="http://schemas.microsoft.com/office/powerpoint/2010/main" val="2468812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One unique aspect about our project is not only do we collaborate with our partners, but when generating our results we have to consider its comprehension and usability for our partners. For example when working with the Kansas Water Office, they have yet to include soil moisture in their water resources. Since they interface with agricultural producers and farmers, they are able to disseminate soil characteristics such as minimum and maximum soil moisture and overall storage capacity on a sub-county level like with Pawnee County, which doesn’t have a </a:t>
            </a:r>
            <a:r>
              <a:rPr lang="en-US" b="0" dirty="0" err="1"/>
              <a:t>Mesonet</a:t>
            </a:r>
            <a:r>
              <a:rPr lang="en-US" b="0" dirty="0"/>
              <a:t> station.</a:t>
            </a:r>
          </a:p>
          <a:p>
            <a:endParaRPr lang="en-US" b="0" dirty="0"/>
          </a:p>
          <a:p>
            <a:r>
              <a:rPr lang="en-US" sz="1200" b="0" i="0" u="none" strike="noStrike" kern="1200" baseline="0" dirty="0">
                <a:solidFill>
                  <a:schemeClr val="tx1"/>
                </a:solidFill>
                <a:effectLst/>
                <a:latin typeface="+mn-lt"/>
                <a:ea typeface="+mn-ea"/>
                <a:cs typeface="+mn-cs"/>
              </a:rPr>
              <a:t>-------------------------------</a:t>
            </a:r>
          </a:p>
          <a:p>
            <a:r>
              <a:rPr lang="en-US" sz="1200" b="0" i="0" u="none" strike="noStrike" kern="1200" baseline="0" dirty="0">
                <a:solidFill>
                  <a:schemeClr val="tx1"/>
                </a:solidFill>
                <a:effectLst/>
                <a:latin typeface="+mn-lt"/>
                <a:ea typeface="+mn-ea"/>
                <a:cs typeface="+mn-cs"/>
              </a:rPr>
              <a:t>Image Source: Max </a:t>
            </a:r>
            <a:r>
              <a:rPr lang="en-US" sz="1200" b="0" i="0" u="none" strike="noStrike" kern="1200" baseline="0" dirty="0" err="1">
                <a:solidFill>
                  <a:schemeClr val="tx1"/>
                </a:solidFill>
                <a:effectLst/>
                <a:latin typeface="+mn-lt"/>
                <a:ea typeface="+mn-ea"/>
                <a:cs typeface="+mn-cs"/>
              </a:rPr>
              <a:t>Dunsker</a:t>
            </a:r>
            <a:endParaRPr lang="en-US" sz="1200" b="0" i="0" u="none" strike="noStrike" kern="1200" baseline="0" dirty="0">
              <a:solidFill>
                <a:schemeClr val="tx1"/>
              </a:solidFill>
              <a:effectLst/>
              <a:latin typeface="+mn-lt"/>
              <a:ea typeface="+mn-ea"/>
              <a:cs typeface="+mn-cs"/>
            </a:endParaRPr>
          </a:p>
          <a:p>
            <a:r>
              <a:rPr lang="en-US" sz="1200" b="0" i="0" u="none" strike="noStrike" kern="1200" baseline="0" dirty="0">
                <a:solidFill>
                  <a:schemeClr val="tx1"/>
                </a:solidFill>
                <a:effectLst/>
                <a:latin typeface="+mn-lt"/>
                <a:ea typeface="+mn-ea"/>
                <a:cs typeface="+mn-cs"/>
              </a:rPr>
              <a:t>Image Credit: Made by </a:t>
            </a:r>
            <a:r>
              <a:rPr lang="en-US" sz="1200" b="0" i="0" u="none" strike="noStrike" kern="1200" baseline="0" dirty="0" err="1">
                <a:solidFill>
                  <a:schemeClr val="tx1"/>
                </a:solidFill>
                <a:effectLst/>
                <a:latin typeface="+mn-lt"/>
                <a:ea typeface="+mn-ea"/>
                <a:cs typeface="+mn-cs"/>
              </a:rPr>
              <a:t>DEVELOPer</a:t>
            </a:r>
            <a:endParaRPr lang="en-US" sz="1200" b="0" i="0" u="none" strike="noStrike" kern="1200" baseline="0" dirty="0">
              <a:solidFill>
                <a:schemeClr val="tx1"/>
              </a:solidFill>
              <a:effectLst/>
              <a:latin typeface="+mn-lt"/>
              <a:ea typeface="+mn-ea"/>
              <a:cs typeface="+mn-cs"/>
            </a:endParaRPr>
          </a:p>
          <a:p>
            <a:r>
              <a:rPr lang="en-US" sz="1200" b="0" i="0" u="none" strike="noStrike" kern="1200" baseline="0" dirty="0">
                <a:solidFill>
                  <a:schemeClr val="tx1"/>
                </a:solidFill>
                <a:effectLst/>
                <a:latin typeface="+mn-lt"/>
                <a:ea typeface="+mn-ea"/>
                <a:cs typeface="+mn-cs"/>
              </a:rPr>
              <a:t>Shapefile of US States: </a:t>
            </a:r>
          </a:p>
          <a:p>
            <a:r>
              <a:rPr lang="en-US" sz="1200" b="0" i="0" u="none" strike="noStrike" kern="1200" baseline="0" dirty="0">
                <a:solidFill>
                  <a:schemeClr val="tx1"/>
                </a:solidFill>
                <a:effectLst/>
                <a:latin typeface="+mn-lt"/>
                <a:ea typeface="+mn-ea"/>
                <a:cs typeface="+mn-cs"/>
              </a:rPr>
              <a:t>U.S. Bureau of the Census. TIGER/Line: U.S. States. Washington, D.C.: Bureau of the Census, 2018.</a:t>
            </a:r>
          </a:p>
          <a:p>
            <a:r>
              <a:rPr lang="en-US" sz="1200" b="0" i="0" u="none" strike="noStrike" kern="1200" baseline="0" dirty="0">
                <a:solidFill>
                  <a:schemeClr val="tx1"/>
                </a:solidFill>
                <a:effectLst/>
                <a:latin typeface="+mn-lt"/>
                <a:ea typeface="+mn-ea"/>
                <a:cs typeface="+mn-cs"/>
              </a:rPr>
              <a:t>Shapefile of Kansas Counties: </a:t>
            </a:r>
          </a:p>
          <a:p>
            <a:r>
              <a:rPr lang="en-US" sz="1200" b="0" i="0" u="none" strike="noStrike" kern="1200" baseline="0" dirty="0">
                <a:solidFill>
                  <a:schemeClr val="tx1"/>
                </a:solidFill>
                <a:effectLst/>
                <a:latin typeface="+mn-lt"/>
                <a:ea typeface="+mn-ea"/>
                <a:cs typeface="+mn-cs"/>
              </a:rPr>
              <a:t>U.S. Bureau of the Census. TIGER/Line: Kansas Counties. Washington, D.C.: Bureau of the Census, 2018.</a:t>
            </a:r>
            <a:r>
              <a:rPr lang="en-US" dirty="0"/>
              <a:t> </a:t>
            </a:r>
            <a:endParaRPr lang="en-US" b="0" dirty="0"/>
          </a:p>
          <a:p>
            <a:endParaRPr lang="en-US" b="0" dirty="0"/>
          </a:p>
        </p:txBody>
      </p:sp>
      <p:sp>
        <p:nvSpPr>
          <p:cNvPr id="4" name="Slide Number Placeholder 3"/>
          <p:cNvSpPr>
            <a:spLocks noGrp="1"/>
          </p:cNvSpPr>
          <p:nvPr>
            <p:ph type="sldNum" sz="quarter" idx="10"/>
          </p:nvPr>
        </p:nvSpPr>
        <p:spPr/>
        <p:txBody>
          <a:bodyPr/>
          <a:lstStyle/>
          <a:p>
            <a:fld id="{66EE4239-191D-4388-B0F5-1C5222233620}" type="slidenum">
              <a:rPr lang="en-US" smtClean="0"/>
              <a:t>13</a:t>
            </a:fld>
            <a:endParaRPr lang="en-US"/>
          </a:p>
        </p:txBody>
      </p:sp>
    </p:spTree>
    <p:extLst>
      <p:ext uri="{BB962C8B-B14F-4D97-AF65-F5344CB8AC3E}">
        <p14:creationId xmlns:p14="http://schemas.microsoft.com/office/powerpoint/2010/main" val="1115252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looking at forecasted rootzone soil moisture, we wanted to see how our model performs when looking at worst case scenario of no precipitation. We wanted to look at a date that was recent but also where most of Kansas wasn’t experiencing rainfall. We decided for our start date to be July 8</a:t>
            </a:r>
            <a:r>
              <a:rPr lang="en-US" baseline="30000" dirty="0"/>
              <a:t>th</a:t>
            </a:r>
            <a:r>
              <a:rPr lang="en-US" dirty="0"/>
              <a:t> because if you look on the right-hand side map illustrating cumulative precipitation over the next two weeks, most of central Kansas experienced less than 0.1 inches of rain. So we obtained rootzone soil moisture measurements derived from SMAP for July 19</a:t>
            </a:r>
            <a:r>
              <a:rPr lang="en-US" baseline="30000" dirty="0"/>
              <a:t>th</a:t>
            </a:r>
            <a:r>
              <a:rPr lang="en-US" dirty="0"/>
              <a:t>, since that was the most recent data available at the time, and compared it with the modeled rootzone soil moisture by creating a percent difference map. Our model overpredicted soil </a:t>
            </a:r>
            <a:r>
              <a:rPr lang="en-US" dirty="0" err="1"/>
              <a:t>drydown</a:t>
            </a:r>
            <a:r>
              <a:rPr lang="en-US" dirty="0"/>
              <a:t>, but that’s okay since our model assumes high evaporative demand due to wanting to look at worst case scenario. However, when compared to the evaporative demand anomaly from EDDI for this time period, it’s actually low rather than the assumed high anomaly in the model. These results are useful to highlight areas to look at in instances </a:t>
            </a:r>
            <a:r>
              <a:rPr lang="en-US" dirty="0" err="1"/>
              <a:t>wherethe</a:t>
            </a:r>
            <a:r>
              <a:rPr lang="en-US" dirty="0"/>
              <a:t> projected worst case scenario comes true.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endParaRPr lang="en-US" baseline="0" dirty="0"/>
          </a:p>
          <a:p>
            <a:r>
              <a:rPr lang="en-US" sz="1200" b="0" i="0" u="none" strike="noStrike" kern="1200" baseline="0" dirty="0">
                <a:solidFill>
                  <a:schemeClr val="tx1"/>
                </a:solidFill>
                <a:effectLst/>
                <a:latin typeface="+mn-lt"/>
                <a:ea typeface="+mn-ea"/>
                <a:cs typeface="+mn-cs"/>
              </a:rPr>
              <a:t>Image Source: Max </a:t>
            </a:r>
            <a:r>
              <a:rPr lang="en-US" sz="1200" b="0" i="0" u="none" strike="noStrike" kern="1200" baseline="0" dirty="0" err="1">
                <a:solidFill>
                  <a:schemeClr val="tx1"/>
                </a:solidFill>
                <a:effectLst/>
                <a:latin typeface="+mn-lt"/>
                <a:ea typeface="+mn-ea"/>
                <a:cs typeface="+mn-cs"/>
              </a:rPr>
              <a:t>Dunsker</a:t>
            </a:r>
            <a:endParaRPr lang="en-US" sz="1200" b="0" i="0" u="none" strike="noStrike" kern="1200" baseline="0" dirty="0">
              <a:solidFill>
                <a:schemeClr val="tx1"/>
              </a:solidFill>
              <a:effectLst/>
              <a:latin typeface="+mn-lt"/>
              <a:ea typeface="+mn-ea"/>
              <a:cs typeface="+mn-cs"/>
            </a:endParaRPr>
          </a:p>
          <a:p>
            <a:r>
              <a:rPr lang="en-US" sz="1200" b="0" i="0" u="none" strike="noStrike" kern="1200" baseline="0" dirty="0">
                <a:solidFill>
                  <a:schemeClr val="tx1"/>
                </a:solidFill>
                <a:effectLst/>
                <a:latin typeface="+mn-lt"/>
                <a:ea typeface="+mn-ea"/>
                <a:cs typeface="+mn-cs"/>
              </a:rPr>
              <a:t>Image Credit: Made by </a:t>
            </a:r>
            <a:r>
              <a:rPr lang="en-US" sz="1200" b="0" i="0" u="none" strike="noStrike" kern="1200" baseline="0" dirty="0" err="1">
                <a:solidFill>
                  <a:schemeClr val="tx1"/>
                </a:solidFill>
                <a:effectLst/>
                <a:latin typeface="+mn-lt"/>
                <a:ea typeface="+mn-ea"/>
                <a:cs typeface="+mn-cs"/>
              </a:rPr>
              <a:t>DEVELOPer</a:t>
            </a:r>
            <a:endParaRPr lang="en-US" sz="1200" b="0" i="0" u="none" strike="noStrike" kern="1200" baseline="0" dirty="0">
              <a:solidFill>
                <a:schemeClr val="tx1"/>
              </a:solidFill>
              <a:effectLst/>
              <a:latin typeface="+mn-lt"/>
              <a:ea typeface="+mn-ea"/>
              <a:cs typeface="+mn-cs"/>
            </a:endParaRPr>
          </a:p>
          <a:p>
            <a:r>
              <a:rPr lang="en-US" sz="1200" b="0" i="0" u="none" strike="noStrike" kern="1200" baseline="0" dirty="0">
                <a:solidFill>
                  <a:schemeClr val="tx1"/>
                </a:solidFill>
                <a:effectLst/>
                <a:latin typeface="+mn-lt"/>
                <a:ea typeface="+mn-ea"/>
                <a:cs typeface="+mn-cs"/>
              </a:rPr>
              <a:t>Shapefile of Kansas: </a:t>
            </a:r>
          </a:p>
          <a:p>
            <a:r>
              <a:rPr lang="en-US" sz="1200" b="0" i="0" u="none" strike="noStrike" kern="1200" baseline="0" dirty="0">
                <a:solidFill>
                  <a:schemeClr val="tx1"/>
                </a:solidFill>
                <a:effectLst/>
                <a:latin typeface="+mn-lt"/>
                <a:ea typeface="+mn-ea"/>
                <a:cs typeface="+mn-cs"/>
              </a:rPr>
              <a:t>U.S. Bureau of the Census. TIGER/Line: U.S. States. Washington, D.C.: Bureau of the Census, 2018.</a:t>
            </a:r>
          </a:p>
          <a:p>
            <a:r>
              <a:rPr lang="en-US" dirty="0"/>
              <a:t>Shapefile</a:t>
            </a:r>
            <a:r>
              <a:rPr lang="en-US" baseline="0" dirty="0"/>
              <a:t> of Kansas Climatological Divisions:</a:t>
            </a:r>
          </a:p>
          <a:p>
            <a:r>
              <a:rPr lang="en-US" sz="1200" b="0" i="0" kern="1200" dirty="0" err="1">
                <a:solidFill>
                  <a:schemeClr val="tx1"/>
                </a:solidFill>
                <a:effectLst/>
                <a:latin typeface="+mn-lt"/>
                <a:ea typeface="+mn-ea"/>
                <a:cs typeface="+mn-cs"/>
              </a:rPr>
              <a:t>Vose</a:t>
            </a:r>
            <a:r>
              <a:rPr lang="en-US" sz="1200" b="0" i="0" kern="1200" dirty="0">
                <a:solidFill>
                  <a:schemeClr val="tx1"/>
                </a:solidFill>
                <a:effectLst/>
                <a:latin typeface="+mn-lt"/>
                <a:ea typeface="+mn-ea"/>
                <a:cs typeface="+mn-cs"/>
              </a:rPr>
              <a:t>, Russell S.; </a:t>
            </a:r>
            <a:r>
              <a:rPr lang="en-US" sz="1200" b="0" i="0" kern="1200" dirty="0" err="1">
                <a:solidFill>
                  <a:schemeClr val="tx1"/>
                </a:solidFill>
                <a:effectLst/>
                <a:latin typeface="+mn-lt"/>
                <a:ea typeface="+mn-ea"/>
                <a:cs typeface="+mn-cs"/>
              </a:rPr>
              <a:t>Applequist</a:t>
            </a:r>
            <a:r>
              <a:rPr lang="en-US" sz="1200" b="0" i="0" kern="1200" dirty="0">
                <a:solidFill>
                  <a:schemeClr val="tx1"/>
                </a:solidFill>
                <a:effectLst/>
                <a:latin typeface="+mn-lt"/>
                <a:ea typeface="+mn-ea"/>
                <a:cs typeface="+mn-cs"/>
              </a:rPr>
              <a:t>, Scott; Squires, Mike; </a:t>
            </a:r>
            <a:r>
              <a:rPr lang="en-US" sz="1200" b="0" i="0" kern="1200" dirty="0" err="1">
                <a:solidFill>
                  <a:schemeClr val="tx1"/>
                </a:solidFill>
                <a:effectLst/>
                <a:latin typeface="+mn-lt"/>
                <a:ea typeface="+mn-ea"/>
                <a:cs typeface="+mn-cs"/>
              </a:rPr>
              <a:t>Durre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Imke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Menne</a:t>
            </a:r>
            <a:r>
              <a:rPr lang="en-US" sz="1200" b="0" i="0" kern="1200" dirty="0">
                <a:solidFill>
                  <a:schemeClr val="tx1"/>
                </a:solidFill>
                <a:effectLst/>
                <a:latin typeface="+mn-lt"/>
                <a:ea typeface="+mn-ea"/>
                <a:cs typeface="+mn-cs"/>
              </a:rPr>
              <a:t>, Matthew J.; Williams, Claude N., Jr.; Fenimore, Chris; Gleason, Karin; Arndt, Derek (2014): NOAA's Gridded Climate Divisional Dataset (CLIMDIV). Kansas</a:t>
            </a:r>
            <a:r>
              <a:rPr lang="en-US" sz="1200" b="0" i="0" kern="1200" baseline="0" dirty="0">
                <a:solidFill>
                  <a:schemeClr val="tx1"/>
                </a:solidFill>
                <a:effectLst/>
                <a:latin typeface="+mn-lt"/>
                <a:ea typeface="+mn-ea"/>
                <a:cs typeface="+mn-cs"/>
              </a:rPr>
              <a:t> Climatological Divisions</a:t>
            </a:r>
            <a:r>
              <a:rPr lang="en-US" sz="1200" b="0" i="0" kern="1200" dirty="0">
                <a:solidFill>
                  <a:schemeClr val="tx1"/>
                </a:solidFill>
                <a:effectLst/>
                <a:latin typeface="+mn-lt"/>
                <a:ea typeface="+mn-ea"/>
                <a:cs typeface="+mn-cs"/>
              </a:rPr>
              <a:t>. NOAA National Climatic Data Center. doi:10.7289/V5M32STR, June</a:t>
            </a:r>
            <a:r>
              <a:rPr lang="en-US" sz="1200" b="0" i="0" kern="1200" baseline="0" dirty="0">
                <a:solidFill>
                  <a:schemeClr val="tx1"/>
                </a:solidFill>
                <a:effectLst/>
                <a:latin typeface="+mn-lt"/>
                <a:ea typeface="+mn-ea"/>
                <a:cs typeface="+mn-cs"/>
              </a:rPr>
              <a:t> 2, </a:t>
            </a:r>
            <a:r>
              <a:rPr lang="en-US" sz="1200" b="0" i="0" kern="1200" dirty="0">
                <a:solidFill>
                  <a:schemeClr val="tx1"/>
                </a:solidFill>
                <a:effectLst/>
                <a:latin typeface="+mn-lt"/>
                <a:ea typeface="+mn-ea"/>
                <a:cs typeface="+mn-cs"/>
              </a:rPr>
              <a:t>2019.</a:t>
            </a:r>
            <a:endParaRPr lang="en-US" dirty="0"/>
          </a:p>
          <a:p>
            <a:r>
              <a:rPr lang="en-US" sz="1200" b="0" i="0" u="none" strike="noStrike" kern="1200" baseline="0" dirty="0">
                <a:solidFill>
                  <a:schemeClr val="tx1"/>
                </a:solidFill>
                <a:effectLst/>
                <a:latin typeface="+mn-lt"/>
                <a:ea typeface="+mn-ea"/>
                <a:cs typeface="+mn-cs"/>
              </a:rPr>
              <a:t>Imagery:</a:t>
            </a:r>
          </a:p>
          <a:p>
            <a:r>
              <a:rPr lang="en-US" dirty="0"/>
              <a:t>Hobbins, M.T., A. Wood, D. McEvoy, J. Huntington, C. Morton, M.</a:t>
            </a:r>
            <a:r>
              <a:rPr lang="en-US" baseline="0" dirty="0"/>
              <a:t> </a:t>
            </a:r>
            <a:r>
              <a:rPr lang="en-US" dirty="0"/>
              <a:t>Anderson, and C. Hain (2016), The Evaporative Demand Drought</a:t>
            </a:r>
          </a:p>
          <a:p>
            <a:r>
              <a:rPr lang="en-US" dirty="0"/>
              <a:t>Index: Part I - Linking drought evolution to variations in</a:t>
            </a:r>
            <a:r>
              <a:rPr lang="en-US" baseline="0" dirty="0"/>
              <a:t> </a:t>
            </a:r>
            <a:r>
              <a:rPr lang="en-US" dirty="0"/>
              <a:t>evaporative demand. Journal of Hydrometeorology, 17: 1745–</a:t>
            </a:r>
          </a:p>
          <a:p>
            <a:r>
              <a:rPr lang="en-US" dirty="0"/>
              <a:t>1761, doi:10.1175/JHM-D-15-0121.1.</a:t>
            </a:r>
          </a:p>
          <a:p>
            <a:endParaRPr lang="en-US" dirty="0"/>
          </a:p>
          <a:p>
            <a:r>
              <a:rPr lang="en-US" dirty="0"/>
              <a:t>McEvoy, D., J. Huntington, M.T. Hobbins, A. Wood, C. Morton, M.</a:t>
            </a:r>
            <a:r>
              <a:rPr lang="en-US" baseline="0" dirty="0"/>
              <a:t> </a:t>
            </a:r>
            <a:r>
              <a:rPr lang="en-US" dirty="0"/>
              <a:t>Anderson, and C. Hain C (2016), The Evaporative Demand</a:t>
            </a:r>
            <a:r>
              <a:rPr lang="en-US" baseline="0" dirty="0"/>
              <a:t> </a:t>
            </a:r>
            <a:r>
              <a:rPr lang="en-US" dirty="0"/>
              <a:t>Drought Index: Part II - CONUS-wide assessment against common</a:t>
            </a:r>
            <a:r>
              <a:rPr lang="en-US" baseline="0" dirty="0"/>
              <a:t> </a:t>
            </a:r>
            <a:r>
              <a:rPr lang="en-US" dirty="0"/>
              <a:t>drought indicators. Journal of Hydrometeorology, 17: 1763–1779,</a:t>
            </a:r>
            <a:r>
              <a:rPr lang="en-US" baseline="0" dirty="0"/>
              <a:t> </a:t>
            </a:r>
            <a:r>
              <a:rPr lang="en-US" dirty="0"/>
              <a:t>doi:10.1175/JHM-D-15-0122.1.</a:t>
            </a:r>
            <a:endParaRPr lang="en-US" sz="1200" b="0" i="0" u="none" strike="noStrike"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6EE4239-191D-4388-B0F5-1C5222233620}" type="slidenum">
              <a:rPr lang="en-US" smtClean="0"/>
              <a:t>14</a:t>
            </a:fld>
            <a:endParaRPr lang="en-US"/>
          </a:p>
        </p:txBody>
      </p:sp>
    </p:spTree>
    <p:extLst>
      <p:ext uri="{BB962C8B-B14F-4D97-AF65-F5344CB8AC3E}">
        <p14:creationId xmlns:p14="http://schemas.microsoft.com/office/powerpoint/2010/main" val="3153650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model is designed to where our partners are able to change inputs based on their definition of worst case scenario. They are able to choose the soil moisture for the starting day they want to look at and the threshold of percent relative saturation, such as 25 percent or 50 percent. So for example when looking at July 1</a:t>
            </a:r>
            <a:r>
              <a:rPr lang="en-US" baseline="30000" dirty="0"/>
              <a:t>st</a:t>
            </a:r>
            <a:r>
              <a:rPr lang="en-US" dirty="0"/>
              <a:t>, the white color indicate areas that are at 25 percent relative saturation for that date. The blue are areas that will reach 25 percent relative saturation and the brown are areas that have reached relative saturation. In this case, within the southeast corner in Labette and Cherokee counties, they have areas that will reach 25 percent relative saturation in 30 days from July 1</a:t>
            </a:r>
            <a:r>
              <a:rPr lang="en-US" baseline="30000" dirty="0"/>
              <a:t>st</a:t>
            </a:r>
            <a:r>
              <a:rPr lang="en-US" dirty="0"/>
              <a:t>. In the northwest in Sherman County, there’s an area that reached 25 percent relative saturation 30 days before July 1</a:t>
            </a:r>
            <a:r>
              <a:rPr lang="en-US" baseline="30000" dirty="0"/>
              <a:t>st</a:t>
            </a:r>
            <a:r>
              <a:rPr lang="en-US" dirty="0"/>
              <a:t>. </a:t>
            </a:r>
          </a:p>
          <a:p>
            <a:endParaRPr lang="en-US"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endParaRPr lang="en-US" sz="1200" b="0" i="0" u="none" strike="noStrike" kern="1200" baseline="0" dirty="0">
              <a:solidFill>
                <a:schemeClr val="tx1"/>
              </a:solidFill>
              <a:effectLst/>
              <a:latin typeface="+mn-lt"/>
              <a:ea typeface="+mn-ea"/>
              <a:cs typeface="+mn-cs"/>
            </a:endParaRPr>
          </a:p>
          <a:p>
            <a:r>
              <a:rPr lang="en-US" sz="1200" b="0" i="0" u="none" strike="noStrike" kern="1200" baseline="0" dirty="0">
                <a:solidFill>
                  <a:schemeClr val="tx1"/>
                </a:solidFill>
                <a:effectLst/>
                <a:latin typeface="+mn-lt"/>
                <a:ea typeface="+mn-ea"/>
                <a:cs typeface="+mn-cs"/>
              </a:rPr>
              <a:t>Image Source: Max </a:t>
            </a:r>
            <a:r>
              <a:rPr lang="en-US" sz="1200" b="0" i="0" u="none" strike="noStrike" kern="1200" baseline="0" dirty="0" err="1">
                <a:solidFill>
                  <a:schemeClr val="tx1"/>
                </a:solidFill>
                <a:effectLst/>
                <a:latin typeface="+mn-lt"/>
                <a:ea typeface="+mn-ea"/>
                <a:cs typeface="+mn-cs"/>
              </a:rPr>
              <a:t>Dunsker</a:t>
            </a:r>
            <a:endParaRPr lang="en-US" sz="1200" b="0" i="0" u="none" strike="noStrike" kern="1200" baseline="0" dirty="0">
              <a:solidFill>
                <a:schemeClr val="tx1"/>
              </a:solidFill>
              <a:effectLst/>
              <a:latin typeface="+mn-lt"/>
              <a:ea typeface="+mn-ea"/>
              <a:cs typeface="+mn-cs"/>
            </a:endParaRPr>
          </a:p>
          <a:p>
            <a:r>
              <a:rPr lang="en-US" sz="1200" b="0" i="0" u="none" strike="noStrike" kern="1200" baseline="0" dirty="0">
                <a:solidFill>
                  <a:schemeClr val="tx1"/>
                </a:solidFill>
                <a:effectLst/>
                <a:latin typeface="+mn-lt"/>
                <a:ea typeface="+mn-ea"/>
                <a:cs typeface="+mn-cs"/>
              </a:rPr>
              <a:t>Image Credit: Made by </a:t>
            </a:r>
            <a:r>
              <a:rPr lang="en-US" sz="1200" b="0" i="0" u="none" strike="noStrike" kern="1200" baseline="0" dirty="0" err="1">
                <a:solidFill>
                  <a:schemeClr val="tx1"/>
                </a:solidFill>
                <a:effectLst/>
                <a:latin typeface="+mn-lt"/>
                <a:ea typeface="+mn-ea"/>
                <a:cs typeface="+mn-cs"/>
              </a:rPr>
              <a:t>DEVELOPer</a:t>
            </a:r>
            <a:endParaRPr lang="en-US" sz="1200" b="0" i="0" u="none" strike="noStrike" kern="1200" baseline="0" dirty="0">
              <a:solidFill>
                <a:schemeClr val="tx1"/>
              </a:solidFill>
              <a:effectLst/>
              <a:latin typeface="+mn-lt"/>
              <a:ea typeface="+mn-ea"/>
              <a:cs typeface="+mn-cs"/>
            </a:endParaRPr>
          </a:p>
          <a:p>
            <a:r>
              <a:rPr lang="en-US" sz="1200" b="0" i="0" u="none" strike="noStrike" kern="1200" baseline="0" dirty="0">
                <a:solidFill>
                  <a:schemeClr val="tx1"/>
                </a:solidFill>
                <a:effectLst/>
                <a:latin typeface="+mn-lt"/>
                <a:ea typeface="+mn-ea"/>
                <a:cs typeface="+mn-cs"/>
              </a:rPr>
              <a:t>Shapefile of US States: </a:t>
            </a:r>
          </a:p>
          <a:p>
            <a:r>
              <a:rPr lang="en-US" sz="1200" b="0" i="0" u="none" strike="noStrike" kern="1200" baseline="0" dirty="0">
                <a:solidFill>
                  <a:schemeClr val="tx1"/>
                </a:solidFill>
                <a:effectLst/>
                <a:latin typeface="+mn-lt"/>
                <a:ea typeface="+mn-ea"/>
                <a:cs typeface="+mn-cs"/>
              </a:rPr>
              <a:t>U.S. Bureau of the Census. TIGER/Line: U.S. States. Washington, D.C.: Bureau of the Census, 2018.</a:t>
            </a:r>
          </a:p>
          <a:p>
            <a:r>
              <a:rPr lang="en-US" sz="1200" b="0" i="0" u="none" strike="noStrike" kern="1200" baseline="0" dirty="0">
                <a:solidFill>
                  <a:schemeClr val="tx1"/>
                </a:solidFill>
                <a:effectLst/>
                <a:latin typeface="+mn-lt"/>
                <a:ea typeface="+mn-ea"/>
                <a:cs typeface="+mn-cs"/>
              </a:rPr>
              <a:t>Shapefile of Kansas Counties: </a:t>
            </a:r>
          </a:p>
          <a:p>
            <a:r>
              <a:rPr lang="en-US" sz="1200" b="0" i="0" u="none" strike="noStrike" kern="1200" baseline="0" dirty="0">
                <a:solidFill>
                  <a:schemeClr val="tx1"/>
                </a:solidFill>
                <a:effectLst/>
                <a:latin typeface="+mn-lt"/>
                <a:ea typeface="+mn-ea"/>
                <a:cs typeface="+mn-cs"/>
              </a:rPr>
              <a:t>U.S. Bureau of the Census. TIGER/Line: Kansas Counties. Washington, D.C.: Bureau of the Census, 2018.</a:t>
            </a:r>
            <a:r>
              <a:rPr lang="en-US" dirty="0"/>
              <a:t> </a:t>
            </a:r>
            <a:endParaRPr lang="en-US" b="0" dirty="0"/>
          </a:p>
          <a:p>
            <a:endParaRPr lang="en-US" dirty="0"/>
          </a:p>
        </p:txBody>
      </p:sp>
      <p:sp>
        <p:nvSpPr>
          <p:cNvPr id="4" name="Slide Number Placeholder 3"/>
          <p:cNvSpPr>
            <a:spLocks noGrp="1"/>
          </p:cNvSpPr>
          <p:nvPr>
            <p:ph type="sldNum" sz="quarter" idx="5"/>
          </p:nvPr>
        </p:nvSpPr>
        <p:spPr/>
        <p:txBody>
          <a:bodyPr/>
          <a:lstStyle/>
          <a:p>
            <a:fld id="{66EE4239-191D-4388-B0F5-1C5222233620}" type="slidenum">
              <a:rPr lang="en-US" smtClean="0"/>
              <a:t>15</a:t>
            </a:fld>
            <a:endParaRPr lang="en-US"/>
          </a:p>
        </p:txBody>
      </p:sp>
    </p:spTree>
    <p:extLst>
      <p:ext uri="{BB962C8B-B14F-4D97-AF65-F5344CB8AC3E}">
        <p14:creationId xmlns:p14="http://schemas.microsoft.com/office/powerpoint/2010/main" val="180867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incorporated EDDI into our analysis by using it as a proxy for atmospheric drought and SMAP percentile ranking as a representative for agricultural drought to observe the relationship between the two. The areas observed were based on the 88 </a:t>
            </a:r>
            <a:r>
              <a:rPr lang="en-US" dirty="0" err="1"/>
              <a:t>Mesonet</a:t>
            </a:r>
            <a:r>
              <a:rPr lang="en-US" dirty="0"/>
              <a:t> stations. This is a preliminary observation since it includes numbers throughout the year rather than just the season, so an anomaly value for July may be the same for January. Overall there is a negative trend, meaning higher evaporative demand is seen with lower soil moisture.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endParaRPr lang="en-US" baseline="0" dirty="0"/>
          </a:p>
          <a:p>
            <a:r>
              <a:rPr lang="en-US" sz="1200" b="0" i="0" u="none" strike="noStrike" kern="1200" baseline="0" dirty="0">
                <a:solidFill>
                  <a:schemeClr val="tx1"/>
                </a:solidFill>
                <a:effectLst/>
                <a:latin typeface="+mn-lt"/>
                <a:ea typeface="+mn-ea"/>
                <a:cs typeface="+mn-cs"/>
              </a:rPr>
              <a:t>Image Source: Danika Mosher</a:t>
            </a:r>
          </a:p>
          <a:p>
            <a:r>
              <a:rPr lang="en-US" sz="1200" b="0" i="0" u="none" strike="noStrike" kern="1200" baseline="0" dirty="0">
                <a:solidFill>
                  <a:schemeClr val="tx1"/>
                </a:solidFill>
                <a:effectLst/>
                <a:latin typeface="+mn-lt"/>
                <a:ea typeface="+mn-ea"/>
                <a:cs typeface="+mn-cs"/>
              </a:rPr>
              <a:t>Image Credit: Made by </a:t>
            </a:r>
            <a:r>
              <a:rPr lang="en-US" sz="1200" b="0" i="0" u="none" strike="noStrike" kern="1200" baseline="0" dirty="0" err="1">
                <a:solidFill>
                  <a:schemeClr val="tx1"/>
                </a:solidFill>
                <a:effectLst/>
                <a:latin typeface="+mn-lt"/>
                <a:ea typeface="+mn-ea"/>
                <a:cs typeface="+mn-cs"/>
              </a:rPr>
              <a:t>DEVELOPer</a:t>
            </a:r>
            <a:endParaRPr lang="en-US" sz="1200" b="0" i="0" u="none" strike="noStrike"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6EE4239-191D-4388-B0F5-1C5222233620}" type="slidenum">
              <a:rPr lang="en-US" smtClean="0"/>
              <a:t>16</a:t>
            </a:fld>
            <a:endParaRPr lang="en-US"/>
          </a:p>
        </p:txBody>
      </p:sp>
    </p:spTree>
    <p:extLst>
      <p:ext uri="{BB962C8B-B14F-4D97-AF65-F5344CB8AC3E}">
        <p14:creationId xmlns:p14="http://schemas.microsoft.com/office/powerpoint/2010/main" val="3043017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were able to see through our project that remotely sensed data is effective in filling in the gaps from </a:t>
            </a:r>
            <a:r>
              <a:rPr lang="en-US" i="1" dirty="0"/>
              <a:t>in situ </a:t>
            </a:r>
            <a:r>
              <a:rPr lang="en-US" dirty="0"/>
              <a:t>observations, such as with Pawnee county that doesn’t have a station. From there we are able to derive soil characteristics that can be relayed to agricultural producers and farmers. When the data is incorporated with </a:t>
            </a:r>
            <a:r>
              <a:rPr lang="en-US" i="1" dirty="0"/>
              <a:t>in situ </a:t>
            </a:r>
            <a:r>
              <a:rPr lang="en-US" dirty="0"/>
              <a:t>measurements, it is possible to create a model as a user driven forecast tool to observe worst case scenario of no precipitation to prepare with drought mitigation planning. We’ve also been able to see an overall inverse relationship between EDDI and rootzone soil moisture percentiles from SMAP. Overall, one novel aspect about this project is the ability to look at drought instances on a much shorter timescale than months ahead, making it capable to identify flash drought.</a:t>
            </a:r>
          </a:p>
        </p:txBody>
      </p:sp>
      <p:sp>
        <p:nvSpPr>
          <p:cNvPr id="4" name="Slide Number Placeholder 3"/>
          <p:cNvSpPr>
            <a:spLocks noGrp="1"/>
          </p:cNvSpPr>
          <p:nvPr>
            <p:ph type="sldNum" sz="quarter" idx="10"/>
          </p:nvPr>
        </p:nvSpPr>
        <p:spPr/>
        <p:txBody>
          <a:bodyPr/>
          <a:lstStyle/>
          <a:p>
            <a:fld id="{66EE4239-191D-4388-B0F5-1C5222233620}" type="slidenum">
              <a:rPr lang="en-US" smtClean="0"/>
              <a:t>17</a:t>
            </a:fld>
            <a:endParaRPr lang="en-US"/>
          </a:p>
        </p:txBody>
      </p:sp>
    </p:spTree>
    <p:extLst>
      <p:ext uri="{BB962C8B-B14F-4D97-AF65-F5344CB8AC3E}">
        <p14:creationId xmlns:p14="http://schemas.microsoft.com/office/powerpoint/2010/main" val="683290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drawback with using SMAP is that it is currently not ingesting data, but is still generating a modeled output. It also began in 2015, so this limits derived soil characteristics within these past few years. As for EDDI, future work needs to observe the relationship with SMAP on a seasonal basis and on a pixel by pixel scale than just the </a:t>
            </a:r>
            <a:r>
              <a:rPr lang="en-US" dirty="0" err="1"/>
              <a:t>Mesonet</a:t>
            </a:r>
            <a:r>
              <a:rPr lang="en-US" dirty="0"/>
              <a:t> stations. As for our model, we do not have actual values for evaporative demand but rather a proxy based on the </a:t>
            </a:r>
            <a:r>
              <a:rPr lang="en-US" dirty="0" err="1"/>
              <a:t>Mesonet</a:t>
            </a:r>
            <a:r>
              <a:rPr lang="en-US" dirty="0"/>
              <a:t> </a:t>
            </a:r>
            <a:r>
              <a:rPr lang="en-US" dirty="0" err="1"/>
              <a:t>drydown</a:t>
            </a:r>
            <a:r>
              <a:rPr lang="en-US" dirty="0"/>
              <a:t> measurements and the day of the year. The model also does not include soil type; however, SMAP does, causing a discrepancy between in situ measurements and the model, especially since most of the stations are in silt loam soil. And of course, more tests need to be done to see how the model performs based on different initial conditions.</a:t>
            </a:r>
          </a:p>
        </p:txBody>
      </p:sp>
      <p:sp>
        <p:nvSpPr>
          <p:cNvPr id="4" name="Slide Number Placeholder 3"/>
          <p:cNvSpPr>
            <a:spLocks noGrp="1"/>
          </p:cNvSpPr>
          <p:nvPr>
            <p:ph type="sldNum" sz="quarter" idx="10"/>
          </p:nvPr>
        </p:nvSpPr>
        <p:spPr/>
        <p:txBody>
          <a:bodyPr/>
          <a:lstStyle/>
          <a:p>
            <a:fld id="{66EE4239-191D-4388-B0F5-1C5222233620}" type="slidenum">
              <a:rPr lang="en-US" smtClean="0"/>
              <a:t>18</a:t>
            </a:fld>
            <a:endParaRPr lang="en-US"/>
          </a:p>
        </p:txBody>
      </p:sp>
    </p:spTree>
    <p:extLst>
      <p:ext uri="{BB962C8B-B14F-4D97-AF65-F5344CB8AC3E}">
        <p14:creationId xmlns:p14="http://schemas.microsoft.com/office/powerpoint/2010/main" val="310164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through the slide, no additional speakers notes.</a:t>
            </a:r>
          </a:p>
        </p:txBody>
      </p:sp>
      <p:sp>
        <p:nvSpPr>
          <p:cNvPr id="4" name="Slide Number Placeholder 3"/>
          <p:cNvSpPr>
            <a:spLocks noGrp="1"/>
          </p:cNvSpPr>
          <p:nvPr>
            <p:ph type="sldNum" sz="quarter" idx="10"/>
          </p:nvPr>
        </p:nvSpPr>
        <p:spPr/>
        <p:txBody>
          <a:bodyPr/>
          <a:lstStyle/>
          <a:p>
            <a:fld id="{66EE4239-191D-4388-B0F5-1C5222233620}" type="slidenum">
              <a:rPr lang="en-US" smtClean="0"/>
              <a:t>19</a:t>
            </a:fld>
            <a:endParaRPr lang="en-US"/>
          </a:p>
        </p:txBody>
      </p:sp>
    </p:spTree>
    <p:extLst>
      <p:ext uri="{BB962C8B-B14F-4D97-AF65-F5344CB8AC3E}">
        <p14:creationId xmlns:p14="http://schemas.microsoft.com/office/powerpoint/2010/main" val="1748758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Team members introduce themselves along with their educational</a:t>
            </a:r>
            <a:r>
              <a:rPr lang="en-US" baseline="0" dirty="0"/>
              <a:t> institution.</a:t>
            </a:r>
          </a:p>
          <a:p>
            <a:endParaRPr lang="en-US" baseline="0" dirty="0"/>
          </a:p>
          <a:p>
            <a:r>
              <a:rPr lang="en-US" baseline="0" dirty="0"/>
              <a:t>This presentation will be divided into three main parts: background, to understand why NASA DEVELOP pursued this project with our partners; the details of the project, to understand what we have done during this project; and acknowledgments, to thank everyone who has helped us get to this point.</a:t>
            </a:r>
          </a:p>
          <a:p>
            <a:endParaRPr lang="en-US" dirty="0"/>
          </a:p>
        </p:txBody>
      </p:sp>
      <p:sp>
        <p:nvSpPr>
          <p:cNvPr id="4" name="Slide Number Placeholder 3"/>
          <p:cNvSpPr>
            <a:spLocks noGrp="1"/>
          </p:cNvSpPr>
          <p:nvPr>
            <p:ph type="sldNum" sz="quarter" idx="5"/>
          </p:nvPr>
        </p:nvSpPr>
        <p:spPr/>
        <p:txBody>
          <a:bodyPr/>
          <a:lstStyle/>
          <a:p>
            <a:fld id="{66EE4239-191D-4388-B0F5-1C5222233620}" type="slidenum">
              <a:rPr lang="en-US" smtClean="0"/>
              <a:t>2</a:t>
            </a:fld>
            <a:endParaRPr lang="en-US"/>
          </a:p>
        </p:txBody>
      </p:sp>
    </p:spTree>
    <p:extLst>
      <p:ext uri="{BB962C8B-B14F-4D97-AF65-F5344CB8AC3E}">
        <p14:creationId xmlns:p14="http://schemas.microsoft.com/office/powerpoint/2010/main" val="1246657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Agricultural production is a major source of income and employment within the state of Kansas. In 2016, its agricultural exports amounted to $4.5 billion, making it the 9th largest by a state that year. However, drought threatens this massive agricultural production throughout the state. Soil moisture is a piece of drought that largely contributes to agricultural productions. Soil moisture, also known as soil </a:t>
            </a:r>
            <a:r>
              <a:rPr lang="en-US" sz="1200" b="0" i="0" u="none" strike="noStrike" kern="1200" dirty="0" err="1">
                <a:solidFill>
                  <a:schemeClr val="tx1"/>
                </a:solidFill>
                <a:effectLst/>
                <a:latin typeface="+mn-lt"/>
                <a:ea typeface="+mn-ea"/>
                <a:cs typeface="+mn-cs"/>
              </a:rPr>
              <a:t>drydown</a:t>
            </a:r>
            <a:r>
              <a:rPr lang="en-US" sz="1200" b="0" i="0" u="none" strike="noStrike" kern="1200" dirty="0">
                <a:solidFill>
                  <a:schemeClr val="tx1"/>
                </a:solidFill>
                <a:effectLst/>
                <a:latin typeface="+mn-lt"/>
                <a:ea typeface="+mn-ea"/>
                <a:cs typeface="+mn-cs"/>
              </a:rPr>
              <a:t>, constitutes water storage and field capacity of the soil. Therefore, the exponential decay of soil moisture, soil </a:t>
            </a:r>
            <a:r>
              <a:rPr lang="en-US" sz="1200" b="0" i="0" u="none" strike="noStrike" kern="1200" dirty="0" err="1">
                <a:solidFill>
                  <a:schemeClr val="tx1"/>
                </a:solidFill>
                <a:effectLst/>
                <a:latin typeface="+mn-lt"/>
                <a:ea typeface="+mn-ea"/>
                <a:cs typeface="+mn-cs"/>
              </a:rPr>
              <a:t>drydown</a:t>
            </a:r>
            <a:r>
              <a:rPr lang="en-US" sz="1200" b="0" i="0" u="none" strike="noStrike" kern="1200" dirty="0">
                <a:solidFill>
                  <a:schemeClr val="tx1"/>
                </a:solidFill>
                <a:effectLst/>
                <a:latin typeface="+mn-lt"/>
                <a:ea typeface="+mn-ea"/>
                <a:cs typeface="+mn-cs"/>
              </a:rPr>
              <a:t>, is a costly consequence of drought. The picture to the right depicts a farmer failing to insert a soil probe into dry soil, due to drought conditions and soil moisture throughout the area.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t>
            </a:r>
          </a:p>
          <a:p>
            <a:r>
              <a:rPr lang="en-US" sz="1200" b="0" i="0" u="none" strike="noStrike" kern="1200" dirty="0">
                <a:solidFill>
                  <a:schemeClr val="tx1"/>
                </a:solidFill>
                <a:effectLst/>
                <a:latin typeface="+mn-lt"/>
                <a:ea typeface="+mn-ea"/>
                <a:cs typeface="+mn-cs"/>
              </a:rPr>
              <a:t>Image</a:t>
            </a:r>
            <a:r>
              <a:rPr lang="en-US" sz="1200" b="0" i="0" u="none" strike="noStrike" kern="1200" baseline="0" dirty="0">
                <a:solidFill>
                  <a:schemeClr val="tx1"/>
                </a:solidFill>
                <a:effectLst/>
                <a:latin typeface="+mn-lt"/>
                <a:ea typeface="+mn-ea"/>
                <a:cs typeface="+mn-cs"/>
              </a:rPr>
              <a:t> Source: USDA Flickr</a:t>
            </a:r>
          </a:p>
          <a:p>
            <a:r>
              <a:rPr lang="en-US" sz="1200" b="0" i="0" u="none" strike="noStrike" kern="1200" baseline="0" dirty="0">
                <a:solidFill>
                  <a:schemeClr val="tx1"/>
                </a:solidFill>
                <a:effectLst/>
                <a:latin typeface="+mn-lt"/>
                <a:ea typeface="+mn-ea"/>
                <a:cs typeface="+mn-cs"/>
              </a:rPr>
              <a:t>Image Credit: </a:t>
            </a:r>
            <a:r>
              <a:rPr lang="en-US" dirty="0">
                <a:hlinkClick r:id="rId3"/>
              </a:rPr>
              <a:t>https://www.flickr.com/photos/usdagov/8466250624/in/photolist-dU8Kmm-bmbti4-bmbsWx-8iQMyP-xRLuF9-xxpcyh-xAWnUr-wE4ESP-DnteFa-QK2rUi-NVKjCL-NwozZ1-igZwtD-ig1Zak-xSCxyg-xA8q1D-xA8bcX-2d7xdUz-2d7xcNM-2d7xbR6-NVKjPs-N1RR6x-NVKjis-NwozuU-NYYNM6-Nwovrd-es3eG9-NRdDna-NYYGU4-N1RGLX-ejoFxJ</a:t>
            </a:r>
            <a:r>
              <a:rPr lang="en-US" dirty="0"/>
              <a:t> (</a:t>
            </a:r>
            <a:r>
              <a:rPr lang="en-US" b="1" baseline="0" dirty="0"/>
              <a:t>public domain</a:t>
            </a:r>
            <a:r>
              <a:rPr lang="en-US" baseline="0" dirty="0"/>
              <a:t>)</a:t>
            </a: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6EE4239-191D-4388-B0F5-1C5222233620}" type="slidenum">
              <a:rPr lang="en-US" smtClean="0"/>
              <a:t>3</a:t>
            </a:fld>
            <a:endParaRPr lang="en-US"/>
          </a:p>
        </p:txBody>
      </p:sp>
    </p:spTree>
    <p:extLst>
      <p:ext uri="{BB962C8B-B14F-4D97-AF65-F5344CB8AC3E}">
        <p14:creationId xmlns:p14="http://schemas.microsoft.com/office/powerpoint/2010/main" val="504117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stakeholders or partners in Kansas include Kansas State University, specifically the Department of Agronomy, the Western Regional Climate Center at the Desert Research Institute, Kansas Office of the State Climatologist, and Kansas Water Office. The Kansas Office of the State Climatologist actively communicates data to the Kansas Water Office and then to agricultural producers in Kansas. Below is a picture showing Kansas State University researchers inserting a soil probe at a </a:t>
            </a:r>
            <a:r>
              <a:rPr lang="en-US" dirty="0" err="1"/>
              <a:t>Mesonet</a:t>
            </a:r>
            <a:r>
              <a:rPr lang="en-US" dirty="0"/>
              <a:t> Station. </a:t>
            </a:r>
          </a:p>
          <a:p>
            <a:br>
              <a:rPr lang="en-US" dirty="0"/>
            </a:br>
            <a:r>
              <a:rPr lang="en-US" sz="1200" b="0" i="0" u="none" strike="noStrike" kern="1200" dirty="0">
                <a:solidFill>
                  <a:schemeClr val="tx1"/>
                </a:solidFill>
                <a:effectLst/>
                <a:latin typeface="+mn-lt"/>
                <a:ea typeface="+mn-ea"/>
                <a:cs typeface="+mn-cs"/>
              </a:rPr>
              <a:t>---------------------------------------------</a:t>
            </a:r>
          </a:p>
          <a:p>
            <a:r>
              <a:rPr lang="en-US" sz="1200" b="0" i="0" u="none" strike="noStrike" kern="1200" dirty="0">
                <a:solidFill>
                  <a:schemeClr val="tx1"/>
                </a:solidFill>
                <a:effectLst/>
                <a:latin typeface="+mn-lt"/>
                <a:ea typeface="+mn-ea"/>
                <a:cs typeface="+mn-cs"/>
              </a:rPr>
              <a:t>Image</a:t>
            </a:r>
            <a:r>
              <a:rPr lang="en-US" sz="1200" b="0" i="0" u="none" strike="noStrike" kern="1200" baseline="0" dirty="0">
                <a:solidFill>
                  <a:schemeClr val="tx1"/>
                </a:solidFill>
                <a:effectLst/>
                <a:latin typeface="+mn-lt"/>
                <a:ea typeface="+mn-ea"/>
                <a:cs typeface="+mn-cs"/>
              </a:rPr>
              <a:t> Source: Andres </a:t>
            </a:r>
            <a:r>
              <a:rPr lang="en-US" sz="1200" b="0" i="0" u="none" strike="noStrike" kern="1200" baseline="0" dirty="0" err="1">
                <a:solidFill>
                  <a:schemeClr val="tx1"/>
                </a:solidFill>
                <a:effectLst/>
                <a:latin typeface="+mn-lt"/>
                <a:ea typeface="+mn-ea"/>
                <a:cs typeface="+mn-cs"/>
              </a:rPr>
              <a:t>Patrignani</a:t>
            </a:r>
            <a:r>
              <a:rPr lang="en-US" sz="1200" b="0" i="0" u="none" strike="noStrike" kern="1200" baseline="0" dirty="0">
                <a:solidFill>
                  <a:schemeClr val="tx1"/>
                </a:solidFill>
                <a:effectLst/>
                <a:latin typeface="+mn-lt"/>
                <a:ea typeface="+mn-ea"/>
                <a:cs typeface="+mn-cs"/>
              </a:rPr>
              <a:t>, Kansas State University</a:t>
            </a:r>
          </a:p>
          <a:p>
            <a:r>
              <a:rPr lang="en-US" sz="1200" b="0" i="0" u="none" strike="noStrike" kern="1200" baseline="0" dirty="0">
                <a:solidFill>
                  <a:schemeClr val="tx1"/>
                </a:solidFill>
                <a:effectLst/>
                <a:latin typeface="+mn-lt"/>
                <a:ea typeface="+mn-ea"/>
                <a:cs typeface="+mn-cs"/>
              </a:rPr>
              <a:t>Image Credit: </a:t>
            </a:r>
            <a:r>
              <a:rPr lang="en-US" dirty="0"/>
              <a:t>Sent via Slack; </a:t>
            </a:r>
            <a:r>
              <a:rPr lang="en-US" b="1" dirty="0"/>
              <a:t>Permission from partner</a:t>
            </a: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66EE4239-191D-4388-B0F5-1C5222233620}" type="slidenum">
              <a:rPr lang="en-US" smtClean="0"/>
              <a:t>4</a:t>
            </a:fld>
            <a:endParaRPr lang="en-US"/>
          </a:p>
        </p:txBody>
      </p:sp>
    </p:spTree>
    <p:extLst>
      <p:ext uri="{BB962C8B-B14F-4D97-AF65-F5344CB8AC3E}">
        <p14:creationId xmlns:p14="http://schemas.microsoft.com/office/powerpoint/2010/main" val="1654700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Our study area is comprised of Kansas State itself. Here we have a graph of Kansas State with the county boundaries, the 9 agro-climatological divisions, as well as the state boundaries. We included the 9 agro-climatological divisions because we initially studied soil moisture characteristics within these regions, as well as analyzed sub-county level characteristics. </a:t>
            </a:r>
            <a:endParaRPr lang="en-US" sz="1200" b="0" i="0" u="none" strike="noStrike" kern="1200" baseline="0" dirty="0">
              <a:solidFill>
                <a:schemeClr val="tx1"/>
              </a:solidFill>
              <a:effectLst/>
              <a:latin typeface="+mn-lt"/>
              <a:ea typeface="+mn-ea"/>
              <a:cs typeface="+mn-cs"/>
            </a:endParaRPr>
          </a:p>
          <a:p>
            <a:endParaRPr lang="en-US" sz="1200" b="0" i="0" u="none" strike="noStrike" kern="1200" baseline="0" dirty="0">
              <a:solidFill>
                <a:schemeClr val="tx1"/>
              </a:solidFill>
              <a:effectLst/>
              <a:latin typeface="+mn-lt"/>
              <a:ea typeface="+mn-ea"/>
              <a:cs typeface="+mn-cs"/>
            </a:endParaRPr>
          </a:p>
          <a:p>
            <a:r>
              <a:rPr lang="en-US" sz="1200" b="0" i="0" u="none" strike="noStrike" kern="1200" baseline="0" dirty="0">
                <a:solidFill>
                  <a:schemeClr val="tx1"/>
                </a:solidFill>
                <a:effectLst/>
                <a:latin typeface="+mn-lt"/>
                <a:ea typeface="+mn-ea"/>
                <a:cs typeface="+mn-cs"/>
              </a:rPr>
              <a:t>----------------------------------------------------</a:t>
            </a:r>
          </a:p>
          <a:p>
            <a:r>
              <a:rPr lang="en-US" sz="1200" b="0" i="0" u="none" strike="noStrike" kern="1200" baseline="0" dirty="0">
                <a:solidFill>
                  <a:schemeClr val="tx1"/>
                </a:solidFill>
                <a:effectLst/>
                <a:latin typeface="+mn-lt"/>
                <a:ea typeface="+mn-ea"/>
                <a:cs typeface="+mn-cs"/>
              </a:rPr>
              <a:t>Image Source: Cartography by </a:t>
            </a:r>
            <a:r>
              <a:rPr lang="en-US" sz="1200" b="0" i="0" u="none" strike="noStrike" kern="1200" baseline="0" dirty="0" err="1">
                <a:solidFill>
                  <a:schemeClr val="tx1"/>
                </a:solidFill>
                <a:effectLst/>
                <a:latin typeface="+mn-lt"/>
                <a:ea typeface="+mn-ea"/>
                <a:cs typeface="+mn-cs"/>
              </a:rPr>
              <a:t>DEVELOPer</a:t>
            </a:r>
            <a:r>
              <a:rPr lang="en-US" sz="1200" b="0" i="0" u="none" strike="noStrike" kern="1200" baseline="0" dirty="0">
                <a:solidFill>
                  <a:schemeClr val="tx1"/>
                </a:solidFill>
                <a:effectLst/>
                <a:latin typeface="+mn-lt"/>
                <a:ea typeface="+mn-ea"/>
                <a:cs typeface="+mn-cs"/>
              </a:rPr>
              <a:t> Max Dunsker</a:t>
            </a:r>
          </a:p>
          <a:p>
            <a:r>
              <a:rPr lang="en-US" sz="1200" b="0" i="0" u="none" strike="noStrike" kern="1200" baseline="0" dirty="0">
                <a:solidFill>
                  <a:schemeClr val="tx1"/>
                </a:solidFill>
                <a:effectLst/>
                <a:latin typeface="+mn-lt"/>
                <a:ea typeface="+mn-ea"/>
                <a:cs typeface="+mn-cs"/>
              </a:rPr>
              <a:t>Image Credit: </a:t>
            </a:r>
          </a:p>
          <a:p>
            <a:r>
              <a:rPr lang="en-US" sz="1200" b="0" i="0" u="none" strike="noStrike" kern="1200" baseline="0" dirty="0" err="1">
                <a:solidFill>
                  <a:schemeClr val="tx1"/>
                </a:solidFill>
                <a:effectLst/>
                <a:latin typeface="+mn-lt"/>
                <a:ea typeface="+mn-ea"/>
                <a:cs typeface="+mn-cs"/>
              </a:rPr>
              <a:t>Shapefile</a:t>
            </a:r>
            <a:r>
              <a:rPr lang="en-US" sz="1200" b="0" i="0" u="none" strike="noStrike" kern="1200" baseline="0" dirty="0">
                <a:solidFill>
                  <a:schemeClr val="tx1"/>
                </a:solidFill>
                <a:effectLst/>
                <a:latin typeface="+mn-lt"/>
                <a:ea typeface="+mn-ea"/>
                <a:cs typeface="+mn-cs"/>
              </a:rPr>
              <a:t> of US States: </a:t>
            </a:r>
          </a:p>
          <a:p>
            <a:r>
              <a:rPr lang="en-US" sz="1200" b="0" i="0" u="none" strike="noStrike" kern="1200" baseline="0" dirty="0">
                <a:solidFill>
                  <a:schemeClr val="tx1"/>
                </a:solidFill>
                <a:effectLst/>
                <a:latin typeface="+mn-lt"/>
                <a:ea typeface="+mn-ea"/>
                <a:cs typeface="+mn-cs"/>
              </a:rPr>
              <a:t>U.S. Bureau of the Census. TIGER/Line: U.S. States. Washington, D.C.: Bureau of the Census, 2018.</a:t>
            </a:r>
          </a:p>
          <a:p>
            <a:r>
              <a:rPr lang="en-US" sz="1200" b="0" i="0" u="none" strike="noStrike" kern="1200" baseline="0" dirty="0" err="1">
                <a:solidFill>
                  <a:schemeClr val="tx1"/>
                </a:solidFill>
                <a:effectLst/>
                <a:latin typeface="+mn-lt"/>
                <a:ea typeface="+mn-ea"/>
                <a:cs typeface="+mn-cs"/>
              </a:rPr>
              <a:t>Shapefile</a:t>
            </a:r>
            <a:r>
              <a:rPr lang="en-US" sz="1200" b="0" i="0" u="none" strike="noStrike" kern="1200" baseline="0" dirty="0">
                <a:solidFill>
                  <a:schemeClr val="tx1"/>
                </a:solidFill>
                <a:effectLst/>
                <a:latin typeface="+mn-lt"/>
                <a:ea typeface="+mn-ea"/>
                <a:cs typeface="+mn-cs"/>
              </a:rPr>
              <a:t> of Kansas Counties: </a:t>
            </a:r>
          </a:p>
          <a:p>
            <a:r>
              <a:rPr lang="en-US" sz="1200" b="0" i="0" u="none" strike="noStrike" kern="1200" baseline="0" dirty="0">
                <a:solidFill>
                  <a:schemeClr val="tx1"/>
                </a:solidFill>
                <a:effectLst/>
                <a:latin typeface="+mn-lt"/>
                <a:ea typeface="+mn-ea"/>
                <a:cs typeface="+mn-cs"/>
              </a:rPr>
              <a:t>U.S. Bureau of the Census. TIGER/Line: Kansas Counties. Washington, D.C.: Bureau of the Census, 2018.</a:t>
            </a:r>
            <a:r>
              <a:rPr lang="en-US" dirty="0"/>
              <a:t> </a:t>
            </a:r>
            <a:r>
              <a:rPr lang="en-US" dirty="0" err="1"/>
              <a:t>Shapefile</a:t>
            </a:r>
            <a:r>
              <a:rPr lang="en-US" baseline="0" dirty="0"/>
              <a:t> of Kansas Climatological Divisions:</a:t>
            </a:r>
          </a:p>
          <a:p>
            <a:r>
              <a:rPr lang="en-US" sz="1200" b="0" i="0" kern="1200" dirty="0" err="1">
                <a:solidFill>
                  <a:schemeClr val="tx1"/>
                </a:solidFill>
                <a:effectLst/>
                <a:latin typeface="+mn-lt"/>
                <a:ea typeface="+mn-ea"/>
                <a:cs typeface="+mn-cs"/>
              </a:rPr>
              <a:t>Vose</a:t>
            </a:r>
            <a:r>
              <a:rPr lang="en-US" sz="1200" b="0" i="0" kern="1200" dirty="0">
                <a:solidFill>
                  <a:schemeClr val="tx1"/>
                </a:solidFill>
                <a:effectLst/>
                <a:latin typeface="+mn-lt"/>
                <a:ea typeface="+mn-ea"/>
                <a:cs typeface="+mn-cs"/>
              </a:rPr>
              <a:t>, Russell S.; </a:t>
            </a:r>
            <a:r>
              <a:rPr lang="en-US" sz="1200" b="0" i="0" kern="1200" dirty="0" err="1">
                <a:solidFill>
                  <a:schemeClr val="tx1"/>
                </a:solidFill>
                <a:effectLst/>
                <a:latin typeface="+mn-lt"/>
                <a:ea typeface="+mn-ea"/>
                <a:cs typeface="+mn-cs"/>
              </a:rPr>
              <a:t>Applequist</a:t>
            </a:r>
            <a:r>
              <a:rPr lang="en-US" sz="1200" b="0" i="0" kern="1200" dirty="0">
                <a:solidFill>
                  <a:schemeClr val="tx1"/>
                </a:solidFill>
                <a:effectLst/>
                <a:latin typeface="+mn-lt"/>
                <a:ea typeface="+mn-ea"/>
                <a:cs typeface="+mn-cs"/>
              </a:rPr>
              <a:t>, Scott; Squires, Mike; </a:t>
            </a:r>
            <a:r>
              <a:rPr lang="en-US" sz="1200" b="0" i="0" kern="1200" dirty="0" err="1">
                <a:solidFill>
                  <a:schemeClr val="tx1"/>
                </a:solidFill>
                <a:effectLst/>
                <a:latin typeface="+mn-lt"/>
                <a:ea typeface="+mn-ea"/>
                <a:cs typeface="+mn-cs"/>
              </a:rPr>
              <a:t>Durre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Imke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Menne</a:t>
            </a:r>
            <a:r>
              <a:rPr lang="en-US" sz="1200" b="0" i="0" kern="1200" dirty="0">
                <a:solidFill>
                  <a:schemeClr val="tx1"/>
                </a:solidFill>
                <a:effectLst/>
                <a:latin typeface="+mn-lt"/>
                <a:ea typeface="+mn-ea"/>
                <a:cs typeface="+mn-cs"/>
              </a:rPr>
              <a:t>, Matthew J.; Williams, Claude N., Jr.; </a:t>
            </a:r>
            <a:r>
              <a:rPr lang="en-US" sz="1200" b="0" i="0" kern="1200" dirty="0" err="1">
                <a:solidFill>
                  <a:schemeClr val="tx1"/>
                </a:solidFill>
                <a:effectLst/>
                <a:latin typeface="+mn-lt"/>
                <a:ea typeface="+mn-ea"/>
                <a:cs typeface="+mn-cs"/>
              </a:rPr>
              <a:t>Fenimore</a:t>
            </a:r>
            <a:r>
              <a:rPr lang="en-US" sz="1200" b="0" i="0" kern="1200" dirty="0">
                <a:solidFill>
                  <a:schemeClr val="tx1"/>
                </a:solidFill>
                <a:effectLst/>
                <a:latin typeface="+mn-lt"/>
                <a:ea typeface="+mn-ea"/>
                <a:cs typeface="+mn-cs"/>
              </a:rPr>
              <a:t>, Chris; Gleason, Karin; Arndt, Derek (2014): NOAA's Gridded Climate Divisional Dataset (CLIMDIV). Kansas</a:t>
            </a:r>
            <a:r>
              <a:rPr lang="en-US" sz="1200" b="0" i="0" kern="1200" baseline="0" dirty="0">
                <a:solidFill>
                  <a:schemeClr val="tx1"/>
                </a:solidFill>
                <a:effectLst/>
                <a:latin typeface="+mn-lt"/>
                <a:ea typeface="+mn-ea"/>
                <a:cs typeface="+mn-cs"/>
              </a:rPr>
              <a:t> Climatological Divisions</a:t>
            </a:r>
            <a:r>
              <a:rPr lang="en-US" sz="1200" b="0" i="0" kern="1200" dirty="0">
                <a:solidFill>
                  <a:schemeClr val="tx1"/>
                </a:solidFill>
                <a:effectLst/>
                <a:latin typeface="+mn-lt"/>
                <a:ea typeface="+mn-ea"/>
                <a:cs typeface="+mn-cs"/>
              </a:rPr>
              <a:t>. NOAA National Climatic Data Center. doi:10.7289/V5M32STR, June</a:t>
            </a:r>
            <a:r>
              <a:rPr lang="en-US" sz="1200" b="0" i="0" kern="1200" baseline="0" dirty="0">
                <a:solidFill>
                  <a:schemeClr val="tx1"/>
                </a:solidFill>
                <a:effectLst/>
                <a:latin typeface="+mn-lt"/>
                <a:ea typeface="+mn-ea"/>
                <a:cs typeface="+mn-cs"/>
              </a:rPr>
              <a:t> 2, </a:t>
            </a:r>
            <a:r>
              <a:rPr lang="en-US" sz="1200" b="0" i="0" kern="1200" dirty="0">
                <a:solidFill>
                  <a:schemeClr val="tx1"/>
                </a:solidFill>
                <a:effectLst/>
                <a:latin typeface="+mn-lt"/>
                <a:ea typeface="+mn-ea"/>
                <a:cs typeface="+mn-cs"/>
              </a:rPr>
              <a:t>2019.</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6EE4239-191D-4388-B0F5-1C5222233620}" type="slidenum">
              <a:rPr lang="en-US" smtClean="0"/>
              <a:t>5</a:t>
            </a:fld>
            <a:endParaRPr lang="en-US"/>
          </a:p>
        </p:txBody>
      </p:sp>
    </p:spTree>
    <p:extLst>
      <p:ext uri="{BB962C8B-B14F-4D97-AF65-F5344CB8AC3E}">
        <p14:creationId xmlns:p14="http://schemas.microsoft.com/office/powerpoint/2010/main" val="232618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study period was from March 31, 2015 to July 19, 2019. We observed root zone soil moisture using NASA’s Soil Moisture Active Passive sensor for all pixels throughout Kansas. Above is a time series of Kansas Percent Area In Drought, courtesy of the National Drought Mitigation Center. Although Kansas has had a particularly wet summer and past year, one can see within the past few years Kansas is still subject to cycles of severe drought. Here, we have 2018 highlighted, in which case 60 percent of Kansas is in severe drought and 80 percent of Kansas is in moderate drought. So, even with plenty of moisture this past year Kansas, Kansas has still experienced these cycles of drought over the past few years. </a:t>
            </a:r>
          </a:p>
          <a:p>
            <a:endParaRPr lang="en-US" baseline="0" dirty="0"/>
          </a:p>
          <a:p>
            <a:r>
              <a:rPr lang="en-US" baseline="0" dirty="0"/>
              <a:t>---------------------------------------------------</a:t>
            </a:r>
          </a:p>
          <a:p>
            <a:r>
              <a:rPr lang="en-US" baseline="0" dirty="0"/>
              <a:t>Image Source: United States Drought Monitor, National Drought Mitigation Center</a:t>
            </a:r>
          </a:p>
          <a:p>
            <a:r>
              <a:rPr lang="en-US" baseline="0" dirty="0"/>
              <a:t>Image Credit: </a:t>
            </a:r>
            <a:r>
              <a:rPr lang="en-US" dirty="0">
                <a:hlinkClick r:id="rId3"/>
              </a:rPr>
              <a:t>https://droughtmonitor.unl.edu/Data/Timeseries.aspx</a:t>
            </a:r>
            <a:r>
              <a:rPr lang="en-US" dirty="0"/>
              <a:t> (</a:t>
            </a:r>
            <a:r>
              <a:rPr lang="en-US" b="1" dirty="0"/>
              <a:t>public domain</a:t>
            </a:r>
            <a:r>
              <a:rPr lang="en-US" dirty="0"/>
              <a:t>)</a:t>
            </a:r>
            <a:endParaRPr lang="en-US" baseline="0" dirty="0"/>
          </a:p>
        </p:txBody>
      </p:sp>
      <p:sp>
        <p:nvSpPr>
          <p:cNvPr id="4" name="Slide Number Placeholder 3"/>
          <p:cNvSpPr>
            <a:spLocks noGrp="1"/>
          </p:cNvSpPr>
          <p:nvPr>
            <p:ph type="sldNum" sz="quarter" idx="10"/>
          </p:nvPr>
        </p:nvSpPr>
        <p:spPr/>
        <p:txBody>
          <a:bodyPr/>
          <a:lstStyle/>
          <a:p>
            <a:fld id="{66EE4239-191D-4388-B0F5-1C5222233620}" type="slidenum">
              <a:rPr lang="en-US" smtClean="0"/>
              <a:t>6</a:t>
            </a:fld>
            <a:endParaRPr lang="en-US"/>
          </a:p>
        </p:txBody>
      </p:sp>
    </p:spTree>
    <p:extLst>
      <p:ext uri="{BB962C8B-B14F-4D97-AF65-F5344CB8AC3E}">
        <p14:creationId xmlns:p14="http://schemas.microsoft.com/office/powerpoint/2010/main" val="3028068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Datasets used include Soil Moisture Active Passive, known as SMAP, sensor L-Band Radiometer. We used a modeled product which measures root zone soil moisture from 0 to 100 centimeters. This data was a level 4 product, and the spatial resolution of SMAP is 9 kilometers by 9 kilometers. In addition to SMAP, we also derived data from the Kansas </a:t>
            </a:r>
            <a:r>
              <a:rPr lang="en-US" dirty="0" err="1"/>
              <a:t>Mesonet</a:t>
            </a:r>
            <a:r>
              <a:rPr lang="en-US" dirty="0"/>
              <a:t>. The Kansas </a:t>
            </a:r>
            <a:r>
              <a:rPr lang="en-US" dirty="0" err="1"/>
              <a:t>Mesonet</a:t>
            </a:r>
            <a:r>
              <a:rPr lang="en-US" dirty="0"/>
              <a:t> constitutes physical stations throughout Kansas that record </a:t>
            </a:r>
            <a:r>
              <a:rPr lang="en-US" i="1" dirty="0"/>
              <a:t>in situ </a:t>
            </a:r>
            <a:r>
              <a:rPr lang="en-US" dirty="0"/>
              <a:t>measurements of soil moisture from 5 centimeters (cm), 10cm, 20cm, and 50 cm. There are actually 81 </a:t>
            </a:r>
            <a:r>
              <a:rPr lang="en-US" dirty="0" err="1"/>
              <a:t>Mesonet</a:t>
            </a:r>
            <a:r>
              <a:rPr lang="en-US" dirty="0"/>
              <a:t> stations throughout Kansas, however only 41 measure soil moisture. The graph to the right illustrate the location of these 41 </a:t>
            </a:r>
            <a:r>
              <a:rPr lang="en-US" dirty="0" err="1"/>
              <a:t>mesonet</a:t>
            </a:r>
            <a:r>
              <a:rPr lang="en-US" dirty="0"/>
              <a:t> stations that measure soil moisture. As one can see, there are large spatial gaps within these stations, where remote sensing can provide  more spatially comprehensive data regarding soil moisture. Finally, we used the Evaporative Demand Drought Index, known as EDDI. Evaporative demand constitutes the thirst of the atmosphere, relating to atmospheric conditions. Specifically, EDDI data represents the anomaly of evaporative demand for each pixel in the contiguous U.S. The spatial resolution of EDDI is 12 km by 12 km. </a:t>
            </a:r>
          </a:p>
          <a:p>
            <a:pPr rtl="0"/>
            <a:endParaRPr lang="en-US" b="0" dirty="0">
              <a:effectLst/>
            </a:endParaRPr>
          </a:p>
          <a:p>
            <a:r>
              <a:rPr lang="en-US" dirty="0"/>
              <a:t>----------------------------------------------</a:t>
            </a:r>
          </a:p>
          <a:p>
            <a:r>
              <a:rPr lang="en-US" dirty="0"/>
              <a:t>Image Source:</a:t>
            </a:r>
            <a:r>
              <a:rPr lang="en-US" baseline="0" dirty="0"/>
              <a:t> NASA Website</a:t>
            </a:r>
            <a:endParaRPr lang="en-US" dirty="0"/>
          </a:p>
          <a:p>
            <a:r>
              <a:rPr lang="en-US" dirty="0"/>
              <a:t>Image</a:t>
            </a:r>
            <a:r>
              <a:rPr lang="en-US" baseline="0" dirty="0"/>
              <a:t> Credit: https://www.nasa.gov/audience/forstudents/5-8/features/symbols-of-</a:t>
            </a:r>
            <a:r>
              <a:rPr lang="en-US" baseline="0" dirty="0" err="1"/>
              <a:t>nasa.html</a:t>
            </a:r>
            <a:r>
              <a:rPr lang="en-US" baseline="0" dirty="0"/>
              <a:t> (</a:t>
            </a:r>
            <a:r>
              <a:rPr lang="en-US" b="1" baseline="0" dirty="0"/>
              <a:t>Public Domain)</a:t>
            </a:r>
            <a:endParaRPr lang="en-US" baseline="0" dirty="0"/>
          </a:p>
          <a:p>
            <a:endParaRPr lang="en-US" baseline="0" dirty="0"/>
          </a:p>
          <a:p>
            <a:r>
              <a:rPr lang="en-US" baseline="0" dirty="0"/>
              <a:t>Image Source: Christopher Redmond</a:t>
            </a:r>
          </a:p>
          <a:p>
            <a:r>
              <a:rPr lang="en-US" baseline="0" dirty="0"/>
              <a:t>Image Credit: https://www.dropbox.com/s/b1rpt2obqti8fsv/christopher_redmond.pdf?dl=0 (</a:t>
            </a:r>
            <a:r>
              <a:rPr lang="en-US" b="1" baseline="0" dirty="0"/>
              <a:t>Permission from partner</a:t>
            </a:r>
            <a:r>
              <a:rPr lang="en-US" baseline="0" dirty="0"/>
              <a:t>)</a:t>
            </a:r>
          </a:p>
          <a:p>
            <a:endParaRPr lang="en-US" baseline="0" dirty="0"/>
          </a:p>
          <a:p>
            <a:r>
              <a:rPr lang="en-US" baseline="0" dirty="0"/>
              <a:t>Image Source: Drought.gov</a:t>
            </a:r>
          </a:p>
          <a:p>
            <a:r>
              <a:rPr lang="en-US" baseline="0" dirty="0"/>
              <a:t>Image Credit: https://www.drought.gov/drought/data-maps-tools/snow-drought (</a:t>
            </a:r>
            <a:r>
              <a:rPr lang="en-US" b="1" baseline="0" dirty="0"/>
              <a:t>Public Domain)</a:t>
            </a:r>
            <a:br>
              <a:rPr lang="en-US" dirty="0"/>
            </a:br>
            <a:endParaRPr lang="en-US" b="0" dirty="0">
              <a:effectLst/>
            </a:endParaRPr>
          </a:p>
          <a:p>
            <a:br>
              <a:rPr lang="en-US" dirty="0"/>
            </a:br>
            <a:endParaRPr lang="en-US" b="0" dirty="0"/>
          </a:p>
        </p:txBody>
      </p:sp>
      <p:sp>
        <p:nvSpPr>
          <p:cNvPr id="4" name="Slide Number Placeholder 3"/>
          <p:cNvSpPr>
            <a:spLocks noGrp="1"/>
          </p:cNvSpPr>
          <p:nvPr>
            <p:ph type="sldNum" sz="quarter" idx="10"/>
          </p:nvPr>
        </p:nvSpPr>
        <p:spPr/>
        <p:txBody>
          <a:bodyPr/>
          <a:lstStyle/>
          <a:p>
            <a:fld id="{66EE4239-191D-4388-B0F5-1C5222233620}" type="slidenum">
              <a:rPr lang="en-US" smtClean="0"/>
              <a:t>7</a:t>
            </a:fld>
            <a:endParaRPr lang="en-US"/>
          </a:p>
        </p:txBody>
      </p:sp>
    </p:spTree>
    <p:extLst>
      <p:ext uri="{BB962C8B-B14F-4D97-AF65-F5344CB8AC3E}">
        <p14:creationId xmlns:p14="http://schemas.microsoft.com/office/powerpoint/2010/main" val="4149734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 visualization of the SMAP root zone soil moisture product is shown to the right. SMAP measures the first 5cm of surface soil moisture and then models the soil moisture between 0cm and 100cm with remote sensing data, soil characteristics, and in situ validation.</a:t>
            </a:r>
          </a:p>
          <a:p>
            <a:endParaRPr lang="en-US" baseline="0" dirty="0"/>
          </a:p>
          <a:p>
            <a:r>
              <a:rPr lang="en-US" baseline="0" dirty="0"/>
              <a:t>To serve each of our partners, we pursued three different objectives.</a:t>
            </a:r>
          </a:p>
          <a:p>
            <a:endParaRPr lang="en-US" baseline="0" dirty="0"/>
          </a:p>
          <a:p>
            <a:r>
              <a:rPr lang="en-US" baseline="0" dirty="0"/>
              <a:t>For the Kansas Water Office, we sought to enhance the understanding of soil characteristics so water managers could better plan for drought mitigation. To accomplish this objective, we created an atlas of the state with images of soil moisture content maximum and minimum, as well as storage capacity for each of Kansas’ 105 counties.</a:t>
            </a:r>
          </a:p>
          <a:p>
            <a:endParaRPr lang="en-US" baseline="0" dirty="0"/>
          </a:p>
          <a:p>
            <a:r>
              <a:rPr lang="en-US" baseline="0" dirty="0"/>
              <a:t>We worked with researchers from Kansas State University to develop a model which predicts soil </a:t>
            </a:r>
            <a:r>
              <a:rPr lang="en-US" baseline="0" dirty="0" err="1"/>
              <a:t>drydown</a:t>
            </a:r>
            <a:r>
              <a:rPr lang="en-US" baseline="0" dirty="0"/>
              <a:t> in the worst case scenario, assuming no precipitation and normal evaporative demand. We incorporated measurements from their in situ station in the creation of the exponential decay constant, integrating in situ and remote sensing data for our model.</a:t>
            </a:r>
          </a:p>
          <a:p>
            <a:endParaRPr lang="en-US" baseline="0" dirty="0"/>
          </a:p>
          <a:p>
            <a:r>
              <a:rPr lang="en-US" baseline="0" dirty="0"/>
              <a:t>Finally, in partnership with the Desert Research Institute, we used the EDDI product, from the National Integrated Drought Information System, as a proxy for atmospheric drought and SMAP data as a proxy for agricultural drought to gain insight into the relationship between both phenomena.</a:t>
            </a:r>
          </a:p>
          <a:p>
            <a:endParaRPr lang="en-US" baseline="0" dirty="0"/>
          </a:p>
          <a:p>
            <a:r>
              <a:rPr lang="en-US" baseline="0" dirty="0"/>
              <a:t>-------------------------------------------------------</a:t>
            </a:r>
          </a:p>
          <a:p>
            <a:r>
              <a:rPr lang="en-US" baseline="0" dirty="0"/>
              <a:t>Image Source: Dr. Jessica Welch/ Oak Ridge National Laboratory Distributed Active Archive Center</a:t>
            </a:r>
          </a:p>
          <a:p>
            <a:r>
              <a:rPr lang="en-US" baseline="0" dirty="0"/>
              <a:t>Image Credit</a:t>
            </a:r>
            <a:r>
              <a:rPr lang="en-US" baseline="0" dirty="0">
                <a:highlight>
                  <a:srgbClr val="FFFF00"/>
                </a:highlight>
              </a:rPr>
              <a:t>: </a:t>
            </a:r>
            <a:r>
              <a:rPr lang="en-US" dirty="0">
                <a:highlight>
                  <a:srgbClr val="FFFF00"/>
                </a:highlight>
                <a:hlinkClick r:id="rId3"/>
              </a:rPr>
              <a:t>https://daac.ornl.gov/soilmoisture/guide.html </a:t>
            </a:r>
            <a:r>
              <a:rPr lang="en-US" baseline="0" dirty="0"/>
              <a:t>(</a:t>
            </a:r>
            <a:r>
              <a:rPr lang="en-US" b="1" baseline="0" dirty="0"/>
              <a:t>provided consent via email</a:t>
            </a:r>
            <a:r>
              <a:rPr lang="en-US" baseline="0" dirty="0"/>
              <a:t>, also in </a:t>
            </a:r>
            <a:r>
              <a:rPr lang="en-US" b="1" baseline="0" dirty="0"/>
              <a:t>public domain</a:t>
            </a:r>
            <a:r>
              <a:rPr lang="en-US" baseline="0" dirty="0"/>
              <a:t>)</a:t>
            </a:r>
          </a:p>
        </p:txBody>
      </p:sp>
      <p:sp>
        <p:nvSpPr>
          <p:cNvPr id="4" name="Slide Number Placeholder 3"/>
          <p:cNvSpPr>
            <a:spLocks noGrp="1"/>
          </p:cNvSpPr>
          <p:nvPr>
            <p:ph type="sldNum" sz="quarter" idx="10"/>
          </p:nvPr>
        </p:nvSpPr>
        <p:spPr/>
        <p:txBody>
          <a:bodyPr/>
          <a:lstStyle/>
          <a:p>
            <a:fld id="{66EE4239-191D-4388-B0F5-1C5222233620}" type="slidenum">
              <a:rPr lang="en-US" smtClean="0"/>
              <a:t>8</a:t>
            </a:fld>
            <a:endParaRPr lang="en-US"/>
          </a:p>
        </p:txBody>
      </p:sp>
    </p:spTree>
    <p:extLst>
      <p:ext uri="{BB962C8B-B14F-4D97-AF65-F5344CB8AC3E}">
        <p14:creationId xmlns:p14="http://schemas.microsoft.com/office/powerpoint/2010/main" val="3277764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in enhancing</a:t>
            </a:r>
            <a:r>
              <a:rPr lang="en-US" baseline="0" dirty="0"/>
              <a:t> the understanding of soil characteristics was to go through the SMAP period of record, from March 31, 2015 to June 30, 2019, to find the maximum and minimum values of soil moisture, presented here. As you can see, the driest part of Kansas coincides with the largest gap with the </a:t>
            </a:r>
            <a:r>
              <a:rPr lang="en-US" baseline="0" dirty="0" err="1"/>
              <a:t>Mesonet</a:t>
            </a:r>
            <a:r>
              <a:rPr lang="en-US" baseline="0" dirty="0"/>
              <a:t> dataset, in south central Kansas. Then we found the soil water storage capacity by subtracting the minimum from the maximum, to measure the amount of water each pixel can possibly hold during a rainfall event, shown on the rightmost map.</a:t>
            </a:r>
          </a:p>
          <a:p>
            <a:endParaRPr lang="en-US" baseline="0" dirty="0"/>
          </a:p>
          <a:p>
            <a:r>
              <a:rPr lang="en-US" baseline="0" dirty="0"/>
              <a:t>All the units in the project are measured using volume of water over volume of soil, in meters cubed over meters cubed.</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endParaRPr lang="en-US" baseline="0" dirty="0"/>
          </a:p>
          <a:p>
            <a:r>
              <a:rPr lang="en-US" sz="1200" b="0" i="0" u="none" strike="noStrike" kern="1200" baseline="0" dirty="0">
                <a:solidFill>
                  <a:schemeClr val="tx1"/>
                </a:solidFill>
                <a:effectLst/>
                <a:latin typeface="+mn-lt"/>
                <a:ea typeface="+mn-ea"/>
                <a:cs typeface="+mn-cs"/>
              </a:rPr>
              <a:t>Image Source: Max Dunsker</a:t>
            </a:r>
          </a:p>
          <a:p>
            <a:r>
              <a:rPr lang="en-US" sz="1200" b="0" i="0" u="none" strike="noStrike" kern="1200" baseline="0" dirty="0">
                <a:solidFill>
                  <a:schemeClr val="tx1"/>
                </a:solidFill>
                <a:effectLst/>
                <a:latin typeface="+mn-lt"/>
                <a:ea typeface="+mn-ea"/>
                <a:cs typeface="+mn-cs"/>
              </a:rPr>
              <a:t>Image Credit: Created by </a:t>
            </a:r>
            <a:r>
              <a:rPr lang="en-US" sz="1200" b="0" i="0" u="none" strike="noStrike" kern="1200" baseline="0" dirty="0" err="1">
                <a:solidFill>
                  <a:schemeClr val="tx1"/>
                </a:solidFill>
                <a:effectLst/>
                <a:latin typeface="+mn-lt"/>
                <a:ea typeface="+mn-ea"/>
                <a:cs typeface="+mn-cs"/>
              </a:rPr>
              <a:t>DEVELOPer</a:t>
            </a:r>
            <a:endParaRPr lang="en-US" sz="1200" b="0" i="0" u="none" strike="noStrike" kern="1200" baseline="0" dirty="0">
              <a:solidFill>
                <a:schemeClr val="tx1"/>
              </a:solidFill>
              <a:effectLst/>
              <a:latin typeface="+mn-lt"/>
              <a:ea typeface="+mn-ea"/>
              <a:cs typeface="+mn-cs"/>
            </a:endParaRPr>
          </a:p>
          <a:p>
            <a:r>
              <a:rPr lang="en-US" sz="1200" b="0" i="0" u="none" strike="noStrike" kern="1200" baseline="0" dirty="0" err="1">
                <a:solidFill>
                  <a:schemeClr val="tx1"/>
                </a:solidFill>
                <a:effectLst/>
                <a:latin typeface="+mn-lt"/>
                <a:ea typeface="+mn-ea"/>
                <a:cs typeface="+mn-cs"/>
              </a:rPr>
              <a:t>Shapefile</a:t>
            </a:r>
            <a:r>
              <a:rPr lang="en-US" sz="1200" b="0" i="0" u="none" strike="noStrike" kern="1200" baseline="0" dirty="0">
                <a:solidFill>
                  <a:schemeClr val="tx1"/>
                </a:solidFill>
                <a:effectLst/>
                <a:latin typeface="+mn-lt"/>
                <a:ea typeface="+mn-ea"/>
                <a:cs typeface="+mn-cs"/>
              </a:rPr>
              <a:t> of Kansas: </a:t>
            </a:r>
          </a:p>
          <a:p>
            <a:r>
              <a:rPr lang="en-US" sz="1200" b="0" i="0" u="none" strike="noStrike" kern="1200" baseline="0" dirty="0">
                <a:solidFill>
                  <a:schemeClr val="tx1"/>
                </a:solidFill>
                <a:effectLst/>
                <a:latin typeface="+mn-lt"/>
                <a:ea typeface="+mn-ea"/>
                <a:cs typeface="+mn-cs"/>
              </a:rPr>
              <a:t>U.S. Bureau of the Census. TIGER/Line: U.S. States. Washington, D.C.: Bureau of the Census, 2018.</a:t>
            </a:r>
          </a:p>
          <a:p>
            <a:r>
              <a:rPr lang="en-US" sz="1200" b="0" i="0" u="none" strike="noStrike" kern="1200" baseline="0" dirty="0" err="1">
                <a:solidFill>
                  <a:schemeClr val="tx1"/>
                </a:solidFill>
                <a:effectLst/>
                <a:latin typeface="+mn-lt"/>
                <a:ea typeface="+mn-ea"/>
                <a:cs typeface="+mn-cs"/>
              </a:rPr>
              <a:t>Shapefile</a:t>
            </a:r>
            <a:r>
              <a:rPr lang="en-US" sz="1200" b="0" i="0" u="none" strike="noStrike" kern="1200" baseline="0" dirty="0">
                <a:solidFill>
                  <a:schemeClr val="tx1"/>
                </a:solidFill>
                <a:effectLst/>
                <a:latin typeface="+mn-lt"/>
                <a:ea typeface="+mn-ea"/>
                <a:cs typeface="+mn-cs"/>
              </a:rPr>
              <a:t> of Kansas Counties: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effectLst/>
                <a:latin typeface="+mn-lt"/>
                <a:ea typeface="+mn-ea"/>
                <a:cs typeface="+mn-cs"/>
              </a:rPr>
              <a:t>U.S. Bureau of the Census. TIGER/Line: Kansas Counties. Washington, D.C.: Bureau of the Census, 2018.</a:t>
            </a:r>
            <a:endParaRPr lang="en-US" dirty="0"/>
          </a:p>
          <a:p>
            <a:r>
              <a:rPr lang="en-US" dirty="0"/>
              <a:t>Imagery:</a:t>
            </a:r>
          </a:p>
          <a:p>
            <a:r>
              <a:rPr lang="en-US" dirty="0"/>
              <a:t>SMAP data 2015 (NASA). Dataset: SMAP L4 km EASE-Grid Surface and Root Zone Soil Moisture Analysis Update (SPL4SMAU), Version 3. Retrieved from NSIDC DAAC 26 June 2019. </a:t>
            </a:r>
            <a:r>
              <a:rPr lang="en-US" dirty="0" err="1"/>
              <a:t>doi</a:t>
            </a:r>
            <a:r>
              <a:rPr lang="en-US" dirty="0"/>
              <a:t>: http://dx.doi.org/10.5067/20ULJH6EZKFJ</a:t>
            </a:r>
          </a:p>
          <a:p>
            <a:endParaRPr lang="en-US" dirty="0"/>
          </a:p>
        </p:txBody>
      </p:sp>
      <p:sp>
        <p:nvSpPr>
          <p:cNvPr id="4" name="Slide Number Placeholder 3"/>
          <p:cNvSpPr>
            <a:spLocks noGrp="1"/>
          </p:cNvSpPr>
          <p:nvPr>
            <p:ph type="sldNum" sz="quarter" idx="10"/>
          </p:nvPr>
        </p:nvSpPr>
        <p:spPr/>
        <p:txBody>
          <a:bodyPr/>
          <a:lstStyle/>
          <a:p>
            <a:fld id="{66EE4239-191D-4388-B0F5-1C5222233620}" type="slidenum">
              <a:rPr lang="en-US" smtClean="0"/>
              <a:t>9</a:t>
            </a:fld>
            <a:endParaRPr lang="en-US"/>
          </a:p>
        </p:txBody>
      </p:sp>
    </p:spTree>
    <p:extLst>
      <p:ext uri="{BB962C8B-B14F-4D97-AF65-F5344CB8AC3E}">
        <p14:creationId xmlns:p14="http://schemas.microsoft.com/office/powerpoint/2010/main" val="4869973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29926" y="238125"/>
            <a:ext cx="870608" cy="741586"/>
          </a:xfrm>
          <a:prstGeom prst="rect">
            <a:avLst/>
          </a:prstGeom>
        </p:spPr>
      </p:pic>
      <p:sp>
        <p:nvSpPr>
          <p:cNvPr id="16" name="TextBox 15"/>
          <p:cNvSpPr txBox="1"/>
          <p:nvPr userDrawn="1"/>
        </p:nvSpPr>
        <p:spPr>
          <a:xfrm>
            <a:off x="7728156" y="506412"/>
            <a:ext cx="2406444" cy="215444"/>
          </a:xfrm>
          <a:prstGeom prst="rect">
            <a:avLst/>
          </a:prstGeom>
          <a:noFill/>
        </p:spPr>
        <p:txBody>
          <a:bodyPr wrap="square" rtlCol="0">
            <a:spAutoFit/>
          </a:bodyPr>
          <a:lstStyle/>
          <a:p>
            <a:pPr algn="r"/>
            <a:r>
              <a:rPr lang="en-US" sz="800" dirty="0">
                <a:latin typeface="Arial" panose="020B0604020202020204" pitchFamily="34" charset="0"/>
                <a:cs typeface="Arial" panose="020B0604020202020204" pitchFamily="34" charset="0"/>
              </a:rPr>
              <a:t>National</a:t>
            </a:r>
            <a:r>
              <a:rPr lang="en-US" sz="800" baseline="0" dirty="0">
                <a:latin typeface="Arial" panose="020B0604020202020204" pitchFamily="34" charset="0"/>
                <a:cs typeface="Arial" panose="020B0604020202020204" pitchFamily="34" charset="0"/>
              </a:rPr>
              <a:t> Aeronautics and Space Administration</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5249326"/>
      </p:ext>
    </p:extLst>
  </p:cSld>
  <p:clrMapOvr>
    <a:masterClrMapping/>
  </p:clrMapOvr>
  <p:extLst>
    <p:ext uri="{DCECCB84-F9BA-43D5-87BE-67443E8EF086}">
      <p15:sldGuideLst xmlns:p15="http://schemas.microsoft.com/office/powerpoint/2012/main">
        <p15:guide id="1" pos="4968" userDrawn="1">
          <p15:clr>
            <a:srgbClr val="FBAE40"/>
          </p15:clr>
        </p15:guide>
        <p15:guide id="2" pos="7368" userDrawn="1">
          <p15:clr>
            <a:srgbClr val="FBAE40"/>
          </p15:clr>
        </p15:guide>
        <p15:guide id="3" orient="horz" pos="4152" userDrawn="1">
          <p15:clr>
            <a:srgbClr val="FBAE40"/>
          </p15:clr>
        </p15:guide>
        <p15:guide id="4" pos="312" userDrawn="1">
          <p15:clr>
            <a:srgbClr val="FBAE40"/>
          </p15:clr>
        </p15:guide>
        <p15:guide id="5" orient="horz" pos="168" userDrawn="1">
          <p15:clr>
            <a:srgbClr val="FBAE40"/>
          </p15:clr>
        </p15:guide>
        <p15:guide id="6" orient="horz" pos="600" userDrawn="1">
          <p15:clr>
            <a:srgbClr val="FBAE40"/>
          </p15:clr>
        </p15:guide>
        <p15:guide id="7" orient="horz" pos="408" userDrawn="1">
          <p15:clr>
            <a:srgbClr val="FBAE40"/>
          </p15:clr>
        </p15:guide>
        <p15:guide id="8" pos="7080" userDrawn="1">
          <p15:clr>
            <a:srgbClr val="FBAE40"/>
          </p15:clr>
        </p15:guide>
        <p15:guide id="9" orient="horz" pos="3720" userDrawn="1">
          <p15:clr>
            <a:srgbClr val="FBAE40"/>
          </p15:clr>
        </p15:guide>
        <p15:guide id="10" pos="792" userDrawn="1">
          <p15:clr>
            <a:srgbClr val="FBAE40"/>
          </p15:clr>
        </p15:guide>
        <p15:guide id="11" pos="46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16" name="Rectangle 15"/>
          <p:cNvSpPr/>
          <p:nvPr userDrawn="1"/>
        </p:nvSpPr>
        <p:spPr>
          <a:xfrm rot="10800000" flipV="1">
            <a:off x="-4" y="0"/>
            <a:ext cx="12192003" cy="190500"/>
          </a:xfrm>
          <a:prstGeom prst="rect">
            <a:avLst/>
          </a:prstGeom>
          <a:solidFill>
            <a:srgbClr val="7EB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rot="10800000" flipV="1">
            <a:off x="-1" y="6593264"/>
            <a:ext cx="12192003" cy="266700"/>
          </a:xfrm>
          <a:prstGeom prst="rect">
            <a:avLst/>
          </a:prstGeom>
          <a:solidFill>
            <a:srgbClr val="7EB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p:cNvSpPr/>
          <p:nvPr userDrawn="1"/>
        </p:nvSpPr>
        <p:spPr>
          <a:xfrm>
            <a:off x="10811784" y="5262418"/>
            <a:ext cx="1389077" cy="1604431"/>
          </a:xfrm>
          <a:custGeom>
            <a:avLst/>
            <a:gdLst>
              <a:gd name="connsiteX0" fmla="*/ 0 w 2124948"/>
              <a:gd name="connsiteY0" fmla="*/ 900641 h 1801281"/>
              <a:gd name="connsiteX1" fmla="*/ 450320 w 2124948"/>
              <a:gd name="connsiteY1" fmla="*/ 0 h 1801281"/>
              <a:gd name="connsiteX2" fmla="*/ 1674628 w 2124948"/>
              <a:gd name="connsiteY2" fmla="*/ 0 h 1801281"/>
              <a:gd name="connsiteX3" fmla="*/ 2124948 w 2124948"/>
              <a:gd name="connsiteY3" fmla="*/ 900641 h 1801281"/>
              <a:gd name="connsiteX4" fmla="*/ 1674628 w 2124948"/>
              <a:gd name="connsiteY4" fmla="*/ 1801281 h 1801281"/>
              <a:gd name="connsiteX5" fmla="*/ 450320 w 2124948"/>
              <a:gd name="connsiteY5" fmla="*/ 1801281 h 1801281"/>
              <a:gd name="connsiteX6" fmla="*/ 0 w 2124948"/>
              <a:gd name="connsiteY6" fmla="*/ 900641 h 1801281"/>
              <a:gd name="connsiteX0" fmla="*/ 0 w 1712198"/>
              <a:gd name="connsiteY0" fmla="*/ 900641 h 1801281"/>
              <a:gd name="connsiteX1" fmla="*/ 450320 w 1712198"/>
              <a:gd name="connsiteY1" fmla="*/ 0 h 1801281"/>
              <a:gd name="connsiteX2" fmla="*/ 1674628 w 1712198"/>
              <a:gd name="connsiteY2" fmla="*/ 0 h 1801281"/>
              <a:gd name="connsiteX3" fmla="*/ 1712198 w 1712198"/>
              <a:gd name="connsiteY3" fmla="*/ 919691 h 1801281"/>
              <a:gd name="connsiteX4" fmla="*/ 1674628 w 1712198"/>
              <a:gd name="connsiteY4" fmla="*/ 1801281 h 1801281"/>
              <a:gd name="connsiteX5" fmla="*/ 450320 w 1712198"/>
              <a:gd name="connsiteY5" fmla="*/ 1801281 h 1801281"/>
              <a:gd name="connsiteX6" fmla="*/ 0 w 1712198"/>
              <a:gd name="connsiteY6" fmla="*/ 900641 h 1801281"/>
              <a:gd name="connsiteX0" fmla="*/ 0 w 1712198"/>
              <a:gd name="connsiteY0" fmla="*/ 900641 h 1801281"/>
              <a:gd name="connsiteX1" fmla="*/ 450320 w 1712198"/>
              <a:gd name="connsiteY1" fmla="*/ 0 h 1801281"/>
              <a:gd name="connsiteX2" fmla="*/ 1674628 w 1712198"/>
              <a:gd name="connsiteY2" fmla="*/ 0 h 1801281"/>
              <a:gd name="connsiteX3" fmla="*/ 1712198 w 1712198"/>
              <a:gd name="connsiteY3" fmla="*/ 919691 h 1801281"/>
              <a:gd name="connsiteX4" fmla="*/ 1700028 w 1712198"/>
              <a:gd name="connsiteY4" fmla="*/ 1585381 h 1801281"/>
              <a:gd name="connsiteX5" fmla="*/ 450320 w 1712198"/>
              <a:gd name="connsiteY5" fmla="*/ 1801281 h 1801281"/>
              <a:gd name="connsiteX6" fmla="*/ 0 w 1712198"/>
              <a:gd name="connsiteY6" fmla="*/ 900641 h 1801281"/>
              <a:gd name="connsiteX0" fmla="*/ 0 w 1712198"/>
              <a:gd name="connsiteY0" fmla="*/ 900641 h 1604431"/>
              <a:gd name="connsiteX1" fmla="*/ 450320 w 1712198"/>
              <a:gd name="connsiteY1" fmla="*/ 0 h 1604431"/>
              <a:gd name="connsiteX2" fmla="*/ 1674628 w 1712198"/>
              <a:gd name="connsiteY2" fmla="*/ 0 h 1604431"/>
              <a:gd name="connsiteX3" fmla="*/ 1712198 w 1712198"/>
              <a:gd name="connsiteY3" fmla="*/ 919691 h 1604431"/>
              <a:gd name="connsiteX4" fmla="*/ 1700028 w 1712198"/>
              <a:gd name="connsiteY4" fmla="*/ 1585381 h 1604431"/>
              <a:gd name="connsiteX5" fmla="*/ 761470 w 1712198"/>
              <a:gd name="connsiteY5" fmla="*/ 1604431 h 1604431"/>
              <a:gd name="connsiteX6" fmla="*/ 0 w 1712198"/>
              <a:gd name="connsiteY6" fmla="*/ 900641 h 1604431"/>
              <a:gd name="connsiteX0" fmla="*/ 0 w 1445498"/>
              <a:gd name="connsiteY0" fmla="*/ 773641 h 1604431"/>
              <a:gd name="connsiteX1" fmla="*/ 183620 w 1445498"/>
              <a:gd name="connsiteY1" fmla="*/ 0 h 1604431"/>
              <a:gd name="connsiteX2" fmla="*/ 1407928 w 1445498"/>
              <a:gd name="connsiteY2" fmla="*/ 0 h 1604431"/>
              <a:gd name="connsiteX3" fmla="*/ 1445498 w 1445498"/>
              <a:gd name="connsiteY3" fmla="*/ 919691 h 1604431"/>
              <a:gd name="connsiteX4" fmla="*/ 1433328 w 1445498"/>
              <a:gd name="connsiteY4" fmla="*/ 1585381 h 1604431"/>
              <a:gd name="connsiteX5" fmla="*/ 494770 w 1445498"/>
              <a:gd name="connsiteY5" fmla="*/ 1604431 h 1604431"/>
              <a:gd name="connsiteX6" fmla="*/ 0 w 1445498"/>
              <a:gd name="connsiteY6" fmla="*/ 773641 h 1604431"/>
              <a:gd name="connsiteX0" fmla="*/ 0 w 1432798"/>
              <a:gd name="connsiteY0" fmla="*/ 792691 h 1604431"/>
              <a:gd name="connsiteX1" fmla="*/ 170920 w 1432798"/>
              <a:gd name="connsiteY1" fmla="*/ 0 h 1604431"/>
              <a:gd name="connsiteX2" fmla="*/ 1395228 w 1432798"/>
              <a:gd name="connsiteY2" fmla="*/ 0 h 1604431"/>
              <a:gd name="connsiteX3" fmla="*/ 1432798 w 1432798"/>
              <a:gd name="connsiteY3" fmla="*/ 919691 h 1604431"/>
              <a:gd name="connsiteX4" fmla="*/ 1420628 w 1432798"/>
              <a:gd name="connsiteY4" fmla="*/ 1585381 h 1604431"/>
              <a:gd name="connsiteX5" fmla="*/ 482070 w 1432798"/>
              <a:gd name="connsiteY5" fmla="*/ 1604431 h 1604431"/>
              <a:gd name="connsiteX6" fmla="*/ 0 w 1432798"/>
              <a:gd name="connsiteY6" fmla="*/ 792691 h 1604431"/>
              <a:gd name="connsiteX0" fmla="*/ 0 w 1432798"/>
              <a:gd name="connsiteY0" fmla="*/ 792691 h 1604431"/>
              <a:gd name="connsiteX1" fmla="*/ 469370 w 1432798"/>
              <a:gd name="connsiteY1" fmla="*/ 12700 h 1604431"/>
              <a:gd name="connsiteX2" fmla="*/ 1395228 w 1432798"/>
              <a:gd name="connsiteY2" fmla="*/ 0 h 1604431"/>
              <a:gd name="connsiteX3" fmla="*/ 1432798 w 1432798"/>
              <a:gd name="connsiteY3" fmla="*/ 919691 h 1604431"/>
              <a:gd name="connsiteX4" fmla="*/ 1420628 w 1432798"/>
              <a:gd name="connsiteY4" fmla="*/ 1585381 h 1604431"/>
              <a:gd name="connsiteX5" fmla="*/ 482070 w 1432798"/>
              <a:gd name="connsiteY5" fmla="*/ 1604431 h 1604431"/>
              <a:gd name="connsiteX6" fmla="*/ 0 w 1432798"/>
              <a:gd name="connsiteY6" fmla="*/ 792691 h 1604431"/>
              <a:gd name="connsiteX0" fmla="*/ 0 w 1432798"/>
              <a:gd name="connsiteY0" fmla="*/ 792691 h 1604431"/>
              <a:gd name="connsiteX1" fmla="*/ 469370 w 1432798"/>
              <a:gd name="connsiteY1" fmla="*/ 12700 h 1604431"/>
              <a:gd name="connsiteX2" fmla="*/ 1395228 w 1432798"/>
              <a:gd name="connsiteY2" fmla="*/ 0 h 1604431"/>
              <a:gd name="connsiteX3" fmla="*/ 1432798 w 1432798"/>
              <a:gd name="connsiteY3" fmla="*/ 919691 h 1604431"/>
              <a:gd name="connsiteX4" fmla="*/ 1420628 w 1432798"/>
              <a:gd name="connsiteY4" fmla="*/ 1591731 h 1604431"/>
              <a:gd name="connsiteX5" fmla="*/ 482070 w 1432798"/>
              <a:gd name="connsiteY5" fmla="*/ 1604431 h 1604431"/>
              <a:gd name="connsiteX6" fmla="*/ 0 w 1432798"/>
              <a:gd name="connsiteY6" fmla="*/ 792691 h 1604431"/>
              <a:gd name="connsiteX0" fmla="*/ 0 w 1420628"/>
              <a:gd name="connsiteY0" fmla="*/ 792691 h 1604431"/>
              <a:gd name="connsiteX1" fmla="*/ 469370 w 1420628"/>
              <a:gd name="connsiteY1" fmla="*/ 12700 h 1604431"/>
              <a:gd name="connsiteX2" fmla="*/ 1395228 w 1420628"/>
              <a:gd name="connsiteY2" fmla="*/ 0 h 1604431"/>
              <a:gd name="connsiteX3" fmla="*/ 1413748 w 1420628"/>
              <a:gd name="connsiteY3" fmla="*/ 919691 h 1604431"/>
              <a:gd name="connsiteX4" fmla="*/ 1420628 w 1420628"/>
              <a:gd name="connsiteY4" fmla="*/ 1591731 h 1604431"/>
              <a:gd name="connsiteX5" fmla="*/ 482070 w 1420628"/>
              <a:gd name="connsiteY5" fmla="*/ 1604431 h 1604431"/>
              <a:gd name="connsiteX6" fmla="*/ 0 w 1420628"/>
              <a:gd name="connsiteY6" fmla="*/ 792691 h 1604431"/>
              <a:gd name="connsiteX0" fmla="*/ 0 w 1420628"/>
              <a:gd name="connsiteY0" fmla="*/ 792691 h 1604431"/>
              <a:gd name="connsiteX1" fmla="*/ 469370 w 1420628"/>
              <a:gd name="connsiteY1" fmla="*/ 12700 h 1604431"/>
              <a:gd name="connsiteX2" fmla="*/ 1388878 w 1420628"/>
              <a:gd name="connsiteY2" fmla="*/ 0 h 1604431"/>
              <a:gd name="connsiteX3" fmla="*/ 1413748 w 1420628"/>
              <a:gd name="connsiteY3" fmla="*/ 919691 h 1604431"/>
              <a:gd name="connsiteX4" fmla="*/ 1420628 w 1420628"/>
              <a:gd name="connsiteY4" fmla="*/ 1591731 h 1604431"/>
              <a:gd name="connsiteX5" fmla="*/ 482070 w 1420628"/>
              <a:gd name="connsiteY5" fmla="*/ 1604431 h 1604431"/>
              <a:gd name="connsiteX6" fmla="*/ 0 w 1420628"/>
              <a:gd name="connsiteY6" fmla="*/ 792691 h 1604431"/>
              <a:gd name="connsiteX0" fmla="*/ 0 w 1414477"/>
              <a:gd name="connsiteY0" fmla="*/ 792691 h 1604431"/>
              <a:gd name="connsiteX1" fmla="*/ 469370 w 1414477"/>
              <a:gd name="connsiteY1" fmla="*/ 12700 h 1604431"/>
              <a:gd name="connsiteX2" fmla="*/ 1388878 w 1414477"/>
              <a:gd name="connsiteY2" fmla="*/ 0 h 1604431"/>
              <a:gd name="connsiteX3" fmla="*/ 1413748 w 1414477"/>
              <a:gd name="connsiteY3" fmla="*/ 919691 h 1604431"/>
              <a:gd name="connsiteX4" fmla="*/ 1414278 w 1414477"/>
              <a:gd name="connsiteY4" fmla="*/ 1604431 h 1604431"/>
              <a:gd name="connsiteX5" fmla="*/ 482070 w 1414477"/>
              <a:gd name="connsiteY5" fmla="*/ 1604431 h 1604431"/>
              <a:gd name="connsiteX6" fmla="*/ 0 w 1414477"/>
              <a:gd name="connsiteY6" fmla="*/ 792691 h 1604431"/>
              <a:gd name="connsiteX0" fmla="*/ 0 w 1414278"/>
              <a:gd name="connsiteY0" fmla="*/ 792691 h 1604431"/>
              <a:gd name="connsiteX1" fmla="*/ 469370 w 1414278"/>
              <a:gd name="connsiteY1" fmla="*/ 12700 h 1604431"/>
              <a:gd name="connsiteX2" fmla="*/ 1388878 w 1414278"/>
              <a:gd name="connsiteY2" fmla="*/ 0 h 1604431"/>
              <a:gd name="connsiteX3" fmla="*/ 1388348 w 1414278"/>
              <a:gd name="connsiteY3" fmla="*/ 919691 h 1604431"/>
              <a:gd name="connsiteX4" fmla="*/ 1414278 w 1414278"/>
              <a:gd name="connsiteY4" fmla="*/ 1604431 h 1604431"/>
              <a:gd name="connsiteX5" fmla="*/ 482070 w 1414278"/>
              <a:gd name="connsiteY5" fmla="*/ 1604431 h 1604431"/>
              <a:gd name="connsiteX6" fmla="*/ 0 w 1414278"/>
              <a:gd name="connsiteY6" fmla="*/ 792691 h 1604431"/>
              <a:gd name="connsiteX0" fmla="*/ 0 w 1389077"/>
              <a:gd name="connsiteY0" fmla="*/ 792691 h 1604431"/>
              <a:gd name="connsiteX1" fmla="*/ 469370 w 1389077"/>
              <a:gd name="connsiteY1" fmla="*/ 12700 h 1604431"/>
              <a:gd name="connsiteX2" fmla="*/ 1388878 w 1389077"/>
              <a:gd name="connsiteY2" fmla="*/ 0 h 1604431"/>
              <a:gd name="connsiteX3" fmla="*/ 1388348 w 1389077"/>
              <a:gd name="connsiteY3" fmla="*/ 919691 h 1604431"/>
              <a:gd name="connsiteX4" fmla="*/ 1388878 w 1389077"/>
              <a:gd name="connsiteY4" fmla="*/ 1604431 h 1604431"/>
              <a:gd name="connsiteX5" fmla="*/ 482070 w 1389077"/>
              <a:gd name="connsiteY5" fmla="*/ 1604431 h 1604431"/>
              <a:gd name="connsiteX6" fmla="*/ 0 w 1389077"/>
              <a:gd name="connsiteY6" fmla="*/ 792691 h 1604431"/>
              <a:gd name="connsiteX0" fmla="*/ 0 w 1389077"/>
              <a:gd name="connsiteY0" fmla="*/ 792691 h 1604431"/>
              <a:gd name="connsiteX1" fmla="*/ 469370 w 1389077"/>
              <a:gd name="connsiteY1" fmla="*/ 12700 h 1604431"/>
              <a:gd name="connsiteX2" fmla="*/ 1388878 w 1389077"/>
              <a:gd name="connsiteY2" fmla="*/ 0 h 1604431"/>
              <a:gd name="connsiteX3" fmla="*/ 1388348 w 1389077"/>
              <a:gd name="connsiteY3" fmla="*/ 919691 h 1604431"/>
              <a:gd name="connsiteX4" fmla="*/ 1388878 w 1389077"/>
              <a:gd name="connsiteY4" fmla="*/ 1604431 h 1604431"/>
              <a:gd name="connsiteX5" fmla="*/ 475720 w 1389077"/>
              <a:gd name="connsiteY5" fmla="*/ 1591731 h 1604431"/>
              <a:gd name="connsiteX6" fmla="*/ 0 w 1389077"/>
              <a:gd name="connsiteY6" fmla="*/ 792691 h 1604431"/>
              <a:gd name="connsiteX0" fmla="*/ 0 w 1389077"/>
              <a:gd name="connsiteY0" fmla="*/ 792691 h 1604431"/>
              <a:gd name="connsiteX1" fmla="*/ 469370 w 1389077"/>
              <a:gd name="connsiteY1" fmla="*/ 12700 h 1604431"/>
              <a:gd name="connsiteX2" fmla="*/ 1388878 w 1389077"/>
              <a:gd name="connsiteY2" fmla="*/ 0 h 1604431"/>
              <a:gd name="connsiteX3" fmla="*/ 1388348 w 1389077"/>
              <a:gd name="connsiteY3" fmla="*/ 919691 h 1604431"/>
              <a:gd name="connsiteX4" fmla="*/ 1388878 w 1389077"/>
              <a:gd name="connsiteY4" fmla="*/ 1604431 h 1604431"/>
              <a:gd name="connsiteX5" fmla="*/ 469370 w 1389077"/>
              <a:gd name="connsiteY5" fmla="*/ 1604431 h 1604431"/>
              <a:gd name="connsiteX6" fmla="*/ 0 w 1389077"/>
              <a:gd name="connsiteY6" fmla="*/ 792691 h 1604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077" h="1604431">
                <a:moveTo>
                  <a:pt x="0" y="792691"/>
                </a:moveTo>
                <a:lnTo>
                  <a:pt x="469370" y="12700"/>
                </a:lnTo>
                <a:lnTo>
                  <a:pt x="1388878" y="0"/>
                </a:lnTo>
                <a:cubicBezTo>
                  <a:pt x="1388701" y="306564"/>
                  <a:pt x="1388525" y="613127"/>
                  <a:pt x="1388348" y="919691"/>
                </a:cubicBezTo>
                <a:cubicBezTo>
                  <a:pt x="1390641" y="1143704"/>
                  <a:pt x="1386585" y="1380418"/>
                  <a:pt x="1388878" y="1604431"/>
                </a:cubicBezTo>
                <a:lnTo>
                  <a:pt x="469370" y="1604431"/>
                </a:lnTo>
                <a:lnTo>
                  <a:pt x="0" y="792691"/>
                </a:lnTo>
                <a:close/>
              </a:path>
            </a:pathLst>
          </a:custGeom>
          <a:blipFill dpi="0" rotWithShape="0">
            <a:blip r:embed="rId2" cstate="print">
              <a:extLst>
                <a:ext uri="{28A0092B-C50C-407E-A947-70E740481C1C}">
                  <a14:useLocalDpi xmlns:a14="http://schemas.microsoft.com/office/drawing/2010/main" val="0"/>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hasCustomPrompt="1"/>
          </p:nvPr>
        </p:nvSpPr>
        <p:spPr>
          <a:xfrm>
            <a:off x="507332" y="442119"/>
            <a:ext cx="11189368" cy="510381"/>
          </a:xfrm>
        </p:spPr>
        <p:txBody>
          <a:bodyPr/>
          <a:lstStyle>
            <a:lvl1pPr>
              <a:defRPr b="1">
                <a:solidFill>
                  <a:srgbClr val="7EB761"/>
                </a:solidFill>
              </a:defRPr>
            </a:lvl1pPr>
          </a:lstStyle>
          <a:p>
            <a:r>
              <a:rPr lang="en-US" dirty="0"/>
              <a:t>CLICK TO EDIT MASTER TITLE STYLE</a:t>
            </a:r>
          </a:p>
        </p:txBody>
      </p:sp>
      <p:sp>
        <p:nvSpPr>
          <p:cNvPr id="5" name="Content Placeholder 4"/>
          <p:cNvSpPr>
            <a:spLocks noGrp="1"/>
          </p:cNvSpPr>
          <p:nvPr>
            <p:ph sz="quarter" idx="10"/>
          </p:nvPr>
        </p:nvSpPr>
        <p:spPr>
          <a:xfrm>
            <a:off x="495300" y="1250950"/>
            <a:ext cx="11201400" cy="2900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6"/>
          <p:cNvSpPr>
            <a:spLocks noGrp="1"/>
          </p:cNvSpPr>
          <p:nvPr>
            <p:ph sz="quarter" idx="13"/>
          </p:nvPr>
        </p:nvSpPr>
        <p:spPr>
          <a:xfrm>
            <a:off x="507332" y="4511675"/>
            <a:ext cx="4485773" cy="19653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6"/>
          <p:cNvSpPr>
            <a:spLocks noGrp="1"/>
          </p:cNvSpPr>
          <p:nvPr>
            <p:ph sz="quarter" idx="14"/>
          </p:nvPr>
        </p:nvSpPr>
        <p:spPr>
          <a:xfrm>
            <a:off x="5659558" y="4511675"/>
            <a:ext cx="4485773" cy="19653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81913824"/>
      </p:ext>
    </p:extLst>
  </p:cSld>
  <p:clrMapOvr>
    <a:masterClrMapping/>
  </p:clrMapOvr>
  <p:extLst>
    <p:ext uri="{DCECCB84-F9BA-43D5-87BE-67443E8EF086}">
      <p15:sldGuideLst xmlns:p15="http://schemas.microsoft.com/office/powerpoint/2012/main">
        <p15:guide id="2" pos="7368">
          <p15:clr>
            <a:srgbClr val="FBAE40"/>
          </p15:clr>
        </p15:guide>
        <p15:guide id="3" orient="horz" pos="4152">
          <p15:clr>
            <a:srgbClr val="FBAE40"/>
          </p15:clr>
        </p15:guide>
        <p15:guide id="4" pos="312">
          <p15:clr>
            <a:srgbClr val="FBAE40"/>
          </p15:clr>
        </p15:guide>
        <p15:guide id="5" orient="horz" pos="264">
          <p15:clr>
            <a:srgbClr val="FBAE40"/>
          </p15:clr>
        </p15:guide>
        <p15:guide id="6" orient="horz" pos="696">
          <p15:clr>
            <a:srgbClr val="FBAE40"/>
          </p15:clr>
        </p15:guide>
        <p15:guide id="7" orient="horz" pos="600" userDrawn="1">
          <p15:clr>
            <a:srgbClr val="FBAE40"/>
          </p15:clr>
        </p15:guide>
        <p15:guide id="9" orient="horz" pos="4080">
          <p15:clr>
            <a:srgbClr val="FBAE40"/>
          </p15:clr>
        </p15:guide>
        <p15:guide id="10" pos="792">
          <p15:clr>
            <a:srgbClr val="FBAE40"/>
          </p15:clr>
        </p15:guide>
        <p15:guide id="11" orient="horz" pos="1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95300" y="507338"/>
            <a:ext cx="11201400" cy="381000"/>
          </a:xfrm>
        </p:spPr>
        <p:txBody>
          <a:bodyPr/>
          <a:lstStyle>
            <a:lvl1pPr>
              <a:defRPr b="1">
                <a:solidFill>
                  <a:srgbClr val="7EB761"/>
                </a:solidFill>
              </a:defRPr>
            </a:lvl1pPr>
          </a:lstStyle>
          <a:p>
            <a:r>
              <a:rPr lang="en-US" dirty="0"/>
              <a:t>CLICK TO EDIT MASTER TITLE STYLE</a:t>
            </a:r>
          </a:p>
        </p:txBody>
      </p:sp>
      <p:sp>
        <p:nvSpPr>
          <p:cNvPr id="16" name="Hexagon 15"/>
          <p:cNvSpPr/>
          <p:nvPr userDrawn="1"/>
        </p:nvSpPr>
        <p:spPr>
          <a:xfrm>
            <a:off x="9465270" y="5257798"/>
            <a:ext cx="1839440" cy="1600202"/>
          </a:xfrm>
          <a:prstGeom prst="hexagon">
            <a:avLst>
              <a:gd name="adj" fmla="val 28832"/>
              <a:gd name="vf" fmla="val 115470"/>
            </a:avLst>
          </a:prstGeom>
          <a:solidFill>
            <a:srgbClr val="7EB76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2"/>
          <p:cNvSpPr/>
          <p:nvPr userDrawn="1"/>
        </p:nvSpPr>
        <p:spPr>
          <a:xfrm rot="17959359">
            <a:off x="11007348" y="5964986"/>
            <a:ext cx="1360090" cy="1181147"/>
          </a:xfrm>
          <a:custGeom>
            <a:avLst/>
            <a:gdLst>
              <a:gd name="connsiteX0" fmla="*/ 0 w 2294081"/>
              <a:gd name="connsiteY0" fmla="*/ 988828 h 1977656"/>
              <a:gd name="connsiteX1" fmla="*/ 494414 w 2294081"/>
              <a:gd name="connsiteY1" fmla="*/ 0 h 1977656"/>
              <a:gd name="connsiteX2" fmla="*/ 1799667 w 2294081"/>
              <a:gd name="connsiteY2" fmla="*/ 0 h 1977656"/>
              <a:gd name="connsiteX3" fmla="*/ 2294081 w 2294081"/>
              <a:gd name="connsiteY3" fmla="*/ 988828 h 1977656"/>
              <a:gd name="connsiteX4" fmla="*/ 1799667 w 2294081"/>
              <a:gd name="connsiteY4" fmla="*/ 1977656 h 1977656"/>
              <a:gd name="connsiteX5" fmla="*/ 494414 w 2294081"/>
              <a:gd name="connsiteY5" fmla="*/ 1977656 h 1977656"/>
              <a:gd name="connsiteX6" fmla="*/ 0 w 2294081"/>
              <a:gd name="connsiteY6" fmla="*/ 988828 h 1977656"/>
              <a:gd name="connsiteX0" fmla="*/ 0 w 2246074"/>
              <a:gd name="connsiteY0" fmla="*/ 988828 h 1977656"/>
              <a:gd name="connsiteX1" fmla="*/ 494414 w 2246074"/>
              <a:gd name="connsiteY1" fmla="*/ 0 h 1977656"/>
              <a:gd name="connsiteX2" fmla="*/ 1799667 w 2246074"/>
              <a:gd name="connsiteY2" fmla="*/ 0 h 1977656"/>
              <a:gd name="connsiteX3" fmla="*/ 2246074 w 2246074"/>
              <a:gd name="connsiteY3" fmla="*/ 881647 h 1977656"/>
              <a:gd name="connsiteX4" fmla="*/ 1799667 w 2246074"/>
              <a:gd name="connsiteY4" fmla="*/ 1977656 h 1977656"/>
              <a:gd name="connsiteX5" fmla="*/ 494414 w 2246074"/>
              <a:gd name="connsiteY5" fmla="*/ 1977656 h 1977656"/>
              <a:gd name="connsiteX6" fmla="*/ 0 w 2246074"/>
              <a:gd name="connsiteY6" fmla="*/ 988828 h 1977656"/>
              <a:gd name="connsiteX0" fmla="*/ 0 w 2246074"/>
              <a:gd name="connsiteY0" fmla="*/ 988828 h 1977656"/>
              <a:gd name="connsiteX1" fmla="*/ 494414 w 2246074"/>
              <a:gd name="connsiteY1" fmla="*/ 0 h 1977656"/>
              <a:gd name="connsiteX2" fmla="*/ 1799667 w 2246074"/>
              <a:gd name="connsiteY2" fmla="*/ 0 h 1977656"/>
              <a:gd name="connsiteX3" fmla="*/ 2246074 w 2246074"/>
              <a:gd name="connsiteY3" fmla="*/ 881647 h 1977656"/>
              <a:gd name="connsiteX4" fmla="*/ 699271 w 2246074"/>
              <a:gd name="connsiteY4" fmla="*/ 1864039 h 1977656"/>
              <a:gd name="connsiteX5" fmla="*/ 494414 w 2246074"/>
              <a:gd name="connsiteY5" fmla="*/ 1977656 h 1977656"/>
              <a:gd name="connsiteX6" fmla="*/ 0 w 2246074"/>
              <a:gd name="connsiteY6" fmla="*/ 988828 h 1977656"/>
              <a:gd name="connsiteX0" fmla="*/ 0 w 2246074"/>
              <a:gd name="connsiteY0" fmla="*/ 988828 h 1864039"/>
              <a:gd name="connsiteX1" fmla="*/ 494414 w 2246074"/>
              <a:gd name="connsiteY1" fmla="*/ 0 h 1864039"/>
              <a:gd name="connsiteX2" fmla="*/ 1799667 w 2246074"/>
              <a:gd name="connsiteY2" fmla="*/ 0 h 1864039"/>
              <a:gd name="connsiteX3" fmla="*/ 2246074 w 2246074"/>
              <a:gd name="connsiteY3" fmla="*/ 881647 h 1864039"/>
              <a:gd name="connsiteX4" fmla="*/ 699271 w 2246074"/>
              <a:gd name="connsiteY4" fmla="*/ 1864039 h 1864039"/>
              <a:gd name="connsiteX5" fmla="*/ 404751 w 2246074"/>
              <a:gd name="connsiteY5" fmla="*/ 1796312 h 1864039"/>
              <a:gd name="connsiteX6" fmla="*/ 0 w 2246074"/>
              <a:gd name="connsiteY6" fmla="*/ 988828 h 1864039"/>
              <a:gd name="connsiteX0" fmla="*/ 0 w 2246074"/>
              <a:gd name="connsiteY0" fmla="*/ 988828 h 1912762"/>
              <a:gd name="connsiteX1" fmla="*/ 494414 w 2246074"/>
              <a:gd name="connsiteY1" fmla="*/ 0 h 1912762"/>
              <a:gd name="connsiteX2" fmla="*/ 1799667 w 2246074"/>
              <a:gd name="connsiteY2" fmla="*/ 0 h 1912762"/>
              <a:gd name="connsiteX3" fmla="*/ 2246074 w 2246074"/>
              <a:gd name="connsiteY3" fmla="*/ 881647 h 1912762"/>
              <a:gd name="connsiteX4" fmla="*/ 699271 w 2246074"/>
              <a:gd name="connsiteY4" fmla="*/ 1864039 h 1912762"/>
              <a:gd name="connsiteX5" fmla="*/ 457966 w 2246074"/>
              <a:gd name="connsiteY5" fmla="*/ 1912762 h 1912762"/>
              <a:gd name="connsiteX6" fmla="*/ 0 w 2246074"/>
              <a:gd name="connsiteY6" fmla="*/ 988828 h 1912762"/>
              <a:gd name="connsiteX0" fmla="*/ 0 w 2246074"/>
              <a:gd name="connsiteY0" fmla="*/ 988828 h 1912762"/>
              <a:gd name="connsiteX1" fmla="*/ 494414 w 2246074"/>
              <a:gd name="connsiteY1" fmla="*/ 0 h 1912762"/>
              <a:gd name="connsiteX2" fmla="*/ 1799667 w 2246074"/>
              <a:gd name="connsiteY2" fmla="*/ 0 h 1912762"/>
              <a:gd name="connsiteX3" fmla="*/ 2246074 w 2246074"/>
              <a:gd name="connsiteY3" fmla="*/ 881647 h 1912762"/>
              <a:gd name="connsiteX4" fmla="*/ 1342470 w 2246074"/>
              <a:gd name="connsiteY4" fmla="*/ 1380808 h 1912762"/>
              <a:gd name="connsiteX5" fmla="*/ 457966 w 2246074"/>
              <a:gd name="connsiteY5" fmla="*/ 1912762 h 1912762"/>
              <a:gd name="connsiteX6" fmla="*/ 0 w 2246074"/>
              <a:gd name="connsiteY6" fmla="*/ 988828 h 1912762"/>
              <a:gd name="connsiteX0" fmla="*/ 0 w 2246074"/>
              <a:gd name="connsiteY0" fmla="*/ 988828 h 1870474"/>
              <a:gd name="connsiteX1" fmla="*/ 494414 w 2246074"/>
              <a:gd name="connsiteY1" fmla="*/ 0 h 1870474"/>
              <a:gd name="connsiteX2" fmla="*/ 1799667 w 2246074"/>
              <a:gd name="connsiteY2" fmla="*/ 0 h 1870474"/>
              <a:gd name="connsiteX3" fmla="*/ 2246074 w 2246074"/>
              <a:gd name="connsiteY3" fmla="*/ 881647 h 1870474"/>
              <a:gd name="connsiteX4" fmla="*/ 1342470 w 2246074"/>
              <a:gd name="connsiteY4" fmla="*/ 1380808 h 1870474"/>
              <a:gd name="connsiteX5" fmla="*/ 446408 w 2246074"/>
              <a:gd name="connsiteY5" fmla="*/ 1870474 h 1870474"/>
              <a:gd name="connsiteX6" fmla="*/ 0 w 2246074"/>
              <a:gd name="connsiteY6" fmla="*/ 988828 h 1870474"/>
              <a:gd name="connsiteX0" fmla="*/ 0 w 2246074"/>
              <a:gd name="connsiteY0" fmla="*/ 988828 h 1870474"/>
              <a:gd name="connsiteX1" fmla="*/ 494414 w 2246074"/>
              <a:gd name="connsiteY1" fmla="*/ 0 h 1870474"/>
              <a:gd name="connsiteX2" fmla="*/ 1777064 w 2246074"/>
              <a:gd name="connsiteY2" fmla="*/ 24892 h 1870474"/>
              <a:gd name="connsiteX3" fmla="*/ 2246074 w 2246074"/>
              <a:gd name="connsiteY3" fmla="*/ 881647 h 1870474"/>
              <a:gd name="connsiteX4" fmla="*/ 1342470 w 2246074"/>
              <a:gd name="connsiteY4" fmla="*/ 1380808 h 1870474"/>
              <a:gd name="connsiteX5" fmla="*/ 446408 w 2246074"/>
              <a:gd name="connsiteY5" fmla="*/ 1870474 h 1870474"/>
              <a:gd name="connsiteX6" fmla="*/ 0 w 2246074"/>
              <a:gd name="connsiteY6" fmla="*/ 988828 h 1870474"/>
              <a:gd name="connsiteX0" fmla="*/ 0 w 2263471"/>
              <a:gd name="connsiteY0" fmla="*/ 1022990 h 1870474"/>
              <a:gd name="connsiteX1" fmla="*/ 511811 w 2263471"/>
              <a:gd name="connsiteY1" fmla="*/ 0 h 1870474"/>
              <a:gd name="connsiteX2" fmla="*/ 1794461 w 2263471"/>
              <a:gd name="connsiteY2" fmla="*/ 24892 h 1870474"/>
              <a:gd name="connsiteX3" fmla="*/ 2263471 w 2263471"/>
              <a:gd name="connsiteY3" fmla="*/ 881647 h 1870474"/>
              <a:gd name="connsiteX4" fmla="*/ 1359867 w 2263471"/>
              <a:gd name="connsiteY4" fmla="*/ 1380808 h 1870474"/>
              <a:gd name="connsiteX5" fmla="*/ 463805 w 2263471"/>
              <a:gd name="connsiteY5" fmla="*/ 1870474 h 1870474"/>
              <a:gd name="connsiteX6" fmla="*/ 0 w 2263471"/>
              <a:gd name="connsiteY6" fmla="*/ 1022990 h 1870474"/>
              <a:gd name="connsiteX0" fmla="*/ 0 w 2263471"/>
              <a:gd name="connsiteY0" fmla="*/ 998098 h 1845582"/>
              <a:gd name="connsiteX1" fmla="*/ 585341 w 2263471"/>
              <a:gd name="connsiteY1" fmla="*/ 19171 h 1845582"/>
              <a:gd name="connsiteX2" fmla="*/ 1794461 w 2263471"/>
              <a:gd name="connsiteY2" fmla="*/ 0 h 1845582"/>
              <a:gd name="connsiteX3" fmla="*/ 2263471 w 2263471"/>
              <a:gd name="connsiteY3" fmla="*/ 856755 h 1845582"/>
              <a:gd name="connsiteX4" fmla="*/ 1359867 w 2263471"/>
              <a:gd name="connsiteY4" fmla="*/ 1355916 h 1845582"/>
              <a:gd name="connsiteX5" fmla="*/ 463805 w 2263471"/>
              <a:gd name="connsiteY5" fmla="*/ 1845582 h 1845582"/>
              <a:gd name="connsiteX6" fmla="*/ 0 w 2263471"/>
              <a:gd name="connsiteY6" fmla="*/ 998098 h 1845582"/>
              <a:gd name="connsiteX0" fmla="*/ 0 w 2263471"/>
              <a:gd name="connsiteY0" fmla="*/ 998098 h 1854851"/>
              <a:gd name="connsiteX1" fmla="*/ 585341 w 2263471"/>
              <a:gd name="connsiteY1" fmla="*/ 19171 h 1854851"/>
              <a:gd name="connsiteX2" fmla="*/ 1794461 w 2263471"/>
              <a:gd name="connsiteY2" fmla="*/ 0 h 1854851"/>
              <a:gd name="connsiteX3" fmla="*/ 2263471 w 2263471"/>
              <a:gd name="connsiteY3" fmla="*/ 856755 h 1854851"/>
              <a:gd name="connsiteX4" fmla="*/ 1359867 w 2263471"/>
              <a:gd name="connsiteY4" fmla="*/ 1355916 h 1854851"/>
              <a:gd name="connsiteX5" fmla="*/ 469012 w 2263471"/>
              <a:gd name="connsiteY5" fmla="*/ 1854851 h 1854851"/>
              <a:gd name="connsiteX6" fmla="*/ 0 w 2263471"/>
              <a:gd name="connsiteY6" fmla="*/ 998098 h 1854851"/>
              <a:gd name="connsiteX0" fmla="*/ 0 w 2263471"/>
              <a:gd name="connsiteY0" fmla="*/ 978927 h 1835680"/>
              <a:gd name="connsiteX1" fmla="*/ 585341 w 2263471"/>
              <a:gd name="connsiteY1" fmla="*/ 0 h 1835680"/>
              <a:gd name="connsiteX2" fmla="*/ 1821817 w 2263471"/>
              <a:gd name="connsiteY2" fmla="*/ 46507 h 1835680"/>
              <a:gd name="connsiteX3" fmla="*/ 2263471 w 2263471"/>
              <a:gd name="connsiteY3" fmla="*/ 837584 h 1835680"/>
              <a:gd name="connsiteX4" fmla="*/ 1359867 w 2263471"/>
              <a:gd name="connsiteY4" fmla="*/ 1336745 h 1835680"/>
              <a:gd name="connsiteX5" fmla="*/ 469012 w 2263471"/>
              <a:gd name="connsiteY5" fmla="*/ 1835680 h 1835680"/>
              <a:gd name="connsiteX6" fmla="*/ 0 w 2263471"/>
              <a:gd name="connsiteY6" fmla="*/ 978927 h 1835680"/>
              <a:gd name="connsiteX0" fmla="*/ 0 w 2263471"/>
              <a:gd name="connsiteY0" fmla="*/ 944589 h 1801342"/>
              <a:gd name="connsiteX1" fmla="*/ 900653 w 2263471"/>
              <a:gd name="connsiteY1" fmla="*/ 0 h 1801342"/>
              <a:gd name="connsiteX2" fmla="*/ 1821817 w 2263471"/>
              <a:gd name="connsiteY2" fmla="*/ 12169 h 1801342"/>
              <a:gd name="connsiteX3" fmla="*/ 2263471 w 2263471"/>
              <a:gd name="connsiteY3" fmla="*/ 803246 h 1801342"/>
              <a:gd name="connsiteX4" fmla="*/ 1359867 w 2263471"/>
              <a:gd name="connsiteY4" fmla="*/ 1302407 h 1801342"/>
              <a:gd name="connsiteX5" fmla="*/ 469012 w 2263471"/>
              <a:gd name="connsiteY5" fmla="*/ 1801342 h 1801342"/>
              <a:gd name="connsiteX6" fmla="*/ 0 w 2263471"/>
              <a:gd name="connsiteY6" fmla="*/ 944589 h 1801342"/>
              <a:gd name="connsiteX0" fmla="*/ 0 w 1812267"/>
              <a:gd name="connsiteY0" fmla="*/ 784187 h 1801342"/>
              <a:gd name="connsiteX1" fmla="*/ 449449 w 1812267"/>
              <a:gd name="connsiteY1" fmla="*/ 0 h 1801342"/>
              <a:gd name="connsiteX2" fmla="*/ 1370613 w 1812267"/>
              <a:gd name="connsiteY2" fmla="*/ 12169 h 1801342"/>
              <a:gd name="connsiteX3" fmla="*/ 1812267 w 1812267"/>
              <a:gd name="connsiteY3" fmla="*/ 803246 h 1801342"/>
              <a:gd name="connsiteX4" fmla="*/ 908663 w 1812267"/>
              <a:gd name="connsiteY4" fmla="*/ 1302407 h 1801342"/>
              <a:gd name="connsiteX5" fmla="*/ 17808 w 1812267"/>
              <a:gd name="connsiteY5" fmla="*/ 1801342 h 1801342"/>
              <a:gd name="connsiteX6" fmla="*/ 0 w 1812267"/>
              <a:gd name="connsiteY6" fmla="*/ 784187 h 1801342"/>
              <a:gd name="connsiteX0" fmla="*/ 0 w 1812267"/>
              <a:gd name="connsiteY0" fmla="*/ 784187 h 1560969"/>
              <a:gd name="connsiteX1" fmla="*/ 449449 w 1812267"/>
              <a:gd name="connsiteY1" fmla="*/ 0 h 1560969"/>
              <a:gd name="connsiteX2" fmla="*/ 1370613 w 1812267"/>
              <a:gd name="connsiteY2" fmla="*/ 12169 h 1560969"/>
              <a:gd name="connsiteX3" fmla="*/ 1812267 w 1812267"/>
              <a:gd name="connsiteY3" fmla="*/ 803246 h 1560969"/>
              <a:gd name="connsiteX4" fmla="*/ 908663 w 1812267"/>
              <a:gd name="connsiteY4" fmla="*/ 1302407 h 1560969"/>
              <a:gd name="connsiteX5" fmla="*/ 415637 w 1812267"/>
              <a:gd name="connsiteY5" fmla="*/ 1560969 h 1560969"/>
              <a:gd name="connsiteX6" fmla="*/ 0 w 1812267"/>
              <a:gd name="connsiteY6" fmla="*/ 784187 h 1560969"/>
              <a:gd name="connsiteX0" fmla="*/ 0 w 1821515"/>
              <a:gd name="connsiteY0" fmla="*/ 797839 h 1560969"/>
              <a:gd name="connsiteX1" fmla="*/ 458697 w 1821515"/>
              <a:gd name="connsiteY1" fmla="*/ 0 h 1560969"/>
              <a:gd name="connsiteX2" fmla="*/ 1379861 w 1821515"/>
              <a:gd name="connsiteY2" fmla="*/ 12169 h 1560969"/>
              <a:gd name="connsiteX3" fmla="*/ 1821515 w 1821515"/>
              <a:gd name="connsiteY3" fmla="*/ 803246 h 1560969"/>
              <a:gd name="connsiteX4" fmla="*/ 917911 w 1821515"/>
              <a:gd name="connsiteY4" fmla="*/ 1302407 h 1560969"/>
              <a:gd name="connsiteX5" fmla="*/ 424885 w 1821515"/>
              <a:gd name="connsiteY5" fmla="*/ 1560969 h 1560969"/>
              <a:gd name="connsiteX6" fmla="*/ 0 w 1821515"/>
              <a:gd name="connsiteY6" fmla="*/ 797839 h 1560969"/>
              <a:gd name="connsiteX0" fmla="*/ 0 w 1825127"/>
              <a:gd name="connsiteY0" fmla="*/ 791411 h 1560969"/>
              <a:gd name="connsiteX1" fmla="*/ 462309 w 1825127"/>
              <a:gd name="connsiteY1" fmla="*/ 0 h 1560969"/>
              <a:gd name="connsiteX2" fmla="*/ 1383473 w 1825127"/>
              <a:gd name="connsiteY2" fmla="*/ 12169 h 1560969"/>
              <a:gd name="connsiteX3" fmla="*/ 1825127 w 1825127"/>
              <a:gd name="connsiteY3" fmla="*/ 803246 h 1560969"/>
              <a:gd name="connsiteX4" fmla="*/ 921523 w 1825127"/>
              <a:gd name="connsiteY4" fmla="*/ 1302407 h 1560969"/>
              <a:gd name="connsiteX5" fmla="*/ 428497 w 1825127"/>
              <a:gd name="connsiteY5" fmla="*/ 1560969 h 1560969"/>
              <a:gd name="connsiteX6" fmla="*/ 0 w 1825127"/>
              <a:gd name="connsiteY6" fmla="*/ 791411 h 1560969"/>
              <a:gd name="connsiteX0" fmla="*/ 443624 w 1396630"/>
              <a:gd name="connsiteY0" fmla="*/ 732897 h 1560969"/>
              <a:gd name="connsiteX1" fmla="*/ 33812 w 1396630"/>
              <a:gd name="connsiteY1" fmla="*/ 0 h 1560969"/>
              <a:gd name="connsiteX2" fmla="*/ 954976 w 1396630"/>
              <a:gd name="connsiteY2" fmla="*/ 12169 h 1560969"/>
              <a:gd name="connsiteX3" fmla="*/ 1396630 w 1396630"/>
              <a:gd name="connsiteY3" fmla="*/ 803246 h 1560969"/>
              <a:gd name="connsiteX4" fmla="*/ 493026 w 1396630"/>
              <a:gd name="connsiteY4" fmla="*/ 1302407 h 1560969"/>
              <a:gd name="connsiteX5" fmla="*/ 0 w 1396630"/>
              <a:gd name="connsiteY5" fmla="*/ 1560969 h 1560969"/>
              <a:gd name="connsiteX6" fmla="*/ 443624 w 1396630"/>
              <a:gd name="connsiteY6" fmla="*/ 732897 h 1560969"/>
              <a:gd name="connsiteX0" fmla="*/ 409812 w 1362818"/>
              <a:gd name="connsiteY0" fmla="*/ 732897 h 1302407"/>
              <a:gd name="connsiteX1" fmla="*/ 0 w 1362818"/>
              <a:gd name="connsiteY1" fmla="*/ 0 h 1302407"/>
              <a:gd name="connsiteX2" fmla="*/ 921164 w 1362818"/>
              <a:gd name="connsiteY2" fmla="*/ 12169 h 1302407"/>
              <a:gd name="connsiteX3" fmla="*/ 1362818 w 1362818"/>
              <a:gd name="connsiteY3" fmla="*/ 803246 h 1302407"/>
              <a:gd name="connsiteX4" fmla="*/ 459214 w 1362818"/>
              <a:gd name="connsiteY4" fmla="*/ 1302407 h 1302407"/>
              <a:gd name="connsiteX5" fmla="*/ 573096 w 1362818"/>
              <a:gd name="connsiteY5" fmla="*/ 1000169 h 1302407"/>
              <a:gd name="connsiteX6" fmla="*/ 409812 w 1362818"/>
              <a:gd name="connsiteY6" fmla="*/ 732897 h 1302407"/>
              <a:gd name="connsiteX0" fmla="*/ 409812 w 1362818"/>
              <a:gd name="connsiteY0" fmla="*/ 732897 h 1302407"/>
              <a:gd name="connsiteX1" fmla="*/ 0 w 1362818"/>
              <a:gd name="connsiteY1" fmla="*/ 0 h 1302407"/>
              <a:gd name="connsiteX2" fmla="*/ 921164 w 1362818"/>
              <a:gd name="connsiteY2" fmla="*/ 12169 h 1302407"/>
              <a:gd name="connsiteX3" fmla="*/ 1362818 w 1362818"/>
              <a:gd name="connsiteY3" fmla="*/ 803246 h 1302407"/>
              <a:gd name="connsiteX4" fmla="*/ 459214 w 1362818"/>
              <a:gd name="connsiteY4" fmla="*/ 1302407 h 1302407"/>
              <a:gd name="connsiteX5" fmla="*/ 563848 w 1362818"/>
              <a:gd name="connsiteY5" fmla="*/ 1013820 h 1302407"/>
              <a:gd name="connsiteX6" fmla="*/ 409812 w 1362818"/>
              <a:gd name="connsiteY6" fmla="*/ 732897 h 1302407"/>
              <a:gd name="connsiteX0" fmla="*/ 409812 w 1362818"/>
              <a:gd name="connsiteY0" fmla="*/ 732897 h 1186051"/>
              <a:gd name="connsiteX1" fmla="*/ 0 w 1362818"/>
              <a:gd name="connsiteY1" fmla="*/ 0 h 1186051"/>
              <a:gd name="connsiteX2" fmla="*/ 921164 w 1362818"/>
              <a:gd name="connsiteY2" fmla="*/ 12169 h 1186051"/>
              <a:gd name="connsiteX3" fmla="*/ 1362818 w 1362818"/>
              <a:gd name="connsiteY3" fmla="*/ 803246 h 1186051"/>
              <a:gd name="connsiteX4" fmla="*/ 681425 w 1362818"/>
              <a:gd name="connsiteY4" fmla="*/ 1186051 h 1186051"/>
              <a:gd name="connsiteX5" fmla="*/ 563848 w 1362818"/>
              <a:gd name="connsiteY5" fmla="*/ 1013820 h 1186051"/>
              <a:gd name="connsiteX6" fmla="*/ 409812 w 1362818"/>
              <a:gd name="connsiteY6" fmla="*/ 732897 h 1186051"/>
              <a:gd name="connsiteX0" fmla="*/ 232726 w 1362818"/>
              <a:gd name="connsiteY0" fmla="*/ 417623 h 1186051"/>
              <a:gd name="connsiteX1" fmla="*/ 0 w 1362818"/>
              <a:gd name="connsiteY1" fmla="*/ 0 h 1186051"/>
              <a:gd name="connsiteX2" fmla="*/ 921164 w 1362818"/>
              <a:gd name="connsiteY2" fmla="*/ 12169 h 1186051"/>
              <a:gd name="connsiteX3" fmla="*/ 1362818 w 1362818"/>
              <a:gd name="connsiteY3" fmla="*/ 803246 h 1186051"/>
              <a:gd name="connsiteX4" fmla="*/ 681425 w 1362818"/>
              <a:gd name="connsiteY4" fmla="*/ 1186051 h 1186051"/>
              <a:gd name="connsiteX5" fmla="*/ 563848 w 1362818"/>
              <a:gd name="connsiteY5" fmla="*/ 1013820 h 1186051"/>
              <a:gd name="connsiteX6" fmla="*/ 232726 w 1362818"/>
              <a:gd name="connsiteY6" fmla="*/ 417623 h 1186051"/>
              <a:gd name="connsiteX0" fmla="*/ 232726 w 1362818"/>
              <a:gd name="connsiteY0" fmla="*/ 417623 h 1201887"/>
              <a:gd name="connsiteX1" fmla="*/ 0 w 1362818"/>
              <a:gd name="connsiteY1" fmla="*/ 0 h 1201887"/>
              <a:gd name="connsiteX2" fmla="*/ 921164 w 1362818"/>
              <a:gd name="connsiteY2" fmla="*/ 12169 h 1201887"/>
              <a:gd name="connsiteX3" fmla="*/ 1362818 w 1362818"/>
              <a:gd name="connsiteY3" fmla="*/ 803246 h 1201887"/>
              <a:gd name="connsiteX4" fmla="*/ 661717 w 1362818"/>
              <a:gd name="connsiteY4" fmla="*/ 1201887 h 1201887"/>
              <a:gd name="connsiteX5" fmla="*/ 563848 w 1362818"/>
              <a:gd name="connsiteY5" fmla="*/ 1013820 h 1201887"/>
              <a:gd name="connsiteX6" fmla="*/ 232726 w 1362818"/>
              <a:gd name="connsiteY6" fmla="*/ 417623 h 1201887"/>
              <a:gd name="connsiteX0" fmla="*/ 232726 w 1362818"/>
              <a:gd name="connsiteY0" fmla="*/ 417623 h 1178108"/>
              <a:gd name="connsiteX1" fmla="*/ 0 w 1362818"/>
              <a:gd name="connsiteY1" fmla="*/ 0 h 1178108"/>
              <a:gd name="connsiteX2" fmla="*/ 921164 w 1362818"/>
              <a:gd name="connsiteY2" fmla="*/ 12169 h 1178108"/>
              <a:gd name="connsiteX3" fmla="*/ 1362818 w 1362818"/>
              <a:gd name="connsiteY3" fmla="*/ 803246 h 1178108"/>
              <a:gd name="connsiteX4" fmla="*/ 653128 w 1362818"/>
              <a:gd name="connsiteY4" fmla="*/ 1178108 h 1178108"/>
              <a:gd name="connsiteX5" fmla="*/ 563848 w 1362818"/>
              <a:gd name="connsiteY5" fmla="*/ 1013820 h 1178108"/>
              <a:gd name="connsiteX6" fmla="*/ 232726 w 1362818"/>
              <a:gd name="connsiteY6" fmla="*/ 417623 h 1178108"/>
              <a:gd name="connsiteX0" fmla="*/ 232726 w 1354677"/>
              <a:gd name="connsiteY0" fmla="*/ 417623 h 1178108"/>
              <a:gd name="connsiteX1" fmla="*/ 0 w 1354677"/>
              <a:gd name="connsiteY1" fmla="*/ 0 h 1178108"/>
              <a:gd name="connsiteX2" fmla="*/ 921164 w 1354677"/>
              <a:gd name="connsiteY2" fmla="*/ 12169 h 1178108"/>
              <a:gd name="connsiteX3" fmla="*/ 1354677 w 1354677"/>
              <a:gd name="connsiteY3" fmla="*/ 788751 h 1178108"/>
              <a:gd name="connsiteX4" fmla="*/ 653128 w 1354677"/>
              <a:gd name="connsiteY4" fmla="*/ 1178108 h 1178108"/>
              <a:gd name="connsiteX5" fmla="*/ 563848 w 1354677"/>
              <a:gd name="connsiteY5" fmla="*/ 1013820 h 1178108"/>
              <a:gd name="connsiteX6" fmla="*/ 232726 w 1354677"/>
              <a:gd name="connsiteY6" fmla="*/ 417623 h 1178108"/>
              <a:gd name="connsiteX0" fmla="*/ 232726 w 1354677"/>
              <a:gd name="connsiteY0" fmla="*/ 417623 h 1178108"/>
              <a:gd name="connsiteX1" fmla="*/ 0 w 1354677"/>
              <a:gd name="connsiteY1" fmla="*/ 0 h 1178108"/>
              <a:gd name="connsiteX2" fmla="*/ 919128 w 1354677"/>
              <a:gd name="connsiteY2" fmla="*/ 8545 h 1178108"/>
              <a:gd name="connsiteX3" fmla="*/ 1354677 w 1354677"/>
              <a:gd name="connsiteY3" fmla="*/ 788751 h 1178108"/>
              <a:gd name="connsiteX4" fmla="*/ 653128 w 1354677"/>
              <a:gd name="connsiteY4" fmla="*/ 1178108 h 1178108"/>
              <a:gd name="connsiteX5" fmla="*/ 563848 w 1354677"/>
              <a:gd name="connsiteY5" fmla="*/ 1013820 h 1178108"/>
              <a:gd name="connsiteX6" fmla="*/ 232726 w 1354677"/>
              <a:gd name="connsiteY6" fmla="*/ 417623 h 1178108"/>
              <a:gd name="connsiteX0" fmla="*/ 232726 w 1354677"/>
              <a:gd name="connsiteY0" fmla="*/ 417623 h 1179627"/>
              <a:gd name="connsiteX1" fmla="*/ 0 w 1354677"/>
              <a:gd name="connsiteY1" fmla="*/ 0 h 1179627"/>
              <a:gd name="connsiteX2" fmla="*/ 919128 w 1354677"/>
              <a:gd name="connsiteY2" fmla="*/ 8545 h 1179627"/>
              <a:gd name="connsiteX3" fmla="*/ 1354677 w 1354677"/>
              <a:gd name="connsiteY3" fmla="*/ 788751 h 1179627"/>
              <a:gd name="connsiteX4" fmla="*/ 658541 w 1354677"/>
              <a:gd name="connsiteY4" fmla="*/ 1179627 h 1179627"/>
              <a:gd name="connsiteX5" fmla="*/ 563848 w 1354677"/>
              <a:gd name="connsiteY5" fmla="*/ 1013820 h 1179627"/>
              <a:gd name="connsiteX6" fmla="*/ 232726 w 1354677"/>
              <a:gd name="connsiteY6" fmla="*/ 417623 h 1179627"/>
              <a:gd name="connsiteX0" fmla="*/ 238139 w 1360090"/>
              <a:gd name="connsiteY0" fmla="*/ 419143 h 1181147"/>
              <a:gd name="connsiteX1" fmla="*/ 0 w 1360090"/>
              <a:gd name="connsiteY1" fmla="*/ 0 h 1181147"/>
              <a:gd name="connsiteX2" fmla="*/ 924541 w 1360090"/>
              <a:gd name="connsiteY2" fmla="*/ 10065 h 1181147"/>
              <a:gd name="connsiteX3" fmla="*/ 1360090 w 1360090"/>
              <a:gd name="connsiteY3" fmla="*/ 790271 h 1181147"/>
              <a:gd name="connsiteX4" fmla="*/ 663954 w 1360090"/>
              <a:gd name="connsiteY4" fmla="*/ 1181147 h 1181147"/>
              <a:gd name="connsiteX5" fmla="*/ 569261 w 1360090"/>
              <a:gd name="connsiteY5" fmla="*/ 1015340 h 1181147"/>
              <a:gd name="connsiteX6" fmla="*/ 238139 w 1360090"/>
              <a:gd name="connsiteY6" fmla="*/ 419143 h 1181147"/>
              <a:gd name="connsiteX0" fmla="*/ 238139 w 1360090"/>
              <a:gd name="connsiteY0" fmla="*/ 419143 h 1181147"/>
              <a:gd name="connsiteX1" fmla="*/ 0 w 1360090"/>
              <a:gd name="connsiteY1" fmla="*/ 0 h 1181147"/>
              <a:gd name="connsiteX2" fmla="*/ 923375 w 1360090"/>
              <a:gd name="connsiteY2" fmla="*/ 7989 h 1181147"/>
              <a:gd name="connsiteX3" fmla="*/ 1360090 w 1360090"/>
              <a:gd name="connsiteY3" fmla="*/ 790271 h 1181147"/>
              <a:gd name="connsiteX4" fmla="*/ 663954 w 1360090"/>
              <a:gd name="connsiteY4" fmla="*/ 1181147 h 1181147"/>
              <a:gd name="connsiteX5" fmla="*/ 569261 w 1360090"/>
              <a:gd name="connsiteY5" fmla="*/ 1015340 h 1181147"/>
              <a:gd name="connsiteX6" fmla="*/ 238139 w 1360090"/>
              <a:gd name="connsiteY6" fmla="*/ 419143 h 118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0090" h="1181147">
                <a:moveTo>
                  <a:pt x="238139" y="419143"/>
                </a:moveTo>
                <a:lnTo>
                  <a:pt x="0" y="0"/>
                </a:lnTo>
                <a:lnTo>
                  <a:pt x="923375" y="7989"/>
                </a:lnTo>
                <a:lnTo>
                  <a:pt x="1360090" y="790271"/>
                </a:lnTo>
                <a:lnTo>
                  <a:pt x="663954" y="1181147"/>
                </a:lnTo>
                <a:lnTo>
                  <a:pt x="569261" y="1015340"/>
                </a:lnTo>
                <a:lnTo>
                  <a:pt x="238139" y="419143"/>
                </a:lnTo>
                <a:close/>
              </a:path>
            </a:pathLst>
          </a:custGeom>
          <a:solidFill>
            <a:srgbClr val="7EB761">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
          <p:cNvSpPr/>
          <p:nvPr userDrawn="1"/>
        </p:nvSpPr>
        <p:spPr>
          <a:xfrm rot="17959359">
            <a:off x="10826639" y="4475820"/>
            <a:ext cx="1823914" cy="1574499"/>
          </a:xfrm>
          <a:custGeom>
            <a:avLst/>
            <a:gdLst>
              <a:gd name="connsiteX0" fmla="*/ 0 w 2294081"/>
              <a:gd name="connsiteY0" fmla="*/ 988828 h 1977656"/>
              <a:gd name="connsiteX1" fmla="*/ 494414 w 2294081"/>
              <a:gd name="connsiteY1" fmla="*/ 0 h 1977656"/>
              <a:gd name="connsiteX2" fmla="*/ 1799667 w 2294081"/>
              <a:gd name="connsiteY2" fmla="*/ 0 h 1977656"/>
              <a:gd name="connsiteX3" fmla="*/ 2294081 w 2294081"/>
              <a:gd name="connsiteY3" fmla="*/ 988828 h 1977656"/>
              <a:gd name="connsiteX4" fmla="*/ 1799667 w 2294081"/>
              <a:gd name="connsiteY4" fmla="*/ 1977656 h 1977656"/>
              <a:gd name="connsiteX5" fmla="*/ 494414 w 2294081"/>
              <a:gd name="connsiteY5" fmla="*/ 1977656 h 1977656"/>
              <a:gd name="connsiteX6" fmla="*/ 0 w 2294081"/>
              <a:gd name="connsiteY6" fmla="*/ 988828 h 1977656"/>
              <a:gd name="connsiteX0" fmla="*/ 0 w 2246074"/>
              <a:gd name="connsiteY0" fmla="*/ 988828 h 1977656"/>
              <a:gd name="connsiteX1" fmla="*/ 494414 w 2246074"/>
              <a:gd name="connsiteY1" fmla="*/ 0 h 1977656"/>
              <a:gd name="connsiteX2" fmla="*/ 1799667 w 2246074"/>
              <a:gd name="connsiteY2" fmla="*/ 0 h 1977656"/>
              <a:gd name="connsiteX3" fmla="*/ 2246074 w 2246074"/>
              <a:gd name="connsiteY3" fmla="*/ 881647 h 1977656"/>
              <a:gd name="connsiteX4" fmla="*/ 1799667 w 2246074"/>
              <a:gd name="connsiteY4" fmla="*/ 1977656 h 1977656"/>
              <a:gd name="connsiteX5" fmla="*/ 494414 w 2246074"/>
              <a:gd name="connsiteY5" fmla="*/ 1977656 h 1977656"/>
              <a:gd name="connsiteX6" fmla="*/ 0 w 2246074"/>
              <a:gd name="connsiteY6" fmla="*/ 988828 h 1977656"/>
              <a:gd name="connsiteX0" fmla="*/ 0 w 2246074"/>
              <a:gd name="connsiteY0" fmla="*/ 988828 h 1977656"/>
              <a:gd name="connsiteX1" fmla="*/ 494414 w 2246074"/>
              <a:gd name="connsiteY1" fmla="*/ 0 h 1977656"/>
              <a:gd name="connsiteX2" fmla="*/ 1799667 w 2246074"/>
              <a:gd name="connsiteY2" fmla="*/ 0 h 1977656"/>
              <a:gd name="connsiteX3" fmla="*/ 2246074 w 2246074"/>
              <a:gd name="connsiteY3" fmla="*/ 881647 h 1977656"/>
              <a:gd name="connsiteX4" fmla="*/ 699271 w 2246074"/>
              <a:gd name="connsiteY4" fmla="*/ 1864039 h 1977656"/>
              <a:gd name="connsiteX5" fmla="*/ 494414 w 2246074"/>
              <a:gd name="connsiteY5" fmla="*/ 1977656 h 1977656"/>
              <a:gd name="connsiteX6" fmla="*/ 0 w 2246074"/>
              <a:gd name="connsiteY6" fmla="*/ 988828 h 1977656"/>
              <a:gd name="connsiteX0" fmla="*/ 0 w 2246074"/>
              <a:gd name="connsiteY0" fmla="*/ 988828 h 1864039"/>
              <a:gd name="connsiteX1" fmla="*/ 494414 w 2246074"/>
              <a:gd name="connsiteY1" fmla="*/ 0 h 1864039"/>
              <a:gd name="connsiteX2" fmla="*/ 1799667 w 2246074"/>
              <a:gd name="connsiteY2" fmla="*/ 0 h 1864039"/>
              <a:gd name="connsiteX3" fmla="*/ 2246074 w 2246074"/>
              <a:gd name="connsiteY3" fmla="*/ 881647 h 1864039"/>
              <a:gd name="connsiteX4" fmla="*/ 699271 w 2246074"/>
              <a:gd name="connsiteY4" fmla="*/ 1864039 h 1864039"/>
              <a:gd name="connsiteX5" fmla="*/ 404751 w 2246074"/>
              <a:gd name="connsiteY5" fmla="*/ 1796312 h 1864039"/>
              <a:gd name="connsiteX6" fmla="*/ 0 w 2246074"/>
              <a:gd name="connsiteY6" fmla="*/ 988828 h 1864039"/>
              <a:gd name="connsiteX0" fmla="*/ 0 w 2246074"/>
              <a:gd name="connsiteY0" fmla="*/ 988828 h 1912762"/>
              <a:gd name="connsiteX1" fmla="*/ 494414 w 2246074"/>
              <a:gd name="connsiteY1" fmla="*/ 0 h 1912762"/>
              <a:gd name="connsiteX2" fmla="*/ 1799667 w 2246074"/>
              <a:gd name="connsiteY2" fmla="*/ 0 h 1912762"/>
              <a:gd name="connsiteX3" fmla="*/ 2246074 w 2246074"/>
              <a:gd name="connsiteY3" fmla="*/ 881647 h 1912762"/>
              <a:gd name="connsiteX4" fmla="*/ 699271 w 2246074"/>
              <a:gd name="connsiteY4" fmla="*/ 1864039 h 1912762"/>
              <a:gd name="connsiteX5" fmla="*/ 457966 w 2246074"/>
              <a:gd name="connsiteY5" fmla="*/ 1912762 h 1912762"/>
              <a:gd name="connsiteX6" fmla="*/ 0 w 2246074"/>
              <a:gd name="connsiteY6" fmla="*/ 988828 h 1912762"/>
              <a:gd name="connsiteX0" fmla="*/ 0 w 2246074"/>
              <a:gd name="connsiteY0" fmla="*/ 988828 h 1912762"/>
              <a:gd name="connsiteX1" fmla="*/ 494414 w 2246074"/>
              <a:gd name="connsiteY1" fmla="*/ 0 h 1912762"/>
              <a:gd name="connsiteX2" fmla="*/ 1799667 w 2246074"/>
              <a:gd name="connsiteY2" fmla="*/ 0 h 1912762"/>
              <a:gd name="connsiteX3" fmla="*/ 2246074 w 2246074"/>
              <a:gd name="connsiteY3" fmla="*/ 881647 h 1912762"/>
              <a:gd name="connsiteX4" fmla="*/ 1342470 w 2246074"/>
              <a:gd name="connsiteY4" fmla="*/ 1380808 h 1912762"/>
              <a:gd name="connsiteX5" fmla="*/ 457966 w 2246074"/>
              <a:gd name="connsiteY5" fmla="*/ 1912762 h 1912762"/>
              <a:gd name="connsiteX6" fmla="*/ 0 w 2246074"/>
              <a:gd name="connsiteY6" fmla="*/ 988828 h 1912762"/>
              <a:gd name="connsiteX0" fmla="*/ 0 w 2246074"/>
              <a:gd name="connsiteY0" fmla="*/ 988828 h 1870474"/>
              <a:gd name="connsiteX1" fmla="*/ 494414 w 2246074"/>
              <a:gd name="connsiteY1" fmla="*/ 0 h 1870474"/>
              <a:gd name="connsiteX2" fmla="*/ 1799667 w 2246074"/>
              <a:gd name="connsiteY2" fmla="*/ 0 h 1870474"/>
              <a:gd name="connsiteX3" fmla="*/ 2246074 w 2246074"/>
              <a:gd name="connsiteY3" fmla="*/ 881647 h 1870474"/>
              <a:gd name="connsiteX4" fmla="*/ 1342470 w 2246074"/>
              <a:gd name="connsiteY4" fmla="*/ 1380808 h 1870474"/>
              <a:gd name="connsiteX5" fmla="*/ 446408 w 2246074"/>
              <a:gd name="connsiteY5" fmla="*/ 1870474 h 1870474"/>
              <a:gd name="connsiteX6" fmla="*/ 0 w 2246074"/>
              <a:gd name="connsiteY6" fmla="*/ 988828 h 1870474"/>
              <a:gd name="connsiteX0" fmla="*/ 0 w 2246074"/>
              <a:gd name="connsiteY0" fmla="*/ 988828 h 1870474"/>
              <a:gd name="connsiteX1" fmla="*/ 494414 w 2246074"/>
              <a:gd name="connsiteY1" fmla="*/ 0 h 1870474"/>
              <a:gd name="connsiteX2" fmla="*/ 1777064 w 2246074"/>
              <a:gd name="connsiteY2" fmla="*/ 24892 h 1870474"/>
              <a:gd name="connsiteX3" fmla="*/ 2246074 w 2246074"/>
              <a:gd name="connsiteY3" fmla="*/ 881647 h 1870474"/>
              <a:gd name="connsiteX4" fmla="*/ 1342470 w 2246074"/>
              <a:gd name="connsiteY4" fmla="*/ 1380808 h 1870474"/>
              <a:gd name="connsiteX5" fmla="*/ 446408 w 2246074"/>
              <a:gd name="connsiteY5" fmla="*/ 1870474 h 1870474"/>
              <a:gd name="connsiteX6" fmla="*/ 0 w 2246074"/>
              <a:gd name="connsiteY6" fmla="*/ 988828 h 1870474"/>
              <a:gd name="connsiteX0" fmla="*/ 0 w 2263471"/>
              <a:gd name="connsiteY0" fmla="*/ 1022990 h 1870474"/>
              <a:gd name="connsiteX1" fmla="*/ 511811 w 2263471"/>
              <a:gd name="connsiteY1" fmla="*/ 0 h 1870474"/>
              <a:gd name="connsiteX2" fmla="*/ 1794461 w 2263471"/>
              <a:gd name="connsiteY2" fmla="*/ 24892 h 1870474"/>
              <a:gd name="connsiteX3" fmla="*/ 2263471 w 2263471"/>
              <a:gd name="connsiteY3" fmla="*/ 881647 h 1870474"/>
              <a:gd name="connsiteX4" fmla="*/ 1359867 w 2263471"/>
              <a:gd name="connsiteY4" fmla="*/ 1380808 h 1870474"/>
              <a:gd name="connsiteX5" fmla="*/ 463805 w 2263471"/>
              <a:gd name="connsiteY5" fmla="*/ 1870474 h 1870474"/>
              <a:gd name="connsiteX6" fmla="*/ 0 w 2263471"/>
              <a:gd name="connsiteY6" fmla="*/ 1022990 h 1870474"/>
              <a:gd name="connsiteX0" fmla="*/ 0 w 2263471"/>
              <a:gd name="connsiteY0" fmla="*/ 998098 h 1845582"/>
              <a:gd name="connsiteX1" fmla="*/ 585341 w 2263471"/>
              <a:gd name="connsiteY1" fmla="*/ 19171 h 1845582"/>
              <a:gd name="connsiteX2" fmla="*/ 1794461 w 2263471"/>
              <a:gd name="connsiteY2" fmla="*/ 0 h 1845582"/>
              <a:gd name="connsiteX3" fmla="*/ 2263471 w 2263471"/>
              <a:gd name="connsiteY3" fmla="*/ 856755 h 1845582"/>
              <a:gd name="connsiteX4" fmla="*/ 1359867 w 2263471"/>
              <a:gd name="connsiteY4" fmla="*/ 1355916 h 1845582"/>
              <a:gd name="connsiteX5" fmla="*/ 463805 w 2263471"/>
              <a:gd name="connsiteY5" fmla="*/ 1845582 h 1845582"/>
              <a:gd name="connsiteX6" fmla="*/ 0 w 2263471"/>
              <a:gd name="connsiteY6" fmla="*/ 998098 h 1845582"/>
              <a:gd name="connsiteX0" fmla="*/ 0 w 2263471"/>
              <a:gd name="connsiteY0" fmla="*/ 998098 h 1854851"/>
              <a:gd name="connsiteX1" fmla="*/ 585341 w 2263471"/>
              <a:gd name="connsiteY1" fmla="*/ 19171 h 1854851"/>
              <a:gd name="connsiteX2" fmla="*/ 1794461 w 2263471"/>
              <a:gd name="connsiteY2" fmla="*/ 0 h 1854851"/>
              <a:gd name="connsiteX3" fmla="*/ 2263471 w 2263471"/>
              <a:gd name="connsiteY3" fmla="*/ 856755 h 1854851"/>
              <a:gd name="connsiteX4" fmla="*/ 1359867 w 2263471"/>
              <a:gd name="connsiteY4" fmla="*/ 1355916 h 1854851"/>
              <a:gd name="connsiteX5" fmla="*/ 469012 w 2263471"/>
              <a:gd name="connsiteY5" fmla="*/ 1854851 h 1854851"/>
              <a:gd name="connsiteX6" fmla="*/ 0 w 2263471"/>
              <a:gd name="connsiteY6" fmla="*/ 998098 h 1854851"/>
              <a:gd name="connsiteX0" fmla="*/ 0 w 2263471"/>
              <a:gd name="connsiteY0" fmla="*/ 978927 h 1835680"/>
              <a:gd name="connsiteX1" fmla="*/ 585341 w 2263471"/>
              <a:gd name="connsiteY1" fmla="*/ 0 h 1835680"/>
              <a:gd name="connsiteX2" fmla="*/ 1821817 w 2263471"/>
              <a:gd name="connsiteY2" fmla="*/ 46507 h 1835680"/>
              <a:gd name="connsiteX3" fmla="*/ 2263471 w 2263471"/>
              <a:gd name="connsiteY3" fmla="*/ 837584 h 1835680"/>
              <a:gd name="connsiteX4" fmla="*/ 1359867 w 2263471"/>
              <a:gd name="connsiteY4" fmla="*/ 1336745 h 1835680"/>
              <a:gd name="connsiteX5" fmla="*/ 469012 w 2263471"/>
              <a:gd name="connsiteY5" fmla="*/ 1835680 h 1835680"/>
              <a:gd name="connsiteX6" fmla="*/ 0 w 2263471"/>
              <a:gd name="connsiteY6" fmla="*/ 978927 h 1835680"/>
              <a:gd name="connsiteX0" fmla="*/ 0 w 2263471"/>
              <a:gd name="connsiteY0" fmla="*/ 944589 h 1801342"/>
              <a:gd name="connsiteX1" fmla="*/ 900653 w 2263471"/>
              <a:gd name="connsiteY1" fmla="*/ 0 h 1801342"/>
              <a:gd name="connsiteX2" fmla="*/ 1821817 w 2263471"/>
              <a:gd name="connsiteY2" fmla="*/ 12169 h 1801342"/>
              <a:gd name="connsiteX3" fmla="*/ 2263471 w 2263471"/>
              <a:gd name="connsiteY3" fmla="*/ 803246 h 1801342"/>
              <a:gd name="connsiteX4" fmla="*/ 1359867 w 2263471"/>
              <a:gd name="connsiteY4" fmla="*/ 1302407 h 1801342"/>
              <a:gd name="connsiteX5" fmla="*/ 469012 w 2263471"/>
              <a:gd name="connsiteY5" fmla="*/ 1801342 h 1801342"/>
              <a:gd name="connsiteX6" fmla="*/ 0 w 2263471"/>
              <a:gd name="connsiteY6" fmla="*/ 944589 h 1801342"/>
              <a:gd name="connsiteX0" fmla="*/ 0 w 1812267"/>
              <a:gd name="connsiteY0" fmla="*/ 784187 h 1801342"/>
              <a:gd name="connsiteX1" fmla="*/ 449449 w 1812267"/>
              <a:gd name="connsiteY1" fmla="*/ 0 h 1801342"/>
              <a:gd name="connsiteX2" fmla="*/ 1370613 w 1812267"/>
              <a:gd name="connsiteY2" fmla="*/ 12169 h 1801342"/>
              <a:gd name="connsiteX3" fmla="*/ 1812267 w 1812267"/>
              <a:gd name="connsiteY3" fmla="*/ 803246 h 1801342"/>
              <a:gd name="connsiteX4" fmla="*/ 908663 w 1812267"/>
              <a:gd name="connsiteY4" fmla="*/ 1302407 h 1801342"/>
              <a:gd name="connsiteX5" fmla="*/ 17808 w 1812267"/>
              <a:gd name="connsiteY5" fmla="*/ 1801342 h 1801342"/>
              <a:gd name="connsiteX6" fmla="*/ 0 w 1812267"/>
              <a:gd name="connsiteY6" fmla="*/ 784187 h 1801342"/>
              <a:gd name="connsiteX0" fmla="*/ 0 w 1812267"/>
              <a:gd name="connsiteY0" fmla="*/ 784187 h 1560969"/>
              <a:gd name="connsiteX1" fmla="*/ 449449 w 1812267"/>
              <a:gd name="connsiteY1" fmla="*/ 0 h 1560969"/>
              <a:gd name="connsiteX2" fmla="*/ 1370613 w 1812267"/>
              <a:gd name="connsiteY2" fmla="*/ 12169 h 1560969"/>
              <a:gd name="connsiteX3" fmla="*/ 1812267 w 1812267"/>
              <a:gd name="connsiteY3" fmla="*/ 803246 h 1560969"/>
              <a:gd name="connsiteX4" fmla="*/ 908663 w 1812267"/>
              <a:gd name="connsiteY4" fmla="*/ 1302407 h 1560969"/>
              <a:gd name="connsiteX5" fmla="*/ 415637 w 1812267"/>
              <a:gd name="connsiteY5" fmla="*/ 1560969 h 1560969"/>
              <a:gd name="connsiteX6" fmla="*/ 0 w 1812267"/>
              <a:gd name="connsiteY6" fmla="*/ 784187 h 1560969"/>
              <a:gd name="connsiteX0" fmla="*/ 0 w 1821515"/>
              <a:gd name="connsiteY0" fmla="*/ 797839 h 1560969"/>
              <a:gd name="connsiteX1" fmla="*/ 458697 w 1821515"/>
              <a:gd name="connsiteY1" fmla="*/ 0 h 1560969"/>
              <a:gd name="connsiteX2" fmla="*/ 1379861 w 1821515"/>
              <a:gd name="connsiteY2" fmla="*/ 12169 h 1560969"/>
              <a:gd name="connsiteX3" fmla="*/ 1821515 w 1821515"/>
              <a:gd name="connsiteY3" fmla="*/ 803246 h 1560969"/>
              <a:gd name="connsiteX4" fmla="*/ 917911 w 1821515"/>
              <a:gd name="connsiteY4" fmla="*/ 1302407 h 1560969"/>
              <a:gd name="connsiteX5" fmla="*/ 424885 w 1821515"/>
              <a:gd name="connsiteY5" fmla="*/ 1560969 h 1560969"/>
              <a:gd name="connsiteX6" fmla="*/ 0 w 1821515"/>
              <a:gd name="connsiteY6" fmla="*/ 797839 h 1560969"/>
              <a:gd name="connsiteX0" fmla="*/ 0 w 1825127"/>
              <a:gd name="connsiteY0" fmla="*/ 791411 h 1560969"/>
              <a:gd name="connsiteX1" fmla="*/ 462309 w 1825127"/>
              <a:gd name="connsiteY1" fmla="*/ 0 h 1560969"/>
              <a:gd name="connsiteX2" fmla="*/ 1383473 w 1825127"/>
              <a:gd name="connsiteY2" fmla="*/ 12169 h 1560969"/>
              <a:gd name="connsiteX3" fmla="*/ 1825127 w 1825127"/>
              <a:gd name="connsiteY3" fmla="*/ 803246 h 1560969"/>
              <a:gd name="connsiteX4" fmla="*/ 921523 w 1825127"/>
              <a:gd name="connsiteY4" fmla="*/ 1302407 h 1560969"/>
              <a:gd name="connsiteX5" fmla="*/ 428497 w 1825127"/>
              <a:gd name="connsiteY5" fmla="*/ 1560969 h 1560969"/>
              <a:gd name="connsiteX6" fmla="*/ 0 w 1825127"/>
              <a:gd name="connsiteY6" fmla="*/ 791411 h 1560969"/>
              <a:gd name="connsiteX0" fmla="*/ 0 w 1815101"/>
              <a:gd name="connsiteY0" fmla="*/ 791411 h 1560969"/>
              <a:gd name="connsiteX1" fmla="*/ 462309 w 1815101"/>
              <a:gd name="connsiteY1" fmla="*/ 0 h 1560969"/>
              <a:gd name="connsiteX2" fmla="*/ 1383473 w 1815101"/>
              <a:gd name="connsiteY2" fmla="*/ 12169 h 1560969"/>
              <a:gd name="connsiteX3" fmla="*/ 1815101 w 1815101"/>
              <a:gd name="connsiteY3" fmla="*/ 785397 h 1560969"/>
              <a:gd name="connsiteX4" fmla="*/ 921523 w 1815101"/>
              <a:gd name="connsiteY4" fmla="*/ 1302407 h 1560969"/>
              <a:gd name="connsiteX5" fmla="*/ 428497 w 1815101"/>
              <a:gd name="connsiteY5" fmla="*/ 1560969 h 1560969"/>
              <a:gd name="connsiteX6" fmla="*/ 0 w 1815101"/>
              <a:gd name="connsiteY6" fmla="*/ 791411 h 1560969"/>
              <a:gd name="connsiteX0" fmla="*/ 0 w 1817705"/>
              <a:gd name="connsiteY0" fmla="*/ 786776 h 1560969"/>
              <a:gd name="connsiteX1" fmla="*/ 464913 w 1817705"/>
              <a:gd name="connsiteY1" fmla="*/ 0 h 1560969"/>
              <a:gd name="connsiteX2" fmla="*/ 1386077 w 1817705"/>
              <a:gd name="connsiteY2" fmla="*/ 12169 h 1560969"/>
              <a:gd name="connsiteX3" fmla="*/ 1817705 w 1817705"/>
              <a:gd name="connsiteY3" fmla="*/ 785397 h 1560969"/>
              <a:gd name="connsiteX4" fmla="*/ 924127 w 1817705"/>
              <a:gd name="connsiteY4" fmla="*/ 1302407 h 1560969"/>
              <a:gd name="connsiteX5" fmla="*/ 431101 w 1817705"/>
              <a:gd name="connsiteY5" fmla="*/ 1560969 h 1560969"/>
              <a:gd name="connsiteX6" fmla="*/ 0 w 1817705"/>
              <a:gd name="connsiteY6" fmla="*/ 786776 h 1560969"/>
              <a:gd name="connsiteX0" fmla="*/ 0 w 1817705"/>
              <a:gd name="connsiteY0" fmla="*/ 791098 h 1565291"/>
              <a:gd name="connsiteX1" fmla="*/ 480725 w 1817705"/>
              <a:gd name="connsiteY1" fmla="*/ 0 h 1565291"/>
              <a:gd name="connsiteX2" fmla="*/ 1386077 w 1817705"/>
              <a:gd name="connsiteY2" fmla="*/ 16491 h 1565291"/>
              <a:gd name="connsiteX3" fmla="*/ 1817705 w 1817705"/>
              <a:gd name="connsiteY3" fmla="*/ 789719 h 1565291"/>
              <a:gd name="connsiteX4" fmla="*/ 924127 w 1817705"/>
              <a:gd name="connsiteY4" fmla="*/ 1306729 h 1565291"/>
              <a:gd name="connsiteX5" fmla="*/ 431101 w 1817705"/>
              <a:gd name="connsiteY5" fmla="*/ 1565291 h 1565291"/>
              <a:gd name="connsiteX6" fmla="*/ 0 w 1817705"/>
              <a:gd name="connsiteY6" fmla="*/ 791098 h 1565291"/>
              <a:gd name="connsiteX0" fmla="*/ 0 w 1817705"/>
              <a:gd name="connsiteY0" fmla="*/ 794136 h 1568329"/>
              <a:gd name="connsiteX1" fmla="*/ 469899 w 1817705"/>
              <a:gd name="connsiteY1" fmla="*/ 0 h 1568329"/>
              <a:gd name="connsiteX2" fmla="*/ 1386077 w 1817705"/>
              <a:gd name="connsiteY2" fmla="*/ 19529 h 1568329"/>
              <a:gd name="connsiteX3" fmla="*/ 1817705 w 1817705"/>
              <a:gd name="connsiteY3" fmla="*/ 792757 h 1568329"/>
              <a:gd name="connsiteX4" fmla="*/ 924127 w 1817705"/>
              <a:gd name="connsiteY4" fmla="*/ 1309767 h 1568329"/>
              <a:gd name="connsiteX5" fmla="*/ 431101 w 1817705"/>
              <a:gd name="connsiteY5" fmla="*/ 1568329 h 1568329"/>
              <a:gd name="connsiteX6" fmla="*/ 0 w 1817705"/>
              <a:gd name="connsiteY6" fmla="*/ 794136 h 1568329"/>
              <a:gd name="connsiteX0" fmla="*/ 0 w 1819652"/>
              <a:gd name="connsiteY0" fmla="*/ 790670 h 1568329"/>
              <a:gd name="connsiteX1" fmla="*/ 471846 w 1819652"/>
              <a:gd name="connsiteY1" fmla="*/ 0 h 1568329"/>
              <a:gd name="connsiteX2" fmla="*/ 1388024 w 1819652"/>
              <a:gd name="connsiteY2" fmla="*/ 19529 h 1568329"/>
              <a:gd name="connsiteX3" fmla="*/ 1819652 w 1819652"/>
              <a:gd name="connsiteY3" fmla="*/ 792757 h 1568329"/>
              <a:gd name="connsiteX4" fmla="*/ 926074 w 1819652"/>
              <a:gd name="connsiteY4" fmla="*/ 1309767 h 1568329"/>
              <a:gd name="connsiteX5" fmla="*/ 433048 w 1819652"/>
              <a:gd name="connsiteY5" fmla="*/ 1568329 h 1568329"/>
              <a:gd name="connsiteX6" fmla="*/ 0 w 1819652"/>
              <a:gd name="connsiteY6" fmla="*/ 790670 h 1568329"/>
              <a:gd name="connsiteX0" fmla="*/ 0 w 1819652"/>
              <a:gd name="connsiteY0" fmla="*/ 796083 h 1573742"/>
              <a:gd name="connsiteX1" fmla="*/ 473365 w 1819652"/>
              <a:gd name="connsiteY1" fmla="*/ 0 h 1573742"/>
              <a:gd name="connsiteX2" fmla="*/ 1388024 w 1819652"/>
              <a:gd name="connsiteY2" fmla="*/ 24942 h 1573742"/>
              <a:gd name="connsiteX3" fmla="*/ 1819652 w 1819652"/>
              <a:gd name="connsiteY3" fmla="*/ 798170 h 1573742"/>
              <a:gd name="connsiteX4" fmla="*/ 926074 w 1819652"/>
              <a:gd name="connsiteY4" fmla="*/ 1315180 h 1573742"/>
              <a:gd name="connsiteX5" fmla="*/ 433048 w 1819652"/>
              <a:gd name="connsiteY5" fmla="*/ 1573742 h 1573742"/>
              <a:gd name="connsiteX6" fmla="*/ 0 w 1819652"/>
              <a:gd name="connsiteY6" fmla="*/ 796083 h 1573742"/>
              <a:gd name="connsiteX0" fmla="*/ 0 w 1819652"/>
              <a:gd name="connsiteY0" fmla="*/ 796083 h 1578123"/>
              <a:gd name="connsiteX1" fmla="*/ 473365 w 1819652"/>
              <a:gd name="connsiteY1" fmla="*/ 0 h 1578123"/>
              <a:gd name="connsiteX2" fmla="*/ 1388024 w 1819652"/>
              <a:gd name="connsiteY2" fmla="*/ 24942 h 1578123"/>
              <a:gd name="connsiteX3" fmla="*/ 1819652 w 1819652"/>
              <a:gd name="connsiteY3" fmla="*/ 798170 h 1578123"/>
              <a:gd name="connsiteX4" fmla="*/ 926074 w 1819652"/>
              <a:gd name="connsiteY4" fmla="*/ 1315180 h 1578123"/>
              <a:gd name="connsiteX5" fmla="*/ 435509 w 1819652"/>
              <a:gd name="connsiteY5" fmla="*/ 1578123 h 1578123"/>
              <a:gd name="connsiteX6" fmla="*/ 0 w 1819652"/>
              <a:gd name="connsiteY6" fmla="*/ 796083 h 1578123"/>
              <a:gd name="connsiteX0" fmla="*/ 0 w 1819652"/>
              <a:gd name="connsiteY0" fmla="*/ 796083 h 1578123"/>
              <a:gd name="connsiteX1" fmla="*/ 473365 w 1819652"/>
              <a:gd name="connsiteY1" fmla="*/ 0 h 1578123"/>
              <a:gd name="connsiteX2" fmla="*/ 1388024 w 1819652"/>
              <a:gd name="connsiteY2" fmla="*/ 24942 h 1578123"/>
              <a:gd name="connsiteX3" fmla="*/ 1819652 w 1819652"/>
              <a:gd name="connsiteY3" fmla="*/ 798170 h 1578123"/>
              <a:gd name="connsiteX4" fmla="*/ 924039 w 1819652"/>
              <a:gd name="connsiteY4" fmla="*/ 1311555 h 1578123"/>
              <a:gd name="connsiteX5" fmla="*/ 435509 w 1819652"/>
              <a:gd name="connsiteY5" fmla="*/ 1578123 h 1578123"/>
              <a:gd name="connsiteX6" fmla="*/ 0 w 1819652"/>
              <a:gd name="connsiteY6" fmla="*/ 796083 h 1578123"/>
              <a:gd name="connsiteX0" fmla="*/ 0 w 1819652"/>
              <a:gd name="connsiteY0" fmla="*/ 796083 h 1574499"/>
              <a:gd name="connsiteX1" fmla="*/ 473365 w 1819652"/>
              <a:gd name="connsiteY1" fmla="*/ 0 h 1574499"/>
              <a:gd name="connsiteX2" fmla="*/ 1388024 w 1819652"/>
              <a:gd name="connsiteY2" fmla="*/ 24942 h 1574499"/>
              <a:gd name="connsiteX3" fmla="*/ 1819652 w 1819652"/>
              <a:gd name="connsiteY3" fmla="*/ 798170 h 1574499"/>
              <a:gd name="connsiteX4" fmla="*/ 924039 w 1819652"/>
              <a:gd name="connsiteY4" fmla="*/ 1311555 h 1574499"/>
              <a:gd name="connsiteX5" fmla="*/ 433473 w 1819652"/>
              <a:gd name="connsiteY5" fmla="*/ 1574499 h 1574499"/>
              <a:gd name="connsiteX6" fmla="*/ 0 w 1819652"/>
              <a:gd name="connsiteY6" fmla="*/ 796083 h 1574499"/>
              <a:gd name="connsiteX0" fmla="*/ 0 w 1823914"/>
              <a:gd name="connsiteY0" fmla="*/ 798478 h 1574499"/>
              <a:gd name="connsiteX1" fmla="*/ 477627 w 1823914"/>
              <a:gd name="connsiteY1" fmla="*/ 0 h 1574499"/>
              <a:gd name="connsiteX2" fmla="*/ 1392286 w 1823914"/>
              <a:gd name="connsiteY2" fmla="*/ 24942 h 1574499"/>
              <a:gd name="connsiteX3" fmla="*/ 1823914 w 1823914"/>
              <a:gd name="connsiteY3" fmla="*/ 798170 h 1574499"/>
              <a:gd name="connsiteX4" fmla="*/ 928301 w 1823914"/>
              <a:gd name="connsiteY4" fmla="*/ 1311555 h 1574499"/>
              <a:gd name="connsiteX5" fmla="*/ 437735 w 1823914"/>
              <a:gd name="connsiteY5" fmla="*/ 1574499 h 1574499"/>
              <a:gd name="connsiteX6" fmla="*/ 0 w 1823914"/>
              <a:gd name="connsiteY6" fmla="*/ 798478 h 157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3914" h="1574499">
                <a:moveTo>
                  <a:pt x="0" y="798478"/>
                </a:moveTo>
                <a:lnTo>
                  <a:pt x="477627" y="0"/>
                </a:lnTo>
                <a:lnTo>
                  <a:pt x="1392286" y="24942"/>
                </a:lnTo>
                <a:lnTo>
                  <a:pt x="1823914" y="798170"/>
                </a:lnTo>
                <a:lnTo>
                  <a:pt x="928301" y="1311555"/>
                </a:lnTo>
                <a:lnTo>
                  <a:pt x="437735" y="1574499"/>
                </a:lnTo>
                <a:lnTo>
                  <a:pt x="0" y="798478"/>
                </a:lnTo>
                <a:close/>
              </a:path>
            </a:pathLst>
          </a:custGeom>
          <a:blipFill dpi="0" rotWithShape="0">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p:cNvSpPr>
            <a:spLocks noGrp="1"/>
          </p:cNvSpPr>
          <p:nvPr>
            <p:ph sz="quarter" idx="11"/>
          </p:nvPr>
        </p:nvSpPr>
        <p:spPr>
          <a:xfrm>
            <a:off x="495300" y="4082418"/>
            <a:ext cx="7248743" cy="23945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quarter" idx="13"/>
          </p:nvPr>
        </p:nvSpPr>
        <p:spPr>
          <a:xfrm>
            <a:off x="8381999" y="1201006"/>
            <a:ext cx="3305393" cy="27092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quarter" idx="14"/>
          </p:nvPr>
        </p:nvSpPr>
        <p:spPr>
          <a:xfrm>
            <a:off x="4438650" y="1201006"/>
            <a:ext cx="3305393" cy="27092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p:cNvSpPr>
            <a:spLocks noGrp="1"/>
          </p:cNvSpPr>
          <p:nvPr>
            <p:ph sz="quarter" idx="15"/>
          </p:nvPr>
        </p:nvSpPr>
        <p:spPr>
          <a:xfrm>
            <a:off x="495300" y="1201006"/>
            <a:ext cx="3305393" cy="27092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5558086"/>
      </p:ext>
    </p:extLst>
  </p:cSld>
  <p:clrMapOvr>
    <a:masterClrMapping/>
  </p:clrMapOvr>
  <p:extLst>
    <p:ext uri="{DCECCB84-F9BA-43D5-87BE-67443E8EF086}">
      <p15:sldGuideLst xmlns:p15="http://schemas.microsoft.com/office/powerpoint/2012/main">
        <p15:guide id="1" pos="4968">
          <p15:clr>
            <a:srgbClr val="FBAE40"/>
          </p15:clr>
        </p15:guide>
        <p15:guide id="2" pos="7368">
          <p15:clr>
            <a:srgbClr val="FBAE40"/>
          </p15:clr>
        </p15:guide>
        <p15:guide id="3" orient="horz" pos="4152">
          <p15:clr>
            <a:srgbClr val="FBAE40"/>
          </p15:clr>
        </p15:guide>
        <p15:guide id="4" pos="312">
          <p15:clr>
            <a:srgbClr val="FBAE40"/>
          </p15:clr>
        </p15:guide>
        <p15:guide id="5" orient="horz" pos="288" userDrawn="1">
          <p15:clr>
            <a:srgbClr val="FBAE40"/>
          </p15:clr>
        </p15:guide>
        <p15:guide id="6" orient="horz" pos="696" userDrawn="1">
          <p15:clr>
            <a:srgbClr val="FBAE40"/>
          </p15:clr>
        </p15:guide>
        <p15:guide id="7" orient="horz" pos="576" userDrawn="1">
          <p15:clr>
            <a:srgbClr val="FBAE40"/>
          </p15:clr>
        </p15:guide>
        <p15:guide id="8" pos="5280">
          <p15:clr>
            <a:srgbClr val="FBAE40"/>
          </p15:clr>
        </p15:guide>
        <p15:guide id="9" orient="horz" pos="4080">
          <p15:clr>
            <a:srgbClr val="FBAE40"/>
          </p15:clr>
        </p15:guide>
        <p15:guide id="10" pos="792">
          <p15:clr>
            <a:srgbClr val="FBAE40"/>
          </p15:clr>
        </p15:guide>
        <p15:guide id="11" pos="465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
        <p:nvSpPr>
          <p:cNvPr id="16" name="Rectangle 15"/>
          <p:cNvSpPr/>
          <p:nvPr userDrawn="1"/>
        </p:nvSpPr>
        <p:spPr>
          <a:xfrm rot="10800000" flipV="1">
            <a:off x="-4" y="0"/>
            <a:ext cx="12192003" cy="1905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95300" y="419099"/>
            <a:ext cx="10515600" cy="457201"/>
          </a:xfrm>
        </p:spPr>
        <p:txBody>
          <a:bodyPr/>
          <a:lstStyle>
            <a:lvl1pPr>
              <a:defRPr b="1">
                <a:solidFill>
                  <a:srgbClr val="7EB761"/>
                </a:solidFill>
              </a:defRPr>
            </a:lvl1pPr>
          </a:lstStyle>
          <a:p>
            <a:r>
              <a:rPr lang="en-US" dirty="0"/>
              <a:t>CLICK TO EDIT MASTER TITLE STYLE</a:t>
            </a:r>
          </a:p>
        </p:txBody>
      </p:sp>
      <p:sp>
        <p:nvSpPr>
          <p:cNvPr id="7" name="Content Placeholder 4"/>
          <p:cNvSpPr>
            <a:spLocks noGrp="1"/>
          </p:cNvSpPr>
          <p:nvPr>
            <p:ph sz="quarter" idx="11"/>
          </p:nvPr>
        </p:nvSpPr>
        <p:spPr>
          <a:xfrm>
            <a:off x="6701588" y="1104900"/>
            <a:ext cx="4995111" cy="2925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p:cNvSpPr>
            <a:spLocks noGrp="1"/>
          </p:cNvSpPr>
          <p:nvPr>
            <p:ph sz="quarter" idx="12"/>
          </p:nvPr>
        </p:nvSpPr>
        <p:spPr>
          <a:xfrm>
            <a:off x="507332" y="1104900"/>
            <a:ext cx="4995111" cy="2925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3"/>
          </p:nvPr>
        </p:nvSpPr>
        <p:spPr>
          <a:xfrm>
            <a:off x="508000" y="4330700"/>
            <a:ext cx="11188700" cy="214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6077404"/>
      </p:ext>
    </p:extLst>
  </p:cSld>
  <p:clrMapOvr>
    <a:masterClrMapping/>
  </p:clrMapOvr>
  <p:extLst>
    <p:ext uri="{DCECCB84-F9BA-43D5-87BE-67443E8EF086}">
      <p15:sldGuideLst xmlns:p15="http://schemas.microsoft.com/office/powerpoint/2012/main">
        <p15:guide id="2" pos="7368">
          <p15:clr>
            <a:srgbClr val="FBAE40"/>
          </p15:clr>
        </p15:guide>
        <p15:guide id="3" orient="horz" pos="4152">
          <p15:clr>
            <a:srgbClr val="FBAE40"/>
          </p15:clr>
        </p15:guide>
        <p15:guide id="4" pos="312">
          <p15:clr>
            <a:srgbClr val="FBAE40"/>
          </p15:clr>
        </p15:guide>
        <p15:guide id="5" orient="horz" pos="264" userDrawn="1">
          <p15:clr>
            <a:srgbClr val="FBAE40"/>
          </p15:clr>
        </p15:guide>
        <p15:guide id="6" orient="horz" pos="696">
          <p15:clr>
            <a:srgbClr val="FBAE40"/>
          </p15:clr>
        </p15:guide>
        <p15:guide id="7" orient="horz" pos="552" userDrawn="1">
          <p15:clr>
            <a:srgbClr val="FBAE40"/>
          </p15:clr>
        </p15:guide>
        <p15:guide id="9" orient="horz" pos="4080">
          <p15:clr>
            <a:srgbClr val="FBAE40"/>
          </p15:clr>
        </p15:guide>
        <p15:guide id="10" pos="792">
          <p15:clr>
            <a:srgbClr val="FBAE40"/>
          </p15:clr>
        </p15:guide>
        <p15:guide id="11" orient="horz" pos="1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15" name="Rectangle 14"/>
          <p:cNvSpPr/>
          <p:nvPr userDrawn="1"/>
        </p:nvSpPr>
        <p:spPr>
          <a:xfrm>
            <a:off x="0" y="6591300"/>
            <a:ext cx="12192000" cy="266700"/>
          </a:xfrm>
          <a:prstGeom prst="rect">
            <a:avLst/>
          </a:prstGeom>
          <a:solidFill>
            <a:srgbClr val="7EB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4"/>
          <p:cNvSpPr/>
          <p:nvPr userDrawn="1"/>
        </p:nvSpPr>
        <p:spPr>
          <a:xfrm flipV="1">
            <a:off x="-2197" y="-3412"/>
            <a:ext cx="1630194" cy="961378"/>
          </a:xfrm>
          <a:custGeom>
            <a:avLst/>
            <a:gdLst>
              <a:gd name="connsiteX0" fmla="*/ 0 w 3466214"/>
              <a:gd name="connsiteY0" fmla="*/ 0 h 2115879"/>
              <a:gd name="connsiteX1" fmla="*/ 3466214 w 3466214"/>
              <a:gd name="connsiteY1" fmla="*/ 0 h 2115879"/>
              <a:gd name="connsiteX2" fmla="*/ 3466214 w 3466214"/>
              <a:gd name="connsiteY2" fmla="*/ 2115879 h 2115879"/>
              <a:gd name="connsiteX3" fmla="*/ 0 w 3466214"/>
              <a:gd name="connsiteY3" fmla="*/ 2115879 h 2115879"/>
              <a:gd name="connsiteX4" fmla="*/ 0 w 3466214"/>
              <a:gd name="connsiteY4" fmla="*/ 0 h 2115879"/>
              <a:gd name="connsiteX0" fmla="*/ 0 w 3466214"/>
              <a:gd name="connsiteY0" fmla="*/ 0 h 2115879"/>
              <a:gd name="connsiteX1" fmla="*/ 3466214 w 3466214"/>
              <a:gd name="connsiteY1" fmla="*/ 0 h 2115879"/>
              <a:gd name="connsiteX2" fmla="*/ 3466214 w 3466214"/>
              <a:gd name="connsiteY2" fmla="*/ 2115879 h 2115879"/>
              <a:gd name="connsiteX3" fmla="*/ 0 w 3466214"/>
              <a:gd name="connsiteY3" fmla="*/ 2115879 h 2115879"/>
              <a:gd name="connsiteX4" fmla="*/ 0 w 3466214"/>
              <a:gd name="connsiteY4" fmla="*/ 0 h 2115879"/>
              <a:gd name="connsiteX0" fmla="*/ 0 w 3466214"/>
              <a:gd name="connsiteY0" fmla="*/ 0 h 2115879"/>
              <a:gd name="connsiteX1" fmla="*/ 1265274 w 3466214"/>
              <a:gd name="connsiteY1" fmla="*/ 1116419 h 2115879"/>
              <a:gd name="connsiteX2" fmla="*/ 3466214 w 3466214"/>
              <a:gd name="connsiteY2" fmla="*/ 2115879 h 2115879"/>
              <a:gd name="connsiteX3" fmla="*/ 0 w 3466214"/>
              <a:gd name="connsiteY3" fmla="*/ 2115879 h 2115879"/>
              <a:gd name="connsiteX4" fmla="*/ 0 w 3466214"/>
              <a:gd name="connsiteY4" fmla="*/ 0 h 2115879"/>
              <a:gd name="connsiteX0" fmla="*/ 0 w 3466214"/>
              <a:gd name="connsiteY0" fmla="*/ 0 h 1010092"/>
              <a:gd name="connsiteX1" fmla="*/ 1265274 w 3466214"/>
              <a:gd name="connsiteY1" fmla="*/ 10632 h 1010092"/>
              <a:gd name="connsiteX2" fmla="*/ 3466214 w 3466214"/>
              <a:gd name="connsiteY2" fmla="*/ 1010092 h 1010092"/>
              <a:gd name="connsiteX3" fmla="*/ 0 w 3466214"/>
              <a:gd name="connsiteY3" fmla="*/ 1010092 h 1010092"/>
              <a:gd name="connsiteX4" fmla="*/ 0 w 3466214"/>
              <a:gd name="connsiteY4" fmla="*/ 0 h 1010092"/>
              <a:gd name="connsiteX0" fmla="*/ 0 w 1573619"/>
              <a:gd name="connsiteY0" fmla="*/ 0 h 1010092"/>
              <a:gd name="connsiteX1" fmla="*/ 1265274 w 1573619"/>
              <a:gd name="connsiteY1" fmla="*/ 10632 h 1010092"/>
              <a:gd name="connsiteX2" fmla="*/ 1573619 w 1573619"/>
              <a:gd name="connsiteY2" fmla="*/ 999460 h 1010092"/>
              <a:gd name="connsiteX3" fmla="*/ 0 w 1573619"/>
              <a:gd name="connsiteY3" fmla="*/ 1010092 h 1010092"/>
              <a:gd name="connsiteX4" fmla="*/ 0 w 1573619"/>
              <a:gd name="connsiteY4" fmla="*/ 0 h 1010092"/>
              <a:gd name="connsiteX0" fmla="*/ 0 w 1573619"/>
              <a:gd name="connsiteY0" fmla="*/ 0 h 1010092"/>
              <a:gd name="connsiteX1" fmla="*/ 1244009 w 1573619"/>
              <a:gd name="connsiteY1" fmla="*/ 0 h 1010092"/>
              <a:gd name="connsiteX2" fmla="*/ 1573619 w 1573619"/>
              <a:gd name="connsiteY2" fmla="*/ 999460 h 1010092"/>
              <a:gd name="connsiteX3" fmla="*/ 0 w 1573619"/>
              <a:gd name="connsiteY3" fmla="*/ 1010092 h 1010092"/>
              <a:gd name="connsiteX4" fmla="*/ 0 w 1573619"/>
              <a:gd name="connsiteY4" fmla="*/ 0 h 1010092"/>
              <a:gd name="connsiteX0" fmla="*/ 0 w 1584252"/>
              <a:gd name="connsiteY0" fmla="*/ 0 h 1010092"/>
              <a:gd name="connsiteX1" fmla="*/ 1244009 w 1584252"/>
              <a:gd name="connsiteY1" fmla="*/ 0 h 1010092"/>
              <a:gd name="connsiteX2" fmla="*/ 1584252 w 1584252"/>
              <a:gd name="connsiteY2" fmla="*/ 999460 h 1010092"/>
              <a:gd name="connsiteX3" fmla="*/ 0 w 1584252"/>
              <a:gd name="connsiteY3" fmla="*/ 1010092 h 1010092"/>
              <a:gd name="connsiteX4" fmla="*/ 0 w 1584252"/>
              <a:gd name="connsiteY4" fmla="*/ 0 h 1010092"/>
              <a:gd name="connsiteX0" fmla="*/ 0 w 1584252"/>
              <a:gd name="connsiteY0" fmla="*/ 0 h 1020725"/>
              <a:gd name="connsiteX1" fmla="*/ 1244009 w 1584252"/>
              <a:gd name="connsiteY1" fmla="*/ 0 h 1020725"/>
              <a:gd name="connsiteX2" fmla="*/ 1584252 w 1584252"/>
              <a:gd name="connsiteY2" fmla="*/ 1020725 h 1020725"/>
              <a:gd name="connsiteX3" fmla="*/ 0 w 1584252"/>
              <a:gd name="connsiteY3" fmla="*/ 1010092 h 1020725"/>
              <a:gd name="connsiteX4" fmla="*/ 0 w 1584252"/>
              <a:gd name="connsiteY4" fmla="*/ 0 h 1020725"/>
              <a:gd name="connsiteX0" fmla="*/ 0 w 1584252"/>
              <a:gd name="connsiteY0" fmla="*/ 0 h 1020725"/>
              <a:gd name="connsiteX1" fmla="*/ 1244009 w 1584252"/>
              <a:gd name="connsiteY1" fmla="*/ 0 h 1020725"/>
              <a:gd name="connsiteX2" fmla="*/ 1584252 w 1584252"/>
              <a:gd name="connsiteY2" fmla="*/ 1020725 h 1020725"/>
              <a:gd name="connsiteX3" fmla="*/ 0 w 1584252"/>
              <a:gd name="connsiteY3" fmla="*/ 1010092 h 1020725"/>
              <a:gd name="connsiteX4" fmla="*/ 0 w 1584252"/>
              <a:gd name="connsiteY4" fmla="*/ 0 h 1020725"/>
              <a:gd name="connsiteX0" fmla="*/ 0 w 1584252"/>
              <a:gd name="connsiteY0" fmla="*/ 0 h 1020725"/>
              <a:gd name="connsiteX1" fmla="*/ 1244009 w 1584252"/>
              <a:gd name="connsiteY1" fmla="*/ 0 h 1020725"/>
              <a:gd name="connsiteX2" fmla="*/ 1584252 w 1584252"/>
              <a:gd name="connsiteY2" fmla="*/ 1020725 h 1020725"/>
              <a:gd name="connsiteX3" fmla="*/ 4156 w 1584252"/>
              <a:gd name="connsiteY3" fmla="*/ 1018404 h 1020725"/>
              <a:gd name="connsiteX4" fmla="*/ 0 w 1584252"/>
              <a:gd name="connsiteY4" fmla="*/ 0 h 1020725"/>
              <a:gd name="connsiteX0" fmla="*/ 0 w 1584252"/>
              <a:gd name="connsiteY0" fmla="*/ 0 h 1020725"/>
              <a:gd name="connsiteX1" fmla="*/ 1244009 w 1584252"/>
              <a:gd name="connsiteY1" fmla="*/ 0 h 1020725"/>
              <a:gd name="connsiteX2" fmla="*/ 1584252 w 1584252"/>
              <a:gd name="connsiteY2" fmla="*/ 1020725 h 1020725"/>
              <a:gd name="connsiteX3" fmla="*/ 4156 w 1584252"/>
              <a:gd name="connsiteY3" fmla="*/ 1018404 h 1020725"/>
              <a:gd name="connsiteX4" fmla="*/ 0 w 1584252"/>
              <a:gd name="connsiteY4" fmla="*/ 0 h 1020725"/>
              <a:gd name="connsiteX0" fmla="*/ 0 w 1584252"/>
              <a:gd name="connsiteY0" fmla="*/ 0 h 1023757"/>
              <a:gd name="connsiteX1" fmla="*/ 1244009 w 1584252"/>
              <a:gd name="connsiteY1" fmla="*/ 0 h 1023757"/>
              <a:gd name="connsiteX2" fmla="*/ 1584252 w 1584252"/>
              <a:gd name="connsiteY2" fmla="*/ 1020725 h 1023757"/>
              <a:gd name="connsiteX3" fmla="*/ 4156 w 1584252"/>
              <a:gd name="connsiteY3" fmla="*/ 1023757 h 1023757"/>
              <a:gd name="connsiteX4" fmla="*/ 0 w 1584252"/>
              <a:gd name="connsiteY4" fmla="*/ 0 h 1023757"/>
              <a:gd name="connsiteX0" fmla="*/ 0 w 1584252"/>
              <a:gd name="connsiteY0" fmla="*/ 0 h 1023757"/>
              <a:gd name="connsiteX1" fmla="*/ 1244009 w 1584252"/>
              <a:gd name="connsiteY1" fmla="*/ 0 h 1023757"/>
              <a:gd name="connsiteX2" fmla="*/ 1584252 w 1584252"/>
              <a:gd name="connsiteY2" fmla="*/ 1020725 h 1023757"/>
              <a:gd name="connsiteX3" fmla="*/ 4156 w 1584252"/>
              <a:gd name="connsiteY3" fmla="*/ 1023757 h 1023757"/>
              <a:gd name="connsiteX4" fmla="*/ 0 w 1584252"/>
              <a:gd name="connsiteY4" fmla="*/ 0 h 1023757"/>
              <a:gd name="connsiteX0" fmla="*/ 0 w 1584252"/>
              <a:gd name="connsiteY0" fmla="*/ 0 h 1023757"/>
              <a:gd name="connsiteX1" fmla="*/ 1229331 w 1584252"/>
              <a:gd name="connsiteY1" fmla="*/ 0 h 1023757"/>
              <a:gd name="connsiteX2" fmla="*/ 1584252 w 1584252"/>
              <a:gd name="connsiteY2" fmla="*/ 1020725 h 1023757"/>
              <a:gd name="connsiteX3" fmla="*/ 4156 w 1584252"/>
              <a:gd name="connsiteY3" fmla="*/ 1023757 h 1023757"/>
              <a:gd name="connsiteX4" fmla="*/ 0 w 1584252"/>
              <a:gd name="connsiteY4" fmla="*/ 0 h 1023757"/>
              <a:gd name="connsiteX0" fmla="*/ 0 w 1584252"/>
              <a:gd name="connsiteY0" fmla="*/ 0 h 1023757"/>
              <a:gd name="connsiteX1" fmla="*/ 1229331 w 1584252"/>
              <a:gd name="connsiteY1" fmla="*/ 0 h 1023757"/>
              <a:gd name="connsiteX2" fmla="*/ 1584252 w 1584252"/>
              <a:gd name="connsiteY2" fmla="*/ 1020725 h 1023757"/>
              <a:gd name="connsiteX3" fmla="*/ 834 w 1584252"/>
              <a:gd name="connsiteY3" fmla="*/ 1023757 h 1023757"/>
              <a:gd name="connsiteX4" fmla="*/ 0 w 1584252"/>
              <a:gd name="connsiteY4" fmla="*/ 0 h 1023757"/>
              <a:gd name="connsiteX0" fmla="*/ 0 w 1584252"/>
              <a:gd name="connsiteY0" fmla="*/ 0 h 1024360"/>
              <a:gd name="connsiteX1" fmla="*/ 1229331 w 1584252"/>
              <a:gd name="connsiteY1" fmla="*/ 0 h 1024360"/>
              <a:gd name="connsiteX2" fmla="*/ 1584252 w 1584252"/>
              <a:gd name="connsiteY2" fmla="*/ 1024360 h 1024360"/>
              <a:gd name="connsiteX3" fmla="*/ 834 w 1584252"/>
              <a:gd name="connsiteY3" fmla="*/ 1023757 h 1024360"/>
              <a:gd name="connsiteX4" fmla="*/ 0 w 1584252"/>
              <a:gd name="connsiteY4" fmla="*/ 0 h 1024360"/>
              <a:gd name="connsiteX0" fmla="*/ 2723 w 1586975"/>
              <a:gd name="connsiteY0" fmla="*/ 0 h 1024360"/>
              <a:gd name="connsiteX1" fmla="*/ 1232054 w 1586975"/>
              <a:gd name="connsiteY1" fmla="*/ 0 h 1024360"/>
              <a:gd name="connsiteX2" fmla="*/ 1586975 w 1586975"/>
              <a:gd name="connsiteY2" fmla="*/ 1024360 h 1024360"/>
              <a:gd name="connsiteX3" fmla="*/ 234 w 1586975"/>
              <a:gd name="connsiteY3" fmla="*/ 1023757 h 1024360"/>
              <a:gd name="connsiteX4" fmla="*/ 2723 w 1586975"/>
              <a:gd name="connsiteY4" fmla="*/ 0 h 1024360"/>
              <a:gd name="connsiteX0" fmla="*/ 0 w 1587575"/>
              <a:gd name="connsiteY0" fmla="*/ 3636 h 1024360"/>
              <a:gd name="connsiteX1" fmla="*/ 1232654 w 1587575"/>
              <a:gd name="connsiteY1" fmla="*/ 0 h 1024360"/>
              <a:gd name="connsiteX2" fmla="*/ 1587575 w 1587575"/>
              <a:gd name="connsiteY2" fmla="*/ 1024360 h 1024360"/>
              <a:gd name="connsiteX3" fmla="*/ 834 w 1587575"/>
              <a:gd name="connsiteY3" fmla="*/ 1023757 h 1024360"/>
              <a:gd name="connsiteX4" fmla="*/ 0 w 1587575"/>
              <a:gd name="connsiteY4" fmla="*/ 3636 h 102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575" h="1024360">
                <a:moveTo>
                  <a:pt x="0" y="3636"/>
                </a:moveTo>
                <a:lnTo>
                  <a:pt x="1232654" y="0"/>
                </a:lnTo>
                <a:lnTo>
                  <a:pt x="1587575" y="1024360"/>
                </a:lnTo>
                <a:lnTo>
                  <a:pt x="834" y="1023757"/>
                </a:lnTo>
                <a:cubicBezTo>
                  <a:pt x="-551" y="684289"/>
                  <a:pt x="1385" y="343104"/>
                  <a:pt x="0" y="3636"/>
                </a:cubicBezTo>
                <a:close/>
              </a:path>
            </a:pathLst>
          </a:custGeom>
          <a:blipFill dpi="0" rotWithShape="0">
            <a:blip r:embed="rId2" cstate="print">
              <a:extLst>
                <a:ext uri="{28A0092B-C50C-407E-A947-70E740481C1C}">
                  <a14:useLocalDpi xmlns:a14="http://schemas.microsoft.com/office/drawing/2010/main" val="0"/>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0"/>
          </p:nvPr>
        </p:nvSpPr>
        <p:spPr>
          <a:xfrm>
            <a:off x="1257300" y="1660524"/>
            <a:ext cx="6134100" cy="46801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1"/>
          </p:nvPr>
        </p:nvSpPr>
        <p:spPr>
          <a:xfrm>
            <a:off x="8382000" y="1660524"/>
            <a:ext cx="3314700" cy="46680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hasCustomPrompt="1"/>
          </p:nvPr>
        </p:nvSpPr>
        <p:spPr>
          <a:xfrm>
            <a:off x="1627997" y="266701"/>
            <a:ext cx="10515600" cy="685799"/>
          </a:xfrm>
        </p:spPr>
        <p:txBody>
          <a:bodyPr/>
          <a:lstStyle>
            <a:lvl1pPr>
              <a:defRPr b="1">
                <a:solidFill>
                  <a:srgbClr val="7EB761"/>
                </a:solidFill>
              </a:defRPr>
            </a:lvl1pPr>
          </a:lstStyle>
          <a:p>
            <a:r>
              <a:rPr lang="en-US" dirty="0"/>
              <a:t>CLICK TO EDIT MASTER TITLE STYLE</a:t>
            </a:r>
          </a:p>
        </p:txBody>
      </p:sp>
    </p:spTree>
    <p:extLst>
      <p:ext uri="{BB962C8B-B14F-4D97-AF65-F5344CB8AC3E}">
        <p14:creationId xmlns:p14="http://schemas.microsoft.com/office/powerpoint/2010/main" val="673917571"/>
      </p:ext>
    </p:extLst>
  </p:cSld>
  <p:clrMapOvr>
    <a:masterClrMapping/>
  </p:clrMapOvr>
  <p:extLst>
    <p:ext uri="{DCECCB84-F9BA-43D5-87BE-67443E8EF086}">
      <p15:sldGuideLst xmlns:p15="http://schemas.microsoft.com/office/powerpoint/2012/main">
        <p15:guide id="1" pos="4968">
          <p15:clr>
            <a:srgbClr val="FBAE40"/>
          </p15:clr>
        </p15:guide>
        <p15:guide id="2" pos="7368">
          <p15:clr>
            <a:srgbClr val="FBAE40"/>
          </p15:clr>
        </p15:guide>
        <p15:guide id="3" orient="horz" pos="4152">
          <p15:clr>
            <a:srgbClr val="FBAE40"/>
          </p15:clr>
        </p15:guide>
        <p15:guide id="4" pos="1080" userDrawn="1">
          <p15:clr>
            <a:srgbClr val="FBAE40"/>
          </p15:clr>
        </p15:guide>
        <p15:guide id="5" orient="horz" pos="240" userDrawn="1">
          <p15:clr>
            <a:srgbClr val="FBAE40"/>
          </p15:clr>
        </p15:guide>
        <p15:guide id="6" orient="horz" pos="720" userDrawn="1">
          <p15:clr>
            <a:srgbClr val="FBAE40"/>
          </p15:clr>
        </p15:guide>
        <p15:guide id="7" orient="horz" pos="504" userDrawn="1">
          <p15:clr>
            <a:srgbClr val="FBAE40"/>
          </p15:clr>
        </p15:guide>
        <p15:guide id="8" pos="5280">
          <p15:clr>
            <a:srgbClr val="FBAE40"/>
          </p15:clr>
        </p15:guide>
        <p15:guide id="9" orient="horz" pos="3984" userDrawn="1">
          <p15:clr>
            <a:srgbClr val="FBAE40"/>
          </p15:clr>
        </p15:guide>
        <p15:guide id="10" pos="792">
          <p15:clr>
            <a:srgbClr val="FBAE40"/>
          </p15:clr>
        </p15:guide>
        <p15:guide id="11" pos="46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sp>
        <p:nvSpPr>
          <p:cNvPr id="15" name="Rectangle 14"/>
          <p:cNvSpPr/>
          <p:nvPr userDrawn="1"/>
        </p:nvSpPr>
        <p:spPr>
          <a:xfrm>
            <a:off x="0" y="6591300"/>
            <a:ext cx="12192000" cy="266700"/>
          </a:xfrm>
          <a:prstGeom prst="rect">
            <a:avLst/>
          </a:prstGeom>
          <a:solidFill>
            <a:srgbClr val="7EB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4"/>
          <p:cNvSpPr/>
          <p:nvPr userDrawn="1"/>
        </p:nvSpPr>
        <p:spPr>
          <a:xfrm flipV="1">
            <a:off x="-2197" y="-3412"/>
            <a:ext cx="1630194" cy="961378"/>
          </a:xfrm>
          <a:custGeom>
            <a:avLst/>
            <a:gdLst>
              <a:gd name="connsiteX0" fmla="*/ 0 w 3466214"/>
              <a:gd name="connsiteY0" fmla="*/ 0 h 2115879"/>
              <a:gd name="connsiteX1" fmla="*/ 3466214 w 3466214"/>
              <a:gd name="connsiteY1" fmla="*/ 0 h 2115879"/>
              <a:gd name="connsiteX2" fmla="*/ 3466214 w 3466214"/>
              <a:gd name="connsiteY2" fmla="*/ 2115879 h 2115879"/>
              <a:gd name="connsiteX3" fmla="*/ 0 w 3466214"/>
              <a:gd name="connsiteY3" fmla="*/ 2115879 h 2115879"/>
              <a:gd name="connsiteX4" fmla="*/ 0 w 3466214"/>
              <a:gd name="connsiteY4" fmla="*/ 0 h 2115879"/>
              <a:gd name="connsiteX0" fmla="*/ 0 w 3466214"/>
              <a:gd name="connsiteY0" fmla="*/ 0 h 2115879"/>
              <a:gd name="connsiteX1" fmla="*/ 3466214 w 3466214"/>
              <a:gd name="connsiteY1" fmla="*/ 0 h 2115879"/>
              <a:gd name="connsiteX2" fmla="*/ 3466214 w 3466214"/>
              <a:gd name="connsiteY2" fmla="*/ 2115879 h 2115879"/>
              <a:gd name="connsiteX3" fmla="*/ 0 w 3466214"/>
              <a:gd name="connsiteY3" fmla="*/ 2115879 h 2115879"/>
              <a:gd name="connsiteX4" fmla="*/ 0 w 3466214"/>
              <a:gd name="connsiteY4" fmla="*/ 0 h 2115879"/>
              <a:gd name="connsiteX0" fmla="*/ 0 w 3466214"/>
              <a:gd name="connsiteY0" fmla="*/ 0 h 2115879"/>
              <a:gd name="connsiteX1" fmla="*/ 1265274 w 3466214"/>
              <a:gd name="connsiteY1" fmla="*/ 1116419 h 2115879"/>
              <a:gd name="connsiteX2" fmla="*/ 3466214 w 3466214"/>
              <a:gd name="connsiteY2" fmla="*/ 2115879 h 2115879"/>
              <a:gd name="connsiteX3" fmla="*/ 0 w 3466214"/>
              <a:gd name="connsiteY3" fmla="*/ 2115879 h 2115879"/>
              <a:gd name="connsiteX4" fmla="*/ 0 w 3466214"/>
              <a:gd name="connsiteY4" fmla="*/ 0 h 2115879"/>
              <a:gd name="connsiteX0" fmla="*/ 0 w 3466214"/>
              <a:gd name="connsiteY0" fmla="*/ 0 h 1010092"/>
              <a:gd name="connsiteX1" fmla="*/ 1265274 w 3466214"/>
              <a:gd name="connsiteY1" fmla="*/ 10632 h 1010092"/>
              <a:gd name="connsiteX2" fmla="*/ 3466214 w 3466214"/>
              <a:gd name="connsiteY2" fmla="*/ 1010092 h 1010092"/>
              <a:gd name="connsiteX3" fmla="*/ 0 w 3466214"/>
              <a:gd name="connsiteY3" fmla="*/ 1010092 h 1010092"/>
              <a:gd name="connsiteX4" fmla="*/ 0 w 3466214"/>
              <a:gd name="connsiteY4" fmla="*/ 0 h 1010092"/>
              <a:gd name="connsiteX0" fmla="*/ 0 w 1573619"/>
              <a:gd name="connsiteY0" fmla="*/ 0 h 1010092"/>
              <a:gd name="connsiteX1" fmla="*/ 1265274 w 1573619"/>
              <a:gd name="connsiteY1" fmla="*/ 10632 h 1010092"/>
              <a:gd name="connsiteX2" fmla="*/ 1573619 w 1573619"/>
              <a:gd name="connsiteY2" fmla="*/ 999460 h 1010092"/>
              <a:gd name="connsiteX3" fmla="*/ 0 w 1573619"/>
              <a:gd name="connsiteY3" fmla="*/ 1010092 h 1010092"/>
              <a:gd name="connsiteX4" fmla="*/ 0 w 1573619"/>
              <a:gd name="connsiteY4" fmla="*/ 0 h 1010092"/>
              <a:gd name="connsiteX0" fmla="*/ 0 w 1573619"/>
              <a:gd name="connsiteY0" fmla="*/ 0 h 1010092"/>
              <a:gd name="connsiteX1" fmla="*/ 1244009 w 1573619"/>
              <a:gd name="connsiteY1" fmla="*/ 0 h 1010092"/>
              <a:gd name="connsiteX2" fmla="*/ 1573619 w 1573619"/>
              <a:gd name="connsiteY2" fmla="*/ 999460 h 1010092"/>
              <a:gd name="connsiteX3" fmla="*/ 0 w 1573619"/>
              <a:gd name="connsiteY3" fmla="*/ 1010092 h 1010092"/>
              <a:gd name="connsiteX4" fmla="*/ 0 w 1573619"/>
              <a:gd name="connsiteY4" fmla="*/ 0 h 1010092"/>
              <a:gd name="connsiteX0" fmla="*/ 0 w 1584252"/>
              <a:gd name="connsiteY0" fmla="*/ 0 h 1010092"/>
              <a:gd name="connsiteX1" fmla="*/ 1244009 w 1584252"/>
              <a:gd name="connsiteY1" fmla="*/ 0 h 1010092"/>
              <a:gd name="connsiteX2" fmla="*/ 1584252 w 1584252"/>
              <a:gd name="connsiteY2" fmla="*/ 999460 h 1010092"/>
              <a:gd name="connsiteX3" fmla="*/ 0 w 1584252"/>
              <a:gd name="connsiteY3" fmla="*/ 1010092 h 1010092"/>
              <a:gd name="connsiteX4" fmla="*/ 0 w 1584252"/>
              <a:gd name="connsiteY4" fmla="*/ 0 h 1010092"/>
              <a:gd name="connsiteX0" fmla="*/ 0 w 1584252"/>
              <a:gd name="connsiteY0" fmla="*/ 0 h 1020725"/>
              <a:gd name="connsiteX1" fmla="*/ 1244009 w 1584252"/>
              <a:gd name="connsiteY1" fmla="*/ 0 h 1020725"/>
              <a:gd name="connsiteX2" fmla="*/ 1584252 w 1584252"/>
              <a:gd name="connsiteY2" fmla="*/ 1020725 h 1020725"/>
              <a:gd name="connsiteX3" fmla="*/ 0 w 1584252"/>
              <a:gd name="connsiteY3" fmla="*/ 1010092 h 1020725"/>
              <a:gd name="connsiteX4" fmla="*/ 0 w 1584252"/>
              <a:gd name="connsiteY4" fmla="*/ 0 h 1020725"/>
              <a:gd name="connsiteX0" fmla="*/ 0 w 1584252"/>
              <a:gd name="connsiteY0" fmla="*/ 0 h 1020725"/>
              <a:gd name="connsiteX1" fmla="*/ 1244009 w 1584252"/>
              <a:gd name="connsiteY1" fmla="*/ 0 h 1020725"/>
              <a:gd name="connsiteX2" fmla="*/ 1584252 w 1584252"/>
              <a:gd name="connsiteY2" fmla="*/ 1020725 h 1020725"/>
              <a:gd name="connsiteX3" fmla="*/ 0 w 1584252"/>
              <a:gd name="connsiteY3" fmla="*/ 1010092 h 1020725"/>
              <a:gd name="connsiteX4" fmla="*/ 0 w 1584252"/>
              <a:gd name="connsiteY4" fmla="*/ 0 h 1020725"/>
              <a:gd name="connsiteX0" fmla="*/ 0 w 1584252"/>
              <a:gd name="connsiteY0" fmla="*/ 0 h 1020725"/>
              <a:gd name="connsiteX1" fmla="*/ 1244009 w 1584252"/>
              <a:gd name="connsiteY1" fmla="*/ 0 h 1020725"/>
              <a:gd name="connsiteX2" fmla="*/ 1584252 w 1584252"/>
              <a:gd name="connsiteY2" fmla="*/ 1020725 h 1020725"/>
              <a:gd name="connsiteX3" fmla="*/ 4156 w 1584252"/>
              <a:gd name="connsiteY3" fmla="*/ 1018404 h 1020725"/>
              <a:gd name="connsiteX4" fmla="*/ 0 w 1584252"/>
              <a:gd name="connsiteY4" fmla="*/ 0 h 1020725"/>
              <a:gd name="connsiteX0" fmla="*/ 0 w 1584252"/>
              <a:gd name="connsiteY0" fmla="*/ 0 h 1020725"/>
              <a:gd name="connsiteX1" fmla="*/ 1244009 w 1584252"/>
              <a:gd name="connsiteY1" fmla="*/ 0 h 1020725"/>
              <a:gd name="connsiteX2" fmla="*/ 1584252 w 1584252"/>
              <a:gd name="connsiteY2" fmla="*/ 1020725 h 1020725"/>
              <a:gd name="connsiteX3" fmla="*/ 4156 w 1584252"/>
              <a:gd name="connsiteY3" fmla="*/ 1018404 h 1020725"/>
              <a:gd name="connsiteX4" fmla="*/ 0 w 1584252"/>
              <a:gd name="connsiteY4" fmla="*/ 0 h 1020725"/>
              <a:gd name="connsiteX0" fmla="*/ 0 w 1584252"/>
              <a:gd name="connsiteY0" fmla="*/ 0 h 1023757"/>
              <a:gd name="connsiteX1" fmla="*/ 1244009 w 1584252"/>
              <a:gd name="connsiteY1" fmla="*/ 0 h 1023757"/>
              <a:gd name="connsiteX2" fmla="*/ 1584252 w 1584252"/>
              <a:gd name="connsiteY2" fmla="*/ 1020725 h 1023757"/>
              <a:gd name="connsiteX3" fmla="*/ 4156 w 1584252"/>
              <a:gd name="connsiteY3" fmla="*/ 1023757 h 1023757"/>
              <a:gd name="connsiteX4" fmla="*/ 0 w 1584252"/>
              <a:gd name="connsiteY4" fmla="*/ 0 h 1023757"/>
              <a:gd name="connsiteX0" fmla="*/ 0 w 1584252"/>
              <a:gd name="connsiteY0" fmla="*/ 0 h 1023757"/>
              <a:gd name="connsiteX1" fmla="*/ 1244009 w 1584252"/>
              <a:gd name="connsiteY1" fmla="*/ 0 h 1023757"/>
              <a:gd name="connsiteX2" fmla="*/ 1584252 w 1584252"/>
              <a:gd name="connsiteY2" fmla="*/ 1020725 h 1023757"/>
              <a:gd name="connsiteX3" fmla="*/ 4156 w 1584252"/>
              <a:gd name="connsiteY3" fmla="*/ 1023757 h 1023757"/>
              <a:gd name="connsiteX4" fmla="*/ 0 w 1584252"/>
              <a:gd name="connsiteY4" fmla="*/ 0 h 1023757"/>
              <a:gd name="connsiteX0" fmla="*/ 0 w 1584252"/>
              <a:gd name="connsiteY0" fmla="*/ 0 h 1023757"/>
              <a:gd name="connsiteX1" fmla="*/ 1229331 w 1584252"/>
              <a:gd name="connsiteY1" fmla="*/ 0 h 1023757"/>
              <a:gd name="connsiteX2" fmla="*/ 1584252 w 1584252"/>
              <a:gd name="connsiteY2" fmla="*/ 1020725 h 1023757"/>
              <a:gd name="connsiteX3" fmla="*/ 4156 w 1584252"/>
              <a:gd name="connsiteY3" fmla="*/ 1023757 h 1023757"/>
              <a:gd name="connsiteX4" fmla="*/ 0 w 1584252"/>
              <a:gd name="connsiteY4" fmla="*/ 0 h 1023757"/>
              <a:gd name="connsiteX0" fmla="*/ 0 w 1584252"/>
              <a:gd name="connsiteY0" fmla="*/ 0 h 1023757"/>
              <a:gd name="connsiteX1" fmla="*/ 1229331 w 1584252"/>
              <a:gd name="connsiteY1" fmla="*/ 0 h 1023757"/>
              <a:gd name="connsiteX2" fmla="*/ 1584252 w 1584252"/>
              <a:gd name="connsiteY2" fmla="*/ 1020725 h 1023757"/>
              <a:gd name="connsiteX3" fmla="*/ 834 w 1584252"/>
              <a:gd name="connsiteY3" fmla="*/ 1023757 h 1023757"/>
              <a:gd name="connsiteX4" fmla="*/ 0 w 1584252"/>
              <a:gd name="connsiteY4" fmla="*/ 0 h 1023757"/>
              <a:gd name="connsiteX0" fmla="*/ 0 w 1584252"/>
              <a:gd name="connsiteY0" fmla="*/ 0 h 1024360"/>
              <a:gd name="connsiteX1" fmla="*/ 1229331 w 1584252"/>
              <a:gd name="connsiteY1" fmla="*/ 0 h 1024360"/>
              <a:gd name="connsiteX2" fmla="*/ 1584252 w 1584252"/>
              <a:gd name="connsiteY2" fmla="*/ 1024360 h 1024360"/>
              <a:gd name="connsiteX3" fmla="*/ 834 w 1584252"/>
              <a:gd name="connsiteY3" fmla="*/ 1023757 h 1024360"/>
              <a:gd name="connsiteX4" fmla="*/ 0 w 1584252"/>
              <a:gd name="connsiteY4" fmla="*/ 0 h 1024360"/>
              <a:gd name="connsiteX0" fmla="*/ 2723 w 1586975"/>
              <a:gd name="connsiteY0" fmla="*/ 0 h 1024360"/>
              <a:gd name="connsiteX1" fmla="*/ 1232054 w 1586975"/>
              <a:gd name="connsiteY1" fmla="*/ 0 h 1024360"/>
              <a:gd name="connsiteX2" fmla="*/ 1586975 w 1586975"/>
              <a:gd name="connsiteY2" fmla="*/ 1024360 h 1024360"/>
              <a:gd name="connsiteX3" fmla="*/ 234 w 1586975"/>
              <a:gd name="connsiteY3" fmla="*/ 1023757 h 1024360"/>
              <a:gd name="connsiteX4" fmla="*/ 2723 w 1586975"/>
              <a:gd name="connsiteY4" fmla="*/ 0 h 1024360"/>
              <a:gd name="connsiteX0" fmla="*/ 0 w 1587575"/>
              <a:gd name="connsiteY0" fmla="*/ 3636 h 1024360"/>
              <a:gd name="connsiteX1" fmla="*/ 1232654 w 1587575"/>
              <a:gd name="connsiteY1" fmla="*/ 0 h 1024360"/>
              <a:gd name="connsiteX2" fmla="*/ 1587575 w 1587575"/>
              <a:gd name="connsiteY2" fmla="*/ 1024360 h 1024360"/>
              <a:gd name="connsiteX3" fmla="*/ 834 w 1587575"/>
              <a:gd name="connsiteY3" fmla="*/ 1023757 h 1024360"/>
              <a:gd name="connsiteX4" fmla="*/ 0 w 1587575"/>
              <a:gd name="connsiteY4" fmla="*/ 3636 h 102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575" h="1024360">
                <a:moveTo>
                  <a:pt x="0" y="3636"/>
                </a:moveTo>
                <a:lnTo>
                  <a:pt x="1232654" y="0"/>
                </a:lnTo>
                <a:lnTo>
                  <a:pt x="1587575" y="1024360"/>
                </a:lnTo>
                <a:lnTo>
                  <a:pt x="834" y="1023757"/>
                </a:lnTo>
                <a:cubicBezTo>
                  <a:pt x="-551" y="684289"/>
                  <a:pt x="1385" y="343104"/>
                  <a:pt x="0" y="3636"/>
                </a:cubicBezTo>
                <a:close/>
              </a:path>
            </a:pathLst>
          </a:custGeom>
          <a:blipFill dpi="0" rotWithShape="0">
            <a:blip r:embed="rId2" cstate="print">
              <a:extLst>
                <a:ext uri="{28A0092B-C50C-407E-A947-70E740481C1C}">
                  <a14:useLocalDpi xmlns:a14="http://schemas.microsoft.com/office/drawing/2010/main" val="0"/>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txBox="1">
            <a:spLocks/>
          </p:cNvSpPr>
          <p:nvPr userDrawn="1"/>
        </p:nvSpPr>
        <p:spPr>
          <a:xfrm>
            <a:off x="1483619" y="293042"/>
            <a:ext cx="9413277" cy="640408"/>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400" b="1" dirty="0">
                <a:solidFill>
                  <a:srgbClr val="7EB761"/>
                </a:solidFill>
              </a:rPr>
              <a:t>ACKNOWLEDGEMENTS</a:t>
            </a:r>
          </a:p>
        </p:txBody>
      </p:sp>
      <p:sp>
        <p:nvSpPr>
          <p:cNvPr id="2" name="Rectangle 1"/>
          <p:cNvSpPr/>
          <p:nvPr userDrawn="1"/>
        </p:nvSpPr>
        <p:spPr>
          <a:xfrm>
            <a:off x="495300" y="6249808"/>
            <a:ext cx="11201399"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8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2">
                  <a:lumMod val="50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3" cstate="print">
            <a:extLst>
              <a:ext uri="{BEBA8EAE-BF5A-486C-A8C5-ECC9F3942E4B}">
                <a14:imgProps xmlns:a14="http://schemas.microsoft.com/office/drawing/2010/main">
                  <a14:imgLayer r:embed="rId4">
                    <a14:imgEffect>
                      <a14:artisticPhotocopy trans="50000"/>
                    </a14:imgEffect>
                  </a14:imgLayer>
                </a14:imgProps>
              </a:ext>
              <a:ext uri="{28A0092B-C50C-407E-A947-70E740481C1C}">
                <a14:useLocalDpi xmlns:a14="http://schemas.microsoft.com/office/drawing/2010/main" val="0"/>
              </a:ext>
            </a:extLst>
          </a:blip>
          <a:stretch>
            <a:fillRect/>
          </a:stretch>
        </p:blipFill>
        <p:spPr>
          <a:xfrm>
            <a:off x="9577509" y="381000"/>
            <a:ext cx="2113141" cy="426217"/>
          </a:xfrm>
          <a:prstGeom prst="rect">
            <a:avLst/>
          </a:prstGeom>
        </p:spPr>
      </p:pic>
    </p:spTree>
    <p:extLst>
      <p:ext uri="{BB962C8B-B14F-4D97-AF65-F5344CB8AC3E}">
        <p14:creationId xmlns:p14="http://schemas.microsoft.com/office/powerpoint/2010/main" val="3308358493"/>
      </p:ext>
    </p:extLst>
  </p:cSld>
  <p:clrMapOvr>
    <a:masterClrMapping/>
  </p:clrMapOvr>
  <p:extLst>
    <p:ext uri="{DCECCB84-F9BA-43D5-87BE-67443E8EF086}">
      <p15:sldGuideLst xmlns:p15="http://schemas.microsoft.com/office/powerpoint/2012/main">
        <p15:guide id="2" pos="7368">
          <p15:clr>
            <a:srgbClr val="FBAE40"/>
          </p15:clr>
        </p15:guide>
        <p15:guide id="3" orient="horz" pos="4152">
          <p15:clr>
            <a:srgbClr val="FBAE40"/>
          </p15:clr>
        </p15:guide>
        <p15:guide id="5" orient="horz" pos="240" userDrawn="1">
          <p15:clr>
            <a:srgbClr val="FBAE40"/>
          </p15:clr>
        </p15:guide>
        <p15:guide id="6" orient="horz" pos="768" userDrawn="1">
          <p15:clr>
            <a:srgbClr val="FBAE40"/>
          </p15:clr>
        </p15:guide>
        <p15:guide id="7" orient="horz" pos="504" userDrawn="1">
          <p15:clr>
            <a:srgbClr val="FBAE40"/>
          </p15:clr>
        </p15:guide>
        <p15:guide id="9" orient="horz" pos="3840" userDrawn="1">
          <p15:clr>
            <a:srgbClr val="FBAE40"/>
          </p15:clr>
        </p15:guide>
        <p15:guide id="10" pos="792">
          <p15:clr>
            <a:srgbClr val="FBAE40"/>
          </p15:clr>
        </p15:guide>
        <p15:guide id="11" pos="38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16" name="Rectangle 15"/>
          <p:cNvSpPr/>
          <p:nvPr userDrawn="1"/>
        </p:nvSpPr>
        <p:spPr>
          <a:xfrm>
            <a:off x="0" y="428625"/>
            <a:ext cx="12192000" cy="600075"/>
          </a:xfrm>
          <a:prstGeom prst="rect">
            <a:avLst/>
          </a:prstGeom>
          <a:solidFill>
            <a:srgbClr val="7EB761"/>
          </a:solidFill>
          <a:ln>
            <a:noFill/>
          </a:ln>
          <a:effectLst>
            <a:outerShdw blurRad="762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4"/>
          <p:cNvSpPr/>
          <p:nvPr userDrawn="1"/>
        </p:nvSpPr>
        <p:spPr>
          <a:xfrm>
            <a:off x="1" y="5847908"/>
            <a:ext cx="1584252" cy="1020725"/>
          </a:xfrm>
          <a:custGeom>
            <a:avLst/>
            <a:gdLst>
              <a:gd name="connsiteX0" fmla="*/ 0 w 3466214"/>
              <a:gd name="connsiteY0" fmla="*/ 0 h 2115879"/>
              <a:gd name="connsiteX1" fmla="*/ 3466214 w 3466214"/>
              <a:gd name="connsiteY1" fmla="*/ 0 h 2115879"/>
              <a:gd name="connsiteX2" fmla="*/ 3466214 w 3466214"/>
              <a:gd name="connsiteY2" fmla="*/ 2115879 h 2115879"/>
              <a:gd name="connsiteX3" fmla="*/ 0 w 3466214"/>
              <a:gd name="connsiteY3" fmla="*/ 2115879 h 2115879"/>
              <a:gd name="connsiteX4" fmla="*/ 0 w 3466214"/>
              <a:gd name="connsiteY4" fmla="*/ 0 h 2115879"/>
              <a:gd name="connsiteX0" fmla="*/ 0 w 3466214"/>
              <a:gd name="connsiteY0" fmla="*/ 0 h 2115879"/>
              <a:gd name="connsiteX1" fmla="*/ 3466214 w 3466214"/>
              <a:gd name="connsiteY1" fmla="*/ 0 h 2115879"/>
              <a:gd name="connsiteX2" fmla="*/ 3466214 w 3466214"/>
              <a:gd name="connsiteY2" fmla="*/ 2115879 h 2115879"/>
              <a:gd name="connsiteX3" fmla="*/ 0 w 3466214"/>
              <a:gd name="connsiteY3" fmla="*/ 2115879 h 2115879"/>
              <a:gd name="connsiteX4" fmla="*/ 0 w 3466214"/>
              <a:gd name="connsiteY4" fmla="*/ 0 h 2115879"/>
              <a:gd name="connsiteX0" fmla="*/ 0 w 3466214"/>
              <a:gd name="connsiteY0" fmla="*/ 0 h 2115879"/>
              <a:gd name="connsiteX1" fmla="*/ 1265274 w 3466214"/>
              <a:gd name="connsiteY1" fmla="*/ 1116419 h 2115879"/>
              <a:gd name="connsiteX2" fmla="*/ 3466214 w 3466214"/>
              <a:gd name="connsiteY2" fmla="*/ 2115879 h 2115879"/>
              <a:gd name="connsiteX3" fmla="*/ 0 w 3466214"/>
              <a:gd name="connsiteY3" fmla="*/ 2115879 h 2115879"/>
              <a:gd name="connsiteX4" fmla="*/ 0 w 3466214"/>
              <a:gd name="connsiteY4" fmla="*/ 0 h 2115879"/>
              <a:gd name="connsiteX0" fmla="*/ 0 w 3466214"/>
              <a:gd name="connsiteY0" fmla="*/ 0 h 1010092"/>
              <a:gd name="connsiteX1" fmla="*/ 1265274 w 3466214"/>
              <a:gd name="connsiteY1" fmla="*/ 10632 h 1010092"/>
              <a:gd name="connsiteX2" fmla="*/ 3466214 w 3466214"/>
              <a:gd name="connsiteY2" fmla="*/ 1010092 h 1010092"/>
              <a:gd name="connsiteX3" fmla="*/ 0 w 3466214"/>
              <a:gd name="connsiteY3" fmla="*/ 1010092 h 1010092"/>
              <a:gd name="connsiteX4" fmla="*/ 0 w 3466214"/>
              <a:gd name="connsiteY4" fmla="*/ 0 h 1010092"/>
              <a:gd name="connsiteX0" fmla="*/ 0 w 1573619"/>
              <a:gd name="connsiteY0" fmla="*/ 0 h 1010092"/>
              <a:gd name="connsiteX1" fmla="*/ 1265274 w 1573619"/>
              <a:gd name="connsiteY1" fmla="*/ 10632 h 1010092"/>
              <a:gd name="connsiteX2" fmla="*/ 1573619 w 1573619"/>
              <a:gd name="connsiteY2" fmla="*/ 999460 h 1010092"/>
              <a:gd name="connsiteX3" fmla="*/ 0 w 1573619"/>
              <a:gd name="connsiteY3" fmla="*/ 1010092 h 1010092"/>
              <a:gd name="connsiteX4" fmla="*/ 0 w 1573619"/>
              <a:gd name="connsiteY4" fmla="*/ 0 h 1010092"/>
              <a:gd name="connsiteX0" fmla="*/ 0 w 1573619"/>
              <a:gd name="connsiteY0" fmla="*/ 0 h 1010092"/>
              <a:gd name="connsiteX1" fmla="*/ 1244009 w 1573619"/>
              <a:gd name="connsiteY1" fmla="*/ 0 h 1010092"/>
              <a:gd name="connsiteX2" fmla="*/ 1573619 w 1573619"/>
              <a:gd name="connsiteY2" fmla="*/ 999460 h 1010092"/>
              <a:gd name="connsiteX3" fmla="*/ 0 w 1573619"/>
              <a:gd name="connsiteY3" fmla="*/ 1010092 h 1010092"/>
              <a:gd name="connsiteX4" fmla="*/ 0 w 1573619"/>
              <a:gd name="connsiteY4" fmla="*/ 0 h 1010092"/>
              <a:gd name="connsiteX0" fmla="*/ 0 w 1584252"/>
              <a:gd name="connsiteY0" fmla="*/ 0 h 1010092"/>
              <a:gd name="connsiteX1" fmla="*/ 1244009 w 1584252"/>
              <a:gd name="connsiteY1" fmla="*/ 0 h 1010092"/>
              <a:gd name="connsiteX2" fmla="*/ 1584252 w 1584252"/>
              <a:gd name="connsiteY2" fmla="*/ 999460 h 1010092"/>
              <a:gd name="connsiteX3" fmla="*/ 0 w 1584252"/>
              <a:gd name="connsiteY3" fmla="*/ 1010092 h 1010092"/>
              <a:gd name="connsiteX4" fmla="*/ 0 w 1584252"/>
              <a:gd name="connsiteY4" fmla="*/ 0 h 1010092"/>
              <a:gd name="connsiteX0" fmla="*/ 0 w 1584252"/>
              <a:gd name="connsiteY0" fmla="*/ 0 h 1020725"/>
              <a:gd name="connsiteX1" fmla="*/ 1244009 w 1584252"/>
              <a:gd name="connsiteY1" fmla="*/ 0 h 1020725"/>
              <a:gd name="connsiteX2" fmla="*/ 1584252 w 1584252"/>
              <a:gd name="connsiteY2" fmla="*/ 1020725 h 1020725"/>
              <a:gd name="connsiteX3" fmla="*/ 0 w 1584252"/>
              <a:gd name="connsiteY3" fmla="*/ 1010092 h 1020725"/>
              <a:gd name="connsiteX4" fmla="*/ 0 w 1584252"/>
              <a:gd name="connsiteY4" fmla="*/ 0 h 1020725"/>
              <a:gd name="connsiteX0" fmla="*/ 0 w 1584252"/>
              <a:gd name="connsiteY0" fmla="*/ 0 h 1020725"/>
              <a:gd name="connsiteX1" fmla="*/ 1244009 w 1584252"/>
              <a:gd name="connsiteY1" fmla="*/ 0 h 1020725"/>
              <a:gd name="connsiteX2" fmla="*/ 1584252 w 1584252"/>
              <a:gd name="connsiteY2" fmla="*/ 1020725 h 1020725"/>
              <a:gd name="connsiteX3" fmla="*/ 0 w 1584252"/>
              <a:gd name="connsiteY3" fmla="*/ 1016069 h 1020725"/>
              <a:gd name="connsiteX4" fmla="*/ 0 w 1584252"/>
              <a:gd name="connsiteY4" fmla="*/ 0 h 1020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252" h="1020725">
                <a:moveTo>
                  <a:pt x="0" y="0"/>
                </a:moveTo>
                <a:lnTo>
                  <a:pt x="1244009" y="0"/>
                </a:lnTo>
                <a:lnTo>
                  <a:pt x="1584252" y="1020725"/>
                </a:lnTo>
                <a:lnTo>
                  <a:pt x="0" y="1016069"/>
                </a:lnTo>
                <a:lnTo>
                  <a:pt x="0" y="0"/>
                </a:lnTo>
                <a:close/>
              </a:path>
            </a:pathLst>
          </a:custGeom>
          <a:blipFill dpi="0" rotWithShape="0">
            <a:blip r:embed="rId2" cstate="print">
              <a:extLst>
                <a:ext uri="{28A0092B-C50C-407E-A947-70E740481C1C}">
                  <a14:useLocalDpi xmlns:a14="http://schemas.microsoft.com/office/drawing/2010/main" val="0"/>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257300" y="428625"/>
            <a:ext cx="10439400" cy="676275"/>
          </a:xfrm>
        </p:spPr>
        <p:txBody>
          <a:bodyPr/>
          <a:lstStyle>
            <a:lvl1pPr>
              <a:defRPr b="1">
                <a:solidFill>
                  <a:schemeClr val="bg1"/>
                </a:solidFill>
              </a:defRPr>
            </a:lvl1pPr>
          </a:lstStyle>
          <a:p>
            <a:r>
              <a:rPr lang="en-US" dirty="0"/>
              <a:t>CLICK TO EDIT MASTER TITLE STYLE</a:t>
            </a:r>
          </a:p>
        </p:txBody>
      </p:sp>
      <p:sp>
        <p:nvSpPr>
          <p:cNvPr id="4" name="Content Placeholder 3"/>
          <p:cNvSpPr>
            <a:spLocks noGrp="1"/>
          </p:cNvSpPr>
          <p:nvPr>
            <p:ph sz="quarter" idx="10"/>
          </p:nvPr>
        </p:nvSpPr>
        <p:spPr>
          <a:xfrm>
            <a:off x="1265320" y="1588168"/>
            <a:ext cx="3267075" cy="2659063"/>
          </a:xfrm>
        </p:spPr>
        <p:txBody>
          <a:bodyPr/>
          <a:lstStyle>
            <a:lvl2pPr marL="457200" indent="0">
              <a:buNone/>
              <a:defRPr/>
            </a:lvl2pPr>
            <a:lvl3pPr marL="914400" indent="0">
              <a:buNone/>
              <a:defRPr/>
            </a:lvl3pPr>
            <a:lvl4pPr marL="1371600" indent="0">
              <a:buNone/>
              <a:defRPr/>
            </a:lvl4pPr>
            <a:lvl5pPr marL="1828800" indent="0">
              <a:buNone/>
              <a:defRPr/>
            </a:lvl5pPr>
          </a:lstStyle>
          <a:p>
            <a:pPr lvl="0"/>
            <a:r>
              <a:rPr lang="en-US" dirty="0"/>
              <a:t>Edit</a:t>
            </a:r>
          </a:p>
        </p:txBody>
      </p:sp>
      <p:sp>
        <p:nvSpPr>
          <p:cNvPr id="7" name="Content Placeholder 3"/>
          <p:cNvSpPr>
            <a:spLocks noGrp="1"/>
          </p:cNvSpPr>
          <p:nvPr>
            <p:ph sz="quarter" idx="11"/>
          </p:nvPr>
        </p:nvSpPr>
        <p:spPr>
          <a:xfrm>
            <a:off x="4847473" y="1588168"/>
            <a:ext cx="3267075" cy="2659063"/>
          </a:xfrm>
        </p:spPr>
        <p:txBody>
          <a:bodyPr/>
          <a:lstStyle>
            <a:lvl2pPr marL="457200" indent="0">
              <a:buNone/>
              <a:defRPr/>
            </a:lvl2pPr>
            <a:lvl3pPr marL="914400" indent="0">
              <a:buNone/>
              <a:defRPr/>
            </a:lvl3pPr>
            <a:lvl4pPr marL="1371600" indent="0">
              <a:buNone/>
              <a:defRPr/>
            </a:lvl4pPr>
            <a:lvl5pPr marL="1828800" indent="0">
              <a:buNone/>
              <a:defRPr/>
            </a:lvl5pPr>
          </a:lstStyle>
          <a:p>
            <a:pPr lvl="0"/>
            <a:r>
              <a:rPr lang="en-US" dirty="0"/>
              <a:t>Edit</a:t>
            </a:r>
          </a:p>
        </p:txBody>
      </p:sp>
      <p:sp>
        <p:nvSpPr>
          <p:cNvPr id="8" name="Content Placeholder 3"/>
          <p:cNvSpPr>
            <a:spLocks noGrp="1"/>
          </p:cNvSpPr>
          <p:nvPr>
            <p:ph sz="quarter" idx="12"/>
          </p:nvPr>
        </p:nvSpPr>
        <p:spPr>
          <a:xfrm>
            <a:off x="8429625" y="1588168"/>
            <a:ext cx="3267075" cy="2659063"/>
          </a:xfrm>
        </p:spPr>
        <p:txBody>
          <a:bodyPr/>
          <a:lstStyle>
            <a:lvl2pPr marL="457200" indent="0">
              <a:buNone/>
              <a:defRPr/>
            </a:lvl2pPr>
            <a:lvl3pPr marL="914400" indent="0">
              <a:buNone/>
              <a:defRPr/>
            </a:lvl3pPr>
            <a:lvl4pPr marL="1371600" indent="0">
              <a:buNone/>
              <a:defRPr/>
            </a:lvl4pPr>
            <a:lvl5pPr marL="1828800" indent="0">
              <a:buNone/>
              <a:defRPr/>
            </a:lvl5pPr>
          </a:lstStyle>
          <a:p>
            <a:pPr lvl="0"/>
            <a:r>
              <a:rPr lang="en-US" dirty="0"/>
              <a:t>Edit</a:t>
            </a:r>
          </a:p>
        </p:txBody>
      </p:sp>
      <p:sp>
        <p:nvSpPr>
          <p:cNvPr id="6" name="Content Placeholder 5"/>
          <p:cNvSpPr>
            <a:spLocks noGrp="1"/>
          </p:cNvSpPr>
          <p:nvPr>
            <p:ph sz="quarter" idx="13"/>
          </p:nvPr>
        </p:nvSpPr>
        <p:spPr>
          <a:xfrm>
            <a:off x="1265238" y="4535150"/>
            <a:ext cx="10431462" cy="1058862"/>
          </a:xfrm>
        </p:spPr>
        <p:txBody>
          <a:bodyPr/>
          <a:lstStyle>
            <a:lvl1pP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a:t>
            </a:r>
          </a:p>
        </p:txBody>
      </p:sp>
    </p:spTree>
    <p:extLst>
      <p:ext uri="{BB962C8B-B14F-4D97-AF65-F5344CB8AC3E}">
        <p14:creationId xmlns:p14="http://schemas.microsoft.com/office/powerpoint/2010/main" val="2255266607"/>
      </p:ext>
    </p:extLst>
  </p:cSld>
  <p:clrMapOvr>
    <a:masterClrMapping/>
  </p:clrMapOvr>
  <p:extLst>
    <p:ext uri="{DCECCB84-F9BA-43D5-87BE-67443E8EF086}">
      <p15:sldGuideLst xmlns:p15="http://schemas.microsoft.com/office/powerpoint/2012/main">
        <p15:guide id="2" pos="7368">
          <p15:clr>
            <a:srgbClr val="FBAE40"/>
          </p15:clr>
        </p15:guide>
        <p15:guide id="3" orient="horz" pos="4152">
          <p15:clr>
            <a:srgbClr val="FBAE40"/>
          </p15:clr>
        </p15:guide>
        <p15:guide id="4" pos="312">
          <p15:clr>
            <a:srgbClr val="FBAE40"/>
          </p15:clr>
        </p15:guide>
        <p15:guide id="5" orient="horz" pos="264" userDrawn="1">
          <p15:clr>
            <a:srgbClr val="FBAE40"/>
          </p15:clr>
        </p15:guide>
        <p15:guide id="6" orient="horz" pos="696" userDrawn="1">
          <p15:clr>
            <a:srgbClr val="FBAE40"/>
          </p15:clr>
        </p15:guide>
        <p15:guide id="7" orient="horz" pos="480" userDrawn="1">
          <p15:clr>
            <a:srgbClr val="FBAE40"/>
          </p15:clr>
        </p15:guide>
        <p15:guide id="9" orient="horz" pos="4080" userDrawn="1">
          <p15:clr>
            <a:srgbClr val="FBAE40"/>
          </p15:clr>
        </p15:guide>
        <p15:guide id="10" pos="792">
          <p15:clr>
            <a:srgbClr val="FBAE40"/>
          </p15:clr>
        </p15:guide>
        <p15:guide id="11" orient="horz" pos="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4" name="Hexagon 33"/>
          <p:cNvSpPr/>
          <p:nvPr userDrawn="1"/>
        </p:nvSpPr>
        <p:spPr>
          <a:xfrm rot="7200000">
            <a:off x="277328" y="-2758"/>
            <a:ext cx="564654" cy="491214"/>
          </a:xfrm>
          <a:prstGeom prst="hexagon">
            <a:avLst>
              <a:gd name="adj" fmla="val 28832"/>
              <a:gd name="vf" fmla="val 115470"/>
            </a:avLst>
          </a:prstGeom>
          <a:solidFill>
            <a:srgbClr val="7EB76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p:cNvSpPr/>
          <p:nvPr userDrawn="1"/>
        </p:nvSpPr>
        <p:spPr>
          <a:xfrm>
            <a:off x="9465270" y="5257798"/>
            <a:ext cx="1839440" cy="1600202"/>
          </a:xfrm>
          <a:prstGeom prst="hexagon">
            <a:avLst>
              <a:gd name="adj" fmla="val 28832"/>
              <a:gd name="vf" fmla="val 115470"/>
            </a:avLst>
          </a:prstGeom>
          <a:solidFill>
            <a:srgbClr val="7EB76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Hexagon 2"/>
          <p:cNvSpPr/>
          <p:nvPr userDrawn="1"/>
        </p:nvSpPr>
        <p:spPr>
          <a:xfrm rot="17959359">
            <a:off x="11007348" y="5964986"/>
            <a:ext cx="1360090" cy="1181147"/>
          </a:xfrm>
          <a:custGeom>
            <a:avLst/>
            <a:gdLst>
              <a:gd name="connsiteX0" fmla="*/ 0 w 2294081"/>
              <a:gd name="connsiteY0" fmla="*/ 988828 h 1977656"/>
              <a:gd name="connsiteX1" fmla="*/ 494414 w 2294081"/>
              <a:gd name="connsiteY1" fmla="*/ 0 h 1977656"/>
              <a:gd name="connsiteX2" fmla="*/ 1799667 w 2294081"/>
              <a:gd name="connsiteY2" fmla="*/ 0 h 1977656"/>
              <a:gd name="connsiteX3" fmla="*/ 2294081 w 2294081"/>
              <a:gd name="connsiteY3" fmla="*/ 988828 h 1977656"/>
              <a:gd name="connsiteX4" fmla="*/ 1799667 w 2294081"/>
              <a:gd name="connsiteY4" fmla="*/ 1977656 h 1977656"/>
              <a:gd name="connsiteX5" fmla="*/ 494414 w 2294081"/>
              <a:gd name="connsiteY5" fmla="*/ 1977656 h 1977656"/>
              <a:gd name="connsiteX6" fmla="*/ 0 w 2294081"/>
              <a:gd name="connsiteY6" fmla="*/ 988828 h 1977656"/>
              <a:gd name="connsiteX0" fmla="*/ 0 w 2246074"/>
              <a:gd name="connsiteY0" fmla="*/ 988828 h 1977656"/>
              <a:gd name="connsiteX1" fmla="*/ 494414 w 2246074"/>
              <a:gd name="connsiteY1" fmla="*/ 0 h 1977656"/>
              <a:gd name="connsiteX2" fmla="*/ 1799667 w 2246074"/>
              <a:gd name="connsiteY2" fmla="*/ 0 h 1977656"/>
              <a:gd name="connsiteX3" fmla="*/ 2246074 w 2246074"/>
              <a:gd name="connsiteY3" fmla="*/ 881647 h 1977656"/>
              <a:gd name="connsiteX4" fmla="*/ 1799667 w 2246074"/>
              <a:gd name="connsiteY4" fmla="*/ 1977656 h 1977656"/>
              <a:gd name="connsiteX5" fmla="*/ 494414 w 2246074"/>
              <a:gd name="connsiteY5" fmla="*/ 1977656 h 1977656"/>
              <a:gd name="connsiteX6" fmla="*/ 0 w 2246074"/>
              <a:gd name="connsiteY6" fmla="*/ 988828 h 1977656"/>
              <a:gd name="connsiteX0" fmla="*/ 0 w 2246074"/>
              <a:gd name="connsiteY0" fmla="*/ 988828 h 1977656"/>
              <a:gd name="connsiteX1" fmla="*/ 494414 w 2246074"/>
              <a:gd name="connsiteY1" fmla="*/ 0 h 1977656"/>
              <a:gd name="connsiteX2" fmla="*/ 1799667 w 2246074"/>
              <a:gd name="connsiteY2" fmla="*/ 0 h 1977656"/>
              <a:gd name="connsiteX3" fmla="*/ 2246074 w 2246074"/>
              <a:gd name="connsiteY3" fmla="*/ 881647 h 1977656"/>
              <a:gd name="connsiteX4" fmla="*/ 699271 w 2246074"/>
              <a:gd name="connsiteY4" fmla="*/ 1864039 h 1977656"/>
              <a:gd name="connsiteX5" fmla="*/ 494414 w 2246074"/>
              <a:gd name="connsiteY5" fmla="*/ 1977656 h 1977656"/>
              <a:gd name="connsiteX6" fmla="*/ 0 w 2246074"/>
              <a:gd name="connsiteY6" fmla="*/ 988828 h 1977656"/>
              <a:gd name="connsiteX0" fmla="*/ 0 w 2246074"/>
              <a:gd name="connsiteY0" fmla="*/ 988828 h 1864039"/>
              <a:gd name="connsiteX1" fmla="*/ 494414 w 2246074"/>
              <a:gd name="connsiteY1" fmla="*/ 0 h 1864039"/>
              <a:gd name="connsiteX2" fmla="*/ 1799667 w 2246074"/>
              <a:gd name="connsiteY2" fmla="*/ 0 h 1864039"/>
              <a:gd name="connsiteX3" fmla="*/ 2246074 w 2246074"/>
              <a:gd name="connsiteY3" fmla="*/ 881647 h 1864039"/>
              <a:gd name="connsiteX4" fmla="*/ 699271 w 2246074"/>
              <a:gd name="connsiteY4" fmla="*/ 1864039 h 1864039"/>
              <a:gd name="connsiteX5" fmla="*/ 404751 w 2246074"/>
              <a:gd name="connsiteY5" fmla="*/ 1796312 h 1864039"/>
              <a:gd name="connsiteX6" fmla="*/ 0 w 2246074"/>
              <a:gd name="connsiteY6" fmla="*/ 988828 h 1864039"/>
              <a:gd name="connsiteX0" fmla="*/ 0 w 2246074"/>
              <a:gd name="connsiteY0" fmla="*/ 988828 h 1912762"/>
              <a:gd name="connsiteX1" fmla="*/ 494414 w 2246074"/>
              <a:gd name="connsiteY1" fmla="*/ 0 h 1912762"/>
              <a:gd name="connsiteX2" fmla="*/ 1799667 w 2246074"/>
              <a:gd name="connsiteY2" fmla="*/ 0 h 1912762"/>
              <a:gd name="connsiteX3" fmla="*/ 2246074 w 2246074"/>
              <a:gd name="connsiteY3" fmla="*/ 881647 h 1912762"/>
              <a:gd name="connsiteX4" fmla="*/ 699271 w 2246074"/>
              <a:gd name="connsiteY4" fmla="*/ 1864039 h 1912762"/>
              <a:gd name="connsiteX5" fmla="*/ 457966 w 2246074"/>
              <a:gd name="connsiteY5" fmla="*/ 1912762 h 1912762"/>
              <a:gd name="connsiteX6" fmla="*/ 0 w 2246074"/>
              <a:gd name="connsiteY6" fmla="*/ 988828 h 1912762"/>
              <a:gd name="connsiteX0" fmla="*/ 0 w 2246074"/>
              <a:gd name="connsiteY0" fmla="*/ 988828 h 1912762"/>
              <a:gd name="connsiteX1" fmla="*/ 494414 w 2246074"/>
              <a:gd name="connsiteY1" fmla="*/ 0 h 1912762"/>
              <a:gd name="connsiteX2" fmla="*/ 1799667 w 2246074"/>
              <a:gd name="connsiteY2" fmla="*/ 0 h 1912762"/>
              <a:gd name="connsiteX3" fmla="*/ 2246074 w 2246074"/>
              <a:gd name="connsiteY3" fmla="*/ 881647 h 1912762"/>
              <a:gd name="connsiteX4" fmla="*/ 1342470 w 2246074"/>
              <a:gd name="connsiteY4" fmla="*/ 1380808 h 1912762"/>
              <a:gd name="connsiteX5" fmla="*/ 457966 w 2246074"/>
              <a:gd name="connsiteY5" fmla="*/ 1912762 h 1912762"/>
              <a:gd name="connsiteX6" fmla="*/ 0 w 2246074"/>
              <a:gd name="connsiteY6" fmla="*/ 988828 h 1912762"/>
              <a:gd name="connsiteX0" fmla="*/ 0 w 2246074"/>
              <a:gd name="connsiteY0" fmla="*/ 988828 h 1870474"/>
              <a:gd name="connsiteX1" fmla="*/ 494414 w 2246074"/>
              <a:gd name="connsiteY1" fmla="*/ 0 h 1870474"/>
              <a:gd name="connsiteX2" fmla="*/ 1799667 w 2246074"/>
              <a:gd name="connsiteY2" fmla="*/ 0 h 1870474"/>
              <a:gd name="connsiteX3" fmla="*/ 2246074 w 2246074"/>
              <a:gd name="connsiteY3" fmla="*/ 881647 h 1870474"/>
              <a:gd name="connsiteX4" fmla="*/ 1342470 w 2246074"/>
              <a:gd name="connsiteY4" fmla="*/ 1380808 h 1870474"/>
              <a:gd name="connsiteX5" fmla="*/ 446408 w 2246074"/>
              <a:gd name="connsiteY5" fmla="*/ 1870474 h 1870474"/>
              <a:gd name="connsiteX6" fmla="*/ 0 w 2246074"/>
              <a:gd name="connsiteY6" fmla="*/ 988828 h 1870474"/>
              <a:gd name="connsiteX0" fmla="*/ 0 w 2246074"/>
              <a:gd name="connsiteY0" fmla="*/ 988828 h 1870474"/>
              <a:gd name="connsiteX1" fmla="*/ 494414 w 2246074"/>
              <a:gd name="connsiteY1" fmla="*/ 0 h 1870474"/>
              <a:gd name="connsiteX2" fmla="*/ 1777064 w 2246074"/>
              <a:gd name="connsiteY2" fmla="*/ 24892 h 1870474"/>
              <a:gd name="connsiteX3" fmla="*/ 2246074 w 2246074"/>
              <a:gd name="connsiteY3" fmla="*/ 881647 h 1870474"/>
              <a:gd name="connsiteX4" fmla="*/ 1342470 w 2246074"/>
              <a:gd name="connsiteY4" fmla="*/ 1380808 h 1870474"/>
              <a:gd name="connsiteX5" fmla="*/ 446408 w 2246074"/>
              <a:gd name="connsiteY5" fmla="*/ 1870474 h 1870474"/>
              <a:gd name="connsiteX6" fmla="*/ 0 w 2246074"/>
              <a:gd name="connsiteY6" fmla="*/ 988828 h 1870474"/>
              <a:gd name="connsiteX0" fmla="*/ 0 w 2263471"/>
              <a:gd name="connsiteY0" fmla="*/ 1022990 h 1870474"/>
              <a:gd name="connsiteX1" fmla="*/ 511811 w 2263471"/>
              <a:gd name="connsiteY1" fmla="*/ 0 h 1870474"/>
              <a:gd name="connsiteX2" fmla="*/ 1794461 w 2263471"/>
              <a:gd name="connsiteY2" fmla="*/ 24892 h 1870474"/>
              <a:gd name="connsiteX3" fmla="*/ 2263471 w 2263471"/>
              <a:gd name="connsiteY3" fmla="*/ 881647 h 1870474"/>
              <a:gd name="connsiteX4" fmla="*/ 1359867 w 2263471"/>
              <a:gd name="connsiteY4" fmla="*/ 1380808 h 1870474"/>
              <a:gd name="connsiteX5" fmla="*/ 463805 w 2263471"/>
              <a:gd name="connsiteY5" fmla="*/ 1870474 h 1870474"/>
              <a:gd name="connsiteX6" fmla="*/ 0 w 2263471"/>
              <a:gd name="connsiteY6" fmla="*/ 1022990 h 1870474"/>
              <a:gd name="connsiteX0" fmla="*/ 0 w 2263471"/>
              <a:gd name="connsiteY0" fmla="*/ 998098 h 1845582"/>
              <a:gd name="connsiteX1" fmla="*/ 585341 w 2263471"/>
              <a:gd name="connsiteY1" fmla="*/ 19171 h 1845582"/>
              <a:gd name="connsiteX2" fmla="*/ 1794461 w 2263471"/>
              <a:gd name="connsiteY2" fmla="*/ 0 h 1845582"/>
              <a:gd name="connsiteX3" fmla="*/ 2263471 w 2263471"/>
              <a:gd name="connsiteY3" fmla="*/ 856755 h 1845582"/>
              <a:gd name="connsiteX4" fmla="*/ 1359867 w 2263471"/>
              <a:gd name="connsiteY4" fmla="*/ 1355916 h 1845582"/>
              <a:gd name="connsiteX5" fmla="*/ 463805 w 2263471"/>
              <a:gd name="connsiteY5" fmla="*/ 1845582 h 1845582"/>
              <a:gd name="connsiteX6" fmla="*/ 0 w 2263471"/>
              <a:gd name="connsiteY6" fmla="*/ 998098 h 1845582"/>
              <a:gd name="connsiteX0" fmla="*/ 0 w 2263471"/>
              <a:gd name="connsiteY0" fmla="*/ 998098 h 1854851"/>
              <a:gd name="connsiteX1" fmla="*/ 585341 w 2263471"/>
              <a:gd name="connsiteY1" fmla="*/ 19171 h 1854851"/>
              <a:gd name="connsiteX2" fmla="*/ 1794461 w 2263471"/>
              <a:gd name="connsiteY2" fmla="*/ 0 h 1854851"/>
              <a:gd name="connsiteX3" fmla="*/ 2263471 w 2263471"/>
              <a:gd name="connsiteY3" fmla="*/ 856755 h 1854851"/>
              <a:gd name="connsiteX4" fmla="*/ 1359867 w 2263471"/>
              <a:gd name="connsiteY4" fmla="*/ 1355916 h 1854851"/>
              <a:gd name="connsiteX5" fmla="*/ 469012 w 2263471"/>
              <a:gd name="connsiteY5" fmla="*/ 1854851 h 1854851"/>
              <a:gd name="connsiteX6" fmla="*/ 0 w 2263471"/>
              <a:gd name="connsiteY6" fmla="*/ 998098 h 1854851"/>
              <a:gd name="connsiteX0" fmla="*/ 0 w 2263471"/>
              <a:gd name="connsiteY0" fmla="*/ 978927 h 1835680"/>
              <a:gd name="connsiteX1" fmla="*/ 585341 w 2263471"/>
              <a:gd name="connsiteY1" fmla="*/ 0 h 1835680"/>
              <a:gd name="connsiteX2" fmla="*/ 1821817 w 2263471"/>
              <a:gd name="connsiteY2" fmla="*/ 46507 h 1835680"/>
              <a:gd name="connsiteX3" fmla="*/ 2263471 w 2263471"/>
              <a:gd name="connsiteY3" fmla="*/ 837584 h 1835680"/>
              <a:gd name="connsiteX4" fmla="*/ 1359867 w 2263471"/>
              <a:gd name="connsiteY4" fmla="*/ 1336745 h 1835680"/>
              <a:gd name="connsiteX5" fmla="*/ 469012 w 2263471"/>
              <a:gd name="connsiteY5" fmla="*/ 1835680 h 1835680"/>
              <a:gd name="connsiteX6" fmla="*/ 0 w 2263471"/>
              <a:gd name="connsiteY6" fmla="*/ 978927 h 1835680"/>
              <a:gd name="connsiteX0" fmla="*/ 0 w 2263471"/>
              <a:gd name="connsiteY0" fmla="*/ 944589 h 1801342"/>
              <a:gd name="connsiteX1" fmla="*/ 900653 w 2263471"/>
              <a:gd name="connsiteY1" fmla="*/ 0 h 1801342"/>
              <a:gd name="connsiteX2" fmla="*/ 1821817 w 2263471"/>
              <a:gd name="connsiteY2" fmla="*/ 12169 h 1801342"/>
              <a:gd name="connsiteX3" fmla="*/ 2263471 w 2263471"/>
              <a:gd name="connsiteY3" fmla="*/ 803246 h 1801342"/>
              <a:gd name="connsiteX4" fmla="*/ 1359867 w 2263471"/>
              <a:gd name="connsiteY4" fmla="*/ 1302407 h 1801342"/>
              <a:gd name="connsiteX5" fmla="*/ 469012 w 2263471"/>
              <a:gd name="connsiteY5" fmla="*/ 1801342 h 1801342"/>
              <a:gd name="connsiteX6" fmla="*/ 0 w 2263471"/>
              <a:gd name="connsiteY6" fmla="*/ 944589 h 1801342"/>
              <a:gd name="connsiteX0" fmla="*/ 0 w 1812267"/>
              <a:gd name="connsiteY0" fmla="*/ 784187 h 1801342"/>
              <a:gd name="connsiteX1" fmla="*/ 449449 w 1812267"/>
              <a:gd name="connsiteY1" fmla="*/ 0 h 1801342"/>
              <a:gd name="connsiteX2" fmla="*/ 1370613 w 1812267"/>
              <a:gd name="connsiteY2" fmla="*/ 12169 h 1801342"/>
              <a:gd name="connsiteX3" fmla="*/ 1812267 w 1812267"/>
              <a:gd name="connsiteY3" fmla="*/ 803246 h 1801342"/>
              <a:gd name="connsiteX4" fmla="*/ 908663 w 1812267"/>
              <a:gd name="connsiteY4" fmla="*/ 1302407 h 1801342"/>
              <a:gd name="connsiteX5" fmla="*/ 17808 w 1812267"/>
              <a:gd name="connsiteY5" fmla="*/ 1801342 h 1801342"/>
              <a:gd name="connsiteX6" fmla="*/ 0 w 1812267"/>
              <a:gd name="connsiteY6" fmla="*/ 784187 h 1801342"/>
              <a:gd name="connsiteX0" fmla="*/ 0 w 1812267"/>
              <a:gd name="connsiteY0" fmla="*/ 784187 h 1560969"/>
              <a:gd name="connsiteX1" fmla="*/ 449449 w 1812267"/>
              <a:gd name="connsiteY1" fmla="*/ 0 h 1560969"/>
              <a:gd name="connsiteX2" fmla="*/ 1370613 w 1812267"/>
              <a:gd name="connsiteY2" fmla="*/ 12169 h 1560969"/>
              <a:gd name="connsiteX3" fmla="*/ 1812267 w 1812267"/>
              <a:gd name="connsiteY3" fmla="*/ 803246 h 1560969"/>
              <a:gd name="connsiteX4" fmla="*/ 908663 w 1812267"/>
              <a:gd name="connsiteY4" fmla="*/ 1302407 h 1560969"/>
              <a:gd name="connsiteX5" fmla="*/ 415637 w 1812267"/>
              <a:gd name="connsiteY5" fmla="*/ 1560969 h 1560969"/>
              <a:gd name="connsiteX6" fmla="*/ 0 w 1812267"/>
              <a:gd name="connsiteY6" fmla="*/ 784187 h 1560969"/>
              <a:gd name="connsiteX0" fmla="*/ 0 w 1821515"/>
              <a:gd name="connsiteY0" fmla="*/ 797839 h 1560969"/>
              <a:gd name="connsiteX1" fmla="*/ 458697 w 1821515"/>
              <a:gd name="connsiteY1" fmla="*/ 0 h 1560969"/>
              <a:gd name="connsiteX2" fmla="*/ 1379861 w 1821515"/>
              <a:gd name="connsiteY2" fmla="*/ 12169 h 1560969"/>
              <a:gd name="connsiteX3" fmla="*/ 1821515 w 1821515"/>
              <a:gd name="connsiteY3" fmla="*/ 803246 h 1560969"/>
              <a:gd name="connsiteX4" fmla="*/ 917911 w 1821515"/>
              <a:gd name="connsiteY4" fmla="*/ 1302407 h 1560969"/>
              <a:gd name="connsiteX5" fmla="*/ 424885 w 1821515"/>
              <a:gd name="connsiteY5" fmla="*/ 1560969 h 1560969"/>
              <a:gd name="connsiteX6" fmla="*/ 0 w 1821515"/>
              <a:gd name="connsiteY6" fmla="*/ 797839 h 1560969"/>
              <a:gd name="connsiteX0" fmla="*/ 0 w 1825127"/>
              <a:gd name="connsiteY0" fmla="*/ 791411 h 1560969"/>
              <a:gd name="connsiteX1" fmla="*/ 462309 w 1825127"/>
              <a:gd name="connsiteY1" fmla="*/ 0 h 1560969"/>
              <a:gd name="connsiteX2" fmla="*/ 1383473 w 1825127"/>
              <a:gd name="connsiteY2" fmla="*/ 12169 h 1560969"/>
              <a:gd name="connsiteX3" fmla="*/ 1825127 w 1825127"/>
              <a:gd name="connsiteY3" fmla="*/ 803246 h 1560969"/>
              <a:gd name="connsiteX4" fmla="*/ 921523 w 1825127"/>
              <a:gd name="connsiteY4" fmla="*/ 1302407 h 1560969"/>
              <a:gd name="connsiteX5" fmla="*/ 428497 w 1825127"/>
              <a:gd name="connsiteY5" fmla="*/ 1560969 h 1560969"/>
              <a:gd name="connsiteX6" fmla="*/ 0 w 1825127"/>
              <a:gd name="connsiteY6" fmla="*/ 791411 h 1560969"/>
              <a:gd name="connsiteX0" fmla="*/ 443624 w 1396630"/>
              <a:gd name="connsiteY0" fmla="*/ 732897 h 1560969"/>
              <a:gd name="connsiteX1" fmla="*/ 33812 w 1396630"/>
              <a:gd name="connsiteY1" fmla="*/ 0 h 1560969"/>
              <a:gd name="connsiteX2" fmla="*/ 954976 w 1396630"/>
              <a:gd name="connsiteY2" fmla="*/ 12169 h 1560969"/>
              <a:gd name="connsiteX3" fmla="*/ 1396630 w 1396630"/>
              <a:gd name="connsiteY3" fmla="*/ 803246 h 1560969"/>
              <a:gd name="connsiteX4" fmla="*/ 493026 w 1396630"/>
              <a:gd name="connsiteY4" fmla="*/ 1302407 h 1560969"/>
              <a:gd name="connsiteX5" fmla="*/ 0 w 1396630"/>
              <a:gd name="connsiteY5" fmla="*/ 1560969 h 1560969"/>
              <a:gd name="connsiteX6" fmla="*/ 443624 w 1396630"/>
              <a:gd name="connsiteY6" fmla="*/ 732897 h 1560969"/>
              <a:gd name="connsiteX0" fmla="*/ 409812 w 1362818"/>
              <a:gd name="connsiteY0" fmla="*/ 732897 h 1302407"/>
              <a:gd name="connsiteX1" fmla="*/ 0 w 1362818"/>
              <a:gd name="connsiteY1" fmla="*/ 0 h 1302407"/>
              <a:gd name="connsiteX2" fmla="*/ 921164 w 1362818"/>
              <a:gd name="connsiteY2" fmla="*/ 12169 h 1302407"/>
              <a:gd name="connsiteX3" fmla="*/ 1362818 w 1362818"/>
              <a:gd name="connsiteY3" fmla="*/ 803246 h 1302407"/>
              <a:gd name="connsiteX4" fmla="*/ 459214 w 1362818"/>
              <a:gd name="connsiteY4" fmla="*/ 1302407 h 1302407"/>
              <a:gd name="connsiteX5" fmla="*/ 573096 w 1362818"/>
              <a:gd name="connsiteY5" fmla="*/ 1000169 h 1302407"/>
              <a:gd name="connsiteX6" fmla="*/ 409812 w 1362818"/>
              <a:gd name="connsiteY6" fmla="*/ 732897 h 1302407"/>
              <a:gd name="connsiteX0" fmla="*/ 409812 w 1362818"/>
              <a:gd name="connsiteY0" fmla="*/ 732897 h 1302407"/>
              <a:gd name="connsiteX1" fmla="*/ 0 w 1362818"/>
              <a:gd name="connsiteY1" fmla="*/ 0 h 1302407"/>
              <a:gd name="connsiteX2" fmla="*/ 921164 w 1362818"/>
              <a:gd name="connsiteY2" fmla="*/ 12169 h 1302407"/>
              <a:gd name="connsiteX3" fmla="*/ 1362818 w 1362818"/>
              <a:gd name="connsiteY3" fmla="*/ 803246 h 1302407"/>
              <a:gd name="connsiteX4" fmla="*/ 459214 w 1362818"/>
              <a:gd name="connsiteY4" fmla="*/ 1302407 h 1302407"/>
              <a:gd name="connsiteX5" fmla="*/ 563848 w 1362818"/>
              <a:gd name="connsiteY5" fmla="*/ 1013820 h 1302407"/>
              <a:gd name="connsiteX6" fmla="*/ 409812 w 1362818"/>
              <a:gd name="connsiteY6" fmla="*/ 732897 h 1302407"/>
              <a:gd name="connsiteX0" fmla="*/ 409812 w 1362818"/>
              <a:gd name="connsiteY0" fmla="*/ 732897 h 1186051"/>
              <a:gd name="connsiteX1" fmla="*/ 0 w 1362818"/>
              <a:gd name="connsiteY1" fmla="*/ 0 h 1186051"/>
              <a:gd name="connsiteX2" fmla="*/ 921164 w 1362818"/>
              <a:gd name="connsiteY2" fmla="*/ 12169 h 1186051"/>
              <a:gd name="connsiteX3" fmla="*/ 1362818 w 1362818"/>
              <a:gd name="connsiteY3" fmla="*/ 803246 h 1186051"/>
              <a:gd name="connsiteX4" fmla="*/ 681425 w 1362818"/>
              <a:gd name="connsiteY4" fmla="*/ 1186051 h 1186051"/>
              <a:gd name="connsiteX5" fmla="*/ 563848 w 1362818"/>
              <a:gd name="connsiteY5" fmla="*/ 1013820 h 1186051"/>
              <a:gd name="connsiteX6" fmla="*/ 409812 w 1362818"/>
              <a:gd name="connsiteY6" fmla="*/ 732897 h 1186051"/>
              <a:gd name="connsiteX0" fmla="*/ 232726 w 1362818"/>
              <a:gd name="connsiteY0" fmla="*/ 417623 h 1186051"/>
              <a:gd name="connsiteX1" fmla="*/ 0 w 1362818"/>
              <a:gd name="connsiteY1" fmla="*/ 0 h 1186051"/>
              <a:gd name="connsiteX2" fmla="*/ 921164 w 1362818"/>
              <a:gd name="connsiteY2" fmla="*/ 12169 h 1186051"/>
              <a:gd name="connsiteX3" fmla="*/ 1362818 w 1362818"/>
              <a:gd name="connsiteY3" fmla="*/ 803246 h 1186051"/>
              <a:gd name="connsiteX4" fmla="*/ 681425 w 1362818"/>
              <a:gd name="connsiteY4" fmla="*/ 1186051 h 1186051"/>
              <a:gd name="connsiteX5" fmla="*/ 563848 w 1362818"/>
              <a:gd name="connsiteY5" fmla="*/ 1013820 h 1186051"/>
              <a:gd name="connsiteX6" fmla="*/ 232726 w 1362818"/>
              <a:gd name="connsiteY6" fmla="*/ 417623 h 1186051"/>
              <a:gd name="connsiteX0" fmla="*/ 232726 w 1362818"/>
              <a:gd name="connsiteY0" fmla="*/ 417623 h 1201887"/>
              <a:gd name="connsiteX1" fmla="*/ 0 w 1362818"/>
              <a:gd name="connsiteY1" fmla="*/ 0 h 1201887"/>
              <a:gd name="connsiteX2" fmla="*/ 921164 w 1362818"/>
              <a:gd name="connsiteY2" fmla="*/ 12169 h 1201887"/>
              <a:gd name="connsiteX3" fmla="*/ 1362818 w 1362818"/>
              <a:gd name="connsiteY3" fmla="*/ 803246 h 1201887"/>
              <a:gd name="connsiteX4" fmla="*/ 661717 w 1362818"/>
              <a:gd name="connsiteY4" fmla="*/ 1201887 h 1201887"/>
              <a:gd name="connsiteX5" fmla="*/ 563848 w 1362818"/>
              <a:gd name="connsiteY5" fmla="*/ 1013820 h 1201887"/>
              <a:gd name="connsiteX6" fmla="*/ 232726 w 1362818"/>
              <a:gd name="connsiteY6" fmla="*/ 417623 h 1201887"/>
              <a:gd name="connsiteX0" fmla="*/ 232726 w 1362818"/>
              <a:gd name="connsiteY0" fmla="*/ 417623 h 1178108"/>
              <a:gd name="connsiteX1" fmla="*/ 0 w 1362818"/>
              <a:gd name="connsiteY1" fmla="*/ 0 h 1178108"/>
              <a:gd name="connsiteX2" fmla="*/ 921164 w 1362818"/>
              <a:gd name="connsiteY2" fmla="*/ 12169 h 1178108"/>
              <a:gd name="connsiteX3" fmla="*/ 1362818 w 1362818"/>
              <a:gd name="connsiteY3" fmla="*/ 803246 h 1178108"/>
              <a:gd name="connsiteX4" fmla="*/ 653128 w 1362818"/>
              <a:gd name="connsiteY4" fmla="*/ 1178108 h 1178108"/>
              <a:gd name="connsiteX5" fmla="*/ 563848 w 1362818"/>
              <a:gd name="connsiteY5" fmla="*/ 1013820 h 1178108"/>
              <a:gd name="connsiteX6" fmla="*/ 232726 w 1362818"/>
              <a:gd name="connsiteY6" fmla="*/ 417623 h 1178108"/>
              <a:gd name="connsiteX0" fmla="*/ 232726 w 1354677"/>
              <a:gd name="connsiteY0" fmla="*/ 417623 h 1178108"/>
              <a:gd name="connsiteX1" fmla="*/ 0 w 1354677"/>
              <a:gd name="connsiteY1" fmla="*/ 0 h 1178108"/>
              <a:gd name="connsiteX2" fmla="*/ 921164 w 1354677"/>
              <a:gd name="connsiteY2" fmla="*/ 12169 h 1178108"/>
              <a:gd name="connsiteX3" fmla="*/ 1354677 w 1354677"/>
              <a:gd name="connsiteY3" fmla="*/ 788751 h 1178108"/>
              <a:gd name="connsiteX4" fmla="*/ 653128 w 1354677"/>
              <a:gd name="connsiteY4" fmla="*/ 1178108 h 1178108"/>
              <a:gd name="connsiteX5" fmla="*/ 563848 w 1354677"/>
              <a:gd name="connsiteY5" fmla="*/ 1013820 h 1178108"/>
              <a:gd name="connsiteX6" fmla="*/ 232726 w 1354677"/>
              <a:gd name="connsiteY6" fmla="*/ 417623 h 1178108"/>
              <a:gd name="connsiteX0" fmla="*/ 232726 w 1354677"/>
              <a:gd name="connsiteY0" fmla="*/ 417623 h 1178108"/>
              <a:gd name="connsiteX1" fmla="*/ 0 w 1354677"/>
              <a:gd name="connsiteY1" fmla="*/ 0 h 1178108"/>
              <a:gd name="connsiteX2" fmla="*/ 919128 w 1354677"/>
              <a:gd name="connsiteY2" fmla="*/ 8545 h 1178108"/>
              <a:gd name="connsiteX3" fmla="*/ 1354677 w 1354677"/>
              <a:gd name="connsiteY3" fmla="*/ 788751 h 1178108"/>
              <a:gd name="connsiteX4" fmla="*/ 653128 w 1354677"/>
              <a:gd name="connsiteY4" fmla="*/ 1178108 h 1178108"/>
              <a:gd name="connsiteX5" fmla="*/ 563848 w 1354677"/>
              <a:gd name="connsiteY5" fmla="*/ 1013820 h 1178108"/>
              <a:gd name="connsiteX6" fmla="*/ 232726 w 1354677"/>
              <a:gd name="connsiteY6" fmla="*/ 417623 h 1178108"/>
              <a:gd name="connsiteX0" fmla="*/ 232726 w 1354677"/>
              <a:gd name="connsiteY0" fmla="*/ 417623 h 1179627"/>
              <a:gd name="connsiteX1" fmla="*/ 0 w 1354677"/>
              <a:gd name="connsiteY1" fmla="*/ 0 h 1179627"/>
              <a:gd name="connsiteX2" fmla="*/ 919128 w 1354677"/>
              <a:gd name="connsiteY2" fmla="*/ 8545 h 1179627"/>
              <a:gd name="connsiteX3" fmla="*/ 1354677 w 1354677"/>
              <a:gd name="connsiteY3" fmla="*/ 788751 h 1179627"/>
              <a:gd name="connsiteX4" fmla="*/ 658541 w 1354677"/>
              <a:gd name="connsiteY4" fmla="*/ 1179627 h 1179627"/>
              <a:gd name="connsiteX5" fmla="*/ 563848 w 1354677"/>
              <a:gd name="connsiteY5" fmla="*/ 1013820 h 1179627"/>
              <a:gd name="connsiteX6" fmla="*/ 232726 w 1354677"/>
              <a:gd name="connsiteY6" fmla="*/ 417623 h 1179627"/>
              <a:gd name="connsiteX0" fmla="*/ 238139 w 1360090"/>
              <a:gd name="connsiteY0" fmla="*/ 419143 h 1181147"/>
              <a:gd name="connsiteX1" fmla="*/ 0 w 1360090"/>
              <a:gd name="connsiteY1" fmla="*/ 0 h 1181147"/>
              <a:gd name="connsiteX2" fmla="*/ 924541 w 1360090"/>
              <a:gd name="connsiteY2" fmla="*/ 10065 h 1181147"/>
              <a:gd name="connsiteX3" fmla="*/ 1360090 w 1360090"/>
              <a:gd name="connsiteY3" fmla="*/ 790271 h 1181147"/>
              <a:gd name="connsiteX4" fmla="*/ 663954 w 1360090"/>
              <a:gd name="connsiteY4" fmla="*/ 1181147 h 1181147"/>
              <a:gd name="connsiteX5" fmla="*/ 569261 w 1360090"/>
              <a:gd name="connsiteY5" fmla="*/ 1015340 h 1181147"/>
              <a:gd name="connsiteX6" fmla="*/ 238139 w 1360090"/>
              <a:gd name="connsiteY6" fmla="*/ 419143 h 1181147"/>
              <a:gd name="connsiteX0" fmla="*/ 238139 w 1360090"/>
              <a:gd name="connsiteY0" fmla="*/ 419143 h 1181147"/>
              <a:gd name="connsiteX1" fmla="*/ 0 w 1360090"/>
              <a:gd name="connsiteY1" fmla="*/ 0 h 1181147"/>
              <a:gd name="connsiteX2" fmla="*/ 923375 w 1360090"/>
              <a:gd name="connsiteY2" fmla="*/ 7989 h 1181147"/>
              <a:gd name="connsiteX3" fmla="*/ 1360090 w 1360090"/>
              <a:gd name="connsiteY3" fmla="*/ 790271 h 1181147"/>
              <a:gd name="connsiteX4" fmla="*/ 663954 w 1360090"/>
              <a:gd name="connsiteY4" fmla="*/ 1181147 h 1181147"/>
              <a:gd name="connsiteX5" fmla="*/ 569261 w 1360090"/>
              <a:gd name="connsiteY5" fmla="*/ 1015340 h 1181147"/>
              <a:gd name="connsiteX6" fmla="*/ 238139 w 1360090"/>
              <a:gd name="connsiteY6" fmla="*/ 419143 h 118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0090" h="1181147">
                <a:moveTo>
                  <a:pt x="238139" y="419143"/>
                </a:moveTo>
                <a:lnTo>
                  <a:pt x="0" y="0"/>
                </a:lnTo>
                <a:lnTo>
                  <a:pt x="923375" y="7989"/>
                </a:lnTo>
                <a:lnTo>
                  <a:pt x="1360090" y="790271"/>
                </a:lnTo>
                <a:lnTo>
                  <a:pt x="663954" y="1181147"/>
                </a:lnTo>
                <a:lnTo>
                  <a:pt x="569261" y="1015340"/>
                </a:lnTo>
                <a:lnTo>
                  <a:pt x="238139" y="419143"/>
                </a:lnTo>
                <a:close/>
              </a:path>
            </a:pathLst>
          </a:custGeom>
          <a:solidFill>
            <a:srgbClr val="7EB761">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xagon 2"/>
          <p:cNvSpPr/>
          <p:nvPr userDrawn="1"/>
        </p:nvSpPr>
        <p:spPr>
          <a:xfrm rot="17959359">
            <a:off x="10826639" y="4475820"/>
            <a:ext cx="1823914" cy="1574499"/>
          </a:xfrm>
          <a:custGeom>
            <a:avLst/>
            <a:gdLst>
              <a:gd name="connsiteX0" fmla="*/ 0 w 2294081"/>
              <a:gd name="connsiteY0" fmla="*/ 988828 h 1977656"/>
              <a:gd name="connsiteX1" fmla="*/ 494414 w 2294081"/>
              <a:gd name="connsiteY1" fmla="*/ 0 h 1977656"/>
              <a:gd name="connsiteX2" fmla="*/ 1799667 w 2294081"/>
              <a:gd name="connsiteY2" fmla="*/ 0 h 1977656"/>
              <a:gd name="connsiteX3" fmla="*/ 2294081 w 2294081"/>
              <a:gd name="connsiteY3" fmla="*/ 988828 h 1977656"/>
              <a:gd name="connsiteX4" fmla="*/ 1799667 w 2294081"/>
              <a:gd name="connsiteY4" fmla="*/ 1977656 h 1977656"/>
              <a:gd name="connsiteX5" fmla="*/ 494414 w 2294081"/>
              <a:gd name="connsiteY5" fmla="*/ 1977656 h 1977656"/>
              <a:gd name="connsiteX6" fmla="*/ 0 w 2294081"/>
              <a:gd name="connsiteY6" fmla="*/ 988828 h 1977656"/>
              <a:gd name="connsiteX0" fmla="*/ 0 w 2246074"/>
              <a:gd name="connsiteY0" fmla="*/ 988828 h 1977656"/>
              <a:gd name="connsiteX1" fmla="*/ 494414 w 2246074"/>
              <a:gd name="connsiteY1" fmla="*/ 0 h 1977656"/>
              <a:gd name="connsiteX2" fmla="*/ 1799667 w 2246074"/>
              <a:gd name="connsiteY2" fmla="*/ 0 h 1977656"/>
              <a:gd name="connsiteX3" fmla="*/ 2246074 w 2246074"/>
              <a:gd name="connsiteY3" fmla="*/ 881647 h 1977656"/>
              <a:gd name="connsiteX4" fmla="*/ 1799667 w 2246074"/>
              <a:gd name="connsiteY4" fmla="*/ 1977656 h 1977656"/>
              <a:gd name="connsiteX5" fmla="*/ 494414 w 2246074"/>
              <a:gd name="connsiteY5" fmla="*/ 1977656 h 1977656"/>
              <a:gd name="connsiteX6" fmla="*/ 0 w 2246074"/>
              <a:gd name="connsiteY6" fmla="*/ 988828 h 1977656"/>
              <a:gd name="connsiteX0" fmla="*/ 0 w 2246074"/>
              <a:gd name="connsiteY0" fmla="*/ 988828 h 1977656"/>
              <a:gd name="connsiteX1" fmla="*/ 494414 w 2246074"/>
              <a:gd name="connsiteY1" fmla="*/ 0 h 1977656"/>
              <a:gd name="connsiteX2" fmla="*/ 1799667 w 2246074"/>
              <a:gd name="connsiteY2" fmla="*/ 0 h 1977656"/>
              <a:gd name="connsiteX3" fmla="*/ 2246074 w 2246074"/>
              <a:gd name="connsiteY3" fmla="*/ 881647 h 1977656"/>
              <a:gd name="connsiteX4" fmla="*/ 699271 w 2246074"/>
              <a:gd name="connsiteY4" fmla="*/ 1864039 h 1977656"/>
              <a:gd name="connsiteX5" fmla="*/ 494414 w 2246074"/>
              <a:gd name="connsiteY5" fmla="*/ 1977656 h 1977656"/>
              <a:gd name="connsiteX6" fmla="*/ 0 w 2246074"/>
              <a:gd name="connsiteY6" fmla="*/ 988828 h 1977656"/>
              <a:gd name="connsiteX0" fmla="*/ 0 w 2246074"/>
              <a:gd name="connsiteY0" fmla="*/ 988828 h 1864039"/>
              <a:gd name="connsiteX1" fmla="*/ 494414 w 2246074"/>
              <a:gd name="connsiteY1" fmla="*/ 0 h 1864039"/>
              <a:gd name="connsiteX2" fmla="*/ 1799667 w 2246074"/>
              <a:gd name="connsiteY2" fmla="*/ 0 h 1864039"/>
              <a:gd name="connsiteX3" fmla="*/ 2246074 w 2246074"/>
              <a:gd name="connsiteY3" fmla="*/ 881647 h 1864039"/>
              <a:gd name="connsiteX4" fmla="*/ 699271 w 2246074"/>
              <a:gd name="connsiteY4" fmla="*/ 1864039 h 1864039"/>
              <a:gd name="connsiteX5" fmla="*/ 404751 w 2246074"/>
              <a:gd name="connsiteY5" fmla="*/ 1796312 h 1864039"/>
              <a:gd name="connsiteX6" fmla="*/ 0 w 2246074"/>
              <a:gd name="connsiteY6" fmla="*/ 988828 h 1864039"/>
              <a:gd name="connsiteX0" fmla="*/ 0 w 2246074"/>
              <a:gd name="connsiteY0" fmla="*/ 988828 h 1912762"/>
              <a:gd name="connsiteX1" fmla="*/ 494414 w 2246074"/>
              <a:gd name="connsiteY1" fmla="*/ 0 h 1912762"/>
              <a:gd name="connsiteX2" fmla="*/ 1799667 w 2246074"/>
              <a:gd name="connsiteY2" fmla="*/ 0 h 1912762"/>
              <a:gd name="connsiteX3" fmla="*/ 2246074 w 2246074"/>
              <a:gd name="connsiteY3" fmla="*/ 881647 h 1912762"/>
              <a:gd name="connsiteX4" fmla="*/ 699271 w 2246074"/>
              <a:gd name="connsiteY4" fmla="*/ 1864039 h 1912762"/>
              <a:gd name="connsiteX5" fmla="*/ 457966 w 2246074"/>
              <a:gd name="connsiteY5" fmla="*/ 1912762 h 1912762"/>
              <a:gd name="connsiteX6" fmla="*/ 0 w 2246074"/>
              <a:gd name="connsiteY6" fmla="*/ 988828 h 1912762"/>
              <a:gd name="connsiteX0" fmla="*/ 0 w 2246074"/>
              <a:gd name="connsiteY0" fmla="*/ 988828 h 1912762"/>
              <a:gd name="connsiteX1" fmla="*/ 494414 w 2246074"/>
              <a:gd name="connsiteY1" fmla="*/ 0 h 1912762"/>
              <a:gd name="connsiteX2" fmla="*/ 1799667 w 2246074"/>
              <a:gd name="connsiteY2" fmla="*/ 0 h 1912762"/>
              <a:gd name="connsiteX3" fmla="*/ 2246074 w 2246074"/>
              <a:gd name="connsiteY3" fmla="*/ 881647 h 1912762"/>
              <a:gd name="connsiteX4" fmla="*/ 1342470 w 2246074"/>
              <a:gd name="connsiteY4" fmla="*/ 1380808 h 1912762"/>
              <a:gd name="connsiteX5" fmla="*/ 457966 w 2246074"/>
              <a:gd name="connsiteY5" fmla="*/ 1912762 h 1912762"/>
              <a:gd name="connsiteX6" fmla="*/ 0 w 2246074"/>
              <a:gd name="connsiteY6" fmla="*/ 988828 h 1912762"/>
              <a:gd name="connsiteX0" fmla="*/ 0 w 2246074"/>
              <a:gd name="connsiteY0" fmla="*/ 988828 h 1870474"/>
              <a:gd name="connsiteX1" fmla="*/ 494414 w 2246074"/>
              <a:gd name="connsiteY1" fmla="*/ 0 h 1870474"/>
              <a:gd name="connsiteX2" fmla="*/ 1799667 w 2246074"/>
              <a:gd name="connsiteY2" fmla="*/ 0 h 1870474"/>
              <a:gd name="connsiteX3" fmla="*/ 2246074 w 2246074"/>
              <a:gd name="connsiteY3" fmla="*/ 881647 h 1870474"/>
              <a:gd name="connsiteX4" fmla="*/ 1342470 w 2246074"/>
              <a:gd name="connsiteY4" fmla="*/ 1380808 h 1870474"/>
              <a:gd name="connsiteX5" fmla="*/ 446408 w 2246074"/>
              <a:gd name="connsiteY5" fmla="*/ 1870474 h 1870474"/>
              <a:gd name="connsiteX6" fmla="*/ 0 w 2246074"/>
              <a:gd name="connsiteY6" fmla="*/ 988828 h 1870474"/>
              <a:gd name="connsiteX0" fmla="*/ 0 w 2246074"/>
              <a:gd name="connsiteY0" fmla="*/ 988828 h 1870474"/>
              <a:gd name="connsiteX1" fmla="*/ 494414 w 2246074"/>
              <a:gd name="connsiteY1" fmla="*/ 0 h 1870474"/>
              <a:gd name="connsiteX2" fmla="*/ 1777064 w 2246074"/>
              <a:gd name="connsiteY2" fmla="*/ 24892 h 1870474"/>
              <a:gd name="connsiteX3" fmla="*/ 2246074 w 2246074"/>
              <a:gd name="connsiteY3" fmla="*/ 881647 h 1870474"/>
              <a:gd name="connsiteX4" fmla="*/ 1342470 w 2246074"/>
              <a:gd name="connsiteY4" fmla="*/ 1380808 h 1870474"/>
              <a:gd name="connsiteX5" fmla="*/ 446408 w 2246074"/>
              <a:gd name="connsiteY5" fmla="*/ 1870474 h 1870474"/>
              <a:gd name="connsiteX6" fmla="*/ 0 w 2246074"/>
              <a:gd name="connsiteY6" fmla="*/ 988828 h 1870474"/>
              <a:gd name="connsiteX0" fmla="*/ 0 w 2263471"/>
              <a:gd name="connsiteY0" fmla="*/ 1022990 h 1870474"/>
              <a:gd name="connsiteX1" fmla="*/ 511811 w 2263471"/>
              <a:gd name="connsiteY1" fmla="*/ 0 h 1870474"/>
              <a:gd name="connsiteX2" fmla="*/ 1794461 w 2263471"/>
              <a:gd name="connsiteY2" fmla="*/ 24892 h 1870474"/>
              <a:gd name="connsiteX3" fmla="*/ 2263471 w 2263471"/>
              <a:gd name="connsiteY3" fmla="*/ 881647 h 1870474"/>
              <a:gd name="connsiteX4" fmla="*/ 1359867 w 2263471"/>
              <a:gd name="connsiteY4" fmla="*/ 1380808 h 1870474"/>
              <a:gd name="connsiteX5" fmla="*/ 463805 w 2263471"/>
              <a:gd name="connsiteY5" fmla="*/ 1870474 h 1870474"/>
              <a:gd name="connsiteX6" fmla="*/ 0 w 2263471"/>
              <a:gd name="connsiteY6" fmla="*/ 1022990 h 1870474"/>
              <a:gd name="connsiteX0" fmla="*/ 0 w 2263471"/>
              <a:gd name="connsiteY0" fmla="*/ 998098 h 1845582"/>
              <a:gd name="connsiteX1" fmla="*/ 585341 w 2263471"/>
              <a:gd name="connsiteY1" fmla="*/ 19171 h 1845582"/>
              <a:gd name="connsiteX2" fmla="*/ 1794461 w 2263471"/>
              <a:gd name="connsiteY2" fmla="*/ 0 h 1845582"/>
              <a:gd name="connsiteX3" fmla="*/ 2263471 w 2263471"/>
              <a:gd name="connsiteY3" fmla="*/ 856755 h 1845582"/>
              <a:gd name="connsiteX4" fmla="*/ 1359867 w 2263471"/>
              <a:gd name="connsiteY4" fmla="*/ 1355916 h 1845582"/>
              <a:gd name="connsiteX5" fmla="*/ 463805 w 2263471"/>
              <a:gd name="connsiteY5" fmla="*/ 1845582 h 1845582"/>
              <a:gd name="connsiteX6" fmla="*/ 0 w 2263471"/>
              <a:gd name="connsiteY6" fmla="*/ 998098 h 1845582"/>
              <a:gd name="connsiteX0" fmla="*/ 0 w 2263471"/>
              <a:gd name="connsiteY0" fmla="*/ 998098 h 1854851"/>
              <a:gd name="connsiteX1" fmla="*/ 585341 w 2263471"/>
              <a:gd name="connsiteY1" fmla="*/ 19171 h 1854851"/>
              <a:gd name="connsiteX2" fmla="*/ 1794461 w 2263471"/>
              <a:gd name="connsiteY2" fmla="*/ 0 h 1854851"/>
              <a:gd name="connsiteX3" fmla="*/ 2263471 w 2263471"/>
              <a:gd name="connsiteY3" fmla="*/ 856755 h 1854851"/>
              <a:gd name="connsiteX4" fmla="*/ 1359867 w 2263471"/>
              <a:gd name="connsiteY4" fmla="*/ 1355916 h 1854851"/>
              <a:gd name="connsiteX5" fmla="*/ 469012 w 2263471"/>
              <a:gd name="connsiteY5" fmla="*/ 1854851 h 1854851"/>
              <a:gd name="connsiteX6" fmla="*/ 0 w 2263471"/>
              <a:gd name="connsiteY6" fmla="*/ 998098 h 1854851"/>
              <a:gd name="connsiteX0" fmla="*/ 0 w 2263471"/>
              <a:gd name="connsiteY0" fmla="*/ 978927 h 1835680"/>
              <a:gd name="connsiteX1" fmla="*/ 585341 w 2263471"/>
              <a:gd name="connsiteY1" fmla="*/ 0 h 1835680"/>
              <a:gd name="connsiteX2" fmla="*/ 1821817 w 2263471"/>
              <a:gd name="connsiteY2" fmla="*/ 46507 h 1835680"/>
              <a:gd name="connsiteX3" fmla="*/ 2263471 w 2263471"/>
              <a:gd name="connsiteY3" fmla="*/ 837584 h 1835680"/>
              <a:gd name="connsiteX4" fmla="*/ 1359867 w 2263471"/>
              <a:gd name="connsiteY4" fmla="*/ 1336745 h 1835680"/>
              <a:gd name="connsiteX5" fmla="*/ 469012 w 2263471"/>
              <a:gd name="connsiteY5" fmla="*/ 1835680 h 1835680"/>
              <a:gd name="connsiteX6" fmla="*/ 0 w 2263471"/>
              <a:gd name="connsiteY6" fmla="*/ 978927 h 1835680"/>
              <a:gd name="connsiteX0" fmla="*/ 0 w 2263471"/>
              <a:gd name="connsiteY0" fmla="*/ 944589 h 1801342"/>
              <a:gd name="connsiteX1" fmla="*/ 900653 w 2263471"/>
              <a:gd name="connsiteY1" fmla="*/ 0 h 1801342"/>
              <a:gd name="connsiteX2" fmla="*/ 1821817 w 2263471"/>
              <a:gd name="connsiteY2" fmla="*/ 12169 h 1801342"/>
              <a:gd name="connsiteX3" fmla="*/ 2263471 w 2263471"/>
              <a:gd name="connsiteY3" fmla="*/ 803246 h 1801342"/>
              <a:gd name="connsiteX4" fmla="*/ 1359867 w 2263471"/>
              <a:gd name="connsiteY4" fmla="*/ 1302407 h 1801342"/>
              <a:gd name="connsiteX5" fmla="*/ 469012 w 2263471"/>
              <a:gd name="connsiteY5" fmla="*/ 1801342 h 1801342"/>
              <a:gd name="connsiteX6" fmla="*/ 0 w 2263471"/>
              <a:gd name="connsiteY6" fmla="*/ 944589 h 1801342"/>
              <a:gd name="connsiteX0" fmla="*/ 0 w 1812267"/>
              <a:gd name="connsiteY0" fmla="*/ 784187 h 1801342"/>
              <a:gd name="connsiteX1" fmla="*/ 449449 w 1812267"/>
              <a:gd name="connsiteY1" fmla="*/ 0 h 1801342"/>
              <a:gd name="connsiteX2" fmla="*/ 1370613 w 1812267"/>
              <a:gd name="connsiteY2" fmla="*/ 12169 h 1801342"/>
              <a:gd name="connsiteX3" fmla="*/ 1812267 w 1812267"/>
              <a:gd name="connsiteY3" fmla="*/ 803246 h 1801342"/>
              <a:gd name="connsiteX4" fmla="*/ 908663 w 1812267"/>
              <a:gd name="connsiteY4" fmla="*/ 1302407 h 1801342"/>
              <a:gd name="connsiteX5" fmla="*/ 17808 w 1812267"/>
              <a:gd name="connsiteY5" fmla="*/ 1801342 h 1801342"/>
              <a:gd name="connsiteX6" fmla="*/ 0 w 1812267"/>
              <a:gd name="connsiteY6" fmla="*/ 784187 h 1801342"/>
              <a:gd name="connsiteX0" fmla="*/ 0 w 1812267"/>
              <a:gd name="connsiteY0" fmla="*/ 784187 h 1560969"/>
              <a:gd name="connsiteX1" fmla="*/ 449449 w 1812267"/>
              <a:gd name="connsiteY1" fmla="*/ 0 h 1560969"/>
              <a:gd name="connsiteX2" fmla="*/ 1370613 w 1812267"/>
              <a:gd name="connsiteY2" fmla="*/ 12169 h 1560969"/>
              <a:gd name="connsiteX3" fmla="*/ 1812267 w 1812267"/>
              <a:gd name="connsiteY3" fmla="*/ 803246 h 1560969"/>
              <a:gd name="connsiteX4" fmla="*/ 908663 w 1812267"/>
              <a:gd name="connsiteY4" fmla="*/ 1302407 h 1560969"/>
              <a:gd name="connsiteX5" fmla="*/ 415637 w 1812267"/>
              <a:gd name="connsiteY5" fmla="*/ 1560969 h 1560969"/>
              <a:gd name="connsiteX6" fmla="*/ 0 w 1812267"/>
              <a:gd name="connsiteY6" fmla="*/ 784187 h 1560969"/>
              <a:gd name="connsiteX0" fmla="*/ 0 w 1821515"/>
              <a:gd name="connsiteY0" fmla="*/ 797839 h 1560969"/>
              <a:gd name="connsiteX1" fmla="*/ 458697 w 1821515"/>
              <a:gd name="connsiteY1" fmla="*/ 0 h 1560969"/>
              <a:gd name="connsiteX2" fmla="*/ 1379861 w 1821515"/>
              <a:gd name="connsiteY2" fmla="*/ 12169 h 1560969"/>
              <a:gd name="connsiteX3" fmla="*/ 1821515 w 1821515"/>
              <a:gd name="connsiteY3" fmla="*/ 803246 h 1560969"/>
              <a:gd name="connsiteX4" fmla="*/ 917911 w 1821515"/>
              <a:gd name="connsiteY4" fmla="*/ 1302407 h 1560969"/>
              <a:gd name="connsiteX5" fmla="*/ 424885 w 1821515"/>
              <a:gd name="connsiteY5" fmla="*/ 1560969 h 1560969"/>
              <a:gd name="connsiteX6" fmla="*/ 0 w 1821515"/>
              <a:gd name="connsiteY6" fmla="*/ 797839 h 1560969"/>
              <a:gd name="connsiteX0" fmla="*/ 0 w 1825127"/>
              <a:gd name="connsiteY0" fmla="*/ 791411 h 1560969"/>
              <a:gd name="connsiteX1" fmla="*/ 462309 w 1825127"/>
              <a:gd name="connsiteY1" fmla="*/ 0 h 1560969"/>
              <a:gd name="connsiteX2" fmla="*/ 1383473 w 1825127"/>
              <a:gd name="connsiteY2" fmla="*/ 12169 h 1560969"/>
              <a:gd name="connsiteX3" fmla="*/ 1825127 w 1825127"/>
              <a:gd name="connsiteY3" fmla="*/ 803246 h 1560969"/>
              <a:gd name="connsiteX4" fmla="*/ 921523 w 1825127"/>
              <a:gd name="connsiteY4" fmla="*/ 1302407 h 1560969"/>
              <a:gd name="connsiteX5" fmla="*/ 428497 w 1825127"/>
              <a:gd name="connsiteY5" fmla="*/ 1560969 h 1560969"/>
              <a:gd name="connsiteX6" fmla="*/ 0 w 1825127"/>
              <a:gd name="connsiteY6" fmla="*/ 791411 h 1560969"/>
              <a:gd name="connsiteX0" fmla="*/ 0 w 1815101"/>
              <a:gd name="connsiteY0" fmla="*/ 791411 h 1560969"/>
              <a:gd name="connsiteX1" fmla="*/ 462309 w 1815101"/>
              <a:gd name="connsiteY1" fmla="*/ 0 h 1560969"/>
              <a:gd name="connsiteX2" fmla="*/ 1383473 w 1815101"/>
              <a:gd name="connsiteY2" fmla="*/ 12169 h 1560969"/>
              <a:gd name="connsiteX3" fmla="*/ 1815101 w 1815101"/>
              <a:gd name="connsiteY3" fmla="*/ 785397 h 1560969"/>
              <a:gd name="connsiteX4" fmla="*/ 921523 w 1815101"/>
              <a:gd name="connsiteY4" fmla="*/ 1302407 h 1560969"/>
              <a:gd name="connsiteX5" fmla="*/ 428497 w 1815101"/>
              <a:gd name="connsiteY5" fmla="*/ 1560969 h 1560969"/>
              <a:gd name="connsiteX6" fmla="*/ 0 w 1815101"/>
              <a:gd name="connsiteY6" fmla="*/ 791411 h 1560969"/>
              <a:gd name="connsiteX0" fmla="*/ 0 w 1817705"/>
              <a:gd name="connsiteY0" fmla="*/ 786776 h 1560969"/>
              <a:gd name="connsiteX1" fmla="*/ 464913 w 1817705"/>
              <a:gd name="connsiteY1" fmla="*/ 0 h 1560969"/>
              <a:gd name="connsiteX2" fmla="*/ 1386077 w 1817705"/>
              <a:gd name="connsiteY2" fmla="*/ 12169 h 1560969"/>
              <a:gd name="connsiteX3" fmla="*/ 1817705 w 1817705"/>
              <a:gd name="connsiteY3" fmla="*/ 785397 h 1560969"/>
              <a:gd name="connsiteX4" fmla="*/ 924127 w 1817705"/>
              <a:gd name="connsiteY4" fmla="*/ 1302407 h 1560969"/>
              <a:gd name="connsiteX5" fmla="*/ 431101 w 1817705"/>
              <a:gd name="connsiteY5" fmla="*/ 1560969 h 1560969"/>
              <a:gd name="connsiteX6" fmla="*/ 0 w 1817705"/>
              <a:gd name="connsiteY6" fmla="*/ 786776 h 1560969"/>
              <a:gd name="connsiteX0" fmla="*/ 0 w 1817705"/>
              <a:gd name="connsiteY0" fmla="*/ 791098 h 1565291"/>
              <a:gd name="connsiteX1" fmla="*/ 480725 w 1817705"/>
              <a:gd name="connsiteY1" fmla="*/ 0 h 1565291"/>
              <a:gd name="connsiteX2" fmla="*/ 1386077 w 1817705"/>
              <a:gd name="connsiteY2" fmla="*/ 16491 h 1565291"/>
              <a:gd name="connsiteX3" fmla="*/ 1817705 w 1817705"/>
              <a:gd name="connsiteY3" fmla="*/ 789719 h 1565291"/>
              <a:gd name="connsiteX4" fmla="*/ 924127 w 1817705"/>
              <a:gd name="connsiteY4" fmla="*/ 1306729 h 1565291"/>
              <a:gd name="connsiteX5" fmla="*/ 431101 w 1817705"/>
              <a:gd name="connsiteY5" fmla="*/ 1565291 h 1565291"/>
              <a:gd name="connsiteX6" fmla="*/ 0 w 1817705"/>
              <a:gd name="connsiteY6" fmla="*/ 791098 h 1565291"/>
              <a:gd name="connsiteX0" fmla="*/ 0 w 1817705"/>
              <a:gd name="connsiteY0" fmla="*/ 794136 h 1568329"/>
              <a:gd name="connsiteX1" fmla="*/ 469899 w 1817705"/>
              <a:gd name="connsiteY1" fmla="*/ 0 h 1568329"/>
              <a:gd name="connsiteX2" fmla="*/ 1386077 w 1817705"/>
              <a:gd name="connsiteY2" fmla="*/ 19529 h 1568329"/>
              <a:gd name="connsiteX3" fmla="*/ 1817705 w 1817705"/>
              <a:gd name="connsiteY3" fmla="*/ 792757 h 1568329"/>
              <a:gd name="connsiteX4" fmla="*/ 924127 w 1817705"/>
              <a:gd name="connsiteY4" fmla="*/ 1309767 h 1568329"/>
              <a:gd name="connsiteX5" fmla="*/ 431101 w 1817705"/>
              <a:gd name="connsiteY5" fmla="*/ 1568329 h 1568329"/>
              <a:gd name="connsiteX6" fmla="*/ 0 w 1817705"/>
              <a:gd name="connsiteY6" fmla="*/ 794136 h 1568329"/>
              <a:gd name="connsiteX0" fmla="*/ 0 w 1819652"/>
              <a:gd name="connsiteY0" fmla="*/ 790670 h 1568329"/>
              <a:gd name="connsiteX1" fmla="*/ 471846 w 1819652"/>
              <a:gd name="connsiteY1" fmla="*/ 0 h 1568329"/>
              <a:gd name="connsiteX2" fmla="*/ 1388024 w 1819652"/>
              <a:gd name="connsiteY2" fmla="*/ 19529 h 1568329"/>
              <a:gd name="connsiteX3" fmla="*/ 1819652 w 1819652"/>
              <a:gd name="connsiteY3" fmla="*/ 792757 h 1568329"/>
              <a:gd name="connsiteX4" fmla="*/ 926074 w 1819652"/>
              <a:gd name="connsiteY4" fmla="*/ 1309767 h 1568329"/>
              <a:gd name="connsiteX5" fmla="*/ 433048 w 1819652"/>
              <a:gd name="connsiteY5" fmla="*/ 1568329 h 1568329"/>
              <a:gd name="connsiteX6" fmla="*/ 0 w 1819652"/>
              <a:gd name="connsiteY6" fmla="*/ 790670 h 1568329"/>
              <a:gd name="connsiteX0" fmla="*/ 0 w 1819652"/>
              <a:gd name="connsiteY0" fmla="*/ 796083 h 1573742"/>
              <a:gd name="connsiteX1" fmla="*/ 473365 w 1819652"/>
              <a:gd name="connsiteY1" fmla="*/ 0 h 1573742"/>
              <a:gd name="connsiteX2" fmla="*/ 1388024 w 1819652"/>
              <a:gd name="connsiteY2" fmla="*/ 24942 h 1573742"/>
              <a:gd name="connsiteX3" fmla="*/ 1819652 w 1819652"/>
              <a:gd name="connsiteY3" fmla="*/ 798170 h 1573742"/>
              <a:gd name="connsiteX4" fmla="*/ 926074 w 1819652"/>
              <a:gd name="connsiteY4" fmla="*/ 1315180 h 1573742"/>
              <a:gd name="connsiteX5" fmla="*/ 433048 w 1819652"/>
              <a:gd name="connsiteY5" fmla="*/ 1573742 h 1573742"/>
              <a:gd name="connsiteX6" fmla="*/ 0 w 1819652"/>
              <a:gd name="connsiteY6" fmla="*/ 796083 h 1573742"/>
              <a:gd name="connsiteX0" fmla="*/ 0 w 1819652"/>
              <a:gd name="connsiteY0" fmla="*/ 796083 h 1578123"/>
              <a:gd name="connsiteX1" fmla="*/ 473365 w 1819652"/>
              <a:gd name="connsiteY1" fmla="*/ 0 h 1578123"/>
              <a:gd name="connsiteX2" fmla="*/ 1388024 w 1819652"/>
              <a:gd name="connsiteY2" fmla="*/ 24942 h 1578123"/>
              <a:gd name="connsiteX3" fmla="*/ 1819652 w 1819652"/>
              <a:gd name="connsiteY3" fmla="*/ 798170 h 1578123"/>
              <a:gd name="connsiteX4" fmla="*/ 926074 w 1819652"/>
              <a:gd name="connsiteY4" fmla="*/ 1315180 h 1578123"/>
              <a:gd name="connsiteX5" fmla="*/ 435509 w 1819652"/>
              <a:gd name="connsiteY5" fmla="*/ 1578123 h 1578123"/>
              <a:gd name="connsiteX6" fmla="*/ 0 w 1819652"/>
              <a:gd name="connsiteY6" fmla="*/ 796083 h 1578123"/>
              <a:gd name="connsiteX0" fmla="*/ 0 w 1819652"/>
              <a:gd name="connsiteY0" fmla="*/ 796083 h 1578123"/>
              <a:gd name="connsiteX1" fmla="*/ 473365 w 1819652"/>
              <a:gd name="connsiteY1" fmla="*/ 0 h 1578123"/>
              <a:gd name="connsiteX2" fmla="*/ 1388024 w 1819652"/>
              <a:gd name="connsiteY2" fmla="*/ 24942 h 1578123"/>
              <a:gd name="connsiteX3" fmla="*/ 1819652 w 1819652"/>
              <a:gd name="connsiteY3" fmla="*/ 798170 h 1578123"/>
              <a:gd name="connsiteX4" fmla="*/ 924039 w 1819652"/>
              <a:gd name="connsiteY4" fmla="*/ 1311555 h 1578123"/>
              <a:gd name="connsiteX5" fmla="*/ 435509 w 1819652"/>
              <a:gd name="connsiteY5" fmla="*/ 1578123 h 1578123"/>
              <a:gd name="connsiteX6" fmla="*/ 0 w 1819652"/>
              <a:gd name="connsiteY6" fmla="*/ 796083 h 1578123"/>
              <a:gd name="connsiteX0" fmla="*/ 0 w 1819652"/>
              <a:gd name="connsiteY0" fmla="*/ 796083 h 1574499"/>
              <a:gd name="connsiteX1" fmla="*/ 473365 w 1819652"/>
              <a:gd name="connsiteY1" fmla="*/ 0 h 1574499"/>
              <a:gd name="connsiteX2" fmla="*/ 1388024 w 1819652"/>
              <a:gd name="connsiteY2" fmla="*/ 24942 h 1574499"/>
              <a:gd name="connsiteX3" fmla="*/ 1819652 w 1819652"/>
              <a:gd name="connsiteY3" fmla="*/ 798170 h 1574499"/>
              <a:gd name="connsiteX4" fmla="*/ 924039 w 1819652"/>
              <a:gd name="connsiteY4" fmla="*/ 1311555 h 1574499"/>
              <a:gd name="connsiteX5" fmla="*/ 433473 w 1819652"/>
              <a:gd name="connsiteY5" fmla="*/ 1574499 h 1574499"/>
              <a:gd name="connsiteX6" fmla="*/ 0 w 1819652"/>
              <a:gd name="connsiteY6" fmla="*/ 796083 h 1574499"/>
              <a:gd name="connsiteX0" fmla="*/ 0 w 1823914"/>
              <a:gd name="connsiteY0" fmla="*/ 798478 h 1574499"/>
              <a:gd name="connsiteX1" fmla="*/ 477627 w 1823914"/>
              <a:gd name="connsiteY1" fmla="*/ 0 h 1574499"/>
              <a:gd name="connsiteX2" fmla="*/ 1392286 w 1823914"/>
              <a:gd name="connsiteY2" fmla="*/ 24942 h 1574499"/>
              <a:gd name="connsiteX3" fmla="*/ 1823914 w 1823914"/>
              <a:gd name="connsiteY3" fmla="*/ 798170 h 1574499"/>
              <a:gd name="connsiteX4" fmla="*/ 928301 w 1823914"/>
              <a:gd name="connsiteY4" fmla="*/ 1311555 h 1574499"/>
              <a:gd name="connsiteX5" fmla="*/ 437735 w 1823914"/>
              <a:gd name="connsiteY5" fmla="*/ 1574499 h 1574499"/>
              <a:gd name="connsiteX6" fmla="*/ 0 w 1823914"/>
              <a:gd name="connsiteY6" fmla="*/ 798478 h 157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3914" h="1574499">
                <a:moveTo>
                  <a:pt x="0" y="798478"/>
                </a:moveTo>
                <a:lnTo>
                  <a:pt x="477627" y="0"/>
                </a:lnTo>
                <a:lnTo>
                  <a:pt x="1392286" y="24942"/>
                </a:lnTo>
                <a:lnTo>
                  <a:pt x="1823914" y="798170"/>
                </a:lnTo>
                <a:lnTo>
                  <a:pt x="928301" y="1311555"/>
                </a:lnTo>
                <a:lnTo>
                  <a:pt x="437735" y="1574499"/>
                </a:lnTo>
                <a:lnTo>
                  <a:pt x="0" y="798478"/>
                </a:lnTo>
                <a:close/>
              </a:path>
            </a:pathLst>
          </a:custGeom>
          <a:blipFill dpi="0" rotWithShape="0">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p:cNvSpPr/>
          <p:nvPr userDrawn="1"/>
        </p:nvSpPr>
        <p:spPr>
          <a:xfrm>
            <a:off x="-2159" y="241064"/>
            <a:ext cx="423938" cy="491799"/>
          </a:xfrm>
          <a:custGeom>
            <a:avLst/>
            <a:gdLst>
              <a:gd name="connsiteX0" fmla="*/ 0 w 1063812"/>
              <a:gd name="connsiteY0" fmla="*/ 466165 h 932330"/>
              <a:gd name="connsiteX1" fmla="*/ 233083 w 1063812"/>
              <a:gd name="connsiteY1" fmla="*/ 0 h 932330"/>
              <a:gd name="connsiteX2" fmla="*/ 830730 w 1063812"/>
              <a:gd name="connsiteY2" fmla="*/ 0 h 932330"/>
              <a:gd name="connsiteX3" fmla="*/ 1063812 w 1063812"/>
              <a:gd name="connsiteY3" fmla="*/ 466165 h 932330"/>
              <a:gd name="connsiteX4" fmla="*/ 830730 w 1063812"/>
              <a:gd name="connsiteY4" fmla="*/ 932330 h 932330"/>
              <a:gd name="connsiteX5" fmla="*/ 233083 w 1063812"/>
              <a:gd name="connsiteY5" fmla="*/ 932330 h 932330"/>
              <a:gd name="connsiteX6" fmla="*/ 0 w 1063812"/>
              <a:gd name="connsiteY6" fmla="*/ 466165 h 932330"/>
              <a:gd name="connsiteX0" fmla="*/ 0 w 1063812"/>
              <a:gd name="connsiteY0" fmla="*/ 466165 h 932330"/>
              <a:gd name="connsiteX1" fmla="*/ 233083 w 1063812"/>
              <a:gd name="connsiteY1" fmla="*/ 0 h 932330"/>
              <a:gd name="connsiteX2" fmla="*/ 830730 w 1063812"/>
              <a:gd name="connsiteY2" fmla="*/ 0 h 932330"/>
              <a:gd name="connsiteX3" fmla="*/ 1063812 w 1063812"/>
              <a:gd name="connsiteY3" fmla="*/ 466165 h 932330"/>
              <a:gd name="connsiteX4" fmla="*/ 514024 w 1063812"/>
              <a:gd name="connsiteY4" fmla="*/ 929949 h 932330"/>
              <a:gd name="connsiteX5" fmla="*/ 233083 w 1063812"/>
              <a:gd name="connsiteY5" fmla="*/ 932330 h 932330"/>
              <a:gd name="connsiteX6" fmla="*/ 0 w 1063812"/>
              <a:gd name="connsiteY6" fmla="*/ 466165 h 932330"/>
              <a:gd name="connsiteX0" fmla="*/ 0 w 830730"/>
              <a:gd name="connsiteY0" fmla="*/ 466165 h 932330"/>
              <a:gd name="connsiteX1" fmla="*/ 233083 w 830730"/>
              <a:gd name="connsiteY1" fmla="*/ 0 h 932330"/>
              <a:gd name="connsiteX2" fmla="*/ 830730 w 830730"/>
              <a:gd name="connsiteY2" fmla="*/ 0 h 932330"/>
              <a:gd name="connsiteX3" fmla="*/ 659000 w 830730"/>
              <a:gd name="connsiteY3" fmla="*/ 687621 h 932330"/>
              <a:gd name="connsiteX4" fmla="*/ 514024 w 830730"/>
              <a:gd name="connsiteY4" fmla="*/ 929949 h 932330"/>
              <a:gd name="connsiteX5" fmla="*/ 233083 w 830730"/>
              <a:gd name="connsiteY5" fmla="*/ 932330 h 932330"/>
              <a:gd name="connsiteX6" fmla="*/ 0 w 830730"/>
              <a:gd name="connsiteY6" fmla="*/ 466165 h 932330"/>
              <a:gd name="connsiteX0" fmla="*/ 0 w 659000"/>
              <a:gd name="connsiteY0" fmla="*/ 466165 h 932330"/>
              <a:gd name="connsiteX1" fmla="*/ 233083 w 659000"/>
              <a:gd name="connsiteY1" fmla="*/ 0 h 932330"/>
              <a:gd name="connsiteX2" fmla="*/ 521168 w 659000"/>
              <a:gd name="connsiteY2" fmla="*/ 445294 h 932330"/>
              <a:gd name="connsiteX3" fmla="*/ 659000 w 659000"/>
              <a:gd name="connsiteY3" fmla="*/ 687621 h 932330"/>
              <a:gd name="connsiteX4" fmla="*/ 514024 w 659000"/>
              <a:gd name="connsiteY4" fmla="*/ 929949 h 932330"/>
              <a:gd name="connsiteX5" fmla="*/ 233083 w 659000"/>
              <a:gd name="connsiteY5" fmla="*/ 932330 h 932330"/>
              <a:gd name="connsiteX6" fmla="*/ 0 w 659000"/>
              <a:gd name="connsiteY6" fmla="*/ 466165 h 932330"/>
              <a:gd name="connsiteX0" fmla="*/ 0 w 659000"/>
              <a:gd name="connsiteY0" fmla="*/ 28015 h 494180"/>
              <a:gd name="connsiteX1" fmla="*/ 240227 w 659000"/>
              <a:gd name="connsiteY1" fmla="*/ 0 h 494180"/>
              <a:gd name="connsiteX2" fmla="*/ 521168 w 659000"/>
              <a:gd name="connsiteY2" fmla="*/ 7144 h 494180"/>
              <a:gd name="connsiteX3" fmla="*/ 659000 w 659000"/>
              <a:gd name="connsiteY3" fmla="*/ 249471 h 494180"/>
              <a:gd name="connsiteX4" fmla="*/ 514024 w 659000"/>
              <a:gd name="connsiteY4" fmla="*/ 491799 h 494180"/>
              <a:gd name="connsiteX5" fmla="*/ 233083 w 659000"/>
              <a:gd name="connsiteY5" fmla="*/ 494180 h 494180"/>
              <a:gd name="connsiteX6" fmla="*/ 0 w 659000"/>
              <a:gd name="connsiteY6" fmla="*/ 28015 h 494180"/>
              <a:gd name="connsiteX0" fmla="*/ 279 w 425917"/>
              <a:gd name="connsiteY0" fmla="*/ 216134 h 494180"/>
              <a:gd name="connsiteX1" fmla="*/ 7144 w 425917"/>
              <a:gd name="connsiteY1" fmla="*/ 0 h 494180"/>
              <a:gd name="connsiteX2" fmla="*/ 288085 w 425917"/>
              <a:gd name="connsiteY2" fmla="*/ 7144 h 494180"/>
              <a:gd name="connsiteX3" fmla="*/ 425917 w 425917"/>
              <a:gd name="connsiteY3" fmla="*/ 249471 h 494180"/>
              <a:gd name="connsiteX4" fmla="*/ 280941 w 425917"/>
              <a:gd name="connsiteY4" fmla="*/ 491799 h 494180"/>
              <a:gd name="connsiteX5" fmla="*/ 0 w 425917"/>
              <a:gd name="connsiteY5" fmla="*/ 494180 h 494180"/>
              <a:gd name="connsiteX6" fmla="*/ 279 w 425917"/>
              <a:gd name="connsiteY6" fmla="*/ 216134 h 494180"/>
              <a:gd name="connsiteX0" fmla="*/ 279 w 425917"/>
              <a:gd name="connsiteY0" fmla="*/ 208990 h 487036"/>
              <a:gd name="connsiteX1" fmla="*/ 7144 w 425917"/>
              <a:gd name="connsiteY1" fmla="*/ 0 h 487036"/>
              <a:gd name="connsiteX2" fmla="*/ 288085 w 425917"/>
              <a:gd name="connsiteY2" fmla="*/ 0 h 487036"/>
              <a:gd name="connsiteX3" fmla="*/ 425917 w 425917"/>
              <a:gd name="connsiteY3" fmla="*/ 242327 h 487036"/>
              <a:gd name="connsiteX4" fmla="*/ 280941 w 425917"/>
              <a:gd name="connsiteY4" fmla="*/ 484655 h 487036"/>
              <a:gd name="connsiteX5" fmla="*/ 0 w 425917"/>
              <a:gd name="connsiteY5" fmla="*/ 487036 h 487036"/>
              <a:gd name="connsiteX6" fmla="*/ 279 w 425917"/>
              <a:gd name="connsiteY6" fmla="*/ 208990 h 487036"/>
              <a:gd name="connsiteX0" fmla="*/ 279 w 425917"/>
              <a:gd name="connsiteY0" fmla="*/ 211371 h 489417"/>
              <a:gd name="connsiteX1" fmla="*/ 7144 w 425917"/>
              <a:gd name="connsiteY1" fmla="*/ 0 h 489417"/>
              <a:gd name="connsiteX2" fmla="*/ 288085 w 425917"/>
              <a:gd name="connsiteY2" fmla="*/ 2381 h 489417"/>
              <a:gd name="connsiteX3" fmla="*/ 425917 w 425917"/>
              <a:gd name="connsiteY3" fmla="*/ 244708 h 489417"/>
              <a:gd name="connsiteX4" fmla="*/ 280941 w 425917"/>
              <a:gd name="connsiteY4" fmla="*/ 487036 h 489417"/>
              <a:gd name="connsiteX5" fmla="*/ 0 w 425917"/>
              <a:gd name="connsiteY5" fmla="*/ 489417 h 489417"/>
              <a:gd name="connsiteX6" fmla="*/ 279 w 425917"/>
              <a:gd name="connsiteY6" fmla="*/ 211371 h 489417"/>
              <a:gd name="connsiteX0" fmla="*/ 279 w 425917"/>
              <a:gd name="connsiteY0" fmla="*/ 213752 h 491798"/>
              <a:gd name="connsiteX1" fmla="*/ 4763 w 425917"/>
              <a:gd name="connsiteY1" fmla="*/ 0 h 491798"/>
              <a:gd name="connsiteX2" fmla="*/ 288085 w 425917"/>
              <a:gd name="connsiteY2" fmla="*/ 4762 h 491798"/>
              <a:gd name="connsiteX3" fmla="*/ 425917 w 425917"/>
              <a:gd name="connsiteY3" fmla="*/ 247089 h 491798"/>
              <a:gd name="connsiteX4" fmla="*/ 280941 w 425917"/>
              <a:gd name="connsiteY4" fmla="*/ 489417 h 491798"/>
              <a:gd name="connsiteX5" fmla="*/ 0 w 425917"/>
              <a:gd name="connsiteY5" fmla="*/ 491798 h 491798"/>
              <a:gd name="connsiteX6" fmla="*/ 279 w 425917"/>
              <a:gd name="connsiteY6" fmla="*/ 213752 h 491798"/>
              <a:gd name="connsiteX0" fmla="*/ 279 w 425917"/>
              <a:gd name="connsiteY0" fmla="*/ 213752 h 491798"/>
              <a:gd name="connsiteX1" fmla="*/ 4763 w 425917"/>
              <a:gd name="connsiteY1" fmla="*/ 0 h 491798"/>
              <a:gd name="connsiteX2" fmla="*/ 288085 w 425917"/>
              <a:gd name="connsiteY2" fmla="*/ 2380 h 491798"/>
              <a:gd name="connsiteX3" fmla="*/ 425917 w 425917"/>
              <a:gd name="connsiteY3" fmla="*/ 247089 h 491798"/>
              <a:gd name="connsiteX4" fmla="*/ 280941 w 425917"/>
              <a:gd name="connsiteY4" fmla="*/ 489417 h 491798"/>
              <a:gd name="connsiteX5" fmla="*/ 0 w 425917"/>
              <a:gd name="connsiteY5" fmla="*/ 491798 h 491798"/>
              <a:gd name="connsiteX6" fmla="*/ 279 w 425917"/>
              <a:gd name="connsiteY6" fmla="*/ 213752 h 491798"/>
              <a:gd name="connsiteX0" fmla="*/ 279 w 425917"/>
              <a:gd name="connsiteY0" fmla="*/ 213753 h 491799"/>
              <a:gd name="connsiteX1" fmla="*/ 4763 w 425917"/>
              <a:gd name="connsiteY1" fmla="*/ 1 h 491799"/>
              <a:gd name="connsiteX2" fmla="*/ 285703 w 425917"/>
              <a:gd name="connsiteY2" fmla="*/ 0 h 491799"/>
              <a:gd name="connsiteX3" fmla="*/ 425917 w 425917"/>
              <a:gd name="connsiteY3" fmla="*/ 247090 h 491799"/>
              <a:gd name="connsiteX4" fmla="*/ 280941 w 425917"/>
              <a:gd name="connsiteY4" fmla="*/ 489418 h 491799"/>
              <a:gd name="connsiteX5" fmla="*/ 0 w 425917"/>
              <a:gd name="connsiteY5" fmla="*/ 491799 h 491799"/>
              <a:gd name="connsiteX6" fmla="*/ 279 w 425917"/>
              <a:gd name="connsiteY6" fmla="*/ 213753 h 491799"/>
              <a:gd name="connsiteX0" fmla="*/ 0 w 425638"/>
              <a:gd name="connsiteY0" fmla="*/ 213753 h 491799"/>
              <a:gd name="connsiteX1" fmla="*/ 4484 w 425638"/>
              <a:gd name="connsiteY1" fmla="*/ 1 h 491799"/>
              <a:gd name="connsiteX2" fmla="*/ 285424 w 425638"/>
              <a:gd name="connsiteY2" fmla="*/ 0 h 491799"/>
              <a:gd name="connsiteX3" fmla="*/ 425638 w 425638"/>
              <a:gd name="connsiteY3" fmla="*/ 247090 h 491799"/>
              <a:gd name="connsiteX4" fmla="*/ 280662 w 425638"/>
              <a:gd name="connsiteY4" fmla="*/ 489418 h 491799"/>
              <a:gd name="connsiteX5" fmla="*/ 4745 w 425638"/>
              <a:gd name="connsiteY5" fmla="*/ 491799 h 491799"/>
              <a:gd name="connsiteX6" fmla="*/ 0 w 425638"/>
              <a:gd name="connsiteY6" fmla="*/ 213753 h 491799"/>
              <a:gd name="connsiteX0" fmla="*/ 680 w 426318"/>
              <a:gd name="connsiteY0" fmla="*/ 213753 h 491799"/>
              <a:gd name="connsiteX1" fmla="*/ 401 w 426318"/>
              <a:gd name="connsiteY1" fmla="*/ 1 h 491799"/>
              <a:gd name="connsiteX2" fmla="*/ 286104 w 426318"/>
              <a:gd name="connsiteY2" fmla="*/ 0 h 491799"/>
              <a:gd name="connsiteX3" fmla="*/ 426318 w 426318"/>
              <a:gd name="connsiteY3" fmla="*/ 247090 h 491799"/>
              <a:gd name="connsiteX4" fmla="*/ 281342 w 426318"/>
              <a:gd name="connsiteY4" fmla="*/ 489418 h 491799"/>
              <a:gd name="connsiteX5" fmla="*/ 5425 w 426318"/>
              <a:gd name="connsiteY5" fmla="*/ 491799 h 491799"/>
              <a:gd name="connsiteX6" fmla="*/ 680 w 426318"/>
              <a:gd name="connsiteY6" fmla="*/ 213753 h 491799"/>
              <a:gd name="connsiteX0" fmla="*/ 2915 w 426172"/>
              <a:gd name="connsiteY0" fmla="*/ 213753 h 491799"/>
              <a:gd name="connsiteX1" fmla="*/ 255 w 426172"/>
              <a:gd name="connsiteY1" fmla="*/ 1 h 491799"/>
              <a:gd name="connsiteX2" fmla="*/ 285958 w 426172"/>
              <a:gd name="connsiteY2" fmla="*/ 0 h 491799"/>
              <a:gd name="connsiteX3" fmla="*/ 426172 w 426172"/>
              <a:gd name="connsiteY3" fmla="*/ 247090 h 491799"/>
              <a:gd name="connsiteX4" fmla="*/ 281196 w 426172"/>
              <a:gd name="connsiteY4" fmla="*/ 489418 h 491799"/>
              <a:gd name="connsiteX5" fmla="*/ 5279 w 426172"/>
              <a:gd name="connsiteY5" fmla="*/ 491799 h 491799"/>
              <a:gd name="connsiteX6" fmla="*/ 2915 w 426172"/>
              <a:gd name="connsiteY6" fmla="*/ 213753 h 491799"/>
              <a:gd name="connsiteX0" fmla="*/ 2915 w 426172"/>
              <a:gd name="connsiteY0" fmla="*/ 275665 h 491799"/>
              <a:gd name="connsiteX1" fmla="*/ 255 w 426172"/>
              <a:gd name="connsiteY1" fmla="*/ 1 h 491799"/>
              <a:gd name="connsiteX2" fmla="*/ 285958 w 426172"/>
              <a:gd name="connsiteY2" fmla="*/ 0 h 491799"/>
              <a:gd name="connsiteX3" fmla="*/ 426172 w 426172"/>
              <a:gd name="connsiteY3" fmla="*/ 247090 h 491799"/>
              <a:gd name="connsiteX4" fmla="*/ 281196 w 426172"/>
              <a:gd name="connsiteY4" fmla="*/ 489418 h 491799"/>
              <a:gd name="connsiteX5" fmla="*/ 5279 w 426172"/>
              <a:gd name="connsiteY5" fmla="*/ 491799 h 491799"/>
              <a:gd name="connsiteX6" fmla="*/ 2915 w 426172"/>
              <a:gd name="connsiteY6" fmla="*/ 275665 h 491799"/>
              <a:gd name="connsiteX0" fmla="*/ 681 w 423938"/>
              <a:gd name="connsiteY0" fmla="*/ 275665 h 491799"/>
              <a:gd name="connsiteX1" fmla="*/ 402 w 423938"/>
              <a:gd name="connsiteY1" fmla="*/ 1 h 491799"/>
              <a:gd name="connsiteX2" fmla="*/ 283724 w 423938"/>
              <a:gd name="connsiteY2" fmla="*/ 0 h 491799"/>
              <a:gd name="connsiteX3" fmla="*/ 423938 w 423938"/>
              <a:gd name="connsiteY3" fmla="*/ 247090 h 491799"/>
              <a:gd name="connsiteX4" fmla="*/ 278962 w 423938"/>
              <a:gd name="connsiteY4" fmla="*/ 489418 h 491799"/>
              <a:gd name="connsiteX5" fmla="*/ 3045 w 423938"/>
              <a:gd name="connsiteY5" fmla="*/ 491799 h 491799"/>
              <a:gd name="connsiteX6" fmla="*/ 681 w 423938"/>
              <a:gd name="connsiteY6" fmla="*/ 275665 h 491799"/>
              <a:gd name="connsiteX0" fmla="*/ 681 w 423938"/>
              <a:gd name="connsiteY0" fmla="*/ 275665 h 491799"/>
              <a:gd name="connsiteX1" fmla="*/ 402 w 423938"/>
              <a:gd name="connsiteY1" fmla="*/ 1 h 491799"/>
              <a:gd name="connsiteX2" fmla="*/ 283724 w 423938"/>
              <a:gd name="connsiteY2" fmla="*/ 0 h 491799"/>
              <a:gd name="connsiteX3" fmla="*/ 423938 w 423938"/>
              <a:gd name="connsiteY3" fmla="*/ 247090 h 491799"/>
              <a:gd name="connsiteX4" fmla="*/ 278962 w 423938"/>
              <a:gd name="connsiteY4" fmla="*/ 489418 h 491799"/>
              <a:gd name="connsiteX5" fmla="*/ 3045 w 423938"/>
              <a:gd name="connsiteY5" fmla="*/ 491799 h 491799"/>
              <a:gd name="connsiteX6" fmla="*/ 681 w 423938"/>
              <a:gd name="connsiteY6" fmla="*/ 275665 h 491799"/>
              <a:gd name="connsiteX0" fmla="*/ 681 w 423938"/>
              <a:gd name="connsiteY0" fmla="*/ 275665 h 491799"/>
              <a:gd name="connsiteX1" fmla="*/ 402 w 423938"/>
              <a:gd name="connsiteY1" fmla="*/ 1 h 491799"/>
              <a:gd name="connsiteX2" fmla="*/ 283724 w 423938"/>
              <a:gd name="connsiteY2" fmla="*/ 0 h 491799"/>
              <a:gd name="connsiteX3" fmla="*/ 423938 w 423938"/>
              <a:gd name="connsiteY3" fmla="*/ 247090 h 491799"/>
              <a:gd name="connsiteX4" fmla="*/ 278962 w 423938"/>
              <a:gd name="connsiteY4" fmla="*/ 489418 h 491799"/>
              <a:gd name="connsiteX5" fmla="*/ 663 w 423938"/>
              <a:gd name="connsiteY5" fmla="*/ 491799 h 491799"/>
              <a:gd name="connsiteX6" fmla="*/ 681 w 423938"/>
              <a:gd name="connsiteY6" fmla="*/ 275665 h 49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938" h="491799">
                <a:moveTo>
                  <a:pt x="681" y="275665"/>
                </a:moveTo>
                <a:cubicBezTo>
                  <a:pt x="2176" y="204414"/>
                  <a:pt x="-1093" y="71252"/>
                  <a:pt x="402" y="1"/>
                </a:cubicBezTo>
                <a:lnTo>
                  <a:pt x="283724" y="0"/>
                </a:lnTo>
                <a:lnTo>
                  <a:pt x="423938" y="247090"/>
                </a:lnTo>
                <a:lnTo>
                  <a:pt x="278962" y="489418"/>
                </a:lnTo>
                <a:lnTo>
                  <a:pt x="663" y="491799"/>
                </a:lnTo>
                <a:cubicBezTo>
                  <a:pt x="-919" y="399117"/>
                  <a:pt x="2263" y="368347"/>
                  <a:pt x="681" y="275665"/>
                </a:cubicBezTo>
                <a:close/>
              </a:path>
            </a:pathLst>
          </a:custGeom>
          <a:solidFill>
            <a:srgbClr val="7EB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xagon 35"/>
          <p:cNvSpPr/>
          <p:nvPr userDrawn="1"/>
        </p:nvSpPr>
        <p:spPr>
          <a:xfrm>
            <a:off x="-3832" y="-4199"/>
            <a:ext cx="423759" cy="245264"/>
          </a:xfrm>
          <a:custGeom>
            <a:avLst/>
            <a:gdLst>
              <a:gd name="connsiteX0" fmla="*/ 0 w 665675"/>
              <a:gd name="connsiteY0" fmla="*/ 291701 h 583401"/>
              <a:gd name="connsiteX1" fmla="*/ 145850 w 665675"/>
              <a:gd name="connsiteY1" fmla="*/ 0 h 583401"/>
              <a:gd name="connsiteX2" fmla="*/ 519825 w 665675"/>
              <a:gd name="connsiteY2" fmla="*/ 0 h 583401"/>
              <a:gd name="connsiteX3" fmla="*/ 665675 w 665675"/>
              <a:gd name="connsiteY3" fmla="*/ 291701 h 583401"/>
              <a:gd name="connsiteX4" fmla="*/ 519825 w 665675"/>
              <a:gd name="connsiteY4" fmla="*/ 583401 h 583401"/>
              <a:gd name="connsiteX5" fmla="*/ 145850 w 665675"/>
              <a:gd name="connsiteY5" fmla="*/ 583401 h 583401"/>
              <a:gd name="connsiteX6" fmla="*/ 0 w 665675"/>
              <a:gd name="connsiteY6" fmla="*/ 291701 h 583401"/>
              <a:gd name="connsiteX0" fmla="*/ 0 w 665675"/>
              <a:gd name="connsiteY0" fmla="*/ 291701 h 583401"/>
              <a:gd name="connsiteX1" fmla="*/ 145850 w 665675"/>
              <a:gd name="connsiteY1" fmla="*/ 0 h 583401"/>
              <a:gd name="connsiteX2" fmla="*/ 519825 w 665675"/>
              <a:gd name="connsiteY2" fmla="*/ 0 h 583401"/>
              <a:gd name="connsiteX3" fmla="*/ 665675 w 665675"/>
              <a:gd name="connsiteY3" fmla="*/ 291701 h 583401"/>
              <a:gd name="connsiteX4" fmla="*/ 519825 w 665675"/>
              <a:gd name="connsiteY4" fmla="*/ 583401 h 583401"/>
              <a:gd name="connsiteX5" fmla="*/ 241100 w 665675"/>
              <a:gd name="connsiteY5" fmla="*/ 583401 h 583401"/>
              <a:gd name="connsiteX6" fmla="*/ 0 w 665675"/>
              <a:gd name="connsiteY6" fmla="*/ 291701 h 583401"/>
              <a:gd name="connsiteX0" fmla="*/ 0 w 665675"/>
              <a:gd name="connsiteY0" fmla="*/ 291701 h 583401"/>
              <a:gd name="connsiteX1" fmla="*/ 145850 w 665675"/>
              <a:gd name="connsiteY1" fmla="*/ 0 h 583401"/>
              <a:gd name="connsiteX2" fmla="*/ 519825 w 665675"/>
              <a:gd name="connsiteY2" fmla="*/ 0 h 583401"/>
              <a:gd name="connsiteX3" fmla="*/ 665675 w 665675"/>
              <a:gd name="connsiteY3" fmla="*/ 341708 h 583401"/>
              <a:gd name="connsiteX4" fmla="*/ 519825 w 665675"/>
              <a:gd name="connsiteY4" fmla="*/ 583401 h 583401"/>
              <a:gd name="connsiteX5" fmla="*/ 241100 w 665675"/>
              <a:gd name="connsiteY5" fmla="*/ 583401 h 583401"/>
              <a:gd name="connsiteX6" fmla="*/ 0 w 665675"/>
              <a:gd name="connsiteY6" fmla="*/ 291701 h 583401"/>
              <a:gd name="connsiteX0" fmla="*/ 0 w 665675"/>
              <a:gd name="connsiteY0" fmla="*/ 291701 h 583401"/>
              <a:gd name="connsiteX1" fmla="*/ 145850 w 665675"/>
              <a:gd name="connsiteY1" fmla="*/ 0 h 583401"/>
              <a:gd name="connsiteX2" fmla="*/ 524588 w 665675"/>
              <a:gd name="connsiteY2" fmla="*/ 100013 h 583401"/>
              <a:gd name="connsiteX3" fmla="*/ 665675 w 665675"/>
              <a:gd name="connsiteY3" fmla="*/ 341708 h 583401"/>
              <a:gd name="connsiteX4" fmla="*/ 519825 w 665675"/>
              <a:gd name="connsiteY4" fmla="*/ 583401 h 583401"/>
              <a:gd name="connsiteX5" fmla="*/ 241100 w 665675"/>
              <a:gd name="connsiteY5" fmla="*/ 583401 h 583401"/>
              <a:gd name="connsiteX6" fmla="*/ 0 w 665675"/>
              <a:gd name="connsiteY6" fmla="*/ 291701 h 583401"/>
              <a:gd name="connsiteX0" fmla="*/ 0 w 665675"/>
              <a:gd name="connsiteY0" fmla="*/ 196451 h 488151"/>
              <a:gd name="connsiteX1" fmla="*/ 245863 w 665675"/>
              <a:gd name="connsiteY1" fmla="*/ 0 h 488151"/>
              <a:gd name="connsiteX2" fmla="*/ 524588 w 665675"/>
              <a:gd name="connsiteY2" fmla="*/ 4763 h 488151"/>
              <a:gd name="connsiteX3" fmla="*/ 665675 w 665675"/>
              <a:gd name="connsiteY3" fmla="*/ 246458 h 488151"/>
              <a:gd name="connsiteX4" fmla="*/ 519825 w 665675"/>
              <a:gd name="connsiteY4" fmla="*/ 488151 h 488151"/>
              <a:gd name="connsiteX5" fmla="*/ 241100 w 665675"/>
              <a:gd name="connsiteY5" fmla="*/ 488151 h 488151"/>
              <a:gd name="connsiteX6" fmla="*/ 0 w 665675"/>
              <a:gd name="connsiteY6" fmla="*/ 196451 h 488151"/>
              <a:gd name="connsiteX0" fmla="*/ 0 w 665675"/>
              <a:gd name="connsiteY0" fmla="*/ 196451 h 488151"/>
              <a:gd name="connsiteX1" fmla="*/ 245863 w 665675"/>
              <a:gd name="connsiteY1" fmla="*/ 0 h 488151"/>
              <a:gd name="connsiteX2" fmla="*/ 526970 w 665675"/>
              <a:gd name="connsiteY2" fmla="*/ 2382 h 488151"/>
              <a:gd name="connsiteX3" fmla="*/ 665675 w 665675"/>
              <a:gd name="connsiteY3" fmla="*/ 246458 h 488151"/>
              <a:gd name="connsiteX4" fmla="*/ 519825 w 665675"/>
              <a:gd name="connsiteY4" fmla="*/ 488151 h 488151"/>
              <a:gd name="connsiteX5" fmla="*/ 241100 w 665675"/>
              <a:gd name="connsiteY5" fmla="*/ 488151 h 488151"/>
              <a:gd name="connsiteX6" fmla="*/ 0 w 665675"/>
              <a:gd name="connsiteY6" fmla="*/ 196451 h 488151"/>
              <a:gd name="connsiteX0" fmla="*/ 0 w 665675"/>
              <a:gd name="connsiteY0" fmla="*/ 196451 h 488151"/>
              <a:gd name="connsiteX1" fmla="*/ 245863 w 665675"/>
              <a:gd name="connsiteY1" fmla="*/ 0 h 488151"/>
              <a:gd name="connsiteX2" fmla="*/ 465057 w 665675"/>
              <a:gd name="connsiteY2" fmla="*/ 242889 h 488151"/>
              <a:gd name="connsiteX3" fmla="*/ 665675 w 665675"/>
              <a:gd name="connsiteY3" fmla="*/ 246458 h 488151"/>
              <a:gd name="connsiteX4" fmla="*/ 519825 w 665675"/>
              <a:gd name="connsiteY4" fmla="*/ 488151 h 488151"/>
              <a:gd name="connsiteX5" fmla="*/ 241100 w 665675"/>
              <a:gd name="connsiteY5" fmla="*/ 488151 h 488151"/>
              <a:gd name="connsiteX6" fmla="*/ 0 w 665675"/>
              <a:gd name="connsiteY6" fmla="*/ 196451 h 488151"/>
              <a:gd name="connsiteX0" fmla="*/ 0 w 665675"/>
              <a:gd name="connsiteY0" fmla="*/ 0 h 291700"/>
              <a:gd name="connsiteX1" fmla="*/ 241100 w 665675"/>
              <a:gd name="connsiteY1" fmla="*/ 51199 h 291700"/>
              <a:gd name="connsiteX2" fmla="*/ 465057 w 665675"/>
              <a:gd name="connsiteY2" fmla="*/ 46438 h 291700"/>
              <a:gd name="connsiteX3" fmla="*/ 665675 w 665675"/>
              <a:gd name="connsiteY3" fmla="*/ 50007 h 291700"/>
              <a:gd name="connsiteX4" fmla="*/ 519825 w 665675"/>
              <a:gd name="connsiteY4" fmla="*/ 291700 h 291700"/>
              <a:gd name="connsiteX5" fmla="*/ 241100 w 665675"/>
              <a:gd name="connsiteY5" fmla="*/ 291700 h 291700"/>
              <a:gd name="connsiteX6" fmla="*/ 0 w 665675"/>
              <a:gd name="connsiteY6" fmla="*/ 0 h 291700"/>
              <a:gd name="connsiteX0" fmla="*/ 0 w 425168"/>
              <a:gd name="connsiteY0" fmla="*/ 84531 h 245262"/>
              <a:gd name="connsiteX1" fmla="*/ 593 w 425168"/>
              <a:gd name="connsiteY1" fmla="*/ 4761 h 245262"/>
              <a:gd name="connsiteX2" fmla="*/ 224550 w 425168"/>
              <a:gd name="connsiteY2" fmla="*/ 0 h 245262"/>
              <a:gd name="connsiteX3" fmla="*/ 425168 w 425168"/>
              <a:gd name="connsiteY3" fmla="*/ 3569 h 245262"/>
              <a:gd name="connsiteX4" fmla="*/ 279318 w 425168"/>
              <a:gd name="connsiteY4" fmla="*/ 245262 h 245262"/>
              <a:gd name="connsiteX5" fmla="*/ 593 w 425168"/>
              <a:gd name="connsiteY5" fmla="*/ 245262 h 245262"/>
              <a:gd name="connsiteX6" fmla="*/ 0 w 425168"/>
              <a:gd name="connsiteY6" fmla="*/ 84531 h 245262"/>
              <a:gd name="connsiteX0" fmla="*/ 1801 w 426969"/>
              <a:gd name="connsiteY0" fmla="*/ 84533 h 245264"/>
              <a:gd name="connsiteX1" fmla="*/ 12 w 426969"/>
              <a:gd name="connsiteY1" fmla="*/ 0 h 245264"/>
              <a:gd name="connsiteX2" fmla="*/ 226351 w 426969"/>
              <a:gd name="connsiteY2" fmla="*/ 2 h 245264"/>
              <a:gd name="connsiteX3" fmla="*/ 426969 w 426969"/>
              <a:gd name="connsiteY3" fmla="*/ 3571 h 245264"/>
              <a:gd name="connsiteX4" fmla="*/ 281119 w 426969"/>
              <a:gd name="connsiteY4" fmla="*/ 245264 h 245264"/>
              <a:gd name="connsiteX5" fmla="*/ 2394 w 426969"/>
              <a:gd name="connsiteY5" fmla="*/ 245264 h 245264"/>
              <a:gd name="connsiteX6" fmla="*/ 1801 w 426969"/>
              <a:gd name="connsiteY6" fmla="*/ 84533 h 245264"/>
              <a:gd name="connsiteX0" fmla="*/ 1801 w 426969"/>
              <a:gd name="connsiteY0" fmla="*/ 84533 h 245264"/>
              <a:gd name="connsiteX1" fmla="*/ 12 w 426969"/>
              <a:gd name="connsiteY1" fmla="*/ 0 h 245264"/>
              <a:gd name="connsiteX2" fmla="*/ 226351 w 426969"/>
              <a:gd name="connsiteY2" fmla="*/ 2 h 245264"/>
              <a:gd name="connsiteX3" fmla="*/ 426969 w 426969"/>
              <a:gd name="connsiteY3" fmla="*/ 3571 h 245264"/>
              <a:gd name="connsiteX4" fmla="*/ 281119 w 426969"/>
              <a:gd name="connsiteY4" fmla="*/ 245264 h 245264"/>
              <a:gd name="connsiteX5" fmla="*/ 13 w 426969"/>
              <a:gd name="connsiteY5" fmla="*/ 245264 h 245264"/>
              <a:gd name="connsiteX6" fmla="*/ 1801 w 426969"/>
              <a:gd name="connsiteY6" fmla="*/ 84533 h 245264"/>
              <a:gd name="connsiteX0" fmla="*/ 4176 w 429344"/>
              <a:gd name="connsiteY0" fmla="*/ 84533 h 245264"/>
              <a:gd name="connsiteX1" fmla="*/ 6 w 429344"/>
              <a:gd name="connsiteY1" fmla="*/ 0 h 245264"/>
              <a:gd name="connsiteX2" fmla="*/ 228726 w 429344"/>
              <a:gd name="connsiteY2" fmla="*/ 2 h 245264"/>
              <a:gd name="connsiteX3" fmla="*/ 429344 w 429344"/>
              <a:gd name="connsiteY3" fmla="*/ 3571 h 245264"/>
              <a:gd name="connsiteX4" fmla="*/ 283494 w 429344"/>
              <a:gd name="connsiteY4" fmla="*/ 245264 h 245264"/>
              <a:gd name="connsiteX5" fmla="*/ 2388 w 429344"/>
              <a:gd name="connsiteY5" fmla="*/ 245264 h 245264"/>
              <a:gd name="connsiteX6" fmla="*/ 4176 w 429344"/>
              <a:gd name="connsiteY6" fmla="*/ 84533 h 245264"/>
              <a:gd name="connsiteX0" fmla="*/ 1801 w 429350"/>
              <a:gd name="connsiteY0" fmla="*/ 86914 h 245264"/>
              <a:gd name="connsiteX1" fmla="*/ 12 w 429350"/>
              <a:gd name="connsiteY1" fmla="*/ 0 h 245264"/>
              <a:gd name="connsiteX2" fmla="*/ 228732 w 429350"/>
              <a:gd name="connsiteY2" fmla="*/ 2 h 245264"/>
              <a:gd name="connsiteX3" fmla="*/ 429350 w 429350"/>
              <a:gd name="connsiteY3" fmla="*/ 3571 h 245264"/>
              <a:gd name="connsiteX4" fmla="*/ 283500 w 429350"/>
              <a:gd name="connsiteY4" fmla="*/ 245264 h 245264"/>
              <a:gd name="connsiteX5" fmla="*/ 2394 w 429350"/>
              <a:gd name="connsiteY5" fmla="*/ 245264 h 245264"/>
              <a:gd name="connsiteX6" fmla="*/ 1801 w 429350"/>
              <a:gd name="connsiteY6" fmla="*/ 86914 h 245264"/>
              <a:gd name="connsiteX0" fmla="*/ 1801 w 424587"/>
              <a:gd name="connsiteY0" fmla="*/ 86914 h 245264"/>
              <a:gd name="connsiteX1" fmla="*/ 12 w 424587"/>
              <a:gd name="connsiteY1" fmla="*/ 0 h 245264"/>
              <a:gd name="connsiteX2" fmla="*/ 228732 w 424587"/>
              <a:gd name="connsiteY2" fmla="*/ 2 h 245264"/>
              <a:gd name="connsiteX3" fmla="*/ 424587 w 424587"/>
              <a:gd name="connsiteY3" fmla="*/ 3571 h 245264"/>
              <a:gd name="connsiteX4" fmla="*/ 283500 w 424587"/>
              <a:gd name="connsiteY4" fmla="*/ 245264 h 245264"/>
              <a:gd name="connsiteX5" fmla="*/ 2394 w 424587"/>
              <a:gd name="connsiteY5" fmla="*/ 245264 h 245264"/>
              <a:gd name="connsiteX6" fmla="*/ 1801 w 424587"/>
              <a:gd name="connsiteY6" fmla="*/ 86914 h 245264"/>
              <a:gd name="connsiteX0" fmla="*/ 1801 w 422206"/>
              <a:gd name="connsiteY0" fmla="*/ 86914 h 245264"/>
              <a:gd name="connsiteX1" fmla="*/ 12 w 422206"/>
              <a:gd name="connsiteY1" fmla="*/ 0 h 245264"/>
              <a:gd name="connsiteX2" fmla="*/ 228732 w 422206"/>
              <a:gd name="connsiteY2" fmla="*/ 2 h 245264"/>
              <a:gd name="connsiteX3" fmla="*/ 422206 w 422206"/>
              <a:gd name="connsiteY3" fmla="*/ 1190 h 245264"/>
              <a:gd name="connsiteX4" fmla="*/ 283500 w 422206"/>
              <a:gd name="connsiteY4" fmla="*/ 245264 h 245264"/>
              <a:gd name="connsiteX5" fmla="*/ 2394 w 422206"/>
              <a:gd name="connsiteY5" fmla="*/ 245264 h 245264"/>
              <a:gd name="connsiteX6" fmla="*/ 1801 w 422206"/>
              <a:gd name="connsiteY6" fmla="*/ 86914 h 245264"/>
              <a:gd name="connsiteX0" fmla="*/ 1801 w 422206"/>
              <a:gd name="connsiteY0" fmla="*/ 86914 h 245264"/>
              <a:gd name="connsiteX1" fmla="*/ 12 w 422206"/>
              <a:gd name="connsiteY1" fmla="*/ 0 h 245264"/>
              <a:gd name="connsiteX2" fmla="*/ 228732 w 422206"/>
              <a:gd name="connsiteY2" fmla="*/ 2 h 245264"/>
              <a:gd name="connsiteX3" fmla="*/ 422206 w 422206"/>
              <a:gd name="connsiteY3" fmla="*/ 5953 h 245264"/>
              <a:gd name="connsiteX4" fmla="*/ 283500 w 422206"/>
              <a:gd name="connsiteY4" fmla="*/ 245264 h 245264"/>
              <a:gd name="connsiteX5" fmla="*/ 2394 w 422206"/>
              <a:gd name="connsiteY5" fmla="*/ 245264 h 245264"/>
              <a:gd name="connsiteX6" fmla="*/ 1801 w 422206"/>
              <a:gd name="connsiteY6" fmla="*/ 86914 h 245264"/>
              <a:gd name="connsiteX0" fmla="*/ 1801 w 422206"/>
              <a:gd name="connsiteY0" fmla="*/ 86914 h 245264"/>
              <a:gd name="connsiteX1" fmla="*/ 12 w 422206"/>
              <a:gd name="connsiteY1" fmla="*/ 0 h 245264"/>
              <a:gd name="connsiteX2" fmla="*/ 228732 w 422206"/>
              <a:gd name="connsiteY2" fmla="*/ 2 h 245264"/>
              <a:gd name="connsiteX3" fmla="*/ 422206 w 422206"/>
              <a:gd name="connsiteY3" fmla="*/ 3572 h 245264"/>
              <a:gd name="connsiteX4" fmla="*/ 283500 w 422206"/>
              <a:gd name="connsiteY4" fmla="*/ 245264 h 245264"/>
              <a:gd name="connsiteX5" fmla="*/ 2394 w 422206"/>
              <a:gd name="connsiteY5" fmla="*/ 245264 h 245264"/>
              <a:gd name="connsiteX6" fmla="*/ 1801 w 422206"/>
              <a:gd name="connsiteY6" fmla="*/ 86914 h 245264"/>
              <a:gd name="connsiteX0" fmla="*/ 0 w 433284"/>
              <a:gd name="connsiteY0" fmla="*/ 86914 h 245264"/>
              <a:gd name="connsiteX1" fmla="*/ 11090 w 433284"/>
              <a:gd name="connsiteY1" fmla="*/ 0 h 245264"/>
              <a:gd name="connsiteX2" fmla="*/ 239810 w 433284"/>
              <a:gd name="connsiteY2" fmla="*/ 2 h 245264"/>
              <a:gd name="connsiteX3" fmla="*/ 433284 w 433284"/>
              <a:gd name="connsiteY3" fmla="*/ 3572 h 245264"/>
              <a:gd name="connsiteX4" fmla="*/ 294578 w 433284"/>
              <a:gd name="connsiteY4" fmla="*/ 245264 h 245264"/>
              <a:gd name="connsiteX5" fmla="*/ 13472 w 433284"/>
              <a:gd name="connsiteY5" fmla="*/ 245264 h 245264"/>
              <a:gd name="connsiteX6" fmla="*/ 0 w 433284"/>
              <a:gd name="connsiteY6" fmla="*/ 86914 h 245264"/>
              <a:gd name="connsiteX0" fmla="*/ 1802 w 422207"/>
              <a:gd name="connsiteY0" fmla="*/ 106233 h 245264"/>
              <a:gd name="connsiteX1" fmla="*/ 13 w 422207"/>
              <a:gd name="connsiteY1" fmla="*/ 0 h 245264"/>
              <a:gd name="connsiteX2" fmla="*/ 228733 w 422207"/>
              <a:gd name="connsiteY2" fmla="*/ 2 h 245264"/>
              <a:gd name="connsiteX3" fmla="*/ 422207 w 422207"/>
              <a:gd name="connsiteY3" fmla="*/ 3572 h 245264"/>
              <a:gd name="connsiteX4" fmla="*/ 283501 w 422207"/>
              <a:gd name="connsiteY4" fmla="*/ 245264 h 245264"/>
              <a:gd name="connsiteX5" fmla="*/ 2395 w 422207"/>
              <a:gd name="connsiteY5" fmla="*/ 245264 h 245264"/>
              <a:gd name="connsiteX6" fmla="*/ 1802 w 422207"/>
              <a:gd name="connsiteY6" fmla="*/ 106233 h 245264"/>
              <a:gd name="connsiteX0" fmla="*/ 0 w 433284"/>
              <a:gd name="connsiteY0" fmla="*/ 106233 h 245264"/>
              <a:gd name="connsiteX1" fmla="*/ 11090 w 433284"/>
              <a:gd name="connsiteY1" fmla="*/ 0 h 245264"/>
              <a:gd name="connsiteX2" fmla="*/ 239810 w 433284"/>
              <a:gd name="connsiteY2" fmla="*/ 2 h 245264"/>
              <a:gd name="connsiteX3" fmla="*/ 433284 w 433284"/>
              <a:gd name="connsiteY3" fmla="*/ 3572 h 245264"/>
              <a:gd name="connsiteX4" fmla="*/ 294578 w 433284"/>
              <a:gd name="connsiteY4" fmla="*/ 245264 h 245264"/>
              <a:gd name="connsiteX5" fmla="*/ 13472 w 433284"/>
              <a:gd name="connsiteY5" fmla="*/ 245264 h 245264"/>
              <a:gd name="connsiteX6" fmla="*/ 0 w 433284"/>
              <a:gd name="connsiteY6" fmla="*/ 106233 h 245264"/>
              <a:gd name="connsiteX0" fmla="*/ 0 w 423759"/>
              <a:gd name="connsiteY0" fmla="*/ 103851 h 245264"/>
              <a:gd name="connsiteX1" fmla="*/ 1565 w 423759"/>
              <a:gd name="connsiteY1" fmla="*/ 0 h 245264"/>
              <a:gd name="connsiteX2" fmla="*/ 230285 w 423759"/>
              <a:gd name="connsiteY2" fmla="*/ 2 h 245264"/>
              <a:gd name="connsiteX3" fmla="*/ 423759 w 423759"/>
              <a:gd name="connsiteY3" fmla="*/ 3572 h 245264"/>
              <a:gd name="connsiteX4" fmla="*/ 285053 w 423759"/>
              <a:gd name="connsiteY4" fmla="*/ 245264 h 245264"/>
              <a:gd name="connsiteX5" fmla="*/ 3947 w 423759"/>
              <a:gd name="connsiteY5" fmla="*/ 245264 h 245264"/>
              <a:gd name="connsiteX6" fmla="*/ 0 w 423759"/>
              <a:gd name="connsiteY6" fmla="*/ 103851 h 24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59" h="245264">
                <a:moveTo>
                  <a:pt x="0" y="103851"/>
                </a:moveTo>
                <a:cubicBezTo>
                  <a:pt x="198" y="77261"/>
                  <a:pt x="1367" y="26590"/>
                  <a:pt x="1565" y="0"/>
                </a:cubicBezTo>
                <a:lnTo>
                  <a:pt x="230285" y="2"/>
                </a:lnTo>
                <a:lnTo>
                  <a:pt x="423759" y="3572"/>
                </a:lnTo>
                <a:lnTo>
                  <a:pt x="285053" y="245264"/>
                </a:lnTo>
                <a:lnTo>
                  <a:pt x="3947" y="245264"/>
                </a:lnTo>
                <a:cubicBezTo>
                  <a:pt x="3749" y="191687"/>
                  <a:pt x="198" y="157428"/>
                  <a:pt x="0" y="103851"/>
                </a:cubicBezTo>
                <a:close/>
              </a:path>
            </a:pathLst>
          </a:custGeom>
          <a:solidFill>
            <a:srgbClr val="7EB76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4"/>
          <p:cNvSpPr txBox="1">
            <a:spLocks/>
          </p:cNvSpPr>
          <p:nvPr userDrawn="1"/>
        </p:nvSpPr>
        <p:spPr>
          <a:xfrm>
            <a:off x="1128461" y="258181"/>
            <a:ext cx="10233148" cy="47942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rgbClr val="7EB761"/>
              </a:solidFill>
            </a:endParaRPr>
          </a:p>
        </p:txBody>
      </p:sp>
      <p:sp>
        <p:nvSpPr>
          <p:cNvPr id="3" name="Title 2"/>
          <p:cNvSpPr>
            <a:spLocks noGrp="1"/>
          </p:cNvSpPr>
          <p:nvPr>
            <p:ph type="title" hasCustomPrompt="1"/>
          </p:nvPr>
        </p:nvSpPr>
        <p:spPr>
          <a:xfrm>
            <a:off x="1257300" y="281965"/>
            <a:ext cx="10439400" cy="450898"/>
          </a:xfrm>
        </p:spPr>
        <p:txBody>
          <a:bodyPr/>
          <a:lstStyle>
            <a:lvl1pPr>
              <a:defRPr b="1">
                <a:solidFill>
                  <a:srgbClr val="7EB761"/>
                </a:solidFill>
              </a:defRPr>
            </a:lvl1pPr>
          </a:lstStyle>
          <a:p>
            <a:r>
              <a:rPr lang="en-US" dirty="0"/>
              <a:t>CLICK TO EDIT MASTER TITLE STYLE</a:t>
            </a:r>
          </a:p>
        </p:txBody>
      </p:sp>
      <p:sp>
        <p:nvSpPr>
          <p:cNvPr id="6" name="Content Placeholder 5"/>
          <p:cNvSpPr>
            <a:spLocks noGrp="1"/>
          </p:cNvSpPr>
          <p:nvPr>
            <p:ph sz="quarter" idx="10"/>
          </p:nvPr>
        </p:nvSpPr>
        <p:spPr>
          <a:xfrm>
            <a:off x="1257300" y="1130300"/>
            <a:ext cx="4794584" cy="31048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5"/>
          <p:cNvSpPr>
            <a:spLocks noGrp="1"/>
          </p:cNvSpPr>
          <p:nvPr>
            <p:ph sz="quarter" idx="11"/>
          </p:nvPr>
        </p:nvSpPr>
        <p:spPr>
          <a:xfrm>
            <a:off x="6892809" y="1130300"/>
            <a:ext cx="4794584" cy="31048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2"/>
          </p:nvPr>
        </p:nvSpPr>
        <p:spPr>
          <a:xfrm>
            <a:off x="1257300" y="4535488"/>
            <a:ext cx="8032750" cy="1908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3486039"/>
      </p:ext>
    </p:extLst>
  </p:cSld>
  <p:clrMapOvr>
    <a:masterClrMapping/>
  </p:clrMapOvr>
  <p:extLst>
    <p:ext uri="{DCECCB84-F9BA-43D5-87BE-67443E8EF086}">
      <p15:sldGuideLst xmlns:p15="http://schemas.microsoft.com/office/powerpoint/2012/main">
        <p15:guide id="2" pos="7368">
          <p15:clr>
            <a:srgbClr val="FBAE40"/>
          </p15:clr>
        </p15:guide>
        <p15:guide id="3" orient="horz" pos="4152">
          <p15:clr>
            <a:srgbClr val="FBAE40"/>
          </p15:clr>
        </p15:guide>
        <p15:guide id="4" pos="312" userDrawn="1">
          <p15:clr>
            <a:srgbClr val="FBAE40"/>
          </p15:clr>
        </p15:guide>
        <p15:guide id="5" orient="horz" pos="168">
          <p15:clr>
            <a:srgbClr val="FBAE40"/>
          </p15:clr>
        </p15:guide>
        <p15:guide id="6" orient="horz" pos="600">
          <p15:clr>
            <a:srgbClr val="FBAE40"/>
          </p15:clr>
        </p15:guide>
        <p15:guide id="7" orient="horz" pos="432" userDrawn="1">
          <p15:clr>
            <a:srgbClr val="FBAE40"/>
          </p15:clr>
        </p15:guide>
        <p15:guide id="9" orient="horz" pos="4080" userDrawn="1">
          <p15:clr>
            <a:srgbClr val="FBAE40"/>
          </p15:clr>
        </p15:guide>
        <p15:guide id="10" pos="79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12" name="Rectangle 11"/>
          <p:cNvSpPr/>
          <p:nvPr userDrawn="1"/>
        </p:nvSpPr>
        <p:spPr>
          <a:xfrm rot="10800000" flipV="1">
            <a:off x="-2" y="6484538"/>
            <a:ext cx="12192003" cy="265176"/>
          </a:xfrm>
          <a:prstGeom prst="rect">
            <a:avLst/>
          </a:prstGeom>
          <a:solidFill>
            <a:srgbClr val="7EB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13344" y="190501"/>
            <a:ext cx="11183356" cy="571499"/>
          </a:xfrm>
        </p:spPr>
        <p:txBody>
          <a:bodyPr/>
          <a:lstStyle>
            <a:lvl1pPr>
              <a:defRPr b="1">
                <a:solidFill>
                  <a:srgbClr val="7EB761"/>
                </a:solidFill>
              </a:defRPr>
            </a:lvl1pPr>
          </a:lstStyle>
          <a:p>
            <a:r>
              <a:rPr lang="en-US" dirty="0"/>
              <a:t>CLICK TO EDIT MASTER TITLE STYLE</a:t>
            </a:r>
          </a:p>
        </p:txBody>
      </p:sp>
      <p:sp>
        <p:nvSpPr>
          <p:cNvPr id="4" name="Content Placeholder 3"/>
          <p:cNvSpPr>
            <a:spLocks noGrp="1"/>
          </p:cNvSpPr>
          <p:nvPr>
            <p:ph sz="quarter" idx="10"/>
          </p:nvPr>
        </p:nvSpPr>
        <p:spPr>
          <a:xfrm>
            <a:off x="495300" y="1104900"/>
            <a:ext cx="11201400" cy="27066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p:cNvSpPr>
            <a:spLocks noGrp="1"/>
          </p:cNvSpPr>
          <p:nvPr>
            <p:ph sz="quarter" idx="11"/>
          </p:nvPr>
        </p:nvSpPr>
        <p:spPr>
          <a:xfrm>
            <a:off x="513344" y="4010044"/>
            <a:ext cx="11201400" cy="22759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2433939"/>
      </p:ext>
    </p:extLst>
  </p:cSld>
  <p:clrMapOvr>
    <a:masterClrMapping/>
  </p:clrMapOvr>
  <p:extLst>
    <p:ext uri="{DCECCB84-F9BA-43D5-87BE-67443E8EF086}">
      <p15:sldGuideLst xmlns:p15="http://schemas.microsoft.com/office/powerpoint/2012/main">
        <p15:guide id="2" pos="7368">
          <p15:clr>
            <a:srgbClr val="FBAE40"/>
          </p15:clr>
        </p15:guide>
        <p15:guide id="3" orient="horz" pos="4152">
          <p15:clr>
            <a:srgbClr val="FBAE40"/>
          </p15:clr>
        </p15:guide>
        <p15:guide id="4" pos="312">
          <p15:clr>
            <a:srgbClr val="FBAE40"/>
          </p15:clr>
        </p15:guide>
        <p15:guide id="5" orient="horz" pos="264">
          <p15:clr>
            <a:srgbClr val="FBAE40"/>
          </p15:clr>
        </p15:guide>
        <p15:guide id="6" orient="horz" pos="696">
          <p15:clr>
            <a:srgbClr val="FBAE40"/>
          </p15:clr>
        </p15:guide>
        <p15:guide id="7" orient="horz" pos="480">
          <p15:clr>
            <a:srgbClr val="FBAE40"/>
          </p15:clr>
        </p15:guide>
        <p15:guide id="9" orient="horz" pos="4080">
          <p15:clr>
            <a:srgbClr val="FBAE40"/>
          </p15:clr>
        </p15:guide>
        <p15:guide id="10" pos="792">
          <p15:clr>
            <a:srgbClr val="FBAE40"/>
          </p15:clr>
        </p15:guide>
        <p15:guide id="11" orient="horz" pos="1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9" name="Hexagon 28"/>
          <p:cNvSpPr/>
          <p:nvPr userDrawn="1"/>
        </p:nvSpPr>
        <p:spPr>
          <a:xfrm rot="7200000">
            <a:off x="-168533" y="-1948"/>
            <a:ext cx="679504" cy="589869"/>
          </a:xfrm>
          <a:custGeom>
            <a:avLst/>
            <a:gdLst>
              <a:gd name="connsiteX0" fmla="*/ 0 w 678058"/>
              <a:gd name="connsiteY0" fmla="*/ 294935 h 589869"/>
              <a:gd name="connsiteX1" fmla="*/ 170071 w 678058"/>
              <a:gd name="connsiteY1" fmla="*/ 0 h 589869"/>
              <a:gd name="connsiteX2" fmla="*/ 507987 w 678058"/>
              <a:gd name="connsiteY2" fmla="*/ 0 h 589869"/>
              <a:gd name="connsiteX3" fmla="*/ 678058 w 678058"/>
              <a:gd name="connsiteY3" fmla="*/ 294935 h 589869"/>
              <a:gd name="connsiteX4" fmla="*/ 507987 w 678058"/>
              <a:gd name="connsiteY4" fmla="*/ 589869 h 589869"/>
              <a:gd name="connsiteX5" fmla="*/ 170071 w 678058"/>
              <a:gd name="connsiteY5" fmla="*/ 589869 h 589869"/>
              <a:gd name="connsiteX6" fmla="*/ 0 w 678058"/>
              <a:gd name="connsiteY6" fmla="*/ 294935 h 589869"/>
              <a:gd name="connsiteX0" fmla="*/ 0 w 678058"/>
              <a:gd name="connsiteY0" fmla="*/ 294935 h 589869"/>
              <a:gd name="connsiteX1" fmla="*/ 170071 w 678058"/>
              <a:gd name="connsiteY1" fmla="*/ 0 h 589869"/>
              <a:gd name="connsiteX2" fmla="*/ 507987 w 678058"/>
              <a:gd name="connsiteY2" fmla="*/ 0 h 589869"/>
              <a:gd name="connsiteX3" fmla="*/ 678058 w 678058"/>
              <a:gd name="connsiteY3" fmla="*/ 294935 h 589869"/>
              <a:gd name="connsiteX4" fmla="*/ 425517 w 678058"/>
              <a:gd name="connsiteY4" fmla="*/ 447028 h 589869"/>
              <a:gd name="connsiteX5" fmla="*/ 170071 w 678058"/>
              <a:gd name="connsiteY5" fmla="*/ 589869 h 589869"/>
              <a:gd name="connsiteX6" fmla="*/ 0 w 678058"/>
              <a:gd name="connsiteY6" fmla="*/ 294935 h 589869"/>
              <a:gd name="connsiteX0" fmla="*/ 0 w 679504"/>
              <a:gd name="connsiteY0" fmla="*/ 294935 h 589869"/>
              <a:gd name="connsiteX1" fmla="*/ 170071 w 679504"/>
              <a:gd name="connsiteY1" fmla="*/ 0 h 589869"/>
              <a:gd name="connsiteX2" fmla="*/ 507987 w 679504"/>
              <a:gd name="connsiteY2" fmla="*/ 0 h 589869"/>
              <a:gd name="connsiteX3" fmla="*/ 679504 w 679504"/>
              <a:gd name="connsiteY3" fmla="*/ 297440 h 589869"/>
              <a:gd name="connsiteX4" fmla="*/ 425517 w 679504"/>
              <a:gd name="connsiteY4" fmla="*/ 447028 h 589869"/>
              <a:gd name="connsiteX5" fmla="*/ 170071 w 679504"/>
              <a:gd name="connsiteY5" fmla="*/ 589869 h 589869"/>
              <a:gd name="connsiteX6" fmla="*/ 0 w 679504"/>
              <a:gd name="connsiteY6" fmla="*/ 294935 h 58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504" h="589869">
                <a:moveTo>
                  <a:pt x="0" y="294935"/>
                </a:moveTo>
                <a:lnTo>
                  <a:pt x="170071" y="0"/>
                </a:lnTo>
                <a:lnTo>
                  <a:pt x="507987" y="0"/>
                </a:lnTo>
                <a:lnTo>
                  <a:pt x="679504" y="297440"/>
                </a:lnTo>
                <a:lnTo>
                  <a:pt x="425517" y="447028"/>
                </a:lnTo>
                <a:lnTo>
                  <a:pt x="170071" y="589869"/>
                </a:lnTo>
                <a:lnTo>
                  <a:pt x="0" y="294935"/>
                </a:lnTo>
                <a:close/>
              </a:path>
            </a:pathLst>
          </a:custGeom>
          <a:blipFill dpi="0" rotWithShape="0">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exagon 30"/>
          <p:cNvSpPr/>
          <p:nvPr userDrawn="1"/>
        </p:nvSpPr>
        <p:spPr>
          <a:xfrm rot="7200000">
            <a:off x="375942" y="-225597"/>
            <a:ext cx="510064" cy="597456"/>
          </a:xfrm>
          <a:custGeom>
            <a:avLst/>
            <a:gdLst>
              <a:gd name="connsiteX0" fmla="*/ 0 w 678058"/>
              <a:gd name="connsiteY0" fmla="*/ 294935 h 589869"/>
              <a:gd name="connsiteX1" fmla="*/ 170071 w 678058"/>
              <a:gd name="connsiteY1" fmla="*/ 0 h 589869"/>
              <a:gd name="connsiteX2" fmla="*/ 507987 w 678058"/>
              <a:gd name="connsiteY2" fmla="*/ 0 h 589869"/>
              <a:gd name="connsiteX3" fmla="*/ 678058 w 678058"/>
              <a:gd name="connsiteY3" fmla="*/ 294935 h 589869"/>
              <a:gd name="connsiteX4" fmla="*/ 507987 w 678058"/>
              <a:gd name="connsiteY4" fmla="*/ 589869 h 589869"/>
              <a:gd name="connsiteX5" fmla="*/ 170071 w 678058"/>
              <a:gd name="connsiteY5" fmla="*/ 589869 h 589869"/>
              <a:gd name="connsiteX6" fmla="*/ 0 w 678058"/>
              <a:gd name="connsiteY6" fmla="*/ 294935 h 589869"/>
              <a:gd name="connsiteX0" fmla="*/ 0 w 678058"/>
              <a:gd name="connsiteY0" fmla="*/ 294935 h 589869"/>
              <a:gd name="connsiteX1" fmla="*/ 170071 w 678058"/>
              <a:gd name="connsiteY1" fmla="*/ 0 h 589869"/>
              <a:gd name="connsiteX2" fmla="*/ 507987 w 678058"/>
              <a:gd name="connsiteY2" fmla="*/ 0 h 589869"/>
              <a:gd name="connsiteX3" fmla="*/ 678058 w 678058"/>
              <a:gd name="connsiteY3" fmla="*/ 294935 h 589869"/>
              <a:gd name="connsiteX4" fmla="*/ 507987 w 678058"/>
              <a:gd name="connsiteY4" fmla="*/ 589869 h 589869"/>
              <a:gd name="connsiteX5" fmla="*/ 419997 w 678058"/>
              <a:gd name="connsiteY5" fmla="*/ 455597 h 589869"/>
              <a:gd name="connsiteX6" fmla="*/ 0 w 678058"/>
              <a:gd name="connsiteY6" fmla="*/ 294935 h 589869"/>
              <a:gd name="connsiteX0" fmla="*/ 91045 w 507987"/>
              <a:gd name="connsiteY0" fmla="*/ 174252 h 589869"/>
              <a:gd name="connsiteX1" fmla="*/ 0 w 507987"/>
              <a:gd name="connsiteY1" fmla="*/ 0 h 589869"/>
              <a:gd name="connsiteX2" fmla="*/ 337916 w 507987"/>
              <a:gd name="connsiteY2" fmla="*/ 0 h 589869"/>
              <a:gd name="connsiteX3" fmla="*/ 507987 w 507987"/>
              <a:gd name="connsiteY3" fmla="*/ 294935 h 589869"/>
              <a:gd name="connsiteX4" fmla="*/ 337916 w 507987"/>
              <a:gd name="connsiteY4" fmla="*/ 589869 h 589869"/>
              <a:gd name="connsiteX5" fmla="*/ 249926 w 507987"/>
              <a:gd name="connsiteY5" fmla="*/ 455597 h 589869"/>
              <a:gd name="connsiteX6" fmla="*/ 91045 w 507987"/>
              <a:gd name="connsiteY6" fmla="*/ 174252 h 589869"/>
              <a:gd name="connsiteX0" fmla="*/ 96056 w 512998"/>
              <a:gd name="connsiteY0" fmla="*/ 174252 h 589869"/>
              <a:gd name="connsiteX1" fmla="*/ 0 w 512998"/>
              <a:gd name="connsiteY1" fmla="*/ 2894 h 589869"/>
              <a:gd name="connsiteX2" fmla="*/ 342927 w 512998"/>
              <a:gd name="connsiteY2" fmla="*/ 0 h 589869"/>
              <a:gd name="connsiteX3" fmla="*/ 512998 w 512998"/>
              <a:gd name="connsiteY3" fmla="*/ 294935 h 589869"/>
              <a:gd name="connsiteX4" fmla="*/ 342927 w 512998"/>
              <a:gd name="connsiteY4" fmla="*/ 589869 h 589869"/>
              <a:gd name="connsiteX5" fmla="*/ 254937 w 512998"/>
              <a:gd name="connsiteY5" fmla="*/ 455597 h 589869"/>
              <a:gd name="connsiteX6" fmla="*/ 96056 w 512998"/>
              <a:gd name="connsiteY6" fmla="*/ 174252 h 589869"/>
              <a:gd name="connsiteX0" fmla="*/ 96056 w 512998"/>
              <a:gd name="connsiteY0" fmla="*/ 174252 h 597775"/>
              <a:gd name="connsiteX1" fmla="*/ 0 w 512998"/>
              <a:gd name="connsiteY1" fmla="*/ 2894 h 597775"/>
              <a:gd name="connsiteX2" fmla="*/ 342927 w 512998"/>
              <a:gd name="connsiteY2" fmla="*/ 0 h 597775"/>
              <a:gd name="connsiteX3" fmla="*/ 512998 w 512998"/>
              <a:gd name="connsiteY3" fmla="*/ 294935 h 597775"/>
              <a:gd name="connsiteX4" fmla="*/ 340808 w 512998"/>
              <a:gd name="connsiteY4" fmla="*/ 597775 h 597775"/>
              <a:gd name="connsiteX5" fmla="*/ 254937 w 512998"/>
              <a:gd name="connsiteY5" fmla="*/ 455597 h 597775"/>
              <a:gd name="connsiteX6" fmla="*/ 96056 w 512998"/>
              <a:gd name="connsiteY6" fmla="*/ 174252 h 597775"/>
              <a:gd name="connsiteX0" fmla="*/ 96056 w 512998"/>
              <a:gd name="connsiteY0" fmla="*/ 175124 h 598647"/>
              <a:gd name="connsiteX1" fmla="*/ 0 w 512998"/>
              <a:gd name="connsiteY1" fmla="*/ 3766 h 598647"/>
              <a:gd name="connsiteX2" fmla="*/ 339675 w 512998"/>
              <a:gd name="connsiteY2" fmla="*/ 0 h 598647"/>
              <a:gd name="connsiteX3" fmla="*/ 512998 w 512998"/>
              <a:gd name="connsiteY3" fmla="*/ 295807 h 598647"/>
              <a:gd name="connsiteX4" fmla="*/ 340808 w 512998"/>
              <a:gd name="connsiteY4" fmla="*/ 598647 h 598647"/>
              <a:gd name="connsiteX5" fmla="*/ 254937 w 512998"/>
              <a:gd name="connsiteY5" fmla="*/ 456469 h 598647"/>
              <a:gd name="connsiteX6" fmla="*/ 96056 w 512998"/>
              <a:gd name="connsiteY6" fmla="*/ 175124 h 598647"/>
              <a:gd name="connsiteX0" fmla="*/ 96056 w 512998"/>
              <a:gd name="connsiteY0" fmla="*/ 173933 h 597456"/>
              <a:gd name="connsiteX1" fmla="*/ 0 w 512998"/>
              <a:gd name="connsiteY1" fmla="*/ 2575 h 597456"/>
              <a:gd name="connsiteX2" fmla="*/ 337614 w 512998"/>
              <a:gd name="connsiteY2" fmla="*/ 0 h 597456"/>
              <a:gd name="connsiteX3" fmla="*/ 512998 w 512998"/>
              <a:gd name="connsiteY3" fmla="*/ 294616 h 597456"/>
              <a:gd name="connsiteX4" fmla="*/ 340808 w 512998"/>
              <a:gd name="connsiteY4" fmla="*/ 597456 h 597456"/>
              <a:gd name="connsiteX5" fmla="*/ 254937 w 512998"/>
              <a:gd name="connsiteY5" fmla="*/ 455278 h 597456"/>
              <a:gd name="connsiteX6" fmla="*/ 96056 w 512998"/>
              <a:gd name="connsiteY6" fmla="*/ 173933 h 597456"/>
              <a:gd name="connsiteX0" fmla="*/ 96056 w 510064"/>
              <a:gd name="connsiteY0" fmla="*/ 173933 h 597456"/>
              <a:gd name="connsiteX1" fmla="*/ 0 w 510064"/>
              <a:gd name="connsiteY1" fmla="*/ 2575 h 597456"/>
              <a:gd name="connsiteX2" fmla="*/ 337614 w 510064"/>
              <a:gd name="connsiteY2" fmla="*/ 0 h 597456"/>
              <a:gd name="connsiteX3" fmla="*/ 510064 w 510064"/>
              <a:gd name="connsiteY3" fmla="*/ 299059 h 597456"/>
              <a:gd name="connsiteX4" fmla="*/ 340808 w 510064"/>
              <a:gd name="connsiteY4" fmla="*/ 597456 h 597456"/>
              <a:gd name="connsiteX5" fmla="*/ 254937 w 510064"/>
              <a:gd name="connsiteY5" fmla="*/ 455278 h 597456"/>
              <a:gd name="connsiteX6" fmla="*/ 96056 w 510064"/>
              <a:gd name="connsiteY6" fmla="*/ 173933 h 59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064" h="597456">
                <a:moveTo>
                  <a:pt x="96056" y="173933"/>
                </a:moveTo>
                <a:lnTo>
                  <a:pt x="0" y="2575"/>
                </a:lnTo>
                <a:lnTo>
                  <a:pt x="337614" y="0"/>
                </a:lnTo>
                <a:lnTo>
                  <a:pt x="510064" y="299059"/>
                </a:lnTo>
                <a:lnTo>
                  <a:pt x="340808" y="597456"/>
                </a:lnTo>
                <a:lnTo>
                  <a:pt x="254937" y="455278"/>
                </a:lnTo>
                <a:lnTo>
                  <a:pt x="96056" y="173933"/>
                </a:lnTo>
                <a:close/>
              </a:path>
            </a:pathLst>
          </a:custGeom>
          <a:solidFill>
            <a:srgbClr val="7EB761">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xagon 33"/>
          <p:cNvSpPr/>
          <p:nvPr userDrawn="1"/>
        </p:nvSpPr>
        <p:spPr>
          <a:xfrm rot="7200000">
            <a:off x="342880" y="292874"/>
            <a:ext cx="678058" cy="589869"/>
          </a:xfrm>
          <a:prstGeom prst="hexagon">
            <a:avLst>
              <a:gd name="adj" fmla="val 28832"/>
              <a:gd name="vf" fmla="val 115470"/>
            </a:avLst>
          </a:prstGeom>
          <a:solidFill>
            <a:srgbClr val="7EB76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0" y="6172200"/>
            <a:ext cx="12192000" cy="337387"/>
          </a:xfrm>
          <a:prstGeom prst="rect">
            <a:avLst/>
          </a:prstGeom>
          <a:solidFill>
            <a:srgbClr val="7EB761"/>
          </a:solidFill>
          <a:ln>
            <a:noFill/>
          </a:ln>
          <a:effectLst>
            <a:outerShdw blurRad="762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289384" y="366103"/>
            <a:ext cx="10515600" cy="395898"/>
          </a:xfrm>
        </p:spPr>
        <p:txBody>
          <a:bodyPr/>
          <a:lstStyle>
            <a:lvl1pPr>
              <a:defRPr b="1">
                <a:solidFill>
                  <a:srgbClr val="7EB761"/>
                </a:solidFill>
              </a:defRPr>
            </a:lvl1pPr>
          </a:lstStyle>
          <a:p>
            <a:r>
              <a:rPr lang="en-US" dirty="0"/>
              <a:t>CLICK TO EDIT MASTER TITLE STYLE</a:t>
            </a:r>
          </a:p>
        </p:txBody>
      </p:sp>
      <p:sp>
        <p:nvSpPr>
          <p:cNvPr id="8" name="Content Placeholder 7"/>
          <p:cNvSpPr>
            <a:spLocks noGrp="1"/>
          </p:cNvSpPr>
          <p:nvPr>
            <p:ph sz="quarter" idx="11"/>
          </p:nvPr>
        </p:nvSpPr>
        <p:spPr>
          <a:xfrm>
            <a:off x="6196013" y="952500"/>
            <a:ext cx="5500687" cy="4870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2"/>
          </p:nvPr>
        </p:nvSpPr>
        <p:spPr>
          <a:xfrm>
            <a:off x="1289050" y="2784968"/>
            <a:ext cx="4040188" cy="1241676"/>
          </a:xfrm>
        </p:spPr>
        <p:txBody>
          <a:bodyPr/>
          <a:lstStyle/>
          <a:p>
            <a:pPr lvl="0"/>
            <a:r>
              <a:rPr lang="en-US" dirty="0"/>
              <a:t>Edit Master text styles</a:t>
            </a:r>
          </a:p>
        </p:txBody>
      </p:sp>
      <p:sp>
        <p:nvSpPr>
          <p:cNvPr id="14" name="Content Placeholder 3"/>
          <p:cNvSpPr>
            <a:spLocks noGrp="1"/>
          </p:cNvSpPr>
          <p:nvPr>
            <p:ph sz="quarter" idx="13"/>
          </p:nvPr>
        </p:nvSpPr>
        <p:spPr>
          <a:xfrm>
            <a:off x="1289050" y="4581274"/>
            <a:ext cx="4040188" cy="1241676"/>
          </a:xfrm>
        </p:spPr>
        <p:txBody>
          <a:bodyPr/>
          <a:lstStyle/>
          <a:p>
            <a:pPr lvl="0"/>
            <a:r>
              <a:rPr lang="en-US" dirty="0"/>
              <a:t>Edit Master text styles</a:t>
            </a:r>
          </a:p>
        </p:txBody>
      </p:sp>
      <p:sp>
        <p:nvSpPr>
          <p:cNvPr id="15" name="Content Placeholder 3"/>
          <p:cNvSpPr>
            <a:spLocks noGrp="1"/>
          </p:cNvSpPr>
          <p:nvPr>
            <p:ph sz="quarter" idx="14"/>
          </p:nvPr>
        </p:nvSpPr>
        <p:spPr>
          <a:xfrm>
            <a:off x="1289050" y="988662"/>
            <a:ext cx="4040188" cy="1241676"/>
          </a:xfrm>
        </p:spPr>
        <p:txBody>
          <a:bodyPr/>
          <a:lstStyle/>
          <a:p>
            <a:pPr lvl="0"/>
            <a:r>
              <a:rPr lang="en-US" dirty="0"/>
              <a:t>Edit Master text styles</a:t>
            </a:r>
          </a:p>
        </p:txBody>
      </p:sp>
    </p:spTree>
    <p:extLst>
      <p:ext uri="{BB962C8B-B14F-4D97-AF65-F5344CB8AC3E}">
        <p14:creationId xmlns:p14="http://schemas.microsoft.com/office/powerpoint/2010/main" val="3019106945"/>
      </p:ext>
    </p:extLst>
  </p:cSld>
  <p:clrMapOvr>
    <a:masterClrMapping/>
  </p:clrMapOvr>
  <p:extLst>
    <p:ext uri="{DCECCB84-F9BA-43D5-87BE-67443E8EF086}">
      <p15:sldGuideLst xmlns:p15="http://schemas.microsoft.com/office/powerpoint/2012/main">
        <p15:guide id="2" pos="7368">
          <p15:clr>
            <a:srgbClr val="FBAE40"/>
          </p15:clr>
        </p15:guide>
        <p15:guide id="3" orient="horz" pos="4152">
          <p15:clr>
            <a:srgbClr val="FBAE40"/>
          </p15:clr>
        </p15:guide>
        <p15:guide id="4" pos="312">
          <p15:clr>
            <a:srgbClr val="FBAE40"/>
          </p15:clr>
        </p15:guide>
        <p15:guide id="5" orient="horz" pos="216" userDrawn="1">
          <p15:clr>
            <a:srgbClr val="FBAE40"/>
          </p15:clr>
        </p15:guide>
        <p15:guide id="6" orient="horz" pos="600" userDrawn="1">
          <p15:clr>
            <a:srgbClr val="FBAE40"/>
          </p15:clr>
        </p15:guide>
        <p15:guide id="7" orient="horz" pos="480" userDrawn="1">
          <p15:clr>
            <a:srgbClr val="FBAE40"/>
          </p15:clr>
        </p15:guide>
        <p15:guide id="9" orient="horz" pos="4080" userDrawn="1">
          <p15:clr>
            <a:srgbClr val="FBAE40"/>
          </p15:clr>
        </p15:guide>
        <p15:guide id="10" pos="79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Rectangle 23"/>
          <p:cNvSpPr/>
          <p:nvPr userDrawn="1"/>
        </p:nvSpPr>
        <p:spPr>
          <a:xfrm>
            <a:off x="0" y="6172200"/>
            <a:ext cx="12192000" cy="685800"/>
          </a:xfrm>
          <a:prstGeom prst="rect">
            <a:avLst/>
          </a:prstGeom>
          <a:solidFill>
            <a:srgbClr val="7EB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0" y="1186372"/>
            <a:ext cx="11696700" cy="114553"/>
          </a:xfrm>
          <a:prstGeom prst="rect">
            <a:avLst/>
          </a:prstGeom>
          <a:solidFill>
            <a:srgbClr val="7EB7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5B9BD5"/>
              </a:solidFill>
            </a:endParaRPr>
          </a:p>
        </p:txBody>
      </p:sp>
      <p:sp>
        <p:nvSpPr>
          <p:cNvPr id="13" name="Rectangle 4"/>
          <p:cNvSpPr/>
          <p:nvPr userDrawn="1"/>
        </p:nvSpPr>
        <p:spPr>
          <a:xfrm flipH="1" flipV="1">
            <a:off x="9969288" y="-9526"/>
            <a:ext cx="2223737" cy="1310450"/>
          </a:xfrm>
          <a:custGeom>
            <a:avLst/>
            <a:gdLst>
              <a:gd name="connsiteX0" fmla="*/ 0 w 3466214"/>
              <a:gd name="connsiteY0" fmla="*/ 0 h 2115879"/>
              <a:gd name="connsiteX1" fmla="*/ 3466214 w 3466214"/>
              <a:gd name="connsiteY1" fmla="*/ 0 h 2115879"/>
              <a:gd name="connsiteX2" fmla="*/ 3466214 w 3466214"/>
              <a:gd name="connsiteY2" fmla="*/ 2115879 h 2115879"/>
              <a:gd name="connsiteX3" fmla="*/ 0 w 3466214"/>
              <a:gd name="connsiteY3" fmla="*/ 2115879 h 2115879"/>
              <a:gd name="connsiteX4" fmla="*/ 0 w 3466214"/>
              <a:gd name="connsiteY4" fmla="*/ 0 h 2115879"/>
              <a:gd name="connsiteX0" fmla="*/ 0 w 3466214"/>
              <a:gd name="connsiteY0" fmla="*/ 0 h 2115879"/>
              <a:gd name="connsiteX1" fmla="*/ 3466214 w 3466214"/>
              <a:gd name="connsiteY1" fmla="*/ 0 h 2115879"/>
              <a:gd name="connsiteX2" fmla="*/ 3466214 w 3466214"/>
              <a:gd name="connsiteY2" fmla="*/ 2115879 h 2115879"/>
              <a:gd name="connsiteX3" fmla="*/ 0 w 3466214"/>
              <a:gd name="connsiteY3" fmla="*/ 2115879 h 2115879"/>
              <a:gd name="connsiteX4" fmla="*/ 0 w 3466214"/>
              <a:gd name="connsiteY4" fmla="*/ 0 h 2115879"/>
              <a:gd name="connsiteX0" fmla="*/ 0 w 3466214"/>
              <a:gd name="connsiteY0" fmla="*/ 0 h 2115879"/>
              <a:gd name="connsiteX1" fmla="*/ 1265274 w 3466214"/>
              <a:gd name="connsiteY1" fmla="*/ 1116419 h 2115879"/>
              <a:gd name="connsiteX2" fmla="*/ 3466214 w 3466214"/>
              <a:gd name="connsiteY2" fmla="*/ 2115879 h 2115879"/>
              <a:gd name="connsiteX3" fmla="*/ 0 w 3466214"/>
              <a:gd name="connsiteY3" fmla="*/ 2115879 h 2115879"/>
              <a:gd name="connsiteX4" fmla="*/ 0 w 3466214"/>
              <a:gd name="connsiteY4" fmla="*/ 0 h 2115879"/>
              <a:gd name="connsiteX0" fmla="*/ 0 w 3466214"/>
              <a:gd name="connsiteY0" fmla="*/ 0 h 1010092"/>
              <a:gd name="connsiteX1" fmla="*/ 1265274 w 3466214"/>
              <a:gd name="connsiteY1" fmla="*/ 10632 h 1010092"/>
              <a:gd name="connsiteX2" fmla="*/ 3466214 w 3466214"/>
              <a:gd name="connsiteY2" fmla="*/ 1010092 h 1010092"/>
              <a:gd name="connsiteX3" fmla="*/ 0 w 3466214"/>
              <a:gd name="connsiteY3" fmla="*/ 1010092 h 1010092"/>
              <a:gd name="connsiteX4" fmla="*/ 0 w 3466214"/>
              <a:gd name="connsiteY4" fmla="*/ 0 h 1010092"/>
              <a:gd name="connsiteX0" fmla="*/ 0 w 1573619"/>
              <a:gd name="connsiteY0" fmla="*/ 0 h 1010092"/>
              <a:gd name="connsiteX1" fmla="*/ 1265274 w 1573619"/>
              <a:gd name="connsiteY1" fmla="*/ 10632 h 1010092"/>
              <a:gd name="connsiteX2" fmla="*/ 1573619 w 1573619"/>
              <a:gd name="connsiteY2" fmla="*/ 999460 h 1010092"/>
              <a:gd name="connsiteX3" fmla="*/ 0 w 1573619"/>
              <a:gd name="connsiteY3" fmla="*/ 1010092 h 1010092"/>
              <a:gd name="connsiteX4" fmla="*/ 0 w 1573619"/>
              <a:gd name="connsiteY4" fmla="*/ 0 h 1010092"/>
              <a:gd name="connsiteX0" fmla="*/ 0 w 1573619"/>
              <a:gd name="connsiteY0" fmla="*/ 0 h 1010092"/>
              <a:gd name="connsiteX1" fmla="*/ 1244009 w 1573619"/>
              <a:gd name="connsiteY1" fmla="*/ 0 h 1010092"/>
              <a:gd name="connsiteX2" fmla="*/ 1573619 w 1573619"/>
              <a:gd name="connsiteY2" fmla="*/ 999460 h 1010092"/>
              <a:gd name="connsiteX3" fmla="*/ 0 w 1573619"/>
              <a:gd name="connsiteY3" fmla="*/ 1010092 h 1010092"/>
              <a:gd name="connsiteX4" fmla="*/ 0 w 1573619"/>
              <a:gd name="connsiteY4" fmla="*/ 0 h 1010092"/>
              <a:gd name="connsiteX0" fmla="*/ 0 w 1584252"/>
              <a:gd name="connsiteY0" fmla="*/ 0 h 1010092"/>
              <a:gd name="connsiteX1" fmla="*/ 1244009 w 1584252"/>
              <a:gd name="connsiteY1" fmla="*/ 0 h 1010092"/>
              <a:gd name="connsiteX2" fmla="*/ 1584252 w 1584252"/>
              <a:gd name="connsiteY2" fmla="*/ 999460 h 1010092"/>
              <a:gd name="connsiteX3" fmla="*/ 0 w 1584252"/>
              <a:gd name="connsiteY3" fmla="*/ 1010092 h 1010092"/>
              <a:gd name="connsiteX4" fmla="*/ 0 w 1584252"/>
              <a:gd name="connsiteY4" fmla="*/ 0 h 1010092"/>
              <a:gd name="connsiteX0" fmla="*/ 0 w 1584252"/>
              <a:gd name="connsiteY0" fmla="*/ 0 h 1020725"/>
              <a:gd name="connsiteX1" fmla="*/ 1244009 w 1584252"/>
              <a:gd name="connsiteY1" fmla="*/ 0 h 1020725"/>
              <a:gd name="connsiteX2" fmla="*/ 1584252 w 1584252"/>
              <a:gd name="connsiteY2" fmla="*/ 1020725 h 1020725"/>
              <a:gd name="connsiteX3" fmla="*/ 0 w 1584252"/>
              <a:gd name="connsiteY3" fmla="*/ 1010092 h 1020725"/>
              <a:gd name="connsiteX4" fmla="*/ 0 w 1584252"/>
              <a:gd name="connsiteY4" fmla="*/ 0 h 1020725"/>
              <a:gd name="connsiteX0" fmla="*/ 0 w 1584252"/>
              <a:gd name="connsiteY0" fmla="*/ 0 h 1020725"/>
              <a:gd name="connsiteX1" fmla="*/ 1244009 w 1584252"/>
              <a:gd name="connsiteY1" fmla="*/ 0 h 1020725"/>
              <a:gd name="connsiteX2" fmla="*/ 1584252 w 1584252"/>
              <a:gd name="connsiteY2" fmla="*/ 1020725 h 1020725"/>
              <a:gd name="connsiteX3" fmla="*/ 0 w 1584252"/>
              <a:gd name="connsiteY3" fmla="*/ 1010092 h 1020725"/>
              <a:gd name="connsiteX4" fmla="*/ 0 w 1584252"/>
              <a:gd name="connsiteY4" fmla="*/ 0 h 1020725"/>
              <a:gd name="connsiteX0" fmla="*/ 0 w 1584252"/>
              <a:gd name="connsiteY0" fmla="*/ 0 h 1020725"/>
              <a:gd name="connsiteX1" fmla="*/ 1244009 w 1584252"/>
              <a:gd name="connsiteY1" fmla="*/ 0 h 1020725"/>
              <a:gd name="connsiteX2" fmla="*/ 1584252 w 1584252"/>
              <a:gd name="connsiteY2" fmla="*/ 1020725 h 1020725"/>
              <a:gd name="connsiteX3" fmla="*/ 4156 w 1584252"/>
              <a:gd name="connsiteY3" fmla="*/ 1018404 h 1020725"/>
              <a:gd name="connsiteX4" fmla="*/ 0 w 1584252"/>
              <a:gd name="connsiteY4" fmla="*/ 0 h 1020725"/>
              <a:gd name="connsiteX0" fmla="*/ 0 w 1584252"/>
              <a:gd name="connsiteY0" fmla="*/ 0 h 1020725"/>
              <a:gd name="connsiteX1" fmla="*/ 1244009 w 1584252"/>
              <a:gd name="connsiteY1" fmla="*/ 0 h 1020725"/>
              <a:gd name="connsiteX2" fmla="*/ 1584252 w 1584252"/>
              <a:gd name="connsiteY2" fmla="*/ 1020725 h 1020725"/>
              <a:gd name="connsiteX3" fmla="*/ 4156 w 1584252"/>
              <a:gd name="connsiteY3" fmla="*/ 1018404 h 1020725"/>
              <a:gd name="connsiteX4" fmla="*/ 0 w 1584252"/>
              <a:gd name="connsiteY4" fmla="*/ 0 h 1020725"/>
              <a:gd name="connsiteX0" fmla="*/ 731 w 1584983"/>
              <a:gd name="connsiteY0" fmla="*/ 0 h 1023386"/>
              <a:gd name="connsiteX1" fmla="*/ 1244740 w 1584983"/>
              <a:gd name="connsiteY1" fmla="*/ 0 h 1023386"/>
              <a:gd name="connsiteX2" fmla="*/ 1584983 w 1584983"/>
              <a:gd name="connsiteY2" fmla="*/ 1020725 h 1023386"/>
              <a:gd name="connsiteX3" fmla="*/ 361 w 1584983"/>
              <a:gd name="connsiteY3" fmla="*/ 1023386 h 1023386"/>
              <a:gd name="connsiteX4" fmla="*/ 731 w 1584983"/>
              <a:gd name="connsiteY4" fmla="*/ 0 h 1023386"/>
              <a:gd name="connsiteX0" fmla="*/ 731 w 1584983"/>
              <a:gd name="connsiteY0" fmla="*/ 0 h 1023386"/>
              <a:gd name="connsiteX1" fmla="*/ 1244740 w 1584983"/>
              <a:gd name="connsiteY1" fmla="*/ 0 h 1023386"/>
              <a:gd name="connsiteX2" fmla="*/ 1584983 w 1584983"/>
              <a:gd name="connsiteY2" fmla="*/ 1020725 h 1023386"/>
              <a:gd name="connsiteX3" fmla="*/ 361 w 1584983"/>
              <a:gd name="connsiteY3" fmla="*/ 1023386 h 1023386"/>
              <a:gd name="connsiteX4" fmla="*/ 731 w 1584983"/>
              <a:gd name="connsiteY4" fmla="*/ 0 h 1023386"/>
              <a:gd name="connsiteX0" fmla="*/ 731 w 1584983"/>
              <a:gd name="connsiteY0" fmla="*/ 0 h 1028199"/>
              <a:gd name="connsiteX1" fmla="*/ 1244740 w 1584983"/>
              <a:gd name="connsiteY1" fmla="*/ 0 h 1028199"/>
              <a:gd name="connsiteX2" fmla="*/ 1584983 w 1584983"/>
              <a:gd name="connsiteY2" fmla="*/ 1028199 h 1028199"/>
              <a:gd name="connsiteX3" fmla="*/ 361 w 1584983"/>
              <a:gd name="connsiteY3" fmla="*/ 1023386 h 1028199"/>
              <a:gd name="connsiteX4" fmla="*/ 731 w 1584983"/>
              <a:gd name="connsiteY4" fmla="*/ 0 h 1028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983" h="1028199">
                <a:moveTo>
                  <a:pt x="731" y="0"/>
                </a:moveTo>
                <a:lnTo>
                  <a:pt x="1244740" y="0"/>
                </a:lnTo>
                <a:lnTo>
                  <a:pt x="1584983" y="1028199"/>
                </a:lnTo>
                <a:lnTo>
                  <a:pt x="361" y="1023386"/>
                </a:lnTo>
                <a:cubicBezTo>
                  <a:pt x="-1024" y="683918"/>
                  <a:pt x="2116" y="339468"/>
                  <a:pt x="731" y="0"/>
                </a:cubicBezTo>
                <a:close/>
              </a:path>
            </a:pathLst>
          </a:custGeom>
          <a:blipFill dpi="0" rotWithShape="0">
            <a:blip r:embed="rId2" cstate="print">
              <a:extLst>
                <a:ext uri="{28A0092B-C50C-407E-A947-70E740481C1C}">
                  <a14:useLocalDpi xmlns:a14="http://schemas.microsoft.com/office/drawing/2010/main" val="0"/>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hasCustomPrompt="1"/>
          </p:nvPr>
        </p:nvSpPr>
        <p:spPr>
          <a:xfrm>
            <a:off x="495300" y="381001"/>
            <a:ext cx="9473988" cy="419100"/>
          </a:xfrm>
        </p:spPr>
        <p:txBody>
          <a:bodyPr/>
          <a:lstStyle>
            <a:lvl1pPr>
              <a:defRPr b="1">
                <a:solidFill>
                  <a:srgbClr val="7EB761"/>
                </a:solidFill>
              </a:defRPr>
            </a:lvl1pPr>
          </a:lstStyle>
          <a:p>
            <a:r>
              <a:rPr lang="en-US" dirty="0"/>
              <a:t>CLICK TO EDIT MASTER TITLE STYLE</a:t>
            </a:r>
          </a:p>
        </p:txBody>
      </p:sp>
      <p:sp>
        <p:nvSpPr>
          <p:cNvPr id="5" name="Content Placeholder 4"/>
          <p:cNvSpPr>
            <a:spLocks noGrp="1"/>
          </p:cNvSpPr>
          <p:nvPr>
            <p:ph sz="quarter" idx="10"/>
          </p:nvPr>
        </p:nvSpPr>
        <p:spPr>
          <a:xfrm>
            <a:off x="495300" y="4451350"/>
            <a:ext cx="11201400" cy="1492250"/>
          </a:xfrm>
        </p:spPr>
        <p:txBody>
          <a:bodyPr/>
          <a:lstStyle>
            <a:lvl1pP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8" name="Content Placeholder 7"/>
          <p:cNvSpPr>
            <a:spLocks noGrp="1"/>
          </p:cNvSpPr>
          <p:nvPr>
            <p:ph sz="quarter" idx="11"/>
          </p:nvPr>
        </p:nvSpPr>
        <p:spPr>
          <a:xfrm>
            <a:off x="495300" y="1536032"/>
            <a:ext cx="3319463" cy="2627313"/>
          </a:xfrm>
        </p:spPr>
        <p:txBody>
          <a:bodyPr/>
          <a:lstStyle>
            <a:lvl1pP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2" name="Content Placeholder 7"/>
          <p:cNvSpPr>
            <a:spLocks noGrp="1"/>
          </p:cNvSpPr>
          <p:nvPr>
            <p:ph sz="quarter" idx="12"/>
          </p:nvPr>
        </p:nvSpPr>
        <p:spPr>
          <a:xfrm>
            <a:off x="4436269" y="1536032"/>
            <a:ext cx="3319463" cy="2627313"/>
          </a:xfrm>
        </p:spPr>
        <p:txBody>
          <a:bodyPr/>
          <a:lstStyle/>
          <a:p>
            <a:pPr lvl="0"/>
            <a:r>
              <a:rPr lang="en-US" dirty="0"/>
              <a:t>Edit Master text styles</a:t>
            </a:r>
          </a:p>
        </p:txBody>
      </p:sp>
      <p:sp>
        <p:nvSpPr>
          <p:cNvPr id="14" name="Content Placeholder 7"/>
          <p:cNvSpPr>
            <a:spLocks noGrp="1"/>
          </p:cNvSpPr>
          <p:nvPr>
            <p:ph sz="quarter" idx="13"/>
          </p:nvPr>
        </p:nvSpPr>
        <p:spPr>
          <a:xfrm>
            <a:off x="8377237" y="1536032"/>
            <a:ext cx="3319463" cy="2627313"/>
          </a:xfrm>
        </p:spPr>
        <p:txBody>
          <a:bodyPr/>
          <a:lstStyle/>
          <a:p>
            <a:pPr lvl="0"/>
            <a:r>
              <a:rPr lang="en-US" dirty="0"/>
              <a:t>Edit Master text styles</a:t>
            </a:r>
          </a:p>
        </p:txBody>
      </p:sp>
    </p:spTree>
    <p:extLst>
      <p:ext uri="{BB962C8B-B14F-4D97-AF65-F5344CB8AC3E}">
        <p14:creationId xmlns:p14="http://schemas.microsoft.com/office/powerpoint/2010/main" val="904063879"/>
      </p:ext>
    </p:extLst>
  </p:cSld>
  <p:clrMapOvr>
    <a:masterClrMapping/>
  </p:clrMapOvr>
  <p:extLst>
    <p:ext uri="{DCECCB84-F9BA-43D5-87BE-67443E8EF086}">
      <p15:sldGuideLst xmlns:p15="http://schemas.microsoft.com/office/powerpoint/2012/main">
        <p15:guide id="2" pos="7368">
          <p15:clr>
            <a:srgbClr val="FBAE40"/>
          </p15:clr>
        </p15:guide>
        <p15:guide id="3" orient="horz" pos="4152">
          <p15:clr>
            <a:srgbClr val="FBAE40"/>
          </p15:clr>
        </p15:guide>
        <p15:guide id="4" pos="312">
          <p15:clr>
            <a:srgbClr val="FBAE40"/>
          </p15:clr>
        </p15:guide>
        <p15:guide id="5" orient="horz" pos="240" userDrawn="1">
          <p15:clr>
            <a:srgbClr val="FBAE40"/>
          </p15:clr>
        </p15:guide>
        <p15:guide id="6" orient="horz" pos="960" userDrawn="1">
          <p15:clr>
            <a:srgbClr val="FBAE40"/>
          </p15:clr>
        </p15:guide>
        <p15:guide id="7" orient="horz" pos="504" userDrawn="1">
          <p15:clr>
            <a:srgbClr val="FBAE40"/>
          </p15:clr>
        </p15:guide>
        <p15:guide id="9" orient="horz" pos="40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16" name="Rectangle 15"/>
          <p:cNvSpPr/>
          <p:nvPr userDrawn="1"/>
        </p:nvSpPr>
        <p:spPr>
          <a:xfrm rot="10800000" flipV="1">
            <a:off x="-4" y="428625"/>
            <a:ext cx="12192003" cy="628650"/>
          </a:xfrm>
          <a:prstGeom prst="rect">
            <a:avLst/>
          </a:prstGeom>
          <a:solidFill>
            <a:srgbClr val="7EB761"/>
          </a:solidFill>
          <a:ln>
            <a:noFill/>
          </a:ln>
          <a:effectLst>
            <a:outerShdw blurRad="762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userDrawn="1"/>
        </p:nvSpPr>
        <p:spPr>
          <a:xfrm>
            <a:off x="367110" y="419100"/>
            <a:ext cx="10233148" cy="685799"/>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chemeClr val="bg1"/>
              </a:solidFill>
            </a:endParaRPr>
          </a:p>
        </p:txBody>
      </p:sp>
      <p:sp>
        <p:nvSpPr>
          <p:cNvPr id="2" name="Title 1"/>
          <p:cNvSpPr>
            <a:spLocks noGrp="1"/>
          </p:cNvSpPr>
          <p:nvPr>
            <p:ph type="title" hasCustomPrompt="1"/>
          </p:nvPr>
        </p:nvSpPr>
        <p:spPr>
          <a:xfrm>
            <a:off x="393030" y="545432"/>
            <a:ext cx="10515600" cy="419100"/>
          </a:xfrm>
        </p:spPr>
        <p:txBody>
          <a:bodyPr/>
          <a:lstStyle>
            <a:lvl1pPr>
              <a:defRPr b="1">
                <a:solidFill>
                  <a:schemeClr val="bg1"/>
                </a:solidFill>
              </a:defRPr>
            </a:lvl1pPr>
          </a:lstStyle>
          <a:p>
            <a:r>
              <a:rPr lang="en-US" dirty="0"/>
              <a:t>CLICK TO EDIT MASTER TITLE STYLE</a:t>
            </a:r>
          </a:p>
        </p:txBody>
      </p:sp>
      <p:sp>
        <p:nvSpPr>
          <p:cNvPr id="5" name="Content Placeholder 4"/>
          <p:cNvSpPr>
            <a:spLocks noGrp="1"/>
          </p:cNvSpPr>
          <p:nvPr>
            <p:ph sz="quarter" idx="10"/>
          </p:nvPr>
        </p:nvSpPr>
        <p:spPr>
          <a:xfrm>
            <a:off x="495301" y="1371600"/>
            <a:ext cx="3378868"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4"/>
          <p:cNvSpPr>
            <a:spLocks noGrp="1"/>
          </p:cNvSpPr>
          <p:nvPr>
            <p:ph sz="quarter" idx="11"/>
          </p:nvPr>
        </p:nvSpPr>
        <p:spPr>
          <a:xfrm>
            <a:off x="4406566" y="1371600"/>
            <a:ext cx="3378868"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4"/>
          <p:cNvSpPr>
            <a:spLocks noGrp="1"/>
          </p:cNvSpPr>
          <p:nvPr>
            <p:ph sz="quarter" idx="12"/>
          </p:nvPr>
        </p:nvSpPr>
        <p:spPr>
          <a:xfrm>
            <a:off x="8317832" y="1371600"/>
            <a:ext cx="3378868"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5262829"/>
      </p:ext>
    </p:extLst>
  </p:cSld>
  <p:clrMapOvr>
    <a:masterClrMapping/>
  </p:clrMapOvr>
  <p:extLst>
    <p:ext uri="{DCECCB84-F9BA-43D5-87BE-67443E8EF086}">
      <p15:sldGuideLst xmlns:p15="http://schemas.microsoft.com/office/powerpoint/2012/main">
        <p15:guide id="2" pos="7368">
          <p15:clr>
            <a:srgbClr val="FBAE40"/>
          </p15:clr>
        </p15:guide>
        <p15:guide id="3" orient="horz" pos="4152">
          <p15:clr>
            <a:srgbClr val="FBAE40"/>
          </p15:clr>
        </p15:guide>
        <p15:guide id="4" pos="312">
          <p15:clr>
            <a:srgbClr val="FBAE40"/>
          </p15:clr>
        </p15:guide>
        <p15:guide id="5" orient="horz" pos="336" userDrawn="1">
          <p15:clr>
            <a:srgbClr val="FBAE40"/>
          </p15:clr>
        </p15:guide>
        <p15:guide id="6" orient="horz" pos="864" userDrawn="1">
          <p15:clr>
            <a:srgbClr val="FBAE40"/>
          </p15:clr>
        </p15:guide>
        <p15:guide id="7" orient="horz" pos="600" userDrawn="1">
          <p15:clr>
            <a:srgbClr val="FBAE40"/>
          </p15:clr>
        </p15:guide>
        <p15:guide id="9" orient="horz" pos="4080">
          <p15:clr>
            <a:srgbClr val="FBAE40"/>
          </p15:clr>
        </p15:guide>
        <p15:guide id="10" pos="792">
          <p15:clr>
            <a:srgbClr val="FBAE40"/>
          </p15:clr>
        </p15:guide>
        <p15:guide id="11" orient="horz" pos="1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818D07-1FDF-4972-B6DB-8D82F4A8FECF}" type="datetimeFigureOut">
              <a:rPr lang="en-US" smtClean="0"/>
              <a:t>8/12/19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20A82B-6FAE-4015-A6B5-487E2E338A5E}" type="slidenum">
              <a:rPr lang="en-US" smtClean="0"/>
              <a:t>‹#›</a:t>
            </a:fld>
            <a:endParaRPr lang="en-US"/>
          </a:p>
        </p:txBody>
      </p:sp>
    </p:spTree>
    <p:extLst>
      <p:ext uri="{BB962C8B-B14F-4D97-AF65-F5344CB8AC3E}">
        <p14:creationId xmlns:p14="http://schemas.microsoft.com/office/powerpoint/2010/main" val="88382188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2" r:id="rId3"/>
    <p:sldLayoutId id="2147483664" r:id="rId4"/>
    <p:sldLayoutId id="2147483662" r:id="rId5"/>
    <p:sldLayoutId id="2147483669" r:id="rId6"/>
    <p:sldLayoutId id="2147483663" r:id="rId7"/>
    <p:sldLayoutId id="2147483665" r:id="rId8"/>
    <p:sldLayoutId id="2147483667" r:id="rId9"/>
    <p:sldLayoutId id="2147483670" r:id="rId10"/>
    <p:sldLayoutId id="2147483666" r:id="rId11"/>
    <p:sldLayoutId id="214748366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29.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3.png"/><Relationship Id="rId5" Type="http://schemas.openxmlformats.org/officeDocument/2006/relationships/image" Target="../media/image38.png"/><Relationship Id="rId10" Type="http://schemas.openxmlformats.org/officeDocument/2006/relationships/image" Target="../media/image25.png"/><Relationship Id="rId4" Type="http://schemas.openxmlformats.org/officeDocument/2006/relationships/image" Target="../media/image37.emf"/><Relationship Id="rId9"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6.png"/><Relationship Id="rId4" Type="http://schemas.openxmlformats.org/officeDocument/2006/relationships/diagramLayout" Target="../diagrams/layout2.xml"/><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AFBD980-DA7F-D343-976C-847CCD685A4B}"/>
              </a:ext>
            </a:extLst>
          </p:cNvPr>
          <p:cNvPicPr>
            <a:picLocks noChangeAspect="1"/>
          </p:cNvPicPr>
          <p:nvPr/>
        </p:nvPicPr>
        <p:blipFill rotWithShape="1">
          <a:blip r:embed="rId3">
            <a:extLst>
              <a:ext uri="{28A0092B-C50C-407E-A947-70E740481C1C}">
                <a14:useLocalDpi xmlns:a14="http://schemas.microsoft.com/office/drawing/2010/main" val="0"/>
              </a:ext>
            </a:extLst>
          </a:blip>
          <a:srcRect l="40000" t="485" b="547"/>
          <a:stretch/>
        </p:blipFill>
        <p:spPr>
          <a:xfrm>
            <a:off x="-2" y="0"/>
            <a:ext cx="7391402" cy="6858000"/>
          </a:xfrm>
          <a:prstGeom prst="rect">
            <a:avLst/>
          </a:prstGeom>
        </p:spPr>
      </p:pic>
      <p:grpSp>
        <p:nvGrpSpPr>
          <p:cNvPr id="14" name="Group 13"/>
          <p:cNvGrpSpPr/>
          <p:nvPr/>
        </p:nvGrpSpPr>
        <p:grpSpPr>
          <a:xfrm>
            <a:off x="7814761" y="4115906"/>
            <a:ext cx="1820749" cy="1193391"/>
            <a:chOff x="8025208" y="3531159"/>
            <a:chExt cx="1820749" cy="1193391"/>
          </a:xfrm>
        </p:grpSpPr>
        <p:sp>
          <p:nvSpPr>
            <p:cNvPr id="15" name="TextBox 14"/>
            <p:cNvSpPr txBox="1"/>
            <p:nvPr userDrawn="1"/>
          </p:nvSpPr>
          <p:spPr>
            <a:xfrm>
              <a:off x="8025208" y="3531159"/>
              <a:ext cx="1820749" cy="323165"/>
            </a:xfrm>
            <a:prstGeom prst="rect">
              <a:avLst/>
            </a:prstGeom>
            <a:noFill/>
          </p:spPr>
          <p:txBody>
            <a:bodyPr wrap="square" rtlCol="0">
              <a:spAutoFit/>
            </a:bodyPr>
            <a:lstStyle/>
            <a:p>
              <a:r>
                <a:rPr lang="en-US" sz="1500" dirty="0">
                  <a:solidFill>
                    <a:schemeClr val="tx1">
                      <a:lumMod val="75000"/>
                      <a:lumOff val="25000"/>
                    </a:schemeClr>
                  </a:solidFill>
                  <a:latin typeface="Century Gothic" panose="020B0502020202020204" pitchFamily="34" charset="0"/>
                </a:rPr>
                <a:t>Danika Mosher</a:t>
              </a:r>
            </a:p>
          </p:txBody>
        </p:sp>
        <p:sp>
          <p:nvSpPr>
            <p:cNvPr id="16" name="Rectangle 15"/>
            <p:cNvSpPr/>
            <p:nvPr userDrawn="1"/>
          </p:nvSpPr>
          <p:spPr>
            <a:xfrm>
              <a:off x="8032640" y="3966272"/>
              <a:ext cx="1369286" cy="323165"/>
            </a:xfrm>
            <a:prstGeom prst="rect">
              <a:avLst/>
            </a:prstGeom>
          </p:spPr>
          <p:txBody>
            <a:bodyPr wrap="none">
              <a:spAutoFit/>
            </a:bodyPr>
            <a:lstStyle/>
            <a:p>
              <a:r>
                <a:rPr lang="en-US" sz="1500" dirty="0">
                  <a:solidFill>
                    <a:schemeClr val="tx1">
                      <a:lumMod val="75000"/>
                      <a:lumOff val="25000"/>
                    </a:schemeClr>
                  </a:solidFill>
                  <a:latin typeface="Century Gothic" panose="020B0502020202020204" pitchFamily="34" charset="0"/>
                </a:rPr>
                <a:t>Max </a:t>
              </a:r>
              <a:r>
                <a:rPr lang="en-US" sz="1500" dirty="0" err="1">
                  <a:solidFill>
                    <a:schemeClr val="tx1">
                      <a:lumMod val="75000"/>
                      <a:lumOff val="25000"/>
                    </a:schemeClr>
                  </a:solidFill>
                  <a:latin typeface="Century Gothic" panose="020B0502020202020204" pitchFamily="34" charset="0"/>
                </a:rPr>
                <a:t>Dunsker</a:t>
              </a:r>
              <a:endParaRPr lang="en-US" sz="1500" dirty="0">
                <a:solidFill>
                  <a:schemeClr val="tx1">
                    <a:lumMod val="75000"/>
                    <a:lumOff val="25000"/>
                  </a:schemeClr>
                </a:solidFill>
                <a:latin typeface="Century Gothic" panose="020B0502020202020204" pitchFamily="34" charset="0"/>
              </a:endParaRPr>
            </a:p>
          </p:txBody>
        </p:sp>
        <p:sp>
          <p:nvSpPr>
            <p:cNvPr id="18" name="Rectangle 17"/>
            <p:cNvSpPr/>
            <p:nvPr userDrawn="1"/>
          </p:nvSpPr>
          <p:spPr>
            <a:xfrm>
              <a:off x="8036885" y="4401385"/>
              <a:ext cx="1396536" cy="323165"/>
            </a:xfrm>
            <a:prstGeom prst="rect">
              <a:avLst/>
            </a:prstGeom>
          </p:spPr>
          <p:txBody>
            <a:bodyPr wrap="none">
              <a:spAutoFit/>
            </a:bodyPr>
            <a:lstStyle/>
            <a:p>
              <a:r>
                <a:rPr lang="en-US" sz="1500" dirty="0">
                  <a:solidFill>
                    <a:schemeClr val="tx1">
                      <a:lumMod val="75000"/>
                      <a:lumOff val="25000"/>
                    </a:schemeClr>
                  </a:solidFill>
                  <a:latin typeface="Century Gothic" panose="020B0502020202020204" pitchFamily="34" charset="0"/>
                </a:rPr>
                <a:t>Krishna Tiwari</a:t>
              </a:r>
            </a:p>
          </p:txBody>
        </p:sp>
      </p:grpSp>
      <p:sp>
        <p:nvSpPr>
          <p:cNvPr id="37" name="Title 1"/>
          <p:cNvSpPr txBox="1">
            <a:spLocks/>
          </p:cNvSpPr>
          <p:nvPr/>
        </p:nvSpPr>
        <p:spPr>
          <a:xfrm>
            <a:off x="7794625" y="1221715"/>
            <a:ext cx="3895726" cy="1356098"/>
          </a:xfrm>
          <a:prstGeom prst="rect">
            <a:avLst/>
          </a:prstGeom>
        </p:spPr>
        <p:txBody>
          <a:bodyPr anchor="ctr">
            <a:normAutofit lnSpcReduction="10000"/>
          </a:bodyPr>
          <a:lstStyle>
            <a:lvl1pPr algn="ctr" defTabSz="914400" rtl="0" eaLnBrk="1" latinLnBrk="0" hangingPunct="1">
              <a:lnSpc>
                <a:spcPct val="90000"/>
              </a:lnSpc>
              <a:spcBef>
                <a:spcPct val="0"/>
              </a:spcBef>
              <a:buNone/>
              <a:defRPr sz="4800" b="1" kern="1200" spc="200" baseline="0">
                <a:solidFill>
                  <a:srgbClr val="E97845"/>
                </a:solidFill>
                <a:latin typeface="Century Gothic" panose="020B0502020202020204" pitchFamily="34" charset="0"/>
                <a:ea typeface="+mj-ea"/>
                <a:cs typeface="+mj-cs"/>
              </a:defRPr>
            </a:lvl1pPr>
          </a:lstStyle>
          <a:p>
            <a:pPr algn="l"/>
            <a:r>
              <a:rPr lang="en-US" sz="3200" spc="0" baseline="0" dirty="0">
                <a:solidFill>
                  <a:srgbClr val="7EB761"/>
                </a:solidFill>
              </a:rPr>
              <a:t>KANSAS AGRICULTURE </a:t>
            </a:r>
            <a:r>
              <a:rPr lang="en-US" sz="3200" spc="0" dirty="0">
                <a:solidFill>
                  <a:srgbClr val="7EB761"/>
                </a:solidFill>
              </a:rPr>
              <a:t>&amp;</a:t>
            </a:r>
            <a:r>
              <a:rPr lang="en-US" sz="3200" spc="0" baseline="0" dirty="0">
                <a:solidFill>
                  <a:srgbClr val="7EB761"/>
                </a:solidFill>
              </a:rPr>
              <a:t> FOOD SECURITY</a:t>
            </a:r>
          </a:p>
        </p:txBody>
      </p:sp>
      <p:sp>
        <p:nvSpPr>
          <p:cNvPr id="38" name="Subtitle 2"/>
          <p:cNvSpPr txBox="1">
            <a:spLocks/>
          </p:cNvSpPr>
          <p:nvPr/>
        </p:nvSpPr>
        <p:spPr>
          <a:xfrm>
            <a:off x="7800974" y="2584884"/>
            <a:ext cx="3889377" cy="141810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1">
                    <a:lumMod val="75000"/>
                    <a:lumOff val="25000"/>
                  </a:schemeClr>
                </a:solidFill>
              </a:rPr>
              <a:t>Modeling Soil </a:t>
            </a:r>
            <a:r>
              <a:rPr lang="en-US" sz="1600" dirty="0" err="1">
                <a:solidFill>
                  <a:schemeClr val="tx1">
                    <a:lumMod val="75000"/>
                    <a:lumOff val="25000"/>
                  </a:schemeClr>
                </a:solidFill>
              </a:rPr>
              <a:t>Drydown</a:t>
            </a:r>
            <a:r>
              <a:rPr lang="en-US" sz="1600" dirty="0">
                <a:solidFill>
                  <a:schemeClr val="tx1">
                    <a:lumMod val="75000"/>
                    <a:lumOff val="25000"/>
                  </a:schemeClr>
                </a:solidFill>
              </a:rPr>
              <a:t> Parameters for Drought Mitigation in Cropland and Rangeland of Kansas Using NASA Earth Observations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068497"/>
            <a:ext cx="12192000" cy="715571"/>
          </a:xfrm>
          <a:prstGeom prst="rect">
            <a:avLst/>
          </a:prstGeom>
        </p:spPr>
      </p:pic>
      <p:sp>
        <p:nvSpPr>
          <p:cNvPr id="3" name="TextBox 2"/>
          <p:cNvSpPr txBox="1"/>
          <p:nvPr/>
        </p:nvSpPr>
        <p:spPr>
          <a:xfrm>
            <a:off x="3155090" y="6218855"/>
            <a:ext cx="7136613" cy="369332"/>
          </a:xfrm>
          <a:prstGeom prst="rect">
            <a:avLst/>
          </a:prstGeom>
          <a:noFill/>
        </p:spPr>
        <p:txBody>
          <a:bodyPr wrap="square" rtlCol="0" anchor="ctr">
            <a:spAutoFit/>
          </a:bodyPr>
          <a:lstStyle/>
          <a:p>
            <a:pPr algn="r"/>
            <a:r>
              <a:rPr lang="en-US" dirty="0">
                <a:solidFill>
                  <a:schemeClr val="bg1"/>
                </a:solidFill>
              </a:rPr>
              <a:t>North Carolina – NCEI | Summer 2019</a:t>
            </a:r>
          </a:p>
        </p:txBody>
      </p:sp>
    </p:spTree>
    <p:extLst>
      <p:ext uri="{BB962C8B-B14F-4D97-AF65-F5344CB8AC3E}">
        <p14:creationId xmlns:p14="http://schemas.microsoft.com/office/powerpoint/2010/main" val="1437393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DB489-D37D-C144-9BB6-B5120891EE8B}"/>
              </a:ext>
            </a:extLst>
          </p:cNvPr>
          <p:cNvSpPr>
            <a:spLocks noGrp="1"/>
          </p:cNvSpPr>
          <p:nvPr>
            <p:ph type="title"/>
          </p:nvPr>
        </p:nvSpPr>
        <p:spPr>
          <a:xfrm>
            <a:off x="1271455" y="366103"/>
            <a:ext cx="10515600" cy="395898"/>
          </a:xfrm>
        </p:spPr>
        <p:txBody>
          <a:bodyPr>
            <a:normAutofit fontScale="90000"/>
          </a:bodyPr>
          <a:lstStyle/>
          <a:p>
            <a:r>
              <a:rPr lang="en-US" dirty="0"/>
              <a:t>PART II: METHODOLOGY - FORECASTING</a:t>
            </a:r>
          </a:p>
        </p:txBody>
      </p:sp>
      <p:graphicFrame>
        <p:nvGraphicFramePr>
          <p:cNvPr id="7" name="Content Placeholder 6"/>
          <p:cNvGraphicFramePr>
            <a:graphicFrameLocks noGrp="1"/>
          </p:cNvGraphicFramePr>
          <p:nvPr>
            <p:ph sz="quarter" idx="14"/>
            <p:extLst>
              <p:ext uri="{D42A27DB-BD31-4B8C-83A1-F6EECF244321}">
                <p14:modId xmlns:p14="http://schemas.microsoft.com/office/powerpoint/2010/main" val="2577078535"/>
              </p:ext>
            </p:extLst>
          </p:nvPr>
        </p:nvGraphicFramePr>
        <p:xfrm>
          <a:off x="-629288" y="952500"/>
          <a:ext cx="7385393" cy="5024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3382427" y="1860063"/>
            <a:ext cx="6329514" cy="1107996"/>
          </a:xfrm>
          <a:prstGeom prst="rect">
            <a:avLst/>
          </a:prstGeom>
          <a:noFill/>
        </p:spPr>
        <p:txBody>
          <a:bodyPr wrap="square" rtlCol="0">
            <a:spAutoFit/>
          </a:bodyPr>
          <a:lstStyle/>
          <a:p>
            <a:r>
              <a:rPr lang="en-US" sz="2200" dirty="0">
                <a:solidFill>
                  <a:schemeClr val="tx1">
                    <a:lumMod val="75000"/>
                    <a:lumOff val="25000"/>
                  </a:schemeClr>
                </a:solidFill>
              </a:rPr>
              <a:t>Use measurements from the </a:t>
            </a:r>
            <a:r>
              <a:rPr lang="en-US" sz="2200" dirty="0" err="1">
                <a:solidFill>
                  <a:schemeClr val="tx1">
                    <a:lumMod val="75000"/>
                    <a:lumOff val="25000"/>
                  </a:schemeClr>
                </a:solidFill>
              </a:rPr>
              <a:t>Mesonet</a:t>
            </a:r>
            <a:r>
              <a:rPr lang="en-US" sz="2200" dirty="0">
                <a:solidFill>
                  <a:schemeClr val="tx1">
                    <a:lumMod val="75000"/>
                    <a:lumOff val="25000"/>
                  </a:schemeClr>
                </a:solidFill>
              </a:rPr>
              <a:t> data to model the exponential decay constant.</a:t>
            </a:r>
          </a:p>
          <a:p>
            <a:endParaRPr lang="en-US" sz="2200" dirty="0">
              <a:solidFill>
                <a:schemeClr val="tx1">
                  <a:lumMod val="75000"/>
                  <a:lumOff val="25000"/>
                </a:schemeClr>
              </a:solidFill>
            </a:endParaRPr>
          </a:p>
        </p:txBody>
      </p:sp>
      <p:sp>
        <p:nvSpPr>
          <p:cNvPr id="10" name="Rectangle 9"/>
          <p:cNvSpPr/>
          <p:nvPr/>
        </p:nvSpPr>
        <p:spPr>
          <a:xfrm>
            <a:off x="6111358" y="4066121"/>
            <a:ext cx="5941402" cy="1446550"/>
          </a:xfrm>
          <a:prstGeom prst="rect">
            <a:avLst/>
          </a:prstGeom>
        </p:spPr>
        <p:txBody>
          <a:bodyPr wrap="square">
            <a:spAutoFit/>
          </a:bodyPr>
          <a:lstStyle/>
          <a:p>
            <a:pPr lvl="0"/>
            <a:r>
              <a:rPr lang="en-US" sz="2200" dirty="0">
                <a:solidFill>
                  <a:schemeClr val="tx1">
                    <a:lumMod val="75000"/>
                    <a:lumOff val="25000"/>
                  </a:schemeClr>
                </a:solidFill>
              </a:rPr>
              <a:t>Forecast soil moisture using current soil moisture, minimum soil moisture, and the exponential decay constant with inputs selected by the user.</a:t>
            </a:r>
          </a:p>
        </p:txBody>
      </p:sp>
    </p:spTree>
    <p:extLst>
      <p:ext uri="{BB962C8B-B14F-4D97-AF65-F5344CB8AC3E}">
        <p14:creationId xmlns:p14="http://schemas.microsoft.com/office/powerpoint/2010/main" val="3660309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t="17066"/>
          <a:stretch/>
        </p:blipFill>
        <p:spPr>
          <a:xfrm>
            <a:off x="5266944" y="1219571"/>
            <a:ext cx="4562855" cy="3096105"/>
          </a:xfrm>
          <a:prstGeom prst="rect">
            <a:avLst/>
          </a:prstGeom>
        </p:spPr>
      </p:pic>
      <p:sp>
        <p:nvSpPr>
          <p:cNvPr id="2" name="Title 1"/>
          <p:cNvSpPr>
            <a:spLocks noGrp="1"/>
          </p:cNvSpPr>
          <p:nvPr>
            <p:ph type="title"/>
          </p:nvPr>
        </p:nvSpPr>
        <p:spPr>
          <a:xfrm>
            <a:off x="1271455" y="366103"/>
            <a:ext cx="10515600" cy="395898"/>
          </a:xfrm>
        </p:spPr>
        <p:txBody>
          <a:bodyPr>
            <a:normAutofit fontScale="90000"/>
          </a:bodyPr>
          <a:lstStyle/>
          <a:p>
            <a:r>
              <a:rPr lang="en-US" dirty="0"/>
              <a:t>PART II: METHODOLOGY - MODELING</a:t>
            </a:r>
          </a:p>
        </p:txBody>
      </p:sp>
      <p:sp>
        <p:nvSpPr>
          <p:cNvPr id="8" name="Rounded Rectangle 7"/>
          <p:cNvSpPr/>
          <p:nvPr/>
        </p:nvSpPr>
        <p:spPr>
          <a:xfrm>
            <a:off x="6558998" y="4213175"/>
            <a:ext cx="4178728" cy="1394462"/>
          </a:xfrm>
          <a:prstGeom prst="roundRect">
            <a:avLst/>
          </a:prstGeom>
          <a:solidFill>
            <a:srgbClr val="7EB76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Model the days until or since each pixel reaches a selected percent relative saturation</a:t>
            </a:r>
          </a:p>
        </p:txBody>
      </p:sp>
      <p:sp>
        <p:nvSpPr>
          <p:cNvPr id="9" name="Down Arrow 8"/>
          <p:cNvSpPr/>
          <p:nvPr/>
        </p:nvSpPr>
        <p:spPr>
          <a:xfrm>
            <a:off x="2363764" y="2560702"/>
            <a:ext cx="859536" cy="1652474"/>
          </a:xfrm>
          <a:prstGeom prst="downArrow">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0" name="Rounded Rectangle 9"/>
          <p:cNvSpPr/>
          <p:nvPr/>
        </p:nvSpPr>
        <p:spPr>
          <a:xfrm>
            <a:off x="704168" y="1166240"/>
            <a:ext cx="4178728" cy="1394462"/>
          </a:xfrm>
          <a:prstGeom prst="roundRect">
            <a:avLst/>
          </a:prstGeom>
          <a:solidFill>
            <a:srgbClr val="7EB76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Calculate current relative saturation of soil using the soil moisture characteristics from SMAP</a:t>
            </a:r>
          </a:p>
        </p:txBody>
      </p:sp>
      <p:sp>
        <p:nvSpPr>
          <p:cNvPr id="11" name="Rounded Rectangle 10"/>
          <p:cNvSpPr/>
          <p:nvPr/>
        </p:nvSpPr>
        <p:spPr>
          <a:xfrm>
            <a:off x="704168" y="4213176"/>
            <a:ext cx="4178728" cy="1394462"/>
          </a:xfrm>
          <a:prstGeom prst="roundRect">
            <a:avLst/>
          </a:prstGeom>
          <a:solidFill>
            <a:srgbClr val="7EB76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Find the difference between selected relative saturation and current relative saturation</a:t>
            </a:r>
          </a:p>
        </p:txBody>
      </p:sp>
      <p:sp>
        <p:nvSpPr>
          <p:cNvPr id="12" name="Down Arrow 11"/>
          <p:cNvSpPr/>
          <p:nvPr/>
        </p:nvSpPr>
        <p:spPr>
          <a:xfrm rot="16200000">
            <a:off x="5291179" y="4084170"/>
            <a:ext cx="859536" cy="1652474"/>
          </a:xfrm>
          <a:prstGeom prst="downArrow">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4" name="TextBox 13"/>
          <p:cNvSpPr txBox="1"/>
          <p:nvPr/>
        </p:nvSpPr>
        <p:spPr>
          <a:xfrm>
            <a:off x="7260336" y="3606395"/>
            <a:ext cx="2678938" cy="338554"/>
          </a:xfrm>
          <a:prstGeom prst="rect">
            <a:avLst/>
          </a:prstGeom>
          <a:noFill/>
        </p:spPr>
        <p:txBody>
          <a:bodyPr wrap="none" rtlCol="0">
            <a:spAutoFit/>
          </a:bodyPr>
          <a:lstStyle/>
          <a:p>
            <a:r>
              <a:rPr lang="en-US" sz="1600" dirty="0">
                <a:solidFill>
                  <a:schemeClr val="tx1">
                    <a:lumMod val="75000"/>
                    <a:lumOff val="25000"/>
                  </a:schemeClr>
                </a:solidFill>
              </a:rPr>
              <a:t>0       100                 300 km</a:t>
            </a:r>
          </a:p>
        </p:txBody>
      </p:sp>
      <p:sp>
        <p:nvSpPr>
          <p:cNvPr id="16" name="TextBox 15"/>
          <p:cNvSpPr txBox="1"/>
          <p:nvPr/>
        </p:nvSpPr>
        <p:spPr>
          <a:xfrm>
            <a:off x="4894710" y="899638"/>
            <a:ext cx="5660524" cy="430887"/>
          </a:xfrm>
          <a:prstGeom prst="rect">
            <a:avLst/>
          </a:prstGeom>
          <a:noFill/>
        </p:spPr>
        <p:txBody>
          <a:bodyPr wrap="none" rtlCol="0">
            <a:spAutoFit/>
          </a:bodyPr>
          <a:lstStyle/>
          <a:p>
            <a:r>
              <a:rPr lang="en-US" sz="2200" b="1" dirty="0">
                <a:solidFill>
                  <a:schemeClr val="tx1">
                    <a:lumMod val="75000"/>
                    <a:lumOff val="25000"/>
                  </a:schemeClr>
                </a:solidFill>
              </a:rPr>
              <a:t>Relative Saturation of Soil on July 1, 2019</a:t>
            </a:r>
          </a:p>
        </p:txBody>
      </p:sp>
      <p:pic>
        <p:nvPicPr>
          <p:cNvPr id="18" name="Picture 17"/>
          <p:cNvPicPr>
            <a:picLocks noChangeAspect="1"/>
          </p:cNvPicPr>
          <p:nvPr/>
        </p:nvPicPr>
        <p:blipFill>
          <a:blip r:embed="rId4"/>
          <a:stretch>
            <a:fillRect/>
          </a:stretch>
        </p:blipFill>
        <p:spPr>
          <a:xfrm rot="16200000" flipV="1">
            <a:off x="9320935" y="2172956"/>
            <a:ext cx="2309702" cy="523878"/>
          </a:xfrm>
          <a:prstGeom prst="rect">
            <a:avLst/>
          </a:prstGeom>
        </p:spPr>
      </p:pic>
      <p:sp>
        <p:nvSpPr>
          <p:cNvPr id="17" name="TextBox 16"/>
          <p:cNvSpPr txBox="1"/>
          <p:nvPr/>
        </p:nvSpPr>
        <p:spPr>
          <a:xfrm>
            <a:off x="10122163" y="1280044"/>
            <a:ext cx="707246" cy="2308324"/>
          </a:xfrm>
          <a:prstGeom prst="rect">
            <a:avLst/>
          </a:prstGeom>
          <a:noFill/>
        </p:spPr>
        <p:txBody>
          <a:bodyPr wrap="none" rtlCol="0">
            <a:spAutoFit/>
          </a:bodyPr>
          <a:lstStyle/>
          <a:p>
            <a:pPr algn="ctr"/>
            <a:r>
              <a:rPr lang="en-US" sz="1600" b="1" dirty="0">
                <a:solidFill>
                  <a:schemeClr val="bg1"/>
                </a:solidFill>
              </a:rPr>
              <a:t>100%</a:t>
            </a:r>
          </a:p>
          <a:p>
            <a:pPr algn="ctr"/>
            <a:endParaRPr lang="en-US" sz="1600" b="1" dirty="0"/>
          </a:p>
          <a:p>
            <a:pPr algn="ctr"/>
            <a:endParaRPr lang="en-US" sz="1600" b="1" dirty="0"/>
          </a:p>
          <a:p>
            <a:pPr algn="ctr"/>
            <a:endParaRPr lang="en-US" sz="1600" b="1" dirty="0"/>
          </a:p>
          <a:p>
            <a:pPr algn="ctr"/>
            <a:r>
              <a:rPr lang="en-US" sz="1600" b="1" dirty="0">
                <a:solidFill>
                  <a:schemeClr val="tx1">
                    <a:lumMod val="75000"/>
                    <a:lumOff val="25000"/>
                  </a:schemeClr>
                </a:solidFill>
              </a:rPr>
              <a:t>50%</a:t>
            </a:r>
          </a:p>
          <a:p>
            <a:pPr algn="ctr"/>
            <a:endParaRPr lang="en-US" sz="1600" b="1" dirty="0"/>
          </a:p>
          <a:p>
            <a:pPr algn="ctr"/>
            <a:endParaRPr lang="en-US" sz="1600" b="1" dirty="0"/>
          </a:p>
          <a:p>
            <a:pPr algn="ctr"/>
            <a:endParaRPr lang="en-US" sz="1600" b="1" dirty="0"/>
          </a:p>
          <a:p>
            <a:pPr algn="ctr"/>
            <a:r>
              <a:rPr lang="en-US" sz="1600" b="1" dirty="0">
                <a:solidFill>
                  <a:schemeClr val="bg1"/>
                </a:solidFill>
              </a:rPr>
              <a:t>0%</a:t>
            </a:r>
          </a:p>
        </p:txBody>
      </p:sp>
    </p:spTree>
    <p:extLst>
      <p:ext uri="{BB962C8B-B14F-4D97-AF65-F5344CB8AC3E}">
        <p14:creationId xmlns:p14="http://schemas.microsoft.com/office/powerpoint/2010/main" val="1942697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4798" t="18611" r="15442" b="19167"/>
          <a:stretch/>
        </p:blipFill>
        <p:spPr>
          <a:xfrm>
            <a:off x="222584" y="3562351"/>
            <a:ext cx="3543301" cy="2442152"/>
          </a:xfrm>
          <a:prstGeom prst="rect">
            <a:avLst/>
          </a:prstGeom>
        </p:spPr>
      </p:pic>
      <p:sp>
        <p:nvSpPr>
          <p:cNvPr id="2" name="Title 1"/>
          <p:cNvSpPr>
            <a:spLocks noGrp="1"/>
          </p:cNvSpPr>
          <p:nvPr>
            <p:ph type="title"/>
          </p:nvPr>
        </p:nvSpPr>
        <p:spPr>
          <a:xfrm>
            <a:off x="1271455" y="366103"/>
            <a:ext cx="10515600" cy="395898"/>
          </a:xfrm>
        </p:spPr>
        <p:txBody>
          <a:bodyPr>
            <a:normAutofit fontScale="90000"/>
          </a:bodyPr>
          <a:lstStyle/>
          <a:p>
            <a:r>
              <a:rPr lang="en-US" dirty="0"/>
              <a:t>PART II: METHODOLOGY - EDDI ANALYSIS</a:t>
            </a:r>
          </a:p>
        </p:txBody>
      </p:sp>
      <p:sp>
        <p:nvSpPr>
          <p:cNvPr id="7" name="Rounded Rectangle 6"/>
          <p:cNvSpPr/>
          <p:nvPr/>
        </p:nvSpPr>
        <p:spPr>
          <a:xfrm>
            <a:off x="717884" y="970187"/>
            <a:ext cx="8056002" cy="830039"/>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7EB761"/>
                </a:solidFill>
              </a:rPr>
              <a:t>Acquire one week timescale EDDI for each observation in the study period March 31, 2015 to present</a:t>
            </a:r>
          </a:p>
        </p:txBody>
      </p:sp>
      <p:sp>
        <p:nvSpPr>
          <p:cNvPr id="8" name="Down Arrow 7"/>
          <p:cNvSpPr/>
          <p:nvPr/>
        </p:nvSpPr>
        <p:spPr>
          <a:xfrm>
            <a:off x="3918284" y="1819277"/>
            <a:ext cx="723900" cy="614360"/>
          </a:xfrm>
          <a:prstGeom prst="downArrow">
            <a:avLst/>
          </a:prstGeom>
          <a:solidFill>
            <a:srgbClr val="7EB76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122998" y="2452688"/>
            <a:ext cx="7124700" cy="1103531"/>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7EB761"/>
                </a:solidFill>
              </a:rPr>
              <a:t>Using the 88 </a:t>
            </a:r>
            <a:r>
              <a:rPr lang="en-US" sz="2000" dirty="0" err="1">
                <a:solidFill>
                  <a:srgbClr val="7EB761"/>
                </a:solidFill>
              </a:rPr>
              <a:t>Mesonet</a:t>
            </a:r>
            <a:r>
              <a:rPr lang="en-US" sz="2000" dirty="0">
                <a:solidFill>
                  <a:srgbClr val="7EB761"/>
                </a:solidFill>
              </a:rPr>
              <a:t> Stations as a sample, find the SMAP and EDDI values for each point for each observation in the study period</a:t>
            </a:r>
          </a:p>
        </p:txBody>
      </p:sp>
      <p:sp>
        <p:nvSpPr>
          <p:cNvPr id="10" name="Down Arrow 9"/>
          <p:cNvSpPr/>
          <p:nvPr/>
        </p:nvSpPr>
        <p:spPr>
          <a:xfrm>
            <a:off x="5299513" y="3556219"/>
            <a:ext cx="723900" cy="612652"/>
          </a:xfrm>
          <a:prstGeom prst="downArrow">
            <a:avLst/>
          </a:prstGeom>
          <a:solidFill>
            <a:srgbClr val="7EB76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813634" y="4195088"/>
            <a:ext cx="7124700" cy="914400"/>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7EB761"/>
                </a:solidFill>
              </a:rPr>
              <a:t>For each SMAP value, calculate its percentile rank among all SMAP observations at that pixel</a:t>
            </a:r>
          </a:p>
        </p:txBody>
      </p:sp>
      <p:sp>
        <p:nvSpPr>
          <p:cNvPr id="14" name="TextBox 13"/>
          <p:cNvSpPr txBox="1"/>
          <p:nvPr/>
        </p:nvSpPr>
        <p:spPr>
          <a:xfrm>
            <a:off x="1994234" y="5884703"/>
            <a:ext cx="4174827" cy="338554"/>
          </a:xfrm>
          <a:prstGeom prst="rect">
            <a:avLst/>
          </a:prstGeom>
          <a:noFill/>
        </p:spPr>
        <p:txBody>
          <a:bodyPr wrap="square" rtlCol="0">
            <a:spAutoFit/>
          </a:bodyPr>
          <a:lstStyle/>
          <a:p>
            <a:r>
              <a:rPr lang="en-US" sz="1600" dirty="0"/>
              <a:t>-2             0              2</a:t>
            </a:r>
          </a:p>
        </p:txBody>
      </p:sp>
      <p:sp>
        <p:nvSpPr>
          <p:cNvPr id="15" name="TextBox 14"/>
          <p:cNvSpPr txBox="1"/>
          <p:nvPr/>
        </p:nvSpPr>
        <p:spPr>
          <a:xfrm>
            <a:off x="900316" y="2628354"/>
            <a:ext cx="2257528" cy="1446550"/>
          </a:xfrm>
          <a:prstGeom prst="rect">
            <a:avLst/>
          </a:prstGeom>
          <a:noFill/>
        </p:spPr>
        <p:txBody>
          <a:bodyPr wrap="square" rtlCol="0">
            <a:spAutoFit/>
          </a:bodyPr>
          <a:lstStyle/>
          <a:p>
            <a:pPr algn="ctr"/>
            <a:r>
              <a:rPr lang="en-US" sz="2200" b="1" dirty="0">
                <a:solidFill>
                  <a:schemeClr val="tx1">
                    <a:lumMod val="75000"/>
                    <a:lumOff val="25000"/>
                  </a:schemeClr>
                </a:solidFill>
              </a:rPr>
              <a:t>One Week Timescale EDDI for July 1,2019</a:t>
            </a:r>
          </a:p>
          <a:p>
            <a:pPr algn="ctr"/>
            <a:endParaRPr lang="en-US" sz="2200" b="1" dirty="0">
              <a:solidFill>
                <a:schemeClr val="tx1">
                  <a:lumMod val="75000"/>
                  <a:lumOff val="25000"/>
                </a:schemeClr>
              </a:solidFill>
            </a:endParaRPr>
          </a:p>
        </p:txBody>
      </p:sp>
      <p:sp>
        <p:nvSpPr>
          <p:cNvPr id="16" name="TextBox 15"/>
          <p:cNvSpPr txBox="1"/>
          <p:nvPr/>
        </p:nvSpPr>
        <p:spPr>
          <a:xfrm>
            <a:off x="134086" y="5500742"/>
            <a:ext cx="2710542" cy="338554"/>
          </a:xfrm>
          <a:prstGeom prst="rect">
            <a:avLst/>
          </a:prstGeom>
          <a:noFill/>
        </p:spPr>
        <p:txBody>
          <a:bodyPr wrap="square" rtlCol="0">
            <a:spAutoFit/>
          </a:bodyPr>
          <a:lstStyle/>
          <a:p>
            <a:r>
              <a:rPr lang="en-US" sz="1600" dirty="0"/>
              <a:t>0          150        300 km</a:t>
            </a:r>
          </a:p>
        </p:txBody>
      </p:sp>
      <p:pic>
        <p:nvPicPr>
          <p:cNvPr id="17" name="Picture 16"/>
          <p:cNvPicPr>
            <a:picLocks noChangeAspect="1"/>
          </p:cNvPicPr>
          <p:nvPr/>
        </p:nvPicPr>
        <p:blipFill>
          <a:blip r:embed="rId4"/>
          <a:stretch>
            <a:fillRect/>
          </a:stretch>
        </p:blipFill>
        <p:spPr>
          <a:xfrm>
            <a:off x="2057831" y="5826583"/>
            <a:ext cx="1905000" cy="110238"/>
          </a:xfrm>
          <a:prstGeom prst="rect">
            <a:avLst/>
          </a:prstGeom>
        </p:spPr>
      </p:pic>
      <p:pic>
        <p:nvPicPr>
          <p:cNvPr id="18" name="Picture 17">
            <a:extLst>
              <a:ext uri="{FF2B5EF4-FFF2-40B4-BE49-F238E27FC236}">
                <a16:creationId xmlns:a16="http://schemas.microsoft.com/office/drawing/2014/main" id="{1B671904-8277-5340-8ECA-368BCCF14591}"/>
              </a:ext>
            </a:extLst>
          </p:cNvPr>
          <p:cNvPicPr>
            <a:picLocks noChangeAspect="1"/>
          </p:cNvPicPr>
          <p:nvPr/>
        </p:nvPicPr>
        <p:blipFill>
          <a:blip r:embed="rId5"/>
          <a:stretch>
            <a:fillRect/>
          </a:stretch>
        </p:blipFill>
        <p:spPr>
          <a:xfrm>
            <a:off x="3623037" y="3678760"/>
            <a:ext cx="482643" cy="442423"/>
          </a:xfrm>
          <a:prstGeom prst="rect">
            <a:avLst/>
          </a:prstGeom>
        </p:spPr>
      </p:pic>
    </p:spTree>
    <p:extLst>
      <p:ext uri="{BB962C8B-B14F-4D97-AF65-F5344CB8AC3E}">
        <p14:creationId xmlns:p14="http://schemas.microsoft.com/office/powerpoint/2010/main" val="2974541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t="17867" b="18400"/>
          <a:stretch/>
        </p:blipFill>
        <p:spPr>
          <a:xfrm>
            <a:off x="738818" y="847343"/>
            <a:ext cx="3039500" cy="1584961"/>
          </a:xfrm>
          <a:prstGeom prst="rect">
            <a:avLst/>
          </a:prstGeom>
        </p:spPr>
      </p:pic>
      <p:cxnSp>
        <p:nvCxnSpPr>
          <p:cNvPr id="15" name="Straight Connector 14"/>
          <p:cNvCxnSpPr/>
          <p:nvPr/>
        </p:nvCxnSpPr>
        <p:spPr>
          <a:xfrm>
            <a:off x="2024403" y="1718409"/>
            <a:ext cx="8707765" cy="120568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rotWithShape="1">
          <a:blip r:embed="rId4" cstate="print">
            <a:extLst>
              <a:ext uri="{28A0092B-C50C-407E-A947-70E740481C1C}">
                <a14:useLocalDpi xmlns:a14="http://schemas.microsoft.com/office/drawing/2010/main" val="0"/>
              </a:ext>
            </a:extLst>
          </a:blip>
          <a:srcRect l="6434" b="10754"/>
          <a:stretch/>
        </p:blipFill>
        <p:spPr>
          <a:xfrm>
            <a:off x="6112042" y="1563652"/>
            <a:ext cx="4841562" cy="3778370"/>
          </a:xfrm>
          <a:prstGeom prst="rect">
            <a:avLst/>
          </a:prstGeom>
        </p:spPr>
      </p:pic>
      <p:sp>
        <p:nvSpPr>
          <p:cNvPr id="2" name="Title 1">
            <a:extLst>
              <a:ext uri="{FF2B5EF4-FFF2-40B4-BE49-F238E27FC236}">
                <a16:creationId xmlns:a16="http://schemas.microsoft.com/office/drawing/2014/main" id="{E13F0C50-FEC8-FC48-8AA5-B99231B0F0E9}"/>
              </a:ext>
            </a:extLst>
          </p:cNvPr>
          <p:cNvSpPr>
            <a:spLocks noGrp="1"/>
          </p:cNvSpPr>
          <p:nvPr>
            <p:ph type="title"/>
          </p:nvPr>
        </p:nvSpPr>
        <p:spPr/>
        <p:txBody>
          <a:bodyPr>
            <a:normAutofit fontScale="90000"/>
          </a:bodyPr>
          <a:lstStyle/>
          <a:p>
            <a:r>
              <a:rPr lang="en-US" dirty="0"/>
              <a:t>PART II: RESULTS - MAP ATLAS</a:t>
            </a:r>
          </a:p>
        </p:txBody>
      </p:sp>
      <p:sp>
        <p:nvSpPr>
          <p:cNvPr id="11" name="Rounded Rectangle 10"/>
          <p:cNvSpPr/>
          <p:nvPr/>
        </p:nvSpPr>
        <p:spPr>
          <a:xfrm>
            <a:off x="475488" y="3388712"/>
            <a:ext cx="3566160" cy="2408584"/>
          </a:xfrm>
          <a:prstGeom prst="roundRect">
            <a:avLst/>
          </a:prstGeom>
          <a:solidFill>
            <a:schemeClr val="bg1"/>
          </a:solidFill>
          <a:ln>
            <a:solidFill>
              <a:srgbClr val="7EB7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75000"/>
                    <a:lumOff val="25000"/>
                  </a:schemeClr>
                </a:solidFill>
              </a:rPr>
              <a:t>For each county in Kansas, create a map of its maximum and minimum soil moisture content, as well as its storage capacity for the Kansas Water Office</a:t>
            </a:r>
          </a:p>
        </p:txBody>
      </p:sp>
      <p:cxnSp>
        <p:nvCxnSpPr>
          <p:cNvPr id="14" name="Straight Connector 13"/>
          <p:cNvCxnSpPr/>
          <p:nvPr/>
        </p:nvCxnSpPr>
        <p:spPr>
          <a:xfrm>
            <a:off x="1809715" y="1828007"/>
            <a:ext cx="4398580" cy="253544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053445" y="1552303"/>
            <a:ext cx="6622368" cy="430887"/>
          </a:xfrm>
          <a:prstGeom prst="rect">
            <a:avLst/>
          </a:prstGeom>
          <a:noFill/>
        </p:spPr>
        <p:txBody>
          <a:bodyPr wrap="square" rtlCol="0">
            <a:spAutoFit/>
          </a:bodyPr>
          <a:lstStyle/>
          <a:p>
            <a:r>
              <a:rPr lang="en-US" sz="2200" b="1" dirty="0">
                <a:solidFill>
                  <a:schemeClr val="tx1">
                    <a:lumMod val="75000"/>
                    <a:lumOff val="25000"/>
                  </a:schemeClr>
                </a:solidFill>
              </a:rPr>
              <a:t>Map of Pawnee County, Minimum Soil Moisture</a:t>
            </a:r>
          </a:p>
        </p:txBody>
      </p:sp>
      <p:pic>
        <p:nvPicPr>
          <p:cNvPr id="35" name="Picture 34"/>
          <p:cNvPicPr>
            <a:picLocks noChangeAspect="1"/>
          </p:cNvPicPr>
          <p:nvPr/>
        </p:nvPicPr>
        <p:blipFill rotWithShape="1">
          <a:blip r:embed="rId5" cstate="print">
            <a:extLst>
              <a:ext uri="{28A0092B-C50C-407E-A947-70E740481C1C}">
                <a14:useLocalDpi xmlns:a14="http://schemas.microsoft.com/office/drawing/2010/main" val="0"/>
              </a:ext>
            </a:extLst>
          </a:blip>
          <a:srcRect l="6555" t="10994" b="12983"/>
          <a:stretch/>
        </p:blipFill>
        <p:spPr>
          <a:xfrm>
            <a:off x="6117813" y="2055282"/>
            <a:ext cx="4769978" cy="3175102"/>
          </a:xfrm>
          <a:prstGeom prst="rect">
            <a:avLst/>
          </a:prstGeom>
        </p:spPr>
      </p:pic>
      <p:sp>
        <p:nvSpPr>
          <p:cNvPr id="36" name="TextBox 35"/>
          <p:cNvSpPr txBox="1"/>
          <p:nvPr/>
        </p:nvSpPr>
        <p:spPr>
          <a:xfrm>
            <a:off x="5045839" y="1526524"/>
            <a:ext cx="6909238" cy="430887"/>
          </a:xfrm>
          <a:prstGeom prst="rect">
            <a:avLst/>
          </a:prstGeom>
          <a:solidFill>
            <a:schemeClr val="bg1"/>
          </a:solidFill>
        </p:spPr>
        <p:txBody>
          <a:bodyPr wrap="square" rtlCol="0">
            <a:spAutoFit/>
          </a:bodyPr>
          <a:lstStyle/>
          <a:p>
            <a:r>
              <a:rPr lang="en-US" sz="2200" b="1" dirty="0">
                <a:solidFill>
                  <a:schemeClr val="tx1">
                    <a:lumMod val="75000"/>
                    <a:lumOff val="25000"/>
                  </a:schemeClr>
                </a:solidFill>
              </a:rPr>
              <a:t>Map of Pawnee County, Maximum Soil Moisture</a:t>
            </a:r>
          </a:p>
        </p:txBody>
      </p:sp>
      <p:sp>
        <p:nvSpPr>
          <p:cNvPr id="37" name="TextBox 36"/>
          <p:cNvSpPr txBox="1"/>
          <p:nvPr/>
        </p:nvSpPr>
        <p:spPr>
          <a:xfrm>
            <a:off x="5009981" y="1530588"/>
            <a:ext cx="6980955" cy="430887"/>
          </a:xfrm>
          <a:prstGeom prst="rect">
            <a:avLst/>
          </a:prstGeom>
          <a:solidFill>
            <a:schemeClr val="bg1"/>
          </a:solidFill>
        </p:spPr>
        <p:txBody>
          <a:bodyPr wrap="square" rtlCol="0">
            <a:spAutoFit/>
          </a:bodyPr>
          <a:lstStyle/>
          <a:p>
            <a:r>
              <a:rPr lang="en-US" sz="2200" b="1" dirty="0">
                <a:solidFill>
                  <a:schemeClr val="tx1">
                    <a:lumMod val="75000"/>
                    <a:lumOff val="25000"/>
                  </a:schemeClr>
                </a:solidFill>
              </a:rPr>
              <a:t>Map of Pawnee County, Soil Moisture Capacity</a:t>
            </a:r>
          </a:p>
        </p:txBody>
      </p:sp>
      <p:pic>
        <p:nvPicPr>
          <p:cNvPr id="38" name="Picture 37"/>
          <p:cNvPicPr>
            <a:picLocks noChangeAspect="1"/>
          </p:cNvPicPr>
          <p:nvPr/>
        </p:nvPicPr>
        <p:blipFill rotWithShape="1">
          <a:blip r:embed="rId6" cstate="print">
            <a:extLst>
              <a:ext uri="{28A0092B-C50C-407E-A947-70E740481C1C}">
                <a14:useLocalDpi xmlns:a14="http://schemas.microsoft.com/office/drawing/2010/main" val="0"/>
              </a:ext>
            </a:extLst>
          </a:blip>
          <a:srcRect l="6555" t="11461" b="13684"/>
          <a:stretch/>
        </p:blipFill>
        <p:spPr>
          <a:xfrm>
            <a:off x="6113129" y="2050340"/>
            <a:ext cx="4774661" cy="3129323"/>
          </a:xfrm>
          <a:prstGeom prst="rect">
            <a:avLst/>
          </a:prstGeom>
        </p:spPr>
      </p:pic>
      <p:sp>
        <p:nvSpPr>
          <p:cNvPr id="41" name="Rectangle 40"/>
          <p:cNvSpPr/>
          <p:nvPr/>
        </p:nvSpPr>
        <p:spPr>
          <a:xfrm>
            <a:off x="5709097" y="4466732"/>
            <a:ext cx="809837" cy="1323439"/>
          </a:xfrm>
          <a:prstGeom prst="rect">
            <a:avLst/>
          </a:prstGeom>
          <a:solidFill>
            <a:schemeClr val="bg1"/>
          </a:solidFill>
        </p:spPr>
        <p:txBody>
          <a:bodyPr wrap="none">
            <a:spAutoFit/>
          </a:bodyPr>
          <a:lstStyle/>
          <a:p>
            <a:pPr algn="ctr"/>
            <a:r>
              <a:rPr lang="en-US" sz="1600" dirty="0">
                <a:solidFill>
                  <a:schemeClr val="tx1">
                    <a:lumMod val="75000"/>
                    <a:lumOff val="25000"/>
                  </a:schemeClr>
                </a:solidFill>
              </a:rPr>
              <a:t>60</a:t>
            </a:r>
          </a:p>
          <a:p>
            <a:pPr algn="ctr"/>
            <a:endParaRPr lang="en-US" sz="1600" dirty="0">
              <a:solidFill>
                <a:schemeClr val="tx1">
                  <a:lumMod val="75000"/>
                  <a:lumOff val="25000"/>
                </a:schemeClr>
              </a:solidFill>
            </a:endParaRPr>
          </a:p>
          <a:p>
            <a:pPr algn="ctr"/>
            <a:r>
              <a:rPr lang="en-US" sz="1600" dirty="0">
                <a:solidFill>
                  <a:schemeClr val="tx1">
                    <a:lumMod val="75000"/>
                    <a:lumOff val="25000"/>
                  </a:schemeClr>
                </a:solidFill>
              </a:rPr>
              <a:t>m</a:t>
            </a:r>
            <a:r>
              <a:rPr lang="en-US" sz="1600" baseline="30000" dirty="0">
                <a:solidFill>
                  <a:schemeClr val="tx1">
                    <a:lumMod val="75000"/>
                    <a:lumOff val="25000"/>
                  </a:schemeClr>
                </a:solidFill>
              </a:rPr>
              <a:t>3</a:t>
            </a:r>
            <a:r>
              <a:rPr lang="en-US" sz="1600" dirty="0">
                <a:solidFill>
                  <a:schemeClr val="tx1">
                    <a:lumMod val="75000"/>
                    <a:lumOff val="25000"/>
                  </a:schemeClr>
                </a:solidFill>
              </a:rPr>
              <a:t>/m</a:t>
            </a:r>
            <a:r>
              <a:rPr lang="en-US" sz="1600" baseline="30000" dirty="0">
                <a:solidFill>
                  <a:schemeClr val="tx1">
                    <a:lumMod val="75000"/>
                    <a:lumOff val="25000"/>
                  </a:schemeClr>
                </a:solidFill>
              </a:rPr>
              <a:t>3</a:t>
            </a:r>
            <a:endParaRPr lang="en-US" sz="1600" dirty="0">
              <a:solidFill>
                <a:schemeClr val="tx1">
                  <a:lumMod val="75000"/>
                  <a:lumOff val="25000"/>
                </a:schemeClr>
              </a:solidFill>
            </a:endParaRPr>
          </a:p>
          <a:p>
            <a:pPr algn="ctr"/>
            <a:endParaRPr lang="en-US" sz="1600" dirty="0">
              <a:solidFill>
                <a:schemeClr val="tx1">
                  <a:lumMod val="75000"/>
                  <a:lumOff val="25000"/>
                </a:schemeClr>
              </a:solidFill>
            </a:endParaRPr>
          </a:p>
          <a:p>
            <a:pPr algn="ctr"/>
            <a:r>
              <a:rPr lang="en-US" sz="1600" dirty="0">
                <a:solidFill>
                  <a:schemeClr val="tx1">
                    <a:lumMod val="75000"/>
                    <a:lumOff val="25000"/>
                  </a:schemeClr>
                </a:solidFill>
              </a:rPr>
              <a:t>0</a:t>
            </a:r>
            <a:endParaRPr lang="en-US" sz="1600" dirty="0"/>
          </a:p>
        </p:txBody>
      </p:sp>
      <p:sp>
        <p:nvSpPr>
          <p:cNvPr id="40" name="Rectangle 39"/>
          <p:cNvSpPr/>
          <p:nvPr/>
        </p:nvSpPr>
        <p:spPr>
          <a:xfrm>
            <a:off x="5654777" y="4454549"/>
            <a:ext cx="809837" cy="1323439"/>
          </a:xfrm>
          <a:prstGeom prst="rect">
            <a:avLst/>
          </a:prstGeom>
          <a:solidFill>
            <a:schemeClr val="bg1"/>
          </a:solidFill>
        </p:spPr>
        <p:txBody>
          <a:bodyPr wrap="none">
            <a:spAutoFit/>
          </a:bodyPr>
          <a:lstStyle/>
          <a:p>
            <a:pPr algn="ctr"/>
            <a:r>
              <a:rPr lang="en-US" sz="1600" dirty="0">
                <a:solidFill>
                  <a:schemeClr val="tx1">
                    <a:lumMod val="75000"/>
                    <a:lumOff val="25000"/>
                  </a:schemeClr>
                </a:solidFill>
              </a:rPr>
              <a:t>40</a:t>
            </a:r>
          </a:p>
          <a:p>
            <a:pPr algn="ctr"/>
            <a:endParaRPr lang="en-US" sz="1600" dirty="0">
              <a:solidFill>
                <a:schemeClr val="tx1">
                  <a:lumMod val="75000"/>
                  <a:lumOff val="25000"/>
                </a:schemeClr>
              </a:solidFill>
            </a:endParaRPr>
          </a:p>
          <a:p>
            <a:pPr algn="ctr"/>
            <a:r>
              <a:rPr lang="en-US" sz="1600" dirty="0">
                <a:solidFill>
                  <a:schemeClr val="tx1">
                    <a:lumMod val="75000"/>
                    <a:lumOff val="25000"/>
                  </a:schemeClr>
                </a:solidFill>
              </a:rPr>
              <a:t>m</a:t>
            </a:r>
            <a:r>
              <a:rPr lang="en-US" sz="1600" baseline="30000" dirty="0">
                <a:solidFill>
                  <a:schemeClr val="tx1">
                    <a:lumMod val="75000"/>
                    <a:lumOff val="25000"/>
                  </a:schemeClr>
                </a:solidFill>
              </a:rPr>
              <a:t>3</a:t>
            </a:r>
            <a:r>
              <a:rPr lang="en-US" sz="1600" dirty="0">
                <a:solidFill>
                  <a:schemeClr val="tx1">
                    <a:lumMod val="75000"/>
                    <a:lumOff val="25000"/>
                  </a:schemeClr>
                </a:solidFill>
              </a:rPr>
              <a:t>/m</a:t>
            </a:r>
            <a:r>
              <a:rPr lang="en-US" sz="1600" baseline="30000" dirty="0">
                <a:solidFill>
                  <a:schemeClr val="tx1">
                    <a:lumMod val="75000"/>
                    <a:lumOff val="25000"/>
                  </a:schemeClr>
                </a:solidFill>
              </a:rPr>
              <a:t>3</a:t>
            </a:r>
            <a:endParaRPr lang="en-US" sz="1600" dirty="0">
              <a:solidFill>
                <a:schemeClr val="tx1">
                  <a:lumMod val="75000"/>
                  <a:lumOff val="25000"/>
                </a:schemeClr>
              </a:solidFill>
            </a:endParaRPr>
          </a:p>
          <a:p>
            <a:pPr algn="ctr"/>
            <a:endParaRPr lang="en-US" sz="1600" dirty="0">
              <a:solidFill>
                <a:schemeClr val="tx1">
                  <a:lumMod val="75000"/>
                  <a:lumOff val="25000"/>
                </a:schemeClr>
              </a:solidFill>
            </a:endParaRPr>
          </a:p>
          <a:p>
            <a:pPr algn="ctr"/>
            <a:r>
              <a:rPr lang="en-US" sz="1600" dirty="0">
                <a:solidFill>
                  <a:schemeClr val="tx1">
                    <a:lumMod val="75000"/>
                    <a:lumOff val="25000"/>
                  </a:schemeClr>
                </a:solidFill>
              </a:rPr>
              <a:t>0</a:t>
            </a:r>
            <a:endParaRPr lang="en-US" sz="1600" dirty="0"/>
          </a:p>
        </p:txBody>
      </p:sp>
      <p:pic>
        <p:nvPicPr>
          <p:cNvPr id="43" name="Picture 42"/>
          <p:cNvPicPr>
            <a:picLocks noChangeAspect="1"/>
          </p:cNvPicPr>
          <p:nvPr/>
        </p:nvPicPr>
        <p:blipFill>
          <a:blip r:embed="rId7"/>
          <a:stretch>
            <a:fillRect/>
          </a:stretch>
        </p:blipFill>
        <p:spPr>
          <a:xfrm>
            <a:off x="6474446" y="4435243"/>
            <a:ext cx="629303" cy="1362053"/>
          </a:xfrm>
          <a:prstGeom prst="rect">
            <a:avLst/>
          </a:prstGeom>
        </p:spPr>
      </p:pic>
      <p:pic>
        <p:nvPicPr>
          <p:cNvPr id="19" name="Picture 18">
            <a:extLst>
              <a:ext uri="{FF2B5EF4-FFF2-40B4-BE49-F238E27FC236}">
                <a16:creationId xmlns:a16="http://schemas.microsoft.com/office/drawing/2014/main" id="{B409683F-F5D3-DA40-BB14-48790B8680AA}"/>
              </a:ext>
            </a:extLst>
          </p:cNvPr>
          <p:cNvPicPr>
            <a:picLocks noChangeAspect="1"/>
          </p:cNvPicPr>
          <p:nvPr/>
        </p:nvPicPr>
        <p:blipFill>
          <a:blip r:embed="rId8"/>
          <a:stretch>
            <a:fillRect/>
          </a:stretch>
        </p:blipFill>
        <p:spPr>
          <a:xfrm>
            <a:off x="10008204" y="2260444"/>
            <a:ext cx="482643" cy="442423"/>
          </a:xfrm>
          <a:prstGeom prst="rect">
            <a:avLst/>
          </a:prstGeom>
        </p:spPr>
      </p:pic>
      <p:pic>
        <p:nvPicPr>
          <p:cNvPr id="20" name="Picture 19">
            <a:extLst>
              <a:ext uri="{FF2B5EF4-FFF2-40B4-BE49-F238E27FC236}">
                <a16:creationId xmlns:a16="http://schemas.microsoft.com/office/drawing/2014/main" id="{EA2E79DC-1B32-1541-90F8-B18877052BC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4798" t="72417" r="52071" b="21569"/>
          <a:stretch/>
        </p:blipFill>
        <p:spPr>
          <a:xfrm>
            <a:off x="7577531" y="5267134"/>
            <a:ext cx="2649784" cy="371665"/>
          </a:xfrm>
          <a:prstGeom prst="rect">
            <a:avLst/>
          </a:prstGeom>
        </p:spPr>
      </p:pic>
      <p:sp>
        <p:nvSpPr>
          <p:cNvPr id="33" name="TextBox 32"/>
          <p:cNvSpPr txBox="1"/>
          <p:nvPr/>
        </p:nvSpPr>
        <p:spPr>
          <a:xfrm>
            <a:off x="7586755" y="5161764"/>
            <a:ext cx="3180679" cy="338554"/>
          </a:xfrm>
          <a:prstGeom prst="rect">
            <a:avLst/>
          </a:prstGeom>
          <a:noFill/>
        </p:spPr>
        <p:txBody>
          <a:bodyPr wrap="none" rtlCol="0">
            <a:spAutoFit/>
          </a:bodyPr>
          <a:lstStyle/>
          <a:p>
            <a:r>
              <a:rPr lang="en-US" sz="1600" dirty="0">
                <a:solidFill>
                  <a:schemeClr val="tx1">
                    <a:lumMod val="75000"/>
                    <a:lumOff val="25000"/>
                  </a:schemeClr>
                </a:solidFill>
              </a:rPr>
              <a:t>0                   15                  30 km</a:t>
            </a:r>
          </a:p>
        </p:txBody>
      </p:sp>
    </p:spTree>
    <p:extLst>
      <p:ext uri="{BB962C8B-B14F-4D97-AF65-F5344CB8AC3E}">
        <p14:creationId xmlns:p14="http://schemas.microsoft.com/office/powerpoint/2010/main" val="183853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 II: RESULTS, FORECASTED RZSM</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4798" t="18889" r="14154" b="21945"/>
          <a:stretch/>
        </p:blipFill>
        <p:spPr>
          <a:xfrm>
            <a:off x="7660492" y="1143001"/>
            <a:ext cx="4144492" cy="2666999"/>
          </a:xfrm>
          <a:prstGeom prst="rect">
            <a:avLst/>
          </a:prstGeom>
        </p:spPr>
      </p:pic>
      <p:sp>
        <p:nvSpPr>
          <p:cNvPr id="11" name="TextBox 10"/>
          <p:cNvSpPr txBox="1"/>
          <p:nvPr/>
        </p:nvSpPr>
        <p:spPr>
          <a:xfrm>
            <a:off x="7150139" y="853695"/>
            <a:ext cx="5165197" cy="369332"/>
          </a:xfrm>
          <a:prstGeom prst="rect">
            <a:avLst/>
          </a:prstGeom>
          <a:noFill/>
        </p:spPr>
        <p:txBody>
          <a:bodyPr wrap="none" rtlCol="0">
            <a:spAutoFit/>
          </a:bodyPr>
          <a:lstStyle/>
          <a:p>
            <a:r>
              <a:rPr lang="en-US" b="1" dirty="0">
                <a:solidFill>
                  <a:schemeClr val="tx1">
                    <a:lumMod val="75000"/>
                    <a:lumOff val="25000"/>
                  </a:schemeClr>
                </a:solidFill>
              </a:rPr>
              <a:t>Precipitation for 2 weeks before July 22, 2019</a:t>
            </a:r>
          </a:p>
        </p:txBody>
      </p:sp>
      <p:sp>
        <p:nvSpPr>
          <p:cNvPr id="13" name="TextBox 12"/>
          <p:cNvSpPr txBox="1"/>
          <p:nvPr/>
        </p:nvSpPr>
        <p:spPr>
          <a:xfrm>
            <a:off x="7625039" y="3387209"/>
            <a:ext cx="2632452" cy="369332"/>
          </a:xfrm>
          <a:prstGeom prst="rect">
            <a:avLst/>
          </a:prstGeom>
          <a:noFill/>
        </p:spPr>
        <p:txBody>
          <a:bodyPr wrap="none" rtlCol="0">
            <a:spAutoFit/>
          </a:bodyPr>
          <a:lstStyle/>
          <a:p>
            <a:r>
              <a:rPr lang="en-US" dirty="0">
                <a:solidFill>
                  <a:schemeClr val="tx1">
                    <a:lumMod val="75000"/>
                    <a:lumOff val="25000"/>
                  </a:schemeClr>
                </a:solidFill>
              </a:rPr>
              <a:t>0         150         300 km</a:t>
            </a:r>
          </a:p>
        </p:txBody>
      </p:sp>
      <p:pic>
        <p:nvPicPr>
          <p:cNvPr id="15" name="Picture 14"/>
          <p:cNvPicPr>
            <a:picLocks noChangeAspect="1"/>
          </p:cNvPicPr>
          <p:nvPr/>
        </p:nvPicPr>
        <p:blipFill>
          <a:blip r:embed="rId4"/>
          <a:stretch>
            <a:fillRect/>
          </a:stretch>
        </p:blipFill>
        <p:spPr>
          <a:xfrm>
            <a:off x="6666085" y="1644193"/>
            <a:ext cx="325265" cy="763140"/>
          </a:xfrm>
          <a:prstGeom prst="rect">
            <a:avLst/>
          </a:prstGeom>
        </p:spPr>
      </p:pic>
      <p:sp>
        <p:nvSpPr>
          <p:cNvPr id="17" name="TextBox 16"/>
          <p:cNvSpPr txBox="1"/>
          <p:nvPr/>
        </p:nvSpPr>
        <p:spPr>
          <a:xfrm>
            <a:off x="8000406" y="3960093"/>
            <a:ext cx="4746285" cy="338554"/>
          </a:xfrm>
          <a:prstGeom prst="rect">
            <a:avLst/>
          </a:prstGeom>
          <a:noFill/>
        </p:spPr>
        <p:txBody>
          <a:bodyPr wrap="square" rtlCol="0">
            <a:spAutoFit/>
          </a:bodyPr>
          <a:lstStyle/>
          <a:p>
            <a:r>
              <a:rPr lang="en-US" sz="1600" dirty="0"/>
              <a:t> 1     .5      1            2                        4 (in)</a:t>
            </a:r>
          </a:p>
        </p:txBody>
      </p:sp>
      <p:sp>
        <p:nvSpPr>
          <p:cNvPr id="31" name="Rounded Rectangle 30"/>
          <p:cNvSpPr/>
          <p:nvPr/>
        </p:nvSpPr>
        <p:spPr>
          <a:xfrm>
            <a:off x="7496291" y="4431966"/>
            <a:ext cx="4308693" cy="1473773"/>
          </a:xfrm>
          <a:prstGeom prst="roundRect">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7EB761"/>
                </a:solidFill>
              </a:rPr>
              <a:t>A percent difference map of the forecasted soil moisture and actual soil moisture.</a:t>
            </a:r>
          </a:p>
        </p:txBody>
      </p:sp>
      <p:pic>
        <p:nvPicPr>
          <p:cNvPr id="35" name="Picture 34"/>
          <p:cNvPicPr>
            <a:picLocks noChangeAspect="1"/>
          </p:cNvPicPr>
          <p:nvPr/>
        </p:nvPicPr>
        <p:blipFill>
          <a:blip r:embed="rId5"/>
          <a:stretch>
            <a:fillRect/>
          </a:stretch>
        </p:blipFill>
        <p:spPr>
          <a:xfrm>
            <a:off x="7996438" y="3835762"/>
            <a:ext cx="3404065" cy="179122"/>
          </a:xfrm>
          <a:prstGeom prst="rect">
            <a:avLst/>
          </a:prstGeom>
        </p:spPr>
      </p:pic>
      <p:pic>
        <p:nvPicPr>
          <p:cNvPr id="38" name="Picture 37"/>
          <p:cNvPicPr>
            <a:picLocks noChangeAspect="1"/>
          </p:cNvPicPr>
          <p:nvPr/>
        </p:nvPicPr>
        <p:blipFill rotWithShape="1">
          <a:blip r:embed="rId6" cstate="print">
            <a:extLst>
              <a:ext uri="{28A0092B-C50C-407E-A947-70E740481C1C}">
                <a14:useLocalDpi xmlns:a14="http://schemas.microsoft.com/office/drawing/2010/main" val="0"/>
              </a:ext>
            </a:extLst>
          </a:blip>
          <a:srcRect l="13542" t="20390" r="15227" b="31494"/>
          <a:stretch/>
        </p:blipFill>
        <p:spPr>
          <a:xfrm>
            <a:off x="7536048" y="1195508"/>
            <a:ext cx="4198902" cy="2191701"/>
          </a:xfrm>
          <a:prstGeom prst="rect">
            <a:avLst/>
          </a:prstGeom>
        </p:spPr>
      </p:pic>
      <p:pic>
        <p:nvPicPr>
          <p:cNvPr id="40" name="Picture 39"/>
          <p:cNvPicPr>
            <a:picLocks noChangeAspect="1"/>
          </p:cNvPicPr>
          <p:nvPr/>
        </p:nvPicPr>
        <p:blipFill rotWithShape="1">
          <a:blip r:embed="rId7" cstate="print">
            <a:extLst>
              <a:ext uri="{28A0092B-C50C-407E-A947-70E740481C1C}">
                <a14:useLocalDpi xmlns:a14="http://schemas.microsoft.com/office/drawing/2010/main" val="0"/>
              </a:ext>
            </a:extLst>
          </a:blip>
          <a:srcRect l="13400" t="19885" r="14479" b="21897"/>
          <a:stretch/>
        </p:blipFill>
        <p:spPr>
          <a:xfrm>
            <a:off x="554469" y="1574297"/>
            <a:ext cx="6400800" cy="3992585"/>
          </a:xfrm>
          <a:prstGeom prst="rect">
            <a:avLst/>
          </a:prstGeom>
        </p:spPr>
      </p:pic>
      <p:pic>
        <p:nvPicPr>
          <p:cNvPr id="39" name="Picture 38"/>
          <p:cNvPicPr>
            <a:picLocks noChangeAspect="1"/>
          </p:cNvPicPr>
          <p:nvPr/>
        </p:nvPicPr>
        <p:blipFill rotWithShape="1">
          <a:blip r:embed="rId8" cstate="print">
            <a:extLst>
              <a:ext uri="{28A0092B-C50C-407E-A947-70E740481C1C}">
                <a14:useLocalDpi xmlns:a14="http://schemas.microsoft.com/office/drawing/2010/main" val="0"/>
              </a:ext>
            </a:extLst>
          </a:blip>
          <a:srcRect l="13260" t="19666" r="15067" b="21095"/>
          <a:stretch/>
        </p:blipFill>
        <p:spPr>
          <a:xfrm>
            <a:off x="538563" y="1574297"/>
            <a:ext cx="6332458" cy="4044293"/>
          </a:xfrm>
          <a:prstGeom prst="rect">
            <a:avLst/>
          </a:prstGeom>
        </p:spPr>
      </p:pic>
      <p:sp>
        <p:nvSpPr>
          <p:cNvPr id="42" name="TextBox 41"/>
          <p:cNvSpPr txBox="1"/>
          <p:nvPr/>
        </p:nvSpPr>
        <p:spPr>
          <a:xfrm>
            <a:off x="771568" y="1200177"/>
            <a:ext cx="6183701" cy="430887"/>
          </a:xfrm>
          <a:prstGeom prst="rect">
            <a:avLst/>
          </a:prstGeom>
          <a:solidFill>
            <a:schemeClr val="bg1"/>
          </a:solidFill>
        </p:spPr>
        <p:txBody>
          <a:bodyPr wrap="square" rtlCol="0">
            <a:spAutoFit/>
          </a:bodyPr>
          <a:lstStyle/>
          <a:p>
            <a:pPr algn="ctr"/>
            <a:r>
              <a:rPr lang="en-US" sz="2200" b="1" dirty="0">
                <a:solidFill>
                  <a:schemeClr val="tx1">
                    <a:lumMod val="75000"/>
                    <a:lumOff val="25000"/>
                  </a:schemeClr>
                </a:solidFill>
              </a:rPr>
              <a:t>SMAP Actual RZSM for July 19, 2019</a:t>
            </a:r>
          </a:p>
        </p:txBody>
      </p:sp>
      <p:pic>
        <p:nvPicPr>
          <p:cNvPr id="22" name="Picture 21"/>
          <p:cNvPicPr>
            <a:picLocks noChangeAspect="1"/>
          </p:cNvPicPr>
          <p:nvPr/>
        </p:nvPicPr>
        <p:blipFill rotWithShape="1">
          <a:blip r:embed="rId9" cstate="print">
            <a:extLst>
              <a:ext uri="{28A0092B-C50C-407E-A947-70E740481C1C}">
                <a14:useLocalDpi xmlns:a14="http://schemas.microsoft.com/office/drawing/2010/main" val="0"/>
              </a:ext>
            </a:extLst>
          </a:blip>
          <a:srcRect l="13510" t="20279" r="13510" b="22499"/>
          <a:stretch/>
        </p:blipFill>
        <p:spPr>
          <a:xfrm>
            <a:off x="494831" y="1602317"/>
            <a:ext cx="6477001" cy="3914788"/>
          </a:xfrm>
          <a:prstGeom prst="rect">
            <a:avLst/>
          </a:prstGeom>
        </p:spPr>
      </p:pic>
      <p:sp>
        <p:nvSpPr>
          <p:cNvPr id="12" name="TextBox 11"/>
          <p:cNvSpPr txBox="1"/>
          <p:nvPr/>
        </p:nvSpPr>
        <p:spPr>
          <a:xfrm>
            <a:off x="649861" y="5092184"/>
            <a:ext cx="3467616" cy="338554"/>
          </a:xfrm>
          <a:prstGeom prst="rect">
            <a:avLst/>
          </a:prstGeom>
          <a:noFill/>
        </p:spPr>
        <p:txBody>
          <a:bodyPr wrap="none" rtlCol="0">
            <a:spAutoFit/>
          </a:bodyPr>
          <a:lstStyle/>
          <a:p>
            <a:r>
              <a:rPr lang="en-US" sz="1600" dirty="0">
                <a:solidFill>
                  <a:schemeClr val="tx1">
                    <a:lumMod val="75000"/>
                    <a:lumOff val="25000"/>
                  </a:schemeClr>
                </a:solidFill>
              </a:rPr>
              <a:t>0         75       150                  300 km</a:t>
            </a:r>
          </a:p>
        </p:txBody>
      </p:sp>
      <p:sp>
        <p:nvSpPr>
          <p:cNvPr id="32" name="TextBox 31"/>
          <p:cNvSpPr txBox="1"/>
          <p:nvPr/>
        </p:nvSpPr>
        <p:spPr>
          <a:xfrm>
            <a:off x="4045018" y="5354515"/>
            <a:ext cx="4174827" cy="338554"/>
          </a:xfrm>
          <a:prstGeom prst="rect">
            <a:avLst/>
          </a:prstGeom>
          <a:noFill/>
        </p:spPr>
        <p:txBody>
          <a:bodyPr wrap="square" rtlCol="0">
            <a:spAutoFit/>
          </a:bodyPr>
          <a:lstStyle/>
          <a:p>
            <a:r>
              <a:rPr lang="en-US" sz="1600" dirty="0">
                <a:solidFill>
                  <a:schemeClr val="tx1">
                    <a:lumMod val="75000"/>
                    <a:lumOff val="25000"/>
                  </a:schemeClr>
                </a:solidFill>
              </a:rPr>
              <a:t>0      6      12      18      24      30 (%)</a:t>
            </a:r>
          </a:p>
        </p:txBody>
      </p:sp>
      <p:sp>
        <p:nvSpPr>
          <p:cNvPr id="41" name="TextBox 40"/>
          <p:cNvSpPr txBox="1"/>
          <p:nvPr/>
        </p:nvSpPr>
        <p:spPr>
          <a:xfrm>
            <a:off x="703226" y="1189359"/>
            <a:ext cx="6183701" cy="430887"/>
          </a:xfrm>
          <a:prstGeom prst="rect">
            <a:avLst/>
          </a:prstGeom>
          <a:solidFill>
            <a:schemeClr val="bg1"/>
          </a:solidFill>
        </p:spPr>
        <p:txBody>
          <a:bodyPr wrap="square" rtlCol="0">
            <a:spAutoFit/>
          </a:bodyPr>
          <a:lstStyle/>
          <a:p>
            <a:pPr algn="ctr"/>
            <a:r>
              <a:rPr lang="en-US" sz="2200" b="1" dirty="0">
                <a:solidFill>
                  <a:schemeClr val="tx1">
                    <a:lumMod val="75000"/>
                    <a:lumOff val="25000"/>
                  </a:schemeClr>
                </a:solidFill>
              </a:rPr>
              <a:t>SMAP Modeled RZSM for July 19, 2019</a:t>
            </a:r>
          </a:p>
        </p:txBody>
      </p:sp>
      <p:sp>
        <p:nvSpPr>
          <p:cNvPr id="10" name="TextBox 9"/>
          <p:cNvSpPr txBox="1"/>
          <p:nvPr/>
        </p:nvSpPr>
        <p:spPr>
          <a:xfrm>
            <a:off x="623504" y="1223027"/>
            <a:ext cx="6477232" cy="440193"/>
          </a:xfrm>
          <a:prstGeom prst="rect">
            <a:avLst/>
          </a:prstGeom>
          <a:solidFill>
            <a:schemeClr val="bg1"/>
          </a:solidFill>
        </p:spPr>
        <p:txBody>
          <a:bodyPr wrap="square" rtlCol="0">
            <a:spAutoFit/>
          </a:bodyPr>
          <a:lstStyle/>
          <a:p>
            <a:r>
              <a:rPr lang="en-US" sz="2200" b="1" dirty="0">
                <a:solidFill>
                  <a:schemeClr val="tx1">
                    <a:lumMod val="75000"/>
                    <a:lumOff val="25000"/>
                  </a:schemeClr>
                </a:solidFill>
              </a:rPr>
              <a:t>Percent Difference for July 19, 2019</a:t>
            </a:r>
            <a:r>
              <a:rPr lang="en-US" sz="2200" b="1" baseline="30000" dirty="0">
                <a:solidFill>
                  <a:schemeClr val="tx1">
                    <a:lumMod val="75000"/>
                    <a:lumOff val="25000"/>
                  </a:schemeClr>
                </a:solidFill>
              </a:rPr>
              <a:t> </a:t>
            </a:r>
            <a:r>
              <a:rPr lang="en-US" sz="2200" b="1" dirty="0">
                <a:solidFill>
                  <a:schemeClr val="tx1">
                    <a:lumMod val="75000"/>
                    <a:lumOff val="25000"/>
                  </a:schemeClr>
                </a:solidFill>
              </a:rPr>
              <a:t>Forecast</a:t>
            </a:r>
          </a:p>
        </p:txBody>
      </p:sp>
      <p:pic>
        <p:nvPicPr>
          <p:cNvPr id="43" name="Picture 42"/>
          <p:cNvPicPr>
            <a:picLocks noChangeAspect="1"/>
          </p:cNvPicPr>
          <p:nvPr/>
        </p:nvPicPr>
        <p:blipFill>
          <a:blip r:embed="rId10"/>
          <a:stretch>
            <a:fillRect/>
          </a:stretch>
        </p:blipFill>
        <p:spPr>
          <a:xfrm flipV="1">
            <a:off x="4409952" y="5167311"/>
            <a:ext cx="2309702" cy="213767"/>
          </a:xfrm>
          <a:prstGeom prst="rect">
            <a:avLst/>
          </a:prstGeom>
        </p:spPr>
      </p:pic>
      <p:pic>
        <p:nvPicPr>
          <p:cNvPr id="34" name="Picture 33"/>
          <p:cNvPicPr>
            <a:picLocks noChangeAspect="1"/>
          </p:cNvPicPr>
          <p:nvPr/>
        </p:nvPicPr>
        <p:blipFill>
          <a:blip r:embed="rId11"/>
          <a:stretch>
            <a:fillRect/>
          </a:stretch>
        </p:blipFill>
        <p:spPr>
          <a:xfrm>
            <a:off x="4138254" y="5166046"/>
            <a:ext cx="2853096" cy="219075"/>
          </a:xfrm>
          <a:prstGeom prst="rect">
            <a:avLst/>
          </a:prstGeom>
        </p:spPr>
      </p:pic>
      <p:sp>
        <p:nvSpPr>
          <p:cNvPr id="44" name="TextBox 43"/>
          <p:cNvSpPr txBox="1"/>
          <p:nvPr/>
        </p:nvSpPr>
        <p:spPr>
          <a:xfrm>
            <a:off x="4304631" y="5370986"/>
            <a:ext cx="2650750" cy="584775"/>
          </a:xfrm>
          <a:prstGeom prst="rect">
            <a:avLst/>
          </a:prstGeom>
          <a:noFill/>
        </p:spPr>
        <p:txBody>
          <a:bodyPr wrap="square" rtlCol="0">
            <a:spAutoFit/>
          </a:bodyPr>
          <a:lstStyle/>
          <a:p>
            <a:r>
              <a:rPr lang="en-US" sz="1600" dirty="0">
                <a:solidFill>
                  <a:schemeClr val="tx1">
                    <a:lumMod val="75000"/>
                    <a:lumOff val="25000"/>
                  </a:schemeClr>
                </a:solidFill>
              </a:rPr>
              <a:t>0                                    50 </a:t>
            </a:r>
          </a:p>
          <a:p>
            <a:pPr algn="ctr"/>
            <a:r>
              <a:rPr lang="en-US" sz="1600" dirty="0">
                <a:solidFill>
                  <a:schemeClr val="tx1">
                    <a:lumMod val="75000"/>
                    <a:lumOff val="25000"/>
                  </a:schemeClr>
                </a:solidFill>
              </a:rPr>
              <a:t>(m</a:t>
            </a:r>
            <a:r>
              <a:rPr lang="en-US" sz="1600" baseline="30000" dirty="0">
                <a:solidFill>
                  <a:schemeClr val="tx1">
                    <a:lumMod val="75000"/>
                    <a:lumOff val="25000"/>
                  </a:schemeClr>
                </a:solidFill>
              </a:rPr>
              <a:t>3</a:t>
            </a:r>
            <a:r>
              <a:rPr lang="en-US" sz="1600" dirty="0">
                <a:solidFill>
                  <a:schemeClr val="tx1">
                    <a:lumMod val="75000"/>
                    <a:lumOff val="25000"/>
                  </a:schemeClr>
                </a:solidFill>
              </a:rPr>
              <a:t>/m</a:t>
            </a:r>
            <a:r>
              <a:rPr lang="en-US" sz="1600" baseline="30000" dirty="0">
                <a:solidFill>
                  <a:schemeClr val="tx1">
                    <a:lumMod val="75000"/>
                    <a:lumOff val="25000"/>
                  </a:schemeClr>
                </a:solidFill>
              </a:rPr>
              <a:t>3</a:t>
            </a:r>
            <a:r>
              <a:rPr lang="en-US" sz="1600" dirty="0">
                <a:solidFill>
                  <a:schemeClr val="tx1">
                    <a:lumMod val="75000"/>
                    <a:lumOff val="25000"/>
                  </a:schemeClr>
                </a:solidFill>
              </a:rPr>
              <a:t>)</a:t>
            </a:r>
          </a:p>
        </p:txBody>
      </p:sp>
      <p:pic>
        <p:nvPicPr>
          <p:cNvPr id="36" name="Picture 35"/>
          <p:cNvPicPr>
            <a:picLocks noChangeAspect="1"/>
          </p:cNvPicPr>
          <p:nvPr/>
        </p:nvPicPr>
        <p:blipFill>
          <a:blip r:embed="rId12"/>
          <a:stretch>
            <a:fillRect/>
          </a:stretch>
        </p:blipFill>
        <p:spPr>
          <a:xfrm>
            <a:off x="6686330" y="1992574"/>
            <a:ext cx="482643" cy="442423"/>
          </a:xfrm>
          <a:prstGeom prst="rect">
            <a:avLst/>
          </a:prstGeom>
        </p:spPr>
      </p:pic>
      <p:sp>
        <p:nvSpPr>
          <p:cNvPr id="45" name="TextBox 44"/>
          <p:cNvSpPr txBox="1"/>
          <p:nvPr/>
        </p:nvSpPr>
        <p:spPr>
          <a:xfrm>
            <a:off x="10194607" y="3564422"/>
            <a:ext cx="4174827" cy="338554"/>
          </a:xfrm>
          <a:prstGeom prst="rect">
            <a:avLst/>
          </a:prstGeom>
          <a:noFill/>
        </p:spPr>
        <p:txBody>
          <a:bodyPr wrap="square" rtlCol="0">
            <a:spAutoFit/>
          </a:bodyPr>
          <a:lstStyle/>
          <a:p>
            <a:r>
              <a:rPr lang="en-US" sz="1600" dirty="0"/>
              <a:t>-2        0         2</a:t>
            </a:r>
          </a:p>
        </p:txBody>
      </p:sp>
      <p:pic>
        <p:nvPicPr>
          <p:cNvPr id="46" name="Picture 45"/>
          <p:cNvPicPr>
            <a:picLocks noChangeAspect="1"/>
          </p:cNvPicPr>
          <p:nvPr/>
        </p:nvPicPr>
        <p:blipFill>
          <a:blip r:embed="rId13"/>
          <a:stretch>
            <a:fillRect/>
          </a:stretch>
        </p:blipFill>
        <p:spPr>
          <a:xfrm>
            <a:off x="10346482" y="3558252"/>
            <a:ext cx="1280057" cy="74074"/>
          </a:xfrm>
          <a:prstGeom prst="rect">
            <a:avLst/>
          </a:prstGeom>
        </p:spPr>
      </p:pic>
      <p:sp>
        <p:nvSpPr>
          <p:cNvPr id="47" name="TextBox 46"/>
          <p:cNvSpPr txBox="1"/>
          <p:nvPr/>
        </p:nvSpPr>
        <p:spPr>
          <a:xfrm>
            <a:off x="7183455" y="844229"/>
            <a:ext cx="4934364" cy="369332"/>
          </a:xfrm>
          <a:prstGeom prst="rect">
            <a:avLst/>
          </a:prstGeom>
          <a:noFill/>
        </p:spPr>
        <p:txBody>
          <a:bodyPr wrap="none" rtlCol="0">
            <a:spAutoFit/>
          </a:bodyPr>
          <a:lstStyle/>
          <a:p>
            <a:r>
              <a:rPr lang="en-US" b="1" dirty="0">
                <a:solidFill>
                  <a:schemeClr val="tx1">
                    <a:lumMod val="75000"/>
                    <a:lumOff val="25000"/>
                  </a:schemeClr>
                </a:solidFill>
              </a:rPr>
              <a:t>One Week Timescale EDDI for July 13, 2019</a:t>
            </a:r>
          </a:p>
        </p:txBody>
      </p:sp>
    </p:spTree>
    <p:extLst>
      <p:ext uri="{BB962C8B-B14F-4D97-AF65-F5344CB8AC3E}">
        <p14:creationId xmlns:p14="http://schemas.microsoft.com/office/powerpoint/2010/main" val="165669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35"/>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par>
                                <p:cTn id="33" presetID="1" presetClass="exit"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32" grpId="0"/>
      <p:bldP spid="41" grpId="0" animBg="1"/>
      <p:bldP spid="10" grpId="0" animBg="1"/>
      <p:bldP spid="44" grpId="0"/>
      <p:bldP spid="45"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 II: RESULTS - RELATIVE SATURATION</a:t>
            </a:r>
          </a:p>
        </p:txBody>
      </p:sp>
      <p:pic>
        <p:nvPicPr>
          <p:cNvPr id="8" name="Picture 7"/>
          <p:cNvPicPr>
            <a:picLocks noChangeAspect="1"/>
          </p:cNvPicPr>
          <p:nvPr/>
        </p:nvPicPr>
        <p:blipFill>
          <a:blip r:embed="rId3"/>
          <a:stretch>
            <a:fillRect/>
          </a:stretch>
        </p:blipFill>
        <p:spPr>
          <a:xfrm>
            <a:off x="3605491" y="892408"/>
            <a:ext cx="8281707" cy="5182418"/>
          </a:xfrm>
          <a:prstGeom prst="rect">
            <a:avLst/>
          </a:prstGeom>
        </p:spPr>
      </p:pic>
      <p:sp>
        <p:nvSpPr>
          <p:cNvPr id="10" name="Rectangle 9"/>
          <p:cNvSpPr/>
          <p:nvPr/>
        </p:nvSpPr>
        <p:spPr>
          <a:xfrm>
            <a:off x="3695430" y="5328820"/>
            <a:ext cx="6096000" cy="338554"/>
          </a:xfrm>
          <a:prstGeom prst="rect">
            <a:avLst/>
          </a:prstGeom>
        </p:spPr>
        <p:txBody>
          <a:bodyPr>
            <a:spAutoFit/>
          </a:bodyPr>
          <a:lstStyle/>
          <a:p>
            <a:r>
              <a:rPr lang="en-US" sz="1600" dirty="0"/>
              <a:t>0       50                          200                                   400 km</a:t>
            </a:r>
          </a:p>
        </p:txBody>
      </p:sp>
      <p:sp>
        <p:nvSpPr>
          <p:cNvPr id="11" name="Rectangle 10"/>
          <p:cNvSpPr/>
          <p:nvPr/>
        </p:nvSpPr>
        <p:spPr>
          <a:xfrm>
            <a:off x="9106553" y="5631090"/>
            <a:ext cx="2807179" cy="400110"/>
          </a:xfrm>
          <a:prstGeom prst="rect">
            <a:avLst/>
          </a:prstGeom>
        </p:spPr>
        <p:txBody>
          <a:bodyPr wrap="none">
            <a:spAutoFit/>
          </a:bodyPr>
          <a:lstStyle/>
          <a:p>
            <a:r>
              <a:rPr lang="en-US" sz="1600" dirty="0"/>
              <a:t>-30               </a:t>
            </a:r>
            <a:r>
              <a:rPr lang="en-US" sz="2400" baseline="-25000" dirty="0"/>
              <a:t>Days</a:t>
            </a:r>
            <a:r>
              <a:rPr lang="en-US" sz="2000" dirty="0"/>
              <a:t> </a:t>
            </a:r>
            <a:r>
              <a:rPr lang="en-US" sz="1600" dirty="0"/>
              <a:t>            30</a:t>
            </a:r>
          </a:p>
        </p:txBody>
      </p:sp>
      <p:pic>
        <p:nvPicPr>
          <p:cNvPr id="12" name="Picture 11"/>
          <p:cNvPicPr>
            <a:picLocks noChangeAspect="1"/>
          </p:cNvPicPr>
          <p:nvPr/>
        </p:nvPicPr>
        <p:blipFill>
          <a:blip r:embed="rId4"/>
          <a:stretch>
            <a:fillRect/>
          </a:stretch>
        </p:blipFill>
        <p:spPr>
          <a:xfrm rot="5400000">
            <a:off x="10325132" y="4457798"/>
            <a:ext cx="369330" cy="2257218"/>
          </a:xfrm>
          <a:prstGeom prst="rect">
            <a:avLst/>
          </a:prstGeom>
        </p:spPr>
      </p:pic>
      <p:sp>
        <p:nvSpPr>
          <p:cNvPr id="13" name="Rounded Rectangle 12"/>
          <p:cNvSpPr/>
          <p:nvPr/>
        </p:nvSpPr>
        <p:spPr>
          <a:xfrm>
            <a:off x="136442" y="971550"/>
            <a:ext cx="3505201" cy="2401119"/>
          </a:xfrm>
          <a:prstGeom prst="roundRect">
            <a:avLst/>
          </a:prstGeom>
          <a:solidFill>
            <a:srgbClr val="7EB76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Pixels in blue are above 25% relative saturation; the darker the pixel, the more days until it reaches 25% relative saturation</a:t>
            </a:r>
          </a:p>
        </p:txBody>
      </p:sp>
      <p:sp>
        <p:nvSpPr>
          <p:cNvPr id="14" name="Rounded Rectangle 13"/>
          <p:cNvSpPr/>
          <p:nvPr/>
        </p:nvSpPr>
        <p:spPr>
          <a:xfrm>
            <a:off x="136442" y="3445517"/>
            <a:ext cx="3505201" cy="2571750"/>
          </a:xfrm>
          <a:prstGeom prst="roundRect">
            <a:avLst/>
          </a:prstGeom>
          <a:solidFill>
            <a:srgbClr val="7EB76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Pixels in brown are below 25% relative saturation; the darker the pixel, the more days since it reached 25% relative saturation</a:t>
            </a:r>
          </a:p>
        </p:txBody>
      </p:sp>
      <p:sp>
        <p:nvSpPr>
          <p:cNvPr id="15" name="TextBox 14"/>
          <p:cNvSpPr txBox="1"/>
          <p:nvPr/>
        </p:nvSpPr>
        <p:spPr>
          <a:xfrm>
            <a:off x="4565825" y="892408"/>
            <a:ext cx="6361037" cy="430887"/>
          </a:xfrm>
          <a:prstGeom prst="rect">
            <a:avLst/>
          </a:prstGeom>
          <a:noFill/>
        </p:spPr>
        <p:txBody>
          <a:bodyPr wrap="none" rtlCol="0">
            <a:spAutoFit/>
          </a:bodyPr>
          <a:lstStyle/>
          <a:p>
            <a:r>
              <a:rPr lang="en-US" sz="2200" b="1" dirty="0">
                <a:solidFill>
                  <a:schemeClr val="tx1">
                    <a:lumMod val="75000"/>
                    <a:lumOff val="25000"/>
                  </a:schemeClr>
                </a:solidFill>
              </a:rPr>
              <a:t>25% Relative Saturation Model for July 1, 2019</a:t>
            </a:r>
          </a:p>
        </p:txBody>
      </p:sp>
    </p:spTree>
    <p:extLst>
      <p:ext uri="{BB962C8B-B14F-4D97-AF65-F5344CB8AC3E}">
        <p14:creationId xmlns:p14="http://schemas.microsoft.com/office/powerpoint/2010/main" val="243645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 II: RESULTS - EDDI ANALYSIS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75" y="1148591"/>
            <a:ext cx="6293709" cy="4496836"/>
          </a:xfrm>
          <a:prstGeom prst="rect">
            <a:avLst/>
          </a:prstGeom>
          <a:effectLst>
            <a:outerShdw blurRad="63500" sx="102000" sy="102000" algn="ctr" rotWithShape="0">
              <a:prstClr val="black">
                <a:alpha val="40000"/>
              </a:prstClr>
            </a:outerShdw>
          </a:effectLst>
        </p:spPr>
      </p:pic>
      <p:sp>
        <p:nvSpPr>
          <p:cNvPr id="8" name="Rounded Rectangle 7"/>
          <p:cNvSpPr/>
          <p:nvPr/>
        </p:nvSpPr>
        <p:spPr>
          <a:xfrm>
            <a:off x="717884" y="1846504"/>
            <a:ext cx="4271559" cy="3101010"/>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7EB761"/>
                </a:solidFill>
              </a:rPr>
              <a:t>Our preliminary analysis of the relationship between SMAP and EDDI shows a negative trend, where high evaporative demand anomalies are present with low root zone soil moisture.</a:t>
            </a:r>
          </a:p>
        </p:txBody>
      </p:sp>
    </p:spTree>
    <p:extLst>
      <p:ext uri="{BB962C8B-B14F-4D97-AF65-F5344CB8AC3E}">
        <p14:creationId xmlns:p14="http://schemas.microsoft.com/office/powerpoint/2010/main" val="3242050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1623529" y="4750909"/>
            <a:ext cx="9422159" cy="914395"/>
          </a:xfrm>
          <a:prstGeom prst="roundRect">
            <a:avLst/>
          </a:prstGeom>
          <a:solidFill>
            <a:schemeClr val="tx1">
              <a:lumMod val="75000"/>
              <a:lumOff val="25000"/>
            </a:schemeClr>
          </a:solidFill>
          <a:ln>
            <a:solidFill>
              <a:srgbClr val="7EB7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rPr>
              <a:t>The model shortens the timescale on which flash drought can be identified to less than 2 weeks.</a:t>
            </a:r>
          </a:p>
        </p:txBody>
      </p:sp>
      <p:sp>
        <p:nvSpPr>
          <p:cNvPr id="2" name="Title 1">
            <a:extLst>
              <a:ext uri="{FF2B5EF4-FFF2-40B4-BE49-F238E27FC236}">
                <a16:creationId xmlns:a16="http://schemas.microsoft.com/office/drawing/2014/main" id="{FD58C071-FC47-DC48-A1F6-F3AF72511B5F}"/>
              </a:ext>
            </a:extLst>
          </p:cNvPr>
          <p:cNvSpPr>
            <a:spLocks noGrp="1"/>
          </p:cNvSpPr>
          <p:nvPr>
            <p:ph type="title"/>
          </p:nvPr>
        </p:nvSpPr>
        <p:spPr/>
        <p:txBody>
          <a:bodyPr>
            <a:normAutofit fontScale="90000"/>
          </a:bodyPr>
          <a:lstStyle/>
          <a:p>
            <a:r>
              <a:rPr lang="en-US" dirty="0"/>
              <a:t>PART II: CONCLUSION</a:t>
            </a:r>
          </a:p>
        </p:txBody>
      </p:sp>
      <p:sp>
        <p:nvSpPr>
          <p:cNvPr id="14" name="Rounded Rectangle 13"/>
          <p:cNvSpPr/>
          <p:nvPr/>
        </p:nvSpPr>
        <p:spPr>
          <a:xfrm>
            <a:off x="1623529" y="1252334"/>
            <a:ext cx="3391473" cy="1729316"/>
          </a:xfrm>
          <a:prstGeom prst="roundRect">
            <a:avLst/>
          </a:prstGeom>
          <a:solidFill>
            <a:schemeClr val="bg1"/>
          </a:solidFill>
          <a:ln>
            <a:solidFill>
              <a:srgbClr val="7EB7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7EB761"/>
              </a:buClr>
            </a:pPr>
            <a:r>
              <a:rPr lang="en-US" sz="2200" dirty="0">
                <a:solidFill>
                  <a:schemeClr val="tx1">
                    <a:lumMod val="75000"/>
                    <a:lumOff val="25000"/>
                  </a:schemeClr>
                </a:solidFill>
              </a:rPr>
              <a:t>Remote sensing enhances information available for drought planning.</a:t>
            </a:r>
          </a:p>
        </p:txBody>
      </p:sp>
      <p:sp>
        <p:nvSpPr>
          <p:cNvPr id="15" name="Rounded Rectangle 14"/>
          <p:cNvSpPr/>
          <p:nvPr/>
        </p:nvSpPr>
        <p:spPr>
          <a:xfrm>
            <a:off x="5015002" y="1252334"/>
            <a:ext cx="6030686" cy="1729316"/>
          </a:xfrm>
          <a:prstGeom prst="roundRect">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7EB761"/>
              </a:buClr>
            </a:pPr>
            <a:r>
              <a:rPr lang="en-US" sz="2200" dirty="0">
                <a:solidFill>
                  <a:srgbClr val="7EB761"/>
                </a:solidFill>
              </a:rPr>
              <a:t>Remote sensing produces spatially comprehensive forecasts of soil moisture when modeled with empirically measured decay parameters. </a:t>
            </a:r>
          </a:p>
        </p:txBody>
      </p:sp>
      <p:sp>
        <p:nvSpPr>
          <p:cNvPr id="16" name="Rounded Rectangle 15"/>
          <p:cNvSpPr/>
          <p:nvPr/>
        </p:nvSpPr>
        <p:spPr>
          <a:xfrm>
            <a:off x="1623529" y="2981651"/>
            <a:ext cx="5235861" cy="1769258"/>
          </a:xfrm>
          <a:prstGeom prst="roundRect">
            <a:avLst/>
          </a:prstGeom>
          <a:solidFill>
            <a:srgbClr val="7EB76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7EB761"/>
              </a:buClr>
            </a:pPr>
            <a:r>
              <a:rPr lang="en-US" sz="2200" dirty="0"/>
              <a:t>Modeled outputs showed sub-county variations in estimated days to a selected relative soil saturation.</a:t>
            </a:r>
          </a:p>
        </p:txBody>
      </p:sp>
      <p:sp>
        <p:nvSpPr>
          <p:cNvPr id="17" name="Rounded Rectangle 16"/>
          <p:cNvSpPr/>
          <p:nvPr/>
        </p:nvSpPr>
        <p:spPr>
          <a:xfrm>
            <a:off x="6859390" y="2981650"/>
            <a:ext cx="4186298" cy="1769259"/>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7EB761"/>
              </a:buClr>
            </a:pPr>
            <a:r>
              <a:rPr lang="en-US" sz="2200" dirty="0">
                <a:solidFill>
                  <a:srgbClr val="7EB761"/>
                </a:solidFill>
              </a:rPr>
              <a:t>Evaporative Demand Drought Index is inversely related to RZSM percentiles.</a:t>
            </a:r>
          </a:p>
        </p:txBody>
      </p:sp>
    </p:spTree>
    <p:extLst>
      <p:ext uri="{BB962C8B-B14F-4D97-AF65-F5344CB8AC3E}">
        <p14:creationId xmlns:p14="http://schemas.microsoft.com/office/powerpoint/2010/main" val="1825879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6480313" y="4398770"/>
            <a:ext cx="4711148" cy="1357406"/>
          </a:xfrm>
          <a:prstGeom prst="roundRect">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rgbClr val="7EB761"/>
                </a:solidFill>
              </a:rPr>
              <a:t>Spatially comprehensive model is based on 41 </a:t>
            </a:r>
            <a:r>
              <a:rPr lang="en-US" sz="2200" i="1" dirty="0">
                <a:solidFill>
                  <a:srgbClr val="7EB761"/>
                </a:solidFill>
              </a:rPr>
              <a:t>in situ </a:t>
            </a:r>
            <a:r>
              <a:rPr lang="en-US" sz="2200" dirty="0">
                <a:solidFill>
                  <a:srgbClr val="7EB761"/>
                </a:solidFill>
              </a:rPr>
              <a:t>sites with mostly silt loam soil.</a:t>
            </a:r>
            <a:endParaRPr lang="en-US" dirty="0">
              <a:solidFill>
                <a:srgbClr val="7EB761"/>
              </a:solidFill>
            </a:endParaRPr>
          </a:p>
        </p:txBody>
      </p:sp>
      <p:sp>
        <p:nvSpPr>
          <p:cNvPr id="14" name="Rounded Rectangle 13"/>
          <p:cNvSpPr/>
          <p:nvPr/>
        </p:nvSpPr>
        <p:spPr>
          <a:xfrm>
            <a:off x="6480313" y="3339546"/>
            <a:ext cx="4711148" cy="1053547"/>
          </a:xfrm>
          <a:prstGeom prst="roundRect">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rgbClr val="7EB761"/>
                </a:solidFill>
              </a:rPr>
              <a:t>Model does not include soil type as an input.</a:t>
            </a:r>
            <a:endParaRPr lang="en-US" dirty="0">
              <a:solidFill>
                <a:srgbClr val="7EB761"/>
              </a:solidFill>
            </a:endParaRPr>
          </a:p>
        </p:txBody>
      </p:sp>
      <p:sp>
        <p:nvSpPr>
          <p:cNvPr id="13" name="Rounded Rectangle 12"/>
          <p:cNvSpPr/>
          <p:nvPr/>
        </p:nvSpPr>
        <p:spPr>
          <a:xfrm>
            <a:off x="6480313" y="1807972"/>
            <a:ext cx="4711148" cy="1531574"/>
          </a:xfrm>
          <a:prstGeom prst="roundRect">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rgbClr val="7EB761"/>
                </a:solidFill>
              </a:rPr>
              <a:t>Exponential decay constant should be calculated for each pixel using evaporative demand data. </a:t>
            </a:r>
            <a:endParaRPr lang="en-US" dirty="0">
              <a:solidFill>
                <a:srgbClr val="7EB761"/>
              </a:solidFill>
            </a:endParaRPr>
          </a:p>
        </p:txBody>
      </p:sp>
      <p:sp>
        <p:nvSpPr>
          <p:cNvPr id="2" name="Title 1">
            <a:extLst>
              <a:ext uri="{FF2B5EF4-FFF2-40B4-BE49-F238E27FC236}">
                <a16:creationId xmlns:a16="http://schemas.microsoft.com/office/drawing/2014/main" id="{8540D486-1B6C-3B43-BA07-84D40693D9BB}"/>
              </a:ext>
            </a:extLst>
          </p:cNvPr>
          <p:cNvSpPr>
            <a:spLocks noGrp="1"/>
          </p:cNvSpPr>
          <p:nvPr>
            <p:ph type="title"/>
          </p:nvPr>
        </p:nvSpPr>
        <p:spPr>
          <a:xfrm>
            <a:off x="1289384" y="366102"/>
            <a:ext cx="10515600" cy="1223211"/>
          </a:xfrm>
        </p:spPr>
        <p:txBody>
          <a:bodyPr>
            <a:normAutofit fontScale="90000"/>
          </a:bodyPr>
          <a:lstStyle/>
          <a:p>
            <a:r>
              <a:rPr lang="en-US" dirty="0"/>
              <a:t>PART II: ERRORS &amp; UNCERTAINTIES, FUTURE WORK</a:t>
            </a:r>
          </a:p>
        </p:txBody>
      </p:sp>
      <p:sp>
        <p:nvSpPr>
          <p:cNvPr id="11" name="Rounded Rectangle 10"/>
          <p:cNvSpPr/>
          <p:nvPr/>
        </p:nvSpPr>
        <p:spPr>
          <a:xfrm>
            <a:off x="1669775" y="1818384"/>
            <a:ext cx="4810539" cy="1968896"/>
          </a:xfrm>
          <a:prstGeom prst="roundRect">
            <a:avLst/>
          </a:prstGeom>
          <a:solidFill>
            <a:srgbClr val="7EB76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7EB761"/>
              </a:buClr>
            </a:pPr>
            <a:r>
              <a:rPr lang="en-US" sz="2200" dirty="0">
                <a:solidFill>
                  <a:schemeClr val="bg1"/>
                </a:solidFill>
              </a:rPr>
              <a:t>The SPL4SMAU product models RZSM soil moisture, current Level-4 products are not modeled using contemporaneous observations.</a:t>
            </a:r>
          </a:p>
        </p:txBody>
      </p:sp>
      <p:sp>
        <p:nvSpPr>
          <p:cNvPr id="12" name="Rounded Rectangle 11"/>
          <p:cNvSpPr/>
          <p:nvPr/>
        </p:nvSpPr>
        <p:spPr>
          <a:xfrm>
            <a:off x="1669774" y="3787280"/>
            <a:ext cx="4810539" cy="1968896"/>
          </a:xfrm>
          <a:prstGeom prst="roundRect">
            <a:avLst/>
          </a:prstGeom>
          <a:solidFill>
            <a:schemeClr val="bg1"/>
          </a:solidFill>
          <a:ln>
            <a:solidFill>
              <a:srgbClr val="7EB7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lumMod val="75000"/>
                    <a:lumOff val="25000"/>
                  </a:schemeClr>
                </a:solidFill>
              </a:rPr>
              <a:t>EDDI comparison is pixel to point and other EDDI timescales can be tested to improve accuracy.</a:t>
            </a:r>
          </a:p>
        </p:txBody>
      </p:sp>
    </p:spTree>
    <p:extLst>
      <p:ext uri="{BB962C8B-B14F-4D97-AF65-F5344CB8AC3E}">
        <p14:creationId xmlns:p14="http://schemas.microsoft.com/office/powerpoint/2010/main" val="959145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a:xfrm>
            <a:off x="1070261" y="1299681"/>
            <a:ext cx="10626439" cy="479632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lumMod val="75000"/>
                    <a:lumOff val="2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spcAft>
                <a:spcPts val="600"/>
              </a:spcAft>
              <a:buClr>
                <a:srgbClr val="7EB761"/>
              </a:buClr>
              <a:buFont typeface="Webdings" panose="05030102010509060703" pitchFamily="18" charset="2"/>
              <a:buChar char="4"/>
            </a:pPr>
            <a:r>
              <a:rPr lang="en-US" sz="2400" dirty="0"/>
              <a:t>Thank you to our Center Lead, </a:t>
            </a:r>
            <a:r>
              <a:rPr lang="en-US" sz="2400" b="1" dirty="0"/>
              <a:t>Andrew Shannon</a:t>
            </a:r>
            <a:r>
              <a:rPr lang="en-US" sz="2400" dirty="0"/>
              <a:t>, our Science Advisor, </a:t>
            </a:r>
            <a:r>
              <a:rPr lang="en-US" sz="2400" b="1" dirty="0"/>
              <a:t>Jessica Blunden </a:t>
            </a:r>
            <a:r>
              <a:rPr lang="en-US" sz="2400" dirty="0"/>
              <a:t>for their support.</a:t>
            </a:r>
          </a:p>
          <a:p>
            <a:pPr marL="342900" indent="-342900">
              <a:lnSpc>
                <a:spcPct val="100000"/>
              </a:lnSpc>
              <a:spcBef>
                <a:spcPts val="0"/>
              </a:spcBef>
              <a:spcAft>
                <a:spcPts val="600"/>
              </a:spcAft>
              <a:buClr>
                <a:srgbClr val="7EB761"/>
              </a:buClr>
              <a:buFont typeface="Webdings" panose="05030102010509060703" pitchFamily="18" charset="2"/>
              <a:buChar char="4"/>
            </a:pPr>
            <a:r>
              <a:rPr lang="en-US" sz="2400" dirty="0"/>
              <a:t>Thank you to our partners:</a:t>
            </a:r>
          </a:p>
          <a:p>
            <a:pPr marL="1028700" lvl="1" indent="-342900">
              <a:lnSpc>
                <a:spcPct val="100000"/>
              </a:lnSpc>
              <a:spcBef>
                <a:spcPts val="0"/>
              </a:spcBef>
              <a:spcAft>
                <a:spcPts val="600"/>
              </a:spcAft>
              <a:buClr>
                <a:srgbClr val="7EB761"/>
              </a:buClr>
              <a:buFont typeface="Webdings" panose="05030102010509060703" pitchFamily="18" charset="2"/>
              <a:buChar char="4"/>
            </a:pPr>
            <a:r>
              <a:rPr lang="en-US" sz="2000" b="1" dirty="0">
                <a:solidFill>
                  <a:schemeClr val="tx1">
                    <a:lumMod val="75000"/>
                    <a:lumOff val="25000"/>
                  </a:schemeClr>
                </a:solidFill>
              </a:rPr>
              <a:t>Andres </a:t>
            </a:r>
            <a:r>
              <a:rPr lang="en-US" sz="2000" b="1" dirty="0" err="1">
                <a:solidFill>
                  <a:schemeClr val="tx1">
                    <a:lumMod val="75000"/>
                    <a:lumOff val="25000"/>
                  </a:schemeClr>
                </a:solidFill>
              </a:rPr>
              <a:t>Patrignani</a:t>
            </a:r>
            <a:r>
              <a:rPr lang="en-US" sz="2000" dirty="0">
                <a:solidFill>
                  <a:schemeClr val="tx1">
                    <a:lumMod val="75000"/>
                    <a:lumOff val="25000"/>
                  </a:schemeClr>
                </a:solidFill>
              </a:rPr>
              <a:t>, Kansas State University</a:t>
            </a:r>
          </a:p>
          <a:p>
            <a:pPr marL="1028700" lvl="1" indent="-342900">
              <a:lnSpc>
                <a:spcPct val="100000"/>
              </a:lnSpc>
              <a:spcBef>
                <a:spcPts val="0"/>
              </a:spcBef>
              <a:spcAft>
                <a:spcPts val="600"/>
              </a:spcAft>
              <a:buClr>
                <a:srgbClr val="7EB761"/>
              </a:buClr>
              <a:buFont typeface="Webdings" panose="05030102010509060703" pitchFamily="18" charset="2"/>
              <a:buChar char="4"/>
            </a:pPr>
            <a:r>
              <a:rPr lang="en-US" sz="2000" b="1" dirty="0">
                <a:solidFill>
                  <a:schemeClr val="tx1">
                    <a:lumMod val="75000"/>
                    <a:lumOff val="25000"/>
                  </a:schemeClr>
                </a:solidFill>
              </a:rPr>
              <a:t>Christopher Redmond</a:t>
            </a:r>
            <a:r>
              <a:rPr lang="en-US" sz="2000" dirty="0">
                <a:solidFill>
                  <a:schemeClr val="tx1">
                    <a:lumMod val="75000"/>
                    <a:lumOff val="25000"/>
                  </a:schemeClr>
                </a:solidFill>
              </a:rPr>
              <a:t>, Kansas State University</a:t>
            </a:r>
          </a:p>
          <a:p>
            <a:pPr marL="1028700" lvl="1" indent="-342900">
              <a:lnSpc>
                <a:spcPct val="100000"/>
              </a:lnSpc>
              <a:spcBef>
                <a:spcPts val="0"/>
              </a:spcBef>
              <a:spcAft>
                <a:spcPts val="600"/>
              </a:spcAft>
              <a:buClr>
                <a:srgbClr val="7EB761"/>
              </a:buClr>
              <a:buFont typeface="Webdings" panose="05030102010509060703" pitchFamily="18" charset="2"/>
              <a:buChar char="4"/>
            </a:pPr>
            <a:r>
              <a:rPr lang="en-US" sz="2000" b="1" dirty="0">
                <a:solidFill>
                  <a:schemeClr val="tx1">
                    <a:lumMod val="75000"/>
                    <a:lumOff val="25000"/>
                  </a:schemeClr>
                </a:solidFill>
              </a:rPr>
              <a:t>Mary Knapp</a:t>
            </a:r>
            <a:r>
              <a:rPr lang="en-US" sz="2000" dirty="0">
                <a:solidFill>
                  <a:schemeClr val="tx1">
                    <a:lumMod val="75000"/>
                    <a:lumOff val="25000"/>
                  </a:schemeClr>
                </a:solidFill>
              </a:rPr>
              <a:t>, Kansas Office of the State Climatologist</a:t>
            </a:r>
          </a:p>
          <a:p>
            <a:pPr marL="1028700" lvl="1" indent="-342900">
              <a:lnSpc>
                <a:spcPct val="100000"/>
              </a:lnSpc>
              <a:spcBef>
                <a:spcPts val="0"/>
              </a:spcBef>
              <a:spcAft>
                <a:spcPts val="600"/>
              </a:spcAft>
              <a:buClr>
                <a:srgbClr val="7EB761"/>
              </a:buClr>
              <a:buFont typeface="Webdings" panose="05030102010509060703" pitchFamily="18" charset="2"/>
              <a:buChar char="4"/>
            </a:pPr>
            <a:r>
              <a:rPr lang="en-US" sz="2000" b="1" dirty="0">
                <a:solidFill>
                  <a:schemeClr val="tx1">
                    <a:lumMod val="75000"/>
                    <a:lumOff val="25000"/>
                  </a:schemeClr>
                </a:solidFill>
              </a:rPr>
              <a:t>Dan </a:t>
            </a:r>
            <a:r>
              <a:rPr lang="en-US" sz="2000" b="1" dirty="0" err="1">
                <a:solidFill>
                  <a:schemeClr val="tx1">
                    <a:lumMod val="75000"/>
                    <a:lumOff val="25000"/>
                  </a:schemeClr>
                </a:solidFill>
              </a:rPr>
              <a:t>McEvoy</a:t>
            </a:r>
            <a:r>
              <a:rPr lang="en-US" sz="2000" dirty="0">
                <a:solidFill>
                  <a:schemeClr val="tx1">
                    <a:lumMod val="75000"/>
                    <a:lumOff val="25000"/>
                  </a:schemeClr>
                </a:solidFill>
              </a:rPr>
              <a:t>, Desert Research Institute</a:t>
            </a:r>
          </a:p>
          <a:p>
            <a:pPr marL="1028700" lvl="1" indent="-342900">
              <a:lnSpc>
                <a:spcPct val="100000"/>
              </a:lnSpc>
              <a:spcBef>
                <a:spcPts val="0"/>
              </a:spcBef>
              <a:spcAft>
                <a:spcPts val="600"/>
              </a:spcAft>
              <a:buClr>
                <a:srgbClr val="7EB761"/>
              </a:buClr>
              <a:buFont typeface="Webdings" panose="05030102010509060703" pitchFamily="18" charset="2"/>
              <a:buChar char="4"/>
            </a:pPr>
            <a:r>
              <a:rPr lang="en-US" sz="2000" b="1" dirty="0">
                <a:solidFill>
                  <a:schemeClr val="tx1">
                    <a:lumMod val="75000"/>
                    <a:lumOff val="25000"/>
                  </a:schemeClr>
                </a:solidFill>
              </a:rPr>
              <a:t>Diane Knowles</a:t>
            </a:r>
            <a:r>
              <a:rPr lang="en-US" sz="2000" dirty="0">
                <a:solidFill>
                  <a:schemeClr val="tx1">
                    <a:lumMod val="75000"/>
                    <a:lumOff val="25000"/>
                  </a:schemeClr>
                </a:solidFill>
              </a:rPr>
              <a:t>, Kansas Water Office</a:t>
            </a:r>
          </a:p>
          <a:p>
            <a:pPr marL="342900" indent="-342900">
              <a:lnSpc>
                <a:spcPct val="100000"/>
              </a:lnSpc>
              <a:spcBef>
                <a:spcPts val="0"/>
              </a:spcBef>
              <a:spcAft>
                <a:spcPts val="600"/>
              </a:spcAft>
              <a:buClr>
                <a:srgbClr val="7EB761"/>
              </a:buClr>
              <a:buFont typeface="Webdings" panose="05030102010509060703" pitchFamily="18" charset="2"/>
              <a:buChar char="4"/>
            </a:pPr>
            <a:r>
              <a:rPr lang="en-US" sz="2400" dirty="0"/>
              <a:t>Thank you to the DEVELOP National Program Office, Fellows, and Center Leads for their contributions and encouragement.</a:t>
            </a:r>
          </a:p>
          <a:p>
            <a:pPr marL="342900" indent="-342900">
              <a:lnSpc>
                <a:spcPct val="100000"/>
              </a:lnSpc>
              <a:spcBef>
                <a:spcPts val="0"/>
              </a:spcBef>
              <a:spcAft>
                <a:spcPts val="600"/>
              </a:spcAft>
              <a:buClr>
                <a:srgbClr val="7EB761"/>
              </a:buClr>
              <a:buFont typeface="Webdings" panose="05030102010509060703" pitchFamily="18" charset="2"/>
              <a:buChar char="4"/>
            </a:pPr>
            <a:r>
              <a:rPr lang="en-US" sz="2400" dirty="0"/>
              <a:t>Thank you to NIDIS, NC Space Grant, and CISESS for their support</a:t>
            </a:r>
          </a:p>
          <a:p>
            <a:pPr>
              <a:lnSpc>
                <a:spcPct val="100000"/>
              </a:lnSpc>
              <a:spcBef>
                <a:spcPts val="0"/>
              </a:spcBef>
              <a:spcAft>
                <a:spcPts val="600"/>
              </a:spcAft>
            </a:pPr>
            <a:endParaRPr lang="en-US" sz="2200" dirty="0"/>
          </a:p>
          <a:p>
            <a:pPr>
              <a:lnSpc>
                <a:spcPct val="100000"/>
              </a:lnSpc>
              <a:spcBef>
                <a:spcPts val="0"/>
              </a:spcBef>
              <a:spcAft>
                <a:spcPts val="600"/>
              </a:spcAft>
            </a:pPr>
            <a:endParaRPr lang="en-US" sz="2200" dirty="0"/>
          </a:p>
        </p:txBody>
      </p:sp>
    </p:spTree>
    <p:extLst>
      <p:ext uri="{BB962C8B-B14F-4D97-AF65-F5344CB8AC3E}">
        <p14:creationId xmlns:p14="http://schemas.microsoft.com/office/powerpoint/2010/main" val="523762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5"/>
          <p:cNvSpPr txBox="1">
            <a:spLocks/>
          </p:cNvSpPr>
          <p:nvPr/>
        </p:nvSpPr>
        <p:spPr>
          <a:xfrm>
            <a:off x="342905" y="1232130"/>
            <a:ext cx="5134182" cy="52448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spcAft>
                <a:spcPts val="600"/>
              </a:spcAft>
              <a:buClr>
                <a:srgbClr val="7EB761"/>
              </a:buClr>
              <a:buFont typeface="Webdings" panose="05030102010509060703" pitchFamily="18" charset="2"/>
              <a:buChar char="4"/>
            </a:pPr>
            <a:r>
              <a:rPr lang="en-US" sz="2400" dirty="0">
                <a:solidFill>
                  <a:schemeClr val="tx1">
                    <a:lumMod val="75000"/>
                    <a:lumOff val="25000"/>
                  </a:schemeClr>
                </a:solidFill>
              </a:rPr>
              <a:t>Part I: Background</a:t>
            </a:r>
            <a:endParaRPr lang="en-US" sz="2000" dirty="0">
              <a:solidFill>
                <a:schemeClr val="tx1">
                  <a:lumMod val="75000"/>
                  <a:lumOff val="25000"/>
                </a:schemeClr>
              </a:solidFill>
            </a:endParaRPr>
          </a:p>
          <a:p>
            <a:pPr marL="800100" lvl="1" indent="-342900">
              <a:lnSpc>
                <a:spcPct val="100000"/>
              </a:lnSpc>
              <a:spcBef>
                <a:spcPts val="0"/>
              </a:spcBef>
              <a:spcAft>
                <a:spcPts val="600"/>
              </a:spcAft>
              <a:buClr>
                <a:srgbClr val="7EB761"/>
              </a:buClr>
              <a:buFont typeface="Webdings" panose="05030102010509060703" pitchFamily="18" charset="2"/>
              <a:buChar char="4"/>
            </a:pPr>
            <a:r>
              <a:rPr lang="en-US" sz="2000" dirty="0">
                <a:solidFill>
                  <a:schemeClr val="tx1">
                    <a:lumMod val="75000"/>
                    <a:lumOff val="25000"/>
                  </a:schemeClr>
                </a:solidFill>
              </a:rPr>
              <a:t>Community Concern</a:t>
            </a:r>
          </a:p>
          <a:p>
            <a:pPr marL="800100" lvl="1" indent="-342900">
              <a:lnSpc>
                <a:spcPct val="100000"/>
              </a:lnSpc>
              <a:spcBef>
                <a:spcPts val="0"/>
              </a:spcBef>
              <a:spcAft>
                <a:spcPts val="600"/>
              </a:spcAft>
              <a:buClr>
                <a:srgbClr val="7EB761"/>
              </a:buClr>
              <a:buFont typeface="Webdings" panose="05030102010509060703" pitchFamily="18" charset="2"/>
              <a:buChar char="4"/>
            </a:pPr>
            <a:r>
              <a:rPr lang="en-US" sz="2000" dirty="0">
                <a:solidFill>
                  <a:schemeClr val="tx1">
                    <a:lumMod val="75000"/>
                    <a:lumOff val="25000"/>
                  </a:schemeClr>
                </a:solidFill>
              </a:rPr>
              <a:t>Partners </a:t>
            </a:r>
          </a:p>
          <a:p>
            <a:pPr marL="800100" lvl="1" indent="-342900">
              <a:lnSpc>
                <a:spcPct val="100000"/>
              </a:lnSpc>
              <a:spcBef>
                <a:spcPts val="0"/>
              </a:spcBef>
              <a:spcAft>
                <a:spcPts val="600"/>
              </a:spcAft>
              <a:buClr>
                <a:srgbClr val="7EB761"/>
              </a:buClr>
              <a:buFont typeface="Webdings" panose="05030102010509060703" pitchFamily="18" charset="2"/>
              <a:buChar char="4"/>
            </a:pPr>
            <a:r>
              <a:rPr lang="en-US" sz="2000" dirty="0">
                <a:solidFill>
                  <a:schemeClr val="tx1">
                    <a:lumMod val="75000"/>
                    <a:lumOff val="25000"/>
                  </a:schemeClr>
                </a:solidFill>
              </a:rPr>
              <a:t>Study Area</a:t>
            </a:r>
          </a:p>
          <a:p>
            <a:pPr marL="800100" lvl="1" indent="-342900">
              <a:lnSpc>
                <a:spcPct val="100000"/>
              </a:lnSpc>
              <a:spcBef>
                <a:spcPts val="0"/>
              </a:spcBef>
              <a:spcAft>
                <a:spcPts val="600"/>
              </a:spcAft>
              <a:buClr>
                <a:srgbClr val="7EB761"/>
              </a:buClr>
              <a:buFont typeface="Webdings" panose="05030102010509060703" pitchFamily="18" charset="2"/>
              <a:buChar char="4"/>
            </a:pPr>
            <a:r>
              <a:rPr lang="en-US" sz="2000" dirty="0">
                <a:solidFill>
                  <a:schemeClr val="tx1">
                    <a:lumMod val="75000"/>
                    <a:lumOff val="25000"/>
                  </a:schemeClr>
                </a:solidFill>
              </a:rPr>
              <a:t>Study Period</a:t>
            </a:r>
          </a:p>
          <a:p>
            <a:pPr marL="342900" indent="-342900">
              <a:lnSpc>
                <a:spcPct val="100000"/>
              </a:lnSpc>
              <a:spcBef>
                <a:spcPts val="0"/>
              </a:spcBef>
              <a:spcAft>
                <a:spcPts val="600"/>
              </a:spcAft>
              <a:buClr>
                <a:srgbClr val="7EB761"/>
              </a:buClr>
              <a:buFont typeface="Webdings" panose="05030102010509060703" pitchFamily="18" charset="2"/>
              <a:buChar char="4"/>
            </a:pPr>
            <a:r>
              <a:rPr lang="en-US" sz="2400" dirty="0">
                <a:solidFill>
                  <a:schemeClr val="tx1">
                    <a:lumMod val="75000"/>
                    <a:lumOff val="25000"/>
                  </a:schemeClr>
                </a:solidFill>
              </a:rPr>
              <a:t>Part II: Project</a:t>
            </a:r>
          </a:p>
          <a:p>
            <a:pPr marL="800100" lvl="1" indent="-342900">
              <a:lnSpc>
                <a:spcPct val="100000"/>
              </a:lnSpc>
              <a:spcBef>
                <a:spcPts val="0"/>
              </a:spcBef>
              <a:spcAft>
                <a:spcPts val="600"/>
              </a:spcAft>
              <a:buClr>
                <a:srgbClr val="7EB761"/>
              </a:buClr>
              <a:buFont typeface="Webdings" panose="05030102010509060703" pitchFamily="18" charset="2"/>
              <a:buChar char="4"/>
            </a:pPr>
            <a:r>
              <a:rPr lang="en-US" sz="2000" dirty="0">
                <a:solidFill>
                  <a:schemeClr val="tx1">
                    <a:lumMod val="75000"/>
                    <a:lumOff val="25000"/>
                  </a:schemeClr>
                </a:solidFill>
              </a:rPr>
              <a:t>Datasets Used</a:t>
            </a:r>
          </a:p>
          <a:p>
            <a:pPr marL="800100" lvl="1" indent="-342900">
              <a:lnSpc>
                <a:spcPct val="100000"/>
              </a:lnSpc>
              <a:spcBef>
                <a:spcPts val="0"/>
              </a:spcBef>
              <a:spcAft>
                <a:spcPts val="600"/>
              </a:spcAft>
              <a:buClr>
                <a:srgbClr val="7EB761"/>
              </a:buClr>
              <a:buFont typeface="Webdings" panose="05030102010509060703" pitchFamily="18" charset="2"/>
              <a:buChar char="4"/>
            </a:pPr>
            <a:r>
              <a:rPr lang="en-US" sz="2000" dirty="0">
                <a:solidFill>
                  <a:schemeClr val="tx1">
                    <a:lumMod val="75000"/>
                    <a:lumOff val="25000"/>
                  </a:schemeClr>
                </a:solidFill>
              </a:rPr>
              <a:t>Objectives</a:t>
            </a:r>
          </a:p>
          <a:p>
            <a:pPr marL="800100" lvl="1" indent="-342900">
              <a:lnSpc>
                <a:spcPct val="100000"/>
              </a:lnSpc>
              <a:spcBef>
                <a:spcPts val="0"/>
              </a:spcBef>
              <a:spcAft>
                <a:spcPts val="600"/>
              </a:spcAft>
              <a:buClr>
                <a:srgbClr val="7EB761"/>
              </a:buClr>
              <a:buFont typeface="Webdings" panose="05030102010509060703" pitchFamily="18" charset="2"/>
              <a:buChar char="4"/>
            </a:pPr>
            <a:r>
              <a:rPr lang="en-US" sz="2000" dirty="0">
                <a:solidFill>
                  <a:schemeClr val="tx1">
                    <a:lumMod val="75000"/>
                    <a:lumOff val="25000"/>
                  </a:schemeClr>
                </a:solidFill>
              </a:rPr>
              <a:t>Methodology</a:t>
            </a:r>
          </a:p>
          <a:p>
            <a:pPr marL="800100" lvl="1" indent="-342900">
              <a:lnSpc>
                <a:spcPct val="100000"/>
              </a:lnSpc>
              <a:spcBef>
                <a:spcPts val="0"/>
              </a:spcBef>
              <a:spcAft>
                <a:spcPts val="600"/>
              </a:spcAft>
              <a:buClr>
                <a:srgbClr val="7EB761"/>
              </a:buClr>
              <a:buFont typeface="Webdings" panose="05030102010509060703" pitchFamily="18" charset="2"/>
              <a:buChar char="4"/>
            </a:pPr>
            <a:r>
              <a:rPr lang="en-US" sz="2000" dirty="0">
                <a:solidFill>
                  <a:schemeClr val="tx1">
                    <a:lumMod val="75000"/>
                    <a:lumOff val="25000"/>
                  </a:schemeClr>
                </a:solidFill>
              </a:rPr>
              <a:t>Results</a:t>
            </a:r>
          </a:p>
          <a:p>
            <a:pPr marL="800100" lvl="1" indent="-342900">
              <a:lnSpc>
                <a:spcPct val="100000"/>
              </a:lnSpc>
              <a:spcBef>
                <a:spcPts val="0"/>
              </a:spcBef>
              <a:spcAft>
                <a:spcPts val="600"/>
              </a:spcAft>
              <a:buClr>
                <a:srgbClr val="7EB761"/>
              </a:buClr>
              <a:buFont typeface="Webdings" panose="05030102010509060703" pitchFamily="18" charset="2"/>
              <a:buChar char="4"/>
            </a:pPr>
            <a:r>
              <a:rPr lang="en-US" sz="2000" dirty="0">
                <a:solidFill>
                  <a:schemeClr val="tx1">
                    <a:lumMod val="75000"/>
                    <a:lumOff val="25000"/>
                  </a:schemeClr>
                </a:solidFill>
              </a:rPr>
              <a:t>Conclusions</a:t>
            </a:r>
          </a:p>
          <a:p>
            <a:pPr marL="800100" lvl="1" indent="-342900">
              <a:lnSpc>
                <a:spcPct val="100000"/>
              </a:lnSpc>
              <a:spcBef>
                <a:spcPts val="0"/>
              </a:spcBef>
              <a:spcAft>
                <a:spcPts val="600"/>
              </a:spcAft>
              <a:buClr>
                <a:srgbClr val="7EB761"/>
              </a:buClr>
              <a:buFont typeface="Webdings" panose="05030102010509060703" pitchFamily="18" charset="2"/>
              <a:buChar char="4"/>
            </a:pPr>
            <a:r>
              <a:rPr lang="en-US" sz="2000" dirty="0">
                <a:solidFill>
                  <a:schemeClr val="tx1">
                    <a:lumMod val="75000"/>
                    <a:lumOff val="25000"/>
                  </a:schemeClr>
                </a:solidFill>
              </a:rPr>
              <a:t>Errors &amp; Uncertainties, Future Work</a:t>
            </a:r>
          </a:p>
          <a:p>
            <a:pPr marL="342900" indent="-342900">
              <a:lnSpc>
                <a:spcPct val="100000"/>
              </a:lnSpc>
              <a:spcBef>
                <a:spcPts val="0"/>
              </a:spcBef>
              <a:spcAft>
                <a:spcPts val="600"/>
              </a:spcAft>
              <a:buClr>
                <a:srgbClr val="7EB761"/>
              </a:buClr>
              <a:buFont typeface="Webdings" panose="05030102010509060703" pitchFamily="18" charset="2"/>
              <a:buChar char="4"/>
            </a:pPr>
            <a:r>
              <a:rPr lang="en-US" sz="2400" dirty="0">
                <a:solidFill>
                  <a:schemeClr val="tx1">
                    <a:lumMod val="75000"/>
                    <a:lumOff val="25000"/>
                  </a:schemeClr>
                </a:solidFill>
              </a:rPr>
              <a:t>Part III: Acknowledgments</a:t>
            </a:r>
          </a:p>
        </p:txBody>
      </p:sp>
      <p:sp>
        <p:nvSpPr>
          <p:cNvPr id="4" name="TextBox 3"/>
          <p:cNvSpPr txBox="1"/>
          <p:nvPr/>
        </p:nvSpPr>
        <p:spPr>
          <a:xfrm>
            <a:off x="439158" y="266700"/>
            <a:ext cx="10439400" cy="769441"/>
          </a:xfrm>
          <a:prstGeom prst="rect">
            <a:avLst/>
          </a:prstGeom>
          <a:noFill/>
        </p:spPr>
        <p:txBody>
          <a:bodyPr wrap="square" rtlCol="0">
            <a:spAutoFit/>
          </a:bodyPr>
          <a:lstStyle/>
          <a:p>
            <a:r>
              <a:rPr lang="en-US" sz="4400" b="1" dirty="0">
                <a:solidFill>
                  <a:srgbClr val="7EB761"/>
                </a:solidFill>
              </a:rPr>
              <a:t>PRESENTATION OUTLINE</a:t>
            </a:r>
          </a:p>
        </p:txBody>
      </p:sp>
      <p:pic>
        <p:nvPicPr>
          <p:cNvPr id="5" name="Picture 4"/>
          <p:cNvPicPr>
            <a:picLocks/>
          </p:cNvPicPr>
          <p:nvPr/>
        </p:nvPicPr>
        <p:blipFill rotWithShape="1">
          <a:blip r:embed="rId3" cstate="print">
            <a:extLst>
              <a:ext uri="{28A0092B-C50C-407E-A947-70E740481C1C}">
                <a14:useLocalDpi xmlns:a14="http://schemas.microsoft.com/office/drawing/2010/main" val="0"/>
              </a:ext>
            </a:extLst>
          </a:blip>
          <a:srcRect l="15451" r="10636" b="37657"/>
          <a:stretch/>
        </p:blipFill>
        <p:spPr>
          <a:xfrm>
            <a:off x="5613044" y="1204613"/>
            <a:ext cx="2231136" cy="2228493"/>
          </a:xfrm>
          <a:prstGeom prst="ellipse">
            <a:avLst/>
          </a:prstGeom>
          <a:ln w="63500" cap="rnd">
            <a:solidFill>
              <a:srgbClr val="333333"/>
            </a:solidFill>
          </a:ln>
          <a:effectLst>
            <a:outerShdw blurRad="63500" sx="102000" sy="102000" algn="c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p:cNvPicPr>
          <p:nvPr/>
        </p:nvPicPr>
        <p:blipFill rotWithShape="1">
          <a:blip r:embed="rId4" cstate="print">
            <a:extLst>
              <a:ext uri="{28A0092B-C50C-407E-A947-70E740481C1C}">
                <a14:useLocalDpi xmlns:a14="http://schemas.microsoft.com/office/drawing/2010/main" val="0"/>
              </a:ext>
            </a:extLst>
          </a:blip>
          <a:srcRect l="7972" r="15087" b="23484"/>
          <a:stretch/>
        </p:blipFill>
        <p:spPr>
          <a:xfrm>
            <a:off x="9349935" y="2520157"/>
            <a:ext cx="2231136" cy="2231136"/>
          </a:xfrm>
          <a:prstGeom prst="ellipse">
            <a:avLst/>
          </a:prstGeom>
          <a:ln w="63500" cap="rnd">
            <a:solidFill>
              <a:srgbClr val="333333"/>
            </a:solidFill>
          </a:ln>
          <a:effectLst>
            <a:outerShdw blurRad="63500" sx="102000" sy="102000" algn="c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p:cNvPicPr>
            <a:picLocks/>
          </p:cNvPicPr>
          <p:nvPr/>
        </p:nvPicPr>
        <p:blipFill rotWithShape="1">
          <a:blip r:embed="rId5" cstate="print">
            <a:extLst>
              <a:ext uri="{28A0092B-C50C-407E-A947-70E740481C1C}">
                <a14:useLocalDpi xmlns:a14="http://schemas.microsoft.com/office/drawing/2010/main" val="0"/>
              </a:ext>
            </a:extLst>
          </a:blip>
          <a:srcRect l="14389" r="10956" b="25568"/>
          <a:stretch/>
        </p:blipFill>
        <p:spPr>
          <a:xfrm>
            <a:off x="5613044" y="3980720"/>
            <a:ext cx="2231136" cy="2231136"/>
          </a:xfrm>
          <a:prstGeom prst="ellipse">
            <a:avLst/>
          </a:prstGeom>
          <a:ln w="63500" cap="rnd">
            <a:solidFill>
              <a:srgbClr val="333333"/>
            </a:solidFill>
          </a:ln>
          <a:effectLst>
            <a:outerShdw blurRad="63500" sx="102000" sy="102000" algn="ctr" rotWithShape="0">
              <a:prstClr val="black">
                <a:alpha val="40000"/>
              </a:prstClr>
            </a:outerShdw>
          </a:effectLst>
        </p:spPr>
      </p:pic>
      <p:sp>
        <p:nvSpPr>
          <p:cNvPr id="10" name="TextBox 9"/>
          <p:cNvSpPr txBox="1"/>
          <p:nvPr/>
        </p:nvSpPr>
        <p:spPr>
          <a:xfrm>
            <a:off x="7917620" y="2097920"/>
            <a:ext cx="1763624" cy="400110"/>
          </a:xfrm>
          <a:prstGeom prst="rect">
            <a:avLst/>
          </a:prstGeom>
          <a:noFill/>
        </p:spPr>
        <p:txBody>
          <a:bodyPr wrap="none" rtlCol="0">
            <a:spAutoFit/>
          </a:bodyPr>
          <a:lstStyle/>
          <a:p>
            <a:r>
              <a:rPr lang="en-US" sz="2000" dirty="0">
                <a:solidFill>
                  <a:schemeClr val="tx1">
                    <a:lumMod val="75000"/>
                    <a:lumOff val="25000"/>
                  </a:schemeClr>
                </a:solidFill>
              </a:rPr>
              <a:t>Max Dunsker</a:t>
            </a:r>
          </a:p>
        </p:txBody>
      </p:sp>
      <p:sp>
        <p:nvSpPr>
          <p:cNvPr id="11" name="TextBox 10"/>
          <p:cNvSpPr txBox="1"/>
          <p:nvPr/>
        </p:nvSpPr>
        <p:spPr>
          <a:xfrm>
            <a:off x="7917620" y="4896233"/>
            <a:ext cx="1800493" cy="400110"/>
          </a:xfrm>
          <a:prstGeom prst="rect">
            <a:avLst/>
          </a:prstGeom>
          <a:noFill/>
        </p:spPr>
        <p:txBody>
          <a:bodyPr wrap="none" rtlCol="0">
            <a:spAutoFit/>
          </a:bodyPr>
          <a:lstStyle/>
          <a:p>
            <a:r>
              <a:rPr lang="en-US" sz="2000" dirty="0">
                <a:solidFill>
                  <a:schemeClr val="tx1">
                    <a:lumMod val="75000"/>
                    <a:lumOff val="25000"/>
                  </a:schemeClr>
                </a:solidFill>
              </a:rPr>
              <a:t>Krishna Tiwari</a:t>
            </a:r>
          </a:p>
        </p:txBody>
      </p:sp>
      <p:sp>
        <p:nvSpPr>
          <p:cNvPr id="12" name="TextBox 11"/>
          <p:cNvSpPr txBox="1"/>
          <p:nvPr/>
        </p:nvSpPr>
        <p:spPr>
          <a:xfrm>
            <a:off x="7313800" y="3377991"/>
            <a:ext cx="2036135" cy="400110"/>
          </a:xfrm>
          <a:prstGeom prst="rect">
            <a:avLst/>
          </a:prstGeom>
          <a:noFill/>
        </p:spPr>
        <p:txBody>
          <a:bodyPr wrap="none" rtlCol="0">
            <a:spAutoFit/>
          </a:bodyPr>
          <a:lstStyle/>
          <a:p>
            <a:r>
              <a:rPr lang="en-US" sz="2000" dirty="0">
                <a:solidFill>
                  <a:schemeClr val="tx1">
                    <a:lumMod val="75000"/>
                    <a:lumOff val="25000"/>
                  </a:schemeClr>
                </a:solidFill>
              </a:rPr>
              <a:t>Danika Mosher</a:t>
            </a:r>
          </a:p>
        </p:txBody>
      </p:sp>
    </p:spTree>
    <p:extLst>
      <p:ext uri="{BB962C8B-B14F-4D97-AF65-F5344CB8AC3E}">
        <p14:creationId xmlns:p14="http://schemas.microsoft.com/office/powerpoint/2010/main" val="1751006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A62E5-6A76-704E-B0FF-A5564644A4FC}"/>
              </a:ext>
            </a:extLst>
          </p:cNvPr>
          <p:cNvSpPr>
            <a:spLocks noGrp="1"/>
          </p:cNvSpPr>
          <p:nvPr>
            <p:ph type="title"/>
          </p:nvPr>
        </p:nvSpPr>
        <p:spPr/>
        <p:txBody>
          <a:bodyPr>
            <a:normAutofit fontScale="90000"/>
          </a:bodyPr>
          <a:lstStyle/>
          <a:p>
            <a:r>
              <a:rPr lang="en-US" dirty="0"/>
              <a:t>PART I: COMMUNITY CONCERN</a:t>
            </a:r>
          </a:p>
        </p:txBody>
      </p:sp>
      <p:sp>
        <p:nvSpPr>
          <p:cNvPr id="3" name="Content Placeholder 2">
            <a:extLst>
              <a:ext uri="{FF2B5EF4-FFF2-40B4-BE49-F238E27FC236}">
                <a16:creationId xmlns:a16="http://schemas.microsoft.com/office/drawing/2014/main" id="{CF2B8F54-1619-F845-AF2E-2BEE8E0AE59B}"/>
              </a:ext>
            </a:extLst>
          </p:cNvPr>
          <p:cNvSpPr>
            <a:spLocks noGrp="1"/>
          </p:cNvSpPr>
          <p:nvPr>
            <p:ph sz="quarter" idx="4294967295"/>
          </p:nvPr>
        </p:nvSpPr>
        <p:spPr>
          <a:xfrm>
            <a:off x="6539575" y="4437557"/>
            <a:ext cx="4325649" cy="1012983"/>
          </a:xfrm>
        </p:spPr>
        <p:txBody>
          <a:bodyPr>
            <a:normAutofit fontScale="92500" lnSpcReduction="20000"/>
          </a:bodyPr>
          <a:lstStyle/>
          <a:p>
            <a:pPr marL="0" indent="0" algn="ctr">
              <a:buNone/>
            </a:pPr>
            <a:r>
              <a:rPr lang="en-US" sz="2200" dirty="0">
                <a:solidFill>
                  <a:schemeClr val="tx1">
                    <a:lumMod val="75000"/>
                    <a:lumOff val="25000"/>
                  </a:schemeClr>
                </a:solidFill>
              </a:rPr>
              <a:t>Farmer failing to insert a soil probe into dry soil.</a:t>
            </a:r>
          </a:p>
          <a:p>
            <a:pPr marL="0" indent="0" algn="ctr">
              <a:lnSpc>
                <a:spcPct val="120000"/>
              </a:lnSpc>
              <a:spcBef>
                <a:spcPts val="0"/>
              </a:spcBef>
              <a:buNone/>
            </a:pPr>
            <a:r>
              <a:rPr lang="en-US" sz="1600" dirty="0">
                <a:solidFill>
                  <a:schemeClr val="tx1">
                    <a:lumMod val="75000"/>
                    <a:lumOff val="25000"/>
                  </a:schemeClr>
                </a:solidFill>
              </a:rPr>
              <a:t>Image Credit: US Department of Agriculture (USDA)</a:t>
            </a:r>
          </a:p>
        </p:txBody>
      </p:sp>
      <p:pic>
        <p:nvPicPr>
          <p:cNvPr id="6" name="Content Placeholder 5"/>
          <p:cNvPicPr>
            <a:picLocks noGrp="1" noChangeAspect="1"/>
          </p:cNvPicPr>
          <p:nvPr>
            <p:ph sz="quarter" idx="4294967295"/>
          </p:nvPr>
        </p:nvPicPr>
        <p:blipFill rotWithShape="1">
          <a:blip r:embed="rId3">
            <a:extLst>
              <a:ext uri="{28A0092B-C50C-407E-A947-70E740481C1C}">
                <a14:useLocalDpi xmlns:a14="http://schemas.microsoft.com/office/drawing/2010/main" val="0"/>
              </a:ext>
            </a:extLst>
          </a:blip>
          <a:srcRect l="5161"/>
          <a:stretch/>
        </p:blipFill>
        <p:spPr>
          <a:xfrm>
            <a:off x="6225250" y="930735"/>
            <a:ext cx="5383212" cy="3416300"/>
          </a:xfrm>
          <a:effectLst>
            <a:outerShdw blurRad="63500" sx="102000" sy="102000" algn="ctr" rotWithShape="0">
              <a:prstClr val="black">
                <a:alpha val="40000"/>
              </a:prstClr>
            </a:outerShdw>
          </a:effectLst>
        </p:spPr>
      </p:pic>
      <p:graphicFrame>
        <p:nvGraphicFramePr>
          <p:cNvPr id="9" name="Diagram 8"/>
          <p:cNvGraphicFramePr/>
          <p:nvPr>
            <p:extLst>
              <p:ext uri="{D42A27DB-BD31-4B8C-83A1-F6EECF244321}">
                <p14:modId xmlns:p14="http://schemas.microsoft.com/office/powerpoint/2010/main" val="2805101007"/>
              </p:ext>
            </p:extLst>
          </p:nvPr>
        </p:nvGraphicFramePr>
        <p:xfrm>
          <a:off x="405384" y="1027240"/>
          <a:ext cx="6010988"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95977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22C37-9963-4D41-9BCC-F81938FFDA56}"/>
              </a:ext>
            </a:extLst>
          </p:cNvPr>
          <p:cNvSpPr>
            <a:spLocks noGrp="1"/>
          </p:cNvSpPr>
          <p:nvPr>
            <p:ph type="title"/>
          </p:nvPr>
        </p:nvSpPr>
        <p:spPr/>
        <p:txBody>
          <a:bodyPr>
            <a:normAutofit fontScale="90000"/>
          </a:bodyPr>
          <a:lstStyle/>
          <a:p>
            <a:r>
              <a:rPr lang="en-US" dirty="0"/>
              <a:t>PART I: PARTNERS</a:t>
            </a: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2390" t="33278" r="2591" b="8020"/>
          <a:stretch/>
        </p:blipFill>
        <p:spPr>
          <a:xfrm>
            <a:off x="2651961" y="3637108"/>
            <a:ext cx="6743700" cy="3124640"/>
          </a:xfrm>
          <a:prstGeom prst="rect">
            <a:avLst/>
          </a:prstGeom>
          <a:effectLst>
            <a:outerShdw blurRad="63500" sx="102000" sy="102000" algn="ctr" rotWithShape="0">
              <a:prstClr val="black">
                <a:alpha val="40000"/>
              </a:prstClr>
            </a:outerShdw>
          </a:effectLst>
        </p:spPr>
      </p:pic>
      <p:sp>
        <p:nvSpPr>
          <p:cNvPr id="11" name="Rounded Rectangle 10"/>
          <p:cNvSpPr/>
          <p:nvPr/>
        </p:nvSpPr>
        <p:spPr>
          <a:xfrm>
            <a:off x="708861" y="1256686"/>
            <a:ext cx="2724150" cy="2362200"/>
          </a:xfrm>
          <a:prstGeom prst="roundRect">
            <a:avLst/>
          </a:prstGeom>
          <a:solidFill>
            <a:srgbClr val="4F2682"/>
          </a:solidFill>
          <a:ln>
            <a:solidFill>
              <a:srgbClr val="4F2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Kansas State University (KSU), Department of Agronomy</a:t>
            </a:r>
          </a:p>
        </p:txBody>
      </p:sp>
      <p:sp>
        <p:nvSpPr>
          <p:cNvPr id="13" name="Rounded Rectangle 12"/>
          <p:cNvSpPr/>
          <p:nvPr/>
        </p:nvSpPr>
        <p:spPr>
          <a:xfrm>
            <a:off x="3280611" y="1256686"/>
            <a:ext cx="2743200" cy="2362200"/>
          </a:xfrm>
          <a:prstGeom prst="roundRect">
            <a:avLst/>
          </a:prstGeom>
          <a:solidFill>
            <a:srgbClr val="4376AB"/>
          </a:solidFill>
          <a:ln>
            <a:solidFill>
              <a:srgbClr val="437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Western Regional Climate Center, Desert Research Institute</a:t>
            </a:r>
          </a:p>
        </p:txBody>
      </p:sp>
      <p:sp>
        <p:nvSpPr>
          <p:cNvPr id="12" name="Rounded Rectangle 11"/>
          <p:cNvSpPr/>
          <p:nvPr/>
        </p:nvSpPr>
        <p:spPr>
          <a:xfrm>
            <a:off x="5871411" y="1236808"/>
            <a:ext cx="2743200" cy="2381250"/>
          </a:xfrm>
          <a:prstGeom prst="roundRect">
            <a:avLst/>
          </a:prstGeom>
          <a:solidFill>
            <a:srgbClr val="4F2682"/>
          </a:solidFill>
          <a:ln>
            <a:solidFill>
              <a:srgbClr val="4F2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Kansas Office of the State Climatologist</a:t>
            </a:r>
          </a:p>
        </p:txBody>
      </p:sp>
      <p:sp>
        <p:nvSpPr>
          <p:cNvPr id="15" name="Rounded Rectangle 14"/>
          <p:cNvSpPr/>
          <p:nvPr/>
        </p:nvSpPr>
        <p:spPr>
          <a:xfrm>
            <a:off x="8462211" y="1236808"/>
            <a:ext cx="2552700" cy="2381010"/>
          </a:xfrm>
          <a:prstGeom prst="roundRect">
            <a:avLst/>
          </a:prstGeom>
          <a:solidFill>
            <a:srgbClr val="F6B627"/>
          </a:solidFill>
          <a:ln>
            <a:solidFill>
              <a:srgbClr val="F6B6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3E7E"/>
                </a:solidFill>
              </a:rPr>
              <a:t>Kansas Water Office</a:t>
            </a:r>
          </a:p>
        </p:txBody>
      </p:sp>
      <p:sp>
        <p:nvSpPr>
          <p:cNvPr id="16" name="AutoShape 6" descr="Image result for kansas water office"/>
          <p:cNvSpPr>
            <a:spLocks noChangeAspect="1" noChangeArrowheads="1"/>
          </p:cNvSpPr>
          <p:nvPr/>
        </p:nvSpPr>
        <p:spPr bwMode="auto">
          <a:xfrm>
            <a:off x="-3390901" y="1210334"/>
            <a:ext cx="2079626" cy="20796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p:cNvSpPr/>
          <p:nvPr/>
        </p:nvSpPr>
        <p:spPr>
          <a:xfrm>
            <a:off x="-39102" y="5180586"/>
            <a:ext cx="2667000" cy="1569660"/>
          </a:xfrm>
          <a:prstGeom prst="rect">
            <a:avLst/>
          </a:prstGeom>
        </p:spPr>
        <p:txBody>
          <a:bodyPr wrap="square">
            <a:spAutoFit/>
          </a:bodyPr>
          <a:lstStyle/>
          <a:p>
            <a:pPr algn="ctr"/>
            <a:r>
              <a:rPr lang="en-US" sz="2000" dirty="0">
                <a:solidFill>
                  <a:schemeClr val="tx1">
                    <a:lumMod val="75000"/>
                    <a:lumOff val="25000"/>
                  </a:schemeClr>
                </a:solidFill>
              </a:rPr>
              <a:t>KSU researchers inserting a soil probe at a </a:t>
            </a:r>
            <a:r>
              <a:rPr lang="en-US" sz="2000" dirty="0" err="1">
                <a:solidFill>
                  <a:schemeClr val="tx1">
                    <a:lumMod val="75000"/>
                    <a:lumOff val="25000"/>
                  </a:schemeClr>
                </a:solidFill>
              </a:rPr>
              <a:t>Mesonet</a:t>
            </a:r>
            <a:r>
              <a:rPr lang="en-US" sz="2000" dirty="0">
                <a:solidFill>
                  <a:schemeClr val="tx1">
                    <a:lumMod val="75000"/>
                    <a:lumOff val="25000"/>
                  </a:schemeClr>
                </a:solidFill>
              </a:rPr>
              <a:t> Station</a:t>
            </a:r>
          </a:p>
          <a:p>
            <a:pPr algn="ctr"/>
            <a:r>
              <a:rPr lang="en-US" sz="1400" dirty="0">
                <a:solidFill>
                  <a:schemeClr val="tx1">
                    <a:lumMod val="75000"/>
                    <a:lumOff val="25000"/>
                  </a:schemeClr>
                </a:solidFill>
              </a:rPr>
              <a:t>Image Credit: KSU</a:t>
            </a:r>
          </a:p>
        </p:txBody>
      </p:sp>
    </p:spTree>
    <p:extLst>
      <p:ext uri="{BB962C8B-B14F-4D97-AF65-F5344CB8AC3E}">
        <p14:creationId xmlns:p14="http://schemas.microsoft.com/office/powerpoint/2010/main" val="1013885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E5BA1FD2-60F4-094D-8DA1-4EECF21F07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040" t="24795" r="11306" b="20918"/>
          <a:stretch/>
        </p:blipFill>
        <p:spPr>
          <a:xfrm>
            <a:off x="8331199" y="3186608"/>
            <a:ext cx="2811342" cy="1499386"/>
          </a:xfrm>
          <a:prstGeom prst="rect">
            <a:avLst/>
          </a:prstGeom>
        </p:spPr>
      </p:pic>
      <p:sp>
        <p:nvSpPr>
          <p:cNvPr id="2" name="Title 1">
            <a:extLst>
              <a:ext uri="{FF2B5EF4-FFF2-40B4-BE49-F238E27FC236}">
                <a16:creationId xmlns:a16="http://schemas.microsoft.com/office/drawing/2014/main" id="{D0BC574F-6B9E-D041-9FCA-23B7BCB0334A}"/>
              </a:ext>
            </a:extLst>
          </p:cNvPr>
          <p:cNvSpPr>
            <a:spLocks noGrp="1"/>
          </p:cNvSpPr>
          <p:nvPr>
            <p:ph type="title"/>
          </p:nvPr>
        </p:nvSpPr>
        <p:spPr/>
        <p:txBody>
          <a:bodyPr>
            <a:normAutofit fontScale="90000"/>
          </a:bodyPr>
          <a:lstStyle/>
          <a:p>
            <a:r>
              <a:rPr lang="en-US" dirty="0"/>
              <a:t>PART I: STUDY AREA</a:t>
            </a:r>
          </a:p>
        </p:txBody>
      </p:sp>
      <p:pic>
        <p:nvPicPr>
          <p:cNvPr id="10" name="Picture 9">
            <a:extLst>
              <a:ext uri="{FF2B5EF4-FFF2-40B4-BE49-F238E27FC236}">
                <a16:creationId xmlns:a16="http://schemas.microsoft.com/office/drawing/2014/main" id="{E194DBF2-8873-EA4B-8BCB-F5032D2C79C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877" t="12951" r="9109" b="12920"/>
          <a:stretch/>
        </p:blipFill>
        <p:spPr>
          <a:xfrm>
            <a:off x="610492" y="1166361"/>
            <a:ext cx="7421367" cy="5247312"/>
          </a:xfrm>
          <a:prstGeom prst="rect">
            <a:avLst/>
          </a:prstGeom>
        </p:spPr>
      </p:pic>
      <p:sp>
        <p:nvSpPr>
          <p:cNvPr id="11" name="TextBox 10">
            <a:extLst>
              <a:ext uri="{FF2B5EF4-FFF2-40B4-BE49-F238E27FC236}">
                <a16:creationId xmlns:a16="http://schemas.microsoft.com/office/drawing/2014/main" id="{A46C5A94-8D8F-AA42-9D00-44C584062954}"/>
              </a:ext>
            </a:extLst>
          </p:cNvPr>
          <p:cNvSpPr txBox="1"/>
          <p:nvPr/>
        </p:nvSpPr>
        <p:spPr>
          <a:xfrm>
            <a:off x="3641047" y="1406203"/>
            <a:ext cx="1475084" cy="400110"/>
          </a:xfrm>
          <a:prstGeom prst="rect">
            <a:avLst/>
          </a:prstGeom>
          <a:noFill/>
        </p:spPr>
        <p:txBody>
          <a:bodyPr wrap="none" rtlCol="0">
            <a:spAutoFit/>
          </a:bodyPr>
          <a:lstStyle/>
          <a:p>
            <a:r>
              <a:rPr lang="en-US" sz="2000" b="1" dirty="0">
                <a:solidFill>
                  <a:schemeClr val="tx1">
                    <a:lumMod val="75000"/>
                    <a:lumOff val="25000"/>
                  </a:schemeClr>
                </a:solidFill>
              </a:rPr>
              <a:t>NEBRASKA</a:t>
            </a:r>
          </a:p>
        </p:txBody>
      </p:sp>
      <p:sp>
        <p:nvSpPr>
          <p:cNvPr id="12" name="TextBox 11">
            <a:extLst>
              <a:ext uri="{FF2B5EF4-FFF2-40B4-BE49-F238E27FC236}">
                <a16:creationId xmlns:a16="http://schemas.microsoft.com/office/drawing/2014/main" id="{2F536D7F-2CC7-9844-9CB3-56F9BC728FE7}"/>
              </a:ext>
            </a:extLst>
          </p:cNvPr>
          <p:cNvSpPr txBox="1"/>
          <p:nvPr/>
        </p:nvSpPr>
        <p:spPr>
          <a:xfrm>
            <a:off x="3544064" y="5493916"/>
            <a:ext cx="1669047" cy="400110"/>
          </a:xfrm>
          <a:prstGeom prst="rect">
            <a:avLst/>
          </a:prstGeom>
          <a:noFill/>
        </p:spPr>
        <p:txBody>
          <a:bodyPr wrap="none" rtlCol="0">
            <a:spAutoFit/>
          </a:bodyPr>
          <a:lstStyle/>
          <a:p>
            <a:r>
              <a:rPr lang="en-US" sz="2000" b="1" dirty="0">
                <a:solidFill>
                  <a:schemeClr val="tx1">
                    <a:lumMod val="75000"/>
                    <a:lumOff val="25000"/>
                  </a:schemeClr>
                </a:solidFill>
              </a:rPr>
              <a:t>OKLAHOMA</a:t>
            </a:r>
          </a:p>
        </p:txBody>
      </p:sp>
      <p:sp>
        <p:nvSpPr>
          <p:cNvPr id="14" name="TextBox 13">
            <a:extLst>
              <a:ext uri="{FF2B5EF4-FFF2-40B4-BE49-F238E27FC236}">
                <a16:creationId xmlns:a16="http://schemas.microsoft.com/office/drawing/2014/main" id="{532DE96F-A4DC-C045-8DAF-942E631673B3}"/>
              </a:ext>
            </a:extLst>
          </p:cNvPr>
          <p:cNvSpPr txBox="1"/>
          <p:nvPr/>
        </p:nvSpPr>
        <p:spPr>
          <a:xfrm>
            <a:off x="759738" y="1773438"/>
            <a:ext cx="383438" cy="523220"/>
          </a:xfrm>
          <a:prstGeom prst="rect">
            <a:avLst/>
          </a:prstGeom>
          <a:noFill/>
        </p:spPr>
        <p:txBody>
          <a:bodyPr wrap="none" rtlCol="0">
            <a:spAutoFit/>
          </a:bodyPr>
          <a:lstStyle/>
          <a:p>
            <a:r>
              <a:rPr lang="en-US" sz="2800" b="1" dirty="0">
                <a:solidFill>
                  <a:schemeClr val="tx1">
                    <a:lumMod val="75000"/>
                    <a:lumOff val="25000"/>
                  </a:schemeClr>
                </a:solidFill>
              </a:rPr>
              <a:t>1</a:t>
            </a:r>
            <a:endParaRPr lang="en-US" b="1" dirty="0">
              <a:solidFill>
                <a:schemeClr val="tx1">
                  <a:lumMod val="75000"/>
                  <a:lumOff val="25000"/>
                </a:schemeClr>
              </a:solidFill>
            </a:endParaRPr>
          </a:p>
        </p:txBody>
      </p:sp>
      <p:sp>
        <p:nvSpPr>
          <p:cNvPr id="15" name="TextBox 14">
            <a:extLst>
              <a:ext uri="{FF2B5EF4-FFF2-40B4-BE49-F238E27FC236}">
                <a16:creationId xmlns:a16="http://schemas.microsoft.com/office/drawing/2014/main" id="{AF028BE1-B8DC-9447-9A21-3746398A72C3}"/>
              </a:ext>
            </a:extLst>
          </p:cNvPr>
          <p:cNvSpPr txBox="1"/>
          <p:nvPr/>
        </p:nvSpPr>
        <p:spPr>
          <a:xfrm>
            <a:off x="3044388" y="3815522"/>
            <a:ext cx="385042" cy="523220"/>
          </a:xfrm>
          <a:prstGeom prst="rect">
            <a:avLst/>
          </a:prstGeom>
          <a:noFill/>
        </p:spPr>
        <p:txBody>
          <a:bodyPr wrap="none" rtlCol="0">
            <a:spAutoFit/>
          </a:bodyPr>
          <a:lstStyle/>
          <a:p>
            <a:r>
              <a:rPr lang="en-US" sz="2800" b="1" dirty="0">
                <a:solidFill>
                  <a:schemeClr val="tx1">
                    <a:lumMod val="75000"/>
                    <a:lumOff val="25000"/>
                  </a:schemeClr>
                </a:solidFill>
              </a:rPr>
              <a:t>8</a:t>
            </a:r>
            <a:endParaRPr lang="en-US" b="1" dirty="0">
              <a:solidFill>
                <a:schemeClr val="tx1">
                  <a:lumMod val="75000"/>
                  <a:lumOff val="25000"/>
                </a:schemeClr>
              </a:solidFill>
            </a:endParaRPr>
          </a:p>
        </p:txBody>
      </p:sp>
      <p:sp>
        <p:nvSpPr>
          <p:cNvPr id="16" name="TextBox 15">
            <a:extLst>
              <a:ext uri="{FF2B5EF4-FFF2-40B4-BE49-F238E27FC236}">
                <a16:creationId xmlns:a16="http://schemas.microsoft.com/office/drawing/2014/main" id="{0588D7F3-0110-0E4F-AEC4-66D039D0F932}"/>
              </a:ext>
            </a:extLst>
          </p:cNvPr>
          <p:cNvSpPr txBox="1"/>
          <p:nvPr/>
        </p:nvSpPr>
        <p:spPr>
          <a:xfrm>
            <a:off x="762865" y="2798680"/>
            <a:ext cx="385042" cy="523220"/>
          </a:xfrm>
          <a:prstGeom prst="rect">
            <a:avLst/>
          </a:prstGeom>
          <a:noFill/>
        </p:spPr>
        <p:txBody>
          <a:bodyPr wrap="none" rtlCol="0">
            <a:spAutoFit/>
          </a:bodyPr>
          <a:lstStyle/>
          <a:p>
            <a:r>
              <a:rPr lang="en-US" sz="2800" b="1" dirty="0">
                <a:solidFill>
                  <a:schemeClr val="tx1">
                    <a:lumMod val="75000"/>
                    <a:lumOff val="25000"/>
                  </a:schemeClr>
                </a:solidFill>
              </a:rPr>
              <a:t>4</a:t>
            </a:r>
            <a:endParaRPr lang="en-US" b="1" dirty="0">
              <a:solidFill>
                <a:schemeClr val="tx1">
                  <a:lumMod val="75000"/>
                  <a:lumOff val="25000"/>
                </a:schemeClr>
              </a:solidFill>
            </a:endParaRPr>
          </a:p>
        </p:txBody>
      </p:sp>
      <p:sp>
        <p:nvSpPr>
          <p:cNvPr id="17" name="TextBox 16">
            <a:extLst>
              <a:ext uri="{FF2B5EF4-FFF2-40B4-BE49-F238E27FC236}">
                <a16:creationId xmlns:a16="http://schemas.microsoft.com/office/drawing/2014/main" id="{F70CA6A4-C416-8F49-AB60-A82554CDC9BD}"/>
              </a:ext>
            </a:extLst>
          </p:cNvPr>
          <p:cNvSpPr txBox="1"/>
          <p:nvPr/>
        </p:nvSpPr>
        <p:spPr>
          <a:xfrm>
            <a:off x="694444" y="3864588"/>
            <a:ext cx="385042" cy="523220"/>
          </a:xfrm>
          <a:prstGeom prst="rect">
            <a:avLst/>
          </a:prstGeom>
          <a:noFill/>
        </p:spPr>
        <p:txBody>
          <a:bodyPr wrap="none" rtlCol="0">
            <a:spAutoFit/>
          </a:bodyPr>
          <a:lstStyle/>
          <a:p>
            <a:r>
              <a:rPr lang="en-US" sz="2800" b="1" dirty="0">
                <a:solidFill>
                  <a:schemeClr val="tx1">
                    <a:lumMod val="75000"/>
                    <a:lumOff val="25000"/>
                  </a:schemeClr>
                </a:solidFill>
              </a:rPr>
              <a:t>7</a:t>
            </a:r>
            <a:endParaRPr lang="en-US" b="1" dirty="0">
              <a:solidFill>
                <a:schemeClr val="tx1">
                  <a:lumMod val="75000"/>
                  <a:lumOff val="25000"/>
                </a:schemeClr>
              </a:solidFill>
            </a:endParaRPr>
          </a:p>
        </p:txBody>
      </p:sp>
      <p:sp>
        <p:nvSpPr>
          <p:cNvPr id="18" name="TextBox 17">
            <a:extLst>
              <a:ext uri="{FF2B5EF4-FFF2-40B4-BE49-F238E27FC236}">
                <a16:creationId xmlns:a16="http://schemas.microsoft.com/office/drawing/2014/main" id="{83E10EA8-06B0-424A-8806-FFB163015AC3}"/>
              </a:ext>
            </a:extLst>
          </p:cNvPr>
          <p:cNvSpPr txBox="1"/>
          <p:nvPr/>
        </p:nvSpPr>
        <p:spPr>
          <a:xfrm>
            <a:off x="5573294" y="2912781"/>
            <a:ext cx="383438" cy="523220"/>
          </a:xfrm>
          <a:prstGeom prst="rect">
            <a:avLst/>
          </a:prstGeom>
          <a:noFill/>
        </p:spPr>
        <p:txBody>
          <a:bodyPr wrap="none" rtlCol="0">
            <a:spAutoFit/>
          </a:bodyPr>
          <a:lstStyle/>
          <a:p>
            <a:r>
              <a:rPr lang="en-US" sz="2800" b="1" dirty="0">
                <a:solidFill>
                  <a:schemeClr val="tx1">
                    <a:lumMod val="75000"/>
                    <a:lumOff val="25000"/>
                  </a:schemeClr>
                </a:solidFill>
              </a:rPr>
              <a:t>6</a:t>
            </a:r>
            <a:endParaRPr lang="en-US" b="1" dirty="0">
              <a:solidFill>
                <a:schemeClr val="tx1">
                  <a:lumMod val="75000"/>
                  <a:lumOff val="25000"/>
                </a:schemeClr>
              </a:solidFill>
            </a:endParaRPr>
          </a:p>
        </p:txBody>
      </p:sp>
      <p:sp>
        <p:nvSpPr>
          <p:cNvPr id="19" name="TextBox 18">
            <a:extLst>
              <a:ext uri="{FF2B5EF4-FFF2-40B4-BE49-F238E27FC236}">
                <a16:creationId xmlns:a16="http://schemas.microsoft.com/office/drawing/2014/main" id="{79B18BA8-4E30-A647-A853-37DB019A79A1}"/>
              </a:ext>
            </a:extLst>
          </p:cNvPr>
          <p:cNvSpPr txBox="1"/>
          <p:nvPr/>
        </p:nvSpPr>
        <p:spPr>
          <a:xfrm>
            <a:off x="3039974" y="2877066"/>
            <a:ext cx="385042" cy="523220"/>
          </a:xfrm>
          <a:prstGeom prst="rect">
            <a:avLst/>
          </a:prstGeom>
          <a:noFill/>
        </p:spPr>
        <p:txBody>
          <a:bodyPr wrap="none" rtlCol="0">
            <a:spAutoFit/>
          </a:bodyPr>
          <a:lstStyle/>
          <a:p>
            <a:r>
              <a:rPr lang="en-US" sz="2800" b="1" dirty="0">
                <a:solidFill>
                  <a:schemeClr val="tx1">
                    <a:lumMod val="75000"/>
                    <a:lumOff val="25000"/>
                  </a:schemeClr>
                </a:solidFill>
              </a:rPr>
              <a:t>5</a:t>
            </a:r>
            <a:endParaRPr lang="en-US" b="1" dirty="0">
              <a:solidFill>
                <a:schemeClr val="tx1">
                  <a:lumMod val="75000"/>
                  <a:lumOff val="25000"/>
                </a:schemeClr>
              </a:solidFill>
            </a:endParaRPr>
          </a:p>
        </p:txBody>
      </p:sp>
      <p:sp>
        <p:nvSpPr>
          <p:cNvPr id="20" name="TextBox 19">
            <a:extLst>
              <a:ext uri="{FF2B5EF4-FFF2-40B4-BE49-F238E27FC236}">
                <a16:creationId xmlns:a16="http://schemas.microsoft.com/office/drawing/2014/main" id="{60E2C5C1-EB37-F448-8D96-524405B39C49}"/>
              </a:ext>
            </a:extLst>
          </p:cNvPr>
          <p:cNvSpPr txBox="1"/>
          <p:nvPr/>
        </p:nvSpPr>
        <p:spPr>
          <a:xfrm>
            <a:off x="5640112" y="1828302"/>
            <a:ext cx="385042" cy="523220"/>
          </a:xfrm>
          <a:prstGeom prst="rect">
            <a:avLst/>
          </a:prstGeom>
          <a:noFill/>
        </p:spPr>
        <p:txBody>
          <a:bodyPr wrap="none" rtlCol="0">
            <a:spAutoFit/>
          </a:bodyPr>
          <a:lstStyle/>
          <a:p>
            <a:r>
              <a:rPr lang="en-US" sz="2800" b="1" dirty="0">
                <a:solidFill>
                  <a:schemeClr val="tx1">
                    <a:lumMod val="75000"/>
                    <a:lumOff val="25000"/>
                  </a:schemeClr>
                </a:solidFill>
              </a:rPr>
              <a:t>3</a:t>
            </a:r>
            <a:endParaRPr lang="en-US" b="1" dirty="0">
              <a:solidFill>
                <a:schemeClr val="tx1">
                  <a:lumMod val="75000"/>
                  <a:lumOff val="25000"/>
                </a:schemeClr>
              </a:solidFill>
            </a:endParaRPr>
          </a:p>
        </p:txBody>
      </p:sp>
      <p:sp>
        <p:nvSpPr>
          <p:cNvPr id="21" name="TextBox 20">
            <a:extLst>
              <a:ext uri="{FF2B5EF4-FFF2-40B4-BE49-F238E27FC236}">
                <a16:creationId xmlns:a16="http://schemas.microsoft.com/office/drawing/2014/main" id="{92ED0D54-35C0-BE46-BEF4-7A4DCF6278B0}"/>
              </a:ext>
            </a:extLst>
          </p:cNvPr>
          <p:cNvSpPr txBox="1"/>
          <p:nvPr/>
        </p:nvSpPr>
        <p:spPr>
          <a:xfrm>
            <a:off x="3062676" y="1820763"/>
            <a:ext cx="385042" cy="523220"/>
          </a:xfrm>
          <a:prstGeom prst="rect">
            <a:avLst/>
          </a:prstGeom>
          <a:noFill/>
        </p:spPr>
        <p:txBody>
          <a:bodyPr wrap="none" rtlCol="0">
            <a:spAutoFit/>
          </a:bodyPr>
          <a:lstStyle/>
          <a:p>
            <a:r>
              <a:rPr lang="en-US" sz="2800" b="1" dirty="0">
                <a:solidFill>
                  <a:schemeClr val="tx1">
                    <a:lumMod val="75000"/>
                    <a:lumOff val="25000"/>
                  </a:schemeClr>
                </a:solidFill>
              </a:rPr>
              <a:t>2</a:t>
            </a:r>
            <a:endParaRPr lang="en-US" b="1" dirty="0">
              <a:solidFill>
                <a:schemeClr val="tx1">
                  <a:lumMod val="75000"/>
                  <a:lumOff val="25000"/>
                </a:schemeClr>
              </a:solidFill>
            </a:endParaRPr>
          </a:p>
        </p:txBody>
      </p:sp>
      <p:sp>
        <p:nvSpPr>
          <p:cNvPr id="22" name="TextBox 21">
            <a:extLst>
              <a:ext uri="{FF2B5EF4-FFF2-40B4-BE49-F238E27FC236}">
                <a16:creationId xmlns:a16="http://schemas.microsoft.com/office/drawing/2014/main" id="{01556FCD-83B6-6E41-9351-BD64ABC37B47}"/>
              </a:ext>
            </a:extLst>
          </p:cNvPr>
          <p:cNvSpPr txBox="1"/>
          <p:nvPr/>
        </p:nvSpPr>
        <p:spPr>
          <a:xfrm>
            <a:off x="5335991" y="4150284"/>
            <a:ext cx="385042" cy="523220"/>
          </a:xfrm>
          <a:prstGeom prst="rect">
            <a:avLst/>
          </a:prstGeom>
          <a:noFill/>
        </p:spPr>
        <p:txBody>
          <a:bodyPr wrap="none" rtlCol="0">
            <a:spAutoFit/>
          </a:bodyPr>
          <a:lstStyle/>
          <a:p>
            <a:r>
              <a:rPr lang="en-US" sz="2800" b="1" dirty="0">
                <a:solidFill>
                  <a:schemeClr val="tx1">
                    <a:lumMod val="75000"/>
                    <a:lumOff val="25000"/>
                  </a:schemeClr>
                </a:solidFill>
              </a:rPr>
              <a:t>9</a:t>
            </a:r>
          </a:p>
        </p:txBody>
      </p:sp>
      <p:sp>
        <p:nvSpPr>
          <p:cNvPr id="23" name="TextBox 22">
            <a:extLst>
              <a:ext uri="{FF2B5EF4-FFF2-40B4-BE49-F238E27FC236}">
                <a16:creationId xmlns:a16="http://schemas.microsoft.com/office/drawing/2014/main" id="{A80D964C-2446-1F4F-A992-13FD730E982E}"/>
              </a:ext>
            </a:extLst>
          </p:cNvPr>
          <p:cNvSpPr txBox="1"/>
          <p:nvPr/>
        </p:nvSpPr>
        <p:spPr>
          <a:xfrm>
            <a:off x="3790126" y="3340379"/>
            <a:ext cx="1176925" cy="400110"/>
          </a:xfrm>
          <a:prstGeom prst="rect">
            <a:avLst/>
          </a:prstGeom>
          <a:noFill/>
        </p:spPr>
        <p:txBody>
          <a:bodyPr wrap="none" rtlCol="0">
            <a:spAutoFit/>
          </a:bodyPr>
          <a:lstStyle/>
          <a:p>
            <a:r>
              <a:rPr lang="en-US" sz="2000" b="1" dirty="0">
                <a:solidFill>
                  <a:schemeClr val="tx1">
                    <a:lumMod val="75000"/>
                    <a:lumOff val="25000"/>
                  </a:schemeClr>
                </a:solidFill>
              </a:rPr>
              <a:t>KANSAS</a:t>
            </a:r>
          </a:p>
        </p:txBody>
      </p:sp>
      <p:sp>
        <p:nvSpPr>
          <p:cNvPr id="25" name="Rectangle 24">
            <a:extLst>
              <a:ext uri="{FF2B5EF4-FFF2-40B4-BE49-F238E27FC236}">
                <a16:creationId xmlns:a16="http://schemas.microsoft.com/office/drawing/2014/main" id="{D86FE5CA-B852-CE49-BC1C-5F133B1CB47F}"/>
              </a:ext>
            </a:extLst>
          </p:cNvPr>
          <p:cNvSpPr/>
          <p:nvPr/>
        </p:nvSpPr>
        <p:spPr>
          <a:xfrm>
            <a:off x="8101248" y="1166361"/>
            <a:ext cx="897972" cy="534186"/>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705C7BB1-03F2-A34E-856B-6F67D09587F7}"/>
              </a:ext>
            </a:extLst>
          </p:cNvPr>
          <p:cNvSpPr txBox="1"/>
          <p:nvPr/>
        </p:nvSpPr>
        <p:spPr>
          <a:xfrm>
            <a:off x="9075950" y="1236284"/>
            <a:ext cx="2444900" cy="400110"/>
          </a:xfrm>
          <a:prstGeom prst="rect">
            <a:avLst/>
          </a:prstGeom>
          <a:noFill/>
        </p:spPr>
        <p:txBody>
          <a:bodyPr wrap="none" rtlCol="0">
            <a:spAutoFit/>
          </a:bodyPr>
          <a:lstStyle/>
          <a:p>
            <a:r>
              <a:rPr lang="en-US" dirty="0">
                <a:solidFill>
                  <a:schemeClr val="tx1">
                    <a:lumMod val="75000"/>
                    <a:lumOff val="25000"/>
                  </a:schemeClr>
                </a:solidFill>
              </a:rPr>
              <a:t>County </a:t>
            </a:r>
            <a:r>
              <a:rPr lang="en-US" sz="2000" dirty="0">
                <a:solidFill>
                  <a:schemeClr val="tx1">
                    <a:lumMod val="75000"/>
                    <a:lumOff val="25000"/>
                  </a:schemeClr>
                </a:solidFill>
              </a:rPr>
              <a:t>Boundaries</a:t>
            </a:r>
            <a:endParaRPr lang="en-US" dirty="0">
              <a:solidFill>
                <a:schemeClr val="tx1">
                  <a:lumMod val="75000"/>
                  <a:lumOff val="25000"/>
                </a:schemeClr>
              </a:solidFill>
            </a:endParaRPr>
          </a:p>
        </p:txBody>
      </p:sp>
      <p:sp>
        <p:nvSpPr>
          <p:cNvPr id="27" name="Rectangle 26">
            <a:extLst>
              <a:ext uri="{FF2B5EF4-FFF2-40B4-BE49-F238E27FC236}">
                <a16:creationId xmlns:a16="http://schemas.microsoft.com/office/drawing/2014/main" id="{E96A56D5-71B4-C04D-9567-D6FF933E7B30}"/>
              </a:ext>
            </a:extLst>
          </p:cNvPr>
          <p:cNvSpPr/>
          <p:nvPr/>
        </p:nvSpPr>
        <p:spPr>
          <a:xfrm>
            <a:off x="8089274" y="1867818"/>
            <a:ext cx="897972" cy="508662"/>
          </a:xfrm>
          <a:prstGeom prst="rect">
            <a:avLst/>
          </a:prstGeom>
          <a:solidFill>
            <a:schemeClr val="bg1"/>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0905B20E-5E4B-EF44-9FB5-490EC5A1750C}"/>
              </a:ext>
            </a:extLst>
          </p:cNvPr>
          <p:cNvSpPr txBox="1"/>
          <p:nvPr/>
        </p:nvSpPr>
        <p:spPr>
          <a:xfrm>
            <a:off x="9075950" y="1922094"/>
            <a:ext cx="3084499" cy="400110"/>
          </a:xfrm>
          <a:prstGeom prst="rect">
            <a:avLst/>
          </a:prstGeom>
          <a:noFill/>
        </p:spPr>
        <p:txBody>
          <a:bodyPr wrap="none" rtlCol="0">
            <a:spAutoFit/>
          </a:bodyPr>
          <a:lstStyle/>
          <a:p>
            <a:r>
              <a:rPr lang="en-US" sz="2000" dirty="0">
                <a:solidFill>
                  <a:schemeClr val="tx1">
                    <a:lumMod val="75000"/>
                    <a:lumOff val="25000"/>
                  </a:schemeClr>
                </a:solidFill>
              </a:rPr>
              <a:t>Climatological Divisions</a:t>
            </a:r>
          </a:p>
        </p:txBody>
      </p:sp>
      <p:sp>
        <p:nvSpPr>
          <p:cNvPr id="29" name="Rectangle 28">
            <a:extLst>
              <a:ext uri="{FF2B5EF4-FFF2-40B4-BE49-F238E27FC236}">
                <a16:creationId xmlns:a16="http://schemas.microsoft.com/office/drawing/2014/main" id="{B18EC998-EA91-1D49-B68A-106EF173EDC5}"/>
              </a:ext>
            </a:extLst>
          </p:cNvPr>
          <p:cNvSpPr/>
          <p:nvPr/>
        </p:nvSpPr>
        <p:spPr>
          <a:xfrm>
            <a:off x="8108324" y="2538428"/>
            <a:ext cx="897972" cy="486232"/>
          </a:xfrm>
          <a:prstGeom prst="rect">
            <a:avLst/>
          </a:prstGeom>
          <a:solidFill>
            <a:schemeClr val="bg1"/>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6DC028DE-3E94-C744-AEA8-2602390B4F18}"/>
              </a:ext>
            </a:extLst>
          </p:cNvPr>
          <p:cNvSpPr txBox="1"/>
          <p:nvPr/>
        </p:nvSpPr>
        <p:spPr>
          <a:xfrm>
            <a:off x="9118215" y="2554351"/>
            <a:ext cx="2271776" cy="400110"/>
          </a:xfrm>
          <a:prstGeom prst="rect">
            <a:avLst/>
          </a:prstGeom>
          <a:noFill/>
        </p:spPr>
        <p:txBody>
          <a:bodyPr wrap="none" rtlCol="0">
            <a:spAutoFit/>
          </a:bodyPr>
          <a:lstStyle/>
          <a:p>
            <a:r>
              <a:rPr lang="en-US" sz="2000" dirty="0">
                <a:solidFill>
                  <a:schemeClr val="tx1">
                    <a:lumMod val="75000"/>
                    <a:lumOff val="25000"/>
                  </a:schemeClr>
                </a:solidFill>
              </a:rPr>
              <a:t>State Boundaries</a:t>
            </a:r>
          </a:p>
        </p:txBody>
      </p:sp>
      <p:sp>
        <p:nvSpPr>
          <p:cNvPr id="40" name="Rectangle 39">
            <a:extLst>
              <a:ext uri="{FF2B5EF4-FFF2-40B4-BE49-F238E27FC236}">
                <a16:creationId xmlns:a16="http://schemas.microsoft.com/office/drawing/2014/main" id="{D23711DD-30B3-D84C-8D18-177A6AB3085E}"/>
              </a:ext>
            </a:extLst>
          </p:cNvPr>
          <p:cNvSpPr/>
          <p:nvPr/>
        </p:nvSpPr>
        <p:spPr>
          <a:xfrm>
            <a:off x="9347200" y="3740489"/>
            <a:ext cx="506787" cy="301624"/>
          </a:xfrm>
          <a:prstGeom prst="rect">
            <a:avLst/>
          </a:prstGeom>
          <a:no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927408" y="5736081"/>
            <a:ext cx="3209533" cy="738664"/>
          </a:xfrm>
          <a:prstGeom prst="rect">
            <a:avLst/>
          </a:prstGeom>
          <a:noFill/>
        </p:spPr>
        <p:txBody>
          <a:bodyPr wrap="none" rtlCol="0">
            <a:spAutoFit/>
          </a:bodyPr>
          <a:lstStyle/>
          <a:p>
            <a:r>
              <a:rPr lang="en-US" dirty="0">
                <a:solidFill>
                  <a:schemeClr val="tx1">
                    <a:lumMod val="75000"/>
                    <a:lumOff val="25000"/>
                  </a:schemeClr>
                </a:solidFill>
              </a:rPr>
              <a:t>0        60                         240 </a:t>
            </a:r>
          </a:p>
          <a:p>
            <a:endParaRPr lang="en-US" sz="600" dirty="0">
              <a:solidFill>
                <a:schemeClr val="tx1">
                  <a:lumMod val="75000"/>
                  <a:lumOff val="25000"/>
                </a:schemeClr>
              </a:solidFill>
            </a:endParaRPr>
          </a:p>
          <a:p>
            <a:r>
              <a:rPr lang="en-US" dirty="0">
                <a:solidFill>
                  <a:schemeClr val="tx1">
                    <a:lumMod val="75000"/>
                    <a:lumOff val="25000"/>
                  </a:schemeClr>
                </a:solidFill>
              </a:rPr>
              <a:t>                                          km</a:t>
            </a:r>
          </a:p>
        </p:txBody>
      </p:sp>
    </p:spTree>
    <p:extLst>
      <p:ext uri="{BB962C8B-B14F-4D97-AF65-F5344CB8AC3E}">
        <p14:creationId xmlns:p14="http://schemas.microsoft.com/office/powerpoint/2010/main" val="3552257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7A539B-82A5-6C40-A6FA-61E4750A76E0}"/>
              </a:ext>
            </a:extLst>
          </p:cNvPr>
          <p:cNvPicPr>
            <a:picLocks noChangeAspect="1"/>
          </p:cNvPicPr>
          <p:nvPr/>
        </p:nvPicPr>
        <p:blipFill rotWithShape="1">
          <a:blip r:embed="rId3">
            <a:extLst>
              <a:ext uri="{28A0092B-C50C-407E-A947-70E740481C1C}">
                <a14:useLocalDpi xmlns:a14="http://schemas.microsoft.com/office/drawing/2010/main" val="0"/>
              </a:ext>
            </a:extLst>
          </a:blip>
          <a:srcRect l="4062" t="17401" b="20197"/>
          <a:stretch/>
        </p:blipFill>
        <p:spPr>
          <a:xfrm>
            <a:off x="288821" y="2003792"/>
            <a:ext cx="11696700" cy="2066968"/>
          </a:xfrm>
          <a:prstGeom prst="rect">
            <a:avLst/>
          </a:prstGeom>
          <a:effectLst>
            <a:outerShdw blurRad="63500" sx="102000" sy="102000" algn="ctr" rotWithShape="0">
              <a:prstClr val="black">
                <a:alpha val="40000"/>
              </a:prstClr>
            </a:outerShdw>
          </a:effectLst>
        </p:spPr>
      </p:pic>
      <p:sp>
        <p:nvSpPr>
          <p:cNvPr id="2" name="Title 1">
            <a:extLst>
              <a:ext uri="{FF2B5EF4-FFF2-40B4-BE49-F238E27FC236}">
                <a16:creationId xmlns:a16="http://schemas.microsoft.com/office/drawing/2014/main" id="{AF1B673F-E343-8D48-9B2E-DBB724E93F3A}"/>
              </a:ext>
            </a:extLst>
          </p:cNvPr>
          <p:cNvSpPr>
            <a:spLocks noGrp="1"/>
          </p:cNvSpPr>
          <p:nvPr>
            <p:ph type="title"/>
          </p:nvPr>
        </p:nvSpPr>
        <p:spPr/>
        <p:txBody>
          <a:bodyPr>
            <a:normAutofit fontScale="90000"/>
          </a:bodyPr>
          <a:lstStyle/>
          <a:p>
            <a:r>
              <a:rPr lang="en-US" dirty="0"/>
              <a:t>PART I: STUDY PERIOD</a:t>
            </a:r>
          </a:p>
        </p:txBody>
      </p:sp>
      <p:sp>
        <p:nvSpPr>
          <p:cNvPr id="9" name="TextBox 8">
            <a:extLst>
              <a:ext uri="{FF2B5EF4-FFF2-40B4-BE49-F238E27FC236}">
                <a16:creationId xmlns:a16="http://schemas.microsoft.com/office/drawing/2014/main" id="{962A2435-6558-C24F-9884-7467DA07CEDB}"/>
              </a:ext>
            </a:extLst>
          </p:cNvPr>
          <p:cNvSpPr txBox="1"/>
          <p:nvPr/>
        </p:nvSpPr>
        <p:spPr>
          <a:xfrm>
            <a:off x="3992880" y="1427390"/>
            <a:ext cx="4206240" cy="369332"/>
          </a:xfrm>
          <a:prstGeom prst="rect">
            <a:avLst/>
          </a:prstGeom>
          <a:solidFill>
            <a:schemeClr val="bg1"/>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A2C923B1-16E7-C84B-B554-37FA158577CB}"/>
              </a:ext>
            </a:extLst>
          </p:cNvPr>
          <p:cNvSpPr txBox="1"/>
          <p:nvPr/>
        </p:nvSpPr>
        <p:spPr>
          <a:xfrm>
            <a:off x="10830560" y="3338841"/>
            <a:ext cx="570990" cy="338554"/>
          </a:xfrm>
          <a:prstGeom prst="rect">
            <a:avLst/>
          </a:prstGeom>
          <a:noFill/>
        </p:spPr>
        <p:txBody>
          <a:bodyPr wrap="none" rtlCol="0">
            <a:spAutoFit/>
          </a:bodyPr>
          <a:lstStyle/>
          <a:p>
            <a:r>
              <a:rPr lang="en-US" sz="1600" dirty="0">
                <a:solidFill>
                  <a:schemeClr val="tx1">
                    <a:lumMod val="75000"/>
                    <a:lumOff val="25000"/>
                  </a:schemeClr>
                </a:solidFill>
              </a:rPr>
              <a:t>20%</a:t>
            </a:r>
          </a:p>
        </p:txBody>
      </p:sp>
      <p:sp>
        <p:nvSpPr>
          <p:cNvPr id="11" name="TextBox 10">
            <a:extLst>
              <a:ext uri="{FF2B5EF4-FFF2-40B4-BE49-F238E27FC236}">
                <a16:creationId xmlns:a16="http://schemas.microsoft.com/office/drawing/2014/main" id="{F39F68C1-FDB4-C54C-AFD1-BE6F8B568985}"/>
              </a:ext>
            </a:extLst>
          </p:cNvPr>
          <p:cNvSpPr txBox="1"/>
          <p:nvPr/>
        </p:nvSpPr>
        <p:spPr>
          <a:xfrm>
            <a:off x="10830560" y="2945617"/>
            <a:ext cx="570990" cy="338554"/>
          </a:xfrm>
          <a:prstGeom prst="rect">
            <a:avLst/>
          </a:prstGeom>
          <a:noFill/>
        </p:spPr>
        <p:txBody>
          <a:bodyPr wrap="none" rtlCol="0">
            <a:spAutoFit/>
          </a:bodyPr>
          <a:lstStyle/>
          <a:p>
            <a:r>
              <a:rPr lang="en-US" sz="1600" dirty="0">
                <a:solidFill>
                  <a:schemeClr val="tx1">
                    <a:lumMod val="75000"/>
                    <a:lumOff val="25000"/>
                  </a:schemeClr>
                </a:solidFill>
              </a:rPr>
              <a:t>40%</a:t>
            </a:r>
          </a:p>
        </p:txBody>
      </p:sp>
      <p:sp>
        <p:nvSpPr>
          <p:cNvPr id="12" name="TextBox 11">
            <a:extLst>
              <a:ext uri="{FF2B5EF4-FFF2-40B4-BE49-F238E27FC236}">
                <a16:creationId xmlns:a16="http://schemas.microsoft.com/office/drawing/2014/main" id="{F3295B84-1323-A442-9A52-8A729AA4B7D7}"/>
              </a:ext>
            </a:extLst>
          </p:cNvPr>
          <p:cNvSpPr txBox="1"/>
          <p:nvPr/>
        </p:nvSpPr>
        <p:spPr>
          <a:xfrm>
            <a:off x="10830560" y="2535523"/>
            <a:ext cx="570990" cy="338554"/>
          </a:xfrm>
          <a:prstGeom prst="rect">
            <a:avLst/>
          </a:prstGeom>
          <a:noFill/>
        </p:spPr>
        <p:txBody>
          <a:bodyPr wrap="none" rtlCol="0">
            <a:spAutoFit/>
          </a:bodyPr>
          <a:lstStyle/>
          <a:p>
            <a:r>
              <a:rPr lang="en-US" sz="1600" dirty="0">
                <a:solidFill>
                  <a:schemeClr val="tx1">
                    <a:lumMod val="75000"/>
                    <a:lumOff val="25000"/>
                  </a:schemeClr>
                </a:solidFill>
              </a:rPr>
              <a:t>60%</a:t>
            </a:r>
          </a:p>
        </p:txBody>
      </p:sp>
      <p:sp>
        <p:nvSpPr>
          <p:cNvPr id="13" name="TextBox 12">
            <a:extLst>
              <a:ext uri="{FF2B5EF4-FFF2-40B4-BE49-F238E27FC236}">
                <a16:creationId xmlns:a16="http://schemas.microsoft.com/office/drawing/2014/main" id="{7CB9BD08-5C43-C24F-A879-3CD83C76419C}"/>
              </a:ext>
            </a:extLst>
          </p:cNvPr>
          <p:cNvSpPr txBox="1"/>
          <p:nvPr/>
        </p:nvSpPr>
        <p:spPr>
          <a:xfrm>
            <a:off x="10830560" y="2145810"/>
            <a:ext cx="570990" cy="338554"/>
          </a:xfrm>
          <a:prstGeom prst="rect">
            <a:avLst/>
          </a:prstGeom>
          <a:noFill/>
        </p:spPr>
        <p:txBody>
          <a:bodyPr wrap="none" rtlCol="0">
            <a:spAutoFit/>
          </a:bodyPr>
          <a:lstStyle/>
          <a:p>
            <a:r>
              <a:rPr lang="en-US" sz="1600" dirty="0">
                <a:solidFill>
                  <a:schemeClr val="tx1">
                    <a:lumMod val="75000"/>
                    <a:lumOff val="25000"/>
                  </a:schemeClr>
                </a:solidFill>
              </a:rPr>
              <a:t>80%</a:t>
            </a:r>
          </a:p>
        </p:txBody>
      </p:sp>
      <p:sp>
        <p:nvSpPr>
          <p:cNvPr id="14" name="TextBox 13">
            <a:extLst>
              <a:ext uri="{FF2B5EF4-FFF2-40B4-BE49-F238E27FC236}">
                <a16:creationId xmlns:a16="http://schemas.microsoft.com/office/drawing/2014/main" id="{B338E80A-2726-4540-B6D7-E1501012DBC0}"/>
              </a:ext>
            </a:extLst>
          </p:cNvPr>
          <p:cNvSpPr txBox="1"/>
          <p:nvPr/>
        </p:nvSpPr>
        <p:spPr>
          <a:xfrm>
            <a:off x="10766439" y="1726600"/>
            <a:ext cx="684803" cy="338554"/>
          </a:xfrm>
          <a:prstGeom prst="rect">
            <a:avLst/>
          </a:prstGeom>
          <a:noFill/>
        </p:spPr>
        <p:txBody>
          <a:bodyPr wrap="none" rtlCol="0">
            <a:spAutoFit/>
          </a:bodyPr>
          <a:lstStyle/>
          <a:p>
            <a:r>
              <a:rPr lang="en-US" sz="1600" dirty="0">
                <a:solidFill>
                  <a:schemeClr val="tx1">
                    <a:lumMod val="75000"/>
                    <a:lumOff val="25000"/>
                  </a:schemeClr>
                </a:solidFill>
              </a:rPr>
              <a:t>100%</a:t>
            </a:r>
          </a:p>
        </p:txBody>
      </p:sp>
      <p:sp>
        <p:nvSpPr>
          <p:cNvPr id="16" name="TextBox 15">
            <a:extLst>
              <a:ext uri="{FF2B5EF4-FFF2-40B4-BE49-F238E27FC236}">
                <a16:creationId xmlns:a16="http://schemas.microsoft.com/office/drawing/2014/main" id="{10CD19AE-F545-F649-92F0-D511265763B1}"/>
              </a:ext>
            </a:extLst>
          </p:cNvPr>
          <p:cNvSpPr txBox="1"/>
          <p:nvPr/>
        </p:nvSpPr>
        <p:spPr>
          <a:xfrm rot="2691502">
            <a:off x="5121277" y="4353207"/>
            <a:ext cx="1047082" cy="338554"/>
          </a:xfrm>
          <a:prstGeom prst="rect">
            <a:avLst/>
          </a:prstGeom>
          <a:noFill/>
        </p:spPr>
        <p:txBody>
          <a:bodyPr wrap="none" rtlCol="0">
            <a:spAutoFit/>
          </a:bodyPr>
          <a:lstStyle/>
          <a:p>
            <a:r>
              <a:rPr lang="en-US" sz="1600" dirty="0">
                <a:solidFill>
                  <a:schemeClr val="tx1">
                    <a:lumMod val="75000"/>
                    <a:lumOff val="25000"/>
                  </a:schemeClr>
                </a:solidFill>
              </a:rPr>
              <a:t>1/1/2017</a:t>
            </a:r>
          </a:p>
        </p:txBody>
      </p:sp>
      <p:sp>
        <p:nvSpPr>
          <p:cNvPr id="17" name="TextBox 16">
            <a:extLst>
              <a:ext uri="{FF2B5EF4-FFF2-40B4-BE49-F238E27FC236}">
                <a16:creationId xmlns:a16="http://schemas.microsoft.com/office/drawing/2014/main" id="{26829B40-408D-8545-A5E6-C5ED3B51BB11}"/>
              </a:ext>
            </a:extLst>
          </p:cNvPr>
          <p:cNvSpPr txBox="1"/>
          <p:nvPr/>
        </p:nvSpPr>
        <p:spPr>
          <a:xfrm rot="2691502">
            <a:off x="350795" y="4353208"/>
            <a:ext cx="1047082" cy="338554"/>
          </a:xfrm>
          <a:prstGeom prst="rect">
            <a:avLst/>
          </a:prstGeom>
          <a:noFill/>
        </p:spPr>
        <p:txBody>
          <a:bodyPr wrap="none" rtlCol="0">
            <a:spAutoFit/>
          </a:bodyPr>
          <a:lstStyle/>
          <a:p>
            <a:r>
              <a:rPr lang="en-US" sz="1600" dirty="0">
                <a:solidFill>
                  <a:schemeClr val="tx1">
                    <a:lumMod val="75000"/>
                    <a:lumOff val="25000"/>
                  </a:schemeClr>
                </a:solidFill>
              </a:rPr>
              <a:t>1/1/2015</a:t>
            </a:r>
          </a:p>
        </p:txBody>
      </p:sp>
      <p:sp>
        <p:nvSpPr>
          <p:cNvPr id="18" name="TextBox 17">
            <a:extLst>
              <a:ext uri="{FF2B5EF4-FFF2-40B4-BE49-F238E27FC236}">
                <a16:creationId xmlns:a16="http://schemas.microsoft.com/office/drawing/2014/main" id="{774F0CD4-F817-3F4E-883D-C396C1662E63}"/>
              </a:ext>
            </a:extLst>
          </p:cNvPr>
          <p:cNvSpPr txBox="1"/>
          <p:nvPr/>
        </p:nvSpPr>
        <p:spPr>
          <a:xfrm rot="2691502">
            <a:off x="2715977" y="4353207"/>
            <a:ext cx="1047082" cy="338554"/>
          </a:xfrm>
          <a:prstGeom prst="rect">
            <a:avLst/>
          </a:prstGeom>
          <a:noFill/>
        </p:spPr>
        <p:txBody>
          <a:bodyPr wrap="none" rtlCol="0">
            <a:spAutoFit/>
          </a:bodyPr>
          <a:lstStyle/>
          <a:p>
            <a:r>
              <a:rPr lang="en-US" sz="1600" dirty="0">
                <a:solidFill>
                  <a:schemeClr val="tx1">
                    <a:lumMod val="75000"/>
                    <a:lumOff val="25000"/>
                  </a:schemeClr>
                </a:solidFill>
              </a:rPr>
              <a:t>1/1/2016</a:t>
            </a:r>
          </a:p>
        </p:txBody>
      </p:sp>
      <p:sp>
        <p:nvSpPr>
          <p:cNvPr id="19" name="TextBox 18">
            <a:extLst>
              <a:ext uri="{FF2B5EF4-FFF2-40B4-BE49-F238E27FC236}">
                <a16:creationId xmlns:a16="http://schemas.microsoft.com/office/drawing/2014/main" id="{3501434E-9486-8B43-B6C4-C3FFCF125C99}"/>
              </a:ext>
            </a:extLst>
          </p:cNvPr>
          <p:cNvSpPr txBox="1"/>
          <p:nvPr/>
        </p:nvSpPr>
        <p:spPr>
          <a:xfrm rot="2691502">
            <a:off x="7532497" y="4353207"/>
            <a:ext cx="1047082" cy="338554"/>
          </a:xfrm>
          <a:prstGeom prst="rect">
            <a:avLst/>
          </a:prstGeom>
          <a:noFill/>
        </p:spPr>
        <p:txBody>
          <a:bodyPr wrap="none" rtlCol="0">
            <a:spAutoFit/>
          </a:bodyPr>
          <a:lstStyle/>
          <a:p>
            <a:r>
              <a:rPr lang="en-US" sz="1600" dirty="0">
                <a:solidFill>
                  <a:schemeClr val="tx1">
                    <a:lumMod val="75000"/>
                    <a:lumOff val="25000"/>
                  </a:schemeClr>
                </a:solidFill>
              </a:rPr>
              <a:t>1/1/2018</a:t>
            </a:r>
          </a:p>
        </p:txBody>
      </p:sp>
      <p:sp>
        <p:nvSpPr>
          <p:cNvPr id="21" name="TextBox 20">
            <a:extLst>
              <a:ext uri="{FF2B5EF4-FFF2-40B4-BE49-F238E27FC236}">
                <a16:creationId xmlns:a16="http://schemas.microsoft.com/office/drawing/2014/main" id="{03F02EBD-DD18-A34F-B4CC-99E2DC5FCD9E}"/>
              </a:ext>
            </a:extLst>
          </p:cNvPr>
          <p:cNvSpPr txBox="1"/>
          <p:nvPr/>
        </p:nvSpPr>
        <p:spPr>
          <a:xfrm>
            <a:off x="10894678" y="3699965"/>
            <a:ext cx="457176" cy="338554"/>
          </a:xfrm>
          <a:prstGeom prst="rect">
            <a:avLst/>
          </a:prstGeom>
          <a:noFill/>
        </p:spPr>
        <p:txBody>
          <a:bodyPr wrap="none" rtlCol="0">
            <a:spAutoFit/>
          </a:bodyPr>
          <a:lstStyle/>
          <a:p>
            <a:r>
              <a:rPr lang="en-US" sz="1600" dirty="0">
                <a:solidFill>
                  <a:schemeClr val="tx1">
                    <a:lumMod val="75000"/>
                    <a:lumOff val="25000"/>
                  </a:schemeClr>
                </a:solidFill>
              </a:rPr>
              <a:t>0%</a:t>
            </a:r>
          </a:p>
        </p:txBody>
      </p:sp>
      <p:sp>
        <p:nvSpPr>
          <p:cNvPr id="20" name="Rectangle 19"/>
          <p:cNvSpPr/>
          <p:nvPr/>
        </p:nvSpPr>
        <p:spPr>
          <a:xfrm>
            <a:off x="7668868" y="2060449"/>
            <a:ext cx="2458932" cy="1938659"/>
          </a:xfrm>
          <a:prstGeom prst="rect">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23" name="TextBox 22"/>
          <p:cNvSpPr txBox="1"/>
          <p:nvPr/>
        </p:nvSpPr>
        <p:spPr>
          <a:xfrm>
            <a:off x="9550488" y="2044228"/>
            <a:ext cx="639919" cy="338554"/>
          </a:xfrm>
          <a:prstGeom prst="rect">
            <a:avLst/>
          </a:prstGeom>
          <a:noFill/>
        </p:spPr>
        <p:txBody>
          <a:bodyPr wrap="none" rtlCol="0">
            <a:spAutoFit/>
          </a:bodyPr>
          <a:lstStyle/>
          <a:p>
            <a:r>
              <a:rPr lang="en-US" sz="1600" dirty="0">
                <a:solidFill>
                  <a:schemeClr val="tx1">
                    <a:lumMod val="75000"/>
                    <a:lumOff val="25000"/>
                  </a:schemeClr>
                </a:solidFill>
              </a:rPr>
              <a:t>2018</a:t>
            </a:r>
          </a:p>
        </p:txBody>
      </p:sp>
      <p:sp>
        <p:nvSpPr>
          <p:cNvPr id="5" name="TextBox 4"/>
          <p:cNvSpPr txBox="1"/>
          <p:nvPr/>
        </p:nvSpPr>
        <p:spPr>
          <a:xfrm>
            <a:off x="495300" y="5067632"/>
            <a:ext cx="8719557" cy="1015663"/>
          </a:xfrm>
          <a:prstGeom prst="rect">
            <a:avLst/>
          </a:prstGeom>
          <a:noFill/>
        </p:spPr>
        <p:txBody>
          <a:bodyPr wrap="square" rtlCol="0">
            <a:spAutoFit/>
          </a:bodyPr>
          <a:lstStyle/>
          <a:p>
            <a:pPr marL="685800" indent="-228600">
              <a:buClr>
                <a:srgbClr val="7EB761"/>
              </a:buClr>
              <a:buFont typeface="Webdings" panose="05030102010509060703" pitchFamily="18" charset="2"/>
              <a:buChar char=""/>
            </a:pPr>
            <a:r>
              <a:rPr lang="en-US" sz="2000" dirty="0">
                <a:solidFill>
                  <a:schemeClr val="tx1">
                    <a:lumMod val="75000"/>
                    <a:lumOff val="25000"/>
                  </a:schemeClr>
                </a:solidFill>
              </a:rPr>
              <a:t>We are observing root zone soil moisture (RZSM) using NASA’s Soil Moisture Active Passive (SMAP) sensor for all pixels in Kansas between March 31, 2015 and July 19, 2019</a:t>
            </a:r>
          </a:p>
        </p:txBody>
      </p:sp>
      <p:sp>
        <p:nvSpPr>
          <p:cNvPr id="24" name="TextBox 23"/>
          <p:cNvSpPr txBox="1"/>
          <p:nvPr/>
        </p:nvSpPr>
        <p:spPr>
          <a:xfrm>
            <a:off x="2074779" y="1274280"/>
            <a:ext cx="7140078" cy="646331"/>
          </a:xfrm>
          <a:prstGeom prst="rect">
            <a:avLst/>
          </a:prstGeom>
          <a:noFill/>
        </p:spPr>
        <p:txBody>
          <a:bodyPr wrap="square" rtlCol="0">
            <a:spAutoFit/>
          </a:bodyPr>
          <a:lstStyle/>
          <a:p>
            <a:pPr algn="ctr"/>
            <a:r>
              <a:rPr lang="en-US" sz="2200" b="1" dirty="0">
                <a:solidFill>
                  <a:schemeClr val="tx1">
                    <a:lumMod val="75000"/>
                    <a:lumOff val="25000"/>
                  </a:schemeClr>
                </a:solidFill>
              </a:rPr>
              <a:t>Time Series of Kansas Percent Area In Drought</a:t>
            </a:r>
          </a:p>
          <a:p>
            <a:pPr algn="ctr"/>
            <a:r>
              <a:rPr lang="en-US" sz="1400" dirty="0">
                <a:solidFill>
                  <a:schemeClr val="tx1">
                    <a:lumMod val="75000"/>
                    <a:lumOff val="25000"/>
                  </a:schemeClr>
                </a:solidFill>
              </a:rPr>
              <a:t>Image Credit: National Drought Mitigation Center (USDM)</a:t>
            </a:r>
          </a:p>
        </p:txBody>
      </p:sp>
      <p:sp>
        <p:nvSpPr>
          <p:cNvPr id="25" name="TextBox 24">
            <a:extLst>
              <a:ext uri="{FF2B5EF4-FFF2-40B4-BE49-F238E27FC236}">
                <a16:creationId xmlns:a16="http://schemas.microsoft.com/office/drawing/2014/main" id="{4625C3B2-2C1C-F84C-ACDE-B3321E4D6711}"/>
              </a:ext>
            </a:extLst>
          </p:cNvPr>
          <p:cNvSpPr txBox="1"/>
          <p:nvPr/>
        </p:nvSpPr>
        <p:spPr>
          <a:xfrm rot="2691502">
            <a:off x="9979908" y="4353208"/>
            <a:ext cx="1047082" cy="338554"/>
          </a:xfrm>
          <a:prstGeom prst="rect">
            <a:avLst/>
          </a:prstGeom>
          <a:noFill/>
        </p:spPr>
        <p:txBody>
          <a:bodyPr wrap="none" rtlCol="0">
            <a:spAutoFit/>
          </a:bodyPr>
          <a:lstStyle/>
          <a:p>
            <a:r>
              <a:rPr lang="en-US" sz="1600" dirty="0">
                <a:solidFill>
                  <a:schemeClr val="tx1">
                    <a:lumMod val="75000"/>
                    <a:lumOff val="25000"/>
                  </a:schemeClr>
                </a:solidFill>
              </a:rPr>
              <a:t>1/1/2019</a:t>
            </a:r>
          </a:p>
        </p:txBody>
      </p:sp>
      <p:sp>
        <p:nvSpPr>
          <p:cNvPr id="27" name="Rectangle 26"/>
          <p:cNvSpPr/>
          <p:nvPr/>
        </p:nvSpPr>
        <p:spPr>
          <a:xfrm>
            <a:off x="8650835" y="96105"/>
            <a:ext cx="3756319" cy="16536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lumMod val="75000"/>
                    <a:lumOff val="25000"/>
                  </a:schemeClr>
                </a:solidFill>
              </a:rPr>
              <a:t>USDM Classification</a:t>
            </a:r>
          </a:p>
          <a:p>
            <a:r>
              <a:rPr lang="en-US" sz="1600" dirty="0">
                <a:solidFill>
                  <a:schemeClr val="tx1">
                    <a:lumMod val="75000"/>
                    <a:lumOff val="25000"/>
                  </a:schemeClr>
                </a:solidFill>
              </a:rPr>
              <a:t>	Abnormally Dry</a:t>
            </a:r>
          </a:p>
          <a:p>
            <a:r>
              <a:rPr lang="en-US" sz="1600" dirty="0">
                <a:solidFill>
                  <a:schemeClr val="tx1">
                    <a:lumMod val="75000"/>
                    <a:lumOff val="25000"/>
                  </a:schemeClr>
                </a:solidFill>
              </a:rPr>
              <a:t>	Moderate Drought</a:t>
            </a:r>
          </a:p>
          <a:p>
            <a:r>
              <a:rPr lang="en-US" sz="1600" dirty="0">
                <a:solidFill>
                  <a:schemeClr val="tx1">
                    <a:lumMod val="75000"/>
                    <a:lumOff val="25000"/>
                  </a:schemeClr>
                </a:solidFill>
              </a:rPr>
              <a:t>	Severe Drought</a:t>
            </a:r>
          </a:p>
          <a:p>
            <a:r>
              <a:rPr lang="en-US" sz="1600" dirty="0">
                <a:solidFill>
                  <a:schemeClr val="tx1">
                    <a:lumMod val="75000"/>
                    <a:lumOff val="25000"/>
                  </a:schemeClr>
                </a:solidFill>
              </a:rPr>
              <a:t>	Extreme Drought</a:t>
            </a:r>
          </a:p>
          <a:p>
            <a:r>
              <a:rPr lang="en-US" sz="1600" dirty="0">
                <a:solidFill>
                  <a:schemeClr val="tx1">
                    <a:lumMod val="75000"/>
                    <a:lumOff val="25000"/>
                  </a:schemeClr>
                </a:solidFill>
              </a:rPr>
              <a:t>	Exceptional Drought</a:t>
            </a:r>
          </a:p>
        </p:txBody>
      </p:sp>
      <p:sp>
        <p:nvSpPr>
          <p:cNvPr id="28" name="Rectangle 27"/>
          <p:cNvSpPr/>
          <p:nvPr/>
        </p:nvSpPr>
        <p:spPr>
          <a:xfrm>
            <a:off x="9348306" y="487821"/>
            <a:ext cx="240758" cy="190500"/>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9348306" y="731622"/>
            <a:ext cx="240758" cy="190500"/>
          </a:xfrm>
          <a:prstGeom prst="rect">
            <a:avLst/>
          </a:prstGeom>
          <a:solidFill>
            <a:srgbClr val="FCD37F"/>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9348306" y="965914"/>
            <a:ext cx="240758" cy="190500"/>
          </a:xfrm>
          <a:prstGeom prst="rect">
            <a:avLst/>
          </a:prstGeom>
          <a:solidFill>
            <a:srgbClr val="FFAA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9348306" y="1205600"/>
            <a:ext cx="240758" cy="190500"/>
          </a:xfrm>
          <a:prstGeom prst="rect">
            <a:avLst/>
          </a:prstGeom>
          <a:solidFill>
            <a:srgbClr val="E6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348306" y="1448504"/>
            <a:ext cx="240758" cy="190500"/>
          </a:xfrm>
          <a:prstGeom prst="rect">
            <a:avLst/>
          </a:prstGeom>
          <a:solidFill>
            <a:srgbClr val="73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910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57AC1-4249-7949-A5FB-0118D94C8169}"/>
              </a:ext>
            </a:extLst>
          </p:cNvPr>
          <p:cNvSpPr>
            <a:spLocks noGrp="1"/>
          </p:cNvSpPr>
          <p:nvPr>
            <p:ph type="title"/>
          </p:nvPr>
        </p:nvSpPr>
        <p:spPr/>
        <p:txBody>
          <a:bodyPr>
            <a:normAutofit fontScale="90000"/>
          </a:bodyPr>
          <a:lstStyle/>
          <a:p>
            <a:r>
              <a:rPr lang="en-US" dirty="0"/>
              <a:t>PART II: DATASETS USED</a:t>
            </a:r>
          </a:p>
        </p:txBody>
      </p:sp>
      <p:sp>
        <p:nvSpPr>
          <p:cNvPr id="4" name="Content Placeholder 3">
            <a:extLst>
              <a:ext uri="{FF2B5EF4-FFF2-40B4-BE49-F238E27FC236}">
                <a16:creationId xmlns:a16="http://schemas.microsoft.com/office/drawing/2014/main" id="{17B316EB-18BF-434B-90D3-529DF3B119AB}"/>
              </a:ext>
            </a:extLst>
          </p:cNvPr>
          <p:cNvSpPr>
            <a:spLocks noGrp="1"/>
          </p:cNvSpPr>
          <p:nvPr>
            <p:ph sz="quarter" idx="11"/>
          </p:nvPr>
        </p:nvSpPr>
        <p:spPr>
          <a:xfrm>
            <a:off x="2689860" y="1694011"/>
            <a:ext cx="9368202" cy="1165689"/>
          </a:xfrm>
        </p:spPr>
        <p:txBody>
          <a:bodyPr>
            <a:normAutofit/>
          </a:bodyPr>
          <a:lstStyle/>
          <a:p>
            <a:pPr>
              <a:buClr>
                <a:srgbClr val="7EB761"/>
              </a:buClr>
              <a:buFont typeface="Webdings" panose="05030102010509060703" pitchFamily="18" charset="2"/>
              <a:buChar char=""/>
            </a:pPr>
            <a:r>
              <a:rPr lang="en-US" sz="2200" b="1" dirty="0">
                <a:solidFill>
                  <a:schemeClr val="tx1">
                    <a:lumMod val="75000"/>
                    <a:lumOff val="25000"/>
                  </a:schemeClr>
                </a:solidFill>
              </a:rPr>
              <a:t>Soil Moisture Active Passive (SMAP) sensor L-band Radiometer</a:t>
            </a:r>
            <a:endParaRPr lang="en-US" sz="2000" dirty="0">
              <a:solidFill>
                <a:schemeClr val="tx1">
                  <a:lumMod val="75000"/>
                  <a:lumOff val="25000"/>
                </a:schemeClr>
              </a:solidFill>
            </a:endParaRPr>
          </a:p>
          <a:p>
            <a:pPr lvl="1">
              <a:buClr>
                <a:srgbClr val="7EB761"/>
              </a:buClr>
              <a:buFont typeface="Webdings" panose="05030102010509060703" pitchFamily="18" charset="2"/>
              <a:buChar char=""/>
            </a:pPr>
            <a:r>
              <a:rPr lang="en-US" sz="2000" dirty="0">
                <a:solidFill>
                  <a:schemeClr val="tx1">
                    <a:lumMod val="75000"/>
                    <a:lumOff val="25000"/>
                  </a:schemeClr>
                </a:solidFill>
              </a:rPr>
              <a:t>Root Zone Soil Moisture Analysis Update, Level 4 Product (SPL4SMAU)</a:t>
            </a:r>
          </a:p>
          <a:p>
            <a:pPr lvl="1">
              <a:buClr>
                <a:srgbClr val="7EB761"/>
              </a:buClr>
              <a:buFont typeface="Webdings" panose="05030102010509060703" pitchFamily="18" charset="2"/>
              <a:buChar char=""/>
            </a:pPr>
            <a:r>
              <a:rPr lang="en-US" sz="2000" dirty="0">
                <a:solidFill>
                  <a:schemeClr val="tx1">
                    <a:lumMod val="75000"/>
                    <a:lumOff val="25000"/>
                  </a:schemeClr>
                </a:solidFill>
              </a:rPr>
              <a:t>The spatial resolution is 9 km by 9 km</a:t>
            </a:r>
          </a:p>
          <a:p>
            <a:pPr lvl="1">
              <a:buClr>
                <a:srgbClr val="7EB761"/>
              </a:buClr>
              <a:buFont typeface="Webdings" panose="05030102010509060703" pitchFamily="18" charset="2"/>
              <a:buChar char=""/>
            </a:pPr>
            <a:endParaRPr lang="en-US" sz="2000" dirty="0">
              <a:solidFill>
                <a:schemeClr val="tx1">
                  <a:lumMod val="75000"/>
                  <a:lumOff val="25000"/>
                </a:schemeClr>
              </a:solidFill>
            </a:endParaRPr>
          </a:p>
          <a:p>
            <a:pPr lvl="1">
              <a:buClr>
                <a:srgbClr val="7EB761"/>
              </a:buClr>
              <a:buFont typeface="Webdings" panose="05030102010509060703" pitchFamily="18" charset="2"/>
              <a:buChar char=""/>
            </a:pPr>
            <a:endParaRPr lang="en-US" sz="1600" dirty="0">
              <a:solidFill>
                <a:schemeClr val="tx1">
                  <a:lumMod val="75000"/>
                  <a:lumOff val="25000"/>
                </a:schemeClr>
              </a:solidFill>
            </a:endParaRPr>
          </a:p>
          <a:p>
            <a:pPr lvl="1">
              <a:buClr>
                <a:srgbClr val="7EB761"/>
              </a:buClr>
              <a:buFont typeface="Webdings" panose="05030102010509060703" pitchFamily="18" charset="2"/>
              <a:buChar char=""/>
            </a:pPr>
            <a:endParaRPr lang="en-US" sz="1600" dirty="0">
              <a:solidFill>
                <a:schemeClr val="tx1">
                  <a:lumMod val="75000"/>
                  <a:lumOff val="25000"/>
                </a:schemeClr>
              </a:solidFill>
            </a:endParaRPr>
          </a:p>
        </p:txBody>
      </p:sp>
      <p:pic>
        <p:nvPicPr>
          <p:cNvPr id="10" name="Picture 9"/>
          <p:cNvPicPr>
            <a:picLocks noChangeAspect="1"/>
          </p:cNvPicPr>
          <p:nvPr/>
        </p:nvPicPr>
        <p:blipFill rotWithShape="1">
          <a:blip r:embed="rId3"/>
          <a:srcRect t="7832" b="10212"/>
          <a:stretch/>
        </p:blipFill>
        <p:spPr>
          <a:xfrm>
            <a:off x="-1" y="1536192"/>
            <a:ext cx="3376637" cy="1481328"/>
          </a:xfrm>
          <a:prstGeom prst="rect">
            <a:avLst/>
          </a:prstGeom>
        </p:spPr>
      </p:pic>
      <p:pic>
        <p:nvPicPr>
          <p:cNvPr id="11" name="Picture 10"/>
          <p:cNvPicPr>
            <a:picLocks noChangeAspect="1"/>
          </p:cNvPicPr>
          <p:nvPr/>
        </p:nvPicPr>
        <p:blipFill>
          <a:blip r:embed="rId4"/>
          <a:stretch>
            <a:fillRect/>
          </a:stretch>
        </p:blipFill>
        <p:spPr>
          <a:xfrm>
            <a:off x="786742" y="5202951"/>
            <a:ext cx="1564858" cy="1501573"/>
          </a:xfrm>
          <a:prstGeom prst="rect">
            <a:avLst/>
          </a:prstGeom>
        </p:spPr>
      </p:pic>
      <p:sp>
        <p:nvSpPr>
          <p:cNvPr id="15" name="Content Placeholder 3">
            <a:extLst>
              <a:ext uri="{FF2B5EF4-FFF2-40B4-BE49-F238E27FC236}">
                <a16:creationId xmlns:a16="http://schemas.microsoft.com/office/drawing/2014/main" id="{17B316EB-18BF-434B-90D3-529DF3B119AB}"/>
              </a:ext>
            </a:extLst>
          </p:cNvPr>
          <p:cNvSpPr>
            <a:spLocks noGrp="1"/>
          </p:cNvSpPr>
          <p:nvPr>
            <p:ph sz="quarter" idx="11"/>
          </p:nvPr>
        </p:nvSpPr>
        <p:spPr>
          <a:xfrm>
            <a:off x="2689860" y="5198756"/>
            <a:ext cx="7978314" cy="1501573"/>
          </a:xfrm>
        </p:spPr>
        <p:txBody>
          <a:bodyPr>
            <a:normAutofit/>
          </a:bodyPr>
          <a:lstStyle/>
          <a:p>
            <a:pPr>
              <a:buClr>
                <a:srgbClr val="7EB761"/>
              </a:buClr>
              <a:buFont typeface="Webdings" panose="05030102010509060703" pitchFamily="18" charset="2"/>
              <a:buChar char=""/>
            </a:pPr>
            <a:r>
              <a:rPr lang="en-US" sz="2200" b="1" dirty="0">
                <a:solidFill>
                  <a:schemeClr val="tx1">
                    <a:lumMod val="75000"/>
                    <a:lumOff val="25000"/>
                  </a:schemeClr>
                </a:solidFill>
              </a:rPr>
              <a:t>Evaporative Demand Drought Index (EDDI)</a:t>
            </a:r>
          </a:p>
          <a:p>
            <a:pPr lvl="1">
              <a:buClr>
                <a:srgbClr val="7EB761"/>
              </a:buClr>
              <a:buFont typeface="Webdings" panose="05030102010509060703" pitchFamily="18" charset="2"/>
              <a:buChar char=""/>
            </a:pPr>
            <a:r>
              <a:rPr lang="en-US" sz="2000" dirty="0">
                <a:solidFill>
                  <a:schemeClr val="tx1">
                    <a:lumMod val="75000"/>
                    <a:lumOff val="25000"/>
                  </a:schemeClr>
                </a:solidFill>
              </a:rPr>
              <a:t>EDDI data represent the anomaly of evaporative demand for each pixel in the contiguous U.S.</a:t>
            </a:r>
          </a:p>
          <a:p>
            <a:pPr lvl="1">
              <a:buClr>
                <a:srgbClr val="7EB761"/>
              </a:buClr>
              <a:buFont typeface="Webdings" panose="05030102010509060703" pitchFamily="18" charset="2"/>
              <a:buChar char=""/>
            </a:pPr>
            <a:r>
              <a:rPr lang="en-US" sz="2000" dirty="0">
                <a:solidFill>
                  <a:schemeClr val="tx1">
                    <a:lumMod val="75000"/>
                    <a:lumOff val="25000"/>
                  </a:schemeClr>
                </a:solidFill>
              </a:rPr>
              <a:t>The spatial resolution is 12 km by 12km</a:t>
            </a:r>
          </a:p>
          <a:p>
            <a:pPr lvl="1">
              <a:buClr>
                <a:srgbClr val="7EB761"/>
              </a:buClr>
              <a:buFont typeface="Webdings" panose="05030102010509060703" pitchFamily="18" charset="2"/>
              <a:buChar char=""/>
            </a:pPr>
            <a:endParaRPr lang="en-US" sz="1600" dirty="0">
              <a:solidFill>
                <a:schemeClr val="tx1">
                  <a:lumMod val="75000"/>
                  <a:lumOff val="25000"/>
                </a:schemeClr>
              </a:solidFill>
            </a:endParaRPr>
          </a:p>
        </p:txBody>
      </p:sp>
      <p:sp>
        <p:nvSpPr>
          <p:cNvPr id="16" name="Content Placeholder 3">
            <a:extLst>
              <a:ext uri="{FF2B5EF4-FFF2-40B4-BE49-F238E27FC236}">
                <a16:creationId xmlns:a16="http://schemas.microsoft.com/office/drawing/2014/main" id="{17B316EB-18BF-434B-90D3-529DF3B119AB}"/>
              </a:ext>
            </a:extLst>
          </p:cNvPr>
          <p:cNvSpPr>
            <a:spLocks noGrp="1"/>
          </p:cNvSpPr>
          <p:nvPr>
            <p:ph sz="quarter" idx="11"/>
          </p:nvPr>
        </p:nvSpPr>
        <p:spPr>
          <a:xfrm>
            <a:off x="759695" y="3237529"/>
            <a:ext cx="6614266" cy="1501573"/>
          </a:xfrm>
        </p:spPr>
        <p:txBody>
          <a:bodyPr>
            <a:normAutofit/>
          </a:bodyPr>
          <a:lstStyle/>
          <a:p>
            <a:pPr>
              <a:buClr>
                <a:srgbClr val="7EB761"/>
              </a:buClr>
              <a:buFont typeface="Webdings" panose="05030102010509060703" pitchFamily="18" charset="2"/>
              <a:buChar char=""/>
            </a:pPr>
            <a:r>
              <a:rPr lang="en-US" sz="2200" b="1" dirty="0">
                <a:solidFill>
                  <a:schemeClr val="tx1">
                    <a:lumMod val="75000"/>
                    <a:lumOff val="25000"/>
                  </a:schemeClr>
                </a:solidFill>
              </a:rPr>
              <a:t>Kansas </a:t>
            </a:r>
            <a:r>
              <a:rPr lang="en-US" sz="2200" b="1" dirty="0" err="1">
                <a:solidFill>
                  <a:schemeClr val="tx1">
                    <a:lumMod val="75000"/>
                    <a:lumOff val="25000"/>
                  </a:schemeClr>
                </a:solidFill>
              </a:rPr>
              <a:t>Mesonet</a:t>
            </a:r>
            <a:endParaRPr lang="en-US" sz="2200" b="1" dirty="0">
              <a:solidFill>
                <a:schemeClr val="tx1">
                  <a:lumMod val="75000"/>
                  <a:lumOff val="25000"/>
                </a:schemeClr>
              </a:solidFill>
            </a:endParaRPr>
          </a:p>
          <a:p>
            <a:pPr lvl="1">
              <a:buClr>
                <a:srgbClr val="7EB761"/>
              </a:buClr>
              <a:buFont typeface="Webdings" panose="05030102010509060703" pitchFamily="18" charset="2"/>
              <a:buChar char=""/>
            </a:pPr>
            <a:r>
              <a:rPr lang="en-US" sz="2000" dirty="0">
                <a:solidFill>
                  <a:schemeClr val="tx1">
                    <a:lumMod val="75000"/>
                    <a:lumOff val="25000"/>
                  </a:schemeClr>
                </a:solidFill>
              </a:rPr>
              <a:t>Gathered </a:t>
            </a:r>
            <a:r>
              <a:rPr lang="en-US" sz="2000" i="1" dirty="0">
                <a:solidFill>
                  <a:schemeClr val="tx1">
                    <a:lumMod val="75000"/>
                    <a:lumOff val="25000"/>
                  </a:schemeClr>
                </a:solidFill>
              </a:rPr>
              <a:t>in situ</a:t>
            </a:r>
            <a:r>
              <a:rPr lang="en-US" sz="2000" dirty="0">
                <a:solidFill>
                  <a:schemeClr val="tx1">
                    <a:lumMod val="75000"/>
                    <a:lumOff val="25000"/>
                  </a:schemeClr>
                </a:solidFill>
              </a:rPr>
              <a:t> measurements of soil moisture at 5cm, 10cm, 20cm, and 50cm</a:t>
            </a:r>
          </a:p>
          <a:p>
            <a:pPr lvl="1">
              <a:buClr>
                <a:srgbClr val="7EB761"/>
              </a:buClr>
              <a:buFont typeface="Webdings" panose="05030102010509060703" pitchFamily="18" charset="2"/>
              <a:buChar char=""/>
            </a:pPr>
            <a:r>
              <a:rPr lang="en-US" sz="2000" dirty="0">
                <a:solidFill>
                  <a:schemeClr val="tx1">
                    <a:lumMod val="75000"/>
                    <a:lumOff val="25000"/>
                  </a:schemeClr>
                </a:solidFill>
              </a:rPr>
              <a:t>88 sites, with 41 measuring soil moisture</a:t>
            </a:r>
            <a:endParaRPr lang="en-US" sz="1600" dirty="0">
              <a:solidFill>
                <a:schemeClr val="tx1">
                  <a:lumMod val="75000"/>
                  <a:lumOff val="25000"/>
                </a:schemeClr>
              </a:solidFill>
            </a:endParaRPr>
          </a:p>
        </p:txBody>
      </p:sp>
      <p:pic>
        <p:nvPicPr>
          <p:cNvPr id="17" name="Picture 16"/>
          <p:cNvPicPr>
            <a:picLocks noChangeAspect="1"/>
          </p:cNvPicPr>
          <p:nvPr/>
        </p:nvPicPr>
        <p:blipFill>
          <a:blip r:embed="rId5"/>
          <a:stretch>
            <a:fillRect/>
          </a:stretch>
        </p:blipFill>
        <p:spPr>
          <a:xfrm>
            <a:off x="7316811" y="2867473"/>
            <a:ext cx="3779140" cy="1998050"/>
          </a:xfrm>
          <a:prstGeom prst="rect">
            <a:avLst/>
          </a:prstGeom>
        </p:spPr>
      </p:pic>
      <p:sp>
        <p:nvSpPr>
          <p:cNvPr id="12" name="Rectangle 11">
            <a:extLst>
              <a:ext uri="{FF2B5EF4-FFF2-40B4-BE49-F238E27FC236}">
                <a16:creationId xmlns:a16="http://schemas.microsoft.com/office/drawing/2014/main" id="{D212C6A2-ADB4-EB46-992E-57D2BE386998}"/>
              </a:ext>
            </a:extLst>
          </p:cNvPr>
          <p:cNvSpPr/>
          <p:nvPr/>
        </p:nvSpPr>
        <p:spPr>
          <a:xfrm>
            <a:off x="7761933" y="4758980"/>
            <a:ext cx="3544865" cy="307777"/>
          </a:xfrm>
          <a:prstGeom prst="rect">
            <a:avLst/>
          </a:prstGeom>
        </p:spPr>
        <p:txBody>
          <a:bodyPr wrap="square">
            <a:spAutoFit/>
          </a:bodyPr>
          <a:lstStyle/>
          <a:p>
            <a:pPr algn="ctr"/>
            <a:r>
              <a:rPr lang="en-US" sz="1400" dirty="0">
                <a:solidFill>
                  <a:schemeClr val="tx1">
                    <a:lumMod val="75000"/>
                    <a:lumOff val="25000"/>
                  </a:schemeClr>
                </a:solidFill>
              </a:rPr>
              <a:t>Image Credit: Chip Redmond</a:t>
            </a:r>
          </a:p>
        </p:txBody>
      </p:sp>
    </p:spTree>
    <p:extLst>
      <p:ext uri="{BB962C8B-B14F-4D97-AF65-F5344CB8AC3E}">
        <p14:creationId xmlns:p14="http://schemas.microsoft.com/office/powerpoint/2010/main" val="262508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FE823-2C31-F045-8DAF-815132CE0183}"/>
              </a:ext>
            </a:extLst>
          </p:cNvPr>
          <p:cNvSpPr>
            <a:spLocks noGrp="1"/>
          </p:cNvSpPr>
          <p:nvPr>
            <p:ph type="title"/>
          </p:nvPr>
        </p:nvSpPr>
        <p:spPr/>
        <p:txBody>
          <a:bodyPr>
            <a:normAutofit fontScale="90000"/>
          </a:bodyPr>
          <a:lstStyle/>
          <a:p>
            <a:r>
              <a:rPr lang="en-US" dirty="0"/>
              <a:t>PART II: OBJECTIVES</a:t>
            </a:r>
          </a:p>
        </p:txBody>
      </p:sp>
      <p:sp>
        <p:nvSpPr>
          <p:cNvPr id="13" name="TextBox 12"/>
          <p:cNvSpPr txBox="1"/>
          <p:nvPr/>
        </p:nvSpPr>
        <p:spPr>
          <a:xfrm>
            <a:off x="8122987" y="5242504"/>
            <a:ext cx="4201791" cy="861774"/>
          </a:xfrm>
          <a:prstGeom prst="rect">
            <a:avLst/>
          </a:prstGeom>
          <a:noFill/>
        </p:spPr>
        <p:txBody>
          <a:bodyPr wrap="none" rtlCol="0">
            <a:spAutoFit/>
          </a:bodyPr>
          <a:lstStyle/>
          <a:p>
            <a:pPr algn="ctr"/>
            <a:r>
              <a:rPr lang="en-US" sz="2200" b="1" dirty="0">
                <a:solidFill>
                  <a:schemeClr val="tx1">
                    <a:lumMod val="75000"/>
                    <a:lumOff val="25000"/>
                  </a:schemeClr>
                </a:solidFill>
              </a:rPr>
              <a:t>Soil Moisture Visualizer</a:t>
            </a:r>
          </a:p>
          <a:p>
            <a:pPr algn="ctr"/>
            <a:r>
              <a:rPr lang="en-US" sz="1400" dirty="0">
                <a:solidFill>
                  <a:schemeClr val="tx1">
                    <a:lumMod val="75000"/>
                    <a:lumOff val="25000"/>
                  </a:schemeClr>
                </a:solidFill>
              </a:rPr>
              <a:t>Image Credit: Oak Ridge National Laboratory </a:t>
            </a:r>
          </a:p>
          <a:p>
            <a:pPr algn="ctr"/>
            <a:r>
              <a:rPr lang="en-US" sz="1400" dirty="0">
                <a:solidFill>
                  <a:schemeClr val="tx1">
                    <a:lumMod val="75000"/>
                    <a:lumOff val="25000"/>
                  </a:schemeClr>
                </a:solidFill>
              </a:rPr>
              <a:t>Distributed Active Archive Center</a:t>
            </a:r>
          </a:p>
        </p:txBody>
      </p:sp>
      <p:pic>
        <p:nvPicPr>
          <p:cNvPr id="4" name="Picture 3"/>
          <p:cNvPicPr>
            <a:picLocks noChangeAspect="1"/>
          </p:cNvPicPr>
          <p:nvPr/>
        </p:nvPicPr>
        <p:blipFill rotWithShape="1">
          <a:blip r:embed="rId3"/>
          <a:srcRect l="12176" t="4219" r="6251" b="3335"/>
          <a:stretch/>
        </p:blipFill>
        <p:spPr>
          <a:xfrm>
            <a:off x="8690938" y="762001"/>
            <a:ext cx="3344183" cy="4497356"/>
          </a:xfrm>
          <a:prstGeom prst="rect">
            <a:avLst/>
          </a:prstGeom>
          <a:effectLst>
            <a:outerShdw blurRad="63500" sx="102000" sy="102000" algn="ctr" rotWithShape="0">
              <a:prstClr val="black">
                <a:alpha val="40000"/>
              </a:prstClr>
            </a:outerShdw>
          </a:effectLst>
        </p:spPr>
      </p:pic>
      <p:sp>
        <p:nvSpPr>
          <p:cNvPr id="14" name="Rounded Rectangle 13"/>
          <p:cNvSpPr/>
          <p:nvPr/>
        </p:nvSpPr>
        <p:spPr>
          <a:xfrm>
            <a:off x="1000356" y="2648402"/>
            <a:ext cx="3669499" cy="1561648"/>
          </a:xfrm>
          <a:prstGeom prst="roundRect">
            <a:avLst/>
          </a:prstGeom>
          <a:solidFill>
            <a:srgbClr val="7EB76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7EB761"/>
              </a:buClr>
            </a:pPr>
            <a:r>
              <a:rPr lang="en-US" sz="2200" b="1" dirty="0"/>
              <a:t>Develop</a:t>
            </a:r>
            <a:r>
              <a:rPr lang="en-US" sz="2200" dirty="0"/>
              <a:t> an exponential model to estimate the worst-case decay of root zone soil moisture</a:t>
            </a:r>
          </a:p>
        </p:txBody>
      </p:sp>
      <p:sp>
        <p:nvSpPr>
          <p:cNvPr id="16" name="Rounded Rectangle 15"/>
          <p:cNvSpPr/>
          <p:nvPr/>
        </p:nvSpPr>
        <p:spPr>
          <a:xfrm>
            <a:off x="4669854" y="2902598"/>
            <a:ext cx="3921695" cy="1053255"/>
          </a:xfrm>
          <a:prstGeom prst="roundRect">
            <a:avLst/>
          </a:prstGeom>
          <a:noFill/>
          <a:ln>
            <a:solidFill>
              <a:srgbClr val="7EB7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7EB761"/>
              </a:buClr>
            </a:pPr>
            <a:r>
              <a:rPr lang="en-US" sz="2000" b="1" dirty="0">
                <a:solidFill>
                  <a:schemeClr val="tx1">
                    <a:lumMod val="75000"/>
                    <a:lumOff val="25000"/>
                  </a:schemeClr>
                </a:solidFill>
              </a:rPr>
              <a:t>Utilize</a:t>
            </a:r>
            <a:r>
              <a:rPr lang="en-US" sz="2000" dirty="0">
                <a:solidFill>
                  <a:schemeClr val="tx1">
                    <a:lumMod val="75000"/>
                    <a:lumOff val="25000"/>
                  </a:schemeClr>
                </a:solidFill>
              </a:rPr>
              <a:t> remote sensing and </a:t>
            </a:r>
            <a:r>
              <a:rPr lang="en-US" sz="2000" i="1" dirty="0">
                <a:solidFill>
                  <a:schemeClr val="tx1">
                    <a:lumMod val="75000"/>
                    <a:lumOff val="25000"/>
                  </a:schemeClr>
                </a:solidFill>
              </a:rPr>
              <a:t>in situ </a:t>
            </a:r>
            <a:r>
              <a:rPr lang="en-US" sz="2000" dirty="0">
                <a:solidFill>
                  <a:schemeClr val="tx1">
                    <a:lumMod val="75000"/>
                    <a:lumOff val="25000"/>
                  </a:schemeClr>
                </a:solidFill>
              </a:rPr>
              <a:t>data to calculate model parameters </a:t>
            </a:r>
          </a:p>
        </p:txBody>
      </p:sp>
      <p:sp>
        <p:nvSpPr>
          <p:cNvPr id="18" name="Rounded Rectangle 17"/>
          <p:cNvSpPr/>
          <p:nvPr/>
        </p:nvSpPr>
        <p:spPr>
          <a:xfrm>
            <a:off x="1000355" y="4392929"/>
            <a:ext cx="3669499" cy="1477377"/>
          </a:xfrm>
          <a:prstGeom prst="roundRect">
            <a:avLst/>
          </a:prstGeom>
          <a:solidFill>
            <a:srgbClr val="7EB76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7EB761"/>
              </a:buClr>
            </a:pPr>
            <a:r>
              <a:rPr lang="en-US" sz="2200" b="1" dirty="0"/>
              <a:t>Analyze</a:t>
            </a:r>
            <a:r>
              <a:rPr lang="en-US" sz="2200" dirty="0"/>
              <a:t> the relationship between soil moisture and drought indices</a:t>
            </a:r>
          </a:p>
        </p:txBody>
      </p:sp>
      <p:sp>
        <p:nvSpPr>
          <p:cNvPr id="19" name="Rounded Rectangle 18"/>
          <p:cNvSpPr/>
          <p:nvPr/>
        </p:nvSpPr>
        <p:spPr>
          <a:xfrm>
            <a:off x="1000356" y="944880"/>
            <a:ext cx="3669499" cy="1520641"/>
          </a:xfrm>
          <a:prstGeom prst="roundRect">
            <a:avLst/>
          </a:prstGeom>
          <a:solidFill>
            <a:srgbClr val="7EB76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7EB761"/>
              </a:buClr>
            </a:pPr>
            <a:r>
              <a:rPr lang="en-US" sz="2200" b="1" dirty="0"/>
              <a:t>Enhance</a:t>
            </a:r>
            <a:r>
              <a:rPr lang="en-US" sz="2200" dirty="0"/>
              <a:t> understanding of soil characteristics for drought mitigation planning</a:t>
            </a:r>
          </a:p>
        </p:txBody>
      </p:sp>
      <p:sp>
        <p:nvSpPr>
          <p:cNvPr id="23" name="Rounded Rectangle 22"/>
          <p:cNvSpPr/>
          <p:nvPr/>
        </p:nvSpPr>
        <p:spPr>
          <a:xfrm>
            <a:off x="4669854" y="1199078"/>
            <a:ext cx="3921695" cy="1053255"/>
          </a:xfrm>
          <a:prstGeom prst="roundRect">
            <a:avLst/>
          </a:prstGeom>
          <a:noFill/>
          <a:ln>
            <a:solidFill>
              <a:srgbClr val="7EB7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7EB761"/>
              </a:buClr>
            </a:pPr>
            <a:r>
              <a:rPr lang="en-US" sz="2000" b="1" dirty="0">
                <a:solidFill>
                  <a:schemeClr val="tx1">
                    <a:lumMod val="75000"/>
                    <a:lumOff val="25000"/>
                  </a:schemeClr>
                </a:solidFill>
              </a:rPr>
              <a:t>Produce</a:t>
            </a:r>
            <a:r>
              <a:rPr lang="en-US" sz="2000" dirty="0">
                <a:solidFill>
                  <a:schemeClr val="tx1">
                    <a:lumMod val="75000"/>
                    <a:lumOff val="25000"/>
                  </a:schemeClr>
                </a:solidFill>
              </a:rPr>
              <a:t> a statewide map atlas of soil moisture capacity using SMAP imagery</a:t>
            </a:r>
          </a:p>
        </p:txBody>
      </p:sp>
      <p:sp>
        <p:nvSpPr>
          <p:cNvPr id="25" name="Rectangle 24"/>
          <p:cNvSpPr/>
          <p:nvPr/>
        </p:nvSpPr>
        <p:spPr>
          <a:xfrm>
            <a:off x="10194293" y="1725705"/>
            <a:ext cx="530951" cy="2325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nip Same Side Corner Rectangle 2">
            <a:extLst>
              <a:ext uri="{FF2B5EF4-FFF2-40B4-BE49-F238E27FC236}">
                <a16:creationId xmlns:a16="http://schemas.microsoft.com/office/drawing/2014/main" id="{FFE6E5CE-56E4-6847-BBF5-C0D1C30C7C7A}"/>
              </a:ext>
            </a:extLst>
          </p:cNvPr>
          <p:cNvSpPr/>
          <p:nvPr/>
        </p:nvSpPr>
        <p:spPr>
          <a:xfrm rot="2484090">
            <a:off x="10235694" y="840655"/>
            <a:ext cx="723392" cy="966681"/>
          </a:xfrm>
          <a:prstGeom prst="snip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FC52329-3ACC-4743-8144-2A562EC76311}"/>
              </a:ext>
            </a:extLst>
          </p:cNvPr>
          <p:cNvSpPr/>
          <p:nvPr/>
        </p:nvSpPr>
        <p:spPr>
          <a:xfrm rot="19100686">
            <a:off x="10935684" y="914457"/>
            <a:ext cx="516835" cy="268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CB2D453-6738-3547-8EF2-E6E3D3A6E461}"/>
              </a:ext>
            </a:extLst>
          </p:cNvPr>
          <p:cNvSpPr/>
          <p:nvPr/>
        </p:nvSpPr>
        <p:spPr>
          <a:xfrm>
            <a:off x="11188345" y="776643"/>
            <a:ext cx="440438" cy="168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7340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10884510" cy="1164387"/>
          </a:xfrm>
        </p:spPr>
        <p:txBody>
          <a:bodyPr>
            <a:normAutofit fontScale="90000"/>
          </a:bodyPr>
          <a:lstStyle/>
          <a:p>
            <a:r>
              <a:rPr lang="en-US" dirty="0"/>
              <a:t>PART II: METHODOLOGY - CHARACTERIZING</a:t>
            </a:r>
          </a:p>
        </p:txBody>
      </p:sp>
      <p:graphicFrame>
        <p:nvGraphicFramePr>
          <p:cNvPr id="7" name="Diagram 6"/>
          <p:cNvGraphicFramePr/>
          <p:nvPr>
            <p:extLst>
              <p:ext uri="{D42A27DB-BD31-4B8C-83A1-F6EECF244321}">
                <p14:modId xmlns:p14="http://schemas.microsoft.com/office/powerpoint/2010/main" val="601389328"/>
              </p:ext>
            </p:extLst>
          </p:nvPr>
        </p:nvGraphicFramePr>
        <p:xfrm>
          <a:off x="384048" y="1225296"/>
          <a:ext cx="11265408" cy="48097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p:cNvPicPr>
            <a:picLocks noChangeAspect="1"/>
          </p:cNvPicPr>
          <p:nvPr/>
        </p:nvPicPr>
        <p:blipFill rotWithShape="1">
          <a:blip r:embed="rId8"/>
          <a:srcRect r="74546" b="19393"/>
          <a:stretch/>
        </p:blipFill>
        <p:spPr>
          <a:xfrm>
            <a:off x="9729216" y="3040651"/>
            <a:ext cx="1536192" cy="490524"/>
          </a:xfrm>
          <a:prstGeom prst="rect">
            <a:avLst/>
          </a:prstGeom>
        </p:spPr>
      </p:pic>
      <p:sp>
        <p:nvSpPr>
          <p:cNvPr id="10" name="TextBox 9"/>
          <p:cNvSpPr txBox="1"/>
          <p:nvPr/>
        </p:nvSpPr>
        <p:spPr>
          <a:xfrm>
            <a:off x="9729216" y="3166358"/>
            <a:ext cx="1944763" cy="338554"/>
          </a:xfrm>
          <a:prstGeom prst="rect">
            <a:avLst/>
          </a:prstGeom>
          <a:noFill/>
        </p:spPr>
        <p:txBody>
          <a:bodyPr wrap="none" rtlCol="0">
            <a:spAutoFit/>
          </a:bodyPr>
          <a:lstStyle/>
          <a:p>
            <a:r>
              <a:rPr lang="en-US" sz="1600" dirty="0">
                <a:solidFill>
                  <a:schemeClr val="tx1">
                    <a:lumMod val="75000"/>
                    <a:lumOff val="25000"/>
                  </a:schemeClr>
                </a:solidFill>
              </a:rPr>
              <a:t>0            200      km</a:t>
            </a:r>
          </a:p>
        </p:txBody>
      </p:sp>
      <p:sp>
        <p:nvSpPr>
          <p:cNvPr id="13" name="TextBox 12"/>
          <p:cNvSpPr txBox="1"/>
          <p:nvPr/>
        </p:nvSpPr>
        <p:spPr>
          <a:xfrm>
            <a:off x="1075842" y="5409676"/>
            <a:ext cx="2717411" cy="584775"/>
          </a:xfrm>
          <a:prstGeom prst="rect">
            <a:avLst/>
          </a:prstGeom>
          <a:noFill/>
        </p:spPr>
        <p:txBody>
          <a:bodyPr wrap="none" rtlCol="0">
            <a:spAutoFit/>
          </a:bodyPr>
          <a:lstStyle/>
          <a:p>
            <a:pPr algn="ctr"/>
            <a:r>
              <a:rPr lang="en-US" sz="1600" dirty="0">
                <a:solidFill>
                  <a:schemeClr val="tx1">
                    <a:lumMod val="75000"/>
                    <a:lumOff val="25000"/>
                  </a:schemeClr>
                </a:solidFill>
              </a:rPr>
              <a:t>0                   30                60</a:t>
            </a:r>
          </a:p>
          <a:p>
            <a:pPr algn="ctr"/>
            <a:r>
              <a:rPr lang="en-US" sz="1600" dirty="0">
                <a:solidFill>
                  <a:schemeClr val="tx1">
                    <a:lumMod val="75000"/>
                    <a:lumOff val="25000"/>
                  </a:schemeClr>
                </a:solidFill>
              </a:rPr>
              <a:t>m</a:t>
            </a:r>
            <a:r>
              <a:rPr lang="en-US" sz="1600" baseline="30000" dirty="0">
                <a:solidFill>
                  <a:schemeClr val="tx1">
                    <a:lumMod val="75000"/>
                    <a:lumOff val="25000"/>
                  </a:schemeClr>
                </a:solidFill>
              </a:rPr>
              <a:t>3</a:t>
            </a:r>
            <a:r>
              <a:rPr lang="en-US" sz="1600" dirty="0">
                <a:solidFill>
                  <a:schemeClr val="tx1">
                    <a:lumMod val="75000"/>
                    <a:lumOff val="25000"/>
                  </a:schemeClr>
                </a:solidFill>
              </a:rPr>
              <a:t>/m</a:t>
            </a:r>
            <a:r>
              <a:rPr lang="en-US" sz="1600" baseline="30000" dirty="0">
                <a:solidFill>
                  <a:schemeClr val="tx1">
                    <a:lumMod val="75000"/>
                    <a:lumOff val="25000"/>
                  </a:schemeClr>
                </a:solidFill>
              </a:rPr>
              <a:t>3</a:t>
            </a:r>
          </a:p>
        </p:txBody>
      </p:sp>
      <p:pic>
        <p:nvPicPr>
          <p:cNvPr id="18" name="Picture 17"/>
          <p:cNvPicPr>
            <a:picLocks noChangeAspect="1"/>
          </p:cNvPicPr>
          <p:nvPr/>
        </p:nvPicPr>
        <p:blipFill>
          <a:blip r:embed="rId9"/>
          <a:stretch>
            <a:fillRect/>
          </a:stretch>
        </p:blipFill>
        <p:spPr>
          <a:xfrm flipV="1">
            <a:off x="1259693" y="5210190"/>
            <a:ext cx="2309702" cy="232397"/>
          </a:xfrm>
          <a:prstGeom prst="rect">
            <a:avLst/>
          </a:prstGeom>
        </p:spPr>
      </p:pic>
      <p:pic>
        <p:nvPicPr>
          <p:cNvPr id="21" name="Picture 20"/>
          <p:cNvPicPr>
            <a:picLocks noChangeAspect="1"/>
          </p:cNvPicPr>
          <p:nvPr/>
        </p:nvPicPr>
        <p:blipFill>
          <a:blip r:embed="rId9"/>
          <a:stretch>
            <a:fillRect/>
          </a:stretch>
        </p:blipFill>
        <p:spPr>
          <a:xfrm flipV="1">
            <a:off x="4823940" y="5218088"/>
            <a:ext cx="2309702" cy="232397"/>
          </a:xfrm>
          <a:prstGeom prst="rect">
            <a:avLst/>
          </a:prstGeom>
        </p:spPr>
      </p:pic>
      <p:pic>
        <p:nvPicPr>
          <p:cNvPr id="22" name="Picture 21"/>
          <p:cNvPicPr>
            <a:picLocks noChangeAspect="1"/>
          </p:cNvPicPr>
          <p:nvPr/>
        </p:nvPicPr>
        <p:blipFill>
          <a:blip r:embed="rId9"/>
          <a:stretch>
            <a:fillRect/>
          </a:stretch>
        </p:blipFill>
        <p:spPr>
          <a:xfrm flipV="1">
            <a:off x="8537201" y="5231068"/>
            <a:ext cx="2309702" cy="232397"/>
          </a:xfrm>
          <a:prstGeom prst="rect">
            <a:avLst/>
          </a:prstGeom>
        </p:spPr>
      </p:pic>
      <p:sp>
        <p:nvSpPr>
          <p:cNvPr id="16" name="TextBox 15">
            <a:extLst>
              <a:ext uri="{FF2B5EF4-FFF2-40B4-BE49-F238E27FC236}">
                <a16:creationId xmlns:a16="http://schemas.microsoft.com/office/drawing/2014/main" id="{E5CEB0C1-A791-9D45-8777-D40481BC16D8}"/>
              </a:ext>
            </a:extLst>
          </p:cNvPr>
          <p:cNvSpPr txBox="1"/>
          <p:nvPr/>
        </p:nvSpPr>
        <p:spPr>
          <a:xfrm>
            <a:off x="4620085" y="5407439"/>
            <a:ext cx="2717411" cy="584775"/>
          </a:xfrm>
          <a:prstGeom prst="rect">
            <a:avLst/>
          </a:prstGeom>
          <a:noFill/>
        </p:spPr>
        <p:txBody>
          <a:bodyPr wrap="none" rtlCol="0">
            <a:spAutoFit/>
          </a:bodyPr>
          <a:lstStyle/>
          <a:p>
            <a:pPr algn="ctr"/>
            <a:r>
              <a:rPr lang="en-US" sz="1600" dirty="0">
                <a:solidFill>
                  <a:schemeClr val="tx1">
                    <a:lumMod val="75000"/>
                    <a:lumOff val="25000"/>
                  </a:schemeClr>
                </a:solidFill>
              </a:rPr>
              <a:t>0                   30                60</a:t>
            </a:r>
          </a:p>
          <a:p>
            <a:pPr algn="ctr"/>
            <a:r>
              <a:rPr lang="en-US" sz="1600" dirty="0">
                <a:solidFill>
                  <a:schemeClr val="tx1">
                    <a:lumMod val="75000"/>
                    <a:lumOff val="25000"/>
                  </a:schemeClr>
                </a:solidFill>
              </a:rPr>
              <a:t>m</a:t>
            </a:r>
            <a:r>
              <a:rPr lang="en-US" sz="1600" baseline="30000" dirty="0">
                <a:solidFill>
                  <a:schemeClr val="tx1">
                    <a:lumMod val="75000"/>
                    <a:lumOff val="25000"/>
                  </a:schemeClr>
                </a:solidFill>
              </a:rPr>
              <a:t>3</a:t>
            </a:r>
            <a:r>
              <a:rPr lang="en-US" sz="1600" dirty="0">
                <a:solidFill>
                  <a:schemeClr val="tx1">
                    <a:lumMod val="75000"/>
                    <a:lumOff val="25000"/>
                  </a:schemeClr>
                </a:solidFill>
              </a:rPr>
              <a:t>/m</a:t>
            </a:r>
            <a:r>
              <a:rPr lang="en-US" sz="1600" baseline="30000" dirty="0">
                <a:solidFill>
                  <a:schemeClr val="tx1">
                    <a:lumMod val="75000"/>
                    <a:lumOff val="25000"/>
                  </a:schemeClr>
                </a:solidFill>
              </a:rPr>
              <a:t>3</a:t>
            </a:r>
          </a:p>
        </p:txBody>
      </p:sp>
      <p:sp>
        <p:nvSpPr>
          <p:cNvPr id="19" name="TextBox 18">
            <a:extLst>
              <a:ext uri="{FF2B5EF4-FFF2-40B4-BE49-F238E27FC236}">
                <a16:creationId xmlns:a16="http://schemas.microsoft.com/office/drawing/2014/main" id="{1B09D059-0CC2-8241-9671-53FD686ED960}"/>
              </a:ext>
            </a:extLst>
          </p:cNvPr>
          <p:cNvSpPr txBox="1"/>
          <p:nvPr/>
        </p:nvSpPr>
        <p:spPr>
          <a:xfrm>
            <a:off x="8354583" y="5407439"/>
            <a:ext cx="2717411" cy="584775"/>
          </a:xfrm>
          <a:prstGeom prst="rect">
            <a:avLst/>
          </a:prstGeom>
          <a:noFill/>
        </p:spPr>
        <p:txBody>
          <a:bodyPr wrap="none" rtlCol="0">
            <a:spAutoFit/>
          </a:bodyPr>
          <a:lstStyle/>
          <a:p>
            <a:pPr algn="ctr"/>
            <a:r>
              <a:rPr lang="en-US" sz="1600" dirty="0">
                <a:solidFill>
                  <a:schemeClr val="tx1">
                    <a:lumMod val="75000"/>
                    <a:lumOff val="25000"/>
                  </a:schemeClr>
                </a:solidFill>
              </a:rPr>
              <a:t>0                   20                40</a:t>
            </a:r>
          </a:p>
          <a:p>
            <a:pPr algn="ctr"/>
            <a:r>
              <a:rPr lang="en-US" sz="1600" dirty="0">
                <a:solidFill>
                  <a:schemeClr val="tx1">
                    <a:lumMod val="75000"/>
                    <a:lumOff val="25000"/>
                  </a:schemeClr>
                </a:solidFill>
              </a:rPr>
              <a:t>m</a:t>
            </a:r>
            <a:r>
              <a:rPr lang="en-US" sz="1600" baseline="30000" dirty="0">
                <a:solidFill>
                  <a:schemeClr val="tx1">
                    <a:lumMod val="75000"/>
                    <a:lumOff val="25000"/>
                  </a:schemeClr>
                </a:solidFill>
              </a:rPr>
              <a:t>3</a:t>
            </a:r>
            <a:r>
              <a:rPr lang="en-US" sz="1600" dirty="0">
                <a:solidFill>
                  <a:schemeClr val="tx1">
                    <a:lumMod val="75000"/>
                    <a:lumOff val="25000"/>
                  </a:schemeClr>
                </a:solidFill>
              </a:rPr>
              <a:t>/m</a:t>
            </a:r>
            <a:r>
              <a:rPr lang="en-US" sz="1600" baseline="30000" dirty="0">
                <a:solidFill>
                  <a:schemeClr val="tx1">
                    <a:lumMod val="75000"/>
                    <a:lumOff val="25000"/>
                  </a:schemeClr>
                </a:solidFill>
              </a:rPr>
              <a:t>3</a:t>
            </a:r>
          </a:p>
        </p:txBody>
      </p:sp>
      <p:pic>
        <p:nvPicPr>
          <p:cNvPr id="14" name="Picture 13">
            <a:extLst>
              <a:ext uri="{FF2B5EF4-FFF2-40B4-BE49-F238E27FC236}">
                <a16:creationId xmlns:a16="http://schemas.microsoft.com/office/drawing/2014/main" id="{8A1AFAA7-4833-564A-AA6C-76CB9D1E9E23}"/>
              </a:ext>
            </a:extLst>
          </p:cNvPr>
          <p:cNvPicPr>
            <a:picLocks noChangeAspect="1"/>
          </p:cNvPicPr>
          <p:nvPr/>
        </p:nvPicPr>
        <p:blipFill>
          <a:blip r:embed="rId10"/>
          <a:stretch>
            <a:fillRect/>
          </a:stretch>
        </p:blipFill>
        <p:spPr>
          <a:xfrm>
            <a:off x="11408134" y="3925537"/>
            <a:ext cx="646554" cy="592675"/>
          </a:xfrm>
          <a:prstGeom prst="rect">
            <a:avLst/>
          </a:prstGeom>
        </p:spPr>
      </p:pic>
    </p:spTree>
    <p:extLst>
      <p:ext uri="{BB962C8B-B14F-4D97-AF65-F5344CB8AC3E}">
        <p14:creationId xmlns:p14="http://schemas.microsoft.com/office/powerpoint/2010/main" val="2614897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15662</TotalTime>
  <Words>4949</Words>
  <Application>Microsoft Macintosh PowerPoint</Application>
  <PresentationFormat>Widescreen</PresentationFormat>
  <Paragraphs>354</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Century Gothic</vt:lpstr>
      <vt:lpstr>Webdings</vt:lpstr>
      <vt:lpstr>Office Theme</vt:lpstr>
      <vt:lpstr>PowerPoint Presentation</vt:lpstr>
      <vt:lpstr>PowerPoint Presentation</vt:lpstr>
      <vt:lpstr>PART I: COMMUNITY CONCERN</vt:lpstr>
      <vt:lpstr>PART I: PARTNERS</vt:lpstr>
      <vt:lpstr>PART I: STUDY AREA</vt:lpstr>
      <vt:lpstr>PART I: STUDY PERIOD</vt:lpstr>
      <vt:lpstr>PART II: DATASETS USED</vt:lpstr>
      <vt:lpstr>PART II: OBJECTIVES</vt:lpstr>
      <vt:lpstr>PART II: METHODOLOGY - CHARACTERIZING</vt:lpstr>
      <vt:lpstr>PART II: METHODOLOGY - FORECASTING</vt:lpstr>
      <vt:lpstr>PART II: METHODOLOGY - MODELING</vt:lpstr>
      <vt:lpstr>PART II: METHODOLOGY - EDDI ANALYSIS</vt:lpstr>
      <vt:lpstr>PART II: RESULTS - MAP ATLAS</vt:lpstr>
      <vt:lpstr>PART II: RESULTS, FORECASTED RZSM</vt:lpstr>
      <vt:lpstr>PART II: RESULTS - RELATIVE SATURATION</vt:lpstr>
      <vt:lpstr>PART II: RESULTS - EDDI ANALYSIS</vt:lpstr>
      <vt:lpstr>PART II: CONCLUSION</vt:lpstr>
      <vt:lpstr>PART II: ERRORS &amp; UNCERTAINTIES, FUTURE WORK</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Shelby Ingram</cp:lastModifiedBy>
  <cp:revision>319</cp:revision>
  <dcterms:created xsi:type="dcterms:W3CDTF">2019-02-11T19:14:02Z</dcterms:created>
  <dcterms:modified xsi:type="dcterms:W3CDTF">2019-08-12T21:13:43Z</dcterms:modified>
</cp:coreProperties>
</file>