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2" d="100"/>
          <a:sy n="62" d="100"/>
        </p:scale>
        <p:origin x="7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96CC8-225C-45BD-920B-514719677C7D}"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22AD5-C823-47B0-A81F-10481A11C2BC}" type="slidenum">
              <a:rPr lang="en-US" smtClean="0"/>
              <a:t>‹#›</a:t>
            </a:fld>
            <a:endParaRPr lang="en-US"/>
          </a:p>
        </p:txBody>
      </p:sp>
    </p:spTree>
    <p:extLst>
      <p:ext uri="{BB962C8B-B14F-4D97-AF65-F5344CB8AC3E}">
        <p14:creationId xmlns:p14="http://schemas.microsoft.com/office/powerpoint/2010/main" val="425045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709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5644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8988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1686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6866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848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0060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3133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2722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6707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4536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9988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01255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a:solidFill>
                  <a:prstClr val="black"/>
                </a:solidFill>
                <a:latin typeface="Arial" panose="020B0604020202020204" pitchFamily="34" charset="0"/>
                <a:cs typeface="Arial" panose="020B0604020202020204" pitchFamily="34" charset="0"/>
              </a:rPr>
              <a:t>National Aeronautics and</a:t>
            </a:r>
          </a:p>
          <a:p>
            <a:pPr algn="r"/>
            <a:r>
              <a:rPr lang="en-US" sz="1050" dirty="0">
                <a:solidFill>
                  <a:prstClr val="black"/>
                </a:solidFill>
                <a:latin typeface="Arial" panose="020B0604020202020204" pitchFamily="34" charset="0"/>
                <a:cs typeface="Arial" panose="020B0604020202020204" pitchFamily="34" charset="0"/>
              </a:rPr>
              <a:t>Space Administration</a:t>
            </a: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05337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898659"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96" y="-2256"/>
            <a:ext cx="12191675" cy="6858000"/>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4254657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676238" cy="6857999"/>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2914535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750378"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1642977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37552"/>
            <a:ext cx="10997514" cy="6857999"/>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610" y="3514722"/>
            <a:ext cx="1000735" cy="840259"/>
          </a:xfrm>
          <a:prstGeom prst="rect">
            <a:avLst/>
          </a:prstGeom>
        </p:spPr>
      </p:pic>
    </p:spTree>
    <p:extLst>
      <p:ext uri="{BB962C8B-B14F-4D97-AF65-F5344CB8AC3E}">
        <p14:creationId xmlns:p14="http://schemas.microsoft.com/office/powerpoint/2010/main" val="28411590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256108"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3667716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700951"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34689315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812162"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32829248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298A8"/>
                </a:solidFill>
              </a:defRPr>
            </a:lvl1pPr>
          </a:lstStyle>
          <a:p>
            <a:r>
              <a:rPr lang="en-US" dirty="0" smtClean="0"/>
              <a:t>Section Title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99303"/>
            <a:ext cx="12191675" cy="6858000"/>
          </a:xfrm>
          <a:prstGeom prst="rect">
            <a:avLst/>
          </a:prstGeom>
        </p:spPr>
      </p:pic>
    </p:spTree>
    <p:extLst>
      <p:ext uri="{BB962C8B-B14F-4D97-AF65-F5344CB8AC3E}">
        <p14:creationId xmlns:p14="http://schemas.microsoft.com/office/powerpoint/2010/main" val="15646951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298A8"/>
                </a:solidFill>
              </a:defRPr>
            </a:lvl1pPr>
          </a:lstStyle>
          <a:p>
            <a:r>
              <a:rPr lang="en-US" dirty="0" smtClean="0"/>
              <a:t>Section Title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555087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2688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Amanda.L.Clayton@nasa.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DEVELOP.ProjectCoordination@gmai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773333" cy="6773333"/>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 y="-26126"/>
            <a:ext cx="12181455" cy="6900335"/>
          </a:xfrm>
          <a:prstGeom prst="rect">
            <a:avLst/>
          </a:prstGeom>
        </p:spPr>
      </p:pic>
      <p:sp>
        <p:nvSpPr>
          <p:cNvPr id="30" name="Title 1"/>
          <p:cNvSpPr txBox="1">
            <a:spLocks/>
          </p:cNvSpPr>
          <p:nvPr/>
        </p:nvSpPr>
        <p:spPr>
          <a:xfrm>
            <a:off x="6170336" y="2209160"/>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sz="8800" dirty="0" smtClean="0">
                <a:solidFill>
                  <a:srgbClr val="9298A8"/>
                </a:solidFill>
              </a:rPr>
              <a:t>DEVELOP</a:t>
            </a:r>
            <a:endParaRPr lang="en-US" sz="8800" dirty="0">
              <a:solidFill>
                <a:srgbClr val="9298A8"/>
              </a:solidFill>
            </a:endParaRPr>
          </a:p>
        </p:txBody>
      </p:sp>
      <p:sp>
        <p:nvSpPr>
          <p:cNvPr id="31" name="Subtitle 2"/>
          <p:cNvSpPr txBox="1">
            <a:spLocks/>
          </p:cNvSpPr>
          <p:nvPr/>
        </p:nvSpPr>
        <p:spPr>
          <a:xfrm>
            <a:off x="6695437" y="3437619"/>
            <a:ext cx="5122663"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smtClean="0">
                <a:solidFill>
                  <a:srgbClr val="3550A7"/>
                </a:solidFill>
              </a:rPr>
              <a:t>P</a:t>
            </a:r>
            <a:r>
              <a:rPr lang="en-US" sz="4000" dirty="0" smtClean="0">
                <a:solidFill>
                  <a:srgbClr val="3550A7"/>
                </a:solidFill>
              </a:rPr>
              <a:t>roposal</a:t>
            </a:r>
            <a:r>
              <a:rPr lang="en-US" sz="4000" b="1" dirty="0" smtClean="0">
                <a:solidFill>
                  <a:srgbClr val="3550A7"/>
                </a:solidFill>
              </a:rPr>
              <a:t> B</a:t>
            </a:r>
            <a:r>
              <a:rPr lang="en-US" sz="4000" dirty="0" smtClean="0">
                <a:solidFill>
                  <a:srgbClr val="3550A7"/>
                </a:solidFill>
              </a:rPr>
              <a:t>ootcamp</a:t>
            </a:r>
          </a:p>
        </p:txBody>
      </p:sp>
      <p:pic>
        <p:nvPicPr>
          <p:cNvPr id="35" name="Picture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264" y="5750114"/>
            <a:ext cx="725994" cy="782632"/>
          </a:xfrm>
          <a:prstGeom prst="rect">
            <a:avLst/>
          </a:prstGeom>
        </p:spPr>
      </p:pic>
      <p:sp>
        <p:nvSpPr>
          <p:cNvPr id="7" name="Subtitle 2"/>
          <p:cNvSpPr txBox="1">
            <a:spLocks/>
          </p:cNvSpPr>
          <p:nvPr/>
        </p:nvSpPr>
        <p:spPr>
          <a:xfrm>
            <a:off x="6695438" y="1745906"/>
            <a:ext cx="4953328"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smtClean="0">
                <a:solidFill>
                  <a:srgbClr val="3550A7"/>
                </a:solidFill>
              </a:rPr>
              <a:t>2019 </a:t>
            </a:r>
            <a:r>
              <a:rPr lang="en-US" sz="5400" dirty="0" smtClean="0">
                <a:solidFill>
                  <a:srgbClr val="3550A7"/>
                </a:solidFill>
              </a:rPr>
              <a:t>Fall Term</a:t>
            </a:r>
          </a:p>
        </p:txBody>
      </p:sp>
      <p:sp>
        <p:nvSpPr>
          <p:cNvPr id="8" name="Title 1"/>
          <p:cNvSpPr txBox="1">
            <a:spLocks/>
          </p:cNvSpPr>
          <p:nvPr/>
        </p:nvSpPr>
        <p:spPr>
          <a:xfrm>
            <a:off x="8036851" y="6113976"/>
            <a:ext cx="3824791" cy="700481"/>
          </a:xfrm>
          <a:prstGeom prst="rect">
            <a:avLst/>
          </a:prstGeom>
        </p:spPr>
        <p:txBody>
          <a:bodyPr anchor="ctr">
            <a:no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sz="4400" dirty="0" smtClean="0">
                <a:solidFill>
                  <a:srgbClr val="9298A8"/>
                </a:solidFill>
              </a:rPr>
              <a:t>Part</a:t>
            </a:r>
            <a:r>
              <a:rPr lang="en-US" sz="4400" dirty="0" smtClean="0">
                <a:solidFill>
                  <a:srgbClr val="9298A8"/>
                </a:solidFill>
              </a:rPr>
              <a:t> </a:t>
            </a:r>
            <a:r>
              <a:rPr lang="en-US" sz="4400" dirty="0" smtClean="0">
                <a:solidFill>
                  <a:srgbClr val="9298A8"/>
                </a:solidFill>
              </a:rPr>
              <a:t>3</a:t>
            </a:r>
            <a:endParaRPr lang="en-US" sz="4400" dirty="0">
              <a:solidFill>
                <a:srgbClr val="9298A8"/>
              </a:solidFill>
            </a:endParaRPr>
          </a:p>
        </p:txBody>
      </p:sp>
    </p:spTree>
    <p:extLst>
      <p:ext uri="{BB962C8B-B14F-4D97-AF65-F5344CB8AC3E}">
        <p14:creationId xmlns:p14="http://schemas.microsoft.com/office/powerpoint/2010/main" val="2181036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65124"/>
            <a:ext cx="11046466" cy="479425"/>
          </a:xfrm>
        </p:spPr>
        <p:txBody>
          <a:bodyPr>
            <a:noAutofit/>
          </a:bodyPr>
          <a:lstStyle/>
          <a:p>
            <a:r>
              <a:rPr lang="en-US" dirty="0" smtClean="0">
                <a:solidFill>
                  <a:srgbClr val="3550A7"/>
                </a:solidFill>
              </a:rPr>
              <a:t>Proposal – Timeline &amp; Related Work</a:t>
            </a:r>
            <a:endParaRPr lang="en-US" dirty="0">
              <a:solidFill>
                <a:srgbClr val="3550A7"/>
              </a:solidFill>
            </a:endParaRPr>
          </a:p>
        </p:txBody>
      </p:sp>
      <p:sp>
        <p:nvSpPr>
          <p:cNvPr id="9" name="Text Placeholder 5"/>
          <p:cNvSpPr txBox="1">
            <a:spLocks/>
          </p:cNvSpPr>
          <p:nvPr/>
        </p:nvSpPr>
        <p:spPr>
          <a:xfrm>
            <a:off x="304800" y="1244011"/>
            <a:ext cx="11341768" cy="50284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Project Timeline</a:t>
            </a:r>
            <a:r>
              <a:rPr lang="en-US" dirty="0">
                <a:solidFill>
                  <a:prstClr val="black">
                    <a:lumMod val="75000"/>
                    <a:lumOff val="25000"/>
                  </a:prstClr>
                </a:solidFill>
              </a:rPr>
              <a:t>: 1 Term: [Year Term] OR [#2-3] Terms: [Year Term] to [Year Term]</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Multi-Term Objectives</a:t>
            </a:r>
            <a:r>
              <a:rPr lang="en-US" dirty="0">
                <a:solidFill>
                  <a:prstClr val="black">
                    <a:lumMod val="75000"/>
                    <a:lumOff val="25000"/>
                  </a:prstClr>
                </a:solidFill>
              </a:rPr>
              <a:t>: Only complete if it’s a multi-term project. For each term write a descriptive paragraph that outlines the specific goals/objectives (or accomplishments) for the first term of this project, and how they set the stage for subsequent terms. Include details related to partner interaction. (75-100 words)</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Previous Terms</a:t>
            </a:r>
            <a:r>
              <a:rPr lang="en-US" dirty="0">
                <a:solidFill>
                  <a:prstClr val="black">
                    <a:lumMod val="75000"/>
                    <a:lumOff val="25000"/>
                  </a:prstClr>
                </a:solidFill>
              </a:rPr>
              <a:t>: Year Term (Team Location) - Project Short Title. This is for a) 2nd or 3rd terms of continuing projects, or b) One term projects that are a continuation of another term but aren’t easily identified as such because the focus has changed (geographic location/partner/ASP app area/etc.). When the continuation term is so different for a follow-on term that it is determined best to be considered as a new first term project. When this happens, please include the previous term(s) here for tracking clarity.</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Related Work</a:t>
            </a:r>
            <a:r>
              <a:rPr lang="en-US" dirty="0">
                <a:solidFill>
                  <a:prstClr val="black">
                    <a:lumMod val="75000"/>
                    <a:lumOff val="25000"/>
                  </a:prstClr>
                </a:solidFill>
              </a:rPr>
              <a:t>: Term Completed (Node Acronym) - Project Title: Project Subtitle. Projects in DEVELOP’s portfolio that are similar and can support the new team, give merit to methods being used, etc. Max # of related projects: 5, 2-3 is sufficient. Look on DEVELOPedia. There will be related work!</a:t>
            </a:r>
          </a:p>
        </p:txBody>
      </p:sp>
    </p:spTree>
    <p:extLst>
      <p:ext uri="{BB962C8B-B14F-4D97-AF65-F5344CB8AC3E}">
        <p14:creationId xmlns:p14="http://schemas.microsoft.com/office/powerpoint/2010/main" val="1894244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65124"/>
            <a:ext cx="11046466" cy="479425"/>
          </a:xfrm>
        </p:spPr>
        <p:txBody>
          <a:bodyPr>
            <a:noAutofit/>
          </a:bodyPr>
          <a:lstStyle/>
          <a:p>
            <a:r>
              <a:rPr lang="en-US" dirty="0" smtClean="0">
                <a:solidFill>
                  <a:srgbClr val="3550A7"/>
                </a:solidFill>
              </a:rPr>
              <a:t>Proposal – Notes &amp; References</a:t>
            </a:r>
            <a:endParaRPr lang="en-US" dirty="0">
              <a:solidFill>
                <a:srgbClr val="3550A7"/>
              </a:solidFill>
            </a:endParaRPr>
          </a:p>
        </p:txBody>
      </p:sp>
      <p:sp>
        <p:nvSpPr>
          <p:cNvPr id="9" name="Text Placeholder 5"/>
          <p:cNvSpPr txBox="1">
            <a:spLocks/>
          </p:cNvSpPr>
          <p:nvPr/>
        </p:nvSpPr>
        <p:spPr>
          <a:xfrm>
            <a:off x="304800" y="1244011"/>
            <a:ext cx="11566358" cy="35686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800"/>
              </a:spcAft>
              <a:buClr>
                <a:srgbClr val="3550A7"/>
              </a:buClr>
              <a:buFont typeface="Webdings" panose="05030102010509060703" pitchFamily="18" charset="2"/>
              <a:buChar char="4"/>
            </a:pPr>
            <a:r>
              <a:rPr lang="en-US" b="1" dirty="0">
                <a:solidFill>
                  <a:prstClr val="black">
                    <a:lumMod val="75000"/>
                    <a:lumOff val="25000"/>
                  </a:prstClr>
                </a:solidFill>
              </a:rPr>
              <a:t>Notes</a:t>
            </a:r>
            <a:r>
              <a:rPr lang="en-US" dirty="0">
                <a:solidFill>
                  <a:prstClr val="black">
                    <a:lumMod val="75000"/>
                    <a:lumOff val="25000"/>
                  </a:prstClr>
                </a:solidFill>
              </a:rPr>
              <a:t>: Anything else you deem important to share. Often empty and that is ok</a:t>
            </a:r>
            <a:r>
              <a:rPr lang="en-US" dirty="0" smtClean="0">
                <a:solidFill>
                  <a:prstClr val="black">
                    <a:lumMod val="75000"/>
                    <a:lumOff val="25000"/>
                  </a:prstClr>
                </a:solidFill>
              </a:rPr>
              <a:t>! If you have ideas for looking at additional topics, EO, or datasets that aren’t fully developed enough to include in your main proposal list them here.</a:t>
            </a:r>
          </a:p>
          <a:p>
            <a:pPr marL="796925" lvl="1" indent="-339725">
              <a:spcBef>
                <a:spcPts val="0"/>
              </a:spcBef>
              <a:spcAft>
                <a:spcPts val="1800"/>
              </a:spcAft>
              <a:buClr>
                <a:srgbClr val="3550A7"/>
              </a:buClr>
              <a:buFont typeface="Webdings" panose="05030102010509060703" pitchFamily="18" charset="2"/>
              <a:buChar char="4"/>
            </a:pPr>
            <a:r>
              <a:rPr lang="en-US" dirty="0" smtClean="0">
                <a:solidFill>
                  <a:prstClr val="black">
                    <a:lumMod val="75000"/>
                    <a:lumOff val="25000"/>
                  </a:prstClr>
                </a:solidFill>
              </a:rPr>
              <a:t>Ex. The California </a:t>
            </a:r>
            <a:r>
              <a:rPr lang="en-US" dirty="0">
                <a:solidFill>
                  <a:prstClr val="black">
                    <a:lumMod val="75000"/>
                    <a:lumOff val="25000"/>
                  </a:prstClr>
                </a:solidFill>
              </a:rPr>
              <a:t>Department of Fish and Wildlife </a:t>
            </a:r>
            <a:r>
              <a:rPr lang="en-US" dirty="0" smtClean="0">
                <a:solidFill>
                  <a:prstClr val="black">
                    <a:lumMod val="75000"/>
                    <a:lumOff val="25000"/>
                  </a:prstClr>
                </a:solidFill>
              </a:rPr>
              <a:t>has </a:t>
            </a:r>
            <a:r>
              <a:rPr lang="en-US" dirty="0">
                <a:solidFill>
                  <a:prstClr val="black">
                    <a:lumMod val="75000"/>
                    <a:lumOff val="25000"/>
                  </a:prstClr>
                </a:solidFill>
              </a:rPr>
              <a:t>artificial drinker systems that have rain gauges that transmit via satellite. Also, they might be able to contribute some personnel time if on-the-ground validation is needed.</a:t>
            </a:r>
          </a:p>
          <a:p>
            <a:pPr marL="339725" indent="-339725">
              <a:spcBef>
                <a:spcPts val="0"/>
              </a:spcBef>
              <a:spcAft>
                <a:spcPts val="600"/>
              </a:spcAft>
              <a:buClr>
                <a:srgbClr val="3550A7"/>
              </a:buClr>
              <a:buFont typeface="Webdings" panose="05030102010509060703" pitchFamily="18" charset="2"/>
              <a:buChar char="4"/>
            </a:pPr>
            <a:r>
              <a:rPr lang="en-US" b="1" dirty="0" smtClean="0">
                <a:solidFill>
                  <a:prstClr val="black">
                    <a:lumMod val="75000"/>
                    <a:lumOff val="25000"/>
                  </a:prstClr>
                </a:solidFill>
              </a:rPr>
              <a:t>References</a:t>
            </a:r>
            <a:r>
              <a:rPr lang="en-US" dirty="0">
                <a:solidFill>
                  <a:prstClr val="black">
                    <a:lumMod val="75000"/>
                    <a:lumOff val="25000"/>
                  </a:prstClr>
                </a:solidFill>
              </a:rPr>
              <a:t>: List out any relevant content or </a:t>
            </a:r>
            <a:r>
              <a:rPr lang="en-US" dirty="0" smtClean="0">
                <a:solidFill>
                  <a:prstClr val="black">
                    <a:lumMod val="75000"/>
                    <a:lumOff val="25000"/>
                  </a:prstClr>
                </a:solidFill>
              </a:rPr>
              <a:t>websites; </a:t>
            </a:r>
            <a:r>
              <a:rPr lang="en-US" dirty="0">
                <a:solidFill>
                  <a:prstClr val="black">
                    <a:lumMod val="75000"/>
                    <a:lumOff val="25000"/>
                  </a:prstClr>
                </a:solidFill>
              </a:rPr>
              <a:t>however, please note that citations should not be included in the text in the body of the proposal. </a:t>
            </a:r>
            <a:r>
              <a:rPr lang="en-US" dirty="0" smtClean="0">
                <a:solidFill>
                  <a:prstClr val="black">
                    <a:lumMod val="75000"/>
                    <a:lumOff val="25000"/>
                  </a:prstClr>
                </a:solidFill>
              </a:rPr>
              <a:t>Keep this list to a handful of key references. Use </a:t>
            </a:r>
            <a:r>
              <a:rPr lang="en-US" dirty="0">
                <a:solidFill>
                  <a:prstClr val="black">
                    <a:lumMod val="75000"/>
                    <a:lumOff val="25000"/>
                  </a:prstClr>
                </a:solidFill>
              </a:rPr>
              <a:t>APA format.</a:t>
            </a:r>
          </a:p>
          <a:p>
            <a:pPr marL="339725" indent="-339725">
              <a:spcBef>
                <a:spcPts val="0"/>
              </a:spcBef>
              <a:spcAft>
                <a:spcPts val="600"/>
              </a:spcAft>
              <a:buClr>
                <a:srgbClr val="3550A7"/>
              </a:buClr>
              <a:buFont typeface="Webdings" panose="05030102010509060703" pitchFamily="18" charset="2"/>
              <a:buChar char="4"/>
            </a:pPr>
            <a:endParaRPr lang="en-US"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endParaRPr lang="en-US" dirty="0">
              <a:solidFill>
                <a:prstClr val="black">
                  <a:lumMod val="75000"/>
                  <a:lumOff val="25000"/>
                </a:prstClr>
              </a:solidFill>
            </a:endParaRPr>
          </a:p>
        </p:txBody>
      </p:sp>
    </p:spTree>
    <p:extLst>
      <p:ext uri="{BB962C8B-B14F-4D97-AF65-F5344CB8AC3E}">
        <p14:creationId xmlns:p14="http://schemas.microsoft.com/office/powerpoint/2010/main" val="1340727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65124"/>
            <a:ext cx="11046466" cy="479425"/>
          </a:xfrm>
        </p:spPr>
        <p:txBody>
          <a:bodyPr>
            <a:noAutofit/>
          </a:bodyPr>
          <a:lstStyle/>
          <a:p>
            <a:r>
              <a:rPr lang="en-US" dirty="0" smtClean="0">
                <a:solidFill>
                  <a:srgbClr val="3550A7"/>
                </a:solidFill>
              </a:rPr>
              <a:t>General Tips for a Seamless Review</a:t>
            </a:r>
            <a:endParaRPr lang="en-US" dirty="0">
              <a:solidFill>
                <a:srgbClr val="3550A7"/>
              </a:solidFill>
            </a:endParaRPr>
          </a:p>
        </p:txBody>
      </p:sp>
      <p:sp>
        <p:nvSpPr>
          <p:cNvPr id="9" name="Text Placeholder 5"/>
          <p:cNvSpPr txBox="1">
            <a:spLocks/>
          </p:cNvSpPr>
          <p:nvPr/>
        </p:nvSpPr>
        <p:spPr>
          <a:xfrm>
            <a:off x="304800" y="1252478"/>
            <a:ext cx="11566358" cy="51821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800"/>
              </a:spcAft>
              <a:buClr>
                <a:srgbClr val="3550A7"/>
              </a:buClr>
              <a:buFont typeface="Webdings" panose="05030102010509060703" pitchFamily="18" charset="2"/>
              <a:buChar char="4"/>
            </a:pPr>
            <a:r>
              <a:rPr lang="en-US" sz="1900" dirty="0" smtClean="0">
                <a:solidFill>
                  <a:prstClr val="black">
                    <a:lumMod val="75000"/>
                    <a:lumOff val="25000"/>
                  </a:prstClr>
                </a:solidFill>
              </a:rPr>
              <a:t>Write clearly &amp; concisely</a:t>
            </a:r>
          </a:p>
          <a:p>
            <a:pPr marL="339725" indent="-339725">
              <a:spcBef>
                <a:spcPts val="0"/>
              </a:spcBef>
              <a:spcAft>
                <a:spcPts val="1800"/>
              </a:spcAft>
              <a:buClr>
                <a:srgbClr val="3550A7"/>
              </a:buClr>
              <a:buFont typeface="Webdings" panose="05030102010509060703" pitchFamily="18" charset="2"/>
              <a:buChar char="4"/>
            </a:pPr>
            <a:r>
              <a:rPr lang="en-US" sz="1900" dirty="0" smtClean="0">
                <a:solidFill>
                  <a:prstClr val="black">
                    <a:lumMod val="75000"/>
                    <a:lumOff val="25000"/>
                  </a:prstClr>
                </a:solidFill>
              </a:rPr>
              <a:t>No vague or “empty” sentences</a:t>
            </a:r>
          </a:p>
          <a:p>
            <a:pPr marL="339725" indent="-339725">
              <a:spcBef>
                <a:spcPts val="0"/>
              </a:spcBef>
              <a:spcAft>
                <a:spcPts val="600"/>
              </a:spcAft>
              <a:buClr>
                <a:srgbClr val="3550A7"/>
              </a:buClr>
              <a:buFont typeface="Webdings" panose="05030102010509060703" pitchFamily="18" charset="2"/>
              <a:buChar char="4"/>
            </a:pPr>
            <a:r>
              <a:rPr lang="en-US" sz="1900" dirty="0" smtClean="0">
                <a:solidFill>
                  <a:prstClr val="black">
                    <a:lumMod val="75000"/>
                    <a:lumOff val="25000"/>
                  </a:prstClr>
                </a:solidFill>
              </a:rPr>
              <a:t>Be consistent with your EO throughout</a:t>
            </a:r>
          </a:p>
          <a:p>
            <a:pPr marL="796925" lvl="1" indent="-339725">
              <a:spcBef>
                <a:spcPts val="0"/>
              </a:spcBef>
              <a:spcAft>
                <a:spcPts val="1800"/>
              </a:spcAft>
              <a:buClr>
                <a:srgbClr val="3550A7"/>
              </a:buClr>
              <a:buFont typeface="Webdings" panose="05030102010509060703" pitchFamily="18" charset="2"/>
              <a:buChar char="4"/>
            </a:pPr>
            <a:r>
              <a:rPr lang="en-US" dirty="0" smtClean="0">
                <a:solidFill>
                  <a:prstClr val="black">
                    <a:lumMod val="75000"/>
                    <a:lumOff val="25000"/>
                  </a:prstClr>
                </a:solidFill>
              </a:rPr>
              <a:t>Ex. If you write that your project will use Terra ASTER data in the Project Synopsis, make sure Terra ASTER is listed in the both EO table AND is associated with a specific end product in the Datasets &amp; Analyses section of the End Products table.</a:t>
            </a:r>
          </a:p>
          <a:p>
            <a:pPr marL="339725" indent="-339725">
              <a:spcBef>
                <a:spcPts val="0"/>
              </a:spcBef>
              <a:spcAft>
                <a:spcPts val="1800"/>
              </a:spcAft>
              <a:buClr>
                <a:srgbClr val="3550A7"/>
              </a:buClr>
              <a:buFont typeface="Webdings" panose="05030102010509060703" pitchFamily="18" charset="2"/>
              <a:buChar char="4"/>
            </a:pPr>
            <a:r>
              <a:rPr lang="en-US" sz="1900" dirty="0">
                <a:solidFill>
                  <a:prstClr val="black">
                    <a:lumMod val="75000"/>
                    <a:lumOff val="25000"/>
                  </a:prstClr>
                </a:solidFill>
              </a:rPr>
              <a:t>Research official partner organization names</a:t>
            </a:r>
          </a:p>
          <a:p>
            <a:pPr marL="339725" indent="-339725">
              <a:spcBef>
                <a:spcPts val="0"/>
              </a:spcBef>
              <a:spcAft>
                <a:spcPts val="1800"/>
              </a:spcAft>
              <a:buClr>
                <a:srgbClr val="3550A7"/>
              </a:buClr>
              <a:buFont typeface="Webdings" panose="05030102010509060703" pitchFamily="18" charset="2"/>
              <a:buChar char="4"/>
            </a:pPr>
            <a:r>
              <a:rPr lang="en-US" sz="1900" dirty="0" smtClean="0">
                <a:solidFill>
                  <a:prstClr val="black">
                    <a:lumMod val="75000"/>
                    <a:lumOff val="25000"/>
                  </a:prstClr>
                </a:solidFill>
              </a:rPr>
              <a:t>Make sure the end user, collaborator, and boundary organization sections are competed for all partners</a:t>
            </a:r>
          </a:p>
          <a:p>
            <a:pPr marL="339725" indent="-339725">
              <a:spcBef>
                <a:spcPts val="0"/>
              </a:spcBef>
              <a:spcAft>
                <a:spcPts val="1800"/>
              </a:spcAft>
              <a:buClr>
                <a:srgbClr val="3550A7"/>
              </a:buClr>
              <a:buFont typeface="Webdings" panose="05030102010509060703" pitchFamily="18" charset="2"/>
              <a:buChar char="4"/>
            </a:pPr>
            <a:r>
              <a:rPr lang="en-US" sz="1900" dirty="0" smtClean="0">
                <a:solidFill>
                  <a:prstClr val="black">
                    <a:lumMod val="75000"/>
                    <a:lumOff val="25000"/>
                  </a:prstClr>
                </a:solidFill>
              </a:rPr>
              <a:t>If you’re submitting a proposal for a 2</a:t>
            </a:r>
            <a:r>
              <a:rPr lang="en-US" sz="1900" baseline="30000" dirty="0" smtClean="0">
                <a:solidFill>
                  <a:prstClr val="black">
                    <a:lumMod val="75000"/>
                    <a:lumOff val="25000"/>
                  </a:prstClr>
                </a:solidFill>
              </a:rPr>
              <a:t>nd</a:t>
            </a:r>
            <a:r>
              <a:rPr lang="en-US" sz="1900" dirty="0" smtClean="0">
                <a:solidFill>
                  <a:prstClr val="black">
                    <a:lumMod val="75000"/>
                    <a:lumOff val="25000"/>
                  </a:prstClr>
                </a:solidFill>
              </a:rPr>
              <a:t> or 3</a:t>
            </a:r>
            <a:r>
              <a:rPr lang="en-US" sz="1900" baseline="30000" dirty="0" smtClean="0">
                <a:solidFill>
                  <a:prstClr val="black">
                    <a:lumMod val="75000"/>
                    <a:lumOff val="25000"/>
                  </a:prstClr>
                </a:solidFill>
              </a:rPr>
              <a:t>rd</a:t>
            </a:r>
            <a:r>
              <a:rPr lang="en-US" sz="1900" dirty="0" smtClean="0">
                <a:solidFill>
                  <a:prstClr val="black">
                    <a:lumMod val="75000"/>
                    <a:lumOff val="25000"/>
                  </a:prstClr>
                </a:solidFill>
              </a:rPr>
              <a:t> term project OR resubmitting a proposal idea for a subsequent term, build on the proposal FD or NPOs comments/edits </a:t>
            </a:r>
          </a:p>
          <a:p>
            <a:pPr marL="339725" indent="-339725">
              <a:spcBef>
                <a:spcPts val="0"/>
              </a:spcBef>
              <a:spcAft>
                <a:spcPts val="1800"/>
              </a:spcAft>
              <a:buClr>
                <a:srgbClr val="3550A7"/>
              </a:buClr>
              <a:buFont typeface="Webdings" panose="05030102010509060703" pitchFamily="18" charset="2"/>
              <a:buChar char="4"/>
            </a:pPr>
            <a:r>
              <a:rPr lang="en-US" sz="1900" dirty="0" smtClean="0">
                <a:solidFill>
                  <a:prstClr val="black">
                    <a:lumMod val="75000"/>
                    <a:lumOff val="25000"/>
                  </a:prstClr>
                </a:solidFill>
              </a:rPr>
              <a:t>Delete all comments</a:t>
            </a:r>
          </a:p>
          <a:p>
            <a:pPr marL="339725" indent="-339725">
              <a:spcBef>
                <a:spcPts val="0"/>
              </a:spcBef>
              <a:spcAft>
                <a:spcPts val="1800"/>
              </a:spcAft>
              <a:buClr>
                <a:srgbClr val="3550A7"/>
              </a:buClr>
              <a:buFont typeface="Webdings" panose="05030102010509060703" pitchFamily="18" charset="2"/>
              <a:buChar char="4"/>
            </a:pPr>
            <a:r>
              <a:rPr lang="en-US" sz="1900" u="sng" dirty="0" smtClean="0">
                <a:solidFill>
                  <a:prstClr val="black">
                    <a:lumMod val="75000"/>
                    <a:lumOff val="25000"/>
                  </a:prstClr>
                </a:solidFill>
              </a:rPr>
              <a:t>NASA</a:t>
            </a:r>
            <a:r>
              <a:rPr lang="en-US" sz="1900" dirty="0" smtClean="0">
                <a:solidFill>
                  <a:prstClr val="black">
                    <a:lumMod val="75000"/>
                    <a:lumOff val="25000"/>
                  </a:prstClr>
                </a:solidFill>
              </a:rPr>
              <a:t> </a:t>
            </a:r>
            <a:r>
              <a:rPr lang="en-US" sz="1900" u="sng" dirty="0" smtClean="0">
                <a:solidFill>
                  <a:prstClr val="black">
                    <a:lumMod val="75000"/>
                    <a:lumOff val="25000"/>
                  </a:prstClr>
                </a:solidFill>
              </a:rPr>
              <a:t>E</a:t>
            </a:r>
            <a:r>
              <a:rPr lang="en-US" sz="1900" dirty="0" smtClean="0">
                <a:solidFill>
                  <a:prstClr val="black">
                    <a:lumMod val="75000"/>
                    <a:lumOff val="25000"/>
                  </a:prstClr>
                </a:solidFill>
              </a:rPr>
              <a:t>arth </a:t>
            </a:r>
            <a:r>
              <a:rPr lang="en-US" sz="1900" u="sng" dirty="0" smtClean="0">
                <a:solidFill>
                  <a:prstClr val="black">
                    <a:lumMod val="75000"/>
                    <a:lumOff val="25000"/>
                  </a:prstClr>
                </a:solidFill>
              </a:rPr>
              <a:t>o</a:t>
            </a:r>
            <a:r>
              <a:rPr lang="en-US" sz="1900" dirty="0" smtClean="0">
                <a:solidFill>
                  <a:prstClr val="black">
                    <a:lumMod val="75000"/>
                    <a:lumOff val="25000"/>
                  </a:prstClr>
                </a:solidFill>
              </a:rPr>
              <a:t>bservations NOT </a:t>
            </a:r>
            <a:r>
              <a:rPr lang="en-US" sz="1900" u="sng" dirty="0" smtClean="0">
                <a:solidFill>
                  <a:prstClr val="black">
                    <a:lumMod val="75000"/>
                    <a:lumOff val="25000"/>
                  </a:prstClr>
                </a:solidFill>
              </a:rPr>
              <a:t>NASA</a:t>
            </a:r>
            <a:r>
              <a:rPr lang="en-US" sz="1900" dirty="0" smtClean="0">
                <a:solidFill>
                  <a:prstClr val="black">
                    <a:lumMod val="75000"/>
                    <a:lumOff val="25000"/>
                  </a:prstClr>
                </a:solidFill>
              </a:rPr>
              <a:t> </a:t>
            </a:r>
            <a:r>
              <a:rPr lang="en-US" sz="1900" u="sng" dirty="0" smtClean="0">
                <a:solidFill>
                  <a:prstClr val="black">
                    <a:lumMod val="75000"/>
                    <a:lumOff val="25000"/>
                  </a:prstClr>
                </a:solidFill>
              </a:rPr>
              <a:t>E</a:t>
            </a:r>
            <a:r>
              <a:rPr lang="en-US" sz="1900" dirty="0" smtClean="0">
                <a:solidFill>
                  <a:prstClr val="black">
                    <a:lumMod val="75000"/>
                    <a:lumOff val="25000"/>
                  </a:prstClr>
                </a:solidFill>
              </a:rPr>
              <a:t>arth </a:t>
            </a:r>
            <a:r>
              <a:rPr lang="en-US" sz="1900" u="sng" dirty="0" smtClean="0">
                <a:solidFill>
                  <a:prstClr val="black">
                    <a:lumMod val="75000"/>
                    <a:lumOff val="25000"/>
                  </a:prstClr>
                </a:solidFill>
              </a:rPr>
              <a:t>O</a:t>
            </a:r>
            <a:r>
              <a:rPr lang="en-US" sz="1900" dirty="0" smtClean="0">
                <a:solidFill>
                  <a:prstClr val="black">
                    <a:lumMod val="75000"/>
                    <a:lumOff val="25000"/>
                  </a:prstClr>
                </a:solidFill>
              </a:rPr>
              <a:t>bservations</a:t>
            </a:r>
          </a:p>
          <a:p>
            <a:pPr marL="339725" indent="-339725">
              <a:spcBef>
                <a:spcPts val="0"/>
              </a:spcBef>
              <a:spcAft>
                <a:spcPts val="600"/>
              </a:spcAft>
              <a:buClr>
                <a:srgbClr val="3550A7"/>
              </a:buClr>
              <a:buFont typeface="Webdings" panose="05030102010509060703" pitchFamily="18" charset="2"/>
              <a:buChar char="4"/>
            </a:pPr>
            <a:endParaRPr lang="en-US" dirty="0">
              <a:solidFill>
                <a:prstClr val="black">
                  <a:lumMod val="75000"/>
                  <a:lumOff val="25000"/>
                </a:prstClr>
              </a:solidFill>
            </a:endParaRPr>
          </a:p>
          <a:p>
            <a:pPr>
              <a:spcBef>
                <a:spcPts val="0"/>
              </a:spcBef>
              <a:spcAft>
                <a:spcPts val="600"/>
              </a:spcAft>
              <a:buClr>
                <a:srgbClr val="3550A7"/>
              </a:buClr>
            </a:pPr>
            <a:endParaRPr lang="en-US" dirty="0">
              <a:solidFill>
                <a:prstClr val="black">
                  <a:lumMod val="75000"/>
                  <a:lumOff val="25000"/>
                </a:prstClr>
              </a:solidFill>
            </a:endParaRPr>
          </a:p>
        </p:txBody>
      </p:sp>
      <p:cxnSp>
        <p:nvCxnSpPr>
          <p:cNvPr id="3" name="Straight Arrow Connector 2"/>
          <p:cNvCxnSpPr/>
          <p:nvPr/>
        </p:nvCxnSpPr>
        <p:spPr>
          <a:xfrm flipV="1">
            <a:off x="1076323" y="5952068"/>
            <a:ext cx="0" cy="274320"/>
          </a:xfrm>
          <a:prstGeom prst="straightConnector1">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762123" y="5952068"/>
            <a:ext cx="0" cy="274320"/>
          </a:xfrm>
          <a:prstGeom prst="straightConnector1">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913588" y="5952068"/>
            <a:ext cx="0" cy="274320"/>
          </a:xfrm>
          <a:prstGeom prst="straightConnector1">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69924" y="6164588"/>
            <a:ext cx="822960" cy="523220"/>
          </a:xfrm>
          <a:prstGeom prst="rect">
            <a:avLst/>
          </a:prstGeom>
          <a:noFill/>
        </p:spPr>
        <p:txBody>
          <a:bodyPr wrap="square" rtlCol="0">
            <a:spAutoFit/>
          </a:bodyPr>
          <a:lstStyle/>
          <a:p>
            <a:pPr algn="ctr"/>
            <a:r>
              <a:rPr lang="en-US" sz="1400" dirty="0">
                <a:solidFill>
                  <a:prstClr val="black">
                    <a:lumMod val="75000"/>
                    <a:lumOff val="25000"/>
                  </a:prstClr>
                </a:solidFill>
              </a:rPr>
              <a:t>proper noun</a:t>
            </a:r>
          </a:p>
        </p:txBody>
      </p:sp>
      <p:sp>
        <p:nvSpPr>
          <p:cNvPr id="10" name="TextBox 9"/>
          <p:cNvSpPr txBox="1"/>
          <p:nvPr/>
        </p:nvSpPr>
        <p:spPr>
          <a:xfrm>
            <a:off x="1355727" y="6164588"/>
            <a:ext cx="822960" cy="523220"/>
          </a:xfrm>
          <a:prstGeom prst="rect">
            <a:avLst/>
          </a:prstGeom>
          <a:noFill/>
        </p:spPr>
        <p:txBody>
          <a:bodyPr wrap="square" rtlCol="0">
            <a:spAutoFit/>
          </a:bodyPr>
          <a:lstStyle/>
          <a:p>
            <a:pPr algn="ctr"/>
            <a:r>
              <a:rPr lang="en-US" sz="1400" dirty="0">
                <a:solidFill>
                  <a:prstClr val="black">
                    <a:lumMod val="75000"/>
                    <a:lumOff val="25000"/>
                  </a:prstClr>
                </a:solidFill>
              </a:rPr>
              <a:t>proper noun</a:t>
            </a:r>
          </a:p>
        </p:txBody>
      </p:sp>
      <p:sp>
        <p:nvSpPr>
          <p:cNvPr id="11" name="TextBox 10"/>
          <p:cNvSpPr txBox="1"/>
          <p:nvPr/>
        </p:nvSpPr>
        <p:spPr>
          <a:xfrm>
            <a:off x="2397130" y="6164588"/>
            <a:ext cx="1005840" cy="523220"/>
          </a:xfrm>
          <a:prstGeom prst="rect">
            <a:avLst/>
          </a:prstGeom>
          <a:noFill/>
        </p:spPr>
        <p:txBody>
          <a:bodyPr wrap="square" rtlCol="0">
            <a:spAutoFit/>
          </a:bodyPr>
          <a:lstStyle/>
          <a:p>
            <a:pPr algn="ctr"/>
            <a:r>
              <a:rPr lang="en-US" sz="1400" dirty="0">
                <a:solidFill>
                  <a:prstClr val="black">
                    <a:lumMod val="75000"/>
                    <a:lumOff val="25000"/>
                  </a:prstClr>
                </a:solidFill>
              </a:rPr>
              <a:t>common noun</a:t>
            </a:r>
          </a:p>
        </p:txBody>
      </p:sp>
      <p:cxnSp>
        <p:nvCxnSpPr>
          <p:cNvPr id="12" name="Straight Arrow Connector 11"/>
          <p:cNvCxnSpPr/>
          <p:nvPr/>
        </p:nvCxnSpPr>
        <p:spPr>
          <a:xfrm flipV="1">
            <a:off x="4539202" y="5952068"/>
            <a:ext cx="0" cy="274320"/>
          </a:xfrm>
          <a:prstGeom prst="straightConnector1">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32803" y="6164588"/>
            <a:ext cx="822960" cy="523220"/>
          </a:xfrm>
          <a:prstGeom prst="rect">
            <a:avLst/>
          </a:prstGeom>
          <a:noFill/>
        </p:spPr>
        <p:txBody>
          <a:bodyPr wrap="square" rtlCol="0">
            <a:spAutoFit/>
          </a:bodyPr>
          <a:lstStyle/>
          <a:p>
            <a:pPr algn="ctr"/>
            <a:r>
              <a:rPr lang="en-US" sz="1400" dirty="0">
                <a:solidFill>
                  <a:prstClr val="black">
                    <a:lumMod val="75000"/>
                    <a:lumOff val="25000"/>
                  </a:prstClr>
                </a:solidFill>
              </a:rPr>
              <a:t>proper noun</a:t>
            </a:r>
          </a:p>
        </p:txBody>
      </p:sp>
      <p:sp>
        <p:nvSpPr>
          <p:cNvPr id="8" name="Right Bracket 7"/>
          <p:cNvSpPr/>
          <p:nvPr/>
        </p:nvSpPr>
        <p:spPr>
          <a:xfrm rot="5400000">
            <a:off x="5986368" y="5134190"/>
            <a:ext cx="91440" cy="1828800"/>
          </a:xfrm>
          <a:prstGeom prst="rightBracket">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TextBox 14"/>
          <p:cNvSpPr txBox="1"/>
          <p:nvPr/>
        </p:nvSpPr>
        <p:spPr>
          <a:xfrm>
            <a:off x="5428206" y="6147654"/>
            <a:ext cx="1280160" cy="523220"/>
          </a:xfrm>
          <a:prstGeom prst="rect">
            <a:avLst/>
          </a:prstGeom>
          <a:noFill/>
        </p:spPr>
        <p:txBody>
          <a:bodyPr wrap="square" rtlCol="0">
            <a:spAutoFit/>
          </a:bodyPr>
          <a:lstStyle/>
          <a:p>
            <a:pPr algn="ctr"/>
            <a:r>
              <a:rPr lang="en-US" sz="1400" dirty="0">
                <a:solidFill>
                  <a:prstClr val="black">
                    <a:lumMod val="75000"/>
                    <a:lumOff val="25000"/>
                  </a:prstClr>
                </a:solidFill>
              </a:rPr>
              <a:t>proper noun</a:t>
            </a:r>
          </a:p>
        </p:txBody>
      </p:sp>
    </p:spTree>
    <p:extLst>
      <p:ext uri="{BB962C8B-B14F-4D97-AF65-F5344CB8AC3E}">
        <p14:creationId xmlns:p14="http://schemas.microsoft.com/office/powerpoint/2010/main" val="2725983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65124"/>
            <a:ext cx="11046466" cy="479425"/>
          </a:xfrm>
        </p:spPr>
        <p:txBody>
          <a:bodyPr>
            <a:noAutofit/>
          </a:bodyPr>
          <a:lstStyle/>
          <a:p>
            <a:r>
              <a:rPr lang="en-US" sz="4600" dirty="0" smtClean="0">
                <a:solidFill>
                  <a:srgbClr val="3550A7"/>
                </a:solidFill>
              </a:rPr>
              <a:t>Proposal Submission &amp; Nomenclature</a:t>
            </a:r>
            <a:endParaRPr lang="en-US" sz="4600" dirty="0">
              <a:solidFill>
                <a:srgbClr val="3550A7"/>
              </a:solidFill>
            </a:endParaRPr>
          </a:p>
        </p:txBody>
      </p:sp>
      <p:sp>
        <p:nvSpPr>
          <p:cNvPr id="4" name="TextBox 3"/>
          <p:cNvSpPr txBox="1"/>
          <p:nvPr/>
        </p:nvSpPr>
        <p:spPr>
          <a:xfrm>
            <a:off x="2864837" y="1602130"/>
            <a:ext cx="5436104" cy="707886"/>
          </a:xfrm>
          <a:prstGeom prst="rect">
            <a:avLst/>
          </a:prstGeom>
          <a:noFill/>
        </p:spPr>
        <p:txBody>
          <a:bodyPr wrap="none" rtlCol="0">
            <a:spAutoFit/>
          </a:bodyPr>
          <a:lstStyle/>
          <a:p>
            <a:r>
              <a:rPr lang="en-US" sz="2000" b="1" dirty="0">
                <a:solidFill>
                  <a:srgbClr val="A5A5A5">
                    <a:lumMod val="50000"/>
                  </a:srgbClr>
                </a:solidFill>
                <a:hlinkClick r:id="rId3"/>
              </a:rPr>
              <a:t>Amanda.L.Clayton@nasa.gov</a:t>
            </a:r>
            <a:r>
              <a:rPr lang="en-US" sz="2000" b="1" dirty="0">
                <a:solidFill>
                  <a:srgbClr val="A5A5A5">
                    <a:lumMod val="50000"/>
                  </a:srgbClr>
                </a:solidFill>
              </a:rPr>
              <a:t> </a:t>
            </a:r>
          </a:p>
          <a:p>
            <a:r>
              <a:rPr lang="en-US" sz="2000" b="1" dirty="0" smtClean="0">
                <a:solidFill>
                  <a:srgbClr val="A5A5A5">
                    <a:lumMod val="50000"/>
                  </a:srgbClr>
                </a:solidFill>
                <a:hlinkClick r:id="rId4"/>
              </a:rPr>
              <a:t>DEVELOP.ProjectCoordination@gmail.com</a:t>
            </a:r>
            <a:r>
              <a:rPr lang="en-US" sz="2000" b="1" dirty="0" smtClean="0">
                <a:solidFill>
                  <a:srgbClr val="A5A5A5">
                    <a:lumMod val="50000"/>
                  </a:srgbClr>
                </a:solidFill>
              </a:rPr>
              <a:t> </a:t>
            </a:r>
            <a:endParaRPr lang="en-US" sz="2000" b="1" dirty="0">
              <a:solidFill>
                <a:srgbClr val="A5A5A5">
                  <a:lumMod val="50000"/>
                </a:srgbClr>
              </a:solidFill>
            </a:endParaRPr>
          </a:p>
        </p:txBody>
      </p:sp>
      <p:sp>
        <p:nvSpPr>
          <p:cNvPr id="6" name="TextBox 5"/>
          <p:cNvSpPr txBox="1"/>
          <p:nvPr/>
        </p:nvSpPr>
        <p:spPr>
          <a:xfrm>
            <a:off x="404589" y="1544850"/>
            <a:ext cx="1986441" cy="923330"/>
          </a:xfrm>
          <a:prstGeom prst="rect">
            <a:avLst/>
          </a:prstGeom>
          <a:noFill/>
        </p:spPr>
        <p:txBody>
          <a:bodyPr wrap="none" rtlCol="0">
            <a:spAutoFit/>
          </a:bodyPr>
          <a:lstStyle/>
          <a:p>
            <a:pPr algn="ctr"/>
            <a:r>
              <a:rPr lang="en-US" sz="5400" b="1" dirty="0">
                <a:solidFill>
                  <a:srgbClr val="71BF44"/>
                </a:solidFill>
              </a:rPr>
              <a:t>Email</a:t>
            </a:r>
          </a:p>
        </p:txBody>
      </p:sp>
      <p:sp>
        <p:nvSpPr>
          <p:cNvPr id="7" name="TextBox 6"/>
          <p:cNvSpPr txBox="1"/>
          <p:nvPr/>
        </p:nvSpPr>
        <p:spPr>
          <a:xfrm>
            <a:off x="404589" y="3723127"/>
            <a:ext cx="4262705" cy="646331"/>
          </a:xfrm>
          <a:prstGeom prst="rect">
            <a:avLst/>
          </a:prstGeom>
          <a:noFill/>
        </p:spPr>
        <p:txBody>
          <a:bodyPr wrap="none" rtlCol="0">
            <a:spAutoFit/>
          </a:bodyPr>
          <a:lstStyle/>
          <a:p>
            <a:pPr algn="ctr"/>
            <a:r>
              <a:rPr lang="en-US" sz="3600" b="1" dirty="0">
                <a:solidFill>
                  <a:srgbClr val="71BF44"/>
                </a:solidFill>
              </a:rPr>
              <a:t>File Nomenclature</a:t>
            </a:r>
          </a:p>
        </p:txBody>
      </p:sp>
      <p:sp>
        <p:nvSpPr>
          <p:cNvPr id="8" name="TextBox 7"/>
          <p:cNvSpPr txBox="1"/>
          <p:nvPr/>
        </p:nvSpPr>
        <p:spPr>
          <a:xfrm>
            <a:off x="4278097" y="5083756"/>
            <a:ext cx="3495805" cy="861774"/>
          </a:xfrm>
          <a:prstGeom prst="rect">
            <a:avLst/>
          </a:prstGeom>
          <a:noFill/>
        </p:spPr>
        <p:txBody>
          <a:bodyPr wrap="square" rtlCol="0">
            <a:spAutoFit/>
          </a:bodyPr>
          <a:lstStyle/>
          <a:p>
            <a:r>
              <a:rPr lang="en-US" b="1" i="1" dirty="0">
                <a:solidFill>
                  <a:srgbClr val="555659"/>
                </a:solidFill>
              </a:rPr>
              <a:t>Node Acronyms:</a:t>
            </a:r>
          </a:p>
          <a:p>
            <a:r>
              <a:rPr lang="en-US" sz="1600" dirty="0" smtClean="0">
                <a:solidFill>
                  <a:srgbClr val="555659"/>
                </a:solidFill>
              </a:rPr>
              <a:t>ARC</a:t>
            </a:r>
            <a:r>
              <a:rPr lang="en-US" sz="1600" dirty="0">
                <a:solidFill>
                  <a:srgbClr val="555659"/>
                </a:solidFill>
              </a:rPr>
              <a:t>, AZ, CO, GA, GSFC, ID, JPL, LaRC, MA, MSFC, </a:t>
            </a:r>
            <a:r>
              <a:rPr lang="en-US" sz="1600" dirty="0" smtClean="0">
                <a:solidFill>
                  <a:srgbClr val="555659"/>
                </a:solidFill>
              </a:rPr>
              <a:t>NC</a:t>
            </a:r>
            <a:endParaRPr lang="en-US" sz="1600" dirty="0">
              <a:solidFill>
                <a:srgbClr val="555659"/>
              </a:solidFill>
            </a:endParaRPr>
          </a:p>
        </p:txBody>
      </p:sp>
      <p:sp>
        <p:nvSpPr>
          <p:cNvPr id="10" name="TextBox 9"/>
          <p:cNvSpPr txBox="1"/>
          <p:nvPr/>
        </p:nvSpPr>
        <p:spPr>
          <a:xfrm>
            <a:off x="8241260" y="5083756"/>
            <a:ext cx="3854949" cy="861774"/>
          </a:xfrm>
          <a:prstGeom prst="rect">
            <a:avLst/>
          </a:prstGeom>
          <a:noFill/>
        </p:spPr>
        <p:txBody>
          <a:bodyPr wrap="square" rtlCol="0">
            <a:spAutoFit/>
          </a:bodyPr>
          <a:lstStyle/>
          <a:p>
            <a:r>
              <a:rPr lang="en-US" b="1" i="1" dirty="0">
                <a:solidFill>
                  <a:srgbClr val="555659"/>
                </a:solidFill>
              </a:rPr>
              <a:t>App Area Shorthand:</a:t>
            </a:r>
          </a:p>
          <a:p>
            <a:r>
              <a:rPr lang="en-US" sz="1600" dirty="0">
                <a:solidFill>
                  <a:srgbClr val="555659"/>
                </a:solidFill>
              </a:rPr>
              <a:t>Ag, Disasters, Eco, Energy, </a:t>
            </a:r>
            <a:r>
              <a:rPr lang="en-US" sz="1600" dirty="0" err="1">
                <a:solidFill>
                  <a:srgbClr val="555659"/>
                </a:solidFill>
              </a:rPr>
              <a:t>HealthAQ</a:t>
            </a:r>
            <a:r>
              <a:rPr lang="en-US" sz="1600" dirty="0">
                <a:solidFill>
                  <a:srgbClr val="555659"/>
                </a:solidFill>
              </a:rPr>
              <a:t>, TI, Urban, Water</a:t>
            </a:r>
          </a:p>
        </p:txBody>
      </p:sp>
      <p:cxnSp>
        <p:nvCxnSpPr>
          <p:cNvPr id="11" name="Straight Arrow Connector 10"/>
          <p:cNvCxnSpPr/>
          <p:nvPr/>
        </p:nvCxnSpPr>
        <p:spPr>
          <a:xfrm flipV="1">
            <a:off x="5843005" y="4471420"/>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971326" y="4471420"/>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949542" y="3807797"/>
            <a:ext cx="6969741" cy="701731"/>
          </a:xfrm>
          <a:prstGeom prst="rect">
            <a:avLst/>
          </a:prstGeom>
        </p:spPr>
        <p:txBody>
          <a:bodyPr wrap="square">
            <a:spAutoFit/>
          </a:bodyPr>
          <a:lstStyle/>
          <a:p>
            <a:pPr>
              <a:lnSpc>
                <a:spcPct val="110000"/>
              </a:lnSpc>
              <a:buClr>
                <a:srgbClr val="5B9BD5">
                  <a:lumMod val="50000"/>
                </a:srgbClr>
              </a:buClr>
            </a:pPr>
            <a:r>
              <a:rPr lang="en-US" dirty="0" err="1">
                <a:solidFill>
                  <a:srgbClr val="555659"/>
                </a:solidFill>
              </a:rPr>
              <a:t>YearTerm_NodeAcronym_ProjectShortTitle_Proposal</a:t>
            </a:r>
            <a:r>
              <a:rPr lang="en-US" dirty="0">
                <a:solidFill>
                  <a:srgbClr val="555659"/>
                </a:solidFill>
              </a:rPr>
              <a:t> </a:t>
            </a:r>
          </a:p>
          <a:p>
            <a:pPr>
              <a:lnSpc>
                <a:spcPct val="110000"/>
              </a:lnSpc>
              <a:buClr>
                <a:srgbClr val="5B9BD5">
                  <a:lumMod val="50000"/>
                </a:srgbClr>
              </a:buClr>
            </a:pPr>
            <a:r>
              <a:rPr lang="en-US" b="1" dirty="0">
                <a:solidFill>
                  <a:srgbClr val="0079C2"/>
                </a:solidFill>
              </a:rPr>
              <a:t>Ex. </a:t>
            </a:r>
            <a:r>
              <a:rPr lang="en-US" sz="1400" b="1" dirty="0" smtClean="0">
                <a:solidFill>
                  <a:srgbClr val="0079C2"/>
                </a:solidFill>
              </a:rPr>
              <a:t>2020pring_GA_EasternIndiaEcoII_Proposal</a:t>
            </a:r>
            <a:endParaRPr lang="en-US" sz="1400" b="1" dirty="0">
              <a:solidFill>
                <a:srgbClr val="0079C2"/>
              </a:solidFill>
            </a:endParaRPr>
          </a:p>
        </p:txBody>
      </p:sp>
    </p:spTree>
    <p:extLst>
      <p:ext uri="{BB962C8B-B14F-4D97-AF65-F5344CB8AC3E}">
        <p14:creationId xmlns:p14="http://schemas.microsoft.com/office/powerpoint/2010/main" val="549146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65124"/>
            <a:ext cx="11046466" cy="479425"/>
          </a:xfrm>
        </p:spPr>
        <p:txBody>
          <a:bodyPr>
            <a:noAutofit/>
          </a:bodyPr>
          <a:lstStyle/>
          <a:p>
            <a:r>
              <a:rPr lang="en-US" dirty="0" smtClean="0">
                <a:solidFill>
                  <a:srgbClr val="3550A7"/>
                </a:solidFill>
              </a:rPr>
              <a:t>Things NPO Looks For</a:t>
            </a:r>
            <a:endParaRPr lang="en-US" dirty="0">
              <a:solidFill>
                <a:srgbClr val="3550A7"/>
              </a:solidFill>
            </a:endParaRPr>
          </a:p>
        </p:txBody>
      </p:sp>
      <p:sp>
        <p:nvSpPr>
          <p:cNvPr id="9" name="Text Placeholder 5"/>
          <p:cNvSpPr txBox="1">
            <a:spLocks/>
          </p:cNvSpPr>
          <p:nvPr/>
        </p:nvSpPr>
        <p:spPr>
          <a:xfrm>
            <a:off x="304799" y="1244011"/>
            <a:ext cx="11486147" cy="51728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The correct template is used and sections aren’t missing</a:t>
            </a: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We look for responses to be </a:t>
            </a:r>
            <a:r>
              <a:rPr lang="en-US" dirty="0" smtClean="0">
                <a:solidFill>
                  <a:prstClr val="black">
                    <a:lumMod val="75000"/>
                    <a:lumOff val="25000"/>
                  </a:prstClr>
                </a:solidFill>
              </a:rPr>
              <a:t>roughly within </a:t>
            </a:r>
            <a:r>
              <a:rPr lang="en-US" dirty="0">
                <a:solidFill>
                  <a:prstClr val="black">
                    <a:lumMod val="75000"/>
                    <a:lumOff val="25000"/>
                  </a:prstClr>
                </a:solidFill>
              </a:rPr>
              <a:t>word counts provided – concise, fluff free, and responsive to each prompt</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If the project fills a gap: </a:t>
            </a:r>
            <a:r>
              <a:rPr lang="en-US" dirty="0">
                <a:solidFill>
                  <a:prstClr val="black">
                    <a:lumMod val="75000"/>
                    <a:lumOff val="25000"/>
                  </a:prstClr>
                </a:solidFill>
              </a:rPr>
              <a:t>study areas in gap states, underutilized sensors, less common app areas</a:t>
            </a: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Multiple term projects should have significant partner involvement and a third term project should be focused on the hand off and the partner being able to use and replicate the methodologies/results</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End products </a:t>
            </a:r>
            <a:r>
              <a:rPr lang="en-US" dirty="0">
                <a:solidFill>
                  <a:prstClr val="black">
                    <a:lumMod val="75000"/>
                    <a:lumOff val="25000"/>
                  </a:prstClr>
                </a:solidFill>
              </a:rPr>
              <a:t>should be well thought out and </a:t>
            </a:r>
            <a:r>
              <a:rPr lang="en-US" dirty="0" smtClean="0">
                <a:solidFill>
                  <a:prstClr val="black">
                    <a:lumMod val="75000"/>
                    <a:lumOff val="25000"/>
                  </a:prstClr>
                </a:solidFill>
              </a:rPr>
              <a:t>titles should be short but descriptive</a:t>
            </a:r>
            <a:endParaRPr lang="en-US"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If software release is involved, we look for a very descriptive and well thought out transition plan and timeline</a:t>
            </a: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What is the decision? Is it actionable? When we see a title talking about improving understanding of a phenomenon and weak write up in the decision section, we question whether it is truly “applied science” – so clearly communicate the decision that could potentially be impacted</a:t>
            </a:r>
          </a:p>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Partner </a:t>
            </a:r>
            <a:r>
              <a:rPr lang="en-US" dirty="0" smtClean="0">
                <a:solidFill>
                  <a:prstClr val="black">
                    <a:lumMod val="75000"/>
                    <a:lumOff val="25000"/>
                  </a:prstClr>
                </a:solidFill>
              </a:rPr>
              <a:t>names &amp; satellite/instrument names </a:t>
            </a:r>
            <a:r>
              <a:rPr lang="en-US" dirty="0">
                <a:solidFill>
                  <a:prstClr val="black">
                    <a:lumMod val="75000"/>
                    <a:lumOff val="25000"/>
                  </a:prstClr>
                </a:solidFill>
              </a:rPr>
              <a:t>are written correctly</a:t>
            </a:r>
          </a:p>
        </p:txBody>
      </p:sp>
    </p:spTree>
    <p:extLst>
      <p:ext uri="{BB962C8B-B14F-4D97-AF65-F5344CB8AC3E}">
        <p14:creationId xmlns:p14="http://schemas.microsoft.com/office/powerpoint/2010/main" val="560988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A1E8A"/>
                </a:solidFill>
              </a:rPr>
              <a:t>Partner Forms (Pre/Post)</a:t>
            </a:r>
            <a:endParaRPr lang="en-US" sz="4400" dirty="0">
              <a:solidFill>
                <a:srgbClr val="0A1E8A"/>
              </a:solidFill>
            </a:endParaRPr>
          </a:p>
        </p:txBody>
      </p:sp>
      <p:sp>
        <p:nvSpPr>
          <p:cNvPr id="4" name="Text Placeholder 3"/>
          <p:cNvSpPr>
            <a:spLocks noGrp="1"/>
          </p:cNvSpPr>
          <p:nvPr>
            <p:ph type="body" sz="half" idx="2"/>
          </p:nvPr>
        </p:nvSpPr>
        <p:spPr>
          <a:xfrm>
            <a:off x="434567" y="1204111"/>
            <a:ext cx="8099834" cy="5608170"/>
          </a:xfrm>
        </p:spPr>
        <p:txBody>
          <a:bodyPr>
            <a:normAutofit fontScale="85000" lnSpcReduction="20000"/>
          </a:bodyPr>
          <a:lstStyle/>
          <a:p>
            <a:pPr>
              <a:buClr>
                <a:srgbClr val="0A1E8A"/>
              </a:buClr>
            </a:pPr>
            <a:r>
              <a:rPr lang="en-US" sz="2400" dirty="0"/>
              <a:t>Pre-Project Partner Forms are sent out before the term to gather information about partner needs and expectations. Post-Project Partner Forms are sent after the completion of the term to collect information regarding the perceptions of success of collaborating with DEVELOP. </a:t>
            </a:r>
          </a:p>
          <a:p>
            <a:pPr marL="285750" indent="-285750">
              <a:buClr>
                <a:srgbClr val="0A1E8A"/>
              </a:buClr>
              <a:buFont typeface="Webdings" panose="05030102010509060703" pitchFamily="18" charset="2"/>
              <a:buChar char="4"/>
            </a:pPr>
            <a:endParaRPr lang="en-US" sz="2400" dirty="0"/>
          </a:p>
          <a:p>
            <a:pPr marL="285750" indent="-285750">
              <a:buClr>
                <a:srgbClr val="0A1E8A"/>
              </a:buClr>
              <a:buFont typeface="Webdings" panose="05030102010509060703" pitchFamily="18" charset="2"/>
              <a:buChar char="4"/>
            </a:pPr>
            <a:r>
              <a:rPr lang="en-US" sz="2400" dirty="0"/>
              <a:t>Were the project results and methodologies useful? </a:t>
            </a:r>
          </a:p>
          <a:p>
            <a:pPr marL="285750" indent="-285750">
              <a:buClr>
                <a:srgbClr val="0A1E8A"/>
              </a:buClr>
              <a:buFont typeface="Webdings" panose="05030102010509060703" pitchFamily="18" charset="2"/>
              <a:buChar char="4"/>
            </a:pPr>
            <a:r>
              <a:rPr lang="en-US" sz="2400" dirty="0"/>
              <a:t>Was the experience a good one? </a:t>
            </a:r>
          </a:p>
          <a:p>
            <a:pPr marL="285750" indent="-285750">
              <a:buClr>
                <a:srgbClr val="0A1E8A"/>
              </a:buClr>
              <a:buFont typeface="Webdings" panose="05030102010509060703" pitchFamily="18" charset="2"/>
              <a:buChar char="4"/>
            </a:pPr>
            <a:r>
              <a:rPr lang="en-US" sz="2400" dirty="0"/>
              <a:t>Is the partner using the results or methodologies in their decision-making process?</a:t>
            </a:r>
          </a:p>
          <a:p>
            <a:pPr marL="285750" indent="-285750">
              <a:buClr>
                <a:srgbClr val="0A1E8A"/>
              </a:buClr>
              <a:buFont typeface="Webdings" panose="05030102010509060703" pitchFamily="18" charset="2"/>
              <a:buChar char="4"/>
            </a:pPr>
            <a:endParaRPr lang="en-US" sz="2400" dirty="0"/>
          </a:p>
          <a:p>
            <a:pPr>
              <a:buClr>
                <a:srgbClr val="0A1E8A"/>
              </a:buClr>
            </a:pPr>
            <a:r>
              <a:rPr lang="en-US" sz="2400" dirty="0"/>
              <a:t>Timeline: Center Leads send out the Pre-Project survey link a couple weeks before the beginning of the term for new projects. The Post-Project survey link will be sent to partners at the end of the term. In case of a project that has multiple terms, the survey goes out following the project’s final term.</a:t>
            </a:r>
          </a:p>
          <a:p>
            <a:pPr marL="285750" indent="-285750">
              <a:buClr>
                <a:srgbClr val="0A1E8A"/>
              </a:buClr>
              <a:buFont typeface="Webdings" panose="05030102010509060703" pitchFamily="18" charset="2"/>
              <a:buChar char="4"/>
            </a:pPr>
            <a:endParaRPr lang="en-US" sz="2400" dirty="0"/>
          </a:p>
          <a:p>
            <a:pPr>
              <a:buClr>
                <a:srgbClr val="0A1E8A"/>
              </a:buClr>
            </a:pPr>
            <a:r>
              <a:rPr lang="en-US" sz="2400" dirty="0"/>
              <a:t>Please communicate to your partners that DEVELOP will stay in touch and send a brief form at the end of the project’s final term.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09285">
            <a:off x="9030529" y="373386"/>
            <a:ext cx="2487715" cy="6197472"/>
          </a:xfrm>
          <a:prstGeom prst="rect">
            <a:avLst/>
          </a:prstGeom>
          <a:ln>
            <a:solidFill>
              <a:schemeClr val="bg1">
                <a:lumMod val="65000"/>
              </a:schemeClr>
            </a:solidFill>
          </a:ln>
        </p:spPr>
      </p:pic>
    </p:spTree>
    <p:extLst>
      <p:ext uri="{BB962C8B-B14F-4D97-AF65-F5344CB8AC3E}">
        <p14:creationId xmlns:p14="http://schemas.microsoft.com/office/powerpoint/2010/main" val="844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A1E8A"/>
                </a:solidFill>
              </a:rPr>
              <a:t>Project Strength Index (PSI)</a:t>
            </a:r>
            <a:endParaRPr lang="en-US" sz="4400" dirty="0">
              <a:solidFill>
                <a:srgbClr val="0A1E8A"/>
              </a:solidFill>
            </a:endParaRPr>
          </a:p>
        </p:txBody>
      </p:sp>
      <p:sp>
        <p:nvSpPr>
          <p:cNvPr id="4" name="Text Placeholder 3"/>
          <p:cNvSpPr>
            <a:spLocks noGrp="1"/>
          </p:cNvSpPr>
          <p:nvPr>
            <p:ph type="body" sz="half" idx="2"/>
          </p:nvPr>
        </p:nvSpPr>
        <p:spPr>
          <a:xfrm>
            <a:off x="292267" y="1024128"/>
            <a:ext cx="6559295" cy="5788153"/>
          </a:xfrm>
        </p:spPr>
        <p:txBody>
          <a:bodyPr>
            <a:normAutofit fontScale="70000" lnSpcReduction="20000"/>
          </a:bodyPr>
          <a:lstStyle/>
          <a:p>
            <a:r>
              <a:rPr lang="en-US" sz="2400" dirty="0"/>
              <a:t>DEVELOP projects have consistently improved and matured over the Program’s last 15+ years. A means of assessing project progression and comparing project success has, to date, been subjective. The PSI provides DEVELOP a means of objectively evaluating projects and tracking progress. </a:t>
            </a:r>
            <a:endParaRPr lang="en-US" sz="2400" dirty="0" smtClean="0"/>
          </a:p>
          <a:p>
            <a:endParaRPr lang="en-US" sz="2400" dirty="0" smtClean="0"/>
          </a:p>
          <a:p>
            <a:pPr lvl="0"/>
            <a:r>
              <a:rPr lang="en-US" sz="2400" b="1" i="1" dirty="0"/>
              <a:t>A series of questions are answered earning a total of 21 points in two sections: 1. Policy &amp; Partner and 2. Platform &amp; Science. The score for each category is then placed on the index to receive the project’s </a:t>
            </a:r>
            <a:r>
              <a:rPr lang="en-US" sz="2400" b="1" i="1" dirty="0" smtClean="0"/>
              <a:t>current </a:t>
            </a:r>
            <a:r>
              <a:rPr lang="en-US" sz="2400" b="1" i="1" dirty="0"/>
              <a:t>stage (1 to 5</a:t>
            </a:r>
            <a:r>
              <a:rPr lang="en-US" sz="2400" b="1" i="1" dirty="0" smtClean="0"/>
              <a:t>).</a:t>
            </a:r>
          </a:p>
          <a:p>
            <a:pPr lvl="0"/>
            <a:endParaRPr lang="en-US" sz="2400" b="1" i="1" dirty="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a:p>
            <a:r>
              <a:rPr lang="en-US" sz="2400" b="1" i="1" dirty="0"/>
              <a:t>PSI Part I: </a:t>
            </a:r>
            <a:r>
              <a:rPr lang="en-US" sz="2400" dirty="0"/>
              <a:t>Initial set of questions answered by CLs about projects during each interim about the preceding </a:t>
            </a:r>
            <a:r>
              <a:rPr lang="en-US" sz="2400" dirty="0" smtClean="0"/>
              <a:t>term</a:t>
            </a:r>
            <a:r>
              <a:rPr lang="en-US" sz="2400" b="1" dirty="0" smtClean="0"/>
              <a:t>.</a:t>
            </a:r>
          </a:p>
          <a:p>
            <a:r>
              <a:rPr lang="en-US" sz="2400" b="1" i="1" dirty="0" smtClean="0"/>
              <a:t>PSI </a:t>
            </a:r>
            <a:r>
              <a:rPr lang="en-US" sz="2400" b="1" i="1" dirty="0"/>
              <a:t>Part II: </a:t>
            </a:r>
            <a:r>
              <a:rPr lang="en-US" sz="2400" dirty="0" smtClean="0"/>
              <a:t>~4-6 month follow-up, </a:t>
            </a:r>
            <a:r>
              <a:rPr lang="en-US" sz="2400" dirty="0"/>
              <a:t>questions answered by CLs </a:t>
            </a:r>
            <a:r>
              <a:rPr lang="en-US" sz="2400" dirty="0" smtClean="0">
                <a:latin typeface="Century Gothic" charset="0"/>
                <a:ea typeface="Century Gothic" charset="0"/>
                <a:cs typeface="Century Gothic" charset="0"/>
              </a:rPr>
              <a:t>to </a:t>
            </a:r>
            <a:r>
              <a:rPr lang="en-US" sz="2400" dirty="0">
                <a:latin typeface="Century Gothic" charset="0"/>
                <a:ea typeface="Century Gothic" charset="0"/>
                <a:cs typeface="Century Gothic" charset="0"/>
              </a:rPr>
              <a:t>assess additional project characteristics such as publishing, conference presentations, and partner use of end products</a:t>
            </a:r>
            <a:r>
              <a:rPr lang="en-US" sz="2400" dirty="0" smtClean="0">
                <a:latin typeface="Century Gothic" charset="0"/>
                <a:ea typeface="Century Gothic" charset="0"/>
                <a:cs typeface="Century Gothic" charset="0"/>
              </a:rPr>
              <a:t>.</a:t>
            </a:r>
            <a:endParaRPr lang="en-US" sz="2400" dirty="0"/>
          </a:p>
          <a:p>
            <a:endParaRPr lang="en-US" sz="2400"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290" y="3725778"/>
            <a:ext cx="5939790" cy="1204595"/>
          </a:xfrm>
          <a:prstGeom prst="rect">
            <a:avLst/>
          </a:prstGeom>
          <a:noFill/>
          <a:ln>
            <a:solidFill>
              <a:schemeClr val="tx2"/>
            </a:solidFill>
          </a:ln>
        </p:spPr>
      </p:pic>
      <p:sp>
        <p:nvSpPr>
          <p:cNvPr id="6" name="Rectangle 5"/>
          <p:cNvSpPr/>
          <p:nvPr/>
        </p:nvSpPr>
        <p:spPr>
          <a:xfrm>
            <a:off x="7246880" y="1221984"/>
            <a:ext cx="4869846" cy="1169551"/>
          </a:xfrm>
          <a:prstGeom prst="rect">
            <a:avLst/>
          </a:prstGeom>
        </p:spPr>
        <p:txBody>
          <a:bodyPr wrap="square">
            <a:spAutoFit/>
          </a:bodyPr>
          <a:lstStyle/>
          <a:p>
            <a:pPr marL="457200" indent="-457200"/>
            <a:r>
              <a:rPr lang="en-US" sz="1400" b="1" dirty="0">
                <a:solidFill>
                  <a:prstClr val="black">
                    <a:lumMod val="75000"/>
                    <a:lumOff val="25000"/>
                  </a:prstClr>
                </a:solidFill>
              </a:rPr>
              <a:t>Stage 1: </a:t>
            </a:r>
            <a:r>
              <a:rPr lang="en-US" sz="1400" dirty="0">
                <a:solidFill>
                  <a:prstClr val="black">
                    <a:lumMod val="75000"/>
                    <a:lumOff val="25000"/>
                  </a:prstClr>
                </a:solidFill>
              </a:rPr>
              <a:t>Basic Research</a:t>
            </a:r>
          </a:p>
          <a:p>
            <a:pPr marL="457200" indent="-457200"/>
            <a:r>
              <a:rPr lang="en-US" sz="1400" b="1" dirty="0">
                <a:solidFill>
                  <a:prstClr val="black">
                    <a:lumMod val="75000"/>
                    <a:lumOff val="25000"/>
                  </a:prstClr>
                </a:solidFill>
              </a:rPr>
              <a:t>Stage 2: </a:t>
            </a:r>
            <a:r>
              <a:rPr lang="en-US" sz="1400" dirty="0">
                <a:solidFill>
                  <a:prstClr val="black">
                    <a:lumMod val="75000"/>
                    <a:lumOff val="25000"/>
                  </a:prstClr>
                </a:solidFill>
              </a:rPr>
              <a:t>Application Concept Complete</a:t>
            </a:r>
          </a:p>
          <a:p>
            <a:pPr marL="457200" indent="-457200"/>
            <a:r>
              <a:rPr lang="en-US" sz="1400" b="1" dirty="0">
                <a:solidFill>
                  <a:prstClr val="black">
                    <a:lumMod val="75000"/>
                    <a:lumOff val="25000"/>
                  </a:prstClr>
                </a:solidFill>
              </a:rPr>
              <a:t>Stage 3: </a:t>
            </a:r>
            <a:r>
              <a:rPr lang="en-US" sz="1400" dirty="0">
                <a:solidFill>
                  <a:prstClr val="black">
                    <a:lumMod val="75000"/>
                    <a:lumOff val="25000"/>
                  </a:prstClr>
                </a:solidFill>
              </a:rPr>
              <a:t>Application Demonstration Successful</a:t>
            </a:r>
          </a:p>
          <a:p>
            <a:pPr marL="457200" indent="-457200"/>
            <a:r>
              <a:rPr lang="en-US" sz="1400" b="1" dirty="0">
                <a:solidFill>
                  <a:prstClr val="black">
                    <a:lumMod val="75000"/>
                    <a:lumOff val="25000"/>
                  </a:prstClr>
                </a:solidFill>
              </a:rPr>
              <a:t>Stage 4: </a:t>
            </a:r>
            <a:r>
              <a:rPr lang="en-US" sz="1400" dirty="0">
                <a:solidFill>
                  <a:prstClr val="black">
                    <a:lumMod val="75000"/>
                    <a:lumOff val="25000"/>
                  </a:prstClr>
                </a:solidFill>
              </a:rPr>
              <a:t>Application Verified / End-User Engaged</a:t>
            </a:r>
          </a:p>
          <a:p>
            <a:pPr marL="457200" indent="-457200"/>
            <a:r>
              <a:rPr lang="en-US" sz="1400" b="1" dirty="0">
                <a:solidFill>
                  <a:prstClr val="black">
                    <a:lumMod val="75000"/>
                    <a:lumOff val="25000"/>
                  </a:prstClr>
                </a:solidFill>
              </a:rPr>
              <a:t>Stage 5: </a:t>
            </a:r>
            <a:r>
              <a:rPr lang="en-US" sz="1400" dirty="0">
                <a:solidFill>
                  <a:prstClr val="black">
                    <a:lumMod val="75000"/>
                    <a:lumOff val="25000"/>
                  </a:prstClr>
                </a:solidFill>
              </a:rPr>
              <a:t>Transition to End-User / Decision Enhanced</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26410" y="3922085"/>
            <a:ext cx="2883453" cy="2866796"/>
          </a:xfrm>
          <a:prstGeom prst="rect">
            <a:avLst/>
          </a:prstGeom>
        </p:spPr>
      </p:pic>
      <p:pic>
        <p:nvPicPr>
          <p:cNvPr id="9" name="Picture 8"/>
          <p:cNvPicPr/>
          <p:nvPr/>
        </p:nvPicPr>
        <p:blipFill rotWithShape="1">
          <a:blip r:embed="rId4" cstate="screen">
            <a:extLst>
              <a:ext uri="{28A0092B-C50C-407E-A947-70E740481C1C}">
                <a14:useLocalDpi xmlns:a14="http://schemas.microsoft.com/office/drawing/2010/main"/>
              </a:ext>
            </a:extLst>
          </a:blip>
          <a:srcRect/>
          <a:stretch/>
        </p:blipFill>
        <p:spPr bwMode="auto">
          <a:xfrm>
            <a:off x="6849494" y="2350329"/>
            <a:ext cx="2699122" cy="23756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489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50A7"/>
                </a:solidFill>
              </a:rPr>
              <a:t>Proposal Writing</a:t>
            </a:r>
            <a:endParaRPr lang="en-US" dirty="0">
              <a:solidFill>
                <a:srgbClr val="3550A7"/>
              </a:solidFill>
            </a:endParaRPr>
          </a:p>
        </p:txBody>
      </p:sp>
      <p:sp>
        <p:nvSpPr>
          <p:cNvPr id="3" name="Text Placeholder 2"/>
          <p:cNvSpPr>
            <a:spLocks noGrp="1"/>
          </p:cNvSpPr>
          <p:nvPr>
            <p:ph type="body" sz="half" idx="2"/>
          </p:nvPr>
        </p:nvSpPr>
        <p:spPr/>
        <p:txBody>
          <a:bodyPr/>
          <a:lstStyle/>
          <a:p>
            <a:r>
              <a:rPr lang="en-US" dirty="0" smtClean="0"/>
              <a:t>Template</a:t>
            </a:r>
          </a:p>
          <a:p>
            <a:r>
              <a:rPr lang="en-US" dirty="0" smtClean="0"/>
              <a:t>Best Practices</a:t>
            </a:r>
          </a:p>
          <a:p>
            <a:r>
              <a:rPr lang="en-US" dirty="0" smtClean="0"/>
              <a:t>Things NPO Looks For</a:t>
            </a:r>
          </a:p>
          <a:p>
            <a:r>
              <a:rPr lang="en-US" dirty="0" smtClean="0"/>
              <a:t>Partner Forms</a:t>
            </a:r>
          </a:p>
          <a:p>
            <a:r>
              <a:rPr lang="en-US" dirty="0" smtClean="0"/>
              <a:t>PSI</a:t>
            </a:r>
          </a:p>
          <a:p>
            <a:r>
              <a:rPr lang="en-US" dirty="0" smtClean="0"/>
              <a:t>Resources</a:t>
            </a:r>
          </a:p>
          <a:p>
            <a:r>
              <a:rPr lang="en-US" dirty="0" smtClean="0"/>
              <a:t>NPO Wish List</a:t>
            </a:r>
          </a:p>
          <a:p>
            <a:r>
              <a:rPr lang="en-US" dirty="0" smtClean="0"/>
              <a:t>POCs</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90021" y="0"/>
            <a:ext cx="3818021" cy="6858000"/>
          </a:xfrm>
          <a:prstGeom prst="rect">
            <a:avLst/>
          </a:prstGeom>
        </p:spPr>
      </p:pic>
    </p:spTree>
    <p:extLst>
      <p:ext uri="{BB962C8B-B14F-4D97-AF65-F5344CB8AC3E}">
        <p14:creationId xmlns:p14="http://schemas.microsoft.com/office/powerpoint/2010/main" val="49317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Proposal Considerations </a:t>
            </a:r>
            <a:endParaRPr lang="en-US" dirty="0">
              <a:solidFill>
                <a:srgbClr val="3550A7"/>
              </a:solidFill>
            </a:endParaRPr>
          </a:p>
        </p:txBody>
      </p:sp>
      <p:sp>
        <p:nvSpPr>
          <p:cNvPr id="9" name="Text Placeholder 5"/>
          <p:cNvSpPr txBox="1">
            <a:spLocks/>
          </p:cNvSpPr>
          <p:nvPr/>
        </p:nvSpPr>
        <p:spPr>
          <a:xfrm>
            <a:off x="304799" y="1244011"/>
            <a:ext cx="11569055" cy="51886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65138" indent="-465138">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Responding to HQ, </a:t>
            </a:r>
            <a:r>
              <a:rPr lang="en-US" sz="1800" dirty="0" smtClean="0">
                <a:solidFill>
                  <a:prstClr val="black">
                    <a:lumMod val="75000"/>
                    <a:lumOff val="25000"/>
                  </a:prstClr>
                </a:solidFill>
              </a:rPr>
              <a:t>NPO, </a:t>
            </a:r>
            <a:r>
              <a:rPr lang="en-US" sz="1800" dirty="0">
                <a:solidFill>
                  <a:prstClr val="black">
                    <a:lumMod val="75000"/>
                    <a:lumOff val="25000"/>
                  </a:prstClr>
                </a:solidFill>
              </a:rPr>
              <a:t>and/or partner requests</a:t>
            </a:r>
          </a:p>
          <a:p>
            <a:pPr marL="465138" indent="-465138">
              <a:spcBef>
                <a:spcPts val="0"/>
              </a:spcBef>
              <a:spcAft>
                <a:spcPts val="600"/>
              </a:spcAft>
              <a:buClr>
                <a:srgbClr val="3550A7"/>
              </a:buClr>
              <a:buFont typeface="Webdings" panose="05030102010509060703" pitchFamily="18" charset="2"/>
              <a:buChar char="4"/>
            </a:pPr>
            <a:r>
              <a:rPr lang="en-US" sz="1800" dirty="0" smtClean="0">
                <a:solidFill>
                  <a:prstClr val="black">
                    <a:lumMod val="75000"/>
                    <a:lumOff val="25000"/>
                  </a:prstClr>
                </a:solidFill>
              </a:rPr>
              <a:t>Meeting DEVELOP </a:t>
            </a:r>
            <a:r>
              <a:rPr lang="en-US" sz="1800" dirty="0">
                <a:solidFill>
                  <a:prstClr val="black">
                    <a:lumMod val="75000"/>
                    <a:lumOff val="25000"/>
                  </a:prstClr>
                </a:solidFill>
              </a:rPr>
              <a:t>metrics </a:t>
            </a:r>
            <a:r>
              <a:rPr lang="en-US" sz="1800" dirty="0" smtClean="0">
                <a:solidFill>
                  <a:prstClr val="black">
                    <a:lumMod val="75000"/>
                    <a:lumOff val="25000"/>
                  </a:prstClr>
                </a:solidFill>
              </a:rPr>
              <a:t>&amp; node targets</a:t>
            </a:r>
            <a:endParaRPr lang="en-US" sz="1800" dirty="0">
              <a:solidFill>
                <a:prstClr val="black">
                  <a:lumMod val="75000"/>
                  <a:lumOff val="25000"/>
                </a:prstClr>
              </a:solidFill>
            </a:endParaRPr>
          </a:p>
          <a:p>
            <a:pPr marL="465138" indent="-465138">
              <a:spcBef>
                <a:spcPts val="0"/>
              </a:spcBef>
              <a:spcAft>
                <a:spcPts val="600"/>
              </a:spcAft>
              <a:buClr>
                <a:srgbClr val="3550A7"/>
              </a:buClr>
              <a:buFont typeface="Webdings" panose="05030102010509060703" pitchFamily="18" charset="2"/>
              <a:buChar char="4"/>
            </a:pPr>
            <a:r>
              <a:rPr lang="en-US" sz="1800" dirty="0" smtClean="0">
                <a:solidFill>
                  <a:prstClr val="black">
                    <a:lumMod val="75000"/>
                    <a:lumOff val="25000"/>
                  </a:prstClr>
                </a:solidFill>
              </a:rPr>
              <a:t>App </a:t>
            </a:r>
            <a:r>
              <a:rPr lang="en-US" sz="1800" dirty="0">
                <a:solidFill>
                  <a:prstClr val="black">
                    <a:lumMod val="75000"/>
                    <a:lumOff val="25000"/>
                  </a:prstClr>
                </a:solidFill>
              </a:rPr>
              <a:t>Area requirements (e.g. Eco proposal approval depends on a forecasting/prediction piece to the project)</a:t>
            </a:r>
          </a:p>
          <a:p>
            <a:pPr marL="465138" indent="-465138">
              <a:spcBef>
                <a:spcPts val="0"/>
              </a:spcBef>
              <a:spcAft>
                <a:spcPts val="600"/>
              </a:spcAft>
              <a:buClr>
                <a:srgbClr val="3550A7"/>
              </a:buClr>
              <a:buFont typeface="Webdings" panose="05030102010509060703" pitchFamily="18" charset="2"/>
              <a:buChar char="4"/>
            </a:pPr>
            <a:r>
              <a:rPr lang="en-US" sz="1800" dirty="0" smtClean="0">
                <a:solidFill>
                  <a:prstClr val="black">
                    <a:lumMod val="75000"/>
                    <a:lumOff val="25000"/>
                  </a:prstClr>
                </a:solidFill>
              </a:rPr>
              <a:t>Usage of underutilized </a:t>
            </a:r>
            <a:r>
              <a:rPr lang="en-US" sz="1800" dirty="0">
                <a:solidFill>
                  <a:prstClr val="black">
                    <a:lumMod val="75000"/>
                    <a:lumOff val="25000"/>
                  </a:prstClr>
                </a:solidFill>
              </a:rPr>
              <a:t>&amp; new </a:t>
            </a:r>
            <a:r>
              <a:rPr lang="en-US" sz="1800" dirty="0" smtClean="0">
                <a:solidFill>
                  <a:prstClr val="black">
                    <a:lumMod val="75000"/>
                    <a:lumOff val="25000"/>
                  </a:prstClr>
                </a:solidFill>
              </a:rPr>
              <a:t>sensors</a:t>
            </a:r>
            <a:endParaRPr lang="en-US" sz="1800" dirty="0">
              <a:solidFill>
                <a:prstClr val="black">
                  <a:lumMod val="75000"/>
                  <a:lumOff val="25000"/>
                </a:prstClr>
              </a:solidFill>
            </a:endParaRPr>
          </a:p>
          <a:p>
            <a:pPr marL="465138" indent="-465138">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“Relevant” – topics in the media, current data </a:t>
            </a:r>
            <a:r>
              <a:rPr lang="en-US" sz="1800" dirty="0" smtClean="0">
                <a:solidFill>
                  <a:prstClr val="black">
                    <a:lumMod val="75000"/>
                    <a:lumOff val="25000"/>
                  </a:prstClr>
                </a:solidFill>
              </a:rPr>
              <a:t>usage (</a:t>
            </a:r>
            <a:r>
              <a:rPr lang="en-US" sz="1800" b="1" dirty="0" smtClean="0">
                <a:solidFill>
                  <a:prstClr val="black">
                    <a:lumMod val="75000"/>
                    <a:lumOff val="25000"/>
                  </a:prstClr>
                </a:solidFill>
              </a:rPr>
              <a:t>2018-2019 </a:t>
            </a:r>
            <a:r>
              <a:rPr lang="en-US" sz="1800" b="1" dirty="0" smtClean="0">
                <a:solidFill>
                  <a:prstClr val="black">
                    <a:lumMod val="75000"/>
                    <a:lumOff val="25000"/>
                  </a:prstClr>
                </a:solidFill>
              </a:rPr>
              <a:t>data must be used</a:t>
            </a:r>
            <a:r>
              <a:rPr lang="en-US" sz="1800" dirty="0" smtClean="0">
                <a:solidFill>
                  <a:prstClr val="black">
                    <a:lumMod val="75000"/>
                    <a:lumOff val="25000"/>
                  </a:prstClr>
                </a:solidFill>
              </a:rPr>
              <a:t>)</a:t>
            </a:r>
          </a:p>
          <a:p>
            <a:pPr marL="465138" indent="-465138">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Collect project ideas from a wide variety of </a:t>
            </a:r>
            <a:r>
              <a:rPr lang="en-US" sz="1800" dirty="0" smtClean="0">
                <a:solidFill>
                  <a:prstClr val="black">
                    <a:lumMod val="75000"/>
                    <a:lumOff val="25000"/>
                  </a:prstClr>
                </a:solidFill>
              </a:rPr>
              <a:t>sources – if you are </a:t>
            </a:r>
            <a:r>
              <a:rPr lang="en-US" sz="1800" dirty="0">
                <a:solidFill>
                  <a:prstClr val="black">
                    <a:lumMod val="75000"/>
                    <a:lumOff val="25000"/>
                  </a:prstClr>
                </a:solidFill>
              </a:rPr>
              <a:t>ever having trouble, call NPO as there are typically some project ideas needing a home</a:t>
            </a:r>
          </a:p>
          <a:p>
            <a:pPr marL="465138" indent="-465138">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DEVELOP only conducts projects that last 1-3 terms (10 to 30 weeks, i.e., always less than one year). This is a gap in ASP project activities that DEVELOP uniquely fills.</a:t>
            </a:r>
          </a:p>
          <a:p>
            <a:pPr marL="465138" indent="-465138">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Continuation projects: 1 Term (65%), 2 Terms (25%), 3 Terms (10%)</a:t>
            </a:r>
          </a:p>
          <a:p>
            <a:pPr marL="796925" lvl="1" indent="-339725">
              <a:spcBef>
                <a:spcPts val="0"/>
              </a:spcBef>
              <a:spcAft>
                <a:spcPts val="600"/>
              </a:spcAft>
              <a:buClr>
                <a:srgbClr val="3550A7"/>
              </a:buClr>
              <a:buFont typeface="Arial" panose="020B0604020202020204" pitchFamily="34" charset="0"/>
              <a:buChar char="•"/>
            </a:pPr>
            <a:r>
              <a:rPr lang="en-US" sz="1800" dirty="0">
                <a:solidFill>
                  <a:prstClr val="black">
                    <a:lumMod val="75000"/>
                    <a:lumOff val="25000"/>
                  </a:prstClr>
                </a:solidFill>
              </a:rPr>
              <a:t>Need a </a:t>
            </a:r>
            <a:r>
              <a:rPr lang="en-US" sz="1800" b="1" dirty="0">
                <a:solidFill>
                  <a:prstClr val="black">
                    <a:lumMod val="75000"/>
                    <a:lumOff val="25000"/>
                  </a:prstClr>
                </a:solidFill>
              </a:rPr>
              <a:t>compelling reason </a:t>
            </a:r>
            <a:r>
              <a:rPr lang="en-US" sz="1800" dirty="0">
                <a:solidFill>
                  <a:prstClr val="black">
                    <a:lumMod val="75000"/>
                    <a:lumOff val="25000"/>
                  </a:prstClr>
                </a:solidFill>
              </a:rPr>
              <a:t>during proposal phase for why a project should continue into a 2nd or 3rd term</a:t>
            </a:r>
          </a:p>
          <a:p>
            <a:pPr marL="796925" lvl="1" indent="-339725">
              <a:spcBef>
                <a:spcPts val="0"/>
              </a:spcBef>
              <a:spcAft>
                <a:spcPts val="600"/>
              </a:spcAft>
              <a:buClr>
                <a:srgbClr val="3550A7"/>
              </a:buClr>
              <a:buFont typeface="Arial" panose="020B0604020202020204" pitchFamily="34" charset="0"/>
              <a:buChar char="•"/>
            </a:pPr>
            <a:r>
              <a:rPr lang="en-US" sz="1800" dirty="0">
                <a:solidFill>
                  <a:prstClr val="black">
                    <a:lumMod val="75000"/>
                    <a:lumOff val="25000"/>
                  </a:prstClr>
                </a:solidFill>
              </a:rPr>
              <a:t>Clearly lay out phased approach for a project in the first proposal</a:t>
            </a:r>
          </a:p>
          <a:p>
            <a:pPr marL="796925" lvl="1" indent="-339725">
              <a:spcBef>
                <a:spcPts val="0"/>
              </a:spcBef>
              <a:spcAft>
                <a:spcPts val="600"/>
              </a:spcAft>
              <a:buClr>
                <a:srgbClr val="3550A7"/>
              </a:buClr>
              <a:buFont typeface="Arial" panose="020B0604020202020204" pitchFamily="34" charset="0"/>
              <a:buChar char="•"/>
            </a:pPr>
            <a:r>
              <a:rPr lang="en-US" sz="1800" dirty="0">
                <a:solidFill>
                  <a:prstClr val="black">
                    <a:lumMod val="75000"/>
                    <a:lumOff val="25000"/>
                  </a:prstClr>
                </a:solidFill>
              </a:rPr>
              <a:t>Partner engagement is critical for multi-term project approval – </a:t>
            </a:r>
            <a:r>
              <a:rPr lang="en-US" sz="1800" b="1" dirty="0">
                <a:solidFill>
                  <a:prstClr val="black">
                    <a:lumMod val="75000"/>
                    <a:lumOff val="25000"/>
                  </a:prstClr>
                </a:solidFill>
              </a:rPr>
              <a:t>a third term should have a robust handoff plan so consider providing a training and tutorials</a:t>
            </a:r>
            <a:r>
              <a:rPr lang="en-US" sz="1800" dirty="0">
                <a:solidFill>
                  <a:prstClr val="black">
                    <a:lumMod val="75000"/>
                    <a:lumOff val="25000"/>
                  </a:prstClr>
                </a:solidFill>
              </a:rPr>
              <a:t>.</a:t>
            </a:r>
          </a:p>
          <a:p>
            <a:pPr marL="465138" indent="-465138">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rPr>
              <a:t>International projects: if a proposal has an international study area, an international checklist must be completed. NPO will review and approve/reject for proposal submission. </a:t>
            </a:r>
          </a:p>
        </p:txBody>
      </p:sp>
    </p:spTree>
    <p:extLst>
      <p:ext uri="{BB962C8B-B14F-4D97-AF65-F5344CB8AC3E}">
        <p14:creationId xmlns:p14="http://schemas.microsoft.com/office/powerpoint/2010/main" val="1797274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Proposal Template</a:t>
            </a:r>
            <a:endParaRPr lang="en-US" dirty="0">
              <a:solidFill>
                <a:srgbClr val="3550A7"/>
              </a:solidFill>
            </a:endParaRPr>
          </a:p>
        </p:txBody>
      </p:sp>
      <p:sp>
        <p:nvSpPr>
          <p:cNvPr id="9" name="Text Placeholder 5"/>
          <p:cNvSpPr txBox="1">
            <a:spLocks/>
          </p:cNvSpPr>
          <p:nvPr/>
        </p:nvSpPr>
        <p:spPr>
          <a:xfrm>
            <a:off x="304799" y="1090862"/>
            <a:ext cx="5999747" cy="5767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175">
              <a:spcBef>
                <a:spcPts val="0"/>
              </a:spcBef>
              <a:spcAft>
                <a:spcPts val="600"/>
              </a:spcAft>
              <a:buClr>
                <a:srgbClr val="08107B"/>
              </a:buClr>
            </a:pPr>
            <a:r>
              <a:rPr lang="en-US" sz="2400" b="1" dirty="0">
                <a:solidFill>
                  <a:prstClr val="black">
                    <a:lumMod val="75000"/>
                    <a:lumOff val="25000"/>
                  </a:prstClr>
                </a:solidFill>
              </a:rPr>
              <a:t>6 Sections:</a:t>
            </a:r>
          </a:p>
          <a:p>
            <a:pPr marL="342900" indent="-339725">
              <a:spcBef>
                <a:spcPts val="0"/>
              </a:spcBef>
              <a:spcAft>
                <a:spcPts val="600"/>
              </a:spcAft>
              <a:buClr>
                <a:srgbClr val="08107B"/>
              </a:buClr>
              <a:buFont typeface="Webdings" panose="05030102010509060703" pitchFamily="18" charset="2"/>
              <a:buChar char="4"/>
            </a:pPr>
            <a:r>
              <a:rPr lang="en-US" sz="1800" b="1" dirty="0">
                <a:solidFill>
                  <a:prstClr val="black">
                    <a:lumMod val="75000"/>
                    <a:lumOff val="25000"/>
                  </a:prstClr>
                </a:solidFill>
              </a:rPr>
              <a:t>Project Overview</a:t>
            </a:r>
            <a:r>
              <a:rPr lang="en-US" sz="1800" dirty="0">
                <a:solidFill>
                  <a:prstClr val="black">
                    <a:lumMod val="75000"/>
                    <a:lumOff val="25000"/>
                  </a:prstClr>
                </a:solidFill>
              </a:rPr>
              <a:t>: synopsis, community concern, source of idea, app areas, study area &amp; period, advisors</a:t>
            </a:r>
          </a:p>
          <a:p>
            <a:pPr marL="342900" indent="-339725">
              <a:spcBef>
                <a:spcPts val="0"/>
              </a:spcBef>
              <a:spcAft>
                <a:spcPts val="600"/>
              </a:spcAft>
              <a:buClr>
                <a:srgbClr val="08107B"/>
              </a:buClr>
              <a:buFont typeface="Webdings" panose="05030102010509060703" pitchFamily="18" charset="2"/>
              <a:buChar char="4"/>
            </a:pPr>
            <a:r>
              <a:rPr lang="en-US" sz="1800" b="1" dirty="0">
                <a:solidFill>
                  <a:prstClr val="black">
                    <a:lumMod val="75000"/>
                    <a:lumOff val="25000"/>
                  </a:prstClr>
                </a:solidFill>
              </a:rPr>
              <a:t>Partner Overview</a:t>
            </a:r>
            <a:r>
              <a:rPr lang="en-US" sz="1800" dirty="0">
                <a:solidFill>
                  <a:prstClr val="black">
                    <a:lumMod val="75000"/>
                    <a:lumOff val="25000"/>
                  </a:prstClr>
                </a:solidFill>
              </a:rPr>
              <a:t>: partner names, decision, EO experience, collaborator contributions, boundary orgs, communication plan, transition plan, letters of support (if any)</a:t>
            </a:r>
          </a:p>
          <a:p>
            <a:pPr marL="342900" indent="-339725">
              <a:spcBef>
                <a:spcPts val="0"/>
              </a:spcBef>
              <a:spcAft>
                <a:spcPts val="600"/>
              </a:spcAft>
              <a:buClr>
                <a:srgbClr val="08107B"/>
              </a:buClr>
              <a:buFont typeface="Webdings" panose="05030102010509060703" pitchFamily="18" charset="2"/>
              <a:buChar char="4"/>
            </a:pPr>
            <a:r>
              <a:rPr lang="en-US" sz="1800" b="1" dirty="0">
                <a:solidFill>
                  <a:prstClr val="black">
                    <a:lumMod val="75000"/>
                    <a:lumOff val="25000"/>
                  </a:prstClr>
                </a:solidFill>
              </a:rPr>
              <a:t>Earth Observation Overview</a:t>
            </a:r>
            <a:r>
              <a:rPr lang="en-US" sz="1800" dirty="0">
                <a:solidFill>
                  <a:prstClr val="black">
                    <a:lumMod val="75000"/>
                    <a:lumOff val="25000"/>
                  </a:prstClr>
                </a:solidFill>
              </a:rPr>
              <a:t>: EO, ancillary datasets, modeling, software</a:t>
            </a:r>
          </a:p>
          <a:p>
            <a:pPr marL="342900" indent="-339725">
              <a:spcBef>
                <a:spcPts val="0"/>
              </a:spcBef>
              <a:spcAft>
                <a:spcPts val="600"/>
              </a:spcAft>
              <a:buClr>
                <a:srgbClr val="08107B"/>
              </a:buClr>
              <a:buFont typeface="Webdings" panose="05030102010509060703" pitchFamily="18" charset="2"/>
              <a:buChar char="4"/>
            </a:pPr>
            <a:r>
              <a:rPr lang="en-US" sz="1800" b="1" dirty="0">
                <a:solidFill>
                  <a:prstClr val="black">
                    <a:lumMod val="75000"/>
                    <a:lumOff val="25000"/>
                  </a:prstClr>
                </a:solidFill>
              </a:rPr>
              <a:t>DST &amp; End Product Overview</a:t>
            </a:r>
            <a:r>
              <a:rPr lang="en-US" sz="1800" dirty="0">
                <a:solidFill>
                  <a:prstClr val="black">
                    <a:lumMod val="75000"/>
                    <a:lumOff val="25000"/>
                  </a:prstClr>
                </a:solidFill>
              </a:rPr>
              <a:t>: end products, benefits</a:t>
            </a:r>
          </a:p>
          <a:p>
            <a:pPr marL="342900" indent="-339725">
              <a:spcBef>
                <a:spcPts val="0"/>
              </a:spcBef>
              <a:spcAft>
                <a:spcPts val="600"/>
              </a:spcAft>
              <a:buClr>
                <a:srgbClr val="08107B"/>
              </a:buClr>
              <a:buFont typeface="Webdings" panose="05030102010509060703" pitchFamily="18" charset="2"/>
              <a:buChar char="4"/>
            </a:pPr>
            <a:r>
              <a:rPr lang="en-US" sz="1800" b="1" dirty="0">
                <a:solidFill>
                  <a:prstClr val="black">
                    <a:lumMod val="75000"/>
                    <a:lumOff val="25000"/>
                  </a:prstClr>
                </a:solidFill>
              </a:rPr>
              <a:t>Timeline &amp; Related Work</a:t>
            </a:r>
            <a:r>
              <a:rPr lang="en-US" sz="1800" dirty="0">
                <a:solidFill>
                  <a:prstClr val="black">
                    <a:lumMod val="75000"/>
                    <a:lumOff val="25000"/>
                  </a:prstClr>
                </a:solidFill>
              </a:rPr>
              <a:t>: timeline, multi-term objectives, previous terms, related work, </a:t>
            </a:r>
          </a:p>
          <a:p>
            <a:pPr marL="342900" indent="-339725">
              <a:spcBef>
                <a:spcPts val="0"/>
              </a:spcBef>
              <a:buClr>
                <a:srgbClr val="08107B"/>
              </a:buClr>
              <a:buFont typeface="Webdings" panose="05030102010509060703" pitchFamily="18" charset="2"/>
              <a:buChar char="4"/>
            </a:pPr>
            <a:r>
              <a:rPr lang="en-US" sz="1800" b="1" dirty="0">
                <a:solidFill>
                  <a:prstClr val="black">
                    <a:lumMod val="75000"/>
                    <a:lumOff val="25000"/>
                  </a:prstClr>
                </a:solidFill>
              </a:rPr>
              <a:t>Notes &amp; References</a:t>
            </a:r>
            <a:r>
              <a:rPr lang="en-US" sz="1800" dirty="0">
                <a:solidFill>
                  <a:prstClr val="black">
                    <a:lumMod val="75000"/>
                    <a:lumOff val="25000"/>
                  </a:prstClr>
                </a:solidFill>
              </a:rPr>
              <a:t>: notes, references</a:t>
            </a:r>
          </a:p>
          <a:p>
            <a:pPr marL="3175">
              <a:spcBef>
                <a:spcPts val="0"/>
              </a:spcBef>
              <a:buClr>
                <a:srgbClr val="08107B"/>
              </a:buClr>
            </a:pPr>
            <a:endParaRPr lang="en-US" b="1" dirty="0" smtClean="0">
              <a:solidFill>
                <a:prstClr val="black">
                  <a:lumMod val="75000"/>
                  <a:lumOff val="25000"/>
                </a:prstClr>
              </a:solidFill>
            </a:endParaRPr>
          </a:p>
          <a:p>
            <a:pPr marL="3175">
              <a:spcBef>
                <a:spcPts val="0"/>
              </a:spcBef>
              <a:buClr>
                <a:srgbClr val="08107B"/>
              </a:buClr>
            </a:pPr>
            <a:r>
              <a:rPr lang="en-US" b="1" dirty="0" smtClean="0">
                <a:solidFill>
                  <a:prstClr val="black">
                    <a:lumMod val="75000"/>
                    <a:lumOff val="25000"/>
                  </a:prstClr>
                </a:solidFill>
              </a:rPr>
              <a:t>Notes</a:t>
            </a:r>
            <a:r>
              <a:rPr lang="en-US" b="1" dirty="0">
                <a:solidFill>
                  <a:prstClr val="black">
                    <a:lumMod val="75000"/>
                    <a:lumOff val="25000"/>
                  </a:prstClr>
                </a:solidFill>
              </a:rPr>
              <a:t>:</a:t>
            </a:r>
          </a:p>
          <a:p>
            <a:pPr marL="342900" indent="-339725">
              <a:spcBef>
                <a:spcPts val="0"/>
              </a:spcBef>
              <a:buClr>
                <a:srgbClr val="08107B"/>
              </a:buClr>
              <a:buFont typeface="Webdings" panose="05030102010509060703" pitchFamily="18" charset="2"/>
              <a:buChar char="4"/>
            </a:pPr>
            <a:r>
              <a:rPr lang="en-US" sz="1800" dirty="0">
                <a:solidFill>
                  <a:prstClr val="black">
                    <a:lumMod val="75000"/>
                    <a:lumOff val="25000"/>
                  </a:prstClr>
                </a:solidFill>
              </a:rPr>
              <a:t>Comments provide guidance</a:t>
            </a:r>
          </a:p>
          <a:p>
            <a:pPr marL="342900" indent="-339725">
              <a:spcBef>
                <a:spcPts val="0"/>
              </a:spcBef>
              <a:buClr>
                <a:srgbClr val="08107B"/>
              </a:buClr>
              <a:buFont typeface="Webdings" panose="05030102010509060703" pitchFamily="18" charset="2"/>
              <a:buChar char="4"/>
            </a:pPr>
            <a:r>
              <a:rPr lang="en-US" sz="1800" dirty="0">
                <a:solidFill>
                  <a:prstClr val="black">
                    <a:lumMod val="75000"/>
                    <a:lumOff val="25000"/>
                  </a:prstClr>
                </a:solidFill>
              </a:rPr>
              <a:t>Word counts are included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4547" y="1427747"/>
            <a:ext cx="5466574" cy="4429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622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Proposal – Titles </a:t>
            </a:r>
            <a:endParaRPr lang="en-US" dirty="0">
              <a:solidFill>
                <a:srgbClr val="3550A7"/>
              </a:solidFill>
            </a:endParaRPr>
          </a:p>
        </p:txBody>
      </p:sp>
      <p:sp>
        <p:nvSpPr>
          <p:cNvPr id="9" name="Text Placeholder 5"/>
          <p:cNvSpPr txBox="1">
            <a:spLocks/>
          </p:cNvSpPr>
          <p:nvPr/>
        </p:nvSpPr>
        <p:spPr>
          <a:xfrm>
            <a:off x="304800" y="1244011"/>
            <a:ext cx="11566358" cy="53653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Clr>
                <a:srgbClr val="3550A7"/>
              </a:buClr>
              <a:buFont typeface="Webdings" panose="05030102010509060703" pitchFamily="18" charset="2"/>
              <a:buChar char="4"/>
            </a:pPr>
            <a:r>
              <a:rPr lang="en-US" b="1" dirty="0">
                <a:solidFill>
                  <a:prstClr val="black">
                    <a:lumMod val="75000"/>
                    <a:lumOff val="25000"/>
                  </a:prstClr>
                </a:solidFill>
              </a:rPr>
              <a:t>Short title</a:t>
            </a:r>
            <a:r>
              <a:rPr lang="en-US" dirty="0">
                <a:solidFill>
                  <a:prstClr val="black">
                    <a:lumMod val="75000"/>
                    <a:lumOff val="25000"/>
                  </a:prstClr>
                </a:solidFill>
              </a:rPr>
              <a:t>:</a:t>
            </a:r>
          </a:p>
          <a:p>
            <a:pPr marL="800100" lvl="1" indent="-342900">
              <a:buClr>
                <a:srgbClr val="3550A7"/>
              </a:buClr>
              <a:buFont typeface="Arial" panose="020B0604020202020204" pitchFamily="34" charset="0"/>
              <a:buChar char="•"/>
            </a:pPr>
            <a:r>
              <a:rPr lang="en-US" sz="2000" dirty="0">
                <a:solidFill>
                  <a:prstClr val="black">
                    <a:lumMod val="75000"/>
                    <a:lumOff val="25000"/>
                  </a:prstClr>
                </a:solidFill>
              </a:rPr>
              <a:t>Study area + the primary app area</a:t>
            </a:r>
          </a:p>
          <a:p>
            <a:pPr marL="1257300" lvl="2" indent="-342900">
              <a:buClr>
                <a:srgbClr val="3550A7"/>
              </a:buClr>
              <a:buFont typeface="Wingdings" panose="05000000000000000000" pitchFamily="2" charset="2"/>
              <a:buChar char="§"/>
            </a:pPr>
            <a:r>
              <a:rPr lang="en-US" sz="2000" dirty="0">
                <a:solidFill>
                  <a:prstClr val="black">
                    <a:lumMod val="75000"/>
                    <a:lumOff val="25000"/>
                  </a:prstClr>
                </a:solidFill>
              </a:rPr>
              <a:t>Ex. South Carolina Disasters</a:t>
            </a:r>
          </a:p>
          <a:p>
            <a:pPr marL="800100" lvl="1" indent="-342900">
              <a:buClr>
                <a:srgbClr val="3550A7"/>
              </a:buClr>
              <a:buFont typeface="Arial" panose="020B0604020202020204" pitchFamily="34" charset="0"/>
              <a:buChar char="•"/>
            </a:pPr>
            <a:r>
              <a:rPr lang="en-US" sz="2000" b="1" i="1" dirty="0">
                <a:solidFill>
                  <a:prstClr val="black">
                    <a:lumMod val="75000"/>
                    <a:lumOff val="25000"/>
                  </a:prstClr>
                </a:solidFill>
              </a:rPr>
              <a:t>Common Mistakes</a:t>
            </a:r>
            <a:r>
              <a:rPr lang="en-US" sz="2000" dirty="0">
                <a:solidFill>
                  <a:prstClr val="black">
                    <a:lumMod val="75000"/>
                    <a:lumOff val="25000"/>
                  </a:prstClr>
                </a:solidFill>
              </a:rPr>
              <a:t>:</a:t>
            </a:r>
          </a:p>
          <a:p>
            <a:pPr marL="1257300" lvl="2" indent="-342900">
              <a:buClr>
                <a:srgbClr val="3550A7"/>
              </a:buClr>
              <a:buFont typeface="Wingdings" panose="05000000000000000000" pitchFamily="2" charset="2"/>
              <a:buChar char="§"/>
            </a:pPr>
            <a:r>
              <a:rPr lang="en-US" sz="2000" dirty="0">
                <a:solidFill>
                  <a:prstClr val="black">
                    <a:lumMod val="75000"/>
                    <a:lumOff val="25000"/>
                  </a:prstClr>
                </a:solidFill>
              </a:rPr>
              <a:t>In place of app area, a proposal has something specific – ex. South Carolina Hurricanes --- </a:t>
            </a:r>
            <a:r>
              <a:rPr lang="en-US" sz="2000" b="1" dirty="0">
                <a:solidFill>
                  <a:prstClr val="black">
                    <a:lumMod val="75000"/>
                    <a:lumOff val="25000"/>
                  </a:prstClr>
                </a:solidFill>
              </a:rPr>
              <a:t>stick to the ASP application areas!</a:t>
            </a:r>
          </a:p>
          <a:p>
            <a:pPr marL="342900" indent="-342900">
              <a:buClr>
                <a:srgbClr val="3550A7"/>
              </a:buClr>
              <a:buFont typeface="Webdings" panose="05030102010509060703" pitchFamily="18" charset="2"/>
              <a:buChar char="4"/>
            </a:pPr>
            <a:r>
              <a:rPr lang="en-US" b="1" dirty="0" smtClean="0">
                <a:solidFill>
                  <a:prstClr val="black">
                    <a:lumMod val="75000"/>
                    <a:lumOff val="25000"/>
                  </a:prstClr>
                </a:solidFill>
              </a:rPr>
              <a:t>Subtitle</a:t>
            </a:r>
            <a:r>
              <a:rPr lang="en-US" dirty="0">
                <a:solidFill>
                  <a:prstClr val="black">
                    <a:lumMod val="75000"/>
                    <a:lumOff val="25000"/>
                  </a:prstClr>
                </a:solidFill>
              </a:rPr>
              <a:t>:</a:t>
            </a:r>
          </a:p>
          <a:p>
            <a:pPr marL="800100" lvl="1" indent="-342900">
              <a:buClr>
                <a:srgbClr val="3550A7"/>
              </a:buClr>
              <a:buFont typeface="Arial" panose="020B0604020202020204" pitchFamily="34" charset="0"/>
              <a:buChar char="•"/>
            </a:pPr>
            <a:r>
              <a:rPr lang="en-US" sz="2000" dirty="0">
                <a:solidFill>
                  <a:prstClr val="black">
                    <a:lumMod val="75000"/>
                    <a:lumOff val="25000"/>
                  </a:prstClr>
                </a:solidFill>
              </a:rPr>
              <a:t>The subtitle should be a short description of the project to provide the reader more insight into the project – include things like EO being used, where the project is taking place, and the decision being made</a:t>
            </a:r>
          </a:p>
          <a:p>
            <a:pPr marL="800100" lvl="1" indent="-342900">
              <a:buClr>
                <a:srgbClr val="3550A7"/>
              </a:buClr>
              <a:buFont typeface="Arial" panose="020B0604020202020204" pitchFamily="34" charset="0"/>
              <a:buChar char="•"/>
            </a:pPr>
            <a:r>
              <a:rPr lang="en-US" sz="2000" b="1" i="1" dirty="0">
                <a:solidFill>
                  <a:prstClr val="black">
                    <a:lumMod val="75000"/>
                    <a:lumOff val="25000"/>
                  </a:prstClr>
                </a:solidFill>
              </a:rPr>
              <a:t>Common Mistakes</a:t>
            </a:r>
            <a:r>
              <a:rPr lang="en-US" sz="2000" dirty="0">
                <a:solidFill>
                  <a:prstClr val="black">
                    <a:lumMod val="75000"/>
                    <a:lumOff val="25000"/>
                  </a:prstClr>
                </a:solidFill>
              </a:rPr>
              <a:t>:</a:t>
            </a:r>
          </a:p>
          <a:p>
            <a:pPr marL="1257300" lvl="2" indent="-342900">
              <a:buClr>
                <a:srgbClr val="3550A7"/>
              </a:buClr>
              <a:buFont typeface="Wingdings" panose="05000000000000000000" pitchFamily="2" charset="2"/>
              <a:buChar char="§"/>
            </a:pPr>
            <a:r>
              <a:rPr lang="en-US" sz="2000" dirty="0">
                <a:solidFill>
                  <a:prstClr val="black">
                    <a:lumMod val="75000"/>
                    <a:lumOff val="25000"/>
                  </a:prstClr>
                </a:solidFill>
              </a:rPr>
              <a:t>Not writing in title case (first letter of each word capitalized)</a:t>
            </a:r>
          </a:p>
          <a:p>
            <a:pPr marL="1257300" lvl="2" indent="-342900">
              <a:buClr>
                <a:srgbClr val="3550A7"/>
              </a:buClr>
              <a:buFont typeface="Wingdings" panose="05000000000000000000" pitchFamily="2" charset="2"/>
              <a:buChar char="§"/>
            </a:pPr>
            <a:r>
              <a:rPr lang="en-US" sz="2000" dirty="0">
                <a:solidFill>
                  <a:prstClr val="black">
                    <a:lumMod val="75000"/>
                    <a:lumOff val="25000"/>
                  </a:prstClr>
                </a:solidFill>
              </a:rPr>
              <a:t>Too generic: “Utilizing NASA Earth Observations to…”</a:t>
            </a:r>
          </a:p>
          <a:p>
            <a:pPr marL="1257300" lvl="2" indent="-342900">
              <a:buClr>
                <a:srgbClr val="3550A7"/>
              </a:buClr>
              <a:buFont typeface="Wingdings" panose="05000000000000000000" pitchFamily="2" charset="2"/>
              <a:buChar char="§"/>
            </a:pPr>
            <a:r>
              <a:rPr lang="en-US" sz="2000" dirty="0">
                <a:solidFill>
                  <a:prstClr val="black">
                    <a:lumMod val="75000"/>
                    <a:lumOff val="25000"/>
                  </a:prstClr>
                </a:solidFill>
              </a:rPr>
              <a:t>Not emphasizing the applied nature of the project: “Utilizing Earth Observations to Better Understand…” --- speak to the decision the project aims to </a:t>
            </a:r>
            <a:r>
              <a:rPr lang="en-US" sz="2000" dirty="0" smtClean="0">
                <a:solidFill>
                  <a:prstClr val="black">
                    <a:lumMod val="75000"/>
                    <a:lumOff val="25000"/>
                  </a:prstClr>
                </a:solidFill>
              </a:rPr>
              <a:t>impact, not understanding things</a:t>
            </a:r>
            <a:r>
              <a:rPr lang="en-US" sz="2000" dirty="0" smtClean="0">
                <a:solidFill>
                  <a:prstClr val="black">
                    <a:lumMod val="75000"/>
                    <a:lumOff val="25000"/>
                  </a:prstClr>
                </a:solidFill>
              </a:rPr>
              <a:t>!</a:t>
            </a:r>
          </a:p>
          <a:p>
            <a:pPr marL="1257300" lvl="2" indent="-342900">
              <a:buClr>
                <a:srgbClr val="3550A7"/>
              </a:buClr>
              <a:buFont typeface="Wingdings" panose="05000000000000000000" pitchFamily="2" charset="2"/>
              <a:buChar char="§"/>
            </a:pPr>
            <a:r>
              <a:rPr lang="en-US" sz="2000" dirty="0" smtClean="0">
                <a:solidFill>
                  <a:prstClr val="black">
                    <a:lumMod val="75000"/>
                    <a:lumOff val="25000"/>
                  </a:prstClr>
                </a:solidFill>
              </a:rPr>
              <a:t>It’s long and complicated --- keep it simple but informative</a:t>
            </a:r>
            <a:endParaRPr lang="en-US" sz="2000" dirty="0">
              <a:solidFill>
                <a:prstClr val="black">
                  <a:lumMod val="75000"/>
                  <a:lumOff val="25000"/>
                </a:prstClr>
              </a:solidFill>
            </a:endParaRPr>
          </a:p>
        </p:txBody>
      </p:sp>
    </p:spTree>
    <p:extLst>
      <p:ext uri="{BB962C8B-B14F-4D97-AF65-F5344CB8AC3E}">
        <p14:creationId xmlns:p14="http://schemas.microsoft.com/office/powerpoint/2010/main" val="3616656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Proposal – Project Overview</a:t>
            </a:r>
            <a:endParaRPr lang="en-US" dirty="0">
              <a:solidFill>
                <a:srgbClr val="3550A7"/>
              </a:solidFill>
            </a:endParaRPr>
          </a:p>
        </p:txBody>
      </p:sp>
      <p:sp>
        <p:nvSpPr>
          <p:cNvPr id="9" name="Text Placeholder 5"/>
          <p:cNvSpPr txBox="1">
            <a:spLocks/>
          </p:cNvSpPr>
          <p:nvPr/>
        </p:nvSpPr>
        <p:spPr>
          <a:xfrm>
            <a:off x="304800" y="1244011"/>
            <a:ext cx="11534274" cy="52209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Synopsis</a:t>
            </a:r>
            <a:r>
              <a:rPr lang="en-US" dirty="0">
                <a:solidFill>
                  <a:prstClr val="black">
                    <a:lumMod val="75000"/>
                    <a:lumOff val="25000"/>
                  </a:prstClr>
                </a:solidFill>
              </a:rPr>
              <a:t>: This is a paragraph that gives an abstract for the project. It sums up the main objective(s), partners involved, study area, satellites being applied, products planned, and ends with the potential benefit. Keep it concise yet inclusive of the items underlined. If someone were to pick this proposal up and only has 1 minute to read it, this would provide them with a clear understanding of what this project is proposed to accomplish</a:t>
            </a:r>
            <a:r>
              <a:rPr lang="en-US" dirty="0" smtClean="0">
                <a:solidFill>
                  <a:prstClr val="black">
                    <a:lumMod val="75000"/>
                    <a:lumOff val="25000"/>
                  </a:prstClr>
                </a:solidFill>
              </a:rPr>
              <a:t>. No need to spell out satellite/sensor names – NASA HQ knows what they mean. </a:t>
            </a:r>
            <a:r>
              <a:rPr lang="en-US" dirty="0">
                <a:solidFill>
                  <a:prstClr val="black">
                    <a:lumMod val="75000"/>
                    <a:lumOff val="25000"/>
                  </a:prstClr>
                </a:solidFill>
              </a:rPr>
              <a:t>Lastly, please use full sentences. (75-150 words)</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Community Concern</a:t>
            </a:r>
            <a:r>
              <a:rPr lang="en-US" dirty="0">
                <a:solidFill>
                  <a:prstClr val="black">
                    <a:lumMod val="75000"/>
                    <a:lumOff val="25000"/>
                  </a:prstClr>
                </a:solidFill>
              </a:rPr>
              <a:t>: Paragraph (not bullets) explaining the “why” behind this project. What is the background - why is this an important topic, what are the environmental issues involved, why is this work important to the community? (75-150 words)</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Source of Project Idea</a:t>
            </a:r>
            <a:r>
              <a:rPr lang="en-US" dirty="0">
                <a:solidFill>
                  <a:prstClr val="black">
                    <a:lumMod val="75000"/>
                    <a:lumOff val="25000"/>
                  </a:prstClr>
                </a:solidFill>
              </a:rPr>
              <a:t>: Where did this project idea come from? Give high-level details. If a partner requested this project, highlight that fact here. (20-100 words)</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National App Area</a:t>
            </a:r>
            <a:r>
              <a:rPr lang="en-US" dirty="0">
                <a:solidFill>
                  <a:prstClr val="black">
                    <a:lumMod val="75000"/>
                    <a:lumOff val="25000"/>
                  </a:prstClr>
                </a:solidFill>
              </a:rPr>
              <a:t>: List – Application Area 1, App Area 2, etc.</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Study Location</a:t>
            </a:r>
            <a:r>
              <a:rPr lang="en-US" dirty="0">
                <a:solidFill>
                  <a:prstClr val="black">
                    <a:lumMod val="75000"/>
                    <a:lumOff val="25000"/>
                  </a:prstClr>
                </a:solidFill>
              </a:rPr>
              <a:t>: Study location, State Postal Acronym(s) or Country (if international)</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Study Period</a:t>
            </a:r>
            <a:r>
              <a:rPr lang="en-US" dirty="0">
                <a:solidFill>
                  <a:prstClr val="black">
                    <a:lumMod val="75000"/>
                    <a:lumOff val="25000"/>
                  </a:prstClr>
                </a:solidFill>
              </a:rPr>
              <a:t>: Month Year – Month Year; Forecasting to [Year]</a:t>
            </a:r>
          </a:p>
          <a:p>
            <a:pPr marL="339725" indent="-339725">
              <a:spcBef>
                <a:spcPts val="0"/>
              </a:spcBef>
              <a:spcAft>
                <a:spcPts val="1200"/>
              </a:spcAft>
              <a:buClr>
                <a:srgbClr val="3550A7"/>
              </a:buClr>
              <a:buFont typeface="Webdings" panose="05030102010509060703" pitchFamily="18" charset="2"/>
              <a:buChar char="4"/>
            </a:pPr>
            <a:r>
              <a:rPr lang="en-US" b="1" dirty="0">
                <a:solidFill>
                  <a:prstClr val="black">
                    <a:lumMod val="75000"/>
                    <a:lumOff val="25000"/>
                  </a:prstClr>
                </a:solidFill>
              </a:rPr>
              <a:t>Advisors</a:t>
            </a:r>
            <a:r>
              <a:rPr lang="en-US" dirty="0">
                <a:solidFill>
                  <a:prstClr val="black">
                    <a:lumMod val="75000"/>
                    <a:lumOff val="25000"/>
                  </a:prstClr>
                </a:solidFill>
              </a:rPr>
              <a:t>: Name (affiliation), Name (affiliation)</a:t>
            </a:r>
          </a:p>
        </p:txBody>
      </p:sp>
    </p:spTree>
    <p:extLst>
      <p:ext uri="{BB962C8B-B14F-4D97-AF65-F5344CB8AC3E}">
        <p14:creationId xmlns:p14="http://schemas.microsoft.com/office/powerpoint/2010/main" val="79721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Proposal – Partner Overview</a:t>
            </a:r>
            <a:endParaRPr lang="en-US" dirty="0">
              <a:solidFill>
                <a:srgbClr val="3550A7"/>
              </a:solidFill>
            </a:endParaRPr>
          </a:p>
        </p:txBody>
      </p:sp>
      <p:sp>
        <p:nvSpPr>
          <p:cNvPr id="9" name="Text Placeholder 5"/>
          <p:cNvSpPr txBox="1">
            <a:spLocks/>
          </p:cNvSpPr>
          <p:nvPr/>
        </p:nvSpPr>
        <p:spPr>
          <a:xfrm>
            <a:off x="128337" y="1244011"/>
            <a:ext cx="11887200" cy="54295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sz="1500" b="1" dirty="0">
                <a:solidFill>
                  <a:prstClr val="black">
                    <a:lumMod val="75000"/>
                    <a:lumOff val="25000"/>
                  </a:prstClr>
                </a:solidFill>
              </a:rPr>
              <a:t>Partner Organizations</a:t>
            </a:r>
            <a:r>
              <a:rPr lang="en-US" sz="1500" dirty="0">
                <a:solidFill>
                  <a:prstClr val="black">
                    <a:lumMod val="75000"/>
                    <a:lumOff val="25000"/>
                  </a:prstClr>
                </a:solidFill>
              </a:rPr>
              <a:t>: Org names – follow proper partner nomenclature and include the full partner org name with any larger/umbrella orgs first. Lead with the primary </a:t>
            </a:r>
            <a:r>
              <a:rPr lang="en-US" sz="1500" dirty="0" smtClean="0">
                <a:solidFill>
                  <a:prstClr val="black">
                    <a:lumMod val="75000"/>
                    <a:lumOff val="25000"/>
                  </a:prstClr>
                </a:solidFill>
              </a:rPr>
              <a:t>end user.</a:t>
            </a:r>
            <a:endParaRPr lang="en-US" sz="1500"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500" b="1" dirty="0">
                <a:solidFill>
                  <a:prstClr val="black">
                    <a:lumMod val="75000"/>
                    <a:lumOff val="25000"/>
                  </a:prstClr>
                </a:solidFill>
              </a:rPr>
              <a:t>E</a:t>
            </a:r>
            <a:r>
              <a:rPr lang="en-US" sz="1500" b="1" dirty="0" smtClean="0">
                <a:solidFill>
                  <a:prstClr val="black">
                    <a:lumMod val="75000"/>
                    <a:lumOff val="25000"/>
                  </a:prstClr>
                </a:solidFill>
              </a:rPr>
              <a:t>nd user’s </a:t>
            </a:r>
            <a:r>
              <a:rPr lang="en-US" sz="1500" b="1" dirty="0">
                <a:solidFill>
                  <a:prstClr val="black">
                    <a:lumMod val="75000"/>
                    <a:lumOff val="25000"/>
                  </a:prstClr>
                </a:solidFill>
              </a:rPr>
              <a:t>Decision</a:t>
            </a:r>
            <a:r>
              <a:rPr lang="en-US" sz="1500" dirty="0">
                <a:solidFill>
                  <a:prstClr val="black">
                    <a:lumMod val="75000"/>
                    <a:lumOff val="25000"/>
                  </a:prstClr>
                </a:solidFill>
              </a:rPr>
              <a:t>: Paragraph explaining the decision-making process of the </a:t>
            </a:r>
            <a:r>
              <a:rPr lang="en-US" sz="1500" dirty="0" smtClean="0">
                <a:solidFill>
                  <a:prstClr val="black">
                    <a:lumMod val="75000"/>
                    <a:lumOff val="25000"/>
                  </a:prstClr>
                </a:solidFill>
              </a:rPr>
              <a:t>end user </a:t>
            </a:r>
            <a:r>
              <a:rPr lang="en-US" sz="1500" dirty="0">
                <a:solidFill>
                  <a:prstClr val="black">
                    <a:lumMod val="75000"/>
                    <a:lumOff val="25000"/>
                  </a:prstClr>
                </a:solidFill>
              </a:rPr>
              <a:t>organization (not collaborators) related to the community concern focus of this project. What are the </a:t>
            </a:r>
            <a:r>
              <a:rPr lang="en-US" sz="1500" dirty="0" smtClean="0">
                <a:solidFill>
                  <a:prstClr val="black">
                    <a:lumMod val="75000"/>
                    <a:lumOff val="25000"/>
                  </a:prstClr>
                </a:solidFill>
              </a:rPr>
              <a:t>end user’s </a:t>
            </a:r>
            <a:r>
              <a:rPr lang="en-US" sz="1500" dirty="0">
                <a:solidFill>
                  <a:prstClr val="black">
                    <a:lumMod val="75000"/>
                    <a:lumOff val="25000"/>
                  </a:prstClr>
                </a:solidFill>
              </a:rPr>
              <a:t>current management practices? What decisions/policies are they making? Is any remote sensing currently involved? Do not include what this project would provide, solely focus on the current practices of the end user(s). (50-150 words)</a:t>
            </a:r>
          </a:p>
          <a:p>
            <a:pPr marL="339725" indent="-339725">
              <a:spcBef>
                <a:spcPts val="0"/>
              </a:spcBef>
              <a:spcAft>
                <a:spcPts val="600"/>
              </a:spcAft>
              <a:buClr>
                <a:srgbClr val="3550A7"/>
              </a:buClr>
              <a:buFont typeface="Webdings" panose="05030102010509060703" pitchFamily="18" charset="2"/>
              <a:buChar char="4"/>
            </a:pPr>
            <a:r>
              <a:rPr lang="en-US" sz="1500" b="1" dirty="0">
                <a:solidFill>
                  <a:prstClr val="black">
                    <a:lumMod val="75000"/>
                    <a:lumOff val="25000"/>
                  </a:prstClr>
                </a:solidFill>
              </a:rPr>
              <a:t>E</a:t>
            </a:r>
            <a:r>
              <a:rPr lang="en-US" sz="1500" b="1" dirty="0" smtClean="0">
                <a:solidFill>
                  <a:prstClr val="black">
                    <a:lumMod val="75000"/>
                    <a:lumOff val="25000"/>
                  </a:prstClr>
                </a:solidFill>
              </a:rPr>
              <a:t>nd user’s </a:t>
            </a:r>
            <a:r>
              <a:rPr lang="en-US" sz="1500" b="1" dirty="0">
                <a:solidFill>
                  <a:prstClr val="black">
                    <a:lumMod val="75000"/>
                    <a:lumOff val="25000"/>
                  </a:prstClr>
                </a:solidFill>
              </a:rPr>
              <a:t>EO Experience</a:t>
            </a:r>
            <a:r>
              <a:rPr lang="en-US" sz="1500" dirty="0">
                <a:solidFill>
                  <a:prstClr val="black">
                    <a:lumMod val="75000"/>
                    <a:lumOff val="25000"/>
                  </a:prstClr>
                </a:solidFill>
              </a:rPr>
              <a:t>: Please describe the </a:t>
            </a:r>
            <a:r>
              <a:rPr lang="en-US" sz="1500" dirty="0" smtClean="0">
                <a:solidFill>
                  <a:prstClr val="black">
                    <a:lumMod val="75000"/>
                    <a:lumOff val="25000"/>
                  </a:prstClr>
                </a:solidFill>
              </a:rPr>
              <a:t>end user’s </a:t>
            </a:r>
            <a:r>
              <a:rPr lang="en-US" sz="1500" dirty="0">
                <a:solidFill>
                  <a:prstClr val="black">
                    <a:lumMod val="75000"/>
                    <a:lumOff val="25000"/>
                  </a:prstClr>
                </a:solidFill>
              </a:rPr>
              <a:t>familiarity and/or usage of NASA Earth observations. Have they ever used Earth observations before? If they are already familiar with and/or use NASA Earth observations, how does this project build their capacity? (10-100 words per </a:t>
            </a:r>
            <a:r>
              <a:rPr lang="en-US" sz="1500" dirty="0" smtClean="0">
                <a:solidFill>
                  <a:prstClr val="black">
                    <a:lumMod val="75000"/>
                    <a:lumOff val="25000"/>
                  </a:prstClr>
                </a:solidFill>
              </a:rPr>
              <a:t>end user. </a:t>
            </a:r>
            <a:r>
              <a:rPr lang="en-US" sz="1500" dirty="0">
                <a:solidFill>
                  <a:prstClr val="black">
                    <a:lumMod val="75000"/>
                    <a:lumOff val="25000"/>
                  </a:prstClr>
                </a:solidFill>
              </a:rPr>
              <a:t>Please include a separate paragraph for each partner defined as an </a:t>
            </a:r>
            <a:r>
              <a:rPr lang="en-US" sz="1500" dirty="0" smtClean="0">
                <a:solidFill>
                  <a:prstClr val="black">
                    <a:lumMod val="75000"/>
                    <a:lumOff val="25000"/>
                  </a:prstClr>
                </a:solidFill>
              </a:rPr>
              <a:t>end user).</a:t>
            </a:r>
            <a:endParaRPr lang="en-US" sz="1500"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500" b="1" dirty="0">
                <a:solidFill>
                  <a:prstClr val="black">
                    <a:lumMod val="75000"/>
                    <a:lumOff val="25000"/>
                  </a:prstClr>
                </a:solidFill>
              </a:rPr>
              <a:t>Collaborator Support</a:t>
            </a:r>
            <a:r>
              <a:rPr lang="en-US" sz="1500" dirty="0">
                <a:solidFill>
                  <a:prstClr val="black">
                    <a:lumMod val="75000"/>
                    <a:lumOff val="25000"/>
                  </a:prstClr>
                </a:solidFill>
              </a:rPr>
              <a:t>: Please describe how any collaborators are supporting and involved with the project. (10-75 words)</a:t>
            </a:r>
          </a:p>
          <a:p>
            <a:pPr marL="339725" indent="-339725">
              <a:spcBef>
                <a:spcPts val="0"/>
              </a:spcBef>
              <a:spcAft>
                <a:spcPts val="600"/>
              </a:spcAft>
              <a:buClr>
                <a:srgbClr val="3550A7"/>
              </a:buClr>
              <a:buFont typeface="Webdings" panose="05030102010509060703" pitchFamily="18" charset="2"/>
              <a:buChar char="4"/>
            </a:pPr>
            <a:r>
              <a:rPr lang="en-US" sz="1500" b="1" dirty="0">
                <a:solidFill>
                  <a:prstClr val="black">
                    <a:lumMod val="75000"/>
                    <a:lumOff val="25000"/>
                  </a:prstClr>
                </a:solidFill>
              </a:rPr>
              <a:t>Boundary Orgs</a:t>
            </a:r>
            <a:r>
              <a:rPr lang="en-US" sz="1500" dirty="0">
                <a:solidFill>
                  <a:prstClr val="black">
                    <a:lumMod val="75000"/>
                    <a:lumOff val="25000"/>
                  </a:prstClr>
                </a:solidFill>
              </a:rPr>
              <a:t>: Please describe the organization’s capacity to transition and disseminate project results and methodologies to other groups. Describe the community they would share the DEVELOP project with here. If you know specific groups they would be sending results/products to, please include exact organization names; however, do not list those groups as partners above unless the team will be directly in contact with them. (50-100 words)</a:t>
            </a:r>
          </a:p>
          <a:p>
            <a:pPr marL="339725" indent="-339725">
              <a:spcBef>
                <a:spcPts val="0"/>
              </a:spcBef>
              <a:spcAft>
                <a:spcPts val="600"/>
              </a:spcAft>
              <a:buClr>
                <a:srgbClr val="3550A7"/>
              </a:buClr>
              <a:buFont typeface="Webdings" panose="05030102010509060703" pitchFamily="18" charset="2"/>
              <a:buChar char="4"/>
            </a:pPr>
            <a:r>
              <a:rPr lang="en-US" sz="1500" b="1" dirty="0">
                <a:solidFill>
                  <a:prstClr val="black">
                    <a:lumMod val="75000"/>
                    <a:lumOff val="25000"/>
                  </a:prstClr>
                </a:solidFill>
              </a:rPr>
              <a:t>Communication Plan</a:t>
            </a:r>
            <a:r>
              <a:rPr lang="en-US" sz="1500" dirty="0">
                <a:solidFill>
                  <a:prstClr val="black">
                    <a:lumMod val="75000"/>
                    <a:lumOff val="25000"/>
                  </a:prstClr>
                </a:solidFill>
              </a:rPr>
              <a:t>: Describe the communication plan for during the term – how and how often will the team communicate with the partners? Who will be the main POC for this communication? (25-100 words)</a:t>
            </a:r>
          </a:p>
          <a:p>
            <a:pPr marL="339725" indent="-339725">
              <a:spcBef>
                <a:spcPts val="0"/>
              </a:spcBef>
              <a:spcAft>
                <a:spcPts val="600"/>
              </a:spcAft>
              <a:buClr>
                <a:srgbClr val="3550A7"/>
              </a:buClr>
              <a:buFont typeface="Webdings" panose="05030102010509060703" pitchFamily="18" charset="2"/>
              <a:buChar char="4"/>
            </a:pPr>
            <a:r>
              <a:rPr lang="en-US" sz="1500" b="1" dirty="0">
                <a:solidFill>
                  <a:prstClr val="black">
                    <a:lumMod val="75000"/>
                    <a:lumOff val="25000"/>
                  </a:prstClr>
                </a:solidFill>
              </a:rPr>
              <a:t>Transition Plan</a:t>
            </a:r>
            <a:r>
              <a:rPr lang="en-US" sz="1500" dirty="0">
                <a:solidFill>
                  <a:prstClr val="black">
                    <a:lumMod val="75000"/>
                    <a:lumOff val="25000"/>
                  </a:prstClr>
                </a:solidFill>
              </a:rPr>
              <a:t>: Discuss the transition approach to the </a:t>
            </a:r>
            <a:r>
              <a:rPr lang="en-US" sz="1500" dirty="0" smtClean="0">
                <a:solidFill>
                  <a:prstClr val="black">
                    <a:lumMod val="75000"/>
                    <a:lumOff val="25000"/>
                  </a:prstClr>
                </a:solidFill>
              </a:rPr>
              <a:t>end user </a:t>
            </a:r>
            <a:r>
              <a:rPr lang="en-US" sz="1500" dirty="0">
                <a:solidFill>
                  <a:prstClr val="black">
                    <a:lumMod val="75000"/>
                    <a:lumOff val="25000"/>
                  </a:prstClr>
                </a:solidFill>
              </a:rPr>
              <a:t>– how will you hand off your decision support tool(s)? How and when will the tool(s) be used and/or implemented by the partner? Will software release be required, and if so how does that work into the timeline? (25-100 words)</a:t>
            </a:r>
          </a:p>
          <a:p>
            <a:pPr marL="339725" indent="-339725">
              <a:spcBef>
                <a:spcPts val="0"/>
              </a:spcBef>
              <a:spcAft>
                <a:spcPts val="600"/>
              </a:spcAft>
              <a:buClr>
                <a:srgbClr val="3550A7"/>
              </a:buClr>
              <a:buFont typeface="Webdings" panose="05030102010509060703" pitchFamily="18" charset="2"/>
              <a:buChar char="4"/>
            </a:pPr>
            <a:r>
              <a:rPr lang="en-US" sz="1500" b="1" dirty="0">
                <a:solidFill>
                  <a:prstClr val="black">
                    <a:lumMod val="75000"/>
                    <a:lumOff val="25000"/>
                  </a:prstClr>
                </a:solidFill>
              </a:rPr>
              <a:t>Letter of Support</a:t>
            </a:r>
            <a:r>
              <a:rPr lang="en-US" sz="1500" dirty="0">
                <a:solidFill>
                  <a:prstClr val="black">
                    <a:lumMod val="75000"/>
                    <a:lumOff val="25000"/>
                  </a:prstClr>
                </a:solidFill>
              </a:rPr>
              <a:t>: Author, Author’s Title, Organization. Do not put the letter in this document, submit it to the Project Coordination Team through email with proposals or as soon after as you have the letter. Erase this section if no letter(s) of support are available.</a:t>
            </a:r>
          </a:p>
        </p:txBody>
      </p:sp>
    </p:spTree>
    <p:extLst>
      <p:ext uri="{BB962C8B-B14F-4D97-AF65-F5344CB8AC3E}">
        <p14:creationId xmlns:p14="http://schemas.microsoft.com/office/powerpoint/2010/main" val="55413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Proposal – EO Overview</a:t>
            </a:r>
            <a:endParaRPr lang="en-US" dirty="0">
              <a:solidFill>
                <a:srgbClr val="3550A7"/>
              </a:solidFill>
            </a:endParaRPr>
          </a:p>
        </p:txBody>
      </p:sp>
      <p:sp>
        <p:nvSpPr>
          <p:cNvPr id="9" name="Text Placeholder 5"/>
          <p:cNvSpPr txBox="1">
            <a:spLocks/>
          </p:cNvSpPr>
          <p:nvPr/>
        </p:nvSpPr>
        <p:spPr>
          <a:xfrm>
            <a:off x="304799" y="1244011"/>
            <a:ext cx="11486147" cy="51888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1800"/>
              </a:spcAft>
              <a:buClr>
                <a:srgbClr val="3550A7"/>
              </a:buClr>
              <a:buFont typeface="Webdings" panose="05030102010509060703" pitchFamily="18" charset="2"/>
              <a:buChar char="4"/>
            </a:pPr>
            <a:r>
              <a:rPr lang="en-US" b="1" dirty="0">
                <a:solidFill>
                  <a:prstClr val="black">
                    <a:lumMod val="75000"/>
                    <a:lumOff val="25000"/>
                  </a:prstClr>
                </a:solidFill>
              </a:rPr>
              <a:t>Earth Observations</a:t>
            </a:r>
            <a:r>
              <a:rPr lang="en-US" dirty="0">
                <a:solidFill>
                  <a:prstClr val="black">
                    <a:lumMod val="75000"/>
                    <a:lumOff val="25000"/>
                  </a:prstClr>
                </a:solidFill>
              </a:rPr>
              <a:t>: Please list each Instrument on an individual line, even if the parameter and use are the same Ex. Landsat 5 TM, Landsat 7 ETM+, and Landsat 8 OLI should all be in separate rows.</a:t>
            </a:r>
          </a:p>
          <a:p>
            <a:pPr marL="339725" indent="-339725">
              <a:spcBef>
                <a:spcPts val="0"/>
              </a:spcBef>
              <a:spcAft>
                <a:spcPts val="1800"/>
              </a:spcAft>
              <a:buClr>
                <a:srgbClr val="3550A7"/>
              </a:buClr>
              <a:buFont typeface="Webdings" panose="05030102010509060703" pitchFamily="18" charset="2"/>
              <a:buChar char="4"/>
            </a:pPr>
            <a:r>
              <a:rPr lang="en-US" b="1" dirty="0">
                <a:solidFill>
                  <a:prstClr val="black">
                    <a:lumMod val="75000"/>
                    <a:lumOff val="25000"/>
                  </a:prstClr>
                </a:solidFill>
              </a:rPr>
              <a:t>Ancillary Datasets</a:t>
            </a:r>
            <a:r>
              <a:rPr lang="en-US" dirty="0">
                <a:solidFill>
                  <a:prstClr val="black">
                    <a:lumMod val="75000"/>
                    <a:lumOff val="25000"/>
                  </a:prstClr>
                </a:solidFill>
              </a:rPr>
              <a:t>: List any non-satellite/airborne datasets you might use for this study, e.g., field surveys, </a:t>
            </a:r>
            <a:r>
              <a:rPr lang="en-US" i="1" dirty="0">
                <a:solidFill>
                  <a:prstClr val="black">
                    <a:lumMod val="75000"/>
                    <a:lumOff val="25000"/>
                  </a:prstClr>
                </a:solidFill>
              </a:rPr>
              <a:t>in situ </a:t>
            </a:r>
            <a:r>
              <a:rPr lang="en-US" dirty="0">
                <a:solidFill>
                  <a:prstClr val="black">
                    <a:lumMod val="75000"/>
                    <a:lumOff val="25000"/>
                  </a:prstClr>
                </a:solidFill>
              </a:rPr>
              <a:t>measurements, available modeled data (even if it is modeled using satellite data), etc. For published datasets, list the original source for Creator Organization (i.e. person/organization who actually created the dataset) followed by the formal dataset name. Do not list where the data came from or who provided it, if different from the creator.</a:t>
            </a:r>
          </a:p>
          <a:p>
            <a:pPr marL="339725" indent="-339725">
              <a:spcBef>
                <a:spcPts val="0"/>
              </a:spcBef>
              <a:spcAft>
                <a:spcPts val="1800"/>
              </a:spcAft>
              <a:buClr>
                <a:srgbClr val="3550A7"/>
              </a:buClr>
              <a:buFont typeface="Webdings" panose="05030102010509060703" pitchFamily="18" charset="2"/>
              <a:buChar char="4"/>
            </a:pPr>
            <a:r>
              <a:rPr lang="en-US" b="1" dirty="0">
                <a:solidFill>
                  <a:prstClr val="black">
                    <a:lumMod val="75000"/>
                    <a:lumOff val="25000"/>
                  </a:prstClr>
                </a:solidFill>
              </a:rPr>
              <a:t>Modeling</a:t>
            </a:r>
            <a:r>
              <a:rPr lang="en-US" dirty="0">
                <a:solidFill>
                  <a:prstClr val="black">
                    <a:lumMod val="75000"/>
                    <a:lumOff val="25000"/>
                  </a:prstClr>
                </a:solidFill>
              </a:rPr>
              <a:t>: This section is for highlighting any model that will be run by the team during the term to assist in project deliverables. For an Eco Forecasting project, this is required! Some kind of forecasting needs to be taking place. Any model data not being run by the team should be included under ancillary datasets.</a:t>
            </a:r>
          </a:p>
          <a:p>
            <a:pPr marL="339725" indent="-339725">
              <a:spcBef>
                <a:spcPts val="0"/>
              </a:spcBef>
              <a:spcAft>
                <a:spcPts val="1800"/>
              </a:spcAft>
              <a:buClr>
                <a:srgbClr val="3550A7"/>
              </a:buClr>
              <a:buFont typeface="Webdings" panose="05030102010509060703" pitchFamily="18" charset="2"/>
              <a:buChar char="4"/>
            </a:pPr>
            <a:r>
              <a:rPr lang="en-US" b="1" dirty="0">
                <a:solidFill>
                  <a:prstClr val="black">
                    <a:lumMod val="75000"/>
                    <a:lumOff val="25000"/>
                  </a:prstClr>
                </a:solidFill>
              </a:rPr>
              <a:t>Software &amp; Scripting</a:t>
            </a:r>
            <a:r>
              <a:rPr lang="en-US" dirty="0">
                <a:solidFill>
                  <a:prstClr val="black">
                    <a:lumMod val="75000"/>
                    <a:lumOff val="25000"/>
                  </a:prstClr>
                </a:solidFill>
              </a:rPr>
              <a:t>: List the software (ERDAS IMAGINE, Esri ArcGIS, ENVI, IDL, R, QGIS, MATLAB, etc.) you will use and for what data. </a:t>
            </a:r>
          </a:p>
        </p:txBody>
      </p:sp>
    </p:spTree>
    <p:extLst>
      <p:ext uri="{BB962C8B-B14F-4D97-AF65-F5344CB8AC3E}">
        <p14:creationId xmlns:p14="http://schemas.microsoft.com/office/powerpoint/2010/main" val="2403638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Proposal – DST &amp; EP Overview</a:t>
            </a:r>
            <a:endParaRPr lang="en-US" dirty="0">
              <a:solidFill>
                <a:srgbClr val="3550A7"/>
              </a:solidFill>
            </a:endParaRPr>
          </a:p>
        </p:txBody>
      </p:sp>
      <p:sp>
        <p:nvSpPr>
          <p:cNvPr id="9" name="Text Placeholder 5"/>
          <p:cNvSpPr txBox="1">
            <a:spLocks/>
          </p:cNvSpPr>
          <p:nvPr/>
        </p:nvSpPr>
        <p:spPr>
          <a:xfrm>
            <a:off x="304799" y="1244011"/>
            <a:ext cx="11454063" cy="44348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b="1" dirty="0">
                <a:solidFill>
                  <a:prstClr val="black">
                    <a:lumMod val="75000"/>
                    <a:lumOff val="25000"/>
                  </a:prstClr>
                </a:solidFill>
              </a:rPr>
              <a:t>End Products</a:t>
            </a:r>
            <a:r>
              <a:rPr lang="en-US" dirty="0">
                <a:solidFill>
                  <a:prstClr val="black">
                    <a:lumMod val="75000"/>
                    <a:lumOff val="25000"/>
                  </a:prstClr>
                </a:solidFill>
              </a:rPr>
              <a:t>: List the end products that the team will create and hand off to the partners. Each should be on a separate line and include how the partner will use it, what datasets/analyses are involved, and if software release is required. If an Eco project, one must include forecasting</a:t>
            </a:r>
            <a:r>
              <a:rPr lang="en-US" dirty="0" smtClean="0">
                <a:solidFill>
                  <a:prstClr val="black">
                    <a:lumMod val="75000"/>
                    <a:lumOff val="25000"/>
                  </a:prstClr>
                </a:solidFill>
              </a:rPr>
              <a:t>.</a:t>
            </a:r>
          </a:p>
          <a:p>
            <a:pPr marL="339725" indent="-339725">
              <a:spcBef>
                <a:spcPts val="0"/>
              </a:spcBef>
              <a:spcAft>
                <a:spcPts val="600"/>
              </a:spcAft>
              <a:buClr>
                <a:srgbClr val="3550A7"/>
              </a:buClr>
              <a:buFont typeface="Webdings" panose="05030102010509060703" pitchFamily="18" charset="2"/>
              <a:buChar char="4"/>
            </a:pPr>
            <a:endParaRPr lang="en-US"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b="1" dirty="0" smtClean="0">
                <a:solidFill>
                  <a:prstClr val="black">
                    <a:lumMod val="75000"/>
                    <a:lumOff val="25000"/>
                  </a:prstClr>
                </a:solidFill>
              </a:rPr>
              <a:t>End-user </a:t>
            </a:r>
            <a:r>
              <a:rPr lang="en-US" b="1" dirty="0">
                <a:solidFill>
                  <a:prstClr val="black">
                    <a:lumMod val="75000"/>
                    <a:lumOff val="25000"/>
                  </a:prstClr>
                </a:solidFill>
              </a:rPr>
              <a:t>Benefit</a:t>
            </a:r>
            <a:r>
              <a:rPr lang="en-US" dirty="0">
                <a:solidFill>
                  <a:prstClr val="black">
                    <a:lumMod val="75000"/>
                    <a:lumOff val="25000"/>
                  </a:prstClr>
                </a:solidFill>
              </a:rPr>
              <a:t>: What will be the benefits of your project’s end products to the </a:t>
            </a:r>
            <a:r>
              <a:rPr lang="en-US" dirty="0" smtClean="0">
                <a:solidFill>
                  <a:prstClr val="black">
                    <a:lumMod val="75000"/>
                    <a:lumOff val="25000"/>
                  </a:prstClr>
                </a:solidFill>
              </a:rPr>
              <a:t>end user(s</a:t>
            </a:r>
            <a:r>
              <a:rPr lang="en-US" dirty="0">
                <a:solidFill>
                  <a:prstClr val="black">
                    <a:lumMod val="75000"/>
                    <a:lumOff val="25000"/>
                  </a:prstClr>
                </a:solidFill>
              </a:rPr>
              <a:t>)? How will this impact their decision-making process? Will it save them time/money/etc.? This should be concise and well thought out. If the </a:t>
            </a:r>
            <a:r>
              <a:rPr lang="en-US" dirty="0" smtClean="0">
                <a:solidFill>
                  <a:prstClr val="black">
                    <a:lumMod val="75000"/>
                    <a:lumOff val="25000"/>
                  </a:prstClr>
                </a:solidFill>
              </a:rPr>
              <a:t>end user </a:t>
            </a:r>
            <a:r>
              <a:rPr lang="en-US" dirty="0">
                <a:solidFill>
                  <a:prstClr val="black">
                    <a:lumMod val="75000"/>
                    <a:lumOff val="25000"/>
                  </a:prstClr>
                </a:solidFill>
              </a:rPr>
              <a:t>has written a letter of support, incorporate any applicable quotes regarding the potential benefit and any outcomes or you can also reach out to them to write this section or contribute a quote. (50-100 words)</a:t>
            </a:r>
          </a:p>
        </p:txBody>
      </p:sp>
    </p:spTree>
    <p:extLst>
      <p:ext uri="{BB962C8B-B14F-4D97-AF65-F5344CB8AC3E}">
        <p14:creationId xmlns:p14="http://schemas.microsoft.com/office/powerpoint/2010/main" val="1507615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98A8"/>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2750</Words>
  <Application>Microsoft Office PowerPoint</Application>
  <PresentationFormat>Widescreen</PresentationFormat>
  <Paragraphs>163</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Webdings</vt:lpstr>
      <vt:lpstr>Wingdings</vt:lpstr>
      <vt:lpstr>1_Office Theme</vt:lpstr>
      <vt:lpstr>PowerPoint Presentation</vt:lpstr>
      <vt:lpstr>Proposal Writing</vt:lpstr>
      <vt:lpstr>Proposal Considerations </vt:lpstr>
      <vt:lpstr>Proposal Template</vt:lpstr>
      <vt:lpstr>Proposal – Titles </vt:lpstr>
      <vt:lpstr>Proposal – Project Overview</vt:lpstr>
      <vt:lpstr>Proposal – Partner Overview</vt:lpstr>
      <vt:lpstr>Proposal – EO Overview</vt:lpstr>
      <vt:lpstr>Proposal – DST &amp; EP Overview</vt:lpstr>
      <vt:lpstr>Proposal – Timeline &amp; Related Work</vt:lpstr>
      <vt:lpstr>Proposal – Notes &amp; References</vt:lpstr>
      <vt:lpstr>General Tips for a Seamless Review</vt:lpstr>
      <vt:lpstr>Proposal Submission &amp; Nomenclature</vt:lpstr>
      <vt:lpstr>Things NPO Looks For</vt:lpstr>
      <vt:lpstr>Partner Forms (Pre/Post)</vt:lpstr>
      <vt:lpstr>Project Strength Index (PSI)</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 Amanda L. (LARC-E3)[SSAI DEVELOP]</dc:creator>
  <cp:lastModifiedBy>Clayton, Amanda L. (LARC-E3)[SSAI DEVELOP]</cp:lastModifiedBy>
  <cp:revision>4</cp:revision>
  <dcterms:created xsi:type="dcterms:W3CDTF">2018-09-07T13:48:19Z</dcterms:created>
  <dcterms:modified xsi:type="dcterms:W3CDTF">2019-10-01T21:48:10Z</dcterms:modified>
</cp:coreProperties>
</file>