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0" r:id="rId4"/>
    <p:sldId id="257" r:id="rId5"/>
    <p:sldId id="258" r:id="rId6"/>
    <p:sldId id="259" r:id="rId7"/>
    <p:sldId id="270"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13416C"/>
    <a:srgbClr val="FADF82"/>
    <a:srgbClr val="5B9BD5"/>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3" d="100"/>
          <a:sy n="113" d="100"/>
        </p:scale>
        <p:origin x="432"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8/27/2018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453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Lindsay.M.Rogers@nas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iir.hq.nasa.gov/nasaecp/index.html"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ordan.S.Vaa@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500023" y="2642296"/>
            <a:ext cx="7191954" cy="1655762"/>
          </a:xfrm>
        </p:spPr>
        <p:txBody>
          <a:bodyPr/>
          <a:lstStyle/>
          <a:p>
            <a:r>
              <a:rPr lang="en-US" sz="4000" dirty="0" smtClean="0">
                <a:solidFill>
                  <a:schemeClr val="tx1">
                    <a:lumMod val="75000"/>
                    <a:lumOff val="25000"/>
                  </a:schemeClr>
                </a:solidFill>
              </a:rPr>
              <a:t>DEVELOP Logistics: </a:t>
            </a:r>
          </a:p>
          <a:p>
            <a:r>
              <a:rPr lang="en-US" dirty="0" smtClean="0">
                <a:solidFill>
                  <a:schemeClr val="tx1">
                    <a:lumMod val="75000"/>
                    <a:lumOff val="25000"/>
                  </a:schemeClr>
                </a:solidFill>
              </a:rPr>
              <a:t>Guidelines, Rules &amp; Regulations</a:t>
            </a:r>
            <a:endParaRPr lang="en-US" dirty="0">
              <a:solidFill>
                <a:schemeClr val="tx1">
                  <a:lumMod val="75000"/>
                  <a:lumOff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Reapplication &amp; Eligibility </a:t>
            </a:r>
            <a:endParaRPr lang="en-US" dirty="0"/>
          </a:p>
        </p:txBody>
      </p:sp>
      <p:sp>
        <p:nvSpPr>
          <p:cNvPr id="27" name="Content Placeholder 1"/>
          <p:cNvSpPr>
            <a:spLocks noGrp="1"/>
          </p:cNvSpPr>
          <p:nvPr>
            <p:ph idx="1"/>
          </p:nvPr>
        </p:nvSpPr>
        <p:spPr>
          <a:xfrm>
            <a:off x="354724" y="1417976"/>
            <a:ext cx="11327524" cy="4840934"/>
          </a:xfrm>
        </p:spPr>
        <p:txBody>
          <a:bodyPr>
            <a:noAutofit/>
          </a:bodyPr>
          <a:lstStyle/>
          <a:p>
            <a:pPr>
              <a:spcBef>
                <a:spcPts val="0"/>
              </a:spcBef>
              <a:spcAft>
                <a:spcPts val="1200"/>
              </a:spcAft>
            </a:pPr>
            <a:r>
              <a:rPr lang="en-US" sz="2000" b="1" dirty="0" smtClean="0">
                <a:solidFill>
                  <a:schemeClr val="tx1">
                    <a:lumMod val="75000"/>
                    <a:lumOff val="25000"/>
                  </a:schemeClr>
                </a:solidFill>
              </a:rPr>
              <a:t>DEVELOP Terms: </a:t>
            </a:r>
            <a:r>
              <a:rPr lang="en-US" sz="2000" dirty="0" smtClean="0">
                <a:solidFill>
                  <a:schemeClr val="tx1">
                    <a:lumMod val="75000"/>
                    <a:lumOff val="25000"/>
                  </a:schemeClr>
                </a:solidFill>
              </a:rPr>
              <a:t>10 weeks</a:t>
            </a:r>
          </a:p>
          <a:p>
            <a:pPr>
              <a:spcBef>
                <a:spcPts val="0"/>
              </a:spcBef>
            </a:pPr>
            <a:r>
              <a:rPr lang="en-US" sz="2000" b="1" dirty="0" smtClean="0">
                <a:solidFill>
                  <a:schemeClr val="tx1">
                    <a:lumMod val="75000"/>
                    <a:lumOff val="25000"/>
                  </a:schemeClr>
                </a:solidFill>
              </a:rPr>
              <a:t>Classifications: </a:t>
            </a:r>
          </a:p>
          <a:p>
            <a:pPr marL="800100" lvl="1" indent="-342900">
              <a:spcBef>
                <a:spcPts val="0"/>
              </a:spcBef>
              <a:buFont typeface="+mj-lt"/>
              <a:buAutoNum type="arabicPeriod"/>
            </a:pPr>
            <a:r>
              <a:rPr lang="en-US" sz="1800" dirty="0" smtClean="0">
                <a:solidFill>
                  <a:schemeClr val="tx1">
                    <a:lumMod val="75000"/>
                    <a:lumOff val="25000"/>
                  </a:schemeClr>
                </a:solidFill>
              </a:rPr>
              <a:t>Currently Enrolled Student</a:t>
            </a:r>
          </a:p>
          <a:p>
            <a:pPr marL="800100" lvl="1" indent="-342900">
              <a:spcBef>
                <a:spcPts val="0"/>
              </a:spcBef>
              <a:buFont typeface="+mj-lt"/>
              <a:buAutoNum type="arabicPeriod"/>
            </a:pPr>
            <a:r>
              <a:rPr lang="en-US" sz="1800" dirty="0" smtClean="0">
                <a:solidFill>
                  <a:schemeClr val="tx1">
                    <a:lumMod val="75000"/>
                    <a:lumOff val="25000"/>
                  </a:schemeClr>
                </a:solidFill>
              </a:rPr>
              <a:t>Recent Graduate (within 2 years of graduation)</a:t>
            </a:r>
          </a:p>
          <a:p>
            <a:pPr marL="800100" lvl="1" indent="-342900">
              <a:spcBef>
                <a:spcPts val="0"/>
              </a:spcBef>
              <a:spcAft>
                <a:spcPts val="1200"/>
              </a:spcAft>
              <a:buFont typeface="+mj-lt"/>
              <a:buAutoNum type="arabicPeriod"/>
            </a:pPr>
            <a:r>
              <a:rPr lang="en-US" sz="1800" dirty="0" smtClean="0">
                <a:solidFill>
                  <a:schemeClr val="tx1">
                    <a:lumMod val="75000"/>
                    <a:lumOff val="25000"/>
                  </a:schemeClr>
                </a:solidFill>
              </a:rPr>
              <a:t>Early or Transitioning Career Professional (2+ years after graduation from last degree)</a:t>
            </a:r>
          </a:p>
          <a:p>
            <a:pPr>
              <a:spcBef>
                <a:spcPts val="0"/>
              </a:spcBef>
            </a:pPr>
            <a:r>
              <a:rPr lang="en-US" sz="2000" b="1" dirty="0" smtClean="0">
                <a:solidFill>
                  <a:schemeClr val="tx1">
                    <a:lumMod val="75000"/>
                    <a:lumOff val="25000"/>
                  </a:schemeClr>
                </a:solidFill>
              </a:rPr>
              <a:t>Eligibility Requirements: </a:t>
            </a:r>
          </a:p>
          <a:p>
            <a:pPr lvl="1">
              <a:spcBef>
                <a:spcPts val="0"/>
              </a:spcBef>
            </a:pPr>
            <a:r>
              <a:rPr lang="en-US" dirty="0" smtClean="0">
                <a:solidFill>
                  <a:schemeClr val="tx1">
                    <a:lumMod val="75000"/>
                    <a:lumOff val="25000"/>
                  </a:schemeClr>
                </a:solidFill>
              </a:rPr>
              <a:t>18+</a:t>
            </a:r>
          </a:p>
          <a:p>
            <a:pPr lvl="1">
              <a:spcBef>
                <a:spcPts val="0"/>
              </a:spcBef>
            </a:pPr>
            <a:r>
              <a:rPr lang="en-US" dirty="0" smtClean="0">
                <a:solidFill>
                  <a:schemeClr val="tx1">
                    <a:lumMod val="75000"/>
                    <a:lumOff val="25000"/>
                  </a:schemeClr>
                </a:solidFill>
              </a:rPr>
              <a:t>Minimum 3.0 GPA (</a:t>
            </a:r>
            <a:r>
              <a:rPr lang="en-US" sz="1800" dirty="0" smtClean="0">
                <a:solidFill>
                  <a:schemeClr val="tx1">
                    <a:lumMod val="75000"/>
                    <a:lumOff val="25000"/>
                  </a:schemeClr>
                </a:solidFill>
              </a:rPr>
              <a:t>for paid positions</a:t>
            </a:r>
            <a:r>
              <a:rPr lang="en-US" dirty="0" smtClean="0">
                <a:solidFill>
                  <a:schemeClr val="tx1">
                    <a:lumMod val="75000"/>
                    <a:lumOff val="25000"/>
                  </a:schemeClr>
                </a:solidFill>
              </a:rPr>
              <a:t>)</a:t>
            </a:r>
          </a:p>
          <a:p>
            <a:pPr lvl="1">
              <a:spcBef>
                <a:spcPts val="0"/>
              </a:spcBef>
            </a:pPr>
            <a:r>
              <a:rPr lang="en-US" dirty="0" smtClean="0">
                <a:solidFill>
                  <a:schemeClr val="tx1">
                    <a:lumMod val="75000"/>
                    <a:lumOff val="25000"/>
                  </a:schemeClr>
                </a:solidFill>
              </a:rPr>
              <a:t>Strong </a:t>
            </a:r>
            <a:r>
              <a:rPr lang="en-US" dirty="0">
                <a:solidFill>
                  <a:schemeClr val="tx1">
                    <a:lumMod val="75000"/>
                    <a:lumOff val="25000"/>
                  </a:schemeClr>
                </a:solidFill>
              </a:rPr>
              <a:t>interest in Earth science and remote sensing</a:t>
            </a:r>
          </a:p>
          <a:p>
            <a:pPr lvl="1">
              <a:spcBef>
                <a:spcPts val="0"/>
              </a:spcBef>
            </a:pPr>
            <a:r>
              <a:rPr lang="en-US" dirty="0" smtClean="0">
                <a:solidFill>
                  <a:schemeClr val="tx1">
                    <a:lumMod val="75000"/>
                    <a:lumOff val="25000"/>
                  </a:schemeClr>
                </a:solidFill>
              </a:rPr>
              <a:t>Able to provide personal transportation to and from DEVELOP location</a:t>
            </a:r>
          </a:p>
          <a:p>
            <a:pPr lvl="2">
              <a:spcBef>
                <a:spcPts val="0"/>
              </a:spcBef>
            </a:pPr>
            <a:r>
              <a:rPr lang="en-US" i="1" dirty="0" smtClean="0">
                <a:solidFill>
                  <a:schemeClr val="tx1">
                    <a:lumMod val="75000"/>
                    <a:lumOff val="25000"/>
                  </a:schemeClr>
                </a:solidFill>
              </a:rPr>
              <a:t>DEVELOP does not provide transportation to nodes </a:t>
            </a:r>
            <a:r>
              <a:rPr lang="en-US" b="1" i="1" dirty="0" smtClean="0">
                <a:solidFill>
                  <a:schemeClr val="tx1">
                    <a:lumMod val="75000"/>
                    <a:lumOff val="25000"/>
                  </a:schemeClr>
                </a:solidFill>
              </a:rPr>
              <a:t>nor</a:t>
            </a:r>
            <a:r>
              <a:rPr lang="en-US" i="1" dirty="0" smtClean="0">
                <a:solidFill>
                  <a:schemeClr val="tx1">
                    <a:lumMod val="75000"/>
                    <a:lumOff val="25000"/>
                  </a:schemeClr>
                </a:solidFill>
              </a:rPr>
              <a:t> can DEVELOP provide a badge to a participant’s driver to gain access to NASA Centers</a:t>
            </a:r>
            <a:endParaRPr lang="en-US" sz="2000" dirty="0" smtClean="0">
              <a:solidFill>
                <a:schemeClr val="tx1">
                  <a:lumMod val="75000"/>
                  <a:lumOff val="25000"/>
                </a:schemeClr>
              </a:solidFill>
            </a:endParaRPr>
          </a:p>
          <a:p>
            <a:pPr lvl="1">
              <a:spcBef>
                <a:spcPts val="0"/>
              </a:spcBef>
            </a:pPr>
            <a:r>
              <a:rPr lang="en-US" dirty="0" smtClean="0">
                <a:solidFill>
                  <a:schemeClr val="tx1">
                    <a:lumMod val="75000"/>
                    <a:lumOff val="25000"/>
                  </a:schemeClr>
                </a:solidFill>
              </a:rPr>
              <a:t>U.S. citizenship is required to apply to: ARC, JPL, LaRC, MSFC, GSFC, NCEI</a:t>
            </a:r>
          </a:p>
          <a:p>
            <a:pPr>
              <a:spcBef>
                <a:spcPts val="1200"/>
              </a:spcBef>
            </a:pPr>
            <a:r>
              <a:rPr lang="en-US" sz="2000" b="1" dirty="0" smtClean="0">
                <a:solidFill>
                  <a:schemeClr val="tx1">
                    <a:lumMod val="75000"/>
                    <a:lumOff val="25000"/>
                  </a:schemeClr>
                </a:solidFill>
              </a:rPr>
              <a:t>Reapplication: </a:t>
            </a:r>
            <a:endParaRPr lang="en-US" sz="2000" b="1" dirty="0">
              <a:solidFill>
                <a:schemeClr val="tx1">
                  <a:lumMod val="75000"/>
                  <a:lumOff val="25000"/>
                </a:schemeClr>
              </a:solidFill>
            </a:endParaRPr>
          </a:p>
          <a:p>
            <a:pPr lvl="1">
              <a:spcBef>
                <a:spcPts val="0"/>
              </a:spcBef>
            </a:pPr>
            <a:r>
              <a:rPr lang="en-US" dirty="0" smtClean="0">
                <a:solidFill>
                  <a:schemeClr val="tx1">
                    <a:lumMod val="75000"/>
                    <a:lumOff val="25000"/>
                  </a:schemeClr>
                </a:solidFill>
              </a:rPr>
              <a:t>Required if you would like to continue with DEVELOP in a future term</a:t>
            </a:r>
          </a:p>
          <a:p>
            <a:pPr lvl="1">
              <a:spcBef>
                <a:spcPts val="0"/>
              </a:spcBef>
            </a:pPr>
            <a:r>
              <a:rPr lang="en-US" dirty="0" smtClean="0">
                <a:solidFill>
                  <a:schemeClr val="tx1">
                    <a:lumMod val="75000"/>
                    <a:lumOff val="25000"/>
                  </a:schemeClr>
                </a:solidFill>
              </a:rPr>
              <a:t>Returning Application is shorter and does not require letters of recommendation</a:t>
            </a:r>
            <a:endParaRPr lang="en-US" dirty="0">
              <a:solidFill>
                <a:schemeClr val="tx1">
                  <a:lumMod val="75000"/>
                  <a:lumOff val="25000"/>
                </a:schemeClr>
              </a:solidFill>
            </a:endParaRPr>
          </a:p>
          <a:p>
            <a:pPr lvl="1">
              <a:spcBef>
                <a:spcPts val="0"/>
              </a:spcBef>
            </a:pPr>
            <a:endParaRPr lang="en-US" dirty="0" smtClean="0">
              <a:solidFill>
                <a:schemeClr val="tx1">
                  <a:lumMod val="75000"/>
                  <a:lumOff val="25000"/>
                </a:schemeClr>
              </a:solidFill>
            </a:endParaRPr>
          </a:p>
        </p:txBody>
      </p:sp>
      <p:sp>
        <p:nvSpPr>
          <p:cNvPr id="28" name="TextBox 27"/>
          <p:cNvSpPr txBox="1"/>
          <p:nvPr/>
        </p:nvSpPr>
        <p:spPr>
          <a:xfrm>
            <a:off x="4648200" y="1163146"/>
            <a:ext cx="7378262" cy="1077218"/>
          </a:xfrm>
          <a:prstGeom prst="rect">
            <a:avLst/>
          </a:prstGeom>
          <a:solidFill>
            <a:srgbClr val="3E96A8"/>
          </a:solidFill>
        </p:spPr>
        <p:txBody>
          <a:bodyPr wrap="square" rtlCol="0">
            <a:spAutoFit/>
          </a:bodyPr>
          <a:lstStyle/>
          <a:p>
            <a:pPr algn="ctr"/>
            <a:r>
              <a:rPr lang="en-US" sz="3200" dirty="0" smtClean="0">
                <a:solidFill>
                  <a:schemeClr val="bg1"/>
                </a:solidFill>
                <a:latin typeface="Century Gothic" charset="0"/>
                <a:ea typeface="Century Gothic" charset="0"/>
                <a:cs typeface="Century Gothic" charset="0"/>
              </a:rPr>
              <a:t>Spring 2019 Application Window now open! Closing October 5</a:t>
            </a:r>
            <a:r>
              <a:rPr lang="en-US" sz="3200" baseline="30000" dirty="0" smtClean="0">
                <a:solidFill>
                  <a:schemeClr val="bg1"/>
                </a:solidFill>
                <a:latin typeface="Century Gothic" charset="0"/>
                <a:ea typeface="Century Gothic" charset="0"/>
                <a:cs typeface="Century Gothic" charset="0"/>
              </a:rPr>
              <a:t>th</a:t>
            </a:r>
            <a:endParaRPr lang="en-US" sz="3200" baseline="300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702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the Media</a:t>
            </a:r>
            <a:endParaRPr lang="en-US" dirty="0"/>
          </a:p>
        </p:txBody>
      </p:sp>
      <p:sp>
        <p:nvSpPr>
          <p:cNvPr id="28" name="Content Placeholder 2"/>
          <p:cNvSpPr txBox="1">
            <a:spLocks/>
          </p:cNvSpPr>
          <p:nvPr/>
        </p:nvSpPr>
        <p:spPr>
          <a:xfrm>
            <a:off x="838200" y="1585731"/>
            <a:ext cx="10515600" cy="4896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dirty="0" smtClean="0">
                <a:solidFill>
                  <a:schemeClr val="tx1">
                    <a:lumMod val="75000"/>
                    <a:lumOff val="25000"/>
                  </a:schemeClr>
                </a:solidFill>
              </a:rPr>
              <a:t>NPO and NASA Public Affairs must be involved with all media interaction from the beginning.</a:t>
            </a:r>
          </a:p>
          <a:p>
            <a:pPr marL="0" indent="0">
              <a:buFont typeface="Arial" panose="020B0604020202020204" pitchFamily="34" charset="0"/>
              <a:buNone/>
            </a:pPr>
            <a:endParaRPr lang="en-US" sz="2000" dirty="0" smtClean="0">
              <a:solidFill>
                <a:schemeClr val="tx1">
                  <a:lumMod val="75000"/>
                  <a:lumOff val="25000"/>
                </a:schemeClr>
              </a:solidFill>
            </a:endParaRPr>
          </a:p>
          <a:p>
            <a:r>
              <a:rPr lang="en-US" sz="2500" dirty="0" smtClean="0">
                <a:solidFill>
                  <a:schemeClr val="tx1">
                    <a:lumMod val="75000"/>
                    <a:lumOff val="25000"/>
                  </a:schemeClr>
                </a:solidFill>
              </a:rPr>
              <a:t>If you are interested in working with the media, contact NPO first.</a:t>
            </a:r>
          </a:p>
          <a:p>
            <a:r>
              <a:rPr lang="en-US" sz="2500" dirty="0" smtClean="0">
                <a:solidFill>
                  <a:schemeClr val="tx1">
                    <a:lumMod val="75000"/>
                    <a:lumOff val="25000"/>
                  </a:schemeClr>
                </a:solidFill>
              </a:rPr>
              <a:t>If someone from the media reaches out to you, contact NPO about a response or connect them with NPO directly.</a:t>
            </a:r>
          </a:p>
          <a:p>
            <a:pPr marL="0" indent="0">
              <a:buFont typeface="Arial" panose="020B0604020202020204" pitchFamily="34" charset="0"/>
              <a:buNone/>
            </a:pPr>
            <a:endParaRPr lang="en-US" sz="1500" dirty="0" smtClean="0">
              <a:solidFill>
                <a:schemeClr val="tx1">
                  <a:lumMod val="75000"/>
                  <a:lumOff val="25000"/>
                </a:schemeClr>
              </a:solidFill>
            </a:endParaRPr>
          </a:p>
          <a:p>
            <a:pPr marL="463550" indent="0">
              <a:buFont typeface="Arial" panose="020B0604020202020204" pitchFamily="34" charset="0"/>
              <a:buNone/>
            </a:pPr>
            <a:r>
              <a:rPr lang="en-US" sz="2800" dirty="0" smtClean="0">
                <a:solidFill>
                  <a:schemeClr val="tx1">
                    <a:lumMod val="75000"/>
                    <a:lumOff val="25000"/>
                  </a:schemeClr>
                </a:solidFill>
              </a:rPr>
              <a:t>NPO POC – </a:t>
            </a:r>
            <a:r>
              <a:rPr lang="en-US" dirty="0" smtClean="0">
                <a:solidFill>
                  <a:schemeClr val="tx1">
                    <a:lumMod val="75000"/>
                    <a:lumOff val="25000"/>
                  </a:schemeClr>
                </a:solidFill>
              </a:rPr>
              <a:t>Lindsay Rogers</a:t>
            </a:r>
          </a:p>
          <a:p>
            <a:pPr marL="463550" indent="0">
              <a:buFont typeface="Arial" panose="020B0604020202020204" pitchFamily="34" charset="0"/>
              <a:buNone/>
            </a:pPr>
            <a:r>
              <a:rPr lang="en-US" sz="2800" dirty="0" smtClean="0">
                <a:solidFill>
                  <a:schemeClr val="tx1">
                    <a:lumMod val="75000"/>
                    <a:lumOff val="25000"/>
                  </a:schemeClr>
                </a:solidFill>
                <a:hlinkClick r:id="rId2"/>
              </a:rPr>
              <a:t>Lindsay.M.Rogers@nasa.gov</a:t>
            </a:r>
            <a:r>
              <a:rPr lang="en-US" sz="2800" dirty="0" smtClean="0">
                <a:solidFill>
                  <a:schemeClr val="tx1">
                    <a:lumMod val="75000"/>
                    <a:lumOff val="25000"/>
                  </a:schemeClr>
                </a:solidFill>
              </a:rPr>
              <a:t> </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648" y="4380693"/>
            <a:ext cx="1990336" cy="1605794"/>
          </a:xfrm>
          <a:prstGeom prst="rect">
            <a:avLst/>
          </a:prstGeom>
        </p:spPr>
      </p:pic>
    </p:spTree>
    <p:extLst>
      <p:ext uri="{BB962C8B-B14F-4D97-AF65-F5344CB8AC3E}">
        <p14:creationId xmlns:p14="http://schemas.microsoft.com/office/powerpoint/2010/main" val="104017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Export Control</a:t>
            </a:r>
            <a:endParaRPr lang="en-US" dirty="0"/>
          </a:p>
        </p:txBody>
      </p:sp>
      <p:sp>
        <p:nvSpPr>
          <p:cNvPr id="30" name="Content Placeholder 1"/>
          <p:cNvSpPr txBox="1">
            <a:spLocks/>
          </p:cNvSpPr>
          <p:nvPr/>
        </p:nvSpPr>
        <p:spPr>
          <a:xfrm>
            <a:off x="623586" y="1232703"/>
            <a:ext cx="10944828"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i="1" dirty="0" smtClean="0">
                <a:solidFill>
                  <a:schemeClr val="tx1">
                    <a:lumMod val="75000"/>
                    <a:lumOff val="25000"/>
                  </a:schemeClr>
                </a:solidFill>
              </a:rPr>
              <a:t>What is Export Control?</a:t>
            </a:r>
          </a:p>
          <a:p>
            <a:pPr marL="0" indent="0">
              <a:buFont typeface="Arial" panose="020B0604020202020204" pitchFamily="34" charset="0"/>
              <a:buNone/>
            </a:pPr>
            <a:r>
              <a:rPr lang="en-US" sz="1400" dirty="0" smtClean="0">
                <a:solidFill>
                  <a:schemeClr val="tx1">
                    <a:lumMod val="75000"/>
                    <a:lumOff val="25000"/>
                  </a:schemeClr>
                </a:solidFill>
              </a:rPr>
              <a:t>The NASA Export Control Program is based on the philosophy: “We want to maximize the benefits of our international efforts while ensuring that we comply with U.S. export control laws and regulations”. It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0" indent="0">
              <a:buFont typeface="Arial" panose="020B0604020202020204" pitchFamily="34" charset="0"/>
              <a:buNone/>
            </a:pPr>
            <a:r>
              <a:rPr lang="en-US" sz="1800" b="1" i="1" dirty="0" smtClean="0">
                <a:solidFill>
                  <a:schemeClr val="tx1">
                    <a:lumMod val="75000"/>
                    <a:lumOff val="25000"/>
                  </a:schemeClr>
                </a:solidFill>
              </a:rPr>
              <a:t>NASA Administrator’s Export Control Policy:</a:t>
            </a:r>
          </a:p>
          <a:p>
            <a:pPr marL="0" indent="0">
              <a:buFont typeface="Arial" panose="020B0604020202020204" pitchFamily="34" charset="0"/>
              <a:buNone/>
            </a:pPr>
            <a:r>
              <a:rPr lang="en-US" sz="1400" dirty="0" smtClean="0">
                <a:solidFill>
                  <a:schemeClr val="tx1">
                    <a:lumMod val="75000"/>
                    <a:lumOff val="25000"/>
                  </a:schemeClr>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0" indent="0">
              <a:buNone/>
            </a:pPr>
            <a:r>
              <a:rPr lang="en-US" sz="1800" b="1" i="1" dirty="0" smtClean="0">
                <a:solidFill>
                  <a:schemeClr val="tx1">
                    <a:lumMod val="75000"/>
                    <a:lumOff val="25000"/>
                  </a:schemeClr>
                </a:solidFill>
              </a:rPr>
              <a:t>What does this mean to me?</a:t>
            </a:r>
            <a:endParaRPr lang="en-US" sz="1800" b="1" i="1" dirty="0">
              <a:solidFill>
                <a:schemeClr val="tx1">
                  <a:lumMod val="75000"/>
                  <a:lumOff val="25000"/>
                </a:schemeClr>
              </a:solidFill>
            </a:endParaRPr>
          </a:p>
          <a:p>
            <a:pPr marL="0" indent="0">
              <a:buNone/>
            </a:pPr>
            <a:r>
              <a:rPr lang="en-US" sz="1400" dirty="0" smtClean="0">
                <a:solidFill>
                  <a:schemeClr val="tx1">
                    <a:lumMod val="75000"/>
                    <a:lumOff val="25000"/>
                  </a:schemeClr>
                </a:solidFill>
              </a:rPr>
              <a:t>Before sharing anything outside DEVELOP, check with NPO. Some project materials can be shared without going through export control, others must gain NASA approval first. Email </a:t>
            </a:r>
            <a:r>
              <a:rPr lang="en-US" sz="1400" dirty="0" smtClean="0">
                <a:solidFill>
                  <a:schemeClr val="tx1">
                    <a:lumMod val="75000"/>
                    <a:lumOff val="25000"/>
                  </a:schemeClr>
                </a:solidFill>
                <a:hlinkClick r:id="rId2"/>
              </a:rPr>
              <a:t>Lindsay.M.Rogers@nasa.gov</a:t>
            </a:r>
            <a:r>
              <a:rPr lang="en-US" sz="1400" dirty="0">
                <a:solidFill>
                  <a:schemeClr val="tx1">
                    <a:lumMod val="75000"/>
                    <a:lumOff val="25000"/>
                  </a:schemeClr>
                </a:solidFill>
              </a:rPr>
              <a:t> </a:t>
            </a:r>
            <a:r>
              <a:rPr lang="en-US" sz="1400" dirty="0" smtClean="0">
                <a:solidFill>
                  <a:schemeClr val="tx1">
                    <a:lumMod val="75000"/>
                    <a:lumOff val="25000"/>
                  </a:schemeClr>
                </a:solidFill>
              </a:rPr>
              <a:t>with questions.</a:t>
            </a:r>
            <a:endParaRPr lang="en-US" sz="1800" dirty="0" smtClean="0">
              <a:solidFill>
                <a:schemeClr val="tx1">
                  <a:lumMod val="75000"/>
                  <a:lumOff val="25000"/>
                </a:schemeClr>
              </a:solidFill>
            </a:endParaRPr>
          </a:p>
        </p:txBody>
      </p:sp>
    </p:spTree>
    <p:extLst>
      <p:ext uri="{BB962C8B-B14F-4D97-AF65-F5344CB8AC3E}">
        <p14:creationId xmlns:p14="http://schemas.microsoft.com/office/powerpoint/2010/main" val="161276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Countries</a:t>
            </a:r>
            <a:endParaRPr lang="en-US" dirty="0"/>
          </a:p>
        </p:txBody>
      </p:sp>
      <p:sp>
        <p:nvSpPr>
          <p:cNvPr id="53" name="Content Placeholder 1"/>
          <p:cNvSpPr>
            <a:spLocks noGrp="1"/>
          </p:cNvSpPr>
          <p:nvPr>
            <p:ph idx="1"/>
          </p:nvPr>
        </p:nvSpPr>
        <p:spPr>
          <a:xfrm>
            <a:off x="648182" y="1365812"/>
            <a:ext cx="10995950" cy="4887525"/>
          </a:xfrm>
        </p:spPr>
        <p:txBody>
          <a:bodyPr>
            <a:normAutofit/>
          </a:bodyPr>
          <a:lstStyle/>
          <a:p>
            <a:pPr marL="0" indent="0">
              <a:buNone/>
            </a:pPr>
            <a:r>
              <a:rPr lang="en-US" sz="2000" b="1" i="1" dirty="0">
                <a:solidFill>
                  <a:schemeClr val="tx1">
                    <a:lumMod val="75000"/>
                    <a:lumOff val="25000"/>
                  </a:schemeClr>
                </a:solidFill>
                <a:latin typeface="Century Gothic" charset="0"/>
                <a:ea typeface="Century Gothic" charset="0"/>
                <a:cs typeface="Century Gothic" charset="0"/>
              </a:rPr>
              <a:t>What </a:t>
            </a:r>
            <a:r>
              <a:rPr lang="en-US" sz="2000" b="1" i="1" dirty="0" smtClean="0">
                <a:solidFill>
                  <a:schemeClr val="tx1">
                    <a:lumMod val="75000"/>
                    <a:lumOff val="25000"/>
                  </a:schemeClr>
                </a:solidFill>
                <a:latin typeface="Century Gothic" charset="0"/>
                <a:ea typeface="Century Gothic" charset="0"/>
                <a:cs typeface="Century Gothic" charset="0"/>
              </a:rPr>
              <a:t>is a ‘Designated Country’?</a:t>
            </a:r>
            <a:endParaRPr lang="en-US" sz="2000" b="1" i="1" dirty="0">
              <a:solidFill>
                <a:schemeClr val="tx1">
                  <a:lumMod val="75000"/>
                  <a:lumOff val="25000"/>
                </a:schemeClr>
              </a:solidFill>
              <a:latin typeface="Century Gothic" charset="0"/>
              <a:ea typeface="Century Gothic" charset="0"/>
              <a:cs typeface="Century Gothic" charset="0"/>
            </a:endParaRPr>
          </a:p>
          <a:p>
            <a:pPr marL="0" indent="0">
              <a:buNone/>
            </a:pPr>
            <a:r>
              <a:rPr lang="en-US" sz="1600" dirty="0">
                <a:solidFill>
                  <a:schemeClr val="tx1">
                    <a:lumMod val="75000"/>
                    <a:lumOff val="25000"/>
                  </a:schemeClr>
                </a:solidFill>
                <a:latin typeface="Century Gothic" charset="0"/>
                <a:ea typeface="Century Gothic" charset="0"/>
                <a:cs typeface="Century Gothic" charset="0"/>
              </a:rPr>
              <a:t>This list of “Designated Countries” is a compilation </a:t>
            </a:r>
            <a:r>
              <a:rPr lang="en-US" sz="1600" dirty="0" smtClean="0">
                <a:solidFill>
                  <a:schemeClr val="tx1">
                    <a:lumMod val="75000"/>
                    <a:lumOff val="25000"/>
                  </a:schemeClr>
                </a:solidFill>
                <a:latin typeface="Century Gothic" charset="0"/>
                <a:ea typeface="Century Gothic" charset="0"/>
                <a:cs typeface="Century Gothic" charset="0"/>
              </a:rPr>
              <a:t>of 35 countries </a:t>
            </a:r>
            <a:r>
              <a:rPr lang="en-US" sz="1600" dirty="0">
                <a:solidFill>
                  <a:schemeClr val="tx1">
                    <a:lumMod val="75000"/>
                    <a:lumOff val="25000"/>
                  </a:schemeClr>
                </a:solidFill>
                <a:latin typeface="Century Gothic" charset="0"/>
                <a:ea typeface="Century Gothic" charset="0"/>
                <a:cs typeface="Century Gothic" charset="0"/>
              </a:rPr>
              <a:t>with which the United States has no diplomatic relations, countries determined by Department of State to support terrorism, </a:t>
            </a:r>
            <a:r>
              <a:rPr lang="en-US" sz="1600" dirty="0" smtClean="0">
                <a:solidFill>
                  <a:schemeClr val="tx1">
                    <a:lumMod val="75000"/>
                    <a:lumOff val="25000"/>
                  </a:schemeClr>
                </a:solidFill>
                <a:latin typeface="Century Gothic" charset="0"/>
                <a:ea typeface="Century Gothic" charset="0"/>
                <a:cs typeface="Century Gothic" charset="0"/>
              </a:rPr>
              <a:t>countries </a:t>
            </a:r>
            <a:r>
              <a:rPr lang="en-US" sz="1600" dirty="0">
                <a:solidFill>
                  <a:schemeClr val="tx1">
                    <a:lumMod val="75000"/>
                    <a:lumOff val="25000"/>
                  </a:schemeClr>
                </a:solidFill>
                <a:latin typeface="Century Gothic" charset="0"/>
                <a:ea typeface="Century Gothic" charset="0"/>
                <a:cs typeface="Century Gothic" charset="0"/>
              </a:rPr>
              <a:t>under Sanction or Embargo by the United </a:t>
            </a:r>
            <a:r>
              <a:rPr lang="en-US" sz="1600" dirty="0" smtClean="0">
                <a:solidFill>
                  <a:schemeClr val="tx1">
                    <a:lumMod val="75000"/>
                    <a:lumOff val="25000"/>
                  </a:schemeClr>
                </a:solidFill>
                <a:latin typeface="Century Gothic" charset="0"/>
                <a:ea typeface="Century Gothic" charset="0"/>
                <a:cs typeface="Century Gothic" charset="0"/>
              </a:rPr>
              <a:t>States, and/or countries </a:t>
            </a:r>
            <a:r>
              <a:rPr lang="en-US" sz="1600" dirty="0">
                <a:solidFill>
                  <a:schemeClr val="tx1">
                    <a:lumMod val="75000"/>
                    <a:lumOff val="25000"/>
                  </a:schemeClr>
                </a:solidFill>
                <a:latin typeface="Century Gothic" charset="0"/>
                <a:ea typeface="Century Gothic" charset="0"/>
                <a:cs typeface="Century Gothic" charset="0"/>
              </a:rPr>
              <a:t>of Missile Technology Concern. </a:t>
            </a:r>
            <a:endParaRPr lang="en-US" sz="1600" dirty="0" smtClean="0">
              <a:solidFill>
                <a:schemeClr val="tx1">
                  <a:lumMod val="75000"/>
                  <a:lumOff val="25000"/>
                </a:schemeClr>
              </a:solidFill>
              <a:latin typeface="Century Gothic" charset="0"/>
              <a:ea typeface="Century Gothic" charset="0"/>
              <a:cs typeface="Century Gothic" charset="0"/>
            </a:endParaRPr>
          </a:p>
          <a:p>
            <a:pPr marL="0" indent="0">
              <a:buNone/>
            </a:pPr>
            <a:r>
              <a:rPr lang="en-US" sz="2000" b="1" i="1" dirty="0" smtClean="0">
                <a:solidFill>
                  <a:schemeClr val="tx1">
                    <a:lumMod val="75000"/>
                    <a:lumOff val="25000"/>
                  </a:schemeClr>
                </a:solidFill>
                <a:latin typeface="Century Gothic" charset="0"/>
                <a:ea typeface="Century Gothic" charset="0"/>
                <a:cs typeface="Century Gothic" charset="0"/>
              </a:rPr>
              <a:t>What does this mean to me?</a:t>
            </a:r>
          </a:p>
          <a:p>
            <a:pPr marL="0" indent="0">
              <a:buNone/>
            </a:pPr>
            <a:r>
              <a:rPr lang="en-US" sz="1600" dirty="0" smtClean="0">
                <a:solidFill>
                  <a:schemeClr val="tx1">
                    <a:lumMod val="75000"/>
                    <a:lumOff val="25000"/>
                  </a:schemeClr>
                </a:solidFill>
                <a:latin typeface="Century Gothic" charset="0"/>
                <a:ea typeface="Century Gothic" charset="0"/>
                <a:cs typeface="Century Gothic" charset="0"/>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b="1" u="sng" dirty="0" smtClean="0">
                <a:solidFill>
                  <a:schemeClr val="tx1">
                    <a:lumMod val="75000"/>
                    <a:lumOff val="25000"/>
                  </a:schemeClr>
                </a:solidFill>
                <a:latin typeface="Century Gothic" charset="0"/>
                <a:ea typeface="Century Gothic" charset="0"/>
                <a:cs typeface="Century Gothic" charset="0"/>
              </a:rPr>
              <a:t>before</a:t>
            </a:r>
            <a:r>
              <a:rPr lang="en-US" sz="1600" dirty="0" smtClean="0">
                <a:solidFill>
                  <a:schemeClr val="tx1">
                    <a:lumMod val="75000"/>
                    <a:lumOff val="25000"/>
                  </a:schemeClr>
                </a:solidFill>
                <a:latin typeface="Century Gothic" charset="0"/>
                <a:ea typeface="Century Gothic" charset="0"/>
                <a:cs typeface="Century Gothic" charset="0"/>
              </a:rPr>
              <a:t> they occur. </a:t>
            </a:r>
            <a:r>
              <a:rPr lang="en-US" sz="1600" b="1" dirty="0" smtClean="0">
                <a:solidFill>
                  <a:schemeClr val="tx1">
                    <a:lumMod val="75000"/>
                    <a:lumOff val="25000"/>
                  </a:schemeClr>
                </a:solidFill>
                <a:latin typeface="Century Gothic" charset="0"/>
                <a:ea typeface="Century Gothic" charset="0"/>
                <a:cs typeface="Century Gothic" charset="0"/>
              </a:rPr>
              <a:t>A transfer can be an email, publication, </a:t>
            </a:r>
            <a:r>
              <a:rPr lang="en-US" sz="1600" b="1" dirty="0">
                <a:solidFill>
                  <a:schemeClr val="tx1">
                    <a:lumMod val="75000"/>
                    <a:lumOff val="25000"/>
                  </a:schemeClr>
                </a:solidFill>
                <a:latin typeface="Century Gothic" charset="0"/>
                <a:ea typeface="Century Gothic" charset="0"/>
                <a:cs typeface="Century Gothic" charset="0"/>
              </a:rPr>
              <a:t>presentation, </a:t>
            </a:r>
            <a:r>
              <a:rPr lang="en-US" sz="1600" b="1" dirty="0" smtClean="0">
                <a:solidFill>
                  <a:schemeClr val="tx1">
                    <a:lumMod val="75000"/>
                    <a:lumOff val="25000"/>
                  </a:schemeClr>
                </a:solidFill>
                <a:latin typeface="Century Gothic" charset="0"/>
                <a:ea typeface="Century Gothic" charset="0"/>
                <a:cs typeface="Century Gothic" charset="0"/>
              </a:rPr>
              <a:t>telecon, webinar, etc. Communication with partners in designated countries has restrictions, so coordinate with NPO ahead of opening communication lines. </a:t>
            </a:r>
          </a:p>
          <a:p>
            <a:pPr marL="0" indent="0">
              <a:buNone/>
            </a:pPr>
            <a:r>
              <a:rPr lang="en-US" sz="2000" b="1" i="1" dirty="0" smtClean="0">
                <a:solidFill>
                  <a:schemeClr val="tx1">
                    <a:lumMod val="75000"/>
                    <a:lumOff val="25000"/>
                  </a:schemeClr>
                </a:solidFill>
                <a:latin typeface="Century Gothic" charset="0"/>
                <a:ea typeface="Century Gothic" charset="0"/>
                <a:cs typeface="Century Gothic" charset="0"/>
              </a:rPr>
              <a:t>But my partner is domestic/not in a designated country?</a:t>
            </a:r>
          </a:p>
          <a:p>
            <a:pPr marL="0" indent="0">
              <a:buNone/>
            </a:pPr>
            <a:r>
              <a:rPr lang="en-US" sz="1600" dirty="0" smtClean="0">
                <a:solidFill>
                  <a:schemeClr val="tx1">
                    <a:lumMod val="75000"/>
                    <a:lumOff val="25000"/>
                  </a:schemeClr>
                </a:solidFill>
                <a:latin typeface="Century Gothic" charset="0"/>
                <a:ea typeface="Century Gothic" charset="0"/>
                <a:cs typeface="Century Gothic" charset="0"/>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tx1">
                    <a:lumMod val="75000"/>
                    <a:lumOff val="25000"/>
                  </a:schemeClr>
                </a:solidFill>
                <a:latin typeface="Century Gothic" charset="0"/>
                <a:ea typeface="Century Gothic" charset="0"/>
                <a:cs typeface="Century Gothic" charset="0"/>
              </a:rPr>
              <a:t>Questions? Contact </a:t>
            </a:r>
            <a:r>
              <a:rPr lang="en-US" sz="1600" b="1" i="1" dirty="0" smtClean="0">
                <a:solidFill>
                  <a:schemeClr val="tx1">
                    <a:lumMod val="75000"/>
                    <a:lumOff val="25000"/>
                  </a:schemeClr>
                </a:solidFill>
                <a:latin typeface="Century Gothic" charset="0"/>
                <a:ea typeface="Century Gothic" charset="0"/>
                <a:cs typeface="Century Gothic" charset="0"/>
                <a:hlinkClick r:id="rId2"/>
              </a:rPr>
              <a:t>Lauren.M.Childs@nasa.gov</a:t>
            </a:r>
            <a:endParaRPr lang="en-US" sz="1600" b="1" i="1" dirty="0">
              <a:solidFill>
                <a:schemeClr val="tx1">
                  <a:lumMod val="75000"/>
                  <a:lumOff val="25000"/>
                </a:schemeClr>
              </a:solidFill>
              <a:latin typeface="Century Gothic" charset="0"/>
              <a:ea typeface="Century Gothic" charset="0"/>
              <a:cs typeface="Century Gothic" charset="0"/>
            </a:endParaRPr>
          </a:p>
        </p:txBody>
      </p:sp>
      <p:sp>
        <p:nvSpPr>
          <p:cNvPr id="54" name="TextBox 53"/>
          <p:cNvSpPr txBox="1"/>
          <p:nvPr/>
        </p:nvSpPr>
        <p:spPr>
          <a:xfrm>
            <a:off x="3185068" y="6422657"/>
            <a:ext cx="5821865"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NASA Export Control: </a:t>
            </a:r>
            <a:r>
              <a:rPr lang="en-US" sz="1400" b="1" dirty="0">
                <a:solidFill>
                  <a:srgbClr val="0075A2"/>
                </a:solidFill>
                <a:latin typeface="Century Gothic" charset="0"/>
                <a:ea typeface="Century Gothic" charset="0"/>
                <a:cs typeface="Century Gothic" charset="0"/>
                <a:hlinkClick r:id="rId3"/>
              </a:rPr>
              <a:t>http://</a:t>
            </a:r>
            <a:r>
              <a:rPr lang="en-US" sz="1400" b="1" dirty="0" smtClean="0">
                <a:solidFill>
                  <a:srgbClr val="0075A2"/>
                </a:solidFill>
                <a:latin typeface="Century Gothic" charset="0"/>
                <a:ea typeface="Century Gothic" charset="0"/>
                <a:cs typeface="Century Gothic" charset="0"/>
                <a:hlinkClick r:id="rId3"/>
              </a:rPr>
              <a:t>oiir.hq.nasa.gov/nasaecp/index.html</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38320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Software Release Authority</a:t>
            </a:r>
            <a:endParaRPr lang="en-US" dirty="0"/>
          </a:p>
        </p:txBody>
      </p:sp>
      <p:sp>
        <p:nvSpPr>
          <p:cNvPr id="92" name="Rectangle 91"/>
          <p:cNvSpPr/>
          <p:nvPr/>
        </p:nvSpPr>
        <p:spPr>
          <a:xfrm>
            <a:off x="300942" y="1201448"/>
            <a:ext cx="11690430" cy="4916731"/>
          </a:xfrm>
          <a:prstGeom prst="rect">
            <a:avLst/>
          </a:prstGeom>
        </p:spPr>
        <p:txBody>
          <a:bodyPr wrap="square">
            <a:spAutoFit/>
          </a:bodyPr>
          <a:lstStyle/>
          <a:p>
            <a:pPr>
              <a:lnSpc>
                <a:spcPct val="110000"/>
              </a:lnSpc>
            </a:pPr>
            <a:r>
              <a:rPr lang="en-US" sz="1500" b="1" dirty="0">
                <a:solidFill>
                  <a:schemeClr val="tx1">
                    <a:lumMod val="75000"/>
                    <a:lumOff val="25000"/>
                  </a:schemeClr>
                </a:solidFill>
                <a:latin typeface="Century Gothic" charset="0"/>
                <a:ea typeface="Century Gothic" charset="0"/>
                <a:cs typeface="Century Gothic" charset="0"/>
              </a:rPr>
              <a:t>What is NASA’s Software Release Authority</a:t>
            </a:r>
            <a:r>
              <a:rPr lang="en-US" sz="1500" dirty="0">
                <a:solidFill>
                  <a:schemeClr val="tx1">
                    <a:lumMod val="75000"/>
                    <a:lumOff val="25000"/>
                  </a:schemeClr>
                </a:solidFill>
                <a:latin typeface="Century Gothic" charset="0"/>
                <a:ea typeface="Century Gothic" charset="0"/>
                <a:cs typeface="Century Gothic" charset="0"/>
              </a:rPr>
              <a:t>? </a:t>
            </a:r>
            <a:r>
              <a:rPr lang="en-US" sz="1500" dirty="0" smtClean="0">
                <a:solidFill>
                  <a:schemeClr val="tx1">
                    <a:lumMod val="75000"/>
                    <a:lumOff val="25000"/>
                  </a:schemeClr>
                </a:solidFill>
                <a:latin typeface="Century Gothic" charset="0"/>
                <a:ea typeface="Century Gothic" charset="0"/>
                <a:cs typeface="Century Gothic" charset="0"/>
              </a:rPr>
              <a:t>It is NASA’s </a:t>
            </a:r>
            <a:r>
              <a:rPr lang="en-US" sz="1500" dirty="0">
                <a:solidFill>
                  <a:schemeClr val="tx1">
                    <a:lumMod val="75000"/>
                    <a:lumOff val="25000"/>
                  </a:schemeClr>
                </a:solidFill>
                <a:latin typeface="Century Gothic" charset="0"/>
                <a:ea typeface="Century Gothic" charset="0"/>
                <a:cs typeface="Century Gothic" charset="0"/>
              </a:rPr>
              <a:t>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t>
            </a:r>
            <a:r>
              <a:rPr lang="en-US" sz="1500" dirty="0" smtClean="0">
                <a:solidFill>
                  <a:schemeClr val="tx1">
                    <a:lumMod val="75000"/>
                    <a:lumOff val="25000"/>
                  </a:schemeClr>
                </a:solidFill>
                <a:latin typeface="Century Gothic" charset="0"/>
                <a:ea typeface="Century Gothic" charset="0"/>
                <a:cs typeface="Century Gothic" charset="0"/>
              </a:rPr>
              <a:t>actions, </a:t>
            </a:r>
            <a:r>
              <a:rPr lang="en-US" sz="1500" dirty="0">
                <a:solidFill>
                  <a:schemeClr val="tx1">
                    <a:lumMod val="75000"/>
                    <a:lumOff val="25000"/>
                  </a:schemeClr>
                </a:solidFill>
                <a:latin typeface="Century Gothic" charset="0"/>
                <a:ea typeface="Century Gothic" charset="0"/>
                <a:cs typeface="Century Gothic" charset="0"/>
              </a:rPr>
              <a:t>and determines if it meets NASA policies and guidelines.</a:t>
            </a:r>
          </a:p>
          <a:p>
            <a:pPr>
              <a:lnSpc>
                <a:spcPct val="110000"/>
              </a:lnSpc>
            </a:pPr>
            <a:endParaRPr lang="en-US" sz="1500" b="1" dirty="0" smtClean="0">
              <a:solidFill>
                <a:schemeClr val="tx1">
                  <a:lumMod val="75000"/>
                  <a:lumOff val="25000"/>
                </a:schemeClr>
              </a:solidFill>
              <a:latin typeface="Century Gothic" charset="0"/>
              <a:ea typeface="Century Gothic" charset="0"/>
              <a:cs typeface="Century Gothic" charset="0"/>
            </a:endParaRPr>
          </a:p>
          <a:p>
            <a:pPr>
              <a:lnSpc>
                <a:spcPct val="110000"/>
              </a:lnSpc>
            </a:pPr>
            <a:r>
              <a:rPr lang="en-US" sz="1500" b="1" dirty="0" smtClean="0">
                <a:solidFill>
                  <a:schemeClr val="tx1">
                    <a:lumMod val="75000"/>
                    <a:lumOff val="25000"/>
                  </a:schemeClr>
                </a:solidFill>
                <a:latin typeface="Century Gothic" charset="0"/>
                <a:ea typeface="Century Gothic" charset="0"/>
                <a:cs typeface="Century Gothic" charset="0"/>
              </a:rPr>
              <a:t>Process </a:t>
            </a:r>
            <a:r>
              <a:rPr lang="en-US" sz="1500" b="1" dirty="0">
                <a:solidFill>
                  <a:schemeClr val="tx1">
                    <a:lumMod val="75000"/>
                    <a:lumOff val="25000"/>
                  </a:schemeClr>
                </a:solidFill>
                <a:latin typeface="Century Gothic" charset="0"/>
                <a:ea typeface="Century Gothic" charset="0"/>
                <a:cs typeface="Century Gothic" charset="0"/>
              </a:rPr>
              <a:t>involved:</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Identify which projects are creating the types of tools that must go through SRA by means of the proposal and project summary </a:t>
            </a:r>
            <a:r>
              <a:rPr lang="en-US" sz="1500" dirty="0" smtClean="0">
                <a:solidFill>
                  <a:schemeClr val="tx1">
                    <a:lumMod val="75000"/>
                    <a:lumOff val="25000"/>
                  </a:schemeClr>
                </a:solidFill>
                <a:latin typeface="Century Gothic" charset="0"/>
                <a:ea typeface="Century Gothic" charset="0"/>
                <a:cs typeface="Century Gothic" charset="0"/>
              </a:rPr>
              <a:t>deliverables.</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To review the full process and steps involved - visit: </a:t>
            </a:r>
            <a:r>
              <a:rPr lang="en-US" sz="1500" dirty="0">
                <a:solidFill>
                  <a:schemeClr val="tx1">
                    <a:lumMod val="75000"/>
                    <a:lumOff val="25000"/>
                  </a:schemeClr>
                </a:solidFill>
                <a:latin typeface="Century Gothic" charset="0"/>
                <a:ea typeface="Century Gothic" charset="0"/>
                <a:cs typeface="Century Gothic" charset="0"/>
                <a:hlinkClick r:id="rId2"/>
              </a:rPr>
              <a:t>www.devpedia.developexchange.com/dv/index.php?title=Open_Source_Software_Development_and_Release</a:t>
            </a:r>
            <a:r>
              <a:rPr lang="en-US" sz="1500" dirty="0">
                <a:solidFill>
                  <a:schemeClr val="tx1">
                    <a:lumMod val="75000"/>
                    <a:lumOff val="25000"/>
                  </a:schemeClr>
                </a:solidFill>
                <a:latin typeface="Century Gothic" charset="0"/>
                <a:ea typeface="Century Gothic" charset="0"/>
                <a:cs typeface="Century Gothic" charset="0"/>
              </a:rPr>
              <a:t> </a:t>
            </a:r>
          </a:p>
          <a:p>
            <a:pPr>
              <a:lnSpc>
                <a:spcPct val="110000"/>
              </a:lnSpc>
            </a:pPr>
            <a:r>
              <a:rPr lang="en-US" sz="1500" b="1" dirty="0">
                <a:solidFill>
                  <a:schemeClr val="tx1">
                    <a:lumMod val="75000"/>
                    <a:lumOff val="25000"/>
                  </a:schemeClr>
                </a:solidFill>
                <a:latin typeface="Century Gothic" charset="0"/>
                <a:ea typeface="Century Gothic" charset="0"/>
                <a:cs typeface="Century Gothic" charset="0"/>
              </a:rPr>
              <a:t>Other considerations: </a:t>
            </a:r>
          </a:p>
          <a:p>
            <a:pPr marL="742950" lvl="1" indent="-285750">
              <a:lnSpc>
                <a:spcPct val="110000"/>
              </a:lnSpc>
              <a:buFont typeface="Arial" charset="0"/>
              <a:buChar char="•"/>
            </a:pPr>
            <a:r>
              <a:rPr lang="en-US" sz="1500" u="sng" dirty="0">
                <a:solidFill>
                  <a:schemeClr val="tx1">
                    <a:lumMod val="75000"/>
                    <a:lumOff val="25000"/>
                  </a:schemeClr>
                </a:solidFill>
                <a:latin typeface="Century Gothic" charset="0"/>
                <a:ea typeface="Century Gothic" charset="0"/>
                <a:cs typeface="Century Gothic" charset="0"/>
              </a:rPr>
              <a:t>All </a:t>
            </a:r>
            <a:r>
              <a:rPr lang="en-US" sz="1500" dirty="0">
                <a:solidFill>
                  <a:schemeClr val="tx1">
                    <a:lumMod val="75000"/>
                    <a:lumOff val="25000"/>
                  </a:schemeClr>
                </a:solidFill>
                <a:latin typeface="Century Gothic" charset="0"/>
                <a:ea typeface="Century Gothic" charset="0"/>
                <a:cs typeface="Century Gothic" charset="0"/>
              </a:rPr>
              <a:t>software released through NASA DEVELOP will be released open source.</a:t>
            </a:r>
          </a:p>
          <a:p>
            <a:pPr marL="742950" lvl="1" indent="-285750">
              <a:lnSpc>
                <a:spcPct val="110000"/>
              </a:lnSpc>
              <a:buFont typeface="Arial" charset="0"/>
              <a:buChar char="•"/>
            </a:pPr>
            <a:r>
              <a:rPr lang="en-US" sz="1500" u="sng" dirty="0">
                <a:solidFill>
                  <a:schemeClr val="tx1">
                    <a:lumMod val="75000"/>
                    <a:lumOff val="25000"/>
                  </a:schemeClr>
                </a:solidFill>
                <a:latin typeface="Century Gothic" charset="0"/>
                <a:ea typeface="Century Gothic" charset="0"/>
                <a:cs typeface="Century Gothic" charset="0"/>
              </a:rPr>
              <a:t>All </a:t>
            </a:r>
            <a:r>
              <a:rPr lang="en-US" sz="1500" dirty="0">
                <a:solidFill>
                  <a:schemeClr val="tx1">
                    <a:lumMod val="75000"/>
                    <a:lumOff val="25000"/>
                  </a:schemeClr>
                </a:solidFill>
                <a:latin typeface="Century Gothic" charset="0"/>
                <a:ea typeface="Century Gothic" charset="0"/>
                <a:cs typeface="Century Gothic" charset="0"/>
              </a:rPr>
              <a:t>software released through NASA DEVELOP will be distributed through the NASA DEVELOP GitHub account </a:t>
            </a:r>
            <a:r>
              <a:rPr lang="en-US" sz="1500" u="sng" dirty="0">
                <a:solidFill>
                  <a:schemeClr val="tx1">
                    <a:lumMod val="75000"/>
                    <a:lumOff val="25000"/>
                  </a:schemeClr>
                </a:solidFill>
                <a:latin typeface="Century Gothic" charset="0"/>
                <a:ea typeface="Century Gothic" charset="0"/>
                <a:cs typeface="Century Gothic" charset="0"/>
              </a:rPr>
              <a:t>after Software Release Approval</a:t>
            </a:r>
            <a:r>
              <a:rPr lang="en-US" sz="1500" dirty="0">
                <a:solidFill>
                  <a:schemeClr val="tx1">
                    <a:lumMod val="75000"/>
                    <a:lumOff val="25000"/>
                  </a:schemeClr>
                </a:solidFill>
                <a:latin typeface="Century Gothic" charset="0"/>
                <a:ea typeface="Century Gothic" charset="0"/>
                <a:cs typeface="Century Gothic" charset="0"/>
              </a:rPr>
              <a:t>.  Caution partners that this </a:t>
            </a:r>
            <a:r>
              <a:rPr lang="en-US" sz="1500" b="1" dirty="0" smtClean="0">
                <a:solidFill>
                  <a:schemeClr val="tx1">
                    <a:lumMod val="75000"/>
                    <a:lumOff val="25000"/>
                  </a:schemeClr>
                </a:solidFill>
                <a:latin typeface="Century Gothic" charset="0"/>
                <a:ea typeface="Century Gothic" charset="0"/>
                <a:cs typeface="Century Gothic" charset="0"/>
              </a:rPr>
              <a:t>will not </a:t>
            </a:r>
            <a:r>
              <a:rPr lang="en-US" sz="1500" dirty="0">
                <a:solidFill>
                  <a:schemeClr val="tx1">
                    <a:lumMod val="75000"/>
                    <a:lumOff val="25000"/>
                  </a:schemeClr>
                </a:solidFill>
                <a:latin typeface="Century Gothic" charset="0"/>
                <a:ea typeface="Century Gothic" charset="0"/>
                <a:cs typeface="Century Gothic" charset="0"/>
              </a:rPr>
              <a:t>occur during the term.</a:t>
            </a: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For questions about this form, refer to </a:t>
            </a:r>
            <a:r>
              <a:rPr lang="en-US" sz="1500" i="1" dirty="0" err="1">
                <a:solidFill>
                  <a:schemeClr val="tx1">
                    <a:lumMod val="75000"/>
                    <a:lumOff val="25000"/>
                  </a:schemeClr>
                </a:solidFill>
                <a:latin typeface="Century Gothic" charset="0"/>
                <a:ea typeface="Century Gothic" charset="0"/>
                <a:cs typeface="Century Gothic" charset="0"/>
              </a:rPr>
              <a:t>DEVELOPedia</a:t>
            </a:r>
            <a:r>
              <a:rPr lang="en-US" sz="1500" i="1" dirty="0">
                <a:solidFill>
                  <a:schemeClr val="tx1">
                    <a:lumMod val="75000"/>
                    <a:lumOff val="25000"/>
                  </a:schemeClr>
                </a:solidFill>
                <a:latin typeface="Century Gothic" charset="0"/>
                <a:ea typeface="Century Gothic" charset="0"/>
                <a:cs typeface="Century Gothic" charset="0"/>
              </a:rPr>
              <a:t>: Open Source Software Development and Release</a:t>
            </a:r>
            <a:r>
              <a:rPr lang="en-US" sz="1500" dirty="0">
                <a:solidFill>
                  <a:schemeClr val="tx1">
                    <a:lumMod val="75000"/>
                    <a:lumOff val="25000"/>
                  </a:schemeClr>
                </a:solidFill>
                <a:latin typeface="Century Gothic" charset="0"/>
                <a:ea typeface="Century Gothic" charset="0"/>
                <a:cs typeface="Century Gothic" charset="0"/>
              </a:rPr>
              <a:t> or contact </a:t>
            </a:r>
            <a:r>
              <a:rPr lang="en-US" sz="1500" dirty="0" smtClean="0">
                <a:solidFill>
                  <a:schemeClr val="tx1">
                    <a:lumMod val="75000"/>
                    <a:lumOff val="25000"/>
                  </a:schemeClr>
                </a:solidFill>
                <a:latin typeface="Century Gothic" charset="0"/>
                <a:ea typeface="Century Gothic" charset="0"/>
                <a:cs typeface="Century Gothic" charset="0"/>
              </a:rPr>
              <a:t>Jordan Vaa </a:t>
            </a:r>
            <a:r>
              <a:rPr lang="en-US" sz="1500" dirty="0">
                <a:solidFill>
                  <a:schemeClr val="tx1">
                    <a:lumMod val="75000"/>
                    <a:lumOff val="25000"/>
                  </a:schemeClr>
                </a:solidFill>
                <a:latin typeface="Century Gothic" charset="0"/>
                <a:ea typeface="Century Gothic" charset="0"/>
                <a:cs typeface="Century Gothic" charset="0"/>
              </a:rPr>
              <a:t>at </a:t>
            </a:r>
            <a:r>
              <a:rPr lang="en-US" sz="1500" u="sng" dirty="0" smtClean="0">
                <a:solidFill>
                  <a:schemeClr val="tx1">
                    <a:lumMod val="75000"/>
                    <a:lumOff val="25000"/>
                  </a:schemeClr>
                </a:solidFill>
                <a:latin typeface="Century Gothic" charset="0"/>
                <a:ea typeface="Century Gothic" charset="0"/>
                <a:cs typeface="Century Gothic" charset="0"/>
                <a:hlinkClick r:id="rId3"/>
              </a:rPr>
              <a:t>Jordan.S.Vaa@NASA.gov</a:t>
            </a:r>
            <a:r>
              <a:rPr lang="en-US" sz="1500" u="sng" dirty="0" smtClean="0">
                <a:solidFill>
                  <a:schemeClr val="tx1">
                    <a:lumMod val="75000"/>
                    <a:lumOff val="25000"/>
                  </a:schemeClr>
                </a:solidFill>
                <a:latin typeface="Century Gothic" charset="0"/>
                <a:ea typeface="Century Gothic" charset="0"/>
                <a:cs typeface="Century Gothic" charset="0"/>
              </a:rPr>
              <a:t>. </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You cannot handoff any coding tools/short scripts the team created to a partner until the software release process has been </a:t>
            </a:r>
            <a:r>
              <a:rPr lang="en-US" sz="1500" dirty="0" smtClean="0">
                <a:solidFill>
                  <a:schemeClr val="tx1">
                    <a:lumMod val="75000"/>
                    <a:lumOff val="25000"/>
                  </a:schemeClr>
                </a:solidFill>
                <a:latin typeface="Century Gothic" charset="0"/>
                <a:ea typeface="Century Gothic" charset="0"/>
                <a:cs typeface="Century Gothic" charset="0"/>
              </a:rPr>
              <a:t>completed.</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You cannot include any lines of code in presentations or videos, even after completing </a:t>
            </a:r>
            <a:r>
              <a:rPr lang="en-US" sz="1500" dirty="0" smtClean="0">
                <a:solidFill>
                  <a:schemeClr val="tx1">
                    <a:lumMod val="75000"/>
                    <a:lumOff val="25000"/>
                  </a:schemeClr>
                </a:solidFill>
                <a:latin typeface="Century Gothic" charset="0"/>
                <a:ea typeface="Century Gothic" charset="0"/>
                <a:cs typeface="Century Gothic" charset="0"/>
              </a:rPr>
              <a:t>SRA.</a:t>
            </a:r>
            <a:endParaRPr lang="en-US" sz="150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162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Legal Statements</a:t>
            </a:r>
            <a:endParaRPr lang="en-US" dirty="0"/>
          </a:p>
        </p:txBody>
      </p:sp>
      <p:sp>
        <p:nvSpPr>
          <p:cNvPr id="4" name="Content Placeholder 2"/>
          <p:cNvSpPr txBox="1">
            <a:spLocks/>
          </p:cNvSpPr>
          <p:nvPr/>
        </p:nvSpPr>
        <p:spPr>
          <a:xfrm>
            <a:off x="772510" y="1415806"/>
            <a:ext cx="10468304" cy="311857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2600" dirty="0" smtClean="0">
                <a:solidFill>
                  <a:schemeClr val="tx1">
                    <a:lumMod val="75000"/>
                    <a:lumOff val="25000"/>
                  </a:schemeClr>
                </a:solidFill>
                <a:latin typeface="Century Gothic" panose="020B0502020202020204" pitchFamily="34" charset="0"/>
              </a:rPr>
              <a:t>All deliverables/products created by teams need to include this short paragraph of legal statements:</a:t>
            </a:r>
          </a:p>
          <a:p>
            <a:pPr marL="274320" lvl="1" indent="0">
              <a:buFont typeface="Wingdings"/>
              <a:buNone/>
            </a:pPr>
            <a:endParaRPr lang="en-US" sz="2000" b="1" i="1" dirty="0" smtClean="0">
              <a:solidFill>
                <a:schemeClr val="tx1">
                  <a:lumMod val="75000"/>
                  <a:lumOff val="25000"/>
                </a:schemeClr>
              </a:solidFill>
              <a:latin typeface="Century Gothic" panose="020B0502020202020204" pitchFamily="34" charset="0"/>
            </a:endParaRPr>
          </a:p>
          <a:p>
            <a:pPr marL="274320" lvl="1" indent="0">
              <a:buFont typeface="Wingdings"/>
              <a:buNone/>
            </a:pPr>
            <a:r>
              <a:rPr lang="en-US" sz="1600" b="1" i="1" dirty="0" smtClean="0">
                <a:solidFill>
                  <a:schemeClr val="tx1">
                    <a:lumMod val="75000"/>
                    <a:lumOff val="25000"/>
                  </a:schemeClr>
                </a:solidFill>
                <a:latin typeface="Century Gothic" panose="020B0502020202020204" pitchFamily="34" charset="0"/>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solidFill>
                <a:schemeClr val="tx1">
                  <a:lumMod val="75000"/>
                  <a:lumOff val="25000"/>
                </a:schemeClr>
              </a:solidFill>
              <a:latin typeface="Century Gothic" panose="020B0502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3961"/>
          <a:stretch/>
        </p:blipFill>
        <p:spPr>
          <a:xfrm>
            <a:off x="1928203" y="4492730"/>
            <a:ext cx="2612633" cy="147224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8825" r="6239" b="8080"/>
          <a:stretch/>
        </p:blipFill>
        <p:spPr>
          <a:xfrm>
            <a:off x="4750821" y="4492730"/>
            <a:ext cx="2604658" cy="14749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1851" b="9286"/>
          <a:stretch/>
        </p:blipFill>
        <p:spPr>
          <a:xfrm>
            <a:off x="7565465" y="4492730"/>
            <a:ext cx="2612633" cy="1467802"/>
          </a:xfrm>
          <a:prstGeom prst="rect">
            <a:avLst/>
          </a:prstGeom>
        </p:spPr>
      </p:pic>
    </p:spTree>
    <p:extLst>
      <p:ext uri="{BB962C8B-B14F-4D97-AF65-F5344CB8AC3E}">
        <p14:creationId xmlns:p14="http://schemas.microsoft.com/office/powerpoint/2010/main" val="2493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8" name="Content Placeholder 1"/>
          <p:cNvSpPr txBox="1">
            <a:spLocks/>
          </p:cNvSpPr>
          <p:nvPr/>
        </p:nvSpPr>
        <p:spPr>
          <a:xfrm>
            <a:off x="354724" y="1324303"/>
            <a:ext cx="11390586" cy="4752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dirty="0" smtClean="0">
                <a:solidFill>
                  <a:schemeClr val="tx1">
                    <a:lumMod val="75000"/>
                    <a:lumOff val="25000"/>
                  </a:schemeClr>
                </a:solidFill>
              </a:rPr>
              <a:t>Earth observations and Earth science data are objective, transparent, and policy-neutral. </a:t>
            </a:r>
          </a:p>
          <a:p>
            <a:pPr>
              <a:spcAft>
                <a:spcPts val="600"/>
              </a:spcAft>
            </a:pPr>
            <a:r>
              <a:rPr lang="en-US" sz="2000" dirty="0">
                <a:solidFill>
                  <a:schemeClr val="tx1">
                    <a:lumMod val="75000"/>
                    <a:lumOff val="25000"/>
                  </a:schemeClr>
                </a:solidFill>
              </a:rPr>
              <a:t>NASA Earth Science doesn’t develop or prescribe policy. Other agencies and organizations use the data and scientific results in their policy analysis and development.</a:t>
            </a:r>
          </a:p>
          <a:p>
            <a:pPr>
              <a:spcAft>
                <a:spcPts val="600"/>
              </a:spcAft>
            </a:pPr>
            <a:r>
              <a:rPr lang="en-US" sz="2000" dirty="0" smtClean="0">
                <a:solidFill>
                  <a:schemeClr val="tx1">
                    <a:lumMod val="75000"/>
                    <a:lumOff val="25000"/>
                  </a:schemeClr>
                </a:solidFill>
              </a:rPr>
              <a:t>DEVELOP </a:t>
            </a:r>
            <a:r>
              <a:rPr lang="en-US" sz="2000" b="1" dirty="0">
                <a:solidFill>
                  <a:schemeClr val="tx1">
                    <a:lumMod val="75000"/>
                    <a:lumOff val="25000"/>
                  </a:schemeClr>
                </a:solidFill>
              </a:rPr>
              <a:t>IS</a:t>
            </a:r>
            <a:r>
              <a:rPr lang="en-US" sz="2000" dirty="0">
                <a:solidFill>
                  <a:schemeClr val="tx1">
                    <a:lumMod val="75000"/>
                    <a:lumOff val="25000"/>
                  </a:schemeClr>
                </a:solidFill>
              </a:rPr>
              <a:t> part of NASA’s Applied Sciences Program.</a:t>
            </a:r>
            <a:br>
              <a:rPr lang="en-US" sz="2000" dirty="0">
                <a:solidFill>
                  <a:schemeClr val="tx1">
                    <a:lumMod val="75000"/>
                    <a:lumOff val="25000"/>
                  </a:schemeClr>
                </a:solidFill>
              </a:rPr>
            </a:br>
            <a:r>
              <a:rPr lang="en-US" sz="2000" dirty="0">
                <a:solidFill>
                  <a:schemeClr val="tx1">
                    <a:lumMod val="75000"/>
                    <a:lumOff val="25000"/>
                  </a:schemeClr>
                </a:solidFill>
              </a:rPr>
              <a:t>DEVELOP is </a:t>
            </a:r>
            <a:r>
              <a:rPr lang="en-US" sz="2000" b="1" dirty="0">
                <a:solidFill>
                  <a:schemeClr val="tx1">
                    <a:lumMod val="75000"/>
                    <a:lumOff val="25000"/>
                  </a:schemeClr>
                </a:solidFill>
              </a:rPr>
              <a:t>NOT</a:t>
            </a:r>
            <a:r>
              <a:rPr lang="en-US" sz="2000" dirty="0">
                <a:solidFill>
                  <a:schemeClr val="tx1">
                    <a:lumMod val="75000"/>
                    <a:lumOff val="25000"/>
                  </a:schemeClr>
                </a:solidFill>
              </a:rPr>
              <a:t> part of NASA’s Office of </a:t>
            </a:r>
            <a:r>
              <a:rPr lang="en-US" sz="2000" dirty="0" smtClean="0">
                <a:solidFill>
                  <a:schemeClr val="tx1">
                    <a:lumMod val="75000"/>
                    <a:lumOff val="25000"/>
                  </a:schemeClr>
                </a:solidFill>
              </a:rPr>
              <a:t>Education.</a:t>
            </a:r>
            <a:endParaRPr lang="en-US" sz="2000" dirty="0">
              <a:solidFill>
                <a:schemeClr val="tx1">
                  <a:lumMod val="75000"/>
                  <a:lumOff val="25000"/>
                </a:schemeClr>
              </a:solidFill>
            </a:endParaRPr>
          </a:p>
          <a:p>
            <a:pPr>
              <a:spcAft>
                <a:spcPts val="600"/>
              </a:spcAft>
            </a:pPr>
            <a:r>
              <a:rPr lang="en-US" sz="2000" dirty="0" smtClean="0">
                <a:solidFill>
                  <a:schemeClr val="tx1">
                    <a:lumMod val="75000"/>
                    <a:lumOff val="25000"/>
                  </a:schemeClr>
                </a:solidFill>
              </a:rPr>
              <a:t>DEVELOP </a:t>
            </a:r>
            <a:r>
              <a:rPr lang="en-US" sz="2000" dirty="0">
                <a:solidFill>
                  <a:schemeClr val="tx1">
                    <a:lumMod val="75000"/>
                    <a:lumOff val="25000"/>
                  </a:schemeClr>
                </a:solidFill>
              </a:rPr>
              <a:t>is very different from NASA’s internship opportunities in the way we approach projects, focus on teamwork, the level of </a:t>
            </a:r>
            <a:r>
              <a:rPr lang="en-US" sz="2000" dirty="0" smtClean="0">
                <a:solidFill>
                  <a:schemeClr val="tx1">
                    <a:lumMod val="75000"/>
                    <a:lumOff val="25000"/>
                  </a:schemeClr>
                </a:solidFill>
              </a:rPr>
              <a:t>responsibility </a:t>
            </a:r>
            <a:r>
              <a:rPr lang="en-US" sz="2000" dirty="0">
                <a:solidFill>
                  <a:schemeClr val="tx1">
                    <a:lumMod val="75000"/>
                    <a:lumOff val="25000"/>
                  </a:schemeClr>
                </a:solidFill>
              </a:rPr>
              <a:t>and authority given to participants, the opportunities we provide, and the individuals and organizations we network with. Enjoy it while you are here!</a:t>
            </a:r>
          </a:p>
          <a:p>
            <a:pPr>
              <a:spcAft>
                <a:spcPts val="600"/>
              </a:spcAft>
            </a:pPr>
            <a:r>
              <a:rPr lang="en-US" sz="2000" dirty="0" smtClean="0">
                <a:solidFill>
                  <a:schemeClr val="tx1">
                    <a:lumMod val="75000"/>
                    <a:lumOff val="25000"/>
                  </a:schemeClr>
                </a:solidFill>
              </a:rPr>
              <a:t>NASA has restricted travel under sequestration, meaning that guidelines are in place to gain approval for travel. Travel is a privilege!</a:t>
            </a:r>
          </a:p>
        </p:txBody>
      </p:sp>
    </p:spTree>
    <p:extLst>
      <p:ext uri="{BB962C8B-B14F-4D97-AF65-F5344CB8AC3E}">
        <p14:creationId xmlns:p14="http://schemas.microsoft.com/office/powerpoint/2010/main" val="14795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764221" y="3194724"/>
            <a:ext cx="4434511"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DEVELOP provides many amazing opportunities. Help ensure that this continues by abiding by regulations!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68" y="0"/>
            <a:ext cx="6346032" cy="6313118"/>
          </a:xfrm>
          <a:prstGeom prst="rect">
            <a:avLst/>
          </a:prstGeom>
        </p:spPr>
      </p:pic>
    </p:spTree>
    <p:extLst>
      <p:ext uri="{BB962C8B-B14F-4D97-AF65-F5344CB8AC3E}">
        <p14:creationId xmlns:p14="http://schemas.microsoft.com/office/powerpoint/2010/main" val="55623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670</TotalTime>
  <Words>1139</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Wingdings</vt:lpstr>
      <vt:lpstr>Wingdings 2</vt:lpstr>
      <vt:lpstr>Office Theme</vt:lpstr>
      <vt:lpstr>DEVELOP National Program</vt:lpstr>
      <vt:lpstr>Participant Reapplication &amp; Eligibility </vt:lpstr>
      <vt:lpstr>Interacting with the Media</vt:lpstr>
      <vt:lpstr>NASA’s Export Control</vt:lpstr>
      <vt:lpstr>Designated Countries</vt:lpstr>
      <vt:lpstr>NASA’s Software Release Authority</vt:lpstr>
      <vt:lpstr>Required Legal Statements</vt:lpstr>
      <vt:lpstr>Important Things to Note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75</cp:revision>
  <dcterms:created xsi:type="dcterms:W3CDTF">2017-05-02T13:03:18Z</dcterms:created>
  <dcterms:modified xsi:type="dcterms:W3CDTF">2018-08-27T19:06:35Z</dcterms:modified>
</cp:coreProperties>
</file>