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86" r:id="rId3"/>
    <p:sldId id="278" r:id="rId4"/>
    <p:sldId id="285" r:id="rId5"/>
    <p:sldId id="287" r:id="rId6"/>
    <p:sldId id="288" r:id="rId7"/>
    <p:sldId id="292" r:id="rId8"/>
    <p:sldId id="293" r:id="rId9"/>
    <p:sldId id="294" r:id="rId10"/>
    <p:sldId id="289" r:id="rId11"/>
    <p:sldId id="290" r:id="rId12"/>
    <p:sldId id="277" r:id="rId13"/>
    <p:sldId id="291" r:id="rId14"/>
    <p:sldId id="279" r:id="rId15"/>
    <p:sldId id="281" r:id="rId16"/>
    <p:sldId id="282"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7"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3429" autoAdjust="0"/>
  </p:normalViewPr>
  <p:slideViewPr>
    <p:cSldViewPr snapToGrid="0">
      <p:cViewPr varScale="1">
        <p:scale>
          <a:sx n="93" d="100"/>
          <a:sy n="93" d="100"/>
        </p:scale>
        <p:origin x="1182"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3T10:05:19.471" idx="2">
    <p:pos x="5408" y="764"/>
    <p:text>Header text point size should be between 40 and 60. Consider moving things around to accommodate.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3T10:03:19.850" idx="1">
    <p:pos x="907" y="707"/>
    <p:text>Consider spacing kilometers from image. Maybe place hashmarks outside image as well. They will be difficult to read from the middle to back of the room.</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3T10:11:34.986" idx="4">
    <p:pos x="1913" y="249"/>
    <p:text>Consider moving scale bar to a different area. Also, consider less divisions on your scale bar.</p:text>
    <p:extLst>
      <p:ext uri="{C676402C-5697-4E1C-873F-D02D1690AC5C}">
        <p15:threadingInfo xmlns:p15="http://schemas.microsoft.com/office/powerpoint/2012/main" timeZoneBias="300"/>
      </p:ext>
    </p:extLst>
  </p:cm>
  <p:cm authorId="1" dt="2016-03-03T10:28:08.724" idx="10">
    <p:pos x="4780" y="3874"/>
    <p:text>Cite base layer source in speaker notes.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3T10:15:50.002" idx="5">
    <p:pos x="2696" y="1091"/>
    <p:text>Nice use of bold text!</p:text>
    <p:extLst>
      <p:ext uri="{C676402C-5697-4E1C-873F-D02D1690AC5C}">
        <p15:threadingInfo xmlns:p15="http://schemas.microsoft.com/office/powerpoint/2012/main" timeZoneBias="300"/>
      </p:ext>
    </p:extLst>
  </p:cm>
  <p:cm authorId="1" dt="2016-03-03T10:39:04.915" idx="15">
    <p:pos x="4055" y="923"/>
    <p:text>Maybe add another image of the GOM to fill white space.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3T10:17:14.068" idx="6">
    <p:pos x="5052" y="3188"/>
    <p:text>Consider aligning bullets from both satellites/sensors to balance the slide.</p:text>
    <p:extLst>
      <p:ext uri="{C676402C-5697-4E1C-873F-D02D1690AC5C}">
        <p15:threadingInfo xmlns:p15="http://schemas.microsoft.com/office/powerpoint/2012/main" timeZoneBias="300"/>
      </p:ext>
    </p:extLst>
  </p:cm>
  <p:cm authorId="1" dt="2016-03-03T10:19:11.971" idx="7">
    <p:pos x="2320" y="2541"/>
    <p:text>Might want to add another credit below first image.</p:text>
    <p:extLst>
      <p:ext uri="{C676402C-5697-4E1C-873F-D02D1690AC5C}">
        <p15:threadingInfo xmlns:p15="http://schemas.microsoft.com/office/powerpoint/2012/main" timeZoneBias="300"/>
      </p:ext>
    </p:extLst>
  </p:cm>
  <p:cm authorId="1" dt="2016-03-03T10:40:42.167" idx="16">
    <p:pos x="4786" y="353"/>
    <p:text>Include speaker notes for slide.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3T10:22:00.486" idx="8">
    <p:pos x="2552" y="1215"/>
    <p:text>Text it too small to read. Consider someone in the middle of the room trying to follow. Try enlarging work flow and repositioning bulltes into a vertical orientation.</p:text>
    <p:extLst>
      <p:ext uri="{C676402C-5697-4E1C-873F-D02D1690AC5C}">
        <p15:threadingInfo xmlns:p15="http://schemas.microsoft.com/office/powerpoint/2012/main" timeZoneBias="300"/>
      </p:ext>
    </p:extLst>
  </p:cm>
  <p:cm authorId="1" dt="2016-03-03T10:23:32.985" idx="9">
    <p:pos x="5373" y="1334"/>
    <p:text>Consider spacing between bullet points to be more legible.</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3T10:31:24.450" idx="11">
    <p:pos x="5136" y="987"/>
    <p:text>Consider spacing between bullet points to make slide more legible.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3-03T10:33:20.375" idx="12">
    <p:pos x="5006" y="871"/>
    <p:text>Arrange content to minimize white space.</p:text>
    <p:extLst>
      <p:ext uri="{C676402C-5697-4E1C-873F-D02D1690AC5C}">
        <p15:threadingInfo xmlns:p15="http://schemas.microsoft.com/office/powerpoint/2012/main" timeZoneBias="300"/>
      </p:ext>
    </p:extLst>
  </p:cm>
  <p:cm authorId="1" dt="2016-03-03T10:41:21.200" idx="17">
    <p:pos x="5013" y="1738"/>
    <p:text>Add speaker notes for slide.</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3-03T10:35:02.674" idx="13">
    <p:pos x="1440" y="664"/>
    <p:text>Spell out Robert's name.</p:text>
    <p:extLst>
      <p:ext uri="{C676402C-5697-4E1C-873F-D02D1690AC5C}">
        <p15:threadingInfo xmlns:p15="http://schemas.microsoft.com/office/powerpoint/2012/main" timeZoneBias="300"/>
      </p:ext>
    </p:extLst>
  </p:cm>
  <p:cm authorId="1" dt="2016-03-03T10:36:40.790" idx="14">
    <p:pos x="5019" y="1809"/>
    <p:text>Seems funny to use acronyms for everything but BOEM.</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EA36-5ABD-4465-83C9-1E03CD54216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F9A5423-F49F-4A00-9AB8-A62AC7181D14}">
      <dgm:prSet/>
      <dgm:spPr>
        <a:solidFill>
          <a:schemeClr val="accent1"/>
        </a:solidFill>
      </dgm:spPr>
      <dgm:t>
        <a:bodyPr/>
        <a:lstStyle/>
        <a:p>
          <a:pPr algn="l" rtl="0"/>
          <a:r>
            <a:rPr lang="en-US" baseline="0" dirty="0" smtClean="0"/>
            <a:t>Level 3 Data Product</a:t>
          </a:r>
          <a:endParaRPr lang="en-US" dirty="0"/>
        </a:p>
      </dgm:t>
    </dgm:pt>
    <dgm:pt modelId="{86E40B67-724A-4BDD-80FA-B9C074DC186D}" type="parTrans" cxnId="{FCC66E29-FDF9-4BA9-A97D-7D5938E3C80F}">
      <dgm:prSet/>
      <dgm:spPr/>
      <dgm:t>
        <a:bodyPr/>
        <a:lstStyle/>
        <a:p>
          <a:endParaRPr lang="en-US"/>
        </a:p>
      </dgm:t>
    </dgm:pt>
    <dgm:pt modelId="{03FB21D9-5558-4B8E-81F9-B540D7D4BE1B}" type="sibTrans" cxnId="{FCC66E29-FDF9-4BA9-A97D-7D5938E3C80F}">
      <dgm:prSet/>
      <dgm:spPr/>
      <dgm:t>
        <a:bodyPr/>
        <a:lstStyle/>
        <a:p>
          <a:endParaRPr lang="en-US"/>
        </a:p>
      </dgm:t>
    </dgm:pt>
    <dgm:pt modelId="{A4C0DF5B-B8E1-4B5D-A3C2-0EFD31D186A1}">
      <dgm:prSet/>
      <dgm:spPr>
        <a:solidFill>
          <a:schemeClr val="accent1">
            <a:lumMod val="60000"/>
            <a:lumOff val="40000"/>
          </a:schemeClr>
        </a:solidFill>
      </dgm:spPr>
      <dgm:t>
        <a:bodyPr/>
        <a:lstStyle/>
        <a:p>
          <a:pPr rtl="0"/>
          <a:r>
            <a:rPr lang="en-US" baseline="0" dirty="0" smtClean="0"/>
            <a:t>Level 2 Data Product</a:t>
          </a:r>
          <a:endParaRPr lang="en-US" dirty="0"/>
        </a:p>
      </dgm:t>
    </dgm:pt>
    <dgm:pt modelId="{53EEEE66-51C8-4815-89D1-260C76637BCE}" type="parTrans" cxnId="{92281BD4-C729-42B8-9726-555A6DF9A23E}">
      <dgm:prSet/>
      <dgm:spPr/>
      <dgm:t>
        <a:bodyPr/>
        <a:lstStyle/>
        <a:p>
          <a:endParaRPr lang="en-US"/>
        </a:p>
      </dgm:t>
    </dgm:pt>
    <dgm:pt modelId="{E2E4EB24-DAA8-4EA4-8590-DE0562D5B85A}" type="sibTrans" cxnId="{92281BD4-C729-42B8-9726-555A6DF9A23E}">
      <dgm:prSet/>
      <dgm:spPr/>
      <dgm:t>
        <a:bodyPr/>
        <a:lstStyle/>
        <a:p>
          <a:endParaRPr lang="en-US"/>
        </a:p>
      </dgm:t>
    </dgm:pt>
    <dgm:pt modelId="{C96B7B45-A963-49C9-8D35-2D6F0E59D209}">
      <dgm:prSet/>
      <dgm:spPr>
        <a:solidFill>
          <a:schemeClr val="accent1">
            <a:lumMod val="40000"/>
            <a:lumOff val="60000"/>
          </a:schemeClr>
        </a:solidFill>
        <a:ln>
          <a:solidFill>
            <a:schemeClr val="bg2"/>
          </a:solidFill>
        </a:ln>
      </dgm:spPr>
      <dgm:t>
        <a:bodyPr/>
        <a:lstStyle/>
        <a:p>
          <a:pPr rtl="0"/>
          <a:r>
            <a:rPr lang="en-US" dirty="0" smtClean="0"/>
            <a:t>In Situ Data</a:t>
          </a:r>
          <a:endParaRPr lang="en-US" dirty="0"/>
        </a:p>
      </dgm:t>
    </dgm:pt>
    <dgm:pt modelId="{D627E9FA-4774-4329-BBC0-338C33F42FBA}" type="parTrans" cxnId="{97B1E84D-CBC4-4B60-9228-2F8DD96678A8}">
      <dgm:prSet/>
      <dgm:spPr/>
      <dgm:t>
        <a:bodyPr/>
        <a:lstStyle/>
        <a:p>
          <a:endParaRPr lang="en-US"/>
        </a:p>
      </dgm:t>
    </dgm:pt>
    <dgm:pt modelId="{7AF5087D-4A69-40D9-83B6-6A11763A5B91}" type="sibTrans" cxnId="{97B1E84D-CBC4-4B60-9228-2F8DD96678A8}">
      <dgm:prSet/>
      <dgm:spPr/>
      <dgm:t>
        <a:bodyPr/>
        <a:lstStyle/>
        <a:p>
          <a:endParaRPr lang="en-US"/>
        </a:p>
      </dgm:t>
    </dgm:pt>
    <dgm:pt modelId="{B44AB482-4D25-47F8-B5E4-FD7F198C3C67}">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Area-Averaged Time Series and Time-Averaged Maps in GIOVANNI</a:t>
          </a:r>
        </a:p>
      </dgm:t>
    </dgm:pt>
    <dgm:pt modelId="{CFCAF605-A5E8-4CDD-B87C-EEC02B6DE271}" type="parTrans" cxnId="{08BF91FA-1038-4D37-A896-82B11A2B157F}">
      <dgm:prSet/>
      <dgm:spPr/>
      <dgm:t>
        <a:bodyPr/>
        <a:lstStyle/>
        <a:p>
          <a:endParaRPr lang="en-US"/>
        </a:p>
      </dgm:t>
    </dgm:pt>
    <dgm:pt modelId="{92508726-A045-4A62-B59E-067BECE64120}" type="sibTrans" cxnId="{08BF91FA-1038-4D37-A896-82B11A2B157F}">
      <dgm:prSet/>
      <dgm:spPr/>
      <dgm:t>
        <a:bodyPr/>
        <a:lstStyle/>
        <a:p>
          <a:endParaRPr lang="en-US"/>
        </a:p>
      </dgm:t>
    </dgm:pt>
    <dgm:pt modelId="{91CB07DA-252D-4915-A90C-201EE0B6F445}">
      <dgm:prSet custT="1"/>
      <dgm:spPr>
        <a:solidFill>
          <a:schemeClr val="accent1">
            <a:lumMod val="60000"/>
            <a:lumOff val="40000"/>
          </a:schemeClr>
        </a:solidFill>
        <a:ln>
          <a:solidFill>
            <a:schemeClr val="bg2"/>
          </a:solidFill>
        </a:ln>
      </dgm:spPr>
      <dgm:t>
        <a:bodyPr/>
        <a:lstStyle/>
        <a:p>
          <a:pPr rtl="0"/>
          <a:r>
            <a:rPr lang="en-US" sz="900" dirty="0" smtClean="0">
              <a:solidFill>
                <a:srgbClr val="FF0000"/>
              </a:solidFill>
            </a:rPr>
            <a:t>[In Progress]</a:t>
          </a:r>
          <a:endParaRPr lang="en-US" sz="900" dirty="0">
            <a:solidFill>
              <a:srgbClr val="FF0000"/>
            </a:solidFill>
          </a:endParaRPr>
        </a:p>
      </dgm:t>
    </dgm:pt>
    <dgm:pt modelId="{1D591D8F-8706-4945-ADE9-30B40482284E}" type="parTrans" cxnId="{2795970A-AC3B-4030-BDE0-6369098B272B}">
      <dgm:prSet/>
      <dgm:spPr/>
      <dgm:t>
        <a:bodyPr/>
        <a:lstStyle/>
        <a:p>
          <a:endParaRPr lang="en-US"/>
        </a:p>
      </dgm:t>
    </dgm:pt>
    <dgm:pt modelId="{CFE2AF63-1D88-4B19-9BE5-0450BF6C5DE3}" type="sibTrans" cxnId="{2795970A-AC3B-4030-BDE0-6369098B272B}">
      <dgm:prSet/>
      <dgm:spPr/>
      <dgm:t>
        <a:bodyPr/>
        <a:lstStyle/>
        <a:p>
          <a:endParaRPr lang="en-US"/>
        </a:p>
      </dgm:t>
    </dgm:pt>
    <dgm:pt modelId="{AC13D4E6-F62B-46A1-9575-06BB3B6C35EC}">
      <dgm:prSet custT="1"/>
      <dgm:spPr>
        <a:solidFill>
          <a:schemeClr val="accent1">
            <a:lumMod val="40000"/>
            <a:lumOff val="60000"/>
          </a:schemeClr>
        </a:solidFill>
        <a:ln>
          <a:solidFill>
            <a:schemeClr val="bg1"/>
          </a:solidFill>
        </a:ln>
      </dgm:spPr>
      <dgm:t>
        <a:bodyPr/>
        <a:lstStyle/>
        <a:p>
          <a:pPr rtl="0"/>
          <a:r>
            <a:rPr lang="en-US" sz="800" dirty="0" smtClean="0"/>
            <a:t>BOEM Gulfwide Emission Inventory (2000, 2005, 2008, 2011)</a:t>
          </a:r>
        </a:p>
      </dgm:t>
    </dgm:pt>
    <dgm:pt modelId="{6BA869CB-095F-4986-8088-D585CE0F5D4D}" type="parTrans" cxnId="{E2FDC7CE-8DAF-42CC-90F0-4ACB8357CED8}">
      <dgm:prSet/>
      <dgm:spPr/>
      <dgm:t>
        <a:bodyPr/>
        <a:lstStyle/>
        <a:p>
          <a:endParaRPr lang="en-US"/>
        </a:p>
      </dgm:t>
    </dgm:pt>
    <dgm:pt modelId="{71DC9953-8FF4-436D-8FE7-2D25F0427C70}" type="sibTrans" cxnId="{E2FDC7CE-8DAF-42CC-90F0-4ACB8357CED8}">
      <dgm:prSet/>
      <dgm:spPr/>
      <dgm:t>
        <a:bodyPr/>
        <a:lstStyle/>
        <a:p>
          <a:endParaRPr lang="en-US"/>
        </a:p>
      </dgm:t>
    </dgm:pt>
    <dgm:pt modelId="{D3F1B398-0865-4DDB-9143-ED9A623E9327}">
      <dgm:prSet custT="1"/>
      <dgm:spPr>
        <a:solidFill>
          <a:schemeClr val="accent1">
            <a:lumMod val="60000"/>
            <a:lumOff val="40000"/>
          </a:schemeClr>
        </a:solidFill>
        <a:ln>
          <a:solidFill>
            <a:schemeClr val="bg2"/>
          </a:solidFill>
        </a:ln>
      </dgm:spPr>
      <dgm:t>
        <a:bodyPr/>
        <a:lstStyle/>
        <a:p>
          <a:pPr rtl="0"/>
          <a:r>
            <a:rPr lang="en-US" sz="900" dirty="0" smtClean="0"/>
            <a:t>Aura/OMI NO</a:t>
          </a:r>
          <a:r>
            <a:rPr lang="en-US" sz="900" baseline="-25000" dirty="0" smtClean="0"/>
            <a:t>2</a:t>
          </a:r>
          <a:r>
            <a:rPr lang="en-US" sz="900" dirty="0" smtClean="0"/>
            <a:t> (OMNO2D_hr)</a:t>
          </a:r>
          <a:endParaRPr lang="en-US" sz="900" dirty="0"/>
        </a:p>
      </dgm:t>
    </dgm:pt>
    <dgm:pt modelId="{7D6EDD61-761D-4712-8262-CC14C21F98D3}" type="parTrans" cxnId="{83874D69-CF25-48B5-8590-7878551944DB}">
      <dgm:prSet/>
      <dgm:spPr/>
      <dgm:t>
        <a:bodyPr/>
        <a:lstStyle/>
        <a:p>
          <a:endParaRPr lang="en-US"/>
        </a:p>
      </dgm:t>
    </dgm:pt>
    <dgm:pt modelId="{E425673E-2EB7-4010-A4A1-157E60DCB7F7}" type="sibTrans" cxnId="{83874D69-CF25-48B5-8590-7878551944DB}">
      <dgm:prSet/>
      <dgm:spPr/>
      <dgm:t>
        <a:bodyPr/>
        <a:lstStyle/>
        <a:p>
          <a:endParaRPr lang="en-US"/>
        </a:p>
      </dgm:t>
    </dgm:pt>
    <dgm:pt modelId="{E422331F-2EDE-4E24-B42C-6695DC9B1429}">
      <dgm:prSet custT="1"/>
      <dgm:spPr>
        <a:solidFill>
          <a:schemeClr val="accent1">
            <a:lumMod val="60000"/>
            <a:lumOff val="40000"/>
          </a:schemeClr>
        </a:solidFill>
        <a:ln>
          <a:solidFill>
            <a:schemeClr val="bg2"/>
          </a:solidFill>
        </a:ln>
      </dgm:spPr>
      <dgm:t>
        <a:bodyPr/>
        <a:lstStyle/>
        <a:p>
          <a:pPr rtl="0"/>
          <a:r>
            <a:rPr lang="en-US" sz="900" dirty="0" smtClean="0"/>
            <a:t>Aura/OMI SO</a:t>
          </a:r>
          <a:r>
            <a:rPr lang="en-US" sz="900" baseline="-25000" dirty="0" smtClean="0"/>
            <a:t>2</a:t>
          </a:r>
          <a:endParaRPr lang="en-US" sz="900" baseline="-25000" dirty="0"/>
        </a:p>
      </dgm:t>
    </dgm:pt>
    <dgm:pt modelId="{C572CFD0-2529-4C0C-94FA-9398D2A8C7B5}" type="parTrans" cxnId="{2D470E84-FC64-4902-9944-21E4114FFBF5}">
      <dgm:prSet/>
      <dgm:spPr/>
      <dgm:t>
        <a:bodyPr/>
        <a:lstStyle/>
        <a:p>
          <a:endParaRPr lang="en-US"/>
        </a:p>
      </dgm:t>
    </dgm:pt>
    <dgm:pt modelId="{0C03AE36-67B3-45B6-9CBC-02B5A0D229A3}" type="sibTrans" cxnId="{2D470E84-FC64-4902-9944-21E4114FFBF5}">
      <dgm:prSet/>
      <dgm:spPr/>
      <dgm:t>
        <a:bodyPr/>
        <a:lstStyle/>
        <a:p>
          <a:endParaRPr lang="en-US"/>
        </a:p>
      </dgm:t>
    </dgm:pt>
    <dgm:pt modelId="{4DE79D91-7EC9-4322-8DBE-65848A215657}">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Terra/MODIS Aerosol Optical Depth (AOD)</a:t>
          </a:r>
        </a:p>
      </dgm:t>
    </dgm:pt>
    <dgm:pt modelId="{6C74BA97-57BB-4F62-BF85-27E2F7C0252D}" type="parTrans" cxnId="{DC5DDC53-FFD2-42BB-81A9-4D4F5E140C6F}">
      <dgm:prSet/>
      <dgm:spPr/>
      <dgm:t>
        <a:bodyPr/>
        <a:lstStyle/>
        <a:p>
          <a:endParaRPr lang="en-US"/>
        </a:p>
      </dgm:t>
    </dgm:pt>
    <dgm:pt modelId="{5824A25D-BF1C-443B-831A-61FED79C4995}" type="sibTrans" cxnId="{DC5DDC53-FFD2-42BB-81A9-4D4F5E140C6F}">
      <dgm:prSet/>
      <dgm:spPr/>
      <dgm:t>
        <a:bodyPr/>
        <a:lstStyle/>
        <a:p>
          <a:endParaRPr lang="en-US"/>
        </a:p>
      </dgm:t>
    </dgm:pt>
    <dgm:pt modelId="{27DA7035-B8FB-4638-8586-22D9DBE5EE7D}">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Aura/OMI Total Column NO</a:t>
          </a:r>
          <a:r>
            <a:rPr lang="en-US" sz="800" baseline="-25000" dirty="0" smtClean="0">
              <a:solidFill>
                <a:schemeClr val="tx1">
                  <a:lumMod val="20000"/>
                  <a:lumOff val="80000"/>
                </a:schemeClr>
              </a:solidFill>
            </a:rPr>
            <a:t>2</a:t>
          </a:r>
        </a:p>
      </dgm:t>
    </dgm:pt>
    <dgm:pt modelId="{1099722F-E96C-4E86-AE63-BEE02D744F18}" type="parTrans" cxnId="{933F81D6-5D3D-4E16-A093-99B100B1C7A8}">
      <dgm:prSet/>
      <dgm:spPr/>
      <dgm:t>
        <a:bodyPr/>
        <a:lstStyle/>
        <a:p>
          <a:endParaRPr lang="en-US"/>
        </a:p>
      </dgm:t>
    </dgm:pt>
    <dgm:pt modelId="{C10627A5-28AB-49EC-B6EE-1C7A8CD20340}" type="sibTrans" cxnId="{933F81D6-5D3D-4E16-A093-99B100B1C7A8}">
      <dgm:prSet/>
      <dgm:spPr/>
      <dgm:t>
        <a:bodyPr/>
        <a:lstStyle/>
        <a:p>
          <a:endParaRPr lang="en-US"/>
        </a:p>
      </dgm:t>
    </dgm:pt>
    <dgm:pt modelId="{065F0DD8-7386-4BCB-B6AA-5A2CAE75D8BD}">
      <dgm:prSet custT="1"/>
      <dgm:spPr>
        <a:solidFill>
          <a:schemeClr val="accent1"/>
        </a:solidFill>
        <a:ln>
          <a:solidFill>
            <a:schemeClr val="bg2"/>
          </a:solidFill>
        </a:ln>
      </dgm:spPr>
      <dgm:t>
        <a:bodyPr/>
        <a:lstStyle/>
        <a:p>
          <a:pPr rtl="0"/>
          <a:r>
            <a:rPr lang="en-US" sz="800" dirty="0" smtClean="0">
              <a:solidFill>
                <a:schemeClr val="tx1">
                  <a:lumMod val="20000"/>
                  <a:lumOff val="80000"/>
                </a:schemeClr>
              </a:solidFill>
            </a:rPr>
            <a:t>Aura/OMI Total Column SO</a:t>
          </a:r>
          <a:r>
            <a:rPr lang="en-US" sz="800" baseline="-25000" dirty="0" smtClean="0">
              <a:solidFill>
                <a:schemeClr val="tx1">
                  <a:lumMod val="20000"/>
                  <a:lumOff val="80000"/>
                </a:schemeClr>
              </a:solidFill>
            </a:rPr>
            <a:t>2</a:t>
          </a:r>
        </a:p>
      </dgm:t>
    </dgm:pt>
    <dgm:pt modelId="{59310D41-B6FF-4B4A-8B4B-23A12753FB9F}" type="parTrans" cxnId="{E41FAB24-7257-4177-8E76-A366C0C2BE35}">
      <dgm:prSet/>
      <dgm:spPr/>
      <dgm:t>
        <a:bodyPr/>
        <a:lstStyle/>
        <a:p>
          <a:endParaRPr lang="en-US"/>
        </a:p>
      </dgm:t>
    </dgm:pt>
    <dgm:pt modelId="{E0C71A41-3B51-488A-AFD6-42B45D623DD1}" type="sibTrans" cxnId="{E41FAB24-7257-4177-8E76-A366C0C2BE35}">
      <dgm:prSet/>
      <dgm:spPr/>
      <dgm:t>
        <a:bodyPr/>
        <a:lstStyle/>
        <a:p>
          <a:endParaRPr lang="en-US"/>
        </a:p>
      </dgm:t>
    </dgm:pt>
    <dgm:pt modelId="{46F81088-AECC-4C46-A0A5-F493098FC5BA}">
      <dgm:prSet custT="1"/>
      <dgm:spPr>
        <a:solidFill>
          <a:schemeClr val="accent1">
            <a:lumMod val="60000"/>
            <a:lumOff val="40000"/>
          </a:schemeClr>
        </a:solidFill>
        <a:ln>
          <a:solidFill>
            <a:schemeClr val="bg2"/>
          </a:solidFill>
        </a:ln>
      </dgm:spPr>
      <dgm:t>
        <a:bodyPr/>
        <a:lstStyle/>
        <a:p>
          <a:pPr rtl="0"/>
          <a:r>
            <a:rPr lang="en-US" sz="900" dirty="0" smtClean="0"/>
            <a:t>Terra/MODIS</a:t>
          </a:r>
          <a:endParaRPr lang="en-US" sz="900" dirty="0"/>
        </a:p>
      </dgm:t>
    </dgm:pt>
    <dgm:pt modelId="{655C6806-2791-4A50-B2ED-97709B84A79D}" type="parTrans" cxnId="{FA4E7A61-D451-45C9-A735-85B446CB78EE}">
      <dgm:prSet/>
      <dgm:spPr/>
      <dgm:t>
        <a:bodyPr/>
        <a:lstStyle/>
        <a:p>
          <a:endParaRPr lang="en-US"/>
        </a:p>
      </dgm:t>
    </dgm:pt>
    <dgm:pt modelId="{4EC838B6-8629-4EA2-8853-033D25C75AC9}" type="sibTrans" cxnId="{FA4E7A61-D451-45C9-A735-85B446CB78EE}">
      <dgm:prSet/>
      <dgm:spPr/>
      <dgm:t>
        <a:bodyPr/>
        <a:lstStyle/>
        <a:p>
          <a:endParaRPr lang="en-US"/>
        </a:p>
      </dgm:t>
    </dgm:pt>
    <dgm:pt modelId="{5BB89925-3795-4DE4-913B-2A25074B155F}">
      <dgm:prSet custT="1"/>
      <dgm:spPr>
        <a:solidFill>
          <a:schemeClr val="accent1">
            <a:lumMod val="40000"/>
            <a:lumOff val="60000"/>
          </a:schemeClr>
        </a:solidFill>
        <a:ln>
          <a:solidFill>
            <a:schemeClr val="bg1"/>
          </a:solidFill>
        </a:ln>
      </dgm:spPr>
      <dgm:t>
        <a:bodyPr/>
        <a:lstStyle/>
        <a:p>
          <a:pPr rtl="0"/>
          <a:r>
            <a:rPr lang="en-US" sz="800" dirty="0" smtClean="0">
              <a:solidFill>
                <a:srgbClr val="FF0000"/>
              </a:solidFill>
            </a:rPr>
            <a:t>[In Progress]</a:t>
          </a:r>
          <a:endParaRPr lang="en-US" sz="800" dirty="0"/>
        </a:p>
      </dgm:t>
    </dgm:pt>
    <dgm:pt modelId="{0FEC8A3A-6312-4F2B-8517-25B0B72B80B4}" type="parTrans" cxnId="{62766D5D-F7D3-4684-81BC-8246BA0175DA}">
      <dgm:prSet/>
      <dgm:spPr/>
      <dgm:t>
        <a:bodyPr/>
        <a:lstStyle/>
        <a:p>
          <a:endParaRPr lang="en-US"/>
        </a:p>
      </dgm:t>
    </dgm:pt>
    <dgm:pt modelId="{7EE58E3E-907D-4FA0-9D2B-E2F5286969A1}" type="sibTrans" cxnId="{62766D5D-F7D3-4684-81BC-8246BA0175DA}">
      <dgm:prSet/>
      <dgm:spPr/>
      <dgm:t>
        <a:bodyPr/>
        <a:lstStyle/>
        <a:p>
          <a:endParaRPr lang="en-US"/>
        </a:p>
      </dgm:t>
    </dgm:pt>
    <dgm:pt modelId="{18F4B277-0BF6-4A5B-83E2-D3CB1829AB7A}">
      <dgm:prSet custT="1"/>
      <dgm:spPr>
        <a:solidFill>
          <a:schemeClr val="accent1">
            <a:lumMod val="40000"/>
            <a:lumOff val="60000"/>
          </a:schemeClr>
        </a:solidFill>
        <a:ln>
          <a:solidFill>
            <a:schemeClr val="bg1"/>
          </a:solidFill>
        </a:ln>
      </dgm:spPr>
      <dgm:t>
        <a:bodyPr/>
        <a:lstStyle/>
        <a:p>
          <a:pPr rtl="0"/>
          <a:r>
            <a:rPr lang="en-US" sz="800" dirty="0" smtClean="0"/>
            <a:t>EPA </a:t>
          </a:r>
          <a:r>
            <a:rPr lang="en-US" sz="800" dirty="0" err="1" smtClean="0"/>
            <a:t>AirData</a:t>
          </a:r>
          <a:endParaRPr lang="en-US" sz="800" dirty="0" smtClean="0"/>
        </a:p>
      </dgm:t>
    </dgm:pt>
    <dgm:pt modelId="{71B6659A-48A8-4762-95E5-460A3C7C6DEF}" type="parTrans" cxnId="{F2E9C246-CE21-4903-8961-1B5B7CA0E48A}">
      <dgm:prSet/>
      <dgm:spPr/>
      <dgm:t>
        <a:bodyPr/>
        <a:lstStyle/>
        <a:p>
          <a:endParaRPr lang="en-US"/>
        </a:p>
      </dgm:t>
    </dgm:pt>
    <dgm:pt modelId="{1DEEF26F-C433-4F91-8215-003C97148E5F}" type="sibTrans" cxnId="{F2E9C246-CE21-4903-8961-1B5B7CA0E48A}">
      <dgm:prSet/>
      <dgm:spPr/>
      <dgm:t>
        <a:bodyPr/>
        <a:lstStyle/>
        <a:p>
          <a:endParaRPr lang="en-US"/>
        </a:p>
      </dgm:t>
    </dgm:pt>
    <dgm:pt modelId="{62669E8A-DD59-4DE6-9620-0BE288430810}">
      <dgm:prSet custT="1"/>
      <dgm:spPr>
        <a:solidFill>
          <a:schemeClr val="accent1">
            <a:lumMod val="40000"/>
            <a:lumOff val="60000"/>
          </a:schemeClr>
        </a:solidFill>
        <a:ln>
          <a:solidFill>
            <a:schemeClr val="bg1"/>
          </a:solidFill>
        </a:ln>
      </dgm:spPr>
      <dgm:t>
        <a:bodyPr/>
        <a:lstStyle/>
        <a:p>
          <a:pPr rtl="0"/>
          <a:r>
            <a:rPr lang="en-US" sz="800" dirty="0" smtClean="0"/>
            <a:t>Onshore air quality monitors </a:t>
          </a:r>
        </a:p>
      </dgm:t>
    </dgm:pt>
    <dgm:pt modelId="{ECE1F720-75EE-45BE-96CD-12EB51C3C18E}" type="parTrans" cxnId="{559EFD6B-13C9-4AC5-A63F-BD30707CEDBE}">
      <dgm:prSet/>
      <dgm:spPr/>
      <dgm:t>
        <a:bodyPr/>
        <a:lstStyle/>
        <a:p>
          <a:endParaRPr lang="en-US"/>
        </a:p>
      </dgm:t>
    </dgm:pt>
    <dgm:pt modelId="{E4546B2A-3164-4F86-921E-4F3DE7CDACA8}" type="sibTrans" cxnId="{559EFD6B-13C9-4AC5-A63F-BD30707CEDBE}">
      <dgm:prSet/>
      <dgm:spPr/>
      <dgm:t>
        <a:bodyPr/>
        <a:lstStyle/>
        <a:p>
          <a:endParaRPr lang="en-US"/>
        </a:p>
      </dgm:t>
    </dgm:pt>
    <dgm:pt modelId="{F470A5A9-8D7A-4D69-ABEB-1F5FE9372854}" type="pres">
      <dgm:prSet presAssocID="{590EEA36-5ABD-4465-83C9-1E03CD542165}" presName="Name0" presStyleCnt="0">
        <dgm:presLayoutVars>
          <dgm:chMax val="5"/>
          <dgm:chPref val="5"/>
          <dgm:dir/>
          <dgm:animLvl val="lvl"/>
        </dgm:presLayoutVars>
      </dgm:prSet>
      <dgm:spPr/>
      <dgm:t>
        <a:bodyPr/>
        <a:lstStyle/>
        <a:p>
          <a:endParaRPr lang="en-US"/>
        </a:p>
      </dgm:t>
    </dgm:pt>
    <dgm:pt modelId="{62EB60AC-1636-4CA8-AE31-9CE6E40771F8}" type="pres">
      <dgm:prSet presAssocID="{CF9A5423-F49F-4A00-9AB8-A62AC7181D14}" presName="parentText1" presStyleLbl="node1" presStyleIdx="0" presStyleCnt="3" custScaleX="97964" custScaleY="77901" custLinFactNeighborX="-784" custLinFactNeighborY="-23461">
        <dgm:presLayoutVars>
          <dgm:chMax/>
          <dgm:chPref val="3"/>
          <dgm:bulletEnabled val="1"/>
        </dgm:presLayoutVars>
      </dgm:prSet>
      <dgm:spPr/>
      <dgm:t>
        <a:bodyPr/>
        <a:lstStyle/>
        <a:p>
          <a:endParaRPr lang="en-US"/>
        </a:p>
      </dgm:t>
    </dgm:pt>
    <dgm:pt modelId="{85144B3E-F216-450C-BDD3-5FE60786B38B}" type="pres">
      <dgm:prSet presAssocID="{CF9A5423-F49F-4A00-9AB8-A62AC7181D14}" presName="childText1" presStyleLbl="solidAlignAcc1" presStyleIdx="0" presStyleCnt="3" custScaleX="97614" custScaleY="136595" custLinFactNeighborX="74" custLinFactNeighborY="2060">
        <dgm:presLayoutVars>
          <dgm:chMax val="0"/>
          <dgm:chPref val="0"/>
          <dgm:bulletEnabled val="1"/>
        </dgm:presLayoutVars>
      </dgm:prSet>
      <dgm:spPr/>
      <dgm:t>
        <a:bodyPr/>
        <a:lstStyle/>
        <a:p>
          <a:endParaRPr lang="en-US"/>
        </a:p>
      </dgm:t>
    </dgm:pt>
    <dgm:pt modelId="{8CB9DAC2-F73F-4003-AE72-A265A57F78D9}" type="pres">
      <dgm:prSet presAssocID="{A4C0DF5B-B8E1-4B5D-A3C2-0EFD31D186A1}" presName="parentText2" presStyleLbl="node1" presStyleIdx="1" presStyleCnt="3" custScaleX="97550" custScaleY="77901" custLinFactNeighborX="-2049" custLinFactNeighborY="-33571">
        <dgm:presLayoutVars>
          <dgm:chMax/>
          <dgm:chPref val="3"/>
          <dgm:bulletEnabled val="1"/>
        </dgm:presLayoutVars>
      </dgm:prSet>
      <dgm:spPr/>
      <dgm:t>
        <a:bodyPr/>
        <a:lstStyle/>
        <a:p>
          <a:endParaRPr lang="en-US"/>
        </a:p>
      </dgm:t>
    </dgm:pt>
    <dgm:pt modelId="{A880E90E-C9CC-4DCD-B14F-4BD87E545672}" type="pres">
      <dgm:prSet presAssocID="{A4C0DF5B-B8E1-4B5D-A3C2-0EFD31D186A1}" presName="childText2" presStyleLbl="solidAlignAcc1" presStyleIdx="1" presStyleCnt="3" custScaleX="101132" custScaleY="144178" custLinFactNeighborX="-1185" custLinFactNeighborY="507">
        <dgm:presLayoutVars>
          <dgm:chMax val="0"/>
          <dgm:chPref val="0"/>
          <dgm:bulletEnabled val="1"/>
        </dgm:presLayoutVars>
      </dgm:prSet>
      <dgm:spPr/>
      <dgm:t>
        <a:bodyPr/>
        <a:lstStyle/>
        <a:p>
          <a:endParaRPr lang="en-US"/>
        </a:p>
      </dgm:t>
    </dgm:pt>
    <dgm:pt modelId="{58DE62CA-0A60-4828-B33A-7CA15A69A560}" type="pres">
      <dgm:prSet presAssocID="{C96B7B45-A963-49C9-8D35-2D6F0E59D209}" presName="parentText3" presStyleLbl="node1" presStyleIdx="2" presStyleCnt="3" custScaleX="96022" custScaleY="77901" custLinFactNeighborX="-4269" custLinFactNeighborY="-36159">
        <dgm:presLayoutVars>
          <dgm:chMax/>
          <dgm:chPref val="3"/>
          <dgm:bulletEnabled val="1"/>
        </dgm:presLayoutVars>
      </dgm:prSet>
      <dgm:spPr/>
      <dgm:t>
        <a:bodyPr/>
        <a:lstStyle/>
        <a:p>
          <a:endParaRPr lang="en-US"/>
        </a:p>
      </dgm:t>
    </dgm:pt>
    <dgm:pt modelId="{E93FB6AB-3DF2-470F-B136-D93E30B7C500}" type="pres">
      <dgm:prSet presAssocID="{C96B7B45-A963-49C9-8D35-2D6F0E59D209}" presName="childText3" presStyleLbl="solidAlignAcc1" presStyleIdx="2" presStyleCnt="3" custScaleX="101166" custScaleY="143762" custLinFactNeighborX="-2522" custLinFactNeighborY="-1721">
        <dgm:presLayoutVars>
          <dgm:chMax val="0"/>
          <dgm:chPref val="0"/>
          <dgm:bulletEnabled val="1"/>
        </dgm:presLayoutVars>
      </dgm:prSet>
      <dgm:spPr/>
      <dgm:t>
        <a:bodyPr/>
        <a:lstStyle/>
        <a:p>
          <a:endParaRPr lang="en-US"/>
        </a:p>
      </dgm:t>
    </dgm:pt>
  </dgm:ptLst>
  <dgm:cxnLst>
    <dgm:cxn modelId="{E2FDC7CE-8DAF-42CC-90F0-4ACB8357CED8}" srcId="{5BB89925-3795-4DE4-913B-2A25074B155F}" destId="{AC13D4E6-F62B-46A1-9575-06BB3B6C35EC}" srcOrd="0" destOrd="0" parTransId="{6BA869CB-095F-4986-8088-D585CE0F5D4D}" sibTransId="{71DC9953-8FF4-436D-8FE7-2D25F0427C70}"/>
    <dgm:cxn modelId="{83874D69-CF25-48B5-8590-7878551944DB}" srcId="{91CB07DA-252D-4915-A90C-201EE0B6F445}" destId="{D3F1B398-0865-4DDB-9143-ED9A623E9327}" srcOrd="1" destOrd="0" parTransId="{7D6EDD61-761D-4712-8262-CC14C21F98D3}" sibTransId="{E425673E-2EB7-4010-A4A1-157E60DCB7F7}"/>
    <dgm:cxn modelId="{614ACC4B-A42F-4039-8103-6E26D4BA3C64}" type="presOf" srcId="{62669E8A-DD59-4DE6-9620-0BE288430810}" destId="{E93FB6AB-3DF2-470F-B136-D93E30B7C500}" srcOrd="0" destOrd="3" presId="urn:microsoft.com/office/officeart/2009/3/layout/IncreasingArrowsProcess"/>
    <dgm:cxn modelId="{6D2D82E2-F180-43EB-BF9D-FC45D0B091AA}" type="presOf" srcId="{E422331F-2EDE-4E24-B42C-6695DC9B1429}" destId="{A880E90E-C9CC-4DCD-B14F-4BD87E545672}" srcOrd="0" destOrd="3" presId="urn:microsoft.com/office/officeart/2009/3/layout/IncreasingArrowsProcess"/>
    <dgm:cxn modelId="{DE2DD967-0BEC-4AE4-8AE1-EA4EDC94907E}" type="presOf" srcId="{5BB89925-3795-4DE4-913B-2A25074B155F}" destId="{E93FB6AB-3DF2-470F-B136-D93E30B7C500}" srcOrd="0" destOrd="0" presId="urn:microsoft.com/office/officeart/2009/3/layout/IncreasingArrowsProcess"/>
    <dgm:cxn modelId="{B927A87A-6A28-481C-8756-275885717346}" type="presOf" srcId="{B44AB482-4D25-47F8-B5E4-FD7F198C3C67}" destId="{85144B3E-F216-450C-BDD3-5FE60786B38B}" srcOrd="0" destOrd="0" presId="urn:microsoft.com/office/officeart/2009/3/layout/IncreasingArrowsProcess"/>
    <dgm:cxn modelId="{92281BD4-C729-42B8-9726-555A6DF9A23E}" srcId="{590EEA36-5ABD-4465-83C9-1E03CD542165}" destId="{A4C0DF5B-B8E1-4B5D-A3C2-0EFD31D186A1}" srcOrd="1" destOrd="0" parTransId="{53EEEE66-51C8-4815-89D1-260C76637BCE}" sibTransId="{E2E4EB24-DAA8-4EA4-8590-DE0562D5B85A}"/>
    <dgm:cxn modelId="{D3850565-2A97-4CD0-8561-6A51525AA81D}" type="presOf" srcId="{46F81088-AECC-4C46-A0A5-F493098FC5BA}" destId="{A880E90E-C9CC-4DCD-B14F-4BD87E545672}" srcOrd="0" destOrd="1" presId="urn:microsoft.com/office/officeart/2009/3/layout/IncreasingArrowsProcess"/>
    <dgm:cxn modelId="{F2E9C246-CE21-4903-8961-1B5B7CA0E48A}" srcId="{5BB89925-3795-4DE4-913B-2A25074B155F}" destId="{18F4B277-0BF6-4A5B-83E2-D3CB1829AB7A}" srcOrd="1" destOrd="0" parTransId="{71B6659A-48A8-4762-95E5-460A3C7C6DEF}" sibTransId="{1DEEF26F-C433-4F91-8215-003C97148E5F}"/>
    <dgm:cxn modelId="{70900F12-D632-49DF-843D-D50DFDADB18C}" type="presOf" srcId="{27DA7035-B8FB-4638-8586-22D9DBE5EE7D}" destId="{85144B3E-F216-450C-BDD3-5FE60786B38B}" srcOrd="0" destOrd="2" presId="urn:microsoft.com/office/officeart/2009/3/layout/IncreasingArrowsProcess"/>
    <dgm:cxn modelId="{FA4E7A61-D451-45C9-A735-85B446CB78EE}" srcId="{91CB07DA-252D-4915-A90C-201EE0B6F445}" destId="{46F81088-AECC-4C46-A0A5-F493098FC5BA}" srcOrd="0" destOrd="0" parTransId="{655C6806-2791-4A50-B2ED-97709B84A79D}" sibTransId="{4EC838B6-8629-4EA2-8853-033D25C75AC9}"/>
    <dgm:cxn modelId="{49066355-77A8-43F3-91D1-44403DB91D58}" type="presOf" srcId="{18F4B277-0BF6-4A5B-83E2-D3CB1829AB7A}" destId="{E93FB6AB-3DF2-470F-B136-D93E30B7C500}" srcOrd="0" destOrd="2" presId="urn:microsoft.com/office/officeart/2009/3/layout/IncreasingArrowsProcess"/>
    <dgm:cxn modelId="{08BF91FA-1038-4D37-A896-82B11A2B157F}" srcId="{CF9A5423-F49F-4A00-9AB8-A62AC7181D14}" destId="{B44AB482-4D25-47F8-B5E4-FD7F198C3C67}" srcOrd="0" destOrd="0" parTransId="{CFCAF605-A5E8-4CDD-B87C-EEC02B6DE271}" sibTransId="{92508726-A045-4A62-B59E-067BECE64120}"/>
    <dgm:cxn modelId="{E41FAB24-7257-4177-8E76-A366C0C2BE35}" srcId="{B44AB482-4D25-47F8-B5E4-FD7F198C3C67}" destId="{065F0DD8-7386-4BCB-B6AA-5A2CAE75D8BD}" srcOrd="2" destOrd="0" parTransId="{59310D41-B6FF-4B4A-8B4B-23A12753FB9F}" sibTransId="{E0C71A41-3B51-488A-AFD6-42B45D623DD1}"/>
    <dgm:cxn modelId="{43A75307-AA44-4FF7-AB44-E124E0076190}" type="presOf" srcId="{590EEA36-5ABD-4465-83C9-1E03CD542165}" destId="{F470A5A9-8D7A-4D69-ABEB-1F5FE9372854}" srcOrd="0" destOrd="0" presId="urn:microsoft.com/office/officeart/2009/3/layout/IncreasingArrowsProcess"/>
    <dgm:cxn modelId="{97B1E84D-CBC4-4B60-9228-2F8DD96678A8}" srcId="{590EEA36-5ABD-4465-83C9-1E03CD542165}" destId="{C96B7B45-A963-49C9-8D35-2D6F0E59D209}" srcOrd="2" destOrd="0" parTransId="{D627E9FA-4774-4329-BBC0-338C33F42FBA}" sibTransId="{7AF5087D-4A69-40D9-83B6-6A11763A5B91}"/>
    <dgm:cxn modelId="{FCC66E29-FDF9-4BA9-A97D-7D5938E3C80F}" srcId="{590EEA36-5ABD-4465-83C9-1E03CD542165}" destId="{CF9A5423-F49F-4A00-9AB8-A62AC7181D14}" srcOrd="0" destOrd="0" parTransId="{86E40B67-724A-4BDD-80FA-B9C074DC186D}" sibTransId="{03FB21D9-5558-4B8E-81F9-B540D7D4BE1B}"/>
    <dgm:cxn modelId="{64E36E2A-D58D-42D8-8C2A-6DA788F7BB5D}" type="presOf" srcId="{4DE79D91-7EC9-4322-8DBE-65848A215657}" destId="{85144B3E-F216-450C-BDD3-5FE60786B38B}" srcOrd="0" destOrd="1" presId="urn:microsoft.com/office/officeart/2009/3/layout/IncreasingArrowsProcess"/>
    <dgm:cxn modelId="{DC5DDC53-FFD2-42BB-81A9-4D4F5E140C6F}" srcId="{B44AB482-4D25-47F8-B5E4-FD7F198C3C67}" destId="{4DE79D91-7EC9-4322-8DBE-65848A215657}" srcOrd="0" destOrd="0" parTransId="{6C74BA97-57BB-4F62-BF85-27E2F7C0252D}" sibTransId="{5824A25D-BF1C-443B-831A-61FED79C4995}"/>
    <dgm:cxn modelId="{C497554D-51A3-41BD-8AF6-4E0859397FFC}" type="presOf" srcId="{A4C0DF5B-B8E1-4B5D-A3C2-0EFD31D186A1}" destId="{8CB9DAC2-F73F-4003-AE72-A265A57F78D9}" srcOrd="0" destOrd="0" presId="urn:microsoft.com/office/officeart/2009/3/layout/IncreasingArrowsProcess"/>
    <dgm:cxn modelId="{933F81D6-5D3D-4E16-A093-99B100B1C7A8}" srcId="{B44AB482-4D25-47F8-B5E4-FD7F198C3C67}" destId="{27DA7035-B8FB-4638-8586-22D9DBE5EE7D}" srcOrd="1" destOrd="0" parTransId="{1099722F-E96C-4E86-AE63-BEE02D744F18}" sibTransId="{C10627A5-28AB-49EC-B6EE-1C7A8CD20340}"/>
    <dgm:cxn modelId="{D25E0F45-701D-40C2-821E-C6D61FD8FBD3}" type="presOf" srcId="{AC13D4E6-F62B-46A1-9575-06BB3B6C35EC}" destId="{E93FB6AB-3DF2-470F-B136-D93E30B7C500}" srcOrd="0" destOrd="1" presId="urn:microsoft.com/office/officeart/2009/3/layout/IncreasingArrowsProcess"/>
    <dgm:cxn modelId="{559EFD6B-13C9-4AC5-A63F-BD30707CEDBE}" srcId="{18F4B277-0BF6-4A5B-83E2-D3CB1829AB7A}" destId="{62669E8A-DD59-4DE6-9620-0BE288430810}" srcOrd="0" destOrd="0" parTransId="{ECE1F720-75EE-45BE-96CD-12EB51C3C18E}" sibTransId="{E4546B2A-3164-4F86-921E-4F3DE7CDACA8}"/>
    <dgm:cxn modelId="{2D470E84-FC64-4902-9944-21E4114FFBF5}" srcId="{91CB07DA-252D-4915-A90C-201EE0B6F445}" destId="{E422331F-2EDE-4E24-B42C-6695DC9B1429}" srcOrd="2" destOrd="0" parTransId="{C572CFD0-2529-4C0C-94FA-9398D2A8C7B5}" sibTransId="{0C03AE36-67B3-45B6-9CBC-02B5A0D229A3}"/>
    <dgm:cxn modelId="{77635772-DDF9-44BF-91C6-79F4749CC1AF}" type="presOf" srcId="{D3F1B398-0865-4DDB-9143-ED9A623E9327}" destId="{A880E90E-C9CC-4DCD-B14F-4BD87E545672}" srcOrd="0" destOrd="2" presId="urn:microsoft.com/office/officeart/2009/3/layout/IncreasingArrowsProcess"/>
    <dgm:cxn modelId="{05387E61-CFE5-41FC-A0D8-A80D83B50F19}" type="presOf" srcId="{C96B7B45-A963-49C9-8D35-2D6F0E59D209}" destId="{58DE62CA-0A60-4828-B33A-7CA15A69A560}" srcOrd="0" destOrd="0" presId="urn:microsoft.com/office/officeart/2009/3/layout/IncreasingArrowsProcess"/>
    <dgm:cxn modelId="{35E6E173-F191-45D7-9015-2638D2C3AB2F}" type="presOf" srcId="{CF9A5423-F49F-4A00-9AB8-A62AC7181D14}" destId="{62EB60AC-1636-4CA8-AE31-9CE6E40771F8}" srcOrd="0" destOrd="0" presId="urn:microsoft.com/office/officeart/2009/3/layout/IncreasingArrowsProcess"/>
    <dgm:cxn modelId="{BD2B2C80-20A6-412D-967C-57EA06C489C4}" type="presOf" srcId="{065F0DD8-7386-4BCB-B6AA-5A2CAE75D8BD}" destId="{85144B3E-F216-450C-BDD3-5FE60786B38B}" srcOrd="0" destOrd="3" presId="urn:microsoft.com/office/officeart/2009/3/layout/IncreasingArrowsProcess"/>
    <dgm:cxn modelId="{2795970A-AC3B-4030-BDE0-6369098B272B}" srcId="{A4C0DF5B-B8E1-4B5D-A3C2-0EFD31D186A1}" destId="{91CB07DA-252D-4915-A90C-201EE0B6F445}" srcOrd="0" destOrd="0" parTransId="{1D591D8F-8706-4945-ADE9-30B40482284E}" sibTransId="{CFE2AF63-1D88-4B19-9BE5-0450BF6C5DE3}"/>
    <dgm:cxn modelId="{62766D5D-F7D3-4684-81BC-8246BA0175DA}" srcId="{C96B7B45-A963-49C9-8D35-2D6F0E59D209}" destId="{5BB89925-3795-4DE4-913B-2A25074B155F}" srcOrd="0" destOrd="0" parTransId="{0FEC8A3A-6312-4F2B-8517-25B0B72B80B4}" sibTransId="{7EE58E3E-907D-4FA0-9D2B-E2F5286969A1}"/>
    <dgm:cxn modelId="{B4FC1352-291A-4032-85DE-DCA2ABD41A8E}" type="presOf" srcId="{91CB07DA-252D-4915-A90C-201EE0B6F445}" destId="{A880E90E-C9CC-4DCD-B14F-4BD87E545672}" srcOrd="0" destOrd="0" presId="urn:microsoft.com/office/officeart/2009/3/layout/IncreasingArrowsProcess"/>
    <dgm:cxn modelId="{F5EE11B0-A592-4956-B8EE-7BCC6E73585A}" type="presParOf" srcId="{F470A5A9-8D7A-4D69-ABEB-1F5FE9372854}" destId="{62EB60AC-1636-4CA8-AE31-9CE6E40771F8}" srcOrd="0" destOrd="0" presId="urn:microsoft.com/office/officeart/2009/3/layout/IncreasingArrowsProcess"/>
    <dgm:cxn modelId="{C1F3CC7D-F4E8-4C63-942A-31159BAA0DCF}" type="presParOf" srcId="{F470A5A9-8D7A-4D69-ABEB-1F5FE9372854}" destId="{85144B3E-F216-450C-BDD3-5FE60786B38B}" srcOrd="1" destOrd="0" presId="urn:microsoft.com/office/officeart/2009/3/layout/IncreasingArrowsProcess"/>
    <dgm:cxn modelId="{40B2BF9E-ABE8-4383-ACC4-1FE3237E305B}" type="presParOf" srcId="{F470A5A9-8D7A-4D69-ABEB-1F5FE9372854}" destId="{8CB9DAC2-F73F-4003-AE72-A265A57F78D9}" srcOrd="2" destOrd="0" presId="urn:microsoft.com/office/officeart/2009/3/layout/IncreasingArrowsProcess"/>
    <dgm:cxn modelId="{F9C763C6-70C1-45D7-978C-055AB4243BDE}" type="presParOf" srcId="{F470A5A9-8D7A-4D69-ABEB-1F5FE9372854}" destId="{A880E90E-C9CC-4DCD-B14F-4BD87E545672}" srcOrd="3" destOrd="0" presId="urn:microsoft.com/office/officeart/2009/3/layout/IncreasingArrowsProcess"/>
    <dgm:cxn modelId="{0B8B8CCA-AF0E-4BE0-8AB5-F3FD1DC838BE}" type="presParOf" srcId="{F470A5A9-8D7A-4D69-ABEB-1F5FE9372854}" destId="{58DE62CA-0A60-4828-B33A-7CA15A69A560}" srcOrd="4" destOrd="0" presId="urn:microsoft.com/office/officeart/2009/3/layout/IncreasingArrowsProcess"/>
    <dgm:cxn modelId="{8DCC8D28-D7ED-4FEB-A0B7-AAA7D7993539}" type="presParOf" srcId="{F470A5A9-8D7A-4D69-ABEB-1F5FE9372854}" destId="{E93FB6AB-3DF2-470F-B136-D93E30B7C50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60AC-1636-4CA8-AE31-9CE6E40771F8}">
      <dsp:nvSpPr>
        <dsp:cNvPr id="0" name=""/>
        <dsp:cNvSpPr/>
      </dsp:nvSpPr>
      <dsp:spPr>
        <a:xfrm>
          <a:off x="21027" y="6544"/>
          <a:ext cx="4766542" cy="552020"/>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12493" numCol="1" spcCol="1270" anchor="ctr" anchorCtr="0">
          <a:noAutofit/>
        </a:bodyPr>
        <a:lstStyle/>
        <a:p>
          <a:pPr lvl="0" algn="l" defTabSz="400050" rtl="0">
            <a:lnSpc>
              <a:spcPct val="90000"/>
            </a:lnSpc>
            <a:spcBef>
              <a:spcPct val="0"/>
            </a:spcBef>
            <a:spcAft>
              <a:spcPct val="35000"/>
            </a:spcAft>
          </a:pPr>
          <a:r>
            <a:rPr lang="en-US" sz="900" kern="1200" baseline="0" dirty="0" smtClean="0"/>
            <a:t>Level 3 Data Product</a:t>
          </a:r>
          <a:endParaRPr lang="en-US" sz="900" kern="1200" dirty="0"/>
        </a:p>
      </dsp:txBody>
      <dsp:txXfrm>
        <a:off x="21027" y="144549"/>
        <a:ext cx="4628537" cy="276010"/>
      </dsp:txXfrm>
    </dsp:sp>
    <dsp:sp modelId="{85144B3E-F216-450C-BDD3-5FE60786B38B}">
      <dsp:nvSpPr>
        <dsp:cNvPr id="0" name=""/>
        <dsp:cNvSpPr/>
      </dsp:nvSpPr>
      <dsp:spPr>
        <a:xfrm>
          <a:off x="28629" y="419289"/>
          <a:ext cx="1462849" cy="1864601"/>
        </a:xfrm>
        <a:prstGeom prst="rect">
          <a:avLst/>
        </a:prstGeom>
        <a:solidFill>
          <a:schemeClr val="accent1"/>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n-US" sz="800" kern="1200" dirty="0" smtClean="0">
              <a:solidFill>
                <a:schemeClr val="tx1">
                  <a:lumMod val="20000"/>
                  <a:lumOff val="80000"/>
                </a:schemeClr>
              </a:solidFill>
            </a:rPr>
            <a:t>Area-Averaged Time Series and Time-Averaged Maps in GIOVANNI</a:t>
          </a:r>
        </a:p>
        <a:p>
          <a:pPr marL="57150" lvl="1" indent="-57150" algn="l" defTabSz="355600" rtl="0">
            <a:lnSpc>
              <a:spcPct val="90000"/>
            </a:lnSpc>
            <a:spcBef>
              <a:spcPct val="0"/>
            </a:spcBef>
            <a:spcAft>
              <a:spcPct val="15000"/>
            </a:spcAft>
            <a:buChar char="••"/>
          </a:pPr>
          <a:r>
            <a:rPr lang="en-US" sz="800" kern="1200" dirty="0" smtClean="0">
              <a:solidFill>
                <a:schemeClr val="tx1">
                  <a:lumMod val="20000"/>
                  <a:lumOff val="80000"/>
                </a:schemeClr>
              </a:solidFill>
            </a:rPr>
            <a:t>Terra/MODIS Aerosol Optical Depth (AOD)</a:t>
          </a:r>
        </a:p>
        <a:p>
          <a:pPr marL="57150" lvl="1" indent="-57150" algn="l" defTabSz="355600" rtl="0">
            <a:lnSpc>
              <a:spcPct val="90000"/>
            </a:lnSpc>
            <a:spcBef>
              <a:spcPct val="0"/>
            </a:spcBef>
            <a:spcAft>
              <a:spcPct val="15000"/>
            </a:spcAft>
            <a:buChar char="••"/>
          </a:pPr>
          <a:r>
            <a:rPr lang="en-US" sz="800" kern="1200" dirty="0" smtClean="0">
              <a:solidFill>
                <a:schemeClr val="tx1">
                  <a:lumMod val="20000"/>
                  <a:lumOff val="80000"/>
                </a:schemeClr>
              </a:solidFill>
            </a:rPr>
            <a:t>Aura/OMI Total Column NO</a:t>
          </a:r>
          <a:r>
            <a:rPr lang="en-US" sz="800" kern="1200" baseline="-25000" dirty="0" smtClean="0">
              <a:solidFill>
                <a:schemeClr val="tx1">
                  <a:lumMod val="20000"/>
                  <a:lumOff val="80000"/>
                </a:schemeClr>
              </a:solidFill>
            </a:rPr>
            <a:t>2</a:t>
          </a:r>
        </a:p>
        <a:p>
          <a:pPr marL="57150" lvl="1" indent="-57150" algn="l" defTabSz="355600" rtl="0">
            <a:lnSpc>
              <a:spcPct val="90000"/>
            </a:lnSpc>
            <a:spcBef>
              <a:spcPct val="0"/>
            </a:spcBef>
            <a:spcAft>
              <a:spcPct val="15000"/>
            </a:spcAft>
            <a:buChar char="••"/>
          </a:pPr>
          <a:r>
            <a:rPr lang="en-US" sz="800" kern="1200" dirty="0" smtClean="0">
              <a:solidFill>
                <a:schemeClr val="tx1">
                  <a:lumMod val="20000"/>
                  <a:lumOff val="80000"/>
                </a:schemeClr>
              </a:solidFill>
            </a:rPr>
            <a:t>Aura/OMI Total Column SO</a:t>
          </a:r>
          <a:r>
            <a:rPr lang="en-US" sz="800" kern="1200" baseline="-25000" dirty="0" smtClean="0">
              <a:solidFill>
                <a:schemeClr val="tx1">
                  <a:lumMod val="20000"/>
                  <a:lumOff val="80000"/>
                </a:schemeClr>
              </a:solidFill>
            </a:rPr>
            <a:t>2</a:t>
          </a:r>
        </a:p>
      </dsp:txBody>
      <dsp:txXfrm>
        <a:off x="28629" y="419289"/>
        <a:ext cx="1462849" cy="1864601"/>
      </dsp:txXfrm>
    </dsp:sp>
    <dsp:sp modelId="{8CB9DAC2-F73F-4003-AE72-A265A57F78D9}">
      <dsp:nvSpPr>
        <dsp:cNvPr id="0" name=""/>
        <dsp:cNvSpPr/>
      </dsp:nvSpPr>
      <dsp:spPr>
        <a:xfrm>
          <a:off x="1480504" y="171108"/>
          <a:ext cx="3284507" cy="552020"/>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12493" numCol="1" spcCol="1270" anchor="ctr" anchorCtr="0">
          <a:noAutofit/>
        </a:bodyPr>
        <a:lstStyle/>
        <a:p>
          <a:pPr lvl="0" algn="l" defTabSz="400050" rtl="0">
            <a:lnSpc>
              <a:spcPct val="90000"/>
            </a:lnSpc>
            <a:spcBef>
              <a:spcPct val="0"/>
            </a:spcBef>
            <a:spcAft>
              <a:spcPct val="35000"/>
            </a:spcAft>
          </a:pPr>
          <a:r>
            <a:rPr lang="en-US" sz="900" kern="1200" baseline="0" dirty="0" smtClean="0"/>
            <a:t>Level 2 Data Product</a:t>
          </a:r>
          <a:endParaRPr lang="en-US" sz="900" kern="1200" dirty="0"/>
        </a:p>
      </dsp:txBody>
      <dsp:txXfrm>
        <a:off x="1480504" y="309113"/>
        <a:ext cx="3146502" cy="276010"/>
      </dsp:txXfrm>
    </dsp:sp>
    <dsp:sp modelId="{A880E90E-C9CC-4DCD-B14F-4BD87E545672}">
      <dsp:nvSpPr>
        <dsp:cNvPr id="0" name=""/>
        <dsp:cNvSpPr/>
      </dsp:nvSpPr>
      <dsp:spPr>
        <a:xfrm>
          <a:off x="1482008" y="582539"/>
          <a:ext cx="1515570" cy="1968113"/>
        </a:xfrm>
        <a:prstGeom prst="rect">
          <a:avLst/>
        </a:prstGeom>
        <a:solidFill>
          <a:schemeClr val="accent1">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rtl="0">
            <a:lnSpc>
              <a:spcPct val="90000"/>
            </a:lnSpc>
            <a:spcBef>
              <a:spcPct val="0"/>
            </a:spcBef>
            <a:spcAft>
              <a:spcPct val="35000"/>
            </a:spcAft>
          </a:pPr>
          <a:r>
            <a:rPr lang="en-US" sz="900" kern="1200" dirty="0" smtClean="0">
              <a:solidFill>
                <a:srgbClr val="FF0000"/>
              </a:solidFill>
            </a:rPr>
            <a:t>[In Progress]</a:t>
          </a:r>
          <a:endParaRPr lang="en-US" sz="900" kern="1200" dirty="0">
            <a:solidFill>
              <a:srgbClr val="FF0000"/>
            </a:solidFill>
          </a:endParaRPr>
        </a:p>
        <a:p>
          <a:pPr marL="57150" lvl="1" indent="-57150" algn="l" defTabSz="400050" rtl="0">
            <a:lnSpc>
              <a:spcPct val="90000"/>
            </a:lnSpc>
            <a:spcBef>
              <a:spcPct val="0"/>
            </a:spcBef>
            <a:spcAft>
              <a:spcPct val="15000"/>
            </a:spcAft>
            <a:buChar char="••"/>
          </a:pPr>
          <a:r>
            <a:rPr lang="en-US" sz="900" kern="1200" dirty="0" smtClean="0"/>
            <a:t>Terra/MODIS</a:t>
          </a:r>
          <a:endParaRPr lang="en-US" sz="900" kern="1200" dirty="0"/>
        </a:p>
        <a:p>
          <a:pPr marL="57150" lvl="1" indent="-57150" algn="l" defTabSz="400050" rtl="0">
            <a:lnSpc>
              <a:spcPct val="90000"/>
            </a:lnSpc>
            <a:spcBef>
              <a:spcPct val="0"/>
            </a:spcBef>
            <a:spcAft>
              <a:spcPct val="15000"/>
            </a:spcAft>
            <a:buChar char="••"/>
          </a:pPr>
          <a:r>
            <a:rPr lang="en-US" sz="900" kern="1200" dirty="0" smtClean="0"/>
            <a:t>Aura/OMI NO</a:t>
          </a:r>
          <a:r>
            <a:rPr lang="en-US" sz="900" kern="1200" baseline="-25000" dirty="0" smtClean="0"/>
            <a:t>2</a:t>
          </a:r>
          <a:r>
            <a:rPr lang="en-US" sz="900" kern="1200" dirty="0" smtClean="0"/>
            <a:t> (OMNO2D_hr)</a:t>
          </a:r>
          <a:endParaRPr lang="en-US" sz="900" kern="1200" dirty="0"/>
        </a:p>
        <a:p>
          <a:pPr marL="57150" lvl="1" indent="-57150" algn="l" defTabSz="400050" rtl="0">
            <a:lnSpc>
              <a:spcPct val="90000"/>
            </a:lnSpc>
            <a:spcBef>
              <a:spcPct val="0"/>
            </a:spcBef>
            <a:spcAft>
              <a:spcPct val="15000"/>
            </a:spcAft>
            <a:buChar char="••"/>
          </a:pPr>
          <a:r>
            <a:rPr lang="en-US" sz="900" kern="1200" dirty="0" smtClean="0"/>
            <a:t>Aura/OMI SO</a:t>
          </a:r>
          <a:r>
            <a:rPr lang="en-US" sz="900" kern="1200" baseline="-25000" dirty="0" smtClean="0"/>
            <a:t>2</a:t>
          </a:r>
          <a:endParaRPr lang="en-US" sz="900" kern="1200" baseline="-25000" dirty="0"/>
        </a:p>
      </dsp:txBody>
      <dsp:txXfrm>
        <a:off x="1482008" y="582539"/>
        <a:ext cx="1515570" cy="1968113"/>
      </dsp:txXfrm>
    </dsp:sp>
    <dsp:sp modelId="{58DE62CA-0A60-4828-B33A-7CA15A69A560}">
      <dsp:nvSpPr>
        <dsp:cNvPr id="0" name=""/>
        <dsp:cNvSpPr/>
      </dsp:nvSpPr>
      <dsp:spPr>
        <a:xfrm>
          <a:off x="2964255" y="388975"/>
          <a:ext cx="1794068" cy="552020"/>
        </a:xfrm>
        <a:prstGeom prst="rightArrow">
          <a:avLst>
            <a:gd name="adj1" fmla="val 50000"/>
            <a:gd name="adj2" fmla="val 50000"/>
          </a:avLst>
        </a:prstGeom>
        <a:solidFill>
          <a:schemeClr val="accent1">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112493" numCol="1" spcCol="1270" anchor="ctr" anchorCtr="0">
          <a:noAutofit/>
        </a:bodyPr>
        <a:lstStyle/>
        <a:p>
          <a:pPr lvl="0" algn="l" defTabSz="400050" rtl="0">
            <a:lnSpc>
              <a:spcPct val="90000"/>
            </a:lnSpc>
            <a:spcBef>
              <a:spcPct val="0"/>
            </a:spcBef>
            <a:spcAft>
              <a:spcPct val="35000"/>
            </a:spcAft>
          </a:pPr>
          <a:r>
            <a:rPr lang="en-US" sz="900" kern="1200" dirty="0" smtClean="0"/>
            <a:t>In Situ Data</a:t>
          </a:r>
          <a:endParaRPr lang="en-US" sz="900" kern="1200" dirty="0"/>
        </a:p>
      </dsp:txBody>
      <dsp:txXfrm>
        <a:off x="2964255" y="526980"/>
        <a:ext cx="1656063" cy="276010"/>
      </dsp:txXfrm>
    </dsp:sp>
    <dsp:sp modelId="{E93FB6AB-3DF2-470F-B136-D93E30B7C500}">
      <dsp:nvSpPr>
        <dsp:cNvPr id="0" name=""/>
        <dsp:cNvSpPr/>
      </dsp:nvSpPr>
      <dsp:spPr>
        <a:xfrm>
          <a:off x="2960323" y="795886"/>
          <a:ext cx="1516080" cy="1933715"/>
        </a:xfrm>
        <a:prstGeom prst="rect">
          <a:avLst/>
        </a:prstGeom>
        <a:solidFill>
          <a:schemeClr val="accent1">
            <a:lumMod val="40000"/>
            <a:lumOff val="6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rtl="0">
            <a:lnSpc>
              <a:spcPct val="90000"/>
            </a:lnSpc>
            <a:spcBef>
              <a:spcPct val="0"/>
            </a:spcBef>
            <a:spcAft>
              <a:spcPct val="35000"/>
            </a:spcAft>
          </a:pPr>
          <a:r>
            <a:rPr lang="en-US" sz="800" kern="1200" dirty="0" smtClean="0">
              <a:solidFill>
                <a:srgbClr val="FF0000"/>
              </a:solidFill>
            </a:rPr>
            <a:t>[In Progress]</a:t>
          </a:r>
          <a:endParaRPr lang="en-US" sz="800" kern="1200" dirty="0"/>
        </a:p>
        <a:p>
          <a:pPr marL="57150" lvl="1" indent="-57150" algn="l" defTabSz="355600" rtl="0">
            <a:lnSpc>
              <a:spcPct val="90000"/>
            </a:lnSpc>
            <a:spcBef>
              <a:spcPct val="0"/>
            </a:spcBef>
            <a:spcAft>
              <a:spcPct val="15000"/>
            </a:spcAft>
            <a:buChar char="••"/>
          </a:pPr>
          <a:r>
            <a:rPr lang="en-US" sz="800" kern="1200" dirty="0" smtClean="0"/>
            <a:t>BOEM Gulfwide Emission Inventory (2000, 2005, 2008, 2011)</a:t>
          </a:r>
        </a:p>
        <a:p>
          <a:pPr marL="57150" lvl="1" indent="-57150" algn="l" defTabSz="355600" rtl="0">
            <a:lnSpc>
              <a:spcPct val="90000"/>
            </a:lnSpc>
            <a:spcBef>
              <a:spcPct val="0"/>
            </a:spcBef>
            <a:spcAft>
              <a:spcPct val="15000"/>
            </a:spcAft>
            <a:buChar char="••"/>
          </a:pPr>
          <a:r>
            <a:rPr lang="en-US" sz="800" kern="1200" dirty="0" smtClean="0"/>
            <a:t>EPA </a:t>
          </a:r>
          <a:r>
            <a:rPr lang="en-US" sz="800" kern="1200" dirty="0" err="1" smtClean="0"/>
            <a:t>AirData</a:t>
          </a:r>
          <a:endParaRPr lang="en-US" sz="800" kern="1200" dirty="0" smtClean="0"/>
        </a:p>
        <a:p>
          <a:pPr marL="114300" lvl="2" indent="-57150" algn="l" defTabSz="355600" rtl="0">
            <a:lnSpc>
              <a:spcPct val="90000"/>
            </a:lnSpc>
            <a:spcBef>
              <a:spcPct val="0"/>
            </a:spcBef>
            <a:spcAft>
              <a:spcPct val="15000"/>
            </a:spcAft>
            <a:buChar char="••"/>
          </a:pPr>
          <a:r>
            <a:rPr lang="en-US" sz="800" kern="1200" dirty="0" smtClean="0"/>
            <a:t>Onshore air quality monitors </a:t>
          </a:r>
        </a:p>
      </dsp:txBody>
      <dsp:txXfrm>
        <a:off x="2960323" y="795886"/>
        <a:ext cx="1516080" cy="193371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Offshore</a:t>
            </a:r>
            <a:r>
              <a:rPr lang="en-US" baseline="0" dirty="0" smtClean="0"/>
              <a:t> oil and natural gas drilling in the Gulf of Mexico, on over 3,000 platforms, produces aerosols, nitrogen dioxide, and sulfur dioxide emissions. Emissions from offshore drilling can impact onshore air quality, causing health and environmental impacts. Emissions point data from individual platform and non-platform sources do not provide the regional coverage necessary to answer larger scale scientific questions.</a:t>
            </a:r>
          </a:p>
          <a:p>
            <a:endParaRPr lang="en-US" baseline="0" dirty="0" smtClean="0"/>
          </a:p>
          <a:p>
            <a:r>
              <a:rPr lang="en-US" baseline="0" dirty="0" smtClean="0"/>
              <a:t>Image Source: http://www.nasa.gov/content/goddard/cats-eyes-clouds-smoke-and-dust-from-the-space-station (Composite image created from photographs by Patrick Byrne, Carolyn Conner, Peggy Davis, </a:t>
            </a:r>
            <a:r>
              <a:rPr lang="en-US" baseline="0" dirty="0" err="1" smtClean="0"/>
              <a:t>Daneil</a:t>
            </a:r>
            <a:r>
              <a:rPr lang="en-US" baseline="0" dirty="0" smtClean="0"/>
              <a:t> </a:t>
            </a:r>
            <a:r>
              <a:rPr lang="en-US" baseline="0" dirty="0" err="1" smtClean="0"/>
              <a:t>Fogg</a:t>
            </a:r>
            <a:r>
              <a:rPr lang="en-US" baseline="0" dirty="0" smtClean="0"/>
              <a:t>, John Newman, Cyrus Reed, and Gayle </a:t>
            </a:r>
            <a:r>
              <a:rPr lang="en-US" baseline="0" dirty="0" err="1" smtClean="0"/>
              <a:t>Trautman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91888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points on the map show oil and natural gas production platform locations from 2000 </a:t>
            </a:r>
            <a:r>
              <a:rPr lang="en-US" baseline="0" dirty="0" smtClean="0"/>
              <a:t>to 2015.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7494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our partners at the Bureau of Ocean</a:t>
            </a:r>
            <a:r>
              <a:rPr lang="en-US" baseline="0" dirty="0" smtClean="0"/>
              <a:t> Energy Management, we determined three objectives for our project. First, to use NASA Earth observations to map and analyze airborne pollutant concentrations of aerosol PM2.5, nitrogen dioxide and sulfur dioxide trace gases. Second, to determine correlations between these pollutants and primary emissions sources by incorporating data from BOEM’s Gulfwide emission inventories and from EPA ground monitoring sites. Lastly, to develop a methodology that BOEM can use for continuing emissions monitoring.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776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 Source: http://mynasadata.larc.nasa.gov/oyw/terra-celebrates-5000th-day-on-orbit/</a:t>
            </a:r>
          </a:p>
          <a:p>
            <a:r>
              <a:rPr lang="en-US" dirty="0" smtClean="0"/>
              <a:t>Image Source: http://earthobservatory.nasa.gov/Features/Aura/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755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the process was to obtain Level 3 satellite</a:t>
            </a:r>
            <a:r>
              <a:rPr lang="en-US" baseline="0" dirty="0" smtClean="0"/>
              <a:t> data from the Terra/MODIS instrument and the Aura/OMI instrument.  Terra/MODIS provided the Aerosol Optical Depth component, which is a proxy for PM2.5 measurement, on a daily basis over a gridded area of 1 degree by 1 degree for the time series of 2005-2015.  Aura/OMI provided the nitrogen dioxide and sulfur dioxide measurements on a daily basis over the same 1 degree by 1 degree gridded area for the same 2005-2015 time series.  Both time series graphs illustrating the variation in pollutant level as well as map averaged products detailing locations of higher pollution were produced, then fed into ArcGIS, where areas of high pollution </a:t>
            </a:r>
            <a:r>
              <a:rPr lang="en-US" baseline="0" dirty="0" smtClean="0"/>
              <a:t>were flagged </a:t>
            </a:r>
            <a:r>
              <a:rPr lang="en-US" baseline="0" dirty="0" smtClean="0"/>
              <a:t>as “hot spots.”</a:t>
            </a:r>
          </a:p>
          <a:p>
            <a:r>
              <a:rPr lang="en-US" baseline="0" dirty="0" smtClean="0"/>
              <a:t>For areas identified as emitting high pollution values, Level 2 data was obtained at a spatial resolution of 0.25 degree by 0.25 degree grids, which was then analyzed, compared and correlated with point data provided by BOEM and EPA to determine relationships between emission values and air quality.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56706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Giovanni is</a:t>
            </a:r>
            <a:r>
              <a:rPr lang="en-US" baseline="0" dirty="0" smtClean="0"/>
              <a:t> NASA Goddard’s Earth Sciences Data and Information Services Center interface allowing “access to global data sets from NASA Earth remote-sensing missions and other environmental data sets.” Users have the ability to easily access, analyze and download data from a variety of NASA’s Earth observing satellites.</a:t>
            </a:r>
          </a:p>
          <a:p>
            <a:r>
              <a:rPr lang="en-US" baseline="0" dirty="0" smtClean="0"/>
              <a:t>Quote from http://disc.sci.gsfc.nasa.gov/giovanni/additional/users-manual/G3_manual_Chapter_1_introduction.shtml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9083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BOEM</a:t>
            </a:r>
            <a:r>
              <a:rPr lang="en-US" baseline="0" dirty="0" smtClean="0"/>
              <a:t> requires that oil and gas platform and non-platform sources in the Gulf of Mexico record monthly emissions measurements for a variety of pollutants including PM2.5, nitrogen oxides and sulfur dioxide, where emissions are stored in the form of Microsoft Access database tables. These data were parsed by pollutant type and downloaded into Microsoft Excel for upload into ArcGIS, where it could be correlated with NASA satellite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50310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Environmental Protection Agency records air quality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05570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437073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229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comments" Target="../comments/comment6.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4934" y="1293221"/>
            <a:ext cx="7895157" cy="903293"/>
          </a:xfrm>
        </p:spPr>
        <p:txBody>
          <a:bodyPr>
            <a:normAutofit/>
          </a:bodyPr>
          <a:lstStyle/>
          <a:p>
            <a:r>
              <a:rPr lang="en-US" sz="3600" dirty="0" smtClean="0"/>
              <a:t>Gulf of Mexico Health &amp; Air Quality</a:t>
            </a:r>
            <a:endParaRPr lang="en-US" sz="3600" dirty="0"/>
          </a:p>
        </p:txBody>
      </p:sp>
      <p:sp>
        <p:nvSpPr>
          <p:cNvPr id="9" name="Text Placeholder 8"/>
          <p:cNvSpPr>
            <a:spLocks noGrp="1"/>
          </p:cNvSpPr>
          <p:nvPr>
            <p:ph type="body" sz="quarter" idx="17"/>
          </p:nvPr>
        </p:nvSpPr>
        <p:spPr>
          <a:xfrm>
            <a:off x="180535" y="2229518"/>
            <a:ext cx="8680001" cy="740664"/>
          </a:xfrm>
        </p:spPr>
        <p:txBody>
          <a:bodyPr>
            <a:noAutofit/>
          </a:bodyPr>
          <a:lstStyle/>
          <a:p>
            <a:r>
              <a:rPr lang="en-US" sz="2400" dirty="0" smtClean="0"/>
              <a:t>Utilizing NASA Earth observations to manage air quality and pollutants over the Gulf of Mexico</a:t>
            </a:r>
            <a:endParaRPr lang="en-US" sz="2400" dirty="0"/>
          </a:p>
        </p:txBody>
      </p:sp>
      <p:sp>
        <p:nvSpPr>
          <p:cNvPr id="11" name="Text Placeholder 2"/>
          <p:cNvSpPr txBox="1">
            <a:spLocks/>
          </p:cNvSpPr>
          <p:nvPr/>
        </p:nvSpPr>
        <p:spPr>
          <a:xfrm>
            <a:off x="2334879" y="3284424"/>
            <a:ext cx="437131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2000" dirty="0" smtClean="0"/>
              <a:t>Amanda Clayton (Project Lead)</a:t>
            </a:r>
            <a:endParaRPr lang="en-US" sz="2000" dirty="0"/>
          </a:p>
        </p:txBody>
      </p:sp>
      <p:sp>
        <p:nvSpPr>
          <p:cNvPr id="21" name="Text Placeholder 2"/>
          <p:cNvSpPr txBox="1">
            <a:spLocks/>
          </p:cNvSpPr>
          <p:nvPr/>
        </p:nvSpPr>
        <p:spPr>
          <a:xfrm>
            <a:off x="3364827" y="3760149"/>
            <a:ext cx="2311413"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dirty="0" smtClean="0"/>
              <a:t>Lori Mandable</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0028"/>
            <a:ext cx="3566160" cy="783931"/>
          </a:xfrm>
        </p:spPr>
        <p:txBody>
          <a:bodyPr/>
          <a:lstStyle/>
          <a:p>
            <a:r>
              <a:rPr lang="en-US" dirty="0" smtClean="0"/>
              <a:t>Results</a:t>
            </a:r>
            <a:endParaRPr lang="en-US" dirty="0"/>
          </a:p>
        </p:txBody>
      </p:sp>
      <p:sp>
        <p:nvSpPr>
          <p:cNvPr id="18" name="Text Placeholder 1"/>
          <p:cNvSpPr>
            <a:spLocks noGrp="1"/>
          </p:cNvSpPr>
          <p:nvPr>
            <p:ph type="body" sz="quarter" idx="11"/>
          </p:nvPr>
        </p:nvSpPr>
        <p:spPr>
          <a:xfrm>
            <a:off x="548640" y="1450328"/>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a:p>
            <a:pPr>
              <a:spcBef>
                <a:spcPts val="200"/>
              </a:spcBef>
              <a:buClr>
                <a:schemeClr val="accent1"/>
              </a:buClr>
            </a:pPr>
            <a:endParaRPr lang="en-US" b="1" dirty="0" smtClean="0"/>
          </a:p>
          <a:p>
            <a:pPr marL="342900" indent="-342900">
              <a:spcBef>
                <a:spcPts val="200"/>
              </a:spcBef>
              <a:buClr>
                <a:schemeClr val="accent1"/>
              </a:buClr>
              <a:buFont typeface="Webdings" panose="05030102010509060703" pitchFamily="18" charset="2"/>
              <a:buChar char="4"/>
            </a:pPr>
            <a:r>
              <a:rPr lang="en-US" b="1" dirty="0" smtClean="0"/>
              <a:t>Time series and area averaged map visualizations</a:t>
            </a:r>
          </a:p>
          <a:p>
            <a:pPr lvl="1" indent="0">
              <a:spcBef>
                <a:spcPts val="200"/>
              </a:spcBef>
              <a:buClr>
                <a:schemeClr val="accent1"/>
              </a:buClr>
              <a:buNone/>
            </a:pPr>
            <a:endParaRPr lang="en-US" b="1" dirty="0" smtClean="0"/>
          </a:p>
          <a:p>
            <a:pPr marL="1028700" lvl="1"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4058616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7528"/>
            <a:ext cx="3566160" cy="776431"/>
          </a:xfrm>
        </p:spPr>
        <p:txBody>
          <a:bodyPr/>
          <a:lstStyle/>
          <a:p>
            <a:r>
              <a:rPr lang="en-US" dirty="0" smtClean="0"/>
              <a:t>Conclusions</a:t>
            </a:r>
            <a:endParaRPr lang="en-US" dirty="0"/>
          </a:p>
        </p:txBody>
      </p:sp>
      <p:sp>
        <p:nvSpPr>
          <p:cNvPr id="18" name="Text Placeholder 1"/>
          <p:cNvSpPr>
            <a:spLocks noGrp="1"/>
          </p:cNvSpPr>
          <p:nvPr>
            <p:ph type="body" sz="quarter" idx="11"/>
          </p:nvPr>
        </p:nvSpPr>
        <p:spPr>
          <a:xfrm>
            <a:off x="675640" y="1471276"/>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p:txBody>
      </p:sp>
    </p:spTree>
    <p:extLst>
      <p:ext uri="{BB962C8B-B14F-4D97-AF65-F5344CB8AC3E}">
        <p14:creationId xmlns:p14="http://schemas.microsoft.com/office/powerpoint/2010/main" val="3378748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2200" dirty="0" smtClean="0"/>
              <a:t>Dr. Rob Levy, NASA GSFC</a:t>
            </a:r>
          </a:p>
          <a:p>
            <a:r>
              <a:rPr lang="en-US" sz="2200" dirty="0" smtClean="0"/>
              <a:t>Dr. Pawan Gupta, NASA GSFC</a:t>
            </a:r>
          </a:p>
          <a:p>
            <a:endParaRPr lang="en-US" dirty="0"/>
          </a:p>
        </p:txBody>
      </p:sp>
      <p:sp>
        <p:nvSpPr>
          <p:cNvPr id="3" name="Text Placeholder 2"/>
          <p:cNvSpPr>
            <a:spLocks noGrp="1"/>
          </p:cNvSpPr>
          <p:nvPr>
            <p:ph type="body" sz="quarter" idx="11"/>
          </p:nvPr>
        </p:nvSpPr>
        <p:spPr/>
        <p:txBody>
          <a:bodyPr>
            <a:noAutofit/>
          </a:bodyPr>
          <a:lstStyle/>
          <a:p>
            <a:r>
              <a:rPr lang="en-US" dirty="0" smtClean="0"/>
              <a:t>Dr. Jose Hernandez, Bureau of Ocean Energy Management</a:t>
            </a:r>
          </a:p>
          <a:p>
            <a:r>
              <a:rPr lang="en-US" dirty="0" smtClean="0"/>
              <a:t>Dr. Pawan Gupta, ARSET</a:t>
            </a:r>
            <a:endParaRPr lang="en-US" dirty="0"/>
          </a:p>
        </p:txBody>
      </p:sp>
      <p:sp>
        <p:nvSpPr>
          <p:cNvPr id="4" name="Text Placeholder 3"/>
          <p:cNvSpPr>
            <a:spLocks noGrp="1"/>
          </p:cNvSpPr>
          <p:nvPr>
            <p:ph type="body" sz="quarter" idx="12"/>
          </p:nvPr>
        </p:nvSpPr>
        <p:spPr>
          <a:xfrm>
            <a:off x="571208" y="4628566"/>
            <a:ext cx="8051582" cy="1221975"/>
          </a:xfrm>
        </p:spPr>
        <p:txBody>
          <a:bodyPr>
            <a:normAutofit/>
          </a:bodyPr>
          <a:lstStyle/>
          <a:p>
            <a:r>
              <a:rPr lang="en-US" dirty="0" smtClean="0"/>
              <a:t>Dr. Bryan Duncan, NASA GSFC	</a:t>
            </a:r>
          </a:p>
          <a:p>
            <a:r>
              <a:rPr lang="en-US" dirty="0" smtClean="0"/>
              <a:t>Dr. Nickolay Krotkov, NASA GSFC</a:t>
            </a:r>
          </a:p>
          <a:p>
            <a:r>
              <a:rPr lang="en-US" dirty="0" smtClean="0"/>
              <a:t>Dr. Lok Lamsal, NASA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1854816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11"/>
          </p:nvPr>
        </p:nvSpPr>
        <p:spPr>
          <a:xfrm>
            <a:off x="468351" y="3461084"/>
            <a:ext cx="8200161" cy="3447716"/>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Offshore oil and natural gas drilling in the GOM produces aerosol, nitrogen dioxide, and sulfur dioxide emissions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Affects onshore AQ, causing health and environmental impacts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Point data from individual platform and non-platform sources do not provide the regional coverage necessary to answer larger scale scientific questions</a:t>
            </a:r>
          </a:p>
        </p:txBody>
      </p:sp>
      <p:sp>
        <p:nvSpPr>
          <p:cNvPr id="4" name="Text Placeholder 3"/>
          <p:cNvSpPr>
            <a:spLocks noGrp="1"/>
          </p:cNvSpPr>
          <p:nvPr>
            <p:ph type="body" sz="quarter" idx="10"/>
          </p:nvPr>
        </p:nvSpPr>
        <p:spPr>
          <a:xfrm>
            <a:off x="294639" y="321644"/>
            <a:ext cx="5659655" cy="755316"/>
          </a:xfrm>
        </p:spPr>
        <p:txBody>
          <a:bodyPr/>
          <a:lstStyle/>
          <a:p>
            <a:r>
              <a:rPr lang="en-US" dirty="0" smtClean="0"/>
              <a:t>Community Concerns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97" b="7592"/>
          <a:stretch/>
        </p:blipFill>
        <p:spPr>
          <a:xfrm>
            <a:off x="1625073" y="1354622"/>
            <a:ext cx="5818637" cy="1689956"/>
          </a:xfrm>
          <a:prstGeom prst="rect">
            <a:avLst/>
          </a:prstGeom>
        </p:spPr>
      </p:pic>
      <p:sp>
        <p:nvSpPr>
          <p:cNvPr id="7" name="TextBox 6"/>
          <p:cNvSpPr txBox="1"/>
          <p:nvPr/>
        </p:nvSpPr>
        <p:spPr>
          <a:xfrm>
            <a:off x="6369079" y="3009600"/>
            <a:ext cx="1186602" cy="276999"/>
          </a:xfrm>
          <a:prstGeom prst="rect">
            <a:avLst/>
          </a:prstGeom>
          <a:noFill/>
        </p:spPr>
        <p:txBody>
          <a:bodyPr wrap="square" rtlCol="0">
            <a:spAutoFit/>
          </a:bodyPr>
          <a:lstStyle/>
          <a:p>
            <a:r>
              <a:rPr lang="en-US" sz="1200" dirty="0" smtClean="0"/>
              <a:t>Credit: NASA</a:t>
            </a:r>
            <a:endParaRPr lang="en-US" sz="1200" dirty="0"/>
          </a:p>
        </p:txBody>
      </p:sp>
      <p:sp>
        <p:nvSpPr>
          <p:cNvPr id="9" name="TextBox 8"/>
          <p:cNvSpPr txBox="1"/>
          <p:nvPr/>
        </p:nvSpPr>
        <p:spPr>
          <a:xfrm>
            <a:off x="1115434" y="1251100"/>
            <a:ext cx="619079" cy="1165255"/>
          </a:xfrm>
          <a:prstGeom prst="rect">
            <a:avLst/>
          </a:prstGeom>
          <a:noFill/>
        </p:spPr>
        <p:txBody>
          <a:bodyPr wrap="none" rtlCol="0">
            <a:spAutoFit/>
          </a:bodyPr>
          <a:lstStyle/>
          <a:p>
            <a:pPr algn="r">
              <a:lnSpc>
                <a:spcPct val="150000"/>
              </a:lnSpc>
            </a:pPr>
            <a:r>
              <a:rPr lang="en-US" sz="1200" dirty="0" smtClean="0"/>
              <a:t>12 km</a:t>
            </a:r>
          </a:p>
          <a:p>
            <a:pPr algn="r">
              <a:lnSpc>
                <a:spcPct val="150000"/>
              </a:lnSpc>
            </a:pPr>
            <a:r>
              <a:rPr lang="en-US" sz="1200" dirty="0" smtClean="0"/>
              <a:t>9 km</a:t>
            </a:r>
          </a:p>
          <a:p>
            <a:pPr algn="r">
              <a:lnSpc>
                <a:spcPct val="150000"/>
              </a:lnSpc>
            </a:pPr>
            <a:r>
              <a:rPr lang="en-US" sz="1200" dirty="0" smtClean="0"/>
              <a:t>6 km</a:t>
            </a:r>
          </a:p>
          <a:p>
            <a:pPr algn="r">
              <a:lnSpc>
                <a:spcPct val="150000"/>
              </a:lnSpc>
            </a:pPr>
            <a:r>
              <a:rPr lang="en-US" sz="1200" dirty="0" smtClean="0"/>
              <a:t>3 km</a:t>
            </a:r>
            <a:endParaRPr lang="en-US" sz="1200" dirty="0"/>
          </a:p>
        </p:txBody>
      </p:sp>
    </p:spTree>
    <p:extLst>
      <p:ext uri="{BB962C8B-B14F-4D97-AF65-F5344CB8AC3E}">
        <p14:creationId xmlns:p14="http://schemas.microsoft.com/office/powerpoint/2010/main" val="68322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132081"/>
            <a:ext cx="3566160" cy="927286"/>
          </a:xfrm>
        </p:spPr>
        <p:txBody>
          <a:bodyPr/>
          <a:lstStyle/>
          <a:p>
            <a:r>
              <a:rPr lang="en-US" dirty="0" smtClean="0"/>
              <a:t>Study Area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0" y="1283208"/>
            <a:ext cx="6981715" cy="5394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944" y="4775239"/>
            <a:ext cx="3018856" cy="1463040"/>
          </a:xfrm>
          <a:prstGeom prst="rect">
            <a:avLst/>
          </a:prstGeom>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386080"/>
            <a:ext cx="3566160" cy="701040"/>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609600" y="1879455"/>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Map </a:t>
            </a:r>
            <a:r>
              <a:rPr lang="en-US" dirty="0" smtClean="0"/>
              <a:t>and </a:t>
            </a:r>
            <a:r>
              <a:rPr lang="en-US" b="1" dirty="0" smtClean="0"/>
              <a:t>Analyze</a:t>
            </a:r>
            <a:r>
              <a:rPr lang="en-US" dirty="0" smtClean="0"/>
              <a:t> airborne pollutant concentrations of PM</a:t>
            </a:r>
            <a:r>
              <a:rPr lang="en-US" baseline="-25000" dirty="0" smtClean="0"/>
              <a:t>2.5</a:t>
            </a:r>
            <a:r>
              <a:rPr lang="en-US" dirty="0" smtClean="0"/>
              <a:t>, NO</a:t>
            </a:r>
            <a:r>
              <a:rPr lang="en-US" baseline="-25000" dirty="0" smtClean="0"/>
              <a:t>2</a:t>
            </a:r>
            <a:r>
              <a:rPr lang="en-US" dirty="0" smtClean="0"/>
              <a:t>, and SO</a:t>
            </a:r>
            <a:r>
              <a:rPr lang="en-US" baseline="-25000" dirty="0" smtClean="0"/>
              <a:t>2</a:t>
            </a:r>
            <a:r>
              <a:rPr lang="en-US" dirty="0" smtClean="0"/>
              <a:t> using NASA Earth observations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Determine</a:t>
            </a:r>
            <a:r>
              <a:rPr lang="en-US" dirty="0" smtClean="0"/>
              <a:t> correlations between pollutants and primary emission sources (BOEM and EPA)</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b="1" dirty="0" smtClean="0"/>
              <a:t>Develop</a:t>
            </a:r>
            <a:r>
              <a:rPr lang="en-US" dirty="0" smtClean="0"/>
              <a:t> methodology for continuing emissions monitoring </a:t>
            </a:r>
          </a:p>
          <a:p>
            <a:pPr marL="342900" indent="-342900">
              <a:spcBef>
                <a:spcPts val="200"/>
              </a:spcBef>
              <a:buClr>
                <a:schemeClr val="accent1"/>
              </a:buClr>
              <a:buFont typeface="Webdings" panose="05030102010509060703" pitchFamily="18" charset="2"/>
              <a:buChar char="4"/>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553" y="2991793"/>
            <a:ext cx="2971800" cy="1188720"/>
          </a:xfrm>
          <a:prstGeom prst="rect">
            <a:avLst/>
          </a:prstGeom>
        </p:spPr>
      </p:pic>
    </p:spTree>
    <p:extLst>
      <p:ext uri="{BB962C8B-B14F-4D97-AF65-F5344CB8AC3E}">
        <p14:creationId xmlns:p14="http://schemas.microsoft.com/office/powerpoint/2010/main" val="15244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7597" y="4855525"/>
            <a:ext cx="3411512" cy="1545154"/>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Aerosol Optical Depth (AOD)</a:t>
            </a:r>
          </a:p>
          <a:p>
            <a:pPr marL="342900" indent="-342900">
              <a:spcBef>
                <a:spcPts val="200"/>
              </a:spcBef>
              <a:buClr>
                <a:schemeClr val="accent1"/>
              </a:buClr>
              <a:buFont typeface="Webdings" panose="05030102010509060703" pitchFamily="18" charset="2"/>
              <a:buChar char="4"/>
            </a:pPr>
            <a:r>
              <a:rPr lang="en-US" dirty="0" smtClean="0"/>
              <a:t>Proxy for PM 2.5</a:t>
            </a:r>
          </a:p>
        </p:txBody>
      </p:sp>
      <p:sp>
        <p:nvSpPr>
          <p:cNvPr id="3" name="Text Placeholder 2"/>
          <p:cNvSpPr>
            <a:spLocks noGrp="1"/>
          </p:cNvSpPr>
          <p:nvPr>
            <p:ph type="body" sz="quarter" idx="10"/>
          </p:nvPr>
        </p:nvSpPr>
        <p:spPr>
          <a:xfrm>
            <a:off x="294640" y="234100"/>
            <a:ext cx="7658658" cy="842859"/>
          </a:xfrm>
        </p:spPr>
        <p:txBody>
          <a:bodyPr/>
          <a:lstStyle/>
          <a:p>
            <a:r>
              <a:rPr lang="en-US" dirty="0" smtClean="0"/>
              <a:t>NASA Satellites &amp; Sensors</a:t>
            </a:r>
            <a:endParaRPr lang="en-US" dirty="0"/>
          </a:p>
        </p:txBody>
      </p:sp>
      <p:sp>
        <p:nvSpPr>
          <p:cNvPr id="18" name="Text Placeholder 1"/>
          <p:cNvSpPr>
            <a:spLocks noGrp="1"/>
          </p:cNvSpPr>
          <p:nvPr>
            <p:ph type="body" sz="quarter" idx="11"/>
          </p:nvPr>
        </p:nvSpPr>
        <p:spPr>
          <a:xfrm>
            <a:off x="4872992" y="4987152"/>
            <a:ext cx="3404150" cy="1392699"/>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Nitrogen </a:t>
            </a:r>
            <a:r>
              <a:rPr lang="en-US" dirty="0" smtClean="0"/>
              <a:t>Dioxide (NO</a:t>
            </a:r>
            <a:r>
              <a:rPr lang="en-US" baseline="-25000" dirty="0" smtClean="0"/>
              <a:t>2</a:t>
            </a:r>
            <a:r>
              <a:rPr lang="en-US" dirty="0" smtClean="0"/>
              <a:t>)</a:t>
            </a:r>
          </a:p>
          <a:p>
            <a:pPr marL="342900" indent="-342900">
              <a:spcBef>
                <a:spcPts val="200"/>
              </a:spcBef>
              <a:buClr>
                <a:schemeClr val="accent1"/>
              </a:buClr>
              <a:buFont typeface="Webdings" panose="05030102010509060703" pitchFamily="18" charset="2"/>
              <a:buChar char="4"/>
            </a:pPr>
            <a:r>
              <a:rPr lang="en-US" dirty="0" smtClean="0"/>
              <a:t>Sulfur Dioxide (SO</a:t>
            </a:r>
            <a:r>
              <a:rPr lang="en-US" baseline="-25000" dirty="0" smtClean="0"/>
              <a:t>2</a:t>
            </a:r>
            <a:r>
              <a:rPr lang="en-US" dirty="0" smtClean="0"/>
              <a:t>)</a:t>
            </a:r>
          </a:p>
        </p:txBody>
      </p:sp>
      <p:sp>
        <p:nvSpPr>
          <p:cNvPr id="9" name="TextBox 8"/>
          <p:cNvSpPr txBox="1"/>
          <p:nvPr/>
        </p:nvSpPr>
        <p:spPr>
          <a:xfrm>
            <a:off x="895025" y="4332305"/>
            <a:ext cx="2563522" cy="523220"/>
          </a:xfrm>
          <a:prstGeom prst="rect">
            <a:avLst/>
          </a:prstGeom>
          <a:noFill/>
        </p:spPr>
        <p:txBody>
          <a:bodyPr wrap="none" rtlCol="0">
            <a:spAutoFit/>
          </a:bodyPr>
          <a:lstStyle/>
          <a:p>
            <a:r>
              <a:rPr lang="en-US" sz="2800" b="1" dirty="0" smtClean="0"/>
              <a:t>Terra / MODIS</a:t>
            </a:r>
            <a:endParaRPr lang="en-US"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96"/>
          <a:stretch/>
        </p:blipFill>
        <p:spPr>
          <a:xfrm>
            <a:off x="4250969" y="1274139"/>
            <a:ext cx="4570950" cy="2743200"/>
          </a:xfrm>
          <a:prstGeom prst="rect">
            <a:avLst/>
          </a:prstGeom>
        </p:spPr>
      </p:pic>
      <p:sp>
        <p:nvSpPr>
          <p:cNvPr id="13" name="TextBox 12"/>
          <p:cNvSpPr txBox="1"/>
          <p:nvPr/>
        </p:nvSpPr>
        <p:spPr>
          <a:xfrm>
            <a:off x="5519330" y="4332305"/>
            <a:ext cx="2111475" cy="523220"/>
          </a:xfrm>
          <a:prstGeom prst="rect">
            <a:avLst/>
          </a:prstGeom>
          <a:noFill/>
        </p:spPr>
        <p:txBody>
          <a:bodyPr wrap="none" rtlCol="0">
            <a:spAutoFit/>
          </a:bodyPr>
          <a:lstStyle/>
          <a:p>
            <a:r>
              <a:rPr lang="en-US" sz="2800" b="1" dirty="0" smtClean="0"/>
              <a:t>Aura / OMI</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1" y="1274139"/>
            <a:ext cx="3516924" cy="2743200"/>
          </a:xfrm>
          <a:prstGeom prst="rect">
            <a:avLst/>
          </a:prstGeom>
        </p:spPr>
      </p:pic>
      <p:sp>
        <p:nvSpPr>
          <p:cNvPr id="15" name="TextBox 14"/>
          <p:cNvSpPr txBox="1"/>
          <p:nvPr/>
        </p:nvSpPr>
        <p:spPr>
          <a:xfrm>
            <a:off x="7787134" y="4006554"/>
            <a:ext cx="1186602" cy="276999"/>
          </a:xfrm>
          <a:prstGeom prst="rect">
            <a:avLst/>
          </a:prstGeom>
          <a:noFill/>
        </p:spPr>
        <p:txBody>
          <a:bodyPr wrap="square" rtlCol="0">
            <a:spAutoFit/>
          </a:bodyPr>
          <a:lstStyle/>
          <a:p>
            <a:r>
              <a:rPr lang="en-US" sz="1200" dirty="0" smtClean="0"/>
              <a:t>Credit: NASA</a:t>
            </a:r>
            <a:endParaRPr lang="en-US" sz="1200" dirty="0"/>
          </a:p>
        </p:txBody>
      </p:sp>
    </p:spTree>
    <p:extLst>
      <p:ext uri="{BB962C8B-B14F-4D97-AF65-F5344CB8AC3E}">
        <p14:creationId xmlns:p14="http://schemas.microsoft.com/office/powerpoint/2010/main" val="155219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6320" y="182880"/>
            <a:ext cx="3566160" cy="1325880"/>
          </a:xfrm>
        </p:spPr>
        <p:txBody>
          <a:bodyPr/>
          <a:lstStyle/>
          <a:p>
            <a:r>
              <a:rPr lang="en-US" dirty="0" smtClean="0"/>
              <a:t>Methodology</a:t>
            </a:r>
            <a:endParaRPr lang="en-US" dirty="0"/>
          </a:p>
        </p:txBody>
      </p:sp>
      <p:sp>
        <p:nvSpPr>
          <p:cNvPr id="18" name="Text Placeholder 1"/>
          <p:cNvSpPr>
            <a:spLocks noGrp="1"/>
          </p:cNvSpPr>
          <p:nvPr>
            <p:ph type="body" sz="quarter" idx="11"/>
          </p:nvPr>
        </p:nvSpPr>
        <p:spPr>
          <a:xfrm>
            <a:off x="5118846" y="2246142"/>
            <a:ext cx="3800677"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Examine Level 3 satellite data to determine local “hot spots”</a:t>
            </a:r>
          </a:p>
          <a:p>
            <a:pPr marL="342900" indent="-342900">
              <a:spcBef>
                <a:spcPts val="200"/>
              </a:spcBef>
              <a:buClr>
                <a:schemeClr val="accent1"/>
              </a:buClr>
              <a:buFont typeface="Webdings" panose="05030102010509060703" pitchFamily="18" charset="2"/>
              <a:buChar char="4"/>
            </a:pPr>
            <a:r>
              <a:rPr lang="en-US" b="1" dirty="0" smtClean="0"/>
              <a:t>Obtain Level 2 data for “hot spot” locations to analyze emission patterns</a:t>
            </a:r>
          </a:p>
          <a:p>
            <a:pPr marL="342900" indent="-342900">
              <a:spcBef>
                <a:spcPts val="200"/>
              </a:spcBef>
              <a:buClr>
                <a:schemeClr val="accent1"/>
              </a:buClr>
              <a:buFont typeface="Webdings" panose="05030102010509060703" pitchFamily="18" charset="2"/>
              <a:buChar char="4"/>
            </a:pPr>
            <a:r>
              <a:rPr lang="en-US" b="1" dirty="0" smtClean="0"/>
              <a:t>Compare and correlate Level 2 data analysis with BOEM and EPA point data</a:t>
            </a:r>
          </a:p>
          <a:p>
            <a:pPr>
              <a:spcBef>
                <a:spcPts val="200"/>
              </a:spcBef>
              <a:buClr>
                <a:schemeClr val="accent1"/>
              </a:buClr>
            </a:pPr>
            <a:endParaRPr lang="en-US" b="1" dirty="0" smtClean="0"/>
          </a:p>
        </p:txBody>
      </p:sp>
      <p:graphicFrame>
        <p:nvGraphicFramePr>
          <p:cNvPr id="6" name="Diagram 5"/>
          <p:cNvGraphicFramePr>
            <a:graphicFrameLocks noChangeAspect="1"/>
          </p:cNvGraphicFramePr>
          <p:nvPr>
            <p:extLst>
              <p:ext uri="{D42A27DB-BD31-4B8C-83A1-F6EECF244321}">
                <p14:modId xmlns:p14="http://schemas.microsoft.com/office/powerpoint/2010/main" val="2962079281"/>
              </p:ext>
            </p:extLst>
          </p:nvPr>
        </p:nvGraphicFramePr>
        <p:xfrm>
          <a:off x="79326" y="2130551"/>
          <a:ext cx="4865606" cy="2925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0892589" y="16587414"/>
            <a:ext cx="4740090" cy="2597092"/>
            <a:chOff x="10892589" y="16587414"/>
            <a:chExt cx="4740090" cy="2597092"/>
          </a:xfrm>
        </p:grpSpPr>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grpSp>
      <p:pic>
        <p:nvPicPr>
          <p:cNvPr id="5" name="Picture 4"/>
          <p:cNvPicPr>
            <a:picLocks noChangeAspect="1"/>
          </p:cNvPicPr>
          <p:nvPr/>
        </p:nvPicPr>
        <p:blipFill>
          <a:blip r:embed="rId10"/>
          <a:stretch>
            <a:fillRect/>
          </a:stretch>
        </p:blipFill>
        <p:spPr>
          <a:xfrm>
            <a:off x="3117900" y="4005943"/>
            <a:ext cx="1369136" cy="750646"/>
          </a:xfrm>
          <a:prstGeom prst="rect">
            <a:avLst/>
          </a:prstGeom>
        </p:spPr>
      </p:pic>
    </p:spTree>
    <p:extLst>
      <p:ext uri="{BB962C8B-B14F-4D97-AF65-F5344CB8AC3E}">
        <p14:creationId xmlns:p14="http://schemas.microsoft.com/office/powerpoint/2010/main" val="195893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535065"/>
            <a:ext cx="5787424" cy="711290"/>
          </a:xfrm>
        </p:spPr>
        <p:txBody>
          <a:bodyPr/>
          <a:lstStyle/>
          <a:p>
            <a:r>
              <a:rPr lang="en-US" dirty="0" smtClean="0"/>
              <a:t>GIOVANNI</a:t>
            </a:r>
            <a:endParaRPr lang="en-US" dirty="0"/>
          </a:p>
        </p:txBody>
      </p:sp>
      <p:sp>
        <p:nvSpPr>
          <p:cNvPr id="18" name="Text Placeholder 1"/>
          <p:cNvSpPr>
            <a:spLocks noGrp="1"/>
          </p:cNvSpPr>
          <p:nvPr>
            <p:ph type="body" sz="quarter" idx="11"/>
          </p:nvPr>
        </p:nvSpPr>
        <p:spPr>
          <a:xfrm>
            <a:off x="243301" y="5176522"/>
            <a:ext cx="8757264" cy="1430465"/>
          </a:xfrm>
        </p:spPr>
        <p:txBody>
          <a:bodyPr>
            <a:normAutofit lnSpcReduction="10000"/>
          </a:bodyPr>
          <a:lstStyle/>
          <a:p>
            <a:pPr marL="342900" indent="-342900">
              <a:spcBef>
                <a:spcPts val="200"/>
              </a:spcBef>
              <a:buClr>
                <a:schemeClr val="accent1"/>
              </a:buClr>
              <a:buFont typeface="Webdings" panose="05030102010509060703" pitchFamily="18" charset="2"/>
              <a:buChar char="4"/>
            </a:pPr>
            <a:r>
              <a:rPr lang="en-US" b="1" dirty="0" smtClean="0"/>
              <a:t>GIOVANNI is one of NASA’s interfaces allowing access, analysis and downloading of NASA satellite datasets</a:t>
            </a:r>
          </a:p>
          <a:p>
            <a:pPr marL="342900" indent="-342900">
              <a:spcBef>
                <a:spcPts val="200"/>
              </a:spcBef>
              <a:buClr>
                <a:schemeClr val="accent1"/>
              </a:buClr>
              <a:buFont typeface="Webdings" panose="05030102010509060703" pitchFamily="18" charset="2"/>
              <a:buChar char="4"/>
            </a:pPr>
            <a:r>
              <a:rPr lang="en-US" b="1" dirty="0" smtClean="0"/>
              <a:t>Time series and time-averaged map products illustrating levels of Aerosol Optical Depth, nitrogen dioxide and sulfur dioxide were produced from Level 3 data for initial analysis</a:t>
            </a:r>
          </a:p>
        </p:txBody>
      </p:sp>
      <p:pic>
        <p:nvPicPr>
          <p:cNvPr id="4" name="Picture 3"/>
          <p:cNvPicPr>
            <a:picLocks noChangeAspect="1"/>
          </p:cNvPicPr>
          <p:nvPr/>
        </p:nvPicPr>
        <p:blipFill rotWithShape="1">
          <a:blip r:embed="rId3"/>
          <a:srcRect l="20883" t="23908" r="22237" b="10644"/>
          <a:stretch/>
        </p:blipFill>
        <p:spPr>
          <a:xfrm>
            <a:off x="340303" y="1674106"/>
            <a:ext cx="4750416" cy="30746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85" t="28012" r="24091" b="18741"/>
          <a:stretch/>
        </p:blipFill>
        <p:spPr>
          <a:xfrm>
            <a:off x="5749636" y="3262391"/>
            <a:ext cx="3034147" cy="1527300"/>
          </a:xfrm>
          <a:prstGeom prst="rect">
            <a:avLst/>
          </a:prstGeom>
        </p:spPr>
      </p:pic>
      <p:sp>
        <p:nvSpPr>
          <p:cNvPr id="7" name="Right Arrow 6"/>
          <p:cNvSpPr/>
          <p:nvPr/>
        </p:nvSpPr>
        <p:spPr>
          <a:xfrm>
            <a:off x="5090719" y="2165972"/>
            <a:ext cx="522405" cy="192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090720" y="3968735"/>
            <a:ext cx="522405" cy="192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9637" y="1438467"/>
            <a:ext cx="3034147" cy="1706708"/>
          </a:xfrm>
          <a:prstGeom prst="rect">
            <a:avLst/>
          </a:prstGeom>
        </p:spPr>
      </p:pic>
    </p:spTree>
    <p:extLst>
      <p:ext uri="{BB962C8B-B14F-4D97-AF65-F5344CB8AC3E}">
        <p14:creationId xmlns:p14="http://schemas.microsoft.com/office/powerpoint/2010/main" val="129128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BOEM Emission Inventories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6" y="1309245"/>
            <a:ext cx="3635433" cy="4656391"/>
          </a:xfrm>
          <a:prstGeom prst="rect">
            <a:avLst/>
          </a:prstGeom>
        </p:spPr>
      </p:pic>
      <p:sp>
        <p:nvSpPr>
          <p:cNvPr id="6" name="Text Placeholder 1"/>
          <p:cNvSpPr>
            <a:spLocks noGrp="1"/>
          </p:cNvSpPr>
          <p:nvPr>
            <p:ph type="body" sz="quarter" idx="11"/>
          </p:nvPr>
        </p:nvSpPr>
        <p:spPr>
          <a:xfrm>
            <a:off x="4894943" y="1749272"/>
            <a:ext cx="3594100" cy="3716337"/>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Monthly emission data from Platform and Non-Platform point sources</a:t>
            </a:r>
          </a:p>
          <a:p>
            <a:pPr marL="342900" indent="-342900">
              <a:spcBef>
                <a:spcPts val="200"/>
              </a:spcBef>
              <a:buClr>
                <a:schemeClr val="accent1"/>
              </a:buClr>
              <a:buFont typeface="Webdings" panose="05030102010509060703" pitchFamily="18" charset="2"/>
              <a:buChar char="4"/>
            </a:pPr>
            <a:r>
              <a:rPr lang="en-US" dirty="0" smtClean="0"/>
              <a:t>Emission </a:t>
            </a:r>
            <a:r>
              <a:rPr lang="en-US" dirty="0"/>
              <a:t>data </a:t>
            </a:r>
            <a:r>
              <a:rPr lang="en-US" dirty="0" smtClean="0"/>
              <a:t>parsed to specifically identify PM</a:t>
            </a:r>
            <a:r>
              <a:rPr lang="en-US" baseline="-25000" dirty="0" smtClean="0"/>
              <a:t>2.5</a:t>
            </a:r>
            <a:r>
              <a:rPr lang="en-US" dirty="0"/>
              <a:t>, NO</a:t>
            </a:r>
            <a:r>
              <a:rPr lang="en-US" baseline="-25000" dirty="0"/>
              <a:t>x</a:t>
            </a:r>
            <a:r>
              <a:rPr lang="en-US" dirty="0"/>
              <a:t> and </a:t>
            </a:r>
            <a:r>
              <a:rPr lang="en-US" dirty="0" smtClean="0"/>
              <a:t>SO</a:t>
            </a:r>
            <a:r>
              <a:rPr lang="en-US" baseline="-25000" dirty="0" smtClean="0"/>
              <a:t>2 </a:t>
            </a:r>
            <a:r>
              <a:rPr lang="en-US" dirty="0" smtClean="0"/>
              <a:t>sources</a:t>
            </a:r>
          </a:p>
          <a:p>
            <a:pPr marL="342900" indent="-342900">
              <a:spcBef>
                <a:spcPts val="200"/>
              </a:spcBef>
              <a:buClr>
                <a:schemeClr val="accent1"/>
              </a:buClr>
              <a:buFont typeface="Webdings" panose="05030102010509060703" pitchFamily="18" charset="2"/>
              <a:buChar char="4"/>
            </a:pPr>
            <a:r>
              <a:rPr lang="en-US" dirty="0" smtClean="0"/>
              <a:t>Data uploaded into ArcGIS for comparison and correlation with satellite data</a:t>
            </a:r>
          </a:p>
          <a:p>
            <a:pPr marL="342900" indent="-342900">
              <a:spcBef>
                <a:spcPts val="200"/>
              </a:spcBef>
              <a:buClr>
                <a:schemeClr val="accent1"/>
              </a:buClr>
              <a:buFont typeface="Webdings" panose="05030102010509060703" pitchFamily="18" charset="2"/>
              <a:buChar char="4"/>
            </a:pPr>
            <a:endParaRPr lang="en-US" baseline="-25000" dirty="0"/>
          </a:p>
          <a:p>
            <a:pPr marL="342900"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1864650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EPA </a:t>
            </a:r>
            <a:r>
              <a:rPr lang="en-US" dirty="0" err="1" smtClean="0"/>
              <a:t>AirData</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73" b="35048"/>
          <a:stretch/>
        </p:blipFill>
        <p:spPr>
          <a:xfrm>
            <a:off x="1897455" y="1003411"/>
            <a:ext cx="5299364" cy="291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043" y="2973823"/>
            <a:ext cx="2491740" cy="365760"/>
          </a:xfrm>
          <a:prstGeom prst="rect">
            <a:avLst/>
          </a:prstGeom>
        </p:spPr>
      </p:pic>
      <p:sp>
        <p:nvSpPr>
          <p:cNvPr id="9" name="Text Placeholder 1"/>
          <p:cNvSpPr>
            <a:spLocks noGrp="1"/>
          </p:cNvSpPr>
          <p:nvPr>
            <p:ph type="body" sz="quarter" idx="11"/>
          </p:nvPr>
        </p:nvSpPr>
        <p:spPr>
          <a:xfrm>
            <a:off x="517890" y="4499172"/>
            <a:ext cx="8150622" cy="190162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Methodology</a:t>
            </a:r>
          </a:p>
        </p:txBody>
      </p:sp>
    </p:spTree>
    <p:extLst>
      <p:ext uri="{BB962C8B-B14F-4D97-AF65-F5344CB8AC3E}">
        <p14:creationId xmlns:p14="http://schemas.microsoft.com/office/powerpoint/2010/main" val="319955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2747</TotalTime>
  <Words>1310</Words>
  <Application>Microsoft Office PowerPoint</Application>
  <PresentationFormat>On-screen Show (4:3)</PresentationFormat>
  <Paragraphs>141</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McCartney, Sean (GSFC-6104)[DEVELOP]</cp:lastModifiedBy>
  <cp:revision>139</cp:revision>
  <dcterms:created xsi:type="dcterms:W3CDTF">2015-05-18T13:26:09Z</dcterms:created>
  <dcterms:modified xsi:type="dcterms:W3CDTF">2016-03-03T15:42:57Z</dcterms:modified>
</cp:coreProperties>
</file>