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Nathan O. (LARC-E3)[SSAI DEVELOP]" initials="ONO(D" lastIdx="10" clrIdx="0">
    <p:extLst>
      <p:ext uri="{19B8F6BF-5375-455C-9EA6-DF929625EA0E}">
        <p15:presenceInfo xmlns:p15="http://schemas.microsoft.com/office/powerpoint/2012/main" userId="S-1-5-21-330711430-3775241029-4075259233-62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03T11:55:43.971" idx="1">
    <p:pos x="2765" y="3350"/>
    <p:text>Why are there "4s" by the names?</p:text>
    <p:extLst>
      <p:ext uri="{C676402C-5697-4E1C-873F-D02D1690AC5C}">
        <p15:threadingInfo xmlns:p15="http://schemas.microsoft.com/office/powerpoint/2012/main" timeZoneBias="300"/>
      </p:ext>
    </p:extLst>
  </p:cm>
  <p:cm authorId="1" dt="2015-03-03T12:01:44.545" idx="2">
    <p:pos x="5040" y="2269"/>
    <p:text>make long title a bigger font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3-03T12:14:55.034" idx="3">
    <p:pos x="3084" y="709"/>
    <p:text>Less text.  You can have all these points, but not in that many words.  Move the text to the speaker notes section.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3-03T12:16:06.995" idx="4">
    <p:pos x="10" y="10"/>
    <p:text>You can put the USGS logo in here, it's a federal agency</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3-03T12:20:09.972" idx="5">
    <p:pos x="10" y="10"/>
    <p:text>Throw a cool picture in here. only text on a slide is really dull</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3-03T12:20:37.666" idx="6">
    <p:pos x="1244" y="1244"/>
    <p:text>get the official images for Landsat 7, 8, and MODIS from the exchange. These images are poor quality and look weird.
Also, you need to better align these with the data acquistion. maybe make a flow chart. It's hard to follow as done.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3-03T12:21:53.630" idx="7">
    <p:pos x="5630" y="666"/>
    <p:text>text is distorted.
Maybe do this from left to right instead of top to bottom. that might help the flow some.
Essentially. this doesn't look very well aligned.</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3-03T12:23:17.056" idx="8">
    <p:pos x="10" y="10"/>
    <p:text>obviously, separate these slides.
Discussion and Uncertainty should not be in results slides, they should be separate.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3-03T12:24:03.013" idx="9">
    <p:pos x="10" y="10"/>
    <p:text>separate these slides out.</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3-03T12:24:17.678" idx="10">
    <p:pos x="10" y="10"/>
    <p:text>Fill these all in. You know the acknowledgements. 
Center align, get rid of bullet point.
Name in bold with title on line below.</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406572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9774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3005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I think this map looks too dark.  We can replace it with a lighter image. I can mess with the symbology in the raster to make it appear lighter.</a:t>
            </a: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268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688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5796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5377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378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9719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8389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66196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1143000" y="3602037"/>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9" name="Shape 9"/>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p:nvPr/>
        </p:nvSpPr>
        <p:spPr>
          <a:xfrm>
            <a:off x="0" y="0"/>
            <a:ext cx="9144000" cy="97856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1" name="Shape 11"/>
          <p:cNvSpPr txBox="1"/>
          <p:nvPr/>
        </p:nvSpPr>
        <p:spPr>
          <a:xfrm>
            <a:off x="153543" y="260030"/>
            <a:ext cx="2332624" cy="338500"/>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12" name="Shape 12"/>
          <p:cNvPicPr preferRelativeResize="0"/>
          <p:nvPr/>
        </p:nvPicPr>
        <p:blipFill rotWithShape="1">
          <a:blip r:embed="rId2">
            <a:alphaModFix/>
          </a:blip>
          <a:srcRect/>
          <a:stretch/>
        </p:blipFill>
        <p:spPr>
          <a:xfrm>
            <a:off x="8125536" y="-44832"/>
            <a:ext cx="934026" cy="1078725"/>
          </a:xfrm>
          <a:prstGeom prst="rect">
            <a:avLst/>
          </a:prstGeom>
          <a:noFill/>
          <a:ln>
            <a:noFill/>
          </a:ln>
        </p:spPr>
      </p:pic>
      <p:sp>
        <p:nvSpPr>
          <p:cNvPr id="13" name="Shape 13"/>
          <p:cNvSpPr/>
          <p:nvPr/>
        </p:nvSpPr>
        <p:spPr>
          <a:xfrm>
            <a:off x="685800" y="5240267"/>
            <a:ext cx="7772400" cy="4571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Questrial"/>
              <a:ea typeface="Questrial"/>
              <a:cs typeface="Questrial"/>
              <a:sym typeface="Questrial"/>
            </a:endParaRPr>
          </a:p>
        </p:txBody>
      </p:sp>
      <p:sp>
        <p:nvSpPr>
          <p:cNvPr id="14" name="Shape 14"/>
          <p:cNvSpPr/>
          <p:nvPr/>
        </p:nvSpPr>
        <p:spPr>
          <a:xfrm flipH="1">
            <a:off x="0" y="6743699"/>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7" name="Shape 17"/>
          <p:cNvSpPr/>
          <p:nvPr/>
        </p:nvSpPr>
        <p:spPr>
          <a:xfrm flipH="1">
            <a:off x="116114" y="982978"/>
            <a:ext cx="8911771" cy="57607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8" name="Shape 18"/>
          <p:cNvSpPr txBox="1">
            <a:spLocks noGrp="1"/>
          </p:cNvSpPr>
          <p:nvPr>
            <p:ph type="body" idx="1"/>
          </p:nvPr>
        </p:nvSpPr>
        <p:spPr>
          <a:xfrm>
            <a:off x="406400" y="1125415"/>
            <a:ext cx="8331200" cy="5486399"/>
          </a:xfrm>
          <a:prstGeom prst="rect">
            <a:avLst/>
          </a:prstGeom>
          <a:noFill/>
          <a:ln>
            <a:noFill/>
          </a:ln>
        </p:spPr>
        <p:txBody>
          <a:bodyPr lIns="91425" tIns="91425" rIns="91425" bIns="91425" anchor="t" anchorCtr="0"/>
          <a:lstStyle>
            <a:lvl1pPr marL="228600" indent="-76200" rtl="0">
              <a:spcBef>
                <a:spcPts val="0"/>
              </a:spcBef>
              <a:buClr>
                <a:srgbClr val="DC6448"/>
              </a:buClr>
              <a:buChar char=""/>
              <a:defRPr/>
            </a:lvl1pPr>
            <a:lvl2pPr marL="685800" indent="-101600" rtl="0">
              <a:spcBef>
                <a:spcPts val="0"/>
              </a:spcBef>
              <a:buClr>
                <a:schemeClr val="accent6"/>
              </a:buClr>
              <a:buChar char=""/>
              <a:defRPr/>
            </a:lvl2pPr>
            <a:lvl3pPr marL="1143000" indent="-114300" rtl="0">
              <a:spcBef>
                <a:spcPts val="0"/>
              </a:spcBef>
              <a:buClr>
                <a:schemeClr val="accent6"/>
              </a:buClr>
              <a:buChar char=""/>
              <a:defRPr/>
            </a:lvl3pPr>
            <a:lvl4pPr marL="1600200" indent="-114300" rtl="0">
              <a:spcBef>
                <a:spcPts val="0"/>
              </a:spcBef>
              <a:buClr>
                <a:schemeClr val="accent6"/>
              </a:buClr>
              <a:buChar char=""/>
              <a:defRPr/>
            </a:lvl4pPr>
            <a:lvl5pPr marL="2057400" indent="-114300" rtl="0">
              <a:spcBef>
                <a:spcPts val="0"/>
              </a:spcBef>
              <a:buClr>
                <a:schemeClr val="accent6"/>
              </a:buClr>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title"/>
          </p:nvPr>
        </p:nvSpPr>
        <p:spPr>
          <a:xfrm>
            <a:off x="406400" y="154744"/>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 name="Shape 20"/>
          <p:cNvGrpSpPr/>
          <p:nvPr/>
        </p:nvGrpSpPr>
        <p:grpSpPr>
          <a:xfrm>
            <a:off x="8212238" y="113693"/>
            <a:ext cx="737400" cy="737402"/>
            <a:chOff x="8212238" y="113693"/>
            <a:chExt cx="737400" cy="737402"/>
          </a:xfrm>
        </p:grpSpPr>
        <p:sp>
          <p:nvSpPr>
            <p:cNvPr id="21" name="Shape 2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22" name="Shape 22"/>
            <p:cNvPicPr preferRelativeResize="0"/>
            <p:nvPr/>
          </p:nvPicPr>
          <p:blipFill rotWithShape="1">
            <a:blip r:embed="rId2">
              <a:alphaModFix/>
            </a:blip>
            <a:srcRect/>
            <a:stretch/>
          </p:blipFill>
          <p:spPr>
            <a:xfrm>
              <a:off x="8262627" y="165113"/>
              <a:ext cx="638077" cy="63807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Shape 23"/>
        <p:cNvGrpSpPr/>
        <p:nvPr/>
      </p:nvGrpSpPr>
      <p:grpSpPr>
        <a:xfrm>
          <a:off x="0" y="0"/>
          <a:ext cx="0" cy="0"/>
          <a:chOff x="0" y="0"/>
          <a:chExt cx="0" cy="0"/>
        </a:xfrm>
      </p:grpSpPr>
      <p:sp>
        <p:nvSpPr>
          <p:cNvPr id="24" name="Shape 2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5" name="Shape 25"/>
          <p:cNvSpPr/>
          <p:nvPr/>
        </p:nvSpPr>
        <p:spPr>
          <a:xfrm flipH="1">
            <a:off x="116114" y="982978"/>
            <a:ext cx="8911771" cy="57607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6" name="Shape 26"/>
          <p:cNvSpPr txBox="1">
            <a:spLocks noGrp="1"/>
          </p:cNvSpPr>
          <p:nvPr>
            <p:ph type="body" idx="1"/>
          </p:nvPr>
        </p:nvSpPr>
        <p:spPr>
          <a:xfrm>
            <a:off x="4629150" y="1139483"/>
            <a:ext cx="4135022" cy="5458263"/>
          </a:xfrm>
          <a:prstGeom prst="rect">
            <a:avLst/>
          </a:prstGeom>
          <a:noFill/>
          <a:ln>
            <a:noFill/>
          </a:ln>
        </p:spPr>
        <p:txBody>
          <a:bodyPr lIns="91425" tIns="91425" rIns="91425" bIns="91425" anchor="t" anchorCtr="0"/>
          <a:lstStyle>
            <a:lvl1pPr marL="228600" indent="-50800" rtl="0">
              <a:spcBef>
                <a:spcPts val="0"/>
              </a:spcBef>
              <a:buClr>
                <a:srgbClr val="DC6448"/>
              </a:buClr>
              <a:buChar char="4"/>
              <a:defRPr/>
            </a:lvl1pPr>
            <a:lvl2pPr marL="685800" indent="-76200" rtl="0">
              <a:spcBef>
                <a:spcPts val="0"/>
              </a:spcBef>
              <a:buClr>
                <a:schemeClr val="accent6"/>
              </a:buClr>
              <a:buChar char="4"/>
              <a:defRPr/>
            </a:lvl2pPr>
            <a:lvl3pPr marL="1143000" indent="-101600" rtl="0">
              <a:spcBef>
                <a:spcPts val="0"/>
              </a:spcBef>
              <a:buClr>
                <a:schemeClr val="accent6"/>
              </a:buClr>
              <a:buChar char="4"/>
              <a:defRPr/>
            </a:lvl3pPr>
            <a:lvl4pPr marL="1600200" indent="-114300" rtl="0">
              <a:spcBef>
                <a:spcPts val="0"/>
              </a:spcBef>
              <a:buClr>
                <a:schemeClr val="accent6"/>
              </a:buClr>
              <a:buChar char="4"/>
              <a:defRPr/>
            </a:lvl4pPr>
            <a:lvl5pPr marL="2057400" indent="-114300" rtl="0">
              <a:spcBef>
                <a:spcPts val="0"/>
              </a:spcBef>
              <a:buClr>
                <a:schemeClr val="accent6"/>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06400" y="1139482"/>
            <a:ext cx="4108450" cy="5458264"/>
          </a:xfrm>
          <a:prstGeom prst="rect">
            <a:avLst/>
          </a:prstGeom>
          <a:noFill/>
          <a:ln>
            <a:noFill/>
          </a:ln>
        </p:spPr>
        <p:txBody>
          <a:bodyPr lIns="91425" tIns="91425" rIns="91425" bIns="91425" anchor="t" anchorCtr="0"/>
          <a:lstStyle>
            <a:lvl1pPr marL="228600" indent="-50800" rtl="0">
              <a:spcBef>
                <a:spcPts val="0"/>
              </a:spcBef>
              <a:buClr>
                <a:srgbClr val="DC6448"/>
              </a:buClr>
              <a:buChar char="4"/>
              <a:defRPr/>
            </a:lvl1pPr>
            <a:lvl2pPr marL="685800" indent="-76200" rtl="0">
              <a:spcBef>
                <a:spcPts val="0"/>
              </a:spcBef>
              <a:buClr>
                <a:schemeClr val="accent6"/>
              </a:buClr>
              <a:buChar char="4"/>
              <a:defRPr/>
            </a:lvl2pPr>
            <a:lvl3pPr marL="1143000" indent="-101600" rtl="0">
              <a:spcBef>
                <a:spcPts val="0"/>
              </a:spcBef>
              <a:buClr>
                <a:schemeClr val="accent6"/>
              </a:buClr>
              <a:buChar char="4"/>
              <a:defRPr/>
            </a:lvl3pPr>
            <a:lvl4pPr marL="1600200" indent="-114300" rtl="0">
              <a:spcBef>
                <a:spcPts val="0"/>
              </a:spcBef>
              <a:buClr>
                <a:schemeClr val="accent6"/>
              </a:buClr>
              <a:buChar char="4"/>
              <a:defRPr/>
            </a:lvl4pPr>
            <a:lvl5pPr marL="2057400" indent="-114300" rtl="0">
              <a:spcBef>
                <a:spcPts val="0"/>
              </a:spcBef>
              <a:buClr>
                <a:schemeClr val="accent6"/>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406400" y="154744"/>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9" name="Shape 29"/>
          <p:cNvGrpSpPr/>
          <p:nvPr/>
        </p:nvGrpSpPr>
        <p:grpSpPr>
          <a:xfrm>
            <a:off x="8212238" y="113693"/>
            <a:ext cx="737400" cy="737402"/>
            <a:chOff x="8212238" y="113693"/>
            <a:chExt cx="737400" cy="737402"/>
          </a:xfrm>
        </p:grpSpPr>
        <p:sp>
          <p:nvSpPr>
            <p:cNvPr id="30" name="Shape 3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31" name="Shape 31"/>
            <p:cNvPicPr preferRelativeResize="0"/>
            <p:nvPr/>
          </p:nvPicPr>
          <p:blipFill rotWithShape="1">
            <a:blip r:embed="rId2">
              <a:alphaModFix/>
            </a:blip>
            <a:srcRect/>
            <a:stretch/>
          </p:blipFill>
          <p:spPr>
            <a:xfrm>
              <a:off x="8262627" y="165113"/>
              <a:ext cx="638077" cy="63807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Shape 32"/>
        <p:cNvGrpSpPr/>
        <p:nvPr/>
      </p:nvGrpSpPr>
      <p:grpSpPr>
        <a:xfrm>
          <a:off x="0" y="0"/>
          <a:ext cx="0" cy="0"/>
          <a:chOff x="0" y="0"/>
          <a:chExt cx="0" cy="0"/>
        </a:xfrm>
      </p:grpSpPr>
      <p:sp>
        <p:nvSpPr>
          <p:cNvPr id="33" name="Shape 3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4" name="Shape 34"/>
          <p:cNvSpPr/>
          <p:nvPr/>
        </p:nvSpPr>
        <p:spPr>
          <a:xfrm flipH="1">
            <a:off x="116114" y="982978"/>
            <a:ext cx="8911771" cy="57607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5" name="Shape 35"/>
          <p:cNvSpPr txBox="1">
            <a:spLocks noGrp="1"/>
          </p:cNvSpPr>
          <p:nvPr>
            <p:ph type="body" idx="1"/>
          </p:nvPr>
        </p:nvSpPr>
        <p:spPr>
          <a:xfrm>
            <a:off x="4629150" y="2158542"/>
            <a:ext cx="4106886" cy="4453270"/>
          </a:xfrm>
          <a:prstGeom prst="rect">
            <a:avLst/>
          </a:prstGeom>
          <a:noFill/>
          <a:ln>
            <a:noFill/>
          </a:ln>
        </p:spPr>
        <p:txBody>
          <a:bodyPr lIns="91425" tIns="91425" rIns="91425" bIns="91425" anchor="t" anchorCtr="0"/>
          <a:lstStyle>
            <a:lvl1pPr marL="228600" indent="-50800" rtl="0">
              <a:spcBef>
                <a:spcPts val="0"/>
              </a:spcBef>
              <a:buClr>
                <a:srgbClr val="DC6448"/>
              </a:buClr>
              <a:buChar char="4"/>
              <a:defRPr/>
            </a:lvl1pPr>
            <a:lvl2pPr marL="685800" indent="-76200" rtl="0">
              <a:spcBef>
                <a:spcPts val="0"/>
              </a:spcBef>
              <a:buClr>
                <a:schemeClr val="accent6"/>
              </a:buClr>
              <a:buChar char="4"/>
              <a:defRPr/>
            </a:lvl2pPr>
            <a:lvl3pPr marL="1143000" indent="-101600" rtl="0">
              <a:spcBef>
                <a:spcPts val="0"/>
              </a:spcBef>
              <a:buClr>
                <a:schemeClr val="accent6"/>
              </a:buClr>
              <a:buChar char="4"/>
              <a:defRPr/>
            </a:lvl3pPr>
            <a:lvl4pPr marL="1600200" indent="-114300" rtl="0">
              <a:spcBef>
                <a:spcPts val="0"/>
              </a:spcBef>
              <a:buClr>
                <a:schemeClr val="accent6"/>
              </a:buClr>
              <a:buChar char="4"/>
              <a:defRPr/>
            </a:lvl4pPr>
            <a:lvl5pPr marL="2057400" indent="-114300" rtl="0">
              <a:spcBef>
                <a:spcPts val="0"/>
              </a:spcBef>
              <a:buClr>
                <a:schemeClr val="accent6"/>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29150" y="1125413"/>
            <a:ext cx="4106886" cy="866919"/>
          </a:xfrm>
          <a:prstGeom prst="rect">
            <a:avLst/>
          </a:prstGeom>
          <a:noFill/>
          <a:ln>
            <a:noFill/>
          </a:ln>
        </p:spPr>
        <p:txBody>
          <a:bodyPr lIns="91425" tIns="91425" rIns="91425" bIns="91425" anchor="b" anchorCtr="0"/>
          <a:lstStyle>
            <a:lvl1pPr marL="0" indent="0" rtl="0">
              <a:spcBef>
                <a:spcPts val="0"/>
              </a:spcBef>
              <a:buClr>
                <a:srgbClr val="449392"/>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37" name="Shape 37"/>
          <p:cNvSpPr txBox="1">
            <a:spLocks noGrp="1"/>
          </p:cNvSpPr>
          <p:nvPr>
            <p:ph type="body" idx="3"/>
          </p:nvPr>
        </p:nvSpPr>
        <p:spPr>
          <a:xfrm>
            <a:off x="406400" y="2158542"/>
            <a:ext cx="4091782" cy="4453270"/>
          </a:xfrm>
          <a:prstGeom prst="rect">
            <a:avLst/>
          </a:prstGeom>
          <a:noFill/>
          <a:ln>
            <a:noFill/>
          </a:ln>
        </p:spPr>
        <p:txBody>
          <a:bodyPr lIns="91425" tIns="91425" rIns="91425" bIns="91425" anchor="t" anchorCtr="0"/>
          <a:lstStyle>
            <a:lvl1pPr marL="228600" indent="-50800" rtl="0">
              <a:spcBef>
                <a:spcPts val="0"/>
              </a:spcBef>
              <a:buClr>
                <a:srgbClr val="DC6448"/>
              </a:buClr>
              <a:buChar char="4"/>
              <a:defRPr/>
            </a:lvl1pPr>
            <a:lvl2pPr marL="685800" indent="-76200" rtl="0">
              <a:spcBef>
                <a:spcPts val="0"/>
              </a:spcBef>
              <a:buClr>
                <a:schemeClr val="accent6"/>
              </a:buClr>
              <a:buChar char="4"/>
              <a:defRPr/>
            </a:lvl2pPr>
            <a:lvl3pPr marL="1143000" indent="-101600" rtl="0">
              <a:spcBef>
                <a:spcPts val="0"/>
              </a:spcBef>
              <a:buClr>
                <a:schemeClr val="accent6"/>
              </a:buClr>
              <a:buChar char="4"/>
              <a:defRPr/>
            </a:lvl3pPr>
            <a:lvl4pPr marL="1600200" indent="-114300" rtl="0">
              <a:spcBef>
                <a:spcPts val="0"/>
              </a:spcBef>
              <a:buClr>
                <a:schemeClr val="accent6"/>
              </a:buClr>
              <a:buChar char="4"/>
              <a:defRPr/>
            </a:lvl4pPr>
            <a:lvl5pPr marL="2057400" indent="-114300" rtl="0">
              <a:spcBef>
                <a:spcPts val="0"/>
              </a:spcBef>
              <a:buClr>
                <a:schemeClr val="accent6"/>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4"/>
          </p:nvPr>
        </p:nvSpPr>
        <p:spPr>
          <a:xfrm>
            <a:off x="406400" y="1125413"/>
            <a:ext cx="4091782" cy="866920"/>
          </a:xfrm>
          <a:prstGeom prst="rect">
            <a:avLst/>
          </a:prstGeom>
          <a:noFill/>
          <a:ln>
            <a:noFill/>
          </a:ln>
        </p:spPr>
        <p:txBody>
          <a:bodyPr lIns="91425" tIns="91425" rIns="91425" bIns="91425" anchor="b" anchorCtr="0"/>
          <a:lstStyle>
            <a:lvl1pPr marL="0" indent="0" rtl="0">
              <a:spcBef>
                <a:spcPts val="0"/>
              </a:spcBef>
              <a:buClr>
                <a:srgbClr val="449392"/>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39" name="Shape 39"/>
          <p:cNvSpPr txBox="1">
            <a:spLocks noGrp="1"/>
          </p:cNvSpPr>
          <p:nvPr>
            <p:ph type="title"/>
          </p:nvPr>
        </p:nvSpPr>
        <p:spPr>
          <a:xfrm>
            <a:off x="406400" y="154744"/>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0" name="Shape 40"/>
          <p:cNvGrpSpPr/>
          <p:nvPr/>
        </p:nvGrpSpPr>
        <p:grpSpPr>
          <a:xfrm>
            <a:off x="8212238" y="113693"/>
            <a:ext cx="737400" cy="737402"/>
            <a:chOff x="8212238" y="113693"/>
            <a:chExt cx="737400" cy="737402"/>
          </a:xfrm>
        </p:grpSpPr>
        <p:sp>
          <p:nvSpPr>
            <p:cNvPr id="41" name="Shape 4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42" name="Shape 42"/>
            <p:cNvPicPr preferRelativeResize="0"/>
            <p:nvPr/>
          </p:nvPicPr>
          <p:blipFill rotWithShape="1">
            <a:blip r:embed="rId2">
              <a:alphaModFix/>
            </a:blip>
            <a:srcRect/>
            <a:stretch/>
          </p:blipFill>
          <p:spPr>
            <a:xfrm>
              <a:off x="8262627" y="165113"/>
              <a:ext cx="638077" cy="63807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43"/>
        <p:cNvGrpSpPr/>
        <p:nvPr/>
      </p:nvGrpSpPr>
      <p:grpSpPr>
        <a:xfrm>
          <a:off x="0" y="0"/>
          <a:ext cx="0" cy="0"/>
          <a:chOff x="0" y="0"/>
          <a:chExt cx="0" cy="0"/>
        </a:xfrm>
      </p:grpSpPr>
      <p:sp>
        <p:nvSpPr>
          <p:cNvPr id="44" name="Shape 4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5" name="Shape 45"/>
          <p:cNvSpPr/>
          <p:nvPr/>
        </p:nvSpPr>
        <p:spPr>
          <a:xfrm flipH="1">
            <a:off x="116114" y="982978"/>
            <a:ext cx="8911771" cy="57607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txBox="1">
            <a:spLocks noGrp="1"/>
          </p:cNvSpPr>
          <p:nvPr>
            <p:ph type="title"/>
          </p:nvPr>
        </p:nvSpPr>
        <p:spPr>
          <a:xfrm>
            <a:off x="406400" y="154744"/>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7" name="Shape 47"/>
          <p:cNvGrpSpPr/>
          <p:nvPr/>
        </p:nvGrpSpPr>
        <p:grpSpPr>
          <a:xfrm>
            <a:off x="8212238" y="113693"/>
            <a:ext cx="737400" cy="737402"/>
            <a:chOff x="8212238" y="113693"/>
            <a:chExt cx="737400" cy="737402"/>
          </a:xfrm>
        </p:grpSpPr>
        <p:sp>
          <p:nvSpPr>
            <p:cNvPr id="48" name="Shape 48"/>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49" name="Shape 49"/>
            <p:cNvPicPr preferRelativeResize="0"/>
            <p:nvPr/>
          </p:nvPicPr>
          <p:blipFill rotWithShape="1">
            <a:blip r:embed="rId2">
              <a:alphaModFix/>
            </a:blip>
            <a:srcRect/>
            <a:stretch/>
          </p:blipFill>
          <p:spPr>
            <a:xfrm>
              <a:off x="8262627" y="165113"/>
              <a:ext cx="638077" cy="63807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2" name="Shape 52"/>
          <p:cNvSpPr/>
          <p:nvPr/>
        </p:nvSpPr>
        <p:spPr>
          <a:xfrm flipH="1">
            <a:off x="116114" y="106586"/>
            <a:ext cx="8911771" cy="663711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53"/>
        <p:cNvGrpSpPr/>
        <p:nvPr/>
      </p:nvGrpSpPr>
      <p:grpSpPr>
        <a:xfrm>
          <a:off x="0" y="0"/>
          <a:ext cx="0" cy="0"/>
          <a:chOff x="0" y="0"/>
          <a:chExt cx="0" cy="0"/>
        </a:xfrm>
      </p:grpSpPr>
      <p:sp>
        <p:nvSpPr>
          <p:cNvPr id="54" name="Shape 5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5" name="Shape 55"/>
          <p:cNvSpPr/>
          <p:nvPr/>
        </p:nvSpPr>
        <p:spPr>
          <a:xfrm flipH="1">
            <a:off x="116114" y="982978"/>
            <a:ext cx="8911771" cy="57607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6" name="Shape 56"/>
          <p:cNvSpPr txBox="1">
            <a:spLocks noGrp="1"/>
          </p:cNvSpPr>
          <p:nvPr>
            <p:ph type="body" idx="1"/>
          </p:nvPr>
        </p:nvSpPr>
        <p:spPr>
          <a:xfrm>
            <a:off x="3887391" y="1139483"/>
            <a:ext cx="4848646" cy="5472331"/>
          </a:xfrm>
          <a:prstGeom prst="rect">
            <a:avLst/>
          </a:prstGeom>
          <a:noFill/>
          <a:ln>
            <a:noFill/>
          </a:ln>
        </p:spPr>
        <p:txBody>
          <a:bodyPr lIns="91425" tIns="91425" rIns="91425" bIns="91425" anchor="t" anchorCtr="0"/>
          <a:lstStyle>
            <a:lvl1pPr marL="228600" indent="-25400" rtl="0">
              <a:spcBef>
                <a:spcPts val="0"/>
              </a:spcBef>
              <a:buClr>
                <a:srgbClr val="DC6448"/>
              </a:buClr>
              <a:buChar char="4"/>
              <a:defRPr/>
            </a:lvl1pPr>
            <a:lvl2pPr marL="685800" indent="-50800" rtl="0">
              <a:spcBef>
                <a:spcPts val="0"/>
              </a:spcBef>
              <a:buClr>
                <a:schemeClr val="accent6"/>
              </a:buClr>
              <a:buChar char="4"/>
              <a:defRPr/>
            </a:lvl2pPr>
            <a:lvl3pPr marL="1143000" indent="-76200" rtl="0">
              <a:spcBef>
                <a:spcPts val="0"/>
              </a:spcBef>
              <a:buClr>
                <a:schemeClr val="accent6"/>
              </a:buClr>
              <a:buChar char="4"/>
              <a:defRPr/>
            </a:lvl3pPr>
            <a:lvl4pPr marL="1600200" indent="-101600" rtl="0">
              <a:spcBef>
                <a:spcPts val="0"/>
              </a:spcBef>
              <a:buClr>
                <a:schemeClr val="accent6"/>
              </a:buClr>
              <a:buChar char="4"/>
              <a:defRPr/>
            </a:lvl4pPr>
            <a:lvl5pPr marL="2057400" indent="-101600" rtl="0">
              <a:spcBef>
                <a:spcPts val="0"/>
              </a:spcBef>
              <a:buClr>
                <a:schemeClr val="accent6"/>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2"/>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58" name="Shape 58"/>
          <p:cNvSpPr txBox="1">
            <a:spLocks noGrp="1"/>
          </p:cNvSpPr>
          <p:nvPr>
            <p:ph type="title"/>
          </p:nvPr>
        </p:nvSpPr>
        <p:spPr>
          <a:xfrm>
            <a:off x="406400" y="154744"/>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59" name="Shape 59"/>
          <p:cNvGrpSpPr/>
          <p:nvPr/>
        </p:nvGrpSpPr>
        <p:grpSpPr>
          <a:xfrm>
            <a:off x="8212238" y="113693"/>
            <a:ext cx="737400" cy="737402"/>
            <a:chOff x="8212238" y="113693"/>
            <a:chExt cx="737400" cy="737402"/>
          </a:xfrm>
        </p:grpSpPr>
        <p:sp>
          <p:nvSpPr>
            <p:cNvPr id="60" name="Shape 6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61" name="Shape 61"/>
            <p:cNvPicPr preferRelativeResize="0"/>
            <p:nvPr/>
          </p:nvPicPr>
          <p:blipFill rotWithShape="1">
            <a:blip r:embed="rId2">
              <a:alphaModFix/>
            </a:blip>
            <a:srcRect/>
            <a:stretch/>
          </p:blipFill>
          <p:spPr>
            <a:xfrm>
              <a:off x="8262627" y="165113"/>
              <a:ext cx="638077" cy="638077"/>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62"/>
        <p:cNvGrpSpPr/>
        <p:nvPr/>
      </p:nvGrpSpPr>
      <p:grpSpPr>
        <a:xfrm>
          <a:off x="0" y="0"/>
          <a:ext cx="0" cy="0"/>
          <a:chOff x="0" y="0"/>
          <a:chExt cx="0" cy="0"/>
        </a:xfrm>
      </p:grpSpPr>
      <p:sp>
        <p:nvSpPr>
          <p:cNvPr id="63" name="Shape 6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p:nvPr/>
        </p:nvSpPr>
        <p:spPr>
          <a:xfrm flipH="1">
            <a:off x="116114" y="982978"/>
            <a:ext cx="8911771" cy="576072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5" name="Shape 65"/>
          <p:cNvSpPr>
            <a:spLocks noGrp="1"/>
          </p:cNvSpPr>
          <p:nvPr>
            <p:ph type="pic" idx="2"/>
          </p:nvPr>
        </p:nvSpPr>
        <p:spPr>
          <a:xfrm>
            <a:off x="3887389" y="1111348"/>
            <a:ext cx="4848647" cy="5486399"/>
          </a:xfrm>
          <a:prstGeom prst="rect">
            <a:avLst/>
          </a:prstGeom>
          <a:noFill/>
          <a:ln>
            <a:noFill/>
          </a:ln>
        </p:spPr>
      </p:sp>
      <p:sp>
        <p:nvSpPr>
          <p:cNvPr id="66" name="Shape 66"/>
          <p:cNvSpPr txBox="1">
            <a:spLocks noGrp="1"/>
          </p:cNvSpPr>
          <p:nvPr>
            <p:ph type="body" idx="1"/>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7" name="Shape 67"/>
          <p:cNvSpPr txBox="1">
            <a:spLocks noGrp="1"/>
          </p:cNvSpPr>
          <p:nvPr>
            <p:ph type="title"/>
          </p:nvPr>
        </p:nvSpPr>
        <p:spPr>
          <a:xfrm>
            <a:off x="406400" y="154744"/>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8" name="Shape 68"/>
          <p:cNvGrpSpPr/>
          <p:nvPr/>
        </p:nvGrpSpPr>
        <p:grpSpPr>
          <a:xfrm>
            <a:off x="8212238" y="113693"/>
            <a:ext cx="737400" cy="737402"/>
            <a:chOff x="8212238" y="113693"/>
            <a:chExt cx="737400" cy="737402"/>
          </a:xfrm>
        </p:grpSpPr>
        <p:sp>
          <p:nvSpPr>
            <p:cNvPr id="69" name="Shape 69"/>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70" name="Shape 70"/>
            <p:cNvPicPr preferRelativeResize="0"/>
            <p:nvPr/>
          </p:nvPicPr>
          <p:blipFill rotWithShape="1">
            <a:blip r:embed="rId2">
              <a:alphaModFix/>
            </a:blip>
            <a:srcRect/>
            <a:stretch/>
          </p:blipFill>
          <p:spPr>
            <a:xfrm>
              <a:off x="8262627" y="165113"/>
              <a:ext cx="638077" cy="63807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subTitle" idx="1"/>
          </p:nvPr>
        </p:nvSpPr>
        <p:spPr>
          <a:xfrm>
            <a:off x="1143000" y="3602037"/>
            <a:ext cx="6858000" cy="744878"/>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78571"/>
              <a:buFont typeface="Arial"/>
              <a:buNone/>
            </a:pPr>
            <a:r>
              <a:rPr lang="en-US" dirty="0">
                <a:solidFill>
                  <a:schemeClr val="dk1"/>
                </a:solidFill>
                <a:latin typeface="Questrial"/>
                <a:ea typeface="Questrial"/>
                <a:cs typeface="Questrial"/>
                <a:sym typeface="Questrial"/>
              </a:rPr>
              <a:t>Utilizing NASA Earth Observations to Monitor Harmful Algal Blooms in the Albemarle and Pamlico Sounds of North Carolina</a:t>
            </a:r>
          </a:p>
          <a:p>
            <a:pPr lvl="0" algn="l" rtl="0">
              <a:lnSpc>
                <a:spcPct val="100000"/>
              </a:lnSpc>
              <a:spcBef>
                <a:spcPts val="0"/>
              </a:spcBef>
              <a:buClr>
                <a:schemeClr val="dk1"/>
              </a:buClr>
              <a:buFont typeface="Arial"/>
              <a:buNone/>
            </a:pPr>
            <a:endParaRPr sz="1100" dirty="0">
              <a:solidFill>
                <a:schemeClr val="dk1"/>
              </a:solidFill>
            </a:endParaRPr>
          </a:p>
          <a:p>
            <a:pPr marL="0" marR="0" lvl="0" indent="0" algn="ctr" rtl="0">
              <a:lnSpc>
                <a:spcPct val="90000"/>
              </a:lnSpc>
              <a:spcBef>
                <a:spcPts val="0"/>
              </a:spcBef>
              <a:buClr>
                <a:schemeClr val="dk1"/>
              </a:buClr>
              <a:buFont typeface="Arial"/>
              <a:buNone/>
            </a:pPr>
            <a:endParaRPr sz="2000" b="1" i="1" dirty="0">
              <a:solidFill>
                <a:schemeClr val="dk1"/>
              </a:solidFill>
              <a:latin typeface="Questrial"/>
              <a:ea typeface="Questrial"/>
              <a:cs typeface="Questrial"/>
              <a:sym typeface="Questrial"/>
            </a:endParaRPr>
          </a:p>
        </p:txBody>
      </p:sp>
      <p:sp>
        <p:nvSpPr>
          <p:cNvPr id="73" name="Shape 73"/>
          <p:cNvSpPr txBox="1">
            <a:spLocks noGrp="1"/>
          </p:cNvSpPr>
          <p:nvPr>
            <p:ph type="ctrTitle"/>
          </p:nvPr>
        </p:nvSpPr>
        <p:spPr>
          <a:xfrm>
            <a:off x="685800" y="1122362"/>
            <a:ext cx="77724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Questrial"/>
              <a:buNone/>
            </a:pPr>
            <a:r>
              <a:rPr lang="en-US" sz="6000" b="1" cap="small" dirty="0">
                <a:solidFill>
                  <a:schemeClr val="dk1"/>
                </a:solidFill>
                <a:latin typeface="Questrial"/>
                <a:ea typeface="Questrial"/>
                <a:cs typeface="Questrial"/>
                <a:sym typeface="Questrial"/>
              </a:rPr>
              <a:t>North Carolina Water Resources</a:t>
            </a:r>
          </a:p>
        </p:txBody>
      </p:sp>
      <p:sp>
        <p:nvSpPr>
          <p:cNvPr id="74" name="Shape 74"/>
          <p:cNvSpPr txBox="1"/>
          <p:nvPr/>
        </p:nvSpPr>
        <p:spPr>
          <a:xfrm>
            <a:off x="685800" y="5317589"/>
            <a:ext cx="3703319" cy="1139481"/>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rgbClr val="DC6448"/>
              </a:buClr>
              <a:buSzPct val="100000"/>
              <a:buFont typeface="Arial"/>
              <a:buChar char="4"/>
            </a:pPr>
            <a:r>
              <a:rPr lang="en-US" sz="1600">
                <a:solidFill>
                  <a:schemeClr val="dk1"/>
                </a:solidFill>
                <a:latin typeface="Questrial"/>
                <a:ea typeface="Questrial"/>
                <a:cs typeface="Questrial"/>
                <a:sym typeface="Questrial"/>
              </a:rPr>
              <a:t>Chad Smith</a:t>
            </a:r>
            <a:r>
              <a:rPr lang="en-US" sz="1600" b="0" i="0" u="none" strike="noStrike" cap="none" baseline="0">
                <a:solidFill>
                  <a:schemeClr val="dk1"/>
                </a:solidFill>
                <a:latin typeface="Questrial"/>
                <a:ea typeface="Questrial"/>
                <a:cs typeface="Questrial"/>
                <a:sym typeface="Questrial"/>
              </a:rPr>
              <a:t> (Project Lead)</a:t>
            </a:r>
          </a:p>
          <a:p>
            <a:pPr marL="285750" marR="0" lvl="0" indent="-285750" algn="l" rtl="0">
              <a:lnSpc>
                <a:spcPct val="90000"/>
              </a:lnSpc>
              <a:spcBef>
                <a:spcPts val="1000"/>
              </a:spcBef>
              <a:spcAft>
                <a:spcPts val="0"/>
              </a:spcAft>
              <a:buClr>
                <a:srgbClr val="DC6448"/>
              </a:buClr>
              <a:buSzPct val="100000"/>
              <a:buFont typeface="Arial"/>
              <a:buChar char="4"/>
            </a:pPr>
            <a:r>
              <a:rPr lang="en-US" sz="1600">
                <a:solidFill>
                  <a:schemeClr val="dk1"/>
                </a:solidFill>
                <a:latin typeface="Questrial"/>
                <a:ea typeface="Questrial"/>
                <a:cs typeface="Questrial"/>
                <a:sym typeface="Questrial"/>
              </a:rPr>
              <a:t>Jelly Riedel</a:t>
            </a:r>
          </a:p>
          <a:p>
            <a:pPr marL="285750" marR="0" lvl="0" indent="-285750" algn="l" rtl="0">
              <a:lnSpc>
                <a:spcPct val="90000"/>
              </a:lnSpc>
              <a:spcBef>
                <a:spcPts val="1000"/>
              </a:spcBef>
              <a:spcAft>
                <a:spcPts val="0"/>
              </a:spcAft>
              <a:buClr>
                <a:srgbClr val="DC6448"/>
              </a:buClr>
              <a:buSzPct val="100000"/>
              <a:buFont typeface="Arial"/>
              <a:buChar char="4"/>
            </a:pPr>
            <a:r>
              <a:rPr lang="en-US" sz="1600">
                <a:solidFill>
                  <a:schemeClr val="dk1"/>
                </a:solidFill>
                <a:latin typeface="Questrial"/>
                <a:ea typeface="Questrial"/>
                <a:cs typeface="Questrial"/>
                <a:sym typeface="Questrial"/>
              </a:rPr>
              <a:t>Keith Benjamin</a:t>
            </a:r>
          </a:p>
        </p:txBody>
      </p:sp>
      <p:sp>
        <p:nvSpPr>
          <p:cNvPr id="75" name="Shape 75"/>
          <p:cNvSpPr txBox="1"/>
          <p:nvPr/>
        </p:nvSpPr>
        <p:spPr>
          <a:xfrm>
            <a:off x="4730975" y="5326296"/>
            <a:ext cx="3703319" cy="1139481"/>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rgbClr val="DC6448"/>
              </a:buClr>
              <a:buSzPct val="100000"/>
              <a:buFont typeface="Arial"/>
              <a:buChar char="4"/>
            </a:pPr>
            <a:r>
              <a:rPr lang="en-US" sz="1600">
                <a:solidFill>
                  <a:schemeClr val="dk1"/>
                </a:solidFill>
                <a:latin typeface="Questrial"/>
                <a:ea typeface="Questrial"/>
                <a:cs typeface="Questrial"/>
                <a:sym typeface="Questrial"/>
              </a:rPr>
              <a:t>Daniel Wozniak</a:t>
            </a:r>
          </a:p>
          <a:p>
            <a:pPr marL="285750" marR="0" lvl="0" indent="-285750" algn="l" rtl="0">
              <a:lnSpc>
                <a:spcPct val="90000"/>
              </a:lnSpc>
              <a:spcBef>
                <a:spcPts val="1000"/>
              </a:spcBef>
              <a:spcAft>
                <a:spcPts val="0"/>
              </a:spcAft>
              <a:buClr>
                <a:srgbClr val="DC6448"/>
              </a:buClr>
              <a:buSzPct val="100000"/>
              <a:buFont typeface="Arial"/>
              <a:buChar char="4"/>
            </a:pPr>
            <a:r>
              <a:rPr lang="en-US" sz="1600">
                <a:solidFill>
                  <a:schemeClr val="dk1"/>
                </a:solidFill>
                <a:latin typeface="Questrial"/>
                <a:ea typeface="Questrial"/>
                <a:cs typeface="Questrial"/>
                <a:sym typeface="Questrial"/>
              </a:rPr>
              <a:t>Matthew Carter</a:t>
            </a:r>
          </a:p>
          <a:p>
            <a:pPr marL="285750" marR="0" lvl="0" indent="-285750" algn="l" rtl="0">
              <a:lnSpc>
                <a:spcPct val="90000"/>
              </a:lnSpc>
              <a:spcBef>
                <a:spcPts val="1000"/>
              </a:spcBef>
              <a:spcAft>
                <a:spcPts val="0"/>
              </a:spcAft>
              <a:buClr>
                <a:srgbClr val="DC6448"/>
              </a:buClr>
              <a:buFont typeface="Arial"/>
              <a:buChar char="4"/>
            </a:pPr>
            <a:endParaRPr sz="1600" b="0" i="0" u="none" strike="noStrike" cap="none" baseline="0">
              <a:solidFill>
                <a:schemeClr val="dk1"/>
              </a:solidFill>
              <a:latin typeface="Questrial"/>
              <a:ea typeface="Questrial"/>
              <a:cs typeface="Questrial"/>
              <a:sym typeface="Quest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406400" y="1125415"/>
            <a:ext cx="8331200" cy="54863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Advisors- Dr. Kenton Ross</a:t>
            </a:r>
          </a:p>
          <a:p>
            <a:pPr marL="228600" marR="0" lvl="0" indent="-76200" algn="l" rtl="0">
              <a:lnSpc>
                <a:spcPct val="90000"/>
              </a:lnSpc>
              <a:spcBef>
                <a:spcPts val="1000"/>
              </a:spcBef>
              <a:buClr>
                <a:srgbClr val="DC6448"/>
              </a:buClr>
              <a:buFont typeface="Arial"/>
              <a:buNone/>
            </a:pPr>
            <a:endParaRPr sz="2400" b="0" i="0" u="none" strike="noStrike" cap="none" baseline="0">
              <a:solidFill>
                <a:schemeClr val="dk1"/>
              </a:solidFill>
              <a:latin typeface="Questrial"/>
              <a:ea typeface="Questrial"/>
              <a:cs typeface="Questrial"/>
              <a:sym typeface="Questrial"/>
            </a:endParaRPr>
          </a:p>
          <a:p>
            <a:pPr marL="228600" marR="0" lvl="0" indent="-228600" algn="l" rtl="0">
              <a:lnSpc>
                <a:spcPct val="90000"/>
              </a:lnSpc>
              <a:spcBef>
                <a:spcPts val="100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Partners- </a:t>
            </a:r>
          </a:p>
          <a:p>
            <a:pPr marL="228600" marR="0" lvl="0" indent="-76200" algn="l" rtl="0">
              <a:lnSpc>
                <a:spcPct val="90000"/>
              </a:lnSpc>
              <a:spcBef>
                <a:spcPts val="1000"/>
              </a:spcBef>
              <a:buClr>
                <a:srgbClr val="DC6448"/>
              </a:buClr>
              <a:buFont typeface="Arial"/>
              <a:buNone/>
            </a:pPr>
            <a:endParaRPr sz="2400" b="0" i="0" u="none" strike="noStrike" cap="none" baseline="0">
              <a:solidFill>
                <a:schemeClr val="dk1"/>
              </a:solidFill>
              <a:latin typeface="Questrial"/>
              <a:ea typeface="Questrial"/>
              <a:cs typeface="Questrial"/>
              <a:sym typeface="Questrial"/>
            </a:endParaRPr>
          </a:p>
          <a:p>
            <a:pPr marL="228600" marR="0" lvl="0" indent="-228600" algn="l" rtl="0">
              <a:lnSpc>
                <a:spcPct val="90000"/>
              </a:lnSpc>
              <a:spcBef>
                <a:spcPts val="100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Others -thanks Jeff</a:t>
            </a:r>
          </a:p>
        </p:txBody>
      </p:sp>
      <p:sp>
        <p:nvSpPr>
          <p:cNvPr id="154" name="Shape 154"/>
          <p:cNvSpPr txBox="1">
            <a:spLocks noGrp="1"/>
          </p:cNvSpPr>
          <p:nvPr>
            <p:ph type="title"/>
          </p:nvPr>
        </p:nvSpPr>
        <p:spPr>
          <a:xfrm>
            <a:off x="406400" y="154744"/>
            <a:ext cx="7138097" cy="6620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Acknowledgements</a:t>
            </a:r>
          </a:p>
        </p:txBody>
      </p:sp>
      <p:sp>
        <p:nvSpPr>
          <p:cNvPr id="155" name="Shape 155"/>
          <p:cNvSpPr txBox="1"/>
          <p:nvPr/>
        </p:nvSpPr>
        <p:spPr>
          <a:xfrm>
            <a:off x="1212991" y="6046237"/>
            <a:ext cx="7016622"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1" u="none" strike="noStrike" cap="none" baseline="0">
                <a:solidFill>
                  <a:schemeClr val="dk1"/>
                </a:solidFill>
                <a:latin typeface="Questrial"/>
                <a:ea typeface="Questrial"/>
                <a:cs typeface="Questrial"/>
                <a:sym typeface="Questrial"/>
              </a:rPr>
              <a:t>This material is based upon work supported by NASA through contract NNL11AA00B and cooperative agreement NNX14AB60A.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06400" y="1125425"/>
            <a:ext cx="4490100" cy="5486399"/>
          </a:xfrm>
          <a:prstGeom prst="rect">
            <a:avLst/>
          </a:prstGeom>
          <a:noFill/>
          <a:ln>
            <a:noFill/>
          </a:ln>
        </p:spPr>
        <p:txBody>
          <a:bodyPr lIns="91425" tIns="45700" rIns="91425" bIns="45700" anchor="t" anchorCtr="0">
            <a:noAutofit/>
          </a:bodyPr>
          <a:lstStyle/>
          <a:p>
            <a:pPr marL="0" marR="0" indent="0" algn="ctr" rtl="0">
              <a:lnSpc>
                <a:spcPct val="90000"/>
              </a:lnSpc>
              <a:spcBef>
                <a:spcPts val="1000"/>
              </a:spcBef>
              <a:buNone/>
            </a:pPr>
            <a:r>
              <a:rPr lang="en-US" sz="2200" u="sng" dirty="0">
                <a:solidFill>
                  <a:schemeClr val="dk1"/>
                </a:solidFill>
                <a:latin typeface="Questrial"/>
                <a:ea typeface="Questrial"/>
                <a:cs typeface="Questrial"/>
                <a:sym typeface="Questrial"/>
              </a:rPr>
              <a:t>Why are the Albemarle and Pamlico Sounds so important?</a:t>
            </a:r>
          </a:p>
          <a:p>
            <a:pPr marL="0" marR="0" indent="0" algn="l" rtl="0">
              <a:lnSpc>
                <a:spcPct val="90000"/>
              </a:lnSpc>
              <a:spcBef>
                <a:spcPts val="1000"/>
              </a:spcBef>
              <a:buNone/>
            </a:pPr>
            <a:endParaRPr sz="2200" dirty="0">
              <a:solidFill>
                <a:schemeClr val="dk1"/>
              </a:solidFill>
              <a:latin typeface="Questrial"/>
              <a:ea typeface="Questrial"/>
              <a:cs typeface="Questrial"/>
              <a:sym typeface="Questrial"/>
            </a:endParaRPr>
          </a:p>
          <a:p>
            <a:pPr marL="457200" marR="0" lvl="0" indent="-368300" rtl="0">
              <a:lnSpc>
                <a:spcPct val="90000"/>
              </a:lnSpc>
              <a:spcBef>
                <a:spcPts val="1000"/>
              </a:spcBef>
              <a:buClr>
                <a:schemeClr val="dk1"/>
              </a:buClr>
              <a:buSzPct val="100000"/>
              <a:buFont typeface="Questrial"/>
              <a:buChar char="▸"/>
            </a:pPr>
            <a:r>
              <a:rPr lang="en-US" sz="2200" dirty="0">
                <a:solidFill>
                  <a:schemeClr val="dk1"/>
                </a:solidFill>
                <a:latin typeface="Questrial"/>
                <a:ea typeface="Questrial"/>
                <a:cs typeface="Questrial"/>
                <a:sym typeface="Questrial"/>
              </a:rPr>
              <a:t>The Albemarle-Pamlico National Estuarine Complex is the 2nd largest estuary in the United States</a:t>
            </a:r>
          </a:p>
          <a:p>
            <a:pPr marL="457200" marR="0" lvl="0" indent="-368300" rtl="0">
              <a:lnSpc>
                <a:spcPct val="90000"/>
              </a:lnSpc>
              <a:spcBef>
                <a:spcPts val="1000"/>
              </a:spcBef>
              <a:buClr>
                <a:schemeClr val="dk1"/>
              </a:buClr>
              <a:buSzPct val="100000"/>
              <a:buFont typeface="Questrial"/>
              <a:buChar char="▸"/>
            </a:pPr>
            <a:r>
              <a:rPr lang="en-US" sz="2200" dirty="0">
                <a:solidFill>
                  <a:schemeClr val="dk1"/>
                </a:solidFill>
                <a:latin typeface="Questrial"/>
                <a:ea typeface="Questrial"/>
                <a:cs typeface="Questrial"/>
                <a:sym typeface="Questrial"/>
              </a:rPr>
              <a:t>Contains 99% of the Atlantic coast’s submerged aquatic vegetation outside of Florida</a:t>
            </a:r>
          </a:p>
          <a:p>
            <a:pPr marL="457200" marR="0" lvl="0" indent="-368300" rtl="0">
              <a:lnSpc>
                <a:spcPct val="90000"/>
              </a:lnSpc>
              <a:spcBef>
                <a:spcPts val="1000"/>
              </a:spcBef>
              <a:buClr>
                <a:schemeClr val="dk1"/>
              </a:buClr>
              <a:buSzPct val="100000"/>
              <a:buFont typeface="Questrial"/>
              <a:buChar char="▸"/>
            </a:pPr>
            <a:r>
              <a:rPr lang="en-US" sz="2200" dirty="0">
                <a:solidFill>
                  <a:schemeClr val="dk1"/>
                </a:solidFill>
                <a:latin typeface="Questrial"/>
                <a:ea typeface="Questrial"/>
                <a:cs typeface="Questrial"/>
                <a:sym typeface="Questrial"/>
              </a:rPr>
              <a:t>Supports one of the nation’s richest fisheries</a:t>
            </a:r>
          </a:p>
          <a:p>
            <a:pPr marL="457200" marR="0" lvl="0" indent="-368300" rtl="0">
              <a:lnSpc>
                <a:spcPct val="90000"/>
              </a:lnSpc>
              <a:spcBef>
                <a:spcPts val="1000"/>
              </a:spcBef>
              <a:buClr>
                <a:schemeClr val="dk1"/>
              </a:buClr>
              <a:buSzPct val="100000"/>
              <a:buFont typeface="Questrial"/>
              <a:buChar char="▸"/>
            </a:pPr>
            <a:r>
              <a:rPr lang="en-US" sz="2200" dirty="0">
                <a:solidFill>
                  <a:schemeClr val="dk1"/>
                </a:solidFill>
                <a:latin typeface="Questrial"/>
                <a:ea typeface="Questrial"/>
                <a:cs typeface="Questrial"/>
                <a:sym typeface="Questrial"/>
              </a:rPr>
              <a:t>Valuable for its appeal to recreational sportsmen and tourists </a:t>
            </a:r>
          </a:p>
        </p:txBody>
      </p:sp>
      <p:sp>
        <p:nvSpPr>
          <p:cNvPr id="81" name="Shape 81"/>
          <p:cNvSpPr txBox="1">
            <a:spLocks noGrp="1"/>
          </p:cNvSpPr>
          <p:nvPr>
            <p:ph type="title"/>
          </p:nvPr>
        </p:nvSpPr>
        <p:spPr>
          <a:xfrm>
            <a:off x="406400" y="154744"/>
            <a:ext cx="7138200" cy="6620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Community Concerns</a:t>
            </a:r>
          </a:p>
        </p:txBody>
      </p:sp>
      <p:pic>
        <p:nvPicPr>
          <p:cNvPr id="82" name="Shape 82"/>
          <p:cNvPicPr preferRelativeResize="0"/>
          <p:nvPr/>
        </p:nvPicPr>
        <p:blipFill rotWithShape="1">
          <a:blip r:embed="rId3">
            <a:alphaModFix/>
          </a:blip>
          <a:srcRect/>
          <a:stretch/>
        </p:blipFill>
        <p:spPr>
          <a:xfrm>
            <a:off x="18317650" y="11642150"/>
            <a:ext cx="8025599" cy="5996700"/>
          </a:xfrm>
          <a:prstGeom prst="rect">
            <a:avLst/>
          </a:prstGeom>
          <a:noFill/>
          <a:ln>
            <a:noFill/>
          </a:ln>
        </p:spPr>
      </p:pic>
      <p:pic>
        <p:nvPicPr>
          <p:cNvPr id="83" name="Shape 83"/>
          <p:cNvPicPr preferRelativeResize="0"/>
          <p:nvPr/>
        </p:nvPicPr>
        <p:blipFill rotWithShape="1">
          <a:blip r:embed="rId3">
            <a:alphaModFix/>
          </a:blip>
          <a:srcRect/>
          <a:stretch/>
        </p:blipFill>
        <p:spPr>
          <a:xfrm>
            <a:off x="18470050" y="11794550"/>
            <a:ext cx="8025599" cy="5996700"/>
          </a:xfrm>
          <a:prstGeom prst="rect">
            <a:avLst/>
          </a:prstGeom>
          <a:noFill/>
          <a:ln>
            <a:noFill/>
          </a:ln>
        </p:spPr>
      </p:pic>
      <p:pic>
        <p:nvPicPr>
          <p:cNvPr id="84" name="Shape 84"/>
          <p:cNvPicPr preferRelativeResize="0"/>
          <p:nvPr/>
        </p:nvPicPr>
        <p:blipFill>
          <a:blip r:embed="rId4">
            <a:alphaModFix/>
          </a:blip>
          <a:stretch>
            <a:fillRect/>
          </a:stretch>
        </p:blipFill>
        <p:spPr>
          <a:xfrm>
            <a:off x="4669186" y="1044262"/>
            <a:ext cx="4364911" cy="56487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06400" y="1125425"/>
            <a:ext cx="4111499" cy="5486399"/>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None/>
            </a:pPr>
            <a:r>
              <a:rPr lang="en-US" sz="2200" u="sng">
                <a:solidFill>
                  <a:schemeClr val="dk1"/>
                </a:solidFill>
                <a:latin typeface="Questrial"/>
                <a:ea typeface="Questrial"/>
                <a:cs typeface="Questrial"/>
                <a:sym typeface="Questrial"/>
              </a:rPr>
              <a:t>Dangers of Harmful Algal Blooms (HABs):</a:t>
            </a:r>
          </a:p>
          <a:p>
            <a:pPr marL="228600" marR="0" lvl="0" indent="-215900" algn="l" rtl="0">
              <a:lnSpc>
                <a:spcPct val="100000"/>
              </a:lnSpc>
              <a:spcBef>
                <a:spcPts val="1000"/>
              </a:spcBef>
              <a:buClr>
                <a:srgbClr val="000000"/>
              </a:buClr>
              <a:buSzPct val="100000"/>
              <a:buFont typeface="Arial"/>
              <a:buChar char="▸"/>
            </a:pPr>
            <a:r>
              <a:rPr lang="en-US" sz="2200">
                <a:solidFill>
                  <a:schemeClr val="dk1"/>
                </a:solidFill>
                <a:latin typeface="Questrial"/>
                <a:ea typeface="Questrial"/>
                <a:cs typeface="Questrial"/>
                <a:sym typeface="Questrial"/>
              </a:rPr>
              <a:t>Production of various toxins in concentrations lethal to wildlife and domestic animals </a:t>
            </a:r>
          </a:p>
          <a:p>
            <a:pPr marL="228600" marR="0" lvl="0" indent="-215900" algn="l" rtl="0">
              <a:lnSpc>
                <a:spcPct val="100000"/>
              </a:lnSpc>
              <a:spcBef>
                <a:spcPts val="1000"/>
              </a:spcBef>
              <a:buClr>
                <a:srgbClr val="000000"/>
              </a:buClr>
              <a:buSzPct val="100000"/>
              <a:buFont typeface="Questrial"/>
              <a:buChar char="▸"/>
            </a:pPr>
            <a:r>
              <a:rPr lang="en-US" sz="2200">
                <a:solidFill>
                  <a:schemeClr val="dk1"/>
                </a:solidFill>
                <a:latin typeface="Questrial"/>
                <a:ea typeface="Questrial"/>
                <a:cs typeface="Questrial"/>
                <a:sym typeface="Questrial"/>
              </a:rPr>
              <a:t>Adverse human health effects</a:t>
            </a:r>
          </a:p>
          <a:p>
            <a:pPr marL="228600" marR="0" lvl="0" indent="-215900" algn="l" rtl="0">
              <a:lnSpc>
                <a:spcPct val="100000"/>
              </a:lnSpc>
              <a:spcBef>
                <a:spcPts val="1000"/>
              </a:spcBef>
              <a:buClr>
                <a:srgbClr val="000000"/>
              </a:buClr>
              <a:buSzPct val="100000"/>
              <a:buFont typeface="Questrial"/>
              <a:buChar char="▸"/>
            </a:pPr>
            <a:r>
              <a:rPr lang="en-US" sz="2200">
                <a:solidFill>
                  <a:schemeClr val="dk1"/>
                </a:solidFill>
                <a:latin typeface="Questrial"/>
                <a:ea typeface="Questrial"/>
                <a:cs typeface="Questrial"/>
                <a:sym typeface="Questrial"/>
              </a:rPr>
              <a:t>Hypoxic zones </a:t>
            </a:r>
          </a:p>
          <a:p>
            <a:pPr marL="228600" marR="0" lvl="0" indent="-215900" algn="l" rtl="0">
              <a:lnSpc>
                <a:spcPct val="100000"/>
              </a:lnSpc>
              <a:spcBef>
                <a:spcPts val="1000"/>
              </a:spcBef>
              <a:buClr>
                <a:srgbClr val="000000"/>
              </a:buClr>
              <a:buSzPct val="100000"/>
              <a:buFont typeface="Questrial"/>
              <a:buChar char="▸"/>
            </a:pPr>
            <a:r>
              <a:rPr lang="en-US" sz="2200">
                <a:solidFill>
                  <a:schemeClr val="dk1"/>
                </a:solidFill>
                <a:latin typeface="Questrial"/>
                <a:ea typeface="Questrial"/>
                <a:cs typeface="Questrial"/>
                <a:sym typeface="Questrial"/>
              </a:rPr>
              <a:t>Reduced light availability in water column for submerged aquatic vegetation</a:t>
            </a:r>
          </a:p>
          <a:p>
            <a:pPr marL="0" marR="0" lvl="0" indent="0" algn="l" rtl="0">
              <a:lnSpc>
                <a:spcPct val="90000"/>
              </a:lnSpc>
              <a:spcBef>
                <a:spcPts val="1000"/>
              </a:spcBef>
              <a:buNone/>
            </a:pPr>
            <a:endParaRPr sz="2000" b="0" i="0" u="none" strike="noStrike" cap="none" baseline="0">
              <a:solidFill>
                <a:schemeClr val="dk1"/>
              </a:solidFill>
              <a:latin typeface="Questrial"/>
              <a:ea typeface="Questrial"/>
              <a:cs typeface="Questrial"/>
              <a:sym typeface="Questrial"/>
            </a:endParaRPr>
          </a:p>
        </p:txBody>
      </p:sp>
      <p:sp>
        <p:nvSpPr>
          <p:cNvPr id="90" name="Shape 90"/>
          <p:cNvSpPr txBox="1">
            <a:spLocks noGrp="1"/>
          </p:cNvSpPr>
          <p:nvPr>
            <p:ph type="title"/>
          </p:nvPr>
        </p:nvSpPr>
        <p:spPr>
          <a:xfrm>
            <a:off x="406400" y="154744"/>
            <a:ext cx="7138097" cy="6620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Community Concerns</a:t>
            </a:r>
          </a:p>
        </p:txBody>
      </p:sp>
      <p:pic>
        <p:nvPicPr>
          <p:cNvPr id="91" name="Shape 91"/>
          <p:cNvPicPr preferRelativeResize="0"/>
          <p:nvPr/>
        </p:nvPicPr>
        <p:blipFill rotWithShape="1">
          <a:blip r:embed="rId3">
            <a:alphaModFix/>
          </a:blip>
          <a:srcRect l="24259" b="19607"/>
          <a:stretch/>
        </p:blipFill>
        <p:spPr>
          <a:xfrm>
            <a:off x="4796324" y="3691650"/>
            <a:ext cx="4111499" cy="2920175"/>
          </a:xfrm>
          <a:prstGeom prst="rect">
            <a:avLst/>
          </a:prstGeom>
          <a:noFill/>
          <a:ln>
            <a:noFill/>
          </a:ln>
        </p:spPr>
      </p:pic>
      <p:pic>
        <p:nvPicPr>
          <p:cNvPr id="92" name="Shape 92"/>
          <p:cNvPicPr preferRelativeResize="0"/>
          <p:nvPr/>
        </p:nvPicPr>
        <p:blipFill>
          <a:blip r:embed="rId4">
            <a:alphaModFix/>
          </a:blip>
          <a:stretch>
            <a:fillRect/>
          </a:stretch>
        </p:blipFill>
        <p:spPr>
          <a:xfrm>
            <a:off x="4796325" y="1000975"/>
            <a:ext cx="4180849" cy="2656675"/>
          </a:xfrm>
          <a:prstGeom prst="rect">
            <a:avLst/>
          </a:prstGeom>
          <a:noFill/>
          <a:ln>
            <a:noFill/>
          </a:ln>
        </p:spPr>
      </p:pic>
      <p:sp>
        <p:nvSpPr>
          <p:cNvPr id="93" name="Shape 93"/>
          <p:cNvSpPr txBox="1"/>
          <p:nvPr/>
        </p:nvSpPr>
        <p:spPr>
          <a:xfrm>
            <a:off x="7362100" y="6330450"/>
            <a:ext cx="1460700" cy="175800"/>
          </a:xfrm>
          <a:prstGeom prst="rect">
            <a:avLst/>
          </a:prstGeom>
          <a:noFill/>
          <a:ln>
            <a:noFill/>
          </a:ln>
        </p:spPr>
        <p:txBody>
          <a:bodyPr lIns="91425" tIns="91425" rIns="91425" bIns="91425" anchor="t" anchorCtr="0">
            <a:noAutofit/>
          </a:bodyPr>
          <a:lstStyle/>
          <a:p>
            <a:pPr>
              <a:spcBef>
                <a:spcPts val="0"/>
              </a:spcBef>
              <a:buNone/>
            </a:pPr>
            <a:r>
              <a:rPr lang="en-US"/>
              <a:t>Source: USGS</a:t>
            </a:r>
          </a:p>
        </p:txBody>
      </p:sp>
      <p:sp>
        <p:nvSpPr>
          <p:cNvPr id="94" name="Shape 94"/>
          <p:cNvSpPr txBox="1"/>
          <p:nvPr/>
        </p:nvSpPr>
        <p:spPr>
          <a:xfrm>
            <a:off x="7362100" y="3341100"/>
            <a:ext cx="1460700" cy="175800"/>
          </a:xfrm>
          <a:prstGeom prst="rect">
            <a:avLst/>
          </a:prstGeom>
          <a:noFill/>
          <a:ln>
            <a:noFill/>
          </a:ln>
        </p:spPr>
        <p:txBody>
          <a:bodyPr lIns="91425" tIns="91425" rIns="91425" bIns="91425" anchor="t" anchorCtr="0">
            <a:noAutofit/>
          </a:bodyPr>
          <a:lstStyle/>
          <a:p>
            <a:pPr lvl="0" rtl="0">
              <a:spcBef>
                <a:spcPts val="0"/>
              </a:spcBef>
              <a:buNone/>
            </a:pPr>
            <a:r>
              <a:rPr lang="en-US"/>
              <a:t>Source: USGS</a:t>
            </a:r>
          </a:p>
        </p:txBody>
      </p:sp>
      <p:pic>
        <p:nvPicPr>
          <p:cNvPr id="95" name="Shape 95"/>
          <p:cNvPicPr preferRelativeResize="0"/>
          <p:nvPr/>
        </p:nvPicPr>
        <p:blipFill rotWithShape="1">
          <a:blip r:embed="rId5">
            <a:alphaModFix/>
          </a:blip>
          <a:srcRect t="23006" b="11187"/>
          <a:stretch/>
        </p:blipFill>
        <p:spPr>
          <a:xfrm>
            <a:off x="658099" y="5478275"/>
            <a:ext cx="3608099" cy="1133550"/>
          </a:xfrm>
          <a:prstGeom prst="rect">
            <a:avLst/>
          </a:prstGeom>
          <a:noFill/>
          <a:ln>
            <a:noFill/>
          </a:ln>
        </p:spPr>
      </p:pic>
      <p:sp>
        <p:nvSpPr>
          <p:cNvPr id="96" name="Shape 96"/>
          <p:cNvSpPr txBox="1"/>
          <p:nvPr/>
        </p:nvSpPr>
        <p:spPr>
          <a:xfrm>
            <a:off x="2940775" y="6330450"/>
            <a:ext cx="1460700" cy="175800"/>
          </a:xfrm>
          <a:prstGeom prst="rect">
            <a:avLst/>
          </a:prstGeom>
          <a:noFill/>
          <a:ln>
            <a:noFill/>
          </a:ln>
        </p:spPr>
        <p:txBody>
          <a:bodyPr lIns="91425" tIns="91425" rIns="91425" bIns="91425" anchor="t" anchorCtr="0">
            <a:noAutofit/>
          </a:bodyPr>
          <a:lstStyle/>
          <a:p>
            <a:pPr lvl="0" rtl="0">
              <a:spcBef>
                <a:spcPts val="0"/>
              </a:spcBef>
              <a:buNone/>
            </a:pPr>
            <a:r>
              <a:rPr lang="en-US" sz="1200"/>
              <a:t>Source: USGS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06400" y="1125415"/>
            <a:ext cx="8331300" cy="5486399"/>
          </a:xfrm>
          <a:prstGeom prst="rect">
            <a:avLst/>
          </a:prstGeom>
          <a:noFill/>
          <a:ln>
            <a:noFill/>
          </a:ln>
        </p:spPr>
        <p:txBody>
          <a:bodyPr lIns="91425" tIns="45700" rIns="91425" bIns="45700" anchor="t" anchorCtr="0">
            <a:noAutofit/>
          </a:bodyPr>
          <a:lstStyle/>
          <a:p>
            <a:pPr marL="0" marR="0" indent="0" algn="ctr" rtl="0">
              <a:lnSpc>
                <a:spcPct val="90000"/>
              </a:lnSpc>
              <a:spcBef>
                <a:spcPts val="1000"/>
              </a:spcBef>
              <a:buNone/>
            </a:pPr>
            <a:endParaRPr sz="2400" b="1">
              <a:solidFill>
                <a:schemeClr val="dk1"/>
              </a:solidFill>
              <a:latin typeface="Questrial"/>
              <a:ea typeface="Questrial"/>
              <a:cs typeface="Questrial"/>
              <a:sym typeface="Questrial"/>
            </a:endParaRPr>
          </a:p>
          <a:p>
            <a:pPr marL="0" marR="0" indent="0" algn="ctr" rtl="0">
              <a:lnSpc>
                <a:spcPct val="90000"/>
              </a:lnSpc>
              <a:spcBef>
                <a:spcPts val="1000"/>
              </a:spcBef>
              <a:buNone/>
            </a:pPr>
            <a:endParaRPr sz="2400" b="1">
              <a:solidFill>
                <a:schemeClr val="dk1"/>
              </a:solidFill>
              <a:latin typeface="Questrial"/>
              <a:ea typeface="Questrial"/>
              <a:cs typeface="Questrial"/>
              <a:sym typeface="Questrial"/>
            </a:endParaRPr>
          </a:p>
          <a:p>
            <a:pPr marL="0" marR="0" indent="0" algn="ctr" rtl="0">
              <a:lnSpc>
                <a:spcPct val="90000"/>
              </a:lnSpc>
              <a:spcBef>
                <a:spcPts val="1000"/>
              </a:spcBef>
              <a:buNone/>
            </a:pPr>
            <a:r>
              <a:rPr lang="en-US" sz="2400" b="1">
                <a:solidFill>
                  <a:schemeClr val="dk1"/>
                </a:solidFill>
                <a:latin typeface="Questrial"/>
                <a:ea typeface="Questrial"/>
                <a:cs typeface="Questrial"/>
                <a:sym typeface="Questrial"/>
              </a:rPr>
              <a:t>Dr. Michelle Mooreman, Biologist</a:t>
            </a:r>
          </a:p>
          <a:p>
            <a:pPr marL="0" marR="0" indent="0" algn="ctr" rtl="0">
              <a:lnSpc>
                <a:spcPct val="90000"/>
              </a:lnSpc>
              <a:spcBef>
                <a:spcPts val="1000"/>
              </a:spcBef>
              <a:buNone/>
            </a:pPr>
            <a:r>
              <a:rPr lang="en-US" sz="1800">
                <a:solidFill>
                  <a:schemeClr val="dk1"/>
                </a:solidFill>
                <a:latin typeface="Questrial"/>
                <a:ea typeface="Questrial"/>
                <a:cs typeface="Questrial"/>
                <a:sym typeface="Questrial"/>
              </a:rPr>
              <a:t>USGS North Carolina Water Science Center</a:t>
            </a:r>
          </a:p>
          <a:p>
            <a:pPr marL="0" marR="0" indent="0" algn="ctr" rtl="0">
              <a:lnSpc>
                <a:spcPct val="90000"/>
              </a:lnSpc>
              <a:spcBef>
                <a:spcPts val="1000"/>
              </a:spcBef>
              <a:buNone/>
            </a:pPr>
            <a:endParaRPr sz="1800">
              <a:solidFill>
                <a:schemeClr val="dk1"/>
              </a:solidFill>
              <a:latin typeface="Questrial"/>
              <a:ea typeface="Questrial"/>
              <a:cs typeface="Questrial"/>
              <a:sym typeface="Questrial"/>
            </a:endParaRPr>
          </a:p>
          <a:p>
            <a:pPr marL="0" marR="0" indent="0" algn="ctr" rtl="0">
              <a:lnSpc>
                <a:spcPct val="90000"/>
              </a:lnSpc>
              <a:spcBef>
                <a:spcPts val="1000"/>
              </a:spcBef>
              <a:buNone/>
            </a:pPr>
            <a:r>
              <a:rPr lang="en-US" sz="2400" b="1">
                <a:solidFill>
                  <a:schemeClr val="dk1"/>
                </a:solidFill>
                <a:latin typeface="Questrial"/>
                <a:ea typeface="Questrial"/>
                <a:cs typeface="Questrial"/>
                <a:sym typeface="Questrial"/>
              </a:rPr>
              <a:t>Jim Hawhee</a:t>
            </a:r>
          </a:p>
          <a:p>
            <a:pPr marL="0" marR="0" indent="0" algn="ctr" rtl="0">
              <a:lnSpc>
                <a:spcPct val="90000"/>
              </a:lnSpc>
              <a:spcBef>
                <a:spcPts val="1000"/>
              </a:spcBef>
              <a:buNone/>
            </a:pPr>
            <a:r>
              <a:rPr lang="en-US" sz="2400" b="1">
                <a:solidFill>
                  <a:schemeClr val="dk1"/>
                </a:solidFill>
                <a:latin typeface="Questrial"/>
                <a:ea typeface="Questrial"/>
                <a:cs typeface="Questrial"/>
                <a:sym typeface="Questrial"/>
              </a:rPr>
              <a:t>Dean Carpenter</a:t>
            </a:r>
          </a:p>
          <a:p>
            <a:pPr marL="0" marR="0" indent="0" algn="ctr" rtl="0">
              <a:lnSpc>
                <a:spcPct val="90000"/>
              </a:lnSpc>
              <a:spcBef>
                <a:spcPts val="1000"/>
              </a:spcBef>
              <a:buNone/>
            </a:pPr>
            <a:r>
              <a:rPr lang="en-US" sz="2400" b="1">
                <a:solidFill>
                  <a:schemeClr val="dk1"/>
                </a:solidFill>
                <a:latin typeface="Questrial"/>
                <a:ea typeface="Questrial"/>
                <a:cs typeface="Questrial"/>
                <a:sym typeface="Questrial"/>
              </a:rPr>
              <a:t>Dr. Bill Crowell, Director</a:t>
            </a:r>
          </a:p>
          <a:p>
            <a:pPr marL="0" marR="0" lvl="0" indent="0" algn="ctr" rtl="0">
              <a:lnSpc>
                <a:spcPct val="90000"/>
              </a:lnSpc>
              <a:spcBef>
                <a:spcPts val="1000"/>
              </a:spcBef>
              <a:buNone/>
            </a:pPr>
            <a:r>
              <a:rPr lang="en-US" sz="1800">
                <a:solidFill>
                  <a:schemeClr val="dk1"/>
                </a:solidFill>
                <a:latin typeface="Questrial"/>
                <a:ea typeface="Questrial"/>
                <a:cs typeface="Questrial"/>
                <a:sym typeface="Questrial"/>
              </a:rPr>
              <a:t>Albemarle-Pamlico National Estuary Partnership (APNEP)</a:t>
            </a:r>
          </a:p>
        </p:txBody>
      </p:sp>
      <p:sp>
        <p:nvSpPr>
          <p:cNvPr id="102" name="Shape 102"/>
          <p:cNvSpPr txBox="1">
            <a:spLocks noGrp="1"/>
          </p:cNvSpPr>
          <p:nvPr>
            <p:ph type="title"/>
          </p:nvPr>
        </p:nvSpPr>
        <p:spPr>
          <a:xfrm>
            <a:off x="406400" y="154744"/>
            <a:ext cx="7138200" cy="6620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a:solidFill>
                  <a:schemeClr val="lt1"/>
                </a:solidFill>
                <a:latin typeface="Questrial"/>
                <a:ea typeface="Questrial"/>
                <a:cs typeface="Questrial"/>
                <a:sym typeface="Questrial"/>
              </a:rPr>
              <a:t>Project Partners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406400" y="1125415"/>
            <a:ext cx="8331300" cy="5486399"/>
          </a:xfrm>
          <a:prstGeom prst="rect">
            <a:avLst/>
          </a:prstGeom>
          <a:noFill/>
          <a:ln>
            <a:noFill/>
          </a:ln>
        </p:spPr>
        <p:txBody>
          <a:bodyPr lIns="91425" tIns="45700" rIns="91425" bIns="45700" anchor="t" anchorCtr="0">
            <a:noAutofit/>
          </a:bodyPr>
          <a:lstStyle/>
          <a:p>
            <a:pPr marL="457200" marR="0" lvl="0" indent="-381000" rtl="0">
              <a:lnSpc>
                <a:spcPct val="90000"/>
              </a:lnSpc>
              <a:spcBef>
                <a:spcPts val="1000"/>
              </a:spcBef>
              <a:buClr>
                <a:srgbClr val="67B9B8"/>
              </a:buClr>
              <a:buSzPct val="100000"/>
              <a:buFont typeface="Questrial"/>
              <a:buChar char="▸"/>
            </a:pPr>
            <a:r>
              <a:rPr lang="en-US" sz="2400">
                <a:solidFill>
                  <a:schemeClr val="dk1"/>
                </a:solidFill>
                <a:latin typeface="Questrial"/>
                <a:ea typeface="Questrial"/>
                <a:cs typeface="Questrial"/>
                <a:sym typeface="Questrial"/>
              </a:rPr>
              <a:t>Create a 10 year time-series representation of HAB extent from 2004 to 2014 using Chl-a as a proxy for algae</a:t>
            </a:r>
          </a:p>
          <a:p>
            <a:pPr marL="0" marR="0" lvl="0" indent="0" rtl="0">
              <a:lnSpc>
                <a:spcPct val="90000"/>
              </a:lnSpc>
              <a:spcBef>
                <a:spcPts val="1000"/>
              </a:spcBef>
              <a:buNone/>
            </a:pPr>
            <a:endParaRPr sz="2400">
              <a:solidFill>
                <a:schemeClr val="dk1"/>
              </a:solidFill>
              <a:latin typeface="Questrial"/>
              <a:ea typeface="Questrial"/>
              <a:cs typeface="Questrial"/>
              <a:sym typeface="Questrial"/>
            </a:endParaRPr>
          </a:p>
          <a:p>
            <a:pPr marL="457200" marR="0" lvl="0" indent="-381000" rtl="0">
              <a:lnSpc>
                <a:spcPct val="90000"/>
              </a:lnSpc>
              <a:spcBef>
                <a:spcPts val="1000"/>
              </a:spcBef>
              <a:buClr>
                <a:srgbClr val="67B9B8"/>
              </a:buClr>
              <a:buSzPct val="100000"/>
              <a:buFont typeface="Questrial"/>
              <a:buChar char="▸"/>
            </a:pPr>
            <a:r>
              <a:rPr lang="en-US" sz="2400">
                <a:solidFill>
                  <a:schemeClr val="dk1"/>
                </a:solidFill>
                <a:latin typeface="Questrial"/>
                <a:ea typeface="Questrial"/>
                <a:cs typeface="Questrial"/>
                <a:sym typeface="Questrial"/>
              </a:rPr>
              <a:t>Compare MODIS-derived HAB maps with </a:t>
            </a:r>
            <a:r>
              <a:rPr lang="en-US" sz="2400" i="1">
                <a:solidFill>
                  <a:schemeClr val="dk1"/>
                </a:solidFill>
                <a:latin typeface="Questrial"/>
                <a:ea typeface="Questrial"/>
                <a:cs typeface="Questrial"/>
                <a:sym typeface="Questrial"/>
              </a:rPr>
              <a:t>in situ</a:t>
            </a:r>
            <a:r>
              <a:rPr lang="en-US" sz="2400">
                <a:solidFill>
                  <a:schemeClr val="dk1"/>
                </a:solidFill>
                <a:latin typeface="Questrial"/>
                <a:ea typeface="Questrial"/>
                <a:cs typeface="Questrial"/>
                <a:sym typeface="Questrial"/>
              </a:rPr>
              <a:t> water sample data provided by USGS North Carolina Water Science Center</a:t>
            </a:r>
          </a:p>
          <a:p>
            <a:pPr marL="0" marR="0" lvl="0" indent="0" rtl="0">
              <a:lnSpc>
                <a:spcPct val="90000"/>
              </a:lnSpc>
              <a:spcBef>
                <a:spcPts val="1000"/>
              </a:spcBef>
              <a:buNone/>
            </a:pPr>
            <a:endParaRPr sz="2400">
              <a:solidFill>
                <a:schemeClr val="dk1"/>
              </a:solidFill>
              <a:latin typeface="Questrial"/>
              <a:ea typeface="Questrial"/>
              <a:cs typeface="Questrial"/>
              <a:sym typeface="Questrial"/>
            </a:endParaRPr>
          </a:p>
          <a:p>
            <a:pPr marL="457200" marR="0" lvl="0" indent="-381000" rtl="0">
              <a:lnSpc>
                <a:spcPct val="90000"/>
              </a:lnSpc>
              <a:spcBef>
                <a:spcPts val="1000"/>
              </a:spcBef>
              <a:buClr>
                <a:srgbClr val="67B9B8"/>
              </a:buClr>
              <a:buSzPct val="100000"/>
              <a:buFont typeface="Questrial"/>
              <a:buChar char="▸"/>
            </a:pPr>
            <a:r>
              <a:rPr lang="en-US" sz="2400">
                <a:solidFill>
                  <a:schemeClr val="dk1"/>
                </a:solidFill>
                <a:latin typeface="Questrial"/>
                <a:ea typeface="Questrial"/>
                <a:cs typeface="Questrial"/>
                <a:sym typeface="Questrial"/>
              </a:rPr>
              <a:t>Provide end-users with informational maps displaying HAB spatial extent on a large scale </a:t>
            </a:r>
          </a:p>
        </p:txBody>
      </p:sp>
      <p:sp>
        <p:nvSpPr>
          <p:cNvPr id="108" name="Shape 108"/>
          <p:cNvSpPr txBox="1">
            <a:spLocks noGrp="1"/>
          </p:cNvSpPr>
          <p:nvPr>
            <p:ph type="title"/>
          </p:nvPr>
        </p:nvSpPr>
        <p:spPr>
          <a:xfrm>
            <a:off x="406400" y="154744"/>
            <a:ext cx="7138200" cy="6620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a:solidFill>
                  <a:schemeClr val="lt1"/>
                </a:solidFill>
                <a:latin typeface="Questrial"/>
                <a:ea typeface="Questrial"/>
                <a:cs typeface="Questrial"/>
                <a:sym typeface="Questrial"/>
              </a:rPr>
              <a:t>Project Objectives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2056050" y="1630173"/>
            <a:ext cx="2534099" cy="1620599"/>
          </a:xfrm>
          <a:prstGeom prst="rect">
            <a:avLst/>
          </a:prstGeom>
          <a:noFill/>
          <a:ln>
            <a:noFill/>
          </a:ln>
        </p:spPr>
        <p:txBody>
          <a:bodyPr lIns="91425" tIns="45700" rIns="91425" bIns="45700" anchor="t" anchorCtr="0">
            <a:noAutofit/>
          </a:bodyPr>
          <a:lstStyle/>
          <a:p>
            <a:pPr marL="0" marR="0" indent="0" algn="l" rtl="0">
              <a:lnSpc>
                <a:spcPct val="90000"/>
              </a:lnSpc>
              <a:spcBef>
                <a:spcPts val="1000"/>
              </a:spcBef>
              <a:buNone/>
            </a:pPr>
            <a:r>
              <a:rPr lang="en-US" sz="2400">
                <a:solidFill>
                  <a:schemeClr val="dk1"/>
                </a:solidFill>
                <a:latin typeface="Questrial"/>
                <a:ea typeface="Questrial"/>
                <a:cs typeface="Questrial"/>
                <a:sym typeface="Questrial"/>
              </a:rPr>
              <a:t>Landsat 8 OLI</a:t>
            </a:r>
          </a:p>
          <a:p>
            <a:pPr marL="0" marR="0" indent="0" algn="l" rtl="0">
              <a:lnSpc>
                <a:spcPct val="90000"/>
              </a:lnSpc>
              <a:spcBef>
                <a:spcPts val="1000"/>
              </a:spcBef>
              <a:buNone/>
            </a:pPr>
            <a:r>
              <a:rPr lang="en-US" sz="2400">
                <a:solidFill>
                  <a:schemeClr val="dk1"/>
                </a:solidFill>
                <a:latin typeface="Questrial"/>
                <a:ea typeface="Questrial"/>
                <a:cs typeface="Questrial"/>
                <a:sym typeface="Questrial"/>
              </a:rPr>
              <a:t>Landsat 7 ETM+</a:t>
            </a:r>
          </a:p>
          <a:p>
            <a:pPr marL="0" marR="0" indent="0" algn="l" rtl="0">
              <a:lnSpc>
                <a:spcPct val="90000"/>
              </a:lnSpc>
              <a:spcBef>
                <a:spcPts val="1000"/>
              </a:spcBef>
              <a:buNone/>
            </a:pPr>
            <a:r>
              <a:rPr lang="en-US" sz="2400">
                <a:solidFill>
                  <a:schemeClr val="dk1"/>
                </a:solidFill>
                <a:latin typeface="Questrial"/>
                <a:ea typeface="Questrial"/>
                <a:cs typeface="Questrial"/>
                <a:sym typeface="Questrial"/>
              </a:rPr>
              <a:t>Landsat 1-5 MSS</a:t>
            </a:r>
          </a:p>
          <a:p>
            <a:pPr marL="0" marR="0" lvl="0" indent="0" algn="l" rtl="0">
              <a:lnSpc>
                <a:spcPct val="90000"/>
              </a:lnSpc>
              <a:spcBef>
                <a:spcPts val="1000"/>
              </a:spcBef>
              <a:buNone/>
            </a:pPr>
            <a:endParaRPr sz="2400">
              <a:solidFill>
                <a:schemeClr val="dk1"/>
              </a:solidFill>
              <a:latin typeface="Questrial"/>
              <a:ea typeface="Questrial"/>
              <a:cs typeface="Questrial"/>
              <a:sym typeface="Questrial"/>
            </a:endParaRPr>
          </a:p>
        </p:txBody>
      </p:sp>
      <p:sp>
        <p:nvSpPr>
          <p:cNvPr id="114" name="Shape 114"/>
          <p:cNvSpPr txBox="1">
            <a:spLocks noGrp="1"/>
          </p:cNvSpPr>
          <p:nvPr>
            <p:ph type="title"/>
          </p:nvPr>
        </p:nvSpPr>
        <p:spPr>
          <a:xfrm>
            <a:off x="406400" y="154744"/>
            <a:ext cx="7138097" cy="6620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Project Methodology</a:t>
            </a:r>
          </a:p>
        </p:txBody>
      </p:sp>
      <p:pic>
        <p:nvPicPr>
          <p:cNvPr id="115" name="Shape 115"/>
          <p:cNvPicPr preferRelativeResize="0"/>
          <p:nvPr/>
        </p:nvPicPr>
        <p:blipFill>
          <a:blip r:embed="rId3">
            <a:alphaModFix/>
          </a:blip>
          <a:stretch>
            <a:fillRect/>
          </a:stretch>
        </p:blipFill>
        <p:spPr>
          <a:xfrm>
            <a:off x="379350" y="1974975"/>
            <a:ext cx="1595550" cy="1181100"/>
          </a:xfrm>
          <a:prstGeom prst="rect">
            <a:avLst/>
          </a:prstGeom>
          <a:noFill/>
          <a:ln>
            <a:noFill/>
          </a:ln>
        </p:spPr>
      </p:pic>
      <p:sp>
        <p:nvSpPr>
          <p:cNvPr id="116" name="Shape 116"/>
          <p:cNvSpPr txBox="1"/>
          <p:nvPr/>
        </p:nvSpPr>
        <p:spPr>
          <a:xfrm>
            <a:off x="406400" y="1078162"/>
            <a:ext cx="3977100" cy="552000"/>
          </a:xfrm>
          <a:prstGeom prst="rect">
            <a:avLst/>
          </a:prstGeom>
          <a:noFill/>
          <a:ln>
            <a:noFill/>
          </a:ln>
        </p:spPr>
        <p:txBody>
          <a:bodyPr lIns="91425" tIns="91425" rIns="91425" bIns="91425" anchor="t" anchorCtr="0">
            <a:noAutofit/>
          </a:bodyPr>
          <a:lstStyle/>
          <a:p>
            <a:pPr>
              <a:spcBef>
                <a:spcPts val="0"/>
              </a:spcBef>
              <a:buNone/>
            </a:pPr>
            <a:r>
              <a:rPr lang="en-US" sz="2400" u="sng"/>
              <a:t>NASA Earth Observations:</a:t>
            </a:r>
          </a:p>
        </p:txBody>
      </p:sp>
      <p:pic>
        <p:nvPicPr>
          <p:cNvPr id="117" name="Shape 117"/>
          <p:cNvPicPr preferRelativeResize="0"/>
          <p:nvPr/>
        </p:nvPicPr>
        <p:blipFill>
          <a:blip r:embed="rId4">
            <a:alphaModFix/>
          </a:blip>
          <a:stretch>
            <a:fillRect/>
          </a:stretch>
        </p:blipFill>
        <p:spPr>
          <a:xfrm>
            <a:off x="351700" y="3156075"/>
            <a:ext cx="1676700" cy="1181100"/>
          </a:xfrm>
          <a:prstGeom prst="rect">
            <a:avLst/>
          </a:prstGeom>
          <a:noFill/>
          <a:ln>
            <a:noFill/>
          </a:ln>
        </p:spPr>
      </p:pic>
      <p:sp>
        <p:nvSpPr>
          <p:cNvPr id="118" name="Shape 118"/>
          <p:cNvSpPr txBox="1">
            <a:spLocks noGrp="1"/>
          </p:cNvSpPr>
          <p:nvPr>
            <p:ph type="body" idx="2"/>
          </p:nvPr>
        </p:nvSpPr>
        <p:spPr>
          <a:xfrm>
            <a:off x="2126800" y="3156075"/>
            <a:ext cx="2202000" cy="1181100"/>
          </a:xfrm>
          <a:prstGeom prst="rect">
            <a:avLst/>
          </a:prstGeom>
          <a:noFill/>
          <a:ln>
            <a:noFill/>
          </a:ln>
        </p:spPr>
        <p:txBody>
          <a:bodyPr lIns="91425" tIns="45700" rIns="91425" bIns="45700" anchor="t" anchorCtr="0">
            <a:noAutofit/>
          </a:bodyPr>
          <a:lstStyle/>
          <a:p>
            <a:pPr marL="0" marR="0" indent="0" algn="l" rtl="0">
              <a:lnSpc>
                <a:spcPct val="90000"/>
              </a:lnSpc>
              <a:spcBef>
                <a:spcPts val="1000"/>
              </a:spcBef>
              <a:buNone/>
            </a:pPr>
            <a:r>
              <a:rPr lang="en-US" sz="2400">
                <a:solidFill>
                  <a:schemeClr val="dk1"/>
                </a:solidFill>
                <a:latin typeface="Questrial"/>
                <a:ea typeface="Questrial"/>
                <a:cs typeface="Questrial"/>
                <a:sym typeface="Questrial"/>
              </a:rPr>
              <a:t>Aqua MODIS</a:t>
            </a:r>
          </a:p>
          <a:p>
            <a:pPr marL="0" marR="0" lvl="0" indent="0" algn="l" rtl="0">
              <a:lnSpc>
                <a:spcPct val="90000"/>
              </a:lnSpc>
              <a:spcBef>
                <a:spcPts val="1000"/>
              </a:spcBef>
              <a:buNone/>
            </a:pPr>
            <a:r>
              <a:rPr lang="en-US" sz="2400">
                <a:solidFill>
                  <a:schemeClr val="dk1"/>
                </a:solidFill>
                <a:latin typeface="Questrial"/>
                <a:ea typeface="Questrial"/>
                <a:cs typeface="Questrial"/>
                <a:sym typeface="Questrial"/>
              </a:rPr>
              <a:t>Level 2 Data</a:t>
            </a:r>
          </a:p>
        </p:txBody>
      </p:sp>
      <p:sp>
        <p:nvSpPr>
          <p:cNvPr id="119" name="Shape 119"/>
          <p:cNvSpPr txBox="1"/>
          <p:nvPr/>
        </p:nvSpPr>
        <p:spPr>
          <a:xfrm>
            <a:off x="5762975" y="1078175"/>
            <a:ext cx="2620199" cy="552000"/>
          </a:xfrm>
          <a:prstGeom prst="rect">
            <a:avLst/>
          </a:prstGeom>
          <a:noFill/>
          <a:ln>
            <a:noFill/>
          </a:ln>
        </p:spPr>
        <p:txBody>
          <a:bodyPr lIns="91425" tIns="91425" rIns="91425" bIns="91425" anchor="t" anchorCtr="0">
            <a:noAutofit/>
          </a:bodyPr>
          <a:lstStyle/>
          <a:p>
            <a:pPr lvl="0" rtl="0">
              <a:spcBef>
                <a:spcPts val="0"/>
              </a:spcBef>
              <a:buNone/>
            </a:pPr>
            <a:r>
              <a:rPr lang="en-US" sz="2400" u="sng"/>
              <a:t>Data Acquisition:</a:t>
            </a:r>
          </a:p>
        </p:txBody>
      </p:sp>
      <p:sp>
        <p:nvSpPr>
          <p:cNvPr id="120" name="Shape 120"/>
          <p:cNvSpPr txBox="1"/>
          <p:nvPr/>
        </p:nvSpPr>
        <p:spPr>
          <a:xfrm>
            <a:off x="5844025" y="2069775"/>
            <a:ext cx="2028300" cy="552000"/>
          </a:xfrm>
          <a:prstGeom prst="rect">
            <a:avLst/>
          </a:prstGeom>
          <a:noFill/>
          <a:ln>
            <a:noFill/>
          </a:ln>
        </p:spPr>
        <p:txBody>
          <a:bodyPr lIns="91425" tIns="91425" rIns="91425" bIns="91425" anchor="t" anchorCtr="0">
            <a:noAutofit/>
          </a:bodyPr>
          <a:lstStyle/>
          <a:p>
            <a:pPr lvl="0" rtl="0">
              <a:spcBef>
                <a:spcPts val="0"/>
              </a:spcBef>
              <a:buNone/>
            </a:pPr>
            <a:r>
              <a:rPr lang="en-US" sz="2400"/>
              <a:t>USGS Glovis</a:t>
            </a:r>
          </a:p>
        </p:txBody>
      </p:sp>
      <p:sp>
        <p:nvSpPr>
          <p:cNvPr id="121" name="Shape 121"/>
          <p:cNvSpPr txBox="1"/>
          <p:nvPr/>
        </p:nvSpPr>
        <p:spPr>
          <a:xfrm>
            <a:off x="5452075" y="3250775"/>
            <a:ext cx="2812199" cy="1245599"/>
          </a:xfrm>
          <a:prstGeom prst="rect">
            <a:avLst/>
          </a:prstGeom>
          <a:noFill/>
          <a:ln>
            <a:noFill/>
          </a:ln>
        </p:spPr>
        <p:txBody>
          <a:bodyPr lIns="91425" tIns="91425" rIns="91425" bIns="91425" anchor="t" anchorCtr="0">
            <a:noAutofit/>
          </a:bodyPr>
          <a:lstStyle/>
          <a:p>
            <a:pPr algn="ctr" rtl="0">
              <a:spcBef>
                <a:spcPts val="0"/>
              </a:spcBef>
              <a:buNone/>
            </a:pPr>
            <a:r>
              <a:rPr lang="en-US" sz="2400"/>
              <a:t>GSFC Ocean Color</a:t>
            </a:r>
          </a:p>
          <a:p>
            <a:pPr lvl="0" algn="ctr" rtl="0">
              <a:spcBef>
                <a:spcPts val="0"/>
              </a:spcBef>
              <a:buNone/>
            </a:pPr>
            <a:r>
              <a:rPr lang="en-US" sz="2400"/>
              <a:t>SeaDAS </a:t>
            </a:r>
          </a:p>
        </p:txBody>
      </p:sp>
      <p:sp>
        <p:nvSpPr>
          <p:cNvPr id="122" name="Shape 122"/>
          <p:cNvSpPr txBox="1"/>
          <p:nvPr/>
        </p:nvSpPr>
        <p:spPr>
          <a:xfrm>
            <a:off x="324487" y="4785362"/>
            <a:ext cx="3977100" cy="552000"/>
          </a:xfrm>
          <a:prstGeom prst="rect">
            <a:avLst/>
          </a:prstGeom>
          <a:noFill/>
          <a:ln>
            <a:noFill/>
          </a:ln>
        </p:spPr>
        <p:txBody>
          <a:bodyPr lIns="91425" tIns="91425" rIns="91425" bIns="91425" anchor="t" anchorCtr="0">
            <a:noAutofit/>
          </a:bodyPr>
          <a:lstStyle/>
          <a:p>
            <a:pPr lvl="0" rtl="0">
              <a:spcBef>
                <a:spcPts val="0"/>
              </a:spcBef>
              <a:buNone/>
            </a:pPr>
            <a:r>
              <a:rPr lang="en-US" sz="2400" i="1" u="sng"/>
              <a:t>In situ</a:t>
            </a:r>
            <a:r>
              <a:rPr lang="en-US" sz="2400" u="sng"/>
              <a:t> Data:</a:t>
            </a:r>
          </a:p>
        </p:txBody>
      </p:sp>
      <p:sp>
        <p:nvSpPr>
          <p:cNvPr id="123" name="Shape 123"/>
          <p:cNvSpPr txBox="1"/>
          <p:nvPr/>
        </p:nvSpPr>
        <p:spPr>
          <a:xfrm>
            <a:off x="2126800" y="5271975"/>
            <a:ext cx="2881199" cy="1245599"/>
          </a:xfrm>
          <a:prstGeom prst="rect">
            <a:avLst/>
          </a:prstGeom>
          <a:noFill/>
          <a:ln>
            <a:noFill/>
          </a:ln>
        </p:spPr>
        <p:txBody>
          <a:bodyPr lIns="91425" tIns="91425" rIns="91425" bIns="91425" anchor="t" anchorCtr="0">
            <a:noAutofit/>
          </a:bodyPr>
          <a:lstStyle/>
          <a:p>
            <a:pPr lvl="0" rtl="0">
              <a:spcBef>
                <a:spcPts val="0"/>
              </a:spcBef>
              <a:buNone/>
            </a:pPr>
            <a:r>
              <a:rPr lang="en-US" sz="2400"/>
              <a:t>USGS Water Sample Data &amp; Station Locations</a:t>
            </a:r>
          </a:p>
        </p:txBody>
      </p:sp>
      <p:sp>
        <p:nvSpPr>
          <p:cNvPr id="124" name="Shape 124"/>
          <p:cNvSpPr txBox="1"/>
          <p:nvPr/>
        </p:nvSpPr>
        <p:spPr>
          <a:xfrm>
            <a:off x="4869612" y="5337362"/>
            <a:ext cx="3977100" cy="1114800"/>
          </a:xfrm>
          <a:prstGeom prst="rect">
            <a:avLst/>
          </a:prstGeom>
          <a:noFill/>
          <a:ln>
            <a:noFill/>
          </a:ln>
        </p:spPr>
        <p:txBody>
          <a:bodyPr lIns="91425" tIns="91425" rIns="91425" bIns="91425" anchor="ctr" anchorCtr="0">
            <a:noAutofit/>
          </a:bodyPr>
          <a:lstStyle/>
          <a:p>
            <a:pPr lvl="0" algn="ctr" rtl="0">
              <a:spcBef>
                <a:spcPts val="0"/>
              </a:spcBef>
              <a:buNone/>
            </a:pPr>
            <a:r>
              <a:rPr lang="en-US" sz="2400"/>
              <a:t>USGS North Carolina Water Science Center &amp; NWQMC</a:t>
            </a:r>
          </a:p>
        </p:txBody>
      </p:sp>
      <p:cxnSp>
        <p:nvCxnSpPr>
          <p:cNvPr id="125" name="Shape 125"/>
          <p:cNvCxnSpPr/>
          <p:nvPr/>
        </p:nvCxnSpPr>
        <p:spPr>
          <a:xfrm>
            <a:off x="351700" y="4693750"/>
            <a:ext cx="8034899" cy="0"/>
          </a:xfrm>
          <a:prstGeom prst="straightConnector1">
            <a:avLst/>
          </a:prstGeom>
          <a:noFill/>
          <a:ln w="19050" cap="flat">
            <a:solidFill>
              <a:schemeClr val="dk2"/>
            </a:solidFill>
            <a:prstDash val="solid"/>
            <a:round/>
            <a:headEnd type="none" w="lg" len="lg"/>
            <a:tailEnd type="none" w="lg" len="lg"/>
          </a:ln>
        </p:spPr>
      </p:cxnSp>
      <p:pic>
        <p:nvPicPr>
          <p:cNvPr id="126" name="Shape 126"/>
          <p:cNvPicPr preferRelativeResize="0"/>
          <p:nvPr/>
        </p:nvPicPr>
        <p:blipFill rotWithShape="1">
          <a:blip r:embed="rId5">
            <a:alphaModFix/>
          </a:blip>
          <a:srcRect l="13939" r="30169" b="26879"/>
          <a:stretch/>
        </p:blipFill>
        <p:spPr>
          <a:xfrm>
            <a:off x="496074" y="5271975"/>
            <a:ext cx="1362089" cy="1332999"/>
          </a:xfrm>
          <a:prstGeom prst="rect">
            <a:avLst/>
          </a:prstGeom>
          <a:noFill/>
          <a:ln>
            <a:noFill/>
          </a:ln>
        </p:spPr>
      </p:pic>
      <p:sp>
        <p:nvSpPr>
          <p:cNvPr id="127" name="Shape 127"/>
          <p:cNvSpPr txBox="1"/>
          <p:nvPr/>
        </p:nvSpPr>
        <p:spPr>
          <a:xfrm rot="-5400000">
            <a:off x="-300350" y="5850574"/>
            <a:ext cx="1283100" cy="175800"/>
          </a:xfrm>
          <a:prstGeom prst="rect">
            <a:avLst/>
          </a:prstGeom>
          <a:noFill/>
          <a:ln>
            <a:noFill/>
          </a:ln>
        </p:spPr>
        <p:txBody>
          <a:bodyPr lIns="91425" tIns="91425" rIns="91425" bIns="91425" anchor="t" anchorCtr="0">
            <a:noAutofit/>
          </a:bodyPr>
          <a:lstStyle/>
          <a:p>
            <a:pPr lvl="0" rtl="0">
              <a:spcBef>
                <a:spcPts val="0"/>
              </a:spcBef>
              <a:buNone/>
            </a:pPr>
            <a:r>
              <a:rPr lang="en-US" sz="1200"/>
              <a:t>Source: USGS</a:t>
            </a:r>
          </a:p>
        </p:txBody>
      </p:sp>
      <p:sp>
        <p:nvSpPr>
          <p:cNvPr id="128" name="Shape 128"/>
          <p:cNvSpPr txBox="1"/>
          <p:nvPr/>
        </p:nvSpPr>
        <p:spPr>
          <a:xfrm rot="-5400000">
            <a:off x="-424400" y="3658724"/>
            <a:ext cx="1179600" cy="175800"/>
          </a:xfrm>
          <a:prstGeom prst="rect">
            <a:avLst/>
          </a:prstGeom>
          <a:noFill/>
          <a:ln>
            <a:noFill/>
          </a:ln>
        </p:spPr>
        <p:txBody>
          <a:bodyPr lIns="91425" tIns="91425" rIns="91425" bIns="91425" anchor="t" anchorCtr="0">
            <a:noAutofit/>
          </a:bodyPr>
          <a:lstStyle/>
          <a:p>
            <a:pPr lvl="0" rtl="0">
              <a:spcBef>
                <a:spcPts val="0"/>
              </a:spcBef>
              <a:buNone/>
            </a:pPr>
            <a:r>
              <a:rPr lang="en-US" sz="1200"/>
              <a:t>Source: NASA</a:t>
            </a:r>
          </a:p>
        </p:txBody>
      </p:sp>
      <p:sp>
        <p:nvSpPr>
          <p:cNvPr id="129" name="Shape 129"/>
          <p:cNvSpPr txBox="1"/>
          <p:nvPr/>
        </p:nvSpPr>
        <p:spPr>
          <a:xfrm rot="-5400000">
            <a:off x="-416400" y="2352574"/>
            <a:ext cx="1253400" cy="175800"/>
          </a:xfrm>
          <a:prstGeom prst="rect">
            <a:avLst/>
          </a:prstGeom>
          <a:noFill/>
          <a:ln>
            <a:noFill/>
          </a:ln>
        </p:spPr>
        <p:txBody>
          <a:bodyPr lIns="91425" tIns="91425" rIns="91425" bIns="91425" anchor="t" anchorCtr="0">
            <a:noAutofit/>
          </a:bodyPr>
          <a:lstStyle/>
          <a:p>
            <a:pPr lvl="0" rtl="0">
              <a:spcBef>
                <a:spcPts val="0"/>
              </a:spcBef>
              <a:buNone/>
            </a:pPr>
            <a:r>
              <a:rPr lang="en-US" sz="1200"/>
              <a:t>Source: NASA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06400" y="1125415"/>
            <a:ext cx="8331300" cy="5486399"/>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None/>
            </a:pPr>
            <a:endParaRPr sz="2400">
              <a:solidFill>
                <a:schemeClr val="dk1"/>
              </a:solidFill>
              <a:latin typeface="Questrial"/>
              <a:ea typeface="Questrial"/>
              <a:cs typeface="Questrial"/>
              <a:sym typeface="Questrial"/>
            </a:endParaRPr>
          </a:p>
        </p:txBody>
      </p:sp>
      <p:sp>
        <p:nvSpPr>
          <p:cNvPr id="135" name="Shape 135"/>
          <p:cNvSpPr txBox="1">
            <a:spLocks noGrp="1"/>
          </p:cNvSpPr>
          <p:nvPr>
            <p:ph type="title"/>
          </p:nvPr>
        </p:nvSpPr>
        <p:spPr>
          <a:xfrm>
            <a:off x="406400" y="154744"/>
            <a:ext cx="7138200" cy="6620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Project Methodology</a:t>
            </a:r>
          </a:p>
        </p:txBody>
      </p:sp>
      <p:pic>
        <p:nvPicPr>
          <p:cNvPr id="136" name="Shape 136"/>
          <p:cNvPicPr preferRelativeResize="0"/>
          <p:nvPr/>
        </p:nvPicPr>
        <p:blipFill>
          <a:blip r:embed="rId3">
            <a:alphaModFix/>
          </a:blip>
          <a:stretch>
            <a:fillRect/>
          </a:stretch>
        </p:blipFill>
        <p:spPr>
          <a:xfrm>
            <a:off x="206275" y="1057775"/>
            <a:ext cx="8731442" cy="54863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06400" y="1125415"/>
            <a:ext cx="8331200" cy="54863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Results- our chl-a maps did/did</a:t>
            </a:r>
            <a:r>
              <a:rPr lang="en-US" sz="2400">
                <a:solidFill>
                  <a:schemeClr val="dk1"/>
                </a:solidFill>
                <a:latin typeface="Questrial"/>
                <a:ea typeface="Questrial"/>
                <a:cs typeface="Questrial"/>
                <a:sym typeface="Questrial"/>
              </a:rPr>
              <a:t> not appear to match water sample data in a non-qualitative analysis of accuracy</a:t>
            </a:r>
          </a:p>
          <a:p>
            <a:pPr marL="228600" marR="0" lvl="0" indent="-76200" algn="l" rtl="0">
              <a:lnSpc>
                <a:spcPct val="90000"/>
              </a:lnSpc>
              <a:spcBef>
                <a:spcPts val="1000"/>
              </a:spcBef>
              <a:buClr>
                <a:srgbClr val="DC6448"/>
              </a:buClr>
              <a:buFont typeface="Arial"/>
              <a:buNone/>
            </a:pPr>
            <a:endParaRPr sz="2400" b="0" i="0" u="none" strike="noStrike" cap="none" baseline="0">
              <a:solidFill>
                <a:schemeClr val="dk1"/>
              </a:solidFill>
              <a:latin typeface="Questrial"/>
              <a:ea typeface="Questrial"/>
              <a:cs typeface="Questrial"/>
              <a:sym typeface="Questrial"/>
            </a:endParaRPr>
          </a:p>
          <a:p>
            <a:pPr marL="228600" marR="0" lvl="0" indent="-228600" algn="l" rtl="0">
              <a:lnSpc>
                <a:spcPct val="90000"/>
              </a:lnSpc>
              <a:spcBef>
                <a:spcPts val="100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Discussion</a:t>
            </a:r>
          </a:p>
          <a:p>
            <a:pPr marL="228600" marR="0" lvl="0" indent="-76200" algn="l" rtl="0">
              <a:lnSpc>
                <a:spcPct val="90000"/>
              </a:lnSpc>
              <a:spcBef>
                <a:spcPts val="1000"/>
              </a:spcBef>
              <a:buClr>
                <a:srgbClr val="DC6448"/>
              </a:buClr>
              <a:buFont typeface="Arial"/>
              <a:buNone/>
            </a:pPr>
            <a:endParaRPr sz="2400" b="0" i="0" u="none" strike="noStrike" cap="none" baseline="0">
              <a:solidFill>
                <a:schemeClr val="dk1"/>
              </a:solidFill>
              <a:latin typeface="Questrial"/>
              <a:ea typeface="Questrial"/>
              <a:cs typeface="Questrial"/>
              <a:sym typeface="Questrial"/>
            </a:endParaRPr>
          </a:p>
          <a:p>
            <a:pPr marL="228600" marR="0" lvl="0" indent="-228600" algn="l" rtl="0">
              <a:lnSpc>
                <a:spcPct val="90000"/>
              </a:lnSpc>
              <a:spcBef>
                <a:spcPts val="100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Uncertainty/Error Analysis- many different algorithms to determine chl-a from MODIS</a:t>
            </a:r>
          </a:p>
        </p:txBody>
      </p:sp>
      <p:sp>
        <p:nvSpPr>
          <p:cNvPr id="142" name="Shape 142"/>
          <p:cNvSpPr txBox="1">
            <a:spLocks noGrp="1"/>
          </p:cNvSpPr>
          <p:nvPr>
            <p:ph type="title"/>
          </p:nvPr>
        </p:nvSpPr>
        <p:spPr>
          <a:xfrm>
            <a:off x="406400" y="154744"/>
            <a:ext cx="7138097" cy="6620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Results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406400" y="1125415"/>
            <a:ext cx="8331200" cy="54863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Conclusions</a:t>
            </a:r>
          </a:p>
          <a:p>
            <a:pPr marL="228600" marR="0" lvl="0" indent="-76200" algn="l" rtl="0">
              <a:lnSpc>
                <a:spcPct val="90000"/>
              </a:lnSpc>
              <a:spcBef>
                <a:spcPts val="1000"/>
              </a:spcBef>
              <a:buClr>
                <a:srgbClr val="DC6448"/>
              </a:buClr>
              <a:buFont typeface="Arial"/>
              <a:buNone/>
            </a:pPr>
            <a:endParaRPr sz="2400" b="0" i="0" u="none" strike="noStrike" cap="none" baseline="0">
              <a:solidFill>
                <a:schemeClr val="dk1"/>
              </a:solidFill>
              <a:latin typeface="Questrial"/>
              <a:ea typeface="Questrial"/>
              <a:cs typeface="Questrial"/>
              <a:sym typeface="Questrial"/>
            </a:endParaRPr>
          </a:p>
          <a:p>
            <a:pPr marL="228600" marR="0" lvl="0" indent="-228600" algn="l" rtl="0">
              <a:lnSpc>
                <a:spcPct val="90000"/>
              </a:lnSpc>
              <a:spcBef>
                <a:spcPts val="100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Benefits of Research- large extent of HAB monitoring and a </a:t>
            </a:r>
            <a:r>
              <a:rPr lang="en-US" sz="2400">
                <a:solidFill>
                  <a:schemeClr val="dk1"/>
                </a:solidFill>
                <a:latin typeface="Questrial"/>
                <a:ea typeface="Questrial"/>
                <a:cs typeface="Questrial"/>
                <a:sym typeface="Questrial"/>
              </a:rPr>
              <a:t>historical record of HAB behavior</a:t>
            </a:r>
          </a:p>
          <a:p>
            <a:pPr marL="228600" marR="0" lvl="0" indent="-76200" algn="l" rtl="0">
              <a:lnSpc>
                <a:spcPct val="90000"/>
              </a:lnSpc>
              <a:spcBef>
                <a:spcPts val="1000"/>
              </a:spcBef>
              <a:buClr>
                <a:srgbClr val="DC6448"/>
              </a:buClr>
              <a:buFont typeface="Arial"/>
              <a:buNone/>
            </a:pPr>
            <a:endParaRPr sz="2400" b="0" i="0" u="none" strike="noStrike" cap="none" baseline="0">
              <a:solidFill>
                <a:schemeClr val="dk1"/>
              </a:solidFill>
              <a:latin typeface="Questrial"/>
              <a:ea typeface="Questrial"/>
              <a:cs typeface="Questrial"/>
              <a:sym typeface="Questrial"/>
            </a:endParaRPr>
          </a:p>
          <a:p>
            <a:pPr marL="228600" marR="0" lvl="0" indent="-228600" algn="l" rtl="0">
              <a:lnSpc>
                <a:spcPct val="90000"/>
              </a:lnSpc>
              <a:spcBef>
                <a:spcPts val="1000"/>
              </a:spcBef>
              <a:buClr>
                <a:srgbClr val="DC6448"/>
              </a:buClr>
              <a:buSzPct val="100000"/>
              <a:buFont typeface="Arial"/>
              <a:buChar char=""/>
            </a:pPr>
            <a:r>
              <a:rPr lang="en-US" sz="2400" b="0" i="0" u="none" strike="noStrike" cap="none" baseline="0">
                <a:solidFill>
                  <a:schemeClr val="dk1"/>
                </a:solidFill>
                <a:latin typeface="Questrial"/>
                <a:ea typeface="Questrial"/>
                <a:cs typeface="Questrial"/>
                <a:sym typeface="Questrial"/>
              </a:rPr>
              <a:t>Any Future Work (if applicable)- regression analysis to</a:t>
            </a:r>
            <a:r>
              <a:rPr lang="en-US" sz="2400">
                <a:solidFill>
                  <a:schemeClr val="dk1"/>
                </a:solidFill>
                <a:latin typeface="Questrial"/>
                <a:ea typeface="Questrial"/>
                <a:cs typeface="Questrial"/>
                <a:sym typeface="Questrial"/>
              </a:rPr>
              <a:t> actually validate the model. Also to investigate relationships between chl-a concentration and other water quality factors (dissolved O2, N, P, etc)</a:t>
            </a:r>
          </a:p>
        </p:txBody>
      </p:sp>
      <p:sp>
        <p:nvSpPr>
          <p:cNvPr id="148" name="Shape 148"/>
          <p:cNvSpPr txBox="1">
            <a:spLocks noGrp="1"/>
          </p:cNvSpPr>
          <p:nvPr>
            <p:ph type="title"/>
          </p:nvPr>
        </p:nvSpPr>
        <p:spPr>
          <a:xfrm>
            <a:off x="406400" y="154744"/>
            <a:ext cx="7138097" cy="6620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Questrial"/>
              <a:buNone/>
            </a:pPr>
            <a:r>
              <a:rPr lang="en-US" sz="3200" b="0" i="0" u="none" strike="noStrike" cap="none" baseline="0">
                <a:solidFill>
                  <a:schemeClr val="lt1"/>
                </a:solidFill>
                <a:latin typeface="Questrial"/>
                <a:ea typeface="Questrial"/>
                <a:cs typeface="Questrial"/>
                <a:sym typeface="Questrial"/>
              </a:rPr>
              <a:t>Conclusions</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Water">
      <a:dk1>
        <a:srgbClr val="000000"/>
      </a:dk1>
      <a:lt1>
        <a:srgbClr val="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411</Words>
  <Application>Microsoft Office PowerPoint</Application>
  <PresentationFormat>On-screen Show (4:3)</PresentationFormat>
  <Paragraphs>77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Helvetica Neue</vt:lpstr>
      <vt:lpstr>Questrial</vt:lpstr>
      <vt:lpstr>office theme</vt:lpstr>
      <vt:lpstr>North Carolina Water Resources</vt:lpstr>
      <vt:lpstr>Community Concerns</vt:lpstr>
      <vt:lpstr>Community Concerns</vt:lpstr>
      <vt:lpstr>Project Partners</vt:lpstr>
      <vt:lpstr>Project Objectives</vt:lpstr>
      <vt:lpstr>Project Methodology</vt:lpstr>
      <vt:lpstr>Project Methodology</vt:lpstr>
      <vt:lpstr>Results</vt:lpstr>
      <vt:lpstr>Conclusions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Water Resources</dc:title>
  <dc:creator>Smith, Chad K. (LARC-E3)[SSAI DEVELOP]</dc:creator>
  <cp:lastModifiedBy>Owen, Nathan O. (LARC-E3)[SSAI DEVELOP]</cp:lastModifiedBy>
  <cp:revision>4</cp:revision>
  <dcterms:modified xsi:type="dcterms:W3CDTF">2015-03-03T17:25:11Z</dcterms:modified>
</cp:coreProperties>
</file>