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5" r:id="rId10"/>
    <p:sldId id="264" r:id="rId11"/>
    <p:sldId id="266" r:id="rId12"/>
    <p:sldId id="273" r:id="rId13"/>
    <p:sldId id="274" r:id="rId14"/>
    <p:sldId id="272" r:id="rId15"/>
    <p:sldId id="268" r:id="rId16"/>
    <p:sldId id="271" r:id="rId17"/>
    <p:sldId id="270" r:id="rId18"/>
  </p:sldIdLst>
  <p:sldSz cx="9144000" cy="6858000" type="screen4x3"/>
  <p:notesSz cx="6858000" cy="9144000"/>
  <p:embeddedFontLst>
    <p:embeddedFont>
      <p:font typeface="Century Gothic" panose="020B0502020202020204" pitchFamily="34" charset="0"/>
      <p:regular r:id="rId20"/>
      <p:bold r:id="rId21"/>
      <p:italic r:id="rId22"/>
      <p:boldItalic r:id="rId23"/>
    </p:embeddedFont>
    <p:embeddedFont>
      <p:font typeface="Webdings" panose="05030102010509060703" pitchFamily="18" charset="2"/>
      <p:regular r:id="rId24"/>
    </p:embeddedFont>
    <p:embeddedFont>
      <p:font typeface="Garamond" panose="02020404030301010803" pitchFamily="18" charset="0"/>
      <p:regular r:id="rId25"/>
      <p:bold r:id="rId26"/>
      <p:italic r:id="rId27"/>
    </p:embeddedFont>
    <p:embeddedFont>
      <p:font typeface="Calibri" panose="020F0502020204030204" pitchFamily="34" charset="0"/>
      <p:regular r:id="rId28"/>
      <p:bold r:id="rId29"/>
      <p:italic r:id="rId30"/>
      <p:boldItalic r:id="rId31"/>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Baghel" initials="EB" lastIdx="5" clrIdx="0"/>
  <p:cmAuthor id="1" name="Vishal Arya" initials="" lastIdx="12" clrIdx="1"/>
  <p:cmAuthor id="2" name="Brian Woodward" initials="BW" lastIdx="10" clrIdx="2"/>
  <p:cmAuthor id="3" name="Sarah Carroll" initials="SC"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3D4A4E-E5DC-4101-898B-6D6A7D8EBD62}">
  <a:tblStyle styleId="{A83D4A4E-E5DC-4101-898B-6D6A7D8EBD62}"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3FA89951-DD1D-4E04-B161-4FD8EF7DE2A0}"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879AE771-518E-43EF-AB29-4BCA0CA6BF29}" styleName="Table_2">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 styleId="{CCB1B128-F23A-4943-BBF6-7E19A804B1F9}" styleName="Table_3">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 styleId="{7D7D012C-1DFE-4BDF-9A40-35D95A03A5C1}" styleName="Table_4"/>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26" autoAdjust="0"/>
  </p:normalViewPr>
  <p:slideViewPr>
    <p:cSldViewPr snapToGrid="0" snapToObjects="1">
      <p:cViewPr varScale="1">
        <p:scale>
          <a:sx n="106" d="100"/>
          <a:sy n="106" d="100"/>
        </p:scale>
        <p:origin x="115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51741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p:txBody>
      </p:sp>
      <p:sp>
        <p:nvSpPr>
          <p:cNvPr id="112" name="Shape 1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80390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dirty="0">
                <a:sym typeface="Calibri"/>
              </a:rPr>
              <a:t>At this point in our workflow, we have collected and organized reference data, and have compiled our multi-image and elevation derived data composites. Presumably we have selected the best model and reference data combination from step 1 as well. Now we run step 2 of the model which runs as follows [quickly go through slide].</a:t>
            </a:r>
          </a:p>
        </p:txBody>
      </p:sp>
      <p:sp>
        <p:nvSpPr>
          <p:cNvPr id="206" name="Shape 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18756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rgbClr val="000000"/>
              </a:buClr>
              <a:buSzPct val="25000"/>
              <a:buFont typeface="Arial"/>
              <a:buNone/>
            </a:pPr>
            <a:r>
              <a:rPr lang="en-US" dirty="0">
                <a:sym typeface="Calibri"/>
              </a:rPr>
              <a:t>The step 2 model binary and continuous output for each species were loaded into </a:t>
            </a:r>
            <a:r>
              <a:rPr lang="en-US" dirty="0" err="1">
                <a:sym typeface="Calibri"/>
              </a:rPr>
              <a:t>arcmap</a:t>
            </a:r>
            <a:r>
              <a:rPr lang="en-US" dirty="0">
                <a:sym typeface="Calibri"/>
              </a:rPr>
              <a:t> and the binary and continuous </a:t>
            </a:r>
            <a:r>
              <a:rPr lang="en-US" dirty="0" err="1">
                <a:sym typeface="Calibri"/>
              </a:rPr>
              <a:t>rasters</a:t>
            </a:r>
            <a:r>
              <a:rPr lang="en-US" dirty="0">
                <a:sym typeface="Calibri"/>
              </a:rPr>
              <a:t> were combined using raster calculator and the resulting raster was clipped to a forest/non-forest mask for a final raster output of percent canopy coverage by species</a:t>
            </a:r>
          </a:p>
        </p:txBody>
      </p:sp>
      <p:sp>
        <p:nvSpPr>
          <p:cNvPr id="229" name="Shape 2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59661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Here we have the final map outputs for 2014 for</a:t>
            </a:r>
            <a:r>
              <a:rPr lang="en-US" baseline="0" dirty="0" smtClean="0"/>
              <a:t> Aspen and Subalpine Fir with percent canopy cover shown as a color ramp. </a:t>
            </a:r>
            <a:r>
              <a:rPr lang="en-US" dirty="0" smtClean="0">
                <a:sym typeface="Calibri"/>
              </a:rPr>
              <a:t>(1) The</a:t>
            </a:r>
            <a:r>
              <a:rPr lang="en-US" baseline="0" dirty="0" smtClean="0">
                <a:sym typeface="Calibri"/>
              </a:rPr>
              <a:t> maps are of c</a:t>
            </a:r>
            <a:r>
              <a:rPr lang="en-US" dirty="0" smtClean="0">
                <a:sym typeface="Calibri"/>
              </a:rPr>
              <a:t>ontinuous output of species canopy cover percentage throughout the entire study area which shows the highest percent cover to the lowest. Here, subalpine fir shows a maximum cover of 46%, which is in line with maximum percentage for fir from Savage et al. (2015)</a:t>
            </a:r>
            <a:r>
              <a:rPr lang="en-US" baseline="0" dirty="0" smtClean="0">
                <a:sym typeface="Calibri"/>
              </a:rPr>
              <a:t> (43%).</a:t>
            </a:r>
            <a:r>
              <a:rPr lang="en-US" dirty="0" smtClean="0">
                <a:sym typeface="Calibri"/>
              </a:rPr>
              <a:t> </a:t>
            </a:r>
            <a:r>
              <a:rPr lang="en-US" baseline="0" dirty="0" smtClean="0"/>
              <a:t>You can see that the prediction for Aspen shows that Aspen only appears when the canopy cover is over ~30%. For Fir we have a far greater range of predicted canopy cover, but the maximum percent canopy cover of 45% is present in locations where we would expect to encounter Fir.</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312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Here are our</a:t>
            </a:r>
            <a:r>
              <a:rPr lang="en-US" baseline="0" dirty="0" smtClean="0"/>
              <a:t> other two focal species, Englemann Spruce, with a percent canopy cover maximum of 34%, and Lodgepole Pine at 55%. Again, these continuous cover maps highlight total possible coverage of species within the study area, but also accurately highlight the most likely maximum canopy coverage to spatially specific locations that we would expect to find these species.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388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rgbClr val="000000"/>
              </a:buClr>
              <a:buSzPct val="25000"/>
              <a:buFont typeface="Arial"/>
              <a:buNone/>
            </a:pPr>
            <a:r>
              <a:rPr lang="en-US" dirty="0" smtClean="0">
                <a:sym typeface="Calibri"/>
              </a:rPr>
              <a:t>We also chose to visualize </a:t>
            </a:r>
            <a:r>
              <a:rPr lang="en-US" dirty="0">
                <a:sym typeface="Calibri"/>
              </a:rPr>
              <a:t>only the highest percentage of canopy cover </a:t>
            </a:r>
            <a:r>
              <a:rPr lang="en-US" dirty="0" smtClean="0">
                <a:sym typeface="Calibri"/>
              </a:rPr>
              <a:t>of each species</a:t>
            </a:r>
            <a:r>
              <a:rPr lang="en-US" baseline="0" dirty="0" smtClean="0">
                <a:sym typeface="Calibri"/>
              </a:rPr>
              <a:t> </a:t>
            </a:r>
            <a:r>
              <a:rPr lang="en-US" dirty="0" smtClean="0">
                <a:sym typeface="Calibri"/>
              </a:rPr>
              <a:t>to </a:t>
            </a:r>
            <a:r>
              <a:rPr lang="en-US" dirty="0">
                <a:sym typeface="Calibri"/>
              </a:rPr>
              <a:t>create a simple to understand species composition map of the study area, since species are often most identifiable based on geographic location</a:t>
            </a:r>
            <a:r>
              <a:rPr lang="en-US" dirty="0" smtClean="0">
                <a:sym typeface="Calibri"/>
              </a:rPr>
              <a:t>. While some</a:t>
            </a:r>
            <a:r>
              <a:rPr lang="en-US" baseline="0" dirty="0" smtClean="0">
                <a:sym typeface="Calibri"/>
              </a:rPr>
              <a:t> species overlap based on the continuous map, here the species location is based on which species possess the highest percent canopy cover for a given pixel; giving forest managers with a detailed, yet easy to use species composition map.</a:t>
            </a:r>
            <a:endParaRPr lang="en-US" dirty="0">
              <a:sym typeface="Calibri"/>
            </a:endParaRPr>
          </a:p>
        </p:txBody>
      </p:sp>
      <p:sp>
        <p:nvSpPr>
          <p:cNvPr id="236" name="Shape 2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66933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cap="none" baseline="0" dirty="0" smtClean="0">
                <a:solidFill>
                  <a:schemeClr val="dk1"/>
                </a:solidFill>
                <a:latin typeface="Calibri"/>
                <a:ea typeface="Calibri"/>
                <a:cs typeface="Calibri"/>
                <a:sym typeface="Calibri"/>
              </a:rPr>
              <a:t>Some final thoughts on possible errors and real uncertainties, include:</a:t>
            </a:r>
          </a:p>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cap="none" baseline="0" dirty="0" smtClean="0">
                <a:solidFill>
                  <a:schemeClr val="dk1"/>
                </a:solidFill>
                <a:latin typeface="Calibri"/>
                <a:ea typeface="Calibri"/>
                <a:cs typeface="Calibri"/>
                <a:sym typeface="Calibri"/>
              </a:rPr>
              <a:t>1. </a:t>
            </a:r>
            <a:r>
              <a:rPr lang="en-US" dirty="0" smtClean="0">
                <a:solidFill>
                  <a:srgbClr val="000000"/>
                </a:solidFill>
                <a:latin typeface="Century Gothic"/>
                <a:cs typeface="Century Gothic"/>
              </a:rPr>
              <a:t>Inaccuracies in species identification using medium-scale resolution imagery</a:t>
            </a:r>
            <a:r>
              <a:rPr lang="en-US" baseline="0" dirty="0" smtClean="0">
                <a:solidFill>
                  <a:srgbClr val="000000"/>
                </a:solidFill>
                <a:latin typeface="Century Gothic"/>
                <a:cs typeface="Century Gothic"/>
              </a:rPr>
              <a:t> – this is something the model and field reference data was meant to address, but limitations still exist</a:t>
            </a:r>
            <a:endParaRPr lang="en-US" sz="1200" b="0" i="0" u="none" strike="noStrike" cap="none" baseline="0" dirty="0" smtClean="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cap="none" baseline="0" dirty="0" smtClean="0">
                <a:solidFill>
                  <a:schemeClr val="dk1"/>
                </a:solidFill>
                <a:latin typeface="Calibri"/>
                <a:ea typeface="Calibri"/>
                <a:cs typeface="Calibri"/>
                <a:sym typeface="Calibri"/>
              </a:rPr>
              <a:t>2. Small sample of reference </a:t>
            </a:r>
            <a:r>
              <a:rPr lang="en-US" sz="1200" b="0" i="0" u="none" strike="noStrike" cap="none" baseline="0" dirty="0" smtClean="0">
                <a:solidFill>
                  <a:srgbClr val="000000"/>
                </a:solidFill>
                <a:latin typeface="Century Gothic"/>
                <a:cs typeface="Century Gothic"/>
                <a:sym typeface="Questrial"/>
              </a:rPr>
              <a:t>data for model training may be insufficient (67 plots versus +300 plots</a:t>
            </a:r>
            <a:r>
              <a:rPr lang="en-US" dirty="0" smtClean="0">
                <a:solidFill>
                  <a:srgbClr val="000000"/>
                </a:solidFill>
                <a:latin typeface="Century Gothic"/>
                <a:cs typeface="Century Gothic"/>
              </a:rPr>
              <a:t>) – Savage</a:t>
            </a:r>
            <a:r>
              <a:rPr lang="en-US" baseline="0" dirty="0" smtClean="0">
                <a:solidFill>
                  <a:srgbClr val="000000"/>
                </a:solidFill>
                <a:latin typeface="Century Gothic"/>
                <a:cs typeface="Century Gothic"/>
              </a:rPr>
              <a:t> et al., which we modeled our research off of utilized far more reference data, and had a sample available for accuracy verification, which this study didn’t have. In addition a small sample size means that model outputs have lower accuracy.</a:t>
            </a:r>
            <a:endParaRPr lang="en-US" dirty="0" smtClean="0">
              <a:solidFill>
                <a:srgbClr val="000000"/>
              </a:solidFill>
              <a:latin typeface="Century Gothic"/>
              <a:cs typeface="Century Gothic"/>
            </a:endParaRPr>
          </a:p>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cap="none" baseline="0" dirty="0" smtClean="0">
                <a:solidFill>
                  <a:schemeClr val="dk1"/>
                </a:solidFill>
                <a:latin typeface="Calibri"/>
                <a:ea typeface="Calibri"/>
                <a:cs typeface="Calibri"/>
                <a:sym typeface="Calibri"/>
              </a:rPr>
              <a:t>3. </a:t>
            </a:r>
            <a:r>
              <a:rPr lang="en-US" sz="1200" b="0" i="0" u="none" strike="noStrike" cap="none" baseline="0" dirty="0" smtClean="0">
                <a:solidFill>
                  <a:srgbClr val="000000"/>
                </a:solidFill>
                <a:latin typeface="Century Gothic"/>
                <a:cs typeface="Century Gothic"/>
                <a:sym typeface="Questrial"/>
              </a:rPr>
              <a:t>High volume of dead trees in study area may confuse the training data and spectral signatures affecting species prediction</a:t>
            </a:r>
          </a:p>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cap="none" baseline="0" dirty="0" smtClean="0">
                <a:solidFill>
                  <a:srgbClr val="000000"/>
                </a:solidFill>
                <a:latin typeface="Century Gothic"/>
                <a:cs typeface="Century Gothic"/>
                <a:sym typeface="Questrial"/>
              </a:rPr>
              <a:t>4. Potential of using other statistical models on output unknown – since the model was given to us with Savage et al.’s best fit statistics</a:t>
            </a:r>
          </a:p>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sz="1200" b="0" i="0" u="none" strike="noStrike" cap="none" baseline="0" dirty="0" smtClean="0">
              <a:solidFill>
                <a:srgbClr val="000000"/>
              </a:solidFill>
              <a:latin typeface="Century Gothic"/>
              <a:cs typeface="Century Gothic"/>
              <a:sym typeface="Questrial"/>
            </a:endParaRPr>
          </a:p>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15</a:t>
            </a:fld>
            <a:endParaRPr lang="en-US" sz="14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944748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228600" marR="0" lvl="0" indent="-228600" algn="l" rtl="0">
              <a:spcBef>
                <a:spcPts val="0"/>
              </a:spcBef>
              <a:buClr>
                <a:srgbClr val="000000"/>
              </a:buClr>
              <a:buSzPct val="25000"/>
              <a:buFont typeface="Arial"/>
              <a:buAutoNum type="arabicParenBoth"/>
            </a:pPr>
            <a:r>
              <a:rPr lang="en-US" dirty="0" smtClean="0">
                <a:sym typeface="Calibri"/>
              </a:rPr>
              <a:t>The project outputs show that not only did the model adequately</a:t>
            </a:r>
            <a:r>
              <a:rPr lang="en-US" baseline="0" dirty="0" smtClean="0">
                <a:sym typeface="Calibri"/>
              </a:rPr>
              <a:t> map species distribution, but more importantly, it </a:t>
            </a:r>
            <a:r>
              <a:rPr lang="en-US" dirty="0" smtClean="0">
                <a:sym typeface="Calibri"/>
              </a:rPr>
              <a:t>provided </a:t>
            </a:r>
            <a:r>
              <a:rPr lang="en-US" baseline="0" dirty="0" smtClean="0">
                <a:sym typeface="Calibri"/>
              </a:rPr>
              <a:t>improved percent canopy cover estimates at the pixel level for the four focal species at the Colorado State Forest, which had not been previously attempted.</a:t>
            </a:r>
          </a:p>
          <a:p>
            <a:pPr marL="228600" marR="0" lvl="0" indent="-228600" algn="l" rtl="0">
              <a:spcBef>
                <a:spcPts val="0"/>
              </a:spcBef>
              <a:buClr>
                <a:srgbClr val="000000"/>
              </a:buClr>
              <a:buSzPct val="25000"/>
              <a:buFont typeface="Arial"/>
              <a:buAutoNum type="arabicParenBoth"/>
            </a:pPr>
            <a:r>
              <a:rPr lang="en-US" baseline="0" dirty="0" smtClean="0">
                <a:sym typeface="Calibri"/>
              </a:rPr>
              <a:t>Our confidence interval, which was our primary accuracy assessment at this time, proved to be within an acceptable range for use by forest managers: between ~9 – 15% from the average at the pixel level.</a:t>
            </a:r>
          </a:p>
          <a:p>
            <a:pPr marL="228600" marR="0" lvl="0" indent="-228600" algn="l" rtl="0">
              <a:spcBef>
                <a:spcPts val="0"/>
              </a:spcBef>
              <a:buClr>
                <a:srgbClr val="000000"/>
              </a:buClr>
              <a:buSzPct val="25000"/>
              <a:buFont typeface="Arial"/>
              <a:buAutoNum type="arabicParenBoth"/>
            </a:pPr>
            <a:r>
              <a:rPr lang="en-US" baseline="0" dirty="0" smtClean="0">
                <a:sym typeface="Calibri"/>
              </a:rPr>
              <a:t>As you saw in the previous slides, we are please to be able to provide independent species canopy cover maps, as well as a generalized species composition map based on dominant species, to our project partners.</a:t>
            </a:r>
          </a:p>
          <a:p>
            <a:pPr marL="0" marR="0" lvl="0" indent="0" algn="l" rtl="0">
              <a:spcBef>
                <a:spcPts val="0"/>
              </a:spcBef>
              <a:buClr>
                <a:srgbClr val="000000"/>
              </a:buClr>
              <a:buSzPct val="25000"/>
              <a:buFont typeface="Arial"/>
              <a:buNone/>
            </a:pPr>
            <a:endParaRPr lang="en-US" baseline="0" dirty="0" smtClean="0">
              <a:sym typeface="Calibri"/>
            </a:endParaRPr>
          </a:p>
          <a:p>
            <a:pPr marL="0" marR="0" lvl="0" indent="0" algn="l" rtl="0">
              <a:spcBef>
                <a:spcPts val="0"/>
              </a:spcBef>
              <a:buClr>
                <a:srgbClr val="000000"/>
              </a:buClr>
              <a:buSzPct val="25000"/>
              <a:buFont typeface="Arial"/>
              <a:buNone/>
            </a:pPr>
            <a:endParaRPr lang="en-US" dirty="0">
              <a:sym typeface="Calibri"/>
            </a:endParaRPr>
          </a:p>
        </p:txBody>
      </p:sp>
      <p:sp>
        <p:nvSpPr>
          <p:cNvPr id="236" name="Shape 2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64498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We would like to thank our science advisor and project partners, as well as the researchers at Montana State University for their support of this project.</a:t>
            </a:r>
            <a:endParaRPr sz="1200" b="0" i="0" u="none" strike="noStrike" cap="none" baseline="0" dirty="0">
              <a:solidFill>
                <a:schemeClr val="dk1"/>
              </a:solidFill>
              <a:latin typeface="Calibri"/>
              <a:ea typeface="Calibri"/>
              <a:cs typeface="Calibri"/>
              <a:sym typeface="Calibri"/>
            </a:endParaRPr>
          </a:p>
        </p:txBody>
      </p:sp>
      <p:sp>
        <p:nvSpPr>
          <p:cNvPr id="263" name="Shape 2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3983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165100" marR="0" lvl="0" indent="0" algn="l" rtl="0">
              <a:spcBef>
                <a:spcPts val="0"/>
              </a:spcBef>
              <a:buClr>
                <a:srgbClr val="000000"/>
              </a:buClr>
              <a:buSzPct val="100000"/>
              <a:buFont typeface="Calibri"/>
              <a:buNone/>
            </a:pPr>
            <a:r>
              <a:rPr lang="en-US" dirty="0" smtClean="0">
                <a:sym typeface="Calibri"/>
              </a:rPr>
              <a:t>Park </a:t>
            </a:r>
            <a:r>
              <a:rPr lang="en-US" dirty="0">
                <a:sym typeface="Calibri"/>
              </a:rPr>
              <a:t>Management  is actively managed for timber, recreation, wildlife, and grazing. An accurate and up-to-date map of species composition is needed to manage for this diverse range of objectives. A map of species composition can Additionally, communities in the Rocky Mountains are concerned about potential severe fires, aesthetics, and falling dead trees as a result of the recent mountain pine beetle epidemic. </a:t>
            </a:r>
            <a:endParaRPr lang="en-US" dirty="0" smtClean="0">
              <a:sym typeface="Calibri"/>
            </a:endParaRPr>
          </a:p>
          <a:p>
            <a:pPr marL="165100" marR="0" lvl="0" indent="0" algn="l" rtl="0">
              <a:spcBef>
                <a:spcPts val="0"/>
              </a:spcBef>
              <a:buClr>
                <a:srgbClr val="000000"/>
              </a:buClr>
              <a:buSzPct val="100000"/>
              <a:buFont typeface="Calibri"/>
              <a:buNone/>
            </a:pPr>
            <a:endParaRPr lang="en-US" dirty="0" smtClean="0">
              <a:sym typeface="Calibri"/>
            </a:endParaRPr>
          </a:p>
          <a:p>
            <a:pPr marL="165100" marR="0" lvl="0" indent="0" algn="l" rtl="0">
              <a:spcBef>
                <a:spcPts val="0"/>
              </a:spcBef>
              <a:buClr>
                <a:srgbClr val="000000"/>
              </a:buClr>
              <a:buSzPct val="100000"/>
              <a:buFont typeface="Calibri"/>
              <a:buNone/>
            </a:pPr>
            <a:r>
              <a:rPr lang="en-US" dirty="0" smtClean="0">
                <a:sym typeface="Calibri"/>
              </a:rPr>
              <a:t>Beetle </a:t>
            </a:r>
            <a:r>
              <a:rPr lang="en-US" dirty="0">
                <a:sym typeface="Calibri"/>
              </a:rPr>
              <a:t>Kill outbreak in Colorado has left many acres of dead trees. In 2014 alone, over 800,000 trees in the state were impacted by insect or disease activity. </a:t>
            </a:r>
            <a:r>
              <a:rPr lang="en-US" dirty="0" smtClean="0">
                <a:sym typeface="Calibri"/>
              </a:rPr>
              <a:t>Understanding </a:t>
            </a:r>
            <a:r>
              <a:rPr lang="en-US" dirty="0">
                <a:sym typeface="Calibri"/>
              </a:rPr>
              <a:t>how forests will recover and predicting future at risk areas for outbreak could be improved and aided with baseline species composition maps. Recovery trajectories can be predicted by pre-outbreak </a:t>
            </a:r>
            <a:r>
              <a:rPr lang="en-US" dirty="0" smtClean="0">
                <a:sym typeface="Calibri"/>
              </a:rPr>
              <a:t>composition</a:t>
            </a:r>
          </a:p>
          <a:p>
            <a:pPr marL="165100" marR="0" lvl="0" indent="0" algn="l" rtl="0">
              <a:spcBef>
                <a:spcPts val="0"/>
              </a:spcBef>
              <a:buClr>
                <a:srgbClr val="000000"/>
              </a:buClr>
              <a:buSzPct val="100000"/>
              <a:buFont typeface="Calibri"/>
              <a:buNone/>
            </a:pPr>
            <a:endParaRPr lang="en-US" dirty="0">
              <a:sym typeface="Calibri"/>
            </a:endParaRPr>
          </a:p>
          <a:p>
            <a:pPr marL="0" marR="0" lvl="0" indent="0" algn="l" rtl="0">
              <a:spcBef>
                <a:spcPts val="0"/>
              </a:spcBef>
              <a:buClr>
                <a:srgbClr val="000000"/>
              </a:buClr>
              <a:buSzPct val="25000"/>
              <a:buFont typeface="Calibri"/>
              <a:buNone/>
            </a:pPr>
            <a:r>
              <a:rPr lang="en-US" baseline="0" dirty="0" smtClean="0">
                <a:sym typeface="Calibri"/>
              </a:rPr>
              <a:t>    </a:t>
            </a:r>
            <a:r>
              <a:rPr lang="en-US" dirty="0" smtClean="0">
                <a:sym typeface="Calibri"/>
              </a:rPr>
              <a:t>BANR- </a:t>
            </a:r>
            <a:r>
              <a:rPr lang="en-US" dirty="0">
                <a:sym typeface="Calibri"/>
              </a:rPr>
              <a:t>A map of species composition could be used by BANR to map live and dead biomass as they assess the location and quantity of potential feedstock for biofue</a:t>
            </a:r>
            <a:r>
              <a:rPr lang="en-US" dirty="0">
                <a:sym typeface="Arial"/>
              </a:rPr>
              <a:t>l</a:t>
            </a:r>
          </a:p>
          <a:p>
            <a:pPr marL="0" marR="0" lvl="0" indent="0" algn="l" rtl="0">
              <a:spcBef>
                <a:spcPts val="0"/>
              </a:spcBef>
              <a:buClr>
                <a:schemeClr val="dk1"/>
              </a:buClr>
              <a:buFont typeface="Calibri"/>
              <a:buNone/>
            </a:pPr>
            <a:endParaRPr sz="1000" b="0" i="0" u="none" strike="noStrike" cap="none" baseline="0" dirty="0">
              <a:solidFill>
                <a:srgbClr val="000000"/>
              </a:solidFill>
              <a:latin typeface="Arial"/>
              <a:ea typeface="Arial"/>
              <a:cs typeface="Arial"/>
              <a:sym typeface="Arial"/>
            </a:endParaRPr>
          </a:p>
        </p:txBody>
      </p:sp>
      <p:sp>
        <p:nvSpPr>
          <p:cNvPr id="122" name="Shape 12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a:t>
            </a:fld>
            <a:endParaRPr lang="en-US" sz="14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246295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rgbClr val="000000"/>
              </a:buClr>
              <a:buSzPct val="25000"/>
              <a:buFont typeface="Calibri"/>
              <a:buNone/>
            </a:pPr>
            <a:r>
              <a:rPr lang="en-US" dirty="0">
                <a:sym typeface="Calibri"/>
              </a:rPr>
              <a:t>The study area focuses on the Colorado State Forest in north-central Colorado, which stretches across 70,000 acres through Jackson and Larimer counties.  The area was established as a state park in 1970 and is now actively managed by Colorado Parks and Wildlife, Colorado State Forest Service and other partners. Elevation in the park ranges from approximately 2500 to nearly 4000 meters and more than seventy percent of the acreage is covered with coniferous forests ( Colorado Parks &amp; Wildlife). The montane forests are dominated by Lodgepole pine (</a:t>
            </a:r>
            <a:r>
              <a:rPr lang="en-US" dirty="0" err="1">
                <a:sym typeface="Calibri"/>
              </a:rPr>
              <a:t>Pinus</a:t>
            </a:r>
            <a:r>
              <a:rPr lang="en-US" dirty="0">
                <a:sym typeface="Calibri"/>
              </a:rPr>
              <a:t> </a:t>
            </a:r>
            <a:r>
              <a:rPr lang="en-US" dirty="0" err="1">
                <a:sym typeface="Calibri"/>
              </a:rPr>
              <a:t>contorta</a:t>
            </a:r>
            <a:r>
              <a:rPr lang="en-US" dirty="0">
                <a:sym typeface="Calibri"/>
              </a:rPr>
              <a:t>), and fir-spruce communities in the subalpine zone including Douglas fir (</a:t>
            </a:r>
            <a:r>
              <a:rPr lang="en-US" dirty="0" err="1">
                <a:sym typeface="Calibri"/>
              </a:rPr>
              <a:t>Pseudotsuga</a:t>
            </a:r>
            <a:r>
              <a:rPr lang="en-US" dirty="0">
                <a:sym typeface="Calibri"/>
              </a:rPr>
              <a:t> </a:t>
            </a:r>
            <a:r>
              <a:rPr lang="en-US" dirty="0" err="1">
                <a:sym typeface="Calibri"/>
              </a:rPr>
              <a:t>menziesii</a:t>
            </a:r>
            <a:r>
              <a:rPr lang="en-US" dirty="0">
                <a:sym typeface="Calibri"/>
              </a:rPr>
              <a:t>), Engelmann Spruce (</a:t>
            </a:r>
            <a:r>
              <a:rPr lang="en-US" dirty="0" err="1">
                <a:sym typeface="Calibri"/>
              </a:rPr>
              <a:t>Picea</a:t>
            </a:r>
            <a:r>
              <a:rPr lang="en-US" dirty="0">
                <a:sym typeface="Calibri"/>
              </a:rPr>
              <a:t> </a:t>
            </a:r>
            <a:r>
              <a:rPr lang="en-US" dirty="0" err="1">
                <a:sym typeface="Calibri"/>
              </a:rPr>
              <a:t>engelmannii</a:t>
            </a:r>
            <a:r>
              <a:rPr lang="en-US" dirty="0">
                <a:sym typeface="Calibri"/>
              </a:rPr>
              <a:t>), subalpine fir (</a:t>
            </a:r>
            <a:r>
              <a:rPr lang="en-US" dirty="0" err="1">
                <a:sym typeface="Calibri"/>
              </a:rPr>
              <a:t>Abies</a:t>
            </a:r>
            <a:r>
              <a:rPr lang="en-US" dirty="0">
                <a:sym typeface="Calibri"/>
              </a:rPr>
              <a:t> </a:t>
            </a:r>
            <a:r>
              <a:rPr lang="en-US" dirty="0" err="1">
                <a:sym typeface="Calibri"/>
              </a:rPr>
              <a:t>lasiocarpa</a:t>
            </a:r>
            <a:r>
              <a:rPr lang="en-US" dirty="0">
                <a:sym typeface="Calibri"/>
              </a:rPr>
              <a:t>) , and aspen (</a:t>
            </a:r>
            <a:r>
              <a:rPr lang="en-US" dirty="0" err="1">
                <a:sym typeface="Calibri"/>
              </a:rPr>
              <a:t>Populus</a:t>
            </a:r>
            <a:r>
              <a:rPr lang="en-US" dirty="0">
                <a:sym typeface="Calibri"/>
              </a:rPr>
              <a:t> </a:t>
            </a:r>
            <a:r>
              <a:rPr lang="en-US" dirty="0" err="1">
                <a:sym typeface="Calibri"/>
              </a:rPr>
              <a:t>tremula</a:t>
            </a:r>
            <a:r>
              <a:rPr lang="en-US" dirty="0">
                <a:sym typeface="Calibri"/>
              </a:rPr>
              <a:t>) ( </a:t>
            </a:r>
            <a:r>
              <a:rPr lang="en-US" dirty="0" err="1">
                <a:sym typeface="Calibri"/>
              </a:rPr>
              <a:t>Wiken</a:t>
            </a:r>
            <a:r>
              <a:rPr lang="en-US" dirty="0">
                <a:sym typeface="Calibri"/>
              </a:rPr>
              <a:t> et al., 2011). </a:t>
            </a:r>
          </a:p>
          <a:p>
            <a:pPr marL="0" marR="0" lvl="0" indent="0" algn="l" rtl="0">
              <a:spcBef>
                <a:spcPts val="0"/>
              </a:spcBef>
              <a:buClr>
                <a:srgbClr val="000000"/>
              </a:buClr>
              <a:buFont typeface="Calibri"/>
              <a:buNone/>
            </a:pPr>
            <a:endParaRPr dirty="0"/>
          </a:p>
          <a:p>
            <a:pPr marL="0" marR="0" lvl="0" indent="0" algn="l" rtl="0">
              <a:spcBef>
                <a:spcPts val="0"/>
              </a:spcBef>
              <a:buClr>
                <a:srgbClr val="000000"/>
              </a:buClr>
              <a:buSzPct val="25000"/>
              <a:buFont typeface="Calibri"/>
              <a:buNone/>
            </a:pPr>
            <a:r>
              <a:rPr lang="en-US" dirty="0"/>
              <a:t>World Imagery Basemap Source: ESRI, Digital Globe</a:t>
            </a:r>
          </a:p>
          <a:p>
            <a:pPr marL="0" marR="0" lvl="0" indent="0" algn="l" rtl="0">
              <a:spcBef>
                <a:spcPts val="0"/>
              </a:spcBef>
              <a:buClr>
                <a:srgbClr val="000000"/>
              </a:buClr>
              <a:buSzPct val="25000"/>
              <a:buFont typeface="Calibri"/>
              <a:buNone/>
            </a:pPr>
            <a:r>
              <a:rPr lang="en-US" dirty="0"/>
              <a:t>World </a:t>
            </a:r>
            <a:r>
              <a:rPr lang="en-US" dirty="0" err="1"/>
              <a:t>Topo</a:t>
            </a:r>
            <a:r>
              <a:rPr lang="en-US" dirty="0"/>
              <a:t> Basemap Source: ESRI</a:t>
            </a:r>
          </a:p>
        </p:txBody>
      </p:sp>
      <p:sp>
        <p:nvSpPr>
          <p:cNvPr id="130" name="Shape 1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8842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dirty="0">
                <a:sym typeface="Calibri"/>
              </a:rPr>
              <a:t>The main objective of the project is the creation of a species composition map for use by our project partners in Colorado State Forest. This is novel because while previous projects and published works have integrated free medium-resolution imagery with other types of high resolution, and often expensive, sensors such as LIDAR, this project aims to utilize only freely available satellite imagery in combination with reference data to map tree species composition within the study area.</a:t>
            </a:r>
          </a:p>
          <a:p>
            <a:pPr marL="0" marR="0" lvl="0" indent="0" algn="l" rtl="0">
              <a:spcBef>
                <a:spcPts val="0"/>
              </a:spcBef>
              <a:buClr>
                <a:schemeClr val="dk1"/>
              </a:buClr>
              <a:buFont typeface="Calibri"/>
              <a:buNone/>
            </a:pPr>
            <a:endParaRPr dirty="0">
              <a:sym typeface="Calibri"/>
            </a:endParaRPr>
          </a:p>
          <a:p>
            <a:pPr marL="0" marR="0" lvl="0" indent="0" algn="l" rtl="0">
              <a:spcBef>
                <a:spcPts val="0"/>
              </a:spcBef>
              <a:buClr>
                <a:schemeClr val="dk1"/>
              </a:buClr>
              <a:buSzPct val="25000"/>
              <a:buFont typeface="Calibri"/>
              <a:buNone/>
            </a:pPr>
            <a:r>
              <a:rPr lang="en-US" dirty="0">
                <a:sym typeface="Calibri"/>
              </a:rPr>
              <a:t>To aid in this project, we aim to utilize a novel zero-inflated model developed by researchers at the University of Montana to help enhance the reference data and imagery to accurately predict species distribution by canopy cover. This model is still being developed and our use of it provides an additional case study to test its feasibility and accuracy in temperate mountain environments. </a:t>
            </a:r>
          </a:p>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cap="none" baseline="0" dirty="0" smtClean="0">
                <a:solidFill>
                  <a:schemeClr val="dk1"/>
                </a:solidFill>
                <a:latin typeface="Calibri"/>
                <a:ea typeface="Calibri"/>
                <a:cs typeface="Calibri"/>
                <a:sym typeface="Calibri"/>
              </a:rPr>
              <a:t>Image: </a:t>
            </a:r>
            <a:r>
              <a:rPr lang="en-US" sz="1200" dirty="0" smtClean="0">
                <a:latin typeface="Century Gothic"/>
                <a:cs typeface="Century Gothic"/>
              </a:rPr>
              <a:t>USGS, </a:t>
            </a:r>
            <a:r>
              <a:rPr lang="en-US" sz="1200" dirty="0" err="1" smtClean="0">
                <a:latin typeface="Century Gothic"/>
                <a:cs typeface="Century Gothic"/>
              </a:rPr>
              <a:t>Pinus</a:t>
            </a:r>
            <a:r>
              <a:rPr lang="en-US" sz="1200" dirty="0" smtClean="0">
                <a:latin typeface="Century Gothic"/>
                <a:cs typeface="Century Gothic"/>
              </a:rPr>
              <a:t> </a:t>
            </a:r>
            <a:r>
              <a:rPr lang="en-US" sz="1200" dirty="0" err="1" smtClean="0">
                <a:latin typeface="Century Gothic"/>
                <a:cs typeface="Century Gothic"/>
              </a:rPr>
              <a:t>Contortus</a:t>
            </a:r>
            <a:r>
              <a:rPr lang="en-US" sz="1200" dirty="0" smtClean="0">
                <a:latin typeface="Century Gothic"/>
                <a:cs typeface="Century Gothic"/>
              </a:rPr>
              <a:t> Species Distribution Map, http://esp.cr.usgs.gov/data/little/</a:t>
            </a:r>
          </a:p>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p:txBody>
      </p:sp>
      <p:sp>
        <p:nvSpPr>
          <p:cNvPr id="137" name="Shape 1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7433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dirty="0">
                <a:sym typeface="Calibri"/>
              </a:rPr>
              <a:t>In order to replicate the data used by Savage/Lawrence we gathered Landsat data for four different summer dates, with two scenes acquired for 2002(July &amp; August) and two for 2014 (July &amp; September). Also, SRTM data was downloaded from USGS Earth Explorer, providing us with a 30m DEM that we then used to create aspect and slope </a:t>
            </a:r>
            <a:r>
              <a:rPr lang="en-US" dirty="0" err="1">
                <a:sym typeface="Calibri"/>
              </a:rPr>
              <a:t>rasters</a:t>
            </a:r>
            <a:r>
              <a:rPr lang="en-US" dirty="0">
                <a:sym typeface="Calibri"/>
              </a:rPr>
              <a:t> .</a:t>
            </a:r>
          </a:p>
        </p:txBody>
      </p:sp>
      <p:sp>
        <p:nvSpPr>
          <p:cNvPr id="149" name="Shape 14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1113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US" dirty="0">
                <a:sym typeface="Calibri"/>
              </a:rPr>
              <a:t>Here are the two most recent image stacks used to run through the second step of the model. The two stacks were used to capture any differences between pre- and post-beetle outbreak on species identification in the model. Combinations based on specifications from Savage et al. (2015)</a:t>
            </a:r>
          </a:p>
        </p:txBody>
      </p:sp>
      <p:sp>
        <p:nvSpPr>
          <p:cNvPr id="158" name="Shape 15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38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dirty="0">
                <a:sym typeface="Calibri"/>
              </a:rPr>
              <a:t>First, we run step 1 of the model. The statistical results of step 1 provides both an indicator of dataset reliability, but also a way to choose the model that fits the data the best. Based on this information you choose your model for the step 2 map output. In this case we used Savage et </a:t>
            </a:r>
            <a:r>
              <a:rPr lang="en-US" dirty="0" err="1">
                <a:sym typeface="Calibri"/>
              </a:rPr>
              <a:t>al’s</a:t>
            </a:r>
            <a:r>
              <a:rPr lang="en-US" dirty="0">
                <a:sym typeface="Calibri"/>
              </a:rPr>
              <a:t> (2015) model selection which was already written into the R code. Because the two study areas were similar in species composition and environmental factors we felt that changing the model was unnecessary. Moreover, Savage et al had great results and we attempted to reproduce their accuracy by using the same model. However, we did run several variations in the data [as seen on the slide].</a:t>
            </a:r>
          </a:p>
        </p:txBody>
      </p:sp>
      <p:sp>
        <p:nvSpPr>
          <p:cNvPr id="165" name="Shape 16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5299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dirty="0">
                <a:sym typeface="Calibri"/>
              </a:rPr>
              <a:t>The Resulting output is a spreadsheet of statistical from a </a:t>
            </a:r>
            <a:r>
              <a:rPr lang="en-US" dirty="0" err="1">
                <a:sym typeface="Calibri"/>
              </a:rPr>
              <a:t>Wilcoxons</a:t>
            </a:r>
            <a:r>
              <a:rPr lang="en-US" dirty="0">
                <a:sym typeface="Calibri"/>
              </a:rPr>
              <a:t> signed-rank test and 10-fold cross validation for each model to test how accurately our model is performing in its predictions. So each model is run 10 times, and each time, a random 25% of the data is excluded. This effectively creates 10 sub-samples in our dataset where each subsample is used once for validation, and all of the observations in the data set are used as training data for the model and statistical validation. The average of the 10 outputs can then be used as a single estimation for our desired statistics.  In this case, it is the combination of the SVM.RF model from Savage 2015 was performed. The Wilcoxon’s signed-rank test, which is a test used for paired data sets with some assumptions, but no assumptions of normality or </a:t>
            </a:r>
            <a:r>
              <a:rPr lang="en-US" dirty="0" err="1">
                <a:sym typeface="Calibri"/>
              </a:rPr>
              <a:t>distristribution</a:t>
            </a:r>
            <a:r>
              <a:rPr lang="en-US" dirty="0">
                <a:sym typeface="Calibri"/>
              </a:rPr>
              <a:t>. So all parameters for this model are determined and added by the training data we input. </a:t>
            </a:r>
          </a:p>
          <a:p>
            <a:pPr marL="0" marR="0" lvl="0" indent="0" algn="l" rtl="0">
              <a:spcBef>
                <a:spcPts val="0"/>
              </a:spcBef>
              <a:buClr>
                <a:schemeClr val="dk1"/>
              </a:buClr>
              <a:buFont typeface="Calibri"/>
              <a:buNone/>
            </a:pPr>
            <a:endParaRPr sz="1200" b="0" i="0" u="none" strike="noStrike" cap="none" baseline="0" dirty="0">
              <a:solidFill>
                <a:schemeClr val="dk1"/>
              </a:solidFill>
              <a:highlight>
                <a:srgbClr val="00FF00"/>
              </a:highlight>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highlight>
                  <a:srgbClr val="00FF00"/>
                </a:highlight>
                <a:latin typeface="Calibri"/>
                <a:ea typeface="Calibri"/>
                <a:cs typeface="Calibri"/>
                <a:sym typeface="Calibri"/>
              </a:rPr>
              <a:t> In this case the statistics we are most focused on are the confidence interval width, and the RMSE (This model uses a 95% confidence interval). </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highlight>
                  <a:srgbClr val="00FF00"/>
                </a:highlight>
                <a:latin typeface="Calibri"/>
                <a:ea typeface="Calibri"/>
                <a:cs typeface="Calibri"/>
                <a:sym typeface="Calibri"/>
              </a:rPr>
              <a:t>So when selecting a model that performed well, we are looking for a reasonable confidence interval size, (the smaller value the better), and then we want to look across and make sure the root-mean-square-error (RMSE) is also a reasonably small value in the context of our data. Since we are predicting percent canopy cover from 10-100, nearly 10% error is not outstandingly bad. The RMSE statistic supplements the mean difference used to create the CI </a:t>
            </a:r>
          </a:p>
        </p:txBody>
      </p:sp>
      <p:sp>
        <p:nvSpPr>
          <p:cNvPr id="173" name="Shape 17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004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dirty="0">
                <a:sym typeface="Calibri"/>
              </a:rPr>
              <a:t>Each run of model 2 requires two data files: the compiled image stack and a single species reference sheet for each run through the model.</a:t>
            </a:r>
          </a:p>
          <a:p>
            <a:pPr marL="0" marR="0" lvl="0" indent="0" algn="l" rtl="0">
              <a:spcBef>
                <a:spcPts val="0"/>
              </a:spcBef>
              <a:buClr>
                <a:schemeClr val="dk1"/>
              </a:buClr>
              <a:buFont typeface="Calibri"/>
              <a:buNone/>
            </a:pPr>
            <a:endParaRPr dirty="0">
              <a:sym typeface="Calibri"/>
            </a:endParaRPr>
          </a:p>
          <a:p>
            <a:pPr marL="0" marR="0" lvl="0" indent="0" algn="l" rtl="0">
              <a:spcBef>
                <a:spcPts val="0"/>
              </a:spcBef>
              <a:buClr>
                <a:schemeClr val="dk1"/>
              </a:buClr>
              <a:buSzPct val="25000"/>
              <a:buFont typeface="Calibri"/>
              <a:buNone/>
            </a:pPr>
            <a:r>
              <a:rPr lang="en-US" dirty="0">
                <a:sym typeface="Calibri"/>
              </a:rPr>
              <a:t>For our purposes we have decided to test the accuracy of a variety of data combinations. 1. A collection of all live and dead trees for each species 2. We also took all dead trees out of the previous dataset to run only live trees of each species 3. We compiled all dead trees into a single species type to attempt to </a:t>
            </a:r>
            <a:r>
              <a:rPr lang="en-US" dirty="0" err="1">
                <a:sym typeface="Calibri"/>
              </a:rPr>
              <a:t>unconfuse</a:t>
            </a:r>
            <a:r>
              <a:rPr lang="en-US" dirty="0">
                <a:sym typeface="Calibri"/>
              </a:rPr>
              <a:t> the model between live and dead 4. Because lodgepole makes up such a large percentage of forest cover in the study area, and dead lodgepole in particular, we created an individual species composed of dead lodgepole to further parse out dead trees from live.</a:t>
            </a:r>
          </a:p>
        </p:txBody>
      </p:sp>
      <p:sp>
        <p:nvSpPr>
          <p:cNvPr id="216" name="Shape 21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856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sz="2800" i="1"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sz="8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90" name="Shape 9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91" name="Shape 91"/>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2" name="Shape 92"/>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3" name="Shape 93"/>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94" name="Shape 94"/>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97" name="Shape 97"/>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98" name="Shape 9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9" name="Shape 9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100" name="Shape 10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01" name="Shape 101"/>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02" name="Shape 10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36" name="Shape 36"/>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9" name="Shape 3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0" name="Shape 40"/>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sz="6000" b="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96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2"/>
        <p:cNvGrpSpPr/>
        <p:nvPr/>
      </p:nvGrpSpPr>
      <p:grpSpPr>
        <a:xfrm>
          <a:off x="0" y="0"/>
          <a:ext cx="0" cy="0"/>
          <a:chOff x="0" y="0"/>
          <a:chExt cx="0" cy="0"/>
        </a:xfrm>
      </p:grpSpPr>
      <p:sp>
        <p:nvSpPr>
          <p:cNvPr id="43" name="Shape 4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4" name="Shape 4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5" name="Shape 45"/>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7" name="Shape 47"/>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48" name="Shape 48"/>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49"/>
        <p:cNvGrpSpPr/>
        <p:nvPr/>
      </p:nvGrpSpPr>
      <p:grpSpPr>
        <a:xfrm>
          <a:off x="0" y="0"/>
          <a:ext cx="0" cy="0"/>
          <a:chOff x="0" y="0"/>
          <a:chExt cx="0" cy="0"/>
        </a:xfrm>
      </p:grpSpPr>
      <p:sp>
        <p:nvSpPr>
          <p:cNvPr id="50" name="Shape 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51" name="Shape 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52" name="Shape 52"/>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4" name="Shape 54"/>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6"/>
        <p:cNvGrpSpPr/>
        <p:nvPr/>
      </p:nvGrpSpPr>
      <p:grpSpPr>
        <a:xfrm>
          <a:off x="0" y="0"/>
          <a:ext cx="0" cy="0"/>
          <a:chOff x="0" y="0"/>
          <a:chExt cx="0" cy="0"/>
        </a:xfrm>
      </p:grpSpPr>
      <p:sp>
        <p:nvSpPr>
          <p:cNvPr id="57" name="Shape 5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58" name="Shape 5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59" name="Shape 5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60" name="Shape 6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2" name="Shape 6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3" name="Shape 6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66" name="Shape 6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67" name="Shape 67"/>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8" name="Shape 68"/>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sz="5400" b="1" baseline="0">
                <a:solidFill>
                  <a:srgbClr val="BFBFBF"/>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1" name="Shape 71"/>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3" name="Shape 73"/>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74"/>
        <p:cNvGrpSpPr/>
        <p:nvPr/>
      </p:nvGrpSpPr>
      <p:grpSpPr>
        <a:xfrm>
          <a:off x="0" y="0"/>
          <a:ext cx="0" cy="0"/>
          <a:chOff x="0" y="0"/>
          <a:chExt cx="0" cy="0"/>
        </a:xfrm>
      </p:grpSpPr>
      <p:sp>
        <p:nvSpPr>
          <p:cNvPr id="75" name="Shape 7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76" name="Shape 7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77" name="Shape 77"/>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9" name="Shape 79"/>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80" name="Shape 80"/>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83" name="Shape 8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84" name="Shape 84"/>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5" name="Shape 85"/>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6" name="Shape 86"/>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87" name="Shape 87"/>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sz="4400" b="0" i="0" u="none" strike="noStrike" cap="none" baseline="0">
                <a:solidFill>
                  <a:schemeClr val="dk1"/>
                </a:solidFill>
                <a:latin typeface="Questrial"/>
                <a:ea typeface="Questrial"/>
                <a:cs typeface="Questrial"/>
                <a:sym typeface="Questrial"/>
              </a:defRPr>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sz="2800" b="0" i="0" u="none" strike="noStrike" cap="none" baseline="0">
                <a:solidFill>
                  <a:schemeClr val="dk1"/>
                </a:solidFill>
                <a:latin typeface="Questrial"/>
                <a:ea typeface="Questrial"/>
                <a:cs typeface="Questrial"/>
                <a:sym typeface="Questrial"/>
              </a:defRPr>
            </a:lvl1pPr>
            <a:lvl2pPr marL="685800" marR="0" indent="76200" algn="l" rtl="0">
              <a:lnSpc>
                <a:spcPct val="90000"/>
              </a:lnSpc>
              <a:spcBef>
                <a:spcPts val="500"/>
              </a:spcBef>
              <a:spcAft>
                <a:spcPts val="0"/>
              </a:spcAft>
              <a:buClr>
                <a:schemeClr val="dk1"/>
              </a:buClr>
              <a:buFont typeface="Arial"/>
              <a:buChar char="•"/>
              <a:defRPr sz="2400" b="0" i="0" u="none" strike="noStrike" cap="none" baseline="0">
                <a:solidFill>
                  <a:schemeClr val="dk1"/>
                </a:solidFill>
                <a:latin typeface="Questrial"/>
                <a:ea typeface="Questrial"/>
                <a:cs typeface="Questrial"/>
                <a:sym typeface="Questrial"/>
              </a:defRPr>
            </a:lvl2pPr>
            <a:lvl3pPr marL="1143000" marR="0" indent="25400" algn="l" rtl="0">
              <a:lnSpc>
                <a:spcPct val="90000"/>
              </a:lnSpc>
              <a:spcBef>
                <a:spcPts val="500"/>
              </a:spcBef>
              <a:spcAft>
                <a:spcPts val="0"/>
              </a:spcAft>
              <a:buClr>
                <a:schemeClr val="dk1"/>
              </a:buClr>
              <a:buFont typeface="Arial"/>
              <a:buChar char="•"/>
              <a:defRPr sz="2000" b="0" i="0" u="none" strike="noStrike" cap="none" baseline="0">
                <a:solidFill>
                  <a:schemeClr val="dk1"/>
                </a:solidFill>
                <a:latin typeface="Questrial"/>
                <a:ea typeface="Questrial"/>
                <a:cs typeface="Questrial"/>
                <a:sym typeface="Questrial"/>
              </a:defRPr>
            </a:lvl3pPr>
            <a:lvl4pPr marL="16002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20574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5146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9718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4290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8862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A6A3A3"/>
              </a:buClr>
              <a:buFont typeface="Questrial"/>
              <a:buNone/>
              <a:defRPr sz="1200" b="0" i="0" u="none" strike="noStrike" cap="none" baseline="0">
                <a:solidFill>
                  <a:srgbClr val="A6A3A3"/>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A6A3A3"/>
              </a:buClr>
              <a:buFont typeface="Questrial"/>
              <a:buNone/>
              <a:defRPr sz="1200" b="0" i="0" u="none" strike="noStrike" cap="none" baseline="0">
                <a:solidFill>
                  <a:srgbClr val="A6A3A3"/>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baseline="0">
                <a:solidFill>
                  <a:srgbClr val="A6A3A3"/>
                </a:solidFill>
                <a:latin typeface="Questrial"/>
                <a:ea typeface="Questrial"/>
                <a:cs typeface="Questrial"/>
                <a:sym typeface="Questrial"/>
              </a:rPr>
              <a:pPr marL="0" marR="0" lvl="0" indent="0" algn="r" rtl="0">
                <a:lnSpc>
                  <a:spcPct val="100000"/>
                </a:lnSpc>
                <a:spcBef>
                  <a:spcPts val="0"/>
                </a:spcBef>
                <a:spcAft>
                  <a:spcPts val="0"/>
                </a:spcAft>
                <a:buClr>
                  <a:srgbClr val="A6A3A3"/>
                </a:buClr>
                <a:buSzPct val="25000"/>
                <a:buFont typeface="Questrial"/>
                <a:buNone/>
              </a:pPr>
              <a:t>‹#›</a:t>
            </a:fld>
            <a:endParaRPr lang="en-US" sz="1200" b="0" i="0" u="none" strike="noStrike" cap="none" baseline="0">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1285875"/>
            <a:ext cx="7772400" cy="2404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dirty="0">
                <a:solidFill>
                  <a:schemeClr val="accent1"/>
                </a:solidFill>
                <a:latin typeface="Century Gothic"/>
                <a:ea typeface="Questrial"/>
                <a:cs typeface="Century Gothic"/>
                <a:sym typeface="Questrial"/>
              </a:rPr>
              <a:t>Colorado Agriculture </a:t>
            </a:r>
          </a:p>
        </p:txBody>
      </p:sp>
      <p:sp>
        <p:nvSpPr>
          <p:cNvPr id="105" name="Shape 105"/>
          <p:cNvSpPr txBox="1">
            <a:spLocks noGrp="1"/>
          </p:cNvSpPr>
          <p:nvPr>
            <p:ph type="body" idx="2"/>
          </p:nvPr>
        </p:nvSpPr>
        <p:spPr>
          <a:xfrm>
            <a:off x="3102977" y="5279414"/>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2000" b="0" i="0" u="none" strike="noStrike" cap="none" baseline="0" dirty="0">
                <a:solidFill>
                  <a:srgbClr val="A5A5A5"/>
                </a:solidFill>
                <a:latin typeface="Century Gothic"/>
                <a:ea typeface="Questrial"/>
                <a:cs typeface="Century Gothic"/>
                <a:sym typeface="Questrial"/>
              </a:rPr>
              <a:t>Brian </a:t>
            </a:r>
            <a:r>
              <a:rPr lang="en-US" sz="2000" b="0" i="0" u="none" strike="noStrike" cap="none" baseline="0" dirty="0" smtClean="0">
                <a:solidFill>
                  <a:srgbClr val="A5A5A5"/>
                </a:solidFill>
                <a:latin typeface="Century Gothic"/>
                <a:ea typeface="Questrial"/>
                <a:cs typeface="Century Gothic"/>
                <a:sym typeface="Questrial"/>
              </a:rPr>
              <a:t>Woodward</a:t>
            </a:r>
          </a:p>
          <a:p>
            <a:pPr marL="0" marR="0" lvl="0" indent="0" algn="r" rtl="0">
              <a:lnSpc>
                <a:spcPct val="90000"/>
              </a:lnSpc>
              <a:spcBef>
                <a:spcPts val="0"/>
              </a:spcBef>
              <a:spcAft>
                <a:spcPts val="0"/>
              </a:spcAft>
              <a:buClr>
                <a:srgbClr val="A5A5A5"/>
              </a:buClr>
              <a:buSzPct val="25000"/>
              <a:buFont typeface="Arial"/>
              <a:buNone/>
            </a:pPr>
            <a:r>
              <a:rPr lang="en-US" sz="2000" dirty="0" smtClean="0">
                <a:latin typeface="Century Gothic"/>
                <a:cs typeface="Century Gothic"/>
              </a:rPr>
              <a:t>Sarah Carroll</a:t>
            </a:r>
            <a:r>
              <a:rPr lang="en-US" sz="2000" b="0" i="0" u="none" strike="noStrike" cap="none" baseline="0" dirty="0" smtClean="0">
                <a:solidFill>
                  <a:srgbClr val="A5A5A5"/>
                </a:solidFill>
                <a:latin typeface="Century Gothic"/>
                <a:ea typeface="Questrial"/>
                <a:cs typeface="Century Gothic"/>
                <a:sym typeface="Questrial"/>
              </a:rPr>
              <a:t> </a:t>
            </a:r>
            <a:endParaRPr lang="en-US" sz="2000" b="0" i="0" u="none" strike="noStrike" cap="none" baseline="0" dirty="0">
              <a:solidFill>
                <a:srgbClr val="A5A5A5"/>
              </a:solidFill>
              <a:latin typeface="Century Gothic"/>
              <a:ea typeface="Questrial"/>
              <a:cs typeface="Century Gothic"/>
              <a:sym typeface="Questrial"/>
            </a:endParaRPr>
          </a:p>
        </p:txBody>
      </p:sp>
      <p:sp>
        <p:nvSpPr>
          <p:cNvPr id="107" name="Shape 107"/>
          <p:cNvSpPr txBox="1">
            <a:spLocks noGrp="1"/>
          </p:cNvSpPr>
          <p:nvPr>
            <p:ph type="body" idx="4"/>
          </p:nvPr>
        </p:nvSpPr>
        <p:spPr>
          <a:xfrm>
            <a:off x="6574972" y="5279414"/>
            <a:ext cx="2306562" cy="369332"/>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rgbClr val="A5A5A5"/>
              </a:buClr>
              <a:buSzPct val="25000"/>
              <a:buFont typeface="Arial"/>
              <a:buNone/>
            </a:pPr>
            <a:r>
              <a:rPr lang="en-US" sz="2000" b="0" i="0" u="none" strike="noStrike" cap="none" baseline="0" dirty="0" smtClean="0">
                <a:solidFill>
                  <a:srgbClr val="A5A5A5"/>
                </a:solidFill>
                <a:latin typeface="Century Gothic"/>
                <a:ea typeface="Questrial"/>
                <a:cs typeface="Century Gothic"/>
                <a:sym typeface="Questrial"/>
              </a:rPr>
              <a:t>Eric Rounds</a:t>
            </a:r>
          </a:p>
          <a:p>
            <a:pPr>
              <a:buSzPct val="25000"/>
            </a:pPr>
            <a:r>
              <a:rPr lang="en-US" sz="2000" dirty="0">
                <a:latin typeface="Century Gothic"/>
                <a:cs typeface="Century Gothic"/>
              </a:rPr>
              <a:t>Nicholas Kotlinski</a:t>
            </a:r>
          </a:p>
          <a:p>
            <a:pPr marL="0" marR="0" lvl="0" indent="0" rtl="0">
              <a:lnSpc>
                <a:spcPct val="90000"/>
              </a:lnSpc>
              <a:spcBef>
                <a:spcPts val="0"/>
              </a:spcBef>
              <a:spcAft>
                <a:spcPts val="0"/>
              </a:spcAft>
              <a:buClr>
                <a:srgbClr val="A5A5A5"/>
              </a:buClr>
              <a:buSzPct val="25000"/>
              <a:buFont typeface="Arial"/>
              <a:buNone/>
            </a:pPr>
            <a:endParaRPr lang="en-US" sz="2000" b="0" i="0" u="none" strike="noStrike" cap="none" baseline="0" dirty="0">
              <a:solidFill>
                <a:srgbClr val="A5A5A5"/>
              </a:solidFill>
              <a:latin typeface="Century Gothic"/>
              <a:ea typeface="Questrial"/>
              <a:cs typeface="Century Gothic"/>
              <a:sym typeface="Questrial"/>
            </a:endParaRPr>
          </a:p>
        </p:txBody>
      </p:sp>
      <p:sp>
        <p:nvSpPr>
          <p:cNvPr id="109" name="Shape 109"/>
          <p:cNvSpPr txBox="1">
            <a:spLocks noGrp="1"/>
          </p:cNvSpPr>
          <p:nvPr>
            <p:ph type="body" idx="6"/>
          </p:nvPr>
        </p:nvSpPr>
        <p:spPr>
          <a:xfrm>
            <a:off x="1143000" y="3909431"/>
            <a:ext cx="6858000" cy="1039216"/>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rgbClr val="000000"/>
              </a:buClr>
              <a:buSzPct val="25000"/>
              <a:buFont typeface="Arial"/>
              <a:buNone/>
            </a:pPr>
            <a:r>
              <a:rPr lang="en-US" sz="2590" b="0" u="none" strike="noStrike" cap="none" baseline="0" dirty="0">
                <a:solidFill>
                  <a:schemeClr val="tx1"/>
                </a:solidFill>
                <a:latin typeface="Century Gothic"/>
                <a:ea typeface="Questrial"/>
                <a:cs typeface="Century Gothic"/>
                <a:sym typeface="Questrial"/>
              </a:rPr>
              <a:t>Mapping Forest Species Composition at the Colorado State Forest using Landsat for Integrative Spatial Modeling</a:t>
            </a:r>
          </a:p>
          <a:p>
            <a:pPr marL="0" marR="0" lvl="0" indent="0" algn="ctr" rtl="0">
              <a:lnSpc>
                <a:spcPct val="80000"/>
              </a:lnSpc>
              <a:spcBef>
                <a:spcPts val="0"/>
              </a:spcBef>
              <a:spcAft>
                <a:spcPts val="0"/>
              </a:spcAft>
              <a:buClr>
                <a:schemeClr val="dk1"/>
              </a:buClr>
              <a:buFont typeface="Arial"/>
              <a:buNone/>
            </a:pPr>
            <a:endParaRPr sz="2590" b="0" i="1" u="none" strike="noStrike" cap="none" baseline="0" dirty="0">
              <a:solidFill>
                <a:srgbClr val="000000"/>
              </a:solidFill>
              <a:latin typeface="Questrial"/>
              <a:ea typeface="Questrial"/>
              <a:cs typeface="Questrial"/>
              <a:sym typeface="Questrial"/>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p:nvPr/>
        </p:nvSpPr>
        <p:spPr>
          <a:xfrm>
            <a:off x="2866730" y="1112625"/>
            <a:ext cx="2606100" cy="1097399"/>
          </a:xfrm>
          <a:prstGeom prst="roundRect">
            <a:avLst>
              <a:gd name="adj" fmla="val 16667"/>
            </a:avLst>
          </a:prstGeom>
          <a:solidFill>
            <a:srgbClr val="E9CEC8"/>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b="1" i="0" u="none" strike="noStrike" cap="none" baseline="0" dirty="0">
                <a:solidFill>
                  <a:schemeClr val="bg2">
                    <a:lumMod val="75000"/>
                  </a:schemeClr>
                </a:solidFill>
                <a:latin typeface="Century Gothic"/>
                <a:ea typeface="Questrial"/>
                <a:cs typeface="Century Gothic"/>
                <a:sym typeface="Questrial"/>
              </a:rPr>
              <a:t>Imagery</a:t>
            </a:r>
            <a:r>
              <a:rPr lang="en-US" b="0" i="0" u="none" strike="noStrike" cap="none" baseline="0" dirty="0">
                <a:solidFill>
                  <a:schemeClr val="bg2">
                    <a:lumMod val="75000"/>
                  </a:schemeClr>
                </a:solidFill>
                <a:latin typeface="Century Gothic"/>
                <a:ea typeface="Questrial"/>
                <a:cs typeface="Century Gothic"/>
                <a:sym typeface="Questrial"/>
              </a:rPr>
              <a:t>: </a:t>
            </a:r>
            <a:r>
              <a:rPr lang="en-US" b="0" i="0" u="none" strike="noStrike" cap="none" baseline="0" dirty="0" smtClean="0">
                <a:solidFill>
                  <a:schemeClr val="bg2">
                    <a:lumMod val="75000"/>
                  </a:schemeClr>
                </a:solidFill>
                <a:latin typeface="Century Gothic"/>
                <a:ea typeface="Questrial"/>
                <a:cs typeface="Century Gothic"/>
                <a:sym typeface="Questrial"/>
              </a:rPr>
              <a:t>multi</a:t>
            </a:r>
            <a:r>
              <a:rPr lang="en-US" b="0" i="0" u="none" strike="noStrike" cap="none" baseline="0" dirty="0">
                <a:solidFill>
                  <a:schemeClr val="bg2">
                    <a:lumMod val="75000"/>
                  </a:schemeClr>
                </a:solidFill>
                <a:latin typeface="Century Gothic"/>
                <a:ea typeface="Questrial"/>
                <a:cs typeface="Century Gothic"/>
                <a:sym typeface="Questrial"/>
              </a:rPr>
              <a:t>-band composite image from Landsat  scenes and DEM</a:t>
            </a:r>
          </a:p>
        </p:txBody>
      </p:sp>
      <p:sp>
        <p:nvSpPr>
          <p:cNvPr id="176" name="Shape 176"/>
          <p:cNvSpPr/>
          <p:nvPr/>
        </p:nvSpPr>
        <p:spPr>
          <a:xfrm>
            <a:off x="58028" y="1108658"/>
            <a:ext cx="2606100" cy="1101300"/>
          </a:xfrm>
          <a:prstGeom prst="roundRect">
            <a:avLst>
              <a:gd name="adj" fmla="val 16667"/>
            </a:avLst>
          </a:prstGeom>
          <a:solidFill>
            <a:srgbClr val="E9CEC8"/>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b="1" i="0" u="none" strike="noStrike" cap="none" baseline="0" dirty="0">
                <a:solidFill>
                  <a:schemeClr val="bg2">
                    <a:lumMod val="75000"/>
                  </a:schemeClr>
                </a:solidFill>
                <a:latin typeface="Century Gothic"/>
                <a:ea typeface="Questrial"/>
                <a:cs typeface="Century Gothic"/>
                <a:sym typeface="Questrial"/>
              </a:rPr>
              <a:t>Reference data</a:t>
            </a:r>
            <a:r>
              <a:rPr lang="en-US" b="0" i="0" u="none" strike="noStrike" cap="none" baseline="0" dirty="0">
                <a:solidFill>
                  <a:schemeClr val="bg2">
                    <a:lumMod val="75000"/>
                  </a:schemeClr>
                </a:solidFill>
                <a:latin typeface="Century Gothic"/>
                <a:ea typeface="Questrial"/>
                <a:cs typeface="Century Gothic"/>
                <a:sym typeface="Questrial"/>
              </a:rPr>
              <a:t>: </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a:solidFill>
                  <a:schemeClr val="bg2">
                    <a:lumMod val="75000"/>
                  </a:schemeClr>
                </a:solidFill>
                <a:latin typeface="Century Gothic"/>
                <a:ea typeface="Questrial"/>
                <a:cs typeface="Century Gothic"/>
                <a:sym typeface="Questrial"/>
              </a:rPr>
              <a:t> percent canopy cover (PCC) by species using field-plot data </a:t>
            </a:r>
          </a:p>
        </p:txBody>
      </p:sp>
      <p:sp>
        <p:nvSpPr>
          <p:cNvPr id="177" name="Shape 177"/>
          <p:cNvSpPr txBox="1"/>
          <p:nvPr/>
        </p:nvSpPr>
        <p:spPr>
          <a:xfrm>
            <a:off x="0" y="142400"/>
            <a:ext cx="9144000" cy="742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Pr>
              <a:t>Methodology &amp; Step 2 Workflow</a:t>
            </a:r>
          </a:p>
        </p:txBody>
      </p:sp>
      <p:pic>
        <p:nvPicPr>
          <p:cNvPr id="179" name="Shape 179"/>
          <p:cNvPicPr preferRelativeResize="0"/>
          <p:nvPr/>
        </p:nvPicPr>
        <p:blipFill rotWithShape="1">
          <a:blip r:embed="rId3">
            <a:alphaModFix/>
          </a:blip>
          <a:srcRect/>
          <a:stretch/>
        </p:blipFill>
        <p:spPr>
          <a:xfrm>
            <a:off x="2428418" y="890024"/>
            <a:ext cx="438299" cy="456299"/>
          </a:xfrm>
          <a:prstGeom prst="rect">
            <a:avLst/>
          </a:prstGeom>
          <a:noFill/>
          <a:ln>
            <a:noFill/>
          </a:ln>
        </p:spPr>
      </p:pic>
      <p:pic>
        <p:nvPicPr>
          <p:cNvPr id="180" name="Shape 180"/>
          <p:cNvPicPr preferRelativeResize="0"/>
          <p:nvPr/>
        </p:nvPicPr>
        <p:blipFill rotWithShape="1">
          <a:blip r:embed="rId3">
            <a:alphaModFix/>
          </a:blip>
          <a:srcRect/>
          <a:stretch/>
        </p:blipFill>
        <p:spPr>
          <a:xfrm>
            <a:off x="5293115" y="890035"/>
            <a:ext cx="438299" cy="456299"/>
          </a:xfrm>
          <a:prstGeom prst="rect">
            <a:avLst/>
          </a:prstGeom>
          <a:noFill/>
          <a:ln>
            <a:noFill/>
          </a:ln>
        </p:spPr>
      </p:pic>
      <p:sp>
        <p:nvSpPr>
          <p:cNvPr id="181" name="Shape 181"/>
          <p:cNvSpPr/>
          <p:nvPr/>
        </p:nvSpPr>
        <p:spPr>
          <a:xfrm>
            <a:off x="2546152" y="4525340"/>
            <a:ext cx="2203800" cy="1430422"/>
          </a:xfrm>
          <a:prstGeom prst="roundRect">
            <a:avLst>
              <a:gd name="adj" fmla="val 16667"/>
            </a:avLst>
          </a:prstGeom>
          <a:solidFill>
            <a:schemeClr val="accent1">
              <a:alpha val="64705"/>
            </a:scheme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400" b="1" i="0" u="none" strike="noStrike" cap="none" baseline="0" dirty="0">
                <a:solidFill>
                  <a:schemeClr val="bg2">
                    <a:lumMod val="75000"/>
                  </a:schemeClr>
                </a:solidFill>
                <a:latin typeface="Century Gothic"/>
                <a:ea typeface="Questrial"/>
                <a:cs typeface="Century Gothic"/>
                <a:sym typeface="Questrial"/>
              </a:rPr>
              <a:t>Step 2</a:t>
            </a:r>
            <a:r>
              <a:rPr lang="en-US" sz="1400" b="0" i="0" u="none" strike="noStrike" cap="none" baseline="0" dirty="0">
                <a:solidFill>
                  <a:schemeClr val="bg2">
                    <a:lumMod val="75000"/>
                  </a:schemeClr>
                </a:solidFill>
                <a:latin typeface="Century Gothic"/>
                <a:ea typeface="Questrial"/>
                <a:cs typeface="Century Gothic"/>
                <a:sym typeface="Questrial"/>
              </a:rPr>
              <a:t>: Regression model (SVM) of study areas</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chemeClr val="bg2">
                    <a:lumMod val="75000"/>
                  </a:schemeClr>
                </a:solidFill>
                <a:latin typeface="Century Gothic"/>
                <a:ea typeface="Questrial"/>
                <a:cs typeface="Century Gothic"/>
                <a:sym typeface="Questrial"/>
              </a:rPr>
              <a:t> with Continuous Response </a:t>
            </a:r>
          </a:p>
        </p:txBody>
      </p:sp>
      <p:sp>
        <p:nvSpPr>
          <p:cNvPr id="182" name="Shape 182"/>
          <p:cNvSpPr/>
          <p:nvPr/>
        </p:nvSpPr>
        <p:spPr>
          <a:xfrm>
            <a:off x="2548853" y="2723229"/>
            <a:ext cx="2201099" cy="1300200"/>
          </a:xfrm>
          <a:prstGeom prst="roundRect">
            <a:avLst>
              <a:gd name="adj" fmla="val 16667"/>
            </a:avLst>
          </a:prstGeom>
          <a:solidFill>
            <a:srgbClr val="82B967">
              <a:alpha val="62745"/>
            </a:srgb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b="1" i="0" u="none" strike="noStrike" cap="none" baseline="0" dirty="0">
                <a:solidFill>
                  <a:schemeClr val="bg2">
                    <a:lumMod val="75000"/>
                  </a:schemeClr>
                </a:solidFill>
                <a:latin typeface="Century Gothic"/>
                <a:ea typeface="Questrial"/>
                <a:cs typeface="Century Gothic"/>
                <a:sym typeface="Questrial"/>
              </a:rPr>
              <a:t>Step 1</a:t>
            </a:r>
            <a:r>
              <a:rPr lang="en-US" b="0" i="0" u="none" strike="noStrike" cap="none" baseline="0" dirty="0">
                <a:solidFill>
                  <a:schemeClr val="bg2">
                    <a:lumMod val="75000"/>
                  </a:schemeClr>
                </a:solidFill>
                <a:latin typeface="Century Gothic"/>
                <a:ea typeface="Questrial"/>
                <a:cs typeface="Century Gothic"/>
                <a:sym typeface="Questrial"/>
              </a:rPr>
              <a:t>:  Model (GLM) binary classification of study area for tree species</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a:solidFill>
                  <a:schemeClr val="bg2">
                    <a:lumMod val="75000"/>
                  </a:schemeClr>
                </a:solidFill>
                <a:latin typeface="Century Gothic"/>
                <a:ea typeface="Questrial"/>
                <a:cs typeface="Century Gothic"/>
                <a:sym typeface="Questrial"/>
              </a:rPr>
              <a:t>Presence = 1 </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a:solidFill>
                  <a:schemeClr val="bg2">
                    <a:lumMod val="75000"/>
                  </a:schemeClr>
                </a:solidFill>
                <a:latin typeface="Century Gothic"/>
                <a:ea typeface="Questrial"/>
                <a:cs typeface="Century Gothic"/>
                <a:sym typeface="Questrial"/>
              </a:rPr>
              <a:t>Absence = 0</a:t>
            </a:r>
          </a:p>
        </p:txBody>
      </p:sp>
      <p:sp>
        <p:nvSpPr>
          <p:cNvPr id="183" name="Shape 183"/>
          <p:cNvSpPr/>
          <p:nvPr/>
        </p:nvSpPr>
        <p:spPr>
          <a:xfrm>
            <a:off x="7140556" y="2774756"/>
            <a:ext cx="1921500" cy="1300200"/>
          </a:xfrm>
          <a:prstGeom prst="roundRect">
            <a:avLst>
              <a:gd name="adj" fmla="val 16667"/>
            </a:avLst>
          </a:prstGeom>
          <a:solidFill>
            <a:schemeClr val="accent1">
              <a:alpha val="65882"/>
            </a:scheme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chemeClr val="bg2">
                    <a:lumMod val="75000"/>
                  </a:schemeClr>
                </a:solidFill>
                <a:latin typeface="Century Gothic"/>
                <a:ea typeface="Questrial"/>
                <a:cs typeface="Century Gothic"/>
                <a:sym typeface="Questrial"/>
              </a:rPr>
              <a:t>Create Combination map from BIN*CON with raster calculator</a:t>
            </a:r>
          </a:p>
        </p:txBody>
      </p:sp>
      <p:sp>
        <p:nvSpPr>
          <p:cNvPr id="184" name="Shape 184"/>
          <p:cNvSpPr/>
          <p:nvPr/>
        </p:nvSpPr>
        <p:spPr>
          <a:xfrm>
            <a:off x="548699" y="2611005"/>
            <a:ext cx="1463040" cy="1417320"/>
          </a:xfrm>
          <a:prstGeom prst="ellipse">
            <a:avLst/>
          </a:prstGeom>
          <a:solidFill>
            <a:srgbClr val="00B0F0">
              <a:alpha val="64705"/>
            </a:srgb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Questrial"/>
              <a:buNone/>
            </a:pPr>
            <a:endParaRPr b="1" dirty="0">
              <a:solidFill>
                <a:schemeClr val="bg2">
                  <a:lumMod val="75000"/>
                </a:schemeClr>
              </a:solidFill>
              <a:latin typeface="Century Gothic"/>
              <a:ea typeface="Questrial"/>
              <a:cs typeface="Century Gothic"/>
              <a:sym typeface="Questrial"/>
            </a:endParaRPr>
          </a:p>
          <a:p>
            <a:pPr marL="0" marR="0" lvl="0" indent="0" algn="ctr" rtl="0">
              <a:lnSpc>
                <a:spcPct val="100000"/>
              </a:lnSpc>
              <a:spcBef>
                <a:spcPts val="0"/>
              </a:spcBef>
              <a:spcAft>
                <a:spcPts val="0"/>
              </a:spcAft>
              <a:buClr>
                <a:srgbClr val="000000"/>
              </a:buClr>
              <a:buSzPct val="25000"/>
              <a:buFont typeface="Questrial"/>
              <a:buNone/>
            </a:pPr>
            <a:r>
              <a:rPr lang="en-US" sz="1400" b="1" i="0" u="none" strike="noStrike" cap="none" baseline="0" dirty="0">
                <a:solidFill>
                  <a:schemeClr val="bg2">
                    <a:lumMod val="75000"/>
                  </a:schemeClr>
                </a:solidFill>
                <a:latin typeface="Century Gothic"/>
                <a:ea typeface="Questrial"/>
                <a:cs typeface="Century Gothic"/>
                <a:sym typeface="Questrial"/>
              </a:rPr>
              <a:t>Input</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chemeClr val="bg2">
                    <a:lumMod val="75000"/>
                  </a:schemeClr>
                </a:solidFill>
                <a:latin typeface="Century Gothic"/>
                <a:ea typeface="Questrial"/>
                <a:cs typeface="Century Gothic"/>
                <a:sym typeface="Questrial"/>
              </a:rPr>
              <a:t>reference</a:t>
            </a:r>
            <a:r>
              <a:rPr lang="en-US" dirty="0">
                <a:solidFill>
                  <a:schemeClr val="bg2">
                    <a:lumMod val="75000"/>
                  </a:schemeClr>
                </a:solidFill>
                <a:latin typeface="Century Gothic"/>
                <a:ea typeface="Questrial"/>
                <a:cs typeface="Century Gothic"/>
                <a:sym typeface="Questrial"/>
              </a:rPr>
              <a:t> </a:t>
            </a:r>
            <a:r>
              <a:rPr lang="en-US" sz="1400" b="0" i="0" u="none" strike="noStrike" cap="none" baseline="0" dirty="0">
                <a:solidFill>
                  <a:schemeClr val="bg2">
                    <a:lumMod val="75000"/>
                  </a:schemeClr>
                </a:solidFill>
                <a:latin typeface="Century Gothic"/>
                <a:ea typeface="Questrial"/>
                <a:cs typeface="Century Gothic"/>
                <a:sym typeface="Questrial"/>
              </a:rPr>
              <a:t>data</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chemeClr val="bg2">
                    <a:lumMod val="75000"/>
                  </a:schemeClr>
                </a:solidFill>
                <a:latin typeface="Century Gothic"/>
                <a:ea typeface="Questrial"/>
                <a:cs typeface="Century Gothic"/>
                <a:sym typeface="Questrial"/>
              </a:rPr>
              <a:t> for target </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chemeClr val="bg2">
                    <a:lumMod val="75000"/>
                  </a:schemeClr>
                </a:solidFill>
                <a:latin typeface="Century Gothic"/>
                <a:ea typeface="Questrial"/>
                <a:cs typeface="Century Gothic"/>
                <a:sym typeface="Questrial"/>
              </a:rPr>
              <a:t>species</a:t>
            </a:r>
          </a:p>
          <a:p>
            <a:pPr marL="0" marR="0" lvl="0" indent="0" algn="ctr" rtl="0">
              <a:lnSpc>
                <a:spcPct val="100000"/>
              </a:lnSpc>
              <a:spcBef>
                <a:spcPts val="0"/>
              </a:spcBef>
              <a:spcAft>
                <a:spcPts val="0"/>
              </a:spcAft>
              <a:buClr>
                <a:srgbClr val="000000"/>
              </a:buClr>
              <a:buFont typeface="Arial"/>
              <a:buNone/>
            </a:pPr>
            <a:endParaRPr sz="1600" b="0" i="0" u="none" strike="noStrike" cap="none" baseline="0" dirty="0">
              <a:solidFill>
                <a:schemeClr val="bg2">
                  <a:lumMod val="75000"/>
                </a:schemeClr>
              </a:solidFill>
              <a:latin typeface="Questrial"/>
              <a:ea typeface="Questrial"/>
              <a:cs typeface="Questrial"/>
              <a:sym typeface="Questrial"/>
            </a:endParaRPr>
          </a:p>
        </p:txBody>
      </p:sp>
      <p:sp>
        <p:nvSpPr>
          <p:cNvPr id="185" name="Shape 185"/>
          <p:cNvSpPr/>
          <p:nvPr/>
        </p:nvSpPr>
        <p:spPr>
          <a:xfrm>
            <a:off x="7230986" y="4612070"/>
            <a:ext cx="1576747" cy="1572260"/>
          </a:xfrm>
          <a:prstGeom prst="ellipse">
            <a:avLst/>
          </a:prstGeom>
          <a:solidFill>
            <a:srgbClr val="FFFF00">
              <a:alpha val="60000"/>
            </a:srgbClr>
          </a:solidFill>
          <a:ln w="25400" cap="flat" cmpd="sng">
            <a:solidFill>
              <a:srgbClr val="5B8546"/>
            </a:solidFill>
            <a:prstDash val="solid"/>
            <a:round/>
            <a:headEnd type="none" w="med" len="med"/>
            <a:tailEnd type="none" w="med" len="med"/>
          </a:ln>
        </p:spPr>
        <p:txBody>
          <a:bodyPr wrap="none"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b="1" i="0" u="none" strike="noStrike" cap="none" baseline="0" dirty="0">
                <a:solidFill>
                  <a:schemeClr val="bg2">
                    <a:lumMod val="75000"/>
                  </a:schemeClr>
                </a:solidFill>
                <a:latin typeface="Century Gothic"/>
                <a:ea typeface="Questrial"/>
                <a:cs typeface="Century Gothic"/>
                <a:sym typeface="Questrial"/>
              </a:rPr>
              <a:t>Final </a:t>
            </a:r>
            <a:r>
              <a:rPr lang="en-US" b="1" i="0" u="none" strike="noStrike" cap="none" baseline="0" dirty="0" smtClean="0">
                <a:solidFill>
                  <a:schemeClr val="bg2">
                    <a:lumMod val="75000"/>
                  </a:schemeClr>
                </a:solidFill>
                <a:latin typeface="Century Gothic"/>
                <a:ea typeface="Questrial"/>
                <a:cs typeface="Century Gothic"/>
                <a:sym typeface="Questrial"/>
              </a:rPr>
              <a:t>Output</a:t>
            </a:r>
            <a:r>
              <a:rPr lang="en-US" b="0" i="0" u="none" strike="noStrike" cap="none" baseline="0" dirty="0" smtClean="0">
                <a:solidFill>
                  <a:schemeClr val="bg2">
                    <a:lumMod val="75000"/>
                  </a:schemeClr>
                </a:solidFill>
                <a:latin typeface="Century Gothic"/>
                <a:ea typeface="Questrial"/>
                <a:cs typeface="Century Gothic"/>
                <a:sym typeface="Questrial"/>
              </a:rPr>
              <a:t>:</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smtClean="0">
                <a:solidFill>
                  <a:schemeClr val="bg2">
                    <a:lumMod val="75000"/>
                  </a:schemeClr>
                </a:solidFill>
                <a:latin typeface="Century Gothic"/>
                <a:ea typeface="Questrial"/>
                <a:cs typeface="Century Gothic"/>
                <a:sym typeface="Questrial"/>
              </a:rPr>
              <a:t>Continuous </a:t>
            </a:r>
            <a:r>
              <a:rPr lang="en-US" b="0" i="0" u="none" strike="noStrike" cap="none" baseline="0" dirty="0">
                <a:solidFill>
                  <a:schemeClr val="bg2">
                    <a:lumMod val="75000"/>
                  </a:schemeClr>
                </a:solidFill>
                <a:latin typeface="Century Gothic"/>
                <a:ea typeface="Questrial"/>
                <a:cs typeface="Century Gothic"/>
                <a:sym typeface="Questrial"/>
              </a:rPr>
              <a:t>map</a:t>
            </a:r>
            <a:r>
              <a:rPr lang="en-US" b="0" i="0" u="none" strike="noStrike" cap="none" baseline="0" dirty="0" smtClean="0">
                <a:solidFill>
                  <a:schemeClr val="bg2">
                    <a:lumMod val="75000"/>
                  </a:schemeClr>
                </a:solidFill>
                <a:latin typeface="Century Gothic"/>
                <a:ea typeface="Questrial"/>
                <a:cs typeface="Century Gothic"/>
                <a:sym typeface="Questrial"/>
              </a:rPr>
              <a:t> </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smtClean="0">
                <a:solidFill>
                  <a:schemeClr val="bg2">
                    <a:lumMod val="75000"/>
                  </a:schemeClr>
                </a:solidFill>
                <a:latin typeface="Century Gothic"/>
                <a:ea typeface="Questrial"/>
                <a:cs typeface="Century Gothic"/>
                <a:sym typeface="Questrial"/>
              </a:rPr>
              <a:t>of each</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smtClean="0">
                <a:solidFill>
                  <a:schemeClr val="bg2">
                    <a:lumMod val="75000"/>
                  </a:schemeClr>
                </a:solidFill>
                <a:latin typeface="Century Gothic"/>
                <a:ea typeface="Questrial"/>
                <a:cs typeface="Century Gothic"/>
                <a:sym typeface="Questrial"/>
              </a:rPr>
              <a:t> </a:t>
            </a:r>
            <a:r>
              <a:rPr lang="en-US" b="0" i="0" u="none" strike="noStrike" cap="none" baseline="0" dirty="0">
                <a:solidFill>
                  <a:schemeClr val="bg2">
                    <a:lumMod val="75000"/>
                  </a:schemeClr>
                </a:solidFill>
                <a:latin typeface="Century Gothic"/>
                <a:ea typeface="Questrial"/>
                <a:cs typeface="Century Gothic"/>
                <a:sym typeface="Questrial"/>
              </a:rPr>
              <a:t>target species </a:t>
            </a:r>
          </a:p>
        </p:txBody>
      </p:sp>
      <p:sp>
        <p:nvSpPr>
          <p:cNvPr id="188" name="Shape 188"/>
          <p:cNvSpPr/>
          <p:nvPr/>
        </p:nvSpPr>
        <p:spPr>
          <a:xfrm>
            <a:off x="5198008" y="2611799"/>
            <a:ext cx="1463040" cy="1417320"/>
          </a:xfrm>
          <a:prstGeom prst="ellipse">
            <a:avLst/>
          </a:prstGeom>
          <a:solidFill>
            <a:srgbClr val="FFFF00">
              <a:alpha val="60000"/>
            </a:srgbClr>
          </a:solidFill>
          <a:ln w="25400" cap="flat" cmpd="sng">
            <a:solidFill>
              <a:srgbClr val="5B8546"/>
            </a:solidFill>
            <a:prstDash val="solid"/>
            <a:round/>
            <a:headEnd type="none" w="med" len="med"/>
            <a:tailEnd type="none" w="med" len="med"/>
          </a:ln>
        </p:spPr>
        <p:txBody>
          <a:bodyPr lIns="0" tIns="45700" rIns="0" bIns="45700" anchor="ctr" anchorCtr="1">
            <a:noAutofit/>
          </a:bodyPr>
          <a:lstStyle/>
          <a:p>
            <a:pPr marL="0" marR="0" lvl="3" indent="0" algn="ctr" rtl="0">
              <a:lnSpc>
                <a:spcPct val="100000"/>
              </a:lnSpc>
              <a:spcBef>
                <a:spcPts val="0"/>
              </a:spcBef>
              <a:spcAft>
                <a:spcPts val="0"/>
              </a:spcAft>
              <a:buClr>
                <a:srgbClr val="000000"/>
              </a:buClr>
              <a:buFont typeface="Arial"/>
              <a:buNone/>
            </a:pPr>
            <a:endParaRPr sz="1600" b="1" i="0" u="none" strike="noStrike" cap="none" baseline="0" dirty="0">
              <a:solidFill>
                <a:schemeClr val="bg2">
                  <a:lumMod val="75000"/>
                </a:schemeClr>
              </a:solidFill>
              <a:latin typeface="Questrial"/>
              <a:ea typeface="Questrial"/>
              <a:cs typeface="Questrial"/>
              <a:sym typeface="Questrial"/>
            </a:endParaRPr>
          </a:p>
          <a:p>
            <a:pPr marL="0" marR="0" lvl="0" indent="0" algn="ctr" rtl="0">
              <a:lnSpc>
                <a:spcPct val="100000"/>
              </a:lnSpc>
              <a:spcBef>
                <a:spcPts val="0"/>
              </a:spcBef>
              <a:spcAft>
                <a:spcPts val="0"/>
              </a:spcAft>
              <a:buClr>
                <a:srgbClr val="000000"/>
              </a:buClr>
              <a:buSzPct val="25000"/>
              <a:buFont typeface="Questrial"/>
              <a:buNone/>
            </a:pPr>
            <a:r>
              <a:rPr lang="en-US" sz="1400" b="1" i="0" u="none" strike="noStrike" cap="none" baseline="0" dirty="0">
                <a:solidFill>
                  <a:schemeClr val="bg2">
                    <a:lumMod val="75000"/>
                  </a:schemeClr>
                </a:solidFill>
                <a:latin typeface="Century Gothic"/>
                <a:ea typeface="Questrial"/>
                <a:cs typeface="Century Gothic"/>
                <a:sym typeface="Questrial"/>
              </a:rPr>
              <a:t>Output</a:t>
            </a:r>
            <a:r>
              <a:rPr lang="en-US" sz="1400" b="0" i="0" u="none" strike="noStrike" cap="none" baseline="0" dirty="0">
                <a:solidFill>
                  <a:schemeClr val="bg2">
                    <a:lumMod val="75000"/>
                  </a:schemeClr>
                </a:solidFill>
                <a:latin typeface="Century Gothic"/>
                <a:ea typeface="Questrial"/>
                <a:cs typeface="Century Gothic"/>
                <a:sym typeface="Questrial"/>
              </a:rPr>
              <a:t> = BIN</a:t>
            </a:r>
          </a:p>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baseline="0" dirty="0">
                <a:solidFill>
                  <a:schemeClr val="bg2">
                    <a:lumMod val="75000"/>
                  </a:schemeClr>
                </a:solidFill>
                <a:latin typeface="Century Gothic"/>
                <a:ea typeface="Questrial"/>
                <a:cs typeface="Century Gothic"/>
                <a:sym typeface="Questrial"/>
              </a:rPr>
              <a:t>Binary map </a:t>
            </a:r>
          </a:p>
          <a:p>
            <a:pPr marL="0" marR="0" lvl="0" indent="0" algn="ctr" rtl="0">
              <a:lnSpc>
                <a:spcPct val="100000"/>
              </a:lnSpc>
              <a:spcBef>
                <a:spcPts val="0"/>
              </a:spcBef>
              <a:spcAft>
                <a:spcPts val="0"/>
              </a:spcAft>
              <a:buClr>
                <a:srgbClr val="000000"/>
              </a:buClr>
              <a:buFont typeface="Arial"/>
              <a:buNone/>
            </a:pPr>
            <a:endParaRPr sz="1600" b="0" i="0" u="none" strike="noStrike" cap="none" baseline="0" dirty="0">
              <a:solidFill>
                <a:schemeClr val="bg2">
                  <a:lumMod val="75000"/>
                </a:schemeClr>
              </a:solidFill>
              <a:latin typeface="Questrial"/>
              <a:ea typeface="Questrial"/>
              <a:cs typeface="Questrial"/>
              <a:sym typeface="Questrial"/>
            </a:endParaRPr>
          </a:p>
        </p:txBody>
      </p:sp>
      <p:sp>
        <p:nvSpPr>
          <p:cNvPr id="189" name="Shape 189"/>
          <p:cNvSpPr/>
          <p:nvPr/>
        </p:nvSpPr>
        <p:spPr>
          <a:xfrm>
            <a:off x="5319890" y="4538442"/>
            <a:ext cx="1463040" cy="1417320"/>
          </a:xfrm>
          <a:prstGeom prst="ellipse">
            <a:avLst/>
          </a:prstGeom>
          <a:solidFill>
            <a:srgbClr val="FFFF00">
              <a:alpha val="60000"/>
            </a:srgbClr>
          </a:solidFill>
          <a:ln w="25400" cap="flat" cmpd="sng">
            <a:solidFill>
              <a:srgbClr val="5B8546"/>
            </a:solidFill>
            <a:prstDash val="solid"/>
            <a:round/>
            <a:headEnd type="none" w="med" len="med"/>
            <a:tailEnd type="none" w="med" len="med"/>
          </a:ln>
        </p:spPr>
        <p:txBody>
          <a:bodyPr wrap="none"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b="1" i="0" u="none" strike="noStrike" cap="none" baseline="0" dirty="0" smtClean="0">
                <a:solidFill>
                  <a:schemeClr val="bg2">
                    <a:lumMod val="75000"/>
                  </a:schemeClr>
                </a:solidFill>
                <a:latin typeface="Century Gothic"/>
                <a:ea typeface="Questrial"/>
                <a:cs typeface="Century Gothic"/>
                <a:sym typeface="Questrial"/>
              </a:rPr>
              <a:t>Output </a:t>
            </a:r>
            <a:r>
              <a:rPr lang="en-US" b="0" i="0" u="none" strike="noStrike" cap="none" baseline="0" dirty="0" smtClean="0">
                <a:solidFill>
                  <a:schemeClr val="bg2">
                    <a:lumMod val="75000"/>
                  </a:schemeClr>
                </a:solidFill>
                <a:latin typeface="Century Gothic"/>
                <a:ea typeface="Questrial"/>
                <a:cs typeface="Century Gothic"/>
                <a:sym typeface="Questrial"/>
              </a:rPr>
              <a:t>= CON</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smtClean="0">
                <a:solidFill>
                  <a:schemeClr val="bg2">
                    <a:lumMod val="75000"/>
                  </a:schemeClr>
                </a:solidFill>
                <a:latin typeface="Century Gothic"/>
                <a:ea typeface="Questrial"/>
                <a:cs typeface="Century Gothic"/>
                <a:sym typeface="Questrial"/>
              </a:rPr>
              <a:t>Continuous </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smtClean="0">
                <a:solidFill>
                  <a:schemeClr val="bg2">
                    <a:lumMod val="75000"/>
                  </a:schemeClr>
                </a:solidFill>
                <a:latin typeface="Century Gothic"/>
                <a:ea typeface="Questrial"/>
                <a:cs typeface="Century Gothic"/>
                <a:sym typeface="Questrial"/>
              </a:rPr>
              <a:t>Map</a:t>
            </a:r>
            <a:endParaRPr lang="en-US" b="0" i="0" u="none" strike="noStrike" cap="none" baseline="0" dirty="0">
              <a:solidFill>
                <a:schemeClr val="bg2">
                  <a:lumMod val="75000"/>
                </a:schemeClr>
              </a:solidFill>
              <a:latin typeface="Century Gothic"/>
              <a:ea typeface="Questrial"/>
              <a:cs typeface="Century Gothic"/>
              <a:sym typeface="Questrial"/>
            </a:endParaRPr>
          </a:p>
        </p:txBody>
      </p:sp>
      <p:sp>
        <p:nvSpPr>
          <p:cNvPr id="190" name="Shape 190"/>
          <p:cNvSpPr/>
          <p:nvPr/>
        </p:nvSpPr>
        <p:spPr>
          <a:xfrm>
            <a:off x="548700" y="4565439"/>
            <a:ext cx="1463040" cy="1417320"/>
          </a:xfrm>
          <a:prstGeom prst="ellipse">
            <a:avLst/>
          </a:prstGeom>
          <a:solidFill>
            <a:srgbClr val="FFFF00">
              <a:alpha val="60000"/>
            </a:srgbClr>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1" i="0" u="none" strike="noStrike" cap="none" baseline="0" dirty="0">
              <a:solidFill>
                <a:schemeClr val="bg2">
                  <a:lumMod val="75000"/>
                </a:schemeClr>
              </a:solidFill>
              <a:latin typeface="Questrial"/>
              <a:ea typeface="Questrial"/>
              <a:cs typeface="Questrial"/>
              <a:sym typeface="Questrial"/>
            </a:endParaRPr>
          </a:p>
          <a:p>
            <a:pPr marL="0" marR="0" lvl="0" indent="0" algn="ctr" rtl="0">
              <a:lnSpc>
                <a:spcPct val="100000"/>
              </a:lnSpc>
              <a:spcBef>
                <a:spcPts val="0"/>
              </a:spcBef>
              <a:spcAft>
                <a:spcPts val="0"/>
              </a:spcAft>
              <a:buClr>
                <a:srgbClr val="000000"/>
              </a:buClr>
              <a:buSzPct val="25000"/>
              <a:buFont typeface="Questrial"/>
              <a:buNone/>
            </a:pPr>
            <a:r>
              <a:rPr lang="en-US" b="1" i="0" u="none" strike="noStrike" cap="none" baseline="0" dirty="0">
                <a:solidFill>
                  <a:schemeClr val="bg2">
                    <a:lumMod val="75000"/>
                  </a:schemeClr>
                </a:solidFill>
                <a:latin typeface="Century Gothic"/>
                <a:ea typeface="Questrial"/>
                <a:cs typeface="Century Gothic"/>
                <a:sym typeface="Questrial"/>
              </a:rPr>
              <a:t>Output</a:t>
            </a:r>
            <a:r>
              <a:rPr lang="en-US" b="0" i="0" u="none" strike="noStrike" cap="none" baseline="0" dirty="0">
                <a:solidFill>
                  <a:schemeClr val="bg2">
                    <a:lumMod val="75000"/>
                  </a:schemeClr>
                </a:solidFill>
                <a:latin typeface="Century Gothic"/>
                <a:ea typeface="Questrial"/>
                <a:cs typeface="Century Gothic"/>
                <a:sym typeface="Questrial"/>
              </a:rPr>
              <a:t> = </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a:solidFill>
                  <a:schemeClr val="bg2">
                    <a:lumMod val="75000"/>
                  </a:schemeClr>
                </a:solidFill>
                <a:latin typeface="Century Gothic"/>
                <a:ea typeface="Questrial"/>
                <a:cs typeface="Century Gothic"/>
                <a:sym typeface="Questrial"/>
              </a:rPr>
              <a:t>Presence</a:t>
            </a:r>
          </a:p>
          <a:p>
            <a:pPr marL="0" marR="0" lvl="0" indent="0" algn="ctr" rtl="0">
              <a:lnSpc>
                <a:spcPct val="100000"/>
              </a:lnSpc>
              <a:spcBef>
                <a:spcPts val="0"/>
              </a:spcBef>
              <a:spcAft>
                <a:spcPts val="0"/>
              </a:spcAft>
              <a:buClr>
                <a:srgbClr val="000000"/>
              </a:buClr>
              <a:buSzPct val="25000"/>
              <a:buFont typeface="Questrial"/>
              <a:buNone/>
            </a:pPr>
            <a:r>
              <a:rPr lang="en-US" b="0" i="0" u="none" strike="noStrike" cap="none" baseline="0" dirty="0">
                <a:solidFill>
                  <a:schemeClr val="bg2">
                    <a:lumMod val="75000"/>
                  </a:schemeClr>
                </a:solidFill>
                <a:latin typeface="Century Gothic"/>
                <a:ea typeface="Questrial"/>
                <a:cs typeface="Century Gothic"/>
                <a:sym typeface="Questrial"/>
              </a:rPr>
              <a:t> Data Only</a:t>
            </a:r>
          </a:p>
          <a:p>
            <a:pPr marL="0" marR="0" lvl="0" indent="0" algn="ctr" rtl="0">
              <a:lnSpc>
                <a:spcPct val="100000"/>
              </a:lnSpc>
              <a:spcBef>
                <a:spcPts val="0"/>
              </a:spcBef>
              <a:spcAft>
                <a:spcPts val="0"/>
              </a:spcAft>
              <a:buClr>
                <a:srgbClr val="000000"/>
              </a:buClr>
              <a:buFont typeface="Arial"/>
              <a:buNone/>
            </a:pPr>
            <a:endParaRPr sz="1600" b="0" i="0" u="none" strike="noStrike" cap="none" baseline="0" dirty="0">
              <a:solidFill>
                <a:schemeClr val="bg2">
                  <a:lumMod val="75000"/>
                </a:schemeClr>
              </a:solidFill>
              <a:latin typeface="Questrial"/>
              <a:ea typeface="Questrial"/>
              <a:cs typeface="Questrial"/>
              <a:sym typeface="Questrial"/>
            </a:endParaRPr>
          </a:p>
        </p:txBody>
      </p:sp>
      <p:sp>
        <p:nvSpPr>
          <p:cNvPr id="191" name="Shape 191"/>
          <p:cNvSpPr/>
          <p:nvPr/>
        </p:nvSpPr>
        <p:spPr>
          <a:xfrm>
            <a:off x="2011739" y="3150657"/>
            <a:ext cx="537114"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bg2">
                  <a:lumMod val="75000"/>
                </a:schemeClr>
              </a:solidFill>
              <a:latin typeface="Questrial"/>
              <a:ea typeface="Questrial"/>
              <a:cs typeface="Questrial"/>
              <a:sym typeface="Questrial"/>
            </a:endParaRPr>
          </a:p>
        </p:txBody>
      </p:sp>
      <p:sp>
        <p:nvSpPr>
          <p:cNvPr id="199" name="Shape 199"/>
          <p:cNvSpPr txBox="1"/>
          <p:nvPr/>
        </p:nvSpPr>
        <p:spPr>
          <a:xfrm>
            <a:off x="6654834" y="1029429"/>
            <a:ext cx="2497958" cy="1507499"/>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000000"/>
              </a:buClr>
              <a:buSzPct val="25000"/>
              <a:buFont typeface="Arial"/>
              <a:buNone/>
            </a:pPr>
            <a:r>
              <a:rPr lang="en-US" sz="1600" b="0" i="0" u="none" strike="noStrike" cap="none" baseline="0" dirty="0" smtClean="0">
                <a:solidFill>
                  <a:schemeClr val="bg2">
                    <a:lumMod val="75000"/>
                  </a:schemeClr>
                </a:solidFill>
                <a:latin typeface="Arial"/>
                <a:ea typeface="Arial"/>
                <a:cs typeface="Arial"/>
                <a:sym typeface="Arial"/>
              </a:rPr>
              <a:t>   </a:t>
            </a:r>
            <a:r>
              <a:rPr lang="en-US" b="0" i="0" u="none" strike="noStrike" cap="none" baseline="0" dirty="0" smtClean="0">
                <a:solidFill>
                  <a:schemeClr val="bg2">
                    <a:lumMod val="75000"/>
                  </a:schemeClr>
                </a:solidFill>
                <a:latin typeface="Century Gothic"/>
                <a:cs typeface="Century Gothic"/>
                <a:sym typeface="Arial"/>
              </a:rPr>
              <a:t>         </a:t>
            </a:r>
            <a:r>
              <a:rPr lang="en-US" b="0" i="0" u="none" strike="noStrike" cap="none" baseline="0" dirty="0" smtClean="0">
                <a:solidFill>
                  <a:schemeClr val="bg2">
                    <a:lumMod val="75000"/>
                  </a:schemeClr>
                </a:solidFill>
                <a:latin typeface="Century Gothic"/>
                <a:ea typeface="Questrial"/>
                <a:cs typeface="Century Gothic"/>
                <a:sym typeface="Questrial"/>
              </a:rPr>
              <a:t>Preprocessing</a:t>
            </a:r>
            <a:endParaRPr lang="en-US" b="0" i="0" u="none" strike="noStrike" cap="none" baseline="0" dirty="0">
              <a:solidFill>
                <a:schemeClr val="bg2">
                  <a:lumMod val="75000"/>
                </a:schemeClr>
              </a:solidFill>
              <a:latin typeface="Century Gothic"/>
              <a:ea typeface="Questrial"/>
              <a:cs typeface="Century Gothic"/>
              <a:sym typeface="Questrial"/>
            </a:endParaRPr>
          </a:p>
          <a:p>
            <a:pPr marL="0" marR="0" lvl="0" indent="0" algn="l" rtl="0">
              <a:lnSpc>
                <a:spcPct val="150000"/>
              </a:lnSpc>
              <a:spcBef>
                <a:spcPts val="0"/>
              </a:spcBef>
              <a:spcAft>
                <a:spcPts val="0"/>
              </a:spcAft>
              <a:buClr>
                <a:srgbClr val="000000"/>
              </a:buClr>
              <a:buSzPct val="25000"/>
              <a:buFont typeface="Questrial"/>
              <a:buNone/>
            </a:pPr>
            <a:r>
              <a:rPr lang="en-US" b="0" i="0" u="none" strike="noStrike" cap="none" baseline="0" dirty="0">
                <a:solidFill>
                  <a:schemeClr val="bg2">
                    <a:lumMod val="75000"/>
                  </a:schemeClr>
                </a:solidFill>
                <a:latin typeface="Century Gothic"/>
                <a:ea typeface="Questrial"/>
                <a:cs typeface="Century Gothic"/>
                <a:sym typeface="Questrial"/>
              </a:rPr>
              <a:t>            Model Processes</a:t>
            </a:r>
            <a:br>
              <a:rPr lang="en-US" b="0" i="0" u="none" strike="noStrike" cap="none" baseline="0" dirty="0">
                <a:solidFill>
                  <a:schemeClr val="bg2">
                    <a:lumMod val="75000"/>
                  </a:schemeClr>
                </a:solidFill>
                <a:latin typeface="Century Gothic"/>
                <a:ea typeface="Questrial"/>
                <a:cs typeface="Century Gothic"/>
                <a:sym typeface="Questrial"/>
              </a:rPr>
            </a:br>
            <a:r>
              <a:rPr lang="en-US" b="0" i="0" u="none" strike="noStrike" cap="none" baseline="0" dirty="0">
                <a:solidFill>
                  <a:schemeClr val="bg2">
                    <a:lumMod val="75000"/>
                  </a:schemeClr>
                </a:solidFill>
                <a:latin typeface="Century Gothic"/>
                <a:ea typeface="Questrial"/>
                <a:cs typeface="Century Gothic"/>
                <a:sym typeface="Questrial"/>
              </a:rPr>
              <a:t>            Inputs</a:t>
            </a:r>
          </a:p>
          <a:p>
            <a:pPr marL="0" marR="0" lvl="0" indent="0" algn="l" rtl="0">
              <a:lnSpc>
                <a:spcPct val="150000"/>
              </a:lnSpc>
              <a:spcBef>
                <a:spcPts val="0"/>
              </a:spcBef>
              <a:spcAft>
                <a:spcPts val="0"/>
              </a:spcAft>
              <a:buClr>
                <a:srgbClr val="000000"/>
              </a:buClr>
              <a:buSzPct val="25000"/>
              <a:buFont typeface="Questrial"/>
              <a:buNone/>
            </a:pPr>
            <a:r>
              <a:rPr lang="en-US" b="0" i="0" u="none" strike="noStrike" cap="none" baseline="0" dirty="0">
                <a:solidFill>
                  <a:schemeClr val="bg2">
                    <a:lumMod val="75000"/>
                  </a:schemeClr>
                </a:solidFill>
                <a:latin typeface="Century Gothic"/>
                <a:ea typeface="Questrial"/>
                <a:cs typeface="Century Gothic"/>
                <a:sym typeface="Questrial"/>
              </a:rPr>
              <a:t>           Outputs</a:t>
            </a:r>
          </a:p>
        </p:txBody>
      </p:sp>
      <p:sp>
        <p:nvSpPr>
          <p:cNvPr id="200" name="Shape 200"/>
          <p:cNvSpPr/>
          <p:nvPr/>
        </p:nvSpPr>
        <p:spPr>
          <a:xfrm>
            <a:off x="6889385" y="1233382"/>
            <a:ext cx="274199" cy="183000"/>
          </a:xfrm>
          <a:prstGeom prst="roundRect">
            <a:avLst>
              <a:gd name="adj" fmla="val 16667"/>
            </a:avLst>
          </a:prstGeom>
          <a:solidFill>
            <a:srgbClr val="E9CEC8"/>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bg2">
                  <a:lumMod val="75000"/>
                </a:schemeClr>
              </a:solidFill>
              <a:latin typeface="Arial"/>
              <a:ea typeface="Arial"/>
              <a:cs typeface="Arial"/>
              <a:sym typeface="Arial"/>
            </a:endParaRPr>
          </a:p>
        </p:txBody>
      </p:sp>
      <p:sp>
        <p:nvSpPr>
          <p:cNvPr id="201" name="Shape 201"/>
          <p:cNvSpPr/>
          <p:nvPr/>
        </p:nvSpPr>
        <p:spPr>
          <a:xfrm>
            <a:off x="6889282" y="1522861"/>
            <a:ext cx="274199" cy="183000"/>
          </a:xfrm>
          <a:prstGeom prst="roundRect">
            <a:avLst>
              <a:gd name="adj" fmla="val 16667"/>
            </a:avLst>
          </a:prstGeom>
          <a:solidFill>
            <a:srgbClr val="B0D39F"/>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bg2">
                  <a:lumMod val="75000"/>
                </a:schemeClr>
              </a:solidFill>
              <a:latin typeface="Arial"/>
              <a:ea typeface="Arial"/>
              <a:cs typeface="Arial"/>
              <a:sym typeface="Arial"/>
            </a:endParaRPr>
          </a:p>
        </p:txBody>
      </p:sp>
      <p:sp>
        <p:nvSpPr>
          <p:cNvPr id="202" name="Shape 202"/>
          <p:cNvSpPr/>
          <p:nvPr/>
        </p:nvSpPr>
        <p:spPr>
          <a:xfrm>
            <a:off x="6916528" y="1821501"/>
            <a:ext cx="228600" cy="228600"/>
          </a:xfrm>
          <a:prstGeom prst="ellipse">
            <a:avLst/>
          </a:prstGeom>
          <a:solidFill>
            <a:srgbClr val="35A1E3"/>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bg2">
                  <a:lumMod val="75000"/>
                </a:schemeClr>
              </a:solidFill>
              <a:latin typeface="Arial"/>
              <a:ea typeface="Arial"/>
              <a:cs typeface="Arial"/>
              <a:sym typeface="Arial"/>
            </a:endParaRPr>
          </a:p>
        </p:txBody>
      </p:sp>
      <p:sp>
        <p:nvSpPr>
          <p:cNvPr id="203" name="Shape 203"/>
          <p:cNvSpPr/>
          <p:nvPr/>
        </p:nvSpPr>
        <p:spPr>
          <a:xfrm>
            <a:off x="6916528" y="2142043"/>
            <a:ext cx="228600" cy="228600"/>
          </a:xfrm>
          <a:prstGeom prst="ellipse">
            <a:avLst/>
          </a:prstGeom>
          <a:solidFill>
            <a:srgbClr val="FFFF00"/>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bg2">
                  <a:lumMod val="75000"/>
                </a:schemeClr>
              </a:solidFill>
              <a:latin typeface="Arial"/>
              <a:ea typeface="Arial"/>
              <a:cs typeface="Arial"/>
              <a:sym typeface="Arial"/>
            </a:endParaRPr>
          </a:p>
        </p:txBody>
      </p:sp>
      <p:sp>
        <p:nvSpPr>
          <p:cNvPr id="37" name="Shape 191"/>
          <p:cNvSpPr/>
          <p:nvPr/>
        </p:nvSpPr>
        <p:spPr>
          <a:xfrm>
            <a:off x="6692500" y="3196256"/>
            <a:ext cx="448056"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bg2">
                  <a:lumMod val="75000"/>
                </a:schemeClr>
              </a:solidFill>
              <a:latin typeface="Questrial"/>
              <a:ea typeface="Questrial"/>
              <a:cs typeface="Questrial"/>
              <a:sym typeface="Questrial"/>
            </a:endParaRPr>
          </a:p>
        </p:txBody>
      </p:sp>
      <p:sp>
        <p:nvSpPr>
          <p:cNvPr id="38" name="Shape 191"/>
          <p:cNvSpPr/>
          <p:nvPr/>
        </p:nvSpPr>
        <p:spPr>
          <a:xfrm>
            <a:off x="2011740" y="5130800"/>
            <a:ext cx="537114"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bg2">
                  <a:lumMod val="75000"/>
                </a:schemeClr>
              </a:solidFill>
              <a:latin typeface="Questrial"/>
              <a:ea typeface="Questrial"/>
              <a:cs typeface="Questrial"/>
              <a:sym typeface="Questrial"/>
            </a:endParaRPr>
          </a:p>
        </p:txBody>
      </p:sp>
      <p:sp>
        <p:nvSpPr>
          <p:cNvPr id="39" name="Shape 191"/>
          <p:cNvSpPr/>
          <p:nvPr/>
        </p:nvSpPr>
        <p:spPr>
          <a:xfrm>
            <a:off x="4749952" y="5245100"/>
            <a:ext cx="569938"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bg2">
                  <a:lumMod val="75000"/>
                </a:schemeClr>
              </a:solidFill>
              <a:latin typeface="Questrial"/>
              <a:ea typeface="Questrial"/>
              <a:cs typeface="Questrial"/>
              <a:sym typeface="Questrial"/>
            </a:endParaRPr>
          </a:p>
        </p:txBody>
      </p:sp>
      <p:sp>
        <p:nvSpPr>
          <p:cNvPr id="40" name="Shape 191"/>
          <p:cNvSpPr/>
          <p:nvPr/>
        </p:nvSpPr>
        <p:spPr>
          <a:xfrm>
            <a:off x="4749952" y="3196256"/>
            <a:ext cx="448056"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bg2">
                  <a:lumMod val="75000"/>
                </a:schemeClr>
              </a:solidFill>
              <a:latin typeface="Questrial"/>
              <a:ea typeface="Questrial"/>
              <a:cs typeface="Questrial"/>
              <a:sym typeface="Questrial"/>
            </a:endParaRPr>
          </a:p>
        </p:txBody>
      </p:sp>
      <p:sp>
        <p:nvSpPr>
          <p:cNvPr id="41" name="Shape 191"/>
          <p:cNvSpPr/>
          <p:nvPr/>
        </p:nvSpPr>
        <p:spPr>
          <a:xfrm rot="5400000">
            <a:off x="1011663" y="4182582"/>
            <a:ext cx="537114"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bg2">
                  <a:lumMod val="75000"/>
                </a:schemeClr>
              </a:solidFill>
              <a:latin typeface="Questrial"/>
              <a:ea typeface="Questrial"/>
              <a:cs typeface="Questrial"/>
              <a:sym typeface="Questrial"/>
            </a:endParaRPr>
          </a:p>
        </p:txBody>
      </p:sp>
      <p:sp>
        <p:nvSpPr>
          <p:cNvPr id="42" name="Shape 191"/>
          <p:cNvSpPr/>
          <p:nvPr/>
        </p:nvSpPr>
        <p:spPr>
          <a:xfrm rot="5400000">
            <a:off x="7852691" y="4229213"/>
            <a:ext cx="537114"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bg2">
                  <a:lumMod val="75000"/>
                </a:schemeClr>
              </a:solidFill>
              <a:latin typeface="Questrial"/>
              <a:ea typeface="Questrial"/>
              <a:cs typeface="Questrial"/>
              <a:sym typeface="Questrial"/>
            </a:endParaRPr>
          </a:p>
        </p:txBody>
      </p:sp>
      <p:cxnSp>
        <p:nvCxnSpPr>
          <p:cNvPr id="67" name="Elbow Connector 66"/>
          <p:cNvCxnSpPr/>
          <p:nvPr/>
        </p:nvCxnSpPr>
        <p:spPr>
          <a:xfrm rot="5400000">
            <a:off x="2555808" y="1010805"/>
            <a:ext cx="438912" cy="2761488"/>
          </a:xfrm>
          <a:prstGeom prst="bentConnector3">
            <a:avLst>
              <a:gd name="adj1" fmla="val 44394"/>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5400000">
            <a:off x="971749" y="2410481"/>
            <a:ext cx="40104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Shape 191"/>
          <p:cNvSpPr/>
          <p:nvPr/>
        </p:nvSpPr>
        <p:spPr>
          <a:xfrm>
            <a:off x="6782930" y="5245100"/>
            <a:ext cx="448056" cy="228600"/>
          </a:xfrm>
          <a:prstGeom prst="rightArrow">
            <a:avLst>
              <a:gd name="adj1" fmla="val 50000"/>
              <a:gd name="adj2" fmla="val 50000"/>
            </a:avLst>
          </a:prstGeom>
          <a:solidFill>
            <a:srgbClr val="3A4F66"/>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baseline="0">
              <a:solidFill>
                <a:schemeClr val="bg2">
                  <a:lumMod val="75000"/>
                </a:schemeClr>
              </a:solidFill>
              <a:latin typeface="Questrial"/>
              <a:ea typeface="Questrial"/>
              <a:cs typeface="Questrial"/>
              <a:sym typeface="Questrial"/>
            </a:endParaRP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12" name="Shape 2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15657" y="1181857"/>
            <a:ext cx="2825399" cy="3992100"/>
          </a:xfrm>
          <a:prstGeom prst="rect">
            <a:avLst/>
          </a:prstGeom>
          <a:noFill/>
          <a:ln>
            <a:noFill/>
          </a:ln>
        </p:spPr>
      </p:pic>
      <p:pic>
        <p:nvPicPr>
          <p:cNvPr id="13" name="Shape 2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44957" y="1222350"/>
            <a:ext cx="2870700" cy="3911098"/>
          </a:xfrm>
          <a:prstGeom prst="rect">
            <a:avLst/>
          </a:prstGeom>
          <a:noFill/>
          <a:ln>
            <a:noFill/>
          </a:ln>
        </p:spPr>
      </p:pic>
      <p:pic>
        <p:nvPicPr>
          <p:cNvPr id="218" name="Shape 218"/>
          <p:cNvPicPr preferRelativeResize="0"/>
          <p:nvPr/>
        </p:nvPicPr>
        <p:blipFill rotWithShape="1">
          <a:blip r:embed="rId5">
            <a:alphaModFix/>
          </a:blip>
          <a:srcRect l="19611" r="19727" b="5014"/>
          <a:stretch/>
        </p:blipFill>
        <p:spPr>
          <a:xfrm>
            <a:off x="68925" y="1181866"/>
            <a:ext cx="3015600" cy="3807598"/>
          </a:xfrm>
          <a:prstGeom prst="rect">
            <a:avLst/>
          </a:prstGeom>
          <a:noFill/>
          <a:ln>
            <a:noFill/>
          </a:ln>
        </p:spPr>
      </p:pic>
      <p:sp>
        <p:nvSpPr>
          <p:cNvPr id="221" name="Shape 221"/>
          <p:cNvSpPr txBox="1"/>
          <p:nvPr/>
        </p:nvSpPr>
        <p:spPr>
          <a:xfrm>
            <a:off x="0" y="146241"/>
            <a:ext cx="9209986" cy="1035616"/>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Pr>
              <a:t>Step </a:t>
            </a:r>
            <a:r>
              <a:rPr lang="en-US" sz="4000" b="1" i="0" u="none" strike="noStrike" cap="none" baseline="0" dirty="0" smtClean="0">
                <a:solidFill>
                  <a:schemeClr val="accent1"/>
                </a:solidFill>
                <a:latin typeface="Century Gothic"/>
                <a:ea typeface="Questrial"/>
                <a:cs typeface="Century Gothic"/>
                <a:sym typeface="Questrial"/>
              </a:rPr>
              <a:t>2 </a:t>
            </a:r>
            <a:r>
              <a:rPr lang="en-US" sz="4000" b="1" i="0" u="none" strike="noStrike" cap="none" baseline="0" dirty="0">
                <a:solidFill>
                  <a:schemeClr val="accent1"/>
                </a:solidFill>
                <a:latin typeface="Century Gothic"/>
                <a:ea typeface="Questrial"/>
                <a:cs typeface="Century Gothic"/>
                <a:sym typeface="Questrial"/>
              </a:rPr>
              <a:t>Model Output Post-Processing</a:t>
            </a:r>
          </a:p>
        </p:txBody>
      </p:sp>
      <p:sp>
        <p:nvSpPr>
          <p:cNvPr id="222" name="Shape 222"/>
          <p:cNvSpPr txBox="1"/>
          <p:nvPr/>
        </p:nvSpPr>
        <p:spPr>
          <a:xfrm>
            <a:off x="777612" y="4917837"/>
            <a:ext cx="2436900" cy="685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767171"/>
                </a:solidFill>
                <a:latin typeface="Century Gothic"/>
                <a:ea typeface="Questrial"/>
                <a:cs typeface="Century Gothic"/>
                <a:sym typeface="Questrial"/>
              </a:rPr>
              <a:t>Binary (BIN)</a:t>
            </a:r>
          </a:p>
        </p:txBody>
      </p:sp>
      <p:sp>
        <p:nvSpPr>
          <p:cNvPr id="223" name="Shape 223"/>
          <p:cNvSpPr txBox="1"/>
          <p:nvPr/>
        </p:nvSpPr>
        <p:spPr>
          <a:xfrm>
            <a:off x="3220628" y="4920006"/>
            <a:ext cx="2719788" cy="685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767171"/>
                </a:solidFill>
                <a:latin typeface="Century Gothic"/>
                <a:ea typeface="Questrial"/>
                <a:cs typeface="Century Gothic"/>
                <a:sym typeface="Questrial"/>
              </a:rPr>
              <a:t>Continuous (CON)</a:t>
            </a:r>
          </a:p>
        </p:txBody>
      </p:sp>
      <p:sp>
        <p:nvSpPr>
          <p:cNvPr id="224" name="Shape 224"/>
          <p:cNvSpPr txBox="1"/>
          <p:nvPr/>
        </p:nvSpPr>
        <p:spPr>
          <a:xfrm>
            <a:off x="5804313" y="4831057"/>
            <a:ext cx="3339688" cy="685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767171"/>
                </a:solidFill>
                <a:latin typeface="Century Gothic"/>
                <a:ea typeface="Questrial"/>
                <a:cs typeface="Century Gothic"/>
                <a:sym typeface="Questrial"/>
              </a:rPr>
              <a:t>Combination </a:t>
            </a:r>
          </a:p>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767171"/>
                </a:solidFill>
                <a:latin typeface="Century Gothic"/>
                <a:ea typeface="Questrial"/>
                <a:cs typeface="Century Gothic"/>
                <a:sym typeface="Questrial"/>
              </a:rPr>
              <a:t>(BIN*CON </a:t>
            </a:r>
            <a:r>
              <a:rPr lang="en-US" sz="2000" b="0" i="0" u="none" strike="noStrike" cap="none" baseline="0" dirty="0" smtClean="0">
                <a:solidFill>
                  <a:srgbClr val="767171"/>
                </a:solidFill>
                <a:latin typeface="Century Gothic"/>
                <a:ea typeface="Questrial"/>
                <a:cs typeface="Century Gothic"/>
                <a:sym typeface="Questrial"/>
              </a:rPr>
              <a:t>+ </a:t>
            </a:r>
            <a:r>
              <a:rPr lang="en-US" sz="2000" b="0" i="0" u="none" strike="noStrike" cap="none" baseline="0" dirty="0">
                <a:solidFill>
                  <a:srgbClr val="767171"/>
                </a:solidFill>
                <a:latin typeface="Century Gothic"/>
                <a:ea typeface="Questrial"/>
                <a:cs typeface="Century Gothic"/>
                <a:sym typeface="Questrial"/>
              </a:rPr>
              <a:t>Forest Mask)</a:t>
            </a:r>
          </a:p>
        </p:txBody>
      </p:sp>
      <p:sp>
        <p:nvSpPr>
          <p:cNvPr id="225" name="Shape 225"/>
          <p:cNvSpPr/>
          <p:nvPr/>
        </p:nvSpPr>
        <p:spPr>
          <a:xfrm>
            <a:off x="2259983" y="2857082"/>
            <a:ext cx="1186798" cy="457200"/>
          </a:xfrm>
          <a:prstGeom prst="rightArrow">
            <a:avLst>
              <a:gd name="adj1" fmla="val 50000"/>
              <a:gd name="adj2" fmla="val 50000"/>
            </a:avLst>
          </a:prstGeom>
          <a:solidFill>
            <a:srgbClr val="3A4F66"/>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rgbClr val="FFFFFF"/>
              </a:solidFill>
              <a:latin typeface="Garamond"/>
              <a:ea typeface="Garamond"/>
              <a:cs typeface="Garamond"/>
              <a:sym typeface="Garamond"/>
            </a:endParaRPr>
          </a:p>
        </p:txBody>
      </p:sp>
      <p:sp>
        <p:nvSpPr>
          <p:cNvPr id="226" name="Shape 226"/>
          <p:cNvSpPr/>
          <p:nvPr/>
        </p:nvSpPr>
        <p:spPr>
          <a:xfrm>
            <a:off x="5231592" y="2825061"/>
            <a:ext cx="1186798" cy="457200"/>
          </a:xfrm>
          <a:prstGeom prst="rightArrow">
            <a:avLst>
              <a:gd name="adj1" fmla="val 50000"/>
              <a:gd name="adj2" fmla="val 50000"/>
            </a:avLst>
          </a:prstGeom>
          <a:solidFill>
            <a:srgbClr val="3A4F66"/>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rgbClr val="FFFFFF"/>
              </a:solidFill>
              <a:latin typeface="Garamond"/>
              <a:ea typeface="Garamond"/>
              <a:cs typeface="Garamond"/>
              <a:sym typeface="Garamond"/>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792" t="7293" r="72110" b="78982"/>
          <a:stretch/>
        </p:blipFill>
        <p:spPr>
          <a:xfrm>
            <a:off x="7296479" y="1643307"/>
            <a:ext cx="1847521" cy="987496"/>
          </a:xfrm>
          <a:prstGeom prst="rect">
            <a:avLst/>
          </a:prstGeom>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1"/>
          <p:cNvSpPr txBox="1"/>
          <p:nvPr/>
        </p:nvSpPr>
        <p:spPr>
          <a:xfrm>
            <a:off x="0" y="95250"/>
            <a:ext cx="9144000" cy="6857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Pr>
              <a:t>Results</a:t>
            </a:r>
          </a:p>
        </p:txBody>
      </p:sp>
      <p:pic>
        <p:nvPicPr>
          <p:cNvPr id="10" name="Picture 9" descr="SA_Fir_PCC.jpg"/>
          <p:cNvPicPr>
            <a:picLocks noChangeAspect="1"/>
          </p:cNvPicPr>
          <p:nvPr/>
        </p:nvPicPr>
        <p:blipFill rotWithShape="1">
          <a:blip r:embed="rId3">
            <a:extLst>
              <a:ext uri="{28A0092B-C50C-407E-A947-70E740481C1C}">
                <a14:useLocalDpi xmlns:a14="http://schemas.microsoft.com/office/drawing/2010/main" val="0"/>
              </a:ext>
            </a:extLst>
          </a:blip>
          <a:srcRect l="403" t="2321" r="1" b="1875"/>
          <a:stretch/>
        </p:blipFill>
        <p:spPr>
          <a:xfrm>
            <a:off x="4487333" y="893938"/>
            <a:ext cx="4624946" cy="5757335"/>
          </a:xfrm>
          <a:prstGeom prst="rect">
            <a:avLst/>
          </a:prstGeom>
        </p:spPr>
      </p:pic>
      <p:pic>
        <p:nvPicPr>
          <p:cNvPr id="5" name="Picture 4" descr="Quaking_Aspen_PCC.jpg"/>
          <p:cNvPicPr>
            <a:picLocks noChangeAspect="1"/>
          </p:cNvPicPr>
          <p:nvPr/>
        </p:nvPicPr>
        <p:blipFill rotWithShape="1">
          <a:blip r:embed="rId4" cstate="screen">
            <a:extLst>
              <a:ext uri="{28A0092B-C50C-407E-A947-70E740481C1C}">
                <a14:useLocalDpi xmlns:a14="http://schemas.microsoft.com/office/drawing/2010/main"/>
              </a:ext>
            </a:extLst>
          </a:blip>
          <a:srcRect l="1188"/>
          <a:stretch/>
        </p:blipFill>
        <p:spPr>
          <a:xfrm>
            <a:off x="54321" y="781049"/>
            <a:ext cx="4521000" cy="5870224"/>
          </a:xfrm>
          <a:prstGeom prst="rect">
            <a:avLst/>
          </a:prstGeom>
        </p:spPr>
      </p:pic>
    </p:spTree>
    <p:extLst>
      <p:ext uri="{BB962C8B-B14F-4D97-AF65-F5344CB8AC3E}">
        <p14:creationId xmlns:p14="http://schemas.microsoft.com/office/powerpoint/2010/main" val="3194151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31"/>
          <p:cNvSpPr txBox="1"/>
          <p:nvPr/>
        </p:nvSpPr>
        <p:spPr>
          <a:xfrm>
            <a:off x="0" y="0"/>
            <a:ext cx="9144000" cy="6857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Pr>
              <a:t>Results</a:t>
            </a:r>
          </a:p>
        </p:txBody>
      </p:sp>
      <p:pic>
        <p:nvPicPr>
          <p:cNvPr id="5" name="Picture 4" descr="Englemann_Spruce_PC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00" y="685799"/>
            <a:ext cx="4549603" cy="606073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25" t="547" r="3457" b="1335"/>
          <a:stretch/>
        </p:blipFill>
        <p:spPr>
          <a:xfrm>
            <a:off x="4572001" y="599607"/>
            <a:ext cx="4527029" cy="6056027"/>
          </a:xfrm>
          <a:prstGeom prst="rect">
            <a:avLst/>
          </a:prstGeom>
        </p:spPr>
      </p:pic>
    </p:spTree>
    <p:extLst>
      <p:ext uri="{BB962C8B-B14F-4D97-AF65-F5344CB8AC3E}">
        <p14:creationId xmlns:p14="http://schemas.microsoft.com/office/powerpoint/2010/main" val="336037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p:nvPr/>
        </p:nvSpPr>
        <p:spPr>
          <a:xfrm>
            <a:off x="0" y="95250"/>
            <a:ext cx="9144000" cy="6857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Pr>
              <a:t>Results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747"/>
          <a:stretch/>
        </p:blipFill>
        <p:spPr>
          <a:xfrm>
            <a:off x="2286000" y="282887"/>
            <a:ext cx="4540313" cy="637191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199" t="41076" r="30224" b="36348"/>
          <a:stretch/>
        </p:blipFill>
        <p:spPr>
          <a:xfrm>
            <a:off x="5477555" y="2135073"/>
            <a:ext cx="1899421" cy="1582851"/>
          </a:xfrm>
          <a:prstGeom prst="rect">
            <a:avLst/>
          </a:prstGeom>
        </p:spPr>
      </p:pic>
    </p:spTree>
    <p:extLst>
      <p:ext uri="{BB962C8B-B14F-4D97-AF65-F5344CB8AC3E}">
        <p14:creationId xmlns:p14="http://schemas.microsoft.com/office/powerpoint/2010/main" val="3204239260"/>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210602" y="1121211"/>
            <a:ext cx="8131798" cy="4608899"/>
          </a:xfrm>
          <a:prstGeom prst="rect">
            <a:avLst/>
          </a:prstGeom>
          <a:noFill/>
          <a:ln>
            <a:noFill/>
          </a:ln>
        </p:spPr>
        <p:txBody>
          <a:bodyPr lIns="91425" tIns="91425" rIns="91425" bIns="91425" anchor="t" anchorCtr="0">
            <a:noAutofit/>
          </a:bodyPr>
          <a:lstStyle/>
          <a:p>
            <a:pPr marL="342900" indent="-342900">
              <a:spcBef>
                <a:spcPts val="200"/>
              </a:spcBef>
              <a:buClr>
                <a:schemeClr val="accent1"/>
              </a:buClr>
              <a:buFont typeface="Webdings" panose="05030102010509060703" pitchFamily="18" charset="2"/>
              <a:buChar char="4"/>
            </a:pPr>
            <a:r>
              <a:rPr lang="en-US" dirty="0" smtClean="0">
                <a:solidFill>
                  <a:srgbClr val="767171"/>
                </a:solidFill>
                <a:latin typeface="Century Gothic"/>
                <a:cs typeface="Century Gothic"/>
              </a:rPr>
              <a:t>Inaccuracies using </a:t>
            </a:r>
            <a:r>
              <a:rPr lang="en-US" dirty="0">
                <a:solidFill>
                  <a:srgbClr val="767171"/>
                </a:solidFill>
                <a:latin typeface="Century Gothic"/>
                <a:cs typeface="Century Gothic"/>
              </a:rPr>
              <a:t>medium-scale resolution </a:t>
            </a:r>
            <a:r>
              <a:rPr lang="en-US" dirty="0" smtClean="0">
                <a:solidFill>
                  <a:srgbClr val="767171"/>
                </a:solidFill>
                <a:latin typeface="Century Gothic"/>
                <a:cs typeface="Century Gothic"/>
              </a:rPr>
              <a:t>imagery</a:t>
            </a:r>
          </a:p>
          <a:p>
            <a:pPr>
              <a:spcBef>
                <a:spcPts val="200"/>
              </a:spcBef>
              <a:buClr>
                <a:schemeClr val="accent1"/>
              </a:buClr>
            </a:pPr>
            <a:endParaRPr lang="en-US" dirty="0" smtClean="0">
              <a:solidFill>
                <a:srgbClr val="767171"/>
              </a:solidFill>
              <a:latin typeface="Century Gothic"/>
              <a:cs typeface="Century Gothic"/>
            </a:endParaRPr>
          </a:p>
          <a:p>
            <a:pPr>
              <a:spcBef>
                <a:spcPts val="200"/>
              </a:spcBef>
              <a:buClr>
                <a:schemeClr val="accent1"/>
              </a:buClr>
            </a:pPr>
            <a:endParaRPr lang="en-US" dirty="0" smtClean="0">
              <a:solidFill>
                <a:srgbClr val="767171"/>
              </a:solidFill>
              <a:latin typeface="Century Gothic"/>
              <a:cs typeface="Century Gothic"/>
            </a:endParaRP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cs typeface="Century Gothic"/>
                <a:sym typeface="Questrial"/>
              </a:rPr>
              <a:t>Small </a:t>
            </a:r>
            <a:r>
              <a:rPr lang="en-US" dirty="0" smtClean="0">
                <a:solidFill>
                  <a:srgbClr val="767171"/>
                </a:solidFill>
                <a:latin typeface="Century Gothic"/>
                <a:cs typeface="Century Gothic"/>
              </a:rPr>
              <a:t>sample of reference data </a:t>
            </a:r>
            <a:r>
              <a:rPr lang="en-US" sz="2000" b="0" i="0" u="none" strike="noStrike" cap="none" baseline="0" dirty="0" smtClean="0">
                <a:solidFill>
                  <a:srgbClr val="767171"/>
                </a:solidFill>
                <a:latin typeface="Century Gothic"/>
                <a:cs typeface="Century Gothic"/>
                <a:sym typeface="Questrial"/>
              </a:rPr>
              <a:t> </a:t>
            </a:r>
            <a:endParaRPr lang="en-US" dirty="0">
              <a:solidFill>
                <a:srgbClr val="767171"/>
              </a:solidFill>
              <a:latin typeface="Century Gothic"/>
              <a:cs typeface="Century Gothic"/>
            </a:endParaRPr>
          </a:p>
          <a:p>
            <a:pPr>
              <a:spcBef>
                <a:spcPts val="200"/>
              </a:spcBef>
              <a:buClr>
                <a:schemeClr val="accent1"/>
              </a:buClr>
            </a:pPr>
            <a:endParaRPr lang="en-US" sz="2000" b="0" i="0" u="none" strike="noStrike" cap="none" baseline="0" dirty="0" smtClean="0">
              <a:solidFill>
                <a:srgbClr val="767171"/>
              </a:solidFill>
              <a:latin typeface="Century Gothic"/>
              <a:cs typeface="Century Gothic"/>
              <a:sym typeface="Questrial"/>
            </a:endParaRPr>
          </a:p>
          <a:p>
            <a:pPr>
              <a:spcBef>
                <a:spcPts val="200"/>
              </a:spcBef>
              <a:buClr>
                <a:schemeClr val="accent1"/>
              </a:buClr>
            </a:pPr>
            <a:endParaRPr lang="en-US" sz="2000" b="0" i="0" u="none" strike="noStrike" cap="none" baseline="0" dirty="0" smtClean="0">
              <a:solidFill>
                <a:srgbClr val="767171"/>
              </a:solidFill>
              <a:latin typeface="Century Gothic"/>
              <a:cs typeface="Century Gothic"/>
              <a:sym typeface="Questrial"/>
            </a:endParaRPr>
          </a:p>
          <a:p>
            <a:pPr marL="342900" indent="-342900">
              <a:spcBef>
                <a:spcPts val="200"/>
              </a:spcBef>
              <a:buClr>
                <a:schemeClr val="accent1"/>
              </a:buClr>
              <a:buFont typeface="Webdings" panose="05030102010509060703" pitchFamily="18" charset="2"/>
              <a:buChar char="4"/>
            </a:pPr>
            <a:r>
              <a:rPr lang="en-US" dirty="0" smtClean="0">
                <a:solidFill>
                  <a:srgbClr val="767171"/>
                </a:solidFill>
                <a:latin typeface="Century Gothic"/>
                <a:cs typeface="Century Gothic"/>
              </a:rPr>
              <a:t>D</a:t>
            </a:r>
            <a:r>
              <a:rPr lang="en-US" sz="2000" b="0" i="0" u="none" strike="noStrike" cap="none" baseline="0" dirty="0" smtClean="0">
                <a:solidFill>
                  <a:srgbClr val="767171"/>
                </a:solidFill>
                <a:latin typeface="Century Gothic"/>
                <a:cs typeface="Century Gothic"/>
                <a:sym typeface="Questrial"/>
              </a:rPr>
              <a:t>ead </a:t>
            </a:r>
            <a:r>
              <a:rPr lang="en-US" sz="2000" b="0" i="0" u="none" strike="noStrike" cap="none" baseline="0" dirty="0">
                <a:solidFill>
                  <a:srgbClr val="767171"/>
                </a:solidFill>
                <a:latin typeface="Century Gothic"/>
                <a:cs typeface="Century Gothic"/>
                <a:sym typeface="Questrial"/>
              </a:rPr>
              <a:t>trees in </a:t>
            </a:r>
            <a:r>
              <a:rPr lang="en-US" sz="2000" b="0" i="0" u="none" strike="noStrike" cap="none" baseline="0" dirty="0" smtClean="0">
                <a:solidFill>
                  <a:srgbClr val="767171"/>
                </a:solidFill>
                <a:latin typeface="Century Gothic"/>
                <a:cs typeface="Century Gothic"/>
                <a:sym typeface="Questrial"/>
              </a:rPr>
              <a:t>study </a:t>
            </a:r>
            <a:r>
              <a:rPr lang="en-US" sz="2000" b="0" i="0" u="none" strike="noStrike" cap="none" baseline="0" dirty="0">
                <a:solidFill>
                  <a:srgbClr val="767171"/>
                </a:solidFill>
                <a:latin typeface="Century Gothic"/>
                <a:cs typeface="Century Gothic"/>
                <a:sym typeface="Questrial"/>
              </a:rPr>
              <a:t>area may </a:t>
            </a:r>
            <a:endParaRPr lang="en-US" sz="2000" b="0" i="0" u="none" strike="noStrike" cap="none" baseline="0" dirty="0" smtClean="0">
              <a:solidFill>
                <a:srgbClr val="767171"/>
              </a:solidFill>
              <a:latin typeface="Century Gothic"/>
              <a:cs typeface="Century Gothic"/>
              <a:sym typeface="Questrial"/>
            </a:endParaRPr>
          </a:p>
          <a:p>
            <a:pPr>
              <a:spcBef>
                <a:spcPts val="200"/>
              </a:spcBef>
              <a:buClr>
                <a:schemeClr val="accent1"/>
              </a:buClr>
            </a:pPr>
            <a:r>
              <a:rPr lang="en-US" sz="2000" b="0" i="0" u="none" strike="noStrike" cap="none" baseline="0" dirty="0" smtClean="0">
                <a:solidFill>
                  <a:srgbClr val="767171"/>
                </a:solidFill>
                <a:latin typeface="Century Gothic"/>
                <a:cs typeface="Century Gothic"/>
                <a:sym typeface="Questrial"/>
              </a:rPr>
              <a:t>     confuse</a:t>
            </a:r>
            <a:r>
              <a:rPr lang="en-US" sz="2000" b="0" i="0" u="none" strike="noStrike" cap="none" dirty="0" smtClean="0">
                <a:solidFill>
                  <a:srgbClr val="767171"/>
                </a:solidFill>
                <a:latin typeface="Century Gothic"/>
                <a:cs typeface="Century Gothic"/>
                <a:sym typeface="Questrial"/>
              </a:rPr>
              <a:t> </a:t>
            </a:r>
            <a:r>
              <a:rPr lang="en-US" dirty="0" smtClean="0">
                <a:solidFill>
                  <a:srgbClr val="767171"/>
                </a:solidFill>
                <a:latin typeface="Century Gothic"/>
                <a:cs typeface="Century Gothic"/>
              </a:rPr>
              <a:t>model</a:t>
            </a:r>
          </a:p>
          <a:p>
            <a:pPr>
              <a:spcBef>
                <a:spcPts val="200"/>
              </a:spcBef>
              <a:buClr>
                <a:schemeClr val="accent1"/>
              </a:buClr>
            </a:pPr>
            <a:endParaRPr lang="en-US" sz="2000" b="0" i="0" u="none" strike="noStrike" cap="none" baseline="0" dirty="0">
              <a:solidFill>
                <a:srgbClr val="767171"/>
              </a:solidFill>
              <a:latin typeface="Century Gothic"/>
              <a:cs typeface="Century Gothic"/>
              <a:sym typeface="Questrial"/>
            </a:endParaRPr>
          </a:p>
          <a:p>
            <a:pPr>
              <a:spcBef>
                <a:spcPts val="200"/>
              </a:spcBef>
              <a:buClr>
                <a:schemeClr val="accent1"/>
              </a:buClr>
            </a:pPr>
            <a:endParaRPr lang="en-US" sz="2000" b="0" i="0" u="none" strike="noStrike" cap="none" baseline="0" dirty="0" smtClean="0">
              <a:solidFill>
                <a:srgbClr val="767171"/>
              </a:solidFill>
              <a:latin typeface="Century Gothic"/>
              <a:cs typeface="Century Gothic"/>
              <a:sym typeface="Questrial"/>
            </a:endParaRP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cs typeface="Century Gothic"/>
                <a:sym typeface="Questrial"/>
              </a:rPr>
              <a:t>Potential</a:t>
            </a:r>
            <a:r>
              <a:rPr lang="en-US" sz="2000" b="0" i="0" u="none" strike="noStrike" cap="none" dirty="0" smtClean="0">
                <a:solidFill>
                  <a:srgbClr val="767171"/>
                </a:solidFill>
                <a:latin typeface="Century Gothic"/>
                <a:cs typeface="Century Gothic"/>
                <a:sym typeface="Questrial"/>
              </a:rPr>
              <a:t> for</a:t>
            </a:r>
            <a:r>
              <a:rPr lang="en-US" dirty="0" smtClean="0">
                <a:solidFill>
                  <a:srgbClr val="767171"/>
                </a:solidFill>
                <a:latin typeface="Century Gothic"/>
                <a:cs typeface="Century Gothic"/>
              </a:rPr>
              <a:t> </a:t>
            </a:r>
            <a:r>
              <a:rPr lang="en-US" sz="2000" b="0" i="0" u="none" strike="noStrike" cap="none" baseline="0" dirty="0" smtClean="0">
                <a:solidFill>
                  <a:srgbClr val="767171"/>
                </a:solidFill>
                <a:latin typeface="Century Gothic"/>
                <a:cs typeface="Century Gothic"/>
                <a:sym typeface="Questrial"/>
              </a:rPr>
              <a:t>improved</a:t>
            </a:r>
            <a:r>
              <a:rPr lang="en-US" sz="2000" b="0" i="0" u="none" strike="noStrike" cap="none" dirty="0" smtClean="0">
                <a:solidFill>
                  <a:srgbClr val="767171"/>
                </a:solidFill>
                <a:latin typeface="Century Gothic"/>
                <a:cs typeface="Century Gothic"/>
                <a:sym typeface="Questrial"/>
              </a:rPr>
              <a:t> results </a:t>
            </a:r>
          </a:p>
          <a:p>
            <a:pPr>
              <a:spcBef>
                <a:spcPts val="200"/>
              </a:spcBef>
              <a:buClr>
                <a:schemeClr val="accent1"/>
              </a:buClr>
            </a:pPr>
            <a:r>
              <a:rPr lang="en-US" dirty="0" smtClean="0">
                <a:solidFill>
                  <a:srgbClr val="767171"/>
                </a:solidFill>
                <a:latin typeface="Century Gothic"/>
                <a:cs typeface="Century Gothic"/>
              </a:rPr>
              <a:t>     </a:t>
            </a:r>
            <a:r>
              <a:rPr lang="en-US" sz="2000" b="0" i="0" u="none" strike="noStrike" cap="none" dirty="0" smtClean="0">
                <a:solidFill>
                  <a:srgbClr val="767171"/>
                </a:solidFill>
                <a:latin typeface="Century Gothic"/>
                <a:cs typeface="Century Gothic"/>
                <a:sym typeface="Questrial"/>
              </a:rPr>
              <a:t>from</a:t>
            </a:r>
            <a:r>
              <a:rPr lang="en-US" dirty="0" smtClean="0">
                <a:solidFill>
                  <a:srgbClr val="767171"/>
                </a:solidFill>
                <a:latin typeface="Century Gothic"/>
                <a:cs typeface="Century Gothic"/>
              </a:rPr>
              <a:t> other </a:t>
            </a:r>
            <a:r>
              <a:rPr lang="en-US" sz="2000" b="0" i="0" u="none" strike="noStrike" cap="none" baseline="0" dirty="0" smtClean="0">
                <a:solidFill>
                  <a:srgbClr val="767171"/>
                </a:solidFill>
                <a:latin typeface="Century Gothic"/>
                <a:cs typeface="Century Gothic"/>
                <a:sym typeface="Questrial"/>
              </a:rPr>
              <a:t>statistical</a:t>
            </a:r>
            <a:r>
              <a:rPr lang="en-US" dirty="0" smtClean="0">
                <a:solidFill>
                  <a:srgbClr val="767171"/>
                </a:solidFill>
                <a:latin typeface="Century Gothic"/>
                <a:cs typeface="Century Gothic"/>
              </a:rPr>
              <a:t> </a:t>
            </a:r>
            <a:r>
              <a:rPr lang="en-US" sz="2000" b="0" i="0" u="none" strike="noStrike" cap="none" baseline="0" dirty="0" smtClean="0">
                <a:solidFill>
                  <a:srgbClr val="767171"/>
                </a:solidFill>
                <a:latin typeface="Century Gothic"/>
                <a:cs typeface="Century Gothic"/>
                <a:sym typeface="Questrial"/>
              </a:rPr>
              <a:t>models</a:t>
            </a:r>
            <a:endParaRPr lang="en-US" sz="2000" b="0" i="0" u="none" strike="noStrike" cap="none" baseline="0" dirty="0">
              <a:solidFill>
                <a:srgbClr val="767171"/>
              </a:solidFill>
              <a:latin typeface="Century Gothic"/>
              <a:cs typeface="Century Gothic"/>
              <a:sym typeface="Questrial"/>
            </a:endParaRPr>
          </a:p>
        </p:txBody>
      </p:sp>
      <p:sp>
        <p:nvSpPr>
          <p:cNvPr id="239" name="Shape 239"/>
          <p:cNvSpPr txBox="1">
            <a:spLocks noGrp="1"/>
          </p:cNvSpPr>
          <p:nvPr>
            <p:ph type="body" idx="2"/>
          </p:nvPr>
        </p:nvSpPr>
        <p:spPr>
          <a:xfrm>
            <a:off x="0" y="128198"/>
            <a:ext cx="5660998" cy="6995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Pr>
              <a:t>Errors &amp; Uncertainties </a:t>
            </a:r>
          </a:p>
        </p:txBody>
      </p:sp>
      <p:pic>
        <p:nvPicPr>
          <p:cNvPr id="3" name="Picture 2" descr="pres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110" y="2088445"/>
            <a:ext cx="4289736" cy="3400198"/>
          </a:xfrm>
          <a:prstGeom prst="rect">
            <a:avLst/>
          </a:prstGeom>
          <a:noFill/>
          <a:ln>
            <a:noFill/>
          </a:ln>
        </p:spPr>
      </p:pic>
      <p:sp>
        <p:nvSpPr>
          <p:cNvPr id="4" name="TextBox 3"/>
          <p:cNvSpPr txBox="1"/>
          <p:nvPr/>
        </p:nvSpPr>
        <p:spPr>
          <a:xfrm>
            <a:off x="4713414" y="5224327"/>
            <a:ext cx="1933223" cy="246221"/>
          </a:xfrm>
          <a:prstGeom prst="rect">
            <a:avLst/>
          </a:prstGeom>
          <a:noFill/>
        </p:spPr>
        <p:txBody>
          <a:bodyPr wrap="square" rtlCol="0">
            <a:spAutoFit/>
          </a:bodyPr>
          <a:lstStyle/>
          <a:p>
            <a:r>
              <a:rPr lang="en-US" sz="1000" dirty="0" smtClean="0">
                <a:solidFill>
                  <a:schemeClr val="bg1"/>
                </a:solidFill>
                <a:latin typeface="Century Gothic"/>
                <a:cs typeface="Century Gothic"/>
              </a:rPr>
              <a:t>Image Credit: Eric Rounds</a:t>
            </a:r>
            <a:endParaRPr lang="en-US" sz="1000" dirty="0">
              <a:solidFill>
                <a:schemeClr val="bg1"/>
              </a:solidFill>
              <a:latin typeface="Century Gothic"/>
              <a:cs typeface="Century Gothic"/>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p:nvPr/>
        </p:nvSpPr>
        <p:spPr>
          <a:xfrm>
            <a:off x="0" y="95250"/>
            <a:ext cx="9144000" cy="6857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dirty="0" smtClean="0">
                <a:solidFill>
                  <a:schemeClr val="accent1"/>
                </a:solidFill>
                <a:latin typeface="Century Gothic"/>
                <a:ea typeface="Questrial"/>
                <a:cs typeface="Century Gothic"/>
                <a:sym typeface="Questrial"/>
              </a:rPr>
              <a:t>Conclusions</a:t>
            </a:r>
            <a:endParaRPr lang="en-US" sz="4000" b="1" i="0" u="none" strike="noStrike" cap="none" baseline="0" dirty="0">
              <a:solidFill>
                <a:schemeClr val="accent1"/>
              </a:solidFill>
              <a:latin typeface="Century Gothic"/>
              <a:ea typeface="Questrial"/>
              <a:cs typeface="Century Gothic"/>
              <a:sym typeface="Questrial"/>
            </a:endParaRPr>
          </a:p>
        </p:txBody>
      </p:sp>
      <p:sp>
        <p:nvSpPr>
          <p:cNvPr id="4" name="Shape 238"/>
          <p:cNvSpPr txBox="1">
            <a:spLocks noGrp="1"/>
          </p:cNvSpPr>
          <p:nvPr>
            <p:ph type="body" idx="1"/>
          </p:nvPr>
        </p:nvSpPr>
        <p:spPr>
          <a:xfrm>
            <a:off x="210602" y="956767"/>
            <a:ext cx="8717498" cy="4608899"/>
          </a:xfrm>
          <a:prstGeom prst="rect">
            <a:avLst/>
          </a:prstGeom>
          <a:noFill/>
          <a:ln>
            <a:noFill/>
          </a:ln>
        </p:spPr>
        <p:txBody>
          <a:bodyPr lIns="91425" tIns="91425" rIns="91425" bIns="91425" anchor="t" anchorCtr="0">
            <a:noAutofit/>
          </a:bodyPr>
          <a:lstStyle/>
          <a:p>
            <a:pPr marL="342900" indent="-342900">
              <a:spcBef>
                <a:spcPts val="200"/>
              </a:spcBef>
              <a:buClr>
                <a:schemeClr val="accent1"/>
              </a:buClr>
              <a:buFont typeface="Webdings" panose="05030102010509060703" pitchFamily="18" charset="2"/>
              <a:buChar char="4"/>
            </a:pPr>
            <a:r>
              <a:rPr lang="en-US" dirty="0" smtClean="0">
                <a:latin typeface="Century Gothic" panose="020B0502020202020204" pitchFamily="34" charset="0"/>
              </a:rPr>
              <a:t>The </a:t>
            </a:r>
            <a:r>
              <a:rPr lang="en-US" dirty="0">
                <a:latin typeface="Century Gothic" panose="020B0502020202020204" pitchFamily="34" charset="0"/>
              </a:rPr>
              <a:t>model provided </a:t>
            </a:r>
            <a:r>
              <a:rPr lang="en-US" dirty="0" smtClean="0">
                <a:latin typeface="Century Gothic" panose="020B0502020202020204" pitchFamily="34" charset="0"/>
              </a:rPr>
              <a:t>improved percent canopy cover estimates at the pixel level for the four focal species at the Colorado State Forest</a:t>
            </a:r>
          </a:p>
          <a:p>
            <a:pPr>
              <a:spcBef>
                <a:spcPts val="200"/>
              </a:spcBef>
              <a:buClr>
                <a:schemeClr val="accent1"/>
              </a:buClr>
            </a:pPr>
            <a:endParaRPr lang="en-US" dirty="0" smtClean="0">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dirty="0" smtClean="0">
                <a:latin typeface="Century Gothic" panose="020B0502020202020204" pitchFamily="34" charset="0"/>
              </a:rPr>
              <a:t>For any given pixel the percent </a:t>
            </a:r>
            <a:r>
              <a:rPr lang="en-US" dirty="0">
                <a:latin typeface="Century Gothic" panose="020B0502020202020204" pitchFamily="34" charset="0"/>
              </a:rPr>
              <a:t>canopy cover estimates by species were between </a:t>
            </a:r>
            <a:r>
              <a:rPr lang="en-US" dirty="0" smtClean="0">
                <a:latin typeface="Century Gothic" panose="020B0502020202020204" pitchFamily="34" charset="0"/>
              </a:rPr>
              <a:t>9-15% different from the average</a:t>
            </a:r>
            <a:endParaRPr lang="en-US" dirty="0">
              <a:latin typeface="Century Gothic" panose="020B0502020202020204" pitchFamily="34" charset="0"/>
            </a:endParaRPr>
          </a:p>
          <a:p>
            <a:pPr>
              <a:spcBef>
                <a:spcPts val="200"/>
              </a:spcBef>
              <a:buClr>
                <a:schemeClr val="accent1"/>
              </a:buClr>
            </a:pPr>
            <a:endParaRPr lang="en-US" dirty="0" smtClean="0">
              <a:latin typeface="Century Gothic" panose="020B0502020202020204" pitchFamily="34" charset="0"/>
            </a:endParaRPr>
          </a:p>
          <a:p>
            <a:pPr>
              <a:spcBef>
                <a:spcPts val="200"/>
              </a:spcBef>
              <a:buClr>
                <a:schemeClr val="accent1"/>
              </a:buClr>
            </a:pPr>
            <a:endParaRPr lang="en-US" dirty="0">
              <a:latin typeface="Century Gothic" panose="020B0502020202020204" pitchFamily="34" charset="0"/>
            </a:endParaRPr>
          </a:p>
          <a:p>
            <a:pPr>
              <a:spcBef>
                <a:spcPts val="200"/>
              </a:spcBef>
              <a:buClr>
                <a:schemeClr val="accent1"/>
              </a:buClr>
            </a:pPr>
            <a:endParaRPr lang="en-US" dirty="0" smtClean="0">
              <a:latin typeface="Century Gothic" panose="020B0502020202020204" pitchFamily="34" charset="0"/>
            </a:endParaRPr>
          </a:p>
          <a:p>
            <a:pPr>
              <a:spcBef>
                <a:spcPts val="200"/>
              </a:spcBef>
              <a:buClr>
                <a:schemeClr val="accent1"/>
              </a:buClr>
            </a:pPr>
            <a:endParaRPr lang="en-US" dirty="0">
              <a:latin typeface="Century Gothic" panose="020B0502020202020204" pitchFamily="34" charset="0"/>
            </a:endParaRPr>
          </a:p>
          <a:p>
            <a:pPr>
              <a:spcBef>
                <a:spcPts val="200"/>
              </a:spcBef>
              <a:buClr>
                <a:schemeClr val="accent1"/>
              </a:buClr>
            </a:pPr>
            <a:endParaRPr lang="en-US" dirty="0" smtClean="0">
              <a:latin typeface="Century Gothic" panose="020B0502020202020204" pitchFamily="34" charset="0"/>
            </a:endParaRPr>
          </a:p>
          <a:p>
            <a:pPr>
              <a:spcBef>
                <a:spcPts val="200"/>
              </a:spcBef>
              <a:buClr>
                <a:schemeClr val="accent1"/>
              </a:buClr>
            </a:pPr>
            <a:endParaRPr lang="en-US" dirty="0">
              <a:latin typeface="Century Gothic" panose="020B0502020202020204" pitchFamily="34" charset="0"/>
            </a:endParaRPr>
          </a:p>
          <a:p>
            <a:pPr>
              <a:spcBef>
                <a:spcPts val="200"/>
              </a:spcBef>
              <a:buClr>
                <a:schemeClr val="accent1"/>
              </a:buClr>
            </a:pPr>
            <a:endParaRPr lang="en-US" dirty="0" smtClean="0">
              <a:latin typeface="Century Gothic" panose="020B0502020202020204" pitchFamily="34" charset="0"/>
            </a:endParaRPr>
          </a:p>
          <a:p>
            <a:pPr>
              <a:spcBef>
                <a:spcPts val="200"/>
              </a:spcBef>
              <a:buClr>
                <a:schemeClr val="accent1"/>
              </a:buClr>
            </a:pPr>
            <a:r>
              <a:rPr lang="en-US" u="sng" dirty="0" smtClean="0">
                <a:solidFill>
                  <a:schemeClr val="bg1">
                    <a:lumMod val="50000"/>
                  </a:schemeClr>
                </a:solidFill>
                <a:latin typeface="Century Gothic" panose="020B0502020202020204" pitchFamily="34" charset="0"/>
              </a:rPr>
              <a:t>Final products delivered</a:t>
            </a:r>
          </a:p>
          <a:p>
            <a:pPr marL="342900" indent="-342900">
              <a:spcBef>
                <a:spcPts val="200"/>
              </a:spcBef>
              <a:buClr>
                <a:schemeClr val="accent1"/>
              </a:buClr>
              <a:buFont typeface="Webdings" panose="05030102010509060703" pitchFamily="18" charset="2"/>
              <a:buChar char="4"/>
            </a:pPr>
            <a:r>
              <a:rPr lang="en-US" dirty="0" smtClean="0">
                <a:solidFill>
                  <a:schemeClr val="bg1">
                    <a:lumMod val="50000"/>
                  </a:schemeClr>
                </a:solidFill>
                <a:latin typeface="Century Gothic" panose="020B0502020202020204" pitchFamily="34" charset="0"/>
              </a:rPr>
              <a:t>Four independent maps of percent canopy cover by species</a:t>
            </a:r>
          </a:p>
          <a:p>
            <a:pPr marL="342900" indent="-342900">
              <a:spcBef>
                <a:spcPts val="200"/>
              </a:spcBef>
              <a:buClr>
                <a:schemeClr val="accent1"/>
              </a:buClr>
              <a:buFont typeface="Webdings" panose="05030102010509060703" pitchFamily="18" charset="2"/>
              <a:buChar char="4"/>
            </a:pPr>
            <a:r>
              <a:rPr lang="en-US" dirty="0" smtClean="0">
                <a:latin typeface="Century Gothic" panose="020B0502020202020204" pitchFamily="34" charset="0"/>
              </a:rPr>
              <a:t>A generalized species composition map based on dominant species cover in a given pixel</a:t>
            </a:r>
          </a:p>
          <a:p>
            <a:pPr>
              <a:spcBef>
                <a:spcPts val="200"/>
              </a:spcBef>
              <a:buClr>
                <a:schemeClr val="accent1"/>
              </a:buClr>
            </a:pPr>
            <a:endParaRPr lang="en-US" dirty="0" smtClean="0">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endParaRPr lang="en-US" dirty="0">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endParaRPr lang="en-US" sz="2000" b="0" i="0" u="none" strike="noStrike" cap="none" baseline="0" dirty="0">
              <a:solidFill>
                <a:srgbClr val="767171"/>
              </a:solidFill>
              <a:latin typeface="Century Gothic"/>
              <a:cs typeface="Century Gothic"/>
              <a:sym typeface="Questrial"/>
            </a:endParaRPr>
          </a:p>
        </p:txBody>
      </p:sp>
      <p:graphicFrame>
        <p:nvGraphicFramePr>
          <p:cNvPr id="7" name="Table 6"/>
          <p:cNvGraphicFramePr>
            <a:graphicFrameLocks noGrp="1"/>
          </p:cNvGraphicFramePr>
          <p:nvPr>
            <p:extLst>
              <p:ext uri="{D42A27DB-BD31-4B8C-83A1-F6EECF244321}">
                <p14:modId xmlns:p14="http://schemas.microsoft.com/office/powerpoint/2010/main" val="3701427358"/>
              </p:ext>
            </p:extLst>
          </p:nvPr>
        </p:nvGraphicFramePr>
        <p:xfrm>
          <a:off x="1436206" y="2957095"/>
          <a:ext cx="6271587" cy="1686543"/>
        </p:xfrm>
        <a:graphic>
          <a:graphicData uri="http://schemas.openxmlformats.org/drawingml/2006/table">
            <a:tbl>
              <a:tblPr firstRow="1" firstCol="1" bandRow="1"/>
              <a:tblGrid>
                <a:gridCol w="2410952"/>
                <a:gridCol w="3860635"/>
              </a:tblGrid>
              <a:tr h="512555">
                <a:tc>
                  <a:txBody>
                    <a:bodyPr/>
                    <a:lstStyle>
                      <a:lvl1pPr marR="0" algn="l" rtl="0">
                        <a:lnSpc>
                          <a:spcPct val="100000"/>
                        </a:lnSpc>
                        <a:spcBef>
                          <a:spcPts val="0"/>
                        </a:spcBef>
                        <a:spcAft>
                          <a:spcPts val="0"/>
                        </a:spcAft>
                        <a:buNone/>
                        <a:defRPr sz="1400" b="1" i="0" u="none" strike="noStrike" cap="none" baseline="0">
                          <a:solidFill>
                            <a:schemeClr val="lt1"/>
                          </a:solidFill>
                          <a:latin typeface="Garamond"/>
                          <a:sym typeface="Arial"/>
                        </a:defRPr>
                      </a:lvl1pPr>
                      <a:lvl2pPr marR="0" algn="l" rtl="0">
                        <a:lnSpc>
                          <a:spcPct val="100000"/>
                        </a:lnSpc>
                        <a:spcBef>
                          <a:spcPts val="0"/>
                        </a:spcBef>
                        <a:spcAft>
                          <a:spcPts val="0"/>
                        </a:spcAft>
                        <a:buNone/>
                        <a:defRPr sz="1400" b="1" i="0" u="none" strike="noStrike" cap="none" baseline="0">
                          <a:solidFill>
                            <a:schemeClr val="lt1"/>
                          </a:solidFill>
                          <a:latin typeface="Garamond"/>
                          <a:sym typeface="Arial"/>
                        </a:defRPr>
                      </a:lvl2pPr>
                      <a:lvl3pPr marR="0" algn="l" rtl="0">
                        <a:lnSpc>
                          <a:spcPct val="100000"/>
                        </a:lnSpc>
                        <a:spcBef>
                          <a:spcPts val="0"/>
                        </a:spcBef>
                        <a:spcAft>
                          <a:spcPts val="0"/>
                        </a:spcAft>
                        <a:buNone/>
                        <a:defRPr sz="1400" b="1" i="0" u="none" strike="noStrike" cap="none" baseline="0">
                          <a:solidFill>
                            <a:schemeClr val="lt1"/>
                          </a:solidFill>
                          <a:latin typeface="Garamond"/>
                          <a:sym typeface="Arial"/>
                        </a:defRPr>
                      </a:lvl3pPr>
                      <a:lvl4pPr marR="0" algn="l" rtl="0">
                        <a:lnSpc>
                          <a:spcPct val="100000"/>
                        </a:lnSpc>
                        <a:spcBef>
                          <a:spcPts val="0"/>
                        </a:spcBef>
                        <a:spcAft>
                          <a:spcPts val="0"/>
                        </a:spcAft>
                        <a:buNone/>
                        <a:defRPr sz="1400" b="1" i="0" u="none" strike="noStrike" cap="none" baseline="0">
                          <a:solidFill>
                            <a:schemeClr val="lt1"/>
                          </a:solidFill>
                          <a:latin typeface="Garamond"/>
                          <a:sym typeface="Arial"/>
                        </a:defRPr>
                      </a:lvl4pPr>
                      <a:lvl5pPr marR="0" algn="l" rtl="0">
                        <a:lnSpc>
                          <a:spcPct val="100000"/>
                        </a:lnSpc>
                        <a:spcBef>
                          <a:spcPts val="0"/>
                        </a:spcBef>
                        <a:spcAft>
                          <a:spcPts val="0"/>
                        </a:spcAft>
                        <a:buNone/>
                        <a:defRPr sz="1400" b="1" i="0" u="none" strike="noStrike" cap="none" baseline="0">
                          <a:solidFill>
                            <a:schemeClr val="lt1"/>
                          </a:solidFill>
                          <a:latin typeface="Garamond"/>
                          <a:sym typeface="Arial"/>
                        </a:defRPr>
                      </a:lvl5pPr>
                      <a:lvl6pPr marR="0" algn="l" rtl="0">
                        <a:lnSpc>
                          <a:spcPct val="100000"/>
                        </a:lnSpc>
                        <a:spcBef>
                          <a:spcPts val="0"/>
                        </a:spcBef>
                        <a:spcAft>
                          <a:spcPts val="0"/>
                        </a:spcAft>
                        <a:buNone/>
                        <a:defRPr sz="1400" b="1" i="0" u="none" strike="noStrike" cap="none" baseline="0">
                          <a:solidFill>
                            <a:schemeClr val="lt1"/>
                          </a:solidFill>
                          <a:latin typeface="Garamond"/>
                          <a:sym typeface="Arial"/>
                        </a:defRPr>
                      </a:lvl6pPr>
                      <a:lvl7pPr marR="0" algn="l" rtl="0">
                        <a:lnSpc>
                          <a:spcPct val="100000"/>
                        </a:lnSpc>
                        <a:spcBef>
                          <a:spcPts val="0"/>
                        </a:spcBef>
                        <a:spcAft>
                          <a:spcPts val="0"/>
                        </a:spcAft>
                        <a:buNone/>
                        <a:defRPr sz="1400" b="1" i="0" u="none" strike="noStrike" cap="none" baseline="0">
                          <a:solidFill>
                            <a:schemeClr val="lt1"/>
                          </a:solidFill>
                          <a:latin typeface="Garamond"/>
                          <a:sym typeface="Arial"/>
                        </a:defRPr>
                      </a:lvl7pPr>
                      <a:lvl8pPr marR="0" algn="l" rtl="0">
                        <a:lnSpc>
                          <a:spcPct val="100000"/>
                        </a:lnSpc>
                        <a:spcBef>
                          <a:spcPts val="0"/>
                        </a:spcBef>
                        <a:spcAft>
                          <a:spcPts val="0"/>
                        </a:spcAft>
                        <a:buNone/>
                        <a:defRPr sz="1400" b="1" i="0" u="none" strike="noStrike" cap="none" baseline="0">
                          <a:solidFill>
                            <a:schemeClr val="lt1"/>
                          </a:solidFill>
                          <a:latin typeface="Garamond"/>
                          <a:sym typeface="Arial"/>
                        </a:defRPr>
                      </a:lvl8pPr>
                      <a:lvl9pPr marR="0" algn="l" rtl="0">
                        <a:lnSpc>
                          <a:spcPct val="100000"/>
                        </a:lnSpc>
                        <a:spcBef>
                          <a:spcPts val="0"/>
                        </a:spcBef>
                        <a:spcAft>
                          <a:spcPts val="0"/>
                        </a:spcAft>
                        <a:buNone/>
                        <a:defRPr sz="1400" b="1" i="0" u="none" strike="noStrike" cap="none" baseline="0">
                          <a:solidFill>
                            <a:schemeClr val="lt1"/>
                          </a:solidFill>
                          <a:latin typeface="Garamond"/>
                          <a:sym typeface="Arial"/>
                        </a:defRPr>
                      </a:lvl9pPr>
                    </a:lstStyle>
                    <a:p>
                      <a:pPr marL="0" marR="0">
                        <a:lnSpc>
                          <a:spcPct val="107000"/>
                        </a:lnSpc>
                        <a:spcBef>
                          <a:spcPts val="0"/>
                        </a:spcBef>
                        <a:spcAft>
                          <a:spcPts val="0"/>
                        </a:spcAft>
                      </a:pPr>
                      <a:r>
                        <a:rPr lang="en-US" sz="1800" b="1" dirty="0">
                          <a:solidFill>
                            <a:schemeClr val="bg1">
                              <a:lumMod val="50000"/>
                            </a:schemeClr>
                          </a:solidFill>
                          <a:effectLst/>
                          <a:latin typeface="Century Gothic" panose="020B0502020202020204" pitchFamily="34" charset="0"/>
                        </a:rPr>
                        <a:t>Species</a:t>
                      </a:r>
                      <a:endParaRPr lang="en-US" sz="1800" b="1"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None/>
                        <a:defRPr sz="1400" b="1" i="0" u="none" strike="noStrike" cap="none" baseline="0">
                          <a:solidFill>
                            <a:schemeClr val="lt1"/>
                          </a:solidFill>
                          <a:latin typeface="Garamond"/>
                          <a:sym typeface="Arial"/>
                        </a:defRPr>
                      </a:lvl1pPr>
                      <a:lvl2pPr marR="0" algn="l" rtl="0">
                        <a:lnSpc>
                          <a:spcPct val="100000"/>
                        </a:lnSpc>
                        <a:spcBef>
                          <a:spcPts val="0"/>
                        </a:spcBef>
                        <a:spcAft>
                          <a:spcPts val="0"/>
                        </a:spcAft>
                        <a:buNone/>
                        <a:defRPr sz="1400" b="1" i="0" u="none" strike="noStrike" cap="none" baseline="0">
                          <a:solidFill>
                            <a:schemeClr val="lt1"/>
                          </a:solidFill>
                          <a:latin typeface="Garamond"/>
                          <a:sym typeface="Arial"/>
                        </a:defRPr>
                      </a:lvl2pPr>
                      <a:lvl3pPr marR="0" algn="l" rtl="0">
                        <a:lnSpc>
                          <a:spcPct val="100000"/>
                        </a:lnSpc>
                        <a:spcBef>
                          <a:spcPts val="0"/>
                        </a:spcBef>
                        <a:spcAft>
                          <a:spcPts val="0"/>
                        </a:spcAft>
                        <a:buNone/>
                        <a:defRPr sz="1400" b="1" i="0" u="none" strike="noStrike" cap="none" baseline="0">
                          <a:solidFill>
                            <a:schemeClr val="lt1"/>
                          </a:solidFill>
                          <a:latin typeface="Garamond"/>
                          <a:sym typeface="Arial"/>
                        </a:defRPr>
                      </a:lvl3pPr>
                      <a:lvl4pPr marR="0" algn="l" rtl="0">
                        <a:lnSpc>
                          <a:spcPct val="100000"/>
                        </a:lnSpc>
                        <a:spcBef>
                          <a:spcPts val="0"/>
                        </a:spcBef>
                        <a:spcAft>
                          <a:spcPts val="0"/>
                        </a:spcAft>
                        <a:buNone/>
                        <a:defRPr sz="1400" b="1" i="0" u="none" strike="noStrike" cap="none" baseline="0">
                          <a:solidFill>
                            <a:schemeClr val="lt1"/>
                          </a:solidFill>
                          <a:latin typeface="Garamond"/>
                          <a:sym typeface="Arial"/>
                        </a:defRPr>
                      </a:lvl4pPr>
                      <a:lvl5pPr marR="0" algn="l" rtl="0">
                        <a:lnSpc>
                          <a:spcPct val="100000"/>
                        </a:lnSpc>
                        <a:spcBef>
                          <a:spcPts val="0"/>
                        </a:spcBef>
                        <a:spcAft>
                          <a:spcPts val="0"/>
                        </a:spcAft>
                        <a:buNone/>
                        <a:defRPr sz="1400" b="1" i="0" u="none" strike="noStrike" cap="none" baseline="0">
                          <a:solidFill>
                            <a:schemeClr val="lt1"/>
                          </a:solidFill>
                          <a:latin typeface="Garamond"/>
                          <a:sym typeface="Arial"/>
                        </a:defRPr>
                      </a:lvl5pPr>
                      <a:lvl6pPr marR="0" algn="l" rtl="0">
                        <a:lnSpc>
                          <a:spcPct val="100000"/>
                        </a:lnSpc>
                        <a:spcBef>
                          <a:spcPts val="0"/>
                        </a:spcBef>
                        <a:spcAft>
                          <a:spcPts val="0"/>
                        </a:spcAft>
                        <a:buNone/>
                        <a:defRPr sz="1400" b="1" i="0" u="none" strike="noStrike" cap="none" baseline="0">
                          <a:solidFill>
                            <a:schemeClr val="lt1"/>
                          </a:solidFill>
                          <a:latin typeface="Garamond"/>
                          <a:sym typeface="Arial"/>
                        </a:defRPr>
                      </a:lvl6pPr>
                      <a:lvl7pPr marR="0" algn="l" rtl="0">
                        <a:lnSpc>
                          <a:spcPct val="100000"/>
                        </a:lnSpc>
                        <a:spcBef>
                          <a:spcPts val="0"/>
                        </a:spcBef>
                        <a:spcAft>
                          <a:spcPts val="0"/>
                        </a:spcAft>
                        <a:buNone/>
                        <a:defRPr sz="1400" b="1" i="0" u="none" strike="noStrike" cap="none" baseline="0">
                          <a:solidFill>
                            <a:schemeClr val="lt1"/>
                          </a:solidFill>
                          <a:latin typeface="Garamond"/>
                          <a:sym typeface="Arial"/>
                        </a:defRPr>
                      </a:lvl7pPr>
                      <a:lvl8pPr marR="0" algn="l" rtl="0">
                        <a:lnSpc>
                          <a:spcPct val="100000"/>
                        </a:lnSpc>
                        <a:spcBef>
                          <a:spcPts val="0"/>
                        </a:spcBef>
                        <a:spcAft>
                          <a:spcPts val="0"/>
                        </a:spcAft>
                        <a:buNone/>
                        <a:defRPr sz="1400" b="1" i="0" u="none" strike="noStrike" cap="none" baseline="0">
                          <a:solidFill>
                            <a:schemeClr val="lt1"/>
                          </a:solidFill>
                          <a:latin typeface="Garamond"/>
                          <a:sym typeface="Arial"/>
                        </a:defRPr>
                      </a:lvl8pPr>
                      <a:lvl9pPr marR="0" algn="l" rtl="0">
                        <a:lnSpc>
                          <a:spcPct val="100000"/>
                        </a:lnSpc>
                        <a:spcBef>
                          <a:spcPts val="0"/>
                        </a:spcBef>
                        <a:spcAft>
                          <a:spcPts val="0"/>
                        </a:spcAft>
                        <a:buNone/>
                        <a:defRPr sz="1400" b="1" i="0" u="none" strike="noStrike" cap="none" baseline="0">
                          <a:solidFill>
                            <a:schemeClr val="lt1"/>
                          </a:solidFill>
                          <a:latin typeface="Garamond"/>
                          <a:sym typeface="Arial"/>
                        </a:defRPr>
                      </a:lvl9pPr>
                    </a:lstStyle>
                    <a:p>
                      <a:pPr marL="0" marR="0">
                        <a:lnSpc>
                          <a:spcPct val="107000"/>
                        </a:lnSpc>
                        <a:spcBef>
                          <a:spcPts val="0"/>
                        </a:spcBef>
                        <a:spcAft>
                          <a:spcPts val="0"/>
                        </a:spcAft>
                      </a:pPr>
                      <a:r>
                        <a:rPr lang="en-US" sz="1800" dirty="0">
                          <a:solidFill>
                            <a:schemeClr val="bg1">
                              <a:lumMod val="50000"/>
                            </a:schemeClr>
                          </a:solidFill>
                          <a:effectLst/>
                          <a:latin typeface="Century Gothic" panose="020B0502020202020204" pitchFamily="34" charset="0"/>
                        </a:rPr>
                        <a:t>Confidence Interval Width </a:t>
                      </a:r>
                      <a:endParaRPr lang="en-US" sz="1800"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r>
              <a:tr h="273347">
                <a:tc>
                  <a:txBody>
                    <a:bodyPr/>
                    <a:lstStyle>
                      <a:lvl1pPr marR="0" algn="l" rtl="0">
                        <a:lnSpc>
                          <a:spcPct val="100000"/>
                        </a:lnSpc>
                        <a:spcBef>
                          <a:spcPts val="0"/>
                        </a:spcBef>
                        <a:spcAft>
                          <a:spcPts val="0"/>
                        </a:spcAft>
                        <a:buNone/>
                        <a:defRPr sz="1400" b="1" i="0" u="none" strike="noStrike" cap="none" baseline="0">
                          <a:solidFill>
                            <a:schemeClr val="lt1"/>
                          </a:solidFill>
                          <a:latin typeface="Garamond"/>
                          <a:sym typeface="Arial"/>
                        </a:defRPr>
                      </a:lvl1pPr>
                      <a:lvl2pPr marR="0" algn="l" rtl="0">
                        <a:lnSpc>
                          <a:spcPct val="100000"/>
                        </a:lnSpc>
                        <a:spcBef>
                          <a:spcPts val="0"/>
                        </a:spcBef>
                        <a:spcAft>
                          <a:spcPts val="0"/>
                        </a:spcAft>
                        <a:buNone/>
                        <a:defRPr sz="1400" b="1" i="0" u="none" strike="noStrike" cap="none" baseline="0">
                          <a:solidFill>
                            <a:schemeClr val="lt1"/>
                          </a:solidFill>
                          <a:latin typeface="Garamond"/>
                          <a:sym typeface="Arial"/>
                        </a:defRPr>
                      </a:lvl2pPr>
                      <a:lvl3pPr marR="0" algn="l" rtl="0">
                        <a:lnSpc>
                          <a:spcPct val="100000"/>
                        </a:lnSpc>
                        <a:spcBef>
                          <a:spcPts val="0"/>
                        </a:spcBef>
                        <a:spcAft>
                          <a:spcPts val="0"/>
                        </a:spcAft>
                        <a:buNone/>
                        <a:defRPr sz="1400" b="1" i="0" u="none" strike="noStrike" cap="none" baseline="0">
                          <a:solidFill>
                            <a:schemeClr val="lt1"/>
                          </a:solidFill>
                          <a:latin typeface="Garamond"/>
                          <a:sym typeface="Arial"/>
                        </a:defRPr>
                      </a:lvl3pPr>
                      <a:lvl4pPr marR="0" algn="l" rtl="0">
                        <a:lnSpc>
                          <a:spcPct val="100000"/>
                        </a:lnSpc>
                        <a:spcBef>
                          <a:spcPts val="0"/>
                        </a:spcBef>
                        <a:spcAft>
                          <a:spcPts val="0"/>
                        </a:spcAft>
                        <a:buNone/>
                        <a:defRPr sz="1400" b="1" i="0" u="none" strike="noStrike" cap="none" baseline="0">
                          <a:solidFill>
                            <a:schemeClr val="lt1"/>
                          </a:solidFill>
                          <a:latin typeface="Garamond"/>
                          <a:sym typeface="Arial"/>
                        </a:defRPr>
                      </a:lvl4pPr>
                      <a:lvl5pPr marR="0" algn="l" rtl="0">
                        <a:lnSpc>
                          <a:spcPct val="100000"/>
                        </a:lnSpc>
                        <a:spcBef>
                          <a:spcPts val="0"/>
                        </a:spcBef>
                        <a:spcAft>
                          <a:spcPts val="0"/>
                        </a:spcAft>
                        <a:buNone/>
                        <a:defRPr sz="1400" b="1" i="0" u="none" strike="noStrike" cap="none" baseline="0">
                          <a:solidFill>
                            <a:schemeClr val="lt1"/>
                          </a:solidFill>
                          <a:latin typeface="Garamond"/>
                          <a:sym typeface="Arial"/>
                        </a:defRPr>
                      </a:lvl5pPr>
                      <a:lvl6pPr marR="0" algn="l" rtl="0">
                        <a:lnSpc>
                          <a:spcPct val="100000"/>
                        </a:lnSpc>
                        <a:spcBef>
                          <a:spcPts val="0"/>
                        </a:spcBef>
                        <a:spcAft>
                          <a:spcPts val="0"/>
                        </a:spcAft>
                        <a:buNone/>
                        <a:defRPr sz="1400" b="1" i="0" u="none" strike="noStrike" cap="none" baseline="0">
                          <a:solidFill>
                            <a:schemeClr val="lt1"/>
                          </a:solidFill>
                          <a:latin typeface="Garamond"/>
                          <a:sym typeface="Arial"/>
                        </a:defRPr>
                      </a:lvl6pPr>
                      <a:lvl7pPr marR="0" algn="l" rtl="0">
                        <a:lnSpc>
                          <a:spcPct val="100000"/>
                        </a:lnSpc>
                        <a:spcBef>
                          <a:spcPts val="0"/>
                        </a:spcBef>
                        <a:spcAft>
                          <a:spcPts val="0"/>
                        </a:spcAft>
                        <a:buNone/>
                        <a:defRPr sz="1400" b="1" i="0" u="none" strike="noStrike" cap="none" baseline="0">
                          <a:solidFill>
                            <a:schemeClr val="lt1"/>
                          </a:solidFill>
                          <a:latin typeface="Garamond"/>
                          <a:sym typeface="Arial"/>
                        </a:defRPr>
                      </a:lvl7pPr>
                      <a:lvl8pPr marR="0" algn="l" rtl="0">
                        <a:lnSpc>
                          <a:spcPct val="100000"/>
                        </a:lnSpc>
                        <a:spcBef>
                          <a:spcPts val="0"/>
                        </a:spcBef>
                        <a:spcAft>
                          <a:spcPts val="0"/>
                        </a:spcAft>
                        <a:buNone/>
                        <a:defRPr sz="1400" b="1" i="0" u="none" strike="noStrike" cap="none" baseline="0">
                          <a:solidFill>
                            <a:schemeClr val="lt1"/>
                          </a:solidFill>
                          <a:latin typeface="Garamond"/>
                          <a:sym typeface="Arial"/>
                        </a:defRPr>
                      </a:lvl8pPr>
                      <a:lvl9pPr marR="0" algn="l" rtl="0">
                        <a:lnSpc>
                          <a:spcPct val="100000"/>
                        </a:lnSpc>
                        <a:spcBef>
                          <a:spcPts val="0"/>
                        </a:spcBef>
                        <a:spcAft>
                          <a:spcPts val="0"/>
                        </a:spcAft>
                        <a:buNone/>
                        <a:defRPr sz="1400" b="1" i="0" u="none" strike="noStrike" cap="none" baseline="0">
                          <a:solidFill>
                            <a:schemeClr val="lt1"/>
                          </a:solidFill>
                          <a:latin typeface="Garamond"/>
                          <a:sym typeface="Arial"/>
                        </a:defRPr>
                      </a:lvl9pPr>
                    </a:lstStyle>
                    <a:p>
                      <a:pPr marL="0" marR="0">
                        <a:lnSpc>
                          <a:spcPct val="107000"/>
                        </a:lnSpc>
                        <a:spcBef>
                          <a:spcPts val="0"/>
                        </a:spcBef>
                        <a:spcAft>
                          <a:spcPts val="0"/>
                        </a:spcAft>
                      </a:pPr>
                      <a:r>
                        <a:rPr lang="en-US" sz="1800" b="0" dirty="0">
                          <a:solidFill>
                            <a:schemeClr val="bg1">
                              <a:lumMod val="50000"/>
                            </a:schemeClr>
                          </a:solidFill>
                          <a:effectLst/>
                          <a:latin typeface="Century Gothic" panose="020B0502020202020204" pitchFamily="34" charset="0"/>
                        </a:rPr>
                        <a:t>Lodgepole Pine</a:t>
                      </a:r>
                      <a:endParaRPr lang="en-US" sz="1800" b="0"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None/>
                        <a:defRPr sz="1400" b="0" i="0" u="none" strike="noStrike" cap="none" baseline="0">
                          <a:solidFill>
                            <a:schemeClr val="dk1"/>
                          </a:solidFill>
                          <a:latin typeface="Garamond"/>
                          <a:sym typeface="Arial"/>
                        </a:defRPr>
                      </a:lvl1pPr>
                      <a:lvl2pPr marR="0" algn="l" rtl="0">
                        <a:lnSpc>
                          <a:spcPct val="100000"/>
                        </a:lnSpc>
                        <a:spcBef>
                          <a:spcPts val="0"/>
                        </a:spcBef>
                        <a:spcAft>
                          <a:spcPts val="0"/>
                        </a:spcAft>
                        <a:buNone/>
                        <a:defRPr sz="1400" b="0" i="0" u="none" strike="noStrike" cap="none" baseline="0">
                          <a:solidFill>
                            <a:schemeClr val="dk1"/>
                          </a:solidFill>
                          <a:latin typeface="Garamond"/>
                          <a:sym typeface="Arial"/>
                        </a:defRPr>
                      </a:lvl2pPr>
                      <a:lvl3pPr marR="0" algn="l" rtl="0">
                        <a:lnSpc>
                          <a:spcPct val="100000"/>
                        </a:lnSpc>
                        <a:spcBef>
                          <a:spcPts val="0"/>
                        </a:spcBef>
                        <a:spcAft>
                          <a:spcPts val="0"/>
                        </a:spcAft>
                        <a:buNone/>
                        <a:defRPr sz="1400" b="0" i="0" u="none" strike="noStrike" cap="none" baseline="0">
                          <a:solidFill>
                            <a:schemeClr val="dk1"/>
                          </a:solidFill>
                          <a:latin typeface="Garamond"/>
                          <a:sym typeface="Arial"/>
                        </a:defRPr>
                      </a:lvl3pPr>
                      <a:lvl4pPr marR="0" algn="l" rtl="0">
                        <a:lnSpc>
                          <a:spcPct val="100000"/>
                        </a:lnSpc>
                        <a:spcBef>
                          <a:spcPts val="0"/>
                        </a:spcBef>
                        <a:spcAft>
                          <a:spcPts val="0"/>
                        </a:spcAft>
                        <a:buNone/>
                        <a:defRPr sz="1400" b="0" i="0" u="none" strike="noStrike" cap="none" baseline="0">
                          <a:solidFill>
                            <a:schemeClr val="dk1"/>
                          </a:solidFill>
                          <a:latin typeface="Garamond"/>
                          <a:sym typeface="Arial"/>
                        </a:defRPr>
                      </a:lvl4pPr>
                      <a:lvl5pPr marR="0" algn="l" rtl="0">
                        <a:lnSpc>
                          <a:spcPct val="100000"/>
                        </a:lnSpc>
                        <a:spcBef>
                          <a:spcPts val="0"/>
                        </a:spcBef>
                        <a:spcAft>
                          <a:spcPts val="0"/>
                        </a:spcAft>
                        <a:buNone/>
                        <a:defRPr sz="1400" b="0" i="0" u="none" strike="noStrike" cap="none" baseline="0">
                          <a:solidFill>
                            <a:schemeClr val="dk1"/>
                          </a:solidFill>
                          <a:latin typeface="Garamond"/>
                          <a:sym typeface="Arial"/>
                        </a:defRPr>
                      </a:lvl5pPr>
                      <a:lvl6pPr marR="0" algn="l" rtl="0">
                        <a:lnSpc>
                          <a:spcPct val="100000"/>
                        </a:lnSpc>
                        <a:spcBef>
                          <a:spcPts val="0"/>
                        </a:spcBef>
                        <a:spcAft>
                          <a:spcPts val="0"/>
                        </a:spcAft>
                        <a:buNone/>
                        <a:defRPr sz="1400" b="0" i="0" u="none" strike="noStrike" cap="none" baseline="0">
                          <a:solidFill>
                            <a:schemeClr val="dk1"/>
                          </a:solidFill>
                          <a:latin typeface="Garamond"/>
                          <a:sym typeface="Arial"/>
                        </a:defRPr>
                      </a:lvl6pPr>
                      <a:lvl7pPr marR="0" algn="l" rtl="0">
                        <a:lnSpc>
                          <a:spcPct val="100000"/>
                        </a:lnSpc>
                        <a:spcBef>
                          <a:spcPts val="0"/>
                        </a:spcBef>
                        <a:spcAft>
                          <a:spcPts val="0"/>
                        </a:spcAft>
                        <a:buNone/>
                        <a:defRPr sz="1400" b="0" i="0" u="none" strike="noStrike" cap="none" baseline="0">
                          <a:solidFill>
                            <a:schemeClr val="dk1"/>
                          </a:solidFill>
                          <a:latin typeface="Garamond"/>
                          <a:sym typeface="Arial"/>
                        </a:defRPr>
                      </a:lvl7pPr>
                      <a:lvl8pPr marR="0" algn="l" rtl="0">
                        <a:lnSpc>
                          <a:spcPct val="100000"/>
                        </a:lnSpc>
                        <a:spcBef>
                          <a:spcPts val="0"/>
                        </a:spcBef>
                        <a:spcAft>
                          <a:spcPts val="0"/>
                        </a:spcAft>
                        <a:buNone/>
                        <a:defRPr sz="1400" b="0" i="0" u="none" strike="noStrike" cap="none" baseline="0">
                          <a:solidFill>
                            <a:schemeClr val="dk1"/>
                          </a:solidFill>
                          <a:latin typeface="Garamond"/>
                          <a:sym typeface="Arial"/>
                        </a:defRPr>
                      </a:lvl8pPr>
                      <a:lvl9pPr marR="0" algn="l" rtl="0">
                        <a:lnSpc>
                          <a:spcPct val="100000"/>
                        </a:lnSpc>
                        <a:spcBef>
                          <a:spcPts val="0"/>
                        </a:spcBef>
                        <a:spcAft>
                          <a:spcPts val="0"/>
                        </a:spcAft>
                        <a:buNone/>
                        <a:defRPr sz="1400" b="0" i="0" u="none" strike="noStrike" cap="none" baseline="0">
                          <a:solidFill>
                            <a:schemeClr val="dk1"/>
                          </a:solidFill>
                          <a:latin typeface="Garamond"/>
                          <a:sym typeface="Arial"/>
                        </a:defRPr>
                      </a:lvl9pPr>
                    </a:lstStyle>
                    <a:p>
                      <a:pPr marL="0" marR="0" algn="ctr">
                        <a:lnSpc>
                          <a:spcPct val="107000"/>
                        </a:lnSpc>
                        <a:spcBef>
                          <a:spcPts val="0"/>
                        </a:spcBef>
                        <a:spcAft>
                          <a:spcPts val="0"/>
                        </a:spcAft>
                      </a:pPr>
                      <a:r>
                        <a:rPr lang="en-US" sz="1800" dirty="0">
                          <a:solidFill>
                            <a:schemeClr val="bg1">
                              <a:lumMod val="50000"/>
                            </a:schemeClr>
                          </a:solidFill>
                          <a:effectLst/>
                          <a:latin typeface="Century Gothic" panose="020B0502020202020204" pitchFamily="34" charset="0"/>
                        </a:rPr>
                        <a:t>± 9 %</a:t>
                      </a:r>
                      <a:endParaRPr lang="en-US" sz="1800"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273347">
                <a:tc>
                  <a:txBody>
                    <a:bodyPr/>
                    <a:lstStyle>
                      <a:lvl1pPr marR="0" algn="l" rtl="0">
                        <a:lnSpc>
                          <a:spcPct val="100000"/>
                        </a:lnSpc>
                        <a:spcBef>
                          <a:spcPts val="0"/>
                        </a:spcBef>
                        <a:spcAft>
                          <a:spcPts val="0"/>
                        </a:spcAft>
                        <a:buNone/>
                        <a:defRPr sz="1400" b="1" i="0" u="none" strike="noStrike" cap="none" baseline="0">
                          <a:solidFill>
                            <a:schemeClr val="lt1"/>
                          </a:solidFill>
                          <a:latin typeface="Garamond"/>
                          <a:sym typeface="Arial"/>
                        </a:defRPr>
                      </a:lvl1pPr>
                      <a:lvl2pPr marR="0" algn="l" rtl="0">
                        <a:lnSpc>
                          <a:spcPct val="100000"/>
                        </a:lnSpc>
                        <a:spcBef>
                          <a:spcPts val="0"/>
                        </a:spcBef>
                        <a:spcAft>
                          <a:spcPts val="0"/>
                        </a:spcAft>
                        <a:buNone/>
                        <a:defRPr sz="1400" b="1" i="0" u="none" strike="noStrike" cap="none" baseline="0">
                          <a:solidFill>
                            <a:schemeClr val="lt1"/>
                          </a:solidFill>
                          <a:latin typeface="Garamond"/>
                          <a:sym typeface="Arial"/>
                        </a:defRPr>
                      </a:lvl2pPr>
                      <a:lvl3pPr marR="0" algn="l" rtl="0">
                        <a:lnSpc>
                          <a:spcPct val="100000"/>
                        </a:lnSpc>
                        <a:spcBef>
                          <a:spcPts val="0"/>
                        </a:spcBef>
                        <a:spcAft>
                          <a:spcPts val="0"/>
                        </a:spcAft>
                        <a:buNone/>
                        <a:defRPr sz="1400" b="1" i="0" u="none" strike="noStrike" cap="none" baseline="0">
                          <a:solidFill>
                            <a:schemeClr val="lt1"/>
                          </a:solidFill>
                          <a:latin typeface="Garamond"/>
                          <a:sym typeface="Arial"/>
                        </a:defRPr>
                      </a:lvl3pPr>
                      <a:lvl4pPr marR="0" algn="l" rtl="0">
                        <a:lnSpc>
                          <a:spcPct val="100000"/>
                        </a:lnSpc>
                        <a:spcBef>
                          <a:spcPts val="0"/>
                        </a:spcBef>
                        <a:spcAft>
                          <a:spcPts val="0"/>
                        </a:spcAft>
                        <a:buNone/>
                        <a:defRPr sz="1400" b="1" i="0" u="none" strike="noStrike" cap="none" baseline="0">
                          <a:solidFill>
                            <a:schemeClr val="lt1"/>
                          </a:solidFill>
                          <a:latin typeface="Garamond"/>
                          <a:sym typeface="Arial"/>
                        </a:defRPr>
                      </a:lvl4pPr>
                      <a:lvl5pPr marR="0" algn="l" rtl="0">
                        <a:lnSpc>
                          <a:spcPct val="100000"/>
                        </a:lnSpc>
                        <a:spcBef>
                          <a:spcPts val="0"/>
                        </a:spcBef>
                        <a:spcAft>
                          <a:spcPts val="0"/>
                        </a:spcAft>
                        <a:buNone/>
                        <a:defRPr sz="1400" b="1" i="0" u="none" strike="noStrike" cap="none" baseline="0">
                          <a:solidFill>
                            <a:schemeClr val="lt1"/>
                          </a:solidFill>
                          <a:latin typeface="Garamond"/>
                          <a:sym typeface="Arial"/>
                        </a:defRPr>
                      </a:lvl5pPr>
                      <a:lvl6pPr marR="0" algn="l" rtl="0">
                        <a:lnSpc>
                          <a:spcPct val="100000"/>
                        </a:lnSpc>
                        <a:spcBef>
                          <a:spcPts val="0"/>
                        </a:spcBef>
                        <a:spcAft>
                          <a:spcPts val="0"/>
                        </a:spcAft>
                        <a:buNone/>
                        <a:defRPr sz="1400" b="1" i="0" u="none" strike="noStrike" cap="none" baseline="0">
                          <a:solidFill>
                            <a:schemeClr val="lt1"/>
                          </a:solidFill>
                          <a:latin typeface="Garamond"/>
                          <a:sym typeface="Arial"/>
                        </a:defRPr>
                      </a:lvl6pPr>
                      <a:lvl7pPr marR="0" algn="l" rtl="0">
                        <a:lnSpc>
                          <a:spcPct val="100000"/>
                        </a:lnSpc>
                        <a:spcBef>
                          <a:spcPts val="0"/>
                        </a:spcBef>
                        <a:spcAft>
                          <a:spcPts val="0"/>
                        </a:spcAft>
                        <a:buNone/>
                        <a:defRPr sz="1400" b="1" i="0" u="none" strike="noStrike" cap="none" baseline="0">
                          <a:solidFill>
                            <a:schemeClr val="lt1"/>
                          </a:solidFill>
                          <a:latin typeface="Garamond"/>
                          <a:sym typeface="Arial"/>
                        </a:defRPr>
                      </a:lvl7pPr>
                      <a:lvl8pPr marR="0" algn="l" rtl="0">
                        <a:lnSpc>
                          <a:spcPct val="100000"/>
                        </a:lnSpc>
                        <a:spcBef>
                          <a:spcPts val="0"/>
                        </a:spcBef>
                        <a:spcAft>
                          <a:spcPts val="0"/>
                        </a:spcAft>
                        <a:buNone/>
                        <a:defRPr sz="1400" b="1" i="0" u="none" strike="noStrike" cap="none" baseline="0">
                          <a:solidFill>
                            <a:schemeClr val="lt1"/>
                          </a:solidFill>
                          <a:latin typeface="Garamond"/>
                          <a:sym typeface="Arial"/>
                        </a:defRPr>
                      </a:lvl8pPr>
                      <a:lvl9pPr marR="0" algn="l" rtl="0">
                        <a:lnSpc>
                          <a:spcPct val="100000"/>
                        </a:lnSpc>
                        <a:spcBef>
                          <a:spcPts val="0"/>
                        </a:spcBef>
                        <a:spcAft>
                          <a:spcPts val="0"/>
                        </a:spcAft>
                        <a:buNone/>
                        <a:defRPr sz="1400" b="1" i="0" u="none" strike="noStrike" cap="none" baseline="0">
                          <a:solidFill>
                            <a:schemeClr val="lt1"/>
                          </a:solidFill>
                          <a:latin typeface="Garamond"/>
                          <a:sym typeface="Arial"/>
                        </a:defRPr>
                      </a:lvl9pPr>
                    </a:lstStyle>
                    <a:p>
                      <a:pPr marL="0" marR="0">
                        <a:lnSpc>
                          <a:spcPct val="107000"/>
                        </a:lnSpc>
                        <a:spcBef>
                          <a:spcPts val="0"/>
                        </a:spcBef>
                        <a:spcAft>
                          <a:spcPts val="0"/>
                        </a:spcAft>
                      </a:pPr>
                      <a:r>
                        <a:rPr lang="en-US" sz="1800" b="0" dirty="0">
                          <a:solidFill>
                            <a:schemeClr val="bg1">
                              <a:lumMod val="50000"/>
                            </a:schemeClr>
                          </a:solidFill>
                          <a:effectLst/>
                          <a:latin typeface="Century Gothic" panose="020B0502020202020204" pitchFamily="34" charset="0"/>
                        </a:rPr>
                        <a:t>Subalpine Fir</a:t>
                      </a:r>
                      <a:endParaRPr lang="en-US" sz="1800" b="0"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None/>
                        <a:defRPr sz="1400" b="0" i="0" u="none" strike="noStrike" cap="none" baseline="0">
                          <a:solidFill>
                            <a:schemeClr val="dk1"/>
                          </a:solidFill>
                          <a:latin typeface="Garamond"/>
                          <a:sym typeface="Arial"/>
                        </a:defRPr>
                      </a:lvl1pPr>
                      <a:lvl2pPr marR="0" algn="l" rtl="0">
                        <a:lnSpc>
                          <a:spcPct val="100000"/>
                        </a:lnSpc>
                        <a:spcBef>
                          <a:spcPts val="0"/>
                        </a:spcBef>
                        <a:spcAft>
                          <a:spcPts val="0"/>
                        </a:spcAft>
                        <a:buNone/>
                        <a:defRPr sz="1400" b="0" i="0" u="none" strike="noStrike" cap="none" baseline="0">
                          <a:solidFill>
                            <a:schemeClr val="dk1"/>
                          </a:solidFill>
                          <a:latin typeface="Garamond"/>
                          <a:sym typeface="Arial"/>
                        </a:defRPr>
                      </a:lvl2pPr>
                      <a:lvl3pPr marR="0" algn="l" rtl="0">
                        <a:lnSpc>
                          <a:spcPct val="100000"/>
                        </a:lnSpc>
                        <a:spcBef>
                          <a:spcPts val="0"/>
                        </a:spcBef>
                        <a:spcAft>
                          <a:spcPts val="0"/>
                        </a:spcAft>
                        <a:buNone/>
                        <a:defRPr sz="1400" b="0" i="0" u="none" strike="noStrike" cap="none" baseline="0">
                          <a:solidFill>
                            <a:schemeClr val="dk1"/>
                          </a:solidFill>
                          <a:latin typeface="Garamond"/>
                          <a:sym typeface="Arial"/>
                        </a:defRPr>
                      </a:lvl3pPr>
                      <a:lvl4pPr marR="0" algn="l" rtl="0">
                        <a:lnSpc>
                          <a:spcPct val="100000"/>
                        </a:lnSpc>
                        <a:spcBef>
                          <a:spcPts val="0"/>
                        </a:spcBef>
                        <a:spcAft>
                          <a:spcPts val="0"/>
                        </a:spcAft>
                        <a:buNone/>
                        <a:defRPr sz="1400" b="0" i="0" u="none" strike="noStrike" cap="none" baseline="0">
                          <a:solidFill>
                            <a:schemeClr val="dk1"/>
                          </a:solidFill>
                          <a:latin typeface="Garamond"/>
                          <a:sym typeface="Arial"/>
                        </a:defRPr>
                      </a:lvl4pPr>
                      <a:lvl5pPr marR="0" algn="l" rtl="0">
                        <a:lnSpc>
                          <a:spcPct val="100000"/>
                        </a:lnSpc>
                        <a:spcBef>
                          <a:spcPts val="0"/>
                        </a:spcBef>
                        <a:spcAft>
                          <a:spcPts val="0"/>
                        </a:spcAft>
                        <a:buNone/>
                        <a:defRPr sz="1400" b="0" i="0" u="none" strike="noStrike" cap="none" baseline="0">
                          <a:solidFill>
                            <a:schemeClr val="dk1"/>
                          </a:solidFill>
                          <a:latin typeface="Garamond"/>
                          <a:sym typeface="Arial"/>
                        </a:defRPr>
                      </a:lvl5pPr>
                      <a:lvl6pPr marR="0" algn="l" rtl="0">
                        <a:lnSpc>
                          <a:spcPct val="100000"/>
                        </a:lnSpc>
                        <a:spcBef>
                          <a:spcPts val="0"/>
                        </a:spcBef>
                        <a:spcAft>
                          <a:spcPts val="0"/>
                        </a:spcAft>
                        <a:buNone/>
                        <a:defRPr sz="1400" b="0" i="0" u="none" strike="noStrike" cap="none" baseline="0">
                          <a:solidFill>
                            <a:schemeClr val="dk1"/>
                          </a:solidFill>
                          <a:latin typeface="Garamond"/>
                          <a:sym typeface="Arial"/>
                        </a:defRPr>
                      </a:lvl6pPr>
                      <a:lvl7pPr marR="0" algn="l" rtl="0">
                        <a:lnSpc>
                          <a:spcPct val="100000"/>
                        </a:lnSpc>
                        <a:spcBef>
                          <a:spcPts val="0"/>
                        </a:spcBef>
                        <a:spcAft>
                          <a:spcPts val="0"/>
                        </a:spcAft>
                        <a:buNone/>
                        <a:defRPr sz="1400" b="0" i="0" u="none" strike="noStrike" cap="none" baseline="0">
                          <a:solidFill>
                            <a:schemeClr val="dk1"/>
                          </a:solidFill>
                          <a:latin typeface="Garamond"/>
                          <a:sym typeface="Arial"/>
                        </a:defRPr>
                      </a:lvl7pPr>
                      <a:lvl8pPr marR="0" algn="l" rtl="0">
                        <a:lnSpc>
                          <a:spcPct val="100000"/>
                        </a:lnSpc>
                        <a:spcBef>
                          <a:spcPts val="0"/>
                        </a:spcBef>
                        <a:spcAft>
                          <a:spcPts val="0"/>
                        </a:spcAft>
                        <a:buNone/>
                        <a:defRPr sz="1400" b="0" i="0" u="none" strike="noStrike" cap="none" baseline="0">
                          <a:solidFill>
                            <a:schemeClr val="dk1"/>
                          </a:solidFill>
                          <a:latin typeface="Garamond"/>
                          <a:sym typeface="Arial"/>
                        </a:defRPr>
                      </a:lvl8pPr>
                      <a:lvl9pPr marR="0" algn="l" rtl="0">
                        <a:lnSpc>
                          <a:spcPct val="100000"/>
                        </a:lnSpc>
                        <a:spcBef>
                          <a:spcPts val="0"/>
                        </a:spcBef>
                        <a:spcAft>
                          <a:spcPts val="0"/>
                        </a:spcAft>
                        <a:buNone/>
                        <a:defRPr sz="1400" b="0" i="0" u="none" strike="noStrike" cap="none" baseline="0">
                          <a:solidFill>
                            <a:schemeClr val="dk1"/>
                          </a:solidFill>
                          <a:latin typeface="Garamond"/>
                          <a:sym typeface="Arial"/>
                        </a:defRPr>
                      </a:lvl9pPr>
                    </a:lstStyle>
                    <a:p>
                      <a:pPr marL="0" marR="0" algn="ctr">
                        <a:lnSpc>
                          <a:spcPct val="107000"/>
                        </a:lnSpc>
                        <a:spcBef>
                          <a:spcPts val="0"/>
                        </a:spcBef>
                        <a:spcAft>
                          <a:spcPts val="0"/>
                        </a:spcAft>
                      </a:pPr>
                      <a:r>
                        <a:rPr lang="en-US" sz="1800" dirty="0">
                          <a:solidFill>
                            <a:schemeClr val="bg1">
                              <a:lumMod val="50000"/>
                            </a:schemeClr>
                          </a:solidFill>
                          <a:effectLst/>
                          <a:latin typeface="Century Gothic" panose="020B0502020202020204" pitchFamily="34" charset="0"/>
                        </a:rPr>
                        <a:t>± 9 %</a:t>
                      </a:r>
                      <a:endParaRPr lang="en-US" sz="1800"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273347">
                <a:tc>
                  <a:txBody>
                    <a:bodyPr/>
                    <a:lstStyle>
                      <a:lvl1pPr marR="0" algn="l" rtl="0">
                        <a:lnSpc>
                          <a:spcPct val="100000"/>
                        </a:lnSpc>
                        <a:spcBef>
                          <a:spcPts val="0"/>
                        </a:spcBef>
                        <a:spcAft>
                          <a:spcPts val="0"/>
                        </a:spcAft>
                        <a:buNone/>
                        <a:defRPr sz="1400" b="1" i="0" u="none" strike="noStrike" cap="none" baseline="0">
                          <a:solidFill>
                            <a:schemeClr val="lt1"/>
                          </a:solidFill>
                          <a:latin typeface="Garamond"/>
                          <a:sym typeface="Arial"/>
                        </a:defRPr>
                      </a:lvl1pPr>
                      <a:lvl2pPr marR="0" algn="l" rtl="0">
                        <a:lnSpc>
                          <a:spcPct val="100000"/>
                        </a:lnSpc>
                        <a:spcBef>
                          <a:spcPts val="0"/>
                        </a:spcBef>
                        <a:spcAft>
                          <a:spcPts val="0"/>
                        </a:spcAft>
                        <a:buNone/>
                        <a:defRPr sz="1400" b="1" i="0" u="none" strike="noStrike" cap="none" baseline="0">
                          <a:solidFill>
                            <a:schemeClr val="lt1"/>
                          </a:solidFill>
                          <a:latin typeface="Garamond"/>
                          <a:sym typeface="Arial"/>
                        </a:defRPr>
                      </a:lvl2pPr>
                      <a:lvl3pPr marR="0" algn="l" rtl="0">
                        <a:lnSpc>
                          <a:spcPct val="100000"/>
                        </a:lnSpc>
                        <a:spcBef>
                          <a:spcPts val="0"/>
                        </a:spcBef>
                        <a:spcAft>
                          <a:spcPts val="0"/>
                        </a:spcAft>
                        <a:buNone/>
                        <a:defRPr sz="1400" b="1" i="0" u="none" strike="noStrike" cap="none" baseline="0">
                          <a:solidFill>
                            <a:schemeClr val="lt1"/>
                          </a:solidFill>
                          <a:latin typeface="Garamond"/>
                          <a:sym typeface="Arial"/>
                        </a:defRPr>
                      </a:lvl3pPr>
                      <a:lvl4pPr marR="0" algn="l" rtl="0">
                        <a:lnSpc>
                          <a:spcPct val="100000"/>
                        </a:lnSpc>
                        <a:spcBef>
                          <a:spcPts val="0"/>
                        </a:spcBef>
                        <a:spcAft>
                          <a:spcPts val="0"/>
                        </a:spcAft>
                        <a:buNone/>
                        <a:defRPr sz="1400" b="1" i="0" u="none" strike="noStrike" cap="none" baseline="0">
                          <a:solidFill>
                            <a:schemeClr val="lt1"/>
                          </a:solidFill>
                          <a:latin typeface="Garamond"/>
                          <a:sym typeface="Arial"/>
                        </a:defRPr>
                      </a:lvl4pPr>
                      <a:lvl5pPr marR="0" algn="l" rtl="0">
                        <a:lnSpc>
                          <a:spcPct val="100000"/>
                        </a:lnSpc>
                        <a:spcBef>
                          <a:spcPts val="0"/>
                        </a:spcBef>
                        <a:spcAft>
                          <a:spcPts val="0"/>
                        </a:spcAft>
                        <a:buNone/>
                        <a:defRPr sz="1400" b="1" i="0" u="none" strike="noStrike" cap="none" baseline="0">
                          <a:solidFill>
                            <a:schemeClr val="lt1"/>
                          </a:solidFill>
                          <a:latin typeface="Garamond"/>
                          <a:sym typeface="Arial"/>
                        </a:defRPr>
                      </a:lvl5pPr>
                      <a:lvl6pPr marR="0" algn="l" rtl="0">
                        <a:lnSpc>
                          <a:spcPct val="100000"/>
                        </a:lnSpc>
                        <a:spcBef>
                          <a:spcPts val="0"/>
                        </a:spcBef>
                        <a:spcAft>
                          <a:spcPts val="0"/>
                        </a:spcAft>
                        <a:buNone/>
                        <a:defRPr sz="1400" b="1" i="0" u="none" strike="noStrike" cap="none" baseline="0">
                          <a:solidFill>
                            <a:schemeClr val="lt1"/>
                          </a:solidFill>
                          <a:latin typeface="Garamond"/>
                          <a:sym typeface="Arial"/>
                        </a:defRPr>
                      </a:lvl6pPr>
                      <a:lvl7pPr marR="0" algn="l" rtl="0">
                        <a:lnSpc>
                          <a:spcPct val="100000"/>
                        </a:lnSpc>
                        <a:spcBef>
                          <a:spcPts val="0"/>
                        </a:spcBef>
                        <a:spcAft>
                          <a:spcPts val="0"/>
                        </a:spcAft>
                        <a:buNone/>
                        <a:defRPr sz="1400" b="1" i="0" u="none" strike="noStrike" cap="none" baseline="0">
                          <a:solidFill>
                            <a:schemeClr val="lt1"/>
                          </a:solidFill>
                          <a:latin typeface="Garamond"/>
                          <a:sym typeface="Arial"/>
                        </a:defRPr>
                      </a:lvl7pPr>
                      <a:lvl8pPr marR="0" algn="l" rtl="0">
                        <a:lnSpc>
                          <a:spcPct val="100000"/>
                        </a:lnSpc>
                        <a:spcBef>
                          <a:spcPts val="0"/>
                        </a:spcBef>
                        <a:spcAft>
                          <a:spcPts val="0"/>
                        </a:spcAft>
                        <a:buNone/>
                        <a:defRPr sz="1400" b="1" i="0" u="none" strike="noStrike" cap="none" baseline="0">
                          <a:solidFill>
                            <a:schemeClr val="lt1"/>
                          </a:solidFill>
                          <a:latin typeface="Garamond"/>
                          <a:sym typeface="Arial"/>
                        </a:defRPr>
                      </a:lvl8pPr>
                      <a:lvl9pPr marR="0" algn="l" rtl="0">
                        <a:lnSpc>
                          <a:spcPct val="100000"/>
                        </a:lnSpc>
                        <a:spcBef>
                          <a:spcPts val="0"/>
                        </a:spcBef>
                        <a:spcAft>
                          <a:spcPts val="0"/>
                        </a:spcAft>
                        <a:buNone/>
                        <a:defRPr sz="1400" b="1" i="0" u="none" strike="noStrike" cap="none" baseline="0">
                          <a:solidFill>
                            <a:schemeClr val="lt1"/>
                          </a:solidFill>
                          <a:latin typeface="Garamond"/>
                          <a:sym typeface="Arial"/>
                        </a:defRPr>
                      </a:lvl9pPr>
                    </a:lstStyle>
                    <a:p>
                      <a:pPr marL="0" marR="0">
                        <a:lnSpc>
                          <a:spcPct val="107000"/>
                        </a:lnSpc>
                        <a:spcBef>
                          <a:spcPts val="0"/>
                        </a:spcBef>
                        <a:spcAft>
                          <a:spcPts val="0"/>
                        </a:spcAft>
                      </a:pPr>
                      <a:r>
                        <a:rPr lang="en-US" sz="1800" b="0" dirty="0" smtClean="0">
                          <a:solidFill>
                            <a:schemeClr val="bg1">
                              <a:lumMod val="50000"/>
                            </a:schemeClr>
                          </a:solidFill>
                          <a:effectLst/>
                          <a:latin typeface="Century Gothic" panose="020B0502020202020204" pitchFamily="34" charset="0"/>
                        </a:rPr>
                        <a:t>Engelmann </a:t>
                      </a:r>
                      <a:r>
                        <a:rPr lang="en-US" sz="1800" b="0" dirty="0">
                          <a:solidFill>
                            <a:schemeClr val="bg1">
                              <a:lumMod val="50000"/>
                            </a:schemeClr>
                          </a:solidFill>
                          <a:effectLst/>
                          <a:latin typeface="Century Gothic" panose="020B0502020202020204" pitchFamily="34" charset="0"/>
                        </a:rPr>
                        <a:t>Spruce</a:t>
                      </a:r>
                      <a:endParaRPr lang="en-US" sz="1800" b="0"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None/>
                        <a:defRPr sz="1400" b="0" i="0" u="none" strike="noStrike" cap="none" baseline="0">
                          <a:solidFill>
                            <a:schemeClr val="dk1"/>
                          </a:solidFill>
                          <a:latin typeface="Garamond"/>
                          <a:sym typeface="Arial"/>
                        </a:defRPr>
                      </a:lvl1pPr>
                      <a:lvl2pPr marR="0" algn="l" rtl="0">
                        <a:lnSpc>
                          <a:spcPct val="100000"/>
                        </a:lnSpc>
                        <a:spcBef>
                          <a:spcPts val="0"/>
                        </a:spcBef>
                        <a:spcAft>
                          <a:spcPts val="0"/>
                        </a:spcAft>
                        <a:buNone/>
                        <a:defRPr sz="1400" b="0" i="0" u="none" strike="noStrike" cap="none" baseline="0">
                          <a:solidFill>
                            <a:schemeClr val="dk1"/>
                          </a:solidFill>
                          <a:latin typeface="Garamond"/>
                          <a:sym typeface="Arial"/>
                        </a:defRPr>
                      </a:lvl2pPr>
                      <a:lvl3pPr marR="0" algn="l" rtl="0">
                        <a:lnSpc>
                          <a:spcPct val="100000"/>
                        </a:lnSpc>
                        <a:spcBef>
                          <a:spcPts val="0"/>
                        </a:spcBef>
                        <a:spcAft>
                          <a:spcPts val="0"/>
                        </a:spcAft>
                        <a:buNone/>
                        <a:defRPr sz="1400" b="0" i="0" u="none" strike="noStrike" cap="none" baseline="0">
                          <a:solidFill>
                            <a:schemeClr val="dk1"/>
                          </a:solidFill>
                          <a:latin typeface="Garamond"/>
                          <a:sym typeface="Arial"/>
                        </a:defRPr>
                      </a:lvl3pPr>
                      <a:lvl4pPr marR="0" algn="l" rtl="0">
                        <a:lnSpc>
                          <a:spcPct val="100000"/>
                        </a:lnSpc>
                        <a:spcBef>
                          <a:spcPts val="0"/>
                        </a:spcBef>
                        <a:spcAft>
                          <a:spcPts val="0"/>
                        </a:spcAft>
                        <a:buNone/>
                        <a:defRPr sz="1400" b="0" i="0" u="none" strike="noStrike" cap="none" baseline="0">
                          <a:solidFill>
                            <a:schemeClr val="dk1"/>
                          </a:solidFill>
                          <a:latin typeface="Garamond"/>
                          <a:sym typeface="Arial"/>
                        </a:defRPr>
                      </a:lvl4pPr>
                      <a:lvl5pPr marR="0" algn="l" rtl="0">
                        <a:lnSpc>
                          <a:spcPct val="100000"/>
                        </a:lnSpc>
                        <a:spcBef>
                          <a:spcPts val="0"/>
                        </a:spcBef>
                        <a:spcAft>
                          <a:spcPts val="0"/>
                        </a:spcAft>
                        <a:buNone/>
                        <a:defRPr sz="1400" b="0" i="0" u="none" strike="noStrike" cap="none" baseline="0">
                          <a:solidFill>
                            <a:schemeClr val="dk1"/>
                          </a:solidFill>
                          <a:latin typeface="Garamond"/>
                          <a:sym typeface="Arial"/>
                        </a:defRPr>
                      </a:lvl5pPr>
                      <a:lvl6pPr marR="0" algn="l" rtl="0">
                        <a:lnSpc>
                          <a:spcPct val="100000"/>
                        </a:lnSpc>
                        <a:spcBef>
                          <a:spcPts val="0"/>
                        </a:spcBef>
                        <a:spcAft>
                          <a:spcPts val="0"/>
                        </a:spcAft>
                        <a:buNone/>
                        <a:defRPr sz="1400" b="0" i="0" u="none" strike="noStrike" cap="none" baseline="0">
                          <a:solidFill>
                            <a:schemeClr val="dk1"/>
                          </a:solidFill>
                          <a:latin typeface="Garamond"/>
                          <a:sym typeface="Arial"/>
                        </a:defRPr>
                      </a:lvl6pPr>
                      <a:lvl7pPr marR="0" algn="l" rtl="0">
                        <a:lnSpc>
                          <a:spcPct val="100000"/>
                        </a:lnSpc>
                        <a:spcBef>
                          <a:spcPts val="0"/>
                        </a:spcBef>
                        <a:spcAft>
                          <a:spcPts val="0"/>
                        </a:spcAft>
                        <a:buNone/>
                        <a:defRPr sz="1400" b="0" i="0" u="none" strike="noStrike" cap="none" baseline="0">
                          <a:solidFill>
                            <a:schemeClr val="dk1"/>
                          </a:solidFill>
                          <a:latin typeface="Garamond"/>
                          <a:sym typeface="Arial"/>
                        </a:defRPr>
                      </a:lvl7pPr>
                      <a:lvl8pPr marR="0" algn="l" rtl="0">
                        <a:lnSpc>
                          <a:spcPct val="100000"/>
                        </a:lnSpc>
                        <a:spcBef>
                          <a:spcPts val="0"/>
                        </a:spcBef>
                        <a:spcAft>
                          <a:spcPts val="0"/>
                        </a:spcAft>
                        <a:buNone/>
                        <a:defRPr sz="1400" b="0" i="0" u="none" strike="noStrike" cap="none" baseline="0">
                          <a:solidFill>
                            <a:schemeClr val="dk1"/>
                          </a:solidFill>
                          <a:latin typeface="Garamond"/>
                          <a:sym typeface="Arial"/>
                        </a:defRPr>
                      </a:lvl8pPr>
                      <a:lvl9pPr marR="0" algn="l" rtl="0">
                        <a:lnSpc>
                          <a:spcPct val="100000"/>
                        </a:lnSpc>
                        <a:spcBef>
                          <a:spcPts val="0"/>
                        </a:spcBef>
                        <a:spcAft>
                          <a:spcPts val="0"/>
                        </a:spcAft>
                        <a:buNone/>
                        <a:defRPr sz="1400" b="0" i="0" u="none" strike="noStrike" cap="none" baseline="0">
                          <a:solidFill>
                            <a:schemeClr val="dk1"/>
                          </a:solidFill>
                          <a:latin typeface="Garamond"/>
                          <a:sym typeface="Arial"/>
                        </a:defRPr>
                      </a:lvl9pPr>
                    </a:lstStyle>
                    <a:p>
                      <a:pPr marL="0" marR="0" algn="ctr">
                        <a:lnSpc>
                          <a:spcPct val="107000"/>
                        </a:lnSpc>
                        <a:spcBef>
                          <a:spcPts val="0"/>
                        </a:spcBef>
                        <a:spcAft>
                          <a:spcPts val="0"/>
                        </a:spcAft>
                      </a:pPr>
                      <a:r>
                        <a:rPr lang="en-US" sz="1800">
                          <a:solidFill>
                            <a:schemeClr val="bg1">
                              <a:lumMod val="50000"/>
                            </a:schemeClr>
                          </a:solidFill>
                          <a:effectLst/>
                          <a:latin typeface="Century Gothic" panose="020B0502020202020204" pitchFamily="34" charset="0"/>
                        </a:rPr>
                        <a:t>± 11 %</a:t>
                      </a:r>
                      <a:endParaRPr lang="en-US" sz="180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r h="273347">
                <a:tc>
                  <a:txBody>
                    <a:bodyPr/>
                    <a:lstStyle>
                      <a:lvl1pPr marR="0" algn="l" rtl="0">
                        <a:lnSpc>
                          <a:spcPct val="100000"/>
                        </a:lnSpc>
                        <a:spcBef>
                          <a:spcPts val="0"/>
                        </a:spcBef>
                        <a:spcAft>
                          <a:spcPts val="0"/>
                        </a:spcAft>
                        <a:buNone/>
                        <a:defRPr sz="1400" b="1" i="0" u="none" strike="noStrike" cap="none" baseline="0">
                          <a:solidFill>
                            <a:schemeClr val="lt1"/>
                          </a:solidFill>
                          <a:latin typeface="Garamond"/>
                          <a:sym typeface="Arial"/>
                        </a:defRPr>
                      </a:lvl1pPr>
                      <a:lvl2pPr marR="0" algn="l" rtl="0">
                        <a:lnSpc>
                          <a:spcPct val="100000"/>
                        </a:lnSpc>
                        <a:spcBef>
                          <a:spcPts val="0"/>
                        </a:spcBef>
                        <a:spcAft>
                          <a:spcPts val="0"/>
                        </a:spcAft>
                        <a:buNone/>
                        <a:defRPr sz="1400" b="1" i="0" u="none" strike="noStrike" cap="none" baseline="0">
                          <a:solidFill>
                            <a:schemeClr val="lt1"/>
                          </a:solidFill>
                          <a:latin typeface="Garamond"/>
                          <a:sym typeface="Arial"/>
                        </a:defRPr>
                      </a:lvl2pPr>
                      <a:lvl3pPr marR="0" algn="l" rtl="0">
                        <a:lnSpc>
                          <a:spcPct val="100000"/>
                        </a:lnSpc>
                        <a:spcBef>
                          <a:spcPts val="0"/>
                        </a:spcBef>
                        <a:spcAft>
                          <a:spcPts val="0"/>
                        </a:spcAft>
                        <a:buNone/>
                        <a:defRPr sz="1400" b="1" i="0" u="none" strike="noStrike" cap="none" baseline="0">
                          <a:solidFill>
                            <a:schemeClr val="lt1"/>
                          </a:solidFill>
                          <a:latin typeface="Garamond"/>
                          <a:sym typeface="Arial"/>
                        </a:defRPr>
                      </a:lvl3pPr>
                      <a:lvl4pPr marR="0" algn="l" rtl="0">
                        <a:lnSpc>
                          <a:spcPct val="100000"/>
                        </a:lnSpc>
                        <a:spcBef>
                          <a:spcPts val="0"/>
                        </a:spcBef>
                        <a:spcAft>
                          <a:spcPts val="0"/>
                        </a:spcAft>
                        <a:buNone/>
                        <a:defRPr sz="1400" b="1" i="0" u="none" strike="noStrike" cap="none" baseline="0">
                          <a:solidFill>
                            <a:schemeClr val="lt1"/>
                          </a:solidFill>
                          <a:latin typeface="Garamond"/>
                          <a:sym typeface="Arial"/>
                        </a:defRPr>
                      </a:lvl4pPr>
                      <a:lvl5pPr marR="0" algn="l" rtl="0">
                        <a:lnSpc>
                          <a:spcPct val="100000"/>
                        </a:lnSpc>
                        <a:spcBef>
                          <a:spcPts val="0"/>
                        </a:spcBef>
                        <a:spcAft>
                          <a:spcPts val="0"/>
                        </a:spcAft>
                        <a:buNone/>
                        <a:defRPr sz="1400" b="1" i="0" u="none" strike="noStrike" cap="none" baseline="0">
                          <a:solidFill>
                            <a:schemeClr val="lt1"/>
                          </a:solidFill>
                          <a:latin typeface="Garamond"/>
                          <a:sym typeface="Arial"/>
                        </a:defRPr>
                      </a:lvl5pPr>
                      <a:lvl6pPr marR="0" algn="l" rtl="0">
                        <a:lnSpc>
                          <a:spcPct val="100000"/>
                        </a:lnSpc>
                        <a:spcBef>
                          <a:spcPts val="0"/>
                        </a:spcBef>
                        <a:spcAft>
                          <a:spcPts val="0"/>
                        </a:spcAft>
                        <a:buNone/>
                        <a:defRPr sz="1400" b="1" i="0" u="none" strike="noStrike" cap="none" baseline="0">
                          <a:solidFill>
                            <a:schemeClr val="lt1"/>
                          </a:solidFill>
                          <a:latin typeface="Garamond"/>
                          <a:sym typeface="Arial"/>
                        </a:defRPr>
                      </a:lvl6pPr>
                      <a:lvl7pPr marR="0" algn="l" rtl="0">
                        <a:lnSpc>
                          <a:spcPct val="100000"/>
                        </a:lnSpc>
                        <a:spcBef>
                          <a:spcPts val="0"/>
                        </a:spcBef>
                        <a:spcAft>
                          <a:spcPts val="0"/>
                        </a:spcAft>
                        <a:buNone/>
                        <a:defRPr sz="1400" b="1" i="0" u="none" strike="noStrike" cap="none" baseline="0">
                          <a:solidFill>
                            <a:schemeClr val="lt1"/>
                          </a:solidFill>
                          <a:latin typeface="Garamond"/>
                          <a:sym typeface="Arial"/>
                        </a:defRPr>
                      </a:lvl7pPr>
                      <a:lvl8pPr marR="0" algn="l" rtl="0">
                        <a:lnSpc>
                          <a:spcPct val="100000"/>
                        </a:lnSpc>
                        <a:spcBef>
                          <a:spcPts val="0"/>
                        </a:spcBef>
                        <a:spcAft>
                          <a:spcPts val="0"/>
                        </a:spcAft>
                        <a:buNone/>
                        <a:defRPr sz="1400" b="1" i="0" u="none" strike="noStrike" cap="none" baseline="0">
                          <a:solidFill>
                            <a:schemeClr val="lt1"/>
                          </a:solidFill>
                          <a:latin typeface="Garamond"/>
                          <a:sym typeface="Arial"/>
                        </a:defRPr>
                      </a:lvl8pPr>
                      <a:lvl9pPr marR="0" algn="l" rtl="0">
                        <a:lnSpc>
                          <a:spcPct val="100000"/>
                        </a:lnSpc>
                        <a:spcBef>
                          <a:spcPts val="0"/>
                        </a:spcBef>
                        <a:spcAft>
                          <a:spcPts val="0"/>
                        </a:spcAft>
                        <a:buNone/>
                        <a:defRPr sz="1400" b="1" i="0" u="none" strike="noStrike" cap="none" baseline="0">
                          <a:solidFill>
                            <a:schemeClr val="lt1"/>
                          </a:solidFill>
                          <a:latin typeface="Garamond"/>
                          <a:sym typeface="Arial"/>
                        </a:defRPr>
                      </a:lvl9pPr>
                    </a:lstStyle>
                    <a:p>
                      <a:pPr marL="0" marR="0">
                        <a:lnSpc>
                          <a:spcPct val="107000"/>
                        </a:lnSpc>
                        <a:spcBef>
                          <a:spcPts val="0"/>
                        </a:spcBef>
                        <a:spcAft>
                          <a:spcPts val="0"/>
                        </a:spcAft>
                      </a:pPr>
                      <a:r>
                        <a:rPr lang="en-US" sz="1800" b="0" dirty="0">
                          <a:solidFill>
                            <a:schemeClr val="bg1">
                              <a:lumMod val="50000"/>
                            </a:schemeClr>
                          </a:solidFill>
                          <a:effectLst/>
                          <a:latin typeface="Century Gothic" panose="020B0502020202020204" pitchFamily="34" charset="0"/>
                        </a:rPr>
                        <a:t>Aspen </a:t>
                      </a:r>
                      <a:endParaRPr lang="en-US" sz="1800" b="0"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None/>
                        <a:defRPr sz="1400" b="0" i="0" u="none" strike="noStrike" cap="none" baseline="0">
                          <a:solidFill>
                            <a:schemeClr val="dk1"/>
                          </a:solidFill>
                          <a:latin typeface="Garamond"/>
                          <a:sym typeface="Arial"/>
                        </a:defRPr>
                      </a:lvl1pPr>
                      <a:lvl2pPr marR="0" algn="l" rtl="0">
                        <a:lnSpc>
                          <a:spcPct val="100000"/>
                        </a:lnSpc>
                        <a:spcBef>
                          <a:spcPts val="0"/>
                        </a:spcBef>
                        <a:spcAft>
                          <a:spcPts val="0"/>
                        </a:spcAft>
                        <a:buNone/>
                        <a:defRPr sz="1400" b="0" i="0" u="none" strike="noStrike" cap="none" baseline="0">
                          <a:solidFill>
                            <a:schemeClr val="dk1"/>
                          </a:solidFill>
                          <a:latin typeface="Garamond"/>
                          <a:sym typeface="Arial"/>
                        </a:defRPr>
                      </a:lvl2pPr>
                      <a:lvl3pPr marR="0" algn="l" rtl="0">
                        <a:lnSpc>
                          <a:spcPct val="100000"/>
                        </a:lnSpc>
                        <a:spcBef>
                          <a:spcPts val="0"/>
                        </a:spcBef>
                        <a:spcAft>
                          <a:spcPts val="0"/>
                        </a:spcAft>
                        <a:buNone/>
                        <a:defRPr sz="1400" b="0" i="0" u="none" strike="noStrike" cap="none" baseline="0">
                          <a:solidFill>
                            <a:schemeClr val="dk1"/>
                          </a:solidFill>
                          <a:latin typeface="Garamond"/>
                          <a:sym typeface="Arial"/>
                        </a:defRPr>
                      </a:lvl3pPr>
                      <a:lvl4pPr marR="0" algn="l" rtl="0">
                        <a:lnSpc>
                          <a:spcPct val="100000"/>
                        </a:lnSpc>
                        <a:spcBef>
                          <a:spcPts val="0"/>
                        </a:spcBef>
                        <a:spcAft>
                          <a:spcPts val="0"/>
                        </a:spcAft>
                        <a:buNone/>
                        <a:defRPr sz="1400" b="0" i="0" u="none" strike="noStrike" cap="none" baseline="0">
                          <a:solidFill>
                            <a:schemeClr val="dk1"/>
                          </a:solidFill>
                          <a:latin typeface="Garamond"/>
                          <a:sym typeface="Arial"/>
                        </a:defRPr>
                      </a:lvl4pPr>
                      <a:lvl5pPr marR="0" algn="l" rtl="0">
                        <a:lnSpc>
                          <a:spcPct val="100000"/>
                        </a:lnSpc>
                        <a:spcBef>
                          <a:spcPts val="0"/>
                        </a:spcBef>
                        <a:spcAft>
                          <a:spcPts val="0"/>
                        </a:spcAft>
                        <a:buNone/>
                        <a:defRPr sz="1400" b="0" i="0" u="none" strike="noStrike" cap="none" baseline="0">
                          <a:solidFill>
                            <a:schemeClr val="dk1"/>
                          </a:solidFill>
                          <a:latin typeface="Garamond"/>
                          <a:sym typeface="Arial"/>
                        </a:defRPr>
                      </a:lvl5pPr>
                      <a:lvl6pPr marR="0" algn="l" rtl="0">
                        <a:lnSpc>
                          <a:spcPct val="100000"/>
                        </a:lnSpc>
                        <a:spcBef>
                          <a:spcPts val="0"/>
                        </a:spcBef>
                        <a:spcAft>
                          <a:spcPts val="0"/>
                        </a:spcAft>
                        <a:buNone/>
                        <a:defRPr sz="1400" b="0" i="0" u="none" strike="noStrike" cap="none" baseline="0">
                          <a:solidFill>
                            <a:schemeClr val="dk1"/>
                          </a:solidFill>
                          <a:latin typeface="Garamond"/>
                          <a:sym typeface="Arial"/>
                        </a:defRPr>
                      </a:lvl6pPr>
                      <a:lvl7pPr marR="0" algn="l" rtl="0">
                        <a:lnSpc>
                          <a:spcPct val="100000"/>
                        </a:lnSpc>
                        <a:spcBef>
                          <a:spcPts val="0"/>
                        </a:spcBef>
                        <a:spcAft>
                          <a:spcPts val="0"/>
                        </a:spcAft>
                        <a:buNone/>
                        <a:defRPr sz="1400" b="0" i="0" u="none" strike="noStrike" cap="none" baseline="0">
                          <a:solidFill>
                            <a:schemeClr val="dk1"/>
                          </a:solidFill>
                          <a:latin typeface="Garamond"/>
                          <a:sym typeface="Arial"/>
                        </a:defRPr>
                      </a:lvl7pPr>
                      <a:lvl8pPr marR="0" algn="l" rtl="0">
                        <a:lnSpc>
                          <a:spcPct val="100000"/>
                        </a:lnSpc>
                        <a:spcBef>
                          <a:spcPts val="0"/>
                        </a:spcBef>
                        <a:spcAft>
                          <a:spcPts val="0"/>
                        </a:spcAft>
                        <a:buNone/>
                        <a:defRPr sz="1400" b="0" i="0" u="none" strike="noStrike" cap="none" baseline="0">
                          <a:solidFill>
                            <a:schemeClr val="dk1"/>
                          </a:solidFill>
                          <a:latin typeface="Garamond"/>
                          <a:sym typeface="Arial"/>
                        </a:defRPr>
                      </a:lvl8pPr>
                      <a:lvl9pPr marR="0" algn="l" rtl="0">
                        <a:lnSpc>
                          <a:spcPct val="100000"/>
                        </a:lnSpc>
                        <a:spcBef>
                          <a:spcPts val="0"/>
                        </a:spcBef>
                        <a:spcAft>
                          <a:spcPts val="0"/>
                        </a:spcAft>
                        <a:buNone/>
                        <a:defRPr sz="1400" b="0" i="0" u="none" strike="noStrike" cap="none" baseline="0">
                          <a:solidFill>
                            <a:schemeClr val="dk1"/>
                          </a:solidFill>
                          <a:latin typeface="Garamond"/>
                          <a:sym typeface="Arial"/>
                        </a:defRPr>
                      </a:lvl9pPr>
                    </a:lstStyle>
                    <a:p>
                      <a:pPr marL="0" marR="0" algn="ctr">
                        <a:lnSpc>
                          <a:spcPct val="107000"/>
                        </a:lnSpc>
                        <a:spcBef>
                          <a:spcPts val="0"/>
                        </a:spcBef>
                        <a:spcAft>
                          <a:spcPts val="0"/>
                        </a:spcAft>
                      </a:pPr>
                      <a:r>
                        <a:rPr lang="en-US" sz="1800" dirty="0">
                          <a:solidFill>
                            <a:schemeClr val="bg1">
                              <a:lumMod val="50000"/>
                            </a:schemeClr>
                          </a:solidFill>
                          <a:effectLst/>
                          <a:latin typeface="Century Gothic" panose="020B0502020202020204" pitchFamily="34" charset="0"/>
                        </a:rPr>
                        <a:t>± 15 %</a:t>
                      </a:r>
                      <a:endParaRPr lang="en-US" sz="1800" dirty="0">
                        <a:solidFill>
                          <a:schemeClr val="bg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2295" marR="6229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r>
            </a:tbl>
          </a:graphicData>
        </a:graphic>
      </p:graphicFrame>
    </p:spTree>
    <p:extLst>
      <p:ext uri="{BB962C8B-B14F-4D97-AF65-F5344CB8AC3E}">
        <p14:creationId xmlns:p14="http://schemas.microsoft.com/office/powerpoint/2010/main" val="743591066"/>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571208" y="1421133"/>
            <a:ext cx="8051583" cy="7040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0" i="0" u="none" strike="noStrike" cap="none" baseline="0" dirty="0">
                <a:solidFill>
                  <a:srgbClr val="767171"/>
                </a:solidFill>
                <a:latin typeface="Century Gothic"/>
                <a:ea typeface="Questrial"/>
                <a:cs typeface="Century Gothic"/>
                <a:sym typeface="Questrial"/>
              </a:rPr>
              <a:t>Dr. Paul Evangelista, Colorado State University (CSU), Natural Resource Ecology Laboratory (NREL)</a:t>
            </a:r>
          </a:p>
          <a:p>
            <a:pPr marL="0" marR="0" lvl="0" indent="0" algn="l" rtl="0">
              <a:lnSpc>
                <a:spcPct val="90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endParaRPr>
          </a:p>
        </p:txBody>
      </p:sp>
      <p:sp>
        <p:nvSpPr>
          <p:cNvPr id="255" name="Shape 255"/>
          <p:cNvSpPr txBox="1">
            <a:spLocks noGrp="1"/>
          </p:cNvSpPr>
          <p:nvPr>
            <p:ph type="body" idx="2"/>
          </p:nvPr>
        </p:nvSpPr>
        <p:spPr>
          <a:xfrm>
            <a:off x="571206" y="3011685"/>
            <a:ext cx="8051583" cy="7040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0" i="0" u="none" strike="noStrike" cap="none" baseline="0" dirty="0">
                <a:solidFill>
                  <a:srgbClr val="767171"/>
                </a:solidFill>
                <a:latin typeface="Century Gothic"/>
                <a:cs typeface="Century Gothic"/>
                <a:sym typeface="Questrial"/>
              </a:rPr>
              <a:t>Tony Vorster, </a:t>
            </a:r>
            <a:r>
              <a:rPr lang="en-US" dirty="0" smtClean="0">
                <a:solidFill>
                  <a:srgbClr val="767171"/>
                </a:solidFill>
                <a:latin typeface="Century Gothic"/>
                <a:cs typeface="Century Gothic"/>
              </a:rPr>
              <a:t>Bioenergy Alliance Network of the Rockies (BANR)</a:t>
            </a:r>
            <a:endParaRPr lang="en-US" sz="2000" b="0" i="0" u="none" strike="noStrike" cap="none" baseline="0" dirty="0">
              <a:solidFill>
                <a:srgbClr val="767171"/>
              </a:solidFill>
              <a:latin typeface="Century Gothic"/>
              <a:cs typeface="Century Gothic"/>
              <a:sym typeface="Questrial"/>
            </a:endParaRPr>
          </a:p>
          <a:p>
            <a:pPr marL="0" marR="0" lvl="0" indent="0" algn="l" rtl="0">
              <a:lnSpc>
                <a:spcPct val="100000"/>
              </a:lnSpc>
              <a:spcBef>
                <a:spcPts val="0"/>
              </a:spcBef>
              <a:spcAft>
                <a:spcPts val="0"/>
              </a:spcAft>
              <a:buClr>
                <a:schemeClr val="dk1"/>
              </a:buClr>
              <a:buSzPct val="25000"/>
              <a:buFont typeface="Questrial"/>
              <a:buNone/>
            </a:pPr>
            <a:r>
              <a:rPr lang="en-US" dirty="0">
                <a:solidFill>
                  <a:srgbClr val="767171"/>
                </a:solidFill>
                <a:latin typeface="Century Gothic"/>
                <a:cs typeface="Century Gothic"/>
              </a:rPr>
              <a:t>John </a:t>
            </a:r>
            <a:r>
              <a:rPr lang="en-US" dirty="0" err="1">
                <a:solidFill>
                  <a:srgbClr val="767171"/>
                </a:solidFill>
                <a:latin typeface="Century Gothic"/>
                <a:cs typeface="Century Gothic"/>
              </a:rPr>
              <a:t>Twitchell</a:t>
            </a:r>
            <a:r>
              <a:rPr lang="en-US" dirty="0">
                <a:solidFill>
                  <a:srgbClr val="767171"/>
                </a:solidFill>
                <a:latin typeface="Century Gothic"/>
                <a:cs typeface="Century Gothic"/>
              </a:rPr>
              <a:t>, Colorado State Forest Service (CSFS)</a:t>
            </a:r>
          </a:p>
        </p:txBody>
      </p:sp>
      <p:sp>
        <p:nvSpPr>
          <p:cNvPr id="256" name="Shape 256"/>
          <p:cNvSpPr txBox="1">
            <a:spLocks noGrp="1"/>
          </p:cNvSpPr>
          <p:nvPr>
            <p:ph type="body" idx="3"/>
          </p:nvPr>
        </p:nvSpPr>
        <p:spPr>
          <a:xfrm>
            <a:off x="571208" y="4628567"/>
            <a:ext cx="8051582" cy="7040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0" i="0" u="none" strike="noStrike" cap="none" baseline="0" dirty="0">
                <a:solidFill>
                  <a:schemeClr val="tx1"/>
                </a:solidFill>
                <a:latin typeface="Century Gothic"/>
                <a:ea typeface="Questrial"/>
                <a:cs typeface="Century Gothic"/>
                <a:sym typeface="Questrial"/>
              </a:rPr>
              <a:t>Shannon Savage, Montana State University (MSU</a:t>
            </a:r>
            <a:r>
              <a:rPr lang="en-US" sz="2000" b="0" i="0" u="none" strike="noStrike" cap="none" baseline="0" dirty="0">
                <a:solidFill>
                  <a:srgbClr val="000000"/>
                </a:solidFill>
                <a:latin typeface="Century Gothic"/>
                <a:ea typeface="Questrial"/>
                <a:cs typeface="Century Gothic"/>
                <a:sym typeface="Questrial"/>
              </a:rPr>
              <a:t>)</a:t>
            </a:r>
          </a:p>
        </p:txBody>
      </p:sp>
      <p:sp>
        <p:nvSpPr>
          <p:cNvPr id="257" name="Shape 257"/>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dirty="0" smtClean="0">
                <a:solidFill>
                  <a:schemeClr val="accent1"/>
                </a:solidFill>
                <a:latin typeface="Century Gothic"/>
                <a:ea typeface="Questrial"/>
                <a:cs typeface="Century Gothic"/>
                <a:sym typeface="Questrial"/>
              </a:rPr>
              <a:t>Advisors</a:t>
            </a:r>
            <a:endParaRPr lang="en-US" sz="2800" b="1" i="0" u="none" strike="noStrike" cap="none" baseline="0" dirty="0">
              <a:solidFill>
                <a:schemeClr val="accent1"/>
              </a:solidFill>
              <a:latin typeface="Century Gothic"/>
              <a:ea typeface="Questrial"/>
              <a:cs typeface="Century Gothic"/>
              <a:sym typeface="Questrial"/>
            </a:endParaRPr>
          </a:p>
        </p:txBody>
      </p:sp>
      <p:sp>
        <p:nvSpPr>
          <p:cNvPr id="258" name="Shape 258"/>
          <p:cNvSpPr txBox="1"/>
          <p:nvPr/>
        </p:nvSpPr>
        <p:spPr>
          <a:xfrm>
            <a:off x="594358" y="2547588"/>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dirty="0">
                <a:solidFill>
                  <a:schemeClr val="accent1"/>
                </a:solidFill>
                <a:latin typeface="Century Gothic"/>
                <a:ea typeface="Questrial"/>
                <a:cs typeface="Century Gothic"/>
                <a:sym typeface="Questrial"/>
              </a:rPr>
              <a:t>Partners</a:t>
            </a:r>
          </a:p>
        </p:txBody>
      </p:sp>
      <p:sp>
        <p:nvSpPr>
          <p:cNvPr id="259" name="Shape 259"/>
          <p:cNvSpPr txBox="1"/>
          <p:nvPr/>
        </p:nvSpPr>
        <p:spPr>
          <a:xfrm>
            <a:off x="594358" y="415496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dirty="0">
                <a:solidFill>
                  <a:schemeClr val="accent1"/>
                </a:solidFill>
                <a:latin typeface="Century Gothic"/>
                <a:ea typeface="Questrial"/>
                <a:cs typeface="Century Gothic"/>
                <a:sym typeface="Questrial"/>
              </a:rPr>
              <a:t>Others</a:t>
            </a:r>
          </a:p>
        </p:txBody>
      </p:sp>
      <p:sp>
        <p:nvSpPr>
          <p:cNvPr id="260" name="Shape 260"/>
          <p:cNvSpPr txBox="1"/>
          <p:nvPr/>
        </p:nvSpPr>
        <p:spPr>
          <a:xfrm>
            <a:off x="1768956" y="232326"/>
            <a:ext cx="5656081" cy="707886"/>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Pr>
              <a:t>Acknowledgements</a:t>
            </a:r>
            <a:r>
              <a:rPr lang="en-US" sz="4000" b="0" i="0" u="none" strike="noStrike" cap="none" baseline="0" dirty="0">
                <a:solidFill>
                  <a:srgbClr val="000000"/>
                </a:solidFill>
                <a:latin typeface="Century Gothic"/>
                <a:ea typeface="Questrial"/>
                <a:cs typeface="Century Gothic"/>
                <a:sym typeface="Questrial"/>
              </a:rPr>
              <a:t> </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155750" y="967012"/>
            <a:ext cx="8988299" cy="2145136"/>
          </a:xfrm>
          <a:prstGeom prst="rect">
            <a:avLst/>
          </a:prstGeom>
          <a:noFill/>
          <a:ln>
            <a:noFill/>
          </a:ln>
        </p:spPr>
        <p:txBody>
          <a:bodyPr lIns="91425" tIns="91425" rIns="91425" bIns="91425" anchor="t" anchorCtr="0">
            <a:noAutofit/>
          </a:bodyPr>
          <a:lstStyle/>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chemeClr val="bg2"/>
                </a:solidFill>
                <a:latin typeface="Century Gothic"/>
                <a:ea typeface="Questrial"/>
                <a:cs typeface="Century Gothic"/>
                <a:sym typeface="Questrial"/>
              </a:rPr>
              <a:t>Meeting Colorado </a:t>
            </a:r>
            <a:r>
              <a:rPr lang="en-US" sz="2000" b="0" i="0" u="none" strike="noStrike" cap="none" baseline="0" dirty="0">
                <a:solidFill>
                  <a:schemeClr val="bg2"/>
                </a:solidFill>
                <a:latin typeface="Century Gothic"/>
                <a:ea typeface="Questrial"/>
                <a:cs typeface="Century Gothic"/>
                <a:sym typeface="Questrial"/>
              </a:rPr>
              <a:t>State Forest natural resource, wildlife, and recreational management </a:t>
            </a:r>
            <a:r>
              <a:rPr lang="en-US" sz="2000" b="0" i="0" u="none" strike="noStrike" cap="none" baseline="0" dirty="0" smtClean="0">
                <a:solidFill>
                  <a:schemeClr val="bg2"/>
                </a:solidFill>
                <a:latin typeface="Century Gothic"/>
                <a:ea typeface="Questrial"/>
                <a:cs typeface="Century Gothic"/>
                <a:sym typeface="Questrial"/>
              </a:rPr>
              <a:t>objectives</a:t>
            </a:r>
          </a:p>
          <a:p>
            <a:pPr>
              <a:spcBef>
                <a:spcPts val="200"/>
              </a:spcBef>
              <a:buClr>
                <a:schemeClr val="accent1"/>
              </a:buClr>
            </a:pPr>
            <a:endParaRPr lang="en-US" sz="2000" b="0" i="0" u="none" strike="noStrike" cap="none" baseline="0" dirty="0" smtClean="0">
              <a:solidFill>
                <a:schemeClr val="bg2"/>
              </a:solidFill>
              <a:latin typeface="Century Gothic"/>
              <a:ea typeface="Questrial"/>
              <a:cs typeface="Century Gothic"/>
              <a:sym typeface="Questrial"/>
            </a:endParaRP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chemeClr val="bg2"/>
                </a:solidFill>
                <a:latin typeface="Century Gothic"/>
                <a:ea typeface="Questrial"/>
                <a:cs typeface="Century Gothic"/>
                <a:sym typeface="Questrial"/>
              </a:rPr>
              <a:t>Tracking dynamics of forest health (beetle kill, wildfire, and harvests)</a:t>
            </a:r>
          </a:p>
          <a:p>
            <a:pPr>
              <a:spcBef>
                <a:spcPts val="200"/>
              </a:spcBef>
              <a:buClr>
                <a:schemeClr val="accent1"/>
              </a:buClr>
            </a:pPr>
            <a:endParaRPr lang="en-US" sz="2000" b="0" i="0" u="none" strike="noStrike" cap="none" baseline="0" dirty="0" smtClean="0">
              <a:solidFill>
                <a:schemeClr val="bg2"/>
              </a:solidFill>
              <a:latin typeface="Century Gothic"/>
              <a:ea typeface="Questrial"/>
              <a:cs typeface="Century Gothic"/>
              <a:sym typeface="Questrial"/>
            </a:endParaRP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chemeClr val="bg2"/>
                </a:solidFill>
                <a:latin typeface="Century Gothic"/>
                <a:ea typeface="Questrial"/>
                <a:cs typeface="Century Gothic"/>
                <a:sym typeface="Questrial"/>
              </a:rPr>
              <a:t>BANR </a:t>
            </a:r>
            <a:r>
              <a:rPr lang="en-US" sz="2000" b="0" i="0" u="none" strike="noStrike" cap="none" baseline="0" dirty="0">
                <a:solidFill>
                  <a:schemeClr val="bg2"/>
                </a:solidFill>
                <a:latin typeface="Century Gothic"/>
                <a:ea typeface="Questrial"/>
                <a:cs typeface="Century Gothic"/>
                <a:sym typeface="Questrial"/>
              </a:rPr>
              <a:t>- Assessing potential inventory of biofuel feedstocks </a:t>
            </a:r>
          </a:p>
        </p:txBody>
      </p:sp>
      <p:sp>
        <p:nvSpPr>
          <p:cNvPr id="115" name="Shape 115"/>
          <p:cNvSpPr txBox="1">
            <a:spLocks noGrp="1"/>
          </p:cNvSpPr>
          <p:nvPr>
            <p:ph type="body" idx="2"/>
          </p:nvPr>
        </p:nvSpPr>
        <p:spPr>
          <a:xfrm>
            <a:off x="7" y="84102"/>
            <a:ext cx="6625499" cy="6921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Questrial"/>
                <a:cs typeface="Century Gothic"/>
                <a:sym typeface="Questrial"/>
              </a:rPr>
              <a:t>Community Concerns</a:t>
            </a:r>
          </a:p>
        </p:txBody>
      </p:sp>
      <p:sp>
        <p:nvSpPr>
          <p:cNvPr id="116" name="Shape 116"/>
          <p:cNvSpPr txBox="1"/>
          <p:nvPr/>
        </p:nvSpPr>
        <p:spPr>
          <a:xfrm>
            <a:off x="293500" y="4970375"/>
            <a:ext cx="2169899" cy="29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900" b="0" i="0" u="none" strike="noStrike" cap="none" baseline="0">
              <a:solidFill>
                <a:srgbClr val="999999"/>
              </a:solidFill>
              <a:latin typeface="Arial"/>
              <a:ea typeface="Arial"/>
              <a:cs typeface="Arial"/>
              <a:sym typeface="Arial"/>
            </a:endParaRPr>
          </a:p>
        </p:txBody>
      </p:sp>
      <p:pic>
        <p:nvPicPr>
          <p:cNvPr id="117" name="Shape 117"/>
          <p:cNvPicPr preferRelativeResize="0"/>
          <p:nvPr/>
        </p:nvPicPr>
        <p:blipFill rotWithShape="1">
          <a:blip r:embed="rId3">
            <a:alphaModFix/>
          </a:blip>
          <a:srcRect/>
          <a:stretch/>
        </p:blipFill>
        <p:spPr>
          <a:xfrm>
            <a:off x="1098482" y="3415057"/>
            <a:ext cx="7129521" cy="3302867"/>
          </a:xfrm>
          <a:prstGeom prst="rect">
            <a:avLst/>
          </a:prstGeom>
          <a:noFill/>
          <a:ln>
            <a:noFill/>
          </a:ln>
        </p:spPr>
      </p:pic>
      <p:sp>
        <p:nvSpPr>
          <p:cNvPr id="118" name="Shape 118"/>
          <p:cNvSpPr txBox="1"/>
          <p:nvPr/>
        </p:nvSpPr>
        <p:spPr>
          <a:xfrm>
            <a:off x="6153209" y="6398701"/>
            <a:ext cx="2074794" cy="459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2"/>
              </a:buClr>
              <a:buSzPct val="25000"/>
              <a:buFont typeface="Questrial"/>
              <a:buNone/>
            </a:pPr>
            <a:r>
              <a:rPr lang="en-US" sz="1200" b="0" i="0" u="none" strike="noStrike" cap="none" baseline="0" dirty="0">
                <a:solidFill>
                  <a:schemeClr val="lt2"/>
                </a:solidFill>
                <a:latin typeface="Questrial"/>
                <a:ea typeface="Questrial"/>
                <a:cs typeface="Questrial"/>
                <a:sym typeface="Questrial"/>
              </a:rPr>
              <a:t>Image Credit: Sarah Carroll</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0" y="95250"/>
            <a:ext cx="6670200" cy="6857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Pr>
              <a:t>Study Area &amp; Time Period</a:t>
            </a:r>
          </a:p>
        </p:txBody>
      </p:sp>
      <p:pic>
        <p:nvPicPr>
          <p:cNvPr id="126" name="Shape 126"/>
          <p:cNvPicPr preferRelativeResize="0"/>
          <p:nvPr/>
        </p:nvPicPr>
        <p:blipFill rotWithShape="1">
          <a:blip r:embed="rId3">
            <a:alphaModFix/>
          </a:blip>
          <a:srcRect t="665"/>
          <a:stretch/>
        </p:blipFill>
        <p:spPr>
          <a:xfrm>
            <a:off x="174251" y="1408876"/>
            <a:ext cx="5567381" cy="4273467"/>
          </a:xfrm>
          <a:prstGeom prst="rect">
            <a:avLst/>
          </a:prstGeom>
          <a:noFill/>
          <a:ln w="19050" cap="flat" cmpd="sng">
            <a:solidFill>
              <a:srgbClr val="3B3838"/>
            </a:solidFill>
            <a:prstDash val="solid"/>
            <a:round/>
            <a:headEnd type="none" w="med" len="med"/>
            <a:tailEnd type="none" w="med" len="med"/>
          </a:ln>
        </p:spPr>
      </p:pic>
      <p:pic>
        <p:nvPicPr>
          <p:cNvPr id="127" name="Shape 127"/>
          <p:cNvPicPr preferRelativeResize="0"/>
          <p:nvPr/>
        </p:nvPicPr>
        <p:blipFill rotWithShape="1">
          <a:blip r:embed="rId4">
            <a:alphaModFix/>
          </a:blip>
          <a:srcRect l="68043" t="69487" r="2294" b="17828"/>
          <a:stretch/>
        </p:blipFill>
        <p:spPr>
          <a:xfrm>
            <a:off x="3512053" y="4411617"/>
            <a:ext cx="2066288" cy="659431"/>
          </a:xfrm>
          <a:prstGeom prst="rect">
            <a:avLst/>
          </a:prstGeom>
          <a:noFill/>
          <a:ln>
            <a:noFill/>
          </a:ln>
        </p:spPr>
      </p:pic>
      <p:sp>
        <p:nvSpPr>
          <p:cNvPr id="6" name="Text Placeholder 1"/>
          <p:cNvSpPr>
            <a:spLocks noGrp="1"/>
          </p:cNvSpPr>
          <p:nvPr>
            <p:ph type="body" sz="quarter" idx="4294967295"/>
          </p:nvPr>
        </p:nvSpPr>
        <p:spPr>
          <a:xfrm>
            <a:off x="5741632" y="1408874"/>
            <a:ext cx="3337801" cy="4581776"/>
          </a:xfrm>
          <a:prstGeom prst="rect">
            <a:avLst/>
          </a:prstGeom>
        </p:spPr>
        <p:txBody>
          <a:bodyPr>
            <a:normAutofit/>
          </a:bodyPr>
          <a:lstStyle/>
          <a:p>
            <a:pPr indent="0">
              <a:spcBef>
                <a:spcPts val="200"/>
              </a:spcBef>
              <a:buClr>
                <a:schemeClr val="accent1"/>
              </a:buClr>
              <a:buNone/>
            </a:pPr>
            <a:r>
              <a:rPr lang="en-US" sz="2000" u="sng" dirty="0" smtClean="0">
                <a:latin typeface="Century Gothic"/>
                <a:cs typeface="Century Gothic"/>
              </a:rPr>
              <a:t>Location</a:t>
            </a:r>
          </a:p>
          <a:p>
            <a:pPr marL="342900" indent="-342900">
              <a:spcBef>
                <a:spcPts val="200"/>
              </a:spcBef>
              <a:buClr>
                <a:schemeClr val="accent1"/>
              </a:buClr>
              <a:buFont typeface="Webdings" panose="05030102010509060703" pitchFamily="18" charset="2"/>
              <a:buChar char="4"/>
            </a:pPr>
            <a:r>
              <a:rPr lang="en-US" sz="2000" dirty="0" smtClean="0">
                <a:latin typeface="Century Gothic"/>
                <a:cs typeface="Century Gothic"/>
              </a:rPr>
              <a:t>Colorado </a:t>
            </a:r>
            <a:r>
              <a:rPr lang="en-US" sz="2000" dirty="0">
                <a:latin typeface="Century Gothic"/>
                <a:cs typeface="Century Gothic"/>
              </a:rPr>
              <a:t>State Forest</a:t>
            </a:r>
          </a:p>
          <a:p>
            <a:pPr>
              <a:spcBef>
                <a:spcPts val="200"/>
              </a:spcBef>
              <a:buClr>
                <a:schemeClr val="accent1"/>
              </a:buClr>
            </a:pPr>
            <a:endParaRPr lang="en-US" sz="2000" dirty="0">
              <a:latin typeface="Century Gothic"/>
              <a:cs typeface="Century Gothic"/>
            </a:endParaRPr>
          </a:p>
          <a:p>
            <a:pPr indent="0">
              <a:spcBef>
                <a:spcPts val="200"/>
              </a:spcBef>
              <a:buClr>
                <a:schemeClr val="accent1"/>
              </a:buClr>
              <a:buNone/>
            </a:pPr>
            <a:r>
              <a:rPr lang="en-US" sz="2000" u="sng" dirty="0" smtClean="0">
                <a:latin typeface="Century Gothic"/>
                <a:cs typeface="Century Gothic"/>
              </a:rPr>
              <a:t>Time Periods</a:t>
            </a:r>
          </a:p>
          <a:p>
            <a:pPr marL="342900" indent="-342900">
              <a:spcBef>
                <a:spcPts val="200"/>
              </a:spcBef>
              <a:buClr>
                <a:schemeClr val="accent1"/>
              </a:buClr>
              <a:buFont typeface="Webdings" panose="05030102010509060703" pitchFamily="18" charset="2"/>
              <a:buChar char="4"/>
            </a:pPr>
            <a:r>
              <a:rPr lang="en-US" sz="2000" dirty="0" smtClean="0">
                <a:latin typeface="Century Gothic"/>
                <a:cs typeface="Century Gothic"/>
              </a:rPr>
              <a:t>2014 </a:t>
            </a:r>
            <a:r>
              <a:rPr lang="en-US" sz="2000" dirty="0">
                <a:latin typeface="Century Gothic"/>
                <a:cs typeface="Century Gothic"/>
              </a:rPr>
              <a:t>– Post-Beetle </a:t>
            </a:r>
            <a:r>
              <a:rPr lang="en-US" sz="2000" dirty="0" smtClean="0">
                <a:latin typeface="Century Gothic"/>
                <a:cs typeface="Century Gothic"/>
              </a:rPr>
              <a:t>Kill</a:t>
            </a:r>
            <a:endParaRPr lang="en-US" sz="2000" dirty="0">
              <a:latin typeface="Century Gothic"/>
              <a:cs typeface="Century Gothic"/>
            </a:endParaRPr>
          </a:p>
          <a:p>
            <a:pPr marL="342900" indent="-342900">
              <a:spcBef>
                <a:spcPts val="200"/>
              </a:spcBef>
              <a:buClr>
                <a:schemeClr val="accent1"/>
              </a:buClr>
              <a:buFont typeface="Webdings" panose="05030102010509060703" pitchFamily="18" charset="2"/>
              <a:buChar char="4"/>
            </a:pPr>
            <a:r>
              <a:rPr lang="en-US" sz="2000" dirty="0" smtClean="0">
                <a:latin typeface="Century Gothic"/>
                <a:cs typeface="Century Gothic"/>
              </a:rPr>
              <a:t>2002 – Pre-Beetle Kill</a:t>
            </a:r>
          </a:p>
          <a:p>
            <a:pPr indent="0">
              <a:spcBef>
                <a:spcPts val="200"/>
              </a:spcBef>
              <a:buClr>
                <a:schemeClr val="accent1"/>
              </a:buClr>
              <a:buNone/>
            </a:pPr>
            <a:endParaRPr lang="en-US" sz="2000" u="sng" dirty="0" smtClean="0">
              <a:latin typeface="Century Gothic"/>
              <a:cs typeface="Century Gothic"/>
            </a:endParaRPr>
          </a:p>
          <a:p>
            <a:pPr indent="0">
              <a:spcBef>
                <a:spcPts val="200"/>
              </a:spcBef>
              <a:buClr>
                <a:schemeClr val="accent1"/>
              </a:buClr>
              <a:buNone/>
            </a:pPr>
            <a:r>
              <a:rPr lang="en-US" sz="2000" u="sng" dirty="0" smtClean="0">
                <a:latin typeface="Century Gothic"/>
                <a:cs typeface="Century Gothic"/>
              </a:rPr>
              <a:t>Focal Species</a:t>
            </a:r>
          </a:p>
          <a:p>
            <a:pPr marL="342900" indent="-342900">
              <a:spcBef>
                <a:spcPts val="200"/>
              </a:spcBef>
              <a:buClr>
                <a:schemeClr val="accent1"/>
              </a:buClr>
              <a:buFont typeface="Webdings" panose="05030102010509060703" pitchFamily="18" charset="2"/>
              <a:buChar char="4"/>
            </a:pPr>
            <a:r>
              <a:rPr lang="en-US" sz="2000" dirty="0" smtClean="0">
                <a:latin typeface="Century Gothic"/>
                <a:cs typeface="Century Gothic"/>
              </a:rPr>
              <a:t>Lodgepole Pine</a:t>
            </a:r>
          </a:p>
          <a:p>
            <a:pPr marL="342900" indent="-342900">
              <a:spcBef>
                <a:spcPts val="200"/>
              </a:spcBef>
              <a:buClr>
                <a:schemeClr val="accent1"/>
              </a:buClr>
              <a:buFont typeface="Webdings" panose="05030102010509060703" pitchFamily="18" charset="2"/>
              <a:buChar char="4"/>
            </a:pPr>
            <a:r>
              <a:rPr lang="en-US" sz="2000" dirty="0" smtClean="0">
                <a:latin typeface="Century Gothic"/>
                <a:cs typeface="Century Gothic"/>
              </a:rPr>
              <a:t>Subalpine Fir</a:t>
            </a:r>
          </a:p>
          <a:p>
            <a:pPr marL="342900" indent="-342900">
              <a:spcBef>
                <a:spcPts val="200"/>
              </a:spcBef>
              <a:buClr>
                <a:schemeClr val="accent1"/>
              </a:buClr>
              <a:buFont typeface="Webdings" panose="05030102010509060703" pitchFamily="18" charset="2"/>
              <a:buChar char="4"/>
            </a:pPr>
            <a:r>
              <a:rPr lang="en-US" sz="2000" dirty="0" smtClean="0">
                <a:latin typeface="Century Gothic"/>
                <a:cs typeface="Century Gothic"/>
              </a:rPr>
              <a:t>Engelmann Spruce</a:t>
            </a:r>
          </a:p>
          <a:p>
            <a:pPr marL="342900" indent="-342900">
              <a:spcBef>
                <a:spcPts val="200"/>
              </a:spcBef>
              <a:buClr>
                <a:schemeClr val="accent1"/>
              </a:buClr>
              <a:buFont typeface="Webdings" panose="05030102010509060703" pitchFamily="18" charset="2"/>
              <a:buChar char="4"/>
            </a:pPr>
            <a:r>
              <a:rPr lang="en-US" sz="2000" dirty="0" smtClean="0">
                <a:latin typeface="Century Gothic"/>
                <a:cs typeface="Century Gothic"/>
              </a:rPr>
              <a:t>Aspen</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rotWithShape="1">
          <a:blip r:embed="rId3">
            <a:alphaModFix/>
          </a:blip>
          <a:srcRect t="2311" r="4305" b="2186"/>
          <a:stretch/>
        </p:blipFill>
        <p:spPr>
          <a:xfrm>
            <a:off x="5822363" y="1181736"/>
            <a:ext cx="3120368" cy="3948314"/>
          </a:xfrm>
          <a:prstGeom prst="rect">
            <a:avLst/>
          </a:prstGeom>
          <a:noFill/>
          <a:ln>
            <a:solidFill>
              <a:srgbClr val="000000"/>
            </a:solidFill>
          </a:ln>
        </p:spPr>
      </p:pic>
      <p:sp>
        <p:nvSpPr>
          <p:cNvPr id="133" name="Shape 133"/>
          <p:cNvSpPr txBox="1">
            <a:spLocks noGrp="1"/>
          </p:cNvSpPr>
          <p:nvPr>
            <p:ph type="body" idx="1"/>
          </p:nvPr>
        </p:nvSpPr>
        <p:spPr>
          <a:xfrm>
            <a:off x="0" y="1789545"/>
            <a:ext cx="5822363" cy="3340505"/>
          </a:xfrm>
          <a:prstGeom prst="rect">
            <a:avLst/>
          </a:prstGeom>
          <a:noFill/>
          <a:ln>
            <a:noFill/>
          </a:ln>
        </p:spPr>
        <p:txBody>
          <a:bodyPr lIns="91425" tIns="45700" rIns="91425" bIns="45700" anchor="t" anchorCtr="0">
            <a:noAutofit/>
          </a:bodyPr>
          <a:lstStyle/>
          <a:p>
            <a:pPr marL="342900" indent="-342900">
              <a:spcBef>
                <a:spcPts val="200"/>
              </a:spcBef>
              <a:buClr>
                <a:schemeClr val="accent1"/>
              </a:buClr>
              <a:buFont typeface="Webdings" panose="05030102010509060703" pitchFamily="18" charset="2"/>
              <a:buChar char="4"/>
            </a:pPr>
            <a:r>
              <a:rPr lang="en-US" b="1" dirty="0" smtClean="0">
                <a:solidFill>
                  <a:srgbClr val="767171"/>
                </a:solidFill>
                <a:latin typeface="Century Gothic"/>
                <a:cs typeface="Century Gothic"/>
              </a:rPr>
              <a:t>R</a:t>
            </a:r>
            <a:r>
              <a:rPr lang="en-US" sz="2000" b="1" i="0" u="none" strike="noStrike" cap="none" baseline="0" dirty="0" smtClean="0">
                <a:solidFill>
                  <a:srgbClr val="767171"/>
                </a:solidFill>
                <a:latin typeface="Century Gothic"/>
                <a:cs typeface="Century Gothic"/>
                <a:sym typeface="Questrial"/>
              </a:rPr>
              <a:t>efine </a:t>
            </a:r>
            <a:r>
              <a:rPr lang="en-US" sz="2000" i="0" u="none" strike="noStrike" cap="none" baseline="0" dirty="0" smtClean="0">
                <a:solidFill>
                  <a:srgbClr val="767171"/>
                </a:solidFill>
                <a:latin typeface="Century Gothic"/>
                <a:cs typeface="Century Gothic"/>
                <a:sym typeface="Questrial"/>
              </a:rPr>
              <a:t>species composition maps</a:t>
            </a:r>
            <a:r>
              <a:rPr lang="en-US" sz="2000" b="1" i="0" u="none" strike="noStrike" cap="none" baseline="0" dirty="0" smtClean="0">
                <a:solidFill>
                  <a:srgbClr val="767171"/>
                </a:solidFill>
                <a:latin typeface="Century Gothic"/>
                <a:cs typeface="Century Gothic"/>
                <a:sym typeface="Questrial"/>
              </a:rPr>
              <a:t> </a:t>
            </a:r>
            <a:r>
              <a:rPr lang="en-US" sz="2000" b="0" i="0" u="none" strike="noStrike" cap="none" baseline="0" dirty="0" smtClean="0">
                <a:solidFill>
                  <a:srgbClr val="767171"/>
                </a:solidFill>
                <a:latin typeface="Century Gothic"/>
                <a:ea typeface="Questrial"/>
                <a:cs typeface="Century Gothic"/>
                <a:sym typeface="Questrial"/>
              </a:rPr>
              <a:t>for use by our project partners</a:t>
            </a:r>
          </a:p>
          <a:p>
            <a:pPr marL="342900" indent="-342900">
              <a:spcBef>
                <a:spcPts val="200"/>
              </a:spcBef>
              <a:buClr>
                <a:schemeClr val="accent1"/>
              </a:buClr>
              <a:buFont typeface="Webdings" panose="05030102010509060703" pitchFamily="18" charset="2"/>
              <a:buChar char="4"/>
            </a:pPr>
            <a:endParaRPr lang="en-US" sz="2000" b="0" i="0" u="none" strike="noStrike" cap="none" baseline="0" dirty="0" smtClean="0">
              <a:solidFill>
                <a:srgbClr val="767171"/>
              </a:solidFill>
              <a:latin typeface="Century Gothic"/>
              <a:ea typeface="Questrial"/>
              <a:cs typeface="Century Gothic"/>
              <a:sym typeface="Questrial"/>
            </a:endParaRPr>
          </a:p>
          <a:p>
            <a:pPr marL="342900" indent="-342900">
              <a:spcBef>
                <a:spcPts val="200"/>
              </a:spcBef>
              <a:buClr>
                <a:schemeClr val="accent1"/>
              </a:buClr>
              <a:buFont typeface="Webdings" panose="05030102010509060703" pitchFamily="18" charset="2"/>
              <a:buChar char="4"/>
            </a:pPr>
            <a:endParaRPr lang="en-US" sz="2000" b="0" i="0" u="none" strike="noStrike" cap="none" baseline="0" dirty="0" smtClean="0">
              <a:solidFill>
                <a:srgbClr val="767171"/>
              </a:solidFill>
              <a:latin typeface="Century Gothic"/>
              <a:ea typeface="Questrial"/>
              <a:cs typeface="Century Gothic"/>
              <a:sym typeface="Questrial"/>
            </a:endParaRPr>
          </a:p>
          <a:p>
            <a:pPr marL="342900" indent="-342900">
              <a:spcBef>
                <a:spcPts val="200"/>
              </a:spcBef>
              <a:buClr>
                <a:schemeClr val="accent1"/>
              </a:buClr>
              <a:buFont typeface="Webdings" panose="05030102010509060703" pitchFamily="18" charset="2"/>
              <a:buChar char="4"/>
            </a:pPr>
            <a:r>
              <a:rPr lang="en-US" sz="2000" b="1" i="0" u="none" strike="noStrike" cap="none" baseline="0" dirty="0" smtClean="0">
                <a:solidFill>
                  <a:srgbClr val="767171"/>
                </a:solidFill>
                <a:latin typeface="Century Gothic"/>
                <a:ea typeface="Questrial"/>
                <a:cs typeface="Century Gothic"/>
                <a:sym typeface="Questrial"/>
              </a:rPr>
              <a:t>Employ</a:t>
            </a:r>
            <a:r>
              <a:rPr lang="en-US" sz="2000" b="0" i="0" u="none" strike="noStrike" cap="none" baseline="0" dirty="0" smtClean="0">
                <a:solidFill>
                  <a:srgbClr val="767171"/>
                </a:solidFill>
                <a:latin typeface="Century Gothic"/>
                <a:ea typeface="Questrial"/>
                <a:cs typeface="Century Gothic"/>
                <a:sym typeface="Questrial"/>
              </a:rPr>
              <a:t> a novel zero-inflated (ZI) regression tree model to identify the location and extent of tree species composition within the Colorado State Forest</a:t>
            </a:r>
          </a:p>
          <a:p>
            <a:pPr marL="342900" indent="-342900">
              <a:spcBef>
                <a:spcPts val="200"/>
              </a:spcBef>
              <a:buClr>
                <a:schemeClr val="accent1"/>
              </a:buClr>
              <a:buFont typeface="Webdings" panose="05030102010509060703" pitchFamily="18" charset="2"/>
              <a:buChar char="4"/>
            </a:pPr>
            <a:endParaRPr lang="en-US" dirty="0" smtClean="0">
              <a:solidFill>
                <a:srgbClr val="767171"/>
              </a:solidFill>
              <a:latin typeface="Century Gothic"/>
              <a:cs typeface="Century Gothic"/>
            </a:endParaRPr>
          </a:p>
          <a:p>
            <a:pPr marL="342900" indent="-342900">
              <a:spcBef>
                <a:spcPts val="200"/>
              </a:spcBef>
              <a:buClr>
                <a:schemeClr val="accent1"/>
              </a:buClr>
              <a:buFont typeface="Webdings" panose="05030102010509060703" pitchFamily="18" charset="2"/>
              <a:buChar char="4"/>
            </a:pPr>
            <a:endParaRPr lang="en-US" dirty="0" smtClean="0">
              <a:solidFill>
                <a:srgbClr val="767171"/>
              </a:solidFill>
              <a:latin typeface="Century Gothic"/>
              <a:cs typeface="Century Gothic"/>
            </a:endParaRPr>
          </a:p>
          <a:p>
            <a:pPr marL="0" marR="0" lvl="0" indent="0" algn="l" rtl="0">
              <a:lnSpc>
                <a:spcPct val="90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endParaRPr>
          </a:p>
        </p:txBody>
      </p:sp>
      <p:sp>
        <p:nvSpPr>
          <p:cNvPr id="134" name="Shape 134"/>
          <p:cNvSpPr txBox="1">
            <a:spLocks noGrp="1"/>
          </p:cNvSpPr>
          <p:nvPr>
            <p:ph type="body" idx="2"/>
          </p:nvPr>
        </p:nvSpPr>
        <p:spPr>
          <a:xfrm>
            <a:off x="0" y="91800"/>
            <a:ext cx="4703974" cy="77546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endParaRPr>
          </a:p>
          <a:p>
            <a:pPr marL="0" marR="0" lvl="0" indent="0" algn="l"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endParaRPr>
          </a:p>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Pr>
              <a:t>Objectives</a:t>
            </a:r>
          </a:p>
        </p:txBody>
      </p:sp>
      <p:sp>
        <p:nvSpPr>
          <p:cNvPr id="2" name="TextBox 1"/>
          <p:cNvSpPr txBox="1"/>
          <p:nvPr/>
        </p:nvSpPr>
        <p:spPr>
          <a:xfrm>
            <a:off x="5915166" y="5246650"/>
            <a:ext cx="3103766" cy="246221"/>
          </a:xfrm>
          <a:prstGeom prst="rect">
            <a:avLst/>
          </a:prstGeom>
          <a:noFill/>
        </p:spPr>
        <p:txBody>
          <a:bodyPr wrap="square" rtlCol="0">
            <a:spAutoFit/>
          </a:bodyPr>
          <a:lstStyle/>
          <a:p>
            <a:r>
              <a:rPr lang="en-US" sz="1000" dirty="0">
                <a:solidFill>
                  <a:schemeClr val="bg2"/>
                </a:solidFill>
                <a:latin typeface="Century Gothic"/>
                <a:cs typeface="Century Gothic"/>
              </a:rPr>
              <a:t>USGS, </a:t>
            </a:r>
            <a:r>
              <a:rPr lang="en-US" sz="1000" dirty="0" err="1">
                <a:solidFill>
                  <a:schemeClr val="bg2"/>
                </a:solidFill>
                <a:latin typeface="Century Gothic"/>
                <a:cs typeface="Century Gothic"/>
              </a:rPr>
              <a:t>Pinus</a:t>
            </a:r>
            <a:r>
              <a:rPr lang="en-US" sz="1000" dirty="0">
                <a:solidFill>
                  <a:schemeClr val="bg2"/>
                </a:solidFill>
                <a:latin typeface="Century Gothic"/>
                <a:cs typeface="Century Gothic"/>
              </a:rPr>
              <a:t> </a:t>
            </a:r>
            <a:r>
              <a:rPr lang="en-US" sz="1000" dirty="0" err="1">
                <a:solidFill>
                  <a:schemeClr val="bg2"/>
                </a:solidFill>
                <a:latin typeface="Century Gothic"/>
                <a:cs typeface="Century Gothic"/>
              </a:rPr>
              <a:t>c</a:t>
            </a:r>
            <a:r>
              <a:rPr lang="en-US" sz="1000" dirty="0" err="1" smtClean="0">
                <a:solidFill>
                  <a:schemeClr val="bg2"/>
                </a:solidFill>
                <a:latin typeface="Century Gothic"/>
                <a:cs typeface="Century Gothic"/>
              </a:rPr>
              <a:t>ontorta</a:t>
            </a:r>
            <a:r>
              <a:rPr lang="en-US" sz="1000" dirty="0" smtClean="0">
                <a:solidFill>
                  <a:schemeClr val="bg2"/>
                </a:solidFill>
                <a:latin typeface="Century Gothic"/>
                <a:cs typeface="Century Gothic"/>
              </a:rPr>
              <a:t> </a:t>
            </a:r>
            <a:r>
              <a:rPr lang="en-US" sz="1000" dirty="0">
                <a:solidFill>
                  <a:schemeClr val="bg2"/>
                </a:solidFill>
                <a:latin typeface="Century Gothic"/>
                <a:cs typeface="Century Gothic"/>
              </a:rPr>
              <a:t>Species Distribution </a:t>
            </a:r>
            <a:r>
              <a:rPr lang="en-US" sz="1000" dirty="0" smtClean="0">
                <a:solidFill>
                  <a:schemeClr val="bg2"/>
                </a:solidFill>
                <a:latin typeface="Century Gothic"/>
                <a:cs typeface="Century Gothic"/>
              </a:rPr>
              <a:t>Map</a:t>
            </a:r>
            <a:endParaRPr lang="en-US" sz="1000" dirty="0">
              <a:solidFill>
                <a:schemeClr val="bg2"/>
              </a:solidFill>
              <a:latin typeface="Century Gothic"/>
              <a:cs typeface="Century Gothic"/>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1" y="112730"/>
            <a:ext cx="7982700" cy="704098"/>
          </a:xfrm>
          <a:prstGeom prst="rect">
            <a:avLst/>
          </a:prstGeom>
          <a:noFill/>
          <a:ln>
            <a:noFill/>
          </a:ln>
        </p:spPr>
        <p:txBody>
          <a:bodyPr lIns="91425" tIns="45700" rIns="91425" bIns="45700" anchor="t" anchorCtr="0">
            <a:noAutofit/>
          </a:bodyPr>
          <a:lstStyle/>
          <a:p>
            <a:pPr lvl="0" rtl="0">
              <a:spcBef>
                <a:spcPts val="0"/>
              </a:spcBef>
              <a:buClr>
                <a:schemeClr val="accent1"/>
              </a:buClr>
              <a:buSzPct val="25000"/>
              <a:buFont typeface="Questrial"/>
              <a:buNone/>
            </a:pPr>
            <a:r>
              <a:rPr lang="en-US" sz="4000" b="1" dirty="0">
                <a:solidFill>
                  <a:schemeClr val="accent1"/>
                </a:solidFill>
                <a:latin typeface="Century Gothic"/>
                <a:cs typeface="Century Gothic"/>
              </a:rPr>
              <a:t>Data Acquisition </a:t>
            </a:r>
          </a:p>
          <a:p>
            <a:pPr marL="0" marR="0" lvl="0" indent="0" algn="l" rtl="0">
              <a:lnSpc>
                <a:spcPct val="90000"/>
              </a:lnSpc>
              <a:spcBef>
                <a:spcPts val="0"/>
              </a:spcBef>
              <a:spcAft>
                <a:spcPts val="0"/>
              </a:spcAft>
              <a:buClr>
                <a:schemeClr val="accent1"/>
              </a:buClr>
              <a:buFont typeface="Arial"/>
              <a:buNone/>
            </a:pPr>
            <a:endParaRPr sz="4000" dirty="0">
              <a:solidFill>
                <a:srgbClr val="3B3838"/>
              </a:solidFill>
            </a:endParaRPr>
          </a:p>
        </p:txBody>
      </p:sp>
      <p:graphicFrame>
        <p:nvGraphicFramePr>
          <p:cNvPr id="140" name="Shape 140"/>
          <p:cNvGraphicFramePr/>
          <p:nvPr>
            <p:extLst>
              <p:ext uri="{D42A27DB-BD31-4B8C-83A1-F6EECF244321}">
                <p14:modId xmlns:p14="http://schemas.microsoft.com/office/powerpoint/2010/main" val="3906905802"/>
              </p:ext>
            </p:extLst>
          </p:nvPr>
        </p:nvGraphicFramePr>
        <p:xfrm>
          <a:off x="183361" y="876558"/>
          <a:ext cx="8777250" cy="5099700"/>
        </p:xfrm>
        <a:graphic>
          <a:graphicData uri="http://schemas.openxmlformats.org/drawingml/2006/table">
            <a:tbl>
              <a:tblPr>
                <a:noFill/>
                <a:tableStyleId>{A83D4A4E-E5DC-4101-898B-6D6A7D8EBD62}</a:tableStyleId>
              </a:tblPr>
              <a:tblGrid>
                <a:gridCol w="1400087"/>
                <a:gridCol w="2210230"/>
                <a:gridCol w="1567833"/>
                <a:gridCol w="1813488"/>
                <a:gridCol w="1785612"/>
              </a:tblGrid>
              <a:tr h="43350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dirty="0">
                          <a:solidFill>
                            <a:srgbClr val="767171"/>
                          </a:solidFill>
                          <a:latin typeface="Century Gothic"/>
                          <a:ea typeface="Questrial"/>
                          <a:cs typeface="Century Gothic"/>
                          <a:sym typeface="Questrial"/>
                        </a:rPr>
                        <a:t>Platform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a:solidFill>
                            <a:srgbClr val="767171"/>
                          </a:solidFill>
                          <a:latin typeface="Century Gothic"/>
                          <a:ea typeface="Questrial"/>
                          <a:cs typeface="Century Gothic"/>
                          <a:sym typeface="Questrial"/>
                        </a:rPr>
                        <a:t>Data Product</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a:solidFill>
                            <a:srgbClr val="767171"/>
                          </a:solidFill>
                          <a:latin typeface="Century Gothic"/>
                          <a:ea typeface="Questrial"/>
                          <a:cs typeface="Century Gothic"/>
                          <a:sym typeface="Questrial"/>
                        </a:rPr>
                        <a:t>Resolution</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dirty="0">
                          <a:solidFill>
                            <a:srgbClr val="767171"/>
                          </a:solidFill>
                          <a:latin typeface="Century Gothic"/>
                          <a:ea typeface="Questrial"/>
                          <a:cs typeface="Century Gothic"/>
                          <a:sym typeface="Questrial"/>
                        </a:rPr>
                        <a:t>Source</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b="1" u="none" strike="noStrike" cap="none" baseline="0" dirty="0">
                        <a:latin typeface="Questrial"/>
                        <a:ea typeface="Questrial"/>
                        <a:cs typeface="Questrial"/>
                        <a:sym typeface="Questrial"/>
                      </a:endParaRPr>
                    </a:p>
                  </a:txBody>
                  <a:tcPr marL="91425" marR="91425" marT="91425" marB="91425"/>
                </a:tc>
              </a:tr>
              <a:tr h="100905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Landsat 8</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OLI, TIRS</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30m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767171"/>
                          </a:solidFill>
                          <a:latin typeface="Century Gothic"/>
                          <a:ea typeface="Questrial"/>
                          <a:cs typeface="Century Gothic"/>
                          <a:sym typeface="Questrial"/>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a:latin typeface="Questrial"/>
                        <a:ea typeface="Questrial"/>
                        <a:cs typeface="Questrial"/>
                        <a:sym typeface="Questrial"/>
                      </a:endParaRPr>
                    </a:p>
                  </a:txBody>
                  <a:tcPr marL="91425" marR="91425" marT="91425" marB="91425"/>
                </a:tc>
              </a:tr>
              <a:tr h="100905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Landsat 7</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ETM+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767171"/>
                          </a:solidFill>
                          <a:latin typeface="Century Gothic"/>
                          <a:ea typeface="Questrial"/>
                          <a:cs typeface="Century Gothic"/>
                          <a:sym typeface="Questrial"/>
                        </a:rPr>
                        <a:t>30m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767171"/>
                          </a:solidFill>
                          <a:latin typeface="Century Gothic"/>
                          <a:ea typeface="Questrial"/>
                          <a:cs typeface="Century Gothic"/>
                          <a:sym typeface="Questrial"/>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a:latin typeface="Questrial"/>
                        <a:ea typeface="Questrial"/>
                        <a:cs typeface="Questrial"/>
                        <a:sym typeface="Questrial"/>
                      </a:endParaRPr>
                    </a:p>
                  </a:txBody>
                  <a:tcPr marL="91425" marR="91425" marT="91425" marB="91425"/>
                </a:tc>
              </a:tr>
              <a:tr h="100905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767171"/>
                          </a:solidFill>
                          <a:latin typeface="Century Gothic"/>
                          <a:ea typeface="Questrial"/>
                          <a:cs typeface="Century Gothic"/>
                          <a:sym typeface="Questrial"/>
                        </a:rPr>
                        <a:t>Landsat 5</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30m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a:latin typeface="Questrial"/>
                        <a:ea typeface="Questrial"/>
                        <a:cs typeface="Questrial"/>
                        <a:sym typeface="Questrial"/>
                      </a:endParaRPr>
                    </a:p>
                  </a:txBody>
                  <a:tcPr marL="91425" marR="91425" marT="91425" marB="91425"/>
                </a:tc>
              </a:tr>
              <a:tr h="100905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a:solidFill>
                            <a:srgbClr val="767171"/>
                          </a:solidFill>
                          <a:latin typeface="Century Gothic"/>
                          <a:ea typeface="Questrial"/>
                          <a:cs typeface="Century Gothic"/>
                          <a:sym typeface="Questrial"/>
                        </a:rPr>
                        <a:t>SRTM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Digital Elevation Model</a:t>
                      </a:r>
                    </a:p>
                    <a:p>
                      <a:pPr marL="0" marR="0" lvl="0" indent="0" algn="l" rtl="0">
                        <a:lnSpc>
                          <a:spcPct val="100000"/>
                        </a:lnSpc>
                        <a:spcBef>
                          <a:spcPts val="0"/>
                        </a:spcBef>
                        <a:spcAft>
                          <a:spcPts val="0"/>
                        </a:spcAft>
                        <a:buClr>
                          <a:srgbClr val="000000"/>
                        </a:buClr>
                        <a:buFont typeface="Arial"/>
                        <a:buNone/>
                      </a:pPr>
                      <a:endParaRPr sz="2000" u="none" strike="noStrike" cap="none" baseline="0" dirty="0">
                        <a:solidFill>
                          <a:srgbClr val="767171"/>
                        </a:solidFill>
                        <a:latin typeface="Century Gothic"/>
                        <a:ea typeface="Questrial"/>
                        <a:cs typeface="Century Gothic"/>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30m</a:t>
                      </a:r>
                    </a:p>
                    <a:p>
                      <a:pPr marL="0" marR="0" lvl="0" indent="0" algn="l" rtl="0">
                        <a:lnSpc>
                          <a:spcPct val="100000"/>
                        </a:lnSpc>
                        <a:spcBef>
                          <a:spcPts val="0"/>
                        </a:spcBef>
                        <a:spcAft>
                          <a:spcPts val="0"/>
                        </a:spcAft>
                        <a:buClr>
                          <a:srgbClr val="000000"/>
                        </a:buClr>
                        <a:buFont typeface="Arial"/>
                        <a:buNone/>
                      </a:pPr>
                      <a:endParaRPr sz="2000" u="none" strike="noStrike" cap="none" baseline="0" dirty="0">
                        <a:solidFill>
                          <a:srgbClr val="767171"/>
                        </a:solidFill>
                        <a:latin typeface="Century Gothic"/>
                        <a:ea typeface="Questrial"/>
                        <a:cs typeface="Century Gothic"/>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USGS Earth Explorer</a:t>
                      </a:r>
                    </a:p>
                    <a:p>
                      <a:pPr marL="0" marR="0" lvl="0" indent="0" algn="l" rtl="0">
                        <a:lnSpc>
                          <a:spcPct val="100000"/>
                        </a:lnSpc>
                        <a:spcBef>
                          <a:spcPts val="0"/>
                        </a:spcBef>
                        <a:spcAft>
                          <a:spcPts val="0"/>
                        </a:spcAft>
                        <a:buClr>
                          <a:srgbClr val="000000"/>
                        </a:buClr>
                        <a:buFont typeface="Arial"/>
                        <a:buNone/>
                      </a:pPr>
                      <a:endParaRPr sz="2000" u="none" strike="noStrike" cap="none" baseline="0" dirty="0">
                        <a:solidFill>
                          <a:srgbClr val="767171"/>
                        </a:solidFill>
                        <a:latin typeface="Century Gothic"/>
                        <a:ea typeface="Questrial"/>
                        <a:cs typeface="Century Gothic"/>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dirty="0">
                        <a:latin typeface="Questrial"/>
                        <a:ea typeface="Questrial"/>
                        <a:cs typeface="Questrial"/>
                        <a:sym typeface="Questrial"/>
                      </a:endParaRPr>
                    </a:p>
                  </a:txBody>
                  <a:tcPr marL="91425" marR="91425" marT="91425" marB="91425"/>
                </a:tc>
              </a:tr>
              <a:tr h="486057">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smtClean="0">
                          <a:solidFill>
                            <a:srgbClr val="767171"/>
                          </a:solidFill>
                          <a:latin typeface="Century Gothic"/>
                          <a:ea typeface="Questrial"/>
                          <a:cs typeface="Century Gothic"/>
                          <a:sym typeface="Questrial"/>
                        </a:rPr>
                        <a:t>NAIP</a:t>
                      </a:r>
                      <a:endParaRPr lang="en-US" sz="2000" u="none" strike="noStrike" cap="none" baseline="0" dirty="0">
                        <a:solidFill>
                          <a:srgbClr val="767171"/>
                        </a:solidFill>
                        <a:latin typeface="Century Gothic"/>
                        <a:ea typeface="Questrial"/>
                        <a:cs typeface="Century Gothic"/>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r>
                        <a:rPr lang="en-US" sz="2000" u="none" strike="noStrike" cap="none" baseline="0" dirty="0" smtClean="0">
                          <a:solidFill>
                            <a:srgbClr val="767171"/>
                          </a:solidFill>
                          <a:latin typeface="Century Gothic"/>
                          <a:ea typeface="Questrial"/>
                          <a:cs typeface="Century Gothic"/>
                          <a:sym typeface="Questrial"/>
                        </a:rPr>
                        <a:t>Aerial Imagery</a:t>
                      </a:r>
                      <a:endParaRPr sz="2000" u="none" strike="noStrike" cap="none" baseline="0" dirty="0">
                        <a:solidFill>
                          <a:srgbClr val="767171"/>
                        </a:solidFill>
                        <a:latin typeface="Century Gothic"/>
                        <a:ea typeface="Questrial"/>
                        <a:cs typeface="Century Gothic"/>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r>
                        <a:rPr lang="en-US" sz="2000" u="none" strike="noStrike" cap="none" baseline="0" dirty="0" smtClean="0">
                          <a:solidFill>
                            <a:srgbClr val="767171"/>
                          </a:solidFill>
                          <a:latin typeface="Century Gothic"/>
                          <a:ea typeface="Questrial"/>
                          <a:cs typeface="Century Gothic"/>
                          <a:sym typeface="Questrial"/>
                        </a:rPr>
                        <a:t>1m</a:t>
                      </a:r>
                      <a:endParaRPr sz="2000" u="none" strike="noStrike" cap="none" baseline="0" dirty="0">
                        <a:solidFill>
                          <a:srgbClr val="767171"/>
                        </a:solidFill>
                        <a:latin typeface="Century Gothic"/>
                        <a:ea typeface="Questrial"/>
                        <a:cs typeface="Century Gothic"/>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r>
                        <a:rPr lang="en-US" sz="2000" u="none" strike="noStrike" cap="none" baseline="0" dirty="0" smtClean="0">
                          <a:solidFill>
                            <a:srgbClr val="767171"/>
                          </a:solidFill>
                          <a:latin typeface="Century Gothic"/>
                          <a:ea typeface="Questrial"/>
                          <a:cs typeface="Century Gothic"/>
                          <a:sym typeface="Questrial"/>
                        </a:rPr>
                        <a:t>USDA</a:t>
                      </a:r>
                      <a:endParaRPr sz="2000" u="none" strike="noStrike" cap="none" baseline="0" dirty="0">
                        <a:solidFill>
                          <a:srgbClr val="767171"/>
                        </a:solidFill>
                        <a:latin typeface="Century Gothic"/>
                        <a:ea typeface="Questrial"/>
                        <a:cs typeface="Century Gothic"/>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000000"/>
                        </a:buClr>
                        <a:buFont typeface="Arial"/>
                        <a:buNone/>
                      </a:pPr>
                      <a:endParaRPr sz="2000" u="none" strike="noStrike" cap="none" baseline="0" dirty="0">
                        <a:latin typeface="Questrial"/>
                        <a:ea typeface="Questrial"/>
                        <a:cs typeface="Questrial"/>
                        <a:sym typeface="Questrial"/>
                      </a:endParaRPr>
                    </a:p>
                  </a:txBody>
                  <a:tcPr marL="91425" marR="91425" marT="91425" marB="91425"/>
                </a:tc>
              </a:tr>
            </a:tbl>
          </a:graphicData>
        </a:graphic>
      </p:graphicFrame>
      <p:pic>
        <p:nvPicPr>
          <p:cNvPr id="141" name="Shape 141"/>
          <p:cNvPicPr preferRelativeResize="0"/>
          <p:nvPr/>
        </p:nvPicPr>
        <p:blipFill rotWithShape="1">
          <a:blip r:embed="rId3">
            <a:alphaModFix/>
          </a:blip>
          <a:srcRect/>
          <a:stretch/>
        </p:blipFill>
        <p:spPr>
          <a:xfrm>
            <a:off x="7379050" y="1408750"/>
            <a:ext cx="1215600" cy="968098"/>
          </a:xfrm>
          <a:prstGeom prst="rect">
            <a:avLst/>
          </a:prstGeom>
          <a:noFill/>
          <a:ln>
            <a:noFill/>
          </a:ln>
        </p:spPr>
      </p:pic>
      <p:pic>
        <p:nvPicPr>
          <p:cNvPr id="142" name="Shape 142"/>
          <p:cNvPicPr preferRelativeResize="0"/>
          <p:nvPr/>
        </p:nvPicPr>
        <p:blipFill rotWithShape="1">
          <a:blip r:embed="rId4">
            <a:alphaModFix/>
          </a:blip>
          <a:srcRect/>
          <a:stretch/>
        </p:blipFill>
        <p:spPr>
          <a:xfrm rot="5400000">
            <a:off x="7532924" y="4393475"/>
            <a:ext cx="952750" cy="1027099"/>
          </a:xfrm>
          <a:prstGeom prst="rect">
            <a:avLst/>
          </a:prstGeom>
          <a:noFill/>
          <a:ln>
            <a:noFill/>
          </a:ln>
        </p:spPr>
      </p:pic>
      <p:graphicFrame>
        <p:nvGraphicFramePr>
          <p:cNvPr id="143" name="Shape 143"/>
          <p:cNvGraphicFramePr/>
          <p:nvPr>
            <p:extLst>
              <p:ext uri="{D42A27DB-BD31-4B8C-83A1-F6EECF244321}">
                <p14:modId xmlns:p14="http://schemas.microsoft.com/office/powerpoint/2010/main" val="1111086479"/>
              </p:ext>
            </p:extLst>
          </p:nvPr>
        </p:nvGraphicFramePr>
        <p:xfrm>
          <a:off x="183363" y="6035988"/>
          <a:ext cx="8777249" cy="530975"/>
        </p:xfrm>
        <a:graphic>
          <a:graphicData uri="http://schemas.openxmlformats.org/drawingml/2006/table">
            <a:tbl>
              <a:tblPr>
                <a:noFill/>
                <a:tableStyleId>{3FA89951-DD1D-4E04-B161-4FD8EF7DE2A0}</a:tableStyleId>
              </a:tblPr>
              <a:tblGrid>
                <a:gridCol w="2200608"/>
                <a:gridCol w="3277822"/>
                <a:gridCol w="3298819"/>
              </a:tblGrid>
              <a:tr h="530975">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baseline="0" dirty="0">
                          <a:solidFill>
                            <a:srgbClr val="767171"/>
                          </a:solidFill>
                          <a:latin typeface="Century Gothic"/>
                          <a:ea typeface="Questrial"/>
                          <a:cs typeface="Century Gothic"/>
                          <a:sym typeface="Questrial"/>
                        </a:rPr>
                        <a:t>Reference Data</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2014-2015 Field-plot data</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baseline="0" dirty="0">
                          <a:solidFill>
                            <a:srgbClr val="767171"/>
                          </a:solidFill>
                          <a:latin typeface="Century Gothic"/>
                          <a:ea typeface="Questrial"/>
                          <a:cs typeface="Century Gothic"/>
                          <a:sym typeface="Questrial"/>
                        </a:rPr>
                        <a:t>Excluded harvested plots</a:t>
                      </a:r>
                    </a:p>
                  </a:txBody>
                  <a:tcPr marL="91425" marR="91425" marT="91425" marB="91425"/>
                </a:tc>
              </a:tr>
            </a:tbl>
          </a:graphicData>
        </a:graphic>
      </p:graphicFrame>
      <p:pic>
        <p:nvPicPr>
          <p:cNvPr id="144" name="Shape 144"/>
          <p:cNvPicPr preferRelativeResize="0"/>
          <p:nvPr/>
        </p:nvPicPr>
        <p:blipFill rotWithShape="1">
          <a:blip r:embed="rId5">
            <a:alphaModFix/>
          </a:blip>
          <a:srcRect/>
          <a:stretch/>
        </p:blipFill>
        <p:spPr>
          <a:xfrm>
            <a:off x="7451850" y="3370887"/>
            <a:ext cx="1070998" cy="1034749"/>
          </a:xfrm>
          <a:prstGeom prst="rect">
            <a:avLst/>
          </a:prstGeom>
          <a:noFill/>
          <a:ln>
            <a:noFill/>
          </a:ln>
        </p:spPr>
      </p:pic>
      <p:pic>
        <p:nvPicPr>
          <p:cNvPr id="145" name="Shape 145"/>
          <p:cNvPicPr preferRelativeResize="0"/>
          <p:nvPr/>
        </p:nvPicPr>
        <p:blipFill rotWithShape="1">
          <a:blip r:embed="rId6">
            <a:alphaModFix/>
          </a:blip>
          <a:srcRect/>
          <a:stretch/>
        </p:blipFill>
        <p:spPr>
          <a:xfrm>
            <a:off x="7276614" y="2485736"/>
            <a:ext cx="1421465" cy="86013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aphicFrame>
        <p:nvGraphicFramePr>
          <p:cNvPr id="151" name="Shape 151"/>
          <p:cNvGraphicFramePr/>
          <p:nvPr>
            <p:extLst>
              <p:ext uri="{D42A27DB-BD31-4B8C-83A1-F6EECF244321}">
                <p14:modId xmlns:p14="http://schemas.microsoft.com/office/powerpoint/2010/main" val="3482790906"/>
              </p:ext>
            </p:extLst>
          </p:nvPr>
        </p:nvGraphicFramePr>
        <p:xfrm>
          <a:off x="4689400" y="478248"/>
          <a:ext cx="4325200" cy="6299200"/>
        </p:xfrm>
        <a:graphic>
          <a:graphicData uri="http://schemas.openxmlformats.org/drawingml/2006/table">
            <a:tbl>
              <a:tblPr>
                <a:noFill/>
                <a:tableStyleId>{879AE771-518E-43EF-AB29-4BCA0CA6BF29}</a:tableStyleId>
              </a:tblPr>
              <a:tblGrid>
                <a:gridCol w="1607300"/>
                <a:gridCol w="2717900"/>
              </a:tblGrid>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dirty="0">
                          <a:solidFill>
                            <a:schemeClr val="tx1">
                              <a:lumMod val="50000"/>
                            </a:schemeClr>
                          </a:solidFill>
                          <a:latin typeface="Century Gothic"/>
                          <a:ea typeface="Questrial"/>
                          <a:cs typeface="Century Gothic"/>
                          <a:sym typeface="Questrial"/>
                        </a:rPr>
                        <a:t>Model Image Stack Band Number</a:t>
                      </a:r>
                    </a:p>
                  </a:txBody>
                  <a:tcPr marL="63500" marR="63500" marT="63500" marB="63500">
                    <a:solidFill>
                      <a:srgbClr val="6AA84F"/>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dirty="0">
                          <a:solidFill>
                            <a:schemeClr val="tx1">
                              <a:lumMod val="50000"/>
                            </a:schemeClr>
                          </a:solidFill>
                          <a:latin typeface="Century Gothic"/>
                          <a:ea typeface="Questrial"/>
                          <a:cs typeface="Century Gothic"/>
                          <a:sym typeface="Questrial"/>
                        </a:rPr>
                        <a:t>Landsat (Year - Band) / Raster Data Set</a:t>
                      </a:r>
                    </a:p>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dirty="0">
                          <a:solidFill>
                            <a:schemeClr val="tx1">
                              <a:lumMod val="50000"/>
                            </a:schemeClr>
                          </a:solidFill>
                          <a:latin typeface="Century Gothic"/>
                          <a:ea typeface="Questrial"/>
                          <a:cs typeface="Century Gothic"/>
                          <a:sym typeface="Questrial"/>
                        </a:rPr>
                        <a:t>July (TM ) / August (ETM+)</a:t>
                      </a:r>
                    </a:p>
                  </a:txBody>
                  <a:tcPr marL="63500" marR="63500" marT="63500" marB="63500">
                    <a:solidFill>
                      <a:srgbClr val="6AA84F"/>
                    </a:solidFill>
                  </a:tcPr>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July 2002 - Blue</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2</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July 2002 - Green</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3</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July 2002 - Red</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4</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July 2002 - NIR</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5</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July 2002 - MIR1</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6</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July 2002 - MIR2</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7</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July 2002 - Thermal</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Font typeface="Arial"/>
                        <a:buNone/>
                      </a:pPr>
                      <a:endParaRPr sz="1000" u="none" strike="noStrike" cap="none" baseline="0">
                        <a:solidFill>
                          <a:srgbClr val="767171"/>
                        </a:solidFill>
                        <a:latin typeface="Century Gothic"/>
                        <a:ea typeface="Questrial"/>
                        <a:cs typeface="Century Gothic"/>
                        <a:sym typeface="Questrial"/>
                      </a:endParaRPr>
                    </a:p>
                  </a:txBody>
                  <a:tcPr marL="63500" marR="63500" marT="63500" marB="63500">
                    <a:solidFill>
                      <a:srgbClr val="434343"/>
                    </a:solidFill>
                  </a:tcPr>
                </a:tc>
                <a:tc>
                  <a:txBody>
                    <a:bodyPr/>
                    <a:lstStyle/>
                    <a:p>
                      <a:pPr marL="0" marR="0" lvl="0" indent="0" algn="l" rtl="0">
                        <a:lnSpc>
                          <a:spcPct val="100000"/>
                        </a:lnSpc>
                        <a:spcBef>
                          <a:spcPts val="0"/>
                        </a:spcBef>
                        <a:spcAft>
                          <a:spcPts val="0"/>
                        </a:spcAft>
                        <a:buClr>
                          <a:srgbClr val="000000"/>
                        </a:buClr>
                        <a:buFont typeface="Arial"/>
                        <a:buNone/>
                      </a:pPr>
                      <a:endParaRPr sz="1000" u="none" strike="noStrike" cap="none" baseline="0">
                        <a:solidFill>
                          <a:srgbClr val="767171"/>
                        </a:solidFill>
                        <a:latin typeface="Century Gothic"/>
                        <a:ea typeface="Questrial"/>
                        <a:cs typeface="Century Gothic"/>
                        <a:sym typeface="Questrial"/>
                      </a:endParaRPr>
                    </a:p>
                  </a:txBody>
                  <a:tcPr marL="63500" marR="63500" marT="63500" marB="63500">
                    <a:solidFill>
                      <a:srgbClr val="434343"/>
                    </a:solidFill>
                  </a:tcPr>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8</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August 2002 - Blue</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9</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August 2002 - Green</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10</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August 2002- Red</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11</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August 2002- NIR</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12</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August 2002 - MIR1</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13</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August 2002 - MIR2</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14</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August 2002 - Thermal</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Font typeface="Arial"/>
                        <a:buNone/>
                      </a:pPr>
                      <a:endParaRPr sz="1000" u="none" strike="noStrike" cap="none" baseline="0">
                        <a:solidFill>
                          <a:srgbClr val="767171"/>
                        </a:solidFill>
                        <a:highlight>
                          <a:srgbClr val="999999"/>
                        </a:highlight>
                        <a:latin typeface="Century Gothic"/>
                        <a:ea typeface="Questrial"/>
                        <a:cs typeface="Century Gothic"/>
                        <a:sym typeface="Questrial"/>
                      </a:endParaRPr>
                    </a:p>
                  </a:txBody>
                  <a:tcPr marL="63500" marR="63500" marT="63500" marB="63500">
                    <a:solidFill>
                      <a:srgbClr val="434343"/>
                    </a:solidFill>
                  </a:tcPr>
                </a:tc>
                <a:tc>
                  <a:txBody>
                    <a:bodyPr/>
                    <a:lstStyle/>
                    <a:p>
                      <a:pPr marL="0" marR="0" lvl="0" indent="0" algn="l" rtl="0">
                        <a:lnSpc>
                          <a:spcPct val="100000"/>
                        </a:lnSpc>
                        <a:spcBef>
                          <a:spcPts val="0"/>
                        </a:spcBef>
                        <a:spcAft>
                          <a:spcPts val="0"/>
                        </a:spcAft>
                        <a:buClr>
                          <a:srgbClr val="000000"/>
                        </a:buClr>
                        <a:buFont typeface="Arial"/>
                        <a:buNone/>
                      </a:pPr>
                      <a:endParaRPr sz="1000" u="none" strike="noStrike" cap="none" baseline="0">
                        <a:solidFill>
                          <a:srgbClr val="767171"/>
                        </a:solidFill>
                        <a:highlight>
                          <a:srgbClr val="999999"/>
                        </a:highlight>
                        <a:latin typeface="Century Gothic"/>
                        <a:ea typeface="Questrial"/>
                        <a:cs typeface="Century Gothic"/>
                        <a:sym typeface="Questrial"/>
                      </a:endParaRPr>
                    </a:p>
                  </a:txBody>
                  <a:tcPr marL="63500" marR="63500" marT="63500" marB="63500">
                    <a:solidFill>
                      <a:srgbClr val="434343"/>
                    </a:solidFill>
                  </a:tcPr>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15</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SRTM DEM (30m)</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16</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Slope</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rgbClr val="767171"/>
                          </a:solidFill>
                          <a:latin typeface="Century Gothic"/>
                          <a:ea typeface="Questrial"/>
                          <a:cs typeface="Century Gothic"/>
                          <a:sym typeface="Questrial"/>
                        </a:rPr>
                        <a:t>17</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rgbClr val="767171"/>
                          </a:solidFill>
                          <a:latin typeface="Century Gothic"/>
                          <a:ea typeface="Questrial"/>
                          <a:cs typeface="Century Gothic"/>
                          <a:sym typeface="Questrial"/>
                        </a:rPr>
                        <a:t>Aspect</a:t>
                      </a: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smtClean="0">
                          <a:solidFill>
                            <a:srgbClr val="767171"/>
                          </a:solidFill>
                          <a:latin typeface="Century Gothic"/>
                          <a:ea typeface="Questrial"/>
                          <a:cs typeface="Century Gothic"/>
                          <a:sym typeface="Questrial"/>
                        </a:rPr>
                        <a:t>18</a:t>
                      </a:r>
                      <a:endParaRPr lang="en-US" sz="1000" u="none" strike="noStrike" cap="none" baseline="0" dirty="0">
                        <a:solidFill>
                          <a:srgbClr val="767171"/>
                        </a:solidFill>
                        <a:latin typeface="Century Gothic"/>
                        <a:ea typeface="Questrial"/>
                        <a:cs typeface="Century Gothic"/>
                        <a:sym typeface="Questrial"/>
                      </a:endParaRP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smtClean="0">
                          <a:solidFill>
                            <a:srgbClr val="767171"/>
                          </a:solidFill>
                          <a:latin typeface="Century Gothic"/>
                          <a:ea typeface="Questrial"/>
                          <a:cs typeface="Century Gothic"/>
                          <a:sym typeface="Questrial"/>
                        </a:rPr>
                        <a:t>NAIP Texture Mean</a:t>
                      </a:r>
                      <a:endParaRPr lang="en-US" sz="1000" u="none" strike="noStrike" cap="none" baseline="0" dirty="0">
                        <a:solidFill>
                          <a:srgbClr val="767171"/>
                        </a:solidFill>
                        <a:latin typeface="Century Gothic"/>
                        <a:ea typeface="Questrial"/>
                        <a:cs typeface="Century Gothic"/>
                        <a:sym typeface="Questrial"/>
                      </a:endParaRPr>
                    </a:p>
                  </a:txBody>
                  <a:tcPr marL="63500" marR="63500" marT="63500" marB="63500"/>
                </a:tc>
              </a:tr>
              <a:tr h="17845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smtClean="0">
                          <a:solidFill>
                            <a:srgbClr val="767171"/>
                          </a:solidFill>
                          <a:latin typeface="Century Gothic"/>
                          <a:ea typeface="Questrial"/>
                          <a:cs typeface="Century Gothic"/>
                          <a:sym typeface="Questrial"/>
                        </a:rPr>
                        <a:t>19</a:t>
                      </a:r>
                      <a:endParaRPr lang="en-US" sz="1000" u="none" strike="noStrike" cap="none" baseline="0" dirty="0">
                        <a:solidFill>
                          <a:srgbClr val="767171"/>
                        </a:solidFill>
                        <a:latin typeface="Century Gothic"/>
                        <a:ea typeface="Questrial"/>
                        <a:cs typeface="Century Gothic"/>
                        <a:sym typeface="Questrial"/>
                      </a:endParaRP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smtClean="0">
                          <a:solidFill>
                            <a:srgbClr val="767171"/>
                          </a:solidFill>
                          <a:latin typeface="Century Gothic"/>
                          <a:ea typeface="Questrial"/>
                          <a:cs typeface="Century Gothic"/>
                          <a:sym typeface="Questrial"/>
                        </a:rPr>
                        <a:t>NAIP Texture Minimum</a:t>
                      </a:r>
                      <a:endParaRPr lang="en-US" sz="1000" u="none" strike="noStrike" cap="none" baseline="0" dirty="0">
                        <a:solidFill>
                          <a:srgbClr val="767171"/>
                        </a:solidFill>
                        <a:latin typeface="Century Gothic"/>
                        <a:ea typeface="Questrial"/>
                        <a:cs typeface="Century Gothic"/>
                        <a:sym typeface="Questrial"/>
                      </a:endParaRPr>
                    </a:p>
                  </a:txBody>
                  <a:tcPr marL="63500" marR="63500" marT="63500" marB="63500"/>
                </a:tc>
              </a:tr>
            </a:tbl>
          </a:graphicData>
        </a:graphic>
      </p:graphicFrame>
      <p:graphicFrame>
        <p:nvGraphicFramePr>
          <p:cNvPr id="152" name="Shape 152"/>
          <p:cNvGraphicFramePr/>
          <p:nvPr>
            <p:extLst>
              <p:ext uri="{D42A27DB-BD31-4B8C-83A1-F6EECF244321}">
                <p14:modId xmlns:p14="http://schemas.microsoft.com/office/powerpoint/2010/main" val="2198608572"/>
              </p:ext>
            </p:extLst>
          </p:nvPr>
        </p:nvGraphicFramePr>
        <p:xfrm>
          <a:off x="129386" y="473310"/>
          <a:ext cx="4493475" cy="6299200"/>
        </p:xfrm>
        <a:graphic>
          <a:graphicData uri="http://schemas.openxmlformats.org/drawingml/2006/table">
            <a:tbl>
              <a:tblPr>
                <a:noFill/>
                <a:tableStyleId>{CCB1B128-F23A-4943-BBF6-7E19A804B1F9}</a:tableStyleId>
              </a:tblPr>
              <a:tblGrid>
                <a:gridCol w="1733975"/>
                <a:gridCol w="2759500"/>
              </a:tblGrid>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dirty="0">
                          <a:solidFill>
                            <a:srgbClr val="3B3939"/>
                          </a:solidFill>
                          <a:latin typeface="Century Gothic"/>
                          <a:ea typeface="Questrial"/>
                          <a:cs typeface="Century Gothic"/>
                          <a:sym typeface="Questrial"/>
                        </a:rPr>
                        <a:t>Model Image Stack Band Number</a:t>
                      </a:r>
                    </a:p>
                  </a:txBody>
                  <a:tcPr marL="63500" marR="63500" marT="63500" marB="63500">
                    <a:solidFill>
                      <a:srgbClr val="3C78D8"/>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dirty="0">
                          <a:solidFill>
                            <a:srgbClr val="3B3939"/>
                          </a:solidFill>
                          <a:latin typeface="Century Gothic"/>
                          <a:ea typeface="Questrial"/>
                          <a:cs typeface="Century Gothic"/>
                          <a:sym typeface="Questrial"/>
                        </a:rPr>
                        <a:t>Landsat  (Year - Band) / Raster Data Set</a:t>
                      </a:r>
                    </a:p>
                    <a:p>
                      <a:pPr marL="0" marR="0" lvl="0" indent="0" algn="l" rtl="0">
                        <a:lnSpc>
                          <a:spcPct val="100000"/>
                        </a:lnSpc>
                        <a:spcBef>
                          <a:spcPts val="0"/>
                        </a:spcBef>
                        <a:spcAft>
                          <a:spcPts val="0"/>
                        </a:spcAft>
                        <a:buClr>
                          <a:srgbClr val="000000"/>
                        </a:buClr>
                        <a:buSzPct val="25000"/>
                        <a:buFont typeface="Questrial"/>
                        <a:buNone/>
                      </a:pPr>
                      <a:r>
                        <a:rPr lang="en-US" sz="1000" b="1" u="none" strike="noStrike" cap="none" baseline="0" dirty="0">
                          <a:solidFill>
                            <a:srgbClr val="3B3939"/>
                          </a:solidFill>
                          <a:latin typeface="Century Gothic"/>
                          <a:ea typeface="Questrial"/>
                          <a:cs typeface="Century Gothic"/>
                          <a:sym typeface="Questrial"/>
                        </a:rPr>
                        <a:t>OLI</a:t>
                      </a:r>
                    </a:p>
                  </a:txBody>
                  <a:tcPr marL="63500" marR="63500" marT="63500" marB="63500">
                    <a:solidFill>
                      <a:srgbClr val="3C78D8"/>
                    </a:solidFill>
                  </a:tcPr>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July 2014 - Blue</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2</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July 2014 - Green</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3</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July 2014 - Red</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4</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July 2014 - NIR</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5</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July 2014 - MIR1</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6</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chemeClr val="tx1"/>
                          </a:solidFill>
                          <a:latin typeface="Century Gothic"/>
                          <a:ea typeface="Questrial"/>
                          <a:cs typeface="Century Gothic"/>
                          <a:sym typeface="Questrial"/>
                        </a:rPr>
                        <a:t>July 2014 - MIR2</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7</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July 2014 - TIR1 (Thermal)</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8</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chemeClr val="tx1"/>
                          </a:solidFill>
                          <a:latin typeface="Century Gothic"/>
                          <a:ea typeface="Questrial"/>
                          <a:cs typeface="Century Gothic"/>
                          <a:sym typeface="Questrial"/>
                        </a:rPr>
                        <a:t>July 2014 - TIR2 (Thermal)</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9</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chemeClr val="tx1"/>
                          </a:solidFill>
                          <a:latin typeface="Century Gothic"/>
                          <a:ea typeface="Questrial"/>
                          <a:cs typeface="Century Gothic"/>
                          <a:sym typeface="Questrial"/>
                        </a:rPr>
                        <a:t>September 2014 - Blue</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10</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September 2014 - Green</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11</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September 2014 - Red</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12</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September 2014 - NIR</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13</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September 2014 - MIR1</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14</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chemeClr val="tx1"/>
                          </a:solidFill>
                          <a:latin typeface="Century Gothic"/>
                          <a:ea typeface="Questrial"/>
                          <a:cs typeface="Century Gothic"/>
                          <a:sym typeface="Questrial"/>
                        </a:rPr>
                        <a:t>September 2014 - MIR2</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15</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September 2014 - TIR1 (Thermal)</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16</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September 2014 - TIR2 (Thermal)</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17</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SRTM DEM (30m)</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18</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Slope</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a:solidFill>
                            <a:schemeClr val="tx1"/>
                          </a:solidFill>
                          <a:latin typeface="Century Gothic"/>
                          <a:ea typeface="Questrial"/>
                          <a:cs typeface="Century Gothic"/>
                          <a:sym typeface="Questrial"/>
                        </a:rPr>
                        <a:t>19</a:t>
                      </a: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a:solidFill>
                            <a:schemeClr val="tx1"/>
                          </a:solidFill>
                          <a:latin typeface="Century Gothic"/>
                          <a:ea typeface="Questrial"/>
                          <a:cs typeface="Century Gothic"/>
                          <a:sym typeface="Questrial"/>
                        </a:rPr>
                        <a:t>Aspect</a:t>
                      </a: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smtClean="0">
                          <a:solidFill>
                            <a:schemeClr val="tx1"/>
                          </a:solidFill>
                          <a:latin typeface="Century Gothic"/>
                          <a:ea typeface="Questrial"/>
                          <a:cs typeface="Century Gothic"/>
                          <a:sym typeface="Questrial"/>
                        </a:rPr>
                        <a:t>20</a:t>
                      </a:r>
                      <a:endParaRPr lang="en-US" sz="1000" u="none" strike="noStrike" cap="none" baseline="0" dirty="0">
                        <a:solidFill>
                          <a:schemeClr val="tx1"/>
                        </a:solidFill>
                        <a:latin typeface="Century Gothic"/>
                        <a:ea typeface="Questrial"/>
                        <a:cs typeface="Century Gothic"/>
                        <a:sym typeface="Questrial"/>
                      </a:endParaRP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smtClean="0">
                          <a:solidFill>
                            <a:schemeClr val="tx1"/>
                          </a:solidFill>
                          <a:latin typeface="Century Gothic"/>
                          <a:ea typeface="Questrial"/>
                          <a:cs typeface="Century Gothic"/>
                          <a:sym typeface="Questrial"/>
                        </a:rPr>
                        <a:t>NAIP Texture Mean</a:t>
                      </a:r>
                      <a:endParaRPr lang="en-US" sz="1000" u="none" strike="noStrike" cap="none" baseline="0" dirty="0">
                        <a:solidFill>
                          <a:schemeClr val="tx1"/>
                        </a:solidFill>
                        <a:latin typeface="Century Gothic"/>
                        <a:ea typeface="Questrial"/>
                        <a:cs typeface="Century Gothic"/>
                        <a:sym typeface="Questrial"/>
                      </a:endParaRPr>
                    </a:p>
                  </a:txBody>
                  <a:tcPr marL="63500" marR="63500" marT="63500" marB="63500"/>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smtClean="0">
                          <a:solidFill>
                            <a:schemeClr val="tx1"/>
                          </a:solidFill>
                          <a:latin typeface="Century Gothic"/>
                          <a:ea typeface="Questrial"/>
                          <a:cs typeface="Century Gothic"/>
                          <a:sym typeface="Questrial"/>
                        </a:rPr>
                        <a:t>21</a:t>
                      </a:r>
                      <a:endParaRPr lang="en-US" sz="1000" u="none" strike="noStrike" cap="none" baseline="0" dirty="0">
                        <a:solidFill>
                          <a:schemeClr val="tx1"/>
                        </a:solidFill>
                        <a:latin typeface="Century Gothic"/>
                        <a:ea typeface="Questrial"/>
                        <a:cs typeface="Century Gothic"/>
                        <a:sym typeface="Questrial"/>
                      </a:endParaRPr>
                    </a:p>
                  </a:txBody>
                  <a:tcPr marL="63500" marR="63500" marT="63500" marB="63500"/>
                </a:tc>
                <a:tc>
                  <a:txBody>
                    <a:bodyPr/>
                    <a:lstStyle/>
                    <a:p>
                      <a:pPr marL="0" marR="0" lvl="0" indent="0" algn="l" rtl="0">
                        <a:lnSpc>
                          <a:spcPct val="100000"/>
                        </a:lnSpc>
                        <a:spcBef>
                          <a:spcPts val="0"/>
                        </a:spcBef>
                        <a:spcAft>
                          <a:spcPts val="0"/>
                        </a:spcAft>
                        <a:buClr>
                          <a:srgbClr val="000000"/>
                        </a:buClr>
                        <a:buSzPct val="25000"/>
                        <a:buFont typeface="Questrial"/>
                        <a:buNone/>
                      </a:pPr>
                      <a:r>
                        <a:rPr lang="en-US" sz="1000" u="none" strike="noStrike" cap="none" baseline="0" dirty="0" smtClean="0">
                          <a:solidFill>
                            <a:schemeClr val="tx1"/>
                          </a:solidFill>
                          <a:latin typeface="Century Gothic"/>
                          <a:ea typeface="Questrial"/>
                          <a:cs typeface="Century Gothic"/>
                          <a:sym typeface="Questrial"/>
                        </a:rPr>
                        <a:t>NAIP Texture Minimum</a:t>
                      </a:r>
                      <a:endParaRPr lang="en-US" sz="1000" u="none" strike="noStrike" cap="none" baseline="0" dirty="0">
                        <a:solidFill>
                          <a:schemeClr val="tx1"/>
                        </a:solidFill>
                        <a:latin typeface="Century Gothic"/>
                        <a:ea typeface="Questrial"/>
                        <a:cs typeface="Century Gothic"/>
                        <a:sym typeface="Questrial"/>
                      </a:endParaRPr>
                    </a:p>
                  </a:txBody>
                  <a:tcPr marL="63500" marR="63500" marT="63500" marB="63500"/>
                </a:tc>
              </a:tr>
            </a:tbl>
          </a:graphicData>
        </a:graphic>
      </p:graphicFrame>
      <p:sp>
        <p:nvSpPr>
          <p:cNvPr id="153" name="Shape 153"/>
          <p:cNvSpPr txBox="1"/>
          <p:nvPr/>
        </p:nvSpPr>
        <p:spPr>
          <a:xfrm>
            <a:off x="1276666" y="43087"/>
            <a:ext cx="2166899" cy="28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dirty="0">
                <a:solidFill>
                  <a:srgbClr val="767171"/>
                </a:solidFill>
                <a:latin typeface="Century Gothic"/>
                <a:ea typeface="Questrial"/>
                <a:cs typeface="Century Gothic"/>
                <a:sym typeface="Questrial"/>
              </a:rPr>
              <a:t>STACK A (2014)</a:t>
            </a:r>
          </a:p>
        </p:txBody>
      </p:sp>
      <p:sp>
        <p:nvSpPr>
          <p:cNvPr id="154" name="Shape 154"/>
          <p:cNvSpPr txBox="1"/>
          <p:nvPr/>
        </p:nvSpPr>
        <p:spPr>
          <a:xfrm>
            <a:off x="5599900" y="43087"/>
            <a:ext cx="2456100" cy="28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2000" b="0" i="0" u="none" strike="noStrike" cap="none" baseline="0" dirty="0">
                <a:solidFill>
                  <a:srgbClr val="767171"/>
                </a:solidFill>
                <a:latin typeface="Century Gothic"/>
                <a:ea typeface="Questrial"/>
                <a:cs typeface="Century Gothic"/>
                <a:sym typeface="Questrial"/>
              </a:rPr>
              <a:t>STACK B (2002)</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1" name="Picture 10" descr="IMG_2727.JPG"/>
          <p:cNvPicPr>
            <a:picLocks noChangeAspect="1"/>
          </p:cNvPicPr>
          <p:nvPr/>
        </p:nvPicPr>
        <p:blipFill rotWithShape="1">
          <a:blip r:embed="rId3" cstate="screen">
            <a:extLst>
              <a:ext uri="{28A0092B-C50C-407E-A947-70E740481C1C}">
                <a14:useLocalDpi xmlns:a14="http://schemas.microsoft.com/office/drawing/2010/main"/>
              </a:ext>
            </a:extLst>
          </a:blip>
          <a:srcRect l="-301" r="-3"/>
          <a:stretch/>
        </p:blipFill>
        <p:spPr>
          <a:xfrm>
            <a:off x="220133" y="822925"/>
            <a:ext cx="8580219" cy="1885757"/>
          </a:xfrm>
          <a:prstGeom prst="rect">
            <a:avLst/>
          </a:prstGeom>
          <a:ln>
            <a:solidFill>
              <a:srgbClr val="000000"/>
            </a:solidFill>
          </a:ln>
        </p:spPr>
      </p:pic>
      <p:sp>
        <p:nvSpPr>
          <p:cNvPr id="160" name="Shape 160"/>
          <p:cNvSpPr txBox="1">
            <a:spLocks noGrp="1"/>
          </p:cNvSpPr>
          <p:nvPr>
            <p:ph type="body" idx="1"/>
          </p:nvPr>
        </p:nvSpPr>
        <p:spPr>
          <a:xfrm>
            <a:off x="98986" y="3590306"/>
            <a:ext cx="8806025" cy="3030848"/>
          </a:xfrm>
          <a:prstGeom prst="rect">
            <a:avLst/>
          </a:prstGeom>
          <a:noFill/>
          <a:ln>
            <a:noFill/>
          </a:ln>
        </p:spPr>
        <p:txBody>
          <a:bodyPr lIns="91425" tIns="45700" rIns="91425" bIns="45700" anchor="t" anchorCtr="0">
            <a:noAutofit/>
          </a:bodyPr>
          <a:lstStyle/>
          <a:p>
            <a:pPr>
              <a:spcBef>
                <a:spcPts val="200"/>
              </a:spcBef>
              <a:buClr>
                <a:schemeClr val="accent1"/>
              </a:buClr>
            </a:pPr>
            <a:r>
              <a:rPr lang="en-US" b="1" dirty="0" smtClean="0">
                <a:solidFill>
                  <a:srgbClr val="767171"/>
                </a:solidFill>
                <a:latin typeface="Century Gothic"/>
                <a:cs typeface="Century Gothic"/>
              </a:rPr>
              <a:t>Selected Reference Data:</a:t>
            </a:r>
          </a:p>
          <a:p>
            <a:pPr>
              <a:spcBef>
                <a:spcPts val="200"/>
              </a:spcBef>
              <a:buClr>
                <a:schemeClr val="accent1"/>
              </a:buClr>
            </a:pPr>
            <a:endParaRPr lang="en-US" dirty="0">
              <a:solidFill>
                <a:srgbClr val="767171"/>
              </a:solidFill>
              <a:latin typeface="Century Gothic"/>
              <a:cs typeface="Century Gothic"/>
            </a:endParaRP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ea typeface="Questrial"/>
                <a:cs typeface="Century Gothic"/>
                <a:sym typeface="Questrial"/>
              </a:rPr>
              <a:t>Only </a:t>
            </a:r>
            <a:r>
              <a:rPr lang="en-US" sz="2000" b="0" i="0" u="none" strike="noStrike" cap="none" baseline="0" dirty="0">
                <a:solidFill>
                  <a:srgbClr val="767171"/>
                </a:solidFill>
                <a:latin typeface="Century Gothic"/>
                <a:ea typeface="Questrial"/>
                <a:cs typeface="Century Gothic"/>
                <a:sym typeface="Questrial"/>
              </a:rPr>
              <a:t>Non-Harvested </a:t>
            </a:r>
            <a:r>
              <a:rPr lang="en-US" sz="2000" b="0" i="0" u="none" strike="noStrike" cap="none" baseline="0" dirty="0" smtClean="0">
                <a:solidFill>
                  <a:srgbClr val="767171"/>
                </a:solidFill>
                <a:latin typeface="Century Gothic"/>
                <a:ea typeface="Questrial"/>
                <a:cs typeface="Century Gothic"/>
                <a:sym typeface="Questrial"/>
              </a:rPr>
              <a:t>Plots</a:t>
            </a: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ea typeface="Questrial"/>
                <a:cs typeface="Century Gothic"/>
                <a:sym typeface="Questrial"/>
              </a:rPr>
              <a:t>All </a:t>
            </a:r>
            <a:r>
              <a:rPr lang="en-US" sz="2000" b="0" i="0" u="none" strike="noStrike" cap="none" baseline="0" dirty="0">
                <a:solidFill>
                  <a:srgbClr val="767171"/>
                </a:solidFill>
                <a:latin typeface="Century Gothic"/>
                <a:ea typeface="Questrial"/>
                <a:cs typeface="Century Gothic"/>
                <a:sym typeface="Questrial"/>
              </a:rPr>
              <a:t>Trees (Live + Dead Combined</a:t>
            </a:r>
            <a:r>
              <a:rPr lang="en-US" sz="2000" b="0" i="0" u="none" strike="noStrike" cap="none" baseline="0" dirty="0" smtClean="0">
                <a:solidFill>
                  <a:srgbClr val="767171"/>
                </a:solidFill>
                <a:latin typeface="Century Gothic"/>
                <a:ea typeface="Questrial"/>
                <a:cs typeface="Century Gothic"/>
                <a:sym typeface="Questrial"/>
              </a:rPr>
              <a:t>)</a:t>
            </a: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ea typeface="Questrial"/>
                <a:cs typeface="Century Gothic"/>
                <a:sym typeface="Questrial"/>
              </a:rPr>
              <a:t>Live </a:t>
            </a:r>
            <a:r>
              <a:rPr lang="en-US" sz="2000" b="0" i="0" u="none" strike="noStrike" cap="none" baseline="0" dirty="0">
                <a:solidFill>
                  <a:srgbClr val="767171"/>
                </a:solidFill>
                <a:latin typeface="Century Gothic"/>
                <a:ea typeface="Questrial"/>
                <a:cs typeface="Century Gothic"/>
                <a:sym typeface="Questrial"/>
              </a:rPr>
              <a:t>Trees </a:t>
            </a:r>
            <a:r>
              <a:rPr lang="en-US" sz="2000" b="0" i="0" u="none" strike="noStrike" cap="none" baseline="0" dirty="0" smtClean="0">
                <a:solidFill>
                  <a:srgbClr val="767171"/>
                </a:solidFill>
                <a:latin typeface="Century Gothic"/>
                <a:ea typeface="Questrial"/>
                <a:cs typeface="Century Gothic"/>
                <a:sym typeface="Questrial"/>
              </a:rPr>
              <a:t>Only</a:t>
            </a: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ea typeface="Questrial"/>
                <a:cs typeface="Century Gothic"/>
                <a:sym typeface="Questrial"/>
              </a:rPr>
              <a:t>Dead </a:t>
            </a:r>
            <a:r>
              <a:rPr lang="en-US" sz="2000" b="0" i="0" u="none" strike="noStrike" cap="none" baseline="0" dirty="0">
                <a:solidFill>
                  <a:srgbClr val="767171"/>
                </a:solidFill>
                <a:latin typeface="Century Gothic"/>
                <a:ea typeface="Questrial"/>
                <a:cs typeface="Century Gothic"/>
                <a:sym typeface="Questrial"/>
              </a:rPr>
              <a:t>Trees Only</a:t>
            </a: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767171"/>
              </a:solidFill>
              <a:latin typeface="Century Gothic"/>
              <a:ea typeface="Questrial"/>
              <a:cs typeface="Century Gothic"/>
              <a:sym typeface="Questrial"/>
            </a:endParaRPr>
          </a:p>
          <a:p>
            <a:pPr marL="0" marR="0" lvl="0" indent="0" algn="l" rtl="0">
              <a:lnSpc>
                <a:spcPct val="90000"/>
              </a:lnSpc>
              <a:spcBef>
                <a:spcPts val="0"/>
              </a:spcBef>
              <a:spcAft>
                <a:spcPts val="0"/>
              </a:spcAft>
              <a:buClr>
                <a:schemeClr val="dk1"/>
              </a:buClr>
              <a:buSzPct val="25000"/>
              <a:buFont typeface="Questrial"/>
              <a:buNone/>
            </a:pPr>
            <a:endParaRPr lang="en-US" sz="2000" b="0" i="0" u="none" strike="noStrike" cap="none" baseline="0" dirty="0">
              <a:solidFill>
                <a:srgbClr val="767171"/>
              </a:solidFill>
              <a:latin typeface="Century Gothic"/>
              <a:ea typeface="Questrial"/>
              <a:cs typeface="Century Gothic"/>
              <a:sym typeface="Questrial"/>
            </a:endParaRPr>
          </a:p>
          <a:p>
            <a:pPr marL="0" marR="0" lvl="0" indent="0" algn="l" rtl="0">
              <a:lnSpc>
                <a:spcPct val="90000"/>
              </a:lnSpc>
              <a:spcBef>
                <a:spcPts val="1000"/>
              </a:spcBef>
              <a:spcAft>
                <a:spcPts val="0"/>
              </a:spcAft>
              <a:buClr>
                <a:schemeClr val="dk1"/>
              </a:buClr>
              <a:buFont typeface="Arial"/>
              <a:buNone/>
            </a:pPr>
            <a:endParaRPr sz="2000" b="1" i="0" u="none" strike="noStrike" cap="none" baseline="0" dirty="0">
              <a:solidFill>
                <a:schemeClr val="dk1"/>
              </a:solidFill>
              <a:latin typeface="Questrial"/>
              <a:ea typeface="Questrial"/>
              <a:cs typeface="Questrial"/>
              <a:sym typeface="Questrial"/>
            </a:endParaRPr>
          </a:p>
          <a:p>
            <a:pPr marL="0" marR="0" lvl="0" indent="0" algn="l" rtl="0">
              <a:lnSpc>
                <a:spcPct val="90000"/>
              </a:lnSpc>
              <a:spcBef>
                <a:spcPts val="1000"/>
              </a:spcBef>
              <a:spcAft>
                <a:spcPts val="0"/>
              </a:spcAft>
              <a:buClr>
                <a:schemeClr val="dk1"/>
              </a:buClr>
              <a:buFont typeface="Arial"/>
              <a:buNone/>
            </a:pPr>
            <a:endParaRPr sz="2000" b="1" i="0" u="none" strike="noStrike" cap="none" baseline="0" dirty="0">
              <a:solidFill>
                <a:schemeClr val="dk1"/>
              </a:solidFill>
              <a:latin typeface="Questrial"/>
              <a:ea typeface="Questrial"/>
              <a:cs typeface="Questrial"/>
              <a:sym typeface="Questrial"/>
            </a:endParaRPr>
          </a:p>
        </p:txBody>
      </p:sp>
      <p:sp>
        <p:nvSpPr>
          <p:cNvPr id="161" name="Shape 161"/>
          <p:cNvSpPr txBox="1">
            <a:spLocks noGrp="1"/>
          </p:cNvSpPr>
          <p:nvPr>
            <p:ph type="body" idx="2"/>
          </p:nvPr>
        </p:nvSpPr>
        <p:spPr>
          <a:xfrm>
            <a:off x="0" y="106825"/>
            <a:ext cx="7772400" cy="7161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Pr>
              <a:t>Step </a:t>
            </a:r>
            <a:r>
              <a:rPr lang="en-US" sz="4000" b="1" i="0" u="none" strike="noStrike" cap="none" baseline="0" dirty="0" smtClean="0">
                <a:solidFill>
                  <a:schemeClr val="accent1"/>
                </a:solidFill>
                <a:latin typeface="Century Gothic"/>
                <a:ea typeface="Questrial"/>
                <a:cs typeface="Century Gothic"/>
                <a:sym typeface="Questrial"/>
              </a:rPr>
              <a:t>1 </a:t>
            </a:r>
            <a:r>
              <a:rPr lang="en-US" sz="4000" b="1" i="0" u="none" strike="noStrike" cap="none" baseline="0" dirty="0">
                <a:solidFill>
                  <a:schemeClr val="accent1"/>
                </a:solidFill>
                <a:latin typeface="Century Gothic"/>
                <a:ea typeface="Questrial"/>
                <a:cs typeface="Century Gothic"/>
                <a:sym typeface="Questrial"/>
              </a:rPr>
              <a:t>Model Input &amp; Purpose</a:t>
            </a:r>
          </a:p>
        </p:txBody>
      </p:sp>
      <p:sp>
        <p:nvSpPr>
          <p:cNvPr id="4" name="Shape 176"/>
          <p:cNvSpPr/>
          <p:nvPr/>
        </p:nvSpPr>
        <p:spPr>
          <a:xfrm>
            <a:off x="5311650" y="4065216"/>
            <a:ext cx="3039752" cy="1567608"/>
          </a:xfrm>
          <a:prstGeom prst="roundRect">
            <a:avLst>
              <a:gd name="adj" fmla="val 16667"/>
            </a:avLst>
          </a:prstGeom>
          <a:solidFill>
            <a:srgbClr val="E9CEC8"/>
          </a:solidFill>
          <a:ln w="25400" cap="flat" cmpd="sng">
            <a:solidFill>
              <a:srgbClr val="5B854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bg2">
                    <a:lumMod val="75000"/>
                  </a:schemeClr>
                </a:solidFill>
                <a:latin typeface="Century Gothic"/>
                <a:ea typeface="Questrial"/>
                <a:cs typeface="Century Gothic"/>
                <a:sym typeface="Questrial"/>
              </a:rPr>
              <a:t>Reference data</a:t>
            </a:r>
            <a:r>
              <a:rPr lang="en-US" sz="1600" b="0" i="0" u="none" strike="noStrike" cap="none" baseline="0" dirty="0">
                <a:solidFill>
                  <a:schemeClr val="bg2">
                    <a:lumMod val="75000"/>
                  </a:schemeClr>
                </a:solidFill>
                <a:latin typeface="Century Gothic"/>
                <a:ea typeface="Questrial"/>
                <a:cs typeface="Century Gothic"/>
                <a:sym typeface="Questrial"/>
              </a:rPr>
              <a:t>: </a:t>
            </a:r>
          </a:p>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baseline="0" dirty="0">
                <a:solidFill>
                  <a:schemeClr val="bg2">
                    <a:lumMod val="75000"/>
                  </a:schemeClr>
                </a:solidFill>
                <a:latin typeface="Century Gothic"/>
                <a:ea typeface="Questrial"/>
                <a:cs typeface="Century Gothic"/>
                <a:sym typeface="Questrial"/>
              </a:rPr>
              <a:t> percent canopy cover (PCC) by species using field-plot data </a:t>
            </a:r>
          </a:p>
        </p:txBody>
      </p:sp>
      <p:sp>
        <p:nvSpPr>
          <p:cNvPr id="5" name="TextBox 4"/>
          <p:cNvSpPr txBox="1"/>
          <p:nvPr/>
        </p:nvSpPr>
        <p:spPr>
          <a:xfrm>
            <a:off x="220133" y="2995240"/>
            <a:ext cx="8454032" cy="374461"/>
          </a:xfrm>
          <a:prstGeom prst="rect">
            <a:avLst/>
          </a:prstGeom>
          <a:noFill/>
        </p:spPr>
        <p:txBody>
          <a:bodyPr wrap="none" rtlCol="0">
            <a:spAutoFit/>
          </a:bodyPr>
          <a:lstStyle/>
          <a:p>
            <a:pPr lvl="0">
              <a:lnSpc>
                <a:spcPct val="90000"/>
              </a:lnSpc>
              <a:buClr>
                <a:srgbClr val="767171"/>
              </a:buClr>
              <a:buSzPct val="25000"/>
            </a:pPr>
            <a:r>
              <a:rPr lang="en-US" sz="2000" b="1" dirty="0">
                <a:solidFill>
                  <a:srgbClr val="767171"/>
                </a:solidFill>
                <a:latin typeface="Century Gothic"/>
                <a:ea typeface="Questrial"/>
                <a:cs typeface="Century Gothic"/>
                <a:sym typeface="Questrial"/>
              </a:rPr>
              <a:t>Step 1 runs statistics on all possible combinations of reference data</a:t>
            </a:r>
          </a:p>
        </p:txBody>
      </p:sp>
      <p:sp>
        <p:nvSpPr>
          <p:cNvPr id="10" name="Shape 212"/>
          <p:cNvSpPr txBox="1"/>
          <p:nvPr/>
        </p:nvSpPr>
        <p:spPr>
          <a:xfrm>
            <a:off x="5949562" y="2443961"/>
            <a:ext cx="2955449" cy="167970"/>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Questrial"/>
                <a:ea typeface="Questrial"/>
                <a:cs typeface="Questrial"/>
                <a:sym typeface="Questrial"/>
              </a:rPr>
              <a:t>Image Credit: </a:t>
            </a:r>
            <a:r>
              <a:rPr lang="en-US" sz="1200" b="0" i="0" u="none" strike="noStrike" cap="none" baseline="0" dirty="0" smtClean="0">
                <a:solidFill>
                  <a:schemeClr val="lt1"/>
                </a:solidFill>
                <a:latin typeface="Questrial"/>
                <a:ea typeface="Questrial"/>
                <a:cs typeface="Questrial"/>
                <a:sym typeface="Questrial"/>
              </a:rPr>
              <a:t>Elizabeth Reiling, BANR</a:t>
            </a:r>
            <a:endParaRPr lang="en-US" sz="1200" b="0" i="0" u="none" strike="noStrike" cap="none" baseline="0" dirty="0">
              <a:solidFill>
                <a:schemeClr val="lt1"/>
              </a:solidFill>
              <a:latin typeface="Questrial"/>
              <a:ea typeface="Questrial"/>
              <a:cs typeface="Questrial"/>
              <a:sym typeface="Questrial"/>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0" y="106825"/>
            <a:ext cx="7496699" cy="71795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Pr>
              <a:t>Step 1 Model Output</a:t>
            </a:r>
          </a:p>
        </p:txBody>
      </p:sp>
      <p:sp>
        <p:nvSpPr>
          <p:cNvPr id="169" name="Shape 169"/>
          <p:cNvSpPr txBox="1"/>
          <p:nvPr/>
        </p:nvSpPr>
        <p:spPr>
          <a:xfrm>
            <a:off x="60525" y="973225"/>
            <a:ext cx="8833104" cy="528600"/>
          </a:xfrm>
          <a:prstGeom prst="rect">
            <a:avLst/>
          </a:prstGeom>
          <a:noFill/>
          <a:ln>
            <a:noFill/>
          </a:ln>
        </p:spPr>
        <p:txBody>
          <a:bodyPr lIns="91425" tIns="91425" rIns="91425" bIns="91425" anchor="t" anchorCtr="0">
            <a:noAutofit/>
          </a:bodyPr>
          <a:lstStyle/>
          <a:p>
            <a:pPr marL="342900" lvl="0" indent="-342900">
              <a:spcBef>
                <a:spcPts val="200"/>
              </a:spcBef>
              <a:buClr>
                <a:schemeClr val="accent1"/>
              </a:buClr>
              <a:buFont typeface="Webdings" panose="05030102010509060703" pitchFamily="18" charset="2"/>
              <a:buChar char="4"/>
            </a:pPr>
            <a:endParaRPr lang="en-US" sz="2000" dirty="0" smtClean="0">
              <a:solidFill>
                <a:srgbClr val="767171"/>
              </a:solidFill>
              <a:latin typeface="Century Gothic"/>
              <a:ea typeface="Questrial"/>
              <a:cs typeface="Century Gothic"/>
              <a:sym typeface="Questrial"/>
            </a:endParaRPr>
          </a:p>
          <a:p>
            <a:pPr marL="342900" lvl="0" indent="-342900">
              <a:spcBef>
                <a:spcPts val="200"/>
              </a:spcBef>
              <a:buClr>
                <a:schemeClr val="accent1"/>
              </a:buClr>
              <a:buFont typeface="Webdings" panose="05030102010509060703" pitchFamily="18" charset="2"/>
              <a:buChar char="4"/>
            </a:pPr>
            <a:r>
              <a:rPr lang="en-US" sz="2000" dirty="0" smtClean="0">
                <a:solidFill>
                  <a:srgbClr val="767171"/>
                </a:solidFill>
                <a:latin typeface="Century Gothic"/>
                <a:ea typeface="Questrial"/>
                <a:cs typeface="Century Gothic"/>
                <a:sym typeface="Questrial"/>
              </a:rPr>
              <a:t>Ten-fold </a:t>
            </a:r>
            <a:r>
              <a:rPr lang="en-US" sz="2000" dirty="0">
                <a:solidFill>
                  <a:srgbClr val="767171"/>
                </a:solidFill>
                <a:latin typeface="Century Gothic"/>
                <a:ea typeface="Questrial"/>
                <a:cs typeface="Century Gothic"/>
                <a:sym typeface="Questrial"/>
              </a:rPr>
              <a:t>cross validation model and Wilcoxon’s signed-rank test </a:t>
            </a:r>
          </a:p>
          <a:p>
            <a:pPr marL="342900" indent="-342900">
              <a:spcBef>
                <a:spcPts val="200"/>
              </a:spcBef>
              <a:buClr>
                <a:schemeClr val="accent1"/>
              </a:buClr>
              <a:buFont typeface="Webdings" panose="05030102010509060703" pitchFamily="18" charset="2"/>
              <a:buChar char="4"/>
            </a:pPr>
            <a:endParaRPr lang="en-US" sz="2000" b="0" i="0" u="none" strike="noStrike" cap="none" baseline="0" dirty="0" smtClean="0">
              <a:solidFill>
                <a:srgbClr val="767171"/>
              </a:solidFill>
              <a:latin typeface="Century Gothic"/>
              <a:ea typeface="Questrial"/>
              <a:cs typeface="Century Gothic"/>
              <a:sym typeface="Questrial"/>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918" r="6557"/>
          <a:stretch/>
        </p:blipFill>
        <p:spPr>
          <a:xfrm>
            <a:off x="277141" y="1983005"/>
            <a:ext cx="8432144" cy="3163727"/>
          </a:xfrm>
          <a:prstGeom prst="rect">
            <a:avLst/>
          </a:prstGeom>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190501" y="1275424"/>
            <a:ext cx="5226451" cy="365672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000" b="0" i="0" u="none" strike="noStrike" cap="none" baseline="0" dirty="0" smtClean="0">
                <a:solidFill>
                  <a:srgbClr val="767171"/>
                </a:solidFill>
                <a:latin typeface="Century Gothic"/>
                <a:cs typeface="Century Gothic"/>
                <a:sym typeface="Questrial"/>
              </a:rPr>
              <a:t>Model Inputs:</a:t>
            </a: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cs typeface="Century Gothic"/>
                <a:sym typeface="Questrial"/>
              </a:rPr>
              <a:t>Image stack</a:t>
            </a:r>
          </a:p>
          <a:p>
            <a:pPr>
              <a:spcBef>
                <a:spcPts val="200"/>
              </a:spcBef>
              <a:buClr>
                <a:schemeClr val="accent1"/>
              </a:buClr>
            </a:pPr>
            <a:endParaRPr lang="en-US" sz="2000" b="0" i="0" u="none" strike="noStrike" cap="none" baseline="0" dirty="0" smtClean="0">
              <a:solidFill>
                <a:srgbClr val="767171"/>
              </a:solidFill>
              <a:latin typeface="Century Gothic"/>
              <a:cs typeface="Century Gothic"/>
              <a:sym typeface="Questrial"/>
            </a:endParaRP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cs typeface="Century Gothic"/>
                <a:sym typeface="Questrial"/>
              </a:rPr>
              <a:t>One </a:t>
            </a:r>
            <a:r>
              <a:rPr lang="en-US" sz="2000" b="0" i="0" u="none" strike="noStrike" cap="none" baseline="0" dirty="0">
                <a:solidFill>
                  <a:srgbClr val="767171"/>
                </a:solidFill>
                <a:latin typeface="Century Gothic"/>
                <a:cs typeface="Century Gothic"/>
                <a:sym typeface="Questrial"/>
              </a:rPr>
              <a:t>reference data spreadsheet per model </a:t>
            </a:r>
            <a:r>
              <a:rPr lang="en-US" sz="2000" b="0" i="0" u="none" strike="noStrike" cap="none" baseline="0" dirty="0" smtClean="0">
                <a:solidFill>
                  <a:srgbClr val="767171"/>
                </a:solidFill>
                <a:latin typeface="Century Gothic"/>
                <a:cs typeface="Century Gothic"/>
                <a:sym typeface="Questrial"/>
              </a:rPr>
              <a:t>run</a:t>
            </a:r>
          </a:p>
          <a:p>
            <a:pPr lvl="0">
              <a:spcBef>
                <a:spcPts val="200"/>
              </a:spcBef>
              <a:buClr>
                <a:schemeClr val="accent1"/>
              </a:buClr>
            </a:pPr>
            <a:endParaRPr lang="en-US" dirty="0" smtClean="0">
              <a:solidFill>
                <a:srgbClr val="767171"/>
              </a:solidFill>
              <a:latin typeface="Century Gothic"/>
              <a:cs typeface="Century Gothic"/>
            </a:endParaRPr>
          </a:p>
          <a:p>
            <a:pPr lvl="0">
              <a:spcBef>
                <a:spcPts val="200"/>
              </a:spcBef>
              <a:buClr>
                <a:schemeClr val="accent1"/>
              </a:buClr>
            </a:pPr>
            <a:r>
              <a:rPr lang="en-US" dirty="0" smtClean="0">
                <a:solidFill>
                  <a:srgbClr val="767171"/>
                </a:solidFill>
                <a:latin typeface="Century Gothic"/>
                <a:cs typeface="Century Gothic"/>
              </a:rPr>
              <a:t>Percent </a:t>
            </a:r>
            <a:r>
              <a:rPr lang="en-US" dirty="0">
                <a:solidFill>
                  <a:srgbClr val="767171"/>
                </a:solidFill>
                <a:latin typeface="Century Gothic"/>
                <a:cs typeface="Century Gothic"/>
              </a:rPr>
              <a:t>canopy cover map outputs</a:t>
            </a:r>
            <a:r>
              <a:rPr lang="en-US" dirty="0" smtClean="0">
                <a:solidFill>
                  <a:srgbClr val="767171"/>
                </a:solidFill>
                <a:latin typeface="Century Gothic"/>
                <a:cs typeface="Century Gothic"/>
              </a:rPr>
              <a:t>:</a:t>
            </a:r>
            <a:endParaRPr lang="en-US" dirty="0">
              <a:solidFill>
                <a:srgbClr val="767171"/>
              </a:solidFill>
              <a:latin typeface="Century Gothic"/>
              <a:cs typeface="Century Gothic"/>
            </a:endParaRP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cs typeface="Century Gothic"/>
                <a:sym typeface="Questrial"/>
              </a:rPr>
              <a:t>All </a:t>
            </a:r>
            <a:r>
              <a:rPr lang="en-US" sz="2000" b="0" i="0" u="none" strike="noStrike" cap="none" baseline="0" dirty="0">
                <a:solidFill>
                  <a:srgbClr val="767171"/>
                </a:solidFill>
                <a:latin typeface="Century Gothic"/>
                <a:cs typeface="Century Gothic"/>
                <a:sym typeface="Questrial"/>
              </a:rPr>
              <a:t>trees (live and dead)  [4</a:t>
            </a:r>
            <a:r>
              <a:rPr lang="en-US" sz="2000" b="0" i="0" u="none" strike="noStrike" cap="none" baseline="0" dirty="0" smtClean="0">
                <a:solidFill>
                  <a:srgbClr val="767171"/>
                </a:solidFill>
                <a:latin typeface="Century Gothic"/>
                <a:cs typeface="Century Gothic"/>
                <a:sym typeface="Questrial"/>
              </a:rPr>
              <a:t>]</a:t>
            </a: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cs typeface="Century Gothic"/>
                <a:sym typeface="Questrial"/>
              </a:rPr>
              <a:t>Live </a:t>
            </a:r>
            <a:r>
              <a:rPr lang="en-US" sz="2000" b="0" i="0" u="none" strike="noStrike" cap="none" baseline="0" dirty="0">
                <a:solidFill>
                  <a:srgbClr val="767171"/>
                </a:solidFill>
                <a:latin typeface="Century Gothic"/>
                <a:cs typeface="Century Gothic"/>
                <a:sym typeface="Questrial"/>
              </a:rPr>
              <a:t>trees only [4</a:t>
            </a:r>
            <a:r>
              <a:rPr lang="en-US" sz="2000" b="0" i="0" u="none" strike="noStrike" cap="none" baseline="0" dirty="0" smtClean="0">
                <a:solidFill>
                  <a:srgbClr val="767171"/>
                </a:solidFill>
                <a:latin typeface="Century Gothic"/>
                <a:cs typeface="Century Gothic"/>
                <a:sym typeface="Questrial"/>
              </a:rPr>
              <a:t>]</a:t>
            </a: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cs typeface="Century Gothic"/>
                <a:sym typeface="Questrial"/>
              </a:rPr>
              <a:t>Dead </a:t>
            </a:r>
            <a:r>
              <a:rPr lang="en-US" sz="2000" b="0" i="0" u="none" strike="noStrike" cap="none" baseline="0" dirty="0">
                <a:solidFill>
                  <a:srgbClr val="767171"/>
                </a:solidFill>
                <a:latin typeface="Century Gothic"/>
                <a:cs typeface="Century Gothic"/>
                <a:sym typeface="Questrial"/>
              </a:rPr>
              <a:t>trees  [1</a:t>
            </a:r>
            <a:r>
              <a:rPr lang="en-US" sz="2000" b="0" i="0" u="none" strike="noStrike" cap="none" baseline="0" dirty="0" smtClean="0">
                <a:solidFill>
                  <a:srgbClr val="767171"/>
                </a:solidFill>
                <a:latin typeface="Century Gothic"/>
                <a:cs typeface="Century Gothic"/>
                <a:sym typeface="Questrial"/>
              </a:rPr>
              <a:t>]</a:t>
            </a:r>
          </a:p>
          <a:p>
            <a:pPr marL="342900" indent="-342900">
              <a:spcBef>
                <a:spcPts val="200"/>
              </a:spcBef>
              <a:buClr>
                <a:schemeClr val="accent1"/>
              </a:buClr>
              <a:buFont typeface="Webdings" panose="05030102010509060703" pitchFamily="18" charset="2"/>
              <a:buChar char="4"/>
            </a:pPr>
            <a:r>
              <a:rPr lang="en-US" sz="2000" b="0" i="0" u="none" strike="noStrike" cap="none" baseline="0" dirty="0" smtClean="0">
                <a:solidFill>
                  <a:srgbClr val="767171"/>
                </a:solidFill>
                <a:latin typeface="Century Gothic"/>
                <a:cs typeface="Century Gothic"/>
                <a:sym typeface="Questrial"/>
              </a:rPr>
              <a:t>Dead </a:t>
            </a:r>
            <a:r>
              <a:rPr lang="en-US" sz="2000" b="0" i="0" u="none" strike="noStrike" cap="none" baseline="0" dirty="0">
                <a:solidFill>
                  <a:srgbClr val="767171"/>
                </a:solidFill>
                <a:latin typeface="Century Gothic"/>
                <a:cs typeface="Century Gothic"/>
                <a:sym typeface="Questrial"/>
              </a:rPr>
              <a:t>lodgepole (2014 only) [1]</a:t>
            </a:r>
          </a:p>
          <a:p>
            <a:pPr marL="0" marR="0" lvl="0" indent="0" algn="l" rtl="0">
              <a:lnSpc>
                <a:spcPct val="90000"/>
              </a:lnSpc>
              <a:spcBef>
                <a:spcPts val="1000"/>
              </a:spcBef>
              <a:spcAft>
                <a:spcPts val="0"/>
              </a:spcAft>
              <a:buClr>
                <a:schemeClr val="dk1"/>
              </a:buClr>
              <a:buFont typeface="Questrial"/>
              <a:buNone/>
            </a:pPr>
            <a:endParaRPr sz="1800" b="0" i="0" u="none" strike="noStrike" cap="none" baseline="0" dirty="0">
              <a:solidFill>
                <a:srgbClr val="000000"/>
              </a:solidFill>
              <a:latin typeface="Questrial"/>
              <a:ea typeface="Questrial"/>
              <a:cs typeface="Questrial"/>
              <a:sym typeface="Questrial"/>
            </a:endParaRPr>
          </a:p>
          <a:p>
            <a:pPr marL="0" marR="0" lvl="0" indent="0" algn="l" rtl="0">
              <a:lnSpc>
                <a:spcPct val="90000"/>
              </a:lnSpc>
              <a:spcBef>
                <a:spcPts val="1000"/>
              </a:spcBef>
              <a:spcAft>
                <a:spcPts val="0"/>
              </a:spcAft>
              <a:buClr>
                <a:schemeClr val="dk1"/>
              </a:buClr>
              <a:buFont typeface="Questrial"/>
              <a:buNone/>
            </a:pPr>
            <a:endParaRPr sz="1800" b="0" i="0" u="none" strike="noStrike" cap="none" baseline="0" dirty="0">
              <a:solidFill>
                <a:srgbClr val="000000"/>
              </a:solidFill>
              <a:latin typeface="Questrial"/>
              <a:ea typeface="Questrial"/>
              <a:cs typeface="Questrial"/>
              <a:sym typeface="Questrial"/>
            </a:endParaRPr>
          </a:p>
        </p:txBody>
      </p:sp>
      <p:sp>
        <p:nvSpPr>
          <p:cNvPr id="209" name="Shape 209"/>
          <p:cNvSpPr txBox="1">
            <a:spLocks noGrp="1"/>
          </p:cNvSpPr>
          <p:nvPr>
            <p:ph type="body" idx="2"/>
          </p:nvPr>
        </p:nvSpPr>
        <p:spPr>
          <a:xfrm>
            <a:off x="0" y="152400"/>
            <a:ext cx="9144000" cy="6789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a:ea typeface="Questrial"/>
                <a:cs typeface="Century Gothic"/>
                <a:sym typeface="Questrial"/>
              </a:rPr>
              <a:t>Step </a:t>
            </a:r>
            <a:r>
              <a:rPr lang="en-US" sz="4000" b="1" i="0" u="none" strike="noStrike" cap="none" baseline="0" dirty="0" smtClean="0">
                <a:solidFill>
                  <a:schemeClr val="accent1"/>
                </a:solidFill>
                <a:latin typeface="Century Gothic"/>
                <a:ea typeface="Questrial"/>
                <a:cs typeface="Century Gothic"/>
                <a:sym typeface="Questrial"/>
              </a:rPr>
              <a:t>2 </a:t>
            </a:r>
            <a:r>
              <a:rPr lang="en-US" sz="4000" b="1" i="0" u="none" strike="noStrike" cap="none" baseline="0" dirty="0">
                <a:solidFill>
                  <a:schemeClr val="accent1"/>
                </a:solidFill>
                <a:latin typeface="Century Gothic"/>
                <a:ea typeface="Questrial"/>
                <a:cs typeface="Century Gothic"/>
                <a:sym typeface="Questrial"/>
              </a:rPr>
              <a:t>Model Input and Processing</a:t>
            </a:r>
          </a:p>
        </p:txBody>
      </p:sp>
      <p:pic>
        <p:nvPicPr>
          <p:cNvPr id="210" name="Shape 210"/>
          <p:cNvPicPr preferRelativeResize="0"/>
          <p:nvPr/>
        </p:nvPicPr>
        <p:blipFill rotWithShape="1">
          <a:blip r:embed="rId3">
            <a:alphaModFix/>
          </a:blip>
          <a:srcRect/>
          <a:stretch/>
        </p:blipFill>
        <p:spPr>
          <a:xfrm rot="5400000">
            <a:off x="4505612" y="2153995"/>
            <a:ext cx="5457131" cy="3634450"/>
          </a:xfrm>
          <a:prstGeom prst="rect">
            <a:avLst/>
          </a:prstGeom>
          <a:noFill/>
          <a:ln>
            <a:noFill/>
          </a:ln>
        </p:spPr>
      </p:pic>
      <p:sp>
        <p:nvSpPr>
          <p:cNvPr id="211" name="Shape 211"/>
          <p:cNvSpPr txBox="1"/>
          <p:nvPr/>
        </p:nvSpPr>
        <p:spPr>
          <a:xfrm>
            <a:off x="190500" y="5787341"/>
            <a:ext cx="5011800" cy="5354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Questrial"/>
              <a:buNone/>
            </a:pPr>
            <a:r>
              <a:rPr lang="en-US" sz="1600" b="0" i="0" u="none" strike="noStrike" cap="none" baseline="0" dirty="0" smtClean="0">
                <a:solidFill>
                  <a:srgbClr val="767171"/>
                </a:solidFill>
                <a:latin typeface="Century Gothic"/>
                <a:ea typeface="Questrial"/>
                <a:cs typeface="Century Gothic"/>
                <a:sym typeface="Questrial"/>
              </a:rPr>
              <a:t>#</a:t>
            </a:r>
            <a:r>
              <a:rPr lang="en-US" sz="1600" dirty="0">
                <a:solidFill>
                  <a:srgbClr val="767171"/>
                </a:solidFill>
                <a:latin typeface="Century Gothic"/>
                <a:ea typeface="Questrial"/>
                <a:cs typeface="Century Gothic"/>
                <a:sym typeface="Questrial"/>
              </a:rPr>
              <a:t> </a:t>
            </a:r>
            <a:r>
              <a:rPr lang="en-US" sz="1600" dirty="0" smtClean="0">
                <a:solidFill>
                  <a:srgbClr val="767171"/>
                </a:solidFill>
                <a:latin typeface="Century Gothic"/>
                <a:ea typeface="Questrial"/>
                <a:cs typeface="Century Gothic"/>
                <a:sym typeface="Questrial"/>
              </a:rPr>
              <a:t>-</a:t>
            </a:r>
            <a:r>
              <a:rPr lang="en-US" sz="1600" b="0" i="0" u="none" strike="noStrike" cap="none" baseline="0" dirty="0" smtClean="0">
                <a:solidFill>
                  <a:srgbClr val="767171"/>
                </a:solidFill>
                <a:latin typeface="Century Gothic"/>
                <a:ea typeface="Questrial"/>
                <a:cs typeface="Century Gothic"/>
                <a:sym typeface="Questrial"/>
              </a:rPr>
              <a:t> </a:t>
            </a:r>
            <a:r>
              <a:rPr lang="en-US" sz="1600" b="0" i="0" u="none" strike="noStrike" cap="none" baseline="0" dirty="0">
                <a:solidFill>
                  <a:srgbClr val="767171"/>
                </a:solidFill>
                <a:latin typeface="Century Gothic"/>
                <a:ea typeface="Questrial"/>
                <a:cs typeface="Century Gothic"/>
                <a:sym typeface="Questrial"/>
              </a:rPr>
              <a:t>denotes output maps and </a:t>
            </a:r>
            <a:r>
              <a:rPr lang="en-US" sz="1600" b="0" i="0" u="none" strike="noStrike" cap="none" baseline="0" dirty="0" smtClean="0">
                <a:solidFill>
                  <a:srgbClr val="767171"/>
                </a:solidFill>
                <a:latin typeface="Century Gothic"/>
                <a:ea typeface="Questrial"/>
                <a:cs typeface="Century Gothic"/>
                <a:sym typeface="Questrial"/>
              </a:rPr>
              <a:t>corresponding</a:t>
            </a:r>
          </a:p>
          <a:p>
            <a:pPr marL="0" marR="0" lvl="0" indent="0" algn="l" rtl="0">
              <a:lnSpc>
                <a:spcPct val="90000"/>
              </a:lnSpc>
              <a:spcBef>
                <a:spcPts val="0"/>
              </a:spcBef>
              <a:spcAft>
                <a:spcPts val="0"/>
              </a:spcAft>
              <a:buClr>
                <a:srgbClr val="000000"/>
              </a:buClr>
              <a:buSzPct val="25000"/>
              <a:buFont typeface="Questrial"/>
              <a:buNone/>
            </a:pPr>
            <a:r>
              <a:rPr lang="en-US" sz="1600" b="0" i="0" u="none" strike="noStrike" cap="none" baseline="0" dirty="0" smtClean="0">
                <a:solidFill>
                  <a:srgbClr val="767171"/>
                </a:solidFill>
                <a:latin typeface="Century Gothic"/>
                <a:ea typeface="Questrial"/>
                <a:cs typeface="Century Gothic"/>
                <a:sym typeface="Questrial"/>
              </a:rPr>
              <a:t>reference </a:t>
            </a:r>
            <a:r>
              <a:rPr lang="en-US" sz="1600" b="0" i="0" u="none" strike="noStrike" cap="none" baseline="0" dirty="0">
                <a:solidFill>
                  <a:srgbClr val="767171"/>
                </a:solidFill>
                <a:latin typeface="Century Gothic"/>
                <a:ea typeface="Questrial"/>
                <a:cs typeface="Century Gothic"/>
                <a:sym typeface="Questrial"/>
              </a:rPr>
              <a:t>data sheets</a:t>
            </a:r>
          </a:p>
        </p:txBody>
      </p:sp>
      <p:sp>
        <p:nvSpPr>
          <p:cNvPr id="212" name="Shape 212"/>
          <p:cNvSpPr txBox="1"/>
          <p:nvPr/>
        </p:nvSpPr>
        <p:spPr>
          <a:xfrm>
            <a:off x="6921917" y="6422787"/>
            <a:ext cx="2222083"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Questrial"/>
                <a:ea typeface="Questrial"/>
                <a:cs typeface="Questrial"/>
                <a:sym typeface="Questrial"/>
              </a:rPr>
              <a:t>Image Credit: Sarah Carroll</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1123</TotalTime>
  <Words>2773</Words>
  <Application>Microsoft Office PowerPoint</Application>
  <PresentationFormat>On-screen Show (4:3)</PresentationFormat>
  <Paragraphs>315</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Century Gothic</vt:lpstr>
      <vt:lpstr>Questrial</vt:lpstr>
      <vt:lpstr>Webdings</vt:lpstr>
      <vt:lpstr>Garamond</vt:lpstr>
      <vt:lpstr>Helvetica Neue</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Woodward</dc:creator>
  <cp:lastModifiedBy>Woodward,Brian</cp:lastModifiedBy>
  <cp:revision>73</cp:revision>
  <dcterms:created xsi:type="dcterms:W3CDTF">2015-11-16T21:43:58Z</dcterms:created>
  <dcterms:modified xsi:type="dcterms:W3CDTF">2015-11-19T15:55:03Z</dcterms:modified>
</cp:coreProperties>
</file>