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65" r:id="rId5"/>
    <p:sldId id="333" r:id="rId6"/>
    <p:sldId id="322" r:id="rId7"/>
    <p:sldId id="348" r:id="rId8"/>
    <p:sldId id="359" r:id="rId9"/>
    <p:sldId id="351" r:id="rId10"/>
    <p:sldId id="350" r:id="rId11"/>
    <p:sldId id="326" r:id="rId12"/>
    <p:sldId id="352" r:id="rId13"/>
    <p:sldId id="353" r:id="rId14"/>
    <p:sldId id="354" r:id="rId15"/>
    <p:sldId id="360" r:id="rId16"/>
    <p:sldId id="362" r:id="rId17"/>
    <p:sldId id="363" r:id="rId18"/>
    <p:sldId id="364" r:id="rId19"/>
    <p:sldId id="361" r:id="rId20"/>
    <p:sldId id="340" r:id="rId21"/>
    <p:sldId id="3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Griffith" initials="EG" lastIdx="2" clrIdx="0">
    <p:extLst>
      <p:ext uri="{19B8F6BF-5375-455C-9EA6-DF929625EA0E}">
        <p15:presenceInfo xmlns:p15="http://schemas.microsoft.com/office/powerpoint/2012/main" userId="S::ella.griffith@ssaihq.com::35b42a88-612b-4f55-ba87-a350e7e96813" providerId="AD"/>
      </p:ext>
    </p:extLst>
  </p:cmAuthor>
  <p:cmAuthor id="2" name="Sean Cusick" initials="SC" lastIdx="2" clrIdx="1">
    <p:extLst>
      <p:ext uri="{19B8F6BF-5375-455C-9EA6-DF929625EA0E}">
        <p15:presenceInfo xmlns:p15="http://schemas.microsoft.com/office/powerpoint/2012/main" userId="S::sean.cusick@ssaihq.com::243dcffe-313c-4283-8aac-f8e318bb0c67" providerId="AD"/>
      </p:ext>
    </p:extLst>
  </p:cmAuthor>
  <p:cmAuthor id="3" name="Brandy Nisbet-Wilcox" initials="BN" lastIdx="50" clrIdx="2">
    <p:extLst>
      <p:ext uri="{19B8F6BF-5375-455C-9EA6-DF929625EA0E}">
        <p15:presenceInfo xmlns:p15="http://schemas.microsoft.com/office/powerpoint/2012/main" userId="S::brandy.nisbet@ssaihq.com::85debb24-05d8-4a4f-9068-cfd1b5fab5da" providerId="AD"/>
      </p:ext>
    </p:extLst>
  </p:cmAuthor>
  <p:cmAuthor id="4" name="Keith Weber" initials="KW" lastIdx="4" clrIdx="3">
    <p:extLst>
      <p:ext uri="{19B8F6BF-5375-455C-9EA6-DF929625EA0E}">
        <p15:presenceInfo xmlns:p15="http://schemas.microsoft.com/office/powerpoint/2012/main" userId="Keith Weber" providerId="None"/>
      </p:ext>
    </p:extLst>
  </p:cmAuthor>
  <p:cmAuthor id="5" name="Adriana Le Compte" initials="ALC" lastIdx="4" clrIdx="4">
    <p:extLst>
      <p:ext uri="{19B8F6BF-5375-455C-9EA6-DF929625EA0E}">
        <p15:presenceInfo xmlns:p15="http://schemas.microsoft.com/office/powerpoint/2012/main" userId="S::adriana.lecompte@ssaihq.com::9ca78715-16ca-42c8-8801-8544539c8678" providerId="AD"/>
      </p:ext>
    </p:extLst>
  </p:cmAuthor>
  <p:cmAuthor id="6" name="Robert Byles" initials="RB" lastIdx="7" clrIdx="5">
    <p:extLst>
      <p:ext uri="{19B8F6BF-5375-455C-9EA6-DF929625EA0E}">
        <p15:presenceInfo xmlns:p15="http://schemas.microsoft.com/office/powerpoint/2012/main" userId="S::robert.byles@ssaihq.com::c798ae76-1ca0-48cd-999b-80a00bd13f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A97BB8"/>
    <a:srgbClr val="904D99"/>
    <a:srgbClr val="F57520"/>
    <a:srgbClr val="C43737"/>
    <a:srgbClr val="C41414"/>
    <a:srgbClr val="194DB5"/>
    <a:srgbClr val="DB6C20"/>
    <a:srgbClr val="55A976"/>
    <a:srgbClr val="24B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08F7B-FFBD-E50F-12ED-9EB47B0C6589}" v="115" dt="2020-11-06T01:12:39.811"/>
    <p1510:client id="{2FE8A9CB-888F-43FA-B14F-79701EF30E3A}" v="103" dt="2020-11-06T01:00:38.915"/>
    <p1510:client id="{540C1C1C-EE29-4021-BBBC-A58C92CBA569}" v="473" dt="2020-11-05T22:17:17.053"/>
    <p1510:client id="{7491C541-D5E7-4D47-94B1-53BC17085E31}" v="723" dt="2020-11-06T00:03:44.770"/>
    <p1510:client id="{9703ABDE-E8F1-6DDB-85EF-29FA9F4E0DB6}" v="330" dt="2020-11-06T00:46:09.056"/>
    <p1510:client id="{9E381A21-08BE-7FB4-F1DF-D0E4D6701348}" v="3330" dt="2020-11-06T00:43:05.680"/>
    <p1510:client id="{CDE1848D-74ED-3FCA-BBE0-4AFA8B6F5ED1}" v="2" dt="2020-11-06T00:27:02.143"/>
    <p1510:client id="{FC2BAA7E-F4FC-4DF5-B1E5-3FA65BDAD872}" v="11" dt="2020-11-05T23:46:19.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58" autoAdjust="0"/>
  </p:normalViewPr>
  <p:slideViewPr>
    <p:cSldViewPr snapToGrid="0">
      <p:cViewPr>
        <p:scale>
          <a:sx n="66" d="100"/>
          <a:sy n="66" d="100"/>
        </p:scale>
        <p:origin x="12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orldview.earthdata.nasa.gov/?v=-118.1497602302469,41.81923670284256,-112.85728138086623,44.45723239100738&amp;t=2013-08-12-T20%3A38%3A42Z&amp;l=OrbitTracks_Calipso_Descending,OrbitTracks_Calipso_Ascending,VIIRS_SNPP_Thermal_Anomalies_375m_All,VIIRS_NOAA20_Thermal_Anomalies_375m_All,Reference_Labels,Reference_Features,VIIRS_SNPP_AOT_Deep_Blue_Best_Estimate(opacity=0.41,min=0.2,squash=true),Coastlines(hidden),VIIRS_NOAA20_CorrectedReflectance_TrueColor(hidden),VIIRS_SNPP_CorrectedReflectance_TrueColor(hidden),MODIS_Aqua_CorrectedReflectance_TrueColor(hidden),MODIS_Terra_CorrectedReflectance_TrueColo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x.doi.org/10.15191/nwajom.2015.031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Project</a:t>
            </a:r>
            <a:r>
              <a:rPr lang="en-US" baseline="0" dirty="0" smtClean="0">
                <a:cs typeface="Calibri"/>
              </a:rPr>
              <a:t> and team member introductions</a:t>
            </a:r>
          </a:p>
          <a:p>
            <a:endParaRPr lang="en-US" baseline="0" dirty="0" smtClean="0">
              <a:cs typeface="Calibri"/>
            </a:endParaRPr>
          </a:p>
          <a:p>
            <a:r>
              <a:rPr lang="en-US" baseline="0" dirty="0" smtClean="0">
                <a:cs typeface="Calibri"/>
              </a:rPr>
              <a:t>Team-created project image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36893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pollution is not stationary, and CALIPSO has a sparse temporal resolution, only making a pass once every sixteen days. To overcome this inconsistent sampling, the team used 2D passive sensor data to view the intersection of CALIPSO’s flight path with smoke pollution over the duration of each wildfire of interest to improve data accuracy. The team then used the NASA Worldview visual as a guide to download CALIPSO Vertical Feature Mask data product from NASA's Earth Data Website. </a:t>
            </a:r>
          </a:p>
          <a:p>
            <a:endParaRPr lang="en-IN" dirty="0">
              <a:cs typeface="Calibri"/>
            </a:endParaRPr>
          </a:p>
          <a:p>
            <a:r>
              <a:rPr lang="en-US" dirty="0"/>
              <a:t>------------------------------Image Information Below ------------------------------</a:t>
            </a:r>
            <a:endParaRPr lang="en-US" dirty="0">
              <a:cs typeface="Calibri"/>
            </a:endParaRPr>
          </a:p>
          <a:p>
            <a:r>
              <a:rPr lang="en-US" dirty="0"/>
              <a:t>Image Credit: Image created by the ID DEVELOP team during the 2020 Fall Term using</a:t>
            </a:r>
            <a:r>
              <a:rPr lang="en-US" dirty="0">
                <a:cs typeface="Calibri"/>
              </a:rPr>
              <a:t> </a:t>
            </a:r>
            <a:r>
              <a:rPr lang="en-IN" dirty="0">
                <a:cs typeface="Calibri"/>
              </a:rPr>
              <a:t>NASA Worldview Map, data layers selected by team member</a:t>
            </a:r>
          </a:p>
          <a:p>
            <a:r>
              <a:rPr lang="en-IN" dirty="0">
                <a:cs typeface="Calibri"/>
              </a:rPr>
              <a:t>Image Citation: </a:t>
            </a:r>
            <a:r>
              <a:rPr lang="en-IN" dirty="0">
                <a:hlinkClick r:id="rId3"/>
              </a:rPr>
              <a:t>https://worldview.earthdata.nasa.gov/?v=-118.1497602302469,41.81923670284256,-112.85728138086623,44.45723239100738&amp;t=2013-08-12-T20%3A38%3A42Z&amp;l=OrbitTracks_Calipso_Descending,OrbitTracks_Calipso_Ascending,VIIRS_SNPP_Thermal_Anomalies_375m_All,VIIRS_NOAA20_Thermal_Anomalies_375m_All,Reference_Labels,Reference_Features,VIIRS_SNPP_AOT_Deep_Blue_Best_Estimate(opacity=0.41,min=0.2,squash=true),Coastlines(hidden),VIIRS_NOAA20_CorrectedReflectance_TrueColor(hidden),VIIRS_SNPP_CorrectedReflectance_TrueColor(hidden),MODIS_Aqua_CorrectedReflectance_TrueColor(hidden),MODIS_Terra_CorrectedReflectance_TrueColor</a:t>
            </a:r>
            <a:r>
              <a:rPr lang="en-IN" dirty="0"/>
              <a:t> (public domain)</a:t>
            </a:r>
            <a:endParaRPr lang="en-IN" dirty="0">
              <a:cs typeface="Calibri"/>
            </a:endParaRPr>
          </a:p>
          <a:p>
            <a:endParaRPr lang="en-IN" dirty="0">
              <a:cs typeface="Calibri"/>
            </a:endParaRPr>
          </a:p>
          <a:p>
            <a:endParaRPr lang="en-IN" dirty="0">
              <a:cs typeface="Calibri"/>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10</a:t>
            </a:fld>
            <a:endParaRPr lang="en-US"/>
          </a:p>
        </p:txBody>
      </p:sp>
    </p:spTree>
    <p:extLst>
      <p:ext uri="{BB962C8B-B14F-4D97-AF65-F5344CB8AC3E}">
        <p14:creationId xmlns:p14="http://schemas.microsoft.com/office/powerpoint/2010/main" val="321050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estimate mixing height from CALIPSO’s Vertical Feature Mask data, the team had to unpack each data block to determine atmospheric features. </a:t>
            </a:r>
            <a:r>
              <a:rPr lang="en-IN" dirty="0">
                <a:cs typeface="Calibri"/>
              </a:rPr>
              <a:t>The features that were of interest to the team were surface, aerosol, latitude, longitude and altitude. These features are then assigned to  a numeric value for processing and better access. The python code works to calculate the mixing height value for the aerosol with respect to surface. Once the mixing height value for aerosol was calculated, it was recorded in the form of CSV file. </a:t>
            </a:r>
            <a:endParaRPr lang="en-US" dirty="0">
              <a:cs typeface="Calibri"/>
            </a:endParaRPr>
          </a:p>
          <a:p>
            <a:endParaRPr lang="en-IN" dirty="0">
              <a:cs typeface="Calibri"/>
            </a:endParaRPr>
          </a:p>
          <a:p>
            <a:endParaRPr lang="en-IN" dirty="0">
              <a:cs typeface="Calibri"/>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11</a:t>
            </a:fld>
            <a:endParaRPr lang="en-US"/>
          </a:p>
        </p:txBody>
      </p:sp>
    </p:spTree>
    <p:extLst>
      <p:ext uri="{BB962C8B-B14F-4D97-AF65-F5344CB8AC3E}">
        <p14:creationId xmlns:p14="http://schemas.microsoft.com/office/powerpoint/2010/main" val="208639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cs typeface="Calibri"/>
              </a:rPr>
              <a:t>Observed mixing height data could then be displayed on a map using the corresponding latitude and longitude points. </a:t>
            </a:r>
            <a:r>
              <a:rPr lang="en-IN" dirty="0"/>
              <a:t>In the image, m</a:t>
            </a:r>
            <a:r>
              <a:rPr lang="en-US" dirty="0" err="1"/>
              <a:t>ixing</a:t>
            </a:r>
            <a:r>
              <a:rPr lang="en-US" dirty="0"/>
              <a:t> Height is displayed with a red sphere for each latitude and longitude data point. The base map  is overlaid with Terra &amp; Aqua MAIAC Land Aerosol Optical Depth (AOD) Daily 1km which depicts the air quality. </a:t>
            </a:r>
            <a:endParaRPr lang="en-IN" dirty="0"/>
          </a:p>
          <a:p>
            <a:endParaRPr lang="en-IN" dirty="0">
              <a:cs typeface="Calibri"/>
            </a:endParaRPr>
          </a:p>
          <a:p>
            <a:r>
              <a:rPr lang="en-IN" dirty="0">
                <a:cs typeface="Calibri"/>
              </a:rPr>
              <a:t>The team was hoping to compare these observations to back-calculated mixing height estimations made with one of the four main mixing height models used by the NWS. We ended up just comparing the location of the soundings that the estimations are based off of with the location of the mixing height observation to determine the accuracy for future comparison. </a:t>
            </a:r>
          </a:p>
          <a:p>
            <a:endParaRPr lang="en-IN" dirty="0">
              <a:cs typeface="Calibri"/>
            </a:endParaRPr>
          </a:p>
          <a:p>
            <a:endParaRPr lang="en-IN" dirty="0">
              <a:cs typeface="Calibri"/>
            </a:endParaRPr>
          </a:p>
          <a:p>
            <a:endParaRPr lang="en-IN" dirty="0">
              <a:cs typeface="Calibri"/>
            </a:endParaRPr>
          </a:p>
          <a:p>
            <a:pPr marL="342900" indent="-342900">
              <a:spcAft>
                <a:spcPts val="600"/>
              </a:spcAft>
              <a:buFont typeface="Wingdings,Sans-Serif"/>
              <a:buChar char="§"/>
            </a:pPr>
            <a:r>
              <a:rPr lang="en-US" dirty="0"/>
              <a:t>Identified usable mixing height layers </a:t>
            </a:r>
          </a:p>
          <a:p>
            <a:pPr marL="342900" indent="-342900">
              <a:spcAft>
                <a:spcPts val="600"/>
              </a:spcAft>
              <a:buFont typeface="Wingdings,Sans-Serif"/>
              <a:buChar char="§"/>
            </a:pPr>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419653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was able to successfully develop a software tool that found the features of interest from the vertical feature mask granule can be plotted. This verified the location of  attenuated data, cloud interference, surface and aerosol location.  The areas where the blue aerosols, continuous from the red surface, end representations the altitude of the mixing height. The CALIPSO pass does not always indicate where there are continuous aerosols if the transect does not cross a smoke plume. The team was able to refine our methodology when selecting CALIPSO passes.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41431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major obstacle in achieveing the validation objective of this project was that mixing height predictions are difficult to calculate given the complexity of atmospheric inputs. Translating</a:t>
            </a:r>
            <a:r>
              <a:rPr lang="en-US">
                <a:cs typeface="Calibri"/>
              </a:rPr>
              <a:t> atmosphernic sounding data into python data frames has proven difficult, as the data and python were not programmed to be directly compatible. In addition, the bulk Richardson and the turbulent kinetic energy method require additional imputes and more data to successfully calculate and the team was unable to get the code working.</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811918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mixing layer observation calculated from CALIPSO data does not align spatially or temporally with model-based soundings. </a:t>
            </a:r>
          </a:p>
          <a:p>
            <a:r>
              <a:rPr lang="en-US"/>
              <a:t>First, it should be noted that this image is from our BEST result.</a:t>
            </a:r>
          </a:p>
          <a:p>
            <a:r>
              <a:rPr lang="en-US"/>
              <a:t>Often, when acquiring CALIPSO imagery, it seemed that the track of the pass would encompass the area of the fire, but that was not always the case, as demonstrated here with the fragmented green line. Gaps in the line represent attenuated data.</a:t>
            </a:r>
          </a:p>
          <a:p>
            <a:r>
              <a:rPr lang="en-US"/>
              <a:t>Temporally, we don’t know what time of day the modeled sounding represents, making it difficult to compare those results with the output from our code.</a:t>
            </a:r>
          </a:p>
          <a:p>
            <a:r>
              <a:rPr lang="en-US"/>
              <a:t>In any case, both points are far away from the source of the smoke and more work needs to be done to resolve these issues.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78059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developed software tool that took inputs of CALIPSO LiDAR Vertical Feature Mask data, and extract mixing height observations.  We had hoped to conclude which mixing height estimation methodology is most accurate based on comparisons with observed mixing height data. However, we were not able to </a:t>
            </a:r>
            <a:r>
              <a:rPr lang="en-US" dirty="0" smtClean="0">
                <a:cs typeface="Calibri"/>
              </a:rPr>
              <a:t>back-calculate </a:t>
            </a:r>
            <a:r>
              <a:rPr lang="en-US" dirty="0">
                <a:cs typeface="Calibri"/>
              </a:rPr>
              <a:t>the mixing height predictions and spatial and temporal thresholds must be determined to reconcile differences between soundings and CALIPSO passes. This project will be continuing for a second term, and once those </a:t>
            </a:r>
            <a:r>
              <a:rPr lang="en-US" dirty="0" smtClean="0">
                <a:cs typeface="Calibri"/>
              </a:rPr>
              <a:t>reconciliations </a:t>
            </a:r>
            <a:r>
              <a:rPr lang="en-US" dirty="0">
                <a:cs typeface="Calibri"/>
              </a:rPr>
              <a:t>are made, these mixing height observations can be used to validate the accuracy of mixing height models.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595139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1. The team hopes a second term can apply the methodologies of mixing height estimations to over fires in different ecosystems. During this term, the team chose grassland wildfires from arid regions for a consistent smoke plume composition and fire intensity. More research is needed to verify the accuracy of various methodologies with different fires in different ecosystems. </a:t>
            </a:r>
            <a:endParaRPr lang="en-US" dirty="0">
              <a:cs typeface="Calibri"/>
            </a:endParaRPr>
          </a:p>
          <a:p>
            <a:r>
              <a:rPr lang="en-US" dirty="0"/>
              <a:t>2. In addition the team hopes more research can be done into intensity derived mixing heights. With sparse passes, mixing height observations from CALIPSO are not practical for daily mixing height forecasts. </a:t>
            </a:r>
            <a:endParaRPr lang="en-US" dirty="0">
              <a:cs typeface="Calibri"/>
            </a:endParaRPr>
          </a:p>
          <a:p>
            <a:r>
              <a:rPr lang="en-US" dirty="0"/>
              <a:t>3. Lastly we hope another term can explore how mixing heights vary over the course of a day. The team only look at a wildfire’s mixing height once; more research is needed to determine how long an estimation is valid for.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76531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would like to thank the following individuals for all their support, instruction, and feedback on this project: </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Across the United States, wildfires have disrupted communities and ecosystems alike. </a:t>
            </a:r>
            <a:r>
              <a:rPr lang="en-US" dirty="0"/>
              <a:t>Smoke pollution from these wildfires, however, can have equally as devastating an impact on human and environmental health. Current methods to evaluate and predict smoke pollution are under-researched, but satellite imagery can provide more continuous and accurate coverage than current </a:t>
            </a:r>
            <a:r>
              <a:rPr lang="en-US" i="1" dirty="0"/>
              <a:t>in situ</a:t>
            </a:r>
            <a:r>
              <a:rPr lang="en-US" dirty="0"/>
              <a:t> methods. Using data from CALIPSO Vertical Feature Mask Granules, this project created a software tool that automates the process of calculating a value for the maximum height to which smoke plumes will rise into the atmosphere. </a:t>
            </a:r>
            <a:r>
              <a:rPr lang="en-US" sz="1200" b="0" i="0" kern="1200" dirty="0" smtClean="0">
                <a:solidFill>
                  <a:schemeClr val="tx1"/>
                </a:solidFill>
                <a:effectLst/>
                <a:latin typeface="+mn-lt"/>
                <a:ea typeface="+mn-ea"/>
                <a:cs typeface="+mn-cs"/>
              </a:rPr>
              <a:t>The difference between the maximum height and the surface elevation is also referred to as the mixing height. As the smoke spreads through the mixing height, a larger mixing height will results in a smaller the surface concentration.</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cs typeface="Calibri"/>
              </a:rPr>
              <a:t>Image Credit: </a:t>
            </a:r>
            <a:r>
              <a:rPr lang="en-US" dirty="0" smtClean="0">
                <a:cs typeface="Calibri"/>
              </a:rPr>
              <a:t>NASA/Fyodor </a:t>
            </a:r>
            <a:r>
              <a:rPr lang="en-US" dirty="0" err="1" smtClean="0">
                <a:cs typeface="Calibri"/>
              </a:rPr>
              <a:t>Yurchikhin</a:t>
            </a:r>
            <a:r>
              <a:rPr lang="en-US" dirty="0" smtClean="0">
                <a:cs typeface="Calibri"/>
              </a:rPr>
              <a:t>,</a:t>
            </a:r>
            <a:r>
              <a:rPr lang="en-US" dirty="0">
                <a:cs typeface="Calibri"/>
              </a:rPr>
              <a:t> </a:t>
            </a:r>
            <a:r>
              <a:rPr lang="en-US" dirty="0"/>
              <a:t>Central Idaho Wildfires (NASA, International Space Station, 08/18/13)</a:t>
            </a:r>
            <a:endParaRPr lang="en-US" dirty="0">
              <a:cs typeface="Calibri"/>
            </a:endParaRPr>
          </a:p>
          <a:p>
            <a:r>
              <a:rPr lang="en-US" dirty="0">
                <a:cs typeface="Calibri"/>
              </a:rPr>
              <a:t>Image Source: </a:t>
            </a:r>
            <a:r>
              <a:rPr lang="en-US" dirty="0"/>
              <a:t>https://images.nasa.gov/details-iss036e032853 </a:t>
            </a:r>
            <a:r>
              <a:rPr lang="en-US" dirty="0" smtClean="0"/>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92147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worked with the NWS, BLM and NPS.  The NWS is looking to standardize the method in which smoke mixing heights are calculated and will be using the team's results to aid in the decision making process. The BLM and NPS are looking for more insight into which mixing height estimation method is most accurate in order to authorize prescribed burns. These deliberate fires are vital in reducing the fuel load of wildfires but the smoke poses the same risk to the public as wildfire smoke.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4745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a:t>
            </a:r>
            <a:r>
              <a:rPr lang="en-US" dirty="0"/>
              <a:t>Wildfire events have increased in frequency:</a:t>
            </a:r>
          </a:p>
          <a:p>
            <a:r>
              <a:rPr lang="en-US" dirty="0">
                <a:cs typeface="Calibri"/>
              </a:rPr>
              <a:t>    This is particularly true in the western U.S. where the number of wildfires has increased dramatically since 1950.</a:t>
            </a:r>
          </a:p>
          <a:p>
            <a:r>
              <a:rPr lang="en-US" dirty="0">
                <a:cs typeface="Calibri"/>
              </a:rPr>
              <a:t>2. </a:t>
            </a:r>
            <a:r>
              <a:rPr lang="en-US" dirty="0"/>
              <a:t>Prescribed burning helps reduce fuel loads and minimize fire danger, but is also a source of smoke</a:t>
            </a:r>
          </a:p>
          <a:p>
            <a:r>
              <a:rPr lang="en-US" dirty="0">
                <a:cs typeface="Calibri"/>
              </a:rPr>
              <a:t>    Land managers must base their go/no go decisions for prescribed burns on current smoke dispersal prediction methods while considering the consequences in areas that </a:t>
            </a:r>
          </a:p>
          <a:p>
            <a:r>
              <a:rPr lang="en-US" dirty="0">
                <a:cs typeface="Calibri"/>
              </a:rPr>
              <a:t>    may be located far from the actual burned area.</a:t>
            </a:r>
            <a:endParaRPr lang="en-US" dirty="0"/>
          </a:p>
          <a:p>
            <a:r>
              <a:rPr lang="en-US" dirty="0">
                <a:cs typeface="Calibri"/>
              </a:rPr>
              <a:t>3.  </a:t>
            </a:r>
            <a:r>
              <a:rPr lang="en-US" dirty="0"/>
              <a:t>Atmospheric smoke is known to have adverse effects on human respiratory and cardiovascular health:</a:t>
            </a:r>
            <a:endParaRPr lang="en-US" dirty="0">
              <a:cs typeface="Calibri"/>
            </a:endParaRPr>
          </a:p>
          <a:p>
            <a:r>
              <a:rPr lang="en-US" dirty="0">
                <a:cs typeface="Calibri"/>
              </a:rPr>
              <a:t>     These health related issues place an additional burden on the already overwhelmed healthcare system in the United States</a:t>
            </a:r>
            <a:r>
              <a:rPr lang="en-US" dirty="0" smtClean="0">
                <a:cs typeface="Calibri"/>
              </a:rPr>
              <a:t>.</a:t>
            </a:r>
          </a:p>
          <a:p>
            <a:endParaRPr lang="en-US" dirty="0" smtClean="0">
              <a:cs typeface="Calibri"/>
            </a:endParaRPr>
          </a:p>
          <a:p>
            <a:r>
              <a:rPr lang="en-US" dirty="0" smtClean="0">
                <a:cs typeface="Calibri"/>
              </a:rPr>
              <a:t>Icons from </a:t>
            </a:r>
            <a:r>
              <a:rPr lang="en-US" smtClean="0">
                <a:cs typeface="Calibri"/>
              </a:rPr>
              <a:t>ppt</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23740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1. </a:t>
            </a:r>
            <a:r>
              <a:rPr lang="en-US" dirty="0"/>
              <a:t>No standardized method for predicting smoke dispersal:</a:t>
            </a:r>
            <a:endParaRPr lang="en-US" dirty="0">
              <a:cs typeface="Calibri"/>
            </a:endParaRPr>
          </a:p>
          <a:p>
            <a:r>
              <a:rPr lang="en-US" dirty="0">
                <a:cs typeface="Calibri"/>
              </a:rPr>
              <a:t>     In the past, these have been based on atmospheric soundings.</a:t>
            </a:r>
            <a:endParaRPr lang="en-US" dirty="0"/>
          </a:p>
          <a:p>
            <a:pPr>
              <a:spcAft>
                <a:spcPts val="600"/>
              </a:spcAft>
            </a:pPr>
            <a:r>
              <a:rPr lang="en-US" dirty="0">
                <a:cs typeface="Calibri"/>
              </a:rPr>
              <a:t>2. </a:t>
            </a:r>
            <a:r>
              <a:rPr lang="en-US" dirty="0"/>
              <a:t>Lack of research on this area results in inconsistencies in forecasting between agencies and across state lines:</a:t>
            </a:r>
            <a:endParaRPr lang="en-US" dirty="0">
              <a:cs typeface="Calibri"/>
            </a:endParaRPr>
          </a:p>
          <a:p>
            <a:r>
              <a:rPr lang="en-US" dirty="0">
                <a:cs typeface="Calibri"/>
              </a:rPr>
              <a:t>     Currently, different methods are used by different agencies and may even differ for the same fire if it crosses state lines.</a:t>
            </a:r>
            <a:endParaRPr lang="en-US" dirty="0"/>
          </a:p>
          <a:p>
            <a:pPr>
              <a:spcAft>
                <a:spcPts val="600"/>
              </a:spcAft>
            </a:pPr>
            <a:r>
              <a:rPr lang="en-US" dirty="0">
                <a:cs typeface="Calibri"/>
              </a:rPr>
              <a:t>3. </a:t>
            </a:r>
            <a:r>
              <a:rPr lang="en-US" dirty="0"/>
              <a:t>The only relevant publication to date investigated four common calculations approaches:</a:t>
            </a:r>
            <a:endParaRPr lang="en-US" dirty="0">
              <a:cs typeface="Calibri"/>
            </a:endParaRPr>
          </a:p>
          <a:p>
            <a:r>
              <a:rPr lang="en-US" dirty="0">
                <a:cs typeface="Calibri"/>
              </a:rPr>
              <a:t>     Due to the high variation in the results of the different methods, a more reliable and consistent approach is needed.</a:t>
            </a:r>
            <a:endParaRPr lang="en-US" dirty="0"/>
          </a:p>
          <a:p>
            <a:endParaRPr lang="en-US" dirty="0">
              <a:cs typeface="Calibri"/>
            </a:endParaRPr>
          </a:p>
          <a:p>
            <a:r>
              <a:rPr lang="en-US" dirty="0"/>
              <a:t>------------------------------Image Information Below ------------------------------</a:t>
            </a:r>
            <a:endParaRPr lang="en-US" dirty="0">
              <a:cs typeface="Calibri"/>
            </a:endParaRPr>
          </a:p>
          <a:p>
            <a:r>
              <a:rPr lang="en-US" dirty="0"/>
              <a:t>•Image Credit: Matt </a:t>
            </a:r>
            <a:r>
              <a:rPr lang="en-US" dirty="0" err="1"/>
              <a:t>Fearon</a:t>
            </a:r>
            <a:endParaRPr lang="en-US" dirty="0">
              <a:cs typeface="Calibri"/>
            </a:endParaRPr>
          </a:p>
          <a:p>
            <a:r>
              <a:rPr lang="en-US" dirty="0"/>
              <a:t>•Image Source: </a:t>
            </a:r>
            <a:r>
              <a:rPr lang="en-US" dirty="0" err="1"/>
              <a:t>Fearon</a:t>
            </a:r>
            <a:r>
              <a:rPr lang="en-US" dirty="0"/>
              <a:t>, M. G., T. J. Brown, &amp; G. M. </a:t>
            </a:r>
            <a:r>
              <a:rPr lang="en-US" dirty="0" err="1"/>
              <a:t>Curcio</a:t>
            </a:r>
            <a:r>
              <a:rPr lang="en-US" dirty="0"/>
              <a:t> (2015). Establishing a national standard method for operational mixing height determination. </a:t>
            </a:r>
            <a:r>
              <a:rPr lang="en-US" i="1" dirty="0"/>
              <a:t>J. Operational Meteor</a:t>
            </a:r>
            <a:r>
              <a:rPr lang="en-US" dirty="0"/>
              <a:t>., 3 (15), 172-189. </a:t>
            </a:r>
            <a:r>
              <a:rPr lang="en-US" u="sng" dirty="0">
                <a:hlinkClick r:id="rId3"/>
              </a:rPr>
              <a:t>http://dx.doi.org/10.15191/nwajom.2015.0315</a:t>
            </a:r>
            <a:r>
              <a:rPr lang="en-US" dirty="0"/>
              <a: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78888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Without launching a </a:t>
            </a:r>
            <a:r>
              <a:rPr lang="en-US" dirty="0" smtClean="0">
                <a:cs typeface="Calibri"/>
              </a:rPr>
              <a:t>balloon </a:t>
            </a:r>
            <a:r>
              <a:rPr lang="en-US" dirty="0" err="1" smtClean="0">
                <a:cs typeface="Calibri"/>
              </a:rPr>
              <a:t>sonde</a:t>
            </a:r>
            <a:r>
              <a:rPr lang="en-US" dirty="0" smtClean="0">
                <a:cs typeface="Calibri"/>
              </a:rPr>
              <a:t> </a:t>
            </a:r>
            <a:r>
              <a:rPr lang="en-US" dirty="0">
                <a:cs typeface="Calibri"/>
              </a:rPr>
              <a:t>directly into a smoke plume, there is not reliable way to obtain observed smoke mixing heights. The team focuses on common methodologies for mixing height estimations as shown above. The Stull and </a:t>
            </a:r>
            <a:r>
              <a:rPr lang="en-US" dirty="0" err="1">
                <a:cs typeface="Calibri"/>
              </a:rPr>
              <a:t>Holzworth</a:t>
            </a:r>
            <a:r>
              <a:rPr lang="en-US" dirty="0">
                <a:cs typeface="Calibri"/>
              </a:rPr>
              <a:t> methods use soundings to trace an air parcels trajectory as it is lifted through the atmosphere, but the Stull method excludes dynamic processes such as advection and turbulent flow and the </a:t>
            </a:r>
            <a:r>
              <a:rPr lang="en-US" dirty="0" err="1" smtClean="0">
                <a:cs typeface="Calibri"/>
              </a:rPr>
              <a:t>Holzworth</a:t>
            </a:r>
            <a:r>
              <a:rPr lang="en-US" dirty="0" smtClean="0">
                <a:cs typeface="Calibri"/>
              </a:rPr>
              <a:t> </a:t>
            </a:r>
            <a:r>
              <a:rPr lang="en-US" dirty="0">
                <a:cs typeface="Calibri"/>
              </a:rPr>
              <a:t>method assumes a dry atmosphere. The Bulk Richardson number method compares the ratio between</a:t>
            </a:r>
            <a:r>
              <a:rPr lang="en-US" dirty="0"/>
              <a:t> buoyancy versus the wind shear and is used to determine if turbulent winds will result in upward vertical motion. The Turbulent Kinetic Energy method looks at how the kinetic energy of the environment changes over time. For this project the team used another form of the equation which looks at how buoyancy, advection and pressure gradients change the kinetic energy.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26881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project had three main objectives: First, the team worked to produce observed mixing height data by processing and analyzing CALIPSO aerosol data across smoke plumes from historic wildfires. Since there is very little verified mixing height data, these observations are very valuable to the project partners. </a:t>
            </a:r>
          </a:p>
          <a:p>
            <a:r>
              <a:rPr lang="en-US" dirty="0"/>
              <a:t>2. Second, the team aimed to compare these observations with past mixing height estimations from the National Weather Service to validate the accuracy of the predictions. This will help determine a uniform mixing height estimation method in the future.  </a:t>
            </a:r>
            <a:endParaRPr lang="en-US" dirty="0">
              <a:cs typeface="Calibri"/>
            </a:endParaRPr>
          </a:p>
          <a:p>
            <a:r>
              <a:rPr lang="en-US" dirty="0"/>
              <a:t>3. Finally, this project provided our partners with a tutorial on our methods, and a script that automated the process of finding the mixing height from any CALIPSO data import.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29567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Southern Idaho is located in the intermountain western United States.</a:t>
            </a:r>
          </a:p>
          <a:p>
            <a:r>
              <a:rPr lang="en-US" dirty="0">
                <a:cs typeface="Calibri"/>
              </a:rPr>
              <a:t>2. The semi-arid climate results in dry vegetation shared by surrounding states to the west, south, and east.</a:t>
            </a:r>
          </a:p>
          <a:p>
            <a:r>
              <a:rPr lang="en-US" dirty="0">
                <a:cs typeface="Calibri"/>
              </a:rPr>
              <a:t>3. These conditions create a region prone to large wildfire events.</a:t>
            </a:r>
          </a:p>
          <a:p>
            <a:r>
              <a:rPr lang="en-US" dirty="0">
                <a:cs typeface="Calibri"/>
              </a:rPr>
              <a:t>4. We chose to focus on this area because of the high density of records for large fires.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42667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CALIPSO, CALIOP LiDAR vertical feature masks data was used in order to determine land, </a:t>
            </a:r>
            <a:r>
              <a:rPr lang="en-US" dirty="0" err="1"/>
              <a:t>aeorosol</a:t>
            </a:r>
            <a:r>
              <a:rPr lang="en-US" dirty="0"/>
              <a:t> and cloud features. </a:t>
            </a:r>
            <a:r>
              <a:rPr lang="en-US" sz="1200" b="0" i="0" kern="1200" dirty="0" smtClean="0">
                <a:solidFill>
                  <a:schemeClr val="tx1"/>
                </a:solidFill>
                <a:effectLst/>
                <a:latin typeface="+mn-lt"/>
                <a:ea typeface="+mn-ea"/>
                <a:cs typeface="+mn-cs"/>
              </a:rPr>
              <a:t>Terra MODIS , Aqua MODIS and VIIRS were used to identify fire boundary, smoke plume trajectory, and whether the CALIPSO instrument was sampling the smoke plume during a particular overflight. I will say more about this last point in the next chart.</a:t>
            </a:r>
            <a:endParaRPr lang="en-US" dirty="0" smtClean="0"/>
          </a:p>
          <a:p>
            <a:r>
              <a:rPr lang="en-US" dirty="0" smtClean="0"/>
              <a:t>Images: NASA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578768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sp>
        <p:nvSpPr>
          <p:cNvPr id="22" name="Rounded Rectangle 16"/>
          <p:cNvSpPr/>
          <p:nvPr userDrawn="1"/>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90381" y="6250887"/>
            <a:ext cx="12407901" cy="657078"/>
            <a:chOff x="-107950" y="6250887"/>
            <a:chExt cx="12407901" cy="657078"/>
          </a:xfrm>
          <a:solidFill>
            <a:srgbClr val="379CC4"/>
          </a:solid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nvGrpSpPr>
          <p:cNvPr id="5" name="Group 4"/>
          <p:cNvGrpSpPr/>
          <p:nvPr/>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245387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04D99"/>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04D99"/>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04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904D99"/>
                    </a:solidFill>
                    <a:latin typeface="Century Gothic" panose="020B0502020202020204" pitchFamily="34" charset="0"/>
                  </a:rPr>
                  <a:t>| </a:t>
                </a:r>
                <a:r>
                  <a:rPr lang="en-US" sz="1600" spc="100" baseline="0">
                    <a:solidFill>
                      <a:srgbClr val="904D99"/>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0" r:id="rId1"/>
    <p:sldLayoutId id="2147483716" r:id="rId2"/>
    <p:sldLayoutId id="2147483718" r:id="rId3"/>
    <p:sldLayoutId id="2147483721" r:id="rId4"/>
    <p:sldLayoutId id="2147483722" r:id="rId5"/>
    <p:sldLayoutId id="2147483723" r:id="rId6"/>
    <p:sldLayoutId id="2147483724" r:id="rId7"/>
    <p:sldLayoutId id="2147483725" r:id="rId8"/>
    <p:sldLayoutId id="2147483726" r:id="rId9"/>
    <p:sldLayoutId id="2147483719" r:id="rId10"/>
    <p:sldLayoutId id="2147483679" r:id="rId11"/>
    <p:sldLayoutId id="2147483707" r:id="rId12"/>
    <p:sldLayoutId id="2147483690" r:id="rId13"/>
    <p:sldLayoutId id="2147483691" r:id="rId14"/>
    <p:sldLayoutId id="2147483698" r:id="rId15"/>
    <p:sldLayoutId id="21474837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8.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40.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61.svg"/><Relationship Id="rId5" Type="http://schemas.openxmlformats.org/officeDocument/2006/relationships/image" Target="../media/image44.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66816" y="1837942"/>
            <a:ext cx="539496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904D99"/>
                </a:solidFill>
                <a:latin typeface="Century Gothic"/>
              </a:rPr>
              <a:t>Southern Idaho</a:t>
            </a:r>
            <a:endParaRPr lang="en-US" sz="3700" spc="0" baseline="0">
              <a:solidFill>
                <a:srgbClr val="904D99"/>
              </a:solidFill>
            </a:endParaRPr>
          </a:p>
          <a:p>
            <a:pPr algn="l"/>
            <a:r>
              <a:rPr lang="en-US" sz="2800" b="0" spc="0" baseline="0">
                <a:solidFill>
                  <a:srgbClr val="904D99"/>
                </a:solidFill>
                <a:latin typeface="Century Gothic"/>
              </a:rPr>
              <a:t>Health &amp; Air Qual</a:t>
            </a:r>
            <a:r>
              <a:rPr lang="en-US" sz="2800" b="0" spc="0">
                <a:solidFill>
                  <a:srgbClr val="904D99"/>
                </a:solidFill>
                <a:latin typeface="Century Gothic"/>
              </a:rPr>
              <a:t>ity</a:t>
            </a:r>
            <a:endParaRPr lang="en-US" sz="2800" b="0" spc="0" baseline="0">
              <a:solidFill>
                <a:srgbClr val="904D99"/>
              </a:solidFill>
              <a:latin typeface="Century Gothic"/>
            </a:endParaRPr>
          </a:p>
        </p:txBody>
      </p:sp>
      <p:sp>
        <p:nvSpPr>
          <p:cNvPr id="4" name="Subtitle 2"/>
          <p:cNvSpPr txBox="1">
            <a:spLocks/>
          </p:cNvSpPr>
          <p:nvPr/>
        </p:nvSpPr>
        <p:spPr>
          <a:xfrm>
            <a:off x="6089905" y="3092179"/>
            <a:ext cx="5672051" cy="181390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rPr>
              <a:t>Monitoring Atmospheric Mixing Heights Post-Wildfire Through the Use of NASA Earth Observations </a:t>
            </a:r>
            <a:endParaRPr lang="en-US">
              <a:solidFill>
                <a:schemeClr val="tx1">
                  <a:lumMod val="75000"/>
                  <a:lumOff val="25000"/>
                </a:schemeClr>
              </a:solidFill>
            </a:endParaRPr>
          </a:p>
        </p:txBody>
      </p:sp>
      <p:sp>
        <p:nvSpPr>
          <p:cNvPr id="6" name="Rectangle 5">
            <a:extLst>
              <a:ext uri="{FF2B5EF4-FFF2-40B4-BE49-F238E27FC236}">
                <a16:creationId xmlns:a16="http://schemas.microsoft.com/office/drawing/2014/main" id="{E2F68839-5985-4661-A92A-2055A6CB37E9}"/>
              </a:ext>
            </a:extLst>
          </p:cNvPr>
          <p:cNvSpPr/>
          <p:nvPr/>
        </p:nvSpPr>
        <p:spPr>
          <a:xfrm>
            <a:off x="8526270" y="6264938"/>
            <a:ext cx="1991251" cy="338554"/>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904D99"/>
                </a:solidFill>
                <a:latin typeface="Century Gothic"/>
              </a:rPr>
              <a:t>Idaho – Pocatello </a:t>
            </a:r>
            <a:endParaRPr lang="en-US">
              <a:solidFill>
                <a:srgbClr val="904D99"/>
              </a:solidFill>
              <a:latin typeface="Century Gothic"/>
            </a:endParaRPr>
          </a:p>
        </p:txBody>
      </p:sp>
      <p:sp>
        <p:nvSpPr>
          <p:cNvPr id="7" name="TextBox 1">
            <a:extLst>
              <a:ext uri="{FF2B5EF4-FFF2-40B4-BE49-F238E27FC236}">
                <a16:creationId xmlns:a16="http://schemas.microsoft.com/office/drawing/2014/main" id="{1833C020-01A5-4922-8EE7-DE881DB9C3E0}"/>
              </a:ext>
            </a:extLst>
          </p:cNvPr>
          <p:cNvSpPr txBox="1"/>
          <p:nvPr/>
        </p:nvSpPr>
        <p:spPr>
          <a:xfrm>
            <a:off x="6066814" y="4960968"/>
            <a:ext cx="5394960"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Ella Griffith, Ashwini </a:t>
            </a:r>
            <a:r>
              <a:rPr lang="en-US" sz="1400" err="1">
                <a:solidFill>
                  <a:schemeClr val="tx1">
                    <a:lumMod val="75000"/>
                    <a:lumOff val="25000"/>
                  </a:schemeClr>
                </a:solidFill>
                <a:latin typeface="Century Gothic"/>
              </a:rPr>
              <a:t>Badgujar</a:t>
            </a:r>
            <a:r>
              <a:rPr lang="en-US" sz="1400">
                <a:solidFill>
                  <a:schemeClr val="tx1">
                    <a:lumMod val="75000"/>
                    <a:lumOff val="25000"/>
                  </a:schemeClr>
                </a:solidFill>
                <a:latin typeface="Century Gothic"/>
              </a:rPr>
              <a:t>, Sean Cusick, Dan </a:t>
            </a:r>
            <a:r>
              <a:rPr lang="en-US" sz="1400" err="1">
                <a:solidFill>
                  <a:schemeClr val="tx1">
                    <a:lumMod val="75000"/>
                    <a:lumOff val="25000"/>
                  </a:schemeClr>
                </a:solidFill>
                <a:latin typeface="Century Gothic"/>
              </a:rPr>
              <a:t>Giltz</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37960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9A12F-5656-465E-9DBF-58D3D740B97F}"/>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Methodology</a:t>
            </a:r>
            <a:endParaRPr lang="en-US"/>
          </a:p>
        </p:txBody>
      </p:sp>
      <p:pic>
        <p:nvPicPr>
          <p:cNvPr id="2" name="Picture 2" descr="Graphical user interface, map&#10;&#10;Description automatically generated">
            <a:extLst>
              <a:ext uri="{FF2B5EF4-FFF2-40B4-BE49-F238E27FC236}">
                <a16:creationId xmlns:a16="http://schemas.microsoft.com/office/drawing/2014/main" id="{404820BB-2696-4BEB-8F3F-DF905F5220D7}"/>
              </a:ext>
            </a:extLst>
          </p:cNvPr>
          <p:cNvPicPr>
            <a:picLocks noChangeAspect="1"/>
          </p:cNvPicPr>
          <p:nvPr/>
        </p:nvPicPr>
        <p:blipFill>
          <a:blip r:embed="rId3"/>
          <a:stretch>
            <a:fillRect/>
          </a:stretch>
        </p:blipFill>
        <p:spPr>
          <a:xfrm>
            <a:off x="6471425" y="1495854"/>
            <a:ext cx="5280102" cy="4462440"/>
          </a:xfrm>
          <a:prstGeom prst="rect">
            <a:avLst/>
          </a:prstGeom>
        </p:spPr>
      </p:pic>
      <p:sp>
        <p:nvSpPr>
          <p:cNvPr id="3" name="Rectangle: Rounded Corners 2">
            <a:extLst>
              <a:ext uri="{FF2B5EF4-FFF2-40B4-BE49-F238E27FC236}">
                <a16:creationId xmlns:a16="http://schemas.microsoft.com/office/drawing/2014/main" id="{C32A46EA-3F64-4197-A735-5C54623321C8}"/>
              </a:ext>
            </a:extLst>
          </p:cNvPr>
          <p:cNvSpPr/>
          <p:nvPr/>
        </p:nvSpPr>
        <p:spPr>
          <a:xfrm>
            <a:off x="662242" y="1504851"/>
            <a:ext cx="4168309" cy="114299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latin typeface="Century Gothic"/>
              </a:rPr>
              <a:t> Data Acquistion </a:t>
            </a:r>
            <a:endParaRPr lang="en-US"/>
          </a:p>
        </p:txBody>
      </p:sp>
      <p:sp>
        <p:nvSpPr>
          <p:cNvPr id="14" name="Text Placeholder 5">
            <a:extLst>
              <a:ext uri="{FF2B5EF4-FFF2-40B4-BE49-F238E27FC236}">
                <a16:creationId xmlns:a16="http://schemas.microsoft.com/office/drawing/2014/main" id="{153727AE-19FD-47F4-9ACF-53D658E01FDB}"/>
              </a:ext>
            </a:extLst>
          </p:cNvPr>
          <p:cNvSpPr txBox="1">
            <a:spLocks/>
          </p:cNvSpPr>
          <p:nvPr/>
        </p:nvSpPr>
        <p:spPr>
          <a:xfrm>
            <a:off x="494439" y="2473845"/>
            <a:ext cx="5695459" cy="42412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Wingdings" panose="020B0604020202020204" pitchFamily="34" charset="0"/>
              <a:buChar char="§"/>
            </a:pPr>
            <a:endParaRPr lang="en-US" sz="24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rgbClr val="3F3F3F"/>
                </a:solidFill>
                <a:latin typeface="Century Gothic"/>
              </a:rPr>
              <a:t>Identified fires of interest located in the Southern Idaho region</a:t>
            </a:r>
          </a:p>
          <a:p>
            <a:pPr marL="800100" lvl="1">
              <a:lnSpc>
                <a:spcPct val="100000"/>
              </a:lnSpc>
              <a:spcBef>
                <a:spcPts val="0"/>
              </a:spcBef>
              <a:spcAft>
                <a:spcPts val="600"/>
              </a:spcAft>
              <a:buClr>
                <a:srgbClr val="904D99"/>
              </a:buClr>
              <a:buFont typeface="Wingdings" panose="020B0604020202020204" pitchFamily="34" charset="0"/>
              <a:buChar char="§"/>
            </a:pPr>
            <a:endParaRPr lang="en-US" sz="21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rgbClr val="3F3F3F"/>
                </a:solidFill>
                <a:latin typeface="Century Gothic"/>
              </a:rPr>
              <a:t>Viewed fire using 2D imagery in NASA Worldview </a:t>
            </a:r>
          </a:p>
          <a:p>
            <a:pPr marL="800100" lvl="1">
              <a:lnSpc>
                <a:spcPct val="100000"/>
              </a:lnSpc>
              <a:spcBef>
                <a:spcPts val="0"/>
              </a:spcBef>
              <a:spcAft>
                <a:spcPts val="600"/>
              </a:spcAft>
              <a:buClr>
                <a:srgbClr val="904D99"/>
              </a:buClr>
              <a:buFont typeface="Wingdings" panose="020B0604020202020204" pitchFamily="34" charset="0"/>
              <a:buChar char="§"/>
            </a:pPr>
            <a:endParaRPr lang="en-US" sz="21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rgbClr val="3F3F3F"/>
                </a:solidFill>
                <a:latin typeface="Century Gothic"/>
              </a:rPr>
              <a:t>Download corresponding CALIPSO Vertical Feature Mask HDF file data product </a:t>
            </a:r>
          </a:p>
          <a:p>
            <a:pPr marL="800100" lvl="1">
              <a:lnSpc>
                <a:spcPct val="100000"/>
              </a:lnSpc>
              <a:spcBef>
                <a:spcPts val="0"/>
              </a:spcBef>
              <a:spcAft>
                <a:spcPts val="600"/>
              </a:spcAft>
              <a:buClr>
                <a:srgbClr val="904D99"/>
              </a:buClr>
              <a:buFont typeface="Wingdings" panose="05030102010509060703" pitchFamily="18" charset="2"/>
              <a:buChar char="§"/>
            </a:pPr>
            <a:endParaRPr lang="en-US" sz="18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endParaRPr lang="en-US" sz="1800" dirty="0">
              <a:solidFill>
                <a:srgbClr val="3F3F3F"/>
              </a:solidFill>
              <a:latin typeface="Century Gothic"/>
            </a:endParaRPr>
          </a:p>
        </p:txBody>
      </p:sp>
      <p:sp>
        <p:nvSpPr>
          <p:cNvPr id="17" name="Rectangle 16">
            <a:extLst>
              <a:ext uri="{FF2B5EF4-FFF2-40B4-BE49-F238E27FC236}">
                <a16:creationId xmlns:a16="http://schemas.microsoft.com/office/drawing/2014/main" id="{17024DCC-87A7-44BF-94C9-B03D56454D6A}"/>
              </a:ext>
            </a:extLst>
          </p:cNvPr>
          <p:cNvSpPr/>
          <p:nvPr/>
        </p:nvSpPr>
        <p:spPr>
          <a:xfrm>
            <a:off x="6350827" y="5958294"/>
            <a:ext cx="5521298" cy="738664"/>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smtClean="0">
                <a:solidFill>
                  <a:schemeClr val="tx1">
                    <a:lumMod val="75000"/>
                    <a:lumOff val="25000"/>
                  </a:schemeClr>
                </a:solidFill>
                <a:latin typeface="Century Gothic"/>
              </a:rPr>
              <a:t>Elk Complex</a:t>
            </a:r>
            <a:r>
              <a:rPr lang="en-US" dirty="0">
                <a:solidFill>
                  <a:schemeClr val="tx1">
                    <a:lumMod val="75000"/>
                    <a:lumOff val="25000"/>
                  </a:schemeClr>
                </a:solidFill>
                <a:latin typeface="Century Gothic"/>
              </a:rPr>
              <a:t> </a:t>
            </a:r>
            <a:r>
              <a:rPr lang="en-US" dirty="0" smtClean="0">
                <a:solidFill>
                  <a:schemeClr val="tx1">
                    <a:lumMod val="75000"/>
                    <a:lumOff val="25000"/>
                  </a:schemeClr>
                </a:solidFill>
                <a:latin typeface="Century Gothic"/>
              </a:rPr>
              <a:t>– August </a:t>
            </a:r>
            <a:r>
              <a:rPr lang="en-US" dirty="0">
                <a:solidFill>
                  <a:schemeClr val="tx1">
                    <a:lumMod val="75000"/>
                    <a:lumOff val="25000"/>
                  </a:schemeClr>
                </a:solidFill>
                <a:latin typeface="Century Gothic"/>
              </a:rPr>
              <a:t>12th, 2013. The map highlights the fire scar using VIIRS, the air quality and smoke plume using MODIS, and overlaps CALIPSO's flight path for accuracy.</a:t>
            </a:r>
          </a:p>
        </p:txBody>
      </p:sp>
      <p:pic>
        <p:nvPicPr>
          <p:cNvPr id="19" name="Graphic 18" descr="Satellite">
            <a:extLst>
              <a:ext uri="{FF2B5EF4-FFF2-40B4-BE49-F238E27FC236}">
                <a16:creationId xmlns:a16="http://schemas.microsoft.com/office/drawing/2014/main" id="{1B9F7EC1-137D-4641-B861-C702EE82F3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793873" y="1774394"/>
            <a:ext cx="780106" cy="603912"/>
          </a:xfrm>
          <a:prstGeom prst="rect">
            <a:avLst/>
          </a:prstGeom>
        </p:spPr>
      </p:pic>
    </p:spTree>
    <p:extLst>
      <p:ext uri="{BB962C8B-B14F-4D97-AF65-F5344CB8AC3E}">
        <p14:creationId xmlns:p14="http://schemas.microsoft.com/office/powerpoint/2010/main" val="2395938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9A12F-5656-465E-9DBF-58D3D740B97F}"/>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Methodology</a:t>
            </a:r>
            <a:endParaRPr lang="en-US"/>
          </a:p>
        </p:txBody>
      </p:sp>
      <p:sp>
        <p:nvSpPr>
          <p:cNvPr id="3" name="Rectangle: Rounded Corners 2">
            <a:extLst>
              <a:ext uri="{FF2B5EF4-FFF2-40B4-BE49-F238E27FC236}">
                <a16:creationId xmlns:a16="http://schemas.microsoft.com/office/drawing/2014/main" id="{C32A46EA-3F64-4197-A735-5C54623321C8}"/>
              </a:ext>
            </a:extLst>
          </p:cNvPr>
          <p:cNvSpPr/>
          <p:nvPr/>
        </p:nvSpPr>
        <p:spPr>
          <a:xfrm>
            <a:off x="662242" y="1504851"/>
            <a:ext cx="4168309" cy="114299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latin typeface="Century Gothic"/>
              </a:rPr>
              <a:t> Data Processing  </a:t>
            </a:r>
            <a:endParaRPr lang="en-US"/>
          </a:p>
        </p:txBody>
      </p:sp>
      <p:sp>
        <p:nvSpPr>
          <p:cNvPr id="14" name="Text Placeholder 5">
            <a:extLst>
              <a:ext uri="{FF2B5EF4-FFF2-40B4-BE49-F238E27FC236}">
                <a16:creationId xmlns:a16="http://schemas.microsoft.com/office/drawing/2014/main" id="{153727AE-19FD-47F4-9ACF-53D658E01FDB}"/>
              </a:ext>
            </a:extLst>
          </p:cNvPr>
          <p:cNvSpPr txBox="1">
            <a:spLocks/>
          </p:cNvSpPr>
          <p:nvPr/>
        </p:nvSpPr>
        <p:spPr>
          <a:xfrm>
            <a:off x="495299" y="2533105"/>
            <a:ext cx="6401889" cy="42412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Wingdings" panose="020B0604020202020204" pitchFamily="34" charset="0"/>
              <a:buChar char="§"/>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chemeClr val="tx1">
                    <a:lumMod val="75000"/>
                    <a:lumOff val="25000"/>
                  </a:schemeClr>
                </a:solidFill>
                <a:latin typeface="Century Gothic"/>
              </a:rPr>
              <a:t>Python script</a:t>
            </a:r>
            <a:r>
              <a:rPr lang="en-US" sz="2100" dirty="0">
                <a:solidFill>
                  <a:schemeClr val="tx1">
                    <a:lumMod val="75000"/>
                    <a:lumOff val="25000"/>
                  </a:schemeClr>
                </a:solidFill>
                <a:latin typeface="Century Gothic"/>
                <a:ea typeface="+mn-lt"/>
                <a:cs typeface="+mn-lt"/>
              </a:rPr>
              <a:t> extracts features of </a:t>
            </a:r>
            <a:r>
              <a:rPr lang="en-US" sz="2100" dirty="0" smtClean="0">
                <a:solidFill>
                  <a:schemeClr val="tx1">
                    <a:lumMod val="75000"/>
                    <a:lumOff val="25000"/>
                  </a:schemeClr>
                </a:solidFill>
                <a:latin typeface="Century Gothic"/>
                <a:ea typeface="+mn-lt"/>
                <a:cs typeface="+mn-lt"/>
              </a:rPr>
              <a:t>relevance </a:t>
            </a:r>
            <a:r>
              <a:rPr lang="en-US" sz="2100" dirty="0">
                <a:solidFill>
                  <a:schemeClr val="tx1">
                    <a:lumMod val="75000"/>
                    <a:lumOff val="25000"/>
                  </a:schemeClr>
                </a:solidFill>
                <a:latin typeface="Century Gothic"/>
                <a:ea typeface="+mn-lt"/>
                <a:cs typeface="+mn-lt"/>
              </a:rPr>
              <a:t>to find continuous aerosols </a:t>
            </a:r>
          </a:p>
          <a:p>
            <a:pPr marL="0" indent="0">
              <a:lnSpc>
                <a:spcPct val="100000"/>
              </a:lnSpc>
              <a:spcBef>
                <a:spcPts val="0"/>
              </a:spcBef>
              <a:spcAft>
                <a:spcPts val="600"/>
              </a:spcAft>
              <a:buClr>
                <a:srgbClr val="904D99"/>
              </a:buClr>
              <a:buNone/>
            </a:pPr>
            <a:endParaRPr lang="en-US" sz="21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chemeClr val="tx1">
                    <a:lumMod val="75000"/>
                    <a:lumOff val="25000"/>
                  </a:schemeClr>
                </a:solidFill>
                <a:latin typeface="Century Gothic"/>
                <a:ea typeface="+mn-lt"/>
                <a:cs typeface="+mn-lt"/>
              </a:rPr>
              <a:t>Maximum altitude at which the aerosol ends is recorded as the mixing height</a:t>
            </a:r>
            <a:endParaRPr lang="en-US" sz="21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904D99"/>
              </a:buClr>
              <a:buFont typeface="Wingdings" panose="05030102010509060703" pitchFamily="18" charset="2"/>
              <a:buChar char="§"/>
            </a:pPr>
            <a:endParaRPr lang="en-US" sz="21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chemeClr val="tx1">
                    <a:lumMod val="75000"/>
                    <a:lumOff val="25000"/>
                  </a:schemeClr>
                </a:solidFill>
                <a:latin typeface="Century Gothic"/>
                <a:cs typeface="Calibri"/>
              </a:rPr>
              <a:t>Mixing Height observations are recorded and exported to CSV with corresponding latitude and longitude </a:t>
            </a:r>
          </a:p>
          <a:p>
            <a:pPr marL="800100" lvl="1">
              <a:lnSpc>
                <a:spcPct val="100000"/>
              </a:lnSpc>
              <a:spcBef>
                <a:spcPts val="0"/>
              </a:spcBef>
              <a:spcAft>
                <a:spcPts val="600"/>
              </a:spcAft>
              <a:buClr>
                <a:srgbClr val="904D99"/>
              </a:buClr>
              <a:buFont typeface="Wingdings" panose="05030102010509060703" pitchFamily="18" charset="2"/>
              <a:buChar char="§"/>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endParaRPr lang="en-US" sz="1800" dirty="0">
              <a:solidFill>
                <a:schemeClr val="tx1">
                  <a:lumMod val="75000"/>
                  <a:lumOff val="25000"/>
                </a:schemeClr>
              </a:solidFill>
              <a:latin typeface="Century Gothic"/>
            </a:endParaRPr>
          </a:p>
        </p:txBody>
      </p:sp>
      <p:pic>
        <p:nvPicPr>
          <p:cNvPr id="5" name="Graphic 5" descr="Workflow">
            <a:extLst>
              <a:ext uri="{FF2B5EF4-FFF2-40B4-BE49-F238E27FC236}">
                <a16:creationId xmlns:a16="http://schemas.microsoft.com/office/drawing/2014/main" id="{D1E70D16-C84C-45F8-B0A8-D15FDA26E0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798849" y="1624361"/>
            <a:ext cx="914400" cy="914400"/>
          </a:xfrm>
          <a:prstGeom prst="rect">
            <a:avLst/>
          </a:prstGeom>
        </p:spPr>
      </p:pic>
      <p:graphicFrame>
        <p:nvGraphicFramePr>
          <p:cNvPr id="13" name="Table 14">
            <a:extLst>
              <a:ext uri="{FF2B5EF4-FFF2-40B4-BE49-F238E27FC236}">
                <a16:creationId xmlns:a16="http://schemas.microsoft.com/office/drawing/2014/main" id="{DD0EF050-B514-47F4-9E97-9DC3314D958E}"/>
              </a:ext>
            </a:extLst>
          </p:cNvPr>
          <p:cNvGraphicFramePr>
            <a:graphicFrameLocks noGrp="1"/>
          </p:cNvGraphicFramePr>
          <p:nvPr>
            <p:extLst>
              <p:ext uri="{D42A27DB-BD31-4B8C-83A1-F6EECF244321}">
                <p14:modId xmlns:p14="http://schemas.microsoft.com/office/powerpoint/2010/main" val="2179771844"/>
              </p:ext>
            </p:extLst>
          </p:nvPr>
        </p:nvGraphicFramePr>
        <p:xfrm>
          <a:off x="7318467" y="2337878"/>
          <a:ext cx="4560750" cy="3840480"/>
        </p:xfrm>
        <a:graphic>
          <a:graphicData uri="http://schemas.openxmlformats.org/drawingml/2006/table">
            <a:tbl>
              <a:tblPr firstRow="1" bandRow="1">
                <a:tableStyleId>{5C22544A-7EE6-4342-B048-85BDC9FD1C3A}</a:tableStyleId>
              </a:tblPr>
              <a:tblGrid>
                <a:gridCol w="1319896">
                  <a:extLst>
                    <a:ext uri="{9D8B030D-6E8A-4147-A177-3AD203B41FA5}">
                      <a16:colId xmlns:a16="http://schemas.microsoft.com/office/drawing/2014/main" val="3186287214"/>
                    </a:ext>
                  </a:extLst>
                </a:gridCol>
                <a:gridCol w="1458209">
                  <a:extLst>
                    <a:ext uri="{9D8B030D-6E8A-4147-A177-3AD203B41FA5}">
                      <a16:colId xmlns:a16="http://schemas.microsoft.com/office/drawing/2014/main" val="565201925"/>
                    </a:ext>
                  </a:extLst>
                </a:gridCol>
                <a:gridCol w="1782645">
                  <a:extLst>
                    <a:ext uri="{9D8B030D-6E8A-4147-A177-3AD203B41FA5}">
                      <a16:colId xmlns:a16="http://schemas.microsoft.com/office/drawing/2014/main" val="2033380739"/>
                    </a:ext>
                  </a:extLst>
                </a:gridCol>
              </a:tblGrid>
              <a:tr h="636240">
                <a:tc>
                  <a:txBody>
                    <a:bodyPr/>
                    <a:lstStyle/>
                    <a:p>
                      <a:pPr algn="ctr"/>
                      <a:r>
                        <a:rPr lang="en-US" dirty="0">
                          <a:latin typeface="Century Gothic" panose="020B0502020202020204" pitchFamily="34" charset="0"/>
                        </a:rPr>
                        <a:t>Latitude</a:t>
                      </a:r>
                    </a:p>
                  </a:txBody>
                  <a:tcPr anchor="ctr">
                    <a:solidFill>
                      <a:srgbClr val="904D99"/>
                    </a:solidFill>
                  </a:tcPr>
                </a:tc>
                <a:tc>
                  <a:txBody>
                    <a:bodyPr/>
                    <a:lstStyle/>
                    <a:p>
                      <a:pPr algn="ctr"/>
                      <a:r>
                        <a:rPr lang="en-US">
                          <a:latin typeface="Century Gothic" panose="020B0502020202020204" pitchFamily="34" charset="0"/>
                        </a:rPr>
                        <a:t>Longitude</a:t>
                      </a:r>
                    </a:p>
                  </a:txBody>
                  <a:tcPr anchor="ctr">
                    <a:solidFill>
                      <a:srgbClr val="904D99"/>
                    </a:solidFill>
                  </a:tcPr>
                </a:tc>
                <a:tc>
                  <a:txBody>
                    <a:bodyPr/>
                    <a:lstStyle/>
                    <a:p>
                      <a:pPr algn="ctr"/>
                      <a:r>
                        <a:rPr lang="en-US" dirty="0">
                          <a:latin typeface="Century Gothic" panose="020B0502020202020204" pitchFamily="34" charset="0"/>
                        </a:rPr>
                        <a:t>Mixing Height Altitude</a:t>
                      </a:r>
                    </a:p>
                  </a:txBody>
                  <a:tcPr anchor="ctr">
                    <a:solidFill>
                      <a:srgbClr val="904D99"/>
                    </a:solidFill>
                  </a:tcPr>
                </a:tc>
                <a:extLst>
                  <a:ext uri="{0D108BD9-81ED-4DB2-BD59-A6C34878D82A}">
                    <a16:rowId xmlns:a16="http://schemas.microsoft.com/office/drawing/2014/main" val="4068828831"/>
                  </a:ext>
                </a:extLst>
              </a:tr>
              <a:tr h="457200">
                <a:tc>
                  <a:txBody>
                    <a:bodyPr/>
                    <a:lstStyle/>
                    <a:p>
                      <a:pPr algn="ctr"/>
                      <a:r>
                        <a:rPr lang="en-US" dirty="0" smtClean="0">
                          <a:solidFill>
                            <a:schemeClr val="tx1">
                              <a:lumMod val="75000"/>
                              <a:lumOff val="25000"/>
                            </a:schemeClr>
                          </a:solidFill>
                          <a:latin typeface="Century Gothic" panose="020B0502020202020204" pitchFamily="34" charset="0"/>
                        </a:rPr>
                        <a:t>42.1385</a:t>
                      </a:r>
                      <a:endParaRPr lang="en-US" dirty="0">
                        <a:solidFill>
                          <a:schemeClr val="tx1">
                            <a:lumMod val="75000"/>
                            <a:lumOff val="25000"/>
                          </a:schemeClr>
                        </a:solidFill>
                        <a:latin typeface="Century Gothic" panose="020B0502020202020204" pitchFamily="34" charset="0"/>
                      </a:endParaRPr>
                    </a:p>
                  </a:txBody>
                  <a:tcPr anchor="ctr">
                    <a:solidFill>
                      <a:srgbClr val="A97BB8"/>
                    </a:solidFill>
                  </a:tcPr>
                </a:tc>
                <a:tc>
                  <a:txBody>
                    <a:bodyPr/>
                    <a:lstStyle/>
                    <a:p>
                      <a:pPr algn="ctr"/>
                      <a:r>
                        <a:rPr lang="en-US" dirty="0">
                          <a:solidFill>
                            <a:schemeClr val="tx1">
                              <a:lumMod val="75000"/>
                              <a:lumOff val="25000"/>
                            </a:schemeClr>
                          </a:solidFill>
                          <a:latin typeface="Century Gothic" panose="020B0502020202020204" pitchFamily="34" charset="0"/>
                        </a:rPr>
                        <a:t>-115.543</a:t>
                      </a:r>
                    </a:p>
                  </a:txBody>
                  <a:tcPr anchor="ctr">
                    <a:solidFill>
                      <a:srgbClr val="A97BB8"/>
                    </a:solidFill>
                  </a:tcPr>
                </a:tc>
                <a:tc>
                  <a:txBody>
                    <a:bodyPr/>
                    <a:lstStyle/>
                    <a:p>
                      <a:pPr algn="ctr"/>
                      <a:r>
                        <a:rPr lang="en-US">
                          <a:solidFill>
                            <a:schemeClr val="tx1">
                              <a:lumMod val="75000"/>
                              <a:lumOff val="25000"/>
                            </a:schemeClr>
                          </a:solidFill>
                          <a:latin typeface="Century Gothic" panose="020B0502020202020204" pitchFamily="34" charset="0"/>
                        </a:rPr>
                        <a:t>2.68</a:t>
                      </a:r>
                    </a:p>
                  </a:txBody>
                  <a:tcPr anchor="ctr">
                    <a:solidFill>
                      <a:srgbClr val="A97BB8"/>
                    </a:solidFill>
                  </a:tcPr>
                </a:tc>
                <a:extLst>
                  <a:ext uri="{0D108BD9-81ED-4DB2-BD59-A6C34878D82A}">
                    <a16:rowId xmlns:a16="http://schemas.microsoft.com/office/drawing/2014/main" val="1219894244"/>
                  </a:ext>
                </a:extLst>
              </a:tr>
              <a:tr h="457200">
                <a:tc>
                  <a:txBody>
                    <a:bodyPr/>
                    <a:lstStyle/>
                    <a:p>
                      <a:pPr algn="ctr"/>
                      <a:r>
                        <a:rPr lang="en-US" dirty="0" smtClean="0">
                          <a:solidFill>
                            <a:schemeClr val="tx1">
                              <a:lumMod val="75000"/>
                              <a:lumOff val="25000"/>
                            </a:schemeClr>
                          </a:solidFill>
                          <a:latin typeface="Century Gothic" panose="020B0502020202020204" pitchFamily="34" charset="0"/>
                        </a:rPr>
                        <a:t>42.1414</a:t>
                      </a:r>
                      <a:endParaRPr lang="en-US" dirty="0">
                        <a:solidFill>
                          <a:schemeClr val="tx1">
                            <a:lumMod val="75000"/>
                            <a:lumOff val="25000"/>
                          </a:schemeClr>
                        </a:solidFill>
                        <a:latin typeface="Century Gothic" panose="020B0502020202020204" pitchFamily="34" charset="0"/>
                      </a:endParaRPr>
                    </a:p>
                  </a:txBody>
                  <a:tcPr anchor="ctr">
                    <a:solidFill>
                      <a:schemeClr val="bg1">
                        <a:lumMod val="95000"/>
                      </a:schemeClr>
                    </a:solidFill>
                  </a:tcPr>
                </a:tc>
                <a:tc>
                  <a:txBody>
                    <a:bodyPr/>
                    <a:lstStyle/>
                    <a:p>
                      <a:pPr algn="ctr"/>
                      <a:r>
                        <a:rPr lang="en-US" dirty="0">
                          <a:solidFill>
                            <a:schemeClr val="tx1">
                              <a:lumMod val="75000"/>
                              <a:lumOff val="25000"/>
                            </a:schemeClr>
                          </a:solidFill>
                          <a:latin typeface="Century Gothic" panose="020B0502020202020204" pitchFamily="34" charset="0"/>
                        </a:rPr>
                        <a:t>-</a:t>
                      </a:r>
                      <a:r>
                        <a:rPr lang="en-US" dirty="0" smtClean="0">
                          <a:solidFill>
                            <a:schemeClr val="tx1">
                              <a:lumMod val="75000"/>
                              <a:lumOff val="25000"/>
                            </a:schemeClr>
                          </a:solidFill>
                          <a:latin typeface="Century Gothic" panose="020B0502020202020204" pitchFamily="34" charset="0"/>
                        </a:rPr>
                        <a:t>115.544</a:t>
                      </a:r>
                      <a:endParaRPr lang="en-US" dirty="0">
                        <a:solidFill>
                          <a:schemeClr val="tx1">
                            <a:lumMod val="75000"/>
                            <a:lumOff val="25000"/>
                          </a:schemeClr>
                        </a:solidFill>
                        <a:latin typeface="Century Gothic" panose="020B0502020202020204" pitchFamily="34" charset="0"/>
                      </a:endParaRPr>
                    </a:p>
                  </a:txBody>
                  <a:tcPr anchor="ctr">
                    <a:solidFill>
                      <a:schemeClr val="bg1">
                        <a:lumMod val="95000"/>
                      </a:schemeClr>
                    </a:solidFill>
                  </a:tcPr>
                </a:tc>
                <a:tc>
                  <a:txBody>
                    <a:bodyPr/>
                    <a:lstStyle/>
                    <a:p>
                      <a:pPr algn="ctr"/>
                      <a:r>
                        <a:rPr lang="en-US" dirty="0">
                          <a:solidFill>
                            <a:schemeClr val="tx1">
                              <a:lumMod val="75000"/>
                              <a:lumOff val="25000"/>
                            </a:schemeClr>
                          </a:solidFill>
                          <a:latin typeface="Century Gothic" panose="020B0502020202020204" pitchFamily="34" charset="0"/>
                        </a:rPr>
                        <a:t>2.68</a:t>
                      </a:r>
                    </a:p>
                  </a:txBody>
                  <a:tcPr anchor="ctr">
                    <a:solidFill>
                      <a:schemeClr val="bg1">
                        <a:lumMod val="95000"/>
                      </a:schemeClr>
                    </a:solidFill>
                  </a:tcPr>
                </a:tc>
                <a:extLst>
                  <a:ext uri="{0D108BD9-81ED-4DB2-BD59-A6C34878D82A}">
                    <a16:rowId xmlns:a16="http://schemas.microsoft.com/office/drawing/2014/main" val="348106688"/>
                  </a:ext>
                </a:extLst>
              </a:tr>
              <a:tr h="457200">
                <a:tc>
                  <a:txBody>
                    <a:bodyPr/>
                    <a:lstStyle/>
                    <a:p>
                      <a:pPr algn="ctr"/>
                      <a:r>
                        <a:rPr lang="en-US" dirty="0" smtClean="0">
                          <a:solidFill>
                            <a:schemeClr val="tx1">
                              <a:lumMod val="75000"/>
                              <a:lumOff val="25000"/>
                            </a:schemeClr>
                          </a:solidFill>
                          <a:latin typeface="Century Gothic" panose="020B0502020202020204" pitchFamily="34" charset="0"/>
                        </a:rPr>
                        <a:t>42.1444</a:t>
                      </a:r>
                      <a:endParaRPr lang="en-US" dirty="0">
                        <a:solidFill>
                          <a:schemeClr val="tx1">
                            <a:lumMod val="75000"/>
                            <a:lumOff val="25000"/>
                          </a:schemeClr>
                        </a:solidFill>
                        <a:latin typeface="Century Gothic" panose="020B0502020202020204" pitchFamily="34" charset="0"/>
                      </a:endParaRPr>
                    </a:p>
                  </a:txBody>
                  <a:tcPr anchor="ctr">
                    <a:solidFill>
                      <a:srgbClr val="A97BB8"/>
                    </a:solidFill>
                  </a:tcPr>
                </a:tc>
                <a:tc>
                  <a:txBody>
                    <a:bodyPr/>
                    <a:lstStyle/>
                    <a:p>
                      <a:pPr algn="ctr"/>
                      <a:r>
                        <a:rPr lang="en-US" dirty="0">
                          <a:solidFill>
                            <a:schemeClr val="tx1">
                              <a:lumMod val="75000"/>
                              <a:lumOff val="25000"/>
                            </a:schemeClr>
                          </a:solidFill>
                          <a:latin typeface="Century Gothic" panose="020B0502020202020204" pitchFamily="34" charset="0"/>
                        </a:rPr>
                        <a:t>-115.546</a:t>
                      </a:r>
                    </a:p>
                  </a:txBody>
                  <a:tcPr anchor="ctr">
                    <a:solidFill>
                      <a:srgbClr val="A97BB8"/>
                    </a:solidFill>
                  </a:tcPr>
                </a:tc>
                <a:tc>
                  <a:txBody>
                    <a:bodyPr/>
                    <a:lstStyle/>
                    <a:p>
                      <a:pPr algn="ctr"/>
                      <a:r>
                        <a:rPr lang="en-US" dirty="0">
                          <a:solidFill>
                            <a:schemeClr val="tx1">
                              <a:lumMod val="75000"/>
                              <a:lumOff val="25000"/>
                            </a:schemeClr>
                          </a:solidFill>
                          <a:latin typeface="Century Gothic" panose="020B0502020202020204" pitchFamily="34" charset="0"/>
                        </a:rPr>
                        <a:t>2.68</a:t>
                      </a:r>
                    </a:p>
                  </a:txBody>
                  <a:tcPr anchor="ctr">
                    <a:solidFill>
                      <a:srgbClr val="A97BB8"/>
                    </a:solidFill>
                  </a:tcPr>
                </a:tc>
                <a:extLst>
                  <a:ext uri="{0D108BD9-81ED-4DB2-BD59-A6C34878D82A}">
                    <a16:rowId xmlns:a16="http://schemas.microsoft.com/office/drawing/2014/main" val="1504902500"/>
                  </a:ext>
                </a:extLst>
              </a:tr>
              <a:tr h="457200">
                <a:tc>
                  <a:txBody>
                    <a:bodyPr/>
                    <a:lstStyle/>
                    <a:p>
                      <a:pPr algn="ctr"/>
                      <a:r>
                        <a:rPr lang="en-US" dirty="0" smtClean="0">
                          <a:solidFill>
                            <a:schemeClr val="tx1">
                              <a:lumMod val="75000"/>
                              <a:lumOff val="25000"/>
                            </a:schemeClr>
                          </a:solidFill>
                          <a:latin typeface="Century Gothic" panose="020B0502020202020204" pitchFamily="34" charset="0"/>
                        </a:rPr>
                        <a:t>42.1474</a:t>
                      </a:r>
                      <a:endParaRPr lang="en-US" dirty="0">
                        <a:solidFill>
                          <a:schemeClr val="tx1">
                            <a:lumMod val="75000"/>
                            <a:lumOff val="25000"/>
                          </a:schemeClr>
                        </a:solidFill>
                        <a:latin typeface="Century Gothic" panose="020B0502020202020204" pitchFamily="34" charset="0"/>
                      </a:endParaRPr>
                    </a:p>
                  </a:txBody>
                  <a:tcPr anchor="ctr">
                    <a:solidFill>
                      <a:schemeClr val="bg1">
                        <a:lumMod val="95000"/>
                      </a:schemeClr>
                    </a:solidFill>
                  </a:tcPr>
                </a:tc>
                <a:tc>
                  <a:txBody>
                    <a:bodyPr/>
                    <a:lstStyle/>
                    <a:p>
                      <a:pPr lvl="0" algn="ctr">
                        <a:buNone/>
                      </a:pPr>
                      <a:r>
                        <a:rPr lang="en-US" sz="1800" b="0" i="0" u="none" strike="noStrike" noProof="0" dirty="0">
                          <a:solidFill>
                            <a:schemeClr val="tx1">
                              <a:lumMod val="75000"/>
                              <a:lumOff val="25000"/>
                            </a:schemeClr>
                          </a:solidFill>
                          <a:latin typeface="Century Gothic" panose="020B0502020202020204" pitchFamily="34" charset="0"/>
                        </a:rPr>
                        <a:t>-115.547</a:t>
                      </a:r>
                      <a:endParaRPr lang="en-US" dirty="0">
                        <a:solidFill>
                          <a:schemeClr val="tx1">
                            <a:lumMod val="75000"/>
                            <a:lumOff val="25000"/>
                          </a:schemeClr>
                        </a:solidFill>
                        <a:latin typeface="Century Gothic" panose="020B0502020202020204" pitchFamily="34" charset="0"/>
                      </a:endParaRPr>
                    </a:p>
                  </a:txBody>
                  <a:tcPr anchor="ctr">
                    <a:solidFill>
                      <a:schemeClr val="bg1">
                        <a:lumMod val="95000"/>
                      </a:schemeClr>
                    </a:solidFill>
                  </a:tcPr>
                </a:tc>
                <a:tc>
                  <a:txBody>
                    <a:bodyPr/>
                    <a:lstStyle/>
                    <a:p>
                      <a:pPr algn="ctr"/>
                      <a:r>
                        <a:rPr lang="en-US" dirty="0">
                          <a:solidFill>
                            <a:schemeClr val="tx1">
                              <a:lumMod val="75000"/>
                              <a:lumOff val="25000"/>
                            </a:schemeClr>
                          </a:solidFill>
                          <a:latin typeface="Century Gothic" panose="020B0502020202020204" pitchFamily="34" charset="0"/>
                        </a:rPr>
                        <a:t>2.68</a:t>
                      </a:r>
                    </a:p>
                  </a:txBody>
                  <a:tcPr anchor="ctr">
                    <a:solidFill>
                      <a:schemeClr val="bg1">
                        <a:lumMod val="95000"/>
                      </a:schemeClr>
                    </a:solidFill>
                  </a:tcPr>
                </a:tc>
                <a:extLst>
                  <a:ext uri="{0D108BD9-81ED-4DB2-BD59-A6C34878D82A}">
                    <a16:rowId xmlns:a16="http://schemas.microsoft.com/office/drawing/2014/main" val="1598801601"/>
                  </a:ext>
                </a:extLst>
              </a:tr>
              <a:tr h="457200">
                <a:tc>
                  <a:txBody>
                    <a:bodyPr/>
                    <a:lstStyle/>
                    <a:p>
                      <a:pPr algn="ctr"/>
                      <a:r>
                        <a:rPr lang="en-US" dirty="0">
                          <a:solidFill>
                            <a:schemeClr val="tx1">
                              <a:lumMod val="75000"/>
                              <a:lumOff val="25000"/>
                            </a:schemeClr>
                          </a:solidFill>
                          <a:latin typeface="Century Gothic" panose="020B0502020202020204" pitchFamily="34" charset="0"/>
                        </a:rPr>
                        <a:t>42.1533</a:t>
                      </a:r>
                    </a:p>
                  </a:txBody>
                  <a:tcPr anchor="ctr">
                    <a:solidFill>
                      <a:srgbClr val="A97BB8"/>
                    </a:solidFill>
                  </a:tcPr>
                </a:tc>
                <a:tc>
                  <a:txBody>
                    <a:bodyPr/>
                    <a:lstStyle/>
                    <a:p>
                      <a:pPr lvl="0" algn="ctr">
                        <a:buNone/>
                      </a:pPr>
                      <a:r>
                        <a:rPr lang="en-US" sz="1800" b="0" i="0" u="none" strike="noStrike" noProof="0" dirty="0">
                          <a:solidFill>
                            <a:schemeClr val="tx1">
                              <a:lumMod val="75000"/>
                              <a:lumOff val="25000"/>
                            </a:schemeClr>
                          </a:solidFill>
                          <a:latin typeface="Century Gothic" panose="020B0502020202020204" pitchFamily="34" charset="0"/>
                        </a:rPr>
                        <a:t>-115.548</a:t>
                      </a:r>
                      <a:endParaRPr lang="en-US" dirty="0">
                        <a:solidFill>
                          <a:schemeClr val="tx1">
                            <a:lumMod val="75000"/>
                            <a:lumOff val="25000"/>
                          </a:schemeClr>
                        </a:solidFill>
                        <a:latin typeface="Century Gothic" panose="020B0502020202020204" pitchFamily="34" charset="0"/>
                      </a:endParaRPr>
                    </a:p>
                  </a:txBody>
                  <a:tcPr anchor="ctr">
                    <a:solidFill>
                      <a:srgbClr val="A97BB8"/>
                    </a:solidFill>
                  </a:tcPr>
                </a:tc>
                <a:tc>
                  <a:txBody>
                    <a:bodyPr/>
                    <a:lstStyle/>
                    <a:p>
                      <a:pPr algn="ctr"/>
                      <a:r>
                        <a:rPr lang="en-US" dirty="0">
                          <a:solidFill>
                            <a:schemeClr val="tx1">
                              <a:lumMod val="75000"/>
                              <a:lumOff val="25000"/>
                            </a:schemeClr>
                          </a:solidFill>
                          <a:latin typeface="Century Gothic" panose="020B0502020202020204" pitchFamily="34" charset="0"/>
                        </a:rPr>
                        <a:t>2.68</a:t>
                      </a:r>
                    </a:p>
                  </a:txBody>
                  <a:tcPr anchor="ctr">
                    <a:solidFill>
                      <a:srgbClr val="A97BB8"/>
                    </a:solidFill>
                  </a:tcPr>
                </a:tc>
                <a:extLst>
                  <a:ext uri="{0D108BD9-81ED-4DB2-BD59-A6C34878D82A}">
                    <a16:rowId xmlns:a16="http://schemas.microsoft.com/office/drawing/2014/main" val="894682116"/>
                  </a:ext>
                </a:extLst>
              </a:tr>
              <a:tr h="457200">
                <a:tc>
                  <a:txBody>
                    <a:bodyPr/>
                    <a:lstStyle/>
                    <a:p>
                      <a:pPr algn="ctr"/>
                      <a:r>
                        <a:rPr lang="en-US" dirty="0" smtClean="0">
                          <a:solidFill>
                            <a:schemeClr val="tx1">
                              <a:lumMod val="75000"/>
                              <a:lumOff val="25000"/>
                            </a:schemeClr>
                          </a:solidFill>
                          <a:latin typeface="Century Gothic" panose="020B0502020202020204" pitchFamily="34" charset="0"/>
                        </a:rPr>
                        <a:t>42.1563</a:t>
                      </a:r>
                      <a:endParaRPr lang="en-US" dirty="0">
                        <a:solidFill>
                          <a:schemeClr val="tx1">
                            <a:lumMod val="75000"/>
                            <a:lumOff val="25000"/>
                          </a:schemeClr>
                        </a:solidFill>
                        <a:latin typeface="Century Gothic" panose="020B0502020202020204" pitchFamily="34" charset="0"/>
                      </a:endParaRPr>
                    </a:p>
                  </a:txBody>
                  <a:tcPr anchor="ctr">
                    <a:solidFill>
                      <a:schemeClr val="bg1">
                        <a:lumMod val="95000"/>
                      </a:schemeClr>
                    </a:solidFill>
                  </a:tcPr>
                </a:tc>
                <a:tc>
                  <a:txBody>
                    <a:bodyPr/>
                    <a:lstStyle/>
                    <a:p>
                      <a:pPr lvl="0" algn="ctr">
                        <a:buNone/>
                      </a:pPr>
                      <a:r>
                        <a:rPr lang="en-US" sz="1800" b="0" i="0" u="none" strike="noStrike" noProof="0" dirty="0">
                          <a:solidFill>
                            <a:schemeClr val="tx1">
                              <a:lumMod val="75000"/>
                              <a:lumOff val="25000"/>
                            </a:schemeClr>
                          </a:solidFill>
                          <a:latin typeface="Century Gothic" panose="020B0502020202020204" pitchFamily="34" charset="0"/>
                        </a:rPr>
                        <a:t>-115.549</a:t>
                      </a:r>
                      <a:endParaRPr lang="en-US" dirty="0">
                        <a:solidFill>
                          <a:schemeClr val="tx1">
                            <a:lumMod val="75000"/>
                            <a:lumOff val="25000"/>
                          </a:schemeClr>
                        </a:solidFill>
                        <a:latin typeface="Century Gothic" panose="020B0502020202020204" pitchFamily="34" charset="0"/>
                      </a:endParaRPr>
                    </a:p>
                  </a:txBody>
                  <a:tcPr anchor="ctr">
                    <a:solidFill>
                      <a:schemeClr val="bg1">
                        <a:lumMod val="95000"/>
                      </a:schemeClr>
                    </a:solidFill>
                  </a:tcPr>
                </a:tc>
                <a:tc>
                  <a:txBody>
                    <a:bodyPr/>
                    <a:lstStyle/>
                    <a:p>
                      <a:pPr algn="ctr"/>
                      <a:r>
                        <a:rPr lang="en-US" dirty="0">
                          <a:solidFill>
                            <a:schemeClr val="tx1">
                              <a:lumMod val="75000"/>
                              <a:lumOff val="25000"/>
                            </a:schemeClr>
                          </a:solidFill>
                          <a:latin typeface="Century Gothic" panose="020B0502020202020204" pitchFamily="34" charset="0"/>
                        </a:rPr>
                        <a:t>2.68</a:t>
                      </a:r>
                    </a:p>
                  </a:txBody>
                  <a:tcPr anchor="ctr">
                    <a:solidFill>
                      <a:schemeClr val="bg1">
                        <a:lumMod val="95000"/>
                      </a:schemeClr>
                    </a:solidFill>
                  </a:tcPr>
                </a:tc>
                <a:extLst>
                  <a:ext uri="{0D108BD9-81ED-4DB2-BD59-A6C34878D82A}">
                    <a16:rowId xmlns:a16="http://schemas.microsoft.com/office/drawing/2014/main" val="2102742166"/>
                  </a:ext>
                </a:extLst>
              </a:tr>
              <a:tr h="457200">
                <a:tc>
                  <a:txBody>
                    <a:bodyPr/>
                    <a:lstStyle/>
                    <a:p>
                      <a:pPr algn="ctr"/>
                      <a:r>
                        <a:rPr lang="en-US" dirty="0" smtClean="0">
                          <a:solidFill>
                            <a:schemeClr val="tx1">
                              <a:lumMod val="75000"/>
                              <a:lumOff val="25000"/>
                            </a:schemeClr>
                          </a:solidFill>
                          <a:latin typeface="Century Gothic" panose="020B0502020202020204" pitchFamily="34" charset="0"/>
                        </a:rPr>
                        <a:t>42.1592</a:t>
                      </a:r>
                      <a:endParaRPr lang="en-US" dirty="0">
                        <a:solidFill>
                          <a:schemeClr val="tx1">
                            <a:lumMod val="75000"/>
                            <a:lumOff val="25000"/>
                          </a:schemeClr>
                        </a:solidFill>
                        <a:latin typeface="Century Gothic" panose="020B0502020202020204" pitchFamily="34" charset="0"/>
                      </a:endParaRPr>
                    </a:p>
                  </a:txBody>
                  <a:tcPr anchor="ctr">
                    <a:solidFill>
                      <a:srgbClr val="A97BB8"/>
                    </a:solidFill>
                  </a:tcPr>
                </a:tc>
                <a:tc>
                  <a:txBody>
                    <a:bodyPr/>
                    <a:lstStyle/>
                    <a:p>
                      <a:pPr lvl="0" algn="ctr">
                        <a:buNone/>
                      </a:pPr>
                      <a:r>
                        <a:rPr lang="en-US" sz="1800" b="0" i="0" u="none" strike="noStrike" noProof="0">
                          <a:solidFill>
                            <a:schemeClr val="tx1">
                              <a:lumMod val="75000"/>
                              <a:lumOff val="25000"/>
                            </a:schemeClr>
                          </a:solidFill>
                          <a:latin typeface="Century Gothic" panose="020B0502020202020204" pitchFamily="34" charset="0"/>
                        </a:rPr>
                        <a:t>-115.55</a:t>
                      </a:r>
                      <a:endParaRPr lang="en-US">
                        <a:solidFill>
                          <a:schemeClr val="tx1">
                            <a:lumMod val="75000"/>
                            <a:lumOff val="25000"/>
                          </a:schemeClr>
                        </a:solidFill>
                        <a:latin typeface="Century Gothic" panose="020B0502020202020204" pitchFamily="34" charset="0"/>
                      </a:endParaRPr>
                    </a:p>
                  </a:txBody>
                  <a:tcPr anchor="ctr">
                    <a:solidFill>
                      <a:srgbClr val="A97BB8"/>
                    </a:solidFill>
                  </a:tcPr>
                </a:tc>
                <a:tc>
                  <a:txBody>
                    <a:bodyPr/>
                    <a:lstStyle/>
                    <a:p>
                      <a:pPr algn="ctr"/>
                      <a:r>
                        <a:rPr lang="en-US" dirty="0">
                          <a:solidFill>
                            <a:schemeClr val="tx1">
                              <a:lumMod val="75000"/>
                              <a:lumOff val="25000"/>
                            </a:schemeClr>
                          </a:solidFill>
                          <a:latin typeface="Century Gothic" panose="020B0502020202020204" pitchFamily="34" charset="0"/>
                        </a:rPr>
                        <a:t>2.68</a:t>
                      </a:r>
                    </a:p>
                  </a:txBody>
                  <a:tcPr anchor="ctr">
                    <a:solidFill>
                      <a:srgbClr val="A97BB8"/>
                    </a:solidFill>
                  </a:tcPr>
                </a:tc>
                <a:extLst>
                  <a:ext uri="{0D108BD9-81ED-4DB2-BD59-A6C34878D82A}">
                    <a16:rowId xmlns:a16="http://schemas.microsoft.com/office/drawing/2014/main" val="2543847411"/>
                  </a:ext>
                </a:extLst>
              </a:tr>
            </a:tbl>
          </a:graphicData>
        </a:graphic>
      </p:graphicFrame>
    </p:spTree>
    <p:extLst>
      <p:ext uri="{BB962C8B-B14F-4D97-AF65-F5344CB8AC3E}">
        <p14:creationId xmlns:p14="http://schemas.microsoft.com/office/powerpoint/2010/main" val="1084008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9A12F-5656-465E-9DBF-58D3D740B97F}"/>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Methodology</a:t>
            </a:r>
            <a:endParaRPr lang="en-US"/>
          </a:p>
        </p:txBody>
      </p:sp>
      <p:sp>
        <p:nvSpPr>
          <p:cNvPr id="3" name="Rectangle: Rounded Corners 2">
            <a:extLst>
              <a:ext uri="{FF2B5EF4-FFF2-40B4-BE49-F238E27FC236}">
                <a16:creationId xmlns:a16="http://schemas.microsoft.com/office/drawing/2014/main" id="{C32A46EA-3F64-4197-A735-5C54623321C8}"/>
              </a:ext>
            </a:extLst>
          </p:cNvPr>
          <p:cNvSpPr/>
          <p:nvPr/>
        </p:nvSpPr>
        <p:spPr>
          <a:xfrm>
            <a:off x="775732" y="1407574"/>
            <a:ext cx="4006182" cy="114299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latin typeface="Century Gothic"/>
              </a:rPr>
              <a:t> Data Analysis  </a:t>
            </a:r>
            <a:endParaRPr lang="en-US" dirty="0"/>
          </a:p>
        </p:txBody>
      </p:sp>
      <p:sp>
        <p:nvSpPr>
          <p:cNvPr id="14" name="Text Placeholder 5">
            <a:extLst>
              <a:ext uri="{FF2B5EF4-FFF2-40B4-BE49-F238E27FC236}">
                <a16:creationId xmlns:a16="http://schemas.microsoft.com/office/drawing/2014/main" id="{153727AE-19FD-47F4-9ACF-53D658E01FDB}"/>
              </a:ext>
            </a:extLst>
          </p:cNvPr>
          <p:cNvSpPr txBox="1">
            <a:spLocks/>
          </p:cNvSpPr>
          <p:nvPr/>
        </p:nvSpPr>
        <p:spPr>
          <a:xfrm>
            <a:off x="495300" y="2261262"/>
            <a:ext cx="5170714" cy="42412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Wingdings" panose="020B0604020202020204" pitchFamily="34" charset="0"/>
              <a:buChar char="§"/>
            </a:pPr>
            <a:endParaRPr lang="en-US" sz="21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rgbClr val="3F3F3F"/>
                </a:solidFill>
                <a:latin typeface="Century Gothic"/>
                <a:cs typeface="Calibri"/>
              </a:rPr>
              <a:t>Visualized Mixing Height layer from CALIPSO transect</a:t>
            </a:r>
            <a:endParaRPr lang="en-US" sz="21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endParaRPr lang="en-US" sz="2100" dirty="0">
              <a:solidFill>
                <a:srgbClr val="3F3F3F"/>
              </a:solidFill>
              <a:latin typeface="Century Gothic"/>
              <a:ea typeface="+mn-lt"/>
              <a:cs typeface="+mn-lt"/>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rgbClr val="3F3F3F"/>
                </a:solidFill>
                <a:latin typeface="Century Gothic"/>
                <a:cs typeface="Calibri"/>
              </a:rPr>
              <a:t>Attempted to </a:t>
            </a:r>
            <a:r>
              <a:rPr lang="en-US" sz="2100" dirty="0" smtClean="0">
                <a:solidFill>
                  <a:srgbClr val="3F3F3F"/>
                </a:solidFill>
                <a:latin typeface="Century Gothic"/>
                <a:cs typeface="Calibri"/>
              </a:rPr>
              <a:t>back-calculate </a:t>
            </a:r>
            <a:r>
              <a:rPr lang="en-US" sz="2100" dirty="0">
                <a:solidFill>
                  <a:srgbClr val="3F3F3F"/>
                </a:solidFill>
                <a:latin typeface="Century Gothic"/>
                <a:cs typeface="Calibri"/>
              </a:rPr>
              <a:t>mixing heights from model-based soundings </a:t>
            </a:r>
          </a:p>
          <a:p>
            <a:pPr marL="342900" indent="-342900">
              <a:lnSpc>
                <a:spcPct val="100000"/>
              </a:lnSpc>
              <a:spcBef>
                <a:spcPts val="0"/>
              </a:spcBef>
              <a:spcAft>
                <a:spcPts val="600"/>
              </a:spcAft>
              <a:buClr>
                <a:srgbClr val="904D99"/>
              </a:buClr>
              <a:buFont typeface="Wingdings" panose="05030102010509060703" pitchFamily="18" charset="2"/>
              <a:buChar char="§"/>
            </a:pPr>
            <a:endParaRPr lang="en-US" sz="2100" dirty="0">
              <a:solidFill>
                <a:srgbClr val="3F3F3F"/>
              </a:solidFill>
              <a:latin typeface="Century Gothic"/>
              <a:cs typeface="Calibri"/>
            </a:endParaRPr>
          </a:p>
          <a:p>
            <a:pPr marL="342900" indent="-342900">
              <a:lnSpc>
                <a:spcPct val="100000"/>
              </a:lnSpc>
              <a:spcBef>
                <a:spcPts val="0"/>
              </a:spcBef>
              <a:spcAft>
                <a:spcPts val="600"/>
              </a:spcAft>
              <a:buClr>
                <a:srgbClr val="904D99"/>
              </a:buClr>
              <a:buFont typeface="Wingdings" panose="05030102010509060703" pitchFamily="18" charset="2"/>
              <a:buChar char="§"/>
            </a:pPr>
            <a:r>
              <a:rPr lang="en-US" sz="2100" dirty="0">
                <a:solidFill>
                  <a:srgbClr val="3F3F3F"/>
                </a:solidFill>
                <a:latin typeface="Century Gothic"/>
              </a:rPr>
              <a:t>Compared the </a:t>
            </a:r>
            <a:r>
              <a:rPr lang="en-US" sz="2100" dirty="0" smtClean="0">
                <a:solidFill>
                  <a:srgbClr val="3F3F3F"/>
                </a:solidFill>
                <a:latin typeface="Century Gothic"/>
              </a:rPr>
              <a:t>spatial and temporal</a:t>
            </a:r>
            <a:r>
              <a:rPr lang="en-US" sz="2100" dirty="0">
                <a:solidFill>
                  <a:srgbClr val="3F3F3F"/>
                </a:solidFill>
                <a:latin typeface="Century Gothic"/>
              </a:rPr>
              <a:t> differences of model-based </a:t>
            </a:r>
            <a:r>
              <a:rPr lang="en-US" sz="2100" dirty="0" smtClean="0">
                <a:solidFill>
                  <a:srgbClr val="3F3F3F"/>
                </a:solidFill>
                <a:latin typeface="Century Gothic"/>
              </a:rPr>
              <a:t>soundings with the CALIPSO</a:t>
            </a:r>
            <a:r>
              <a:rPr lang="en-US" sz="2100" dirty="0">
                <a:solidFill>
                  <a:srgbClr val="3F3F3F"/>
                </a:solidFill>
                <a:latin typeface="Century Gothic"/>
              </a:rPr>
              <a:t> pass</a:t>
            </a:r>
            <a:endParaRPr lang="en-US" sz="2100" dirty="0">
              <a:solidFill>
                <a:srgbClr val="3F3F3F"/>
              </a:solidFill>
              <a:latin typeface="Century Gothic"/>
              <a:cs typeface="Calibri"/>
            </a:endParaRPr>
          </a:p>
          <a:p>
            <a:pPr marL="342900" indent="-342900">
              <a:lnSpc>
                <a:spcPct val="100000"/>
              </a:lnSpc>
              <a:spcBef>
                <a:spcPts val="0"/>
              </a:spcBef>
              <a:spcAft>
                <a:spcPts val="600"/>
              </a:spcAft>
              <a:buClr>
                <a:srgbClr val="904D99"/>
              </a:buClr>
              <a:buFont typeface="Wingdings" panose="05030102010509060703" pitchFamily="18" charset="2"/>
              <a:buChar char="§"/>
            </a:pPr>
            <a:endParaRPr lang="en-US" sz="2100" dirty="0">
              <a:solidFill>
                <a:srgbClr val="3F3F3F"/>
              </a:solidFill>
              <a:latin typeface="Century Gothic"/>
              <a:cs typeface="Calibri"/>
            </a:endParaRPr>
          </a:p>
          <a:p>
            <a:pPr marL="800100" lvl="1">
              <a:lnSpc>
                <a:spcPct val="100000"/>
              </a:lnSpc>
              <a:spcBef>
                <a:spcPts val="0"/>
              </a:spcBef>
              <a:spcAft>
                <a:spcPts val="600"/>
              </a:spcAft>
              <a:buClr>
                <a:srgbClr val="904D99"/>
              </a:buClr>
              <a:buFont typeface="Wingdings" panose="05030102010509060703" pitchFamily="18" charset="2"/>
              <a:buChar char="§"/>
            </a:pPr>
            <a:endParaRPr lang="en-US" sz="2100" dirty="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pPr>
            <a:endParaRPr lang="en-US" sz="2100" dirty="0">
              <a:solidFill>
                <a:srgbClr val="3F3F3F"/>
              </a:solidFill>
              <a:latin typeface="Century Gothic"/>
            </a:endParaRPr>
          </a:p>
        </p:txBody>
      </p:sp>
      <p:grpSp>
        <p:nvGrpSpPr>
          <p:cNvPr id="2" name="Graphic 31" descr="Map with pin">
            <a:extLst>
              <a:ext uri="{FF2B5EF4-FFF2-40B4-BE49-F238E27FC236}">
                <a16:creationId xmlns:a16="http://schemas.microsoft.com/office/drawing/2014/main" id="{A5F6AB9A-53EC-440D-8651-6326CADC0832}"/>
              </a:ext>
            </a:extLst>
          </p:cNvPr>
          <p:cNvGrpSpPr/>
          <p:nvPr/>
        </p:nvGrpSpPr>
        <p:grpSpPr>
          <a:xfrm>
            <a:off x="3719431" y="1754893"/>
            <a:ext cx="622726" cy="448360"/>
            <a:chOff x="5636532" y="3654304"/>
            <a:chExt cx="785626" cy="657943"/>
          </a:xfrm>
          <a:solidFill>
            <a:srgbClr val="FFC000"/>
          </a:solidFill>
        </p:grpSpPr>
        <p:sp>
          <p:nvSpPr>
            <p:cNvPr id="8" name="Freeform: Shape 7">
              <a:extLst>
                <a:ext uri="{FF2B5EF4-FFF2-40B4-BE49-F238E27FC236}">
                  <a16:creationId xmlns:a16="http://schemas.microsoft.com/office/drawing/2014/main" id="{710F4124-9870-49A2-9386-5501C45D15B1}"/>
                </a:ext>
              </a:extLst>
            </p:cNvPr>
            <p:cNvSpPr/>
            <p:nvPr/>
          </p:nvSpPr>
          <p:spPr>
            <a:xfrm>
              <a:off x="6122581" y="3654304"/>
              <a:ext cx="206284" cy="314344"/>
            </a:xfrm>
            <a:custGeom>
              <a:avLst/>
              <a:gdLst>
                <a:gd name="connsiteX0" fmla="*/ 103171 w 206284"/>
                <a:gd name="connsiteY0" fmla="*/ 144453 h 314344"/>
                <a:gd name="connsiteX1" fmla="*/ 60943 w 206284"/>
                <a:gd name="connsiteY1" fmla="*/ 100261 h 314344"/>
                <a:gd name="connsiteX2" fmla="*/ 104153 w 206284"/>
                <a:gd name="connsiteY2" fmla="*/ 57052 h 314344"/>
                <a:gd name="connsiteX3" fmla="*/ 147362 w 206284"/>
                <a:gd name="connsiteY3" fmla="*/ 100261 h 314344"/>
                <a:gd name="connsiteX4" fmla="*/ 134596 w 206284"/>
                <a:gd name="connsiteY4" fmla="*/ 130704 h 314344"/>
                <a:gd name="connsiteX5" fmla="*/ 103171 w 206284"/>
                <a:gd name="connsiteY5" fmla="*/ 144453 h 314344"/>
                <a:gd name="connsiteX6" fmla="*/ 60943 w 206284"/>
                <a:gd name="connsiteY6" fmla="*/ 7950 h 314344"/>
                <a:gd name="connsiteX7" fmla="*/ 11842 w 206284"/>
                <a:gd name="connsiteY7" fmla="*/ 52142 h 314344"/>
                <a:gd name="connsiteX8" fmla="*/ 6932 w 206284"/>
                <a:gd name="connsiteY8" fmla="*/ 136597 h 314344"/>
                <a:gd name="connsiteX9" fmla="*/ 54069 w 206284"/>
                <a:gd name="connsiteY9" fmla="*/ 238728 h 314344"/>
                <a:gd name="connsiteX10" fmla="*/ 85494 w 206284"/>
                <a:gd name="connsiteY10" fmla="*/ 303542 h 314344"/>
                <a:gd name="connsiteX11" fmla="*/ 103171 w 206284"/>
                <a:gd name="connsiteY11" fmla="*/ 314345 h 314344"/>
                <a:gd name="connsiteX12" fmla="*/ 120847 w 206284"/>
                <a:gd name="connsiteY12" fmla="*/ 303542 h 314344"/>
                <a:gd name="connsiteX13" fmla="*/ 152273 w 206284"/>
                <a:gd name="connsiteY13" fmla="*/ 238728 h 314344"/>
                <a:gd name="connsiteX14" fmla="*/ 199410 w 206284"/>
                <a:gd name="connsiteY14" fmla="*/ 137579 h 314344"/>
                <a:gd name="connsiteX15" fmla="*/ 206284 w 206284"/>
                <a:gd name="connsiteY15" fmla="*/ 100261 h 314344"/>
                <a:gd name="connsiteX16" fmla="*/ 60943 w 206284"/>
                <a:gd name="connsiteY16" fmla="*/ 7950 h 31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284" h="314344">
                  <a:moveTo>
                    <a:pt x="103171" y="144453"/>
                  </a:moveTo>
                  <a:cubicBezTo>
                    <a:pt x="79602" y="144453"/>
                    <a:pt x="59961" y="124812"/>
                    <a:pt x="60943" y="100261"/>
                  </a:cubicBezTo>
                  <a:cubicBezTo>
                    <a:pt x="60943" y="76692"/>
                    <a:pt x="80584" y="57052"/>
                    <a:pt x="104153" y="57052"/>
                  </a:cubicBezTo>
                  <a:cubicBezTo>
                    <a:pt x="127722" y="57052"/>
                    <a:pt x="147362" y="76692"/>
                    <a:pt x="147362" y="100261"/>
                  </a:cubicBezTo>
                  <a:cubicBezTo>
                    <a:pt x="147362" y="112046"/>
                    <a:pt x="142452" y="122848"/>
                    <a:pt x="134596" y="130704"/>
                  </a:cubicBezTo>
                  <a:cubicBezTo>
                    <a:pt x="125758" y="139543"/>
                    <a:pt x="114955" y="144453"/>
                    <a:pt x="103171" y="144453"/>
                  </a:cubicBezTo>
                  <a:close/>
                  <a:moveTo>
                    <a:pt x="60943" y="7950"/>
                  </a:moveTo>
                  <a:cubicBezTo>
                    <a:pt x="39339" y="15806"/>
                    <a:pt x="22644" y="32501"/>
                    <a:pt x="11842" y="52142"/>
                  </a:cubicBezTo>
                  <a:cubicBezTo>
                    <a:pt x="-1907" y="78657"/>
                    <a:pt x="-3871" y="109100"/>
                    <a:pt x="6932" y="136597"/>
                  </a:cubicBezTo>
                  <a:lnTo>
                    <a:pt x="54069" y="238728"/>
                  </a:lnTo>
                  <a:lnTo>
                    <a:pt x="85494" y="303542"/>
                  </a:lnTo>
                  <a:cubicBezTo>
                    <a:pt x="88440" y="310416"/>
                    <a:pt x="95315" y="314345"/>
                    <a:pt x="103171" y="314345"/>
                  </a:cubicBezTo>
                  <a:cubicBezTo>
                    <a:pt x="111027" y="314345"/>
                    <a:pt x="117901" y="310416"/>
                    <a:pt x="120847" y="303542"/>
                  </a:cubicBezTo>
                  <a:lnTo>
                    <a:pt x="152273" y="238728"/>
                  </a:lnTo>
                  <a:lnTo>
                    <a:pt x="199410" y="137579"/>
                  </a:lnTo>
                  <a:cubicBezTo>
                    <a:pt x="204320" y="125794"/>
                    <a:pt x="206284" y="113028"/>
                    <a:pt x="206284" y="100261"/>
                  </a:cubicBezTo>
                  <a:cubicBezTo>
                    <a:pt x="206284" y="31519"/>
                    <a:pt x="135578" y="-20529"/>
                    <a:pt x="60943" y="7950"/>
                  </a:cubicBezTo>
                  <a:close/>
                </a:path>
              </a:pathLst>
            </a:custGeom>
            <a:solidFill>
              <a:schemeClr val="accent6">
                <a:lumMod val="40000"/>
                <a:lumOff val="60000"/>
              </a:schemeClr>
            </a:solidFill>
            <a:ln w="972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19D0C1C-C40C-44FC-9B14-B3EF352C7CD4}"/>
                </a:ext>
              </a:extLst>
            </p:cNvPr>
            <p:cNvSpPr/>
            <p:nvPr/>
          </p:nvSpPr>
          <p:spPr>
            <a:xfrm>
              <a:off x="5636532" y="3762308"/>
              <a:ext cx="785626" cy="549939"/>
            </a:xfrm>
            <a:custGeom>
              <a:avLst/>
              <a:gdLst>
                <a:gd name="connsiteX0" fmla="*/ 373173 w 785626"/>
                <a:gd name="connsiteY0" fmla="*/ 474322 h 549938"/>
                <a:gd name="connsiteX1" fmla="*/ 216047 w 785626"/>
                <a:gd name="connsiteY1" fmla="*/ 395759 h 549938"/>
                <a:gd name="connsiteX2" fmla="*/ 216047 w 785626"/>
                <a:gd name="connsiteY2" fmla="*/ 75617 h 549938"/>
                <a:gd name="connsiteX3" fmla="*/ 373173 w 785626"/>
                <a:gd name="connsiteY3" fmla="*/ 154179 h 549938"/>
                <a:gd name="connsiteX4" fmla="*/ 373173 w 785626"/>
                <a:gd name="connsiteY4" fmla="*/ 474322 h 549938"/>
                <a:gd name="connsiteX5" fmla="*/ 176766 w 785626"/>
                <a:gd name="connsiteY5" fmla="*/ 395759 h 549938"/>
                <a:gd name="connsiteX6" fmla="*/ 58922 w 785626"/>
                <a:gd name="connsiteY6" fmla="*/ 454681 h 549938"/>
                <a:gd name="connsiteX7" fmla="*/ 58922 w 785626"/>
                <a:gd name="connsiteY7" fmla="*/ 134539 h 549938"/>
                <a:gd name="connsiteX8" fmla="*/ 176766 w 785626"/>
                <a:gd name="connsiteY8" fmla="*/ 75617 h 549938"/>
                <a:gd name="connsiteX9" fmla="*/ 176766 w 785626"/>
                <a:gd name="connsiteY9" fmla="*/ 395759 h 549938"/>
                <a:gd name="connsiteX10" fmla="*/ 720813 w 785626"/>
                <a:gd name="connsiteY10" fmla="*/ 65796 h 549938"/>
                <a:gd name="connsiteX11" fmla="*/ 720813 w 785626"/>
                <a:gd name="connsiteY11" fmla="*/ 65796 h 549938"/>
                <a:gd name="connsiteX12" fmla="*/ 696262 w 785626"/>
                <a:gd name="connsiteY12" fmla="*/ 118826 h 549938"/>
                <a:gd name="connsiteX13" fmla="*/ 726705 w 785626"/>
                <a:gd name="connsiteY13" fmla="*/ 134539 h 549938"/>
                <a:gd name="connsiteX14" fmla="*/ 726705 w 785626"/>
                <a:gd name="connsiteY14" fmla="*/ 454681 h 549938"/>
                <a:gd name="connsiteX15" fmla="*/ 608861 w 785626"/>
                <a:gd name="connsiteY15" fmla="*/ 395759 h 549938"/>
                <a:gd name="connsiteX16" fmla="*/ 608861 w 785626"/>
                <a:gd name="connsiteY16" fmla="*/ 265149 h 549938"/>
                <a:gd name="connsiteX17" fmla="*/ 569579 w 785626"/>
                <a:gd name="connsiteY17" fmla="*/ 265149 h 549938"/>
                <a:gd name="connsiteX18" fmla="*/ 569579 w 785626"/>
                <a:gd name="connsiteY18" fmla="*/ 395759 h 549938"/>
                <a:gd name="connsiteX19" fmla="*/ 412454 w 785626"/>
                <a:gd name="connsiteY19" fmla="*/ 474322 h 549938"/>
                <a:gd name="connsiteX20" fmla="*/ 412454 w 785626"/>
                <a:gd name="connsiteY20" fmla="*/ 154179 h 549938"/>
                <a:gd name="connsiteX21" fmla="*/ 482178 w 785626"/>
                <a:gd name="connsiteY21" fmla="*/ 118826 h 549938"/>
                <a:gd name="connsiteX22" fmla="*/ 457628 w 785626"/>
                <a:gd name="connsiteY22" fmla="*/ 65796 h 549938"/>
                <a:gd name="connsiteX23" fmla="*/ 392813 w 785626"/>
                <a:gd name="connsiteY23" fmla="*/ 98203 h 549938"/>
                <a:gd name="connsiteX24" fmla="*/ 196407 w 785626"/>
                <a:gd name="connsiteY24" fmla="*/ 0 h 549938"/>
                <a:gd name="connsiteX25" fmla="*/ 0 w 785626"/>
                <a:gd name="connsiteY25" fmla="*/ 98203 h 549938"/>
                <a:gd name="connsiteX26" fmla="*/ 0 w 785626"/>
                <a:gd name="connsiteY26" fmla="*/ 549939 h 549938"/>
                <a:gd name="connsiteX27" fmla="*/ 196407 w 785626"/>
                <a:gd name="connsiteY27" fmla="*/ 451735 h 549938"/>
                <a:gd name="connsiteX28" fmla="*/ 392813 w 785626"/>
                <a:gd name="connsiteY28" fmla="*/ 549939 h 549938"/>
                <a:gd name="connsiteX29" fmla="*/ 589220 w 785626"/>
                <a:gd name="connsiteY29" fmla="*/ 451735 h 549938"/>
                <a:gd name="connsiteX30" fmla="*/ 785627 w 785626"/>
                <a:gd name="connsiteY30" fmla="*/ 549939 h 549938"/>
                <a:gd name="connsiteX31" fmla="*/ 785627 w 785626"/>
                <a:gd name="connsiteY31" fmla="*/ 98203 h 549938"/>
                <a:gd name="connsiteX32" fmla="*/ 720813 w 785626"/>
                <a:gd name="connsiteY32" fmla="*/ 65796 h 54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5626" h="549938">
                  <a:moveTo>
                    <a:pt x="373173" y="474322"/>
                  </a:moveTo>
                  <a:lnTo>
                    <a:pt x="216047" y="395759"/>
                  </a:lnTo>
                  <a:lnTo>
                    <a:pt x="216047" y="75617"/>
                  </a:lnTo>
                  <a:lnTo>
                    <a:pt x="373173" y="154179"/>
                  </a:lnTo>
                  <a:lnTo>
                    <a:pt x="373173" y="474322"/>
                  </a:lnTo>
                  <a:close/>
                  <a:moveTo>
                    <a:pt x="176766" y="395759"/>
                  </a:moveTo>
                  <a:lnTo>
                    <a:pt x="58922" y="454681"/>
                  </a:lnTo>
                  <a:lnTo>
                    <a:pt x="58922" y="134539"/>
                  </a:lnTo>
                  <a:lnTo>
                    <a:pt x="176766" y="75617"/>
                  </a:lnTo>
                  <a:lnTo>
                    <a:pt x="176766" y="395759"/>
                  </a:lnTo>
                  <a:close/>
                  <a:moveTo>
                    <a:pt x="720813" y="65796"/>
                  </a:moveTo>
                  <a:lnTo>
                    <a:pt x="720813" y="65796"/>
                  </a:lnTo>
                  <a:lnTo>
                    <a:pt x="696262" y="118826"/>
                  </a:lnTo>
                  <a:lnTo>
                    <a:pt x="726705" y="134539"/>
                  </a:lnTo>
                  <a:lnTo>
                    <a:pt x="726705" y="454681"/>
                  </a:lnTo>
                  <a:lnTo>
                    <a:pt x="608861" y="395759"/>
                  </a:lnTo>
                  <a:lnTo>
                    <a:pt x="608861" y="265149"/>
                  </a:lnTo>
                  <a:lnTo>
                    <a:pt x="569579" y="265149"/>
                  </a:lnTo>
                  <a:lnTo>
                    <a:pt x="569579" y="395759"/>
                  </a:lnTo>
                  <a:lnTo>
                    <a:pt x="412454" y="474322"/>
                  </a:lnTo>
                  <a:lnTo>
                    <a:pt x="412454" y="154179"/>
                  </a:lnTo>
                  <a:lnTo>
                    <a:pt x="482178" y="118826"/>
                  </a:lnTo>
                  <a:lnTo>
                    <a:pt x="457628" y="65796"/>
                  </a:lnTo>
                  <a:lnTo>
                    <a:pt x="392813" y="98203"/>
                  </a:lnTo>
                  <a:lnTo>
                    <a:pt x="196407" y="0"/>
                  </a:lnTo>
                  <a:lnTo>
                    <a:pt x="0" y="98203"/>
                  </a:lnTo>
                  <a:lnTo>
                    <a:pt x="0" y="549939"/>
                  </a:lnTo>
                  <a:lnTo>
                    <a:pt x="196407" y="451735"/>
                  </a:lnTo>
                  <a:lnTo>
                    <a:pt x="392813" y="549939"/>
                  </a:lnTo>
                  <a:lnTo>
                    <a:pt x="589220" y="451735"/>
                  </a:lnTo>
                  <a:lnTo>
                    <a:pt x="785627" y="549939"/>
                  </a:lnTo>
                  <a:lnTo>
                    <a:pt x="785627" y="98203"/>
                  </a:lnTo>
                  <a:lnTo>
                    <a:pt x="720813" y="65796"/>
                  </a:lnTo>
                  <a:close/>
                </a:path>
              </a:pathLst>
            </a:custGeom>
            <a:solidFill>
              <a:schemeClr val="accent6">
                <a:lumMod val="40000"/>
                <a:lumOff val="60000"/>
              </a:schemeClr>
            </a:solidFill>
            <a:ln w="9723" cap="flat">
              <a:noFill/>
              <a:prstDash val="solid"/>
              <a:miter/>
            </a:ln>
          </p:spPr>
          <p:txBody>
            <a:bodyPr rtlCol="0" anchor="ctr"/>
            <a:lstStyle/>
            <a:p>
              <a:endParaRPr lang="en-US"/>
            </a:p>
          </p:txBody>
        </p:sp>
      </p:grpSp>
      <p:pic>
        <p:nvPicPr>
          <p:cNvPr id="5" name="Picture 6" descr="A group of people on a beach&#10;&#10;Description automatically generated">
            <a:extLst>
              <a:ext uri="{FF2B5EF4-FFF2-40B4-BE49-F238E27FC236}">
                <a16:creationId xmlns:a16="http://schemas.microsoft.com/office/drawing/2014/main" id="{1D57ED53-C522-4DF9-BCF6-8B28C27D9531}"/>
              </a:ext>
            </a:extLst>
          </p:cNvPr>
          <p:cNvPicPr>
            <a:picLocks noChangeAspect="1"/>
          </p:cNvPicPr>
          <p:nvPr/>
        </p:nvPicPr>
        <p:blipFill rotWithShape="1">
          <a:blip r:embed="rId3"/>
          <a:srcRect l="21494" t="-610" r="262" b="234"/>
          <a:stretch/>
        </p:blipFill>
        <p:spPr>
          <a:xfrm>
            <a:off x="6113680" y="2199010"/>
            <a:ext cx="5814753" cy="4195724"/>
          </a:xfrm>
          <a:prstGeom prst="rect">
            <a:avLst/>
          </a:prstGeom>
        </p:spPr>
      </p:pic>
      <p:sp>
        <p:nvSpPr>
          <p:cNvPr id="13" name="Rectangle 12">
            <a:extLst>
              <a:ext uri="{FF2B5EF4-FFF2-40B4-BE49-F238E27FC236}">
                <a16:creationId xmlns:a16="http://schemas.microsoft.com/office/drawing/2014/main" id="{ECD1053B-FD7D-450A-AC27-5394A62EC5BA}"/>
              </a:ext>
            </a:extLst>
          </p:cNvPr>
          <p:cNvSpPr/>
          <p:nvPr/>
        </p:nvSpPr>
        <p:spPr>
          <a:xfrm>
            <a:off x="7578422" y="3422639"/>
            <a:ext cx="3607898" cy="800219"/>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a:r>
              <a:rPr lang="en-US" sz="1800">
                <a:solidFill>
                  <a:schemeClr val="bg1"/>
                </a:solidFill>
                <a:latin typeface="Century Gothic"/>
              </a:rPr>
              <a:t>Mixing Height Layer</a:t>
            </a:r>
          </a:p>
          <a:p>
            <a:r>
              <a:rPr lang="en-US"/>
              <a:t/>
            </a:r>
            <a:br>
              <a:rPr lang="en-US"/>
            </a:br>
            <a:endParaRPr lang="en-US"/>
          </a:p>
        </p:txBody>
      </p:sp>
      <p:sp>
        <p:nvSpPr>
          <p:cNvPr id="7" name="TextBox 6">
            <a:extLst>
              <a:ext uri="{FF2B5EF4-FFF2-40B4-BE49-F238E27FC236}">
                <a16:creationId xmlns:a16="http://schemas.microsoft.com/office/drawing/2014/main" id="{B8FC010A-72DA-418C-A90B-730370BA82AB}"/>
              </a:ext>
            </a:extLst>
          </p:cNvPr>
          <p:cNvSpPr txBox="1"/>
          <p:nvPr/>
        </p:nvSpPr>
        <p:spPr>
          <a:xfrm>
            <a:off x="10811828" y="5456611"/>
            <a:ext cx="1156569" cy="37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latin typeface="Century Gothic"/>
              </a:rPr>
              <a:t>Idaho</a:t>
            </a:r>
          </a:p>
        </p:txBody>
      </p:sp>
    </p:spTree>
    <p:extLst>
      <p:ext uri="{BB962C8B-B14F-4D97-AF65-F5344CB8AC3E}">
        <p14:creationId xmlns:p14="http://schemas.microsoft.com/office/powerpoint/2010/main" val="2047370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38766-8694-4115-8FFB-750C1D8B9890}"/>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Results</a:t>
            </a:r>
            <a:endParaRPr lang="en-US" sz="4000">
              <a:solidFill>
                <a:schemeClr val="tx1">
                  <a:lumMod val="75000"/>
                  <a:lumOff val="25000"/>
                </a:schemeClr>
              </a:solidFill>
              <a:latin typeface="Century Gothic" panose="020F0302020204030204"/>
            </a:endParaRPr>
          </a:p>
        </p:txBody>
      </p:sp>
      <p:grpSp>
        <p:nvGrpSpPr>
          <p:cNvPr id="10" name="Group 9"/>
          <p:cNvGrpSpPr/>
          <p:nvPr/>
        </p:nvGrpSpPr>
        <p:grpSpPr>
          <a:xfrm>
            <a:off x="8103078" y="3000844"/>
            <a:ext cx="3192802" cy="1264099"/>
            <a:chOff x="1890462" y="6319672"/>
            <a:chExt cx="3192802" cy="1264099"/>
          </a:xfrm>
        </p:grpSpPr>
        <p:sp>
          <p:nvSpPr>
            <p:cNvPr id="5" name="Rectangle 4">
              <a:extLst>
                <a:ext uri="{FF2B5EF4-FFF2-40B4-BE49-F238E27FC236}">
                  <a16:creationId xmlns:a16="http://schemas.microsoft.com/office/drawing/2014/main" id="{E58162A8-2C9F-4F4F-837E-B3068DEA42A4}"/>
                </a:ext>
              </a:extLst>
            </p:cNvPr>
            <p:cNvSpPr/>
            <p:nvPr/>
          </p:nvSpPr>
          <p:spPr>
            <a:xfrm>
              <a:off x="1896736" y="7258919"/>
              <a:ext cx="469900" cy="311150"/>
            </a:xfrm>
            <a:prstGeom prst="rect">
              <a:avLst/>
            </a:prstGeom>
            <a:solidFill>
              <a:srgbClr val="194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9" name="Rectangle 8">
              <a:extLst>
                <a:ext uri="{FF2B5EF4-FFF2-40B4-BE49-F238E27FC236}">
                  <a16:creationId xmlns:a16="http://schemas.microsoft.com/office/drawing/2014/main" id="{67B8CC41-7536-4EDA-BAD4-0D773D93C9C5}"/>
                </a:ext>
              </a:extLst>
            </p:cNvPr>
            <p:cNvSpPr/>
            <p:nvPr/>
          </p:nvSpPr>
          <p:spPr>
            <a:xfrm>
              <a:off x="1893890" y="6796147"/>
              <a:ext cx="469900" cy="3111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1" name="Rectangle 10">
              <a:extLst>
                <a:ext uri="{FF2B5EF4-FFF2-40B4-BE49-F238E27FC236}">
                  <a16:creationId xmlns:a16="http://schemas.microsoft.com/office/drawing/2014/main" id="{04E6F728-C2F3-41F5-A7AC-EA7E4BE9295F}"/>
                </a:ext>
              </a:extLst>
            </p:cNvPr>
            <p:cNvSpPr/>
            <p:nvPr/>
          </p:nvSpPr>
          <p:spPr>
            <a:xfrm>
              <a:off x="1890462" y="6333374"/>
              <a:ext cx="469900" cy="3111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3" name="TextBox 12">
              <a:extLst>
                <a:ext uri="{FF2B5EF4-FFF2-40B4-BE49-F238E27FC236}">
                  <a16:creationId xmlns:a16="http://schemas.microsoft.com/office/drawing/2014/main" id="{9DBE512B-C105-4DBD-A93B-3AC49EAA063E}"/>
                </a:ext>
              </a:extLst>
            </p:cNvPr>
            <p:cNvSpPr txBox="1"/>
            <p:nvPr/>
          </p:nvSpPr>
          <p:spPr>
            <a:xfrm>
              <a:off x="2363585" y="6319672"/>
              <a:ext cx="27196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cs typeface="Arial"/>
                </a:rPr>
                <a:t>Surface/subsurface</a:t>
              </a:r>
            </a:p>
          </p:txBody>
        </p:sp>
        <p:sp>
          <p:nvSpPr>
            <p:cNvPr id="15" name="TextBox 14">
              <a:extLst>
                <a:ext uri="{FF2B5EF4-FFF2-40B4-BE49-F238E27FC236}">
                  <a16:creationId xmlns:a16="http://schemas.microsoft.com/office/drawing/2014/main" id="{EEFB1CC1-A133-4148-BB28-34970273E4B1}"/>
                </a:ext>
              </a:extLst>
            </p:cNvPr>
            <p:cNvSpPr txBox="1"/>
            <p:nvPr/>
          </p:nvSpPr>
          <p:spPr>
            <a:xfrm>
              <a:off x="2363585" y="7245217"/>
              <a:ext cx="27196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cs typeface="Arial"/>
                </a:rPr>
                <a:t>Tropospheric</a:t>
              </a:r>
              <a:r>
                <a:rPr lang="en-US" sz="1600" dirty="0">
                  <a:solidFill>
                    <a:srgbClr val="3F3F3F"/>
                  </a:solidFill>
                  <a:latin typeface="Century gothic"/>
                  <a:ea typeface="+mn-lt"/>
                  <a:cs typeface="+mn-lt"/>
                </a:rPr>
                <a:t> </a:t>
              </a:r>
              <a:r>
                <a:rPr lang="en-US" sz="1600" dirty="0">
                  <a:solidFill>
                    <a:srgbClr val="3F3F3F"/>
                  </a:solidFill>
                  <a:latin typeface="Century gothic"/>
                  <a:cs typeface="Arial"/>
                </a:rPr>
                <a:t>aerosol</a:t>
              </a:r>
            </a:p>
          </p:txBody>
        </p:sp>
        <p:sp>
          <p:nvSpPr>
            <p:cNvPr id="17" name="TextBox 16">
              <a:extLst>
                <a:ext uri="{FF2B5EF4-FFF2-40B4-BE49-F238E27FC236}">
                  <a16:creationId xmlns:a16="http://schemas.microsoft.com/office/drawing/2014/main" id="{E6F472F0-F045-4219-ADA1-254DD2A53531}"/>
                </a:ext>
              </a:extLst>
            </p:cNvPr>
            <p:cNvSpPr txBox="1"/>
            <p:nvPr/>
          </p:nvSpPr>
          <p:spPr>
            <a:xfrm>
              <a:off x="2363585" y="6776871"/>
              <a:ext cx="21522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cs typeface="Arial"/>
                </a:rPr>
                <a:t>Attenuated data</a:t>
              </a:r>
              <a:endParaRPr lang="en-US" sz="1600" dirty="0">
                <a:solidFill>
                  <a:srgbClr val="3F3F3F"/>
                </a:solidFill>
              </a:endParaRPr>
            </a:p>
          </p:txBody>
        </p:sp>
      </p:grpSp>
      <p:grpSp>
        <p:nvGrpSpPr>
          <p:cNvPr id="34" name="Group 33"/>
          <p:cNvGrpSpPr/>
          <p:nvPr/>
        </p:nvGrpSpPr>
        <p:grpSpPr>
          <a:xfrm>
            <a:off x="3772860" y="1319801"/>
            <a:ext cx="3928975" cy="5280964"/>
            <a:chOff x="3865458" y="1458700"/>
            <a:chExt cx="3928975" cy="5280964"/>
          </a:xfrm>
        </p:grpSpPr>
        <p:pic>
          <p:nvPicPr>
            <p:cNvPr id="23" name="Picture 23" descr="Chart, histogram&#10;&#10;Description automatically generated">
              <a:extLst>
                <a:ext uri="{FF2B5EF4-FFF2-40B4-BE49-F238E27FC236}">
                  <a16:creationId xmlns:a16="http://schemas.microsoft.com/office/drawing/2014/main" id="{AEA17212-183F-4750-9E49-666451808DEA}"/>
                </a:ext>
              </a:extLst>
            </p:cNvPr>
            <p:cNvPicPr>
              <a:picLocks noChangeAspect="1"/>
            </p:cNvPicPr>
            <p:nvPr/>
          </p:nvPicPr>
          <p:blipFill rotWithShape="1">
            <a:blip r:embed="rId3"/>
            <a:srcRect r="51986"/>
            <a:stretch/>
          </p:blipFill>
          <p:spPr>
            <a:xfrm>
              <a:off x="3865458" y="1458700"/>
              <a:ext cx="3848265" cy="5280964"/>
            </a:xfrm>
            <a:prstGeom prst="rect">
              <a:avLst/>
            </a:prstGeom>
          </p:spPr>
        </p:pic>
        <p:sp>
          <p:nvSpPr>
            <p:cNvPr id="16" name="TextBox 15">
              <a:extLst>
                <a:ext uri="{FF2B5EF4-FFF2-40B4-BE49-F238E27FC236}">
                  <a16:creationId xmlns:a16="http://schemas.microsoft.com/office/drawing/2014/main" id="{9DBE512B-C105-4DBD-A93B-3AC49EAA063E}"/>
                </a:ext>
              </a:extLst>
            </p:cNvPr>
            <p:cNvSpPr txBox="1"/>
            <p:nvPr/>
          </p:nvSpPr>
          <p:spPr>
            <a:xfrm rot="16200000">
              <a:off x="3614680" y="3926577"/>
              <a:ext cx="146304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smtClean="0">
                  <a:solidFill>
                    <a:srgbClr val="3F3F3F"/>
                  </a:solidFill>
                  <a:latin typeface="Century Gothic"/>
                  <a:cs typeface="Arial"/>
                </a:rPr>
                <a:t>Altitude (km)</a:t>
              </a:r>
              <a:endParaRPr lang="en-US" sz="1600" dirty="0">
                <a:solidFill>
                  <a:srgbClr val="3F3F3F"/>
                </a:solidFill>
                <a:latin typeface="Century Gothic"/>
                <a:cs typeface="Arial"/>
              </a:endParaRPr>
            </a:p>
          </p:txBody>
        </p:sp>
        <p:grpSp>
          <p:nvGrpSpPr>
            <p:cNvPr id="4" name="Group 3"/>
            <p:cNvGrpSpPr/>
            <p:nvPr/>
          </p:nvGrpSpPr>
          <p:grpSpPr>
            <a:xfrm>
              <a:off x="4868353" y="6186192"/>
              <a:ext cx="2926080" cy="542138"/>
              <a:chOff x="823687" y="4747832"/>
              <a:chExt cx="2926080" cy="542138"/>
            </a:xfrm>
          </p:grpSpPr>
          <p:sp>
            <p:nvSpPr>
              <p:cNvPr id="21" name="TextBox 20">
                <a:extLst>
                  <a:ext uri="{FF2B5EF4-FFF2-40B4-BE49-F238E27FC236}">
                    <a16:creationId xmlns:a16="http://schemas.microsoft.com/office/drawing/2014/main" id="{9DBE512B-C105-4DBD-A93B-3AC49EAA063E}"/>
                  </a:ext>
                </a:extLst>
              </p:cNvPr>
              <p:cNvSpPr txBox="1"/>
              <p:nvPr/>
            </p:nvSpPr>
            <p:spPr>
              <a:xfrm>
                <a:off x="823687" y="5015650"/>
                <a:ext cx="2926080" cy="2743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smtClean="0">
                    <a:solidFill>
                      <a:srgbClr val="3F3F3F"/>
                    </a:solidFill>
                    <a:latin typeface="Century Gothic"/>
                    <a:cs typeface="Arial"/>
                  </a:rPr>
                  <a:t>Latitude (degrees north)</a:t>
                </a:r>
                <a:endParaRPr lang="en-US" sz="1600" dirty="0">
                  <a:solidFill>
                    <a:srgbClr val="3F3F3F"/>
                  </a:solidFill>
                  <a:latin typeface="Century Gothic"/>
                  <a:cs typeface="Arial"/>
                </a:endParaRPr>
              </a:p>
            </p:txBody>
          </p:sp>
          <p:sp>
            <p:nvSpPr>
              <p:cNvPr id="27" name="TextBox 26">
                <a:extLst>
                  <a:ext uri="{FF2B5EF4-FFF2-40B4-BE49-F238E27FC236}">
                    <a16:creationId xmlns:a16="http://schemas.microsoft.com/office/drawing/2014/main" id="{9DBE512B-C105-4DBD-A93B-3AC49EAA063E}"/>
                  </a:ext>
                </a:extLst>
              </p:cNvPr>
              <p:cNvSpPr txBox="1"/>
              <p:nvPr/>
            </p:nvSpPr>
            <p:spPr>
              <a:xfrm>
                <a:off x="1250675" y="4747832"/>
                <a:ext cx="64008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42.25</a:t>
                </a:r>
                <a:endParaRPr lang="en-US" sz="1400" dirty="0">
                  <a:solidFill>
                    <a:srgbClr val="3F3F3F"/>
                  </a:solidFill>
                  <a:latin typeface="Century Gothic"/>
                  <a:cs typeface="Arial"/>
                </a:endParaRPr>
              </a:p>
            </p:txBody>
          </p:sp>
          <p:sp>
            <p:nvSpPr>
              <p:cNvPr id="30" name="TextBox 29">
                <a:extLst>
                  <a:ext uri="{FF2B5EF4-FFF2-40B4-BE49-F238E27FC236}">
                    <a16:creationId xmlns:a16="http://schemas.microsoft.com/office/drawing/2014/main" id="{9DBE512B-C105-4DBD-A93B-3AC49EAA063E}"/>
                  </a:ext>
                </a:extLst>
              </p:cNvPr>
              <p:cNvSpPr txBox="1"/>
              <p:nvPr/>
            </p:nvSpPr>
            <p:spPr>
              <a:xfrm>
                <a:off x="2827443" y="4747832"/>
                <a:ext cx="64008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42.75</a:t>
                </a:r>
                <a:endParaRPr lang="en-US" sz="1400" dirty="0">
                  <a:solidFill>
                    <a:srgbClr val="3F3F3F"/>
                  </a:solidFill>
                  <a:latin typeface="Century Gothic"/>
                  <a:cs typeface="Arial"/>
                </a:endParaRPr>
              </a:p>
            </p:txBody>
          </p:sp>
          <p:sp>
            <p:nvSpPr>
              <p:cNvPr id="31" name="TextBox 30">
                <a:extLst>
                  <a:ext uri="{FF2B5EF4-FFF2-40B4-BE49-F238E27FC236}">
                    <a16:creationId xmlns:a16="http://schemas.microsoft.com/office/drawing/2014/main" id="{9DBE512B-C105-4DBD-A93B-3AC49EAA063E}"/>
                  </a:ext>
                </a:extLst>
              </p:cNvPr>
              <p:cNvSpPr txBox="1"/>
              <p:nvPr/>
            </p:nvSpPr>
            <p:spPr>
              <a:xfrm>
                <a:off x="2055196" y="4747832"/>
                <a:ext cx="64008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42.50</a:t>
                </a:r>
                <a:endParaRPr lang="en-US" sz="1400" dirty="0">
                  <a:solidFill>
                    <a:srgbClr val="3F3F3F"/>
                  </a:solidFill>
                  <a:latin typeface="Century Gothic"/>
                  <a:cs typeface="Arial"/>
                </a:endParaRPr>
              </a:p>
            </p:txBody>
          </p:sp>
        </p:grpSp>
        <p:grpSp>
          <p:nvGrpSpPr>
            <p:cNvPr id="8" name="Group 7"/>
            <p:cNvGrpSpPr/>
            <p:nvPr/>
          </p:nvGrpSpPr>
          <p:grpSpPr>
            <a:xfrm>
              <a:off x="4489983" y="2052939"/>
              <a:ext cx="274320" cy="3937190"/>
              <a:chOff x="730589" y="2197422"/>
              <a:chExt cx="274320" cy="3937190"/>
            </a:xfrm>
          </p:grpSpPr>
          <p:sp>
            <p:nvSpPr>
              <p:cNvPr id="44" name="TextBox 43">
                <a:extLst>
                  <a:ext uri="{FF2B5EF4-FFF2-40B4-BE49-F238E27FC236}">
                    <a16:creationId xmlns:a16="http://schemas.microsoft.com/office/drawing/2014/main" id="{9DBE512B-C105-4DBD-A93B-3AC49EAA063E}"/>
                  </a:ext>
                </a:extLst>
              </p:cNvPr>
              <p:cNvSpPr txBox="1"/>
              <p:nvPr/>
            </p:nvSpPr>
            <p:spPr>
              <a:xfrm>
                <a:off x="730589" y="5826835"/>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0</a:t>
                </a:r>
                <a:endParaRPr lang="en-US" sz="1400" dirty="0">
                  <a:solidFill>
                    <a:srgbClr val="3F3F3F"/>
                  </a:solidFill>
                  <a:latin typeface="Century Gothic"/>
                  <a:cs typeface="Arial"/>
                </a:endParaRPr>
              </a:p>
            </p:txBody>
          </p:sp>
          <p:sp>
            <p:nvSpPr>
              <p:cNvPr id="45" name="TextBox 44">
                <a:extLst>
                  <a:ext uri="{FF2B5EF4-FFF2-40B4-BE49-F238E27FC236}">
                    <a16:creationId xmlns:a16="http://schemas.microsoft.com/office/drawing/2014/main" id="{9DBE512B-C105-4DBD-A93B-3AC49EAA063E}"/>
                  </a:ext>
                </a:extLst>
              </p:cNvPr>
              <p:cNvSpPr txBox="1"/>
              <p:nvPr/>
            </p:nvSpPr>
            <p:spPr>
              <a:xfrm>
                <a:off x="730589" y="5373161"/>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1</a:t>
                </a:r>
                <a:endParaRPr lang="en-US" sz="1400" dirty="0">
                  <a:solidFill>
                    <a:srgbClr val="3F3F3F"/>
                  </a:solidFill>
                  <a:latin typeface="Century Gothic"/>
                  <a:cs typeface="Arial"/>
                </a:endParaRPr>
              </a:p>
            </p:txBody>
          </p:sp>
          <p:sp>
            <p:nvSpPr>
              <p:cNvPr id="46" name="TextBox 45">
                <a:extLst>
                  <a:ext uri="{FF2B5EF4-FFF2-40B4-BE49-F238E27FC236}">
                    <a16:creationId xmlns:a16="http://schemas.microsoft.com/office/drawing/2014/main" id="{9DBE512B-C105-4DBD-A93B-3AC49EAA063E}"/>
                  </a:ext>
                </a:extLst>
              </p:cNvPr>
              <p:cNvSpPr txBox="1"/>
              <p:nvPr/>
            </p:nvSpPr>
            <p:spPr>
              <a:xfrm>
                <a:off x="730589" y="4919484"/>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cs typeface="Arial"/>
                  </a:rPr>
                  <a:t>2</a:t>
                </a:r>
              </a:p>
            </p:txBody>
          </p:sp>
          <p:sp>
            <p:nvSpPr>
              <p:cNvPr id="47" name="TextBox 46">
                <a:extLst>
                  <a:ext uri="{FF2B5EF4-FFF2-40B4-BE49-F238E27FC236}">
                    <a16:creationId xmlns:a16="http://schemas.microsoft.com/office/drawing/2014/main" id="{9DBE512B-C105-4DBD-A93B-3AC49EAA063E}"/>
                  </a:ext>
                </a:extLst>
              </p:cNvPr>
              <p:cNvSpPr txBox="1"/>
              <p:nvPr/>
            </p:nvSpPr>
            <p:spPr>
              <a:xfrm>
                <a:off x="730589" y="4465807"/>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3</a:t>
                </a:r>
                <a:endParaRPr lang="en-US" sz="1400" dirty="0">
                  <a:solidFill>
                    <a:srgbClr val="3F3F3F"/>
                  </a:solidFill>
                  <a:latin typeface="Century Gothic"/>
                  <a:cs typeface="Arial"/>
                </a:endParaRPr>
              </a:p>
            </p:txBody>
          </p:sp>
          <p:sp>
            <p:nvSpPr>
              <p:cNvPr id="48" name="TextBox 47">
                <a:extLst>
                  <a:ext uri="{FF2B5EF4-FFF2-40B4-BE49-F238E27FC236}">
                    <a16:creationId xmlns:a16="http://schemas.microsoft.com/office/drawing/2014/main" id="{9DBE512B-C105-4DBD-A93B-3AC49EAA063E}"/>
                  </a:ext>
                </a:extLst>
              </p:cNvPr>
              <p:cNvSpPr txBox="1"/>
              <p:nvPr/>
            </p:nvSpPr>
            <p:spPr>
              <a:xfrm>
                <a:off x="730589" y="4012130"/>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4</a:t>
                </a:r>
                <a:endParaRPr lang="en-US" sz="1400" dirty="0">
                  <a:solidFill>
                    <a:srgbClr val="3F3F3F"/>
                  </a:solidFill>
                  <a:latin typeface="Century Gothic"/>
                  <a:cs typeface="Arial"/>
                </a:endParaRPr>
              </a:p>
            </p:txBody>
          </p:sp>
          <p:sp>
            <p:nvSpPr>
              <p:cNvPr id="49" name="TextBox 48">
                <a:extLst>
                  <a:ext uri="{FF2B5EF4-FFF2-40B4-BE49-F238E27FC236}">
                    <a16:creationId xmlns:a16="http://schemas.microsoft.com/office/drawing/2014/main" id="{9DBE512B-C105-4DBD-A93B-3AC49EAA063E}"/>
                  </a:ext>
                </a:extLst>
              </p:cNvPr>
              <p:cNvSpPr txBox="1"/>
              <p:nvPr/>
            </p:nvSpPr>
            <p:spPr>
              <a:xfrm>
                <a:off x="730589" y="3558453"/>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cs typeface="Arial"/>
                  </a:rPr>
                  <a:t>5</a:t>
                </a:r>
              </a:p>
            </p:txBody>
          </p:sp>
          <p:sp>
            <p:nvSpPr>
              <p:cNvPr id="50" name="TextBox 49">
                <a:extLst>
                  <a:ext uri="{FF2B5EF4-FFF2-40B4-BE49-F238E27FC236}">
                    <a16:creationId xmlns:a16="http://schemas.microsoft.com/office/drawing/2014/main" id="{9DBE512B-C105-4DBD-A93B-3AC49EAA063E}"/>
                  </a:ext>
                </a:extLst>
              </p:cNvPr>
              <p:cNvSpPr txBox="1"/>
              <p:nvPr/>
            </p:nvSpPr>
            <p:spPr>
              <a:xfrm>
                <a:off x="730589" y="3104776"/>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6</a:t>
                </a:r>
                <a:endParaRPr lang="en-US" sz="1400" dirty="0">
                  <a:solidFill>
                    <a:srgbClr val="3F3F3F"/>
                  </a:solidFill>
                  <a:latin typeface="Century Gothic"/>
                  <a:cs typeface="Arial"/>
                </a:endParaRPr>
              </a:p>
            </p:txBody>
          </p:sp>
          <p:sp>
            <p:nvSpPr>
              <p:cNvPr id="51" name="TextBox 50">
                <a:extLst>
                  <a:ext uri="{FF2B5EF4-FFF2-40B4-BE49-F238E27FC236}">
                    <a16:creationId xmlns:a16="http://schemas.microsoft.com/office/drawing/2014/main" id="{9DBE512B-C105-4DBD-A93B-3AC49EAA063E}"/>
                  </a:ext>
                </a:extLst>
              </p:cNvPr>
              <p:cNvSpPr txBox="1"/>
              <p:nvPr/>
            </p:nvSpPr>
            <p:spPr>
              <a:xfrm>
                <a:off x="730589" y="2651099"/>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rgbClr val="3F3F3F"/>
                    </a:solidFill>
                    <a:latin typeface="Century Gothic"/>
                    <a:cs typeface="Arial"/>
                  </a:rPr>
                  <a:t>7</a:t>
                </a:r>
              </a:p>
            </p:txBody>
          </p:sp>
          <p:sp>
            <p:nvSpPr>
              <p:cNvPr id="52" name="TextBox 51">
                <a:extLst>
                  <a:ext uri="{FF2B5EF4-FFF2-40B4-BE49-F238E27FC236}">
                    <a16:creationId xmlns:a16="http://schemas.microsoft.com/office/drawing/2014/main" id="{9DBE512B-C105-4DBD-A93B-3AC49EAA063E}"/>
                  </a:ext>
                </a:extLst>
              </p:cNvPr>
              <p:cNvSpPr txBox="1"/>
              <p:nvPr/>
            </p:nvSpPr>
            <p:spPr>
              <a:xfrm>
                <a:off x="730589" y="2197422"/>
                <a:ext cx="27432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cs typeface="Arial"/>
                  </a:rPr>
                  <a:t>8</a:t>
                </a:r>
              </a:p>
            </p:txBody>
          </p:sp>
        </p:grpSp>
        <p:sp>
          <p:nvSpPr>
            <p:cNvPr id="22" name="Rectangle 21"/>
            <p:cNvSpPr/>
            <p:nvPr/>
          </p:nvSpPr>
          <p:spPr>
            <a:xfrm>
              <a:off x="4886793" y="2109405"/>
              <a:ext cx="2819435" cy="3987730"/>
            </a:xfrm>
            <a:prstGeom prst="rect">
              <a:avLst/>
            </a:prstGeom>
            <a:noFill/>
            <a:ln w="28575">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9488EA3-46CD-477C-8B3C-83E39737C697}"/>
              </a:ext>
            </a:extLst>
          </p:cNvPr>
          <p:cNvSpPr txBox="1"/>
          <p:nvPr/>
        </p:nvSpPr>
        <p:spPr>
          <a:xfrm>
            <a:off x="1391090" y="1287754"/>
            <a:ext cx="93350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3F3F3F"/>
                </a:solidFill>
                <a:latin typeface="Century Gothic"/>
                <a:cs typeface="Arial"/>
              </a:rPr>
              <a:t>Atmospheric Profile From Elk Complex Fire (2013)</a:t>
            </a:r>
          </a:p>
        </p:txBody>
      </p:sp>
    </p:spTree>
    <p:extLst>
      <p:ext uri="{BB962C8B-B14F-4D97-AF65-F5344CB8AC3E}">
        <p14:creationId xmlns:p14="http://schemas.microsoft.com/office/powerpoint/2010/main" val="3026012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38766-8694-4115-8FFB-750C1D8B9890}"/>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Results</a:t>
            </a:r>
            <a:endParaRPr lang="en-US" sz="4000">
              <a:solidFill>
                <a:schemeClr val="tx1">
                  <a:lumMod val="75000"/>
                  <a:lumOff val="25000"/>
                </a:schemeClr>
              </a:solidFill>
              <a:latin typeface="Century Gothic" panose="020F0302020204030204"/>
            </a:endParaRPr>
          </a:p>
        </p:txBody>
      </p:sp>
      <p:sp>
        <p:nvSpPr>
          <p:cNvPr id="5" name="Rectangle 4">
            <a:extLst>
              <a:ext uri="{FF2B5EF4-FFF2-40B4-BE49-F238E27FC236}">
                <a16:creationId xmlns:a16="http://schemas.microsoft.com/office/drawing/2014/main" id="{3C92ED54-5C74-4702-8D2D-23827496428D}"/>
              </a:ext>
            </a:extLst>
          </p:cNvPr>
          <p:cNvSpPr/>
          <p:nvPr/>
        </p:nvSpPr>
        <p:spPr>
          <a:xfrm>
            <a:off x="8413958" y="2634421"/>
            <a:ext cx="469900" cy="311150"/>
          </a:xfrm>
          <a:prstGeom prst="rect">
            <a:avLst/>
          </a:prstGeom>
          <a:solidFill>
            <a:srgbClr val="C4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9" name="Rectangle 8">
            <a:extLst>
              <a:ext uri="{FF2B5EF4-FFF2-40B4-BE49-F238E27FC236}">
                <a16:creationId xmlns:a16="http://schemas.microsoft.com/office/drawing/2014/main" id="{B85A0571-4D8D-43B8-8229-C67E56C45D20}"/>
              </a:ext>
            </a:extLst>
          </p:cNvPr>
          <p:cNvSpPr/>
          <p:nvPr/>
        </p:nvSpPr>
        <p:spPr>
          <a:xfrm>
            <a:off x="8413958" y="3930197"/>
            <a:ext cx="469900" cy="31115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1" name="Rectangle 10">
            <a:extLst>
              <a:ext uri="{FF2B5EF4-FFF2-40B4-BE49-F238E27FC236}">
                <a16:creationId xmlns:a16="http://schemas.microsoft.com/office/drawing/2014/main" id="{C489A6CD-416E-44E5-BB5D-4911E7801ACD}"/>
              </a:ext>
            </a:extLst>
          </p:cNvPr>
          <p:cNvSpPr/>
          <p:nvPr/>
        </p:nvSpPr>
        <p:spPr>
          <a:xfrm>
            <a:off x="8413958" y="3275727"/>
            <a:ext cx="469900" cy="3111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3" name="Rectangle 12">
            <a:extLst>
              <a:ext uri="{FF2B5EF4-FFF2-40B4-BE49-F238E27FC236}">
                <a16:creationId xmlns:a16="http://schemas.microsoft.com/office/drawing/2014/main" id="{263B482B-39C2-41D3-B97E-DDE5431807A6}"/>
              </a:ext>
            </a:extLst>
          </p:cNvPr>
          <p:cNvSpPr/>
          <p:nvPr/>
        </p:nvSpPr>
        <p:spPr>
          <a:xfrm>
            <a:off x="8413958" y="4590758"/>
            <a:ext cx="469900" cy="31115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8" name="TextBox 17">
            <a:extLst>
              <a:ext uri="{FF2B5EF4-FFF2-40B4-BE49-F238E27FC236}">
                <a16:creationId xmlns:a16="http://schemas.microsoft.com/office/drawing/2014/main" id="{1DE76DB8-4CA9-4F7B-BDC3-0E6E30AC0917}"/>
              </a:ext>
            </a:extLst>
          </p:cNvPr>
          <p:cNvSpPr txBox="1"/>
          <p:nvPr/>
        </p:nvSpPr>
        <p:spPr>
          <a:xfrm>
            <a:off x="8898142" y="32466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Air Dewpoint</a:t>
            </a:r>
          </a:p>
        </p:txBody>
      </p:sp>
      <p:sp>
        <p:nvSpPr>
          <p:cNvPr id="12" name="TextBox 11">
            <a:extLst>
              <a:ext uri="{FF2B5EF4-FFF2-40B4-BE49-F238E27FC236}">
                <a16:creationId xmlns:a16="http://schemas.microsoft.com/office/drawing/2014/main" id="{27232A48-ADBC-480C-B0C1-B93677AF08A8}"/>
              </a:ext>
            </a:extLst>
          </p:cNvPr>
          <p:cNvSpPr txBox="1"/>
          <p:nvPr/>
        </p:nvSpPr>
        <p:spPr>
          <a:xfrm>
            <a:off x="8898141" y="442316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Holzworth Parcel</a:t>
            </a:r>
          </a:p>
          <a:p>
            <a:r>
              <a:rPr lang="en-US">
                <a:solidFill>
                  <a:srgbClr val="3F3F3F"/>
                </a:solidFill>
                <a:latin typeface="Century Gothic"/>
              </a:rPr>
              <a:t>Temp</a:t>
            </a:r>
          </a:p>
        </p:txBody>
      </p:sp>
      <p:sp>
        <p:nvSpPr>
          <p:cNvPr id="14" name="TextBox 13">
            <a:extLst>
              <a:ext uri="{FF2B5EF4-FFF2-40B4-BE49-F238E27FC236}">
                <a16:creationId xmlns:a16="http://schemas.microsoft.com/office/drawing/2014/main" id="{C2F04E16-11D9-4DBF-8D56-568E58336FCF}"/>
              </a:ext>
            </a:extLst>
          </p:cNvPr>
          <p:cNvSpPr txBox="1"/>
          <p:nvPr/>
        </p:nvSpPr>
        <p:spPr>
          <a:xfrm>
            <a:off x="8898141" y="39011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Stull Parcel Temp</a:t>
            </a:r>
          </a:p>
        </p:txBody>
      </p:sp>
      <p:sp>
        <p:nvSpPr>
          <p:cNvPr id="16" name="TextBox 15">
            <a:extLst>
              <a:ext uri="{FF2B5EF4-FFF2-40B4-BE49-F238E27FC236}">
                <a16:creationId xmlns:a16="http://schemas.microsoft.com/office/drawing/2014/main" id="{97EC17A1-B8BE-4CC4-A9B6-323F3ADF1706}"/>
              </a:ext>
            </a:extLst>
          </p:cNvPr>
          <p:cNvSpPr txBox="1"/>
          <p:nvPr/>
        </p:nvSpPr>
        <p:spPr>
          <a:xfrm>
            <a:off x="8898142" y="26053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Air Temp</a:t>
            </a:r>
          </a:p>
        </p:txBody>
      </p:sp>
      <p:sp>
        <p:nvSpPr>
          <p:cNvPr id="17" name="TextBox 16">
            <a:extLst>
              <a:ext uri="{FF2B5EF4-FFF2-40B4-BE49-F238E27FC236}">
                <a16:creationId xmlns:a16="http://schemas.microsoft.com/office/drawing/2014/main" id="{CA1E939E-62B4-4645-BBC1-DD04909ED08D}"/>
              </a:ext>
            </a:extLst>
          </p:cNvPr>
          <p:cNvSpPr txBox="1"/>
          <p:nvPr/>
        </p:nvSpPr>
        <p:spPr>
          <a:xfrm>
            <a:off x="492596" y="1303476"/>
            <a:ext cx="115470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Sounding and parcel paths of the Stull and </a:t>
            </a:r>
            <a:r>
              <a:rPr lang="en-US" sz="2000" dirty="0" err="1">
                <a:solidFill>
                  <a:schemeClr val="tx1">
                    <a:lumMod val="75000"/>
                    <a:lumOff val="25000"/>
                  </a:schemeClr>
                </a:solidFill>
                <a:latin typeface="Century Gothic"/>
              </a:rPr>
              <a:t>Holzworth</a:t>
            </a:r>
            <a:r>
              <a:rPr lang="en-US" sz="2000" dirty="0">
                <a:solidFill>
                  <a:schemeClr val="tx1">
                    <a:lumMod val="75000"/>
                    <a:lumOff val="25000"/>
                  </a:schemeClr>
                </a:solidFill>
                <a:latin typeface="Century Gothic"/>
              </a:rPr>
              <a:t> method of the Elk Complex Fire (2013)</a:t>
            </a:r>
          </a:p>
        </p:txBody>
      </p:sp>
      <p:grpSp>
        <p:nvGrpSpPr>
          <p:cNvPr id="6" name="Group 5"/>
          <p:cNvGrpSpPr/>
          <p:nvPr/>
        </p:nvGrpSpPr>
        <p:grpSpPr>
          <a:xfrm>
            <a:off x="2825647" y="1994379"/>
            <a:ext cx="5565571" cy="4742384"/>
            <a:chOff x="2072618" y="2119882"/>
            <a:chExt cx="5565571" cy="4742384"/>
          </a:xfrm>
        </p:grpSpPr>
        <p:pic>
          <p:nvPicPr>
            <p:cNvPr id="7" name="Picture 7" descr="Chart&#10;&#10;Description automatically generated">
              <a:extLst>
                <a:ext uri="{FF2B5EF4-FFF2-40B4-BE49-F238E27FC236}">
                  <a16:creationId xmlns:a16="http://schemas.microsoft.com/office/drawing/2014/main" id="{163BD443-FD37-499D-8B18-6F7E46AF4F36}"/>
                </a:ext>
              </a:extLst>
            </p:cNvPr>
            <p:cNvPicPr>
              <a:picLocks noChangeAspect="1"/>
            </p:cNvPicPr>
            <p:nvPr/>
          </p:nvPicPr>
          <p:blipFill>
            <a:blip r:embed="rId3"/>
            <a:stretch>
              <a:fillRect/>
            </a:stretch>
          </p:blipFill>
          <p:spPr>
            <a:xfrm>
              <a:off x="2723466" y="2219150"/>
              <a:ext cx="4727349" cy="4247878"/>
            </a:xfrm>
            <a:prstGeom prst="rect">
              <a:avLst/>
            </a:prstGeom>
          </p:spPr>
        </p:pic>
        <p:sp>
          <p:nvSpPr>
            <p:cNvPr id="19" name="TextBox 18">
              <a:extLst>
                <a:ext uri="{FF2B5EF4-FFF2-40B4-BE49-F238E27FC236}">
                  <a16:creationId xmlns:a16="http://schemas.microsoft.com/office/drawing/2014/main" id="{9DBE512B-C105-4DBD-A93B-3AC49EAA063E}"/>
                </a:ext>
              </a:extLst>
            </p:cNvPr>
            <p:cNvSpPr txBox="1"/>
            <p:nvPr/>
          </p:nvSpPr>
          <p:spPr>
            <a:xfrm>
              <a:off x="3928156" y="6523712"/>
              <a:ext cx="265176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smtClean="0">
                  <a:solidFill>
                    <a:srgbClr val="3F3F3F"/>
                  </a:solidFill>
                  <a:latin typeface="Century Gothic"/>
                  <a:cs typeface="Arial"/>
                </a:rPr>
                <a:t>Degrees Celsius</a:t>
              </a:r>
              <a:endParaRPr lang="en-US" sz="1600" dirty="0">
                <a:solidFill>
                  <a:srgbClr val="3F3F3F"/>
                </a:solidFill>
                <a:latin typeface="Century Gothic"/>
                <a:cs typeface="Arial"/>
              </a:endParaRPr>
            </a:p>
          </p:txBody>
        </p:sp>
        <p:grpSp>
          <p:nvGrpSpPr>
            <p:cNvPr id="2" name="Group 1"/>
            <p:cNvGrpSpPr/>
            <p:nvPr/>
          </p:nvGrpSpPr>
          <p:grpSpPr>
            <a:xfrm>
              <a:off x="2711390" y="6321042"/>
              <a:ext cx="4926799" cy="182880"/>
              <a:chOff x="2711390" y="6366762"/>
              <a:chExt cx="4926799" cy="182880"/>
            </a:xfrm>
          </p:grpSpPr>
          <p:sp>
            <p:nvSpPr>
              <p:cNvPr id="20" name="TextBox 19">
                <a:extLst>
                  <a:ext uri="{FF2B5EF4-FFF2-40B4-BE49-F238E27FC236}">
                    <a16:creationId xmlns:a16="http://schemas.microsoft.com/office/drawing/2014/main" id="{9DBE512B-C105-4DBD-A93B-3AC49EAA063E}"/>
                  </a:ext>
                </a:extLst>
              </p:cNvPr>
              <p:cNvSpPr txBox="1"/>
              <p:nvPr/>
            </p:nvSpPr>
            <p:spPr>
              <a:xfrm>
                <a:off x="2711390"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-40</a:t>
                </a:r>
                <a:endParaRPr lang="en-US" sz="1200" dirty="0">
                  <a:solidFill>
                    <a:srgbClr val="3F3F3F"/>
                  </a:solidFill>
                  <a:latin typeface="Century Gothic"/>
                  <a:cs typeface="Arial"/>
                </a:endParaRPr>
              </a:p>
            </p:txBody>
          </p:sp>
          <p:sp>
            <p:nvSpPr>
              <p:cNvPr id="21" name="TextBox 20">
                <a:extLst>
                  <a:ext uri="{FF2B5EF4-FFF2-40B4-BE49-F238E27FC236}">
                    <a16:creationId xmlns:a16="http://schemas.microsoft.com/office/drawing/2014/main" id="{9DBE512B-C105-4DBD-A93B-3AC49EAA063E}"/>
                  </a:ext>
                </a:extLst>
              </p:cNvPr>
              <p:cNvSpPr txBox="1"/>
              <p:nvPr/>
            </p:nvSpPr>
            <p:spPr>
              <a:xfrm>
                <a:off x="4190657"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-10</a:t>
                </a:r>
                <a:endParaRPr lang="en-US" sz="1200" dirty="0">
                  <a:solidFill>
                    <a:srgbClr val="3F3F3F"/>
                  </a:solidFill>
                  <a:latin typeface="Century Gothic"/>
                  <a:cs typeface="Arial"/>
                </a:endParaRPr>
              </a:p>
            </p:txBody>
          </p:sp>
          <p:sp>
            <p:nvSpPr>
              <p:cNvPr id="22" name="TextBox 21">
                <a:extLst>
                  <a:ext uri="{FF2B5EF4-FFF2-40B4-BE49-F238E27FC236}">
                    <a16:creationId xmlns:a16="http://schemas.microsoft.com/office/drawing/2014/main" id="{9DBE512B-C105-4DBD-A93B-3AC49EAA063E}"/>
                  </a:ext>
                </a:extLst>
              </p:cNvPr>
              <p:cNvSpPr txBox="1"/>
              <p:nvPr/>
            </p:nvSpPr>
            <p:spPr>
              <a:xfrm>
                <a:off x="4675795" y="6366762"/>
                <a:ext cx="548640"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0</a:t>
                </a:r>
                <a:endParaRPr lang="en-US" sz="1200" dirty="0">
                  <a:solidFill>
                    <a:srgbClr val="3F3F3F"/>
                  </a:solidFill>
                  <a:latin typeface="Century Gothic"/>
                  <a:cs typeface="Arial"/>
                </a:endParaRPr>
              </a:p>
            </p:txBody>
          </p:sp>
          <p:sp>
            <p:nvSpPr>
              <p:cNvPr id="23" name="TextBox 22">
                <a:extLst>
                  <a:ext uri="{FF2B5EF4-FFF2-40B4-BE49-F238E27FC236}">
                    <a16:creationId xmlns:a16="http://schemas.microsoft.com/office/drawing/2014/main" id="{9DBE512B-C105-4DBD-A93B-3AC49EAA063E}"/>
                  </a:ext>
                </a:extLst>
              </p:cNvPr>
              <p:cNvSpPr txBox="1"/>
              <p:nvPr/>
            </p:nvSpPr>
            <p:spPr>
              <a:xfrm>
                <a:off x="5180803"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3F3F3F"/>
                    </a:solidFill>
                    <a:latin typeface="Century Gothic"/>
                    <a:cs typeface="Arial"/>
                  </a:rPr>
                  <a:t>1</a:t>
                </a:r>
                <a:r>
                  <a:rPr lang="en-US" sz="1200" dirty="0" smtClean="0">
                    <a:solidFill>
                      <a:srgbClr val="3F3F3F"/>
                    </a:solidFill>
                    <a:latin typeface="Century Gothic"/>
                    <a:cs typeface="Arial"/>
                  </a:rPr>
                  <a:t>0</a:t>
                </a:r>
                <a:endParaRPr lang="en-US" sz="1200" dirty="0">
                  <a:solidFill>
                    <a:srgbClr val="3F3F3F"/>
                  </a:solidFill>
                  <a:latin typeface="Century Gothic"/>
                  <a:cs typeface="Arial"/>
                </a:endParaRPr>
              </a:p>
            </p:txBody>
          </p:sp>
          <p:sp>
            <p:nvSpPr>
              <p:cNvPr id="24" name="TextBox 23">
                <a:extLst>
                  <a:ext uri="{FF2B5EF4-FFF2-40B4-BE49-F238E27FC236}">
                    <a16:creationId xmlns:a16="http://schemas.microsoft.com/office/drawing/2014/main" id="{9DBE512B-C105-4DBD-A93B-3AC49EAA063E}"/>
                  </a:ext>
                </a:extLst>
              </p:cNvPr>
              <p:cNvSpPr txBox="1"/>
              <p:nvPr/>
            </p:nvSpPr>
            <p:spPr>
              <a:xfrm>
                <a:off x="5681843"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3F3F3F"/>
                    </a:solidFill>
                    <a:latin typeface="Century Gothic"/>
                    <a:cs typeface="Arial"/>
                  </a:rPr>
                  <a:t>2</a:t>
                </a:r>
                <a:r>
                  <a:rPr lang="en-US" sz="1200" dirty="0" smtClean="0">
                    <a:solidFill>
                      <a:srgbClr val="3F3F3F"/>
                    </a:solidFill>
                    <a:latin typeface="Century Gothic"/>
                    <a:cs typeface="Arial"/>
                  </a:rPr>
                  <a:t>0</a:t>
                </a:r>
                <a:endParaRPr lang="en-US" sz="1200" dirty="0">
                  <a:solidFill>
                    <a:srgbClr val="3F3F3F"/>
                  </a:solidFill>
                  <a:latin typeface="Century Gothic"/>
                  <a:cs typeface="Arial"/>
                </a:endParaRPr>
              </a:p>
            </p:txBody>
          </p:sp>
          <p:sp>
            <p:nvSpPr>
              <p:cNvPr id="25" name="TextBox 24">
                <a:extLst>
                  <a:ext uri="{FF2B5EF4-FFF2-40B4-BE49-F238E27FC236}">
                    <a16:creationId xmlns:a16="http://schemas.microsoft.com/office/drawing/2014/main" id="{9DBE512B-C105-4DBD-A93B-3AC49EAA063E}"/>
                  </a:ext>
                </a:extLst>
              </p:cNvPr>
              <p:cNvSpPr txBox="1"/>
              <p:nvPr/>
            </p:nvSpPr>
            <p:spPr>
              <a:xfrm>
                <a:off x="6174932"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3F3F3F"/>
                    </a:solidFill>
                    <a:latin typeface="Century Gothic"/>
                    <a:cs typeface="Arial"/>
                  </a:rPr>
                  <a:t>3</a:t>
                </a:r>
                <a:r>
                  <a:rPr lang="en-US" sz="1200" dirty="0" smtClean="0">
                    <a:solidFill>
                      <a:srgbClr val="3F3F3F"/>
                    </a:solidFill>
                    <a:latin typeface="Century Gothic"/>
                    <a:cs typeface="Arial"/>
                  </a:rPr>
                  <a:t>0</a:t>
                </a:r>
                <a:endParaRPr lang="en-US" sz="1200" dirty="0">
                  <a:solidFill>
                    <a:srgbClr val="3F3F3F"/>
                  </a:solidFill>
                  <a:latin typeface="Century Gothic"/>
                  <a:cs typeface="Arial"/>
                </a:endParaRPr>
              </a:p>
            </p:txBody>
          </p:sp>
          <p:sp>
            <p:nvSpPr>
              <p:cNvPr id="26" name="TextBox 25">
                <a:extLst>
                  <a:ext uri="{FF2B5EF4-FFF2-40B4-BE49-F238E27FC236}">
                    <a16:creationId xmlns:a16="http://schemas.microsoft.com/office/drawing/2014/main" id="{9DBE512B-C105-4DBD-A93B-3AC49EAA063E}"/>
                  </a:ext>
                </a:extLst>
              </p:cNvPr>
              <p:cNvSpPr txBox="1"/>
              <p:nvPr/>
            </p:nvSpPr>
            <p:spPr>
              <a:xfrm>
                <a:off x="6668021"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40</a:t>
                </a:r>
                <a:endParaRPr lang="en-US" sz="1200" dirty="0">
                  <a:solidFill>
                    <a:srgbClr val="3F3F3F"/>
                  </a:solidFill>
                  <a:latin typeface="Century Gothic"/>
                  <a:cs typeface="Arial"/>
                </a:endParaRPr>
              </a:p>
            </p:txBody>
          </p:sp>
          <p:sp>
            <p:nvSpPr>
              <p:cNvPr id="27" name="TextBox 26">
                <a:extLst>
                  <a:ext uri="{FF2B5EF4-FFF2-40B4-BE49-F238E27FC236}">
                    <a16:creationId xmlns:a16="http://schemas.microsoft.com/office/drawing/2014/main" id="{9DBE512B-C105-4DBD-A93B-3AC49EAA063E}"/>
                  </a:ext>
                </a:extLst>
              </p:cNvPr>
              <p:cNvSpPr txBox="1"/>
              <p:nvPr/>
            </p:nvSpPr>
            <p:spPr>
              <a:xfrm>
                <a:off x="7161111"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50</a:t>
                </a:r>
                <a:endParaRPr lang="en-US" sz="1200" dirty="0">
                  <a:solidFill>
                    <a:srgbClr val="3F3F3F"/>
                  </a:solidFill>
                  <a:latin typeface="Century Gothic"/>
                  <a:cs typeface="Arial"/>
                </a:endParaRPr>
              </a:p>
            </p:txBody>
          </p:sp>
          <p:sp>
            <p:nvSpPr>
              <p:cNvPr id="28" name="TextBox 27">
                <a:extLst>
                  <a:ext uri="{FF2B5EF4-FFF2-40B4-BE49-F238E27FC236}">
                    <a16:creationId xmlns:a16="http://schemas.microsoft.com/office/drawing/2014/main" id="{9DBE512B-C105-4DBD-A93B-3AC49EAA063E}"/>
                  </a:ext>
                </a:extLst>
              </p:cNvPr>
              <p:cNvSpPr txBox="1"/>
              <p:nvPr/>
            </p:nvSpPr>
            <p:spPr>
              <a:xfrm>
                <a:off x="3689617"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-20</a:t>
                </a:r>
                <a:endParaRPr lang="en-US" sz="1200" dirty="0">
                  <a:solidFill>
                    <a:srgbClr val="3F3F3F"/>
                  </a:solidFill>
                  <a:latin typeface="Century Gothic"/>
                  <a:cs typeface="Arial"/>
                </a:endParaRPr>
              </a:p>
            </p:txBody>
          </p:sp>
          <p:sp>
            <p:nvSpPr>
              <p:cNvPr id="29" name="TextBox 28">
                <a:extLst>
                  <a:ext uri="{FF2B5EF4-FFF2-40B4-BE49-F238E27FC236}">
                    <a16:creationId xmlns:a16="http://schemas.microsoft.com/office/drawing/2014/main" id="{9DBE512B-C105-4DBD-A93B-3AC49EAA063E}"/>
                  </a:ext>
                </a:extLst>
              </p:cNvPr>
              <p:cNvSpPr txBox="1"/>
              <p:nvPr/>
            </p:nvSpPr>
            <p:spPr>
              <a:xfrm>
                <a:off x="3196528" y="6366762"/>
                <a:ext cx="477078" cy="182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rgbClr val="3F3F3F"/>
                    </a:solidFill>
                    <a:latin typeface="Century Gothic"/>
                    <a:cs typeface="Arial"/>
                  </a:rPr>
                  <a:t>-30</a:t>
                </a:r>
                <a:endParaRPr lang="en-US" sz="1200" dirty="0">
                  <a:solidFill>
                    <a:srgbClr val="3F3F3F"/>
                  </a:solidFill>
                  <a:latin typeface="Century Gothic"/>
                  <a:cs typeface="Arial"/>
                </a:endParaRPr>
              </a:p>
            </p:txBody>
          </p:sp>
        </p:grpSp>
        <p:grpSp>
          <p:nvGrpSpPr>
            <p:cNvPr id="4" name="Group 3"/>
            <p:cNvGrpSpPr/>
            <p:nvPr/>
          </p:nvGrpSpPr>
          <p:grpSpPr>
            <a:xfrm>
              <a:off x="2381223" y="2119882"/>
              <a:ext cx="548640" cy="4273506"/>
              <a:chOff x="2381223" y="2119882"/>
              <a:chExt cx="548640" cy="4273506"/>
            </a:xfrm>
          </p:grpSpPr>
          <p:sp>
            <p:nvSpPr>
              <p:cNvPr id="30" name="TextBox 29">
                <a:extLst>
                  <a:ext uri="{FF2B5EF4-FFF2-40B4-BE49-F238E27FC236}">
                    <a16:creationId xmlns:a16="http://schemas.microsoft.com/office/drawing/2014/main" id="{9DBE512B-C105-4DBD-A93B-3AC49EAA063E}"/>
                  </a:ext>
                </a:extLst>
              </p:cNvPr>
              <p:cNvSpPr txBox="1"/>
              <p:nvPr/>
            </p:nvSpPr>
            <p:spPr>
              <a:xfrm>
                <a:off x="2381223" y="4016229"/>
                <a:ext cx="54864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smtClean="0">
                    <a:solidFill>
                      <a:srgbClr val="3F3F3F"/>
                    </a:solidFill>
                    <a:latin typeface="Century Gothic"/>
                    <a:cs typeface="Arial"/>
                  </a:rPr>
                  <a:t>300</a:t>
                </a:r>
              </a:p>
              <a:p>
                <a:pPr algn="r"/>
                <a:endParaRPr lang="en-US" sz="1200" dirty="0">
                  <a:solidFill>
                    <a:srgbClr val="3F3F3F"/>
                  </a:solidFill>
                  <a:latin typeface="Century Gothic"/>
                  <a:cs typeface="Arial"/>
                </a:endParaRPr>
              </a:p>
            </p:txBody>
          </p:sp>
          <p:sp>
            <p:nvSpPr>
              <p:cNvPr id="31" name="TextBox 30">
                <a:extLst>
                  <a:ext uri="{FF2B5EF4-FFF2-40B4-BE49-F238E27FC236}">
                    <a16:creationId xmlns:a16="http://schemas.microsoft.com/office/drawing/2014/main" id="{9DBE512B-C105-4DBD-A93B-3AC49EAA063E}"/>
                  </a:ext>
                </a:extLst>
              </p:cNvPr>
              <p:cNvSpPr txBox="1"/>
              <p:nvPr/>
            </p:nvSpPr>
            <p:spPr>
              <a:xfrm>
                <a:off x="2381223" y="4518585"/>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4</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sp>
            <p:nvSpPr>
              <p:cNvPr id="32" name="TextBox 31">
                <a:extLst>
                  <a:ext uri="{FF2B5EF4-FFF2-40B4-BE49-F238E27FC236}">
                    <a16:creationId xmlns:a16="http://schemas.microsoft.com/office/drawing/2014/main" id="{9DBE512B-C105-4DBD-A93B-3AC49EAA063E}"/>
                  </a:ext>
                </a:extLst>
              </p:cNvPr>
              <p:cNvSpPr txBox="1"/>
              <p:nvPr/>
            </p:nvSpPr>
            <p:spPr>
              <a:xfrm>
                <a:off x="2381223" y="4890808"/>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5</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sp>
            <p:nvSpPr>
              <p:cNvPr id="33" name="TextBox 32">
                <a:extLst>
                  <a:ext uri="{FF2B5EF4-FFF2-40B4-BE49-F238E27FC236}">
                    <a16:creationId xmlns:a16="http://schemas.microsoft.com/office/drawing/2014/main" id="{9DBE512B-C105-4DBD-A93B-3AC49EAA063E}"/>
                  </a:ext>
                </a:extLst>
              </p:cNvPr>
              <p:cNvSpPr txBox="1"/>
              <p:nvPr/>
            </p:nvSpPr>
            <p:spPr>
              <a:xfrm>
                <a:off x="2381223" y="5209629"/>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6</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sp>
            <p:nvSpPr>
              <p:cNvPr id="34" name="TextBox 33">
                <a:extLst>
                  <a:ext uri="{FF2B5EF4-FFF2-40B4-BE49-F238E27FC236}">
                    <a16:creationId xmlns:a16="http://schemas.microsoft.com/office/drawing/2014/main" id="{9DBE512B-C105-4DBD-A93B-3AC49EAA063E}"/>
                  </a:ext>
                </a:extLst>
              </p:cNvPr>
              <p:cNvSpPr txBox="1"/>
              <p:nvPr/>
            </p:nvSpPr>
            <p:spPr>
              <a:xfrm>
                <a:off x="2381223" y="5461252"/>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smtClean="0">
                    <a:solidFill>
                      <a:srgbClr val="3F3F3F"/>
                    </a:solidFill>
                    <a:latin typeface="Century Gothic"/>
                    <a:cs typeface="Arial"/>
                  </a:rPr>
                  <a:t>700</a:t>
                </a:r>
                <a:endParaRPr lang="en-US" sz="1200" dirty="0">
                  <a:solidFill>
                    <a:srgbClr val="3F3F3F"/>
                  </a:solidFill>
                  <a:latin typeface="Century Gothic"/>
                  <a:cs typeface="Arial"/>
                </a:endParaRPr>
              </a:p>
            </p:txBody>
          </p:sp>
          <p:sp>
            <p:nvSpPr>
              <p:cNvPr id="35" name="TextBox 34">
                <a:extLst>
                  <a:ext uri="{FF2B5EF4-FFF2-40B4-BE49-F238E27FC236}">
                    <a16:creationId xmlns:a16="http://schemas.microsoft.com/office/drawing/2014/main" id="{9DBE512B-C105-4DBD-A93B-3AC49EAA063E}"/>
                  </a:ext>
                </a:extLst>
              </p:cNvPr>
              <p:cNvSpPr txBox="1"/>
              <p:nvPr/>
            </p:nvSpPr>
            <p:spPr>
              <a:xfrm>
                <a:off x="2381223" y="5702785"/>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8</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sp>
            <p:nvSpPr>
              <p:cNvPr id="36" name="TextBox 35">
                <a:extLst>
                  <a:ext uri="{FF2B5EF4-FFF2-40B4-BE49-F238E27FC236}">
                    <a16:creationId xmlns:a16="http://schemas.microsoft.com/office/drawing/2014/main" id="{9DBE512B-C105-4DBD-A93B-3AC49EAA063E}"/>
                  </a:ext>
                </a:extLst>
              </p:cNvPr>
              <p:cNvSpPr txBox="1"/>
              <p:nvPr/>
            </p:nvSpPr>
            <p:spPr>
              <a:xfrm>
                <a:off x="2381223" y="5904736"/>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9</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sp>
            <p:nvSpPr>
              <p:cNvPr id="37" name="TextBox 36">
                <a:extLst>
                  <a:ext uri="{FF2B5EF4-FFF2-40B4-BE49-F238E27FC236}">
                    <a16:creationId xmlns:a16="http://schemas.microsoft.com/office/drawing/2014/main" id="{9DBE512B-C105-4DBD-A93B-3AC49EAA063E}"/>
                  </a:ext>
                </a:extLst>
              </p:cNvPr>
              <p:cNvSpPr txBox="1"/>
              <p:nvPr/>
            </p:nvSpPr>
            <p:spPr>
              <a:xfrm>
                <a:off x="2381223" y="6116389"/>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smtClean="0">
                    <a:solidFill>
                      <a:srgbClr val="3F3F3F"/>
                    </a:solidFill>
                    <a:latin typeface="Century Gothic"/>
                    <a:cs typeface="Arial"/>
                  </a:rPr>
                  <a:t>1000</a:t>
                </a:r>
                <a:endParaRPr lang="en-US" sz="1200" dirty="0">
                  <a:solidFill>
                    <a:srgbClr val="3F3F3F"/>
                  </a:solidFill>
                  <a:latin typeface="Century Gothic"/>
                  <a:cs typeface="Arial"/>
                </a:endParaRPr>
              </a:p>
            </p:txBody>
          </p:sp>
          <p:sp>
            <p:nvSpPr>
              <p:cNvPr id="38" name="TextBox 37">
                <a:extLst>
                  <a:ext uri="{FF2B5EF4-FFF2-40B4-BE49-F238E27FC236}">
                    <a16:creationId xmlns:a16="http://schemas.microsoft.com/office/drawing/2014/main" id="{9DBE512B-C105-4DBD-A93B-3AC49EAA063E}"/>
                  </a:ext>
                </a:extLst>
              </p:cNvPr>
              <p:cNvSpPr txBox="1"/>
              <p:nvPr/>
            </p:nvSpPr>
            <p:spPr>
              <a:xfrm>
                <a:off x="2381223" y="3325075"/>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2</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sp>
            <p:nvSpPr>
              <p:cNvPr id="39" name="TextBox 38">
                <a:extLst>
                  <a:ext uri="{FF2B5EF4-FFF2-40B4-BE49-F238E27FC236}">
                    <a16:creationId xmlns:a16="http://schemas.microsoft.com/office/drawing/2014/main" id="{9DBE512B-C105-4DBD-A93B-3AC49EAA063E}"/>
                  </a:ext>
                </a:extLst>
              </p:cNvPr>
              <p:cNvSpPr txBox="1"/>
              <p:nvPr/>
            </p:nvSpPr>
            <p:spPr>
              <a:xfrm>
                <a:off x="2381223" y="2119882"/>
                <a:ext cx="5486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3F3F3F"/>
                    </a:solidFill>
                    <a:latin typeface="Century Gothic"/>
                    <a:cs typeface="Arial"/>
                  </a:rPr>
                  <a:t>1</a:t>
                </a:r>
                <a:r>
                  <a:rPr lang="en-US" sz="1200" dirty="0" smtClean="0">
                    <a:solidFill>
                      <a:srgbClr val="3F3F3F"/>
                    </a:solidFill>
                    <a:latin typeface="Century Gothic"/>
                    <a:cs typeface="Arial"/>
                  </a:rPr>
                  <a:t>00</a:t>
                </a:r>
                <a:endParaRPr lang="en-US" sz="1200" dirty="0">
                  <a:solidFill>
                    <a:srgbClr val="3F3F3F"/>
                  </a:solidFill>
                  <a:latin typeface="Century Gothic"/>
                  <a:cs typeface="Arial"/>
                </a:endParaRPr>
              </a:p>
            </p:txBody>
          </p:sp>
        </p:grpSp>
        <p:sp>
          <p:nvSpPr>
            <p:cNvPr id="40" name="TextBox 39">
              <a:extLst>
                <a:ext uri="{FF2B5EF4-FFF2-40B4-BE49-F238E27FC236}">
                  <a16:creationId xmlns:a16="http://schemas.microsoft.com/office/drawing/2014/main" id="{9DBE512B-C105-4DBD-A93B-3AC49EAA063E}"/>
                </a:ext>
              </a:extLst>
            </p:cNvPr>
            <p:cNvSpPr txBox="1"/>
            <p:nvPr/>
          </p:nvSpPr>
          <p:spPr>
            <a:xfrm rot="16200000">
              <a:off x="1275194" y="4139124"/>
              <a:ext cx="193340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err="1">
                  <a:solidFill>
                    <a:srgbClr val="3F3F3F"/>
                  </a:solidFill>
                  <a:latin typeface="Century Gothic"/>
                  <a:cs typeface="Arial"/>
                </a:rPr>
                <a:t>H</a:t>
              </a:r>
              <a:r>
                <a:rPr lang="en-US" sz="1600" dirty="0" err="1" smtClean="0">
                  <a:solidFill>
                    <a:srgbClr val="3F3F3F"/>
                  </a:solidFill>
                  <a:latin typeface="Century Gothic"/>
                  <a:cs typeface="Arial"/>
                </a:rPr>
                <a:t>ectopascal</a:t>
              </a:r>
              <a:endParaRPr lang="en-US" sz="1600" dirty="0">
                <a:solidFill>
                  <a:srgbClr val="3F3F3F"/>
                </a:solidFill>
                <a:latin typeface="Century Gothic"/>
                <a:cs typeface="Arial"/>
              </a:endParaRPr>
            </a:p>
          </p:txBody>
        </p:sp>
      </p:grpSp>
    </p:spTree>
    <p:extLst>
      <p:ext uri="{BB962C8B-B14F-4D97-AF65-F5344CB8AC3E}">
        <p14:creationId xmlns:p14="http://schemas.microsoft.com/office/powerpoint/2010/main" val="3182086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38766-8694-4115-8FFB-750C1D8B9890}"/>
              </a:ext>
            </a:extLst>
          </p:cNvPr>
          <p:cNvSpPr/>
          <p:nvPr/>
        </p:nvSpPr>
        <p:spPr>
          <a:xfrm>
            <a:off x="495300" y="342900"/>
            <a:ext cx="8534633"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Results</a:t>
            </a:r>
            <a:endParaRPr lang="en-US" sz="4000">
              <a:solidFill>
                <a:schemeClr val="tx1">
                  <a:lumMod val="75000"/>
                  <a:lumOff val="25000"/>
                </a:schemeClr>
              </a:solidFill>
              <a:latin typeface="Century Gothic" panose="020F0302020204030204"/>
            </a:endParaRPr>
          </a:p>
        </p:txBody>
      </p:sp>
      <p:pic>
        <p:nvPicPr>
          <p:cNvPr id="4" name="Picture 4" descr="Map&#10;&#10;Description automatically generated">
            <a:extLst>
              <a:ext uri="{FF2B5EF4-FFF2-40B4-BE49-F238E27FC236}">
                <a16:creationId xmlns:a16="http://schemas.microsoft.com/office/drawing/2014/main" id="{0E9A1FC4-654C-47D0-872C-3B94BCD108A2}"/>
              </a:ext>
            </a:extLst>
          </p:cNvPr>
          <p:cNvPicPr>
            <a:picLocks noChangeAspect="1"/>
          </p:cNvPicPr>
          <p:nvPr/>
        </p:nvPicPr>
        <p:blipFill rotWithShape="1">
          <a:blip r:embed="rId3"/>
          <a:srcRect l="23589" r="29133" b="676"/>
          <a:stretch/>
        </p:blipFill>
        <p:spPr>
          <a:xfrm>
            <a:off x="1853508" y="1436206"/>
            <a:ext cx="5176708" cy="4864311"/>
          </a:xfrm>
          <a:prstGeom prst="rect">
            <a:avLst/>
          </a:prstGeom>
        </p:spPr>
      </p:pic>
      <p:grpSp>
        <p:nvGrpSpPr>
          <p:cNvPr id="5" name="Group 4">
            <a:extLst>
              <a:ext uri="{FF2B5EF4-FFF2-40B4-BE49-F238E27FC236}">
                <a16:creationId xmlns:a16="http://schemas.microsoft.com/office/drawing/2014/main" id="{7D11D139-B579-41DD-AC2E-E30B776B3C50}"/>
              </a:ext>
            </a:extLst>
          </p:cNvPr>
          <p:cNvGrpSpPr/>
          <p:nvPr/>
        </p:nvGrpSpPr>
        <p:grpSpPr>
          <a:xfrm>
            <a:off x="2094628" y="5689020"/>
            <a:ext cx="4581525" cy="508440"/>
            <a:chOff x="5062106" y="4834610"/>
            <a:chExt cx="3951493" cy="438150"/>
          </a:xfrm>
        </p:grpSpPr>
        <p:pic>
          <p:nvPicPr>
            <p:cNvPr id="6" name="Picture 12">
              <a:extLst>
                <a:ext uri="{FF2B5EF4-FFF2-40B4-BE49-F238E27FC236}">
                  <a16:creationId xmlns:a16="http://schemas.microsoft.com/office/drawing/2014/main" id="{B9D711BF-259C-4CCD-9C06-13C111217F30}"/>
                </a:ext>
              </a:extLst>
            </p:cNvPr>
            <p:cNvPicPr>
              <a:picLocks noChangeAspect="1"/>
            </p:cNvPicPr>
            <p:nvPr/>
          </p:nvPicPr>
          <p:blipFill>
            <a:blip r:embed="rId4"/>
            <a:stretch>
              <a:fillRect/>
            </a:stretch>
          </p:blipFill>
          <p:spPr>
            <a:xfrm>
              <a:off x="7631633" y="5095146"/>
              <a:ext cx="1135156" cy="177614"/>
            </a:xfrm>
            <a:prstGeom prst="rect">
              <a:avLst/>
            </a:prstGeom>
          </p:spPr>
        </p:pic>
        <p:sp>
          <p:nvSpPr>
            <p:cNvPr id="7" name="TextBox 6">
              <a:extLst>
                <a:ext uri="{FF2B5EF4-FFF2-40B4-BE49-F238E27FC236}">
                  <a16:creationId xmlns:a16="http://schemas.microsoft.com/office/drawing/2014/main" id="{925F955F-0C64-4547-82C5-91246C3B4DE7}"/>
                </a:ext>
              </a:extLst>
            </p:cNvPr>
            <p:cNvSpPr txBox="1"/>
            <p:nvPr/>
          </p:nvSpPr>
          <p:spPr>
            <a:xfrm>
              <a:off x="7384824" y="4906953"/>
              <a:ext cx="1628775" cy="238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120 Kilometers</a:t>
              </a:r>
            </a:p>
          </p:txBody>
        </p:sp>
        <p:pic>
          <p:nvPicPr>
            <p:cNvPr id="8" name="Picture 17">
              <a:extLst>
                <a:ext uri="{FF2B5EF4-FFF2-40B4-BE49-F238E27FC236}">
                  <a16:creationId xmlns:a16="http://schemas.microsoft.com/office/drawing/2014/main" id="{9500AAB3-F06A-487C-BCBC-1DD882D82033}"/>
                </a:ext>
              </a:extLst>
            </p:cNvPr>
            <p:cNvPicPr>
              <a:picLocks noChangeAspect="1"/>
            </p:cNvPicPr>
            <p:nvPr/>
          </p:nvPicPr>
          <p:blipFill>
            <a:blip r:embed="rId5"/>
            <a:stretch>
              <a:fillRect/>
            </a:stretch>
          </p:blipFill>
          <p:spPr>
            <a:xfrm>
              <a:off x="5062106" y="4834610"/>
              <a:ext cx="285750" cy="438150"/>
            </a:xfrm>
            <a:prstGeom prst="rect">
              <a:avLst/>
            </a:prstGeom>
          </p:spPr>
        </p:pic>
      </p:grpSp>
      <p:sp>
        <p:nvSpPr>
          <p:cNvPr id="10" name="TextBox 9">
            <a:extLst>
              <a:ext uri="{FF2B5EF4-FFF2-40B4-BE49-F238E27FC236}">
                <a16:creationId xmlns:a16="http://schemas.microsoft.com/office/drawing/2014/main" id="{C096D67C-FEEE-4659-9EA1-6B6CED5DBA3E}"/>
              </a:ext>
            </a:extLst>
          </p:cNvPr>
          <p:cNvSpPr txBox="1"/>
          <p:nvPr/>
        </p:nvSpPr>
        <p:spPr>
          <a:xfrm>
            <a:off x="5430421" y="4516996"/>
            <a:ext cx="3371436" cy="369332"/>
          </a:xfrm>
          <a:prstGeom prst="rect">
            <a:avLst/>
          </a:prstGeom>
          <a:solidFill>
            <a:schemeClr val="bg1"/>
          </a:solidFill>
          <a:ln>
            <a:solidFill>
              <a:schemeClr val="tx1"/>
            </a:solidFill>
          </a:ln>
        </p:spPr>
        <p:txBody>
          <a:bodyPr wrap="none" rtlCol="0">
            <a:spAutoFit/>
          </a:bodyPr>
          <a:lstStyle/>
          <a:p>
            <a:r>
              <a:rPr lang="en-US" dirty="0">
                <a:solidFill>
                  <a:schemeClr val="tx1">
                    <a:lumMod val="75000"/>
                    <a:lumOff val="25000"/>
                  </a:schemeClr>
                </a:solidFill>
                <a:latin typeface="Century Gothic" panose="020B0502020202020204" pitchFamily="34" charset="0"/>
              </a:rPr>
              <a:t>Modeled Sounding Location</a:t>
            </a:r>
          </a:p>
        </p:txBody>
      </p:sp>
      <p:sp>
        <p:nvSpPr>
          <p:cNvPr id="11" name="Arrow: Left 10">
            <a:extLst>
              <a:ext uri="{FF2B5EF4-FFF2-40B4-BE49-F238E27FC236}">
                <a16:creationId xmlns:a16="http://schemas.microsoft.com/office/drawing/2014/main" id="{47BAEAF7-A1EF-4486-ADFD-F3A87B48A62F}"/>
              </a:ext>
            </a:extLst>
          </p:cNvPr>
          <p:cNvSpPr/>
          <p:nvPr/>
        </p:nvSpPr>
        <p:spPr>
          <a:xfrm>
            <a:off x="4898136" y="4517991"/>
            <a:ext cx="532285" cy="369332"/>
          </a:xfrm>
          <a:prstGeom prst="lef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FEFCB263-510E-4EA6-B715-5482ADEBFE10}"/>
              </a:ext>
            </a:extLst>
          </p:cNvPr>
          <p:cNvSpPr txBox="1"/>
          <p:nvPr/>
        </p:nvSpPr>
        <p:spPr>
          <a:xfrm>
            <a:off x="4828362" y="3416166"/>
            <a:ext cx="2098651" cy="369332"/>
          </a:xfrm>
          <a:prstGeom prst="rect">
            <a:avLst/>
          </a:prstGeom>
          <a:solidFill>
            <a:schemeClr val="bg1"/>
          </a:solidFill>
          <a:ln>
            <a:solidFill>
              <a:schemeClr val="tx1"/>
            </a:solidFill>
          </a:ln>
        </p:spPr>
        <p:txBody>
          <a:bodyPr wrap="none" rtlCol="0">
            <a:spAutoFit/>
          </a:bodyPr>
          <a:lstStyle/>
          <a:p>
            <a:r>
              <a:rPr lang="en-US" dirty="0">
                <a:solidFill>
                  <a:schemeClr val="tx1">
                    <a:lumMod val="75000"/>
                    <a:lumOff val="25000"/>
                  </a:schemeClr>
                </a:solidFill>
                <a:latin typeface="Century Gothic" panose="020B0502020202020204" pitchFamily="34" charset="0"/>
              </a:rPr>
              <a:t>Wildfire Burn Scar</a:t>
            </a:r>
          </a:p>
        </p:txBody>
      </p:sp>
      <p:sp>
        <p:nvSpPr>
          <p:cNvPr id="15" name="Arrow: Left 14">
            <a:extLst>
              <a:ext uri="{FF2B5EF4-FFF2-40B4-BE49-F238E27FC236}">
                <a16:creationId xmlns:a16="http://schemas.microsoft.com/office/drawing/2014/main" id="{89E2F5FD-9C15-464B-9359-9C0F6B785E4A}"/>
              </a:ext>
            </a:extLst>
          </p:cNvPr>
          <p:cNvSpPr/>
          <p:nvPr/>
        </p:nvSpPr>
        <p:spPr>
          <a:xfrm>
            <a:off x="4296077" y="3420722"/>
            <a:ext cx="532285" cy="369332"/>
          </a:xfrm>
          <a:prstGeom prst="lef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189D90AE-390D-4E5A-875A-D3B293EDB560}"/>
              </a:ext>
            </a:extLst>
          </p:cNvPr>
          <p:cNvSpPr txBox="1"/>
          <p:nvPr/>
        </p:nvSpPr>
        <p:spPr>
          <a:xfrm>
            <a:off x="165518" y="4230999"/>
            <a:ext cx="2858475" cy="369332"/>
          </a:xfrm>
          <a:prstGeom prst="rect">
            <a:avLst/>
          </a:prstGeom>
          <a:solidFill>
            <a:schemeClr val="bg1"/>
          </a:solidFill>
          <a:ln>
            <a:solidFill>
              <a:schemeClr val="tx1"/>
            </a:solidFill>
          </a:ln>
        </p:spPr>
        <p:txBody>
          <a:bodyPr wrap="none" lIns="91440" tIns="45720" rIns="91440" bIns="45720" rtlCol="0" anchor="t">
            <a:spAutoFit/>
          </a:bodyPr>
          <a:lstStyle/>
          <a:p>
            <a:r>
              <a:rPr lang="en-US" dirty="0">
                <a:solidFill>
                  <a:schemeClr val="tx1">
                    <a:lumMod val="75000"/>
                    <a:lumOff val="25000"/>
                  </a:schemeClr>
                </a:solidFill>
                <a:latin typeface="Century Gothic" panose="020B0502020202020204" pitchFamily="34" charset="0"/>
              </a:rPr>
              <a:t>Observed Mixing Height</a:t>
            </a:r>
            <a:endParaRPr lang="en-US" dirty="0">
              <a:solidFill>
                <a:schemeClr val="tx1">
                  <a:lumMod val="75000"/>
                  <a:lumOff val="25000"/>
                </a:schemeClr>
              </a:solidFill>
              <a:latin typeface="Century Gothic" panose="020B0502020202020204" pitchFamily="34" charset="0"/>
              <a:cs typeface="Calibri"/>
            </a:endParaRPr>
          </a:p>
        </p:txBody>
      </p:sp>
      <p:sp>
        <p:nvSpPr>
          <p:cNvPr id="19" name="Arrow: Left 18">
            <a:extLst>
              <a:ext uri="{FF2B5EF4-FFF2-40B4-BE49-F238E27FC236}">
                <a16:creationId xmlns:a16="http://schemas.microsoft.com/office/drawing/2014/main" id="{F5218D54-81E0-41EC-8A11-EE745F7842F2}"/>
              </a:ext>
            </a:extLst>
          </p:cNvPr>
          <p:cNvSpPr/>
          <p:nvPr/>
        </p:nvSpPr>
        <p:spPr>
          <a:xfrm rot="10800000">
            <a:off x="3032198" y="4234839"/>
            <a:ext cx="532285" cy="369332"/>
          </a:xfrm>
          <a:prstGeom prst="lef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grpSp>
        <p:nvGrpSpPr>
          <p:cNvPr id="20" name="Group 19"/>
          <p:cNvGrpSpPr/>
          <p:nvPr/>
        </p:nvGrpSpPr>
        <p:grpSpPr>
          <a:xfrm>
            <a:off x="8242339" y="1541487"/>
            <a:ext cx="3125709" cy="381238"/>
            <a:chOff x="280988" y="2386505"/>
            <a:chExt cx="3125709" cy="381238"/>
          </a:xfrm>
        </p:grpSpPr>
        <p:pic>
          <p:nvPicPr>
            <p:cNvPr id="2" name="Picture 4" descr="Shape, rectangle&#10;&#10;Description automatically generated">
              <a:extLst>
                <a:ext uri="{FF2B5EF4-FFF2-40B4-BE49-F238E27FC236}">
                  <a16:creationId xmlns:a16="http://schemas.microsoft.com/office/drawing/2014/main" id="{638E2939-3C24-4A80-9E31-913EB516971C}"/>
                </a:ext>
              </a:extLst>
            </p:cNvPr>
            <p:cNvPicPr>
              <a:picLocks noChangeAspect="1"/>
            </p:cNvPicPr>
            <p:nvPr/>
          </p:nvPicPr>
          <p:blipFill>
            <a:blip r:embed="rId6"/>
            <a:stretch>
              <a:fillRect/>
            </a:stretch>
          </p:blipFill>
          <p:spPr>
            <a:xfrm>
              <a:off x="280988" y="2415199"/>
              <a:ext cx="504825" cy="323850"/>
            </a:xfrm>
            <a:prstGeom prst="rect">
              <a:avLst/>
            </a:prstGeom>
            <a:ln>
              <a:noFill/>
            </a:ln>
          </p:spPr>
        </p:pic>
        <p:sp>
          <p:nvSpPr>
            <p:cNvPr id="24" name="TextBox 23">
              <a:extLst>
                <a:ext uri="{FF2B5EF4-FFF2-40B4-BE49-F238E27FC236}">
                  <a16:creationId xmlns:a16="http://schemas.microsoft.com/office/drawing/2014/main" id="{945F90B1-B36C-4EE1-8FE2-A495149ADC62}"/>
                </a:ext>
              </a:extLst>
            </p:cNvPr>
            <p:cNvSpPr txBox="1"/>
            <p:nvPr/>
          </p:nvSpPr>
          <p:spPr>
            <a:xfrm>
              <a:off x="687018" y="2386505"/>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Arial"/>
                </a:rPr>
                <a:t>Primary Area (Idaho)</a:t>
              </a:r>
              <a:endParaRPr lang="en-US" dirty="0">
                <a:solidFill>
                  <a:schemeClr val="tx1">
                    <a:lumMod val="75000"/>
                    <a:lumOff val="25000"/>
                  </a:schemeClr>
                </a:solidFill>
                <a:latin typeface="Century Gothic" panose="020B0502020202020204" pitchFamily="34" charset="0"/>
                <a:cs typeface="Calibri" panose="020F0502020204030204"/>
              </a:endParaRPr>
            </a:p>
          </p:txBody>
        </p:sp>
      </p:grpSp>
      <p:grpSp>
        <p:nvGrpSpPr>
          <p:cNvPr id="9" name="Group 8"/>
          <p:cNvGrpSpPr/>
          <p:nvPr/>
        </p:nvGrpSpPr>
        <p:grpSpPr>
          <a:xfrm>
            <a:off x="8242339" y="2105466"/>
            <a:ext cx="3302270" cy="381238"/>
            <a:chOff x="280988" y="2830840"/>
            <a:chExt cx="3302270" cy="381238"/>
          </a:xfrm>
        </p:grpSpPr>
        <p:pic>
          <p:nvPicPr>
            <p:cNvPr id="12" name="Picture 5" descr="Shape, rectangle&#10;&#10;Description automatically generated">
              <a:extLst>
                <a:ext uri="{FF2B5EF4-FFF2-40B4-BE49-F238E27FC236}">
                  <a16:creationId xmlns:a16="http://schemas.microsoft.com/office/drawing/2014/main" id="{4F1FC6AB-C986-4FBF-903C-4BBC1BA09041}"/>
                </a:ext>
              </a:extLst>
            </p:cNvPr>
            <p:cNvPicPr>
              <a:picLocks noChangeAspect="1"/>
            </p:cNvPicPr>
            <p:nvPr/>
          </p:nvPicPr>
          <p:blipFill>
            <a:blip r:embed="rId7"/>
            <a:stretch>
              <a:fillRect/>
            </a:stretch>
          </p:blipFill>
          <p:spPr>
            <a:xfrm>
              <a:off x="280988" y="2854772"/>
              <a:ext cx="504825" cy="333375"/>
            </a:xfrm>
            <a:prstGeom prst="rect">
              <a:avLst/>
            </a:prstGeom>
          </p:spPr>
        </p:pic>
        <p:sp>
          <p:nvSpPr>
            <p:cNvPr id="26" name="TextBox 25">
              <a:extLst>
                <a:ext uri="{FF2B5EF4-FFF2-40B4-BE49-F238E27FC236}">
                  <a16:creationId xmlns:a16="http://schemas.microsoft.com/office/drawing/2014/main" id="{F8369F44-BCDF-40F5-B75F-60A7CE012737}"/>
                </a:ext>
              </a:extLst>
            </p:cNvPr>
            <p:cNvSpPr txBox="1"/>
            <p:nvPr/>
          </p:nvSpPr>
          <p:spPr>
            <a:xfrm>
              <a:off x="863579" y="2830840"/>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panose="020B0502020202020204" pitchFamily="34" charset="0"/>
                  <a:cs typeface="Arial"/>
                </a:rPr>
                <a:t>Secondary Area </a:t>
              </a:r>
              <a:endParaRPr lang="en-US">
                <a:solidFill>
                  <a:schemeClr val="tx1">
                    <a:lumMod val="75000"/>
                    <a:lumOff val="25000"/>
                  </a:schemeClr>
                </a:solidFill>
                <a:latin typeface="Century Gothic" panose="020B0502020202020204" pitchFamily="34" charset="0"/>
                <a:cs typeface="Calibri" panose="020F0502020204030204"/>
              </a:endParaRPr>
            </a:p>
          </p:txBody>
        </p:sp>
      </p:grpSp>
      <p:grpSp>
        <p:nvGrpSpPr>
          <p:cNvPr id="18" name="Group 17"/>
          <p:cNvGrpSpPr/>
          <p:nvPr/>
        </p:nvGrpSpPr>
        <p:grpSpPr>
          <a:xfrm>
            <a:off x="8242339" y="2669445"/>
            <a:ext cx="3301340" cy="381238"/>
            <a:chOff x="280988" y="3334591"/>
            <a:chExt cx="3301340" cy="381238"/>
          </a:xfrm>
        </p:grpSpPr>
        <p:pic>
          <p:nvPicPr>
            <p:cNvPr id="14" name="Picture 7" descr="Shape, rectangle, square&#10;&#10;Description automatically generated">
              <a:extLst>
                <a:ext uri="{FF2B5EF4-FFF2-40B4-BE49-F238E27FC236}">
                  <a16:creationId xmlns:a16="http://schemas.microsoft.com/office/drawing/2014/main" id="{02E4DC4C-9D3A-48F2-A36A-A4075A34141D}"/>
                </a:ext>
              </a:extLst>
            </p:cNvPr>
            <p:cNvPicPr>
              <a:picLocks noChangeAspect="1"/>
            </p:cNvPicPr>
            <p:nvPr/>
          </p:nvPicPr>
          <p:blipFill>
            <a:blip r:embed="rId8"/>
            <a:stretch>
              <a:fillRect/>
            </a:stretch>
          </p:blipFill>
          <p:spPr>
            <a:xfrm>
              <a:off x="280988" y="3363285"/>
              <a:ext cx="504825" cy="323850"/>
            </a:xfrm>
            <a:prstGeom prst="rect">
              <a:avLst/>
            </a:prstGeom>
          </p:spPr>
        </p:pic>
        <p:sp>
          <p:nvSpPr>
            <p:cNvPr id="28" name="TextBox 27">
              <a:extLst>
                <a:ext uri="{FF2B5EF4-FFF2-40B4-BE49-F238E27FC236}">
                  <a16:creationId xmlns:a16="http://schemas.microsoft.com/office/drawing/2014/main" id="{1081B202-CC6E-4798-9861-6D5EDDAA1C7B}"/>
                </a:ext>
              </a:extLst>
            </p:cNvPr>
            <p:cNvSpPr txBox="1"/>
            <p:nvPr/>
          </p:nvSpPr>
          <p:spPr>
            <a:xfrm>
              <a:off x="862649" y="3334591"/>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panose="020B0502020202020204" pitchFamily="34" charset="0"/>
                  <a:cs typeface="Arial"/>
                </a:rPr>
                <a:t>Western U.S. </a:t>
              </a:r>
              <a:endParaRPr lang="en-US">
                <a:solidFill>
                  <a:schemeClr val="tx1">
                    <a:lumMod val="75000"/>
                    <a:lumOff val="25000"/>
                  </a:schemeClr>
                </a:solidFill>
                <a:latin typeface="Century Gothic" panose="020B0502020202020204" pitchFamily="34" charset="0"/>
                <a:cs typeface="Calibri" panose="020F0502020204030204"/>
              </a:endParaRPr>
            </a:p>
          </p:txBody>
        </p:sp>
      </p:grpSp>
      <p:grpSp>
        <p:nvGrpSpPr>
          <p:cNvPr id="23" name="Group 22"/>
          <p:cNvGrpSpPr/>
          <p:nvPr/>
        </p:nvGrpSpPr>
        <p:grpSpPr>
          <a:xfrm>
            <a:off x="8242339" y="3785498"/>
            <a:ext cx="3319056" cy="369332"/>
            <a:chOff x="9296921" y="2943266"/>
            <a:chExt cx="3319056" cy="369332"/>
          </a:xfrm>
        </p:grpSpPr>
        <p:pic>
          <p:nvPicPr>
            <p:cNvPr id="22" name="Picture 8" descr="A picture containing drawing&#10;&#10;Description automatically generated">
              <a:extLst>
                <a:ext uri="{FF2B5EF4-FFF2-40B4-BE49-F238E27FC236}">
                  <a16:creationId xmlns:a16="http://schemas.microsoft.com/office/drawing/2014/main" id="{FEAEBC8D-639D-4C9C-8AD1-F52A9B567C2C}"/>
                </a:ext>
              </a:extLst>
            </p:cNvPr>
            <p:cNvPicPr>
              <a:picLocks noChangeAspect="1"/>
            </p:cNvPicPr>
            <p:nvPr/>
          </p:nvPicPr>
          <p:blipFill>
            <a:blip r:embed="rId9"/>
            <a:stretch>
              <a:fillRect/>
            </a:stretch>
          </p:blipFill>
          <p:spPr>
            <a:xfrm>
              <a:off x="9296921" y="2966007"/>
              <a:ext cx="504825" cy="323850"/>
            </a:xfrm>
            <a:prstGeom prst="rect">
              <a:avLst/>
            </a:prstGeom>
          </p:spPr>
        </p:pic>
        <p:sp>
          <p:nvSpPr>
            <p:cNvPr id="30" name="TextBox 29">
              <a:extLst>
                <a:ext uri="{FF2B5EF4-FFF2-40B4-BE49-F238E27FC236}">
                  <a16:creationId xmlns:a16="http://schemas.microsoft.com/office/drawing/2014/main" id="{9EC3139A-751F-4B59-A28B-8F02EA351854}"/>
                </a:ext>
              </a:extLst>
            </p:cNvPr>
            <p:cNvSpPr txBox="1"/>
            <p:nvPr/>
          </p:nvSpPr>
          <p:spPr>
            <a:xfrm>
              <a:off x="9896298" y="2943266"/>
              <a:ext cx="2719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rgbClr val="3F3F3F"/>
                  </a:solidFill>
                  <a:latin typeface="Century Gothic" panose="020B0502020202020204" pitchFamily="34" charset="0"/>
                  <a:cs typeface="Arial"/>
                </a:rPr>
                <a:t>Megafire</a:t>
              </a:r>
              <a:r>
                <a:rPr lang="en-US" dirty="0">
                  <a:solidFill>
                    <a:srgbClr val="3F3F3F"/>
                  </a:solidFill>
                  <a:latin typeface="Century Gothic" panose="020B0502020202020204" pitchFamily="34" charset="0"/>
                  <a:cs typeface="Arial"/>
                </a:rPr>
                <a:t> Burn Scars </a:t>
              </a:r>
              <a:endParaRPr lang="en-US" sz="2400" dirty="0">
                <a:solidFill>
                  <a:srgbClr val="3F3F3F"/>
                </a:solidFill>
                <a:latin typeface="Century Gothic" panose="020B0502020202020204" pitchFamily="34" charset="0"/>
                <a:cs typeface="Calibri" panose="020F0502020204030204"/>
              </a:endParaRPr>
            </a:p>
          </p:txBody>
        </p:sp>
      </p:grpSp>
      <p:grpSp>
        <p:nvGrpSpPr>
          <p:cNvPr id="21" name="Group 20"/>
          <p:cNvGrpSpPr/>
          <p:nvPr/>
        </p:nvGrpSpPr>
        <p:grpSpPr>
          <a:xfrm>
            <a:off x="8243040" y="3233424"/>
            <a:ext cx="3265881" cy="369332"/>
            <a:chOff x="9297622" y="2375671"/>
            <a:chExt cx="3265881" cy="369332"/>
          </a:xfrm>
        </p:grpSpPr>
        <p:sp>
          <p:nvSpPr>
            <p:cNvPr id="32" name="TextBox 31">
              <a:extLst>
                <a:ext uri="{FF2B5EF4-FFF2-40B4-BE49-F238E27FC236}">
                  <a16:creationId xmlns:a16="http://schemas.microsoft.com/office/drawing/2014/main" id="{093A2D95-5132-4865-AC5E-5A53FBB3EA44}"/>
                </a:ext>
              </a:extLst>
            </p:cNvPr>
            <p:cNvSpPr txBox="1"/>
            <p:nvPr/>
          </p:nvSpPr>
          <p:spPr>
            <a:xfrm>
              <a:off x="9843824" y="2375671"/>
              <a:ext cx="2719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cs typeface="Arial"/>
                </a:rPr>
                <a:t>Mixing Height layer</a:t>
              </a:r>
              <a:endParaRPr lang="en-US" dirty="0">
                <a:solidFill>
                  <a:schemeClr val="tx1">
                    <a:lumMod val="75000"/>
                    <a:lumOff val="25000"/>
                  </a:schemeClr>
                </a:solidFill>
                <a:latin typeface="Century Gothic" panose="020B0502020202020204" pitchFamily="34" charset="0"/>
                <a:cs typeface="Calibri" panose="020F0502020204030204"/>
              </a:endParaRPr>
            </a:p>
          </p:txBody>
        </p:sp>
        <p:sp>
          <p:nvSpPr>
            <p:cNvPr id="35" name="Rectangle 34">
              <a:extLst>
                <a:ext uri="{FF2B5EF4-FFF2-40B4-BE49-F238E27FC236}">
                  <a16:creationId xmlns:a16="http://schemas.microsoft.com/office/drawing/2014/main" id="{A75CD069-94E3-414E-A5F8-944BBEC54B15}"/>
                </a:ext>
              </a:extLst>
            </p:cNvPr>
            <p:cNvSpPr/>
            <p:nvPr/>
          </p:nvSpPr>
          <p:spPr>
            <a:xfrm>
              <a:off x="9297622" y="2404762"/>
              <a:ext cx="469900" cy="311150"/>
            </a:xfrm>
            <a:prstGeom prst="rect">
              <a:avLst/>
            </a:prstGeom>
            <a:solidFill>
              <a:srgbClr val="92D050"/>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grpSp>
      <p:sp>
        <p:nvSpPr>
          <p:cNvPr id="16" name="TextBox 15">
            <a:extLst>
              <a:ext uri="{FF2B5EF4-FFF2-40B4-BE49-F238E27FC236}">
                <a16:creationId xmlns:a16="http://schemas.microsoft.com/office/drawing/2014/main" id="{7BD1516A-A57E-4584-A163-E576C30495F6}"/>
              </a:ext>
            </a:extLst>
          </p:cNvPr>
          <p:cNvSpPr txBox="1"/>
          <p:nvPr/>
        </p:nvSpPr>
        <p:spPr>
          <a:xfrm>
            <a:off x="2068818" y="5299494"/>
            <a:ext cx="3421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panose="020B0502020202020204" pitchFamily="34" charset="0"/>
              </a:rPr>
              <a:t>N</a:t>
            </a:r>
          </a:p>
        </p:txBody>
      </p:sp>
    </p:spTree>
    <p:extLst>
      <p:ext uri="{BB962C8B-B14F-4D97-AF65-F5344CB8AC3E}">
        <p14:creationId xmlns:p14="http://schemas.microsoft.com/office/powerpoint/2010/main" val="1241406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38766-8694-4115-8FFB-750C1D8B9890}"/>
              </a:ext>
            </a:extLst>
          </p:cNvPr>
          <p:cNvSpPr/>
          <p:nvPr/>
        </p:nvSpPr>
        <p:spPr>
          <a:xfrm>
            <a:off x="643983" y="305729"/>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Conclusions</a:t>
            </a:r>
            <a:endParaRPr lang="en-US" sz="4000">
              <a:solidFill>
                <a:schemeClr val="tx1">
                  <a:lumMod val="75000"/>
                  <a:lumOff val="25000"/>
                </a:schemeClr>
              </a:solidFill>
              <a:latin typeface="Century Gothic" panose="020F0302020204030204"/>
            </a:endParaRPr>
          </a:p>
        </p:txBody>
      </p:sp>
      <p:pic>
        <p:nvPicPr>
          <p:cNvPr id="6" name="Graphic 7" descr="Earth globe: Americas">
            <a:extLst>
              <a:ext uri="{FF2B5EF4-FFF2-40B4-BE49-F238E27FC236}">
                <a16:creationId xmlns:a16="http://schemas.microsoft.com/office/drawing/2014/main" id="{ECDB3F72-FCA8-4D00-AC64-03FF0EF42E0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50672" y="2859183"/>
            <a:ext cx="914400" cy="914400"/>
          </a:xfrm>
          <a:prstGeom prst="rect">
            <a:avLst/>
          </a:prstGeom>
        </p:spPr>
      </p:pic>
      <p:sp>
        <p:nvSpPr>
          <p:cNvPr id="11" name="TextBox 10">
            <a:extLst>
              <a:ext uri="{FF2B5EF4-FFF2-40B4-BE49-F238E27FC236}">
                <a16:creationId xmlns:a16="http://schemas.microsoft.com/office/drawing/2014/main" id="{EAFEF1AC-8AE3-4A91-BFFB-63DDF9BA61A8}"/>
              </a:ext>
            </a:extLst>
          </p:cNvPr>
          <p:cNvSpPr txBox="1"/>
          <p:nvPr/>
        </p:nvSpPr>
        <p:spPr>
          <a:xfrm>
            <a:off x="356138" y="4127293"/>
            <a:ext cx="337231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mn-lt"/>
                <a:cs typeface="+mn-lt"/>
              </a:rPr>
              <a:t>Mixing height altitude can be calculated from CALIPSO VFM Granules</a:t>
            </a:r>
            <a:endParaRPr lang="en-US">
              <a:solidFill>
                <a:srgbClr val="3F3F3F"/>
              </a:solidFill>
            </a:endParaRPr>
          </a:p>
          <a:p>
            <a:pPr algn="ctr"/>
            <a:endParaRPr lang="en-US" sz="2000">
              <a:solidFill>
                <a:srgbClr val="3F3F3F"/>
              </a:solidFill>
              <a:latin typeface="Century Gothic"/>
            </a:endParaRPr>
          </a:p>
        </p:txBody>
      </p:sp>
      <p:sp>
        <p:nvSpPr>
          <p:cNvPr id="12" name="TextBox 11">
            <a:extLst>
              <a:ext uri="{FF2B5EF4-FFF2-40B4-BE49-F238E27FC236}">
                <a16:creationId xmlns:a16="http://schemas.microsoft.com/office/drawing/2014/main" id="{56591186-9AE5-4D31-B96E-6FEF9BC4E780}"/>
              </a:ext>
            </a:extLst>
          </p:cNvPr>
          <p:cNvSpPr txBox="1"/>
          <p:nvPr/>
        </p:nvSpPr>
        <p:spPr>
          <a:xfrm>
            <a:off x="8185545" y="4149554"/>
            <a:ext cx="367282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mn-lt"/>
                <a:cs typeface="+mn-lt"/>
              </a:rPr>
              <a:t> CALIPSO LiDAR data can be used to validate the accuracy of mixing height models </a:t>
            </a:r>
          </a:p>
          <a:p>
            <a:pPr algn="ctr"/>
            <a:endParaRPr lang="en-US" sz="2000">
              <a:solidFill>
                <a:srgbClr val="3F3F3F"/>
              </a:solidFill>
              <a:ea typeface="+mn-lt"/>
              <a:cs typeface="+mn-lt"/>
            </a:endParaRPr>
          </a:p>
          <a:p>
            <a:pPr algn="ctr"/>
            <a:endParaRPr lang="en-US" sz="2000">
              <a:solidFill>
                <a:srgbClr val="3F3F3F"/>
              </a:solidFill>
              <a:latin typeface="Century Gothic"/>
              <a:ea typeface="+mn-lt"/>
              <a:cs typeface="+mn-lt"/>
            </a:endParaRPr>
          </a:p>
          <a:p>
            <a:pPr algn="ctr"/>
            <a:endParaRPr lang="en-US" sz="2000">
              <a:solidFill>
                <a:srgbClr val="3F3F3F"/>
              </a:solidFill>
              <a:latin typeface="Century Gothic"/>
              <a:cs typeface="Calibri"/>
            </a:endParaRPr>
          </a:p>
        </p:txBody>
      </p:sp>
      <p:pic>
        <p:nvPicPr>
          <p:cNvPr id="5" name="Graphic 5" descr="Satellite">
            <a:extLst>
              <a:ext uri="{FF2B5EF4-FFF2-40B4-BE49-F238E27FC236}">
                <a16:creationId xmlns:a16="http://schemas.microsoft.com/office/drawing/2014/main" id="{6608475F-0D93-4213-AFCA-551BDEF16A0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05576" y="1951046"/>
            <a:ext cx="1561578" cy="1540701"/>
          </a:xfrm>
          <a:prstGeom prst="rect">
            <a:avLst/>
          </a:prstGeom>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3FE01FE-C03A-453C-B9AF-F5699C25D160}"/>
              </a:ext>
            </a:extLst>
          </p:cNvPr>
          <p:cNvSpPr txBox="1"/>
          <p:nvPr/>
        </p:nvSpPr>
        <p:spPr>
          <a:xfrm>
            <a:off x="3942509" y="4124727"/>
            <a:ext cx="399584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mn-lt"/>
                <a:cs typeface="+mn-lt"/>
              </a:rPr>
              <a:t>Spatial and temporal thresholds must be determined to reconcile differences between soundings and CALIPSO passes</a:t>
            </a:r>
            <a:endParaRPr lang="en-US">
              <a:solidFill>
                <a:srgbClr val="3F3F3F"/>
              </a:solidFill>
              <a:latin typeface="Century Gothic"/>
            </a:endParaRPr>
          </a:p>
          <a:p>
            <a:pPr algn="ctr"/>
            <a:endParaRPr lang="en-US" sz="2000">
              <a:solidFill>
                <a:srgbClr val="3F3F3F"/>
              </a:solidFill>
              <a:latin typeface="Century Gothic"/>
            </a:endParaRPr>
          </a:p>
        </p:txBody>
      </p:sp>
      <p:sp>
        <p:nvSpPr>
          <p:cNvPr id="15" name="TextBox 14">
            <a:extLst>
              <a:ext uri="{FF2B5EF4-FFF2-40B4-BE49-F238E27FC236}">
                <a16:creationId xmlns:a16="http://schemas.microsoft.com/office/drawing/2014/main" id="{C1FCF0A0-C4EE-4F39-8D7A-FE7C61CCBB08}"/>
              </a:ext>
            </a:extLst>
          </p:cNvPr>
          <p:cNvSpPr txBox="1"/>
          <p:nvPr/>
        </p:nvSpPr>
        <p:spPr>
          <a:xfrm>
            <a:off x="495659" y="5275425"/>
            <a:ext cx="36728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rgbClr val="3F3F3F"/>
              </a:solidFill>
              <a:latin typeface="Century Gothic"/>
              <a:cs typeface="Calibri"/>
            </a:endParaRPr>
          </a:p>
          <a:p>
            <a:pPr algn="ctr"/>
            <a:endParaRPr lang="en-US" sz="2000">
              <a:solidFill>
                <a:srgbClr val="3F3F3F"/>
              </a:solidFill>
              <a:latin typeface="Century Gothic"/>
            </a:endParaRPr>
          </a:p>
        </p:txBody>
      </p:sp>
      <p:pic>
        <p:nvPicPr>
          <p:cNvPr id="2" name="Graphic 4" descr="Supply And Demand">
            <a:extLst>
              <a:ext uri="{FF2B5EF4-FFF2-40B4-BE49-F238E27FC236}">
                <a16:creationId xmlns:a16="http://schemas.microsoft.com/office/drawing/2014/main" id="{42ED50EF-C767-4A34-BCD4-801FBB093F3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862543" y="1716339"/>
            <a:ext cx="2146125" cy="2135687"/>
          </a:xfrm>
          <a:prstGeom prst="rect">
            <a:avLst/>
          </a:prstGeom>
          <a:effectLst>
            <a:outerShdw blurRad="292100" dist="139700" dir="2700000" algn="tl" rotWithShape="0">
              <a:srgbClr val="333333">
                <a:alpha val="65000"/>
              </a:srgbClr>
            </a:outerShdw>
          </a:effectLst>
        </p:spPr>
      </p:pic>
      <p:pic>
        <p:nvPicPr>
          <p:cNvPr id="9" name="Graphic 17" descr="Calculator">
            <a:extLst>
              <a:ext uri="{FF2B5EF4-FFF2-40B4-BE49-F238E27FC236}">
                <a16:creationId xmlns:a16="http://schemas.microsoft.com/office/drawing/2014/main" id="{99C72E48-F550-4106-802C-D4C9A285793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261533" y="2147068"/>
            <a:ext cx="1687963" cy="1704897"/>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9055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32F7BA-0569-4FA7-8D5C-1132FA371DD5}"/>
              </a:ext>
            </a:extLst>
          </p:cNvPr>
          <p:cNvSpPr/>
          <p:nvPr/>
        </p:nvSpPr>
        <p:spPr>
          <a:xfrm>
            <a:off x="755495" y="287144"/>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a:rPr>
              <a:t>Future Work</a:t>
            </a:r>
            <a:endParaRPr lang="en-US" sz="4000"/>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350854" y="1647365"/>
            <a:ext cx="11103804" cy="4793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8" name="Rectangle: Rounded Corners 7">
            <a:extLst>
              <a:ext uri="{FF2B5EF4-FFF2-40B4-BE49-F238E27FC236}">
                <a16:creationId xmlns:a16="http://schemas.microsoft.com/office/drawing/2014/main" id="{1CD54E86-996B-498C-A506-EE99A829FD9F}"/>
              </a:ext>
            </a:extLst>
          </p:cNvPr>
          <p:cNvSpPr/>
          <p:nvPr/>
        </p:nvSpPr>
        <p:spPr>
          <a:xfrm>
            <a:off x="745877" y="1746463"/>
            <a:ext cx="10608138" cy="12823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rgbClr val="FFFFFF"/>
                </a:solidFill>
                <a:latin typeface="Century Gothic"/>
              </a:rPr>
              <a:t>Use methodologies in different ecosystems, </a:t>
            </a:r>
            <a:endParaRPr lang="en-US" sz="2800">
              <a:solidFill>
                <a:srgbClr val="FFFFFF"/>
              </a:solidFill>
              <a:latin typeface="Century Gothic"/>
              <a:cs typeface="Calibri" panose="020F0502020204030204"/>
            </a:endParaRPr>
          </a:p>
          <a:p>
            <a:r>
              <a:rPr lang="en-US" sz="2800">
                <a:solidFill>
                  <a:srgbClr val="FFFFFF"/>
                </a:solidFill>
                <a:latin typeface="Century Gothic"/>
              </a:rPr>
              <a:t>climates, and varying wildfire characteristics</a:t>
            </a:r>
            <a:endParaRPr lang="en-US" sz="2800">
              <a:solidFill>
                <a:srgbClr val="FFFFFF"/>
              </a:solidFill>
              <a:latin typeface="Century Gothic"/>
              <a:cs typeface="Calibri"/>
            </a:endParaRPr>
          </a:p>
        </p:txBody>
      </p:sp>
      <p:sp>
        <p:nvSpPr>
          <p:cNvPr id="9" name="Rectangle: Rounded Corners 8">
            <a:extLst>
              <a:ext uri="{FF2B5EF4-FFF2-40B4-BE49-F238E27FC236}">
                <a16:creationId xmlns:a16="http://schemas.microsoft.com/office/drawing/2014/main" id="{5B9D0738-A50C-4674-AD06-9B8783C22457}"/>
              </a:ext>
            </a:extLst>
          </p:cNvPr>
          <p:cNvSpPr/>
          <p:nvPr/>
        </p:nvSpPr>
        <p:spPr>
          <a:xfrm>
            <a:off x="736583" y="3287970"/>
            <a:ext cx="10700632" cy="12508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rgbClr val="FFFFFF"/>
                </a:solidFill>
                <a:latin typeface="Century Gothic"/>
              </a:rPr>
              <a:t>Investigate a radiance calculated observed </a:t>
            </a:r>
            <a:endParaRPr lang="en-US" sz="2800" dirty="0">
              <a:solidFill>
                <a:srgbClr val="FFFFFF"/>
              </a:solidFill>
              <a:latin typeface="Century Gothic"/>
              <a:cs typeface="Calibri" panose="020F0502020204030204"/>
            </a:endParaRPr>
          </a:p>
          <a:p>
            <a:r>
              <a:rPr lang="en-US" sz="2800" dirty="0">
                <a:solidFill>
                  <a:srgbClr val="FFFFFF"/>
                </a:solidFill>
                <a:latin typeface="Century Gothic"/>
              </a:rPr>
              <a:t>mixing height</a:t>
            </a:r>
            <a:endParaRPr lang="en-US" sz="2800" dirty="0">
              <a:solidFill>
                <a:srgbClr val="FFFFFF"/>
              </a:solidFill>
              <a:latin typeface="Century Gothic"/>
              <a:cs typeface="Calibri"/>
            </a:endParaRPr>
          </a:p>
        </p:txBody>
      </p:sp>
      <p:sp>
        <p:nvSpPr>
          <p:cNvPr id="11" name="Rectangle: Rounded Corners 10">
            <a:extLst>
              <a:ext uri="{FF2B5EF4-FFF2-40B4-BE49-F238E27FC236}">
                <a16:creationId xmlns:a16="http://schemas.microsoft.com/office/drawing/2014/main" id="{16EB12A3-0B5B-4020-B587-6B5590D9E566}"/>
              </a:ext>
            </a:extLst>
          </p:cNvPr>
          <p:cNvSpPr/>
          <p:nvPr/>
        </p:nvSpPr>
        <p:spPr>
          <a:xfrm>
            <a:off x="745876" y="4858431"/>
            <a:ext cx="10700632" cy="13158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rgbClr val="FFFFFF"/>
                </a:solidFill>
                <a:latin typeface="Century Gothic"/>
              </a:rPr>
              <a:t>Determine how much mixing heights vary over </a:t>
            </a:r>
            <a:endParaRPr lang="en-US" sz="2800">
              <a:solidFill>
                <a:srgbClr val="FFFFFF"/>
              </a:solidFill>
              <a:latin typeface="Century Gothic"/>
              <a:cs typeface="Calibri" panose="020F0502020204030204"/>
            </a:endParaRPr>
          </a:p>
          <a:p>
            <a:r>
              <a:rPr lang="en-US" sz="2800">
                <a:solidFill>
                  <a:srgbClr val="FFFFFF"/>
                </a:solidFill>
                <a:latin typeface="Century Gothic"/>
              </a:rPr>
              <a:t>the course of a day</a:t>
            </a:r>
            <a:endParaRPr lang="en-US" sz="2800">
              <a:solidFill>
                <a:srgbClr val="FFFFFF"/>
              </a:solidFill>
              <a:latin typeface="Century Gothic"/>
              <a:cs typeface="Calibri"/>
            </a:endParaRPr>
          </a:p>
        </p:txBody>
      </p:sp>
      <p:pic>
        <p:nvPicPr>
          <p:cNvPr id="4" name="Graphic 4" descr="Sun">
            <a:extLst>
              <a:ext uri="{FF2B5EF4-FFF2-40B4-BE49-F238E27FC236}">
                <a16:creationId xmlns:a16="http://schemas.microsoft.com/office/drawing/2014/main" id="{0BB841D5-8857-423A-BD2D-FDE008EEA81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718288" y="3464312"/>
            <a:ext cx="700669" cy="709961"/>
          </a:xfrm>
          <a:prstGeom prst="rect">
            <a:avLst/>
          </a:prstGeom>
        </p:spPr>
      </p:pic>
      <p:pic>
        <p:nvPicPr>
          <p:cNvPr id="5" name="Graphic 5" descr="Periodic Graph">
            <a:extLst>
              <a:ext uri="{FF2B5EF4-FFF2-40B4-BE49-F238E27FC236}">
                <a16:creationId xmlns:a16="http://schemas.microsoft.com/office/drawing/2014/main" id="{9D93F264-9B11-4E22-8408-B9FD2BEB7F1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020365" y="5003716"/>
            <a:ext cx="1016619" cy="1025912"/>
          </a:xfrm>
          <a:prstGeom prst="rect">
            <a:avLst/>
          </a:prstGeom>
        </p:spPr>
      </p:pic>
      <p:pic>
        <p:nvPicPr>
          <p:cNvPr id="6" name="Graphic 15" descr="Mountains">
            <a:extLst>
              <a:ext uri="{FF2B5EF4-FFF2-40B4-BE49-F238E27FC236}">
                <a16:creationId xmlns:a16="http://schemas.microsoft.com/office/drawing/2014/main" id="{027AB93F-715C-46B4-A9B0-30E394FCB91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117874" y="1875264"/>
            <a:ext cx="914400" cy="914400"/>
          </a:xfrm>
          <a:prstGeom prst="rect">
            <a:avLst/>
          </a:prstGeom>
        </p:spPr>
      </p:pic>
      <p:pic>
        <p:nvPicPr>
          <p:cNvPr id="2" name="Graphic 9" descr="Cloud">
            <a:extLst>
              <a:ext uri="{FF2B5EF4-FFF2-40B4-BE49-F238E27FC236}">
                <a16:creationId xmlns:a16="http://schemas.microsoft.com/office/drawing/2014/main" id="{6A5AB3EB-264E-4431-9578-71EADBEF6A1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987776" y="3455020"/>
            <a:ext cx="1165303" cy="1174595"/>
          </a:xfrm>
          <a:prstGeom prst="rect">
            <a:avLst/>
          </a:prstGeom>
        </p:spPr>
      </p:pic>
    </p:spTree>
    <p:extLst>
      <p:ext uri="{BB962C8B-B14F-4D97-AF65-F5344CB8AC3E}">
        <p14:creationId xmlns:p14="http://schemas.microsoft.com/office/powerpoint/2010/main" val="255629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461305"/>
            <a:ext cx="10439399" cy="221460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ingdings" panose="020B0604020202020204" pitchFamily="34" charset="0"/>
              <a:buChar char="§"/>
              <a:defRPr/>
            </a:pPr>
            <a:endParaRPr lang="en-US" sz="2200" b="0" i="0" u="none" strike="noStrike" kern="1200" cap="none" spc="0" normalizeH="0" baseline="0" noProof="0">
              <a:ln>
                <a:noFill/>
              </a:ln>
              <a:solidFill>
                <a:srgbClr val="3F3F3F"/>
              </a:solidFill>
              <a:effectLst/>
              <a:uLnTx/>
              <a:uFillTx/>
            </a:endParaRPr>
          </a:p>
          <a:p>
            <a:pPr marL="342900" indent="-342900">
              <a:buClr>
                <a:srgbClr val="904D99"/>
              </a:buClr>
              <a:buFont typeface="Wingdings" panose="05030102010509060703" pitchFamily="18" charset="2"/>
              <a:buChar char="§"/>
              <a:defRPr/>
            </a:pPr>
            <a:r>
              <a:rPr lang="en-US" sz="2200">
                <a:solidFill>
                  <a:srgbClr val="3F3F3F"/>
                </a:solidFill>
                <a:latin typeface="Century Gothic"/>
              </a:rPr>
              <a:t>Keith Weber, Idaho State University, GIS Training and Research Center</a:t>
            </a:r>
          </a:p>
          <a:p>
            <a:pPr marL="342900" indent="-342900">
              <a:buClr>
                <a:srgbClr val="904D99"/>
              </a:buClr>
              <a:buFont typeface="Wingdings" panose="05030102010509060703" pitchFamily="18" charset="2"/>
              <a:buChar char="§"/>
              <a:defRPr/>
            </a:pPr>
            <a:r>
              <a:rPr lang="en-US" sz="2200">
                <a:solidFill>
                  <a:srgbClr val="3F3F3F"/>
                </a:solidFill>
                <a:latin typeface="Century Gothic"/>
              </a:rPr>
              <a:t>Dr. Kenton Ross, NASA Langley Research Center</a:t>
            </a:r>
          </a:p>
          <a:p>
            <a:pPr marL="342900" indent="-342900">
              <a:buClr>
                <a:srgbClr val="904D99"/>
              </a:buClr>
              <a:buFont typeface="Wingdings" panose="05030102010509060703" pitchFamily="18" charset="2"/>
              <a:buChar char="§"/>
              <a:defRPr/>
            </a:pPr>
            <a:r>
              <a:rPr lang="en-US" sz="2200">
                <a:solidFill>
                  <a:srgbClr val="3F3F3F"/>
                </a:solidFill>
                <a:latin typeface="Century Gothic"/>
              </a:rPr>
              <a:t>Dr. Travis Toth, NASA Science Directorate</a:t>
            </a:r>
          </a:p>
          <a:p>
            <a:pPr marL="342900" indent="-342900">
              <a:buClr>
                <a:srgbClr val="904D99"/>
              </a:buClr>
              <a:buFont typeface="Wingdings" panose="05030102010509060703" pitchFamily="18" charset="2"/>
              <a:buChar char="§"/>
              <a:defRPr/>
            </a:pPr>
            <a:r>
              <a:rPr lang="en-US" sz="2200">
                <a:solidFill>
                  <a:srgbClr val="3F3F3F"/>
                </a:solidFill>
                <a:latin typeface="Century Gothic"/>
              </a:rPr>
              <a:t>Brandy Nisbet-Wilcox, Idaho NASA DEVELOP Fellow</a:t>
            </a:r>
          </a:p>
          <a:p>
            <a:pPr marL="342900" indent="-342900">
              <a:lnSpc>
                <a:spcPct val="100000"/>
              </a:lnSpc>
              <a:spcBef>
                <a:spcPts val="0"/>
              </a:spcBef>
              <a:spcAft>
                <a:spcPts val="600"/>
              </a:spcAft>
              <a:buClr>
                <a:srgbClr val="904D99"/>
              </a:buClr>
              <a:buFont typeface="Wingdings" panose="05030102010509060703" pitchFamily="18" charset="2"/>
              <a:buChar char="§"/>
              <a:defRPr/>
            </a:pPr>
            <a:endParaRPr lang="en-US" sz="2200" b="0" i="0" u="none" strike="noStrike" kern="1200" cap="none" spc="0" normalizeH="0" baseline="0" noProof="0">
              <a:ln>
                <a:noFill/>
              </a:ln>
              <a:solidFill>
                <a:srgbClr val="3F3F3F"/>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904D99"/>
              </a:buClr>
              <a:buSzTx/>
              <a:buFont typeface="Wingdings" panose="020B0604020202020204" pitchFamily="34" charset="0"/>
              <a:buChar char="§"/>
              <a:tabLst/>
              <a:defRPr/>
            </a:pPr>
            <a:endParaRPr lang="en-US" sz="2200" b="0" i="0" u="none" strike="noStrike" kern="1200" cap="none" spc="0" normalizeH="0" baseline="0" noProof="0">
              <a:ln>
                <a:noFill/>
              </a:ln>
              <a:solidFill>
                <a:srgbClr val="3F3F3F"/>
              </a:solidFill>
              <a:effectLst/>
              <a:uLnTx/>
              <a:uFillTx/>
            </a:endParaRPr>
          </a:p>
          <a:p>
            <a:pPr marL="342900" indent="-342900">
              <a:lnSpc>
                <a:spcPct val="100000"/>
              </a:lnSpc>
              <a:spcBef>
                <a:spcPts val="0"/>
              </a:spcBef>
              <a:spcAft>
                <a:spcPts val="600"/>
              </a:spcAft>
              <a:buClr>
                <a:srgbClr val="904D99"/>
              </a:buClr>
              <a:buFont typeface="Wingdings" panose="020B0604020202020204" pitchFamily="34" charset="0"/>
              <a:buChar char="§"/>
              <a:defRPr/>
            </a:pPr>
            <a:endParaRPr lang="en-US" sz="2200" b="0" i="0" u="none" strike="noStrike" kern="1200" cap="none" spc="0" normalizeH="0" baseline="0" noProof="0">
              <a:ln>
                <a:noFill/>
              </a:ln>
              <a:solidFill>
                <a:srgbClr val="3F3F3F"/>
              </a:solidFill>
              <a:effectLst/>
              <a:uLnTx/>
              <a:uFillTx/>
            </a:endParaRPr>
          </a:p>
          <a:p>
            <a:pPr marL="342900" marR="0" lvl="0" indent="-342900" algn="l" defTabSz="914400" rtl="0" eaLnBrk="1" fontAlgn="auto" latinLnBrk="0" hangingPunct="1">
              <a:lnSpc>
                <a:spcPct val="100000"/>
              </a:lnSpc>
              <a:spcBef>
                <a:spcPts val="0"/>
              </a:spcBef>
              <a:spcAft>
                <a:spcPts val="600"/>
              </a:spcAft>
              <a:buClr>
                <a:srgbClr val="904D99"/>
              </a:buClr>
              <a:buSzTx/>
              <a:buFont typeface="Wingdings" panose="020B0604020202020204" pitchFamily="34" charset="0"/>
              <a:buChar char="§"/>
              <a:tabLst/>
              <a:defRPr/>
            </a:pPr>
            <a:endParaRPr lang="en-US" sz="2200" b="0" i="0" u="none" strike="noStrike" kern="1200" cap="none" spc="0" normalizeH="0" baseline="0" noProof="0">
              <a:ln>
                <a:noFill/>
              </a:ln>
              <a:solidFill>
                <a:srgbClr val="3F3F3F"/>
              </a:solidFill>
              <a:effectLst/>
              <a:uLnTx/>
              <a:uFillTx/>
            </a:endParaRPr>
          </a:p>
          <a:p>
            <a:pPr marL="342900" marR="0" lvl="0" indent="-342900" algn="l" defTabSz="914400" rtl="0" eaLnBrk="1" fontAlgn="auto" latinLnBrk="0" hangingPunct="1">
              <a:lnSpc>
                <a:spcPct val="100000"/>
              </a:lnSpc>
              <a:spcBef>
                <a:spcPts val="0"/>
              </a:spcBef>
              <a:spcAft>
                <a:spcPts val="600"/>
              </a:spcAft>
              <a:buClr>
                <a:srgbClr val="904D99"/>
              </a:buClr>
              <a:buSzTx/>
              <a:buFont typeface="Wingdings" panose="020B0604020202020204" pitchFamily="34" charset="0"/>
              <a:buChar char="§"/>
              <a:tabLst/>
              <a:defRPr/>
            </a:pPr>
            <a:endParaRPr lang="en-US" sz="2200" b="0" i="0" u="none" strike="noStrike" kern="1200" cap="none" spc="0" normalizeH="0" baseline="0" noProof="0">
              <a:ln>
                <a:noFill/>
              </a:ln>
              <a:solidFill>
                <a:srgbClr val="3F3F3F"/>
              </a:solidFill>
              <a:effectLst/>
              <a:uLnTx/>
              <a:uFillTx/>
            </a:endParaRPr>
          </a:p>
        </p:txBody>
      </p:sp>
      <p:sp>
        <p:nvSpPr>
          <p:cNvPr id="3" name="Rectangle: Rounded Corners 2">
            <a:extLst>
              <a:ext uri="{FF2B5EF4-FFF2-40B4-BE49-F238E27FC236}">
                <a16:creationId xmlns:a16="http://schemas.microsoft.com/office/drawing/2014/main" id="{5F6F9D3F-B8EE-49D2-B4FC-4010B1DFB1FB}"/>
              </a:ext>
            </a:extLst>
          </p:cNvPr>
          <p:cNvSpPr/>
          <p:nvPr/>
        </p:nvSpPr>
        <p:spPr>
          <a:xfrm>
            <a:off x="800705" y="1314752"/>
            <a:ext cx="5920618" cy="548938"/>
          </a:xfrm>
          <a:prstGeom prst="roundRect">
            <a:avLst/>
          </a:prstGeom>
          <a:solidFill>
            <a:srgbClr val="904D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latin typeface="Century Gothic"/>
                <a:cs typeface="Calibri"/>
              </a:rPr>
              <a:t>NASA DEVELOP Advisors:</a:t>
            </a:r>
            <a:endParaRPr lang="en-US" sz="2400">
              <a:latin typeface="Calibri" panose="020F0502020204030204"/>
              <a:cs typeface="Calibri"/>
            </a:endParaRPr>
          </a:p>
        </p:txBody>
      </p:sp>
      <p:sp>
        <p:nvSpPr>
          <p:cNvPr id="8" name="Rectangle: Rounded Corners 7">
            <a:extLst>
              <a:ext uri="{FF2B5EF4-FFF2-40B4-BE49-F238E27FC236}">
                <a16:creationId xmlns:a16="http://schemas.microsoft.com/office/drawing/2014/main" id="{6B56ACDC-B8A8-4E6E-BBEC-2683C154135D}"/>
              </a:ext>
            </a:extLst>
          </p:cNvPr>
          <p:cNvSpPr/>
          <p:nvPr/>
        </p:nvSpPr>
        <p:spPr>
          <a:xfrm>
            <a:off x="800704" y="3671927"/>
            <a:ext cx="5920618" cy="490323"/>
          </a:xfrm>
          <a:prstGeom prst="roundRect">
            <a:avLst/>
          </a:prstGeom>
          <a:solidFill>
            <a:srgbClr val="904D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latin typeface="Century Gothic"/>
                <a:cs typeface="Calibri"/>
              </a:rPr>
              <a:t>Project Partners:</a:t>
            </a:r>
            <a:endParaRPr lang="en-US" sz="2400">
              <a:latin typeface="Calibri" panose="020F0502020204030204"/>
              <a:cs typeface="Calibri"/>
            </a:endParaRPr>
          </a:p>
        </p:txBody>
      </p:sp>
      <p:sp>
        <p:nvSpPr>
          <p:cNvPr id="9" name="Text Placeholder 1">
            <a:extLst>
              <a:ext uri="{FF2B5EF4-FFF2-40B4-BE49-F238E27FC236}">
                <a16:creationId xmlns:a16="http://schemas.microsoft.com/office/drawing/2014/main" id="{4E39DB13-5BCF-4441-8DDE-D639FCB9B9D9}"/>
              </a:ext>
            </a:extLst>
          </p:cNvPr>
          <p:cNvSpPr txBox="1">
            <a:spLocks/>
          </p:cNvSpPr>
          <p:nvPr/>
        </p:nvSpPr>
        <p:spPr>
          <a:xfrm>
            <a:off x="799916" y="3758965"/>
            <a:ext cx="10439399" cy="25309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ingdings" panose="020B0604020202020204" pitchFamily="34" charset="0"/>
              <a:buChar char="§"/>
              <a:defRPr/>
            </a:pPr>
            <a:endParaRPr lang="en-US" sz="2200" b="0" i="0" u="none" strike="noStrike" kern="1200" cap="none" spc="0" normalizeH="0" baseline="0" noProof="0">
              <a:ln>
                <a:noFill/>
              </a:ln>
              <a:solidFill>
                <a:srgbClr val="3F3F3F"/>
              </a:solidFill>
              <a:effectLst/>
              <a:uLnTx/>
              <a:uFillTx/>
            </a:endParaRPr>
          </a:p>
          <a:p>
            <a:pPr marL="342900" indent="-342900">
              <a:buClr>
                <a:srgbClr val="904D99"/>
              </a:buClr>
              <a:buFont typeface="Wingdings" panose="05030102010509060703" pitchFamily="18" charset="2"/>
              <a:buChar char="§"/>
              <a:defRPr/>
            </a:pPr>
            <a:r>
              <a:rPr lang="en-US" sz="2200">
                <a:solidFill>
                  <a:srgbClr val="3F3F3F"/>
                </a:solidFill>
                <a:latin typeface="Century Gothic"/>
              </a:rPr>
              <a:t>Robyn Heffernan, Predictive Services Meteorologist</a:t>
            </a:r>
            <a:endParaRPr lang="en-US" sz="2200">
              <a:solidFill>
                <a:srgbClr val="3F3F3F"/>
              </a:solidFill>
            </a:endParaRPr>
          </a:p>
          <a:p>
            <a:pPr marL="342900" indent="-342900">
              <a:buClr>
                <a:srgbClr val="904D99"/>
              </a:buClr>
              <a:buFont typeface="Wingdings" panose="05030102010509060703" pitchFamily="18" charset="2"/>
              <a:buChar char="§"/>
              <a:defRPr/>
            </a:pPr>
            <a:r>
              <a:rPr lang="en-US" sz="2200">
                <a:solidFill>
                  <a:srgbClr val="3F3F3F"/>
                </a:solidFill>
                <a:latin typeface="Century Gothic"/>
                <a:cs typeface="Times New Roman"/>
              </a:rPr>
              <a:t>Heath Hockenberry, Fire Weather Program Manager </a:t>
            </a:r>
          </a:p>
          <a:p>
            <a:pPr marL="342900" indent="-342900">
              <a:buClr>
                <a:srgbClr val="904D99"/>
              </a:buClr>
              <a:buFont typeface="Wingdings" panose="05030102010509060703" pitchFamily="18" charset="2"/>
              <a:buChar char="§"/>
              <a:defRPr/>
            </a:pPr>
            <a:r>
              <a:rPr lang="en-US" sz="2200">
                <a:solidFill>
                  <a:srgbClr val="3F3F3F"/>
                </a:solidFill>
                <a:latin typeface="Century Gothic"/>
                <a:cs typeface="Times New Roman"/>
              </a:rPr>
              <a:t>Larry Van Bussum, National Fire Weather Operations Coordinator </a:t>
            </a:r>
          </a:p>
          <a:p>
            <a:pPr marL="342900" indent="-342900">
              <a:buClr>
                <a:srgbClr val="904D99"/>
              </a:buClr>
              <a:buFont typeface="Wingdings" panose="05030102010509060703" pitchFamily="18" charset="2"/>
              <a:buChar char="§"/>
              <a:defRPr/>
            </a:pPr>
            <a:r>
              <a:rPr lang="en-US" sz="2200">
                <a:solidFill>
                  <a:srgbClr val="3F3F3F"/>
                </a:solidFill>
                <a:latin typeface="Century Gothic"/>
                <a:cs typeface="Times New Roman"/>
              </a:rPr>
              <a:t>Mark Fitch, Smoke Management Specialist</a:t>
            </a:r>
          </a:p>
          <a:p>
            <a:pPr marL="342900" indent="-342900">
              <a:buClr>
                <a:srgbClr val="904D99"/>
              </a:buClr>
              <a:buFont typeface="Wingdings" panose="05030102010509060703" pitchFamily="18" charset="2"/>
              <a:buChar char="§"/>
              <a:defRPr/>
            </a:pPr>
            <a:r>
              <a:rPr lang="en-US" sz="2200">
                <a:solidFill>
                  <a:srgbClr val="3F3F3F"/>
                </a:solidFill>
                <a:latin typeface="Century Gothic"/>
                <a:cs typeface="Times New Roman"/>
              </a:rPr>
              <a:t>Dave Mueller, Hazardous Fuels Reduction Specialist</a:t>
            </a:r>
            <a:endParaRPr lang="en-US" sz="2200">
              <a:solidFill>
                <a:srgbClr val="3F3F3F"/>
              </a:solidFill>
              <a:latin typeface="Century Gothic"/>
            </a:endParaRPr>
          </a:p>
          <a:p>
            <a:pPr marL="342900" indent="-342900">
              <a:buClr>
                <a:srgbClr val="904D99"/>
              </a:buClr>
              <a:buFont typeface="Wingdings" panose="05030102010509060703" pitchFamily="18" charset="2"/>
              <a:buChar char="§"/>
              <a:defRPr/>
            </a:pPr>
            <a:endParaRPr lang="en-US" sz="2200">
              <a:solidFill>
                <a:srgbClr val="3F3F3F"/>
              </a:solidFill>
              <a:latin typeface="Century Gothic"/>
            </a:endParaRPr>
          </a:p>
          <a:p>
            <a:pPr marL="342900" indent="-342900">
              <a:lnSpc>
                <a:spcPct val="100000"/>
              </a:lnSpc>
              <a:spcBef>
                <a:spcPts val="0"/>
              </a:spcBef>
              <a:spcAft>
                <a:spcPts val="600"/>
              </a:spcAft>
              <a:buClr>
                <a:srgbClr val="904D99"/>
              </a:buClr>
              <a:buFont typeface="Wingdings" panose="05030102010509060703" pitchFamily="18" charset="2"/>
              <a:buChar char="§"/>
              <a:defRPr/>
            </a:pPr>
            <a:endParaRPr lang="en-US" sz="2200" b="0" i="0" u="none" strike="noStrike" kern="1200" cap="none" spc="0" normalizeH="0" baseline="0" noProof="0">
              <a:ln>
                <a:noFill/>
              </a:ln>
              <a:solidFill>
                <a:srgbClr val="3F3F3F"/>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904D99"/>
              </a:buClr>
              <a:buSzTx/>
              <a:buFont typeface="Wingdings" panose="020B0604020202020204" pitchFamily="34" charset="0"/>
              <a:buChar char="§"/>
              <a:tabLst/>
              <a:defRPr/>
            </a:pPr>
            <a:endParaRPr lang="en-US" sz="2200" b="0" i="0" u="none" strike="noStrike" kern="1200" cap="none" spc="0" normalizeH="0" baseline="0" noProof="0">
              <a:ln>
                <a:noFill/>
              </a:ln>
              <a:solidFill>
                <a:srgbClr val="3F3F3F"/>
              </a:solidFill>
              <a:effectLst/>
              <a:uLnTx/>
              <a:uFillTx/>
            </a:endParaRPr>
          </a:p>
          <a:p>
            <a:pPr marL="342900" indent="-342900">
              <a:lnSpc>
                <a:spcPct val="100000"/>
              </a:lnSpc>
              <a:spcBef>
                <a:spcPts val="0"/>
              </a:spcBef>
              <a:spcAft>
                <a:spcPts val="600"/>
              </a:spcAft>
              <a:buClr>
                <a:srgbClr val="904D99"/>
              </a:buClr>
              <a:buFont typeface="Wingdings" panose="020B0604020202020204" pitchFamily="34" charset="0"/>
              <a:buChar char="§"/>
              <a:defRPr/>
            </a:pPr>
            <a:endParaRPr lang="en-US" sz="2200" b="0" i="0" u="none" strike="noStrike" kern="1200" cap="none" spc="0" normalizeH="0" baseline="0" noProof="0">
              <a:ln>
                <a:noFill/>
              </a:ln>
              <a:solidFill>
                <a:srgbClr val="3F3F3F"/>
              </a:solidFill>
              <a:effectLst/>
              <a:uLnTx/>
              <a:uFillTx/>
            </a:endParaRPr>
          </a:p>
          <a:p>
            <a:pPr marL="342900" marR="0" lvl="0" indent="-342900" algn="l" defTabSz="914400" rtl="0" eaLnBrk="1" fontAlgn="auto" latinLnBrk="0" hangingPunct="1">
              <a:lnSpc>
                <a:spcPct val="100000"/>
              </a:lnSpc>
              <a:spcBef>
                <a:spcPts val="0"/>
              </a:spcBef>
              <a:spcAft>
                <a:spcPts val="600"/>
              </a:spcAft>
              <a:buClr>
                <a:srgbClr val="904D99"/>
              </a:buClr>
              <a:buSzTx/>
              <a:buFont typeface="Wingdings" panose="020B0604020202020204" pitchFamily="34" charset="0"/>
              <a:buChar char="§"/>
              <a:tabLst/>
              <a:defRPr/>
            </a:pPr>
            <a:endParaRPr lang="en-US" sz="2200" b="0" i="0" u="none" strike="noStrike" kern="1200" cap="none" spc="0" normalizeH="0" baseline="0" noProof="0">
              <a:ln>
                <a:noFill/>
              </a:ln>
              <a:solidFill>
                <a:srgbClr val="3F3F3F"/>
              </a:solidFill>
              <a:effectLst/>
              <a:uLnTx/>
              <a:uFillTx/>
            </a:endParaRPr>
          </a:p>
          <a:p>
            <a:pPr marL="342900" marR="0" lvl="0" indent="-342900" algn="l" defTabSz="914400" rtl="0" eaLnBrk="1" fontAlgn="auto" latinLnBrk="0" hangingPunct="1">
              <a:lnSpc>
                <a:spcPct val="100000"/>
              </a:lnSpc>
              <a:spcBef>
                <a:spcPts val="0"/>
              </a:spcBef>
              <a:spcAft>
                <a:spcPts val="600"/>
              </a:spcAft>
              <a:buClr>
                <a:srgbClr val="904D99"/>
              </a:buClr>
              <a:buSzTx/>
              <a:buFont typeface="Wingdings" panose="020B0604020202020204" pitchFamily="34" charset="0"/>
              <a:buChar char="§"/>
              <a:tabLst/>
              <a:defRPr/>
            </a:pPr>
            <a:endParaRPr lang="en-US" sz="2200" b="0" i="0" u="none" strike="noStrike" kern="1200" cap="none" spc="0" normalizeH="0" baseline="0" noProof="0">
              <a:ln>
                <a:noFill/>
              </a:ln>
              <a:solidFill>
                <a:srgbClr val="3F3F3F"/>
              </a:solidFill>
              <a:effectLst/>
              <a:uLnTx/>
              <a:uFillTx/>
            </a:endParaRPr>
          </a:p>
        </p:txBody>
      </p:sp>
    </p:spTree>
    <p:extLst>
      <p:ext uri="{BB962C8B-B14F-4D97-AF65-F5344CB8AC3E}">
        <p14:creationId xmlns:p14="http://schemas.microsoft.com/office/powerpoint/2010/main" val="1806557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79129E-3A64-4D3F-80EB-B1262B887075}"/>
              </a:ext>
            </a:extLst>
          </p:cNvPr>
          <p:cNvSpPr txBox="1"/>
          <p:nvPr/>
        </p:nvSpPr>
        <p:spPr>
          <a:xfrm>
            <a:off x="1300850" y="5941831"/>
            <a:ext cx="93041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50-mile smoke plumes blowing from west to east during wildfires in </a:t>
            </a:r>
            <a:r>
              <a:rPr lang="en-US" sz="2000" dirty="0" smtClean="0">
                <a:solidFill>
                  <a:schemeClr val="tx1">
                    <a:lumMod val="75000"/>
                    <a:lumOff val="25000"/>
                  </a:schemeClr>
                </a:solidFill>
                <a:latin typeface="Century Gothic"/>
              </a:rPr>
              <a:t>central </a:t>
            </a:r>
            <a:r>
              <a:rPr lang="en-US" sz="2000" dirty="0">
                <a:solidFill>
                  <a:schemeClr val="tx1">
                    <a:lumMod val="75000"/>
                    <a:lumOff val="25000"/>
                  </a:schemeClr>
                </a:solidFill>
                <a:latin typeface="Century Gothic"/>
              </a:rPr>
              <a:t>Idaho in 2013, image taken aboard the International Space Station</a:t>
            </a:r>
          </a:p>
        </p:txBody>
      </p:sp>
      <p:pic>
        <p:nvPicPr>
          <p:cNvPr id="11" name="Picture 11" descr="A view of a mountain&#10;&#10;Description automatically generated">
            <a:extLst>
              <a:ext uri="{FF2B5EF4-FFF2-40B4-BE49-F238E27FC236}">
                <a16:creationId xmlns:a16="http://schemas.microsoft.com/office/drawing/2014/main" id="{BDA8D761-A2BC-4ECB-9FE2-AA255688125A}"/>
              </a:ext>
            </a:extLst>
          </p:cNvPr>
          <p:cNvPicPr>
            <a:picLocks noChangeAspect="1"/>
          </p:cNvPicPr>
          <p:nvPr/>
        </p:nvPicPr>
        <p:blipFill rotWithShape="1">
          <a:blip r:embed="rId3"/>
          <a:srcRect t="16917" r="-166" b="14035"/>
          <a:stretch/>
        </p:blipFill>
        <p:spPr>
          <a:xfrm>
            <a:off x="1024055" y="918402"/>
            <a:ext cx="9996123" cy="4947913"/>
          </a:xfrm>
          <a:prstGeom prst="rect">
            <a:avLst/>
          </a:prstGeom>
        </p:spPr>
      </p:pic>
      <p:cxnSp>
        <p:nvCxnSpPr>
          <p:cNvPr id="13" name="Straight Arrow Connector 12">
            <a:extLst>
              <a:ext uri="{FF2B5EF4-FFF2-40B4-BE49-F238E27FC236}">
                <a16:creationId xmlns:a16="http://schemas.microsoft.com/office/drawing/2014/main" id="{5C073C67-9EF9-46DB-A7B9-8F347D4ECDA3}"/>
              </a:ext>
            </a:extLst>
          </p:cNvPr>
          <p:cNvCxnSpPr>
            <a:cxnSpLocks/>
          </p:cNvCxnSpPr>
          <p:nvPr/>
        </p:nvCxnSpPr>
        <p:spPr>
          <a:xfrm flipV="1">
            <a:off x="1144337" y="5652599"/>
            <a:ext cx="1235164" cy="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E9E17F-E9BC-4A11-8C2D-4C7810734A2A}"/>
              </a:ext>
            </a:extLst>
          </p:cNvPr>
          <p:cNvSpPr txBox="1"/>
          <p:nvPr/>
        </p:nvSpPr>
        <p:spPr>
          <a:xfrm>
            <a:off x="1329295" y="5258159"/>
            <a:ext cx="8848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30 mi</a:t>
            </a:r>
          </a:p>
        </p:txBody>
      </p:sp>
      <p:sp>
        <p:nvSpPr>
          <p:cNvPr id="24" name="Rectangle 23">
            <a:extLst>
              <a:ext uri="{FF2B5EF4-FFF2-40B4-BE49-F238E27FC236}">
                <a16:creationId xmlns:a16="http://schemas.microsoft.com/office/drawing/2014/main" id="{0EE9AE5D-C66A-4EF5-8D15-B75FCABB80D3}"/>
              </a:ext>
            </a:extLst>
          </p:cNvPr>
          <p:cNvSpPr/>
          <p:nvPr/>
        </p:nvSpPr>
        <p:spPr>
          <a:xfrm>
            <a:off x="3778929" y="287144"/>
            <a:ext cx="4631708" cy="409808"/>
          </a:xfrm>
          <a:prstGeom prst="rect">
            <a:avLst/>
          </a:prstGeom>
        </p:spPr>
        <p:txBody>
          <a:bodyPr wrap="square" lIns="91440" tIns="45720" rIns="91440" bIns="45720" anchor="ctr">
            <a:noAutofit/>
          </a:bodyPr>
          <a:lstStyle/>
          <a:p>
            <a:pPr algn="ctr">
              <a:buClr>
                <a:srgbClr val="C41F48"/>
              </a:buClr>
            </a:pPr>
            <a:r>
              <a:rPr lang="en-US" sz="4000" b="1" dirty="0">
                <a:solidFill>
                  <a:srgbClr val="904D99"/>
                </a:solidFill>
                <a:latin typeface="Century Gothic" panose="020F0302020204030204"/>
              </a:rPr>
              <a:t>Project Overview</a:t>
            </a:r>
          </a:p>
        </p:txBody>
      </p:sp>
      <p:sp>
        <p:nvSpPr>
          <p:cNvPr id="25" name="TextBox 24">
            <a:extLst>
              <a:ext uri="{FF2B5EF4-FFF2-40B4-BE49-F238E27FC236}">
                <a16:creationId xmlns:a16="http://schemas.microsoft.com/office/drawing/2014/main" id="{821405E5-6C6F-416C-A5FD-97EE68464E16}"/>
              </a:ext>
            </a:extLst>
          </p:cNvPr>
          <p:cNvSpPr txBox="1"/>
          <p:nvPr/>
        </p:nvSpPr>
        <p:spPr>
          <a:xfrm>
            <a:off x="8767238" y="5588997"/>
            <a:ext cx="265062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solidFill>
                  <a:schemeClr val="bg1"/>
                </a:solidFill>
                <a:latin typeface="Century Gothic"/>
              </a:rPr>
              <a:t>Image Credit: NASA</a:t>
            </a:r>
          </a:p>
        </p:txBody>
      </p:sp>
      <p:pic>
        <p:nvPicPr>
          <p:cNvPr id="4" name="Picture 4" descr="A picture containing background pattern&#10;&#10;Description automatically generated">
            <a:extLst>
              <a:ext uri="{FF2B5EF4-FFF2-40B4-BE49-F238E27FC236}">
                <a16:creationId xmlns:a16="http://schemas.microsoft.com/office/drawing/2014/main" id="{5E48CD9D-CD99-4CFF-851D-971184961C4B}"/>
              </a:ext>
            </a:extLst>
          </p:cNvPr>
          <p:cNvPicPr>
            <a:picLocks noChangeAspect="1"/>
          </p:cNvPicPr>
          <p:nvPr/>
        </p:nvPicPr>
        <p:blipFill rotWithShape="1">
          <a:blip r:embed="rId4"/>
          <a:srcRect l="2000" t="26531" b="1182"/>
          <a:stretch/>
        </p:blipFill>
        <p:spPr>
          <a:xfrm rot="5400000">
            <a:off x="2516751" y="5248737"/>
            <a:ext cx="696976" cy="506764"/>
          </a:xfrm>
          <a:prstGeom prst="rect">
            <a:avLst/>
          </a:prstGeom>
        </p:spPr>
      </p:pic>
      <p:sp>
        <p:nvSpPr>
          <p:cNvPr id="5" name="TextBox 4">
            <a:extLst>
              <a:ext uri="{FF2B5EF4-FFF2-40B4-BE49-F238E27FC236}">
                <a16:creationId xmlns:a16="http://schemas.microsoft.com/office/drawing/2014/main" id="{6AAE5486-27C1-4B77-97E9-57BF21D05472}"/>
              </a:ext>
            </a:extLst>
          </p:cNvPr>
          <p:cNvSpPr txBox="1"/>
          <p:nvPr/>
        </p:nvSpPr>
        <p:spPr>
          <a:xfrm>
            <a:off x="3286664" y="5270740"/>
            <a:ext cx="4284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latin typeface="Century gothic"/>
              </a:rPr>
              <a:t>N</a:t>
            </a:r>
          </a:p>
        </p:txBody>
      </p:sp>
    </p:spTree>
    <p:extLst>
      <p:ext uri="{BB962C8B-B14F-4D97-AF65-F5344CB8AC3E}">
        <p14:creationId xmlns:p14="http://schemas.microsoft.com/office/powerpoint/2010/main" val="270772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32F7BA-0569-4FA7-8D5C-1132FA371DD5}"/>
              </a:ext>
            </a:extLst>
          </p:cNvPr>
          <p:cNvSpPr/>
          <p:nvPr/>
        </p:nvSpPr>
        <p:spPr>
          <a:xfrm>
            <a:off x="898197" y="342900"/>
            <a:ext cx="7066390" cy="419100"/>
          </a:xfrm>
          <a:prstGeom prst="rect">
            <a:avLst/>
          </a:prstGeom>
        </p:spPr>
        <p:txBody>
          <a:bodyPr wrap="square" lIns="91440" tIns="45720" rIns="91440" bIns="45720" anchor="ctr">
            <a:noAutofit/>
          </a:bodyPr>
          <a:lstStyle/>
          <a:p>
            <a:pPr>
              <a:buClr>
                <a:srgbClr val="C41F48"/>
              </a:buClr>
            </a:pPr>
            <a:r>
              <a:rPr lang="en-US" sz="4000" b="1" dirty="0">
                <a:solidFill>
                  <a:srgbClr val="904D99"/>
                </a:solidFill>
                <a:latin typeface="Century Gothic" panose="020F0302020204030204"/>
              </a:rPr>
              <a:t>Project Partners</a:t>
            </a:r>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200482" y="4602796"/>
            <a:ext cx="3757030" cy="103414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04D99"/>
              </a:buClr>
              <a:buNone/>
            </a:pPr>
            <a:r>
              <a:rPr lang="en-US" b="1">
                <a:solidFill>
                  <a:schemeClr val="tx1">
                    <a:lumMod val="75000"/>
                    <a:lumOff val="25000"/>
                  </a:schemeClr>
                </a:solidFill>
                <a:latin typeface="Century Gothic"/>
                <a:cs typeface="Arial"/>
              </a:rPr>
              <a:t>NOAA's National Weather Service Fire Weather Program</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pic>
        <p:nvPicPr>
          <p:cNvPr id="2" name="Picture 3" descr="Map&#10;&#10;Description automatically generated">
            <a:extLst>
              <a:ext uri="{FF2B5EF4-FFF2-40B4-BE49-F238E27FC236}">
                <a16:creationId xmlns:a16="http://schemas.microsoft.com/office/drawing/2014/main" id="{5A15CA4D-30E8-4B57-A409-6DA2ADCF4DAD}"/>
              </a:ext>
            </a:extLst>
          </p:cNvPr>
          <p:cNvPicPr>
            <a:picLocks noChangeAspect="1"/>
          </p:cNvPicPr>
          <p:nvPr/>
        </p:nvPicPr>
        <p:blipFill>
          <a:blip r:embed="rId3"/>
          <a:stretch>
            <a:fillRect/>
          </a:stretch>
        </p:blipFill>
        <p:spPr>
          <a:xfrm>
            <a:off x="9420124" y="2210662"/>
            <a:ext cx="1717200" cy="2238732"/>
          </a:xfrm>
          <a:prstGeom prst="rect">
            <a:avLst/>
          </a:prstGeom>
          <a:ln>
            <a:noFill/>
          </a:ln>
          <a:effectLst>
            <a:outerShdw blurRad="292100" dist="139700" dir="2700000" algn="tl" rotWithShape="0">
              <a:srgbClr val="333333">
                <a:alpha val="65000"/>
              </a:srgbClr>
            </a:outerShdw>
          </a:effectLst>
        </p:spPr>
      </p:pic>
      <p:pic>
        <p:nvPicPr>
          <p:cNvPr id="4" name="Picture 4" descr="Logo&#10;&#10;Description automatically generated">
            <a:extLst>
              <a:ext uri="{FF2B5EF4-FFF2-40B4-BE49-F238E27FC236}">
                <a16:creationId xmlns:a16="http://schemas.microsoft.com/office/drawing/2014/main" id="{2479541C-AA02-4D95-B381-7D1A6513FAFD}"/>
              </a:ext>
            </a:extLst>
          </p:cNvPr>
          <p:cNvPicPr>
            <a:picLocks noChangeAspect="1"/>
          </p:cNvPicPr>
          <p:nvPr/>
        </p:nvPicPr>
        <p:blipFill>
          <a:blip r:embed="rId4"/>
          <a:stretch>
            <a:fillRect/>
          </a:stretch>
        </p:blipFill>
        <p:spPr>
          <a:xfrm>
            <a:off x="545227" y="2301328"/>
            <a:ext cx="2743200" cy="2057400"/>
          </a:xfrm>
          <a:prstGeom prst="rect">
            <a:avLst/>
          </a:prstGeom>
          <a:ln>
            <a:noFill/>
          </a:ln>
          <a:effectLst>
            <a:outerShdw blurRad="292100" dist="139700" dir="2700000" algn="tl" rotWithShape="0">
              <a:srgbClr val="333333">
                <a:alpha val="65000"/>
              </a:srgbClr>
            </a:outerShdw>
          </a:effectLst>
        </p:spPr>
      </p:pic>
      <p:pic>
        <p:nvPicPr>
          <p:cNvPr id="5" name="Picture 5" descr="Icon&#10;&#10;Description automatically generated">
            <a:extLst>
              <a:ext uri="{FF2B5EF4-FFF2-40B4-BE49-F238E27FC236}">
                <a16:creationId xmlns:a16="http://schemas.microsoft.com/office/drawing/2014/main" id="{16919BA5-B441-416E-8E7E-9370C2D908E1}"/>
              </a:ext>
            </a:extLst>
          </p:cNvPr>
          <p:cNvPicPr>
            <a:picLocks noChangeAspect="1"/>
          </p:cNvPicPr>
          <p:nvPr/>
        </p:nvPicPr>
        <p:blipFill>
          <a:blip r:embed="rId5"/>
          <a:stretch>
            <a:fillRect/>
          </a:stretch>
        </p:blipFill>
        <p:spPr>
          <a:xfrm>
            <a:off x="5147676" y="2279710"/>
            <a:ext cx="2413200" cy="2100637"/>
          </a:xfrm>
          <a:prstGeom prst="rect">
            <a:avLst/>
          </a:prstGeom>
          <a:ln>
            <a:noFill/>
          </a:ln>
          <a:effectLst>
            <a:outerShdw blurRad="292100" dist="139700" dir="2700000" algn="tl" rotWithShape="0">
              <a:srgbClr val="333333">
                <a:alpha val="65000"/>
              </a:srgbClr>
            </a:outerShdw>
          </a:effectLst>
        </p:spPr>
      </p:pic>
      <p:sp>
        <p:nvSpPr>
          <p:cNvPr id="8" name="Text Placeholder 2">
            <a:extLst>
              <a:ext uri="{FF2B5EF4-FFF2-40B4-BE49-F238E27FC236}">
                <a16:creationId xmlns:a16="http://schemas.microsoft.com/office/drawing/2014/main" id="{C6EB9D0B-7593-4322-B242-BE4DEE7B76DE}"/>
              </a:ext>
            </a:extLst>
          </p:cNvPr>
          <p:cNvSpPr txBox="1">
            <a:spLocks/>
          </p:cNvSpPr>
          <p:nvPr/>
        </p:nvSpPr>
        <p:spPr>
          <a:xfrm>
            <a:off x="4140136" y="4719503"/>
            <a:ext cx="3422494" cy="15001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9" name="Text Placeholder 2">
            <a:extLst>
              <a:ext uri="{FF2B5EF4-FFF2-40B4-BE49-F238E27FC236}">
                <a16:creationId xmlns:a16="http://schemas.microsoft.com/office/drawing/2014/main" id="{63D8A300-D11F-4B3A-A53E-2EB6078BA525}"/>
              </a:ext>
            </a:extLst>
          </p:cNvPr>
          <p:cNvSpPr txBox="1">
            <a:spLocks/>
          </p:cNvSpPr>
          <p:nvPr/>
        </p:nvSpPr>
        <p:spPr>
          <a:xfrm>
            <a:off x="4641585" y="4605503"/>
            <a:ext cx="3422494" cy="8641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04D99"/>
              </a:buClr>
              <a:buNone/>
            </a:pPr>
            <a:r>
              <a:rPr lang="en-US" b="1">
                <a:solidFill>
                  <a:schemeClr val="tx1">
                    <a:lumMod val="75000"/>
                    <a:lumOff val="25000"/>
                  </a:schemeClr>
                </a:solidFill>
                <a:latin typeface="Century Gothic"/>
                <a:cs typeface="Arial"/>
              </a:rPr>
              <a:t>Bureau of Land Management Interagency Fire Center </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Century Gothic"/>
              <a:cs typeface="Calibri"/>
            </a:endParaRPr>
          </a:p>
        </p:txBody>
      </p:sp>
      <p:sp>
        <p:nvSpPr>
          <p:cNvPr id="10" name="Text Placeholder 2">
            <a:extLst>
              <a:ext uri="{FF2B5EF4-FFF2-40B4-BE49-F238E27FC236}">
                <a16:creationId xmlns:a16="http://schemas.microsoft.com/office/drawing/2014/main" id="{3260B33E-782E-48B8-969D-789FC82728DF}"/>
              </a:ext>
            </a:extLst>
          </p:cNvPr>
          <p:cNvSpPr txBox="1">
            <a:spLocks/>
          </p:cNvSpPr>
          <p:nvPr/>
        </p:nvSpPr>
        <p:spPr>
          <a:xfrm>
            <a:off x="8564894" y="4973433"/>
            <a:ext cx="3422494" cy="6721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04D99"/>
              </a:buClr>
              <a:buNone/>
            </a:pPr>
            <a:r>
              <a:rPr lang="en-US" b="1" dirty="0">
                <a:solidFill>
                  <a:schemeClr val="tx1">
                    <a:lumMod val="75000"/>
                    <a:lumOff val="25000"/>
                  </a:schemeClr>
                </a:solidFill>
                <a:latin typeface="Century Gothic"/>
                <a:cs typeface="Arial"/>
              </a:rPr>
              <a:t>National </a:t>
            </a:r>
            <a:r>
              <a:rPr lang="en-US" b="1" dirty="0" smtClean="0">
                <a:solidFill>
                  <a:schemeClr val="tx1">
                    <a:lumMod val="75000"/>
                    <a:lumOff val="25000"/>
                  </a:schemeClr>
                </a:solidFill>
                <a:latin typeface="Century Gothic"/>
                <a:cs typeface="Arial"/>
              </a:rPr>
              <a:t>Park </a:t>
            </a:r>
            <a:r>
              <a:rPr lang="en-US" b="1" dirty="0">
                <a:solidFill>
                  <a:schemeClr val="tx1">
                    <a:lumMod val="75000"/>
                    <a:lumOff val="25000"/>
                  </a:schemeClr>
                </a:solidFill>
                <a:latin typeface="Century Gothic"/>
                <a:cs typeface="Arial"/>
              </a:rPr>
              <a:t>Service</a:t>
            </a:r>
            <a:endParaRPr lang="en-US"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904D99"/>
              </a:buClr>
              <a:buNone/>
            </a:pPr>
            <a:endParaRPr lang="en-US" sz="2000" dirty="0">
              <a:solidFill>
                <a:schemeClr val="tx1">
                  <a:lumMod val="75000"/>
                  <a:lumOff val="25000"/>
                </a:schemeClr>
              </a:solidFill>
              <a:latin typeface="Century Gothic"/>
              <a:cs typeface="Arial"/>
            </a:endParaRPr>
          </a:p>
          <a:p>
            <a:pPr marL="0" indent="0">
              <a:lnSpc>
                <a:spcPct val="100000"/>
              </a:lnSpc>
              <a:spcBef>
                <a:spcPts val="0"/>
              </a:spcBef>
              <a:spcAft>
                <a:spcPts val="600"/>
              </a:spcAft>
              <a:buClr>
                <a:srgbClr val="904D99"/>
              </a:buClr>
              <a:buNone/>
            </a:pPr>
            <a:endParaRPr lang="en-US" sz="2000" dirty="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dirty="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b="1" u="sng"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904D99"/>
              </a:buClr>
              <a:buNone/>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Webdings,Sans-Serif"/>
              <a:buNone/>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dirty="0">
              <a:solidFill>
                <a:schemeClr val="tx1">
                  <a:lumMod val="75000"/>
                  <a:lumOff val="25000"/>
                </a:schemeClr>
              </a:solidFill>
              <a:latin typeface="Century Gothic"/>
              <a:cs typeface="Calibri"/>
            </a:endParaRPr>
          </a:p>
        </p:txBody>
      </p:sp>
      <p:sp>
        <p:nvSpPr>
          <p:cNvPr id="11" name="Text Placeholder 2">
            <a:extLst>
              <a:ext uri="{FF2B5EF4-FFF2-40B4-BE49-F238E27FC236}">
                <a16:creationId xmlns:a16="http://schemas.microsoft.com/office/drawing/2014/main" id="{C7E4BC87-DEFD-4CBD-8148-3BA5F36BA085}"/>
              </a:ext>
            </a:extLst>
          </p:cNvPr>
          <p:cNvSpPr txBox="1">
            <a:spLocks/>
          </p:cNvSpPr>
          <p:nvPr/>
        </p:nvSpPr>
        <p:spPr>
          <a:xfrm>
            <a:off x="7160701" y="5411259"/>
            <a:ext cx="3757030" cy="103414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b="1">
              <a:solidFill>
                <a:schemeClr val="tx1">
                  <a:lumMod val="75000"/>
                  <a:lumOff val="25000"/>
                </a:schemeClr>
              </a:solidFill>
              <a:latin typeface="Century Gothic"/>
              <a:cs typeface="Arial"/>
            </a:endParaRPr>
          </a:p>
        </p:txBody>
      </p:sp>
    </p:spTree>
    <p:extLst>
      <p:ext uri="{BB962C8B-B14F-4D97-AF65-F5344CB8AC3E}">
        <p14:creationId xmlns:p14="http://schemas.microsoft.com/office/powerpoint/2010/main" val="3224994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32F7BA-0569-4FA7-8D5C-1132FA371DD5}"/>
              </a:ext>
            </a:extLst>
          </p:cNvPr>
          <p:cNvSpPr/>
          <p:nvPr/>
        </p:nvSpPr>
        <p:spPr>
          <a:xfrm>
            <a:off x="495300" y="342900"/>
            <a:ext cx="8961120" cy="419100"/>
          </a:xfrm>
          <a:prstGeom prst="rect">
            <a:avLst/>
          </a:prstGeom>
        </p:spPr>
        <p:txBody>
          <a:bodyPr wrap="square" lIns="91440" tIns="45720" rIns="91440" bIns="45720" anchor="ctr">
            <a:noAutofit/>
          </a:bodyPr>
          <a:lstStyle/>
          <a:p>
            <a:pPr>
              <a:buClr>
                <a:srgbClr val="C41F48"/>
              </a:buClr>
            </a:pPr>
            <a:r>
              <a:rPr lang="en-US" sz="3800" b="1" dirty="0">
                <a:solidFill>
                  <a:srgbClr val="904D99"/>
                </a:solidFill>
                <a:latin typeface="Century Gothic"/>
              </a:rPr>
              <a:t>Background &amp; Community Concern</a:t>
            </a:r>
            <a:endParaRPr lang="en-US" sz="3800" dirty="0"/>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220756" y="1610194"/>
            <a:ext cx="11103804" cy="4793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8" name="Rectangle: Rounded Corners 7">
            <a:extLst>
              <a:ext uri="{FF2B5EF4-FFF2-40B4-BE49-F238E27FC236}">
                <a16:creationId xmlns:a16="http://schemas.microsoft.com/office/drawing/2014/main" id="{1CD54E86-996B-498C-A506-EE99A829FD9F}"/>
              </a:ext>
            </a:extLst>
          </p:cNvPr>
          <p:cNvSpPr/>
          <p:nvPr/>
        </p:nvSpPr>
        <p:spPr>
          <a:xfrm>
            <a:off x="597194" y="1802217"/>
            <a:ext cx="10951966" cy="1142999"/>
          </a:xfrm>
          <a:prstGeom prst="roundRect">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Century Gothic"/>
              </a:rPr>
              <a:t>Wildfire events have increased in frequency</a:t>
            </a:r>
            <a:endParaRPr lang="en-US" sz="2800" dirty="0">
              <a:solidFill>
                <a:schemeClr val="bg1"/>
              </a:solidFill>
              <a:cs typeface="Calibri" panose="020F0502020204030204"/>
            </a:endParaRPr>
          </a:p>
        </p:txBody>
      </p:sp>
      <p:sp>
        <p:nvSpPr>
          <p:cNvPr id="9" name="Rectangle: Rounded Corners 8">
            <a:extLst>
              <a:ext uri="{FF2B5EF4-FFF2-40B4-BE49-F238E27FC236}">
                <a16:creationId xmlns:a16="http://schemas.microsoft.com/office/drawing/2014/main" id="{5B9D0738-A50C-4674-AD06-9B8783C22457}"/>
              </a:ext>
            </a:extLst>
          </p:cNvPr>
          <p:cNvSpPr/>
          <p:nvPr/>
        </p:nvSpPr>
        <p:spPr>
          <a:xfrm>
            <a:off x="597193" y="3157869"/>
            <a:ext cx="10951534" cy="1408812"/>
          </a:xfrm>
          <a:prstGeom prst="roundRect">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Century Gothic"/>
              </a:rPr>
              <a:t>Prescribed burning helps reduce fuel loads and </a:t>
            </a:r>
            <a:endParaRPr lang="en-US" sz="2800" dirty="0">
              <a:solidFill>
                <a:schemeClr val="bg1"/>
              </a:solidFill>
              <a:latin typeface="Calibri" panose="020F0502020204030204"/>
              <a:cs typeface="Calibri" panose="020F0502020204030204"/>
            </a:endParaRPr>
          </a:p>
          <a:p>
            <a:r>
              <a:rPr lang="en-US" sz="2800" dirty="0">
                <a:solidFill>
                  <a:schemeClr val="bg1"/>
                </a:solidFill>
                <a:latin typeface="Century Gothic"/>
              </a:rPr>
              <a:t>minimize fire danger, but is also a source of smoke</a:t>
            </a:r>
            <a:endParaRPr lang="en-US" sz="2800" dirty="0">
              <a:solidFill>
                <a:schemeClr val="bg1"/>
              </a:solidFill>
              <a:cs typeface="Calibri"/>
            </a:endParaRPr>
          </a:p>
        </p:txBody>
      </p:sp>
      <p:sp>
        <p:nvSpPr>
          <p:cNvPr id="10" name="Rectangle: Rounded Corners 9">
            <a:extLst>
              <a:ext uri="{FF2B5EF4-FFF2-40B4-BE49-F238E27FC236}">
                <a16:creationId xmlns:a16="http://schemas.microsoft.com/office/drawing/2014/main" id="{D2636342-E441-4364-BEA2-190CD2343556}"/>
              </a:ext>
            </a:extLst>
          </p:cNvPr>
          <p:cNvSpPr/>
          <p:nvPr/>
        </p:nvSpPr>
        <p:spPr>
          <a:xfrm>
            <a:off x="597194" y="4805914"/>
            <a:ext cx="10954512" cy="1444254"/>
          </a:xfrm>
          <a:prstGeom prst="roundRect">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Century Gothic"/>
              </a:rPr>
              <a:t>Atmospheric smoke is known to have adverse effects </a:t>
            </a:r>
            <a:endParaRPr lang="en-US" sz="2800" dirty="0">
              <a:solidFill>
                <a:schemeClr val="bg1"/>
              </a:solidFill>
              <a:latin typeface="Calibri" panose="020F0502020204030204"/>
              <a:cs typeface="Calibri" panose="020F0502020204030204"/>
            </a:endParaRPr>
          </a:p>
          <a:p>
            <a:r>
              <a:rPr lang="en-US" sz="2800" dirty="0">
                <a:solidFill>
                  <a:schemeClr val="bg1"/>
                </a:solidFill>
                <a:latin typeface="Century Gothic"/>
              </a:rPr>
              <a:t>on human respiratory and cardiovascular health</a:t>
            </a:r>
            <a:endParaRPr lang="en-US" sz="2800" dirty="0">
              <a:solidFill>
                <a:schemeClr val="bg1"/>
              </a:solidFill>
              <a:cs typeface="Calibri"/>
            </a:endParaRPr>
          </a:p>
        </p:txBody>
      </p:sp>
      <p:pic>
        <p:nvPicPr>
          <p:cNvPr id="13" name="Graphic 13" descr="Lungs">
            <a:extLst>
              <a:ext uri="{FF2B5EF4-FFF2-40B4-BE49-F238E27FC236}">
                <a16:creationId xmlns:a16="http://schemas.microsoft.com/office/drawing/2014/main" id="{E633B157-C6BD-4093-A5E4-E4D36DFD5C7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248115" y="5070196"/>
            <a:ext cx="914400" cy="914400"/>
          </a:xfrm>
          <a:prstGeom prst="rect">
            <a:avLst/>
          </a:prstGeom>
        </p:spPr>
      </p:pic>
      <p:pic>
        <p:nvPicPr>
          <p:cNvPr id="14" name="Graphic 14" descr="Fire">
            <a:extLst>
              <a:ext uri="{FF2B5EF4-FFF2-40B4-BE49-F238E27FC236}">
                <a16:creationId xmlns:a16="http://schemas.microsoft.com/office/drawing/2014/main" id="{73692B8A-D5F8-4E4C-A105-2B9ECBBD27E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79701" y="1915871"/>
            <a:ext cx="914400" cy="914400"/>
          </a:xfrm>
          <a:prstGeom prst="rect">
            <a:avLst/>
          </a:prstGeom>
        </p:spPr>
      </p:pic>
      <p:pic>
        <p:nvPicPr>
          <p:cNvPr id="11" name="Graphic 14" descr="Fire">
            <a:extLst>
              <a:ext uri="{FF2B5EF4-FFF2-40B4-BE49-F238E27FC236}">
                <a16:creationId xmlns:a16="http://schemas.microsoft.com/office/drawing/2014/main" id="{9DD714F0-6B9E-46F3-AC8B-D6FEBF0B970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625335" y="1915871"/>
            <a:ext cx="914400" cy="914400"/>
          </a:xfrm>
          <a:prstGeom prst="rect">
            <a:avLst/>
          </a:prstGeom>
        </p:spPr>
      </p:pic>
      <p:pic>
        <p:nvPicPr>
          <p:cNvPr id="12" name="Graphic 14" descr="Fire">
            <a:extLst>
              <a:ext uri="{FF2B5EF4-FFF2-40B4-BE49-F238E27FC236}">
                <a16:creationId xmlns:a16="http://schemas.microsoft.com/office/drawing/2014/main" id="{F67DE4BE-505B-4914-989D-335FB5CE1A8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536018" y="1915870"/>
            <a:ext cx="914400" cy="914400"/>
          </a:xfrm>
          <a:prstGeom prst="rect">
            <a:avLst/>
          </a:prstGeom>
        </p:spPr>
      </p:pic>
      <p:pic>
        <p:nvPicPr>
          <p:cNvPr id="4" name="Graphic 4" descr="Cloud">
            <a:extLst>
              <a:ext uri="{FF2B5EF4-FFF2-40B4-BE49-F238E27FC236}">
                <a16:creationId xmlns:a16="http://schemas.microsoft.com/office/drawing/2014/main" id="{98522BAA-AAC3-41F1-8448-E9CFDE9EEEC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792629" y="2943922"/>
            <a:ext cx="914400" cy="914400"/>
          </a:xfrm>
          <a:prstGeom prst="rect">
            <a:avLst/>
          </a:prstGeom>
        </p:spPr>
      </p:pic>
      <p:pic>
        <p:nvPicPr>
          <p:cNvPr id="17" name="Graphic 4" descr="Cloud">
            <a:extLst>
              <a:ext uri="{FF2B5EF4-FFF2-40B4-BE49-F238E27FC236}">
                <a16:creationId xmlns:a16="http://schemas.microsoft.com/office/drawing/2014/main" id="{5502157C-BBF2-40C3-91FA-73E28F014F6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415238" y="3194824"/>
            <a:ext cx="700669" cy="709961"/>
          </a:xfrm>
          <a:prstGeom prst="rect">
            <a:avLst/>
          </a:prstGeom>
        </p:spPr>
      </p:pic>
      <p:pic>
        <p:nvPicPr>
          <p:cNvPr id="15" name="Graphic 15" descr="Fir tree">
            <a:extLst>
              <a:ext uri="{FF2B5EF4-FFF2-40B4-BE49-F238E27FC236}">
                <a16:creationId xmlns:a16="http://schemas.microsoft.com/office/drawing/2014/main" id="{40218D01-AC4A-4CFA-9849-E7789974AE3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415213" y="3543819"/>
            <a:ext cx="914400" cy="914400"/>
          </a:xfrm>
          <a:prstGeom prst="rect">
            <a:avLst/>
          </a:prstGeom>
        </p:spPr>
      </p:pic>
    </p:spTree>
    <p:extLst>
      <p:ext uri="{BB962C8B-B14F-4D97-AF65-F5344CB8AC3E}">
        <p14:creationId xmlns:p14="http://schemas.microsoft.com/office/powerpoint/2010/main" val="86529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E4C6FD-0981-4ACA-85BA-C605FC66134D}"/>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Scientific Problem </a:t>
            </a:r>
            <a:endParaRPr lang="en-US"/>
          </a:p>
        </p:txBody>
      </p:sp>
      <p:sp>
        <p:nvSpPr>
          <p:cNvPr id="5" name="Text Placeholder 2">
            <a:extLst>
              <a:ext uri="{FF2B5EF4-FFF2-40B4-BE49-F238E27FC236}">
                <a16:creationId xmlns:a16="http://schemas.microsoft.com/office/drawing/2014/main" id="{A45CEF44-850B-4FE8-836E-5241250EBF34}"/>
              </a:ext>
            </a:extLst>
          </p:cNvPr>
          <p:cNvSpPr txBox="1">
            <a:spLocks/>
          </p:cNvSpPr>
          <p:nvPr/>
        </p:nvSpPr>
        <p:spPr>
          <a:xfrm>
            <a:off x="399594" y="1554776"/>
            <a:ext cx="5212459" cy="4793414"/>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904D99"/>
              </a:buClr>
              <a:buFont typeface="Wingdings" panose="020B0604020202020204" pitchFamily="34" charset="0"/>
              <a:buChar char="§"/>
            </a:pPr>
            <a:r>
              <a:rPr lang="en-US" sz="2400" dirty="0">
                <a:solidFill>
                  <a:srgbClr val="3F3F3F"/>
                </a:solidFill>
                <a:latin typeface="Century Gothic"/>
                <a:cs typeface="Calibri"/>
              </a:rPr>
              <a:t>No standardized method for predicting smoke dispersal</a:t>
            </a:r>
            <a:endParaRPr lang="en-US" dirty="0">
              <a:solidFill>
                <a:srgbClr val="3F3F3F"/>
              </a:solidFill>
            </a:endParaRPr>
          </a:p>
          <a:p>
            <a:pPr marL="342900" indent="-342900">
              <a:lnSpc>
                <a:spcPct val="100000"/>
              </a:lnSpc>
              <a:spcBef>
                <a:spcPts val="0"/>
              </a:spcBef>
              <a:spcAft>
                <a:spcPts val="600"/>
              </a:spcAft>
              <a:buClr>
                <a:srgbClr val="904D99"/>
              </a:buClr>
              <a:buFont typeface="Wingdings" panose="020B0604020202020204" pitchFamily="34" charset="0"/>
              <a:buChar char="§"/>
            </a:pPr>
            <a:endParaRPr lang="en-US" sz="2400" dirty="0">
              <a:solidFill>
                <a:srgbClr val="3F3F3F"/>
              </a:solidFill>
              <a:latin typeface="Century Gothic"/>
              <a:ea typeface="+mn-lt"/>
              <a:cs typeface="+mn-lt"/>
            </a:endParaRPr>
          </a:p>
          <a:p>
            <a:pPr marL="342900" indent="-342900">
              <a:spcAft>
                <a:spcPts val="600"/>
              </a:spcAft>
              <a:buClr>
                <a:srgbClr val="904D99"/>
              </a:buClr>
              <a:buFont typeface="Wingdings" panose="020B0604020202020204" pitchFamily="34" charset="0"/>
              <a:buChar char="§"/>
            </a:pPr>
            <a:r>
              <a:rPr lang="en-US" sz="2400" dirty="0">
                <a:solidFill>
                  <a:srgbClr val="3F3F3F"/>
                </a:solidFill>
                <a:latin typeface="Century Gothic"/>
                <a:ea typeface="+mn-lt"/>
                <a:cs typeface="+mn-lt"/>
              </a:rPr>
              <a:t>Lack of research in this area results in inconsistencies in forecasting between agencies and across state lines</a:t>
            </a:r>
          </a:p>
          <a:p>
            <a:pPr marL="342900" indent="-342900">
              <a:spcAft>
                <a:spcPts val="600"/>
              </a:spcAft>
              <a:buClr>
                <a:srgbClr val="904D99"/>
              </a:buClr>
              <a:buFont typeface="Wingdings"/>
              <a:buChar char="§"/>
            </a:pPr>
            <a:endParaRPr lang="en-US" sz="2400" dirty="0">
              <a:solidFill>
                <a:srgbClr val="3F3F3F"/>
              </a:solidFill>
              <a:latin typeface="Century Gothic"/>
              <a:ea typeface="+mn-lt"/>
              <a:cs typeface="+mn-lt"/>
            </a:endParaRPr>
          </a:p>
          <a:p>
            <a:pPr marL="342900" indent="-342900">
              <a:spcAft>
                <a:spcPts val="600"/>
              </a:spcAft>
              <a:buClr>
                <a:srgbClr val="904D99"/>
              </a:buClr>
              <a:buFont typeface="Wingdings" panose="020B0604020202020204" pitchFamily="34" charset="0"/>
              <a:buChar char="§"/>
            </a:pPr>
            <a:r>
              <a:rPr lang="en-US" sz="2400" dirty="0">
                <a:solidFill>
                  <a:srgbClr val="3F3F3F"/>
                </a:solidFill>
                <a:latin typeface="Century Gothic"/>
                <a:ea typeface="+mn-lt"/>
                <a:cs typeface="+mn-lt"/>
              </a:rPr>
              <a:t>The only relevant publication to date investigated four common calculations approaches</a:t>
            </a:r>
          </a:p>
          <a:p>
            <a:pPr marL="342900" indent="-342900">
              <a:lnSpc>
                <a:spcPct val="200000"/>
              </a:lnSpc>
              <a:spcBef>
                <a:spcPts val="0"/>
              </a:spcBef>
              <a:spcAft>
                <a:spcPts val="600"/>
              </a:spcAft>
              <a:buClr>
                <a:srgbClr val="904D99"/>
              </a:buClr>
              <a:buFont typeface="Wingdings"/>
              <a:buChar char="§"/>
            </a:pPr>
            <a:endParaRPr lang="en-US" sz="2400" dirty="0">
              <a:solidFill>
                <a:srgbClr val="3F3F3F"/>
              </a:solidFill>
              <a:latin typeface="Calibri" panose="020F0502020204030204"/>
              <a:ea typeface="+mn-lt"/>
              <a:cs typeface="Calibri" panose="020F0502020204030204"/>
            </a:endParaRPr>
          </a:p>
          <a:p>
            <a:pPr marL="342900" indent="-342900">
              <a:lnSpc>
                <a:spcPct val="200000"/>
              </a:lnSpc>
              <a:spcBef>
                <a:spcPts val="0"/>
              </a:spcBef>
              <a:spcAft>
                <a:spcPts val="600"/>
              </a:spcAft>
              <a:buClr>
                <a:srgbClr val="904D99"/>
              </a:buClr>
              <a:buFont typeface="Wingdings" panose="020B0604020202020204" pitchFamily="34" charset="0"/>
              <a:buChar char="§"/>
            </a:pPr>
            <a:endParaRPr lang="en-US" sz="2400" dirty="0">
              <a:solidFill>
                <a:srgbClr val="3F3F3F"/>
              </a:solidFill>
              <a:cs typeface="Calibri"/>
            </a:endParaRPr>
          </a:p>
          <a:p>
            <a:pPr marL="285750" indent="-285750">
              <a:lnSpc>
                <a:spcPct val="200000"/>
              </a:lnSpc>
              <a:spcBef>
                <a:spcPts val="0"/>
              </a:spcBef>
              <a:spcAft>
                <a:spcPts val="600"/>
              </a:spcAft>
              <a:buClr>
                <a:srgbClr val="904D99"/>
              </a:buClr>
              <a:buFont typeface="Wingdings" panose="020B0604020202020204" pitchFamily="34" charset="0"/>
              <a:buChar char="§"/>
            </a:pPr>
            <a:endParaRPr lang="en-US" dirty="0">
              <a:solidFill>
                <a:srgbClr val="3F3F3F"/>
              </a:solidFill>
              <a:cs typeface="Calibri"/>
            </a:endParaRPr>
          </a:p>
        </p:txBody>
      </p:sp>
      <p:sp>
        <p:nvSpPr>
          <p:cNvPr id="9" name="TextBox 8">
            <a:extLst>
              <a:ext uri="{FF2B5EF4-FFF2-40B4-BE49-F238E27FC236}">
                <a16:creationId xmlns:a16="http://schemas.microsoft.com/office/drawing/2014/main" id="{B22E88DC-6F15-4D09-901F-4A7D92609DE1}"/>
              </a:ext>
            </a:extLst>
          </p:cNvPr>
          <p:cNvSpPr txBox="1"/>
          <p:nvPr/>
        </p:nvSpPr>
        <p:spPr>
          <a:xfrm>
            <a:off x="7230269" y="5988623"/>
            <a:ext cx="305950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err="1" smtClean="0">
                <a:solidFill>
                  <a:schemeClr val="tx1">
                    <a:lumMod val="75000"/>
                    <a:lumOff val="25000"/>
                  </a:schemeClr>
                </a:solidFill>
                <a:latin typeface="Century Gothic"/>
              </a:rPr>
              <a:t>Fearon</a:t>
            </a:r>
            <a:r>
              <a:rPr lang="en-US" sz="1100" dirty="0" smtClean="0">
                <a:solidFill>
                  <a:schemeClr val="tx1">
                    <a:lumMod val="75000"/>
                    <a:lumOff val="25000"/>
                  </a:schemeClr>
                </a:solidFill>
                <a:latin typeface="Century Gothic"/>
              </a:rPr>
              <a:t>, Brown, &amp; </a:t>
            </a:r>
            <a:r>
              <a:rPr lang="en-US" sz="1100" dirty="0" err="1" smtClean="0">
                <a:solidFill>
                  <a:schemeClr val="tx1">
                    <a:lumMod val="75000"/>
                    <a:lumOff val="25000"/>
                  </a:schemeClr>
                </a:solidFill>
                <a:latin typeface="Century Gothic"/>
              </a:rPr>
              <a:t>Curcio</a:t>
            </a:r>
            <a:r>
              <a:rPr lang="en-US" sz="1100" dirty="0" smtClean="0">
                <a:solidFill>
                  <a:schemeClr val="tx1">
                    <a:lumMod val="75000"/>
                    <a:lumOff val="25000"/>
                  </a:schemeClr>
                </a:solidFill>
                <a:latin typeface="Century Gothic"/>
              </a:rPr>
              <a:t> (2015)</a:t>
            </a:r>
            <a:endParaRPr lang="en-US" sz="1100" dirty="0">
              <a:solidFill>
                <a:schemeClr val="tx1">
                  <a:lumMod val="75000"/>
                  <a:lumOff val="25000"/>
                </a:schemeClr>
              </a:solidFill>
              <a:latin typeface="Century Gothic"/>
            </a:endParaRPr>
          </a:p>
        </p:txBody>
      </p:sp>
      <p:pic>
        <p:nvPicPr>
          <p:cNvPr id="2" name="Picture 3" descr="Chart, box and whisker chart&#10;&#10;Description automatically generated">
            <a:extLst>
              <a:ext uri="{FF2B5EF4-FFF2-40B4-BE49-F238E27FC236}">
                <a16:creationId xmlns:a16="http://schemas.microsoft.com/office/drawing/2014/main" id="{F1F90B27-6E6D-4340-9D73-BA8A32D69D9D}"/>
              </a:ext>
            </a:extLst>
          </p:cNvPr>
          <p:cNvPicPr>
            <a:picLocks noChangeAspect="1"/>
          </p:cNvPicPr>
          <p:nvPr/>
        </p:nvPicPr>
        <p:blipFill>
          <a:blip r:embed="rId3"/>
          <a:stretch>
            <a:fillRect/>
          </a:stretch>
        </p:blipFill>
        <p:spPr>
          <a:xfrm>
            <a:off x="6152800" y="1552938"/>
            <a:ext cx="5214445" cy="4435685"/>
          </a:xfrm>
          <a:prstGeom prst="rect">
            <a:avLst/>
          </a:prstGeom>
        </p:spPr>
      </p:pic>
    </p:spTree>
    <p:extLst>
      <p:ext uri="{BB962C8B-B14F-4D97-AF65-F5344CB8AC3E}">
        <p14:creationId xmlns:p14="http://schemas.microsoft.com/office/powerpoint/2010/main" val="2619955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E4C6FD-0981-4ACA-85BA-C605FC66134D}"/>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Scientific Problem</a:t>
            </a:r>
            <a:endParaRPr lang="en-US"/>
          </a:p>
        </p:txBody>
      </p:sp>
      <p:sp>
        <p:nvSpPr>
          <p:cNvPr id="2" name="TextBox 1">
            <a:extLst>
              <a:ext uri="{FF2B5EF4-FFF2-40B4-BE49-F238E27FC236}">
                <a16:creationId xmlns:a16="http://schemas.microsoft.com/office/drawing/2014/main" id="{4D8616BA-7C2A-445F-ABB9-629E4CBC5CEF}"/>
              </a:ext>
            </a:extLst>
          </p:cNvPr>
          <p:cNvSpPr txBox="1"/>
          <p:nvPr/>
        </p:nvSpPr>
        <p:spPr>
          <a:xfrm>
            <a:off x="217449" y="1425497"/>
            <a:ext cx="56518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ea typeface="+mn-lt"/>
                <a:cs typeface="+mn-lt"/>
              </a:rPr>
              <a:t>Method of Mixing Height Estimation</a:t>
            </a:r>
            <a:endParaRPr lang="en-US" sz="2400" b="1">
              <a:solidFill>
                <a:srgbClr val="3F3F3F"/>
              </a:solidFill>
              <a:latin typeface="Century Gothic"/>
            </a:endParaRPr>
          </a:p>
        </p:txBody>
      </p:sp>
      <p:sp>
        <p:nvSpPr>
          <p:cNvPr id="6" name="TextBox 5">
            <a:extLst>
              <a:ext uri="{FF2B5EF4-FFF2-40B4-BE49-F238E27FC236}">
                <a16:creationId xmlns:a16="http://schemas.microsoft.com/office/drawing/2014/main" id="{F33A7032-9318-4D34-B46E-8000D4DCC8C8}"/>
              </a:ext>
            </a:extLst>
          </p:cNvPr>
          <p:cNvSpPr txBox="1"/>
          <p:nvPr/>
        </p:nvSpPr>
        <p:spPr>
          <a:xfrm>
            <a:off x="1444083" y="3451302"/>
            <a:ext cx="56611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8" name="TextBox 7">
            <a:extLst>
              <a:ext uri="{FF2B5EF4-FFF2-40B4-BE49-F238E27FC236}">
                <a16:creationId xmlns:a16="http://schemas.microsoft.com/office/drawing/2014/main" id="{1D8C5F14-8EFB-4C47-88AF-0628DF867BA5}"/>
              </a:ext>
            </a:extLst>
          </p:cNvPr>
          <p:cNvSpPr txBox="1"/>
          <p:nvPr/>
        </p:nvSpPr>
        <p:spPr>
          <a:xfrm>
            <a:off x="7295219" y="1425497"/>
            <a:ext cx="3560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ea typeface="+mn-lt"/>
                <a:cs typeface="+mn-lt"/>
              </a:rPr>
              <a:t>Inconsistency &amp; Errors</a:t>
            </a:r>
            <a:endParaRPr lang="en-US" dirty="0">
              <a:solidFill>
                <a:schemeClr val="tx1">
                  <a:lumMod val="75000"/>
                  <a:lumOff val="25000"/>
                </a:schemeClr>
              </a:solidFill>
              <a:latin typeface="Century Gothic"/>
            </a:endParaRPr>
          </a:p>
        </p:txBody>
      </p:sp>
      <p:sp>
        <p:nvSpPr>
          <p:cNvPr id="11" name="Rectangle: Rounded Corners 10">
            <a:extLst>
              <a:ext uri="{FF2B5EF4-FFF2-40B4-BE49-F238E27FC236}">
                <a16:creationId xmlns:a16="http://schemas.microsoft.com/office/drawing/2014/main" id="{6FE7D175-315D-423C-8758-58F96B63B6D3}"/>
              </a:ext>
            </a:extLst>
          </p:cNvPr>
          <p:cNvSpPr/>
          <p:nvPr/>
        </p:nvSpPr>
        <p:spPr>
          <a:xfrm>
            <a:off x="1178311" y="3139068"/>
            <a:ext cx="3456876" cy="882803"/>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Century Gothic"/>
                <a:cs typeface="Calibri"/>
              </a:rPr>
              <a:t>Holzworth</a:t>
            </a:r>
          </a:p>
        </p:txBody>
      </p:sp>
      <p:sp>
        <p:nvSpPr>
          <p:cNvPr id="12" name="Rectangle: Rounded Corners 11">
            <a:extLst>
              <a:ext uri="{FF2B5EF4-FFF2-40B4-BE49-F238E27FC236}">
                <a16:creationId xmlns:a16="http://schemas.microsoft.com/office/drawing/2014/main" id="{38BE4200-67F8-4DAE-9839-F7F64295C2AB}"/>
              </a:ext>
            </a:extLst>
          </p:cNvPr>
          <p:cNvSpPr/>
          <p:nvPr/>
        </p:nvSpPr>
        <p:spPr>
          <a:xfrm>
            <a:off x="1178311" y="1977482"/>
            <a:ext cx="3456876" cy="882803"/>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Century Gothic"/>
              </a:rPr>
              <a:t>Stull</a:t>
            </a:r>
            <a:endParaRPr lang="en-US" sz="2800">
              <a:latin typeface="Century Gothic"/>
              <a:cs typeface="Calibri"/>
            </a:endParaRPr>
          </a:p>
        </p:txBody>
      </p:sp>
      <p:sp>
        <p:nvSpPr>
          <p:cNvPr id="13" name="Rectangle: Rounded Corners 12">
            <a:extLst>
              <a:ext uri="{FF2B5EF4-FFF2-40B4-BE49-F238E27FC236}">
                <a16:creationId xmlns:a16="http://schemas.microsoft.com/office/drawing/2014/main" id="{7B47A2C9-0EF4-4BA0-8E7A-3394809A7504}"/>
              </a:ext>
            </a:extLst>
          </p:cNvPr>
          <p:cNvSpPr/>
          <p:nvPr/>
        </p:nvSpPr>
        <p:spPr>
          <a:xfrm>
            <a:off x="6530896" y="1977482"/>
            <a:ext cx="5089604" cy="882803"/>
          </a:xfrm>
          <a:prstGeom prst="roundRect">
            <a:avLst/>
          </a:prstGeom>
          <a:solidFill>
            <a:srgbClr val="A97BB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900" dirty="0">
                <a:latin typeface="Century Gothic"/>
                <a:ea typeface="+mn-lt"/>
                <a:cs typeface="+mn-lt"/>
              </a:rPr>
              <a:t>Excludes dynamic processes such as advection and turbulent flow</a:t>
            </a:r>
            <a:endParaRPr lang="en-US" sz="1900" dirty="0"/>
          </a:p>
        </p:txBody>
      </p:sp>
      <p:sp>
        <p:nvSpPr>
          <p:cNvPr id="14" name="Rectangle: Rounded Corners 13">
            <a:extLst>
              <a:ext uri="{FF2B5EF4-FFF2-40B4-BE49-F238E27FC236}">
                <a16:creationId xmlns:a16="http://schemas.microsoft.com/office/drawing/2014/main" id="{8B686742-3DE2-42E5-9386-1E337D453875}"/>
              </a:ext>
            </a:extLst>
          </p:cNvPr>
          <p:cNvSpPr/>
          <p:nvPr/>
        </p:nvSpPr>
        <p:spPr>
          <a:xfrm>
            <a:off x="1178310" y="4319238"/>
            <a:ext cx="3456876" cy="882803"/>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Century Gothic"/>
                <a:ea typeface="+mn-lt"/>
                <a:cs typeface="+mn-lt"/>
              </a:rPr>
              <a:t>Bulk Richardson</a:t>
            </a:r>
            <a:endParaRPr lang="en-US">
              <a:latin typeface="Century Gothic"/>
            </a:endParaRPr>
          </a:p>
        </p:txBody>
      </p:sp>
      <p:sp>
        <p:nvSpPr>
          <p:cNvPr id="15" name="Rectangle: Rounded Corners 14">
            <a:extLst>
              <a:ext uri="{FF2B5EF4-FFF2-40B4-BE49-F238E27FC236}">
                <a16:creationId xmlns:a16="http://schemas.microsoft.com/office/drawing/2014/main" id="{AE1E9B73-9311-4137-881E-8F95DEE73E3D}"/>
              </a:ext>
            </a:extLst>
          </p:cNvPr>
          <p:cNvSpPr/>
          <p:nvPr/>
        </p:nvSpPr>
        <p:spPr>
          <a:xfrm>
            <a:off x="1178310" y="5499408"/>
            <a:ext cx="3456876" cy="882803"/>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Century Gothic"/>
                <a:ea typeface="+mn-lt"/>
                <a:cs typeface="+mn-lt"/>
              </a:rPr>
              <a:t>Turbulent Kinetic Energy</a:t>
            </a:r>
            <a:endParaRPr lang="en-US">
              <a:latin typeface="Century Gothic"/>
            </a:endParaRPr>
          </a:p>
        </p:txBody>
      </p:sp>
      <p:sp>
        <p:nvSpPr>
          <p:cNvPr id="16" name="Rectangle: Rounded Corners 15">
            <a:extLst>
              <a:ext uri="{FF2B5EF4-FFF2-40B4-BE49-F238E27FC236}">
                <a16:creationId xmlns:a16="http://schemas.microsoft.com/office/drawing/2014/main" id="{4A194248-566A-491E-8440-19310C1678CB}"/>
              </a:ext>
            </a:extLst>
          </p:cNvPr>
          <p:cNvSpPr/>
          <p:nvPr/>
        </p:nvSpPr>
        <p:spPr>
          <a:xfrm>
            <a:off x="6530896" y="3139067"/>
            <a:ext cx="5089604" cy="882803"/>
          </a:xfrm>
          <a:prstGeom prst="roundRect">
            <a:avLst/>
          </a:prstGeom>
          <a:solidFill>
            <a:srgbClr val="A97BB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Assumes a dry atmosphere</a:t>
            </a:r>
          </a:p>
        </p:txBody>
      </p:sp>
      <p:sp>
        <p:nvSpPr>
          <p:cNvPr id="17" name="Rectangle: Rounded Corners 16">
            <a:extLst>
              <a:ext uri="{FF2B5EF4-FFF2-40B4-BE49-F238E27FC236}">
                <a16:creationId xmlns:a16="http://schemas.microsoft.com/office/drawing/2014/main" id="{BD556799-551E-4ED3-A652-28136A8EE3D7}"/>
              </a:ext>
            </a:extLst>
          </p:cNvPr>
          <p:cNvSpPr/>
          <p:nvPr/>
        </p:nvSpPr>
        <p:spPr>
          <a:xfrm>
            <a:off x="6530896" y="4319238"/>
            <a:ext cx="5089604" cy="882803"/>
          </a:xfrm>
          <a:prstGeom prst="roundRect">
            <a:avLst/>
          </a:prstGeom>
          <a:solidFill>
            <a:srgbClr val="A97BB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Excludes advection contributions such as heat &amp;</a:t>
            </a:r>
            <a:r>
              <a:rPr lang="en-US" sz="2000" dirty="0" smtClean="0">
                <a:latin typeface="Century Gothic"/>
                <a:ea typeface="+mn-lt"/>
                <a:cs typeface="+mn-lt"/>
              </a:rPr>
              <a:t> </a:t>
            </a:r>
            <a:r>
              <a:rPr lang="en-US" sz="2000" dirty="0">
                <a:latin typeface="Century Gothic"/>
                <a:ea typeface="+mn-lt"/>
                <a:cs typeface="+mn-lt"/>
              </a:rPr>
              <a:t>water vapor</a:t>
            </a:r>
            <a:endParaRPr lang="en-US" sz="2000" dirty="0">
              <a:latin typeface="Century Gothic"/>
            </a:endParaRPr>
          </a:p>
        </p:txBody>
      </p:sp>
      <p:sp>
        <p:nvSpPr>
          <p:cNvPr id="18" name="Rectangle: Rounded Corners 17">
            <a:extLst>
              <a:ext uri="{FF2B5EF4-FFF2-40B4-BE49-F238E27FC236}">
                <a16:creationId xmlns:a16="http://schemas.microsoft.com/office/drawing/2014/main" id="{801C45F8-587C-478F-B4AA-AA58F1996ECF}"/>
              </a:ext>
            </a:extLst>
          </p:cNvPr>
          <p:cNvSpPr/>
          <p:nvPr/>
        </p:nvSpPr>
        <p:spPr>
          <a:xfrm>
            <a:off x="6530895" y="5499408"/>
            <a:ext cx="5089605" cy="882803"/>
          </a:xfrm>
          <a:prstGeom prst="roundRect">
            <a:avLst/>
          </a:prstGeom>
          <a:solidFill>
            <a:srgbClr val="A97BB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Relies on predication models and</a:t>
            </a:r>
            <a:endParaRPr lang="en-US" sz="2000" dirty="0">
              <a:latin typeface="Century Gothic"/>
            </a:endParaRPr>
          </a:p>
          <a:p>
            <a:pPr algn="ctr"/>
            <a:r>
              <a:rPr lang="en-US" sz="2000" dirty="0">
                <a:latin typeface="Century Gothic"/>
                <a:ea typeface="+mn-lt"/>
                <a:cs typeface="+mn-lt"/>
              </a:rPr>
              <a:t>possible over estimation</a:t>
            </a:r>
            <a:endParaRPr lang="en-US" sz="2000" dirty="0">
              <a:latin typeface="Century Gothic"/>
              <a:cs typeface="Calibri" panose="020F0502020204030204"/>
            </a:endParaRPr>
          </a:p>
        </p:txBody>
      </p:sp>
      <p:pic>
        <p:nvPicPr>
          <p:cNvPr id="24" name="Graphic 23" descr="Arrow Right">
            <a:extLst>
              <a:ext uri="{FF2B5EF4-FFF2-40B4-BE49-F238E27FC236}">
                <a16:creationId xmlns:a16="http://schemas.microsoft.com/office/drawing/2014/main" id="{4D5207BC-C547-490E-86FD-F089DF03F87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93581" y="2888167"/>
            <a:ext cx="2299008" cy="1379032"/>
          </a:xfrm>
          <a:prstGeom prst="rect">
            <a:avLst/>
          </a:prstGeom>
        </p:spPr>
      </p:pic>
      <p:pic>
        <p:nvPicPr>
          <p:cNvPr id="23" name="Graphic 23" descr="Arrow Right">
            <a:extLst>
              <a:ext uri="{FF2B5EF4-FFF2-40B4-BE49-F238E27FC236}">
                <a16:creationId xmlns:a16="http://schemas.microsoft.com/office/drawing/2014/main" id="{72AA8F7D-51E1-4478-85F2-E9779EA5DE1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412166" y="1726582"/>
            <a:ext cx="2299008" cy="1379032"/>
          </a:xfrm>
          <a:prstGeom prst="rect">
            <a:avLst/>
          </a:prstGeom>
        </p:spPr>
      </p:pic>
      <p:pic>
        <p:nvPicPr>
          <p:cNvPr id="25" name="Graphic 24" descr="Arrow Right">
            <a:extLst>
              <a:ext uri="{FF2B5EF4-FFF2-40B4-BE49-F238E27FC236}">
                <a16:creationId xmlns:a16="http://schemas.microsoft.com/office/drawing/2014/main" id="{F064DEAF-722E-41BD-9391-E7106E30AF8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93581" y="4068338"/>
            <a:ext cx="2299008" cy="1379032"/>
          </a:xfrm>
          <a:prstGeom prst="rect">
            <a:avLst/>
          </a:prstGeom>
        </p:spPr>
      </p:pic>
      <p:pic>
        <p:nvPicPr>
          <p:cNvPr id="26" name="Graphic 25" descr="Arrow Right">
            <a:extLst>
              <a:ext uri="{FF2B5EF4-FFF2-40B4-BE49-F238E27FC236}">
                <a16:creationId xmlns:a16="http://schemas.microsoft.com/office/drawing/2014/main" id="{7A44572E-86B4-460A-8739-BBAFC53B36E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93580" y="5248508"/>
            <a:ext cx="2299008" cy="1379032"/>
          </a:xfrm>
          <a:prstGeom prst="rect">
            <a:avLst/>
          </a:prstGeom>
        </p:spPr>
      </p:pic>
    </p:spTree>
    <p:extLst>
      <p:ext uri="{BB962C8B-B14F-4D97-AF65-F5344CB8AC3E}">
        <p14:creationId xmlns:p14="http://schemas.microsoft.com/office/powerpoint/2010/main" val="2679918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8AFB23-E813-4D62-8819-A0BBA20F73E8}"/>
              </a:ext>
            </a:extLst>
          </p:cNvPr>
          <p:cNvSpPr txBox="1"/>
          <p:nvPr/>
        </p:nvSpPr>
        <p:spPr>
          <a:xfrm>
            <a:off x="412040" y="167636"/>
            <a:ext cx="56832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904D99"/>
                </a:solidFill>
                <a:latin typeface="Century Gothic" panose="020F0302020204030204"/>
              </a:rPr>
              <a:t>Project Objectives </a:t>
            </a:r>
          </a:p>
        </p:txBody>
      </p:sp>
      <p:grpSp>
        <p:nvGrpSpPr>
          <p:cNvPr id="6" name="Group 5"/>
          <p:cNvGrpSpPr/>
          <p:nvPr/>
        </p:nvGrpSpPr>
        <p:grpSpPr>
          <a:xfrm>
            <a:off x="4350819" y="1853051"/>
            <a:ext cx="3524142" cy="4751776"/>
            <a:chOff x="4497532" y="1853051"/>
            <a:chExt cx="3524142" cy="4751776"/>
          </a:xfrm>
        </p:grpSpPr>
        <p:pic>
          <p:nvPicPr>
            <p:cNvPr id="9" name="Graphic 9" descr="Clipboard Mixed">
              <a:extLst>
                <a:ext uri="{FF2B5EF4-FFF2-40B4-BE49-F238E27FC236}">
                  <a16:creationId xmlns:a16="http://schemas.microsoft.com/office/drawing/2014/main" id="{B2C71679-5D9A-4AD6-AACD-79E43445F64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282014" y="2572214"/>
              <a:ext cx="1955179" cy="1955179"/>
            </a:xfrm>
            <a:prstGeom prst="rect">
              <a:avLst/>
            </a:prstGeom>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65D20AE-1DAC-4417-B489-9783641123B2}"/>
                </a:ext>
              </a:extLst>
            </p:cNvPr>
            <p:cNvSpPr txBox="1"/>
            <p:nvPr/>
          </p:nvSpPr>
          <p:spPr>
            <a:xfrm>
              <a:off x="4497532" y="4696612"/>
              <a:ext cx="352414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ea typeface="+mn-lt"/>
                  <a:cs typeface="+mn-lt"/>
                </a:rPr>
                <a:t>Compare observed data with mixing height estimation from different prediction methods</a:t>
              </a:r>
              <a:endParaRPr lang="en-US">
                <a:solidFill>
                  <a:schemeClr val="tx1">
                    <a:lumMod val="75000"/>
                    <a:lumOff val="25000"/>
                  </a:schemeClr>
                </a:solidFill>
                <a:cs typeface="Calibri"/>
              </a:endParaRPr>
            </a:p>
            <a:p>
              <a:pPr algn="ctr"/>
              <a:endParaRPr lang="en-US"/>
            </a:p>
            <a:p>
              <a:pPr algn="ctr"/>
              <a:endParaRPr lang="en-US" sz="2000">
                <a:latin typeface="Century Gothic"/>
              </a:endParaRPr>
            </a:p>
          </p:txBody>
        </p:sp>
        <p:sp>
          <p:nvSpPr>
            <p:cNvPr id="15" name="TextBox 14">
              <a:extLst>
                <a:ext uri="{FF2B5EF4-FFF2-40B4-BE49-F238E27FC236}">
                  <a16:creationId xmlns:a16="http://schemas.microsoft.com/office/drawing/2014/main" id="{D96D4B6F-613F-4EAD-813E-6D16D87C4B58}"/>
                </a:ext>
              </a:extLst>
            </p:cNvPr>
            <p:cNvSpPr txBox="1"/>
            <p:nvPr/>
          </p:nvSpPr>
          <p:spPr>
            <a:xfrm>
              <a:off x="5055093" y="1853051"/>
              <a:ext cx="240902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tx1">
                      <a:lumMod val="75000"/>
                      <a:lumOff val="25000"/>
                    </a:schemeClr>
                  </a:solidFill>
                  <a:latin typeface="Century Gothic"/>
                  <a:ea typeface="+mn-lt"/>
                  <a:cs typeface="+mn-lt"/>
                </a:rPr>
                <a:t>VALIDATE</a:t>
              </a:r>
            </a:p>
            <a:p>
              <a:pPr algn="ctr"/>
              <a:endParaRPr lang="en-US" sz="2000" dirty="0">
                <a:latin typeface="Century Gothic"/>
              </a:endParaRPr>
            </a:p>
          </p:txBody>
        </p:sp>
      </p:grpSp>
      <p:grpSp>
        <p:nvGrpSpPr>
          <p:cNvPr id="8" name="Group 7"/>
          <p:cNvGrpSpPr/>
          <p:nvPr/>
        </p:nvGrpSpPr>
        <p:grpSpPr>
          <a:xfrm>
            <a:off x="8281623" y="1853051"/>
            <a:ext cx="3524142" cy="5090330"/>
            <a:chOff x="8335410" y="1853051"/>
            <a:chExt cx="3524142" cy="5090330"/>
          </a:xfrm>
        </p:grpSpPr>
        <p:pic>
          <p:nvPicPr>
            <p:cNvPr id="10" name="Graphic 10" descr="Cloud Computing">
              <a:extLst>
                <a:ext uri="{FF2B5EF4-FFF2-40B4-BE49-F238E27FC236}">
                  <a16:creationId xmlns:a16="http://schemas.microsoft.com/office/drawing/2014/main" id="{D56D138C-D693-42B1-9E50-51645C4115B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92013" y="2525751"/>
              <a:ext cx="2010936" cy="2038814"/>
            </a:xfrm>
            <a:prstGeom prst="rect">
              <a:avLst/>
            </a:prstGeom>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1F6F497-FDC5-4F6B-92AF-540AFE750CF9}"/>
                </a:ext>
              </a:extLst>
            </p:cNvPr>
            <p:cNvSpPr txBox="1"/>
            <p:nvPr/>
          </p:nvSpPr>
          <p:spPr>
            <a:xfrm>
              <a:off x="8335410" y="4696612"/>
              <a:ext cx="352414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ea typeface="+mn-lt"/>
                  <a:cs typeface="+mn-lt"/>
                </a:rPr>
                <a:t>Provide project partners with a tutorial on how to better estimate mixing heights for future wildfire events </a:t>
              </a:r>
              <a:endParaRPr lang="en-US">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a typeface="+mn-lt"/>
                <a:cs typeface="+mn-lt"/>
              </a:endParaRPr>
            </a:p>
            <a:p>
              <a:pPr algn="ctr"/>
              <a:endParaRPr lang="en-US" sz="2000">
                <a:latin typeface="Century Gothic"/>
              </a:endParaRPr>
            </a:p>
          </p:txBody>
        </p:sp>
        <p:sp>
          <p:nvSpPr>
            <p:cNvPr id="17" name="TextBox 16">
              <a:extLst>
                <a:ext uri="{FF2B5EF4-FFF2-40B4-BE49-F238E27FC236}">
                  <a16:creationId xmlns:a16="http://schemas.microsoft.com/office/drawing/2014/main" id="{EC24B492-C1F1-4699-946E-F76C14FD0442}"/>
                </a:ext>
              </a:extLst>
            </p:cNvPr>
            <p:cNvSpPr txBox="1"/>
            <p:nvPr/>
          </p:nvSpPr>
          <p:spPr>
            <a:xfrm>
              <a:off x="8892971" y="1853051"/>
              <a:ext cx="240902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tx1">
                      <a:lumMod val="75000"/>
                      <a:lumOff val="25000"/>
                    </a:schemeClr>
                  </a:solidFill>
                  <a:latin typeface="Century Gothic"/>
                  <a:ea typeface="+mn-lt"/>
                  <a:cs typeface="+mn-lt"/>
                </a:rPr>
                <a:t>AUTOMATE</a:t>
              </a:r>
            </a:p>
            <a:p>
              <a:pPr algn="ctr"/>
              <a:endParaRPr lang="en-US" sz="2000" dirty="0">
                <a:latin typeface="Century Gothic"/>
              </a:endParaRPr>
            </a:p>
          </p:txBody>
        </p:sp>
      </p:grpSp>
      <p:grpSp>
        <p:nvGrpSpPr>
          <p:cNvPr id="5" name="Group 4"/>
          <p:cNvGrpSpPr/>
          <p:nvPr/>
        </p:nvGrpSpPr>
        <p:grpSpPr>
          <a:xfrm>
            <a:off x="271331" y="1853051"/>
            <a:ext cx="3672825" cy="4474777"/>
            <a:chOff x="325118" y="1853051"/>
            <a:chExt cx="3672825" cy="4474777"/>
          </a:xfrm>
        </p:grpSpPr>
        <p:sp>
          <p:nvSpPr>
            <p:cNvPr id="7" name="TextBox 6">
              <a:extLst>
                <a:ext uri="{FF2B5EF4-FFF2-40B4-BE49-F238E27FC236}">
                  <a16:creationId xmlns:a16="http://schemas.microsoft.com/office/drawing/2014/main" id="{D3A9808F-21B2-4630-B23E-E95CEEFFB8B6}"/>
                </a:ext>
              </a:extLst>
            </p:cNvPr>
            <p:cNvSpPr txBox="1"/>
            <p:nvPr/>
          </p:nvSpPr>
          <p:spPr>
            <a:xfrm>
              <a:off x="325118" y="4696612"/>
              <a:ext cx="367282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ea typeface="+mn-lt"/>
                  <a:cs typeface="+mn-lt"/>
                </a:rPr>
                <a:t>Use CALIPSO Lidar data to calculate observed mixing heights of historic wildfires </a:t>
              </a:r>
            </a:p>
            <a:p>
              <a:pPr algn="ctr"/>
              <a:endParaRPr lang="en-US" sz="2000">
                <a:latin typeface="Century Gothic"/>
              </a:endParaRPr>
            </a:p>
          </p:txBody>
        </p:sp>
        <p:sp>
          <p:nvSpPr>
            <p:cNvPr id="16" name="TextBox 15">
              <a:extLst>
                <a:ext uri="{FF2B5EF4-FFF2-40B4-BE49-F238E27FC236}">
                  <a16:creationId xmlns:a16="http://schemas.microsoft.com/office/drawing/2014/main" id="{B4E9B33C-E9E5-4AA2-977F-18C948F17B99}"/>
                </a:ext>
              </a:extLst>
            </p:cNvPr>
            <p:cNvSpPr txBox="1"/>
            <p:nvPr/>
          </p:nvSpPr>
          <p:spPr>
            <a:xfrm>
              <a:off x="957020" y="1853051"/>
              <a:ext cx="240902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tx1">
                      <a:lumMod val="75000"/>
                      <a:lumOff val="25000"/>
                    </a:schemeClr>
                  </a:solidFill>
                  <a:latin typeface="Century gothic"/>
                  <a:ea typeface="+mn-lt"/>
                  <a:cs typeface="+mn-lt"/>
                </a:rPr>
                <a:t>ANALYZE</a:t>
              </a:r>
              <a:endParaRPr lang="en-US" dirty="0">
                <a:solidFill>
                  <a:schemeClr val="tx1">
                    <a:lumMod val="75000"/>
                    <a:lumOff val="25000"/>
                  </a:schemeClr>
                </a:solidFill>
                <a:latin typeface="Century gothic"/>
              </a:endParaRPr>
            </a:p>
            <a:p>
              <a:pPr algn="ctr"/>
              <a:endParaRPr lang="en-US" sz="2000" dirty="0">
                <a:latin typeface="Century Gothic"/>
              </a:endParaRPr>
            </a:p>
          </p:txBody>
        </p:sp>
        <p:pic>
          <p:nvPicPr>
            <p:cNvPr id="4" name="Graphic 4" descr="Scatterplot">
              <a:extLst>
                <a:ext uri="{FF2B5EF4-FFF2-40B4-BE49-F238E27FC236}">
                  <a16:creationId xmlns:a16="http://schemas.microsoft.com/office/drawing/2014/main" id="{2F92F2A6-51D6-4C6C-8E4A-54E7ACA5C2F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60709" y="2655850"/>
              <a:ext cx="2001643" cy="1964472"/>
            </a:xfrm>
            <a:prstGeom prst="rect">
              <a:avLst/>
            </a:prstGeom>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143486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9" descr="A picture containing chart&#10;&#10;Description automatically generated">
            <a:extLst>
              <a:ext uri="{FF2B5EF4-FFF2-40B4-BE49-F238E27FC236}">
                <a16:creationId xmlns:a16="http://schemas.microsoft.com/office/drawing/2014/main" id="{6EB65E06-5017-4C58-897F-E2649D212577}"/>
              </a:ext>
            </a:extLst>
          </p:cNvPr>
          <p:cNvPicPr>
            <a:picLocks noChangeAspect="1"/>
          </p:cNvPicPr>
          <p:nvPr/>
        </p:nvPicPr>
        <p:blipFill>
          <a:blip r:embed="rId3"/>
          <a:stretch>
            <a:fillRect/>
          </a:stretch>
        </p:blipFill>
        <p:spPr>
          <a:xfrm>
            <a:off x="3359537" y="1712649"/>
            <a:ext cx="8589167" cy="4435149"/>
          </a:xfrm>
          <a:prstGeom prst="rect">
            <a:avLst/>
          </a:prstGeom>
        </p:spPr>
      </p:pic>
      <p:sp>
        <p:nvSpPr>
          <p:cNvPr id="3" name="Rectangle 2">
            <a:extLst>
              <a:ext uri="{FF2B5EF4-FFF2-40B4-BE49-F238E27FC236}">
                <a16:creationId xmlns:a16="http://schemas.microsoft.com/office/drawing/2014/main" id="{8632F7BA-0569-4FA7-8D5C-1132FA371DD5}"/>
              </a:ext>
            </a:extLst>
          </p:cNvPr>
          <p:cNvSpPr/>
          <p:nvPr/>
        </p:nvSpPr>
        <p:spPr>
          <a:xfrm>
            <a:off x="495300" y="342900"/>
            <a:ext cx="8051414" cy="419100"/>
          </a:xfrm>
          <a:prstGeom prst="rect">
            <a:avLst/>
          </a:prstGeom>
        </p:spPr>
        <p:txBody>
          <a:bodyPr wrap="square" lIns="91440" tIns="45720" rIns="91440" bIns="45720" anchor="ctr">
            <a:noAutofit/>
          </a:bodyPr>
          <a:lstStyle/>
          <a:p>
            <a:pPr>
              <a:buClr>
                <a:srgbClr val="C41F48"/>
              </a:buClr>
            </a:pPr>
            <a:r>
              <a:rPr lang="en-US" sz="4000" b="1" dirty="0">
                <a:solidFill>
                  <a:srgbClr val="904D99"/>
                </a:solidFill>
                <a:latin typeface="Century Gothic" panose="020F0302020204030204"/>
              </a:rPr>
              <a:t>Study Area </a:t>
            </a:r>
            <a:r>
              <a:rPr lang="en-US" sz="4000" b="1" dirty="0" smtClean="0">
                <a:solidFill>
                  <a:srgbClr val="904D99"/>
                </a:solidFill>
                <a:latin typeface="Century Gothic" panose="020F0302020204030204"/>
              </a:rPr>
              <a:t>&amp; </a:t>
            </a:r>
            <a:r>
              <a:rPr lang="en-US" sz="4000" b="1" dirty="0">
                <a:solidFill>
                  <a:srgbClr val="904D99"/>
                </a:solidFill>
                <a:latin typeface="Century Gothic" panose="020F0302020204030204"/>
              </a:rPr>
              <a:t>Study Period</a:t>
            </a:r>
            <a:endParaRPr lang="en-US" dirty="0"/>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592896" y="1610194"/>
            <a:ext cx="11103804" cy="4793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rgbClr val="3F3F3F"/>
              </a:solidFill>
              <a:latin typeface="Times New Roman"/>
              <a:ea typeface="+mn-lt"/>
              <a:cs typeface="Arial"/>
            </a:endParaRPr>
          </a:p>
          <a:p>
            <a:pPr marL="0" indent="0">
              <a:lnSpc>
                <a:spcPct val="100000"/>
              </a:lnSpc>
              <a:spcBef>
                <a:spcPts val="0"/>
              </a:spcBef>
              <a:spcAft>
                <a:spcPts val="600"/>
              </a:spcAft>
              <a:buClr>
                <a:srgbClr val="904D99"/>
              </a:buClr>
              <a:buFont typeface="Webdings,Sans-Serif"/>
              <a:buNone/>
            </a:pPr>
            <a:endParaRPr lang="en-US" sz="2000">
              <a:solidFill>
                <a:srgbClr val="3F3F3F"/>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rgbClr val="3F3F3F"/>
              </a:solidFill>
              <a:latin typeface="Gothic"/>
              <a:cs typeface="Calibri"/>
            </a:endParaRPr>
          </a:p>
        </p:txBody>
      </p:sp>
      <p:grpSp>
        <p:nvGrpSpPr>
          <p:cNvPr id="20" name="Group 19">
            <a:extLst>
              <a:ext uri="{FF2B5EF4-FFF2-40B4-BE49-F238E27FC236}">
                <a16:creationId xmlns:a16="http://schemas.microsoft.com/office/drawing/2014/main" id="{FB5235FA-8511-42D3-8B0C-B29B95A1100D}"/>
              </a:ext>
            </a:extLst>
          </p:cNvPr>
          <p:cNvGrpSpPr/>
          <p:nvPr/>
        </p:nvGrpSpPr>
        <p:grpSpPr>
          <a:xfrm>
            <a:off x="7052076" y="4633832"/>
            <a:ext cx="2560792" cy="783596"/>
            <a:chOff x="4854145" y="4686300"/>
            <a:chExt cx="2208643" cy="675266"/>
          </a:xfrm>
        </p:grpSpPr>
        <p:pic>
          <p:nvPicPr>
            <p:cNvPr id="12" name="Picture 12">
              <a:extLst>
                <a:ext uri="{FF2B5EF4-FFF2-40B4-BE49-F238E27FC236}">
                  <a16:creationId xmlns:a16="http://schemas.microsoft.com/office/drawing/2014/main" id="{D8B8DC92-A0C6-46DE-8227-4B7461A1D2DB}"/>
                </a:ext>
              </a:extLst>
            </p:cNvPr>
            <p:cNvPicPr>
              <a:picLocks noChangeAspect="1"/>
            </p:cNvPicPr>
            <p:nvPr/>
          </p:nvPicPr>
          <p:blipFill>
            <a:blip r:embed="rId4"/>
            <a:stretch>
              <a:fillRect/>
            </a:stretch>
          </p:blipFill>
          <p:spPr>
            <a:xfrm>
              <a:off x="5094887" y="5183952"/>
              <a:ext cx="1135156" cy="177614"/>
            </a:xfrm>
            <a:prstGeom prst="rect">
              <a:avLst/>
            </a:prstGeom>
          </p:spPr>
        </p:pic>
        <p:sp>
          <p:nvSpPr>
            <p:cNvPr id="16" name="TextBox 15">
              <a:extLst>
                <a:ext uri="{FF2B5EF4-FFF2-40B4-BE49-F238E27FC236}">
                  <a16:creationId xmlns:a16="http://schemas.microsoft.com/office/drawing/2014/main" id="{87B7B635-72F0-4210-B38C-0110ED1B40C1}"/>
                </a:ext>
              </a:extLst>
            </p:cNvPr>
            <p:cNvSpPr txBox="1"/>
            <p:nvPr/>
          </p:nvSpPr>
          <p:spPr>
            <a:xfrm>
              <a:off x="4854145" y="4980444"/>
              <a:ext cx="1628775" cy="238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120 Kilometers</a:t>
              </a:r>
            </a:p>
          </p:txBody>
        </p:sp>
        <p:pic>
          <p:nvPicPr>
            <p:cNvPr id="17" name="Picture 17">
              <a:extLst>
                <a:ext uri="{FF2B5EF4-FFF2-40B4-BE49-F238E27FC236}">
                  <a16:creationId xmlns:a16="http://schemas.microsoft.com/office/drawing/2014/main" id="{1E2BF37E-0E2A-4B91-AEDD-90009CDD37FC}"/>
                </a:ext>
              </a:extLst>
            </p:cNvPr>
            <p:cNvPicPr>
              <a:picLocks noChangeAspect="1"/>
            </p:cNvPicPr>
            <p:nvPr/>
          </p:nvPicPr>
          <p:blipFill>
            <a:blip r:embed="rId5"/>
            <a:stretch>
              <a:fillRect/>
            </a:stretch>
          </p:blipFill>
          <p:spPr>
            <a:xfrm>
              <a:off x="6777038" y="4686300"/>
              <a:ext cx="285750" cy="438150"/>
            </a:xfrm>
            <a:prstGeom prst="rect">
              <a:avLst/>
            </a:prstGeom>
          </p:spPr>
        </p:pic>
      </p:grpSp>
      <p:sp>
        <p:nvSpPr>
          <p:cNvPr id="33" name="TextBox 32">
            <a:extLst>
              <a:ext uri="{FF2B5EF4-FFF2-40B4-BE49-F238E27FC236}">
                <a16:creationId xmlns:a16="http://schemas.microsoft.com/office/drawing/2014/main" id="{47136279-3ADE-41B5-9B09-15A3355A3384}"/>
              </a:ext>
            </a:extLst>
          </p:cNvPr>
          <p:cNvSpPr txBox="1"/>
          <p:nvPr/>
        </p:nvSpPr>
        <p:spPr>
          <a:xfrm>
            <a:off x="4570468" y="1332620"/>
            <a:ext cx="40412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Arial"/>
              </a:rPr>
              <a:t>Southern Idaho Region</a:t>
            </a:r>
            <a:endParaRPr lang="en-US" sz="2000" b="1">
              <a:solidFill>
                <a:schemeClr val="tx1">
                  <a:lumMod val="75000"/>
                  <a:lumOff val="25000"/>
                </a:schemeClr>
              </a:solidFill>
              <a:cs typeface="Calibri" panose="020F0502020204030204"/>
            </a:endParaRPr>
          </a:p>
        </p:txBody>
      </p:sp>
      <p:sp>
        <p:nvSpPr>
          <p:cNvPr id="34" name="TextBox 33">
            <a:extLst>
              <a:ext uri="{FF2B5EF4-FFF2-40B4-BE49-F238E27FC236}">
                <a16:creationId xmlns:a16="http://schemas.microsoft.com/office/drawing/2014/main" id="{FEC5B1B6-A937-49F1-B1EC-21FCEB6D1268}"/>
              </a:ext>
            </a:extLst>
          </p:cNvPr>
          <p:cNvSpPr txBox="1"/>
          <p:nvPr/>
        </p:nvSpPr>
        <p:spPr>
          <a:xfrm>
            <a:off x="315078" y="1754981"/>
            <a:ext cx="27196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3F3F3F"/>
                </a:solidFill>
                <a:latin typeface="Century Gothic"/>
                <a:cs typeface="Arial"/>
              </a:rPr>
              <a:t>Areas of Interest</a:t>
            </a:r>
            <a:endParaRPr lang="en-US" sz="2000" b="1" u="sng" dirty="0">
              <a:solidFill>
                <a:srgbClr val="3F3F3F"/>
              </a:solidFill>
              <a:cs typeface="Calibri" panose="020F0502020204030204"/>
            </a:endParaRPr>
          </a:p>
        </p:txBody>
      </p:sp>
      <p:pic>
        <p:nvPicPr>
          <p:cNvPr id="4" name="Picture 4">
            <a:extLst>
              <a:ext uri="{FF2B5EF4-FFF2-40B4-BE49-F238E27FC236}">
                <a16:creationId xmlns:a16="http://schemas.microsoft.com/office/drawing/2014/main" id="{CE38D3C1-7A40-4E13-9D32-95C4BA8BC353}"/>
              </a:ext>
            </a:extLst>
          </p:cNvPr>
          <p:cNvPicPr>
            <a:picLocks noChangeAspect="1"/>
          </p:cNvPicPr>
          <p:nvPr/>
        </p:nvPicPr>
        <p:blipFill>
          <a:blip r:embed="rId6"/>
          <a:stretch>
            <a:fillRect/>
          </a:stretch>
        </p:blipFill>
        <p:spPr>
          <a:xfrm>
            <a:off x="280988" y="2371725"/>
            <a:ext cx="504825" cy="323850"/>
          </a:xfrm>
          <a:prstGeom prst="rect">
            <a:avLst/>
          </a:prstGeom>
        </p:spPr>
      </p:pic>
      <p:pic>
        <p:nvPicPr>
          <p:cNvPr id="5" name="Picture 5">
            <a:extLst>
              <a:ext uri="{FF2B5EF4-FFF2-40B4-BE49-F238E27FC236}">
                <a16:creationId xmlns:a16="http://schemas.microsoft.com/office/drawing/2014/main" id="{6F923892-A0FC-4D9B-B973-1FE39CE20FF5}"/>
              </a:ext>
            </a:extLst>
          </p:cNvPr>
          <p:cNvPicPr>
            <a:picLocks noChangeAspect="1"/>
          </p:cNvPicPr>
          <p:nvPr/>
        </p:nvPicPr>
        <p:blipFill>
          <a:blip r:embed="rId7"/>
          <a:stretch>
            <a:fillRect/>
          </a:stretch>
        </p:blipFill>
        <p:spPr>
          <a:xfrm>
            <a:off x="280988" y="2833688"/>
            <a:ext cx="504825" cy="333375"/>
          </a:xfrm>
          <a:prstGeom prst="rect">
            <a:avLst/>
          </a:prstGeom>
        </p:spPr>
      </p:pic>
      <p:pic>
        <p:nvPicPr>
          <p:cNvPr id="6" name="Picture 7">
            <a:extLst>
              <a:ext uri="{FF2B5EF4-FFF2-40B4-BE49-F238E27FC236}">
                <a16:creationId xmlns:a16="http://schemas.microsoft.com/office/drawing/2014/main" id="{CCCBC465-CD45-4215-90BA-4A01D3969A70}"/>
              </a:ext>
            </a:extLst>
          </p:cNvPr>
          <p:cNvPicPr>
            <a:picLocks noChangeAspect="1"/>
          </p:cNvPicPr>
          <p:nvPr/>
        </p:nvPicPr>
        <p:blipFill>
          <a:blip r:embed="rId8"/>
          <a:stretch>
            <a:fillRect/>
          </a:stretch>
        </p:blipFill>
        <p:spPr>
          <a:xfrm>
            <a:off x="280988" y="3333750"/>
            <a:ext cx="504825" cy="323850"/>
          </a:xfrm>
          <a:prstGeom prst="rect">
            <a:avLst/>
          </a:prstGeom>
        </p:spPr>
      </p:pic>
      <p:pic>
        <p:nvPicPr>
          <p:cNvPr id="8" name="Picture 8">
            <a:extLst>
              <a:ext uri="{FF2B5EF4-FFF2-40B4-BE49-F238E27FC236}">
                <a16:creationId xmlns:a16="http://schemas.microsoft.com/office/drawing/2014/main" id="{6D2756CD-3BB3-498F-A101-83D263740BB9}"/>
              </a:ext>
            </a:extLst>
          </p:cNvPr>
          <p:cNvPicPr>
            <a:picLocks noChangeAspect="1"/>
          </p:cNvPicPr>
          <p:nvPr/>
        </p:nvPicPr>
        <p:blipFill>
          <a:blip r:embed="rId9"/>
          <a:stretch>
            <a:fillRect/>
          </a:stretch>
        </p:blipFill>
        <p:spPr>
          <a:xfrm>
            <a:off x="280988" y="3800475"/>
            <a:ext cx="504825" cy="323850"/>
          </a:xfrm>
          <a:prstGeom prst="rect">
            <a:avLst/>
          </a:prstGeom>
        </p:spPr>
      </p:pic>
      <p:sp>
        <p:nvSpPr>
          <p:cNvPr id="21" name="TextBox 20">
            <a:extLst>
              <a:ext uri="{FF2B5EF4-FFF2-40B4-BE49-F238E27FC236}">
                <a16:creationId xmlns:a16="http://schemas.microsoft.com/office/drawing/2014/main" id="{F00B4847-076E-4C5B-BB41-3809462BF8B0}"/>
              </a:ext>
            </a:extLst>
          </p:cNvPr>
          <p:cNvSpPr txBox="1"/>
          <p:nvPr/>
        </p:nvSpPr>
        <p:spPr>
          <a:xfrm>
            <a:off x="687018" y="2401286"/>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Arial"/>
              </a:rPr>
              <a:t>Primary Area (Idaho)</a:t>
            </a:r>
            <a:endParaRPr lang="en-US">
              <a:solidFill>
                <a:srgbClr val="3F3F3F"/>
              </a:solidFill>
              <a:cs typeface="Calibri" panose="020F0502020204030204"/>
            </a:endParaRPr>
          </a:p>
        </p:txBody>
      </p:sp>
      <p:sp>
        <p:nvSpPr>
          <p:cNvPr id="22" name="TextBox 21">
            <a:extLst>
              <a:ext uri="{FF2B5EF4-FFF2-40B4-BE49-F238E27FC236}">
                <a16:creationId xmlns:a16="http://schemas.microsoft.com/office/drawing/2014/main" id="{4A3BF9BA-2B64-4077-8513-D8448FCD796C}"/>
              </a:ext>
            </a:extLst>
          </p:cNvPr>
          <p:cNvSpPr txBox="1"/>
          <p:nvPr/>
        </p:nvSpPr>
        <p:spPr>
          <a:xfrm>
            <a:off x="863579" y="2830840"/>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Arial"/>
              </a:rPr>
              <a:t>Secondary Area </a:t>
            </a:r>
            <a:endParaRPr lang="en-US">
              <a:solidFill>
                <a:srgbClr val="3F3F3F"/>
              </a:solidFill>
              <a:cs typeface="Calibri" panose="020F0502020204030204"/>
            </a:endParaRPr>
          </a:p>
        </p:txBody>
      </p:sp>
      <p:sp>
        <p:nvSpPr>
          <p:cNvPr id="23" name="TextBox 22">
            <a:extLst>
              <a:ext uri="{FF2B5EF4-FFF2-40B4-BE49-F238E27FC236}">
                <a16:creationId xmlns:a16="http://schemas.microsoft.com/office/drawing/2014/main" id="{C70007B9-DCFB-4F22-A426-3BE33152C443}"/>
              </a:ext>
            </a:extLst>
          </p:cNvPr>
          <p:cNvSpPr txBox="1"/>
          <p:nvPr/>
        </p:nvSpPr>
        <p:spPr>
          <a:xfrm>
            <a:off x="862649" y="3335433"/>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Arial"/>
              </a:rPr>
              <a:t>Western U.S. </a:t>
            </a:r>
            <a:endParaRPr lang="en-US">
              <a:solidFill>
                <a:srgbClr val="3F3F3F"/>
              </a:solidFill>
              <a:cs typeface="Calibri" panose="020F0502020204030204"/>
            </a:endParaRPr>
          </a:p>
        </p:txBody>
      </p:sp>
      <p:sp>
        <p:nvSpPr>
          <p:cNvPr id="24" name="TextBox 23">
            <a:extLst>
              <a:ext uri="{FF2B5EF4-FFF2-40B4-BE49-F238E27FC236}">
                <a16:creationId xmlns:a16="http://schemas.microsoft.com/office/drawing/2014/main" id="{135FA275-A183-4510-BDF4-DA0E788E99F9}"/>
              </a:ext>
            </a:extLst>
          </p:cNvPr>
          <p:cNvSpPr txBox="1"/>
          <p:nvPr/>
        </p:nvSpPr>
        <p:spPr>
          <a:xfrm>
            <a:off x="854751" y="3802158"/>
            <a:ext cx="2719679" cy="381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rgbClr val="3F3F3F"/>
                </a:solidFill>
                <a:latin typeface="Century Gothic"/>
                <a:cs typeface="Arial"/>
              </a:rPr>
              <a:t>Megafire</a:t>
            </a:r>
            <a:r>
              <a:rPr lang="en-US" dirty="0">
                <a:solidFill>
                  <a:srgbClr val="3F3F3F"/>
                </a:solidFill>
                <a:latin typeface="Century Gothic"/>
                <a:cs typeface="Arial"/>
              </a:rPr>
              <a:t> Burn Scars </a:t>
            </a:r>
            <a:endParaRPr lang="en-US" dirty="0">
              <a:solidFill>
                <a:srgbClr val="3F3F3F"/>
              </a:solidFill>
              <a:cs typeface="Calibri" panose="020F0502020204030204"/>
            </a:endParaRPr>
          </a:p>
        </p:txBody>
      </p:sp>
      <p:sp>
        <p:nvSpPr>
          <p:cNvPr id="25" name="TextBox 24">
            <a:extLst>
              <a:ext uri="{FF2B5EF4-FFF2-40B4-BE49-F238E27FC236}">
                <a16:creationId xmlns:a16="http://schemas.microsoft.com/office/drawing/2014/main" id="{8FA6A8E4-494A-4651-B19E-E41AECB3F573}"/>
              </a:ext>
            </a:extLst>
          </p:cNvPr>
          <p:cNvSpPr txBox="1"/>
          <p:nvPr/>
        </p:nvSpPr>
        <p:spPr>
          <a:xfrm>
            <a:off x="9875740" y="5601977"/>
            <a:ext cx="27217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solidFill>
                  <a:srgbClr val="3F3F3F"/>
                </a:solidFill>
                <a:latin typeface="Century Gothic"/>
                <a:cs typeface="Arial"/>
              </a:rPr>
              <a:t>Western </a:t>
            </a:r>
            <a:endParaRPr lang="en-US" sz="1500">
              <a:solidFill>
                <a:srgbClr val="3F3F3F"/>
              </a:solidFill>
              <a:latin typeface="Century Gothic"/>
              <a:cs typeface="Calibri" panose="020F0502020204030204"/>
            </a:endParaRPr>
          </a:p>
          <a:p>
            <a:pPr algn="ctr"/>
            <a:r>
              <a:rPr lang="en-US" sz="1500" b="1">
                <a:solidFill>
                  <a:srgbClr val="3F3F3F"/>
                </a:solidFill>
                <a:latin typeface="Century Gothic"/>
                <a:cs typeface="Arial"/>
              </a:rPr>
              <a:t>United States</a:t>
            </a:r>
            <a:endParaRPr lang="en-US" sz="1500">
              <a:solidFill>
                <a:srgbClr val="3F3F3F"/>
              </a:solidFill>
              <a:latin typeface="Century Gothic"/>
              <a:cs typeface="Calibri"/>
            </a:endParaRPr>
          </a:p>
        </p:txBody>
      </p:sp>
      <p:sp>
        <p:nvSpPr>
          <p:cNvPr id="2" name="TextBox 1">
            <a:extLst>
              <a:ext uri="{FF2B5EF4-FFF2-40B4-BE49-F238E27FC236}">
                <a16:creationId xmlns:a16="http://schemas.microsoft.com/office/drawing/2014/main" id="{6CC39971-0447-40D6-BF13-C2DE6E6E5CD9}"/>
              </a:ext>
            </a:extLst>
          </p:cNvPr>
          <p:cNvSpPr txBox="1"/>
          <p:nvPr/>
        </p:nvSpPr>
        <p:spPr>
          <a:xfrm>
            <a:off x="9267645" y="4249947"/>
            <a:ext cx="3421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Century gothic"/>
              </a:rPr>
              <a:t>N</a:t>
            </a:r>
          </a:p>
        </p:txBody>
      </p:sp>
      <p:sp>
        <p:nvSpPr>
          <p:cNvPr id="9" name="Rectangle 8"/>
          <p:cNvSpPr/>
          <p:nvPr/>
        </p:nvSpPr>
        <p:spPr>
          <a:xfrm>
            <a:off x="3687116" y="5312084"/>
            <a:ext cx="5807976" cy="1092607"/>
          </a:xfrm>
          <a:prstGeom prst="rect">
            <a:avLst/>
          </a:prstGeom>
        </p:spPr>
        <p:txBody>
          <a:bodyPr wrap="square">
            <a:spAutoFit/>
          </a:bodyPr>
          <a:lstStyle/>
          <a:p>
            <a:pPr marL="342900" indent="-342900" algn="ctr">
              <a:spcAft>
                <a:spcPts val="600"/>
              </a:spcAft>
              <a:buClr>
                <a:srgbClr val="904D99"/>
              </a:buClr>
              <a:buFont typeface="Wingdings"/>
              <a:buChar char="§"/>
            </a:pPr>
            <a:endParaRPr lang="en-US" sz="2000" dirty="0">
              <a:solidFill>
                <a:srgbClr val="3F3F3F"/>
              </a:solidFill>
              <a:latin typeface="Century Gothic"/>
              <a:ea typeface="+mn-lt"/>
              <a:cs typeface="+mn-lt"/>
            </a:endParaRPr>
          </a:p>
          <a:p>
            <a:pPr algn="ctr">
              <a:spcAft>
                <a:spcPts val="600"/>
              </a:spcAft>
              <a:buClr>
                <a:srgbClr val="904D99"/>
              </a:buClr>
            </a:pPr>
            <a:r>
              <a:rPr lang="en-US" sz="2000" dirty="0" smtClean="0">
                <a:solidFill>
                  <a:srgbClr val="3F3F3F"/>
                </a:solidFill>
                <a:latin typeface="Century Gothic"/>
                <a:ea typeface="+mn-lt"/>
                <a:cs typeface="+mn-lt"/>
              </a:rPr>
              <a:t>Data were extracted from smoke plumes of wildfires that occurred from </a:t>
            </a:r>
            <a:r>
              <a:rPr lang="en-US" sz="2000" b="1" dirty="0" smtClean="0">
                <a:solidFill>
                  <a:srgbClr val="3F3F3F"/>
                </a:solidFill>
                <a:latin typeface="Century Gothic"/>
                <a:ea typeface="+mn-lt"/>
                <a:cs typeface="+mn-lt"/>
              </a:rPr>
              <a:t>2013 - 2020</a:t>
            </a:r>
            <a:endParaRPr lang="en-US" sz="2000" b="1" dirty="0">
              <a:solidFill>
                <a:srgbClr val="3F3F3F"/>
              </a:solidFill>
              <a:latin typeface="Century Gothic"/>
              <a:ea typeface="+mn-lt"/>
              <a:cs typeface="+mn-lt"/>
            </a:endParaRPr>
          </a:p>
        </p:txBody>
      </p:sp>
    </p:spTree>
    <p:extLst>
      <p:ext uri="{BB962C8B-B14F-4D97-AF65-F5344CB8AC3E}">
        <p14:creationId xmlns:p14="http://schemas.microsoft.com/office/powerpoint/2010/main" val="340559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29">
            <a:extLst>
              <a:ext uri="{FF2B5EF4-FFF2-40B4-BE49-F238E27FC236}">
                <a16:creationId xmlns:a16="http://schemas.microsoft.com/office/drawing/2014/main" id="{5A3491FA-EB22-4ADD-B196-BFB1A4E2D5E5}"/>
              </a:ext>
            </a:extLst>
          </p:cNvPr>
          <p:cNvSpPr/>
          <p:nvPr/>
        </p:nvSpPr>
        <p:spPr>
          <a:xfrm rot="10800000">
            <a:off x="287179" y="3827217"/>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sp>
        <p:nvSpPr>
          <p:cNvPr id="167" name="TextBox 166">
            <a:extLst>
              <a:ext uri="{FF2B5EF4-FFF2-40B4-BE49-F238E27FC236}">
                <a16:creationId xmlns:a16="http://schemas.microsoft.com/office/drawing/2014/main" id="{F92F22F2-D2F7-4ED0-A467-07BD6C12257A}"/>
              </a:ext>
            </a:extLst>
          </p:cNvPr>
          <p:cNvSpPr txBox="1"/>
          <p:nvPr/>
        </p:nvSpPr>
        <p:spPr>
          <a:xfrm>
            <a:off x="357180" y="4312532"/>
            <a:ext cx="2250007" cy="400110"/>
          </a:xfrm>
          <a:prstGeom prst="rect">
            <a:avLst/>
          </a:prstGeom>
          <a:noFill/>
        </p:spPr>
        <p:txBody>
          <a:bodyPr wrap="square" lIns="91440" tIns="45720" rIns="91440" bIns="45720" rtlCol="0" anchor="ctr">
            <a:spAutoFit/>
          </a:bodyPr>
          <a:lstStyle/>
          <a:p>
            <a:pPr algn="ctr"/>
            <a:r>
              <a:rPr lang="en-US" sz="2000" b="1" dirty="0">
                <a:solidFill>
                  <a:schemeClr val="bg1"/>
                </a:solidFill>
                <a:latin typeface="Century Gothic"/>
              </a:rPr>
              <a:t>CALIOP CALIPSO</a:t>
            </a:r>
            <a:endParaRPr lang="ko-KR" altLang="en-US" sz="2000" b="1" dirty="0">
              <a:solidFill>
                <a:schemeClr val="bg1"/>
              </a:solidFill>
              <a:latin typeface="Century Gothic"/>
              <a:ea typeface="맑은 고딕"/>
            </a:endParaRPr>
          </a:p>
        </p:txBody>
      </p:sp>
      <p:sp>
        <p:nvSpPr>
          <p:cNvPr id="180" name="TextBox 179">
            <a:extLst>
              <a:ext uri="{FF2B5EF4-FFF2-40B4-BE49-F238E27FC236}">
                <a16:creationId xmlns:a16="http://schemas.microsoft.com/office/drawing/2014/main" id="{08E5F616-E8E7-43F1-986D-795033B1E479}"/>
              </a:ext>
            </a:extLst>
          </p:cNvPr>
          <p:cNvSpPr txBox="1"/>
          <p:nvPr/>
        </p:nvSpPr>
        <p:spPr>
          <a:xfrm>
            <a:off x="3677059" y="5492500"/>
            <a:ext cx="2036522" cy="1200329"/>
          </a:xfrm>
          <a:prstGeom prst="rect">
            <a:avLst/>
          </a:prstGeom>
          <a:noFill/>
        </p:spPr>
        <p:txBody>
          <a:bodyPr wrap="square" lIns="91440" tIns="45720" rIns="91440" bIns="45720" rtlCol="0" anchor="t">
            <a:spAutoFit/>
          </a:bodyPr>
          <a:lstStyle/>
          <a:p>
            <a:pPr algn="ctr"/>
            <a:r>
              <a:rPr lang="en-US" b="0" i="0" dirty="0" smtClean="0">
                <a:solidFill>
                  <a:srgbClr val="3F3F3F"/>
                </a:solidFill>
                <a:effectLst/>
                <a:latin typeface="Century Gothic"/>
              </a:rPr>
              <a:t>Active fire </a:t>
            </a:r>
            <a:r>
              <a:rPr lang="en-US" b="0" i="0" dirty="0">
                <a:solidFill>
                  <a:srgbClr val="3F3F3F"/>
                </a:solidFill>
                <a:effectLst/>
                <a:latin typeface="Century Gothic"/>
              </a:rPr>
              <a:t>boundary and smoke imagery</a:t>
            </a:r>
            <a:endParaRPr lang="en-US" altLang="ko-KR" dirty="0">
              <a:solidFill>
                <a:srgbClr val="3F3F3F"/>
              </a:solidFill>
              <a:latin typeface="Century Gothic"/>
              <a:ea typeface="맑은 고딕"/>
            </a:endParaRPr>
          </a:p>
          <a:p>
            <a:pPr algn="ctr"/>
            <a:endParaRPr lang="en-US" altLang="ko-KR" dirty="0">
              <a:solidFill>
                <a:srgbClr val="3F3F3F"/>
              </a:solidFill>
              <a:latin typeface="Century Gothic"/>
              <a:ea typeface="맑은 고딕"/>
            </a:endParaRPr>
          </a:p>
        </p:txBody>
      </p:sp>
      <p:grpSp>
        <p:nvGrpSpPr>
          <p:cNvPr id="182" name="그룹 6">
            <a:extLst>
              <a:ext uri="{FF2B5EF4-FFF2-40B4-BE49-F238E27FC236}">
                <a16:creationId xmlns:a16="http://schemas.microsoft.com/office/drawing/2014/main" id="{53A8E746-DBBB-4D76-A430-4AFCC3706645}"/>
              </a:ext>
            </a:extLst>
          </p:cNvPr>
          <p:cNvGrpSpPr/>
          <p:nvPr/>
        </p:nvGrpSpPr>
        <p:grpSpPr>
          <a:xfrm>
            <a:off x="6599202" y="4669579"/>
            <a:ext cx="2025816" cy="1177429"/>
            <a:chOff x="4728116" y="4625207"/>
            <a:chExt cx="2025816" cy="1177429"/>
          </a:xfrm>
        </p:grpSpPr>
        <p:sp>
          <p:nvSpPr>
            <p:cNvPr id="183" name="TextBox 182">
              <a:extLst>
                <a:ext uri="{FF2B5EF4-FFF2-40B4-BE49-F238E27FC236}">
                  <a16:creationId xmlns:a16="http://schemas.microsoft.com/office/drawing/2014/main" id="{763A35DA-6CB9-48A4-B929-C68A5E38C01A}"/>
                </a:ext>
              </a:extLst>
            </p:cNvPr>
            <p:cNvSpPr txBox="1"/>
            <p:nvPr/>
          </p:nvSpPr>
          <p:spPr>
            <a:xfrm>
              <a:off x="4773299" y="4625207"/>
              <a:ext cx="1720804" cy="307777"/>
            </a:xfrm>
            <a:prstGeom prst="rect">
              <a:avLst/>
            </a:prstGeom>
            <a:noFill/>
          </p:spPr>
          <p:txBody>
            <a:bodyPr wrap="square" rtlCol="0" anchor="ctr">
              <a:spAutoFit/>
            </a:bodyPr>
            <a:lstStyle/>
            <a:p>
              <a:endParaRPr lang="ko-KR" altLang="en-US" sz="1400" b="1">
                <a:solidFill>
                  <a:schemeClr val="tx1">
                    <a:lumMod val="75000"/>
                    <a:lumOff val="25000"/>
                  </a:schemeClr>
                </a:solidFill>
              </a:endParaRPr>
            </a:p>
          </p:txBody>
        </p:sp>
        <p:sp>
          <p:nvSpPr>
            <p:cNvPr id="184" name="TextBox 183">
              <a:extLst>
                <a:ext uri="{FF2B5EF4-FFF2-40B4-BE49-F238E27FC236}">
                  <a16:creationId xmlns:a16="http://schemas.microsoft.com/office/drawing/2014/main" id="{A06254ED-8AAF-4B4A-BE3F-90CF56A234D1}"/>
                </a:ext>
              </a:extLst>
            </p:cNvPr>
            <p:cNvSpPr txBox="1"/>
            <p:nvPr/>
          </p:nvSpPr>
          <p:spPr>
            <a:xfrm>
              <a:off x="4728116" y="4879306"/>
              <a:ext cx="2025816" cy="923330"/>
            </a:xfrm>
            <a:prstGeom prst="rect">
              <a:avLst/>
            </a:prstGeom>
            <a:noFill/>
          </p:spPr>
          <p:txBody>
            <a:bodyPr wrap="square" lIns="91440" tIns="45720" rIns="91440" bIns="45720" rtlCol="0" anchor="t">
              <a:spAutoFit/>
            </a:bodyPr>
            <a:lstStyle/>
            <a:p>
              <a:pPr algn="ctr"/>
              <a:r>
                <a:rPr lang="en-US" b="0" i="0" dirty="0" smtClean="0">
                  <a:solidFill>
                    <a:srgbClr val="3F3F3F"/>
                  </a:solidFill>
                  <a:effectLst/>
                  <a:latin typeface="Century Gothic"/>
                </a:rPr>
                <a:t>Active </a:t>
              </a:r>
              <a:r>
                <a:rPr lang="en-US" b="0" i="0" dirty="0">
                  <a:solidFill>
                    <a:srgbClr val="3F3F3F"/>
                  </a:solidFill>
                  <a:effectLst/>
                  <a:latin typeface="Century Gothic"/>
                </a:rPr>
                <a:t>fire boundary and smoke imagery </a:t>
              </a:r>
              <a:endParaRPr lang="en-US" altLang="ko-KR" dirty="0">
                <a:solidFill>
                  <a:srgbClr val="3F3F3F"/>
                </a:solidFill>
                <a:latin typeface="Century Gothic"/>
                <a:ea typeface="맑은 고딕"/>
              </a:endParaRPr>
            </a:p>
          </p:txBody>
        </p:sp>
      </p:grpSp>
      <p:grpSp>
        <p:nvGrpSpPr>
          <p:cNvPr id="186" name="그룹 7">
            <a:extLst>
              <a:ext uri="{FF2B5EF4-FFF2-40B4-BE49-F238E27FC236}">
                <a16:creationId xmlns:a16="http://schemas.microsoft.com/office/drawing/2014/main" id="{84947520-BE57-4D03-A798-1CBA5CB4F4BA}"/>
              </a:ext>
            </a:extLst>
          </p:cNvPr>
          <p:cNvGrpSpPr/>
          <p:nvPr/>
        </p:nvGrpSpPr>
        <p:grpSpPr>
          <a:xfrm>
            <a:off x="9535069" y="5425926"/>
            <a:ext cx="2222244" cy="711681"/>
            <a:chOff x="6803241" y="4693895"/>
            <a:chExt cx="2222244" cy="711681"/>
          </a:xfrm>
        </p:grpSpPr>
        <p:sp>
          <p:nvSpPr>
            <p:cNvPr id="187" name="TextBox 186">
              <a:extLst>
                <a:ext uri="{FF2B5EF4-FFF2-40B4-BE49-F238E27FC236}">
                  <a16:creationId xmlns:a16="http://schemas.microsoft.com/office/drawing/2014/main" id="{4FCB4385-9250-4846-8E11-437F6D94592E}"/>
                </a:ext>
              </a:extLst>
            </p:cNvPr>
            <p:cNvSpPr txBox="1"/>
            <p:nvPr/>
          </p:nvSpPr>
          <p:spPr>
            <a:xfrm>
              <a:off x="6803241" y="4693895"/>
              <a:ext cx="1720804" cy="307777"/>
            </a:xfrm>
            <a:prstGeom prst="rect">
              <a:avLst/>
            </a:prstGeom>
            <a:noFill/>
          </p:spPr>
          <p:txBody>
            <a:bodyPr wrap="square" rtlCol="0" anchor="ctr">
              <a:spAutoFit/>
            </a:bodyPr>
            <a:lstStyle/>
            <a:p>
              <a:endParaRPr lang="ko-KR" altLang="en-US" sz="1400" b="1">
                <a:solidFill>
                  <a:schemeClr val="tx1">
                    <a:lumMod val="75000"/>
                    <a:lumOff val="25000"/>
                  </a:schemeClr>
                </a:solidFill>
              </a:endParaRPr>
            </a:p>
          </p:txBody>
        </p:sp>
        <p:sp>
          <p:nvSpPr>
            <p:cNvPr id="188" name="TextBox 187">
              <a:extLst>
                <a:ext uri="{FF2B5EF4-FFF2-40B4-BE49-F238E27FC236}">
                  <a16:creationId xmlns:a16="http://schemas.microsoft.com/office/drawing/2014/main" id="{E008CBF3-9B8F-4F89-A7F1-4EA5A98FD1EE}"/>
                </a:ext>
              </a:extLst>
            </p:cNvPr>
            <p:cNvSpPr txBox="1"/>
            <p:nvPr/>
          </p:nvSpPr>
          <p:spPr>
            <a:xfrm>
              <a:off x="6896036" y="4759245"/>
              <a:ext cx="2129449" cy="646331"/>
            </a:xfrm>
            <a:prstGeom prst="rect">
              <a:avLst/>
            </a:prstGeom>
            <a:noFill/>
          </p:spPr>
          <p:txBody>
            <a:bodyPr wrap="square" lIns="91440" tIns="45720" rIns="91440" bIns="45720" rtlCol="0" anchor="t">
              <a:spAutoFit/>
            </a:bodyPr>
            <a:lstStyle/>
            <a:p>
              <a:pPr algn="ctr"/>
              <a:r>
                <a:rPr lang="en-US" b="0" i="0" dirty="0" smtClean="0">
                  <a:solidFill>
                    <a:schemeClr val="tx1">
                      <a:lumMod val="75000"/>
                      <a:lumOff val="25000"/>
                    </a:schemeClr>
                  </a:solidFill>
                  <a:effectLst/>
                  <a:latin typeface="Century Gothic"/>
                </a:rPr>
                <a:t>Historic fire </a:t>
              </a:r>
              <a:r>
                <a:rPr lang="en-US" b="0" i="0" dirty="0">
                  <a:solidFill>
                    <a:schemeClr val="tx1">
                      <a:lumMod val="75000"/>
                      <a:lumOff val="25000"/>
                    </a:schemeClr>
                  </a:solidFill>
                  <a:effectLst/>
                  <a:latin typeface="Century Gothic"/>
                </a:rPr>
                <a:t>approximation </a:t>
              </a:r>
              <a:endParaRPr lang="en-US" altLang="ko-KR" dirty="0">
                <a:solidFill>
                  <a:schemeClr val="tx1">
                    <a:lumMod val="75000"/>
                    <a:lumOff val="25000"/>
                  </a:schemeClr>
                </a:solidFill>
                <a:latin typeface="Century Gothic"/>
                <a:ea typeface="맑은 고딕"/>
              </a:endParaRPr>
            </a:p>
          </p:txBody>
        </p:sp>
      </p:grpSp>
      <p:sp>
        <p:nvSpPr>
          <p:cNvPr id="2" name="Oval 1">
            <a:extLst>
              <a:ext uri="{FF2B5EF4-FFF2-40B4-BE49-F238E27FC236}">
                <a16:creationId xmlns:a16="http://schemas.microsoft.com/office/drawing/2014/main" id="{74FD4B3F-137B-4C7B-8E5F-64D4C0D2B021}"/>
              </a:ext>
            </a:extLst>
          </p:cNvPr>
          <p:cNvSpPr/>
          <p:nvPr/>
        </p:nvSpPr>
        <p:spPr>
          <a:xfrm>
            <a:off x="188525" y="1299046"/>
            <a:ext cx="2598665" cy="247902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 name="Oval 2">
            <a:extLst>
              <a:ext uri="{FF2B5EF4-FFF2-40B4-BE49-F238E27FC236}">
                <a16:creationId xmlns:a16="http://schemas.microsoft.com/office/drawing/2014/main" id="{2D314345-32D6-4B94-99DD-DE7B0E727486}"/>
              </a:ext>
            </a:extLst>
          </p:cNvPr>
          <p:cNvSpPr/>
          <p:nvPr/>
        </p:nvSpPr>
        <p:spPr>
          <a:xfrm>
            <a:off x="3421334" y="1856448"/>
            <a:ext cx="2542127" cy="251081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043F8B-A6BC-4DE7-8003-457895F125D4}"/>
              </a:ext>
            </a:extLst>
          </p:cNvPr>
          <p:cNvSpPr/>
          <p:nvPr/>
        </p:nvSpPr>
        <p:spPr>
          <a:xfrm>
            <a:off x="6334156" y="1286834"/>
            <a:ext cx="2561495" cy="24883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52FE68-4F92-4F33-99A8-252C65BE357E}"/>
              </a:ext>
            </a:extLst>
          </p:cNvPr>
          <p:cNvSpPr/>
          <p:nvPr/>
        </p:nvSpPr>
        <p:spPr>
          <a:xfrm>
            <a:off x="9405716" y="1853756"/>
            <a:ext cx="2515031" cy="252548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969547-172E-4A75-A23E-000A286B8DEF}"/>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NASA Satellites &amp; Sensors</a:t>
            </a:r>
          </a:p>
        </p:txBody>
      </p:sp>
      <p:sp>
        <p:nvSpPr>
          <p:cNvPr id="4" name="TextBox 3">
            <a:extLst>
              <a:ext uri="{FF2B5EF4-FFF2-40B4-BE49-F238E27FC236}">
                <a16:creationId xmlns:a16="http://schemas.microsoft.com/office/drawing/2014/main" id="{BE47C62F-3330-47C3-B7C7-5949B377AC4F}"/>
              </a:ext>
            </a:extLst>
          </p:cNvPr>
          <p:cNvSpPr txBox="1"/>
          <p:nvPr/>
        </p:nvSpPr>
        <p:spPr>
          <a:xfrm>
            <a:off x="-33453" y="4904242"/>
            <a:ext cx="303127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smtClean="0">
                <a:solidFill>
                  <a:srgbClr val="3F3F3F"/>
                </a:solidFill>
                <a:latin typeface="Century Gothic"/>
              </a:rPr>
              <a:t>Vertical</a:t>
            </a:r>
            <a:r>
              <a:rPr lang="en-US" dirty="0">
                <a:solidFill>
                  <a:srgbClr val="3F3F3F"/>
                </a:solidFill>
                <a:latin typeface="Century Gothic"/>
              </a:rPr>
              <a:t> and horizontal distribution of cloud and aerosol layers </a:t>
            </a:r>
          </a:p>
          <a:p>
            <a:pPr algn="ctr"/>
            <a:endParaRPr lang="en-US" sz="1400" dirty="0">
              <a:solidFill>
                <a:srgbClr val="3F3F3F"/>
              </a:solidFill>
              <a:latin typeface="Century Gothic"/>
              <a:cs typeface="Calibri" panose="020F0502020204030204"/>
            </a:endParaRPr>
          </a:p>
        </p:txBody>
      </p:sp>
      <p:sp>
        <p:nvSpPr>
          <p:cNvPr id="42" name="Rectangle 29">
            <a:extLst>
              <a:ext uri="{FF2B5EF4-FFF2-40B4-BE49-F238E27FC236}">
                <a16:creationId xmlns:a16="http://schemas.microsoft.com/office/drawing/2014/main" id="{6479647F-9048-4029-8E9F-18ED799CA01E}"/>
              </a:ext>
            </a:extLst>
          </p:cNvPr>
          <p:cNvSpPr/>
          <p:nvPr/>
        </p:nvSpPr>
        <p:spPr>
          <a:xfrm rot="10800000">
            <a:off x="6418218" y="3830781"/>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grpSp>
        <p:nvGrpSpPr>
          <p:cNvPr id="7" name="Group 6">
            <a:extLst>
              <a:ext uri="{FF2B5EF4-FFF2-40B4-BE49-F238E27FC236}">
                <a16:creationId xmlns:a16="http://schemas.microsoft.com/office/drawing/2014/main" id="{E8B4D83C-19D8-4C0F-BCA3-5C3B25E9D702}"/>
              </a:ext>
            </a:extLst>
          </p:cNvPr>
          <p:cNvGrpSpPr/>
          <p:nvPr/>
        </p:nvGrpSpPr>
        <p:grpSpPr>
          <a:xfrm>
            <a:off x="3500316" y="4421949"/>
            <a:ext cx="2390009" cy="1007230"/>
            <a:chOff x="3583950" y="5453437"/>
            <a:chExt cx="2390009" cy="1007230"/>
          </a:xfrm>
        </p:grpSpPr>
        <p:sp>
          <p:nvSpPr>
            <p:cNvPr id="41" name="Rectangle 29">
              <a:extLst>
                <a:ext uri="{FF2B5EF4-FFF2-40B4-BE49-F238E27FC236}">
                  <a16:creationId xmlns:a16="http://schemas.microsoft.com/office/drawing/2014/main" id="{2635B389-CFC6-424E-8D82-4072513BC143}"/>
                </a:ext>
              </a:extLst>
            </p:cNvPr>
            <p:cNvSpPr/>
            <p:nvPr/>
          </p:nvSpPr>
          <p:spPr>
            <a:xfrm rot="10800000">
              <a:off x="3583950" y="5453437"/>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sp>
          <p:nvSpPr>
            <p:cNvPr id="43" name="TextBox 42">
              <a:extLst>
                <a:ext uri="{FF2B5EF4-FFF2-40B4-BE49-F238E27FC236}">
                  <a16:creationId xmlns:a16="http://schemas.microsoft.com/office/drawing/2014/main" id="{F5C4C696-E50B-43E5-9F97-16F38D584556}"/>
                </a:ext>
              </a:extLst>
            </p:cNvPr>
            <p:cNvSpPr txBox="1"/>
            <p:nvPr/>
          </p:nvSpPr>
          <p:spPr>
            <a:xfrm>
              <a:off x="3722191" y="5924877"/>
              <a:ext cx="2119910" cy="430887"/>
            </a:xfrm>
            <a:prstGeom prst="rect">
              <a:avLst/>
            </a:prstGeom>
            <a:solidFill>
              <a:srgbClr val="A97BB8"/>
            </a:solidFill>
          </p:spPr>
          <p:txBody>
            <a:bodyPr wrap="square" lIns="91440" tIns="45720" rIns="91440" bIns="45720" rtlCol="0" anchor="ctr">
              <a:spAutoFit/>
            </a:bodyPr>
            <a:lstStyle/>
            <a:p>
              <a:pPr algn="ctr"/>
              <a:r>
                <a:rPr lang="en-US" sz="2200" b="1" dirty="0">
                  <a:solidFill>
                    <a:schemeClr val="bg1"/>
                  </a:solidFill>
                  <a:latin typeface="Century Gothic"/>
                </a:rPr>
                <a:t>Terra MODIS</a:t>
              </a:r>
              <a:endParaRPr lang="en-US" altLang="ko-KR" sz="2200" dirty="0">
                <a:solidFill>
                  <a:schemeClr val="bg1"/>
                </a:solidFill>
              </a:endParaRPr>
            </a:p>
          </p:txBody>
        </p:sp>
      </p:grpSp>
      <p:sp>
        <p:nvSpPr>
          <p:cNvPr id="8" name="TextBox 7">
            <a:extLst>
              <a:ext uri="{FF2B5EF4-FFF2-40B4-BE49-F238E27FC236}">
                <a16:creationId xmlns:a16="http://schemas.microsoft.com/office/drawing/2014/main" id="{950CA6F7-4DF5-450B-9AB3-E6D89DAA0EE3}"/>
              </a:ext>
            </a:extLst>
          </p:cNvPr>
          <p:cNvSpPr txBox="1"/>
          <p:nvPr/>
        </p:nvSpPr>
        <p:spPr>
          <a:xfrm>
            <a:off x="6552155" y="4307225"/>
            <a:ext cx="2119910" cy="430887"/>
          </a:xfrm>
          <a:prstGeom prst="rect">
            <a:avLst/>
          </a:prstGeom>
          <a:solidFill>
            <a:srgbClr val="A97BB8"/>
          </a:solidFill>
        </p:spPr>
        <p:txBody>
          <a:bodyPr wrap="square" lIns="91440" tIns="45720" rIns="91440" bIns="45720" rtlCol="0" anchor="ctr">
            <a:spAutoFit/>
          </a:bodyPr>
          <a:lstStyle/>
          <a:p>
            <a:pPr algn="ctr"/>
            <a:r>
              <a:rPr lang="en-US" sz="2200" b="1" dirty="0">
                <a:solidFill>
                  <a:schemeClr val="bg1"/>
                </a:solidFill>
                <a:latin typeface="Century Gothic"/>
              </a:rPr>
              <a:t>Aqua MODIS</a:t>
            </a:r>
            <a:endParaRPr lang="en-US" altLang="ko-KR" sz="2200" dirty="0">
              <a:solidFill>
                <a:schemeClr val="bg1"/>
              </a:solidFill>
            </a:endParaRPr>
          </a:p>
        </p:txBody>
      </p:sp>
      <p:sp>
        <p:nvSpPr>
          <p:cNvPr id="49" name="Rectangle 29">
            <a:extLst>
              <a:ext uri="{FF2B5EF4-FFF2-40B4-BE49-F238E27FC236}">
                <a16:creationId xmlns:a16="http://schemas.microsoft.com/office/drawing/2014/main" id="{080BF58E-4FB6-43C2-970D-B6EF1FD33E14}"/>
              </a:ext>
            </a:extLst>
          </p:cNvPr>
          <p:cNvSpPr/>
          <p:nvPr/>
        </p:nvSpPr>
        <p:spPr>
          <a:xfrm rot="10800000">
            <a:off x="9469116" y="4421949"/>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sp>
        <p:nvSpPr>
          <p:cNvPr id="11" name="TextBox 10">
            <a:extLst>
              <a:ext uri="{FF2B5EF4-FFF2-40B4-BE49-F238E27FC236}">
                <a16:creationId xmlns:a16="http://schemas.microsoft.com/office/drawing/2014/main" id="{F50AC52A-8A50-4F7E-A7F4-C84F13AEB102}"/>
              </a:ext>
            </a:extLst>
          </p:cNvPr>
          <p:cNvSpPr txBox="1"/>
          <p:nvPr/>
        </p:nvSpPr>
        <p:spPr>
          <a:xfrm>
            <a:off x="9445868" y="4895834"/>
            <a:ext cx="2400646" cy="430887"/>
          </a:xfrm>
          <a:prstGeom prst="rect">
            <a:avLst/>
          </a:prstGeom>
          <a:noFill/>
        </p:spPr>
        <p:txBody>
          <a:bodyPr wrap="square" lIns="91440" tIns="45720" rIns="91440" bIns="45720" rtlCol="0" anchor="ctr">
            <a:spAutoFit/>
          </a:bodyPr>
          <a:lstStyle/>
          <a:p>
            <a:pPr algn="ctr"/>
            <a:r>
              <a:rPr lang="en-US" sz="2200" b="1" dirty="0">
                <a:solidFill>
                  <a:schemeClr val="bg1"/>
                </a:solidFill>
                <a:latin typeface="Century Gothic"/>
              </a:rPr>
              <a:t>Suomi NPP VIIRS</a:t>
            </a:r>
          </a:p>
        </p:txBody>
      </p:sp>
      <p:sp>
        <p:nvSpPr>
          <p:cNvPr id="6" name="Rectangle 5">
            <a:extLst>
              <a:ext uri="{FF2B5EF4-FFF2-40B4-BE49-F238E27FC236}">
                <a16:creationId xmlns:a16="http://schemas.microsoft.com/office/drawing/2014/main" id="{D64C7C64-4952-4AB7-8FE5-BC5185802BB8}"/>
              </a:ext>
            </a:extLst>
          </p:cNvPr>
          <p:cNvSpPr/>
          <p:nvPr/>
        </p:nvSpPr>
        <p:spPr>
          <a:xfrm>
            <a:off x="9938756" y="6522425"/>
            <a:ext cx="2668446" cy="707886"/>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a:r>
              <a:rPr lang="en-US" sz="1000" dirty="0">
                <a:solidFill>
                  <a:schemeClr val="tx1">
                    <a:lumMod val="75000"/>
                    <a:lumOff val="25000"/>
                  </a:schemeClr>
                </a:solidFill>
                <a:latin typeface="Century Gothic"/>
              </a:rPr>
              <a:t>I</a:t>
            </a:r>
            <a:r>
              <a:rPr lang="en-US" sz="1200" dirty="0">
                <a:solidFill>
                  <a:schemeClr val="tx1">
                    <a:lumMod val="75000"/>
                    <a:lumOff val="25000"/>
                  </a:schemeClr>
                </a:solidFill>
                <a:latin typeface="Century Gothic"/>
              </a:rPr>
              <a:t>mage Credit: NASA</a:t>
            </a:r>
          </a:p>
          <a:p>
            <a:r>
              <a:rPr lang="en-US" dirty="0"/>
              <a:t/>
            </a:r>
            <a:br>
              <a:rPr lang="en-US" dirty="0"/>
            </a:br>
            <a:endParaRPr lang="en-US" dirty="0"/>
          </a:p>
        </p:txBody>
      </p:sp>
    </p:spTree>
    <p:extLst>
      <p:ext uri="{BB962C8B-B14F-4D97-AF65-F5344CB8AC3E}">
        <p14:creationId xmlns:p14="http://schemas.microsoft.com/office/powerpoint/2010/main" val="2089793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Mason Bull</DisplayName>
        <AccountId>19</AccountId>
        <AccountType/>
      </UserInfo>
      <UserInfo>
        <DisplayName>Ella Griffith</DisplayName>
        <AccountId>53</AccountId>
        <AccountType/>
      </UserInfo>
      <UserInfo>
        <DisplayName>Brandy Nisbet-Wilcox</DisplayName>
        <AccountId>150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EC65B4-8A78-442C-ADD9-71A2BE5543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F73EDD-E2DC-4357-8402-F1F5905DC458}">
  <ds:schemaRefs>
    <ds:schemaRef ds:uri="http://schemas.microsoft.com/office/2006/metadata/properties"/>
    <ds:schemaRef ds:uri="21e6a8e8-1dff-48a6-ab9b-8d556c6946c0"/>
    <ds:schemaRef ds:uri="http://purl.org/dc/terms/"/>
    <ds:schemaRef ds:uri="http://schemas.openxmlformats.org/package/2006/metadata/core-properties"/>
    <ds:schemaRef ds:uri="7df78d0b-135a-4de7-9166-7c181cd87fb4"/>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5014446-2B83-4CC3-9375-4431C9EF62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1025</TotalTime>
  <Words>2948</Words>
  <Application>Microsoft Office PowerPoint</Application>
  <PresentationFormat>Widescreen</PresentationFormat>
  <Paragraphs>325</Paragraphs>
  <Slides>18</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맑은 고딕</vt:lpstr>
      <vt:lpstr>Arial</vt:lpstr>
      <vt:lpstr>Calibri</vt:lpstr>
      <vt:lpstr>Calibri Light</vt:lpstr>
      <vt:lpstr>Century Gothic</vt:lpstr>
      <vt:lpstr>Century Gothic</vt:lpstr>
      <vt:lpstr>Gothic</vt:lpstr>
      <vt:lpstr>Times New Roman</vt:lpstr>
      <vt:lpstr>Webdings,Sans-Serif</vt:lpstr>
      <vt:lpstr>Wingdings</vt:lpstr>
      <vt:lpstr>Wingdings,Sans-Serif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15</cp:revision>
  <dcterms:created xsi:type="dcterms:W3CDTF">2019-11-12T17:46:59Z</dcterms:created>
  <dcterms:modified xsi:type="dcterms:W3CDTF">2020-11-17T13:52:13Z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