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1C4"/>
    <a:srgbClr val="2786B1"/>
    <a:srgbClr val="2F8AB4"/>
    <a:srgbClr val="3289B4"/>
    <a:srgbClr val="308DB9"/>
    <a:srgbClr val="A9CDE0"/>
    <a:srgbClr val="BF5440"/>
    <a:srgbClr val="CE7869"/>
    <a:srgbClr val="E4B8AF"/>
    <a:srgbClr val="55B2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60"/>
  </p:normalViewPr>
  <p:slideViewPr>
    <p:cSldViewPr snapToGrid="0">
      <p:cViewPr>
        <p:scale>
          <a:sx n="57" d="100"/>
          <a:sy n="57" d="100"/>
        </p:scale>
        <p:origin x="-216" y="-8052"/>
      </p:cViewPr>
      <p:guideLst>
        <p:guide orient="horz" pos="2880"/>
        <p:guide pos="1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3289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6"/>
          <p:cNvSpPr txBox="1">
            <a:spLocks/>
          </p:cNvSpPr>
          <p:nvPr/>
        </p:nvSpPr>
        <p:spPr>
          <a:xfrm>
            <a:off x="914400" y="5307818"/>
            <a:ext cx="11380829" cy="70843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schemeClr>
                </a:solidFill>
              </a:rPr>
              <a:t>The California grunion is an endemic fish species vital to the California coast, acting as a versatile food source for many species such as seabirds, large mammals, and other fish in the food web. This species, known primarily for the unique way in which they spawn, have two specialized regions. Historically, they only occur in Southern California and northern Baja California and are vulnerable to air and ocean temperature changes. In the last 16 years, scientists recorded grunion spawning further north to the San Francisco Bay area. In response to air and ocean temperature increases, the fish migrate to cooler waters they are more adapted to. This is an issue due to the fact that the grunion found here are much smaller in size, indicating the north coast may not be as suitable for the species. Increased beach activity, beach cleaning practices, and coastal erosion significantly contribute to the decrease in population and the significant shift of spawning areas. This project, in collaboration with the Grunion Greeters Project, used Aqua MODIS satellite data for sea surface temperature (SST) and chlorophyll-a concentration to create a time series of the California coast from </a:t>
            </a:r>
            <a:r>
              <a:rPr lang="en-US" dirty="0" smtClean="0">
                <a:solidFill>
                  <a:schemeClr val="tx1">
                    <a:lumMod val="75000"/>
                  </a:schemeClr>
                </a:solidFill>
              </a:rPr>
              <a:t>2003 </a:t>
            </a:r>
            <a:r>
              <a:rPr lang="en-US" dirty="0">
                <a:solidFill>
                  <a:schemeClr val="tx1">
                    <a:lumMod val="75000"/>
                  </a:schemeClr>
                </a:solidFill>
              </a:rPr>
              <a:t>to 2017. Analyzing this product will help predict grunion spawning areas and can be used to develop beneficial management practices as well as establish new protective areas to keep the species thriving and safe.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3143" y="17253491"/>
            <a:ext cx="4970110" cy="2603785"/>
          </a:xfrm>
          <a:prstGeom prst="rect">
            <a:avLst/>
          </a:prstGeom>
        </p:spPr>
      </p:pic>
      <p:sp>
        <p:nvSpPr>
          <p:cNvPr id="5" name="TextBox 4"/>
          <p:cNvSpPr txBox="1"/>
          <p:nvPr/>
        </p:nvSpPr>
        <p:spPr>
          <a:xfrm>
            <a:off x="843099" y="18832935"/>
            <a:ext cx="22984746"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Results</a:t>
            </a:r>
          </a:p>
        </p:txBody>
      </p:sp>
      <p:sp>
        <p:nvSpPr>
          <p:cNvPr id="8" name="Text Placeholder 16"/>
          <p:cNvSpPr txBox="1">
            <a:spLocks/>
          </p:cNvSpPr>
          <p:nvPr/>
        </p:nvSpPr>
        <p:spPr>
          <a:xfrm>
            <a:off x="12839700" y="32198380"/>
            <a:ext cx="10972800" cy="284539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lnSpc>
                <a:spcPct val="100000"/>
              </a:lnSpc>
              <a:spcBef>
                <a:spcPts val="0"/>
              </a:spcBef>
            </a:pPr>
            <a:r>
              <a:rPr lang="en-US" b="1" dirty="0"/>
              <a:t>Benjamin </a:t>
            </a:r>
            <a:r>
              <a:rPr lang="en-US" b="1" dirty="0" smtClean="0"/>
              <a:t>Holt</a:t>
            </a:r>
          </a:p>
          <a:p>
            <a:pPr fontAlgn="base">
              <a:lnSpc>
                <a:spcPct val="100000"/>
              </a:lnSpc>
              <a:spcBef>
                <a:spcPts val="0"/>
              </a:spcBef>
            </a:pPr>
            <a:r>
              <a:rPr lang="en-US" dirty="0" smtClean="0"/>
              <a:t>NASA DEVELOP National Program Science Advisor</a:t>
            </a:r>
          </a:p>
          <a:p>
            <a:pPr fontAlgn="base">
              <a:lnSpc>
                <a:spcPct val="100000"/>
              </a:lnSpc>
              <a:spcBef>
                <a:spcPts val="0"/>
              </a:spcBef>
            </a:pPr>
            <a:r>
              <a:rPr lang="en-US" b="1" dirty="0" smtClean="0"/>
              <a:t>Nick Rousseau</a:t>
            </a:r>
          </a:p>
          <a:p>
            <a:pPr fontAlgn="base">
              <a:lnSpc>
                <a:spcPct val="100000"/>
              </a:lnSpc>
              <a:spcBef>
                <a:spcPts val="0"/>
              </a:spcBef>
            </a:pPr>
            <a:r>
              <a:rPr lang="en-US" dirty="0" smtClean="0"/>
              <a:t>NASA DEVELOP JPL Center Lead</a:t>
            </a:r>
          </a:p>
          <a:p>
            <a:pPr fontAlgn="base">
              <a:lnSpc>
                <a:spcPct val="100000"/>
              </a:lnSpc>
              <a:spcBef>
                <a:spcPts val="0"/>
              </a:spcBef>
            </a:pPr>
            <a:r>
              <a:rPr lang="en-US" b="1" dirty="0"/>
              <a:t>Dr. Karen Martin </a:t>
            </a:r>
            <a:endParaRPr lang="en-US" b="1" dirty="0" smtClean="0"/>
          </a:p>
          <a:p>
            <a:pPr fontAlgn="base">
              <a:lnSpc>
                <a:spcPct val="100000"/>
              </a:lnSpc>
              <a:spcBef>
                <a:spcPts val="0"/>
              </a:spcBef>
            </a:pPr>
            <a:r>
              <a:rPr lang="en-US" dirty="0" smtClean="0"/>
              <a:t>Pepperdine </a:t>
            </a:r>
            <a:r>
              <a:rPr lang="en-US" dirty="0"/>
              <a:t>University, Grunion Greeters </a:t>
            </a:r>
            <a:r>
              <a:rPr lang="en-US" dirty="0" smtClean="0"/>
              <a:t>Project</a:t>
            </a:r>
            <a:r>
              <a:rPr lang="en-US" dirty="0"/>
              <a:t/>
            </a:r>
            <a:br>
              <a:rPr lang="en-US" dirty="0"/>
            </a:br>
            <a:endParaRPr lang="en-US" dirty="0"/>
          </a:p>
        </p:txBody>
      </p:sp>
      <p:sp>
        <p:nvSpPr>
          <p:cNvPr id="12" name="Text Placeholder 16"/>
          <p:cNvSpPr txBox="1">
            <a:spLocks/>
          </p:cNvSpPr>
          <p:nvPr/>
        </p:nvSpPr>
        <p:spPr>
          <a:xfrm>
            <a:off x="18572636" y="18749756"/>
            <a:ext cx="2583385" cy="8526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Aqua MODIS</a:t>
            </a:r>
          </a:p>
        </p:txBody>
      </p:sp>
      <p:sp>
        <p:nvSpPr>
          <p:cNvPr id="15" name="TextBox 14"/>
          <p:cNvSpPr txBox="1"/>
          <p:nvPr/>
        </p:nvSpPr>
        <p:spPr>
          <a:xfrm>
            <a:off x="887514" y="4493747"/>
            <a:ext cx="11516347"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Abstract</a:t>
            </a:r>
          </a:p>
        </p:txBody>
      </p:sp>
      <p:sp>
        <p:nvSpPr>
          <p:cNvPr id="16" name="TextBox 15"/>
          <p:cNvSpPr txBox="1"/>
          <p:nvPr/>
        </p:nvSpPr>
        <p:spPr>
          <a:xfrm>
            <a:off x="12839700" y="4488831"/>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Objectives</a:t>
            </a:r>
          </a:p>
        </p:txBody>
      </p:sp>
      <p:sp>
        <p:nvSpPr>
          <p:cNvPr id="17" name="TextBox 16"/>
          <p:cNvSpPr txBox="1"/>
          <p:nvPr/>
        </p:nvSpPr>
        <p:spPr>
          <a:xfrm>
            <a:off x="887514" y="12009769"/>
            <a:ext cx="11407715"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Methodology</a:t>
            </a:r>
          </a:p>
        </p:txBody>
      </p:sp>
      <p:sp>
        <p:nvSpPr>
          <p:cNvPr id="18" name="TextBox 17"/>
          <p:cNvSpPr txBox="1"/>
          <p:nvPr/>
        </p:nvSpPr>
        <p:spPr>
          <a:xfrm>
            <a:off x="12818904" y="8250716"/>
            <a:ext cx="3479875"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Study Area</a:t>
            </a:r>
          </a:p>
        </p:txBody>
      </p:sp>
      <p:sp>
        <p:nvSpPr>
          <p:cNvPr id="19" name="TextBox 18"/>
          <p:cNvSpPr txBox="1"/>
          <p:nvPr/>
        </p:nvSpPr>
        <p:spPr>
          <a:xfrm>
            <a:off x="12839700" y="16312893"/>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Earth Observations</a:t>
            </a:r>
          </a:p>
        </p:txBody>
      </p:sp>
      <p:sp>
        <p:nvSpPr>
          <p:cNvPr id="21" name="TextBox 20"/>
          <p:cNvSpPr txBox="1"/>
          <p:nvPr/>
        </p:nvSpPr>
        <p:spPr>
          <a:xfrm>
            <a:off x="12818904" y="31511765"/>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Acknowledgements</a:t>
            </a:r>
          </a:p>
        </p:txBody>
      </p:sp>
      <p:sp>
        <p:nvSpPr>
          <p:cNvPr id="22" name="TextBox 21"/>
          <p:cNvSpPr txBox="1"/>
          <p:nvPr/>
        </p:nvSpPr>
        <p:spPr>
          <a:xfrm>
            <a:off x="876375" y="29356891"/>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Project Partners</a:t>
            </a:r>
          </a:p>
        </p:txBody>
      </p:sp>
      <p:sp>
        <p:nvSpPr>
          <p:cNvPr id="23" name="TextBox 22"/>
          <p:cNvSpPr txBox="1"/>
          <p:nvPr/>
        </p:nvSpPr>
        <p:spPr>
          <a:xfrm>
            <a:off x="904081" y="30735680"/>
            <a:ext cx="4542503"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Team Members</a:t>
            </a:r>
          </a:p>
        </p:txBody>
      </p:sp>
      <p:sp>
        <p:nvSpPr>
          <p:cNvPr id="31" name="Main Title"/>
          <p:cNvSpPr>
            <a:spLocks noGrp="1"/>
          </p:cNvSpPr>
          <p:nvPr>
            <p:ph type="body" sz="quarter" idx="10" hasCustomPrompt="1"/>
          </p:nvPr>
        </p:nvSpPr>
        <p:spPr>
          <a:xfrm rot="16200000">
            <a:off x="11208610" y="18004447"/>
            <a:ext cx="29345306" cy="2314074"/>
          </a:xfrm>
          <a:prstGeom prst="rect">
            <a:avLst/>
          </a:prstGeom>
        </p:spPr>
        <p:txBody>
          <a:bodyPr anchor="b" anchorCtr="0"/>
          <a:lstStyle>
            <a:lvl1pPr marL="0" indent="0" algn="l">
              <a:buNone/>
              <a:defRPr sz="16000" b="0" baseline="0">
                <a:solidFill>
                  <a:srgbClr val="E97845"/>
                </a:solidFill>
                <a:latin typeface="+mj-lt"/>
              </a:defRPr>
            </a:lvl1pPr>
          </a:lstStyle>
          <a:p>
            <a:pPr lvl="0"/>
            <a:r>
              <a:rPr lang="en-US" sz="14000" b="1" dirty="0" smtClean="0">
                <a:solidFill>
                  <a:srgbClr val="3289B4"/>
                </a:solidFill>
              </a:rPr>
              <a:t>Southern California </a:t>
            </a:r>
            <a:r>
              <a:rPr lang="en-US" sz="14000" dirty="0" smtClean="0">
                <a:solidFill>
                  <a:srgbClr val="3289B4"/>
                </a:solidFill>
              </a:rPr>
              <a:t>Oceans</a:t>
            </a:r>
            <a:endParaRPr lang="en-US" sz="14000" dirty="0">
              <a:solidFill>
                <a:srgbClr val="3289B4"/>
              </a:solidFill>
            </a:endParaRPr>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3289B4"/>
                </a:solidFill>
              </a:rPr>
              <a:t>Analyzing NASA Earth Observation Data to Evaluate Grunion Response to Ecosystem Changes Forced by Recent Environmental Conditions in California’s Oceans</a:t>
            </a:r>
          </a:p>
        </p:txBody>
      </p:sp>
      <p:sp>
        <p:nvSpPr>
          <p:cNvPr id="39" name="Text Placeholder 16"/>
          <p:cNvSpPr txBox="1">
            <a:spLocks/>
          </p:cNvSpPr>
          <p:nvPr/>
        </p:nvSpPr>
        <p:spPr>
          <a:xfrm>
            <a:off x="12671958" y="28372481"/>
            <a:ext cx="10972800" cy="29402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289B4"/>
              </a:buClr>
            </a:pPr>
            <a:r>
              <a:rPr lang="en-US" dirty="0">
                <a:solidFill>
                  <a:schemeClr val="tx1">
                    <a:lumMod val="75000"/>
                  </a:schemeClr>
                </a:solidFill>
              </a:rPr>
              <a:t>Grunion data were plotted against air and water temperature anomalies calculated from </a:t>
            </a:r>
            <a:r>
              <a:rPr lang="en-US" i="1" dirty="0">
                <a:solidFill>
                  <a:schemeClr val="tx1">
                    <a:lumMod val="75000"/>
                  </a:schemeClr>
                </a:solidFill>
              </a:rPr>
              <a:t>in situ</a:t>
            </a:r>
            <a:r>
              <a:rPr lang="en-US" dirty="0">
                <a:solidFill>
                  <a:schemeClr val="tx1">
                    <a:lumMod val="75000"/>
                  </a:schemeClr>
                </a:solidFill>
              </a:rPr>
              <a:t> and remote sensing sources. </a:t>
            </a:r>
          </a:p>
          <a:p>
            <a:pPr marL="347663" indent="-347663">
              <a:buClr>
                <a:srgbClr val="3289B4"/>
              </a:buClr>
            </a:pPr>
            <a:r>
              <a:rPr lang="en-US" dirty="0">
                <a:solidFill>
                  <a:schemeClr val="tx1">
                    <a:lumMod val="75000"/>
                  </a:schemeClr>
                </a:solidFill>
              </a:rPr>
              <a:t>Chlorophyll-a and SST time series maps were generated to create another comparison map. </a:t>
            </a:r>
          </a:p>
          <a:p>
            <a:pPr marL="347663" indent="-347663">
              <a:buClr>
                <a:srgbClr val="3289B4"/>
              </a:buClr>
            </a:pPr>
            <a:r>
              <a:rPr lang="en-US" dirty="0">
                <a:solidFill>
                  <a:schemeClr val="tx1">
                    <a:lumMod val="75000"/>
                  </a:schemeClr>
                </a:solidFill>
              </a:rPr>
              <a:t>Temperature anomalies were compared to the Pacific Decadal Oscillation and El </a:t>
            </a:r>
            <a:r>
              <a:rPr lang="en-US" dirty="0" smtClean="0">
                <a:solidFill>
                  <a:schemeClr val="tx1">
                    <a:lumMod val="75000"/>
                  </a:schemeClr>
                </a:solidFill>
              </a:rPr>
              <a:t>Ni</a:t>
            </a:r>
            <a:r>
              <a:rPr lang="en-US" dirty="0" smtClean="0">
                <a:solidFill>
                  <a:schemeClr val="tx1">
                    <a:lumMod val="75000"/>
                  </a:schemeClr>
                </a:solidFill>
                <a:latin typeface="Garamond" panose="02020404030301010803" pitchFamily="18" charset="0"/>
              </a:rPr>
              <a:t>ñ</a:t>
            </a:r>
            <a:r>
              <a:rPr lang="en-US" dirty="0" smtClean="0">
                <a:solidFill>
                  <a:schemeClr val="tx1">
                    <a:lumMod val="75000"/>
                  </a:schemeClr>
                </a:solidFill>
              </a:rPr>
              <a:t>o </a:t>
            </a:r>
            <a:r>
              <a:rPr lang="en-US" dirty="0">
                <a:solidFill>
                  <a:schemeClr val="tx1">
                    <a:lumMod val="75000"/>
                  </a:schemeClr>
                </a:solidFill>
              </a:rPr>
              <a:t>Southern Oscillation indices to look for broader-scale patterns of the grunion migrations. </a:t>
            </a:r>
          </a:p>
        </p:txBody>
      </p:sp>
      <p:sp>
        <p:nvSpPr>
          <p:cNvPr id="40" name="TextBox 39"/>
          <p:cNvSpPr txBox="1"/>
          <p:nvPr/>
        </p:nvSpPr>
        <p:spPr>
          <a:xfrm>
            <a:off x="12839700" y="27613912"/>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Conclusions</a:t>
            </a:r>
          </a:p>
        </p:txBody>
      </p:sp>
      <p:sp>
        <p:nvSpPr>
          <p:cNvPr id="43" name="Subtitle"/>
          <p:cNvSpPr txBox="1">
            <a:spLocks/>
          </p:cNvSpPr>
          <p:nvPr/>
        </p:nvSpPr>
        <p:spPr>
          <a:xfrm>
            <a:off x="6096000" y="35281136"/>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000" b="0" dirty="0" smtClean="0">
                <a:solidFill>
                  <a:srgbClr val="3289B4"/>
                </a:solidFill>
              </a:rPr>
              <a:t>NASA Jet Propulsion Lab – </a:t>
            </a:r>
            <a:r>
              <a:rPr lang="en-US" sz="5000" b="0" dirty="0" smtClean="0">
                <a:solidFill>
                  <a:srgbClr val="3289B4"/>
                </a:solidFill>
              </a:rPr>
              <a:t>Summer 2017</a:t>
            </a:r>
            <a:endParaRPr lang="en-US" sz="5000" b="0" dirty="0" smtClean="0">
              <a:solidFill>
                <a:srgbClr val="3289B4"/>
              </a:solidFill>
            </a:endParaRPr>
          </a:p>
        </p:txBody>
      </p:sp>
      <p:sp>
        <p:nvSpPr>
          <p:cNvPr id="35" name="Text Placeholder 16"/>
          <p:cNvSpPr txBox="1">
            <a:spLocks/>
          </p:cNvSpPr>
          <p:nvPr/>
        </p:nvSpPr>
        <p:spPr>
          <a:xfrm>
            <a:off x="12818904" y="5400091"/>
            <a:ext cx="10582656" cy="26032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3289B4"/>
              </a:buClr>
            </a:pPr>
            <a:r>
              <a:rPr lang="en-US" b="1" dirty="0">
                <a:solidFill>
                  <a:srgbClr val="3289B4"/>
                </a:solidFill>
              </a:rPr>
              <a:t>Determine </a:t>
            </a:r>
            <a:r>
              <a:rPr lang="en-US" dirty="0"/>
              <a:t>potential grunion spawning beaches and factors that affect grunion run presence and magnitude</a:t>
            </a:r>
            <a:endParaRPr lang="en-US" b="1" dirty="0">
              <a:solidFill>
                <a:srgbClr val="3289B4"/>
              </a:solidFill>
            </a:endParaRPr>
          </a:p>
          <a:p>
            <a:pPr>
              <a:buClr>
                <a:srgbClr val="3289B4"/>
              </a:buClr>
            </a:pPr>
            <a:r>
              <a:rPr lang="en-US" b="1" dirty="0">
                <a:solidFill>
                  <a:srgbClr val="3289B4"/>
                </a:solidFill>
              </a:rPr>
              <a:t>Analyze</a:t>
            </a:r>
            <a:r>
              <a:rPr lang="en-US" dirty="0">
                <a:solidFill>
                  <a:schemeClr val="tx1">
                    <a:lumMod val="75000"/>
                  </a:schemeClr>
                </a:solidFill>
              </a:rPr>
              <a:t> sea surface temperature and chlorophyll-a time series to identify potential future grunion spawning sites along the California coast</a:t>
            </a:r>
          </a:p>
          <a:p>
            <a:pPr>
              <a:buClr>
                <a:srgbClr val="3289B4"/>
              </a:buClr>
            </a:pPr>
            <a:r>
              <a:rPr lang="en-US" b="1" dirty="0">
                <a:solidFill>
                  <a:srgbClr val="3289B4"/>
                </a:solidFill>
              </a:rPr>
              <a:t>Aid</a:t>
            </a:r>
            <a:r>
              <a:rPr lang="en-US" dirty="0">
                <a:solidFill>
                  <a:schemeClr val="tx1">
                    <a:lumMod val="75000"/>
                  </a:schemeClr>
                </a:solidFill>
              </a:rPr>
              <a:t> future decision-making to manage seasonal spawning locations and to protect the grunion</a:t>
            </a:r>
          </a:p>
        </p:txBody>
      </p:sp>
      <p:sp>
        <p:nvSpPr>
          <p:cNvPr id="41" name="Text Placeholder 16"/>
          <p:cNvSpPr txBox="1">
            <a:spLocks/>
          </p:cNvSpPr>
          <p:nvPr/>
        </p:nvSpPr>
        <p:spPr>
          <a:xfrm>
            <a:off x="897171" y="30172436"/>
            <a:ext cx="10921333" cy="152577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Grunion Greeters Project</a:t>
            </a:r>
          </a:p>
        </p:txBody>
      </p:sp>
      <p:sp>
        <p:nvSpPr>
          <p:cNvPr id="114" name="Text Placeholder 16"/>
          <p:cNvSpPr txBox="1">
            <a:spLocks/>
          </p:cNvSpPr>
          <p:nvPr/>
        </p:nvSpPr>
        <p:spPr>
          <a:xfrm>
            <a:off x="595114" y="33896232"/>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Lael Wakamatsu</a:t>
            </a:r>
          </a:p>
          <a:p>
            <a:pPr algn="ctr">
              <a:lnSpc>
                <a:spcPct val="100000"/>
              </a:lnSpc>
              <a:spcBef>
                <a:spcPts val="0"/>
              </a:spcBef>
            </a:pPr>
            <a:r>
              <a:rPr lang="en-US" dirty="0" smtClean="0">
                <a:solidFill>
                  <a:schemeClr val="tx1">
                    <a:lumMod val="75000"/>
                  </a:schemeClr>
                </a:solidFill>
              </a:rPr>
              <a:t>Team Lead</a:t>
            </a:r>
          </a:p>
        </p:txBody>
      </p:sp>
      <p:sp>
        <p:nvSpPr>
          <p:cNvPr id="115" name="Text Placeholder 16"/>
          <p:cNvSpPr txBox="1">
            <a:spLocks/>
          </p:cNvSpPr>
          <p:nvPr/>
        </p:nvSpPr>
        <p:spPr>
          <a:xfrm>
            <a:off x="3155312" y="33896231"/>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Sol Kim</a:t>
            </a:r>
          </a:p>
        </p:txBody>
      </p:sp>
      <p:sp>
        <p:nvSpPr>
          <p:cNvPr id="116" name="Text Placeholder 16"/>
          <p:cNvSpPr txBox="1">
            <a:spLocks/>
          </p:cNvSpPr>
          <p:nvPr/>
        </p:nvSpPr>
        <p:spPr>
          <a:xfrm>
            <a:off x="5723413" y="33896232"/>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Ariana Nickmeyer</a:t>
            </a:r>
          </a:p>
        </p:txBody>
      </p: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5382" y="31586492"/>
            <a:ext cx="2105614" cy="2130570"/>
          </a:xfrm>
          <a:prstGeom prst="rect">
            <a:avLst/>
          </a:prstGeom>
        </p:spPr>
      </p:pic>
      <p:pic>
        <p:nvPicPr>
          <p:cNvPr id="61" name="Picture 6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012" y="31780147"/>
            <a:ext cx="1703560" cy="1745885"/>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186" y="31611714"/>
            <a:ext cx="2057404" cy="2081789"/>
          </a:xfrm>
          <a:prstGeom prst="rect">
            <a:avLst/>
          </a:prstGeom>
        </p:spPr>
      </p:pic>
      <p:pic>
        <p:nvPicPr>
          <p:cNvPr id="64" name="Picture 63"/>
          <p:cNvPicPr>
            <a:picLocks noChangeAspect="1"/>
          </p:cNvPicPr>
          <p:nvPr/>
        </p:nvPicPr>
        <p:blipFill rotWithShape="1">
          <a:blip r:embed="rId5">
            <a:extLst>
              <a:ext uri="{28A0092B-C50C-407E-A947-70E740481C1C}">
                <a14:useLocalDpi xmlns:a14="http://schemas.microsoft.com/office/drawing/2010/main" val="0"/>
              </a:ext>
            </a:extLst>
          </a:blip>
          <a:srcRect l="28917" t="7102" r="57207" b="71591"/>
          <a:stretch/>
        </p:blipFill>
        <p:spPr>
          <a:xfrm>
            <a:off x="6339794" y="31816839"/>
            <a:ext cx="1636865" cy="167567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nvGrpSpPr>
          <p:cNvPr id="52" name="Group 51"/>
          <p:cNvGrpSpPr/>
          <p:nvPr/>
        </p:nvGrpSpPr>
        <p:grpSpPr>
          <a:xfrm>
            <a:off x="913291" y="14828807"/>
            <a:ext cx="2454622" cy="1619313"/>
            <a:chOff x="12798435" y="7320247"/>
            <a:chExt cx="2576528" cy="1565611"/>
          </a:xfrm>
        </p:grpSpPr>
        <p:sp>
          <p:nvSpPr>
            <p:cNvPr id="56" name="Rectangle 55"/>
            <p:cNvSpPr/>
            <p:nvPr/>
          </p:nvSpPr>
          <p:spPr>
            <a:xfrm>
              <a:off x="12798435" y="7320247"/>
              <a:ext cx="2576528" cy="15558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3051845" y="7408530"/>
              <a:ext cx="2093627" cy="1477328"/>
            </a:xfrm>
            <a:prstGeom prst="rect">
              <a:avLst/>
            </a:prstGeom>
            <a:noFill/>
          </p:spPr>
          <p:txBody>
            <a:bodyPr wrap="square" rtlCol="0">
              <a:spAutoFit/>
            </a:bodyPr>
            <a:lstStyle/>
            <a:p>
              <a:pPr algn="ctr"/>
              <a:r>
                <a:rPr lang="en-US" sz="3000" dirty="0" smtClean="0"/>
                <a:t>Locate grunion run beaches</a:t>
              </a:r>
              <a:endParaRPr lang="en-US" sz="3000" dirty="0"/>
            </a:p>
          </p:txBody>
        </p:sp>
      </p:grpSp>
      <p:grpSp>
        <p:nvGrpSpPr>
          <p:cNvPr id="58" name="Group 57"/>
          <p:cNvGrpSpPr/>
          <p:nvPr/>
        </p:nvGrpSpPr>
        <p:grpSpPr>
          <a:xfrm>
            <a:off x="3632926" y="13188992"/>
            <a:ext cx="2995396" cy="1701470"/>
            <a:chOff x="15951899" y="5990426"/>
            <a:chExt cx="3373428" cy="2110991"/>
          </a:xfrm>
        </p:grpSpPr>
        <p:pic>
          <p:nvPicPr>
            <p:cNvPr id="59" name="Picture 58"/>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5951899" y="5990426"/>
              <a:ext cx="3373428" cy="1767302"/>
            </a:xfrm>
            <a:prstGeom prst="rect">
              <a:avLst/>
            </a:prstGeom>
          </p:spPr>
        </p:pic>
        <p:sp>
          <p:nvSpPr>
            <p:cNvPr id="62" name="TextBox 61"/>
            <p:cNvSpPr txBox="1"/>
            <p:nvPr/>
          </p:nvSpPr>
          <p:spPr>
            <a:xfrm>
              <a:off x="17488889" y="7018355"/>
              <a:ext cx="1302625" cy="1083062"/>
            </a:xfrm>
            <a:prstGeom prst="rect">
              <a:avLst/>
            </a:prstGeom>
            <a:noFill/>
          </p:spPr>
          <p:txBody>
            <a:bodyPr wrap="square" rtlCol="0">
              <a:spAutoFit/>
            </a:bodyPr>
            <a:lstStyle/>
            <a:p>
              <a:pPr algn="ctr"/>
              <a:r>
                <a:rPr lang="en-US" sz="3000" dirty="0" smtClean="0"/>
                <a:t>SST</a:t>
              </a:r>
            </a:p>
            <a:p>
              <a:pPr algn="ctr"/>
              <a:r>
                <a:rPr lang="en-US" sz="3000" dirty="0" smtClean="0"/>
                <a:t>Chl-a</a:t>
              </a:r>
            </a:p>
          </p:txBody>
        </p:sp>
      </p:grpSp>
      <p:grpSp>
        <p:nvGrpSpPr>
          <p:cNvPr id="65" name="Group 64"/>
          <p:cNvGrpSpPr/>
          <p:nvPr/>
        </p:nvGrpSpPr>
        <p:grpSpPr>
          <a:xfrm>
            <a:off x="2801186" y="16740710"/>
            <a:ext cx="3830636" cy="1586859"/>
            <a:chOff x="16423323" y="7923979"/>
            <a:chExt cx="3602159" cy="1703493"/>
          </a:xfrm>
        </p:grpSpPr>
        <p:sp>
          <p:nvSpPr>
            <p:cNvPr id="66" name="Flowchart: Multidocument 65"/>
            <p:cNvSpPr/>
            <p:nvPr/>
          </p:nvSpPr>
          <p:spPr>
            <a:xfrm>
              <a:off x="17205604" y="7923979"/>
              <a:ext cx="2514883" cy="1703493"/>
            </a:xfrm>
            <a:prstGeom prst="flowChartMultidocument">
              <a:avLst/>
            </a:prstGeom>
            <a:solidFill>
              <a:schemeClr val="accent5">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6423323" y="8269631"/>
              <a:ext cx="3602159" cy="1015663"/>
            </a:xfrm>
            <a:prstGeom prst="rect">
              <a:avLst/>
            </a:prstGeom>
            <a:noFill/>
          </p:spPr>
          <p:txBody>
            <a:bodyPr wrap="square" rtlCol="0">
              <a:spAutoFit/>
            </a:bodyPr>
            <a:lstStyle/>
            <a:p>
              <a:pPr algn="ctr"/>
              <a:r>
                <a:rPr lang="en-US" sz="3000" i="1" dirty="0" smtClean="0"/>
                <a:t>In situ</a:t>
              </a:r>
              <a:r>
                <a:rPr lang="en-US" sz="3000" dirty="0" smtClean="0"/>
                <a:t> </a:t>
              </a:r>
            </a:p>
            <a:p>
              <a:pPr algn="ctr"/>
              <a:r>
                <a:rPr lang="en-US" sz="3000" dirty="0" smtClean="0"/>
                <a:t>grunion data</a:t>
              </a:r>
              <a:endParaRPr lang="en-US" sz="3000" i="1" dirty="0"/>
            </a:p>
          </p:txBody>
        </p:sp>
      </p:grpSp>
      <p:grpSp>
        <p:nvGrpSpPr>
          <p:cNvPr id="68" name="Group 67"/>
          <p:cNvGrpSpPr/>
          <p:nvPr/>
        </p:nvGrpSpPr>
        <p:grpSpPr>
          <a:xfrm>
            <a:off x="7372574" y="13313506"/>
            <a:ext cx="1868384" cy="4963892"/>
            <a:chOff x="19166620" y="5094069"/>
            <a:chExt cx="2094283" cy="5925986"/>
          </a:xfrm>
        </p:grpSpPr>
        <p:sp>
          <p:nvSpPr>
            <p:cNvPr id="69" name="Rectangle 68"/>
            <p:cNvSpPr/>
            <p:nvPr/>
          </p:nvSpPr>
          <p:spPr>
            <a:xfrm>
              <a:off x="19398152" y="5094069"/>
              <a:ext cx="1862751" cy="59259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19166620" y="5150015"/>
              <a:ext cx="1710170" cy="5800290"/>
              <a:chOff x="19490529" y="4757763"/>
              <a:chExt cx="1710170" cy="5800290"/>
            </a:xfrm>
          </p:grpSpPr>
          <p:cxnSp>
            <p:nvCxnSpPr>
              <p:cNvPr id="74" name="Straight Connector 73"/>
              <p:cNvCxnSpPr/>
              <p:nvPr/>
            </p:nvCxnSpPr>
            <p:spPr>
              <a:xfrm flipV="1">
                <a:off x="20345614" y="5254034"/>
                <a:ext cx="0" cy="4768494"/>
              </a:xfrm>
              <a:prstGeom prst="line">
                <a:avLst/>
              </a:prstGeom>
              <a:ln w="76200">
                <a:solidFill>
                  <a:srgbClr val="2F8AB4"/>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9490529" y="4757763"/>
                <a:ext cx="1710170" cy="553998"/>
              </a:xfrm>
              <a:prstGeom prst="rect">
                <a:avLst/>
              </a:prstGeom>
              <a:noFill/>
            </p:spPr>
            <p:txBody>
              <a:bodyPr wrap="square" rtlCol="0">
                <a:spAutoFit/>
              </a:bodyPr>
              <a:lstStyle/>
              <a:p>
                <a:pPr algn="ctr"/>
                <a:r>
                  <a:rPr lang="en-US" sz="3000" dirty="0" smtClean="0"/>
                  <a:t>2003</a:t>
                </a:r>
                <a:endParaRPr lang="en-US" sz="3000" dirty="0"/>
              </a:p>
            </p:txBody>
          </p:sp>
          <p:sp>
            <p:nvSpPr>
              <p:cNvPr id="76" name="TextBox 75"/>
              <p:cNvSpPr txBox="1"/>
              <p:nvPr/>
            </p:nvSpPr>
            <p:spPr>
              <a:xfrm>
                <a:off x="19490529" y="10004055"/>
                <a:ext cx="1710170" cy="553998"/>
              </a:xfrm>
              <a:prstGeom prst="rect">
                <a:avLst/>
              </a:prstGeom>
              <a:noFill/>
            </p:spPr>
            <p:txBody>
              <a:bodyPr wrap="square" rtlCol="0">
                <a:spAutoFit/>
              </a:bodyPr>
              <a:lstStyle/>
              <a:p>
                <a:pPr algn="ctr"/>
                <a:r>
                  <a:rPr lang="en-US" sz="3000" dirty="0" smtClean="0"/>
                  <a:t>2016</a:t>
                </a:r>
                <a:endParaRPr lang="en-US" sz="3000" dirty="0"/>
              </a:p>
            </p:txBody>
          </p:sp>
        </p:grpSp>
        <p:cxnSp>
          <p:nvCxnSpPr>
            <p:cNvPr id="71" name="Straight Connector 70"/>
            <p:cNvCxnSpPr/>
            <p:nvPr/>
          </p:nvCxnSpPr>
          <p:spPr>
            <a:xfrm>
              <a:off x="20733247" y="7121369"/>
              <a:ext cx="0" cy="1915232"/>
            </a:xfrm>
            <a:prstGeom prst="line">
              <a:avLst/>
            </a:prstGeom>
            <a:ln w="38100">
              <a:solidFill>
                <a:srgbClr val="2F8AB4"/>
              </a:solidFill>
              <a:prstDash val="sysDash"/>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0339868" y="6542968"/>
              <a:ext cx="769763" cy="553998"/>
            </a:xfrm>
            <a:prstGeom prst="rect">
              <a:avLst/>
            </a:prstGeom>
            <a:noFill/>
          </p:spPr>
          <p:txBody>
            <a:bodyPr wrap="none" rtlCol="0">
              <a:spAutoFit/>
            </a:bodyPr>
            <a:lstStyle/>
            <a:p>
              <a:r>
                <a:rPr lang="en-US" sz="3000" dirty="0" smtClean="0"/>
                <a:t>Apr</a:t>
              </a:r>
              <a:endParaRPr lang="en-US" sz="3000" dirty="0"/>
            </a:p>
          </p:txBody>
        </p:sp>
        <p:sp>
          <p:nvSpPr>
            <p:cNvPr id="73" name="TextBox 72"/>
            <p:cNvSpPr txBox="1"/>
            <p:nvPr/>
          </p:nvSpPr>
          <p:spPr>
            <a:xfrm>
              <a:off x="20320883" y="8897597"/>
              <a:ext cx="799321" cy="553998"/>
            </a:xfrm>
            <a:prstGeom prst="rect">
              <a:avLst/>
            </a:prstGeom>
            <a:noFill/>
          </p:spPr>
          <p:txBody>
            <a:bodyPr wrap="none" rtlCol="0">
              <a:spAutoFit/>
            </a:bodyPr>
            <a:lstStyle/>
            <a:p>
              <a:r>
                <a:rPr lang="en-US" sz="3000" dirty="0" smtClean="0"/>
                <a:t>Aug</a:t>
              </a:r>
            </a:p>
          </p:txBody>
        </p:sp>
      </p:grpSp>
      <p:cxnSp>
        <p:nvCxnSpPr>
          <p:cNvPr id="77" name="Straight Arrow Connector 76"/>
          <p:cNvCxnSpPr/>
          <p:nvPr/>
        </p:nvCxnSpPr>
        <p:spPr>
          <a:xfrm>
            <a:off x="3414079" y="15978771"/>
            <a:ext cx="537780" cy="689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rot="16200000">
            <a:off x="5193619" y="15417483"/>
            <a:ext cx="4229166" cy="533272"/>
          </a:xfrm>
          <a:prstGeom prst="rect">
            <a:avLst/>
          </a:prstGeom>
          <a:noFill/>
        </p:spPr>
        <p:txBody>
          <a:bodyPr wrap="square" rtlCol="0">
            <a:spAutoFit/>
          </a:bodyPr>
          <a:lstStyle/>
          <a:p>
            <a:pPr algn="ctr"/>
            <a:r>
              <a:rPr lang="en-US" sz="3000" spc="200" dirty="0" smtClean="0"/>
              <a:t>TIME SERIES MAPS</a:t>
            </a:r>
            <a:endParaRPr lang="en-US" sz="3000" spc="200" dirty="0"/>
          </a:p>
        </p:txBody>
      </p:sp>
      <p:cxnSp>
        <p:nvCxnSpPr>
          <p:cNvPr id="79" name="Straight Arrow Connector 78"/>
          <p:cNvCxnSpPr/>
          <p:nvPr/>
        </p:nvCxnSpPr>
        <p:spPr>
          <a:xfrm>
            <a:off x="6595919" y="13666925"/>
            <a:ext cx="651642" cy="497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448246" y="17693269"/>
            <a:ext cx="67306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3421820" y="14542940"/>
            <a:ext cx="530366" cy="6744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0040463" y="14481464"/>
            <a:ext cx="2242911" cy="2356180"/>
          </a:xfrm>
          <a:prstGeom prst="rect">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000" dirty="0">
                <a:solidFill>
                  <a:schemeClr val="tx1"/>
                </a:solidFill>
              </a:rPr>
              <a:t>Predict grunion migration </a:t>
            </a:r>
            <a:r>
              <a:rPr lang="en-US" sz="3000" dirty="0" smtClean="0">
                <a:solidFill>
                  <a:schemeClr val="tx1"/>
                </a:solidFill>
              </a:rPr>
              <a:t>trends </a:t>
            </a:r>
            <a:r>
              <a:rPr lang="en-US" sz="3000" dirty="0">
                <a:solidFill>
                  <a:schemeClr val="tx1"/>
                </a:solidFill>
              </a:rPr>
              <a:t>and patterns</a:t>
            </a:r>
          </a:p>
          <a:p>
            <a:pPr algn="ctr"/>
            <a:endParaRPr lang="en-US" sz="3000" dirty="0">
              <a:solidFill>
                <a:schemeClr val="tx1"/>
              </a:solidFill>
            </a:endParaRPr>
          </a:p>
        </p:txBody>
      </p:sp>
      <p:cxnSp>
        <p:nvCxnSpPr>
          <p:cNvPr id="83" name="Straight Arrow Connector 82"/>
          <p:cNvCxnSpPr/>
          <p:nvPr/>
        </p:nvCxnSpPr>
        <p:spPr>
          <a:xfrm>
            <a:off x="9364581" y="15431423"/>
            <a:ext cx="53768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9357000" y="15609361"/>
            <a:ext cx="53768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9357000" y="15795452"/>
            <a:ext cx="550500" cy="208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6" name="Picture 85"/>
          <p:cNvPicPr>
            <a:picLocks noChangeAspect="1"/>
          </p:cNvPicPr>
          <p:nvPr/>
        </p:nvPicPr>
        <p:blipFill rotWithShape="1">
          <a:blip r:embed="rId6">
            <a:extLst>
              <a:ext uri="{28A0092B-C50C-407E-A947-70E740481C1C}">
                <a14:useLocalDpi xmlns:a14="http://schemas.microsoft.com/office/drawing/2010/main" val="0"/>
              </a:ext>
            </a:extLst>
          </a:blip>
          <a:srcRect l="11035" t="8371" r="11175" b="8223"/>
          <a:stretch/>
        </p:blipFill>
        <p:spPr>
          <a:xfrm>
            <a:off x="15707993" y="9022439"/>
            <a:ext cx="5028301" cy="7188346"/>
          </a:xfrm>
          <a:prstGeom prst="rect">
            <a:avLst/>
          </a:prstGeom>
          <a:ln w="25400" cap="sq">
            <a:solidFill>
              <a:srgbClr val="000000"/>
            </a:solidFill>
            <a:miter lim="800000"/>
          </a:ln>
          <a:effectLst/>
        </p:spPr>
      </p:pic>
      <p:pic>
        <p:nvPicPr>
          <p:cNvPr id="87" name="Picture 8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841" y="31641617"/>
            <a:ext cx="2057404" cy="2081788"/>
          </a:xfrm>
          <a:prstGeom prst="rect">
            <a:avLst/>
          </a:prstGeom>
        </p:spPr>
      </p:pic>
      <p:pic>
        <p:nvPicPr>
          <p:cNvPr id="88" name="Picture 87"/>
          <p:cNvPicPr>
            <a:picLocks noChangeAspect="1"/>
          </p:cNvPicPr>
          <p:nvPr/>
        </p:nvPicPr>
        <p:blipFill rotWithShape="1">
          <a:blip r:embed="rId7" cstate="print">
            <a:extLst>
              <a:ext uri="{28A0092B-C50C-407E-A947-70E740481C1C}">
                <a14:useLocalDpi xmlns:a14="http://schemas.microsoft.com/office/drawing/2010/main" val="0"/>
              </a:ext>
            </a:extLst>
          </a:blip>
          <a:srcRect l="22088" r="9890" b="54781"/>
          <a:stretch/>
        </p:blipFill>
        <p:spPr>
          <a:xfrm>
            <a:off x="1207628" y="31816839"/>
            <a:ext cx="1737360" cy="1737360"/>
          </a:xfrm>
          <a:prstGeom prst="ellipse">
            <a:avLst/>
          </a:prstGeom>
          <a:ln>
            <a:noFill/>
          </a:ln>
          <a:effectLst>
            <a:softEdge rad="112500"/>
          </a:effectLst>
        </p:spPr>
      </p:pic>
      <p:sp>
        <p:nvSpPr>
          <p:cNvPr id="90" name="TextBox 89"/>
          <p:cNvSpPr txBox="1"/>
          <p:nvPr/>
        </p:nvSpPr>
        <p:spPr>
          <a:xfrm>
            <a:off x="4248412" y="12681029"/>
            <a:ext cx="2316660" cy="553998"/>
          </a:xfrm>
          <a:prstGeom prst="rect">
            <a:avLst/>
          </a:prstGeom>
          <a:noFill/>
        </p:spPr>
        <p:txBody>
          <a:bodyPr wrap="none" rtlCol="0">
            <a:spAutoFit/>
          </a:bodyPr>
          <a:lstStyle/>
          <a:p>
            <a:r>
              <a:rPr lang="en-US" sz="3000" dirty="0" smtClean="0"/>
              <a:t>Aqua MODIS</a:t>
            </a:r>
            <a:endParaRPr lang="en-US" sz="3000" dirty="0"/>
          </a:p>
        </p:txBody>
      </p:sp>
      <p:grpSp>
        <p:nvGrpSpPr>
          <p:cNvPr id="89" name="Group 88"/>
          <p:cNvGrpSpPr/>
          <p:nvPr/>
        </p:nvGrpSpPr>
        <p:grpSpPr>
          <a:xfrm>
            <a:off x="12839700" y="20387940"/>
            <a:ext cx="9340553" cy="5678118"/>
            <a:chOff x="2650594" y="810985"/>
            <a:chExt cx="9366643" cy="5800658"/>
          </a:xfrm>
        </p:grpSpPr>
        <p:grpSp>
          <p:nvGrpSpPr>
            <p:cNvPr id="91" name="Group 90"/>
            <p:cNvGrpSpPr/>
            <p:nvPr/>
          </p:nvGrpSpPr>
          <p:grpSpPr>
            <a:xfrm>
              <a:off x="2650594" y="810985"/>
              <a:ext cx="9366643" cy="5632556"/>
              <a:chOff x="2489759" y="696102"/>
              <a:chExt cx="10099174" cy="5906737"/>
            </a:xfrm>
          </p:grpSpPr>
          <p:sp>
            <p:nvSpPr>
              <p:cNvPr id="95" name="TextBox 94"/>
              <p:cNvSpPr txBox="1"/>
              <p:nvPr/>
            </p:nvSpPr>
            <p:spPr>
              <a:xfrm>
                <a:off x="11205302" y="724130"/>
                <a:ext cx="1383631" cy="494586"/>
              </a:xfrm>
              <a:prstGeom prst="rect">
                <a:avLst/>
              </a:prstGeom>
              <a:noFill/>
            </p:spPr>
            <p:txBody>
              <a:bodyPr wrap="square" rtlCol="0">
                <a:spAutoFit/>
              </a:bodyPr>
              <a:lstStyle/>
              <a:p>
                <a:r>
                  <a:rPr lang="en-US" sz="2400" dirty="0" smtClean="0"/>
                  <a:t>10</a:t>
                </a:r>
                <a:r>
                  <a:rPr lang="en-US" sz="2400" dirty="0" smtClean="0">
                    <a:cs typeface="Times New Roman" panose="02020603050405020304" pitchFamily="18" charset="0"/>
                  </a:rPr>
                  <a:t>°</a:t>
                </a:r>
                <a:r>
                  <a:rPr lang="en-US" sz="2000" dirty="0" smtClean="0">
                    <a:cs typeface="Times New Roman" panose="02020603050405020304" pitchFamily="18" charset="0"/>
                  </a:rPr>
                  <a:t>C</a:t>
                </a:r>
                <a:endParaRPr lang="en-US" sz="2000" dirty="0"/>
              </a:p>
            </p:txBody>
          </p:sp>
          <p:sp>
            <p:nvSpPr>
              <p:cNvPr id="96" name="TextBox 95"/>
              <p:cNvSpPr txBox="1"/>
              <p:nvPr/>
            </p:nvSpPr>
            <p:spPr>
              <a:xfrm>
                <a:off x="5980339" y="3463095"/>
                <a:ext cx="1383631" cy="502914"/>
              </a:xfrm>
              <a:prstGeom prst="rect">
                <a:avLst/>
              </a:prstGeom>
              <a:noFill/>
            </p:spPr>
            <p:txBody>
              <a:bodyPr wrap="square" rtlCol="0">
                <a:spAutoFit/>
              </a:bodyPr>
              <a:lstStyle/>
              <a:p>
                <a:r>
                  <a:rPr lang="en-US" sz="2800" b="1" dirty="0" smtClean="0">
                    <a:latin typeface="Garamond" panose="02020404030301010803" pitchFamily="18" charset="0"/>
                  </a:rPr>
                  <a:t>2010</a:t>
                </a:r>
                <a:endParaRPr lang="en-US" sz="2800" b="1" dirty="0">
                  <a:latin typeface="Garamond" panose="02020404030301010803" pitchFamily="18" charset="0"/>
                </a:endParaRPr>
              </a:p>
            </p:txBody>
          </p:sp>
          <p:sp>
            <p:nvSpPr>
              <p:cNvPr id="97" name="TextBox 96"/>
              <p:cNvSpPr txBox="1"/>
              <p:nvPr/>
            </p:nvSpPr>
            <p:spPr>
              <a:xfrm>
                <a:off x="8983959" y="3463094"/>
                <a:ext cx="1383631" cy="502914"/>
              </a:xfrm>
              <a:prstGeom prst="rect">
                <a:avLst/>
              </a:prstGeom>
              <a:noFill/>
            </p:spPr>
            <p:txBody>
              <a:bodyPr wrap="square" rtlCol="0">
                <a:spAutoFit/>
              </a:bodyPr>
              <a:lstStyle/>
              <a:p>
                <a:r>
                  <a:rPr lang="en-US" sz="2800" b="1" dirty="0" smtClean="0">
                    <a:latin typeface="Garamond" panose="02020404030301010803" pitchFamily="18" charset="0"/>
                  </a:rPr>
                  <a:t>2016</a:t>
                </a:r>
              </a:p>
            </p:txBody>
          </p:sp>
          <p:pic>
            <p:nvPicPr>
              <p:cNvPr id="98" name="Picture 97"/>
              <p:cNvPicPr>
                <a:picLocks noChangeAspect="1"/>
              </p:cNvPicPr>
              <p:nvPr/>
            </p:nvPicPr>
            <p:blipFill rotWithShape="1">
              <a:blip r:embed="rId8"/>
              <a:srcRect l="1662" t="14237" r="2402" b="43016"/>
              <a:stretch/>
            </p:blipFill>
            <p:spPr>
              <a:xfrm rot="5400000" flipV="1">
                <a:off x="9907548" y="2098945"/>
                <a:ext cx="2683365" cy="87855"/>
              </a:xfrm>
              <a:prstGeom prst="rect">
                <a:avLst/>
              </a:prstGeom>
            </p:spPr>
          </p:pic>
          <p:sp>
            <p:nvSpPr>
              <p:cNvPr id="99" name="TextBox 98"/>
              <p:cNvSpPr txBox="1"/>
              <p:nvPr/>
            </p:nvSpPr>
            <p:spPr>
              <a:xfrm>
                <a:off x="3186871" y="3469469"/>
                <a:ext cx="1383631" cy="502914"/>
              </a:xfrm>
              <a:prstGeom prst="rect">
                <a:avLst/>
              </a:prstGeom>
              <a:noFill/>
            </p:spPr>
            <p:txBody>
              <a:bodyPr wrap="square" rtlCol="0">
                <a:spAutoFit/>
              </a:bodyPr>
              <a:lstStyle/>
              <a:p>
                <a:r>
                  <a:rPr lang="en-US" sz="2800" b="1" dirty="0" smtClean="0">
                    <a:latin typeface="Garamond" panose="02020404030301010803" pitchFamily="18" charset="0"/>
                  </a:rPr>
                  <a:t>2003</a:t>
                </a:r>
                <a:endParaRPr lang="en-US" sz="2800" b="1" dirty="0">
                  <a:latin typeface="Garamond" panose="02020404030301010803" pitchFamily="18" charset="0"/>
                </a:endParaRPr>
              </a:p>
            </p:txBody>
          </p:sp>
          <p:sp>
            <p:nvSpPr>
              <p:cNvPr id="100" name="Rectangle 99"/>
              <p:cNvSpPr/>
              <p:nvPr/>
            </p:nvSpPr>
            <p:spPr>
              <a:xfrm>
                <a:off x="11289730" y="1905128"/>
                <a:ext cx="821881" cy="494586"/>
              </a:xfrm>
              <a:prstGeom prst="rect">
                <a:avLst/>
              </a:prstGeom>
            </p:spPr>
            <p:txBody>
              <a:bodyPr wrap="none">
                <a:spAutoFit/>
              </a:bodyPr>
              <a:lstStyle/>
              <a:p>
                <a:r>
                  <a:rPr lang="en-US" sz="2400" dirty="0" smtClean="0"/>
                  <a:t>15</a:t>
                </a:r>
                <a:r>
                  <a:rPr lang="en-US" sz="2400" dirty="0" smtClean="0">
                    <a:cs typeface="Times New Roman" panose="02020603050405020304" pitchFamily="18" charset="0"/>
                  </a:rPr>
                  <a:t>°</a:t>
                </a:r>
                <a:r>
                  <a:rPr lang="en-US" sz="2000" dirty="0" smtClean="0">
                    <a:cs typeface="Times New Roman" panose="02020603050405020304" pitchFamily="18" charset="0"/>
                  </a:rPr>
                  <a:t>C</a:t>
                </a:r>
                <a:endParaRPr lang="en-US" sz="2000" dirty="0"/>
              </a:p>
            </p:txBody>
          </p:sp>
          <p:sp>
            <p:nvSpPr>
              <p:cNvPr id="101" name="Rectangle 100"/>
              <p:cNvSpPr/>
              <p:nvPr/>
            </p:nvSpPr>
            <p:spPr>
              <a:xfrm>
                <a:off x="11289730" y="3154929"/>
                <a:ext cx="821881" cy="494586"/>
              </a:xfrm>
              <a:prstGeom prst="rect">
                <a:avLst/>
              </a:prstGeom>
            </p:spPr>
            <p:txBody>
              <a:bodyPr wrap="none">
                <a:spAutoFit/>
              </a:bodyPr>
              <a:lstStyle/>
              <a:p>
                <a:r>
                  <a:rPr lang="en-US" sz="2400" dirty="0" smtClean="0"/>
                  <a:t>20</a:t>
                </a:r>
                <a:r>
                  <a:rPr lang="en-US" sz="2400" dirty="0" smtClean="0">
                    <a:cs typeface="Times New Roman" panose="02020603050405020304" pitchFamily="18" charset="0"/>
                  </a:rPr>
                  <a:t>°</a:t>
                </a:r>
                <a:r>
                  <a:rPr lang="en-US" sz="2000" dirty="0" smtClean="0">
                    <a:cs typeface="Times New Roman" panose="02020603050405020304" pitchFamily="18" charset="0"/>
                  </a:rPr>
                  <a:t>C</a:t>
                </a:r>
                <a:endParaRPr lang="en-US" sz="2000" dirty="0"/>
              </a:p>
            </p:txBody>
          </p:sp>
          <p:pic>
            <p:nvPicPr>
              <p:cNvPr id="102" name="Picture 101"/>
              <p:cNvPicPr>
                <a:picLocks noChangeAspect="1"/>
              </p:cNvPicPr>
              <p:nvPr/>
            </p:nvPicPr>
            <p:blipFill rotWithShape="1">
              <a:blip r:embed="rId9"/>
              <a:srcRect l="2963" t="21477" r="3295" b="35738"/>
              <a:stretch/>
            </p:blipFill>
            <p:spPr>
              <a:xfrm rot="5400000" flipV="1">
                <a:off x="9957287" y="5186658"/>
                <a:ext cx="2589232" cy="82509"/>
              </a:xfrm>
              <a:prstGeom prst="rect">
                <a:avLst/>
              </a:prstGeom>
            </p:spPr>
          </p:pic>
          <p:sp>
            <p:nvSpPr>
              <p:cNvPr id="103" name="Rectangle 102"/>
              <p:cNvSpPr/>
              <p:nvPr/>
            </p:nvSpPr>
            <p:spPr>
              <a:xfrm>
                <a:off x="11255758" y="6108253"/>
                <a:ext cx="1333174" cy="494586"/>
              </a:xfrm>
              <a:prstGeom prst="rect">
                <a:avLst/>
              </a:prstGeom>
            </p:spPr>
            <p:txBody>
              <a:bodyPr wrap="none">
                <a:spAutoFit/>
              </a:bodyPr>
              <a:lstStyle/>
              <a:p>
                <a:r>
                  <a:rPr lang="en-US" sz="2400" dirty="0" smtClean="0">
                    <a:latin typeface="Garamond" panose="02020404030301010803" pitchFamily="18" charset="0"/>
                  </a:rPr>
                  <a:t>30 </a:t>
                </a:r>
                <a:r>
                  <a:rPr lang="en-US" sz="1800" dirty="0" smtClean="0">
                    <a:latin typeface="Garamond" panose="02020404030301010803" pitchFamily="18" charset="0"/>
                  </a:rPr>
                  <a:t>mg/m</a:t>
                </a:r>
                <a:r>
                  <a:rPr lang="en-US" sz="1800" baseline="30000" dirty="0" smtClean="0">
                    <a:latin typeface="Garamond" panose="02020404030301010803" pitchFamily="18" charset="0"/>
                  </a:rPr>
                  <a:t>3</a:t>
                </a:r>
                <a:endParaRPr lang="en-US" sz="1800" baseline="30000" dirty="0">
                  <a:latin typeface="Garamond" panose="02020404030301010803" pitchFamily="18" charset="0"/>
                </a:endParaRPr>
              </a:p>
            </p:txBody>
          </p:sp>
          <p:sp>
            <p:nvSpPr>
              <p:cNvPr id="104" name="Rectangle 103"/>
              <p:cNvSpPr/>
              <p:nvPr/>
            </p:nvSpPr>
            <p:spPr>
              <a:xfrm>
                <a:off x="11224581" y="4937628"/>
                <a:ext cx="1333174" cy="494586"/>
              </a:xfrm>
              <a:prstGeom prst="rect">
                <a:avLst/>
              </a:prstGeom>
            </p:spPr>
            <p:txBody>
              <a:bodyPr wrap="none">
                <a:spAutoFit/>
              </a:bodyPr>
              <a:lstStyle/>
              <a:p>
                <a:r>
                  <a:rPr lang="en-US" sz="2400" dirty="0" smtClean="0">
                    <a:latin typeface="Garamond" panose="02020404030301010803" pitchFamily="18" charset="0"/>
                  </a:rPr>
                  <a:t>15 </a:t>
                </a:r>
                <a:r>
                  <a:rPr lang="en-US" sz="1800" dirty="0" smtClean="0">
                    <a:latin typeface="Garamond" panose="02020404030301010803" pitchFamily="18" charset="0"/>
                  </a:rPr>
                  <a:t>mg/m</a:t>
                </a:r>
                <a:r>
                  <a:rPr lang="en-US" sz="1800" baseline="30000" dirty="0" smtClean="0">
                    <a:latin typeface="Garamond" panose="02020404030301010803" pitchFamily="18" charset="0"/>
                  </a:rPr>
                  <a:t>3</a:t>
                </a:r>
                <a:endParaRPr lang="en-US" sz="1800" baseline="30000" dirty="0">
                  <a:latin typeface="Garamond" panose="02020404030301010803" pitchFamily="18" charset="0"/>
                </a:endParaRPr>
              </a:p>
            </p:txBody>
          </p:sp>
          <p:sp>
            <p:nvSpPr>
              <p:cNvPr id="105" name="Rectangle 104"/>
              <p:cNvSpPr/>
              <p:nvPr/>
            </p:nvSpPr>
            <p:spPr>
              <a:xfrm>
                <a:off x="11309288" y="3850553"/>
                <a:ext cx="1177187" cy="494586"/>
              </a:xfrm>
              <a:prstGeom prst="rect">
                <a:avLst/>
              </a:prstGeom>
            </p:spPr>
            <p:txBody>
              <a:bodyPr wrap="none">
                <a:spAutoFit/>
              </a:bodyPr>
              <a:lstStyle/>
              <a:p>
                <a:r>
                  <a:rPr lang="en-US" sz="2400" dirty="0" smtClean="0">
                    <a:latin typeface="Garamond" panose="02020404030301010803" pitchFamily="18" charset="0"/>
                  </a:rPr>
                  <a:t>0 </a:t>
                </a:r>
                <a:r>
                  <a:rPr lang="en-US" sz="1800" dirty="0" smtClean="0">
                    <a:latin typeface="Garamond" panose="02020404030301010803" pitchFamily="18" charset="0"/>
                  </a:rPr>
                  <a:t>mg/m</a:t>
                </a:r>
                <a:r>
                  <a:rPr lang="en-US" sz="1800" baseline="30000" dirty="0" smtClean="0">
                    <a:latin typeface="Garamond" panose="02020404030301010803" pitchFamily="18" charset="0"/>
                  </a:rPr>
                  <a:t>3</a:t>
                </a:r>
                <a:endParaRPr lang="en-US" sz="1800" baseline="30000" dirty="0">
                  <a:latin typeface="Garamond" panose="02020404030301010803" pitchFamily="18" charset="0"/>
                </a:endParaRPr>
              </a:p>
            </p:txBody>
          </p:sp>
          <p:pic>
            <p:nvPicPr>
              <p:cNvPr id="106" name="Picture 105"/>
              <p:cNvPicPr>
                <a:picLocks noChangeAspect="1"/>
              </p:cNvPicPr>
              <p:nvPr/>
            </p:nvPicPr>
            <p:blipFill rotWithShape="1">
              <a:blip r:embed="rId10"/>
              <a:srcRect l="11816" t="10338" r="12455" b="10308"/>
              <a:stretch/>
            </p:blipFill>
            <p:spPr>
              <a:xfrm>
                <a:off x="2489759" y="708933"/>
                <a:ext cx="2346840" cy="2842341"/>
              </a:xfrm>
              <a:prstGeom prst="rect">
                <a:avLst/>
              </a:prstGeom>
            </p:spPr>
          </p:pic>
          <p:pic>
            <p:nvPicPr>
              <p:cNvPr id="107" name="Picture 106"/>
              <p:cNvPicPr>
                <a:picLocks noChangeAspect="1"/>
              </p:cNvPicPr>
              <p:nvPr/>
            </p:nvPicPr>
            <p:blipFill rotWithShape="1">
              <a:blip r:embed="rId11"/>
              <a:srcRect l="11786" t="10040" r="12159" b="10335"/>
              <a:stretch/>
            </p:blipFill>
            <p:spPr>
              <a:xfrm>
                <a:off x="5334489" y="696102"/>
                <a:ext cx="2322325" cy="2835317"/>
              </a:xfrm>
              <a:prstGeom prst="rect">
                <a:avLst/>
              </a:prstGeom>
            </p:spPr>
          </p:pic>
          <p:pic>
            <p:nvPicPr>
              <p:cNvPr id="108" name="Picture 107"/>
              <p:cNvPicPr>
                <a:picLocks noChangeAspect="1"/>
              </p:cNvPicPr>
              <p:nvPr/>
            </p:nvPicPr>
            <p:blipFill rotWithShape="1">
              <a:blip r:embed="rId12"/>
              <a:srcRect l="11816" t="10190" r="12459" b="10389"/>
              <a:stretch/>
            </p:blipFill>
            <p:spPr>
              <a:xfrm>
                <a:off x="8290478" y="710818"/>
                <a:ext cx="2322161" cy="2827124"/>
              </a:xfrm>
              <a:prstGeom prst="rect">
                <a:avLst/>
              </a:prstGeom>
            </p:spPr>
          </p:pic>
        </p:grpSp>
        <p:pic>
          <p:nvPicPr>
            <p:cNvPr id="92" name="Picture 91"/>
            <p:cNvPicPr>
              <a:picLocks noChangeAspect="1"/>
            </p:cNvPicPr>
            <p:nvPr/>
          </p:nvPicPr>
          <p:blipFill rotWithShape="1">
            <a:blip r:embed="rId13" cstate="print">
              <a:extLst>
                <a:ext uri="{28A0092B-C50C-407E-A947-70E740481C1C}">
                  <a14:useLocalDpi xmlns:a14="http://schemas.microsoft.com/office/drawing/2010/main" val="0"/>
                </a:ext>
              </a:extLst>
            </a:blip>
            <a:srcRect l="12053" t="10397" r="12385" b="10639"/>
            <a:stretch/>
          </p:blipFill>
          <p:spPr>
            <a:xfrm>
              <a:off x="8026514" y="3884059"/>
              <a:ext cx="2157777" cy="2727583"/>
            </a:xfrm>
            <a:prstGeom prst="rect">
              <a:avLst/>
            </a:prstGeom>
          </p:spPr>
        </p:pic>
        <p:pic>
          <p:nvPicPr>
            <p:cNvPr id="93" name="Picture 92"/>
            <p:cNvPicPr>
              <a:picLocks noChangeAspect="1"/>
            </p:cNvPicPr>
            <p:nvPr/>
          </p:nvPicPr>
          <p:blipFill rotWithShape="1">
            <a:blip r:embed="rId14" cstate="print">
              <a:extLst>
                <a:ext uri="{28A0092B-C50C-407E-A947-70E740481C1C}">
                  <a14:useLocalDpi xmlns:a14="http://schemas.microsoft.com/office/drawing/2010/main" val="0"/>
                </a:ext>
              </a:extLst>
            </a:blip>
            <a:srcRect l="11959" t="10222" r="12480" b="10519"/>
            <a:stretch/>
          </p:blipFill>
          <p:spPr>
            <a:xfrm>
              <a:off x="5288985" y="3896376"/>
              <a:ext cx="2153878" cy="2715265"/>
            </a:xfrm>
            <a:prstGeom prst="rect">
              <a:avLst/>
            </a:prstGeom>
          </p:spPr>
        </p:pic>
        <p:pic>
          <p:nvPicPr>
            <p:cNvPr id="94" name="Picture 93"/>
            <p:cNvPicPr>
              <a:picLocks noChangeAspect="1"/>
            </p:cNvPicPr>
            <p:nvPr/>
          </p:nvPicPr>
          <p:blipFill rotWithShape="1">
            <a:blip r:embed="rId15" cstate="print">
              <a:extLst>
                <a:ext uri="{28A0092B-C50C-407E-A947-70E740481C1C}">
                  <a14:useLocalDpi xmlns:a14="http://schemas.microsoft.com/office/drawing/2010/main" val="0"/>
                </a:ext>
              </a:extLst>
            </a:blip>
            <a:srcRect l="11785" t="10222" r="12306" b="10519"/>
            <a:stretch/>
          </p:blipFill>
          <p:spPr>
            <a:xfrm>
              <a:off x="2650594" y="3897524"/>
              <a:ext cx="2176615" cy="2714119"/>
            </a:xfrm>
            <a:prstGeom prst="rect">
              <a:avLst/>
            </a:prstGeom>
          </p:spPr>
        </p:pic>
      </p:grpSp>
      <p:pic>
        <p:nvPicPr>
          <p:cNvPr id="112" name="Picture 1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2552" y="19854382"/>
            <a:ext cx="8636503" cy="4677996"/>
          </a:xfrm>
          <a:prstGeom prst="rect">
            <a:avLst/>
          </a:prstGeom>
        </p:spPr>
      </p:pic>
      <p:sp>
        <p:nvSpPr>
          <p:cNvPr id="113" name="TextBox 112"/>
          <p:cNvSpPr txBox="1"/>
          <p:nvPr/>
        </p:nvSpPr>
        <p:spPr>
          <a:xfrm>
            <a:off x="12789579" y="26224994"/>
            <a:ext cx="10855179" cy="1200329"/>
          </a:xfrm>
          <a:prstGeom prst="rect">
            <a:avLst/>
          </a:prstGeom>
          <a:noFill/>
        </p:spPr>
        <p:txBody>
          <a:bodyPr wrap="square" rtlCol="0">
            <a:spAutoFit/>
          </a:bodyPr>
          <a:lstStyle/>
          <a:p>
            <a:r>
              <a:rPr lang="en-US" sz="1800" b="1" dirty="0" smtClean="0"/>
              <a:t>Figure 3: </a:t>
            </a:r>
            <a:r>
              <a:rPr lang="en-US" sz="1800" dirty="0" smtClean="0"/>
              <a:t>Monthly sea surface temperature means for the month of April are represented on the top row of images for the years 2003, 2010 and 2016 along the California coast. Over there years, there is an overall increase in temperature, especially in the south by approximately 2</a:t>
            </a:r>
            <a:r>
              <a:rPr lang="en-US" sz="1800" dirty="0" smtClean="0">
                <a:cs typeface="Times New Roman" panose="02020603050405020304" pitchFamily="18" charset="0"/>
              </a:rPr>
              <a:t>°</a:t>
            </a:r>
            <a:r>
              <a:rPr lang="en-US" sz="1800" dirty="0" smtClean="0"/>
              <a:t>C.  The bottom images exhibit the chlorophyll-a concentrations over the time period. Concentration have decreased overall, again mostly in the south coast.</a:t>
            </a:r>
            <a:endParaRPr lang="en-US" sz="2600" dirty="0"/>
          </a:p>
        </p:txBody>
      </p:sp>
      <p:pic>
        <p:nvPicPr>
          <p:cNvPr id="9" name="Picture 8"/>
          <p:cNvPicPr>
            <a:picLocks noChangeAspect="1"/>
          </p:cNvPicPr>
          <p:nvPr/>
        </p:nvPicPr>
        <p:blipFill>
          <a:blip r:embed="rId17"/>
          <a:stretch>
            <a:fillRect/>
          </a:stretch>
        </p:blipFill>
        <p:spPr>
          <a:xfrm>
            <a:off x="837050" y="25323257"/>
            <a:ext cx="8622005" cy="3641848"/>
          </a:xfrm>
          <a:prstGeom prst="rect">
            <a:avLst/>
          </a:prstGeom>
        </p:spPr>
      </p:pic>
      <p:sp>
        <p:nvSpPr>
          <p:cNvPr id="109" name="TextBox 108"/>
          <p:cNvSpPr txBox="1"/>
          <p:nvPr/>
        </p:nvSpPr>
        <p:spPr>
          <a:xfrm>
            <a:off x="9643236" y="19790596"/>
            <a:ext cx="2610537" cy="4524315"/>
          </a:xfrm>
          <a:prstGeom prst="rect">
            <a:avLst/>
          </a:prstGeom>
          <a:noFill/>
        </p:spPr>
        <p:txBody>
          <a:bodyPr wrap="square" rtlCol="0">
            <a:spAutoFit/>
          </a:bodyPr>
          <a:lstStyle/>
          <a:p>
            <a:r>
              <a:rPr lang="en-US" sz="1800" b="1" dirty="0" smtClean="0"/>
              <a:t>Figure 1: </a:t>
            </a:r>
            <a:r>
              <a:rPr lang="en-US" sz="1800" dirty="0" smtClean="0"/>
              <a:t>Monthly anomalies of chlorophyll-a concentrations for the months April-August during 2003-2016 were calculated for stations in major coastal grunion run areas. </a:t>
            </a:r>
            <a:r>
              <a:rPr lang="en-US" sz="1800" dirty="0"/>
              <a:t>T</a:t>
            </a:r>
            <a:r>
              <a:rPr lang="en-US" sz="1800" dirty="0" smtClean="0"/>
              <a:t>he figure is ordered so that the stations descend from north to south and each bar represents one month. The Pacific Decadal Oscillation (PDO and El </a:t>
            </a:r>
            <a:r>
              <a:rPr lang="en-US" sz="1800" dirty="0" smtClean="0"/>
              <a:t>Ni</a:t>
            </a:r>
            <a:r>
              <a:rPr lang="en-US" sz="1800" dirty="0">
                <a:solidFill>
                  <a:schemeClr val="tx1">
                    <a:lumMod val="75000"/>
                  </a:schemeClr>
                </a:solidFill>
                <a:latin typeface="Garamond" panose="02020404030301010803" pitchFamily="18" charset="0"/>
              </a:rPr>
              <a:t>ñ</a:t>
            </a:r>
            <a:r>
              <a:rPr lang="en-US" sz="1800" dirty="0" smtClean="0"/>
              <a:t>o </a:t>
            </a:r>
            <a:r>
              <a:rPr lang="en-US" sz="1800" dirty="0" smtClean="0"/>
              <a:t>Southern Oscillation were added for comparison.</a:t>
            </a:r>
            <a:endParaRPr lang="en-US" sz="2600" dirty="0"/>
          </a:p>
        </p:txBody>
      </p:sp>
      <p:sp>
        <p:nvSpPr>
          <p:cNvPr id="110" name="TextBox 109"/>
          <p:cNvSpPr txBox="1"/>
          <p:nvPr/>
        </p:nvSpPr>
        <p:spPr>
          <a:xfrm>
            <a:off x="9688443" y="25425675"/>
            <a:ext cx="2591708" cy="3416320"/>
          </a:xfrm>
          <a:prstGeom prst="rect">
            <a:avLst/>
          </a:prstGeom>
          <a:noFill/>
        </p:spPr>
        <p:txBody>
          <a:bodyPr wrap="square" rtlCol="0">
            <a:spAutoFit/>
          </a:bodyPr>
          <a:lstStyle/>
          <a:p>
            <a:r>
              <a:rPr lang="en-US" sz="1800" b="1" dirty="0" smtClean="0"/>
              <a:t>Figure </a:t>
            </a:r>
            <a:r>
              <a:rPr lang="en-US" sz="1800" b="1" dirty="0"/>
              <a:t>2</a:t>
            </a:r>
            <a:r>
              <a:rPr lang="en-US" sz="1800" b="1" dirty="0" smtClean="0"/>
              <a:t>: </a:t>
            </a:r>
            <a:r>
              <a:rPr lang="en-US" sz="1800" dirty="0" smtClean="0"/>
              <a:t>Mean sea surface temperature, chlorophyll-a concentrations, </a:t>
            </a:r>
            <a:r>
              <a:rPr lang="en-US" sz="1800" i="1" dirty="0" smtClean="0"/>
              <a:t>in situ </a:t>
            </a:r>
            <a:r>
              <a:rPr lang="en-US" sz="1800" dirty="0" smtClean="0"/>
              <a:t>air temperature and grunion run data (Walker Value) are plotted together for comparison for Pacific </a:t>
            </a:r>
            <a:r>
              <a:rPr lang="en-US" sz="1800" dirty="0"/>
              <a:t>B</a:t>
            </a:r>
            <a:r>
              <a:rPr lang="en-US" sz="1800" dirty="0" smtClean="0"/>
              <a:t>each in San Diego. Each bar represents the months April-August for every year between 2003-2016.</a:t>
            </a:r>
            <a:endParaRPr lang="en-US" sz="2600" dirty="0"/>
          </a:p>
        </p:txBody>
      </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1662</TotalTime>
  <Words>659</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119</cp:revision>
  <dcterms:created xsi:type="dcterms:W3CDTF">2017-06-02T16:06:25Z</dcterms:created>
  <dcterms:modified xsi:type="dcterms:W3CDTF">2017-08-14T17:50:04Z</dcterms:modified>
</cp:coreProperties>
</file>