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LOP-13" initials="D" lastIdx="5" clrIdx="0">
    <p:extLst/>
  </p:cmAuthor>
  <p:cmAuthor id="2" name="DEVELOP-15" initials="D" lastIdx="15" clrIdx="1">
    <p:extLst/>
  </p:cmAuthor>
  <p:cmAuthor id="3" name="DEVELOP-14" initials="D" lastIdx="2" clrIdx="2">
    <p:extLst/>
  </p:cmAuthor>
  <p:cmAuthor id="4" name="Mercedes Bartkovich" initials="MB" lastIdx="12" clrIdx="3"/>
  <p:cmAuthor id="5" name="Lubkin, Sara H. (GSFC-6170)[DEVELOP]" initials="LSH(" lastIdx="3" clrIdx="4">
    <p:extLst>
      <p:ext uri="{19B8F6BF-5375-455C-9EA6-DF929625EA0E}">
        <p15:presenceInfo xmlns:p15="http://schemas.microsoft.com/office/powerpoint/2012/main" userId="S-1-5-21-330711430-3775241029-4075259233-721952" providerId="AD"/>
      </p:ext>
    </p:extLst>
  </p:cmAuthor>
  <p:cmAuthor id="6" name="Clayton, Amanda L. (LARC-E3)[SSAI DEVELOP]" initials="CAL(D" lastIdx="4" clrIdx="5">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4E6"/>
    <a:srgbClr val="4383E1"/>
    <a:srgbClr val="2068D2"/>
    <a:srgbClr val="357ADF"/>
    <a:srgbClr val="1D5EBD"/>
    <a:srgbClr val="E9F0FB"/>
    <a:srgbClr val="A6C4F0"/>
    <a:srgbClr val="1B57AF"/>
    <a:srgbClr val="2E75DE"/>
    <a:srgbClr val="599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6469" autoAdjust="0"/>
  </p:normalViewPr>
  <p:slideViewPr>
    <p:cSldViewPr snapToGrid="0">
      <p:cViewPr>
        <p:scale>
          <a:sx n="26" d="100"/>
          <a:sy n="26" d="100"/>
        </p:scale>
        <p:origin x="2370" y="-7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1B57AF"/>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1B57AF"/>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orient="horz" pos="2592" userDrawn="1">
          <p15:clr>
            <a:srgbClr val="FBAE40"/>
          </p15:clr>
        </p15:guide>
        <p15:guide id="2" orient="horz" pos="2880" userDrawn="1">
          <p15:clr>
            <a:srgbClr val="FBAE40"/>
          </p15:clr>
        </p15:guide>
        <p15:guide id="3" orient="horz" pos="22752" userDrawn="1">
          <p15:clr>
            <a:srgbClr val="FBAE40"/>
          </p15:clr>
        </p15:guide>
        <p15:guide id="4" pos="15264" userDrawn="1">
          <p15:clr>
            <a:srgbClr val="FBAE40"/>
          </p15:clr>
        </p15:guide>
        <p15:guide id="5" pos="576" userDrawn="1">
          <p15:clr>
            <a:srgbClr val="FBAE40"/>
          </p15:clr>
        </p15:guide>
        <p15:guide id="6" pos="86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xmlns="" id="{3B1CFA7B-AD7B-42B4-96C9-51AE82EB2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03"/>
          <a:stretch/>
        </p:blipFill>
        <p:spPr>
          <a:xfrm>
            <a:off x="9610409" y="29462796"/>
            <a:ext cx="2903135" cy="2725945"/>
          </a:xfrm>
          <a:prstGeom prst="rect">
            <a:avLst/>
          </a:prstGeom>
        </p:spPr>
      </p:pic>
      <p:sp>
        <p:nvSpPr>
          <p:cNvPr id="53" name="TextBox 52">
            <a:extLst>
              <a:ext uri="{FF2B5EF4-FFF2-40B4-BE49-F238E27FC236}">
                <a16:creationId xmlns:a16="http://schemas.microsoft.com/office/drawing/2014/main" xmlns="" id="{9C93180D-BDB0-4F42-8F0F-13328F39B711}"/>
              </a:ext>
            </a:extLst>
          </p:cNvPr>
          <p:cNvSpPr txBox="1"/>
          <p:nvPr/>
        </p:nvSpPr>
        <p:spPr>
          <a:xfrm>
            <a:off x="770732" y="11532155"/>
            <a:ext cx="10514333"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Earth Observations</a:t>
            </a:r>
          </a:p>
        </p:txBody>
      </p:sp>
      <p:sp>
        <p:nvSpPr>
          <p:cNvPr id="54" name="Text Placeholder 16">
            <a:extLst>
              <a:ext uri="{FF2B5EF4-FFF2-40B4-BE49-F238E27FC236}">
                <a16:creationId xmlns:a16="http://schemas.microsoft.com/office/drawing/2014/main" xmlns="" id="{71DC077F-4B35-4A5B-8FF0-44D54D4CBD74}"/>
              </a:ext>
            </a:extLst>
          </p:cNvPr>
          <p:cNvSpPr txBox="1">
            <a:spLocks/>
          </p:cNvSpPr>
          <p:nvPr/>
        </p:nvSpPr>
        <p:spPr>
          <a:xfrm>
            <a:off x="872745" y="11943518"/>
            <a:ext cx="8025017" cy="1371463"/>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400" dirty="0">
                <a:solidFill>
                  <a:schemeClr val="tx1">
                    <a:lumMod val="75000"/>
                  </a:schemeClr>
                </a:solidFill>
              </a:rPr>
              <a:t>Suomi National Polar-orbiting Partnership (NPP) Visible Infrared Imaging Radiometer Suite (VIIRS) Day/Night Band (DNB)</a:t>
            </a:r>
          </a:p>
        </p:txBody>
      </p:sp>
      <p:sp>
        <p:nvSpPr>
          <p:cNvPr id="5" name="TextBox 4"/>
          <p:cNvSpPr txBox="1"/>
          <p:nvPr/>
        </p:nvSpPr>
        <p:spPr>
          <a:xfrm>
            <a:off x="770732" y="19079112"/>
            <a:ext cx="22984746"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Results</a:t>
            </a:r>
          </a:p>
        </p:txBody>
      </p:sp>
      <p:sp>
        <p:nvSpPr>
          <p:cNvPr id="15" name="TextBox 14"/>
          <p:cNvSpPr txBox="1"/>
          <p:nvPr/>
        </p:nvSpPr>
        <p:spPr>
          <a:xfrm>
            <a:off x="770732" y="4101863"/>
            <a:ext cx="11516347"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Abstract</a:t>
            </a:r>
          </a:p>
        </p:txBody>
      </p:sp>
      <p:sp>
        <p:nvSpPr>
          <p:cNvPr id="16" name="TextBox 15"/>
          <p:cNvSpPr txBox="1"/>
          <p:nvPr/>
        </p:nvSpPr>
        <p:spPr>
          <a:xfrm>
            <a:off x="12714039" y="4096947"/>
            <a:ext cx="8229600"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Objectives</a:t>
            </a:r>
          </a:p>
        </p:txBody>
      </p:sp>
      <p:sp>
        <p:nvSpPr>
          <p:cNvPr id="18" name="TextBox 17"/>
          <p:cNvSpPr txBox="1"/>
          <p:nvPr/>
        </p:nvSpPr>
        <p:spPr>
          <a:xfrm>
            <a:off x="12714039" y="8327505"/>
            <a:ext cx="8229600"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Study Area</a:t>
            </a:r>
          </a:p>
        </p:txBody>
      </p:sp>
      <p:sp>
        <p:nvSpPr>
          <p:cNvPr id="21" name="TextBox 20"/>
          <p:cNvSpPr txBox="1"/>
          <p:nvPr/>
        </p:nvSpPr>
        <p:spPr>
          <a:xfrm>
            <a:off x="12569661" y="27866576"/>
            <a:ext cx="8229600"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Acknowledgements</a:t>
            </a:r>
          </a:p>
        </p:txBody>
      </p:sp>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2000" b="1" dirty="0">
                <a:solidFill>
                  <a:srgbClr val="1B57AF"/>
                </a:solidFill>
              </a:rPr>
              <a:t>Colorado Plateau </a:t>
            </a:r>
            <a:r>
              <a:rPr lang="en-US" sz="12000" dirty="0">
                <a:solidFill>
                  <a:srgbClr val="1B57AF"/>
                </a:solidFill>
              </a:rPr>
              <a:t>Urban Development</a:t>
            </a: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sz="5400" dirty="0">
                <a:solidFill>
                  <a:srgbClr val="1B57AF"/>
                </a:solidFill>
              </a:rPr>
              <a:t>A Perspective on Nighttime Sky Glow over the Colorado Plateau by Integrating the Suomi-NPP VIIRS Day Night Band Sensor with a Customized Geolocation Data Processing Program</a:t>
            </a:r>
          </a:p>
        </p:txBody>
      </p:sp>
      <p:sp>
        <p:nvSpPr>
          <p:cNvPr id="39" name="Text Placeholder 16"/>
          <p:cNvSpPr txBox="1">
            <a:spLocks/>
          </p:cNvSpPr>
          <p:nvPr/>
        </p:nvSpPr>
        <p:spPr>
          <a:xfrm>
            <a:off x="12766743" y="15414828"/>
            <a:ext cx="11394770" cy="4497141"/>
          </a:xfrm>
          <a:prstGeom prst="rect">
            <a:avLst/>
          </a:prstGeom>
          <a:noFill/>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1B57AF"/>
              </a:buClr>
            </a:pPr>
            <a:r>
              <a:rPr lang="en-US" dirty="0">
                <a:solidFill>
                  <a:schemeClr val="tx1">
                    <a:lumMod val="75000"/>
                  </a:schemeClr>
                </a:solidFill>
              </a:rPr>
              <a:t>Combining the Skyglow Estimation Toolbox and Suomi NPP VIIRS imagery </a:t>
            </a:r>
            <a:r>
              <a:rPr lang="en-US" dirty="0" smtClean="0">
                <a:solidFill>
                  <a:schemeClr val="tx1">
                    <a:lumMod val="75000"/>
                  </a:schemeClr>
                </a:solidFill>
              </a:rPr>
              <a:t>allowed for </a:t>
            </a:r>
            <a:r>
              <a:rPr lang="en-US" dirty="0">
                <a:solidFill>
                  <a:schemeClr val="tx1">
                    <a:lumMod val="75000"/>
                  </a:schemeClr>
                </a:solidFill>
              </a:rPr>
              <a:t>the capability to model light pollution at predetermined zenith and azimuth angles.</a:t>
            </a:r>
          </a:p>
          <a:p>
            <a:pPr marL="347663" indent="-347663">
              <a:buClr>
                <a:srgbClr val="1B57AF"/>
              </a:buClr>
            </a:pPr>
            <a:r>
              <a:rPr lang="en-US" dirty="0">
                <a:solidFill>
                  <a:schemeClr val="tx1">
                    <a:lumMod val="75000"/>
                  </a:schemeClr>
                </a:solidFill>
              </a:rPr>
              <a:t>SET offers broader, more dynamic capabilities and applications than handheld light meters, allowing local officials to expand the geographic scope of current light measurement practices. </a:t>
            </a:r>
          </a:p>
          <a:p>
            <a:pPr marL="347663" indent="-347663">
              <a:buClr>
                <a:srgbClr val="1B57AF"/>
              </a:buClr>
            </a:pPr>
            <a:r>
              <a:rPr lang="en-US" dirty="0">
                <a:solidFill>
                  <a:schemeClr val="tx1">
                    <a:lumMod val="75000"/>
                  </a:schemeClr>
                </a:solidFill>
              </a:rPr>
              <a:t>Local officials and communities will have the capability to track changes in maximum brightness levels with the Skyglow Estimation Toolbox.</a:t>
            </a:r>
          </a:p>
        </p:txBody>
      </p:sp>
      <p:sp>
        <p:nvSpPr>
          <p:cNvPr id="40" name="TextBox 39"/>
          <p:cNvSpPr txBox="1"/>
          <p:nvPr/>
        </p:nvSpPr>
        <p:spPr>
          <a:xfrm>
            <a:off x="12714039" y="14637692"/>
            <a:ext cx="8229600"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Conclusions</a:t>
            </a:r>
          </a:p>
        </p:txBody>
      </p:sp>
      <p:sp>
        <p:nvSpPr>
          <p:cNvPr id="43" name="Subtitle"/>
          <p:cNvSpPr txBox="1">
            <a:spLocks/>
          </p:cNvSpPr>
          <p:nvPr/>
        </p:nvSpPr>
        <p:spPr>
          <a:xfrm>
            <a:off x="5990493"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0" dirty="0">
                <a:solidFill>
                  <a:srgbClr val="1B57AF"/>
                </a:solidFill>
              </a:rPr>
              <a:t>Virginia – Wise</a:t>
            </a:r>
          </a:p>
          <a:p>
            <a:r>
              <a:rPr lang="en-US" sz="4000" b="0" dirty="0">
                <a:solidFill>
                  <a:srgbClr val="1B57AF"/>
                </a:solidFill>
              </a:rPr>
              <a:t>Fall 2017</a:t>
            </a:r>
          </a:p>
        </p:txBody>
      </p:sp>
      <p:sp>
        <p:nvSpPr>
          <p:cNvPr id="34" name="Text Placeholder 16"/>
          <p:cNvSpPr txBox="1">
            <a:spLocks/>
          </p:cNvSpPr>
          <p:nvPr/>
        </p:nvSpPr>
        <p:spPr>
          <a:xfrm>
            <a:off x="914400" y="4892184"/>
            <a:ext cx="11439615" cy="65056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schemeClr>
                </a:solidFill>
              </a:rPr>
              <a:t>The rapid expansion of human population in conjunction with industrialization has resulted in increased artificial light pollution, also known as sky glow. Anthropogenic light pollution hinders the reproductive, migratory, and predatory habits of wildlife relying on the predictable diurnal cycle. Artificial light pollution not only degrades the quality in which humans view the night sky, but also causes adverse human health concerns including obesity, cancer, depression, and insomnia. The expansion of the </a:t>
            </a:r>
            <a:r>
              <a:rPr lang="en-US" sz="2400" dirty="0" err="1">
                <a:solidFill>
                  <a:schemeClr val="tx1">
                    <a:lumMod val="75000"/>
                  </a:schemeClr>
                </a:solidFill>
              </a:rPr>
              <a:t>Skyglow</a:t>
            </a:r>
            <a:r>
              <a:rPr lang="en-US" sz="2400" dirty="0">
                <a:solidFill>
                  <a:schemeClr val="tx1">
                    <a:lumMod val="75000"/>
                  </a:schemeClr>
                </a:solidFill>
              </a:rPr>
              <a:t> Estimation Toolbox (SET) Python program enabled adjustable zenith and azimuth angles, which assisted in determining the levels and the directions of anthropogenic light pollution impacting the Colorado Plateau. The SET program calculates artificial sky glow by applying the model of light propagation from </a:t>
            </a:r>
            <a:r>
              <a:rPr lang="en-US" sz="2400" dirty="0" err="1">
                <a:solidFill>
                  <a:schemeClr val="tx1">
                    <a:lumMod val="75000"/>
                  </a:schemeClr>
                </a:solidFill>
              </a:rPr>
              <a:t>Falchi</a:t>
            </a:r>
            <a:r>
              <a:rPr lang="en-US" sz="2400" dirty="0">
                <a:solidFill>
                  <a:schemeClr val="tx1">
                    <a:lumMod val="75000"/>
                  </a:schemeClr>
                </a:solidFill>
              </a:rPr>
              <a:t> (2016), Cinzano (2000), and Garstang (1989) to visible light radiance imagery from the Suomi National Polar-orbiting Partnership (Suomi-NPP) Visible Infrared Imaging Radiometer Suite (VIIRS) Day/Night Band (DNB). A composite image of the Colorado Plateau region was created for the months of June, July, August, September, and October of 2014 through 2016, and the available months of 2017, which included June and July. The updated SET program processed the composite image to produce a library of kernels, to generate Artificial </a:t>
            </a:r>
            <a:r>
              <a:rPr lang="en-US" sz="2400" dirty="0" err="1">
                <a:solidFill>
                  <a:schemeClr val="tx1">
                    <a:lumMod val="75000"/>
                  </a:schemeClr>
                </a:solidFill>
              </a:rPr>
              <a:t>Skyglow</a:t>
            </a:r>
            <a:r>
              <a:rPr lang="en-US" sz="2400" dirty="0">
                <a:solidFill>
                  <a:schemeClr val="tx1">
                    <a:lumMod val="75000"/>
                  </a:schemeClr>
                </a:solidFill>
              </a:rPr>
              <a:t> Maps modeling predetermined zenith and azimuth angle combinations. The resulting maps yield the direction of the greatest contribution of anthropogenic light pollution.  Consequentially, the updated </a:t>
            </a:r>
            <a:r>
              <a:rPr lang="en-US" sz="2400" dirty="0" err="1">
                <a:solidFill>
                  <a:schemeClr val="tx1">
                    <a:lumMod val="75000"/>
                  </a:schemeClr>
                </a:solidFill>
              </a:rPr>
              <a:t>Skyglow</a:t>
            </a:r>
            <a:r>
              <a:rPr lang="en-US" sz="2400" dirty="0">
                <a:solidFill>
                  <a:schemeClr val="tx1">
                    <a:lumMod val="75000"/>
                  </a:schemeClr>
                </a:solidFill>
              </a:rPr>
              <a:t> Estimation Toolbox informed government agencies and stakeholders about the current state of anthropocentric light pollution in the Colorado Plateau and provided a basis for future action.</a:t>
            </a:r>
          </a:p>
        </p:txBody>
      </p:sp>
      <p:sp>
        <p:nvSpPr>
          <p:cNvPr id="35" name="Text Placeholder 16"/>
          <p:cNvSpPr txBox="1">
            <a:spLocks/>
          </p:cNvSpPr>
          <p:nvPr/>
        </p:nvSpPr>
        <p:spPr>
          <a:xfrm>
            <a:off x="12714039" y="5008207"/>
            <a:ext cx="11447473" cy="397908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1B57AF"/>
              </a:buClr>
            </a:pPr>
            <a:r>
              <a:rPr lang="en-US" b="1" dirty="0">
                <a:solidFill>
                  <a:srgbClr val="1B57AF"/>
                </a:solidFill>
              </a:rPr>
              <a:t>Analyze</a:t>
            </a:r>
            <a:r>
              <a:rPr lang="en-US" dirty="0">
                <a:solidFill>
                  <a:srgbClr val="55B27B"/>
                </a:solidFill>
              </a:rPr>
              <a:t> </a:t>
            </a:r>
            <a:r>
              <a:rPr lang="en-US" dirty="0">
                <a:solidFill>
                  <a:schemeClr val="tx1">
                    <a:lumMod val="75000"/>
                  </a:schemeClr>
                </a:solidFill>
              </a:rPr>
              <a:t>artificial light affecting the Colorado Plateau using the Skyglow Estimation Toolbox (SET)</a:t>
            </a:r>
          </a:p>
          <a:p>
            <a:pPr>
              <a:buClr>
                <a:srgbClr val="1B57AF"/>
              </a:buClr>
            </a:pPr>
            <a:r>
              <a:rPr lang="en-US" b="1" dirty="0">
                <a:solidFill>
                  <a:srgbClr val="1B57AF"/>
                </a:solidFill>
              </a:rPr>
              <a:t>Determine</a:t>
            </a:r>
            <a:r>
              <a:rPr lang="en-US" dirty="0">
                <a:solidFill>
                  <a:srgbClr val="55B27B"/>
                </a:solidFill>
              </a:rPr>
              <a:t> </a:t>
            </a:r>
            <a:r>
              <a:rPr lang="en-US" dirty="0">
                <a:solidFill>
                  <a:schemeClr val="tx1">
                    <a:lumMod val="75000"/>
                  </a:schemeClr>
                </a:solidFill>
              </a:rPr>
              <a:t>zenith and azimuth angles with higher sky glow values</a:t>
            </a:r>
          </a:p>
          <a:p>
            <a:pPr>
              <a:buClr>
                <a:srgbClr val="1B57AF"/>
              </a:buClr>
            </a:pPr>
            <a:r>
              <a:rPr lang="en-US" b="1" dirty="0">
                <a:solidFill>
                  <a:srgbClr val="1B57AF"/>
                </a:solidFill>
              </a:rPr>
              <a:t>Employ </a:t>
            </a:r>
            <a:r>
              <a:rPr lang="en-US" i="1" dirty="0"/>
              <a:t>in situ </a:t>
            </a:r>
            <a:r>
              <a:rPr lang="en-US" dirty="0"/>
              <a:t>data from the National Park to determine the statistical relevance of the values generated by SET.</a:t>
            </a:r>
          </a:p>
          <a:p>
            <a:pPr>
              <a:buClr>
                <a:srgbClr val="1B57AF"/>
              </a:buClr>
            </a:pPr>
            <a:r>
              <a:rPr lang="en-US" b="1" dirty="0">
                <a:solidFill>
                  <a:srgbClr val="1B57AF"/>
                </a:solidFill>
              </a:rPr>
              <a:t>Generate</a:t>
            </a:r>
            <a:r>
              <a:rPr lang="en-US" dirty="0">
                <a:solidFill>
                  <a:srgbClr val="55B27B"/>
                </a:solidFill>
              </a:rPr>
              <a:t> </a:t>
            </a:r>
            <a:r>
              <a:rPr lang="en-US" dirty="0">
                <a:solidFill>
                  <a:schemeClr val="tx1">
                    <a:lumMod val="75000"/>
                  </a:schemeClr>
                </a:solidFill>
              </a:rPr>
              <a:t>Artificial </a:t>
            </a:r>
            <a:r>
              <a:rPr lang="en-US" dirty="0" err="1">
                <a:solidFill>
                  <a:schemeClr val="tx1">
                    <a:lumMod val="75000"/>
                  </a:schemeClr>
                </a:solidFill>
              </a:rPr>
              <a:t>Skyglow</a:t>
            </a:r>
            <a:r>
              <a:rPr lang="en-US" dirty="0">
                <a:solidFill>
                  <a:schemeClr val="tx1">
                    <a:lumMod val="75000"/>
                  </a:schemeClr>
                </a:solidFill>
              </a:rPr>
              <a:t> Maps for the Colorado Plateau</a:t>
            </a:r>
          </a:p>
        </p:txBody>
      </p:sp>
      <p:sp>
        <p:nvSpPr>
          <p:cNvPr id="140" name="Text Placeholder 16">
            <a:extLst>
              <a:ext uri="{FF2B5EF4-FFF2-40B4-BE49-F238E27FC236}">
                <a16:creationId xmlns:a16="http://schemas.microsoft.com/office/drawing/2014/main" xmlns="" id="{D45C8FDE-80E9-4EA6-9102-5C7634C97B96}"/>
              </a:ext>
            </a:extLst>
          </p:cNvPr>
          <p:cNvSpPr txBox="1">
            <a:spLocks/>
          </p:cNvSpPr>
          <p:nvPr/>
        </p:nvSpPr>
        <p:spPr>
          <a:xfrm>
            <a:off x="12603891" y="28849449"/>
            <a:ext cx="11520282" cy="6015094"/>
          </a:xfrm>
          <a:prstGeom prst="rect">
            <a:avLst/>
          </a:prstGeom>
        </p:spPr>
        <p:txBody>
          <a:bodyPr numCol="1" spcCol="640080">
            <a:no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The Colorado Plateau Urban Development team is grateful for the guidance and collaboration received from their team of science advisors and those at the Wise County Clerk of Circuit Court’s Office: Joseph Spruce, Lead Science Advisor for NASA DEVELOP VA – Wise County; Dr. Kenton Ross, Lead Science Advisor for NASA DEVELOP National Program; Dr. L. DeWayne Cecil, Chief Climatologist at NOAA National Centers for Environmental Information and Program Manager of Global Science &amp; Technology, Inc.; Bob </a:t>
            </a:r>
            <a:r>
              <a:rPr lang="en-US" sz="2400" dirty="0" err="1"/>
              <a:t>VanGundy</a:t>
            </a:r>
            <a:r>
              <a:rPr lang="en-US" sz="2400" dirty="0"/>
              <a:t>, Geology Instructor at The University of Virginia’s College at Wise; and Eric White, Center Lead at NASA DEVELOP </a:t>
            </a:r>
            <a:r>
              <a:rPr lang="en-US" sz="2400" dirty="0" smtClean="0"/>
              <a:t>VA – Wise node.</a:t>
            </a:r>
            <a:endParaRPr lang="en-US" sz="2400" dirty="0"/>
          </a:p>
          <a:p>
            <a:r>
              <a:rPr lang="en-US" sz="2400" dirty="0"/>
              <a:t>Additionally, the team appreciates the cooperation, enthusiasm, and assistance of the Colorado Plateau Urban Development partners, who made this project possible: Randy Stanley, National Park Service Intermountain Region Natural Sounds and Night Skies Coordinator; Sharolyn Anderson, PhD, Research Scientist of the National Park Service Natural Sounds and Night Skies Division; Li-Wei Hung, PhD, Research Scientist of the National Park Service Natural Sounds and Night Skies Division; </a:t>
            </a:r>
            <a:r>
              <a:rPr lang="en-US" sz="2400" dirty="0" err="1"/>
              <a:t>Bettymaya</a:t>
            </a:r>
            <a:r>
              <a:rPr lang="en-US" sz="2400" dirty="0"/>
              <a:t> </a:t>
            </a:r>
            <a:r>
              <a:rPr lang="en-US" sz="2400" dirty="0" err="1"/>
              <a:t>Foott</a:t>
            </a:r>
            <a:r>
              <a:rPr lang="en-US" sz="2400" dirty="0"/>
              <a:t>, Coordinator, Colorado Plateau Dark Sky Cooperative; John </a:t>
            </a:r>
            <a:r>
              <a:rPr lang="en-US" sz="2400" dirty="0" err="1"/>
              <a:t>Barentine</a:t>
            </a:r>
            <a:r>
              <a:rPr lang="en-US" sz="2400" dirty="0"/>
              <a:t>, Program Manager, Colorado Plateau Dark Sky Cooperative; Dan Greenblatt, </a:t>
            </a:r>
            <a:r>
              <a:rPr lang="en-US" sz="2400"/>
              <a:t>Colter </a:t>
            </a:r>
            <a:r>
              <a:rPr lang="en-US" sz="2400" smtClean="0"/>
              <a:t>Bay District </a:t>
            </a:r>
            <a:r>
              <a:rPr lang="en-US" sz="2400" dirty="0"/>
              <a:t>Interpretive Ranger at Grand Teton National Park; and Samuel Singer, PhD</a:t>
            </a:r>
            <a:r>
              <a:rPr lang="en-US" sz="2400"/>
              <a:t>, </a:t>
            </a:r>
            <a:r>
              <a:rPr lang="en-US" sz="2400" smtClean="0"/>
              <a:t>Executive </a:t>
            </a:r>
            <a:r>
              <a:rPr lang="en-US" sz="2400" dirty="0"/>
              <a:t>Director of Wyoming Stargazing.</a:t>
            </a:r>
          </a:p>
        </p:txBody>
      </p:sp>
      <p:pic>
        <p:nvPicPr>
          <p:cNvPr id="141" name="Picture 140">
            <a:extLst>
              <a:ext uri="{FF2B5EF4-FFF2-40B4-BE49-F238E27FC236}">
                <a16:creationId xmlns:a16="http://schemas.microsoft.com/office/drawing/2014/main" xmlns="" id="{1D106287-91AF-44CC-AED4-99069CABF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3675" y="32206408"/>
            <a:ext cx="1887088" cy="2456986"/>
          </a:xfrm>
          <a:prstGeom prst="rect">
            <a:avLst/>
          </a:prstGeom>
        </p:spPr>
      </p:pic>
      <p:sp>
        <p:nvSpPr>
          <p:cNvPr id="23" name="TextBox 22"/>
          <p:cNvSpPr txBox="1"/>
          <p:nvPr/>
        </p:nvSpPr>
        <p:spPr>
          <a:xfrm>
            <a:off x="770732" y="27866576"/>
            <a:ext cx="4542503"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Team Members</a:t>
            </a:r>
          </a:p>
        </p:txBody>
      </p:sp>
      <p:sp>
        <p:nvSpPr>
          <p:cNvPr id="94" name="Text Placeholder 16"/>
          <p:cNvSpPr txBox="1">
            <a:spLocks/>
          </p:cNvSpPr>
          <p:nvPr/>
        </p:nvSpPr>
        <p:spPr>
          <a:xfrm>
            <a:off x="1126155" y="30680416"/>
            <a:ext cx="2940647" cy="10553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Margaret Mulhern</a:t>
            </a:r>
          </a:p>
          <a:p>
            <a:pPr algn="ctr">
              <a:lnSpc>
                <a:spcPct val="100000"/>
              </a:lnSpc>
              <a:spcBef>
                <a:spcPts val="0"/>
              </a:spcBef>
            </a:pPr>
            <a:r>
              <a:rPr lang="en-US" dirty="0">
                <a:solidFill>
                  <a:schemeClr val="tx1">
                    <a:lumMod val="75000"/>
                  </a:schemeClr>
                </a:solidFill>
              </a:rPr>
              <a:t>Project Lead</a:t>
            </a:r>
          </a:p>
        </p:txBody>
      </p:sp>
      <p:sp>
        <p:nvSpPr>
          <p:cNvPr id="95" name="Text Placeholder 16"/>
          <p:cNvSpPr txBox="1">
            <a:spLocks/>
          </p:cNvSpPr>
          <p:nvPr/>
        </p:nvSpPr>
        <p:spPr>
          <a:xfrm>
            <a:off x="4139748" y="30740456"/>
            <a:ext cx="2429063" cy="105534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Manda Au</a:t>
            </a:r>
          </a:p>
        </p:txBody>
      </p:sp>
      <p:sp>
        <p:nvSpPr>
          <p:cNvPr id="96" name="Text Placeholder 16"/>
          <p:cNvSpPr txBox="1">
            <a:spLocks/>
          </p:cNvSpPr>
          <p:nvPr/>
        </p:nvSpPr>
        <p:spPr>
          <a:xfrm>
            <a:off x="6833647" y="30691316"/>
            <a:ext cx="2538927" cy="105534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Ian Brastow</a:t>
            </a:r>
          </a:p>
        </p:txBody>
      </p:sp>
      <p:grpSp>
        <p:nvGrpSpPr>
          <p:cNvPr id="24" name="Group 23">
            <a:extLst>
              <a:ext uri="{FF2B5EF4-FFF2-40B4-BE49-F238E27FC236}">
                <a16:creationId xmlns:a16="http://schemas.microsoft.com/office/drawing/2014/main" xmlns="" id="{DDFE79C8-ED9B-4A18-8D14-9CB2CB5A7C89}"/>
              </a:ext>
            </a:extLst>
          </p:cNvPr>
          <p:cNvGrpSpPr/>
          <p:nvPr/>
        </p:nvGrpSpPr>
        <p:grpSpPr>
          <a:xfrm>
            <a:off x="7233137" y="28765112"/>
            <a:ext cx="1739947" cy="1730459"/>
            <a:chOff x="7233137" y="28765112"/>
            <a:chExt cx="1739947" cy="1730459"/>
          </a:xfrm>
        </p:grpSpPr>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3137" y="28765112"/>
              <a:ext cx="1739947" cy="1730459"/>
            </a:xfrm>
            <a:prstGeom prst="rect">
              <a:avLst/>
            </a:prstGeom>
          </p:spPr>
        </p:pic>
        <p:pic>
          <p:nvPicPr>
            <p:cNvPr id="56" name="Picture 55">
              <a:extLst>
                <a:ext uri="{FF2B5EF4-FFF2-40B4-BE49-F238E27FC236}">
                  <a16:creationId xmlns:a16="http://schemas.microsoft.com/office/drawing/2014/main" xmlns="" id="{84D9D896-3ED3-4FB9-984F-1B88DD5AE6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9456" y="28953275"/>
              <a:ext cx="1391955" cy="1391955"/>
            </a:xfrm>
            <a:prstGeom prst="ellipse">
              <a:avLst/>
            </a:prstGeom>
          </p:spPr>
        </p:pic>
      </p:grpSp>
      <p:grpSp>
        <p:nvGrpSpPr>
          <p:cNvPr id="4" name="Group 3">
            <a:extLst>
              <a:ext uri="{FF2B5EF4-FFF2-40B4-BE49-F238E27FC236}">
                <a16:creationId xmlns:a16="http://schemas.microsoft.com/office/drawing/2014/main" xmlns="" id="{2D6DB00F-28D8-4EBF-816B-6DEE3556A52F}"/>
              </a:ext>
            </a:extLst>
          </p:cNvPr>
          <p:cNvGrpSpPr/>
          <p:nvPr/>
        </p:nvGrpSpPr>
        <p:grpSpPr>
          <a:xfrm>
            <a:off x="4478764" y="28765112"/>
            <a:ext cx="1739947" cy="1730459"/>
            <a:chOff x="4591651" y="28765112"/>
            <a:chExt cx="1739947" cy="1730459"/>
          </a:xfrm>
        </p:grpSpPr>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1651" y="28765112"/>
              <a:ext cx="1739947" cy="1730459"/>
            </a:xfrm>
            <a:prstGeom prst="rect">
              <a:avLst/>
            </a:prstGeom>
          </p:spPr>
        </p:pic>
        <p:pic>
          <p:nvPicPr>
            <p:cNvPr id="58" name="Picture 57">
              <a:extLst>
                <a:ext uri="{FF2B5EF4-FFF2-40B4-BE49-F238E27FC236}">
                  <a16:creationId xmlns:a16="http://schemas.microsoft.com/office/drawing/2014/main" xmlns="" id="{F3D1FF68-A764-4E4A-8264-3B77C8972B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1190" y="28953275"/>
              <a:ext cx="1391955" cy="1391955"/>
            </a:xfrm>
            <a:prstGeom prst="ellipse">
              <a:avLst/>
            </a:prstGeom>
          </p:spPr>
        </p:pic>
      </p:grpSp>
      <p:grpSp>
        <p:nvGrpSpPr>
          <p:cNvPr id="3" name="Group 2">
            <a:extLst>
              <a:ext uri="{FF2B5EF4-FFF2-40B4-BE49-F238E27FC236}">
                <a16:creationId xmlns:a16="http://schemas.microsoft.com/office/drawing/2014/main" xmlns="" id="{A7623E59-C39F-47FB-9770-B8B15A048101}"/>
              </a:ext>
            </a:extLst>
          </p:cNvPr>
          <p:cNvGrpSpPr/>
          <p:nvPr/>
        </p:nvGrpSpPr>
        <p:grpSpPr>
          <a:xfrm>
            <a:off x="1724392" y="28765112"/>
            <a:ext cx="1739947" cy="1730459"/>
            <a:chOff x="1724392" y="28765112"/>
            <a:chExt cx="1739947" cy="1730459"/>
          </a:xfrm>
        </p:grpSpPr>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392" y="28765112"/>
              <a:ext cx="1739947" cy="1730459"/>
            </a:xfrm>
            <a:prstGeom prst="rect">
              <a:avLst/>
            </a:prstGeom>
          </p:spPr>
        </p:pic>
        <p:pic>
          <p:nvPicPr>
            <p:cNvPr id="1025" name="Picture 1024">
              <a:extLst>
                <a:ext uri="{FF2B5EF4-FFF2-40B4-BE49-F238E27FC236}">
                  <a16:creationId xmlns:a16="http://schemas.microsoft.com/office/drawing/2014/main" xmlns="" id="{3C7F0EE2-3276-470D-A348-9E17862306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7150" y="28953275"/>
              <a:ext cx="1391955" cy="1391955"/>
            </a:xfrm>
            <a:prstGeom prst="ellipse">
              <a:avLst/>
            </a:prstGeom>
          </p:spPr>
        </p:pic>
      </p:grpSp>
      <p:sp>
        <p:nvSpPr>
          <p:cNvPr id="17" name="TextBox 16"/>
          <p:cNvSpPr txBox="1"/>
          <p:nvPr/>
        </p:nvSpPr>
        <p:spPr>
          <a:xfrm>
            <a:off x="770732" y="13195921"/>
            <a:ext cx="11407715"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Methodology</a:t>
            </a:r>
          </a:p>
        </p:txBody>
      </p:sp>
      <p:grpSp>
        <p:nvGrpSpPr>
          <p:cNvPr id="20" name="Group 19">
            <a:extLst>
              <a:ext uri="{FF2B5EF4-FFF2-40B4-BE49-F238E27FC236}">
                <a16:creationId xmlns:a16="http://schemas.microsoft.com/office/drawing/2014/main" xmlns="" id="{8D91387F-0CF7-4E35-98D9-73A8272AD459}"/>
              </a:ext>
            </a:extLst>
          </p:cNvPr>
          <p:cNvGrpSpPr>
            <a:grpSpLocks noChangeAspect="1"/>
          </p:cNvGrpSpPr>
          <p:nvPr/>
        </p:nvGrpSpPr>
        <p:grpSpPr>
          <a:xfrm>
            <a:off x="18019566" y="8424432"/>
            <a:ext cx="6141946" cy="6159905"/>
            <a:chOff x="18626959" y="8086276"/>
            <a:chExt cx="4738495" cy="5072843"/>
          </a:xfrm>
          <a:effectLst>
            <a:outerShdw blurRad="190500" dist="228600" dir="8100000" algn="tr" rotWithShape="0">
              <a:prstClr val="black">
                <a:alpha val="30000"/>
              </a:prstClr>
            </a:outerShdw>
          </a:effectLst>
        </p:grpSpPr>
        <p:grpSp>
          <p:nvGrpSpPr>
            <p:cNvPr id="2" name="Group 1">
              <a:extLst>
                <a:ext uri="{FF2B5EF4-FFF2-40B4-BE49-F238E27FC236}">
                  <a16:creationId xmlns:a16="http://schemas.microsoft.com/office/drawing/2014/main" xmlns="" id="{FE934A2E-382C-4143-B6A3-22984082F4CD}"/>
                </a:ext>
              </a:extLst>
            </p:cNvPr>
            <p:cNvGrpSpPr/>
            <p:nvPr/>
          </p:nvGrpSpPr>
          <p:grpSpPr>
            <a:xfrm>
              <a:off x="18627406" y="8086276"/>
              <a:ext cx="4660890" cy="5072843"/>
              <a:chOff x="18046161" y="8189213"/>
              <a:chExt cx="5770929" cy="5956168"/>
            </a:xfrm>
          </p:grpSpPr>
          <p:pic>
            <p:nvPicPr>
              <p:cNvPr id="104" name="Picture 103">
                <a:extLst>
                  <a:ext uri="{FF2B5EF4-FFF2-40B4-BE49-F238E27FC236}">
                    <a16:creationId xmlns:a16="http://schemas.microsoft.com/office/drawing/2014/main" xmlns="" id="{61D43775-A4BA-42AF-B3F8-12AB1DE47AFF}"/>
                  </a:ext>
                </a:extLst>
              </p:cNvPr>
              <p:cNvPicPr>
                <a:picLocks noChangeAspect="1"/>
              </p:cNvPicPr>
              <p:nvPr/>
            </p:nvPicPr>
            <p:blipFill rotWithShape="1">
              <a:blip r:embed="rId8">
                <a:extLst>
                  <a:ext uri="{28A0092B-C50C-407E-A947-70E740481C1C}">
                    <a14:useLocalDpi xmlns:a14="http://schemas.microsoft.com/office/drawing/2010/main" val="0"/>
                  </a:ext>
                </a:extLst>
              </a:blip>
              <a:srcRect l="26603" t="6628" r="8492" b="6806"/>
              <a:stretch/>
            </p:blipFill>
            <p:spPr bwMode="auto">
              <a:xfrm>
                <a:off x="18046161" y="8189213"/>
                <a:ext cx="5770929" cy="5956168"/>
              </a:xfrm>
              <a:prstGeom prst="rect">
                <a:avLst/>
              </a:prstGeom>
              <a:noFill/>
              <a:ln>
                <a:noFill/>
              </a:ln>
              <a:extLst>
                <a:ext uri="{53640926-AAD7-44D8-BBD7-CCE9431645EC}">
                  <a14:shadowObscured xmlns:a14="http://schemas.microsoft.com/office/drawing/2010/main"/>
                </a:ext>
              </a:extLst>
            </p:spPr>
          </p:pic>
          <p:pic>
            <p:nvPicPr>
              <p:cNvPr id="199" name="Picture 198">
                <a:extLst>
                  <a:ext uri="{FF2B5EF4-FFF2-40B4-BE49-F238E27FC236}">
                    <a16:creationId xmlns:a16="http://schemas.microsoft.com/office/drawing/2014/main" xmlns="" id="{7837F2E5-852E-44E5-BCE9-10AF2AE1E1B4}"/>
                  </a:ext>
                </a:extLst>
              </p:cNvPr>
              <p:cNvPicPr>
                <a:picLocks noChangeAspect="1"/>
              </p:cNvPicPr>
              <p:nvPr/>
            </p:nvPicPr>
            <p:blipFill>
              <a:blip r:embed="rId9"/>
              <a:stretch>
                <a:fillRect/>
              </a:stretch>
            </p:blipFill>
            <p:spPr>
              <a:xfrm>
                <a:off x="18197852" y="8274915"/>
                <a:ext cx="1057026" cy="961335"/>
              </a:xfrm>
              <a:prstGeom prst="rect">
                <a:avLst/>
              </a:prstGeom>
            </p:spPr>
          </p:pic>
        </p:grpSp>
        <p:sp>
          <p:nvSpPr>
            <p:cNvPr id="175" name="TextBox 174">
              <a:extLst>
                <a:ext uri="{FF2B5EF4-FFF2-40B4-BE49-F238E27FC236}">
                  <a16:creationId xmlns:a16="http://schemas.microsoft.com/office/drawing/2014/main" xmlns="" id="{487B9770-9544-4D98-ACC6-E15EDD59002A}"/>
                </a:ext>
              </a:extLst>
            </p:cNvPr>
            <p:cNvSpPr txBox="1"/>
            <p:nvPr/>
          </p:nvSpPr>
          <p:spPr>
            <a:xfrm>
              <a:off x="19786441" y="8573588"/>
              <a:ext cx="835593" cy="432692"/>
            </a:xfrm>
            <a:prstGeom prst="rect">
              <a:avLst/>
            </a:prstGeom>
            <a:noFill/>
          </p:spPr>
          <p:txBody>
            <a:bodyPr wrap="square" rtlCol="0">
              <a:spAutoFit/>
            </a:bodyPr>
            <a:lstStyle/>
            <a:p>
              <a:r>
                <a:rPr lang="en-US" sz="2000" dirty="0"/>
                <a:t>ID</a:t>
              </a:r>
            </a:p>
          </p:txBody>
        </p:sp>
        <p:sp>
          <p:nvSpPr>
            <p:cNvPr id="176" name="TextBox 175">
              <a:extLst>
                <a:ext uri="{FF2B5EF4-FFF2-40B4-BE49-F238E27FC236}">
                  <a16:creationId xmlns:a16="http://schemas.microsoft.com/office/drawing/2014/main" xmlns="" id="{ACC29D5A-2C88-4F3F-AF8B-ABD2ADA58561}"/>
                </a:ext>
              </a:extLst>
            </p:cNvPr>
            <p:cNvSpPr txBox="1"/>
            <p:nvPr/>
          </p:nvSpPr>
          <p:spPr>
            <a:xfrm>
              <a:off x="18878133" y="9707101"/>
              <a:ext cx="835593" cy="432692"/>
            </a:xfrm>
            <a:prstGeom prst="rect">
              <a:avLst/>
            </a:prstGeom>
            <a:noFill/>
          </p:spPr>
          <p:txBody>
            <a:bodyPr wrap="square" rtlCol="0">
              <a:spAutoFit/>
            </a:bodyPr>
            <a:lstStyle/>
            <a:p>
              <a:r>
                <a:rPr lang="en-US" sz="2000" dirty="0"/>
                <a:t>NV</a:t>
              </a:r>
            </a:p>
          </p:txBody>
        </p:sp>
        <p:sp>
          <p:nvSpPr>
            <p:cNvPr id="177" name="TextBox 176">
              <a:extLst>
                <a:ext uri="{FF2B5EF4-FFF2-40B4-BE49-F238E27FC236}">
                  <a16:creationId xmlns:a16="http://schemas.microsoft.com/office/drawing/2014/main" xmlns="" id="{406A7314-EE13-4CBA-B460-3EA335096AED}"/>
                </a:ext>
              </a:extLst>
            </p:cNvPr>
            <p:cNvSpPr txBox="1"/>
            <p:nvPr/>
          </p:nvSpPr>
          <p:spPr>
            <a:xfrm>
              <a:off x="18899143" y="11164051"/>
              <a:ext cx="835593" cy="432692"/>
            </a:xfrm>
            <a:prstGeom prst="rect">
              <a:avLst/>
            </a:prstGeom>
            <a:noFill/>
          </p:spPr>
          <p:txBody>
            <a:bodyPr wrap="square" rtlCol="0">
              <a:spAutoFit/>
            </a:bodyPr>
            <a:lstStyle/>
            <a:p>
              <a:r>
                <a:rPr lang="en-US" sz="2000" dirty="0"/>
                <a:t>CA</a:t>
              </a:r>
            </a:p>
          </p:txBody>
        </p:sp>
        <p:sp>
          <p:nvSpPr>
            <p:cNvPr id="178" name="TextBox 177">
              <a:extLst>
                <a:ext uri="{FF2B5EF4-FFF2-40B4-BE49-F238E27FC236}">
                  <a16:creationId xmlns:a16="http://schemas.microsoft.com/office/drawing/2014/main" xmlns="" id="{3B092331-880F-4070-AB11-3B8A040B90F2}"/>
                </a:ext>
              </a:extLst>
            </p:cNvPr>
            <p:cNvSpPr txBox="1"/>
            <p:nvPr/>
          </p:nvSpPr>
          <p:spPr>
            <a:xfrm>
              <a:off x="21210548" y="8554596"/>
              <a:ext cx="835593" cy="432692"/>
            </a:xfrm>
            <a:prstGeom prst="rect">
              <a:avLst/>
            </a:prstGeom>
            <a:noFill/>
          </p:spPr>
          <p:txBody>
            <a:bodyPr wrap="square" rtlCol="0">
              <a:spAutoFit/>
            </a:bodyPr>
            <a:lstStyle/>
            <a:p>
              <a:r>
                <a:rPr lang="en-US" sz="2000" dirty="0"/>
                <a:t>WY</a:t>
              </a:r>
            </a:p>
          </p:txBody>
        </p:sp>
        <p:sp>
          <p:nvSpPr>
            <p:cNvPr id="179" name="TextBox 178">
              <a:extLst>
                <a:ext uri="{FF2B5EF4-FFF2-40B4-BE49-F238E27FC236}">
                  <a16:creationId xmlns:a16="http://schemas.microsoft.com/office/drawing/2014/main" xmlns="" id="{BE5D5BBD-ECF3-41EE-B5DF-DF560BAFD555}"/>
                </a:ext>
              </a:extLst>
            </p:cNvPr>
            <p:cNvSpPr txBox="1"/>
            <p:nvPr/>
          </p:nvSpPr>
          <p:spPr>
            <a:xfrm>
              <a:off x="21802106" y="11767076"/>
              <a:ext cx="835593" cy="432692"/>
            </a:xfrm>
            <a:prstGeom prst="rect">
              <a:avLst/>
            </a:prstGeom>
            <a:noFill/>
          </p:spPr>
          <p:txBody>
            <a:bodyPr wrap="square" rtlCol="0">
              <a:spAutoFit/>
            </a:bodyPr>
            <a:lstStyle/>
            <a:p>
              <a:r>
                <a:rPr lang="en-US" sz="2000" dirty="0"/>
                <a:t>NM</a:t>
              </a:r>
            </a:p>
          </p:txBody>
        </p:sp>
        <p:sp>
          <p:nvSpPr>
            <p:cNvPr id="180" name="TextBox 179">
              <a:extLst>
                <a:ext uri="{FF2B5EF4-FFF2-40B4-BE49-F238E27FC236}">
                  <a16:creationId xmlns:a16="http://schemas.microsoft.com/office/drawing/2014/main" xmlns="" id="{1D7E1875-0075-4FE0-BFC6-94698A05A630}"/>
                </a:ext>
              </a:extLst>
            </p:cNvPr>
            <p:cNvSpPr txBox="1"/>
            <p:nvPr/>
          </p:nvSpPr>
          <p:spPr>
            <a:xfrm>
              <a:off x="20305179" y="11818766"/>
              <a:ext cx="835593" cy="432692"/>
            </a:xfrm>
            <a:prstGeom prst="rect">
              <a:avLst/>
            </a:prstGeom>
            <a:noFill/>
          </p:spPr>
          <p:txBody>
            <a:bodyPr wrap="square" rtlCol="0">
              <a:spAutoFit/>
            </a:bodyPr>
            <a:lstStyle/>
            <a:p>
              <a:r>
                <a:rPr lang="en-US" sz="2000" dirty="0"/>
                <a:t>AZ</a:t>
              </a:r>
            </a:p>
          </p:txBody>
        </p:sp>
        <p:sp>
          <p:nvSpPr>
            <p:cNvPr id="181" name="TextBox 180">
              <a:extLst>
                <a:ext uri="{FF2B5EF4-FFF2-40B4-BE49-F238E27FC236}">
                  <a16:creationId xmlns:a16="http://schemas.microsoft.com/office/drawing/2014/main" xmlns="" id="{DC1B8AC6-54AA-4FD8-AEC7-127C6ED04B9B}"/>
                </a:ext>
              </a:extLst>
            </p:cNvPr>
            <p:cNvSpPr txBox="1"/>
            <p:nvPr/>
          </p:nvSpPr>
          <p:spPr>
            <a:xfrm>
              <a:off x="21836211" y="9749018"/>
              <a:ext cx="835593" cy="432692"/>
            </a:xfrm>
            <a:prstGeom prst="rect">
              <a:avLst/>
            </a:prstGeom>
            <a:noFill/>
          </p:spPr>
          <p:txBody>
            <a:bodyPr wrap="square" rtlCol="0">
              <a:spAutoFit/>
            </a:bodyPr>
            <a:lstStyle/>
            <a:p>
              <a:r>
                <a:rPr lang="en-US" sz="2000" dirty="0"/>
                <a:t>CO</a:t>
              </a:r>
            </a:p>
          </p:txBody>
        </p:sp>
        <p:sp>
          <p:nvSpPr>
            <p:cNvPr id="182" name="TextBox 181">
              <a:extLst>
                <a:ext uri="{FF2B5EF4-FFF2-40B4-BE49-F238E27FC236}">
                  <a16:creationId xmlns:a16="http://schemas.microsoft.com/office/drawing/2014/main" xmlns="" id="{0A535652-6D28-4018-9AF9-1E680C8C8D2C}"/>
                </a:ext>
              </a:extLst>
            </p:cNvPr>
            <p:cNvSpPr txBox="1"/>
            <p:nvPr/>
          </p:nvSpPr>
          <p:spPr>
            <a:xfrm>
              <a:off x="22390327" y="12423539"/>
              <a:ext cx="835593" cy="432692"/>
            </a:xfrm>
            <a:prstGeom prst="rect">
              <a:avLst/>
            </a:prstGeom>
            <a:noFill/>
          </p:spPr>
          <p:txBody>
            <a:bodyPr wrap="square" rtlCol="0">
              <a:spAutoFit/>
            </a:bodyPr>
            <a:lstStyle/>
            <a:p>
              <a:r>
                <a:rPr lang="en-US" sz="2000" dirty="0"/>
                <a:t>TX</a:t>
              </a:r>
            </a:p>
          </p:txBody>
        </p:sp>
        <p:sp>
          <p:nvSpPr>
            <p:cNvPr id="183" name="TextBox 182">
              <a:extLst>
                <a:ext uri="{FF2B5EF4-FFF2-40B4-BE49-F238E27FC236}">
                  <a16:creationId xmlns:a16="http://schemas.microsoft.com/office/drawing/2014/main" xmlns="" id="{C12DEE62-572F-49D0-A559-11B558575D9E}"/>
                </a:ext>
              </a:extLst>
            </p:cNvPr>
            <p:cNvSpPr txBox="1"/>
            <p:nvPr/>
          </p:nvSpPr>
          <p:spPr>
            <a:xfrm>
              <a:off x="20122256" y="9614018"/>
              <a:ext cx="835593" cy="432692"/>
            </a:xfrm>
            <a:prstGeom prst="rect">
              <a:avLst/>
            </a:prstGeom>
            <a:noFill/>
          </p:spPr>
          <p:txBody>
            <a:bodyPr wrap="square" rtlCol="0">
              <a:spAutoFit/>
            </a:bodyPr>
            <a:lstStyle/>
            <a:p>
              <a:r>
                <a:rPr lang="en-US" sz="2000" dirty="0"/>
                <a:t>UT</a:t>
              </a:r>
            </a:p>
          </p:txBody>
        </p:sp>
        <p:sp>
          <p:nvSpPr>
            <p:cNvPr id="184" name="TextBox 183">
              <a:extLst>
                <a:ext uri="{FF2B5EF4-FFF2-40B4-BE49-F238E27FC236}">
                  <a16:creationId xmlns:a16="http://schemas.microsoft.com/office/drawing/2014/main" xmlns="" id="{7D42BB89-36C3-46CA-AE02-8E6053874A39}"/>
                </a:ext>
              </a:extLst>
            </p:cNvPr>
            <p:cNvSpPr txBox="1"/>
            <p:nvPr/>
          </p:nvSpPr>
          <p:spPr>
            <a:xfrm>
              <a:off x="21140772" y="12514362"/>
              <a:ext cx="1235694" cy="432692"/>
            </a:xfrm>
            <a:prstGeom prst="rect">
              <a:avLst/>
            </a:prstGeom>
            <a:noFill/>
          </p:spPr>
          <p:txBody>
            <a:bodyPr wrap="square" rtlCol="0">
              <a:spAutoFit/>
            </a:bodyPr>
            <a:lstStyle/>
            <a:p>
              <a:r>
                <a:rPr lang="en-US" sz="2000" dirty="0"/>
                <a:t>Mexico</a:t>
              </a:r>
            </a:p>
          </p:txBody>
        </p:sp>
        <p:sp>
          <p:nvSpPr>
            <p:cNvPr id="185" name="TextBox 184">
              <a:extLst>
                <a:ext uri="{FF2B5EF4-FFF2-40B4-BE49-F238E27FC236}">
                  <a16:creationId xmlns:a16="http://schemas.microsoft.com/office/drawing/2014/main" xmlns="" id="{8F1BD57D-152F-466E-96CA-17506D311EDD}"/>
                </a:ext>
              </a:extLst>
            </p:cNvPr>
            <p:cNvSpPr txBox="1"/>
            <p:nvPr/>
          </p:nvSpPr>
          <p:spPr>
            <a:xfrm>
              <a:off x="22529861" y="8948201"/>
              <a:ext cx="835593" cy="432692"/>
            </a:xfrm>
            <a:prstGeom prst="rect">
              <a:avLst/>
            </a:prstGeom>
            <a:noFill/>
          </p:spPr>
          <p:txBody>
            <a:bodyPr wrap="square" rtlCol="0">
              <a:spAutoFit/>
            </a:bodyPr>
            <a:lstStyle/>
            <a:p>
              <a:r>
                <a:rPr lang="en-US" sz="2000" dirty="0"/>
                <a:t>NE</a:t>
              </a:r>
            </a:p>
          </p:txBody>
        </p:sp>
        <p:sp>
          <p:nvSpPr>
            <p:cNvPr id="186" name="TextBox 185">
              <a:extLst>
                <a:ext uri="{FF2B5EF4-FFF2-40B4-BE49-F238E27FC236}">
                  <a16:creationId xmlns:a16="http://schemas.microsoft.com/office/drawing/2014/main" xmlns="" id="{5A5FEC5B-01FF-47D8-8756-CF52D2227546}"/>
                </a:ext>
              </a:extLst>
            </p:cNvPr>
            <p:cNvSpPr txBox="1"/>
            <p:nvPr/>
          </p:nvSpPr>
          <p:spPr>
            <a:xfrm>
              <a:off x="22501054" y="8408629"/>
              <a:ext cx="835593" cy="432692"/>
            </a:xfrm>
            <a:prstGeom prst="rect">
              <a:avLst/>
            </a:prstGeom>
            <a:noFill/>
          </p:spPr>
          <p:txBody>
            <a:bodyPr wrap="square" rtlCol="0">
              <a:spAutoFit/>
            </a:bodyPr>
            <a:lstStyle/>
            <a:p>
              <a:r>
                <a:rPr lang="en-US" sz="2000" dirty="0"/>
                <a:t>SD</a:t>
              </a:r>
            </a:p>
          </p:txBody>
        </p:sp>
        <p:sp>
          <p:nvSpPr>
            <p:cNvPr id="187" name="TextBox 186">
              <a:extLst>
                <a:ext uri="{FF2B5EF4-FFF2-40B4-BE49-F238E27FC236}">
                  <a16:creationId xmlns:a16="http://schemas.microsoft.com/office/drawing/2014/main" xmlns="" id="{88281016-2C62-4231-A548-4A283BCCF5A7}"/>
                </a:ext>
              </a:extLst>
            </p:cNvPr>
            <p:cNvSpPr txBox="1"/>
            <p:nvPr/>
          </p:nvSpPr>
          <p:spPr>
            <a:xfrm>
              <a:off x="18626959" y="8702590"/>
              <a:ext cx="835593" cy="432692"/>
            </a:xfrm>
            <a:prstGeom prst="rect">
              <a:avLst/>
            </a:prstGeom>
            <a:noFill/>
          </p:spPr>
          <p:txBody>
            <a:bodyPr wrap="square" rtlCol="0">
              <a:spAutoFit/>
            </a:bodyPr>
            <a:lstStyle/>
            <a:p>
              <a:r>
                <a:rPr lang="en-US" sz="2000" dirty="0"/>
                <a:t>OR</a:t>
              </a:r>
            </a:p>
          </p:txBody>
        </p:sp>
      </p:grpSp>
      <p:grpSp>
        <p:nvGrpSpPr>
          <p:cNvPr id="188" name="Group 187">
            <a:extLst>
              <a:ext uri="{FF2B5EF4-FFF2-40B4-BE49-F238E27FC236}">
                <a16:creationId xmlns:a16="http://schemas.microsoft.com/office/drawing/2014/main" xmlns="" id="{EF8D39FA-761C-4825-BA55-98F222F11C2A}"/>
              </a:ext>
            </a:extLst>
          </p:cNvPr>
          <p:cNvGrpSpPr/>
          <p:nvPr/>
        </p:nvGrpSpPr>
        <p:grpSpPr>
          <a:xfrm>
            <a:off x="12800558" y="9333712"/>
            <a:ext cx="5112570" cy="3221676"/>
            <a:chOff x="12668539" y="12139681"/>
            <a:chExt cx="5329994" cy="1990380"/>
          </a:xfrm>
        </p:grpSpPr>
        <p:grpSp>
          <p:nvGrpSpPr>
            <p:cNvPr id="189" name="Group 188">
              <a:extLst>
                <a:ext uri="{FF2B5EF4-FFF2-40B4-BE49-F238E27FC236}">
                  <a16:creationId xmlns:a16="http://schemas.microsoft.com/office/drawing/2014/main" xmlns="" id="{299E2AB1-A21A-4BD2-89DC-E37B8A1ABB46}"/>
                </a:ext>
              </a:extLst>
            </p:cNvPr>
            <p:cNvGrpSpPr/>
            <p:nvPr/>
          </p:nvGrpSpPr>
          <p:grpSpPr>
            <a:xfrm>
              <a:off x="12668539" y="12139681"/>
              <a:ext cx="5329994" cy="1990380"/>
              <a:chOff x="12668539" y="12139681"/>
              <a:chExt cx="5329994" cy="1990380"/>
            </a:xfrm>
          </p:grpSpPr>
          <p:grpSp>
            <p:nvGrpSpPr>
              <p:cNvPr id="193" name="Group 192">
                <a:extLst>
                  <a:ext uri="{FF2B5EF4-FFF2-40B4-BE49-F238E27FC236}">
                    <a16:creationId xmlns:a16="http://schemas.microsoft.com/office/drawing/2014/main" xmlns="" id="{2A8D3CC1-894A-4241-9CE5-96E0E5D1D848}"/>
                  </a:ext>
                </a:extLst>
              </p:cNvPr>
              <p:cNvGrpSpPr/>
              <p:nvPr/>
            </p:nvGrpSpPr>
            <p:grpSpPr>
              <a:xfrm>
                <a:off x="13666826" y="12224355"/>
                <a:ext cx="4331707" cy="1772680"/>
                <a:chOff x="13327775" y="12098080"/>
                <a:chExt cx="4331707" cy="1772680"/>
              </a:xfrm>
            </p:grpSpPr>
            <p:sp>
              <p:nvSpPr>
                <p:cNvPr id="195" name="TextBox 194">
                  <a:extLst>
                    <a:ext uri="{FF2B5EF4-FFF2-40B4-BE49-F238E27FC236}">
                      <a16:creationId xmlns:a16="http://schemas.microsoft.com/office/drawing/2014/main" xmlns="" id="{CA05DE69-AFA8-4AB2-803D-6284BBDA1BFF}"/>
                    </a:ext>
                  </a:extLst>
                </p:cNvPr>
                <p:cNvSpPr txBox="1"/>
                <p:nvPr/>
              </p:nvSpPr>
              <p:spPr>
                <a:xfrm>
                  <a:off x="13327776" y="12098080"/>
                  <a:ext cx="4331706" cy="426902"/>
                </a:xfrm>
                <a:prstGeom prst="rect">
                  <a:avLst/>
                </a:prstGeom>
                <a:noFill/>
              </p:spPr>
              <p:txBody>
                <a:bodyPr wrap="square" rtlCol="0">
                  <a:spAutoFit/>
                </a:bodyPr>
                <a:lstStyle/>
                <a:p>
                  <a:r>
                    <a:rPr lang="en-US" sz="2400" dirty="0"/>
                    <a:t>Colorado Plateau Study Region</a:t>
                  </a:r>
                </a:p>
              </p:txBody>
            </p:sp>
            <p:sp>
              <p:nvSpPr>
                <p:cNvPr id="196" name="TextBox 195">
                  <a:extLst>
                    <a:ext uri="{FF2B5EF4-FFF2-40B4-BE49-F238E27FC236}">
                      <a16:creationId xmlns:a16="http://schemas.microsoft.com/office/drawing/2014/main" xmlns="" id="{A3F9EDAE-672C-4C8E-AD5A-C415B5664FDE}"/>
                    </a:ext>
                  </a:extLst>
                </p:cNvPr>
                <p:cNvSpPr txBox="1"/>
                <p:nvPr/>
              </p:nvSpPr>
              <p:spPr>
                <a:xfrm>
                  <a:off x="13327776" y="12769255"/>
                  <a:ext cx="4051589" cy="426902"/>
                </a:xfrm>
                <a:prstGeom prst="rect">
                  <a:avLst/>
                </a:prstGeom>
                <a:noFill/>
              </p:spPr>
              <p:txBody>
                <a:bodyPr wrap="square" rtlCol="0">
                  <a:spAutoFit/>
                </a:bodyPr>
                <a:lstStyle/>
                <a:p>
                  <a:r>
                    <a:rPr lang="en-US" sz="2400" dirty="0"/>
                    <a:t>200 km Accuracy Buffer</a:t>
                  </a:r>
                </a:p>
              </p:txBody>
            </p:sp>
            <p:sp>
              <p:nvSpPr>
                <p:cNvPr id="197" name="TextBox 196">
                  <a:extLst>
                    <a:ext uri="{FF2B5EF4-FFF2-40B4-BE49-F238E27FC236}">
                      <a16:creationId xmlns:a16="http://schemas.microsoft.com/office/drawing/2014/main" xmlns="" id="{C1E57801-A79F-471D-BADC-7851B165C6C3}"/>
                    </a:ext>
                  </a:extLst>
                </p:cNvPr>
                <p:cNvSpPr txBox="1"/>
                <p:nvPr/>
              </p:nvSpPr>
              <p:spPr>
                <a:xfrm>
                  <a:off x="13327775" y="13443858"/>
                  <a:ext cx="4051589" cy="426902"/>
                </a:xfrm>
                <a:prstGeom prst="rect">
                  <a:avLst/>
                </a:prstGeom>
                <a:noFill/>
              </p:spPr>
              <p:txBody>
                <a:bodyPr wrap="square" rtlCol="0">
                  <a:spAutoFit/>
                </a:bodyPr>
                <a:lstStyle/>
                <a:p>
                  <a:r>
                    <a:rPr lang="en-US" sz="2400" dirty="0"/>
                    <a:t>400 km Kernel Buffer</a:t>
                  </a:r>
                </a:p>
              </p:txBody>
            </p:sp>
          </p:grpSp>
          <p:pic>
            <p:nvPicPr>
              <p:cNvPr id="192" name="Picture 191">
                <a:extLst>
                  <a:ext uri="{FF2B5EF4-FFF2-40B4-BE49-F238E27FC236}">
                    <a16:creationId xmlns:a16="http://schemas.microsoft.com/office/drawing/2014/main" xmlns="" id="{C889A3FF-1E3A-4964-A328-1588459736C9}"/>
                  </a:ext>
                </a:extLst>
              </p:cNvPr>
              <p:cNvPicPr>
                <a:picLocks noChangeAspect="1"/>
              </p:cNvPicPr>
              <p:nvPr/>
            </p:nvPicPr>
            <p:blipFill rotWithShape="1">
              <a:blip r:embed="rId10"/>
              <a:srcRect t="29195" r="84605" b="-3125"/>
              <a:stretch/>
            </p:blipFill>
            <p:spPr>
              <a:xfrm>
                <a:off x="12668539" y="12139681"/>
                <a:ext cx="998287" cy="1990380"/>
              </a:xfrm>
              <a:prstGeom prst="rect">
                <a:avLst/>
              </a:prstGeom>
            </p:spPr>
          </p:pic>
        </p:grpSp>
        <p:cxnSp>
          <p:nvCxnSpPr>
            <p:cNvPr id="190" name="Straight Connector 189">
              <a:extLst>
                <a:ext uri="{FF2B5EF4-FFF2-40B4-BE49-F238E27FC236}">
                  <a16:creationId xmlns:a16="http://schemas.microsoft.com/office/drawing/2014/main" xmlns="" id="{3AE715FF-C3C9-40AC-912B-13FF4538EFB4}"/>
                </a:ext>
              </a:extLst>
            </p:cNvPr>
            <p:cNvCxnSpPr>
              <a:cxnSpLocks/>
            </p:cNvCxnSpPr>
            <p:nvPr/>
          </p:nvCxnSpPr>
          <p:spPr>
            <a:xfrm>
              <a:off x="12668539" y="13989397"/>
              <a:ext cx="965820" cy="0"/>
            </a:xfrm>
            <a:prstGeom prst="line">
              <a:avLst/>
            </a:prstGeom>
            <a:ln w="57150">
              <a:solidFill>
                <a:srgbClr val="38A800"/>
              </a:solidFill>
            </a:ln>
          </p:spPr>
          <p:style>
            <a:lnRef idx="1">
              <a:schemeClr val="accent6"/>
            </a:lnRef>
            <a:fillRef idx="0">
              <a:schemeClr val="accent6"/>
            </a:fillRef>
            <a:effectRef idx="0">
              <a:schemeClr val="accent6"/>
            </a:effectRef>
            <a:fontRef idx="minor">
              <a:schemeClr val="tx1"/>
            </a:fontRef>
          </p:style>
        </p:cxnSp>
      </p:grpSp>
      <p:sp>
        <p:nvSpPr>
          <p:cNvPr id="90" name="Arrow: Down 89">
            <a:extLst>
              <a:ext uri="{FF2B5EF4-FFF2-40B4-BE49-F238E27FC236}">
                <a16:creationId xmlns:a16="http://schemas.microsoft.com/office/drawing/2014/main" xmlns="" id="{1C530189-FF7E-4A53-B654-C6F7F396FB2C}"/>
              </a:ext>
            </a:extLst>
          </p:cNvPr>
          <p:cNvSpPr/>
          <p:nvPr/>
        </p:nvSpPr>
        <p:spPr>
          <a:xfrm rot="19989152">
            <a:off x="2826711" y="16224441"/>
            <a:ext cx="755734" cy="685800"/>
          </a:xfrm>
          <a:prstGeom prst="downArrow">
            <a:avLst/>
          </a:prstGeom>
          <a:gradFill flip="none" rotWithShape="1">
            <a:gsLst>
              <a:gs pos="0">
                <a:srgbClr val="A6C4F0">
                  <a:tint val="66000"/>
                  <a:satMod val="160000"/>
                </a:srgbClr>
              </a:gs>
              <a:gs pos="50000">
                <a:srgbClr val="A6C4F0">
                  <a:tint val="44500"/>
                  <a:satMod val="160000"/>
                </a:srgbClr>
              </a:gs>
              <a:gs pos="100000">
                <a:srgbClr val="A6C4F0">
                  <a:tint val="23500"/>
                  <a:satMod val="160000"/>
                </a:srgbClr>
              </a:gs>
            </a:gsLst>
            <a:lin ang="162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4" name="Hexagon 63">
            <a:extLst>
              <a:ext uri="{FF2B5EF4-FFF2-40B4-BE49-F238E27FC236}">
                <a16:creationId xmlns:a16="http://schemas.microsoft.com/office/drawing/2014/main" xmlns="" id="{47A5E196-7F75-40BB-AD36-C575C830F640}"/>
              </a:ext>
            </a:extLst>
          </p:cNvPr>
          <p:cNvSpPr/>
          <p:nvPr/>
        </p:nvSpPr>
        <p:spPr>
          <a:xfrm rot="5400000">
            <a:off x="4511785" y="14074133"/>
            <a:ext cx="2543359" cy="2377728"/>
          </a:xfrm>
          <a:prstGeom prst="hexagon">
            <a:avLst/>
          </a:prstGeom>
          <a:solidFill>
            <a:srgbClr val="81AC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5" name="Hexagon 64">
            <a:extLst>
              <a:ext uri="{FF2B5EF4-FFF2-40B4-BE49-F238E27FC236}">
                <a16:creationId xmlns:a16="http://schemas.microsoft.com/office/drawing/2014/main" xmlns="" id="{28F196DF-8F08-4A90-A7BA-23A7E4EF04FF}"/>
              </a:ext>
            </a:extLst>
          </p:cNvPr>
          <p:cNvSpPr/>
          <p:nvPr/>
        </p:nvSpPr>
        <p:spPr>
          <a:xfrm rot="5400000">
            <a:off x="2813663" y="16562004"/>
            <a:ext cx="2562553" cy="2384125"/>
          </a:xfrm>
          <a:prstGeom prst="hexagon">
            <a:avLst/>
          </a:prstGeom>
          <a:solidFill>
            <a:srgbClr val="A6C4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6" name="Hexagon 65">
            <a:extLst>
              <a:ext uri="{FF2B5EF4-FFF2-40B4-BE49-F238E27FC236}">
                <a16:creationId xmlns:a16="http://schemas.microsoft.com/office/drawing/2014/main" xmlns="" id="{2597CB2D-C523-4076-80BA-FC05E2865DE3}"/>
              </a:ext>
            </a:extLst>
          </p:cNvPr>
          <p:cNvSpPr/>
          <p:nvPr/>
        </p:nvSpPr>
        <p:spPr>
          <a:xfrm rot="5400000">
            <a:off x="6013497" y="16634071"/>
            <a:ext cx="2572534" cy="2378339"/>
          </a:xfrm>
          <a:prstGeom prst="hexagon">
            <a:avLst/>
          </a:prstGeom>
          <a:solidFill>
            <a:srgbClr val="5C94E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Hexagon 66">
            <a:extLst>
              <a:ext uri="{FF2B5EF4-FFF2-40B4-BE49-F238E27FC236}">
                <a16:creationId xmlns:a16="http://schemas.microsoft.com/office/drawing/2014/main" xmlns="" id="{ECCEF4E3-8BAE-40BC-9A31-11F4AAE14AA5}"/>
              </a:ext>
            </a:extLst>
          </p:cNvPr>
          <p:cNvSpPr/>
          <p:nvPr/>
        </p:nvSpPr>
        <p:spPr>
          <a:xfrm rot="5400000">
            <a:off x="7760941" y="14122647"/>
            <a:ext cx="2543355" cy="2407768"/>
          </a:xfrm>
          <a:prstGeom prst="hexagon">
            <a:avLst/>
          </a:prstGeom>
          <a:solidFill>
            <a:srgbClr val="4383E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 Box 2">
            <a:extLst>
              <a:ext uri="{FF2B5EF4-FFF2-40B4-BE49-F238E27FC236}">
                <a16:creationId xmlns:a16="http://schemas.microsoft.com/office/drawing/2014/main" xmlns="" id="{98560E9C-08AA-4DB1-BC1F-613DC8FE320E}"/>
              </a:ext>
            </a:extLst>
          </p:cNvPr>
          <p:cNvSpPr txBox="1">
            <a:spLocks noChangeArrowheads="1"/>
          </p:cNvSpPr>
          <p:nvPr/>
        </p:nvSpPr>
        <p:spPr bwMode="auto">
          <a:xfrm>
            <a:off x="2902874" y="17316704"/>
            <a:ext cx="2384128" cy="84060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latin typeface="Garamond" panose="02020404030301010803" pitchFamily="18" charset="0"/>
                <a:ea typeface="Calibri" panose="020F0502020204030204" pitchFamily="34" charset="0"/>
                <a:cs typeface="Times New Roman" panose="02020603050405020304" pitchFamily="18" charset="0"/>
              </a:rPr>
              <a:t>Clip Data to Study Area</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2">
            <a:extLst>
              <a:ext uri="{FF2B5EF4-FFF2-40B4-BE49-F238E27FC236}">
                <a16:creationId xmlns:a16="http://schemas.microsoft.com/office/drawing/2014/main" xmlns="" id="{A6FBFA2F-D94B-42E3-B539-2918ABA349D0}"/>
              </a:ext>
            </a:extLst>
          </p:cNvPr>
          <p:cNvSpPr txBox="1">
            <a:spLocks noChangeArrowheads="1"/>
          </p:cNvSpPr>
          <p:nvPr/>
        </p:nvSpPr>
        <p:spPr bwMode="auto">
          <a:xfrm>
            <a:off x="4592879" y="14816474"/>
            <a:ext cx="2356588" cy="84060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latin typeface="Garamond" panose="02020404030301010803" pitchFamily="18" charset="0"/>
                <a:ea typeface="Calibri" panose="020F0502020204030204" pitchFamily="34" charset="0"/>
                <a:cs typeface="Times New Roman" panose="02020603050405020304" pitchFamily="18" charset="0"/>
              </a:rPr>
              <a:t>Perform Noise Reduction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 Box 2">
            <a:extLst>
              <a:ext uri="{FF2B5EF4-FFF2-40B4-BE49-F238E27FC236}">
                <a16:creationId xmlns:a16="http://schemas.microsoft.com/office/drawing/2014/main" xmlns="" id="{2758161C-F7F8-49FD-B95C-8ED8870B6E66}"/>
              </a:ext>
            </a:extLst>
          </p:cNvPr>
          <p:cNvSpPr txBox="1">
            <a:spLocks noChangeArrowheads="1"/>
          </p:cNvSpPr>
          <p:nvPr/>
        </p:nvSpPr>
        <p:spPr bwMode="auto">
          <a:xfrm>
            <a:off x="6110593" y="17139732"/>
            <a:ext cx="2378340" cy="13249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400" b="1" dirty="0" err="1">
                <a:latin typeface="Garamond" panose="02020404030301010803" pitchFamily="18" charset="0"/>
                <a:ea typeface="Calibri" panose="020F0502020204030204" pitchFamily="34" charset="0"/>
                <a:cs typeface="Times New Roman" panose="02020603050405020304" pitchFamily="18" charset="0"/>
              </a:rPr>
              <a:t>Skyglow</a:t>
            </a:r>
            <a:r>
              <a:rPr lang="en-US" sz="2400" b="1" dirty="0">
                <a:latin typeface="Garamond" panose="02020404030301010803" pitchFamily="18" charset="0"/>
                <a:ea typeface="Calibri" panose="020F0502020204030204" pitchFamily="34" charset="0"/>
                <a:cs typeface="Times New Roman" panose="02020603050405020304" pitchFamily="18" charset="0"/>
              </a:rPr>
              <a:t> Estimation Toolbox</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 Box 2">
            <a:extLst>
              <a:ext uri="{FF2B5EF4-FFF2-40B4-BE49-F238E27FC236}">
                <a16:creationId xmlns:a16="http://schemas.microsoft.com/office/drawing/2014/main" xmlns="" id="{F15E4784-0C15-4CB3-A360-DB5ADB44B044}"/>
              </a:ext>
            </a:extLst>
          </p:cNvPr>
          <p:cNvSpPr txBox="1">
            <a:spLocks noChangeArrowheads="1"/>
          </p:cNvSpPr>
          <p:nvPr/>
        </p:nvSpPr>
        <p:spPr bwMode="auto">
          <a:xfrm>
            <a:off x="7847877" y="15057852"/>
            <a:ext cx="2403617" cy="52968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latin typeface="Garamond" panose="02020404030301010803" pitchFamily="18" charset="0"/>
                <a:ea typeface="Calibri" panose="020F0502020204030204" pitchFamily="34" charset="0"/>
                <a:cs typeface="Times New Roman" panose="02020603050405020304" pitchFamily="18" charset="0"/>
              </a:rPr>
              <a:t>Sky Glow Map</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2" name="Hexagon 71">
            <a:extLst>
              <a:ext uri="{FF2B5EF4-FFF2-40B4-BE49-F238E27FC236}">
                <a16:creationId xmlns:a16="http://schemas.microsoft.com/office/drawing/2014/main" xmlns="" id="{73A343E5-A325-4367-B99C-DC9E2CA1CF8A}"/>
              </a:ext>
            </a:extLst>
          </p:cNvPr>
          <p:cNvSpPr/>
          <p:nvPr/>
        </p:nvSpPr>
        <p:spPr>
          <a:xfrm rot="5400000">
            <a:off x="1147625" y="14074132"/>
            <a:ext cx="2543361" cy="2377728"/>
          </a:xfrm>
          <a:prstGeom prst="hexagon">
            <a:avLst/>
          </a:prstGeom>
          <a:solidFill>
            <a:srgbClr val="D8E4F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5" name="Text Box 2">
            <a:extLst>
              <a:ext uri="{FF2B5EF4-FFF2-40B4-BE49-F238E27FC236}">
                <a16:creationId xmlns:a16="http://schemas.microsoft.com/office/drawing/2014/main" xmlns="" id="{65F2DCDD-7EB5-4AA3-BE7C-CB58E613368B}"/>
              </a:ext>
            </a:extLst>
          </p:cNvPr>
          <p:cNvSpPr txBox="1">
            <a:spLocks noChangeArrowheads="1"/>
          </p:cNvSpPr>
          <p:nvPr/>
        </p:nvSpPr>
        <p:spPr bwMode="auto">
          <a:xfrm>
            <a:off x="1224513" y="14815520"/>
            <a:ext cx="2383657" cy="84060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latin typeface="Garamond" panose="02020404030301010803" pitchFamily="18" charset="0"/>
                <a:ea typeface="Calibri" panose="020F0502020204030204" pitchFamily="34" charset="0"/>
                <a:cs typeface="Times New Roman" panose="02020603050405020304" pitchFamily="18" charset="0"/>
              </a:rPr>
              <a:t>VIIRS DNB Raster Data</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1" name="Arrow: Down 90">
            <a:extLst>
              <a:ext uri="{FF2B5EF4-FFF2-40B4-BE49-F238E27FC236}">
                <a16:creationId xmlns:a16="http://schemas.microsoft.com/office/drawing/2014/main" xmlns="" id="{FB90493B-E514-4FE9-9E50-3A2CC2216901}"/>
              </a:ext>
            </a:extLst>
          </p:cNvPr>
          <p:cNvSpPr/>
          <p:nvPr/>
        </p:nvSpPr>
        <p:spPr>
          <a:xfrm rot="12321370">
            <a:off x="4514716" y="16150015"/>
            <a:ext cx="755734" cy="685800"/>
          </a:xfrm>
          <a:prstGeom prst="downArrow">
            <a:avLst/>
          </a:prstGeom>
          <a:gradFill flip="none" rotWithShape="1">
            <a:gsLst>
              <a:gs pos="0">
                <a:srgbClr val="81ACEB">
                  <a:tint val="66000"/>
                  <a:satMod val="160000"/>
                </a:srgbClr>
              </a:gs>
              <a:gs pos="50000">
                <a:srgbClr val="81ACEB">
                  <a:tint val="44500"/>
                  <a:satMod val="160000"/>
                </a:srgbClr>
              </a:gs>
              <a:gs pos="100000">
                <a:srgbClr val="81ACEB">
                  <a:tint val="23500"/>
                  <a:satMod val="160000"/>
                </a:srgbClr>
              </a:gs>
            </a:gsLst>
            <a:lin ang="16200000" scaled="1"/>
            <a:tileRect/>
          </a:gradFill>
          <a:ln w="28575">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2" name="Arrow: Down 91">
            <a:extLst>
              <a:ext uri="{FF2B5EF4-FFF2-40B4-BE49-F238E27FC236}">
                <a16:creationId xmlns:a16="http://schemas.microsoft.com/office/drawing/2014/main" xmlns="" id="{D464BAAE-1F5E-4787-BBEB-6EBB23934082}"/>
              </a:ext>
            </a:extLst>
          </p:cNvPr>
          <p:cNvSpPr/>
          <p:nvPr/>
        </p:nvSpPr>
        <p:spPr>
          <a:xfrm rot="19989152">
            <a:off x="6097137" y="16224442"/>
            <a:ext cx="755734" cy="685800"/>
          </a:xfrm>
          <a:prstGeom prst="downArrow">
            <a:avLst/>
          </a:prstGeom>
          <a:gradFill flip="none" rotWithShape="1">
            <a:gsLst>
              <a:gs pos="0">
                <a:srgbClr val="5992E5">
                  <a:tint val="66000"/>
                  <a:satMod val="160000"/>
                </a:srgbClr>
              </a:gs>
              <a:gs pos="50000">
                <a:srgbClr val="5992E5">
                  <a:tint val="44500"/>
                  <a:satMod val="160000"/>
                </a:srgbClr>
              </a:gs>
              <a:gs pos="100000">
                <a:srgbClr val="5992E5">
                  <a:tint val="23500"/>
                  <a:satMod val="160000"/>
                </a:srgbClr>
              </a:gs>
            </a:gsLst>
            <a:lin ang="162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3" name="Arrow: Down 92">
            <a:extLst>
              <a:ext uri="{FF2B5EF4-FFF2-40B4-BE49-F238E27FC236}">
                <a16:creationId xmlns:a16="http://schemas.microsoft.com/office/drawing/2014/main" xmlns="" id="{C65FFAD4-C4EF-4DA0-8415-FC62B0A91971}"/>
              </a:ext>
            </a:extLst>
          </p:cNvPr>
          <p:cNvSpPr/>
          <p:nvPr/>
        </p:nvSpPr>
        <p:spPr>
          <a:xfrm rot="12321370">
            <a:off x="7705844" y="16217290"/>
            <a:ext cx="755734" cy="685800"/>
          </a:xfrm>
          <a:prstGeom prst="downArrow">
            <a:avLst/>
          </a:prstGeom>
          <a:gradFill flip="none" rotWithShape="1">
            <a:gsLst>
              <a:gs pos="0">
                <a:srgbClr val="2E75DE">
                  <a:tint val="66000"/>
                  <a:satMod val="160000"/>
                </a:srgbClr>
              </a:gs>
              <a:gs pos="50000">
                <a:srgbClr val="2E75DE">
                  <a:tint val="44500"/>
                  <a:satMod val="160000"/>
                </a:srgbClr>
              </a:gs>
              <a:gs pos="100000">
                <a:srgbClr val="2E75DE">
                  <a:tint val="23500"/>
                  <a:satMod val="160000"/>
                </a:srgbClr>
              </a:gs>
            </a:gsLst>
            <a:lin ang="16200000" scaled="1"/>
            <a:tileRect/>
          </a:gradFill>
          <a:ln w="28575">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0" name="Arrow: Down 99">
            <a:extLst>
              <a:ext uri="{FF2B5EF4-FFF2-40B4-BE49-F238E27FC236}">
                <a16:creationId xmlns:a16="http://schemas.microsoft.com/office/drawing/2014/main" xmlns="" id="{6842D96E-4D6A-4AF6-963B-DDBC9C15ED23}"/>
              </a:ext>
            </a:extLst>
          </p:cNvPr>
          <p:cNvSpPr/>
          <p:nvPr/>
        </p:nvSpPr>
        <p:spPr>
          <a:xfrm rot="19989152">
            <a:off x="9468767" y="16280624"/>
            <a:ext cx="755734" cy="685800"/>
          </a:xfrm>
          <a:prstGeom prst="downArrow">
            <a:avLst/>
          </a:prstGeom>
          <a:gradFill flip="none" rotWithShape="1">
            <a:gsLst>
              <a:gs pos="0">
                <a:srgbClr val="1B57AF">
                  <a:tint val="66000"/>
                  <a:satMod val="160000"/>
                </a:srgbClr>
              </a:gs>
              <a:gs pos="50000">
                <a:srgbClr val="1B57AF">
                  <a:tint val="44500"/>
                  <a:satMod val="160000"/>
                </a:srgbClr>
              </a:gs>
              <a:gs pos="100000">
                <a:srgbClr val="1B57AF">
                  <a:tint val="23500"/>
                  <a:satMod val="160000"/>
                </a:srgbClr>
              </a:gs>
            </a:gsLst>
            <a:lin ang="162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1" name="Hexagon 100">
            <a:extLst>
              <a:ext uri="{FF2B5EF4-FFF2-40B4-BE49-F238E27FC236}">
                <a16:creationId xmlns:a16="http://schemas.microsoft.com/office/drawing/2014/main" xmlns="" id="{CC063418-6017-467E-9289-6F8DD3D8C558}"/>
              </a:ext>
            </a:extLst>
          </p:cNvPr>
          <p:cNvSpPr/>
          <p:nvPr/>
        </p:nvSpPr>
        <p:spPr>
          <a:xfrm rot="5400000">
            <a:off x="9392114" y="16597184"/>
            <a:ext cx="2543355" cy="2407768"/>
          </a:xfrm>
          <a:prstGeom prst="hexagon">
            <a:avLst/>
          </a:prstGeom>
          <a:solidFill>
            <a:srgbClr val="2068D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2" name="Text Box 2">
            <a:extLst>
              <a:ext uri="{FF2B5EF4-FFF2-40B4-BE49-F238E27FC236}">
                <a16:creationId xmlns:a16="http://schemas.microsoft.com/office/drawing/2014/main" xmlns="" id="{D540ABCA-6122-40E5-8447-6164B3CEC3AE}"/>
              </a:ext>
            </a:extLst>
          </p:cNvPr>
          <p:cNvSpPr txBox="1">
            <a:spLocks noChangeArrowheads="1"/>
          </p:cNvSpPr>
          <p:nvPr/>
        </p:nvSpPr>
        <p:spPr bwMode="auto">
          <a:xfrm>
            <a:off x="9446345" y="17179087"/>
            <a:ext cx="2403617" cy="128572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latin typeface="Garamond" panose="02020404030301010803" pitchFamily="18" charset="0"/>
                <a:ea typeface="Calibri" panose="020F0502020204030204" pitchFamily="34" charset="0"/>
                <a:cs typeface="Times New Roman" panose="02020603050405020304" pitchFamily="18" charset="0"/>
              </a:rPr>
              <a:t>Determine Maximum Sky Brightness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EBF7B888-CF5F-4178-989E-ABD7468DBD79}"/>
              </a:ext>
            </a:extLst>
          </p:cNvPr>
          <p:cNvGrpSpPr/>
          <p:nvPr/>
        </p:nvGrpSpPr>
        <p:grpSpPr>
          <a:xfrm>
            <a:off x="770732" y="31560813"/>
            <a:ext cx="9151678" cy="3604880"/>
            <a:chOff x="919019" y="27902893"/>
            <a:chExt cx="9151678" cy="3604880"/>
          </a:xfrm>
        </p:grpSpPr>
        <p:sp>
          <p:nvSpPr>
            <p:cNvPr id="22" name="TextBox 21"/>
            <p:cNvSpPr txBox="1"/>
            <p:nvPr/>
          </p:nvSpPr>
          <p:spPr>
            <a:xfrm>
              <a:off x="945905" y="27902893"/>
              <a:ext cx="8229600" cy="769441"/>
            </a:xfrm>
            <a:prstGeom prst="rect">
              <a:avLst/>
            </a:prstGeom>
            <a:noFill/>
          </p:spPr>
          <p:txBody>
            <a:bodyPr wrap="square" rtlCol="0">
              <a:spAutoFit/>
            </a:bodyPr>
            <a:lstStyle/>
            <a:p>
              <a:r>
                <a:rPr lang="en-US" sz="4400" b="1" dirty="0">
                  <a:solidFill>
                    <a:srgbClr val="1B57AF"/>
                  </a:solidFill>
                  <a:latin typeface="Century Gothic" panose="020B0502020202020204" pitchFamily="34" charset="0"/>
                </a:rPr>
                <a:t>Project Partners</a:t>
              </a:r>
            </a:p>
          </p:txBody>
        </p:sp>
        <p:sp>
          <p:nvSpPr>
            <p:cNvPr id="103" name="Text Placeholder 16">
              <a:extLst>
                <a:ext uri="{FF2B5EF4-FFF2-40B4-BE49-F238E27FC236}">
                  <a16:creationId xmlns:a16="http://schemas.microsoft.com/office/drawing/2014/main" xmlns="" id="{83C09B50-B50F-4396-BF12-006FE6556643}"/>
                </a:ext>
              </a:extLst>
            </p:cNvPr>
            <p:cNvSpPr txBox="1">
              <a:spLocks/>
            </p:cNvSpPr>
            <p:nvPr/>
          </p:nvSpPr>
          <p:spPr>
            <a:xfrm>
              <a:off x="919019" y="28711732"/>
              <a:ext cx="9151678" cy="27960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1B57AF"/>
                </a:buClr>
              </a:pPr>
              <a:r>
                <a:rPr lang="en-US" dirty="0"/>
                <a:t>Colorado Plateau Dark Sky Cooperative</a:t>
              </a:r>
            </a:p>
            <a:p>
              <a:pPr>
                <a:lnSpc>
                  <a:spcPct val="100000"/>
                </a:lnSpc>
                <a:spcBef>
                  <a:spcPts val="0"/>
                </a:spcBef>
                <a:buClr>
                  <a:srgbClr val="1B57AF"/>
                </a:buClr>
              </a:pPr>
              <a:r>
                <a:rPr lang="en-US" dirty="0"/>
                <a:t>International Dark- Sky Cooperative</a:t>
              </a:r>
            </a:p>
            <a:p>
              <a:pPr>
                <a:lnSpc>
                  <a:spcPct val="100000"/>
                </a:lnSpc>
                <a:spcBef>
                  <a:spcPts val="0"/>
                </a:spcBef>
                <a:buClr>
                  <a:srgbClr val="1B57AF"/>
                </a:buClr>
              </a:pPr>
              <a:r>
                <a:rPr lang="en-US" dirty="0" smtClean="0"/>
                <a:t>National </a:t>
              </a:r>
              <a:r>
                <a:rPr lang="en-US" dirty="0"/>
                <a:t>Park </a:t>
              </a:r>
              <a:r>
                <a:rPr lang="en-US" dirty="0" smtClean="0"/>
                <a:t>Service, Intermountain Region </a:t>
              </a:r>
              <a:endParaRPr lang="en-US" dirty="0"/>
            </a:p>
            <a:p>
              <a:pPr>
                <a:lnSpc>
                  <a:spcPct val="100000"/>
                </a:lnSpc>
                <a:spcBef>
                  <a:spcPts val="0"/>
                </a:spcBef>
                <a:buClr>
                  <a:srgbClr val="1B57AF"/>
                </a:buClr>
              </a:pPr>
              <a:r>
                <a:rPr lang="en-US" dirty="0"/>
                <a:t>National Park </a:t>
              </a:r>
              <a:r>
                <a:rPr lang="en-US" dirty="0" smtClean="0"/>
                <a:t>Service, Natural </a:t>
              </a:r>
              <a:r>
                <a:rPr lang="en-US" dirty="0"/>
                <a:t>Sounds and Night Skies </a:t>
              </a:r>
              <a:r>
                <a:rPr lang="en-US" dirty="0" smtClean="0"/>
                <a:t>Division</a:t>
              </a:r>
              <a:endParaRPr lang="en-US" dirty="0"/>
            </a:p>
            <a:p>
              <a:pPr>
                <a:lnSpc>
                  <a:spcPct val="100000"/>
                </a:lnSpc>
                <a:spcBef>
                  <a:spcPts val="0"/>
                </a:spcBef>
                <a:buClr>
                  <a:srgbClr val="1B57AF"/>
                </a:buClr>
              </a:pPr>
              <a:r>
                <a:rPr lang="en-US" dirty="0"/>
                <a:t>National Park </a:t>
              </a:r>
              <a:r>
                <a:rPr lang="en-US" dirty="0" smtClean="0"/>
                <a:t>Service, Grand </a:t>
              </a:r>
              <a:r>
                <a:rPr lang="en-US" dirty="0"/>
                <a:t>Teton National </a:t>
              </a:r>
              <a:r>
                <a:rPr lang="en-US" dirty="0" smtClean="0"/>
                <a:t>Park </a:t>
              </a:r>
              <a:endParaRPr lang="en-US" dirty="0"/>
            </a:p>
            <a:p>
              <a:pPr>
                <a:lnSpc>
                  <a:spcPct val="100000"/>
                </a:lnSpc>
                <a:spcBef>
                  <a:spcPts val="0"/>
                </a:spcBef>
                <a:buClr>
                  <a:srgbClr val="1B57AF"/>
                </a:buClr>
              </a:pPr>
              <a:r>
                <a:rPr lang="en-US" dirty="0"/>
                <a:t>Wyoming Stargazing </a:t>
              </a:r>
            </a:p>
          </p:txBody>
        </p:sp>
      </p:grpSp>
      <p:pic>
        <p:nvPicPr>
          <p:cNvPr id="85" name="Picture 84">
            <a:extLst>
              <a:ext uri="{FF2B5EF4-FFF2-40B4-BE49-F238E27FC236}">
                <a16:creationId xmlns:a16="http://schemas.microsoft.com/office/drawing/2014/main" xmlns="" id="{1F2C94EE-0CAE-4D1B-BD54-E37B752CA71B}"/>
              </a:ext>
            </a:extLst>
          </p:cNvPr>
          <p:cNvPicPr>
            <a:picLocks noChangeAspect="1"/>
          </p:cNvPicPr>
          <p:nvPr/>
        </p:nvPicPr>
        <p:blipFill>
          <a:blip r:embed="rId9"/>
          <a:stretch>
            <a:fillRect/>
          </a:stretch>
        </p:blipFill>
        <p:spPr>
          <a:xfrm>
            <a:off x="1114701" y="20540454"/>
            <a:ext cx="852881" cy="819786"/>
          </a:xfrm>
          <a:prstGeom prst="rect">
            <a:avLst/>
          </a:prstGeom>
        </p:spPr>
      </p:pic>
      <p:grpSp>
        <p:nvGrpSpPr>
          <p:cNvPr id="10" name="Group 9"/>
          <p:cNvGrpSpPr/>
          <p:nvPr/>
        </p:nvGrpSpPr>
        <p:grpSpPr>
          <a:xfrm>
            <a:off x="1023464" y="19800088"/>
            <a:ext cx="7364266" cy="7718789"/>
            <a:chOff x="548627" y="19800088"/>
            <a:chExt cx="7364266" cy="7718789"/>
          </a:xfrm>
        </p:grpSpPr>
        <p:sp>
          <p:nvSpPr>
            <p:cNvPr id="174" name="Rectangle 173">
              <a:extLst>
                <a:ext uri="{FF2B5EF4-FFF2-40B4-BE49-F238E27FC236}">
                  <a16:creationId xmlns:a16="http://schemas.microsoft.com/office/drawing/2014/main" xmlns="" id="{1B9E83B7-BD1A-4A49-9F41-2CA21CC90847}"/>
                </a:ext>
              </a:extLst>
            </p:cNvPr>
            <p:cNvSpPr/>
            <p:nvPr/>
          </p:nvSpPr>
          <p:spPr>
            <a:xfrm>
              <a:off x="548627" y="19800088"/>
              <a:ext cx="7364266" cy="7718789"/>
            </a:xfrm>
            <a:prstGeom prst="rect">
              <a:avLst/>
            </a:prstGeom>
            <a:solidFill>
              <a:schemeClr val="bg1"/>
            </a:solidFill>
            <a:ln>
              <a:solidFill>
                <a:srgbClr val="E9F0FB"/>
              </a:solidFill>
            </a:ln>
            <a:effectLst>
              <a:outerShdw blurRad="190500" dist="228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xmlns="" id="{FB2D8D58-0970-4E53-9C9C-9317D0FFDE6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061" t="44450" r="88725" b="11978"/>
            <a:stretch/>
          </p:blipFill>
          <p:spPr>
            <a:xfrm rot="16200000">
              <a:off x="4178599" y="22947768"/>
              <a:ext cx="181614" cy="6724803"/>
            </a:xfrm>
            <a:prstGeom prst="rect">
              <a:avLst/>
            </a:prstGeom>
          </p:spPr>
        </p:pic>
        <p:grpSp>
          <p:nvGrpSpPr>
            <p:cNvPr id="8" name="Group 7">
              <a:extLst>
                <a:ext uri="{FF2B5EF4-FFF2-40B4-BE49-F238E27FC236}">
                  <a16:creationId xmlns:a16="http://schemas.microsoft.com/office/drawing/2014/main" xmlns="" id="{83DAE888-DEDA-48A1-B359-0339AE8C2538}"/>
                </a:ext>
              </a:extLst>
            </p:cNvPr>
            <p:cNvGrpSpPr/>
            <p:nvPr/>
          </p:nvGrpSpPr>
          <p:grpSpPr>
            <a:xfrm>
              <a:off x="986526" y="26321301"/>
              <a:ext cx="6754009" cy="879871"/>
              <a:chOff x="1027147" y="26664611"/>
              <a:chExt cx="6754009" cy="879871"/>
            </a:xfrm>
          </p:grpSpPr>
          <p:sp>
            <p:nvSpPr>
              <p:cNvPr id="145" name="TextBox 144">
                <a:extLst>
                  <a:ext uri="{FF2B5EF4-FFF2-40B4-BE49-F238E27FC236}">
                    <a16:creationId xmlns:a16="http://schemas.microsoft.com/office/drawing/2014/main" xmlns="" id="{F83AA643-EFB9-45D0-B9F1-452ECEBB735D}"/>
                  </a:ext>
                </a:extLst>
              </p:cNvPr>
              <p:cNvSpPr txBox="1"/>
              <p:nvPr/>
            </p:nvSpPr>
            <p:spPr>
              <a:xfrm rot="3202951">
                <a:off x="792137" y="26903740"/>
                <a:ext cx="875752" cy="405732"/>
              </a:xfrm>
              <a:prstGeom prst="rect">
                <a:avLst/>
              </a:prstGeom>
              <a:noFill/>
            </p:spPr>
            <p:txBody>
              <a:bodyPr wrap="square" rtlCol="0">
                <a:spAutoFit/>
              </a:bodyPr>
              <a:lstStyle/>
              <a:p>
                <a:r>
                  <a:rPr lang="en-US" sz="2000" dirty="0"/>
                  <a:t>&lt; 0.01</a:t>
                </a:r>
              </a:p>
            </p:txBody>
          </p:sp>
          <p:sp>
            <p:nvSpPr>
              <p:cNvPr id="146" name="TextBox 145">
                <a:extLst>
                  <a:ext uri="{FF2B5EF4-FFF2-40B4-BE49-F238E27FC236}">
                    <a16:creationId xmlns:a16="http://schemas.microsoft.com/office/drawing/2014/main" xmlns="" id="{850DA236-C134-447D-8ECE-AAD9DB6E5B67}"/>
                  </a:ext>
                </a:extLst>
              </p:cNvPr>
              <p:cNvSpPr txBox="1"/>
              <p:nvPr/>
            </p:nvSpPr>
            <p:spPr>
              <a:xfrm rot="3202951">
                <a:off x="1303782" y="26814793"/>
                <a:ext cx="700474" cy="400110"/>
              </a:xfrm>
              <a:prstGeom prst="rect">
                <a:avLst/>
              </a:prstGeom>
              <a:noFill/>
            </p:spPr>
            <p:txBody>
              <a:bodyPr wrap="square" rtlCol="0">
                <a:spAutoFit/>
              </a:bodyPr>
              <a:lstStyle/>
              <a:p>
                <a:pPr algn="ctr"/>
                <a:r>
                  <a:rPr lang="en-US" sz="2000" dirty="0"/>
                  <a:t>0.01</a:t>
                </a:r>
              </a:p>
            </p:txBody>
          </p:sp>
          <p:sp>
            <p:nvSpPr>
              <p:cNvPr id="147" name="TextBox 146">
                <a:extLst>
                  <a:ext uri="{FF2B5EF4-FFF2-40B4-BE49-F238E27FC236}">
                    <a16:creationId xmlns:a16="http://schemas.microsoft.com/office/drawing/2014/main" xmlns="" id="{163316CF-EF27-41DA-BFF7-EBEDFB62055E}"/>
                  </a:ext>
                </a:extLst>
              </p:cNvPr>
              <p:cNvSpPr txBox="1"/>
              <p:nvPr/>
            </p:nvSpPr>
            <p:spPr>
              <a:xfrm rot="3202951">
                <a:off x="1852188" y="26815367"/>
                <a:ext cx="610033" cy="400110"/>
              </a:xfrm>
              <a:prstGeom prst="rect">
                <a:avLst/>
              </a:prstGeom>
              <a:noFill/>
            </p:spPr>
            <p:txBody>
              <a:bodyPr wrap="square" rtlCol="0">
                <a:spAutoFit/>
              </a:bodyPr>
              <a:lstStyle/>
              <a:p>
                <a:r>
                  <a:rPr lang="en-US" sz="2000" dirty="0"/>
                  <a:t>0.02</a:t>
                </a:r>
              </a:p>
            </p:txBody>
          </p:sp>
          <p:sp>
            <p:nvSpPr>
              <p:cNvPr id="148" name="TextBox 147">
                <a:extLst>
                  <a:ext uri="{FF2B5EF4-FFF2-40B4-BE49-F238E27FC236}">
                    <a16:creationId xmlns:a16="http://schemas.microsoft.com/office/drawing/2014/main" xmlns="" id="{6870E3D8-6178-468E-95A6-B58AF5575572}"/>
                  </a:ext>
                </a:extLst>
              </p:cNvPr>
              <p:cNvSpPr txBox="1"/>
              <p:nvPr/>
            </p:nvSpPr>
            <p:spPr>
              <a:xfrm rot="3202951">
                <a:off x="2343738" y="26816323"/>
                <a:ext cx="612414" cy="400110"/>
              </a:xfrm>
              <a:prstGeom prst="rect">
                <a:avLst/>
              </a:prstGeom>
              <a:noFill/>
            </p:spPr>
            <p:txBody>
              <a:bodyPr wrap="square" rtlCol="0">
                <a:spAutoFit/>
              </a:bodyPr>
              <a:lstStyle/>
              <a:p>
                <a:r>
                  <a:rPr lang="en-US" sz="2000" dirty="0"/>
                  <a:t>0.04</a:t>
                </a:r>
              </a:p>
            </p:txBody>
          </p:sp>
          <p:sp>
            <p:nvSpPr>
              <p:cNvPr id="149" name="TextBox 148">
                <a:extLst>
                  <a:ext uri="{FF2B5EF4-FFF2-40B4-BE49-F238E27FC236}">
                    <a16:creationId xmlns:a16="http://schemas.microsoft.com/office/drawing/2014/main" xmlns="" id="{512360E5-19CA-4EF5-9C6E-1089E82EC82B}"/>
                  </a:ext>
                </a:extLst>
              </p:cNvPr>
              <p:cNvSpPr txBox="1"/>
              <p:nvPr/>
            </p:nvSpPr>
            <p:spPr>
              <a:xfrm rot="3202951">
                <a:off x="2812051" y="26816323"/>
                <a:ext cx="612414" cy="400110"/>
              </a:xfrm>
              <a:prstGeom prst="rect">
                <a:avLst/>
              </a:prstGeom>
              <a:noFill/>
            </p:spPr>
            <p:txBody>
              <a:bodyPr wrap="square" rtlCol="0">
                <a:spAutoFit/>
              </a:bodyPr>
              <a:lstStyle/>
              <a:p>
                <a:r>
                  <a:rPr lang="en-US" sz="2000" dirty="0"/>
                  <a:t>0.08</a:t>
                </a:r>
              </a:p>
            </p:txBody>
          </p:sp>
          <p:sp>
            <p:nvSpPr>
              <p:cNvPr id="150" name="TextBox 149">
                <a:extLst>
                  <a:ext uri="{FF2B5EF4-FFF2-40B4-BE49-F238E27FC236}">
                    <a16:creationId xmlns:a16="http://schemas.microsoft.com/office/drawing/2014/main" xmlns="" id="{CA0ED4E1-C8A2-416D-9B9A-83CCA1FE9519}"/>
                  </a:ext>
                </a:extLst>
              </p:cNvPr>
              <p:cNvSpPr txBox="1"/>
              <p:nvPr/>
            </p:nvSpPr>
            <p:spPr>
              <a:xfrm rot="3202951">
                <a:off x="3299924" y="26816323"/>
                <a:ext cx="612414" cy="400110"/>
              </a:xfrm>
              <a:prstGeom prst="rect">
                <a:avLst/>
              </a:prstGeom>
              <a:noFill/>
            </p:spPr>
            <p:txBody>
              <a:bodyPr wrap="square" rtlCol="0">
                <a:spAutoFit/>
              </a:bodyPr>
              <a:lstStyle/>
              <a:p>
                <a:r>
                  <a:rPr lang="en-US" sz="2000" dirty="0"/>
                  <a:t>0.16</a:t>
                </a:r>
              </a:p>
            </p:txBody>
          </p:sp>
          <p:sp>
            <p:nvSpPr>
              <p:cNvPr id="151" name="TextBox 150">
                <a:extLst>
                  <a:ext uri="{FF2B5EF4-FFF2-40B4-BE49-F238E27FC236}">
                    <a16:creationId xmlns:a16="http://schemas.microsoft.com/office/drawing/2014/main" xmlns="" id="{AB316CCE-BBB1-433A-BE7F-1F8ED88C2BE2}"/>
                  </a:ext>
                </a:extLst>
              </p:cNvPr>
              <p:cNvSpPr txBox="1"/>
              <p:nvPr/>
            </p:nvSpPr>
            <p:spPr>
              <a:xfrm rot="3202951">
                <a:off x="3765825" y="26845796"/>
                <a:ext cx="685854" cy="400110"/>
              </a:xfrm>
              <a:prstGeom prst="rect">
                <a:avLst/>
              </a:prstGeom>
              <a:noFill/>
            </p:spPr>
            <p:txBody>
              <a:bodyPr wrap="square" rtlCol="0">
                <a:spAutoFit/>
              </a:bodyPr>
              <a:lstStyle/>
              <a:p>
                <a:r>
                  <a:rPr lang="en-US" sz="2000" dirty="0"/>
                  <a:t>0.32</a:t>
                </a:r>
              </a:p>
            </p:txBody>
          </p:sp>
          <p:sp>
            <p:nvSpPr>
              <p:cNvPr id="152" name="TextBox 151">
                <a:extLst>
                  <a:ext uri="{FF2B5EF4-FFF2-40B4-BE49-F238E27FC236}">
                    <a16:creationId xmlns:a16="http://schemas.microsoft.com/office/drawing/2014/main" xmlns="" id="{1F54E072-6776-4361-9BA8-B4FA5DC2EA9E}"/>
                  </a:ext>
                </a:extLst>
              </p:cNvPr>
              <p:cNvSpPr txBox="1"/>
              <p:nvPr/>
            </p:nvSpPr>
            <p:spPr>
              <a:xfrm rot="3202951">
                <a:off x="4268837" y="26809970"/>
                <a:ext cx="596584" cy="400110"/>
              </a:xfrm>
              <a:prstGeom prst="rect">
                <a:avLst/>
              </a:prstGeom>
              <a:noFill/>
            </p:spPr>
            <p:txBody>
              <a:bodyPr wrap="square" rtlCol="0">
                <a:spAutoFit/>
              </a:bodyPr>
              <a:lstStyle/>
              <a:p>
                <a:r>
                  <a:rPr lang="en-US" sz="2000" dirty="0"/>
                  <a:t>0.64</a:t>
                </a:r>
              </a:p>
            </p:txBody>
          </p:sp>
          <p:sp>
            <p:nvSpPr>
              <p:cNvPr id="153" name="TextBox 152">
                <a:extLst>
                  <a:ext uri="{FF2B5EF4-FFF2-40B4-BE49-F238E27FC236}">
                    <a16:creationId xmlns:a16="http://schemas.microsoft.com/office/drawing/2014/main" xmlns="" id="{FD08028B-948D-4C4E-9ECF-FFA9D7679F0B}"/>
                  </a:ext>
                </a:extLst>
              </p:cNvPr>
              <p:cNvSpPr txBox="1"/>
              <p:nvPr/>
            </p:nvSpPr>
            <p:spPr>
              <a:xfrm rot="3202951">
                <a:off x="7218805" y="26855568"/>
                <a:ext cx="718970" cy="405732"/>
              </a:xfrm>
              <a:prstGeom prst="rect">
                <a:avLst/>
              </a:prstGeom>
              <a:noFill/>
            </p:spPr>
            <p:txBody>
              <a:bodyPr wrap="square" rtlCol="0">
                <a:spAutoFit/>
              </a:bodyPr>
              <a:lstStyle/>
              <a:p>
                <a:r>
                  <a:rPr lang="en-US" sz="2000" dirty="0"/>
                  <a:t>&gt; 41</a:t>
                </a:r>
              </a:p>
            </p:txBody>
          </p:sp>
          <p:sp>
            <p:nvSpPr>
              <p:cNvPr id="154" name="TextBox 153">
                <a:extLst>
                  <a:ext uri="{FF2B5EF4-FFF2-40B4-BE49-F238E27FC236}">
                    <a16:creationId xmlns:a16="http://schemas.microsoft.com/office/drawing/2014/main" xmlns="" id="{458D456E-F79E-4AD7-A8BB-D023935EB1EC}"/>
                  </a:ext>
                </a:extLst>
              </p:cNvPr>
              <p:cNvSpPr txBox="1"/>
              <p:nvPr/>
            </p:nvSpPr>
            <p:spPr>
              <a:xfrm rot="3202951">
                <a:off x="4748795" y="26816323"/>
                <a:ext cx="612414" cy="400110"/>
              </a:xfrm>
              <a:prstGeom prst="rect">
                <a:avLst/>
              </a:prstGeom>
              <a:noFill/>
            </p:spPr>
            <p:txBody>
              <a:bodyPr wrap="square" rtlCol="0">
                <a:spAutoFit/>
              </a:bodyPr>
              <a:lstStyle/>
              <a:p>
                <a:r>
                  <a:rPr lang="en-US" sz="2000" dirty="0"/>
                  <a:t>1.28</a:t>
                </a:r>
              </a:p>
            </p:txBody>
          </p:sp>
          <p:sp>
            <p:nvSpPr>
              <p:cNvPr id="155" name="TextBox 154">
                <a:extLst>
                  <a:ext uri="{FF2B5EF4-FFF2-40B4-BE49-F238E27FC236}">
                    <a16:creationId xmlns:a16="http://schemas.microsoft.com/office/drawing/2014/main" xmlns="" id="{3DAA7F28-EA56-488F-BF1F-A0192C57B144}"/>
                  </a:ext>
                </a:extLst>
              </p:cNvPr>
              <p:cNvSpPr txBox="1"/>
              <p:nvPr/>
            </p:nvSpPr>
            <p:spPr>
              <a:xfrm rot="3202951">
                <a:off x="5251957" y="26809970"/>
                <a:ext cx="596584" cy="400110"/>
              </a:xfrm>
              <a:prstGeom prst="rect">
                <a:avLst/>
              </a:prstGeom>
              <a:noFill/>
            </p:spPr>
            <p:txBody>
              <a:bodyPr wrap="square" rtlCol="0">
                <a:spAutoFit/>
              </a:bodyPr>
              <a:lstStyle/>
              <a:p>
                <a:r>
                  <a:rPr lang="en-US" sz="2000" dirty="0"/>
                  <a:t>2.56</a:t>
                </a:r>
              </a:p>
            </p:txBody>
          </p:sp>
          <p:sp>
            <p:nvSpPr>
              <p:cNvPr id="156" name="TextBox 155">
                <a:extLst>
                  <a:ext uri="{FF2B5EF4-FFF2-40B4-BE49-F238E27FC236}">
                    <a16:creationId xmlns:a16="http://schemas.microsoft.com/office/drawing/2014/main" xmlns="" id="{A59A6A94-419C-418B-A84A-31BA4A0962F7}"/>
                  </a:ext>
                </a:extLst>
              </p:cNvPr>
              <p:cNvSpPr txBox="1"/>
              <p:nvPr/>
            </p:nvSpPr>
            <p:spPr>
              <a:xfrm rot="3202951">
                <a:off x="5747204" y="26809970"/>
                <a:ext cx="596584" cy="400110"/>
              </a:xfrm>
              <a:prstGeom prst="rect">
                <a:avLst/>
              </a:prstGeom>
              <a:noFill/>
            </p:spPr>
            <p:txBody>
              <a:bodyPr wrap="square" rtlCol="0">
                <a:spAutoFit/>
              </a:bodyPr>
              <a:lstStyle/>
              <a:p>
                <a:r>
                  <a:rPr lang="en-US" sz="2000" dirty="0"/>
                  <a:t>5.12</a:t>
                </a:r>
              </a:p>
            </p:txBody>
          </p:sp>
          <p:sp>
            <p:nvSpPr>
              <p:cNvPr id="157" name="TextBox 156">
                <a:extLst>
                  <a:ext uri="{FF2B5EF4-FFF2-40B4-BE49-F238E27FC236}">
                    <a16:creationId xmlns:a16="http://schemas.microsoft.com/office/drawing/2014/main" xmlns="" id="{64802D97-0B50-4089-9FB1-3302538712DE}"/>
                  </a:ext>
                </a:extLst>
              </p:cNvPr>
              <p:cNvSpPr txBox="1"/>
              <p:nvPr/>
            </p:nvSpPr>
            <p:spPr>
              <a:xfrm rot="3202951">
                <a:off x="6207607" y="26849774"/>
                <a:ext cx="695768" cy="400110"/>
              </a:xfrm>
              <a:prstGeom prst="rect">
                <a:avLst/>
              </a:prstGeom>
              <a:noFill/>
            </p:spPr>
            <p:txBody>
              <a:bodyPr wrap="square" rtlCol="0">
                <a:spAutoFit/>
              </a:bodyPr>
              <a:lstStyle/>
              <a:p>
                <a:r>
                  <a:rPr lang="en-US" sz="2000" dirty="0"/>
                  <a:t>10.2</a:t>
                </a:r>
              </a:p>
            </p:txBody>
          </p:sp>
          <p:sp>
            <p:nvSpPr>
              <p:cNvPr id="158" name="TextBox 157">
                <a:extLst>
                  <a:ext uri="{FF2B5EF4-FFF2-40B4-BE49-F238E27FC236}">
                    <a16:creationId xmlns:a16="http://schemas.microsoft.com/office/drawing/2014/main" xmlns="" id="{86CC3A47-3A65-4609-8F89-505D39AA5DA7}"/>
                  </a:ext>
                </a:extLst>
              </p:cNvPr>
              <p:cNvSpPr txBox="1"/>
              <p:nvPr/>
            </p:nvSpPr>
            <p:spPr>
              <a:xfrm rot="3202951">
                <a:off x="6729783" y="26816323"/>
                <a:ext cx="612414" cy="400110"/>
              </a:xfrm>
              <a:prstGeom prst="rect">
                <a:avLst/>
              </a:prstGeom>
              <a:noFill/>
            </p:spPr>
            <p:txBody>
              <a:bodyPr wrap="square" rtlCol="0">
                <a:spAutoFit/>
              </a:bodyPr>
              <a:lstStyle/>
              <a:p>
                <a:r>
                  <a:rPr lang="en-US" sz="2000" dirty="0"/>
                  <a:t>20.5</a:t>
                </a:r>
              </a:p>
            </p:txBody>
          </p:sp>
        </p:grpSp>
        <p:grpSp>
          <p:nvGrpSpPr>
            <p:cNvPr id="29" name="Group 28">
              <a:extLst>
                <a:ext uri="{FF2B5EF4-FFF2-40B4-BE49-F238E27FC236}">
                  <a16:creationId xmlns:a16="http://schemas.microsoft.com/office/drawing/2014/main" xmlns="" id="{92E9672D-C3DD-41D3-8CC3-3A73F402AEF8}"/>
                </a:ext>
              </a:extLst>
            </p:cNvPr>
            <p:cNvGrpSpPr/>
            <p:nvPr/>
          </p:nvGrpSpPr>
          <p:grpSpPr>
            <a:xfrm>
              <a:off x="914400" y="19952915"/>
              <a:ext cx="6722772" cy="6180695"/>
              <a:chOff x="8848550" y="20285265"/>
              <a:chExt cx="6722772" cy="6180695"/>
            </a:xfrm>
            <a:effectLst/>
          </p:grpSpPr>
          <p:pic>
            <p:nvPicPr>
              <p:cNvPr id="7" name="Picture 6">
                <a:extLst>
                  <a:ext uri="{FF2B5EF4-FFF2-40B4-BE49-F238E27FC236}">
                    <a16:creationId xmlns:a16="http://schemas.microsoft.com/office/drawing/2014/main" xmlns="" id="{4BDB7430-9C6E-456C-84BB-99A6C0983D2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630" t="679" r="4764" b="1895"/>
              <a:stretch/>
            </p:blipFill>
            <p:spPr>
              <a:xfrm>
                <a:off x="8848550" y="20741525"/>
                <a:ext cx="6661336" cy="5724435"/>
              </a:xfrm>
              <a:prstGeom prst="rect">
                <a:avLst/>
              </a:prstGeom>
            </p:spPr>
          </p:pic>
          <p:sp>
            <p:nvSpPr>
              <p:cNvPr id="120" name="TextBox 119">
                <a:extLst>
                  <a:ext uri="{FF2B5EF4-FFF2-40B4-BE49-F238E27FC236}">
                    <a16:creationId xmlns:a16="http://schemas.microsoft.com/office/drawing/2014/main" xmlns="" id="{7E1B1504-85C4-4EFE-8D7A-A48A9AB9E5BC}"/>
                  </a:ext>
                </a:extLst>
              </p:cNvPr>
              <p:cNvSpPr txBox="1"/>
              <p:nvPr/>
            </p:nvSpPr>
            <p:spPr>
              <a:xfrm>
                <a:off x="8904649" y="20285265"/>
                <a:ext cx="6666673" cy="461665"/>
              </a:xfrm>
              <a:prstGeom prst="rect">
                <a:avLst/>
              </a:prstGeom>
              <a:noFill/>
            </p:spPr>
            <p:txBody>
              <a:bodyPr wrap="square" rtlCol="0">
                <a:spAutoFit/>
              </a:bodyPr>
              <a:lstStyle/>
              <a:p>
                <a:pPr algn="ctr"/>
                <a:r>
                  <a:rPr lang="en-US" sz="2400" b="1" dirty="0"/>
                  <a:t>Zenith Ratio to Natural Brightness</a:t>
                </a:r>
              </a:p>
            </p:txBody>
          </p:sp>
        </p:grpSp>
      </p:grpSp>
      <p:grpSp>
        <p:nvGrpSpPr>
          <p:cNvPr id="14" name="Group 13"/>
          <p:cNvGrpSpPr/>
          <p:nvPr/>
        </p:nvGrpSpPr>
        <p:grpSpPr>
          <a:xfrm>
            <a:off x="8616163" y="19800088"/>
            <a:ext cx="7334612" cy="7718789"/>
            <a:chOff x="8524157" y="19800088"/>
            <a:chExt cx="7334612" cy="7718789"/>
          </a:xfrm>
        </p:grpSpPr>
        <p:sp>
          <p:nvSpPr>
            <p:cNvPr id="163" name="Rectangle 162">
              <a:extLst>
                <a:ext uri="{FF2B5EF4-FFF2-40B4-BE49-F238E27FC236}">
                  <a16:creationId xmlns:a16="http://schemas.microsoft.com/office/drawing/2014/main" xmlns="" id="{E7870BC7-71EA-4847-82BB-0DBFBFF8D3BF}"/>
                </a:ext>
              </a:extLst>
            </p:cNvPr>
            <p:cNvSpPr/>
            <p:nvPr/>
          </p:nvSpPr>
          <p:spPr>
            <a:xfrm>
              <a:off x="8524157" y="19800088"/>
              <a:ext cx="7334612" cy="7718789"/>
            </a:xfrm>
            <a:prstGeom prst="rect">
              <a:avLst/>
            </a:prstGeom>
            <a:solidFill>
              <a:schemeClr val="bg1"/>
            </a:solidFill>
            <a:ln>
              <a:solidFill>
                <a:srgbClr val="E9F0FB"/>
              </a:solidFill>
            </a:ln>
            <a:effectLst>
              <a:outerShdw blurRad="190500" dist="228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xmlns="" id="{C4E3C9F1-2F7D-43B6-B656-DB00D577FA5C}"/>
                </a:ext>
              </a:extLst>
            </p:cNvPr>
            <p:cNvGrpSpPr/>
            <p:nvPr/>
          </p:nvGrpSpPr>
          <p:grpSpPr>
            <a:xfrm>
              <a:off x="8846381" y="19952915"/>
              <a:ext cx="6708535" cy="6125742"/>
              <a:chOff x="355221" y="20171964"/>
              <a:chExt cx="6708535" cy="6125742"/>
            </a:xfrm>
          </p:grpSpPr>
          <p:sp>
            <p:nvSpPr>
              <p:cNvPr id="160" name="TextBox 159">
                <a:extLst>
                  <a:ext uri="{FF2B5EF4-FFF2-40B4-BE49-F238E27FC236}">
                    <a16:creationId xmlns:a16="http://schemas.microsoft.com/office/drawing/2014/main" xmlns="" id="{F03051DC-F8E8-4CF8-9328-E5E4B0D80000}"/>
                  </a:ext>
                </a:extLst>
              </p:cNvPr>
              <p:cNvSpPr txBox="1"/>
              <p:nvPr/>
            </p:nvSpPr>
            <p:spPr>
              <a:xfrm>
                <a:off x="355221" y="20171964"/>
                <a:ext cx="6708535" cy="461665"/>
              </a:xfrm>
              <a:prstGeom prst="rect">
                <a:avLst/>
              </a:prstGeom>
              <a:noFill/>
            </p:spPr>
            <p:txBody>
              <a:bodyPr wrap="square" rtlCol="0">
                <a:spAutoFit/>
              </a:bodyPr>
              <a:lstStyle/>
              <a:p>
                <a:pPr algn="ctr"/>
                <a:r>
                  <a:rPr lang="en-US" sz="2400" b="1" dirty="0"/>
                  <a:t>Maximum Brightness Ratio, 67.5</a:t>
                </a:r>
                <a:r>
                  <a:rPr lang="en-US" sz="2400" b="1" dirty="0">
                    <a:sym typeface="Symbol" panose="05050102010706020507" pitchFamily="18" charset="2"/>
                  </a:rPr>
                  <a:t> Zenith</a:t>
                </a:r>
                <a:r>
                  <a:rPr lang="en-US" sz="2400" b="1" dirty="0"/>
                  <a:t> </a:t>
                </a:r>
              </a:p>
            </p:txBody>
          </p:sp>
          <p:pic>
            <p:nvPicPr>
              <p:cNvPr id="84" name="Picture 83">
                <a:extLst>
                  <a:ext uri="{FF2B5EF4-FFF2-40B4-BE49-F238E27FC236}">
                    <a16:creationId xmlns:a16="http://schemas.microsoft.com/office/drawing/2014/main" xmlns="" id="{0B01BA21-4A1B-421A-9AED-2BB04864B3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720" t="1010" r="6094" b="1801"/>
              <a:stretch/>
            </p:blipFill>
            <p:spPr>
              <a:xfrm>
                <a:off x="375493" y="20619135"/>
                <a:ext cx="6667991" cy="5678571"/>
              </a:xfrm>
              <a:prstGeom prst="rect">
                <a:avLst/>
              </a:prstGeom>
            </p:spPr>
          </p:pic>
        </p:grpSp>
        <p:pic>
          <p:nvPicPr>
            <p:cNvPr id="162" name="Picture 161">
              <a:extLst>
                <a:ext uri="{FF2B5EF4-FFF2-40B4-BE49-F238E27FC236}">
                  <a16:creationId xmlns:a16="http://schemas.microsoft.com/office/drawing/2014/main" xmlns="" id="{9F6DD9B0-EBC7-4007-94D0-EE967CE3FC8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624" t="44347" r="88726" b="11978"/>
            <a:stretch/>
          </p:blipFill>
          <p:spPr>
            <a:xfrm rot="16200000">
              <a:off x="12146230" y="22937282"/>
              <a:ext cx="172954" cy="6737114"/>
            </a:xfrm>
            <a:prstGeom prst="rect">
              <a:avLst/>
            </a:prstGeom>
          </p:spPr>
        </p:pic>
        <p:grpSp>
          <p:nvGrpSpPr>
            <p:cNvPr id="11" name="Group 10">
              <a:extLst>
                <a:ext uri="{FF2B5EF4-FFF2-40B4-BE49-F238E27FC236}">
                  <a16:creationId xmlns:a16="http://schemas.microsoft.com/office/drawing/2014/main" xmlns="" id="{50712F0D-5925-4340-98FD-7890537BFE13}"/>
                </a:ext>
              </a:extLst>
            </p:cNvPr>
            <p:cNvGrpSpPr/>
            <p:nvPr/>
          </p:nvGrpSpPr>
          <p:grpSpPr>
            <a:xfrm>
              <a:off x="9004881" y="26321301"/>
              <a:ext cx="6745272" cy="875752"/>
              <a:chOff x="9269070" y="26618828"/>
              <a:chExt cx="6745272" cy="875752"/>
            </a:xfrm>
          </p:grpSpPr>
          <p:sp>
            <p:nvSpPr>
              <p:cNvPr id="161" name="TextBox 160">
                <a:extLst>
                  <a:ext uri="{FF2B5EF4-FFF2-40B4-BE49-F238E27FC236}">
                    <a16:creationId xmlns:a16="http://schemas.microsoft.com/office/drawing/2014/main" xmlns="" id="{5D29AE70-0EFD-445E-BA1E-35F61196D45F}"/>
                  </a:ext>
                </a:extLst>
              </p:cNvPr>
              <p:cNvSpPr txBox="1"/>
              <p:nvPr/>
            </p:nvSpPr>
            <p:spPr>
              <a:xfrm rot="3180982">
                <a:off x="9034060" y="26853838"/>
                <a:ext cx="875752" cy="405732"/>
              </a:xfrm>
              <a:prstGeom prst="rect">
                <a:avLst/>
              </a:prstGeom>
              <a:noFill/>
            </p:spPr>
            <p:txBody>
              <a:bodyPr wrap="square" rtlCol="0">
                <a:spAutoFit/>
              </a:bodyPr>
              <a:lstStyle/>
              <a:p>
                <a:r>
                  <a:rPr lang="en-US" sz="2000" dirty="0"/>
                  <a:t>&lt; 0.01</a:t>
                </a:r>
              </a:p>
            </p:txBody>
          </p:sp>
          <p:sp>
            <p:nvSpPr>
              <p:cNvPr id="164" name="TextBox 163">
                <a:extLst>
                  <a:ext uri="{FF2B5EF4-FFF2-40B4-BE49-F238E27FC236}">
                    <a16:creationId xmlns:a16="http://schemas.microsoft.com/office/drawing/2014/main" xmlns="" id="{E88F93FB-1C15-4008-AFE7-73D242F5B471}"/>
                  </a:ext>
                </a:extLst>
              </p:cNvPr>
              <p:cNvSpPr txBox="1"/>
              <p:nvPr/>
            </p:nvSpPr>
            <p:spPr>
              <a:xfrm rot="3180982">
                <a:off x="9591331" y="26784951"/>
                <a:ext cx="700474" cy="400110"/>
              </a:xfrm>
              <a:prstGeom prst="rect">
                <a:avLst/>
              </a:prstGeom>
              <a:noFill/>
            </p:spPr>
            <p:txBody>
              <a:bodyPr wrap="square" rtlCol="0">
                <a:spAutoFit/>
              </a:bodyPr>
              <a:lstStyle/>
              <a:p>
                <a:pPr algn="ctr"/>
                <a:r>
                  <a:rPr lang="en-US" sz="2000" dirty="0"/>
                  <a:t>0.01</a:t>
                </a:r>
              </a:p>
            </p:txBody>
          </p:sp>
          <p:sp>
            <p:nvSpPr>
              <p:cNvPr id="165" name="TextBox 164">
                <a:extLst>
                  <a:ext uri="{FF2B5EF4-FFF2-40B4-BE49-F238E27FC236}">
                    <a16:creationId xmlns:a16="http://schemas.microsoft.com/office/drawing/2014/main" xmlns="" id="{E053C1A1-4269-41EB-AEBD-B31190FC9176}"/>
                  </a:ext>
                </a:extLst>
              </p:cNvPr>
              <p:cNvSpPr txBox="1"/>
              <p:nvPr/>
            </p:nvSpPr>
            <p:spPr>
              <a:xfrm rot="3180982">
                <a:off x="10063775" y="26748828"/>
                <a:ext cx="610033" cy="400110"/>
              </a:xfrm>
              <a:prstGeom prst="rect">
                <a:avLst/>
              </a:prstGeom>
              <a:noFill/>
            </p:spPr>
            <p:txBody>
              <a:bodyPr wrap="square" rtlCol="0">
                <a:spAutoFit/>
              </a:bodyPr>
              <a:lstStyle/>
              <a:p>
                <a:r>
                  <a:rPr lang="en-US" sz="2000" dirty="0"/>
                  <a:t>0.02</a:t>
                </a:r>
              </a:p>
            </p:txBody>
          </p:sp>
          <p:sp>
            <p:nvSpPr>
              <p:cNvPr id="166" name="TextBox 165">
                <a:extLst>
                  <a:ext uri="{FF2B5EF4-FFF2-40B4-BE49-F238E27FC236}">
                    <a16:creationId xmlns:a16="http://schemas.microsoft.com/office/drawing/2014/main" xmlns="" id="{8CE7DDD1-996C-4D9C-A276-CE2CDADA6082}"/>
                  </a:ext>
                </a:extLst>
              </p:cNvPr>
              <p:cNvSpPr txBox="1"/>
              <p:nvPr/>
            </p:nvSpPr>
            <p:spPr>
              <a:xfrm rot="3180982">
                <a:off x="10567117" y="26749779"/>
                <a:ext cx="612414" cy="400110"/>
              </a:xfrm>
              <a:prstGeom prst="rect">
                <a:avLst/>
              </a:prstGeom>
              <a:noFill/>
            </p:spPr>
            <p:txBody>
              <a:bodyPr wrap="square" rtlCol="0">
                <a:spAutoFit/>
              </a:bodyPr>
              <a:lstStyle/>
              <a:p>
                <a:r>
                  <a:rPr lang="en-US" sz="2000" dirty="0"/>
                  <a:t>0.04</a:t>
                </a:r>
              </a:p>
            </p:txBody>
          </p:sp>
          <p:sp>
            <p:nvSpPr>
              <p:cNvPr id="167" name="TextBox 166">
                <a:extLst>
                  <a:ext uri="{FF2B5EF4-FFF2-40B4-BE49-F238E27FC236}">
                    <a16:creationId xmlns:a16="http://schemas.microsoft.com/office/drawing/2014/main" xmlns="" id="{B19C89C1-2400-4333-8DD8-168B4FD28EB3}"/>
                  </a:ext>
                </a:extLst>
              </p:cNvPr>
              <p:cNvSpPr txBox="1"/>
              <p:nvPr/>
            </p:nvSpPr>
            <p:spPr>
              <a:xfrm rot="3180982">
                <a:off x="11061723" y="26749779"/>
                <a:ext cx="612414" cy="400110"/>
              </a:xfrm>
              <a:prstGeom prst="rect">
                <a:avLst/>
              </a:prstGeom>
              <a:noFill/>
            </p:spPr>
            <p:txBody>
              <a:bodyPr wrap="square" rtlCol="0">
                <a:spAutoFit/>
              </a:bodyPr>
              <a:lstStyle/>
              <a:p>
                <a:r>
                  <a:rPr lang="en-US" sz="2000" dirty="0"/>
                  <a:t>0.08</a:t>
                </a:r>
              </a:p>
            </p:txBody>
          </p:sp>
          <p:sp>
            <p:nvSpPr>
              <p:cNvPr id="168" name="TextBox 167">
                <a:extLst>
                  <a:ext uri="{FF2B5EF4-FFF2-40B4-BE49-F238E27FC236}">
                    <a16:creationId xmlns:a16="http://schemas.microsoft.com/office/drawing/2014/main" xmlns="" id="{C935CBAD-6EAB-451E-BB8E-34DCDCD2F7B5}"/>
                  </a:ext>
                </a:extLst>
              </p:cNvPr>
              <p:cNvSpPr txBox="1"/>
              <p:nvPr/>
            </p:nvSpPr>
            <p:spPr>
              <a:xfrm rot="3180982">
                <a:off x="11532083" y="26749779"/>
                <a:ext cx="612414" cy="400110"/>
              </a:xfrm>
              <a:prstGeom prst="rect">
                <a:avLst/>
              </a:prstGeom>
              <a:noFill/>
            </p:spPr>
            <p:txBody>
              <a:bodyPr wrap="square" rtlCol="0">
                <a:spAutoFit/>
              </a:bodyPr>
              <a:lstStyle/>
              <a:p>
                <a:r>
                  <a:rPr lang="en-US" sz="2000" dirty="0"/>
                  <a:t>0.16</a:t>
                </a:r>
              </a:p>
            </p:txBody>
          </p:sp>
          <p:sp>
            <p:nvSpPr>
              <p:cNvPr id="169" name="TextBox 168">
                <a:extLst>
                  <a:ext uri="{FF2B5EF4-FFF2-40B4-BE49-F238E27FC236}">
                    <a16:creationId xmlns:a16="http://schemas.microsoft.com/office/drawing/2014/main" xmlns="" id="{3BE91688-061D-4C37-B251-AE80E58E61CA}"/>
                  </a:ext>
                </a:extLst>
              </p:cNvPr>
              <p:cNvSpPr txBox="1"/>
              <p:nvPr/>
            </p:nvSpPr>
            <p:spPr>
              <a:xfrm rot="3180982">
                <a:off x="12007852" y="26779112"/>
                <a:ext cx="685854" cy="400110"/>
              </a:xfrm>
              <a:prstGeom prst="rect">
                <a:avLst/>
              </a:prstGeom>
              <a:noFill/>
            </p:spPr>
            <p:txBody>
              <a:bodyPr wrap="square" rtlCol="0">
                <a:spAutoFit/>
              </a:bodyPr>
              <a:lstStyle/>
              <a:p>
                <a:r>
                  <a:rPr lang="en-US" sz="2000" dirty="0"/>
                  <a:t>0.32</a:t>
                </a:r>
              </a:p>
            </p:txBody>
          </p:sp>
          <p:sp>
            <p:nvSpPr>
              <p:cNvPr id="170" name="TextBox 169">
                <a:extLst>
                  <a:ext uri="{FF2B5EF4-FFF2-40B4-BE49-F238E27FC236}">
                    <a16:creationId xmlns:a16="http://schemas.microsoft.com/office/drawing/2014/main" xmlns="" id="{8991E831-E1D8-436E-B0ED-63E9B0F6EDEB}"/>
                  </a:ext>
                </a:extLst>
              </p:cNvPr>
              <p:cNvSpPr txBox="1"/>
              <p:nvPr/>
            </p:nvSpPr>
            <p:spPr>
              <a:xfrm rot="3180982">
                <a:off x="12524050" y="26743457"/>
                <a:ext cx="596584" cy="400110"/>
              </a:xfrm>
              <a:prstGeom prst="rect">
                <a:avLst/>
              </a:prstGeom>
              <a:noFill/>
            </p:spPr>
            <p:txBody>
              <a:bodyPr wrap="square" rtlCol="0">
                <a:spAutoFit/>
              </a:bodyPr>
              <a:lstStyle/>
              <a:p>
                <a:r>
                  <a:rPr lang="en-US" sz="2000" dirty="0"/>
                  <a:t>0.64</a:t>
                </a:r>
              </a:p>
            </p:txBody>
          </p:sp>
          <p:sp>
            <p:nvSpPr>
              <p:cNvPr id="171" name="TextBox 170">
                <a:extLst>
                  <a:ext uri="{FF2B5EF4-FFF2-40B4-BE49-F238E27FC236}">
                    <a16:creationId xmlns:a16="http://schemas.microsoft.com/office/drawing/2014/main" xmlns="" id="{8A551E60-376A-4E20-80EF-338FAF7576FB}"/>
                  </a:ext>
                </a:extLst>
              </p:cNvPr>
              <p:cNvSpPr txBox="1"/>
              <p:nvPr/>
            </p:nvSpPr>
            <p:spPr>
              <a:xfrm rot="3180982">
                <a:off x="15451991" y="26791218"/>
                <a:ext cx="718970" cy="405732"/>
              </a:xfrm>
              <a:prstGeom prst="rect">
                <a:avLst/>
              </a:prstGeom>
              <a:noFill/>
            </p:spPr>
            <p:txBody>
              <a:bodyPr wrap="square" rtlCol="0">
                <a:spAutoFit/>
              </a:bodyPr>
              <a:lstStyle/>
              <a:p>
                <a:r>
                  <a:rPr lang="en-US" sz="2000" dirty="0"/>
                  <a:t>&gt; 41</a:t>
                </a:r>
              </a:p>
            </p:txBody>
          </p:sp>
          <p:sp>
            <p:nvSpPr>
              <p:cNvPr id="172" name="TextBox 171">
                <a:extLst>
                  <a:ext uri="{FF2B5EF4-FFF2-40B4-BE49-F238E27FC236}">
                    <a16:creationId xmlns:a16="http://schemas.microsoft.com/office/drawing/2014/main" xmlns="" id="{32901EFC-E138-4354-A008-3468919C6C46}"/>
                  </a:ext>
                </a:extLst>
              </p:cNvPr>
              <p:cNvSpPr txBox="1"/>
              <p:nvPr/>
            </p:nvSpPr>
            <p:spPr>
              <a:xfrm rot="3180982">
                <a:off x="13008064" y="26749779"/>
                <a:ext cx="612414" cy="400110"/>
              </a:xfrm>
              <a:prstGeom prst="rect">
                <a:avLst/>
              </a:prstGeom>
              <a:noFill/>
            </p:spPr>
            <p:txBody>
              <a:bodyPr wrap="square" rtlCol="0">
                <a:spAutoFit/>
              </a:bodyPr>
              <a:lstStyle/>
              <a:p>
                <a:r>
                  <a:rPr lang="en-US" sz="2000" dirty="0"/>
                  <a:t>1.28</a:t>
                </a:r>
              </a:p>
            </p:txBody>
          </p:sp>
          <p:sp>
            <p:nvSpPr>
              <p:cNvPr id="173" name="TextBox 172">
                <a:extLst>
                  <a:ext uri="{FF2B5EF4-FFF2-40B4-BE49-F238E27FC236}">
                    <a16:creationId xmlns:a16="http://schemas.microsoft.com/office/drawing/2014/main" xmlns="" id="{CBE895C4-F5E0-4C4A-B97D-51FA3B4D7480}"/>
                  </a:ext>
                </a:extLst>
              </p:cNvPr>
              <p:cNvSpPr txBox="1"/>
              <p:nvPr/>
            </p:nvSpPr>
            <p:spPr>
              <a:xfrm rot="3180982">
                <a:off x="13523406" y="26743457"/>
                <a:ext cx="596584" cy="400110"/>
              </a:xfrm>
              <a:prstGeom prst="rect">
                <a:avLst/>
              </a:prstGeom>
              <a:noFill/>
            </p:spPr>
            <p:txBody>
              <a:bodyPr wrap="square" rtlCol="0">
                <a:spAutoFit/>
              </a:bodyPr>
              <a:lstStyle/>
              <a:p>
                <a:r>
                  <a:rPr lang="en-US" sz="2000" dirty="0"/>
                  <a:t>2.56</a:t>
                </a:r>
              </a:p>
            </p:txBody>
          </p:sp>
          <p:sp>
            <p:nvSpPr>
              <p:cNvPr id="198" name="TextBox 197">
                <a:extLst>
                  <a:ext uri="{FF2B5EF4-FFF2-40B4-BE49-F238E27FC236}">
                    <a16:creationId xmlns:a16="http://schemas.microsoft.com/office/drawing/2014/main" xmlns="" id="{213085AF-C30F-4851-B36B-B76EFDDAE236}"/>
                  </a:ext>
                </a:extLst>
              </p:cNvPr>
              <p:cNvSpPr txBox="1"/>
              <p:nvPr/>
            </p:nvSpPr>
            <p:spPr>
              <a:xfrm rot="3180982">
                <a:off x="14032433" y="26743457"/>
                <a:ext cx="596584" cy="400110"/>
              </a:xfrm>
              <a:prstGeom prst="rect">
                <a:avLst/>
              </a:prstGeom>
              <a:noFill/>
            </p:spPr>
            <p:txBody>
              <a:bodyPr wrap="square" rtlCol="0">
                <a:spAutoFit/>
              </a:bodyPr>
              <a:lstStyle/>
              <a:p>
                <a:r>
                  <a:rPr lang="en-US" sz="2000" dirty="0"/>
                  <a:t>5.12</a:t>
                </a:r>
              </a:p>
            </p:txBody>
          </p:sp>
          <p:sp>
            <p:nvSpPr>
              <p:cNvPr id="200" name="TextBox 199">
                <a:extLst>
                  <a:ext uri="{FF2B5EF4-FFF2-40B4-BE49-F238E27FC236}">
                    <a16:creationId xmlns:a16="http://schemas.microsoft.com/office/drawing/2014/main" xmlns="" id="{9DDDADA6-1208-4230-B58E-051F3A978595}"/>
                  </a:ext>
                </a:extLst>
              </p:cNvPr>
              <p:cNvSpPr txBox="1"/>
              <p:nvPr/>
            </p:nvSpPr>
            <p:spPr>
              <a:xfrm rot="3180982">
                <a:off x="14452454" y="26783071"/>
                <a:ext cx="695768" cy="400110"/>
              </a:xfrm>
              <a:prstGeom prst="rect">
                <a:avLst/>
              </a:prstGeom>
              <a:noFill/>
            </p:spPr>
            <p:txBody>
              <a:bodyPr wrap="square" rtlCol="0">
                <a:spAutoFit/>
              </a:bodyPr>
              <a:lstStyle/>
              <a:p>
                <a:r>
                  <a:rPr lang="en-US" sz="2000" dirty="0"/>
                  <a:t>10.2</a:t>
                </a:r>
              </a:p>
            </p:txBody>
          </p:sp>
          <p:sp>
            <p:nvSpPr>
              <p:cNvPr id="201" name="TextBox 200">
                <a:extLst>
                  <a:ext uri="{FF2B5EF4-FFF2-40B4-BE49-F238E27FC236}">
                    <a16:creationId xmlns:a16="http://schemas.microsoft.com/office/drawing/2014/main" xmlns="" id="{692C4763-6489-4CDE-B745-DC95E2E979FF}"/>
                  </a:ext>
                </a:extLst>
              </p:cNvPr>
              <p:cNvSpPr txBox="1"/>
              <p:nvPr/>
            </p:nvSpPr>
            <p:spPr>
              <a:xfrm rot="3180982">
                <a:off x="14986716" y="26749779"/>
                <a:ext cx="612414" cy="400110"/>
              </a:xfrm>
              <a:prstGeom prst="rect">
                <a:avLst/>
              </a:prstGeom>
              <a:noFill/>
            </p:spPr>
            <p:txBody>
              <a:bodyPr wrap="square" rtlCol="0">
                <a:spAutoFit/>
              </a:bodyPr>
              <a:lstStyle/>
              <a:p>
                <a:r>
                  <a:rPr lang="en-US" sz="2000" dirty="0"/>
                  <a:t>20.5</a:t>
                </a:r>
              </a:p>
            </p:txBody>
          </p:sp>
        </p:grpSp>
      </p:grpSp>
      <p:pic>
        <p:nvPicPr>
          <p:cNvPr id="235" name="Picture 234">
            <a:extLst>
              <a:ext uri="{FF2B5EF4-FFF2-40B4-BE49-F238E27FC236}">
                <a16:creationId xmlns:a16="http://schemas.microsoft.com/office/drawing/2014/main" xmlns="" id="{782D9C32-FFCD-4BB2-8148-5B9ACD6F057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80726">
            <a:off x="8804459" y="11688426"/>
            <a:ext cx="3392663" cy="2094026"/>
          </a:xfrm>
          <a:prstGeom prst="rect">
            <a:avLst/>
          </a:prstGeom>
        </p:spPr>
      </p:pic>
      <p:grpSp>
        <p:nvGrpSpPr>
          <p:cNvPr id="25" name="Group 24"/>
          <p:cNvGrpSpPr/>
          <p:nvPr/>
        </p:nvGrpSpPr>
        <p:grpSpPr>
          <a:xfrm>
            <a:off x="16230316" y="19800088"/>
            <a:ext cx="7987014" cy="7718789"/>
            <a:chOff x="16455304" y="19800088"/>
            <a:chExt cx="7987014" cy="7718789"/>
          </a:xfrm>
        </p:grpSpPr>
        <p:sp>
          <p:nvSpPr>
            <p:cNvPr id="13" name="Rectangle 12">
              <a:extLst>
                <a:ext uri="{FF2B5EF4-FFF2-40B4-BE49-F238E27FC236}">
                  <a16:creationId xmlns:a16="http://schemas.microsoft.com/office/drawing/2014/main" xmlns="" id="{4245EE15-4FFF-4707-A2DF-F9A5A5664E54}"/>
                </a:ext>
              </a:extLst>
            </p:cNvPr>
            <p:cNvSpPr/>
            <p:nvPr/>
          </p:nvSpPr>
          <p:spPr>
            <a:xfrm>
              <a:off x="16463455" y="19800088"/>
              <a:ext cx="7978863" cy="7718789"/>
            </a:xfrm>
            <a:prstGeom prst="rect">
              <a:avLst/>
            </a:prstGeom>
            <a:solidFill>
              <a:schemeClr val="bg1"/>
            </a:solidFill>
            <a:ln>
              <a:solidFill>
                <a:srgbClr val="E9F0FB"/>
              </a:solidFill>
            </a:ln>
            <a:effectLst>
              <a:outerShdw blurRad="190500" dist="228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xmlns="" id="{D095D34F-AE57-4F7D-9F3D-6B19FF1293A2}"/>
                </a:ext>
              </a:extLst>
            </p:cNvPr>
            <p:cNvGrpSpPr/>
            <p:nvPr/>
          </p:nvGrpSpPr>
          <p:grpSpPr>
            <a:xfrm>
              <a:off x="16455304" y="19952915"/>
              <a:ext cx="7844213" cy="6186296"/>
              <a:chOff x="16089228" y="20285265"/>
              <a:chExt cx="7844213" cy="6186296"/>
            </a:xfrm>
          </p:grpSpPr>
          <p:pic>
            <p:nvPicPr>
              <p:cNvPr id="228" name="Picture 227">
                <a:extLst>
                  <a:ext uri="{FF2B5EF4-FFF2-40B4-BE49-F238E27FC236}">
                    <a16:creationId xmlns:a16="http://schemas.microsoft.com/office/drawing/2014/main" xmlns="" id="{B3296457-C519-4165-B587-0DE285EC08D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391" t="904" r="7909" b="1352"/>
              <a:stretch/>
            </p:blipFill>
            <p:spPr>
              <a:xfrm>
                <a:off x="16702605" y="20772538"/>
                <a:ext cx="6617459" cy="5699023"/>
              </a:xfrm>
              <a:prstGeom prst="rect">
                <a:avLst/>
              </a:prstGeom>
            </p:spPr>
          </p:pic>
          <p:sp>
            <p:nvSpPr>
              <p:cNvPr id="231" name="TextBox 230">
                <a:extLst>
                  <a:ext uri="{FF2B5EF4-FFF2-40B4-BE49-F238E27FC236}">
                    <a16:creationId xmlns:a16="http://schemas.microsoft.com/office/drawing/2014/main" xmlns="" id="{C788C312-9EFA-4778-AA3F-9A84F0C68B33}"/>
                  </a:ext>
                </a:extLst>
              </p:cNvPr>
              <p:cNvSpPr txBox="1"/>
              <p:nvPr/>
            </p:nvSpPr>
            <p:spPr>
              <a:xfrm>
                <a:off x="16089228" y="20285265"/>
                <a:ext cx="7844213" cy="461665"/>
              </a:xfrm>
              <a:prstGeom prst="rect">
                <a:avLst/>
              </a:prstGeom>
              <a:noFill/>
            </p:spPr>
            <p:txBody>
              <a:bodyPr wrap="square" rtlCol="0">
                <a:spAutoFit/>
              </a:bodyPr>
              <a:lstStyle/>
              <a:p>
                <a:pPr algn="ctr" defTabSz="914400"/>
                <a:r>
                  <a:rPr lang="en-US" sz="2400" b="1" dirty="0">
                    <a:solidFill>
                      <a:prstClr val="black"/>
                    </a:solidFill>
                  </a:rPr>
                  <a:t>Azimuth Direction of Maximum Brightness</a:t>
                </a:r>
                <a:r>
                  <a:rPr lang="en-US" sz="2400" b="1" dirty="0"/>
                  <a:t> , 67.5</a:t>
                </a:r>
                <a:r>
                  <a:rPr lang="en-US" sz="2400" b="1" dirty="0">
                    <a:sym typeface="Symbol" panose="05050102010706020507" pitchFamily="18" charset="2"/>
                  </a:rPr>
                  <a:t> Zenith</a:t>
                </a:r>
                <a:r>
                  <a:rPr lang="en-US" sz="2400" b="1" dirty="0">
                    <a:solidFill>
                      <a:prstClr val="black"/>
                    </a:solidFill>
                  </a:rPr>
                  <a:t> </a:t>
                </a:r>
              </a:p>
            </p:txBody>
          </p:sp>
        </p:grpSp>
        <p:pic>
          <p:nvPicPr>
            <p:cNvPr id="237" name="Picture 236">
              <a:extLst>
                <a:ext uri="{FF2B5EF4-FFF2-40B4-BE49-F238E27FC236}">
                  <a16:creationId xmlns:a16="http://schemas.microsoft.com/office/drawing/2014/main" xmlns="" id="{ED0A9887-EC74-462E-BBC2-7518111B51B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230" t="15843" r="89908" b="49689"/>
            <a:stretch/>
          </p:blipFill>
          <p:spPr>
            <a:xfrm rot="16200000">
              <a:off x="20333875" y="22990761"/>
              <a:ext cx="193337" cy="6668804"/>
            </a:xfrm>
            <a:prstGeom prst="rect">
              <a:avLst/>
            </a:prstGeom>
          </p:spPr>
        </p:pic>
        <p:grpSp>
          <p:nvGrpSpPr>
            <p:cNvPr id="12" name="Group 11">
              <a:extLst>
                <a:ext uri="{FF2B5EF4-FFF2-40B4-BE49-F238E27FC236}">
                  <a16:creationId xmlns:a16="http://schemas.microsoft.com/office/drawing/2014/main" xmlns="" id="{012C3639-6387-4B5B-9259-3AA7B82CDA35}"/>
                </a:ext>
              </a:extLst>
            </p:cNvPr>
            <p:cNvGrpSpPr/>
            <p:nvPr/>
          </p:nvGrpSpPr>
          <p:grpSpPr>
            <a:xfrm>
              <a:off x="16904348" y="26323845"/>
              <a:ext cx="7009095" cy="979321"/>
              <a:chOff x="16566174" y="26634886"/>
              <a:chExt cx="7009095" cy="979321"/>
            </a:xfrm>
          </p:grpSpPr>
          <p:sp>
            <p:nvSpPr>
              <p:cNvPr id="249" name="TextBox 248">
                <a:extLst>
                  <a:ext uri="{FF2B5EF4-FFF2-40B4-BE49-F238E27FC236}">
                    <a16:creationId xmlns:a16="http://schemas.microsoft.com/office/drawing/2014/main" xmlns="" id="{240616DC-9056-422E-B46A-55D83237634B}"/>
                  </a:ext>
                </a:extLst>
              </p:cNvPr>
              <p:cNvSpPr txBox="1"/>
              <p:nvPr/>
            </p:nvSpPr>
            <p:spPr>
              <a:xfrm>
                <a:off x="16566174" y="26634886"/>
                <a:ext cx="770898" cy="400110"/>
              </a:xfrm>
              <a:prstGeom prst="rect">
                <a:avLst/>
              </a:prstGeom>
              <a:noFill/>
            </p:spPr>
            <p:txBody>
              <a:bodyPr wrap="square" rtlCol="0">
                <a:spAutoFit/>
              </a:bodyPr>
              <a:lstStyle/>
              <a:p>
                <a:pPr algn="ctr"/>
                <a:r>
                  <a:rPr lang="en-US" sz="2000" dirty="0">
                    <a:sym typeface="Symbol" panose="05050102010706020507" pitchFamily="18" charset="2"/>
                  </a:rPr>
                  <a:t>360</a:t>
                </a:r>
                <a:endParaRPr lang="en-US" sz="2000" dirty="0"/>
              </a:p>
            </p:txBody>
          </p:sp>
          <p:sp>
            <p:nvSpPr>
              <p:cNvPr id="250" name="TextBox 249">
                <a:extLst>
                  <a:ext uri="{FF2B5EF4-FFF2-40B4-BE49-F238E27FC236}">
                    <a16:creationId xmlns:a16="http://schemas.microsoft.com/office/drawing/2014/main" xmlns="" id="{FB117C83-B1BE-45AD-B30B-E011F23E0DE8}"/>
                  </a:ext>
                </a:extLst>
              </p:cNvPr>
              <p:cNvSpPr txBox="1"/>
              <p:nvPr/>
            </p:nvSpPr>
            <p:spPr>
              <a:xfrm>
                <a:off x="17252339" y="26634886"/>
                <a:ext cx="845095" cy="400110"/>
              </a:xfrm>
              <a:prstGeom prst="rect">
                <a:avLst/>
              </a:prstGeom>
              <a:noFill/>
            </p:spPr>
            <p:txBody>
              <a:bodyPr wrap="square" rtlCol="0">
                <a:spAutoFit/>
              </a:bodyPr>
              <a:lstStyle/>
              <a:p>
                <a:pPr algn="ctr"/>
                <a:r>
                  <a:rPr lang="en-US" sz="2000" dirty="0"/>
                  <a:t>337.5</a:t>
                </a:r>
                <a:r>
                  <a:rPr lang="en-US" sz="2000" dirty="0">
                    <a:sym typeface="Symbol" panose="05050102010706020507" pitchFamily="18" charset="2"/>
                  </a:rPr>
                  <a:t></a:t>
                </a:r>
                <a:endParaRPr lang="en-US" sz="2000" dirty="0"/>
              </a:p>
            </p:txBody>
          </p:sp>
          <p:sp>
            <p:nvSpPr>
              <p:cNvPr id="252" name="TextBox 251">
                <a:extLst>
                  <a:ext uri="{FF2B5EF4-FFF2-40B4-BE49-F238E27FC236}">
                    <a16:creationId xmlns:a16="http://schemas.microsoft.com/office/drawing/2014/main" xmlns="" id="{84FBF608-1A57-4F3A-A6BB-0E3C55C6494D}"/>
                  </a:ext>
                </a:extLst>
              </p:cNvPr>
              <p:cNvSpPr txBox="1"/>
              <p:nvPr/>
            </p:nvSpPr>
            <p:spPr>
              <a:xfrm>
                <a:off x="18638489" y="26634886"/>
                <a:ext cx="860556" cy="498619"/>
              </a:xfrm>
              <a:prstGeom prst="rect">
                <a:avLst/>
              </a:prstGeom>
              <a:noFill/>
            </p:spPr>
            <p:txBody>
              <a:bodyPr wrap="square" rtlCol="0">
                <a:spAutoFit/>
              </a:bodyPr>
              <a:lstStyle/>
              <a:p>
                <a:pPr algn="ctr"/>
                <a:r>
                  <a:rPr lang="en-US" sz="2000" dirty="0"/>
                  <a:t>292.5</a:t>
                </a:r>
                <a:r>
                  <a:rPr lang="en-US" sz="2000" dirty="0">
                    <a:sym typeface="Symbol" panose="05050102010706020507" pitchFamily="18" charset="2"/>
                  </a:rPr>
                  <a:t></a:t>
                </a:r>
                <a:endParaRPr lang="en-US" sz="2000" dirty="0"/>
              </a:p>
            </p:txBody>
          </p:sp>
          <p:sp>
            <p:nvSpPr>
              <p:cNvPr id="251" name="TextBox 250">
                <a:extLst>
                  <a:ext uri="{FF2B5EF4-FFF2-40B4-BE49-F238E27FC236}">
                    <a16:creationId xmlns:a16="http://schemas.microsoft.com/office/drawing/2014/main" xmlns="" id="{97945ED9-7827-444B-AEFE-F097D7340544}"/>
                  </a:ext>
                </a:extLst>
              </p:cNvPr>
              <p:cNvSpPr txBox="1"/>
              <p:nvPr/>
            </p:nvSpPr>
            <p:spPr>
              <a:xfrm>
                <a:off x="17990844" y="26634886"/>
                <a:ext cx="727315" cy="400110"/>
              </a:xfrm>
              <a:prstGeom prst="rect">
                <a:avLst/>
              </a:prstGeom>
              <a:noFill/>
            </p:spPr>
            <p:txBody>
              <a:bodyPr wrap="square" rtlCol="0">
                <a:spAutoFit/>
              </a:bodyPr>
              <a:lstStyle/>
              <a:p>
                <a:pPr algn="ctr"/>
                <a:r>
                  <a:rPr lang="en-US" sz="2000" dirty="0"/>
                  <a:t>315</a:t>
                </a:r>
                <a:r>
                  <a:rPr lang="en-US" sz="2000" dirty="0">
                    <a:sym typeface="Symbol" panose="05050102010706020507" pitchFamily="18" charset="2"/>
                  </a:rPr>
                  <a:t></a:t>
                </a:r>
                <a:endParaRPr lang="en-US" sz="2000" dirty="0"/>
              </a:p>
            </p:txBody>
          </p:sp>
          <p:sp>
            <p:nvSpPr>
              <p:cNvPr id="253" name="TextBox 252">
                <a:extLst>
                  <a:ext uri="{FF2B5EF4-FFF2-40B4-BE49-F238E27FC236}">
                    <a16:creationId xmlns:a16="http://schemas.microsoft.com/office/drawing/2014/main" xmlns="" id="{18A5E325-F897-47F5-ADF6-A2B747561CD9}"/>
                  </a:ext>
                </a:extLst>
              </p:cNvPr>
              <p:cNvSpPr txBox="1"/>
              <p:nvPr/>
            </p:nvSpPr>
            <p:spPr>
              <a:xfrm>
                <a:off x="19397647" y="26634886"/>
                <a:ext cx="652055" cy="400110"/>
              </a:xfrm>
              <a:prstGeom prst="rect">
                <a:avLst/>
              </a:prstGeom>
              <a:noFill/>
            </p:spPr>
            <p:txBody>
              <a:bodyPr wrap="square" rtlCol="0">
                <a:spAutoFit/>
              </a:bodyPr>
              <a:lstStyle/>
              <a:p>
                <a:pPr algn="ctr"/>
                <a:r>
                  <a:rPr lang="en-US" sz="2000" dirty="0"/>
                  <a:t>270</a:t>
                </a:r>
                <a:r>
                  <a:rPr lang="en-US" sz="2000" dirty="0">
                    <a:sym typeface="Symbol" panose="05050102010706020507" pitchFamily="18" charset="2"/>
                  </a:rPr>
                  <a:t></a:t>
                </a:r>
                <a:endParaRPr lang="en-US" sz="2000" dirty="0"/>
              </a:p>
            </p:txBody>
          </p:sp>
          <p:sp>
            <p:nvSpPr>
              <p:cNvPr id="254" name="TextBox 253">
                <a:extLst>
                  <a:ext uri="{FF2B5EF4-FFF2-40B4-BE49-F238E27FC236}">
                    <a16:creationId xmlns:a16="http://schemas.microsoft.com/office/drawing/2014/main" xmlns="" id="{963FD020-1778-4581-83AB-777C3D2205A7}"/>
                  </a:ext>
                </a:extLst>
              </p:cNvPr>
              <p:cNvSpPr txBox="1"/>
              <p:nvPr/>
            </p:nvSpPr>
            <p:spPr>
              <a:xfrm>
                <a:off x="20018212" y="26634886"/>
                <a:ext cx="825994" cy="498619"/>
              </a:xfrm>
              <a:prstGeom prst="rect">
                <a:avLst/>
              </a:prstGeom>
              <a:noFill/>
            </p:spPr>
            <p:txBody>
              <a:bodyPr wrap="square" rtlCol="0">
                <a:spAutoFit/>
              </a:bodyPr>
              <a:lstStyle/>
              <a:p>
                <a:pPr algn="ctr"/>
                <a:r>
                  <a:rPr lang="en-US" sz="2000" dirty="0"/>
                  <a:t>247.5</a:t>
                </a:r>
                <a:r>
                  <a:rPr lang="en-US" sz="2000" dirty="0">
                    <a:sym typeface="Symbol" panose="05050102010706020507" pitchFamily="18" charset="2"/>
                  </a:rPr>
                  <a:t></a:t>
                </a:r>
                <a:endParaRPr lang="en-US" sz="2000" dirty="0"/>
              </a:p>
            </p:txBody>
          </p:sp>
          <p:sp>
            <p:nvSpPr>
              <p:cNvPr id="255" name="TextBox 254">
                <a:extLst>
                  <a:ext uri="{FF2B5EF4-FFF2-40B4-BE49-F238E27FC236}">
                    <a16:creationId xmlns:a16="http://schemas.microsoft.com/office/drawing/2014/main" xmlns="" id="{16AC468D-87FC-4E8F-A3A9-9146A365C4F4}"/>
                  </a:ext>
                </a:extLst>
              </p:cNvPr>
              <p:cNvSpPr txBox="1"/>
              <p:nvPr/>
            </p:nvSpPr>
            <p:spPr>
              <a:xfrm>
                <a:off x="20733638" y="26634886"/>
                <a:ext cx="721182" cy="400110"/>
              </a:xfrm>
              <a:prstGeom prst="rect">
                <a:avLst/>
              </a:prstGeom>
              <a:noFill/>
            </p:spPr>
            <p:txBody>
              <a:bodyPr wrap="square" rtlCol="0">
                <a:spAutoFit/>
              </a:bodyPr>
              <a:lstStyle/>
              <a:p>
                <a:pPr algn="ctr"/>
                <a:r>
                  <a:rPr lang="en-US" sz="2000" dirty="0"/>
                  <a:t>225</a:t>
                </a:r>
                <a:r>
                  <a:rPr lang="en-US" sz="2000" dirty="0">
                    <a:sym typeface="Symbol" panose="05050102010706020507" pitchFamily="18" charset="2"/>
                  </a:rPr>
                  <a:t></a:t>
                </a:r>
                <a:endParaRPr lang="en-US" sz="2000" dirty="0"/>
              </a:p>
            </p:txBody>
          </p:sp>
          <p:sp>
            <p:nvSpPr>
              <p:cNvPr id="238" name="TextBox 237">
                <a:extLst>
                  <a:ext uri="{FF2B5EF4-FFF2-40B4-BE49-F238E27FC236}">
                    <a16:creationId xmlns:a16="http://schemas.microsoft.com/office/drawing/2014/main" xmlns="" id="{3378BEEF-297E-4EF0-B0E3-7FF584774802}"/>
                  </a:ext>
                </a:extLst>
              </p:cNvPr>
              <p:cNvSpPr txBox="1"/>
              <p:nvPr/>
            </p:nvSpPr>
            <p:spPr>
              <a:xfrm>
                <a:off x="22750112" y="26634886"/>
                <a:ext cx="825157" cy="498618"/>
              </a:xfrm>
              <a:prstGeom prst="rect">
                <a:avLst/>
              </a:prstGeom>
              <a:noFill/>
            </p:spPr>
            <p:txBody>
              <a:bodyPr wrap="square" rtlCol="0">
                <a:spAutoFit/>
              </a:bodyPr>
              <a:lstStyle/>
              <a:p>
                <a:pPr algn="ctr"/>
                <a:r>
                  <a:rPr lang="en-US" sz="2000" dirty="0">
                    <a:sym typeface="Symbol" panose="05050102010706020507" pitchFamily="18" charset="2"/>
                  </a:rPr>
                  <a:t>160.5</a:t>
                </a:r>
                <a:endParaRPr lang="en-US" sz="2000" dirty="0"/>
              </a:p>
            </p:txBody>
          </p:sp>
          <p:sp>
            <p:nvSpPr>
              <p:cNvPr id="239" name="TextBox 238">
                <a:extLst>
                  <a:ext uri="{FF2B5EF4-FFF2-40B4-BE49-F238E27FC236}">
                    <a16:creationId xmlns:a16="http://schemas.microsoft.com/office/drawing/2014/main" xmlns="" id="{BE185014-A755-462F-9D9D-A5DF5CEA1DA3}"/>
                  </a:ext>
                </a:extLst>
              </p:cNvPr>
              <p:cNvSpPr txBox="1"/>
              <p:nvPr/>
            </p:nvSpPr>
            <p:spPr>
              <a:xfrm>
                <a:off x="20060280" y="27115588"/>
                <a:ext cx="741858" cy="498619"/>
              </a:xfrm>
              <a:prstGeom prst="rect">
                <a:avLst/>
              </a:prstGeom>
              <a:noFill/>
            </p:spPr>
            <p:txBody>
              <a:bodyPr wrap="square" rtlCol="0">
                <a:spAutoFit/>
              </a:bodyPr>
              <a:lstStyle/>
              <a:p>
                <a:pPr algn="ctr"/>
                <a:r>
                  <a:rPr lang="en-US" sz="2000" dirty="0"/>
                  <a:t>22.5</a:t>
                </a:r>
                <a:r>
                  <a:rPr lang="en-US" sz="2000" dirty="0">
                    <a:sym typeface="Symbol" panose="05050102010706020507" pitchFamily="18" charset="2"/>
                  </a:rPr>
                  <a:t></a:t>
                </a:r>
                <a:endParaRPr lang="en-US" sz="2000" dirty="0"/>
              </a:p>
            </p:txBody>
          </p:sp>
          <p:sp>
            <p:nvSpPr>
              <p:cNvPr id="240" name="TextBox 239">
                <a:extLst>
                  <a:ext uri="{FF2B5EF4-FFF2-40B4-BE49-F238E27FC236}">
                    <a16:creationId xmlns:a16="http://schemas.microsoft.com/office/drawing/2014/main" xmlns="" id="{16F45EBD-209E-47DD-A267-22B1CD790005}"/>
                  </a:ext>
                </a:extLst>
              </p:cNvPr>
              <p:cNvSpPr txBox="1"/>
              <p:nvPr/>
            </p:nvSpPr>
            <p:spPr>
              <a:xfrm>
                <a:off x="16566174" y="27115588"/>
                <a:ext cx="764397" cy="498619"/>
              </a:xfrm>
              <a:prstGeom prst="rect">
                <a:avLst/>
              </a:prstGeom>
              <a:noFill/>
            </p:spPr>
            <p:txBody>
              <a:bodyPr wrap="square" rtlCol="0">
                <a:spAutoFit/>
              </a:bodyPr>
              <a:lstStyle/>
              <a:p>
                <a:pPr algn="ctr"/>
                <a:r>
                  <a:rPr lang="en-US" sz="2000" dirty="0"/>
                  <a:t>135</a:t>
                </a:r>
                <a:r>
                  <a:rPr lang="en-US" sz="2000" dirty="0">
                    <a:sym typeface="Symbol" panose="05050102010706020507" pitchFamily="18" charset="2"/>
                  </a:rPr>
                  <a:t></a:t>
                </a:r>
                <a:endParaRPr lang="en-US" sz="2000" dirty="0"/>
              </a:p>
            </p:txBody>
          </p:sp>
          <p:sp>
            <p:nvSpPr>
              <p:cNvPr id="247" name="TextBox 246">
                <a:extLst>
                  <a:ext uri="{FF2B5EF4-FFF2-40B4-BE49-F238E27FC236}">
                    <a16:creationId xmlns:a16="http://schemas.microsoft.com/office/drawing/2014/main" xmlns="" id="{8E125E4F-C072-4CEB-B7EE-0D18F1A77151}"/>
                  </a:ext>
                </a:extLst>
              </p:cNvPr>
              <p:cNvSpPr txBox="1"/>
              <p:nvPr/>
            </p:nvSpPr>
            <p:spPr>
              <a:xfrm>
                <a:off x="17252339" y="27115588"/>
                <a:ext cx="860556" cy="498619"/>
              </a:xfrm>
              <a:prstGeom prst="rect">
                <a:avLst/>
              </a:prstGeom>
              <a:noFill/>
            </p:spPr>
            <p:txBody>
              <a:bodyPr wrap="square" rtlCol="0">
                <a:spAutoFit/>
              </a:bodyPr>
              <a:lstStyle/>
              <a:p>
                <a:pPr algn="ctr"/>
                <a:r>
                  <a:rPr lang="en-US" sz="2000" dirty="0"/>
                  <a:t>115.5</a:t>
                </a:r>
                <a:r>
                  <a:rPr lang="en-US" sz="2000" dirty="0">
                    <a:sym typeface="Symbol" panose="05050102010706020507" pitchFamily="18" charset="2"/>
                  </a:rPr>
                  <a:t></a:t>
                </a:r>
                <a:endParaRPr lang="en-US" sz="2000" dirty="0"/>
              </a:p>
            </p:txBody>
          </p:sp>
          <p:sp>
            <p:nvSpPr>
              <p:cNvPr id="257" name="TextBox 256">
                <a:extLst>
                  <a:ext uri="{FF2B5EF4-FFF2-40B4-BE49-F238E27FC236}">
                    <a16:creationId xmlns:a16="http://schemas.microsoft.com/office/drawing/2014/main" xmlns="" id="{082414D9-4B88-4519-AE89-54FBE4E5E27C}"/>
                  </a:ext>
                </a:extLst>
              </p:cNvPr>
              <p:cNvSpPr txBox="1"/>
              <p:nvPr/>
            </p:nvSpPr>
            <p:spPr>
              <a:xfrm>
                <a:off x="18655770" y="27115588"/>
                <a:ext cx="825994" cy="498619"/>
              </a:xfrm>
              <a:prstGeom prst="rect">
                <a:avLst/>
              </a:prstGeom>
              <a:noFill/>
            </p:spPr>
            <p:txBody>
              <a:bodyPr wrap="square" rtlCol="0">
                <a:spAutoFit/>
              </a:bodyPr>
              <a:lstStyle/>
              <a:p>
                <a:pPr algn="ctr"/>
                <a:r>
                  <a:rPr lang="en-US" sz="2000" dirty="0"/>
                  <a:t>67.5</a:t>
                </a:r>
                <a:r>
                  <a:rPr lang="en-US" sz="2000" dirty="0">
                    <a:sym typeface="Symbol" panose="05050102010706020507" pitchFamily="18" charset="2"/>
                  </a:rPr>
                  <a:t></a:t>
                </a:r>
                <a:endParaRPr lang="en-US" sz="2000" dirty="0"/>
              </a:p>
            </p:txBody>
          </p:sp>
          <p:sp>
            <p:nvSpPr>
              <p:cNvPr id="248" name="TextBox 247">
                <a:extLst>
                  <a:ext uri="{FF2B5EF4-FFF2-40B4-BE49-F238E27FC236}">
                    <a16:creationId xmlns:a16="http://schemas.microsoft.com/office/drawing/2014/main" xmlns="" id="{D5B4CE5B-7E34-4845-966D-E93589F3D627}"/>
                  </a:ext>
                </a:extLst>
              </p:cNvPr>
              <p:cNvSpPr txBox="1"/>
              <p:nvPr/>
            </p:nvSpPr>
            <p:spPr>
              <a:xfrm>
                <a:off x="18051768" y="27115588"/>
                <a:ext cx="605467" cy="498619"/>
              </a:xfrm>
              <a:prstGeom prst="rect">
                <a:avLst/>
              </a:prstGeom>
              <a:noFill/>
            </p:spPr>
            <p:txBody>
              <a:bodyPr wrap="square" rtlCol="0">
                <a:spAutoFit/>
              </a:bodyPr>
              <a:lstStyle/>
              <a:p>
                <a:pPr algn="ctr"/>
                <a:r>
                  <a:rPr lang="en-US" sz="2000" dirty="0"/>
                  <a:t>90</a:t>
                </a:r>
                <a:r>
                  <a:rPr lang="en-US" sz="2000" dirty="0">
                    <a:sym typeface="Symbol" panose="05050102010706020507" pitchFamily="18" charset="2"/>
                  </a:rPr>
                  <a:t></a:t>
                </a:r>
                <a:endParaRPr lang="en-US" sz="2000" dirty="0"/>
              </a:p>
            </p:txBody>
          </p:sp>
          <p:sp>
            <p:nvSpPr>
              <p:cNvPr id="258" name="TextBox 257">
                <a:extLst>
                  <a:ext uri="{FF2B5EF4-FFF2-40B4-BE49-F238E27FC236}">
                    <a16:creationId xmlns:a16="http://schemas.microsoft.com/office/drawing/2014/main" xmlns="" id="{78C43533-56AA-468F-B16E-5567959BBAFA}"/>
                  </a:ext>
                </a:extLst>
              </p:cNvPr>
              <p:cNvSpPr txBox="1"/>
              <p:nvPr/>
            </p:nvSpPr>
            <p:spPr>
              <a:xfrm>
                <a:off x="19416933" y="27115588"/>
                <a:ext cx="613482" cy="498619"/>
              </a:xfrm>
              <a:prstGeom prst="rect">
                <a:avLst/>
              </a:prstGeom>
              <a:noFill/>
            </p:spPr>
            <p:txBody>
              <a:bodyPr wrap="square" rtlCol="0">
                <a:spAutoFit/>
              </a:bodyPr>
              <a:lstStyle/>
              <a:p>
                <a:pPr algn="ctr"/>
                <a:r>
                  <a:rPr lang="en-US" sz="2000" dirty="0"/>
                  <a:t>45</a:t>
                </a:r>
                <a:r>
                  <a:rPr lang="en-US" sz="2000" dirty="0">
                    <a:sym typeface="Symbol" panose="05050102010706020507" pitchFamily="18" charset="2"/>
                  </a:rPr>
                  <a:t></a:t>
                </a:r>
                <a:endParaRPr lang="en-US" sz="2000" dirty="0"/>
              </a:p>
            </p:txBody>
          </p:sp>
          <p:sp>
            <p:nvSpPr>
              <p:cNvPr id="259" name="TextBox 258">
                <a:extLst>
                  <a:ext uri="{FF2B5EF4-FFF2-40B4-BE49-F238E27FC236}">
                    <a16:creationId xmlns:a16="http://schemas.microsoft.com/office/drawing/2014/main" xmlns="" id="{1E408CF5-8DBB-4E1D-8028-AA52D4163F95}"/>
                  </a:ext>
                </a:extLst>
              </p:cNvPr>
              <p:cNvSpPr txBox="1"/>
              <p:nvPr/>
            </p:nvSpPr>
            <p:spPr>
              <a:xfrm>
                <a:off x="21378282" y="26634886"/>
                <a:ext cx="825994" cy="498619"/>
              </a:xfrm>
              <a:prstGeom prst="rect">
                <a:avLst/>
              </a:prstGeom>
              <a:noFill/>
            </p:spPr>
            <p:txBody>
              <a:bodyPr wrap="square" rtlCol="0">
                <a:spAutoFit/>
              </a:bodyPr>
              <a:lstStyle/>
              <a:p>
                <a:pPr algn="ctr"/>
                <a:r>
                  <a:rPr lang="en-US" sz="2000" dirty="0"/>
                  <a:t>202.5</a:t>
                </a:r>
                <a:r>
                  <a:rPr lang="en-US" sz="2000" dirty="0">
                    <a:sym typeface="Symbol" panose="05050102010706020507" pitchFamily="18" charset="2"/>
                  </a:rPr>
                  <a:t></a:t>
                </a:r>
                <a:endParaRPr lang="en-US" sz="2000" dirty="0"/>
              </a:p>
            </p:txBody>
          </p:sp>
          <p:sp>
            <p:nvSpPr>
              <p:cNvPr id="260" name="TextBox 259">
                <a:extLst>
                  <a:ext uri="{FF2B5EF4-FFF2-40B4-BE49-F238E27FC236}">
                    <a16:creationId xmlns:a16="http://schemas.microsoft.com/office/drawing/2014/main" xmlns="" id="{927DEFE6-4071-49E7-A244-42E5C32A6481}"/>
                  </a:ext>
                </a:extLst>
              </p:cNvPr>
              <p:cNvSpPr txBox="1"/>
              <p:nvPr/>
            </p:nvSpPr>
            <p:spPr>
              <a:xfrm>
                <a:off x="22108958" y="26634886"/>
                <a:ext cx="703116" cy="400110"/>
              </a:xfrm>
              <a:prstGeom prst="rect">
                <a:avLst/>
              </a:prstGeom>
              <a:noFill/>
            </p:spPr>
            <p:txBody>
              <a:bodyPr wrap="square" rtlCol="0">
                <a:spAutoFit/>
              </a:bodyPr>
              <a:lstStyle/>
              <a:p>
                <a:pPr algn="ctr"/>
                <a:r>
                  <a:rPr lang="en-US" sz="2000" dirty="0"/>
                  <a:t>180</a:t>
                </a:r>
                <a:r>
                  <a:rPr lang="en-US" sz="2000" dirty="0">
                    <a:sym typeface="Symbol" panose="05050102010706020507" pitchFamily="18" charset="2"/>
                  </a:rPr>
                  <a:t></a:t>
                </a:r>
                <a:endParaRPr lang="en-US" sz="2000" dirty="0"/>
              </a:p>
            </p:txBody>
          </p:sp>
        </p:grpSp>
        <p:pic>
          <p:nvPicPr>
            <p:cNvPr id="159" name="Picture 158">
              <a:extLst>
                <a:ext uri="{FF2B5EF4-FFF2-40B4-BE49-F238E27FC236}">
                  <a16:creationId xmlns:a16="http://schemas.microsoft.com/office/drawing/2014/main" xmlns="" id="{5E002C95-FE50-4254-9876-5B8E1D67408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351" t="51136" r="90144" b="28167"/>
            <a:stretch/>
          </p:blipFill>
          <p:spPr>
            <a:xfrm rot="16200000">
              <a:off x="19000648" y="24765854"/>
              <a:ext cx="179130" cy="4002309"/>
            </a:xfrm>
            <a:prstGeom prst="rect">
              <a:avLst/>
            </a:prstGeom>
          </p:spPr>
        </p:pic>
      </p:grpSp>
      <p:pic>
        <p:nvPicPr>
          <p:cNvPr id="191" name="Picture 190">
            <a:extLst>
              <a:ext uri="{FF2B5EF4-FFF2-40B4-BE49-F238E27FC236}">
                <a16:creationId xmlns:a16="http://schemas.microsoft.com/office/drawing/2014/main" xmlns="" id="{8AD01315-89EF-4BE9-978C-5167A80DFF6A}"/>
              </a:ext>
            </a:extLst>
          </p:cNvPr>
          <p:cNvPicPr>
            <a:picLocks noChangeAspect="1"/>
          </p:cNvPicPr>
          <p:nvPr/>
        </p:nvPicPr>
        <p:blipFill>
          <a:blip r:embed="rId9">
            <a:lum bright="70000" contrast="-70000"/>
          </a:blip>
          <a:stretch>
            <a:fillRect/>
          </a:stretch>
        </p:blipFill>
        <p:spPr>
          <a:xfrm>
            <a:off x="16903531" y="20525594"/>
            <a:ext cx="636413" cy="611717"/>
          </a:xfrm>
          <a:prstGeom prst="rect">
            <a:avLst/>
          </a:prstGeom>
        </p:spPr>
      </p:pic>
      <p:pic>
        <p:nvPicPr>
          <p:cNvPr id="194" name="Picture 193">
            <a:extLst>
              <a:ext uri="{FF2B5EF4-FFF2-40B4-BE49-F238E27FC236}">
                <a16:creationId xmlns:a16="http://schemas.microsoft.com/office/drawing/2014/main" xmlns="" id="{150205A7-203C-4B4D-9119-1F7FDA24C89A}"/>
              </a:ext>
            </a:extLst>
          </p:cNvPr>
          <p:cNvPicPr>
            <a:picLocks noChangeAspect="1"/>
          </p:cNvPicPr>
          <p:nvPr/>
        </p:nvPicPr>
        <p:blipFill>
          <a:blip r:embed="rId9">
            <a:lum bright="70000" contrast="-70000"/>
          </a:blip>
          <a:stretch>
            <a:fillRect/>
          </a:stretch>
        </p:blipFill>
        <p:spPr>
          <a:xfrm>
            <a:off x="1428658" y="20471990"/>
            <a:ext cx="615272" cy="591397"/>
          </a:xfrm>
          <a:prstGeom prst="rect">
            <a:avLst/>
          </a:prstGeom>
        </p:spPr>
      </p:pic>
      <p:grpSp>
        <p:nvGrpSpPr>
          <p:cNvPr id="9" name="Group 8">
            <a:extLst>
              <a:ext uri="{FF2B5EF4-FFF2-40B4-BE49-F238E27FC236}">
                <a16:creationId xmlns:a16="http://schemas.microsoft.com/office/drawing/2014/main" xmlns="" id="{84E9670F-8D5E-4361-9E9C-414A37535CC5}"/>
              </a:ext>
            </a:extLst>
          </p:cNvPr>
          <p:cNvGrpSpPr/>
          <p:nvPr/>
        </p:nvGrpSpPr>
        <p:grpSpPr>
          <a:xfrm>
            <a:off x="20868702" y="26604991"/>
            <a:ext cx="3497613" cy="974517"/>
            <a:chOff x="22595960" y="26357861"/>
            <a:chExt cx="3497613" cy="974517"/>
          </a:xfrm>
        </p:grpSpPr>
        <p:sp>
          <p:nvSpPr>
            <p:cNvPr id="241" name="TextBox 240">
              <a:extLst>
                <a:ext uri="{FF2B5EF4-FFF2-40B4-BE49-F238E27FC236}">
                  <a16:creationId xmlns:a16="http://schemas.microsoft.com/office/drawing/2014/main" xmlns="" id="{B506C4C1-99A2-4671-903E-2F381FB4EDD4}"/>
                </a:ext>
              </a:extLst>
            </p:cNvPr>
            <p:cNvSpPr txBox="1"/>
            <p:nvPr/>
          </p:nvSpPr>
          <p:spPr>
            <a:xfrm>
              <a:off x="24684139" y="26932268"/>
              <a:ext cx="1409434" cy="400110"/>
            </a:xfrm>
            <a:prstGeom prst="rect">
              <a:avLst/>
            </a:prstGeom>
            <a:noFill/>
          </p:spPr>
          <p:txBody>
            <a:bodyPr wrap="square" rtlCol="0">
              <a:spAutoFit/>
            </a:bodyPr>
            <a:lstStyle/>
            <a:p>
              <a:pPr defTabSz="914400"/>
              <a:r>
                <a:rPr lang="en-US" sz="2000" dirty="0">
                  <a:solidFill>
                    <a:prstClr val="black"/>
                  </a:solidFill>
                </a:rPr>
                <a:t>High: 7130</a:t>
              </a:r>
            </a:p>
          </p:txBody>
        </p:sp>
        <p:sp>
          <p:nvSpPr>
            <p:cNvPr id="242" name="TextBox 241">
              <a:extLst>
                <a:ext uri="{FF2B5EF4-FFF2-40B4-BE49-F238E27FC236}">
                  <a16:creationId xmlns:a16="http://schemas.microsoft.com/office/drawing/2014/main" xmlns="" id="{27DDAEE0-8DA4-4009-8389-F70A252543A1}"/>
                </a:ext>
              </a:extLst>
            </p:cNvPr>
            <p:cNvSpPr txBox="1"/>
            <p:nvPr/>
          </p:nvSpPr>
          <p:spPr>
            <a:xfrm>
              <a:off x="22617424" y="26932268"/>
              <a:ext cx="1188352" cy="400110"/>
            </a:xfrm>
            <a:prstGeom prst="rect">
              <a:avLst/>
            </a:prstGeom>
            <a:noFill/>
          </p:spPr>
          <p:txBody>
            <a:bodyPr wrap="square" rtlCol="0">
              <a:spAutoFit/>
            </a:bodyPr>
            <a:lstStyle/>
            <a:p>
              <a:pPr defTabSz="914400"/>
              <a:r>
                <a:rPr lang="en-US" sz="2000" dirty="0">
                  <a:solidFill>
                    <a:prstClr val="black"/>
                  </a:solidFill>
                </a:rPr>
                <a:t>Low: 0</a:t>
              </a:r>
            </a:p>
          </p:txBody>
        </p:sp>
        <p:pic>
          <p:nvPicPr>
            <p:cNvPr id="245" name="Picture 244">
              <a:extLst>
                <a:ext uri="{FF2B5EF4-FFF2-40B4-BE49-F238E27FC236}">
                  <a16:creationId xmlns:a16="http://schemas.microsoft.com/office/drawing/2014/main" xmlns="" id="{A6D066C4-6BB7-40FC-B451-50800DDBA08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9578" t="70447" r="86821" b="21500"/>
            <a:stretch/>
          </p:blipFill>
          <p:spPr>
            <a:xfrm rot="5400000">
              <a:off x="24135290" y="25584776"/>
              <a:ext cx="204178" cy="2550572"/>
            </a:xfrm>
            <a:prstGeom prst="rect">
              <a:avLst/>
            </a:prstGeom>
            <a:ln>
              <a:solidFill>
                <a:schemeClr val="bg2">
                  <a:lumMod val="50000"/>
                </a:schemeClr>
              </a:solidFill>
            </a:ln>
          </p:spPr>
        </p:pic>
        <p:sp>
          <p:nvSpPr>
            <p:cNvPr id="246" name="TextBox 245">
              <a:extLst>
                <a:ext uri="{FF2B5EF4-FFF2-40B4-BE49-F238E27FC236}">
                  <a16:creationId xmlns:a16="http://schemas.microsoft.com/office/drawing/2014/main" xmlns="" id="{31C58CC1-6A03-44DF-9B59-8EBD5678DE78}"/>
                </a:ext>
              </a:extLst>
            </p:cNvPr>
            <p:cNvSpPr txBox="1"/>
            <p:nvPr/>
          </p:nvSpPr>
          <p:spPr>
            <a:xfrm>
              <a:off x="22595960" y="26357861"/>
              <a:ext cx="3483372" cy="400110"/>
            </a:xfrm>
            <a:prstGeom prst="rect">
              <a:avLst/>
            </a:prstGeom>
            <a:noFill/>
          </p:spPr>
          <p:txBody>
            <a:bodyPr wrap="square" rtlCol="0">
              <a:spAutoFit/>
            </a:bodyPr>
            <a:lstStyle/>
            <a:p>
              <a:pPr defTabSz="914400"/>
              <a:r>
                <a:rPr lang="en-US" sz="2000" b="1" dirty="0">
                  <a:solidFill>
                    <a:prstClr val="black"/>
                  </a:solidFill>
                </a:rPr>
                <a:t>Artificial Brightness (</a:t>
              </a:r>
              <a:r>
                <a:rPr lang="en-US" sz="2000" b="1" dirty="0">
                  <a:solidFill>
                    <a:prstClr val="black"/>
                  </a:solidFill>
                  <a:sym typeface="Symbol" panose="05050102010706020507" pitchFamily="18" charset="2"/>
                </a:rPr>
                <a:t>cd/m</a:t>
              </a:r>
              <a:r>
                <a:rPr lang="en-US" sz="2000" b="1" baseline="30000" dirty="0">
                  <a:solidFill>
                    <a:prstClr val="black"/>
                  </a:solidFill>
                  <a:sym typeface="Symbol" panose="05050102010706020507" pitchFamily="18" charset="2"/>
                </a:rPr>
                <a:t>2</a:t>
              </a:r>
              <a:r>
                <a:rPr lang="en-US" sz="2000" b="1" dirty="0">
                  <a:solidFill>
                    <a:prstClr val="black"/>
                  </a:solidFill>
                </a:rPr>
                <a:t>)</a:t>
              </a:r>
            </a:p>
          </p:txBody>
        </p:sp>
      </p:grpSp>
      <p:pic>
        <p:nvPicPr>
          <p:cNvPr id="202" name="Picture 201">
            <a:extLst>
              <a:ext uri="{FF2B5EF4-FFF2-40B4-BE49-F238E27FC236}">
                <a16:creationId xmlns:a16="http://schemas.microsoft.com/office/drawing/2014/main" xmlns="" id="{8AD01315-89EF-4BE9-978C-5167A80DFF6A}"/>
              </a:ext>
            </a:extLst>
          </p:cNvPr>
          <p:cNvPicPr>
            <a:picLocks noChangeAspect="1"/>
          </p:cNvPicPr>
          <p:nvPr/>
        </p:nvPicPr>
        <p:blipFill>
          <a:blip r:embed="rId9">
            <a:lum bright="70000" contrast="-70000"/>
          </a:blip>
          <a:stretch>
            <a:fillRect/>
          </a:stretch>
        </p:blipFill>
        <p:spPr>
          <a:xfrm>
            <a:off x="9013897" y="20443534"/>
            <a:ext cx="636413" cy="611717"/>
          </a:xfrm>
          <a:prstGeom prst="rect">
            <a:avLst/>
          </a:prstGeom>
        </p:spPr>
      </p:pic>
    </p:spTree>
    <p:extLst>
      <p:ext uri="{BB962C8B-B14F-4D97-AF65-F5344CB8AC3E}">
        <p14:creationId xmlns:p14="http://schemas.microsoft.com/office/powerpoint/2010/main" val="2956932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3704</TotalTime>
  <Words>913</Words>
  <Application>Microsoft Office PowerPoint</Application>
  <PresentationFormat>Custom</PresentationFormat>
  <Paragraphs>107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Symbol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228</cp:revision>
  <dcterms:created xsi:type="dcterms:W3CDTF">2017-06-02T16:06:25Z</dcterms:created>
  <dcterms:modified xsi:type="dcterms:W3CDTF">2017-11-08T23:24:29Z</dcterms:modified>
</cp:coreProperties>
</file>