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98" r:id="rId3"/>
    <p:sldId id="291" r:id="rId4"/>
    <p:sldId id="292" r:id="rId5"/>
    <p:sldId id="294" r:id="rId6"/>
    <p:sldId id="286" r:id="rId7"/>
    <p:sldId id="311" r:id="rId8"/>
    <p:sldId id="310" r:id="rId9"/>
    <p:sldId id="299" r:id="rId10"/>
    <p:sldId id="302" r:id="rId11"/>
    <p:sldId id="303" r:id="rId12"/>
    <p:sldId id="305"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4" autoAdjust="0"/>
    <p:restoredTop sz="82440" autoAdjust="0"/>
  </p:normalViewPr>
  <p:slideViewPr>
    <p:cSldViewPr snapToGrid="0">
      <p:cViewPr>
        <p:scale>
          <a:sx n="110" d="100"/>
          <a:sy n="110"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D3CBA-2040-40DA-AD03-F1C21AF79C2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DD8F499-9218-43D3-B010-F16FA1EBC304}">
      <dgm:prSet phldrT="[Text]" custT="1"/>
      <dgm:spPr/>
      <dgm:t>
        <a:bodyPr/>
        <a:lstStyle/>
        <a:p>
          <a:r>
            <a:rPr lang="en-US" sz="2000" dirty="0" smtClean="0"/>
            <a:t>Cluster Busting</a:t>
          </a:r>
          <a:endParaRPr lang="en-US" sz="2000" dirty="0"/>
        </a:p>
      </dgm:t>
    </dgm:pt>
    <dgm:pt modelId="{CBBEE421-4B3D-418A-B2AF-5F5E6638E26A}" type="parTrans" cxnId="{A34C3F78-9324-4B5C-8E68-79792DDF9552}">
      <dgm:prSet/>
      <dgm:spPr/>
      <dgm:t>
        <a:bodyPr/>
        <a:lstStyle/>
        <a:p>
          <a:endParaRPr lang="en-US"/>
        </a:p>
      </dgm:t>
    </dgm:pt>
    <dgm:pt modelId="{00BEC4B2-3809-4265-85BE-C9E195D96433}" type="sibTrans" cxnId="{A34C3F78-9324-4B5C-8E68-79792DDF9552}">
      <dgm:prSet/>
      <dgm:spPr/>
      <dgm:t>
        <a:bodyPr/>
        <a:lstStyle/>
        <a:p>
          <a:endParaRPr lang="en-US"/>
        </a:p>
      </dgm:t>
    </dgm:pt>
    <dgm:pt modelId="{CC9B9372-1B08-4312-8347-9F55992FE56A}">
      <dgm:prSet phldrT="[Text]" custT="1"/>
      <dgm:spPr/>
      <dgm:t>
        <a:bodyPr/>
        <a:lstStyle/>
        <a:p>
          <a:r>
            <a:rPr lang="en-US" sz="2000" dirty="0" smtClean="0"/>
            <a:t>MODIS Phenology layers added plus</a:t>
          </a:r>
          <a:endParaRPr lang="en-US" sz="2000" dirty="0"/>
        </a:p>
      </dgm:t>
    </dgm:pt>
    <dgm:pt modelId="{4600240C-9F10-4A9A-97EE-EEC85458508C}" type="parTrans" cxnId="{8058A8B7-F463-43C3-9BFC-20B8F62ACA68}">
      <dgm:prSet/>
      <dgm:spPr/>
      <dgm:t>
        <a:bodyPr/>
        <a:lstStyle/>
        <a:p>
          <a:endParaRPr lang="en-US"/>
        </a:p>
      </dgm:t>
    </dgm:pt>
    <dgm:pt modelId="{1CF12FCB-2F4A-4CBF-A1B3-6A319DBFBA03}" type="sibTrans" cxnId="{8058A8B7-F463-43C3-9BFC-20B8F62ACA68}">
      <dgm:prSet/>
      <dgm:spPr/>
      <dgm:t>
        <a:bodyPr/>
        <a:lstStyle/>
        <a:p>
          <a:endParaRPr lang="en-US"/>
        </a:p>
      </dgm:t>
    </dgm:pt>
    <dgm:pt modelId="{6E2C65EB-C011-4701-9CA3-FFD47594BDAC}">
      <dgm:prSet phldrT="[Text]" custT="1"/>
      <dgm:spPr/>
      <dgm:t>
        <a:bodyPr/>
        <a:lstStyle/>
        <a:p>
          <a:r>
            <a:rPr lang="en-US" sz="2000" dirty="0" smtClean="0"/>
            <a:t>Preprocessing of layers in stack</a:t>
          </a:r>
          <a:endParaRPr lang="en-US" sz="2000" dirty="0"/>
        </a:p>
      </dgm:t>
    </dgm:pt>
    <dgm:pt modelId="{C78378A9-FDD0-4ABE-98D3-450DB683B251}" type="parTrans" cxnId="{C990681C-935C-4D06-9B7E-A1A5209B6FFF}">
      <dgm:prSet/>
      <dgm:spPr/>
      <dgm:t>
        <a:bodyPr/>
        <a:lstStyle/>
        <a:p>
          <a:endParaRPr lang="en-US"/>
        </a:p>
      </dgm:t>
    </dgm:pt>
    <dgm:pt modelId="{86EC3283-E7E7-417A-A4E7-C4D0D01A5FEC}" type="sibTrans" cxnId="{C990681C-935C-4D06-9B7E-A1A5209B6FFF}">
      <dgm:prSet/>
      <dgm:spPr/>
      <dgm:t>
        <a:bodyPr/>
        <a:lstStyle/>
        <a:p>
          <a:endParaRPr lang="en-US"/>
        </a:p>
      </dgm:t>
    </dgm:pt>
    <dgm:pt modelId="{052845F9-19F2-4DD7-93BB-BAD8DD3FE76B}">
      <dgm:prSet phldrT="[Text]" custT="1"/>
      <dgm:spPr/>
      <dgm:t>
        <a:bodyPr/>
        <a:lstStyle/>
        <a:p>
          <a:r>
            <a:rPr lang="en-US" sz="2000" dirty="0" smtClean="0"/>
            <a:t>Unsupervised classification  using ISODATA into 30 classes</a:t>
          </a:r>
          <a:endParaRPr lang="en-US" sz="2000" dirty="0"/>
        </a:p>
      </dgm:t>
    </dgm:pt>
    <dgm:pt modelId="{9130D34C-E4CE-4CCB-A6E3-458C46B8B468}" type="parTrans" cxnId="{729E84C7-EC9E-4C8B-8788-9326E75599E8}">
      <dgm:prSet/>
      <dgm:spPr/>
      <dgm:t>
        <a:bodyPr/>
        <a:lstStyle/>
        <a:p>
          <a:endParaRPr lang="en-US"/>
        </a:p>
      </dgm:t>
    </dgm:pt>
    <dgm:pt modelId="{49E6BDD4-2807-439E-A31B-68B54C63EB49}" type="sibTrans" cxnId="{729E84C7-EC9E-4C8B-8788-9326E75599E8}">
      <dgm:prSet/>
      <dgm:spPr/>
      <dgm:t>
        <a:bodyPr/>
        <a:lstStyle/>
        <a:p>
          <a:endParaRPr lang="en-US"/>
        </a:p>
      </dgm:t>
    </dgm:pt>
    <dgm:pt modelId="{845F00E5-FF45-4715-91A6-042237488A17}">
      <dgm:prSet phldrT="[Text]" custT="1"/>
      <dgm:spPr/>
      <dgm:t>
        <a:bodyPr/>
        <a:lstStyle/>
        <a:p>
          <a:r>
            <a:rPr lang="en-US" sz="2000" dirty="0" smtClean="0"/>
            <a:t>Identification of classes </a:t>
          </a:r>
          <a:endParaRPr lang="en-US" sz="2000" dirty="0"/>
        </a:p>
      </dgm:t>
    </dgm:pt>
    <dgm:pt modelId="{7651ABA1-625C-4E5E-B2DB-BEBD6D5437EF}" type="parTrans" cxnId="{4637B980-7D0F-4EF6-B296-7FAC85259C58}">
      <dgm:prSet/>
      <dgm:spPr/>
      <dgm:t>
        <a:bodyPr/>
        <a:lstStyle/>
        <a:p>
          <a:endParaRPr lang="en-US"/>
        </a:p>
      </dgm:t>
    </dgm:pt>
    <dgm:pt modelId="{81FD536F-0C74-423C-B051-20472090F9BE}" type="sibTrans" cxnId="{4637B980-7D0F-4EF6-B296-7FAC85259C58}">
      <dgm:prSet/>
      <dgm:spPr/>
      <dgm:t>
        <a:bodyPr/>
        <a:lstStyle/>
        <a:p>
          <a:endParaRPr lang="en-US"/>
        </a:p>
      </dgm:t>
    </dgm:pt>
    <dgm:pt modelId="{815E2ADE-6707-441D-8857-EF6C54B881B8}">
      <dgm:prSet phldrT="[Text]" custT="1"/>
      <dgm:spPr/>
      <dgm:t>
        <a:bodyPr/>
        <a:lstStyle/>
        <a:p>
          <a:r>
            <a:rPr lang="en-US" sz="2000" dirty="0" smtClean="0"/>
            <a:t>Recode and reclassifying  yet again</a:t>
          </a:r>
          <a:endParaRPr lang="en-US" sz="2000" dirty="0"/>
        </a:p>
      </dgm:t>
    </dgm:pt>
    <dgm:pt modelId="{A441497D-657B-42E2-AD48-4799FB431222}" type="parTrans" cxnId="{E4BE74AC-DB6E-4694-A5D3-3FFCE1DB50F4}">
      <dgm:prSet/>
      <dgm:spPr/>
      <dgm:t>
        <a:bodyPr/>
        <a:lstStyle/>
        <a:p>
          <a:endParaRPr lang="en-US"/>
        </a:p>
      </dgm:t>
    </dgm:pt>
    <dgm:pt modelId="{1E472C73-1BC5-4B37-8A72-3C5514A7BAA1}" type="sibTrans" cxnId="{E4BE74AC-DB6E-4694-A5D3-3FFCE1DB50F4}">
      <dgm:prSet/>
      <dgm:spPr/>
      <dgm:t>
        <a:bodyPr/>
        <a:lstStyle/>
        <a:p>
          <a:endParaRPr lang="en-US"/>
        </a:p>
      </dgm:t>
    </dgm:pt>
    <dgm:pt modelId="{B9EA7E7A-DDC0-46FC-8281-A10C7246E9D4}">
      <dgm:prSet phldrT="[Text]" custT="1"/>
      <dgm:spPr/>
      <dgm:t>
        <a:bodyPr/>
        <a:lstStyle/>
        <a:p>
          <a:r>
            <a:rPr lang="en-US" sz="2000" dirty="0" smtClean="0"/>
            <a:t>Assembly of all final classes</a:t>
          </a:r>
          <a:endParaRPr lang="en-US" sz="2000" dirty="0"/>
        </a:p>
      </dgm:t>
    </dgm:pt>
    <dgm:pt modelId="{FB1CB40E-3C2D-4CF9-891E-74677B226867}" type="parTrans" cxnId="{D2099A86-37D5-4E0D-9D7B-DFB419B0BC93}">
      <dgm:prSet/>
      <dgm:spPr/>
      <dgm:t>
        <a:bodyPr/>
        <a:lstStyle/>
        <a:p>
          <a:endParaRPr lang="en-US"/>
        </a:p>
      </dgm:t>
    </dgm:pt>
    <dgm:pt modelId="{2492390D-1ABA-4031-91B9-1E26AD7A8F87}" type="sibTrans" cxnId="{D2099A86-37D5-4E0D-9D7B-DFB419B0BC93}">
      <dgm:prSet/>
      <dgm:spPr/>
      <dgm:t>
        <a:bodyPr/>
        <a:lstStyle/>
        <a:p>
          <a:endParaRPr lang="en-US"/>
        </a:p>
      </dgm:t>
    </dgm:pt>
    <dgm:pt modelId="{8C6EA37D-73FE-494A-AE46-3472D85EC56E}" type="pres">
      <dgm:prSet presAssocID="{696D3CBA-2040-40DA-AD03-F1C21AF79C20}" presName="Name0" presStyleCnt="0">
        <dgm:presLayoutVars>
          <dgm:chMax val="1"/>
          <dgm:chPref val="1"/>
          <dgm:dir/>
          <dgm:animOne val="branch"/>
          <dgm:animLvl val="lvl"/>
        </dgm:presLayoutVars>
      </dgm:prSet>
      <dgm:spPr/>
      <dgm:t>
        <a:bodyPr/>
        <a:lstStyle/>
        <a:p>
          <a:endParaRPr lang="en-US"/>
        </a:p>
      </dgm:t>
    </dgm:pt>
    <dgm:pt modelId="{2413A74F-1429-49A7-B3EB-AF3D3FE013C9}" type="pres">
      <dgm:prSet presAssocID="{7DD8F499-9218-43D3-B010-F16FA1EBC304}" presName="Parent" presStyleLbl="node0" presStyleIdx="0" presStyleCnt="1" custLinFactNeighborX="1254" custLinFactNeighborY="-158">
        <dgm:presLayoutVars>
          <dgm:chMax val="6"/>
          <dgm:chPref val="6"/>
        </dgm:presLayoutVars>
      </dgm:prSet>
      <dgm:spPr/>
      <dgm:t>
        <a:bodyPr/>
        <a:lstStyle/>
        <a:p>
          <a:endParaRPr lang="en-US"/>
        </a:p>
      </dgm:t>
    </dgm:pt>
    <dgm:pt modelId="{6A5748F2-0D25-4939-B464-D8F92B8A9EE9}" type="pres">
      <dgm:prSet presAssocID="{CC9B9372-1B08-4312-8347-9F55992FE56A}" presName="Accent1" presStyleCnt="0"/>
      <dgm:spPr/>
    </dgm:pt>
    <dgm:pt modelId="{510BF273-2C59-42BB-87CB-C3B8250E7286}" type="pres">
      <dgm:prSet presAssocID="{CC9B9372-1B08-4312-8347-9F55992FE56A}" presName="Accent" presStyleLbl="bgShp" presStyleIdx="0" presStyleCnt="6"/>
      <dgm:spPr/>
    </dgm:pt>
    <dgm:pt modelId="{CD904945-E0A6-4699-A465-855E6795A87B}" type="pres">
      <dgm:prSet presAssocID="{CC9B9372-1B08-4312-8347-9F55992FE56A}" presName="Child1" presStyleLbl="node1" presStyleIdx="0" presStyleCnt="6" custScaleX="154179" custLinFactNeighborX="-1817" custLinFactNeighborY="2102">
        <dgm:presLayoutVars>
          <dgm:chMax val="0"/>
          <dgm:chPref val="0"/>
          <dgm:bulletEnabled val="1"/>
        </dgm:presLayoutVars>
      </dgm:prSet>
      <dgm:spPr/>
      <dgm:t>
        <a:bodyPr/>
        <a:lstStyle/>
        <a:p>
          <a:endParaRPr lang="en-US"/>
        </a:p>
      </dgm:t>
    </dgm:pt>
    <dgm:pt modelId="{4D800552-FA4A-4576-840B-0177313F0E5E}" type="pres">
      <dgm:prSet presAssocID="{6E2C65EB-C011-4701-9CA3-FFD47594BDAC}" presName="Accent2" presStyleCnt="0"/>
      <dgm:spPr/>
    </dgm:pt>
    <dgm:pt modelId="{457B4E72-1EDF-4CEF-84E4-03B73C21191F}" type="pres">
      <dgm:prSet presAssocID="{6E2C65EB-C011-4701-9CA3-FFD47594BDAC}" presName="Accent" presStyleLbl="bgShp" presStyleIdx="1" presStyleCnt="6" custLinFactNeighborX="44775" custLinFactNeighborY="10698"/>
      <dgm:spPr/>
    </dgm:pt>
    <dgm:pt modelId="{A491678B-D13C-4A77-99BF-CBC1DB37FB48}" type="pres">
      <dgm:prSet presAssocID="{6E2C65EB-C011-4701-9CA3-FFD47594BDAC}" presName="Child2" presStyleLbl="node1" presStyleIdx="1" presStyleCnt="6" custScaleX="152174" custLinFactNeighborX="49488" custLinFactNeighborY="-752">
        <dgm:presLayoutVars>
          <dgm:chMax val="0"/>
          <dgm:chPref val="0"/>
          <dgm:bulletEnabled val="1"/>
        </dgm:presLayoutVars>
      </dgm:prSet>
      <dgm:spPr/>
      <dgm:t>
        <a:bodyPr/>
        <a:lstStyle/>
        <a:p>
          <a:endParaRPr lang="en-US"/>
        </a:p>
      </dgm:t>
    </dgm:pt>
    <dgm:pt modelId="{4348C9B7-93F1-4E9A-A7A7-27D146BC3775}" type="pres">
      <dgm:prSet presAssocID="{052845F9-19F2-4DD7-93BB-BAD8DD3FE76B}" presName="Accent3" presStyleCnt="0"/>
      <dgm:spPr/>
    </dgm:pt>
    <dgm:pt modelId="{48A2DD8F-F4CA-47A6-BBC7-A4DDA54009F2}" type="pres">
      <dgm:prSet presAssocID="{052845F9-19F2-4DD7-93BB-BAD8DD3FE76B}" presName="Accent" presStyleLbl="bgShp" presStyleIdx="2" presStyleCnt="6" custLinFactNeighborX="47408" custLinFactNeighborY="1528"/>
      <dgm:spPr/>
    </dgm:pt>
    <dgm:pt modelId="{045D35E9-0E70-4CED-8F9C-97D7F3FA7966}" type="pres">
      <dgm:prSet presAssocID="{052845F9-19F2-4DD7-93BB-BAD8DD3FE76B}" presName="Child3" presStyleLbl="node1" presStyleIdx="2" presStyleCnt="6" custScaleX="157135" custScaleY="110054" custLinFactNeighborX="51535" custLinFactNeighborY="0">
        <dgm:presLayoutVars>
          <dgm:chMax val="0"/>
          <dgm:chPref val="0"/>
          <dgm:bulletEnabled val="1"/>
        </dgm:presLayoutVars>
      </dgm:prSet>
      <dgm:spPr/>
      <dgm:t>
        <a:bodyPr/>
        <a:lstStyle/>
        <a:p>
          <a:endParaRPr lang="en-US"/>
        </a:p>
      </dgm:t>
    </dgm:pt>
    <dgm:pt modelId="{EA96DD98-21AA-406E-B42E-DCACFC723745}" type="pres">
      <dgm:prSet presAssocID="{845F00E5-FF45-4715-91A6-042237488A17}" presName="Accent4" presStyleCnt="0"/>
      <dgm:spPr/>
    </dgm:pt>
    <dgm:pt modelId="{6CB1A16D-8643-4F9A-B4C1-34837C3BB62A}" type="pres">
      <dgm:prSet presAssocID="{845F00E5-FF45-4715-91A6-042237488A17}" presName="Accent" presStyleLbl="bgShp" presStyleIdx="3" presStyleCnt="6" custLinFactNeighborX="52676" custLinFactNeighborY="-7642"/>
      <dgm:spPr/>
    </dgm:pt>
    <dgm:pt modelId="{FCB08EBB-7771-405D-B1C1-9DE198BF6FC9}" type="pres">
      <dgm:prSet presAssocID="{845F00E5-FF45-4715-91A6-042237488A17}" presName="Child4" presStyleLbl="node1" presStyleIdx="3" presStyleCnt="6" custScaleX="153249" custScaleY="108747" custLinFactNeighborX="-113">
        <dgm:presLayoutVars>
          <dgm:chMax val="0"/>
          <dgm:chPref val="0"/>
          <dgm:bulletEnabled val="1"/>
        </dgm:presLayoutVars>
      </dgm:prSet>
      <dgm:spPr/>
      <dgm:t>
        <a:bodyPr/>
        <a:lstStyle/>
        <a:p>
          <a:endParaRPr lang="en-US"/>
        </a:p>
      </dgm:t>
    </dgm:pt>
    <dgm:pt modelId="{357C4A6A-FBB3-4AE8-912A-9287001A8EDC}" type="pres">
      <dgm:prSet presAssocID="{815E2ADE-6707-441D-8857-EF6C54B881B8}" presName="Accent5" presStyleCnt="0"/>
      <dgm:spPr/>
    </dgm:pt>
    <dgm:pt modelId="{A3872437-ED15-41E0-A30E-D1E62E180918}" type="pres">
      <dgm:prSet presAssocID="{815E2ADE-6707-441D-8857-EF6C54B881B8}" presName="Accent" presStyleLbl="bgShp" presStyleIdx="4" presStyleCnt="6" custLinFactNeighborX="-47408" custLinFactNeighborY="-10699"/>
      <dgm:spPr/>
    </dgm:pt>
    <dgm:pt modelId="{0DE8FAF5-09D0-43D2-A555-BE3A098DA996}" type="pres">
      <dgm:prSet presAssocID="{815E2ADE-6707-441D-8857-EF6C54B881B8}" presName="Child5" presStyleLbl="node1" presStyleIdx="4" presStyleCnt="6" custScaleX="155229" custLinFactNeighborX="-48504" custLinFactNeighborY="-3693">
        <dgm:presLayoutVars>
          <dgm:chMax val="0"/>
          <dgm:chPref val="0"/>
          <dgm:bulletEnabled val="1"/>
        </dgm:presLayoutVars>
      </dgm:prSet>
      <dgm:spPr/>
      <dgm:t>
        <a:bodyPr/>
        <a:lstStyle/>
        <a:p>
          <a:endParaRPr lang="en-US"/>
        </a:p>
      </dgm:t>
    </dgm:pt>
    <dgm:pt modelId="{9493F3BA-5219-494A-8C7E-84DBC92F0455}" type="pres">
      <dgm:prSet presAssocID="{B9EA7E7A-DDC0-46FC-8281-A10C7246E9D4}" presName="Accent6" presStyleCnt="0"/>
      <dgm:spPr/>
    </dgm:pt>
    <dgm:pt modelId="{11254D48-5266-404F-9046-A73A5D21B1EA}" type="pres">
      <dgm:prSet presAssocID="{B9EA7E7A-DDC0-46FC-8281-A10C7246E9D4}" presName="Accent" presStyleLbl="bgShp" presStyleIdx="5" presStyleCnt="6" custLinFactNeighborX="-35783" custLinFactNeighborY="-6113"/>
      <dgm:spPr/>
      <dgm:t>
        <a:bodyPr/>
        <a:lstStyle/>
        <a:p>
          <a:endParaRPr lang="en-US"/>
        </a:p>
      </dgm:t>
    </dgm:pt>
    <dgm:pt modelId="{1C15DFB3-6040-42E8-839F-727545BE358E}" type="pres">
      <dgm:prSet presAssocID="{B9EA7E7A-DDC0-46FC-8281-A10C7246E9D4}" presName="Child6" presStyleLbl="node1" presStyleIdx="5" presStyleCnt="6" custScaleX="153583" custLinFactNeighborX="-50896" custLinFactNeighborY="-754">
        <dgm:presLayoutVars>
          <dgm:chMax val="0"/>
          <dgm:chPref val="0"/>
          <dgm:bulletEnabled val="1"/>
        </dgm:presLayoutVars>
      </dgm:prSet>
      <dgm:spPr/>
      <dgm:t>
        <a:bodyPr/>
        <a:lstStyle/>
        <a:p>
          <a:endParaRPr lang="en-US"/>
        </a:p>
      </dgm:t>
    </dgm:pt>
  </dgm:ptLst>
  <dgm:cxnLst>
    <dgm:cxn modelId="{6687ED96-F7FF-4101-AE7F-00865998DA12}" type="presOf" srcId="{CC9B9372-1B08-4312-8347-9F55992FE56A}" destId="{CD904945-E0A6-4699-A465-855E6795A87B}" srcOrd="0" destOrd="0" presId="urn:microsoft.com/office/officeart/2011/layout/HexagonRadial"/>
    <dgm:cxn modelId="{D38888D9-2F9C-4B03-8028-D44B9B128DD1}" type="presOf" srcId="{696D3CBA-2040-40DA-AD03-F1C21AF79C20}" destId="{8C6EA37D-73FE-494A-AE46-3472D85EC56E}" srcOrd="0" destOrd="0" presId="urn:microsoft.com/office/officeart/2011/layout/HexagonRadial"/>
    <dgm:cxn modelId="{3D8234AB-05C5-4D13-8C8C-8ABCF14BAA4F}" type="presOf" srcId="{B9EA7E7A-DDC0-46FC-8281-A10C7246E9D4}" destId="{1C15DFB3-6040-42E8-839F-727545BE358E}" srcOrd="0" destOrd="0" presId="urn:microsoft.com/office/officeart/2011/layout/HexagonRadial"/>
    <dgm:cxn modelId="{9ADBDBD3-4916-48F5-9D5A-5BEE7094E35A}" type="presOf" srcId="{052845F9-19F2-4DD7-93BB-BAD8DD3FE76B}" destId="{045D35E9-0E70-4CED-8F9C-97D7F3FA7966}" srcOrd="0" destOrd="0" presId="urn:microsoft.com/office/officeart/2011/layout/HexagonRadial"/>
    <dgm:cxn modelId="{4637B980-7D0F-4EF6-B296-7FAC85259C58}" srcId="{7DD8F499-9218-43D3-B010-F16FA1EBC304}" destId="{845F00E5-FF45-4715-91A6-042237488A17}" srcOrd="3" destOrd="0" parTransId="{7651ABA1-625C-4E5E-B2DB-BEBD6D5437EF}" sibTransId="{81FD536F-0C74-423C-B051-20472090F9BE}"/>
    <dgm:cxn modelId="{A34C3F78-9324-4B5C-8E68-79792DDF9552}" srcId="{696D3CBA-2040-40DA-AD03-F1C21AF79C20}" destId="{7DD8F499-9218-43D3-B010-F16FA1EBC304}" srcOrd="0" destOrd="0" parTransId="{CBBEE421-4B3D-418A-B2AF-5F5E6638E26A}" sibTransId="{00BEC4B2-3809-4265-85BE-C9E195D96433}"/>
    <dgm:cxn modelId="{1564AEBA-0796-4664-9D66-085EBF972B12}" type="presOf" srcId="{845F00E5-FF45-4715-91A6-042237488A17}" destId="{FCB08EBB-7771-405D-B1C1-9DE198BF6FC9}" srcOrd="0" destOrd="0" presId="urn:microsoft.com/office/officeart/2011/layout/HexagonRadial"/>
    <dgm:cxn modelId="{D2099A86-37D5-4E0D-9D7B-DFB419B0BC93}" srcId="{7DD8F499-9218-43D3-B010-F16FA1EBC304}" destId="{B9EA7E7A-DDC0-46FC-8281-A10C7246E9D4}" srcOrd="5" destOrd="0" parTransId="{FB1CB40E-3C2D-4CF9-891E-74677B226867}" sibTransId="{2492390D-1ABA-4031-91B9-1E26AD7A8F87}"/>
    <dgm:cxn modelId="{2AD7AD45-34EA-422D-BE33-DF800276EC91}" type="presOf" srcId="{7DD8F499-9218-43D3-B010-F16FA1EBC304}" destId="{2413A74F-1429-49A7-B3EB-AF3D3FE013C9}" srcOrd="0" destOrd="0" presId="urn:microsoft.com/office/officeart/2011/layout/HexagonRadial"/>
    <dgm:cxn modelId="{F73B4D7A-D27B-459A-9F8C-FF6B710BEDE5}" type="presOf" srcId="{6E2C65EB-C011-4701-9CA3-FFD47594BDAC}" destId="{A491678B-D13C-4A77-99BF-CBC1DB37FB48}" srcOrd="0" destOrd="0" presId="urn:microsoft.com/office/officeart/2011/layout/HexagonRadial"/>
    <dgm:cxn modelId="{8058A8B7-F463-43C3-9BFC-20B8F62ACA68}" srcId="{7DD8F499-9218-43D3-B010-F16FA1EBC304}" destId="{CC9B9372-1B08-4312-8347-9F55992FE56A}" srcOrd="0" destOrd="0" parTransId="{4600240C-9F10-4A9A-97EE-EEC85458508C}" sibTransId="{1CF12FCB-2F4A-4CBF-A1B3-6A319DBFBA03}"/>
    <dgm:cxn modelId="{C990681C-935C-4D06-9B7E-A1A5209B6FFF}" srcId="{7DD8F499-9218-43D3-B010-F16FA1EBC304}" destId="{6E2C65EB-C011-4701-9CA3-FFD47594BDAC}" srcOrd="1" destOrd="0" parTransId="{C78378A9-FDD0-4ABE-98D3-450DB683B251}" sibTransId="{86EC3283-E7E7-417A-A4E7-C4D0D01A5FEC}"/>
    <dgm:cxn modelId="{6D7CB42A-E4F9-45D9-B7BB-4CDFEA826319}" type="presOf" srcId="{815E2ADE-6707-441D-8857-EF6C54B881B8}" destId="{0DE8FAF5-09D0-43D2-A555-BE3A098DA996}" srcOrd="0" destOrd="0" presId="urn:microsoft.com/office/officeart/2011/layout/HexagonRadial"/>
    <dgm:cxn modelId="{E4BE74AC-DB6E-4694-A5D3-3FFCE1DB50F4}" srcId="{7DD8F499-9218-43D3-B010-F16FA1EBC304}" destId="{815E2ADE-6707-441D-8857-EF6C54B881B8}" srcOrd="4" destOrd="0" parTransId="{A441497D-657B-42E2-AD48-4799FB431222}" sibTransId="{1E472C73-1BC5-4B37-8A72-3C5514A7BAA1}"/>
    <dgm:cxn modelId="{729E84C7-EC9E-4C8B-8788-9326E75599E8}" srcId="{7DD8F499-9218-43D3-B010-F16FA1EBC304}" destId="{052845F9-19F2-4DD7-93BB-BAD8DD3FE76B}" srcOrd="2" destOrd="0" parTransId="{9130D34C-E4CE-4CCB-A6E3-458C46B8B468}" sibTransId="{49E6BDD4-2807-439E-A31B-68B54C63EB49}"/>
    <dgm:cxn modelId="{81CE6034-14A8-4842-A884-696C783739E5}" type="presParOf" srcId="{8C6EA37D-73FE-494A-AE46-3472D85EC56E}" destId="{2413A74F-1429-49A7-B3EB-AF3D3FE013C9}" srcOrd="0" destOrd="0" presId="urn:microsoft.com/office/officeart/2011/layout/HexagonRadial"/>
    <dgm:cxn modelId="{5C57FCEB-648D-4DEC-89F1-2C823345931F}" type="presParOf" srcId="{8C6EA37D-73FE-494A-AE46-3472D85EC56E}" destId="{6A5748F2-0D25-4939-B464-D8F92B8A9EE9}" srcOrd="1" destOrd="0" presId="urn:microsoft.com/office/officeart/2011/layout/HexagonRadial"/>
    <dgm:cxn modelId="{61CAF9DE-533E-4BDD-B476-3F1D99DC0242}" type="presParOf" srcId="{6A5748F2-0D25-4939-B464-D8F92B8A9EE9}" destId="{510BF273-2C59-42BB-87CB-C3B8250E7286}" srcOrd="0" destOrd="0" presId="urn:microsoft.com/office/officeart/2011/layout/HexagonRadial"/>
    <dgm:cxn modelId="{DB4BAC41-B809-4C8D-8D26-FDC2ECD2AAF3}" type="presParOf" srcId="{8C6EA37D-73FE-494A-AE46-3472D85EC56E}" destId="{CD904945-E0A6-4699-A465-855E6795A87B}" srcOrd="2" destOrd="0" presId="urn:microsoft.com/office/officeart/2011/layout/HexagonRadial"/>
    <dgm:cxn modelId="{967C5CC5-40F6-4658-BD3E-A88E69CD373F}" type="presParOf" srcId="{8C6EA37D-73FE-494A-AE46-3472D85EC56E}" destId="{4D800552-FA4A-4576-840B-0177313F0E5E}" srcOrd="3" destOrd="0" presId="urn:microsoft.com/office/officeart/2011/layout/HexagonRadial"/>
    <dgm:cxn modelId="{404A9084-6A3E-4168-9BBB-98C316F04ED6}" type="presParOf" srcId="{4D800552-FA4A-4576-840B-0177313F0E5E}" destId="{457B4E72-1EDF-4CEF-84E4-03B73C21191F}" srcOrd="0" destOrd="0" presId="urn:microsoft.com/office/officeart/2011/layout/HexagonRadial"/>
    <dgm:cxn modelId="{A57FCA95-8C3B-4331-A4A2-5A822C55F2EC}" type="presParOf" srcId="{8C6EA37D-73FE-494A-AE46-3472D85EC56E}" destId="{A491678B-D13C-4A77-99BF-CBC1DB37FB48}" srcOrd="4" destOrd="0" presId="urn:microsoft.com/office/officeart/2011/layout/HexagonRadial"/>
    <dgm:cxn modelId="{4878D5A1-F523-4420-BCF1-3A6E24C08124}" type="presParOf" srcId="{8C6EA37D-73FE-494A-AE46-3472D85EC56E}" destId="{4348C9B7-93F1-4E9A-A7A7-27D146BC3775}" srcOrd="5" destOrd="0" presId="urn:microsoft.com/office/officeart/2011/layout/HexagonRadial"/>
    <dgm:cxn modelId="{69DD0C15-8EFB-4E78-B89D-C25EB121C70D}" type="presParOf" srcId="{4348C9B7-93F1-4E9A-A7A7-27D146BC3775}" destId="{48A2DD8F-F4CA-47A6-BBC7-A4DDA54009F2}" srcOrd="0" destOrd="0" presId="urn:microsoft.com/office/officeart/2011/layout/HexagonRadial"/>
    <dgm:cxn modelId="{AE9185ED-A1E9-46EB-BDC9-65A894D0691E}" type="presParOf" srcId="{8C6EA37D-73FE-494A-AE46-3472D85EC56E}" destId="{045D35E9-0E70-4CED-8F9C-97D7F3FA7966}" srcOrd="6" destOrd="0" presId="urn:microsoft.com/office/officeart/2011/layout/HexagonRadial"/>
    <dgm:cxn modelId="{2D52BBB7-C539-4A76-AC9B-BD41EC6D3578}" type="presParOf" srcId="{8C6EA37D-73FE-494A-AE46-3472D85EC56E}" destId="{EA96DD98-21AA-406E-B42E-DCACFC723745}" srcOrd="7" destOrd="0" presId="urn:microsoft.com/office/officeart/2011/layout/HexagonRadial"/>
    <dgm:cxn modelId="{13B4784C-6D54-4CAB-BF54-F6E9D40CCFB8}" type="presParOf" srcId="{EA96DD98-21AA-406E-B42E-DCACFC723745}" destId="{6CB1A16D-8643-4F9A-B4C1-34837C3BB62A}" srcOrd="0" destOrd="0" presId="urn:microsoft.com/office/officeart/2011/layout/HexagonRadial"/>
    <dgm:cxn modelId="{B1E28BFD-28FC-4A0D-83CC-9E5F228E28EF}" type="presParOf" srcId="{8C6EA37D-73FE-494A-AE46-3472D85EC56E}" destId="{FCB08EBB-7771-405D-B1C1-9DE198BF6FC9}" srcOrd="8" destOrd="0" presId="urn:microsoft.com/office/officeart/2011/layout/HexagonRadial"/>
    <dgm:cxn modelId="{BEFE9951-5696-4E8E-8873-BEF4FCB888E2}" type="presParOf" srcId="{8C6EA37D-73FE-494A-AE46-3472D85EC56E}" destId="{357C4A6A-FBB3-4AE8-912A-9287001A8EDC}" srcOrd="9" destOrd="0" presId="urn:microsoft.com/office/officeart/2011/layout/HexagonRadial"/>
    <dgm:cxn modelId="{AD7F0E11-8DBF-4FCA-940A-AB92769F9C7F}" type="presParOf" srcId="{357C4A6A-FBB3-4AE8-912A-9287001A8EDC}" destId="{A3872437-ED15-41E0-A30E-D1E62E180918}" srcOrd="0" destOrd="0" presId="urn:microsoft.com/office/officeart/2011/layout/HexagonRadial"/>
    <dgm:cxn modelId="{F13EBF68-B7C0-4D36-B983-7C1F6BB99A4C}" type="presParOf" srcId="{8C6EA37D-73FE-494A-AE46-3472D85EC56E}" destId="{0DE8FAF5-09D0-43D2-A555-BE3A098DA996}" srcOrd="10" destOrd="0" presId="urn:microsoft.com/office/officeart/2011/layout/HexagonRadial"/>
    <dgm:cxn modelId="{2AF79C20-0EA6-43C1-940A-88B1CB2B94C8}" type="presParOf" srcId="{8C6EA37D-73FE-494A-AE46-3472D85EC56E}" destId="{9493F3BA-5219-494A-8C7E-84DBC92F0455}" srcOrd="11" destOrd="0" presId="urn:microsoft.com/office/officeart/2011/layout/HexagonRadial"/>
    <dgm:cxn modelId="{063069C9-C41E-4F32-A9F6-60B5A8CB1D7D}" type="presParOf" srcId="{9493F3BA-5219-494A-8C7E-84DBC92F0455}" destId="{11254D48-5266-404F-9046-A73A5D21B1EA}" srcOrd="0" destOrd="0" presId="urn:microsoft.com/office/officeart/2011/layout/HexagonRadial"/>
    <dgm:cxn modelId="{9E7925B7-FB46-4F8A-8661-D4C44635F1C1}" type="presParOf" srcId="{8C6EA37D-73FE-494A-AE46-3472D85EC56E}" destId="{1C15DFB3-6040-42E8-839F-727545BE358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3A74F-1429-49A7-B3EB-AF3D3FE013C9}">
      <dsp:nvSpPr>
        <dsp:cNvPr id="0" name=""/>
        <dsp:cNvSpPr/>
      </dsp:nvSpPr>
      <dsp:spPr>
        <a:xfrm>
          <a:off x="3081953" y="1540065"/>
          <a:ext cx="2000383" cy="173041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Cluster Busting</a:t>
          </a:r>
          <a:endParaRPr lang="en-US" sz="2000" kern="1200" dirty="0"/>
        </a:p>
      </dsp:txBody>
      <dsp:txXfrm>
        <a:off x="3413444" y="1826819"/>
        <a:ext cx="1337401" cy="1156904"/>
      </dsp:txXfrm>
    </dsp:sp>
    <dsp:sp modelId="{457B4E72-1EDF-4CEF-84E4-03B73C21191F}">
      <dsp:nvSpPr>
        <dsp:cNvPr id="0" name=""/>
        <dsp:cNvSpPr/>
      </dsp:nvSpPr>
      <dsp:spPr>
        <a:xfrm>
          <a:off x="4647427" y="784483"/>
          <a:ext cx="754738" cy="650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04945-E0A6-4699-A465-855E6795A87B}">
      <dsp:nvSpPr>
        <dsp:cNvPr id="0" name=""/>
        <dsp:cNvSpPr/>
      </dsp:nvSpPr>
      <dsp:spPr>
        <a:xfrm>
          <a:off x="2767268" y="-1201"/>
          <a:ext cx="2527456" cy="141818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MODIS Phenology layers added plus</a:t>
          </a:r>
          <a:endParaRPr lang="en-US" sz="2000" kern="1200" dirty="0"/>
        </a:p>
      </dsp:txBody>
      <dsp:txXfrm>
        <a:off x="3112948" y="192764"/>
        <a:ext cx="1836096" cy="1030256"/>
      </dsp:txXfrm>
    </dsp:sp>
    <dsp:sp modelId="{48A2DD8F-F4CA-47A6-BBC7-A4DDA54009F2}">
      <dsp:nvSpPr>
        <dsp:cNvPr id="0" name=""/>
        <dsp:cNvSpPr/>
      </dsp:nvSpPr>
      <dsp:spPr>
        <a:xfrm>
          <a:off x="5548138" y="1940578"/>
          <a:ext cx="754738" cy="650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1678B-D13C-4A77-99BF-CBC1DB37FB48}">
      <dsp:nvSpPr>
        <dsp:cNvPr id="0" name=""/>
        <dsp:cNvSpPr/>
      </dsp:nvSpPr>
      <dsp:spPr>
        <a:xfrm>
          <a:off x="5128174" y="830603"/>
          <a:ext cx="2494588" cy="141818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Preprocessing of layers in stack</a:t>
          </a:r>
          <a:endParaRPr lang="en-US" sz="2000" kern="1200" dirty="0"/>
        </a:p>
      </dsp:txBody>
      <dsp:txXfrm>
        <a:off x="5471115" y="1025567"/>
        <a:ext cx="1808706" cy="1028258"/>
      </dsp:txXfrm>
    </dsp:sp>
    <dsp:sp modelId="{6CB1A16D-8643-4F9A-B4C1-34837C3BB62A}">
      <dsp:nvSpPr>
        <dsp:cNvPr id="0" name=""/>
        <dsp:cNvSpPr/>
      </dsp:nvSpPr>
      <dsp:spPr>
        <a:xfrm>
          <a:off x="4976010" y="3253274"/>
          <a:ext cx="754738" cy="650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D35E9-0E70-4CED-8F9C-97D7F3FA7966}">
      <dsp:nvSpPr>
        <dsp:cNvPr id="0" name=""/>
        <dsp:cNvSpPr/>
      </dsp:nvSpPr>
      <dsp:spPr>
        <a:xfrm>
          <a:off x="5121067" y="2484776"/>
          <a:ext cx="2575913" cy="156077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Unsupervised classification  using ISODATA into 30 classes</a:t>
          </a:r>
          <a:endParaRPr lang="en-US" sz="2000" kern="1200" dirty="0"/>
        </a:p>
      </dsp:txBody>
      <dsp:txXfrm>
        <a:off x="5484364" y="2704901"/>
        <a:ext cx="1849319" cy="1120521"/>
      </dsp:txXfrm>
    </dsp:sp>
    <dsp:sp modelId="{A3872437-ED15-41E0-A30E-D1E62E180918}">
      <dsp:nvSpPr>
        <dsp:cNvPr id="0" name=""/>
        <dsp:cNvSpPr/>
      </dsp:nvSpPr>
      <dsp:spPr>
        <a:xfrm>
          <a:off x="2702784" y="3375847"/>
          <a:ext cx="754738" cy="650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08EBB-7771-405D-B1C1-9DE198BF6FC9}">
      <dsp:nvSpPr>
        <dsp:cNvPr id="0" name=""/>
        <dsp:cNvSpPr/>
      </dsp:nvSpPr>
      <dsp:spPr>
        <a:xfrm>
          <a:off x="2802825" y="3367300"/>
          <a:ext cx="2512210" cy="154223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Identification of classes </a:t>
          </a:r>
          <a:endParaRPr lang="en-US" sz="2000" kern="1200" dirty="0"/>
        </a:p>
      </dsp:txBody>
      <dsp:txXfrm>
        <a:off x="3159048" y="3585984"/>
        <a:ext cx="1799764" cy="1104867"/>
      </dsp:txXfrm>
    </dsp:sp>
    <dsp:sp modelId="{11254D48-5266-404F-9046-A73A5D21B1EA}">
      <dsp:nvSpPr>
        <dsp:cNvPr id="0" name=""/>
        <dsp:cNvSpPr/>
      </dsp:nvSpPr>
      <dsp:spPr>
        <a:xfrm>
          <a:off x="1895259" y="2190430"/>
          <a:ext cx="754738" cy="650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8FAF5-09D0-43D2-A555-BE3A098DA996}">
      <dsp:nvSpPr>
        <dsp:cNvPr id="0" name=""/>
        <dsp:cNvSpPr/>
      </dsp:nvSpPr>
      <dsp:spPr>
        <a:xfrm>
          <a:off x="482914" y="2504671"/>
          <a:ext cx="2544668" cy="141818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Recode and reclassifying  yet again</a:t>
          </a:r>
          <a:endParaRPr lang="en-US" sz="2000" kern="1200" dirty="0"/>
        </a:p>
      </dsp:txBody>
      <dsp:txXfrm>
        <a:off x="830028" y="2698124"/>
        <a:ext cx="1850440" cy="1031280"/>
      </dsp:txXfrm>
    </dsp:sp>
    <dsp:sp modelId="{1C15DFB3-6040-42E8-839F-727545BE358E}">
      <dsp:nvSpPr>
        <dsp:cNvPr id="0" name=""/>
        <dsp:cNvSpPr/>
      </dsp:nvSpPr>
      <dsp:spPr>
        <a:xfrm>
          <a:off x="457194" y="828623"/>
          <a:ext cx="2517685" cy="141818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Assembly of all final classes</a:t>
          </a:r>
          <a:endParaRPr lang="en-US" sz="2000" kern="1200" dirty="0"/>
        </a:p>
      </dsp:txBody>
      <dsp:txXfrm>
        <a:off x="802060" y="1022882"/>
        <a:ext cx="1827953" cy="102966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4/4/2016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 name is Tyler Rhodes, and I am the Project Lead for the Southern Rockies Ecological Forecasting Team, this is the second term for this project. I graduated from Old Dominion University with a BS in Geography.</a:t>
            </a:r>
          </a:p>
          <a:p>
            <a:r>
              <a:rPr lang="en-US" dirty="0" smtClean="0"/>
              <a:t>Hi, my name is Mike </a:t>
            </a:r>
            <a:r>
              <a:rPr lang="en-US" dirty="0" err="1" smtClean="0"/>
              <a:t>Sclater</a:t>
            </a:r>
            <a:r>
              <a:rPr lang="en-US" dirty="0" smtClean="0"/>
              <a:t>,</a:t>
            </a:r>
            <a:r>
              <a:rPr lang="en-US" baseline="0" dirty="0" smtClean="0"/>
              <a:t> and I graduated from Virginia Tech with a BS in Geography</a:t>
            </a:r>
          </a:p>
          <a:p>
            <a:r>
              <a:rPr lang="en-US" baseline="0" dirty="0" smtClean="0"/>
              <a:t>Hi, my name is Amanda Flake, and I am a senior at Old Dominion University, graduating with a BA in Geography.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27044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Due to time constraints we were unable to add anthropogenic factors, such as oil well pads,  roads, buildings, and fences, to our maps. </a:t>
            </a:r>
          </a:p>
          <a:p>
            <a:endParaRPr lang="en-US" baseline="0" dirty="0" smtClean="0"/>
          </a:p>
          <a:p>
            <a:r>
              <a:rPr lang="en-US" baseline="0" dirty="0" smtClean="0"/>
              <a:t>Subjectivity in the classification process caused errors to occur due to different interpretations of the data</a:t>
            </a:r>
          </a:p>
          <a:p>
            <a:endParaRPr lang="en-US" baseline="0" dirty="0" smtClean="0"/>
          </a:p>
          <a:p>
            <a:r>
              <a:rPr lang="en-US" dirty="0" smtClean="0"/>
              <a:t>The comparison did not result in an exact match of the two maps because the scale of the study areas</a:t>
            </a:r>
            <a:r>
              <a:rPr lang="en-US" baseline="0" dirty="0" smtClean="0"/>
              <a:t> are not representative of each other. Due to this, the  smaller study area did not successfully include the winter concentration that is visible in the SRLCC boundary.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82386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work could include obtaining and using GPS collar data to track mule deer’s migration as to better understand decisions made during their migration routes.</a:t>
            </a:r>
          </a:p>
          <a:p>
            <a:endParaRPr lang="en-US" baseline="0" dirty="0" smtClean="0"/>
          </a:p>
          <a:p>
            <a:r>
              <a:rPr lang="en-US" baseline="0" dirty="0" smtClean="0"/>
              <a:t>Snow duration data along with PRISM Climate data  would be beneficial to research the start of fall and spring migration.</a:t>
            </a:r>
          </a:p>
          <a:p>
            <a:endParaRPr lang="en-US" baseline="0" dirty="0" smtClean="0"/>
          </a:p>
          <a:p>
            <a:r>
              <a:rPr lang="en-US" baseline="0" dirty="0" smtClean="0"/>
              <a:t>An accuracy assessment, such as with GPS collar data,  on the final maps would permit the end user to see the accuracy of created maps.</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27929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Southern Rockies Ecological Forecasting II looked at several layers to find ideal locations for mule deer corridors. Layers shown above from the top down are MODIS Vegetation Phenology, a DEM from Aster, precipitation and surface temperature from Prism.</a:t>
            </a:r>
          </a:p>
          <a:p>
            <a:r>
              <a:rPr lang="en-US" sz="1200" kern="1200" dirty="0" smtClean="0">
                <a:solidFill>
                  <a:schemeClr val="tx1"/>
                </a:solidFill>
                <a:effectLst/>
                <a:latin typeface="+mn-lt"/>
                <a:ea typeface="+mn-ea"/>
                <a:cs typeface="+mn-cs"/>
              </a:rPr>
              <a:t> Image Credit: SREFII Team.</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69660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Mule deer are a large source of income in the Southern Rocky region. Hunters of mule deer contribute millions of dollars to the local economies through lodging, licenses, supplies, food, and gas purchases during each hunting season. The money in turn contributes to the overall economic growth of this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Ecological</a:t>
            </a:r>
            <a:r>
              <a:rPr lang="en-US" sz="1200" kern="1200" baseline="0" dirty="0" smtClean="0">
                <a:solidFill>
                  <a:schemeClr val="tx1"/>
                </a:solidFill>
                <a:effectLst/>
                <a:latin typeface="+mn-lt"/>
                <a:ea typeface="+mn-ea"/>
                <a:cs typeface="+mn-cs"/>
              </a:rPr>
              <a:t>ly, mule deer are important because they are a keystone species that promote a diverse ecosystem.  Mule deer populations have been declining, and because of this many other Southern Rocky wildlife species have been affected.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76286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kern="1200" dirty="0" smtClean="0">
                <a:solidFill>
                  <a:schemeClr val="tx1"/>
                </a:solidFill>
                <a:effectLst/>
                <a:latin typeface="+mn-lt"/>
                <a:ea typeface="+mn-ea"/>
                <a:cs typeface="+mn-cs"/>
              </a:rPr>
              <a:t>The creation of oil and gas lines, along with urban sprawl, have caused indispensable migratory corridors to disappear, which in turn is causing a decline in mule deer.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 increase in human features has caused these herds to migrate at different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kern="1200" dirty="0" smtClean="0">
                <a:solidFill>
                  <a:schemeClr val="tx1"/>
                </a:solidFill>
                <a:effectLst/>
                <a:latin typeface="+mn-lt"/>
                <a:ea typeface="+mn-ea"/>
                <a:cs typeface="+mn-cs"/>
              </a:rPr>
              <a:t>Research shows that herds near more-developed areas are migrating earlier and moving faster. The reason is so that they can get around these areas and to lower elevations in time for the cold season.</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98185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Font typeface="Wingdings" panose="05000000000000000000" pitchFamily="2" charset="2"/>
              <a:buChar char=""/>
              <a:tabLst>
                <a:tab pos="800100" algn="l"/>
              </a:tabLst>
            </a:pPr>
            <a:r>
              <a:rPr lang="en-US" sz="1200" kern="1200" dirty="0" smtClean="0">
                <a:solidFill>
                  <a:srgbClr val="000000"/>
                </a:solidFill>
                <a:effectLst/>
                <a:latin typeface="Calibri" panose="020F0502020204030204" pitchFamily="34" charset="0"/>
                <a:ea typeface="+mn-ea"/>
                <a:cs typeface="+mn-cs"/>
              </a:rPr>
              <a:t>Our teams objectives was</a:t>
            </a:r>
            <a:r>
              <a:rPr lang="en-US" sz="1200" kern="1200" baseline="0" dirty="0" smtClean="0">
                <a:solidFill>
                  <a:srgbClr val="000000"/>
                </a:solidFill>
                <a:effectLst/>
                <a:latin typeface="Calibri" panose="020F0502020204030204" pitchFamily="34" charset="0"/>
                <a:ea typeface="+mn-ea"/>
                <a:cs typeface="+mn-cs"/>
              </a:rPr>
              <a:t> </a:t>
            </a:r>
            <a:r>
              <a:rPr lang="en-US" sz="1200" kern="1200" dirty="0" smtClean="0">
                <a:solidFill>
                  <a:srgbClr val="000000"/>
                </a:solidFill>
                <a:effectLst/>
                <a:latin typeface="Calibri" panose="020F0502020204030204" pitchFamily="34" charset="0"/>
                <a:ea typeface="+mn-ea"/>
                <a:cs typeface="+mn-cs"/>
              </a:rPr>
              <a:t>to utilize NASA Earth observing satellites to improve knowledge and understanding of mule deer migration </a:t>
            </a:r>
            <a:endParaRPr lang="en-US" dirty="0" smtClean="0">
              <a:effectLst/>
            </a:endParaRPr>
          </a:p>
          <a:p>
            <a:pPr marL="342900" marR="0" lvl="0" indent="-342900" fontAlgn="base">
              <a:spcBef>
                <a:spcPts val="0"/>
              </a:spcBef>
              <a:spcAft>
                <a:spcPts val="0"/>
              </a:spcAft>
              <a:buFont typeface="Wingdings" panose="05000000000000000000" pitchFamily="2" charset="2"/>
              <a:buChar char=""/>
              <a:tabLst>
                <a:tab pos="800100" algn="l"/>
              </a:tabLst>
            </a:pPr>
            <a:r>
              <a:rPr lang="en-US" sz="1200" kern="1200" dirty="0" smtClean="0">
                <a:solidFill>
                  <a:srgbClr val="000000"/>
                </a:solidFill>
                <a:effectLst/>
                <a:latin typeface="Calibri" panose="020F0502020204030204" pitchFamily="34" charset="0"/>
                <a:ea typeface="+mn-ea"/>
                <a:cs typeface="+mn-cs"/>
              </a:rPr>
              <a:t>Determine how human development such as roads, fences, buildings, oil and natural gas wells affect mule deer and their migration patterns</a:t>
            </a:r>
            <a:endParaRPr lang="en-US" dirty="0" smtClean="0">
              <a:effectLst/>
            </a:endParaRPr>
          </a:p>
          <a:p>
            <a:pPr marL="342900" marR="0" lvl="0" indent="-342900">
              <a:lnSpc>
                <a:spcPct val="107000"/>
              </a:lnSpc>
              <a:spcBef>
                <a:spcPts val="0"/>
              </a:spcBef>
              <a:spcAft>
                <a:spcPts val="800"/>
              </a:spcAft>
              <a:buFont typeface="Wingdings" panose="05000000000000000000" pitchFamily="2" charset="2"/>
              <a:buChar char=""/>
              <a:tabLst>
                <a:tab pos="800100" algn="l"/>
              </a:tabLst>
            </a:pPr>
            <a:r>
              <a:rPr lang="en-US" sz="1200" kern="1200" dirty="0" smtClean="0">
                <a:solidFill>
                  <a:srgbClr val="000000"/>
                </a:solidFill>
                <a:effectLst/>
                <a:latin typeface="Calibri" panose="020F0502020204030204" pitchFamily="34" charset="0"/>
                <a:ea typeface="+mn-ea"/>
                <a:cs typeface="+mn-cs"/>
              </a:rPr>
              <a:t>Document ideal mule</a:t>
            </a:r>
            <a:r>
              <a:rPr lang="en-US" sz="1200" kern="1200" baseline="0" dirty="0" smtClean="0">
                <a:solidFill>
                  <a:srgbClr val="000000"/>
                </a:solidFill>
                <a:effectLst/>
                <a:latin typeface="Calibri" panose="020F0502020204030204" pitchFamily="34" charset="0"/>
                <a:ea typeface="+mn-ea"/>
                <a:cs typeface="+mn-cs"/>
              </a:rPr>
              <a:t> deer habitat areas for future conservation </a:t>
            </a:r>
            <a:endParaRPr lang="en-US" sz="1200" kern="1200" dirty="0" smtClean="0">
              <a:solidFill>
                <a:srgbClr val="000000"/>
              </a:solidFill>
              <a:effectLst/>
              <a:latin typeface="Calibri" panose="020F0502020204030204" pitchFamily="34" charset="0"/>
              <a:ea typeface="+mn-ea"/>
              <a:cs typeface="+mn-cs"/>
            </a:endParaRPr>
          </a:p>
          <a:p>
            <a:pPr marL="342900" marR="0" lvl="0" indent="-342900">
              <a:lnSpc>
                <a:spcPct val="107000"/>
              </a:lnSpc>
              <a:spcBef>
                <a:spcPts val="0"/>
              </a:spcBef>
              <a:spcAft>
                <a:spcPts val="800"/>
              </a:spcAft>
              <a:buFont typeface="Wingdings" panose="05000000000000000000" pitchFamily="2" charset="2"/>
              <a:buChar char=""/>
              <a:tabLst>
                <a:tab pos="800100" algn="l"/>
              </a:tabLst>
            </a:pPr>
            <a:r>
              <a:rPr lang="en-US" sz="1200" kern="1200" dirty="0" smtClean="0">
                <a:solidFill>
                  <a:srgbClr val="000000"/>
                </a:solidFill>
                <a:effectLst/>
                <a:latin typeface="Calibri" panose="020F0502020204030204" pitchFamily="34" charset="0"/>
                <a:ea typeface="+mn-ea"/>
                <a:cs typeface="+mn-cs"/>
              </a:rPr>
              <a:t>Identify conservation areas by running unsupervised classifications on Modis Phenology in ERDAS Imagine</a:t>
            </a:r>
          </a:p>
          <a:p>
            <a:pPr marL="0" marR="0" lvl="0" indent="0">
              <a:lnSpc>
                <a:spcPct val="107000"/>
              </a:lnSpc>
              <a:spcBef>
                <a:spcPts val="0"/>
              </a:spcBef>
              <a:spcAft>
                <a:spcPts val="800"/>
              </a:spcAft>
              <a:buFont typeface="Wingdings" panose="05000000000000000000" pitchFamily="2" charset="2"/>
              <a:buNone/>
              <a:tabLst>
                <a:tab pos="800100" algn="l"/>
              </a:tabLs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98764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focus for our project was the Southern Rockies Landscape Conservation Cooperative which spans six states and encompasses approximately  516,000 square KM</a:t>
            </a:r>
            <a:endParaRPr kumimoji="0" lang="en-US" sz="2000" b="0" i="0" u="none" strike="noStrike" kern="1200" cap="none" spc="0" normalizeH="0" baseline="30000" noProof="0" dirty="0" smtClean="0">
              <a:ln>
                <a:noFill/>
              </a:ln>
              <a:solidFill>
                <a:srgbClr val="767171"/>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study time period is from 2011- 2014</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7200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Landsat 5 TM (Thematic Mapper) and Landsat 8 OLI (Operational Land Imager), which each have a 30m resolution were downloaded and used for land cover identification.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MODIS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Moderatate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-resolution imaging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spectroradiometer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sensors Aqua and Terra which both have a 1km resolution were used to create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Forwarn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climate data which we then clipped and ran unsupervised classifications on.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81418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that was downloaded was from </a:t>
            </a:r>
            <a:r>
              <a:rPr lang="en-US" dirty="0" err="1" smtClean="0"/>
              <a:t>ForWarn</a:t>
            </a:r>
            <a:r>
              <a:rPr lang="en-US" dirty="0" smtClean="0"/>
              <a:t> which is a satellite monitoring and assessment tool that provides an overview of possible forest disturbances for the U.S. The </a:t>
            </a:r>
            <a:r>
              <a:rPr lang="en-US" dirty="0" err="1" smtClean="0"/>
              <a:t>ForWarn</a:t>
            </a:r>
            <a:r>
              <a:rPr lang="en-US" dirty="0" smtClean="0"/>
              <a:t> data, which has a 231 meter nominal resolution, uses MODIS satellite imagery to create maps and track the vegetation phenology in the U.S. Our goal for this project was to find suitable wildlife corridors in the SRLCC for our partners utilizing the </a:t>
            </a:r>
            <a:r>
              <a:rPr lang="en-US" dirty="0" err="1" smtClean="0"/>
              <a:t>ForWarn</a:t>
            </a:r>
            <a:r>
              <a:rPr lang="en-US" dirty="0" smtClean="0"/>
              <a:t> data. We first ran an unsupervised classification in ERDAS Imagine using the 7 NDVI Vegetation phenology layers and put them into 30 distinct layers using </a:t>
            </a:r>
            <a:r>
              <a:rPr lang="en-US" dirty="0" err="1" smtClean="0"/>
              <a:t>isodata</a:t>
            </a:r>
            <a:r>
              <a:rPr lang="en-US" dirty="0" smtClean="0"/>
              <a:t>. We then compared those classes to the Utah State mule deer suitability map to find a best fit for each of those 30 layers. We wanted to see if using the MODIS day of year would work better so we tried the </a:t>
            </a:r>
            <a:r>
              <a:rPr lang="en-US" dirty="0" err="1" smtClean="0"/>
              <a:t>clusterbusting</a:t>
            </a:r>
            <a:r>
              <a:rPr lang="en-US" dirty="0" smtClean="0"/>
              <a:t> technique on those layers. Additionally we wanted to include other factors such as slope, aspect, and DEM to aid in the classification. We stacked those three layers on top of the </a:t>
            </a:r>
            <a:r>
              <a:rPr lang="en-US" dirty="0" err="1" smtClean="0"/>
              <a:t>ForWarn</a:t>
            </a:r>
            <a:r>
              <a:rPr lang="en-US" dirty="0" smtClean="0"/>
              <a:t> data and ran yet another </a:t>
            </a:r>
            <a:r>
              <a:rPr lang="en-US" dirty="0" err="1" smtClean="0"/>
              <a:t>clusterbust</a:t>
            </a:r>
            <a:r>
              <a:rPr lang="en-US" dirty="0" smtClean="0"/>
              <a:t> on that layer stack. Finally we compared each final map to see which one worked the best.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76341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MODIS data</a:t>
            </a:r>
            <a:r>
              <a:rPr lang="en-US" baseline="0" dirty="0" smtClean="0"/>
              <a:t> processed to produce </a:t>
            </a:r>
            <a:r>
              <a:rPr lang="en-US" dirty="0" smtClean="0"/>
              <a:t>NDVI curve that has 14 layers at 231m resolution. These 17 layer images contain seven NDVI and corresponding day of year values. Left 20% is the beginning of season, left 80% is the onset of maximum greenness aka </a:t>
            </a:r>
            <a:r>
              <a:rPr lang="en-US" dirty="0" err="1" smtClean="0"/>
              <a:t>greenup</a:t>
            </a:r>
            <a:r>
              <a:rPr lang="en-US" dirty="0" smtClean="0"/>
              <a:t>, MAX is the peak of the growing season, right 80% is the beginning of brown down and right 20% is the end of season.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98085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Some of the layers where split between multiple classes of the Utah State map so we created a subset layer for the confused classes and ran another unsupervised classification on those layers, breaking them up again into 30 classes. This technique is known as </a:t>
            </a:r>
            <a:r>
              <a:rPr lang="en-US" sz="1200" kern="1200" dirty="0" err="1" smtClean="0">
                <a:solidFill>
                  <a:schemeClr val="tx1"/>
                </a:solidFill>
                <a:effectLst/>
                <a:latin typeface="+mn-lt"/>
                <a:ea typeface="+mn-ea"/>
                <a:cs typeface="+mn-cs"/>
              </a:rPr>
              <a:t>clusterbusting</a:t>
            </a:r>
            <a:r>
              <a:rPr lang="en-US" sz="1200" kern="1200" dirty="0" smtClean="0">
                <a:solidFill>
                  <a:schemeClr val="tx1"/>
                </a:solidFill>
                <a:effectLst/>
                <a:latin typeface="+mn-lt"/>
                <a:ea typeface="+mn-ea"/>
                <a:cs typeface="+mn-cs"/>
              </a:rPr>
              <a:t>. Then we repeated the process, comparing each layer to the Utah State map to find the best fit for each class. After each layer was classified, we took the classes from the first unsupervised classification and the 30 from the second run and merged the two into one layer and then color coded each layer to match with Utah State color code in ArcMap.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251492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4/4/2016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algn="ctr"/>
            <a:r>
              <a:rPr lang="en-US" dirty="0" smtClean="0"/>
              <a:t>Southern Rockies Ecological Forecasting II</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Tracking Mule Deer for Wildlife Corridors between Seasonal Habitats in the Southern Rockies</a:t>
            </a:r>
          </a:p>
          <a:p>
            <a:endParaRPr lang="en-US" dirty="0"/>
          </a:p>
        </p:txBody>
      </p:sp>
      <p:sp>
        <p:nvSpPr>
          <p:cNvPr id="11"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Tyler Rhodes (Project Lead)</a:t>
            </a:r>
            <a:endParaRPr lang="en-US" sz="1600" dirty="0"/>
          </a:p>
        </p:txBody>
      </p:sp>
      <p:sp>
        <p:nvSpPr>
          <p:cNvPr id="19"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Michael Sclater</a:t>
            </a:r>
            <a:endParaRPr lang="en-US" sz="1600" dirty="0"/>
          </a:p>
        </p:txBody>
      </p:sp>
      <p:sp>
        <p:nvSpPr>
          <p:cNvPr id="20"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Amanda Flake</a:t>
            </a:r>
            <a:endParaRPr lang="en-US" sz="1600" dirty="0"/>
          </a:p>
        </p:txBody>
      </p:sp>
      <p:sp>
        <p:nvSpPr>
          <p:cNvPr id="21"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Allison Chappell</a:t>
            </a:r>
            <a:endParaRPr lang="en-US" sz="1600" dirty="0"/>
          </a:p>
        </p:txBody>
      </p:sp>
      <p:sp>
        <p:nvSpPr>
          <p:cNvPr id="22" name="Text Placeholder 2"/>
          <p:cNvSpPr txBox="1">
            <a:spLocks/>
          </p:cNvSpPr>
          <p:nvPr/>
        </p:nvSpPr>
        <p:spPr>
          <a:xfrm>
            <a:off x="4665612" y="364939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Maggie Jenkins</a:t>
            </a:r>
            <a:endParaRPr lang="en-US" sz="1600" dirty="0"/>
          </a:p>
        </p:txBody>
      </p:sp>
      <p:sp>
        <p:nvSpPr>
          <p:cNvPr id="23"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Cody Walker </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2172"/>
            <a:ext cx="9144000" cy="3440317"/>
          </a:xfrm>
          <a:prstGeom prst="rect">
            <a:avLst/>
          </a:prstGeom>
        </p:spPr>
      </p:pic>
      <p:sp>
        <p:nvSpPr>
          <p:cNvPr id="2" name="Text Placeholder 1"/>
          <p:cNvSpPr>
            <a:spLocks noGrp="1"/>
          </p:cNvSpPr>
          <p:nvPr>
            <p:ph type="body" sz="quarter" idx="11"/>
          </p:nvPr>
        </p:nvSpPr>
        <p:spPr>
          <a:xfrm>
            <a:off x="375781" y="1402915"/>
            <a:ext cx="8292229" cy="1390389"/>
          </a:xfrm>
        </p:spPr>
        <p:txBody>
          <a:bodyPr>
            <a:normAutofit/>
          </a:bodyPr>
          <a:lstStyle/>
          <a:p>
            <a:pPr marL="342900" indent="-342900">
              <a:buClr>
                <a:schemeClr val="bg2">
                  <a:lumMod val="50000"/>
                </a:schemeClr>
              </a:buClr>
              <a:buFont typeface="Arial" panose="020B0604020202020204" pitchFamily="34" charset="0"/>
              <a:buChar char="•"/>
            </a:pPr>
            <a:r>
              <a:rPr lang="en-US" sz="2500" dirty="0" smtClean="0"/>
              <a:t>Anthropogenic feature factors</a:t>
            </a:r>
          </a:p>
          <a:p>
            <a:pPr marL="342900" indent="-342900">
              <a:buClr>
                <a:schemeClr val="bg2">
                  <a:lumMod val="50000"/>
                </a:schemeClr>
              </a:buClr>
              <a:buFont typeface="Arial" panose="020B0604020202020204" pitchFamily="34" charset="0"/>
              <a:buChar char="•"/>
            </a:pPr>
            <a:r>
              <a:rPr lang="en-US" sz="2500" dirty="0" smtClean="0"/>
              <a:t>Subjectivity of classifications  </a:t>
            </a:r>
          </a:p>
          <a:p>
            <a:pPr marL="342900" indent="-342900">
              <a:buClr>
                <a:schemeClr val="bg2">
                  <a:lumMod val="50000"/>
                </a:schemeClr>
              </a:buClr>
              <a:buFont typeface="Arial" panose="020B0604020202020204" pitchFamily="34" charset="0"/>
              <a:buChar char="•"/>
            </a:pPr>
            <a:r>
              <a:rPr lang="en-US" sz="2500" dirty="0" smtClean="0"/>
              <a:t>Winter concentration class comparison</a:t>
            </a:r>
            <a:r>
              <a:rPr lang="en-US" dirty="0" smtClean="0"/>
              <a:t> </a:t>
            </a:r>
            <a:endParaRPr lang="en-US" dirty="0"/>
          </a:p>
        </p:txBody>
      </p:sp>
      <p:sp>
        <p:nvSpPr>
          <p:cNvPr id="3" name="Text Placeholder 2"/>
          <p:cNvSpPr>
            <a:spLocks noGrp="1"/>
          </p:cNvSpPr>
          <p:nvPr>
            <p:ph type="body" sz="quarter" idx="10"/>
          </p:nvPr>
        </p:nvSpPr>
        <p:spPr>
          <a:xfrm>
            <a:off x="65948" y="201669"/>
            <a:ext cx="8990369" cy="975778"/>
          </a:xfrm>
        </p:spPr>
        <p:txBody>
          <a:bodyPr/>
          <a:lstStyle/>
          <a:p>
            <a:pPr algn="ctr"/>
            <a:r>
              <a:rPr lang="en-US" dirty="0" smtClean="0"/>
              <a:t>Errors and Limitations </a:t>
            </a:r>
            <a:endParaRPr lang="en-US" dirty="0"/>
          </a:p>
        </p:txBody>
      </p:sp>
      <p:sp>
        <p:nvSpPr>
          <p:cNvPr id="11" name="TextBox 10"/>
          <p:cNvSpPr txBox="1"/>
          <p:nvPr/>
        </p:nvSpPr>
        <p:spPr>
          <a:xfrm>
            <a:off x="7603298" y="6537045"/>
            <a:ext cx="1703540" cy="215444"/>
          </a:xfrm>
          <a:prstGeom prst="rect">
            <a:avLst/>
          </a:prstGeom>
          <a:noFill/>
        </p:spPr>
        <p:txBody>
          <a:bodyPr wrap="square" rtlCol="0">
            <a:spAutoFit/>
          </a:bodyPr>
          <a:lstStyle/>
          <a:p>
            <a:r>
              <a:rPr lang="en-US" sz="800" dirty="0" smtClean="0">
                <a:solidFill>
                  <a:schemeClr val="bg1"/>
                </a:solidFill>
              </a:rPr>
              <a:t>Image Credit: </a:t>
            </a:r>
            <a:r>
              <a:rPr lang="en-US" sz="800" dirty="0">
                <a:solidFill>
                  <a:schemeClr val="bg1"/>
                </a:solidFill>
              </a:rPr>
              <a:t>Greg Westfall</a:t>
            </a:r>
          </a:p>
        </p:txBody>
      </p:sp>
    </p:spTree>
    <p:extLst>
      <p:ext uri="{BB962C8B-B14F-4D97-AF65-F5344CB8AC3E}">
        <p14:creationId xmlns:p14="http://schemas.microsoft.com/office/powerpoint/2010/main" val="226193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841" y="1615858"/>
            <a:ext cx="4171166" cy="4502606"/>
          </a:xfrm>
        </p:spPr>
        <p:txBody>
          <a:bodyPr/>
          <a:lstStyle/>
          <a:p>
            <a:pPr marL="342900" indent="-342900">
              <a:buClr>
                <a:schemeClr val="bg1">
                  <a:lumMod val="65000"/>
                </a:schemeClr>
              </a:buClr>
              <a:buFont typeface="Arial" panose="020B0604020202020204" pitchFamily="34" charset="0"/>
              <a:buChar char="•"/>
            </a:pPr>
            <a:endParaRPr lang="en-US" sz="2500" dirty="0" smtClean="0"/>
          </a:p>
          <a:p>
            <a:pPr marL="342900" indent="-342900">
              <a:lnSpc>
                <a:spcPct val="150000"/>
              </a:lnSpc>
              <a:buClr>
                <a:schemeClr val="bg1">
                  <a:lumMod val="65000"/>
                </a:schemeClr>
              </a:buClr>
              <a:buFont typeface="Arial" panose="020B0604020202020204" pitchFamily="34" charset="0"/>
              <a:buChar char="•"/>
            </a:pPr>
            <a:r>
              <a:rPr lang="en-US" sz="2500" dirty="0" smtClean="0"/>
              <a:t>GPS collar data</a:t>
            </a:r>
          </a:p>
          <a:p>
            <a:pPr marL="342900" indent="-342900">
              <a:lnSpc>
                <a:spcPct val="150000"/>
              </a:lnSpc>
              <a:buFont typeface="Arial" panose="020B0604020202020204" pitchFamily="34" charset="0"/>
              <a:buChar char="•"/>
            </a:pPr>
            <a:r>
              <a:rPr lang="en-US" sz="2500" dirty="0" smtClean="0"/>
              <a:t>Accuracy </a:t>
            </a:r>
            <a:r>
              <a:rPr lang="en-US" sz="2500" dirty="0" smtClean="0"/>
              <a:t>assessment as a preliminary visual check</a:t>
            </a:r>
            <a:endParaRPr lang="en-US" dirty="0"/>
          </a:p>
        </p:txBody>
      </p:sp>
      <p:sp>
        <p:nvSpPr>
          <p:cNvPr id="3" name="Text Placeholder 2"/>
          <p:cNvSpPr>
            <a:spLocks noGrp="1"/>
          </p:cNvSpPr>
          <p:nvPr>
            <p:ph type="body" sz="quarter" idx="10"/>
          </p:nvPr>
        </p:nvSpPr>
        <p:spPr>
          <a:xfrm>
            <a:off x="87682" y="551146"/>
            <a:ext cx="4083484" cy="1064712"/>
          </a:xfrm>
        </p:spPr>
        <p:txBody>
          <a:bodyPr/>
          <a:lstStyle/>
          <a:p>
            <a:pPr algn="ctr"/>
            <a:r>
              <a:rPr lang="en-US" dirty="0" smtClean="0"/>
              <a:t>Future Work</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7944"/>
          <a:stretch/>
        </p:blipFill>
        <p:spPr>
          <a:xfrm>
            <a:off x="4271375" y="87683"/>
            <a:ext cx="4872625" cy="6676372"/>
          </a:xfrm>
          <a:prstGeom prst="rect">
            <a:avLst/>
          </a:prstGeom>
        </p:spPr>
      </p:pic>
      <p:sp>
        <p:nvSpPr>
          <p:cNvPr id="9" name="Text Placeholder 4"/>
          <p:cNvSpPr>
            <a:spLocks noGrp="1"/>
          </p:cNvSpPr>
          <p:nvPr>
            <p:ph type="body" sz="quarter" idx="13"/>
          </p:nvPr>
        </p:nvSpPr>
        <p:spPr>
          <a:xfrm>
            <a:off x="4271375" y="6583680"/>
            <a:ext cx="1993392" cy="274320"/>
          </a:xfrm>
        </p:spPr>
        <p:txBody>
          <a:bodyPr>
            <a:noAutofit/>
          </a:bodyPr>
          <a:lstStyle/>
          <a:p>
            <a:r>
              <a:rPr lang="en-US" sz="800" dirty="0" smtClean="0"/>
              <a:t>Image Credit: Laura Tidwell</a:t>
            </a:r>
            <a:endParaRPr lang="en-US" sz="800" dirty="0"/>
          </a:p>
        </p:txBody>
      </p:sp>
    </p:spTree>
    <p:extLst>
      <p:ext uri="{BB962C8B-B14F-4D97-AF65-F5344CB8AC3E}">
        <p14:creationId xmlns:p14="http://schemas.microsoft.com/office/powerpoint/2010/main" val="255361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5677"/>
            <a:ext cx="9143999" cy="984885"/>
          </a:xfrm>
          <a:prstGeom prst="rect">
            <a:avLst/>
          </a:prstGeom>
          <a:noFill/>
        </p:spPr>
        <p:txBody>
          <a:bodyPr wrap="square" rtlCol="0">
            <a:spAutoFit/>
          </a:bodyPr>
          <a:lstStyle/>
          <a:p>
            <a:pPr algn="ctr"/>
            <a:r>
              <a:rPr lang="en-US" sz="4000" b="1" dirty="0" smtClean="0">
                <a:solidFill>
                  <a:schemeClr val="accent1"/>
                </a:solidFill>
              </a:rPr>
              <a:t>Future Work</a:t>
            </a:r>
            <a:endParaRPr lang="en-US" sz="4000" b="1" dirty="0">
              <a:solidFill>
                <a:schemeClr val="accent1"/>
              </a:solidFill>
            </a:endParaRP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9287"/>
            <a:ext cx="9144000" cy="5039138"/>
          </a:xfrm>
          <a:prstGeom prst="rect">
            <a:avLst/>
          </a:prstGeom>
        </p:spPr>
      </p:pic>
      <p:sp>
        <p:nvSpPr>
          <p:cNvPr id="3" name="TextBox 2"/>
          <p:cNvSpPr txBox="1"/>
          <p:nvPr/>
        </p:nvSpPr>
        <p:spPr>
          <a:xfrm>
            <a:off x="-1" y="1222512"/>
            <a:ext cx="9143999" cy="1246495"/>
          </a:xfrm>
          <a:prstGeom prst="rect">
            <a:avLst/>
          </a:prstGeom>
          <a:noFill/>
        </p:spPr>
        <p:txBody>
          <a:bodyPr wrap="square" numCol="2" rtlCol="0">
            <a:spAutoFit/>
          </a:bodyPr>
          <a:lstStyle/>
          <a:p>
            <a:pPr marL="285750" indent="-285750" algn="ctr">
              <a:buFont typeface="Arial" panose="020B0604020202020204" pitchFamily="34" charset="0"/>
              <a:buChar char="•"/>
            </a:pPr>
            <a:r>
              <a:rPr lang="en-US" sz="2500" dirty="0" smtClean="0"/>
              <a:t>Snow duration data</a:t>
            </a:r>
          </a:p>
          <a:p>
            <a:pPr marL="285750" indent="-285750" algn="ctr">
              <a:buFont typeface="Arial" panose="020B0604020202020204" pitchFamily="34" charset="0"/>
              <a:buChar char="•"/>
            </a:pPr>
            <a:endParaRPr lang="en-US" sz="2500" dirty="0" smtClean="0"/>
          </a:p>
          <a:p>
            <a:pPr marL="285750" indent="-285750" algn="ctr">
              <a:buFont typeface="Arial" panose="020B0604020202020204" pitchFamily="34" charset="0"/>
              <a:buChar char="•"/>
            </a:pPr>
            <a:endParaRPr lang="en-US" sz="2500" dirty="0" smtClean="0"/>
          </a:p>
          <a:p>
            <a:pPr marL="285750" indent="-285750" algn="ctr">
              <a:buFont typeface="Arial" panose="020B0604020202020204" pitchFamily="34" charset="0"/>
              <a:buChar char="•"/>
            </a:pPr>
            <a:r>
              <a:rPr lang="en-US" sz="2500" dirty="0" smtClean="0"/>
              <a:t>PRISM climate data</a:t>
            </a:r>
            <a:endParaRPr lang="en-US" sz="2500" dirty="0"/>
          </a:p>
        </p:txBody>
      </p:sp>
    </p:spTree>
    <p:extLst>
      <p:ext uri="{BB962C8B-B14F-4D97-AF65-F5344CB8AC3E}">
        <p14:creationId xmlns:p14="http://schemas.microsoft.com/office/powerpoint/2010/main" val="5633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4"/>
            <a:ext cx="8051583" cy="704088"/>
          </a:xfrm>
        </p:spPr>
        <p:txBody>
          <a:bodyPr>
            <a:normAutofit fontScale="92500" lnSpcReduction="10000"/>
          </a:bodyPr>
          <a:lstStyle/>
          <a:p>
            <a:r>
              <a:rPr lang="en-US" b="1" dirty="0"/>
              <a:t>Dr. Kenton Ross </a:t>
            </a:r>
          </a:p>
          <a:p>
            <a:r>
              <a:rPr lang="en-US" dirty="0"/>
              <a:t>NASA DEVELOP National Program Science Advisor </a:t>
            </a:r>
          </a:p>
          <a:p>
            <a:endParaRPr lang="en-US" dirty="0"/>
          </a:p>
        </p:txBody>
      </p:sp>
      <p:sp>
        <p:nvSpPr>
          <p:cNvPr id="3" name="Text Placeholder 2"/>
          <p:cNvSpPr>
            <a:spLocks noGrp="1"/>
          </p:cNvSpPr>
          <p:nvPr>
            <p:ph type="body" sz="quarter" idx="11"/>
          </p:nvPr>
        </p:nvSpPr>
        <p:spPr>
          <a:xfrm>
            <a:off x="571207" y="2606143"/>
            <a:ext cx="8051583" cy="1109632"/>
          </a:xfrm>
        </p:spPr>
        <p:txBody>
          <a:bodyPr>
            <a:normAutofit fontScale="70000" lnSpcReduction="20000"/>
          </a:bodyPr>
          <a:lstStyle/>
          <a:p>
            <a:r>
              <a:rPr lang="en-US" b="1" dirty="0"/>
              <a:t>Southern Rockies Landscape Conservation Cooperative </a:t>
            </a:r>
          </a:p>
          <a:p>
            <a:r>
              <a:rPr lang="en-US" dirty="0"/>
              <a:t>John Rice </a:t>
            </a:r>
          </a:p>
          <a:p>
            <a:r>
              <a:rPr lang="en-US" b="1" dirty="0"/>
              <a:t>Mule Deer Western Association of Fish and Wildlife Agencies (WAFWA) Working Group </a:t>
            </a:r>
          </a:p>
          <a:p>
            <a:r>
              <a:rPr lang="en-US" dirty="0"/>
              <a:t>Jim </a:t>
            </a:r>
            <a:r>
              <a:rPr lang="en-US" dirty="0" err="1"/>
              <a:t>Heffelfinger</a:t>
            </a:r>
            <a:r>
              <a:rPr lang="en-US" dirty="0"/>
              <a:t> </a:t>
            </a:r>
          </a:p>
          <a:p>
            <a:endParaRPr lang="en-US" dirty="0"/>
          </a:p>
        </p:txBody>
      </p:sp>
      <p:sp>
        <p:nvSpPr>
          <p:cNvPr id="4" name="Text Placeholder 3"/>
          <p:cNvSpPr>
            <a:spLocks noGrp="1"/>
          </p:cNvSpPr>
          <p:nvPr>
            <p:ph type="body" sz="quarter" idx="12"/>
          </p:nvPr>
        </p:nvSpPr>
        <p:spPr>
          <a:xfrm>
            <a:off x="571208" y="4196696"/>
            <a:ext cx="8051582" cy="1962804"/>
          </a:xfrm>
        </p:spPr>
        <p:txBody>
          <a:bodyPr>
            <a:normAutofit fontScale="85000" lnSpcReduction="20000"/>
          </a:bodyPr>
          <a:lstStyle/>
          <a:p>
            <a:r>
              <a:rPr lang="en-US" b="1" dirty="0"/>
              <a:t>Emily Adams</a:t>
            </a:r>
          </a:p>
          <a:p>
            <a:r>
              <a:rPr lang="en-US" dirty="0"/>
              <a:t>NASA DEVELOP Langley Center Lead </a:t>
            </a:r>
          </a:p>
          <a:p>
            <a:r>
              <a:rPr lang="en-US" b="1" dirty="0"/>
              <a:t>Rebekke Muench </a:t>
            </a:r>
          </a:p>
          <a:p>
            <a:r>
              <a:rPr lang="en-US" dirty="0"/>
              <a:t>NASA DEVELOP Langley Assistant Center Lead</a:t>
            </a:r>
          </a:p>
          <a:p>
            <a:r>
              <a:rPr lang="en-US" b="1" dirty="0"/>
              <a:t>Past Contributors from Fall 2015</a:t>
            </a:r>
          </a:p>
          <a:p>
            <a:r>
              <a:rPr lang="en-US" dirty="0"/>
              <a:t>Ross </a:t>
            </a:r>
            <a:r>
              <a:rPr lang="en-US" dirty="0" err="1"/>
              <a:t>Reahard</a:t>
            </a:r>
            <a:r>
              <a:rPr lang="en-US" dirty="0"/>
              <a:t> (Project </a:t>
            </a:r>
            <a:r>
              <a:rPr lang="en-US" dirty="0" smtClean="0"/>
              <a:t>Lead), Teresa </a:t>
            </a:r>
            <a:r>
              <a:rPr lang="en-US" dirty="0" err="1" smtClean="0"/>
              <a:t>Fenn</a:t>
            </a:r>
            <a:r>
              <a:rPr lang="en-US" dirty="0" smtClean="0"/>
              <a:t>, Jeri </a:t>
            </a:r>
            <a:r>
              <a:rPr lang="en-US" dirty="0" err="1"/>
              <a:t>Wisman</a:t>
            </a:r>
            <a:r>
              <a:rPr lang="en-US" dirty="0"/>
              <a:t> </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Advisor</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125222"/>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715775"/>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56" r="5556"/>
          <a:stretch>
            <a:fillRect/>
          </a:stretch>
        </p:blipFill>
        <p:spPr/>
      </p:pic>
      <p:sp>
        <p:nvSpPr>
          <p:cNvPr id="2" name="Text Placeholder 1"/>
          <p:cNvSpPr>
            <a:spLocks noGrp="1"/>
          </p:cNvSpPr>
          <p:nvPr>
            <p:ph type="body" sz="quarter" idx="11"/>
          </p:nvPr>
        </p:nvSpPr>
        <p:spPr>
          <a:xfrm>
            <a:off x="330200" y="2130552"/>
            <a:ext cx="3892550" cy="4270248"/>
          </a:xfrm>
        </p:spPr>
        <p:txBody>
          <a:bodyPr>
            <a:normAutofit/>
          </a:bodyPr>
          <a:lstStyle/>
          <a:p>
            <a:r>
              <a:rPr lang="en-US" sz="2500" b="1" dirty="0" smtClean="0"/>
              <a:t>Economically important</a:t>
            </a:r>
          </a:p>
          <a:p>
            <a:pPr marL="342900" indent="-342900">
              <a:buFont typeface="Arial" panose="020B0604020202020204" pitchFamily="34" charset="0"/>
              <a:buChar char="•"/>
            </a:pPr>
            <a:r>
              <a:rPr lang="en-US" sz="2500" dirty="0" smtClean="0"/>
              <a:t>Hunting</a:t>
            </a:r>
          </a:p>
          <a:p>
            <a:pPr marL="342900" indent="-342900">
              <a:buFont typeface="Arial" panose="020B0604020202020204" pitchFamily="34" charset="0"/>
              <a:buChar char="•"/>
            </a:pPr>
            <a:r>
              <a:rPr lang="en-US" sz="2500" dirty="0" smtClean="0"/>
              <a:t>Tourism </a:t>
            </a:r>
          </a:p>
          <a:p>
            <a:pPr marL="342900" indent="-342900">
              <a:buFont typeface="Arial" panose="020B0604020202020204" pitchFamily="34" charset="0"/>
              <a:buChar char="•"/>
            </a:pPr>
            <a:endParaRPr lang="en-US" sz="2500" dirty="0" smtClean="0"/>
          </a:p>
          <a:p>
            <a:r>
              <a:rPr lang="en-US" sz="2500" b="1" dirty="0" smtClean="0"/>
              <a:t>Ecologically important</a:t>
            </a:r>
          </a:p>
          <a:p>
            <a:pPr marL="342900" indent="-342900">
              <a:buFont typeface="Arial" panose="020B0604020202020204" pitchFamily="34" charset="0"/>
              <a:buChar char="•"/>
            </a:pPr>
            <a:r>
              <a:rPr lang="en-US" sz="2500" dirty="0" smtClean="0"/>
              <a:t>Keystone species</a:t>
            </a:r>
          </a:p>
          <a:p>
            <a:pPr marL="342900" indent="-342900">
              <a:buFont typeface="Arial" panose="020B0604020202020204" pitchFamily="34" charset="0"/>
              <a:buChar char="•"/>
            </a:pPr>
            <a:r>
              <a:rPr lang="en-US" sz="2500" dirty="0" smtClean="0"/>
              <a:t>Diverse ecosystem </a:t>
            </a:r>
          </a:p>
        </p:txBody>
      </p:sp>
      <p:sp>
        <p:nvSpPr>
          <p:cNvPr id="3" name="Text Placeholder 2"/>
          <p:cNvSpPr>
            <a:spLocks noGrp="1"/>
          </p:cNvSpPr>
          <p:nvPr>
            <p:ph type="body" sz="quarter" idx="10"/>
          </p:nvPr>
        </p:nvSpPr>
        <p:spPr>
          <a:xfrm>
            <a:off x="4572000" y="2260600"/>
            <a:ext cx="3566160" cy="1394460"/>
          </a:xfrm>
        </p:spPr>
        <p:txBody>
          <a:bodyPr>
            <a:normAutofit fontScale="92500" lnSpcReduction="20000"/>
          </a:bodyPr>
          <a:lstStyle/>
          <a:p>
            <a:r>
              <a:rPr lang="en-US" dirty="0" smtClean="0"/>
              <a:t>Where are the Mule deer going?</a:t>
            </a:r>
            <a:endParaRPr lang="en-US" dirty="0"/>
          </a:p>
        </p:txBody>
      </p:sp>
      <p:sp>
        <p:nvSpPr>
          <p:cNvPr id="5" name="Text Placeholder 4"/>
          <p:cNvSpPr>
            <a:spLocks noGrp="1"/>
          </p:cNvSpPr>
          <p:nvPr>
            <p:ph type="body" sz="quarter" idx="13"/>
          </p:nvPr>
        </p:nvSpPr>
        <p:spPr>
          <a:xfrm>
            <a:off x="4494530" y="6718300"/>
            <a:ext cx="3721100" cy="266700"/>
          </a:xfrm>
        </p:spPr>
        <p:txBody>
          <a:bodyPr>
            <a:normAutofit fontScale="70000" lnSpcReduction="20000"/>
          </a:bodyPr>
          <a:lstStyle/>
          <a:p>
            <a:r>
              <a:rPr lang="en-US" dirty="0" smtClean="0"/>
              <a:t>Image Credit: Creative Commons “Tracks In the Snow” Chris </a:t>
            </a:r>
            <a:r>
              <a:rPr lang="en-US" dirty="0" err="1" smtClean="0"/>
              <a:t>Goforth</a:t>
            </a:r>
            <a:endParaRPr lang="en-US" dirty="0"/>
          </a:p>
        </p:txBody>
      </p:sp>
      <p:sp>
        <p:nvSpPr>
          <p:cNvPr id="4" name="TextBox 3"/>
          <p:cNvSpPr txBox="1"/>
          <p:nvPr/>
        </p:nvSpPr>
        <p:spPr>
          <a:xfrm>
            <a:off x="521208" y="406400"/>
            <a:ext cx="3593592" cy="1231106"/>
          </a:xfrm>
          <a:prstGeom prst="rect">
            <a:avLst/>
          </a:prstGeom>
          <a:noFill/>
        </p:spPr>
        <p:txBody>
          <a:bodyPr wrap="square" rtlCol="0">
            <a:spAutoFit/>
          </a:bodyPr>
          <a:lstStyle/>
          <a:p>
            <a:pPr algn="ctr"/>
            <a:r>
              <a:rPr lang="en-US" sz="3700" b="1" dirty="0" smtClean="0">
                <a:solidFill>
                  <a:schemeClr val="accent1"/>
                </a:solidFill>
              </a:rPr>
              <a:t>Community Concerns </a:t>
            </a:r>
            <a:endParaRPr lang="en-US" sz="3700" b="1" dirty="0">
              <a:solidFill>
                <a:schemeClr val="accent1"/>
              </a:solidFill>
            </a:endParaRPr>
          </a:p>
        </p:txBody>
      </p:sp>
    </p:spTree>
    <p:extLst>
      <p:ext uri="{BB962C8B-B14F-4D97-AF65-F5344CB8AC3E}">
        <p14:creationId xmlns:p14="http://schemas.microsoft.com/office/powerpoint/2010/main" val="21313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5177250" y="2232118"/>
            <a:ext cx="3879067" cy="36733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endParaRPr lang="en-US" dirty="0" smtClean="0"/>
          </a:p>
          <a:p>
            <a:r>
              <a:rPr lang="en-US" sz="2500" b="1" dirty="0"/>
              <a:t>Anthropogenic features</a:t>
            </a:r>
          </a:p>
          <a:p>
            <a:pPr marL="342900" indent="-342900">
              <a:buFont typeface="Arial" panose="020B0604020202020204" pitchFamily="34" charset="0"/>
              <a:buChar char="•"/>
            </a:pPr>
            <a:r>
              <a:rPr lang="en-US" sz="2500" dirty="0"/>
              <a:t>Oil and Natural gas </a:t>
            </a:r>
            <a:r>
              <a:rPr lang="en-US" sz="2500" dirty="0" smtClean="0"/>
              <a:t>wells/pipelines</a:t>
            </a:r>
          </a:p>
          <a:p>
            <a:pPr marL="342900" indent="-342900">
              <a:buFont typeface="Arial" panose="020B0604020202020204" pitchFamily="34" charset="0"/>
              <a:buChar char="•"/>
            </a:pPr>
            <a:r>
              <a:rPr lang="en-US" sz="2500" dirty="0" smtClean="0"/>
              <a:t>Buildings</a:t>
            </a:r>
            <a:endParaRPr lang="en-US" sz="2500" dirty="0"/>
          </a:p>
          <a:p>
            <a:pPr marL="342900" indent="-342900">
              <a:buFont typeface="Arial" panose="020B0604020202020204" pitchFamily="34" charset="0"/>
              <a:buChar char="•"/>
            </a:pPr>
            <a:r>
              <a:rPr lang="en-US" sz="2500" dirty="0"/>
              <a:t>Roads</a:t>
            </a:r>
          </a:p>
          <a:p>
            <a:pPr marL="342900" indent="-342900">
              <a:buFont typeface="Arial" panose="020B0604020202020204" pitchFamily="34" charset="0"/>
              <a:buChar char="•"/>
            </a:pPr>
            <a:r>
              <a:rPr lang="en-US" sz="2500" dirty="0" smtClean="0"/>
              <a:t>Fences</a:t>
            </a:r>
            <a:endParaRPr lang="en-US" sz="2500" dirty="0"/>
          </a:p>
          <a:p>
            <a:endParaRPr lang="en-US" dirty="0"/>
          </a:p>
        </p:txBody>
      </p:sp>
      <p:sp>
        <p:nvSpPr>
          <p:cNvPr id="7" name="Text Placeholder 2"/>
          <p:cNvSpPr txBox="1">
            <a:spLocks/>
          </p:cNvSpPr>
          <p:nvPr/>
        </p:nvSpPr>
        <p:spPr>
          <a:xfrm>
            <a:off x="4996942" y="864295"/>
            <a:ext cx="3566160" cy="14029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Community Concerns</a:t>
            </a:r>
            <a:endParaRPr lang="en-US" dirty="0"/>
          </a:p>
        </p:txBody>
      </p:sp>
      <p:pic>
        <p:nvPicPr>
          <p:cNvPr id="8" name="Picture 2" descr="File:Mule-deer.jpg"/>
          <p:cNvPicPr>
            <a:picLocks noChangeAspect="1" noChangeArrowheads="1"/>
          </p:cNvPicPr>
          <p:nvPr/>
        </p:nvPicPr>
        <p:blipFill rotWithShape="1">
          <a:blip r:embed="rId3">
            <a:extLst>
              <a:ext uri="{28A0092B-C50C-407E-A947-70E740481C1C}">
                <a14:useLocalDpi xmlns:a14="http://schemas.microsoft.com/office/drawing/2010/main" val="0"/>
              </a:ext>
            </a:extLst>
          </a:blip>
          <a:srcRect l="8721" t="847" r="23300"/>
          <a:stretch/>
        </p:blipFill>
        <p:spPr bwMode="auto">
          <a:xfrm>
            <a:off x="-1677" y="1064712"/>
            <a:ext cx="4895215" cy="473918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3"/>
          </p:nvPr>
        </p:nvSpPr>
        <p:spPr>
          <a:xfrm>
            <a:off x="0" y="5803900"/>
            <a:ext cx="1993900" cy="203133"/>
          </a:xfrm>
          <a:prstGeom prst="rect">
            <a:avLst/>
          </a:prstGeom>
        </p:spPr>
        <p:txBody>
          <a:bodyPr wrap="square">
            <a:spAutoFit/>
          </a:bodyPr>
          <a:lstStyle/>
          <a:p>
            <a:r>
              <a:rPr lang="en-US" sz="800" dirty="0"/>
              <a:t>Image Credit: </a:t>
            </a:r>
            <a:r>
              <a:rPr lang="en-US" sz="800" dirty="0" err="1"/>
              <a:t>Oborseth</a:t>
            </a:r>
            <a:endParaRPr lang="en-US" sz="800" dirty="0"/>
          </a:p>
        </p:txBody>
      </p:sp>
    </p:spTree>
    <p:extLst>
      <p:ext uri="{BB962C8B-B14F-4D97-AF65-F5344CB8AC3E}">
        <p14:creationId xmlns:p14="http://schemas.microsoft.com/office/powerpoint/2010/main" val="349398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204" r="26204"/>
          <a:stretch>
            <a:fillRect/>
          </a:stretch>
        </p:blipFill>
        <p:spPr>
          <a:xfrm>
            <a:off x="4702628" y="121920"/>
            <a:ext cx="4441371" cy="6662057"/>
          </a:xfrm>
          <a:prstGeom prst="rect">
            <a:avLst/>
          </a:prstGeom>
          <a:ln>
            <a:noFill/>
          </a:ln>
          <a:effectLst/>
        </p:spPr>
      </p:pic>
      <p:sp>
        <p:nvSpPr>
          <p:cNvPr id="5" name="Text Placeholder 4"/>
          <p:cNvSpPr>
            <a:spLocks noGrp="1"/>
          </p:cNvSpPr>
          <p:nvPr>
            <p:ph type="body" sz="quarter" idx="13"/>
          </p:nvPr>
        </p:nvSpPr>
        <p:spPr>
          <a:xfrm>
            <a:off x="4702628" y="6589124"/>
            <a:ext cx="2409372" cy="268876"/>
          </a:xfrm>
        </p:spPr>
        <p:txBody>
          <a:bodyPr>
            <a:normAutofit fontScale="70000" lnSpcReduction="20000"/>
          </a:bodyPr>
          <a:lstStyle/>
          <a:p>
            <a:r>
              <a:rPr lang="en-US" dirty="0" smtClean="0">
                <a:solidFill>
                  <a:schemeClr val="tx1">
                    <a:lumMod val="75000"/>
                  </a:schemeClr>
                </a:solidFill>
              </a:rPr>
              <a:t>Image Credit: Oregon </a:t>
            </a:r>
            <a:r>
              <a:rPr lang="en-US" dirty="0">
                <a:solidFill>
                  <a:schemeClr val="tx1">
                    <a:lumMod val="75000"/>
                  </a:schemeClr>
                </a:solidFill>
              </a:rPr>
              <a:t>Dept. of Fish &amp; Wildlife</a:t>
            </a:r>
          </a:p>
          <a:p>
            <a:endParaRPr lang="en-US" dirty="0"/>
          </a:p>
        </p:txBody>
      </p:sp>
      <p:sp>
        <p:nvSpPr>
          <p:cNvPr id="6" name="Text Placeholder 1"/>
          <p:cNvSpPr txBox="1">
            <a:spLocks/>
          </p:cNvSpPr>
          <p:nvPr/>
        </p:nvSpPr>
        <p:spPr>
          <a:xfrm>
            <a:off x="300625" y="1820670"/>
            <a:ext cx="3753650" cy="47374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panose="020B0604020202020204" pitchFamily="34" charset="0"/>
              <a:buChar char="•"/>
            </a:pPr>
            <a:r>
              <a:rPr lang="en-US" sz="2500" b="1" dirty="0" smtClean="0"/>
              <a:t>Improve</a:t>
            </a:r>
            <a:r>
              <a:rPr lang="en-US" sz="2500" b="1" dirty="0" smtClean="0">
                <a:solidFill>
                  <a:schemeClr val="accent1"/>
                </a:solidFill>
              </a:rPr>
              <a:t> </a:t>
            </a:r>
            <a:r>
              <a:rPr lang="en-US" sz="2500" dirty="0" smtClean="0"/>
              <a:t>understanding of mule deer migration </a:t>
            </a:r>
          </a:p>
          <a:p>
            <a:pPr marL="347663" indent="-347663">
              <a:buFont typeface="Arial" panose="020B0604020202020204" pitchFamily="34" charset="0"/>
              <a:buChar char="•"/>
            </a:pPr>
            <a:r>
              <a:rPr lang="en-US" sz="2500" b="1" dirty="0" smtClean="0"/>
              <a:t>Determine</a:t>
            </a:r>
            <a:r>
              <a:rPr lang="en-US" sz="2500" dirty="0" smtClean="0"/>
              <a:t> how anthropogenic features affect migration</a:t>
            </a:r>
          </a:p>
          <a:p>
            <a:pPr marL="347663" indent="-347663">
              <a:buFont typeface="Arial" panose="020B0604020202020204" pitchFamily="34" charset="0"/>
              <a:buChar char="•"/>
            </a:pPr>
            <a:r>
              <a:rPr lang="en-US" sz="2500" b="1" dirty="0" smtClean="0"/>
              <a:t>Document</a:t>
            </a:r>
            <a:r>
              <a:rPr lang="en-US" sz="2500" b="1" dirty="0" smtClean="0">
                <a:solidFill>
                  <a:schemeClr val="accent1"/>
                </a:solidFill>
              </a:rPr>
              <a:t> </a:t>
            </a:r>
            <a:r>
              <a:rPr lang="en-US" sz="2500" dirty="0" smtClean="0"/>
              <a:t>ideal conservation areas</a:t>
            </a:r>
          </a:p>
          <a:p>
            <a:pPr marL="347663" indent="-347663">
              <a:buFont typeface="Arial" panose="020B0604020202020204" pitchFamily="34" charset="0"/>
              <a:buChar char="•"/>
            </a:pPr>
            <a:r>
              <a:rPr lang="en-US" sz="2500" b="1" dirty="0" smtClean="0"/>
              <a:t>Identify </a:t>
            </a:r>
            <a:r>
              <a:rPr lang="en-US" sz="2500" dirty="0" smtClean="0"/>
              <a:t>migratory corridors to maintain the current population</a:t>
            </a:r>
            <a:endParaRPr lang="en-US" sz="2500" dirty="0" smtClean="0">
              <a:solidFill>
                <a:schemeClr val="tx1">
                  <a:lumMod val="75000"/>
                </a:schemeClr>
              </a:solidFill>
            </a:endParaRPr>
          </a:p>
          <a:p>
            <a:endParaRPr lang="en-US" dirty="0"/>
          </a:p>
        </p:txBody>
      </p:sp>
      <p:sp>
        <p:nvSpPr>
          <p:cNvPr id="7" name="Text Placeholder 2"/>
          <p:cNvSpPr txBox="1">
            <a:spLocks/>
          </p:cNvSpPr>
          <p:nvPr/>
        </p:nvSpPr>
        <p:spPr>
          <a:xfrm>
            <a:off x="460683" y="344567"/>
            <a:ext cx="3566160" cy="132588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Objectives</a:t>
            </a:r>
            <a:endParaRPr lang="en-US" dirty="0"/>
          </a:p>
        </p:txBody>
      </p:sp>
    </p:spTree>
    <p:extLst>
      <p:ext uri="{BB962C8B-B14F-4D97-AF65-F5344CB8AC3E}">
        <p14:creationId xmlns:p14="http://schemas.microsoft.com/office/powerpoint/2010/main" val="28349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8477" y="1288868"/>
            <a:ext cx="2997055" cy="4772297"/>
          </a:xfrm>
        </p:spPr>
        <p:txBody>
          <a:bodyPr>
            <a:normAutofit/>
          </a:bodyPr>
          <a:lstStyle/>
          <a:p>
            <a:pPr marL="342900" indent="-342900">
              <a:spcBef>
                <a:spcPts val="200"/>
              </a:spcBef>
              <a:buClr>
                <a:schemeClr val="tx1"/>
              </a:buClr>
              <a:buFont typeface="Arial" panose="020B0604020202020204" pitchFamily="34" charset="0"/>
              <a:buChar char="•"/>
            </a:pPr>
            <a:endParaRPr lang="en-US" b="1" dirty="0" smtClean="0"/>
          </a:p>
          <a:p>
            <a:pPr marL="342900" indent="-342900">
              <a:spcBef>
                <a:spcPts val="200"/>
              </a:spcBef>
              <a:buClr>
                <a:schemeClr val="tx1"/>
              </a:buClr>
              <a:buFont typeface="Arial" panose="020B0604020202020204" pitchFamily="34" charset="0"/>
              <a:buChar char="•"/>
            </a:pPr>
            <a:r>
              <a:rPr lang="en-US" b="1" dirty="0" smtClean="0"/>
              <a:t>Location:</a:t>
            </a:r>
            <a:r>
              <a:rPr lang="en-US" dirty="0" smtClean="0"/>
              <a:t> Southern Rocky Mountains</a:t>
            </a:r>
          </a:p>
          <a:p>
            <a:pPr marL="342900" indent="-342900">
              <a:spcBef>
                <a:spcPts val="200"/>
              </a:spcBef>
              <a:buClr>
                <a:schemeClr val="tx1"/>
              </a:buClr>
              <a:buFont typeface="Arial" panose="020B0604020202020204" pitchFamily="34" charset="0"/>
              <a:buChar char="•"/>
            </a:pPr>
            <a:endParaRPr lang="en-US" dirty="0"/>
          </a:p>
          <a:p>
            <a:pPr marL="342900" indent="-342900">
              <a:spcBef>
                <a:spcPts val="200"/>
              </a:spcBef>
              <a:buClr>
                <a:schemeClr val="tx1"/>
              </a:buClr>
              <a:buFont typeface="Arial" panose="020B0604020202020204" pitchFamily="34" charset="0"/>
              <a:buChar char="•"/>
            </a:pPr>
            <a:r>
              <a:rPr lang="en-US" b="1" dirty="0" smtClean="0"/>
              <a:t>Six states: </a:t>
            </a:r>
            <a:r>
              <a:rPr lang="en-US" dirty="0" smtClean="0"/>
              <a:t>Arizona, Colorado, Idaho, New Mexico, Utah, Wyoming</a:t>
            </a:r>
          </a:p>
          <a:p>
            <a:pPr marL="342900" indent="-342900">
              <a:spcBef>
                <a:spcPts val="200"/>
              </a:spcBef>
              <a:buClr>
                <a:schemeClr val="tx1"/>
              </a:buClr>
              <a:buFont typeface="Arial" panose="020B0604020202020204" pitchFamily="34" charset="0"/>
              <a:buChar char="•"/>
            </a:pPr>
            <a:endParaRPr lang="en-US" dirty="0" smtClean="0"/>
          </a:p>
          <a:p>
            <a:pPr marL="342900" indent="-342900">
              <a:spcBef>
                <a:spcPts val="200"/>
              </a:spcBef>
              <a:buClr>
                <a:schemeClr val="tx1"/>
              </a:buClr>
              <a:buFont typeface="Arial" panose="020B0604020202020204" pitchFamily="34" charset="0"/>
              <a:buChar char="•"/>
            </a:pPr>
            <a:r>
              <a:rPr lang="en-US" b="1" dirty="0" smtClean="0"/>
              <a:t>Encompasses: </a:t>
            </a:r>
            <a:r>
              <a:rPr lang="en-US" dirty="0" smtClean="0"/>
              <a:t>516,754 km</a:t>
            </a:r>
            <a:r>
              <a:rPr lang="en-US" baseline="30000" dirty="0" smtClean="0"/>
              <a:t>2</a:t>
            </a:r>
            <a:endParaRPr lang="en-US" baseline="30000" dirty="0"/>
          </a:p>
          <a:p>
            <a:pPr>
              <a:spcBef>
                <a:spcPts val="200"/>
              </a:spcBef>
              <a:buClr>
                <a:schemeClr val="tx1"/>
              </a:buClr>
            </a:pPr>
            <a:endParaRPr lang="en-US" baseline="30000" dirty="0" smtClean="0"/>
          </a:p>
          <a:p>
            <a:pPr>
              <a:spcBef>
                <a:spcPts val="200"/>
              </a:spcBef>
              <a:buClr>
                <a:schemeClr val="tx1"/>
              </a:buClr>
            </a:pPr>
            <a:endParaRPr lang="en-US" baseline="30000" dirty="0"/>
          </a:p>
          <a:p>
            <a:pPr marL="342900" lvl="0" indent="-342900">
              <a:spcBef>
                <a:spcPts val="200"/>
              </a:spcBef>
              <a:buClr>
                <a:schemeClr val="tx1"/>
              </a:buClr>
              <a:buFont typeface="Arial" panose="020B0604020202020204" pitchFamily="34" charset="0"/>
              <a:buChar char="•"/>
            </a:pPr>
            <a:r>
              <a:rPr lang="en-US" b="1" dirty="0" smtClean="0"/>
              <a:t>Study </a:t>
            </a:r>
            <a:r>
              <a:rPr lang="en-US" b="1" dirty="0"/>
              <a:t>p</a:t>
            </a:r>
            <a:r>
              <a:rPr lang="en-US" b="1" dirty="0" smtClean="0"/>
              <a:t>eriod:</a:t>
            </a:r>
            <a:endParaRPr lang="en-US" dirty="0"/>
          </a:p>
          <a:p>
            <a:pPr>
              <a:spcBef>
                <a:spcPts val="200"/>
              </a:spcBef>
              <a:buClr>
                <a:schemeClr val="tx1"/>
              </a:buClr>
            </a:pPr>
            <a:r>
              <a:rPr lang="en-US" dirty="0"/>
              <a:t> </a:t>
            </a:r>
            <a:r>
              <a:rPr lang="en-US" dirty="0" smtClean="0"/>
              <a:t>    2011- 2014</a:t>
            </a:r>
            <a:endParaRPr lang="en-US" dirty="0"/>
          </a:p>
          <a:p>
            <a:pPr marL="342900" indent="-342900">
              <a:spcBef>
                <a:spcPts val="200"/>
              </a:spcBef>
              <a:buClr>
                <a:schemeClr val="tx1">
                  <a:lumMod val="60000"/>
                  <a:lumOff val="40000"/>
                </a:schemeClr>
              </a:buClr>
              <a:buFont typeface="Arial" panose="020B0604020202020204" pitchFamily="34" charset="0"/>
              <a:buChar char="•"/>
            </a:pPr>
            <a:endParaRPr lang="en-US" dirty="0"/>
          </a:p>
          <a:p>
            <a:endParaRPr lang="en-US" dirty="0"/>
          </a:p>
        </p:txBody>
      </p:sp>
      <p:sp>
        <p:nvSpPr>
          <p:cNvPr id="3" name="Text Placeholder 2"/>
          <p:cNvSpPr>
            <a:spLocks noGrp="1"/>
          </p:cNvSpPr>
          <p:nvPr>
            <p:ph type="body" sz="quarter" idx="10"/>
          </p:nvPr>
        </p:nvSpPr>
        <p:spPr>
          <a:xfrm>
            <a:off x="95794" y="-275190"/>
            <a:ext cx="3566160" cy="1325880"/>
          </a:xfrm>
        </p:spPr>
        <p:txBody>
          <a:bodyPr/>
          <a:lstStyle/>
          <a:p>
            <a:r>
              <a:rPr lang="en-US" dirty="0" smtClean="0"/>
              <a:t>Study Area</a:t>
            </a:r>
            <a:endParaRPr lang="en-US" dirty="0"/>
          </a:p>
        </p:txBody>
      </p:sp>
      <p:pic>
        <p:nvPicPr>
          <p:cNvPr id="8" name="Picture 7"/>
          <p:cNvPicPr>
            <a:picLocks noChangeAspect="1"/>
          </p:cNvPicPr>
          <p:nvPr/>
        </p:nvPicPr>
        <p:blipFill>
          <a:blip r:embed="rId3"/>
          <a:stretch>
            <a:fillRect/>
          </a:stretch>
        </p:blipFill>
        <p:spPr>
          <a:xfrm>
            <a:off x="3438214" y="121623"/>
            <a:ext cx="5705786" cy="6644937"/>
          </a:xfrm>
          <a:prstGeom prst="rect">
            <a:avLst/>
          </a:prstGeom>
        </p:spPr>
      </p:pic>
      <p:sp>
        <p:nvSpPr>
          <p:cNvPr id="4" name="TextBox 3"/>
          <p:cNvSpPr txBox="1"/>
          <p:nvPr/>
        </p:nvSpPr>
        <p:spPr>
          <a:xfrm>
            <a:off x="7780618" y="6194487"/>
            <a:ext cx="642551" cy="230832"/>
          </a:xfrm>
          <a:prstGeom prst="rect">
            <a:avLst/>
          </a:prstGeom>
          <a:noFill/>
          <a:ln>
            <a:noFill/>
          </a:ln>
        </p:spPr>
        <p:txBody>
          <a:bodyPr wrap="square" rtlCol="0">
            <a:spAutoFit/>
          </a:bodyPr>
          <a:lstStyle/>
          <a:p>
            <a:r>
              <a:rPr lang="en-US" sz="900" b="1" dirty="0">
                <a:solidFill>
                  <a:schemeClr val="tx2">
                    <a:lumMod val="50000"/>
                  </a:schemeClr>
                </a:solidFill>
                <a:latin typeface="Arial"/>
                <a:cs typeface="Arial"/>
              </a:rPr>
              <a:t> </a:t>
            </a:r>
            <a:r>
              <a:rPr lang="en-US" sz="900" b="1" dirty="0" smtClean="0">
                <a:solidFill>
                  <a:schemeClr val="tx2">
                    <a:lumMod val="50000"/>
                  </a:schemeClr>
                </a:solidFill>
                <a:latin typeface="Arial"/>
                <a:cs typeface="Arial"/>
              </a:rPr>
              <a:t>Meters</a:t>
            </a:r>
            <a:endParaRPr lang="en-US" sz="900" b="1" dirty="0">
              <a:solidFill>
                <a:schemeClr val="tx2">
                  <a:lumMod val="50000"/>
                </a:schemeClr>
              </a:solidFill>
              <a:latin typeface="Arial"/>
              <a:cs typeface="Arial"/>
            </a:endParaRPr>
          </a:p>
        </p:txBody>
      </p:sp>
    </p:spTree>
    <p:extLst>
      <p:ext uri="{BB962C8B-B14F-4D97-AF65-F5344CB8AC3E}">
        <p14:creationId xmlns:p14="http://schemas.microsoft.com/office/powerpoint/2010/main" val="2810912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6400" dirty="0" smtClean="0"/>
              <a:t>Earth Observations </a:t>
            </a:r>
            <a:endParaRPr lang="en-US" sz="6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00" y="2066777"/>
            <a:ext cx="1943100" cy="16396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671" y="2081044"/>
            <a:ext cx="2093569" cy="151654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3671" y="4499377"/>
            <a:ext cx="2438129" cy="13682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560" y="4251148"/>
            <a:ext cx="2147369" cy="1616492"/>
          </a:xfrm>
          <a:prstGeom prst="rect">
            <a:avLst/>
          </a:prstGeom>
        </p:spPr>
      </p:pic>
      <p:sp>
        <p:nvSpPr>
          <p:cNvPr id="9" name="TextBox 8"/>
          <p:cNvSpPr txBox="1"/>
          <p:nvPr/>
        </p:nvSpPr>
        <p:spPr>
          <a:xfrm>
            <a:off x="1689100" y="3706470"/>
            <a:ext cx="1943100" cy="369332"/>
          </a:xfrm>
          <a:prstGeom prst="rect">
            <a:avLst/>
          </a:prstGeom>
          <a:noFill/>
        </p:spPr>
        <p:txBody>
          <a:bodyPr wrap="square" rtlCol="0">
            <a:spAutoFit/>
          </a:bodyPr>
          <a:lstStyle/>
          <a:p>
            <a:r>
              <a:rPr lang="en-US" dirty="0" smtClean="0"/>
              <a:t>Landsat 5 TM</a:t>
            </a:r>
            <a:endParaRPr lang="en-US" dirty="0"/>
          </a:p>
        </p:txBody>
      </p:sp>
      <p:sp>
        <p:nvSpPr>
          <p:cNvPr id="10" name="TextBox 9"/>
          <p:cNvSpPr txBox="1"/>
          <p:nvPr/>
        </p:nvSpPr>
        <p:spPr>
          <a:xfrm>
            <a:off x="5613671" y="3706470"/>
            <a:ext cx="2260329" cy="369332"/>
          </a:xfrm>
          <a:prstGeom prst="rect">
            <a:avLst/>
          </a:prstGeom>
          <a:noFill/>
        </p:spPr>
        <p:txBody>
          <a:bodyPr wrap="square" rtlCol="0">
            <a:spAutoFit/>
          </a:bodyPr>
          <a:lstStyle/>
          <a:p>
            <a:r>
              <a:rPr lang="en-US" dirty="0" smtClean="0"/>
              <a:t>Landsat 8 OLI</a:t>
            </a:r>
            <a:endParaRPr lang="en-US" dirty="0"/>
          </a:p>
        </p:txBody>
      </p:sp>
      <p:sp>
        <p:nvSpPr>
          <p:cNvPr id="11" name="TextBox 10"/>
          <p:cNvSpPr txBox="1"/>
          <p:nvPr/>
        </p:nvSpPr>
        <p:spPr>
          <a:xfrm>
            <a:off x="1790700" y="5867640"/>
            <a:ext cx="2362200" cy="369332"/>
          </a:xfrm>
          <a:prstGeom prst="rect">
            <a:avLst/>
          </a:prstGeom>
          <a:noFill/>
        </p:spPr>
        <p:txBody>
          <a:bodyPr wrap="square" rtlCol="0">
            <a:spAutoFit/>
          </a:bodyPr>
          <a:lstStyle/>
          <a:p>
            <a:r>
              <a:rPr lang="en-US" dirty="0" smtClean="0"/>
              <a:t>Terra MODIS </a:t>
            </a:r>
            <a:endParaRPr lang="en-US" dirty="0"/>
          </a:p>
        </p:txBody>
      </p:sp>
      <p:sp>
        <p:nvSpPr>
          <p:cNvPr id="12" name="TextBox 11"/>
          <p:cNvSpPr txBox="1"/>
          <p:nvPr/>
        </p:nvSpPr>
        <p:spPr>
          <a:xfrm>
            <a:off x="5740400" y="5867640"/>
            <a:ext cx="2133600" cy="369332"/>
          </a:xfrm>
          <a:prstGeom prst="rect">
            <a:avLst/>
          </a:prstGeom>
          <a:noFill/>
        </p:spPr>
        <p:txBody>
          <a:bodyPr wrap="square" rtlCol="0">
            <a:spAutoFit/>
          </a:bodyPr>
          <a:lstStyle/>
          <a:p>
            <a:r>
              <a:rPr lang="en-US" dirty="0" smtClean="0"/>
              <a:t>Aqua MODIS </a:t>
            </a:r>
            <a:endParaRPr lang="en-US" dirty="0"/>
          </a:p>
        </p:txBody>
      </p:sp>
    </p:spTree>
    <p:extLst>
      <p:ext uri="{BB962C8B-B14F-4D97-AF65-F5344CB8AC3E}">
        <p14:creationId xmlns:p14="http://schemas.microsoft.com/office/powerpoint/2010/main" val="33173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2813092" y="2427985"/>
            <a:ext cx="754738" cy="650307"/>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ext Placeholder 2"/>
          <p:cNvSpPr>
            <a:spLocks noGrp="1"/>
          </p:cNvSpPr>
          <p:nvPr>
            <p:ph type="body" sz="quarter" idx="14"/>
          </p:nvPr>
        </p:nvSpPr>
        <p:spPr>
          <a:xfrm>
            <a:off x="304733" y="421593"/>
            <a:ext cx="4398662" cy="661771"/>
          </a:xfrm>
        </p:spPr>
        <p:txBody>
          <a:bodyPr/>
          <a:lstStyle/>
          <a:p>
            <a:r>
              <a:rPr lang="en-US" sz="4000" dirty="0" smtClean="0"/>
              <a:t>Methodology</a:t>
            </a:r>
            <a:endParaRPr lang="en-US" sz="4000" dirty="0"/>
          </a:p>
        </p:txBody>
      </p:sp>
      <p:graphicFrame>
        <p:nvGraphicFramePr>
          <p:cNvPr id="4" name="Diagram 3"/>
          <p:cNvGraphicFramePr/>
          <p:nvPr>
            <p:extLst>
              <p:ext uri="{D42A27DB-BD31-4B8C-83A1-F6EECF244321}">
                <p14:modId xmlns:p14="http://schemas.microsoft.com/office/powerpoint/2010/main" val="715995024"/>
              </p:ext>
            </p:extLst>
          </p:nvPr>
        </p:nvGraphicFramePr>
        <p:xfrm>
          <a:off x="417443" y="1500809"/>
          <a:ext cx="8130209" cy="487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83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440327" y="6269507"/>
            <a:ext cx="0" cy="265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9393" y="6269507"/>
            <a:ext cx="0" cy="265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71545" y="6311330"/>
            <a:ext cx="0" cy="265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5716" y="2725293"/>
            <a:ext cx="782417" cy="198197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4294967295"/>
          </p:nvPr>
        </p:nvSpPr>
        <p:spPr>
          <a:xfrm>
            <a:off x="0" y="208951"/>
            <a:ext cx="2362383" cy="731312"/>
          </a:xfrm>
          <a:prstGeom prst="rect">
            <a:avLst/>
          </a:prstGeom>
        </p:spPr>
        <p:txBody>
          <a:bodyPr>
            <a:normAutofit/>
          </a:bodyPr>
          <a:lstStyle/>
          <a:p>
            <a:pPr marL="0" indent="0" algn="l">
              <a:buNone/>
            </a:pPr>
            <a:r>
              <a:rPr lang="en-US" sz="4000" b="1" dirty="0" smtClean="0">
                <a:solidFill>
                  <a:srgbClr val="2E8652"/>
                </a:solidFill>
              </a:rPr>
              <a:t>NDVI</a:t>
            </a:r>
            <a:endParaRPr lang="en-US" sz="4000" b="1" dirty="0">
              <a:solidFill>
                <a:srgbClr val="2E8652"/>
              </a:solidFill>
            </a:endParaRPr>
          </a:p>
        </p:txBody>
      </p:sp>
      <p:pic>
        <p:nvPicPr>
          <p:cNvPr id="12" name="Picture 11"/>
          <p:cNvPicPr>
            <a:picLocks noChangeAspect="1"/>
          </p:cNvPicPr>
          <p:nvPr/>
        </p:nvPicPr>
        <p:blipFill>
          <a:blip r:embed="rId3"/>
          <a:stretch>
            <a:fillRect/>
          </a:stretch>
        </p:blipFill>
        <p:spPr>
          <a:xfrm>
            <a:off x="2073614" y="4459813"/>
            <a:ext cx="5183570" cy="1870589"/>
          </a:xfrm>
          <a:prstGeom prst="rect">
            <a:avLst/>
          </a:prstGeom>
        </p:spPr>
      </p:pic>
      <p:cxnSp>
        <p:nvCxnSpPr>
          <p:cNvPr id="13" name="Straight Connector 12"/>
          <p:cNvCxnSpPr>
            <a:endCxn id="19" idx="1"/>
          </p:cNvCxnSpPr>
          <p:nvPr/>
        </p:nvCxnSpPr>
        <p:spPr>
          <a:xfrm flipV="1">
            <a:off x="7171524" y="5657020"/>
            <a:ext cx="442987" cy="654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8" idx="1"/>
          </p:cNvCxnSpPr>
          <p:nvPr/>
        </p:nvCxnSpPr>
        <p:spPr>
          <a:xfrm flipV="1">
            <a:off x="6866187" y="3746767"/>
            <a:ext cx="704774" cy="1828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1" idx="0"/>
            <a:endCxn id="20" idx="2"/>
          </p:cNvCxnSpPr>
          <p:nvPr/>
        </p:nvCxnSpPr>
        <p:spPr>
          <a:xfrm flipV="1">
            <a:off x="6404418" y="2632135"/>
            <a:ext cx="524293" cy="1998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0"/>
          </p:cNvCxnSpPr>
          <p:nvPr/>
        </p:nvCxnSpPr>
        <p:spPr>
          <a:xfrm flipV="1">
            <a:off x="4665399" y="2189911"/>
            <a:ext cx="0" cy="2269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138990" y="5454317"/>
            <a:ext cx="1023524" cy="723646"/>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7570961" y="3054732"/>
            <a:ext cx="1371600" cy="1384069"/>
          </a:xfrm>
          <a:prstGeom prst="rect">
            <a:avLst/>
          </a:prstGeom>
          <a:ln w="12700">
            <a:solidFill>
              <a:srgbClr val="000000"/>
            </a:solidFill>
          </a:ln>
        </p:spPr>
      </p:pic>
      <p:pic>
        <p:nvPicPr>
          <p:cNvPr id="19" name="Picture 18"/>
          <p:cNvPicPr>
            <a:picLocks noChangeAspect="1"/>
          </p:cNvPicPr>
          <p:nvPr/>
        </p:nvPicPr>
        <p:blipFill>
          <a:blip r:embed="rId5"/>
          <a:stretch>
            <a:fillRect/>
          </a:stretch>
        </p:blipFill>
        <p:spPr>
          <a:xfrm>
            <a:off x="7614511" y="4963151"/>
            <a:ext cx="1371600" cy="1387737"/>
          </a:xfrm>
          <a:prstGeom prst="rect">
            <a:avLst/>
          </a:prstGeom>
          <a:ln w="12700">
            <a:solidFill>
              <a:srgbClr val="000000"/>
            </a:solidFill>
          </a:ln>
        </p:spPr>
      </p:pic>
      <p:pic>
        <p:nvPicPr>
          <p:cNvPr id="20" name="Picture 19"/>
          <p:cNvPicPr>
            <a:picLocks noChangeAspect="1"/>
          </p:cNvPicPr>
          <p:nvPr/>
        </p:nvPicPr>
        <p:blipFill>
          <a:blip r:embed="rId6"/>
          <a:stretch>
            <a:fillRect/>
          </a:stretch>
        </p:blipFill>
        <p:spPr>
          <a:xfrm>
            <a:off x="6242911" y="1234656"/>
            <a:ext cx="1371600" cy="1397479"/>
          </a:xfrm>
          <a:prstGeom prst="rect">
            <a:avLst/>
          </a:prstGeom>
          <a:ln w="12700">
            <a:solidFill>
              <a:srgbClr val="000000"/>
            </a:solidFill>
          </a:ln>
        </p:spPr>
      </p:pic>
      <p:pic>
        <p:nvPicPr>
          <p:cNvPr id="21" name="Picture 20"/>
          <p:cNvPicPr>
            <a:picLocks noChangeAspect="1"/>
          </p:cNvPicPr>
          <p:nvPr/>
        </p:nvPicPr>
        <p:blipFill>
          <a:blip r:embed="rId7"/>
          <a:stretch>
            <a:fillRect/>
          </a:stretch>
        </p:blipFill>
        <p:spPr>
          <a:xfrm>
            <a:off x="3987818" y="956701"/>
            <a:ext cx="1371600" cy="1410418"/>
          </a:xfrm>
          <a:prstGeom prst="rect">
            <a:avLst/>
          </a:prstGeom>
          <a:ln w="12700">
            <a:solidFill>
              <a:srgbClr val="000000"/>
            </a:solidFill>
          </a:ln>
        </p:spPr>
      </p:pic>
      <p:pic>
        <p:nvPicPr>
          <p:cNvPr id="22" name="Picture 21"/>
          <p:cNvPicPr>
            <a:picLocks noChangeAspect="1"/>
          </p:cNvPicPr>
          <p:nvPr/>
        </p:nvPicPr>
        <p:blipFill>
          <a:blip r:embed="rId8"/>
          <a:stretch>
            <a:fillRect/>
          </a:stretch>
        </p:blipFill>
        <p:spPr>
          <a:xfrm>
            <a:off x="126854" y="4959369"/>
            <a:ext cx="1323191" cy="1371600"/>
          </a:xfrm>
          <a:prstGeom prst="rect">
            <a:avLst/>
          </a:prstGeom>
          <a:ln w="12700">
            <a:solidFill>
              <a:srgbClr val="000000"/>
            </a:solidFill>
          </a:ln>
        </p:spPr>
      </p:pic>
      <p:pic>
        <p:nvPicPr>
          <p:cNvPr id="23" name="Picture 22"/>
          <p:cNvPicPr>
            <a:picLocks noChangeAspect="1"/>
          </p:cNvPicPr>
          <p:nvPr/>
        </p:nvPicPr>
        <p:blipFill>
          <a:blip r:embed="rId9"/>
          <a:stretch>
            <a:fillRect/>
          </a:stretch>
        </p:blipFill>
        <p:spPr>
          <a:xfrm>
            <a:off x="96518" y="3119907"/>
            <a:ext cx="1298772" cy="1371600"/>
          </a:xfrm>
          <a:prstGeom prst="rect">
            <a:avLst/>
          </a:prstGeom>
          <a:ln w="12700">
            <a:solidFill>
              <a:srgbClr val="000000"/>
            </a:solidFill>
          </a:ln>
        </p:spPr>
      </p:pic>
      <p:pic>
        <p:nvPicPr>
          <p:cNvPr id="24" name="Picture 23"/>
          <p:cNvPicPr>
            <a:picLocks noChangeAspect="1"/>
          </p:cNvPicPr>
          <p:nvPr/>
        </p:nvPicPr>
        <p:blipFill>
          <a:blip r:embed="rId10"/>
          <a:stretch>
            <a:fillRect/>
          </a:stretch>
        </p:blipFill>
        <p:spPr>
          <a:xfrm>
            <a:off x="1796646" y="1364972"/>
            <a:ext cx="1371600" cy="1371600"/>
          </a:xfrm>
          <a:prstGeom prst="rect">
            <a:avLst/>
          </a:prstGeom>
          <a:ln w="12700">
            <a:solidFill>
              <a:srgbClr val="000000"/>
            </a:solidFill>
          </a:ln>
        </p:spPr>
      </p:pic>
      <p:cxnSp>
        <p:nvCxnSpPr>
          <p:cNvPr id="25" name="Straight Connector 24"/>
          <p:cNvCxnSpPr>
            <a:endCxn id="23" idx="3"/>
          </p:cNvCxnSpPr>
          <p:nvPr/>
        </p:nvCxnSpPr>
        <p:spPr>
          <a:xfrm flipH="1" flipV="1">
            <a:off x="1395290" y="3805707"/>
            <a:ext cx="1251372" cy="14547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2596618" y="5208961"/>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129393" y="4438802"/>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126604" y="6145673"/>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4629489" y="4438801"/>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6833980" y="5532319"/>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6368508" y="4630724"/>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7135614" y="6250277"/>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671" y="4572668"/>
            <a:ext cx="2647998" cy="461665"/>
          </a:xfrm>
          <a:prstGeom prst="rect">
            <a:avLst/>
          </a:prstGeom>
          <a:noFill/>
          <a:ln>
            <a:noFill/>
          </a:ln>
        </p:spPr>
        <p:txBody>
          <a:bodyPr wrap="square" rtlCol="0">
            <a:spAutoFit/>
          </a:bodyPr>
          <a:lstStyle/>
          <a:p>
            <a:r>
              <a:rPr lang="en-US" sz="2400" dirty="0" smtClean="0">
                <a:solidFill>
                  <a:srgbClr val="000000"/>
                </a:solidFill>
              </a:rPr>
              <a:t>Left Minimum</a:t>
            </a:r>
            <a:endParaRPr lang="en-US" sz="2400" dirty="0">
              <a:solidFill>
                <a:srgbClr val="000000"/>
              </a:solidFill>
            </a:endParaRPr>
          </a:p>
        </p:txBody>
      </p:sp>
      <p:sp>
        <p:nvSpPr>
          <p:cNvPr id="34" name="TextBox 33"/>
          <p:cNvSpPr txBox="1"/>
          <p:nvPr/>
        </p:nvSpPr>
        <p:spPr>
          <a:xfrm>
            <a:off x="-55174" y="2699617"/>
            <a:ext cx="2647998" cy="461665"/>
          </a:xfrm>
          <a:prstGeom prst="rect">
            <a:avLst/>
          </a:prstGeom>
          <a:noFill/>
          <a:ln>
            <a:noFill/>
          </a:ln>
        </p:spPr>
        <p:txBody>
          <a:bodyPr wrap="square" rtlCol="0">
            <a:spAutoFit/>
          </a:bodyPr>
          <a:lstStyle/>
          <a:p>
            <a:r>
              <a:rPr lang="en-US" sz="2400" dirty="0" smtClean="0">
                <a:solidFill>
                  <a:srgbClr val="000000"/>
                </a:solidFill>
              </a:rPr>
              <a:t>Left 20% Max</a:t>
            </a:r>
            <a:endParaRPr lang="en-US" sz="2400" dirty="0">
              <a:solidFill>
                <a:srgbClr val="000000"/>
              </a:solidFill>
            </a:endParaRPr>
          </a:p>
        </p:txBody>
      </p:sp>
      <p:sp>
        <p:nvSpPr>
          <p:cNvPr id="35" name="TextBox 34"/>
          <p:cNvSpPr txBox="1"/>
          <p:nvPr/>
        </p:nvSpPr>
        <p:spPr>
          <a:xfrm>
            <a:off x="1119751" y="811005"/>
            <a:ext cx="2647998" cy="461665"/>
          </a:xfrm>
          <a:prstGeom prst="rect">
            <a:avLst/>
          </a:prstGeom>
          <a:noFill/>
          <a:ln>
            <a:noFill/>
          </a:ln>
        </p:spPr>
        <p:txBody>
          <a:bodyPr wrap="square" rtlCol="0">
            <a:spAutoFit/>
          </a:bodyPr>
          <a:lstStyle/>
          <a:p>
            <a:pPr algn="ctr"/>
            <a:r>
              <a:rPr lang="en-US" sz="2400" dirty="0" smtClean="0">
                <a:solidFill>
                  <a:srgbClr val="000000"/>
                </a:solidFill>
              </a:rPr>
              <a:t>Left 80% Max</a:t>
            </a:r>
            <a:endParaRPr lang="en-US" sz="2400" dirty="0">
              <a:solidFill>
                <a:srgbClr val="000000"/>
              </a:solidFill>
            </a:endParaRPr>
          </a:p>
        </p:txBody>
      </p:sp>
      <p:sp>
        <p:nvSpPr>
          <p:cNvPr id="36" name="TextBox 35"/>
          <p:cNvSpPr txBox="1"/>
          <p:nvPr/>
        </p:nvSpPr>
        <p:spPr>
          <a:xfrm>
            <a:off x="6905799" y="2631351"/>
            <a:ext cx="2491941" cy="461665"/>
          </a:xfrm>
          <a:prstGeom prst="rect">
            <a:avLst/>
          </a:prstGeom>
          <a:noFill/>
          <a:ln>
            <a:noFill/>
          </a:ln>
        </p:spPr>
        <p:txBody>
          <a:bodyPr wrap="square" rtlCol="0">
            <a:spAutoFit/>
          </a:bodyPr>
          <a:lstStyle/>
          <a:p>
            <a:r>
              <a:rPr lang="en-US" sz="2400" dirty="0" smtClean="0">
                <a:solidFill>
                  <a:srgbClr val="000000"/>
                </a:solidFill>
              </a:rPr>
              <a:t>Right 20% Max</a:t>
            </a:r>
            <a:endParaRPr lang="en-US" sz="2400" dirty="0">
              <a:solidFill>
                <a:srgbClr val="000000"/>
              </a:solidFill>
            </a:endParaRPr>
          </a:p>
        </p:txBody>
      </p:sp>
      <p:sp>
        <p:nvSpPr>
          <p:cNvPr id="37" name="TextBox 36"/>
          <p:cNvSpPr txBox="1"/>
          <p:nvPr/>
        </p:nvSpPr>
        <p:spPr>
          <a:xfrm>
            <a:off x="5847524" y="767309"/>
            <a:ext cx="2647998" cy="461665"/>
          </a:xfrm>
          <a:prstGeom prst="rect">
            <a:avLst/>
          </a:prstGeom>
          <a:noFill/>
          <a:ln>
            <a:noFill/>
          </a:ln>
        </p:spPr>
        <p:txBody>
          <a:bodyPr wrap="square" rtlCol="0">
            <a:spAutoFit/>
          </a:bodyPr>
          <a:lstStyle/>
          <a:p>
            <a:r>
              <a:rPr lang="en-US" sz="2400" dirty="0" smtClean="0">
                <a:solidFill>
                  <a:srgbClr val="000000"/>
                </a:solidFill>
              </a:rPr>
              <a:t>Right 80% Max</a:t>
            </a:r>
            <a:endParaRPr lang="en-US" sz="2400" dirty="0">
              <a:solidFill>
                <a:srgbClr val="000000"/>
              </a:solidFill>
            </a:endParaRPr>
          </a:p>
        </p:txBody>
      </p:sp>
      <p:sp>
        <p:nvSpPr>
          <p:cNvPr id="38" name="TextBox 37"/>
          <p:cNvSpPr txBox="1"/>
          <p:nvPr/>
        </p:nvSpPr>
        <p:spPr>
          <a:xfrm>
            <a:off x="6805250" y="4471061"/>
            <a:ext cx="2592490" cy="461665"/>
          </a:xfrm>
          <a:prstGeom prst="rect">
            <a:avLst/>
          </a:prstGeom>
          <a:noFill/>
          <a:ln>
            <a:noFill/>
          </a:ln>
        </p:spPr>
        <p:txBody>
          <a:bodyPr wrap="square" rtlCol="0">
            <a:spAutoFit/>
          </a:bodyPr>
          <a:lstStyle/>
          <a:p>
            <a:r>
              <a:rPr lang="en-US" sz="2400" dirty="0" smtClean="0">
                <a:solidFill>
                  <a:srgbClr val="000000"/>
                </a:solidFill>
              </a:rPr>
              <a:t>Right Minimum</a:t>
            </a:r>
            <a:endParaRPr lang="en-US" sz="2400" dirty="0">
              <a:solidFill>
                <a:srgbClr val="000000"/>
              </a:solidFill>
            </a:endParaRPr>
          </a:p>
        </p:txBody>
      </p:sp>
      <p:cxnSp>
        <p:nvCxnSpPr>
          <p:cNvPr id="39" name="Straight Connector 38"/>
          <p:cNvCxnSpPr/>
          <p:nvPr/>
        </p:nvCxnSpPr>
        <p:spPr>
          <a:xfrm flipV="1">
            <a:off x="2469722" y="6553965"/>
            <a:ext cx="4319534" cy="95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85716" y="6330402"/>
            <a:ext cx="0" cy="2608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44799" y="5977230"/>
            <a:ext cx="1474739" cy="400110"/>
          </a:xfrm>
          <a:prstGeom prst="rect">
            <a:avLst/>
          </a:prstGeom>
          <a:noFill/>
        </p:spPr>
        <p:txBody>
          <a:bodyPr wrap="square" rtlCol="0">
            <a:spAutoFit/>
          </a:bodyPr>
          <a:lstStyle/>
          <a:p>
            <a:r>
              <a:rPr lang="en-US" sz="2000" dirty="0" smtClean="0">
                <a:solidFill>
                  <a:srgbClr val="000000"/>
                </a:solidFill>
              </a:rPr>
              <a:t>Spring</a:t>
            </a:r>
            <a:endParaRPr lang="en-US" sz="2000" dirty="0">
              <a:solidFill>
                <a:srgbClr val="000000"/>
              </a:solidFill>
            </a:endParaRPr>
          </a:p>
        </p:txBody>
      </p:sp>
      <p:sp>
        <p:nvSpPr>
          <p:cNvPr id="42" name="TextBox 41"/>
          <p:cNvSpPr txBox="1"/>
          <p:nvPr/>
        </p:nvSpPr>
        <p:spPr>
          <a:xfrm>
            <a:off x="3585391" y="5963190"/>
            <a:ext cx="2914008" cy="400110"/>
          </a:xfrm>
          <a:prstGeom prst="rect">
            <a:avLst/>
          </a:prstGeom>
          <a:noFill/>
        </p:spPr>
        <p:txBody>
          <a:bodyPr wrap="square" rtlCol="0">
            <a:spAutoFit/>
          </a:bodyPr>
          <a:lstStyle/>
          <a:p>
            <a:r>
              <a:rPr lang="en-US" sz="2000" dirty="0" smtClean="0">
                <a:solidFill>
                  <a:srgbClr val="000000"/>
                </a:solidFill>
              </a:rPr>
              <a:t>Growing Season</a:t>
            </a:r>
            <a:endParaRPr lang="en-US" sz="2000" dirty="0">
              <a:solidFill>
                <a:srgbClr val="000000"/>
              </a:solidFill>
            </a:endParaRPr>
          </a:p>
        </p:txBody>
      </p:sp>
      <p:sp>
        <p:nvSpPr>
          <p:cNvPr id="43" name="TextBox 42"/>
          <p:cNvSpPr txBox="1"/>
          <p:nvPr/>
        </p:nvSpPr>
        <p:spPr>
          <a:xfrm>
            <a:off x="6301748" y="6006211"/>
            <a:ext cx="1232382" cy="400110"/>
          </a:xfrm>
          <a:prstGeom prst="rect">
            <a:avLst/>
          </a:prstGeom>
          <a:noFill/>
        </p:spPr>
        <p:txBody>
          <a:bodyPr wrap="square" rtlCol="0">
            <a:spAutoFit/>
          </a:bodyPr>
          <a:lstStyle/>
          <a:p>
            <a:r>
              <a:rPr lang="en-US" sz="2000" dirty="0" smtClean="0">
                <a:solidFill>
                  <a:srgbClr val="000000"/>
                </a:solidFill>
              </a:rPr>
              <a:t>Fall</a:t>
            </a:r>
            <a:endParaRPr lang="en-US" sz="2000" dirty="0">
              <a:solidFill>
                <a:srgbClr val="000000"/>
              </a:solidFill>
            </a:endParaRPr>
          </a:p>
        </p:txBody>
      </p:sp>
      <p:sp>
        <p:nvSpPr>
          <p:cNvPr id="44" name="TextBox 43"/>
          <p:cNvSpPr txBox="1"/>
          <p:nvPr/>
        </p:nvSpPr>
        <p:spPr>
          <a:xfrm>
            <a:off x="3305490" y="168096"/>
            <a:ext cx="2647998" cy="830997"/>
          </a:xfrm>
          <a:prstGeom prst="rect">
            <a:avLst/>
          </a:prstGeom>
          <a:noFill/>
          <a:ln>
            <a:noFill/>
          </a:ln>
        </p:spPr>
        <p:txBody>
          <a:bodyPr wrap="square" rtlCol="0">
            <a:spAutoFit/>
          </a:bodyPr>
          <a:lstStyle/>
          <a:p>
            <a:pPr algn="ctr"/>
            <a:r>
              <a:rPr lang="en-US" sz="2400" dirty="0" smtClean="0">
                <a:solidFill>
                  <a:srgbClr val="000000"/>
                </a:solidFill>
              </a:rPr>
              <a:t>Season Max NDVI</a:t>
            </a:r>
            <a:endParaRPr lang="en-US" sz="2400" dirty="0">
              <a:solidFill>
                <a:srgbClr val="000000"/>
              </a:solidFill>
            </a:endParaRPr>
          </a:p>
        </p:txBody>
      </p:sp>
      <p:sp>
        <p:nvSpPr>
          <p:cNvPr id="45" name="Text Placeholder 4"/>
          <p:cNvSpPr>
            <a:spLocks noGrp="1"/>
          </p:cNvSpPr>
          <p:nvPr>
            <p:ph type="body" sz="quarter" idx="13"/>
          </p:nvPr>
        </p:nvSpPr>
        <p:spPr>
          <a:xfrm>
            <a:off x="7039152" y="6481192"/>
            <a:ext cx="2043405" cy="274320"/>
          </a:xfrm>
        </p:spPr>
        <p:txBody>
          <a:bodyPr>
            <a:normAutofit/>
          </a:bodyPr>
          <a:lstStyle/>
          <a:p>
            <a:r>
              <a:rPr lang="en-US" dirty="0" smtClean="0">
                <a:solidFill>
                  <a:srgbClr val="000000"/>
                </a:solidFill>
              </a:rPr>
              <a:t>Image Credit: USFS</a:t>
            </a:r>
            <a:endParaRPr lang="en-US" dirty="0">
              <a:solidFill>
                <a:srgbClr val="000000"/>
              </a:solidFill>
            </a:endParaRPr>
          </a:p>
        </p:txBody>
      </p:sp>
    </p:spTree>
    <p:extLst>
      <p:ext uri="{BB962C8B-B14F-4D97-AF65-F5344CB8AC3E}">
        <p14:creationId xmlns:p14="http://schemas.microsoft.com/office/powerpoint/2010/main" val="186815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
            <a:ext cx="9144000" cy="929639"/>
          </a:xfrm>
        </p:spPr>
        <p:txBody>
          <a:bodyPr>
            <a:normAutofit/>
          </a:bodyPr>
          <a:lstStyle/>
          <a:p>
            <a:pPr algn="ctr"/>
            <a:r>
              <a:rPr lang="en-US" dirty="0" smtClean="0"/>
              <a:t>Results: Cluster busting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182221"/>
            <a:ext cx="6096000" cy="15643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24" y="929640"/>
            <a:ext cx="3649683" cy="425258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691" y="929640"/>
            <a:ext cx="3637549" cy="4157199"/>
          </a:xfrm>
          <a:prstGeom prst="rect">
            <a:avLst/>
          </a:prstGeom>
        </p:spPr>
      </p:pic>
    </p:spTree>
    <p:extLst>
      <p:ext uri="{BB962C8B-B14F-4D97-AF65-F5344CB8AC3E}">
        <p14:creationId xmlns:p14="http://schemas.microsoft.com/office/powerpoint/2010/main" val="825400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4238</TotalTime>
  <Words>1402</Words>
  <Application>Microsoft Office PowerPoint</Application>
  <PresentationFormat>On-screen Show (4:3)</PresentationFormat>
  <Paragraphs>145</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231</cp:revision>
  <dcterms:created xsi:type="dcterms:W3CDTF">2015-05-18T13:26:09Z</dcterms:created>
  <dcterms:modified xsi:type="dcterms:W3CDTF">2016-04-04T15:30:21Z</dcterms:modified>
</cp:coreProperties>
</file>