
<file path=[Content_Types].xml><?xml version="1.0" encoding="utf-8"?>
<Types xmlns="http://schemas.openxmlformats.org/package/2006/content-types">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s/slide9.xml" ContentType="application/vnd.openxmlformats-officedocument.presentationml.slide+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docProps/app.xml" ContentType="application/vnd.openxmlformats-officedocument.extended-properties+xml"/>
  <Override PartName="/ppt/slideLayouts/slideLayout28.xml" ContentType="application/vnd.openxmlformats-officedocument.presentationml.slideLayout+xml"/>
  <Default Extension="xml" ContentType="application/xml"/>
  <Override PartName="/ppt/slideLayouts/slideLayout16.xml" ContentType="application/vnd.openxmlformats-officedocument.presentationml.slideLayout+xml"/>
  <Override PartName="/ppt/tableStyles.xml" ContentType="application/vnd.openxmlformats-officedocument.presentationml.tableStyles+xml"/>
  <Override PartName="/ppt/slideLayouts/slideLayout24.xml" ContentType="application/vnd.openxmlformats-officedocument.presentationml.slideLayout+xml"/>
  <Override PartName="/ppt/notesSlides/notesSlide5.xml" ContentType="application/vnd.openxmlformats-officedocument.presentationml.notes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Layouts/slideLayout6.xml" ContentType="application/vnd.openxmlformats-officedocument.presentationml.slideLayout+xml"/>
  <Override PartName="/ppt/slides/slide2.xml" ContentType="application/vnd.openxmlformats-officedocument.presentationml.slide+xml"/>
  <Override PartName="/ppt/slideLayouts/slideLayout32.xml" ContentType="application/vnd.openxmlformats-officedocument.presentationml.slideLayout+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17.xml" ContentType="application/vnd.openxmlformats-officedocument.presentationml.slideLayout+xml"/>
  <Override PartName="/ppt/slideLayouts/slideLayout25.xml" ContentType="application/vnd.openxmlformats-officedocument.presentationml.slideLayout+xml"/>
  <Override PartName="/ppt/notesSlides/notesSlide6.xml" ContentType="application/vnd.openxmlformats-officedocument.presentationml.notesSlide+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s/slide7.xml" ContentType="application/vnd.openxmlformats-officedocument.presentationml.slide+xml"/>
  <Override PartName="/ppt/notesSlides/notesSlide2.xml" ContentType="application/vnd.openxmlformats-officedocument.presentationml.notes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3.xml" ContentType="application/vnd.openxmlformats-officedocument.presentationml.slideLayout+xml"/>
  <Override PartName="/ppt/theme/theme4.xml" ContentType="application/vnd.openxmlformats-officedocument.theme+xml"/>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slideLayouts/slideLayout26.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s/slide8.xml" ContentType="application/vnd.openxmlformats-officedocument.presentationml.slide+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30.xml" ContentType="application/vnd.openxmlformats-officedocument.presentationml.slideLayout+xml"/>
  <Override PartName="/ppt/theme/theme1.xml" ContentType="application/vnd.openxmlformats-officedocument.theme+xml"/>
  <Override PartName="/ppt/slideLayouts/slideLayout19.xml" ContentType="application/vnd.openxmlformats-officedocument.presentationml.slideLayout+xml"/>
  <Default Extension="bin" ContentType="application/vnd.openxmlformats-officedocument.presentationml.printerSettings"/>
  <Override PartName="/ppt/viewProps.xml" ContentType="application/vnd.openxmlformats-officedocument.presentationml.viewProps+xml"/>
  <Override PartName="/ppt/slideLayouts/slideLayout2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761" r:id="rId1"/>
    <p:sldMasterId id="2147483779" r:id="rId2"/>
  </p:sldMasterIdLst>
  <p:notesMasterIdLst>
    <p:notesMasterId r:id="rId13"/>
  </p:notesMasterIdLst>
  <p:handoutMasterIdLst>
    <p:handoutMasterId r:id="rId14"/>
  </p:handoutMasterIdLst>
  <p:sldIdLst>
    <p:sldId id="256" r:id="rId3"/>
    <p:sldId id="260" r:id="rId4"/>
    <p:sldId id="263" r:id="rId5"/>
    <p:sldId id="265" r:id="rId6"/>
    <p:sldId id="272" r:id="rId7"/>
    <p:sldId id="267" r:id="rId8"/>
    <p:sldId id="266" r:id="rId9"/>
    <p:sldId id="268" r:id="rId10"/>
    <p:sldId id="271" r:id="rId11"/>
    <p:sldId id="273"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xmlns:p="http://schemas.openxmlformats.org/presentationml/2006/main" xmlns:r="http://schemas.openxmlformats.org/officeDocument/2006/relationships" xmlns:a="http://schemas.openxmlformats.org/drawingml/2006/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6699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 xmlns:p15="http://schemas.microsoft.com/office/powerpoint/2012/main" xmlns:mv="urn:schemas-microsoft-com:mac:vml" xmlns:mc="http://schemas.openxmlformats.org/markup-compatibility/2006"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75200" autoAdjust="0"/>
  </p:normalViewPr>
  <p:slideViewPr>
    <p:cSldViewPr>
      <p:cViewPr varScale="1">
        <p:scale>
          <a:sx n="73" d="100"/>
          <a:sy n="73" d="100"/>
        </p:scale>
        <p:origin x="-199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11F97A-1C7F-3549-BC36-70A71CBFBBA1}" type="datetimeFigureOut">
              <a:rPr lang="en-US" smtClean="0"/>
              <a:pPr/>
              <a:t>7/29/15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960B9E-ADB5-D44B-BC01-E3204F475BE5}"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1170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7CAEEE-76BE-0140-9742-76B2ACBDB658}" type="datetimeFigureOut">
              <a:rPr lang="en-US" smtClean="0"/>
              <a:pPr/>
              <a:t>7/29/15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BB54F7-A2AB-6C44-A48E-CCD8BA0BEACA}"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46250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a:t>
            </a:r>
            <a:r>
              <a:rPr lang="en-US" baseline="0" dirty="0" smtClean="0"/>
              <a:t> </a:t>
            </a:r>
            <a:r>
              <a:rPr lang="en-US" dirty="0" smtClean="0"/>
              <a:t>Hello</a:t>
            </a:r>
            <a:r>
              <a:rPr lang="en-US" baseline="0" dirty="0" smtClean="0"/>
              <a:t> we are here to talk about the Alto Orinoco Health and Air Quality which utilized satellite imagery to locate remote Yanomami Villages in the Alto Orinoco Municipality of  Venezuela for the Eradication of Onchocerciasis</a:t>
            </a:r>
          </a:p>
          <a:p>
            <a:endParaRPr lang="en-US" baseline="0" dirty="0" smtClean="0"/>
          </a:p>
          <a:p>
            <a:r>
              <a:rPr lang="en-US" dirty="0" smtClean="0"/>
              <a:t>AR: </a:t>
            </a:r>
            <a:r>
              <a:rPr lang="en-US" baseline="0" dirty="0" smtClean="0"/>
              <a:t>Onchocerciasis or otherwise known as river blindness disease is a neglected tropical disease that is caused by a parasitic worm and is transmitted through the bite of a black fly. Some symptoms of river blindness disease include itching, skin discoloration, and blindness.</a:t>
            </a:r>
          </a:p>
          <a:p>
            <a:endParaRPr lang="en-US" baseline="0" dirty="0" smtClean="0"/>
          </a:p>
          <a:p>
            <a:r>
              <a:rPr lang="en-US" dirty="0" smtClean="0"/>
              <a:t>https://commons.wikimedia.org/wiki/File:%C3%8Dndios_isolados_no_Acre_5.jpg</a:t>
            </a:r>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558942"/>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conclusion, the village locations and probability maps will be used by the carter center to aid in their efforts to deliver treatment and eradicate onchocerciasis. </a:t>
            </a:r>
            <a:endParaRPr lang="en-US" baseline="0" dirty="0" smtClean="0"/>
          </a:p>
          <a:p>
            <a:r>
              <a:rPr lang="en-US" baseline="0" dirty="0" smtClean="0"/>
              <a:t>These </a:t>
            </a:r>
            <a:r>
              <a:rPr lang="en-US" baseline="0" dirty="0" smtClean="0"/>
              <a:t>efforts are crucial because river blindness reinforces the poverty cycle by reducing an individual’s ability to visually learn survival skills and impacts their quality of life.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lastly,</a:t>
            </a:r>
            <a:r>
              <a:rPr lang="en-US" baseline="0" dirty="0" smtClean="0"/>
              <a:t> we would like to thank our science advisors and partners. For without which, this</a:t>
            </a:r>
            <a:r>
              <a:rPr lang="en-US" baseline="0" dirty="0" smtClean="0"/>
              <a:t> unique project which stemmed from communication between President Cater and Charles Bolden, would not have been possible.</a:t>
            </a:r>
            <a:endParaRPr lang="en-US" smtClean="0"/>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734269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t>
            </a:r>
            <a:r>
              <a:rPr lang="en-US" baseline="0" dirty="0" smtClean="0"/>
              <a:t>Alto Orinoco municipality in Venezuela is one of the last remaining active transmission zone for river blindness. Within this region, over 122,000 people are at risk for the disease and 20,500 people are currently seeking treatment for the disease.</a:t>
            </a:r>
          </a:p>
          <a:p>
            <a:endParaRPr lang="en-US" baseline="0" dirty="0" smtClean="0"/>
          </a:p>
          <a:p>
            <a:r>
              <a:rPr lang="en-US" baseline="0" dirty="0" smtClean="0"/>
              <a:t>The Carter Center has been working to provide treatment to the Yanomami </a:t>
            </a:r>
            <a:r>
              <a:rPr lang="en-US" baseline="0" dirty="0" smtClean="0"/>
              <a:t>tribes in this region</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but</a:t>
            </a:r>
            <a:r>
              <a:rPr lang="en-US" sz="1200" kern="1200" dirty="0" smtClean="0">
                <a:solidFill>
                  <a:schemeClr val="tx1"/>
                </a:solidFill>
                <a:latin typeface="+mn-lt"/>
                <a:ea typeface="+mn-ea"/>
                <a:cs typeface="+mn-cs"/>
              </a:rPr>
              <a:t> densely </a:t>
            </a:r>
            <a:r>
              <a:rPr lang="en-US" sz="1200" kern="1200" dirty="0" smtClean="0">
                <a:solidFill>
                  <a:schemeClr val="tx1"/>
                </a:solidFill>
                <a:latin typeface="+mn-lt"/>
                <a:ea typeface="+mn-ea"/>
                <a:cs typeface="+mn-cs"/>
              </a:rPr>
              <a:t>forested</a:t>
            </a:r>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terrain</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remote village locations, and migratory patterns of the Yanomami tribe.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make </a:t>
            </a:r>
            <a:r>
              <a:rPr lang="en-US" sz="1200" kern="1200" dirty="0" smtClean="0">
                <a:solidFill>
                  <a:schemeClr val="tx1"/>
                </a:solidFill>
                <a:latin typeface="+mn-lt"/>
                <a:ea typeface="+mn-ea"/>
                <a:cs typeface="+mn-cs"/>
              </a:rPr>
              <a:t>it difficult for The Carter Center to</a:t>
            </a:r>
            <a:r>
              <a:rPr lang="en-US" sz="1200" kern="1200" dirty="0" smtClean="0">
                <a:solidFill>
                  <a:schemeClr val="tx1"/>
                </a:solidFill>
                <a:latin typeface="+mn-lt"/>
                <a:ea typeface="+mn-ea"/>
                <a:cs typeface="+mn-cs"/>
              </a:rPr>
              <a:t> identify </a:t>
            </a:r>
            <a:r>
              <a:rPr lang="en-US" sz="1200" kern="1200" dirty="0" smtClean="0">
                <a:solidFill>
                  <a:schemeClr val="tx1"/>
                </a:solidFill>
                <a:latin typeface="+mn-lt"/>
                <a:ea typeface="+mn-ea"/>
                <a:cs typeface="+mn-cs"/>
              </a:rPr>
              <a:t>active </a:t>
            </a:r>
            <a:r>
              <a:rPr lang="en-US" sz="1200" kern="1200" dirty="0" smtClean="0">
                <a:solidFill>
                  <a:schemeClr val="tx1"/>
                </a:solidFill>
                <a:latin typeface="+mn-lt"/>
                <a:ea typeface="+mn-ea"/>
                <a:cs typeface="+mn-cs"/>
              </a:rPr>
              <a:t>villages.</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440580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smtClean="0"/>
              <a:t>goals of this study was to utilize NASA earth observations and high resolution digital globe information to locate remote Yanomami villages, convey the locations and physical characteristics of these villages to The Cater </a:t>
            </a:r>
            <a:r>
              <a:rPr lang="en-US" baseline="0" dirty="0" smtClean="0"/>
              <a:t>Center, </a:t>
            </a:r>
            <a:r>
              <a:rPr lang="en-US" baseline="0" dirty="0" smtClean="0"/>
              <a:t>and to develop a suitability model to assist The Carter Center in future village identification efforts.</a:t>
            </a:r>
            <a:endParaRPr lang="en-US" dirty="0" smtClean="0"/>
          </a:p>
        </p:txBody>
      </p:sp>
      <p:sp>
        <p:nvSpPr>
          <p:cNvPr id="4" name="Slide Number Placeholder 3"/>
          <p:cNvSpPr>
            <a:spLocks noGrp="1"/>
          </p:cNvSpPr>
          <p:nvPr>
            <p:ph type="sldNum" sz="quarter" idx="10"/>
          </p:nvPr>
        </p:nvSpPr>
        <p:spPr/>
        <p:txBody>
          <a:bodyPr/>
          <a:lstStyle/>
          <a:p>
            <a:fld id="{C8BB54F7-A2AB-6C44-A48E-CCD8BA0BEACA}" type="slidenum">
              <a:rPr lang="en-US" smtClean="0"/>
              <a:pPr/>
              <a:t>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120359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To locate the villages, </a:t>
            </a:r>
            <a:r>
              <a:rPr lang="en-US" baseline="0" dirty="0" smtClean="0"/>
              <a:t>the </a:t>
            </a:r>
            <a:r>
              <a:rPr lang="en-US" baseline="0" dirty="0" smtClean="0"/>
              <a:t>study area was dissected into </a:t>
            </a:r>
            <a:r>
              <a:rPr lang="en-US" baseline="0" dirty="0" smtClean="0"/>
              <a:t>46 grids </a:t>
            </a:r>
            <a:r>
              <a:rPr lang="en-US" baseline="0" dirty="0" smtClean="0"/>
              <a:t>and each team member was assigned 7 to 8 grids to visually inspect</a:t>
            </a:r>
            <a:r>
              <a:rPr lang="en-US" baseline="0" dirty="0" smtClean="0"/>
              <a:t> using </a:t>
            </a:r>
            <a:r>
              <a:rPr lang="en-US" baseline="0" dirty="0" smtClean="0"/>
              <a:t>a digital globe cloud free mosaic. If a cloud was present in the “cloud-free mosaic”, raw digital globe data was substituted in. Soil</a:t>
            </a:r>
            <a:r>
              <a:rPr lang="en-US" baseline="0" dirty="0" smtClean="0"/>
              <a:t> data </a:t>
            </a:r>
            <a:r>
              <a:rPr lang="en-US" baseline="0" dirty="0" smtClean="0"/>
              <a:t>derived from </a:t>
            </a:r>
            <a:r>
              <a:rPr lang="en-US" baseline="0" dirty="0" smtClean="0"/>
              <a:t>an unsupervised </a:t>
            </a:r>
            <a:r>
              <a:rPr lang="en-US" baseline="0" dirty="0" smtClean="0"/>
              <a:t>classification performed on a cloud free Landsat 8 composite of the study area was then used as a cross-checking tool. Areas classified as soil were double checked.</a:t>
            </a:r>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256941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smtClean="0"/>
              <a:t>After </a:t>
            </a:r>
            <a:r>
              <a:rPr lang="en-US" baseline="0" dirty="0" smtClean="0"/>
              <a:t>completing </a:t>
            </a:r>
            <a:r>
              <a:rPr lang="en-US" baseline="0" dirty="0" smtClean="0"/>
              <a:t>the initial </a:t>
            </a:r>
            <a:r>
              <a:rPr lang="en-US" baseline="0" dirty="0" smtClean="0"/>
              <a:t>inspection, </a:t>
            </a:r>
            <a:r>
              <a:rPr lang="en-US" baseline="0" dirty="0" smtClean="0"/>
              <a:t>everyone was assigned a new set of grids and panchromatic and RGB </a:t>
            </a:r>
            <a:r>
              <a:rPr lang="en-US" baseline="0" dirty="0" smtClean="0"/>
              <a:t>yearly digital globe </a:t>
            </a:r>
            <a:r>
              <a:rPr lang="en-US" baseline="0" dirty="0" smtClean="0"/>
              <a:t>mosaics were used to search for villages. When a village was identified, the village was marked with a point vector, and the village diameter, number of huts, temporal history, sensor history, and current population estimates were recorded.</a:t>
            </a:r>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8443273"/>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Through</a:t>
            </a:r>
            <a:r>
              <a:rPr lang="en-US" baseline="0" dirty="0" smtClean="0"/>
              <a:t> visual inspection of the high resolution data, </a:t>
            </a:r>
            <a:r>
              <a:rPr lang="en-US" baseline="0" dirty="0" smtClean="0"/>
              <a:t>112 </a:t>
            </a:r>
            <a:r>
              <a:rPr lang="en-US" baseline="0" dirty="0" smtClean="0"/>
              <a:t>active villages and 18 abandoned villages were identified.  Based on  </a:t>
            </a:r>
            <a:r>
              <a:rPr lang="en-US" baseline="0" dirty="0" smtClean="0"/>
              <a:t>the, </a:t>
            </a:r>
            <a:r>
              <a:rPr lang="en-US" baseline="0" dirty="0" smtClean="0"/>
              <a:t>a total population for these villages is estimated to be </a:t>
            </a:r>
            <a:r>
              <a:rPr lang="en-US" baseline="0" dirty="0" smtClean="0"/>
              <a:t>2145. </a:t>
            </a:r>
            <a:r>
              <a:rPr lang="en-US" baseline="0" dirty="0" smtClean="0"/>
              <a:t>The geospatial and attribute data</a:t>
            </a:r>
            <a:r>
              <a:rPr lang="en-US" baseline="0" dirty="0" smtClean="0"/>
              <a:t> will be provided in a kml format.</a:t>
            </a:r>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7034832"/>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Clr>
                <a:schemeClr val="accent1"/>
              </a:buClr>
              <a:buFont typeface="Webdings" panose="05030102010509060703" pitchFamily="18" charset="2"/>
              <a:buNone/>
            </a:pPr>
            <a:r>
              <a:rPr lang="en-US" dirty="0" smtClean="0"/>
              <a:t>A suitability model was then developed</a:t>
            </a:r>
            <a:r>
              <a:rPr lang="en-US" baseline="0" dirty="0" smtClean="0"/>
              <a:t> using the coordinates of identified villages as samples and the noted characteristics of these villages as variables. </a:t>
            </a:r>
          </a:p>
          <a:p>
            <a:pPr marL="342900" indent="-342900">
              <a:spcBef>
                <a:spcPts val="200"/>
              </a:spcBef>
              <a:buClr>
                <a:schemeClr val="accent1"/>
              </a:buClr>
              <a:buFont typeface="Webdings" panose="05030102010509060703" pitchFamily="18" charset="2"/>
              <a:buChar char="4"/>
            </a:pPr>
            <a:endParaRPr lang="en-US" baseline="0" dirty="0" smtClean="0"/>
          </a:p>
          <a:p>
            <a:pPr marL="0" indent="0">
              <a:spcBef>
                <a:spcPts val="200"/>
              </a:spcBef>
              <a:buClr>
                <a:schemeClr val="accent1"/>
              </a:buClr>
              <a:buFont typeface="Webdings" panose="05030102010509060703" pitchFamily="18" charset="2"/>
              <a:buNone/>
            </a:pPr>
            <a:r>
              <a:rPr lang="en-US" baseline="0" dirty="0" smtClean="0"/>
              <a:t>Variables included: elevation, slope, distance to streams, </a:t>
            </a:r>
            <a:r>
              <a:rPr lang="en-US" baseline="0" dirty="0" err="1" smtClean="0"/>
              <a:t>ndvi</a:t>
            </a:r>
            <a:r>
              <a:rPr lang="en-US" baseline="0" dirty="0" smtClean="0"/>
              <a:t>, height above nearest drainage, temperature, and precipitation.</a:t>
            </a:r>
          </a:p>
          <a:p>
            <a:pPr marL="342900" indent="-342900">
              <a:spcBef>
                <a:spcPts val="200"/>
              </a:spcBef>
              <a:buClr>
                <a:schemeClr val="accent1"/>
              </a:buClr>
              <a:buFont typeface="Webdings" panose="05030102010509060703" pitchFamily="18" charset="2"/>
              <a:buChar char="4"/>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6289442"/>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Clr>
                <a:schemeClr val="accent1"/>
              </a:buClr>
              <a:buFont typeface="Webdings" panose="05030102010509060703" pitchFamily="18" charset="2"/>
              <a:buNone/>
            </a:pPr>
            <a:r>
              <a:rPr lang="en-US" baseline="0" dirty="0" smtClean="0"/>
              <a:t>These inputs were used to predict presence vs. absence locations by performing a logistic regression technique in ArcMap.</a:t>
            </a:r>
          </a:p>
          <a:p>
            <a:pPr marL="0" indent="0">
              <a:spcBef>
                <a:spcPts val="200"/>
              </a:spcBef>
              <a:buClr>
                <a:schemeClr val="accent1"/>
              </a:buClr>
              <a:buFont typeface="Webdings" panose="05030102010509060703" pitchFamily="18" charset="2"/>
              <a:buNone/>
            </a:pPr>
            <a:endParaRPr lang="en-US" baseline="0" dirty="0" smtClean="0"/>
          </a:p>
          <a:p>
            <a:pPr marL="0" indent="0">
              <a:spcBef>
                <a:spcPts val="200"/>
              </a:spcBef>
              <a:buClr>
                <a:schemeClr val="accent1"/>
              </a:buClr>
              <a:buFont typeface="Webdings" panose="05030102010509060703" pitchFamily="18" charset="2"/>
              <a:buNone/>
            </a:pPr>
            <a:r>
              <a:rPr lang="en-US" baseline="0" dirty="0" smtClean="0"/>
              <a:t>The outputs were scaled from zero to one probability of being a village. </a:t>
            </a:r>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428098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binary threshold was created to identify and extract new probable village locations.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steps yielded a cross validation accuracy of 76% (predictions vs outcomes),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cross validation correlation of .6 (alignment of values when changes occur),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a significance of less than .01 (significant).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model will help The Carter Center not only identify villages for initial treatment, but also identify villages for follow-up treatment once they’ve migrated to new locations.</a:t>
            </a:r>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6959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9038262"/>
      </p:ext>
    </p:extLst>
  </p:cSld>
  <p:clrMapOvr>
    <a:masterClrMapping/>
  </p:clrMapOvr>
  <p:transition spd="slow" advClick="0" advTm="30000">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4615953"/>
      </p:ext>
    </p:extLst>
  </p:cSld>
  <p:clrMapOvr>
    <a:masterClrMapping/>
  </p:clrMapOvr>
  <p:transition spd="slow" advClick="0" advTm="30000">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8907807"/>
      </p:ext>
    </p:extLst>
  </p:cSld>
  <p:clrMapOvr>
    <a:masterClrMapping/>
  </p:clrMapOvr>
  <p:transition spd="slow" advClick="0" advTm="30000">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4350781"/>
      </p:ext>
    </p:extLst>
  </p:cSld>
  <p:clrMapOvr>
    <a:masterClrMapping/>
  </p:clrMapOvr>
  <p:transition spd="slow" advClick="0" advTm="30000">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6905773"/>
      </p:ext>
    </p:extLst>
  </p:cSld>
  <p:clrMapOvr>
    <a:masterClrMapping/>
  </p:clrMapOvr>
  <p:transition spd="slow" advClick="0" advTm="30000">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8016381"/>
      </p:ext>
    </p:extLst>
  </p:cSld>
  <p:clrMapOvr>
    <a:masterClrMapping/>
  </p:clrMapOvr>
  <p:transition spd="slow" advClick="0" advTm="30000">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6627989"/>
      </p:ext>
    </p:extLst>
  </p:cSld>
  <p:clrMapOvr>
    <a:masterClrMapping/>
  </p:clrMapOvr>
  <p:transition spd="slow" advClick="0" advTm="30000">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6967988"/>
      </p:ext>
    </p:extLst>
  </p:cSld>
  <p:clrMapOvr>
    <a:masterClrMapping/>
  </p:clrMapOvr>
  <p:transition spd="slow" advClick="0" advTm="30000">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2163025"/>
      </p:ext>
    </p:extLst>
  </p:cSld>
  <p:clrMapOvr>
    <a:masterClrMapping/>
  </p:clrMapOvr>
  <p:transition spd="slow" advClick="0" advTm="30000">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3"/>
            <a:ext cx="7080026" cy="1828801"/>
          </a:xfrm>
        </p:spPr>
        <p:txBody>
          <a:bodyPr anchor="b">
            <a:normAutofit/>
          </a:bodyPr>
          <a:lstStyle>
            <a:lvl1pPr algn="ctr">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3959785"/>
      </p:ext>
    </p:extLst>
  </p:cSld>
  <p:clrMapOvr>
    <a:masterClrMapping/>
  </p:clrMapOvr>
  <p:transition spd="slow" advClick="0" advTm="30000">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2747523"/>
      </p:ext>
    </p:extLst>
  </p:cSld>
  <p:clrMapOvr>
    <a:masterClrMapping/>
  </p:clrMapOvr>
  <p:transition spd="slow" advClick="0" advTm="30000">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2915703"/>
      </p:ext>
    </p:extLst>
  </p:cSld>
  <p:clrMapOvr>
    <a:masterClrMapping/>
  </p:clrMapOvr>
  <p:transition spd="slow" advClick="0" advTm="30000">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2" y="1761070"/>
            <a:ext cx="7192913" cy="1828813"/>
          </a:xfrm>
        </p:spPr>
        <p:txBody>
          <a:bodyPr anchor="b"/>
          <a:lstStyle>
            <a:lvl1pPr algn="ctr">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2" y="3589879"/>
            <a:ext cx="7192913" cy="1507054"/>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7126503"/>
      </p:ext>
    </p:extLst>
  </p:cSld>
  <p:clrMapOvr>
    <a:masterClrMapping/>
  </p:clrMapOvr>
  <p:transition spd="slow" advClick="0" advTm="30000">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8"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70" y="1732452"/>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0568487"/>
      </p:ext>
    </p:extLst>
  </p:cSld>
  <p:clrMapOvr>
    <a:masterClrMapping/>
  </p:clrMapOvr>
  <p:transition spd="slow" advClick="0" advTm="30000">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5346" y="1770325"/>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63246" y="1770325"/>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754404" y="2380140"/>
            <a:ext cx="365725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6" y="1835257"/>
            <a:ext cx="3671498" cy="54488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21226" y="2380140"/>
            <a:ext cx="367149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8" name="Footer Placeholder 7"/>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3119631"/>
      </p:ext>
    </p:extLst>
  </p:cSld>
  <p:clrMapOvr>
    <a:masterClrMapping/>
  </p:clrMapOvr>
  <p:transition spd="slow" advClick="0" advTm="30000">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156288"/>
      </p:ext>
    </p:extLst>
  </p:cSld>
  <p:clrMapOvr>
    <a:masterClrMapping/>
  </p:clrMapOvr>
  <p:transition spd="slow" advClick="0" advTm="30000">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3" name="Footer Placeholder 2"/>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9221173"/>
      </p:ext>
    </p:extLst>
  </p:cSld>
  <p:clrMapOvr>
    <a:masterClrMapping/>
  </p:clrMapOvr>
  <p:transition spd="slow" advClick="0" advTm="30000">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8" y="609600"/>
            <a:ext cx="2780167" cy="1821918"/>
          </a:xfrm>
        </p:spPr>
        <p:txBody>
          <a:bodyPr anchor="b">
            <a:normAutofit/>
          </a:bodyPr>
          <a:lstStyle>
            <a:lvl1pPr algn="ctr">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641726"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8" y="2431518"/>
            <a:ext cx="2780167" cy="335968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904825"/>
      </p:ext>
    </p:extLst>
  </p:cSld>
  <p:clrMapOvr>
    <a:masterClrMapping/>
  </p:clrMapOvr>
  <p:transition spd="slow" advClick="0" advTm="30000">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44988"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9" y="743989"/>
            <a:ext cx="3165375" cy="4912822"/>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9827714"/>
      </p:ext>
    </p:extLst>
  </p:cSld>
  <p:clrMapOvr>
    <a:masterClrMapping/>
  </p:clrMapOvr>
  <p:transition spd="slow" advClick="0" advTm="30000">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3996" y="540085"/>
            <a:ext cx="7656010" cy="3834374"/>
          </a:xfrm>
          <a:prstGeom prst="rect">
            <a:avLst/>
          </a:prstGeom>
        </p:spPr>
      </p:pic>
      <p:sp>
        <p:nvSpPr>
          <p:cNvPr id="2" name="Title 1"/>
          <p:cNvSpPr>
            <a:spLocks noGrp="1"/>
          </p:cNvSpPr>
          <p:nvPr>
            <p:ph type="title"/>
          </p:nvPr>
        </p:nvSpPr>
        <p:spPr>
          <a:xfrm>
            <a:off x="685355" y="4565255"/>
            <a:ext cx="7766495" cy="543472"/>
          </a:xfrm>
        </p:spPr>
        <p:txBody>
          <a:bodyPr anchor="b">
            <a:normAutofit/>
          </a:bodyPr>
          <a:lstStyle>
            <a:lvl1pPr algn="ctr">
              <a:defRPr sz="21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2"/>
            <a:ext cx="7285600" cy="3525671"/>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7" y="5108728"/>
            <a:ext cx="7765322" cy="682472"/>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2866419"/>
      </p:ext>
    </p:extLst>
  </p:cSld>
  <p:clrMapOvr>
    <a:masterClrMapping/>
  </p:clrMapOvr>
  <p:transition spd="slow" advClick="0" advTm="30000">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8437"/>
            <a:ext cx="7765322"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7" y="4295180"/>
            <a:ext cx="7765322" cy="150182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7632296"/>
      </p:ext>
    </p:extLst>
  </p:cSld>
  <p:clrMapOvr>
    <a:masterClrMapping/>
  </p:clrMapOvr>
  <p:transition spd="slow" advClick="0" advTm="30000">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5"/>
            <a:ext cx="6564224" cy="53274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85347" y="4304353"/>
            <a:ext cx="7765322" cy="1489496"/>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11" name="TextBox 10"/>
          <p:cNvSpPr txBox="1"/>
          <p:nvPr/>
        </p:nvSpPr>
        <p:spPr>
          <a:xfrm>
            <a:off x="627459" y="873912"/>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6000" dirty="0">
                <a:solidFill>
                  <a:prstClr val="white"/>
                </a:solidFill>
                <a:effectLst/>
              </a:rPr>
              <a:t>“</a:t>
            </a:r>
          </a:p>
        </p:txBody>
      </p:sp>
      <p:sp>
        <p:nvSpPr>
          <p:cNvPr id="13" name="TextBox 12"/>
          <p:cNvSpPr txBox="1"/>
          <p:nvPr/>
        </p:nvSpPr>
        <p:spPr>
          <a:xfrm>
            <a:off x="7828359" y="2933245"/>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6000" dirty="0">
                <a:solidFill>
                  <a:prstClr val="white"/>
                </a:solidFill>
                <a:effectLst/>
              </a:rPr>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2599449"/>
      </p:ext>
    </p:extLst>
  </p:cSld>
  <p:clrMapOvr>
    <a:masterClrMapping/>
  </p:clrMapOvr>
  <p:transition spd="slow" advClick="0" advTm="30000">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3759208"/>
      </p:ext>
    </p:extLst>
  </p:cSld>
  <p:clrMapOvr>
    <a:masterClrMapping/>
  </p:clrMapOvr>
  <p:transition spd="slow" advClick="0" advTm="30000">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7" y="2126945"/>
            <a:ext cx="7765322" cy="2511835"/>
          </a:xfrm>
        </p:spPr>
        <p:txBody>
          <a:bodyPr anchor="b"/>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0" y="4650556"/>
            <a:ext cx="776414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0905293"/>
      </p:ext>
    </p:extLst>
  </p:cSld>
  <p:clrMapOvr>
    <a:masterClrMapping/>
  </p:clrMapOvr>
  <p:transition spd="slow" advClick="0" advTm="30000">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7"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8813648"/>
      </p:ext>
    </p:extLst>
  </p:cSld>
  <p:clrMapOvr>
    <a:masterClrMapping/>
  </p:clrMapOvr>
  <p:transition spd="slow" advClick="0" advTm="30000">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9240"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93814"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7"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5346" y="4480371"/>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331076" y="4480370"/>
            <a:ext cx="2476753"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5974929" y="4480368"/>
            <a:ext cx="2475738" cy="131083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3931804"/>
      </p:ext>
    </p:extLst>
  </p:cSld>
  <p:clrMapOvr>
    <a:masterClrMapping/>
  </p:clrMapOvr>
  <p:transition spd="slow" advClick="0" advTm="30000">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0601007"/>
      </p:ext>
    </p:extLst>
  </p:cSld>
  <p:clrMapOvr>
    <a:masterClrMapping/>
  </p:clrMapOvr>
  <p:transition spd="slow" advClick="0" advTm="30000">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3" y="609602"/>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2"/>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8044786"/>
      </p:ext>
    </p:extLst>
  </p:cSld>
  <p:clrMapOvr>
    <a:masterClrMapping/>
  </p:clrMapOvr>
  <p:transition spd="slow" advClick="0" advTm="30000">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1543009"/>
      </p:ext>
    </p:extLst>
  </p:cSld>
  <p:clrMapOvr>
    <a:masterClrMapping/>
  </p:clrMapOvr>
  <p:transition spd="slow" advClick="0" advTm="30000">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3220645"/>
      </p:ext>
    </p:extLst>
  </p:cSld>
  <p:clrMapOvr>
    <a:masterClrMapping/>
  </p:clrMapOvr>
  <p:transition spd="slow" advClick="0" advTm="30000">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7896886"/>
      </p:ext>
    </p:extLst>
  </p:cSld>
  <p:clrMapOvr>
    <a:masterClrMapping/>
  </p:clrMapOvr>
  <p:transition spd="slow" advClick="0" advTm="30000">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5178822"/>
      </p:ext>
    </p:extLst>
  </p:cSld>
  <p:clrMapOvr>
    <a:masterClrMapping/>
  </p:clrMapOvr>
  <p:transition spd="slow" advClick="0" advTm="30000">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8738244"/>
      </p:ext>
    </p:extLst>
  </p:cSld>
  <p:clrMapOvr>
    <a:masterClrMapping/>
  </p:clrMapOvr>
  <p:transition spd="slow" advClick="0" advTm="30000">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2595664"/>
      </p:ext>
    </p:extLst>
  </p:cSld>
  <p:clrMapOvr>
    <a:masterClrMapping/>
  </p:clrMapOvr>
  <p:transition spd="slow" advClick="0" advTm="3000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D8BD707-D9CF-40AE-B4C6-C98DA3205C09}" type="datetimeFigureOut">
              <a:rPr lang="en-US" smtClean="0"/>
              <a:pPr/>
              <a:t>7/29/15</a:t>
            </a:fld>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1182022"/>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ransition spd="slow" advClick="0" advTm="30000">
    <p:fade/>
  </p:transition>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7" y="1732452"/>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8"/>
            <a:ext cx="20574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7/29/15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3"/>
          </p:nvPr>
        </p:nvSpPr>
        <p:spPr>
          <a:xfrm>
            <a:off x="685348" y="5883278"/>
            <a:ext cx="5004649"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4"/>
          </p:nvPr>
        </p:nvSpPr>
        <p:spPr>
          <a:xfrm>
            <a:off x="7885510" y="5883278"/>
            <a:ext cx="565159"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0241058"/>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Lst>
  <p:transition spd="slow" advClick="0" advTm="30000">
    <p:fade/>
  </p:transition>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973836"/>
            <a:ext cx="8382000" cy="1051560"/>
          </a:xfrm>
          <a:noFill/>
          <a:ln>
            <a:noFill/>
          </a:ln>
        </p:spPr>
        <p:txBody>
          <a:bodyPr>
            <a:normAutofit/>
          </a:bodyPr>
          <a:lstStyle/>
          <a:p>
            <a:r>
              <a:rPr lang="en-US" spc="50" dirty="0">
                <a:ln w="0">
                  <a:solidFill>
                    <a:schemeClr val="tx1"/>
                  </a:solidFill>
                </a:ln>
                <a:effectLst/>
                <a:latin typeface="Century Gothic" panose="020B0502020202020204" pitchFamily="34" charset="0"/>
              </a:rPr>
              <a:t>Utilizing NASA Earth Observations to Locate Remote Yanomami Villages in the Alto Orinoco Municipality for Targeted Eradication of River Blindness </a:t>
            </a:r>
            <a:r>
              <a:rPr lang="en-US" spc="50" dirty="0" smtClean="0">
                <a:ln w="0">
                  <a:solidFill>
                    <a:schemeClr val="tx1"/>
                  </a:solidFill>
                </a:ln>
                <a:effectLst/>
                <a:latin typeface="Century Gothic" panose="020B0502020202020204" pitchFamily="34" charset="0"/>
              </a:rPr>
              <a:t>Disease</a:t>
            </a:r>
            <a:endParaRPr lang="en-US" spc="50" dirty="0">
              <a:ln w="0">
                <a:solidFill>
                  <a:schemeClr val="tx1"/>
                </a:solidFill>
              </a:ln>
              <a:effectLst/>
              <a:latin typeface="Century Gothic" panose="020B0502020202020204" pitchFamily="34" charset="0"/>
            </a:endParaRPr>
          </a:p>
        </p:txBody>
      </p:sp>
      <p:sp>
        <p:nvSpPr>
          <p:cNvPr id="23" name="Rectangle 22"/>
          <p:cNvSpPr/>
          <p:nvPr/>
        </p:nvSpPr>
        <p:spPr>
          <a:xfrm>
            <a:off x="228600" y="914400"/>
            <a:ext cx="8690217" cy="570564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2" name="Title 1"/>
          <p:cNvSpPr>
            <a:spLocks noGrp="1"/>
          </p:cNvSpPr>
          <p:nvPr>
            <p:ph type="ctrTitle"/>
          </p:nvPr>
        </p:nvSpPr>
        <p:spPr>
          <a:xfrm>
            <a:off x="0" y="1"/>
            <a:ext cx="9144000" cy="914400"/>
          </a:xfrm>
        </p:spPr>
        <p:txBody>
          <a:bodyPr>
            <a:noAutofit/>
          </a:bodyPr>
          <a:lstStyle/>
          <a:p>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Alto Orinoco Health and Air Quality</a:t>
            </a:r>
            <a:endParaRPr lang="en-US" sz="3800" b="1" spc="50" dirty="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endParaRPr>
          </a:p>
        </p:txBody>
      </p:sp>
      <p:sp>
        <p:nvSpPr>
          <p:cNvPr id="10" name="Text Placeholder 2"/>
          <p:cNvSpPr txBox="1">
            <a:spLocks/>
          </p:cNvSpPr>
          <p:nvPr/>
        </p:nvSpPr>
        <p:spPr>
          <a:xfrm>
            <a:off x="2895600" y="5791200"/>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Amanda Rumsey</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1" name="Text Placeholder 3"/>
          <p:cNvSpPr txBox="1">
            <a:spLocks/>
          </p:cNvSpPr>
          <p:nvPr/>
        </p:nvSpPr>
        <p:spPr>
          <a:xfrm>
            <a:off x="2895600" y="6248399"/>
            <a:ext cx="3182112" cy="36018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Kyle Sowder</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2" name="Text Placeholder 4"/>
          <p:cNvSpPr txBox="1">
            <a:spLocks/>
          </p:cNvSpPr>
          <p:nvPr/>
        </p:nvSpPr>
        <p:spPr>
          <a:xfrm>
            <a:off x="228600" y="5791200"/>
            <a:ext cx="1981200"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Timothy Larson</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3" name="Text Placeholder 5"/>
          <p:cNvSpPr txBox="1">
            <a:spLocks/>
          </p:cNvSpPr>
          <p:nvPr/>
        </p:nvSpPr>
        <p:spPr>
          <a:xfrm>
            <a:off x="3276600" y="5334000"/>
            <a:ext cx="2438400" cy="36933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rgbClr val="FFFFFF">
                    <a:lumMod val="65000"/>
                  </a:srgbClr>
                </a:solidFill>
                <a:effectLst/>
                <a:uLnTx/>
                <a:uFillTx/>
                <a:latin typeface="Century Gothic"/>
                <a:ea typeface="+mn-ea"/>
                <a:cs typeface="+mn-cs"/>
              </a:rPr>
              <a:t>Rajkishan Rajappan</a:t>
            </a:r>
            <a:endParaRPr kumimoji="0" lang="en-US"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4" name="Text Placeholder 6"/>
          <p:cNvSpPr txBox="1">
            <a:spLocks/>
          </p:cNvSpPr>
          <p:nvPr/>
        </p:nvSpPr>
        <p:spPr>
          <a:xfrm>
            <a:off x="6172200" y="5791200"/>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Annabel White</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5" name="Text Placeholder 7"/>
          <p:cNvSpPr txBox="1">
            <a:spLocks/>
          </p:cNvSpPr>
          <p:nvPr/>
        </p:nvSpPr>
        <p:spPr>
          <a:xfrm>
            <a:off x="6324600" y="5334000"/>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Zachary Tate</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7" name="Rectangle 6"/>
          <p:cNvSpPr/>
          <p:nvPr/>
        </p:nvSpPr>
        <p:spPr>
          <a:xfrm>
            <a:off x="343266" y="5334000"/>
            <a:ext cx="1861407" cy="341632"/>
          </a:xfrm>
          <a:prstGeom prst="rect">
            <a:avLst/>
          </a:prstGeom>
        </p:spPr>
        <p:txBody>
          <a:bodyPr wrap="none">
            <a:spAutoFit/>
          </a:bodyPr>
          <a:lstStyle/>
          <a:p>
            <a:pPr lvl="0" algn="ctr">
              <a:lnSpc>
                <a:spcPct val="90000"/>
              </a:lnSpc>
              <a:spcBef>
                <a:spcPts val="1000"/>
              </a:spcBef>
              <a:defRPr/>
            </a:pPr>
            <a:r>
              <a:rPr lang="en-US" dirty="0" smtClean="0">
                <a:solidFill>
                  <a:srgbClr val="FFFFFF">
                    <a:lumMod val="65000"/>
                  </a:srgbClr>
                </a:solidFill>
                <a:latin typeface="Century Gothic"/>
              </a:rPr>
              <a:t>Sara </a:t>
            </a:r>
            <a:r>
              <a:rPr lang="en-US" dirty="0" err="1" smtClean="0">
                <a:solidFill>
                  <a:srgbClr val="FFFFFF">
                    <a:lumMod val="65000"/>
                  </a:srgbClr>
                </a:solidFill>
                <a:latin typeface="Century Gothic"/>
              </a:rPr>
              <a:t>Amirazodi</a:t>
            </a:r>
            <a:endParaRPr lang="en-US" dirty="0">
              <a:solidFill>
                <a:srgbClr val="FFFFFF">
                  <a:lumMod val="65000"/>
                </a:srgbClr>
              </a:solidFill>
              <a:latin typeface="Century Gothic"/>
            </a:endParaRPr>
          </a:p>
        </p:txBody>
      </p:sp>
      <p:sp>
        <p:nvSpPr>
          <p:cNvPr id="16" name="Rectangle 15"/>
          <p:cNvSpPr/>
          <p:nvPr/>
        </p:nvSpPr>
        <p:spPr>
          <a:xfrm>
            <a:off x="0" y="2286000"/>
            <a:ext cx="9144000" cy="2831592"/>
          </a:xfrm>
          <a:prstGeom prst="rect">
            <a:avLst/>
          </a:prstGeom>
          <a:solidFill>
            <a:schemeClr val="tx1"/>
          </a:solidFill>
          <a:ln w="0" cap="rnd" cmpd="dbl" algn="ctr">
            <a:solidFill>
              <a:schemeClr val="bg1">
                <a:lumMod val="95000"/>
                <a:lumOff val="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Índios_isolados_no_Acre_5.jpg"/>
          <p:cNvPicPr>
            <a:picLocks noChangeAspect="1"/>
          </p:cNvPicPr>
          <p:nvPr/>
        </p:nvPicPr>
        <p:blipFill>
          <a:blip r:embed="rId3"/>
          <a:srcRect t="52385" b="5889"/>
          <a:stretch>
            <a:fillRect/>
          </a:stretch>
        </p:blipFill>
        <p:spPr>
          <a:xfrm>
            <a:off x="0" y="2362200"/>
            <a:ext cx="9144000" cy="2667000"/>
          </a:xfrm>
          <a:prstGeom prst="rect">
            <a:avLst/>
          </a:prstGeom>
        </p:spPr>
      </p:pic>
      <p:sp>
        <p:nvSpPr>
          <p:cNvPr id="17" name="Rectangle 16"/>
          <p:cNvSpPr/>
          <p:nvPr/>
        </p:nvSpPr>
        <p:spPr>
          <a:xfrm>
            <a:off x="1" y="115963"/>
            <a:ext cx="9143999"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Background Information</a:t>
            </a:r>
            <a:endParaRPr lang="en-US" sz="3800" dirty="0"/>
          </a:p>
        </p:txBody>
      </p:sp>
      <p:sp>
        <p:nvSpPr>
          <p:cNvPr id="18" name="TextBox 17"/>
          <p:cNvSpPr txBox="1"/>
          <p:nvPr/>
        </p:nvSpPr>
        <p:spPr>
          <a:xfrm>
            <a:off x="-76200" y="1735583"/>
            <a:ext cx="4554069" cy="3631763"/>
          </a:xfrm>
          <a:prstGeom prst="rect">
            <a:avLst/>
          </a:prstGeom>
          <a:noFill/>
        </p:spPr>
        <p:txBody>
          <a:bodyPr wrap="square" rtlCol="0">
            <a:spAutoFit/>
          </a:bodyPr>
          <a:lstStyle/>
          <a:p>
            <a:pPr lvl="1">
              <a:buClr>
                <a:schemeClr val="bg1">
                  <a:lumMod val="75000"/>
                  <a:lumOff val="25000"/>
                </a:schemeClr>
              </a:buClr>
            </a:pPr>
            <a:endParaRPr lang="en-US" sz="2400" dirty="0" smtClean="0">
              <a:solidFill>
                <a:schemeClr val="bg1">
                  <a:lumMod val="75000"/>
                  <a:lumOff val="25000"/>
                </a:schemeClr>
              </a:solidFill>
              <a:latin typeface="Century Gothic"/>
              <a:cs typeface="Century Gothic"/>
            </a:endParaRPr>
          </a:p>
          <a:p>
            <a:pPr marL="800100" lvl="1" indent="-342900">
              <a:buClr>
                <a:schemeClr val="bg1">
                  <a:lumMod val="75000"/>
                  <a:lumOff val="25000"/>
                </a:schemeClr>
              </a:buClr>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Neglected tropical disease</a:t>
            </a:r>
          </a:p>
          <a:p>
            <a:pPr marL="800100" lvl="1" indent="-342900">
              <a:buClr>
                <a:schemeClr val="bg1">
                  <a:lumMod val="75000"/>
                  <a:lumOff val="25000"/>
                </a:schemeClr>
              </a:buClr>
              <a:buFont typeface="Arial" panose="020B0604020202020204" pitchFamily="34" charset="0"/>
              <a:buChar char="•"/>
            </a:pPr>
            <a:endParaRPr lang="en-US" sz="2400" dirty="0">
              <a:solidFill>
                <a:schemeClr val="bg1">
                  <a:lumMod val="75000"/>
                  <a:lumOff val="25000"/>
                </a:schemeClr>
              </a:solidFill>
              <a:latin typeface="Century Gothic"/>
              <a:cs typeface="Century Gothic"/>
            </a:endParaRPr>
          </a:p>
          <a:p>
            <a:pPr marL="800100" lvl="1" indent="-342900">
              <a:buClr>
                <a:schemeClr val="bg1">
                  <a:lumMod val="75000"/>
                  <a:lumOff val="25000"/>
                </a:schemeClr>
              </a:buClr>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Caused by a parasitic worm known as  </a:t>
            </a:r>
            <a:r>
              <a:rPr lang="en-US" sz="2100" i="1" dirty="0" smtClean="0">
                <a:solidFill>
                  <a:schemeClr val="bg1">
                    <a:lumMod val="75000"/>
                    <a:lumOff val="25000"/>
                  </a:schemeClr>
                </a:solidFill>
                <a:latin typeface="Century Gothic"/>
                <a:cs typeface="Century Gothic"/>
              </a:rPr>
              <a:t>Onchocerca volvulus</a:t>
            </a:r>
          </a:p>
          <a:p>
            <a:pPr marL="800100" lvl="1" indent="-342900">
              <a:buClr>
                <a:schemeClr val="bg1">
                  <a:lumMod val="75000"/>
                  <a:lumOff val="25000"/>
                </a:schemeClr>
              </a:buClr>
              <a:buFont typeface="Arial" panose="020B0604020202020204" pitchFamily="34" charset="0"/>
              <a:buChar char="•"/>
            </a:pPr>
            <a:endParaRPr lang="en-US" sz="2400" i="1" dirty="0" smtClean="0">
              <a:solidFill>
                <a:schemeClr val="bg1">
                  <a:lumMod val="75000"/>
                  <a:lumOff val="25000"/>
                </a:schemeClr>
              </a:solidFill>
              <a:latin typeface="Century Gothic"/>
              <a:cs typeface="Century Gothic"/>
            </a:endParaRPr>
          </a:p>
          <a:p>
            <a:pPr marL="800100" lvl="1" indent="-342900">
              <a:buClr>
                <a:schemeClr val="bg1">
                  <a:lumMod val="75000"/>
                  <a:lumOff val="25000"/>
                </a:schemeClr>
              </a:buClr>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Onchocerca </a:t>
            </a:r>
            <a:r>
              <a:rPr lang="en-US" sz="2100" i="1" dirty="0" smtClean="0">
                <a:solidFill>
                  <a:schemeClr val="bg1">
                    <a:lumMod val="75000"/>
                    <a:lumOff val="25000"/>
                  </a:schemeClr>
                </a:solidFill>
                <a:latin typeface="Century Gothic"/>
                <a:cs typeface="Century Gothic"/>
              </a:rPr>
              <a:t>volvulus</a:t>
            </a:r>
            <a:r>
              <a:rPr lang="en-US" sz="2100" dirty="0" smtClean="0">
                <a:solidFill>
                  <a:schemeClr val="bg1">
                    <a:lumMod val="75000"/>
                    <a:lumOff val="25000"/>
                  </a:schemeClr>
                </a:solidFill>
                <a:latin typeface="Century Gothic"/>
                <a:cs typeface="Century Gothic"/>
              </a:rPr>
              <a:t> is transmitted through the bite of a black fly</a:t>
            </a:r>
          </a:p>
          <a:p>
            <a:pPr marL="1485900" lvl="2" indent="-342900"/>
            <a:endParaRPr lang="en-US" sz="1100" dirty="0" smtClean="0">
              <a:solidFill>
                <a:schemeClr val="bg1">
                  <a:lumMod val="75000"/>
                  <a:lumOff val="25000"/>
                </a:schemeClr>
              </a:solidFill>
            </a:endParaRPr>
          </a:p>
        </p:txBody>
      </p:sp>
      <p:sp>
        <p:nvSpPr>
          <p:cNvPr id="21" name="TextBox 20"/>
          <p:cNvSpPr txBox="1"/>
          <p:nvPr/>
        </p:nvSpPr>
        <p:spPr>
          <a:xfrm>
            <a:off x="226484" y="1025352"/>
            <a:ext cx="4394820" cy="1107996"/>
          </a:xfrm>
          <a:prstGeom prst="rect">
            <a:avLst/>
          </a:prstGeom>
          <a:noFill/>
        </p:spPr>
        <p:txBody>
          <a:bodyPr wrap="square" rtlCol="0">
            <a:spAutoFit/>
          </a:bodyPr>
          <a:lstStyle/>
          <a:p>
            <a:pPr algn="ct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What is </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Onchocerciasis</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 </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or River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Blindness Disease?</a:t>
            </a:r>
          </a:p>
          <a:p>
            <a:endParaRPr lang="en-US" dirty="0">
              <a:solidFill>
                <a:schemeClr val="bg1">
                  <a:lumMod val="75000"/>
                  <a:lumOff val="25000"/>
                </a:schemeClr>
              </a:solidFill>
            </a:endParaRPr>
          </a:p>
        </p:txBody>
      </p:sp>
      <p:sp>
        <p:nvSpPr>
          <p:cNvPr id="22" name="TextBox 21"/>
          <p:cNvSpPr txBox="1"/>
          <p:nvPr/>
        </p:nvSpPr>
        <p:spPr>
          <a:xfrm>
            <a:off x="381000" y="5475550"/>
            <a:ext cx="8552329" cy="1015663"/>
          </a:xfrm>
          <a:prstGeom prst="rect">
            <a:avLst/>
          </a:prstGeom>
          <a:noFill/>
        </p:spPr>
        <p:txBody>
          <a:bodyPr wrap="square" rtlCol="0">
            <a:spAutoFit/>
          </a:bodyPr>
          <a:lstStyle/>
          <a:p>
            <a:pPr marL="3429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Symptoms of river blindness disease include itching, rash, skin discoloration, visual impairment, and blindness</a:t>
            </a:r>
            <a:endParaRPr lang="en-US" sz="2100" dirty="0">
              <a:solidFill>
                <a:schemeClr val="bg1">
                  <a:lumMod val="75000"/>
                  <a:lumOff val="25000"/>
                </a:schemeClr>
              </a:solidFill>
              <a:latin typeface="Century Gothic"/>
              <a:cs typeface="Century Gothic"/>
            </a:endParaRPr>
          </a:p>
          <a:p>
            <a:endParaRPr lang="en-US" dirty="0">
              <a:solidFill>
                <a:schemeClr val="bg1">
                  <a:lumMod val="75000"/>
                  <a:lumOff val="25000"/>
                </a:schemeClr>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6667" r="26545"/>
          <a:stretch/>
        </p:blipFill>
        <p:spPr>
          <a:xfrm>
            <a:off x="4648200" y="1143000"/>
            <a:ext cx="4025817" cy="4049127"/>
          </a:xfrm>
          <a:prstGeom prst="rect">
            <a:avLst/>
          </a:prstGeom>
          <a:ln w="12700">
            <a:solidFill>
              <a:schemeClr val="bg1">
                <a:lumMod val="75000"/>
                <a:lumOff val="25000"/>
              </a:schemeClr>
            </a:solidFill>
          </a:ln>
          <a:effectLst/>
        </p:spPr>
      </p:pic>
      <p:sp>
        <p:nvSpPr>
          <p:cNvPr id="20" name="TextBox 19"/>
          <p:cNvSpPr txBox="1"/>
          <p:nvPr/>
        </p:nvSpPr>
        <p:spPr>
          <a:xfrm>
            <a:off x="7086600" y="4953000"/>
            <a:ext cx="1676400" cy="215444"/>
          </a:xfrm>
          <a:prstGeom prst="rect">
            <a:avLst/>
          </a:prstGeom>
          <a:noFill/>
        </p:spPr>
        <p:txBody>
          <a:bodyPr wrap="square" rtlCol="0">
            <a:spAutoFit/>
          </a:bodyPr>
          <a:lstStyle/>
          <a:p>
            <a:r>
              <a:rPr lang="en-US" sz="800" dirty="0" smtClean="0">
                <a:latin typeface="Century Gothic"/>
                <a:cs typeface="Century Gothic"/>
              </a:rPr>
              <a:t>Source: The Carter Center</a:t>
            </a:r>
            <a:endParaRPr lang="en-US" sz="800" dirty="0">
              <a:latin typeface="Century Gothic"/>
              <a:cs typeface="Century Gothic"/>
            </a:endParaRPr>
          </a:p>
        </p:txBody>
      </p:sp>
      <p:sp>
        <p:nvSpPr>
          <p:cNvPr id="24" name="TextBox 23"/>
          <p:cNvSpPr txBox="1"/>
          <p:nvPr/>
        </p:nvSpPr>
        <p:spPr>
          <a:xfrm>
            <a:off x="7162800" y="4724400"/>
            <a:ext cx="3229943" cy="215444"/>
          </a:xfrm>
          <a:prstGeom prst="rect">
            <a:avLst/>
          </a:prstGeom>
          <a:noFill/>
        </p:spPr>
        <p:txBody>
          <a:bodyPr wrap="square" rtlCol="0">
            <a:spAutoFit/>
          </a:bodyPr>
          <a:lstStyle/>
          <a:p>
            <a:r>
              <a:rPr lang="en-US" sz="800" dirty="0" smtClean="0">
                <a:latin typeface="Century Gothic"/>
                <a:cs typeface="Century Gothic"/>
              </a:rPr>
              <a:t>Source: Flickr User Gleilson Miranda</a:t>
            </a:r>
            <a:endParaRPr lang="en-US" sz="800" dirty="0">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50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1500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10" presetClass="exit" presetSubtype="0" fill="hold" nodeType="withEffect">
                                  <p:stCondLst>
                                    <p:cond delay="1500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nodeType="withEffect">
                                  <p:stCondLst>
                                    <p:cond delay="1500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1500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1500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nodeType="withEffect">
                                  <p:stCondLst>
                                    <p:cond delay="150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1500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1500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1500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nodeType="withEffect">
                                  <p:stCondLst>
                                    <p:cond delay="150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24"/>
                                        </p:tgtEl>
                                      </p:cBhvr>
                                    </p:animEffect>
                                    <p:set>
                                      <p:cBhvr>
                                        <p:cTn id="40" dur="1" fill="hold">
                                          <p:stCondLst>
                                            <p:cond delay="1999"/>
                                          </p:stCondLst>
                                        </p:cTn>
                                        <p:tgtEl>
                                          <p:spTgt spid="24"/>
                                        </p:tgtEl>
                                        <p:attrNameLst>
                                          <p:attrName>style.visibility</p:attrName>
                                        </p:attrNameLst>
                                      </p:cBhvr>
                                      <p:to>
                                        <p:strVal val="hidden"/>
                                      </p:to>
                                    </p:set>
                                  </p:childTnLst>
                                </p:cTn>
                              </p:par>
                            </p:childTnLst>
                          </p:cTn>
                        </p:par>
                        <p:par>
                          <p:cTn id="41" fill="hold">
                            <p:stCondLst>
                              <p:cond delay="155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animBg="1"/>
      <p:bldP spid="2" grpId="0"/>
      <p:bldP spid="17" grpId="0"/>
      <p:bldP spid="18" grpId="0"/>
      <p:bldP spid="21" grpId="0"/>
      <p:bldP spid="22" grpId="0"/>
      <p:bldP spid="20" grpId="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304800" y="762000"/>
            <a:ext cx="8534400" cy="579119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114425" lvl="2" indent="-257175"/>
            <a:endParaRPr lang="en-US" sz="825" dirty="0">
              <a:solidFill>
                <a:srgbClr val="404040"/>
              </a:solidFill>
            </a:endParaRPr>
          </a:p>
          <a:p>
            <a:pPr lvl="2"/>
            <a:endParaRPr lang="en-US" sz="825" dirty="0">
              <a:solidFill>
                <a:srgbClr val="404040"/>
              </a:solidFill>
            </a:endParaRPr>
          </a:p>
        </p:txBody>
      </p:sp>
      <p:sp>
        <p:nvSpPr>
          <p:cNvPr id="4" name="Rectangle 3"/>
          <p:cNvSpPr/>
          <p:nvPr/>
        </p:nvSpPr>
        <p:spPr>
          <a:xfrm>
            <a:off x="1314450" y="42589"/>
            <a:ext cx="6515100" cy="677108"/>
          </a:xfrm>
          <a:prstGeom prst="rect">
            <a:avLst/>
          </a:prstGeom>
        </p:spPr>
        <p:txBody>
          <a:bodyPr wrap="square" anchor="t">
            <a:spAutoFit/>
          </a:bodyPr>
          <a:lstStyle/>
          <a:p>
            <a:pPr algn="ctr"/>
            <a:r>
              <a:rPr lang="en-US" sz="3800" b="1" spc="38" dirty="0">
                <a:ln w="25400" cap="flat" cmpd="sng" algn="ctr">
                  <a:solidFill>
                    <a:prstClr val="white"/>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 Conclusion</a:t>
            </a:r>
            <a:endParaRPr lang="en-US" sz="3800" dirty="0">
              <a:solidFill>
                <a:prstClr val="white"/>
              </a:solidFill>
            </a:endParaRPr>
          </a:p>
        </p:txBody>
      </p:sp>
      <p:sp>
        <p:nvSpPr>
          <p:cNvPr id="5" name="TextBox 4"/>
          <p:cNvSpPr txBox="1"/>
          <p:nvPr/>
        </p:nvSpPr>
        <p:spPr>
          <a:xfrm>
            <a:off x="1428750" y="1600201"/>
            <a:ext cx="3143250" cy="219291"/>
          </a:xfrm>
          <a:prstGeom prst="rect">
            <a:avLst/>
          </a:prstGeom>
          <a:noFill/>
        </p:spPr>
        <p:txBody>
          <a:bodyPr wrap="square" rtlCol="0">
            <a:spAutoFit/>
          </a:bodyPr>
          <a:lstStyle/>
          <a:p>
            <a:pPr marL="1114425" lvl="2" indent="-257175"/>
            <a:endParaRPr lang="en-US" sz="825" dirty="0">
              <a:solidFill>
                <a:prstClr val="black">
                  <a:lumMod val="75000"/>
                  <a:lumOff val="25000"/>
                </a:prstClr>
              </a:solidFill>
            </a:endParaRPr>
          </a:p>
        </p:txBody>
      </p:sp>
      <p:pic>
        <p:nvPicPr>
          <p:cNvPr id="3" name="Picture 2" descr="Screen Shot 2015-07-27 at 2.37.21 PM.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00800" y="5206615"/>
            <a:ext cx="2225865" cy="1224453"/>
          </a:xfrm>
          <a:prstGeom prst="rect">
            <a:avLst/>
          </a:prstGeom>
          <a:ln w="12700" cap="flat" cmpd="sng" algn="ctr">
            <a:solidFill>
              <a:srgbClr val="404040"/>
            </a:solidFill>
            <a:prstDash val="solid"/>
            <a:round/>
            <a:headEnd type="none" w="med" len="med"/>
            <a:tailEnd type="none" w="med" len="med"/>
          </a:ln>
        </p:spPr>
      </p:pic>
      <p:pic>
        <p:nvPicPr>
          <p:cNvPr id="7" name="Picture 6"/>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414" r="3831"/>
          <a:stretch/>
        </p:blipFill>
        <p:spPr>
          <a:xfrm>
            <a:off x="6400800" y="932023"/>
            <a:ext cx="2225864" cy="1276358"/>
          </a:xfrm>
          <a:prstGeom prst="rect">
            <a:avLst/>
          </a:prstGeom>
          <a:ln w="12700" cap="flat" cmpd="sng" algn="ctr">
            <a:solidFill>
              <a:schemeClr val="bg1">
                <a:lumMod val="75000"/>
                <a:lumOff val="25000"/>
              </a:schemeClr>
            </a:solidFill>
            <a:prstDash val="solid"/>
            <a:round/>
            <a:headEnd type="none" w="med" len="med"/>
            <a:tailEnd type="none" w="med" len="med"/>
          </a:ln>
        </p:spPr>
      </p:pic>
      <p:pic>
        <p:nvPicPr>
          <p:cNvPr id="9" name="Picture 8"/>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39000" y="3729613"/>
            <a:ext cx="1387664" cy="1376215"/>
          </a:xfrm>
          <a:prstGeom prst="rect">
            <a:avLst/>
          </a:prstGeom>
          <a:ln>
            <a:solidFill>
              <a:srgbClr val="404040"/>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00800" y="3687555"/>
            <a:ext cx="473264" cy="141827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00800" y="2319995"/>
            <a:ext cx="2209800" cy="1312023"/>
          </a:xfrm>
          <a:prstGeom prst="rect">
            <a:avLst/>
          </a:prstGeom>
          <a:solidFill>
            <a:schemeClr val="bg1">
              <a:lumMod val="85000"/>
              <a:lumOff val="15000"/>
            </a:schemeClr>
          </a:solidFill>
          <a:ln w="12700" cap="flat" cmpd="sng" algn="ctr">
            <a:solidFill>
              <a:schemeClr val="bg1">
                <a:lumMod val="75000"/>
                <a:lumOff val="25000"/>
              </a:schemeClr>
            </a:solidFill>
            <a:prstDash val="solid"/>
            <a:round/>
            <a:headEnd type="none" w="med" len="med"/>
            <a:tailEnd type="none" w="med" len="med"/>
          </a:ln>
        </p:spPr>
      </p:pic>
      <p:sp>
        <p:nvSpPr>
          <p:cNvPr id="13" name="Rectangle 12"/>
          <p:cNvSpPr/>
          <p:nvPr/>
        </p:nvSpPr>
        <p:spPr>
          <a:xfrm>
            <a:off x="0" y="42589"/>
            <a:ext cx="9144000" cy="677108"/>
          </a:xfrm>
          <a:prstGeom prst="rect">
            <a:avLst/>
          </a:prstGeom>
        </p:spPr>
        <p:txBody>
          <a:bodyPr wrap="square" anchor="t">
            <a:spAutoFit/>
          </a:bodyPr>
          <a:lstStyle/>
          <a:p>
            <a:pPr algn="ctr"/>
            <a:r>
              <a:rPr lang="en-US" sz="3800" b="1" spc="38" dirty="0">
                <a:ln w="25400" cap="flat" cmpd="sng" algn="ctr">
                  <a:solidFill>
                    <a:prstClr val="white"/>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 Acknowledgments</a:t>
            </a:r>
            <a:endParaRPr lang="en-US" sz="3800" dirty="0">
              <a:solidFill>
                <a:prstClr val="white"/>
              </a:solidFill>
            </a:endParaRPr>
          </a:p>
        </p:txBody>
      </p:sp>
      <p:sp>
        <p:nvSpPr>
          <p:cNvPr id="14" name="TextBox 13"/>
          <p:cNvSpPr txBox="1"/>
          <p:nvPr/>
        </p:nvSpPr>
        <p:spPr>
          <a:xfrm>
            <a:off x="457200" y="838200"/>
            <a:ext cx="13563600" cy="2966197"/>
          </a:xfrm>
          <a:prstGeom prst="rect">
            <a:avLst/>
          </a:prstGeom>
          <a:noFill/>
        </p:spPr>
        <p:txBody>
          <a:bodyPr wrap="square" rtlCol="0">
            <a:spAutoFit/>
          </a:bodyPr>
          <a:lstStyle/>
          <a:p>
            <a:pPr>
              <a:buClr>
                <a:srgbClr val="826F61"/>
              </a:buClr>
            </a:pPr>
            <a:r>
              <a:rPr lang="en-US" altLang="en-US" sz="2400" dirty="0">
                <a:solidFill>
                  <a:srgbClr val="404040"/>
                </a:solidFill>
                <a:latin typeface="Century Gothic" panose="020B0502020202020204" pitchFamily="34" charset="0"/>
              </a:rPr>
              <a:t>Advisors</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Jim Tucker (NASA Goddard Space Flight Center)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Kel Markert (University of Alabama in Huntsville)</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Kenton Ross (NASA DEVELOP)</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Dan Irwin (SERVIR Program Director)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Jeff Luvall (NASA at National Space Science and Technology Center)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Robert Griffin (University of Alabama in Huntsville)</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Katie Melocik (NASA Goddard Space Flight Center)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Thomas Unnasch (University of South Florida)</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Melanie Salyer, Mentor (Wise County)</a:t>
            </a:r>
          </a:p>
          <a:p>
            <a:pPr lvl="1">
              <a:buClr>
                <a:srgbClr val="826F61"/>
              </a:buClr>
            </a:pPr>
            <a:endParaRPr lang="en-US" altLang="en-US" sz="1425" dirty="0">
              <a:solidFill>
                <a:prstClr val="white"/>
              </a:solidFill>
            </a:endParaRPr>
          </a:p>
          <a:p>
            <a:pPr marL="285750" indent="-285750">
              <a:buFont typeface="Arial" panose="020B0604020202020204" pitchFamily="34" charset="0"/>
              <a:buChar char="•"/>
            </a:pPr>
            <a:endParaRPr lang="en-US" sz="1350" dirty="0">
              <a:solidFill>
                <a:prstClr val="white"/>
              </a:solidFill>
            </a:endParaRPr>
          </a:p>
        </p:txBody>
      </p:sp>
      <p:sp>
        <p:nvSpPr>
          <p:cNvPr id="15" name="TextBox 14"/>
          <p:cNvSpPr txBox="1"/>
          <p:nvPr/>
        </p:nvSpPr>
        <p:spPr>
          <a:xfrm>
            <a:off x="1371600" y="6096000"/>
            <a:ext cx="6743700" cy="400110"/>
          </a:xfrm>
          <a:prstGeom prst="rect">
            <a:avLst/>
          </a:prstGeom>
          <a:noFill/>
        </p:spPr>
        <p:txBody>
          <a:bodyPr wrap="square" rtlCol="0">
            <a:spAutoFit/>
          </a:bodyPr>
          <a:lstStyle/>
          <a:p>
            <a:pPr algn="ctr"/>
            <a:r>
              <a:rPr lang="en-US" altLang="en-US" sz="1000" i="1" dirty="0">
                <a:solidFill>
                  <a:srgbClr val="404040"/>
                </a:solidFill>
                <a:latin typeface="Century Gothic" panose="020B0502020202020204" pitchFamily="34" charset="0"/>
              </a:rPr>
              <a:t>This material is based upon work supported by NASA through contract NNL11AA00B and cooperative agreement NNX14AB60A</a:t>
            </a:r>
            <a:endParaRPr lang="en-US" sz="1000" dirty="0">
              <a:solidFill>
                <a:srgbClr val="404040"/>
              </a:solidFill>
              <a:latin typeface="Century Gothic" panose="020B0502020202020204" pitchFamily="34" charset="0"/>
            </a:endParaRPr>
          </a:p>
        </p:txBody>
      </p:sp>
      <p:sp>
        <p:nvSpPr>
          <p:cNvPr id="16" name="TextBox 15"/>
          <p:cNvSpPr txBox="1"/>
          <p:nvPr/>
        </p:nvSpPr>
        <p:spPr>
          <a:xfrm>
            <a:off x="533400" y="3886200"/>
            <a:ext cx="5086350" cy="1361911"/>
          </a:xfrm>
          <a:prstGeom prst="rect">
            <a:avLst/>
          </a:prstGeom>
          <a:noFill/>
        </p:spPr>
        <p:txBody>
          <a:bodyPr wrap="square" rtlCol="0">
            <a:spAutoFit/>
          </a:bodyPr>
          <a:lstStyle/>
          <a:p>
            <a:r>
              <a:rPr lang="en-US" sz="2400" dirty="0">
                <a:solidFill>
                  <a:srgbClr val="404040"/>
                </a:solidFill>
                <a:latin typeface="Century Gothic" panose="020B0502020202020204" pitchFamily="34" charset="0"/>
              </a:rPr>
              <a:t>Partners</a:t>
            </a:r>
          </a:p>
          <a:p>
            <a:pPr marL="285750" indent="-285750">
              <a:buFont typeface="Arial" panose="020B0604020202020204" pitchFamily="34" charset="0"/>
              <a:buChar char="•"/>
            </a:pPr>
            <a:r>
              <a:rPr lang="en-US" sz="1500" dirty="0">
                <a:solidFill>
                  <a:srgbClr val="404040"/>
                </a:solidFill>
                <a:latin typeface="Century Gothic" panose="020B0502020202020204" pitchFamily="34" charset="0"/>
              </a:rPr>
              <a:t>The Carter Center</a:t>
            </a:r>
          </a:p>
          <a:p>
            <a:pPr marL="285750" indent="-285750">
              <a:buFont typeface="Arial" panose="020B0604020202020204" pitchFamily="34" charset="0"/>
              <a:buChar char="•"/>
            </a:pPr>
            <a:r>
              <a:rPr lang="en-US" sz="1500" dirty="0">
                <a:solidFill>
                  <a:srgbClr val="404040"/>
                </a:solidFill>
                <a:latin typeface="Century Gothic" panose="020B0502020202020204" pitchFamily="34" charset="0"/>
              </a:rPr>
              <a:t>Dr. Frank Richards, The Carter Center</a:t>
            </a:r>
          </a:p>
          <a:p>
            <a:pPr marL="285750" indent="-285750">
              <a:buFont typeface="Arial" panose="020B0604020202020204" pitchFamily="34" charset="0"/>
              <a:buChar char="•"/>
            </a:pPr>
            <a:r>
              <a:rPr lang="en-US" sz="1500" dirty="0">
                <a:solidFill>
                  <a:srgbClr val="404040"/>
                </a:solidFill>
                <a:latin typeface="Century Gothic" panose="020B0502020202020204" pitchFamily="34" charset="0"/>
              </a:rPr>
              <a:t>Lindsay Rakers, The Carter Center</a:t>
            </a:r>
          </a:p>
          <a:p>
            <a:endParaRPr lang="en-US" sz="1350" dirty="0">
              <a:solidFill>
                <a:prstClr val="white"/>
              </a:solidFill>
            </a:endParaRPr>
          </a:p>
        </p:txBody>
      </p:sp>
      <p:sp>
        <p:nvSpPr>
          <p:cNvPr id="17" name="Rectangle 16"/>
          <p:cNvSpPr/>
          <p:nvPr/>
        </p:nvSpPr>
        <p:spPr>
          <a:xfrm>
            <a:off x="457200" y="914400"/>
            <a:ext cx="5334000" cy="1551963"/>
          </a:xfrm>
          <a:prstGeom prst="rect">
            <a:avLst/>
          </a:prstGeom>
        </p:spPr>
        <p:txBody>
          <a:bodyPr wrap="square">
            <a:spAutoFit/>
          </a:bodyPr>
          <a:lstStyle/>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River Blindness Disease effects:</a:t>
            </a:r>
          </a:p>
          <a:p>
            <a:pPr marL="685800" lvl="1"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Reinforces poverty cycle </a:t>
            </a:r>
          </a:p>
          <a:p>
            <a:pPr marL="685800" lvl="1"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Impacts ones quality of life</a:t>
            </a:r>
          </a:p>
          <a:p>
            <a:pPr marL="685800" lvl="1"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Influences ones ability to work and learn survival skills</a:t>
            </a:r>
          </a:p>
        </p:txBody>
      </p:sp>
      <p:sp>
        <p:nvSpPr>
          <p:cNvPr id="18" name="Rectangle 17"/>
          <p:cNvSpPr/>
          <p:nvPr/>
        </p:nvSpPr>
        <p:spPr>
          <a:xfrm>
            <a:off x="457200" y="2819400"/>
            <a:ext cx="5410200" cy="970266"/>
          </a:xfrm>
          <a:prstGeom prst="rect">
            <a:avLst/>
          </a:prstGeom>
        </p:spPr>
        <p:txBody>
          <a:bodyPr wrap="square">
            <a:spAutoFit/>
          </a:bodyPr>
          <a:lstStyle/>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About 90 remote Yanomami villages  were identified in the Alto Orinoco Region</a:t>
            </a:r>
          </a:p>
        </p:txBody>
      </p:sp>
      <p:sp>
        <p:nvSpPr>
          <p:cNvPr id="19" name="Rectangle 18"/>
          <p:cNvSpPr/>
          <p:nvPr/>
        </p:nvSpPr>
        <p:spPr>
          <a:xfrm>
            <a:off x="457200" y="3810000"/>
            <a:ext cx="5257800" cy="1261114"/>
          </a:xfrm>
          <a:prstGeom prst="rect">
            <a:avLst/>
          </a:prstGeom>
        </p:spPr>
        <p:txBody>
          <a:bodyPr wrap="square">
            <a:spAutoFit/>
          </a:bodyPr>
          <a:lstStyle/>
          <a:p>
            <a:pPr>
              <a:lnSpc>
                <a:spcPct val="90000"/>
              </a:lnSpc>
              <a:buClr>
                <a:prstClr val="black">
                  <a:lumMod val="85000"/>
                  <a:lumOff val="15000"/>
                </a:prstClr>
              </a:buClr>
              <a:buSzPct val="75000"/>
            </a:pPr>
            <a:endParaRPr lang="en-US" sz="2100" dirty="0" smtClean="0">
              <a:solidFill>
                <a:srgbClr val="404040"/>
              </a:solidFill>
              <a:latin typeface="Century Gothic"/>
              <a:ea typeface="Garamond"/>
              <a:cs typeface="Century Gothic"/>
              <a:sym typeface="Garamond"/>
            </a:endParaRPr>
          </a:p>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The suitability and probable village location maps have an 76% accuracy rating</a:t>
            </a:r>
            <a:endParaRPr lang="en-US" sz="2100" dirty="0">
              <a:solidFill>
                <a:srgbClr val="404040"/>
              </a:solidFill>
              <a:latin typeface="Century Gothic"/>
              <a:ea typeface="Garamond"/>
              <a:cs typeface="Century Gothic"/>
              <a:sym typeface="Garamond"/>
            </a:endParaRPr>
          </a:p>
        </p:txBody>
      </p:sp>
      <p:sp>
        <p:nvSpPr>
          <p:cNvPr id="20" name="Rectangle 19"/>
          <p:cNvSpPr/>
          <p:nvPr/>
        </p:nvSpPr>
        <p:spPr>
          <a:xfrm>
            <a:off x="457200" y="4800600"/>
            <a:ext cx="5562600" cy="1551963"/>
          </a:xfrm>
          <a:prstGeom prst="rect">
            <a:avLst/>
          </a:prstGeom>
        </p:spPr>
        <p:txBody>
          <a:bodyPr wrap="square">
            <a:spAutoFit/>
          </a:bodyPr>
          <a:lstStyle/>
          <a:p>
            <a:pPr>
              <a:lnSpc>
                <a:spcPct val="90000"/>
              </a:lnSpc>
              <a:buClr>
                <a:prstClr val="black">
                  <a:lumMod val="85000"/>
                  <a:lumOff val="15000"/>
                </a:prstClr>
              </a:buClr>
              <a:buSzPct val="75000"/>
            </a:pPr>
            <a:endParaRPr lang="en-US" sz="2100" dirty="0" smtClean="0">
              <a:solidFill>
                <a:srgbClr val="404040"/>
              </a:solidFill>
              <a:latin typeface="Century Gothic"/>
              <a:ea typeface="Garamond"/>
              <a:cs typeface="Century Gothic"/>
              <a:sym typeface="Garamond"/>
            </a:endParaRPr>
          </a:p>
          <a:p>
            <a:pPr>
              <a:lnSpc>
                <a:spcPct val="90000"/>
              </a:lnSpc>
              <a:buClr>
                <a:prstClr val="black">
                  <a:lumMod val="85000"/>
                  <a:lumOff val="15000"/>
                </a:prstClr>
              </a:buClr>
              <a:buSzPct val="75000"/>
            </a:pPr>
            <a:endParaRPr lang="en-US" sz="2100" dirty="0" smtClean="0">
              <a:solidFill>
                <a:srgbClr val="404040"/>
              </a:solidFill>
              <a:latin typeface="Century Gothic"/>
              <a:ea typeface="Garamond"/>
              <a:cs typeface="Century Gothic"/>
              <a:sym typeface="Garamond"/>
            </a:endParaRPr>
          </a:p>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The Carter Center will apply this intelligence to provide treatment and continue their eradication efforts </a:t>
            </a:r>
          </a:p>
        </p:txBody>
      </p:sp>
      <p:sp>
        <p:nvSpPr>
          <p:cNvPr id="22" name="Rectangle 21"/>
          <p:cNvSpPr/>
          <p:nvPr/>
        </p:nvSpPr>
        <p:spPr>
          <a:xfrm>
            <a:off x="7467600" y="6642556"/>
            <a:ext cx="1479892" cy="215444"/>
          </a:xfrm>
          <a:prstGeom prst="rect">
            <a:avLst/>
          </a:prstGeom>
        </p:spPr>
        <p:txBody>
          <a:bodyPr wrap="none">
            <a:spAutoFit/>
          </a:bodyPr>
          <a:lstStyle/>
          <a:p>
            <a:r>
              <a:rPr lang="en-US" sz="800" dirty="0" smtClean="0">
                <a:latin typeface="Century Gothic"/>
                <a:cs typeface="Century Gothic"/>
              </a:rPr>
              <a:t>Source: The Carter Center</a:t>
            </a:r>
            <a:endParaRPr lang="en-US" sz="800" dirty="0">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8676069"/>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3000"/>
                                        <p:tgtEl>
                                          <p:spTgt spid="17"/>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30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000"/>
                                        <p:tgtEl>
                                          <p:spTgt spid="11"/>
                                        </p:tgtEl>
                                      </p:cBhvr>
                                    </p:animEffect>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3000"/>
                                        <p:tgtEl>
                                          <p:spTgt spid="19"/>
                                        </p:tgtEl>
                                      </p:cBhvr>
                                    </p:animEffect>
                                  </p:childTnLst>
                                </p:cTn>
                              </p:par>
                            </p:childTnLst>
                          </p:cTn>
                        </p:par>
                        <p:par>
                          <p:cTn id="28" fill="hold">
                            <p:stCondLst>
                              <p:cond delay="9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3000"/>
                                        <p:tgtEl>
                                          <p:spTgt spid="3"/>
                                        </p:tgtEl>
                                      </p:cBhvr>
                                    </p:animEffect>
                                  </p:childTnLst>
                                </p:cTn>
                              </p:par>
                            </p:childTnLst>
                          </p:cTn>
                        </p:par>
                        <p:par>
                          <p:cTn id="35" fill="hold">
                            <p:stCondLst>
                              <p:cond delay="12000"/>
                            </p:stCondLst>
                            <p:childTnLst>
                              <p:par>
                                <p:cTn id="36" presetID="10" presetClass="exit" presetSubtype="0" fill="hold" grpId="1" nodeType="afterEffect">
                                  <p:stCondLst>
                                    <p:cond delay="12000"/>
                                  </p:stCondLst>
                                  <p:childTnLst>
                                    <p:animEffect transition="out" filter="fade">
                                      <p:cBhvr>
                                        <p:cTn id="37" dur="2000"/>
                                        <p:tgtEl>
                                          <p:spTgt spid="18"/>
                                        </p:tgtEl>
                                      </p:cBhvr>
                                    </p:animEffect>
                                    <p:set>
                                      <p:cBhvr>
                                        <p:cTn id="38" dur="1" fill="hold">
                                          <p:stCondLst>
                                            <p:cond delay="1999"/>
                                          </p:stCondLst>
                                        </p:cTn>
                                        <p:tgtEl>
                                          <p:spTgt spid="18"/>
                                        </p:tgtEl>
                                        <p:attrNameLst>
                                          <p:attrName>style.visibility</p:attrName>
                                        </p:attrNameLst>
                                      </p:cBhvr>
                                      <p:to>
                                        <p:strVal val="hidden"/>
                                      </p:to>
                                    </p:set>
                                  </p:childTnLst>
                                </p:cTn>
                              </p:par>
                              <p:par>
                                <p:cTn id="39" presetID="10" presetClass="exit" presetSubtype="0" fill="hold" grpId="1" nodeType="withEffect">
                                  <p:stCondLst>
                                    <p:cond delay="12000"/>
                                  </p:stCondLst>
                                  <p:childTnLst>
                                    <p:animEffect transition="out" filter="fade">
                                      <p:cBhvr>
                                        <p:cTn id="40" dur="2000"/>
                                        <p:tgtEl>
                                          <p:spTgt spid="20"/>
                                        </p:tgtEl>
                                      </p:cBhvr>
                                    </p:animEffect>
                                    <p:set>
                                      <p:cBhvr>
                                        <p:cTn id="41" dur="1" fill="hold">
                                          <p:stCondLst>
                                            <p:cond delay="1999"/>
                                          </p:stCondLst>
                                        </p:cTn>
                                        <p:tgtEl>
                                          <p:spTgt spid="20"/>
                                        </p:tgtEl>
                                        <p:attrNameLst>
                                          <p:attrName>style.visibility</p:attrName>
                                        </p:attrNameLst>
                                      </p:cBhvr>
                                      <p:to>
                                        <p:strVal val="hidden"/>
                                      </p:to>
                                    </p:set>
                                  </p:childTnLst>
                                </p:cTn>
                              </p:par>
                              <p:par>
                                <p:cTn id="42" presetID="10" presetClass="exit" presetSubtype="0" fill="hold" nodeType="withEffect">
                                  <p:stCondLst>
                                    <p:cond delay="12000"/>
                                  </p:stCondLst>
                                  <p:childTnLst>
                                    <p:animEffect transition="out" filter="fade">
                                      <p:cBhvr>
                                        <p:cTn id="43" dur="2000"/>
                                        <p:tgtEl>
                                          <p:spTgt spid="10"/>
                                        </p:tgtEl>
                                      </p:cBhvr>
                                    </p:animEffect>
                                    <p:set>
                                      <p:cBhvr>
                                        <p:cTn id="44" dur="1" fill="hold">
                                          <p:stCondLst>
                                            <p:cond delay="1999"/>
                                          </p:stCondLst>
                                        </p:cTn>
                                        <p:tgtEl>
                                          <p:spTgt spid="10"/>
                                        </p:tgtEl>
                                        <p:attrNameLst>
                                          <p:attrName>style.visibility</p:attrName>
                                        </p:attrNameLst>
                                      </p:cBhvr>
                                      <p:to>
                                        <p:strVal val="hidden"/>
                                      </p:to>
                                    </p:set>
                                  </p:childTnLst>
                                </p:cTn>
                              </p:par>
                              <p:par>
                                <p:cTn id="45" presetID="10" presetClass="exit" presetSubtype="0" fill="hold" nodeType="withEffect">
                                  <p:stCondLst>
                                    <p:cond delay="12000"/>
                                  </p:stCondLst>
                                  <p:childTnLst>
                                    <p:animEffect transition="out" filter="fade">
                                      <p:cBhvr>
                                        <p:cTn id="46" dur="2000"/>
                                        <p:tgtEl>
                                          <p:spTgt spid="11"/>
                                        </p:tgtEl>
                                      </p:cBhvr>
                                    </p:animEffect>
                                    <p:set>
                                      <p:cBhvr>
                                        <p:cTn id="47" dur="1" fill="hold">
                                          <p:stCondLst>
                                            <p:cond delay="1999"/>
                                          </p:stCondLst>
                                        </p:cTn>
                                        <p:tgtEl>
                                          <p:spTgt spid="11"/>
                                        </p:tgtEl>
                                        <p:attrNameLst>
                                          <p:attrName>style.visibility</p:attrName>
                                        </p:attrNameLst>
                                      </p:cBhvr>
                                      <p:to>
                                        <p:strVal val="hidden"/>
                                      </p:to>
                                    </p:set>
                                  </p:childTnLst>
                                </p:cTn>
                              </p:par>
                              <p:par>
                                <p:cTn id="48" presetID="10" presetClass="exit" presetSubtype="0" fill="hold" nodeType="withEffect">
                                  <p:stCondLst>
                                    <p:cond delay="12000"/>
                                  </p:stCondLst>
                                  <p:childTnLst>
                                    <p:animEffect transition="out" filter="fade">
                                      <p:cBhvr>
                                        <p:cTn id="49" dur="2000"/>
                                        <p:tgtEl>
                                          <p:spTgt spid="9"/>
                                        </p:tgtEl>
                                      </p:cBhvr>
                                    </p:animEffect>
                                    <p:set>
                                      <p:cBhvr>
                                        <p:cTn id="50" dur="1" fill="hold">
                                          <p:stCondLst>
                                            <p:cond delay="1999"/>
                                          </p:stCondLst>
                                        </p:cTn>
                                        <p:tgtEl>
                                          <p:spTgt spid="9"/>
                                        </p:tgtEl>
                                        <p:attrNameLst>
                                          <p:attrName>style.visibility</p:attrName>
                                        </p:attrNameLst>
                                      </p:cBhvr>
                                      <p:to>
                                        <p:strVal val="hidden"/>
                                      </p:to>
                                    </p:set>
                                  </p:childTnLst>
                                </p:cTn>
                              </p:par>
                              <p:par>
                                <p:cTn id="51" presetID="10" presetClass="exit" presetSubtype="0" fill="hold" nodeType="withEffect">
                                  <p:stCondLst>
                                    <p:cond delay="12000"/>
                                  </p:stCondLst>
                                  <p:childTnLst>
                                    <p:animEffect transition="out" filter="fade">
                                      <p:cBhvr>
                                        <p:cTn id="52" dur="2000"/>
                                        <p:tgtEl>
                                          <p:spTgt spid="7"/>
                                        </p:tgtEl>
                                      </p:cBhvr>
                                    </p:animEffect>
                                    <p:set>
                                      <p:cBhvr>
                                        <p:cTn id="53" dur="1" fill="hold">
                                          <p:stCondLst>
                                            <p:cond delay="1999"/>
                                          </p:stCondLst>
                                        </p:cTn>
                                        <p:tgtEl>
                                          <p:spTgt spid="7"/>
                                        </p:tgtEl>
                                        <p:attrNameLst>
                                          <p:attrName>style.visibility</p:attrName>
                                        </p:attrNameLst>
                                      </p:cBhvr>
                                      <p:to>
                                        <p:strVal val="hidden"/>
                                      </p:to>
                                    </p:set>
                                  </p:childTnLst>
                                </p:cTn>
                              </p:par>
                              <p:par>
                                <p:cTn id="54" presetID="10" presetClass="exit" presetSubtype="0" fill="hold" nodeType="withEffect">
                                  <p:stCondLst>
                                    <p:cond delay="12000"/>
                                  </p:stCondLst>
                                  <p:childTnLst>
                                    <p:animEffect transition="out" filter="fade">
                                      <p:cBhvr>
                                        <p:cTn id="55" dur="2000"/>
                                        <p:tgtEl>
                                          <p:spTgt spid="3"/>
                                        </p:tgtEl>
                                      </p:cBhvr>
                                    </p:animEffect>
                                    <p:set>
                                      <p:cBhvr>
                                        <p:cTn id="56" dur="1" fill="hold">
                                          <p:stCondLst>
                                            <p:cond delay="1999"/>
                                          </p:stCondLst>
                                        </p:cTn>
                                        <p:tgtEl>
                                          <p:spTgt spid="3"/>
                                        </p:tgtEl>
                                        <p:attrNameLst>
                                          <p:attrName>style.visibility</p:attrName>
                                        </p:attrNameLst>
                                      </p:cBhvr>
                                      <p:to>
                                        <p:strVal val="hidden"/>
                                      </p:to>
                                    </p:set>
                                  </p:childTnLst>
                                </p:cTn>
                              </p:par>
                              <p:par>
                                <p:cTn id="57" presetID="10" presetClass="exit" presetSubtype="0" fill="hold" grpId="1" nodeType="withEffect">
                                  <p:stCondLst>
                                    <p:cond delay="12000"/>
                                  </p:stCondLst>
                                  <p:childTnLst>
                                    <p:animEffect transition="out" filter="fade">
                                      <p:cBhvr>
                                        <p:cTn id="58" dur="2000"/>
                                        <p:tgtEl>
                                          <p:spTgt spid="17"/>
                                        </p:tgtEl>
                                      </p:cBhvr>
                                    </p:animEffect>
                                    <p:set>
                                      <p:cBhvr>
                                        <p:cTn id="59" dur="1" fill="hold">
                                          <p:stCondLst>
                                            <p:cond delay="1999"/>
                                          </p:stCondLst>
                                        </p:cTn>
                                        <p:tgtEl>
                                          <p:spTgt spid="17"/>
                                        </p:tgtEl>
                                        <p:attrNameLst>
                                          <p:attrName>style.visibility</p:attrName>
                                        </p:attrNameLst>
                                      </p:cBhvr>
                                      <p:to>
                                        <p:strVal val="hidden"/>
                                      </p:to>
                                    </p:set>
                                  </p:childTnLst>
                                </p:cTn>
                              </p:par>
                              <p:par>
                                <p:cTn id="60" presetID="10" presetClass="exit" presetSubtype="0" fill="hold" grpId="1" nodeType="withEffect">
                                  <p:stCondLst>
                                    <p:cond delay="12000"/>
                                  </p:stCondLst>
                                  <p:childTnLst>
                                    <p:animEffect transition="out" filter="fade">
                                      <p:cBhvr>
                                        <p:cTn id="61" dur="2000"/>
                                        <p:tgtEl>
                                          <p:spTgt spid="19"/>
                                        </p:tgtEl>
                                      </p:cBhvr>
                                    </p:animEffect>
                                    <p:set>
                                      <p:cBhvr>
                                        <p:cTn id="62" dur="1" fill="hold">
                                          <p:stCondLst>
                                            <p:cond delay="1999"/>
                                          </p:stCondLst>
                                        </p:cTn>
                                        <p:tgtEl>
                                          <p:spTgt spid="19"/>
                                        </p:tgtEl>
                                        <p:attrNameLst>
                                          <p:attrName>style.visibility</p:attrName>
                                        </p:attrNameLst>
                                      </p:cBhvr>
                                      <p:to>
                                        <p:strVal val="hidden"/>
                                      </p:to>
                                    </p:set>
                                  </p:childTnLst>
                                </p:cTn>
                              </p:par>
                              <p:par>
                                <p:cTn id="63" presetID="10" presetClass="exit" presetSubtype="0" fill="hold" grpId="0" nodeType="withEffect">
                                  <p:stCondLst>
                                    <p:cond delay="12000"/>
                                  </p:stCondLst>
                                  <p:childTnLst>
                                    <p:animEffect transition="out" filter="fade">
                                      <p:cBhvr>
                                        <p:cTn id="64" dur="2000"/>
                                        <p:tgtEl>
                                          <p:spTgt spid="4"/>
                                        </p:tgtEl>
                                      </p:cBhvr>
                                    </p:animEffect>
                                    <p:set>
                                      <p:cBhvr>
                                        <p:cTn id="65" dur="1" fill="hold">
                                          <p:stCondLst>
                                            <p:cond delay="1999"/>
                                          </p:stCondLst>
                                        </p:cTn>
                                        <p:tgtEl>
                                          <p:spTgt spid="4"/>
                                        </p:tgtEl>
                                        <p:attrNameLst>
                                          <p:attrName>style.visibility</p:attrName>
                                        </p:attrNameLst>
                                      </p:cBhvr>
                                      <p:to>
                                        <p:strVal val="hidden"/>
                                      </p:to>
                                    </p:set>
                                  </p:childTnLst>
                                </p:cTn>
                              </p:par>
                            </p:childTnLst>
                          </p:cTn>
                        </p:par>
                        <p:par>
                          <p:cTn id="66" fill="hold">
                            <p:stCondLst>
                              <p:cond delay="26000"/>
                            </p:stCondLst>
                            <p:childTnLst>
                              <p:par>
                                <p:cTn id="67" presetID="10"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000"/>
                                        <p:tgtEl>
                                          <p:spTgt spid="1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2000"/>
                                        <p:tgtEl>
                                          <p:spTgt spid="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0"/>
                                        <p:tgtEl>
                                          <p:spTgt spid="1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P spid="17" grpId="1"/>
      <p:bldP spid="18" grpId="0"/>
      <p:bldP spid="18" grpId="1"/>
      <p:bldP spid="19" grpId="0"/>
      <p:bldP spid="19" grpId="1"/>
      <p:bldP spid="20" grpId="0"/>
      <p:bldP spid="20" grpId="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84129"/>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9950" y="109158"/>
            <a:ext cx="9153949"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Background Information</a:t>
            </a:r>
            <a:endParaRPr lang="en-US" sz="3800" dirty="0"/>
          </a:p>
        </p:txBody>
      </p:sp>
      <p:sp>
        <p:nvSpPr>
          <p:cNvPr id="6" name="TextBox 5"/>
          <p:cNvSpPr txBox="1"/>
          <p:nvPr/>
        </p:nvSpPr>
        <p:spPr>
          <a:xfrm>
            <a:off x="-9949" y="1324745"/>
            <a:ext cx="5357286" cy="5647700"/>
          </a:xfrm>
          <a:prstGeom prst="rect">
            <a:avLst/>
          </a:prstGeom>
          <a:noFill/>
        </p:spPr>
        <p:txBody>
          <a:bodyPr wrap="square" rtlCol="0">
            <a:spAutoFit/>
          </a:bodyPr>
          <a:lstStyle/>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13 sub regions of Brazil, Ecuador, Guatemala, Mexico, Venezuela, and Colombia</a:t>
            </a:r>
          </a:p>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 The Alto Orinoco Municipality is one of the last active transmission zones</a:t>
            </a:r>
          </a:p>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122,282 people within the Alto Orinoco region are at risk</a:t>
            </a:r>
          </a:p>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20,500 people within the Alto Orinoco region need treatment</a:t>
            </a:r>
          </a:p>
          <a:p>
            <a:pPr marL="800100" lvl="1" indent="-342900"/>
            <a:endParaRPr lang="en-US" sz="2000" dirty="0" smtClean="0">
              <a:solidFill>
                <a:schemeClr val="bg1">
                  <a:lumMod val="75000"/>
                  <a:lumOff val="25000"/>
                </a:schemeClr>
              </a:solidFill>
            </a:endParaRPr>
          </a:p>
          <a:p>
            <a:pPr marL="800100" lvl="1" indent="-342900">
              <a:buFont typeface="Arial" panose="020B0604020202020204" pitchFamily="34" charset="0"/>
              <a:buChar char="•"/>
            </a:pPr>
            <a:endParaRPr lang="en-US" sz="2000" dirty="0" smtClean="0">
              <a:solidFill>
                <a:schemeClr val="bg1">
                  <a:lumMod val="75000"/>
                  <a:lumOff val="25000"/>
                </a:schemeClr>
              </a:solidFill>
            </a:endParaRPr>
          </a:p>
          <a:p>
            <a:endParaRPr lang="en-US" dirty="0">
              <a:solidFill>
                <a:schemeClr val="bg1">
                  <a:lumMod val="75000"/>
                  <a:lumOff val="25000"/>
                </a:schemeClr>
              </a:solidFill>
            </a:endParaRPr>
          </a:p>
        </p:txBody>
      </p:sp>
      <p:sp>
        <p:nvSpPr>
          <p:cNvPr id="8" name="TextBox 7"/>
          <p:cNvSpPr txBox="1"/>
          <p:nvPr/>
        </p:nvSpPr>
        <p:spPr>
          <a:xfrm>
            <a:off x="457201" y="1752600"/>
            <a:ext cx="4800600" cy="4539704"/>
          </a:xfrm>
          <a:prstGeom prst="rect">
            <a:avLst/>
          </a:prstGeom>
          <a:noFill/>
        </p:spPr>
        <p:txBody>
          <a:bodyPr wrap="square" rtlCol="0">
            <a:spAutoFit/>
          </a:bodyPr>
          <a:lstStyle/>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Densely forested terrain</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Political boundaries</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Government Policies</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Remote locations of Yanomami villages</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Migratory nature of Yanomami people</a:t>
            </a:r>
          </a:p>
          <a:p>
            <a:pPr>
              <a:buFont typeface="Arial"/>
              <a:buChar char="•"/>
            </a:pPr>
            <a:endParaRPr lang="en-US" sz="2200" dirty="0">
              <a:latin typeface="Century Gothic"/>
              <a:cs typeface="Century Gothic"/>
            </a:endParaRPr>
          </a:p>
        </p:txBody>
      </p:sp>
      <p:sp>
        <p:nvSpPr>
          <p:cNvPr id="12" name="TextBox 11"/>
          <p:cNvSpPr txBox="1"/>
          <p:nvPr/>
        </p:nvSpPr>
        <p:spPr>
          <a:xfrm>
            <a:off x="5387630" y="4568768"/>
            <a:ext cx="3445322" cy="1934308"/>
          </a:xfrm>
          <a:prstGeom prst="rect">
            <a:avLst/>
          </a:prstGeom>
          <a:noFill/>
          <a:ln w="12700">
            <a:solidFill>
              <a:schemeClr val="bg1">
                <a:lumMod val="75000"/>
                <a:lumOff val="25000"/>
              </a:schemeClr>
            </a:solidFill>
          </a:ln>
        </p:spPr>
        <p:txBody>
          <a:bodyPr wrap="square" rtlCol="0">
            <a:spAutoFit/>
          </a:bodyPr>
          <a:lstStyle/>
          <a:p>
            <a:endParaRPr lang="en-US" dirty="0"/>
          </a:p>
        </p:txBody>
      </p:sp>
      <p:pic>
        <p:nvPicPr>
          <p:cNvPr id="9" name="Picture 8" descr="study_area_map.jpg"/>
          <p:cNvPicPr>
            <a:picLocks noChangeAspect="1"/>
          </p:cNvPicPr>
          <p:nvPr/>
        </p:nvPicPr>
        <p:blipFill rotWithShape="1">
          <a:blip r:embed="rId3"/>
          <a:srcRect l="1963" t="3344" r="72507" b="61814"/>
          <a:stretch/>
        </p:blipFill>
        <p:spPr>
          <a:xfrm>
            <a:off x="5574417" y="4616301"/>
            <a:ext cx="1398921" cy="1426900"/>
          </a:xfrm>
          <a:prstGeom prst="rect">
            <a:avLst/>
          </a:prstGeom>
        </p:spPr>
      </p:pic>
      <p:sp>
        <p:nvSpPr>
          <p:cNvPr id="7" name="TextBox 6"/>
          <p:cNvSpPr txBox="1"/>
          <p:nvPr/>
        </p:nvSpPr>
        <p:spPr>
          <a:xfrm>
            <a:off x="228600" y="955413"/>
            <a:ext cx="5159030" cy="738664"/>
          </a:xfrm>
          <a:prstGeom prst="rect">
            <a:avLst/>
          </a:prstGeom>
          <a:noFill/>
        </p:spPr>
        <p:txBody>
          <a:bodyPr wrap="square" rtlCol="0">
            <a:spAutoFit/>
          </a:bodyPr>
          <a:lstStyle/>
          <a:p>
            <a:pPr algn="ct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Who is at Risk?</a:t>
            </a:r>
          </a:p>
          <a:p>
            <a:endParaRPr lang="en-US" dirty="0">
              <a:solidFill>
                <a:schemeClr val="bg1">
                  <a:lumMod val="75000"/>
                  <a:lumOff val="25000"/>
                </a:schemeClr>
              </a:solidFill>
            </a:endParaRPr>
          </a:p>
        </p:txBody>
      </p:sp>
      <p:pic>
        <p:nvPicPr>
          <p:cNvPr id="14" name="Picture 13" descr="study_area_map.jpg"/>
          <p:cNvPicPr>
            <a:picLocks noChangeAspect="1"/>
          </p:cNvPicPr>
          <p:nvPr/>
        </p:nvPicPr>
        <p:blipFill rotWithShape="1">
          <a:blip r:embed="rId3"/>
          <a:srcRect l="29534" t="3430" r="3059" b="2291"/>
          <a:stretch/>
        </p:blipFill>
        <p:spPr>
          <a:xfrm>
            <a:off x="5398447" y="978587"/>
            <a:ext cx="3434505" cy="3547308"/>
          </a:xfrm>
          <a:prstGeom prst="rect">
            <a:avLst/>
          </a:prstGeom>
          <a:ln w="12700">
            <a:solidFill>
              <a:schemeClr val="bg1">
                <a:lumMod val="75000"/>
                <a:lumOff val="25000"/>
              </a:schemeClr>
            </a:solid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482" t="1101" r="660" b="22855"/>
          <a:stretch/>
        </p:blipFill>
        <p:spPr>
          <a:xfrm>
            <a:off x="7423693" y="4586320"/>
            <a:ext cx="1368097" cy="1894288"/>
          </a:xfrm>
          <a:prstGeom prst="rect">
            <a:avLst/>
          </a:prstGeom>
        </p:spPr>
      </p:pic>
      <p:sp>
        <p:nvSpPr>
          <p:cNvPr id="13" name="TextBox 12"/>
          <p:cNvSpPr txBox="1"/>
          <p:nvPr/>
        </p:nvSpPr>
        <p:spPr>
          <a:xfrm>
            <a:off x="7816665" y="5423125"/>
            <a:ext cx="975124" cy="369332"/>
          </a:xfrm>
          <a:prstGeom prst="rect">
            <a:avLst/>
          </a:prstGeom>
          <a:solidFill>
            <a:schemeClr val="tx1"/>
          </a:solidFill>
        </p:spPr>
        <p:txBody>
          <a:bodyPr wrap="square" rtlCol="0">
            <a:spAutoFit/>
          </a:bodyPr>
          <a:lstStyle/>
          <a:p>
            <a:r>
              <a:rPr lang="en-US" sz="900" dirty="0" smtClean="0">
                <a:solidFill>
                  <a:schemeClr val="bg1">
                    <a:lumMod val="75000"/>
                    <a:lumOff val="25000"/>
                  </a:schemeClr>
                </a:solidFill>
                <a:latin typeface="Century Gothic" panose="020B0502020202020204" pitchFamily="34" charset="0"/>
              </a:rPr>
              <a:t>Alto Orinoco </a:t>
            </a:r>
          </a:p>
          <a:p>
            <a:r>
              <a:rPr lang="en-US" sz="900" dirty="0" smtClean="0">
                <a:solidFill>
                  <a:schemeClr val="bg1">
                    <a:lumMod val="75000"/>
                    <a:lumOff val="25000"/>
                  </a:schemeClr>
                </a:solidFill>
                <a:latin typeface="Century Gothic" panose="020B0502020202020204" pitchFamily="34" charset="0"/>
              </a:rPr>
              <a:t>Municipality</a:t>
            </a:r>
            <a:endParaRPr lang="en-US" sz="900" dirty="0">
              <a:solidFill>
                <a:schemeClr val="bg1">
                  <a:lumMod val="75000"/>
                  <a:lumOff val="25000"/>
                </a:schemeClr>
              </a:solidFill>
              <a:latin typeface="Century Gothic" panose="020B0502020202020204" pitchFamily="34" charset="0"/>
            </a:endParaRPr>
          </a:p>
        </p:txBody>
      </p:sp>
      <p:sp>
        <p:nvSpPr>
          <p:cNvPr id="22" name="TextBox 21"/>
          <p:cNvSpPr txBox="1"/>
          <p:nvPr/>
        </p:nvSpPr>
        <p:spPr>
          <a:xfrm>
            <a:off x="7842658" y="5792457"/>
            <a:ext cx="949131" cy="353943"/>
          </a:xfrm>
          <a:prstGeom prst="rect">
            <a:avLst/>
          </a:prstGeom>
          <a:solidFill>
            <a:schemeClr val="tx1"/>
          </a:solidFill>
        </p:spPr>
        <p:txBody>
          <a:bodyPr wrap="square" rtlCol="0">
            <a:spAutoFit/>
          </a:bodyPr>
          <a:lstStyle/>
          <a:p>
            <a:r>
              <a:rPr lang="en-US" sz="900" dirty="0" smtClean="0">
                <a:solidFill>
                  <a:schemeClr val="bg1">
                    <a:lumMod val="75000"/>
                    <a:lumOff val="25000"/>
                  </a:schemeClr>
                </a:solidFill>
                <a:latin typeface="Century Gothic" panose="020B0502020202020204" pitchFamily="34" charset="0"/>
              </a:rPr>
              <a:t>Area of Focus</a:t>
            </a:r>
          </a:p>
          <a:p>
            <a:endParaRPr lang="en-US" sz="800" dirty="0">
              <a:solidFill>
                <a:schemeClr val="bg1">
                  <a:lumMod val="75000"/>
                  <a:lumOff val="25000"/>
                </a:schemeClr>
              </a:solidFill>
              <a:latin typeface="Century Gothic" panose="020B0502020202020204" pitchFamily="34" charset="0"/>
            </a:endParaRPr>
          </a:p>
        </p:txBody>
      </p:sp>
      <p:sp>
        <p:nvSpPr>
          <p:cNvPr id="16" name="Rectangle 15"/>
          <p:cNvSpPr/>
          <p:nvPr/>
        </p:nvSpPr>
        <p:spPr>
          <a:xfrm>
            <a:off x="7842658" y="6104821"/>
            <a:ext cx="949131" cy="369332"/>
          </a:xfrm>
          <a:prstGeom prst="rect">
            <a:avLst/>
          </a:prstGeom>
          <a:solidFill>
            <a:schemeClr val="tx1"/>
          </a:solidFill>
        </p:spPr>
        <p:txBody>
          <a:bodyPr wrap="square">
            <a:spAutoFit/>
          </a:bodyPr>
          <a:lstStyle/>
          <a:p>
            <a:pPr lvl="0"/>
            <a:r>
              <a:rPr lang="en-US" sz="900" dirty="0" smtClean="0">
                <a:solidFill>
                  <a:schemeClr val="bg1">
                    <a:lumMod val="75000"/>
                    <a:lumOff val="25000"/>
                  </a:schemeClr>
                </a:solidFill>
                <a:latin typeface="Century Gothic" panose="020B0502020202020204" pitchFamily="34" charset="0"/>
              </a:rPr>
              <a:t>International</a:t>
            </a:r>
          </a:p>
          <a:p>
            <a:pPr lvl="0"/>
            <a:r>
              <a:rPr lang="en-US" sz="900" dirty="0" smtClean="0">
                <a:solidFill>
                  <a:schemeClr val="bg1">
                    <a:lumMod val="75000"/>
                    <a:lumOff val="25000"/>
                  </a:schemeClr>
                </a:solidFill>
                <a:latin typeface="Century Gothic" panose="020B0502020202020204" pitchFamily="34" charset="0"/>
              </a:rPr>
              <a:t> Boundary</a:t>
            </a:r>
            <a:endParaRPr lang="en-US" sz="900" dirty="0">
              <a:solidFill>
                <a:schemeClr val="bg1">
                  <a:lumMod val="75000"/>
                  <a:lumOff val="25000"/>
                </a:schemeClr>
              </a:solidFill>
              <a:latin typeface="Century Gothic" panose="020B0502020202020204" pitchFamily="34" charset="0"/>
            </a:endParaRPr>
          </a:p>
        </p:txBody>
      </p:sp>
      <p:sp>
        <p:nvSpPr>
          <p:cNvPr id="24" name="Rectangle 23"/>
          <p:cNvSpPr/>
          <p:nvPr/>
        </p:nvSpPr>
        <p:spPr>
          <a:xfrm>
            <a:off x="7423693" y="4586320"/>
            <a:ext cx="838200" cy="246221"/>
          </a:xfrm>
          <a:prstGeom prst="rect">
            <a:avLst/>
          </a:prstGeom>
          <a:solidFill>
            <a:schemeClr val="tx1"/>
          </a:solidFill>
        </p:spPr>
        <p:txBody>
          <a:bodyPr wrap="square">
            <a:spAutoFit/>
          </a:bodyPr>
          <a:lstStyle/>
          <a:p>
            <a:pPr lvl="0"/>
            <a:r>
              <a:rPr lang="en-US" sz="1000" dirty="0" smtClean="0">
                <a:solidFill>
                  <a:schemeClr val="bg1">
                    <a:lumMod val="75000"/>
                    <a:lumOff val="25000"/>
                  </a:schemeClr>
                </a:solidFill>
                <a:latin typeface="Century Gothic" panose="020B0502020202020204" pitchFamily="34" charset="0"/>
              </a:rPr>
              <a:t>Elevation</a:t>
            </a:r>
            <a:endParaRPr lang="en-US" sz="1000" dirty="0">
              <a:solidFill>
                <a:schemeClr val="bg1">
                  <a:lumMod val="75000"/>
                  <a:lumOff val="25000"/>
                </a:schemeClr>
              </a:solidFill>
              <a:latin typeface="Century Gothic" panose="020B0502020202020204" pitchFamily="34" charset="0"/>
            </a:endParaRPr>
          </a:p>
        </p:txBody>
      </p:sp>
      <p:sp>
        <p:nvSpPr>
          <p:cNvPr id="25" name="Rectangle 24"/>
          <p:cNvSpPr/>
          <p:nvPr/>
        </p:nvSpPr>
        <p:spPr>
          <a:xfrm>
            <a:off x="7812687" y="4800443"/>
            <a:ext cx="838200" cy="446276"/>
          </a:xfrm>
          <a:prstGeom prst="rect">
            <a:avLst/>
          </a:prstGeom>
          <a:solidFill>
            <a:schemeClr val="tx1"/>
          </a:solidFill>
        </p:spPr>
        <p:txBody>
          <a:bodyPr wrap="square">
            <a:spAutoFit/>
          </a:bodyPr>
          <a:lstStyle/>
          <a:p>
            <a:pPr lvl="0"/>
            <a:r>
              <a:rPr lang="en-US" sz="900" dirty="0" smtClean="0">
                <a:solidFill>
                  <a:schemeClr val="bg1">
                    <a:lumMod val="75000"/>
                    <a:lumOff val="25000"/>
                  </a:schemeClr>
                </a:solidFill>
                <a:latin typeface="Century Gothic" panose="020B0502020202020204" pitchFamily="34" charset="0"/>
              </a:rPr>
              <a:t>High: 6551</a:t>
            </a:r>
          </a:p>
          <a:p>
            <a:pPr lvl="0"/>
            <a:endParaRPr lang="en-US" sz="500" dirty="0">
              <a:solidFill>
                <a:schemeClr val="bg1">
                  <a:lumMod val="75000"/>
                  <a:lumOff val="25000"/>
                </a:schemeClr>
              </a:solidFill>
              <a:latin typeface="Century Gothic" panose="020B0502020202020204" pitchFamily="34" charset="0"/>
            </a:endParaRPr>
          </a:p>
          <a:p>
            <a:pPr lvl="0"/>
            <a:r>
              <a:rPr lang="en-US" sz="900" dirty="0" smtClean="0">
                <a:solidFill>
                  <a:schemeClr val="bg1">
                    <a:lumMod val="75000"/>
                    <a:lumOff val="25000"/>
                  </a:schemeClr>
                </a:solidFill>
                <a:latin typeface="Century Gothic" panose="020B0502020202020204" pitchFamily="34" charset="0"/>
              </a:rPr>
              <a:t>Low: -44</a:t>
            </a:r>
            <a:endParaRPr lang="en-US" sz="900" dirty="0">
              <a:solidFill>
                <a:schemeClr val="bg1">
                  <a:lumMod val="75000"/>
                  <a:lumOff val="25000"/>
                </a:schemeClr>
              </a:solidFill>
              <a:latin typeface="Century Gothic" panose="020B0502020202020204" pitchFamily="34" charset="0"/>
            </a:endParaRPr>
          </a:p>
        </p:txBody>
      </p:sp>
      <p:sp>
        <p:nvSpPr>
          <p:cNvPr id="26" name="Rectangle 25"/>
          <p:cNvSpPr/>
          <p:nvPr/>
        </p:nvSpPr>
        <p:spPr>
          <a:xfrm>
            <a:off x="5408288" y="6066568"/>
            <a:ext cx="2036064" cy="369332"/>
          </a:xfrm>
          <a:prstGeom prst="rect">
            <a:avLst/>
          </a:prstGeom>
          <a:solidFill>
            <a:schemeClr val="tx1"/>
          </a:solidFill>
        </p:spPr>
        <p:txBody>
          <a:bodyPr wrap="square">
            <a:spAutoFit/>
          </a:bodyPr>
          <a:lstStyle/>
          <a:p>
            <a:pPr lvl="0"/>
            <a:r>
              <a:rPr lang="en-US" sz="600" dirty="0" smtClean="0">
                <a:solidFill>
                  <a:schemeClr val="bg1">
                    <a:lumMod val="75000"/>
                    <a:lumOff val="25000"/>
                  </a:schemeClr>
                </a:solidFill>
                <a:latin typeface="Century Gothic" panose="020B0502020202020204" pitchFamily="34" charset="0"/>
              </a:rPr>
              <a:t>Coordinate System: WGS 1984 UTM Zone 20N</a:t>
            </a:r>
          </a:p>
          <a:p>
            <a:pPr lvl="0"/>
            <a:r>
              <a:rPr lang="en-US" sz="600" dirty="0" smtClean="0">
                <a:solidFill>
                  <a:schemeClr val="bg1">
                    <a:lumMod val="75000"/>
                    <a:lumOff val="25000"/>
                  </a:schemeClr>
                </a:solidFill>
                <a:latin typeface="Century Gothic" panose="020B0502020202020204" pitchFamily="34" charset="0"/>
              </a:rPr>
              <a:t>Projection: Transverse Mercator</a:t>
            </a:r>
          </a:p>
          <a:p>
            <a:pPr lvl="0"/>
            <a:r>
              <a:rPr lang="en-US" sz="600" dirty="0" smtClean="0">
                <a:solidFill>
                  <a:schemeClr val="bg1">
                    <a:lumMod val="75000"/>
                    <a:lumOff val="25000"/>
                  </a:schemeClr>
                </a:solidFill>
                <a:latin typeface="Century Gothic" panose="020B0502020202020204" pitchFamily="34" charset="0"/>
              </a:rPr>
              <a:t>Datum: WGS 1984</a:t>
            </a:r>
          </a:p>
        </p:txBody>
      </p:sp>
      <p:sp>
        <p:nvSpPr>
          <p:cNvPr id="18" name="TextBox 17"/>
          <p:cNvSpPr txBox="1"/>
          <p:nvPr/>
        </p:nvSpPr>
        <p:spPr>
          <a:xfrm>
            <a:off x="228600" y="990600"/>
            <a:ext cx="5020223" cy="1107996"/>
          </a:xfrm>
          <a:prstGeom prst="rect">
            <a:avLst/>
          </a:prstGeom>
          <a:noFill/>
        </p:spPr>
        <p:txBody>
          <a:bodyPr wrap="square" rtlCol="0">
            <a:spAutoFit/>
          </a:bodyPr>
          <a:lstStyle/>
          <a:p>
            <a:pPr lvl="0" algn="ct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What are the</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 Current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L</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imitations to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P</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roviding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T</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reatment</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a:t>
            </a:r>
          </a:p>
          <a:p>
            <a:endParaRPr lang="en-US" dirty="0"/>
          </a:p>
        </p:txBody>
      </p:sp>
      <p:pic>
        <p:nvPicPr>
          <p:cNvPr id="28" name="Picture 27"/>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92746" y="1084929"/>
            <a:ext cx="3474720" cy="2181801"/>
          </a:xfrm>
          <a:prstGeom prst="rect">
            <a:avLst/>
          </a:prstGeom>
          <a:ln w="12700">
            <a:solidFill>
              <a:schemeClr val="bg1">
                <a:lumMod val="75000"/>
                <a:lumOff val="25000"/>
              </a:schemeClr>
            </a:solidFill>
          </a:ln>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142" r="25417" b="2495"/>
          <a:stretch/>
        </p:blipFill>
        <p:spPr>
          <a:xfrm>
            <a:off x="5281860" y="3439452"/>
            <a:ext cx="3474720" cy="2996448"/>
          </a:xfrm>
          <a:prstGeom prst="rect">
            <a:avLst/>
          </a:prstGeom>
          <a:ln w="12700">
            <a:solidFill>
              <a:schemeClr val="bg1">
                <a:lumMod val="75000"/>
                <a:lumOff val="25000"/>
              </a:schemeClr>
            </a:solidFill>
          </a:ln>
        </p:spPr>
      </p:pic>
      <p:sp>
        <p:nvSpPr>
          <p:cNvPr id="20" name="TextBox 19"/>
          <p:cNvSpPr txBox="1"/>
          <p:nvPr/>
        </p:nvSpPr>
        <p:spPr>
          <a:xfrm>
            <a:off x="7239000" y="2971800"/>
            <a:ext cx="2590800" cy="215444"/>
          </a:xfrm>
          <a:prstGeom prst="rect">
            <a:avLst/>
          </a:prstGeom>
          <a:noFill/>
        </p:spPr>
        <p:txBody>
          <a:bodyPr wrap="square" rtlCol="0">
            <a:spAutoFit/>
          </a:bodyPr>
          <a:lstStyle/>
          <a:p>
            <a:r>
              <a:rPr lang="en-US" sz="800" dirty="0" smtClean="0">
                <a:latin typeface="Century Gothic"/>
                <a:cs typeface="Century Gothic"/>
              </a:rPr>
              <a:t>Source: Wikipedia User Zeljko</a:t>
            </a:r>
            <a:endParaRPr lang="en-US" sz="800" dirty="0">
              <a:latin typeface="Century Gothic"/>
              <a:cs typeface="Century Gothic"/>
            </a:endParaRPr>
          </a:p>
        </p:txBody>
      </p:sp>
      <p:sp>
        <p:nvSpPr>
          <p:cNvPr id="23" name="Rectangle 22"/>
          <p:cNvSpPr/>
          <p:nvPr/>
        </p:nvSpPr>
        <p:spPr>
          <a:xfrm>
            <a:off x="7391400" y="6172200"/>
            <a:ext cx="1313180" cy="215444"/>
          </a:xfrm>
          <a:prstGeom prst="rect">
            <a:avLst/>
          </a:prstGeom>
        </p:spPr>
        <p:txBody>
          <a:bodyPr wrap="none">
            <a:spAutoFit/>
          </a:bodyPr>
          <a:lstStyle/>
          <a:p>
            <a:r>
              <a:rPr lang="en-US" sz="800" dirty="0" smtClean="0">
                <a:latin typeface="Century Gothic"/>
                <a:cs typeface="Century Gothic"/>
              </a:rPr>
              <a:t>Source: Flickr User CIAT</a:t>
            </a:r>
            <a:endParaRPr lang="en-US" sz="800" dirty="0">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500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1500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150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grpId="0" nodeType="withEffect">
                                  <p:stCondLst>
                                    <p:cond delay="1500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xit" presetSubtype="0" fill="hold" grpId="0" nodeType="withEffect">
                                  <p:stCondLst>
                                    <p:cond delay="1500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10" presetClass="exit" presetSubtype="0" fill="hold" grpId="0" nodeType="withEffect">
                                  <p:stCondLst>
                                    <p:cond delay="1500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1500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grpId="0" nodeType="withEffect">
                                  <p:stCondLst>
                                    <p:cond delay="1500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nodeType="withEffect">
                                  <p:stCondLst>
                                    <p:cond delay="1500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nodeType="withEffect">
                                  <p:stCondLst>
                                    <p:cond delay="1500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15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0" nodeType="withEffect">
                                  <p:stCondLst>
                                    <p:cond delay="1500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155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0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animBg="1"/>
      <p:bldP spid="7" grpId="0"/>
      <p:bldP spid="13" grpId="0" animBg="1"/>
      <p:bldP spid="22" grpId="0" animBg="1"/>
      <p:bldP spid="16" grpId="0" animBg="1"/>
      <p:bldP spid="24" grpId="0" animBg="1"/>
      <p:bldP spid="25" grpId="0" animBg="1"/>
      <p:bldP spid="26" grpId="0" animBg="1"/>
      <p:bldP spid="18" grpId="0"/>
      <p:bldP spid="20" grpId="0"/>
      <p:bldP spid="23"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0" y="60803"/>
            <a:ext cx="91440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Objectives</a:t>
            </a:r>
            <a:endParaRPr lang="en-US" sz="3800" dirty="0"/>
          </a:p>
        </p:txBody>
      </p:sp>
      <p:sp>
        <p:nvSpPr>
          <p:cNvPr id="5" name="TextBox 4"/>
          <p:cNvSpPr txBox="1"/>
          <p:nvPr/>
        </p:nvSpPr>
        <p:spPr>
          <a:xfrm>
            <a:off x="399596" y="1209475"/>
            <a:ext cx="4611226" cy="1615827"/>
          </a:xfrm>
          <a:prstGeom prst="rect">
            <a:avLst/>
          </a:prstGeom>
          <a:noFill/>
        </p:spPr>
        <p:txBody>
          <a:bodyPr wrap="square" rtlCol="0">
            <a:spAutoFit/>
          </a:bodyPr>
          <a:lstStyle/>
          <a:p>
            <a:pPr marL="342900" indent="-342900">
              <a:buFont typeface="Arial" panose="020B0604020202020204" pitchFamily="34" charset="0"/>
              <a:buChar char="•"/>
            </a:pPr>
            <a:r>
              <a:rPr lang="en-US" sz="2100" dirty="0" smtClean="0">
                <a:solidFill>
                  <a:srgbClr val="404040"/>
                </a:solidFill>
                <a:latin typeface="Century Gothic"/>
                <a:cs typeface="Century Gothic"/>
              </a:rPr>
              <a:t>Utilize NASA Earth observations and DigitalGlobe data to locate remote Yanomami villages</a:t>
            </a:r>
          </a:p>
          <a:p>
            <a:pPr marL="1485900" lvl="2" indent="-342900"/>
            <a:endParaRPr lang="en-US" sz="1100" dirty="0" smtClean="0">
              <a:solidFill>
                <a:schemeClr val="bg1">
                  <a:lumMod val="75000"/>
                  <a:lumOff val="25000"/>
                </a:schemeClr>
              </a:solidFill>
            </a:endParaRPr>
          </a:p>
        </p:txBody>
      </p:sp>
      <p:sp>
        <p:nvSpPr>
          <p:cNvPr id="9" name="TextBox 8"/>
          <p:cNvSpPr txBox="1"/>
          <p:nvPr/>
        </p:nvSpPr>
        <p:spPr>
          <a:xfrm>
            <a:off x="399596" y="5423477"/>
            <a:ext cx="8077200" cy="738664"/>
          </a:xfrm>
          <a:prstGeom prst="rect">
            <a:avLst/>
          </a:prstGeom>
          <a:noFill/>
        </p:spPr>
        <p:txBody>
          <a:bodyPr wrap="square" rtlCol="0">
            <a:spAutoFit/>
          </a:bodyPr>
          <a:lstStyle/>
          <a:p>
            <a:pPr marL="342900" indent="-342900">
              <a:buFont typeface="Arial" panose="020B0604020202020204" pitchFamily="34" charset="0"/>
              <a:buChar char="•"/>
            </a:pPr>
            <a:r>
              <a:rPr lang="en-US" sz="2100" dirty="0" smtClean="0">
                <a:solidFill>
                  <a:srgbClr val="404040"/>
                </a:solidFill>
                <a:latin typeface="Century Gothic"/>
                <a:cs typeface="Century Gothic"/>
              </a:rPr>
              <a:t>Develop a suitability model to assist The Carter Center in future village identification efforts</a:t>
            </a:r>
          </a:p>
        </p:txBody>
      </p:sp>
      <p:sp>
        <p:nvSpPr>
          <p:cNvPr id="10" name="TextBox 9"/>
          <p:cNvSpPr txBox="1"/>
          <p:nvPr/>
        </p:nvSpPr>
        <p:spPr>
          <a:xfrm>
            <a:off x="399596" y="3196577"/>
            <a:ext cx="4705804" cy="2062103"/>
          </a:xfrm>
          <a:prstGeom prst="rect">
            <a:avLst/>
          </a:prstGeom>
          <a:noFill/>
        </p:spPr>
        <p:txBody>
          <a:bodyPr wrap="square" rtlCol="0">
            <a:spAutoFit/>
          </a:bodyPr>
          <a:lstStyle/>
          <a:p>
            <a:pPr marL="342900" indent="-342900">
              <a:buFont typeface="Arial" panose="020B0604020202020204" pitchFamily="34" charset="0"/>
              <a:buChar char="•"/>
            </a:pPr>
            <a:r>
              <a:rPr lang="en-US" sz="2100" dirty="0" smtClean="0">
                <a:solidFill>
                  <a:srgbClr val="404040"/>
                </a:solidFill>
                <a:latin typeface="Century Gothic"/>
                <a:cs typeface="Century Gothic"/>
              </a:rPr>
              <a:t>Convey the locations and physical characteristics of the villages to The Carter Center so that they can provide medical treatment</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597030">
            <a:off x="5357371" y="2323340"/>
            <a:ext cx="677236" cy="553503"/>
          </a:xfrm>
          <a:prstGeom prst="rect">
            <a:avLst/>
          </a:prstGeom>
        </p:spPr>
      </p:pic>
      <p:pic>
        <p:nvPicPr>
          <p:cNvPr id="12" name="Picture 6" descr="12 SRTM.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3726792">
            <a:off x="6317566" y="868845"/>
            <a:ext cx="825601" cy="102326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938" t="12057" r="18832" b="16103"/>
          <a:stretch/>
        </p:blipFill>
        <p:spPr>
          <a:xfrm rot="1404878">
            <a:off x="6350880" y="1570780"/>
            <a:ext cx="3642668" cy="3543888"/>
          </a:xfrm>
          <a:prstGeom prst="chord">
            <a:avLst>
              <a:gd name="adj1" fmla="val 2486045"/>
              <a:gd name="adj2" fmla="val 16357915"/>
            </a:avLst>
          </a:prstGeom>
        </p:spPr>
      </p:pic>
      <p:pic>
        <p:nvPicPr>
          <p:cNvPr id="14" name="Picture 4" descr="02 Landsat7.png"/>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56206" y="992928"/>
            <a:ext cx="1018372" cy="46434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Rectangle 10"/>
          <p:cNvSpPr/>
          <p:nvPr/>
        </p:nvSpPr>
        <p:spPr>
          <a:xfrm>
            <a:off x="8001000" y="6248400"/>
            <a:ext cx="864339" cy="215444"/>
          </a:xfrm>
          <a:prstGeom prst="rect">
            <a:avLst/>
          </a:prstGeom>
        </p:spPr>
        <p:txBody>
          <a:bodyPr wrap="none">
            <a:spAutoFit/>
          </a:bodyPr>
          <a:lstStyle/>
          <a:p>
            <a:r>
              <a:rPr lang="en-US" sz="800" dirty="0" smtClean="0">
                <a:solidFill>
                  <a:schemeClr val="bg1"/>
                </a:solidFill>
                <a:latin typeface="Century Gothic"/>
                <a:cs typeface="Century Gothic"/>
              </a:rPr>
              <a:t>Source: NASA</a:t>
            </a:r>
            <a:endParaRPr lang="en-US" sz="800" dirty="0">
              <a:solidFill>
                <a:schemeClr val="bg1"/>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10456" y="824562"/>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lvl="1"/>
            <a:endParaRPr lang="en-US" dirty="0" smtClean="0">
              <a:solidFill>
                <a:srgbClr val="404040"/>
              </a:solidFill>
              <a:latin typeface="Century Gothic"/>
              <a:cs typeface="Century Gothic"/>
            </a:endParaRPr>
          </a:p>
          <a:p>
            <a:pPr marL="342900" indent="-342900">
              <a:buFont typeface="+mj-lt"/>
              <a:buAutoNum type="arabicPeriod"/>
            </a:pPr>
            <a:endParaRPr lang="en-US" dirty="0">
              <a:solidFill>
                <a:srgbClr val="404040"/>
              </a:solidFill>
              <a:latin typeface="Century Gothic"/>
              <a:cs typeface="Century Gothic"/>
            </a:endParaRPr>
          </a:p>
        </p:txBody>
      </p:sp>
      <p:sp>
        <p:nvSpPr>
          <p:cNvPr id="4" name="Rectangle 3"/>
          <p:cNvSpPr/>
          <p:nvPr/>
        </p:nvSpPr>
        <p:spPr>
          <a:xfrm>
            <a:off x="0" y="69922"/>
            <a:ext cx="91440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Project Methodology</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2648856" y="876924"/>
            <a:ext cx="3810000" cy="2277547"/>
          </a:xfrm>
          <a:prstGeom prst="rect">
            <a:avLst/>
          </a:prstGeom>
          <a:noFill/>
        </p:spPr>
        <p:txBody>
          <a:bodyPr wrap="square" rtlCol="0">
            <a:spAutoFit/>
          </a:bodyPr>
          <a:lstStyle/>
          <a:p>
            <a:pPr algn="ct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Data Sources</a:t>
            </a:r>
          </a:p>
          <a:p>
            <a:endParaRPr lang="en-US" sz="500" u="sng" dirty="0" smtClean="0">
              <a:ln>
                <a:solidFill>
                  <a:schemeClr val="bg1">
                    <a:lumMod val="75000"/>
                    <a:lumOff val="25000"/>
                  </a:schemeClr>
                </a:solidFill>
              </a:ln>
              <a:solidFill>
                <a:schemeClr val="bg1">
                  <a:lumMod val="75000"/>
                  <a:lumOff val="25000"/>
                </a:schemeClr>
              </a:solidFill>
              <a:latin typeface="Century Gothic"/>
              <a:cs typeface="Century Gothic"/>
            </a:endParaRPr>
          </a:p>
          <a:p>
            <a:r>
              <a:rPr lang="en-US" dirty="0" smtClean="0">
                <a:solidFill>
                  <a:srgbClr val="404040"/>
                </a:solidFill>
                <a:latin typeface="Century Gothic" panose="020B0502020202020204" pitchFamily="34" charset="0"/>
                <a:cs typeface="Century Gothic"/>
              </a:rPr>
              <a:t>1. DigitalGlobe</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WorldView -1,2,3</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GeoEye -1</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Quickbird -2</a:t>
            </a:r>
          </a:p>
          <a:p>
            <a:pPr lvl="1"/>
            <a:endParaRPr lang="en-US" sz="500" dirty="0" smtClean="0">
              <a:solidFill>
                <a:srgbClr val="404040"/>
              </a:solidFill>
              <a:latin typeface="Century Gothic" panose="020B0502020202020204" pitchFamily="34" charset="0"/>
              <a:cs typeface="Century Gothic"/>
            </a:endParaRPr>
          </a:p>
          <a:p>
            <a:pPr marL="342900" indent="-342900">
              <a:buFont typeface="+mj-lt"/>
              <a:buAutoNum type="arabicPeriod" startAt="2"/>
            </a:pPr>
            <a:r>
              <a:rPr lang="en-US" dirty="0" smtClean="0">
                <a:solidFill>
                  <a:srgbClr val="404040"/>
                </a:solidFill>
                <a:latin typeface="Century Gothic" panose="020B0502020202020204" pitchFamily="34" charset="0"/>
                <a:cs typeface="Century Gothic"/>
              </a:rPr>
              <a:t>NASA Earth Observations</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Landsat 8 OLI and TIRS</a:t>
            </a:r>
            <a:endParaRPr lang="en-US" dirty="0">
              <a:solidFill>
                <a:srgbClr val="404040"/>
              </a:solidFill>
              <a:latin typeface="Century Gothic" panose="020B0502020202020204" pitchFamily="34" charset="0"/>
              <a:cs typeface="Century Gothic"/>
            </a:endParaRPr>
          </a:p>
        </p:txBody>
      </p:sp>
      <p:sp>
        <p:nvSpPr>
          <p:cNvPr id="7" name="TextBox 6"/>
          <p:cNvSpPr txBox="1"/>
          <p:nvPr/>
        </p:nvSpPr>
        <p:spPr>
          <a:xfrm>
            <a:off x="228600" y="3369717"/>
            <a:ext cx="8686800" cy="3893374"/>
          </a:xfrm>
          <a:prstGeom prst="rect">
            <a:avLst/>
          </a:prstGeom>
          <a:noFill/>
        </p:spPr>
        <p:txBody>
          <a:bodyPr wrap="square" rtlCol="0">
            <a:spAutoFit/>
          </a:bodyPr>
          <a:lstStyle/>
          <a:p>
            <a:pPr algn="ct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 Village Identification Methodology</a:t>
            </a:r>
          </a:p>
          <a:p>
            <a:endParaRPr lang="en-US" sz="500" u="sng" dirty="0" smtClean="0">
              <a:ln>
                <a:solidFill>
                  <a:schemeClr val="bg1">
                    <a:lumMod val="75000"/>
                    <a:lumOff val="25000"/>
                  </a:schemeClr>
                </a:solidFill>
              </a:ln>
              <a:solidFill>
                <a:schemeClr val="bg1">
                  <a:lumMod val="75000"/>
                  <a:lumOff val="25000"/>
                </a:schemeClr>
              </a:solidFill>
              <a:latin typeface="Century Gothic"/>
              <a:cs typeface="Century Gothic"/>
            </a:endParaRPr>
          </a:p>
          <a:p>
            <a:pPr marL="342900" indent="-342900" algn="ctr">
              <a:buFont typeface="+mj-lt"/>
              <a:buAutoNum type="arabicPeriod"/>
            </a:pPr>
            <a:r>
              <a:rPr lang="en-US" dirty="0" smtClean="0">
                <a:solidFill>
                  <a:srgbClr val="404040"/>
                </a:solidFill>
                <a:latin typeface="Century Gothic"/>
                <a:cs typeface="Century Gothic"/>
              </a:rPr>
              <a:t> </a:t>
            </a:r>
            <a:r>
              <a:rPr lang="en-US" dirty="0">
                <a:solidFill>
                  <a:srgbClr val="404040"/>
                </a:solidFill>
                <a:latin typeface="Century Gothic"/>
                <a:cs typeface="Century Gothic"/>
              </a:rPr>
              <a:t>The study area was dissected into 46 </a:t>
            </a:r>
            <a:r>
              <a:rPr lang="en-US" dirty="0" smtClean="0">
                <a:solidFill>
                  <a:srgbClr val="404040"/>
                </a:solidFill>
                <a:latin typeface="Century Gothic"/>
                <a:cs typeface="Century Gothic"/>
              </a:rPr>
              <a:t>grids</a:t>
            </a:r>
          </a:p>
          <a:p>
            <a:pPr algn="ctr"/>
            <a:endParaRPr lang="en-US" sz="500" dirty="0">
              <a:solidFill>
                <a:srgbClr val="404040"/>
              </a:solidFill>
              <a:latin typeface="Century Gothic"/>
              <a:cs typeface="Century Gothic"/>
            </a:endParaRPr>
          </a:p>
          <a:p>
            <a:pPr marL="457200" indent="-457200" algn="ctr">
              <a:buFont typeface="+mj-lt"/>
              <a:buAutoNum type="arabicPeriod" startAt="2"/>
            </a:pPr>
            <a:r>
              <a:rPr lang="en-US" dirty="0">
                <a:solidFill>
                  <a:srgbClr val="404040"/>
                </a:solidFill>
                <a:latin typeface="Century Gothic"/>
                <a:cs typeface="Century Gothic"/>
              </a:rPr>
              <a:t>Each team member was assigned </a:t>
            </a:r>
            <a:r>
              <a:rPr lang="en-US" dirty="0" smtClean="0">
                <a:solidFill>
                  <a:srgbClr val="404040"/>
                </a:solidFill>
                <a:latin typeface="Century Gothic"/>
                <a:cs typeface="Century Gothic"/>
              </a:rPr>
              <a:t>7-8 </a:t>
            </a:r>
            <a:r>
              <a:rPr lang="en-US" dirty="0">
                <a:solidFill>
                  <a:srgbClr val="404040"/>
                </a:solidFill>
                <a:latin typeface="Century Gothic"/>
                <a:cs typeface="Century Gothic"/>
              </a:rPr>
              <a:t>grids to visually </a:t>
            </a:r>
            <a:r>
              <a:rPr lang="en-US" dirty="0" smtClean="0">
                <a:solidFill>
                  <a:srgbClr val="404040"/>
                </a:solidFill>
                <a:latin typeface="Century Gothic"/>
                <a:cs typeface="Century Gothic"/>
              </a:rPr>
              <a:t>inspect</a:t>
            </a:r>
          </a:p>
          <a:p>
            <a:pPr algn="ctr"/>
            <a:endParaRPr lang="en-US" sz="500" dirty="0">
              <a:solidFill>
                <a:srgbClr val="404040"/>
              </a:solidFill>
              <a:latin typeface="Century Gothic"/>
              <a:cs typeface="Century Gothic"/>
            </a:endParaRPr>
          </a:p>
          <a:p>
            <a:pPr marL="457200" indent="-457200" algn="ctr">
              <a:buFont typeface="+mj-lt"/>
              <a:buAutoNum type="arabicPeriod" startAt="3"/>
            </a:pPr>
            <a:r>
              <a:rPr lang="en-US" dirty="0">
                <a:solidFill>
                  <a:srgbClr val="404040"/>
                </a:solidFill>
                <a:latin typeface="Century Gothic"/>
                <a:cs typeface="Century Gothic"/>
              </a:rPr>
              <a:t>Each grid was inspected on a </a:t>
            </a:r>
            <a:r>
              <a:rPr lang="en-US" dirty="0" smtClean="0">
                <a:solidFill>
                  <a:srgbClr val="404040"/>
                </a:solidFill>
                <a:latin typeface="Century Gothic"/>
                <a:cs typeface="Century Gothic"/>
              </a:rPr>
              <a:t>pixel-by-pixel </a:t>
            </a:r>
            <a:r>
              <a:rPr lang="en-US" dirty="0">
                <a:solidFill>
                  <a:srgbClr val="404040"/>
                </a:solidFill>
                <a:latin typeface="Century Gothic"/>
                <a:cs typeface="Century Gothic"/>
              </a:rPr>
              <a:t>basis </a:t>
            </a:r>
            <a:r>
              <a:rPr lang="en-US" dirty="0" smtClean="0">
                <a:solidFill>
                  <a:srgbClr val="404040"/>
                </a:solidFill>
                <a:latin typeface="Century Gothic"/>
                <a:cs typeface="Century Gothic"/>
              </a:rPr>
              <a:t>using a </a:t>
            </a:r>
            <a:r>
              <a:rPr lang="en-US" dirty="0">
                <a:solidFill>
                  <a:srgbClr val="404040"/>
                </a:solidFill>
                <a:latin typeface="Century Gothic"/>
                <a:cs typeface="Century Gothic"/>
              </a:rPr>
              <a:t>high resolution </a:t>
            </a:r>
            <a:r>
              <a:rPr lang="en-US" dirty="0" smtClean="0">
                <a:solidFill>
                  <a:srgbClr val="404040"/>
                </a:solidFill>
                <a:latin typeface="Century Gothic"/>
                <a:cs typeface="Century Gothic"/>
              </a:rPr>
              <a:t>cloud-free DigitalGlobe mosaic</a:t>
            </a:r>
          </a:p>
          <a:p>
            <a:pPr algn="ctr"/>
            <a:endParaRPr lang="en-US" sz="500" dirty="0" smtClean="0">
              <a:solidFill>
                <a:srgbClr val="404040"/>
              </a:solidFill>
              <a:latin typeface="Century Gothic"/>
              <a:cs typeface="Century Gothic"/>
            </a:endParaRPr>
          </a:p>
          <a:p>
            <a:pPr marL="457200" indent="-457200" algn="ctr">
              <a:buFont typeface="+mj-lt"/>
              <a:buAutoNum type="arabicPeriod" startAt="4"/>
            </a:pPr>
            <a:r>
              <a:rPr lang="en-US" dirty="0" smtClean="0">
                <a:solidFill>
                  <a:srgbClr val="404040"/>
                </a:solidFill>
                <a:latin typeface="Century Gothic"/>
                <a:cs typeface="Century Gothic"/>
              </a:rPr>
              <a:t>If a cloud </a:t>
            </a:r>
            <a:r>
              <a:rPr lang="en-US" dirty="0">
                <a:solidFill>
                  <a:srgbClr val="404040"/>
                </a:solidFill>
                <a:latin typeface="Century Gothic"/>
                <a:cs typeface="Century Gothic"/>
              </a:rPr>
              <a:t>was present </a:t>
            </a:r>
            <a:r>
              <a:rPr lang="en-US" dirty="0" smtClean="0">
                <a:solidFill>
                  <a:srgbClr val="404040"/>
                </a:solidFill>
                <a:latin typeface="Century Gothic"/>
                <a:cs typeface="Century Gothic"/>
              </a:rPr>
              <a:t>in the cloud</a:t>
            </a:r>
            <a:r>
              <a:rPr lang="en-US" dirty="0">
                <a:solidFill>
                  <a:srgbClr val="404040"/>
                </a:solidFill>
                <a:latin typeface="Century Gothic"/>
                <a:cs typeface="Century Gothic"/>
              </a:rPr>
              <a:t>-</a:t>
            </a:r>
            <a:r>
              <a:rPr lang="en-US" dirty="0" smtClean="0">
                <a:solidFill>
                  <a:srgbClr val="404040"/>
                </a:solidFill>
                <a:latin typeface="Century Gothic"/>
                <a:cs typeface="Century Gothic"/>
              </a:rPr>
              <a:t>free mosaic, </a:t>
            </a:r>
            <a:r>
              <a:rPr lang="en-US" dirty="0">
                <a:solidFill>
                  <a:srgbClr val="404040"/>
                </a:solidFill>
                <a:latin typeface="Century Gothic"/>
                <a:cs typeface="Century Gothic"/>
              </a:rPr>
              <a:t>raw imagery from another </a:t>
            </a:r>
            <a:r>
              <a:rPr lang="en-US" dirty="0" smtClean="0">
                <a:solidFill>
                  <a:srgbClr val="404040"/>
                </a:solidFill>
                <a:latin typeface="Century Gothic"/>
                <a:cs typeface="Century Gothic"/>
              </a:rPr>
              <a:t>date </a:t>
            </a:r>
            <a:r>
              <a:rPr lang="en-US" dirty="0">
                <a:solidFill>
                  <a:srgbClr val="404040"/>
                </a:solidFill>
                <a:latin typeface="Century Gothic"/>
                <a:cs typeface="Century Gothic"/>
              </a:rPr>
              <a:t>was substituted </a:t>
            </a:r>
            <a:r>
              <a:rPr lang="en-US" dirty="0" smtClean="0">
                <a:solidFill>
                  <a:srgbClr val="404040"/>
                </a:solidFill>
                <a:latin typeface="Century Gothic"/>
                <a:cs typeface="Century Gothic"/>
              </a:rPr>
              <a:t>in</a:t>
            </a:r>
          </a:p>
          <a:p>
            <a:pPr marL="457200" indent="-457200" algn="ctr">
              <a:buFont typeface="+mj-lt"/>
              <a:buAutoNum type="arabicPeriod" startAt="4"/>
            </a:pPr>
            <a:endParaRPr lang="en-US" sz="500" dirty="0" smtClean="0">
              <a:solidFill>
                <a:srgbClr val="404040"/>
              </a:solidFill>
              <a:latin typeface="Century Gothic"/>
              <a:cs typeface="Century Gothic"/>
            </a:endParaRPr>
          </a:p>
          <a:p>
            <a:pPr marL="457200" indent="-457200" algn="ctr">
              <a:buFont typeface="+mj-lt"/>
              <a:buAutoNum type="arabicPeriod" startAt="4"/>
            </a:pPr>
            <a:r>
              <a:rPr lang="en-US" dirty="0" smtClean="0">
                <a:solidFill>
                  <a:srgbClr val="404040"/>
                </a:solidFill>
                <a:latin typeface="Century Gothic"/>
                <a:cs typeface="Century Gothic"/>
              </a:rPr>
              <a:t>A “soil - vegetation” k-means unsupervised classification was used to cross-check grids</a:t>
            </a:r>
          </a:p>
          <a:p>
            <a:pPr marL="342900" indent="-342900">
              <a:buFont typeface="+mj-lt"/>
              <a:buAutoNum type="arabicPeriod" startAt="4"/>
            </a:pPr>
            <a:endParaRPr lang="en-US" dirty="0" smtClean="0">
              <a:solidFill>
                <a:srgbClr val="404040"/>
              </a:solidFill>
              <a:latin typeface="Century Gothic"/>
              <a:cs typeface="Century Gothic"/>
            </a:endParaRPr>
          </a:p>
          <a:p>
            <a:pPr lvl="1"/>
            <a:endParaRPr lang="en-US" dirty="0">
              <a:solidFill>
                <a:srgbClr val="404040"/>
              </a:solidFill>
              <a:latin typeface="Century Gothic"/>
              <a:cs typeface="Century Gothic"/>
            </a:endParaRPr>
          </a:p>
          <a:p>
            <a:endParaRPr lang="en-US" dirty="0"/>
          </a:p>
        </p:txBody>
      </p:sp>
      <p:pic>
        <p:nvPicPr>
          <p:cNvPr id="1026" name="Picture 2" descr="C:\Users\rumseyx4\Desktop\2.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3474" y="4495799"/>
            <a:ext cx="1549972" cy="1929503"/>
          </a:xfrm>
          <a:prstGeom prst="rect">
            <a:avLst/>
          </a:prstGeom>
          <a:noFill/>
          <a:ln>
            <a:solidFill>
              <a:schemeClr val="bg1">
                <a:lumMod val="75000"/>
                <a:lumOff val="25000"/>
              </a:schemeClr>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571499" y="4084291"/>
            <a:ext cx="1713923" cy="369332"/>
          </a:xfrm>
          <a:prstGeom prst="rect">
            <a:avLst/>
          </a:prstGeom>
          <a:noFill/>
        </p:spPr>
        <p:txBody>
          <a:bodyPr wrap="square" rtlCol="0">
            <a:spAutoFit/>
          </a:bodyPr>
          <a:lstStyle/>
          <a:p>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Steps 1 and 2</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pic>
        <p:nvPicPr>
          <p:cNvPr id="1027" name="Picture 3" descr="C:\Users\rumseyx4\Desktop\3.JPG"/>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519" t="1103"/>
          <a:stretch/>
        </p:blipFill>
        <p:spPr bwMode="auto">
          <a:xfrm>
            <a:off x="2806700" y="4511009"/>
            <a:ext cx="1947211" cy="1907202"/>
          </a:xfrm>
          <a:prstGeom prst="rect">
            <a:avLst/>
          </a:prstGeom>
          <a:noFill/>
          <a:ln w="57150">
            <a:solidFill>
              <a:srgbClr val="6699FF"/>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TextBox 9"/>
          <p:cNvSpPr txBox="1"/>
          <p:nvPr/>
        </p:nvSpPr>
        <p:spPr>
          <a:xfrm>
            <a:off x="2727392" y="4084291"/>
            <a:ext cx="2105826" cy="369332"/>
          </a:xfrm>
          <a:prstGeom prst="rect">
            <a:avLst/>
          </a:prstGeom>
          <a:noFill/>
        </p:spPr>
        <p:txBody>
          <a:bodyPr wrap="square" rtlCol="0">
            <a:spAutoFit/>
          </a:bodyPr>
          <a:lstStyle/>
          <a:p>
            <a:pPr algn="ctr"/>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Step 3</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sp>
        <p:nvSpPr>
          <p:cNvPr id="12" name="TextBox 11"/>
          <p:cNvSpPr txBox="1"/>
          <p:nvPr/>
        </p:nvSpPr>
        <p:spPr>
          <a:xfrm>
            <a:off x="5410201" y="4084291"/>
            <a:ext cx="1005606" cy="369332"/>
          </a:xfrm>
          <a:prstGeom prst="rect">
            <a:avLst/>
          </a:prstGeom>
          <a:noFill/>
        </p:spPr>
        <p:txBody>
          <a:bodyPr wrap="square" rtlCol="0">
            <a:spAutoFit/>
          </a:bodyPr>
          <a:lstStyle/>
          <a:p>
            <a:pPr algn="ctr"/>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Step 4</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pic>
        <p:nvPicPr>
          <p:cNvPr id="13" name="Picture 2" descr="C:\Users\rumseyx4\Desktop\4.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199" y="4453623"/>
            <a:ext cx="1005607" cy="86278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3" descr="C:\Users\rumseyx4\Desktop\5.JPG"/>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197" y="5479306"/>
            <a:ext cx="1005607" cy="9459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Down Arrow 7"/>
          <p:cNvSpPr/>
          <p:nvPr/>
        </p:nvSpPr>
        <p:spPr>
          <a:xfrm>
            <a:off x="5703449" y="5140510"/>
            <a:ext cx="419101" cy="52779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95531" y="4104582"/>
            <a:ext cx="878767" cy="369332"/>
          </a:xfrm>
          <a:prstGeom prst="rect">
            <a:avLst/>
          </a:prstGeom>
        </p:spPr>
        <p:txBody>
          <a:bodyPr wrap="none">
            <a:spAutoFit/>
          </a:bodyPr>
          <a:lstStyle/>
          <a:p>
            <a:pPr algn="ctr"/>
            <a:r>
              <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rPr>
              <a:t>Step </a:t>
            </a:r>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5</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199" y="4490212"/>
            <a:ext cx="1601433" cy="1927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50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7000"/>
                            </p:stCondLst>
                            <p:childTnLst>
                              <p:par>
                                <p:cTn id="9" presetID="0" presetClass="path" presetSubtype="0" accel="50000" decel="50000" fill="hold" grpId="0" nodeType="afterEffect">
                                  <p:stCondLst>
                                    <p:cond delay="0"/>
                                  </p:stCondLst>
                                  <p:childTnLst>
                                    <p:animMotion origin="layout" path="M -2.77778E-7 0 L 0.00191 -0.37014 " pathEditMode="relative" rAng="0" ptsTypes="AA">
                                      <p:cBhvr>
                                        <p:cTn id="10" dur="2000" fill="hold"/>
                                        <p:tgtEl>
                                          <p:spTgt spid="7"/>
                                        </p:tgtEl>
                                        <p:attrNameLst>
                                          <p:attrName>ppt_x</p:attrName>
                                          <p:attrName>ppt_y</p:attrName>
                                        </p:attrNameLst>
                                      </p:cBhvr>
                                      <p:rCtr x="87" y="-18519"/>
                                    </p:animMotion>
                                  </p:childTnLst>
                                </p:cTn>
                              </p:par>
                            </p:childTnLst>
                          </p:cTn>
                        </p:par>
                        <p:par>
                          <p:cTn id="11" fill="hold">
                            <p:stCondLst>
                              <p:cond delay="9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30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3000"/>
                                        <p:tgtEl>
                                          <p:spTgt spid="1026"/>
                                        </p:tgtEl>
                                      </p:cBhvr>
                                    </p:animEffect>
                                  </p:childTnLst>
                                </p:cTn>
                              </p:par>
                            </p:childTnLst>
                          </p:cTn>
                        </p:par>
                        <p:par>
                          <p:cTn id="18" fill="hold">
                            <p:stCondLst>
                              <p:cond delay="12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3000"/>
                                        <p:tgtEl>
                                          <p:spTgt spid="1027"/>
                                        </p:tgtEl>
                                      </p:cBhvr>
                                    </p:animEffect>
                                  </p:childTnLst>
                                </p:cTn>
                              </p:par>
                            </p:childTnLst>
                          </p:cTn>
                        </p:par>
                        <p:par>
                          <p:cTn id="25" fill="hold">
                            <p:stCondLst>
                              <p:cond delay="15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30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30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30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3000"/>
                                        <p:tgtEl>
                                          <p:spTgt spid="14"/>
                                        </p:tgtEl>
                                      </p:cBhvr>
                                    </p:animEffect>
                                  </p:childTnLst>
                                </p:cTn>
                              </p:par>
                            </p:childTnLst>
                          </p:cTn>
                        </p:par>
                        <p:par>
                          <p:cTn id="38" fill="hold">
                            <p:stCondLst>
                              <p:cond delay="180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0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fade">
                                      <p:cBhvr>
                                        <p:cTn id="44" dur="3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2" grpId="0"/>
      <p:bldP spid="10" grpId="0"/>
      <p:bldP spid="12" grpId="0"/>
      <p:bldP spid="8" grpId="0" animBg="1"/>
      <p:bldP spid="9"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0" y="84892"/>
            <a:ext cx="91440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Project Methodology</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381000" y="1121406"/>
            <a:ext cx="8305800" cy="2800767"/>
          </a:xfrm>
          <a:prstGeom prst="rect">
            <a:avLst/>
          </a:prstGeom>
          <a:noFill/>
        </p:spPr>
        <p:txBody>
          <a:bodyPr wrap="square" rtlCol="0">
            <a:spAutoFit/>
          </a:bodyPr>
          <a:lstStyle/>
          <a:p>
            <a:pPr algn="ct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Double Checking Methodology</a:t>
            </a:r>
          </a:p>
          <a:p>
            <a:pPr algn="ctr"/>
            <a:endParaRPr lang="en-US" sz="1500" u="sng" dirty="0" smtClean="0">
              <a:ln>
                <a:solidFill>
                  <a:schemeClr val="bg1">
                    <a:lumMod val="75000"/>
                    <a:lumOff val="25000"/>
                  </a:schemeClr>
                </a:solidFill>
              </a:ln>
              <a:solidFill>
                <a:schemeClr val="bg1">
                  <a:lumMod val="75000"/>
                  <a:lumOff val="25000"/>
                </a:schemeClr>
              </a:solidFill>
              <a:latin typeface="Century Gothic"/>
              <a:cs typeface="Century Gothic"/>
            </a:endParaRPr>
          </a:p>
          <a:p>
            <a:pPr algn="ctr"/>
            <a:endParaRPr lang="en-US" sz="500" u="sng" dirty="0" smtClean="0">
              <a:ln>
                <a:solidFill>
                  <a:schemeClr val="bg1">
                    <a:lumMod val="75000"/>
                    <a:lumOff val="25000"/>
                  </a:schemeClr>
                </a:solidFill>
              </a:ln>
              <a:solidFill>
                <a:schemeClr val="bg1">
                  <a:lumMod val="75000"/>
                  <a:lumOff val="25000"/>
                </a:schemeClr>
              </a:solidFill>
              <a:latin typeface="Century Gothic"/>
              <a:cs typeface="Century Gothic"/>
            </a:endParaRPr>
          </a:p>
          <a:p>
            <a:pPr marL="342900" indent="-342900" algn="ctr">
              <a:buFont typeface="+mj-lt"/>
              <a:buAutoNum type="arabicPeriod"/>
            </a:pPr>
            <a:r>
              <a:rPr lang="en-US" sz="2100" dirty="0" smtClean="0">
                <a:solidFill>
                  <a:srgbClr val="404040"/>
                </a:solidFill>
                <a:latin typeface="Century Gothic"/>
                <a:cs typeface="Century Gothic"/>
              </a:rPr>
              <a:t>Raw panchromatic and RGB DigitalGlobe data were combined into yearly mosaics</a:t>
            </a:r>
          </a:p>
          <a:p>
            <a:pPr marL="342900" indent="-342900" algn="ctr">
              <a:buFont typeface="+mj-lt"/>
              <a:buAutoNum type="arabicPeriod"/>
            </a:pPr>
            <a:endParaRPr lang="en-US" sz="1500" dirty="0" smtClean="0">
              <a:solidFill>
                <a:srgbClr val="404040"/>
              </a:solidFill>
              <a:latin typeface="Century Gothic"/>
              <a:cs typeface="Century Gothic"/>
            </a:endParaRPr>
          </a:p>
          <a:p>
            <a:pPr marL="342900" indent="-342900" algn="ctr">
              <a:buFont typeface="+mj-lt"/>
              <a:buAutoNum type="arabicPeriod"/>
            </a:pPr>
            <a:r>
              <a:rPr lang="en-US" sz="2100" dirty="0" smtClean="0">
                <a:solidFill>
                  <a:srgbClr val="404040"/>
                </a:solidFill>
                <a:latin typeface="Century Gothic"/>
                <a:cs typeface="Century Gothic"/>
              </a:rPr>
              <a:t>Everyone was assigned a new set of 8 grids</a:t>
            </a:r>
          </a:p>
          <a:p>
            <a:pPr marL="342900" indent="-342900" algn="ctr">
              <a:buFont typeface="+mj-lt"/>
              <a:buAutoNum type="arabicPeriod"/>
            </a:pPr>
            <a:endParaRPr lang="en-US" sz="1500" dirty="0">
              <a:solidFill>
                <a:srgbClr val="404040"/>
              </a:solidFill>
              <a:latin typeface="Century Gothic"/>
              <a:cs typeface="Century Gothic"/>
            </a:endParaRPr>
          </a:p>
          <a:p>
            <a:pPr marL="342900" indent="-342900" algn="ctr">
              <a:buFont typeface="+mj-lt"/>
              <a:buAutoNum type="arabicPeriod"/>
            </a:pPr>
            <a:r>
              <a:rPr lang="en-US" sz="2100" dirty="0" smtClean="0">
                <a:solidFill>
                  <a:srgbClr val="404040"/>
                </a:solidFill>
                <a:latin typeface="Century Gothic"/>
                <a:cs typeface="Century Gothic"/>
              </a:rPr>
              <a:t> Everyone visually inspected their grids with yearly mosaics</a:t>
            </a:r>
          </a:p>
          <a:p>
            <a:pPr marL="342900" indent="-342900"/>
            <a:endParaRPr lang="en-US" dirty="0">
              <a:solidFill>
                <a:srgbClr val="404040"/>
              </a:solidFill>
              <a:latin typeface="Century Gothic"/>
              <a:cs typeface="Century Gothic"/>
            </a:endParaRPr>
          </a:p>
        </p:txBody>
      </p:sp>
      <p:sp>
        <p:nvSpPr>
          <p:cNvPr id="2" name="Rectangle 1"/>
          <p:cNvSpPr/>
          <p:nvPr/>
        </p:nvSpPr>
        <p:spPr>
          <a:xfrm>
            <a:off x="838200" y="4953000"/>
            <a:ext cx="7467600" cy="2908489"/>
          </a:xfrm>
          <a:prstGeom prst="rect">
            <a:avLst/>
          </a:prstGeom>
        </p:spPr>
        <p:txBody>
          <a:bodyPr wrap="square" numCol="2">
            <a:spAutoFit/>
          </a:bodyPr>
          <a:lstStyle/>
          <a:p>
            <a:endParaRPr lang="en-US" sz="500"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cs typeface="Century Gothic"/>
            </a:endParaRPr>
          </a:p>
          <a:p>
            <a:pPr marL="342900" indent="-342900">
              <a:buAutoNum type="arabicPeriod"/>
            </a:pPr>
            <a:r>
              <a:rPr lang="en-US" sz="2100" dirty="0">
                <a:solidFill>
                  <a:schemeClr val="bg1">
                    <a:lumMod val="85000"/>
                    <a:lumOff val="15000"/>
                  </a:schemeClr>
                </a:solidFill>
                <a:latin typeface="Century Gothic" panose="020B0502020202020204" pitchFamily="34" charset="0"/>
              </a:rPr>
              <a:t>Village ID</a:t>
            </a:r>
          </a:p>
          <a:p>
            <a:pPr marL="342900" indent="-342900">
              <a:buAutoNum type="arabicPeriod"/>
            </a:pPr>
            <a:r>
              <a:rPr lang="en-US" sz="2100" dirty="0">
                <a:solidFill>
                  <a:schemeClr val="bg1">
                    <a:lumMod val="85000"/>
                    <a:lumOff val="15000"/>
                  </a:schemeClr>
                </a:solidFill>
                <a:latin typeface="Century Gothic" panose="020B0502020202020204" pitchFamily="34" charset="0"/>
              </a:rPr>
              <a:t>Diameter of</a:t>
            </a:r>
            <a:r>
              <a:rPr lang="en-US" sz="2100" dirty="0" smtClean="0">
                <a:solidFill>
                  <a:schemeClr val="bg1">
                    <a:lumMod val="85000"/>
                    <a:lumOff val="15000"/>
                  </a:schemeClr>
                </a:solidFill>
                <a:latin typeface="Century Gothic" panose="020B0502020202020204" pitchFamily="34" charset="0"/>
              </a:rPr>
              <a:t> village</a:t>
            </a:r>
            <a:endParaRPr lang="en-US" sz="2100" dirty="0">
              <a:solidFill>
                <a:schemeClr val="bg1">
                  <a:lumMod val="85000"/>
                  <a:lumOff val="15000"/>
                </a:schemeClr>
              </a:solidFill>
              <a:latin typeface="Century Gothic" panose="020B0502020202020204" pitchFamily="34" charset="0"/>
            </a:endParaRPr>
          </a:p>
          <a:p>
            <a:pPr marL="342900" indent="-342900">
              <a:buAutoNum type="arabicPeriod"/>
            </a:pPr>
            <a:r>
              <a:rPr lang="en-US" sz="2100" dirty="0">
                <a:solidFill>
                  <a:schemeClr val="bg1">
                    <a:lumMod val="85000"/>
                    <a:lumOff val="15000"/>
                  </a:schemeClr>
                </a:solidFill>
                <a:latin typeface="Century Gothic" panose="020B0502020202020204" pitchFamily="34" charset="0"/>
              </a:rPr>
              <a:t>Number of</a:t>
            </a:r>
            <a:r>
              <a:rPr lang="en-US" sz="2100" dirty="0" smtClean="0">
                <a:solidFill>
                  <a:schemeClr val="bg1">
                    <a:lumMod val="85000"/>
                    <a:lumOff val="15000"/>
                  </a:schemeClr>
                </a:solidFill>
                <a:latin typeface="Century Gothic" panose="020B0502020202020204" pitchFamily="34" charset="0"/>
              </a:rPr>
              <a:t> huts</a:t>
            </a:r>
          </a:p>
          <a:p>
            <a:pPr marL="342900" indent="-342900">
              <a:buAutoNum type="arabicPeriod"/>
            </a:pPr>
            <a:endParaRPr lang="en-US" sz="2100" dirty="0">
              <a:solidFill>
                <a:schemeClr val="bg1">
                  <a:lumMod val="85000"/>
                  <a:lumOff val="15000"/>
                </a:schemeClr>
              </a:solidFill>
              <a:latin typeface="Century Gothic" panose="020B0502020202020204" pitchFamily="34" charset="0"/>
            </a:endParaRPr>
          </a:p>
          <a:p>
            <a:pPr marL="342900" indent="-342900">
              <a:buAutoNum type="arabicPeriod"/>
            </a:pPr>
            <a:endParaRPr lang="en-US" sz="2100" dirty="0" smtClean="0">
              <a:solidFill>
                <a:schemeClr val="bg1">
                  <a:lumMod val="85000"/>
                  <a:lumOff val="15000"/>
                </a:schemeClr>
              </a:solidFill>
              <a:latin typeface="Century Gothic" panose="020B0502020202020204" pitchFamily="34" charset="0"/>
            </a:endParaRPr>
          </a:p>
          <a:p>
            <a:pPr marL="342900" indent="-342900">
              <a:buAutoNum type="arabicPeriod"/>
            </a:pPr>
            <a:endParaRPr lang="en-US" sz="2100" dirty="0">
              <a:solidFill>
                <a:schemeClr val="bg1">
                  <a:lumMod val="85000"/>
                  <a:lumOff val="15000"/>
                </a:schemeClr>
              </a:solidFill>
              <a:latin typeface="Century Gothic" panose="020B0502020202020204" pitchFamily="34" charset="0"/>
            </a:endParaRPr>
          </a:p>
          <a:p>
            <a:pPr marL="342900" indent="-342900">
              <a:buAutoNum type="arabicPeriod"/>
            </a:pPr>
            <a:endParaRPr lang="en-US" sz="2100" dirty="0" smtClean="0">
              <a:solidFill>
                <a:schemeClr val="bg1">
                  <a:lumMod val="85000"/>
                  <a:lumOff val="15000"/>
                </a:schemeClr>
              </a:solidFill>
              <a:latin typeface="Century Gothic" panose="020B0502020202020204" pitchFamily="34" charset="0"/>
            </a:endParaRPr>
          </a:p>
          <a:p>
            <a:endParaRPr lang="en-US" sz="2100" dirty="0" smtClean="0">
              <a:solidFill>
                <a:schemeClr val="bg1">
                  <a:lumMod val="85000"/>
                  <a:lumOff val="15000"/>
                </a:schemeClr>
              </a:solidFill>
              <a:latin typeface="Century Gothic" panose="020B0502020202020204" pitchFamily="34" charset="0"/>
            </a:endParaRPr>
          </a:p>
          <a:p>
            <a:endParaRPr lang="en-US" sz="1000" dirty="0" smtClean="0">
              <a:solidFill>
                <a:schemeClr val="bg1">
                  <a:lumMod val="85000"/>
                  <a:lumOff val="15000"/>
                </a:schemeClr>
              </a:solidFill>
              <a:latin typeface="Century Gothic" panose="020B0502020202020204" pitchFamily="34" charset="0"/>
            </a:endParaRPr>
          </a:p>
          <a:p>
            <a:endParaRPr lang="en-US" sz="500" dirty="0" smtClean="0">
              <a:solidFill>
                <a:schemeClr val="bg1">
                  <a:lumMod val="85000"/>
                  <a:lumOff val="15000"/>
                </a:schemeClr>
              </a:solidFill>
              <a:latin typeface="Century Gothic" panose="020B0502020202020204" pitchFamily="34" charset="0"/>
            </a:endParaRPr>
          </a:p>
          <a:p>
            <a:pPr marL="457200" indent="-457200">
              <a:buFont typeface="+mj-lt"/>
              <a:buAutoNum type="arabicPeriod" startAt="4"/>
            </a:pPr>
            <a:r>
              <a:rPr lang="en-US" sz="2100" dirty="0" smtClean="0">
                <a:solidFill>
                  <a:schemeClr val="bg1">
                    <a:lumMod val="85000"/>
                    <a:lumOff val="15000"/>
                  </a:schemeClr>
                </a:solidFill>
                <a:latin typeface="Century Gothic" panose="020B0502020202020204" pitchFamily="34" charset="0"/>
              </a:rPr>
              <a:t>Temporal Information</a:t>
            </a:r>
          </a:p>
          <a:p>
            <a:pPr marL="457200" indent="-457200">
              <a:buFont typeface="+mj-lt"/>
              <a:buAutoNum type="arabicPeriod" startAt="5"/>
            </a:pPr>
            <a:r>
              <a:rPr lang="en-US" sz="2100" dirty="0" smtClean="0">
                <a:solidFill>
                  <a:schemeClr val="bg1">
                    <a:lumMod val="85000"/>
                    <a:lumOff val="15000"/>
                  </a:schemeClr>
                </a:solidFill>
                <a:latin typeface="Century Gothic" panose="020B0502020202020204" pitchFamily="34" charset="0"/>
              </a:rPr>
              <a:t>Sensor Information</a:t>
            </a:r>
          </a:p>
          <a:p>
            <a:pPr marL="342900" indent="-342900">
              <a:buAutoNum type="arabicPeriod" startAt="5"/>
            </a:pPr>
            <a:r>
              <a:rPr lang="en-US" sz="2100" dirty="0" smtClean="0">
                <a:solidFill>
                  <a:schemeClr val="bg1">
                    <a:lumMod val="85000"/>
                    <a:lumOff val="15000"/>
                  </a:schemeClr>
                </a:solidFill>
                <a:latin typeface="Century Gothic" panose="020B0502020202020204" pitchFamily="34" charset="0"/>
              </a:rPr>
              <a:t> Population Estimate</a:t>
            </a:r>
          </a:p>
          <a:p>
            <a:pPr marL="342900" indent="-342900">
              <a:buAutoNum type="arabicPeriod" startAt="5"/>
            </a:pPr>
            <a:endParaRPr lang="en-US" sz="2100" dirty="0">
              <a:solidFill>
                <a:schemeClr val="bg1">
                  <a:lumMod val="85000"/>
                  <a:lumOff val="15000"/>
                </a:schemeClr>
              </a:solidFill>
              <a:latin typeface="Century Gothic" panose="020B0502020202020204" pitchFamily="34" charset="0"/>
            </a:endParaRPr>
          </a:p>
          <a:p>
            <a:r>
              <a:rPr lang="en-US" dirty="0" smtClean="0">
                <a:solidFill>
                  <a:srgbClr val="404040"/>
                </a:solidFill>
                <a:latin typeface="Century Gothic" panose="020B0502020202020204" pitchFamily="34" charset="0"/>
                <a:cs typeface="Century Gothic"/>
              </a:rPr>
              <a:t> </a:t>
            </a:r>
          </a:p>
          <a:p>
            <a:endParaRPr lang="en-US" dirty="0">
              <a:solidFill>
                <a:srgbClr val="404040"/>
              </a:solidFill>
              <a:latin typeface="Century Gothic"/>
              <a:cs typeface="Century Gothic"/>
            </a:endParaRPr>
          </a:p>
        </p:txBody>
      </p:sp>
      <p:sp>
        <p:nvSpPr>
          <p:cNvPr id="3" name="Rectangle 2"/>
          <p:cNvSpPr/>
          <p:nvPr/>
        </p:nvSpPr>
        <p:spPr>
          <a:xfrm>
            <a:off x="228600" y="4332374"/>
            <a:ext cx="8686800" cy="461665"/>
          </a:xfrm>
          <a:prstGeom prst="rect">
            <a:avLst/>
          </a:prstGeom>
        </p:spPr>
        <p:txBody>
          <a:bodyPr wrap="square">
            <a:spAutoFit/>
          </a:bodyPr>
          <a:lstStyle/>
          <a:p>
            <a:pPr lvl="0" algn="ctr"/>
            <a:r>
              <a:rPr lang="en-US" sz="2400" u="sng" dirty="0">
                <a:ln>
                  <a:solidFill>
                    <a:prstClr val="black">
                      <a:lumMod val="75000"/>
                      <a:lumOff val="25000"/>
                    </a:prstClr>
                  </a:solidFill>
                </a:ln>
                <a:solidFill>
                  <a:prstClr val="black">
                    <a:lumMod val="75000"/>
                    <a:lumOff val="25000"/>
                  </a:prstClr>
                </a:solidFill>
                <a:latin typeface="Century Gothic" panose="020B0502020202020204" pitchFamily="34" charset="0"/>
                <a:cs typeface="Century Gothic"/>
              </a:rPr>
              <a:t>Village Identification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0966432"/>
      </p:ext>
    </p:extLst>
  </p:cSld>
  <p:clrMapOvr>
    <a:masterClrMapping/>
  </p:clrMapOvr>
  <p:transition spd="slow" advClick="0" advTm="3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32229" y="84891"/>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Village Identification Results</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1676400" y="1066800"/>
            <a:ext cx="5943600" cy="738664"/>
          </a:xfrm>
          <a:prstGeom prst="rect">
            <a:avLst/>
          </a:prstGeom>
          <a:noFill/>
        </p:spPr>
        <p:txBody>
          <a:bodyPr wrap="square" rtlCol="0">
            <a:spAutoFit/>
          </a:bodyPr>
          <a:lstStyle/>
          <a:p>
            <a:pPr>
              <a:buFont typeface="Arial"/>
              <a:buChar char="•"/>
            </a:pPr>
            <a:endParaRPr lang="en-US" sz="2400" dirty="0" smtClean="0">
              <a:solidFill>
                <a:srgbClr val="404040"/>
              </a:solidFill>
              <a:latin typeface="Century Gothic"/>
              <a:cs typeface="Century Gothic"/>
            </a:endParaRPr>
          </a:p>
          <a:p>
            <a:pPr marL="342900" indent="-342900"/>
            <a:endParaRPr lang="en-US" dirty="0">
              <a:solidFill>
                <a:srgbClr val="404040"/>
              </a:solidFill>
              <a:latin typeface="Century Gothic"/>
              <a:cs typeface="Century Gothic"/>
            </a:endParaRPr>
          </a:p>
        </p:txBody>
      </p:sp>
      <p:pic>
        <p:nvPicPr>
          <p:cNvPr id="6"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29200" y="3505199"/>
            <a:ext cx="3657600" cy="288045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29200" y="3505201"/>
            <a:ext cx="3680163" cy="289559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41893" y="990601"/>
            <a:ext cx="3654432" cy="243839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29200" y="990600"/>
            <a:ext cx="3672038" cy="2438400"/>
          </a:xfrm>
          <a:prstGeom prst="rect">
            <a:avLst/>
          </a:prstGeom>
        </p:spPr>
      </p:pic>
      <p:sp>
        <p:nvSpPr>
          <p:cNvPr id="2" name="TextBox 1"/>
          <p:cNvSpPr txBox="1"/>
          <p:nvPr/>
        </p:nvSpPr>
        <p:spPr>
          <a:xfrm>
            <a:off x="514350" y="990600"/>
            <a:ext cx="4133850" cy="7694416"/>
          </a:xfrm>
          <a:prstGeom prst="rect">
            <a:avLst/>
          </a:prstGeom>
          <a:noFill/>
        </p:spPr>
        <p:txBody>
          <a:bodyPr wrap="square" rtlCol="0">
            <a:spAutoFit/>
          </a:bodyPr>
          <a:lstStyle/>
          <a:p>
            <a:r>
              <a:rPr lang="en-US" sz="2400" b="1" u="sng" dirty="0" smtClean="0">
                <a:solidFill>
                  <a:schemeClr val="bg1">
                    <a:lumMod val="75000"/>
                    <a:lumOff val="25000"/>
                  </a:schemeClr>
                </a:solidFill>
                <a:latin typeface="Century Gothic" panose="020B0502020202020204" pitchFamily="34" charset="0"/>
              </a:rPr>
              <a:t>Active Villages</a:t>
            </a:r>
          </a:p>
          <a:p>
            <a:endParaRPr lang="en-US" sz="500" b="1" u="sng" dirty="0" smtClean="0">
              <a:solidFill>
                <a:schemeClr val="bg1">
                  <a:lumMod val="75000"/>
                  <a:lumOff val="25000"/>
                </a:schemeClr>
              </a:solidFill>
              <a:latin typeface="Century Gothic" panose="020B0502020202020204" pitchFamily="34" charset="0"/>
            </a:endParaRPr>
          </a:p>
          <a:p>
            <a:pPr marL="342900" indent="-34290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112</a:t>
            </a:r>
            <a:r>
              <a:rPr lang="en-US" sz="2100" dirty="0" smtClean="0">
                <a:solidFill>
                  <a:schemeClr val="bg1">
                    <a:lumMod val="75000"/>
                    <a:lumOff val="25000"/>
                  </a:schemeClr>
                </a:solidFill>
                <a:latin typeface="Century Gothic" panose="020B0502020202020204" pitchFamily="34" charset="0"/>
              </a:rPr>
              <a:t> </a:t>
            </a:r>
            <a:r>
              <a:rPr lang="en-US" sz="2100" dirty="0" smtClean="0">
                <a:solidFill>
                  <a:schemeClr val="bg1">
                    <a:lumMod val="75000"/>
                    <a:lumOff val="25000"/>
                  </a:schemeClr>
                </a:solidFill>
                <a:latin typeface="Century Gothic" panose="020B0502020202020204" pitchFamily="34" charset="0"/>
              </a:rPr>
              <a:t>active villages</a:t>
            </a:r>
          </a:p>
          <a:p>
            <a:endParaRPr lang="en-US" sz="2100" dirty="0" smtClean="0">
              <a:solidFill>
                <a:schemeClr val="bg1">
                  <a:lumMod val="75000"/>
                  <a:lumOff val="25000"/>
                </a:schemeClr>
              </a:solidFill>
              <a:latin typeface="Century Gothic" panose="020B0502020202020204" pitchFamily="34" charset="0"/>
            </a:endParaRPr>
          </a:p>
          <a:p>
            <a:r>
              <a:rPr lang="en-US" sz="2400" b="1" u="sng" dirty="0" smtClean="0">
                <a:solidFill>
                  <a:schemeClr val="bg1">
                    <a:lumMod val="75000"/>
                    <a:lumOff val="25000"/>
                  </a:schemeClr>
                </a:solidFill>
                <a:latin typeface="Century Gothic" panose="020B0502020202020204" pitchFamily="34" charset="0"/>
              </a:rPr>
              <a:t>Abandoned Villages</a:t>
            </a:r>
          </a:p>
          <a:p>
            <a:endParaRPr lang="en-US" sz="500" b="1"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18 </a:t>
            </a:r>
            <a:r>
              <a:rPr lang="en-US" sz="2100" dirty="0" smtClean="0">
                <a:solidFill>
                  <a:schemeClr val="bg1">
                    <a:lumMod val="75000"/>
                    <a:lumOff val="25000"/>
                  </a:schemeClr>
                </a:solidFill>
                <a:latin typeface="Century Gothic" panose="020B0502020202020204" pitchFamily="34" charset="0"/>
              </a:rPr>
              <a:t>abandoned villages</a:t>
            </a:r>
          </a:p>
          <a:p>
            <a:endParaRPr lang="en-US" sz="2100" dirty="0" smtClean="0">
              <a:solidFill>
                <a:schemeClr val="bg1">
                  <a:lumMod val="75000"/>
                  <a:lumOff val="25000"/>
                </a:schemeClr>
              </a:solidFill>
              <a:latin typeface="Century Gothic" panose="020B0502020202020204" pitchFamily="34" charset="0"/>
            </a:endParaRPr>
          </a:p>
          <a:p>
            <a:r>
              <a:rPr lang="en-US" sz="2400" b="1" u="sng" dirty="0" smtClean="0">
                <a:solidFill>
                  <a:schemeClr val="bg1">
                    <a:lumMod val="75000"/>
                    <a:lumOff val="25000"/>
                  </a:schemeClr>
                </a:solidFill>
                <a:latin typeface="Century Gothic" panose="020B0502020202020204" pitchFamily="34" charset="0"/>
              </a:rPr>
              <a:t>Population Estimate</a:t>
            </a:r>
          </a:p>
          <a:p>
            <a:endParaRPr lang="en-US" sz="500" b="1"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2145</a:t>
            </a:r>
            <a:r>
              <a:rPr lang="en-US" sz="2100" dirty="0" smtClean="0">
                <a:solidFill>
                  <a:schemeClr val="bg1">
                    <a:lumMod val="75000"/>
                    <a:lumOff val="25000"/>
                  </a:schemeClr>
                </a:solidFill>
                <a:latin typeface="Century Gothic" panose="020B0502020202020204" pitchFamily="34" charset="0"/>
              </a:rPr>
              <a:t> </a:t>
            </a:r>
            <a:r>
              <a:rPr lang="en-US" sz="2100" dirty="0" smtClean="0">
                <a:solidFill>
                  <a:schemeClr val="bg1">
                    <a:lumMod val="75000"/>
                    <a:lumOff val="25000"/>
                  </a:schemeClr>
                </a:solidFill>
                <a:latin typeface="Century Gothic" panose="020B0502020202020204" pitchFamily="34" charset="0"/>
              </a:rPr>
              <a:t>Yanomami people in the</a:t>
            </a:r>
            <a:r>
              <a:rPr lang="en-US" sz="2100" dirty="0" smtClean="0">
                <a:solidFill>
                  <a:schemeClr val="bg1">
                    <a:lumMod val="75000"/>
                    <a:lumOff val="25000"/>
                  </a:schemeClr>
                </a:solidFill>
                <a:latin typeface="Century Gothic" panose="020B0502020202020204" pitchFamily="34" charset="0"/>
              </a:rPr>
              <a:t> </a:t>
            </a:r>
            <a:r>
              <a:rPr lang="en-US" sz="2100" dirty="0" smtClean="0">
                <a:solidFill>
                  <a:schemeClr val="bg1">
                    <a:lumMod val="75000"/>
                    <a:lumOff val="25000"/>
                  </a:schemeClr>
                </a:solidFill>
                <a:latin typeface="Century Gothic" panose="020B0502020202020204" pitchFamily="34" charset="0"/>
              </a:rPr>
              <a:t>112</a:t>
            </a:r>
            <a:r>
              <a:rPr lang="en-US" sz="2100" dirty="0" smtClean="0">
                <a:solidFill>
                  <a:schemeClr val="bg1">
                    <a:lumMod val="75000"/>
                    <a:lumOff val="25000"/>
                  </a:schemeClr>
                </a:solidFill>
                <a:latin typeface="Century Gothic" panose="020B0502020202020204" pitchFamily="34" charset="0"/>
              </a:rPr>
              <a:t> </a:t>
            </a:r>
            <a:r>
              <a:rPr lang="en-US" sz="2100" dirty="0" smtClean="0">
                <a:solidFill>
                  <a:schemeClr val="bg1">
                    <a:lumMod val="75000"/>
                    <a:lumOff val="25000"/>
                  </a:schemeClr>
                </a:solidFill>
                <a:latin typeface="Century Gothic" panose="020B0502020202020204" pitchFamily="34" charset="0"/>
              </a:rPr>
              <a:t>active villages</a:t>
            </a:r>
          </a:p>
          <a:p>
            <a:pPr marL="285750" indent="-285750">
              <a:buFont typeface="Arial" panose="020B0604020202020204" pitchFamily="34" charset="0"/>
              <a:buChar char="•"/>
            </a:pPr>
            <a:endParaRPr lang="en-US" sz="2100" dirty="0" smtClean="0">
              <a:solidFill>
                <a:schemeClr val="bg1">
                  <a:lumMod val="75000"/>
                  <a:lumOff val="25000"/>
                </a:schemeClr>
              </a:solidFill>
              <a:latin typeface="Century Gothic" panose="020B0502020202020204" pitchFamily="34" charset="0"/>
            </a:endParaRPr>
          </a:p>
          <a:p>
            <a:r>
              <a:rPr lang="en-US" sz="2400" b="1" u="sng" dirty="0" smtClean="0">
                <a:solidFill>
                  <a:schemeClr val="bg1">
                    <a:lumMod val="75000"/>
                    <a:lumOff val="25000"/>
                  </a:schemeClr>
                </a:solidFill>
                <a:latin typeface="Century Gothic" panose="020B0502020202020204" pitchFamily="34" charset="0"/>
              </a:rPr>
              <a:t>Carter Center Deliverables</a:t>
            </a:r>
          </a:p>
          <a:p>
            <a:endParaRPr lang="en-US" sz="500" b="1"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Village shapefile with an attribute table</a:t>
            </a: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KML file</a:t>
            </a:r>
          </a:p>
          <a:p>
            <a:pPr marL="285750" indent="-285750">
              <a:buFont typeface="Arial" panose="020B0604020202020204" pitchFamily="34" charset="0"/>
              <a:buChar char="•"/>
            </a:pPr>
            <a:endParaRPr lang="en-US" sz="2100"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endParaRPr lang="en-US" sz="2100" dirty="0" smtClean="0">
              <a:solidFill>
                <a:schemeClr val="bg1">
                  <a:lumMod val="75000"/>
                  <a:lumOff val="25000"/>
                </a:schemeClr>
              </a:solidFill>
              <a:latin typeface="Century Gothic" panose="020B0502020202020204" pitchFamily="34" charset="0"/>
            </a:endParaRPr>
          </a:p>
          <a:p>
            <a:pPr marL="285750" indent="-285750"/>
            <a:endParaRPr lang="en-US" sz="2100" dirty="0" smtClean="0">
              <a:solidFill>
                <a:schemeClr val="bg1">
                  <a:lumMod val="75000"/>
                  <a:lumOff val="25000"/>
                </a:schemeClr>
              </a:solidFill>
              <a:latin typeface="Century Gothic" panose="020B0502020202020204" pitchFamily="34" charset="0"/>
            </a:endParaRPr>
          </a:p>
          <a:p>
            <a:endParaRPr lang="en-US" sz="2100"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endParaRPr lang="en-US" sz="2100" dirty="0">
              <a:solidFill>
                <a:schemeClr val="bg1">
                  <a:lumMod val="75000"/>
                  <a:lumOff val="25000"/>
                </a:schemeClr>
              </a:solidFill>
              <a:latin typeface="Century Gothic" panose="020B0502020202020204" pitchFamily="34" charset="0"/>
            </a:endParaRPr>
          </a:p>
          <a:p>
            <a:endParaRPr lang="en-US" sz="2100" dirty="0" smtClean="0">
              <a:solidFill>
                <a:schemeClr val="bg1">
                  <a:lumMod val="75000"/>
                  <a:lumOff val="25000"/>
                </a:schemeClr>
              </a:solidFill>
              <a:latin typeface="Century Gothic" panose="020B0502020202020204" pitchFamily="34" charset="0"/>
            </a:endParaRPr>
          </a:p>
          <a:p>
            <a:endParaRPr lang="en-US" sz="2100" dirty="0">
              <a:solidFill>
                <a:schemeClr val="bg1">
                  <a:lumMod val="75000"/>
                  <a:lumOff val="25000"/>
                </a:schemeClr>
              </a:solidFill>
              <a:latin typeface="Century Gothic" panose="020B0502020202020204" pitchFamily="34" charset="0"/>
            </a:endParaRPr>
          </a:p>
          <a:p>
            <a:endParaRPr lang="en-US" sz="2100" dirty="0" smtClean="0">
              <a:solidFill>
                <a:schemeClr val="bg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63600"/>
            <a:ext cx="8686800" cy="5689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28599" y="122992"/>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Project Methodology</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2133"/>
          <a:stretch/>
        </p:blipFill>
        <p:spPr>
          <a:xfrm>
            <a:off x="1529611" y="877332"/>
            <a:ext cx="6084777" cy="5662136"/>
          </a:xfrm>
          <a:prstGeom prst="rect">
            <a:avLst/>
          </a:prstGeom>
        </p:spPr>
      </p:pic>
      <p:sp>
        <p:nvSpPr>
          <p:cNvPr id="2" name="Rectangle 1"/>
          <p:cNvSpPr/>
          <p:nvPr/>
        </p:nvSpPr>
        <p:spPr>
          <a:xfrm>
            <a:off x="2315612" y="6525736"/>
            <a:ext cx="4512774" cy="369332"/>
          </a:xfrm>
          <a:prstGeom prst="rect">
            <a:avLst/>
          </a:prstGeom>
        </p:spPr>
        <p:txBody>
          <a:bodyPr wrap="none">
            <a:spAutoFit/>
          </a:bodyPr>
          <a:lstStyle/>
          <a:p>
            <a:pPr algn="ctr"/>
            <a:r>
              <a:rPr lang="en-US" u="sng" dirty="0">
                <a:latin typeface="Century Gothic"/>
                <a:cs typeface="Century Gothic"/>
              </a:rPr>
              <a:t>Data Sources</a:t>
            </a:r>
            <a:r>
              <a:rPr lang="en-US" dirty="0">
                <a:latin typeface="Century Gothic"/>
                <a:cs typeface="Century Gothic"/>
              </a:rPr>
              <a:t>: Landsat 8 OLI/TIRS, SRTM</a:t>
            </a:r>
            <a:endParaRPr lang="en-US" u="sng" dirty="0">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28600" y="77691"/>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Suitability Model Results</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1676400" y="1066800"/>
            <a:ext cx="5943600" cy="738664"/>
          </a:xfrm>
          <a:prstGeom prst="rect">
            <a:avLst/>
          </a:prstGeom>
          <a:noFill/>
        </p:spPr>
        <p:txBody>
          <a:bodyPr wrap="square" rtlCol="0">
            <a:spAutoFit/>
          </a:bodyPr>
          <a:lstStyle/>
          <a:p>
            <a:pPr>
              <a:buFont typeface="Arial"/>
              <a:buChar char="•"/>
            </a:pPr>
            <a:endParaRPr lang="en-US" sz="2400" dirty="0" smtClean="0">
              <a:solidFill>
                <a:srgbClr val="404040"/>
              </a:solidFill>
              <a:latin typeface="Century Gothic"/>
              <a:cs typeface="Century Gothic"/>
            </a:endParaRPr>
          </a:p>
          <a:p>
            <a:pPr marL="342900" indent="-342900"/>
            <a:endParaRPr lang="en-US" dirty="0">
              <a:solidFill>
                <a:srgbClr val="404040"/>
              </a:solidFill>
              <a:latin typeface="Century Gothic"/>
              <a:cs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12876" y="859971"/>
            <a:ext cx="1908048" cy="56936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05200" y="859971"/>
            <a:ext cx="5413248" cy="569366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28600" y="83133"/>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Suitability Model Results</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1676400" y="1066800"/>
            <a:ext cx="5943600" cy="738664"/>
          </a:xfrm>
          <a:prstGeom prst="rect">
            <a:avLst/>
          </a:prstGeom>
          <a:noFill/>
        </p:spPr>
        <p:txBody>
          <a:bodyPr wrap="square" rtlCol="0">
            <a:spAutoFit/>
          </a:bodyPr>
          <a:lstStyle/>
          <a:p>
            <a:pPr>
              <a:buFont typeface="Arial"/>
              <a:buChar char="•"/>
            </a:pPr>
            <a:endParaRPr lang="en-US" sz="2400" dirty="0" smtClean="0">
              <a:solidFill>
                <a:srgbClr val="404040"/>
              </a:solidFill>
              <a:latin typeface="Century Gothic"/>
              <a:cs typeface="Century Gothic"/>
            </a:endParaRPr>
          </a:p>
          <a:p>
            <a:pPr marL="342900" indent="-342900"/>
            <a:endParaRPr lang="en-US" dirty="0">
              <a:solidFill>
                <a:srgbClr val="404040"/>
              </a:solidFill>
              <a:latin typeface="Century Gothic"/>
              <a:cs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79348" y="862427"/>
            <a:ext cx="1901952" cy="56997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02152" y="853440"/>
            <a:ext cx="5413248" cy="569976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1022355"/>
      </p:ext>
    </p:extLst>
  </p:cSld>
  <p:clrMapOvr>
    <a:masterClrMapping/>
  </p:clrMapOvr>
  <p:transition spd="slow" advClick="0" advTm="30000">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xmlns:a="http://schemas.openxmlformats.org/drawingml/2006/main" name="Slate" id="{C3F70B94-7CE9-428E-ADC1-3269CC2C3385}" vid="{FF747C5C-A8E8-4833-9E55-3D08FE4E487A}"/>
    </a:ext>
  </a:extLst>
</a:theme>
</file>

<file path=ppt/theme/theme2.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xmlns:a="http://schemas.openxmlformats.org/drawingml/2006/main" name="Slate" id="{C3F70B94-7CE9-428E-ADC1-3269CC2C3385}" vid="{FF747C5C-A8E8-4833-9E55-3D08FE4E48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TM04033929[[fn=Slate]]</Template>
  <TotalTime>1883</TotalTime>
  <Words>1418</Words>
  <Application>Microsoft Macintosh PowerPoint</Application>
  <PresentationFormat>On-screen Show (4:3)</PresentationFormat>
  <Paragraphs>209</Paragraphs>
  <Slides>10</Slides>
  <Notes>10</Notes>
  <HiddenSlides>0</HiddenSlides>
  <MMClips>0</MMClips>
  <ScaleCrop>false</ScaleCrop>
  <HeadingPairs>
    <vt:vector size="4" baseType="variant">
      <vt:variant>
        <vt:lpstr>Design Template</vt:lpstr>
      </vt:variant>
      <vt:variant>
        <vt:i4>2</vt:i4>
      </vt:variant>
      <vt:variant>
        <vt:lpstr>Slide Titles</vt:lpstr>
      </vt:variant>
      <vt:variant>
        <vt:i4>10</vt:i4>
      </vt:variant>
    </vt:vector>
  </HeadingPairs>
  <TitlesOfParts>
    <vt:vector size="12" baseType="lpstr">
      <vt:lpstr>Slate</vt:lpstr>
      <vt:lpstr>1_Slate</vt:lpstr>
      <vt:lpstr>Alto Orinoco Health and Air Quality</vt:lpstr>
      <vt:lpstr>Slide 2</vt:lpstr>
      <vt:lpstr>Slide 3</vt:lpstr>
      <vt:lpstr>Slide 4</vt:lpstr>
      <vt:lpstr>Slide 5</vt:lpstr>
      <vt:lpstr>Slide 6</vt:lpstr>
      <vt:lpstr>Slide 7</vt:lpstr>
      <vt:lpstr>Slide 8</vt:lpstr>
      <vt:lpstr>Slide 9</vt:lpstr>
      <vt:lpstr>Slide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DEVELOPE1</dc:creator>
  <cp:lastModifiedBy>Amanda  Rumsey</cp:lastModifiedBy>
  <cp:revision>82</cp:revision>
  <dcterms:created xsi:type="dcterms:W3CDTF">2015-07-29T15:04:03Z</dcterms:created>
  <dcterms:modified xsi:type="dcterms:W3CDTF">2015-07-29T16:09:38Z</dcterms:modified>
</cp:coreProperties>
</file>