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1"/>
  </p:notesMasterIdLst>
  <p:handoutMasterIdLst>
    <p:handoutMasterId r:id="rId32"/>
  </p:handoutMasterIdLst>
  <p:sldIdLst>
    <p:sldId id="38306" r:id="rId5"/>
    <p:sldId id="38375" r:id="rId6"/>
    <p:sldId id="38321" r:id="rId7"/>
    <p:sldId id="38322" r:id="rId8"/>
    <p:sldId id="38267" r:id="rId9"/>
    <p:sldId id="38326" r:id="rId10"/>
    <p:sldId id="38327" r:id="rId11"/>
    <p:sldId id="38328" r:id="rId12"/>
    <p:sldId id="38373" r:id="rId13"/>
    <p:sldId id="38379" r:id="rId14"/>
    <p:sldId id="38246" r:id="rId15"/>
    <p:sldId id="38378" r:id="rId16"/>
    <p:sldId id="38269" r:id="rId17"/>
    <p:sldId id="38376" r:id="rId18"/>
    <p:sldId id="38382" r:id="rId19"/>
    <p:sldId id="38383" r:id="rId20"/>
    <p:sldId id="532" r:id="rId21"/>
    <p:sldId id="539" r:id="rId22"/>
    <p:sldId id="38381" r:id="rId23"/>
    <p:sldId id="38251" r:id="rId24"/>
    <p:sldId id="38312" r:id="rId25"/>
    <p:sldId id="38308" r:id="rId26"/>
    <p:sldId id="38309" r:id="rId27"/>
    <p:sldId id="38310" r:id="rId28"/>
    <p:sldId id="38311" r:id="rId29"/>
    <p:sldId id="3832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 id="{77B347A8-9765-A4C3-5464-E43998E04CB8}" name="Smedsrud, Marisa J. (LARC-E3)[RSES]" initials="S(" userId="S::mjsmedsr@ndc.nasa.gov::1b1cb6bd-eaaa-4051-8cbf-4cc1e9d80411" providerId="AD"/>
  <p188:author id="{5DEEC4A9-A243-D01F-F8F9-FE7A4872DD77}" name="Lubitz, Isabel N. (GSFC-610.0)[RSES]" initials="L(" userId="S::ilubitz2@ndc.nasa.gov::05e623ea-3968-44e4-96a0-4f6f824d7e50" providerId="AD"/>
  <p188:author id="{8F18A2B2-FFBB-F1E7-20AF-DFC9015A62CE}" name="Hall, Maya L. (ARC-SGE)[RSES]" initials="H(" userId="S::mlhall6@ndc.nasa.gov::6eb6dae4-cbed-4cab-a988-77ed971457c5" providerId="AD"/>
  <p188:author id="{FE0C74BA-51EA-0BC2-2AC6-D25BBD4D4276}" name="Plott, Laramie D. (LARC-E3)[RSES]" initials="P(" userId="S::ldplott@ndc.nasa.gov::12fa7add-6da5-4f07-a1f9-aac8f53d42a1" providerId="AD"/>
  <p188:author id="{99D411C5-EF6C-7ADC-7819-5C50B35BBE48}" name="Amanda Clayton" initials="AC" userId="S::alclayt1@ndc.nasa.gov::bd45d00a-0375-4579-a58c-94f9a1ccd07c" providerId="AD"/>
  <p188:author id="{4A8F04E3-DBC9-AF16-3575-282287F2EC14}" name="Lisa Tanh" initials="LT" userId="Lisa Tan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LARC-E3)[SSAI DEVELOP]" initials="BRC(ED" lastIdx="2" clrIdx="0">
    <p:extLst>
      <p:ext uri="{19B8F6BF-5375-455C-9EA6-DF929625EA0E}">
        <p15:presenceInfo xmlns:p15="http://schemas.microsoft.com/office/powerpoint/2012/main" userId="S::rcbyles@ndc.nasa.gov::f2fd4499-2563-4908-9210-b44e2282d021" providerId="AD"/>
      </p:ext>
    </p:extLst>
  </p:cmAuthor>
  <p:cmAuthor id="2" name="Laramie" initials="L" lastIdx="5" clrIdx="1">
    <p:extLst>
      <p:ext uri="{19B8F6BF-5375-455C-9EA6-DF929625EA0E}">
        <p15:presenceInfo xmlns:p15="http://schemas.microsoft.com/office/powerpoint/2012/main" userId="S::ldplott@ndc.nasa.gov::12fa7add-6da5-4f07-a1f9-aac8f53d42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5AC"/>
    <a:srgbClr val="6A7278"/>
    <a:srgbClr val="5B9BD5"/>
    <a:srgbClr val="55C3CF"/>
    <a:srgbClr val="53CCC5"/>
    <a:srgbClr val="53B4B9"/>
    <a:srgbClr val="5496AD"/>
    <a:srgbClr val="55B646"/>
    <a:srgbClr val="4FC7A0"/>
    <a:srgbClr val="50C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5997C0-FF5B-90A7-34F9-5C6A3EC72743}" v="864" dt="2024-09-10T12:44:19.056"/>
    <p1510:client id="{A6E1B95E-F39C-145A-9780-36D7A334032A}" v="24" dt="2024-09-10T16:53:33.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 Id="rId4"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image" Target="../media/image5.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C4CF2F-9686-4BCD-928B-033A0B69E626}" type="doc">
      <dgm:prSet loTypeId="urn:microsoft.com/office/officeart/2008/layout/BubblePictureList" loCatId="picture" qsTypeId="urn:microsoft.com/office/officeart/2005/8/quickstyle/simple1" qsCatId="simple" csTypeId="urn:microsoft.com/office/officeart/2005/8/colors/colorful5" csCatId="colorful" phldr="1"/>
      <dgm:spPr/>
      <dgm:t>
        <a:bodyPr/>
        <a:lstStyle/>
        <a:p>
          <a:endParaRPr lang="en-US"/>
        </a:p>
      </dgm:t>
    </dgm:pt>
    <dgm:pt modelId="{3399A507-9706-49F4-8CD8-017B9EAAEC39}">
      <dgm:prSet phldrT="[Text]"/>
      <dgm:spPr/>
      <dgm:t>
        <a:bodyPr/>
        <a:lstStyle/>
        <a:p>
          <a:r>
            <a:rPr lang="en-US">
              <a:solidFill>
                <a:srgbClr val="5B9BD5"/>
              </a:solidFill>
            </a:rPr>
            <a:t>People</a:t>
          </a:r>
        </a:p>
      </dgm:t>
    </dgm:pt>
    <dgm:pt modelId="{0A93C6D3-E15A-40B9-98D1-D42474F58BB2}" type="parTrans" cxnId="{B3359B88-DADE-439D-B70F-5A7AE239BE51}">
      <dgm:prSet/>
      <dgm:spPr/>
      <dgm:t>
        <a:bodyPr/>
        <a:lstStyle/>
        <a:p>
          <a:endParaRPr lang="en-US">
            <a:solidFill>
              <a:srgbClr val="5496AD"/>
            </a:solidFill>
          </a:endParaRPr>
        </a:p>
      </dgm:t>
    </dgm:pt>
    <dgm:pt modelId="{B3D3B50C-A6C5-42FB-9C12-A3F7BCEABDEF}" type="sibTrans" cxnId="{B3359B88-DADE-439D-B70F-5A7AE239BE5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solidFill>
              <a:srgbClr val="5496AD"/>
            </a:solidFill>
          </a:endParaRPr>
        </a:p>
      </dgm:t>
    </dgm:pt>
    <dgm:pt modelId="{A4A152F3-6388-42B2-B23B-D63D1B8F7026}">
      <dgm:prSet phldrT="[Text]"/>
      <dgm:spPr/>
      <dgm:t>
        <a:bodyPr/>
        <a:lstStyle/>
        <a:p>
          <a:r>
            <a:rPr lang="en-US">
              <a:solidFill>
                <a:srgbClr val="4FC7A0"/>
              </a:solidFill>
            </a:rPr>
            <a:t>Programmatic</a:t>
          </a:r>
        </a:p>
      </dgm:t>
    </dgm:pt>
    <dgm:pt modelId="{53C7A15F-CAEF-4411-BDFE-44CA6EEA6B98}" type="parTrans" cxnId="{B83E724A-345A-4FD2-93F7-552400206042}">
      <dgm:prSet/>
      <dgm:spPr/>
      <dgm:t>
        <a:bodyPr/>
        <a:lstStyle/>
        <a:p>
          <a:endParaRPr lang="en-US">
            <a:solidFill>
              <a:srgbClr val="5496AD"/>
            </a:solidFill>
          </a:endParaRPr>
        </a:p>
      </dgm:t>
    </dgm:pt>
    <dgm:pt modelId="{9215800A-A12F-45DA-B9EE-1338F40E7F8D}" type="sibTrans" cxnId="{B83E724A-345A-4FD2-93F7-552400206042}">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en-US">
            <a:solidFill>
              <a:srgbClr val="5496AD"/>
            </a:solidFill>
          </a:endParaRPr>
        </a:p>
      </dgm:t>
    </dgm:pt>
    <dgm:pt modelId="{EBF93489-F00B-41D0-8CB8-38C07BC3A659}">
      <dgm:prSet phldrT="[Text]"/>
      <dgm:spPr/>
      <dgm:t>
        <a:bodyPr/>
        <a:lstStyle/>
        <a:p>
          <a:r>
            <a:rPr lang="en-US">
              <a:solidFill>
                <a:srgbClr val="55B646"/>
              </a:solidFill>
            </a:rPr>
            <a:t>Technical</a:t>
          </a:r>
        </a:p>
      </dgm:t>
    </dgm:pt>
    <dgm:pt modelId="{8278D038-141A-4EC8-BB8D-D510D347F2BC}" type="parTrans" cxnId="{80C8EFCC-D392-4584-8F65-624B622B2A04}">
      <dgm:prSet/>
      <dgm:spPr/>
      <dgm:t>
        <a:bodyPr/>
        <a:lstStyle/>
        <a:p>
          <a:endParaRPr lang="en-US">
            <a:solidFill>
              <a:srgbClr val="5496AD"/>
            </a:solidFill>
          </a:endParaRPr>
        </a:p>
      </dgm:t>
    </dgm:pt>
    <dgm:pt modelId="{A3DD307B-2DC0-486E-AE56-1DF487667D09}" type="sibTrans" cxnId="{80C8EFCC-D392-4584-8F65-624B622B2A04}">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4000" b="-14000"/>
          </a:stretch>
        </a:blipFill>
      </dgm:spPr>
      <dgm:t>
        <a:bodyPr/>
        <a:lstStyle/>
        <a:p>
          <a:endParaRPr lang="en-US">
            <a:solidFill>
              <a:srgbClr val="5496AD"/>
            </a:solidFill>
          </a:endParaRPr>
        </a:p>
      </dgm:t>
    </dgm:pt>
    <dgm:pt modelId="{D6E245CE-366A-4FFE-9254-FD71C04EDE55}">
      <dgm:prSet/>
      <dgm:spPr/>
      <dgm:t>
        <a:bodyPr/>
        <a:lstStyle/>
        <a:p>
          <a:r>
            <a:rPr lang="en-US">
              <a:solidFill>
                <a:srgbClr val="53CCC5"/>
              </a:solidFill>
            </a:rPr>
            <a:t>Professional Development</a:t>
          </a:r>
        </a:p>
      </dgm:t>
    </dgm:pt>
    <dgm:pt modelId="{293BE9CD-C89D-4CBA-ABC3-187A81F6CEFD}" type="parTrans" cxnId="{3F8B8A5A-4F99-48BF-9667-54EFA8941DEC}">
      <dgm:prSet/>
      <dgm:spPr/>
      <dgm:t>
        <a:bodyPr/>
        <a:lstStyle/>
        <a:p>
          <a:endParaRPr lang="en-US">
            <a:solidFill>
              <a:srgbClr val="5496AD"/>
            </a:solidFill>
          </a:endParaRPr>
        </a:p>
      </dgm:t>
    </dgm:pt>
    <dgm:pt modelId="{62CB1169-2A7A-43E1-B19B-3E8991D4BE59}" type="sibTrans" cxnId="{3F8B8A5A-4F99-48BF-9667-54EFA8941DEC}">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t>
        <a:bodyPr/>
        <a:lstStyle/>
        <a:p>
          <a:endParaRPr lang="en-US">
            <a:solidFill>
              <a:srgbClr val="5496AD"/>
            </a:solidFill>
          </a:endParaRPr>
        </a:p>
      </dgm:t>
    </dgm:pt>
    <dgm:pt modelId="{052D14EC-1CA0-443A-8D87-70A76B981931}" type="pres">
      <dgm:prSet presAssocID="{38C4CF2F-9686-4BCD-928B-033A0B69E626}" presName="Name0" presStyleCnt="0">
        <dgm:presLayoutVars>
          <dgm:chMax val="8"/>
          <dgm:chPref val="8"/>
          <dgm:dir/>
        </dgm:presLayoutVars>
      </dgm:prSet>
      <dgm:spPr/>
    </dgm:pt>
    <dgm:pt modelId="{D8D7900A-EC7E-475B-A39F-780950CB3A18}" type="pres">
      <dgm:prSet presAssocID="{3399A507-9706-49F4-8CD8-017B9EAAEC39}" presName="parent_text_1" presStyleLbl="revTx" presStyleIdx="0" presStyleCnt="4">
        <dgm:presLayoutVars>
          <dgm:chMax val="0"/>
          <dgm:chPref val="0"/>
          <dgm:bulletEnabled val="1"/>
        </dgm:presLayoutVars>
      </dgm:prSet>
      <dgm:spPr/>
    </dgm:pt>
    <dgm:pt modelId="{DFC1D4FC-A14F-4D73-86B4-C4FA8F0ADC4C}" type="pres">
      <dgm:prSet presAssocID="{3399A507-9706-49F4-8CD8-017B9EAAEC39}" presName="image_accent_1" presStyleCnt="0"/>
      <dgm:spPr/>
    </dgm:pt>
    <dgm:pt modelId="{6A2C15D9-A1CF-44A0-BA43-5CF92CCAA994}" type="pres">
      <dgm:prSet presAssocID="{3399A507-9706-49F4-8CD8-017B9EAAEC39}" presName="imageAccentRepeatNode" presStyleLbl="alignNode1" presStyleIdx="0" presStyleCnt="8"/>
      <dgm:spPr/>
    </dgm:pt>
    <dgm:pt modelId="{1EEB56D6-A02D-4F74-8929-A7DB8AE5FDCC}" type="pres">
      <dgm:prSet presAssocID="{3399A507-9706-49F4-8CD8-017B9EAAEC39}" presName="accent_1" presStyleLbl="alignNode1" presStyleIdx="1" presStyleCnt="8"/>
      <dgm:spPr/>
    </dgm:pt>
    <dgm:pt modelId="{160A020E-0FF5-44E2-A13E-21C78C631FDD}" type="pres">
      <dgm:prSet presAssocID="{B3D3B50C-A6C5-42FB-9C12-A3F7BCEABDEF}" presName="image_1" presStyleCnt="0"/>
      <dgm:spPr/>
    </dgm:pt>
    <dgm:pt modelId="{D5AA0B59-674F-4676-9D90-79D15C4C0E80}" type="pres">
      <dgm:prSet presAssocID="{B3D3B50C-A6C5-42FB-9C12-A3F7BCEABDEF}" presName="imageRepeatNode" presStyleLbl="fgImgPlace1" presStyleIdx="0" presStyleCnt="4"/>
      <dgm:spPr/>
    </dgm:pt>
    <dgm:pt modelId="{24CD0530-28E2-40F5-BA25-7F51AED3F04D}" type="pres">
      <dgm:prSet presAssocID="{D6E245CE-366A-4FFE-9254-FD71C04EDE55}" presName="parent_text_2" presStyleLbl="revTx" presStyleIdx="1" presStyleCnt="4">
        <dgm:presLayoutVars>
          <dgm:chMax val="0"/>
          <dgm:chPref val="0"/>
          <dgm:bulletEnabled val="1"/>
        </dgm:presLayoutVars>
      </dgm:prSet>
      <dgm:spPr/>
    </dgm:pt>
    <dgm:pt modelId="{1E398563-D718-4D18-9737-1C723A629FB1}" type="pres">
      <dgm:prSet presAssocID="{D6E245CE-366A-4FFE-9254-FD71C04EDE55}" presName="image_accent_2" presStyleCnt="0"/>
      <dgm:spPr/>
    </dgm:pt>
    <dgm:pt modelId="{CE9A915B-9836-4FCC-A1EB-703A1FE2839F}" type="pres">
      <dgm:prSet presAssocID="{D6E245CE-366A-4FFE-9254-FD71C04EDE55}" presName="imageAccentRepeatNode" presStyleLbl="alignNode1" presStyleIdx="2" presStyleCnt="8"/>
      <dgm:spPr/>
    </dgm:pt>
    <dgm:pt modelId="{495351FA-ED85-4C5D-A5B2-EF85CDD78FF5}" type="pres">
      <dgm:prSet presAssocID="{62CB1169-2A7A-43E1-B19B-3E8991D4BE59}" presName="image_2" presStyleCnt="0"/>
      <dgm:spPr/>
    </dgm:pt>
    <dgm:pt modelId="{9FBEB793-2C2B-47EF-9CB1-ADC3E19F442A}" type="pres">
      <dgm:prSet presAssocID="{62CB1169-2A7A-43E1-B19B-3E8991D4BE59}" presName="imageRepeatNode" presStyleLbl="fgImgPlace1" presStyleIdx="1" presStyleCnt="4"/>
      <dgm:spPr/>
    </dgm:pt>
    <dgm:pt modelId="{ADD97344-6CC2-4152-9922-79F00766D837}" type="pres">
      <dgm:prSet presAssocID="{A4A152F3-6388-42B2-B23B-D63D1B8F7026}" presName="image_accent_3" presStyleCnt="0"/>
      <dgm:spPr/>
    </dgm:pt>
    <dgm:pt modelId="{6368E6B1-293A-4299-9169-B0C157399908}" type="pres">
      <dgm:prSet presAssocID="{A4A152F3-6388-42B2-B23B-D63D1B8F7026}" presName="imageAccentRepeatNode" presStyleLbl="alignNode1" presStyleIdx="3" presStyleCnt="8"/>
      <dgm:spPr/>
    </dgm:pt>
    <dgm:pt modelId="{9C9CAD08-8F97-4F42-AE38-EEF0802FAC3A}" type="pres">
      <dgm:prSet presAssocID="{A4A152F3-6388-42B2-B23B-D63D1B8F7026}" presName="parent_text_3" presStyleLbl="revTx" presStyleIdx="2" presStyleCnt="4">
        <dgm:presLayoutVars>
          <dgm:chMax val="0"/>
          <dgm:chPref val="0"/>
          <dgm:bulletEnabled val="1"/>
        </dgm:presLayoutVars>
      </dgm:prSet>
      <dgm:spPr/>
    </dgm:pt>
    <dgm:pt modelId="{99E41B35-64D6-484F-A6E5-70DA041300AF}" type="pres">
      <dgm:prSet presAssocID="{A4A152F3-6388-42B2-B23B-D63D1B8F7026}" presName="accent_2" presStyleLbl="alignNode1" presStyleIdx="4" presStyleCnt="8"/>
      <dgm:spPr/>
    </dgm:pt>
    <dgm:pt modelId="{7096605E-7A61-47C2-9DFC-2DAE88461AB7}" type="pres">
      <dgm:prSet presAssocID="{A4A152F3-6388-42B2-B23B-D63D1B8F7026}" presName="accent_3" presStyleLbl="alignNode1" presStyleIdx="5" presStyleCnt="8"/>
      <dgm:spPr/>
    </dgm:pt>
    <dgm:pt modelId="{0157D348-16AE-4F25-B808-E4EC97D069B1}" type="pres">
      <dgm:prSet presAssocID="{9215800A-A12F-45DA-B9EE-1338F40E7F8D}" presName="image_3" presStyleCnt="0"/>
      <dgm:spPr/>
    </dgm:pt>
    <dgm:pt modelId="{E8F976AF-4975-4D1F-85EB-275769DCEA6A}" type="pres">
      <dgm:prSet presAssocID="{9215800A-A12F-45DA-B9EE-1338F40E7F8D}" presName="imageRepeatNode" presStyleLbl="fgImgPlace1" presStyleIdx="2" presStyleCnt="4"/>
      <dgm:spPr/>
    </dgm:pt>
    <dgm:pt modelId="{280ECC56-D026-41D3-8417-2EB8DC8D8E29}" type="pres">
      <dgm:prSet presAssocID="{EBF93489-F00B-41D0-8CB8-38C07BC3A659}" presName="image_accent_4" presStyleCnt="0"/>
      <dgm:spPr/>
    </dgm:pt>
    <dgm:pt modelId="{07E630A5-6EC1-46C8-ADC8-D389B1FBD0DC}" type="pres">
      <dgm:prSet presAssocID="{EBF93489-F00B-41D0-8CB8-38C07BC3A659}" presName="imageAccentRepeatNode" presStyleLbl="alignNode1" presStyleIdx="6" presStyleCnt="8"/>
      <dgm:spPr/>
    </dgm:pt>
    <dgm:pt modelId="{C8CAD4C2-0AB6-480C-9296-E296A9A46DF5}" type="pres">
      <dgm:prSet presAssocID="{EBF93489-F00B-41D0-8CB8-38C07BC3A659}" presName="parent_text_4" presStyleLbl="revTx" presStyleIdx="3" presStyleCnt="4">
        <dgm:presLayoutVars>
          <dgm:chMax val="0"/>
          <dgm:chPref val="0"/>
          <dgm:bulletEnabled val="1"/>
        </dgm:presLayoutVars>
      </dgm:prSet>
      <dgm:spPr/>
    </dgm:pt>
    <dgm:pt modelId="{F35F9373-A0C6-4D33-B28E-314D41362E99}" type="pres">
      <dgm:prSet presAssocID="{EBF93489-F00B-41D0-8CB8-38C07BC3A659}" presName="accent_4" presStyleLbl="alignNode1" presStyleIdx="7" presStyleCnt="8"/>
      <dgm:spPr/>
    </dgm:pt>
    <dgm:pt modelId="{1FF11792-C35D-4F69-A717-A25462255BF3}" type="pres">
      <dgm:prSet presAssocID="{A3DD307B-2DC0-486E-AE56-1DF487667D09}" presName="image_4" presStyleCnt="0"/>
      <dgm:spPr/>
    </dgm:pt>
    <dgm:pt modelId="{6571E12B-CD87-4FCF-867A-3D2EE3E25560}" type="pres">
      <dgm:prSet presAssocID="{A3DD307B-2DC0-486E-AE56-1DF487667D09}" presName="imageRepeatNode" presStyleLbl="fgImgPlace1" presStyleIdx="3" presStyleCnt="4"/>
      <dgm:spPr/>
    </dgm:pt>
  </dgm:ptLst>
  <dgm:cxnLst>
    <dgm:cxn modelId="{148F5B0F-1FDD-4827-9029-E08197149728}" type="presOf" srcId="{9215800A-A12F-45DA-B9EE-1338F40E7F8D}" destId="{E8F976AF-4975-4D1F-85EB-275769DCEA6A}" srcOrd="0" destOrd="0" presId="urn:microsoft.com/office/officeart/2008/layout/BubblePictureList"/>
    <dgm:cxn modelId="{CFD09641-6A78-412D-A072-509CF7440CB9}" type="presOf" srcId="{A4A152F3-6388-42B2-B23B-D63D1B8F7026}" destId="{9C9CAD08-8F97-4F42-AE38-EEF0802FAC3A}" srcOrd="0" destOrd="0" presId="urn:microsoft.com/office/officeart/2008/layout/BubblePictureList"/>
    <dgm:cxn modelId="{91B72C68-6037-4DC1-A76D-FA09D6D5C3AB}" type="presOf" srcId="{EBF93489-F00B-41D0-8CB8-38C07BC3A659}" destId="{C8CAD4C2-0AB6-480C-9296-E296A9A46DF5}" srcOrd="0" destOrd="0" presId="urn:microsoft.com/office/officeart/2008/layout/BubblePictureList"/>
    <dgm:cxn modelId="{B83E724A-345A-4FD2-93F7-552400206042}" srcId="{38C4CF2F-9686-4BCD-928B-033A0B69E626}" destId="{A4A152F3-6388-42B2-B23B-D63D1B8F7026}" srcOrd="2" destOrd="0" parTransId="{53C7A15F-CAEF-4411-BDFE-44CA6EEA6B98}" sibTransId="{9215800A-A12F-45DA-B9EE-1338F40E7F8D}"/>
    <dgm:cxn modelId="{59CF9650-D547-4AA2-8C8F-5A6E7E985F17}" type="presOf" srcId="{3399A507-9706-49F4-8CD8-017B9EAAEC39}" destId="{D8D7900A-EC7E-475B-A39F-780950CB3A18}" srcOrd="0" destOrd="0" presId="urn:microsoft.com/office/officeart/2008/layout/BubblePictureList"/>
    <dgm:cxn modelId="{985B5A79-E7C6-4FAD-AC4F-27E019F95D5F}" type="presOf" srcId="{B3D3B50C-A6C5-42FB-9C12-A3F7BCEABDEF}" destId="{D5AA0B59-674F-4676-9D90-79D15C4C0E80}" srcOrd="0" destOrd="0" presId="urn:microsoft.com/office/officeart/2008/layout/BubblePictureList"/>
    <dgm:cxn modelId="{3F8B8A5A-4F99-48BF-9667-54EFA8941DEC}" srcId="{38C4CF2F-9686-4BCD-928B-033A0B69E626}" destId="{D6E245CE-366A-4FFE-9254-FD71C04EDE55}" srcOrd="1" destOrd="0" parTransId="{293BE9CD-C89D-4CBA-ABC3-187A81F6CEFD}" sibTransId="{62CB1169-2A7A-43E1-B19B-3E8991D4BE59}"/>
    <dgm:cxn modelId="{B3359B88-DADE-439D-B70F-5A7AE239BE51}" srcId="{38C4CF2F-9686-4BCD-928B-033A0B69E626}" destId="{3399A507-9706-49F4-8CD8-017B9EAAEC39}" srcOrd="0" destOrd="0" parTransId="{0A93C6D3-E15A-40B9-98D1-D42474F58BB2}" sibTransId="{B3D3B50C-A6C5-42FB-9C12-A3F7BCEABDEF}"/>
    <dgm:cxn modelId="{08B4CAAA-09A1-45E5-9E76-410FADEA80E8}" type="presOf" srcId="{38C4CF2F-9686-4BCD-928B-033A0B69E626}" destId="{052D14EC-1CA0-443A-8D87-70A76B981931}" srcOrd="0" destOrd="0" presId="urn:microsoft.com/office/officeart/2008/layout/BubblePictureList"/>
    <dgm:cxn modelId="{D75BB3B7-FCD4-448C-AD06-0A6AC1BE4EBA}" type="presOf" srcId="{A3DD307B-2DC0-486E-AE56-1DF487667D09}" destId="{6571E12B-CD87-4FCF-867A-3D2EE3E25560}" srcOrd="0" destOrd="0" presId="urn:microsoft.com/office/officeart/2008/layout/BubblePictureList"/>
    <dgm:cxn modelId="{80C8EFCC-D392-4584-8F65-624B622B2A04}" srcId="{38C4CF2F-9686-4BCD-928B-033A0B69E626}" destId="{EBF93489-F00B-41D0-8CB8-38C07BC3A659}" srcOrd="3" destOrd="0" parTransId="{8278D038-141A-4EC8-BB8D-D510D347F2BC}" sibTransId="{A3DD307B-2DC0-486E-AE56-1DF487667D09}"/>
    <dgm:cxn modelId="{DF9F7AD2-FCD4-43A8-8B4F-B86D66AFD8C7}" type="presOf" srcId="{D6E245CE-366A-4FFE-9254-FD71C04EDE55}" destId="{24CD0530-28E2-40F5-BA25-7F51AED3F04D}" srcOrd="0" destOrd="0" presId="urn:microsoft.com/office/officeart/2008/layout/BubblePictureList"/>
    <dgm:cxn modelId="{C5A08BE0-2FC5-492D-8F08-2D31689E70DA}" type="presOf" srcId="{62CB1169-2A7A-43E1-B19B-3E8991D4BE59}" destId="{9FBEB793-2C2B-47EF-9CB1-ADC3E19F442A}" srcOrd="0" destOrd="0" presId="urn:microsoft.com/office/officeart/2008/layout/BubblePictureList"/>
    <dgm:cxn modelId="{DDD443CC-1699-4510-9CF1-2DFA9F78C5C2}" type="presParOf" srcId="{052D14EC-1CA0-443A-8D87-70A76B981931}" destId="{D8D7900A-EC7E-475B-A39F-780950CB3A18}" srcOrd="0" destOrd="0" presId="urn:microsoft.com/office/officeart/2008/layout/BubblePictureList"/>
    <dgm:cxn modelId="{34B32557-5DBD-46A6-96F6-A4471647D231}" type="presParOf" srcId="{052D14EC-1CA0-443A-8D87-70A76B981931}" destId="{DFC1D4FC-A14F-4D73-86B4-C4FA8F0ADC4C}" srcOrd="1" destOrd="0" presId="urn:microsoft.com/office/officeart/2008/layout/BubblePictureList"/>
    <dgm:cxn modelId="{021CB1C5-E2ED-4016-B508-167545C02996}" type="presParOf" srcId="{DFC1D4FC-A14F-4D73-86B4-C4FA8F0ADC4C}" destId="{6A2C15D9-A1CF-44A0-BA43-5CF92CCAA994}" srcOrd="0" destOrd="0" presId="urn:microsoft.com/office/officeart/2008/layout/BubblePictureList"/>
    <dgm:cxn modelId="{CABF1C89-E60A-4EF3-B6B5-447FA4A673CF}" type="presParOf" srcId="{052D14EC-1CA0-443A-8D87-70A76B981931}" destId="{1EEB56D6-A02D-4F74-8929-A7DB8AE5FDCC}" srcOrd="2" destOrd="0" presId="urn:microsoft.com/office/officeart/2008/layout/BubblePictureList"/>
    <dgm:cxn modelId="{83D9BEF6-D2D5-4AFC-8257-08C6CC65A877}" type="presParOf" srcId="{052D14EC-1CA0-443A-8D87-70A76B981931}" destId="{160A020E-0FF5-44E2-A13E-21C78C631FDD}" srcOrd="3" destOrd="0" presId="urn:microsoft.com/office/officeart/2008/layout/BubblePictureList"/>
    <dgm:cxn modelId="{4A3DD3A4-70C0-4E14-92C4-F41686957E79}" type="presParOf" srcId="{160A020E-0FF5-44E2-A13E-21C78C631FDD}" destId="{D5AA0B59-674F-4676-9D90-79D15C4C0E80}" srcOrd="0" destOrd="0" presId="urn:microsoft.com/office/officeart/2008/layout/BubblePictureList"/>
    <dgm:cxn modelId="{10AF6744-64DC-474B-9D48-264D2344C28B}" type="presParOf" srcId="{052D14EC-1CA0-443A-8D87-70A76B981931}" destId="{24CD0530-28E2-40F5-BA25-7F51AED3F04D}" srcOrd="4" destOrd="0" presId="urn:microsoft.com/office/officeart/2008/layout/BubblePictureList"/>
    <dgm:cxn modelId="{B6542C77-1D06-451F-B17B-AD8B099ABB85}" type="presParOf" srcId="{052D14EC-1CA0-443A-8D87-70A76B981931}" destId="{1E398563-D718-4D18-9737-1C723A629FB1}" srcOrd="5" destOrd="0" presId="urn:microsoft.com/office/officeart/2008/layout/BubblePictureList"/>
    <dgm:cxn modelId="{5A2EFE16-431C-469F-BFBB-AA8B2B97953F}" type="presParOf" srcId="{1E398563-D718-4D18-9737-1C723A629FB1}" destId="{CE9A915B-9836-4FCC-A1EB-703A1FE2839F}" srcOrd="0" destOrd="0" presId="urn:microsoft.com/office/officeart/2008/layout/BubblePictureList"/>
    <dgm:cxn modelId="{7A6D4ACA-16A8-4958-82E4-3930102CEE1B}" type="presParOf" srcId="{052D14EC-1CA0-443A-8D87-70A76B981931}" destId="{495351FA-ED85-4C5D-A5B2-EF85CDD78FF5}" srcOrd="6" destOrd="0" presId="urn:microsoft.com/office/officeart/2008/layout/BubblePictureList"/>
    <dgm:cxn modelId="{FC66F237-C189-490F-AE2A-09C4B43A39E7}" type="presParOf" srcId="{495351FA-ED85-4C5D-A5B2-EF85CDD78FF5}" destId="{9FBEB793-2C2B-47EF-9CB1-ADC3E19F442A}" srcOrd="0" destOrd="0" presId="urn:microsoft.com/office/officeart/2008/layout/BubblePictureList"/>
    <dgm:cxn modelId="{F2FF6C3B-B9DB-4D2E-96D8-ED7194D3AAAA}" type="presParOf" srcId="{052D14EC-1CA0-443A-8D87-70A76B981931}" destId="{ADD97344-6CC2-4152-9922-79F00766D837}" srcOrd="7" destOrd="0" presId="urn:microsoft.com/office/officeart/2008/layout/BubblePictureList"/>
    <dgm:cxn modelId="{9C5D5CBF-8EDF-4DB6-A292-4C2A76011612}" type="presParOf" srcId="{ADD97344-6CC2-4152-9922-79F00766D837}" destId="{6368E6B1-293A-4299-9169-B0C157399908}" srcOrd="0" destOrd="0" presId="urn:microsoft.com/office/officeart/2008/layout/BubblePictureList"/>
    <dgm:cxn modelId="{AE5EF88C-F954-46D7-9115-3C138EDFC5E8}" type="presParOf" srcId="{052D14EC-1CA0-443A-8D87-70A76B981931}" destId="{9C9CAD08-8F97-4F42-AE38-EEF0802FAC3A}" srcOrd="8" destOrd="0" presId="urn:microsoft.com/office/officeart/2008/layout/BubblePictureList"/>
    <dgm:cxn modelId="{DB48825C-9C63-4C2F-89A0-E75FC15414A7}" type="presParOf" srcId="{052D14EC-1CA0-443A-8D87-70A76B981931}" destId="{99E41B35-64D6-484F-A6E5-70DA041300AF}" srcOrd="9" destOrd="0" presId="urn:microsoft.com/office/officeart/2008/layout/BubblePictureList"/>
    <dgm:cxn modelId="{C485E0A1-47BF-4491-B500-0F5A0A2322E7}" type="presParOf" srcId="{052D14EC-1CA0-443A-8D87-70A76B981931}" destId="{7096605E-7A61-47C2-9DFC-2DAE88461AB7}" srcOrd="10" destOrd="0" presId="urn:microsoft.com/office/officeart/2008/layout/BubblePictureList"/>
    <dgm:cxn modelId="{D1334E3D-1090-4848-90AD-71F825436EA1}" type="presParOf" srcId="{052D14EC-1CA0-443A-8D87-70A76B981931}" destId="{0157D348-16AE-4F25-B808-E4EC97D069B1}" srcOrd="11" destOrd="0" presId="urn:microsoft.com/office/officeart/2008/layout/BubblePictureList"/>
    <dgm:cxn modelId="{6151CA4B-FDE9-4696-949F-FBD3CACDB113}" type="presParOf" srcId="{0157D348-16AE-4F25-B808-E4EC97D069B1}" destId="{E8F976AF-4975-4D1F-85EB-275769DCEA6A}" srcOrd="0" destOrd="0" presId="urn:microsoft.com/office/officeart/2008/layout/BubblePictureList"/>
    <dgm:cxn modelId="{1F896408-63FE-4A25-836F-E236B13E20A0}" type="presParOf" srcId="{052D14EC-1CA0-443A-8D87-70A76B981931}" destId="{280ECC56-D026-41D3-8417-2EB8DC8D8E29}" srcOrd="12" destOrd="0" presId="urn:microsoft.com/office/officeart/2008/layout/BubblePictureList"/>
    <dgm:cxn modelId="{933F34FE-10B1-428A-815F-311EEE7559EA}" type="presParOf" srcId="{280ECC56-D026-41D3-8417-2EB8DC8D8E29}" destId="{07E630A5-6EC1-46C8-ADC8-D389B1FBD0DC}" srcOrd="0" destOrd="0" presId="urn:microsoft.com/office/officeart/2008/layout/BubblePictureList"/>
    <dgm:cxn modelId="{CFD1A3F6-EEE5-430D-9427-419B0052C35C}" type="presParOf" srcId="{052D14EC-1CA0-443A-8D87-70A76B981931}" destId="{C8CAD4C2-0AB6-480C-9296-E296A9A46DF5}" srcOrd="13" destOrd="0" presId="urn:microsoft.com/office/officeart/2008/layout/BubblePictureList"/>
    <dgm:cxn modelId="{E9EC0BC7-3075-4289-90ED-7DA55E9C03DF}" type="presParOf" srcId="{052D14EC-1CA0-443A-8D87-70A76B981931}" destId="{F35F9373-A0C6-4D33-B28E-314D41362E99}" srcOrd="14" destOrd="0" presId="urn:microsoft.com/office/officeart/2008/layout/BubblePictureList"/>
    <dgm:cxn modelId="{94D91A00-CEFB-48C7-911D-209D55631F31}" type="presParOf" srcId="{052D14EC-1CA0-443A-8D87-70A76B981931}" destId="{1FF11792-C35D-4F69-A717-A25462255BF3}" srcOrd="15" destOrd="0" presId="urn:microsoft.com/office/officeart/2008/layout/BubblePictureList"/>
    <dgm:cxn modelId="{B7FD4B2F-002F-43FC-BD47-1C8FFBBB7719}" type="presParOf" srcId="{1FF11792-C35D-4F69-A717-A25462255BF3}" destId="{6571E12B-CD87-4FCF-867A-3D2EE3E25560}"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787506-3A26-4AFC-B382-8989C8DAF7B2}" type="doc">
      <dgm:prSet loTypeId="urn:microsoft.com/office/officeart/2008/layout/VerticalCircleList" loCatId="list" qsTypeId="urn:microsoft.com/office/officeart/2005/8/quickstyle/simple1" qsCatId="simple" csTypeId="urn:microsoft.com/office/officeart/2005/8/colors/colorful5" csCatId="colorful" phldr="1"/>
      <dgm:spPr/>
    </dgm:pt>
    <dgm:pt modelId="{B4CFACC9-DFCC-4159-A897-8B4A7936B98F}">
      <dgm:prSet phldrT="[Text]" custT="1"/>
      <dgm:spPr/>
      <dgm:t>
        <a:bodyPr/>
        <a:lstStyle/>
        <a:p>
          <a:r>
            <a:rPr lang="en-US" sz="2800">
              <a:solidFill>
                <a:srgbClr val="6A7278"/>
              </a:solidFill>
            </a:rPr>
            <a:t>Reapplying to DEVELOP</a:t>
          </a:r>
        </a:p>
      </dgm:t>
    </dgm:pt>
    <dgm:pt modelId="{8CF20304-C4F1-427F-A298-CA802877BA63}" type="parTrans" cxnId="{78B5BB05-05BC-4191-8CD2-185A3E5554A9}">
      <dgm:prSet/>
      <dgm:spPr/>
      <dgm:t>
        <a:bodyPr/>
        <a:lstStyle/>
        <a:p>
          <a:endParaRPr lang="en-US" sz="2800">
            <a:solidFill>
              <a:srgbClr val="6A7278"/>
            </a:solidFill>
          </a:endParaRPr>
        </a:p>
      </dgm:t>
    </dgm:pt>
    <dgm:pt modelId="{3A3532AB-17A4-4D61-A71E-4B2B7D5E9A38}" type="sibTrans" cxnId="{78B5BB05-05BC-4191-8CD2-185A3E5554A9}">
      <dgm:prSet/>
      <dgm:spPr/>
      <dgm:t>
        <a:bodyPr/>
        <a:lstStyle/>
        <a:p>
          <a:endParaRPr lang="en-US" sz="2800">
            <a:solidFill>
              <a:srgbClr val="6A7278"/>
            </a:solidFill>
          </a:endParaRPr>
        </a:p>
      </dgm:t>
    </dgm:pt>
    <dgm:pt modelId="{53726D68-FBCC-4565-A09A-221DC5E0E3A5}">
      <dgm:prSet phldrT="[Text]" custT="1"/>
      <dgm:spPr/>
      <dgm:t>
        <a:bodyPr/>
        <a:lstStyle/>
        <a:p>
          <a:r>
            <a:rPr lang="en-US" sz="2800">
              <a:solidFill>
                <a:srgbClr val="6A7278"/>
              </a:solidFill>
            </a:rPr>
            <a:t>Lead &amp; Fellow Positions</a:t>
          </a:r>
        </a:p>
      </dgm:t>
    </dgm:pt>
    <dgm:pt modelId="{C9FB60C9-0613-4D5E-9E27-77D353D5A847}" type="parTrans" cxnId="{C6C8B002-2426-49D9-B0C2-BF312975A969}">
      <dgm:prSet/>
      <dgm:spPr/>
      <dgm:t>
        <a:bodyPr/>
        <a:lstStyle/>
        <a:p>
          <a:endParaRPr lang="en-US" sz="2800">
            <a:solidFill>
              <a:srgbClr val="6A7278"/>
            </a:solidFill>
          </a:endParaRPr>
        </a:p>
      </dgm:t>
    </dgm:pt>
    <dgm:pt modelId="{31D5B339-9D96-4E61-9B1C-2DB47E0301E4}" type="sibTrans" cxnId="{C6C8B002-2426-49D9-B0C2-BF312975A969}">
      <dgm:prSet/>
      <dgm:spPr/>
      <dgm:t>
        <a:bodyPr/>
        <a:lstStyle/>
        <a:p>
          <a:endParaRPr lang="en-US" sz="2800">
            <a:solidFill>
              <a:srgbClr val="6A7278"/>
            </a:solidFill>
          </a:endParaRPr>
        </a:p>
      </dgm:t>
    </dgm:pt>
    <dgm:pt modelId="{429EB3C9-BFC7-4D41-A0DD-4AC72998D269}">
      <dgm:prSet phldrT="[Text]" custT="1"/>
      <dgm:spPr/>
      <dgm:t>
        <a:bodyPr/>
        <a:lstStyle/>
        <a:p>
          <a:r>
            <a:rPr lang="en-US" sz="2800">
              <a:solidFill>
                <a:srgbClr val="6A7278"/>
              </a:solidFill>
            </a:rPr>
            <a:t>Professional DEVELOPment Week</a:t>
          </a:r>
        </a:p>
      </dgm:t>
    </dgm:pt>
    <dgm:pt modelId="{094C9BA8-ECCA-4BE7-B24E-5929DE8C7C51}" type="parTrans" cxnId="{E8BE607B-C830-495F-B4CF-EAA1BDCB304E}">
      <dgm:prSet/>
      <dgm:spPr/>
      <dgm:t>
        <a:bodyPr/>
        <a:lstStyle/>
        <a:p>
          <a:endParaRPr lang="en-US" sz="2800">
            <a:solidFill>
              <a:srgbClr val="6A7278"/>
            </a:solidFill>
          </a:endParaRPr>
        </a:p>
      </dgm:t>
    </dgm:pt>
    <dgm:pt modelId="{F7B83165-C712-4787-9E44-453539230C06}" type="sibTrans" cxnId="{E8BE607B-C830-495F-B4CF-EAA1BDCB304E}">
      <dgm:prSet/>
      <dgm:spPr/>
      <dgm:t>
        <a:bodyPr/>
        <a:lstStyle/>
        <a:p>
          <a:endParaRPr lang="en-US" sz="2800">
            <a:solidFill>
              <a:srgbClr val="6A7278"/>
            </a:solidFill>
          </a:endParaRPr>
        </a:p>
      </dgm:t>
    </dgm:pt>
    <dgm:pt modelId="{7BD124B6-518E-4222-A641-180A2A22A0B4}">
      <dgm:prSet custT="1"/>
      <dgm:spPr/>
      <dgm:t>
        <a:bodyPr/>
        <a:lstStyle/>
        <a:p>
          <a:r>
            <a:rPr lang="en-US" sz="2800">
              <a:solidFill>
                <a:srgbClr val="6A7278"/>
              </a:solidFill>
            </a:rPr>
            <a:t>DEVELOP Day</a:t>
          </a:r>
        </a:p>
      </dgm:t>
    </dgm:pt>
    <dgm:pt modelId="{C353B41F-EF96-4467-80E0-98CAFA8A76DD}" type="parTrans" cxnId="{0E74DD6F-6FE0-458C-AC68-2FA5DC2F83BB}">
      <dgm:prSet/>
      <dgm:spPr/>
      <dgm:t>
        <a:bodyPr/>
        <a:lstStyle/>
        <a:p>
          <a:endParaRPr lang="en-US" sz="2800">
            <a:solidFill>
              <a:srgbClr val="6A7278"/>
            </a:solidFill>
          </a:endParaRPr>
        </a:p>
      </dgm:t>
    </dgm:pt>
    <dgm:pt modelId="{0089EBF0-A70E-4C66-8F04-E7466C8AF9F2}" type="sibTrans" cxnId="{0E74DD6F-6FE0-458C-AC68-2FA5DC2F83BB}">
      <dgm:prSet/>
      <dgm:spPr/>
      <dgm:t>
        <a:bodyPr/>
        <a:lstStyle/>
        <a:p>
          <a:endParaRPr lang="en-US" sz="2800">
            <a:solidFill>
              <a:srgbClr val="6A7278"/>
            </a:solidFill>
          </a:endParaRPr>
        </a:p>
      </dgm:t>
    </dgm:pt>
    <dgm:pt modelId="{0AAE2D52-6434-4869-A269-75B0F51A0F48}" type="pres">
      <dgm:prSet presAssocID="{FC787506-3A26-4AFC-B382-8989C8DAF7B2}" presName="Name0" presStyleCnt="0">
        <dgm:presLayoutVars>
          <dgm:dir/>
        </dgm:presLayoutVars>
      </dgm:prSet>
      <dgm:spPr/>
    </dgm:pt>
    <dgm:pt modelId="{3C2AFAF8-2C8A-4019-A3F5-607A0C0613C3}" type="pres">
      <dgm:prSet presAssocID="{B4CFACC9-DFCC-4159-A897-8B4A7936B98F}" presName="noChildren" presStyleCnt="0"/>
      <dgm:spPr/>
    </dgm:pt>
    <dgm:pt modelId="{704ACF9A-0FDE-490B-AEB8-03D1FF29EC4F}" type="pres">
      <dgm:prSet presAssocID="{B4CFACC9-DFCC-4159-A897-8B4A7936B98F}" presName="gap" presStyleCnt="0"/>
      <dgm:spPr/>
    </dgm:pt>
    <dgm:pt modelId="{D06A2352-BD13-4E16-BC05-1CFB9104B6B7}" type="pres">
      <dgm:prSet presAssocID="{B4CFACC9-DFCC-4159-A897-8B4A7936B98F}" presName="medCircle2" presStyleLbl="vennNode1" presStyleIdx="0" presStyleCnt="4" custLinFactNeighborX="-13549"/>
      <dgm:spPr/>
    </dgm:pt>
    <dgm:pt modelId="{29DAE9E4-57F8-4B95-A862-D8880A3B27DF}" type="pres">
      <dgm:prSet presAssocID="{B4CFACC9-DFCC-4159-A897-8B4A7936B98F}" presName="txLvlOnly1" presStyleLbl="revTx" presStyleIdx="0" presStyleCnt="4"/>
      <dgm:spPr/>
    </dgm:pt>
    <dgm:pt modelId="{7B6DBF8E-82E8-404E-975D-55619F2C728B}" type="pres">
      <dgm:prSet presAssocID="{53726D68-FBCC-4565-A09A-221DC5E0E3A5}" presName="noChildren" presStyleCnt="0"/>
      <dgm:spPr/>
    </dgm:pt>
    <dgm:pt modelId="{1D875AFB-EC2C-41A5-A217-76EB79D3CD89}" type="pres">
      <dgm:prSet presAssocID="{53726D68-FBCC-4565-A09A-221DC5E0E3A5}" presName="gap" presStyleCnt="0"/>
      <dgm:spPr/>
    </dgm:pt>
    <dgm:pt modelId="{2E466CDD-23F2-4FD6-B09E-DE89D52CEB90}" type="pres">
      <dgm:prSet presAssocID="{53726D68-FBCC-4565-A09A-221DC5E0E3A5}" presName="medCircle2" presStyleLbl="vennNode1" presStyleIdx="1" presStyleCnt="4" custLinFactNeighborX="-13549"/>
      <dgm:spPr/>
    </dgm:pt>
    <dgm:pt modelId="{64AED80E-4F52-452D-8CD0-ACC43A350592}" type="pres">
      <dgm:prSet presAssocID="{53726D68-FBCC-4565-A09A-221DC5E0E3A5}" presName="txLvlOnly1" presStyleLbl="revTx" presStyleIdx="1" presStyleCnt="4"/>
      <dgm:spPr/>
    </dgm:pt>
    <dgm:pt modelId="{92D3DBC5-0E3F-41A0-80BC-B10F2861ACAC}" type="pres">
      <dgm:prSet presAssocID="{429EB3C9-BFC7-4D41-A0DD-4AC72998D269}" presName="noChildren" presStyleCnt="0"/>
      <dgm:spPr/>
    </dgm:pt>
    <dgm:pt modelId="{BDCB1FC2-2E63-4E39-A0F3-ACFD94B7E2CB}" type="pres">
      <dgm:prSet presAssocID="{429EB3C9-BFC7-4D41-A0DD-4AC72998D269}" presName="gap" presStyleCnt="0"/>
      <dgm:spPr/>
    </dgm:pt>
    <dgm:pt modelId="{651B44C4-4500-45C2-9F50-5802407938DE}" type="pres">
      <dgm:prSet presAssocID="{429EB3C9-BFC7-4D41-A0DD-4AC72998D269}" presName="medCircle2" presStyleLbl="vennNode1" presStyleIdx="2" presStyleCnt="4" custLinFactNeighborX="-13549"/>
      <dgm:spPr/>
    </dgm:pt>
    <dgm:pt modelId="{903EB252-DD00-453F-8D09-3886B48E3942}" type="pres">
      <dgm:prSet presAssocID="{429EB3C9-BFC7-4D41-A0DD-4AC72998D269}" presName="txLvlOnly1" presStyleLbl="revTx" presStyleIdx="2" presStyleCnt="4"/>
      <dgm:spPr/>
    </dgm:pt>
    <dgm:pt modelId="{AE2E6C9C-5080-4007-A69B-B38A0559CEDF}" type="pres">
      <dgm:prSet presAssocID="{7BD124B6-518E-4222-A641-180A2A22A0B4}" presName="noChildren" presStyleCnt="0"/>
      <dgm:spPr/>
    </dgm:pt>
    <dgm:pt modelId="{7AF6C8A7-A5CC-4840-97A0-79CBFFF46143}" type="pres">
      <dgm:prSet presAssocID="{7BD124B6-518E-4222-A641-180A2A22A0B4}" presName="gap" presStyleCnt="0"/>
      <dgm:spPr/>
    </dgm:pt>
    <dgm:pt modelId="{97C643EA-FB6B-4C3E-BD4D-9678A0C5B9FE}" type="pres">
      <dgm:prSet presAssocID="{7BD124B6-518E-4222-A641-180A2A22A0B4}" presName="medCircle2" presStyleLbl="vennNode1" presStyleIdx="3" presStyleCnt="4" custLinFactNeighborX="-13549"/>
      <dgm:spPr/>
    </dgm:pt>
    <dgm:pt modelId="{36B793B6-BF71-49E5-8A9F-459B8AA1FA21}" type="pres">
      <dgm:prSet presAssocID="{7BD124B6-518E-4222-A641-180A2A22A0B4}" presName="txLvlOnly1" presStyleLbl="revTx" presStyleIdx="3" presStyleCnt="4"/>
      <dgm:spPr/>
    </dgm:pt>
  </dgm:ptLst>
  <dgm:cxnLst>
    <dgm:cxn modelId="{C6C8B002-2426-49D9-B0C2-BF312975A969}" srcId="{FC787506-3A26-4AFC-B382-8989C8DAF7B2}" destId="{53726D68-FBCC-4565-A09A-221DC5E0E3A5}" srcOrd="1" destOrd="0" parTransId="{C9FB60C9-0613-4D5E-9E27-77D353D5A847}" sibTransId="{31D5B339-9D96-4E61-9B1C-2DB47E0301E4}"/>
    <dgm:cxn modelId="{78B5BB05-05BC-4191-8CD2-185A3E5554A9}" srcId="{FC787506-3A26-4AFC-B382-8989C8DAF7B2}" destId="{B4CFACC9-DFCC-4159-A897-8B4A7936B98F}" srcOrd="0" destOrd="0" parTransId="{8CF20304-C4F1-427F-A298-CA802877BA63}" sibTransId="{3A3532AB-17A4-4D61-A71E-4B2B7D5E9A38}"/>
    <dgm:cxn modelId="{0AD9645B-1CD1-4107-9771-E1D9EBBCE634}" type="presOf" srcId="{FC787506-3A26-4AFC-B382-8989C8DAF7B2}" destId="{0AAE2D52-6434-4869-A269-75B0F51A0F48}" srcOrd="0" destOrd="0" presId="urn:microsoft.com/office/officeart/2008/layout/VerticalCircleList"/>
    <dgm:cxn modelId="{3FDAC162-6E3B-4942-AF0E-980DF76930FC}" type="presOf" srcId="{429EB3C9-BFC7-4D41-A0DD-4AC72998D269}" destId="{903EB252-DD00-453F-8D09-3886B48E3942}" srcOrd="0" destOrd="0" presId="urn:microsoft.com/office/officeart/2008/layout/VerticalCircleList"/>
    <dgm:cxn modelId="{0E74DD6F-6FE0-458C-AC68-2FA5DC2F83BB}" srcId="{FC787506-3A26-4AFC-B382-8989C8DAF7B2}" destId="{7BD124B6-518E-4222-A641-180A2A22A0B4}" srcOrd="3" destOrd="0" parTransId="{C353B41F-EF96-4467-80E0-98CAFA8A76DD}" sibTransId="{0089EBF0-A70E-4C66-8F04-E7466C8AF9F2}"/>
    <dgm:cxn modelId="{E8BE607B-C830-495F-B4CF-EAA1BDCB304E}" srcId="{FC787506-3A26-4AFC-B382-8989C8DAF7B2}" destId="{429EB3C9-BFC7-4D41-A0DD-4AC72998D269}" srcOrd="2" destOrd="0" parTransId="{094C9BA8-ECCA-4BE7-B24E-5929DE8C7C51}" sibTransId="{F7B83165-C712-4787-9E44-453539230C06}"/>
    <dgm:cxn modelId="{A36980AC-26CF-49DE-9374-96693A331BD8}" type="presOf" srcId="{B4CFACC9-DFCC-4159-A897-8B4A7936B98F}" destId="{29DAE9E4-57F8-4B95-A862-D8880A3B27DF}" srcOrd="0" destOrd="0" presId="urn:microsoft.com/office/officeart/2008/layout/VerticalCircleList"/>
    <dgm:cxn modelId="{96053CD5-791A-4802-B8A9-D24AC52743F4}" type="presOf" srcId="{53726D68-FBCC-4565-A09A-221DC5E0E3A5}" destId="{64AED80E-4F52-452D-8CD0-ACC43A350592}" srcOrd="0" destOrd="0" presId="urn:microsoft.com/office/officeart/2008/layout/VerticalCircleList"/>
    <dgm:cxn modelId="{FC8A0CEC-390A-46A8-B4D3-8EE608FEA6DD}" type="presOf" srcId="{7BD124B6-518E-4222-A641-180A2A22A0B4}" destId="{36B793B6-BF71-49E5-8A9F-459B8AA1FA21}" srcOrd="0" destOrd="0" presId="urn:microsoft.com/office/officeart/2008/layout/VerticalCircleList"/>
    <dgm:cxn modelId="{FDC958D1-9AB6-4ACD-8184-486D0151B3BB}" type="presParOf" srcId="{0AAE2D52-6434-4869-A269-75B0F51A0F48}" destId="{3C2AFAF8-2C8A-4019-A3F5-607A0C0613C3}" srcOrd="0" destOrd="0" presId="urn:microsoft.com/office/officeart/2008/layout/VerticalCircleList"/>
    <dgm:cxn modelId="{DF0BB478-091F-47CB-9698-633D69F483E4}" type="presParOf" srcId="{3C2AFAF8-2C8A-4019-A3F5-607A0C0613C3}" destId="{704ACF9A-0FDE-490B-AEB8-03D1FF29EC4F}" srcOrd="0" destOrd="0" presId="urn:microsoft.com/office/officeart/2008/layout/VerticalCircleList"/>
    <dgm:cxn modelId="{1BCC0BF6-CA92-4326-854A-4C75A081BFCC}" type="presParOf" srcId="{3C2AFAF8-2C8A-4019-A3F5-607A0C0613C3}" destId="{D06A2352-BD13-4E16-BC05-1CFB9104B6B7}" srcOrd="1" destOrd="0" presId="urn:microsoft.com/office/officeart/2008/layout/VerticalCircleList"/>
    <dgm:cxn modelId="{BC9E10C7-5B1A-4AB2-BA76-B626EAFE7163}" type="presParOf" srcId="{3C2AFAF8-2C8A-4019-A3F5-607A0C0613C3}" destId="{29DAE9E4-57F8-4B95-A862-D8880A3B27DF}" srcOrd="2" destOrd="0" presId="urn:microsoft.com/office/officeart/2008/layout/VerticalCircleList"/>
    <dgm:cxn modelId="{4EBE33C1-A93E-4B58-8BDF-F03EC6CBF7D4}" type="presParOf" srcId="{0AAE2D52-6434-4869-A269-75B0F51A0F48}" destId="{7B6DBF8E-82E8-404E-975D-55619F2C728B}" srcOrd="1" destOrd="0" presId="urn:microsoft.com/office/officeart/2008/layout/VerticalCircleList"/>
    <dgm:cxn modelId="{DFC02409-2A3A-4493-BA8D-7FF37E193652}" type="presParOf" srcId="{7B6DBF8E-82E8-404E-975D-55619F2C728B}" destId="{1D875AFB-EC2C-41A5-A217-76EB79D3CD89}" srcOrd="0" destOrd="0" presId="urn:microsoft.com/office/officeart/2008/layout/VerticalCircleList"/>
    <dgm:cxn modelId="{C38E0A3C-9940-46F7-A317-5A64A292CBC8}" type="presParOf" srcId="{7B6DBF8E-82E8-404E-975D-55619F2C728B}" destId="{2E466CDD-23F2-4FD6-B09E-DE89D52CEB90}" srcOrd="1" destOrd="0" presId="urn:microsoft.com/office/officeart/2008/layout/VerticalCircleList"/>
    <dgm:cxn modelId="{35D18581-5522-4E9D-89AF-C5870A3DDB6C}" type="presParOf" srcId="{7B6DBF8E-82E8-404E-975D-55619F2C728B}" destId="{64AED80E-4F52-452D-8CD0-ACC43A350592}" srcOrd="2" destOrd="0" presId="urn:microsoft.com/office/officeart/2008/layout/VerticalCircleList"/>
    <dgm:cxn modelId="{2254B591-FB15-462B-9E2E-420E9F89D425}" type="presParOf" srcId="{0AAE2D52-6434-4869-A269-75B0F51A0F48}" destId="{92D3DBC5-0E3F-41A0-80BC-B10F2861ACAC}" srcOrd="2" destOrd="0" presId="urn:microsoft.com/office/officeart/2008/layout/VerticalCircleList"/>
    <dgm:cxn modelId="{AB1DC3F4-732F-47B3-AD64-61E72873225C}" type="presParOf" srcId="{92D3DBC5-0E3F-41A0-80BC-B10F2861ACAC}" destId="{BDCB1FC2-2E63-4E39-A0F3-ACFD94B7E2CB}" srcOrd="0" destOrd="0" presId="urn:microsoft.com/office/officeart/2008/layout/VerticalCircleList"/>
    <dgm:cxn modelId="{70C9EA31-424A-499B-B184-02D81F477E46}" type="presParOf" srcId="{92D3DBC5-0E3F-41A0-80BC-B10F2861ACAC}" destId="{651B44C4-4500-45C2-9F50-5802407938DE}" srcOrd="1" destOrd="0" presId="urn:microsoft.com/office/officeart/2008/layout/VerticalCircleList"/>
    <dgm:cxn modelId="{684C0940-509D-416C-8FB3-1536B6F713D9}" type="presParOf" srcId="{92D3DBC5-0E3F-41A0-80BC-B10F2861ACAC}" destId="{903EB252-DD00-453F-8D09-3886B48E3942}" srcOrd="2" destOrd="0" presId="urn:microsoft.com/office/officeart/2008/layout/VerticalCircleList"/>
    <dgm:cxn modelId="{D633A4A5-D53D-4223-9A3E-C2E903905629}" type="presParOf" srcId="{0AAE2D52-6434-4869-A269-75B0F51A0F48}" destId="{AE2E6C9C-5080-4007-A69B-B38A0559CEDF}" srcOrd="3" destOrd="0" presId="urn:microsoft.com/office/officeart/2008/layout/VerticalCircleList"/>
    <dgm:cxn modelId="{1A27A273-E72F-4F55-A3AE-9246338D9B71}" type="presParOf" srcId="{AE2E6C9C-5080-4007-A69B-B38A0559CEDF}" destId="{7AF6C8A7-A5CC-4840-97A0-79CBFFF46143}" srcOrd="0" destOrd="0" presId="urn:microsoft.com/office/officeart/2008/layout/VerticalCircleList"/>
    <dgm:cxn modelId="{FD8C3300-C765-4F56-AA43-B31C051D425E}" type="presParOf" srcId="{AE2E6C9C-5080-4007-A69B-B38A0559CEDF}" destId="{97C643EA-FB6B-4C3E-BD4D-9678A0C5B9FE}" srcOrd="1" destOrd="0" presId="urn:microsoft.com/office/officeart/2008/layout/VerticalCircleList"/>
    <dgm:cxn modelId="{7D3C0246-5764-476D-8DB0-E4F5F573C500}" type="presParOf" srcId="{AE2E6C9C-5080-4007-A69B-B38A0559CEDF}" destId="{36B793B6-BF71-49E5-8A9F-459B8AA1FA21}"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787506-3A26-4AFC-B382-8989C8DAF7B2}" type="doc">
      <dgm:prSet loTypeId="urn:microsoft.com/office/officeart/2008/layout/VerticalCircleList" loCatId="list" qsTypeId="urn:microsoft.com/office/officeart/2005/8/quickstyle/simple1" qsCatId="simple" csTypeId="urn:microsoft.com/office/officeart/2005/8/colors/colorful5" csCatId="colorful" phldr="1"/>
      <dgm:spPr/>
    </dgm:pt>
    <dgm:pt modelId="{B4CFACC9-DFCC-4159-A897-8B4A7936B98F}">
      <dgm:prSet phldrT="[Text]" custT="1"/>
      <dgm:spPr/>
      <dgm:t>
        <a:bodyPr/>
        <a:lstStyle/>
        <a:p>
          <a:r>
            <a:rPr lang="en-US" sz="2800">
              <a:solidFill>
                <a:srgbClr val="6A7278"/>
              </a:solidFill>
            </a:rPr>
            <a:t>Presenting DEVELOP Work</a:t>
          </a:r>
        </a:p>
      </dgm:t>
    </dgm:pt>
    <dgm:pt modelId="{8CF20304-C4F1-427F-A298-CA802877BA63}" type="parTrans" cxnId="{78B5BB05-05BC-4191-8CD2-185A3E5554A9}">
      <dgm:prSet/>
      <dgm:spPr/>
      <dgm:t>
        <a:bodyPr/>
        <a:lstStyle/>
        <a:p>
          <a:endParaRPr lang="en-US" sz="2800">
            <a:solidFill>
              <a:srgbClr val="6A7278"/>
            </a:solidFill>
          </a:endParaRPr>
        </a:p>
      </dgm:t>
    </dgm:pt>
    <dgm:pt modelId="{3A3532AB-17A4-4D61-A71E-4B2B7D5E9A38}" type="sibTrans" cxnId="{78B5BB05-05BC-4191-8CD2-185A3E5554A9}">
      <dgm:prSet/>
      <dgm:spPr/>
      <dgm:t>
        <a:bodyPr/>
        <a:lstStyle/>
        <a:p>
          <a:endParaRPr lang="en-US" sz="2800">
            <a:solidFill>
              <a:srgbClr val="6A7278"/>
            </a:solidFill>
          </a:endParaRPr>
        </a:p>
      </dgm:t>
    </dgm:pt>
    <dgm:pt modelId="{53726D68-FBCC-4565-A09A-221DC5E0E3A5}">
      <dgm:prSet phldrT="[Text]" custT="1"/>
      <dgm:spPr/>
      <dgm:t>
        <a:bodyPr/>
        <a:lstStyle/>
        <a:p>
          <a:r>
            <a:rPr lang="en-US" sz="2800">
              <a:solidFill>
                <a:srgbClr val="6A7278"/>
              </a:solidFill>
            </a:rPr>
            <a:t>Publishing</a:t>
          </a:r>
        </a:p>
      </dgm:t>
    </dgm:pt>
    <dgm:pt modelId="{C9FB60C9-0613-4D5E-9E27-77D353D5A847}" type="parTrans" cxnId="{C6C8B002-2426-49D9-B0C2-BF312975A969}">
      <dgm:prSet/>
      <dgm:spPr/>
      <dgm:t>
        <a:bodyPr/>
        <a:lstStyle/>
        <a:p>
          <a:endParaRPr lang="en-US" sz="2800">
            <a:solidFill>
              <a:srgbClr val="6A7278"/>
            </a:solidFill>
          </a:endParaRPr>
        </a:p>
      </dgm:t>
    </dgm:pt>
    <dgm:pt modelId="{31D5B339-9D96-4E61-9B1C-2DB47E0301E4}" type="sibTrans" cxnId="{C6C8B002-2426-49D9-B0C2-BF312975A969}">
      <dgm:prSet/>
      <dgm:spPr/>
      <dgm:t>
        <a:bodyPr/>
        <a:lstStyle/>
        <a:p>
          <a:endParaRPr lang="en-US" sz="2800">
            <a:solidFill>
              <a:srgbClr val="6A7278"/>
            </a:solidFill>
          </a:endParaRPr>
        </a:p>
      </dgm:t>
    </dgm:pt>
    <dgm:pt modelId="{429EB3C9-BFC7-4D41-A0DD-4AC72998D269}">
      <dgm:prSet phldrT="[Text]" custT="1"/>
      <dgm:spPr/>
      <dgm:t>
        <a:bodyPr/>
        <a:lstStyle/>
        <a:p>
          <a:r>
            <a:rPr lang="en-US" sz="2800">
              <a:solidFill>
                <a:srgbClr val="6A7278"/>
              </a:solidFill>
            </a:rPr>
            <a:t>Conference Attendance</a:t>
          </a:r>
        </a:p>
      </dgm:t>
    </dgm:pt>
    <dgm:pt modelId="{094C9BA8-ECCA-4BE7-B24E-5929DE8C7C51}" type="parTrans" cxnId="{E8BE607B-C830-495F-B4CF-EAA1BDCB304E}">
      <dgm:prSet/>
      <dgm:spPr/>
      <dgm:t>
        <a:bodyPr/>
        <a:lstStyle/>
        <a:p>
          <a:endParaRPr lang="en-US" sz="2800">
            <a:solidFill>
              <a:srgbClr val="6A7278"/>
            </a:solidFill>
          </a:endParaRPr>
        </a:p>
      </dgm:t>
    </dgm:pt>
    <dgm:pt modelId="{F7B83165-C712-4787-9E44-453539230C06}" type="sibTrans" cxnId="{E8BE607B-C830-495F-B4CF-EAA1BDCB304E}">
      <dgm:prSet/>
      <dgm:spPr/>
      <dgm:t>
        <a:bodyPr/>
        <a:lstStyle/>
        <a:p>
          <a:endParaRPr lang="en-US" sz="2800">
            <a:solidFill>
              <a:srgbClr val="6A7278"/>
            </a:solidFill>
          </a:endParaRPr>
        </a:p>
      </dgm:t>
    </dgm:pt>
    <dgm:pt modelId="{0AAE2D52-6434-4869-A269-75B0F51A0F48}" type="pres">
      <dgm:prSet presAssocID="{FC787506-3A26-4AFC-B382-8989C8DAF7B2}" presName="Name0" presStyleCnt="0">
        <dgm:presLayoutVars>
          <dgm:dir/>
        </dgm:presLayoutVars>
      </dgm:prSet>
      <dgm:spPr/>
    </dgm:pt>
    <dgm:pt modelId="{3C2AFAF8-2C8A-4019-A3F5-607A0C0613C3}" type="pres">
      <dgm:prSet presAssocID="{B4CFACC9-DFCC-4159-A897-8B4A7936B98F}" presName="noChildren" presStyleCnt="0"/>
      <dgm:spPr/>
    </dgm:pt>
    <dgm:pt modelId="{704ACF9A-0FDE-490B-AEB8-03D1FF29EC4F}" type="pres">
      <dgm:prSet presAssocID="{B4CFACC9-DFCC-4159-A897-8B4A7936B98F}" presName="gap" presStyleCnt="0"/>
      <dgm:spPr/>
    </dgm:pt>
    <dgm:pt modelId="{D06A2352-BD13-4E16-BC05-1CFB9104B6B7}" type="pres">
      <dgm:prSet presAssocID="{B4CFACC9-DFCC-4159-A897-8B4A7936B98F}" presName="medCircle2" presStyleLbl="vennNode1" presStyleIdx="0" presStyleCnt="3" custLinFactNeighborX="-15806"/>
      <dgm:spPr>
        <a:solidFill>
          <a:srgbClr val="55C3CF">
            <a:alpha val="50000"/>
          </a:srgbClr>
        </a:solidFill>
      </dgm:spPr>
    </dgm:pt>
    <dgm:pt modelId="{29DAE9E4-57F8-4B95-A862-D8880A3B27DF}" type="pres">
      <dgm:prSet presAssocID="{B4CFACC9-DFCC-4159-A897-8B4A7936B98F}" presName="txLvlOnly1" presStyleLbl="revTx" presStyleIdx="0" presStyleCnt="3"/>
      <dgm:spPr/>
    </dgm:pt>
    <dgm:pt modelId="{7B6DBF8E-82E8-404E-975D-55619F2C728B}" type="pres">
      <dgm:prSet presAssocID="{53726D68-FBCC-4565-A09A-221DC5E0E3A5}" presName="noChildren" presStyleCnt="0"/>
      <dgm:spPr/>
    </dgm:pt>
    <dgm:pt modelId="{1D875AFB-EC2C-41A5-A217-76EB79D3CD89}" type="pres">
      <dgm:prSet presAssocID="{53726D68-FBCC-4565-A09A-221DC5E0E3A5}" presName="gap" presStyleCnt="0"/>
      <dgm:spPr/>
    </dgm:pt>
    <dgm:pt modelId="{2E466CDD-23F2-4FD6-B09E-DE89D52CEB90}" type="pres">
      <dgm:prSet presAssocID="{53726D68-FBCC-4565-A09A-221DC5E0E3A5}" presName="medCircle2" presStyleLbl="vennNode1" presStyleIdx="1" presStyleCnt="3" custLinFactNeighborX="-15806"/>
      <dgm:spPr>
        <a:solidFill>
          <a:srgbClr val="5B9BD5">
            <a:alpha val="50000"/>
          </a:srgbClr>
        </a:solidFill>
      </dgm:spPr>
    </dgm:pt>
    <dgm:pt modelId="{64AED80E-4F52-452D-8CD0-ACC43A350592}" type="pres">
      <dgm:prSet presAssocID="{53726D68-FBCC-4565-A09A-221DC5E0E3A5}" presName="txLvlOnly1" presStyleLbl="revTx" presStyleIdx="1" presStyleCnt="3"/>
      <dgm:spPr/>
    </dgm:pt>
    <dgm:pt modelId="{92D3DBC5-0E3F-41A0-80BC-B10F2861ACAC}" type="pres">
      <dgm:prSet presAssocID="{429EB3C9-BFC7-4D41-A0DD-4AC72998D269}" presName="noChildren" presStyleCnt="0"/>
      <dgm:spPr/>
    </dgm:pt>
    <dgm:pt modelId="{BDCB1FC2-2E63-4E39-A0F3-ACFD94B7E2CB}" type="pres">
      <dgm:prSet presAssocID="{429EB3C9-BFC7-4D41-A0DD-4AC72998D269}" presName="gap" presStyleCnt="0"/>
      <dgm:spPr/>
    </dgm:pt>
    <dgm:pt modelId="{651B44C4-4500-45C2-9F50-5802407938DE}" type="pres">
      <dgm:prSet presAssocID="{429EB3C9-BFC7-4D41-A0DD-4AC72998D269}" presName="medCircle2" presStyleLbl="vennNode1" presStyleIdx="2" presStyleCnt="3" custLinFactNeighborX="-15806"/>
      <dgm:spPr>
        <a:solidFill>
          <a:srgbClr val="0070C0">
            <a:alpha val="50000"/>
          </a:srgbClr>
        </a:solidFill>
      </dgm:spPr>
    </dgm:pt>
    <dgm:pt modelId="{903EB252-DD00-453F-8D09-3886B48E3942}" type="pres">
      <dgm:prSet presAssocID="{429EB3C9-BFC7-4D41-A0DD-4AC72998D269}" presName="txLvlOnly1" presStyleLbl="revTx" presStyleIdx="2" presStyleCnt="3"/>
      <dgm:spPr/>
    </dgm:pt>
  </dgm:ptLst>
  <dgm:cxnLst>
    <dgm:cxn modelId="{C6C8B002-2426-49D9-B0C2-BF312975A969}" srcId="{FC787506-3A26-4AFC-B382-8989C8DAF7B2}" destId="{53726D68-FBCC-4565-A09A-221DC5E0E3A5}" srcOrd="1" destOrd="0" parTransId="{C9FB60C9-0613-4D5E-9E27-77D353D5A847}" sibTransId="{31D5B339-9D96-4E61-9B1C-2DB47E0301E4}"/>
    <dgm:cxn modelId="{78B5BB05-05BC-4191-8CD2-185A3E5554A9}" srcId="{FC787506-3A26-4AFC-B382-8989C8DAF7B2}" destId="{B4CFACC9-DFCC-4159-A897-8B4A7936B98F}" srcOrd="0" destOrd="0" parTransId="{8CF20304-C4F1-427F-A298-CA802877BA63}" sibTransId="{3A3532AB-17A4-4D61-A71E-4B2B7D5E9A38}"/>
    <dgm:cxn modelId="{0AD9645B-1CD1-4107-9771-E1D9EBBCE634}" type="presOf" srcId="{FC787506-3A26-4AFC-B382-8989C8DAF7B2}" destId="{0AAE2D52-6434-4869-A269-75B0F51A0F48}" srcOrd="0" destOrd="0" presId="urn:microsoft.com/office/officeart/2008/layout/VerticalCircleList"/>
    <dgm:cxn modelId="{3FDAC162-6E3B-4942-AF0E-980DF76930FC}" type="presOf" srcId="{429EB3C9-BFC7-4D41-A0DD-4AC72998D269}" destId="{903EB252-DD00-453F-8D09-3886B48E3942}" srcOrd="0" destOrd="0" presId="urn:microsoft.com/office/officeart/2008/layout/VerticalCircleList"/>
    <dgm:cxn modelId="{E8BE607B-C830-495F-B4CF-EAA1BDCB304E}" srcId="{FC787506-3A26-4AFC-B382-8989C8DAF7B2}" destId="{429EB3C9-BFC7-4D41-A0DD-4AC72998D269}" srcOrd="2" destOrd="0" parTransId="{094C9BA8-ECCA-4BE7-B24E-5929DE8C7C51}" sibTransId="{F7B83165-C712-4787-9E44-453539230C06}"/>
    <dgm:cxn modelId="{A36980AC-26CF-49DE-9374-96693A331BD8}" type="presOf" srcId="{B4CFACC9-DFCC-4159-A897-8B4A7936B98F}" destId="{29DAE9E4-57F8-4B95-A862-D8880A3B27DF}" srcOrd="0" destOrd="0" presId="urn:microsoft.com/office/officeart/2008/layout/VerticalCircleList"/>
    <dgm:cxn modelId="{96053CD5-791A-4802-B8A9-D24AC52743F4}" type="presOf" srcId="{53726D68-FBCC-4565-A09A-221DC5E0E3A5}" destId="{64AED80E-4F52-452D-8CD0-ACC43A350592}" srcOrd="0" destOrd="0" presId="urn:microsoft.com/office/officeart/2008/layout/VerticalCircleList"/>
    <dgm:cxn modelId="{FDC958D1-9AB6-4ACD-8184-486D0151B3BB}" type="presParOf" srcId="{0AAE2D52-6434-4869-A269-75B0F51A0F48}" destId="{3C2AFAF8-2C8A-4019-A3F5-607A0C0613C3}" srcOrd="0" destOrd="0" presId="urn:microsoft.com/office/officeart/2008/layout/VerticalCircleList"/>
    <dgm:cxn modelId="{DF0BB478-091F-47CB-9698-633D69F483E4}" type="presParOf" srcId="{3C2AFAF8-2C8A-4019-A3F5-607A0C0613C3}" destId="{704ACF9A-0FDE-490B-AEB8-03D1FF29EC4F}" srcOrd="0" destOrd="0" presId="urn:microsoft.com/office/officeart/2008/layout/VerticalCircleList"/>
    <dgm:cxn modelId="{1BCC0BF6-CA92-4326-854A-4C75A081BFCC}" type="presParOf" srcId="{3C2AFAF8-2C8A-4019-A3F5-607A0C0613C3}" destId="{D06A2352-BD13-4E16-BC05-1CFB9104B6B7}" srcOrd="1" destOrd="0" presId="urn:microsoft.com/office/officeart/2008/layout/VerticalCircleList"/>
    <dgm:cxn modelId="{BC9E10C7-5B1A-4AB2-BA76-B626EAFE7163}" type="presParOf" srcId="{3C2AFAF8-2C8A-4019-A3F5-607A0C0613C3}" destId="{29DAE9E4-57F8-4B95-A862-D8880A3B27DF}" srcOrd="2" destOrd="0" presId="urn:microsoft.com/office/officeart/2008/layout/VerticalCircleList"/>
    <dgm:cxn modelId="{4EBE33C1-A93E-4B58-8BDF-F03EC6CBF7D4}" type="presParOf" srcId="{0AAE2D52-6434-4869-A269-75B0F51A0F48}" destId="{7B6DBF8E-82E8-404E-975D-55619F2C728B}" srcOrd="1" destOrd="0" presId="urn:microsoft.com/office/officeart/2008/layout/VerticalCircleList"/>
    <dgm:cxn modelId="{DFC02409-2A3A-4493-BA8D-7FF37E193652}" type="presParOf" srcId="{7B6DBF8E-82E8-404E-975D-55619F2C728B}" destId="{1D875AFB-EC2C-41A5-A217-76EB79D3CD89}" srcOrd="0" destOrd="0" presId="urn:microsoft.com/office/officeart/2008/layout/VerticalCircleList"/>
    <dgm:cxn modelId="{C38E0A3C-9940-46F7-A317-5A64A292CBC8}" type="presParOf" srcId="{7B6DBF8E-82E8-404E-975D-55619F2C728B}" destId="{2E466CDD-23F2-4FD6-B09E-DE89D52CEB90}" srcOrd="1" destOrd="0" presId="urn:microsoft.com/office/officeart/2008/layout/VerticalCircleList"/>
    <dgm:cxn modelId="{35D18581-5522-4E9D-89AF-C5870A3DDB6C}" type="presParOf" srcId="{7B6DBF8E-82E8-404E-975D-55619F2C728B}" destId="{64AED80E-4F52-452D-8CD0-ACC43A350592}" srcOrd="2" destOrd="0" presId="urn:microsoft.com/office/officeart/2008/layout/VerticalCircleList"/>
    <dgm:cxn modelId="{2254B591-FB15-462B-9E2E-420E9F89D425}" type="presParOf" srcId="{0AAE2D52-6434-4869-A269-75B0F51A0F48}" destId="{92D3DBC5-0E3F-41A0-80BC-B10F2861ACAC}" srcOrd="2" destOrd="0" presId="urn:microsoft.com/office/officeart/2008/layout/VerticalCircleList"/>
    <dgm:cxn modelId="{AB1DC3F4-732F-47B3-AD64-61E72873225C}" type="presParOf" srcId="{92D3DBC5-0E3F-41A0-80BC-B10F2861ACAC}" destId="{BDCB1FC2-2E63-4E39-A0F3-ACFD94B7E2CB}" srcOrd="0" destOrd="0" presId="urn:microsoft.com/office/officeart/2008/layout/VerticalCircleList"/>
    <dgm:cxn modelId="{70C9EA31-424A-499B-B184-02D81F477E46}" type="presParOf" srcId="{92D3DBC5-0E3F-41A0-80BC-B10F2861ACAC}" destId="{651B44C4-4500-45C2-9F50-5802407938DE}" srcOrd="1" destOrd="0" presId="urn:microsoft.com/office/officeart/2008/layout/VerticalCircleList"/>
    <dgm:cxn modelId="{684C0940-509D-416C-8FB3-1536B6F713D9}" type="presParOf" srcId="{92D3DBC5-0E3F-41A0-80BC-B10F2861ACAC}" destId="{903EB252-DD00-453F-8D09-3886B48E3942}" srcOrd="2" destOrd="0" presId="urn:microsoft.com/office/officeart/2008/layout/Vertical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C15D9-A1CF-44A0-BA43-5CF92CCAA994}">
      <dsp:nvSpPr>
        <dsp:cNvPr id="0" name=""/>
        <dsp:cNvSpPr/>
      </dsp:nvSpPr>
      <dsp:spPr>
        <a:xfrm>
          <a:off x="1924710" y="3195923"/>
          <a:ext cx="1945843" cy="1946360"/>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B56D6-A02D-4F74-8929-A7DB8AE5FDCC}">
      <dsp:nvSpPr>
        <dsp:cNvPr id="0" name=""/>
        <dsp:cNvSpPr/>
      </dsp:nvSpPr>
      <dsp:spPr>
        <a:xfrm>
          <a:off x="3165855" y="1762915"/>
          <a:ext cx="577900" cy="577582"/>
        </a:xfrm>
        <a:prstGeom prst="donut">
          <a:avLst>
            <a:gd name="adj" fmla="val 7460"/>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A0B59-674F-4676-9D90-79D15C4C0E80}">
      <dsp:nvSpPr>
        <dsp:cNvPr id="0" name=""/>
        <dsp:cNvSpPr/>
      </dsp:nvSpPr>
      <dsp:spPr>
        <a:xfrm>
          <a:off x="1999487" y="3270858"/>
          <a:ext cx="1797100" cy="17964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9A915B-9836-4FCC-A1EB-703A1FE2839F}">
      <dsp:nvSpPr>
        <dsp:cNvPr id="0" name=""/>
        <dsp:cNvSpPr/>
      </dsp:nvSpPr>
      <dsp:spPr>
        <a:xfrm>
          <a:off x="4011980" y="3563785"/>
          <a:ext cx="1018438" cy="1017946"/>
        </a:xfrm>
        <a:prstGeom prst="ellips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BEB793-2C2B-47EF-9CB1-ADC3E19F442A}">
      <dsp:nvSpPr>
        <dsp:cNvPr id="0" name=""/>
        <dsp:cNvSpPr/>
      </dsp:nvSpPr>
      <dsp:spPr>
        <a:xfrm>
          <a:off x="4072127" y="3623636"/>
          <a:ext cx="898144" cy="89824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68E6B1-293A-4299-9169-B0C157399908}">
      <dsp:nvSpPr>
        <dsp:cNvPr id="0" name=""/>
        <dsp:cNvSpPr/>
      </dsp:nvSpPr>
      <dsp:spPr>
        <a:xfrm>
          <a:off x="3613708" y="2126398"/>
          <a:ext cx="1305356" cy="1305521"/>
        </a:xfrm>
        <a:prstGeom prst="ellipse">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41B35-64D6-484F-A6E5-70DA041300AF}">
      <dsp:nvSpPr>
        <dsp:cNvPr id="0" name=""/>
        <dsp:cNvSpPr/>
      </dsp:nvSpPr>
      <dsp:spPr>
        <a:xfrm>
          <a:off x="4346041" y="490482"/>
          <a:ext cx="427532" cy="427712"/>
        </a:xfrm>
        <a:prstGeom prst="donut">
          <a:avLst>
            <a:gd name="adj" fmla="val 7460"/>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96605E-7A61-47C2-9DFC-2DAE88461AB7}">
      <dsp:nvSpPr>
        <dsp:cNvPr id="0" name=""/>
        <dsp:cNvSpPr/>
      </dsp:nvSpPr>
      <dsp:spPr>
        <a:xfrm>
          <a:off x="4880863" y="276383"/>
          <a:ext cx="213766" cy="214099"/>
        </a:xfrm>
        <a:prstGeom prst="donut">
          <a:avLst>
            <a:gd name="adj" fmla="val 7460"/>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976AF-4975-4D1F-85EB-275769DCEA6A}">
      <dsp:nvSpPr>
        <dsp:cNvPr id="0" name=""/>
        <dsp:cNvSpPr/>
      </dsp:nvSpPr>
      <dsp:spPr>
        <a:xfrm>
          <a:off x="3682796" y="2195494"/>
          <a:ext cx="1167993" cy="11678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E630A5-6EC1-46C8-ADC8-D389B1FBD0DC}">
      <dsp:nvSpPr>
        <dsp:cNvPr id="0" name=""/>
        <dsp:cNvSpPr/>
      </dsp:nvSpPr>
      <dsp:spPr>
        <a:xfrm>
          <a:off x="3760012" y="964908"/>
          <a:ext cx="915212" cy="915275"/>
        </a:xfrm>
        <a:prstGeom prst="ellips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5F9373-A0C6-4D33-B28E-314D41362E99}">
      <dsp:nvSpPr>
        <dsp:cNvPr id="0" name=""/>
        <dsp:cNvSpPr/>
      </dsp:nvSpPr>
      <dsp:spPr>
        <a:xfrm>
          <a:off x="5094630" y="4553996"/>
          <a:ext cx="321056" cy="320662"/>
        </a:xfrm>
        <a:prstGeom prst="donut">
          <a:avLst>
            <a:gd name="adj" fmla="val 746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71E12B-CD87-4FCF-867A-3D2EE3E25560}">
      <dsp:nvSpPr>
        <dsp:cNvPr id="0" name=""/>
        <dsp:cNvSpPr/>
      </dsp:nvSpPr>
      <dsp:spPr>
        <a:xfrm>
          <a:off x="3813657" y="1018919"/>
          <a:ext cx="807923" cy="80773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D7900A-EC7E-475B-A39F-780950CB3A18}">
      <dsp:nvSpPr>
        <dsp:cNvPr id="0" name=""/>
        <dsp:cNvSpPr/>
      </dsp:nvSpPr>
      <dsp:spPr>
        <a:xfrm>
          <a:off x="0" y="2195494"/>
          <a:ext cx="2887878" cy="939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 numCol="1" spcCol="1270" anchor="b" anchorCtr="0">
          <a:noAutofit/>
        </a:bodyPr>
        <a:lstStyle/>
        <a:p>
          <a:pPr marL="0" lvl="0" indent="0" algn="r" defTabSz="1377950">
            <a:lnSpc>
              <a:spcPct val="90000"/>
            </a:lnSpc>
            <a:spcBef>
              <a:spcPct val="0"/>
            </a:spcBef>
            <a:spcAft>
              <a:spcPct val="35000"/>
            </a:spcAft>
            <a:buNone/>
          </a:pPr>
          <a:r>
            <a:rPr lang="en-US" sz="3100" kern="1200">
              <a:solidFill>
                <a:srgbClr val="5B9BD5"/>
              </a:solidFill>
            </a:rPr>
            <a:t>People</a:t>
          </a:r>
        </a:p>
      </dsp:txBody>
      <dsp:txXfrm>
        <a:off x="0" y="2195494"/>
        <a:ext cx="2887878" cy="939605"/>
      </dsp:txXfrm>
    </dsp:sp>
    <dsp:sp modelId="{24CD0530-28E2-40F5-BA25-7F51AED3F04D}">
      <dsp:nvSpPr>
        <dsp:cNvPr id="0" name=""/>
        <dsp:cNvSpPr/>
      </dsp:nvSpPr>
      <dsp:spPr>
        <a:xfrm>
          <a:off x="5240121" y="3623636"/>
          <a:ext cx="2887878" cy="898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53CCC5"/>
              </a:solidFill>
            </a:rPr>
            <a:t>Professional Development</a:t>
          </a:r>
        </a:p>
      </dsp:txBody>
      <dsp:txXfrm>
        <a:off x="5240121" y="3623636"/>
        <a:ext cx="2887878" cy="898245"/>
      </dsp:txXfrm>
    </dsp:sp>
    <dsp:sp modelId="{9C9CAD08-8F97-4F42-AE38-EEF0802FAC3A}">
      <dsp:nvSpPr>
        <dsp:cNvPr id="0" name=""/>
        <dsp:cNvSpPr/>
      </dsp:nvSpPr>
      <dsp:spPr>
        <a:xfrm>
          <a:off x="5133644" y="2195494"/>
          <a:ext cx="2887878" cy="1167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4FC7A0"/>
              </a:solidFill>
            </a:rPr>
            <a:t>Programmatic</a:t>
          </a:r>
        </a:p>
      </dsp:txBody>
      <dsp:txXfrm>
        <a:off x="5133644" y="2195494"/>
        <a:ext cx="2887878" cy="1167816"/>
      </dsp:txXfrm>
    </dsp:sp>
    <dsp:sp modelId="{C8CAD4C2-0AB6-480C-9296-E296A9A46DF5}">
      <dsp:nvSpPr>
        <dsp:cNvPr id="0" name=""/>
        <dsp:cNvSpPr/>
      </dsp:nvSpPr>
      <dsp:spPr>
        <a:xfrm>
          <a:off x="4880863" y="1018919"/>
          <a:ext cx="2887878" cy="807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35000"/>
            </a:spcAft>
            <a:buNone/>
          </a:pPr>
          <a:r>
            <a:rPr lang="en-US" sz="3100" kern="1200">
              <a:solidFill>
                <a:srgbClr val="55B646"/>
              </a:solidFill>
            </a:rPr>
            <a:t>Technical</a:t>
          </a:r>
        </a:p>
      </dsp:txBody>
      <dsp:txXfrm>
        <a:off x="4880863" y="1018919"/>
        <a:ext cx="2887878" cy="807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2352-BD13-4E16-BC05-1CFB9104B6B7}">
      <dsp:nvSpPr>
        <dsp:cNvPr id="0" name=""/>
        <dsp:cNvSpPr/>
      </dsp:nvSpPr>
      <dsp:spPr>
        <a:xfrm>
          <a:off x="106880" y="548660"/>
          <a:ext cx="843534" cy="84353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9DAE9E4-57F8-4B95-A862-D8880A3B27DF}">
      <dsp:nvSpPr>
        <dsp:cNvPr id="0" name=""/>
        <dsp:cNvSpPr/>
      </dsp:nvSpPr>
      <dsp:spPr>
        <a:xfrm>
          <a:off x="642937" y="548660"/>
          <a:ext cx="4500562"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6A7278"/>
              </a:solidFill>
            </a:rPr>
            <a:t>Reapplying to DEVELOP</a:t>
          </a:r>
        </a:p>
      </dsp:txBody>
      <dsp:txXfrm>
        <a:off x="642937" y="548660"/>
        <a:ext cx="4500562" cy="843534"/>
      </dsp:txXfrm>
    </dsp:sp>
    <dsp:sp modelId="{2E466CDD-23F2-4FD6-B09E-DE89D52CEB90}">
      <dsp:nvSpPr>
        <dsp:cNvPr id="0" name=""/>
        <dsp:cNvSpPr/>
      </dsp:nvSpPr>
      <dsp:spPr>
        <a:xfrm>
          <a:off x="106880" y="1392195"/>
          <a:ext cx="843534" cy="843534"/>
        </a:xfrm>
        <a:prstGeom prst="ellipse">
          <a:avLst/>
        </a:prstGeom>
        <a:solidFill>
          <a:schemeClr val="accent5">
            <a:alpha val="50000"/>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4AED80E-4F52-452D-8CD0-ACC43A350592}">
      <dsp:nvSpPr>
        <dsp:cNvPr id="0" name=""/>
        <dsp:cNvSpPr/>
      </dsp:nvSpPr>
      <dsp:spPr>
        <a:xfrm>
          <a:off x="642937" y="1392195"/>
          <a:ext cx="4500562"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6A7278"/>
              </a:solidFill>
            </a:rPr>
            <a:t>Lead &amp; Fellow Positions</a:t>
          </a:r>
        </a:p>
      </dsp:txBody>
      <dsp:txXfrm>
        <a:off x="642937" y="1392195"/>
        <a:ext cx="4500562" cy="843534"/>
      </dsp:txXfrm>
    </dsp:sp>
    <dsp:sp modelId="{651B44C4-4500-45C2-9F50-5802407938DE}">
      <dsp:nvSpPr>
        <dsp:cNvPr id="0" name=""/>
        <dsp:cNvSpPr/>
      </dsp:nvSpPr>
      <dsp:spPr>
        <a:xfrm>
          <a:off x="106880" y="2235729"/>
          <a:ext cx="843534" cy="843534"/>
        </a:xfrm>
        <a:prstGeom prst="ellipse">
          <a:avLst/>
        </a:prstGeom>
        <a:solidFill>
          <a:schemeClr val="accent5">
            <a:alpha val="50000"/>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03EB252-DD00-453F-8D09-3886B48E3942}">
      <dsp:nvSpPr>
        <dsp:cNvPr id="0" name=""/>
        <dsp:cNvSpPr/>
      </dsp:nvSpPr>
      <dsp:spPr>
        <a:xfrm>
          <a:off x="642937" y="2235729"/>
          <a:ext cx="4500562"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6A7278"/>
              </a:solidFill>
            </a:rPr>
            <a:t>Professional DEVELOPment Week</a:t>
          </a:r>
        </a:p>
      </dsp:txBody>
      <dsp:txXfrm>
        <a:off x="642937" y="2235729"/>
        <a:ext cx="4500562" cy="843534"/>
      </dsp:txXfrm>
    </dsp:sp>
    <dsp:sp modelId="{97C643EA-FB6B-4C3E-BD4D-9678A0C5B9FE}">
      <dsp:nvSpPr>
        <dsp:cNvPr id="0" name=""/>
        <dsp:cNvSpPr/>
      </dsp:nvSpPr>
      <dsp:spPr>
        <a:xfrm>
          <a:off x="106880" y="3079263"/>
          <a:ext cx="843534" cy="843534"/>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6B793B6-BF71-49E5-8A9F-459B8AA1FA21}">
      <dsp:nvSpPr>
        <dsp:cNvPr id="0" name=""/>
        <dsp:cNvSpPr/>
      </dsp:nvSpPr>
      <dsp:spPr>
        <a:xfrm>
          <a:off x="642937" y="3079263"/>
          <a:ext cx="4500562"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6A7278"/>
              </a:solidFill>
            </a:rPr>
            <a:t>DEVELOP Day</a:t>
          </a:r>
        </a:p>
      </dsp:txBody>
      <dsp:txXfrm>
        <a:off x="642937" y="3079263"/>
        <a:ext cx="4500562" cy="8435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A2352-BD13-4E16-BC05-1CFB9104B6B7}">
      <dsp:nvSpPr>
        <dsp:cNvPr id="0" name=""/>
        <dsp:cNvSpPr/>
      </dsp:nvSpPr>
      <dsp:spPr>
        <a:xfrm>
          <a:off x="87841" y="970427"/>
          <a:ext cx="843534" cy="843534"/>
        </a:xfrm>
        <a:prstGeom prst="ellipse">
          <a:avLst/>
        </a:prstGeom>
        <a:solidFill>
          <a:srgbClr val="55C3C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9DAE9E4-57F8-4B95-A862-D8880A3B27DF}">
      <dsp:nvSpPr>
        <dsp:cNvPr id="0" name=""/>
        <dsp:cNvSpPr/>
      </dsp:nvSpPr>
      <dsp:spPr>
        <a:xfrm>
          <a:off x="642937" y="970427"/>
          <a:ext cx="4500562"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6A7278"/>
              </a:solidFill>
            </a:rPr>
            <a:t>Presenting DEVELOP Work</a:t>
          </a:r>
        </a:p>
      </dsp:txBody>
      <dsp:txXfrm>
        <a:off x="642937" y="970427"/>
        <a:ext cx="4500562" cy="843534"/>
      </dsp:txXfrm>
    </dsp:sp>
    <dsp:sp modelId="{2E466CDD-23F2-4FD6-B09E-DE89D52CEB90}">
      <dsp:nvSpPr>
        <dsp:cNvPr id="0" name=""/>
        <dsp:cNvSpPr/>
      </dsp:nvSpPr>
      <dsp:spPr>
        <a:xfrm>
          <a:off x="87841" y="1813962"/>
          <a:ext cx="843534" cy="843534"/>
        </a:xfrm>
        <a:prstGeom prst="ellipse">
          <a:avLst/>
        </a:prstGeom>
        <a:solidFill>
          <a:srgbClr val="5B9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4AED80E-4F52-452D-8CD0-ACC43A350592}">
      <dsp:nvSpPr>
        <dsp:cNvPr id="0" name=""/>
        <dsp:cNvSpPr/>
      </dsp:nvSpPr>
      <dsp:spPr>
        <a:xfrm>
          <a:off x="642937" y="1813962"/>
          <a:ext cx="4500562"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6A7278"/>
              </a:solidFill>
            </a:rPr>
            <a:t>Publishing</a:t>
          </a:r>
        </a:p>
      </dsp:txBody>
      <dsp:txXfrm>
        <a:off x="642937" y="1813962"/>
        <a:ext cx="4500562" cy="843534"/>
      </dsp:txXfrm>
    </dsp:sp>
    <dsp:sp modelId="{651B44C4-4500-45C2-9F50-5802407938DE}">
      <dsp:nvSpPr>
        <dsp:cNvPr id="0" name=""/>
        <dsp:cNvSpPr/>
      </dsp:nvSpPr>
      <dsp:spPr>
        <a:xfrm>
          <a:off x="87841" y="2657496"/>
          <a:ext cx="843534" cy="843534"/>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03EB252-DD00-453F-8D09-3886B48E3942}">
      <dsp:nvSpPr>
        <dsp:cNvPr id="0" name=""/>
        <dsp:cNvSpPr/>
      </dsp:nvSpPr>
      <dsp:spPr>
        <a:xfrm>
          <a:off x="642937" y="2657496"/>
          <a:ext cx="4500562"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6A7278"/>
              </a:solidFill>
            </a:rPr>
            <a:t>Conference Attendance</a:t>
          </a:r>
        </a:p>
      </dsp:txBody>
      <dsp:txXfrm>
        <a:off x="642937" y="2657496"/>
        <a:ext cx="4500562" cy="843534"/>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9/10/2024</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2156535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a:p>
        </p:txBody>
      </p:sp>
    </p:spTree>
    <p:extLst>
      <p:ext uri="{BB962C8B-B14F-4D97-AF65-F5344CB8AC3E}">
        <p14:creationId xmlns:p14="http://schemas.microsoft.com/office/powerpoint/2010/main" val="59818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21</a:t>
            </a:fld>
            <a:endParaRPr lang="en-US"/>
          </a:p>
        </p:txBody>
      </p:sp>
    </p:spTree>
    <p:extLst>
      <p:ext uri="{BB962C8B-B14F-4D97-AF65-F5344CB8AC3E}">
        <p14:creationId xmlns:p14="http://schemas.microsoft.com/office/powerpoint/2010/main" val="27934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22</a:t>
            </a:fld>
            <a:endParaRPr lang="en-US"/>
          </a:p>
        </p:txBody>
      </p:sp>
    </p:spTree>
    <p:extLst>
      <p:ext uri="{BB962C8B-B14F-4D97-AF65-F5344CB8AC3E}">
        <p14:creationId xmlns:p14="http://schemas.microsoft.com/office/powerpoint/2010/main" val="79854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23</a:t>
            </a:fld>
            <a:endParaRPr lang="en-US"/>
          </a:p>
        </p:txBody>
      </p:sp>
    </p:spTree>
    <p:extLst>
      <p:ext uri="{BB962C8B-B14F-4D97-AF65-F5344CB8AC3E}">
        <p14:creationId xmlns:p14="http://schemas.microsoft.com/office/powerpoint/2010/main" val="1572038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24</a:t>
            </a:fld>
            <a:endParaRPr lang="en-US"/>
          </a:p>
        </p:txBody>
      </p:sp>
    </p:spTree>
    <p:extLst>
      <p:ext uri="{BB962C8B-B14F-4D97-AF65-F5344CB8AC3E}">
        <p14:creationId xmlns:p14="http://schemas.microsoft.com/office/powerpoint/2010/main" val="394813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25</a:t>
            </a:fld>
            <a:endParaRPr lang="en-US"/>
          </a:p>
        </p:txBody>
      </p:sp>
    </p:spTree>
    <p:extLst>
      <p:ext uri="{BB962C8B-B14F-4D97-AF65-F5344CB8AC3E}">
        <p14:creationId xmlns:p14="http://schemas.microsoft.com/office/powerpoint/2010/main" val="363216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79854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177463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145584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a:p>
        </p:txBody>
      </p:sp>
    </p:spTree>
    <p:extLst>
      <p:ext uri="{BB962C8B-B14F-4D97-AF65-F5344CB8AC3E}">
        <p14:creationId xmlns:p14="http://schemas.microsoft.com/office/powerpoint/2010/main" val="318009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4217208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a:p>
        </p:txBody>
      </p:sp>
    </p:spTree>
    <p:extLst>
      <p:ext uri="{BB962C8B-B14F-4D97-AF65-F5344CB8AC3E}">
        <p14:creationId xmlns:p14="http://schemas.microsoft.com/office/powerpoint/2010/main" val="65680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a:p>
        </p:txBody>
      </p:sp>
    </p:spTree>
    <p:extLst>
      <p:ext uri="{BB962C8B-B14F-4D97-AF65-F5344CB8AC3E}">
        <p14:creationId xmlns:p14="http://schemas.microsoft.com/office/powerpoint/2010/main" val="3060119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a:p>
        </p:txBody>
      </p:sp>
    </p:spTree>
    <p:extLst>
      <p:ext uri="{BB962C8B-B14F-4D97-AF65-F5344CB8AC3E}">
        <p14:creationId xmlns:p14="http://schemas.microsoft.com/office/powerpoint/2010/main" val="3894085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0FED1F-BA5E-B21A-FE5C-84B008117C79}"/>
              </a:ext>
            </a:extLst>
          </p:cNvPr>
          <p:cNvGrpSpPr/>
          <p:nvPr userDrawn="1"/>
        </p:nvGrpSpPr>
        <p:grpSpPr>
          <a:xfrm>
            <a:off x="671248" y="5930303"/>
            <a:ext cx="1413527" cy="556958"/>
            <a:chOff x="403039" y="5988349"/>
            <a:chExt cx="1413527" cy="556958"/>
          </a:xfrm>
        </p:grpSpPr>
        <p:pic>
          <p:nvPicPr>
            <p:cNvPr id="3" name="Picture 2">
              <a:extLst>
                <a:ext uri="{FF2B5EF4-FFF2-40B4-BE49-F238E27FC236}">
                  <a16:creationId xmlns:a16="http://schemas.microsoft.com/office/drawing/2014/main" id="{162B1E56-EB03-2776-70A6-0660FBBCA9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5204"/>
            <a:stretch/>
          </p:blipFill>
          <p:spPr>
            <a:xfrm>
              <a:off x="403039" y="5988349"/>
              <a:ext cx="744117" cy="556958"/>
            </a:xfrm>
            <a:prstGeom prst="rect">
              <a:avLst/>
            </a:prstGeom>
          </p:spPr>
        </p:pic>
        <p:sp>
          <p:nvSpPr>
            <p:cNvPr id="4" name="TextBox 5">
              <a:extLst>
                <a:ext uri="{FF2B5EF4-FFF2-40B4-BE49-F238E27FC236}">
                  <a16:creationId xmlns:a16="http://schemas.microsoft.com/office/drawing/2014/main" id="{8706BCA6-0622-17B2-1D83-411249059AD2}"/>
                </a:ext>
              </a:extLst>
            </p:cNvPr>
            <p:cNvSpPr txBox="1"/>
            <p:nvPr userDrawn="1"/>
          </p:nvSpPr>
          <p:spPr>
            <a:xfrm>
              <a:off x="1055717" y="6030400"/>
              <a:ext cx="7608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spc="140">
                  <a:solidFill>
                    <a:srgbClr val="53595E"/>
                  </a:solidFill>
                  <a:latin typeface="Arial Nova Cond" panose="020B0506020202020204" pitchFamily="34" charset="0"/>
                </a:rPr>
                <a:t>EARTH </a:t>
              </a:r>
            </a:p>
            <a:p>
              <a:r>
                <a:rPr lang="en-US" sz="1200" b="1" spc="140">
                  <a:solidFill>
                    <a:srgbClr val="53595E"/>
                  </a:solidFill>
                  <a:latin typeface="Arial Nova Cond" panose="020B0506020202020204" pitchFamily="34" charset="0"/>
                </a:rPr>
                <a:t>ACTION</a:t>
              </a:r>
            </a:p>
          </p:txBody>
        </p:sp>
      </p:grpSp>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facebook.com/groups/387243741376125/" TargetMode="External"/><Relationship Id="rId7" Type="http://schemas.openxmlformats.org/officeDocument/2006/relationships/hyperlink" Target="https://www.facebook.com/developnationalprogram/" TargetMode="External"/><Relationship Id="rId2" Type="http://schemas.openxmlformats.org/officeDocument/2006/relationships/hyperlink" Target="http://www.facebook.com/developnationalprogram" TargetMode="External"/><Relationship Id="rId1" Type="http://schemas.openxmlformats.org/officeDocument/2006/relationships/slideLayout" Target="../slideLayouts/slideLayout3.xml"/><Relationship Id="rId6" Type="http://schemas.openxmlformats.org/officeDocument/2006/relationships/hyperlink" Target="http://www.linkedin.com/groups/4343498" TargetMode="External"/><Relationship Id="rId11" Type="http://schemas.openxmlformats.org/officeDocument/2006/relationships/image" Target="../media/image19.png"/><Relationship Id="rId5" Type="http://schemas.openxmlformats.org/officeDocument/2006/relationships/hyperlink" Target="http://www.youtube.com/user/NASADEVELOP" TargetMode="External"/><Relationship Id="rId10" Type="http://schemas.openxmlformats.org/officeDocument/2006/relationships/image" Target="../media/image18.png"/><Relationship Id="rId4" Type="http://schemas.openxmlformats.org/officeDocument/2006/relationships/hyperlink" Target="http://twitter.com/#!/nasa_develop" TargetMode="Externa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Jennifer.Hall@ama-inc.com"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maincmail-my.sharepoint.com/:b:/g/personal/maya_l_hall_ama-inc_com/EXtBwMljJ8dAt6B1hVeV8WMBrpwGfoZdTQvkzOHPCp24mw?e=Qajgh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docs.google.com/forms/d/e/1FAIpQLScRlWuZerEth882FTZPRXxAE9tI6WYgiFs_qxc4UjQWXP1V3A/viewform?usp=sf_link"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wmf"/><Relationship Id="rId11" Type="http://schemas.openxmlformats.org/officeDocument/2006/relationships/image" Target="../media/image29.png"/><Relationship Id="rId5" Type="http://schemas.openxmlformats.org/officeDocument/2006/relationships/image" Target="../media/image23.wmf"/><Relationship Id="rId10" Type="http://schemas.openxmlformats.org/officeDocument/2006/relationships/image" Target="../media/image28.png"/><Relationship Id="rId4" Type="http://schemas.openxmlformats.org/officeDocument/2006/relationships/image" Target="../media/image22.wmf"/><Relationship Id="rId9" Type="http://schemas.openxmlformats.org/officeDocument/2006/relationships/image" Target="../media/image27.wmf"/></Relationships>
</file>

<file path=ppt/slides/_rels/slide22.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hyperlink" Target="mailto:Amanda.L.Clayton@nasa.gov" TargetMode="External"/><Relationship Id="rId7" Type="http://schemas.openxmlformats.org/officeDocument/2006/relationships/image" Target="../media/image24.wmf"/><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wmf"/><Relationship Id="rId11" Type="http://schemas.openxmlformats.org/officeDocument/2006/relationships/image" Target="../media/image28.png"/><Relationship Id="rId5" Type="http://schemas.openxmlformats.org/officeDocument/2006/relationships/image" Target="../media/image22.wmf"/><Relationship Id="rId10" Type="http://schemas.openxmlformats.org/officeDocument/2006/relationships/image" Target="../media/image27.wmf"/><Relationship Id="rId4" Type="http://schemas.openxmlformats.org/officeDocument/2006/relationships/image" Target="../media/image21.wmf"/><Relationship Id="rId9" Type="http://schemas.openxmlformats.org/officeDocument/2006/relationships/image" Target="../media/image26.wmf"/></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hyperlink" Target="mailto:Amanda.L.Clayton@nasa.gov" TargetMode="External"/><Relationship Id="rId7" Type="http://schemas.openxmlformats.org/officeDocument/2006/relationships/image" Target="../media/image24.wmf"/><Relationship Id="rId12"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wmf"/><Relationship Id="rId11" Type="http://schemas.openxmlformats.org/officeDocument/2006/relationships/image" Target="../media/image28.png"/><Relationship Id="rId5" Type="http://schemas.openxmlformats.org/officeDocument/2006/relationships/image" Target="../media/image22.wmf"/><Relationship Id="rId10" Type="http://schemas.openxmlformats.org/officeDocument/2006/relationships/image" Target="../media/image27.wmf"/><Relationship Id="rId4" Type="http://schemas.openxmlformats.org/officeDocument/2006/relationships/image" Target="../media/image21.wmf"/><Relationship Id="rId9" Type="http://schemas.openxmlformats.org/officeDocument/2006/relationships/image" Target="../media/image26.wmf"/></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www.devpedia.developexchange.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groups.google.com/d/forum/developesc"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search.earthdata.nasa.gov/search" TargetMode="External"/><Relationship Id="rId7" Type="http://schemas.openxmlformats.org/officeDocument/2006/relationships/hyperlink" Target="https://earthdata.nasa.gov/learn/pathfinders" TargetMode="External"/><Relationship Id="rId2" Type="http://schemas.openxmlformats.org/officeDocument/2006/relationships/hyperlink" Target="https://earthdata.nasa.gov/about/daacs" TargetMode="Externa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lpdaac.usgs.gov/tools/appeears/" TargetMode="External"/><Relationship Id="rId4" Type="http://schemas.openxmlformats.org/officeDocument/2006/relationships/hyperlink" Target="https://forum.earthdata.nasa.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ppliedsciences.nasa.gov/join-mission/training/english/fundamentals-remote-sensing"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appliedsciences.nasa.gov/what-we-do/capacity-building/arse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8" y="4143375"/>
            <a:ext cx="5585068" cy="1581150"/>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Georgia" panose="02040502050405020303" pitchFamily="18" charset="0"/>
              </a:rPr>
              <a:t>DEVELOP Orientation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600" b="0" i="0" u="none" strike="noStrike" kern="1200" cap="none" spc="0" normalizeH="0" baseline="0" noProof="0">
                <a:ln>
                  <a:noFill/>
                </a:ln>
                <a:solidFill>
                  <a:prstClr val="black">
                    <a:lumMod val="65000"/>
                    <a:lumOff val="35000"/>
                  </a:prstClr>
                </a:solidFill>
                <a:effectLst/>
                <a:uLnTx/>
                <a:uFillTx/>
                <a:latin typeface="Georgia" panose="02040502050405020303" pitchFamily="18" charset="0"/>
              </a:rPr>
              <a:t>Module 4. Resources &amp; Opportunities to Make the Most Of</a:t>
            </a:r>
          </a:p>
        </p:txBody>
      </p:sp>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2" cstate="print">
            <a:extLst>
              <a:ext uri="{28A0092B-C50C-407E-A947-70E740481C1C}">
                <a14:useLocalDpi xmlns:a14="http://schemas.microsoft.com/office/drawing/2010/main" val="0"/>
              </a:ext>
            </a:extLst>
          </a:blip>
          <a:srcRect t="9869" b="9869"/>
          <a:stretch/>
        </p:blipFill>
        <p:spPr>
          <a:xfrm>
            <a:off x="6276689" y="-6025"/>
            <a:ext cx="5915311" cy="6864025"/>
          </a:xfrm>
          <a:prstGeom prst="rect">
            <a:avLst/>
          </a:prstGeom>
        </p:spPr>
      </p:pic>
      <p:grpSp>
        <p:nvGrpSpPr>
          <p:cNvPr id="3" name="Group 2">
            <a:extLst>
              <a:ext uri="{FF2B5EF4-FFF2-40B4-BE49-F238E27FC236}">
                <a16:creationId xmlns:a16="http://schemas.microsoft.com/office/drawing/2014/main" id="{400FED1F-BA5E-B21A-FE5C-84B008117C79}"/>
              </a:ext>
            </a:extLst>
          </p:cNvPr>
          <p:cNvGrpSpPr/>
          <p:nvPr/>
        </p:nvGrpSpPr>
        <p:grpSpPr>
          <a:xfrm>
            <a:off x="577607" y="5855346"/>
            <a:ext cx="1413527" cy="556958"/>
            <a:chOff x="403039" y="5988349"/>
            <a:chExt cx="1413527" cy="556958"/>
          </a:xfrm>
        </p:grpSpPr>
        <p:pic>
          <p:nvPicPr>
            <p:cNvPr id="4" name="Picture 3">
              <a:extLst>
                <a:ext uri="{FF2B5EF4-FFF2-40B4-BE49-F238E27FC236}">
                  <a16:creationId xmlns:a16="http://schemas.microsoft.com/office/drawing/2014/main" id="{162B1E56-EB03-2776-70A6-0660FBBCA9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5204"/>
            <a:stretch/>
          </p:blipFill>
          <p:spPr>
            <a:xfrm>
              <a:off x="403039" y="5988349"/>
              <a:ext cx="744117" cy="556958"/>
            </a:xfrm>
            <a:prstGeom prst="rect">
              <a:avLst/>
            </a:prstGeom>
          </p:spPr>
        </p:pic>
        <p:sp>
          <p:nvSpPr>
            <p:cNvPr id="5" name="TextBox 5">
              <a:extLst>
                <a:ext uri="{FF2B5EF4-FFF2-40B4-BE49-F238E27FC236}">
                  <a16:creationId xmlns:a16="http://schemas.microsoft.com/office/drawing/2014/main" id="{8706BCA6-0622-17B2-1D83-411249059AD2}"/>
                </a:ext>
              </a:extLst>
            </p:cNvPr>
            <p:cNvSpPr txBox="1"/>
            <p:nvPr/>
          </p:nvSpPr>
          <p:spPr>
            <a:xfrm>
              <a:off x="1055717" y="6030400"/>
              <a:ext cx="76084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spc="140">
                  <a:solidFill>
                    <a:srgbClr val="53595E"/>
                  </a:solidFill>
                  <a:latin typeface="Arial Nova Cond" panose="020B0506020202020204" pitchFamily="34" charset="0"/>
                </a:rPr>
                <a:t>EARTH </a:t>
              </a:r>
            </a:p>
            <a:p>
              <a:r>
                <a:rPr lang="en-US" sz="1200" b="1" spc="140">
                  <a:solidFill>
                    <a:srgbClr val="53595E"/>
                  </a:solidFill>
                  <a:latin typeface="Arial Nova Cond" panose="020B0506020202020204" pitchFamily="34" charset="0"/>
                </a:rPr>
                <a:t>ACTION</a:t>
              </a:r>
            </a:p>
          </p:txBody>
        </p:sp>
      </p:grpSp>
    </p:spTree>
    <p:extLst>
      <p:ext uri="{BB962C8B-B14F-4D97-AF65-F5344CB8AC3E}">
        <p14:creationId xmlns:p14="http://schemas.microsoft.com/office/powerpoint/2010/main" val="297078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Webinars &amp; Workshops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712115" cy="468813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latin typeface="Georgia"/>
              </a:rPr>
              <a:t>DEVELOP offers webinars and workshops periodically through the term to share information about a variety of topics including:</a:t>
            </a:r>
          </a:p>
          <a:p>
            <a:pPr marL="342900" indent="-342900">
              <a:buFont typeface="Arial,Sans-Serif" panose="020B0604020202020204" pitchFamily="34" charset="0"/>
              <a:buChar char="•"/>
            </a:pPr>
            <a:r>
              <a:rPr lang="en-US" sz="2000" dirty="0">
                <a:latin typeface="Georgia"/>
              </a:rPr>
              <a:t>Weekly deliverable webinars (video posts on Teams)</a:t>
            </a:r>
            <a:endParaRPr lang="en-US" sz="2000" dirty="0">
              <a:solidFill>
                <a:srgbClr val="000000"/>
              </a:solidFill>
            </a:endParaRPr>
          </a:p>
          <a:p>
            <a:pPr marL="342900" indent="-342900">
              <a:buFont typeface="Arial,Sans-Serif" panose="020B0604020202020204" pitchFamily="34" charset="0"/>
              <a:buChar char="•"/>
            </a:pPr>
            <a:r>
              <a:rPr lang="en-US" sz="2000" dirty="0">
                <a:latin typeface="Georgia"/>
              </a:rPr>
              <a:t>DAAC Workshops – </a:t>
            </a:r>
            <a:r>
              <a:rPr lang="en-US" sz="2000" dirty="0">
                <a:solidFill>
                  <a:srgbClr val="5595AC"/>
                </a:solidFill>
                <a:latin typeface="Georgia"/>
              </a:rPr>
              <a:t>9/24</a:t>
            </a:r>
            <a:r>
              <a:rPr lang="en-US" sz="2000" dirty="0">
                <a:latin typeface="Georgia"/>
              </a:rPr>
              <a:t> 12-5p ET</a:t>
            </a:r>
          </a:p>
          <a:p>
            <a:pPr marL="342900" indent="-342900">
              <a:buFont typeface="Arial,Sans-Serif" panose="020B0604020202020204" pitchFamily="34" charset="0"/>
              <a:buChar char="•"/>
            </a:pPr>
            <a:r>
              <a:rPr lang="en-US" sz="2000" dirty="0">
                <a:latin typeface="Georgia"/>
              </a:rPr>
              <a:t>Fundamentals of Remote Sensing – </a:t>
            </a:r>
            <a:r>
              <a:rPr lang="en-US" sz="2000" dirty="0">
                <a:solidFill>
                  <a:srgbClr val="5595AC"/>
                </a:solidFill>
                <a:latin typeface="Georgia"/>
              </a:rPr>
              <a:t>9/25</a:t>
            </a:r>
            <a:r>
              <a:rPr lang="en-US" sz="2000" dirty="0">
                <a:latin typeface="Georgia"/>
              </a:rPr>
              <a:t>, 3-4p ET</a:t>
            </a:r>
          </a:p>
          <a:p>
            <a:pPr marL="342900" indent="-342900">
              <a:buFont typeface="Arial,Sans-Serif" panose="020B0604020202020204" pitchFamily="34" charset="0"/>
              <a:buChar char="•"/>
            </a:pPr>
            <a:r>
              <a:rPr lang="en-US" sz="2000" dirty="0">
                <a:latin typeface="Georgia"/>
              </a:rPr>
              <a:t>Esri Cartography Webinar – </a:t>
            </a:r>
            <a:r>
              <a:rPr lang="en-US" sz="2000" dirty="0">
                <a:solidFill>
                  <a:srgbClr val="5595AC"/>
                </a:solidFill>
                <a:latin typeface="Georgia"/>
              </a:rPr>
              <a:t>9/30</a:t>
            </a:r>
            <a:r>
              <a:rPr lang="en-US" sz="2000" dirty="0">
                <a:latin typeface="Georgia"/>
              </a:rPr>
              <a:t>, 3-4p ET</a:t>
            </a:r>
            <a:endParaRPr lang="en-US" sz="2000" dirty="0">
              <a:solidFill>
                <a:srgbClr val="000000"/>
              </a:solidFill>
            </a:endParaRPr>
          </a:p>
          <a:p>
            <a:pPr marL="342900" indent="-342900">
              <a:buFont typeface="Arial,Sans-Serif" panose="020B0604020202020204" pitchFamily="34" charset="0"/>
              <a:buChar char="•"/>
            </a:pPr>
            <a:r>
              <a:rPr lang="en-US" sz="2000" dirty="0">
                <a:latin typeface="Georgia"/>
              </a:rPr>
              <a:t>Esri Office Hours #1 – </a:t>
            </a:r>
            <a:r>
              <a:rPr lang="en-US" sz="2000" dirty="0">
                <a:solidFill>
                  <a:srgbClr val="5595AC"/>
                </a:solidFill>
                <a:latin typeface="Georgia"/>
              </a:rPr>
              <a:t>10/8</a:t>
            </a:r>
            <a:r>
              <a:rPr lang="en-US" sz="2000" dirty="0">
                <a:latin typeface="Georgia"/>
              </a:rPr>
              <a:t>, 2-3p ET</a:t>
            </a:r>
            <a:endParaRPr lang="en-US" sz="2000" dirty="0">
              <a:solidFill>
                <a:srgbClr val="000000"/>
              </a:solidFill>
              <a:latin typeface="Georgia"/>
            </a:endParaRPr>
          </a:p>
          <a:p>
            <a:pPr marL="342900" indent="-342900">
              <a:buFont typeface="Arial,Sans-Serif" panose="020B0604020202020204" pitchFamily="34" charset="0"/>
              <a:buChar char="•"/>
            </a:pPr>
            <a:r>
              <a:rPr lang="en-US" sz="2000" dirty="0">
                <a:latin typeface="Georgia"/>
              </a:rPr>
              <a:t>Esri Office Hours #2 – </a:t>
            </a:r>
            <a:r>
              <a:rPr lang="en-US" sz="2000" dirty="0">
                <a:solidFill>
                  <a:srgbClr val="5595AC"/>
                </a:solidFill>
                <a:latin typeface="Georgia"/>
              </a:rPr>
              <a:t>10/23</a:t>
            </a:r>
            <a:r>
              <a:rPr lang="en-US" sz="2000" dirty="0">
                <a:latin typeface="Georgia"/>
              </a:rPr>
              <a:t>, 4-5p ET</a:t>
            </a:r>
            <a:endParaRPr lang="en-US" dirty="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endParaRPr lang="en-US"/>
          </a:p>
          <a:p>
            <a:pPr marL="285750" indent="-225425">
              <a:buFont typeface="Arial" panose="020B0604020202020204" pitchFamily="34" charset="0"/>
              <a:buChar char="•"/>
            </a:pPr>
            <a:endParaRPr lang="en-US" sz="1200"/>
          </a:p>
        </p:txBody>
      </p:sp>
    </p:spTree>
    <p:extLst>
      <p:ext uri="{BB962C8B-B14F-4D97-AF65-F5344CB8AC3E}">
        <p14:creationId xmlns:p14="http://schemas.microsoft.com/office/powerpoint/2010/main" val="19591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latin typeface="Arial"/>
                <a:cs typeface="Arial"/>
              </a:rPr>
              <a:t>RESOURCES &amp; OPPORTUNITIES</a:t>
            </a:r>
            <a:endParaRPr lang="en-US" sz="1400"/>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199" y="984732"/>
            <a:ext cx="10712117" cy="820004"/>
          </a:xfrm>
        </p:spPr>
        <p:txBody>
          <a:bodyPr anchor="ctr">
            <a:normAutofit/>
          </a:bodyPr>
          <a:lstStyle/>
          <a:p>
            <a:r>
              <a:rPr lang="en-US" altLang="en-US" sz="3200"/>
              <a:t>DEVELOP Social Media</a:t>
            </a:r>
            <a:endParaRPr lang="en-US" sz="3200"/>
          </a:p>
        </p:txBody>
      </p:sp>
      <p:sp>
        <p:nvSpPr>
          <p:cNvPr id="6" name="Content Placeholder 1">
            <a:extLst>
              <a:ext uri="{FF2B5EF4-FFF2-40B4-BE49-F238E27FC236}">
                <a16:creationId xmlns:a16="http://schemas.microsoft.com/office/drawing/2014/main" id="{73CE8C50-C4E0-47B5-9989-BD507D8E0792}"/>
              </a:ext>
            </a:extLst>
          </p:cNvPr>
          <p:cNvSpPr txBox="1">
            <a:spLocks/>
          </p:cNvSpPr>
          <p:nvPr/>
        </p:nvSpPr>
        <p:spPr>
          <a:xfrm>
            <a:off x="1699255" y="1728297"/>
            <a:ext cx="4013116" cy="41704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700" b="1">
                <a:solidFill>
                  <a:srgbClr val="6A7278"/>
                </a:solidFill>
                <a:latin typeface="Century Gothic" charset="0"/>
                <a:ea typeface="Century Gothic" charset="0"/>
                <a:cs typeface="Century Gothic" charset="0"/>
              </a:rPr>
              <a:t>DEVELOP National Program:</a:t>
            </a:r>
            <a:r>
              <a:rPr lang="en-US" sz="1700">
                <a:solidFill>
                  <a:srgbClr val="6A7278"/>
                </a:solidFill>
                <a:latin typeface="Century Gothic" charset="0"/>
                <a:ea typeface="Century Gothic" charset="0"/>
                <a:cs typeface="Century Gothic" charset="0"/>
              </a:rPr>
              <a:t> features projects, node highlights &amp; accomplishments, VPS announcements </a:t>
            </a:r>
            <a:r>
              <a:rPr lang="en-US" sz="1100">
                <a:solidFill>
                  <a:schemeClr val="tx1">
                    <a:lumMod val="75000"/>
                    <a:lumOff val="25000"/>
                  </a:schemeClr>
                </a:solidFill>
                <a:latin typeface="Century Gothic" charset="0"/>
                <a:ea typeface="Century Gothic" charset="0"/>
                <a:cs typeface="Century Gothic" charset="0"/>
                <a:hlinkClick r:id="rId2"/>
              </a:rPr>
              <a:t>www.facebook.com/developnationalprogram</a:t>
            </a: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r>
              <a:rPr lang="en-US" sz="1700" b="1">
                <a:solidFill>
                  <a:srgbClr val="6A7278"/>
                </a:solidFill>
                <a:latin typeface="Century Gothic" charset="0"/>
                <a:ea typeface="Century Gothic" charset="0"/>
                <a:cs typeface="Century Gothic" charset="0"/>
              </a:rPr>
              <a:t>Once a </a:t>
            </a:r>
            <a:r>
              <a:rPr lang="en-US" sz="1700" b="1" err="1">
                <a:solidFill>
                  <a:srgbClr val="6A7278"/>
                </a:solidFill>
                <a:latin typeface="Century Gothic" charset="0"/>
                <a:ea typeface="Century Gothic" charset="0"/>
                <a:cs typeface="Century Gothic" charset="0"/>
              </a:rPr>
              <a:t>DEVELOPer</a:t>
            </a:r>
            <a:r>
              <a:rPr lang="en-US" sz="1700" b="1">
                <a:solidFill>
                  <a:srgbClr val="6A7278"/>
                </a:solidFill>
                <a:latin typeface="Century Gothic" charset="0"/>
                <a:ea typeface="Century Gothic" charset="0"/>
                <a:cs typeface="Century Gothic" charset="0"/>
              </a:rPr>
              <a:t>, Always a </a:t>
            </a:r>
            <a:r>
              <a:rPr lang="en-US" sz="1700" b="1" err="1">
                <a:solidFill>
                  <a:srgbClr val="6A7278"/>
                </a:solidFill>
                <a:latin typeface="Century Gothic" charset="0"/>
                <a:ea typeface="Century Gothic" charset="0"/>
                <a:cs typeface="Century Gothic" charset="0"/>
              </a:rPr>
              <a:t>DEVELOPer</a:t>
            </a:r>
            <a:r>
              <a:rPr lang="en-US" sz="1700" b="1">
                <a:solidFill>
                  <a:srgbClr val="6A7278"/>
                </a:solidFill>
                <a:latin typeface="Century Gothic" charset="0"/>
                <a:ea typeface="Century Gothic" charset="0"/>
                <a:cs typeface="Century Gothic" charset="0"/>
              </a:rPr>
              <a:t>:</a:t>
            </a:r>
            <a:r>
              <a:rPr lang="en-US" sz="1700">
                <a:solidFill>
                  <a:srgbClr val="6A7278"/>
                </a:solidFill>
                <a:latin typeface="Century Gothic" charset="0"/>
                <a:ea typeface="Century Gothic" charset="0"/>
                <a:cs typeface="Century Gothic" charset="0"/>
              </a:rPr>
              <a:t> job posts</a:t>
            </a:r>
          </a:p>
          <a:p>
            <a:pPr marL="0" indent="0">
              <a:spcBef>
                <a:spcPts val="0"/>
              </a:spcBef>
              <a:buFont typeface="Arial" panose="020B0604020202020204" pitchFamily="34" charset="0"/>
              <a:buNone/>
            </a:pPr>
            <a:r>
              <a:rPr lang="en-US" sz="1100">
                <a:solidFill>
                  <a:schemeClr val="tx1">
                    <a:lumMod val="75000"/>
                    <a:lumOff val="25000"/>
                  </a:schemeClr>
                </a:solidFill>
                <a:latin typeface="Century Gothic" charset="0"/>
                <a:ea typeface="Century Gothic" charset="0"/>
                <a:cs typeface="Century Gothic" charset="0"/>
                <a:hlinkClick r:id="rId3"/>
              </a:rPr>
              <a:t>https://www.facebook.com/groups/387243741376125/</a:t>
            </a: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700">
              <a:solidFill>
                <a:schemeClr val="tx1">
                  <a:lumMod val="75000"/>
                  <a:lumOff val="25000"/>
                </a:schemeClr>
              </a:solidFill>
              <a:latin typeface="Century Gothic" charset="0"/>
              <a:ea typeface="Century Gothic" charset="0"/>
              <a:cs typeface="Century Gothic" charset="0"/>
              <a:hlinkClick r:id="rId4"/>
            </a:endParaRPr>
          </a:p>
          <a:p>
            <a:pPr marL="0" indent="0">
              <a:spcBef>
                <a:spcPts val="0"/>
              </a:spcBef>
              <a:buFont typeface="Arial" panose="020B0604020202020204" pitchFamily="34" charset="0"/>
              <a:buNone/>
            </a:pPr>
            <a:endParaRPr lang="en-US" sz="17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r>
              <a:rPr lang="en-US" sz="1700">
                <a:solidFill>
                  <a:srgbClr val="6A7278"/>
                </a:solidFill>
                <a:latin typeface="Century Gothic" charset="0"/>
                <a:ea typeface="Century Gothic" charset="0"/>
                <a:cs typeface="Century Gothic" charset="0"/>
              </a:rPr>
              <a:t>Articles &amp; Important Events: Tweet </a:t>
            </a:r>
            <a:r>
              <a:rPr lang="en-US" sz="1700" b="1">
                <a:solidFill>
                  <a:srgbClr val="6A7278"/>
                </a:solidFill>
                <a:latin typeface="Century Gothic" charset="0"/>
                <a:ea typeface="Century Gothic" charset="0"/>
                <a:cs typeface="Century Gothic" charset="0"/>
              </a:rPr>
              <a:t>@NASA_DEVELOP</a:t>
            </a:r>
            <a:r>
              <a:rPr lang="en-US" sz="1700">
                <a:solidFill>
                  <a:srgbClr val="6A7278"/>
                </a:solidFill>
                <a:latin typeface="Century Gothic" charset="0"/>
                <a:ea typeface="Century Gothic" charset="0"/>
                <a:cs typeface="Century Gothic" charset="0"/>
              </a:rPr>
              <a:t> or </a:t>
            </a:r>
            <a:r>
              <a:rPr lang="en-US" sz="1700" b="1">
                <a:solidFill>
                  <a:srgbClr val="6A7278"/>
                </a:solidFill>
                <a:latin typeface="Century Gothic" charset="0"/>
                <a:ea typeface="Century Gothic" charset="0"/>
                <a:cs typeface="Century Gothic" charset="0"/>
              </a:rPr>
              <a:t>#NASADEVELOP</a:t>
            </a:r>
            <a:endParaRPr lang="en-US" sz="1100" b="1">
              <a:solidFill>
                <a:srgbClr val="6A7278"/>
              </a:solidFill>
              <a:latin typeface="Century Gothic" charset="0"/>
              <a:ea typeface="Century Gothic" charset="0"/>
              <a:cs typeface="Century Gothic" charset="0"/>
            </a:endParaRPr>
          </a:p>
          <a:p>
            <a:pPr marL="0" indent="0">
              <a:spcBef>
                <a:spcPts val="0"/>
              </a:spcBef>
              <a:buFont typeface="Arial" panose="020B0604020202020204" pitchFamily="34" charset="0"/>
              <a:buNone/>
            </a:pPr>
            <a:r>
              <a:rPr lang="en-US" sz="1100">
                <a:solidFill>
                  <a:schemeClr val="tx1">
                    <a:lumMod val="75000"/>
                    <a:lumOff val="25000"/>
                  </a:schemeClr>
                </a:solidFill>
                <a:latin typeface="Century Gothic" charset="0"/>
                <a:ea typeface="Century Gothic" charset="0"/>
                <a:cs typeface="Century Gothic" charset="0"/>
                <a:hlinkClick r:id="rId4"/>
              </a:rPr>
              <a:t>http://twitter.com/#!/nasa_develop</a:t>
            </a:r>
            <a:endParaRPr lang="en-US" sz="11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700">
              <a:solidFill>
                <a:schemeClr val="tx1">
                  <a:lumMod val="75000"/>
                  <a:lumOff val="25000"/>
                </a:schemeClr>
              </a:solidFill>
              <a:latin typeface="Century Gothic" charset="0"/>
              <a:ea typeface="Century Gothic" charset="0"/>
              <a:cs typeface="Century Gothic" charset="0"/>
            </a:endParaRPr>
          </a:p>
          <a:p>
            <a:pPr marL="0" indent="0">
              <a:spcBef>
                <a:spcPts val="0"/>
              </a:spcBef>
              <a:buFont typeface="Arial" panose="020B0604020202020204" pitchFamily="34" charset="0"/>
              <a:buNone/>
            </a:pPr>
            <a:endParaRPr lang="en-US" sz="1700" b="1">
              <a:solidFill>
                <a:schemeClr val="tx1">
                  <a:lumMod val="75000"/>
                  <a:lumOff val="25000"/>
                </a:schemeClr>
              </a:solidFill>
              <a:latin typeface="Century Gothic" charset="0"/>
              <a:ea typeface="Century Gothic" charset="0"/>
              <a:cs typeface="Century Gothic" charset="0"/>
            </a:endParaRPr>
          </a:p>
        </p:txBody>
      </p:sp>
      <p:sp>
        <p:nvSpPr>
          <p:cNvPr id="9" name="Content Placeholder 1">
            <a:extLst>
              <a:ext uri="{FF2B5EF4-FFF2-40B4-BE49-F238E27FC236}">
                <a16:creationId xmlns:a16="http://schemas.microsoft.com/office/drawing/2014/main" id="{9D70C778-97C7-4B61-AA2E-F6464DBC5CE8}"/>
              </a:ext>
            </a:extLst>
          </p:cNvPr>
          <p:cNvSpPr txBox="1">
            <a:spLocks/>
          </p:cNvSpPr>
          <p:nvPr/>
        </p:nvSpPr>
        <p:spPr>
          <a:xfrm>
            <a:off x="6641377" y="2079927"/>
            <a:ext cx="4020118" cy="2625305"/>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ysClr val="windowText" lastClr="000000"/>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ysClr val="windowText" lastClr="000000"/>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ysClr val="windowText" lastClr="000000"/>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ysClr val="windowText" lastClr="000000"/>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ysClr val="windowText" lastClr="000000"/>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spcBef>
                <a:spcPts val="0"/>
              </a:spcBef>
              <a:buNone/>
            </a:pPr>
            <a:r>
              <a:rPr lang="en-US" sz="1700" b="1">
                <a:solidFill>
                  <a:srgbClr val="6A7278"/>
                </a:solidFill>
                <a:latin typeface="Century Gothic"/>
                <a:ea typeface="Century Gothic" charset="0"/>
                <a:cs typeface="Century Gothic" charset="0"/>
              </a:rPr>
              <a:t>NASA DEVELOP National Program:</a:t>
            </a:r>
            <a:r>
              <a:rPr lang="en-US" sz="1700">
                <a:solidFill>
                  <a:srgbClr val="6A7278"/>
                </a:solidFill>
                <a:latin typeface="Century Gothic"/>
                <a:ea typeface="Century Gothic" charset="0"/>
                <a:cs typeface="Century Gothic" charset="0"/>
              </a:rPr>
              <a:t> </a:t>
            </a:r>
            <a:endParaRPr lang="en-US" sz="1100">
              <a:solidFill>
                <a:srgbClr val="404040"/>
              </a:solidFill>
              <a:latin typeface="Century Gothic"/>
              <a:ea typeface="Century Gothic" charset="0"/>
              <a:cs typeface="Century Gothic" charset="0"/>
            </a:endParaRPr>
          </a:p>
          <a:p>
            <a:pPr marL="0" indent="0">
              <a:spcBef>
                <a:spcPts val="0"/>
              </a:spcBef>
              <a:buNone/>
            </a:pPr>
            <a:r>
              <a:rPr lang="en-US" sz="1700">
                <a:solidFill>
                  <a:srgbClr val="6A7278"/>
                </a:solidFill>
                <a:latin typeface="Century Gothic"/>
                <a:ea typeface="Century Gothic" charset="0"/>
                <a:cs typeface="Century Gothic" charset="0"/>
              </a:rPr>
              <a:t>Project and promotional videos</a:t>
            </a:r>
            <a:r>
              <a:rPr lang="en-US" sz="1700" b="1">
                <a:solidFill>
                  <a:srgbClr val="6A7278"/>
                </a:solidFill>
                <a:latin typeface="Century Gothic"/>
                <a:ea typeface="Century Gothic" charset="0"/>
                <a:cs typeface="Century Gothic" charset="0"/>
              </a:rPr>
              <a:t> </a:t>
            </a:r>
            <a:r>
              <a:rPr lang="en-US" sz="1100">
                <a:solidFill>
                  <a:schemeClr val="tx1">
                    <a:lumMod val="75000"/>
                    <a:lumOff val="25000"/>
                  </a:schemeClr>
                </a:solidFill>
                <a:latin typeface="Century Gothic"/>
                <a:ea typeface="Century Gothic" charset="0"/>
                <a:cs typeface="Century Gothic" charset="0"/>
                <a:hlinkClick r:id="rId5">
                  <a:extLst>
                    <a:ext uri="{A12FA001-AC4F-418D-AE19-62706E023703}">
                      <ahyp:hlinkClr xmlns:ahyp="http://schemas.microsoft.com/office/drawing/2018/hyperlinkcolor" val="tx"/>
                    </a:ext>
                  </a:extLst>
                </a:hlinkClick>
              </a:rPr>
              <a:t>www.youtube.com/user/NASADEVELOP</a:t>
            </a:r>
            <a:endParaRPr lang="en-US" sz="1100">
              <a:solidFill>
                <a:schemeClr val="tx1">
                  <a:lumMod val="75000"/>
                  <a:lumOff val="25000"/>
                </a:schemeClr>
              </a:solidFill>
              <a:latin typeface="Century Gothic"/>
              <a:ea typeface="Century Gothic" charset="0"/>
              <a:cs typeface="Century Gothic" charset="0"/>
            </a:endParaRPr>
          </a:p>
          <a:p>
            <a:pPr marL="0" indent="0">
              <a:spcBef>
                <a:spcPts val="0"/>
              </a:spcBef>
              <a:buNone/>
            </a:pPr>
            <a:endParaRPr lang="en-US" sz="1700" b="1">
              <a:solidFill>
                <a:schemeClr val="tx1">
                  <a:lumMod val="75000"/>
                  <a:lumOff val="25000"/>
                </a:schemeClr>
              </a:solidFill>
              <a:latin typeface="Century Gothic" charset="0"/>
              <a:ea typeface="Century Gothic" charset="0"/>
              <a:cs typeface="Century Gothic" charset="0"/>
            </a:endParaRPr>
          </a:p>
          <a:p>
            <a:pPr marL="0" indent="0">
              <a:spcBef>
                <a:spcPts val="0"/>
              </a:spcBef>
              <a:buNone/>
            </a:pPr>
            <a:endParaRPr lang="en-US" sz="1700" b="1">
              <a:solidFill>
                <a:schemeClr val="tx1">
                  <a:lumMod val="75000"/>
                  <a:lumOff val="25000"/>
                </a:schemeClr>
              </a:solidFill>
              <a:latin typeface="Century Gothic" charset="0"/>
              <a:ea typeface="Century Gothic" charset="0"/>
              <a:cs typeface="Century Gothic" charset="0"/>
            </a:endParaRPr>
          </a:p>
          <a:p>
            <a:pPr marL="0" indent="0">
              <a:spcBef>
                <a:spcPts val="0"/>
              </a:spcBef>
              <a:buNone/>
            </a:pPr>
            <a:r>
              <a:rPr lang="en-US" sz="1700" b="1">
                <a:solidFill>
                  <a:srgbClr val="6A7278"/>
                </a:solidFill>
                <a:latin typeface="Century Gothic" charset="0"/>
                <a:ea typeface="Century Gothic" charset="0"/>
                <a:cs typeface="Century Gothic" charset="0"/>
              </a:rPr>
              <a:t>NASA DEVELOP National Program: </a:t>
            </a:r>
            <a:r>
              <a:rPr lang="en-US" sz="1700">
                <a:solidFill>
                  <a:srgbClr val="6A7278"/>
                </a:solidFill>
                <a:latin typeface="Century Gothic" charset="0"/>
                <a:ea typeface="Century Gothic" charset="0"/>
                <a:cs typeface="Century Gothic" charset="0"/>
              </a:rPr>
              <a:t>job posts, job skills &amp; tips, and important events. </a:t>
            </a:r>
            <a:r>
              <a:rPr lang="en-US" sz="1700" b="1" i="1">
                <a:solidFill>
                  <a:srgbClr val="6A7278"/>
                </a:solidFill>
                <a:latin typeface="Century Gothic" charset="0"/>
                <a:ea typeface="Century Gothic" charset="0"/>
                <a:cs typeface="Century Gothic" charset="0"/>
              </a:rPr>
              <a:t>This is a private group! Follow the link to join!</a:t>
            </a:r>
            <a:endParaRPr lang="en-US" sz="1700" i="1">
              <a:solidFill>
                <a:srgbClr val="6A7278"/>
              </a:solidFill>
              <a:latin typeface="Century Gothic" charset="0"/>
              <a:ea typeface="Century Gothic" charset="0"/>
              <a:cs typeface="Century Gothic" charset="0"/>
            </a:endParaRPr>
          </a:p>
          <a:p>
            <a:pPr marL="0" indent="0">
              <a:spcBef>
                <a:spcPts val="0"/>
              </a:spcBef>
              <a:buNone/>
            </a:pPr>
            <a:r>
              <a:rPr lang="en-US" sz="1100">
                <a:solidFill>
                  <a:schemeClr val="tx1">
                    <a:lumMod val="75000"/>
                    <a:lumOff val="25000"/>
                  </a:schemeClr>
                </a:solidFill>
                <a:latin typeface="Century Gothic"/>
                <a:ea typeface="Century Gothic" charset="0"/>
                <a:cs typeface="Century Gothic" charset="0"/>
                <a:hlinkClick r:id="rId6">
                  <a:extLst>
                    <a:ext uri="{A12FA001-AC4F-418D-AE19-62706E023703}">
                      <ahyp:hlinkClr xmlns:ahyp="http://schemas.microsoft.com/office/drawing/2018/hyperlinkcolor" val="tx"/>
                    </a:ext>
                  </a:extLst>
                </a:hlinkClick>
              </a:rPr>
              <a:t>www.linkedin.com/groups/4343498</a:t>
            </a:r>
            <a:endParaRPr lang="en-US" sz="1100">
              <a:solidFill>
                <a:schemeClr val="tx1">
                  <a:lumMod val="75000"/>
                  <a:lumOff val="25000"/>
                </a:schemeClr>
              </a:solidFill>
              <a:latin typeface="Century Gothic"/>
              <a:ea typeface="Century Gothic" charset="0"/>
              <a:cs typeface="Century Gothic" charset="0"/>
            </a:endParaRPr>
          </a:p>
        </p:txBody>
      </p:sp>
      <p:pic>
        <p:nvPicPr>
          <p:cNvPr id="10" name="Picture 2" descr="cid:image002.png@01D34742.BFB23FE0">
            <a:hlinkClick r:id="rId7"/>
            <a:extLst>
              <a:ext uri="{FF2B5EF4-FFF2-40B4-BE49-F238E27FC236}">
                <a16:creationId xmlns:a16="http://schemas.microsoft.com/office/drawing/2014/main" id="{25F43FE7-9273-4658-9B57-48DC37B8BBC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3723" y="1802361"/>
            <a:ext cx="548640"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20AE3D4-FD88-42E5-A0CC-8891D12A78B6}"/>
              </a:ext>
            </a:extLst>
          </p:cNvPr>
          <p:cNvGrpSpPr/>
          <p:nvPr/>
        </p:nvGrpSpPr>
        <p:grpSpPr>
          <a:xfrm>
            <a:off x="2545573" y="5143120"/>
            <a:ext cx="6727380" cy="1221482"/>
            <a:chOff x="1395347" y="5290691"/>
            <a:chExt cx="4206624" cy="1780902"/>
          </a:xfrm>
        </p:grpSpPr>
        <p:sp>
          <p:nvSpPr>
            <p:cNvPr id="13" name="Text Placeholder 5">
              <a:extLst>
                <a:ext uri="{FF2B5EF4-FFF2-40B4-BE49-F238E27FC236}">
                  <a16:creationId xmlns:a16="http://schemas.microsoft.com/office/drawing/2014/main" id="{ACD13276-0626-4BB7-9F5A-ED1BB27DA6FB}"/>
                </a:ext>
              </a:extLst>
            </p:cNvPr>
            <p:cNvSpPr txBox="1">
              <a:spLocks/>
            </p:cNvSpPr>
            <p:nvPr/>
          </p:nvSpPr>
          <p:spPr>
            <a:xfrm>
              <a:off x="1395347" y="5307538"/>
              <a:ext cx="4206624" cy="17640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800"/>
                <a:t>Watch time spent on social media during work hours. If you are going to be on it, you should probably be on the DEVELOP pages liking and commenting on DEVELOP posts!</a:t>
              </a:r>
            </a:p>
          </p:txBody>
        </p:sp>
        <p:sp>
          <p:nvSpPr>
            <p:cNvPr id="14" name="Rounded Rectangle 52">
              <a:extLst>
                <a:ext uri="{FF2B5EF4-FFF2-40B4-BE49-F238E27FC236}">
                  <a16:creationId xmlns:a16="http://schemas.microsoft.com/office/drawing/2014/main" id="{EBE233E3-2FA2-496C-BD1C-45DBB72C2CC3}"/>
                </a:ext>
              </a:extLst>
            </p:cNvPr>
            <p:cNvSpPr/>
            <p:nvPr/>
          </p:nvSpPr>
          <p:spPr>
            <a:xfrm>
              <a:off x="1395347" y="5290691"/>
              <a:ext cx="4206624" cy="1780902"/>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rrow: Right 2">
            <a:extLst>
              <a:ext uri="{FF2B5EF4-FFF2-40B4-BE49-F238E27FC236}">
                <a16:creationId xmlns:a16="http://schemas.microsoft.com/office/drawing/2014/main" id="{5AA3D1C9-513B-4196-ACBA-5DD829283792}"/>
              </a:ext>
            </a:extLst>
          </p:cNvPr>
          <p:cNvSpPr/>
          <p:nvPr/>
        </p:nvSpPr>
        <p:spPr>
          <a:xfrm rot="13537340">
            <a:off x="9832732" y="4246075"/>
            <a:ext cx="1236472" cy="1073108"/>
          </a:xfrm>
          <a:prstGeom prst="rightArrow">
            <a:avLst/>
          </a:prstGeom>
          <a:solidFill>
            <a:schemeClr val="accent2"/>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Image">
            <a:extLst>
              <a:ext uri="{FF2B5EF4-FFF2-40B4-BE49-F238E27FC236}">
                <a16:creationId xmlns:a16="http://schemas.microsoft.com/office/drawing/2014/main" id="{7D6720B1-F455-3AFD-22C5-BE06A254E685}"/>
              </a:ext>
            </a:extLst>
          </p:cNvPr>
          <p:cNvPicPr>
            <a:picLocks noChangeAspect="1"/>
          </p:cNvPicPr>
          <p:nvPr/>
        </p:nvPicPr>
        <p:blipFill>
          <a:blip r:embed="rId9"/>
          <a:stretch>
            <a:fillRect/>
          </a:stretch>
        </p:blipFill>
        <p:spPr>
          <a:xfrm>
            <a:off x="949727" y="4055660"/>
            <a:ext cx="618040" cy="637211"/>
          </a:xfrm>
          <a:prstGeom prst="rect">
            <a:avLst/>
          </a:prstGeom>
        </p:spPr>
      </p:pic>
      <p:pic>
        <p:nvPicPr>
          <p:cNvPr id="19" name="Picture 18" descr="A red and white play button&#10;&#10;Description automatically generated">
            <a:extLst>
              <a:ext uri="{FF2B5EF4-FFF2-40B4-BE49-F238E27FC236}">
                <a16:creationId xmlns:a16="http://schemas.microsoft.com/office/drawing/2014/main" id="{E4D24448-222B-6C73-9D2A-1A5670F6D547}"/>
              </a:ext>
            </a:extLst>
          </p:cNvPr>
          <p:cNvPicPr>
            <a:picLocks noChangeAspect="1"/>
          </p:cNvPicPr>
          <p:nvPr/>
        </p:nvPicPr>
        <p:blipFill>
          <a:blip r:embed="rId10"/>
          <a:stretch>
            <a:fillRect/>
          </a:stretch>
        </p:blipFill>
        <p:spPr>
          <a:xfrm>
            <a:off x="6094192" y="2129863"/>
            <a:ext cx="550521" cy="540755"/>
          </a:xfrm>
          <a:prstGeom prst="rect">
            <a:avLst/>
          </a:prstGeom>
        </p:spPr>
      </p:pic>
      <p:pic>
        <p:nvPicPr>
          <p:cNvPr id="20" name="Picture 19" descr="File:LinkedIn logo initials.png - Wikimedia Commons">
            <a:extLst>
              <a:ext uri="{FF2B5EF4-FFF2-40B4-BE49-F238E27FC236}">
                <a16:creationId xmlns:a16="http://schemas.microsoft.com/office/drawing/2014/main" id="{4FCFFFEA-306E-7687-EFD0-55A6FA8E5274}"/>
              </a:ext>
            </a:extLst>
          </p:cNvPr>
          <p:cNvPicPr>
            <a:picLocks noChangeAspect="1"/>
          </p:cNvPicPr>
          <p:nvPr/>
        </p:nvPicPr>
        <p:blipFill>
          <a:blip r:embed="rId11"/>
          <a:stretch>
            <a:fillRect/>
          </a:stretch>
        </p:blipFill>
        <p:spPr>
          <a:xfrm>
            <a:off x="6092383" y="3420560"/>
            <a:ext cx="550521" cy="540876"/>
          </a:xfrm>
          <a:prstGeom prst="rect">
            <a:avLst/>
          </a:prstGeom>
        </p:spPr>
      </p:pic>
    </p:spTree>
    <p:extLst>
      <p:ext uri="{BB962C8B-B14F-4D97-AF65-F5344CB8AC3E}">
        <p14:creationId xmlns:p14="http://schemas.microsoft.com/office/powerpoint/2010/main" val="325371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Opportunities</a:t>
            </a:r>
            <a:endParaRPr lang="en-US" sz="3200"/>
          </a:p>
        </p:txBody>
      </p:sp>
      <p:graphicFrame>
        <p:nvGraphicFramePr>
          <p:cNvPr id="4" name="Diagram 3">
            <a:extLst>
              <a:ext uri="{FF2B5EF4-FFF2-40B4-BE49-F238E27FC236}">
                <a16:creationId xmlns:a16="http://schemas.microsoft.com/office/drawing/2014/main" id="{263BE35C-8BA9-47E0-867F-CFD22A4DDB0D}"/>
              </a:ext>
            </a:extLst>
          </p:cNvPr>
          <p:cNvGraphicFramePr/>
          <p:nvPr>
            <p:extLst>
              <p:ext uri="{D42A27DB-BD31-4B8C-83A1-F6EECF244321}">
                <p14:modId xmlns:p14="http://schemas.microsoft.com/office/powerpoint/2010/main" val="189029600"/>
              </p:ext>
            </p:extLst>
          </p:nvPr>
        </p:nvGraphicFramePr>
        <p:xfrm>
          <a:off x="952500" y="1666875"/>
          <a:ext cx="5143500" cy="447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9C7E0472-DCE2-4CE8-A9EE-E4C8F9A4FCFD}"/>
              </a:ext>
            </a:extLst>
          </p:cNvPr>
          <p:cNvGraphicFramePr/>
          <p:nvPr>
            <p:extLst>
              <p:ext uri="{D42A27DB-BD31-4B8C-83A1-F6EECF244321}">
                <p14:modId xmlns:p14="http://schemas.microsoft.com/office/powerpoint/2010/main" val="1472929701"/>
              </p:ext>
            </p:extLst>
          </p:nvPr>
        </p:nvGraphicFramePr>
        <p:xfrm>
          <a:off x="6096000" y="1666875"/>
          <a:ext cx="5143500" cy="44714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4381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Reapplication &amp; Eligibility</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6765"/>
            <a:ext cx="11106148" cy="4672463"/>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spcBef>
                <a:spcPts val="0"/>
              </a:spcBef>
              <a:spcAft>
                <a:spcPts val="600"/>
              </a:spcAft>
            </a:pPr>
            <a:r>
              <a:rPr lang="en-US" b="1">
                <a:solidFill>
                  <a:srgbClr val="0070C0"/>
                </a:solidFill>
              </a:rPr>
              <a:t>DEVELOP Terms</a:t>
            </a:r>
            <a:r>
              <a:rPr lang="en-US"/>
              <a:t>: 10 weeks</a:t>
            </a:r>
          </a:p>
          <a:p>
            <a:pPr marL="60325">
              <a:spcBef>
                <a:spcPts val="0"/>
              </a:spcBef>
              <a:spcAft>
                <a:spcPts val="600"/>
              </a:spcAft>
            </a:pPr>
            <a:r>
              <a:rPr lang="en-US" b="1">
                <a:solidFill>
                  <a:srgbClr val="0070C0"/>
                </a:solidFill>
              </a:rPr>
              <a:t>Classifications</a:t>
            </a:r>
            <a:r>
              <a:rPr lang="en-US"/>
              <a:t>: </a:t>
            </a:r>
          </a:p>
          <a:p>
            <a:pPr marL="285750" indent="-225425">
              <a:spcBef>
                <a:spcPts val="0"/>
              </a:spcBef>
              <a:spcAft>
                <a:spcPts val="600"/>
              </a:spcAft>
              <a:buFont typeface="Arial" panose="020B0604020202020204" pitchFamily="34" charset="0"/>
              <a:buChar char="•"/>
            </a:pPr>
            <a:r>
              <a:rPr lang="en-US"/>
              <a:t>Currently Enrolled Student</a:t>
            </a:r>
          </a:p>
          <a:p>
            <a:pPr marL="285750" indent="-225425">
              <a:spcBef>
                <a:spcPts val="0"/>
              </a:spcBef>
              <a:spcAft>
                <a:spcPts val="600"/>
              </a:spcAft>
              <a:buFont typeface="Arial" panose="020B0604020202020204" pitchFamily="34" charset="0"/>
              <a:buChar char="•"/>
            </a:pPr>
            <a:r>
              <a:rPr lang="en-US"/>
              <a:t>Recent Graduate (within 2 years of graduation)</a:t>
            </a:r>
          </a:p>
          <a:p>
            <a:pPr marL="285750" indent="-225425">
              <a:spcBef>
                <a:spcPts val="0"/>
              </a:spcBef>
              <a:spcAft>
                <a:spcPts val="600"/>
              </a:spcAft>
              <a:buFont typeface="Arial" panose="020B0604020202020204" pitchFamily="34" charset="0"/>
              <a:buChar char="•"/>
            </a:pPr>
            <a:r>
              <a:rPr lang="en-US"/>
              <a:t>Early or Transitioning Career Professional (2+ years after graduation from last degree)</a:t>
            </a:r>
          </a:p>
          <a:p>
            <a:pPr marL="60325">
              <a:spcBef>
                <a:spcPts val="0"/>
              </a:spcBef>
              <a:spcAft>
                <a:spcPts val="600"/>
              </a:spcAft>
            </a:pPr>
            <a:r>
              <a:rPr lang="en-US" b="1">
                <a:solidFill>
                  <a:srgbClr val="0070C0"/>
                </a:solidFill>
              </a:rPr>
              <a:t>Eligibility Requirements</a:t>
            </a:r>
            <a:r>
              <a:rPr lang="en-US"/>
              <a:t>: </a:t>
            </a:r>
          </a:p>
          <a:p>
            <a:pPr marL="285750" indent="-225425">
              <a:spcBef>
                <a:spcPts val="0"/>
              </a:spcBef>
              <a:spcAft>
                <a:spcPts val="600"/>
              </a:spcAft>
              <a:buFont typeface="Arial" panose="020B0604020202020204" pitchFamily="34" charset="0"/>
              <a:buChar char="•"/>
            </a:pPr>
            <a:r>
              <a:rPr lang="en-US"/>
              <a:t>18+</a:t>
            </a:r>
          </a:p>
          <a:p>
            <a:pPr marL="285750" indent="-225425">
              <a:spcBef>
                <a:spcPts val="0"/>
              </a:spcBef>
              <a:spcAft>
                <a:spcPts val="600"/>
              </a:spcAft>
              <a:buFont typeface="Arial" panose="020B0604020202020204" pitchFamily="34" charset="0"/>
              <a:buChar char="•"/>
            </a:pPr>
            <a:r>
              <a:rPr lang="en-US"/>
              <a:t>Minimum 3.0 GPA (for paid positions)</a:t>
            </a:r>
          </a:p>
          <a:p>
            <a:pPr marL="285750" indent="-225425">
              <a:spcBef>
                <a:spcPts val="0"/>
              </a:spcBef>
              <a:spcAft>
                <a:spcPts val="600"/>
              </a:spcAft>
              <a:buFont typeface="Arial" panose="020B0604020202020204" pitchFamily="34" charset="0"/>
              <a:buChar char="•"/>
            </a:pPr>
            <a:r>
              <a:rPr lang="en-US"/>
              <a:t>Strong interest in Earth science and remote sensing</a:t>
            </a:r>
          </a:p>
          <a:p>
            <a:pPr marL="285750" indent="-225425">
              <a:spcBef>
                <a:spcPts val="0"/>
              </a:spcBef>
              <a:spcAft>
                <a:spcPts val="600"/>
              </a:spcAft>
              <a:buFont typeface="Arial" panose="020B0604020202020204" pitchFamily="34" charset="0"/>
              <a:buChar char="•"/>
            </a:pPr>
            <a:r>
              <a:rPr lang="en-US"/>
              <a:t>Able to provide personal transportation to and from DEVELOP location</a:t>
            </a:r>
          </a:p>
          <a:p>
            <a:pPr marL="285750" indent="-225425">
              <a:spcBef>
                <a:spcPts val="0"/>
              </a:spcBef>
              <a:spcAft>
                <a:spcPts val="600"/>
              </a:spcAft>
              <a:buFont typeface="Arial" panose="020B0604020202020204" pitchFamily="34" charset="0"/>
              <a:buChar char="•"/>
            </a:pPr>
            <a:r>
              <a:rPr lang="en-US"/>
              <a:t>DEVELOP does not provide transportation to nodes nor can DEVELOP provide a badge to a participant’s driver to gain access to NASA Centers</a:t>
            </a:r>
          </a:p>
          <a:p>
            <a:pPr marL="285750" indent="-225425">
              <a:spcBef>
                <a:spcPts val="0"/>
              </a:spcBef>
              <a:spcAft>
                <a:spcPts val="600"/>
              </a:spcAft>
              <a:buFont typeface="Arial" panose="020B0604020202020204" pitchFamily="34" charset="0"/>
              <a:buChar char="•"/>
            </a:pPr>
            <a:r>
              <a:rPr lang="en-US">
                <a:latin typeface="Georgia"/>
              </a:rPr>
              <a:t>U.S. citizenship is required to apply to the following in-person opportunities: ARC, JPL, </a:t>
            </a:r>
            <a:r>
              <a:rPr lang="en-US" err="1">
                <a:latin typeface="Georgia"/>
              </a:rPr>
              <a:t>LaRC</a:t>
            </a:r>
            <a:r>
              <a:rPr lang="en-US">
                <a:latin typeface="Georgia"/>
              </a:rPr>
              <a:t>, MSFC, GSFC, NCEI</a:t>
            </a:r>
          </a:p>
          <a:p>
            <a:pPr marL="60325">
              <a:spcBef>
                <a:spcPts val="0"/>
              </a:spcBef>
              <a:spcAft>
                <a:spcPts val="600"/>
              </a:spcAft>
            </a:pPr>
            <a:r>
              <a:rPr lang="en-US" b="1">
                <a:solidFill>
                  <a:srgbClr val="0070C0"/>
                </a:solidFill>
              </a:rPr>
              <a:t>Reapplication</a:t>
            </a:r>
            <a:r>
              <a:rPr lang="en-US"/>
              <a:t>: </a:t>
            </a:r>
          </a:p>
          <a:p>
            <a:pPr marL="285750" indent="-225425">
              <a:spcBef>
                <a:spcPts val="0"/>
              </a:spcBef>
              <a:spcAft>
                <a:spcPts val="600"/>
              </a:spcAft>
              <a:buFont typeface="Arial" panose="020B0604020202020204" pitchFamily="34" charset="0"/>
              <a:buChar char="•"/>
            </a:pPr>
            <a:r>
              <a:rPr lang="en-US"/>
              <a:t>Required if you would like to continue with DEVELOP in a future term</a:t>
            </a:r>
          </a:p>
          <a:p>
            <a:pPr marL="285750" indent="-225425">
              <a:spcBef>
                <a:spcPts val="0"/>
              </a:spcBef>
              <a:spcAft>
                <a:spcPts val="600"/>
              </a:spcAft>
              <a:buFont typeface="Arial" panose="020B0604020202020204" pitchFamily="34" charset="0"/>
              <a:buChar char="•"/>
            </a:pPr>
            <a:r>
              <a:rPr lang="en-US">
                <a:latin typeface="Georgia"/>
              </a:rPr>
              <a:t>The returning application is shorter and </a:t>
            </a:r>
            <a:r>
              <a:rPr lang="en-US" b="1">
                <a:latin typeface="Georgia"/>
              </a:rPr>
              <a:t>does not </a:t>
            </a:r>
            <a:r>
              <a:rPr lang="en-US">
                <a:latin typeface="Georgia"/>
              </a:rPr>
              <a:t>require letters of recommendation</a:t>
            </a:r>
          </a:p>
        </p:txBody>
      </p:sp>
      <p:grpSp>
        <p:nvGrpSpPr>
          <p:cNvPr id="21" name="Group 20">
            <a:extLst>
              <a:ext uri="{FF2B5EF4-FFF2-40B4-BE49-F238E27FC236}">
                <a16:creationId xmlns:a16="http://schemas.microsoft.com/office/drawing/2014/main" id="{A2A01628-C536-4CF9-9512-AE6738E04B95}"/>
              </a:ext>
            </a:extLst>
          </p:cNvPr>
          <p:cNvGrpSpPr/>
          <p:nvPr/>
        </p:nvGrpSpPr>
        <p:grpSpPr>
          <a:xfrm>
            <a:off x="8727540" y="1817026"/>
            <a:ext cx="2888808" cy="1387992"/>
            <a:chOff x="1189847" y="5290691"/>
            <a:chExt cx="3139139" cy="1343057"/>
          </a:xfrm>
        </p:grpSpPr>
        <p:sp>
          <p:nvSpPr>
            <p:cNvPr id="22" name="Text Placeholder 5">
              <a:extLst>
                <a:ext uri="{FF2B5EF4-FFF2-40B4-BE49-F238E27FC236}">
                  <a16:creationId xmlns:a16="http://schemas.microsoft.com/office/drawing/2014/main" id="{9D844A4D-19E3-4BEC-AD58-E0CB602A7BCA}"/>
                </a:ext>
              </a:extLst>
            </p:cNvPr>
            <p:cNvSpPr txBox="1">
              <a:spLocks/>
            </p:cNvSpPr>
            <p:nvPr/>
          </p:nvSpPr>
          <p:spPr>
            <a:xfrm>
              <a:off x="1307903" y="5307539"/>
              <a:ext cx="3021083" cy="10345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800">
                  <a:latin typeface="Century Gothic"/>
                </a:rPr>
                <a:t>Applications for the Fall DEVELOP term are currently open and close on Oct 4th.</a:t>
              </a:r>
            </a:p>
          </p:txBody>
        </p:sp>
        <p:sp>
          <p:nvSpPr>
            <p:cNvPr id="23" name="Rounded Rectangle 43">
              <a:extLst>
                <a:ext uri="{FF2B5EF4-FFF2-40B4-BE49-F238E27FC236}">
                  <a16:creationId xmlns:a16="http://schemas.microsoft.com/office/drawing/2014/main" id="{BE35AC63-6838-43AD-9D23-0BAFC956E56B}"/>
                </a:ext>
              </a:extLst>
            </p:cNvPr>
            <p:cNvSpPr/>
            <p:nvPr/>
          </p:nvSpPr>
          <p:spPr>
            <a:xfrm>
              <a:off x="1189847" y="5290691"/>
              <a:ext cx="3139139" cy="1343057"/>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129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Enhanced Capacity Building Opportunities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6"/>
            <a:ext cx="10712115" cy="197119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a:t>We will compete multiple full-time Lead and Fellow opportunities this fall that will begin in January 2025!</a:t>
            </a:r>
          </a:p>
          <a:p>
            <a:r>
              <a:rPr lang="en-US" sz="1800"/>
              <a:t>Application information will be posted to </a:t>
            </a:r>
            <a:r>
              <a:rPr lang="en-US" sz="1800" err="1"/>
              <a:t>DEVELOPedia</a:t>
            </a:r>
            <a:r>
              <a:rPr lang="en-US" sz="1800"/>
              <a:t> soon.</a:t>
            </a:r>
          </a:p>
          <a:p>
            <a:endParaRPr lang="en-US" sz="1800"/>
          </a:p>
        </p:txBody>
      </p:sp>
      <p:sp>
        <p:nvSpPr>
          <p:cNvPr id="5" name="Content Placeholder 17">
            <a:extLst>
              <a:ext uri="{FF2B5EF4-FFF2-40B4-BE49-F238E27FC236}">
                <a16:creationId xmlns:a16="http://schemas.microsoft.com/office/drawing/2014/main" id="{2D348A0D-8E3F-4F36-8B18-61EA71A1B607}"/>
              </a:ext>
            </a:extLst>
          </p:cNvPr>
          <p:cNvSpPr txBox="1">
            <a:spLocks/>
          </p:cNvSpPr>
          <p:nvPr/>
        </p:nvSpPr>
        <p:spPr>
          <a:xfrm>
            <a:off x="1358908" y="3446738"/>
            <a:ext cx="4512503" cy="291950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Lead Positions </a:t>
            </a:r>
          </a:p>
          <a:p>
            <a:pPr marL="342900" indent="-342900">
              <a:buFont typeface="Arial" panose="020B0604020202020204" pitchFamily="34" charset="0"/>
              <a:buChar char="•"/>
            </a:pPr>
            <a:r>
              <a:rPr lang="en-US" sz="2000"/>
              <a:t>California – Ames (ARC)</a:t>
            </a:r>
          </a:p>
          <a:p>
            <a:pPr marL="342900" indent="-342900">
              <a:buFont typeface="Arial" panose="020B0604020202020204" pitchFamily="34" charset="0"/>
              <a:buChar char="•"/>
            </a:pPr>
            <a:r>
              <a:rPr lang="en-US" sz="2000"/>
              <a:t>California – JPL (JPL)</a:t>
            </a:r>
          </a:p>
          <a:p>
            <a:pPr marL="342900" indent="-342900">
              <a:buFont typeface="Arial" panose="020B0604020202020204" pitchFamily="34" charset="0"/>
              <a:buChar char="•"/>
            </a:pPr>
            <a:r>
              <a:rPr lang="en-US" sz="2000"/>
              <a:t>Colorado – Fort Collins (CO)</a:t>
            </a:r>
          </a:p>
          <a:p>
            <a:pPr marL="342900" indent="-342900">
              <a:buFont typeface="Arial" panose="020B0604020202020204" pitchFamily="34" charset="0"/>
              <a:buChar char="•"/>
            </a:pPr>
            <a:r>
              <a:rPr lang="en-US" sz="2000"/>
              <a:t>Georgia – Athens (GA)</a:t>
            </a:r>
          </a:p>
        </p:txBody>
      </p:sp>
      <p:sp>
        <p:nvSpPr>
          <p:cNvPr id="7" name="Content Placeholder 17">
            <a:extLst>
              <a:ext uri="{FF2B5EF4-FFF2-40B4-BE49-F238E27FC236}">
                <a16:creationId xmlns:a16="http://schemas.microsoft.com/office/drawing/2014/main" id="{617A0985-4442-4FBF-BB9D-638127297B7F}"/>
              </a:ext>
            </a:extLst>
          </p:cNvPr>
          <p:cNvSpPr txBox="1">
            <a:spLocks/>
          </p:cNvSpPr>
          <p:nvPr/>
        </p:nvSpPr>
        <p:spPr>
          <a:xfrm>
            <a:off x="7472413" y="3446738"/>
            <a:ext cx="4294472" cy="110375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Fellow Positions</a:t>
            </a:r>
          </a:p>
          <a:p>
            <a:pPr marL="342900" indent="-342900">
              <a:buFont typeface="Arial" panose="020B0604020202020204" pitchFamily="34" charset="0"/>
              <a:buChar char="•"/>
            </a:pPr>
            <a:r>
              <a:rPr lang="en-US" sz="2000" i="1"/>
              <a:t>To be announced</a:t>
            </a:r>
          </a:p>
        </p:txBody>
      </p:sp>
      <p:sp>
        <p:nvSpPr>
          <p:cNvPr id="12" name="Star: 5 Points 11">
            <a:extLst>
              <a:ext uri="{FF2B5EF4-FFF2-40B4-BE49-F238E27FC236}">
                <a16:creationId xmlns:a16="http://schemas.microsoft.com/office/drawing/2014/main" id="{767B2E0B-C606-3FE9-83C7-9C63A5B2F117}"/>
              </a:ext>
            </a:extLst>
          </p:cNvPr>
          <p:cNvSpPr/>
          <p:nvPr/>
        </p:nvSpPr>
        <p:spPr>
          <a:xfrm>
            <a:off x="997420" y="3446738"/>
            <a:ext cx="365760" cy="365760"/>
          </a:xfrm>
          <a:prstGeom prst="star5">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7EF111A0-706C-6ADE-26F9-AA149FB440EF}"/>
              </a:ext>
            </a:extLst>
          </p:cNvPr>
          <p:cNvSpPr/>
          <p:nvPr/>
        </p:nvSpPr>
        <p:spPr>
          <a:xfrm>
            <a:off x="7106653" y="3446738"/>
            <a:ext cx="365760" cy="365760"/>
          </a:xfrm>
          <a:prstGeom prst="star5">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47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latin typeface="Arial"/>
                <a:cs typeface="Arial"/>
              </a:rPr>
              <a:t>RESOURCES &amp; OPPORTUNITIES</a:t>
            </a:r>
            <a:endParaRPr lang="en-US" sz="1400"/>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868821"/>
            <a:ext cx="10712116" cy="820004"/>
          </a:xfrm>
        </p:spPr>
        <p:txBody>
          <a:bodyPr anchor="ctr">
            <a:normAutofit/>
          </a:bodyPr>
          <a:lstStyle/>
          <a:p>
            <a:r>
              <a:rPr lang="en-US" sz="3200"/>
              <a:t>Leads</a:t>
            </a:r>
          </a:p>
        </p:txBody>
      </p:sp>
      <p:sp>
        <p:nvSpPr>
          <p:cNvPr id="11" name="Content Placeholder 50">
            <a:extLst>
              <a:ext uri="{FF2B5EF4-FFF2-40B4-BE49-F238E27FC236}">
                <a16:creationId xmlns:a16="http://schemas.microsoft.com/office/drawing/2014/main" id="{C7D73419-38E5-44A5-9166-0B56A3439D36}"/>
              </a:ext>
            </a:extLst>
          </p:cNvPr>
          <p:cNvSpPr txBox="1">
            <a:spLocks/>
          </p:cNvSpPr>
          <p:nvPr/>
        </p:nvSpPr>
        <p:spPr>
          <a:xfrm>
            <a:off x="838200" y="1688825"/>
            <a:ext cx="10515599" cy="4804051"/>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5595AC"/>
                </a:solidFill>
                <a:effectLst/>
                <a:uLnTx/>
                <a:uFillTx/>
                <a:latin typeface="Georgia" panose="02040502050405020303" pitchFamily="18" charset="0"/>
              </a:rPr>
              <a:t>Leads</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manage a DEVELOP Node (75%) and provide Programmatic Support (25%). Leads are located at the DEVELOP Node they manage: ARC, CO, GA, GSFC, ID, JPL, LaRC, MA, MSFC, NC.</a:t>
            </a:r>
          </a:p>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A7278"/>
                </a:solidFill>
                <a:effectLst/>
                <a:uLnTx/>
                <a:uFillTx/>
                <a:latin typeface="Georgia" panose="02040502050405020303" pitchFamily="18" charset="0"/>
              </a:rPr>
              <a:t>Eligibility</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US Citizenship, college degree with min 3.0 GPA, 1+ term(s) with DEVELOP, Recent Graduate or Early/Transitioning Career Professional applicant status, ability to begin the position in early September at the office location, and ability to work 40 hours/week during standard business hours.</a:t>
            </a:r>
          </a:p>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A7278"/>
                </a:solidFill>
                <a:effectLst/>
                <a:uLnTx/>
                <a:uFillTx/>
                <a:latin typeface="Georgia" panose="02040502050405020303" pitchFamily="18" charset="0"/>
              </a:rPr>
              <a:t>Responsibilities</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6A7278"/>
                </a:solidFill>
                <a:effectLst/>
                <a:uLnTx/>
                <a:uFillTx/>
                <a:latin typeface="Georgia" panose="02040502050405020303" pitchFamily="18" charset="0"/>
              </a:rPr>
              <a:t>Participant Management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selections, onboarding, performance tracking, time management, professional development</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6A7278"/>
                </a:solidFill>
                <a:effectLst/>
                <a:uLnTx/>
                <a:uFillTx/>
                <a:latin typeface="Georgia" panose="02040502050405020303" pitchFamily="18" charset="0"/>
              </a:rPr>
              <a:t>Project Management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idea generation, proposal writing, project execution, deliverable reviews, project handoff</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6A7278"/>
                </a:solidFill>
                <a:effectLst/>
                <a:uLnTx/>
                <a:uFillTx/>
                <a:latin typeface="Georgia" panose="02040502050405020303" pitchFamily="18" charset="0"/>
              </a:rPr>
              <a:t>Partner Engagement &amp; Relationship Management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identify new partners, manage relationships, coordinate handoffs</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6A7278"/>
                </a:solidFill>
                <a:effectLst/>
                <a:uLnTx/>
                <a:uFillTx/>
                <a:latin typeface="Georgia" panose="02040502050405020303" pitchFamily="18" charset="0"/>
              </a:rPr>
              <a:t>Office Management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lead logistics for the DEVELOP node, networking, coordination of resources, etc. </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6A7278"/>
                </a:solidFill>
                <a:effectLst/>
                <a:uLnTx/>
                <a:uFillTx/>
                <a:latin typeface="Georgia" panose="02040502050405020303" pitchFamily="18" charset="0"/>
              </a:rPr>
              <a:t>Programmatic Support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support programmatic and element team initiatives &amp; tasks as assigned, support travel and representation at conferences, meetings, pop-up locations, etc. </a:t>
            </a:r>
          </a:p>
        </p:txBody>
      </p:sp>
    </p:spTree>
    <p:extLst>
      <p:ext uri="{BB962C8B-B14F-4D97-AF65-F5344CB8AC3E}">
        <p14:creationId xmlns:p14="http://schemas.microsoft.com/office/powerpoint/2010/main" val="13498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latin typeface="Arial"/>
                <a:cs typeface="Arial"/>
              </a:rPr>
              <a:t>RESOURCES &amp; OPPORTUNITIES</a:t>
            </a:r>
            <a:endParaRPr lang="en-US" sz="1400"/>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868821"/>
            <a:ext cx="10712116" cy="820004"/>
          </a:xfrm>
        </p:spPr>
        <p:txBody>
          <a:bodyPr anchor="ctr">
            <a:normAutofit/>
          </a:bodyPr>
          <a:lstStyle/>
          <a:p>
            <a:r>
              <a:rPr lang="en-US" sz="3200"/>
              <a:t>Fellows</a:t>
            </a:r>
          </a:p>
        </p:txBody>
      </p:sp>
      <p:sp>
        <p:nvSpPr>
          <p:cNvPr id="11" name="Content Placeholder 50">
            <a:extLst>
              <a:ext uri="{FF2B5EF4-FFF2-40B4-BE49-F238E27FC236}">
                <a16:creationId xmlns:a16="http://schemas.microsoft.com/office/drawing/2014/main" id="{C7D73419-38E5-44A5-9166-0B56A3439D36}"/>
              </a:ext>
            </a:extLst>
          </p:cNvPr>
          <p:cNvSpPr txBox="1">
            <a:spLocks/>
          </p:cNvSpPr>
          <p:nvPr/>
        </p:nvSpPr>
        <p:spPr>
          <a:xfrm>
            <a:off x="838200" y="1688826"/>
            <a:ext cx="10712116" cy="2159274"/>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5595AC"/>
                </a:solidFill>
                <a:effectLst/>
                <a:uLnTx/>
                <a:uFillTx/>
                <a:latin typeface="Georgia" panose="02040502050405020303" pitchFamily="18" charset="0"/>
              </a:rPr>
              <a:t>Fellows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lead programmatic support specific to an </a:t>
            </a:r>
            <a:r>
              <a:rPr kumimoji="0" lang="en-US" sz="1600" b="1" i="0" u="none" strike="noStrike" kern="1200" cap="none" spc="0" normalizeH="0" baseline="0" noProof="0">
                <a:ln>
                  <a:noFill/>
                </a:ln>
                <a:solidFill>
                  <a:srgbClr val="6A7278"/>
                </a:solidFill>
                <a:effectLst/>
                <a:uLnTx/>
                <a:uFillTx/>
                <a:latin typeface="Georgia" panose="02040502050405020303" pitchFamily="18" charset="0"/>
              </a:rPr>
              <a:t>Element</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(Communications, </a:t>
            </a:r>
            <a:r>
              <a:rPr kumimoji="0" lang="en-US" sz="1600" b="0" i="0" u="none" strike="noStrike" kern="1200" cap="none" spc="0" normalizeH="0" baseline="0" noProof="0">
                <a:ln>
                  <a:noFill/>
                </a:ln>
                <a:solidFill>
                  <a:srgbClr val="6A7278"/>
                </a:solidFill>
                <a:effectLst/>
                <a:uLnTx/>
                <a:uFillTx/>
                <a:latin typeface="Georgia"/>
              </a:rPr>
              <a:t>Project Coordination, Impact Analysis, Geoinformatics) or an </a:t>
            </a:r>
            <a:r>
              <a:rPr kumimoji="0" lang="en-US" sz="1600" b="1" i="0" u="none" strike="noStrike" kern="1200" cap="none" spc="0" normalizeH="0" baseline="0" noProof="0">
                <a:ln>
                  <a:noFill/>
                </a:ln>
                <a:solidFill>
                  <a:srgbClr val="6A7278"/>
                </a:solidFill>
                <a:effectLst/>
                <a:uLnTx/>
                <a:uFillTx/>
                <a:latin typeface="Georgia"/>
              </a:rPr>
              <a:t>Initiative</a:t>
            </a:r>
            <a:r>
              <a:rPr kumimoji="0" lang="en-US" sz="1600" b="0" i="0" u="none" strike="noStrike" kern="1200" cap="none" spc="0" normalizeH="0" baseline="0" noProof="0">
                <a:ln>
                  <a:noFill/>
                </a:ln>
                <a:solidFill>
                  <a:srgbClr val="6A7278"/>
                </a:solidFill>
                <a:effectLst/>
                <a:uLnTx/>
                <a:uFillTx/>
                <a:latin typeface="Georgia"/>
              </a:rPr>
              <a:t> (Pop-Up Projects).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Element &amp;</a:t>
            </a:r>
            <a:r>
              <a:rPr lang="en-US"/>
              <a:t> Initiative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Fellows can be located at a NASA Center (ARC, GSFC, JPL, LaRC, MSFC).</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A7278"/>
                </a:solidFill>
                <a:effectLst/>
                <a:uLnTx/>
                <a:uFillTx/>
                <a:latin typeface="Georgia" panose="02040502050405020303" pitchFamily="18" charset="0"/>
              </a:rPr>
              <a:t>Eligibility</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US Citizenship, college degree with min 3.0 GPA, 1+ term(s) with DEVELOP, Recent Graduate or Early/Transitioning Career Professional applicant status, ability to begin the position in early September at the office location, and ability to work 40 hours/week during standard business hours.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6A7278"/>
              </a:solidFill>
              <a:effectLst/>
              <a:uLnTx/>
              <a:uFillTx/>
              <a:latin typeface="Georgia" panose="02040502050405020303" pitchFamily="18"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600" b="0" i="0" u="none" strike="sngStrike" kern="1200" cap="none" spc="0" normalizeH="0" baseline="0" noProof="0">
              <a:ln>
                <a:noFill/>
              </a:ln>
              <a:solidFill>
                <a:srgbClr val="6A7278"/>
              </a:solidFill>
              <a:effectLst/>
              <a:uLnTx/>
              <a:uFillTx/>
              <a:latin typeface="Georgia" panose="02040502050405020303" pitchFamily="18" charset="0"/>
            </a:endParaRPr>
          </a:p>
        </p:txBody>
      </p:sp>
      <p:sp>
        <p:nvSpPr>
          <p:cNvPr id="6" name="Content Placeholder 50">
            <a:extLst>
              <a:ext uri="{FF2B5EF4-FFF2-40B4-BE49-F238E27FC236}">
                <a16:creationId xmlns:a16="http://schemas.microsoft.com/office/drawing/2014/main" id="{6010474C-1808-484B-B337-FFAD50D435E3}"/>
              </a:ext>
            </a:extLst>
          </p:cNvPr>
          <p:cNvSpPr txBox="1">
            <a:spLocks/>
          </p:cNvSpPr>
          <p:nvPr/>
        </p:nvSpPr>
        <p:spPr>
          <a:xfrm>
            <a:off x="838201" y="3743324"/>
            <a:ext cx="5045242" cy="3058529"/>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5595AC"/>
                </a:solidFill>
                <a:effectLst/>
                <a:uLnTx/>
                <a:uFillTx/>
                <a:latin typeface="Georgia" panose="02040502050405020303" pitchFamily="18" charset="0"/>
              </a:rPr>
              <a:t>Element</a:t>
            </a:r>
            <a:r>
              <a:rPr kumimoji="0" lang="en-US" sz="1800" b="0" i="1" u="none" strike="noStrike" kern="1200" cap="none" spc="0" normalizeH="0" baseline="0" noProof="0">
                <a:ln>
                  <a:noFill/>
                </a:ln>
                <a:solidFill>
                  <a:srgbClr val="5595AC"/>
                </a:solidFill>
                <a:effectLst/>
                <a:uLnTx/>
                <a:uFillTx/>
                <a:latin typeface="Georgia" panose="02040502050405020303" pitchFamily="18" charset="0"/>
              </a:rPr>
              <a:t> Fellow Responsibilities</a:t>
            </a:r>
            <a:r>
              <a:rPr kumimoji="0" lang="en-US" sz="1800" b="0" i="0" u="none" strike="noStrike" kern="1200" cap="none" spc="0" normalizeH="0" baseline="0" noProof="0">
                <a:ln>
                  <a:noFill/>
                </a:ln>
                <a:solidFill>
                  <a:srgbClr val="5595AC"/>
                </a:solidFill>
                <a:effectLst/>
                <a:uLnTx/>
                <a:uFillTx/>
                <a:latin typeface="Georgia" panose="02040502050405020303" pitchFamily="18" charset="0"/>
              </a:rPr>
              <a:t>:</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6A7278"/>
                </a:solidFill>
                <a:effectLst/>
                <a:uLnTx/>
                <a:uFillTx/>
                <a:latin typeface="Georgia" panose="02040502050405020303" pitchFamily="18" charset="0"/>
              </a:rPr>
              <a:t>Lead Element Initiatives </a:t>
            </a: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 manage element initiatives, complete programmatic tasks, track timelines and progress, communicate efforts to the program, support reporting requirements to NASA HQ</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6A7278"/>
                </a:solidFill>
                <a:effectLst/>
                <a:uLnTx/>
                <a:uFillTx/>
                <a:latin typeface="Georgia" panose="02040502050405020303" pitchFamily="18" charset="0"/>
              </a:rPr>
              <a:t>Programmatic Support </a:t>
            </a: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 support programmatic activities beyond their Element as assigned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600" b="0" i="0" u="none" strike="sngStrike" kern="1200" cap="none" spc="0" normalizeH="0" baseline="0" noProof="0">
              <a:ln>
                <a:noFill/>
              </a:ln>
              <a:solidFill>
                <a:srgbClr val="6A7278"/>
              </a:solidFill>
              <a:effectLst/>
              <a:uLnTx/>
              <a:uFillTx/>
              <a:latin typeface="Georgia" panose="02040502050405020303" pitchFamily="18" charset="0"/>
            </a:endParaRPr>
          </a:p>
        </p:txBody>
      </p:sp>
      <p:sp>
        <p:nvSpPr>
          <p:cNvPr id="7" name="Content Placeholder 50">
            <a:extLst>
              <a:ext uri="{FF2B5EF4-FFF2-40B4-BE49-F238E27FC236}">
                <a16:creationId xmlns:a16="http://schemas.microsoft.com/office/drawing/2014/main" id="{35CE3BFE-9559-4628-8AEF-C81D4C215867}"/>
              </a:ext>
            </a:extLst>
          </p:cNvPr>
          <p:cNvSpPr txBox="1">
            <a:spLocks/>
          </p:cNvSpPr>
          <p:nvPr/>
        </p:nvSpPr>
        <p:spPr>
          <a:xfrm>
            <a:off x="5883443" y="3743325"/>
            <a:ext cx="6003757" cy="305852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5595AC"/>
                </a:solidFill>
                <a:effectLst/>
                <a:uLnTx/>
                <a:uFillTx/>
                <a:latin typeface="Georgia" panose="02040502050405020303" pitchFamily="18" charset="0"/>
              </a:rPr>
              <a:t>Initiative</a:t>
            </a:r>
            <a:r>
              <a:rPr kumimoji="0" lang="en-US" sz="1800" b="0" i="1" u="none" strike="noStrike" kern="1200" cap="none" spc="0" normalizeH="0" baseline="0" noProof="0">
                <a:ln>
                  <a:noFill/>
                </a:ln>
                <a:solidFill>
                  <a:srgbClr val="5595AC"/>
                </a:solidFill>
                <a:effectLst/>
                <a:uLnTx/>
                <a:uFillTx/>
                <a:latin typeface="Georgia" panose="02040502050405020303" pitchFamily="18" charset="0"/>
              </a:rPr>
              <a:t> Fellow Responsibilities</a:t>
            </a:r>
            <a:r>
              <a:rPr kumimoji="0" lang="en-US" sz="1800" b="0" i="0" u="none" strike="noStrike" kern="1200" cap="none" spc="0" normalizeH="0" baseline="0" noProof="0">
                <a:ln>
                  <a:noFill/>
                </a:ln>
                <a:solidFill>
                  <a:srgbClr val="5595AC"/>
                </a:solidFill>
                <a:effectLst/>
                <a:uLnTx/>
                <a:uFillTx/>
                <a:latin typeface="Georgia" panose="02040502050405020303" pitchFamily="18" charset="0"/>
              </a:rPr>
              <a:t>:</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6A7278"/>
                </a:solidFill>
                <a:effectLst/>
                <a:uLnTx/>
                <a:uFillTx/>
                <a:latin typeface="Georgia" panose="02040502050405020303" pitchFamily="18" charset="0"/>
              </a:rPr>
              <a:t>Programmatic Support </a:t>
            </a: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 support programmatic and element team initiatives &amp; tasks as assigned, travel support</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6A7278"/>
                </a:solidFill>
                <a:effectLst/>
                <a:uLnTx/>
                <a:uFillTx/>
                <a:latin typeface="Georgia" panose="02040502050405020303" pitchFamily="18" charset="0"/>
              </a:rPr>
              <a:t>Partner Engagement &amp; Relationship Management </a:t>
            </a: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 identify new partners, manage relationships, coordinate handoffs</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6A7278"/>
                </a:solidFill>
                <a:effectLst/>
                <a:uLnTx/>
                <a:uFillTx/>
                <a:latin typeface="Georgia" panose="02040502050405020303" pitchFamily="18" charset="0"/>
              </a:rPr>
              <a:t>Participant Management </a:t>
            </a: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 selections, onboarding, performance tracking, time management, professional development</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6A7278"/>
                </a:solidFill>
                <a:effectLst/>
                <a:uLnTx/>
                <a:uFillTx/>
                <a:latin typeface="Georgia" panose="02040502050405020303" pitchFamily="18" charset="0"/>
              </a:rPr>
              <a:t>Project Management </a:t>
            </a: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 idea generation, proposal writing, project execution, deliverable reviews, project handoff</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600" b="0" i="0" u="none" strike="sngStrike" kern="1200" cap="none" spc="0" normalizeH="0" baseline="0" noProof="0">
              <a:ln>
                <a:noFill/>
              </a:ln>
              <a:solidFill>
                <a:srgbClr val="6A7278"/>
              </a:solidFill>
              <a:effectLst/>
              <a:uLnTx/>
              <a:uFillTx/>
              <a:latin typeface="Georgia" panose="02040502050405020303" pitchFamily="18" charset="0"/>
            </a:endParaRPr>
          </a:p>
        </p:txBody>
      </p:sp>
    </p:spTree>
    <p:extLst>
      <p:ext uri="{BB962C8B-B14F-4D97-AF65-F5344CB8AC3E}">
        <p14:creationId xmlns:p14="http://schemas.microsoft.com/office/powerpoint/2010/main" val="36495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latin typeface="Arial"/>
                <a:cs typeface="Arial"/>
              </a:rPr>
              <a:t>RESOURCES &amp; OPPORTUNITIES</a:t>
            </a:r>
            <a:endParaRPr lang="en-US" sz="1400"/>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868821"/>
            <a:ext cx="10712116" cy="820004"/>
          </a:xfrm>
        </p:spPr>
        <p:txBody>
          <a:bodyPr anchor="ctr">
            <a:normAutofit/>
          </a:bodyPr>
          <a:lstStyle/>
          <a:p>
            <a:r>
              <a:rPr lang="en-US" sz="3200"/>
              <a:t>Element Fellow Responsibilities</a:t>
            </a:r>
          </a:p>
        </p:txBody>
      </p:sp>
      <p:sp>
        <p:nvSpPr>
          <p:cNvPr id="7" name="Content Placeholder 17">
            <a:extLst>
              <a:ext uri="{FF2B5EF4-FFF2-40B4-BE49-F238E27FC236}">
                <a16:creationId xmlns:a16="http://schemas.microsoft.com/office/drawing/2014/main" id="{BDB8ADED-A5D3-42CE-A63C-C1B129ADFF6D}"/>
              </a:ext>
            </a:extLst>
          </p:cNvPr>
          <p:cNvSpPr txBox="1">
            <a:spLocks/>
          </p:cNvSpPr>
          <p:nvPr/>
        </p:nvSpPr>
        <p:spPr>
          <a:xfrm>
            <a:off x="821453" y="1737833"/>
            <a:ext cx="2610394" cy="62719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5595AC"/>
                </a:solidFill>
                <a:effectLst/>
                <a:uLnTx/>
                <a:uFillTx/>
                <a:latin typeface="Georgia" panose="02040502050405020303" pitchFamily="18" charset="0"/>
              </a:rPr>
              <a:t>Geoinformatics</a:t>
            </a:r>
          </a:p>
        </p:txBody>
      </p:sp>
      <p:sp>
        <p:nvSpPr>
          <p:cNvPr id="8" name="Content Placeholder 17">
            <a:extLst>
              <a:ext uri="{FF2B5EF4-FFF2-40B4-BE49-F238E27FC236}">
                <a16:creationId xmlns:a16="http://schemas.microsoft.com/office/drawing/2014/main" id="{EA989BFD-8B65-400D-98C2-D70FC5F51AE2}"/>
              </a:ext>
            </a:extLst>
          </p:cNvPr>
          <p:cNvSpPr txBox="1">
            <a:spLocks/>
          </p:cNvSpPr>
          <p:nvPr/>
        </p:nvSpPr>
        <p:spPr>
          <a:xfrm>
            <a:off x="3431847" y="1737833"/>
            <a:ext cx="2675709" cy="62719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5595AC"/>
                </a:solidFill>
                <a:effectLst/>
                <a:uLnTx/>
                <a:uFillTx/>
                <a:latin typeface="Georgia" panose="02040502050405020303" pitchFamily="18" charset="0"/>
              </a:rPr>
              <a:t>Project Coordination</a:t>
            </a:r>
          </a:p>
        </p:txBody>
      </p:sp>
      <p:sp>
        <p:nvSpPr>
          <p:cNvPr id="9" name="Content Placeholder 17">
            <a:extLst>
              <a:ext uri="{FF2B5EF4-FFF2-40B4-BE49-F238E27FC236}">
                <a16:creationId xmlns:a16="http://schemas.microsoft.com/office/drawing/2014/main" id="{13C31EF5-3FB0-43FB-91EE-174124F35AE6}"/>
              </a:ext>
            </a:extLst>
          </p:cNvPr>
          <p:cNvSpPr txBox="1">
            <a:spLocks/>
          </p:cNvSpPr>
          <p:nvPr/>
        </p:nvSpPr>
        <p:spPr>
          <a:xfrm>
            <a:off x="6172871" y="1737833"/>
            <a:ext cx="2610394" cy="62719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5595AC"/>
                </a:solidFill>
                <a:effectLst/>
                <a:uLnTx/>
                <a:uFillTx/>
                <a:latin typeface="Georgia" panose="02040502050405020303" pitchFamily="18" charset="0"/>
              </a:rPr>
              <a:t>Communications</a:t>
            </a:r>
          </a:p>
        </p:txBody>
      </p:sp>
      <p:sp>
        <p:nvSpPr>
          <p:cNvPr id="10" name="Content Placeholder 17">
            <a:extLst>
              <a:ext uri="{FF2B5EF4-FFF2-40B4-BE49-F238E27FC236}">
                <a16:creationId xmlns:a16="http://schemas.microsoft.com/office/drawing/2014/main" id="{7CE090C8-AF04-4439-9607-3F96DBF63FC5}"/>
              </a:ext>
            </a:extLst>
          </p:cNvPr>
          <p:cNvSpPr txBox="1">
            <a:spLocks/>
          </p:cNvSpPr>
          <p:nvPr/>
        </p:nvSpPr>
        <p:spPr>
          <a:xfrm>
            <a:off x="8837022" y="1737833"/>
            <a:ext cx="2610394" cy="62719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5595AC"/>
                </a:solidFill>
                <a:effectLst/>
                <a:uLnTx/>
                <a:uFillTx/>
                <a:latin typeface="Georgia" panose="02040502050405020303" pitchFamily="18" charset="0"/>
              </a:rPr>
              <a:t>Impact Analysis</a:t>
            </a:r>
          </a:p>
        </p:txBody>
      </p:sp>
      <p:sp>
        <p:nvSpPr>
          <p:cNvPr id="11" name="Content Placeholder 50">
            <a:extLst>
              <a:ext uri="{FF2B5EF4-FFF2-40B4-BE49-F238E27FC236}">
                <a16:creationId xmlns:a16="http://schemas.microsoft.com/office/drawing/2014/main" id="{C7D73419-38E5-44A5-9166-0B56A3439D36}"/>
              </a:ext>
            </a:extLst>
          </p:cNvPr>
          <p:cNvSpPr txBox="1">
            <a:spLocks/>
          </p:cNvSpPr>
          <p:nvPr/>
        </p:nvSpPr>
        <p:spPr>
          <a:xfrm>
            <a:off x="821453" y="2294035"/>
            <a:ext cx="2479764" cy="4198839"/>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Tutorial Collection &amp; Curation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DEVELOP Code Curation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Software Carpentry Instruction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Curation &amp; Communication of GIS &amp; RS Resources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Coordination w/DAACs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6A7278"/>
              </a:solidFill>
              <a:effectLst/>
              <a:uLnTx/>
              <a:uFillTx/>
              <a:latin typeface="Georgia" panose="02040502050405020303" pitchFamily="18" charset="0"/>
            </a:endParaRPr>
          </a:p>
        </p:txBody>
      </p:sp>
      <p:sp>
        <p:nvSpPr>
          <p:cNvPr id="12" name="Content Placeholder 50">
            <a:extLst>
              <a:ext uri="{FF2B5EF4-FFF2-40B4-BE49-F238E27FC236}">
                <a16:creationId xmlns:a16="http://schemas.microsoft.com/office/drawing/2014/main" id="{E6CD9306-16FE-4570-B087-23573E140A90}"/>
              </a:ext>
            </a:extLst>
          </p:cNvPr>
          <p:cNvSpPr txBox="1">
            <a:spLocks/>
          </p:cNvSpPr>
          <p:nvPr/>
        </p:nvSpPr>
        <p:spPr>
          <a:xfrm>
            <a:off x="3431847" y="2294034"/>
            <a:ext cx="2610394" cy="4198839"/>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Deliverable Review</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Export Control Submissions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Project Webpage Content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DEVELOPedia Project Pages</a:t>
            </a:r>
          </a:p>
        </p:txBody>
      </p:sp>
      <p:sp>
        <p:nvSpPr>
          <p:cNvPr id="13" name="Content Placeholder 50">
            <a:extLst>
              <a:ext uri="{FF2B5EF4-FFF2-40B4-BE49-F238E27FC236}">
                <a16:creationId xmlns:a16="http://schemas.microsoft.com/office/drawing/2014/main" id="{6F51BA42-8C53-4728-8EBF-73883004A50C}"/>
              </a:ext>
            </a:extLst>
          </p:cNvPr>
          <p:cNvSpPr txBox="1">
            <a:spLocks/>
          </p:cNvSpPr>
          <p:nvPr/>
        </p:nvSpPr>
        <p:spPr>
          <a:xfrm>
            <a:off x="6172871" y="2294034"/>
            <a:ext cx="2610394" cy="419883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Coordinate Recruiting Efforts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Social Media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Ambassador Corps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Review &amp; Manage Creative Communication Deliverables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Support Newsletter Production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Write Web Features</a:t>
            </a:r>
          </a:p>
        </p:txBody>
      </p:sp>
      <p:sp>
        <p:nvSpPr>
          <p:cNvPr id="14" name="Content Placeholder 50">
            <a:extLst>
              <a:ext uri="{FF2B5EF4-FFF2-40B4-BE49-F238E27FC236}">
                <a16:creationId xmlns:a16="http://schemas.microsoft.com/office/drawing/2014/main" id="{657CC380-C793-484F-8367-A9C0BFDDC267}"/>
              </a:ext>
            </a:extLst>
          </p:cNvPr>
          <p:cNvSpPr txBox="1">
            <a:spLocks/>
          </p:cNvSpPr>
          <p:nvPr/>
        </p:nvSpPr>
        <p:spPr>
          <a:xfrm>
            <a:off x="8837022" y="2294033"/>
            <a:ext cx="3202578" cy="451890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Exit Surveys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Manage PGA</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Collect Indicators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Conduct Partner &amp; Alumni Interviews/Features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6A7278"/>
                </a:solidFill>
                <a:effectLst/>
                <a:uLnTx/>
                <a:uFillTx/>
                <a:latin typeface="Georgia" panose="02040502050405020303" pitchFamily="18" charset="0"/>
              </a:rPr>
              <a:t>Create Term Report Card</a:t>
            </a:r>
          </a:p>
        </p:txBody>
      </p:sp>
    </p:spTree>
    <p:extLst>
      <p:ext uri="{BB962C8B-B14F-4D97-AF65-F5344CB8AC3E}">
        <p14:creationId xmlns:p14="http://schemas.microsoft.com/office/powerpoint/2010/main" val="258087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latin typeface="Arial"/>
                <a:cs typeface="Arial"/>
              </a:rPr>
              <a:t>RESOURCES &amp; OPPORTUNITIES</a:t>
            </a:r>
            <a:endParaRPr lang="en-US" sz="1400"/>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868821"/>
            <a:ext cx="10712116" cy="820004"/>
          </a:xfrm>
        </p:spPr>
        <p:txBody>
          <a:bodyPr anchor="ctr">
            <a:normAutofit/>
          </a:bodyPr>
          <a:lstStyle/>
          <a:p>
            <a:r>
              <a:rPr lang="en-US" sz="3200"/>
              <a:t>Senior Fellows</a:t>
            </a:r>
          </a:p>
        </p:txBody>
      </p:sp>
      <p:sp>
        <p:nvSpPr>
          <p:cNvPr id="11" name="Content Placeholder 50">
            <a:extLst>
              <a:ext uri="{FF2B5EF4-FFF2-40B4-BE49-F238E27FC236}">
                <a16:creationId xmlns:a16="http://schemas.microsoft.com/office/drawing/2014/main" id="{C7D73419-38E5-44A5-9166-0B56A3439D36}"/>
              </a:ext>
            </a:extLst>
          </p:cNvPr>
          <p:cNvSpPr txBox="1">
            <a:spLocks/>
          </p:cNvSpPr>
          <p:nvPr/>
        </p:nvSpPr>
        <p:spPr>
          <a:xfrm>
            <a:off x="838200" y="1688826"/>
            <a:ext cx="10515599" cy="1968774"/>
          </a:xfrm>
          <a:prstGeom prst="rect">
            <a:avLst/>
          </a:prstGeom>
        </p:spPr>
        <p:txBody>
          <a:bodyPr vert="horz" lIns="91440" tIns="45720" rIns="91440" bIns="45720" rtlCol="0" anchor="t">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5595AC"/>
                </a:solidFill>
                <a:effectLst/>
                <a:uLnTx/>
                <a:uFillTx/>
                <a:latin typeface="Georgia" panose="02040502050405020303" pitchFamily="18" charset="0"/>
              </a:rPr>
              <a:t>Senior Fellows </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support programmatic needs and work across Elements managing specific activities. They are part of the NPO Support Team and responsibilities will be assigned based on interest, skill, and programmatic need. </a:t>
            </a:r>
            <a:endParaRPr kumimoji="0" lang="en-US" sz="1600" b="0" i="1" u="none" strike="noStrike" kern="1200" cap="none" spc="0" normalizeH="0" baseline="0" noProof="0">
              <a:ln>
                <a:noFill/>
              </a:ln>
              <a:solidFill>
                <a:srgbClr val="6A7278"/>
              </a:solidFill>
              <a:effectLst/>
              <a:uLnTx/>
              <a:uFillTx/>
              <a:latin typeface="Georgia" panose="02040502050405020303" pitchFamily="18"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Senior Fellows are located at LaRC.</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6A7278"/>
                </a:solidFill>
                <a:effectLst/>
                <a:uLnTx/>
                <a:uFillTx/>
                <a:latin typeface="Georgia" panose="02040502050405020303" pitchFamily="18" charset="0"/>
              </a:rPr>
              <a:t>Eligibility</a:t>
            </a: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 US Citizenship, college degree with min 3.0 GPA, 2+ term(s) with DEVELOP, Recent Graduate or Early/Transitioning Career Professional applicant status, ability to begin the position in early September at LaRC, and ability to work 40 hours/week during standard business hours.</a:t>
            </a:r>
          </a:p>
        </p:txBody>
      </p:sp>
      <p:sp>
        <p:nvSpPr>
          <p:cNvPr id="6" name="Content Placeholder 50">
            <a:extLst>
              <a:ext uri="{FF2B5EF4-FFF2-40B4-BE49-F238E27FC236}">
                <a16:creationId xmlns:a16="http://schemas.microsoft.com/office/drawing/2014/main" id="{6010474C-1808-484B-B337-FFAD50D435E3}"/>
              </a:ext>
            </a:extLst>
          </p:cNvPr>
          <p:cNvSpPr txBox="1">
            <a:spLocks/>
          </p:cNvSpPr>
          <p:nvPr/>
        </p:nvSpPr>
        <p:spPr>
          <a:xfrm>
            <a:off x="821452" y="3657600"/>
            <a:ext cx="10515598" cy="614829"/>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5595AC"/>
                </a:solidFill>
                <a:effectLst/>
                <a:uLnTx/>
                <a:uFillTx/>
                <a:latin typeface="Georgia" panose="02040502050405020303" pitchFamily="18" charset="0"/>
              </a:rPr>
              <a:t>Collective Senior Fellow Responsibilities</a:t>
            </a:r>
            <a:r>
              <a:rPr kumimoji="0" lang="en-US" sz="1800" b="0" i="0" u="none" strike="noStrike" kern="1200" cap="none" spc="0" normalizeH="0" baseline="0" noProof="0">
                <a:ln>
                  <a:noFill/>
                </a:ln>
                <a:solidFill>
                  <a:srgbClr val="5595AC"/>
                </a:solidFill>
                <a:effectLst/>
                <a:uLnTx/>
                <a:uFillTx/>
                <a:latin typeface="Georgia" panose="02040502050405020303" pitchFamily="18" charset="0"/>
              </a:rPr>
              <a:t>:</a:t>
            </a:r>
          </a:p>
        </p:txBody>
      </p:sp>
      <p:sp>
        <p:nvSpPr>
          <p:cNvPr id="8" name="Content Placeholder 50">
            <a:extLst>
              <a:ext uri="{FF2B5EF4-FFF2-40B4-BE49-F238E27FC236}">
                <a16:creationId xmlns:a16="http://schemas.microsoft.com/office/drawing/2014/main" id="{49022F79-9438-4F08-AE99-7C234930B3EF}"/>
              </a:ext>
            </a:extLst>
          </p:cNvPr>
          <p:cNvSpPr txBox="1">
            <a:spLocks/>
          </p:cNvSpPr>
          <p:nvPr/>
        </p:nvSpPr>
        <p:spPr>
          <a:xfrm>
            <a:off x="821452" y="4038600"/>
            <a:ext cx="10515599" cy="2537164"/>
          </a:xfrm>
          <a:prstGeom prst="rect">
            <a:avLst/>
          </a:prstGeom>
        </p:spPr>
        <p:txBody>
          <a:bodyPr vert="horz" lIns="91440" tIns="45720" rIns="91440" bIns="45720" numCol="2" rtlCol="0" anchor="t">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Coordinate Software Carpentry Trainings</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Oversee Software Release Handoffs</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Manage CSDA Use</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Manage </a:t>
            </a:r>
            <a:r>
              <a:rPr kumimoji="0" lang="en-US" sz="1600" b="0" i="0" u="none" strike="noStrike" kern="1200" cap="none" spc="0" normalizeH="0" baseline="0" noProof="0" err="1">
                <a:ln>
                  <a:noFill/>
                </a:ln>
                <a:solidFill>
                  <a:srgbClr val="6A7278"/>
                </a:solidFill>
                <a:effectLst/>
                <a:uLnTx/>
                <a:uFillTx/>
                <a:latin typeface="Georgia" panose="02040502050405020303" pitchFamily="18" charset="0"/>
              </a:rPr>
              <a:t>StoryMaps</a:t>
            </a:r>
            <a:endParaRPr kumimoji="0" lang="en-US" sz="1600" b="0" i="0" u="none" strike="noStrike" kern="1200" cap="none" spc="0" normalizeH="0" baseline="0" noProof="0">
              <a:ln>
                <a:noFill/>
              </a:ln>
              <a:solidFill>
                <a:srgbClr val="6A7278"/>
              </a:solidFill>
              <a:effectLst/>
              <a:uLnTx/>
              <a:uFillTx/>
              <a:latin typeface="Georgia" panose="02040502050405020303" pitchFamily="18" charset="0"/>
            </a:endParaRP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Manage Export Control Submission Process</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Review Deliverables</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Update DEVELOPedia</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a:rPr>
              <a:t>Update Orientations</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a:rPr>
              <a:t>Manage Mailman Listserv</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a:rPr>
              <a:t>Produce Annual Newsletter</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a:rPr>
              <a:t>Maintain Project &amp; Partner Tracking Sheets</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a:rPr>
              <a:t>Collect Content for Monthly Reports &amp; ESD Weeklies</a:t>
            </a:r>
          </a:p>
          <a:p>
            <a:pPr marL="396875"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A7278"/>
                </a:solidFill>
                <a:effectLst/>
                <a:uLnTx/>
                <a:uFillTx/>
                <a:latin typeface="Georgia" panose="02040502050405020303" pitchFamily="18" charset="0"/>
              </a:rPr>
              <a:t>Support travel to conferences, meetings, site visits, pop-up locations, etc. </a:t>
            </a:r>
          </a:p>
        </p:txBody>
      </p:sp>
    </p:spTree>
    <p:extLst>
      <p:ext uri="{BB962C8B-B14F-4D97-AF65-F5344CB8AC3E}">
        <p14:creationId xmlns:p14="http://schemas.microsoft.com/office/powerpoint/2010/main" val="131505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1D02-D5D4-487D-9F76-4E0267CD4F71}"/>
              </a:ext>
            </a:extLst>
          </p:cNvPr>
          <p:cNvSpPr>
            <a:spLocks noGrp="1"/>
          </p:cNvSpPr>
          <p:nvPr>
            <p:ph type="title"/>
          </p:nvPr>
        </p:nvSpPr>
        <p:spPr/>
        <p:txBody>
          <a:bodyPr>
            <a:normAutofit/>
          </a:bodyPr>
          <a:lstStyle/>
          <a:p>
            <a:r>
              <a:rPr lang="en-US" sz="1400">
                <a:latin typeface="Arial"/>
                <a:cs typeface="Arial"/>
              </a:rPr>
              <a:t>RESOURCES &amp; OPPORTUNITIES</a:t>
            </a:r>
            <a:endParaRPr lang="en-US" sz="1400"/>
          </a:p>
        </p:txBody>
      </p:sp>
      <p:sp>
        <p:nvSpPr>
          <p:cNvPr id="5" name="Content Placeholder 17">
            <a:extLst>
              <a:ext uri="{FF2B5EF4-FFF2-40B4-BE49-F238E27FC236}">
                <a16:creationId xmlns:a16="http://schemas.microsoft.com/office/drawing/2014/main" id="{0FF9CBAC-C6C3-4CD5-AF6F-530F33194E76}"/>
              </a:ext>
            </a:extLst>
          </p:cNvPr>
          <p:cNvSpPr>
            <a:spLocks noGrp="1"/>
          </p:cNvSpPr>
          <p:nvPr>
            <p:ph idx="1"/>
          </p:nvPr>
        </p:nvSpPr>
        <p:spPr>
          <a:xfrm>
            <a:off x="838200" y="868821"/>
            <a:ext cx="10712116" cy="820004"/>
          </a:xfrm>
        </p:spPr>
        <p:txBody>
          <a:bodyPr anchor="ctr">
            <a:normAutofit/>
          </a:bodyPr>
          <a:lstStyle/>
          <a:p>
            <a:r>
              <a:rPr lang="en-US" sz="3200"/>
              <a:t>Join the Ambassador Corps</a:t>
            </a:r>
          </a:p>
        </p:txBody>
      </p:sp>
      <p:sp>
        <p:nvSpPr>
          <p:cNvPr id="11" name="Content Placeholder 50">
            <a:extLst>
              <a:ext uri="{FF2B5EF4-FFF2-40B4-BE49-F238E27FC236}">
                <a16:creationId xmlns:a16="http://schemas.microsoft.com/office/drawing/2014/main" id="{C7D73419-38E5-44A5-9166-0B56A3439D36}"/>
              </a:ext>
            </a:extLst>
          </p:cNvPr>
          <p:cNvSpPr txBox="1">
            <a:spLocks/>
          </p:cNvSpPr>
          <p:nvPr/>
        </p:nvSpPr>
        <p:spPr>
          <a:xfrm>
            <a:off x="838200" y="1688826"/>
            <a:ext cx="8666285" cy="104234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The DEVELOP Ambassador Corps was established in Summer 2013 to amplify the presence of DEVELOP and the NASA’s Earth Action at university campuses and increase the number of applicants from qualified participants not near DEVELOP nodes. </a:t>
            </a:r>
          </a:p>
          <a:p>
            <a:endParaRPr lang="en-US" strike="sngStrike"/>
          </a:p>
        </p:txBody>
      </p:sp>
      <p:pic>
        <p:nvPicPr>
          <p:cNvPr id="15" name="Google Shape;714;p68">
            <a:extLst>
              <a:ext uri="{FF2B5EF4-FFF2-40B4-BE49-F238E27FC236}">
                <a16:creationId xmlns:a16="http://schemas.microsoft.com/office/drawing/2014/main" id="{23A0FB1E-04EA-914B-B1DC-E719EDEDA22F}"/>
              </a:ext>
            </a:extLst>
          </p:cNvPr>
          <p:cNvPicPr preferRelativeResize="0"/>
          <p:nvPr/>
        </p:nvPicPr>
        <p:blipFill rotWithShape="1">
          <a:blip r:embed="rId2">
            <a:alphaModFix/>
          </a:blip>
          <a:srcRect/>
          <a:stretch/>
        </p:blipFill>
        <p:spPr>
          <a:xfrm>
            <a:off x="9764598" y="365125"/>
            <a:ext cx="1963107" cy="2563608"/>
          </a:xfrm>
          <a:prstGeom prst="rect">
            <a:avLst/>
          </a:prstGeom>
          <a:noFill/>
          <a:ln>
            <a:noFill/>
          </a:ln>
        </p:spPr>
      </p:pic>
      <p:sp>
        <p:nvSpPr>
          <p:cNvPr id="16" name="Content Placeholder 50">
            <a:extLst>
              <a:ext uri="{FF2B5EF4-FFF2-40B4-BE49-F238E27FC236}">
                <a16:creationId xmlns:a16="http://schemas.microsoft.com/office/drawing/2014/main" id="{EA0D08D4-86AD-4031-BB00-B42CB32BD343}"/>
              </a:ext>
            </a:extLst>
          </p:cNvPr>
          <p:cNvSpPr txBox="1">
            <a:spLocks/>
          </p:cNvSpPr>
          <p:nvPr/>
        </p:nvSpPr>
        <p:spPr>
          <a:xfrm>
            <a:off x="838199" y="3151278"/>
            <a:ext cx="10810375" cy="3486913"/>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DEVELOP Ambassadors make a volunteer commitment to represent DEVELOP at their academic institution, as well as in their professional workplaces and additional communities.</a:t>
            </a:r>
          </a:p>
          <a:p>
            <a:r>
              <a:rPr lang="en-US"/>
              <a:t>Roles &amp; Responsibilities:</a:t>
            </a:r>
          </a:p>
          <a:p>
            <a:pPr marL="285750" indent="-285750">
              <a:buFont typeface="Arial" panose="020B0604020202020204" pitchFamily="34" charset="0"/>
              <a:buChar char="•"/>
            </a:pPr>
            <a:r>
              <a:rPr lang="en-US"/>
              <a:t>Share information about NASA DEVELOP (and NASA’s Earth Action) </a:t>
            </a:r>
          </a:p>
          <a:p>
            <a:pPr marL="285750" indent="-285750">
              <a:buFont typeface="Arial" panose="020B0604020202020204" pitchFamily="34" charset="0"/>
              <a:buChar char="•"/>
            </a:pPr>
            <a:r>
              <a:rPr lang="en-US"/>
              <a:t>Increase the number of applications from qualified students and recent graduates from universities who are not near DEVELOP nodes and have historically been underrepresented at DEVELOP</a:t>
            </a:r>
          </a:p>
          <a:p>
            <a:pPr marL="285750" indent="-285750">
              <a:buFont typeface="Arial" panose="020B0604020202020204" pitchFamily="34" charset="0"/>
              <a:buChar char="•"/>
            </a:pPr>
            <a:r>
              <a:rPr lang="en-US"/>
              <a:t>Engage in personal and peer-to-peer conversations with potential applicants and emphasize the diversity of DEVELOP experiences</a:t>
            </a:r>
          </a:p>
          <a:p>
            <a:pPr algn="ctr"/>
            <a:r>
              <a:rPr lang="en-US" b="1">
                <a:solidFill>
                  <a:srgbClr val="5595AC"/>
                </a:solidFill>
              </a:rPr>
              <a:t>Interested? </a:t>
            </a:r>
            <a:r>
              <a:rPr lang="en-US"/>
              <a:t>Reach out to Jennifer Hall (</a:t>
            </a:r>
            <a:r>
              <a:rPr lang="en-US">
                <a:hlinkClick r:id="rId3"/>
              </a:rPr>
              <a:t>Jennifer.Hall@ama-inc.com</a:t>
            </a:r>
            <a:r>
              <a:rPr lang="en-US"/>
              <a:t>)</a:t>
            </a:r>
          </a:p>
          <a:p>
            <a:endParaRPr lang="en-US"/>
          </a:p>
        </p:txBody>
      </p:sp>
    </p:spTree>
    <p:extLst>
      <p:ext uri="{BB962C8B-B14F-4D97-AF65-F5344CB8AC3E}">
        <p14:creationId xmlns:p14="http://schemas.microsoft.com/office/powerpoint/2010/main" val="83569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423391" y="1599563"/>
            <a:ext cx="4503345" cy="820004"/>
          </a:xfrm>
        </p:spPr>
        <p:txBody>
          <a:bodyPr anchor="ctr">
            <a:normAutofit fontScale="92500" lnSpcReduction="10000"/>
          </a:bodyPr>
          <a:lstStyle/>
          <a:p>
            <a:r>
              <a:rPr lang="en-US" altLang="en-US" sz="5400"/>
              <a:t>Resources</a:t>
            </a:r>
            <a:endParaRPr lang="en-US" sz="5400"/>
          </a:p>
        </p:txBody>
      </p:sp>
      <p:graphicFrame>
        <p:nvGraphicFramePr>
          <p:cNvPr id="2" name="Diagram 1">
            <a:extLst>
              <a:ext uri="{FF2B5EF4-FFF2-40B4-BE49-F238E27FC236}">
                <a16:creationId xmlns:a16="http://schemas.microsoft.com/office/drawing/2014/main" id="{0FE52805-8002-4ADE-B4C2-EB2AD81D7145}"/>
              </a:ext>
            </a:extLst>
          </p:cNvPr>
          <p:cNvGraphicFramePr/>
          <p:nvPr>
            <p:extLst>
              <p:ext uri="{D42A27DB-BD31-4B8C-83A1-F6EECF244321}">
                <p14:modId xmlns:p14="http://schemas.microsoft.com/office/powerpoint/2010/main" val="386332001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C7AED71-11D5-43C4-91F1-06B18E0BA51A}"/>
              </a:ext>
            </a:extLst>
          </p:cNvPr>
          <p:cNvSpPr txBox="1"/>
          <p:nvPr/>
        </p:nvSpPr>
        <p:spPr>
          <a:xfrm>
            <a:off x="838199" y="3083949"/>
            <a:ext cx="2680606" cy="3139321"/>
          </a:xfrm>
          <a:prstGeom prst="rect">
            <a:avLst/>
          </a:prstGeom>
          <a:noFill/>
        </p:spPr>
        <p:txBody>
          <a:bodyPr wrap="none" lIns="91440" tIns="45720" rIns="91440" bIns="45720" rtlCol="0" anchor="t">
            <a:spAutoFit/>
          </a:bodyPr>
          <a:lstStyle/>
          <a:p>
            <a:pPr algn="r"/>
            <a:r>
              <a:rPr lang="en-US">
                <a:solidFill>
                  <a:srgbClr val="6A7278"/>
                </a:solidFill>
              </a:rPr>
              <a:t>Leads</a:t>
            </a:r>
          </a:p>
          <a:p>
            <a:pPr algn="r"/>
            <a:r>
              <a:rPr lang="en-US">
                <a:solidFill>
                  <a:srgbClr val="6A7278"/>
                </a:solidFill>
              </a:rPr>
              <a:t>Fellows</a:t>
            </a:r>
            <a:endParaRPr lang="en-US"/>
          </a:p>
          <a:p>
            <a:pPr algn="r"/>
            <a:r>
              <a:rPr lang="en-US">
                <a:solidFill>
                  <a:srgbClr val="6A7278"/>
                </a:solidFill>
              </a:rPr>
              <a:t>Senior Fellows</a:t>
            </a:r>
          </a:p>
          <a:p>
            <a:pPr algn="r"/>
            <a:r>
              <a:rPr lang="en-US">
                <a:solidFill>
                  <a:srgbClr val="6A7278"/>
                </a:solidFill>
              </a:rPr>
              <a:t>Advisors</a:t>
            </a:r>
          </a:p>
          <a:p>
            <a:pPr algn="r"/>
            <a:r>
              <a:rPr lang="en-US">
                <a:solidFill>
                  <a:srgbClr val="6A7278"/>
                </a:solidFill>
              </a:rPr>
              <a:t>Node Networks</a:t>
            </a:r>
          </a:p>
          <a:p>
            <a:pPr algn="r"/>
            <a:r>
              <a:rPr lang="en-US">
                <a:solidFill>
                  <a:srgbClr val="6A7278"/>
                </a:solidFill>
              </a:rPr>
              <a:t>National Program Office</a:t>
            </a:r>
          </a:p>
          <a:p>
            <a:pPr algn="r"/>
            <a:r>
              <a:rPr lang="en-US">
                <a:solidFill>
                  <a:srgbClr val="6A7278"/>
                </a:solidFill>
              </a:rPr>
              <a:t>NPO Support Team</a:t>
            </a:r>
          </a:p>
          <a:p>
            <a:pPr algn="r"/>
            <a:r>
              <a:rPr lang="en-US">
                <a:solidFill>
                  <a:srgbClr val="6A7278"/>
                </a:solidFill>
              </a:rPr>
              <a:t>DEVELOP Alumni</a:t>
            </a:r>
          </a:p>
          <a:p>
            <a:pPr algn="r"/>
            <a:r>
              <a:rPr lang="en-US">
                <a:solidFill>
                  <a:srgbClr val="6A7278"/>
                </a:solidFill>
              </a:rPr>
              <a:t>HQ Personnel</a:t>
            </a:r>
          </a:p>
          <a:p>
            <a:pPr algn="r"/>
            <a:r>
              <a:rPr lang="en-US">
                <a:solidFill>
                  <a:srgbClr val="6A7278"/>
                </a:solidFill>
              </a:rPr>
              <a:t>Your Teammates</a:t>
            </a:r>
          </a:p>
          <a:p>
            <a:pPr algn="r"/>
            <a:endParaRPr lang="en-US">
              <a:solidFill>
                <a:srgbClr val="6A7278"/>
              </a:solidFill>
            </a:endParaRPr>
          </a:p>
        </p:txBody>
      </p:sp>
      <p:sp>
        <p:nvSpPr>
          <p:cNvPr id="7" name="TextBox 6">
            <a:extLst>
              <a:ext uri="{FF2B5EF4-FFF2-40B4-BE49-F238E27FC236}">
                <a16:creationId xmlns:a16="http://schemas.microsoft.com/office/drawing/2014/main" id="{9361DC91-60BC-40A2-B0AF-33BF3C58137C}"/>
              </a:ext>
            </a:extLst>
          </p:cNvPr>
          <p:cNvSpPr txBox="1"/>
          <p:nvPr/>
        </p:nvSpPr>
        <p:spPr>
          <a:xfrm>
            <a:off x="8775309" y="894738"/>
            <a:ext cx="2124299" cy="2031325"/>
          </a:xfrm>
          <a:prstGeom prst="rect">
            <a:avLst/>
          </a:prstGeom>
          <a:noFill/>
        </p:spPr>
        <p:txBody>
          <a:bodyPr wrap="none" rtlCol="0">
            <a:spAutoFit/>
          </a:bodyPr>
          <a:lstStyle/>
          <a:p>
            <a:r>
              <a:rPr lang="en-US">
                <a:solidFill>
                  <a:srgbClr val="6A7278"/>
                </a:solidFill>
              </a:rPr>
              <a:t>Coding Workshops</a:t>
            </a:r>
          </a:p>
          <a:p>
            <a:r>
              <a:rPr lang="en-US">
                <a:solidFill>
                  <a:srgbClr val="6A7278"/>
                </a:solidFill>
              </a:rPr>
              <a:t>Virtual Machines</a:t>
            </a:r>
          </a:p>
          <a:p>
            <a:r>
              <a:rPr lang="en-US">
                <a:solidFill>
                  <a:srgbClr val="6A7278"/>
                </a:solidFill>
              </a:rPr>
              <a:t>DAACs</a:t>
            </a:r>
          </a:p>
          <a:p>
            <a:r>
              <a:rPr lang="en-US">
                <a:solidFill>
                  <a:srgbClr val="6A7278"/>
                </a:solidFill>
              </a:rPr>
              <a:t>Data Pathfinders</a:t>
            </a:r>
          </a:p>
          <a:p>
            <a:r>
              <a:rPr lang="en-US">
                <a:solidFill>
                  <a:srgbClr val="6A7278"/>
                </a:solidFill>
              </a:rPr>
              <a:t>DESC</a:t>
            </a:r>
          </a:p>
          <a:p>
            <a:r>
              <a:rPr lang="en-US">
                <a:solidFill>
                  <a:srgbClr val="6A7278"/>
                </a:solidFill>
              </a:rPr>
              <a:t>ARSET Trainings</a:t>
            </a:r>
          </a:p>
          <a:p>
            <a:endParaRPr lang="en-US">
              <a:solidFill>
                <a:srgbClr val="6A7278"/>
              </a:solidFill>
            </a:endParaRPr>
          </a:p>
        </p:txBody>
      </p:sp>
      <p:sp>
        <p:nvSpPr>
          <p:cNvPr id="8" name="TextBox 7">
            <a:extLst>
              <a:ext uri="{FF2B5EF4-FFF2-40B4-BE49-F238E27FC236}">
                <a16:creationId xmlns:a16="http://schemas.microsoft.com/office/drawing/2014/main" id="{65561C64-2EA0-4C1B-94CD-BBC30F33F918}"/>
              </a:ext>
            </a:extLst>
          </p:cNvPr>
          <p:cNvSpPr txBox="1"/>
          <p:nvPr/>
        </p:nvSpPr>
        <p:spPr>
          <a:xfrm>
            <a:off x="9832649" y="3314781"/>
            <a:ext cx="2133918" cy="1200329"/>
          </a:xfrm>
          <a:prstGeom prst="rect">
            <a:avLst/>
          </a:prstGeom>
          <a:noFill/>
        </p:spPr>
        <p:txBody>
          <a:bodyPr wrap="none" rtlCol="0">
            <a:spAutoFit/>
          </a:bodyPr>
          <a:lstStyle/>
          <a:p>
            <a:r>
              <a:rPr lang="en-US">
                <a:solidFill>
                  <a:srgbClr val="6A7278"/>
                </a:solidFill>
              </a:rPr>
              <a:t>DEVELOPedia</a:t>
            </a:r>
          </a:p>
          <a:p>
            <a:r>
              <a:rPr lang="en-US">
                <a:solidFill>
                  <a:srgbClr val="6A7278"/>
                </a:solidFill>
              </a:rPr>
              <a:t>Webinars</a:t>
            </a:r>
          </a:p>
          <a:p>
            <a:r>
              <a:rPr lang="en-US">
                <a:solidFill>
                  <a:srgbClr val="6A7278"/>
                </a:solidFill>
              </a:rPr>
              <a:t>NPO Office Hours </a:t>
            </a:r>
          </a:p>
          <a:p>
            <a:endParaRPr lang="en-US">
              <a:solidFill>
                <a:srgbClr val="6A7278"/>
              </a:solidFill>
            </a:endParaRPr>
          </a:p>
        </p:txBody>
      </p:sp>
      <p:sp>
        <p:nvSpPr>
          <p:cNvPr id="9" name="TextBox 8">
            <a:extLst>
              <a:ext uri="{FF2B5EF4-FFF2-40B4-BE49-F238E27FC236}">
                <a16:creationId xmlns:a16="http://schemas.microsoft.com/office/drawing/2014/main" id="{FD014745-58B4-42A6-8DB0-DAEF2C10A0C4}"/>
              </a:ext>
            </a:extLst>
          </p:cNvPr>
          <p:cNvSpPr txBox="1"/>
          <p:nvPr/>
        </p:nvSpPr>
        <p:spPr>
          <a:xfrm>
            <a:off x="7810190" y="5292545"/>
            <a:ext cx="3740126" cy="1200329"/>
          </a:xfrm>
          <a:prstGeom prst="rect">
            <a:avLst/>
          </a:prstGeom>
          <a:noFill/>
        </p:spPr>
        <p:txBody>
          <a:bodyPr wrap="none" rtlCol="0">
            <a:spAutoFit/>
          </a:bodyPr>
          <a:lstStyle/>
          <a:p>
            <a:r>
              <a:rPr lang="en-US">
                <a:solidFill>
                  <a:srgbClr val="6A7278"/>
                </a:solidFill>
              </a:rPr>
              <a:t>LinkedIn &amp; Facebook Groups</a:t>
            </a:r>
          </a:p>
          <a:p>
            <a:r>
              <a:rPr lang="en-US">
                <a:solidFill>
                  <a:srgbClr val="6A7278"/>
                </a:solidFill>
              </a:rPr>
              <a:t>Alumni Speakers &amp; Visitors</a:t>
            </a:r>
          </a:p>
          <a:p>
            <a:r>
              <a:rPr lang="en-US">
                <a:solidFill>
                  <a:srgbClr val="6A7278"/>
                </a:solidFill>
              </a:rPr>
              <a:t>Professional DEVELOPment Week</a:t>
            </a:r>
          </a:p>
          <a:p>
            <a:r>
              <a:rPr lang="en-US">
                <a:solidFill>
                  <a:srgbClr val="6A7278"/>
                </a:solidFill>
              </a:rPr>
              <a:t>Anniversary Events: Meet Ups</a:t>
            </a:r>
          </a:p>
        </p:txBody>
      </p:sp>
    </p:spTree>
    <p:extLst>
      <p:ext uri="{BB962C8B-B14F-4D97-AF65-F5344CB8AC3E}">
        <p14:creationId xmlns:p14="http://schemas.microsoft.com/office/powerpoint/2010/main" val="25889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MENTORSHIP OPPORTUNITY</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sz="3200"/>
              <a:t>Connect with an Alumni Mentor</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739943" y="1854286"/>
            <a:ext cx="10918657" cy="47836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700">
                <a:latin typeface="Georgia"/>
              </a:rPr>
              <a:t>DEVELOP alumni are incredible sources of knowledge, support, and networking. Whether they were a participant recently or long ago, our alumni have plenty of career advice to offer, as well as tips and tricks to help participants succeed during the term. For the Fall 2024 term, we are offering participants the opportunity to be paired with an alumni mentor. </a:t>
            </a:r>
            <a:endParaRPr lang="en-US" sz="1700"/>
          </a:p>
          <a:p>
            <a:pPr marL="60325"/>
            <a:endParaRPr lang="en-US"/>
          </a:p>
          <a:p>
            <a:pPr marL="60325"/>
            <a:r>
              <a:rPr lang="en-US" sz="1900">
                <a:latin typeface="Georgia"/>
              </a:rPr>
              <a:t>What to Expect</a:t>
            </a:r>
          </a:p>
          <a:p>
            <a:pPr marL="346075" indent="-285750">
              <a:buFont typeface="Arial" panose="020B0604020202020204" pitchFamily="34" charset="0"/>
              <a:buChar char="•"/>
            </a:pPr>
            <a:r>
              <a:rPr lang="en-US" sz="1700" b="1">
                <a:solidFill>
                  <a:srgbClr val="5595AC"/>
                </a:solidFill>
                <a:latin typeface="Georgia"/>
              </a:rPr>
              <a:t>Virtual mentorship meetings: </a:t>
            </a:r>
            <a:r>
              <a:rPr lang="en-US" sz="1700">
                <a:latin typeface="Georgia"/>
              </a:rPr>
              <a:t>Participants and alumni are expected to meet several times on Teams throughout the term. In-person meetings are not expected or required, but are a bonus if mentors/mentees are close enough.</a:t>
            </a:r>
          </a:p>
          <a:p>
            <a:pPr marL="346075" indent="-285750">
              <a:buFont typeface="Arial" panose="020B0604020202020204" pitchFamily="34" charset="0"/>
              <a:buChar char="•"/>
            </a:pPr>
            <a:r>
              <a:rPr lang="en-US" sz="1700" b="1">
                <a:solidFill>
                  <a:srgbClr val="5595AC"/>
                </a:solidFill>
                <a:latin typeface="Georgia"/>
              </a:rPr>
              <a:t>Engaging and helpful career discussions: </a:t>
            </a:r>
            <a:r>
              <a:rPr lang="en-US" sz="1700">
                <a:latin typeface="Georgia"/>
              </a:rPr>
              <a:t> Alumni mentors will be matched with participants based on each participant’s career interests.</a:t>
            </a:r>
            <a:endParaRPr lang="en-US" sz="1700"/>
          </a:p>
          <a:p>
            <a:pPr marL="346075" indent="-285750">
              <a:buFont typeface="Arial" panose="020B0604020202020204" pitchFamily="34" charset="0"/>
              <a:buChar char="•"/>
            </a:pPr>
            <a:r>
              <a:rPr lang="en-US" sz="1700" b="1">
                <a:solidFill>
                  <a:srgbClr val="5595AC"/>
                </a:solidFill>
                <a:latin typeface="Georgia"/>
              </a:rPr>
              <a:t>A safe space to discuss challenges: </a:t>
            </a:r>
            <a:r>
              <a:rPr lang="en-US" sz="1700">
                <a:latin typeface="Georgia"/>
              </a:rPr>
              <a:t> Mentees are encouraged to come with questions.</a:t>
            </a:r>
          </a:p>
          <a:p>
            <a:pPr marL="60325"/>
            <a:endParaRPr lang="en-US"/>
          </a:p>
          <a:p>
            <a:pPr marL="60325"/>
            <a:r>
              <a:rPr lang="en-US" sz="1700">
                <a:latin typeface="Georgia"/>
              </a:rPr>
              <a:t>For more information, please review the </a:t>
            </a:r>
            <a:r>
              <a:rPr lang="en-US" sz="1700">
                <a:latin typeface="Georgia"/>
                <a:hlinkClick r:id="rId3"/>
              </a:rPr>
              <a:t>guidelines</a:t>
            </a:r>
            <a:r>
              <a:rPr lang="en-US" sz="1700">
                <a:latin typeface="Georgia"/>
              </a:rPr>
              <a:t>. To participate as a mentee, please take the </a:t>
            </a:r>
            <a:r>
              <a:rPr lang="en-US" sz="1700">
                <a:latin typeface="Georgia"/>
                <a:hlinkClick r:id="rId4"/>
              </a:rPr>
              <a:t>interest survey</a:t>
            </a:r>
            <a:r>
              <a:rPr lang="en-US" sz="1700">
                <a:latin typeface="Georgia"/>
              </a:rPr>
              <a:t> by </a:t>
            </a:r>
            <a:r>
              <a:rPr lang="en-US" sz="1700" b="1">
                <a:solidFill>
                  <a:srgbClr val="5595AC"/>
                </a:solidFill>
                <a:latin typeface="Georgia"/>
              </a:rPr>
              <a:t>9/19</a:t>
            </a:r>
            <a:r>
              <a:rPr lang="en-US" sz="1700">
                <a:latin typeface="Georgia"/>
              </a:rPr>
              <a:t>.</a:t>
            </a:r>
          </a:p>
        </p:txBody>
      </p:sp>
    </p:spTree>
    <p:extLst>
      <p:ext uri="{BB962C8B-B14F-4D97-AF65-F5344CB8AC3E}">
        <p14:creationId xmlns:p14="http://schemas.microsoft.com/office/powerpoint/2010/main" val="1317862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603682" y="365125"/>
            <a:ext cx="10750118" cy="570057"/>
          </a:xfrm>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585523" y="841921"/>
            <a:ext cx="10515600" cy="820004"/>
          </a:xfrm>
        </p:spPr>
        <p:txBody>
          <a:bodyPr anchor="ctr">
            <a:normAutofit/>
          </a:bodyPr>
          <a:lstStyle/>
          <a:p>
            <a:r>
              <a:rPr lang="en-US" altLang="en-US" sz="3200"/>
              <a:t>Professional DEVELOPment Week</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03682" y="1678193"/>
            <a:ext cx="9418660" cy="4452731"/>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1200"/>
              </a:spcAft>
            </a:pPr>
            <a:r>
              <a:rPr lang="en-US" sz="1800">
                <a:latin typeface="Georgia"/>
              </a:rPr>
              <a:t>Networking and professional development are two critical aspects of DEVELOP!</a:t>
            </a:r>
          </a:p>
          <a:p>
            <a:pPr>
              <a:spcBef>
                <a:spcPts val="0"/>
              </a:spcBef>
              <a:spcAft>
                <a:spcPts val="1200"/>
              </a:spcAft>
              <a:buClr>
                <a:srgbClr val="5496AD"/>
              </a:buClr>
            </a:pPr>
            <a:r>
              <a:rPr lang="en-US" sz="1800">
                <a:latin typeface="Georgia"/>
              </a:rPr>
              <a:t>In week 5, DEVELOP hosts a variety of skill-building activities, guest speakers, and other professional development opportunities. Take advantage of these if you can! Events this fall include:</a:t>
            </a:r>
            <a:endParaRPr lang="en-US" sz="1800"/>
          </a:p>
          <a:p>
            <a:pPr marL="971550" lvl="1" indent="-285750">
              <a:spcBef>
                <a:spcPts val="0"/>
              </a:spcBef>
              <a:spcAft>
                <a:spcPts val="1200"/>
              </a:spcAft>
              <a:buClr>
                <a:srgbClr val="5496AD"/>
              </a:buClr>
            </a:pPr>
            <a:r>
              <a:rPr lang="en-US" sz="2000">
                <a:latin typeface="Georgia"/>
              </a:rPr>
              <a:t>Academic Panel</a:t>
            </a:r>
            <a:endParaRPr lang="en-US" sz="2000"/>
          </a:p>
          <a:p>
            <a:pPr marL="971550" lvl="1" indent="-285750">
              <a:spcBef>
                <a:spcPts val="0"/>
              </a:spcBef>
              <a:spcAft>
                <a:spcPts val="1200"/>
              </a:spcAft>
              <a:buClr>
                <a:srgbClr val="5496AD"/>
              </a:buClr>
            </a:pPr>
            <a:r>
              <a:rPr lang="en-US" sz="2000">
                <a:latin typeface="Georgia"/>
              </a:rPr>
              <a:t>Career Panel</a:t>
            </a:r>
            <a:endParaRPr lang="en-US" sz="2000"/>
          </a:p>
          <a:p>
            <a:pPr marL="971550" lvl="1" indent="-285750">
              <a:spcBef>
                <a:spcPts val="0"/>
              </a:spcBef>
              <a:spcAft>
                <a:spcPts val="1200"/>
              </a:spcAft>
              <a:buClr>
                <a:srgbClr val="5496AD"/>
              </a:buClr>
            </a:pPr>
            <a:r>
              <a:rPr lang="en-US" sz="2000">
                <a:latin typeface="Georgia"/>
              </a:rPr>
              <a:t>Speaker Series</a:t>
            </a:r>
            <a:endParaRPr lang="en-US" sz="2000"/>
          </a:p>
          <a:p>
            <a:pPr marL="971550" lvl="1" indent="-285750">
              <a:spcBef>
                <a:spcPts val="0"/>
              </a:spcBef>
              <a:spcAft>
                <a:spcPts val="1200"/>
              </a:spcAft>
              <a:buClr>
                <a:srgbClr val="5496AD"/>
              </a:buClr>
            </a:pPr>
            <a:r>
              <a:rPr lang="en-US" sz="2000">
                <a:latin typeface="Georgia"/>
              </a:rPr>
              <a:t>Cover Letter Workshop</a:t>
            </a:r>
          </a:p>
        </p:txBody>
      </p:sp>
      <p:grpSp>
        <p:nvGrpSpPr>
          <p:cNvPr id="20" name="Group 19">
            <a:extLst>
              <a:ext uri="{FF2B5EF4-FFF2-40B4-BE49-F238E27FC236}">
                <a16:creationId xmlns:a16="http://schemas.microsoft.com/office/drawing/2014/main" id="{3DF57E47-AA05-49B3-9796-2E92A6F0FB76}"/>
              </a:ext>
            </a:extLst>
          </p:cNvPr>
          <p:cNvGrpSpPr/>
          <p:nvPr/>
        </p:nvGrpSpPr>
        <p:grpSpPr>
          <a:xfrm>
            <a:off x="10775708" y="22674"/>
            <a:ext cx="717868" cy="6821483"/>
            <a:chOff x="10775708" y="22674"/>
            <a:chExt cx="717868" cy="6821483"/>
          </a:xfrm>
        </p:grpSpPr>
        <p:pic>
          <p:nvPicPr>
            <p:cNvPr id="21" name="Picture 20">
              <a:extLst>
                <a:ext uri="{FF2B5EF4-FFF2-40B4-BE49-F238E27FC236}">
                  <a16:creationId xmlns:a16="http://schemas.microsoft.com/office/drawing/2014/main" id="{0FCAC2D0-CD21-47C6-A283-EE3C5C7916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30" name="Picture 29">
              <a:extLst>
                <a:ext uri="{FF2B5EF4-FFF2-40B4-BE49-F238E27FC236}">
                  <a16:creationId xmlns:a16="http://schemas.microsoft.com/office/drawing/2014/main" id="{3A0E1C50-71D3-494C-AA1C-69513DD128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31" name="Picture 30">
              <a:extLst>
                <a:ext uri="{FF2B5EF4-FFF2-40B4-BE49-F238E27FC236}">
                  <a16:creationId xmlns:a16="http://schemas.microsoft.com/office/drawing/2014/main" id="{5943B6E7-A632-40C9-8ACA-2B73A6B71C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32" name="Picture 31">
              <a:extLst>
                <a:ext uri="{FF2B5EF4-FFF2-40B4-BE49-F238E27FC236}">
                  <a16:creationId xmlns:a16="http://schemas.microsoft.com/office/drawing/2014/main" id="{4D38F304-00B4-403D-B825-C03AACAFA9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33" name="Picture 32">
              <a:extLst>
                <a:ext uri="{FF2B5EF4-FFF2-40B4-BE49-F238E27FC236}">
                  <a16:creationId xmlns:a16="http://schemas.microsoft.com/office/drawing/2014/main" id="{53BA7DCF-80EC-44EF-B122-5434647783B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34" name="Picture 33">
              <a:extLst>
                <a:ext uri="{FF2B5EF4-FFF2-40B4-BE49-F238E27FC236}">
                  <a16:creationId xmlns:a16="http://schemas.microsoft.com/office/drawing/2014/main" id="{69083F01-E8AD-4F4D-925B-7B8205C81F0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35" name="Picture 34">
              <a:extLst>
                <a:ext uri="{FF2B5EF4-FFF2-40B4-BE49-F238E27FC236}">
                  <a16:creationId xmlns:a16="http://schemas.microsoft.com/office/drawing/2014/main" id="{F8CAF906-1D0C-46A5-B55C-60CD036E798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36" name="Picture 35">
              <a:extLst>
                <a:ext uri="{FF2B5EF4-FFF2-40B4-BE49-F238E27FC236}">
                  <a16:creationId xmlns:a16="http://schemas.microsoft.com/office/drawing/2014/main" id="{021CD83F-368B-4839-940F-67F98E9A8B6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37" name="Picture 36">
              <a:extLst>
                <a:ext uri="{FF2B5EF4-FFF2-40B4-BE49-F238E27FC236}">
                  <a16:creationId xmlns:a16="http://schemas.microsoft.com/office/drawing/2014/main" id="{270011E2-E9F6-400F-8E97-F2FB2E05F0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221624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618744" y="365125"/>
            <a:ext cx="10515600" cy="570057"/>
          </a:xfrm>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623416" y="984732"/>
            <a:ext cx="10515600" cy="820004"/>
          </a:xfrm>
        </p:spPr>
        <p:txBody>
          <a:bodyPr anchor="ctr">
            <a:normAutofit/>
          </a:bodyPr>
          <a:lstStyle/>
          <a:p>
            <a:r>
              <a:rPr lang="en-US" altLang="en-US" sz="3200"/>
              <a:t>Presenting &amp; Publishing Your Work</a:t>
            </a:r>
            <a:endParaRPr lang="en-US" sz="3200"/>
          </a:p>
        </p:txBody>
      </p:sp>
      <p:sp>
        <p:nvSpPr>
          <p:cNvPr id="2" name="Rectangle 1"/>
          <p:cNvSpPr/>
          <p:nvPr/>
        </p:nvSpPr>
        <p:spPr>
          <a:xfrm>
            <a:off x="623416" y="1854286"/>
            <a:ext cx="9678629" cy="3985706"/>
          </a:xfrm>
          <a:prstGeom prst="rect">
            <a:avLst/>
          </a:prstGeom>
        </p:spPr>
        <p:txBody>
          <a:bodyPr wrap="square">
            <a:spAutoFit/>
          </a:bodyPr>
          <a:lstStyle/>
          <a:p>
            <a:pPr marL="285750" indent="-285750">
              <a:spcBef>
                <a:spcPts val="0"/>
              </a:spcBef>
              <a:spcAft>
                <a:spcPts val="1800"/>
              </a:spcAft>
              <a:buClr>
                <a:srgbClr val="5496AD"/>
              </a:buClr>
              <a:buFont typeface="Century Gothic" panose="020B0502020202020204" pitchFamily="34" charset="0"/>
              <a:buChar char="•"/>
            </a:pPr>
            <a:r>
              <a:rPr lang="en-US" sz="1600">
                <a:solidFill>
                  <a:srgbClr val="6A7278"/>
                </a:solidFill>
              </a:rPr>
              <a:t>For the purposes of ensuring appropriate export control review, performance metric tracking, and reporting to NASA HQ, </a:t>
            </a:r>
            <a:r>
              <a:rPr lang="en-US" sz="1600" b="1" u="sng">
                <a:solidFill>
                  <a:srgbClr val="6A7278"/>
                </a:solidFill>
              </a:rPr>
              <a:t>any and all</a:t>
            </a:r>
            <a:r>
              <a:rPr lang="en-US" sz="1600" b="1">
                <a:solidFill>
                  <a:srgbClr val="6A7278"/>
                </a:solidFill>
              </a:rPr>
              <a:t> presentations or publications </a:t>
            </a:r>
            <a:r>
              <a:rPr lang="en-US" sz="1600">
                <a:solidFill>
                  <a:srgbClr val="6A7278"/>
                </a:solidFill>
              </a:rPr>
              <a:t>related to DEVELOP (projects or the program in general) must be communicated to, and content shared with, NPO </a:t>
            </a:r>
            <a:r>
              <a:rPr lang="en-US" sz="1600" b="1">
                <a:solidFill>
                  <a:srgbClr val="6A7278"/>
                </a:solidFill>
              </a:rPr>
              <a:t>before submission </a:t>
            </a:r>
            <a:r>
              <a:rPr lang="en-US" sz="1600">
                <a:solidFill>
                  <a:srgbClr val="6A7278"/>
                </a:solidFill>
              </a:rPr>
              <a:t>of the presentation or publication.</a:t>
            </a:r>
          </a:p>
          <a:p>
            <a:pPr marL="285750" indent="-285750">
              <a:spcBef>
                <a:spcPts val="0"/>
              </a:spcBef>
              <a:spcAft>
                <a:spcPts val="1800"/>
              </a:spcAft>
              <a:buClr>
                <a:srgbClr val="5496AD"/>
              </a:buClr>
              <a:buFont typeface="Century Gothic" panose="020B0502020202020204" pitchFamily="34" charset="0"/>
              <a:buChar char="•"/>
            </a:pPr>
            <a:r>
              <a:rPr lang="en-US" sz="1600">
                <a:solidFill>
                  <a:srgbClr val="6A7278"/>
                </a:solidFill>
              </a:rPr>
              <a:t>Submitting work for presentation or publication is encouraged; however, </a:t>
            </a:r>
            <a:r>
              <a:rPr lang="en-US" sz="1600" b="1">
                <a:solidFill>
                  <a:srgbClr val="6A7278"/>
                </a:solidFill>
              </a:rPr>
              <a:t>ALL research is shared property of NASA</a:t>
            </a:r>
            <a:r>
              <a:rPr lang="en-US" sz="1600">
                <a:solidFill>
                  <a:srgbClr val="6A7278"/>
                </a:solidFill>
              </a:rPr>
              <a:t>; therefore, you must have permission prior to submitting your research anywhere. </a:t>
            </a:r>
          </a:p>
          <a:p>
            <a:pPr marL="285750" indent="-285750">
              <a:spcBef>
                <a:spcPts val="0"/>
              </a:spcBef>
              <a:spcAft>
                <a:spcPts val="1800"/>
              </a:spcAft>
              <a:buClr>
                <a:srgbClr val="5496AD"/>
              </a:buClr>
              <a:buFont typeface="Century Gothic" panose="020B0502020202020204" pitchFamily="34" charset="0"/>
              <a:buChar char="•"/>
            </a:pPr>
            <a:r>
              <a:rPr lang="en-US" sz="1600">
                <a:solidFill>
                  <a:srgbClr val="6A7278"/>
                </a:solidFill>
              </a:rPr>
              <a:t>Coordinate with your Lead, and, if approved at your node, send a simple email with your ideas before the presentation or publication to </a:t>
            </a:r>
            <a:r>
              <a:rPr lang="en-US" sz="1600">
                <a:hlinkClick r:id="rId3"/>
              </a:rPr>
              <a:t>Amanda.L.Clayton@nasa.gov</a:t>
            </a:r>
            <a:r>
              <a:rPr lang="en-US" sz="1600"/>
              <a:t> </a:t>
            </a:r>
            <a:r>
              <a:rPr lang="en-US" sz="1600">
                <a:solidFill>
                  <a:srgbClr val="6A7278"/>
                </a:solidFill>
              </a:rPr>
              <a:t>with the following information:</a:t>
            </a:r>
          </a:p>
          <a:p>
            <a:pPr marL="742950" lvl="1" indent="-285750">
              <a:buClr>
                <a:srgbClr val="5496AD"/>
              </a:buClr>
              <a:buFont typeface="Century Gothic" panose="020B0502020202020204" pitchFamily="34" charset="0"/>
              <a:buChar char="•"/>
            </a:pPr>
            <a:r>
              <a:rPr lang="en-US" sz="1600" b="1">
                <a:solidFill>
                  <a:srgbClr val="6A7278"/>
                </a:solidFill>
              </a:rPr>
              <a:t>Description of the activity </a:t>
            </a:r>
            <a:r>
              <a:rPr lang="en-US" sz="1600">
                <a:solidFill>
                  <a:srgbClr val="6A7278"/>
                </a:solidFill>
              </a:rPr>
              <a:t>– conference, presentation to a class, publication, etc.</a:t>
            </a:r>
          </a:p>
          <a:p>
            <a:pPr marL="742950" lvl="1" indent="-285750">
              <a:buClr>
                <a:srgbClr val="5496AD"/>
              </a:buClr>
              <a:buFont typeface="Century Gothic" panose="020B0502020202020204" pitchFamily="34" charset="0"/>
              <a:buChar char="•"/>
            </a:pPr>
            <a:r>
              <a:rPr lang="en-US" sz="1600" b="1">
                <a:solidFill>
                  <a:srgbClr val="6A7278"/>
                </a:solidFill>
              </a:rPr>
              <a:t>Timeline for the activity </a:t>
            </a:r>
            <a:r>
              <a:rPr lang="en-US" sz="1600">
                <a:solidFill>
                  <a:srgbClr val="6A7278"/>
                </a:solidFill>
              </a:rPr>
              <a:t>– when the event is or deadline for publication, etc.</a:t>
            </a:r>
          </a:p>
          <a:p>
            <a:pPr marL="742950" lvl="1" indent="-285750">
              <a:buClr>
                <a:srgbClr val="5496AD"/>
              </a:buClr>
              <a:buFont typeface="Century Gothic" panose="020B0502020202020204" pitchFamily="34" charset="0"/>
              <a:buChar char="•"/>
            </a:pPr>
            <a:r>
              <a:rPr lang="en-US" sz="1600" b="1">
                <a:solidFill>
                  <a:srgbClr val="6A7278"/>
                </a:solidFill>
              </a:rPr>
              <a:t>Cost estimate </a:t>
            </a:r>
            <a:r>
              <a:rPr lang="en-US" sz="1600">
                <a:solidFill>
                  <a:srgbClr val="6A7278"/>
                </a:solidFill>
              </a:rPr>
              <a:t>(if applicable) – DEVELOP has a small amount of funds set aside to support publishing and presenting work.</a:t>
            </a:r>
          </a:p>
        </p:txBody>
      </p:sp>
      <p:grpSp>
        <p:nvGrpSpPr>
          <p:cNvPr id="13" name="Group 12">
            <a:extLst>
              <a:ext uri="{FF2B5EF4-FFF2-40B4-BE49-F238E27FC236}">
                <a16:creationId xmlns:a16="http://schemas.microsoft.com/office/drawing/2014/main" id="{04C87B71-F0D3-4743-8A82-9AB657E1A1DF}"/>
              </a:ext>
            </a:extLst>
          </p:cNvPr>
          <p:cNvGrpSpPr/>
          <p:nvPr/>
        </p:nvGrpSpPr>
        <p:grpSpPr>
          <a:xfrm>
            <a:off x="10775708" y="22674"/>
            <a:ext cx="717868" cy="6821483"/>
            <a:chOff x="10775708" y="22674"/>
            <a:chExt cx="717868" cy="6821483"/>
          </a:xfrm>
        </p:grpSpPr>
        <p:pic>
          <p:nvPicPr>
            <p:cNvPr id="14" name="Picture 13">
              <a:extLst>
                <a:ext uri="{FF2B5EF4-FFF2-40B4-BE49-F238E27FC236}">
                  <a16:creationId xmlns:a16="http://schemas.microsoft.com/office/drawing/2014/main" id="{7BC530EB-FDB3-459D-99E4-58CAC71B95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5" name="Picture 14">
              <a:extLst>
                <a:ext uri="{FF2B5EF4-FFF2-40B4-BE49-F238E27FC236}">
                  <a16:creationId xmlns:a16="http://schemas.microsoft.com/office/drawing/2014/main" id="{5A7F31E2-0723-4B0B-A14C-54ED7361ED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16" name="Picture 15">
              <a:extLst>
                <a:ext uri="{FF2B5EF4-FFF2-40B4-BE49-F238E27FC236}">
                  <a16:creationId xmlns:a16="http://schemas.microsoft.com/office/drawing/2014/main" id="{3DCFE3EB-0291-48BD-99D0-8814352DCA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19" name="Picture 18">
              <a:extLst>
                <a:ext uri="{FF2B5EF4-FFF2-40B4-BE49-F238E27FC236}">
                  <a16:creationId xmlns:a16="http://schemas.microsoft.com/office/drawing/2014/main" id="{34F0C904-1892-44A3-9BAF-66CBED04C18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0" name="Picture 19">
              <a:extLst>
                <a:ext uri="{FF2B5EF4-FFF2-40B4-BE49-F238E27FC236}">
                  <a16:creationId xmlns:a16="http://schemas.microsoft.com/office/drawing/2014/main" id="{2C059243-0218-4C0B-92CB-50626148EC4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1" name="Picture 20">
              <a:extLst>
                <a:ext uri="{FF2B5EF4-FFF2-40B4-BE49-F238E27FC236}">
                  <a16:creationId xmlns:a16="http://schemas.microsoft.com/office/drawing/2014/main" id="{03B2C68D-91C9-4978-934C-F670DBDC5F0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2" name="Picture 21">
              <a:extLst>
                <a:ext uri="{FF2B5EF4-FFF2-40B4-BE49-F238E27FC236}">
                  <a16:creationId xmlns:a16="http://schemas.microsoft.com/office/drawing/2014/main" id="{015453A7-10E7-455B-B0C2-E491F250793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3" name="Picture 22">
              <a:extLst>
                <a:ext uri="{FF2B5EF4-FFF2-40B4-BE49-F238E27FC236}">
                  <a16:creationId xmlns:a16="http://schemas.microsoft.com/office/drawing/2014/main" id="{304DC705-DA92-4DAF-8125-634AC1C76F3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4" name="Picture 23">
              <a:extLst>
                <a:ext uri="{FF2B5EF4-FFF2-40B4-BE49-F238E27FC236}">
                  <a16:creationId xmlns:a16="http://schemas.microsoft.com/office/drawing/2014/main" id="{E3F35ABF-1A09-4313-A410-08A27DD2F15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208560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rs cover.jpg">
            <a:extLst>
              <a:ext uri="{FF2B5EF4-FFF2-40B4-BE49-F238E27FC236}">
                <a16:creationId xmlns:a16="http://schemas.microsoft.com/office/drawing/2014/main" id="{EA5185EC-55AC-40A9-AF11-91C8BA649710}"/>
              </a:ext>
            </a:extLst>
          </p:cNvPr>
          <p:cNvPicPr>
            <a:picLocks noChangeAspect="1"/>
          </p:cNvPicPr>
          <p:nvPr/>
        </p:nvPicPr>
        <p:blipFill>
          <a:blip r:embed="rId3" cstate="print"/>
          <a:stretch>
            <a:fillRect/>
          </a:stretch>
        </p:blipFill>
        <p:spPr>
          <a:xfrm>
            <a:off x="8456827" y="2453006"/>
            <a:ext cx="1218747" cy="1566961"/>
          </a:xfrm>
          <a:prstGeom prst="rect">
            <a:avLst/>
          </a:prstGeom>
          <a:ln>
            <a:noFill/>
          </a:ln>
          <a:effectLst>
            <a:outerShdw blurRad="292100" dist="139700" dir="2700000" algn="tl" rotWithShape="0">
              <a:srgbClr val="333333">
                <a:alpha val="65000"/>
              </a:srgbClr>
            </a:outerShdw>
          </a:effectLst>
        </p:spPr>
      </p:pic>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603682" y="365125"/>
            <a:ext cx="10750118" cy="570057"/>
          </a:xfrm>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568552" y="984732"/>
            <a:ext cx="10515600" cy="820004"/>
          </a:xfrm>
        </p:spPr>
        <p:txBody>
          <a:bodyPr anchor="ctr">
            <a:normAutofit/>
          </a:bodyPr>
          <a:lstStyle/>
          <a:p>
            <a:r>
              <a:rPr lang="en-US" altLang="en-US" sz="3200"/>
              <a:t>Publications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03682" y="1854287"/>
            <a:ext cx="7605295" cy="4331360"/>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spcBef>
                <a:spcPts val="0"/>
              </a:spcBef>
              <a:spcAft>
                <a:spcPts val="1800"/>
              </a:spcAft>
              <a:buClr>
                <a:srgbClr val="5496AD"/>
              </a:buClr>
              <a:buFont typeface="Arial" panose="020B0604020202020204" pitchFamily="34" charset="0"/>
              <a:buChar char="•"/>
            </a:pPr>
            <a:r>
              <a:rPr lang="en-US" sz="1600">
                <a:latin typeface="Georgia"/>
              </a:rPr>
              <a:t>Publications are a great avenue for getting the word out about the great research you are a part of with DEVELOP!</a:t>
            </a:r>
          </a:p>
          <a:p>
            <a:pPr marL="285750" indent="-285750">
              <a:spcBef>
                <a:spcPts val="0"/>
              </a:spcBef>
              <a:spcAft>
                <a:spcPts val="1800"/>
              </a:spcAft>
              <a:buClr>
                <a:srgbClr val="5496AD"/>
              </a:buClr>
              <a:buFont typeface="Arial" panose="020B0604020202020204" pitchFamily="34" charset="0"/>
              <a:buChar char="•"/>
            </a:pPr>
            <a:r>
              <a:rPr lang="en-US" sz="1600">
                <a:latin typeface="Georgia"/>
              </a:rPr>
              <a:t>DEVELOP usually publishes a 2-3 peer-reviewed articles each year</a:t>
            </a:r>
          </a:p>
          <a:p>
            <a:pPr marL="285750" indent="-285750">
              <a:spcBef>
                <a:spcPts val="0"/>
              </a:spcBef>
              <a:spcAft>
                <a:spcPts val="1800"/>
              </a:spcAft>
              <a:buClr>
                <a:srgbClr val="5496AD"/>
              </a:buClr>
              <a:buFont typeface="Arial" panose="020B0604020202020204" pitchFamily="34" charset="0"/>
              <a:buChar char="•"/>
            </a:pPr>
            <a:r>
              <a:rPr lang="en-US" sz="1600">
                <a:latin typeface="Georgia"/>
              </a:rPr>
              <a:t>Publications can be pursued by motivated </a:t>
            </a:r>
            <a:r>
              <a:rPr lang="en-US" sz="1600" err="1">
                <a:latin typeface="Georgia"/>
              </a:rPr>
              <a:t>DEVELOPers</a:t>
            </a:r>
            <a:r>
              <a:rPr lang="en-US" sz="1600">
                <a:latin typeface="Georgia"/>
              </a:rPr>
              <a:t>, however, they are </a:t>
            </a:r>
            <a:r>
              <a:rPr lang="en-US" sz="1600" i="1">
                <a:latin typeface="Georgia"/>
              </a:rPr>
              <a:t>not</a:t>
            </a:r>
            <a:r>
              <a:rPr lang="en-US" sz="1600">
                <a:latin typeface="Georgia"/>
              </a:rPr>
              <a:t> a metric of project success and this work is typically outside DEVELOP.</a:t>
            </a:r>
          </a:p>
          <a:p>
            <a:pPr marL="285750" indent="-285750">
              <a:spcBef>
                <a:spcPts val="0"/>
              </a:spcBef>
              <a:spcAft>
                <a:spcPts val="1800"/>
              </a:spcAft>
              <a:buClr>
                <a:srgbClr val="5496AD"/>
              </a:buClr>
              <a:buFont typeface="Arial" panose="020B0604020202020204" pitchFamily="34" charset="0"/>
              <a:buChar char="•"/>
            </a:pPr>
            <a:r>
              <a:rPr lang="en-US" sz="1600">
                <a:latin typeface="Georgia"/>
              </a:rPr>
              <a:t>If you are interested in working your project toward a potential publication, contact your</a:t>
            </a:r>
            <a:r>
              <a:rPr lang="en-US">
                <a:latin typeface="Georgia"/>
              </a:rPr>
              <a:t> Lead, Project Coordination,</a:t>
            </a:r>
            <a:r>
              <a:rPr lang="en-US" sz="1600">
                <a:latin typeface="Georgia"/>
              </a:rPr>
              <a:t> and Amanda.</a:t>
            </a:r>
          </a:p>
          <a:p>
            <a:pPr marL="285750" indent="-285750">
              <a:spcBef>
                <a:spcPts val="0"/>
              </a:spcBef>
              <a:spcAft>
                <a:spcPts val="1800"/>
              </a:spcAft>
              <a:buClr>
                <a:srgbClr val="5496AD"/>
              </a:buClr>
              <a:buFont typeface="Arial" panose="020B0604020202020204" pitchFamily="34" charset="0"/>
              <a:buChar char="•"/>
            </a:pPr>
            <a:r>
              <a:rPr lang="en-US" sz="1600">
                <a:latin typeface="Georgia"/>
              </a:rPr>
              <a:t>Reminder: All publications must be approved by NPO and NASA’s Export Control process </a:t>
            </a:r>
            <a:r>
              <a:rPr lang="en-US" sz="1600" b="1">
                <a:latin typeface="Georgia"/>
              </a:rPr>
              <a:t>before</a:t>
            </a:r>
            <a:r>
              <a:rPr lang="en-US" sz="1600">
                <a:latin typeface="Georgia"/>
              </a:rPr>
              <a:t> submission! This means </a:t>
            </a:r>
            <a:r>
              <a:rPr lang="en-US" sz="1600" b="1">
                <a:latin typeface="Georgia"/>
              </a:rPr>
              <a:t>before</a:t>
            </a:r>
            <a:r>
              <a:rPr lang="en-US" sz="1600">
                <a:latin typeface="Georgia"/>
              </a:rPr>
              <a:t> you ever send a draft to the publisher!</a:t>
            </a:r>
          </a:p>
        </p:txBody>
      </p:sp>
      <p:grpSp>
        <p:nvGrpSpPr>
          <p:cNvPr id="5" name="Group 4">
            <a:extLst>
              <a:ext uri="{FF2B5EF4-FFF2-40B4-BE49-F238E27FC236}">
                <a16:creationId xmlns:a16="http://schemas.microsoft.com/office/drawing/2014/main" id="{64D6994E-FB1E-48A9-851A-579D11B58839}"/>
              </a:ext>
            </a:extLst>
          </p:cNvPr>
          <p:cNvGrpSpPr/>
          <p:nvPr/>
        </p:nvGrpSpPr>
        <p:grpSpPr>
          <a:xfrm>
            <a:off x="7817466" y="704127"/>
            <a:ext cx="3997676" cy="1652795"/>
            <a:chOff x="637003" y="5290687"/>
            <a:chExt cx="3691983" cy="1056768"/>
          </a:xfrm>
        </p:grpSpPr>
        <p:sp>
          <p:nvSpPr>
            <p:cNvPr id="6" name="Text Placeholder 5">
              <a:extLst>
                <a:ext uri="{FF2B5EF4-FFF2-40B4-BE49-F238E27FC236}">
                  <a16:creationId xmlns:a16="http://schemas.microsoft.com/office/drawing/2014/main" id="{41EC9220-2130-4599-B43F-9039F8A80A1D}"/>
                </a:ext>
              </a:extLst>
            </p:cNvPr>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600"/>
                <a:t>DEVELOP publishes in both peer-reviewed venues and in “gray literature” venues! You can see all of the publications on the DEVELOP website’s Media Page.</a:t>
              </a:r>
              <a:endParaRPr lang="en-US" sz="1800"/>
            </a:p>
          </p:txBody>
        </p:sp>
        <p:sp>
          <p:nvSpPr>
            <p:cNvPr id="7" name="Rounded Rectangle 42">
              <a:extLst>
                <a:ext uri="{FF2B5EF4-FFF2-40B4-BE49-F238E27FC236}">
                  <a16:creationId xmlns:a16="http://schemas.microsoft.com/office/drawing/2014/main" id="{D5B74591-2CA4-4D65-84AE-EA4210EC977E}"/>
                </a:ext>
              </a:extLst>
            </p:cNvPr>
            <p:cNvSpPr/>
            <p:nvPr/>
          </p:nvSpPr>
          <p:spPr>
            <a:xfrm>
              <a:off x="637003" y="5290687"/>
              <a:ext cx="3691983" cy="1056768"/>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TEO1.bmp">
            <a:extLst>
              <a:ext uri="{FF2B5EF4-FFF2-40B4-BE49-F238E27FC236}">
                <a16:creationId xmlns:a16="http://schemas.microsoft.com/office/drawing/2014/main" id="{19B62885-941B-452A-828C-7AA581F6F0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99438">
            <a:off x="9431652" y="3289179"/>
            <a:ext cx="1735650" cy="226919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E588ECD-C927-4D35-9E99-05C85EE32455}"/>
              </a:ext>
            </a:extLst>
          </p:cNvPr>
          <p:cNvPicPr>
            <a:picLocks noChangeAspect="1"/>
          </p:cNvPicPr>
          <p:nvPr/>
        </p:nvPicPr>
        <p:blipFill>
          <a:blip r:embed="rId5"/>
          <a:stretch>
            <a:fillRect/>
          </a:stretch>
        </p:blipFill>
        <p:spPr>
          <a:xfrm>
            <a:off x="10490899" y="4423775"/>
            <a:ext cx="1515664" cy="182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253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603682" y="365125"/>
            <a:ext cx="10750118" cy="570057"/>
          </a:xfrm>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568552" y="984732"/>
            <a:ext cx="10515600" cy="820004"/>
          </a:xfrm>
        </p:spPr>
        <p:txBody>
          <a:bodyPr anchor="ctr">
            <a:normAutofit/>
          </a:bodyPr>
          <a:lstStyle/>
          <a:p>
            <a:r>
              <a:rPr lang="en-US" altLang="en-US" sz="3200"/>
              <a:t>Publication Process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03682" y="1854287"/>
            <a:ext cx="9617680" cy="4331360"/>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spcBef>
                <a:spcPts val="0"/>
              </a:spcBef>
              <a:spcAft>
                <a:spcPts val="600"/>
              </a:spcAft>
              <a:buClr>
                <a:srgbClr val="0070C0"/>
              </a:buClr>
              <a:buFont typeface="+mj-lt"/>
              <a:buAutoNum type="arabicPeriod"/>
            </a:pPr>
            <a:r>
              <a:rPr lang="en-US" sz="1600">
                <a:latin typeface="Georgia"/>
              </a:rPr>
              <a:t>Discuss with your</a:t>
            </a:r>
            <a:r>
              <a:rPr lang="en-US">
                <a:latin typeface="Georgia"/>
              </a:rPr>
              <a:t> Lead</a:t>
            </a:r>
            <a:r>
              <a:rPr lang="en-US" sz="1600">
                <a:latin typeface="Georgia"/>
              </a:rPr>
              <a:t> and Science Advisor</a:t>
            </a:r>
          </a:p>
          <a:p>
            <a:pPr marL="342900" indent="-342900">
              <a:spcBef>
                <a:spcPts val="0"/>
              </a:spcBef>
              <a:spcAft>
                <a:spcPts val="600"/>
              </a:spcAft>
              <a:buClr>
                <a:srgbClr val="0070C0"/>
              </a:buClr>
              <a:buFont typeface="+mj-lt"/>
              <a:buAutoNum type="arabicPeriod"/>
            </a:pPr>
            <a:r>
              <a:rPr lang="en-US" sz="1600">
                <a:latin typeface="Georgia"/>
              </a:rPr>
              <a:t>Select publication venue</a:t>
            </a:r>
            <a:r>
              <a:rPr lang="en-US">
                <a:latin typeface="Georgia"/>
              </a:rPr>
              <a:t> </a:t>
            </a:r>
            <a:endParaRPr lang="en-US" sz="1600"/>
          </a:p>
          <a:p>
            <a:pPr marL="342900" indent="-342900">
              <a:spcBef>
                <a:spcPts val="0"/>
              </a:spcBef>
              <a:spcAft>
                <a:spcPts val="600"/>
              </a:spcAft>
              <a:buClr>
                <a:srgbClr val="0070C0"/>
              </a:buClr>
              <a:buFont typeface="+mj-lt"/>
              <a:buAutoNum type="arabicPeriod"/>
            </a:pPr>
            <a:r>
              <a:rPr lang="en-US" sz="1600">
                <a:latin typeface="Georgia"/>
              </a:rPr>
              <a:t>Contact Amanda Clayton (</a:t>
            </a:r>
            <a:r>
              <a:rPr lang="en-US" sz="1600">
                <a:latin typeface="Georgia"/>
                <a:hlinkClick r:id="rId3"/>
              </a:rPr>
              <a:t>Amanda.L.Clayton@nasa.gov</a:t>
            </a:r>
            <a:r>
              <a:rPr lang="en-US" sz="1600">
                <a:latin typeface="Georgia"/>
              </a:rPr>
              <a:t>) for NPO pre-approval</a:t>
            </a:r>
          </a:p>
          <a:p>
            <a:pPr marL="342900" indent="-342900">
              <a:spcBef>
                <a:spcPts val="0"/>
              </a:spcBef>
              <a:spcAft>
                <a:spcPts val="600"/>
              </a:spcAft>
              <a:buClr>
                <a:srgbClr val="0070C0"/>
              </a:buClr>
              <a:buFont typeface="+mj-lt"/>
              <a:buAutoNum type="arabicPeriod"/>
            </a:pPr>
            <a:r>
              <a:rPr lang="en-US" sz="1600">
                <a:latin typeface="Georgia"/>
              </a:rPr>
              <a:t>Draft the manuscript</a:t>
            </a:r>
          </a:p>
          <a:p>
            <a:pPr marL="342900" indent="-342900">
              <a:spcBef>
                <a:spcPts val="0"/>
              </a:spcBef>
              <a:spcAft>
                <a:spcPts val="600"/>
              </a:spcAft>
              <a:buClr>
                <a:srgbClr val="0070C0"/>
              </a:buClr>
              <a:buFont typeface="+mj-lt"/>
              <a:buAutoNum type="arabicPeriod"/>
            </a:pPr>
            <a:r>
              <a:rPr lang="en-US" sz="1600">
                <a:latin typeface="Georgia"/>
              </a:rPr>
              <a:t>Submit draft to NPO for review</a:t>
            </a:r>
          </a:p>
          <a:p>
            <a:pPr marL="342900" indent="-342900">
              <a:spcBef>
                <a:spcPts val="0"/>
              </a:spcBef>
              <a:spcAft>
                <a:spcPts val="600"/>
              </a:spcAft>
              <a:buClr>
                <a:srgbClr val="0070C0"/>
              </a:buClr>
              <a:buFont typeface="+mj-lt"/>
              <a:buAutoNum type="arabicPeriod"/>
            </a:pPr>
            <a:r>
              <a:rPr lang="en-US" sz="1600">
                <a:latin typeface="Georgia"/>
              </a:rPr>
              <a:t>NPO and project team go back-and-forth with edits to create a final version</a:t>
            </a:r>
          </a:p>
          <a:p>
            <a:pPr marL="342900" indent="-342900">
              <a:spcBef>
                <a:spcPts val="0"/>
              </a:spcBef>
              <a:spcAft>
                <a:spcPts val="600"/>
              </a:spcAft>
              <a:buClr>
                <a:srgbClr val="0070C0"/>
              </a:buClr>
              <a:buFont typeface="+mj-lt"/>
              <a:buAutoNum type="arabicPeriod"/>
            </a:pPr>
            <a:r>
              <a:rPr lang="en-US" sz="1600">
                <a:latin typeface="Georgia"/>
              </a:rPr>
              <a:t>NPO submits this pre-print version into export control – NASA Export Control takes about 2-6 weeks</a:t>
            </a:r>
          </a:p>
          <a:p>
            <a:pPr marL="342900" indent="-342900">
              <a:spcBef>
                <a:spcPts val="0"/>
              </a:spcBef>
              <a:spcAft>
                <a:spcPts val="600"/>
              </a:spcAft>
              <a:buClr>
                <a:srgbClr val="0070C0"/>
              </a:buClr>
              <a:buFont typeface="+mj-lt"/>
              <a:buAutoNum type="arabicPeriod"/>
            </a:pPr>
            <a:r>
              <a:rPr lang="en-US" sz="1600">
                <a:latin typeface="Georgia"/>
              </a:rPr>
              <a:t>Once approved, the content can be submitted to the publication venue</a:t>
            </a:r>
          </a:p>
          <a:p>
            <a:pPr marL="342900" indent="-342900">
              <a:spcBef>
                <a:spcPts val="0"/>
              </a:spcBef>
              <a:spcAft>
                <a:spcPts val="600"/>
              </a:spcAft>
              <a:buClr>
                <a:srgbClr val="0070C0"/>
              </a:buClr>
              <a:buFont typeface="+mj-lt"/>
              <a:buAutoNum type="arabicPeriod"/>
            </a:pPr>
            <a:r>
              <a:rPr lang="en-US" sz="1600">
                <a:latin typeface="Georgia"/>
              </a:rPr>
              <a:t>Keep Amanda in the loop with any and all edits from the publisher</a:t>
            </a:r>
          </a:p>
          <a:p>
            <a:pPr marL="342900" indent="-342900">
              <a:spcBef>
                <a:spcPts val="0"/>
              </a:spcBef>
              <a:spcAft>
                <a:spcPts val="600"/>
              </a:spcAft>
              <a:buClr>
                <a:srgbClr val="0070C0"/>
              </a:buClr>
              <a:buFont typeface="+mj-lt"/>
              <a:buAutoNum type="arabicPeriod"/>
            </a:pPr>
            <a:r>
              <a:rPr lang="en-US" sz="1600">
                <a:latin typeface="Georgia"/>
              </a:rPr>
              <a:t>The final-final version must be resubmitted to NASA Export control</a:t>
            </a:r>
          </a:p>
        </p:txBody>
      </p:sp>
      <p:grpSp>
        <p:nvGrpSpPr>
          <p:cNvPr id="16" name="Group 15">
            <a:extLst>
              <a:ext uri="{FF2B5EF4-FFF2-40B4-BE49-F238E27FC236}">
                <a16:creationId xmlns:a16="http://schemas.microsoft.com/office/drawing/2014/main" id="{0F6749E8-6D0E-417D-82B3-3CD7718FBD01}"/>
              </a:ext>
            </a:extLst>
          </p:cNvPr>
          <p:cNvGrpSpPr/>
          <p:nvPr/>
        </p:nvGrpSpPr>
        <p:grpSpPr>
          <a:xfrm>
            <a:off x="10775708" y="22674"/>
            <a:ext cx="717868" cy="6821483"/>
            <a:chOff x="10775708" y="22674"/>
            <a:chExt cx="717868" cy="6821483"/>
          </a:xfrm>
        </p:grpSpPr>
        <p:pic>
          <p:nvPicPr>
            <p:cNvPr id="19" name="Picture 18">
              <a:extLst>
                <a:ext uri="{FF2B5EF4-FFF2-40B4-BE49-F238E27FC236}">
                  <a16:creationId xmlns:a16="http://schemas.microsoft.com/office/drawing/2014/main" id="{75CA042D-768D-4EBA-9666-CDB70E3C66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8" name="Picture 27">
              <a:extLst>
                <a:ext uri="{FF2B5EF4-FFF2-40B4-BE49-F238E27FC236}">
                  <a16:creationId xmlns:a16="http://schemas.microsoft.com/office/drawing/2014/main" id="{188D9C7A-089A-4EC5-89B9-D807D987C6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9" name="Picture 28">
              <a:extLst>
                <a:ext uri="{FF2B5EF4-FFF2-40B4-BE49-F238E27FC236}">
                  <a16:creationId xmlns:a16="http://schemas.microsoft.com/office/drawing/2014/main" id="{463C2F98-4509-4EE0-BF31-EB71351AB3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30" name="Picture 29">
              <a:extLst>
                <a:ext uri="{FF2B5EF4-FFF2-40B4-BE49-F238E27FC236}">
                  <a16:creationId xmlns:a16="http://schemas.microsoft.com/office/drawing/2014/main" id="{93F56653-71FF-4FF0-9AFB-9C5253D9BE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31" name="Picture 30">
              <a:extLst>
                <a:ext uri="{FF2B5EF4-FFF2-40B4-BE49-F238E27FC236}">
                  <a16:creationId xmlns:a16="http://schemas.microsoft.com/office/drawing/2014/main" id="{A421CD94-91B0-4452-913A-EE3119E270A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32" name="Picture 31">
              <a:extLst>
                <a:ext uri="{FF2B5EF4-FFF2-40B4-BE49-F238E27FC236}">
                  <a16:creationId xmlns:a16="http://schemas.microsoft.com/office/drawing/2014/main" id="{2690AFD0-96F9-471F-A8A1-8880FA5E70D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33" name="Picture 32">
              <a:extLst>
                <a:ext uri="{FF2B5EF4-FFF2-40B4-BE49-F238E27FC236}">
                  <a16:creationId xmlns:a16="http://schemas.microsoft.com/office/drawing/2014/main" id="{6152628B-AF3E-4276-8547-EC74BED5DE1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34" name="Picture 33">
              <a:extLst>
                <a:ext uri="{FF2B5EF4-FFF2-40B4-BE49-F238E27FC236}">
                  <a16:creationId xmlns:a16="http://schemas.microsoft.com/office/drawing/2014/main" id="{08C2C061-28A4-4FCA-B5B4-FAEF5336D15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35" name="Picture 34">
              <a:extLst>
                <a:ext uri="{FF2B5EF4-FFF2-40B4-BE49-F238E27FC236}">
                  <a16:creationId xmlns:a16="http://schemas.microsoft.com/office/drawing/2014/main" id="{488E9EE1-0865-4C5B-938C-16650851142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grpSp>
        <p:nvGrpSpPr>
          <p:cNvPr id="2" name="Group 1">
            <a:extLst>
              <a:ext uri="{FF2B5EF4-FFF2-40B4-BE49-F238E27FC236}">
                <a16:creationId xmlns:a16="http://schemas.microsoft.com/office/drawing/2014/main" id="{896787F5-05C1-BF0C-1C18-489DBD7C40B3}"/>
              </a:ext>
            </a:extLst>
          </p:cNvPr>
          <p:cNvGrpSpPr/>
          <p:nvPr/>
        </p:nvGrpSpPr>
        <p:grpSpPr>
          <a:xfrm>
            <a:off x="6426350" y="222715"/>
            <a:ext cx="3997676" cy="1652795"/>
            <a:chOff x="637003" y="5290687"/>
            <a:chExt cx="3691983" cy="1056768"/>
          </a:xfrm>
        </p:grpSpPr>
        <p:sp>
          <p:nvSpPr>
            <p:cNvPr id="3" name="Text Placeholder 5">
              <a:extLst>
                <a:ext uri="{FF2B5EF4-FFF2-40B4-BE49-F238E27FC236}">
                  <a16:creationId xmlns:a16="http://schemas.microsoft.com/office/drawing/2014/main" id="{0CA21A59-1C95-18B1-C83A-5F6797BE7797}"/>
                </a:ext>
              </a:extLst>
            </p:cNvPr>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600"/>
                <a:t>You might be interested in publishing as soon as week 1 of the term! However, we recommend waiting to see the project results before deciding if your outcomes are fit for publication!</a:t>
              </a:r>
              <a:endParaRPr lang="en-US" sz="1800"/>
            </a:p>
          </p:txBody>
        </p:sp>
        <p:sp>
          <p:nvSpPr>
            <p:cNvPr id="4" name="Rounded Rectangle 42">
              <a:extLst>
                <a:ext uri="{FF2B5EF4-FFF2-40B4-BE49-F238E27FC236}">
                  <a16:creationId xmlns:a16="http://schemas.microsoft.com/office/drawing/2014/main" id="{8ABB7BE7-713C-3557-E570-D6E3F959D178}"/>
                </a:ext>
              </a:extLst>
            </p:cNvPr>
            <p:cNvSpPr/>
            <p:nvPr/>
          </p:nvSpPr>
          <p:spPr>
            <a:xfrm>
              <a:off x="637003" y="5290687"/>
              <a:ext cx="3691983" cy="1056768"/>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261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603682" y="365125"/>
            <a:ext cx="10750118" cy="570057"/>
          </a:xfrm>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568552" y="984732"/>
            <a:ext cx="10515600" cy="820004"/>
          </a:xfrm>
        </p:spPr>
        <p:txBody>
          <a:bodyPr anchor="ctr">
            <a:normAutofit/>
          </a:bodyPr>
          <a:lstStyle/>
          <a:p>
            <a:r>
              <a:rPr lang="en-US" altLang="en-US" sz="3200"/>
              <a:t>Conferences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03682" y="1751346"/>
            <a:ext cx="7765767" cy="3560780"/>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spcBef>
                <a:spcPts val="0"/>
              </a:spcBef>
              <a:spcAft>
                <a:spcPts val="600"/>
              </a:spcAft>
              <a:buClr>
                <a:srgbClr val="5496AD"/>
              </a:buClr>
              <a:buFont typeface="Arial" panose="020B0604020202020204" pitchFamily="34" charset="0"/>
              <a:buChar char="•"/>
            </a:pPr>
            <a:r>
              <a:rPr lang="en-US" sz="1800">
                <a:latin typeface="Georgia"/>
              </a:rPr>
              <a:t>DEVELOP presents projects at over 30 conferences each year.</a:t>
            </a:r>
          </a:p>
          <a:p>
            <a:pPr marL="285750" indent="-285750">
              <a:spcBef>
                <a:spcPts val="0"/>
              </a:spcBef>
              <a:spcAft>
                <a:spcPts val="600"/>
              </a:spcAft>
              <a:buClr>
                <a:srgbClr val="5496AD"/>
              </a:buClr>
              <a:buFont typeface="Arial" panose="020B0604020202020204" pitchFamily="34" charset="0"/>
              <a:buChar char="•"/>
            </a:pPr>
            <a:r>
              <a:rPr lang="en-US" sz="1800">
                <a:latin typeface="Georgia"/>
              </a:rPr>
              <a:t>If you have an idea for a conference you’d like to attend (virtual or in-person), discuss with your Lead and together reach out to NPO. </a:t>
            </a:r>
            <a:endParaRPr lang="en-US" sz="1800"/>
          </a:p>
          <a:p>
            <a:pPr marL="285750" indent="-285750">
              <a:spcBef>
                <a:spcPts val="0"/>
              </a:spcBef>
              <a:spcAft>
                <a:spcPts val="600"/>
              </a:spcAft>
              <a:buClr>
                <a:srgbClr val="5496AD"/>
              </a:buClr>
              <a:buFont typeface="Arial" panose="020B0604020202020204" pitchFamily="34" charset="0"/>
              <a:buChar char="•"/>
            </a:pPr>
            <a:r>
              <a:rPr lang="en-US" sz="1800">
                <a:latin typeface="Georgia"/>
              </a:rPr>
              <a:t>There is a small travel pot provided to each node to support some travel, however those funds may already be accounted for at any specific time.</a:t>
            </a:r>
          </a:p>
          <a:p>
            <a:pPr marL="285750" indent="-285750">
              <a:spcBef>
                <a:spcPts val="0"/>
              </a:spcBef>
              <a:spcAft>
                <a:spcPts val="600"/>
              </a:spcAft>
              <a:buClr>
                <a:srgbClr val="5496AD"/>
              </a:buClr>
              <a:buFont typeface="Arial" panose="020B0604020202020204" pitchFamily="34" charset="0"/>
              <a:buChar char="•"/>
            </a:pPr>
            <a:r>
              <a:rPr lang="en-US" sz="1800">
                <a:latin typeface="Georgia"/>
              </a:rPr>
              <a:t>Ways to attend cost-effectively:</a:t>
            </a:r>
          </a:p>
          <a:p>
            <a:pPr lvl="1">
              <a:spcBef>
                <a:spcPts val="0"/>
              </a:spcBef>
              <a:spcAft>
                <a:spcPts val="600"/>
              </a:spcAft>
              <a:buClr>
                <a:srgbClr val="5496AD"/>
              </a:buClr>
              <a:buFont typeface="Arial" panose="020B0604020202020204" pitchFamily="34" charset="0"/>
              <a:buChar char="•"/>
            </a:pPr>
            <a:r>
              <a:rPr lang="en-US" sz="1800">
                <a:latin typeface="Georgia"/>
              </a:rPr>
              <a:t>Choose a conference that is virtual or local</a:t>
            </a:r>
          </a:p>
          <a:p>
            <a:pPr lvl="1">
              <a:spcBef>
                <a:spcPts val="0"/>
              </a:spcBef>
              <a:spcAft>
                <a:spcPts val="600"/>
              </a:spcAft>
              <a:buClr>
                <a:srgbClr val="5496AD"/>
              </a:buClr>
              <a:buFont typeface="Arial" panose="020B0604020202020204" pitchFamily="34" charset="0"/>
              <a:buChar char="•"/>
            </a:pPr>
            <a:r>
              <a:rPr lang="en-US" sz="1800">
                <a:latin typeface="Georgia"/>
              </a:rPr>
              <a:t>Present DEVELOP work at a conference you already are planning to attend either for school or personally.</a:t>
            </a:r>
          </a:p>
          <a:p>
            <a:pPr lvl="1">
              <a:spcBef>
                <a:spcPts val="0"/>
              </a:spcBef>
              <a:spcAft>
                <a:spcPts val="600"/>
              </a:spcAft>
              <a:buClr>
                <a:srgbClr val="5496AD"/>
              </a:buClr>
              <a:buFont typeface="Arial" panose="020B0604020202020204" pitchFamily="34" charset="0"/>
              <a:buChar char="•"/>
            </a:pPr>
            <a:r>
              <a:rPr lang="en-US" sz="1800">
                <a:latin typeface="Georgia"/>
              </a:rPr>
              <a:t>Pursue school-funding opportunities.</a:t>
            </a:r>
          </a:p>
          <a:p>
            <a:pPr lvl="1">
              <a:spcBef>
                <a:spcPts val="0"/>
              </a:spcBef>
              <a:spcAft>
                <a:spcPts val="600"/>
              </a:spcAft>
              <a:buClr>
                <a:srgbClr val="5496AD"/>
              </a:buClr>
              <a:buFont typeface="Arial" panose="020B0604020202020204" pitchFamily="34" charset="0"/>
              <a:buChar char="•"/>
            </a:pPr>
            <a:r>
              <a:rPr lang="en-US" sz="1800">
                <a:latin typeface="Georgia"/>
              </a:rPr>
              <a:t>Apply for travel grants offered by professional societies.</a:t>
            </a:r>
          </a:p>
          <a:p>
            <a:pPr lvl="1">
              <a:spcBef>
                <a:spcPts val="0"/>
              </a:spcBef>
              <a:spcAft>
                <a:spcPts val="600"/>
              </a:spcAft>
              <a:buClr>
                <a:srgbClr val="5496AD"/>
              </a:buClr>
              <a:buFont typeface="Arial" panose="020B0604020202020204" pitchFamily="34" charset="0"/>
              <a:buChar char="•"/>
            </a:pPr>
            <a:r>
              <a:rPr lang="en-US" sz="1800">
                <a:latin typeface="Georgia"/>
              </a:rPr>
              <a:t>Look for opportunities to volunteer in exchange for registration or travel costs.</a:t>
            </a:r>
          </a:p>
          <a:p>
            <a:pPr lvl="1">
              <a:spcBef>
                <a:spcPts val="0"/>
              </a:spcBef>
              <a:spcAft>
                <a:spcPts val="600"/>
              </a:spcAft>
              <a:buClr>
                <a:srgbClr val="5496AD"/>
              </a:buClr>
              <a:buFont typeface="Arial" panose="020B0604020202020204" pitchFamily="34" charset="0"/>
              <a:buChar char="•"/>
            </a:pPr>
            <a:r>
              <a:rPr lang="en-US" sz="1800">
                <a:latin typeface="Georgia"/>
              </a:rPr>
              <a:t>Look for competitions like the AGU Michael Freilich Data Visualization &amp; Storytelling Contest</a:t>
            </a:r>
            <a:r>
              <a:rPr lang="en-US" sz="1200">
                <a:latin typeface="Georgia"/>
              </a:rPr>
              <a:t>.</a:t>
            </a:r>
          </a:p>
        </p:txBody>
      </p:sp>
      <p:pic>
        <p:nvPicPr>
          <p:cNvPr id="3" name="Picture 2" descr="A picture containing text, person, indoor, ceiling&#10;&#10;Description automatically generated">
            <a:extLst>
              <a:ext uri="{FF2B5EF4-FFF2-40B4-BE49-F238E27FC236}">
                <a16:creationId xmlns:a16="http://schemas.microsoft.com/office/drawing/2014/main" id="{AC5436E9-CDA3-4297-9979-32EE6DA1F3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756"/>
          <a:stretch/>
        </p:blipFill>
        <p:spPr>
          <a:xfrm>
            <a:off x="8631611" y="365125"/>
            <a:ext cx="3087949" cy="1646138"/>
          </a:xfrm>
          <a:prstGeom prst="rect">
            <a:avLst/>
          </a:prstGeom>
          <a:effectLst>
            <a:outerShdw blurRad="50800" dist="38100" dir="2700000" algn="tl" rotWithShape="0">
              <a:prstClr val="black">
                <a:alpha val="40000"/>
              </a:prstClr>
            </a:outerShdw>
          </a:effectLst>
        </p:spPr>
      </p:pic>
      <p:pic>
        <p:nvPicPr>
          <p:cNvPr id="5" name="Picture 4" descr="A group of people posing for a photo&#10;&#10;Description automatically generated">
            <a:extLst>
              <a:ext uri="{FF2B5EF4-FFF2-40B4-BE49-F238E27FC236}">
                <a16:creationId xmlns:a16="http://schemas.microsoft.com/office/drawing/2014/main" id="{18FEDFF2-DE4E-4CEC-83C9-F56196D9A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611" y="2213649"/>
            <a:ext cx="3087949" cy="2109687"/>
          </a:xfrm>
          <a:prstGeom prst="rect">
            <a:avLst/>
          </a:prstGeom>
          <a:effectLst>
            <a:outerShdw blurRad="50800" dist="38100" dir="2700000" algn="tl" rotWithShape="0">
              <a:prstClr val="black">
                <a:alpha val="40000"/>
              </a:prstClr>
            </a:outerShdw>
          </a:effectLst>
        </p:spPr>
      </p:pic>
      <p:pic>
        <p:nvPicPr>
          <p:cNvPr id="7" name="Picture 6" descr="A picture containing text, person, computer&#10;&#10;Description automatically generated">
            <a:extLst>
              <a:ext uri="{FF2B5EF4-FFF2-40B4-BE49-F238E27FC236}">
                <a16:creationId xmlns:a16="http://schemas.microsoft.com/office/drawing/2014/main" id="{DB31B843-D606-4077-99A0-F7CADBD3F0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5" b="12906"/>
          <a:stretch/>
        </p:blipFill>
        <p:spPr>
          <a:xfrm>
            <a:off x="8631611" y="4556497"/>
            <a:ext cx="3087949" cy="1936376"/>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F606F64A-6C95-4850-90B4-5D251D505FDB}"/>
              </a:ext>
            </a:extLst>
          </p:cNvPr>
          <p:cNvGrpSpPr/>
          <p:nvPr/>
        </p:nvGrpSpPr>
        <p:grpSpPr>
          <a:xfrm>
            <a:off x="616218" y="5325035"/>
            <a:ext cx="7505805" cy="1167840"/>
            <a:chOff x="637003" y="5290691"/>
            <a:chExt cx="3691983" cy="1104214"/>
          </a:xfrm>
        </p:grpSpPr>
        <p:sp>
          <p:nvSpPr>
            <p:cNvPr id="16" name="Text Placeholder 5">
              <a:extLst>
                <a:ext uri="{FF2B5EF4-FFF2-40B4-BE49-F238E27FC236}">
                  <a16:creationId xmlns:a16="http://schemas.microsoft.com/office/drawing/2014/main" id="{B32130E6-E8BA-41A3-AB27-81457753D4EB}"/>
                </a:ext>
              </a:extLst>
            </p:cNvPr>
            <p:cNvSpPr txBox="1">
              <a:spLocks/>
            </p:cNvSpPr>
            <p:nvPr/>
          </p:nvSpPr>
          <p:spPr>
            <a:xfrm>
              <a:off x="637003" y="5307539"/>
              <a:ext cx="3691983" cy="10873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600"/>
                <a:t>Many virtual conferences are </a:t>
              </a:r>
              <a:r>
                <a:rPr lang="en-US" sz="1600" b="1"/>
                <a:t>free to attend – take advantage </a:t>
              </a:r>
              <a:r>
                <a:rPr lang="en-US" sz="1600"/>
                <a:t>of this! Look at opportunities like: AmeriGEO Week, Society for Conservation GIS, Esri User Conference (plenary is free), etc.  </a:t>
              </a:r>
              <a:endParaRPr lang="en-US" sz="1800"/>
            </a:p>
          </p:txBody>
        </p:sp>
        <p:sp>
          <p:nvSpPr>
            <p:cNvPr id="19" name="Rounded Rectangle 47">
              <a:extLst>
                <a:ext uri="{FF2B5EF4-FFF2-40B4-BE49-F238E27FC236}">
                  <a16:creationId xmlns:a16="http://schemas.microsoft.com/office/drawing/2014/main" id="{A98E758B-B9A2-4FA4-A47A-CC94178C281B}"/>
                </a:ext>
              </a:extLst>
            </p:cNvPr>
            <p:cNvSpPr/>
            <p:nvPr/>
          </p:nvSpPr>
          <p:spPr>
            <a:xfrm>
              <a:off x="637003" y="5290691"/>
              <a:ext cx="3691983" cy="1087366"/>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682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7" y="3419778"/>
            <a:ext cx="5057749"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lumMod val="75000"/>
                    <a:lumOff val="25000"/>
                  </a:schemeClr>
                </a:solidFill>
                <a:latin typeface="+mn-lt"/>
              </a:rPr>
              <a:t>Explore all of the resources available to you! And if you find helpful resources, share them!</a:t>
            </a:r>
          </a:p>
        </p:txBody>
      </p:sp>
      <p:sp>
        <p:nvSpPr>
          <p:cNvPr id="38" name="Picture Placeholder 37">
            <a:extLst>
              <a:ext uri="{FF2B5EF4-FFF2-40B4-BE49-F238E27FC236}">
                <a16:creationId xmlns:a16="http://schemas.microsoft.com/office/drawing/2014/main" id="{7595BE41-CE92-4CD1-945A-2CD9CD5F3F3B}"/>
              </a:ext>
            </a:extLst>
          </p:cNvPr>
          <p:cNvSpPr>
            <a:spLocks noGrp="1"/>
          </p:cNvSpPr>
          <p:nvPr>
            <p:ph type="pic" sz="quarter" idx="13"/>
          </p:nvPr>
        </p:nvSpPr>
        <p:spPr/>
      </p:sp>
      <p:pic>
        <p:nvPicPr>
          <p:cNvPr id="7" name="Picture Placeholder 6">
            <a:extLst>
              <a:ext uri="{FF2B5EF4-FFF2-40B4-BE49-F238E27FC236}">
                <a16:creationId xmlns:a16="http://schemas.microsoft.com/office/drawing/2014/main" id="{C947C5E1-1FEB-414B-B09C-89CCBC2BA13D}"/>
              </a:ext>
            </a:extLst>
          </p:cNvPr>
          <p:cNvPicPr>
            <a:picLocks noChangeAspect="1"/>
          </p:cNvPicPr>
          <p:nvPr/>
        </p:nvPicPr>
        <p:blipFill>
          <a:blip r:embed="rId2" cstate="print">
            <a:extLst>
              <a:ext uri="{28A0092B-C50C-407E-A947-70E740481C1C}">
                <a14:useLocalDpi xmlns:a14="http://schemas.microsoft.com/office/drawing/2010/main" val="0"/>
              </a:ext>
            </a:extLst>
          </a:blip>
          <a:srcRect t="9869" b="9869"/>
          <a:stretch/>
        </p:blipFill>
        <p:spPr>
          <a:xfrm>
            <a:off x="6276689" y="-6025"/>
            <a:ext cx="5915311" cy="6864025"/>
          </a:xfrm>
          <a:prstGeom prst="rect">
            <a:avLst/>
          </a:prstGeom>
        </p:spPr>
      </p:pic>
    </p:spTree>
    <p:extLst>
      <p:ext uri="{BB962C8B-B14F-4D97-AF65-F5344CB8AC3E}">
        <p14:creationId xmlns:p14="http://schemas.microsoft.com/office/powerpoint/2010/main" val="252995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633197" y="365125"/>
            <a:ext cx="10515600" cy="570057"/>
          </a:xfrm>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633197" y="984732"/>
            <a:ext cx="10712117" cy="820004"/>
          </a:xfrm>
        </p:spPr>
        <p:txBody>
          <a:bodyPr anchor="ctr">
            <a:normAutofit/>
          </a:bodyPr>
          <a:lstStyle/>
          <a:p>
            <a:r>
              <a:rPr lang="en-US" altLang="en-US" sz="3200" err="1"/>
              <a:t>DEVELOPedia</a:t>
            </a:r>
            <a:endParaRPr lang="en-US" sz="3200"/>
          </a:p>
        </p:txBody>
      </p:sp>
      <p:sp>
        <p:nvSpPr>
          <p:cNvPr id="6" name="Text Placeholder 5">
            <a:extLst>
              <a:ext uri="{FF2B5EF4-FFF2-40B4-BE49-F238E27FC236}">
                <a16:creationId xmlns:a16="http://schemas.microsoft.com/office/drawing/2014/main" id="{78974C68-49CF-416B-A03C-EA0A92BCF9D2}"/>
              </a:ext>
            </a:extLst>
          </p:cNvPr>
          <p:cNvSpPr txBox="1">
            <a:spLocks/>
          </p:cNvSpPr>
          <p:nvPr/>
        </p:nvSpPr>
        <p:spPr>
          <a:xfrm>
            <a:off x="633197" y="1991167"/>
            <a:ext cx="11196724" cy="31163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ct val="100000"/>
              </a:lnSpc>
              <a:spcBef>
                <a:spcPts val="0"/>
              </a:spcBef>
              <a:spcAft>
                <a:spcPts val="600"/>
              </a:spcAft>
              <a:buClr>
                <a:srgbClr val="5496AD"/>
              </a:buClr>
              <a:buFont typeface="Arial" panose="020B0604020202020204" pitchFamily="34" charset="0"/>
              <a:buChar char="•"/>
            </a:pPr>
            <a:r>
              <a:rPr lang="en-US" sz="1600">
                <a:solidFill>
                  <a:schemeClr val="bg2">
                    <a:lumMod val="50000"/>
                  </a:schemeClr>
                </a:solidFill>
                <a:latin typeface="+mn-lt"/>
              </a:rPr>
              <a:t>DEVELOPedia is your primary source for all things DEVELOP. It is an internal wiki intended to serve three purposes:</a:t>
            </a:r>
          </a:p>
          <a:p>
            <a:pPr marL="742950" lvl="1" indent="-285750">
              <a:lnSpc>
                <a:spcPct val="100000"/>
              </a:lnSpc>
              <a:spcBef>
                <a:spcPts val="0"/>
              </a:spcBef>
              <a:spcAft>
                <a:spcPts val="600"/>
              </a:spcAft>
              <a:buClr>
                <a:srgbClr val="5496AD"/>
              </a:buClr>
              <a:buFont typeface="Arial" panose="020B0604020202020204" pitchFamily="34" charset="0"/>
              <a:buChar char="•"/>
            </a:pPr>
            <a:r>
              <a:rPr lang="en-US" sz="1600">
                <a:solidFill>
                  <a:schemeClr val="bg2">
                    <a:lumMod val="50000"/>
                  </a:schemeClr>
                </a:solidFill>
                <a:latin typeface="+mn-lt"/>
              </a:rPr>
              <a:t>Share critical information about the program and projects</a:t>
            </a:r>
          </a:p>
          <a:p>
            <a:pPr marL="742950" lvl="1" indent="-285750">
              <a:lnSpc>
                <a:spcPct val="100000"/>
              </a:lnSpc>
              <a:spcBef>
                <a:spcPts val="0"/>
              </a:spcBef>
              <a:spcAft>
                <a:spcPts val="600"/>
              </a:spcAft>
              <a:buClr>
                <a:srgbClr val="5496AD"/>
              </a:buClr>
              <a:buFont typeface="Arial" panose="020B0604020202020204" pitchFamily="34" charset="0"/>
              <a:buChar char="•"/>
            </a:pPr>
            <a:r>
              <a:rPr lang="en-US" sz="1600">
                <a:solidFill>
                  <a:schemeClr val="bg2">
                    <a:lumMod val="50000"/>
                  </a:schemeClr>
                </a:solidFill>
                <a:latin typeface="+mn-lt"/>
              </a:rPr>
              <a:t>Hosts detailed information relating to term logistics (templates, deadlines, etc.)</a:t>
            </a:r>
          </a:p>
          <a:p>
            <a:pPr marL="742950" lvl="1" indent="-285750">
              <a:lnSpc>
                <a:spcPct val="100000"/>
              </a:lnSpc>
              <a:spcBef>
                <a:spcPts val="0"/>
              </a:spcBef>
              <a:spcAft>
                <a:spcPts val="1200"/>
              </a:spcAft>
              <a:buClr>
                <a:srgbClr val="5496AD"/>
              </a:buClr>
              <a:buFont typeface="Arial" panose="020B0604020202020204" pitchFamily="34" charset="0"/>
              <a:buChar char="•"/>
            </a:pPr>
            <a:r>
              <a:rPr lang="en-US" sz="1600">
                <a:solidFill>
                  <a:schemeClr val="bg2">
                    <a:lumMod val="50000"/>
                  </a:schemeClr>
                </a:solidFill>
                <a:latin typeface="+mn-lt"/>
              </a:rPr>
              <a:t>Source of information about past projects, participants, resources, guidelines, opportunities, and more!</a:t>
            </a:r>
          </a:p>
          <a:p>
            <a:pPr marL="285750" indent="-285750">
              <a:lnSpc>
                <a:spcPct val="100000"/>
              </a:lnSpc>
              <a:spcBef>
                <a:spcPts val="0"/>
              </a:spcBef>
              <a:spcAft>
                <a:spcPts val="1200"/>
              </a:spcAft>
              <a:buClr>
                <a:srgbClr val="5496AD"/>
              </a:buClr>
              <a:buFont typeface="Arial" panose="020B0604020202020204" pitchFamily="34" charset="0"/>
              <a:buChar char="•"/>
            </a:pPr>
            <a:r>
              <a:rPr lang="en-US" sz="1600" b="1">
                <a:solidFill>
                  <a:schemeClr val="bg2">
                    <a:lumMod val="50000"/>
                  </a:schemeClr>
                </a:solidFill>
                <a:latin typeface="+mn-lt"/>
              </a:rPr>
              <a:t>Visit DEVELOPedia daily </a:t>
            </a:r>
            <a:r>
              <a:rPr lang="en-US" sz="1600">
                <a:solidFill>
                  <a:schemeClr val="bg2">
                    <a:lumMod val="50000"/>
                  </a:schemeClr>
                </a:solidFill>
                <a:latin typeface="+mn-lt"/>
              </a:rPr>
              <a:t>for weekly news, due dates, deliverable templates, training resources, past project deliverables, and more! Best Practice: make it your landing page for the term!</a:t>
            </a:r>
            <a:endParaRPr lang="en-US" sz="1600" b="1">
              <a:solidFill>
                <a:schemeClr val="bg2">
                  <a:lumMod val="50000"/>
                </a:schemeClr>
              </a:solidFill>
              <a:latin typeface="+mn-lt"/>
            </a:endParaRPr>
          </a:p>
          <a:p>
            <a:pPr marL="285750" indent="-285750">
              <a:lnSpc>
                <a:spcPct val="100000"/>
              </a:lnSpc>
              <a:spcBef>
                <a:spcPts val="0"/>
              </a:spcBef>
              <a:spcAft>
                <a:spcPts val="1200"/>
              </a:spcAft>
              <a:buClr>
                <a:srgbClr val="5496AD"/>
              </a:buClr>
              <a:buFont typeface="Arial" panose="020B0604020202020204" pitchFamily="34" charset="0"/>
              <a:buChar char="•"/>
            </a:pPr>
            <a:r>
              <a:rPr lang="en-US" sz="1600">
                <a:solidFill>
                  <a:schemeClr val="bg2">
                    <a:lumMod val="50000"/>
                  </a:schemeClr>
                </a:solidFill>
                <a:latin typeface="+mn-lt"/>
              </a:rPr>
              <a:t>DEVELOPedia is a collaborative effort and living document, constantly adapting to meet the needs of the NASA DEVELOP National Program and the people that make the program great (That’s you!).</a:t>
            </a:r>
          </a:p>
          <a:p>
            <a:pPr marL="285750" indent="-285750">
              <a:lnSpc>
                <a:spcPct val="100000"/>
              </a:lnSpc>
              <a:spcBef>
                <a:spcPts val="0"/>
              </a:spcBef>
              <a:spcAft>
                <a:spcPts val="1200"/>
              </a:spcAft>
              <a:buClr>
                <a:srgbClr val="5496AD"/>
              </a:buClr>
              <a:buFont typeface="Arial" panose="020B0604020202020204" pitchFamily="34" charset="0"/>
              <a:buChar char="•"/>
            </a:pPr>
            <a:r>
              <a:rPr lang="en-US" sz="1600" b="1">
                <a:solidFill>
                  <a:schemeClr val="bg2">
                    <a:lumMod val="50000"/>
                  </a:schemeClr>
                </a:solidFill>
                <a:latin typeface="+mn-lt"/>
              </a:rPr>
              <a:t>Note</a:t>
            </a:r>
            <a:r>
              <a:rPr lang="en-US" sz="1600">
                <a:solidFill>
                  <a:schemeClr val="bg2">
                    <a:lumMod val="50000"/>
                  </a:schemeClr>
                </a:solidFill>
                <a:latin typeface="+mn-lt"/>
              </a:rPr>
              <a:t>: this is a resource that you keep access to even after your term ends!</a:t>
            </a:r>
          </a:p>
        </p:txBody>
      </p:sp>
      <p:sp>
        <p:nvSpPr>
          <p:cNvPr id="7" name="Rectangle 6">
            <a:extLst>
              <a:ext uri="{FF2B5EF4-FFF2-40B4-BE49-F238E27FC236}">
                <a16:creationId xmlns:a16="http://schemas.microsoft.com/office/drawing/2014/main" id="{EE6CCCA0-3DF5-4EE1-8B36-733FEA23B226}"/>
              </a:ext>
            </a:extLst>
          </p:cNvPr>
          <p:cNvSpPr/>
          <p:nvPr/>
        </p:nvSpPr>
        <p:spPr>
          <a:xfrm>
            <a:off x="459461" y="6224733"/>
            <a:ext cx="5461752" cy="369332"/>
          </a:xfrm>
          <a:prstGeom prst="rect">
            <a:avLst/>
          </a:prstGeom>
        </p:spPr>
        <p:txBody>
          <a:bodyPr wrap="none">
            <a:spAutoFit/>
          </a:bodyPr>
          <a:lstStyle/>
          <a:p>
            <a:pPr algn="ctr"/>
            <a:r>
              <a:rPr lang="en-US">
                <a:solidFill>
                  <a:srgbClr val="EF282F"/>
                </a:solidFill>
                <a:latin typeface="Century Gothic" panose="020B0502020202020204" pitchFamily="34" charset="0"/>
                <a:hlinkClick r:id="rId3"/>
              </a:rPr>
              <a:t>http://www.devpedia.developexchange.com</a:t>
            </a:r>
            <a:r>
              <a:rPr lang="en-US">
                <a:solidFill>
                  <a:srgbClr val="EF282F"/>
                </a:solidFill>
                <a:latin typeface="Century Gothic" panose="020B0502020202020204" pitchFamily="34" charset="0"/>
              </a:rPr>
              <a:t> </a:t>
            </a:r>
          </a:p>
        </p:txBody>
      </p:sp>
      <p:sp>
        <p:nvSpPr>
          <p:cNvPr id="8" name="Rectangle 7">
            <a:extLst>
              <a:ext uri="{FF2B5EF4-FFF2-40B4-BE49-F238E27FC236}">
                <a16:creationId xmlns:a16="http://schemas.microsoft.com/office/drawing/2014/main" id="{BBFE0433-9437-4D46-91C5-9EC8418A226C}"/>
              </a:ext>
            </a:extLst>
          </p:cNvPr>
          <p:cNvSpPr/>
          <p:nvPr/>
        </p:nvSpPr>
        <p:spPr>
          <a:xfrm>
            <a:off x="6096000" y="6234731"/>
            <a:ext cx="5461752" cy="353943"/>
          </a:xfrm>
          <a:prstGeom prst="rect">
            <a:avLst/>
          </a:prstGeom>
        </p:spPr>
        <p:txBody>
          <a:bodyPr wrap="square">
            <a:spAutoFit/>
          </a:bodyPr>
          <a:lstStyle/>
          <a:p>
            <a:r>
              <a:rPr lang="en-US" sz="1700">
                <a:solidFill>
                  <a:schemeClr val="tx1">
                    <a:lumMod val="75000"/>
                    <a:lumOff val="25000"/>
                  </a:schemeClr>
                </a:solidFill>
                <a:latin typeface="Century Gothic" panose="020B0502020202020204" pitchFamily="34" charset="0"/>
              </a:rPr>
              <a:t>POCs: Laramie Plott &amp; Amanda Clayton</a:t>
            </a:r>
          </a:p>
        </p:txBody>
      </p:sp>
      <p:grpSp>
        <p:nvGrpSpPr>
          <p:cNvPr id="9" name="Group 8">
            <a:extLst>
              <a:ext uri="{FF2B5EF4-FFF2-40B4-BE49-F238E27FC236}">
                <a16:creationId xmlns:a16="http://schemas.microsoft.com/office/drawing/2014/main" id="{E7C61A63-E8D3-4F6E-A246-2A402A513CC8}"/>
              </a:ext>
            </a:extLst>
          </p:cNvPr>
          <p:cNvGrpSpPr/>
          <p:nvPr/>
        </p:nvGrpSpPr>
        <p:grpSpPr>
          <a:xfrm>
            <a:off x="1999903" y="5078445"/>
            <a:ext cx="7842619" cy="863963"/>
            <a:chOff x="637003" y="5290691"/>
            <a:chExt cx="3691983" cy="1056769"/>
          </a:xfrm>
        </p:grpSpPr>
        <p:sp>
          <p:nvSpPr>
            <p:cNvPr id="10" name="Text Placeholder 5">
              <a:extLst>
                <a:ext uri="{FF2B5EF4-FFF2-40B4-BE49-F238E27FC236}">
                  <a16:creationId xmlns:a16="http://schemas.microsoft.com/office/drawing/2014/main" id="{4DAB07A2-CE50-46A3-A6D7-43D19E3B5B57}"/>
                </a:ext>
              </a:extLst>
            </p:cNvPr>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Completing Your Personal </a:t>
              </a:r>
              <a:r>
                <a:rPr lang="en-US" sz="1600" b="1" i="1" err="1">
                  <a:solidFill>
                    <a:srgbClr val="0061AA"/>
                  </a:solidFill>
                </a:rPr>
                <a:t>DEVELOPedia</a:t>
              </a:r>
              <a:r>
                <a:rPr lang="en-US" sz="1600" b="1" i="1">
                  <a:solidFill>
                    <a:srgbClr val="0061AA"/>
                  </a:solidFill>
                </a:rPr>
                <a:t> Page is a Week 1 Deliverable!</a:t>
              </a:r>
            </a:p>
            <a:p>
              <a:pPr algn="ctr">
                <a:spcBef>
                  <a:spcPts val="0"/>
                </a:spcBef>
                <a:buClr>
                  <a:srgbClr val="0078C1"/>
                </a:buClr>
              </a:pPr>
              <a:r>
                <a:rPr lang="en-US" sz="1600"/>
                <a:t>Make sure to include a picture, a long-term email address, information about your background &amp; interests, &amp; a link to your LinkedIn profile!</a:t>
              </a:r>
              <a:endParaRPr lang="en-US" sz="1800"/>
            </a:p>
          </p:txBody>
        </p:sp>
        <p:sp>
          <p:nvSpPr>
            <p:cNvPr id="11" name="Rounded Rectangle 44">
              <a:extLst>
                <a:ext uri="{FF2B5EF4-FFF2-40B4-BE49-F238E27FC236}">
                  <a16:creationId xmlns:a16="http://schemas.microsoft.com/office/drawing/2014/main" id="{B002BFA8-522B-4AF8-87BF-D30A43F01B67}"/>
                </a:ext>
              </a:extLst>
            </p:cNvPr>
            <p:cNvSpPr/>
            <p:nvPr/>
          </p:nvSpPr>
          <p:spPr>
            <a:xfrm>
              <a:off x="637003" y="5290691"/>
              <a:ext cx="3691983" cy="1056769"/>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2B2A4A7-086F-4E62-90A7-014205999B8C}"/>
              </a:ext>
            </a:extLst>
          </p:cNvPr>
          <p:cNvPicPr>
            <a:picLocks noChangeAspect="1"/>
          </p:cNvPicPr>
          <p:nvPr/>
        </p:nvPicPr>
        <p:blipFill>
          <a:blip r:embed="rId4"/>
          <a:stretch>
            <a:fillRect/>
          </a:stretch>
        </p:blipFill>
        <p:spPr>
          <a:xfrm>
            <a:off x="6706650" y="165965"/>
            <a:ext cx="5123271" cy="16699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874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a:xfrm>
            <a:off x="618158" y="365125"/>
            <a:ext cx="10515600" cy="570057"/>
          </a:xfrm>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618158" y="908938"/>
            <a:ext cx="10712117" cy="820004"/>
          </a:xfrm>
        </p:spPr>
        <p:txBody>
          <a:bodyPr anchor="ctr">
            <a:noAutofit/>
          </a:bodyPr>
          <a:lstStyle/>
          <a:p>
            <a:pPr>
              <a:spcBef>
                <a:spcPts val="0"/>
              </a:spcBef>
            </a:pPr>
            <a:r>
              <a:rPr lang="en-US" altLang="en-US" sz="3200">
                <a:solidFill>
                  <a:srgbClr val="00B050"/>
                </a:solidFill>
              </a:rPr>
              <a:t>D</a:t>
            </a:r>
            <a:r>
              <a:rPr lang="en-US" altLang="en-US" sz="3200"/>
              <a:t>EVELOP </a:t>
            </a:r>
            <a:r>
              <a:rPr lang="en-US" altLang="en-US" sz="3200">
                <a:solidFill>
                  <a:srgbClr val="00B050"/>
                </a:solidFill>
              </a:rPr>
              <a:t>E</a:t>
            </a:r>
            <a:r>
              <a:rPr lang="en-US" altLang="en-US" sz="3200"/>
              <a:t>arth </a:t>
            </a:r>
          </a:p>
          <a:p>
            <a:pPr>
              <a:spcBef>
                <a:spcPts val="0"/>
              </a:spcBef>
            </a:pPr>
            <a:r>
              <a:rPr lang="en-US" altLang="en-US" sz="3200">
                <a:solidFill>
                  <a:srgbClr val="00B050"/>
                </a:solidFill>
              </a:rPr>
              <a:t>S</a:t>
            </a:r>
            <a:r>
              <a:rPr lang="en-US" altLang="en-US" sz="3200"/>
              <a:t>cience </a:t>
            </a:r>
            <a:r>
              <a:rPr lang="en-US" altLang="en-US" sz="3200">
                <a:solidFill>
                  <a:srgbClr val="00B050"/>
                </a:solidFill>
              </a:rPr>
              <a:t>C</a:t>
            </a:r>
            <a:r>
              <a:rPr lang="en-US" altLang="en-US" sz="3200"/>
              <a:t>ollective (DESC)</a:t>
            </a:r>
            <a:endParaRPr lang="en-US" sz="3200"/>
          </a:p>
        </p:txBody>
      </p:sp>
      <p:sp>
        <p:nvSpPr>
          <p:cNvPr id="16" name="Text Placeholder 5">
            <a:extLst>
              <a:ext uri="{FF2B5EF4-FFF2-40B4-BE49-F238E27FC236}">
                <a16:creationId xmlns:a16="http://schemas.microsoft.com/office/drawing/2014/main" id="{5E563D3A-3773-4B4F-9101-78174113E4E4}"/>
              </a:ext>
            </a:extLst>
          </p:cNvPr>
          <p:cNvSpPr txBox="1">
            <a:spLocks/>
          </p:cNvSpPr>
          <p:nvPr/>
        </p:nvSpPr>
        <p:spPr>
          <a:xfrm>
            <a:off x="618157" y="1974555"/>
            <a:ext cx="10735641" cy="132635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5496AD"/>
              </a:buClr>
              <a:buFont typeface="Arial" panose="020B0604020202020204" pitchFamily="34" charset="0"/>
              <a:buChar char="•"/>
            </a:pPr>
            <a:r>
              <a:rPr lang="en-US" sz="1800">
                <a:solidFill>
                  <a:schemeClr val="bg2">
                    <a:lumMod val="50000"/>
                  </a:schemeClr>
                </a:solidFill>
                <a:latin typeface="+mn-lt"/>
              </a:rPr>
              <a:t>A forum for all your software, geospatial, and coding questions! Participants should feel welcome and comfortable to help each other troubleshoot and respond to each others’ questions</a:t>
            </a:r>
          </a:p>
          <a:p>
            <a:pPr marL="285750" indent="-285750">
              <a:spcBef>
                <a:spcPts val="0"/>
              </a:spcBef>
              <a:spcAft>
                <a:spcPts val="600"/>
              </a:spcAft>
              <a:buClr>
                <a:srgbClr val="5496AD"/>
              </a:buClr>
              <a:buFont typeface="Arial" panose="020B0604020202020204" pitchFamily="34" charset="0"/>
              <a:buChar char="•"/>
            </a:pPr>
            <a:r>
              <a:rPr lang="en-US" sz="1800">
                <a:solidFill>
                  <a:schemeClr val="bg2">
                    <a:lumMod val="50000"/>
                  </a:schemeClr>
                </a:solidFill>
                <a:latin typeface="+mn-lt"/>
              </a:rPr>
              <a:t>Can email forum directly like a regular email address</a:t>
            </a:r>
          </a:p>
          <a:p>
            <a:pPr marL="285750" indent="-285750">
              <a:spcBef>
                <a:spcPts val="0"/>
              </a:spcBef>
              <a:spcAft>
                <a:spcPts val="600"/>
              </a:spcAft>
              <a:buClr>
                <a:srgbClr val="5496AD"/>
              </a:buClr>
              <a:buChar char="•"/>
            </a:pPr>
            <a:r>
              <a:rPr lang="en-US" sz="1800">
                <a:solidFill>
                  <a:schemeClr val="bg2">
                    <a:lumMod val="50000"/>
                  </a:schemeClr>
                </a:solidFill>
                <a:latin typeface="Georgia"/>
              </a:rPr>
              <a:t>Be sure to attempt troubleshooting on your own as a team and with your Lead before posting</a:t>
            </a:r>
          </a:p>
          <a:p>
            <a:pPr>
              <a:spcBef>
                <a:spcPts val="0"/>
              </a:spcBef>
              <a:spcAft>
                <a:spcPts val="1800"/>
              </a:spcAft>
              <a:buClr>
                <a:srgbClr val="EF282F"/>
              </a:buClr>
            </a:pPr>
            <a:endParaRPr lang="en-US" sz="1800">
              <a:solidFill>
                <a:schemeClr val="bg2">
                  <a:lumMod val="50000"/>
                </a:schemeClr>
              </a:solidFill>
            </a:endParaRPr>
          </a:p>
        </p:txBody>
      </p:sp>
      <p:pic>
        <p:nvPicPr>
          <p:cNvPr id="19" name="Content Placeholder 3">
            <a:extLst>
              <a:ext uri="{FF2B5EF4-FFF2-40B4-BE49-F238E27FC236}">
                <a16:creationId xmlns:a16="http://schemas.microsoft.com/office/drawing/2014/main" id="{2EEEA4B4-D335-4B0B-9251-9527DD9222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770"/>
          <a:stretch/>
        </p:blipFill>
        <p:spPr>
          <a:xfrm>
            <a:off x="4070208" y="3538292"/>
            <a:ext cx="5392704" cy="2651760"/>
          </a:xfrm>
          <a:prstGeom prst="rect">
            <a:avLst/>
          </a:prstGeom>
          <a:ln w="28575">
            <a:solidFill>
              <a:srgbClr val="538BC3"/>
            </a:solidFill>
            <a:prstDash val="sysDash"/>
          </a:ln>
        </p:spPr>
      </p:pic>
      <p:sp>
        <p:nvSpPr>
          <p:cNvPr id="20" name="TextBox 19">
            <a:extLst>
              <a:ext uri="{FF2B5EF4-FFF2-40B4-BE49-F238E27FC236}">
                <a16:creationId xmlns:a16="http://schemas.microsoft.com/office/drawing/2014/main" id="{F9CC4DC9-8D1C-4551-A619-56DBF0A39683}"/>
              </a:ext>
            </a:extLst>
          </p:cNvPr>
          <p:cNvSpPr txBox="1"/>
          <p:nvPr/>
        </p:nvSpPr>
        <p:spPr>
          <a:xfrm>
            <a:off x="1198781" y="3521300"/>
            <a:ext cx="1733349" cy="1569660"/>
          </a:xfrm>
          <a:prstGeom prst="rect">
            <a:avLst/>
          </a:prstGeom>
          <a:noFill/>
        </p:spPr>
        <p:txBody>
          <a:bodyPr wrap="square" rtlCol="0">
            <a:spAutoFit/>
          </a:bodyPr>
          <a:lstStyle/>
          <a:p>
            <a:pPr algn="r"/>
            <a:r>
              <a:rPr lang="en-US" sz="1600" b="1">
                <a:solidFill>
                  <a:schemeClr val="tx1">
                    <a:lumMod val="75000"/>
                    <a:lumOff val="25000"/>
                  </a:schemeClr>
                </a:solidFill>
                <a:latin typeface="Century Gothic" charset="0"/>
                <a:ea typeface="Century Gothic" charset="0"/>
                <a:cs typeface="Century Gothic" charset="0"/>
              </a:rPr>
              <a:t>Copy link, go join, and bookmark the DESC on your favorite browser! </a:t>
            </a:r>
          </a:p>
        </p:txBody>
      </p:sp>
      <p:sp>
        <p:nvSpPr>
          <p:cNvPr id="21" name="Rectangle 20">
            <a:hlinkClick r:id="rId4"/>
            <a:extLst>
              <a:ext uri="{FF2B5EF4-FFF2-40B4-BE49-F238E27FC236}">
                <a16:creationId xmlns:a16="http://schemas.microsoft.com/office/drawing/2014/main" id="{1F1E89D6-8BBA-4AC1-9477-FD1998BAD183}"/>
              </a:ext>
            </a:extLst>
          </p:cNvPr>
          <p:cNvSpPr/>
          <p:nvPr/>
        </p:nvSpPr>
        <p:spPr>
          <a:xfrm>
            <a:off x="957309" y="5669065"/>
            <a:ext cx="2705979" cy="584775"/>
          </a:xfrm>
          <a:prstGeom prst="rect">
            <a:avLst/>
          </a:prstGeom>
        </p:spPr>
        <p:txBody>
          <a:bodyPr wrap="square">
            <a:spAutoFit/>
          </a:bodyPr>
          <a:lstStyle/>
          <a:p>
            <a:r>
              <a:rPr lang="en-US" sz="1600" b="1">
                <a:solidFill>
                  <a:schemeClr val="accent6">
                    <a:lumMod val="75000"/>
                  </a:schemeClr>
                </a:solidFill>
                <a:latin typeface="Century Gothic" charset="0"/>
                <a:ea typeface="Century Gothic" charset="0"/>
                <a:cs typeface="Century Gothic" charset="0"/>
                <a:hlinkClick r:id="rId4"/>
              </a:rPr>
              <a:t>https://groups.google.com/d/forum/developesc</a:t>
            </a:r>
            <a:endParaRPr lang="en-US" sz="1600">
              <a:solidFill>
                <a:schemeClr val="accent6">
                  <a:lumMod val="75000"/>
                </a:schemeClr>
              </a:solidFill>
              <a:latin typeface="Century Gothic" charset="0"/>
              <a:ea typeface="Century Gothic" charset="0"/>
              <a:cs typeface="Century Gothic" charset="0"/>
            </a:endParaRPr>
          </a:p>
        </p:txBody>
      </p:sp>
      <p:sp>
        <p:nvSpPr>
          <p:cNvPr id="22" name="Right Arrow 46">
            <a:extLst>
              <a:ext uri="{FF2B5EF4-FFF2-40B4-BE49-F238E27FC236}">
                <a16:creationId xmlns:a16="http://schemas.microsoft.com/office/drawing/2014/main" id="{65555BDC-B261-480D-8A3B-FEFAFFC00527}"/>
              </a:ext>
            </a:extLst>
          </p:cNvPr>
          <p:cNvSpPr/>
          <p:nvPr/>
        </p:nvSpPr>
        <p:spPr>
          <a:xfrm rot="6390836">
            <a:off x="2004855" y="5290153"/>
            <a:ext cx="452845" cy="200055"/>
          </a:xfrm>
          <a:prstGeom prst="rightArrow">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BDEDC75-3515-BFBE-70F3-4190DEF08BBA}"/>
              </a:ext>
            </a:extLst>
          </p:cNvPr>
          <p:cNvGrpSpPr/>
          <p:nvPr/>
        </p:nvGrpSpPr>
        <p:grpSpPr>
          <a:xfrm>
            <a:off x="7667897" y="132686"/>
            <a:ext cx="4290809" cy="1477778"/>
            <a:chOff x="2597701" y="5290691"/>
            <a:chExt cx="1731286" cy="1005904"/>
          </a:xfrm>
        </p:grpSpPr>
        <p:sp>
          <p:nvSpPr>
            <p:cNvPr id="3" name="Text Placeholder 5">
              <a:extLst>
                <a:ext uri="{FF2B5EF4-FFF2-40B4-BE49-F238E27FC236}">
                  <a16:creationId xmlns:a16="http://schemas.microsoft.com/office/drawing/2014/main" id="{8B2E16F2-1441-F0B4-038F-9BBD17812568}"/>
                </a:ext>
              </a:extLst>
            </p:cNvPr>
            <p:cNvSpPr txBox="1">
              <a:spLocks/>
            </p:cNvSpPr>
            <p:nvPr/>
          </p:nvSpPr>
          <p:spPr>
            <a:xfrm>
              <a:off x="2597701" y="5307539"/>
              <a:ext cx="1731286"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600"/>
                <a:t>The DESC is not a full-service help desk but is crowd sourced by DEVELOP alumni, Leads, &amp; participants – It’s possible that your question could go unanswered.</a:t>
              </a:r>
              <a:endParaRPr lang="en-US" sz="1800"/>
            </a:p>
          </p:txBody>
        </p:sp>
        <p:sp>
          <p:nvSpPr>
            <p:cNvPr id="4" name="Rounded Rectangle 44">
              <a:extLst>
                <a:ext uri="{FF2B5EF4-FFF2-40B4-BE49-F238E27FC236}">
                  <a16:creationId xmlns:a16="http://schemas.microsoft.com/office/drawing/2014/main" id="{EB3643DA-8939-E7F8-B0C5-B836F0A091B1}"/>
                </a:ext>
              </a:extLst>
            </p:cNvPr>
            <p:cNvSpPr/>
            <p:nvPr/>
          </p:nvSpPr>
          <p:spPr>
            <a:xfrm>
              <a:off x="2597701" y="5290691"/>
              <a:ext cx="1731285" cy="1005904"/>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197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Virtual Machines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6765"/>
            <a:ext cx="10896598" cy="488600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lnSpc>
                <a:spcPct val="100000"/>
              </a:lnSpc>
              <a:spcBef>
                <a:spcPts val="0"/>
              </a:spcBef>
              <a:spcAft>
                <a:spcPts val="600"/>
              </a:spcAft>
            </a:pPr>
            <a:r>
              <a:rPr lang="en-US" sz="1800">
                <a:latin typeface="Georgia"/>
              </a:rPr>
              <a:t>Virtual machines are a resource for </a:t>
            </a:r>
            <a:r>
              <a:rPr lang="en-US" sz="1800" err="1">
                <a:latin typeface="Georgia"/>
              </a:rPr>
              <a:t>DEVELOPers</a:t>
            </a:r>
            <a:r>
              <a:rPr lang="en-US" sz="1800">
                <a:latin typeface="Georgia"/>
              </a:rPr>
              <a:t> to run processing and access specific software. Note: Some NASA locations have limitations in accessing VMs due to firewalls. Please turn off your VM after each use to avoid incurring extra costs!</a:t>
            </a:r>
          </a:p>
          <a:p>
            <a:pPr marL="60325">
              <a:lnSpc>
                <a:spcPct val="100000"/>
              </a:lnSpc>
              <a:spcBef>
                <a:spcPts val="0"/>
              </a:spcBef>
              <a:spcAft>
                <a:spcPts val="600"/>
              </a:spcAft>
            </a:pPr>
            <a:r>
              <a:rPr lang="en-US" b="1">
                <a:latin typeface="Georgia"/>
              </a:rPr>
              <a:t>Online Policies:</a:t>
            </a:r>
          </a:p>
          <a:p>
            <a:pPr marL="285750" indent="-225425">
              <a:lnSpc>
                <a:spcPct val="100000"/>
              </a:lnSpc>
              <a:spcBef>
                <a:spcPts val="0"/>
              </a:spcBef>
              <a:spcAft>
                <a:spcPts val="600"/>
              </a:spcAft>
              <a:buFont typeface="Arial" panose="020B0604020202020204" pitchFamily="34" charset="0"/>
              <a:buChar char="•"/>
            </a:pPr>
            <a:r>
              <a:rPr lang="en-US">
                <a:latin typeface="Georgia"/>
              </a:rPr>
              <a:t>Virtual machines should be used for DEVELOP purposes only, meaning absolutely no games, commercial radio, or music/video downloads (unless it’s for the project).</a:t>
            </a:r>
          </a:p>
          <a:p>
            <a:pPr marL="285750" indent="-225425">
              <a:lnSpc>
                <a:spcPct val="100000"/>
              </a:lnSpc>
              <a:spcBef>
                <a:spcPts val="0"/>
              </a:spcBef>
              <a:spcAft>
                <a:spcPts val="600"/>
              </a:spcAft>
              <a:buFont typeface="Arial" panose="020B0604020202020204" pitchFamily="34" charset="0"/>
              <a:buChar char="•"/>
            </a:pPr>
            <a:r>
              <a:rPr lang="en-US">
                <a:latin typeface="Georgia"/>
              </a:rPr>
              <a:t>No Facebook, Twitter, etc. unless it’s for DEVELOP purposes!</a:t>
            </a:r>
          </a:p>
          <a:p>
            <a:pPr marL="285750" indent="-225425">
              <a:lnSpc>
                <a:spcPct val="100000"/>
              </a:lnSpc>
              <a:spcBef>
                <a:spcPts val="0"/>
              </a:spcBef>
              <a:spcAft>
                <a:spcPts val="600"/>
              </a:spcAft>
              <a:buFont typeface="Arial" panose="020B0604020202020204" pitchFamily="34" charset="0"/>
              <a:buChar char="•"/>
            </a:pPr>
            <a:r>
              <a:rPr lang="en-US">
                <a:latin typeface="Georgia"/>
              </a:rPr>
              <a:t>Limited use of personal emails are acceptable as long as they DO NOT interfere with your project work.</a:t>
            </a:r>
          </a:p>
          <a:p>
            <a:pPr marL="285750" indent="-225425">
              <a:lnSpc>
                <a:spcPct val="100000"/>
              </a:lnSpc>
              <a:spcBef>
                <a:spcPts val="0"/>
              </a:spcBef>
              <a:spcAft>
                <a:spcPts val="600"/>
              </a:spcAft>
              <a:buFont typeface="Arial" panose="020B0604020202020204" pitchFamily="34" charset="0"/>
              <a:buChar char="•"/>
            </a:pPr>
            <a:r>
              <a:rPr lang="en-US">
                <a:latin typeface="Georgia"/>
              </a:rPr>
              <a:t>Be mindful of the websites you visit and links you click on.</a:t>
            </a:r>
          </a:p>
          <a:p>
            <a:pPr marL="285750" indent="-225425">
              <a:lnSpc>
                <a:spcPct val="100000"/>
              </a:lnSpc>
              <a:spcBef>
                <a:spcPts val="0"/>
              </a:spcBef>
              <a:spcAft>
                <a:spcPts val="600"/>
              </a:spcAft>
              <a:buFont typeface="Arial" panose="020B0604020202020204" pitchFamily="34" charset="0"/>
              <a:buChar char="•"/>
            </a:pPr>
            <a:r>
              <a:rPr lang="en-US">
                <a:latin typeface="Georgia"/>
              </a:rPr>
              <a:t>Be diligent against phishing attempts.</a:t>
            </a:r>
          </a:p>
          <a:p>
            <a:pPr marL="60325">
              <a:lnSpc>
                <a:spcPct val="100000"/>
              </a:lnSpc>
              <a:spcBef>
                <a:spcPts val="0"/>
              </a:spcBef>
              <a:spcAft>
                <a:spcPts val="600"/>
              </a:spcAft>
            </a:pPr>
            <a:endParaRPr lang="en-US" b="1"/>
          </a:p>
          <a:p>
            <a:pPr marL="60325">
              <a:lnSpc>
                <a:spcPct val="100000"/>
              </a:lnSpc>
              <a:spcBef>
                <a:spcPts val="0"/>
              </a:spcBef>
              <a:spcAft>
                <a:spcPts val="600"/>
              </a:spcAft>
            </a:pPr>
            <a:r>
              <a:rPr lang="en-US" b="1">
                <a:latin typeface="Georgia"/>
              </a:rPr>
              <a:t>Software:</a:t>
            </a:r>
          </a:p>
          <a:p>
            <a:pPr marL="285750" indent="-225425">
              <a:lnSpc>
                <a:spcPct val="100000"/>
              </a:lnSpc>
              <a:spcBef>
                <a:spcPts val="0"/>
              </a:spcBef>
              <a:spcAft>
                <a:spcPts val="600"/>
              </a:spcAft>
              <a:buFont typeface="Arial" panose="020B0604020202020204" pitchFamily="34" charset="0"/>
              <a:buChar char="•"/>
            </a:pPr>
            <a:r>
              <a:rPr lang="en-US">
                <a:latin typeface="Georgia"/>
              </a:rPr>
              <a:t>Installation of legally licensed software is permitted if the software is necessary to complete your project – but you must have approval from your Lead. </a:t>
            </a:r>
          </a:p>
          <a:p>
            <a:pPr marL="285750" indent="-225425">
              <a:lnSpc>
                <a:spcPct val="100000"/>
              </a:lnSpc>
              <a:spcBef>
                <a:spcPts val="0"/>
              </a:spcBef>
              <a:spcAft>
                <a:spcPts val="600"/>
              </a:spcAft>
              <a:buFont typeface="Arial" panose="020B0604020202020204" pitchFamily="34" charset="0"/>
              <a:buChar char="•"/>
            </a:pPr>
            <a:r>
              <a:rPr lang="en-US">
                <a:latin typeface="Georgia"/>
              </a:rPr>
              <a:t>If you have questions regarding permissibility of software, please contact your Lead.</a:t>
            </a:r>
          </a:p>
          <a:p>
            <a:pPr marL="285750" indent="-225425">
              <a:lnSpc>
                <a:spcPct val="100000"/>
              </a:lnSpc>
              <a:spcBef>
                <a:spcPts val="0"/>
              </a:spcBef>
              <a:spcAft>
                <a:spcPts val="600"/>
              </a:spcAft>
              <a:buFont typeface="Arial" panose="020B0604020202020204" pitchFamily="34" charset="0"/>
              <a:buChar char="•"/>
            </a:pPr>
            <a:r>
              <a:rPr lang="en-US">
                <a:latin typeface="Georgia"/>
              </a:rPr>
              <a:t>Do not make copies of proprietary software.</a:t>
            </a:r>
          </a:p>
          <a:p>
            <a:pPr marL="285750" indent="-225425">
              <a:lnSpc>
                <a:spcPct val="100000"/>
              </a:lnSpc>
              <a:spcBef>
                <a:spcPts val="0"/>
              </a:spcBef>
              <a:spcAft>
                <a:spcPts val="600"/>
              </a:spcAft>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Tree>
    <p:extLst>
      <p:ext uri="{BB962C8B-B14F-4D97-AF65-F5344CB8AC3E}">
        <p14:creationId xmlns:p14="http://schemas.microsoft.com/office/powerpoint/2010/main" val="377266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7">
            <a:extLst>
              <a:ext uri="{FF2B5EF4-FFF2-40B4-BE49-F238E27FC236}">
                <a16:creationId xmlns:a16="http://schemas.microsoft.com/office/drawing/2014/main" id="{5D612A03-7A02-4DB2-B2B1-30BC447A5C71}"/>
              </a:ext>
            </a:extLst>
          </p:cNvPr>
          <p:cNvSpPr txBox="1">
            <a:spLocks/>
          </p:cNvSpPr>
          <p:nvPr/>
        </p:nvSpPr>
        <p:spPr>
          <a:xfrm>
            <a:off x="838200" y="1133430"/>
            <a:ext cx="10196038" cy="82000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3200"/>
              <a:t>NASA Data Centers (DAACs)</a:t>
            </a:r>
            <a:endParaRPr lang="en-US" sz="3200"/>
          </a:p>
        </p:txBody>
      </p:sp>
      <p:sp>
        <p:nvSpPr>
          <p:cNvPr id="24" name="Text Placeholder 5">
            <a:extLst>
              <a:ext uri="{FF2B5EF4-FFF2-40B4-BE49-F238E27FC236}">
                <a16:creationId xmlns:a16="http://schemas.microsoft.com/office/drawing/2014/main" id="{AF8AE429-1FCE-49DF-8566-7C2063D1EF93}"/>
              </a:ext>
            </a:extLst>
          </p:cNvPr>
          <p:cNvSpPr txBox="1">
            <a:spLocks/>
          </p:cNvSpPr>
          <p:nvPr/>
        </p:nvSpPr>
        <p:spPr>
          <a:xfrm>
            <a:off x="765036" y="2085918"/>
            <a:ext cx="10570780" cy="13430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5496AD"/>
              </a:buClr>
              <a:buFont typeface="Arial" panose="020B0604020202020204" pitchFamily="34" charset="0"/>
              <a:buChar char="•"/>
            </a:pPr>
            <a:r>
              <a:rPr lang="en-US" sz="1600">
                <a:solidFill>
                  <a:srgbClr val="6A7278"/>
                </a:solidFill>
                <a:latin typeface="+mn-lt"/>
              </a:rPr>
              <a:t>The Earth Observing System Data and Information System (EOSDIS) is designed as a distributed system, with major facilities at Distributed Active Archive Centers (DAACs) located throughout the United States. </a:t>
            </a:r>
          </a:p>
          <a:p>
            <a:pPr marL="285750" indent="-285750">
              <a:spcBef>
                <a:spcPts val="0"/>
              </a:spcBef>
              <a:spcAft>
                <a:spcPts val="600"/>
              </a:spcAft>
              <a:buClr>
                <a:srgbClr val="5496AD"/>
              </a:buClr>
              <a:buFont typeface="Arial" panose="020B0604020202020204" pitchFamily="34" charset="0"/>
              <a:buChar char="•"/>
            </a:pPr>
            <a:r>
              <a:rPr lang="en-US" sz="1600">
                <a:solidFill>
                  <a:srgbClr val="6A7278"/>
                </a:solidFill>
                <a:latin typeface="+mn-lt"/>
              </a:rPr>
              <a:t>These institutions are custodians of EOS mission data and ensure that data will be easily accessible to users. </a:t>
            </a:r>
          </a:p>
          <a:p>
            <a:pPr marL="742950" lvl="1" indent="-285750">
              <a:spcBef>
                <a:spcPts val="0"/>
              </a:spcBef>
              <a:spcAft>
                <a:spcPts val="600"/>
              </a:spcAft>
              <a:buClr>
                <a:srgbClr val="5496AD"/>
              </a:buClr>
              <a:buFont typeface="Arial" panose="020B0604020202020204" pitchFamily="34" charset="0"/>
              <a:buChar char="•"/>
            </a:pPr>
            <a:endParaRPr lang="en-US" sz="1600">
              <a:solidFill>
                <a:srgbClr val="6A7278"/>
              </a:solidFill>
              <a:latin typeface="+mn-lt"/>
            </a:endParaRPr>
          </a:p>
          <a:p>
            <a:pPr marL="742950" lvl="1" indent="-285750">
              <a:spcBef>
                <a:spcPts val="0"/>
              </a:spcBef>
              <a:spcAft>
                <a:spcPts val="600"/>
              </a:spcAft>
              <a:buClr>
                <a:srgbClr val="EF282F"/>
              </a:buClr>
              <a:buFont typeface="Arial" panose="020B0604020202020204" pitchFamily="34" charset="0"/>
              <a:buChar char="•"/>
            </a:pPr>
            <a:endParaRPr lang="en-US" sz="1600">
              <a:solidFill>
                <a:srgbClr val="6A7278"/>
              </a:solidFill>
              <a:latin typeface="+mn-lt"/>
            </a:endParaRPr>
          </a:p>
        </p:txBody>
      </p:sp>
      <p:pic>
        <p:nvPicPr>
          <p:cNvPr id="3" name="Picture 2" descr="Timeline&#10;&#10;Description automatically generated">
            <a:extLst>
              <a:ext uri="{FF2B5EF4-FFF2-40B4-BE49-F238E27FC236}">
                <a16:creationId xmlns:a16="http://schemas.microsoft.com/office/drawing/2014/main" id="{78F13BCE-3DB4-420F-8149-AD6E091E59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7536" y="3104170"/>
            <a:ext cx="5207396" cy="3431709"/>
          </a:xfrm>
          <a:prstGeom prst="rect">
            <a:avLst/>
          </a:prstGeom>
        </p:spPr>
      </p:pic>
      <p:sp>
        <p:nvSpPr>
          <p:cNvPr id="26" name="TextBox 25">
            <a:extLst>
              <a:ext uri="{FF2B5EF4-FFF2-40B4-BE49-F238E27FC236}">
                <a16:creationId xmlns:a16="http://schemas.microsoft.com/office/drawing/2014/main" id="{5D0E30D4-211F-4A49-8764-7CEC5B4458A9}"/>
              </a:ext>
            </a:extLst>
          </p:cNvPr>
          <p:cNvSpPr txBox="1"/>
          <p:nvPr/>
        </p:nvSpPr>
        <p:spPr>
          <a:xfrm>
            <a:off x="765036" y="3061166"/>
            <a:ext cx="5379868" cy="3431709"/>
          </a:xfrm>
          <a:prstGeom prst="rect">
            <a:avLst/>
          </a:prstGeom>
          <a:noFill/>
        </p:spPr>
        <p:txBody>
          <a:bodyPr wrap="square" rtlCol="0">
            <a:spAutoFit/>
          </a:bodyPr>
          <a:lstStyle/>
          <a:p>
            <a:pPr marL="285750" indent="-285750">
              <a:spcBef>
                <a:spcPts val="0"/>
              </a:spcBef>
              <a:spcAft>
                <a:spcPts val="600"/>
              </a:spcAft>
              <a:buClr>
                <a:srgbClr val="5496AD"/>
              </a:buClr>
              <a:buFont typeface="Arial" panose="020B0604020202020204" pitchFamily="34" charset="0"/>
              <a:buChar char="•"/>
            </a:pPr>
            <a:r>
              <a:rPr lang="en-US" sz="1600">
                <a:solidFill>
                  <a:srgbClr val="6A7278"/>
                </a:solidFill>
              </a:rPr>
              <a:t>The EOSDIS DAACs process, archive, document, and distribute data from NASA's past and current Earth-observing satellites and field measurement programs. </a:t>
            </a:r>
          </a:p>
          <a:p>
            <a:pPr marL="285750" indent="-285750">
              <a:spcBef>
                <a:spcPts val="0"/>
              </a:spcBef>
              <a:spcAft>
                <a:spcPts val="600"/>
              </a:spcAft>
              <a:buClr>
                <a:srgbClr val="5496AD"/>
              </a:buClr>
              <a:buFont typeface="Arial" panose="020B0604020202020204" pitchFamily="34" charset="0"/>
              <a:buChar char="•"/>
            </a:pPr>
            <a:r>
              <a:rPr lang="en-US" sz="1600">
                <a:solidFill>
                  <a:srgbClr val="6A7278"/>
                </a:solidFill>
              </a:rPr>
              <a:t>DAACs provide services to users whose needs may cross the traditional boundaries of a science discipline, while continuing to support the particular needs of users within the discipline communities. User services include:</a:t>
            </a:r>
          </a:p>
          <a:p>
            <a:pPr marL="742950" lvl="1" indent="-285750">
              <a:spcBef>
                <a:spcPts val="0"/>
              </a:spcBef>
              <a:spcAft>
                <a:spcPts val="600"/>
              </a:spcAft>
              <a:buClr>
                <a:srgbClr val="5496AD"/>
              </a:buClr>
              <a:buFont typeface="Arial" panose="020B0604020202020204" pitchFamily="34" charset="0"/>
              <a:buChar char="•"/>
            </a:pPr>
            <a:r>
              <a:rPr lang="en-US" sz="1600">
                <a:solidFill>
                  <a:srgbClr val="6A7278"/>
                </a:solidFill>
              </a:rPr>
              <a:t>Assistance in selecting and obtaining data</a:t>
            </a:r>
          </a:p>
          <a:p>
            <a:pPr marL="742950" lvl="1" indent="-285750">
              <a:spcBef>
                <a:spcPts val="0"/>
              </a:spcBef>
              <a:spcAft>
                <a:spcPts val="600"/>
              </a:spcAft>
              <a:buClr>
                <a:srgbClr val="5496AD"/>
              </a:buClr>
              <a:buFont typeface="Arial" panose="020B0604020202020204" pitchFamily="34" charset="0"/>
              <a:buChar char="•"/>
            </a:pPr>
            <a:r>
              <a:rPr lang="en-US" sz="1600">
                <a:solidFill>
                  <a:srgbClr val="6A7278"/>
                </a:solidFill>
              </a:rPr>
              <a:t>Access to data-handling and visualization tools</a:t>
            </a:r>
          </a:p>
          <a:p>
            <a:pPr marL="742950" lvl="1" indent="-285750">
              <a:spcBef>
                <a:spcPts val="0"/>
              </a:spcBef>
              <a:spcAft>
                <a:spcPts val="600"/>
              </a:spcAft>
              <a:buClr>
                <a:srgbClr val="5496AD"/>
              </a:buClr>
              <a:buFont typeface="Arial" panose="020B0604020202020204" pitchFamily="34" charset="0"/>
              <a:buChar char="•"/>
            </a:pPr>
            <a:r>
              <a:rPr lang="en-US" sz="1600">
                <a:solidFill>
                  <a:srgbClr val="6A7278"/>
                </a:solidFill>
              </a:rPr>
              <a:t>Notification of data-related news</a:t>
            </a:r>
          </a:p>
          <a:p>
            <a:pPr marL="742950" lvl="1" indent="-285750">
              <a:spcBef>
                <a:spcPts val="0"/>
              </a:spcBef>
              <a:spcAft>
                <a:spcPts val="600"/>
              </a:spcAft>
              <a:buClr>
                <a:srgbClr val="5496AD"/>
              </a:buClr>
              <a:buFont typeface="Arial" panose="020B0604020202020204" pitchFamily="34" charset="0"/>
              <a:buChar char="•"/>
            </a:pPr>
            <a:r>
              <a:rPr lang="en-US" sz="1600">
                <a:solidFill>
                  <a:srgbClr val="6A7278"/>
                </a:solidFill>
              </a:rPr>
              <a:t>Technical support and referrals</a:t>
            </a:r>
          </a:p>
        </p:txBody>
      </p:sp>
      <p:grpSp>
        <p:nvGrpSpPr>
          <p:cNvPr id="27" name="Group 26">
            <a:extLst>
              <a:ext uri="{FF2B5EF4-FFF2-40B4-BE49-F238E27FC236}">
                <a16:creationId xmlns:a16="http://schemas.microsoft.com/office/drawing/2014/main" id="{3E5B8D24-5620-4C9F-9C97-3B61AFC6E16A}"/>
              </a:ext>
            </a:extLst>
          </p:cNvPr>
          <p:cNvGrpSpPr/>
          <p:nvPr/>
        </p:nvGrpSpPr>
        <p:grpSpPr>
          <a:xfrm>
            <a:off x="7334250" y="413135"/>
            <a:ext cx="4604531" cy="1308106"/>
            <a:chOff x="574994" y="5290691"/>
            <a:chExt cx="3753992" cy="1087366"/>
          </a:xfrm>
        </p:grpSpPr>
        <p:sp>
          <p:nvSpPr>
            <p:cNvPr id="28" name="Text Placeholder 5">
              <a:extLst>
                <a:ext uri="{FF2B5EF4-FFF2-40B4-BE49-F238E27FC236}">
                  <a16:creationId xmlns:a16="http://schemas.microsoft.com/office/drawing/2014/main" id="{2E4A0D42-6A81-4C40-90F3-640A2D6F282C}"/>
                </a:ext>
              </a:extLst>
            </p:cNvPr>
            <p:cNvSpPr txBox="1">
              <a:spLocks/>
            </p:cNvSpPr>
            <p:nvPr/>
          </p:nvSpPr>
          <p:spPr>
            <a:xfrm>
              <a:off x="574994" y="5307539"/>
              <a:ext cx="3753992"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By The Way</a:t>
              </a:r>
            </a:p>
            <a:p>
              <a:pPr algn="ctr">
                <a:spcBef>
                  <a:spcPts val="0"/>
                </a:spcBef>
                <a:buClr>
                  <a:srgbClr val="0078C1"/>
                </a:buClr>
              </a:pPr>
              <a:r>
                <a:rPr lang="en-US" sz="1600"/>
                <a:t>DAAC websites are a great way to access NASA Earth observation data! You can also find thorough documentation and metadata attached. </a:t>
              </a:r>
              <a:endParaRPr lang="en-US" sz="1800"/>
            </a:p>
          </p:txBody>
        </p:sp>
        <p:sp>
          <p:nvSpPr>
            <p:cNvPr id="29" name="Rounded Rectangle 47">
              <a:extLst>
                <a:ext uri="{FF2B5EF4-FFF2-40B4-BE49-F238E27FC236}">
                  <a16:creationId xmlns:a16="http://schemas.microsoft.com/office/drawing/2014/main" id="{89B53F76-2C91-4CD1-A50A-5BE03A623847}"/>
                </a:ext>
              </a:extLst>
            </p:cNvPr>
            <p:cNvSpPr/>
            <p:nvPr/>
          </p:nvSpPr>
          <p:spPr>
            <a:xfrm>
              <a:off x="637003" y="5290691"/>
              <a:ext cx="3691983" cy="1087366"/>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6">
            <a:extLst>
              <a:ext uri="{FF2B5EF4-FFF2-40B4-BE49-F238E27FC236}">
                <a16:creationId xmlns:a16="http://schemas.microsoft.com/office/drawing/2014/main" id="{C823EEB8-EAB4-402E-8562-50A5D2C0CEEF}"/>
              </a:ext>
            </a:extLst>
          </p:cNvPr>
          <p:cNvSpPr>
            <a:spLocks noGrp="1"/>
          </p:cNvSpPr>
          <p:nvPr>
            <p:ph type="title"/>
          </p:nvPr>
        </p:nvSpPr>
        <p:spPr>
          <a:xfrm>
            <a:off x="838200" y="365125"/>
            <a:ext cx="10515600" cy="570057"/>
          </a:xfrm>
        </p:spPr>
        <p:txBody>
          <a:bodyPr>
            <a:normAutofit/>
          </a:bodyPr>
          <a:lstStyle/>
          <a:p>
            <a:r>
              <a:rPr lang="en-US" sz="1400">
                <a:latin typeface="Arial"/>
                <a:cs typeface="Arial"/>
              </a:rPr>
              <a:t>RESOURCES &amp; OPPORTUNITIES</a:t>
            </a:r>
            <a:endParaRPr lang="en-US" sz="1400" spc="200">
              <a:latin typeface="Arial"/>
              <a:cs typeface="Arial"/>
            </a:endParaRPr>
          </a:p>
        </p:txBody>
      </p:sp>
    </p:spTree>
    <p:extLst>
      <p:ext uri="{BB962C8B-B14F-4D97-AF65-F5344CB8AC3E}">
        <p14:creationId xmlns:p14="http://schemas.microsoft.com/office/powerpoint/2010/main" val="19551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7">
            <a:extLst>
              <a:ext uri="{FF2B5EF4-FFF2-40B4-BE49-F238E27FC236}">
                <a16:creationId xmlns:a16="http://schemas.microsoft.com/office/drawing/2014/main" id="{5D612A03-7A02-4DB2-B2B1-30BC447A5C71}"/>
              </a:ext>
            </a:extLst>
          </p:cNvPr>
          <p:cNvSpPr txBox="1">
            <a:spLocks/>
          </p:cNvSpPr>
          <p:nvPr/>
        </p:nvSpPr>
        <p:spPr>
          <a:xfrm>
            <a:off x="598129" y="1038960"/>
            <a:ext cx="10712117" cy="82000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3200"/>
              <a:t>DAAC Resources</a:t>
            </a:r>
            <a:endParaRPr lang="en-US" sz="3200"/>
          </a:p>
        </p:txBody>
      </p:sp>
      <p:sp>
        <p:nvSpPr>
          <p:cNvPr id="11" name="Text Placeholder 5">
            <a:extLst>
              <a:ext uri="{FF2B5EF4-FFF2-40B4-BE49-F238E27FC236}">
                <a16:creationId xmlns:a16="http://schemas.microsoft.com/office/drawing/2014/main" id="{58FE7F35-B03D-48A5-9449-65DFAB81C43C}"/>
              </a:ext>
            </a:extLst>
          </p:cNvPr>
          <p:cNvSpPr txBox="1">
            <a:spLocks/>
          </p:cNvSpPr>
          <p:nvPr/>
        </p:nvSpPr>
        <p:spPr>
          <a:xfrm>
            <a:off x="598129" y="1885187"/>
            <a:ext cx="9431479" cy="26299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600">
                <a:solidFill>
                  <a:schemeClr val="bg2">
                    <a:lumMod val="50000"/>
                  </a:schemeClr>
                </a:solidFill>
                <a:latin typeface="+mn-lt"/>
              </a:rPr>
              <a:t>Need access to NASA data? Check out the following sites:</a:t>
            </a:r>
          </a:p>
          <a:p>
            <a:pPr marL="285750" indent="-285750">
              <a:spcBef>
                <a:spcPts val="0"/>
              </a:spcBef>
              <a:spcAft>
                <a:spcPts val="1200"/>
              </a:spcAft>
              <a:buClr>
                <a:srgbClr val="5496AD"/>
              </a:buClr>
              <a:buFont typeface="Arial" panose="020B0604020202020204" pitchFamily="34" charset="0"/>
              <a:buChar char="•"/>
            </a:pPr>
            <a:r>
              <a:rPr lang="en-US" sz="1600">
                <a:solidFill>
                  <a:schemeClr val="bg2">
                    <a:lumMod val="50000"/>
                  </a:schemeClr>
                </a:solidFill>
                <a:latin typeface="+mn-lt"/>
              </a:rPr>
              <a:t>EOSDIS Distributed Active Archive Centers (</a:t>
            </a:r>
            <a:r>
              <a:rPr lang="en-US" sz="1600" b="1">
                <a:solidFill>
                  <a:schemeClr val="bg2">
                    <a:lumMod val="50000"/>
                  </a:schemeClr>
                </a:solidFill>
                <a:latin typeface="+mn-lt"/>
              </a:rPr>
              <a:t>DAACs</a:t>
            </a:r>
            <a:r>
              <a:rPr lang="en-US" sz="1600">
                <a:solidFill>
                  <a:schemeClr val="bg2">
                    <a:lumMod val="50000"/>
                  </a:schemeClr>
                </a:solidFill>
                <a:latin typeface="+mn-lt"/>
              </a:rPr>
              <a:t>) </a:t>
            </a:r>
            <a:r>
              <a:rPr lang="en-US" sz="1600">
                <a:latin typeface="+mn-lt"/>
                <a:hlinkClick r:id="rId2"/>
              </a:rPr>
              <a:t>https://earthdata.nasa.gov/about/daacs</a:t>
            </a:r>
            <a:endParaRPr lang="en-US" sz="1600">
              <a:latin typeface="+mn-lt"/>
            </a:endParaRPr>
          </a:p>
          <a:p>
            <a:pPr marL="285750" indent="-285750">
              <a:spcBef>
                <a:spcPts val="0"/>
              </a:spcBef>
              <a:spcAft>
                <a:spcPts val="1200"/>
              </a:spcAft>
              <a:buClr>
                <a:srgbClr val="5496AD"/>
              </a:buClr>
              <a:buFont typeface="Arial" panose="020B0604020202020204" pitchFamily="34" charset="0"/>
              <a:buChar char="•"/>
            </a:pPr>
            <a:r>
              <a:rPr lang="en-US" sz="1600" b="1">
                <a:solidFill>
                  <a:schemeClr val="bg2">
                    <a:lumMod val="50000"/>
                  </a:schemeClr>
                </a:solidFill>
                <a:latin typeface="+mn-lt"/>
              </a:rPr>
              <a:t>Earth Data Search  </a:t>
            </a:r>
            <a:r>
              <a:rPr lang="en-US" sz="1600">
                <a:latin typeface="+mn-lt"/>
                <a:hlinkClick r:id="rId3"/>
              </a:rPr>
              <a:t>https://search.earthdata.nasa.gov/search</a:t>
            </a:r>
            <a:r>
              <a:rPr lang="en-US" sz="1600">
                <a:latin typeface="+mn-lt"/>
              </a:rPr>
              <a:t> </a:t>
            </a:r>
          </a:p>
          <a:p>
            <a:pPr marL="285750" indent="-285750">
              <a:spcBef>
                <a:spcPts val="0"/>
              </a:spcBef>
              <a:spcAft>
                <a:spcPts val="600"/>
              </a:spcAft>
              <a:buClr>
                <a:srgbClr val="5496AD"/>
              </a:buClr>
              <a:buFont typeface="Arial" panose="020B0604020202020204" pitchFamily="34" charset="0"/>
              <a:buChar char="•"/>
            </a:pPr>
            <a:r>
              <a:rPr lang="en-US" sz="1600" b="1" err="1">
                <a:solidFill>
                  <a:schemeClr val="bg2">
                    <a:lumMod val="50000"/>
                  </a:schemeClr>
                </a:solidFill>
                <a:latin typeface="+mn-lt"/>
              </a:rPr>
              <a:t>Earthdata</a:t>
            </a:r>
            <a:r>
              <a:rPr lang="en-US" sz="1600" b="1">
                <a:solidFill>
                  <a:schemeClr val="bg2">
                    <a:lumMod val="50000"/>
                  </a:schemeClr>
                </a:solidFill>
                <a:latin typeface="+mn-lt"/>
              </a:rPr>
              <a:t> Forum </a:t>
            </a:r>
            <a:r>
              <a:rPr lang="en-US" sz="1600">
                <a:latin typeface="+mn-lt"/>
                <a:hlinkClick r:id="rId4"/>
              </a:rPr>
              <a:t>https://forum.earthdata.nasa.gov/</a:t>
            </a:r>
            <a:endParaRPr lang="en-US" sz="1600">
              <a:latin typeface="+mn-lt"/>
            </a:endParaRPr>
          </a:p>
          <a:p>
            <a:pPr marL="742950" lvl="1" indent="-285750">
              <a:spcBef>
                <a:spcPts val="0"/>
              </a:spcBef>
              <a:spcAft>
                <a:spcPts val="1200"/>
              </a:spcAft>
              <a:buClr>
                <a:srgbClr val="5496AD"/>
              </a:buClr>
              <a:buFont typeface="Arial" panose="020B0604020202020204" pitchFamily="34" charset="0"/>
              <a:buChar char="•"/>
            </a:pPr>
            <a:r>
              <a:rPr lang="en-US">
                <a:solidFill>
                  <a:schemeClr val="bg2">
                    <a:lumMod val="50000"/>
                  </a:schemeClr>
                </a:solidFill>
                <a:latin typeface="+mn-lt"/>
              </a:rPr>
              <a:t>Ask questions about data types, access, issues, etc.</a:t>
            </a:r>
            <a:endParaRPr lang="en-US" sz="2800">
              <a:solidFill>
                <a:schemeClr val="bg2">
                  <a:lumMod val="50000"/>
                </a:schemeClr>
              </a:solidFill>
              <a:latin typeface="+mn-lt"/>
            </a:endParaRPr>
          </a:p>
          <a:p>
            <a:pPr marL="285750" indent="-285750">
              <a:spcBef>
                <a:spcPts val="0"/>
              </a:spcBef>
              <a:spcAft>
                <a:spcPts val="600"/>
              </a:spcAft>
              <a:buClr>
                <a:srgbClr val="5496AD"/>
              </a:buClr>
              <a:buFont typeface="Arial" panose="020B0604020202020204" pitchFamily="34" charset="0"/>
              <a:buChar char="•"/>
            </a:pPr>
            <a:r>
              <a:rPr lang="en-US" sz="1600" b="1">
                <a:solidFill>
                  <a:schemeClr val="bg2">
                    <a:lumMod val="50000"/>
                  </a:schemeClr>
                </a:solidFill>
                <a:latin typeface="+mn-lt"/>
              </a:rPr>
              <a:t>LP DAAC </a:t>
            </a:r>
            <a:r>
              <a:rPr lang="en-US" sz="1600" b="1" err="1">
                <a:solidFill>
                  <a:schemeClr val="bg2">
                    <a:lumMod val="50000"/>
                  </a:schemeClr>
                </a:solidFill>
                <a:latin typeface="+mn-lt"/>
              </a:rPr>
              <a:t>AppEEARS</a:t>
            </a:r>
            <a:r>
              <a:rPr lang="en-US" sz="1600" b="1">
                <a:solidFill>
                  <a:schemeClr val="bg2">
                    <a:lumMod val="50000"/>
                  </a:schemeClr>
                </a:solidFill>
                <a:latin typeface="+mn-lt"/>
              </a:rPr>
              <a:t> </a:t>
            </a:r>
            <a:r>
              <a:rPr lang="en-US" sz="1600">
                <a:latin typeface="+mn-lt"/>
                <a:hlinkClick r:id="rId5"/>
              </a:rPr>
              <a:t>https://lpdaac.usgs.gov/tools/appeears/</a:t>
            </a:r>
            <a:endParaRPr lang="en-US" sz="1600">
              <a:latin typeface="+mn-lt"/>
            </a:endParaRPr>
          </a:p>
          <a:p>
            <a:pPr marL="742950" lvl="1" indent="-285750">
              <a:spcBef>
                <a:spcPts val="0"/>
              </a:spcBef>
              <a:spcAft>
                <a:spcPts val="600"/>
              </a:spcAft>
              <a:buClr>
                <a:srgbClr val="5496AD"/>
              </a:buClr>
              <a:buFont typeface="Arial" panose="020B0604020202020204" pitchFamily="34" charset="0"/>
              <a:buChar char="•"/>
            </a:pPr>
            <a:r>
              <a:rPr lang="en-US">
                <a:solidFill>
                  <a:schemeClr val="bg2">
                    <a:lumMod val="50000"/>
                  </a:schemeClr>
                </a:solidFill>
                <a:latin typeface="+mn-lt"/>
              </a:rPr>
              <a:t>Simple and efficient data access and transformation</a:t>
            </a:r>
          </a:p>
          <a:p>
            <a:pPr marL="742950" lvl="1" indent="-285750">
              <a:spcBef>
                <a:spcPts val="0"/>
              </a:spcBef>
              <a:spcAft>
                <a:spcPts val="600"/>
              </a:spcAft>
              <a:buClr>
                <a:srgbClr val="5496AD"/>
              </a:buClr>
              <a:buFont typeface="Arial" panose="020B0604020202020204" pitchFamily="34" charset="0"/>
              <a:buChar char="•"/>
            </a:pPr>
            <a:endParaRPr lang="en-US" sz="1600">
              <a:latin typeface="+mn-lt"/>
            </a:endParaRPr>
          </a:p>
          <a:p>
            <a:pPr marL="742950" lvl="1" indent="-285750">
              <a:spcBef>
                <a:spcPts val="0"/>
              </a:spcBef>
              <a:spcAft>
                <a:spcPts val="600"/>
              </a:spcAft>
              <a:buClr>
                <a:srgbClr val="EF282F"/>
              </a:buClr>
              <a:buFont typeface="Arial" panose="020B0604020202020204" pitchFamily="34" charset="0"/>
              <a:buChar char="•"/>
            </a:pPr>
            <a:endParaRPr lang="en-US" sz="1600">
              <a:latin typeface="+mn-lt"/>
            </a:endParaRPr>
          </a:p>
        </p:txBody>
      </p:sp>
      <p:pic>
        <p:nvPicPr>
          <p:cNvPr id="12" name="Picture 11">
            <a:extLst>
              <a:ext uri="{FF2B5EF4-FFF2-40B4-BE49-F238E27FC236}">
                <a16:creationId xmlns:a16="http://schemas.microsoft.com/office/drawing/2014/main" id="{4375D185-04D2-4ACA-B74C-7553124A0BA5}"/>
              </a:ext>
            </a:extLst>
          </p:cNvPr>
          <p:cNvPicPr>
            <a:picLocks noChangeAspect="1"/>
          </p:cNvPicPr>
          <p:nvPr/>
        </p:nvPicPr>
        <p:blipFill>
          <a:blip r:embed="rId6"/>
          <a:stretch>
            <a:fillRect/>
          </a:stretch>
        </p:blipFill>
        <p:spPr>
          <a:xfrm rot="21311343">
            <a:off x="6249975" y="4104339"/>
            <a:ext cx="5087596" cy="2398552"/>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BDA664B1-65DC-42E4-B182-117E6C4044E2}"/>
              </a:ext>
            </a:extLst>
          </p:cNvPr>
          <p:cNvGrpSpPr/>
          <p:nvPr/>
        </p:nvGrpSpPr>
        <p:grpSpPr>
          <a:xfrm>
            <a:off x="598129" y="4476581"/>
            <a:ext cx="4439731" cy="2160062"/>
            <a:chOff x="637003" y="5290691"/>
            <a:chExt cx="4133410" cy="2798726"/>
          </a:xfrm>
        </p:grpSpPr>
        <p:sp>
          <p:nvSpPr>
            <p:cNvPr id="14" name="Text Placeholder 5">
              <a:extLst>
                <a:ext uri="{FF2B5EF4-FFF2-40B4-BE49-F238E27FC236}">
                  <a16:creationId xmlns:a16="http://schemas.microsoft.com/office/drawing/2014/main" id="{42D1FB1A-55BC-4DBB-948E-54CB43BC10CD}"/>
                </a:ext>
              </a:extLst>
            </p:cNvPr>
            <p:cNvSpPr txBox="1">
              <a:spLocks/>
            </p:cNvSpPr>
            <p:nvPr/>
          </p:nvSpPr>
          <p:spPr>
            <a:xfrm>
              <a:off x="638104" y="5374648"/>
              <a:ext cx="4132309" cy="26064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a:solidFill>
                    <a:srgbClr val="0061AA"/>
                  </a:solidFill>
                </a:rPr>
                <a:t>New to using NASA Earth science data? </a:t>
              </a:r>
            </a:p>
            <a:p>
              <a:pPr algn="ctr">
                <a:spcBef>
                  <a:spcPts val="0"/>
                </a:spcBef>
                <a:buClr>
                  <a:srgbClr val="0078C1"/>
                </a:buClr>
              </a:pPr>
              <a:r>
                <a:rPr lang="en-US" sz="1600" i="1">
                  <a:hlinkClick r:id="rId7"/>
                </a:rPr>
                <a:t>Data Pathfinders</a:t>
              </a:r>
              <a:r>
                <a:rPr lang="en-US" sz="1600" i="1"/>
                <a:t> </a:t>
              </a:r>
              <a:r>
                <a:rPr lang="en-US" sz="1600"/>
                <a:t>provide direct links to commonly-used datasets across NASA’s Earth science data collections</a:t>
              </a:r>
            </a:p>
            <a:p>
              <a:pPr algn="ctr">
                <a:spcBef>
                  <a:spcPts val="600"/>
                </a:spcBef>
                <a:buClr>
                  <a:srgbClr val="0078C1"/>
                </a:buClr>
              </a:pPr>
              <a:r>
                <a:rPr lang="en-US" sz="1600" b="1" i="1">
                  <a:solidFill>
                    <a:srgbClr val="EF282F"/>
                  </a:solidFill>
                </a:rPr>
                <a:t>·</a:t>
              </a:r>
              <a:r>
                <a:rPr lang="en-US" sz="1600" i="1">
                  <a:solidFill>
                    <a:srgbClr val="EF282F"/>
                  </a:solidFill>
                </a:rPr>
                <a:t> </a:t>
              </a:r>
              <a:r>
                <a:rPr lang="en-US" sz="1400" i="1"/>
                <a:t>Agriculture &amp; Water Resources </a:t>
              </a:r>
            </a:p>
            <a:p>
              <a:pPr algn="ctr">
                <a:spcBef>
                  <a:spcPts val="0"/>
                </a:spcBef>
                <a:buClr>
                  <a:srgbClr val="0078C1"/>
                </a:buClr>
              </a:pPr>
              <a:r>
                <a:rPr lang="en-US" sz="1600" b="1" i="1">
                  <a:solidFill>
                    <a:srgbClr val="EF282F"/>
                  </a:solidFill>
                </a:rPr>
                <a:t>· </a:t>
              </a:r>
              <a:r>
                <a:rPr lang="en-US" sz="1400" i="1"/>
                <a:t>Biological Diversity &amp; Eco Forecasting</a:t>
              </a:r>
            </a:p>
            <a:p>
              <a:pPr algn="ctr">
                <a:spcBef>
                  <a:spcPts val="0"/>
                </a:spcBef>
                <a:buClr>
                  <a:srgbClr val="0078C1"/>
                </a:buClr>
              </a:pPr>
              <a:r>
                <a:rPr lang="en-US" sz="1600" b="1" i="1">
                  <a:solidFill>
                    <a:srgbClr val="EF282F"/>
                  </a:solidFill>
                </a:rPr>
                <a:t>·</a:t>
              </a:r>
              <a:r>
                <a:rPr lang="en-US" sz="1600" i="1"/>
                <a:t> </a:t>
              </a:r>
              <a:r>
                <a:rPr lang="en-US" sz="1400" i="1"/>
                <a:t>Geographic Information Systems</a:t>
              </a:r>
            </a:p>
            <a:p>
              <a:pPr algn="ctr">
                <a:spcBef>
                  <a:spcPts val="0"/>
                </a:spcBef>
                <a:buClr>
                  <a:srgbClr val="0078C1"/>
                </a:buClr>
              </a:pPr>
              <a:r>
                <a:rPr lang="en-US" sz="1600" b="1" i="1">
                  <a:solidFill>
                    <a:srgbClr val="EF282F"/>
                  </a:solidFill>
                </a:rPr>
                <a:t>· </a:t>
              </a:r>
              <a:r>
                <a:rPr lang="en-US" sz="1400" i="1"/>
                <a:t>Disasters</a:t>
              </a:r>
              <a:r>
                <a:rPr lang="en-US" sz="1400" b="1" i="1">
                  <a:solidFill>
                    <a:srgbClr val="EF282F"/>
                  </a:solidFill>
                </a:rPr>
                <a:t>·</a:t>
              </a:r>
              <a:r>
                <a:rPr lang="en-US" sz="1400" i="1"/>
                <a:t> Health &amp; Air Quality</a:t>
              </a:r>
              <a:r>
                <a:rPr lang="en-US" sz="1600" b="1" i="1">
                  <a:solidFill>
                    <a:srgbClr val="EF282F"/>
                  </a:solidFill>
                </a:rPr>
                <a:t>· </a:t>
              </a:r>
              <a:r>
                <a:rPr lang="en-US" sz="1400" i="1"/>
                <a:t>Wildfires</a:t>
              </a:r>
              <a:endParaRPr lang="en-US" sz="1600" i="1"/>
            </a:p>
          </p:txBody>
        </p:sp>
        <p:sp>
          <p:nvSpPr>
            <p:cNvPr id="15" name="Rounded Rectangle 44">
              <a:extLst>
                <a:ext uri="{FF2B5EF4-FFF2-40B4-BE49-F238E27FC236}">
                  <a16:creationId xmlns:a16="http://schemas.microsoft.com/office/drawing/2014/main" id="{B992EAA5-C10F-4C74-AA64-5DF1A641E4AA}"/>
                </a:ext>
              </a:extLst>
            </p:cNvPr>
            <p:cNvSpPr/>
            <p:nvPr/>
          </p:nvSpPr>
          <p:spPr>
            <a:xfrm>
              <a:off x="637003" y="5290691"/>
              <a:ext cx="4133410" cy="2798726"/>
            </a:xfrm>
            <a:prstGeom prst="rect">
              <a:avLst/>
            </a:prstGeom>
            <a:noFill/>
            <a:ln>
              <a:solidFill>
                <a:srgbClr val="5496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satellite, transport, dark&#10;&#10;Description automatically generated">
            <a:extLst>
              <a:ext uri="{FF2B5EF4-FFF2-40B4-BE49-F238E27FC236}">
                <a16:creationId xmlns:a16="http://schemas.microsoft.com/office/drawing/2014/main" id="{99083D35-54AD-4427-A1A6-3DA7E640AE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3240" y="352124"/>
            <a:ext cx="2763520" cy="1554480"/>
          </a:xfrm>
          <a:prstGeom prst="rect">
            <a:avLst/>
          </a:prstGeom>
        </p:spPr>
      </p:pic>
      <p:sp>
        <p:nvSpPr>
          <p:cNvPr id="9" name="Speech Bubble: Oval 8">
            <a:extLst>
              <a:ext uri="{FF2B5EF4-FFF2-40B4-BE49-F238E27FC236}">
                <a16:creationId xmlns:a16="http://schemas.microsoft.com/office/drawing/2014/main" id="{E13CA10A-6B43-4235-B40C-6BF48864B8B9}"/>
              </a:ext>
            </a:extLst>
          </p:cNvPr>
          <p:cNvSpPr/>
          <p:nvPr/>
        </p:nvSpPr>
        <p:spPr>
          <a:xfrm>
            <a:off x="9848850" y="1954244"/>
            <a:ext cx="2235821" cy="1823717"/>
          </a:xfrm>
          <a:prstGeom prst="wedgeEllipseCallout">
            <a:avLst>
              <a:gd name="adj1" fmla="val -60861"/>
              <a:gd name="adj2" fmla="val -8584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5496AD"/>
                </a:solidFill>
              </a:rPr>
              <a:t>Now where did I put those data…?</a:t>
            </a:r>
          </a:p>
        </p:txBody>
      </p:sp>
      <p:sp>
        <p:nvSpPr>
          <p:cNvPr id="10" name="Title 16">
            <a:extLst>
              <a:ext uri="{FF2B5EF4-FFF2-40B4-BE49-F238E27FC236}">
                <a16:creationId xmlns:a16="http://schemas.microsoft.com/office/drawing/2014/main" id="{14C530F7-4D1D-4617-8489-505BD55356A3}"/>
              </a:ext>
            </a:extLst>
          </p:cNvPr>
          <p:cNvSpPr>
            <a:spLocks noGrp="1"/>
          </p:cNvSpPr>
          <p:nvPr>
            <p:ph type="title"/>
          </p:nvPr>
        </p:nvSpPr>
        <p:spPr>
          <a:xfrm>
            <a:off x="838200" y="365125"/>
            <a:ext cx="10515600" cy="570057"/>
          </a:xfrm>
        </p:spPr>
        <p:txBody>
          <a:bodyPr>
            <a:normAutofit/>
          </a:bodyPr>
          <a:lstStyle/>
          <a:p>
            <a:r>
              <a:rPr lang="en-US" sz="1400">
                <a:latin typeface="Arial"/>
                <a:cs typeface="Arial"/>
              </a:rPr>
              <a:t>RESOURCES &amp; OPPORTUNITIES</a:t>
            </a:r>
            <a:endParaRPr lang="en-US" sz="1400" spc="200">
              <a:latin typeface="Arial"/>
              <a:cs typeface="Arial"/>
            </a:endParaRPr>
          </a:p>
        </p:txBody>
      </p:sp>
    </p:spTree>
    <p:extLst>
      <p:ext uri="{BB962C8B-B14F-4D97-AF65-F5344CB8AC3E}">
        <p14:creationId xmlns:p14="http://schemas.microsoft.com/office/powerpoint/2010/main" val="54096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picture containing text, ocean floor&#10;&#10;Description automatically generated">
            <a:extLst>
              <a:ext uri="{FF2B5EF4-FFF2-40B4-BE49-F238E27FC236}">
                <a16:creationId xmlns:a16="http://schemas.microsoft.com/office/drawing/2014/main" id="{B3263DCD-D539-4524-8101-B9EA4BDBBBA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12881" y="1393236"/>
            <a:ext cx="4963968" cy="2848371"/>
          </a:xfrm>
        </p:spPr>
      </p:pic>
      <p:sp>
        <p:nvSpPr>
          <p:cNvPr id="5" name="Text Placeholder 5">
            <a:extLst>
              <a:ext uri="{FF2B5EF4-FFF2-40B4-BE49-F238E27FC236}">
                <a16:creationId xmlns:a16="http://schemas.microsoft.com/office/drawing/2014/main" id="{A3A4010E-F41F-4C87-90E8-A9E2822588FE}"/>
              </a:ext>
            </a:extLst>
          </p:cNvPr>
          <p:cNvSpPr txBox="1">
            <a:spLocks/>
          </p:cNvSpPr>
          <p:nvPr/>
        </p:nvSpPr>
        <p:spPr>
          <a:xfrm>
            <a:off x="815121" y="1762125"/>
            <a:ext cx="6261419" cy="46891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600">
                <a:solidFill>
                  <a:srgbClr val="6A7278"/>
                </a:solidFill>
                <a:latin typeface="+mn-lt"/>
              </a:rPr>
              <a:t>Through ARSET trainings, you can learn how to: </a:t>
            </a:r>
          </a:p>
          <a:p>
            <a:pPr marL="285750" indent="-285750">
              <a:spcBef>
                <a:spcPts val="0"/>
              </a:spcBef>
              <a:spcAft>
                <a:spcPts val="600"/>
              </a:spcAft>
              <a:buClr>
                <a:srgbClr val="5496AD"/>
              </a:buClr>
              <a:buFont typeface="Arial" panose="020B0604020202020204" pitchFamily="34" charset="0"/>
              <a:buChar char="•"/>
            </a:pPr>
            <a:r>
              <a:rPr lang="en-US" sz="1600">
                <a:solidFill>
                  <a:srgbClr val="6A7278"/>
                </a:solidFill>
                <a:latin typeface="+mn-lt"/>
              </a:rPr>
              <a:t>Use NASA data for environmental management</a:t>
            </a:r>
          </a:p>
          <a:p>
            <a:pPr marL="285750" indent="-285750">
              <a:spcBef>
                <a:spcPts val="0"/>
              </a:spcBef>
              <a:spcAft>
                <a:spcPts val="600"/>
              </a:spcAft>
              <a:buClr>
                <a:srgbClr val="5496AD"/>
              </a:buClr>
              <a:buFont typeface="Arial" panose="020B0604020202020204" pitchFamily="34" charset="0"/>
              <a:buChar char="•"/>
            </a:pPr>
            <a:r>
              <a:rPr lang="en-US" sz="1600">
                <a:solidFill>
                  <a:srgbClr val="6A7278"/>
                </a:solidFill>
                <a:latin typeface="+mn-lt"/>
              </a:rPr>
              <a:t>Search and access NASA resources relevant to your needs</a:t>
            </a:r>
          </a:p>
          <a:p>
            <a:pPr marL="285750" indent="-285750">
              <a:spcBef>
                <a:spcPts val="0"/>
              </a:spcBef>
              <a:spcAft>
                <a:spcPts val="600"/>
              </a:spcAft>
              <a:buClr>
                <a:srgbClr val="5496AD"/>
              </a:buClr>
              <a:buFont typeface="Arial" panose="020B0604020202020204" pitchFamily="34" charset="0"/>
              <a:buChar char="•"/>
            </a:pPr>
            <a:r>
              <a:rPr lang="en-US" sz="1600">
                <a:solidFill>
                  <a:srgbClr val="6A7278"/>
                </a:solidFill>
                <a:latin typeface="+mn-lt"/>
              </a:rPr>
              <a:t>Visualize, interpret, and apply remote sensing data and imagery</a:t>
            </a:r>
          </a:p>
          <a:p>
            <a:pPr marL="285750" indent="-285750">
              <a:spcBef>
                <a:spcPts val="0"/>
              </a:spcBef>
              <a:spcAft>
                <a:spcPts val="600"/>
              </a:spcAft>
              <a:buClr>
                <a:srgbClr val="5496AD"/>
              </a:buClr>
              <a:buFont typeface="Arial" panose="020B0604020202020204" pitchFamily="34" charset="0"/>
              <a:buChar char="•"/>
            </a:pPr>
            <a:endParaRPr lang="en-US" sz="1600">
              <a:solidFill>
                <a:srgbClr val="6A7278"/>
              </a:solidFill>
              <a:latin typeface="+mn-lt"/>
            </a:endParaRPr>
          </a:p>
          <a:p>
            <a:pPr marL="285750" indent="-285750">
              <a:spcBef>
                <a:spcPts val="0"/>
              </a:spcBef>
              <a:spcAft>
                <a:spcPts val="600"/>
              </a:spcAft>
              <a:buClr>
                <a:srgbClr val="5496AD"/>
              </a:buClr>
              <a:buFont typeface="Arial" panose="020B0604020202020204" pitchFamily="34" charset="0"/>
              <a:buChar char="•"/>
            </a:pPr>
            <a:r>
              <a:rPr lang="en-US" sz="1600" b="1">
                <a:solidFill>
                  <a:srgbClr val="6A7278"/>
                </a:solidFill>
                <a:latin typeface="+mn-lt"/>
              </a:rPr>
              <a:t>Remote Sensing Fundamentals: </a:t>
            </a:r>
            <a:r>
              <a:rPr lang="en-US" sz="1600">
                <a:solidFill>
                  <a:srgbClr val="6A7278"/>
                </a:solidFill>
                <a:latin typeface="+mn-lt"/>
              </a:rPr>
              <a:t>These webinars are available for viewing at any time. They provide basic information about the fundamentals of remote sensing and are often a prerequisite for other ARSET trainings. </a:t>
            </a:r>
            <a:r>
              <a:rPr lang="en-US" sz="1600">
                <a:solidFill>
                  <a:srgbClr val="6A7278"/>
                </a:solidFill>
                <a:latin typeface="+mn-lt"/>
                <a:hlinkClick r:id="rId3"/>
              </a:rPr>
              <a:t>https://appliedsciences.nasa.gov/join-mission/training/english/fundamentals-remote-sensing</a:t>
            </a:r>
            <a:r>
              <a:rPr lang="en-US" sz="1600">
                <a:solidFill>
                  <a:srgbClr val="6A7278"/>
                </a:solidFill>
                <a:latin typeface="+mn-lt"/>
              </a:rPr>
              <a:t> </a:t>
            </a:r>
          </a:p>
          <a:p>
            <a:pPr marL="742950" lvl="1" indent="-285750">
              <a:spcBef>
                <a:spcPts val="0"/>
              </a:spcBef>
              <a:spcAft>
                <a:spcPts val="600"/>
              </a:spcAft>
              <a:buClr>
                <a:srgbClr val="5496AD"/>
              </a:buClr>
              <a:buFont typeface="Arial" panose="020B0604020202020204" pitchFamily="34" charset="0"/>
              <a:buChar char="•"/>
            </a:pPr>
            <a:r>
              <a:rPr lang="en-US">
                <a:solidFill>
                  <a:srgbClr val="6A7278"/>
                </a:solidFill>
                <a:latin typeface="+mn-lt"/>
              </a:rPr>
              <a:t>Session 1: Fundamentals of Remote Sensing</a:t>
            </a:r>
          </a:p>
          <a:p>
            <a:pPr marL="742950" lvl="1" indent="-285750">
              <a:spcBef>
                <a:spcPts val="0"/>
              </a:spcBef>
              <a:spcAft>
                <a:spcPts val="600"/>
              </a:spcAft>
              <a:buClr>
                <a:srgbClr val="5496AD"/>
              </a:buClr>
              <a:buFont typeface="Arial" panose="020B0604020202020204" pitchFamily="34" charset="0"/>
              <a:buChar char="•"/>
            </a:pPr>
            <a:r>
              <a:rPr lang="en-US">
                <a:solidFill>
                  <a:srgbClr val="6A7278"/>
                </a:solidFill>
                <a:latin typeface="+mn-lt"/>
              </a:rPr>
              <a:t>Session 1A: NASA’s Earth Observing Fleet</a:t>
            </a:r>
          </a:p>
          <a:p>
            <a:pPr marL="742950" lvl="1" indent="-285750">
              <a:spcBef>
                <a:spcPts val="0"/>
              </a:spcBef>
              <a:spcAft>
                <a:spcPts val="600"/>
              </a:spcAft>
              <a:buClr>
                <a:srgbClr val="5496AD"/>
              </a:buClr>
              <a:buFont typeface="Arial" panose="020B0604020202020204" pitchFamily="34" charset="0"/>
              <a:buChar char="•"/>
            </a:pPr>
            <a:r>
              <a:rPr lang="en-US">
                <a:solidFill>
                  <a:srgbClr val="6A7278"/>
                </a:solidFill>
                <a:latin typeface="+mn-lt"/>
              </a:rPr>
              <a:t>Session 2A: Satellites, Sensors, Data and Tools for Land Management and Wildfire Applications</a:t>
            </a:r>
          </a:p>
          <a:p>
            <a:pPr marL="742950" lvl="1" indent="-285750">
              <a:spcBef>
                <a:spcPts val="0"/>
              </a:spcBef>
              <a:spcAft>
                <a:spcPts val="600"/>
              </a:spcAft>
              <a:buClr>
                <a:srgbClr val="5496AD"/>
              </a:buClr>
              <a:buFont typeface="Arial" panose="020B0604020202020204" pitchFamily="34" charset="0"/>
              <a:buChar char="•"/>
            </a:pPr>
            <a:r>
              <a:rPr lang="en-US">
                <a:solidFill>
                  <a:srgbClr val="6A7278"/>
                </a:solidFill>
                <a:latin typeface="+mn-lt"/>
              </a:rPr>
              <a:t>Session 2B: Satellites, Sensors, and Earth Systems Models for  Water Resources Management</a:t>
            </a:r>
          </a:p>
          <a:p>
            <a:pPr marL="742950" lvl="1" indent="-285750">
              <a:spcBef>
                <a:spcPts val="0"/>
              </a:spcBef>
              <a:spcAft>
                <a:spcPts val="600"/>
              </a:spcAft>
              <a:buClr>
                <a:srgbClr val="5496AD"/>
              </a:buClr>
              <a:buFont typeface="Arial" panose="020B0604020202020204" pitchFamily="34" charset="0"/>
              <a:buChar char="•"/>
            </a:pPr>
            <a:r>
              <a:rPr lang="en-US">
                <a:solidFill>
                  <a:srgbClr val="6A7278"/>
                </a:solidFill>
                <a:latin typeface="+mn-lt"/>
              </a:rPr>
              <a:t>Session 2C: Fundamentals of Aquatic Remote Sensing</a:t>
            </a:r>
          </a:p>
          <a:p>
            <a:pPr marL="285750" indent="-285750">
              <a:spcBef>
                <a:spcPts val="0"/>
              </a:spcBef>
              <a:spcAft>
                <a:spcPts val="600"/>
              </a:spcAft>
              <a:buClr>
                <a:srgbClr val="EF282F"/>
              </a:buClr>
              <a:buFont typeface="Webdings" panose="05030102010509060703" pitchFamily="18" charset="2"/>
              <a:buChar char="4"/>
            </a:pPr>
            <a:endParaRPr lang="en-US" sz="1800">
              <a:solidFill>
                <a:srgbClr val="6A7278"/>
              </a:solidFill>
              <a:latin typeface="+mn-lt"/>
            </a:endParaRPr>
          </a:p>
        </p:txBody>
      </p:sp>
      <p:sp>
        <p:nvSpPr>
          <p:cNvPr id="6" name="Rectangle 5">
            <a:extLst>
              <a:ext uri="{FF2B5EF4-FFF2-40B4-BE49-F238E27FC236}">
                <a16:creationId xmlns:a16="http://schemas.microsoft.com/office/drawing/2014/main" id="{6D251D6D-03CA-489D-8EA3-B4928B8470BB}"/>
              </a:ext>
            </a:extLst>
          </p:cNvPr>
          <p:cNvSpPr/>
          <p:nvPr/>
        </p:nvSpPr>
        <p:spPr>
          <a:xfrm>
            <a:off x="176946" y="6451263"/>
            <a:ext cx="8415639" cy="307777"/>
          </a:xfrm>
          <a:prstGeom prst="rect">
            <a:avLst/>
          </a:prstGeom>
        </p:spPr>
        <p:txBody>
          <a:bodyPr wrap="square">
            <a:spAutoFit/>
          </a:bodyPr>
          <a:lstStyle/>
          <a:p>
            <a:pPr>
              <a:buClr>
                <a:srgbClr val="13416C"/>
              </a:buClr>
            </a:pPr>
            <a:r>
              <a:rPr lang="en-US" sz="1400">
                <a:solidFill>
                  <a:srgbClr val="EF282F"/>
                </a:solidFill>
                <a:latin typeface="Century Gothic" panose="020B0502020202020204" pitchFamily="34" charset="0"/>
                <a:hlinkClick r:id="rId4"/>
              </a:rPr>
              <a:t>https://appliedsciences.nasa.gov/what-we-do/capacity-building/arset</a:t>
            </a:r>
            <a:r>
              <a:rPr lang="en-US" sz="1400">
                <a:solidFill>
                  <a:srgbClr val="EF282F"/>
                </a:solidFill>
                <a:latin typeface="Century Gothic" panose="020B0502020202020204" pitchFamily="34" charset="0"/>
              </a:rPr>
              <a:t> </a:t>
            </a:r>
          </a:p>
        </p:txBody>
      </p:sp>
      <p:sp>
        <p:nvSpPr>
          <p:cNvPr id="8" name="Content Placeholder 17">
            <a:extLst>
              <a:ext uri="{FF2B5EF4-FFF2-40B4-BE49-F238E27FC236}">
                <a16:creationId xmlns:a16="http://schemas.microsoft.com/office/drawing/2014/main" id="{038E83A9-E1E3-4473-ADA7-A8B1D6D9C8EB}"/>
              </a:ext>
            </a:extLst>
          </p:cNvPr>
          <p:cNvSpPr txBox="1">
            <a:spLocks/>
          </p:cNvSpPr>
          <p:nvPr/>
        </p:nvSpPr>
        <p:spPr>
          <a:xfrm>
            <a:off x="815121" y="942121"/>
            <a:ext cx="10712117" cy="82000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3200"/>
              <a:t>ARSET</a:t>
            </a:r>
            <a:endParaRPr lang="en-US" sz="3200"/>
          </a:p>
        </p:txBody>
      </p:sp>
      <p:sp>
        <p:nvSpPr>
          <p:cNvPr id="12" name="Rectangle: Rounded Corners 11">
            <a:extLst>
              <a:ext uri="{FF2B5EF4-FFF2-40B4-BE49-F238E27FC236}">
                <a16:creationId xmlns:a16="http://schemas.microsoft.com/office/drawing/2014/main" id="{07376118-134A-40AA-91DB-D9F4D6C42B02}"/>
              </a:ext>
            </a:extLst>
          </p:cNvPr>
          <p:cNvSpPr/>
          <p:nvPr/>
        </p:nvSpPr>
        <p:spPr>
          <a:xfrm>
            <a:off x="7445407" y="177794"/>
            <a:ext cx="4298917" cy="1108081"/>
          </a:xfrm>
          <a:prstGeom prst="roundRect">
            <a:avLst/>
          </a:prstGeom>
          <a:solidFill>
            <a:schemeClr val="bg1"/>
          </a:solidFill>
          <a:ln w="9525">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buClr>
                <a:srgbClr val="0078C1"/>
              </a:buClr>
            </a:pPr>
            <a:endParaRPr lang="en-US" sz="1400" b="1" i="1">
              <a:solidFill>
                <a:srgbClr val="5496AD"/>
              </a:solidFill>
            </a:endParaRPr>
          </a:p>
          <a:p>
            <a:pPr algn="ctr">
              <a:spcBef>
                <a:spcPts val="0"/>
              </a:spcBef>
              <a:spcAft>
                <a:spcPts val="600"/>
              </a:spcAft>
              <a:buClr>
                <a:srgbClr val="0078C1"/>
              </a:buClr>
            </a:pPr>
            <a:r>
              <a:rPr lang="en-US" sz="1400" b="1" i="1">
                <a:solidFill>
                  <a:srgbClr val="5496AD"/>
                </a:solidFill>
              </a:rPr>
              <a:t>By The Way</a:t>
            </a:r>
          </a:p>
          <a:p>
            <a:pPr algn="ctr">
              <a:spcBef>
                <a:spcPts val="0"/>
              </a:spcBef>
              <a:buClr>
                <a:srgbClr val="0078C1"/>
              </a:buClr>
            </a:pPr>
            <a:r>
              <a:rPr lang="en-US" sz="1400">
                <a:solidFill>
                  <a:schemeClr val="tx1">
                    <a:lumMod val="75000"/>
                    <a:lumOff val="25000"/>
                  </a:schemeClr>
                </a:solidFill>
              </a:rPr>
              <a:t>ARSET is a great resource for brushing up on your remote sensing skills</a:t>
            </a:r>
            <a:r>
              <a:rPr lang="en-US" sz="1800">
                <a:solidFill>
                  <a:schemeClr val="tx1">
                    <a:lumMod val="75000"/>
                    <a:lumOff val="25000"/>
                  </a:schemeClr>
                </a:solidFill>
              </a:rPr>
              <a:t>!</a:t>
            </a:r>
            <a:endParaRPr lang="en-US" sz="2000">
              <a:solidFill>
                <a:schemeClr val="tx1">
                  <a:lumMod val="75000"/>
                  <a:lumOff val="25000"/>
                </a:schemeClr>
              </a:solidFill>
            </a:endParaRPr>
          </a:p>
          <a:p>
            <a:pPr algn="ctr"/>
            <a:endParaRPr lang="en-US"/>
          </a:p>
        </p:txBody>
      </p:sp>
      <p:pic>
        <p:nvPicPr>
          <p:cNvPr id="16" name="Picture 15">
            <a:extLst>
              <a:ext uri="{FF2B5EF4-FFF2-40B4-BE49-F238E27FC236}">
                <a16:creationId xmlns:a16="http://schemas.microsoft.com/office/drawing/2014/main" id="{338BD108-C4A2-4206-A680-78A672514697}"/>
              </a:ext>
            </a:extLst>
          </p:cNvPr>
          <p:cNvPicPr>
            <a:picLocks noChangeAspect="1"/>
          </p:cNvPicPr>
          <p:nvPr/>
        </p:nvPicPr>
        <p:blipFill>
          <a:blip r:embed="rId5"/>
          <a:stretch>
            <a:fillRect/>
          </a:stretch>
        </p:blipFill>
        <p:spPr>
          <a:xfrm>
            <a:off x="7293626" y="3917806"/>
            <a:ext cx="4602478" cy="2762400"/>
          </a:xfrm>
          <a:prstGeom prst="rect">
            <a:avLst/>
          </a:prstGeom>
        </p:spPr>
      </p:pic>
      <p:sp>
        <p:nvSpPr>
          <p:cNvPr id="9" name="Title 16">
            <a:extLst>
              <a:ext uri="{FF2B5EF4-FFF2-40B4-BE49-F238E27FC236}">
                <a16:creationId xmlns:a16="http://schemas.microsoft.com/office/drawing/2014/main" id="{85F84C0F-028F-4447-A29F-3B3F319CC021}"/>
              </a:ext>
            </a:extLst>
          </p:cNvPr>
          <p:cNvSpPr>
            <a:spLocks noGrp="1"/>
          </p:cNvSpPr>
          <p:nvPr>
            <p:ph type="title"/>
          </p:nvPr>
        </p:nvSpPr>
        <p:spPr>
          <a:xfrm>
            <a:off x="838200" y="365125"/>
            <a:ext cx="10515600" cy="570057"/>
          </a:xfrm>
        </p:spPr>
        <p:txBody>
          <a:bodyPr>
            <a:normAutofit/>
          </a:bodyPr>
          <a:lstStyle/>
          <a:p>
            <a:r>
              <a:rPr lang="en-US" sz="1400">
                <a:latin typeface="Arial"/>
                <a:cs typeface="Arial"/>
              </a:rPr>
              <a:t>RESOURCES &amp; OPPORTUNITIES</a:t>
            </a:r>
            <a:endParaRPr lang="en-US" sz="1400" spc="200">
              <a:latin typeface="Arial"/>
              <a:cs typeface="Arial"/>
            </a:endParaRPr>
          </a:p>
        </p:txBody>
      </p:sp>
    </p:spTree>
    <p:extLst>
      <p:ext uri="{BB962C8B-B14F-4D97-AF65-F5344CB8AC3E}">
        <p14:creationId xmlns:p14="http://schemas.microsoft.com/office/powerpoint/2010/main" val="410618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RESOURCES &amp; OPPORTUNITIES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Coding Workshops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10515599" cy="485323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latin typeface="Georgia"/>
              </a:rPr>
              <a:t>DEVELOP offers optional coding workshops for participants to build and improve their programming skills. </a:t>
            </a:r>
          </a:p>
          <a:p>
            <a:pPr marL="285750" indent="-225425">
              <a:buFont typeface="Arial" panose="020B0604020202020204" pitchFamily="34" charset="0"/>
              <a:buChar char="•"/>
            </a:pPr>
            <a:r>
              <a:rPr lang="en-US">
                <a:latin typeface="Georgia"/>
              </a:rPr>
              <a:t>Participants can choose between:</a:t>
            </a:r>
          </a:p>
          <a:p>
            <a:pPr marL="746125" lvl="1" indent="0">
              <a:lnSpc>
                <a:spcPct val="120000"/>
              </a:lnSpc>
              <a:buNone/>
            </a:pPr>
            <a:endParaRPr lang="en-US" sz="1400">
              <a:solidFill>
                <a:srgbClr val="5595AC"/>
              </a:solidFill>
            </a:endParaRPr>
          </a:p>
          <a:p>
            <a:pPr marL="1089025" lvl="1" indent="-342900">
              <a:lnSpc>
                <a:spcPct val="120000"/>
              </a:lnSpc>
              <a:buFont typeface="+mj-lt"/>
              <a:buAutoNum type="arabicPeriod"/>
            </a:pPr>
            <a:r>
              <a:rPr lang="en-US" sz="1400" b="1">
                <a:latin typeface="Georgia"/>
              </a:rPr>
              <a:t>Python </a:t>
            </a:r>
            <a:r>
              <a:rPr lang="en-US" sz="1400">
                <a:latin typeface="Georgia"/>
              </a:rPr>
              <a:t>– covers the basics of Python programming and introduces geospatial Python topics including the use of </a:t>
            </a:r>
            <a:r>
              <a:rPr lang="en-US" sz="1400" err="1">
                <a:latin typeface="Georgia"/>
              </a:rPr>
              <a:t>ArcPy</a:t>
            </a:r>
            <a:r>
              <a:rPr lang="en-US" sz="1400">
                <a:latin typeface="Georgia"/>
              </a:rPr>
              <a:t> for ArcGIS Pro. Good for participants who have never programmed or never used Python before. </a:t>
            </a:r>
            <a:r>
              <a:rPr lang="en-US" sz="1400" i="1">
                <a:latin typeface="Georgia"/>
              </a:rPr>
              <a:t>Cannot enroll in R if enrolled in Python. </a:t>
            </a:r>
            <a:r>
              <a:rPr lang="en-US" sz="1400">
                <a:solidFill>
                  <a:srgbClr val="5595AC"/>
                </a:solidFill>
                <a:latin typeface="Georgia"/>
              </a:rPr>
              <a:t>10/1-10/3 </a:t>
            </a:r>
          </a:p>
          <a:p>
            <a:pPr marL="1089025" lvl="1" indent="-342900">
              <a:lnSpc>
                <a:spcPct val="120000"/>
              </a:lnSpc>
              <a:buAutoNum type="arabicPeriod"/>
            </a:pPr>
            <a:r>
              <a:rPr lang="en-US" sz="1400" b="1">
                <a:latin typeface="Georgia"/>
              </a:rPr>
              <a:t>R </a:t>
            </a:r>
            <a:r>
              <a:rPr lang="en-US" sz="1400">
                <a:latin typeface="Georgia"/>
              </a:rPr>
              <a:t>– covers the basics of R programming and introduces geospatial R topics. Good for participants who have never programmed or never used R before. </a:t>
            </a:r>
            <a:r>
              <a:rPr lang="en-US" sz="1400" i="1">
                <a:latin typeface="Georgia"/>
              </a:rPr>
              <a:t>Cannot enroll in Python if enrolled in R. </a:t>
            </a:r>
            <a:r>
              <a:rPr lang="en-US" sz="1400">
                <a:solidFill>
                  <a:srgbClr val="5595AC"/>
                </a:solidFill>
                <a:latin typeface="Georgia"/>
              </a:rPr>
              <a:t> 10/1-10/3</a:t>
            </a:r>
            <a:endParaRPr lang="en-US" sz="1400">
              <a:solidFill>
                <a:srgbClr val="5595AC"/>
              </a:solidFill>
              <a:highlight>
                <a:srgbClr val="FFFF00"/>
              </a:highlight>
            </a:endParaRPr>
          </a:p>
          <a:p>
            <a:pPr marL="1089025" lvl="1" indent="-342900">
              <a:lnSpc>
                <a:spcPct val="120000"/>
              </a:lnSpc>
              <a:buAutoNum type="arabicPeriod"/>
            </a:pPr>
            <a:r>
              <a:rPr lang="en-US" sz="1400" b="1">
                <a:latin typeface="Georgia"/>
              </a:rPr>
              <a:t>Advanced Topics</a:t>
            </a:r>
            <a:r>
              <a:rPr lang="en-US" sz="1400">
                <a:latin typeface="Georgia"/>
              </a:rPr>
              <a:t> – covers advances geospatial methods for using R, Python, and </a:t>
            </a:r>
            <a:r>
              <a:rPr lang="en-US" sz="1400" err="1">
                <a:latin typeface="Georgia"/>
              </a:rPr>
              <a:t>ArcPy</a:t>
            </a:r>
            <a:r>
              <a:rPr lang="en-US" sz="1400">
                <a:latin typeface="Georgia"/>
              </a:rPr>
              <a:t> to retrieve and process imagery. Good for all Participants regardless of skill level </a:t>
            </a:r>
            <a:r>
              <a:rPr lang="en-US" sz="1400">
                <a:solidFill>
                  <a:srgbClr val="5595AC"/>
                </a:solidFill>
                <a:latin typeface="Georgia"/>
              </a:rPr>
              <a:t>10/8-10/10</a:t>
            </a:r>
          </a:p>
          <a:p>
            <a:pPr marL="1089025" lvl="1" indent="-342900">
              <a:lnSpc>
                <a:spcPct val="120000"/>
              </a:lnSpc>
              <a:buAutoNum type="arabicPeriod"/>
            </a:pPr>
            <a:endParaRPr lang="en-US" sz="1400">
              <a:solidFill>
                <a:srgbClr val="5595AC"/>
              </a:solidFill>
            </a:endParaRPr>
          </a:p>
          <a:p>
            <a:pPr marL="285750" indent="-225425">
              <a:buFont typeface="Arial" panose="020B0604020202020204" pitchFamily="34" charset="0"/>
              <a:buChar char="•"/>
            </a:pPr>
            <a:r>
              <a:rPr lang="en-US" sz="1600">
                <a:latin typeface="Georgia"/>
              </a:rPr>
              <a:t>Times and dates for all workshops available on the Fall </a:t>
            </a:r>
            <a:r>
              <a:rPr lang="en-US">
                <a:latin typeface="Georgia"/>
              </a:rPr>
              <a:t>2024</a:t>
            </a:r>
            <a:r>
              <a:rPr lang="en-US" sz="1600">
                <a:latin typeface="Georgia"/>
              </a:rPr>
              <a:t> Events calendar.</a:t>
            </a:r>
          </a:p>
        </p:txBody>
      </p:sp>
    </p:spTree>
    <p:extLst>
      <p:ext uri="{BB962C8B-B14F-4D97-AF65-F5344CB8AC3E}">
        <p14:creationId xmlns:p14="http://schemas.microsoft.com/office/powerpoint/2010/main" val="66223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b59c53c-e490-4935-8f39-fe2c44a961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AA68CA82FC1F429F061C2847E698CF" ma:contentTypeVersion="13" ma:contentTypeDescription="Create a new document." ma:contentTypeScope="" ma:versionID="94bd78902ecf219f4c5ff1850774db1a">
  <xsd:schema xmlns:xsd="http://www.w3.org/2001/XMLSchema" xmlns:xs="http://www.w3.org/2001/XMLSchema" xmlns:p="http://schemas.microsoft.com/office/2006/metadata/properties" xmlns:ns3="9b59c53c-e490-4935-8f39-fe2c44a961fd" xmlns:ns4="754da71e-2cf1-469d-af27-bec87d118f7b" targetNamespace="http://schemas.microsoft.com/office/2006/metadata/properties" ma:root="true" ma:fieldsID="17ac4efb709f6d411301567aded6a1ae" ns3:_="" ns4:_="">
    <xsd:import namespace="9b59c53c-e490-4935-8f39-fe2c44a961fd"/>
    <xsd:import namespace="754da71e-2cf1-469d-af27-bec87d118f7b"/>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9c53c-e490-4935-8f39-fe2c44a961fd"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4da71e-2cf1-469d-af27-bec87d118f7b"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B8F19A-78DE-4BC0-B427-F4FF42D41716}">
  <ds:schemaRefs>
    <ds:schemaRef ds:uri="http://schemas.microsoft.com/sharepoint/v3/contenttype/forms"/>
  </ds:schemaRefs>
</ds:datastoreItem>
</file>

<file path=customXml/itemProps2.xml><?xml version="1.0" encoding="utf-8"?>
<ds:datastoreItem xmlns:ds="http://schemas.openxmlformats.org/officeDocument/2006/customXml" ds:itemID="{68A9C20C-8E35-4340-8FA9-4B1DD1645866}">
  <ds:schemaRefs>
    <ds:schemaRef ds:uri="754da71e-2cf1-469d-af27-bec87d118f7b"/>
    <ds:schemaRef ds:uri="9b59c53c-e490-4935-8f39-fe2c44a961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73C565D-33FE-453D-840F-8F166C2A3D3C}">
  <ds:schemaRefs>
    <ds:schemaRef ds:uri="754da71e-2cf1-469d-af27-bec87d118f7b"/>
    <ds:schemaRef ds:uri="9b59c53c-e490-4935-8f39-fe2c44a96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1_Theme2</Template>
  <Application>Microsoft Office PowerPoint</Application>
  <PresentationFormat>Widescreen</PresentationFormat>
  <Slides>26</Slides>
  <Notes>15</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1_Theme2</vt:lpstr>
      <vt:lpstr>PowerPoint Presentation</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RESOURCES &amp; OPPORTUNITIES</vt:lpstr>
      <vt:lpstr>MENTORSHIP OPPORTUNITY</vt:lpstr>
      <vt:lpstr>RESOURCES &amp; OPPORTUNITIES</vt:lpstr>
      <vt:lpstr>RESOURCES &amp; OPPORTUNITIES</vt:lpstr>
      <vt:lpstr>RESOURCES &amp; OPPORTUNITIES</vt:lpstr>
      <vt:lpstr>RESOURCES &amp; OPPORTUNITIES</vt:lpstr>
      <vt:lpstr>RESOURCES &amp; OPPORTUNITIES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revision>10</cp:revision>
  <dcterms:created xsi:type="dcterms:W3CDTF">2019-10-30T16:09:36Z</dcterms:created>
  <dcterms:modified xsi:type="dcterms:W3CDTF">2024-09-10T16:53:47Z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0x01010080AA68CA82FC1F429F061C2847E698CF</vt:lpwstr>
  </property>
  <property fmtid="{D5CDD505-2E9C-101B-9397-08002B2CF9AE}" pid="3" name="MediaServiceImageTags">
    <vt:lpwstr/>
  </property>
</Properties>
</file>