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3"/>
  </p:notesMasterIdLst>
  <p:handoutMasterIdLst>
    <p:handoutMasterId r:id="rId24"/>
  </p:handoutMasterIdLst>
  <p:sldIdLst>
    <p:sldId id="377" r:id="rId5"/>
    <p:sldId id="380" r:id="rId6"/>
    <p:sldId id="390" r:id="rId7"/>
    <p:sldId id="379" r:id="rId8"/>
    <p:sldId id="378" r:id="rId9"/>
    <p:sldId id="282" r:id="rId10"/>
    <p:sldId id="382" r:id="rId11"/>
    <p:sldId id="396" r:id="rId12"/>
    <p:sldId id="398" r:id="rId13"/>
    <p:sldId id="388" r:id="rId14"/>
    <p:sldId id="385" r:id="rId15"/>
    <p:sldId id="400" r:id="rId16"/>
    <p:sldId id="401" r:id="rId17"/>
    <p:sldId id="397" r:id="rId18"/>
    <p:sldId id="391" r:id="rId19"/>
    <p:sldId id="399" r:id="rId20"/>
    <p:sldId id="395"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4553E56E-ADD0-A267-E979-4175E57E6AEB}" name="Laramie Plott" initials="LP" userId="S::laramie.plott@ssaihq.com::a8064d5a-ba34-4312-8c4f-d888f3e6b9b0" providerId="AD"/>
  <p188:author id="{971B2380-FDA5-31EC-EA8C-1CFC345C8774}" name="Natalie O'Kraski" initials="NO" userId="S::natalie.okraski@ssaihq.com::a1481851-0cfd-4f92-985b-0c5dcf5a827c" providerId="AD"/>
  <p188:author id="{3710D983-E6E8-4EF7-DD9B-C026DD84F20F}" name="Byles, Robert C. (LARC-E3)[SSAI DEVELOP]" initials="BRC(ED" userId="S::rcbyles@ndc.nasa.gov::f2fd4499-2563-4908-9210-b44e2282d021" providerId="AD"/>
  <p188:author id="{53BB3B95-D821-9B7C-1931-D961BB0564D3}" name="James Karroum" initials="JK" userId="S::james.karroum@ssaihq.com::838dcc77-a113-4fda-b38d-b07077e17668" providerId="AD"/>
  <p188:author id="{9CB401BA-3820-1993-B22B-4690DA30A0F1}" name="Awroni Bhaduri" initials="AB" userId="S::awroni.bhaduri@ssaihq.com::08c72860-9e12-4089-b2dd-ea7bf49c456f" providerId="AD"/>
  <p188:author id="{7DB1F9BC-5EB6-007F-5EEF-45410FBEE00F}" name="Kindrea Gibbons" initials="KG" userId="S::kindrea.gibbons@ssaihq.com::302e138e-771e-45cd-934f-5abe977acaf3"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98F5"/>
    <a:srgbClr val="9F7EF2"/>
    <a:srgbClr val="236F99"/>
    <a:srgbClr val="E3C30E"/>
    <a:srgbClr val="FBB4B9"/>
    <a:srgbClr val="066B0B"/>
    <a:srgbClr val="F5ABEC"/>
    <a:srgbClr val="FFEDFD"/>
    <a:srgbClr val="FFF7EC"/>
    <a:srgbClr val="FC8D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E157BD-D7EE-45BF-A7D3-910BBF1871A3}" v="1" dt="2023-08-01T21:09:44.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73658" autoAdjust="0"/>
  </p:normalViewPr>
  <p:slideViewPr>
    <p:cSldViewPr snapToGrid="0">
      <p:cViewPr varScale="1">
        <p:scale>
          <a:sx n="49" d="100"/>
          <a:sy n="49" d="100"/>
        </p:scale>
        <p:origin x="1364"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174B74-0053-47C8-828C-F57A12817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FEE7F62-08EE-4966-B2E3-FDFF82EB5E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1DCE24-8F72-4A79-9136-3A6543E3E256}" type="datetimeFigureOut">
              <a:rPr lang="en-US" smtClean="0"/>
              <a:t>8/2/2023</a:t>
            </a:fld>
            <a:endParaRPr lang="en-US"/>
          </a:p>
        </p:txBody>
      </p:sp>
      <p:sp>
        <p:nvSpPr>
          <p:cNvPr id="4" name="Footer Placeholder 3">
            <a:extLst>
              <a:ext uri="{FF2B5EF4-FFF2-40B4-BE49-F238E27FC236}">
                <a16:creationId xmlns:a16="http://schemas.microsoft.com/office/drawing/2014/main" id="{27F6D884-49BF-4F02-97B6-2DDFBB349E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0BB3E2-DC11-4009-BF52-A0CA6E65C0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A6A2CD-6D03-4EC4-BFDA-4375FEB4F956}" type="slidenum">
              <a:rPr lang="en-US" smtClean="0"/>
              <a:t>‹#›</a:t>
            </a:fld>
            <a:endParaRPr lang="en-US"/>
          </a:p>
        </p:txBody>
      </p:sp>
    </p:spTree>
    <p:extLst>
      <p:ext uri="{BB962C8B-B14F-4D97-AF65-F5344CB8AC3E}">
        <p14:creationId xmlns:p14="http://schemas.microsoft.com/office/powerpoint/2010/main" val="2069532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displays the average Normalized Difference Built-up Index (NDBI) from June 1st to August 31st for 2019 to 2022. Each image represents the summer NDBI average in sequential order. The image in which western Huntsville is brightest pink represents 2022. Areas in bright pink, particularly in west Huntsville, indicate highly developed areas while areas in turquoise indicate land that is not heavily developed.  The growing pink areas indicate where urban expansion is occurring within Huntsville.  The bright pink square in western Huntsville represents the Toyota Manufacturing Plant. </a:t>
            </a:r>
          </a:p>
          <a:p>
            <a:endParaRPr lang="en-US" dirty="0"/>
          </a:p>
          <a:p>
            <a:r>
              <a:rPr lang="en-US" dirty="0"/>
              <a:t>------------------------------Image Information Below ------------------------------</a:t>
            </a:r>
            <a:endParaRPr lang="en-US" dirty="0">
              <a:cs typeface="Calibri"/>
            </a:endParaRPr>
          </a:p>
          <a:p>
            <a:r>
              <a:rPr lang="en-US" dirty="0">
                <a:cs typeface="Calibri"/>
              </a:rPr>
              <a:t>Gif Credit: </a:t>
            </a:r>
            <a:r>
              <a:rPr lang="en-US" dirty="0"/>
              <a:t>Natalie </a:t>
            </a:r>
            <a:r>
              <a:rPr lang="en-US" dirty="0" err="1"/>
              <a:t>OKraski</a:t>
            </a:r>
            <a:endParaRPr lang="en-US" dirty="0">
              <a:cs typeface="Calibri"/>
            </a:endParaRPr>
          </a:p>
          <a:p>
            <a:r>
              <a:rPr lang="en-US" dirty="0">
                <a:cs typeface="Calibri"/>
              </a:rPr>
              <a:t>Gif source: created by team member using ArcGIS Pro</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187848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slide is displays the Normalized Difference Vegetation Index Average during the meteorological summer  (June 1 to August 31st) for the city of Huntsville for the years 2019 to 2022.   Areas that are displayed in green are highly vegetated with yellow corresponding to the areas that are low in vegetation and white areas representing no vegetation.  </a:t>
            </a:r>
            <a:endParaRPr lang="en-US" dirty="0"/>
          </a:p>
          <a:p>
            <a:endParaRPr lang="en-US" dirty="0"/>
          </a:p>
          <a:p>
            <a:r>
              <a:rPr lang="en-US" dirty="0"/>
              <a:t>------------------------------Image Information Below ------------------------------</a:t>
            </a:r>
            <a:endParaRPr lang="en-US" dirty="0">
              <a:cs typeface="Calibri" panose="020F0502020204030204"/>
            </a:endParaRPr>
          </a:p>
          <a:p>
            <a:r>
              <a:rPr lang="en-US" dirty="0">
                <a:ea typeface="Calibri"/>
                <a:cs typeface="Calibri"/>
              </a:rPr>
              <a:t>Image credit: </a:t>
            </a:r>
            <a:r>
              <a:rPr lang="en-US" dirty="0" err="1">
                <a:ea typeface="Calibri"/>
                <a:cs typeface="Calibri"/>
              </a:rPr>
              <a:t>Kindrea</a:t>
            </a:r>
            <a:r>
              <a:rPr lang="en-US" dirty="0">
                <a:ea typeface="Calibri"/>
                <a:cs typeface="Calibri"/>
              </a:rPr>
              <a:t> Gibbons </a:t>
            </a:r>
          </a:p>
          <a:p>
            <a:r>
              <a:rPr lang="en-US" dirty="0">
                <a:ea typeface="Calibri"/>
                <a:cs typeface="Calibri"/>
              </a:rPr>
              <a:t>Images: Created by participant using Arc GIS Pro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562771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Daytime LST is from August 2022 at 2:33 PM; Nighttime LST is from June 2020 at 11:32 PM. LST for Daytime ranged from 23 C to 44 C. LST for Nighttime ranged from 12 C to 34 C.</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321299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shows the average LST for each year of the study period. Regardless of the year, a UHI is visible in the downtown area, industrial areas, and newly developed areas.</a:t>
            </a:r>
          </a:p>
          <a:p>
            <a:endParaRPr lang="en-US">
              <a:cs typeface="Calibri"/>
            </a:endParaRPr>
          </a:p>
          <a:p>
            <a:r>
              <a:rPr lang="en-US">
                <a:cs typeface="Calibri"/>
              </a:rPr>
              <a:t>The map on the right shows the difference in LST compared to an area in Huntsville that is wooded and experiences approximately the same LST regardless of the year. In other words, the baseline is the LST that Huntsville would experience if it was not urbanized. This map also shows locations where LST is clearly higher than the baseline. For 2019, the baseline value was calculated by averaging the pixel values of 9 pixels in the bottom right corner of Huntsville, which was 301.436 K. </a:t>
            </a:r>
            <a:endParaRPr lang="en-US"/>
          </a:p>
          <a:p>
            <a:endParaRPr lang="en-US"/>
          </a:p>
          <a:p>
            <a:r>
              <a:rPr lang="en-US"/>
              <a:t>------------------------------Image Information Below ------------------------------</a:t>
            </a:r>
            <a:endParaRPr lang="en-US">
              <a:cs typeface="Calibri"/>
            </a:endParaRPr>
          </a:p>
          <a:p>
            <a:r>
              <a:rPr lang="en-US"/>
              <a:t>•Image Credit: </a:t>
            </a:r>
            <a:r>
              <a:rPr lang="en-US" err="1"/>
              <a:t>Awroni</a:t>
            </a:r>
            <a:r>
              <a:rPr lang="en-US"/>
              <a:t> </a:t>
            </a:r>
            <a:r>
              <a:rPr lang="en-US" err="1"/>
              <a:t>Bhaduri</a:t>
            </a:r>
            <a:r>
              <a:rPr lang="en-US"/>
              <a:t> </a:t>
            </a:r>
            <a:endParaRPr lang="en-US">
              <a:cs typeface="Calibri"/>
            </a:endParaRPr>
          </a:p>
          <a:p>
            <a:r>
              <a:rPr lang="en-US"/>
              <a:t>•Image Source: Created by participant using ArcGIS Pro</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609441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visualize human factors that could determine priority areas for UHI mitigation, the team mapped multiple socioeconomic inputs that the Tree Equity Score uses to determine. The Health Risk Index is s</a:t>
            </a:r>
            <a:r>
              <a:rPr lang="en-US" dirty="0"/>
              <a:t>elf-reported poor mental health, poor physical health, asthma, and coronary heart disease equally weighted. The team calculated where each census block lay on a scale from the minimum to maximum value for a given factor, and mapped that as shown.</a:t>
            </a:r>
          </a:p>
          <a:p>
            <a:endParaRPr lang="en-US" dirty="0">
              <a:cs typeface="Calibri"/>
            </a:endParaRPr>
          </a:p>
          <a:p>
            <a:r>
              <a:rPr lang="en-US" dirty="0"/>
              <a:t>------------------------------Image Information Below ------------------------------</a:t>
            </a:r>
          </a:p>
          <a:p>
            <a:r>
              <a:rPr lang="en-US" dirty="0"/>
              <a:t>•Image Credit: James Karroum</a:t>
            </a:r>
            <a:endParaRPr lang="en-US" dirty="0">
              <a:cs typeface="Calibri"/>
            </a:endParaRPr>
          </a:p>
          <a:p>
            <a:r>
              <a:rPr lang="en-US" dirty="0"/>
              <a:t>•Image Source: Created by participant using ArcGIS Pro</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337535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236F99"/>
              </a:buClr>
              <a:buFont typeface="Arial" panose="020B0604020202020204" pitchFamily="34" charset="0"/>
              <a:buChar char="•"/>
            </a:pPr>
            <a:r>
              <a:rPr lang="en-US" dirty="0">
                <a:solidFill>
                  <a:schemeClr val="tx1">
                    <a:lumMod val="75000"/>
                    <a:lumOff val="25000"/>
                  </a:schemeClr>
                </a:solidFill>
                <a:latin typeface="Garamond"/>
                <a:ea typeface="+mn-lt"/>
                <a:cs typeface="+mn-lt"/>
              </a:rPr>
              <a:t>Year-to-year LST change averaged across the city exhibited no trend over the study period, and this irregularity showed that the factors contributing to LST change can vary in severity month to month and year to year.</a:t>
            </a:r>
          </a:p>
          <a:p>
            <a:pPr>
              <a:buClr>
                <a:srgbClr val="236F99"/>
              </a:buClr>
              <a:buFont typeface="Arial" panose="020B0604020202020204" pitchFamily="34" charset="0"/>
              <a:buChar char="•"/>
            </a:pPr>
            <a:r>
              <a:rPr lang="en-US" dirty="0">
                <a:solidFill>
                  <a:schemeClr val="tx1">
                    <a:lumMod val="75000"/>
                    <a:lumOff val="25000"/>
                  </a:schemeClr>
                </a:solidFill>
                <a:latin typeface="Garamond"/>
                <a:ea typeface="+mn-lt"/>
                <a:cs typeface="+mn-lt"/>
              </a:rPr>
              <a:t>LST, NDVI, and NDBI indicate the strongest urban heat island effect in downtown, industrial areas, and newly developed neighborhoods.</a:t>
            </a:r>
            <a:endParaRPr lang="en-US" dirty="0">
              <a:solidFill>
                <a:schemeClr val="tx1">
                  <a:lumMod val="75000"/>
                  <a:lumOff val="25000"/>
                </a:schemeClr>
              </a:solidFill>
            </a:endParaRPr>
          </a:p>
          <a:p>
            <a:pPr>
              <a:buClr>
                <a:srgbClr val="236F99"/>
              </a:buClr>
              <a:buFont typeface="Arial" panose="020B0604020202020204" pitchFamily="34" charset="0"/>
              <a:buChar char="•"/>
            </a:pPr>
            <a:r>
              <a:rPr lang="en-US" dirty="0">
                <a:solidFill>
                  <a:schemeClr val="tx1">
                    <a:lumMod val="75000"/>
                    <a:lumOff val="25000"/>
                  </a:schemeClr>
                </a:solidFill>
                <a:latin typeface="Garamond"/>
                <a:ea typeface="+mn-lt"/>
                <a:cs typeface="+mn-lt"/>
              </a:rPr>
              <a:t>Heat vulnerability data, where available, and when combined with LST, vegetation, and permeability maps, indicate that west-central Huntsville is the area with the most potential for heat reduction and community health benefits from tree-planting efforts.</a:t>
            </a:r>
            <a:endParaRPr lang="en-US" dirty="0">
              <a:solidFill>
                <a:schemeClr val="tx1">
                  <a:lumMod val="75000"/>
                  <a:lumOff val="25000"/>
                </a:schemeClr>
              </a:solidFill>
              <a:latin typeface="Century Gothic" panose="020F0302020204030204"/>
            </a:endParaRPr>
          </a:p>
          <a:p>
            <a:endParaRPr lang="en-US" dirty="0">
              <a:cs typeface="Calibri"/>
            </a:endParaRPr>
          </a:p>
          <a:p>
            <a:r>
              <a:rPr lang="en-US" dirty="0">
                <a:cs typeface="Calibri"/>
              </a:rPr>
              <a:t>Icon credits: Microsoft 365 </a:t>
            </a:r>
            <a:r>
              <a:rPr lang="en-US" dirty="0" err="1">
                <a:cs typeface="Calibri"/>
              </a:rPr>
              <a:t>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11358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Cloud masks were generated for the data used, but there is no guarantee that it was completely accurate.</a:t>
            </a:r>
          </a:p>
          <a:p>
            <a:endParaRPr lang="en-US"/>
          </a:p>
          <a:p>
            <a:r>
              <a:rPr lang="en-US"/>
              <a:t>The social factors and the weights given to them that were used could possibly not portray the need for trees accurately.</a:t>
            </a:r>
          </a:p>
          <a:p>
            <a:endParaRPr lang="en-US"/>
          </a:p>
          <a:p>
            <a:r>
              <a:rPr lang="en-US"/>
              <a:t>LST satellite imagery used for the city of Huntsville would not always cover the entire city. Because of this, the averages calculated and mapped may not represent the true LST exhibited during the study period. </a:t>
            </a:r>
            <a:endParaRPr lang="en-US">
              <a:cs typeface="Calibri"/>
            </a:endParaRPr>
          </a:p>
          <a:p>
            <a:endParaRPr lang="en-US">
              <a:cs typeface="Calibri"/>
            </a:endParaRPr>
          </a:p>
          <a:p>
            <a:r>
              <a:rPr lang="en-US"/>
              <a:t>------------------------------Image Information Below ------------------------------</a:t>
            </a:r>
          </a:p>
          <a:p>
            <a:r>
              <a:rPr lang="en-US"/>
              <a:t>•Image Credit: Natalie </a:t>
            </a:r>
            <a:r>
              <a:rPr lang="en-US" err="1"/>
              <a:t>O'Kraski</a:t>
            </a:r>
          </a:p>
          <a:p>
            <a:r>
              <a:rPr lang="en-US"/>
              <a:t>•Image Source: taken by participant</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637586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Evaluate </a:t>
            </a:r>
            <a:r>
              <a:rPr lang="en-US"/>
              <a:t>the effects of climate and weather patterns on LST</a:t>
            </a:r>
            <a:br>
              <a:rPr lang="en-US">
                <a:cs typeface="+mn-lt"/>
              </a:rPr>
            </a:br>
            <a:r>
              <a:rPr lang="en-US" b="1"/>
              <a:t>Determine</a:t>
            </a:r>
            <a:r>
              <a:rPr lang="en-US"/>
              <a:t> if the effects of Industrial activities of surrounding regions  effects LST in HSV </a:t>
            </a:r>
            <a:endParaRPr lang="en-US">
              <a:cs typeface="Calibri" panose="020F0502020204030204"/>
            </a:endParaRPr>
          </a:p>
          <a:p>
            <a:pPr marL="285750" indent="-285750">
              <a:buFont typeface="Arial,Sans-Serif"/>
              <a:buChar char="•"/>
            </a:pPr>
            <a:endParaRPr lang="en-US"/>
          </a:p>
          <a:p>
            <a:r>
              <a:rPr lang="en-US">
                <a:cs typeface="Calibri"/>
              </a:rPr>
              <a:t>------------------------------Image Information Below ------------------------------</a:t>
            </a:r>
            <a:endParaRPr lang="en-US"/>
          </a:p>
          <a:p>
            <a:r>
              <a:rPr lang="en-US">
                <a:cs typeface="Calibri"/>
              </a:rPr>
              <a:t>•Image Credit: Marc Byers </a:t>
            </a:r>
          </a:p>
          <a:p>
            <a:r>
              <a:rPr lang="en-US">
                <a:cs typeface="Calibri"/>
              </a:rPr>
              <a:t>•Image Source: provided by the Partner</a:t>
            </a:r>
          </a:p>
          <a:p>
            <a:endParaRPr lang="en-US" b="1">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937220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NASA DEVELOP Huntsville Urban Development II Team at MSFC would like to thank our advisors, partners, and first team members for their guidance and contribution to this project!</a:t>
            </a:r>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Urban Heat Islands are urbanized areas that experience higher temperatures due to reduced natural landscapes and the presence of urban materials. This leads to increased energy consumption, decreased air quality, and adverse human health impacts. Increased temperatures from UHI have direct effects on human health. The elderly, children, individuals with preexisting conditions, and underprivileged households are most susceptible to heat morbidity. </a:t>
            </a:r>
          </a:p>
          <a:p>
            <a:endParaRPr lang="en-US" dirty="0">
              <a:cs typeface="Calibri"/>
            </a:endParaRPr>
          </a:p>
          <a:p>
            <a:r>
              <a:rPr lang="en-US" dirty="0"/>
              <a:t>------------------------------Image Information Below ------------------------------</a:t>
            </a:r>
          </a:p>
          <a:p>
            <a:r>
              <a:rPr lang="en-US" dirty="0"/>
              <a:t>•Image Credit: USGS</a:t>
            </a:r>
            <a:endParaRPr lang="en-US" dirty="0">
              <a:cs typeface="Calibri"/>
            </a:endParaRPr>
          </a:p>
          <a:p>
            <a:r>
              <a:rPr lang="en-US" dirty="0"/>
              <a:t>•Image Source: </a:t>
            </a:r>
            <a:r>
              <a:rPr lang="en-US" dirty="0">
                <a:hlinkClick r:id="" action="ppaction://noaction"/>
              </a:rPr>
              <a:t>https://www.usgs.gov/media/images/urban-heat-islands</a:t>
            </a:r>
            <a:r>
              <a:rPr lang="en-US" dirty="0"/>
              <a:t> (Public domain)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11743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partnered with the City of Huntsville’s Director of Urban and Economic Development (</a:t>
            </a:r>
            <a:r>
              <a:rPr lang="en-US" b="1" dirty="0"/>
              <a:t>Shane Davis)</a:t>
            </a:r>
            <a:r>
              <a:rPr lang="en-US" dirty="0"/>
              <a:t>, Arborist within the Landscape Management Department (Marc Byers), and Geographic Information Systems (GIS) Manager (Amy </a:t>
            </a:r>
            <a:r>
              <a:rPr lang="en-US" dirty="0" err="1"/>
              <a:t>Kenum</a:t>
            </a:r>
            <a:r>
              <a:rPr lang="en-US" dirty="0"/>
              <a:t>). Decision-making capabilities and implementation processes vary among departments, as each office collaborates with city leaders to develop policies and sustainable plans to increase tree cover, reducing the effects of the UHI in Huntsville. The city currently does not have the capacity to  conduct remote sensing analysis and hopes this collaboration will shed light on the various remote sensing and Google Earth Engine (GEE) analysis that are useful in urban planning research.</a:t>
            </a:r>
            <a:endParaRPr lang="en-US" dirty="0">
              <a:cs typeface="Calibri"/>
            </a:endParaRPr>
          </a:p>
          <a:p>
            <a:endParaRPr lang="en-US" dirty="0"/>
          </a:p>
          <a:p>
            <a:endParaRPr lang="en-US" dirty="0"/>
          </a:p>
          <a:p>
            <a:r>
              <a:rPr lang="en-US" b="1" dirty="0"/>
              <a:t> </a:t>
            </a:r>
            <a:r>
              <a:rPr lang="en-US" dirty="0"/>
              <a:t>------------------------------Image Information Below ------------------------------</a:t>
            </a:r>
            <a:endParaRPr lang="en-US" dirty="0">
              <a:cs typeface="Calibri"/>
            </a:endParaRPr>
          </a:p>
          <a:p>
            <a:r>
              <a:rPr lang="en-US" dirty="0"/>
              <a:t>•Image Credit: </a:t>
            </a:r>
            <a:r>
              <a:rPr lang="en-US" dirty="0" err="1"/>
              <a:t>Kindrea</a:t>
            </a:r>
            <a:r>
              <a:rPr lang="en-US" dirty="0"/>
              <a:t> Gibbons </a:t>
            </a:r>
          </a:p>
          <a:p>
            <a:r>
              <a:rPr lang="en-US" dirty="0"/>
              <a:t>•Image Source: taken by participant </a:t>
            </a:r>
            <a:endParaRPr lang="en-US" dirty="0">
              <a:cs typeface="Calibri"/>
            </a:endParaRPr>
          </a:p>
          <a:p>
            <a:endParaRPr lang="en-US" dirty="0"/>
          </a:p>
          <a:p>
            <a:endParaRPr lang="en-US" dirty="0">
              <a:cs typeface="Calibri"/>
            </a:endParaRPr>
          </a:p>
          <a:p>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28553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Changes in LST were processed and mapped using ECOSTRESS data in ArcGIS Pro. Classification of roof materials was done by processing Maxar Imagery in Google Earth Engine and ArcGIS Pro. Assessing socioeconomic risk factors was done by processing census-block and LST data in Google Earth Engine and ArcGIS Pro. </a:t>
            </a:r>
          </a:p>
          <a:p>
            <a:endParaRPr lang="en-US" dirty="0"/>
          </a:p>
          <a:p>
            <a:r>
              <a:rPr lang="en-US" dirty="0"/>
              <a:t>------------------------------Image Information Below ------------------------------</a:t>
            </a:r>
            <a:endParaRPr lang="en-US" dirty="0">
              <a:cs typeface="Calibri"/>
            </a:endParaRPr>
          </a:p>
          <a:p>
            <a:r>
              <a:rPr lang="en-US" dirty="0">
                <a:ea typeface="Calibri"/>
                <a:cs typeface="Calibri"/>
              </a:rPr>
              <a:t>Image Credit: </a:t>
            </a:r>
            <a:r>
              <a:rPr lang="en-US" dirty="0" err="1">
                <a:ea typeface="Calibri"/>
                <a:cs typeface="Calibri"/>
              </a:rPr>
              <a:t>Kindrea</a:t>
            </a:r>
            <a:r>
              <a:rPr lang="en-US" dirty="0">
                <a:ea typeface="Calibri"/>
                <a:cs typeface="Calibri"/>
              </a:rPr>
              <a:t> Gibbons </a:t>
            </a:r>
          </a:p>
          <a:p>
            <a:r>
              <a:rPr lang="en-US" dirty="0">
                <a:ea typeface="Calibri"/>
                <a:cs typeface="Calibri"/>
              </a:rPr>
              <a:t>Image Source: Taken by participant</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244640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study area of this project is the city of Huntsville focusing on Identifying UHIs during the meteorological summer consisting of June to August of 2019 through 2022. </a:t>
            </a:r>
          </a:p>
          <a:p>
            <a:endParaRPr lang="en-US" dirty="0"/>
          </a:p>
          <a:p>
            <a:r>
              <a:rPr lang="en-US" dirty="0"/>
              <a:t>------------------------------Image Information Below ------------------------------</a:t>
            </a:r>
            <a:endParaRPr lang="en-US" dirty="0">
              <a:cs typeface="Calibri"/>
            </a:endParaRPr>
          </a:p>
          <a:p>
            <a:r>
              <a:rPr lang="en-US" dirty="0">
                <a:cs typeface="Calibri"/>
              </a:rPr>
              <a:t>Image credits: </a:t>
            </a:r>
            <a:r>
              <a:rPr lang="en-US" dirty="0" err="1">
                <a:cs typeface="Calibri"/>
              </a:rPr>
              <a:t>Awroni</a:t>
            </a:r>
            <a:r>
              <a:rPr lang="en-US" dirty="0">
                <a:cs typeface="Calibri"/>
              </a:rPr>
              <a:t> </a:t>
            </a:r>
            <a:r>
              <a:rPr lang="en-US" dirty="0" err="1">
                <a:cs typeface="Calibri"/>
              </a:rPr>
              <a:t>Bhaduri</a:t>
            </a:r>
            <a:r>
              <a:rPr lang="en-US" dirty="0">
                <a:cs typeface="Calibri"/>
              </a:rPr>
              <a:t> </a:t>
            </a:r>
            <a:endParaRPr lang="en-US" dirty="0">
              <a:ea typeface="Calibri"/>
              <a:cs typeface="Calibri"/>
            </a:endParaRPr>
          </a:p>
          <a:p>
            <a:r>
              <a:rPr lang="en-US" dirty="0">
                <a:ea typeface="Calibri"/>
                <a:cs typeface="Calibri"/>
              </a:rPr>
              <a:t>Image Source: Created by Participant in Arc GIS Pro. </a:t>
            </a:r>
          </a:p>
          <a:p>
            <a:r>
              <a:rPr lang="en-US" dirty="0" err="1">
                <a:ea typeface="Calibri" panose="020F0502020204030204"/>
                <a:cs typeface="Calibri"/>
              </a:rPr>
              <a:t>Basemap</a:t>
            </a:r>
            <a:r>
              <a:rPr lang="en-US" dirty="0">
                <a:ea typeface="Calibri" panose="020F0502020204030204"/>
                <a:cs typeface="Calibri"/>
              </a:rPr>
              <a:t> credits: Esri, HERE, Garmin, GAO, NOAA, USGS, © OpenStreetMap contributors, and the GIS User Community</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62091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 Below ------------------------------</a:t>
            </a:r>
          </a:p>
          <a:p>
            <a:r>
              <a:rPr lang="en-US" dirty="0"/>
              <a:t>•Image Credit: Natalie </a:t>
            </a:r>
            <a:r>
              <a:rPr lang="en-US" dirty="0" err="1"/>
              <a:t>O'Kraski</a:t>
            </a:r>
            <a:endParaRPr lang="en-US" dirty="0">
              <a:cs typeface="Calibri"/>
            </a:endParaRPr>
          </a:p>
          <a:p>
            <a:r>
              <a:rPr lang="en-US" dirty="0"/>
              <a:t>•Image Source: Taken by participant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Maxar Worldview-2</a:t>
            </a:r>
          </a:p>
          <a:p>
            <a:r>
              <a:rPr lang="en-US" dirty="0"/>
              <a:t>• </a:t>
            </a:r>
            <a:r>
              <a:rPr lang="en-US" dirty="0">
                <a:cs typeface="Calibri"/>
              </a:rPr>
              <a:t>Image Credit: </a:t>
            </a:r>
            <a:r>
              <a:rPr lang="en-US" dirty="0" err="1">
                <a:cs typeface="Calibri"/>
              </a:rPr>
              <a:t>DigitalGlobe</a:t>
            </a:r>
            <a:r>
              <a:rPr lang="en-US" dirty="0">
                <a:cs typeface="Calibri"/>
              </a:rPr>
              <a:t>, </a:t>
            </a:r>
            <a:r>
              <a:rPr lang="en-US" u="sng" dirty="0"/>
              <a:t>© 2021 </a:t>
            </a:r>
            <a:r>
              <a:rPr lang="en-US" u="sng" dirty="0" err="1"/>
              <a:t>DigitalGlobe</a:t>
            </a:r>
            <a:r>
              <a:rPr lang="en-US" u="sng" dirty="0"/>
              <a:t> </a:t>
            </a:r>
            <a:r>
              <a:rPr lang="en-US" u="sng" dirty="0" err="1"/>
              <a:t>NextView</a:t>
            </a:r>
            <a:r>
              <a:rPr lang="en-US" u="sng" dirty="0"/>
              <a:t> License</a:t>
            </a:r>
            <a:endParaRPr lang="en-US" dirty="0"/>
          </a:p>
          <a:p>
            <a:r>
              <a:rPr lang="en-US" dirty="0">
                <a:cs typeface="Calibri"/>
              </a:rPr>
              <a:t>NOAA/NASA GOES Project (Public Domain)</a:t>
            </a:r>
            <a:endParaRPr lang="en-US" dirty="0"/>
          </a:p>
          <a:p>
            <a:endParaRPr lang="en-US" dirty="0"/>
          </a:p>
          <a:p>
            <a:r>
              <a:rPr lang="en-US" dirty="0"/>
              <a:t>All others:</a:t>
            </a:r>
          </a:p>
          <a:p>
            <a:r>
              <a:rPr lang="en-US" dirty="0"/>
              <a:t>• Image Credit: NASA</a:t>
            </a:r>
            <a:endParaRPr lang="en-US" dirty="0">
              <a:cs typeface="Calibri"/>
            </a:endParaRPr>
          </a:p>
          <a:p>
            <a:r>
              <a:rPr lang="en-US" dirty="0"/>
              <a:t>• Image Source: https://science.nasa.gov/get-involved/toolkits/spacecraft-icons (Public domain)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32663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393069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team used Maxar multispectral imagery to identify and sort roofs into categories for the purpose of comparing to LST data for potential correlation of roof type with the severity of the urban heat island effect. The team provided training points for each of four roof categories, and one category of everything else, to a Google Earth Engine script so it could sort the image into each relevant category. We also gave it points that we knew belonged in each category and created a confusion matrix to assess how successful it was at sorting the map into each category.</a:t>
            </a:r>
          </a:p>
          <a:p>
            <a:r>
              <a:rPr lang="en-US" dirty="0"/>
              <a:t>------------------------------Image Information Below -----------------------------</a:t>
            </a:r>
          </a:p>
          <a:p>
            <a:r>
              <a:rPr lang="en-US" sz="1200" dirty="0">
                <a:solidFill>
                  <a:schemeClr val="tx1">
                    <a:lumMod val="75000"/>
                    <a:lumOff val="25000"/>
                  </a:schemeClr>
                </a:solidFill>
                <a:ea typeface="+mn-lt"/>
                <a:cs typeface="+mn-lt"/>
              </a:rPr>
              <a:t>Image credit: Esri, Maxar, Earthstar Graphics, and the GIS User Community</a:t>
            </a:r>
            <a:endParaRPr lang="en-US" sz="1200" dirty="0">
              <a:solidFill>
                <a:schemeClr val="tx1">
                  <a:lumMod val="75000"/>
                  <a:lumOff val="25000"/>
                </a:schemeClr>
              </a:solidFill>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560942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a:extLst>
              <a:ext uri="{FF2B5EF4-FFF2-40B4-BE49-F238E27FC236}">
                <a16:creationId xmlns:a16="http://schemas.microsoft.com/office/drawing/2014/main" id="{C4EC1E3C-AE9C-4011-AA0C-3DBC7CE7F5E0}"/>
              </a:ext>
            </a:extLst>
          </p:cNvPr>
          <p:cNvPicPr>
            <a:picLocks noChangeAspect="1"/>
          </p:cNvPicPr>
          <p:nvPr userDrawn="1"/>
        </p:nvPicPr>
        <p:blipFill>
          <a:blip r:embed="rId3">
            <a:extLst>
              <a:ext uri="{28A0092B-C50C-407E-A947-70E740481C1C}">
                <a14:useLocalDpi xmlns:a14="http://schemas.microsoft.com/office/drawing/2010/main" val="0"/>
              </a:ext>
            </a:extLst>
          </a:blip>
          <a:srcRect t="34940" b="34940"/>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236F99">
                    <a:alpha val="10000"/>
                  </a:srgbClr>
                </a:solidFill>
                <a:latin typeface="Century Gothic" panose="020B0502020202020204" pitchFamily="34" charset="0"/>
              </a:rPr>
              <a:t>ANNIVERSARY</a:t>
            </a:r>
            <a:endParaRPr lang="en-US" sz="2400" b="1" spc="4000" baseline="0">
              <a:solidFill>
                <a:srgbClr val="236F99">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20" t="20021" r="2732" b="41558"/>
          <a:stretch/>
        </p:blipFill>
        <p:spPr>
          <a:xfrm>
            <a:off x="0" y="1246411"/>
            <a:ext cx="12192001" cy="2783805"/>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236F99"/>
                </a:solidFill>
                <a:latin typeface="Century Gothic"/>
              </a:rPr>
              <a:t>Study Area </a:t>
            </a:r>
            <a:r>
              <a:rPr lang="en-US" sz="3200" b="0" spc="0" baseline="0">
                <a:solidFill>
                  <a:srgbClr val="236F99"/>
                </a:solidFill>
              </a:rPr>
              <a:t>Urban Development</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236F99"/>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236F99"/>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236F99"/>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
        <p:nvSpPr>
          <p:cNvPr id="24" name="TextBox 23">
            <a:extLst>
              <a:ext uri="{FF2B5EF4-FFF2-40B4-BE49-F238E27FC236}">
                <a16:creationId xmlns:a16="http://schemas.microsoft.com/office/drawing/2014/main" id="{B18C32A3-9EEA-4994-979E-AD56835F40CB}"/>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a:solidFill>
                  <a:srgbClr val="FF0000"/>
                </a:solidFill>
              </a:rPr>
              <a:t>EXAMPLE</a:t>
            </a:r>
          </a:p>
        </p:txBody>
      </p:sp>
      <p:sp>
        <p:nvSpPr>
          <p:cNvPr id="30" name="TextBox 29">
            <a:extLst>
              <a:ext uri="{FF2B5EF4-FFF2-40B4-BE49-F238E27FC236}">
                <a16:creationId xmlns:a16="http://schemas.microsoft.com/office/drawing/2014/main" id="{DED28E2E-D1C7-4626-A128-07F077518BB9}"/>
              </a:ext>
            </a:extLst>
          </p:cNvPr>
          <p:cNvSpPr txBox="1"/>
          <p:nvPr userDrawn="1"/>
        </p:nvSpPr>
        <p:spPr>
          <a:xfrm>
            <a:off x="4752594"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PLACEHOLDER IMAGE</a:t>
            </a:r>
          </a:p>
        </p:txBody>
      </p:sp>
      <p:sp>
        <p:nvSpPr>
          <p:cNvPr id="34" name="TextBox 33">
            <a:extLst>
              <a:ext uri="{FF2B5EF4-FFF2-40B4-BE49-F238E27FC236}">
                <a16:creationId xmlns:a16="http://schemas.microsoft.com/office/drawing/2014/main" id="{D14C3260-28A1-4CA7-BAEF-C4E524C74B37}"/>
              </a:ext>
            </a:extLst>
          </p:cNvPr>
          <p:cNvSpPr txBox="1"/>
          <p:nvPr userDrawn="1"/>
        </p:nvSpPr>
        <p:spPr>
          <a:xfrm>
            <a:off x="4038342" y="3319524"/>
            <a:ext cx="2651760" cy="365760"/>
          </a:xfrm>
          <a:prstGeom prst="rect">
            <a:avLst/>
          </a:prstGeom>
          <a:solidFill>
            <a:schemeClr val="bg1"/>
          </a:solidFill>
          <a:ln w="19050">
            <a:solidFill>
              <a:srgbClr val="FF0000"/>
            </a:solidFill>
          </a:ln>
        </p:spPr>
        <p:txBody>
          <a:bodyPr wrap="square" rtlCol="0" anchor="ctr" anchorCtr="0">
            <a:spAutoFit/>
          </a:bodyPr>
          <a:lstStyle/>
          <a:p>
            <a:r>
              <a:rPr lang="en-US" b="1">
                <a:solidFill>
                  <a:srgbClr val="FF0000"/>
                </a:solidFill>
              </a:rPr>
              <a:t>Font used: Century Gothic</a:t>
            </a:r>
          </a:p>
        </p:txBody>
      </p:sp>
      <p:sp>
        <p:nvSpPr>
          <p:cNvPr id="35" name="TextBox 34">
            <a:extLst>
              <a:ext uri="{FF2B5EF4-FFF2-40B4-BE49-F238E27FC236}">
                <a16:creationId xmlns:a16="http://schemas.microsoft.com/office/drawing/2014/main" id="{18B310A1-3EBF-47EB-881E-0236B6471C1C}"/>
              </a:ext>
            </a:extLst>
          </p:cNvPr>
          <p:cNvSpPr txBox="1"/>
          <p:nvPr userDrawn="1"/>
        </p:nvSpPr>
        <p:spPr>
          <a:xfrm>
            <a:off x="6690102" y="4366659"/>
            <a:ext cx="1655867" cy="276999"/>
          </a:xfrm>
          <a:prstGeom prst="rect">
            <a:avLst/>
          </a:prstGeom>
          <a:noFill/>
          <a:ln w="19050">
            <a:solidFill>
              <a:srgbClr val="FF0000"/>
            </a:solidFill>
          </a:ln>
        </p:spPr>
        <p:txBody>
          <a:bodyPr wrap="square" lIns="91440" tIns="0" bIns="0" rtlCol="0" anchor="ctr" anchorCtr="0">
            <a:spAutoFit/>
          </a:bodyPr>
          <a:lstStyle/>
          <a:p>
            <a:r>
              <a:rPr lang="en-US" b="1">
                <a:solidFill>
                  <a:srgbClr val="FF0000"/>
                </a:solidFill>
              </a:rPr>
              <a:t>Font size: 32pt</a:t>
            </a:r>
          </a:p>
        </p:txBody>
      </p:sp>
      <p:sp>
        <p:nvSpPr>
          <p:cNvPr id="36" name="TextBox 35">
            <a:extLst>
              <a:ext uri="{FF2B5EF4-FFF2-40B4-BE49-F238E27FC236}">
                <a16:creationId xmlns:a16="http://schemas.microsoft.com/office/drawing/2014/main" id="{D00DB2F4-D2E3-4421-AB5E-ED15C9602C9F}"/>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a:solidFill>
                  <a:srgbClr val="FF0000"/>
                </a:solidFill>
              </a:rPr>
              <a:t>Font size: 22pt</a:t>
            </a:r>
          </a:p>
        </p:txBody>
      </p:sp>
      <p:sp>
        <p:nvSpPr>
          <p:cNvPr id="37" name="TextBox 36">
            <a:extLst>
              <a:ext uri="{FF2B5EF4-FFF2-40B4-BE49-F238E27FC236}">
                <a16:creationId xmlns:a16="http://schemas.microsoft.com/office/drawing/2014/main" id="{1F876909-8C30-4F82-A440-9C72EB4F7E6C}"/>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a:solidFill>
                  <a:srgbClr val="FF0000"/>
                </a:solidFill>
              </a:rPr>
              <a:t>Font size: 20pt</a:t>
            </a:r>
          </a:p>
        </p:txBody>
      </p:sp>
      <p:sp>
        <p:nvSpPr>
          <p:cNvPr id="38" name="TextBox 37">
            <a:extLst>
              <a:ext uri="{FF2B5EF4-FFF2-40B4-BE49-F238E27FC236}">
                <a16:creationId xmlns:a16="http://schemas.microsoft.com/office/drawing/2014/main" id="{A433DB8D-FE1D-420B-B660-795635F03949}"/>
              </a:ext>
            </a:extLst>
          </p:cNvPr>
          <p:cNvSpPr txBox="1"/>
          <p:nvPr userDrawn="1"/>
        </p:nvSpPr>
        <p:spPr>
          <a:xfrm>
            <a:off x="5907684" y="6398461"/>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a:ln>
                  <a:noFill/>
                </a:ln>
                <a:solidFill>
                  <a:srgbClr val="FF0000"/>
                </a:solidFill>
              </a:rPr>
              <a:t>Font size: 20pt</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690" r:id="rId9"/>
    <p:sldLayoutId id="214748377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236F99"/>
                </a:solidFill>
                <a:latin typeface="Century Gothic"/>
              </a:rPr>
              <a:t>Huntsville </a:t>
            </a:r>
            <a:r>
              <a:rPr lang="en-US" sz="3200" b="0" spc="0" baseline="0">
                <a:solidFill>
                  <a:srgbClr val="236F99"/>
                </a:solidFill>
                <a:latin typeface="Century Gothic"/>
              </a:rPr>
              <a:t>Urban Development</a:t>
            </a:r>
            <a:r>
              <a:rPr lang="en-US" sz="3200" b="0" spc="0">
                <a:solidFill>
                  <a:srgbClr val="236F99"/>
                </a:solidFill>
                <a:latin typeface="Century Gothic"/>
              </a:rPr>
              <a:t> II</a:t>
            </a:r>
            <a:endParaRPr lang="en-US" sz="3200" b="0" spc="0" baseline="0">
              <a:solidFill>
                <a:srgbClr val="236F99"/>
              </a:solidFill>
              <a:latin typeface="Century Gothic"/>
            </a:endParaRP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rgbClr val="404040"/>
                </a:solidFill>
                <a:latin typeface="Century Gothic"/>
              </a:rPr>
              <a:t>Utilizing NASA Earth Observations to Map the Urban Heat Island and Evaluate Heat Vulnerability in Huntsville, Alabama</a:t>
            </a:r>
            <a:endParaRPr lang="en-US" dirty="0"/>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lIns="91440" tIns="45720" rIns="91440" bIns="45720" anchor="t">
            <a:spAutoFit/>
          </a:bodyPr>
          <a:lstStyle/>
          <a:p>
            <a:r>
              <a:rPr lang="en-US" sz="2000" dirty="0">
                <a:solidFill>
                  <a:schemeClr val="tx1">
                    <a:lumMod val="75000"/>
                    <a:lumOff val="25000"/>
                  </a:schemeClr>
                </a:solidFill>
                <a:latin typeface="Century Gothic"/>
                <a:sym typeface="Wingdings" panose="05000000000000000000" pitchFamily="2" charset="2"/>
              </a:rPr>
              <a:t>James Karroum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a:t>
            </a:r>
            <a:r>
              <a:rPr lang="en-US" sz="2000" dirty="0" err="1">
                <a:solidFill>
                  <a:schemeClr val="tx1">
                    <a:lumMod val="75000"/>
                    <a:lumOff val="25000"/>
                  </a:schemeClr>
                </a:solidFill>
                <a:latin typeface="Century Gothic"/>
              </a:rPr>
              <a:t>Awroni</a:t>
            </a:r>
            <a:r>
              <a:rPr lang="en-US" sz="2000" dirty="0">
                <a:solidFill>
                  <a:schemeClr val="tx1">
                    <a:lumMod val="75000"/>
                    <a:lumOff val="25000"/>
                  </a:schemeClr>
                </a:solidFill>
                <a:latin typeface="Century Gothic"/>
              </a:rPr>
              <a:t> </a:t>
            </a:r>
            <a:r>
              <a:rPr lang="en-US" sz="2000" dirty="0" err="1">
                <a:solidFill>
                  <a:schemeClr val="tx1">
                    <a:lumMod val="75000"/>
                    <a:lumOff val="25000"/>
                  </a:schemeClr>
                </a:solidFill>
                <a:latin typeface="Century Gothic"/>
              </a:rPr>
              <a:t>Bhaduri</a:t>
            </a:r>
            <a:r>
              <a:rPr lang="en-US" sz="2000" dirty="0">
                <a:solidFill>
                  <a:schemeClr val="tx1">
                    <a:lumMod val="75000"/>
                    <a:lumOff val="25000"/>
                  </a:schemeClr>
                </a:solidFill>
                <a:latin typeface="Century Gothic"/>
              </a:rPr>
              <a:t>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a:t>
            </a:r>
            <a:r>
              <a:rPr lang="en-US" sz="2000" dirty="0" err="1">
                <a:solidFill>
                  <a:schemeClr val="tx1">
                    <a:lumMod val="75000"/>
                    <a:lumOff val="25000"/>
                  </a:schemeClr>
                </a:solidFill>
                <a:latin typeface="Century Gothic"/>
              </a:rPr>
              <a:t>Kindrea</a:t>
            </a:r>
            <a:r>
              <a:rPr lang="en-US" sz="2000" dirty="0">
                <a:solidFill>
                  <a:schemeClr val="tx1">
                    <a:lumMod val="75000"/>
                    <a:lumOff val="25000"/>
                  </a:schemeClr>
                </a:solidFill>
                <a:latin typeface="Century Gothic"/>
              </a:rPr>
              <a:t> Gibbons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Natalie </a:t>
            </a:r>
            <a:r>
              <a:rPr lang="en-US" sz="2000" dirty="0" err="1">
                <a:solidFill>
                  <a:schemeClr val="tx1">
                    <a:lumMod val="75000"/>
                    <a:lumOff val="25000"/>
                  </a:schemeClr>
                </a:solidFill>
                <a:latin typeface="Century Gothic"/>
              </a:rPr>
              <a:t>O</a:t>
            </a:r>
            <a:r>
              <a:rPr lang="en-US" sz="2000" dirty="0" err="1">
                <a:solidFill>
                  <a:schemeClr val="tx1">
                    <a:lumMod val="75000"/>
                    <a:lumOff val="25000"/>
                  </a:schemeClr>
                </a:solidFill>
                <a:latin typeface="Century Gothic"/>
                <a:ea typeface="+mn-lt"/>
                <a:cs typeface="+mn-lt"/>
              </a:rPr>
              <a:t>’</a:t>
            </a:r>
            <a:r>
              <a:rPr lang="en-US" sz="2000" dirty="0" err="1">
                <a:solidFill>
                  <a:schemeClr val="tx1">
                    <a:lumMod val="75000"/>
                    <a:lumOff val="25000"/>
                  </a:schemeClr>
                </a:solidFill>
                <a:latin typeface="Century Gothic"/>
              </a:rPr>
              <a:t>Kraski</a:t>
            </a:r>
            <a:endParaRPr lang="en-US" sz="2000" dirty="0">
              <a:solidFill>
                <a:schemeClr val="tx1">
                  <a:lumMod val="75000"/>
                  <a:lumOff val="25000"/>
                </a:schemeClr>
              </a:solidFill>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Alabama — Marshall | Summer 2023 </a:t>
            </a:r>
            <a:endParaRPr lang="en-US" sz="1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C8ADEE-2986-4C79-ACD6-18834EC452D1}"/>
              </a:ext>
            </a:extLst>
          </p:cNvPr>
          <p:cNvSpPr txBox="1"/>
          <p:nvPr/>
        </p:nvSpPr>
        <p:spPr>
          <a:xfrm>
            <a:off x="286986" y="188027"/>
            <a:ext cx="962890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rgbClr val="236F99"/>
                </a:solidFill>
                <a:latin typeface="Century Gothic"/>
                <a:cs typeface="Calibri"/>
              </a:rPr>
              <a:t>Results: Average NDBI </a:t>
            </a:r>
            <a:endParaRPr lang="en-US"/>
          </a:p>
        </p:txBody>
      </p:sp>
      <p:pic>
        <p:nvPicPr>
          <p:cNvPr id="3" name="Picture 3">
            <a:extLst>
              <a:ext uri="{FF2B5EF4-FFF2-40B4-BE49-F238E27FC236}">
                <a16:creationId xmlns:a16="http://schemas.microsoft.com/office/drawing/2014/main" id="{381A729E-0424-5DB5-D666-987D96E8F3F3}"/>
              </a:ext>
            </a:extLst>
          </p:cNvPr>
          <p:cNvPicPr>
            <a:picLocks noChangeAspect="1"/>
          </p:cNvPicPr>
          <p:nvPr/>
        </p:nvPicPr>
        <p:blipFill>
          <a:blip r:embed="rId3"/>
          <a:stretch>
            <a:fillRect/>
          </a:stretch>
        </p:blipFill>
        <p:spPr>
          <a:xfrm>
            <a:off x="4182170" y="743255"/>
            <a:ext cx="7251069" cy="5419188"/>
          </a:xfrm>
          <a:prstGeom prst="rect">
            <a:avLst/>
          </a:prstGeom>
        </p:spPr>
      </p:pic>
      <p:sp>
        <p:nvSpPr>
          <p:cNvPr id="8" name="TextBox 7">
            <a:extLst>
              <a:ext uri="{FF2B5EF4-FFF2-40B4-BE49-F238E27FC236}">
                <a16:creationId xmlns:a16="http://schemas.microsoft.com/office/drawing/2014/main" id="{B00558F5-F355-D9A7-21FA-D6C3E4A03C14}"/>
              </a:ext>
            </a:extLst>
          </p:cNvPr>
          <p:cNvSpPr txBox="1"/>
          <p:nvPr/>
        </p:nvSpPr>
        <p:spPr>
          <a:xfrm>
            <a:off x="1342984" y="3352927"/>
            <a:ext cx="20384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tx1">
                    <a:lumMod val="75000"/>
                    <a:lumOff val="25000"/>
                  </a:schemeClr>
                </a:solidFill>
                <a:latin typeface="Century Gothic"/>
                <a:cs typeface="Calibri"/>
              </a:rPr>
              <a:t>More built-up</a:t>
            </a:r>
            <a:endParaRPr lang="en-US">
              <a:solidFill>
                <a:schemeClr val="tx1">
                  <a:lumMod val="75000"/>
                  <a:lumOff val="25000"/>
                </a:schemeClr>
              </a:solidFill>
            </a:endParaRPr>
          </a:p>
        </p:txBody>
      </p:sp>
      <p:pic>
        <p:nvPicPr>
          <p:cNvPr id="5" name="Picture 5" descr="A blue and purple gradient&#10;&#10;Description automatically generated">
            <a:extLst>
              <a:ext uri="{FF2B5EF4-FFF2-40B4-BE49-F238E27FC236}">
                <a16:creationId xmlns:a16="http://schemas.microsoft.com/office/drawing/2014/main" id="{E6BC6B94-D798-2DA8-6F4A-90F15F402179}"/>
              </a:ext>
            </a:extLst>
          </p:cNvPr>
          <p:cNvPicPr>
            <a:picLocks noChangeAspect="1"/>
          </p:cNvPicPr>
          <p:nvPr/>
        </p:nvPicPr>
        <p:blipFill>
          <a:blip r:embed="rId4"/>
          <a:stretch>
            <a:fillRect/>
          </a:stretch>
        </p:blipFill>
        <p:spPr>
          <a:xfrm>
            <a:off x="2142002" y="3928471"/>
            <a:ext cx="440392" cy="880785"/>
          </a:xfrm>
          <a:prstGeom prst="rect">
            <a:avLst/>
          </a:prstGeom>
        </p:spPr>
      </p:pic>
      <p:sp>
        <p:nvSpPr>
          <p:cNvPr id="9" name="TextBox 8">
            <a:extLst>
              <a:ext uri="{FF2B5EF4-FFF2-40B4-BE49-F238E27FC236}">
                <a16:creationId xmlns:a16="http://schemas.microsoft.com/office/drawing/2014/main" id="{6CC8A5F0-F3E4-5677-3337-1A34FE371893}"/>
              </a:ext>
            </a:extLst>
          </p:cNvPr>
          <p:cNvSpPr txBox="1"/>
          <p:nvPr/>
        </p:nvSpPr>
        <p:spPr>
          <a:xfrm>
            <a:off x="1458733" y="4953914"/>
            <a:ext cx="192328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tx1">
                    <a:lumMod val="75000"/>
                    <a:lumOff val="25000"/>
                  </a:schemeClr>
                </a:solidFill>
                <a:latin typeface="Century Gothic"/>
              </a:rPr>
              <a:t>Less built-up</a:t>
            </a:r>
            <a:endParaRPr lang="en-US" sz="2200">
              <a:solidFill>
                <a:schemeClr val="tx1">
                  <a:lumMod val="75000"/>
                  <a:lumOff val="25000"/>
                </a:schemeClr>
              </a:solidFill>
              <a:latin typeface="Calibri" panose="020F0502020204030204"/>
              <a:ea typeface="Calibri" panose="020F0502020204030204"/>
              <a:cs typeface="Calibri" panose="020F0502020204030204"/>
            </a:endParaRPr>
          </a:p>
        </p:txBody>
      </p:sp>
      <p:pic>
        <p:nvPicPr>
          <p:cNvPr id="6" name="Picture 26" descr="A black background with a black square&#10;&#10;Description automatically generated">
            <a:extLst>
              <a:ext uri="{FF2B5EF4-FFF2-40B4-BE49-F238E27FC236}">
                <a16:creationId xmlns:a16="http://schemas.microsoft.com/office/drawing/2014/main" id="{D4ACDFD5-DD7D-D00E-8CF9-9A6E2547609A}"/>
              </a:ext>
            </a:extLst>
          </p:cNvPr>
          <p:cNvPicPr>
            <a:picLocks noChangeAspect="1"/>
          </p:cNvPicPr>
          <p:nvPr/>
        </p:nvPicPr>
        <p:blipFill>
          <a:blip r:embed="rId5"/>
          <a:stretch>
            <a:fillRect/>
          </a:stretch>
        </p:blipFill>
        <p:spPr>
          <a:xfrm>
            <a:off x="5348122" y="1547193"/>
            <a:ext cx="564663" cy="485044"/>
          </a:xfrm>
          <a:prstGeom prst="rect">
            <a:avLst/>
          </a:prstGeom>
        </p:spPr>
      </p:pic>
      <p:sp>
        <p:nvSpPr>
          <p:cNvPr id="10" name="Rectangle: Rounded Corners 9">
            <a:extLst>
              <a:ext uri="{FF2B5EF4-FFF2-40B4-BE49-F238E27FC236}">
                <a16:creationId xmlns:a16="http://schemas.microsoft.com/office/drawing/2014/main" id="{92E7E838-B1E7-1589-347C-E55AC453689A}"/>
              </a:ext>
            </a:extLst>
          </p:cNvPr>
          <p:cNvSpPr/>
          <p:nvPr/>
        </p:nvSpPr>
        <p:spPr>
          <a:xfrm>
            <a:off x="782319" y="1473199"/>
            <a:ext cx="3159759" cy="772160"/>
          </a:xfrm>
          <a:prstGeom prst="roundRect">
            <a:avLst/>
          </a:prstGeom>
          <a:solidFill>
            <a:srgbClr val="00B0F0"/>
          </a:solidFill>
          <a:ln w="28575">
            <a:solidFill>
              <a:srgbClr val="FF25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E0DEE6-05BB-DD81-4E5A-57904CC8F245}"/>
              </a:ext>
            </a:extLst>
          </p:cNvPr>
          <p:cNvSpPr txBox="1"/>
          <p:nvPr/>
        </p:nvSpPr>
        <p:spPr>
          <a:xfrm>
            <a:off x="1337589" y="1628446"/>
            <a:ext cx="2029142" cy="461665"/>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rPr>
              <a:t>2019 to 2022</a:t>
            </a:r>
          </a:p>
        </p:txBody>
      </p:sp>
      <p:pic>
        <p:nvPicPr>
          <p:cNvPr id="11" name="Picture 18">
            <a:extLst>
              <a:ext uri="{FF2B5EF4-FFF2-40B4-BE49-F238E27FC236}">
                <a16:creationId xmlns:a16="http://schemas.microsoft.com/office/drawing/2014/main" id="{8BED1670-5B0E-01CC-B1D4-DDD913F50EF9}"/>
              </a:ext>
            </a:extLst>
          </p:cNvPr>
          <p:cNvPicPr>
            <a:picLocks noChangeAspect="1"/>
          </p:cNvPicPr>
          <p:nvPr/>
        </p:nvPicPr>
        <p:blipFill>
          <a:blip r:embed="rId6"/>
          <a:stretch>
            <a:fillRect/>
          </a:stretch>
        </p:blipFill>
        <p:spPr>
          <a:xfrm>
            <a:off x="4325784" y="5619468"/>
            <a:ext cx="3929242" cy="351353"/>
          </a:xfrm>
          <a:prstGeom prst="rect">
            <a:avLst/>
          </a:prstGeom>
        </p:spPr>
      </p:pic>
      <p:sp>
        <p:nvSpPr>
          <p:cNvPr id="13" name="TextBox 12">
            <a:extLst>
              <a:ext uri="{FF2B5EF4-FFF2-40B4-BE49-F238E27FC236}">
                <a16:creationId xmlns:a16="http://schemas.microsoft.com/office/drawing/2014/main" id="{9ECC8F8E-B564-ED78-6A32-7DC2E5724AD4}"/>
              </a:ext>
            </a:extLst>
          </p:cNvPr>
          <p:cNvSpPr txBox="1"/>
          <p:nvPr/>
        </p:nvSpPr>
        <p:spPr>
          <a:xfrm>
            <a:off x="4397210" y="5903031"/>
            <a:ext cx="3698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rPr>
              <a:t>0</a:t>
            </a:r>
            <a:endParaRPr lang="en-US" dirty="0">
              <a:solidFill>
                <a:schemeClr val="tx1">
                  <a:lumMod val="75000"/>
                  <a:lumOff val="25000"/>
                </a:schemeClr>
              </a:solidFill>
            </a:endParaRPr>
          </a:p>
        </p:txBody>
      </p:sp>
      <p:sp>
        <p:nvSpPr>
          <p:cNvPr id="15" name="TextBox 14">
            <a:extLst>
              <a:ext uri="{FF2B5EF4-FFF2-40B4-BE49-F238E27FC236}">
                <a16:creationId xmlns:a16="http://schemas.microsoft.com/office/drawing/2014/main" id="{943391BC-380A-750B-0B36-E73AEC18511B}"/>
              </a:ext>
            </a:extLst>
          </p:cNvPr>
          <p:cNvSpPr txBox="1"/>
          <p:nvPr/>
        </p:nvSpPr>
        <p:spPr>
          <a:xfrm>
            <a:off x="5225076" y="5900821"/>
            <a:ext cx="67506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rPr>
              <a:t>4.25</a:t>
            </a:r>
          </a:p>
        </p:txBody>
      </p:sp>
      <p:sp>
        <p:nvSpPr>
          <p:cNvPr id="17" name="TextBox 16">
            <a:extLst>
              <a:ext uri="{FF2B5EF4-FFF2-40B4-BE49-F238E27FC236}">
                <a16:creationId xmlns:a16="http://schemas.microsoft.com/office/drawing/2014/main" id="{8819C941-5BAE-451A-6D62-031228E26200}"/>
              </a:ext>
            </a:extLst>
          </p:cNvPr>
          <p:cNvSpPr txBox="1"/>
          <p:nvPr/>
        </p:nvSpPr>
        <p:spPr>
          <a:xfrm>
            <a:off x="6137793" y="5898400"/>
            <a:ext cx="68541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rPr>
              <a:t>8.5</a:t>
            </a:r>
            <a:endParaRPr lang="en-US" dirty="0">
              <a:solidFill>
                <a:schemeClr val="tx1">
                  <a:lumMod val="75000"/>
                  <a:lumOff val="25000"/>
                </a:schemeClr>
              </a:solidFill>
            </a:endParaRPr>
          </a:p>
        </p:txBody>
      </p:sp>
      <p:sp>
        <p:nvSpPr>
          <p:cNvPr id="19" name="TextBox 18">
            <a:extLst>
              <a:ext uri="{FF2B5EF4-FFF2-40B4-BE49-F238E27FC236}">
                <a16:creationId xmlns:a16="http://schemas.microsoft.com/office/drawing/2014/main" id="{CB78BF53-6C33-2B38-4BBC-002B56C47E9F}"/>
              </a:ext>
            </a:extLst>
          </p:cNvPr>
          <p:cNvSpPr txBox="1"/>
          <p:nvPr/>
        </p:nvSpPr>
        <p:spPr>
          <a:xfrm>
            <a:off x="7893758" y="5904097"/>
            <a:ext cx="13669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rPr>
              <a:t>17     Miles</a:t>
            </a:r>
            <a:endParaRPr lang="en-US" dirty="0">
              <a:solidFill>
                <a:schemeClr val="tx1">
                  <a:lumMod val="75000"/>
                  <a:lumOff val="25000"/>
                </a:schemeClr>
              </a:solidFill>
            </a:endParaRPr>
          </a:p>
        </p:txBody>
      </p:sp>
    </p:spTree>
    <p:extLst>
      <p:ext uri="{BB962C8B-B14F-4D97-AF65-F5344CB8AC3E}">
        <p14:creationId xmlns:p14="http://schemas.microsoft.com/office/powerpoint/2010/main" val="1385220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C8ADEE-2986-4C79-ACD6-18834EC452D1}"/>
              </a:ext>
            </a:extLst>
          </p:cNvPr>
          <p:cNvSpPr txBox="1"/>
          <p:nvPr/>
        </p:nvSpPr>
        <p:spPr>
          <a:xfrm>
            <a:off x="233512" y="167974"/>
            <a:ext cx="1101306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rgbClr val="236F99"/>
                </a:solidFill>
                <a:latin typeface="Century Gothic"/>
                <a:cs typeface="Calibri"/>
              </a:rPr>
              <a:t>Results: NDVI</a:t>
            </a:r>
          </a:p>
        </p:txBody>
      </p:sp>
      <p:pic>
        <p:nvPicPr>
          <p:cNvPr id="4" name="Picture 4" descr="A green and yellow pixelated image&#10;&#10;Description automatically generated">
            <a:extLst>
              <a:ext uri="{FF2B5EF4-FFF2-40B4-BE49-F238E27FC236}">
                <a16:creationId xmlns:a16="http://schemas.microsoft.com/office/drawing/2014/main" id="{80A889F2-7B80-7DFE-47FF-0D3B87E95302}"/>
              </a:ext>
            </a:extLst>
          </p:cNvPr>
          <p:cNvPicPr>
            <a:picLocks noChangeAspect="1"/>
          </p:cNvPicPr>
          <p:nvPr/>
        </p:nvPicPr>
        <p:blipFill>
          <a:blip r:embed="rId3"/>
          <a:stretch>
            <a:fillRect/>
          </a:stretch>
        </p:blipFill>
        <p:spPr>
          <a:xfrm>
            <a:off x="568036" y="820179"/>
            <a:ext cx="3426031" cy="2397253"/>
          </a:xfrm>
          <a:prstGeom prst="rect">
            <a:avLst/>
          </a:prstGeom>
        </p:spPr>
      </p:pic>
      <p:pic>
        <p:nvPicPr>
          <p:cNvPr id="5" name="Picture 5" descr="A green and yellow map&#10;&#10;Description automatically generated">
            <a:extLst>
              <a:ext uri="{FF2B5EF4-FFF2-40B4-BE49-F238E27FC236}">
                <a16:creationId xmlns:a16="http://schemas.microsoft.com/office/drawing/2014/main" id="{41B78FFF-6FD1-4D15-E036-C7F61A148980}"/>
              </a:ext>
            </a:extLst>
          </p:cNvPr>
          <p:cNvPicPr>
            <a:picLocks noChangeAspect="1"/>
          </p:cNvPicPr>
          <p:nvPr/>
        </p:nvPicPr>
        <p:blipFill>
          <a:blip r:embed="rId4"/>
          <a:stretch>
            <a:fillRect/>
          </a:stretch>
        </p:blipFill>
        <p:spPr>
          <a:xfrm>
            <a:off x="4358245" y="701426"/>
            <a:ext cx="3604160" cy="2476422"/>
          </a:xfrm>
          <a:prstGeom prst="rect">
            <a:avLst/>
          </a:prstGeom>
        </p:spPr>
      </p:pic>
      <p:pic>
        <p:nvPicPr>
          <p:cNvPr id="6" name="Picture 6" descr="A green and yellow pixelated map&#10;&#10;Description automatically generated">
            <a:extLst>
              <a:ext uri="{FF2B5EF4-FFF2-40B4-BE49-F238E27FC236}">
                <a16:creationId xmlns:a16="http://schemas.microsoft.com/office/drawing/2014/main" id="{60250CF3-5B4A-52FF-8934-3021A7AEAE28}"/>
              </a:ext>
            </a:extLst>
          </p:cNvPr>
          <p:cNvPicPr>
            <a:picLocks noChangeAspect="1"/>
          </p:cNvPicPr>
          <p:nvPr/>
        </p:nvPicPr>
        <p:blipFill>
          <a:blip r:embed="rId5"/>
          <a:stretch>
            <a:fillRect/>
          </a:stretch>
        </p:blipFill>
        <p:spPr>
          <a:xfrm>
            <a:off x="8366167" y="661840"/>
            <a:ext cx="3623952" cy="2555589"/>
          </a:xfrm>
          <a:prstGeom prst="rect">
            <a:avLst/>
          </a:prstGeom>
        </p:spPr>
      </p:pic>
      <p:sp>
        <p:nvSpPr>
          <p:cNvPr id="7" name="TextBox 6">
            <a:extLst>
              <a:ext uri="{FF2B5EF4-FFF2-40B4-BE49-F238E27FC236}">
                <a16:creationId xmlns:a16="http://schemas.microsoft.com/office/drawing/2014/main" id="{AED8832E-83EF-0892-C3AA-58B423EC6610}"/>
              </a:ext>
            </a:extLst>
          </p:cNvPr>
          <p:cNvSpPr txBox="1"/>
          <p:nvPr/>
        </p:nvSpPr>
        <p:spPr>
          <a:xfrm>
            <a:off x="1949533" y="3137064"/>
            <a:ext cx="8807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ea typeface="Calibri"/>
                <a:cs typeface="Calibri"/>
              </a:rPr>
              <a:t>2019 </a:t>
            </a:r>
            <a:endParaRPr lang="en-US">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8FDF46DD-FAC6-59E8-9507-A787AFE97A34}"/>
              </a:ext>
            </a:extLst>
          </p:cNvPr>
          <p:cNvSpPr txBox="1"/>
          <p:nvPr/>
        </p:nvSpPr>
        <p:spPr>
          <a:xfrm>
            <a:off x="6382987" y="3166753"/>
            <a:ext cx="10687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ea typeface="Calibri"/>
                <a:cs typeface="Calibri"/>
              </a:rPr>
              <a:t>2020 </a:t>
            </a:r>
            <a:endParaRPr lang="en-US">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47A4AA7E-77AE-B890-9DBC-E3F577C2BAD3}"/>
              </a:ext>
            </a:extLst>
          </p:cNvPr>
          <p:cNvSpPr txBox="1"/>
          <p:nvPr/>
        </p:nvSpPr>
        <p:spPr>
          <a:xfrm>
            <a:off x="10509661" y="3137064"/>
            <a:ext cx="10687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ea typeface="Calibri"/>
                <a:cs typeface="Calibri"/>
              </a:rPr>
              <a:t>2021 </a:t>
            </a:r>
            <a:endParaRPr lang="en-US">
              <a:solidFill>
                <a:schemeClr val="tx1">
                  <a:lumMod val="75000"/>
                  <a:lumOff val="25000"/>
                </a:schemeClr>
              </a:solidFill>
              <a:latin typeface="Century Gothic"/>
            </a:endParaRPr>
          </a:p>
        </p:txBody>
      </p:sp>
      <p:pic>
        <p:nvPicPr>
          <p:cNvPr id="10" name="Picture 10" descr="A green and yellow pixelated image&#10;&#10;Description automatically generated">
            <a:extLst>
              <a:ext uri="{FF2B5EF4-FFF2-40B4-BE49-F238E27FC236}">
                <a16:creationId xmlns:a16="http://schemas.microsoft.com/office/drawing/2014/main" id="{385F3964-E117-DD3F-C79F-5A5A229199FB}"/>
              </a:ext>
            </a:extLst>
          </p:cNvPr>
          <p:cNvPicPr>
            <a:picLocks noChangeAspect="1"/>
          </p:cNvPicPr>
          <p:nvPr/>
        </p:nvPicPr>
        <p:blipFill>
          <a:blip r:embed="rId6"/>
          <a:stretch>
            <a:fillRect/>
          </a:stretch>
        </p:blipFill>
        <p:spPr>
          <a:xfrm>
            <a:off x="2181101" y="3350828"/>
            <a:ext cx="3554680" cy="2580891"/>
          </a:xfrm>
          <a:prstGeom prst="rect">
            <a:avLst/>
          </a:prstGeom>
        </p:spPr>
      </p:pic>
      <p:sp>
        <p:nvSpPr>
          <p:cNvPr id="11" name="TextBox 10">
            <a:extLst>
              <a:ext uri="{FF2B5EF4-FFF2-40B4-BE49-F238E27FC236}">
                <a16:creationId xmlns:a16="http://schemas.microsoft.com/office/drawing/2014/main" id="{4FF9623A-CDFA-707D-FB5E-629F63921E98}"/>
              </a:ext>
            </a:extLst>
          </p:cNvPr>
          <p:cNvSpPr txBox="1"/>
          <p:nvPr/>
        </p:nvSpPr>
        <p:spPr>
          <a:xfrm>
            <a:off x="4166259" y="5789220"/>
            <a:ext cx="8807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ea typeface="Calibri"/>
                <a:cs typeface="Calibri"/>
              </a:rPr>
              <a:t>2022</a:t>
            </a:r>
            <a:endParaRPr lang="en-US">
              <a:solidFill>
                <a:schemeClr val="tx1">
                  <a:lumMod val="75000"/>
                  <a:lumOff val="25000"/>
                </a:schemeClr>
              </a:solidFill>
              <a:latin typeface="Century Gothic"/>
            </a:endParaRPr>
          </a:p>
        </p:txBody>
      </p:sp>
      <p:sp>
        <p:nvSpPr>
          <p:cNvPr id="3" name="TextBox 2">
            <a:extLst>
              <a:ext uri="{FF2B5EF4-FFF2-40B4-BE49-F238E27FC236}">
                <a16:creationId xmlns:a16="http://schemas.microsoft.com/office/drawing/2014/main" id="{C47101D9-1755-E512-7413-3EF74E70C2F3}"/>
              </a:ext>
            </a:extLst>
          </p:cNvPr>
          <p:cNvSpPr txBox="1"/>
          <p:nvPr/>
        </p:nvSpPr>
        <p:spPr>
          <a:xfrm>
            <a:off x="2798618" y="5712689"/>
            <a:ext cx="13854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Century Gothic"/>
                <a:ea typeface="Calibri"/>
                <a:cs typeface="Calibri"/>
              </a:rPr>
              <a:t>0 </a:t>
            </a:r>
          </a:p>
        </p:txBody>
      </p:sp>
      <p:sp>
        <p:nvSpPr>
          <p:cNvPr id="12" name="TextBox 11">
            <a:extLst>
              <a:ext uri="{FF2B5EF4-FFF2-40B4-BE49-F238E27FC236}">
                <a16:creationId xmlns:a16="http://schemas.microsoft.com/office/drawing/2014/main" id="{793C8FEA-4A68-2494-64AA-B16B843AECC0}"/>
              </a:ext>
            </a:extLst>
          </p:cNvPr>
          <p:cNvSpPr txBox="1"/>
          <p:nvPr/>
        </p:nvSpPr>
        <p:spPr>
          <a:xfrm>
            <a:off x="3435927" y="5712691"/>
            <a:ext cx="60036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latin typeface="Century Gothic"/>
                <a:ea typeface="Calibri"/>
                <a:cs typeface="Calibri"/>
              </a:rPr>
              <a:t>15 Miles</a:t>
            </a:r>
            <a:r>
              <a:rPr lang="en-US" sz="800">
                <a:latin typeface="Century Gothic"/>
                <a:ea typeface="Calibri"/>
                <a:cs typeface="Calibri"/>
              </a:rPr>
              <a:t> </a:t>
            </a:r>
          </a:p>
        </p:txBody>
      </p:sp>
      <p:sp>
        <p:nvSpPr>
          <p:cNvPr id="24" name="TextBox 23">
            <a:extLst>
              <a:ext uri="{FF2B5EF4-FFF2-40B4-BE49-F238E27FC236}">
                <a16:creationId xmlns:a16="http://schemas.microsoft.com/office/drawing/2014/main" id="{147EF65F-97DA-2848-F0C4-8A004FA63B12}"/>
              </a:ext>
            </a:extLst>
          </p:cNvPr>
          <p:cNvSpPr txBox="1"/>
          <p:nvPr/>
        </p:nvSpPr>
        <p:spPr>
          <a:xfrm>
            <a:off x="3140363" y="5712691"/>
            <a:ext cx="38792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Century Gothic"/>
                <a:ea typeface="Calibri"/>
                <a:cs typeface="Calibri"/>
              </a:rPr>
              <a:t>7.5</a:t>
            </a:r>
            <a:endParaRPr lang="en-US" sz="800">
              <a:solidFill>
                <a:schemeClr val="tx1">
                  <a:lumMod val="75000"/>
                  <a:lumOff val="25000"/>
                </a:schemeClr>
              </a:solidFill>
              <a:latin typeface="Century Gothic"/>
            </a:endParaRPr>
          </a:p>
        </p:txBody>
      </p:sp>
      <p:sp>
        <p:nvSpPr>
          <p:cNvPr id="22" name="TextBox 21">
            <a:extLst>
              <a:ext uri="{FF2B5EF4-FFF2-40B4-BE49-F238E27FC236}">
                <a16:creationId xmlns:a16="http://schemas.microsoft.com/office/drawing/2014/main" id="{9A3E98EF-3ABC-845D-9588-E2ACAA6D8CD7}"/>
              </a:ext>
            </a:extLst>
          </p:cNvPr>
          <p:cNvSpPr txBox="1"/>
          <p:nvPr/>
        </p:nvSpPr>
        <p:spPr>
          <a:xfrm>
            <a:off x="7847272" y="5482564"/>
            <a:ext cx="2543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ea typeface="Calibri"/>
                <a:cs typeface="Calibri"/>
              </a:rPr>
              <a:t>Low Vegetation </a:t>
            </a:r>
          </a:p>
        </p:txBody>
      </p:sp>
      <p:sp>
        <p:nvSpPr>
          <p:cNvPr id="23" name="TextBox 22">
            <a:extLst>
              <a:ext uri="{FF2B5EF4-FFF2-40B4-BE49-F238E27FC236}">
                <a16:creationId xmlns:a16="http://schemas.microsoft.com/office/drawing/2014/main" id="{7C76247F-7289-E266-2F68-211208B3C9CA}"/>
              </a:ext>
            </a:extLst>
          </p:cNvPr>
          <p:cNvSpPr txBox="1"/>
          <p:nvPr/>
        </p:nvSpPr>
        <p:spPr>
          <a:xfrm>
            <a:off x="7755293" y="3904374"/>
            <a:ext cx="2155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ea typeface="Calibri"/>
                <a:cs typeface="Calibri"/>
              </a:rPr>
              <a:t>High Vegetation</a:t>
            </a:r>
            <a:r>
              <a:rPr lang="en-US">
                <a:latin typeface="Century Gothic"/>
                <a:ea typeface="Calibri"/>
                <a:cs typeface="Calibri"/>
              </a:rPr>
              <a:t> </a:t>
            </a:r>
            <a:endParaRPr lang="en-US">
              <a:latin typeface="Century Gothic"/>
            </a:endParaRPr>
          </a:p>
        </p:txBody>
      </p:sp>
      <p:grpSp>
        <p:nvGrpSpPr>
          <p:cNvPr id="28" name="Group 27">
            <a:extLst>
              <a:ext uri="{FF2B5EF4-FFF2-40B4-BE49-F238E27FC236}">
                <a16:creationId xmlns:a16="http://schemas.microsoft.com/office/drawing/2014/main" id="{53E3B1D8-4A17-0184-2CEB-DC63486F7747}"/>
              </a:ext>
            </a:extLst>
          </p:cNvPr>
          <p:cNvGrpSpPr/>
          <p:nvPr/>
        </p:nvGrpSpPr>
        <p:grpSpPr>
          <a:xfrm>
            <a:off x="7035494" y="4182119"/>
            <a:ext cx="625694" cy="1563772"/>
            <a:chOff x="7035494" y="4182119"/>
            <a:chExt cx="625694" cy="1563772"/>
          </a:xfrm>
        </p:grpSpPr>
        <p:sp>
          <p:nvSpPr>
            <p:cNvPr id="13" name="Rectangle 12">
              <a:extLst>
                <a:ext uri="{FF2B5EF4-FFF2-40B4-BE49-F238E27FC236}">
                  <a16:creationId xmlns:a16="http://schemas.microsoft.com/office/drawing/2014/main" id="{416DFE6B-88CA-3B71-B95A-3FC060A4C7EA}"/>
                </a:ext>
              </a:extLst>
            </p:cNvPr>
            <p:cNvSpPr/>
            <p:nvPr/>
          </p:nvSpPr>
          <p:spPr>
            <a:xfrm>
              <a:off x="7035494" y="4358598"/>
              <a:ext cx="623454" cy="178129"/>
            </a:xfrm>
            <a:prstGeom prst="rect">
              <a:avLst/>
            </a:prstGeom>
            <a:solidFill>
              <a:srgbClr val="006D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326A52-1CA2-5F7F-8705-3430754FBB28}"/>
                </a:ext>
              </a:extLst>
            </p:cNvPr>
            <p:cNvSpPr/>
            <p:nvPr/>
          </p:nvSpPr>
          <p:spPr>
            <a:xfrm>
              <a:off x="7035494" y="4538377"/>
              <a:ext cx="623454" cy="178129"/>
            </a:xfrm>
            <a:prstGeom prst="rect">
              <a:avLst/>
            </a:prstGeom>
            <a:solidFill>
              <a:srgbClr val="238B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1764DF-729A-3F4D-153D-17D321575D50}"/>
                </a:ext>
              </a:extLst>
            </p:cNvPr>
            <p:cNvSpPr/>
            <p:nvPr/>
          </p:nvSpPr>
          <p:spPr>
            <a:xfrm>
              <a:off x="7035495" y="4716380"/>
              <a:ext cx="623454" cy="178129"/>
            </a:xfrm>
            <a:prstGeom prst="rect">
              <a:avLst/>
            </a:prstGeom>
            <a:solidFill>
              <a:srgbClr val="41AE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204508-001C-AAA3-ED16-8CEE6848E362}"/>
                </a:ext>
              </a:extLst>
            </p:cNvPr>
            <p:cNvSpPr/>
            <p:nvPr/>
          </p:nvSpPr>
          <p:spPr>
            <a:xfrm>
              <a:off x="7035495" y="4894510"/>
              <a:ext cx="623454" cy="178129"/>
            </a:xfrm>
            <a:prstGeom prst="rect">
              <a:avLst/>
            </a:prstGeom>
            <a:solidFill>
              <a:srgbClr val="FFFF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C8A0E6A-D0AB-4F7E-3615-B35BC7C5DA27}"/>
                </a:ext>
              </a:extLst>
            </p:cNvPr>
            <p:cNvSpPr/>
            <p:nvPr/>
          </p:nvSpPr>
          <p:spPr>
            <a:xfrm>
              <a:off x="7035495" y="5072640"/>
              <a:ext cx="623454" cy="178129"/>
            </a:xfrm>
            <a:prstGeom prst="rect">
              <a:avLst/>
            </a:prstGeom>
            <a:solidFill>
              <a:srgbClr val="FFF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EF2CA3-DA1B-74BD-1275-966A12A44E98}"/>
                </a:ext>
              </a:extLst>
            </p:cNvPr>
            <p:cNvSpPr/>
            <p:nvPr/>
          </p:nvSpPr>
          <p:spPr>
            <a:xfrm>
              <a:off x="7035494" y="5202049"/>
              <a:ext cx="623454" cy="19766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28696D-9468-FF5B-F956-BDF6B5C1F742}"/>
                </a:ext>
              </a:extLst>
            </p:cNvPr>
            <p:cNvSpPr/>
            <p:nvPr/>
          </p:nvSpPr>
          <p:spPr>
            <a:xfrm>
              <a:off x="7035495" y="5389950"/>
              <a:ext cx="623454" cy="178129"/>
            </a:xfrm>
            <a:prstGeom prst="rect">
              <a:avLst/>
            </a:prstGeom>
            <a:solidFill>
              <a:srgbClr val="E6E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ABF897D-C4FA-0398-DB09-04652CD61A83}"/>
                </a:ext>
              </a:extLst>
            </p:cNvPr>
            <p:cNvSpPr/>
            <p:nvPr/>
          </p:nvSpPr>
          <p:spPr>
            <a:xfrm>
              <a:off x="7035495" y="4182119"/>
              <a:ext cx="623454" cy="178128"/>
            </a:xfrm>
            <a:prstGeom prst="rect">
              <a:avLst/>
            </a:prstGeom>
            <a:solidFill>
              <a:srgbClr val="00441B"/>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63FB4C18-6FD0-DDE1-4FC8-AA5DE30BEB2B}"/>
                </a:ext>
              </a:extLst>
            </p:cNvPr>
            <p:cNvSpPr/>
            <p:nvPr/>
          </p:nvSpPr>
          <p:spPr>
            <a:xfrm>
              <a:off x="7036486" y="5567406"/>
              <a:ext cx="624702" cy="178485"/>
            </a:xfrm>
            <a:prstGeom prst="rect">
              <a:avLst/>
            </a:prstGeom>
            <a:solidFill>
              <a:srgbClr val="FFFFFF"/>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6" descr="A black background with a black square&#10;&#10;Description automatically generated">
            <a:extLst>
              <a:ext uri="{FF2B5EF4-FFF2-40B4-BE49-F238E27FC236}">
                <a16:creationId xmlns:a16="http://schemas.microsoft.com/office/drawing/2014/main" id="{9DAB72F1-C2C4-918C-C85C-213F5F3BC9BC}"/>
              </a:ext>
            </a:extLst>
          </p:cNvPr>
          <p:cNvPicPr>
            <a:picLocks noChangeAspect="1"/>
          </p:cNvPicPr>
          <p:nvPr/>
        </p:nvPicPr>
        <p:blipFill>
          <a:blip r:embed="rId7"/>
          <a:stretch>
            <a:fillRect/>
          </a:stretch>
        </p:blipFill>
        <p:spPr>
          <a:xfrm>
            <a:off x="2057400" y="5257554"/>
            <a:ext cx="564663" cy="485044"/>
          </a:xfrm>
          <a:prstGeom prst="rect">
            <a:avLst/>
          </a:prstGeom>
        </p:spPr>
      </p:pic>
    </p:spTree>
    <p:extLst>
      <p:ext uri="{BB962C8B-B14F-4D97-AF65-F5344CB8AC3E}">
        <p14:creationId xmlns:p14="http://schemas.microsoft.com/office/powerpoint/2010/main" val="1762902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E9E6E05-27F8-D49C-B5AB-9F11EAC365F7}"/>
              </a:ext>
            </a:extLst>
          </p:cNvPr>
          <p:cNvPicPr>
            <a:picLocks noChangeAspect="1"/>
          </p:cNvPicPr>
          <p:nvPr/>
        </p:nvPicPr>
        <p:blipFill>
          <a:blip r:embed="rId3"/>
          <a:stretch>
            <a:fillRect/>
          </a:stretch>
        </p:blipFill>
        <p:spPr>
          <a:xfrm>
            <a:off x="449389" y="514695"/>
            <a:ext cx="5687718" cy="5687718"/>
          </a:xfrm>
          <a:prstGeom prst="rect">
            <a:avLst/>
          </a:prstGeom>
        </p:spPr>
      </p:pic>
      <p:sp>
        <p:nvSpPr>
          <p:cNvPr id="3" name="TextBox 2">
            <a:extLst>
              <a:ext uri="{FF2B5EF4-FFF2-40B4-BE49-F238E27FC236}">
                <a16:creationId xmlns:a16="http://schemas.microsoft.com/office/drawing/2014/main" id="{12D6C79C-32F6-DBBE-DB83-421B27E2D8EF}"/>
              </a:ext>
            </a:extLst>
          </p:cNvPr>
          <p:cNvSpPr txBox="1"/>
          <p:nvPr/>
        </p:nvSpPr>
        <p:spPr>
          <a:xfrm>
            <a:off x="1157111" y="1589851"/>
            <a:ext cx="15804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rPr>
              <a:t>Daytime LST</a:t>
            </a:r>
          </a:p>
        </p:txBody>
      </p:sp>
      <p:pic>
        <p:nvPicPr>
          <p:cNvPr id="4" name="Picture 4" descr="A pink and black background&#10;&#10;Description automatically generated">
            <a:extLst>
              <a:ext uri="{FF2B5EF4-FFF2-40B4-BE49-F238E27FC236}">
                <a16:creationId xmlns:a16="http://schemas.microsoft.com/office/drawing/2014/main" id="{98651D84-C95A-1D3C-348A-62794DC71B41}"/>
              </a:ext>
            </a:extLst>
          </p:cNvPr>
          <p:cNvPicPr>
            <a:picLocks noChangeAspect="1"/>
          </p:cNvPicPr>
          <p:nvPr/>
        </p:nvPicPr>
        <p:blipFill>
          <a:blip r:embed="rId4"/>
          <a:stretch>
            <a:fillRect/>
          </a:stretch>
        </p:blipFill>
        <p:spPr>
          <a:xfrm>
            <a:off x="6373539" y="520901"/>
            <a:ext cx="5678311" cy="5687718"/>
          </a:xfrm>
          <a:prstGeom prst="rect">
            <a:avLst/>
          </a:prstGeom>
        </p:spPr>
      </p:pic>
      <p:sp>
        <p:nvSpPr>
          <p:cNvPr id="5" name="TextBox 4">
            <a:extLst>
              <a:ext uri="{FF2B5EF4-FFF2-40B4-BE49-F238E27FC236}">
                <a16:creationId xmlns:a16="http://schemas.microsoft.com/office/drawing/2014/main" id="{404F5535-6739-3D27-F9AA-E9E870CE8872}"/>
              </a:ext>
            </a:extLst>
          </p:cNvPr>
          <p:cNvSpPr txBox="1"/>
          <p:nvPr/>
        </p:nvSpPr>
        <p:spPr>
          <a:xfrm>
            <a:off x="6636488" y="1532860"/>
            <a:ext cx="16569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Nighttime LST</a:t>
            </a:r>
          </a:p>
        </p:txBody>
      </p:sp>
      <p:sp>
        <p:nvSpPr>
          <p:cNvPr id="6" name="TextBox 5">
            <a:extLst>
              <a:ext uri="{FF2B5EF4-FFF2-40B4-BE49-F238E27FC236}">
                <a16:creationId xmlns:a16="http://schemas.microsoft.com/office/drawing/2014/main" id="{60A281F6-52B6-971F-4357-A33501B00DB7}"/>
              </a:ext>
            </a:extLst>
          </p:cNvPr>
          <p:cNvSpPr txBox="1"/>
          <p:nvPr/>
        </p:nvSpPr>
        <p:spPr>
          <a:xfrm>
            <a:off x="239485" y="174171"/>
            <a:ext cx="101346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chemeClr val="accent1">
                    <a:lumMod val="75000"/>
                  </a:schemeClr>
                </a:solidFill>
              </a:rPr>
              <a:t>Results: LST</a:t>
            </a:r>
          </a:p>
        </p:txBody>
      </p:sp>
      <p:sp>
        <p:nvSpPr>
          <p:cNvPr id="8" name="TextBox 7">
            <a:extLst>
              <a:ext uri="{FF2B5EF4-FFF2-40B4-BE49-F238E27FC236}">
                <a16:creationId xmlns:a16="http://schemas.microsoft.com/office/drawing/2014/main" id="{4FB23E24-2578-D12A-7FC2-D4D65152FACB}"/>
              </a:ext>
            </a:extLst>
          </p:cNvPr>
          <p:cNvSpPr txBox="1"/>
          <p:nvPr/>
        </p:nvSpPr>
        <p:spPr>
          <a:xfrm>
            <a:off x="941064" y="5584125"/>
            <a:ext cx="29061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t>0</a:t>
            </a:r>
            <a:endParaRPr lang="en-US"/>
          </a:p>
        </p:txBody>
      </p:sp>
      <p:sp>
        <p:nvSpPr>
          <p:cNvPr id="10" name="TextBox 9">
            <a:extLst>
              <a:ext uri="{FF2B5EF4-FFF2-40B4-BE49-F238E27FC236}">
                <a16:creationId xmlns:a16="http://schemas.microsoft.com/office/drawing/2014/main" id="{14C9F9E0-89B6-B399-A1D8-4E0CFEB2F2CE}"/>
              </a:ext>
            </a:extLst>
          </p:cNvPr>
          <p:cNvSpPr txBox="1"/>
          <p:nvPr/>
        </p:nvSpPr>
        <p:spPr>
          <a:xfrm>
            <a:off x="6721378" y="5584125"/>
            <a:ext cx="2688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t>0</a:t>
            </a:r>
            <a:endParaRPr lang="en-US"/>
          </a:p>
        </p:txBody>
      </p:sp>
      <p:sp>
        <p:nvSpPr>
          <p:cNvPr id="12" name="TextBox 11">
            <a:extLst>
              <a:ext uri="{FF2B5EF4-FFF2-40B4-BE49-F238E27FC236}">
                <a16:creationId xmlns:a16="http://schemas.microsoft.com/office/drawing/2014/main" id="{F0476BF7-6F4A-E415-A675-4EB8CBF77524}"/>
              </a:ext>
            </a:extLst>
          </p:cNvPr>
          <p:cNvSpPr txBox="1"/>
          <p:nvPr/>
        </p:nvSpPr>
        <p:spPr>
          <a:xfrm>
            <a:off x="1572435" y="5584125"/>
            <a:ext cx="44301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t>4.25</a:t>
            </a:r>
          </a:p>
        </p:txBody>
      </p:sp>
      <p:sp>
        <p:nvSpPr>
          <p:cNvPr id="14" name="TextBox 13">
            <a:extLst>
              <a:ext uri="{FF2B5EF4-FFF2-40B4-BE49-F238E27FC236}">
                <a16:creationId xmlns:a16="http://schemas.microsoft.com/office/drawing/2014/main" id="{BA924D25-4071-5135-1033-08511E946482}"/>
              </a:ext>
            </a:extLst>
          </p:cNvPr>
          <p:cNvSpPr txBox="1"/>
          <p:nvPr/>
        </p:nvSpPr>
        <p:spPr>
          <a:xfrm>
            <a:off x="7363636" y="5584125"/>
            <a:ext cx="49743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t>4.25</a:t>
            </a:r>
            <a:endParaRPr lang="en-US"/>
          </a:p>
        </p:txBody>
      </p:sp>
      <p:sp>
        <p:nvSpPr>
          <p:cNvPr id="16" name="TextBox 15">
            <a:extLst>
              <a:ext uri="{FF2B5EF4-FFF2-40B4-BE49-F238E27FC236}">
                <a16:creationId xmlns:a16="http://schemas.microsoft.com/office/drawing/2014/main" id="{81A00E24-ADE5-19F3-94CF-F67D1BD4D71C}"/>
              </a:ext>
            </a:extLst>
          </p:cNvPr>
          <p:cNvSpPr txBox="1"/>
          <p:nvPr/>
        </p:nvSpPr>
        <p:spPr>
          <a:xfrm>
            <a:off x="2334436" y="5584125"/>
            <a:ext cx="39946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t>8.5</a:t>
            </a:r>
          </a:p>
        </p:txBody>
      </p:sp>
      <p:sp>
        <p:nvSpPr>
          <p:cNvPr id="18" name="TextBox 17">
            <a:extLst>
              <a:ext uri="{FF2B5EF4-FFF2-40B4-BE49-F238E27FC236}">
                <a16:creationId xmlns:a16="http://schemas.microsoft.com/office/drawing/2014/main" id="{540D533B-5C79-C1F9-F91F-413C8E22084A}"/>
              </a:ext>
            </a:extLst>
          </p:cNvPr>
          <p:cNvSpPr txBox="1"/>
          <p:nvPr/>
        </p:nvSpPr>
        <p:spPr>
          <a:xfrm>
            <a:off x="8158293" y="5584125"/>
            <a:ext cx="3559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t>8.5</a:t>
            </a:r>
          </a:p>
        </p:txBody>
      </p:sp>
      <p:sp>
        <p:nvSpPr>
          <p:cNvPr id="20" name="TextBox 19">
            <a:extLst>
              <a:ext uri="{FF2B5EF4-FFF2-40B4-BE49-F238E27FC236}">
                <a16:creationId xmlns:a16="http://schemas.microsoft.com/office/drawing/2014/main" id="{21DD18F5-74D1-2041-556E-B69FB94FDF5D}"/>
              </a:ext>
            </a:extLst>
          </p:cNvPr>
          <p:cNvSpPr txBox="1"/>
          <p:nvPr/>
        </p:nvSpPr>
        <p:spPr>
          <a:xfrm>
            <a:off x="3695150" y="5584125"/>
            <a:ext cx="9110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17       Miles</a:t>
            </a:r>
          </a:p>
        </p:txBody>
      </p:sp>
      <p:sp>
        <p:nvSpPr>
          <p:cNvPr id="22" name="TextBox 21">
            <a:extLst>
              <a:ext uri="{FF2B5EF4-FFF2-40B4-BE49-F238E27FC236}">
                <a16:creationId xmlns:a16="http://schemas.microsoft.com/office/drawing/2014/main" id="{3D5DC557-0775-D6D2-020D-8EC21F3F9E70}"/>
              </a:ext>
            </a:extLst>
          </p:cNvPr>
          <p:cNvSpPr txBox="1"/>
          <p:nvPr/>
        </p:nvSpPr>
        <p:spPr>
          <a:xfrm>
            <a:off x="9627864" y="5584125"/>
            <a:ext cx="11396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17      Miles</a:t>
            </a:r>
          </a:p>
        </p:txBody>
      </p:sp>
      <p:pic>
        <p:nvPicPr>
          <p:cNvPr id="23" name="Picture 23">
            <a:extLst>
              <a:ext uri="{FF2B5EF4-FFF2-40B4-BE49-F238E27FC236}">
                <a16:creationId xmlns:a16="http://schemas.microsoft.com/office/drawing/2014/main" id="{039B4A32-4592-2D93-956D-34C698566FCD}"/>
              </a:ext>
            </a:extLst>
          </p:cNvPr>
          <p:cNvPicPr>
            <a:picLocks noChangeAspect="1"/>
          </p:cNvPicPr>
          <p:nvPr/>
        </p:nvPicPr>
        <p:blipFill>
          <a:blip r:embed="rId5"/>
          <a:stretch>
            <a:fillRect/>
          </a:stretch>
        </p:blipFill>
        <p:spPr>
          <a:xfrm>
            <a:off x="11134044" y="4643439"/>
            <a:ext cx="385082" cy="945696"/>
          </a:xfrm>
          <a:prstGeom prst="rect">
            <a:avLst/>
          </a:prstGeom>
        </p:spPr>
      </p:pic>
      <p:sp>
        <p:nvSpPr>
          <p:cNvPr id="24" name="TextBox 23">
            <a:extLst>
              <a:ext uri="{FF2B5EF4-FFF2-40B4-BE49-F238E27FC236}">
                <a16:creationId xmlns:a16="http://schemas.microsoft.com/office/drawing/2014/main" id="{664B2D98-2171-413C-836A-7E9E7725E63C}"/>
              </a:ext>
            </a:extLst>
          </p:cNvPr>
          <p:cNvSpPr txBox="1"/>
          <p:nvPr/>
        </p:nvSpPr>
        <p:spPr>
          <a:xfrm>
            <a:off x="11517086" y="4463142"/>
            <a:ext cx="6966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High</a:t>
            </a:r>
          </a:p>
        </p:txBody>
      </p:sp>
      <p:sp>
        <p:nvSpPr>
          <p:cNvPr id="25" name="TextBox 24">
            <a:extLst>
              <a:ext uri="{FF2B5EF4-FFF2-40B4-BE49-F238E27FC236}">
                <a16:creationId xmlns:a16="http://schemas.microsoft.com/office/drawing/2014/main" id="{39311645-2C00-1C2A-5102-387B4CD2671A}"/>
              </a:ext>
            </a:extLst>
          </p:cNvPr>
          <p:cNvSpPr txBox="1"/>
          <p:nvPr/>
        </p:nvSpPr>
        <p:spPr>
          <a:xfrm>
            <a:off x="11549743" y="5464628"/>
            <a:ext cx="707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Low</a:t>
            </a:r>
          </a:p>
        </p:txBody>
      </p:sp>
      <p:pic>
        <p:nvPicPr>
          <p:cNvPr id="27" name="Picture 23" descr="A black background with a black square&#10;&#10;Description automatically generated">
            <a:extLst>
              <a:ext uri="{FF2B5EF4-FFF2-40B4-BE49-F238E27FC236}">
                <a16:creationId xmlns:a16="http://schemas.microsoft.com/office/drawing/2014/main" id="{13431281-59EC-E77A-D050-42BAD10B8325}"/>
              </a:ext>
            </a:extLst>
          </p:cNvPr>
          <p:cNvPicPr>
            <a:picLocks noChangeAspect="1"/>
          </p:cNvPicPr>
          <p:nvPr/>
        </p:nvPicPr>
        <p:blipFill>
          <a:blip r:embed="rId6"/>
          <a:stretch>
            <a:fillRect/>
          </a:stretch>
        </p:blipFill>
        <p:spPr>
          <a:xfrm>
            <a:off x="1518465" y="2070121"/>
            <a:ext cx="268659" cy="553093"/>
          </a:xfrm>
          <a:prstGeom prst="rect">
            <a:avLst/>
          </a:prstGeom>
        </p:spPr>
      </p:pic>
      <p:pic>
        <p:nvPicPr>
          <p:cNvPr id="29" name="Picture 23" descr="A black background with a black square&#10;&#10;Description automatically generated">
            <a:extLst>
              <a:ext uri="{FF2B5EF4-FFF2-40B4-BE49-F238E27FC236}">
                <a16:creationId xmlns:a16="http://schemas.microsoft.com/office/drawing/2014/main" id="{5E01E39A-7401-1894-1ABA-12D2A5EBE8E1}"/>
              </a:ext>
            </a:extLst>
          </p:cNvPr>
          <p:cNvPicPr>
            <a:picLocks noChangeAspect="1"/>
          </p:cNvPicPr>
          <p:nvPr/>
        </p:nvPicPr>
        <p:blipFill>
          <a:blip r:embed="rId6"/>
          <a:stretch>
            <a:fillRect/>
          </a:stretch>
        </p:blipFill>
        <p:spPr>
          <a:xfrm>
            <a:off x="7222580" y="2070121"/>
            <a:ext cx="268659" cy="553093"/>
          </a:xfrm>
          <a:prstGeom prst="rect">
            <a:avLst/>
          </a:prstGeom>
        </p:spPr>
      </p:pic>
    </p:spTree>
    <p:extLst>
      <p:ext uri="{BB962C8B-B14F-4D97-AF65-F5344CB8AC3E}">
        <p14:creationId xmlns:p14="http://schemas.microsoft.com/office/powerpoint/2010/main" val="273897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C8ADEE-2986-4C79-ACD6-18834EC452D1}"/>
              </a:ext>
            </a:extLst>
          </p:cNvPr>
          <p:cNvSpPr txBox="1"/>
          <p:nvPr/>
        </p:nvSpPr>
        <p:spPr>
          <a:xfrm>
            <a:off x="286986" y="188027"/>
            <a:ext cx="962890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rgbClr val="236F99"/>
                </a:solidFill>
                <a:latin typeface="Century Gothic"/>
                <a:cs typeface="Calibri"/>
              </a:rPr>
              <a:t>Results: Average LST and Anomalies</a:t>
            </a:r>
          </a:p>
        </p:txBody>
      </p:sp>
      <p:pic>
        <p:nvPicPr>
          <p:cNvPr id="5" name="Picture 5">
            <a:extLst>
              <a:ext uri="{FF2B5EF4-FFF2-40B4-BE49-F238E27FC236}">
                <a16:creationId xmlns:a16="http://schemas.microsoft.com/office/drawing/2014/main" id="{01B2F7F8-84B9-6583-D6C1-8C610DD0E6E8}"/>
              </a:ext>
            </a:extLst>
          </p:cNvPr>
          <p:cNvPicPr>
            <a:picLocks noChangeAspect="1"/>
          </p:cNvPicPr>
          <p:nvPr/>
        </p:nvPicPr>
        <p:blipFill>
          <a:blip r:embed="rId3"/>
          <a:stretch>
            <a:fillRect/>
          </a:stretch>
        </p:blipFill>
        <p:spPr>
          <a:xfrm>
            <a:off x="103902" y="65697"/>
            <a:ext cx="5683005" cy="5683005"/>
          </a:xfrm>
          <a:prstGeom prst="rect">
            <a:avLst/>
          </a:prstGeom>
        </p:spPr>
      </p:pic>
      <p:sp>
        <p:nvSpPr>
          <p:cNvPr id="4" name="TextBox 3">
            <a:extLst>
              <a:ext uri="{FF2B5EF4-FFF2-40B4-BE49-F238E27FC236}">
                <a16:creationId xmlns:a16="http://schemas.microsoft.com/office/drawing/2014/main" id="{67F33E30-67B2-22BE-0DC0-D0984AD9BDD7}"/>
              </a:ext>
            </a:extLst>
          </p:cNvPr>
          <p:cNvSpPr txBox="1"/>
          <p:nvPr/>
        </p:nvSpPr>
        <p:spPr>
          <a:xfrm>
            <a:off x="4693762" y="4300786"/>
            <a:ext cx="10888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ea typeface="Calibri"/>
                <a:cs typeface="Calibri"/>
              </a:rPr>
              <a:t>LST (°C)</a:t>
            </a:r>
            <a:endParaRPr lang="en-US">
              <a:solidFill>
                <a:schemeClr val="tx1">
                  <a:lumMod val="75000"/>
                  <a:lumOff val="25000"/>
                </a:schemeClr>
              </a:solidFill>
              <a:latin typeface="Century Gothic"/>
            </a:endParaRPr>
          </a:p>
        </p:txBody>
      </p:sp>
      <p:sp>
        <p:nvSpPr>
          <p:cNvPr id="6" name="Rectangle 5">
            <a:extLst>
              <a:ext uri="{FF2B5EF4-FFF2-40B4-BE49-F238E27FC236}">
                <a16:creationId xmlns:a16="http://schemas.microsoft.com/office/drawing/2014/main" id="{00BAB168-DABF-DA95-661F-92064B87E4FA}"/>
              </a:ext>
            </a:extLst>
          </p:cNvPr>
          <p:cNvSpPr/>
          <p:nvPr/>
        </p:nvSpPr>
        <p:spPr>
          <a:xfrm>
            <a:off x="4775207" y="4741827"/>
            <a:ext cx="308224" cy="188359"/>
          </a:xfrm>
          <a:prstGeom prst="rect">
            <a:avLst/>
          </a:prstGeom>
          <a:solidFill>
            <a:srgbClr val="FFF7E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8" name="Rectangle 7">
            <a:extLst>
              <a:ext uri="{FF2B5EF4-FFF2-40B4-BE49-F238E27FC236}">
                <a16:creationId xmlns:a16="http://schemas.microsoft.com/office/drawing/2014/main" id="{E00A7619-5441-15F5-3199-1DE75D2564E8}"/>
              </a:ext>
            </a:extLst>
          </p:cNvPr>
          <p:cNvSpPr/>
          <p:nvPr/>
        </p:nvSpPr>
        <p:spPr>
          <a:xfrm>
            <a:off x="4775206" y="5015804"/>
            <a:ext cx="308224" cy="188359"/>
          </a:xfrm>
          <a:prstGeom prst="rect">
            <a:avLst/>
          </a:prstGeom>
          <a:solidFill>
            <a:srgbClr val="FDD49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9" name="Rectangle 8">
            <a:extLst>
              <a:ext uri="{FF2B5EF4-FFF2-40B4-BE49-F238E27FC236}">
                <a16:creationId xmlns:a16="http://schemas.microsoft.com/office/drawing/2014/main" id="{E3314822-B601-DDEA-8214-0A06FB2A0236}"/>
              </a:ext>
            </a:extLst>
          </p:cNvPr>
          <p:cNvSpPr/>
          <p:nvPr/>
        </p:nvSpPr>
        <p:spPr>
          <a:xfrm>
            <a:off x="4775207" y="5289782"/>
            <a:ext cx="308224" cy="188359"/>
          </a:xfrm>
          <a:prstGeom prst="rect">
            <a:avLst/>
          </a:prstGeom>
          <a:solidFill>
            <a:srgbClr val="FC8D5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10" name="Rectangle 9">
            <a:extLst>
              <a:ext uri="{FF2B5EF4-FFF2-40B4-BE49-F238E27FC236}">
                <a16:creationId xmlns:a16="http://schemas.microsoft.com/office/drawing/2014/main" id="{BCBD2E4E-8334-2411-1B84-5AEA539BD16A}"/>
              </a:ext>
            </a:extLst>
          </p:cNvPr>
          <p:cNvSpPr/>
          <p:nvPr/>
        </p:nvSpPr>
        <p:spPr>
          <a:xfrm>
            <a:off x="4775206" y="5563759"/>
            <a:ext cx="308224" cy="188359"/>
          </a:xfrm>
          <a:prstGeom prst="rect">
            <a:avLst/>
          </a:prstGeom>
          <a:solidFill>
            <a:srgbClr val="D7301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11" name="Rectangle 10">
            <a:extLst>
              <a:ext uri="{FF2B5EF4-FFF2-40B4-BE49-F238E27FC236}">
                <a16:creationId xmlns:a16="http://schemas.microsoft.com/office/drawing/2014/main" id="{70027C75-4E73-600C-5509-A0CBC5918087}"/>
              </a:ext>
            </a:extLst>
          </p:cNvPr>
          <p:cNvSpPr/>
          <p:nvPr/>
        </p:nvSpPr>
        <p:spPr>
          <a:xfrm>
            <a:off x="4775207" y="5837737"/>
            <a:ext cx="308224" cy="188359"/>
          </a:xfrm>
          <a:prstGeom prst="rect">
            <a:avLst/>
          </a:prstGeom>
          <a:solidFill>
            <a:srgbClr val="7F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13" name="TextBox 12">
            <a:extLst>
              <a:ext uri="{FF2B5EF4-FFF2-40B4-BE49-F238E27FC236}">
                <a16:creationId xmlns:a16="http://schemas.microsoft.com/office/drawing/2014/main" id="{481C75B5-4E33-2FF9-8974-C4269147AADE}"/>
              </a:ext>
            </a:extLst>
          </p:cNvPr>
          <p:cNvSpPr txBox="1"/>
          <p:nvPr/>
        </p:nvSpPr>
        <p:spPr>
          <a:xfrm>
            <a:off x="5170991" y="4671111"/>
            <a:ext cx="650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 </a:t>
            </a:r>
            <a:r>
              <a:rPr lang="en-US">
                <a:solidFill>
                  <a:schemeClr val="tx1">
                    <a:lumMod val="75000"/>
                    <a:lumOff val="25000"/>
                  </a:schemeClr>
                </a:solidFill>
                <a:latin typeface="Century Gothic"/>
                <a:cs typeface="Calibri"/>
              </a:rPr>
              <a:t>22</a:t>
            </a:r>
            <a:endParaRPr lang="en-US">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B690E228-8C5A-6C76-2A3F-FB53041DF26E}"/>
              </a:ext>
            </a:extLst>
          </p:cNvPr>
          <p:cNvSpPr txBox="1"/>
          <p:nvPr/>
        </p:nvSpPr>
        <p:spPr>
          <a:xfrm>
            <a:off x="5170991" y="4924714"/>
            <a:ext cx="688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 </a:t>
            </a:r>
            <a:r>
              <a:rPr lang="en-US">
                <a:solidFill>
                  <a:schemeClr val="tx1">
                    <a:lumMod val="75000"/>
                    <a:lumOff val="25000"/>
                  </a:schemeClr>
                </a:solidFill>
                <a:latin typeface="Century Gothic"/>
                <a:cs typeface="Calibri"/>
              </a:rPr>
              <a:t>27</a:t>
            </a:r>
            <a:endParaRPr lang="en-US">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3672C353-EB68-779C-B6F4-5E5510248160}"/>
              </a:ext>
            </a:extLst>
          </p:cNvPr>
          <p:cNvSpPr txBox="1"/>
          <p:nvPr/>
        </p:nvSpPr>
        <p:spPr>
          <a:xfrm>
            <a:off x="5170991" y="5210504"/>
            <a:ext cx="650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 </a:t>
            </a:r>
            <a:r>
              <a:rPr lang="en-US">
                <a:solidFill>
                  <a:schemeClr val="tx1">
                    <a:lumMod val="75000"/>
                    <a:lumOff val="25000"/>
                  </a:schemeClr>
                </a:solidFill>
                <a:latin typeface="Century Gothic"/>
                <a:cs typeface="Calibri"/>
              </a:rPr>
              <a:t>32</a:t>
            </a:r>
            <a:endParaRPr lang="en-US">
              <a:solidFill>
                <a:schemeClr val="tx1">
                  <a:lumMod val="75000"/>
                  <a:lumOff val="25000"/>
                </a:schemeClr>
              </a:solidFill>
              <a:latin typeface="Century Gothic"/>
            </a:endParaRPr>
          </a:p>
        </p:txBody>
      </p:sp>
      <p:sp>
        <p:nvSpPr>
          <p:cNvPr id="16" name="TextBox 15">
            <a:extLst>
              <a:ext uri="{FF2B5EF4-FFF2-40B4-BE49-F238E27FC236}">
                <a16:creationId xmlns:a16="http://schemas.microsoft.com/office/drawing/2014/main" id="{0C2A600D-0C45-5744-996E-C76C9EEB2F69}"/>
              </a:ext>
            </a:extLst>
          </p:cNvPr>
          <p:cNvSpPr txBox="1"/>
          <p:nvPr/>
        </p:nvSpPr>
        <p:spPr>
          <a:xfrm>
            <a:off x="5181877" y="5475350"/>
            <a:ext cx="6502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 </a:t>
            </a:r>
            <a:r>
              <a:rPr lang="en-US">
                <a:solidFill>
                  <a:schemeClr val="tx1">
                    <a:lumMod val="75000"/>
                    <a:lumOff val="25000"/>
                  </a:schemeClr>
                </a:solidFill>
                <a:latin typeface="Century Gothic"/>
                <a:cs typeface="Calibri"/>
              </a:rPr>
              <a:t>37</a:t>
            </a:r>
            <a:endParaRPr lang="en-US">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ED31DA61-8F06-DDBC-27EB-578089DE5E18}"/>
              </a:ext>
            </a:extLst>
          </p:cNvPr>
          <p:cNvSpPr txBox="1"/>
          <p:nvPr/>
        </p:nvSpPr>
        <p:spPr>
          <a:xfrm>
            <a:off x="5170991" y="5754114"/>
            <a:ext cx="6908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 42</a:t>
            </a:r>
            <a:endParaRPr lang="en-US">
              <a:solidFill>
                <a:schemeClr val="tx1">
                  <a:lumMod val="75000"/>
                  <a:lumOff val="25000"/>
                </a:schemeClr>
              </a:solidFill>
              <a:latin typeface="Century Gothic"/>
            </a:endParaRPr>
          </a:p>
        </p:txBody>
      </p:sp>
      <p:pic>
        <p:nvPicPr>
          <p:cNvPr id="3" name="Picture 6" descr="A black background with a black square&#10;&#10;Description automatically generated">
            <a:extLst>
              <a:ext uri="{FF2B5EF4-FFF2-40B4-BE49-F238E27FC236}">
                <a16:creationId xmlns:a16="http://schemas.microsoft.com/office/drawing/2014/main" id="{B4A11B7A-02A1-34A2-A071-8F03DEBF597F}"/>
              </a:ext>
            </a:extLst>
          </p:cNvPr>
          <p:cNvPicPr>
            <a:picLocks noChangeAspect="1"/>
          </p:cNvPicPr>
          <p:nvPr/>
        </p:nvPicPr>
        <p:blipFill>
          <a:blip r:embed="rId4"/>
          <a:stretch>
            <a:fillRect/>
          </a:stretch>
        </p:blipFill>
        <p:spPr>
          <a:xfrm>
            <a:off x="883634" y="1417900"/>
            <a:ext cx="352001" cy="729206"/>
          </a:xfrm>
          <a:prstGeom prst="rect">
            <a:avLst/>
          </a:prstGeom>
        </p:spPr>
      </p:pic>
      <p:pic>
        <p:nvPicPr>
          <p:cNvPr id="7" name="Picture 11">
            <a:extLst>
              <a:ext uri="{FF2B5EF4-FFF2-40B4-BE49-F238E27FC236}">
                <a16:creationId xmlns:a16="http://schemas.microsoft.com/office/drawing/2014/main" id="{92A73FD4-69BE-A4B7-1689-DA53CF67D774}"/>
              </a:ext>
            </a:extLst>
          </p:cNvPr>
          <p:cNvPicPr>
            <a:picLocks noChangeAspect="1"/>
          </p:cNvPicPr>
          <p:nvPr/>
        </p:nvPicPr>
        <p:blipFill>
          <a:blip r:embed="rId5"/>
          <a:stretch>
            <a:fillRect/>
          </a:stretch>
        </p:blipFill>
        <p:spPr>
          <a:xfrm>
            <a:off x="6226629" y="259802"/>
            <a:ext cx="5334000" cy="5304253"/>
          </a:xfrm>
          <a:prstGeom prst="rect">
            <a:avLst/>
          </a:prstGeom>
        </p:spPr>
      </p:pic>
      <p:sp>
        <p:nvSpPr>
          <p:cNvPr id="18" name="TextBox 17">
            <a:extLst>
              <a:ext uri="{FF2B5EF4-FFF2-40B4-BE49-F238E27FC236}">
                <a16:creationId xmlns:a16="http://schemas.microsoft.com/office/drawing/2014/main" id="{21EFE8B6-6C97-2161-A5F4-B9E9CDBE301B}"/>
              </a:ext>
            </a:extLst>
          </p:cNvPr>
          <p:cNvSpPr txBox="1"/>
          <p:nvPr/>
        </p:nvSpPr>
        <p:spPr>
          <a:xfrm>
            <a:off x="6612521" y="5333754"/>
            <a:ext cx="2688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t>0</a:t>
            </a:r>
            <a:endParaRPr lang="en-US"/>
          </a:p>
        </p:txBody>
      </p:sp>
      <p:sp>
        <p:nvSpPr>
          <p:cNvPr id="20" name="TextBox 19">
            <a:extLst>
              <a:ext uri="{FF2B5EF4-FFF2-40B4-BE49-F238E27FC236}">
                <a16:creationId xmlns:a16="http://schemas.microsoft.com/office/drawing/2014/main" id="{EDB7DD48-E752-D623-1928-BAEAB13CBA29}"/>
              </a:ext>
            </a:extLst>
          </p:cNvPr>
          <p:cNvSpPr txBox="1"/>
          <p:nvPr/>
        </p:nvSpPr>
        <p:spPr>
          <a:xfrm>
            <a:off x="7140677" y="5331078"/>
            <a:ext cx="49144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t>4.25</a:t>
            </a:r>
          </a:p>
        </p:txBody>
      </p:sp>
      <p:sp>
        <p:nvSpPr>
          <p:cNvPr id="22" name="TextBox 21">
            <a:extLst>
              <a:ext uri="{FF2B5EF4-FFF2-40B4-BE49-F238E27FC236}">
                <a16:creationId xmlns:a16="http://schemas.microsoft.com/office/drawing/2014/main" id="{90C0D547-076E-F66F-35B8-73B3F4172E36}"/>
              </a:ext>
            </a:extLst>
          </p:cNvPr>
          <p:cNvSpPr txBox="1"/>
          <p:nvPr/>
        </p:nvSpPr>
        <p:spPr>
          <a:xfrm>
            <a:off x="7826369" y="5336964"/>
            <a:ext cx="3763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t>8.5</a:t>
            </a:r>
            <a:endParaRPr lang="en-US"/>
          </a:p>
        </p:txBody>
      </p:sp>
      <p:sp>
        <p:nvSpPr>
          <p:cNvPr id="25" name="TextBox 24">
            <a:extLst>
              <a:ext uri="{FF2B5EF4-FFF2-40B4-BE49-F238E27FC236}">
                <a16:creationId xmlns:a16="http://schemas.microsoft.com/office/drawing/2014/main" id="{7F6FD19E-00C3-28FA-7C5D-BCB4F807CA26}"/>
              </a:ext>
            </a:extLst>
          </p:cNvPr>
          <p:cNvSpPr txBox="1"/>
          <p:nvPr/>
        </p:nvSpPr>
        <p:spPr>
          <a:xfrm>
            <a:off x="9070291" y="5334290"/>
            <a:ext cx="9880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17     Miles</a:t>
            </a:r>
            <a:endParaRPr lang="en-US"/>
          </a:p>
        </p:txBody>
      </p:sp>
      <p:pic>
        <p:nvPicPr>
          <p:cNvPr id="26" name="Picture 6" descr="A black background with a black square&#10;&#10;Description automatically generated">
            <a:extLst>
              <a:ext uri="{FF2B5EF4-FFF2-40B4-BE49-F238E27FC236}">
                <a16:creationId xmlns:a16="http://schemas.microsoft.com/office/drawing/2014/main" id="{18F6A74F-FF36-062E-F07B-FB8EBF6B0EF4}"/>
              </a:ext>
            </a:extLst>
          </p:cNvPr>
          <p:cNvPicPr>
            <a:picLocks noChangeAspect="1"/>
          </p:cNvPicPr>
          <p:nvPr/>
        </p:nvPicPr>
        <p:blipFill>
          <a:blip r:embed="rId4"/>
          <a:stretch>
            <a:fillRect/>
          </a:stretch>
        </p:blipFill>
        <p:spPr>
          <a:xfrm>
            <a:off x="7099378" y="1417900"/>
            <a:ext cx="352001" cy="729206"/>
          </a:xfrm>
          <a:prstGeom prst="rect">
            <a:avLst/>
          </a:prstGeom>
        </p:spPr>
      </p:pic>
      <p:sp>
        <p:nvSpPr>
          <p:cNvPr id="27" name="Rectangle 26">
            <a:extLst>
              <a:ext uri="{FF2B5EF4-FFF2-40B4-BE49-F238E27FC236}">
                <a16:creationId xmlns:a16="http://schemas.microsoft.com/office/drawing/2014/main" id="{A192CD17-E75F-96AD-7521-24772E63795F}"/>
              </a:ext>
            </a:extLst>
          </p:cNvPr>
          <p:cNvSpPr/>
          <p:nvPr/>
        </p:nvSpPr>
        <p:spPr>
          <a:xfrm>
            <a:off x="10882092" y="4491456"/>
            <a:ext cx="308224" cy="188359"/>
          </a:xfrm>
          <a:prstGeom prst="rect">
            <a:avLst/>
          </a:prstGeom>
          <a:solidFill>
            <a:srgbClr val="BED2F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28" name="Rectangle 27">
            <a:extLst>
              <a:ext uri="{FF2B5EF4-FFF2-40B4-BE49-F238E27FC236}">
                <a16:creationId xmlns:a16="http://schemas.microsoft.com/office/drawing/2014/main" id="{F53B91C0-AAED-73F0-962E-C089A730BCA8}"/>
              </a:ext>
            </a:extLst>
          </p:cNvPr>
          <p:cNvSpPr/>
          <p:nvPr/>
        </p:nvSpPr>
        <p:spPr>
          <a:xfrm>
            <a:off x="10882091" y="4765433"/>
            <a:ext cx="308224" cy="188359"/>
          </a:xfrm>
          <a:prstGeom prst="rect">
            <a:avLst/>
          </a:prstGeom>
          <a:solidFill>
            <a:srgbClr val="FF7F7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29" name="Rectangle 28">
            <a:extLst>
              <a:ext uri="{FF2B5EF4-FFF2-40B4-BE49-F238E27FC236}">
                <a16:creationId xmlns:a16="http://schemas.microsoft.com/office/drawing/2014/main" id="{3906796E-CFF9-CAC3-5E19-ED9A1B7E0E74}"/>
              </a:ext>
            </a:extLst>
          </p:cNvPr>
          <p:cNvSpPr/>
          <p:nvPr/>
        </p:nvSpPr>
        <p:spPr>
          <a:xfrm>
            <a:off x="10882092" y="5039411"/>
            <a:ext cx="308224" cy="188359"/>
          </a:xfrm>
          <a:prstGeom prst="rect">
            <a:avLst/>
          </a:prstGeom>
          <a:solidFill>
            <a:srgbClr val="FFAA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30" name="Rectangle 29">
            <a:extLst>
              <a:ext uri="{FF2B5EF4-FFF2-40B4-BE49-F238E27FC236}">
                <a16:creationId xmlns:a16="http://schemas.microsoft.com/office/drawing/2014/main" id="{A223EE15-6837-5C1E-898F-0355D5E5C159}"/>
              </a:ext>
            </a:extLst>
          </p:cNvPr>
          <p:cNvSpPr/>
          <p:nvPr/>
        </p:nvSpPr>
        <p:spPr>
          <a:xfrm>
            <a:off x="10882091" y="5313388"/>
            <a:ext cx="308224" cy="188359"/>
          </a:xfrm>
          <a:prstGeom prst="rect">
            <a:avLst/>
          </a:prstGeom>
          <a:solidFill>
            <a:srgbClr val="A8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31" name="Rectangle 30">
            <a:extLst>
              <a:ext uri="{FF2B5EF4-FFF2-40B4-BE49-F238E27FC236}">
                <a16:creationId xmlns:a16="http://schemas.microsoft.com/office/drawing/2014/main" id="{54A2CC1A-D820-9267-3657-C4CA231AA3DB}"/>
              </a:ext>
            </a:extLst>
          </p:cNvPr>
          <p:cNvSpPr/>
          <p:nvPr/>
        </p:nvSpPr>
        <p:spPr>
          <a:xfrm>
            <a:off x="10882092" y="5587366"/>
            <a:ext cx="308224" cy="188359"/>
          </a:xfrm>
          <a:prstGeom prst="rect">
            <a:avLst/>
          </a:prstGeom>
          <a:solidFill>
            <a:srgbClr val="73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32" name="TextBox 31">
            <a:extLst>
              <a:ext uri="{FF2B5EF4-FFF2-40B4-BE49-F238E27FC236}">
                <a16:creationId xmlns:a16="http://schemas.microsoft.com/office/drawing/2014/main" id="{2B6EBF1D-459E-C562-E4F3-1BABC58D8CE1}"/>
              </a:ext>
            </a:extLst>
          </p:cNvPr>
          <p:cNvSpPr txBox="1"/>
          <p:nvPr/>
        </p:nvSpPr>
        <p:spPr>
          <a:xfrm>
            <a:off x="11332305" y="4420739"/>
            <a:ext cx="650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 0</a:t>
            </a:r>
            <a:endParaRPr lang="en-US">
              <a:solidFill>
                <a:schemeClr val="tx1">
                  <a:lumMod val="75000"/>
                  <a:lumOff val="25000"/>
                </a:schemeClr>
              </a:solidFill>
              <a:latin typeface="Century Gothic"/>
              <a:cs typeface="Calibri"/>
            </a:endParaRPr>
          </a:p>
        </p:txBody>
      </p:sp>
      <p:sp>
        <p:nvSpPr>
          <p:cNvPr id="33" name="TextBox 32">
            <a:extLst>
              <a:ext uri="{FF2B5EF4-FFF2-40B4-BE49-F238E27FC236}">
                <a16:creationId xmlns:a16="http://schemas.microsoft.com/office/drawing/2014/main" id="{ADEF3175-BDE8-C461-9A69-826CBA6E3E72}"/>
              </a:ext>
            </a:extLst>
          </p:cNvPr>
          <p:cNvSpPr txBox="1"/>
          <p:nvPr/>
        </p:nvSpPr>
        <p:spPr>
          <a:xfrm>
            <a:off x="11332305" y="4674342"/>
            <a:ext cx="688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 5</a:t>
            </a:r>
            <a:endParaRPr lang="en-US">
              <a:solidFill>
                <a:schemeClr val="tx1">
                  <a:lumMod val="75000"/>
                  <a:lumOff val="25000"/>
                </a:schemeClr>
              </a:solidFill>
              <a:latin typeface="Century Gothic"/>
              <a:cs typeface="Calibri"/>
            </a:endParaRPr>
          </a:p>
        </p:txBody>
      </p:sp>
      <p:sp>
        <p:nvSpPr>
          <p:cNvPr id="34" name="TextBox 33">
            <a:extLst>
              <a:ext uri="{FF2B5EF4-FFF2-40B4-BE49-F238E27FC236}">
                <a16:creationId xmlns:a16="http://schemas.microsoft.com/office/drawing/2014/main" id="{2D38B224-C06D-00B7-CF5C-084941FA526A}"/>
              </a:ext>
            </a:extLst>
          </p:cNvPr>
          <p:cNvSpPr txBox="1"/>
          <p:nvPr/>
        </p:nvSpPr>
        <p:spPr>
          <a:xfrm>
            <a:off x="11332305" y="4960132"/>
            <a:ext cx="650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 10</a:t>
            </a:r>
          </a:p>
        </p:txBody>
      </p:sp>
      <p:sp>
        <p:nvSpPr>
          <p:cNvPr id="35" name="TextBox 34">
            <a:extLst>
              <a:ext uri="{FF2B5EF4-FFF2-40B4-BE49-F238E27FC236}">
                <a16:creationId xmlns:a16="http://schemas.microsoft.com/office/drawing/2014/main" id="{54219140-1173-F1B8-8538-948D06E27793}"/>
              </a:ext>
            </a:extLst>
          </p:cNvPr>
          <p:cNvSpPr txBox="1"/>
          <p:nvPr/>
        </p:nvSpPr>
        <p:spPr>
          <a:xfrm>
            <a:off x="11343191" y="5224978"/>
            <a:ext cx="6502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 15</a:t>
            </a:r>
            <a:endParaRPr lang="en-US">
              <a:solidFill>
                <a:schemeClr val="tx1">
                  <a:lumMod val="75000"/>
                  <a:lumOff val="25000"/>
                </a:schemeClr>
              </a:solidFill>
              <a:latin typeface="Century Gothic"/>
              <a:cs typeface="Calibri"/>
            </a:endParaRPr>
          </a:p>
        </p:txBody>
      </p:sp>
      <p:sp>
        <p:nvSpPr>
          <p:cNvPr id="36" name="TextBox 35">
            <a:extLst>
              <a:ext uri="{FF2B5EF4-FFF2-40B4-BE49-F238E27FC236}">
                <a16:creationId xmlns:a16="http://schemas.microsoft.com/office/drawing/2014/main" id="{A3B2FD82-5A38-76E1-DE16-0D33C801390A}"/>
              </a:ext>
            </a:extLst>
          </p:cNvPr>
          <p:cNvSpPr txBox="1"/>
          <p:nvPr/>
        </p:nvSpPr>
        <p:spPr>
          <a:xfrm>
            <a:off x="11332305" y="5503742"/>
            <a:ext cx="6908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 </a:t>
            </a:r>
            <a:r>
              <a:rPr lang="en-US">
                <a:solidFill>
                  <a:schemeClr val="tx1">
                    <a:lumMod val="75000"/>
                    <a:lumOff val="25000"/>
                  </a:schemeClr>
                </a:solidFill>
                <a:latin typeface="Century Gothic"/>
                <a:cs typeface="Calibri"/>
              </a:rPr>
              <a:t>20</a:t>
            </a:r>
            <a:endParaRPr lang="en-US">
              <a:solidFill>
                <a:schemeClr val="tx1">
                  <a:lumMod val="75000"/>
                  <a:lumOff val="25000"/>
                </a:schemeClr>
              </a:solidFill>
              <a:latin typeface="Century Gothic"/>
            </a:endParaRPr>
          </a:p>
        </p:txBody>
      </p:sp>
      <p:sp>
        <p:nvSpPr>
          <p:cNvPr id="37" name="TextBox 36">
            <a:extLst>
              <a:ext uri="{FF2B5EF4-FFF2-40B4-BE49-F238E27FC236}">
                <a16:creationId xmlns:a16="http://schemas.microsoft.com/office/drawing/2014/main" id="{CB992C71-1128-5ABB-E851-9F2ADDB6DED0}"/>
              </a:ext>
            </a:extLst>
          </p:cNvPr>
          <p:cNvSpPr txBox="1"/>
          <p:nvPr/>
        </p:nvSpPr>
        <p:spPr>
          <a:xfrm>
            <a:off x="10800647" y="4083071"/>
            <a:ext cx="12847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ea typeface="Calibri"/>
                <a:cs typeface="Calibri"/>
              </a:rPr>
              <a:t>Δ LST (°C)</a:t>
            </a:r>
            <a:endParaRPr lang="en-US">
              <a:solidFill>
                <a:schemeClr val="tx1">
                  <a:lumMod val="75000"/>
                  <a:lumOff val="25000"/>
                </a:schemeClr>
              </a:solidFill>
              <a:latin typeface="Century Gothic"/>
            </a:endParaRPr>
          </a:p>
        </p:txBody>
      </p:sp>
      <p:sp>
        <p:nvSpPr>
          <p:cNvPr id="38" name="TextBox 37">
            <a:extLst>
              <a:ext uri="{FF2B5EF4-FFF2-40B4-BE49-F238E27FC236}">
                <a16:creationId xmlns:a16="http://schemas.microsoft.com/office/drawing/2014/main" id="{4AA6EF34-4F5D-242C-4C76-CA7493A9D1DB}"/>
              </a:ext>
            </a:extLst>
          </p:cNvPr>
          <p:cNvSpPr txBox="1"/>
          <p:nvPr/>
        </p:nvSpPr>
        <p:spPr>
          <a:xfrm>
            <a:off x="7021284" y="5780313"/>
            <a:ext cx="39079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rPr>
              <a:t>2019 LST Difference from Baseline</a:t>
            </a:r>
          </a:p>
        </p:txBody>
      </p:sp>
    </p:spTree>
    <p:extLst>
      <p:ext uri="{BB962C8B-B14F-4D97-AF65-F5344CB8AC3E}">
        <p14:creationId xmlns:p14="http://schemas.microsoft.com/office/powerpoint/2010/main" val="3679593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E0B854-6A11-ACF7-B8D0-30146700BD60}"/>
              </a:ext>
            </a:extLst>
          </p:cNvPr>
          <p:cNvSpPr/>
          <p:nvPr/>
        </p:nvSpPr>
        <p:spPr>
          <a:xfrm>
            <a:off x="377634" y="3968695"/>
            <a:ext cx="308224" cy="188359"/>
          </a:xfrm>
          <a:prstGeom prst="rect">
            <a:avLst/>
          </a:prstGeom>
          <a:solidFill>
            <a:srgbClr val="FBB4B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endParaRPr>
          </a:p>
        </p:txBody>
      </p:sp>
      <p:sp>
        <p:nvSpPr>
          <p:cNvPr id="4" name="Rectangle 3">
            <a:extLst>
              <a:ext uri="{FF2B5EF4-FFF2-40B4-BE49-F238E27FC236}">
                <a16:creationId xmlns:a16="http://schemas.microsoft.com/office/drawing/2014/main" id="{69A1A6FD-BB2A-D753-DD25-ADD8BD1B95EB}"/>
              </a:ext>
            </a:extLst>
          </p:cNvPr>
          <p:cNvSpPr/>
          <p:nvPr/>
        </p:nvSpPr>
        <p:spPr>
          <a:xfrm>
            <a:off x="375922" y="3693005"/>
            <a:ext cx="308224" cy="188359"/>
          </a:xfrm>
          <a:prstGeom prst="rect">
            <a:avLst/>
          </a:prstGeom>
          <a:solidFill>
            <a:srgbClr val="FEEBE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endParaRPr>
          </a:p>
        </p:txBody>
      </p:sp>
      <p:sp>
        <p:nvSpPr>
          <p:cNvPr id="5" name="Rectangle 4">
            <a:extLst>
              <a:ext uri="{FF2B5EF4-FFF2-40B4-BE49-F238E27FC236}">
                <a16:creationId xmlns:a16="http://schemas.microsoft.com/office/drawing/2014/main" id="{34438A53-859B-746A-F7F9-26403B7478D9}"/>
              </a:ext>
            </a:extLst>
          </p:cNvPr>
          <p:cNvSpPr/>
          <p:nvPr/>
        </p:nvSpPr>
        <p:spPr>
          <a:xfrm>
            <a:off x="377634" y="4242673"/>
            <a:ext cx="308224" cy="188359"/>
          </a:xfrm>
          <a:prstGeom prst="rect">
            <a:avLst/>
          </a:prstGeom>
          <a:solidFill>
            <a:srgbClr val="F768A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endParaRPr>
          </a:p>
        </p:txBody>
      </p:sp>
      <p:sp>
        <p:nvSpPr>
          <p:cNvPr id="6" name="Rectangle 5">
            <a:extLst>
              <a:ext uri="{FF2B5EF4-FFF2-40B4-BE49-F238E27FC236}">
                <a16:creationId xmlns:a16="http://schemas.microsoft.com/office/drawing/2014/main" id="{72691720-1709-6944-AC98-DF540F179869}"/>
              </a:ext>
            </a:extLst>
          </p:cNvPr>
          <p:cNvSpPr/>
          <p:nvPr/>
        </p:nvSpPr>
        <p:spPr>
          <a:xfrm>
            <a:off x="377634" y="4516650"/>
            <a:ext cx="308224" cy="188359"/>
          </a:xfrm>
          <a:prstGeom prst="rect">
            <a:avLst/>
          </a:prstGeom>
          <a:solidFill>
            <a:srgbClr val="C51B8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endParaRPr>
          </a:p>
        </p:txBody>
      </p:sp>
      <p:sp>
        <p:nvSpPr>
          <p:cNvPr id="7" name="Rectangle 6">
            <a:extLst>
              <a:ext uri="{FF2B5EF4-FFF2-40B4-BE49-F238E27FC236}">
                <a16:creationId xmlns:a16="http://schemas.microsoft.com/office/drawing/2014/main" id="{FA918E72-194D-130F-C990-CD3E8B39D511}"/>
              </a:ext>
            </a:extLst>
          </p:cNvPr>
          <p:cNvSpPr/>
          <p:nvPr/>
        </p:nvSpPr>
        <p:spPr>
          <a:xfrm>
            <a:off x="377634" y="4790628"/>
            <a:ext cx="308224" cy="188359"/>
          </a:xfrm>
          <a:prstGeom prst="rect">
            <a:avLst/>
          </a:prstGeom>
          <a:solidFill>
            <a:srgbClr val="7A0177"/>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endParaRPr>
          </a:p>
        </p:txBody>
      </p:sp>
      <p:sp>
        <p:nvSpPr>
          <p:cNvPr id="9" name="TextBox 7">
            <a:extLst>
              <a:ext uri="{FF2B5EF4-FFF2-40B4-BE49-F238E27FC236}">
                <a16:creationId xmlns:a16="http://schemas.microsoft.com/office/drawing/2014/main" id="{D6B10643-332E-BD01-1D87-44443AD9391E}"/>
              </a:ext>
            </a:extLst>
          </p:cNvPr>
          <p:cNvSpPr txBox="1"/>
          <p:nvPr/>
        </p:nvSpPr>
        <p:spPr>
          <a:xfrm>
            <a:off x="318220" y="2718389"/>
            <a:ext cx="1816545"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ea typeface="Calibri"/>
                <a:cs typeface="Calibri"/>
              </a:rPr>
              <a:t>Heat Vulnerability Index</a:t>
            </a:r>
            <a:endParaRPr lang="en-US">
              <a:solidFill>
                <a:srgbClr val="3F3F3F"/>
              </a:solidFill>
              <a:latin typeface="Century Gothic"/>
            </a:endParaRPr>
          </a:p>
        </p:txBody>
      </p:sp>
      <p:sp>
        <p:nvSpPr>
          <p:cNvPr id="10" name="TextBox 8">
            <a:extLst>
              <a:ext uri="{FF2B5EF4-FFF2-40B4-BE49-F238E27FC236}">
                <a16:creationId xmlns:a16="http://schemas.microsoft.com/office/drawing/2014/main" id="{32A02AD1-405C-3DF9-009E-507291C15295}"/>
              </a:ext>
            </a:extLst>
          </p:cNvPr>
          <p:cNvSpPr txBox="1"/>
          <p:nvPr/>
        </p:nvSpPr>
        <p:spPr>
          <a:xfrm>
            <a:off x="761201" y="3607387"/>
            <a:ext cx="88357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cs typeface="Calibri"/>
              </a:rPr>
              <a:t>≤ 0.25</a:t>
            </a:r>
            <a:endParaRPr lang="en-US">
              <a:solidFill>
                <a:srgbClr val="3F3F3F"/>
              </a:solidFill>
              <a:latin typeface="Century Gothic"/>
            </a:endParaRPr>
          </a:p>
        </p:txBody>
      </p:sp>
      <p:sp>
        <p:nvSpPr>
          <p:cNvPr id="11" name="TextBox 9">
            <a:extLst>
              <a:ext uri="{FF2B5EF4-FFF2-40B4-BE49-F238E27FC236}">
                <a16:creationId xmlns:a16="http://schemas.microsoft.com/office/drawing/2014/main" id="{0886EF57-A75B-2CC0-2061-45C065C6CFF2}"/>
              </a:ext>
            </a:extLst>
          </p:cNvPr>
          <p:cNvSpPr txBox="1"/>
          <p:nvPr/>
        </p:nvSpPr>
        <p:spPr>
          <a:xfrm>
            <a:off x="761200" y="3881363"/>
            <a:ext cx="84398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cs typeface="Calibri"/>
              </a:rPr>
              <a:t>≤ 0.35</a:t>
            </a:r>
            <a:endParaRPr lang="en-US">
              <a:solidFill>
                <a:srgbClr val="3F3F3F"/>
              </a:solidFill>
              <a:latin typeface="Century Gothic"/>
            </a:endParaRPr>
          </a:p>
        </p:txBody>
      </p:sp>
      <p:sp>
        <p:nvSpPr>
          <p:cNvPr id="12" name="TextBox 10">
            <a:extLst>
              <a:ext uri="{FF2B5EF4-FFF2-40B4-BE49-F238E27FC236}">
                <a16:creationId xmlns:a16="http://schemas.microsoft.com/office/drawing/2014/main" id="{47EC7C5C-1277-DFE5-E380-01993066067C}"/>
              </a:ext>
            </a:extLst>
          </p:cNvPr>
          <p:cNvSpPr txBox="1"/>
          <p:nvPr/>
        </p:nvSpPr>
        <p:spPr>
          <a:xfrm>
            <a:off x="761202" y="4155342"/>
            <a:ext cx="85473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cs typeface="Calibri"/>
              </a:rPr>
              <a:t>≤ 0.45</a:t>
            </a:r>
            <a:endParaRPr lang="en-US">
              <a:solidFill>
                <a:srgbClr val="3F3F3F"/>
              </a:solidFill>
              <a:latin typeface="Century Gothic"/>
            </a:endParaRPr>
          </a:p>
        </p:txBody>
      </p:sp>
      <p:sp>
        <p:nvSpPr>
          <p:cNvPr id="13" name="TextBox 11">
            <a:extLst>
              <a:ext uri="{FF2B5EF4-FFF2-40B4-BE49-F238E27FC236}">
                <a16:creationId xmlns:a16="http://schemas.microsoft.com/office/drawing/2014/main" id="{F092ED69-A291-D605-8E33-A48EDB291908}"/>
              </a:ext>
            </a:extLst>
          </p:cNvPr>
          <p:cNvSpPr txBox="1"/>
          <p:nvPr/>
        </p:nvSpPr>
        <p:spPr>
          <a:xfrm>
            <a:off x="761201" y="4429319"/>
            <a:ext cx="83391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cs typeface="Calibri"/>
              </a:rPr>
              <a:t>≤ 0.55</a:t>
            </a:r>
          </a:p>
        </p:txBody>
      </p:sp>
      <p:sp>
        <p:nvSpPr>
          <p:cNvPr id="14" name="TextBox 12">
            <a:extLst>
              <a:ext uri="{FF2B5EF4-FFF2-40B4-BE49-F238E27FC236}">
                <a16:creationId xmlns:a16="http://schemas.microsoft.com/office/drawing/2014/main" id="{17CA2C99-B8E8-4D98-AB3B-5E67845850F8}"/>
              </a:ext>
            </a:extLst>
          </p:cNvPr>
          <p:cNvSpPr txBox="1"/>
          <p:nvPr/>
        </p:nvSpPr>
        <p:spPr>
          <a:xfrm>
            <a:off x="761200" y="4694735"/>
            <a:ext cx="8339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cs typeface="Calibri"/>
              </a:rPr>
              <a:t>≤ 0.67</a:t>
            </a:r>
            <a:endParaRPr lang="en-US">
              <a:solidFill>
                <a:srgbClr val="3F3F3F"/>
              </a:solidFill>
              <a:latin typeface="Century Gothic"/>
            </a:endParaRPr>
          </a:p>
        </p:txBody>
      </p:sp>
      <p:sp>
        <p:nvSpPr>
          <p:cNvPr id="16" name="TextBox 15">
            <a:extLst>
              <a:ext uri="{FF2B5EF4-FFF2-40B4-BE49-F238E27FC236}">
                <a16:creationId xmlns:a16="http://schemas.microsoft.com/office/drawing/2014/main" id="{8B2A55F7-A7F4-B11A-D3EA-DA6090FB4086}"/>
              </a:ext>
            </a:extLst>
          </p:cNvPr>
          <p:cNvSpPr txBox="1"/>
          <p:nvPr/>
        </p:nvSpPr>
        <p:spPr>
          <a:xfrm>
            <a:off x="238018" y="160961"/>
            <a:ext cx="75983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rgbClr val="236F99"/>
                </a:solidFill>
                <a:latin typeface="Century Gothic"/>
                <a:cs typeface="Calibri"/>
              </a:rPr>
              <a:t>Heat Mitigation Priority by Census Block</a:t>
            </a:r>
            <a:endParaRPr lang="en-US" sz="3000" b="1">
              <a:solidFill>
                <a:srgbClr val="236F99"/>
              </a:solidFill>
              <a:latin typeface="Century Gothic"/>
            </a:endParaRPr>
          </a:p>
        </p:txBody>
      </p:sp>
      <p:pic>
        <p:nvPicPr>
          <p:cNvPr id="25" name="Picture 35">
            <a:extLst>
              <a:ext uri="{FF2B5EF4-FFF2-40B4-BE49-F238E27FC236}">
                <a16:creationId xmlns:a16="http://schemas.microsoft.com/office/drawing/2014/main" id="{896B6DFD-D312-403B-9814-F6FE2A53634C}"/>
              </a:ext>
            </a:extLst>
          </p:cNvPr>
          <p:cNvPicPr>
            <a:picLocks noChangeAspect="1"/>
          </p:cNvPicPr>
          <p:nvPr/>
        </p:nvPicPr>
        <p:blipFill>
          <a:blip r:embed="rId3"/>
          <a:stretch>
            <a:fillRect/>
          </a:stretch>
        </p:blipFill>
        <p:spPr>
          <a:xfrm>
            <a:off x="1960190" y="814600"/>
            <a:ext cx="5348844" cy="5035677"/>
          </a:xfrm>
          <a:prstGeom prst="rect">
            <a:avLst/>
          </a:prstGeom>
        </p:spPr>
      </p:pic>
      <p:pic>
        <p:nvPicPr>
          <p:cNvPr id="18" name="Picture 18">
            <a:extLst>
              <a:ext uri="{FF2B5EF4-FFF2-40B4-BE49-F238E27FC236}">
                <a16:creationId xmlns:a16="http://schemas.microsoft.com/office/drawing/2014/main" id="{88B99404-B66C-5442-BA91-2C43114182A1}"/>
              </a:ext>
            </a:extLst>
          </p:cNvPr>
          <p:cNvPicPr>
            <a:picLocks noChangeAspect="1"/>
          </p:cNvPicPr>
          <p:nvPr/>
        </p:nvPicPr>
        <p:blipFill>
          <a:blip r:embed="rId4"/>
          <a:stretch>
            <a:fillRect/>
          </a:stretch>
        </p:blipFill>
        <p:spPr>
          <a:xfrm>
            <a:off x="377634" y="5760314"/>
            <a:ext cx="3924701" cy="457645"/>
          </a:xfrm>
          <a:prstGeom prst="rect">
            <a:avLst/>
          </a:prstGeom>
        </p:spPr>
      </p:pic>
      <p:sp>
        <p:nvSpPr>
          <p:cNvPr id="19" name="TextBox 18">
            <a:extLst>
              <a:ext uri="{FF2B5EF4-FFF2-40B4-BE49-F238E27FC236}">
                <a16:creationId xmlns:a16="http://schemas.microsoft.com/office/drawing/2014/main" id="{54C3DEB3-97CB-951F-F028-79C5A86DAB54}"/>
              </a:ext>
            </a:extLst>
          </p:cNvPr>
          <p:cNvSpPr txBox="1"/>
          <p:nvPr/>
        </p:nvSpPr>
        <p:spPr>
          <a:xfrm>
            <a:off x="436419" y="6154184"/>
            <a:ext cx="37194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rPr>
              <a:t>0</a:t>
            </a:r>
            <a:endParaRPr lang="en-US">
              <a:solidFill>
                <a:schemeClr val="tx1">
                  <a:lumMod val="75000"/>
                  <a:lumOff val="25000"/>
                </a:schemeClr>
              </a:solidFill>
            </a:endParaRPr>
          </a:p>
        </p:txBody>
      </p:sp>
      <p:sp>
        <p:nvSpPr>
          <p:cNvPr id="20" name="TextBox 19">
            <a:extLst>
              <a:ext uri="{FF2B5EF4-FFF2-40B4-BE49-F238E27FC236}">
                <a16:creationId xmlns:a16="http://schemas.microsoft.com/office/drawing/2014/main" id="{7C8DB0F2-C84A-5F97-45BA-33BCC080942E}"/>
              </a:ext>
            </a:extLst>
          </p:cNvPr>
          <p:cNvSpPr txBox="1"/>
          <p:nvPr/>
        </p:nvSpPr>
        <p:spPr>
          <a:xfrm>
            <a:off x="1167136" y="6150699"/>
            <a:ext cx="6799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rPr>
              <a:t>4.25</a:t>
            </a:r>
          </a:p>
        </p:txBody>
      </p:sp>
      <p:sp>
        <p:nvSpPr>
          <p:cNvPr id="21" name="TextBox 20">
            <a:extLst>
              <a:ext uri="{FF2B5EF4-FFF2-40B4-BE49-F238E27FC236}">
                <a16:creationId xmlns:a16="http://schemas.microsoft.com/office/drawing/2014/main" id="{337BBE34-584C-E0DD-DFE5-782061FCBFCF}"/>
              </a:ext>
            </a:extLst>
          </p:cNvPr>
          <p:cNvSpPr txBox="1"/>
          <p:nvPr/>
        </p:nvSpPr>
        <p:spPr>
          <a:xfrm>
            <a:off x="2134765" y="6158365"/>
            <a:ext cx="50180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rPr>
              <a:t>8.5</a:t>
            </a:r>
            <a:endParaRPr lang="en-US">
              <a:solidFill>
                <a:schemeClr val="tx1">
                  <a:lumMod val="75000"/>
                  <a:lumOff val="25000"/>
                </a:schemeClr>
              </a:solidFill>
            </a:endParaRPr>
          </a:p>
        </p:txBody>
      </p:sp>
      <p:sp>
        <p:nvSpPr>
          <p:cNvPr id="22" name="TextBox 21">
            <a:extLst>
              <a:ext uri="{FF2B5EF4-FFF2-40B4-BE49-F238E27FC236}">
                <a16:creationId xmlns:a16="http://schemas.microsoft.com/office/drawing/2014/main" id="{4B5E3148-208C-A46C-7318-46EBF165FA19}"/>
              </a:ext>
            </a:extLst>
          </p:cNvPr>
          <p:cNvSpPr txBox="1"/>
          <p:nvPr/>
        </p:nvSpPr>
        <p:spPr>
          <a:xfrm>
            <a:off x="3836809" y="6154882"/>
            <a:ext cx="13669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rPr>
              <a:t>17     Miles</a:t>
            </a:r>
            <a:endParaRPr lang="en-US">
              <a:solidFill>
                <a:schemeClr val="tx1">
                  <a:lumMod val="75000"/>
                  <a:lumOff val="25000"/>
                </a:schemeClr>
              </a:solidFill>
            </a:endParaRPr>
          </a:p>
        </p:txBody>
      </p:sp>
      <p:pic>
        <p:nvPicPr>
          <p:cNvPr id="23" name="Picture 23" descr="A black background with a black square&#10;&#10;Description automatically generated">
            <a:extLst>
              <a:ext uri="{FF2B5EF4-FFF2-40B4-BE49-F238E27FC236}">
                <a16:creationId xmlns:a16="http://schemas.microsoft.com/office/drawing/2014/main" id="{F32A4FD3-DF6A-EEB5-48CC-EF687B00FEEF}"/>
              </a:ext>
            </a:extLst>
          </p:cNvPr>
          <p:cNvPicPr>
            <a:picLocks noChangeAspect="1"/>
          </p:cNvPicPr>
          <p:nvPr/>
        </p:nvPicPr>
        <p:blipFill>
          <a:blip r:embed="rId5"/>
          <a:stretch>
            <a:fillRect/>
          </a:stretch>
        </p:blipFill>
        <p:spPr>
          <a:xfrm>
            <a:off x="734694" y="1645578"/>
            <a:ext cx="268659" cy="553093"/>
          </a:xfrm>
          <a:prstGeom prst="rect">
            <a:avLst/>
          </a:prstGeom>
        </p:spPr>
      </p:pic>
      <p:sp>
        <p:nvSpPr>
          <p:cNvPr id="8" name="Text Placeholder 3">
            <a:extLst>
              <a:ext uri="{FF2B5EF4-FFF2-40B4-BE49-F238E27FC236}">
                <a16:creationId xmlns:a16="http://schemas.microsoft.com/office/drawing/2014/main" id="{6570F1D5-05AA-4FE7-8A24-940ED9299757}"/>
              </a:ext>
            </a:extLst>
          </p:cNvPr>
          <p:cNvSpPr txBox="1">
            <a:spLocks/>
          </p:cNvSpPr>
          <p:nvPr/>
        </p:nvSpPr>
        <p:spPr>
          <a:xfrm>
            <a:off x="7192758" y="1139242"/>
            <a:ext cx="4871781" cy="459225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b="1">
                <a:solidFill>
                  <a:schemeClr val="tx1">
                    <a:lumMod val="75000"/>
                    <a:lumOff val="25000"/>
                  </a:schemeClr>
                </a:solidFill>
              </a:rPr>
              <a:t>Socioeconomic factors equally weighted (from Tree Equity Score):</a:t>
            </a:r>
            <a:br>
              <a:rPr lang="en-US" sz="2000" b="1"/>
            </a:br>
            <a:r>
              <a:rPr lang="en-US" sz="2000" b="1"/>
              <a:t> </a:t>
            </a:r>
          </a:p>
          <a:p>
            <a:pPr>
              <a:lnSpc>
                <a:spcPct val="100000"/>
              </a:lnSpc>
              <a:spcBef>
                <a:spcPts val="0"/>
              </a:spcBef>
              <a:buClr>
                <a:srgbClr val="236F99"/>
              </a:buClr>
            </a:pPr>
            <a:r>
              <a:rPr lang="en-US" sz="1800">
                <a:solidFill>
                  <a:schemeClr val="tx1">
                    <a:lumMod val="75000"/>
                    <a:lumOff val="25000"/>
                  </a:schemeClr>
                </a:solidFill>
                <a:latin typeface="Century Gothic"/>
              </a:rPr>
              <a:t>Proportion in poverty </a:t>
            </a:r>
            <a:br>
              <a:rPr lang="en-US" sz="1800">
                <a:solidFill>
                  <a:schemeClr val="tx1">
                    <a:lumMod val="75000"/>
                    <a:lumOff val="25000"/>
                  </a:schemeClr>
                </a:solidFill>
                <a:latin typeface="Century Gothic"/>
              </a:rPr>
            </a:br>
            <a:endParaRPr lang="en-US" sz="1800">
              <a:solidFill>
                <a:schemeClr val="tx1">
                  <a:lumMod val="75000"/>
                  <a:lumOff val="25000"/>
                </a:schemeClr>
              </a:solidFill>
            </a:endParaRPr>
          </a:p>
          <a:p>
            <a:pPr>
              <a:lnSpc>
                <a:spcPct val="100000"/>
              </a:lnSpc>
              <a:spcBef>
                <a:spcPts val="0"/>
              </a:spcBef>
              <a:buClr>
                <a:srgbClr val="236F99"/>
              </a:buClr>
            </a:pPr>
            <a:r>
              <a:rPr lang="en-US" sz="1800">
                <a:solidFill>
                  <a:schemeClr val="tx1">
                    <a:lumMod val="75000"/>
                    <a:lumOff val="25000"/>
                  </a:schemeClr>
                </a:solidFill>
              </a:rPr>
              <a:t>Proportion of People of Color </a:t>
            </a:r>
          </a:p>
          <a:p>
            <a:pPr marL="0" indent="0">
              <a:lnSpc>
                <a:spcPct val="100000"/>
              </a:lnSpc>
              <a:spcBef>
                <a:spcPts val="0"/>
              </a:spcBef>
              <a:buClr>
                <a:srgbClr val="236F99"/>
              </a:buClr>
              <a:buNone/>
            </a:pPr>
            <a:endParaRPr lang="en-US" sz="1800">
              <a:solidFill>
                <a:schemeClr val="tx1">
                  <a:lumMod val="75000"/>
                  <a:lumOff val="25000"/>
                </a:schemeClr>
              </a:solidFill>
            </a:endParaRPr>
          </a:p>
          <a:p>
            <a:pPr>
              <a:lnSpc>
                <a:spcPct val="100000"/>
              </a:lnSpc>
              <a:spcBef>
                <a:spcPts val="0"/>
              </a:spcBef>
              <a:buClr>
                <a:srgbClr val="236F99"/>
              </a:buClr>
            </a:pPr>
            <a:r>
              <a:rPr lang="en-US" sz="1800">
                <a:solidFill>
                  <a:schemeClr val="tx1">
                    <a:lumMod val="75000"/>
                    <a:lumOff val="25000"/>
                  </a:schemeClr>
                </a:solidFill>
              </a:rPr>
              <a:t>Unemployment rate </a:t>
            </a:r>
            <a:br>
              <a:rPr lang="en-US" sz="1800">
                <a:solidFill>
                  <a:schemeClr val="tx1">
                    <a:lumMod val="75000"/>
                    <a:lumOff val="25000"/>
                  </a:schemeClr>
                </a:solidFill>
              </a:rPr>
            </a:br>
            <a:endParaRPr lang="en-US" sz="1800">
              <a:solidFill>
                <a:schemeClr val="tx1">
                  <a:lumMod val="75000"/>
                  <a:lumOff val="25000"/>
                </a:schemeClr>
              </a:solidFill>
            </a:endParaRPr>
          </a:p>
          <a:p>
            <a:pPr>
              <a:lnSpc>
                <a:spcPct val="100000"/>
              </a:lnSpc>
              <a:spcBef>
                <a:spcPts val="0"/>
              </a:spcBef>
              <a:buClr>
                <a:srgbClr val="236F99"/>
              </a:buClr>
            </a:pPr>
            <a:r>
              <a:rPr lang="en-US" sz="1800">
                <a:solidFill>
                  <a:schemeClr val="tx1">
                    <a:lumMod val="75000"/>
                    <a:lumOff val="25000"/>
                  </a:schemeClr>
                </a:solidFill>
              </a:rPr>
              <a:t>Health Risk Index</a:t>
            </a:r>
            <a:br>
              <a:rPr lang="en-US" sz="1800">
                <a:solidFill>
                  <a:schemeClr val="tx1">
                    <a:lumMod val="75000"/>
                    <a:lumOff val="25000"/>
                  </a:schemeClr>
                </a:solidFill>
              </a:rPr>
            </a:br>
            <a:r>
              <a:rPr lang="en-US" sz="1800">
                <a:solidFill>
                  <a:schemeClr val="tx1">
                    <a:lumMod val="75000"/>
                    <a:lumOff val="25000"/>
                  </a:schemeClr>
                </a:solidFill>
              </a:rPr>
              <a:t> </a:t>
            </a:r>
          </a:p>
          <a:p>
            <a:pPr>
              <a:lnSpc>
                <a:spcPct val="100000"/>
              </a:lnSpc>
              <a:spcBef>
                <a:spcPts val="0"/>
              </a:spcBef>
              <a:buClr>
                <a:srgbClr val="236F99"/>
              </a:buClr>
            </a:pPr>
            <a:r>
              <a:rPr lang="en-US" sz="1800">
                <a:solidFill>
                  <a:schemeClr val="tx1">
                    <a:lumMod val="75000"/>
                    <a:lumOff val="25000"/>
                  </a:schemeClr>
                </a:solidFill>
              </a:rPr>
              <a:t>Proportion under age 18 </a:t>
            </a:r>
            <a:br>
              <a:rPr lang="en-US" sz="1800">
                <a:solidFill>
                  <a:schemeClr val="tx1">
                    <a:lumMod val="75000"/>
                    <a:lumOff val="25000"/>
                  </a:schemeClr>
                </a:solidFill>
              </a:rPr>
            </a:br>
            <a:endParaRPr lang="en-US" sz="1800">
              <a:solidFill>
                <a:schemeClr val="tx1">
                  <a:lumMod val="75000"/>
                  <a:lumOff val="25000"/>
                </a:schemeClr>
              </a:solidFill>
            </a:endParaRPr>
          </a:p>
          <a:p>
            <a:pPr>
              <a:lnSpc>
                <a:spcPct val="100000"/>
              </a:lnSpc>
              <a:spcBef>
                <a:spcPts val="0"/>
              </a:spcBef>
              <a:buClr>
                <a:srgbClr val="236F99"/>
              </a:buClr>
            </a:pPr>
            <a:r>
              <a:rPr lang="en-US" sz="1800">
                <a:solidFill>
                  <a:schemeClr val="tx1">
                    <a:lumMod val="75000"/>
                    <a:lumOff val="25000"/>
                  </a:schemeClr>
                </a:solidFill>
              </a:rPr>
              <a:t>Proportion age 65 or older </a:t>
            </a:r>
          </a:p>
          <a:p>
            <a:pPr>
              <a:lnSpc>
                <a:spcPct val="100000"/>
              </a:lnSpc>
              <a:spcBef>
                <a:spcPts val="0"/>
              </a:spcBef>
              <a:buClr>
                <a:srgbClr val="236F99"/>
              </a:buClr>
            </a:pPr>
            <a:endParaRPr lang="en-US" sz="2000">
              <a:solidFill>
                <a:schemeClr val="tx1">
                  <a:lumMod val="75000"/>
                  <a:lumOff val="25000"/>
                </a:schemeClr>
              </a:solidFill>
            </a:endParaRPr>
          </a:p>
        </p:txBody>
      </p:sp>
      <p:sp>
        <p:nvSpPr>
          <p:cNvPr id="26" name="TextBox 25">
            <a:extLst>
              <a:ext uri="{FF2B5EF4-FFF2-40B4-BE49-F238E27FC236}">
                <a16:creationId xmlns:a16="http://schemas.microsoft.com/office/drawing/2014/main" id="{64245160-E000-4138-92D6-58E496A8A7D0}"/>
              </a:ext>
            </a:extLst>
          </p:cNvPr>
          <p:cNvSpPr txBox="1"/>
          <p:nvPr/>
        </p:nvSpPr>
        <p:spPr>
          <a:xfrm>
            <a:off x="4828961" y="5850277"/>
            <a:ext cx="4318531" cy="461665"/>
          </a:xfrm>
          <a:prstGeom prst="rect">
            <a:avLst/>
          </a:prstGeom>
          <a:noFill/>
        </p:spPr>
        <p:txBody>
          <a:bodyPr wrap="square">
            <a:spAutoFit/>
          </a:bodyPr>
          <a:lstStyle/>
          <a:p>
            <a:r>
              <a:rPr lang="en-US" sz="1200" dirty="0">
                <a:solidFill>
                  <a:schemeClr val="tx1">
                    <a:lumMod val="75000"/>
                    <a:lumOff val="25000"/>
                  </a:schemeClr>
                </a:solidFill>
              </a:rPr>
              <a:t>Data for this map were collected from 2014 to 2018 and predate Huntsville's most recent city limits expansion.</a:t>
            </a:r>
          </a:p>
        </p:txBody>
      </p:sp>
    </p:spTree>
    <p:extLst>
      <p:ext uri="{BB962C8B-B14F-4D97-AF65-F5344CB8AC3E}">
        <p14:creationId xmlns:p14="http://schemas.microsoft.com/office/powerpoint/2010/main" val="4213294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73D357-6CCB-F0DD-BB9C-EEB90F1A2275}"/>
              </a:ext>
            </a:extLst>
          </p:cNvPr>
          <p:cNvSpPr txBox="1"/>
          <p:nvPr/>
        </p:nvSpPr>
        <p:spPr>
          <a:xfrm>
            <a:off x="296333" y="222250"/>
            <a:ext cx="667808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chemeClr val="accent1">
                    <a:lumMod val="75000"/>
                  </a:schemeClr>
                </a:solidFill>
              </a:rPr>
              <a:t>Conclusions</a:t>
            </a:r>
          </a:p>
        </p:txBody>
      </p:sp>
      <p:grpSp>
        <p:nvGrpSpPr>
          <p:cNvPr id="20" name="Group 19">
            <a:extLst>
              <a:ext uri="{FF2B5EF4-FFF2-40B4-BE49-F238E27FC236}">
                <a16:creationId xmlns:a16="http://schemas.microsoft.com/office/drawing/2014/main" id="{03B87020-C841-F566-1F87-02676D3A3FE7}"/>
              </a:ext>
            </a:extLst>
          </p:cNvPr>
          <p:cNvGrpSpPr/>
          <p:nvPr/>
        </p:nvGrpSpPr>
        <p:grpSpPr>
          <a:xfrm>
            <a:off x="1524000" y="2806143"/>
            <a:ext cx="9144000" cy="1378448"/>
            <a:chOff x="1460985" y="2316415"/>
            <a:chExt cx="8604604" cy="1378448"/>
          </a:xfrm>
        </p:grpSpPr>
        <p:sp>
          <p:nvSpPr>
            <p:cNvPr id="10" name="Rectangle: Rounded Corners 9">
              <a:extLst>
                <a:ext uri="{FF2B5EF4-FFF2-40B4-BE49-F238E27FC236}">
                  <a16:creationId xmlns:a16="http://schemas.microsoft.com/office/drawing/2014/main" id="{60B2F4B3-B64A-838A-0EE1-AF8D1BE600BE}"/>
                </a:ext>
              </a:extLst>
            </p:cNvPr>
            <p:cNvSpPr/>
            <p:nvPr/>
          </p:nvSpPr>
          <p:spPr>
            <a:xfrm>
              <a:off x="1460985" y="2316415"/>
              <a:ext cx="8604604" cy="1378448"/>
            </a:xfrm>
            <a:prstGeom prst="roundRect">
              <a:avLst/>
            </a:prstGeom>
            <a:solidFill>
              <a:srgbClr val="FBB4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Strongest UHI-related factors are in </a:t>
              </a:r>
              <a:r>
                <a:rPr lang="en-US" sz="2400" b="1" dirty="0">
                  <a:solidFill>
                    <a:schemeClr val="bg1"/>
                  </a:solidFill>
                </a:rPr>
                <a:t>downtown</a:t>
              </a:r>
              <a:r>
                <a:rPr lang="en-US" sz="2400" dirty="0">
                  <a:solidFill>
                    <a:schemeClr val="bg1"/>
                  </a:solidFill>
                </a:rPr>
                <a:t>,</a:t>
              </a:r>
              <a:br>
                <a:rPr lang="en-US" sz="2400" dirty="0">
                  <a:solidFill>
                    <a:schemeClr val="bg1"/>
                  </a:solidFill>
                </a:rPr>
              </a:br>
              <a:r>
                <a:rPr lang="en-US" sz="2400" b="1" dirty="0">
                  <a:solidFill>
                    <a:schemeClr val="bg1"/>
                  </a:solidFill>
                </a:rPr>
                <a:t>industrial areas</a:t>
              </a:r>
              <a:r>
                <a:rPr lang="en-US" sz="2400" dirty="0">
                  <a:solidFill>
                    <a:schemeClr val="bg1"/>
                  </a:solidFill>
                </a:rPr>
                <a:t>, and </a:t>
              </a:r>
              <a:r>
                <a:rPr lang="en-US" sz="2400" b="1" dirty="0">
                  <a:solidFill>
                    <a:schemeClr val="bg1"/>
                  </a:solidFill>
                </a:rPr>
                <a:t>new development</a:t>
              </a:r>
              <a:r>
                <a:rPr lang="en-US" sz="2400" dirty="0">
                  <a:solidFill>
                    <a:schemeClr val="bg1"/>
                  </a:solidFill>
                </a:rPr>
                <a:t>.</a:t>
              </a:r>
            </a:p>
          </p:txBody>
        </p:sp>
        <p:pic>
          <p:nvPicPr>
            <p:cNvPr id="4" name="Graphic 4" descr="High temperature with solid fill">
              <a:extLst>
                <a:ext uri="{FF2B5EF4-FFF2-40B4-BE49-F238E27FC236}">
                  <a16:creationId xmlns:a16="http://schemas.microsoft.com/office/drawing/2014/main" id="{32987557-859E-1878-DEB5-CCD2353A1E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21246" y="2575409"/>
              <a:ext cx="860460" cy="860460"/>
            </a:xfrm>
            <a:prstGeom prst="rect">
              <a:avLst/>
            </a:prstGeom>
          </p:spPr>
        </p:pic>
      </p:grpSp>
      <p:grpSp>
        <p:nvGrpSpPr>
          <p:cNvPr id="19" name="Group 18">
            <a:extLst>
              <a:ext uri="{FF2B5EF4-FFF2-40B4-BE49-F238E27FC236}">
                <a16:creationId xmlns:a16="http://schemas.microsoft.com/office/drawing/2014/main" id="{4DC0AD21-55B7-59CC-DB7F-87B56F76C1B6}"/>
              </a:ext>
            </a:extLst>
          </p:cNvPr>
          <p:cNvGrpSpPr/>
          <p:nvPr/>
        </p:nvGrpSpPr>
        <p:grpSpPr>
          <a:xfrm>
            <a:off x="1524000" y="4624855"/>
            <a:ext cx="9144000" cy="1403144"/>
            <a:chOff x="1170663" y="3613722"/>
            <a:chExt cx="9144000" cy="1215776"/>
          </a:xfrm>
        </p:grpSpPr>
        <p:sp>
          <p:nvSpPr>
            <p:cNvPr id="5" name="Rectangle: Rounded Corners 4">
              <a:extLst>
                <a:ext uri="{FF2B5EF4-FFF2-40B4-BE49-F238E27FC236}">
                  <a16:creationId xmlns:a16="http://schemas.microsoft.com/office/drawing/2014/main" id="{3B18FF65-13CE-B847-89DA-062693F51EAD}"/>
                </a:ext>
              </a:extLst>
            </p:cNvPr>
            <p:cNvSpPr/>
            <p:nvPr/>
          </p:nvSpPr>
          <p:spPr>
            <a:xfrm>
              <a:off x="1170663" y="3613722"/>
              <a:ext cx="9144000" cy="1215776"/>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dirty="0">
                  <a:solidFill>
                    <a:schemeClr val="bg1"/>
                  </a:solidFill>
                </a:rPr>
                <a:t>West-central Huntsville</a:t>
              </a:r>
              <a:r>
                <a:rPr lang="en-US" sz="2400" dirty="0">
                  <a:solidFill>
                    <a:schemeClr val="bg1"/>
                  </a:solidFill>
                </a:rPr>
                <a:t> has </a:t>
              </a:r>
              <a:r>
                <a:rPr lang="en-US" sz="2400" b="1" dirty="0">
                  <a:solidFill>
                    <a:schemeClr val="bg1"/>
                  </a:solidFill>
                </a:rPr>
                <a:t>greatest</a:t>
              </a:r>
              <a:r>
                <a:rPr lang="en-US" sz="2400" dirty="0">
                  <a:solidFill>
                    <a:schemeClr val="bg1"/>
                  </a:solidFill>
                </a:rPr>
                <a:t> potential for</a:t>
              </a:r>
              <a:br>
                <a:rPr lang="en-US" sz="2400" dirty="0">
                  <a:solidFill>
                    <a:schemeClr val="bg1"/>
                  </a:solidFill>
                </a:rPr>
              </a:br>
              <a:r>
                <a:rPr lang="en-US" sz="2400" dirty="0">
                  <a:solidFill>
                    <a:schemeClr val="bg1"/>
                  </a:solidFill>
                </a:rPr>
                <a:t>heat reduction and community health benefits</a:t>
              </a:r>
              <a:br>
                <a:rPr lang="en-US" sz="2400" dirty="0">
                  <a:solidFill>
                    <a:schemeClr val="bg1"/>
                  </a:solidFill>
                </a:rPr>
              </a:br>
              <a:r>
                <a:rPr lang="en-US" sz="2400" dirty="0">
                  <a:solidFill>
                    <a:schemeClr val="bg1"/>
                  </a:solidFill>
                </a:rPr>
                <a:t>from tree-planting.</a:t>
              </a:r>
            </a:p>
          </p:txBody>
        </p:sp>
        <p:pic>
          <p:nvPicPr>
            <p:cNvPr id="8" name="Graphic 8" descr="Forest scene with solid fill">
              <a:extLst>
                <a:ext uri="{FF2B5EF4-FFF2-40B4-BE49-F238E27FC236}">
                  <a16:creationId xmlns:a16="http://schemas.microsoft.com/office/drawing/2014/main" id="{5311D86B-FE79-9EA5-AAE5-356643696D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8585" y="3764410"/>
              <a:ext cx="914400" cy="914400"/>
            </a:xfrm>
            <a:prstGeom prst="rect">
              <a:avLst/>
            </a:prstGeom>
          </p:spPr>
        </p:pic>
      </p:grpSp>
      <p:grpSp>
        <p:nvGrpSpPr>
          <p:cNvPr id="17" name="Group 16">
            <a:extLst>
              <a:ext uri="{FF2B5EF4-FFF2-40B4-BE49-F238E27FC236}">
                <a16:creationId xmlns:a16="http://schemas.microsoft.com/office/drawing/2014/main" id="{6A1AC140-AE53-DBBA-0DB4-468DD3F30193}"/>
              </a:ext>
            </a:extLst>
          </p:cNvPr>
          <p:cNvGrpSpPr/>
          <p:nvPr/>
        </p:nvGrpSpPr>
        <p:grpSpPr>
          <a:xfrm>
            <a:off x="1524000" y="1144385"/>
            <a:ext cx="9144000" cy="1215776"/>
            <a:chOff x="1169559" y="912154"/>
            <a:chExt cx="8544671" cy="1215776"/>
          </a:xfrm>
        </p:grpSpPr>
        <p:sp>
          <p:nvSpPr>
            <p:cNvPr id="16" name="Rectangle: Rounded Corners 15">
              <a:extLst>
                <a:ext uri="{FF2B5EF4-FFF2-40B4-BE49-F238E27FC236}">
                  <a16:creationId xmlns:a16="http://schemas.microsoft.com/office/drawing/2014/main" id="{E77BB9D1-A0D6-2422-0233-38A4F184F3F2}"/>
                </a:ext>
              </a:extLst>
            </p:cNvPr>
            <p:cNvSpPr/>
            <p:nvPr/>
          </p:nvSpPr>
          <p:spPr>
            <a:xfrm>
              <a:off x="1169559" y="912154"/>
              <a:ext cx="8544671" cy="1215776"/>
            </a:xfrm>
            <a:prstGeom prst="roundRect">
              <a:avLst/>
            </a:prstGeom>
            <a:solidFill>
              <a:srgbClr val="B298F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dirty="0">
                  <a:solidFill>
                    <a:schemeClr val="bg1"/>
                  </a:solidFill>
                </a:rPr>
                <a:t>Inconsistent change trends: LST factors can change</a:t>
              </a:r>
              <a:br>
                <a:rPr lang="en-US" sz="2400" dirty="0">
                  <a:solidFill>
                    <a:schemeClr val="bg1"/>
                  </a:solidFill>
                </a:rPr>
              </a:br>
              <a:r>
                <a:rPr lang="en-US" sz="2400" dirty="0">
                  <a:solidFill>
                    <a:schemeClr val="bg1"/>
                  </a:solidFill>
                </a:rPr>
                <a:t>by month and year</a:t>
              </a:r>
              <a:r>
                <a:rPr lang="en-US" sz="2400" dirty="0">
                  <a:solidFill>
                    <a:schemeClr val="bg1"/>
                  </a:solidFill>
                  <a:latin typeface="Arial"/>
                  <a:cs typeface="Arial"/>
                </a:rPr>
                <a:t>.</a:t>
              </a:r>
            </a:p>
          </p:txBody>
        </p:sp>
        <p:pic>
          <p:nvPicPr>
            <p:cNvPr id="9" name="Graphic 9" descr="Statistics with solid fill">
              <a:extLst>
                <a:ext uri="{FF2B5EF4-FFF2-40B4-BE49-F238E27FC236}">
                  <a16:creationId xmlns:a16="http://schemas.microsoft.com/office/drawing/2014/main" id="{B5502298-76A8-6784-5620-7CF2171BA8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7858" y="1092808"/>
              <a:ext cx="854467" cy="854467"/>
            </a:xfrm>
            <a:prstGeom prst="rect">
              <a:avLst/>
            </a:prstGeom>
          </p:spPr>
        </p:pic>
      </p:grpSp>
    </p:spTree>
    <p:extLst>
      <p:ext uri="{BB962C8B-B14F-4D97-AF65-F5344CB8AC3E}">
        <p14:creationId xmlns:p14="http://schemas.microsoft.com/office/powerpoint/2010/main" val="2286081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unset over a field&#10;&#10;Description automatically generated">
            <a:extLst>
              <a:ext uri="{FF2B5EF4-FFF2-40B4-BE49-F238E27FC236}">
                <a16:creationId xmlns:a16="http://schemas.microsoft.com/office/drawing/2014/main" id="{367A2060-C656-30B2-56EB-0C4E86010236}"/>
              </a:ext>
            </a:extLst>
          </p:cNvPr>
          <p:cNvPicPr>
            <a:picLocks noChangeAspect="1"/>
          </p:cNvPicPr>
          <p:nvPr/>
        </p:nvPicPr>
        <p:blipFill rotWithShape="1">
          <a:blip r:embed="rId3"/>
          <a:srcRect t="30747" b="1100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3">
            <a:extLst>
              <a:ext uri="{FF2B5EF4-FFF2-40B4-BE49-F238E27FC236}">
                <a16:creationId xmlns:a16="http://schemas.microsoft.com/office/drawing/2014/main" id="{47F705FC-DE5D-8986-4A1C-4363B54B80C5}"/>
              </a:ext>
            </a:extLst>
          </p:cNvPr>
          <p:cNvSpPr txBox="1"/>
          <p:nvPr/>
        </p:nvSpPr>
        <p:spPr>
          <a:xfrm>
            <a:off x="265796" y="4440331"/>
            <a:ext cx="38933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236F99"/>
                </a:solidFill>
              </a:rPr>
              <a:t>Errors and </a:t>
            </a:r>
            <a:endParaRPr lang="en-US">
              <a:solidFill>
                <a:srgbClr val="236F99"/>
              </a:solidFill>
            </a:endParaRPr>
          </a:p>
          <a:p>
            <a:r>
              <a:rPr lang="en-US" sz="3600" b="1">
                <a:solidFill>
                  <a:srgbClr val="236F99"/>
                </a:solidFill>
              </a:rPr>
              <a:t>Uncertainties</a:t>
            </a:r>
            <a:r>
              <a:rPr lang="en-US" sz="3600" b="1"/>
              <a:t> </a:t>
            </a:r>
            <a:endParaRPr lang="en-US"/>
          </a:p>
        </p:txBody>
      </p:sp>
      <p:sp>
        <p:nvSpPr>
          <p:cNvPr id="6" name="Text Placeholder 3">
            <a:extLst>
              <a:ext uri="{FF2B5EF4-FFF2-40B4-BE49-F238E27FC236}">
                <a16:creationId xmlns:a16="http://schemas.microsoft.com/office/drawing/2014/main" id="{971EC8D3-5FBB-69CD-79BD-552AD8ECC034}"/>
              </a:ext>
            </a:extLst>
          </p:cNvPr>
          <p:cNvSpPr txBox="1">
            <a:spLocks/>
          </p:cNvSpPr>
          <p:nvPr/>
        </p:nvSpPr>
        <p:spPr>
          <a:xfrm>
            <a:off x="3805028" y="3629586"/>
            <a:ext cx="7855206" cy="282248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rgbClr val="236F99"/>
              </a:buClr>
            </a:pPr>
            <a:r>
              <a:rPr lang="en-US" sz="1700"/>
              <a:t>Cloud cover varied per year and may have skewed results</a:t>
            </a:r>
          </a:p>
          <a:p>
            <a:pPr marL="0">
              <a:spcBef>
                <a:spcPts val="0"/>
              </a:spcBef>
              <a:spcAft>
                <a:spcPts val="600"/>
              </a:spcAft>
              <a:buClr>
                <a:srgbClr val="236F99"/>
              </a:buClr>
            </a:pPr>
            <a:endParaRPr lang="en-US" sz="1700"/>
          </a:p>
          <a:p>
            <a:pPr>
              <a:spcBef>
                <a:spcPts val="0"/>
              </a:spcBef>
              <a:spcAft>
                <a:spcPts val="600"/>
              </a:spcAft>
              <a:buClr>
                <a:srgbClr val="236F99"/>
              </a:buClr>
            </a:pPr>
            <a:r>
              <a:rPr lang="en-US" sz="1700"/>
              <a:t>Social factors and their weights may not represent true community need for trees</a:t>
            </a:r>
            <a:br>
              <a:rPr lang="en-US" sz="1700"/>
            </a:br>
            <a:endParaRPr lang="en-US" sz="1700"/>
          </a:p>
          <a:p>
            <a:pPr>
              <a:spcBef>
                <a:spcPts val="0"/>
              </a:spcBef>
              <a:spcAft>
                <a:spcPts val="600"/>
              </a:spcAft>
              <a:buClr>
                <a:srgbClr val="236F99"/>
              </a:buClr>
            </a:pPr>
            <a:r>
              <a:rPr lang="en-US" sz="1700"/>
              <a:t>Use of Census data older than the study period may have skewed results</a:t>
            </a:r>
            <a:br>
              <a:rPr lang="en-US" sz="1700"/>
            </a:br>
            <a:endParaRPr lang="en-US" sz="1700"/>
          </a:p>
          <a:p>
            <a:pPr>
              <a:spcBef>
                <a:spcPts val="0"/>
              </a:spcBef>
              <a:spcAft>
                <a:spcPts val="600"/>
              </a:spcAft>
              <a:buClr>
                <a:srgbClr val="236F99"/>
              </a:buClr>
            </a:pPr>
            <a:r>
              <a:rPr lang="en-US" sz="1700"/>
              <a:t>Each pixel in the LST map was not represented equally by ECOSTRESS data</a:t>
            </a:r>
          </a:p>
        </p:txBody>
      </p:sp>
      <p:sp>
        <p:nvSpPr>
          <p:cNvPr id="7" name="TextBox 6">
            <a:extLst>
              <a:ext uri="{FF2B5EF4-FFF2-40B4-BE49-F238E27FC236}">
                <a16:creationId xmlns:a16="http://schemas.microsoft.com/office/drawing/2014/main" id="{7508D913-A4AE-334F-BCA0-8BABDDF3D233}"/>
              </a:ext>
            </a:extLst>
          </p:cNvPr>
          <p:cNvSpPr txBox="1"/>
          <p:nvPr/>
        </p:nvSpPr>
        <p:spPr>
          <a:xfrm>
            <a:off x="9730584" y="39744"/>
            <a:ext cx="37608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Image credit: Natalie </a:t>
            </a:r>
            <a:r>
              <a:rPr lang="en-US" sz="1200" err="1">
                <a:solidFill>
                  <a:schemeClr val="bg1"/>
                </a:solidFill>
              </a:rPr>
              <a:t>O'Kraski</a:t>
            </a:r>
            <a:r>
              <a:rPr lang="en-US" sz="1200">
                <a:solidFill>
                  <a:schemeClr val="bg1"/>
                </a:solidFill>
              </a:rPr>
              <a:t> </a:t>
            </a:r>
          </a:p>
        </p:txBody>
      </p:sp>
    </p:spTree>
    <p:extLst>
      <p:ext uri="{BB962C8B-B14F-4D97-AF65-F5344CB8AC3E}">
        <p14:creationId xmlns:p14="http://schemas.microsoft.com/office/powerpoint/2010/main" val="83209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35BEF8-BFF6-2500-C2D3-290D3440DEBB}"/>
              </a:ext>
            </a:extLst>
          </p:cNvPr>
          <p:cNvSpPr txBox="1"/>
          <p:nvPr/>
        </p:nvSpPr>
        <p:spPr>
          <a:xfrm>
            <a:off x="217714" y="69272"/>
            <a:ext cx="66798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rPr>
              <a:t>Future Work </a:t>
            </a:r>
          </a:p>
        </p:txBody>
      </p:sp>
      <p:pic>
        <p:nvPicPr>
          <p:cNvPr id="3" name="Picture 3" descr="A field with trees in it&#10;&#10;Description automatically generated">
            <a:extLst>
              <a:ext uri="{FF2B5EF4-FFF2-40B4-BE49-F238E27FC236}">
                <a16:creationId xmlns:a16="http://schemas.microsoft.com/office/drawing/2014/main" id="{878DC6A4-0186-3E81-5662-A3C98B6FF5EB}"/>
              </a:ext>
            </a:extLst>
          </p:cNvPr>
          <p:cNvPicPr>
            <a:picLocks noChangeAspect="1"/>
          </p:cNvPicPr>
          <p:nvPr/>
        </p:nvPicPr>
        <p:blipFill>
          <a:blip r:embed="rId3"/>
          <a:stretch>
            <a:fillRect/>
          </a:stretch>
        </p:blipFill>
        <p:spPr>
          <a:xfrm>
            <a:off x="3958" y="3514307"/>
            <a:ext cx="12184082" cy="3174268"/>
          </a:xfrm>
          <a:prstGeom prst="rect">
            <a:avLst/>
          </a:prstGeom>
        </p:spPr>
      </p:pic>
      <p:sp>
        <p:nvSpPr>
          <p:cNvPr id="4" name="TextBox 3">
            <a:extLst>
              <a:ext uri="{FF2B5EF4-FFF2-40B4-BE49-F238E27FC236}">
                <a16:creationId xmlns:a16="http://schemas.microsoft.com/office/drawing/2014/main" id="{E173AB9A-080C-B938-6875-F465398E5ECF}"/>
              </a:ext>
            </a:extLst>
          </p:cNvPr>
          <p:cNvSpPr txBox="1"/>
          <p:nvPr/>
        </p:nvSpPr>
        <p:spPr>
          <a:xfrm>
            <a:off x="9967633" y="6325107"/>
            <a:ext cx="22204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 Image Credit: Marc Byers</a:t>
            </a:r>
            <a:r>
              <a:rPr lang="en-US" sz="1200"/>
              <a:t> </a:t>
            </a:r>
          </a:p>
        </p:txBody>
      </p:sp>
      <p:sp>
        <p:nvSpPr>
          <p:cNvPr id="5" name="TextBox 4">
            <a:extLst>
              <a:ext uri="{FF2B5EF4-FFF2-40B4-BE49-F238E27FC236}">
                <a16:creationId xmlns:a16="http://schemas.microsoft.com/office/drawing/2014/main" id="{5E86D4A4-7609-183C-FF50-9ACD4B7BFCC1}"/>
              </a:ext>
            </a:extLst>
          </p:cNvPr>
          <p:cNvSpPr txBox="1"/>
          <p:nvPr/>
        </p:nvSpPr>
        <p:spPr>
          <a:xfrm>
            <a:off x="424542" y="777158"/>
            <a:ext cx="772523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endParaRPr lang="en-US"/>
          </a:p>
          <a:p>
            <a:pPr marL="285750" indent="-285750">
              <a:spcAft>
                <a:spcPts val="1200"/>
              </a:spcAft>
              <a:buFont typeface="Arial"/>
              <a:buChar char="•"/>
            </a:pPr>
            <a:r>
              <a:rPr lang="en-US" sz="2400" b="1">
                <a:solidFill>
                  <a:srgbClr val="236F99"/>
                </a:solidFill>
              </a:rPr>
              <a:t>Investigate </a:t>
            </a:r>
            <a:r>
              <a:rPr lang="en-US" sz="2400">
                <a:solidFill>
                  <a:schemeClr val="tx1">
                    <a:lumMod val="75000"/>
                    <a:lumOff val="25000"/>
                  </a:schemeClr>
                </a:solidFill>
              </a:rPr>
              <a:t>cause of variance in LST.</a:t>
            </a:r>
            <a:endParaRPr lang="en-US">
              <a:solidFill>
                <a:schemeClr val="tx1">
                  <a:lumMod val="75000"/>
                  <a:lumOff val="25000"/>
                </a:schemeClr>
              </a:solidFill>
            </a:endParaRPr>
          </a:p>
          <a:p>
            <a:pPr marL="285750" indent="-285750">
              <a:spcAft>
                <a:spcPts val="1200"/>
              </a:spcAft>
              <a:buFont typeface="Arial"/>
              <a:buChar char="•"/>
            </a:pPr>
            <a:r>
              <a:rPr lang="en-US" sz="2400" b="1">
                <a:solidFill>
                  <a:srgbClr val="236F99"/>
                </a:solidFill>
              </a:rPr>
              <a:t>Assess</a:t>
            </a:r>
            <a:r>
              <a:rPr lang="en-US" sz="2400">
                <a:solidFill>
                  <a:schemeClr val="tx1">
                    <a:lumMod val="75000"/>
                    <a:lumOff val="25000"/>
                  </a:schemeClr>
                </a:solidFill>
              </a:rPr>
              <a:t> roof material's effect on UHI.</a:t>
            </a:r>
            <a:endParaRPr lang="en-US">
              <a:solidFill>
                <a:schemeClr val="tx1">
                  <a:lumMod val="75000"/>
                  <a:lumOff val="25000"/>
                </a:schemeClr>
              </a:solidFill>
            </a:endParaRPr>
          </a:p>
          <a:p>
            <a:pPr marL="285750" indent="-285750">
              <a:spcAft>
                <a:spcPts val="1200"/>
              </a:spcAft>
              <a:buFont typeface="Arial"/>
              <a:buChar char="•"/>
            </a:pPr>
            <a:r>
              <a:rPr lang="en-US" sz="2400" b="1">
                <a:solidFill>
                  <a:srgbClr val="236F99"/>
                </a:solidFill>
              </a:rPr>
              <a:t>Identify</a:t>
            </a:r>
            <a:r>
              <a:rPr lang="en-US" sz="2400">
                <a:solidFill>
                  <a:schemeClr val="tx1">
                    <a:lumMod val="75000"/>
                    <a:lumOff val="25000"/>
                  </a:schemeClr>
                </a:solidFill>
              </a:rPr>
              <a:t> viable areas for tree planting initiatives.</a:t>
            </a:r>
            <a:endParaRPr lang="en-US"/>
          </a:p>
        </p:txBody>
      </p:sp>
    </p:spTree>
    <p:extLst>
      <p:ext uri="{BB962C8B-B14F-4D97-AF65-F5344CB8AC3E}">
        <p14:creationId xmlns:p14="http://schemas.microsoft.com/office/powerpoint/2010/main" val="1445274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3129CF68-6F4A-6AB3-4584-A61F2EC51A36}"/>
              </a:ext>
            </a:extLst>
          </p:cNvPr>
          <p:cNvSpPr txBox="1">
            <a:spLocks/>
          </p:cNvSpPr>
          <p:nvPr/>
        </p:nvSpPr>
        <p:spPr>
          <a:xfrm>
            <a:off x="397497" y="935342"/>
            <a:ext cx="11244495" cy="483200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236F99"/>
              </a:buClr>
            </a:pPr>
            <a:r>
              <a:rPr lang="en-US" sz="1700" u="sng">
                <a:solidFill>
                  <a:schemeClr val="tx1">
                    <a:lumMod val="75000"/>
                    <a:lumOff val="25000"/>
                  </a:schemeClr>
                </a:solidFill>
              </a:rPr>
              <a:t>Advisors</a:t>
            </a:r>
            <a:r>
              <a:rPr lang="en-US" sz="1700">
                <a:solidFill>
                  <a:schemeClr val="tx1">
                    <a:lumMod val="75000"/>
                    <a:lumOff val="25000"/>
                  </a:schemeClr>
                </a:solidFill>
              </a:rPr>
              <a:t>:</a:t>
            </a:r>
          </a:p>
          <a:p>
            <a:pPr lvl="1">
              <a:lnSpc>
                <a:spcPct val="100000"/>
              </a:lnSpc>
              <a:spcBef>
                <a:spcPts val="0"/>
              </a:spcBef>
              <a:buClr>
                <a:srgbClr val="236F99"/>
              </a:buClr>
            </a:pPr>
            <a:r>
              <a:rPr lang="en-US" sz="1700" b="1">
                <a:solidFill>
                  <a:schemeClr val="tx1">
                    <a:lumMod val="75000"/>
                    <a:lumOff val="25000"/>
                  </a:schemeClr>
                </a:solidFill>
              </a:rPr>
              <a:t>Dr. Jeffrey Luvall</a:t>
            </a:r>
            <a:r>
              <a:rPr lang="en-US" sz="1700">
                <a:solidFill>
                  <a:schemeClr val="tx1">
                    <a:lumMod val="75000"/>
                    <a:lumOff val="25000"/>
                  </a:schemeClr>
                </a:solidFill>
              </a:rPr>
              <a:t>, NASA Marshall Space Flight Center </a:t>
            </a:r>
          </a:p>
          <a:p>
            <a:pPr lvl="1">
              <a:lnSpc>
                <a:spcPct val="100000"/>
              </a:lnSpc>
              <a:spcBef>
                <a:spcPts val="0"/>
              </a:spcBef>
              <a:buClr>
                <a:srgbClr val="236F99"/>
              </a:buClr>
            </a:pPr>
            <a:r>
              <a:rPr lang="en-US" sz="1700" b="1">
                <a:solidFill>
                  <a:schemeClr val="tx1">
                    <a:lumMod val="75000"/>
                    <a:lumOff val="25000"/>
                  </a:schemeClr>
                </a:solidFill>
              </a:rPr>
              <a:t>Dr. Robert Griffin</a:t>
            </a:r>
            <a:r>
              <a:rPr lang="en-US" sz="1700">
                <a:solidFill>
                  <a:schemeClr val="tx1">
                    <a:lumMod val="75000"/>
                    <a:lumOff val="25000"/>
                  </a:schemeClr>
                </a:solidFill>
              </a:rPr>
              <a:t>, The University of Alabama in Huntsville </a:t>
            </a:r>
          </a:p>
          <a:p>
            <a:pPr lvl="1">
              <a:lnSpc>
                <a:spcPct val="100000"/>
              </a:lnSpc>
              <a:spcBef>
                <a:spcPts val="0"/>
              </a:spcBef>
              <a:buClr>
                <a:srgbClr val="236F99"/>
              </a:buClr>
            </a:pPr>
            <a:r>
              <a:rPr lang="en-US" sz="1700" b="1">
                <a:solidFill>
                  <a:schemeClr val="tx1">
                    <a:lumMod val="75000"/>
                    <a:lumOff val="25000"/>
                  </a:schemeClr>
                </a:solidFill>
              </a:rPr>
              <a:t>Laramie Plott</a:t>
            </a:r>
            <a:r>
              <a:rPr lang="en-US" sz="1700">
                <a:solidFill>
                  <a:schemeClr val="tx1">
                    <a:lumMod val="75000"/>
                    <a:lumOff val="25000"/>
                  </a:schemeClr>
                </a:solidFill>
              </a:rPr>
              <a:t>, DEVELOP Fellow </a:t>
            </a:r>
          </a:p>
          <a:p>
            <a:pPr lvl="1">
              <a:lnSpc>
                <a:spcPct val="100000"/>
              </a:lnSpc>
              <a:spcBef>
                <a:spcPts val="0"/>
              </a:spcBef>
              <a:buClr>
                <a:srgbClr val="236F99"/>
              </a:buClr>
            </a:pPr>
            <a:r>
              <a:rPr lang="en-US" sz="1700" b="1">
                <a:solidFill>
                  <a:schemeClr val="tx1">
                    <a:lumMod val="75000"/>
                    <a:lumOff val="25000"/>
                  </a:schemeClr>
                </a:solidFill>
              </a:rPr>
              <a:t>Brianne Minton</a:t>
            </a:r>
            <a:r>
              <a:rPr lang="en-US" sz="1700">
                <a:solidFill>
                  <a:schemeClr val="tx1">
                    <a:lumMod val="75000"/>
                    <a:lumOff val="25000"/>
                  </a:schemeClr>
                </a:solidFill>
              </a:rPr>
              <a:t>, Auburn University</a:t>
            </a:r>
          </a:p>
          <a:p>
            <a:pPr marL="457200" lvl="1" indent="0">
              <a:lnSpc>
                <a:spcPct val="100000"/>
              </a:lnSpc>
              <a:spcBef>
                <a:spcPts val="0"/>
              </a:spcBef>
              <a:buClr>
                <a:srgbClr val="236F99"/>
              </a:buClr>
              <a:buNone/>
            </a:pPr>
            <a:endParaRPr lang="en-US" sz="1700">
              <a:solidFill>
                <a:schemeClr val="tx1">
                  <a:lumMod val="75000"/>
                  <a:lumOff val="25000"/>
                </a:schemeClr>
              </a:solidFill>
            </a:endParaRPr>
          </a:p>
          <a:p>
            <a:pPr>
              <a:lnSpc>
                <a:spcPct val="100000"/>
              </a:lnSpc>
              <a:spcBef>
                <a:spcPts val="0"/>
              </a:spcBef>
              <a:buClr>
                <a:srgbClr val="236F99"/>
              </a:buClr>
            </a:pPr>
            <a:r>
              <a:rPr lang="en-US" sz="1700" u="sng">
                <a:solidFill>
                  <a:schemeClr val="tx1">
                    <a:lumMod val="75000"/>
                    <a:lumOff val="25000"/>
                  </a:schemeClr>
                </a:solidFill>
              </a:rPr>
              <a:t>Partners</a:t>
            </a:r>
            <a:r>
              <a:rPr lang="en-US" sz="1700">
                <a:solidFill>
                  <a:schemeClr val="tx1">
                    <a:lumMod val="75000"/>
                    <a:lumOff val="25000"/>
                  </a:schemeClr>
                </a:solidFill>
              </a:rPr>
              <a:t>:</a:t>
            </a:r>
          </a:p>
          <a:p>
            <a:pPr lvl="1">
              <a:lnSpc>
                <a:spcPct val="100000"/>
              </a:lnSpc>
              <a:spcBef>
                <a:spcPts val="0"/>
              </a:spcBef>
              <a:buClr>
                <a:srgbClr val="236F99"/>
              </a:buClr>
            </a:pPr>
            <a:r>
              <a:rPr lang="en-US" sz="1700">
                <a:solidFill>
                  <a:schemeClr val="tx1">
                    <a:lumMod val="75000"/>
                    <a:lumOff val="25000"/>
                  </a:schemeClr>
                </a:solidFill>
              </a:rPr>
              <a:t>City of Huntsville</a:t>
            </a:r>
          </a:p>
          <a:p>
            <a:pPr lvl="2">
              <a:lnSpc>
                <a:spcPct val="100000"/>
              </a:lnSpc>
              <a:spcBef>
                <a:spcPts val="0"/>
              </a:spcBef>
              <a:buClr>
                <a:srgbClr val="236F99"/>
              </a:buClr>
            </a:pPr>
            <a:r>
              <a:rPr lang="en-US" sz="1700" b="1">
                <a:solidFill>
                  <a:schemeClr val="tx1">
                    <a:lumMod val="75000"/>
                    <a:lumOff val="25000"/>
                  </a:schemeClr>
                </a:solidFill>
              </a:rPr>
              <a:t>Shane Davis</a:t>
            </a:r>
            <a:r>
              <a:rPr lang="en-US" sz="1700">
                <a:solidFill>
                  <a:schemeClr val="tx1">
                    <a:lumMod val="75000"/>
                    <a:lumOff val="25000"/>
                  </a:schemeClr>
                </a:solidFill>
              </a:rPr>
              <a:t>, Director of Urban and Economic Development</a:t>
            </a:r>
          </a:p>
          <a:p>
            <a:pPr lvl="2">
              <a:lnSpc>
                <a:spcPct val="100000"/>
              </a:lnSpc>
              <a:spcBef>
                <a:spcPts val="0"/>
              </a:spcBef>
              <a:buClr>
                <a:srgbClr val="236F99"/>
              </a:buClr>
            </a:pPr>
            <a:r>
              <a:rPr lang="en-US" sz="1700" b="1">
                <a:solidFill>
                  <a:schemeClr val="tx1">
                    <a:lumMod val="75000"/>
                    <a:lumOff val="25000"/>
                  </a:schemeClr>
                </a:solidFill>
              </a:rPr>
              <a:t>Marc Byers</a:t>
            </a:r>
            <a:r>
              <a:rPr lang="en-US" sz="1700">
                <a:solidFill>
                  <a:schemeClr val="tx1">
                    <a:lumMod val="75000"/>
                    <a:lumOff val="25000"/>
                  </a:schemeClr>
                </a:solidFill>
              </a:rPr>
              <a:t>, Arborist of Landscape Management Department</a:t>
            </a:r>
          </a:p>
          <a:p>
            <a:pPr lvl="2">
              <a:lnSpc>
                <a:spcPct val="100000"/>
              </a:lnSpc>
              <a:spcBef>
                <a:spcPts val="0"/>
              </a:spcBef>
              <a:buClr>
                <a:srgbClr val="236F99"/>
              </a:buClr>
            </a:pPr>
            <a:r>
              <a:rPr lang="en-US" sz="1700" b="1">
                <a:solidFill>
                  <a:schemeClr val="tx1">
                    <a:lumMod val="75000"/>
                    <a:lumOff val="25000"/>
                  </a:schemeClr>
                </a:solidFill>
              </a:rPr>
              <a:t>Amy </a:t>
            </a:r>
            <a:r>
              <a:rPr lang="en-US" sz="1700" b="1" err="1">
                <a:solidFill>
                  <a:schemeClr val="tx1">
                    <a:lumMod val="75000"/>
                    <a:lumOff val="25000"/>
                  </a:schemeClr>
                </a:solidFill>
              </a:rPr>
              <a:t>Kenum</a:t>
            </a:r>
            <a:r>
              <a:rPr lang="en-US" sz="1700">
                <a:solidFill>
                  <a:schemeClr val="tx1">
                    <a:lumMod val="75000"/>
                    <a:lumOff val="25000"/>
                  </a:schemeClr>
                </a:solidFill>
              </a:rPr>
              <a:t>, Geographic Information Systems Manager </a:t>
            </a:r>
          </a:p>
          <a:p>
            <a:pPr marL="914400" lvl="2" indent="0">
              <a:lnSpc>
                <a:spcPct val="100000"/>
              </a:lnSpc>
              <a:spcBef>
                <a:spcPts val="0"/>
              </a:spcBef>
              <a:buClr>
                <a:srgbClr val="236F99"/>
              </a:buClr>
              <a:buNone/>
            </a:pPr>
            <a:endParaRPr lang="en-US" sz="1700" u="sng">
              <a:solidFill>
                <a:schemeClr val="tx1">
                  <a:lumMod val="75000"/>
                  <a:lumOff val="25000"/>
                </a:schemeClr>
              </a:solidFill>
            </a:endParaRPr>
          </a:p>
          <a:p>
            <a:pPr>
              <a:lnSpc>
                <a:spcPct val="100000"/>
              </a:lnSpc>
              <a:spcBef>
                <a:spcPts val="0"/>
              </a:spcBef>
              <a:buClr>
                <a:srgbClr val="236F99"/>
              </a:buClr>
            </a:pPr>
            <a:r>
              <a:rPr lang="en-US" sz="1700" u="sng">
                <a:solidFill>
                  <a:schemeClr val="tx1">
                    <a:lumMod val="75000"/>
                    <a:lumOff val="25000"/>
                  </a:schemeClr>
                </a:solidFill>
              </a:rPr>
              <a:t>First Term Team Members</a:t>
            </a:r>
            <a:r>
              <a:rPr lang="en-US" sz="1700">
                <a:solidFill>
                  <a:schemeClr val="tx1">
                    <a:lumMod val="75000"/>
                    <a:lumOff val="25000"/>
                  </a:schemeClr>
                </a:solidFill>
              </a:rPr>
              <a:t>:</a:t>
            </a:r>
          </a:p>
          <a:p>
            <a:pPr lvl="1">
              <a:lnSpc>
                <a:spcPct val="100000"/>
              </a:lnSpc>
              <a:spcBef>
                <a:spcPts val="0"/>
              </a:spcBef>
              <a:buClr>
                <a:srgbClr val="236F99"/>
              </a:buClr>
            </a:pPr>
            <a:r>
              <a:rPr lang="en-US" sz="1700" b="1">
                <a:solidFill>
                  <a:schemeClr val="tx1">
                    <a:lumMod val="75000"/>
                    <a:lumOff val="25000"/>
                  </a:schemeClr>
                </a:solidFill>
              </a:rPr>
              <a:t>Greta Paris</a:t>
            </a:r>
            <a:r>
              <a:rPr lang="en-US" sz="1700">
                <a:solidFill>
                  <a:schemeClr val="tx1">
                    <a:lumMod val="75000"/>
                    <a:lumOff val="25000"/>
                  </a:schemeClr>
                </a:solidFill>
              </a:rPr>
              <a:t>, DEVELOP</a:t>
            </a:r>
          </a:p>
          <a:p>
            <a:pPr lvl="1">
              <a:lnSpc>
                <a:spcPct val="100000"/>
              </a:lnSpc>
              <a:spcBef>
                <a:spcPts val="0"/>
              </a:spcBef>
              <a:buClr>
                <a:srgbClr val="236F99"/>
              </a:buClr>
            </a:pPr>
            <a:r>
              <a:rPr lang="en-US" sz="1700" b="1">
                <a:solidFill>
                  <a:schemeClr val="tx1">
                    <a:lumMod val="75000"/>
                    <a:lumOff val="25000"/>
                  </a:schemeClr>
                </a:solidFill>
              </a:rPr>
              <a:t>Sabine Nix</a:t>
            </a:r>
            <a:r>
              <a:rPr lang="en-US" sz="1700">
                <a:solidFill>
                  <a:schemeClr val="tx1">
                    <a:lumMod val="75000"/>
                    <a:lumOff val="25000"/>
                  </a:schemeClr>
                </a:solidFill>
              </a:rPr>
              <a:t>, DEVELOP</a:t>
            </a:r>
          </a:p>
          <a:p>
            <a:pPr lvl="1">
              <a:lnSpc>
                <a:spcPct val="100000"/>
              </a:lnSpc>
              <a:spcBef>
                <a:spcPts val="0"/>
              </a:spcBef>
              <a:buClr>
                <a:srgbClr val="236F99"/>
              </a:buClr>
            </a:pPr>
            <a:r>
              <a:rPr lang="en-US" sz="1700" b="1">
                <a:solidFill>
                  <a:schemeClr val="tx1">
                    <a:lumMod val="75000"/>
                    <a:lumOff val="25000"/>
                  </a:schemeClr>
                </a:solidFill>
              </a:rPr>
              <a:t>Thomas Quintero</a:t>
            </a:r>
            <a:r>
              <a:rPr lang="en-US" sz="1700">
                <a:solidFill>
                  <a:schemeClr val="tx1">
                    <a:lumMod val="75000"/>
                    <a:lumOff val="25000"/>
                  </a:schemeClr>
                </a:solidFill>
              </a:rPr>
              <a:t>, DEVELOP</a:t>
            </a:r>
          </a:p>
          <a:p>
            <a:pPr lvl="1">
              <a:lnSpc>
                <a:spcPct val="100000"/>
              </a:lnSpc>
              <a:spcBef>
                <a:spcPts val="0"/>
              </a:spcBef>
              <a:buClr>
                <a:srgbClr val="236F99"/>
              </a:buClr>
            </a:pPr>
            <a:r>
              <a:rPr lang="en-US" sz="1700" b="1">
                <a:solidFill>
                  <a:schemeClr val="tx1">
                    <a:lumMod val="75000"/>
                    <a:lumOff val="25000"/>
                  </a:schemeClr>
                </a:solidFill>
              </a:rPr>
              <a:t>Amanda Tomlinson</a:t>
            </a:r>
            <a:r>
              <a:rPr lang="en-US" sz="1700">
                <a:solidFill>
                  <a:schemeClr val="tx1">
                    <a:lumMod val="75000"/>
                    <a:lumOff val="25000"/>
                  </a:schemeClr>
                </a:solidFill>
              </a:rPr>
              <a:t>, DEVELOP</a:t>
            </a:r>
            <a:br>
              <a:rPr lang="en-US" sz="1700">
                <a:solidFill>
                  <a:schemeClr val="tx1">
                    <a:lumMod val="75000"/>
                    <a:lumOff val="25000"/>
                  </a:schemeClr>
                </a:solidFill>
              </a:rPr>
            </a:br>
            <a:endParaRPr lang="en-US" sz="1700">
              <a:solidFill>
                <a:schemeClr val="tx1">
                  <a:lumMod val="75000"/>
                  <a:lumOff val="25000"/>
                </a:schemeClr>
              </a:solidFill>
            </a:endParaRPr>
          </a:p>
          <a:p>
            <a:pPr>
              <a:lnSpc>
                <a:spcPct val="100000"/>
              </a:lnSpc>
              <a:spcBef>
                <a:spcPts val="0"/>
              </a:spcBef>
              <a:buClr>
                <a:srgbClr val="236F99"/>
              </a:buClr>
            </a:pPr>
            <a:r>
              <a:rPr lang="en-US" sz="1700" u="sng">
                <a:solidFill>
                  <a:schemeClr val="tx1">
                    <a:lumMod val="75000"/>
                    <a:lumOff val="25000"/>
                  </a:schemeClr>
                </a:solidFill>
              </a:rPr>
              <a:t>Special Thanks</a:t>
            </a:r>
            <a:r>
              <a:rPr lang="en-US" sz="1700">
                <a:solidFill>
                  <a:schemeClr val="tx1">
                    <a:lumMod val="75000"/>
                    <a:lumOff val="25000"/>
                  </a:schemeClr>
                </a:solidFill>
              </a:rPr>
              <a:t>:</a:t>
            </a:r>
          </a:p>
          <a:p>
            <a:pPr lvl="1">
              <a:lnSpc>
                <a:spcPct val="100000"/>
              </a:lnSpc>
              <a:spcBef>
                <a:spcPts val="0"/>
              </a:spcBef>
              <a:buClr>
                <a:srgbClr val="236F99"/>
              </a:buClr>
            </a:pPr>
            <a:r>
              <a:rPr lang="en-US" sz="1700" b="1">
                <a:solidFill>
                  <a:schemeClr val="tx1">
                    <a:lumMod val="75000"/>
                    <a:lumOff val="25000"/>
                  </a:schemeClr>
                </a:solidFill>
              </a:rPr>
              <a:t>John Mandel</a:t>
            </a:r>
            <a:r>
              <a:rPr lang="en-US" sz="1700">
                <a:solidFill>
                  <a:schemeClr val="tx1">
                    <a:lumMod val="75000"/>
                    <a:lumOff val="25000"/>
                  </a:schemeClr>
                </a:solidFill>
              </a:rPr>
              <a:t>, NASA IMPACT</a:t>
            </a:r>
          </a:p>
          <a:p>
            <a:pPr lvl="1">
              <a:lnSpc>
                <a:spcPct val="100000"/>
              </a:lnSpc>
              <a:spcBef>
                <a:spcPts val="0"/>
              </a:spcBef>
              <a:buClr>
                <a:srgbClr val="236F99"/>
              </a:buClr>
            </a:pPr>
            <a:endParaRPr lang="en-US" sz="1800">
              <a:solidFill>
                <a:schemeClr val="tx1">
                  <a:lumMod val="75000"/>
                  <a:lumOff val="25000"/>
                </a:schemeClr>
              </a:solidFill>
            </a:endParaRP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EPA illustration of Urban Heat Island effect">
            <a:extLst>
              <a:ext uri="{FF2B5EF4-FFF2-40B4-BE49-F238E27FC236}">
                <a16:creationId xmlns:a16="http://schemas.microsoft.com/office/drawing/2014/main" id="{F44CE722-B3A9-B2EE-23B7-51BF4B493908}"/>
              </a:ext>
            </a:extLst>
          </p:cNvPr>
          <p:cNvPicPr>
            <a:picLocks noChangeAspect="1"/>
          </p:cNvPicPr>
          <p:nvPr/>
        </p:nvPicPr>
        <p:blipFill>
          <a:blip r:embed="rId3"/>
          <a:stretch>
            <a:fillRect/>
          </a:stretch>
        </p:blipFill>
        <p:spPr>
          <a:xfrm>
            <a:off x="4882512" y="907443"/>
            <a:ext cx="7072350" cy="4900650"/>
          </a:xfrm>
          <a:prstGeom prst="rect">
            <a:avLst/>
          </a:prstGeom>
        </p:spPr>
      </p:pic>
      <p:sp>
        <p:nvSpPr>
          <p:cNvPr id="14" name="Title 1">
            <a:extLst>
              <a:ext uri="{FF2B5EF4-FFF2-40B4-BE49-F238E27FC236}">
                <a16:creationId xmlns:a16="http://schemas.microsoft.com/office/drawing/2014/main" id="{0883076A-322A-4246-AC7E-E0D33C58BB64}"/>
              </a:ext>
            </a:extLst>
          </p:cNvPr>
          <p:cNvSpPr txBox="1">
            <a:spLocks/>
          </p:cNvSpPr>
          <p:nvPr/>
        </p:nvSpPr>
        <p:spPr>
          <a:xfrm>
            <a:off x="266700" y="198906"/>
            <a:ext cx="11678075" cy="83328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236F99"/>
                </a:solidFill>
                <a:latin typeface="Century Gothic" panose="020F0302020204030204"/>
              </a:rPr>
              <a:t>Scientific Background: Urban Heat Islands </a:t>
            </a:r>
            <a:endParaRPr lang="en-US" sz="4000" b="1">
              <a:solidFill>
                <a:srgbClr val="236F99"/>
              </a:solidFill>
            </a:endParaRPr>
          </a:p>
        </p:txBody>
      </p:sp>
      <p:sp>
        <p:nvSpPr>
          <p:cNvPr id="7" name="TextBox 6">
            <a:extLst>
              <a:ext uri="{FF2B5EF4-FFF2-40B4-BE49-F238E27FC236}">
                <a16:creationId xmlns:a16="http://schemas.microsoft.com/office/drawing/2014/main" id="{34AC258A-4CD7-424C-B7F5-3F00590926F8}"/>
              </a:ext>
            </a:extLst>
          </p:cNvPr>
          <p:cNvSpPr txBox="1"/>
          <p:nvPr/>
        </p:nvSpPr>
        <p:spPr>
          <a:xfrm>
            <a:off x="9499387" y="6384339"/>
            <a:ext cx="2365274" cy="276999"/>
          </a:xfrm>
          <a:prstGeom prst="rect">
            <a:avLst/>
          </a:prstGeom>
          <a:noFill/>
        </p:spPr>
        <p:txBody>
          <a:bodyPr wrap="square">
            <a:spAutoFit/>
          </a:bodyPr>
          <a:lstStyle/>
          <a:p>
            <a:pPr algn="ctr"/>
            <a:r>
              <a:rPr lang="en-US" sz="1200">
                <a:solidFill>
                  <a:schemeClr val="tx1">
                    <a:lumMod val="75000"/>
                    <a:lumOff val="25000"/>
                  </a:schemeClr>
                </a:solidFill>
              </a:rPr>
              <a:t>Image Credit: USGS</a:t>
            </a:r>
          </a:p>
        </p:txBody>
      </p:sp>
      <p:sp>
        <p:nvSpPr>
          <p:cNvPr id="9" name="Text Placeholder 3">
            <a:extLst>
              <a:ext uri="{FF2B5EF4-FFF2-40B4-BE49-F238E27FC236}">
                <a16:creationId xmlns:a16="http://schemas.microsoft.com/office/drawing/2014/main" id="{91DAD37D-F5B9-EEC3-3275-E825D618892A}"/>
              </a:ext>
            </a:extLst>
          </p:cNvPr>
          <p:cNvSpPr txBox="1">
            <a:spLocks/>
          </p:cNvSpPr>
          <p:nvPr/>
        </p:nvSpPr>
        <p:spPr>
          <a:xfrm>
            <a:off x="98031" y="1084981"/>
            <a:ext cx="4416560" cy="2603141"/>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236F99"/>
              </a:buClr>
              <a:buNone/>
            </a:pPr>
            <a:r>
              <a:rPr lang="en-US" sz="2000" b="1">
                <a:solidFill>
                  <a:schemeClr val="tx1">
                    <a:lumMod val="75000"/>
                    <a:lumOff val="25000"/>
                  </a:schemeClr>
                </a:solidFill>
                <a:latin typeface="Century Gothic"/>
              </a:rPr>
              <a:t>Causes </a:t>
            </a:r>
            <a:br>
              <a:rPr lang="en-US" sz="2000" b="1">
                <a:solidFill>
                  <a:schemeClr val="tx1">
                    <a:lumMod val="75000"/>
                    <a:lumOff val="25000"/>
                  </a:schemeClr>
                </a:solidFill>
                <a:latin typeface="Century Gothic"/>
              </a:rPr>
            </a:br>
            <a:endParaRPr lang="en-US" sz="2000" b="1">
              <a:solidFill>
                <a:schemeClr val="tx1">
                  <a:lumMod val="75000"/>
                  <a:lumOff val="25000"/>
                </a:schemeClr>
              </a:solidFill>
              <a:latin typeface="Century Gothic"/>
            </a:endParaRPr>
          </a:p>
          <a:p>
            <a:pPr>
              <a:lnSpc>
                <a:spcPct val="100000"/>
              </a:lnSpc>
              <a:spcBef>
                <a:spcPts val="0"/>
              </a:spcBef>
              <a:buClr>
                <a:srgbClr val="236F99"/>
              </a:buClr>
            </a:pPr>
            <a:r>
              <a:rPr lang="en-US" sz="1800">
                <a:solidFill>
                  <a:schemeClr val="tx1">
                    <a:lumMod val="75000"/>
                    <a:lumOff val="25000"/>
                  </a:schemeClr>
                </a:solidFill>
                <a:latin typeface="Century Gothic"/>
              </a:rPr>
              <a:t>Change in surface reflectance, emissivity, and conduction of heat. </a:t>
            </a:r>
          </a:p>
          <a:p>
            <a:pPr marL="0" indent="0">
              <a:lnSpc>
                <a:spcPct val="100000"/>
              </a:lnSpc>
              <a:spcBef>
                <a:spcPts val="0"/>
              </a:spcBef>
              <a:buClr>
                <a:srgbClr val="236F99"/>
              </a:buClr>
              <a:buNone/>
            </a:pPr>
            <a:endParaRPr lang="en-US" sz="1800">
              <a:solidFill>
                <a:schemeClr val="tx1">
                  <a:lumMod val="75000"/>
                  <a:lumOff val="25000"/>
                </a:schemeClr>
              </a:solidFill>
              <a:latin typeface="Century Gothic"/>
            </a:endParaRPr>
          </a:p>
          <a:p>
            <a:pPr>
              <a:lnSpc>
                <a:spcPct val="100000"/>
              </a:lnSpc>
              <a:spcBef>
                <a:spcPts val="0"/>
              </a:spcBef>
              <a:buClr>
                <a:srgbClr val="236F99"/>
              </a:buClr>
            </a:pPr>
            <a:r>
              <a:rPr lang="en-US" sz="1800">
                <a:solidFill>
                  <a:schemeClr val="tx1">
                    <a:lumMod val="75000"/>
                    <a:lumOff val="25000"/>
                  </a:schemeClr>
                </a:solidFill>
                <a:latin typeface="Century Gothic"/>
              </a:rPr>
              <a:t>Wind flow disruptions </a:t>
            </a:r>
            <a:br>
              <a:rPr lang="en-US" sz="1800">
                <a:latin typeface="Century Gothic"/>
              </a:rPr>
            </a:br>
            <a:endParaRPr lang="en-US" sz="1800">
              <a:solidFill>
                <a:schemeClr val="tx1">
                  <a:lumMod val="75000"/>
                  <a:lumOff val="25000"/>
                </a:schemeClr>
              </a:solidFill>
              <a:latin typeface="Century Gothic"/>
            </a:endParaRPr>
          </a:p>
          <a:p>
            <a:pPr>
              <a:lnSpc>
                <a:spcPct val="100000"/>
              </a:lnSpc>
              <a:spcBef>
                <a:spcPts val="0"/>
              </a:spcBef>
              <a:buClr>
                <a:srgbClr val="236F99"/>
              </a:buClr>
            </a:pPr>
            <a:r>
              <a:rPr lang="en-US" sz="1800">
                <a:solidFill>
                  <a:schemeClr val="tx1">
                    <a:lumMod val="75000"/>
                    <a:lumOff val="25000"/>
                  </a:schemeClr>
                </a:solidFill>
                <a:latin typeface="Century Gothic"/>
              </a:rPr>
              <a:t>Decreased water infiltration</a:t>
            </a:r>
            <a:br>
              <a:rPr lang="en-US" sz="1800"/>
            </a:br>
            <a:endParaRPr lang="en-US" sz="1800">
              <a:solidFill>
                <a:schemeClr val="tx1">
                  <a:lumMod val="75000"/>
                  <a:lumOff val="25000"/>
                </a:schemeClr>
              </a:solidFill>
              <a:latin typeface="Century Gothic"/>
            </a:endParaRPr>
          </a:p>
          <a:p>
            <a:pPr>
              <a:lnSpc>
                <a:spcPct val="100000"/>
              </a:lnSpc>
              <a:spcBef>
                <a:spcPts val="0"/>
              </a:spcBef>
              <a:buClr>
                <a:srgbClr val="236F99"/>
              </a:buClr>
            </a:pPr>
            <a:r>
              <a:rPr lang="en-US" sz="1800">
                <a:solidFill>
                  <a:schemeClr val="tx1">
                    <a:lumMod val="75000"/>
                    <a:lumOff val="25000"/>
                  </a:schemeClr>
                </a:solidFill>
              </a:rPr>
              <a:t>Decreased soil moisture</a:t>
            </a:r>
          </a:p>
          <a:p>
            <a:pPr>
              <a:lnSpc>
                <a:spcPct val="100000"/>
              </a:lnSpc>
              <a:spcBef>
                <a:spcPts val="0"/>
              </a:spcBef>
              <a:buClr>
                <a:srgbClr val="236F99"/>
              </a:buClr>
            </a:pPr>
            <a:endParaRPr lang="en-US" sz="2000">
              <a:solidFill>
                <a:schemeClr val="tx1">
                  <a:lumMod val="75000"/>
                  <a:lumOff val="25000"/>
                </a:schemeClr>
              </a:solidFill>
            </a:endParaRPr>
          </a:p>
        </p:txBody>
      </p:sp>
      <p:sp>
        <p:nvSpPr>
          <p:cNvPr id="12" name="Text Placeholder 3">
            <a:extLst>
              <a:ext uri="{FF2B5EF4-FFF2-40B4-BE49-F238E27FC236}">
                <a16:creationId xmlns:a16="http://schemas.microsoft.com/office/drawing/2014/main" id="{FD8FD377-01C0-0129-40A8-C113E7A2B90A}"/>
              </a:ext>
            </a:extLst>
          </p:cNvPr>
          <p:cNvSpPr txBox="1">
            <a:spLocks/>
          </p:cNvSpPr>
          <p:nvPr/>
        </p:nvSpPr>
        <p:spPr>
          <a:xfrm>
            <a:off x="136836" y="4078385"/>
            <a:ext cx="4376976" cy="217760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236F99"/>
              </a:buClr>
              <a:buNone/>
            </a:pPr>
            <a:r>
              <a:rPr lang="en-US" sz="2000" b="1">
                <a:solidFill>
                  <a:schemeClr val="tx1">
                    <a:lumMod val="75000"/>
                    <a:lumOff val="25000"/>
                  </a:schemeClr>
                </a:solidFill>
                <a:latin typeface="Century Gothic"/>
              </a:rPr>
              <a:t>Effects </a:t>
            </a:r>
          </a:p>
          <a:p>
            <a:pPr>
              <a:lnSpc>
                <a:spcPct val="100000"/>
              </a:lnSpc>
              <a:spcBef>
                <a:spcPts val="0"/>
              </a:spcBef>
              <a:buClr>
                <a:srgbClr val="236F99"/>
              </a:buClr>
            </a:pPr>
            <a:r>
              <a:rPr lang="en-US" sz="2000">
                <a:solidFill>
                  <a:schemeClr val="tx1">
                    <a:lumMod val="75000"/>
                    <a:lumOff val="25000"/>
                  </a:schemeClr>
                </a:solidFill>
                <a:latin typeface="Century Gothic"/>
              </a:rPr>
              <a:t>I</a:t>
            </a:r>
            <a:r>
              <a:rPr lang="en-US" sz="1700">
                <a:solidFill>
                  <a:schemeClr val="tx1">
                    <a:lumMod val="75000"/>
                    <a:lumOff val="25000"/>
                  </a:schemeClr>
                </a:solidFill>
                <a:latin typeface="Century Gothic"/>
              </a:rPr>
              <a:t>ncreased energy consumption</a:t>
            </a:r>
            <a:br>
              <a:rPr lang="en-US" sz="1700">
                <a:latin typeface="Century Gothic"/>
              </a:rPr>
            </a:br>
            <a:endParaRPr lang="en-US" sz="1700">
              <a:solidFill>
                <a:schemeClr val="tx1">
                  <a:lumMod val="75000"/>
                  <a:lumOff val="25000"/>
                </a:schemeClr>
              </a:solidFill>
            </a:endParaRPr>
          </a:p>
          <a:p>
            <a:pPr>
              <a:lnSpc>
                <a:spcPct val="100000"/>
              </a:lnSpc>
              <a:spcBef>
                <a:spcPts val="0"/>
              </a:spcBef>
              <a:buClr>
                <a:srgbClr val="236F99"/>
              </a:buClr>
            </a:pPr>
            <a:r>
              <a:rPr lang="en-US" sz="1700">
                <a:solidFill>
                  <a:schemeClr val="tx1">
                    <a:lumMod val="75000"/>
                    <a:lumOff val="25000"/>
                  </a:schemeClr>
                </a:solidFill>
              </a:rPr>
              <a:t>Decreased air quality </a:t>
            </a:r>
          </a:p>
          <a:p>
            <a:pPr marL="0" indent="0">
              <a:lnSpc>
                <a:spcPct val="100000"/>
              </a:lnSpc>
              <a:spcBef>
                <a:spcPts val="0"/>
              </a:spcBef>
              <a:buClr>
                <a:srgbClr val="236F99"/>
              </a:buClr>
              <a:buNone/>
            </a:pPr>
            <a:endParaRPr lang="en-US" sz="1700">
              <a:solidFill>
                <a:schemeClr val="tx1">
                  <a:lumMod val="75000"/>
                  <a:lumOff val="25000"/>
                </a:schemeClr>
              </a:solidFill>
            </a:endParaRPr>
          </a:p>
          <a:p>
            <a:pPr>
              <a:lnSpc>
                <a:spcPct val="100000"/>
              </a:lnSpc>
              <a:spcBef>
                <a:spcPts val="0"/>
              </a:spcBef>
              <a:buClr>
                <a:srgbClr val="236F99"/>
              </a:buClr>
            </a:pPr>
            <a:r>
              <a:rPr lang="en-US" sz="1700">
                <a:solidFill>
                  <a:schemeClr val="tx1">
                    <a:lumMod val="75000"/>
                    <a:lumOff val="25000"/>
                  </a:schemeClr>
                </a:solidFill>
              </a:rPr>
              <a:t>Adverse human health impacts</a:t>
            </a:r>
            <a:r>
              <a:rPr lang="en-US" sz="2000">
                <a:solidFill>
                  <a:schemeClr val="tx1">
                    <a:lumMod val="75000"/>
                    <a:lumOff val="25000"/>
                  </a:schemeClr>
                </a:solidFill>
              </a:rPr>
              <a:t> </a:t>
            </a:r>
          </a:p>
          <a:p>
            <a:pPr>
              <a:lnSpc>
                <a:spcPct val="100000"/>
              </a:lnSpc>
              <a:spcBef>
                <a:spcPts val="0"/>
              </a:spcBef>
              <a:buClr>
                <a:srgbClr val="236F99"/>
              </a:buClr>
            </a:pPr>
            <a:endParaRPr lang="en-US" sz="2000">
              <a:solidFill>
                <a:schemeClr val="tx1">
                  <a:lumMod val="75000"/>
                  <a:lumOff val="25000"/>
                </a:schemeClr>
              </a:solidFill>
            </a:endParaRPr>
          </a:p>
        </p:txBody>
      </p:sp>
    </p:spTree>
    <p:extLst>
      <p:ext uri="{BB962C8B-B14F-4D97-AF65-F5344CB8AC3E}">
        <p14:creationId xmlns:p14="http://schemas.microsoft.com/office/powerpoint/2010/main" val="2014227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6F56C-9D14-CB9B-FBDB-4DA008BEB357}"/>
              </a:ext>
            </a:extLst>
          </p:cNvPr>
          <p:cNvSpPr txBox="1"/>
          <p:nvPr/>
        </p:nvSpPr>
        <p:spPr>
          <a:xfrm>
            <a:off x="94391" y="67701"/>
            <a:ext cx="57654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ea typeface="Calibri"/>
                <a:cs typeface="Calibri"/>
              </a:rPr>
              <a:t>Partners </a:t>
            </a:r>
          </a:p>
        </p:txBody>
      </p:sp>
      <p:pic>
        <p:nvPicPr>
          <p:cNvPr id="8" name="Picture 8" descr="A rocket on display with rockets and blue sky&#10;&#10;Description automatically generated">
            <a:extLst>
              <a:ext uri="{FF2B5EF4-FFF2-40B4-BE49-F238E27FC236}">
                <a16:creationId xmlns:a16="http://schemas.microsoft.com/office/drawing/2014/main" id="{A645BA77-443D-7769-4BD9-2D24BC76AED1}"/>
              </a:ext>
            </a:extLst>
          </p:cNvPr>
          <p:cNvPicPr>
            <a:picLocks noChangeAspect="1"/>
          </p:cNvPicPr>
          <p:nvPr/>
        </p:nvPicPr>
        <p:blipFill>
          <a:blip r:embed="rId3"/>
          <a:stretch>
            <a:fillRect/>
          </a:stretch>
        </p:blipFill>
        <p:spPr>
          <a:xfrm>
            <a:off x="6716078" y="330758"/>
            <a:ext cx="3383353" cy="5658591"/>
          </a:xfrm>
          <a:prstGeom prst="rect">
            <a:avLst/>
          </a:prstGeom>
          <a:ln w="28575">
            <a:solidFill>
              <a:srgbClr val="0050FF"/>
            </a:solidFill>
          </a:ln>
        </p:spPr>
      </p:pic>
      <p:sp>
        <p:nvSpPr>
          <p:cNvPr id="10" name="Rectangle: Rounded Corners 9">
            <a:extLst>
              <a:ext uri="{FF2B5EF4-FFF2-40B4-BE49-F238E27FC236}">
                <a16:creationId xmlns:a16="http://schemas.microsoft.com/office/drawing/2014/main" id="{61A90BA5-D837-EBD1-C8BA-70F82E25F05C}"/>
              </a:ext>
            </a:extLst>
          </p:cNvPr>
          <p:cNvSpPr/>
          <p:nvPr/>
        </p:nvSpPr>
        <p:spPr>
          <a:xfrm>
            <a:off x="1502735" y="2681219"/>
            <a:ext cx="3269152" cy="985862"/>
          </a:xfrm>
          <a:prstGeom prst="roundRect">
            <a:avLst/>
          </a:prstGeom>
          <a:noFill/>
          <a:ln w="28575">
            <a:solidFill>
              <a:srgbClr val="8A2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719F4"/>
              </a:solidFill>
            </a:endParaRPr>
          </a:p>
        </p:txBody>
      </p:sp>
      <p:sp>
        <p:nvSpPr>
          <p:cNvPr id="11" name="TextBox 10">
            <a:extLst>
              <a:ext uri="{FF2B5EF4-FFF2-40B4-BE49-F238E27FC236}">
                <a16:creationId xmlns:a16="http://schemas.microsoft.com/office/drawing/2014/main" id="{0F6294BF-F7D8-B0A5-4506-E3BA5901FE2D}"/>
              </a:ext>
            </a:extLst>
          </p:cNvPr>
          <p:cNvSpPr txBox="1"/>
          <p:nvPr/>
        </p:nvSpPr>
        <p:spPr>
          <a:xfrm rot="10800000" flipV="1">
            <a:off x="1685714" y="2850984"/>
            <a:ext cx="29004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1800">
                <a:solidFill>
                  <a:schemeClr val="tx1">
                    <a:lumMod val="75000"/>
                    <a:lumOff val="25000"/>
                  </a:schemeClr>
                </a:solidFill>
                <a:latin typeface="Century Gothic"/>
                <a:ea typeface="Segoe UI"/>
                <a:cs typeface="Segoe UI"/>
              </a:rPr>
              <a:t>​</a:t>
            </a:r>
            <a:r>
              <a:rPr lang="en-US" sz="1800" b="1">
                <a:solidFill>
                  <a:schemeClr val="tx1">
                    <a:lumMod val="75000"/>
                    <a:lumOff val="25000"/>
                  </a:schemeClr>
                </a:solidFill>
                <a:latin typeface="Century Gothic"/>
                <a:ea typeface="Segoe UI"/>
                <a:cs typeface="Segoe UI"/>
              </a:rPr>
              <a:t>Director of Urban and Economic Development</a:t>
            </a:r>
          </a:p>
        </p:txBody>
      </p:sp>
      <p:sp>
        <p:nvSpPr>
          <p:cNvPr id="14" name="Rectangle: Rounded Corners 13">
            <a:extLst>
              <a:ext uri="{FF2B5EF4-FFF2-40B4-BE49-F238E27FC236}">
                <a16:creationId xmlns:a16="http://schemas.microsoft.com/office/drawing/2014/main" id="{BE3AFB7E-A0A9-51B8-512B-18B8D6089DB3}"/>
              </a:ext>
            </a:extLst>
          </p:cNvPr>
          <p:cNvSpPr/>
          <p:nvPr/>
        </p:nvSpPr>
        <p:spPr>
          <a:xfrm>
            <a:off x="1501819" y="4952476"/>
            <a:ext cx="3238373" cy="980839"/>
          </a:xfrm>
          <a:prstGeom prst="roundRect">
            <a:avLst/>
          </a:prstGeom>
          <a:noFill/>
          <a:ln w="28575">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3FBDDBD-9D9B-A41F-798D-0F0E1B1B0C6E}"/>
              </a:ext>
            </a:extLst>
          </p:cNvPr>
          <p:cNvSpPr txBox="1"/>
          <p:nvPr/>
        </p:nvSpPr>
        <p:spPr>
          <a:xfrm>
            <a:off x="1544988" y="5119729"/>
            <a:ext cx="31818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ea typeface="Calibri"/>
                <a:cs typeface="Calibri"/>
              </a:rPr>
              <a:t>Geographic Information Systems Manager</a:t>
            </a:r>
          </a:p>
        </p:txBody>
      </p:sp>
      <p:sp>
        <p:nvSpPr>
          <p:cNvPr id="16" name="TextBox 15">
            <a:extLst>
              <a:ext uri="{FF2B5EF4-FFF2-40B4-BE49-F238E27FC236}">
                <a16:creationId xmlns:a16="http://schemas.microsoft.com/office/drawing/2014/main" id="{457CE5C9-090F-D91E-A89C-10CB1874CCF9}"/>
              </a:ext>
            </a:extLst>
          </p:cNvPr>
          <p:cNvSpPr txBox="1"/>
          <p:nvPr/>
        </p:nvSpPr>
        <p:spPr>
          <a:xfrm>
            <a:off x="9056231" y="6376600"/>
            <a:ext cx="36246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rPr>
              <a:t>Image Credit: </a:t>
            </a:r>
            <a:r>
              <a:rPr lang="en-US" sz="1200" err="1">
                <a:solidFill>
                  <a:schemeClr val="tx1">
                    <a:lumMod val="75000"/>
                    <a:lumOff val="25000"/>
                  </a:schemeClr>
                </a:solidFill>
              </a:rPr>
              <a:t>Kindrea</a:t>
            </a:r>
            <a:r>
              <a:rPr lang="en-US" sz="1200">
                <a:solidFill>
                  <a:schemeClr val="tx1">
                    <a:lumMod val="75000"/>
                    <a:lumOff val="25000"/>
                  </a:schemeClr>
                </a:solidFill>
              </a:rPr>
              <a:t> Gibbons </a:t>
            </a:r>
          </a:p>
        </p:txBody>
      </p:sp>
      <p:sp>
        <p:nvSpPr>
          <p:cNvPr id="3" name="Rectangle: Rounded Corners 2">
            <a:extLst>
              <a:ext uri="{FF2B5EF4-FFF2-40B4-BE49-F238E27FC236}">
                <a16:creationId xmlns:a16="http://schemas.microsoft.com/office/drawing/2014/main" id="{569E25A5-0B51-7863-D574-10651896ED2F}"/>
              </a:ext>
            </a:extLst>
          </p:cNvPr>
          <p:cNvSpPr/>
          <p:nvPr/>
        </p:nvSpPr>
        <p:spPr>
          <a:xfrm>
            <a:off x="1502733" y="3829242"/>
            <a:ext cx="3269151" cy="980839"/>
          </a:xfrm>
          <a:prstGeom prst="roundRect">
            <a:avLst/>
          </a:prstGeom>
          <a:noFill/>
          <a:ln w="28575">
            <a:solidFill>
              <a:srgbClr val="007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719F4"/>
              </a:solidFill>
            </a:endParaRPr>
          </a:p>
        </p:txBody>
      </p:sp>
      <p:sp>
        <p:nvSpPr>
          <p:cNvPr id="4" name="TextBox 3">
            <a:extLst>
              <a:ext uri="{FF2B5EF4-FFF2-40B4-BE49-F238E27FC236}">
                <a16:creationId xmlns:a16="http://schemas.microsoft.com/office/drawing/2014/main" id="{A2385955-91D7-AA6B-2F29-F44CF5D415AA}"/>
              </a:ext>
            </a:extLst>
          </p:cNvPr>
          <p:cNvSpPr txBox="1"/>
          <p:nvPr/>
        </p:nvSpPr>
        <p:spPr>
          <a:xfrm>
            <a:off x="1489544" y="3996495"/>
            <a:ext cx="32629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rPr>
              <a:t>Arborist – Landscape Management Department</a:t>
            </a:r>
          </a:p>
        </p:txBody>
      </p:sp>
      <p:sp>
        <p:nvSpPr>
          <p:cNvPr id="9" name="TextBox 8">
            <a:extLst>
              <a:ext uri="{FF2B5EF4-FFF2-40B4-BE49-F238E27FC236}">
                <a16:creationId xmlns:a16="http://schemas.microsoft.com/office/drawing/2014/main" id="{8568F2A8-1077-8B81-A209-7EBAF73D30F2}"/>
              </a:ext>
            </a:extLst>
          </p:cNvPr>
          <p:cNvSpPr txBox="1"/>
          <p:nvPr/>
        </p:nvSpPr>
        <p:spPr>
          <a:xfrm>
            <a:off x="1787184" y="1017942"/>
            <a:ext cx="2577933"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0070FF"/>
                </a:solidFill>
              </a:rPr>
              <a:t>City of Huntsville</a:t>
            </a:r>
            <a:endParaRPr lang="en-US" sz="3600"/>
          </a:p>
        </p:txBody>
      </p:sp>
    </p:spTree>
    <p:extLst>
      <p:ext uri="{BB962C8B-B14F-4D97-AF65-F5344CB8AC3E}">
        <p14:creationId xmlns:p14="http://schemas.microsoft.com/office/powerpoint/2010/main" val="4052927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883076A-322A-4246-AC7E-E0D33C58BB64}"/>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panose="020F0302020204030204"/>
              </a:rPr>
              <a:t>Objectives</a:t>
            </a:r>
          </a:p>
        </p:txBody>
      </p:sp>
      <p:sp>
        <p:nvSpPr>
          <p:cNvPr id="15" name="Text Placeholder 3">
            <a:extLst>
              <a:ext uri="{FF2B5EF4-FFF2-40B4-BE49-F238E27FC236}">
                <a16:creationId xmlns:a16="http://schemas.microsoft.com/office/drawing/2014/main" id="{37EBB4E4-65AC-49EF-9083-FEFB169DB64F}"/>
              </a:ext>
            </a:extLst>
          </p:cNvPr>
          <p:cNvSpPr txBox="1">
            <a:spLocks/>
          </p:cNvSpPr>
          <p:nvPr/>
        </p:nvSpPr>
        <p:spPr>
          <a:xfrm>
            <a:off x="265486" y="1287683"/>
            <a:ext cx="5594195" cy="5205816"/>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236F99"/>
              </a:buClr>
            </a:pPr>
            <a:r>
              <a:rPr lang="en-US" b="1" dirty="0">
                <a:solidFill>
                  <a:srgbClr val="5719F4"/>
                </a:solidFill>
                <a:latin typeface="Century Gothic"/>
              </a:rPr>
              <a:t>Map </a:t>
            </a:r>
            <a:r>
              <a:rPr lang="en-US" sz="2200" dirty="0">
                <a:solidFill>
                  <a:schemeClr val="tx1">
                    <a:lumMod val="75000"/>
                    <a:lumOff val="25000"/>
                  </a:schemeClr>
                </a:solidFill>
                <a:latin typeface="Century Gothic"/>
              </a:rPr>
              <a:t>changes in land surface temperature (LST) and vegetation/permeability over time.</a:t>
            </a:r>
            <a:br>
              <a:rPr lang="en-US" sz="2500" dirty="0">
                <a:latin typeface="Century Gothic"/>
              </a:rPr>
            </a:br>
            <a:endParaRPr lang="en-US" dirty="0">
              <a:latin typeface="Century Gothic"/>
            </a:endParaRPr>
          </a:p>
          <a:p>
            <a:pPr>
              <a:lnSpc>
                <a:spcPct val="100000"/>
              </a:lnSpc>
              <a:spcBef>
                <a:spcPts val="0"/>
              </a:spcBef>
              <a:buClr>
                <a:srgbClr val="236F99"/>
              </a:buClr>
            </a:pPr>
            <a:r>
              <a:rPr lang="en-US" b="1" dirty="0">
                <a:solidFill>
                  <a:srgbClr val="236F99"/>
                </a:solidFill>
                <a:latin typeface="Century Gothic"/>
              </a:rPr>
              <a:t>Classify</a:t>
            </a:r>
            <a:r>
              <a:rPr lang="en-US" b="1" dirty="0">
                <a:solidFill>
                  <a:srgbClr val="0070FF"/>
                </a:solidFill>
                <a:latin typeface="Century Gothic"/>
              </a:rPr>
              <a:t> </a:t>
            </a:r>
            <a:r>
              <a:rPr lang="en-US" sz="2200" dirty="0">
                <a:solidFill>
                  <a:schemeClr val="tx1">
                    <a:lumMod val="75000"/>
                    <a:lumOff val="25000"/>
                  </a:schemeClr>
                </a:solidFill>
                <a:latin typeface="Century Gothic"/>
              </a:rPr>
              <a:t>roof materials’ impact on UHI. </a:t>
            </a:r>
            <a:br>
              <a:rPr lang="en-US" sz="2200" dirty="0">
                <a:latin typeface="Century Gothic"/>
              </a:rPr>
            </a:br>
            <a:endParaRPr lang="en-US" dirty="0">
              <a:latin typeface="Century Gothic"/>
            </a:endParaRPr>
          </a:p>
          <a:p>
            <a:pPr>
              <a:lnSpc>
                <a:spcPct val="100000"/>
              </a:lnSpc>
              <a:spcBef>
                <a:spcPts val="0"/>
              </a:spcBef>
              <a:buClr>
                <a:srgbClr val="236F99"/>
              </a:buClr>
            </a:pPr>
            <a:r>
              <a:rPr lang="en-US" b="1" dirty="0">
                <a:solidFill>
                  <a:srgbClr val="8A2399"/>
                </a:solidFill>
                <a:latin typeface="Century Gothic"/>
              </a:rPr>
              <a:t>Assess</a:t>
            </a:r>
            <a:r>
              <a:rPr lang="en-US" dirty="0">
                <a:solidFill>
                  <a:schemeClr val="tx1">
                    <a:lumMod val="75000"/>
                    <a:lumOff val="25000"/>
                  </a:schemeClr>
                </a:solidFill>
                <a:latin typeface="Century Gothic"/>
              </a:rPr>
              <a:t> </a:t>
            </a:r>
            <a:r>
              <a:rPr lang="en-US" sz="2200" dirty="0">
                <a:solidFill>
                  <a:schemeClr val="tx1">
                    <a:lumMod val="75000"/>
                    <a:lumOff val="25000"/>
                  </a:schemeClr>
                </a:solidFill>
                <a:latin typeface="Century Gothic"/>
              </a:rPr>
              <a:t>priority areas for urban tree planting based on the UHI and heat vulnerability.</a:t>
            </a:r>
          </a:p>
        </p:txBody>
      </p:sp>
      <p:pic>
        <p:nvPicPr>
          <p:cNvPr id="6" name="Picture 6" descr="A city at night with buildings and a blue sky&#10;&#10;Description automatically generated">
            <a:extLst>
              <a:ext uri="{FF2B5EF4-FFF2-40B4-BE49-F238E27FC236}">
                <a16:creationId xmlns:a16="http://schemas.microsoft.com/office/drawing/2014/main" id="{B3A8CF4B-926A-F882-4C8B-DFE2B2A782EE}"/>
              </a:ext>
            </a:extLst>
          </p:cNvPr>
          <p:cNvPicPr>
            <a:picLocks noChangeAspect="1"/>
          </p:cNvPicPr>
          <p:nvPr/>
        </p:nvPicPr>
        <p:blipFill>
          <a:blip r:embed="rId3"/>
          <a:stretch>
            <a:fillRect/>
          </a:stretch>
        </p:blipFill>
        <p:spPr>
          <a:xfrm>
            <a:off x="6163952" y="771321"/>
            <a:ext cx="5430566" cy="4618595"/>
          </a:xfrm>
          <a:prstGeom prst="roundRect">
            <a:avLst/>
          </a:prstGeom>
        </p:spPr>
      </p:pic>
      <p:sp>
        <p:nvSpPr>
          <p:cNvPr id="7" name="Rectangle: Rounded Corners 6">
            <a:extLst>
              <a:ext uri="{FF2B5EF4-FFF2-40B4-BE49-F238E27FC236}">
                <a16:creationId xmlns:a16="http://schemas.microsoft.com/office/drawing/2014/main" id="{821D7EB6-5A9B-7E9C-DA85-71033ABA1EB9}"/>
              </a:ext>
            </a:extLst>
          </p:cNvPr>
          <p:cNvSpPr/>
          <p:nvPr/>
        </p:nvSpPr>
        <p:spPr>
          <a:xfrm>
            <a:off x="6159583" y="769782"/>
            <a:ext cx="5439307" cy="4613230"/>
          </a:xfrm>
          <a:prstGeom prst="roundRect">
            <a:avLst/>
          </a:prstGeom>
          <a:noFill/>
          <a:ln w="57150">
            <a:solidFill>
              <a:srgbClr val="5719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719F4"/>
              </a:solidFill>
            </a:endParaRPr>
          </a:p>
        </p:txBody>
      </p:sp>
      <p:sp>
        <p:nvSpPr>
          <p:cNvPr id="8" name="TextBox 7">
            <a:extLst>
              <a:ext uri="{FF2B5EF4-FFF2-40B4-BE49-F238E27FC236}">
                <a16:creationId xmlns:a16="http://schemas.microsoft.com/office/drawing/2014/main" id="{C7879B6C-12F1-8D30-201B-A020087F30AA}"/>
              </a:ext>
            </a:extLst>
          </p:cNvPr>
          <p:cNvSpPr txBox="1"/>
          <p:nvPr/>
        </p:nvSpPr>
        <p:spPr>
          <a:xfrm>
            <a:off x="9117375" y="5389916"/>
            <a:ext cx="40880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Image credit: </a:t>
            </a:r>
            <a:r>
              <a:rPr lang="en-US" sz="1200" err="1"/>
              <a:t>Kindrea</a:t>
            </a:r>
            <a:r>
              <a:rPr lang="en-US" sz="1200"/>
              <a:t> Gibbons </a:t>
            </a:r>
          </a:p>
        </p:txBody>
      </p:sp>
    </p:spTree>
    <p:extLst>
      <p:ext uri="{BB962C8B-B14F-4D97-AF65-F5344CB8AC3E}">
        <p14:creationId xmlns:p14="http://schemas.microsoft.com/office/powerpoint/2010/main" val="3734823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E01B439-F1D1-485E-FD02-8F0004D38330}"/>
              </a:ext>
            </a:extLst>
          </p:cNvPr>
          <p:cNvSpPr/>
          <p:nvPr/>
        </p:nvSpPr>
        <p:spPr>
          <a:xfrm>
            <a:off x="584915" y="2432786"/>
            <a:ext cx="3172155" cy="1564684"/>
          </a:xfrm>
          <a:prstGeom prst="roundRect">
            <a:avLst/>
          </a:prstGeom>
          <a:noFill/>
          <a:ln w="57150">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883076A-322A-4246-AC7E-E0D33C58BB64}"/>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panose="020F0302020204030204"/>
              </a:rPr>
              <a:t>Study Area &amp; Study Period</a:t>
            </a:r>
          </a:p>
        </p:txBody>
      </p:sp>
      <p:sp>
        <p:nvSpPr>
          <p:cNvPr id="15" name="Text Placeholder 3">
            <a:extLst>
              <a:ext uri="{FF2B5EF4-FFF2-40B4-BE49-F238E27FC236}">
                <a16:creationId xmlns:a16="http://schemas.microsoft.com/office/drawing/2014/main" id="{37EBB4E4-65AC-49EF-9083-FEFB169DB64F}"/>
              </a:ext>
            </a:extLst>
          </p:cNvPr>
          <p:cNvSpPr txBox="1">
            <a:spLocks/>
          </p:cNvSpPr>
          <p:nvPr/>
        </p:nvSpPr>
        <p:spPr>
          <a:xfrm>
            <a:off x="662754" y="1251540"/>
            <a:ext cx="3101689" cy="80581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236F99"/>
              </a:buClr>
              <a:buNone/>
            </a:pPr>
            <a:r>
              <a:rPr lang="en-US" sz="3200" b="1">
                <a:solidFill>
                  <a:srgbClr val="5719F4"/>
                </a:solidFill>
                <a:latin typeface="Century Gothic" panose="020F0302020204030204"/>
              </a:rPr>
              <a:t>Huntsville, AL </a:t>
            </a:r>
            <a:br>
              <a:rPr lang="en-US" sz="3200" b="1">
                <a:solidFill>
                  <a:srgbClr val="0070FF"/>
                </a:solidFill>
                <a:latin typeface="Century Gothic" panose="020F0302020204030204"/>
              </a:rPr>
            </a:br>
            <a:endParaRPr lang="en-US" sz="3200">
              <a:solidFill>
                <a:srgbClr val="0070FF"/>
              </a:solidFill>
              <a:cs typeface="Calibri"/>
            </a:endParaRPr>
          </a:p>
          <a:p>
            <a:pPr marL="0" indent="0" algn="ctr">
              <a:lnSpc>
                <a:spcPct val="100000"/>
              </a:lnSpc>
              <a:spcAft>
                <a:spcPts val="600"/>
              </a:spcAft>
              <a:buNone/>
            </a:pPr>
            <a:endParaRPr lang="en-US" sz="3600" b="1">
              <a:solidFill>
                <a:srgbClr val="FF25F5"/>
              </a:solidFill>
              <a:latin typeface="Century Gothic" panose="020F0302020204030204"/>
            </a:endParaRPr>
          </a:p>
          <a:p>
            <a:pPr marL="0" indent="0" algn="ctr">
              <a:lnSpc>
                <a:spcPct val="100000"/>
              </a:lnSpc>
              <a:spcAft>
                <a:spcPts val="600"/>
              </a:spcAft>
              <a:buNone/>
            </a:pPr>
            <a:endParaRPr lang="en-US" sz="3600" b="1">
              <a:latin typeface="Century Gothic"/>
            </a:endParaRPr>
          </a:p>
        </p:txBody>
      </p:sp>
      <p:pic>
        <p:nvPicPr>
          <p:cNvPr id="2" name="Picture 2">
            <a:extLst>
              <a:ext uri="{FF2B5EF4-FFF2-40B4-BE49-F238E27FC236}">
                <a16:creationId xmlns:a16="http://schemas.microsoft.com/office/drawing/2014/main" id="{7AB77649-2F54-2B6C-8174-EF6EF9C79F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01123" y="1065776"/>
            <a:ext cx="7381051" cy="4661072"/>
          </a:xfrm>
          <a:prstGeom prst="rect">
            <a:avLst/>
          </a:prstGeom>
        </p:spPr>
      </p:pic>
      <p:pic>
        <p:nvPicPr>
          <p:cNvPr id="4" name="Picture 4" descr="A map of the state of mississippi&#10;&#10;Description automatically generated">
            <a:extLst>
              <a:ext uri="{FF2B5EF4-FFF2-40B4-BE49-F238E27FC236}">
                <a16:creationId xmlns:a16="http://schemas.microsoft.com/office/drawing/2014/main" id="{94C6BA2D-0E3C-9DCF-484F-3BB2FC1E5C79}"/>
              </a:ext>
            </a:extLst>
          </p:cNvPr>
          <p:cNvPicPr>
            <a:picLocks noChangeAspect="1"/>
          </p:cNvPicPr>
          <p:nvPr/>
        </p:nvPicPr>
        <p:blipFill>
          <a:blip r:embed="rId4"/>
          <a:stretch>
            <a:fillRect/>
          </a:stretch>
        </p:blipFill>
        <p:spPr>
          <a:xfrm>
            <a:off x="10398397" y="1064155"/>
            <a:ext cx="1464711" cy="1665400"/>
          </a:xfrm>
          <a:prstGeom prst="rect">
            <a:avLst/>
          </a:prstGeom>
        </p:spPr>
      </p:pic>
      <p:pic>
        <p:nvPicPr>
          <p:cNvPr id="6" name="Picture 6" descr="A black background with a black square&#10;&#10;Description automatically generated">
            <a:extLst>
              <a:ext uri="{FF2B5EF4-FFF2-40B4-BE49-F238E27FC236}">
                <a16:creationId xmlns:a16="http://schemas.microsoft.com/office/drawing/2014/main" id="{22AED61F-D7C4-74DA-A0B2-7199E8525DF8}"/>
              </a:ext>
            </a:extLst>
          </p:cNvPr>
          <p:cNvPicPr>
            <a:picLocks noChangeAspect="1"/>
          </p:cNvPicPr>
          <p:nvPr/>
        </p:nvPicPr>
        <p:blipFill rotWithShape="1">
          <a:blip r:embed="rId5"/>
          <a:srcRect l="1" t="20802" r="1" b="-80"/>
          <a:stretch/>
        </p:blipFill>
        <p:spPr>
          <a:xfrm>
            <a:off x="4682923" y="4880156"/>
            <a:ext cx="373194" cy="621990"/>
          </a:xfrm>
          <a:prstGeom prst="rect">
            <a:avLst/>
          </a:prstGeom>
        </p:spPr>
      </p:pic>
      <p:sp>
        <p:nvSpPr>
          <p:cNvPr id="11" name="TextBox 1">
            <a:extLst>
              <a:ext uri="{FF2B5EF4-FFF2-40B4-BE49-F238E27FC236}">
                <a16:creationId xmlns:a16="http://schemas.microsoft.com/office/drawing/2014/main" id="{84378B1D-9CD4-965F-FA1E-EC60D81C583E}"/>
              </a:ext>
            </a:extLst>
          </p:cNvPr>
          <p:cNvSpPr txBox="1"/>
          <p:nvPr/>
        </p:nvSpPr>
        <p:spPr>
          <a:xfrm>
            <a:off x="7914031" y="2678891"/>
            <a:ext cx="2050391" cy="46166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Huntsville</a:t>
            </a:r>
          </a:p>
        </p:txBody>
      </p:sp>
      <p:sp>
        <p:nvSpPr>
          <p:cNvPr id="12" name="TextBox 1">
            <a:extLst>
              <a:ext uri="{FF2B5EF4-FFF2-40B4-BE49-F238E27FC236}">
                <a16:creationId xmlns:a16="http://schemas.microsoft.com/office/drawing/2014/main" id="{099ADE05-848C-C5B0-B7F4-FB56894DBC9B}"/>
              </a:ext>
            </a:extLst>
          </p:cNvPr>
          <p:cNvSpPr txBox="1"/>
          <p:nvPr/>
        </p:nvSpPr>
        <p:spPr>
          <a:xfrm>
            <a:off x="10560265" y="1714314"/>
            <a:ext cx="115736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Alabama</a:t>
            </a:r>
          </a:p>
        </p:txBody>
      </p:sp>
      <p:sp>
        <p:nvSpPr>
          <p:cNvPr id="19" name="TextBox 18">
            <a:extLst>
              <a:ext uri="{FF2B5EF4-FFF2-40B4-BE49-F238E27FC236}">
                <a16:creationId xmlns:a16="http://schemas.microsoft.com/office/drawing/2014/main" id="{0ECCCBD3-A636-1B96-B11B-394E3DBA643C}"/>
              </a:ext>
            </a:extLst>
          </p:cNvPr>
          <p:cNvSpPr txBox="1"/>
          <p:nvPr/>
        </p:nvSpPr>
        <p:spPr>
          <a:xfrm>
            <a:off x="9221531" y="5078536"/>
            <a:ext cx="28834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0           8.5         17</a:t>
            </a:r>
            <a:endParaRPr lang="en-US" b="1">
              <a:solidFill>
                <a:schemeClr val="tx1">
                  <a:lumMod val="75000"/>
                  <a:lumOff val="25000"/>
                </a:schemeClr>
              </a:solidFill>
            </a:endParaRPr>
          </a:p>
        </p:txBody>
      </p:sp>
      <p:sp>
        <p:nvSpPr>
          <p:cNvPr id="20" name="TextBox 19">
            <a:extLst>
              <a:ext uri="{FF2B5EF4-FFF2-40B4-BE49-F238E27FC236}">
                <a16:creationId xmlns:a16="http://schemas.microsoft.com/office/drawing/2014/main" id="{055FC20E-4866-CC66-F168-2910DD9D06E8}"/>
              </a:ext>
            </a:extLst>
          </p:cNvPr>
          <p:cNvSpPr txBox="1"/>
          <p:nvPr/>
        </p:nvSpPr>
        <p:spPr>
          <a:xfrm>
            <a:off x="10626996" y="5432886"/>
            <a:ext cx="13665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panose="020B0502020202020204" pitchFamily="34" charset="0"/>
              </a:rPr>
              <a:t>miles</a:t>
            </a:r>
          </a:p>
        </p:txBody>
      </p:sp>
      <p:sp>
        <p:nvSpPr>
          <p:cNvPr id="5" name="TextBox 4">
            <a:extLst>
              <a:ext uri="{FF2B5EF4-FFF2-40B4-BE49-F238E27FC236}">
                <a16:creationId xmlns:a16="http://schemas.microsoft.com/office/drawing/2014/main" id="{52485AEC-42B1-08D3-9784-887F0A59216C}"/>
              </a:ext>
            </a:extLst>
          </p:cNvPr>
          <p:cNvSpPr txBox="1"/>
          <p:nvPr/>
        </p:nvSpPr>
        <p:spPr>
          <a:xfrm>
            <a:off x="894987" y="2202332"/>
            <a:ext cx="2637225"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44444"/>
                </a:solidFill>
                <a:cs typeface="Calibri"/>
              </a:rPr>
              <a:t>​</a:t>
            </a:r>
            <a:endParaRPr lang="en-US">
              <a:solidFill>
                <a:schemeClr val="tx1">
                  <a:lumMod val="75000"/>
                  <a:lumOff val="25000"/>
                </a:schemeClr>
              </a:solidFill>
              <a:cs typeface="Calibri"/>
            </a:endParaRPr>
          </a:p>
          <a:p>
            <a:pPr algn="ctr"/>
            <a:r>
              <a:rPr lang="en-US" sz="3200" b="1">
                <a:solidFill>
                  <a:schemeClr val="tx1">
                    <a:lumMod val="75000"/>
                    <a:lumOff val="25000"/>
                  </a:schemeClr>
                </a:solidFill>
                <a:cs typeface="Calibri"/>
              </a:rPr>
              <a:t>Study Period: </a:t>
            </a:r>
            <a:endParaRPr lang="en-US">
              <a:solidFill>
                <a:schemeClr val="tx1">
                  <a:lumMod val="75000"/>
                  <a:lumOff val="25000"/>
                </a:schemeClr>
              </a:solidFill>
            </a:endParaRPr>
          </a:p>
          <a:p>
            <a:pPr algn="ctr"/>
            <a:r>
              <a:rPr lang="en-US" sz="3200" b="1">
                <a:solidFill>
                  <a:srgbClr val="5719F4"/>
                </a:solidFill>
                <a:cs typeface="Calibri"/>
              </a:rPr>
              <a:t>2019 to 2022</a:t>
            </a:r>
          </a:p>
          <a:p>
            <a:pPr algn="ctr"/>
            <a:endParaRPr lang="en-US" sz="3200" b="1">
              <a:solidFill>
                <a:srgbClr val="FFFFFF"/>
              </a:solidFill>
              <a:cs typeface="Calibri"/>
            </a:endParaRPr>
          </a:p>
        </p:txBody>
      </p:sp>
      <p:sp>
        <p:nvSpPr>
          <p:cNvPr id="7" name="TextBox 6">
            <a:extLst>
              <a:ext uri="{FF2B5EF4-FFF2-40B4-BE49-F238E27FC236}">
                <a16:creationId xmlns:a16="http://schemas.microsoft.com/office/drawing/2014/main" id="{529F205E-0B2D-0A1B-FC49-4320221AA070}"/>
              </a:ext>
            </a:extLst>
          </p:cNvPr>
          <p:cNvSpPr txBox="1"/>
          <p:nvPr/>
        </p:nvSpPr>
        <p:spPr>
          <a:xfrm>
            <a:off x="4724400" y="3200400"/>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06D25D72-8744-9C7A-BC61-1FB0B3DA595E}"/>
              </a:ext>
            </a:extLst>
          </p:cNvPr>
          <p:cNvSpPr txBox="1"/>
          <p:nvPr/>
        </p:nvSpPr>
        <p:spPr>
          <a:xfrm>
            <a:off x="496131" y="4745779"/>
            <a:ext cx="343493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i="1">
                <a:solidFill>
                  <a:srgbClr val="236F99"/>
                </a:solidFill>
                <a:latin typeface="Century Gothic"/>
              </a:rPr>
              <a:t>June to August</a:t>
            </a:r>
            <a:r>
              <a:rPr lang="en-US" sz="3000">
                <a:solidFill>
                  <a:srgbClr val="236F99"/>
                </a:solidFill>
                <a:latin typeface="Century Gothic"/>
              </a:rPr>
              <a:t> </a:t>
            </a:r>
            <a:r>
              <a:rPr lang="en-US" sz="3000">
                <a:solidFill>
                  <a:schemeClr val="tx1">
                    <a:lumMod val="75000"/>
                    <a:lumOff val="25000"/>
                  </a:schemeClr>
                </a:solidFill>
                <a:latin typeface="Century Gothic"/>
              </a:rPr>
              <a:t>of each year</a:t>
            </a:r>
            <a:endParaRPr lang="en-US">
              <a:solidFill>
                <a:schemeClr val="tx1">
                  <a:lumMod val="75000"/>
                  <a:lumOff val="25000"/>
                </a:schemeClr>
              </a:solidFill>
            </a:endParaRPr>
          </a:p>
        </p:txBody>
      </p:sp>
      <p:sp>
        <p:nvSpPr>
          <p:cNvPr id="9" name="TextBox 8">
            <a:extLst>
              <a:ext uri="{FF2B5EF4-FFF2-40B4-BE49-F238E27FC236}">
                <a16:creationId xmlns:a16="http://schemas.microsoft.com/office/drawing/2014/main" id="{B9965A24-1579-7F2B-A68B-D81BBE247338}"/>
              </a:ext>
            </a:extLst>
          </p:cNvPr>
          <p:cNvSpPr txBox="1"/>
          <p:nvPr/>
        </p:nvSpPr>
        <p:spPr>
          <a:xfrm>
            <a:off x="4724400" y="3200399"/>
            <a:ext cx="2743199"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4281314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883076A-322A-4246-AC7E-E0D33C58BB64}"/>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panose="020F0302020204030204"/>
              </a:rPr>
              <a:t> Community Concerns </a:t>
            </a:r>
          </a:p>
        </p:txBody>
      </p:sp>
      <p:sp>
        <p:nvSpPr>
          <p:cNvPr id="15" name="Text Placeholder 3">
            <a:extLst>
              <a:ext uri="{FF2B5EF4-FFF2-40B4-BE49-F238E27FC236}">
                <a16:creationId xmlns:a16="http://schemas.microsoft.com/office/drawing/2014/main" id="{37EBB4E4-65AC-49EF-9083-FEFB169DB64F}"/>
              </a:ext>
            </a:extLst>
          </p:cNvPr>
          <p:cNvSpPr txBox="1">
            <a:spLocks/>
          </p:cNvSpPr>
          <p:nvPr/>
        </p:nvSpPr>
        <p:spPr>
          <a:xfrm>
            <a:off x="213365" y="4178644"/>
            <a:ext cx="5824592" cy="231572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36F99"/>
              </a:buClr>
            </a:pPr>
            <a:endParaRPr lang="en-US">
              <a:solidFill>
                <a:schemeClr val="tx1">
                  <a:lumMod val="75000"/>
                  <a:lumOff val="25000"/>
                </a:schemeClr>
              </a:solidFill>
              <a:latin typeface="Century Gothic"/>
            </a:endParaRPr>
          </a:p>
          <a:p>
            <a:pPr>
              <a:lnSpc>
                <a:spcPct val="100000"/>
              </a:lnSpc>
              <a:spcAft>
                <a:spcPts val="600"/>
              </a:spcAft>
              <a:buClr>
                <a:srgbClr val="236F99"/>
              </a:buClr>
            </a:pPr>
            <a:endParaRPr lang="en-US">
              <a:solidFill>
                <a:schemeClr val="tx1">
                  <a:lumMod val="75000"/>
                  <a:lumOff val="25000"/>
                </a:schemeClr>
              </a:solidFill>
              <a:latin typeface="Century Gothic"/>
            </a:endParaRPr>
          </a:p>
        </p:txBody>
      </p:sp>
      <p:sp>
        <p:nvSpPr>
          <p:cNvPr id="13" name="Rectangle 12">
            <a:extLst>
              <a:ext uri="{FF2B5EF4-FFF2-40B4-BE49-F238E27FC236}">
                <a16:creationId xmlns:a16="http://schemas.microsoft.com/office/drawing/2014/main" id="{7481431A-151B-C588-EDDB-EFE2B52708AC}"/>
              </a:ext>
            </a:extLst>
          </p:cNvPr>
          <p:cNvSpPr/>
          <p:nvPr/>
        </p:nvSpPr>
        <p:spPr>
          <a:xfrm>
            <a:off x="-421149" y="-629092"/>
            <a:ext cx="4492831" cy="1613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CF9C8F-BEC9-36F2-8018-DBFF287A8DA4}"/>
              </a:ext>
            </a:extLst>
          </p:cNvPr>
          <p:cNvSpPr txBox="1"/>
          <p:nvPr/>
        </p:nvSpPr>
        <p:spPr>
          <a:xfrm>
            <a:off x="304511" y="1518140"/>
            <a:ext cx="5730129" cy="3693319"/>
          </a:xfrm>
          <a:prstGeom prst="rect">
            <a:avLst/>
          </a:prstGeom>
          <a:noFill/>
        </p:spPr>
        <p:txBody>
          <a:bodyPr wrap="square" lIns="91440" tIns="45720" rIns="91440" bIns="45720" anchor="t">
            <a:spAutoFit/>
          </a:bodyPr>
          <a:lstStyle/>
          <a:p>
            <a:pPr marL="285750" indent="-285750">
              <a:spcAft>
                <a:spcPts val="600"/>
              </a:spcAft>
              <a:buClr>
                <a:srgbClr val="236F99"/>
              </a:buClr>
              <a:buFont typeface="Arial"/>
              <a:buChar char="•"/>
            </a:pPr>
            <a:r>
              <a:rPr lang="en-US" sz="2400">
                <a:solidFill>
                  <a:schemeClr val="tx1">
                    <a:lumMod val="75000"/>
                    <a:lumOff val="25000"/>
                  </a:schemeClr>
                </a:solidFill>
                <a:latin typeface="Century Gothic"/>
              </a:rPr>
              <a:t>Asphalt and tree </a:t>
            </a:r>
            <a:r>
              <a:rPr lang="en-US" sz="2400" b="1">
                <a:solidFill>
                  <a:srgbClr val="7030A0"/>
                </a:solidFill>
                <a:latin typeface="Century Gothic"/>
              </a:rPr>
              <a:t>impact</a:t>
            </a:r>
            <a:r>
              <a:rPr lang="en-US" sz="2400">
                <a:solidFill>
                  <a:schemeClr val="tx1">
                    <a:lumMod val="75000"/>
                    <a:lumOff val="25000"/>
                  </a:schemeClr>
                </a:solidFill>
                <a:latin typeface="Century Gothic"/>
              </a:rPr>
              <a:t> on temperature</a:t>
            </a:r>
            <a:br>
              <a:rPr lang="en-US" sz="2800">
                <a:solidFill>
                  <a:schemeClr val="tx1">
                    <a:lumMod val="75000"/>
                    <a:lumOff val="25000"/>
                  </a:schemeClr>
                </a:solidFill>
                <a:latin typeface="Century Gothic"/>
              </a:rPr>
            </a:br>
            <a:endParaRPr lang="en-US" sz="2800">
              <a:solidFill>
                <a:schemeClr val="tx1">
                  <a:lumMod val="75000"/>
                  <a:lumOff val="25000"/>
                </a:schemeClr>
              </a:solidFill>
            </a:endParaRPr>
          </a:p>
          <a:p>
            <a:pPr marL="285750" indent="-285750">
              <a:spcAft>
                <a:spcPts val="600"/>
              </a:spcAft>
              <a:buClr>
                <a:srgbClr val="236F99"/>
              </a:buClr>
              <a:buFont typeface="Arial"/>
              <a:buChar char="•"/>
            </a:pPr>
            <a:r>
              <a:rPr lang="en-US" sz="2400">
                <a:solidFill>
                  <a:schemeClr val="tx1">
                    <a:lumMod val="75000"/>
                    <a:lumOff val="25000"/>
                  </a:schemeClr>
                </a:solidFill>
                <a:latin typeface="Century Gothic"/>
              </a:rPr>
              <a:t>Impact of additional heat on </a:t>
            </a:r>
            <a:r>
              <a:rPr lang="en-US" sz="2400" b="1">
                <a:solidFill>
                  <a:srgbClr val="00B050"/>
                </a:solidFill>
                <a:latin typeface="Century Gothic"/>
              </a:rPr>
              <a:t>community</a:t>
            </a:r>
            <a:r>
              <a:rPr lang="en-US" sz="2400">
                <a:solidFill>
                  <a:schemeClr val="tx1">
                    <a:lumMod val="75000"/>
                    <a:lumOff val="25000"/>
                  </a:schemeClr>
                </a:solidFill>
                <a:latin typeface="Century Gothic"/>
              </a:rPr>
              <a:t> and </a:t>
            </a:r>
            <a:r>
              <a:rPr lang="en-US" sz="2400" b="1">
                <a:solidFill>
                  <a:srgbClr val="5719F4"/>
                </a:solidFill>
                <a:latin typeface="Century Gothic"/>
              </a:rPr>
              <a:t>vulnerable</a:t>
            </a:r>
            <a:r>
              <a:rPr lang="en-US" sz="2400">
                <a:solidFill>
                  <a:schemeClr val="tx1">
                    <a:lumMod val="75000"/>
                    <a:lumOff val="25000"/>
                  </a:schemeClr>
                </a:solidFill>
                <a:latin typeface="Century Gothic"/>
              </a:rPr>
              <a:t> Populations </a:t>
            </a:r>
            <a:br>
              <a:rPr lang="en-US" sz="2800">
                <a:solidFill>
                  <a:schemeClr val="tx1">
                    <a:lumMod val="75000"/>
                    <a:lumOff val="25000"/>
                  </a:schemeClr>
                </a:solidFill>
                <a:latin typeface="Century Gothic"/>
              </a:rPr>
            </a:br>
            <a:endParaRPr lang="en-US" sz="2800">
              <a:solidFill>
                <a:schemeClr val="tx1">
                  <a:lumMod val="75000"/>
                  <a:lumOff val="25000"/>
                </a:schemeClr>
              </a:solidFill>
            </a:endParaRPr>
          </a:p>
          <a:p>
            <a:pPr marL="285750" indent="-285750">
              <a:spcAft>
                <a:spcPts val="600"/>
              </a:spcAft>
              <a:buClr>
                <a:srgbClr val="236F99"/>
              </a:buClr>
              <a:buFont typeface="Arial"/>
              <a:buChar char="•"/>
            </a:pPr>
            <a:r>
              <a:rPr lang="en-US" sz="2400">
                <a:solidFill>
                  <a:schemeClr val="tx1">
                    <a:lumMod val="75000"/>
                    <a:lumOff val="25000"/>
                  </a:schemeClr>
                </a:solidFill>
              </a:rPr>
              <a:t>Impact of urban expansion on </a:t>
            </a:r>
            <a:r>
              <a:rPr lang="en-US" sz="2400" b="1">
                <a:solidFill>
                  <a:srgbClr val="236F99"/>
                </a:solidFill>
              </a:rPr>
              <a:t>natural</a:t>
            </a:r>
            <a:r>
              <a:rPr lang="en-US" sz="2400">
                <a:solidFill>
                  <a:schemeClr val="tx1">
                    <a:lumMod val="75000"/>
                    <a:lumOff val="25000"/>
                  </a:schemeClr>
                </a:solidFill>
              </a:rPr>
              <a:t> beauty of Huntsville </a:t>
            </a:r>
          </a:p>
        </p:txBody>
      </p:sp>
      <p:pic>
        <p:nvPicPr>
          <p:cNvPr id="5" name="Picture 5" descr="A rocky cliff in the woods&#10;&#10;Description automatically generated">
            <a:extLst>
              <a:ext uri="{FF2B5EF4-FFF2-40B4-BE49-F238E27FC236}">
                <a16:creationId xmlns:a16="http://schemas.microsoft.com/office/drawing/2014/main" id="{65FD37E6-A87D-F0AA-4019-96CD36C043EE}"/>
              </a:ext>
            </a:extLst>
          </p:cNvPr>
          <p:cNvPicPr>
            <a:picLocks noChangeAspect="1"/>
          </p:cNvPicPr>
          <p:nvPr/>
        </p:nvPicPr>
        <p:blipFill>
          <a:blip r:embed="rId3"/>
          <a:stretch>
            <a:fillRect/>
          </a:stretch>
        </p:blipFill>
        <p:spPr>
          <a:xfrm>
            <a:off x="8482236" y="309006"/>
            <a:ext cx="3448089" cy="2560490"/>
          </a:xfrm>
          <a:prstGeom prst="hexagon">
            <a:avLst/>
          </a:prstGeom>
          <a:ln w="28575">
            <a:solidFill>
              <a:schemeClr val="accent1">
                <a:lumMod val="75000"/>
              </a:schemeClr>
            </a:solidFill>
          </a:ln>
        </p:spPr>
      </p:pic>
      <p:sp>
        <p:nvSpPr>
          <p:cNvPr id="2" name="TextBox 1">
            <a:extLst>
              <a:ext uri="{FF2B5EF4-FFF2-40B4-BE49-F238E27FC236}">
                <a16:creationId xmlns:a16="http://schemas.microsoft.com/office/drawing/2014/main" id="{E2B557D6-9A24-0F21-DBDB-41D7263FCE42}"/>
              </a:ext>
            </a:extLst>
          </p:cNvPr>
          <p:cNvSpPr txBox="1"/>
          <p:nvPr/>
        </p:nvSpPr>
        <p:spPr>
          <a:xfrm>
            <a:off x="8839200" y="6360160"/>
            <a:ext cx="24587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rPr>
              <a:t>Image credits: Natalie </a:t>
            </a:r>
            <a:r>
              <a:rPr lang="en-US" sz="1200" err="1">
                <a:solidFill>
                  <a:schemeClr val="tx1">
                    <a:lumMod val="75000"/>
                    <a:lumOff val="25000"/>
                  </a:schemeClr>
                </a:solidFill>
              </a:rPr>
              <a:t>O'Kraski</a:t>
            </a:r>
            <a:endParaRPr lang="en-US" sz="1200">
              <a:solidFill>
                <a:schemeClr val="tx1">
                  <a:lumMod val="75000"/>
                  <a:lumOff val="25000"/>
                </a:schemeClr>
              </a:solidFill>
            </a:endParaRPr>
          </a:p>
        </p:txBody>
      </p:sp>
      <p:pic>
        <p:nvPicPr>
          <p:cNvPr id="3" name="Picture 5" descr="A forest with trees and bushes&#10;&#10;Description automatically generated">
            <a:extLst>
              <a:ext uri="{FF2B5EF4-FFF2-40B4-BE49-F238E27FC236}">
                <a16:creationId xmlns:a16="http://schemas.microsoft.com/office/drawing/2014/main" id="{01A53087-2522-7C77-94F2-E39619580E1B}"/>
              </a:ext>
            </a:extLst>
          </p:cNvPr>
          <p:cNvPicPr>
            <a:picLocks noChangeAspect="1"/>
          </p:cNvPicPr>
          <p:nvPr/>
        </p:nvPicPr>
        <p:blipFill>
          <a:blip r:embed="rId4"/>
          <a:stretch>
            <a:fillRect/>
          </a:stretch>
        </p:blipFill>
        <p:spPr>
          <a:xfrm>
            <a:off x="8511699" y="3566477"/>
            <a:ext cx="3398043" cy="2509836"/>
          </a:xfrm>
          <a:prstGeom prst="hexagon">
            <a:avLst/>
          </a:prstGeom>
          <a:ln w="28575">
            <a:solidFill>
              <a:srgbClr val="7EEB3F"/>
            </a:solidFill>
          </a:ln>
        </p:spPr>
      </p:pic>
      <p:pic>
        <p:nvPicPr>
          <p:cNvPr id="6" name="Picture 6" descr="A building with columns and a flag pole&#10;&#10;Description automatically generated">
            <a:extLst>
              <a:ext uri="{FF2B5EF4-FFF2-40B4-BE49-F238E27FC236}">
                <a16:creationId xmlns:a16="http://schemas.microsoft.com/office/drawing/2014/main" id="{D4D7499A-D28D-5287-F5DD-BAC1B941DFE5}"/>
              </a:ext>
            </a:extLst>
          </p:cNvPr>
          <p:cNvPicPr>
            <a:picLocks noChangeAspect="1"/>
          </p:cNvPicPr>
          <p:nvPr/>
        </p:nvPicPr>
        <p:blipFill>
          <a:blip r:embed="rId5"/>
          <a:stretch>
            <a:fillRect/>
          </a:stretch>
        </p:blipFill>
        <p:spPr>
          <a:xfrm>
            <a:off x="5923280" y="2156320"/>
            <a:ext cx="3017520" cy="2271040"/>
          </a:xfrm>
          <a:prstGeom prst="hexagon">
            <a:avLst/>
          </a:prstGeom>
          <a:ln w="28575">
            <a:solidFill>
              <a:srgbClr val="8A2399"/>
            </a:solidFill>
          </a:ln>
        </p:spPr>
      </p:pic>
    </p:spTree>
    <p:extLst>
      <p:ext uri="{BB962C8B-B14F-4D97-AF65-F5344CB8AC3E}">
        <p14:creationId xmlns:p14="http://schemas.microsoft.com/office/powerpoint/2010/main" val="364669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AA4C6C90-18F1-490E-A5DD-44F88CE3B0C7}"/>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panose="020B0502020202020204" pitchFamily="34" charset="0"/>
              </a:rPr>
              <a:t>Satellites &amp; Sensors </a:t>
            </a:r>
            <a:endParaRPr lang="en-US">
              <a:latin typeface="Century Gothic" panose="020B0502020202020204" pitchFamily="34" charset="0"/>
            </a:endParaRPr>
          </a:p>
        </p:txBody>
      </p:sp>
      <p:pic>
        <p:nvPicPr>
          <p:cNvPr id="3" name="Picture 40" descr="A satellite in space&#10;&#10;Description automatically generated">
            <a:extLst>
              <a:ext uri="{FF2B5EF4-FFF2-40B4-BE49-F238E27FC236}">
                <a16:creationId xmlns:a16="http://schemas.microsoft.com/office/drawing/2014/main" id="{9BC03DD3-35A0-149E-06AD-8E9CB9C93A3C}"/>
              </a:ext>
            </a:extLst>
          </p:cNvPr>
          <p:cNvPicPr>
            <a:picLocks noChangeAspect="1"/>
          </p:cNvPicPr>
          <p:nvPr/>
        </p:nvPicPr>
        <p:blipFill>
          <a:blip r:embed="rId3"/>
          <a:stretch>
            <a:fillRect/>
          </a:stretch>
        </p:blipFill>
        <p:spPr>
          <a:xfrm>
            <a:off x="4479110" y="814388"/>
            <a:ext cx="3757747" cy="2243764"/>
          </a:xfrm>
          <a:prstGeom prst="rect">
            <a:avLst/>
          </a:prstGeom>
        </p:spPr>
      </p:pic>
      <p:pic>
        <p:nvPicPr>
          <p:cNvPr id="4" name="Picture 41" descr="A satellite with blue stripes&#10;&#10;Description automatically generated">
            <a:extLst>
              <a:ext uri="{FF2B5EF4-FFF2-40B4-BE49-F238E27FC236}">
                <a16:creationId xmlns:a16="http://schemas.microsoft.com/office/drawing/2014/main" id="{804F371F-7BE5-D8AC-2132-4764ED224689}"/>
              </a:ext>
            </a:extLst>
          </p:cNvPr>
          <p:cNvPicPr>
            <a:picLocks noChangeAspect="1"/>
          </p:cNvPicPr>
          <p:nvPr/>
        </p:nvPicPr>
        <p:blipFill>
          <a:blip r:embed="rId4"/>
          <a:stretch>
            <a:fillRect/>
          </a:stretch>
        </p:blipFill>
        <p:spPr>
          <a:xfrm>
            <a:off x="1087121" y="3556911"/>
            <a:ext cx="4374429" cy="2240280"/>
          </a:xfrm>
          <a:prstGeom prst="rect">
            <a:avLst/>
          </a:prstGeom>
        </p:spPr>
      </p:pic>
      <p:pic>
        <p:nvPicPr>
          <p:cNvPr id="5" name="Picture 42" descr="A satellite in space&#10;&#10;Description automatically generated">
            <a:extLst>
              <a:ext uri="{FF2B5EF4-FFF2-40B4-BE49-F238E27FC236}">
                <a16:creationId xmlns:a16="http://schemas.microsoft.com/office/drawing/2014/main" id="{62EC018B-6196-0265-34BB-67C7B1799FB1}"/>
              </a:ext>
            </a:extLst>
          </p:cNvPr>
          <p:cNvPicPr>
            <a:picLocks noChangeAspect="1"/>
          </p:cNvPicPr>
          <p:nvPr/>
        </p:nvPicPr>
        <p:blipFill>
          <a:blip r:embed="rId5"/>
          <a:stretch>
            <a:fillRect/>
          </a:stretch>
        </p:blipFill>
        <p:spPr>
          <a:xfrm>
            <a:off x="6096000" y="3512963"/>
            <a:ext cx="3034817" cy="2284543"/>
          </a:xfrm>
          <a:prstGeom prst="rect">
            <a:avLst/>
          </a:prstGeom>
        </p:spPr>
      </p:pic>
      <p:sp>
        <p:nvSpPr>
          <p:cNvPr id="6" name="TextBox 1">
            <a:extLst>
              <a:ext uri="{FF2B5EF4-FFF2-40B4-BE49-F238E27FC236}">
                <a16:creationId xmlns:a16="http://schemas.microsoft.com/office/drawing/2014/main" id="{D7DC0412-373F-CA5B-45DE-5D10B7860BAE}"/>
              </a:ext>
            </a:extLst>
          </p:cNvPr>
          <p:cNvSpPr txBox="1"/>
          <p:nvPr/>
        </p:nvSpPr>
        <p:spPr>
          <a:xfrm>
            <a:off x="4447302" y="3048454"/>
            <a:ext cx="382136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panose="020B0502020202020204" pitchFamily="34" charset="0"/>
              </a:rPr>
              <a:t>Landsat 9 OLI 2 &amp; TIRS 2 </a:t>
            </a:r>
            <a:endParaRPr lang="en-US">
              <a:latin typeface="Century Gothic" panose="020B0502020202020204" pitchFamily="34" charset="0"/>
            </a:endParaRPr>
          </a:p>
        </p:txBody>
      </p:sp>
      <p:sp>
        <p:nvSpPr>
          <p:cNvPr id="7" name="TextBox 1">
            <a:extLst>
              <a:ext uri="{FF2B5EF4-FFF2-40B4-BE49-F238E27FC236}">
                <a16:creationId xmlns:a16="http://schemas.microsoft.com/office/drawing/2014/main" id="{D6C36D71-4353-356E-BECD-9C9B265FB394}"/>
              </a:ext>
            </a:extLst>
          </p:cNvPr>
          <p:cNvSpPr txBox="1"/>
          <p:nvPr/>
        </p:nvSpPr>
        <p:spPr>
          <a:xfrm>
            <a:off x="449356" y="3054759"/>
            <a:ext cx="313124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panose="020B0502020202020204" pitchFamily="34" charset="0"/>
              </a:rPr>
              <a:t>Landsat 8 OLI &amp; TIRS</a:t>
            </a:r>
            <a:endParaRPr lang="en-US">
              <a:latin typeface="Century Gothic" panose="020B0502020202020204" pitchFamily="34" charset="0"/>
            </a:endParaRPr>
          </a:p>
        </p:txBody>
      </p:sp>
      <p:sp>
        <p:nvSpPr>
          <p:cNvPr id="8" name="TextBox 1">
            <a:extLst>
              <a:ext uri="{FF2B5EF4-FFF2-40B4-BE49-F238E27FC236}">
                <a16:creationId xmlns:a16="http://schemas.microsoft.com/office/drawing/2014/main" id="{02A3FA18-4F8D-0186-A1B4-DF339E5F046D}"/>
              </a:ext>
            </a:extLst>
          </p:cNvPr>
          <p:cNvSpPr txBox="1"/>
          <p:nvPr/>
        </p:nvSpPr>
        <p:spPr>
          <a:xfrm>
            <a:off x="1537795" y="5796572"/>
            <a:ext cx="347308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a:rPr>
              <a:t>ISS ECOSTRESS</a:t>
            </a:r>
            <a:endParaRPr lang="en-US">
              <a:solidFill>
                <a:schemeClr val="tx1">
                  <a:lumMod val="75000"/>
                  <a:lumOff val="25000"/>
                </a:schemeClr>
              </a:solidFill>
              <a:latin typeface="Century Gothic"/>
            </a:endParaRPr>
          </a:p>
        </p:txBody>
      </p:sp>
      <p:sp>
        <p:nvSpPr>
          <p:cNvPr id="9" name="TextBox 1">
            <a:extLst>
              <a:ext uri="{FF2B5EF4-FFF2-40B4-BE49-F238E27FC236}">
                <a16:creationId xmlns:a16="http://schemas.microsoft.com/office/drawing/2014/main" id="{058BE028-ECB2-C31E-A987-5F44A363A871}"/>
              </a:ext>
            </a:extLst>
          </p:cNvPr>
          <p:cNvSpPr txBox="1"/>
          <p:nvPr/>
        </p:nvSpPr>
        <p:spPr>
          <a:xfrm>
            <a:off x="8740731" y="1883682"/>
            <a:ext cx="3131248"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a:rPr>
              <a:t>Maxar</a:t>
            </a:r>
            <a:r>
              <a:rPr lang="en-US">
                <a:solidFill>
                  <a:schemeClr val="tx1">
                    <a:lumMod val="75000"/>
                    <a:lumOff val="25000"/>
                  </a:schemeClr>
                </a:solidFill>
                <a:latin typeface="Century Gothic"/>
              </a:rPr>
              <a:t> </a:t>
            </a:r>
            <a:r>
              <a:rPr lang="en-US" sz="2400" b="1">
                <a:solidFill>
                  <a:schemeClr val="tx1">
                    <a:lumMod val="75000"/>
                    <a:lumOff val="25000"/>
                  </a:schemeClr>
                </a:solidFill>
                <a:latin typeface="Century Gothic"/>
              </a:rPr>
              <a:t>WorldView-2 &amp; Worldview-3</a:t>
            </a:r>
            <a:endParaRPr lang="en-US">
              <a:solidFill>
                <a:schemeClr val="tx1">
                  <a:lumMod val="75000"/>
                  <a:lumOff val="25000"/>
                </a:schemeClr>
              </a:solidFill>
              <a:latin typeface="Century Gothic" panose="020B0502020202020204" pitchFamily="34" charset="0"/>
            </a:endParaRPr>
          </a:p>
        </p:txBody>
      </p:sp>
      <p:sp>
        <p:nvSpPr>
          <p:cNvPr id="10" name="TextBox 1">
            <a:extLst>
              <a:ext uri="{FF2B5EF4-FFF2-40B4-BE49-F238E27FC236}">
                <a16:creationId xmlns:a16="http://schemas.microsoft.com/office/drawing/2014/main" id="{01FD38EF-D43C-2AD2-6A99-879BC03E0EB7}"/>
              </a:ext>
            </a:extLst>
          </p:cNvPr>
          <p:cNvSpPr txBox="1"/>
          <p:nvPr/>
        </p:nvSpPr>
        <p:spPr>
          <a:xfrm>
            <a:off x="6047784" y="5796573"/>
            <a:ext cx="313124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panose="020B0502020202020204" pitchFamily="34" charset="0"/>
              </a:rPr>
              <a:t>TERRA MODIS</a:t>
            </a:r>
            <a:endParaRPr lang="en-US">
              <a:latin typeface="Century Gothic" panose="020B0502020202020204" pitchFamily="34" charset="0"/>
            </a:endParaRPr>
          </a:p>
        </p:txBody>
      </p:sp>
      <p:sp>
        <p:nvSpPr>
          <p:cNvPr id="11" name="Text Placeholder 4">
            <a:extLst>
              <a:ext uri="{FF2B5EF4-FFF2-40B4-BE49-F238E27FC236}">
                <a16:creationId xmlns:a16="http://schemas.microsoft.com/office/drawing/2014/main" id="{AE8CC317-36AD-42D6-E8D0-3E937DB12FFE}"/>
              </a:ext>
            </a:extLst>
          </p:cNvPr>
          <p:cNvSpPr txBox="1">
            <a:spLocks/>
          </p:cNvSpPr>
          <p:nvPr/>
        </p:nvSpPr>
        <p:spPr>
          <a:xfrm>
            <a:off x="266700" y="6386486"/>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i="0" u="none" strike="noStrike" kern="1200" cap="none" spc="0" normalizeH="0" baseline="0" noProof="0">
                <a:ln>
                  <a:noFill/>
                </a:ln>
                <a:solidFill>
                  <a:schemeClr val="tx1">
                    <a:lumMod val="75000"/>
                    <a:lumOff val="25000"/>
                  </a:schemeClr>
                </a:solidFill>
                <a:effectLst/>
                <a:uLnTx/>
                <a:uFillTx/>
                <a:latin typeface="Century Gothic"/>
              </a:rPr>
              <a:t>Image Credit: NASA</a:t>
            </a:r>
            <a:endParaRPr kumimoji="0"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p:txBody>
      </p:sp>
      <p:pic>
        <p:nvPicPr>
          <p:cNvPr id="13" name="Picture 12" descr="A picture containing satellite, transport&#10;&#10;Description automatically generated">
            <a:extLst>
              <a:ext uri="{FF2B5EF4-FFF2-40B4-BE49-F238E27FC236}">
                <a16:creationId xmlns:a16="http://schemas.microsoft.com/office/drawing/2014/main" id="{A3C06284-97DE-F00C-3CF0-ED4F8E6B04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0" y="1060809"/>
            <a:ext cx="3601310" cy="1900291"/>
          </a:xfrm>
          <a:prstGeom prst="rect">
            <a:avLst/>
          </a:prstGeom>
        </p:spPr>
      </p:pic>
    </p:spTree>
    <p:extLst>
      <p:ext uri="{BB962C8B-B14F-4D97-AF65-F5344CB8AC3E}">
        <p14:creationId xmlns:p14="http://schemas.microsoft.com/office/powerpoint/2010/main" val="1643173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883076A-322A-4246-AC7E-E0D33C58BB64}"/>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panose="020F0302020204030204"/>
              </a:rPr>
              <a:t>Methodology</a:t>
            </a:r>
            <a:endParaRPr lang="en-US" sz="1600"/>
          </a:p>
        </p:txBody>
      </p:sp>
      <p:sp>
        <p:nvSpPr>
          <p:cNvPr id="13" name="Rectangle 12">
            <a:extLst>
              <a:ext uri="{FF2B5EF4-FFF2-40B4-BE49-F238E27FC236}">
                <a16:creationId xmlns:a16="http://schemas.microsoft.com/office/drawing/2014/main" id="{7481431A-151B-C588-EDDB-EFE2B52708AC}"/>
              </a:ext>
            </a:extLst>
          </p:cNvPr>
          <p:cNvSpPr/>
          <p:nvPr/>
        </p:nvSpPr>
        <p:spPr>
          <a:xfrm>
            <a:off x="-421149" y="-629092"/>
            <a:ext cx="4492831" cy="1613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8AC6EE6-E6FF-4206-B2DD-1A417457CA0E}"/>
              </a:ext>
            </a:extLst>
          </p:cNvPr>
          <p:cNvGrpSpPr/>
          <p:nvPr/>
        </p:nvGrpSpPr>
        <p:grpSpPr>
          <a:xfrm>
            <a:off x="2812869" y="1939834"/>
            <a:ext cx="9154250" cy="2978331"/>
            <a:chOff x="2489831" y="2436403"/>
            <a:chExt cx="9485998" cy="1985191"/>
          </a:xfrm>
        </p:grpSpPr>
        <p:sp>
          <p:nvSpPr>
            <p:cNvPr id="8" name="Freeform: Shape 7">
              <a:extLst>
                <a:ext uri="{FF2B5EF4-FFF2-40B4-BE49-F238E27FC236}">
                  <a16:creationId xmlns:a16="http://schemas.microsoft.com/office/drawing/2014/main" id="{DF3C0A39-5EBE-4D10-9333-366B40234147}"/>
                </a:ext>
              </a:extLst>
            </p:cNvPr>
            <p:cNvSpPr/>
            <p:nvPr/>
          </p:nvSpPr>
          <p:spPr>
            <a:xfrm>
              <a:off x="2489831" y="2436403"/>
              <a:ext cx="2146153" cy="536538"/>
            </a:xfrm>
            <a:custGeom>
              <a:avLst/>
              <a:gdLst>
                <a:gd name="connsiteX0" fmla="*/ 0 w 2146153"/>
                <a:gd name="connsiteY0" fmla="*/ 53654 h 536538"/>
                <a:gd name="connsiteX1" fmla="*/ 53654 w 2146153"/>
                <a:gd name="connsiteY1" fmla="*/ 0 h 536538"/>
                <a:gd name="connsiteX2" fmla="*/ 2092499 w 2146153"/>
                <a:gd name="connsiteY2" fmla="*/ 0 h 536538"/>
                <a:gd name="connsiteX3" fmla="*/ 2146153 w 2146153"/>
                <a:gd name="connsiteY3" fmla="*/ 53654 h 536538"/>
                <a:gd name="connsiteX4" fmla="*/ 2146153 w 2146153"/>
                <a:gd name="connsiteY4" fmla="*/ 482884 h 536538"/>
                <a:gd name="connsiteX5" fmla="*/ 2092499 w 2146153"/>
                <a:gd name="connsiteY5" fmla="*/ 536538 h 536538"/>
                <a:gd name="connsiteX6" fmla="*/ 53654 w 2146153"/>
                <a:gd name="connsiteY6" fmla="*/ 536538 h 536538"/>
                <a:gd name="connsiteX7" fmla="*/ 0 w 2146153"/>
                <a:gd name="connsiteY7" fmla="*/ 482884 h 536538"/>
                <a:gd name="connsiteX8" fmla="*/ 0 w 2146153"/>
                <a:gd name="connsiteY8" fmla="*/ 53654 h 5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153" h="536538">
                  <a:moveTo>
                    <a:pt x="0" y="53654"/>
                  </a:moveTo>
                  <a:cubicBezTo>
                    <a:pt x="0" y="24022"/>
                    <a:pt x="24022" y="0"/>
                    <a:pt x="53654" y="0"/>
                  </a:cubicBezTo>
                  <a:lnTo>
                    <a:pt x="2092499" y="0"/>
                  </a:lnTo>
                  <a:cubicBezTo>
                    <a:pt x="2122131" y="0"/>
                    <a:pt x="2146153" y="24022"/>
                    <a:pt x="2146153" y="53654"/>
                  </a:cubicBezTo>
                  <a:lnTo>
                    <a:pt x="2146153" y="482884"/>
                  </a:lnTo>
                  <a:cubicBezTo>
                    <a:pt x="2146153" y="512516"/>
                    <a:pt x="2122131" y="536538"/>
                    <a:pt x="2092499" y="536538"/>
                  </a:cubicBezTo>
                  <a:lnTo>
                    <a:pt x="53654" y="536538"/>
                  </a:lnTo>
                  <a:cubicBezTo>
                    <a:pt x="24022" y="536538"/>
                    <a:pt x="0" y="512516"/>
                    <a:pt x="0" y="482884"/>
                  </a:cubicBezTo>
                  <a:lnTo>
                    <a:pt x="0" y="536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45" tIns="39845" rIns="39845" bIns="39845" numCol="1" spcCol="1270" anchor="ctr" anchorCtr="0">
              <a:noAutofit/>
            </a:bodyPr>
            <a:lstStyle/>
            <a:p>
              <a:pPr marL="0" lvl="0" indent="0" algn="ctr" defTabSz="844550" rtl="0">
                <a:lnSpc>
                  <a:spcPct val="90000"/>
                </a:lnSpc>
                <a:spcBef>
                  <a:spcPct val="0"/>
                </a:spcBef>
                <a:spcAft>
                  <a:spcPct val="35000"/>
                </a:spcAft>
                <a:buNone/>
              </a:pPr>
              <a:r>
                <a:rPr lang="en-US" sz="2400" kern="1200">
                  <a:latin typeface="+mj-lt"/>
                  <a:cs typeface="Calibri"/>
                </a:rPr>
                <a:t>ECOSTRESS</a:t>
              </a:r>
            </a:p>
          </p:txBody>
        </p:sp>
        <p:sp>
          <p:nvSpPr>
            <p:cNvPr id="9" name="Arrow: Right 8">
              <a:extLst>
                <a:ext uri="{FF2B5EF4-FFF2-40B4-BE49-F238E27FC236}">
                  <a16:creationId xmlns:a16="http://schemas.microsoft.com/office/drawing/2014/main" id="{C5B8DECA-D835-41A6-A26E-554703FF42AE}"/>
                </a:ext>
              </a:extLst>
            </p:cNvPr>
            <p:cNvSpPr/>
            <p:nvPr/>
          </p:nvSpPr>
          <p:spPr>
            <a:xfrm rot="5400000">
              <a:off x="3515961" y="3019888"/>
              <a:ext cx="93894" cy="93894"/>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07ED87AD-C2E3-4A20-8F59-AE8D3BACB686}"/>
                </a:ext>
              </a:extLst>
            </p:cNvPr>
            <p:cNvSpPr/>
            <p:nvPr/>
          </p:nvSpPr>
          <p:spPr>
            <a:xfrm>
              <a:off x="2489831" y="3160729"/>
              <a:ext cx="2146153" cy="536538"/>
            </a:xfrm>
            <a:custGeom>
              <a:avLst/>
              <a:gdLst>
                <a:gd name="connsiteX0" fmla="*/ 0 w 2146153"/>
                <a:gd name="connsiteY0" fmla="*/ 53654 h 536538"/>
                <a:gd name="connsiteX1" fmla="*/ 53654 w 2146153"/>
                <a:gd name="connsiteY1" fmla="*/ 0 h 536538"/>
                <a:gd name="connsiteX2" fmla="*/ 2092499 w 2146153"/>
                <a:gd name="connsiteY2" fmla="*/ 0 h 536538"/>
                <a:gd name="connsiteX3" fmla="*/ 2146153 w 2146153"/>
                <a:gd name="connsiteY3" fmla="*/ 53654 h 536538"/>
                <a:gd name="connsiteX4" fmla="*/ 2146153 w 2146153"/>
                <a:gd name="connsiteY4" fmla="*/ 482884 h 536538"/>
                <a:gd name="connsiteX5" fmla="*/ 2092499 w 2146153"/>
                <a:gd name="connsiteY5" fmla="*/ 536538 h 536538"/>
                <a:gd name="connsiteX6" fmla="*/ 53654 w 2146153"/>
                <a:gd name="connsiteY6" fmla="*/ 536538 h 536538"/>
                <a:gd name="connsiteX7" fmla="*/ 0 w 2146153"/>
                <a:gd name="connsiteY7" fmla="*/ 482884 h 536538"/>
                <a:gd name="connsiteX8" fmla="*/ 0 w 2146153"/>
                <a:gd name="connsiteY8" fmla="*/ 53654 h 5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153" h="536538">
                  <a:moveTo>
                    <a:pt x="0" y="53654"/>
                  </a:moveTo>
                  <a:cubicBezTo>
                    <a:pt x="0" y="24022"/>
                    <a:pt x="24022" y="0"/>
                    <a:pt x="53654" y="0"/>
                  </a:cubicBezTo>
                  <a:lnTo>
                    <a:pt x="2092499" y="0"/>
                  </a:lnTo>
                  <a:cubicBezTo>
                    <a:pt x="2122131" y="0"/>
                    <a:pt x="2146153" y="24022"/>
                    <a:pt x="2146153" y="53654"/>
                  </a:cubicBezTo>
                  <a:lnTo>
                    <a:pt x="2146153" y="482884"/>
                  </a:lnTo>
                  <a:cubicBezTo>
                    <a:pt x="2146153" y="512516"/>
                    <a:pt x="2122131" y="536538"/>
                    <a:pt x="2092499" y="536538"/>
                  </a:cubicBezTo>
                  <a:lnTo>
                    <a:pt x="53654" y="536538"/>
                  </a:lnTo>
                  <a:cubicBezTo>
                    <a:pt x="24022" y="536538"/>
                    <a:pt x="0" y="512516"/>
                    <a:pt x="0" y="482884"/>
                  </a:cubicBezTo>
                  <a:lnTo>
                    <a:pt x="0" y="5365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35" tIns="36035" rIns="36035" bIns="36035" numCol="1" spcCol="1270" anchor="ctr" anchorCtr="0">
              <a:noAutofit/>
            </a:bodyPr>
            <a:lstStyle/>
            <a:p>
              <a:pPr marL="0" lvl="0" indent="0" algn="ctr" defTabSz="711200">
                <a:lnSpc>
                  <a:spcPct val="90000"/>
                </a:lnSpc>
                <a:spcBef>
                  <a:spcPct val="0"/>
                </a:spcBef>
                <a:spcAft>
                  <a:spcPct val="35000"/>
                </a:spcAft>
                <a:buNone/>
              </a:pPr>
              <a:r>
                <a:rPr lang="en-US" sz="2000" kern="1200">
                  <a:solidFill>
                    <a:schemeClr val="tx1">
                      <a:lumMod val="75000"/>
                      <a:lumOff val="25000"/>
                    </a:schemeClr>
                  </a:solidFill>
                  <a:latin typeface="+mj-lt"/>
                  <a:cs typeface="Calibri"/>
                </a:rPr>
                <a:t>LST</a:t>
              </a:r>
              <a:endParaRPr lang="en-US" sz="2000" kern="1200">
                <a:solidFill>
                  <a:schemeClr val="tx1">
                    <a:lumMod val="75000"/>
                    <a:lumOff val="25000"/>
                  </a:schemeClr>
                </a:solidFill>
                <a:latin typeface="+mj-lt"/>
              </a:endParaRPr>
            </a:p>
          </p:txBody>
        </p:sp>
        <p:sp>
          <p:nvSpPr>
            <p:cNvPr id="19" name="Arrow: Right 18">
              <a:extLst>
                <a:ext uri="{FF2B5EF4-FFF2-40B4-BE49-F238E27FC236}">
                  <a16:creationId xmlns:a16="http://schemas.microsoft.com/office/drawing/2014/main" id="{EEF60F46-8B47-46C3-9BA2-74A443FF6926}"/>
                </a:ext>
              </a:extLst>
            </p:cNvPr>
            <p:cNvSpPr/>
            <p:nvPr/>
          </p:nvSpPr>
          <p:spPr>
            <a:xfrm rot="5400000">
              <a:off x="3515961" y="3744215"/>
              <a:ext cx="93894" cy="93894"/>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Freeform: Shape 19">
              <a:extLst>
                <a:ext uri="{FF2B5EF4-FFF2-40B4-BE49-F238E27FC236}">
                  <a16:creationId xmlns:a16="http://schemas.microsoft.com/office/drawing/2014/main" id="{98DACF91-61F7-49FC-8AFD-93A4BE97AD56}"/>
                </a:ext>
              </a:extLst>
            </p:cNvPr>
            <p:cNvSpPr/>
            <p:nvPr/>
          </p:nvSpPr>
          <p:spPr>
            <a:xfrm>
              <a:off x="2489831" y="3885056"/>
              <a:ext cx="2146153" cy="536538"/>
            </a:xfrm>
            <a:custGeom>
              <a:avLst/>
              <a:gdLst>
                <a:gd name="connsiteX0" fmla="*/ 0 w 2146153"/>
                <a:gd name="connsiteY0" fmla="*/ 53654 h 536538"/>
                <a:gd name="connsiteX1" fmla="*/ 53654 w 2146153"/>
                <a:gd name="connsiteY1" fmla="*/ 0 h 536538"/>
                <a:gd name="connsiteX2" fmla="*/ 2092499 w 2146153"/>
                <a:gd name="connsiteY2" fmla="*/ 0 h 536538"/>
                <a:gd name="connsiteX3" fmla="*/ 2146153 w 2146153"/>
                <a:gd name="connsiteY3" fmla="*/ 53654 h 536538"/>
                <a:gd name="connsiteX4" fmla="*/ 2146153 w 2146153"/>
                <a:gd name="connsiteY4" fmla="*/ 482884 h 536538"/>
                <a:gd name="connsiteX5" fmla="*/ 2092499 w 2146153"/>
                <a:gd name="connsiteY5" fmla="*/ 536538 h 536538"/>
                <a:gd name="connsiteX6" fmla="*/ 53654 w 2146153"/>
                <a:gd name="connsiteY6" fmla="*/ 536538 h 536538"/>
                <a:gd name="connsiteX7" fmla="*/ 0 w 2146153"/>
                <a:gd name="connsiteY7" fmla="*/ 482884 h 536538"/>
                <a:gd name="connsiteX8" fmla="*/ 0 w 2146153"/>
                <a:gd name="connsiteY8" fmla="*/ 53654 h 5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153" h="536538">
                  <a:moveTo>
                    <a:pt x="0" y="53654"/>
                  </a:moveTo>
                  <a:cubicBezTo>
                    <a:pt x="0" y="24022"/>
                    <a:pt x="24022" y="0"/>
                    <a:pt x="53654" y="0"/>
                  </a:cubicBezTo>
                  <a:lnTo>
                    <a:pt x="2092499" y="0"/>
                  </a:lnTo>
                  <a:cubicBezTo>
                    <a:pt x="2122131" y="0"/>
                    <a:pt x="2146153" y="24022"/>
                    <a:pt x="2146153" y="53654"/>
                  </a:cubicBezTo>
                  <a:lnTo>
                    <a:pt x="2146153" y="482884"/>
                  </a:lnTo>
                  <a:cubicBezTo>
                    <a:pt x="2146153" y="512516"/>
                    <a:pt x="2122131" y="536538"/>
                    <a:pt x="2092499" y="536538"/>
                  </a:cubicBezTo>
                  <a:lnTo>
                    <a:pt x="53654" y="536538"/>
                  </a:lnTo>
                  <a:cubicBezTo>
                    <a:pt x="24022" y="536538"/>
                    <a:pt x="0" y="512516"/>
                    <a:pt x="0" y="482884"/>
                  </a:cubicBezTo>
                  <a:lnTo>
                    <a:pt x="0" y="5365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35" tIns="36035" rIns="36035" bIns="36035" numCol="1" spcCol="1270" anchor="ctr" anchorCtr="0">
              <a:noAutofit/>
            </a:bodyPr>
            <a:lstStyle/>
            <a:p>
              <a:pPr marL="0" lvl="0" indent="0" algn="ctr" defTabSz="711200">
                <a:lnSpc>
                  <a:spcPct val="90000"/>
                </a:lnSpc>
                <a:spcBef>
                  <a:spcPct val="0"/>
                </a:spcBef>
                <a:spcAft>
                  <a:spcPct val="35000"/>
                </a:spcAft>
                <a:buNone/>
              </a:pPr>
              <a:r>
                <a:rPr lang="en-US" sz="2000" kern="1200">
                  <a:solidFill>
                    <a:schemeClr val="tx1">
                      <a:lumMod val="75000"/>
                      <a:lumOff val="25000"/>
                    </a:schemeClr>
                  </a:solidFill>
                  <a:latin typeface="+mj-lt"/>
                  <a:cs typeface="Calibri"/>
                </a:rPr>
                <a:t>LST time series</a:t>
              </a:r>
            </a:p>
          </p:txBody>
        </p:sp>
        <p:sp>
          <p:nvSpPr>
            <p:cNvPr id="21" name="Freeform: Shape 20">
              <a:extLst>
                <a:ext uri="{FF2B5EF4-FFF2-40B4-BE49-F238E27FC236}">
                  <a16:creationId xmlns:a16="http://schemas.microsoft.com/office/drawing/2014/main" id="{E5FD8A05-4C7E-41F9-A445-F61951E8788D}"/>
                </a:ext>
              </a:extLst>
            </p:cNvPr>
            <p:cNvSpPr/>
            <p:nvPr/>
          </p:nvSpPr>
          <p:spPr>
            <a:xfrm>
              <a:off x="4936446" y="2436403"/>
              <a:ext cx="2146153" cy="536538"/>
            </a:xfrm>
            <a:custGeom>
              <a:avLst/>
              <a:gdLst>
                <a:gd name="connsiteX0" fmla="*/ 0 w 2146153"/>
                <a:gd name="connsiteY0" fmla="*/ 53654 h 536538"/>
                <a:gd name="connsiteX1" fmla="*/ 53654 w 2146153"/>
                <a:gd name="connsiteY1" fmla="*/ 0 h 536538"/>
                <a:gd name="connsiteX2" fmla="*/ 2092499 w 2146153"/>
                <a:gd name="connsiteY2" fmla="*/ 0 h 536538"/>
                <a:gd name="connsiteX3" fmla="*/ 2146153 w 2146153"/>
                <a:gd name="connsiteY3" fmla="*/ 53654 h 536538"/>
                <a:gd name="connsiteX4" fmla="*/ 2146153 w 2146153"/>
                <a:gd name="connsiteY4" fmla="*/ 482884 h 536538"/>
                <a:gd name="connsiteX5" fmla="*/ 2092499 w 2146153"/>
                <a:gd name="connsiteY5" fmla="*/ 536538 h 536538"/>
                <a:gd name="connsiteX6" fmla="*/ 53654 w 2146153"/>
                <a:gd name="connsiteY6" fmla="*/ 536538 h 536538"/>
                <a:gd name="connsiteX7" fmla="*/ 0 w 2146153"/>
                <a:gd name="connsiteY7" fmla="*/ 482884 h 536538"/>
                <a:gd name="connsiteX8" fmla="*/ 0 w 2146153"/>
                <a:gd name="connsiteY8" fmla="*/ 53654 h 5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153" h="536538">
                  <a:moveTo>
                    <a:pt x="0" y="53654"/>
                  </a:moveTo>
                  <a:cubicBezTo>
                    <a:pt x="0" y="24022"/>
                    <a:pt x="24022" y="0"/>
                    <a:pt x="53654" y="0"/>
                  </a:cubicBezTo>
                  <a:lnTo>
                    <a:pt x="2092499" y="0"/>
                  </a:lnTo>
                  <a:cubicBezTo>
                    <a:pt x="2122131" y="0"/>
                    <a:pt x="2146153" y="24022"/>
                    <a:pt x="2146153" y="53654"/>
                  </a:cubicBezTo>
                  <a:lnTo>
                    <a:pt x="2146153" y="482884"/>
                  </a:lnTo>
                  <a:cubicBezTo>
                    <a:pt x="2146153" y="512516"/>
                    <a:pt x="2122131" y="536538"/>
                    <a:pt x="2092499" y="536538"/>
                  </a:cubicBezTo>
                  <a:lnTo>
                    <a:pt x="53654" y="536538"/>
                  </a:lnTo>
                  <a:cubicBezTo>
                    <a:pt x="24022" y="536538"/>
                    <a:pt x="0" y="512516"/>
                    <a:pt x="0" y="482884"/>
                  </a:cubicBezTo>
                  <a:lnTo>
                    <a:pt x="0" y="536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45" tIns="39845" rIns="39845" bIns="39845" numCol="1" spcCol="1270" anchor="ctr" anchorCtr="0">
              <a:noAutofit/>
            </a:bodyPr>
            <a:lstStyle/>
            <a:p>
              <a:pPr marL="0" lvl="0" indent="0" algn="ctr" defTabSz="844550" rtl="0">
                <a:lnSpc>
                  <a:spcPct val="90000"/>
                </a:lnSpc>
                <a:spcBef>
                  <a:spcPct val="0"/>
                </a:spcBef>
                <a:spcAft>
                  <a:spcPct val="35000"/>
                </a:spcAft>
                <a:buNone/>
              </a:pPr>
              <a:r>
                <a:rPr lang="en-US" sz="2400" kern="1200">
                  <a:latin typeface="+mj-lt"/>
                </a:rPr>
                <a:t>Landsat</a:t>
              </a:r>
            </a:p>
          </p:txBody>
        </p:sp>
        <p:sp>
          <p:nvSpPr>
            <p:cNvPr id="22" name="Arrow: Right 21">
              <a:extLst>
                <a:ext uri="{FF2B5EF4-FFF2-40B4-BE49-F238E27FC236}">
                  <a16:creationId xmlns:a16="http://schemas.microsoft.com/office/drawing/2014/main" id="{2AF017DC-7DB2-4095-917D-6F25FE423C3D}"/>
                </a:ext>
              </a:extLst>
            </p:cNvPr>
            <p:cNvSpPr/>
            <p:nvPr/>
          </p:nvSpPr>
          <p:spPr>
            <a:xfrm rot="5400000">
              <a:off x="5962576" y="3019888"/>
              <a:ext cx="93894" cy="93894"/>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2335F211-B1FC-4E05-BE5C-A524CF1D8A4D}"/>
                </a:ext>
              </a:extLst>
            </p:cNvPr>
            <p:cNvSpPr/>
            <p:nvPr/>
          </p:nvSpPr>
          <p:spPr>
            <a:xfrm>
              <a:off x="4936446" y="3160729"/>
              <a:ext cx="2146153" cy="536538"/>
            </a:xfrm>
            <a:custGeom>
              <a:avLst/>
              <a:gdLst>
                <a:gd name="connsiteX0" fmla="*/ 0 w 2146153"/>
                <a:gd name="connsiteY0" fmla="*/ 53654 h 536538"/>
                <a:gd name="connsiteX1" fmla="*/ 53654 w 2146153"/>
                <a:gd name="connsiteY1" fmla="*/ 0 h 536538"/>
                <a:gd name="connsiteX2" fmla="*/ 2092499 w 2146153"/>
                <a:gd name="connsiteY2" fmla="*/ 0 h 536538"/>
                <a:gd name="connsiteX3" fmla="*/ 2146153 w 2146153"/>
                <a:gd name="connsiteY3" fmla="*/ 53654 h 536538"/>
                <a:gd name="connsiteX4" fmla="*/ 2146153 w 2146153"/>
                <a:gd name="connsiteY4" fmla="*/ 482884 h 536538"/>
                <a:gd name="connsiteX5" fmla="*/ 2092499 w 2146153"/>
                <a:gd name="connsiteY5" fmla="*/ 536538 h 536538"/>
                <a:gd name="connsiteX6" fmla="*/ 53654 w 2146153"/>
                <a:gd name="connsiteY6" fmla="*/ 536538 h 536538"/>
                <a:gd name="connsiteX7" fmla="*/ 0 w 2146153"/>
                <a:gd name="connsiteY7" fmla="*/ 482884 h 536538"/>
                <a:gd name="connsiteX8" fmla="*/ 0 w 2146153"/>
                <a:gd name="connsiteY8" fmla="*/ 53654 h 5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153" h="536538">
                  <a:moveTo>
                    <a:pt x="0" y="53654"/>
                  </a:moveTo>
                  <a:cubicBezTo>
                    <a:pt x="0" y="24022"/>
                    <a:pt x="24022" y="0"/>
                    <a:pt x="53654" y="0"/>
                  </a:cubicBezTo>
                  <a:lnTo>
                    <a:pt x="2092499" y="0"/>
                  </a:lnTo>
                  <a:cubicBezTo>
                    <a:pt x="2122131" y="0"/>
                    <a:pt x="2146153" y="24022"/>
                    <a:pt x="2146153" y="53654"/>
                  </a:cubicBezTo>
                  <a:lnTo>
                    <a:pt x="2146153" y="482884"/>
                  </a:lnTo>
                  <a:cubicBezTo>
                    <a:pt x="2146153" y="512516"/>
                    <a:pt x="2122131" y="536538"/>
                    <a:pt x="2092499" y="536538"/>
                  </a:cubicBezTo>
                  <a:lnTo>
                    <a:pt x="53654" y="536538"/>
                  </a:lnTo>
                  <a:cubicBezTo>
                    <a:pt x="24022" y="536538"/>
                    <a:pt x="0" y="512516"/>
                    <a:pt x="0" y="482884"/>
                  </a:cubicBezTo>
                  <a:lnTo>
                    <a:pt x="0" y="5365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35" tIns="36035" rIns="36035" bIns="36035" numCol="1" spcCol="1270" anchor="ctr" anchorCtr="0">
              <a:noAutofit/>
            </a:bodyPr>
            <a:lstStyle/>
            <a:p>
              <a:pPr marL="0" lvl="0" indent="0" algn="ctr" defTabSz="711200">
                <a:lnSpc>
                  <a:spcPct val="90000"/>
                </a:lnSpc>
                <a:spcBef>
                  <a:spcPct val="0"/>
                </a:spcBef>
                <a:spcAft>
                  <a:spcPct val="35000"/>
                </a:spcAft>
                <a:buNone/>
              </a:pPr>
              <a:r>
                <a:rPr lang="en-US" sz="2000" kern="1200">
                  <a:solidFill>
                    <a:schemeClr val="tx1">
                      <a:lumMod val="75000"/>
                      <a:lumOff val="25000"/>
                    </a:schemeClr>
                  </a:solidFill>
                  <a:latin typeface="+mj-lt"/>
                </a:rPr>
                <a:t>NDVI &amp; NDBI</a:t>
              </a:r>
            </a:p>
          </p:txBody>
        </p:sp>
        <p:sp>
          <p:nvSpPr>
            <p:cNvPr id="24" name="Arrow: Right 23">
              <a:extLst>
                <a:ext uri="{FF2B5EF4-FFF2-40B4-BE49-F238E27FC236}">
                  <a16:creationId xmlns:a16="http://schemas.microsoft.com/office/drawing/2014/main" id="{147D7930-EBA0-4B03-B93F-20572519008C}"/>
                </a:ext>
              </a:extLst>
            </p:cNvPr>
            <p:cNvSpPr/>
            <p:nvPr/>
          </p:nvSpPr>
          <p:spPr>
            <a:xfrm rot="5400000">
              <a:off x="5962576" y="3744215"/>
              <a:ext cx="93894" cy="93894"/>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5" name="Freeform: Shape 24">
              <a:extLst>
                <a:ext uri="{FF2B5EF4-FFF2-40B4-BE49-F238E27FC236}">
                  <a16:creationId xmlns:a16="http://schemas.microsoft.com/office/drawing/2014/main" id="{E40189D5-E0B3-43AE-8FE7-4245F3EA3EB4}"/>
                </a:ext>
              </a:extLst>
            </p:cNvPr>
            <p:cNvSpPr/>
            <p:nvPr/>
          </p:nvSpPr>
          <p:spPr>
            <a:xfrm>
              <a:off x="4936446" y="3885056"/>
              <a:ext cx="2146153" cy="536538"/>
            </a:xfrm>
            <a:custGeom>
              <a:avLst/>
              <a:gdLst>
                <a:gd name="connsiteX0" fmla="*/ 0 w 2146153"/>
                <a:gd name="connsiteY0" fmla="*/ 53654 h 536538"/>
                <a:gd name="connsiteX1" fmla="*/ 53654 w 2146153"/>
                <a:gd name="connsiteY1" fmla="*/ 0 h 536538"/>
                <a:gd name="connsiteX2" fmla="*/ 2092499 w 2146153"/>
                <a:gd name="connsiteY2" fmla="*/ 0 h 536538"/>
                <a:gd name="connsiteX3" fmla="*/ 2146153 w 2146153"/>
                <a:gd name="connsiteY3" fmla="*/ 53654 h 536538"/>
                <a:gd name="connsiteX4" fmla="*/ 2146153 w 2146153"/>
                <a:gd name="connsiteY4" fmla="*/ 482884 h 536538"/>
                <a:gd name="connsiteX5" fmla="*/ 2092499 w 2146153"/>
                <a:gd name="connsiteY5" fmla="*/ 536538 h 536538"/>
                <a:gd name="connsiteX6" fmla="*/ 53654 w 2146153"/>
                <a:gd name="connsiteY6" fmla="*/ 536538 h 536538"/>
                <a:gd name="connsiteX7" fmla="*/ 0 w 2146153"/>
                <a:gd name="connsiteY7" fmla="*/ 482884 h 536538"/>
                <a:gd name="connsiteX8" fmla="*/ 0 w 2146153"/>
                <a:gd name="connsiteY8" fmla="*/ 53654 h 5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153" h="536538">
                  <a:moveTo>
                    <a:pt x="0" y="53654"/>
                  </a:moveTo>
                  <a:cubicBezTo>
                    <a:pt x="0" y="24022"/>
                    <a:pt x="24022" y="0"/>
                    <a:pt x="53654" y="0"/>
                  </a:cubicBezTo>
                  <a:lnTo>
                    <a:pt x="2092499" y="0"/>
                  </a:lnTo>
                  <a:cubicBezTo>
                    <a:pt x="2122131" y="0"/>
                    <a:pt x="2146153" y="24022"/>
                    <a:pt x="2146153" y="53654"/>
                  </a:cubicBezTo>
                  <a:lnTo>
                    <a:pt x="2146153" y="482884"/>
                  </a:lnTo>
                  <a:cubicBezTo>
                    <a:pt x="2146153" y="512516"/>
                    <a:pt x="2122131" y="536538"/>
                    <a:pt x="2092499" y="536538"/>
                  </a:cubicBezTo>
                  <a:lnTo>
                    <a:pt x="53654" y="536538"/>
                  </a:lnTo>
                  <a:cubicBezTo>
                    <a:pt x="24022" y="536538"/>
                    <a:pt x="0" y="512516"/>
                    <a:pt x="0" y="482884"/>
                  </a:cubicBezTo>
                  <a:lnTo>
                    <a:pt x="0" y="5365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35" tIns="36035" rIns="36035" bIns="36035" numCol="1" spcCol="1270" anchor="ctr" anchorCtr="0">
              <a:noAutofit/>
            </a:bodyPr>
            <a:lstStyle/>
            <a:p>
              <a:pPr marL="0" lvl="0" indent="0" algn="ctr" defTabSz="711200">
                <a:lnSpc>
                  <a:spcPct val="90000"/>
                </a:lnSpc>
                <a:spcBef>
                  <a:spcPct val="0"/>
                </a:spcBef>
                <a:spcAft>
                  <a:spcPct val="35000"/>
                </a:spcAft>
                <a:buNone/>
              </a:pPr>
              <a:r>
                <a:rPr lang="en-US" sz="2000" kern="1200">
                  <a:solidFill>
                    <a:schemeClr val="tx1">
                      <a:lumMod val="75000"/>
                      <a:lumOff val="25000"/>
                    </a:schemeClr>
                  </a:solidFill>
                  <a:latin typeface="+mj-lt"/>
                </a:rPr>
                <a:t>Vegetation + impervious time series</a:t>
              </a:r>
            </a:p>
          </p:txBody>
        </p:sp>
        <p:sp>
          <p:nvSpPr>
            <p:cNvPr id="26" name="Freeform: Shape 25">
              <a:extLst>
                <a:ext uri="{FF2B5EF4-FFF2-40B4-BE49-F238E27FC236}">
                  <a16:creationId xmlns:a16="http://schemas.microsoft.com/office/drawing/2014/main" id="{45543028-01D4-43F1-903F-C4DF766DB375}"/>
                </a:ext>
              </a:extLst>
            </p:cNvPr>
            <p:cNvSpPr/>
            <p:nvPr/>
          </p:nvSpPr>
          <p:spPr>
            <a:xfrm>
              <a:off x="7383061" y="2436403"/>
              <a:ext cx="2146153" cy="536538"/>
            </a:xfrm>
            <a:custGeom>
              <a:avLst/>
              <a:gdLst>
                <a:gd name="connsiteX0" fmla="*/ 0 w 2146153"/>
                <a:gd name="connsiteY0" fmla="*/ 53654 h 536538"/>
                <a:gd name="connsiteX1" fmla="*/ 53654 w 2146153"/>
                <a:gd name="connsiteY1" fmla="*/ 0 h 536538"/>
                <a:gd name="connsiteX2" fmla="*/ 2092499 w 2146153"/>
                <a:gd name="connsiteY2" fmla="*/ 0 h 536538"/>
                <a:gd name="connsiteX3" fmla="*/ 2146153 w 2146153"/>
                <a:gd name="connsiteY3" fmla="*/ 53654 h 536538"/>
                <a:gd name="connsiteX4" fmla="*/ 2146153 w 2146153"/>
                <a:gd name="connsiteY4" fmla="*/ 482884 h 536538"/>
                <a:gd name="connsiteX5" fmla="*/ 2092499 w 2146153"/>
                <a:gd name="connsiteY5" fmla="*/ 536538 h 536538"/>
                <a:gd name="connsiteX6" fmla="*/ 53654 w 2146153"/>
                <a:gd name="connsiteY6" fmla="*/ 536538 h 536538"/>
                <a:gd name="connsiteX7" fmla="*/ 0 w 2146153"/>
                <a:gd name="connsiteY7" fmla="*/ 482884 h 536538"/>
                <a:gd name="connsiteX8" fmla="*/ 0 w 2146153"/>
                <a:gd name="connsiteY8" fmla="*/ 53654 h 5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153" h="536538">
                  <a:moveTo>
                    <a:pt x="0" y="53654"/>
                  </a:moveTo>
                  <a:cubicBezTo>
                    <a:pt x="0" y="24022"/>
                    <a:pt x="24022" y="0"/>
                    <a:pt x="53654" y="0"/>
                  </a:cubicBezTo>
                  <a:lnTo>
                    <a:pt x="2092499" y="0"/>
                  </a:lnTo>
                  <a:cubicBezTo>
                    <a:pt x="2122131" y="0"/>
                    <a:pt x="2146153" y="24022"/>
                    <a:pt x="2146153" y="53654"/>
                  </a:cubicBezTo>
                  <a:lnTo>
                    <a:pt x="2146153" y="482884"/>
                  </a:lnTo>
                  <a:cubicBezTo>
                    <a:pt x="2146153" y="512516"/>
                    <a:pt x="2122131" y="536538"/>
                    <a:pt x="2092499" y="536538"/>
                  </a:cubicBezTo>
                  <a:lnTo>
                    <a:pt x="53654" y="536538"/>
                  </a:lnTo>
                  <a:cubicBezTo>
                    <a:pt x="24022" y="536538"/>
                    <a:pt x="0" y="512516"/>
                    <a:pt x="0" y="482884"/>
                  </a:cubicBezTo>
                  <a:lnTo>
                    <a:pt x="0" y="536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45" tIns="39845" rIns="39845" bIns="39845" numCol="1" spcCol="1270" anchor="ctr" anchorCtr="0">
              <a:noAutofit/>
            </a:bodyPr>
            <a:lstStyle/>
            <a:p>
              <a:pPr marL="0" lvl="0" indent="0" algn="ctr" defTabSz="844550">
                <a:lnSpc>
                  <a:spcPct val="90000"/>
                </a:lnSpc>
                <a:spcBef>
                  <a:spcPct val="0"/>
                </a:spcBef>
                <a:spcAft>
                  <a:spcPct val="35000"/>
                </a:spcAft>
                <a:buNone/>
              </a:pPr>
              <a:r>
                <a:rPr lang="en-US" sz="2400" kern="1200">
                  <a:latin typeface="+mj-lt"/>
                </a:rPr>
                <a:t>Tree Equity Score</a:t>
              </a:r>
            </a:p>
          </p:txBody>
        </p:sp>
        <p:sp>
          <p:nvSpPr>
            <p:cNvPr id="27" name="Arrow: Right 26">
              <a:extLst>
                <a:ext uri="{FF2B5EF4-FFF2-40B4-BE49-F238E27FC236}">
                  <a16:creationId xmlns:a16="http://schemas.microsoft.com/office/drawing/2014/main" id="{9F2C8E5A-1628-445A-B3D2-84541B1CA76B}"/>
                </a:ext>
              </a:extLst>
            </p:cNvPr>
            <p:cNvSpPr/>
            <p:nvPr/>
          </p:nvSpPr>
          <p:spPr>
            <a:xfrm rot="5400000">
              <a:off x="8409191" y="3019888"/>
              <a:ext cx="93894" cy="93894"/>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8" name="Freeform: Shape 27">
              <a:extLst>
                <a:ext uri="{FF2B5EF4-FFF2-40B4-BE49-F238E27FC236}">
                  <a16:creationId xmlns:a16="http://schemas.microsoft.com/office/drawing/2014/main" id="{00A6B29D-915F-44F5-939B-4A5A5AFE51E1}"/>
                </a:ext>
              </a:extLst>
            </p:cNvPr>
            <p:cNvSpPr/>
            <p:nvPr/>
          </p:nvSpPr>
          <p:spPr>
            <a:xfrm>
              <a:off x="7383061" y="3160729"/>
              <a:ext cx="2146153" cy="536538"/>
            </a:xfrm>
            <a:custGeom>
              <a:avLst/>
              <a:gdLst>
                <a:gd name="connsiteX0" fmla="*/ 0 w 2146153"/>
                <a:gd name="connsiteY0" fmla="*/ 53654 h 536538"/>
                <a:gd name="connsiteX1" fmla="*/ 53654 w 2146153"/>
                <a:gd name="connsiteY1" fmla="*/ 0 h 536538"/>
                <a:gd name="connsiteX2" fmla="*/ 2092499 w 2146153"/>
                <a:gd name="connsiteY2" fmla="*/ 0 h 536538"/>
                <a:gd name="connsiteX3" fmla="*/ 2146153 w 2146153"/>
                <a:gd name="connsiteY3" fmla="*/ 53654 h 536538"/>
                <a:gd name="connsiteX4" fmla="*/ 2146153 w 2146153"/>
                <a:gd name="connsiteY4" fmla="*/ 482884 h 536538"/>
                <a:gd name="connsiteX5" fmla="*/ 2092499 w 2146153"/>
                <a:gd name="connsiteY5" fmla="*/ 536538 h 536538"/>
                <a:gd name="connsiteX6" fmla="*/ 53654 w 2146153"/>
                <a:gd name="connsiteY6" fmla="*/ 536538 h 536538"/>
                <a:gd name="connsiteX7" fmla="*/ 0 w 2146153"/>
                <a:gd name="connsiteY7" fmla="*/ 482884 h 536538"/>
                <a:gd name="connsiteX8" fmla="*/ 0 w 2146153"/>
                <a:gd name="connsiteY8" fmla="*/ 53654 h 5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153" h="536538">
                  <a:moveTo>
                    <a:pt x="0" y="53654"/>
                  </a:moveTo>
                  <a:cubicBezTo>
                    <a:pt x="0" y="24022"/>
                    <a:pt x="24022" y="0"/>
                    <a:pt x="53654" y="0"/>
                  </a:cubicBezTo>
                  <a:lnTo>
                    <a:pt x="2092499" y="0"/>
                  </a:lnTo>
                  <a:cubicBezTo>
                    <a:pt x="2122131" y="0"/>
                    <a:pt x="2146153" y="24022"/>
                    <a:pt x="2146153" y="53654"/>
                  </a:cubicBezTo>
                  <a:lnTo>
                    <a:pt x="2146153" y="482884"/>
                  </a:lnTo>
                  <a:cubicBezTo>
                    <a:pt x="2146153" y="512516"/>
                    <a:pt x="2122131" y="536538"/>
                    <a:pt x="2092499" y="536538"/>
                  </a:cubicBezTo>
                  <a:lnTo>
                    <a:pt x="53654" y="536538"/>
                  </a:lnTo>
                  <a:cubicBezTo>
                    <a:pt x="24022" y="536538"/>
                    <a:pt x="0" y="512516"/>
                    <a:pt x="0" y="482884"/>
                  </a:cubicBezTo>
                  <a:lnTo>
                    <a:pt x="0" y="5365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35" tIns="36035" rIns="36035" bIns="36035" numCol="1" spcCol="1270" anchor="ctr" anchorCtr="0">
              <a:noAutofit/>
            </a:bodyPr>
            <a:lstStyle/>
            <a:p>
              <a:pPr marL="0" lvl="0" indent="0" algn="ctr" defTabSz="711200" rtl="0">
                <a:lnSpc>
                  <a:spcPct val="90000"/>
                </a:lnSpc>
                <a:spcBef>
                  <a:spcPct val="0"/>
                </a:spcBef>
                <a:spcAft>
                  <a:spcPct val="35000"/>
                </a:spcAft>
                <a:buNone/>
              </a:pPr>
              <a:r>
                <a:rPr lang="en-US" sz="2000" kern="1200">
                  <a:solidFill>
                    <a:schemeClr val="tx1">
                      <a:lumMod val="75000"/>
                      <a:lumOff val="25000"/>
                    </a:schemeClr>
                  </a:solidFill>
                  <a:latin typeface="+mj-lt"/>
                </a:rPr>
                <a:t>Socioeconomic factors</a:t>
              </a:r>
            </a:p>
          </p:txBody>
        </p:sp>
        <p:sp>
          <p:nvSpPr>
            <p:cNvPr id="29" name="Arrow: Right 28">
              <a:extLst>
                <a:ext uri="{FF2B5EF4-FFF2-40B4-BE49-F238E27FC236}">
                  <a16:creationId xmlns:a16="http://schemas.microsoft.com/office/drawing/2014/main" id="{09B228C1-5726-49C6-A1C5-F784DF6ECE61}"/>
                </a:ext>
              </a:extLst>
            </p:cNvPr>
            <p:cNvSpPr/>
            <p:nvPr/>
          </p:nvSpPr>
          <p:spPr>
            <a:xfrm rot="5400000">
              <a:off x="8409191" y="3744215"/>
              <a:ext cx="93894" cy="93894"/>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0" name="Freeform: Shape 29">
              <a:extLst>
                <a:ext uri="{FF2B5EF4-FFF2-40B4-BE49-F238E27FC236}">
                  <a16:creationId xmlns:a16="http://schemas.microsoft.com/office/drawing/2014/main" id="{7D9D58EF-BDDA-4FEC-9255-A468B2DD966E}"/>
                </a:ext>
              </a:extLst>
            </p:cNvPr>
            <p:cNvSpPr/>
            <p:nvPr/>
          </p:nvSpPr>
          <p:spPr>
            <a:xfrm>
              <a:off x="7383061" y="3885056"/>
              <a:ext cx="2146153" cy="536538"/>
            </a:xfrm>
            <a:custGeom>
              <a:avLst/>
              <a:gdLst>
                <a:gd name="connsiteX0" fmla="*/ 0 w 2146153"/>
                <a:gd name="connsiteY0" fmla="*/ 53654 h 536538"/>
                <a:gd name="connsiteX1" fmla="*/ 53654 w 2146153"/>
                <a:gd name="connsiteY1" fmla="*/ 0 h 536538"/>
                <a:gd name="connsiteX2" fmla="*/ 2092499 w 2146153"/>
                <a:gd name="connsiteY2" fmla="*/ 0 h 536538"/>
                <a:gd name="connsiteX3" fmla="*/ 2146153 w 2146153"/>
                <a:gd name="connsiteY3" fmla="*/ 53654 h 536538"/>
                <a:gd name="connsiteX4" fmla="*/ 2146153 w 2146153"/>
                <a:gd name="connsiteY4" fmla="*/ 482884 h 536538"/>
                <a:gd name="connsiteX5" fmla="*/ 2092499 w 2146153"/>
                <a:gd name="connsiteY5" fmla="*/ 536538 h 536538"/>
                <a:gd name="connsiteX6" fmla="*/ 53654 w 2146153"/>
                <a:gd name="connsiteY6" fmla="*/ 536538 h 536538"/>
                <a:gd name="connsiteX7" fmla="*/ 0 w 2146153"/>
                <a:gd name="connsiteY7" fmla="*/ 482884 h 536538"/>
                <a:gd name="connsiteX8" fmla="*/ 0 w 2146153"/>
                <a:gd name="connsiteY8" fmla="*/ 53654 h 5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153" h="536538">
                  <a:moveTo>
                    <a:pt x="0" y="53654"/>
                  </a:moveTo>
                  <a:cubicBezTo>
                    <a:pt x="0" y="24022"/>
                    <a:pt x="24022" y="0"/>
                    <a:pt x="53654" y="0"/>
                  </a:cubicBezTo>
                  <a:lnTo>
                    <a:pt x="2092499" y="0"/>
                  </a:lnTo>
                  <a:cubicBezTo>
                    <a:pt x="2122131" y="0"/>
                    <a:pt x="2146153" y="24022"/>
                    <a:pt x="2146153" y="53654"/>
                  </a:cubicBezTo>
                  <a:lnTo>
                    <a:pt x="2146153" y="482884"/>
                  </a:lnTo>
                  <a:cubicBezTo>
                    <a:pt x="2146153" y="512516"/>
                    <a:pt x="2122131" y="536538"/>
                    <a:pt x="2092499" y="536538"/>
                  </a:cubicBezTo>
                  <a:lnTo>
                    <a:pt x="53654" y="536538"/>
                  </a:lnTo>
                  <a:cubicBezTo>
                    <a:pt x="24022" y="536538"/>
                    <a:pt x="0" y="512516"/>
                    <a:pt x="0" y="482884"/>
                  </a:cubicBezTo>
                  <a:lnTo>
                    <a:pt x="0" y="5365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35" tIns="36035" rIns="36035" bIns="36035" numCol="1" spcCol="1270" anchor="ctr" anchorCtr="0">
              <a:noAutofit/>
            </a:bodyPr>
            <a:lstStyle/>
            <a:p>
              <a:pPr marL="0" lvl="0" indent="0" algn="ctr" defTabSz="711200">
                <a:lnSpc>
                  <a:spcPct val="90000"/>
                </a:lnSpc>
                <a:spcBef>
                  <a:spcPct val="0"/>
                </a:spcBef>
                <a:spcAft>
                  <a:spcPct val="35000"/>
                </a:spcAft>
                <a:buNone/>
              </a:pPr>
              <a:r>
                <a:rPr lang="en-US" sz="2000" kern="1200">
                  <a:solidFill>
                    <a:schemeClr val="tx1">
                      <a:lumMod val="75000"/>
                      <a:lumOff val="25000"/>
                    </a:schemeClr>
                  </a:solidFill>
                  <a:latin typeface="+mj-lt"/>
                </a:rPr>
                <a:t>Heat vulnerability map</a:t>
              </a:r>
            </a:p>
          </p:txBody>
        </p:sp>
        <p:sp>
          <p:nvSpPr>
            <p:cNvPr id="31" name="Freeform: Shape 30">
              <a:extLst>
                <a:ext uri="{FF2B5EF4-FFF2-40B4-BE49-F238E27FC236}">
                  <a16:creationId xmlns:a16="http://schemas.microsoft.com/office/drawing/2014/main" id="{0CC2EB14-22C8-49AB-B13A-06108C2C2276}"/>
                </a:ext>
              </a:extLst>
            </p:cNvPr>
            <p:cNvSpPr/>
            <p:nvPr/>
          </p:nvSpPr>
          <p:spPr>
            <a:xfrm>
              <a:off x="9829676" y="2436403"/>
              <a:ext cx="2146153" cy="536538"/>
            </a:xfrm>
            <a:custGeom>
              <a:avLst/>
              <a:gdLst>
                <a:gd name="connsiteX0" fmla="*/ 0 w 2146153"/>
                <a:gd name="connsiteY0" fmla="*/ 53654 h 536538"/>
                <a:gd name="connsiteX1" fmla="*/ 53654 w 2146153"/>
                <a:gd name="connsiteY1" fmla="*/ 0 h 536538"/>
                <a:gd name="connsiteX2" fmla="*/ 2092499 w 2146153"/>
                <a:gd name="connsiteY2" fmla="*/ 0 h 536538"/>
                <a:gd name="connsiteX3" fmla="*/ 2146153 w 2146153"/>
                <a:gd name="connsiteY3" fmla="*/ 53654 h 536538"/>
                <a:gd name="connsiteX4" fmla="*/ 2146153 w 2146153"/>
                <a:gd name="connsiteY4" fmla="*/ 482884 h 536538"/>
                <a:gd name="connsiteX5" fmla="*/ 2092499 w 2146153"/>
                <a:gd name="connsiteY5" fmla="*/ 536538 h 536538"/>
                <a:gd name="connsiteX6" fmla="*/ 53654 w 2146153"/>
                <a:gd name="connsiteY6" fmla="*/ 536538 h 536538"/>
                <a:gd name="connsiteX7" fmla="*/ 0 w 2146153"/>
                <a:gd name="connsiteY7" fmla="*/ 482884 h 536538"/>
                <a:gd name="connsiteX8" fmla="*/ 0 w 2146153"/>
                <a:gd name="connsiteY8" fmla="*/ 53654 h 5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153" h="536538">
                  <a:moveTo>
                    <a:pt x="0" y="53654"/>
                  </a:moveTo>
                  <a:cubicBezTo>
                    <a:pt x="0" y="24022"/>
                    <a:pt x="24022" y="0"/>
                    <a:pt x="53654" y="0"/>
                  </a:cubicBezTo>
                  <a:lnTo>
                    <a:pt x="2092499" y="0"/>
                  </a:lnTo>
                  <a:cubicBezTo>
                    <a:pt x="2122131" y="0"/>
                    <a:pt x="2146153" y="24022"/>
                    <a:pt x="2146153" y="53654"/>
                  </a:cubicBezTo>
                  <a:lnTo>
                    <a:pt x="2146153" y="482884"/>
                  </a:lnTo>
                  <a:cubicBezTo>
                    <a:pt x="2146153" y="512516"/>
                    <a:pt x="2122131" y="536538"/>
                    <a:pt x="2092499" y="536538"/>
                  </a:cubicBezTo>
                  <a:lnTo>
                    <a:pt x="53654" y="536538"/>
                  </a:lnTo>
                  <a:cubicBezTo>
                    <a:pt x="24022" y="536538"/>
                    <a:pt x="0" y="512516"/>
                    <a:pt x="0" y="482884"/>
                  </a:cubicBezTo>
                  <a:lnTo>
                    <a:pt x="0" y="536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45" tIns="39845" rIns="39845" bIns="39845" numCol="1" spcCol="1270" anchor="ctr" anchorCtr="0">
              <a:noAutofit/>
            </a:bodyPr>
            <a:lstStyle/>
            <a:p>
              <a:pPr marL="0" lvl="0" indent="0" algn="ctr" defTabSz="844550">
                <a:lnSpc>
                  <a:spcPct val="90000"/>
                </a:lnSpc>
                <a:spcBef>
                  <a:spcPct val="0"/>
                </a:spcBef>
                <a:spcAft>
                  <a:spcPct val="35000"/>
                </a:spcAft>
                <a:buNone/>
              </a:pPr>
              <a:r>
                <a:rPr lang="en-US" sz="2400" kern="1200">
                  <a:latin typeface="+mj-lt"/>
                </a:rPr>
                <a:t>Maxar</a:t>
              </a:r>
            </a:p>
          </p:txBody>
        </p:sp>
        <p:sp>
          <p:nvSpPr>
            <p:cNvPr id="32" name="Arrow: Right 31">
              <a:extLst>
                <a:ext uri="{FF2B5EF4-FFF2-40B4-BE49-F238E27FC236}">
                  <a16:creationId xmlns:a16="http://schemas.microsoft.com/office/drawing/2014/main" id="{8993174F-B634-4171-A8A3-5403396D2092}"/>
                </a:ext>
              </a:extLst>
            </p:cNvPr>
            <p:cNvSpPr/>
            <p:nvPr/>
          </p:nvSpPr>
          <p:spPr>
            <a:xfrm rot="5400000">
              <a:off x="10855806" y="3019888"/>
              <a:ext cx="93894" cy="93894"/>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3" name="Freeform: Shape 32">
              <a:extLst>
                <a:ext uri="{FF2B5EF4-FFF2-40B4-BE49-F238E27FC236}">
                  <a16:creationId xmlns:a16="http://schemas.microsoft.com/office/drawing/2014/main" id="{FBCB6D77-C60E-4AEB-A47A-3291CFC07D2A}"/>
                </a:ext>
              </a:extLst>
            </p:cNvPr>
            <p:cNvSpPr/>
            <p:nvPr/>
          </p:nvSpPr>
          <p:spPr>
            <a:xfrm>
              <a:off x="9829676" y="3160729"/>
              <a:ext cx="2146153" cy="536538"/>
            </a:xfrm>
            <a:custGeom>
              <a:avLst/>
              <a:gdLst>
                <a:gd name="connsiteX0" fmla="*/ 0 w 2146153"/>
                <a:gd name="connsiteY0" fmla="*/ 53654 h 536538"/>
                <a:gd name="connsiteX1" fmla="*/ 53654 w 2146153"/>
                <a:gd name="connsiteY1" fmla="*/ 0 h 536538"/>
                <a:gd name="connsiteX2" fmla="*/ 2092499 w 2146153"/>
                <a:gd name="connsiteY2" fmla="*/ 0 h 536538"/>
                <a:gd name="connsiteX3" fmla="*/ 2146153 w 2146153"/>
                <a:gd name="connsiteY3" fmla="*/ 53654 h 536538"/>
                <a:gd name="connsiteX4" fmla="*/ 2146153 w 2146153"/>
                <a:gd name="connsiteY4" fmla="*/ 482884 h 536538"/>
                <a:gd name="connsiteX5" fmla="*/ 2092499 w 2146153"/>
                <a:gd name="connsiteY5" fmla="*/ 536538 h 536538"/>
                <a:gd name="connsiteX6" fmla="*/ 53654 w 2146153"/>
                <a:gd name="connsiteY6" fmla="*/ 536538 h 536538"/>
                <a:gd name="connsiteX7" fmla="*/ 0 w 2146153"/>
                <a:gd name="connsiteY7" fmla="*/ 482884 h 536538"/>
                <a:gd name="connsiteX8" fmla="*/ 0 w 2146153"/>
                <a:gd name="connsiteY8" fmla="*/ 53654 h 5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153" h="536538">
                  <a:moveTo>
                    <a:pt x="0" y="53654"/>
                  </a:moveTo>
                  <a:cubicBezTo>
                    <a:pt x="0" y="24022"/>
                    <a:pt x="24022" y="0"/>
                    <a:pt x="53654" y="0"/>
                  </a:cubicBezTo>
                  <a:lnTo>
                    <a:pt x="2092499" y="0"/>
                  </a:lnTo>
                  <a:cubicBezTo>
                    <a:pt x="2122131" y="0"/>
                    <a:pt x="2146153" y="24022"/>
                    <a:pt x="2146153" y="53654"/>
                  </a:cubicBezTo>
                  <a:lnTo>
                    <a:pt x="2146153" y="482884"/>
                  </a:lnTo>
                  <a:cubicBezTo>
                    <a:pt x="2146153" y="512516"/>
                    <a:pt x="2122131" y="536538"/>
                    <a:pt x="2092499" y="536538"/>
                  </a:cubicBezTo>
                  <a:lnTo>
                    <a:pt x="53654" y="536538"/>
                  </a:lnTo>
                  <a:cubicBezTo>
                    <a:pt x="24022" y="536538"/>
                    <a:pt x="0" y="512516"/>
                    <a:pt x="0" y="482884"/>
                  </a:cubicBezTo>
                  <a:lnTo>
                    <a:pt x="0" y="5365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35" tIns="36035" rIns="36035" bIns="36035" numCol="1" spcCol="1270" anchor="ctr" anchorCtr="0">
              <a:noAutofit/>
            </a:bodyPr>
            <a:lstStyle/>
            <a:p>
              <a:pPr marL="0" lvl="0" indent="0" algn="ctr" defTabSz="711200">
                <a:lnSpc>
                  <a:spcPct val="90000"/>
                </a:lnSpc>
                <a:spcBef>
                  <a:spcPct val="0"/>
                </a:spcBef>
                <a:spcAft>
                  <a:spcPct val="35000"/>
                </a:spcAft>
                <a:buNone/>
              </a:pPr>
              <a:r>
                <a:rPr lang="en-US" sz="2000" kern="1200">
                  <a:solidFill>
                    <a:schemeClr val="tx1">
                      <a:lumMod val="75000"/>
                      <a:lumOff val="25000"/>
                    </a:schemeClr>
                  </a:solidFill>
                  <a:latin typeface="+mj-lt"/>
                </a:rPr>
                <a:t>Reflectance</a:t>
              </a:r>
            </a:p>
          </p:txBody>
        </p:sp>
        <p:sp>
          <p:nvSpPr>
            <p:cNvPr id="34" name="Arrow: Right 33">
              <a:extLst>
                <a:ext uri="{FF2B5EF4-FFF2-40B4-BE49-F238E27FC236}">
                  <a16:creationId xmlns:a16="http://schemas.microsoft.com/office/drawing/2014/main" id="{A2EDDFDD-135F-415A-B00B-B55FDA89CD0B}"/>
                </a:ext>
              </a:extLst>
            </p:cNvPr>
            <p:cNvSpPr/>
            <p:nvPr/>
          </p:nvSpPr>
          <p:spPr>
            <a:xfrm rot="5400000">
              <a:off x="10855806" y="3744215"/>
              <a:ext cx="93894" cy="93894"/>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5" name="Freeform: Shape 34">
              <a:extLst>
                <a:ext uri="{FF2B5EF4-FFF2-40B4-BE49-F238E27FC236}">
                  <a16:creationId xmlns:a16="http://schemas.microsoft.com/office/drawing/2014/main" id="{34AFFF43-AF6B-4D85-A1A5-3F177A7C77AB}"/>
                </a:ext>
              </a:extLst>
            </p:cNvPr>
            <p:cNvSpPr/>
            <p:nvPr/>
          </p:nvSpPr>
          <p:spPr>
            <a:xfrm>
              <a:off x="9829676" y="3885056"/>
              <a:ext cx="2146153" cy="536538"/>
            </a:xfrm>
            <a:custGeom>
              <a:avLst/>
              <a:gdLst>
                <a:gd name="connsiteX0" fmla="*/ 0 w 2146153"/>
                <a:gd name="connsiteY0" fmla="*/ 53654 h 536538"/>
                <a:gd name="connsiteX1" fmla="*/ 53654 w 2146153"/>
                <a:gd name="connsiteY1" fmla="*/ 0 h 536538"/>
                <a:gd name="connsiteX2" fmla="*/ 2092499 w 2146153"/>
                <a:gd name="connsiteY2" fmla="*/ 0 h 536538"/>
                <a:gd name="connsiteX3" fmla="*/ 2146153 w 2146153"/>
                <a:gd name="connsiteY3" fmla="*/ 53654 h 536538"/>
                <a:gd name="connsiteX4" fmla="*/ 2146153 w 2146153"/>
                <a:gd name="connsiteY4" fmla="*/ 482884 h 536538"/>
                <a:gd name="connsiteX5" fmla="*/ 2092499 w 2146153"/>
                <a:gd name="connsiteY5" fmla="*/ 536538 h 536538"/>
                <a:gd name="connsiteX6" fmla="*/ 53654 w 2146153"/>
                <a:gd name="connsiteY6" fmla="*/ 536538 h 536538"/>
                <a:gd name="connsiteX7" fmla="*/ 0 w 2146153"/>
                <a:gd name="connsiteY7" fmla="*/ 482884 h 536538"/>
                <a:gd name="connsiteX8" fmla="*/ 0 w 2146153"/>
                <a:gd name="connsiteY8" fmla="*/ 53654 h 5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153" h="536538">
                  <a:moveTo>
                    <a:pt x="0" y="53654"/>
                  </a:moveTo>
                  <a:cubicBezTo>
                    <a:pt x="0" y="24022"/>
                    <a:pt x="24022" y="0"/>
                    <a:pt x="53654" y="0"/>
                  </a:cubicBezTo>
                  <a:lnTo>
                    <a:pt x="2092499" y="0"/>
                  </a:lnTo>
                  <a:cubicBezTo>
                    <a:pt x="2122131" y="0"/>
                    <a:pt x="2146153" y="24022"/>
                    <a:pt x="2146153" y="53654"/>
                  </a:cubicBezTo>
                  <a:lnTo>
                    <a:pt x="2146153" y="482884"/>
                  </a:lnTo>
                  <a:cubicBezTo>
                    <a:pt x="2146153" y="512516"/>
                    <a:pt x="2122131" y="536538"/>
                    <a:pt x="2092499" y="536538"/>
                  </a:cubicBezTo>
                  <a:lnTo>
                    <a:pt x="53654" y="536538"/>
                  </a:lnTo>
                  <a:cubicBezTo>
                    <a:pt x="24022" y="536538"/>
                    <a:pt x="0" y="512516"/>
                    <a:pt x="0" y="482884"/>
                  </a:cubicBezTo>
                  <a:lnTo>
                    <a:pt x="0" y="5365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35" tIns="36035" rIns="36035" bIns="36035" numCol="1" spcCol="1270" anchor="ctr" anchorCtr="0">
              <a:noAutofit/>
            </a:bodyPr>
            <a:lstStyle/>
            <a:p>
              <a:pPr marL="0" lvl="0" indent="0" algn="ctr" defTabSz="711200">
                <a:lnSpc>
                  <a:spcPct val="90000"/>
                </a:lnSpc>
                <a:spcBef>
                  <a:spcPct val="0"/>
                </a:spcBef>
                <a:spcAft>
                  <a:spcPct val="35000"/>
                </a:spcAft>
                <a:buNone/>
              </a:pPr>
              <a:r>
                <a:rPr lang="en-US" sz="2000" kern="1200">
                  <a:solidFill>
                    <a:schemeClr val="tx1">
                      <a:lumMod val="75000"/>
                      <a:lumOff val="25000"/>
                    </a:schemeClr>
                  </a:solidFill>
                  <a:latin typeface="+mj-lt"/>
                </a:rPr>
                <a:t>Roof classification map</a:t>
              </a:r>
            </a:p>
          </p:txBody>
        </p:sp>
      </p:grpSp>
      <p:grpSp>
        <p:nvGrpSpPr>
          <p:cNvPr id="36" name="Group 35">
            <a:extLst>
              <a:ext uri="{FF2B5EF4-FFF2-40B4-BE49-F238E27FC236}">
                <a16:creationId xmlns:a16="http://schemas.microsoft.com/office/drawing/2014/main" id="{2ABCA8EC-737F-4C6C-9BCF-8C1A3FD2093D}"/>
              </a:ext>
            </a:extLst>
          </p:cNvPr>
          <p:cNvGrpSpPr/>
          <p:nvPr/>
        </p:nvGrpSpPr>
        <p:grpSpPr>
          <a:xfrm>
            <a:off x="224882" y="1939834"/>
            <a:ext cx="2298034" cy="2978331"/>
            <a:chOff x="126932" y="2086331"/>
            <a:chExt cx="2361723" cy="2184593"/>
          </a:xfrm>
        </p:grpSpPr>
        <p:sp>
          <p:nvSpPr>
            <p:cNvPr id="37" name="Freeform: Shape 36">
              <a:extLst>
                <a:ext uri="{FF2B5EF4-FFF2-40B4-BE49-F238E27FC236}">
                  <a16:creationId xmlns:a16="http://schemas.microsoft.com/office/drawing/2014/main" id="{1054B697-0BE8-4B7E-ADC6-95F8910A311A}"/>
                </a:ext>
              </a:extLst>
            </p:cNvPr>
            <p:cNvSpPr/>
            <p:nvPr/>
          </p:nvSpPr>
          <p:spPr>
            <a:xfrm>
              <a:off x="126932" y="2086331"/>
              <a:ext cx="2361723" cy="590430"/>
            </a:xfrm>
            <a:custGeom>
              <a:avLst/>
              <a:gdLst>
                <a:gd name="connsiteX0" fmla="*/ 0 w 2361723"/>
                <a:gd name="connsiteY0" fmla="*/ 59043 h 590430"/>
                <a:gd name="connsiteX1" fmla="*/ 59043 w 2361723"/>
                <a:gd name="connsiteY1" fmla="*/ 0 h 590430"/>
                <a:gd name="connsiteX2" fmla="*/ 2302680 w 2361723"/>
                <a:gd name="connsiteY2" fmla="*/ 0 h 590430"/>
                <a:gd name="connsiteX3" fmla="*/ 2361723 w 2361723"/>
                <a:gd name="connsiteY3" fmla="*/ 59043 h 590430"/>
                <a:gd name="connsiteX4" fmla="*/ 2361723 w 2361723"/>
                <a:gd name="connsiteY4" fmla="*/ 531387 h 590430"/>
                <a:gd name="connsiteX5" fmla="*/ 2302680 w 2361723"/>
                <a:gd name="connsiteY5" fmla="*/ 590430 h 590430"/>
                <a:gd name="connsiteX6" fmla="*/ 59043 w 2361723"/>
                <a:gd name="connsiteY6" fmla="*/ 590430 h 590430"/>
                <a:gd name="connsiteX7" fmla="*/ 0 w 2361723"/>
                <a:gd name="connsiteY7" fmla="*/ 531387 h 590430"/>
                <a:gd name="connsiteX8" fmla="*/ 0 w 2361723"/>
                <a:gd name="connsiteY8" fmla="*/ 59043 h 59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1723" h="590430">
                  <a:moveTo>
                    <a:pt x="0" y="59043"/>
                  </a:moveTo>
                  <a:cubicBezTo>
                    <a:pt x="0" y="26434"/>
                    <a:pt x="26434" y="0"/>
                    <a:pt x="59043" y="0"/>
                  </a:cubicBezTo>
                  <a:lnTo>
                    <a:pt x="2302680" y="0"/>
                  </a:lnTo>
                  <a:cubicBezTo>
                    <a:pt x="2335289" y="0"/>
                    <a:pt x="2361723" y="26434"/>
                    <a:pt x="2361723" y="59043"/>
                  </a:cubicBezTo>
                  <a:lnTo>
                    <a:pt x="2361723" y="531387"/>
                  </a:lnTo>
                  <a:cubicBezTo>
                    <a:pt x="2361723" y="563996"/>
                    <a:pt x="2335289" y="590430"/>
                    <a:pt x="2302680" y="590430"/>
                  </a:cubicBezTo>
                  <a:lnTo>
                    <a:pt x="59043" y="590430"/>
                  </a:lnTo>
                  <a:cubicBezTo>
                    <a:pt x="26434" y="590430"/>
                    <a:pt x="0" y="563996"/>
                    <a:pt x="0" y="531387"/>
                  </a:cubicBezTo>
                  <a:lnTo>
                    <a:pt x="0" y="59043"/>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0313" tIns="50313" rIns="50313" bIns="50313" numCol="1" spcCol="1270" anchor="ctr" anchorCtr="0">
              <a:noAutofit/>
            </a:bodyPr>
            <a:lstStyle/>
            <a:p>
              <a:pPr marL="0" lvl="0" indent="0" algn="ctr" defTabSz="1155700">
                <a:lnSpc>
                  <a:spcPct val="90000"/>
                </a:lnSpc>
                <a:spcBef>
                  <a:spcPct val="0"/>
                </a:spcBef>
                <a:spcAft>
                  <a:spcPct val="35000"/>
                </a:spcAft>
                <a:buNone/>
              </a:pPr>
              <a:r>
                <a:rPr lang="en-US" sz="2600" kern="1200">
                  <a:latin typeface="Century Gothic"/>
                </a:rPr>
                <a:t>Data sources:</a:t>
              </a:r>
            </a:p>
          </p:txBody>
        </p:sp>
        <p:sp>
          <p:nvSpPr>
            <p:cNvPr id="38" name="Arrow: Right 37">
              <a:extLst>
                <a:ext uri="{FF2B5EF4-FFF2-40B4-BE49-F238E27FC236}">
                  <a16:creationId xmlns:a16="http://schemas.microsoft.com/office/drawing/2014/main" id="{A2915A04-639E-4A88-BD3A-59C7348BC42C}"/>
                </a:ext>
              </a:extLst>
            </p:cNvPr>
            <p:cNvSpPr/>
            <p:nvPr/>
          </p:nvSpPr>
          <p:spPr>
            <a:xfrm rot="5400000">
              <a:off x="1256131" y="2728424"/>
              <a:ext cx="103325" cy="103325"/>
            </a:xfrm>
            <a:prstGeom prst="rightArrow">
              <a:avLst>
                <a:gd name="adj1" fmla="val 66700"/>
                <a:gd name="adj2" fmla="val 5000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sp>
          <p:nvSpPr>
            <p:cNvPr id="39" name="Freeform: Shape 38">
              <a:extLst>
                <a:ext uri="{FF2B5EF4-FFF2-40B4-BE49-F238E27FC236}">
                  <a16:creationId xmlns:a16="http://schemas.microsoft.com/office/drawing/2014/main" id="{3E024F6D-230E-46D9-8681-8E27A14F517D}"/>
                </a:ext>
              </a:extLst>
            </p:cNvPr>
            <p:cNvSpPr/>
            <p:nvPr/>
          </p:nvSpPr>
          <p:spPr>
            <a:xfrm>
              <a:off x="126932" y="2883413"/>
              <a:ext cx="2361723" cy="590430"/>
            </a:xfrm>
            <a:custGeom>
              <a:avLst/>
              <a:gdLst>
                <a:gd name="connsiteX0" fmla="*/ 0 w 2361723"/>
                <a:gd name="connsiteY0" fmla="*/ 59043 h 590430"/>
                <a:gd name="connsiteX1" fmla="*/ 59043 w 2361723"/>
                <a:gd name="connsiteY1" fmla="*/ 0 h 590430"/>
                <a:gd name="connsiteX2" fmla="*/ 2302680 w 2361723"/>
                <a:gd name="connsiteY2" fmla="*/ 0 h 590430"/>
                <a:gd name="connsiteX3" fmla="*/ 2361723 w 2361723"/>
                <a:gd name="connsiteY3" fmla="*/ 59043 h 590430"/>
                <a:gd name="connsiteX4" fmla="*/ 2361723 w 2361723"/>
                <a:gd name="connsiteY4" fmla="*/ 531387 h 590430"/>
                <a:gd name="connsiteX5" fmla="*/ 2302680 w 2361723"/>
                <a:gd name="connsiteY5" fmla="*/ 590430 h 590430"/>
                <a:gd name="connsiteX6" fmla="*/ 59043 w 2361723"/>
                <a:gd name="connsiteY6" fmla="*/ 590430 h 590430"/>
                <a:gd name="connsiteX7" fmla="*/ 0 w 2361723"/>
                <a:gd name="connsiteY7" fmla="*/ 531387 h 590430"/>
                <a:gd name="connsiteX8" fmla="*/ 0 w 2361723"/>
                <a:gd name="connsiteY8" fmla="*/ 59043 h 59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1723" h="590430">
                  <a:moveTo>
                    <a:pt x="0" y="59043"/>
                  </a:moveTo>
                  <a:cubicBezTo>
                    <a:pt x="0" y="26434"/>
                    <a:pt x="26434" y="0"/>
                    <a:pt x="59043" y="0"/>
                  </a:cubicBezTo>
                  <a:lnTo>
                    <a:pt x="2302680" y="0"/>
                  </a:lnTo>
                  <a:cubicBezTo>
                    <a:pt x="2335289" y="0"/>
                    <a:pt x="2361723" y="26434"/>
                    <a:pt x="2361723" y="59043"/>
                  </a:cubicBezTo>
                  <a:lnTo>
                    <a:pt x="2361723" y="531387"/>
                  </a:lnTo>
                  <a:cubicBezTo>
                    <a:pt x="2361723" y="563996"/>
                    <a:pt x="2335289" y="590430"/>
                    <a:pt x="2302680" y="590430"/>
                  </a:cubicBezTo>
                  <a:lnTo>
                    <a:pt x="59043" y="590430"/>
                  </a:lnTo>
                  <a:cubicBezTo>
                    <a:pt x="26434" y="590430"/>
                    <a:pt x="0" y="563996"/>
                    <a:pt x="0" y="531387"/>
                  </a:cubicBezTo>
                  <a:lnTo>
                    <a:pt x="0" y="59043"/>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0313" tIns="50313" rIns="50313" bIns="50313" numCol="1" spcCol="1270" anchor="ctr" anchorCtr="0">
              <a:noAutofit/>
            </a:bodyPr>
            <a:lstStyle/>
            <a:p>
              <a:pPr marL="0" lvl="0" indent="0" algn="ctr" defTabSz="1155700">
                <a:lnSpc>
                  <a:spcPct val="90000"/>
                </a:lnSpc>
                <a:spcBef>
                  <a:spcPct val="0"/>
                </a:spcBef>
                <a:spcAft>
                  <a:spcPct val="35000"/>
                </a:spcAft>
                <a:buNone/>
              </a:pPr>
              <a:r>
                <a:rPr lang="en-US" sz="2400" kern="1200">
                  <a:solidFill>
                    <a:schemeClr val="tx1">
                      <a:lumMod val="75000"/>
                      <a:lumOff val="25000"/>
                    </a:schemeClr>
                  </a:solidFill>
                  <a:latin typeface="Century Gothic"/>
                </a:rPr>
                <a:t>Parameters:</a:t>
              </a:r>
            </a:p>
          </p:txBody>
        </p:sp>
        <p:sp>
          <p:nvSpPr>
            <p:cNvPr id="40" name="Arrow: Right 39">
              <a:extLst>
                <a:ext uri="{FF2B5EF4-FFF2-40B4-BE49-F238E27FC236}">
                  <a16:creationId xmlns:a16="http://schemas.microsoft.com/office/drawing/2014/main" id="{79D5D502-A48C-41F1-8B15-135F5CCB8520}"/>
                </a:ext>
              </a:extLst>
            </p:cNvPr>
            <p:cNvSpPr/>
            <p:nvPr/>
          </p:nvSpPr>
          <p:spPr>
            <a:xfrm rot="5400000">
              <a:off x="1256131" y="3525506"/>
              <a:ext cx="103325" cy="103325"/>
            </a:xfrm>
            <a:prstGeom prst="rightArrow">
              <a:avLst>
                <a:gd name="adj1" fmla="val 66700"/>
                <a:gd name="adj2" fmla="val 5000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sp>
          <p:nvSpPr>
            <p:cNvPr id="41" name="Freeform: Shape 40">
              <a:extLst>
                <a:ext uri="{FF2B5EF4-FFF2-40B4-BE49-F238E27FC236}">
                  <a16:creationId xmlns:a16="http://schemas.microsoft.com/office/drawing/2014/main" id="{EAC5C796-C156-4B89-93BC-27AC75589D13}"/>
                </a:ext>
              </a:extLst>
            </p:cNvPr>
            <p:cNvSpPr/>
            <p:nvPr/>
          </p:nvSpPr>
          <p:spPr>
            <a:xfrm>
              <a:off x="126932" y="3680494"/>
              <a:ext cx="2361723" cy="590430"/>
            </a:xfrm>
            <a:custGeom>
              <a:avLst/>
              <a:gdLst>
                <a:gd name="connsiteX0" fmla="*/ 0 w 2361723"/>
                <a:gd name="connsiteY0" fmla="*/ 59043 h 590430"/>
                <a:gd name="connsiteX1" fmla="*/ 59043 w 2361723"/>
                <a:gd name="connsiteY1" fmla="*/ 0 h 590430"/>
                <a:gd name="connsiteX2" fmla="*/ 2302680 w 2361723"/>
                <a:gd name="connsiteY2" fmla="*/ 0 h 590430"/>
                <a:gd name="connsiteX3" fmla="*/ 2361723 w 2361723"/>
                <a:gd name="connsiteY3" fmla="*/ 59043 h 590430"/>
                <a:gd name="connsiteX4" fmla="*/ 2361723 w 2361723"/>
                <a:gd name="connsiteY4" fmla="*/ 531387 h 590430"/>
                <a:gd name="connsiteX5" fmla="*/ 2302680 w 2361723"/>
                <a:gd name="connsiteY5" fmla="*/ 590430 h 590430"/>
                <a:gd name="connsiteX6" fmla="*/ 59043 w 2361723"/>
                <a:gd name="connsiteY6" fmla="*/ 590430 h 590430"/>
                <a:gd name="connsiteX7" fmla="*/ 0 w 2361723"/>
                <a:gd name="connsiteY7" fmla="*/ 531387 h 590430"/>
                <a:gd name="connsiteX8" fmla="*/ 0 w 2361723"/>
                <a:gd name="connsiteY8" fmla="*/ 59043 h 59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1723" h="590430">
                  <a:moveTo>
                    <a:pt x="0" y="59043"/>
                  </a:moveTo>
                  <a:cubicBezTo>
                    <a:pt x="0" y="26434"/>
                    <a:pt x="26434" y="0"/>
                    <a:pt x="59043" y="0"/>
                  </a:cubicBezTo>
                  <a:lnTo>
                    <a:pt x="2302680" y="0"/>
                  </a:lnTo>
                  <a:cubicBezTo>
                    <a:pt x="2335289" y="0"/>
                    <a:pt x="2361723" y="26434"/>
                    <a:pt x="2361723" y="59043"/>
                  </a:cubicBezTo>
                  <a:lnTo>
                    <a:pt x="2361723" y="531387"/>
                  </a:lnTo>
                  <a:cubicBezTo>
                    <a:pt x="2361723" y="563996"/>
                    <a:pt x="2335289" y="590430"/>
                    <a:pt x="2302680" y="590430"/>
                  </a:cubicBezTo>
                  <a:lnTo>
                    <a:pt x="59043" y="590430"/>
                  </a:lnTo>
                  <a:cubicBezTo>
                    <a:pt x="26434" y="590430"/>
                    <a:pt x="0" y="563996"/>
                    <a:pt x="0" y="531387"/>
                  </a:cubicBezTo>
                  <a:lnTo>
                    <a:pt x="0" y="59043"/>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0313" tIns="50313" rIns="50313" bIns="50313" numCol="1" spcCol="1270" anchor="ctr" anchorCtr="0">
              <a:noAutofit/>
            </a:bodyPr>
            <a:lstStyle/>
            <a:p>
              <a:pPr marL="0" lvl="0" indent="0" algn="ctr" defTabSz="1155700">
                <a:lnSpc>
                  <a:spcPct val="90000"/>
                </a:lnSpc>
                <a:spcBef>
                  <a:spcPct val="0"/>
                </a:spcBef>
                <a:spcAft>
                  <a:spcPct val="35000"/>
                </a:spcAft>
                <a:buNone/>
              </a:pPr>
              <a:r>
                <a:rPr lang="en-US" sz="2400" kern="1200">
                  <a:solidFill>
                    <a:schemeClr val="tx1">
                      <a:lumMod val="75000"/>
                      <a:lumOff val="25000"/>
                    </a:schemeClr>
                  </a:solidFill>
                  <a:latin typeface="Century Gothic"/>
                </a:rPr>
                <a:t>End products:</a:t>
              </a:r>
            </a:p>
          </p:txBody>
        </p:sp>
      </p:grpSp>
    </p:spTree>
    <p:extLst>
      <p:ext uri="{BB962C8B-B14F-4D97-AF65-F5344CB8AC3E}">
        <p14:creationId xmlns:p14="http://schemas.microsoft.com/office/powerpoint/2010/main" val="4165686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map of a city&#10;&#10;Description automatically generated">
            <a:extLst>
              <a:ext uri="{FF2B5EF4-FFF2-40B4-BE49-F238E27FC236}">
                <a16:creationId xmlns:a16="http://schemas.microsoft.com/office/drawing/2014/main" id="{EEBDF1C1-836A-4018-B151-03991B19B65C}"/>
              </a:ext>
            </a:extLst>
          </p:cNvPr>
          <p:cNvPicPr>
            <a:picLocks noChangeAspect="1"/>
          </p:cNvPicPr>
          <p:nvPr/>
        </p:nvPicPr>
        <p:blipFill rotWithShape="1">
          <a:blip r:embed="rId3"/>
          <a:srcRect t="1504" b="1504"/>
          <a:stretch/>
        </p:blipFill>
        <p:spPr>
          <a:xfrm>
            <a:off x="39997" y="1210271"/>
            <a:ext cx="6619744" cy="5154518"/>
          </a:xfrm>
          <a:prstGeom prst="rect">
            <a:avLst/>
          </a:prstGeom>
        </p:spPr>
      </p:pic>
      <p:sp>
        <p:nvSpPr>
          <p:cNvPr id="16" name="TextBox 15">
            <a:extLst>
              <a:ext uri="{FF2B5EF4-FFF2-40B4-BE49-F238E27FC236}">
                <a16:creationId xmlns:a16="http://schemas.microsoft.com/office/drawing/2014/main" id="{8B2A55F7-A7F4-B11A-D3EA-DA6090FB4086}"/>
              </a:ext>
            </a:extLst>
          </p:cNvPr>
          <p:cNvSpPr txBox="1"/>
          <p:nvPr/>
        </p:nvSpPr>
        <p:spPr>
          <a:xfrm>
            <a:off x="238018" y="160961"/>
            <a:ext cx="75983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rgbClr val="236F99"/>
                </a:solidFill>
                <a:latin typeface="Century Gothic"/>
                <a:cs typeface="Calibri"/>
              </a:rPr>
              <a:t>Methodology: Roof Classification</a:t>
            </a:r>
            <a:endParaRPr lang="en-US" sz="3000" b="1">
              <a:solidFill>
                <a:srgbClr val="236F99"/>
              </a:solidFill>
              <a:latin typeface="Century Gothic"/>
            </a:endParaRPr>
          </a:p>
        </p:txBody>
      </p:sp>
      <p:sp>
        <p:nvSpPr>
          <p:cNvPr id="24" name="TextBox 23">
            <a:extLst>
              <a:ext uri="{FF2B5EF4-FFF2-40B4-BE49-F238E27FC236}">
                <a16:creationId xmlns:a16="http://schemas.microsoft.com/office/drawing/2014/main" id="{8EE3EA01-ECE6-5DC3-A393-A3147F64D236}"/>
              </a:ext>
            </a:extLst>
          </p:cNvPr>
          <p:cNvSpPr txBox="1"/>
          <p:nvPr/>
        </p:nvSpPr>
        <p:spPr>
          <a:xfrm>
            <a:off x="908564" y="1055571"/>
            <a:ext cx="3399182" cy="454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b="1" dirty="0">
                <a:solidFill>
                  <a:schemeClr val="tx1">
                    <a:lumMod val="75000"/>
                    <a:lumOff val="25000"/>
                  </a:schemeClr>
                </a:solidFill>
              </a:rPr>
              <a:t>High-resolution imagery </a:t>
            </a:r>
            <a:r>
              <a:rPr lang="en-US" dirty="0">
                <a:solidFill>
                  <a:schemeClr val="tx1">
                    <a:lumMod val="75000"/>
                    <a:lumOff val="25000"/>
                  </a:schemeClr>
                </a:solidFill>
              </a:rPr>
              <a:t>—&gt;</a:t>
            </a:r>
          </a:p>
        </p:txBody>
      </p:sp>
      <p:sp>
        <p:nvSpPr>
          <p:cNvPr id="34" name="TextBox 33">
            <a:extLst>
              <a:ext uri="{FF2B5EF4-FFF2-40B4-BE49-F238E27FC236}">
                <a16:creationId xmlns:a16="http://schemas.microsoft.com/office/drawing/2014/main" id="{24684135-DD15-4F07-9FDA-8EBB8D9CDC5A}"/>
              </a:ext>
            </a:extLst>
          </p:cNvPr>
          <p:cNvSpPr txBox="1"/>
          <p:nvPr/>
        </p:nvSpPr>
        <p:spPr>
          <a:xfrm>
            <a:off x="5539662" y="1055571"/>
            <a:ext cx="6533991" cy="454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b="1">
                <a:solidFill>
                  <a:schemeClr val="tx1">
                    <a:lumMod val="75000"/>
                    <a:lumOff val="25000"/>
                  </a:schemeClr>
                </a:solidFill>
              </a:rPr>
              <a:t>Training points for automatic classification and validation</a:t>
            </a:r>
            <a:endParaRPr lang="en-US">
              <a:solidFill>
                <a:schemeClr val="tx1">
                  <a:lumMod val="75000"/>
                  <a:lumOff val="25000"/>
                </a:schemeClr>
              </a:solidFill>
            </a:endParaRPr>
          </a:p>
        </p:txBody>
      </p:sp>
      <p:sp>
        <p:nvSpPr>
          <p:cNvPr id="2" name="TextBox 1">
            <a:extLst>
              <a:ext uri="{FF2B5EF4-FFF2-40B4-BE49-F238E27FC236}">
                <a16:creationId xmlns:a16="http://schemas.microsoft.com/office/drawing/2014/main" id="{A04C07C7-14CF-11B7-C952-BBC5B26EFDB7}"/>
              </a:ext>
            </a:extLst>
          </p:cNvPr>
          <p:cNvSpPr txBox="1"/>
          <p:nvPr/>
        </p:nvSpPr>
        <p:spPr>
          <a:xfrm>
            <a:off x="39997" y="6364789"/>
            <a:ext cx="57104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ea typeface="+mn-lt"/>
                <a:cs typeface="+mn-lt"/>
              </a:rPr>
              <a:t>Image credit: Esri, Maxar, Earthstar Graphics, and the GIS User Community</a:t>
            </a:r>
            <a:endParaRPr lang="en-US" sz="1200" dirty="0">
              <a:solidFill>
                <a:schemeClr val="tx1">
                  <a:lumMod val="75000"/>
                  <a:lumOff val="25000"/>
                </a:schemeClr>
              </a:solidFill>
            </a:endParaRPr>
          </a:p>
        </p:txBody>
      </p:sp>
      <p:pic>
        <p:nvPicPr>
          <p:cNvPr id="4" name="Picture 4" descr="A map of a city&#10;&#10;Description automatically generated">
            <a:extLst>
              <a:ext uri="{FF2B5EF4-FFF2-40B4-BE49-F238E27FC236}">
                <a16:creationId xmlns:a16="http://schemas.microsoft.com/office/drawing/2014/main" id="{F9E08DDA-3963-9B54-A691-1BB8C09832D1}"/>
              </a:ext>
            </a:extLst>
          </p:cNvPr>
          <p:cNvPicPr>
            <a:picLocks noChangeAspect="1"/>
          </p:cNvPicPr>
          <p:nvPr/>
        </p:nvPicPr>
        <p:blipFill>
          <a:blip r:embed="rId4"/>
          <a:stretch>
            <a:fillRect/>
          </a:stretch>
        </p:blipFill>
        <p:spPr>
          <a:xfrm>
            <a:off x="5577385" y="1986460"/>
            <a:ext cx="6450841" cy="3612960"/>
          </a:xfrm>
          <a:prstGeom prst="rect">
            <a:avLst/>
          </a:prstGeom>
        </p:spPr>
      </p:pic>
    </p:spTree>
    <p:extLst>
      <p:ext uri="{BB962C8B-B14F-4D97-AF65-F5344CB8AC3E}">
        <p14:creationId xmlns:p14="http://schemas.microsoft.com/office/powerpoint/2010/main" val="274915058"/>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Cecil Byles</DisplayName>
        <AccountId>12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7" ma:contentTypeDescription="Create a new document." ma:contentTypeScope="" ma:versionID="2c01c13aa372864e7e19c07066c172b6">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93c12e0984b68e55d89c50d98f500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D84F8E-DF30-4F06-ADC5-D5EA32005E19}">
  <ds:schemaRefs>
    <ds:schemaRef ds:uri="http://schemas.microsoft.com/office/2006/documentManagement/types"/>
    <ds:schemaRef ds:uri="http://purl.org/dc/elements/1.1/"/>
    <ds:schemaRef ds:uri="http://purl.org/dc/terms/"/>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355a0070-7b76-462e-b764-e5c0a549cb12"/>
    <ds:schemaRef ds:uri="f4b7f99d-577d-4749-adda-dd9e2d5a1d91"/>
    <ds:schemaRef ds:uri="http://purl.org/dc/dcmitype/"/>
  </ds:schemaRefs>
</ds:datastoreItem>
</file>

<file path=customXml/itemProps2.xml><?xml version="1.0" encoding="utf-8"?>
<ds:datastoreItem xmlns:ds="http://schemas.openxmlformats.org/officeDocument/2006/customXml" ds:itemID="{0D35380C-9967-4598-9D1B-4B876173004D}"/>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24</TotalTime>
  <Words>2167</Words>
  <Application>Microsoft Office PowerPoint</Application>
  <PresentationFormat>Widescreen</PresentationFormat>
  <Paragraphs>279</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Arial,Sans-Serif</vt:lpstr>
      <vt:lpstr>Calibri</vt:lpstr>
      <vt:lpstr>Century Gothic</vt:lpstr>
      <vt:lpstr>Garamond</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7</cp:revision>
  <dcterms:created xsi:type="dcterms:W3CDTF">2019-11-12T17:46:59Z</dcterms:created>
  <dcterms:modified xsi:type="dcterms:W3CDTF">2023-08-02T21:45:19Z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0x0101000737B7AA9624DD45B85FDA3424BF673D</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