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yles, Robert C. (LARC-E3)[SSAI DEVELOP]" initials="BRC(ED" lastIdx="3" clrIdx="6">
    <p:extLst>
      <p:ext uri="{19B8F6BF-5375-455C-9EA6-DF929625EA0E}">
        <p15:presenceInfo xmlns:p15="http://schemas.microsoft.com/office/powerpoint/2012/main" userId="S::rcbyles@ndc.nasa.gov::f2fd4499-2563-4908-9210-b44e2282d021" providerId="AD"/>
      </p:ext>
    </p:extLst>
  </p:cmAuthor>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Tamara Barbakova" initials="TB" lastIdx="2" clrIdx="1">
    <p:extLst>
      <p:ext uri="{19B8F6BF-5375-455C-9EA6-DF929625EA0E}">
        <p15:presenceInfo xmlns:p15="http://schemas.microsoft.com/office/powerpoint/2012/main" userId="S::tamara.barbakova@ssaihq.com::c5b038eb-f46c-42fd-a929-91fca4bff84e" providerId="AD"/>
      </p:ext>
    </p:extLst>
  </p:cmAuthor>
  <p:cmAuthor id="3" name="Ritisha Ghosh" initials="RG" lastIdx="5" clrIdx="2">
    <p:extLst>
      <p:ext uri="{19B8F6BF-5375-455C-9EA6-DF929625EA0E}">
        <p15:presenceInfo xmlns:p15="http://schemas.microsoft.com/office/powerpoint/2012/main" userId="S::ritisha.ghosh@ssaihq.com::0adafb8f-62f2-4290-b398-76ad65432ce5" providerId="AD"/>
      </p:ext>
    </p:extLst>
  </p:cmAuthor>
  <p:cmAuthor id="4" name="Richard Kirschner" initials="RK" lastIdx="1" clrIdx="3">
    <p:extLst>
      <p:ext uri="{19B8F6BF-5375-455C-9EA6-DF929625EA0E}">
        <p15:presenceInfo xmlns:p15="http://schemas.microsoft.com/office/powerpoint/2012/main" userId="S::richard.kirschner@ssaihq.com::3a4c5f8b-0fe6-457d-ae5f-3a2d9d698604" providerId="AD"/>
      </p:ext>
    </p:extLst>
  </p:cmAuthor>
  <p:cmAuthor id="5" name="Julianne Liu" initials="JL" lastIdx="3" clrIdx="4">
    <p:extLst>
      <p:ext uri="{19B8F6BF-5375-455C-9EA6-DF929625EA0E}">
        <p15:presenceInfo xmlns:p15="http://schemas.microsoft.com/office/powerpoint/2012/main" userId="S::julianne.liu@ssaihq.com::032220a5-c941-4bff-82c7-b3f035380242" providerId="AD"/>
      </p:ext>
    </p:extLst>
  </p:cmAuthor>
  <p:cmAuthor id="6" name="Childs-Gleason, Lauren (LARC-E3)" initials="C(" lastIdx="1" clrIdx="5">
    <p:extLst>
      <p:ext uri="{19B8F6BF-5375-455C-9EA6-DF929625EA0E}">
        <p15:presenceInfo xmlns:p15="http://schemas.microsoft.com/office/powerpoint/2012/main" userId="S::lauren.m.childs_nasa.gov#ext#@ssaihq.onmicrosoft.com::1d7c6440-75c4-4351-822e-936f70f9f2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304F"/>
    <a:srgbClr val="800026"/>
    <a:srgbClr val="4C9CA2"/>
    <a:srgbClr val="FC5B2E"/>
    <a:srgbClr val="5372B3"/>
    <a:srgbClr val="56ADB2"/>
    <a:srgbClr val="DB4A54"/>
    <a:srgbClr val="751811"/>
    <a:srgbClr val="55AEB2"/>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6FB69-9C0F-6747-B981-BD9BBE5F8F2F}" v="31" dt="2022-11-18T00:06:48.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5" autoAdjust="0"/>
    <p:restoredTop sz="94624"/>
  </p:normalViewPr>
  <p:slideViewPr>
    <p:cSldViewPr snapToGrid="0">
      <p:cViewPr>
        <p:scale>
          <a:sx n="40" d="100"/>
          <a:sy n="40" d="100"/>
        </p:scale>
        <p:origin x="54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72B3"/>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5235062"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Fall</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FBE5304-FB69-4393-A4F8-03278E38AE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4023" y="836390"/>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1/31/2023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5.png"/><Relationship Id="rId7" Type="http://schemas.microsoft.com/office/2017/06/relationships/model3d" Target="../media/model3d1.glb"/><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4.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BC742DD-04E7-4D63-1B00-A9C973BC5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0044" y="12010507"/>
            <a:ext cx="15752036" cy="15594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10;&#10;Description automatically generated">
            <a:extLst>
              <a:ext uri="{FF2B5EF4-FFF2-40B4-BE49-F238E27FC236}">
                <a16:creationId xmlns:a16="http://schemas.microsoft.com/office/drawing/2014/main" id="{05618DAB-3A1C-5B04-379E-8098FD901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68" y="5247553"/>
            <a:ext cx="14411511" cy="8106475"/>
          </a:xfrm>
          <a:prstGeom prst="rect">
            <a:avLst/>
          </a:prstGeom>
        </p:spPr>
      </p:pic>
      <p:pic>
        <p:nvPicPr>
          <p:cNvPr id="15" name="Picture 14">
            <a:extLst>
              <a:ext uri="{FF2B5EF4-FFF2-40B4-BE49-F238E27FC236}">
                <a16:creationId xmlns:a16="http://schemas.microsoft.com/office/drawing/2014/main" id="{BA2137C6-4D9F-374F-8E31-49E5F55F46DC}"/>
              </a:ext>
            </a:extLst>
          </p:cNvPr>
          <p:cNvPicPr>
            <a:picLocks noChangeAspect="1"/>
          </p:cNvPicPr>
          <p:nvPr/>
        </p:nvPicPr>
        <p:blipFill rotWithShape="1">
          <a:blip r:embed="rId4">
            <a:extLst>
              <a:ext uri="{28A0092B-C50C-407E-A947-70E740481C1C}">
                <a14:useLocalDpi xmlns:a14="http://schemas.microsoft.com/office/drawing/2010/main" val="0"/>
              </a:ext>
            </a:extLst>
          </a:blip>
          <a:srcRect l="7000" t="11191" r="3813" b="10665"/>
          <a:stretch/>
        </p:blipFill>
        <p:spPr>
          <a:xfrm>
            <a:off x="13755507" y="23005138"/>
            <a:ext cx="4001950" cy="4537801"/>
          </a:xfrm>
          <a:prstGeom prst="rect">
            <a:avLst/>
          </a:prstGeom>
        </p:spPr>
      </p:pic>
      <p:pic>
        <p:nvPicPr>
          <p:cNvPr id="39" name="Picture 38" descr="Shape, circle&#10;&#10;Description automatically generated">
            <a:extLst>
              <a:ext uri="{FF2B5EF4-FFF2-40B4-BE49-F238E27FC236}">
                <a16:creationId xmlns:a16="http://schemas.microsoft.com/office/drawing/2014/main" id="{0812C390-388B-4F7C-B822-53CFD92C2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355" y="31180979"/>
            <a:ext cx="2123357" cy="2103120"/>
          </a:xfrm>
          <a:prstGeom prst="rect">
            <a:avLst/>
          </a:prstGeom>
        </p:spPr>
      </p:pic>
      <p:sp>
        <p:nvSpPr>
          <p:cNvPr id="45" name="Title 3"/>
          <p:cNvSpPr txBox="1">
            <a:spLocks/>
          </p:cNvSpPr>
          <p:nvPr/>
        </p:nvSpPr>
        <p:spPr>
          <a:xfrm>
            <a:off x="24995329" y="4898210"/>
            <a:ext cx="1522297" cy="29451299"/>
          </a:xfrm>
          <a:prstGeom prst="rect">
            <a:avLst/>
          </a:prstGeom>
        </p:spPr>
        <p:txBody>
          <a:bodyPr vert="vert27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5372B3"/>
                </a:solidFill>
              </a:rPr>
              <a:t>Wichita </a:t>
            </a:r>
            <a:r>
              <a:rPr lang="en-US" sz="10000">
                <a:solidFill>
                  <a:srgbClr val="5372B3"/>
                </a:solidFill>
              </a:rPr>
              <a:t>Climate II</a:t>
            </a:r>
          </a:p>
        </p:txBody>
      </p:sp>
      <p:sp>
        <p:nvSpPr>
          <p:cNvPr id="24" name="TextBox 23"/>
          <p:cNvSpPr txBox="1"/>
          <p:nvPr/>
        </p:nvSpPr>
        <p:spPr>
          <a:xfrm>
            <a:off x="853443" y="30274034"/>
            <a:ext cx="4542503"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Team Members</a:t>
            </a:r>
          </a:p>
        </p:txBody>
      </p:sp>
      <p:sp>
        <p:nvSpPr>
          <p:cNvPr id="5" name="Text Placeholder 4"/>
          <p:cNvSpPr>
            <a:spLocks noGrp="1"/>
          </p:cNvSpPr>
          <p:nvPr>
            <p:ph type="body" sz="quarter" idx="11"/>
          </p:nvPr>
        </p:nvSpPr>
        <p:spPr>
          <a:xfrm>
            <a:off x="4704382" y="1492738"/>
            <a:ext cx="18023236" cy="2171700"/>
          </a:xfrm>
        </p:spPr>
        <p:txBody>
          <a:bodyPr>
            <a:normAutofit fontScale="92500" lnSpcReduction="10000"/>
          </a:bodyPr>
          <a:lstStyle/>
          <a:p>
            <a:r>
              <a:rPr lang="en-US" sz="5800" dirty="0">
                <a:effectLst/>
                <a:ea typeface="MS PGothic" panose="020B0600070205080204" pitchFamily="34" charset="-128"/>
                <a:cs typeface="Arial" panose="020B0604020202020204" pitchFamily="34" charset="0"/>
              </a:rPr>
              <a:t>Quantifying and Mapping Urban Heat to Inform Equitable and Sustainable Urban Planning Initiatives in Wichita, Kansas</a:t>
            </a:r>
          </a:p>
          <a:p>
            <a:endParaRPr lang="en-US" dirty="0"/>
          </a:p>
        </p:txBody>
      </p:sp>
      <p:sp>
        <p:nvSpPr>
          <p:cNvPr id="98" name="Text Placeholder 16"/>
          <p:cNvSpPr txBox="1">
            <a:spLocks/>
          </p:cNvSpPr>
          <p:nvPr/>
        </p:nvSpPr>
        <p:spPr>
          <a:xfrm>
            <a:off x="556460" y="33304818"/>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a:solidFill>
                  <a:schemeClr val="tx1">
                    <a:lumMod val="75000"/>
                  </a:schemeClr>
                </a:solidFill>
                <a:latin typeface="Garamond" panose="02020404030301010803" pitchFamily="18" charset="0"/>
              </a:rPr>
              <a:t>Ritisha Ghosh</a:t>
            </a:r>
          </a:p>
          <a:p>
            <a:pPr algn="ctr">
              <a:lnSpc>
                <a:spcPct val="100000"/>
              </a:lnSpc>
              <a:spcBef>
                <a:spcPts val="0"/>
              </a:spcBef>
            </a:pPr>
            <a:r>
              <a:rPr lang="en-US">
                <a:solidFill>
                  <a:schemeClr val="tx1">
                    <a:lumMod val="75000"/>
                  </a:schemeClr>
                </a:solidFill>
                <a:latin typeface="Garamond" panose="02020404030301010803" pitchFamily="18" charset="0"/>
              </a:rPr>
              <a:t>Project Lead</a:t>
            </a:r>
          </a:p>
        </p:txBody>
      </p:sp>
      <p:sp>
        <p:nvSpPr>
          <p:cNvPr id="104" name="Text Placeholder 16"/>
          <p:cNvSpPr txBox="1">
            <a:spLocks/>
          </p:cNvSpPr>
          <p:nvPr/>
        </p:nvSpPr>
        <p:spPr>
          <a:xfrm>
            <a:off x="9201697" y="33304819"/>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a:rPr>
              <a:t>Ria Mukherjee</a:t>
            </a:r>
            <a:endParaRPr lang="en-US" dirty="0">
              <a:solidFill>
                <a:schemeClr val="tx1">
                  <a:lumMod val="75000"/>
                </a:schemeClr>
              </a:solidFill>
            </a:endParaRPr>
          </a:p>
          <a:p>
            <a:pPr algn="ctr">
              <a:lnSpc>
                <a:spcPct val="100000"/>
              </a:lnSpc>
              <a:spcBef>
                <a:spcPts val="0"/>
              </a:spcBef>
            </a:pPr>
            <a:r>
              <a:rPr lang="en-US" dirty="0">
                <a:solidFill>
                  <a:schemeClr val="tx1">
                    <a:lumMod val="75000"/>
                  </a:schemeClr>
                </a:solidFill>
                <a:latin typeface="Garamond"/>
              </a:rPr>
              <a:t>Project Team</a:t>
            </a:r>
          </a:p>
        </p:txBody>
      </p:sp>
      <p:sp>
        <p:nvSpPr>
          <p:cNvPr id="49" name="TextBox 48"/>
          <p:cNvSpPr txBox="1"/>
          <p:nvPr/>
        </p:nvSpPr>
        <p:spPr>
          <a:xfrm rot="20028308">
            <a:off x="1329977" y="31972632"/>
            <a:ext cx="1426712" cy="457200"/>
          </a:xfrm>
          <a:prstGeom prst="rect">
            <a:avLst/>
          </a:prstGeom>
        </p:spPr>
        <p:txBody>
          <a:bodyPr wrap="square" numCol="1" spcCol="640080" rtlCol="0">
            <a:spAutoFit/>
          </a:bodyPr>
          <a:lstStyle/>
          <a:p>
            <a:pPr algn="just"/>
            <a:r>
              <a:rPr lang="en-US" sz="2000" b="1">
                <a:solidFill>
                  <a:schemeClr val="bg1"/>
                </a:solidFill>
              </a:rPr>
              <a:t>EXAMPLE</a:t>
            </a:r>
          </a:p>
        </p:txBody>
      </p:sp>
      <p:pic>
        <p:nvPicPr>
          <p:cNvPr id="38" name="Picture 37" descr="Shape, circle&#10;&#10;Description automatically generated">
            <a:extLst>
              <a:ext uri="{FF2B5EF4-FFF2-40B4-BE49-F238E27FC236}">
                <a16:creationId xmlns:a16="http://schemas.microsoft.com/office/drawing/2014/main" id="{12724D6E-4CAD-4031-9267-423EEFC5F8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731" y="31180979"/>
            <a:ext cx="2123357"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576C5EFF-C969-4459-BC01-0696F08B8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598" y="31180979"/>
            <a:ext cx="2123357" cy="2103120"/>
          </a:xfrm>
          <a:prstGeom prst="rect">
            <a:avLst/>
          </a:prstGeom>
        </p:spPr>
      </p:pic>
      <p:pic>
        <p:nvPicPr>
          <p:cNvPr id="41" name="Picture 40" descr="Shape, circle&#10;&#10;Description automatically generated">
            <a:extLst>
              <a:ext uri="{FF2B5EF4-FFF2-40B4-BE49-F238E27FC236}">
                <a16:creationId xmlns:a16="http://schemas.microsoft.com/office/drawing/2014/main" id="{E9E9DAD0-0D43-4DC8-B192-19B7CC805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464" y="31180979"/>
            <a:ext cx="2123357" cy="2103120"/>
          </a:xfrm>
          <a:prstGeom prst="rect">
            <a:avLst/>
          </a:prstGeom>
        </p:spPr>
      </p:pic>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603238" y="34791660"/>
            <a:ext cx="9112762" cy="640125"/>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Virtual Environmental Justice</a:t>
            </a:r>
            <a:endParaRPr lang="en-US">
              <a:solidFill>
                <a:schemeClr val="bg1"/>
              </a:solidFill>
            </a:endParaRPr>
          </a:p>
        </p:txBody>
      </p:sp>
      <p:sp>
        <p:nvSpPr>
          <p:cNvPr id="18" name="Text Placeholder 16">
            <a:extLst>
              <a:ext uri="{FF2B5EF4-FFF2-40B4-BE49-F238E27FC236}">
                <a16:creationId xmlns:a16="http://schemas.microsoft.com/office/drawing/2014/main" id="{588E2B41-36D1-4265-A31E-ACA2FE3B9573}"/>
              </a:ext>
            </a:extLst>
          </p:cNvPr>
          <p:cNvSpPr txBox="1">
            <a:spLocks/>
          </p:cNvSpPr>
          <p:nvPr/>
        </p:nvSpPr>
        <p:spPr>
          <a:xfrm>
            <a:off x="13165151" y="33539583"/>
            <a:ext cx="11768783"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tx1">
                    <a:lumMod val="75000"/>
                    <a:lumOff val="25000"/>
                  </a:schemeClr>
                </a:solidFill>
                <a:latin typeface="Garamond" panose="02020404030301010803" pitchFamily="18" charset="0"/>
              </a:rPr>
              <a:t>Icons by </a:t>
            </a:r>
            <a:r>
              <a:rPr lang="en-US" sz="2000" dirty="0" err="1">
                <a:solidFill>
                  <a:schemeClr val="tx1">
                    <a:lumMod val="75000"/>
                    <a:lumOff val="25000"/>
                  </a:schemeClr>
                </a:solidFill>
                <a:latin typeface="Garamond" panose="02020404030301010803" pitchFamily="18" charset="0"/>
              </a:rPr>
              <a:t>Freepik</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IconHubs</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pixelperfect</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wahya</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flaticon</a:t>
            </a:r>
            <a:r>
              <a:rPr lang="en-US" sz="2000" dirty="0">
                <a:solidFill>
                  <a:schemeClr val="tx1">
                    <a:lumMod val="75000"/>
                    <a:lumOff val="25000"/>
                  </a:schemeClr>
                </a:solidFill>
                <a:latin typeface="Garamond" panose="02020404030301010803" pitchFamily="18" charset="0"/>
              </a:rPr>
              <a:t>), Urban heat graphic created on Canva, Elements from </a:t>
            </a:r>
            <a:r>
              <a:rPr lang="en-US" sz="2000" dirty="0" err="1">
                <a:solidFill>
                  <a:schemeClr val="tx1">
                    <a:lumMod val="75000"/>
                    <a:lumOff val="25000"/>
                  </a:schemeClr>
                </a:solidFill>
                <a:latin typeface="Garamond" panose="02020404030301010803" pitchFamily="18" charset="0"/>
              </a:rPr>
              <a:t>Skechtify</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Alexel</a:t>
            </a:r>
            <a:r>
              <a:rPr lang="en-US" sz="2000" dirty="0">
                <a:solidFill>
                  <a:schemeClr val="tx1">
                    <a:lumMod val="75000"/>
                    <a:lumOff val="25000"/>
                  </a:schemeClr>
                </a:solidFill>
                <a:latin typeface="Garamond" panose="02020404030301010803" pitchFamily="18" charset="0"/>
              </a:rPr>
              <a:t>, Pesky, Viktor </a:t>
            </a:r>
            <a:r>
              <a:rPr lang="en-US" sz="2000" dirty="0" err="1">
                <a:solidFill>
                  <a:schemeClr val="tx1">
                    <a:lumMod val="75000"/>
                    <a:lumOff val="25000"/>
                  </a:schemeClr>
                </a:solidFill>
                <a:latin typeface="Garamond" panose="02020404030301010803" pitchFamily="18" charset="0"/>
              </a:rPr>
              <a:t>Morozuk</a:t>
            </a:r>
            <a:r>
              <a:rPr lang="en-US" sz="2000" dirty="0">
                <a:solidFill>
                  <a:schemeClr val="tx1">
                    <a:lumMod val="75000"/>
                    <a:lumOff val="25000"/>
                  </a:schemeClr>
                </a:solidFill>
                <a:latin typeface="Garamond" panose="02020404030301010803" pitchFamily="18" charset="0"/>
              </a:rPr>
              <a:t>, </a:t>
            </a:r>
            <a:r>
              <a:rPr lang="en-US" sz="2000" dirty="0" err="1">
                <a:solidFill>
                  <a:schemeClr val="tx1">
                    <a:lumMod val="75000"/>
                    <a:lumOff val="25000"/>
                  </a:schemeClr>
                </a:solidFill>
                <a:latin typeface="Garamond" panose="02020404030301010803" pitchFamily="18" charset="0"/>
              </a:rPr>
              <a:t>Leremy</a:t>
            </a:r>
            <a:r>
              <a:rPr lang="en-US" sz="2000" dirty="0">
                <a:solidFill>
                  <a:schemeClr val="tx1">
                    <a:lumMod val="75000"/>
                    <a:lumOff val="25000"/>
                  </a:schemeClr>
                </a:solidFill>
                <a:latin typeface="Garamond" panose="02020404030301010803" pitchFamily="18" charset="0"/>
              </a:rPr>
              <a:t> Gan, </a:t>
            </a:r>
            <a:r>
              <a:rPr lang="en-US" sz="2000" dirty="0" err="1">
                <a:solidFill>
                  <a:schemeClr val="tx1">
                    <a:lumMod val="75000"/>
                    <a:lumOff val="25000"/>
                  </a:schemeClr>
                </a:solidFill>
                <a:latin typeface="Garamond" panose="02020404030301010803" pitchFamily="18" charset="0"/>
              </a:rPr>
              <a:t>gstudioimagen</a:t>
            </a:r>
            <a:r>
              <a:rPr lang="en-US" sz="2000" dirty="0">
                <a:solidFill>
                  <a:schemeClr val="tx1">
                    <a:lumMod val="75000"/>
                    <a:lumOff val="25000"/>
                  </a:schemeClr>
                </a:solidFill>
                <a:latin typeface="Garamond" panose="02020404030301010803" pitchFamily="18" charset="0"/>
              </a:rPr>
              <a:t>, and </a:t>
            </a:r>
            <a:r>
              <a:rPr lang="en-US" sz="2000" dirty="0" err="1">
                <a:solidFill>
                  <a:schemeClr val="tx1">
                    <a:lumMod val="75000"/>
                    <a:lumOff val="25000"/>
                  </a:schemeClr>
                </a:solidFill>
                <a:latin typeface="Garamond" panose="02020404030301010803" pitchFamily="18" charset="0"/>
              </a:rPr>
              <a:t>vectorwin</a:t>
            </a:r>
            <a:endParaRPr lang="en-US" sz="2000" dirty="0">
              <a:solidFill>
                <a:srgbClr val="BE304F"/>
              </a:solidFill>
              <a:latin typeface="Garamond" panose="02020404030301010803" pitchFamily="18" charset="0"/>
            </a:endParaRPr>
          </a:p>
        </p:txBody>
      </p:sp>
      <p:sp>
        <p:nvSpPr>
          <p:cNvPr id="19" name="TextBox 18">
            <a:extLst>
              <a:ext uri="{FF2B5EF4-FFF2-40B4-BE49-F238E27FC236}">
                <a16:creationId xmlns:a16="http://schemas.microsoft.com/office/drawing/2014/main" id="{3D0577B0-A974-4942-96DF-32968545727B}"/>
              </a:ext>
            </a:extLst>
          </p:cNvPr>
          <p:cNvSpPr txBox="1"/>
          <p:nvPr/>
        </p:nvSpPr>
        <p:spPr>
          <a:xfrm>
            <a:off x="13153988" y="32757890"/>
            <a:ext cx="9628011"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Images</a:t>
            </a:r>
          </a:p>
        </p:txBody>
      </p:sp>
      <p:sp>
        <p:nvSpPr>
          <p:cNvPr id="21" name="TextBox 20">
            <a:extLst>
              <a:ext uri="{FF2B5EF4-FFF2-40B4-BE49-F238E27FC236}">
                <a16:creationId xmlns:a16="http://schemas.microsoft.com/office/drawing/2014/main" id="{B5789305-41D7-45C9-ADAC-53D827539856}"/>
              </a:ext>
            </a:extLst>
          </p:cNvPr>
          <p:cNvSpPr txBox="1"/>
          <p:nvPr/>
        </p:nvSpPr>
        <p:spPr>
          <a:xfrm>
            <a:off x="13190564" y="29842731"/>
            <a:ext cx="7278066"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Acknowledgements</a:t>
            </a:r>
          </a:p>
        </p:txBody>
      </p:sp>
      <p:pic>
        <p:nvPicPr>
          <p:cNvPr id="26" name="Picture 123">
            <a:extLst>
              <a:ext uri="{FF2B5EF4-FFF2-40B4-BE49-F238E27FC236}">
                <a16:creationId xmlns:a16="http://schemas.microsoft.com/office/drawing/2014/main" id="{5AA46268-5B48-B34F-AD00-493E4C7874C1}"/>
              </a:ext>
            </a:extLst>
          </p:cNvPr>
          <p:cNvPicPr>
            <a:picLocks noChangeAspect="1"/>
          </p:cNvPicPr>
          <p:nvPr/>
        </p:nvPicPr>
        <p:blipFill>
          <a:blip r:embed="rId6" cstate="print">
            <a:extLst>
              <a:ext uri="{28A0092B-C50C-407E-A947-70E740481C1C}">
                <a14:useLocalDpi xmlns:a14="http://schemas.microsoft.com/office/drawing/2010/main" val="0"/>
              </a:ext>
            </a:extLst>
          </a:blip>
          <a:srcRect t="11025" b="11025"/>
          <a:stretch/>
        </p:blipFill>
        <p:spPr>
          <a:xfrm>
            <a:off x="4037759" y="31408042"/>
            <a:ext cx="1643055" cy="1648994"/>
          </a:xfrm>
          <a:prstGeom prst="ellipse">
            <a:avLst/>
          </a:prstGeom>
        </p:spPr>
      </p:pic>
      <mc:AlternateContent xmlns:mc="http://schemas.openxmlformats.org/markup-compatibility/2006">
        <mc:Choice xmlns:am3d="http://schemas.microsoft.com/office/drawing/2017/model3d" Requires="am3d">
          <p:graphicFrame>
            <p:nvGraphicFramePr>
              <p:cNvPr id="27" name="3D Model 26" descr="International Space Station">
                <a:extLst>
                  <a:ext uri="{FF2B5EF4-FFF2-40B4-BE49-F238E27FC236}">
                    <a16:creationId xmlns:a16="http://schemas.microsoft.com/office/drawing/2014/main" id="{A79CB0EF-33E2-9E4F-9FC8-6AF2BB2EB1CD}"/>
                  </a:ext>
                </a:extLst>
              </p:cNvPr>
              <p:cNvGraphicFramePr>
                <a:graphicFrameLocks noChangeAspect="1"/>
              </p:cNvGraphicFramePr>
              <p:nvPr>
                <p:extLst>
                  <p:ext uri="{D42A27DB-BD31-4B8C-83A1-F6EECF244321}">
                    <p14:modId xmlns:p14="http://schemas.microsoft.com/office/powerpoint/2010/main" val="1574056003"/>
                  </p:ext>
                </p:extLst>
              </p:nvPr>
            </p:nvGraphicFramePr>
            <p:xfrm>
              <a:off x="6447629" y="14282211"/>
              <a:ext cx="2820035" cy="1884239"/>
            </p:xfrm>
            <a:graphic>
              <a:graphicData uri="http://schemas.microsoft.com/office/drawing/2017/model3d">
                <am3d:model3d r:embed="rId7">
                  <am3d:spPr>
                    <a:xfrm>
                      <a:off x="0" y="0"/>
                      <a:ext cx="2820035" cy="1884239"/>
                    </a:xfrm>
                    <a:prstGeom prst="rect">
                      <a:avLst/>
                    </a:prstGeom>
                  </am3d:spPr>
                  <am3d:camera>
                    <am3d:pos x="0" y="0" z="64577018"/>
                    <am3d:up dx="0" dy="36000000" dz="0"/>
                    <am3d:lookAt x="0" y="0" z="0"/>
                    <am3d:perspective fov="2700000"/>
                  </am3d:camera>
                  <am3d:trans>
                    <am3d:meterPerModelUnit n="101748" d="1000000"/>
                    <am3d:preTrans dx="-900703" dy="-6153500" dz="-687014"/>
                    <am3d:scale>
                      <am3d:sx n="1000000" d="1000000"/>
                      <am3d:sy n="1000000" d="1000000"/>
                      <am3d:sz n="1000000" d="1000000"/>
                    </am3d:scale>
                    <am3d:rot ax="8202056" ay="-681806" az="-10168983"/>
                    <am3d:postTrans dx="0" dy="0" dz="0"/>
                  </am3d:trans>
                  <am3d:raster rName="Office3DRenderer" rVer="16.0.8326">
                    <am3d:blip r:embed="rId8"/>
                  </am3d:raster>
                  <am3d:objViewport viewportSz="2891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International Space Station">
                <a:extLst>
                  <a:ext uri="{FF2B5EF4-FFF2-40B4-BE49-F238E27FC236}">
                    <a16:creationId xmlns:a16="http://schemas.microsoft.com/office/drawing/2014/main" id="{A79CB0EF-33E2-9E4F-9FC8-6AF2BB2EB1CD}"/>
                  </a:ext>
                </a:extLst>
              </p:cNvPr>
              <p:cNvPicPr>
                <a:picLocks noGrp="1" noRot="1" noChangeAspect="1" noMove="1" noResize="1" noEditPoints="1" noAdjustHandles="1" noChangeArrowheads="1" noChangeShapeType="1" noCrop="1"/>
              </p:cNvPicPr>
              <p:nvPr/>
            </p:nvPicPr>
            <p:blipFill>
              <a:blip r:embed="rId8"/>
              <a:stretch>
                <a:fillRect/>
              </a:stretch>
            </p:blipFill>
            <p:spPr>
              <a:xfrm>
                <a:off x="6447629" y="14282211"/>
                <a:ext cx="2820035" cy="1884239"/>
              </a:xfrm>
              <a:prstGeom prst="rect">
                <a:avLst/>
              </a:prstGeom>
            </p:spPr>
          </p:pic>
        </mc:Fallback>
      </mc:AlternateContent>
      <p:sp>
        <p:nvSpPr>
          <p:cNvPr id="28" name="Rectangle: Rounded Corners 27">
            <a:extLst>
              <a:ext uri="{FF2B5EF4-FFF2-40B4-BE49-F238E27FC236}">
                <a16:creationId xmlns:a16="http://schemas.microsoft.com/office/drawing/2014/main" id="{1842BA56-5659-214F-B88C-984A59336FD8}"/>
              </a:ext>
            </a:extLst>
          </p:cNvPr>
          <p:cNvSpPr/>
          <p:nvPr/>
        </p:nvSpPr>
        <p:spPr>
          <a:xfrm>
            <a:off x="902676" y="13577882"/>
            <a:ext cx="11411820" cy="3623785"/>
          </a:xfrm>
          <a:prstGeom prst="roundRect">
            <a:avLst/>
          </a:prstGeom>
          <a:noFill/>
          <a:ln w="38100">
            <a:solidFill>
              <a:srgbClr val="80002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FC5B2E"/>
              </a:solidFill>
            </a:endParaRPr>
          </a:p>
        </p:txBody>
      </p:sp>
      <p:sp>
        <p:nvSpPr>
          <p:cNvPr id="29" name="TextBox 28">
            <a:extLst>
              <a:ext uri="{FF2B5EF4-FFF2-40B4-BE49-F238E27FC236}">
                <a16:creationId xmlns:a16="http://schemas.microsoft.com/office/drawing/2014/main" id="{A2A1E301-6ACD-AB4B-899F-A605948808FB}"/>
              </a:ext>
            </a:extLst>
          </p:cNvPr>
          <p:cNvSpPr txBox="1"/>
          <p:nvPr/>
        </p:nvSpPr>
        <p:spPr>
          <a:xfrm>
            <a:off x="1313496" y="14407249"/>
            <a:ext cx="5134133" cy="2677656"/>
          </a:xfrm>
          <a:prstGeom prst="rect">
            <a:avLst/>
          </a:prstGeom>
          <a:noFill/>
        </p:spPr>
        <p:txBody>
          <a:bodyPr wrap="square">
            <a:spAutoFit/>
          </a:bodyPr>
          <a:lstStyle/>
          <a:p>
            <a:pPr algn="ctr"/>
            <a:r>
              <a:rPr lang="en-US" sz="2800" dirty="0"/>
              <a:t>Satellites can help us </a:t>
            </a:r>
            <a:r>
              <a:rPr lang="en-US" sz="2800" b="1" i="1" dirty="0">
                <a:solidFill>
                  <a:srgbClr val="800026"/>
                </a:solidFill>
              </a:rPr>
              <a:t>quantify</a:t>
            </a:r>
            <a:r>
              <a:rPr lang="en-US" sz="2800" dirty="0">
                <a:solidFill>
                  <a:srgbClr val="4C9CA2"/>
                </a:solidFill>
              </a:rPr>
              <a:t> </a:t>
            </a:r>
            <a:r>
              <a:rPr lang="en-US" sz="2800" dirty="0"/>
              <a:t>the magnitude of urban heat islands &amp; </a:t>
            </a:r>
            <a:r>
              <a:rPr lang="en-US" sz="2800" b="1" i="1" dirty="0">
                <a:solidFill>
                  <a:srgbClr val="800026"/>
                </a:solidFill>
              </a:rPr>
              <a:t>delineate</a:t>
            </a:r>
            <a:r>
              <a:rPr lang="en-US" sz="2800" dirty="0">
                <a:solidFill>
                  <a:srgbClr val="5372B3"/>
                </a:solidFill>
              </a:rPr>
              <a:t> </a:t>
            </a:r>
            <a:r>
              <a:rPr lang="en-US" sz="2800" dirty="0"/>
              <a:t>parts of Wichita that are disproportionately affected by urban heat. </a:t>
            </a:r>
            <a:endParaRPr lang="en-US" sz="2800" b="1" dirty="0"/>
          </a:p>
        </p:txBody>
      </p:sp>
      <p:sp>
        <p:nvSpPr>
          <p:cNvPr id="30" name="TextBox 29">
            <a:extLst>
              <a:ext uri="{FF2B5EF4-FFF2-40B4-BE49-F238E27FC236}">
                <a16:creationId xmlns:a16="http://schemas.microsoft.com/office/drawing/2014/main" id="{4005A42B-FC15-124C-B925-272338944203}"/>
              </a:ext>
            </a:extLst>
          </p:cNvPr>
          <p:cNvSpPr txBox="1"/>
          <p:nvPr/>
        </p:nvSpPr>
        <p:spPr>
          <a:xfrm>
            <a:off x="2675812" y="13643518"/>
            <a:ext cx="8081572" cy="738664"/>
          </a:xfrm>
          <a:prstGeom prst="rect">
            <a:avLst/>
          </a:prstGeom>
          <a:noFill/>
        </p:spPr>
        <p:txBody>
          <a:bodyPr wrap="square" lIns="91440" tIns="45720" rIns="91440" bIns="45720" rtlCol="0" anchor="t">
            <a:spAutoFit/>
          </a:bodyPr>
          <a:lstStyle/>
          <a:p>
            <a:pPr algn="ctr"/>
            <a:r>
              <a:rPr lang="en-US" sz="4200" b="1" dirty="0">
                <a:solidFill>
                  <a:srgbClr val="800026"/>
                </a:solidFill>
                <a:latin typeface="Century Gothic"/>
              </a:rPr>
              <a:t>How Can Satellite Data Help?</a:t>
            </a:r>
          </a:p>
        </p:txBody>
      </p:sp>
      <p:pic>
        <p:nvPicPr>
          <p:cNvPr id="31" name="Picture 2">
            <a:extLst>
              <a:ext uri="{FF2B5EF4-FFF2-40B4-BE49-F238E27FC236}">
                <a16:creationId xmlns:a16="http://schemas.microsoft.com/office/drawing/2014/main" id="{BC32A67D-1B21-F540-9900-6111BC0732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3170" y="14410980"/>
            <a:ext cx="2195560" cy="179636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D2DADE11-FF23-3E43-BC4F-39C08B17C492}"/>
              </a:ext>
            </a:extLst>
          </p:cNvPr>
          <p:cNvSpPr txBox="1"/>
          <p:nvPr/>
        </p:nvSpPr>
        <p:spPr>
          <a:xfrm>
            <a:off x="6408247" y="16388808"/>
            <a:ext cx="32916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800026"/>
                </a:solidFill>
              </a:rPr>
              <a:t>ISS ECOSTRESS </a:t>
            </a:r>
          </a:p>
        </p:txBody>
      </p:sp>
      <p:sp>
        <p:nvSpPr>
          <p:cNvPr id="33" name="TextBox 32">
            <a:extLst>
              <a:ext uri="{FF2B5EF4-FFF2-40B4-BE49-F238E27FC236}">
                <a16:creationId xmlns:a16="http://schemas.microsoft.com/office/drawing/2014/main" id="{FC32E8BB-082B-9F49-9CD8-AC0AE85541E4}"/>
              </a:ext>
            </a:extLst>
          </p:cNvPr>
          <p:cNvSpPr txBox="1"/>
          <p:nvPr/>
        </p:nvSpPr>
        <p:spPr>
          <a:xfrm>
            <a:off x="9056877" y="16394945"/>
            <a:ext cx="33170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800026"/>
                </a:solidFill>
              </a:rPr>
              <a:t>Landsat 8 TIRS </a:t>
            </a:r>
          </a:p>
        </p:txBody>
      </p:sp>
      <p:cxnSp>
        <p:nvCxnSpPr>
          <p:cNvPr id="3" name="Straight Connector 2">
            <a:extLst>
              <a:ext uri="{FF2B5EF4-FFF2-40B4-BE49-F238E27FC236}">
                <a16:creationId xmlns:a16="http://schemas.microsoft.com/office/drawing/2014/main" id="{6FDC94CF-2E9E-A94D-96DD-29DF140901E0}"/>
              </a:ext>
            </a:extLst>
          </p:cNvPr>
          <p:cNvCxnSpPr>
            <a:cxnSpLocks/>
          </p:cNvCxnSpPr>
          <p:nvPr/>
        </p:nvCxnSpPr>
        <p:spPr>
          <a:xfrm flipH="1">
            <a:off x="17111864" y="19350072"/>
            <a:ext cx="3581709" cy="79444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CBA9895-940D-AD41-81F1-2A3073668A18}"/>
              </a:ext>
            </a:extLst>
          </p:cNvPr>
          <p:cNvCxnSpPr>
            <a:cxnSpLocks/>
          </p:cNvCxnSpPr>
          <p:nvPr/>
        </p:nvCxnSpPr>
        <p:spPr>
          <a:xfrm flipH="1">
            <a:off x="13896694" y="17605757"/>
            <a:ext cx="5336728" cy="59716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B735785-CE8F-084C-BADD-88A9ED0CE5CE}"/>
              </a:ext>
            </a:extLst>
          </p:cNvPr>
          <p:cNvSpPr txBox="1"/>
          <p:nvPr/>
        </p:nvSpPr>
        <p:spPr>
          <a:xfrm>
            <a:off x="14113414" y="12367316"/>
            <a:ext cx="12465606" cy="1077218"/>
          </a:xfrm>
          <a:prstGeom prst="rect">
            <a:avLst/>
          </a:prstGeom>
          <a:noFill/>
        </p:spPr>
        <p:txBody>
          <a:bodyPr wrap="square" lIns="91440" tIns="45720" rIns="91440" bIns="45720" rtlCol="0" anchor="t">
            <a:spAutoFit/>
          </a:bodyPr>
          <a:lstStyle/>
          <a:p>
            <a:pPr algn="ctr"/>
            <a:r>
              <a:rPr lang="en-US" sz="3200" b="1" i="1" dirty="0">
                <a:solidFill>
                  <a:srgbClr val="5372B3"/>
                </a:solidFill>
                <a:latin typeface="Century Gothic"/>
              </a:rPr>
              <a:t>Exposure to Heat + Sensitivity to Heat + Capacity to Adapt = </a:t>
            </a:r>
            <a:r>
              <a:rPr lang="en-US" sz="3200" b="1" i="1" dirty="0">
                <a:solidFill>
                  <a:srgbClr val="BE304F"/>
                </a:solidFill>
                <a:latin typeface="Century Gothic"/>
              </a:rPr>
              <a:t>Heat Vulnerability</a:t>
            </a:r>
          </a:p>
        </p:txBody>
      </p:sp>
      <p:sp>
        <p:nvSpPr>
          <p:cNvPr id="79" name="TextBox 78">
            <a:extLst>
              <a:ext uri="{FF2B5EF4-FFF2-40B4-BE49-F238E27FC236}">
                <a16:creationId xmlns:a16="http://schemas.microsoft.com/office/drawing/2014/main" id="{63E0FA82-CAB8-F04F-8660-C324E752C4E9}"/>
              </a:ext>
            </a:extLst>
          </p:cNvPr>
          <p:cNvSpPr txBox="1"/>
          <p:nvPr/>
        </p:nvSpPr>
        <p:spPr>
          <a:xfrm>
            <a:off x="13219302" y="30505695"/>
            <a:ext cx="12127903" cy="2677656"/>
          </a:xfrm>
          <a:prstGeom prst="rect">
            <a:avLst/>
          </a:prstGeom>
          <a:noFill/>
        </p:spPr>
        <p:txBody>
          <a:bodyPr wrap="square" lIns="91440" tIns="45720" rIns="91440" bIns="45720" rtlCol="0" anchor="t">
            <a:spAutoFit/>
          </a:bodyPr>
          <a:lstStyle/>
          <a:p>
            <a:r>
              <a:rPr lang="en-US" sz="2400" b="1" dirty="0">
                <a:solidFill>
                  <a:srgbClr val="5372B3"/>
                </a:solidFill>
                <a:latin typeface="Garamond"/>
              </a:rPr>
              <a:t>Project Partner:</a:t>
            </a:r>
            <a:r>
              <a:rPr lang="en-US" sz="2400" dirty="0">
                <a:latin typeface="Garamond"/>
              </a:rPr>
              <a:t> </a:t>
            </a:r>
            <a:r>
              <a:rPr lang="en-US" sz="2400" dirty="0">
                <a:solidFill>
                  <a:schemeClr val="tx1">
                    <a:lumMod val="75000"/>
                    <a:lumOff val="25000"/>
                  </a:schemeClr>
                </a:solidFill>
                <a:latin typeface="Garamond"/>
              </a:rPr>
              <a:t>Nina Rasmussen (City of Wichita)</a:t>
            </a:r>
          </a:p>
          <a:p>
            <a:r>
              <a:rPr lang="en-US" sz="2400" b="1" dirty="0">
                <a:solidFill>
                  <a:srgbClr val="5372B3"/>
                </a:solidFill>
                <a:latin typeface="Garamond"/>
                <a:ea typeface="+mn-lt"/>
                <a:cs typeface="+mn-lt"/>
              </a:rPr>
              <a:t>Advisors</a:t>
            </a:r>
            <a:r>
              <a:rPr lang="en-US" sz="2400" dirty="0">
                <a:latin typeface="Garamond"/>
                <a:ea typeface="+mn-lt"/>
                <a:cs typeface="+mn-lt"/>
              </a:rPr>
              <a:t>: </a:t>
            </a:r>
            <a:r>
              <a:rPr lang="en-US" sz="2400" dirty="0">
                <a:solidFill>
                  <a:schemeClr val="tx1">
                    <a:lumMod val="75000"/>
                    <a:lumOff val="25000"/>
                  </a:schemeClr>
                </a:solidFill>
                <a:latin typeface="Garamond"/>
                <a:ea typeface="+mn-lt"/>
                <a:cs typeface="+mn-lt"/>
              </a:rPr>
              <a:t>Lauren Childs-Gleason &amp; Dr. Kent Ross (NASA Langley)</a:t>
            </a:r>
            <a:endParaRPr lang="en-US" sz="2400" dirty="0">
              <a:solidFill>
                <a:schemeClr val="tx1">
                  <a:lumMod val="75000"/>
                  <a:lumOff val="25000"/>
                </a:schemeClr>
              </a:solidFill>
              <a:latin typeface="Garamond"/>
            </a:endParaRPr>
          </a:p>
          <a:p>
            <a:r>
              <a:rPr lang="en-US" sz="2400" b="1" dirty="0">
                <a:solidFill>
                  <a:srgbClr val="5372B3"/>
                </a:solidFill>
                <a:latin typeface="Garamond"/>
              </a:rPr>
              <a:t>Fellow: </a:t>
            </a:r>
            <a:r>
              <a:rPr lang="en-US" sz="2400" dirty="0">
                <a:solidFill>
                  <a:schemeClr val="tx1">
                    <a:lumMod val="75000"/>
                    <a:lumOff val="25000"/>
                  </a:schemeClr>
                </a:solidFill>
                <a:latin typeface="Garamond"/>
              </a:rPr>
              <a:t>Julianne Liu</a:t>
            </a:r>
          </a:p>
          <a:p>
            <a:r>
              <a:rPr lang="en-US" sz="2400" b="1" dirty="0">
                <a:solidFill>
                  <a:srgbClr val="5372B3"/>
                </a:solidFill>
                <a:latin typeface="Garamond"/>
              </a:rPr>
              <a:t>Previous Contributors: </a:t>
            </a:r>
            <a:r>
              <a:rPr lang="en-US" sz="2400" dirty="0">
                <a:solidFill>
                  <a:schemeClr val="tx1">
                    <a:lumMod val="75000"/>
                    <a:lumOff val="25000"/>
                  </a:schemeClr>
                </a:solidFill>
                <a:latin typeface="Garamond"/>
              </a:rPr>
              <a:t>Brooke Laird, Melissa Ashbaugh, Muskaan </a:t>
            </a:r>
            <a:r>
              <a:rPr lang="en-US" sz="2400" dirty="0" err="1">
                <a:solidFill>
                  <a:schemeClr val="tx1">
                    <a:lumMod val="75000"/>
                    <a:lumOff val="25000"/>
                  </a:schemeClr>
                </a:solidFill>
                <a:latin typeface="Garamond"/>
              </a:rPr>
              <a:t>Khemani</a:t>
            </a:r>
            <a:r>
              <a:rPr lang="en-US" sz="2400" dirty="0">
                <a:solidFill>
                  <a:schemeClr val="tx1">
                    <a:lumMod val="75000"/>
                    <a:lumOff val="25000"/>
                  </a:schemeClr>
                </a:solidFill>
                <a:latin typeface="Garamond"/>
              </a:rPr>
              <a:t>, Sadie Murray </a:t>
            </a:r>
          </a:p>
          <a:p>
            <a:r>
              <a:rPr lang="en-US" sz="2400" b="1" dirty="0">
                <a:solidFill>
                  <a:srgbClr val="5372B3"/>
                </a:solidFill>
                <a:latin typeface="Garamond"/>
              </a:rPr>
              <a:t>Big thanks to</a:t>
            </a:r>
            <a:r>
              <a:rPr lang="en-US" sz="2400" b="1" dirty="0">
                <a:solidFill>
                  <a:schemeClr val="tx1">
                    <a:lumMod val="75000"/>
                    <a:lumOff val="25000"/>
                  </a:schemeClr>
                </a:solidFill>
                <a:latin typeface="Garamond"/>
              </a:rPr>
              <a:t>:</a:t>
            </a:r>
            <a:r>
              <a:rPr lang="en-US" sz="2400" dirty="0">
                <a:solidFill>
                  <a:schemeClr val="tx1">
                    <a:lumMod val="75000"/>
                    <a:lumOff val="25000"/>
                  </a:schemeClr>
                </a:solidFill>
                <a:latin typeface="Garamond"/>
              </a:rPr>
              <a:t> Lance Watkins, Christina Dennis &amp; </a:t>
            </a:r>
            <a:r>
              <a:rPr lang="en-US" sz="2400" dirty="0" err="1">
                <a:solidFill>
                  <a:schemeClr val="tx1">
                    <a:lumMod val="75000"/>
                    <a:lumOff val="25000"/>
                  </a:schemeClr>
                </a:solidFill>
                <a:latin typeface="Garamond"/>
              </a:rPr>
              <a:t>Akshay</a:t>
            </a:r>
            <a:r>
              <a:rPr lang="en-US" sz="2400" dirty="0">
                <a:solidFill>
                  <a:schemeClr val="tx1">
                    <a:lumMod val="75000"/>
                    <a:lumOff val="25000"/>
                  </a:schemeClr>
                </a:solidFill>
                <a:latin typeface="Garamond"/>
              </a:rPr>
              <a:t> Agarwal </a:t>
            </a:r>
            <a:r>
              <a:rPr lang="en-US" sz="2400" b="1" dirty="0">
                <a:solidFill>
                  <a:schemeClr val="tx1">
                    <a:lumMod val="75000"/>
                    <a:lumOff val="25000"/>
                  </a:schemeClr>
                </a:solidFill>
                <a:latin typeface="Garamond"/>
              </a:rPr>
              <a:t>for their guidance and support on this project</a:t>
            </a:r>
          </a:p>
          <a:p>
            <a:endParaRPr lang="en-US" sz="2400" dirty="0">
              <a:latin typeface="Garamond"/>
              <a:ea typeface="+mn-lt"/>
              <a:cs typeface="+mn-lt"/>
            </a:endParaRPr>
          </a:p>
        </p:txBody>
      </p:sp>
      <p:sp>
        <p:nvSpPr>
          <p:cNvPr id="85" name="TextBox 84">
            <a:extLst>
              <a:ext uri="{FF2B5EF4-FFF2-40B4-BE49-F238E27FC236}">
                <a16:creationId xmlns:a16="http://schemas.microsoft.com/office/drawing/2014/main" id="{478B7FE8-D018-6846-AE57-2B0D0C1C489A}"/>
              </a:ext>
            </a:extLst>
          </p:cNvPr>
          <p:cNvSpPr txBox="1"/>
          <p:nvPr/>
        </p:nvSpPr>
        <p:spPr>
          <a:xfrm>
            <a:off x="2559651" y="4231809"/>
            <a:ext cx="9397007" cy="830997"/>
          </a:xfrm>
          <a:prstGeom prst="rect">
            <a:avLst/>
          </a:prstGeom>
          <a:noFill/>
        </p:spPr>
        <p:txBody>
          <a:bodyPr wrap="square" lIns="91440" tIns="45720" rIns="91440" bIns="45720" rtlCol="0" anchor="t">
            <a:spAutoFit/>
          </a:bodyPr>
          <a:lstStyle/>
          <a:p>
            <a:pPr algn="ctr"/>
            <a:r>
              <a:rPr lang="en-US" sz="4800" b="1" dirty="0">
                <a:solidFill>
                  <a:srgbClr val="BE304F"/>
                </a:solidFill>
                <a:latin typeface="Century Gothic"/>
              </a:rPr>
              <a:t>What Is an Urban Heat Island?</a:t>
            </a:r>
          </a:p>
        </p:txBody>
      </p:sp>
      <p:sp>
        <p:nvSpPr>
          <p:cNvPr id="89" name="TextBox 88">
            <a:extLst>
              <a:ext uri="{FF2B5EF4-FFF2-40B4-BE49-F238E27FC236}">
                <a16:creationId xmlns:a16="http://schemas.microsoft.com/office/drawing/2014/main" id="{19529283-8881-3E4A-91D5-D724A4DE7F6A}"/>
              </a:ext>
            </a:extLst>
          </p:cNvPr>
          <p:cNvSpPr txBox="1"/>
          <p:nvPr/>
        </p:nvSpPr>
        <p:spPr>
          <a:xfrm>
            <a:off x="853443" y="11668172"/>
            <a:ext cx="13070681" cy="1569660"/>
          </a:xfrm>
          <a:prstGeom prst="rect">
            <a:avLst/>
          </a:prstGeom>
          <a:noFill/>
        </p:spPr>
        <p:txBody>
          <a:bodyPr wrap="square" lIns="91440" tIns="45720" rIns="91440" bIns="45720" anchor="t">
            <a:spAutoFit/>
          </a:bodyPr>
          <a:lstStyle/>
          <a:p>
            <a:r>
              <a:rPr lang="en-US" sz="3200" dirty="0"/>
              <a:t>An Urban Heat Island is an urban or metropolitan area that is </a:t>
            </a:r>
            <a:r>
              <a:rPr lang="en-US" sz="3200" b="1" i="1" dirty="0">
                <a:solidFill>
                  <a:srgbClr val="BE304F"/>
                </a:solidFill>
              </a:rPr>
              <a:t>significantly warmer than its surrounding rural areas</a:t>
            </a:r>
            <a:r>
              <a:rPr lang="en-US" sz="3200" b="1" i="1" dirty="0">
                <a:solidFill>
                  <a:srgbClr val="5372B3"/>
                </a:solidFill>
              </a:rPr>
              <a:t> </a:t>
            </a:r>
            <a:r>
              <a:rPr lang="en-US" sz="3200" dirty="0"/>
              <a:t>due to how well the surfaces in each environment </a:t>
            </a:r>
            <a:r>
              <a:rPr lang="en-US" sz="3200" b="1" i="1" dirty="0">
                <a:solidFill>
                  <a:srgbClr val="BE304F"/>
                </a:solidFill>
              </a:rPr>
              <a:t>absorb and retain heat. </a:t>
            </a:r>
          </a:p>
        </p:txBody>
      </p:sp>
      <p:pic>
        <p:nvPicPr>
          <p:cNvPr id="6" name="Picture 5" descr="A picture containing text, vector graphics, sushi&#10;&#10;Description automatically generated">
            <a:extLst>
              <a:ext uri="{FF2B5EF4-FFF2-40B4-BE49-F238E27FC236}">
                <a16:creationId xmlns:a16="http://schemas.microsoft.com/office/drawing/2014/main" id="{FB48AFA7-8D7A-9D47-A85E-C2F405F7DA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14094" y="5373438"/>
            <a:ext cx="2061023" cy="2061023"/>
          </a:xfrm>
          <a:prstGeom prst="rect">
            <a:avLst/>
          </a:prstGeom>
        </p:spPr>
      </p:pic>
      <p:sp>
        <p:nvSpPr>
          <p:cNvPr id="35" name="TextBox 34">
            <a:extLst>
              <a:ext uri="{FF2B5EF4-FFF2-40B4-BE49-F238E27FC236}">
                <a16:creationId xmlns:a16="http://schemas.microsoft.com/office/drawing/2014/main" id="{AC37066C-79AA-CD4C-B424-8E98B0715713}"/>
              </a:ext>
            </a:extLst>
          </p:cNvPr>
          <p:cNvSpPr txBox="1"/>
          <p:nvPr/>
        </p:nvSpPr>
        <p:spPr>
          <a:xfrm>
            <a:off x="14435729" y="4231809"/>
            <a:ext cx="11661876" cy="830997"/>
          </a:xfrm>
          <a:prstGeom prst="rect">
            <a:avLst/>
          </a:prstGeom>
          <a:noFill/>
        </p:spPr>
        <p:txBody>
          <a:bodyPr wrap="square" lIns="91440" tIns="45720" rIns="91440" bIns="45720" rtlCol="0" anchor="t">
            <a:spAutoFit/>
          </a:bodyPr>
          <a:lstStyle/>
          <a:p>
            <a:pPr algn="ctr"/>
            <a:r>
              <a:rPr lang="en-US" sz="4800" b="1">
                <a:solidFill>
                  <a:schemeClr val="accent6">
                    <a:lumMod val="50000"/>
                  </a:schemeClr>
                </a:solidFill>
                <a:latin typeface="Century Gothic"/>
              </a:rPr>
              <a:t>Heat and Environmental Justice</a:t>
            </a:r>
          </a:p>
        </p:txBody>
      </p:sp>
      <p:sp>
        <p:nvSpPr>
          <p:cNvPr id="64" name="TextBox 63">
            <a:extLst>
              <a:ext uri="{FF2B5EF4-FFF2-40B4-BE49-F238E27FC236}">
                <a16:creationId xmlns:a16="http://schemas.microsoft.com/office/drawing/2014/main" id="{8D5E8AB8-BBFF-4E4B-85A7-EDE766E77F98}"/>
              </a:ext>
            </a:extLst>
          </p:cNvPr>
          <p:cNvSpPr txBox="1"/>
          <p:nvPr/>
        </p:nvSpPr>
        <p:spPr>
          <a:xfrm>
            <a:off x="14120717" y="7546825"/>
            <a:ext cx="3858441" cy="4401205"/>
          </a:xfrm>
          <a:prstGeom prst="rect">
            <a:avLst/>
          </a:prstGeom>
          <a:noFill/>
        </p:spPr>
        <p:txBody>
          <a:bodyPr wrap="square" lIns="91440" tIns="45720" rIns="91440" bIns="45720" anchor="t">
            <a:spAutoFit/>
          </a:bodyPr>
          <a:lstStyle/>
          <a:p>
            <a:pPr algn="ctr"/>
            <a:r>
              <a:rPr lang="en-US" sz="2800" dirty="0">
                <a:ea typeface="+mn-lt"/>
                <a:cs typeface="+mn-lt"/>
              </a:rPr>
              <a:t>Extreme heat impacts populations in the same city in different ways based on their </a:t>
            </a:r>
            <a:r>
              <a:rPr lang="en-US" sz="2800" b="1" i="1" dirty="0">
                <a:solidFill>
                  <a:schemeClr val="accent6">
                    <a:lumMod val="50000"/>
                  </a:schemeClr>
                </a:solidFill>
                <a:ea typeface="+mn-lt"/>
                <a:cs typeface="+mn-lt"/>
              </a:rPr>
              <a:t>sociodemographic characteristics or ability to cool</a:t>
            </a:r>
            <a:r>
              <a:rPr lang="en-US" sz="2800" dirty="0">
                <a:ea typeface="+mn-lt"/>
                <a:cs typeface="+mn-lt"/>
              </a:rPr>
              <a:t>, creating </a:t>
            </a:r>
            <a:r>
              <a:rPr lang="en-US" sz="2800" b="1" i="1" dirty="0">
                <a:solidFill>
                  <a:schemeClr val="accent6">
                    <a:lumMod val="50000"/>
                  </a:schemeClr>
                </a:solidFill>
                <a:ea typeface="+mn-lt"/>
                <a:cs typeface="+mn-lt"/>
              </a:rPr>
              <a:t>heat inequity.</a:t>
            </a:r>
            <a:endParaRPr lang="en-US" sz="2800" b="1" i="1" dirty="0">
              <a:solidFill>
                <a:schemeClr val="accent6">
                  <a:lumMod val="50000"/>
                </a:schemeClr>
              </a:solidFill>
            </a:endParaRPr>
          </a:p>
        </p:txBody>
      </p:sp>
      <p:sp>
        <p:nvSpPr>
          <p:cNvPr id="76" name="TextBox 75">
            <a:extLst>
              <a:ext uri="{FF2B5EF4-FFF2-40B4-BE49-F238E27FC236}">
                <a16:creationId xmlns:a16="http://schemas.microsoft.com/office/drawing/2014/main" id="{DEDB4DEF-F882-594E-8C7B-C0CAC7D4C307}"/>
              </a:ext>
            </a:extLst>
          </p:cNvPr>
          <p:cNvSpPr txBox="1"/>
          <p:nvPr/>
        </p:nvSpPr>
        <p:spPr>
          <a:xfrm>
            <a:off x="18254319" y="7600371"/>
            <a:ext cx="3858442" cy="3539430"/>
          </a:xfrm>
          <a:prstGeom prst="rect">
            <a:avLst/>
          </a:prstGeom>
          <a:noFill/>
        </p:spPr>
        <p:txBody>
          <a:bodyPr wrap="square">
            <a:spAutoFit/>
          </a:bodyPr>
          <a:lstStyle/>
          <a:p>
            <a:pPr algn="ctr"/>
            <a:r>
              <a:rPr lang="en-US" sz="2800">
                <a:ea typeface="+mn-lt"/>
                <a:cs typeface="+mn-lt"/>
              </a:rPr>
              <a:t>The presence of “intra-urban” heat islands is largely due to the spatial distribution of </a:t>
            </a:r>
            <a:r>
              <a:rPr lang="en-US" sz="2800" b="1" i="1">
                <a:solidFill>
                  <a:schemeClr val="accent6">
                    <a:lumMod val="50000"/>
                  </a:schemeClr>
                </a:solidFill>
                <a:ea typeface="+mn-lt"/>
                <a:cs typeface="+mn-lt"/>
              </a:rPr>
              <a:t>buildings, impervious surfaces, and vegetation. </a:t>
            </a:r>
            <a:endParaRPr lang="en-US" sz="2800" b="1" i="1" u="sng">
              <a:solidFill>
                <a:schemeClr val="accent6">
                  <a:lumMod val="50000"/>
                </a:schemeClr>
              </a:solidFill>
            </a:endParaRPr>
          </a:p>
        </p:txBody>
      </p:sp>
      <p:pic>
        <p:nvPicPr>
          <p:cNvPr id="71" name="Picture 70" descr="Icon&#10;&#10;Description automatically generated with medium confidence">
            <a:extLst>
              <a:ext uri="{FF2B5EF4-FFF2-40B4-BE49-F238E27FC236}">
                <a16:creationId xmlns:a16="http://schemas.microsoft.com/office/drawing/2014/main" id="{55E2863D-31A7-6A4A-9578-E959282C7B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53028" y="5197648"/>
            <a:ext cx="2061024" cy="2061024"/>
          </a:xfrm>
          <a:prstGeom prst="rect">
            <a:avLst/>
          </a:prstGeom>
        </p:spPr>
      </p:pic>
      <p:pic>
        <p:nvPicPr>
          <p:cNvPr id="94" name="Picture 93" descr="Icon&#10;&#10;Description automatically generated">
            <a:extLst>
              <a:ext uri="{FF2B5EF4-FFF2-40B4-BE49-F238E27FC236}">
                <a16:creationId xmlns:a16="http://schemas.microsoft.com/office/drawing/2014/main" id="{64485015-02F3-9849-BD50-DACDF37C03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41320" y="5297977"/>
            <a:ext cx="2061023" cy="2061023"/>
          </a:xfrm>
          <a:prstGeom prst="rect">
            <a:avLst/>
          </a:prstGeom>
        </p:spPr>
      </p:pic>
      <p:sp>
        <p:nvSpPr>
          <p:cNvPr id="101" name="TextBox 100">
            <a:extLst>
              <a:ext uri="{FF2B5EF4-FFF2-40B4-BE49-F238E27FC236}">
                <a16:creationId xmlns:a16="http://schemas.microsoft.com/office/drawing/2014/main" id="{BB868F9B-3071-7741-AF94-983F6AEEB60C}"/>
              </a:ext>
            </a:extLst>
          </p:cNvPr>
          <p:cNvSpPr txBox="1"/>
          <p:nvPr/>
        </p:nvSpPr>
        <p:spPr>
          <a:xfrm>
            <a:off x="22195889" y="7540700"/>
            <a:ext cx="4025310" cy="4401205"/>
          </a:xfrm>
          <a:prstGeom prst="rect">
            <a:avLst/>
          </a:prstGeom>
          <a:noFill/>
        </p:spPr>
        <p:txBody>
          <a:bodyPr wrap="square" lIns="91440" tIns="45720" rIns="91440" bIns="45720" anchor="t">
            <a:spAutoFit/>
          </a:bodyPr>
          <a:lstStyle/>
          <a:p>
            <a:pPr algn="ctr"/>
            <a:r>
              <a:rPr lang="en-US" sz="2800" dirty="0">
                <a:ea typeface="+mn-lt"/>
                <a:cs typeface="+mn-lt"/>
              </a:rPr>
              <a:t>Urban heat increases the risk of heat-related </a:t>
            </a:r>
            <a:r>
              <a:rPr lang="en-US" sz="2800" b="1" i="1" dirty="0">
                <a:solidFill>
                  <a:schemeClr val="accent6">
                    <a:lumMod val="50000"/>
                  </a:schemeClr>
                </a:solidFill>
                <a:ea typeface="+mn-lt"/>
                <a:cs typeface="+mn-lt"/>
              </a:rPr>
              <a:t>morbidity</a:t>
            </a:r>
            <a:r>
              <a:rPr lang="en-US" sz="2800" dirty="0">
                <a:ea typeface="+mn-lt"/>
                <a:cs typeface="+mn-lt"/>
              </a:rPr>
              <a:t> and </a:t>
            </a:r>
            <a:r>
              <a:rPr lang="en-US" sz="2800" b="1" i="1" dirty="0">
                <a:solidFill>
                  <a:schemeClr val="accent6">
                    <a:lumMod val="50000"/>
                  </a:schemeClr>
                </a:solidFill>
                <a:ea typeface="+mn-lt"/>
                <a:cs typeface="+mn-lt"/>
              </a:rPr>
              <a:t>mortality</a:t>
            </a:r>
            <a:r>
              <a:rPr lang="en-US" sz="2800" i="1" dirty="0">
                <a:solidFill>
                  <a:schemeClr val="accent6">
                    <a:lumMod val="50000"/>
                  </a:schemeClr>
                </a:solidFill>
                <a:ea typeface="+mn-lt"/>
                <a:cs typeface="+mn-lt"/>
              </a:rPr>
              <a:t> </a:t>
            </a:r>
            <a:r>
              <a:rPr lang="en-US" sz="2800" dirty="0">
                <a:ea typeface="+mn-lt"/>
                <a:cs typeface="+mn-lt"/>
              </a:rPr>
              <a:t>and can place an inequitable </a:t>
            </a:r>
            <a:r>
              <a:rPr lang="en-US" sz="2800" b="1" i="1" dirty="0">
                <a:solidFill>
                  <a:schemeClr val="accent6">
                    <a:lumMod val="50000"/>
                  </a:schemeClr>
                </a:solidFill>
                <a:ea typeface="+mn-lt"/>
                <a:cs typeface="+mn-lt"/>
              </a:rPr>
              <a:t>burden on vulnerable populations</a:t>
            </a:r>
            <a:r>
              <a:rPr lang="en-US" sz="2800" dirty="0">
                <a:ea typeface="+mn-lt"/>
                <a:cs typeface="+mn-lt"/>
              </a:rPr>
              <a:t>, like low-income areas or those with pre-existing health conditions.</a:t>
            </a:r>
            <a:endParaRPr lang="en-US" sz="2800" b="1" u="sng" dirty="0">
              <a:solidFill>
                <a:srgbClr val="5372B3"/>
              </a:solidFill>
            </a:endParaRPr>
          </a:p>
        </p:txBody>
      </p:sp>
      <p:pic>
        <p:nvPicPr>
          <p:cNvPr id="9" name="Picture 8" descr="A person standing in front of a stone wall&#10;&#10;Description automatically generated with low confidence">
            <a:extLst>
              <a:ext uri="{FF2B5EF4-FFF2-40B4-BE49-F238E27FC236}">
                <a16:creationId xmlns:a16="http://schemas.microsoft.com/office/drawing/2014/main" id="{6C5065FA-900A-EC32-1358-DD353CDF1D2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429" t="45903" r="36596" b="26608"/>
          <a:stretch/>
        </p:blipFill>
        <p:spPr>
          <a:xfrm>
            <a:off x="1165410" y="31421064"/>
            <a:ext cx="1645920" cy="1645920"/>
          </a:xfrm>
          <a:prstGeom prst="ellipse">
            <a:avLst/>
          </a:prstGeom>
        </p:spPr>
      </p:pic>
      <p:sp>
        <p:nvSpPr>
          <p:cNvPr id="74" name="TextBox 73">
            <a:extLst>
              <a:ext uri="{FF2B5EF4-FFF2-40B4-BE49-F238E27FC236}">
                <a16:creationId xmlns:a16="http://schemas.microsoft.com/office/drawing/2014/main" id="{3CEB62D6-D543-DB4A-8288-982D4E00633C}"/>
              </a:ext>
            </a:extLst>
          </p:cNvPr>
          <p:cNvSpPr txBox="1"/>
          <p:nvPr/>
        </p:nvSpPr>
        <p:spPr>
          <a:xfrm>
            <a:off x="21984412" y="22622055"/>
            <a:ext cx="37497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Heat Mitigation Index</a:t>
            </a:r>
          </a:p>
          <a:p>
            <a:r>
              <a:rPr lang="en-US"/>
              <a:t>Based on current tree canopy cover in </a:t>
            </a:r>
            <a:r>
              <a:rPr lang="en-US" sz="1600" i="1"/>
              <a:t>Wichita, KS</a:t>
            </a:r>
          </a:p>
        </p:txBody>
      </p:sp>
      <p:sp>
        <p:nvSpPr>
          <p:cNvPr id="77" name="TextBox 76">
            <a:extLst>
              <a:ext uri="{FF2B5EF4-FFF2-40B4-BE49-F238E27FC236}">
                <a16:creationId xmlns:a16="http://schemas.microsoft.com/office/drawing/2014/main" id="{132A1C3D-2C34-C846-A900-C4B4BC4F8F80}"/>
              </a:ext>
            </a:extLst>
          </p:cNvPr>
          <p:cNvSpPr txBox="1"/>
          <p:nvPr/>
        </p:nvSpPr>
        <p:spPr>
          <a:xfrm>
            <a:off x="14617398" y="27466869"/>
            <a:ext cx="36172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Heat Mitigation Index</a:t>
            </a:r>
          </a:p>
          <a:p>
            <a:r>
              <a:rPr lang="en-US" dirty="0"/>
              <a:t>Based on increased tree canopy cover in </a:t>
            </a:r>
            <a:r>
              <a:rPr lang="en-US" i="1" dirty="0"/>
              <a:t>Wichita, KS</a:t>
            </a:r>
          </a:p>
        </p:txBody>
      </p:sp>
      <p:grpSp>
        <p:nvGrpSpPr>
          <p:cNvPr id="53" name="Group 52">
            <a:extLst>
              <a:ext uri="{FF2B5EF4-FFF2-40B4-BE49-F238E27FC236}">
                <a16:creationId xmlns:a16="http://schemas.microsoft.com/office/drawing/2014/main" id="{5FF74CB0-E6D5-5C41-B321-840D1EC129D4}"/>
              </a:ext>
            </a:extLst>
          </p:cNvPr>
          <p:cNvGrpSpPr/>
          <p:nvPr/>
        </p:nvGrpSpPr>
        <p:grpSpPr>
          <a:xfrm>
            <a:off x="18795059" y="23790592"/>
            <a:ext cx="5465595" cy="3555923"/>
            <a:chOff x="13517694" y="25384698"/>
            <a:chExt cx="2976982" cy="2361140"/>
          </a:xfrm>
        </p:grpSpPr>
        <p:sp>
          <p:nvSpPr>
            <p:cNvPr id="80" name="Rectangle: Rounded Corners 74">
              <a:extLst>
                <a:ext uri="{FF2B5EF4-FFF2-40B4-BE49-F238E27FC236}">
                  <a16:creationId xmlns:a16="http://schemas.microsoft.com/office/drawing/2014/main" id="{B1A04256-6B5D-C44E-A8F9-E8A97822D6C8}"/>
                </a:ext>
              </a:extLst>
            </p:cNvPr>
            <p:cNvSpPr/>
            <p:nvPr/>
          </p:nvSpPr>
          <p:spPr>
            <a:xfrm>
              <a:off x="13517694" y="25384698"/>
              <a:ext cx="2976982" cy="2361140"/>
            </a:xfrm>
            <a:prstGeom prst="roundRect">
              <a:avLst/>
            </a:prstGeom>
            <a:solidFill>
              <a:srgbClr val="4C9CA2"/>
            </a:solidFill>
            <a:ln w="57150">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FFC000"/>
                </a:solidFill>
              </a:endParaRPr>
            </a:p>
          </p:txBody>
        </p:sp>
        <p:sp>
          <p:nvSpPr>
            <p:cNvPr id="78" name="TextBox 77">
              <a:extLst>
                <a:ext uri="{FF2B5EF4-FFF2-40B4-BE49-F238E27FC236}">
                  <a16:creationId xmlns:a16="http://schemas.microsoft.com/office/drawing/2014/main" id="{C17FD7F8-C434-5D44-A0CC-BB0A772703FD}"/>
                </a:ext>
              </a:extLst>
            </p:cNvPr>
            <p:cNvSpPr txBox="1"/>
            <p:nvPr/>
          </p:nvSpPr>
          <p:spPr>
            <a:xfrm>
              <a:off x="13634267" y="25580134"/>
              <a:ext cx="2743834" cy="1900588"/>
            </a:xfrm>
            <a:prstGeom prst="rect">
              <a:avLst/>
            </a:prstGeom>
            <a:noFill/>
            <a:ln>
              <a:noFill/>
            </a:ln>
          </p:spPr>
          <p:txBody>
            <a:bodyPr wrap="square" lIns="91440" tIns="45720" rIns="91440" bIns="45720" rtlCol="0" anchor="t">
              <a:spAutoFit/>
            </a:bodyPr>
            <a:lstStyle/>
            <a:p>
              <a:pPr algn="ctr"/>
              <a:r>
                <a:rPr lang="en-US" sz="3000" b="1" dirty="0">
                  <a:solidFill>
                    <a:schemeClr val="bg1"/>
                  </a:solidFill>
                </a:rPr>
                <a:t>Increasing canopy cover is an effective methodology for lowering heat burden on communities that experience vulnerability </a:t>
              </a:r>
            </a:p>
          </p:txBody>
        </p:sp>
      </p:grpSp>
      <p:pic>
        <p:nvPicPr>
          <p:cNvPr id="36" name="Picture 46">
            <a:extLst>
              <a:ext uri="{FF2B5EF4-FFF2-40B4-BE49-F238E27FC236}">
                <a16:creationId xmlns:a16="http://schemas.microsoft.com/office/drawing/2014/main" id="{94F2176C-4F5A-BE16-2FD5-F2D0935111CA}"/>
              </a:ext>
            </a:extLst>
          </p:cNvPr>
          <p:cNvPicPr>
            <a:picLocks noChangeAspect="1"/>
          </p:cNvPicPr>
          <p:nvPr/>
        </p:nvPicPr>
        <p:blipFill rotWithShape="1">
          <a:blip r:embed="rId14"/>
          <a:srcRect l="854" t="2633" r="694" b="8626"/>
          <a:stretch/>
        </p:blipFill>
        <p:spPr>
          <a:xfrm>
            <a:off x="6962078" y="31430098"/>
            <a:ext cx="1646398" cy="1640346"/>
          </a:xfrm>
          <a:prstGeom prst="flowChartConnector">
            <a:avLst/>
          </a:prstGeom>
        </p:spPr>
      </p:pic>
      <p:sp>
        <p:nvSpPr>
          <p:cNvPr id="58" name="Text Placeholder 16">
            <a:extLst>
              <a:ext uri="{FF2B5EF4-FFF2-40B4-BE49-F238E27FC236}">
                <a16:creationId xmlns:a16="http://schemas.microsoft.com/office/drawing/2014/main" id="{4DEF86A6-E87F-5ACA-AF97-C9AEDF23A3C8}"/>
              </a:ext>
            </a:extLst>
          </p:cNvPr>
          <p:cNvSpPr txBox="1">
            <a:spLocks/>
          </p:cNvSpPr>
          <p:nvPr/>
        </p:nvSpPr>
        <p:spPr>
          <a:xfrm>
            <a:off x="3409086" y="33329885"/>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Richard Kirschner</a:t>
            </a:r>
          </a:p>
          <a:p>
            <a:pPr algn="ctr">
              <a:lnSpc>
                <a:spcPct val="100000"/>
              </a:lnSpc>
              <a:spcBef>
                <a:spcPts val="0"/>
              </a:spcBef>
            </a:pPr>
            <a:r>
              <a:rPr lang="en-US" dirty="0">
                <a:solidFill>
                  <a:schemeClr val="tx1">
                    <a:lumMod val="75000"/>
                  </a:schemeClr>
                </a:solidFill>
                <a:latin typeface="Garamond" panose="02020404030301010803" pitchFamily="18" charset="0"/>
              </a:rPr>
              <a:t>Project Team</a:t>
            </a:r>
          </a:p>
        </p:txBody>
      </p:sp>
      <p:sp>
        <p:nvSpPr>
          <p:cNvPr id="59" name="Text Placeholder 16">
            <a:extLst>
              <a:ext uri="{FF2B5EF4-FFF2-40B4-BE49-F238E27FC236}">
                <a16:creationId xmlns:a16="http://schemas.microsoft.com/office/drawing/2014/main" id="{FF179A22-D2F4-67CF-D8CA-75B53BCA8146}"/>
              </a:ext>
            </a:extLst>
          </p:cNvPr>
          <p:cNvSpPr txBox="1">
            <a:spLocks/>
          </p:cNvSpPr>
          <p:nvPr/>
        </p:nvSpPr>
        <p:spPr>
          <a:xfrm>
            <a:off x="6287368" y="3334325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Raina Monaghan</a:t>
            </a:r>
          </a:p>
          <a:p>
            <a:pPr algn="ctr">
              <a:lnSpc>
                <a:spcPct val="100000"/>
              </a:lnSpc>
              <a:spcBef>
                <a:spcPts val="0"/>
              </a:spcBef>
            </a:pPr>
            <a:r>
              <a:rPr lang="en-US" dirty="0">
                <a:solidFill>
                  <a:schemeClr val="tx1">
                    <a:lumMod val="75000"/>
                  </a:schemeClr>
                </a:solidFill>
                <a:latin typeface="Garamond" panose="02020404030301010803" pitchFamily="18" charset="0"/>
              </a:rPr>
              <a:t>Project Team</a:t>
            </a:r>
          </a:p>
        </p:txBody>
      </p:sp>
      <p:pic>
        <p:nvPicPr>
          <p:cNvPr id="2" name="Picture 6">
            <a:extLst>
              <a:ext uri="{FF2B5EF4-FFF2-40B4-BE49-F238E27FC236}">
                <a16:creationId xmlns:a16="http://schemas.microsoft.com/office/drawing/2014/main" id="{0263885A-2E4F-6221-14B1-A8B994C8E457}"/>
              </a:ext>
            </a:extLst>
          </p:cNvPr>
          <p:cNvPicPr>
            <a:picLocks noChangeAspect="1"/>
          </p:cNvPicPr>
          <p:nvPr/>
        </p:nvPicPr>
        <p:blipFill>
          <a:blip r:embed="rId15"/>
          <a:stretch>
            <a:fillRect/>
          </a:stretch>
        </p:blipFill>
        <p:spPr>
          <a:xfrm>
            <a:off x="9869248" y="31404458"/>
            <a:ext cx="1647825" cy="1647825"/>
          </a:xfrm>
          <a:prstGeom prst="rect">
            <a:avLst/>
          </a:prstGeom>
        </p:spPr>
      </p:pic>
      <p:pic>
        <p:nvPicPr>
          <p:cNvPr id="7" name="Picture 7">
            <a:extLst>
              <a:ext uri="{FF2B5EF4-FFF2-40B4-BE49-F238E27FC236}">
                <a16:creationId xmlns:a16="http://schemas.microsoft.com/office/drawing/2014/main" id="{C9287682-B6E8-E0AB-B7F7-A53B26C2BADE}"/>
              </a:ext>
            </a:extLst>
          </p:cNvPr>
          <p:cNvPicPr>
            <a:picLocks noChangeAspect="1"/>
          </p:cNvPicPr>
          <p:nvPr/>
        </p:nvPicPr>
        <p:blipFill>
          <a:blip r:embed="rId16"/>
          <a:stretch>
            <a:fillRect/>
          </a:stretch>
        </p:blipFill>
        <p:spPr>
          <a:xfrm>
            <a:off x="20012287" y="27995633"/>
            <a:ext cx="602795" cy="1868905"/>
          </a:xfrm>
          <a:prstGeom prst="rect">
            <a:avLst/>
          </a:prstGeom>
        </p:spPr>
      </p:pic>
      <p:sp>
        <p:nvSpPr>
          <p:cNvPr id="8" name="TextBox 7">
            <a:extLst>
              <a:ext uri="{FF2B5EF4-FFF2-40B4-BE49-F238E27FC236}">
                <a16:creationId xmlns:a16="http://schemas.microsoft.com/office/drawing/2014/main" id="{1930BE9C-77F1-32F2-A8A3-C856DE5B6435}"/>
              </a:ext>
            </a:extLst>
          </p:cNvPr>
          <p:cNvSpPr txBox="1"/>
          <p:nvPr/>
        </p:nvSpPr>
        <p:spPr>
          <a:xfrm>
            <a:off x="20660956" y="27960589"/>
            <a:ext cx="29650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0.98 (higher ability to mitigate heat)</a:t>
            </a:r>
          </a:p>
          <a:p>
            <a:endParaRPr lang="en-US" sz="2400" b="1" dirty="0">
              <a:solidFill>
                <a:schemeClr val="tx1">
                  <a:lumMod val="75000"/>
                  <a:lumOff val="25000"/>
                </a:schemeClr>
              </a:solidFill>
              <a:latin typeface="Century Gothic"/>
              <a:cs typeface="Calibri"/>
            </a:endParaRPr>
          </a:p>
          <a:p>
            <a:endParaRPr lang="en-US" sz="2400" b="1" dirty="0">
              <a:solidFill>
                <a:schemeClr val="tx1">
                  <a:lumMod val="75000"/>
                  <a:lumOff val="25000"/>
                </a:schemeClr>
              </a:solidFill>
              <a:latin typeface="Century Gothic"/>
              <a:cs typeface="Calibri"/>
            </a:endParaRPr>
          </a:p>
          <a:p>
            <a:r>
              <a:rPr lang="en-US" sz="2400" b="1" dirty="0">
                <a:solidFill>
                  <a:schemeClr val="tx1">
                    <a:lumMod val="75000"/>
                    <a:lumOff val="25000"/>
                  </a:schemeClr>
                </a:solidFill>
                <a:latin typeface="Century Gothic"/>
                <a:cs typeface="Calibri"/>
              </a:rPr>
              <a:t>0.07</a:t>
            </a:r>
          </a:p>
        </p:txBody>
      </p:sp>
      <p:pic>
        <p:nvPicPr>
          <p:cNvPr id="10" name="Picture 9">
            <a:extLst>
              <a:ext uri="{FF2B5EF4-FFF2-40B4-BE49-F238E27FC236}">
                <a16:creationId xmlns:a16="http://schemas.microsoft.com/office/drawing/2014/main" id="{A37A1D9E-94FF-E78B-72BC-39B795C6D5A5}"/>
              </a:ext>
            </a:extLst>
          </p:cNvPr>
          <p:cNvPicPr>
            <a:picLocks noChangeAspect="1"/>
          </p:cNvPicPr>
          <p:nvPr/>
        </p:nvPicPr>
        <p:blipFill rotWithShape="1">
          <a:blip r:embed="rId17">
            <a:extLst>
              <a:ext uri="{28A0092B-C50C-407E-A947-70E740481C1C}">
                <a14:useLocalDpi xmlns:a14="http://schemas.microsoft.com/office/drawing/2010/main" val="0"/>
              </a:ext>
            </a:extLst>
          </a:blip>
          <a:srcRect l="8480" t="19905" r="7255" b="14815"/>
          <a:stretch/>
        </p:blipFill>
        <p:spPr>
          <a:xfrm>
            <a:off x="3902614" y="19725559"/>
            <a:ext cx="8998343" cy="6970969"/>
          </a:xfrm>
          <a:prstGeom prst="rect">
            <a:avLst/>
          </a:prstGeom>
        </p:spPr>
      </p:pic>
      <p:sp>
        <p:nvSpPr>
          <p:cNvPr id="12" name="TextBox 11">
            <a:extLst>
              <a:ext uri="{FF2B5EF4-FFF2-40B4-BE49-F238E27FC236}">
                <a16:creationId xmlns:a16="http://schemas.microsoft.com/office/drawing/2014/main" id="{65844404-6DDE-D1B2-157C-3F8BED2052C2}"/>
              </a:ext>
            </a:extLst>
          </p:cNvPr>
          <p:cNvSpPr txBox="1"/>
          <p:nvPr/>
        </p:nvSpPr>
        <p:spPr>
          <a:xfrm>
            <a:off x="858576" y="28172237"/>
            <a:ext cx="13508244" cy="1938992"/>
          </a:xfrm>
          <a:prstGeom prst="rect">
            <a:avLst/>
          </a:prstGeom>
          <a:noFill/>
        </p:spPr>
        <p:txBody>
          <a:bodyPr wrap="square">
            <a:spAutoFit/>
          </a:bodyPr>
          <a:lstStyle/>
          <a:p>
            <a:r>
              <a:rPr lang="en-US" sz="4000" b="1" i="1" dirty="0">
                <a:solidFill>
                  <a:srgbClr val="4C9CA2"/>
                </a:solidFill>
                <a:latin typeface="Century Gothic" panose="020B0502020202020204" pitchFamily="34" charset="0"/>
              </a:rPr>
              <a:t>I</a:t>
            </a:r>
            <a:r>
              <a:rPr lang="en-US" sz="4000" b="1" i="1" dirty="0">
                <a:solidFill>
                  <a:srgbClr val="4C9CA2"/>
                </a:solidFill>
                <a:effectLst/>
                <a:latin typeface="Century Gothic" panose="020B0502020202020204" pitchFamily="34" charset="0"/>
              </a:rPr>
              <a:t>ncreasing canopy cover</a:t>
            </a:r>
            <a:r>
              <a:rPr lang="en-US" sz="4000" b="0" i="1" dirty="0">
                <a:solidFill>
                  <a:srgbClr val="333333"/>
                </a:solidFill>
                <a:effectLst/>
                <a:latin typeface="Century Gothic" panose="020B0502020202020204" pitchFamily="34" charset="0"/>
              </a:rPr>
              <a:t> </a:t>
            </a:r>
            <a:r>
              <a:rPr lang="en-US" sz="3600" b="0" i="1" dirty="0">
                <a:solidFill>
                  <a:srgbClr val="333333"/>
                </a:solidFill>
                <a:effectLst/>
                <a:latin typeface="Century Gothic" panose="020B0502020202020204" pitchFamily="34" charset="0"/>
              </a:rPr>
              <a:t>in</a:t>
            </a:r>
            <a:r>
              <a:rPr lang="en-US" sz="4000" b="0" i="1" dirty="0">
                <a:solidFill>
                  <a:srgbClr val="333333"/>
                </a:solidFill>
                <a:effectLst/>
                <a:latin typeface="Century Gothic" panose="020B0502020202020204" pitchFamily="34" charset="0"/>
              </a:rPr>
              <a:t> </a:t>
            </a:r>
            <a:r>
              <a:rPr lang="en-US" sz="4000" b="1" i="1" dirty="0">
                <a:solidFill>
                  <a:srgbClr val="800026"/>
                </a:solidFill>
                <a:effectLst/>
                <a:latin typeface="Century Gothic" panose="020B0502020202020204" pitchFamily="34" charset="0"/>
              </a:rPr>
              <a:t>heat vulnerable areas </a:t>
            </a:r>
            <a:r>
              <a:rPr lang="en-US" sz="3600" b="0" i="1" dirty="0">
                <a:solidFill>
                  <a:srgbClr val="333333"/>
                </a:solidFill>
                <a:effectLst/>
                <a:latin typeface="Century Gothic" panose="020B0502020202020204" pitchFamily="34" charset="0"/>
              </a:rPr>
              <a:t>can strengthen climate resiliency through incorporating </a:t>
            </a:r>
            <a:r>
              <a:rPr lang="en-US" sz="4000" b="1" i="1" dirty="0">
                <a:solidFill>
                  <a:schemeClr val="accent6">
                    <a:lumMod val="50000"/>
                  </a:schemeClr>
                </a:solidFill>
                <a:effectLst/>
                <a:latin typeface="Century Gothic" panose="020B0502020202020204" pitchFamily="34" charset="0"/>
              </a:rPr>
              <a:t>environmental justice into decision making.</a:t>
            </a:r>
            <a:endParaRPr lang="en-US" sz="4000" b="1" i="1" dirty="0">
              <a:solidFill>
                <a:schemeClr val="accent6">
                  <a:lumMod val="50000"/>
                </a:schemeClr>
              </a:solidFill>
              <a:latin typeface="Century Gothic" panose="020B0502020202020204" pitchFamily="34" charset="0"/>
            </a:endParaRPr>
          </a:p>
        </p:txBody>
      </p:sp>
      <p:grpSp>
        <p:nvGrpSpPr>
          <p:cNvPr id="17" name="Group 16">
            <a:extLst>
              <a:ext uri="{FF2B5EF4-FFF2-40B4-BE49-F238E27FC236}">
                <a16:creationId xmlns:a16="http://schemas.microsoft.com/office/drawing/2014/main" id="{77F31293-72DD-3DDD-B0C6-11295D7B5DA0}"/>
              </a:ext>
            </a:extLst>
          </p:cNvPr>
          <p:cNvGrpSpPr/>
          <p:nvPr/>
        </p:nvGrpSpPr>
        <p:grpSpPr>
          <a:xfrm>
            <a:off x="1767811" y="17469161"/>
            <a:ext cx="9279826" cy="2058046"/>
            <a:chOff x="13517694" y="25384699"/>
            <a:chExt cx="2886779" cy="1661409"/>
          </a:xfrm>
        </p:grpSpPr>
        <p:sp>
          <p:nvSpPr>
            <p:cNvPr id="20" name="Rectangle: Rounded Corners 74">
              <a:extLst>
                <a:ext uri="{FF2B5EF4-FFF2-40B4-BE49-F238E27FC236}">
                  <a16:creationId xmlns:a16="http://schemas.microsoft.com/office/drawing/2014/main" id="{85917A4D-4D97-21BD-6FB4-8E0959807490}"/>
                </a:ext>
              </a:extLst>
            </p:cNvPr>
            <p:cNvSpPr/>
            <p:nvPr/>
          </p:nvSpPr>
          <p:spPr>
            <a:xfrm>
              <a:off x="13517694" y="25384699"/>
              <a:ext cx="2886779" cy="1661409"/>
            </a:xfrm>
            <a:prstGeom prst="roundRect">
              <a:avLst/>
            </a:prstGeom>
            <a:solidFill>
              <a:srgbClr val="800026"/>
            </a:solidFill>
            <a:ln w="57150">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B18B2388-9DC8-D55E-9462-35EC80F5E3B1}"/>
                </a:ext>
              </a:extLst>
            </p:cNvPr>
            <p:cNvSpPr txBox="1"/>
            <p:nvPr/>
          </p:nvSpPr>
          <p:spPr>
            <a:xfrm>
              <a:off x="13589166" y="25514864"/>
              <a:ext cx="2743834" cy="1388247"/>
            </a:xfrm>
            <a:prstGeom prst="rect">
              <a:avLst/>
            </a:prstGeom>
            <a:noFill/>
            <a:ln>
              <a:noFill/>
            </a:ln>
          </p:spPr>
          <p:txBody>
            <a:bodyPr wrap="square" lIns="91440" tIns="45720" rIns="91440" bIns="45720" rtlCol="0" anchor="t">
              <a:spAutoFit/>
            </a:bodyPr>
            <a:lstStyle/>
            <a:p>
              <a:pPr algn="ctr"/>
              <a:r>
                <a:rPr lang="en-US" sz="2400" b="1" dirty="0">
                  <a:solidFill>
                    <a:schemeClr val="bg1"/>
                  </a:solidFill>
                </a:rPr>
                <a:t>Combining environmental variables, like land surface temperature, with socioeconomic and health variables, like asthma prevalence and disability, gives us </a:t>
              </a:r>
              <a:r>
                <a:rPr lang="en-US" sz="2800" b="1" dirty="0">
                  <a:solidFill>
                    <a:schemeClr val="bg1"/>
                  </a:solidFill>
                </a:rPr>
                <a:t>a heat vulnerability index</a:t>
              </a:r>
              <a:r>
                <a:rPr lang="en-US" sz="2400" b="1" dirty="0">
                  <a:solidFill>
                    <a:schemeClr val="bg1"/>
                  </a:solidFill>
                </a:rPr>
                <a:t> by Census tract</a:t>
              </a:r>
            </a:p>
          </p:txBody>
        </p:sp>
      </p:grpSp>
      <p:cxnSp>
        <p:nvCxnSpPr>
          <p:cNvPr id="82" name="Elbow Connector 81">
            <a:extLst>
              <a:ext uri="{FF2B5EF4-FFF2-40B4-BE49-F238E27FC236}">
                <a16:creationId xmlns:a16="http://schemas.microsoft.com/office/drawing/2014/main" id="{B7E25A07-9BF8-0785-F6AA-AF62BB9CFD32}"/>
              </a:ext>
            </a:extLst>
          </p:cNvPr>
          <p:cNvCxnSpPr>
            <a:cxnSpLocks/>
          </p:cNvCxnSpPr>
          <p:nvPr/>
        </p:nvCxnSpPr>
        <p:spPr>
          <a:xfrm>
            <a:off x="3880562" y="23152877"/>
            <a:ext cx="4640246" cy="234287"/>
          </a:xfrm>
          <a:prstGeom prst="bentConnector3">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74">
            <a:extLst>
              <a:ext uri="{FF2B5EF4-FFF2-40B4-BE49-F238E27FC236}">
                <a16:creationId xmlns:a16="http://schemas.microsoft.com/office/drawing/2014/main" id="{7BFB1810-5922-0E71-2B67-75335BD57EEE}"/>
              </a:ext>
            </a:extLst>
          </p:cNvPr>
          <p:cNvSpPr/>
          <p:nvPr/>
        </p:nvSpPr>
        <p:spPr>
          <a:xfrm>
            <a:off x="834942" y="21027010"/>
            <a:ext cx="4247887" cy="3203341"/>
          </a:xfrm>
          <a:prstGeom prst="roundRect">
            <a:avLst/>
          </a:prstGeom>
          <a:solidFill>
            <a:srgbClr val="BE304F"/>
          </a:solidFill>
          <a:ln w="57150">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endParaRPr>
          </a:p>
        </p:txBody>
      </p:sp>
      <p:sp>
        <p:nvSpPr>
          <p:cNvPr id="34" name="TextBox 33">
            <a:extLst>
              <a:ext uri="{FF2B5EF4-FFF2-40B4-BE49-F238E27FC236}">
                <a16:creationId xmlns:a16="http://schemas.microsoft.com/office/drawing/2014/main" id="{06A661B1-6F6A-83CE-3E93-9162780C4CD2}"/>
              </a:ext>
            </a:extLst>
          </p:cNvPr>
          <p:cNvSpPr txBox="1"/>
          <p:nvPr/>
        </p:nvSpPr>
        <p:spPr>
          <a:xfrm>
            <a:off x="947206" y="21394737"/>
            <a:ext cx="3989124" cy="2492990"/>
          </a:xfrm>
          <a:prstGeom prst="rect">
            <a:avLst/>
          </a:prstGeom>
          <a:noFill/>
          <a:ln>
            <a:noFill/>
          </a:ln>
        </p:spPr>
        <p:txBody>
          <a:bodyPr wrap="square" lIns="91440" tIns="45720" rIns="91440" bIns="45720" rtlCol="0" anchor="t">
            <a:spAutoFit/>
          </a:bodyPr>
          <a:lstStyle/>
          <a:p>
            <a:pPr algn="ctr"/>
            <a:r>
              <a:rPr lang="en-US" sz="2600" b="1" dirty="0">
                <a:solidFill>
                  <a:schemeClr val="bg1"/>
                </a:solidFill>
              </a:rPr>
              <a:t>Many of these highly heat vulnerable areas towards the center of Wichita have also been historically redlined, like zip code 67214</a:t>
            </a:r>
          </a:p>
        </p:txBody>
      </p:sp>
      <p:sp>
        <p:nvSpPr>
          <p:cNvPr id="86" name="Rectangle: Rounded Corners 74">
            <a:extLst>
              <a:ext uri="{FF2B5EF4-FFF2-40B4-BE49-F238E27FC236}">
                <a16:creationId xmlns:a16="http://schemas.microsoft.com/office/drawing/2014/main" id="{DA83BA5F-A221-E030-3F56-65D8C767F9DF}"/>
              </a:ext>
            </a:extLst>
          </p:cNvPr>
          <p:cNvSpPr/>
          <p:nvPr/>
        </p:nvSpPr>
        <p:spPr>
          <a:xfrm>
            <a:off x="745420" y="24846630"/>
            <a:ext cx="4487373" cy="2110050"/>
          </a:xfrm>
          <a:prstGeom prst="roundRect">
            <a:avLst/>
          </a:prstGeom>
          <a:noFill/>
          <a:ln w="38100">
            <a:solidFill>
              <a:srgbClr val="BE304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dirty="0">
                <a:solidFill>
                  <a:srgbClr val="800026"/>
                </a:solidFill>
              </a:rPr>
              <a:t>What happens to the ability of these heat vulnerable areas to mitigate heat if we increase canopy cover in Wichita?</a:t>
            </a:r>
          </a:p>
        </p:txBody>
      </p:sp>
      <p:grpSp>
        <p:nvGrpSpPr>
          <p:cNvPr id="106" name="Group 105">
            <a:extLst>
              <a:ext uri="{FF2B5EF4-FFF2-40B4-BE49-F238E27FC236}">
                <a16:creationId xmlns:a16="http://schemas.microsoft.com/office/drawing/2014/main" id="{377D4AA9-BC4B-CA36-CDB0-BA11E5617CC2}"/>
              </a:ext>
            </a:extLst>
          </p:cNvPr>
          <p:cNvGrpSpPr/>
          <p:nvPr/>
        </p:nvGrpSpPr>
        <p:grpSpPr>
          <a:xfrm>
            <a:off x="9205938" y="25138651"/>
            <a:ext cx="4514845" cy="2411849"/>
            <a:chOff x="7315498" y="2714994"/>
            <a:chExt cx="4514845" cy="2411849"/>
          </a:xfrm>
        </p:grpSpPr>
        <p:pic>
          <p:nvPicPr>
            <p:cNvPr id="107" name="Picture 106" descr="A picture containing text&#10;&#10;Description automatically generated">
              <a:extLst>
                <a:ext uri="{FF2B5EF4-FFF2-40B4-BE49-F238E27FC236}">
                  <a16:creationId xmlns:a16="http://schemas.microsoft.com/office/drawing/2014/main" id="{053183DD-46AE-E8B7-421B-669324D2F42F}"/>
                </a:ext>
              </a:extLst>
            </p:cNvPr>
            <p:cNvPicPr>
              <a:picLocks noChangeAspect="1"/>
            </p:cNvPicPr>
            <p:nvPr/>
          </p:nvPicPr>
          <p:blipFill rotWithShape="1">
            <a:blip r:embed="rId18">
              <a:extLst>
                <a:ext uri="{28A0092B-C50C-407E-A947-70E740481C1C}">
                  <a14:useLocalDpi xmlns:a14="http://schemas.microsoft.com/office/drawing/2010/main" val="0"/>
                </a:ext>
              </a:extLst>
            </a:blip>
            <a:srcRect l="17833" t="50552" r="74238" b="11338"/>
            <a:stretch/>
          </p:blipFill>
          <p:spPr>
            <a:xfrm>
              <a:off x="7949531" y="2714994"/>
              <a:ext cx="501805" cy="2411849"/>
            </a:xfrm>
            <a:prstGeom prst="rect">
              <a:avLst/>
            </a:prstGeom>
          </p:spPr>
        </p:pic>
        <p:sp>
          <p:nvSpPr>
            <p:cNvPr id="108" name="TextBox 107">
              <a:extLst>
                <a:ext uri="{FF2B5EF4-FFF2-40B4-BE49-F238E27FC236}">
                  <a16:creationId xmlns:a16="http://schemas.microsoft.com/office/drawing/2014/main" id="{77431FD8-0762-E282-5228-92895D834882}"/>
                </a:ext>
              </a:extLst>
            </p:cNvPr>
            <p:cNvSpPr txBox="1"/>
            <p:nvPr/>
          </p:nvSpPr>
          <p:spPr>
            <a:xfrm>
              <a:off x="8375946" y="2732416"/>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-6.1 to -4.3 (low vulnerability)</a:t>
              </a:r>
            </a:p>
          </p:txBody>
        </p:sp>
        <p:sp>
          <p:nvSpPr>
            <p:cNvPr id="109" name="TextBox 108">
              <a:extLst>
                <a:ext uri="{FF2B5EF4-FFF2-40B4-BE49-F238E27FC236}">
                  <a16:creationId xmlns:a16="http://schemas.microsoft.com/office/drawing/2014/main" id="{C3DFF7F5-29F2-578D-1DAA-132AA6076973}"/>
                </a:ext>
              </a:extLst>
            </p:cNvPr>
            <p:cNvSpPr txBox="1"/>
            <p:nvPr/>
          </p:nvSpPr>
          <p:spPr>
            <a:xfrm>
              <a:off x="7349220" y="3098921"/>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-4.2 to -1.4</a:t>
              </a:r>
            </a:p>
          </p:txBody>
        </p:sp>
        <p:sp>
          <p:nvSpPr>
            <p:cNvPr id="110" name="TextBox 109">
              <a:extLst>
                <a:ext uri="{FF2B5EF4-FFF2-40B4-BE49-F238E27FC236}">
                  <a16:creationId xmlns:a16="http://schemas.microsoft.com/office/drawing/2014/main" id="{74928306-6514-C31D-9ED4-AFE6B724BACB}"/>
                </a:ext>
              </a:extLst>
            </p:cNvPr>
            <p:cNvSpPr txBox="1"/>
            <p:nvPr/>
          </p:nvSpPr>
          <p:spPr>
            <a:xfrm>
              <a:off x="7315498" y="3458982"/>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-1.3 to 0.1</a:t>
              </a:r>
            </a:p>
          </p:txBody>
        </p:sp>
        <p:sp>
          <p:nvSpPr>
            <p:cNvPr id="111" name="TextBox 110">
              <a:extLst>
                <a:ext uri="{FF2B5EF4-FFF2-40B4-BE49-F238E27FC236}">
                  <a16:creationId xmlns:a16="http://schemas.microsoft.com/office/drawing/2014/main" id="{F8BF5186-25BA-3106-02B2-D1A191DF43A4}"/>
                </a:ext>
              </a:extLst>
            </p:cNvPr>
            <p:cNvSpPr txBox="1"/>
            <p:nvPr/>
          </p:nvSpPr>
          <p:spPr>
            <a:xfrm>
              <a:off x="7371263" y="3854779"/>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0.2 to 1.8</a:t>
              </a:r>
            </a:p>
          </p:txBody>
        </p:sp>
        <p:sp>
          <p:nvSpPr>
            <p:cNvPr id="112" name="TextBox 111">
              <a:extLst>
                <a:ext uri="{FF2B5EF4-FFF2-40B4-BE49-F238E27FC236}">
                  <a16:creationId xmlns:a16="http://schemas.microsoft.com/office/drawing/2014/main" id="{15BF966E-11EA-4397-C37C-E9523E80328F}"/>
                </a:ext>
              </a:extLst>
            </p:cNvPr>
            <p:cNvSpPr txBox="1"/>
            <p:nvPr/>
          </p:nvSpPr>
          <p:spPr>
            <a:xfrm>
              <a:off x="7360112" y="4232090"/>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1.9 to 4.4</a:t>
              </a:r>
            </a:p>
          </p:txBody>
        </p:sp>
        <p:sp>
          <p:nvSpPr>
            <p:cNvPr id="113" name="TextBox 112">
              <a:extLst>
                <a:ext uri="{FF2B5EF4-FFF2-40B4-BE49-F238E27FC236}">
                  <a16:creationId xmlns:a16="http://schemas.microsoft.com/office/drawing/2014/main" id="{114837C4-D650-C191-5523-70C2A3ED29F6}"/>
                </a:ext>
              </a:extLst>
            </p:cNvPr>
            <p:cNvSpPr txBox="1"/>
            <p:nvPr/>
          </p:nvSpPr>
          <p:spPr>
            <a:xfrm>
              <a:off x="8418685" y="4573282"/>
              <a:ext cx="3411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4.5 to 8.0 (high vulnerability)</a:t>
              </a:r>
            </a:p>
          </p:txBody>
        </p:sp>
      </p:grpSp>
      <p:cxnSp>
        <p:nvCxnSpPr>
          <p:cNvPr id="123" name="Elbow Connector 122">
            <a:extLst>
              <a:ext uri="{FF2B5EF4-FFF2-40B4-BE49-F238E27FC236}">
                <a16:creationId xmlns:a16="http://schemas.microsoft.com/office/drawing/2014/main" id="{6CC5FD43-38BE-42B4-1C31-703F46EDC2A9}"/>
              </a:ext>
            </a:extLst>
          </p:cNvPr>
          <p:cNvCxnSpPr>
            <a:cxnSpLocks/>
            <a:stCxn id="86" idx="2"/>
          </p:cNvCxnSpPr>
          <p:nvPr/>
        </p:nvCxnSpPr>
        <p:spPr>
          <a:xfrm rot="16200000" flipH="1">
            <a:off x="8369721" y="21576066"/>
            <a:ext cx="670842" cy="11432070"/>
          </a:xfrm>
          <a:prstGeom prst="bentConnector2">
            <a:avLst/>
          </a:prstGeom>
          <a:ln w="3175">
            <a:solidFill>
              <a:srgbClr val="BE304F"/>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75E4097B-1EF3-DA05-2BAB-62A6FD36ED44}"/>
              </a:ext>
            </a:extLst>
          </p:cNvPr>
          <p:cNvSpPr txBox="1"/>
          <p:nvPr/>
        </p:nvSpPr>
        <p:spPr>
          <a:xfrm>
            <a:off x="4603238" y="19743202"/>
            <a:ext cx="28230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Heat Mitigation Index </a:t>
            </a:r>
            <a:r>
              <a:rPr lang="en-US" dirty="0"/>
              <a:t>in </a:t>
            </a:r>
            <a:r>
              <a:rPr lang="en-US" i="1" dirty="0"/>
              <a:t>Wichita, KS</a:t>
            </a:r>
          </a:p>
        </p:txBody>
      </p:sp>
      <p:sp>
        <p:nvSpPr>
          <p:cNvPr id="37" name="TextBox 36">
            <a:extLst>
              <a:ext uri="{FF2B5EF4-FFF2-40B4-BE49-F238E27FC236}">
                <a16:creationId xmlns:a16="http://schemas.microsoft.com/office/drawing/2014/main" id="{527FFE6B-5F8F-A4E2-F1E2-F6FF960589AF}"/>
              </a:ext>
            </a:extLst>
          </p:cNvPr>
          <p:cNvSpPr txBox="1"/>
          <p:nvPr/>
        </p:nvSpPr>
        <p:spPr>
          <a:xfrm>
            <a:off x="695652" y="9853093"/>
            <a:ext cx="2144317" cy="1631216"/>
          </a:xfrm>
          <a:prstGeom prst="rect">
            <a:avLst/>
          </a:prstGeom>
          <a:noFill/>
        </p:spPr>
        <p:txBody>
          <a:bodyPr wrap="square">
            <a:spAutoFit/>
          </a:bodyPr>
          <a:lstStyle/>
          <a:p>
            <a:pPr algn="ctr"/>
            <a:r>
              <a:rPr lang="en-US" sz="2000" dirty="0">
                <a:ea typeface="+mn-lt"/>
                <a:cs typeface="+mn-lt"/>
              </a:rPr>
              <a:t>Dark, compact surfaces like concrete absorb and trap heat</a:t>
            </a:r>
            <a:endParaRPr lang="en-US" sz="2000" dirty="0"/>
          </a:p>
        </p:txBody>
      </p:sp>
      <p:sp>
        <p:nvSpPr>
          <p:cNvPr id="43" name="TextBox 42">
            <a:extLst>
              <a:ext uri="{FF2B5EF4-FFF2-40B4-BE49-F238E27FC236}">
                <a16:creationId xmlns:a16="http://schemas.microsoft.com/office/drawing/2014/main" id="{830CAF02-250E-E81A-5DA4-6CDF93AB1F26}"/>
              </a:ext>
            </a:extLst>
          </p:cNvPr>
          <p:cNvSpPr txBox="1"/>
          <p:nvPr/>
        </p:nvSpPr>
        <p:spPr>
          <a:xfrm>
            <a:off x="2871207" y="9747427"/>
            <a:ext cx="1680141" cy="1631216"/>
          </a:xfrm>
          <a:prstGeom prst="rect">
            <a:avLst/>
          </a:prstGeom>
          <a:noFill/>
        </p:spPr>
        <p:txBody>
          <a:bodyPr wrap="square">
            <a:spAutoFit/>
          </a:bodyPr>
          <a:lstStyle/>
          <a:p>
            <a:pPr algn="ctr"/>
            <a:r>
              <a:rPr lang="en-US" sz="2000" dirty="0">
                <a:ea typeface="+mn-lt"/>
                <a:cs typeface="+mn-lt"/>
              </a:rPr>
              <a:t>Waste heat from vehicles and machinery</a:t>
            </a:r>
            <a:endParaRPr lang="en-US" sz="2000" dirty="0"/>
          </a:p>
        </p:txBody>
      </p:sp>
      <p:sp>
        <p:nvSpPr>
          <p:cNvPr id="46" name="TextBox 45">
            <a:extLst>
              <a:ext uri="{FF2B5EF4-FFF2-40B4-BE49-F238E27FC236}">
                <a16:creationId xmlns:a16="http://schemas.microsoft.com/office/drawing/2014/main" id="{8B954482-28A5-1330-2EDA-766BB1D477E8}"/>
              </a:ext>
            </a:extLst>
          </p:cNvPr>
          <p:cNvSpPr txBox="1"/>
          <p:nvPr/>
        </p:nvSpPr>
        <p:spPr>
          <a:xfrm>
            <a:off x="2043333" y="5547243"/>
            <a:ext cx="2721530" cy="707886"/>
          </a:xfrm>
          <a:prstGeom prst="rect">
            <a:avLst/>
          </a:prstGeom>
          <a:noFill/>
        </p:spPr>
        <p:txBody>
          <a:bodyPr wrap="square">
            <a:spAutoFit/>
          </a:bodyPr>
          <a:lstStyle/>
          <a:p>
            <a:pPr algn="ctr"/>
            <a:r>
              <a:rPr lang="en-US" sz="2000" dirty="0">
                <a:ea typeface="+mn-lt"/>
                <a:cs typeface="+mn-lt"/>
              </a:rPr>
              <a:t>Space between buildings traps heat</a:t>
            </a:r>
            <a:endParaRPr lang="en-US" sz="2000" dirty="0"/>
          </a:p>
        </p:txBody>
      </p:sp>
      <p:sp>
        <p:nvSpPr>
          <p:cNvPr id="47" name="TextBox 46">
            <a:extLst>
              <a:ext uri="{FF2B5EF4-FFF2-40B4-BE49-F238E27FC236}">
                <a16:creationId xmlns:a16="http://schemas.microsoft.com/office/drawing/2014/main" id="{1399B98C-7AF9-24B9-20D9-6257DABCE2D0}"/>
              </a:ext>
            </a:extLst>
          </p:cNvPr>
          <p:cNvSpPr txBox="1"/>
          <p:nvPr/>
        </p:nvSpPr>
        <p:spPr>
          <a:xfrm>
            <a:off x="9850434" y="6793752"/>
            <a:ext cx="3050523" cy="1323439"/>
          </a:xfrm>
          <a:prstGeom prst="rect">
            <a:avLst/>
          </a:prstGeom>
          <a:noFill/>
        </p:spPr>
        <p:txBody>
          <a:bodyPr wrap="square">
            <a:spAutoFit/>
          </a:bodyPr>
          <a:lstStyle/>
          <a:p>
            <a:pPr algn="ctr"/>
            <a:r>
              <a:rPr lang="en-US" sz="2000" dirty="0">
                <a:ea typeface="+mn-lt"/>
                <a:cs typeface="+mn-lt"/>
              </a:rPr>
              <a:t>Lack of green space or trees for shade and evapotranspiration or water loss</a:t>
            </a:r>
            <a:endParaRPr lang="en-US" sz="2000" dirty="0"/>
          </a:p>
        </p:txBody>
      </p:sp>
      <p:pic>
        <p:nvPicPr>
          <p:cNvPr id="1028" name="Picture 4">
            <a:extLst>
              <a:ext uri="{FF2B5EF4-FFF2-40B4-BE49-F238E27FC236}">
                <a16:creationId xmlns:a16="http://schemas.microsoft.com/office/drawing/2014/main" id="{460ECCDD-05F4-8EBC-C6CA-2C51177E0A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376829" y="13817791"/>
            <a:ext cx="5782767" cy="5267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1A946C7-EA5D-9402-38EF-5971171BA42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2826" b="83501"/>
          <a:stretch/>
        </p:blipFill>
        <p:spPr bwMode="auto">
          <a:xfrm>
            <a:off x="5546599" y="26469595"/>
            <a:ext cx="3634764" cy="8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86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66BBC-2123-4D28-BD51-705BF4D97C85}"/>
</file>

<file path=customXml/itemProps2.xml><?xml version="1.0" encoding="utf-8"?>
<ds:datastoreItem xmlns:ds="http://schemas.openxmlformats.org/officeDocument/2006/customXml" ds:itemID="{EA19850C-B132-4F9E-91AE-B86D28DA0AF3}">
  <ds:schemaRefs>
    <ds:schemaRef ds:uri="21e6a8e8-1dff-48a6-ab9b-8d556c6946c0"/>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7df78d0b-135a-4de7-9166-7c181cd87fb4"/>
    <ds:schemaRef ds:uri="http://purl.org/dc/dcmitype/"/>
    <ds:schemaRef ds:uri="http://www.w3.org/XML/1998/namespace"/>
    <ds:schemaRef ds:uri="http://purl.org/dc/terms/"/>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531</TotalTime>
  <Words>529</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14</cp:revision>
  <dcterms:created xsi:type="dcterms:W3CDTF">2019-02-05T16:32:03Z</dcterms:created>
  <dcterms:modified xsi:type="dcterms:W3CDTF">2023-01-31T14:20:16Z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34600.0000000000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