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1"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guide id="3" pos="8184" userDrawn="1">
          <p15:clr>
            <a:srgbClr val="A4A3A4"/>
          </p15:clr>
        </p15:guide>
        <p15:guide id="4" pos="150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Aaron Carr" initials="AC" lastIdx="7" clrIdx="1">
    <p:extLst>
      <p:ext uri="{19B8F6BF-5375-455C-9EA6-DF929625EA0E}">
        <p15:presenceInfo xmlns:p15="http://schemas.microsoft.com/office/powerpoint/2012/main" userId="Aaron Car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ADB2"/>
    <a:srgbClr val="FCFCFE"/>
    <a:srgbClr val="C6C8E1"/>
    <a:srgbClr val="8F88BF"/>
    <a:srgbClr val="3F007D"/>
    <a:srgbClr val="43979C"/>
    <a:srgbClr val="79AD51"/>
    <a:srgbClr val="404040"/>
    <a:srgbClr val="E7F0F1"/>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E2FAF0-81CF-4320-984A-5E7860559BDA}" v="436" dt="2022-11-15T17:43:53.775"/>
    <p1510:client id="{4FCF62D0-2F6E-479E-7EE6-6025DD089F80}" v="42" dt="2022-11-15T17:23:51.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8" d="100"/>
          <a:sy n="58" d="100"/>
        </p:scale>
        <p:origin x="-2840" y="-3172"/>
      </p:cViewPr>
      <p:guideLst>
        <p:guide pos="7632"/>
        <p:guide orient="horz" pos="20736"/>
        <p:guide pos="8184"/>
        <p:guide pos="15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Carr" userId="71486925-db2d-4f54-b140-fc32e57ffc03" providerId="ADAL" clId="{BA380202-DA5F-4F35-8900-ECDA1CD4854D}"/>
    <pc:docChg chg="undo custSel modSld">
      <pc:chgData name="Aaron Carr" userId="71486925-db2d-4f54-b140-fc32e57ffc03" providerId="ADAL" clId="{BA380202-DA5F-4F35-8900-ECDA1CD4854D}" dt="2022-11-07T17:53:54.550" v="88" actId="20577"/>
      <pc:docMkLst>
        <pc:docMk/>
      </pc:docMkLst>
      <pc:sldChg chg="addSp delSp modSp mod">
        <pc:chgData name="Aaron Carr" userId="71486925-db2d-4f54-b140-fc32e57ffc03" providerId="ADAL" clId="{BA380202-DA5F-4F35-8900-ECDA1CD4854D}" dt="2022-11-07T17:53:54.550" v="88" actId="20577"/>
        <pc:sldMkLst>
          <pc:docMk/>
          <pc:sldMk cId="4068381368" sldId="261"/>
        </pc:sldMkLst>
        <pc:spChg chg="add mod">
          <ac:chgData name="Aaron Carr" userId="71486925-db2d-4f54-b140-fc32e57ffc03" providerId="ADAL" clId="{BA380202-DA5F-4F35-8900-ECDA1CD4854D}" dt="2022-11-07T17:52:30.035" v="67" actId="1076"/>
          <ac:spMkLst>
            <pc:docMk/>
            <pc:sldMk cId="4068381368" sldId="261"/>
            <ac:spMk id="14" creationId="{F430B4DC-A600-4B24-938B-63494B4B332A}"/>
          </ac:spMkLst>
        </pc:spChg>
        <pc:spChg chg="mod">
          <ac:chgData name="Aaron Carr" userId="71486925-db2d-4f54-b140-fc32e57ffc03" providerId="ADAL" clId="{BA380202-DA5F-4F35-8900-ECDA1CD4854D}" dt="2022-11-07T17:53:54.550" v="88" actId="20577"/>
          <ac:spMkLst>
            <pc:docMk/>
            <pc:sldMk cId="4068381368" sldId="261"/>
            <ac:spMk id="37" creationId="{631B4A2A-CE5C-474A-AA98-CC9A62589A0E}"/>
          </ac:spMkLst>
        </pc:spChg>
        <pc:spChg chg="mod">
          <ac:chgData name="Aaron Carr" userId="71486925-db2d-4f54-b140-fc32e57ffc03" providerId="ADAL" clId="{BA380202-DA5F-4F35-8900-ECDA1CD4854D}" dt="2022-11-07T17:53:10.995" v="69" actId="14100"/>
          <ac:spMkLst>
            <pc:docMk/>
            <pc:sldMk cId="4068381368" sldId="261"/>
            <ac:spMk id="41" creationId="{349CAD32-DF9D-46A9-93A4-E145CB397D53}"/>
          </ac:spMkLst>
        </pc:spChg>
        <pc:spChg chg="ord">
          <ac:chgData name="Aaron Carr" userId="71486925-db2d-4f54-b140-fc32e57ffc03" providerId="ADAL" clId="{BA380202-DA5F-4F35-8900-ECDA1CD4854D}" dt="2022-11-07T17:51:18.666" v="52" actId="167"/>
          <ac:spMkLst>
            <pc:docMk/>
            <pc:sldMk cId="4068381368" sldId="261"/>
            <ac:spMk id="116" creationId="{472D0D40-9317-78E8-6303-B676185F9CC5}"/>
          </ac:spMkLst>
        </pc:spChg>
        <pc:spChg chg="mod ord">
          <ac:chgData name="Aaron Carr" userId="71486925-db2d-4f54-b140-fc32e57ffc03" providerId="ADAL" clId="{BA380202-DA5F-4F35-8900-ECDA1CD4854D}" dt="2022-11-07T17:51:36.114" v="56" actId="166"/>
          <ac:spMkLst>
            <pc:docMk/>
            <pc:sldMk cId="4068381368" sldId="261"/>
            <ac:spMk id="118" creationId="{9E4F384E-CC20-613A-90EC-FF6D39E8FC5E}"/>
          </ac:spMkLst>
        </pc:spChg>
        <pc:spChg chg="del mod ord">
          <ac:chgData name="Aaron Carr" userId="71486925-db2d-4f54-b140-fc32e57ffc03" providerId="ADAL" clId="{BA380202-DA5F-4F35-8900-ECDA1CD4854D}" dt="2022-11-07T17:52:20.135" v="65" actId="478"/>
          <ac:spMkLst>
            <pc:docMk/>
            <pc:sldMk cId="4068381368" sldId="261"/>
            <ac:spMk id="120" creationId="{E6826D7F-3687-ED84-8096-BC8E408B7337}"/>
          </ac:spMkLst>
        </pc:spChg>
        <pc:picChg chg="mod">
          <ac:chgData name="Aaron Carr" userId="71486925-db2d-4f54-b140-fc32e57ffc03" providerId="ADAL" clId="{BA380202-DA5F-4F35-8900-ECDA1CD4854D}" dt="2022-11-07T17:50:21.937" v="0" actId="1440"/>
          <ac:picMkLst>
            <pc:docMk/>
            <pc:sldMk cId="4068381368" sldId="261"/>
            <ac:picMk id="284" creationId="{50B00266-E50D-43D3-BD36-D611E0CC1004}"/>
          </ac:picMkLst>
        </pc:picChg>
      </pc:sldChg>
    </pc:docChg>
  </pc:docChgLst>
  <pc:docChgLst>
    <pc:chgData name="Aaron Carr" userId="S::aaron.carr@ssaihq.com::71486925-db2d-4f54-b140-fc32e57ffc03" providerId="AD" clId="Web-{4FCF62D0-2F6E-479E-7EE6-6025DD089F80}"/>
    <pc:docChg chg="modSld">
      <pc:chgData name="Aaron Carr" userId="S::aaron.carr@ssaihq.com::71486925-db2d-4f54-b140-fc32e57ffc03" providerId="AD" clId="Web-{4FCF62D0-2F6E-479E-7EE6-6025DD089F80}" dt="2022-11-15T17:23:51.890" v="38" actId="1076"/>
      <pc:docMkLst>
        <pc:docMk/>
      </pc:docMkLst>
      <pc:sldChg chg="modSp">
        <pc:chgData name="Aaron Carr" userId="S::aaron.carr@ssaihq.com::71486925-db2d-4f54-b140-fc32e57ffc03" providerId="AD" clId="Web-{4FCF62D0-2F6E-479E-7EE6-6025DD089F80}" dt="2022-11-15T17:23:51.890" v="38" actId="1076"/>
        <pc:sldMkLst>
          <pc:docMk/>
          <pc:sldMk cId="4068381368" sldId="261"/>
        </pc:sldMkLst>
        <pc:spChg chg="mod">
          <ac:chgData name="Aaron Carr" userId="S::aaron.carr@ssaihq.com::71486925-db2d-4f54-b140-fc32e57ffc03" providerId="AD" clId="Web-{4FCF62D0-2F6E-479E-7EE6-6025DD089F80}" dt="2022-11-15T17:23:12.795" v="21" actId="1076"/>
          <ac:spMkLst>
            <pc:docMk/>
            <pc:sldMk cId="4068381368" sldId="261"/>
            <ac:spMk id="6" creationId="{022322CC-70F0-3A4A-9AF8-E9511B8085C4}"/>
          </ac:spMkLst>
        </pc:spChg>
        <pc:spChg chg="mod">
          <ac:chgData name="Aaron Carr" userId="S::aaron.carr@ssaihq.com::71486925-db2d-4f54-b140-fc32e57ffc03" providerId="AD" clId="Web-{4FCF62D0-2F6E-479E-7EE6-6025DD089F80}" dt="2022-11-15T17:23:12.905" v="22" actId="1076"/>
          <ac:spMkLst>
            <pc:docMk/>
            <pc:sldMk cId="4068381368" sldId="261"/>
            <ac:spMk id="7" creationId="{F39FCAA1-BF5E-9E4A-8FAF-F52102165EDD}"/>
          </ac:spMkLst>
        </pc:spChg>
        <pc:spChg chg="mod">
          <ac:chgData name="Aaron Carr" userId="S::aaron.carr@ssaihq.com::71486925-db2d-4f54-b140-fc32e57ffc03" providerId="AD" clId="Web-{4FCF62D0-2F6E-479E-7EE6-6025DD089F80}" dt="2022-11-15T17:23:09.889" v="20" actId="1076"/>
          <ac:spMkLst>
            <pc:docMk/>
            <pc:sldMk cId="4068381368" sldId="261"/>
            <ac:spMk id="11" creationId="{AFFEBA6E-4F7E-F948-A164-3B21EC1F8751}"/>
          </ac:spMkLst>
        </pc:spChg>
        <pc:spChg chg="mod">
          <ac:chgData name="Aaron Carr" userId="S::aaron.carr@ssaihq.com::71486925-db2d-4f54-b140-fc32e57ffc03" providerId="AD" clId="Web-{4FCF62D0-2F6E-479E-7EE6-6025DD089F80}" dt="2022-11-15T17:23:22.155" v="29" actId="1076"/>
          <ac:spMkLst>
            <pc:docMk/>
            <pc:sldMk cId="4068381368" sldId="261"/>
            <ac:spMk id="13" creationId="{98B028C0-78EC-7644-B072-D1D53DAED941}"/>
          </ac:spMkLst>
        </pc:spChg>
        <pc:spChg chg="mod">
          <ac:chgData name="Aaron Carr" userId="S::aaron.carr@ssaihq.com::71486925-db2d-4f54-b140-fc32e57ffc03" providerId="AD" clId="Web-{4FCF62D0-2F6E-479E-7EE6-6025DD089F80}" dt="2022-11-15T17:23:29.780" v="36" actId="20577"/>
          <ac:spMkLst>
            <pc:docMk/>
            <pc:sldMk cId="4068381368" sldId="261"/>
            <ac:spMk id="18" creationId="{D35F066C-AA25-734C-B717-5ACBC62F9496}"/>
          </ac:spMkLst>
        </pc:spChg>
        <pc:spChg chg="mod">
          <ac:chgData name="Aaron Carr" userId="S::aaron.carr@ssaihq.com::71486925-db2d-4f54-b140-fc32e57ffc03" providerId="AD" clId="Web-{4FCF62D0-2F6E-479E-7EE6-6025DD089F80}" dt="2022-11-15T17:23:27.389" v="34" actId="1076"/>
          <ac:spMkLst>
            <pc:docMk/>
            <pc:sldMk cId="4068381368" sldId="261"/>
            <ac:spMk id="19" creationId="{62609C20-1E2B-6A47-92A2-F3B2B7AB5A94}"/>
          </ac:spMkLst>
        </pc:spChg>
        <pc:spChg chg="mod">
          <ac:chgData name="Aaron Carr" userId="S::aaron.carr@ssaihq.com::71486925-db2d-4f54-b140-fc32e57ffc03" providerId="AD" clId="Web-{4FCF62D0-2F6E-479E-7EE6-6025DD089F80}" dt="2022-11-15T17:22:24.918" v="14" actId="14100"/>
          <ac:spMkLst>
            <pc:docMk/>
            <pc:sldMk cId="4068381368" sldId="261"/>
            <ac:spMk id="37" creationId="{631B4A2A-CE5C-474A-AA98-CC9A62589A0E}"/>
          </ac:spMkLst>
        </pc:spChg>
        <pc:spChg chg="mod">
          <ac:chgData name="Aaron Carr" userId="S::aaron.carr@ssaihq.com::71486925-db2d-4f54-b140-fc32e57ffc03" providerId="AD" clId="Web-{4FCF62D0-2F6E-479E-7EE6-6025DD089F80}" dt="2022-11-15T17:23:22.374" v="31" actId="1076"/>
          <ac:spMkLst>
            <pc:docMk/>
            <pc:sldMk cId="4068381368" sldId="261"/>
            <ac:spMk id="85" creationId="{1A65333C-02A4-4BA5-BA8B-A3D1B94FF1A2}"/>
          </ac:spMkLst>
        </pc:spChg>
        <pc:spChg chg="mod">
          <ac:chgData name="Aaron Carr" userId="S::aaron.carr@ssaihq.com::71486925-db2d-4f54-b140-fc32e57ffc03" providerId="AD" clId="Web-{4FCF62D0-2F6E-479E-7EE6-6025DD089F80}" dt="2022-11-15T17:23:22.483" v="32" actId="1076"/>
          <ac:spMkLst>
            <pc:docMk/>
            <pc:sldMk cId="4068381368" sldId="261"/>
            <ac:spMk id="89" creationId="{84C8CC18-ED05-4646-9BF1-4FF1E14C91C9}"/>
          </ac:spMkLst>
        </pc:spChg>
        <pc:grpChg chg="mod">
          <ac:chgData name="Aaron Carr" userId="S::aaron.carr@ssaihq.com::71486925-db2d-4f54-b140-fc32e57ffc03" providerId="AD" clId="Web-{4FCF62D0-2F6E-479E-7EE6-6025DD089F80}" dt="2022-11-15T17:23:09.779" v="19" actId="1076"/>
          <ac:grpSpMkLst>
            <pc:docMk/>
            <pc:sldMk cId="4068381368" sldId="261"/>
            <ac:grpSpMk id="84" creationId="{8887321E-60FC-459F-A175-7B13C412FD24}"/>
          </ac:grpSpMkLst>
        </pc:grpChg>
        <pc:grpChg chg="mod">
          <ac:chgData name="Aaron Carr" userId="S::aaron.carr@ssaihq.com::71486925-db2d-4f54-b140-fc32e57ffc03" providerId="AD" clId="Web-{4FCF62D0-2F6E-479E-7EE6-6025DD089F80}" dt="2022-11-15T17:23:51.890" v="38" actId="1076"/>
          <ac:grpSpMkLst>
            <pc:docMk/>
            <pc:sldMk cId="4068381368" sldId="261"/>
            <ac:grpSpMk id="244" creationId="{D08DFB37-AEBC-42E3-86CA-C90AE0EDC051}"/>
          </ac:grpSpMkLst>
        </pc:grpChg>
        <pc:picChg chg="mod">
          <ac:chgData name="Aaron Carr" userId="S::aaron.carr@ssaihq.com::71486925-db2d-4f54-b140-fc32e57ffc03" providerId="AD" clId="Web-{4FCF62D0-2F6E-479E-7EE6-6025DD089F80}" dt="2022-11-15T17:23:22.061" v="28" actId="1076"/>
          <ac:picMkLst>
            <pc:docMk/>
            <pc:sldMk cId="4068381368" sldId="261"/>
            <ac:picMk id="1026" creationId="{8EE7070D-53B8-464F-A7C7-8956F114871E}"/>
          </ac:picMkLst>
        </pc:picChg>
        <pc:picChg chg="mod">
          <ac:chgData name="Aaron Carr" userId="S::aaron.carr@ssaihq.com::71486925-db2d-4f54-b140-fc32e57ffc03" providerId="AD" clId="Web-{4FCF62D0-2F6E-479E-7EE6-6025DD089F80}" dt="2022-11-15T17:23:22.280" v="30" actId="1076"/>
          <ac:picMkLst>
            <pc:docMk/>
            <pc:sldMk cId="4068381368" sldId="261"/>
            <ac:picMk id="1030" creationId="{C8E507CC-253D-44FE-B5DD-D4F366C5BE96}"/>
          </ac:picMkLst>
        </pc:picChg>
      </pc:sldChg>
    </pc:docChg>
  </pc:docChgLst>
  <pc:docChgLst>
    <pc:chgData name="Aaron Carr" userId="71486925-db2d-4f54-b140-fc32e57ffc03" providerId="ADAL" clId="{3BE2FAF0-81CF-4320-984A-5E7860559BDA}"/>
    <pc:docChg chg="undo custSel modSld">
      <pc:chgData name="Aaron Carr" userId="71486925-db2d-4f54-b140-fc32e57ffc03" providerId="ADAL" clId="{3BE2FAF0-81CF-4320-984A-5E7860559BDA}" dt="2022-11-15T17:43:53.775" v="435" actId="122"/>
      <pc:docMkLst>
        <pc:docMk/>
      </pc:docMkLst>
      <pc:sldChg chg="addSp delSp modSp mod">
        <pc:chgData name="Aaron Carr" userId="71486925-db2d-4f54-b140-fc32e57ffc03" providerId="ADAL" clId="{3BE2FAF0-81CF-4320-984A-5E7860559BDA}" dt="2022-11-15T17:43:53.775" v="435" actId="122"/>
        <pc:sldMkLst>
          <pc:docMk/>
          <pc:sldMk cId="4068381368" sldId="261"/>
        </pc:sldMkLst>
        <pc:spChg chg="mod">
          <ac:chgData name="Aaron Carr" userId="71486925-db2d-4f54-b140-fc32e57ffc03" providerId="ADAL" clId="{3BE2FAF0-81CF-4320-984A-5E7860559BDA}" dt="2022-11-15T17:42:44.827" v="403" actId="1076"/>
          <ac:spMkLst>
            <pc:docMk/>
            <pc:sldMk cId="4068381368" sldId="261"/>
            <ac:spMk id="101" creationId="{AA11A67F-6A1E-432A-9BC9-1D176E18DDE8}"/>
          </ac:spMkLst>
        </pc:spChg>
        <pc:spChg chg="mod">
          <ac:chgData name="Aaron Carr" userId="71486925-db2d-4f54-b140-fc32e57ffc03" providerId="ADAL" clId="{3BE2FAF0-81CF-4320-984A-5E7860559BDA}" dt="2022-11-15T17:43:53.775" v="435" actId="122"/>
          <ac:spMkLst>
            <pc:docMk/>
            <pc:sldMk cId="4068381368" sldId="261"/>
            <ac:spMk id="229" creationId="{3573FC78-19C7-483D-B40F-5335B0AA8C5C}"/>
          </ac:spMkLst>
        </pc:spChg>
        <pc:spChg chg="add del">
          <ac:chgData name="Aaron Carr" userId="71486925-db2d-4f54-b140-fc32e57ffc03" providerId="ADAL" clId="{3BE2FAF0-81CF-4320-984A-5E7860559BDA}" dt="2022-11-15T17:37:52.370" v="119" actId="22"/>
          <ac:spMkLst>
            <pc:docMk/>
            <pc:sldMk cId="4068381368" sldId="261"/>
            <ac:spMk id="241" creationId="{BFD3DFFA-38B0-46B2-89EF-15EFE0C5E3E3}"/>
          </ac:spMkLst>
        </pc:spChg>
        <pc:spChg chg="add mod">
          <ac:chgData name="Aaron Carr" userId="71486925-db2d-4f54-b140-fc32e57ffc03" providerId="ADAL" clId="{3BE2FAF0-81CF-4320-984A-5E7860559BDA}" dt="2022-11-15T17:43:07.675" v="421" actId="1076"/>
          <ac:spMkLst>
            <pc:docMk/>
            <pc:sldMk cId="4068381368" sldId="261"/>
            <ac:spMk id="242" creationId="{971834DC-ECA6-489A-8A12-8B744E4987B1}"/>
          </ac:spMkLst>
        </pc:spChg>
        <pc:spChg chg="add mod">
          <ac:chgData name="Aaron Carr" userId="71486925-db2d-4f54-b140-fc32e57ffc03" providerId="ADAL" clId="{3BE2FAF0-81CF-4320-984A-5E7860559BDA}" dt="2022-11-15T17:43:07.675" v="421" actId="1076"/>
          <ac:spMkLst>
            <pc:docMk/>
            <pc:sldMk cId="4068381368" sldId="261"/>
            <ac:spMk id="243" creationId="{E0CC7D4E-A2FE-41F1-8411-B0184FCE1F39}"/>
          </ac:spMkLst>
        </pc:spChg>
        <pc:spChg chg="mod topLvl">
          <ac:chgData name="Aaron Carr" userId="71486925-db2d-4f54-b140-fc32e57ffc03" providerId="ADAL" clId="{3BE2FAF0-81CF-4320-984A-5E7860559BDA}" dt="2022-11-15T17:36:00.678" v="59" actId="1076"/>
          <ac:spMkLst>
            <pc:docMk/>
            <pc:sldMk cId="4068381368" sldId="261"/>
            <ac:spMk id="246" creationId="{E59EECD5-A645-402A-B29A-74F105E58856}"/>
          </ac:spMkLst>
        </pc:spChg>
        <pc:spChg chg="mod topLvl">
          <ac:chgData name="Aaron Carr" userId="71486925-db2d-4f54-b140-fc32e57ffc03" providerId="ADAL" clId="{3BE2FAF0-81CF-4320-984A-5E7860559BDA}" dt="2022-11-15T17:36:50.825" v="94" actId="1076"/>
          <ac:spMkLst>
            <pc:docMk/>
            <pc:sldMk cId="4068381368" sldId="261"/>
            <ac:spMk id="248" creationId="{516624E7-9464-4E5D-9C70-EDD2E6CF6534}"/>
          </ac:spMkLst>
        </pc:spChg>
        <pc:spChg chg="mod topLvl">
          <ac:chgData name="Aaron Carr" userId="71486925-db2d-4f54-b140-fc32e57ffc03" providerId="ADAL" clId="{3BE2FAF0-81CF-4320-984A-5E7860559BDA}" dt="2022-11-15T17:36:11.361" v="62" actId="164"/>
          <ac:spMkLst>
            <pc:docMk/>
            <pc:sldMk cId="4068381368" sldId="261"/>
            <ac:spMk id="250" creationId="{6042D97E-A038-42FB-B6CD-36C62A5DFCE6}"/>
          </ac:spMkLst>
        </pc:spChg>
        <pc:spChg chg="mod">
          <ac:chgData name="Aaron Carr" userId="71486925-db2d-4f54-b140-fc32e57ffc03" providerId="ADAL" clId="{3BE2FAF0-81CF-4320-984A-5E7860559BDA}" dt="2022-11-15T17:32:10.710" v="9" actId="165"/>
          <ac:spMkLst>
            <pc:docMk/>
            <pc:sldMk cId="4068381368" sldId="261"/>
            <ac:spMk id="251" creationId="{77BEC1E0-60A1-49A6-9740-10E40AB5A534}"/>
          </ac:spMkLst>
        </pc:spChg>
        <pc:spChg chg="mod">
          <ac:chgData name="Aaron Carr" userId="71486925-db2d-4f54-b140-fc32e57ffc03" providerId="ADAL" clId="{3BE2FAF0-81CF-4320-984A-5E7860559BDA}" dt="2022-11-15T17:32:10.710" v="9" actId="165"/>
          <ac:spMkLst>
            <pc:docMk/>
            <pc:sldMk cId="4068381368" sldId="261"/>
            <ac:spMk id="252" creationId="{AEF328F3-A362-4E6F-A56A-383595809D4C}"/>
          </ac:spMkLst>
        </pc:spChg>
        <pc:spChg chg="mod">
          <ac:chgData name="Aaron Carr" userId="71486925-db2d-4f54-b140-fc32e57ffc03" providerId="ADAL" clId="{3BE2FAF0-81CF-4320-984A-5E7860559BDA}" dt="2022-11-15T17:32:10.710" v="9" actId="165"/>
          <ac:spMkLst>
            <pc:docMk/>
            <pc:sldMk cId="4068381368" sldId="261"/>
            <ac:spMk id="253" creationId="{CFF76779-6298-4C90-89C7-50C49C62AE6C}"/>
          </ac:spMkLst>
        </pc:spChg>
        <pc:spChg chg="mod">
          <ac:chgData name="Aaron Carr" userId="71486925-db2d-4f54-b140-fc32e57ffc03" providerId="ADAL" clId="{3BE2FAF0-81CF-4320-984A-5E7860559BDA}" dt="2022-11-15T17:32:10.710" v="9" actId="165"/>
          <ac:spMkLst>
            <pc:docMk/>
            <pc:sldMk cId="4068381368" sldId="261"/>
            <ac:spMk id="254" creationId="{5A1A7924-E63B-4508-80BA-692A0DBBF1B6}"/>
          </ac:spMkLst>
        </pc:spChg>
        <pc:spChg chg="mod">
          <ac:chgData name="Aaron Carr" userId="71486925-db2d-4f54-b140-fc32e57ffc03" providerId="ADAL" clId="{3BE2FAF0-81CF-4320-984A-5E7860559BDA}" dt="2022-11-15T17:32:10.710" v="9" actId="165"/>
          <ac:spMkLst>
            <pc:docMk/>
            <pc:sldMk cId="4068381368" sldId="261"/>
            <ac:spMk id="255" creationId="{5E62E9EE-3F6B-40F5-B163-1B27EFF1F5A3}"/>
          </ac:spMkLst>
        </pc:spChg>
        <pc:spChg chg="mod">
          <ac:chgData name="Aaron Carr" userId="71486925-db2d-4f54-b140-fc32e57ffc03" providerId="ADAL" clId="{3BE2FAF0-81CF-4320-984A-5E7860559BDA}" dt="2022-11-15T17:32:10.710" v="9" actId="165"/>
          <ac:spMkLst>
            <pc:docMk/>
            <pc:sldMk cId="4068381368" sldId="261"/>
            <ac:spMk id="256" creationId="{B8A80ED0-764E-4973-9C4B-3BBBE4BE9361}"/>
          </ac:spMkLst>
        </pc:spChg>
        <pc:spChg chg="add mod">
          <ac:chgData name="Aaron Carr" userId="71486925-db2d-4f54-b140-fc32e57ffc03" providerId="ADAL" clId="{3BE2FAF0-81CF-4320-984A-5E7860559BDA}" dt="2022-11-15T17:43:07.675" v="421" actId="1076"/>
          <ac:spMkLst>
            <pc:docMk/>
            <pc:sldMk cId="4068381368" sldId="261"/>
            <ac:spMk id="272" creationId="{36D8F75D-C87E-4D14-A8B4-C2D6FCC20157}"/>
          </ac:spMkLst>
        </pc:spChg>
        <pc:grpChg chg="add mod">
          <ac:chgData name="Aaron Carr" userId="71486925-db2d-4f54-b140-fc32e57ffc03" providerId="ADAL" clId="{3BE2FAF0-81CF-4320-984A-5E7860559BDA}" dt="2022-11-15T17:36:25.687" v="63" actId="1076"/>
          <ac:grpSpMkLst>
            <pc:docMk/>
            <pc:sldMk cId="4068381368" sldId="261"/>
            <ac:grpSpMk id="93" creationId="{48ADC8E5-ED51-424D-88E1-5F2ED52119C4}"/>
          </ac:grpSpMkLst>
        </pc:grpChg>
        <pc:grpChg chg="add mod">
          <ac:chgData name="Aaron Carr" userId="71486925-db2d-4f54-b140-fc32e57ffc03" providerId="ADAL" clId="{3BE2FAF0-81CF-4320-984A-5E7860559BDA}" dt="2022-11-15T17:43:07.675" v="421" actId="1076"/>
          <ac:grpSpMkLst>
            <pc:docMk/>
            <pc:sldMk cId="4068381368" sldId="261"/>
            <ac:grpSpMk id="102" creationId="{B81F6876-725F-4876-937B-951081062139}"/>
          </ac:grpSpMkLst>
        </pc:grpChg>
        <pc:grpChg chg="add del mod">
          <ac:chgData name="Aaron Carr" userId="71486925-db2d-4f54-b140-fc32e57ffc03" providerId="ADAL" clId="{3BE2FAF0-81CF-4320-984A-5E7860559BDA}" dt="2022-11-15T17:32:10.710" v="9" actId="165"/>
          <ac:grpSpMkLst>
            <pc:docMk/>
            <pc:sldMk cId="4068381368" sldId="261"/>
            <ac:grpSpMk id="244" creationId="{D08DFB37-AEBC-42E3-86CA-C90AE0EDC051}"/>
          </ac:grpSpMkLst>
        </pc:grpChg>
        <pc:grpChg chg="del mod topLvl">
          <ac:chgData name="Aaron Carr" userId="71486925-db2d-4f54-b140-fc32e57ffc03" providerId="ADAL" clId="{3BE2FAF0-81CF-4320-984A-5E7860559BDA}" dt="2022-11-15T17:37:18.775" v="107" actId="478"/>
          <ac:grpSpMkLst>
            <pc:docMk/>
            <pc:sldMk cId="4068381368" sldId="261"/>
            <ac:grpSpMk id="247" creationId="{E2703FD9-BD4B-44F0-B7B5-1FDB355BBC6D}"/>
          </ac:grpSpMkLst>
        </pc:grpChg>
        <pc:picChg chg="add del mod">
          <ac:chgData name="Aaron Carr" userId="71486925-db2d-4f54-b140-fc32e57ffc03" providerId="ADAL" clId="{3BE2FAF0-81CF-4320-984A-5E7860559BDA}" dt="2022-11-15T17:32:06.326" v="8" actId="1076"/>
          <ac:picMkLst>
            <pc:docMk/>
            <pc:sldMk cId="4068381368" sldId="261"/>
            <ac:picMk id="23" creationId="{F75076E3-9376-4C29-98F0-791BA62632B7}"/>
          </ac:picMkLst>
        </pc:picChg>
        <pc:picChg chg="add del mod">
          <ac:chgData name="Aaron Carr" userId="71486925-db2d-4f54-b140-fc32e57ffc03" providerId="ADAL" clId="{3BE2FAF0-81CF-4320-984A-5E7860559BDA}" dt="2022-11-15T17:32:04.091" v="6"/>
          <ac:picMkLst>
            <pc:docMk/>
            <pc:sldMk cId="4068381368" sldId="261"/>
            <ac:picMk id="24" creationId="{C8A190EB-2AAE-40C8-B0B0-4DE60459A901}"/>
          </ac:picMkLst>
        </pc:picChg>
        <pc:picChg chg="mod topLvl modCrop">
          <ac:chgData name="Aaron Carr" userId="71486925-db2d-4f54-b140-fc32e57ffc03" providerId="ADAL" clId="{3BE2FAF0-81CF-4320-984A-5E7860559BDA}" dt="2022-11-15T17:35:02.376" v="31" actId="1076"/>
          <ac:picMkLst>
            <pc:docMk/>
            <pc:sldMk cId="4068381368" sldId="261"/>
            <ac:picMk id="245" creationId="{864CD35E-96B5-433D-860B-C6F75056BAEA}"/>
          </ac:picMkLst>
        </pc:picChg>
        <pc:picChg chg="mod topLvl">
          <ac:chgData name="Aaron Carr" userId="71486925-db2d-4f54-b140-fc32e57ffc03" providerId="ADAL" clId="{3BE2FAF0-81CF-4320-984A-5E7860559BDA}" dt="2022-11-15T17:36:11.361" v="62" actId="164"/>
          <ac:picMkLst>
            <pc:docMk/>
            <pc:sldMk cId="4068381368" sldId="261"/>
            <ac:picMk id="249" creationId="{2272E9FD-EFE5-41B2-B6AC-8B1E9DB3DC3D}"/>
          </ac:picMkLst>
        </pc:picChg>
        <pc:picChg chg="add del mod">
          <ac:chgData name="Aaron Carr" userId="71486925-db2d-4f54-b140-fc32e57ffc03" providerId="ADAL" clId="{3BE2FAF0-81CF-4320-984A-5E7860559BDA}" dt="2022-11-15T17:32:06.326" v="8" actId="1076"/>
          <ac:picMkLst>
            <pc:docMk/>
            <pc:sldMk cId="4068381368" sldId="261"/>
            <ac:picMk id="1027" creationId="{706F00CD-BCBE-4ED6-8E77-2B6D92CE553D}"/>
          </ac:picMkLst>
        </pc:picChg>
        <pc:picChg chg="add del mod">
          <ac:chgData name="Aaron Carr" userId="71486925-db2d-4f54-b140-fc32e57ffc03" providerId="ADAL" clId="{3BE2FAF0-81CF-4320-984A-5E7860559BDA}" dt="2022-11-15T17:32:04.091" v="6"/>
          <ac:picMkLst>
            <pc:docMk/>
            <pc:sldMk cId="4068381368" sldId="261"/>
            <ac:picMk id="1029" creationId="{7EA54CE9-BB8C-4BFB-91A7-BED912A068C9}"/>
          </ac:picMkLst>
        </pc:picChg>
        <pc:picChg chg="add mod">
          <ac:chgData name="Aaron Carr" userId="71486925-db2d-4f54-b140-fc32e57ffc03" providerId="ADAL" clId="{3BE2FAF0-81CF-4320-984A-5E7860559BDA}" dt="2022-11-15T17:43:07.675" v="421" actId="1076"/>
          <ac:picMkLst>
            <pc:docMk/>
            <pc:sldMk cId="4068381368" sldId="261"/>
            <ac:picMk id="1032" creationId="{9B9F041A-BFB6-45BA-A6D2-0FE39DEC2D42}"/>
          </ac:picMkLst>
        </pc:picChg>
      </pc:sldChg>
    </pc:docChg>
  </pc:docChgLst>
  <pc:docChgLst>
    <pc:chgData name="Ashley Grinstead" userId="S::ashley.grinstead@ssaihq.com::fc00ff89-d99b-457d-84c6-4d368853a0e2" providerId="AD" clId="Web-{20F1C3EA-FA37-19DE-DBBD-2C3DA11C1D40}"/>
    <pc:docChg chg="modSld">
      <pc:chgData name="Ashley Grinstead" userId="S::ashley.grinstead@ssaihq.com::fc00ff89-d99b-457d-84c6-4d368853a0e2" providerId="AD" clId="Web-{20F1C3EA-FA37-19DE-DBBD-2C3DA11C1D40}" dt="2022-11-08T13:12:52.255" v="1" actId="1076"/>
      <pc:docMkLst>
        <pc:docMk/>
      </pc:docMkLst>
      <pc:sldChg chg="modSp">
        <pc:chgData name="Ashley Grinstead" userId="S::ashley.grinstead@ssaihq.com::fc00ff89-d99b-457d-84c6-4d368853a0e2" providerId="AD" clId="Web-{20F1C3EA-FA37-19DE-DBBD-2C3DA11C1D40}" dt="2022-11-08T13:12:52.255" v="1" actId="1076"/>
        <pc:sldMkLst>
          <pc:docMk/>
          <pc:sldMk cId="4068381368" sldId="261"/>
        </pc:sldMkLst>
        <pc:spChg chg="mod">
          <ac:chgData name="Ashley Grinstead" userId="S::ashley.grinstead@ssaihq.com::fc00ff89-d99b-457d-84c6-4d368853a0e2" providerId="AD" clId="Web-{20F1C3EA-FA37-19DE-DBBD-2C3DA11C1D40}" dt="2022-11-08T13:12:52.255" v="1" actId="1076"/>
          <ac:spMkLst>
            <pc:docMk/>
            <pc:sldMk cId="4068381368" sldId="261"/>
            <ac:spMk id="18" creationId="{D35F066C-AA25-734C-B717-5ACBC62F9496}"/>
          </ac:spMkLst>
        </pc:spChg>
      </pc:sldChg>
    </pc:docChg>
  </pc:docChgLst>
  <pc:docChgLst>
    <pc:chgData clId="Web-{85EE000B-D8B8-FDE4-A7E5-D0587BA6CD48}"/>
    <pc:docChg chg="modSld">
      <pc:chgData name="" userId="" providerId="" clId="Web-{85EE000B-D8B8-FDE4-A7E5-D0587BA6CD48}" dt="2022-11-07T18:39:05.923" v="0" actId="1076"/>
      <pc:docMkLst>
        <pc:docMk/>
      </pc:docMkLst>
      <pc:sldChg chg="modSp">
        <pc:chgData name="" userId="" providerId="" clId="Web-{85EE000B-D8B8-FDE4-A7E5-D0587BA6CD48}" dt="2022-11-07T18:39:05.923" v="0" actId="1076"/>
        <pc:sldMkLst>
          <pc:docMk/>
          <pc:sldMk cId="4068381368" sldId="261"/>
        </pc:sldMkLst>
        <pc:spChg chg="mod">
          <ac:chgData name="" userId="" providerId="" clId="Web-{85EE000B-D8B8-FDE4-A7E5-D0587BA6CD48}" dt="2022-11-07T18:39:05.923" v="0" actId="1076"/>
          <ac:spMkLst>
            <pc:docMk/>
            <pc:sldMk cId="4068381368" sldId="261"/>
            <ac:spMk id="18" creationId="{D35F066C-AA25-734C-B717-5ACBC62F94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D6380-3E7F-4F63-AE0A-33EDEE22A153}" type="datetimeFigureOut">
              <a:rPr lang="en-US" smtClean="0"/>
              <a:t>12/6/2022</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474F3-CFD2-4FAB-AD5B-88F486143176}" type="slidenum">
              <a:rPr lang="en-US" smtClean="0"/>
              <a:t>‹#›</a:t>
            </a:fld>
            <a:endParaRPr lang="en-US"/>
          </a:p>
        </p:txBody>
      </p:sp>
    </p:spTree>
    <p:extLst>
      <p:ext uri="{BB962C8B-B14F-4D97-AF65-F5344CB8AC3E}">
        <p14:creationId xmlns:p14="http://schemas.microsoft.com/office/powerpoint/2010/main" val="356805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6A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6ADB2"/>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8" y="34594800"/>
            <a:ext cx="4628184"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Summer</a:t>
            </a:r>
            <a:r>
              <a:rPr lang="en-US">
                <a:solidFill>
                  <a:schemeClr val="bg1"/>
                </a:solidFill>
              </a:rPr>
              <a:t> 2022|</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6A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icon&#10;&#10;Description automatically generated">
            <a:extLst>
              <a:ext uri="{FF2B5EF4-FFF2-40B4-BE49-F238E27FC236}">
                <a16:creationId xmlns:a16="http://schemas.microsoft.com/office/drawing/2014/main" id="{DED4C6EB-D99A-4CD5-8D8F-DCA1C27AFB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4503" y="864365"/>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2" pos="8928">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12/6/2022</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sv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23" Type="http://schemas.openxmlformats.org/officeDocument/2006/relationships/image" Target="../media/image25.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74">
            <a:extLst>
              <a:ext uri="{FF2B5EF4-FFF2-40B4-BE49-F238E27FC236}">
                <a16:creationId xmlns:a16="http://schemas.microsoft.com/office/drawing/2014/main" id="{61D5B854-5F91-442F-9E46-5EA8A0B9F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4737" y="31187092"/>
            <a:ext cx="2103120" cy="2103120"/>
          </a:xfrm>
          <a:prstGeom prst="rect">
            <a:avLst/>
          </a:prstGeom>
        </p:spPr>
      </p:pic>
      <p:pic>
        <p:nvPicPr>
          <p:cNvPr id="276" name="Picture 275">
            <a:extLst>
              <a:ext uri="{FF2B5EF4-FFF2-40B4-BE49-F238E27FC236}">
                <a16:creationId xmlns:a16="http://schemas.microsoft.com/office/drawing/2014/main" id="{2068ADB8-6486-4FD7-9EC3-4482201AE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9660" y="31198059"/>
            <a:ext cx="2103120" cy="2103120"/>
          </a:xfrm>
          <a:prstGeom prst="rect">
            <a:avLst/>
          </a:prstGeom>
        </p:spPr>
      </p:pic>
      <p:pic>
        <p:nvPicPr>
          <p:cNvPr id="284" name="Picture 5" descr="Map&#10;&#10;Description automatically generated">
            <a:extLst>
              <a:ext uri="{FF2B5EF4-FFF2-40B4-BE49-F238E27FC236}">
                <a16:creationId xmlns:a16="http://schemas.microsoft.com/office/drawing/2014/main" id="{50B00266-E50D-43D3-BD36-D611E0CC1004}"/>
              </a:ext>
            </a:extLst>
          </p:cNvPr>
          <p:cNvPicPr>
            <a:picLocks/>
          </p:cNvPicPr>
          <p:nvPr/>
        </p:nvPicPr>
        <p:blipFill rotWithShape="1">
          <a:blip r:embed="rId3"/>
          <a:srcRect l="37315" t="25551" r="23031" b="33171"/>
          <a:stretch/>
        </p:blipFill>
        <p:spPr>
          <a:xfrm>
            <a:off x="18146380" y="18282979"/>
            <a:ext cx="5404104" cy="9299448"/>
          </a:xfrm>
          <a:prstGeom prst="rect">
            <a:avLst/>
          </a:prstGeom>
          <a:ln>
            <a:noFill/>
          </a:ln>
          <a:effectLst>
            <a:outerShdw blurRad="190500" algn="tl" rotWithShape="0">
              <a:srgbClr val="000000">
                <a:alpha val="70000"/>
              </a:srgbClr>
            </a:outerShdw>
          </a:effectLst>
        </p:spPr>
      </p:pic>
      <p:pic>
        <p:nvPicPr>
          <p:cNvPr id="274" name="Picture 273" descr="A person in a suit smiling&#10;&#10;Description automatically generated with low confidence">
            <a:extLst>
              <a:ext uri="{FF2B5EF4-FFF2-40B4-BE49-F238E27FC236}">
                <a16:creationId xmlns:a16="http://schemas.microsoft.com/office/drawing/2014/main" id="{C86AA2ED-0002-4A27-8DF4-F8B2B66CD2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19" t="12919" r="23193" b="5815"/>
          <a:stretch/>
        </p:blipFill>
        <p:spPr>
          <a:xfrm>
            <a:off x="15494519" y="31409339"/>
            <a:ext cx="1645920" cy="1645920"/>
          </a:xfrm>
          <a:prstGeom prst="ellipse">
            <a:avLst/>
          </a:prstGeom>
        </p:spPr>
      </p:pic>
      <p:sp>
        <p:nvSpPr>
          <p:cNvPr id="29" name="Oval 28">
            <a:extLst>
              <a:ext uri="{FF2B5EF4-FFF2-40B4-BE49-F238E27FC236}">
                <a16:creationId xmlns:a16="http://schemas.microsoft.com/office/drawing/2014/main" id="{A6167FB9-87DA-4224-AD65-BB348D460C3A}"/>
              </a:ext>
            </a:extLst>
          </p:cNvPr>
          <p:cNvSpPr/>
          <p:nvPr/>
        </p:nvSpPr>
        <p:spPr>
          <a:xfrm>
            <a:off x="23301842" y="7019635"/>
            <a:ext cx="296942" cy="296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8887321E-60FC-459F-A175-7B13C412FD24}"/>
              </a:ext>
            </a:extLst>
          </p:cNvPr>
          <p:cNvGrpSpPr>
            <a:grpSpLocks noChangeAspect="1"/>
          </p:cNvGrpSpPr>
          <p:nvPr/>
        </p:nvGrpSpPr>
        <p:grpSpPr>
          <a:xfrm>
            <a:off x="1091140" y="11443615"/>
            <a:ext cx="9519039" cy="13908024"/>
            <a:chOff x="960834" y="10699563"/>
            <a:chExt cx="10059523" cy="15546535"/>
          </a:xfrm>
        </p:grpSpPr>
        <p:pic>
          <p:nvPicPr>
            <p:cNvPr id="28" name="Picture 27" descr="A map of the world&#10;&#10;Description automatically generated with low confidence">
              <a:extLst>
                <a:ext uri="{FF2B5EF4-FFF2-40B4-BE49-F238E27FC236}">
                  <a16:creationId xmlns:a16="http://schemas.microsoft.com/office/drawing/2014/main" id="{6570A60A-B610-49A9-9027-F98BC1FFFB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834" y="10699563"/>
              <a:ext cx="10059523" cy="15546535"/>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8BF71B10-B3C8-853D-502E-278B65A68B30}"/>
                </a:ext>
              </a:extLst>
            </p:cNvPr>
            <p:cNvSpPr txBox="1"/>
            <p:nvPr/>
          </p:nvSpPr>
          <p:spPr>
            <a:xfrm>
              <a:off x="5860570" y="11823069"/>
              <a:ext cx="1371269" cy="1135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latin typeface="Garamond" panose="02020404030301010803" pitchFamily="18" charset="0"/>
                </a:rPr>
                <a:t>Bryce </a:t>
              </a:r>
            </a:p>
            <a:p>
              <a:pPr algn="r"/>
              <a:r>
                <a:rPr lang="en-US" sz="2000">
                  <a:latin typeface="Garamond" panose="02020404030301010803" pitchFamily="18" charset="0"/>
                </a:rPr>
                <a:t>Canyon</a:t>
              </a:r>
            </a:p>
            <a:p>
              <a:pPr algn="r"/>
              <a:r>
                <a:rPr lang="en-US" sz="2000">
                  <a:latin typeface="Garamond" panose="02020404030301010803" pitchFamily="18" charset="0"/>
                </a:rPr>
                <a:t>City</a:t>
              </a:r>
            </a:p>
          </p:txBody>
        </p:sp>
        <p:grpSp>
          <p:nvGrpSpPr>
            <p:cNvPr id="20" name="Group 19">
              <a:extLst>
                <a:ext uri="{FF2B5EF4-FFF2-40B4-BE49-F238E27FC236}">
                  <a16:creationId xmlns:a16="http://schemas.microsoft.com/office/drawing/2014/main" id="{1492B637-5925-1D91-5760-AA4F5AD74994}"/>
                </a:ext>
              </a:extLst>
            </p:cNvPr>
            <p:cNvGrpSpPr/>
            <p:nvPr/>
          </p:nvGrpSpPr>
          <p:grpSpPr>
            <a:xfrm>
              <a:off x="5852971" y="22921379"/>
              <a:ext cx="2377447" cy="192274"/>
              <a:chOff x="8733812" y="5569109"/>
              <a:chExt cx="1109765" cy="96433"/>
            </a:xfrm>
          </p:grpSpPr>
          <p:cxnSp>
            <p:nvCxnSpPr>
              <p:cNvPr id="31" name="Straight Arrow Connector 30">
                <a:extLst>
                  <a:ext uri="{FF2B5EF4-FFF2-40B4-BE49-F238E27FC236}">
                    <a16:creationId xmlns:a16="http://schemas.microsoft.com/office/drawing/2014/main" id="{4AAB444E-E671-C20E-4D24-437DE8B6E69E}"/>
                  </a:ext>
                </a:extLst>
              </p:cNvPr>
              <p:cNvCxnSpPr/>
              <p:nvPr/>
            </p:nvCxnSpPr>
            <p:spPr>
              <a:xfrm>
                <a:off x="8733880" y="5614681"/>
                <a:ext cx="1107831" cy="5863"/>
              </a:xfrm>
              <a:prstGeom prst="straightConnector1">
                <a:avLst/>
              </a:prstGeom>
              <a:ln w="12700"/>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31D8C8CF-B3F8-38F0-0A66-251B604C160C}"/>
                  </a:ext>
                </a:extLst>
              </p:cNvPr>
              <p:cNvCxnSpPr/>
              <p:nvPr/>
            </p:nvCxnSpPr>
            <p:spPr>
              <a:xfrm>
                <a:off x="9843577" y="5573858"/>
                <a:ext cx="0" cy="91684"/>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7A54B8D-B740-7DF2-5B6C-15548D097364}"/>
                  </a:ext>
                </a:extLst>
              </p:cNvPr>
              <p:cNvCxnSpPr>
                <a:cxnSpLocks/>
              </p:cNvCxnSpPr>
              <p:nvPr/>
            </p:nvCxnSpPr>
            <p:spPr>
              <a:xfrm>
                <a:off x="8733812" y="5569109"/>
                <a:ext cx="0" cy="91684"/>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BE9E6FF-83F1-C6E6-8F62-D0966E735E22}"/>
                  </a:ext>
                </a:extLst>
              </p:cNvPr>
              <p:cNvCxnSpPr>
                <a:cxnSpLocks/>
              </p:cNvCxnSpPr>
              <p:nvPr/>
            </p:nvCxnSpPr>
            <p:spPr>
              <a:xfrm>
                <a:off x="9287449" y="5571259"/>
                <a:ext cx="0" cy="88090"/>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43AA7BC-DF61-2AA2-49E3-806F150401F9}"/>
                  </a:ext>
                </a:extLst>
              </p:cNvPr>
              <p:cNvCxnSpPr>
                <a:cxnSpLocks/>
              </p:cNvCxnSpPr>
              <p:nvPr/>
            </p:nvCxnSpPr>
            <p:spPr>
              <a:xfrm>
                <a:off x="9391574" y="5590858"/>
                <a:ext cx="0" cy="48552"/>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6445687-2264-6495-0A4A-7D65698EE91F}"/>
                  </a:ext>
                </a:extLst>
              </p:cNvPr>
              <p:cNvCxnSpPr>
                <a:cxnSpLocks/>
              </p:cNvCxnSpPr>
              <p:nvPr/>
            </p:nvCxnSpPr>
            <p:spPr>
              <a:xfrm>
                <a:off x="9506592" y="5590858"/>
                <a:ext cx="0" cy="48552"/>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BA28D11-5D73-09C2-418D-BAAE72700B74}"/>
                  </a:ext>
                </a:extLst>
              </p:cNvPr>
              <p:cNvCxnSpPr>
                <a:cxnSpLocks/>
              </p:cNvCxnSpPr>
              <p:nvPr/>
            </p:nvCxnSpPr>
            <p:spPr>
              <a:xfrm>
                <a:off x="9612869" y="5590858"/>
                <a:ext cx="0" cy="48552"/>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07D7015-6C03-ACC9-B9CB-EDFEEFBC3216}"/>
                  </a:ext>
                </a:extLst>
              </p:cNvPr>
              <p:cNvCxnSpPr>
                <a:cxnSpLocks/>
              </p:cNvCxnSpPr>
              <p:nvPr/>
            </p:nvCxnSpPr>
            <p:spPr>
              <a:xfrm>
                <a:off x="9722252" y="5590858"/>
                <a:ext cx="0" cy="48552"/>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16C49FE-9C07-5EA1-A234-D96862081DEB}"/>
                  </a:ext>
                </a:extLst>
              </p:cNvPr>
              <p:cNvCxnSpPr>
                <a:cxnSpLocks/>
              </p:cNvCxnSpPr>
              <p:nvPr/>
            </p:nvCxnSpPr>
            <p:spPr>
              <a:xfrm>
                <a:off x="8841639" y="5590857"/>
                <a:ext cx="0" cy="48552"/>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1C7E9C5-2385-C3FC-FDA2-7FEFBA99EFE1}"/>
                  </a:ext>
                </a:extLst>
              </p:cNvPr>
              <p:cNvCxnSpPr>
                <a:cxnSpLocks/>
              </p:cNvCxnSpPr>
              <p:nvPr/>
            </p:nvCxnSpPr>
            <p:spPr>
              <a:xfrm>
                <a:off x="8956657" y="5590857"/>
                <a:ext cx="0" cy="48552"/>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AD8EFAF-0F66-C357-6162-AB8FE3A5EF8D}"/>
                  </a:ext>
                </a:extLst>
              </p:cNvPr>
              <p:cNvCxnSpPr>
                <a:cxnSpLocks/>
              </p:cNvCxnSpPr>
              <p:nvPr/>
            </p:nvCxnSpPr>
            <p:spPr>
              <a:xfrm>
                <a:off x="9062934" y="5590857"/>
                <a:ext cx="0" cy="48552"/>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BEBD774-CC5A-A145-6F7B-7703EB94E2E8}"/>
                  </a:ext>
                </a:extLst>
              </p:cNvPr>
              <p:cNvCxnSpPr>
                <a:cxnSpLocks/>
              </p:cNvCxnSpPr>
              <p:nvPr/>
            </p:nvCxnSpPr>
            <p:spPr>
              <a:xfrm>
                <a:off x="9172317" y="5590857"/>
                <a:ext cx="0" cy="48552"/>
              </a:xfrm>
              <a:prstGeom prst="straightConnector1">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54" name="Picture 53" descr="Shape, circle&#10;&#10;Description automatically generated">
              <a:extLst>
                <a:ext uri="{FF2B5EF4-FFF2-40B4-BE49-F238E27FC236}">
                  <a16:creationId xmlns:a16="http://schemas.microsoft.com/office/drawing/2014/main" id="{EB5463C3-B86C-4E5A-8CEB-8FFCA2A49446}"/>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224793" y="12400567"/>
              <a:ext cx="173937" cy="183983"/>
            </a:xfrm>
            <a:prstGeom prst="rect">
              <a:avLst/>
            </a:prstGeom>
          </p:spPr>
        </p:pic>
        <p:pic>
          <p:nvPicPr>
            <p:cNvPr id="71" name="Picture 70" descr="Shape, circle&#10;&#10;Description automatically generated">
              <a:extLst>
                <a:ext uri="{FF2B5EF4-FFF2-40B4-BE49-F238E27FC236}">
                  <a16:creationId xmlns:a16="http://schemas.microsoft.com/office/drawing/2014/main" id="{C431C584-B2BE-44D8-8A0F-882B50461632}"/>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981171" y="14959282"/>
              <a:ext cx="173736" cy="183983"/>
            </a:xfrm>
            <a:prstGeom prst="rect">
              <a:avLst/>
            </a:prstGeom>
          </p:spPr>
        </p:pic>
        <p:sp>
          <p:nvSpPr>
            <p:cNvPr id="73" name="TextBox 72">
              <a:extLst>
                <a:ext uri="{FF2B5EF4-FFF2-40B4-BE49-F238E27FC236}">
                  <a16:creationId xmlns:a16="http://schemas.microsoft.com/office/drawing/2014/main" id="{72A4F089-67CC-4921-9901-2EC3FDFF994F}"/>
                </a:ext>
              </a:extLst>
            </p:cNvPr>
            <p:cNvSpPr txBox="1"/>
            <p:nvPr/>
          </p:nvSpPr>
          <p:spPr>
            <a:xfrm>
              <a:off x="8980967" y="14916872"/>
              <a:ext cx="1030183" cy="4472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latin typeface="Garamond" panose="02020404030301010803" pitchFamily="18" charset="0"/>
                </a:rPr>
                <a:t>Tropic</a:t>
              </a:r>
            </a:p>
          </p:txBody>
        </p:sp>
        <p:pic>
          <p:nvPicPr>
            <p:cNvPr id="74" name="Picture 73" descr="A black and white logo&#10;&#10;Description automatically generated with low confidence">
              <a:extLst>
                <a:ext uri="{FF2B5EF4-FFF2-40B4-BE49-F238E27FC236}">
                  <a16:creationId xmlns:a16="http://schemas.microsoft.com/office/drawing/2014/main" id="{F8B35A74-3708-46A5-9D6F-7F26CD3163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700" y="12997042"/>
              <a:ext cx="1489131" cy="554682"/>
            </a:xfrm>
            <a:prstGeom prst="rect">
              <a:avLst/>
            </a:prstGeom>
          </p:spPr>
        </p:pic>
        <p:sp>
          <p:nvSpPr>
            <p:cNvPr id="76" name="Rectangle: Rounded Corners 75">
              <a:extLst>
                <a:ext uri="{FF2B5EF4-FFF2-40B4-BE49-F238E27FC236}">
                  <a16:creationId xmlns:a16="http://schemas.microsoft.com/office/drawing/2014/main" id="{3829BD96-06A3-4FF4-ADD8-0645A610FC5B}"/>
                </a:ext>
              </a:extLst>
            </p:cNvPr>
            <p:cNvSpPr/>
            <p:nvPr/>
          </p:nvSpPr>
          <p:spPr>
            <a:xfrm>
              <a:off x="8896987" y="12400568"/>
              <a:ext cx="402336" cy="274320"/>
            </a:xfrm>
            <a:prstGeom prst="roundRect">
              <a:avLst/>
            </a:prstGeom>
            <a:solidFill>
              <a:srgbClr val="F2F0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83F602C-F8B9-4823-9033-5238E1912E65}"/>
                </a:ext>
              </a:extLst>
            </p:cNvPr>
            <p:cNvSpPr txBox="1"/>
            <p:nvPr/>
          </p:nvSpPr>
          <p:spPr>
            <a:xfrm>
              <a:off x="8849444" y="12345542"/>
              <a:ext cx="650320" cy="418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12</a:t>
              </a:r>
            </a:p>
          </p:txBody>
        </p:sp>
        <p:sp>
          <p:nvSpPr>
            <p:cNvPr id="77" name="Rectangle 76">
              <a:extLst>
                <a:ext uri="{FF2B5EF4-FFF2-40B4-BE49-F238E27FC236}">
                  <a16:creationId xmlns:a16="http://schemas.microsoft.com/office/drawing/2014/main" id="{AFF48A9D-D53A-4EA7-BF9A-0166A11F5FF9}"/>
                </a:ext>
              </a:extLst>
            </p:cNvPr>
            <p:cNvSpPr>
              <a:spLocks/>
            </p:cNvSpPr>
            <p:nvPr/>
          </p:nvSpPr>
          <p:spPr>
            <a:xfrm>
              <a:off x="2371367" y="14172361"/>
              <a:ext cx="1123305" cy="5027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descr="Shape&#10;&#10;Description automatically generated with medium confidence">
              <a:extLst>
                <a:ext uri="{FF2B5EF4-FFF2-40B4-BE49-F238E27FC236}">
                  <a16:creationId xmlns:a16="http://schemas.microsoft.com/office/drawing/2014/main" id="{9E31DB37-DD54-4A77-9F3D-881AEF281A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6407" y="22135490"/>
              <a:ext cx="1109474" cy="1094234"/>
            </a:xfrm>
            <a:prstGeom prst="rect">
              <a:avLst/>
            </a:prstGeom>
          </p:spPr>
        </p:pic>
        <p:sp>
          <p:nvSpPr>
            <p:cNvPr id="80" name="TextBox 79">
              <a:extLst>
                <a:ext uri="{FF2B5EF4-FFF2-40B4-BE49-F238E27FC236}">
                  <a16:creationId xmlns:a16="http://schemas.microsoft.com/office/drawing/2014/main" id="{CC917350-C9D4-41F9-B0A6-CE80A59FAEEA}"/>
                </a:ext>
              </a:extLst>
            </p:cNvPr>
            <p:cNvSpPr txBox="1"/>
            <p:nvPr/>
          </p:nvSpPr>
          <p:spPr>
            <a:xfrm>
              <a:off x="7784403" y="22537331"/>
              <a:ext cx="1223461" cy="4472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latin typeface="Garamond" panose="02020404030301010803" pitchFamily="18" charset="0"/>
                </a:rPr>
                <a:t>5 Miles</a:t>
              </a:r>
            </a:p>
          </p:txBody>
        </p:sp>
        <p:sp>
          <p:nvSpPr>
            <p:cNvPr id="81" name="TextBox 80">
              <a:extLst>
                <a:ext uri="{FF2B5EF4-FFF2-40B4-BE49-F238E27FC236}">
                  <a16:creationId xmlns:a16="http://schemas.microsoft.com/office/drawing/2014/main" id="{2C3DB6E0-D774-44AC-8F66-7BB98086527C}"/>
                </a:ext>
              </a:extLst>
            </p:cNvPr>
            <p:cNvSpPr txBox="1"/>
            <p:nvPr/>
          </p:nvSpPr>
          <p:spPr>
            <a:xfrm>
              <a:off x="5687144" y="22533487"/>
              <a:ext cx="331560" cy="4472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latin typeface="Garamond" panose="02020404030301010803" pitchFamily="18" charset="0"/>
                </a:rPr>
                <a:t>0</a:t>
              </a:r>
            </a:p>
          </p:txBody>
        </p:sp>
        <p:sp>
          <p:nvSpPr>
            <p:cNvPr id="82" name="TextBox 81">
              <a:extLst>
                <a:ext uri="{FF2B5EF4-FFF2-40B4-BE49-F238E27FC236}">
                  <a16:creationId xmlns:a16="http://schemas.microsoft.com/office/drawing/2014/main" id="{5EBFF8E7-7830-48E4-B2A3-B5BF98D87FEF}"/>
                </a:ext>
              </a:extLst>
            </p:cNvPr>
            <p:cNvSpPr txBox="1"/>
            <p:nvPr/>
          </p:nvSpPr>
          <p:spPr>
            <a:xfrm>
              <a:off x="9689186" y="21912411"/>
              <a:ext cx="490761" cy="4255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latin typeface="Garamond" panose="02020404030301010803" pitchFamily="18" charset="0"/>
                </a:rPr>
                <a:t>N</a:t>
              </a:r>
            </a:p>
          </p:txBody>
        </p:sp>
        <p:sp>
          <p:nvSpPr>
            <p:cNvPr id="83" name="TextBox 82">
              <a:extLst>
                <a:ext uri="{FF2B5EF4-FFF2-40B4-BE49-F238E27FC236}">
                  <a16:creationId xmlns:a16="http://schemas.microsoft.com/office/drawing/2014/main" id="{20EDD81B-221C-44C0-86A7-0CAF8D5C4313}"/>
                </a:ext>
              </a:extLst>
            </p:cNvPr>
            <p:cNvSpPr txBox="1"/>
            <p:nvPr/>
          </p:nvSpPr>
          <p:spPr>
            <a:xfrm>
              <a:off x="5071881" y="15938066"/>
              <a:ext cx="3468231" cy="1341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tx1">
                      <a:lumMod val="75000"/>
                      <a:lumOff val="25000"/>
                    </a:schemeClr>
                  </a:solidFill>
                  <a:latin typeface="Garamond" panose="02020404030301010803" pitchFamily="18" charset="0"/>
                </a:rPr>
                <a:t>Bryce Canyon</a:t>
              </a:r>
            </a:p>
            <a:p>
              <a:r>
                <a:rPr lang="en-US" sz="3600" b="1">
                  <a:solidFill>
                    <a:schemeClr val="tx1">
                      <a:lumMod val="75000"/>
                      <a:lumOff val="25000"/>
                    </a:schemeClr>
                  </a:solidFill>
                  <a:latin typeface="Garamond" panose="02020404030301010803" pitchFamily="18" charset="0"/>
                </a:rPr>
                <a:t>National Park</a:t>
              </a:r>
            </a:p>
          </p:txBody>
        </p:sp>
      </p:grpSp>
      <p:pic>
        <p:nvPicPr>
          <p:cNvPr id="1026" name="Picture 2">
            <a:extLst>
              <a:ext uri="{FF2B5EF4-FFF2-40B4-BE49-F238E27FC236}">
                <a16:creationId xmlns:a16="http://schemas.microsoft.com/office/drawing/2014/main" id="{8EE7070D-53B8-464F-A7C7-8956F11487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3681" y="27499901"/>
            <a:ext cx="2671943" cy="161110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a:xfrm>
            <a:off x="3461550" y="428536"/>
            <a:ext cx="20459192" cy="3328125"/>
          </a:xfrm>
        </p:spPr>
        <p:txBody>
          <a:bodyPr>
            <a:noAutofit/>
          </a:bodyPr>
          <a:lstStyle/>
          <a:p>
            <a:r>
              <a:rPr lang="en-US" sz="6000">
                <a:solidFill>
                  <a:srgbClr val="55AEB2"/>
                </a:solidFill>
              </a:rPr>
              <a:t>Monitoring Vegetation Health and Water Availability in Bryce Canyon National Park for Drought Stress Mitigation Planning</a:t>
            </a:r>
          </a:p>
        </p:txBody>
      </p:sp>
      <p:sp>
        <p:nvSpPr>
          <p:cNvPr id="6" name="Text Placeholder 16">
            <a:extLst>
              <a:ext uri="{FF2B5EF4-FFF2-40B4-BE49-F238E27FC236}">
                <a16:creationId xmlns:a16="http://schemas.microsoft.com/office/drawing/2014/main" id="{022322CC-70F0-3A4A-9AF8-E9511B8085C4}"/>
              </a:ext>
            </a:extLst>
          </p:cNvPr>
          <p:cNvSpPr txBox="1">
            <a:spLocks/>
          </p:cNvSpPr>
          <p:nvPr/>
        </p:nvSpPr>
        <p:spPr>
          <a:xfrm>
            <a:off x="1030140" y="24276640"/>
            <a:ext cx="9854165" cy="230511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Aft>
                <a:spcPts val="600"/>
              </a:spcAft>
              <a:buClr>
                <a:srgbClr val="56ADB2"/>
              </a:buClr>
              <a:buFont typeface="Webdings" panose="05030102010509060703" pitchFamily="18" charset="2"/>
              <a:buChar char=""/>
            </a:pPr>
            <a:r>
              <a:rPr lang="en-US" sz="2400" b="1">
                <a:solidFill>
                  <a:srgbClr val="56ADB2"/>
                </a:solidFill>
                <a:latin typeface="Garamond"/>
                <a:ea typeface="+mn-lt"/>
                <a:cs typeface="+mn-lt"/>
              </a:rPr>
              <a:t>Apply</a:t>
            </a:r>
            <a:r>
              <a:rPr lang="en-US" sz="2400">
                <a:solidFill>
                  <a:schemeClr val="tx1">
                    <a:lumMod val="75000"/>
                    <a:lumOff val="25000"/>
                  </a:schemeClr>
                </a:solidFill>
                <a:latin typeface="Garamond"/>
                <a:ea typeface="+mn-lt"/>
                <a:cs typeface="+mn-lt"/>
              </a:rPr>
              <a:t> sophisticated remote sensing techniques to:</a:t>
            </a:r>
            <a:endParaRPr lang="en-US">
              <a:solidFill>
                <a:schemeClr val="tx1">
                  <a:lumMod val="75000"/>
                  <a:lumOff val="25000"/>
                </a:schemeClr>
              </a:solidFill>
            </a:endParaRPr>
          </a:p>
          <a:p>
            <a:pPr marL="1082675" lvl="1" indent="-457200">
              <a:lnSpc>
                <a:spcPct val="100000"/>
              </a:lnSpc>
              <a:spcBef>
                <a:spcPts val="0"/>
              </a:spcBef>
              <a:spcAft>
                <a:spcPts val="600"/>
              </a:spcAft>
              <a:buClr>
                <a:srgbClr val="56ADB2"/>
              </a:buClr>
              <a:buFont typeface="Webdings" panose="05030102010509060703" pitchFamily="18" charset="2"/>
              <a:buChar char="4"/>
            </a:pPr>
            <a:r>
              <a:rPr lang="en-US" sz="2400" b="1">
                <a:solidFill>
                  <a:srgbClr val="56ADB2"/>
                </a:solidFill>
                <a:latin typeface="Garamond"/>
                <a:ea typeface="+mn-lt"/>
                <a:cs typeface="+mn-lt"/>
              </a:rPr>
              <a:t>Detect</a:t>
            </a:r>
            <a:r>
              <a:rPr lang="en-US" sz="2400">
                <a:solidFill>
                  <a:schemeClr val="tx1">
                    <a:lumMod val="75000"/>
                    <a:lumOff val="25000"/>
                  </a:schemeClr>
                </a:solidFill>
                <a:latin typeface="Garamond"/>
                <a:ea typeface="+mn-lt"/>
                <a:cs typeface="+mn-lt"/>
              </a:rPr>
              <a:t> springs, seeps, and groundwater-dependent ecosystems</a:t>
            </a:r>
          </a:p>
          <a:p>
            <a:pPr marL="1082675" lvl="1" indent="-457200">
              <a:lnSpc>
                <a:spcPct val="100000"/>
              </a:lnSpc>
              <a:spcBef>
                <a:spcPts val="0"/>
              </a:spcBef>
              <a:spcAft>
                <a:spcPts val="600"/>
              </a:spcAft>
              <a:buClr>
                <a:srgbClr val="56ADB2"/>
              </a:buClr>
              <a:buFont typeface="Webdings" panose="05030102010509060703" pitchFamily="18" charset="2"/>
              <a:buChar char="4"/>
            </a:pPr>
            <a:r>
              <a:rPr lang="en-US" sz="2400" b="1">
                <a:solidFill>
                  <a:srgbClr val="56ADB2"/>
                </a:solidFill>
                <a:latin typeface="Garamond"/>
                <a:ea typeface="+mn-lt"/>
                <a:cs typeface="+mn-lt"/>
              </a:rPr>
              <a:t>Understand</a:t>
            </a:r>
            <a:r>
              <a:rPr lang="en-US" sz="2400">
                <a:solidFill>
                  <a:schemeClr val="tx1">
                    <a:lumMod val="75000"/>
                    <a:lumOff val="25000"/>
                  </a:schemeClr>
                </a:solidFill>
                <a:latin typeface="Garamond"/>
                <a:ea typeface="+mn-lt"/>
                <a:cs typeface="+mn-lt"/>
              </a:rPr>
              <a:t> changes in vegetation presence and health</a:t>
            </a:r>
            <a:endParaRPr lang="en-US" sz="2400">
              <a:solidFill>
                <a:schemeClr val="tx1">
                  <a:lumMod val="75000"/>
                  <a:lumOff val="25000"/>
                </a:schemeClr>
              </a:solidFill>
              <a:latin typeface="Garamond"/>
            </a:endParaRPr>
          </a:p>
          <a:p>
            <a:pPr marL="1082675" lvl="1" indent="-457200">
              <a:lnSpc>
                <a:spcPct val="100000"/>
              </a:lnSpc>
              <a:spcBef>
                <a:spcPts val="0"/>
              </a:spcBef>
              <a:spcAft>
                <a:spcPts val="600"/>
              </a:spcAft>
              <a:buClr>
                <a:srgbClr val="56ADB2"/>
              </a:buClr>
              <a:buFont typeface="Webdings" panose="05030102010509060703" pitchFamily="18" charset="2"/>
              <a:buChar char="4"/>
            </a:pPr>
            <a:r>
              <a:rPr lang="en-US" sz="2400" b="1">
                <a:solidFill>
                  <a:srgbClr val="56ADB2"/>
                </a:solidFill>
                <a:latin typeface="Garamond"/>
                <a:ea typeface="+mn-lt"/>
                <a:cs typeface="+mn-lt"/>
              </a:rPr>
              <a:t>Visualize</a:t>
            </a:r>
            <a:r>
              <a:rPr lang="en-US" sz="2400">
                <a:solidFill>
                  <a:schemeClr val="tx1">
                    <a:lumMod val="75000"/>
                    <a:lumOff val="25000"/>
                  </a:schemeClr>
                </a:solidFill>
                <a:latin typeface="Garamond"/>
                <a:ea typeface="+mn-lt"/>
                <a:cs typeface="+mn-lt"/>
              </a:rPr>
              <a:t> changes in climate</a:t>
            </a:r>
          </a:p>
          <a:p>
            <a:pPr>
              <a:lnSpc>
                <a:spcPct val="100000"/>
              </a:lnSpc>
              <a:spcBef>
                <a:spcPts val="0"/>
              </a:spcBef>
              <a:spcAft>
                <a:spcPts val="600"/>
              </a:spcAft>
              <a:buClr>
                <a:srgbClr val="56ADB2"/>
              </a:buClr>
              <a:buFont typeface="Webdings" panose="05030102010509060703" pitchFamily="18" charset="2"/>
              <a:buChar char=""/>
            </a:pPr>
            <a:r>
              <a:rPr lang="en-US" sz="2400" b="1">
                <a:solidFill>
                  <a:srgbClr val="56ADB2"/>
                </a:solidFill>
                <a:latin typeface="Garamond"/>
                <a:ea typeface="+mn-lt"/>
                <a:cs typeface="+mn-lt"/>
              </a:rPr>
              <a:t>Create</a:t>
            </a:r>
            <a:r>
              <a:rPr lang="en-US" sz="2400">
                <a:solidFill>
                  <a:srgbClr val="404040"/>
                </a:solidFill>
                <a:latin typeface="Garamond"/>
                <a:ea typeface="+mn-lt"/>
                <a:cs typeface="+mn-lt"/>
              </a:rPr>
              <a:t> </a:t>
            </a:r>
            <a:r>
              <a:rPr lang="en-US" sz="2400">
                <a:solidFill>
                  <a:schemeClr val="tx1">
                    <a:lumMod val="75000"/>
                    <a:lumOff val="25000"/>
                  </a:schemeClr>
                </a:solidFill>
                <a:latin typeface="Garamond"/>
                <a:ea typeface="+mn-lt"/>
                <a:cs typeface="+mn-lt"/>
              </a:rPr>
              <a:t>a framework for future applications</a:t>
            </a:r>
            <a:endParaRPr lang="en-US" sz="2400">
              <a:solidFill>
                <a:schemeClr val="tx1">
                  <a:lumMod val="75000"/>
                  <a:lumOff val="25000"/>
                </a:schemeClr>
              </a:solidFill>
            </a:endParaRPr>
          </a:p>
        </p:txBody>
      </p:sp>
      <p:sp>
        <p:nvSpPr>
          <p:cNvPr id="7" name="TextBox 6">
            <a:extLst>
              <a:ext uri="{FF2B5EF4-FFF2-40B4-BE49-F238E27FC236}">
                <a16:creationId xmlns:a16="http://schemas.microsoft.com/office/drawing/2014/main" id="{F39FCAA1-BF5E-9E4A-8FAF-F52102165EDD}"/>
              </a:ext>
            </a:extLst>
          </p:cNvPr>
          <p:cNvSpPr txBox="1"/>
          <p:nvPr/>
        </p:nvSpPr>
        <p:spPr>
          <a:xfrm>
            <a:off x="850703" y="23468171"/>
            <a:ext cx="3127779" cy="769441"/>
          </a:xfrm>
          <a:prstGeom prst="rect">
            <a:avLst/>
          </a:prstGeom>
          <a:noFill/>
        </p:spPr>
        <p:txBody>
          <a:bodyPr wrap="square" rtlCol="0">
            <a:spAutoFit/>
          </a:bodyPr>
          <a:lstStyle/>
          <a:p>
            <a:r>
              <a:rPr lang="en-US" sz="4400" b="1">
                <a:solidFill>
                  <a:srgbClr val="55AEB2"/>
                </a:solidFill>
                <a:latin typeface="Century Gothic" panose="020B0502020202020204" pitchFamily="34" charset="0"/>
              </a:rPr>
              <a:t>Objectives</a:t>
            </a:r>
          </a:p>
        </p:txBody>
      </p:sp>
      <p:sp>
        <p:nvSpPr>
          <p:cNvPr id="9" name="TextBox 8">
            <a:extLst>
              <a:ext uri="{FF2B5EF4-FFF2-40B4-BE49-F238E27FC236}">
                <a16:creationId xmlns:a16="http://schemas.microsoft.com/office/drawing/2014/main" id="{415D5172-C4B1-584A-B138-B91FA0653E06}"/>
              </a:ext>
            </a:extLst>
          </p:cNvPr>
          <p:cNvSpPr txBox="1"/>
          <p:nvPr/>
        </p:nvSpPr>
        <p:spPr>
          <a:xfrm>
            <a:off x="11940677" y="4130261"/>
            <a:ext cx="3849131" cy="769441"/>
          </a:xfrm>
          <a:prstGeom prst="rect">
            <a:avLst/>
          </a:prstGeom>
          <a:noFill/>
        </p:spPr>
        <p:txBody>
          <a:bodyPr wrap="square" rtlCol="0" anchor="ctr">
            <a:spAutoFit/>
          </a:bodyPr>
          <a:lstStyle/>
          <a:p>
            <a:r>
              <a:rPr lang="en-US" sz="4400" b="1">
                <a:solidFill>
                  <a:srgbClr val="55AEB2"/>
                </a:solidFill>
                <a:latin typeface="Century Gothic" panose="020B0502020202020204" pitchFamily="34" charset="0"/>
              </a:rPr>
              <a:t>Methodology</a:t>
            </a:r>
          </a:p>
        </p:txBody>
      </p:sp>
      <p:sp>
        <p:nvSpPr>
          <p:cNvPr id="11" name="TextBox 10">
            <a:extLst>
              <a:ext uri="{FF2B5EF4-FFF2-40B4-BE49-F238E27FC236}">
                <a16:creationId xmlns:a16="http://schemas.microsoft.com/office/drawing/2014/main" id="{AFFEBA6E-4F7E-F948-A164-3B21EC1F8751}"/>
              </a:ext>
            </a:extLst>
          </p:cNvPr>
          <p:cNvSpPr txBox="1"/>
          <p:nvPr/>
        </p:nvSpPr>
        <p:spPr>
          <a:xfrm>
            <a:off x="748547" y="10480325"/>
            <a:ext cx="3172663" cy="769441"/>
          </a:xfrm>
          <a:prstGeom prst="rect">
            <a:avLst/>
          </a:prstGeom>
          <a:noFill/>
        </p:spPr>
        <p:txBody>
          <a:bodyPr wrap="square" rtlCol="0" anchor="ctr">
            <a:spAutoFit/>
          </a:bodyPr>
          <a:lstStyle/>
          <a:p>
            <a:r>
              <a:rPr lang="en-US" sz="4400" b="1">
                <a:solidFill>
                  <a:srgbClr val="55AEB2"/>
                </a:solidFill>
                <a:latin typeface="Century Gothic" panose="020B0502020202020204" pitchFamily="34" charset="0"/>
              </a:rPr>
              <a:t>Study Area</a:t>
            </a:r>
          </a:p>
        </p:txBody>
      </p:sp>
      <p:sp>
        <p:nvSpPr>
          <p:cNvPr id="15" name="TextBox 14">
            <a:extLst>
              <a:ext uri="{FF2B5EF4-FFF2-40B4-BE49-F238E27FC236}">
                <a16:creationId xmlns:a16="http://schemas.microsoft.com/office/drawing/2014/main" id="{4B870F34-8525-6748-A569-C61FE1D56F02}"/>
              </a:ext>
            </a:extLst>
          </p:cNvPr>
          <p:cNvSpPr txBox="1"/>
          <p:nvPr/>
        </p:nvSpPr>
        <p:spPr>
          <a:xfrm>
            <a:off x="11940677" y="17394420"/>
            <a:ext cx="2082779" cy="769441"/>
          </a:xfrm>
          <a:prstGeom prst="rect">
            <a:avLst/>
          </a:prstGeom>
          <a:noFill/>
        </p:spPr>
        <p:txBody>
          <a:bodyPr wrap="square" rtlCol="0">
            <a:spAutoFit/>
          </a:bodyPr>
          <a:lstStyle/>
          <a:p>
            <a:r>
              <a:rPr lang="en-US" sz="4400" b="1">
                <a:solidFill>
                  <a:srgbClr val="55AEB2"/>
                </a:solidFill>
                <a:latin typeface="Century Gothic" panose="020B0502020202020204" pitchFamily="34" charset="0"/>
              </a:rPr>
              <a:t>Results</a:t>
            </a:r>
          </a:p>
        </p:txBody>
      </p:sp>
      <p:sp>
        <p:nvSpPr>
          <p:cNvPr id="16" name="Text Placeholder 16">
            <a:extLst>
              <a:ext uri="{FF2B5EF4-FFF2-40B4-BE49-F238E27FC236}">
                <a16:creationId xmlns:a16="http://schemas.microsoft.com/office/drawing/2014/main" id="{93AF55B4-75F2-4E46-995B-E36887786413}"/>
              </a:ext>
            </a:extLst>
          </p:cNvPr>
          <p:cNvSpPr txBox="1">
            <a:spLocks/>
          </p:cNvSpPr>
          <p:nvPr/>
        </p:nvSpPr>
        <p:spPr>
          <a:xfrm>
            <a:off x="11931501" y="28404078"/>
            <a:ext cx="12171263" cy="1996030"/>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buClr>
                <a:srgbClr val="43979C"/>
              </a:buClr>
            </a:pPr>
            <a:r>
              <a:rPr lang="en-US" sz="2400">
                <a:latin typeface="Garamond"/>
                <a:ea typeface="+mn-lt"/>
                <a:cs typeface="+mn-lt"/>
              </a:rPr>
              <a:t>NDVI and NDWI alone are not a reliable indicator of spring and seep presence</a:t>
            </a:r>
          </a:p>
          <a:p>
            <a:pPr algn="just">
              <a:lnSpc>
                <a:spcPct val="100000"/>
              </a:lnSpc>
              <a:spcBef>
                <a:spcPts val="0"/>
              </a:spcBef>
              <a:buClr>
                <a:srgbClr val="43979C"/>
              </a:buClr>
            </a:pPr>
            <a:r>
              <a:rPr lang="en-US" sz="2400">
                <a:latin typeface="Garamond"/>
                <a:ea typeface="+mn-lt"/>
                <a:cs typeface="+mn-lt"/>
              </a:rPr>
              <a:t>Maximum Entropy models predicted the probability of where springs and seeps are located</a:t>
            </a:r>
          </a:p>
          <a:p>
            <a:pPr algn="just">
              <a:lnSpc>
                <a:spcPct val="100000"/>
              </a:lnSpc>
              <a:spcBef>
                <a:spcPts val="0"/>
              </a:spcBef>
              <a:buClr>
                <a:srgbClr val="43979C"/>
              </a:buClr>
            </a:pPr>
            <a:r>
              <a:rPr lang="en-US" sz="2400">
                <a:latin typeface="Garamond"/>
                <a:ea typeface="+mn-lt"/>
                <a:cs typeface="+mn-lt"/>
              </a:rPr>
              <a:t>Snowfall and snow sublimation have decreased since 1979 while rainfall has remained consistent; pervasive drought conditions suggest that snow is an important contributor to vegetation health</a:t>
            </a:r>
          </a:p>
        </p:txBody>
      </p:sp>
      <p:sp>
        <p:nvSpPr>
          <p:cNvPr id="17" name="TextBox 16">
            <a:extLst>
              <a:ext uri="{FF2B5EF4-FFF2-40B4-BE49-F238E27FC236}">
                <a16:creationId xmlns:a16="http://schemas.microsoft.com/office/drawing/2014/main" id="{4DCE6A74-6ADC-B642-A5A0-6916B3BCA987}"/>
              </a:ext>
            </a:extLst>
          </p:cNvPr>
          <p:cNvSpPr txBox="1"/>
          <p:nvPr/>
        </p:nvSpPr>
        <p:spPr>
          <a:xfrm>
            <a:off x="11940677" y="27606609"/>
            <a:ext cx="4486976" cy="769441"/>
          </a:xfrm>
          <a:prstGeom prst="rect">
            <a:avLst/>
          </a:prstGeom>
          <a:noFill/>
        </p:spPr>
        <p:txBody>
          <a:bodyPr wrap="square" rtlCol="0">
            <a:spAutoFit/>
          </a:bodyPr>
          <a:lstStyle/>
          <a:p>
            <a:r>
              <a:rPr lang="en-US" sz="4400" b="1">
                <a:solidFill>
                  <a:srgbClr val="55AEB2"/>
                </a:solidFill>
                <a:latin typeface="Century Gothic" panose="020B0502020202020204" pitchFamily="34" charset="0"/>
              </a:rPr>
              <a:t>Conclusions</a:t>
            </a:r>
          </a:p>
        </p:txBody>
      </p:sp>
      <p:sp>
        <p:nvSpPr>
          <p:cNvPr id="18" name="Text Placeholder 16">
            <a:extLst>
              <a:ext uri="{FF2B5EF4-FFF2-40B4-BE49-F238E27FC236}">
                <a16:creationId xmlns:a16="http://schemas.microsoft.com/office/drawing/2014/main" id="{D35F066C-AA25-734C-B717-5ACBC62F9496}"/>
              </a:ext>
            </a:extLst>
          </p:cNvPr>
          <p:cNvSpPr txBox="1">
            <a:spLocks/>
          </p:cNvSpPr>
          <p:nvPr/>
        </p:nvSpPr>
        <p:spPr>
          <a:xfrm>
            <a:off x="879597" y="30707976"/>
            <a:ext cx="9727559" cy="350424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lnSpc>
                <a:spcPct val="100000"/>
              </a:lnSpc>
              <a:spcBef>
                <a:spcPts val="0"/>
              </a:spcBef>
              <a:spcAft>
                <a:spcPts val="600"/>
              </a:spcAft>
              <a:buClr>
                <a:srgbClr val="55AEB2"/>
              </a:buClr>
              <a:buFont typeface="Webdings" panose="05030102010509060703" pitchFamily="18" charset="2"/>
              <a:buChar char="4"/>
            </a:pPr>
            <a:r>
              <a:rPr lang="en-US" sz="2400" b="1" dirty="0">
                <a:solidFill>
                  <a:srgbClr val="43979C"/>
                </a:solidFill>
                <a:latin typeface="Garamond"/>
              </a:rPr>
              <a:t>Partners:</a:t>
            </a:r>
            <a:r>
              <a:rPr lang="en-US" sz="2400" dirty="0">
                <a:solidFill>
                  <a:srgbClr val="D2672B"/>
                </a:solidFill>
                <a:latin typeface="Garamond"/>
              </a:rPr>
              <a:t> </a:t>
            </a:r>
            <a:r>
              <a:rPr lang="en-US" sz="2400" dirty="0">
                <a:solidFill>
                  <a:schemeClr val="tx1">
                    <a:lumMod val="75000"/>
                    <a:lumOff val="25000"/>
                  </a:schemeClr>
                </a:solidFill>
                <a:latin typeface="Garamond"/>
              </a:rPr>
              <a:t>Tyra </a:t>
            </a:r>
            <a:r>
              <a:rPr lang="en-US" sz="2400" dirty="0" err="1">
                <a:solidFill>
                  <a:schemeClr val="tx1">
                    <a:lumMod val="75000"/>
                    <a:lumOff val="25000"/>
                  </a:schemeClr>
                </a:solidFill>
                <a:latin typeface="Garamond"/>
              </a:rPr>
              <a:t>Olstad</a:t>
            </a:r>
            <a:r>
              <a:rPr lang="en-US" sz="2400" dirty="0">
                <a:solidFill>
                  <a:schemeClr val="tx1">
                    <a:lumMod val="75000"/>
                    <a:lumOff val="25000"/>
                  </a:schemeClr>
                </a:solidFill>
                <a:latin typeface="Garamond"/>
              </a:rPr>
              <a:t> (Bryce Canyon National Park, National Park Service)</a:t>
            </a:r>
          </a:p>
          <a:p>
            <a:pPr marL="457200" indent="-457200" algn="just">
              <a:lnSpc>
                <a:spcPct val="100000"/>
              </a:lnSpc>
              <a:spcBef>
                <a:spcPts val="0"/>
              </a:spcBef>
              <a:spcAft>
                <a:spcPts val="600"/>
              </a:spcAft>
              <a:buClr>
                <a:srgbClr val="55AEB2"/>
              </a:buClr>
              <a:buFont typeface="Webdings" panose="05030102010509060703" pitchFamily="18" charset="2"/>
              <a:buChar char="4"/>
            </a:pPr>
            <a:r>
              <a:rPr lang="en-US" sz="2400" b="1" dirty="0">
                <a:solidFill>
                  <a:srgbClr val="43979C"/>
                </a:solidFill>
                <a:latin typeface="Garamond"/>
              </a:rPr>
              <a:t>Advisors: </a:t>
            </a:r>
            <a:r>
              <a:rPr lang="en-US" sz="2400" dirty="0">
                <a:solidFill>
                  <a:schemeClr val="tx1">
                    <a:lumMod val="75000"/>
                    <a:lumOff val="25000"/>
                  </a:schemeClr>
                </a:solidFill>
                <a:latin typeface="Garamond"/>
              </a:rPr>
              <a:t>Sean McCartney (Science Systems &amp; Applications, Inc., GSFC)</a:t>
            </a:r>
          </a:p>
          <a:p>
            <a:pPr marL="457200" indent="-457200" algn="just">
              <a:lnSpc>
                <a:spcPct val="100000"/>
              </a:lnSpc>
              <a:spcBef>
                <a:spcPts val="0"/>
              </a:spcBef>
              <a:spcAft>
                <a:spcPts val="600"/>
              </a:spcAft>
              <a:buClr>
                <a:srgbClr val="55AEB2"/>
              </a:buClr>
              <a:buFont typeface="Webdings" panose="05030102010509060703" pitchFamily="18" charset="2"/>
              <a:buChar char="4"/>
            </a:pPr>
            <a:r>
              <a:rPr lang="en-US" sz="2400" b="1" dirty="0">
                <a:solidFill>
                  <a:srgbClr val="43979C"/>
                </a:solidFill>
                <a:latin typeface="Garamond"/>
              </a:rPr>
              <a:t>Fellows: </a:t>
            </a:r>
            <a:r>
              <a:rPr lang="en-US" sz="2400" dirty="0">
                <a:solidFill>
                  <a:schemeClr val="tx1">
                    <a:lumMod val="75000"/>
                    <a:lumOff val="25000"/>
                  </a:schemeClr>
                </a:solidFill>
                <a:latin typeface="Garamond"/>
              </a:rPr>
              <a:t>Carli Merrick (Science Systems &amp; Applications, Inc., GSFC) and Nicole Ramberg-Pihl (Science Systems &amp; Applications, Inc., GSFC) </a:t>
            </a:r>
            <a:endParaRPr lang="en-US" sz="2400" dirty="0">
              <a:solidFill>
                <a:schemeClr val="tx1">
                  <a:lumMod val="75000"/>
                  <a:lumOff val="25000"/>
                </a:schemeClr>
              </a:solidFill>
              <a:latin typeface="Garamond" panose="02020404030301010803" pitchFamily="18" charset="0"/>
            </a:endParaRPr>
          </a:p>
          <a:p>
            <a:pPr marL="457200" indent="-457200" algn="just">
              <a:lnSpc>
                <a:spcPct val="100000"/>
              </a:lnSpc>
              <a:spcBef>
                <a:spcPts val="0"/>
              </a:spcBef>
              <a:spcAft>
                <a:spcPts val="600"/>
              </a:spcAft>
              <a:buClr>
                <a:srgbClr val="55AEB2"/>
              </a:buClr>
              <a:buFont typeface="Webdings" panose="05030102010509060703" pitchFamily="18" charset="2"/>
              <a:buChar char="4"/>
            </a:pPr>
            <a:r>
              <a:rPr lang="en-US" sz="2400" b="1" dirty="0">
                <a:solidFill>
                  <a:srgbClr val="43979C"/>
                </a:solidFill>
                <a:latin typeface="Garamond"/>
              </a:rPr>
              <a:t>Special thanks: </a:t>
            </a:r>
            <a:r>
              <a:rPr lang="en-US" sz="2400" dirty="0">
                <a:solidFill>
                  <a:schemeClr val="tx1">
                    <a:lumMod val="75000"/>
                    <a:lumOff val="25000"/>
                  </a:schemeClr>
                </a:solidFill>
                <a:latin typeface="Garamond"/>
              </a:rPr>
              <a:t>Dr. Jessica </a:t>
            </a:r>
            <a:r>
              <a:rPr lang="en-US" sz="2400" dirty="0" err="1">
                <a:solidFill>
                  <a:schemeClr val="tx1">
                    <a:lumMod val="75000"/>
                    <a:lumOff val="25000"/>
                  </a:schemeClr>
                </a:solidFill>
                <a:latin typeface="Garamond"/>
              </a:rPr>
              <a:t>Erlingis</a:t>
            </a:r>
            <a:r>
              <a:rPr lang="en-US" sz="2400" dirty="0">
                <a:solidFill>
                  <a:schemeClr val="tx1">
                    <a:lumMod val="75000"/>
                    <a:lumOff val="25000"/>
                  </a:schemeClr>
                </a:solidFill>
                <a:latin typeface="Garamond"/>
              </a:rPr>
              <a:t> (University of Maryland, GSFC)</a:t>
            </a:r>
          </a:p>
          <a:p>
            <a:pPr algn="just">
              <a:lnSpc>
                <a:spcPct val="100000"/>
              </a:lnSpc>
              <a:spcBef>
                <a:spcPts val="0"/>
              </a:spcBef>
              <a:spcAft>
                <a:spcPts val="600"/>
              </a:spcAft>
              <a:buClr>
                <a:srgbClr val="D2672B"/>
              </a:buClr>
            </a:pPr>
            <a:endParaRPr lang="en-US" sz="2400" dirty="0">
              <a:solidFill>
                <a:schemeClr val="tx1">
                  <a:lumMod val="75000"/>
                  <a:lumOff val="25000"/>
                </a:schemeClr>
              </a:solidFill>
              <a:latin typeface="Garamond"/>
            </a:endParaRPr>
          </a:p>
          <a:p>
            <a:pPr algn="just">
              <a:lnSpc>
                <a:spcPct val="100000"/>
              </a:lnSpc>
              <a:spcBef>
                <a:spcPts val="0"/>
              </a:spcBef>
              <a:spcAft>
                <a:spcPts val="600"/>
              </a:spcAft>
            </a:pPr>
            <a:r>
              <a:rPr lang="en-US" sz="2400" dirty="0">
                <a:solidFill>
                  <a:schemeClr val="tx1">
                    <a:lumMod val="75000"/>
                    <a:lumOff val="25000"/>
                  </a:schemeClr>
                </a:solidFill>
                <a:latin typeface="Garamond"/>
              </a:rPr>
              <a:t>This model contains modified LIDAR (2018) data from UGRC, NAIP (2021) and Soil Survey data collected by USDA, geological features maps (2022) from USGS and altered by NPS, and </a:t>
            </a:r>
            <a:r>
              <a:rPr lang="en-US" sz="2400" dirty="0" err="1">
                <a:solidFill>
                  <a:schemeClr val="tx1">
                    <a:lumMod val="75000"/>
                    <a:lumOff val="25000"/>
                  </a:schemeClr>
                </a:solidFill>
                <a:latin typeface="Garamond"/>
              </a:rPr>
              <a:t>PlanetScope</a:t>
            </a:r>
            <a:r>
              <a:rPr lang="en-US" sz="2400" dirty="0">
                <a:solidFill>
                  <a:schemeClr val="tx1">
                    <a:lumMod val="75000"/>
                    <a:lumOff val="25000"/>
                  </a:schemeClr>
                </a:solidFill>
                <a:latin typeface="Garamond"/>
              </a:rPr>
              <a:t> Data (2017-2022). </a:t>
            </a:r>
            <a:endParaRPr lang="en-US" sz="2400" dirty="0">
              <a:solidFill>
                <a:schemeClr val="tx1">
                  <a:lumMod val="75000"/>
                  <a:lumOff val="25000"/>
                </a:schemeClr>
              </a:solidFill>
              <a:highlight>
                <a:srgbClr val="FFFF00"/>
              </a:highlight>
              <a:latin typeface="Garamond"/>
            </a:endParaRPr>
          </a:p>
        </p:txBody>
      </p:sp>
      <p:sp>
        <p:nvSpPr>
          <p:cNvPr id="19" name="TextBox 18">
            <a:extLst>
              <a:ext uri="{FF2B5EF4-FFF2-40B4-BE49-F238E27FC236}">
                <a16:creationId xmlns:a16="http://schemas.microsoft.com/office/drawing/2014/main" id="{62609C20-1E2B-6A47-92A2-F3B2B7AB5A94}"/>
              </a:ext>
            </a:extLst>
          </p:cNvPr>
          <p:cNvSpPr txBox="1"/>
          <p:nvPr/>
        </p:nvSpPr>
        <p:spPr>
          <a:xfrm>
            <a:off x="811033" y="29851863"/>
            <a:ext cx="5687776" cy="769441"/>
          </a:xfrm>
          <a:prstGeom prst="rect">
            <a:avLst/>
          </a:prstGeom>
          <a:noFill/>
        </p:spPr>
        <p:txBody>
          <a:bodyPr wrap="square" rtlCol="0">
            <a:spAutoFit/>
          </a:bodyPr>
          <a:lstStyle/>
          <a:p>
            <a:r>
              <a:rPr lang="en-US" sz="4400" b="1">
                <a:solidFill>
                  <a:srgbClr val="55AEB2"/>
                </a:solidFill>
                <a:latin typeface="Century Gothic" panose="020B0502020202020204" pitchFamily="34" charset="0"/>
              </a:rPr>
              <a:t>Acknowledgements</a:t>
            </a:r>
          </a:p>
        </p:txBody>
      </p:sp>
      <p:sp>
        <p:nvSpPr>
          <p:cNvPr id="37" name="Text Placeholder 16">
            <a:extLst>
              <a:ext uri="{FF2B5EF4-FFF2-40B4-BE49-F238E27FC236}">
                <a16:creationId xmlns:a16="http://schemas.microsoft.com/office/drawing/2014/main" id="{631B4A2A-CE5C-474A-AA98-CC9A62589A0E}"/>
              </a:ext>
            </a:extLst>
          </p:cNvPr>
          <p:cNvSpPr txBox="1">
            <a:spLocks/>
          </p:cNvSpPr>
          <p:nvPr/>
        </p:nvSpPr>
        <p:spPr>
          <a:xfrm>
            <a:off x="818551" y="4925473"/>
            <a:ext cx="10578793" cy="58949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pPr>
            <a:r>
              <a:rPr lang="en-US" sz="2400" b="0" i="0">
                <a:effectLst/>
                <a:latin typeface="Garamond"/>
                <a:ea typeface="+mn-lt"/>
                <a:cs typeface="+mn-lt"/>
              </a:rPr>
              <a:t>Bryce Canyon National Park is home to groundwater-dependent ecosystems (GDEs) that are threatened by a multidecadal drought and increased groundwater extraction due to a spike in tourism. These ecosystems contain unique species that are only found in areas where near-surface groundwater is present, such as aspen groves and fens. These species contribute to the high biodiversity found in Bryce Canyon, which boosts an ecosystem’s productivity and the services it provides to the park. Unfortunately, many of these GDEs are too small to identify with traditional Earth observation platforms and are difficult to physically reach for monitoring purposes. This project partnered with the National Park Service</a:t>
            </a:r>
            <a:r>
              <a:rPr lang="en-US" sz="2400">
                <a:latin typeface="Garamond"/>
                <a:ea typeface="+mn-lt"/>
                <a:cs typeface="+mn-lt"/>
              </a:rPr>
              <a:t> </a:t>
            </a:r>
            <a:r>
              <a:rPr lang="en-US" sz="2400" b="0" i="0">
                <a:effectLst/>
                <a:latin typeface="Garamond"/>
                <a:ea typeface="+mn-lt"/>
                <a:cs typeface="+mn-lt"/>
              </a:rPr>
              <a:t>to </a:t>
            </a:r>
            <a:r>
              <a:rPr lang="en-US" sz="2400">
                <a:latin typeface="Garamond"/>
                <a:ea typeface="+mn-lt"/>
                <a:cs typeface="+mn-lt"/>
              </a:rPr>
              <a:t>identify springs and seeps as </a:t>
            </a:r>
            <a:r>
              <a:rPr lang="en-US" sz="2400" b="0" i="0">
                <a:effectLst/>
                <a:latin typeface="Garamond"/>
                <a:ea typeface="+mn-lt"/>
                <a:cs typeface="+mn-lt"/>
              </a:rPr>
              <a:t>a </a:t>
            </a:r>
            <a:r>
              <a:rPr lang="en-US" sz="2400">
                <a:latin typeface="Garamond"/>
                <a:ea typeface="+mn-lt"/>
                <a:cs typeface="+mn-lt"/>
              </a:rPr>
              <a:t>proxy for </a:t>
            </a:r>
            <a:r>
              <a:rPr lang="en-US" sz="2400" b="0" i="0">
                <a:effectLst/>
                <a:latin typeface="Garamond"/>
                <a:ea typeface="+mn-lt"/>
                <a:cs typeface="+mn-lt"/>
              </a:rPr>
              <a:t>GDEs</a:t>
            </a:r>
            <a:r>
              <a:rPr lang="en-US" sz="2400">
                <a:latin typeface="Garamond"/>
                <a:ea typeface="+mn-lt"/>
                <a:cs typeface="+mn-lt"/>
              </a:rPr>
              <a:t> </a:t>
            </a:r>
            <a:r>
              <a:rPr lang="en-US" sz="2400" b="0" i="0">
                <a:effectLst/>
                <a:latin typeface="Garamond"/>
                <a:ea typeface="+mn-lt"/>
                <a:cs typeface="+mn-lt"/>
              </a:rPr>
              <a:t>within Bryce Canyon from 2013–2022. The team mapped groundwater discharge with high resolution National Agriculture Imagery Program (NAIP) and assessed </a:t>
            </a:r>
            <a:r>
              <a:rPr lang="en-US" sz="2400">
                <a:latin typeface="Garamond"/>
                <a:ea typeface="+mn-lt"/>
                <a:cs typeface="+mn-lt"/>
              </a:rPr>
              <a:t>park vegetation trends with </a:t>
            </a:r>
            <a:r>
              <a:rPr lang="en-US" sz="2400" b="0" i="0">
                <a:effectLst/>
                <a:latin typeface="Garamond"/>
                <a:ea typeface="+mn-lt"/>
                <a:cs typeface="+mn-lt"/>
              </a:rPr>
              <a:t>Landsat 8 Operational Land Imager (OLI) and </a:t>
            </a:r>
            <a:r>
              <a:rPr lang="en-US" sz="2400" b="0" i="0" err="1">
                <a:effectLst/>
                <a:latin typeface="Garamond"/>
                <a:ea typeface="+mn-lt"/>
                <a:cs typeface="+mn-lt"/>
              </a:rPr>
              <a:t>PlanetScope</a:t>
            </a:r>
            <a:r>
              <a:rPr lang="en-US" sz="2400" b="0" i="0">
                <a:effectLst/>
                <a:latin typeface="Garamond"/>
                <a:ea typeface="+mn-lt"/>
                <a:cs typeface="+mn-lt"/>
              </a:rPr>
              <a:t> imagery. In-situ precipitation dat</a:t>
            </a:r>
            <a:r>
              <a:rPr lang="en-US" sz="2400">
                <a:latin typeface="Garamond"/>
                <a:ea typeface="+mn-lt"/>
                <a:cs typeface="+mn-lt"/>
              </a:rPr>
              <a:t>a</a:t>
            </a:r>
            <a:r>
              <a:rPr lang="en-US" sz="2400" b="0" i="0">
                <a:effectLst/>
                <a:latin typeface="Garamond"/>
                <a:ea typeface="+mn-lt"/>
                <a:cs typeface="+mn-lt"/>
              </a:rPr>
              <a:t> and the Western Land Data Assimilation System (WLDAS) were used to produce time series of climatic variables. </a:t>
            </a:r>
            <a:r>
              <a:rPr lang="en-US" sz="2400">
                <a:latin typeface="Garamond"/>
                <a:ea typeface="+mn-lt"/>
                <a:cs typeface="+mn-lt"/>
              </a:rPr>
              <a:t>Seeps and spring locations were predicted using random forest classification and maximum entropy machine learning models.</a:t>
            </a:r>
          </a:p>
        </p:txBody>
      </p:sp>
      <p:sp>
        <p:nvSpPr>
          <p:cNvPr id="38" name="TextBox 37">
            <a:extLst>
              <a:ext uri="{FF2B5EF4-FFF2-40B4-BE49-F238E27FC236}">
                <a16:creationId xmlns:a16="http://schemas.microsoft.com/office/drawing/2014/main" id="{1EC47E79-0327-A941-B47B-0BC48AE55838}"/>
              </a:ext>
            </a:extLst>
          </p:cNvPr>
          <p:cNvSpPr txBox="1"/>
          <p:nvPr/>
        </p:nvSpPr>
        <p:spPr>
          <a:xfrm>
            <a:off x="813243" y="4155942"/>
            <a:ext cx="2475358" cy="769441"/>
          </a:xfrm>
          <a:prstGeom prst="rect">
            <a:avLst/>
          </a:prstGeom>
          <a:noFill/>
        </p:spPr>
        <p:txBody>
          <a:bodyPr wrap="none" rtlCol="0">
            <a:spAutoFit/>
          </a:bodyPr>
          <a:lstStyle/>
          <a:p>
            <a:r>
              <a:rPr lang="en-US" sz="4400" b="1">
                <a:solidFill>
                  <a:srgbClr val="55AEB2"/>
                </a:solidFill>
                <a:latin typeface="Century Gothic" panose="020B0502020202020204" pitchFamily="34" charset="0"/>
              </a:rPr>
              <a:t>Abstract</a:t>
            </a:r>
          </a:p>
        </p:txBody>
      </p:sp>
      <p:sp>
        <p:nvSpPr>
          <p:cNvPr id="35" name="Text Placeholder 11"/>
          <p:cNvSpPr txBox="1">
            <a:spLocks/>
          </p:cNvSpPr>
          <p:nvPr/>
        </p:nvSpPr>
        <p:spPr>
          <a:xfrm>
            <a:off x="10675660" y="34747687"/>
            <a:ext cx="12171263"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56ADB2"/>
                </a:solidFill>
              </a:rPr>
              <a:t>Node Location </a:t>
            </a:r>
          </a:p>
        </p:txBody>
      </p:sp>
      <p:grpSp>
        <p:nvGrpSpPr>
          <p:cNvPr id="12" name="Group 11">
            <a:extLst>
              <a:ext uri="{FF2B5EF4-FFF2-40B4-BE49-F238E27FC236}">
                <a16:creationId xmlns:a16="http://schemas.microsoft.com/office/drawing/2014/main" id="{49101B45-BF6A-410E-9EFB-2F50B51EC473}"/>
              </a:ext>
            </a:extLst>
          </p:cNvPr>
          <p:cNvGrpSpPr/>
          <p:nvPr/>
        </p:nvGrpSpPr>
        <p:grpSpPr>
          <a:xfrm>
            <a:off x="14911723" y="30225296"/>
            <a:ext cx="10440294" cy="4011655"/>
            <a:chOff x="649353" y="29869891"/>
            <a:chExt cx="10440294" cy="4011655"/>
          </a:xfrm>
        </p:grpSpPr>
        <p:grpSp>
          <p:nvGrpSpPr>
            <p:cNvPr id="5" name="Group 4">
              <a:extLst>
                <a:ext uri="{FF2B5EF4-FFF2-40B4-BE49-F238E27FC236}">
                  <a16:creationId xmlns:a16="http://schemas.microsoft.com/office/drawing/2014/main" id="{0446F496-6E25-429B-BBD8-63547CCF0749}"/>
                </a:ext>
              </a:extLst>
            </p:cNvPr>
            <p:cNvGrpSpPr/>
            <p:nvPr/>
          </p:nvGrpSpPr>
          <p:grpSpPr>
            <a:xfrm>
              <a:off x="3135893" y="31060287"/>
              <a:ext cx="2834640" cy="2405760"/>
              <a:chOff x="3747336" y="31057940"/>
              <a:chExt cx="2834640" cy="2405760"/>
            </a:xfrm>
          </p:grpSpPr>
          <p:sp>
            <p:nvSpPr>
              <p:cNvPr id="36" name="Text Placeholder 16">
                <a:extLst>
                  <a:ext uri="{FF2B5EF4-FFF2-40B4-BE49-F238E27FC236}">
                    <a16:creationId xmlns:a16="http://schemas.microsoft.com/office/drawing/2014/main" id="{C9A2BDDB-7307-134C-862D-2E2389AD75C6}"/>
                  </a:ext>
                </a:extLst>
              </p:cNvPr>
              <p:cNvSpPr txBox="1">
                <a:spLocks/>
              </p:cNvSpPr>
              <p:nvPr/>
            </p:nvSpPr>
            <p:spPr>
              <a:xfrm>
                <a:off x="3747336" y="32955869"/>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Melanie Frost</a:t>
                </a:r>
              </a:p>
            </p:txBody>
          </p:sp>
          <p:pic>
            <p:nvPicPr>
              <p:cNvPr id="96" name="Picture 95">
                <a:extLst>
                  <a:ext uri="{FF2B5EF4-FFF2-40B4-BE49-F238E27FC236}">
                    <a16:creationId xmlns:a16="http://schemas.microsoft.com/office/drawing/2014/main" id="{D89FD409-58AA-447C-93CC-9B8FEDB33F55}"/>
                  </a:ext>
                </a:extLst>
              </p:cNvPr>
              <p:cNvPicPr>
                <a:picLocks/>
              </p:cNvPicPr>
              <p:nvPr/>
            </p:nvPicPr>
            <p:blipFill rotWithShape="1">
              <a:blip r:embed="rId10"/>
              <a:srcRect l="357" r="357"/>
              <a:stretch/>
            </p:blipFill>
            <p:spPr>
              <a:xfrm>
                <a:off x="4332410" y="31057940"/>
                <a:ext cx="1645920" cy="1645920"/>
              </a:xfrm>
              <a:prstGeom prst="ellipse">
                <a:avLst/>
              </a:prstGeom>
            </p:spPr>
          </p:pic>
        </p:grpSp>
        <p:grpSp>
          <p:nvGrpSpPr>
            <p:cNvPr id="92" name="Group 91">
              <a:extLst>
                <a:ext uri="{FF2B5EF4-FFF2-40B4-BE49-F238E27FC236}">
                  <a16:creationId xmlns:a16="http://schemas.microsoft.com/office/drawing/2014/main" id="{C3F6A4CF-911E-4CA0-A629-2B3252D5E1A6}"/>
                </a:ext>
              </a:extLst>
            </p:cNvPr>
            <p:cNvGrpSpPr/>
            <p:nvPr/>
          </p:nvGrpSpPr>
          <p:grpSpPr>
            <a:xfrm>
              <a:off x="5805535" y="30842654"/>
              <a:ext cx="2834640" cy="2621046"/>
              <a:chOff x="6760510" y="30854932"/>
              <a:chExt cx="2834640" cy="2621046"/>
            </a:xfrm>
          </p:grpSpPr>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7676" y="30854932"/>
                <a:ext cx="2103120" cy="2103120"/>
              </a:xfrm>
              <a:prstGeom prst="rect">
                <a:avLst/>
              </a:prstGeom>
            </p:spPr>
          </p:pic>
          <p:sp>
            <p:nvSpPr>
              <p:cNvPr id="30" name="Text Placeholder 16">
                <a:extLst>
                  <a:ext uri="{FF2B5EF4-FFF2-40B4-BE49-F238E27FC236}">
                    <a16:creationId xmlns:a16="http://schemas.microsoft.com/office/drawing/2014/main" id="{DE579121-499F-A942-88A7-A0E367204A8F}"/>
                  </a:ext>
                </a:extLst>
              </p:cNvPr>
              <p:cNvSpPr txBox="1">
                <a:spLocks/>
              </p:cNvSpPr>
              <p:nvPr/>
            </p:nvSpPr>
            <p:spPr>
              <a:xfrm>
                <a:off x="6760510"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Ashley Grinstead</a:t>
                </a:r>
              </a:p>
            </p:txBody>
          </p:sp>
        </p:grpSp>
        <p:sp>
          <p:nvSpPr>
            <p:cNvPr id="27" name="Text Placeholder 16">
              <a:extLst>
                <a:ext uri="{FF2B5EF4-FFF2-40B4-BE49-F238E27FC236}">
                  <a16:creationId xmlns:a16="http://schemas.microsoft.com/office/drawing/2014/main" id="{B28218B1-CC26-1748-A80F-C67D9F623F59}"/>
                </a:ext>
              </a:extLst>
            </p:cNvPr>
            <p:cNvSpPr txBox="1">
              <a:spLocks/>
            </p:cNvSpPr>
            <p:nvPr/>
          </p:nvSpPr>
          <p:spPr>
            <a:xfrm>
              <a:off x="649353" y="32958216"/>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Aaron </a:t>
              </a:r>
              <a:r>
                <a:rPr lang="en-US" b="1" dirty="0" err="1">
                  <a:solidFill>
                    <a:schemeClr val="tx1">
                      <a:lumMod val="75000"/>
                      <a:lumOff val="25000"/>
                    </a:schemeClr>
                  </a:solidFill>
                  <a:latin typeface="Garamond" panose="02020404030301010803" pitchFamily="18" charset="0"/>
                </a:rPr>
                <a:t>Carr</a:t>
              </a:r>
              <a:endParaRPr lang="en-US" b="1" dirty="0">
                <a:solidFill>
                  <a:schemeClr val="tx1">
                    <a:lumMod val="75000"/>
                    <a:lumOff val="25000"/>
                  </a:schemeClr>
                </a:solidFill>
                <a:latin typeface="Garamond" panose="02020404030301010803" pitchFamily="18" charset="0"/>
              </a:endParaRP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nvGrpSpPr>
            <p:cNvPr id="94" name="Group 93">
              <a:extLst>
                <a:ext uri="{FF2B5EF4-FFF2-40B4-BE49-F238E27FC236}">
                  <a16:creationId xmlns:a16="http://schemas.microsoft.com/office/drawing/2014/main" id="{44C7DA8C-0558-46D8-82C0-1D5B24B53F88}"/>
                </a:ext>
              </a:extLst>
            </p:cNvPr>
            <p:cNvGrpSpPr/>
            <p:nvPr/>
          </p:nvGrpSpPr>
          <p:grpSpPr>
            <a:xfrm>
              <a:off x="8255007" y="30825334"/>
              <a:ext cx="2834640" cy="2629741"/>
              <a:chOff x="9765537" y="30835265"/>
              <a:chExt cx="2834640" cy="2629741"/>
            </a:xfrm>
          </p:grpSpPr>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3565" y="30835265"/>
                <a:ext cx="2103120" cy="2103120"/>
              </a:xfrm>
              <a:prstGeom prst="rect">
                <a:avLst/>
              </a:prstGeom>
            </p:spPr>
          </p:pic>
          <p:sp>
            <p:nvSpPr>
              <p:cNvPr id="33" name="Text Placeholder 16">
                <a:extLst>
                  <a:ext uri="{FF2B5EF4-FFF2-40B4-BE49-F238E27FC236}">
                    <a16:creationId xmlns:a16="http://schemas.microsoft.com/office/drawing/2014/main" id="{ECBB7FA8-F9CB-4343-9E9B-F0FDC7AE37C7}"/>
                  </a:ext>
                </a:extLst>
              </p:cNvPr>
              <p:cNvSpPr txBox="1">
                <a:spLocks/>
              </p:cNvSpPr>
              <p:nvPr/>
            </p:nvSpPr>
            <p:spPr>
              <a:xfrm>
                <a:off x="9765537" y="3295717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Alissa Stark</a:t>
                </a:r>
              </a:p>
            </p:txBody>
          </p:sp>
        </p:grpSp>
        <p:sp>
          <p:nvSpPr>
            <p:cNvPr id="22" name="TextBox 21">
              <a:extLst>
                <a:ext uri="{FF2B5EF4-FFF2-40B4-BE49-F238E27FC236}">
                  <a16:creationId xmlns:a16="http://schemas.microsoft.com/office/drawing/2014/main" id="{DADBC8F7-A85D-3E4A-834E-92FE4F1AB007}"/>
                </a:ext>
              </a:extLst>
            </p:cNvPr>
            <p:cNvSpPr txBox="1"/>
            <p:nvPr/>
          </p:nvSpPr>
          <p:spPr>
            <a:xfrm>
              <a:off x="868453" y="29869891"/>
              <a:ext cx="4542503" cy="769441"/>
            </a:xfrm>
            <a:prstGeom prst="rect">
              <a:avLst/>
            </a:prstGeom>
            <a:noFill/>
          </p:spPr>
          <p:txBody>
            <a:bodyPr wrap="none" rtlCol="0" anchor="ctr">
              <a:spAutoFit/>
            </a:bodyPr>
            <a:lstStyle/>
            <a:p>
              <a:r>
                <a:rPr lang="en-US" sz="4400" b="1">
                  <a:solidFill>
                    <a:srgbClr val="55AEB2"/>
                  </a:solidFill>
                  <a:latin typeface="Century Gothic" panose="020B0502020202020204" pitchFamily="34" charset="0"/>
                </a:rPr>
                <a:t>Team Members</a:t>
              </a:r>
            </a:p>
          </p:txBody>
        </p:sp>
      </p:grpSp>
      <p:sp>
        <p:nvSpPr>
          <p:cNvPr id="42" name="Title 3">
            <a:extLst>
              <a:ext uri="{FF2B5EF4-FFF2-40B4-BE49-F238E27FC236}">
                <a16:creationId xmlns:a16="http://schemas.microsoft.com/office/drawing/2014/main" id="{BF2AE676-7BC0-435A-A97D-EFAB75EA6A6D}"/>
              </a:ext>
            </a:extLst>
          </p:cNvPr>
          <p:cNvSpPr txBox="1">
            <a:spLocks/>
          </p:cNvSpPr>
          <p:nvPr/>
        </p:nvSpPr>
        <p:spPr>
          <a:xfrm>
            <a:off x="24995303" y="4648200"/>
            <a:ext cx="1522297" cy="29451299"/>
          </a:xfrm>
          <a:prstGeom prst="rect">
            <a:avLst/>
          </a:prstGeom>
        </p:spPr>
        <p:txBody>
          <a:bodyPr vert="vert27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a:solidFill>
                  <a:srgbClr val="55AEB2"/>
                </a:solidFill>
              </a:rPr>
              <a:t>Bryce Canyon </a:t>
            </a:r>
            <a:r>
              <a:rPr lang="en-US" sz="10000">
                <a:solidFill>
                  <a:srgbClr val="55AEB2"/>
                </a:solidFill>
              </a:rPr>
              <a:t>Water Resources</a:t>
            </a:r>
          </a:p>
        </p:txBody>
      </p:sp>
      <p:grpSp>
        <p:nvGrpSpPr>
          <p:cNvPr id="10" name="Group 9">
            <a:extLst>
              <a:ext uri="{FF2B5EF4-FFF2-40B4-BE49-F238E27FC236}">
                <a16:creationId xmlns:a16="http://schemas.microsoft.com/office/drawing/2014/main" id="{3A7D793A-63BF-469A-A807-0FB19BBC6AE9}"/>
              </a:ext>
            </a:extLst>
          </p:cNvPr>
          <p:cNvGrpSpPr/>
          <p:nvPr/>
        </p:nvGrpSpPr>
        <p:grpSpPr>
          <a:xfrm>
            <a:off x="10562521" y="30240419"/>
            <a:ext cx="4155305" cy="4246057"/>
            <a:chOff x="11183966" y="25498999"/>
            <a:chExt cx="4155305" cy="4246057"/>
          </a:xfrm>
        </p:grpSpPr>
        <p:sp>
          <p:nvSpPr>
            <p:cNvPr id="21" name="TextBox 20">
              <a:extLst>
                <a:ext uri="{FF2B5EF4-FFF2-40B4-BE49-F238E27FC236}">
                  <a16:creationId xmlns:a16="http://schemas.microsoft.com/office/drawing/2014/main" id="{54C1EB46-C54F-8B42-84B8-7EBD78A05F23}"/>
                </a:ext>
              </a:extLst>
            </p:cNvPr>
            <p:cNvSpPr txBox="1"/>
            <p:nvPr/>
          </p:nvSpPr>
          <p:spPr>
            <a:xfrm>
              <a:off x="11183966" y="25498999"/>
              <a:ext cx="4155305" cy="769441"/>
            </a:xfrm>
            <a:prstGeom prst="rect">
              <a:avLst/>
            </a:prstGeom>
            <a:noFill/>
          </p:spPr>
          <p:txBody>
            <a:bodyPr wrap="square" lIns="91440" tIns="45720" rIns="91440" bIns="45720" rtlCol="0" anchor="t">
              <a:spAutoFit/>
            </a:bodyPr>
            <a:lstStyle/>
            <a:p>
              <a:r>
                <a:rPr lang="en-US" sz="4400" b="1">
                  <a:solidFill>
                    <a:srgbClr val="55AEB2"/>
                  </a:solidFill>
                  <a:latin typeface="Century Gothic"/>
                </a:rPr>
                <a:t>Project Partner</a:t>
              </a:r>
              <a:endParaRPr lang="en-US" sz="4400" b="1">
                <a:solidFill>
                  <a:srgbClr val="55AEB2"/>
                </a:solidFill>
                <a:latin typeface="Century Gothic" panose="020B0502020202020204" pitchFamily="34" charset="0"/>
              </a:endParaRPr>
            </a:p>
          </p:txBody>
        </p:sp>
        <p:pic>
          <p:nvPicPr>
            <p:cNvPr id="26" name="Picture 30" descr="A picture containing text&#10;&#10;Description automatically generated">
              <a:extLst>
                <a:ext uri="{FF2B5EF4-FFF2-40B4-BE49-F238E27FC236}">
                  <a16:creationId xmlns:a16="http://schemas.microsoft.com/office/drawing/2014/main" id="{7C3B9CA7-0E95-9843-7638-8A0FAD45FA64}"/>
                </a:ext>
              </a:extLst>
            </p:cNvPr>
            <p:cNvPicPr>
              <a:picLocks noChangeAspect="1"/>
            </p:cNvPicPr>
            <p:nvPr/>
          </p:nvPicPr>
          <p:blipFill>
            <a:blip r:embed="rId11"/>
            <a:stretch>
              <a:fillRect/>
            </a:stretch>
          </p:blipFill>
          <p:spPr>
            <a:xfrm>
              <a:off x="11762611" y="26169475"/>
              <a:ext cx="2733332" cy="3575581"/>
            </a:xfrm>
            <a:prstGeom prst="rect">
              <a:avLst/>
            </a:prstGeom>
          </p:spPr>
        </p:pic>
      </p:grpSp>
      <p:sp>
        <p:nvSpPr>
          <p:cNvPr id="13" name="TextBox 12">
            <a:extLst>
              <a:ext uri="{FF2B5EF4-FFF2-40B4-BE49-F238E27FC236}">
                <a16:creationId xmlns:a16="http://schemas.microsoft.com/office/drawing/2014/main" id="{98B028C0-78EC-7644-B072-D1D53DAED941}"/>
              </a:ext>
            </a:extLst>
          </p:cNvPr>
          <p:cNvSpPr txBox="1"/>
          <p:nvPr/>
        </p:nvSpPr>
        <p:spPr>
          <a:xfrm>
            <a:off x="957278" y="26617150"/>
            <a:ext cx="5272597" cy="769441"/>
          </a:xfrm>
          <a:prstGeom prst="rect">
            <a:avLst/>
          </a:prstGeom>
          <a:noFill/>
        </p:spPr>
        <p:txBody>
          <a:bodyPr wrap="square" rtlCol="0">
            <a:spAutoFit/>
          </a:bodyPr>
          <a:lstStyle/>
          <a:p>
            <a:r>
              <a:rPr lang="en-US" sz="4400" b="1">
                <a:solidFill>
                  <a:srgbClr val="55AEB2"/>
                </a:solidFill>
                <a:latin typeface="Century Gothic" panose="020B0502020202020204" pitchFamily="34" charset="0"/>
              </a:rPr>
              <a:t>Earth Observations</a:t>
            </a:r>
          </a:p>
        </p:txBody>
      </p:sp>
      <p:pic>
        <p:nvPicPr>
          <p:cNvPr id="1030" name="Picture 6">
            <a:extLst>
              <a:ext uri="{FF2B5EF4-FFF2-40B4-BE49-F238E27FC236}">
                <a16:creationId xmlns:a16="http://schemas.microsoft.com/office/drawing/2014/main" id="{C8E507CC-253D-44FE-B5DD-D4F366C5BE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8892" y="27237142"/>
            <a:ext cx="5000705" cy="2632215"/>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1A65333C-02A4-4BA5-BA8B-A3D1B94FF1A2}"/>
              </a:ext>
            </a:extLst>
          </p:cNvPr>
          <p:cNvSpPr txBox="1"/>
          <p:nvPr/>
        </p:nvSpPr>
        <p:spPr>
          <a:xfrm>
            <a:off x="6396295" y="29174000"/>
            <a:ext cx="3035281" cy="461665"/>
          </a:xfrm>
          <a:prstGeom prst="rect">
            <a:avLst/>
          </a:prstGeom>
          <a:noFill/>
        </p:spPr>
        <p:txBody>
          <a:bodyPr wrap="square" rtlCol="0">
            <a:spAutoFit/>
          </a:bodyPr>
          <a:lstStyle/>
          <a:p>
            <a:r>
              <a:rPr lang="en-US" sz="2400">
                <a:latin typeface="Garamond" panose="02020404030301010803" pitchFamily="18" charset="0"/>
              </a:rPr>
              <a:t>Landsat 8 OLI</a:t>
            </a:r>
          </a:p>
        </p:txBody>
      </p:sp>
      <p:sp>
        <p:nvSpPr>
          <p:cNvPr id="89" name="TextBox 88">
            <a:extLst>
              <a:ext uri="{FF2B5EF4-FFF2-40B4-BE49-F238E27FC236}">
                <a16:creationId xmlns:a16="http://schemas.microsoft.com/office/drawing/2014/main" id="{84C8CC18-ED05-4646-9BF1-4FF1E14C91C9}"/>
              </a:ext>
            </a:extLst>
          </p:cNvPr>
          <p:cNvSpPr txBox="1"/>
          <p:nvPr/>
        </p:nvSpPr>
        <p:spPr>
          <a:xfrm>
            <a:off x="1687602" y="29197788"/>
            <a:ext cx="4486275" cy="461665"/>
          </a:xfrm>
          <a:prstGeom prst="rect">
            <a:avLst/>
          </a:prstGeom>
          <a:noFill/>
        </p:spPr>
        <p:txBody>
          <a:bodyPr wrap="square" rtlCol="0">
            <a:spAutoFit/>
          </a:bodyPr>
          <a:lstStyle/>
          <a:p>
            <a:r>
              <a:rPr lang="en-US" sz="2400" err="1">
                <a:latin typeface="Garamond" panose="02020404030301010803" pitchFamily="18" charset="0"/>
              </a:rPr>
              <a:t>PlanetScope</a:t>
            </a:r>
            <a:r>
              <a:rPr lang="en-US" sz="2400">
                <a:latin typeface="Garamond" panose="02020404030301010803" pitchFamily="18" charset="0"/>
              </a:rPr>
              <a:t> DOVEs</a:t>
            </a:r>
          </a:p>
        </p:txBody>
      </p:sp>
      <p:sp>
        <p:nvSpPr>
          <p:cNvPr id="235" name="Text Placeholder 11">
            <a:extLst>
              <a:ext uri="{FF2B5EF4-FFF2-40B4-BE49-F238E27FC236}">
                <a16:creationId xmlns:a16="http://schemas.microsoft.com/office/drawing/2014/main" id="{52B386D2-95D2-4190-9588-AB7DDFEADB98}"/>
              </a:ext>
            </a:extLst>
          </p:cNvPr>
          <p:cNvSpPr txBox="1">
            <a:spLocks/>
          </p:cNvSpPr>
          <p:nvPr/>
        </p:nvSpPr>
        <p:spPr>
          <a:xfrm>
            <a:off x="1110779" y="34751683"/>
            <a:ext cx="4148113" cy="689935"/>
          </a:xfrm>
          <a:prstGeom prst="rect">
            <a:avLst/>
          </a:prstGeom>
          <a:solidFill>
            <a:srgbClr val="56ADB2"/>
          </a:solidFill>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Fall 2022</a:t>
            </a:r>
            <a:endParaRPr lang="en-US">
              <a:solidFill>
                <a:schemeClr val="bg1"/>
              </a:solidFill>
            </a:endParaRPr>
          </a:p>
        </p:txBody>
      </p:sp>
      <p:sp>
        <p:nvSpPr>
          <p:cNvPr id="8" name="Rectangle 7">
            <a:extLst>
              <a:ext uri="{FF2B5EF4-FFF2-40B4-BE49-F238E27FC236}">
                <a16:creationId xmlns:a16="http://schemas.microsoft.com/office/drawing/2014/main" id="{1E6251DC-52DD-5510-15FE-BBD5AA58A472}"/>
              </a:ext>
            </a:extLst>
          </p:cNvPr>
          <p:cNvSpPr/>
          <p:nvPr/>
        </p:nvSpPr>
        <p:spPr>
          <a:xfrm>
            <a:off x="16332310" y="14102776"/>
            <a:ext cx="3657600" cy="64008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Rectangle: Rounded Corners 39">
            <a:extLst>
              <a:ext uri="{FF2B5EF4-FFF2-40B4-BE49-F238E27FC236}">
                <a16:creationId xmlns:a16="http://schemas.microsoft.com/office/drawing/2014/main" id="{79D472CF-22BF-0D11-4927-D6C161C3D531}"/>
              </a:ext>
            </a:extLst>
          </p:cNvPr>
          <p:cNvSpPr/>
          <p:nvPr/>
        </p:nvSpPr>
        <p:spPr>
          <a:xfrm>
            <a:off x="20604993" y="14605522"/>
            <a:ext cx="1512704" cy="1112299"/>
          </a:xfrm>
          <a:prstGeom prst="roundRect">
            <a:avLst/>
          </a:prstGeom>
          <a:solidFill>
            <a:srgbClr val="E7F0F1">
              <a:alpha val="40000"/>
            </a:srgbClr>
          </a:solidFill>
          <a:ln w="28575">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TextBox 4">
            <a:extLst>
              <a:ext uri="{FF2B5EF4-FFF2-40B4-BE49-F238E27FC236}">
                <a16:creationId xmlns:a16="http://schemas.microsoft.com/office/drawing/2014/main" id="{98B1CB06-75F1-6796-6C39-37B8DC742598}"/>
              </a:ext>
            </a:extLst>
          </p:cNvPr>
          <p:cNvSpPr txBox="1"/>
          <p:nvPr/>
        </p:nvSpPr>
        <p:spPr>
          <a:xfrm>
            <a:off x="16736155" y="15696257"/>
            <a:ext cx="2834640"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Clr>
                <a:schemeClr val="tx1">
                  <a:lumMod val="75000"/>
                  <a:lumOff val="25000"/>
                </a:schemeClr>
              </a:buClr>
              <a:buSzPct val="125000"/>
              <a:buFont typeface="Arial" panose="020B0604020202020204" pitchFamily="34" charset="0"/>
              <a:buChar char="•"/>
            </a:pPr>
            <a:r>
              <a:rPr lang="en-US" sz="2000">
                <a:solidFill>
                  <a:schemeClr val="tx1">
                    <a:lumMod val="75000"/>
                    <a:lumOff val="25000"/>
                  </a:schemeClr>
                </a:solidFill>
                <a:latin typeface="Garamond" panose="02020404030301010803" pitchFamily="18" charset="0"/>
              </a:rPr>
              <a:t>No Date</a:t>
            </a:r>
          </a:p>
        </p:txBody>
      </p:sp>
      <p:sp>
        <p:nvSpPr>
          <p:cNvPr id="55" name="Rectangle: Rounded Corners 54">
            <a:extLst>
              <a:ext uri="{FF2B5EF4-FFF2-40B4-BE49-F238E27FC236}">
                <a16:creationId xmlns:a16="http://schemas.microsoft.com/office/drawing/2014/main" id="{DA3D996C-41AE-18D8-7E7C-BF9D84EA86B0}"/>
              </a:ext>
            </a:extLst>
          </p:cNvPr>
          <p:cNvSpPr/>
          <p:nvPr/>
        </p:nvSpPr>
        <p:spPr>
          <a:xfrm>
            <a:off x="16645955" y="13572915"/>
            <a:ext cx="2834640" cy="73152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Oval 55">
            <a:extLst>
              <a:ext uri="{FF2B5EF4-FFF2-40B4-BE49-F238E27FC236}">
                <a16:creationId xmlns:a16="http://schemas.microsoft.com/office/drawing/2014/main" id="{44909394-12C3-C9CC-C602-98DBE7D31C23}"/>
              </a:ext>
            </a:extLst>
          </p:cNvPr>
          <p:cNvSpPr>
            <a:spLocks/>
          </p:cNvSpPr>
          <p:nvPr/>
        </p:nvSpPr>
        <p:spPr>
          <a:xfrm>
            <a:off x="23074005" y="14325469"/>
            <a:ext cx="1600200" cy="1600200"/>
          </a:xfrm>
          <a:prstGeom prst="ellipse">
            <a:avLst/>
          </a:prstGeom>
          <a:solidFill>
            <a:srgbClr val="79A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57" name="Straight Arrow Connector 56">
            <a:extLst>
              <a:ext uri="{FF2B5EF4-FFF2-40B4-BE49-F238E27FC236}">
                <a16:creationId xmlns:a16="http://schemas.microsoft.com/office/drawing/2014/main" id="{DA8015B1-87F7-A8E5-C676-A20E458BDDB7}"/>
              </a:ext>
            </a:extLst>
          </p:cNvPr>
          <p:cNvCxnSpPr>
            <a:cxnSpLocks/>
          </p:cNvCxnSpPr>
          <p:nvPr/>
        </p:nvCxnSpPr>
        <p:spPr>
          <a:xfrm>
            <a:off x="22156001" y="15139748"/>
            <a:ext cx="791380" cy="0"/>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58" name="Arrow: Striped Right 57">
            <a:extLst>
              <a:ext uri="{FF2B5EF4-FFF2-40B4-BE49-F238E27FC236}">
                <a16:creationId xmlns:a16="http://schemas.microsoft.com/office/drawing/2014/main" id="{F34B04D4-9A44-70A1-BDEA-00B7EC3C4BD3}"/>
              </a:ext>
            </a:extLst>
          </p:cNvPr>
          <p:cNvSpPr>
            <a:spLocks noChangeAspect="1"/>
          </p:cNvSpPr>
          <p:nvPr/>
        </p:nvSpPr>
        <p:spPr>
          <a:xfrm>
            <a:off x="20072518" y="14750191"/>
            <a:ext cx="756728" cy="822960"/>
          </a:xfrm>
          <a:prstGeom prst="stripedRightArrow">
            <a:avLst/>
          </a:prstGeom>
          <a:solidFill>
            <a:srgbClr val="FF94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83695AFD-8733-F406-0DFE-EDA56CFDDE76}"/>
              </a:ext>
            </a:extLst>
          </p:cNvPr>
          <p:cNvSpPr/>
          <p:nvPr/>
        </p:nvSpPr>
        <p:spPr>
          <a:xfrm>
            <a:off x="12269269" y="15261991"/>
            <a:ext cx="3657600" cy="64008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60" name="Group 59">
            <a:extLst>
              <a:ext uri="{FF2B5EF4-FFF2-40B4-BE49-F238E27FC236}">
                <a16:creationId xmlns:a16="http://schemas.microsoft.com/office/drawing/2014/main" id="{17B58DA9-AF84-69C3-5CCA-82436029037D}"/>
              </a:ext>
            </a:extLst>
          </p:cNvPr>
          <p:cNvGrpSpPr/>
          <p:nvPr/>
        </p:nvGrpSpPr>
        <p:grpSpPr>
          <a:xfrm>
            <a:off x="12680749" y="14878304"/>
            <a:ext cx="2834640" cy="586731"/>
            <a:chOff x="12680749" y="14910199"/>
            <a:chExt cx="2834640" cy="548640"/>
          </a:xfrm>
        </p:grpSpPr>
        <p:sp>
          <p:nvSpPr>
            <p:cNvPr id="112" name="Rectangle: Rounded Corners 111">
              <a:extLst>
                <a:ext uri="{FF2B5EF4-FFF2-40B4-BE49-F238E27FC236}">
                  <a16:creationId xmlns:a16="http://schemas.microsoft.com/office/drawing/2014/main" id="{1278AE21-BC9F-8B03-F7AF-F5E0C61AE499}"/>
                </a:ext>
              </a:extLst>
            </p:cNvPr>
            <p:cNvSpPr>
              <a:spLocks/>
            </p:cNvSpPr>
            <p:nvPr/>
          </p:nvSpPr>
          <p:spPr>
            <a:xfrm>
              <a:off x="12680749" y="14910199"/>
              <a:ext cx="2834640" cy="5486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3" name="TextBox 12">
              <a:extLst>
                <a:ext uri="{FF2B5EF4-FFF2-40B4-BE49-F238E27FC236}">
                  <a16:creationId xmlns:a16="http://schemas.microsoft.com/office/drawing/2014/main" id="{DB4D5B15-7A5D-97E2-62DD-2B3A6BA2E905}"/>
                </a:ext>
              </a:extLst>
            </p:cNvPr>
            <p:cNvSpPr txBox="1"/>
            <p:nvPr/>
          </p:nvSpPr>
          <p:spPr>
            <a:xfrm>
              <a:off x="12725098" y="15012258"/>
              <a:ext cx="2745943" cy="3741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a:solidFill>
                    <a:schemeClr val="bg1"/>
                  </a:solidFill>
                  <a:latin typeface="Garamond" panose="02020404030301010803" pitchFamily="18" charset="0"/>
                </a:rPr>
                <a:t>NAIP Imagery (USDA)</a:t>
              </a:r>
            </a:p>
          </p:txBody>
        </p:sp>
      </p:grpSp>
      <p:sp>
        <p:nvSpPr>
          <p:cNvPr id="61" name="TextBox 13">
            <a:extLst>
              <a:ext uri="{FF2B5EF4-FFF2-40B4-BE49-F238E27FC236}">
                <a16:creationId xmlns:a16="http://schemas.microsoft.com/office/drawing/2014/main" id="{B9027291-873E-0FE2-835A-6F864BC8501A}"/>
              </a:ext>
            </a:extLst>
          </p:cNvPr>
          <p:cNvSpPr txBox="1"/>
          <p:nvPr/>
        </p:nvSpPr>
        <p:spPr>
          <a:xfrm>
            <a:off x="12701892" y="15458581"/>
            <a:ext cx="2834640"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Clr>
                <a:schemeClr val="tx1">
                  <a:lumMod val="75000"/>
                  <a:lumOff val="25000"/>
                </a:schemeClr>
              </a:buClr>
              <a:buSzPct val="125000"/>
              <a:buFont typeface="Arial" panose="020B0604020202020204" pitchFamily="34" charset="0"/>
              <a:buChar char="•"/>
            </a:pPr>
            <a:r>
              <a:rPr lang="en-US" sz="2000">
                <a:solidFill>
                  <a:schemeClr val="tx1">
                    <a:lumMod val="75000"/>
                    <a:lumOff val="25000"/>
                  </a:schemeClr>
                </a:solidFill>
                <a:latin typeface="Garamond" panose="02020404030301010803" pitchFamily="18" charset="0"/>
              </a:rPr>
              <a:t>2021</a:t>
            </a:r>
          </a:p>
        </p:txBody>
      </p:sp>
      <p:sp>
        <p:nvSpPr>
          <p:cNvPr id="63" name="TextBox 14">
            <a:extLst>
              <a:ext uri="{FF2B5EF4-FFF2-40B4-BE49-F238E27FC236}">
                <a16:creationId xmlns:a16="http://schemas.microsoft.com/office/drawing/2014/main" id="{1C7235AD-028C-7CB4-893D-DC9B1D93C727}"/>
              </a:ext>
            </a:extLst>
          </p:cNvPr>
          <p:cNvSpPr txBox="1"/>
          <p:nvPr/>
        </p:nvSpPr>
        <p:spPr>
          <a:xfrm>
            <a:off x="16691675" y="13568686"/>
            <a:ext cx="2743200"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Garamond" panose="02020404030301010803" pitchFamily="18" charset="0"/>
              </a:rPr>
              <a:t>Geologic Formations </a:t>
            </a:r>
            <a:r>
              <a:rPr lang="en-US" sz="2000" b="1">
                <a:solidFill>
                  <a:schemeClr val="bg1"/>
                </a:solidFill>
                <a:latin typeface="Garamond" panose="02020404030301010803" pitchFamily="18" charset="0"/>
              </a:rPr>
              <a:t>(USGS</a:t>
            </a:r>
            <a:r>
              <a:rPr lang="en-US" sz="2000" b="1" dirty="0">
                <a:solidFill>
                  <a:schemeClr val="bg1"/>
                </a:solidFill>
                <a:latin typeface="Garamond" panose="02020404030301010803" pitchFamily="18" charset="0"/>
              </a:rPr>
              <a:t>)</a:t>
            </a:r>
          </a:p>
        </p:txBody>
      </p:sp>
      <p:sp>
        <p:nvSpPr>
          <p:cNvPr id="64" name="TextBox 15">
            <a:extLst>
              <a:ext uri="{FF2B5EF4-FFF2-40B4-BE49-F238E27FC236}">
                <a16:creationId xmlns:a16="http://schemas.microsoft.com/office/drawing/2014/main" id="{91970DE5-8B92-5042-D432-1EEE253B43F0}"/>
              </a:ext>
            </a:extLst>
          </p:cNvPr>
          <p:cNvSpPr txBox="1"/>
          <p:nvPr/>
        </p:nvSpPr>
        <p:spPr>
          <a:xfrm>
            <a:off x="16736155" y="14359525"/>
            <a:ext cx="2834640"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Clr>
                <a:schemeClr val="tx1">
                  <a:lumMod val="75000"/>
                  <a:lumOff val="25000"/>
                </a:schemeClr>
              </a:buClr>
              <a:buSzPct val="125000"/>
              <a:buFont typeface="Arial" panose="020B0604020202020204" pitchFamily="34" charset="0"/>
              <a:buChar char="•"/>
            </a:pPr>
            <a:r>
              <a:rPr lang="en-US" sz="2000">
                <a:solidFill>
                  <a:schemeClr val="tx1">
                    <a:lumMod val="75000"/>
                    <a:lumOff val="25000"/>
                  </a:schemeClr>
                </a:solidFill>
                <a:latin typeface="Garamond" panose="02020404030301010803" pitchFamily="18" charset="0"/>
              </a:rPr>
              <a:t>2022</a:t>
            </a:r>
          </a:p>
        </p:txBody>
      </p:sp>
      <p:sp>
        <p:nvSpPr>
          <p:cNvPr id="65" name="Rectangle 64">
            <a:extLst>
              <a:ext uri="{FF2B5EF4-FFF2-40B4-BE49-F238E27FC236}">
                <a16:creationId xmlns:a16="http://schemas.microsoft.com/office/drawing/2014/main" id="{324A9E96-79AE-2984-D623-BD80326AF7DD}"/>
              </a:ext>
            </a:extLst>
          </p:cNvPr>
          <p:cNvSpPr/>
          <p:nvPr/>
        </p:nvSpPr>
        <p:spPr>
          <a:xfrm>
            <a:off x="12269269" y="13877889"/>
            <a:ext cx="3657600" cy="64008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66" name="Group 65">
            <a:extLst>
              <a:ext uri="{FF2B5EF4-FFF2-40B4-BE49-F238E27FC236}">
                <a16:creationId xmlns:a16="http://schemas.microsoft.com/office/drawing/2014/main" id="{C296D269-688B-4134-EE8F-02BF98E9786D}"/>
              </a:ext>
            </a:extLst>
          </p:cNvPr>
          <p:cNvGrpSpPr/>
          <p:nvPr/>
        </p:nvGrpSpPr>
        <p:grpSpPr>
          <a:xfrm>
            <a:off x="12680749" y="13494198"/>
            <a:ext cx="2834640" cy="548640"/>
            <a:chOff x="12680749" y="13526097"/>
            <a:chExt cx="2834640" cy="548640"/>
          </a:xfrm>
        </p:grpSpPr>
        <p:sp>
          <p:nvSpPr>
            <p:cNvPr id="110" name="Rectangle: Rounded Corners 109">
              <a:extLst>
                <a:ext uri="{FF2B5EF4-FFF2-40B4-BE49-F238E27FC236}">
                  <a16:creationId xmlns:a16="http://schemas.microsoft.com/office/drawing/2014/main" id="{442C0927-59BC-101A-28CA-9610D54EA9DB}"/>
                </a:ext>
              </a:extLst>
            </p:cNvPr>
            <p:cNvSpPr>
              <a:spLocks/>
            </p:cNvSpPr>
            <p:nvPr/>
          </p:nvSpPr>
          <p:spPr>
            <a:xfrm>
              <a:off x="12680749" y="13526097"/>
              <a:ext cx="2834640" cy="5486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1" name="TextBox 19">
              <a:extLst>
                <a:ext uri="{FF2B5EF4-FFF2-40B4-BE49-F238E27FC236}">
                  <a16:creationId xmlns:a16="http://schemas.microsoft.com/office/drawing/2014/main" id="{5D53BB11-8B30-0EAA-949B-E681D80280D9}"/>
                </a:ext>
              </a:extLst>
            </p:cNvPr>
            <p:cNvSpPr txBox="1"/>
            <p:nvPr/>
          </p:nvSpPr>
          <p:spPr>
            <a:xfrm>
              <a:off x="12725098" y="13607742"/>
              <a:ext cx="2745943"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a:solidFill>
                    <a:schemeClr val="bg1"/>
                  </a:solidFill>
                  <a:latin typeface="Garamond" panose="02020404030301010803" pitchFamily="18" charset="0"/>
                </a:rPr>
                <a:t>LiDAR (URGC)</a:t>
              </a:r>
            </a:p>
          </p:txBody>
        </p:sp>
      </p:grpSp>
      <p:sp>
        <p:nvSpPr>
          <p:cNvPr id="69" name="TextBox 20">
            <a:extLst>
              <a:ext uri="{FF2B5EF4-FFF2-40B4-BE49-F238E27FC236}">
                <a16:creationId xmlns:a16="http://schemas.microsoft.com/office/drawing/2014/main" id="{7F0004D4-9568-A0B7-2D20-7A9C322AEE4E}"/>
              </a:ext>
            </a:extLst>
          </p:cNvPr>
          <p:cNvSpPr txBox="1"/>
          <p:nvPr/>
        </p:nvSpPr>
        <p:spPr>
          <a:xfrm>
            <a:off x="12701892" y="14074479"/>
            <a:ext cx="2834640"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Clr>
                <a:schemeClr val="tx1">
                  <a:lumMod val="75000"/>
                  <a:lumOff val="25000"/>
                </a:schemeClr>
              </a:buClr>
              <a:buSzPct val="125000"/>
              <a:buFont typeface="Arial" panose="020B0604020202020204" pitchFamily="34" charset="0"/>
              <a:buChar char="•"/>
            </a:pPr>
            <a:r>
              <a:rPr lang="en-US" sz="2000">
                <a:solidFill>
                  <a:schemeClr val="tx1">
                    <a:lumMod val="75000"/>
                    <a:lumOff val="25000"/>
                  </a:schemeClr>
                </a:solidFill>
                <a:latin typeface="Garamond" panose="02020404030301010803" pitchFamily="18" charset="0"/>
              </a:rPr>
              <a:t>2018</a:t>
            </a:r>
          </a:p>
        </p:txBody>
      </p:sp>
      <p:sp>
        <p:nvSpPr>
          <p:cNvPr id="70" name="Rectangle 69">
            <a:extLst>
              <a:ext uri="{FF2B5EF4-FFF2-40B4-BE49-F238E27FC236}">
                <a16:creationId xmlns:a16="http://schemas.microsoft.com/office/drawing/2014/main" id="{F3106A57-CCF6-FB02-5D2D-B493046ABA33}"/>
              </a:ext>
            </a:extLst>
          </p:cNvPr>
          <p:cNvSpPr/>
          <p:nvPr/>
        </p:nvSpPr>
        <p:spPr>
          <a:xfrm>
            <a:off x="16303532" y="15457135"/>
            <a:ext cx="3657600" cy="64008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72" name="Group 71">
            <a:extLst>
              <a:ext uri="{FF2B5EF4-FFF2-40B4-BE49-F238E27FC236}">
                <a16:creationId xmlns:a16="http://schemas.microsoft.com/office/drawing/2014/main" id="{7B3280C2-20F2-C32C-FF16-177329737DD6}"/>
              </a:ext>
            </a:extLst>
          </p:cNvPr>
          <p:cNvGrpSpPr/>
          <p:nvPr/>
        </p:nvGrpSpPr>
        <p:grpSpPr>
          <a:xfrm>
            <a:off x="16715012" y="15115976"/>
            <a:ext cx="2834640" cy="548640"/>
            <a:chOff x="16715012" y="15243572"/>
            <a:chExt cx="2834640" cy="548640"/>
          </a:xfrm>
        </p:grpSpPr>
        <p:sp>
          <p:nvSpPr>
            <p:cNvPr id="108" name="Rectangle: Rounded Corners 107">
              <a:extLst>
                <a:ext uri="{FF2B5EF4-FFF2-40B4-BE49-F238E27FC236}">
                  <a16:creationId xmlns:a16="http://schemas.microsoft.com/office/drawing/2014/main" id="{D67CB168-4721-D816-C44E-3099197A2FCD}"/>
                </a:ext>
              </a:extLst>
            </p:cNvPr>
            <p:cNvSpPr>
              <a:spLocks/>
            </p:cNvSpPr>
            <p:nvPr/>
          </p:nvSpPr>
          <p:spPr>
            <a:xfrm>
              <a:off x="16715012" y="15243572"/>
              <a:ext cx="2834640" cy="5486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9" name="TextBox 24">
              <a:extLst>
                <a:ext uri="{FF2B5EF4-FFF2-40B4-BE49-F238E27FC236}">
                  <a16:creationId xmlns:a16="http://schemas.microsoft.com/office/drawing/2014/main" id="{C25F7A1D-2417-DB69-EA73-A8BE7F3EA2AD}"/>
                </a:ext>
              </a:extLst>
            </p:cNvPr>
            <p:cNvSpPr txBox="1"/>
            <p:nvPr/>
          </p:nvSpPr>
          <p:spPr>
            <a:xfrm>
              <a:off x="16759361" y="15325217"/>
              <a:ext cx="2745943"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a:solidFill>
                    <a:schemeClr val="bg1"/>
                  </a:solidFill>
                  <a:latin typeface="Garamond" panose="02020404030301010803" pitchFamily="18" charset="0"/>
                </a:rPr>
                <a:t>Soil Types (SSURGO)</a:t>
              </a:r>
            </a:p>
          </p:txBody>
        </p:sp>
      </p:grpSp>
      <p:sp>
        <p:nvSpPr>
          <p:cNvPr id="78" name="Title 1">
            <a:extLst>
              <a:ext uri="{FF2B5EF4-FFF2-40B4-BE49-F238E27FC236}">
                <a16:creationId xmlns:a16="http://schemas.microsoft.com/office/drawing/2014/main" id="{152115DB-AD32-1CB9-95DC-D525A335400E}"/>
              </a:ext>
            </a:extLst>
          </p:cNvPr>
          <p:cNvSpPr txBox="1">
            <a:spLocks/>
          </p:cNvSpPr>
          <p:nvPr/>
        </p:nvSpPr>
        <p:spPr>
          <a:xfrm>
            <a:off x="20638408" y="14427220"/>
            <a:ext cx="1445875" cy="666803"/>
          </a:xfrm>
          <a:prstGeom prst="rect">
            <a:avLst/>
          </a:prstGeom>
          <a:noFill/>
          <a:ln>
            <a:noFill/>
          </a:ln>
        </p:spPr>
        <p:txBody>
          <a:bodyPr lIns="91440" tIns="45720" rIns="91440" bIns="4572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800" b="1">
              <a:solidFill>
                <a:schemeClr val="tx1">
                  <a:lumMod val="75000"/>
                  <a:lumOff val="25000"/>
                </a:schemeClr>
              </a:solidFill>
              <a:latin typeface="Garamond" panose="02020404030301010803" pitchFamily="18" charset="0"/>
              <a:cs typeface="Calibri Light"/>
            </a:endParaRPr>
          </a:p>
        </p:txBody>
      </p:sp>
      <p:sp>
        <p:nvSpPr>
          <p:cNvPr id="90" name="TextBox 27">
            <a:extLst>
              <a:ext uri="{FF2B5EF4-FFF2-40B4-BE49-F238E27FC236}">
                <a16:creationId xmlns:a16="http://schemas.microsoft.com/office/drawing/2014/main" id="{424F6E03-D652-8343-4F04-F966E18A3EC3}"/>
              </a:ext>
            </a:extLst>
          </p:cNvPr>
          <p:cNvSpPr txBox="1"/>
          <p:nvPr/>
        </p:nvSpPr>
        <p:spPr>
          <a:xfrm>
            <a:off x="20731372" y="14838506"/>
            <a:ext cx="1259947"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latin typeface="Garamond" panose="02020404030301010803" pitchFamily="18" charset="0"/>
              </a:rPr>
              <a:t>Maximum Entropy</a:t>
            </a:r>
          </a:p>
        </p:txBody>
      </p:sp>
      <p:pic>
        <p:nvPicPr>
          <p:cNvPr id="91" name="Graphic 6476" descr="Topography Map outline">
            <a:extLst>
              <a:ext uri="{FF2B5EF4-FFF2-40B4-BE49-F238E27FC236}">
                <a16:creationId xmlns:a16="http://schemas.microsoft.com/office/drawing/2014/main" id="{84307FEB-F612-3BD3-3DCA-DCE83A866B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231569" y="13983750"/>
            <a:ext cx="822960" cy="822960"/>
          </a:xfrm>
          <a:prstGeom prst="rect">
            <a:avLst/>
          </a:prstGeom>
        </p:spPr>
      </p:pic>
      <p:sp>
        <p:nvSpPr>
          <p:cNvPr id="98" name="TextBox 31">
            <a:extLst>
              <a:ext uri="{FF2B5EF4-FFF2-40B4-BE49-F238E27FC236}">
                <a16:creationId xmlns:a16="http://schemas.microsoft.com/office/drawing/2014/main" id="{CBFDC319-44B5-4627-E600-8C9434F9E0CF}"/>
              </a:ext>
            </a:extLst>
          </p:cNvPr>
          <p:cNvSpPr txBox="1"/>
          <p:nvPr/>
        </p:nvSpPr>
        <p:spPr>
          <a:xfrm>
            <a:off x="23142937" y="14555385"/>
            <a:ext cx="1522297"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chemeClr val="bg1"/>
                </a:solidFill>
                <a:latin typeface="Garamond" panose="02020404030301010803" pitchFamily="18" charset="0"/>
              </a:rPr>
              <a:t>Spring or Seep Prediction Map</a:t>
            </a:r>
          </a:p>
        </p:txBody>
      </p:sp>
      <p:sp>
        <p:nvSpPr>
          <p:cNvPr id="99" name="Rectangle 98">
            <a:extLst>
              <a:ext uri="{FF2B5EF4-FFF2-40B4-BE49-F238E27FC236}">
                <a16:creationId xmlns:a16="http://schemas.microsoft.com/office/drawing/2014/main" id="{23DAF546-A5CA-4AE3-ED76-A6F0423FB999}"/>
              </a:ext>
            </a:extLst>
          </p:cNvPr>
          <p:cNvSpPr/>
          <p:nvPr/>
        </p:nvSpPr>
        <p:spPr>
          <a:xfrm>
            <a:off x="11931501" y="12857355"/>
            <a:ext cx="13044632" cy="44043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0" name="TextBox 33">
            <a:extLst>
              <a:ext uri="{FF2B5EF4-FFF2-40B4-BE49-F238E27FC236}">
                <a16:creationId xmlns:a16="http://schemas.microsoft.com/office/drawing/2014/main" id="{5BE3F240-6E3C-5385-2F26-59D256380D62}"/>
              </a:ext>
            </a:extLst>
          </p:cNvPr>
          <p:cNvSpPr txBox="1"/>
          <p:nvPr/>
        </p:nvSpPr>
        <p:spPr>
          <a:xfrm>
            <a:off x="20193792" y="12542102"/>
            <a:ext cx="4503536" cy="630942"/>
          </a:xfrm>
          <a:prstGeom prst="rect">
            <a:avLst/>
          </a:prstGeom>
          <a:solidFill>
            <a:schemeClr val="accent4">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500" b="1">
                <a:latin typeface="Century Gothic"/>
                <a:cs typeface="Calibri"/>
              </a:rPr>
              <a:t>Predictive Modeling</a:t>
            </a:r>
            <a:endParaRPr lang="en-US" sz="3500">
              <a:latin typeface="Century Gothic"/>
            </a:endParaRPr>
          </a:p>
        </p:txBody>
      </p:sp>
      <p:sp>
        <p:nvSpPr>
          <p:cNvPr id="198" name="Rectangle: Rounded Corners 197">
            <a:extLst>
              <a:ext uri="{FF2B5EF4-FFF2-40B4-BE49-F238E27FC236}">
                <a16:creationId xmlns:a16="http://schemas.microsoft.com/office/drawing/2014/main" id="{EAF073CB-34FF-482C-90AB-0165DAC6D2F1}"/>
              </a:ext>
            </a:extLst>
          </p:cNvPr>
          <p:cNvSpPr>
            <a:spLocks noChangeAspect="1"/>
          </p:cNvSpPr>
          <p:nvPr/>
        </p:nvSpPr>
        <p:spPr>
          <a:xfrm>
            <a:off x="20413096" y="24536365"/>
            <a:ext cx="772327" cy="429768"/>
          </a:xfrm>
          <a:prstGeom prst="roundRect">
            <a:avLst/>
          </a:prstGeom>
          <a:solidFill>
            <a:srgbClr val="3F007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9" name="Rectangle: Rounded Corners 198">
            <a:extLst>
              <a:ext uri="{FF2B5EF4-FFF2-40B4-BE49-F238E27FC236}">
                <a16:creationId xmlns:a16="http://schemas.microsoft.com/office/drawing/2014/main" id="{E685B631-23BE-4ADC-A1AF-65F3E69C00EA}"/>
              </a:ext>
            </a:extLst>
          </p:cNvPr>
          <p:cNvSpPr>
            <a:spLocks/>
          </p:cNvSpPr>
          <p:nvPr/>
        </p:nvSpPr>
        <p:spPr>
          <a:xfrm>
            <a:off x="20413096" y="25050798"/>
            <a:ext cx="777240" cy="429768"/>
          </a:xfrm>
          <a:prstGeom prst="roundRect">
            <a:avLst/>
          </a:prstGeom>
          <a:solidFill>
            <a:srgbClr val="8F88B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0" name="Rectangle: Rounded Corners 199">
            <a:extLst>
              <a:ext uri="{FF2B5EF4-FFF2-40B4-BE49-F238E27FC236}">
                <a16:creationId xmlns:a16="http://schemas.microsoft.com/office/drawing/2014/main" id="{BBB8EA1F-DA35-4924-A77D-608C0D8AC992}"/>
              </a:ext>
            </a:extLst>
          </p:cNvPr>
          <p:cNvSpPr/>
          <p:nvPr/>
        </p:nvSpPr>
        <p:spPr>
          <a:xfrm>
            <a:off x="20413096" y="25556056"/>
            <a:ext cx="777240" cy="429768"/>
          </a:xfrm>
          <a:prstGeom prst="roundRect">
            <a:avLst/>
          </a:prstGeom>
          <a:solidFill>
            <a:srgbClr val="C6C8E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1" name="Rectangle: Rounded Corners 200">
            <a:extLst>
              <a:ext uri="{FF2B5EF4-FFF2-40B4-BE49-F238E27FC236}">
                <a16:creationId xmlns:a16="http://schemas.microsoft.com/office/drawing/2014/main" id="{C62332B8-9B66-4761-9B53-64B03E6594E9}"/>
              </a:ext>
            </a:extLst>
          </p:cNvPr>
          <p:cNvSpPr/>
          <p:nvPr/>
        </p:nvSpPr>
        <p:spPr>
          <a:xfrm>
            <a:off x="20413096" y="26061663"/>
            <a:ext cx="777240" cy="429768"/>
          </a:xfrm>
          <a:prstGeom prst="roundRect">
            <a:avLst/>
          </a:prstGeom>
          <a:solidFill>
            <a:srgbClr val="FCFCF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 name="TextBox 8">
            <a:extLst>
              <a:ext uri="{FF2B5EF4-FFF2-40B4-BE49-F238E27FC236}">
                <a16:creationId xmlns:a16="http://schemas.microsoft.com/office/drawing/2014/main" id="{D71401F5-F045-4108-B5C6-8B6FA69D2747}"/>
              </a:ext>
            </a:extLst>
          </p:cNvPr>
          <p:cNvSpPr txBox="1"/>
          <p:nvPr/>
        </p:nvSpPr>
        <p:spPr>
          <a:xfrm>
            <a:off x="20882298" y="24484182"/>
            <a:ext cx="2382646" cy="4770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solidFill>
                  <a:schemeClr val="bg1"/>
                </a:solidFill>
                <a:latin typeface="Garamond" panose="02020404030301010803" pitchFamily="18" charset="0"/>
              </a:rPr>
              <a:t>0.90 to 1.00</a:t>
            </a:r>
          </a:p>
        </p:txBody>
      </p:sp>
      <p:sp>
        <p:nvSpPr>
          <p:cNvPr id="206" name="TextBox 8">
            <a:extLst>
              <a:ext uri="{FF2B5EF4-FFF2-40B4-BE49-F238E27FC236}">
                <a16:creationId xmlns:a16="http://schemas.microsoft.com/office/drawing/2014/main" id="{A2475D56-B41E-4F69-89DC-DAC47444F6A5}"/>
              </a:ext>
            </a:extLst>
          </p:cNvPr>
          <p:cNvSpPr txBox="1"/>
          <p:nvPr/>
        </p:nvSpPr>
        <p:spPr>
          <a:xfrm>
            <a:off x="20928802" y="25002419"/>
            <a:ext cx="2288348" cy="4770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solidFill>
                  <a:schemeClr val="bg1"/>
                </a:solidFill>
                <a:latin typeface="Garamond" panose="02020404030301010803" pitchFamily="18" charset="0"/>
              </a:rPr>
              <a:t>0.75 to 0.90</a:t>
            </a:r>
          </a:p>
        </p:txBody>
      </p:sp>
      <p:sp>
        <p:nvSpPr>
          <p:cNvPr id="207" name="TextBox 8">
            <a:extLst>
              <a:ext uri="{FF2B5EF4-FFF2-40B4-BE49-F238E27FC236}">
                <a16:creationId xmlns:a16="http://schemas.microsoft.com/office/drawing/2014/main" id="{85E55469-19A4-41A2-9DD7-5C51DB443608}"/>
              </a:ext>
            </a:extLst>
          </p:cNvPr>
          <p:cNvSpPr txBox="1"/>
          <p:nvPr/>
        </p:nvSpPr>
        <p:spPr>
          <a:xfrm>
            <a:off x="20966007" y="25511277"/>
            <a:ext cx="2205928" cy="4770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solidFill>
                  <a:schemeClr val="bg1"/>
                </a:solidFill>
                <a:latin typeface="Garamond" panose="02020404030301010803" pitchFamily="18" charset="0"/>
              </a:rPr>
              <a:t>0.50 to 0.75</a:t>
            </a:r>
          </a:p>
        </p:txBody>
      </p:sp>
      <p:sp>
        <p:nvSpPr>
          <p:cNvPr id="208" name="TextBox 8">
            <a:extLst>
              <a:ext uri="{FF2B5EF4-FFF2-40B4-BE49-F238E27FC236}">
                <a16:creationId xmlns:a16="http://schemas.microsoft.com/office/drawing/2014/main" id="{55D55FB9-398B-4E3C-B86D-1AFABC3CA18D}"/>
              </a:ext>
            </a:extLst>
          </p:cNvPr>
          <p:cNvSpPr txBox="1"/>
          <p:nvPr/>
        </p:nvSpPr>
        <p:spPr>
          <a:xfrm>
            <a:off x="20872996" y="26021406"/>
            <a:ext cx="2388430" cy="4770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solidFill>
                  <a:schemeClr val="bg1"/>
                </a:solidFill>
                <a:latin typeface="Garamond" panose="02020404030301010803" pitchFamily="18" charset="0"/>
              </a:rPr>
              <a:t>0.00 to 0.50</a:t>
            </a:r>
          </a:p>
        </p:txBody>
      </p:sp>
      <p:sp>
        <p:nvSpPr>
          <p:cNvPr id="209" name="TextBox 208">
            <a:extLst>
              <a:ext uri="{FF2B5EF4-FFF2-40B4-BE49-F238E27FC236}">
                <a16:creationId xmlns:a16="http://schemas.microsoft.com/office/drawing/2014/main" id="{A13B236E-8FA4-41FE-B117-1B8D1DEEF3C3}"/>
              </a:ext>
            </a:extLst>
          </p:cNvPr>
          <p:cNvSpPr txBox="1"/>
          <p:nvPr/>
        </p:nvSpPr>
        <p:spPr>
          <a:xfrm>
            <a:off x="19909465" y="23419303"/>
            <a:ext cx="363932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Garamond" panose="02020404030301010803" pitchFamily="18" charset="0"/>
              </a:rPr>
              <a:t>Predicted Probability of Seep or Spring</a:t>
            </a:r>
          </a:p>
        </p:txBody>
      </p:sp>
      <p:grpSp>
        <p:nvGrpSpPr>
          <p:cNvPr id="211" name="Group 210">
            <a:extLst>
              <a:ext uri="{FF2B5EF4-FFF2-40B4-BE49-F238E27FC236}">
                <a16:creationId xmlns:a16="http://schemas.microsoft.com/office/drawing/2014/main" id="{AA1D674A-1823-4B97-B8A2-B4AEEC83DC65}"/>
              </a:ext>
            </a:extLst>
          </p:cNvPr>
          <p:cNvGrpSpPr/>
          <p:nvPr/>
        </p:nvGrpSpPr>
        <p:grpSpPr>
          <a:xfrm>
            <a:off x="20650262" y="26523664"/>
            <a:ext cx="3097531" cy="499238"/>
            <a:chOff x="8609033" y="5236284"/>
            <a:chExt cx="1886387" cy="363391"/>
          </a:xfrm>
        </p:grpSpPr>
        <p:sp>
          <p:nvSpPr>
            <p:cNvPr id="212" name="TextBox 211">
              <a:extLst>
                <a:ext uri="{FF2B5EF4-FFF2-40B4-BE49-F238E27FC236}">
                  <a16:creationId xmlns:a16="http://schemas.microsoft.com/office/drawing/2014/main" id="{5548A53E-A504-4F65-8F76-8BE8A243CD10}"/>
                </a:ext>
              </a:extLst>
            </p:cNvPr>
            <p:cNvSpPr txBox="1"/>
            <p:nvPr/>
          </p:nvSpPr>
          <p:spPr>
            <a:xfrm>
              <a:off x="8609033" y="5236284"/>
              <a:ext cx="129744" cy="291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latin typeface="Garamond" panose="02020404030301010803" pitchFamily="18" charset="0"/>
                  <a:cs typeface="Calibri"/>
                </a:rPr>
                <a:t>0</a:t>
              </a:r>
              <a:endParaRPr lang="en-US" sz="2000">
                <a:solidFill>
                  <a:schemeClr val="bg1"/>
                </a:solidFill>
                <a:latin typeface="Garamond" panose="02020404030301010803" pitchFamily="18" charset="0"/>
              </a:endParaRPr>
            </a:p>
          </p:txBody>
        </p:sp>
        <p:grpSp>
          <p:nvGrpSpPr>
            <p:cNvPr id="213" name="Group 212">
              <a:extLst>
                <a:ext uri="{FF2B5EF4-FFF2-40B4-BE49-F238E27FC236}">
                  <a16:creationId xmlns:a16="http://schemas.microsoft.com/office/drawing/2014/main" id="{4480BD80-F38B-446E-98B4-DD3B47B17486}"/>
                </a:ext>
              </a:extLst>
            </p:cNvPr>
            <p:cNvGrpSpPr/>
            <p:nvPr/>
          </p:nvGrpSpPr>
          <p:grpSpPr>
            <a:xfrm>
              <a:off x="8676046" y="5503241"/>
              <a:ext cx="1109765" cy="96434"/>
              <a:chOff x="8729961" y="5521213"/>
              <a:chExt cx="1109765" cy="96434"/>
            </a:xfrm>
          </p:grpSpPr>
          <p:cxnSp>
            <p:nvCxnSpPr>
              <p:cNvPr id="215" name="Straight Arrow Connector 214">
                <a:extLst>
                  <a:ext uri="{FF2B5EF4-FFF2-40B4-BE49-F238E27FC236}">
                    <a16:creationId xmlns:a16="http://schemas.microsoft.com/office/drawing/2014/main" id="{B96912B5-A6D3-4D5B-AF37-DAF65C86F882}"/>
                  </a:ext>
                </a:extLst>
              </p:cNvPr>
              <p:cNvCxnSpPr/>
              <p:nvPr/>
            </p:nvCxnSpPr>
            <p:spPr>
              <a:xfrm>
                <a:off x="8730022" y="5566783"/>
                <a:ext cx="1107831" cy="5863"/>
              </a:xfrm>
              <a:prstGeom prst="straightConnector1">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216" name="Straight Arrow Connector 215">
                <a:extLst>
                  <a:ext uri="{FF2B5EF4-FFF2-40B4-BE49-F238E27FC236}">
                    <a16:creationId xmlns:a16="http://schemas.microsoft.com/office/drawing/2014/main" id="{5A49DC70-B96A-423D-9812-FBE68C3BCF63}"/>
                  </a:ext>
                </a:extLst>
              </p:cNvPr>
              <p:cNvCxnSpPr/>
              <p:nvPr/>
            </p:nvCxnSpPr>
            <p:spPr>
              <a:xfrm>
                <a:off x="9839726" y="5525963"/>
                <a:ext cx="0" cy="91684"/>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6920FED-5DAA-4A64-BEB9-B73DBCF3C442}"/>
                  </a:ext>
                </a:extLst>
              </p:cNvPr>
              <p:cNvCxnSpPr>
                <a:cxnSpLocks/>
              </p:cNvCxnSpPr>
              <p:nvPr/>
            </p:nvCxnSpPr>
            <p:spPr>
              <a:xfrm>
                <a:off x="8729961" y="5521213"/>
                <a:ext cx="0" cy="91684"/>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B8F264EF-6C86-4BAE-A236-703165453424}"/>
                  </a:ext>
                </a:extLst>
              </p:cNvPr>
              <p:cNvCxnSpPr>
                <a:cxnSpLocks/>
              </p:cNvCxnSpPr>
              <p:nvPr/>
            </p:nvCxnSpPr>
            <p:spPr>
              <a:xfrm>
                <a:off x="9283598" y="5523363"/>
                <a:ext cx="0" cy="8809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9CE1EE8C-12B6-4887-8E21-77C0AC094432}"/>
                  </a:ext>
                </a:extLst>
              </p:cNvPr>
              <p:cNvCxnSpPr>
                <a:cxnSpLocks/>
              </p:cNvCxnSpPr>
              <p:nvPr/>
            </p:nvCxnSpPr>
            <p:spPr>
              <a:xfrm>
                <a:off x="9387723" y="5542963"/>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01CAFD11-B583-40F7-ADFC-A182D23E841E}"/>
                  </a:ext>
                </a:extLst>
              </p:cNvPr>
              <p:cNvCxnSpPr>
                <a:cxnSpLocks/>
              </p:cNvCxnSpPr>
              <p:nvPr/>
            </p:nvCxnSpPr>
            <p:spPr>
              <a:xfrm>
                <a:off x="9502741" y="5542963"/>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ED391161-235C-4EA2-8FCF-BCFF4A23C89D}"/>
                  </a:ext>
                </a:extLst>
              </p:cNvPr>
              <p:cNvCxnSpPr>
                <a:cxnSpLocks/>
              </p:cNvCxnSpPr>
              <p:nvPr/>
            </p:nvCxnSpPr>
            <p:spPr>
              <a:xfrm>
                <a:off x="9609018" y="5542963"/>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4D18151E-4C80-4F0D-A309-2456EE6E54B6}"/>
                  </a:ext>
                </a:extLst>
              </p:cNvPr>
              <p:cNvCxnSpPr>
                <a:cxnSpLocks/>
              </p:cNvCxnSpPr>
              <p:nvPr/>
            </p:nvCxnSpPr>
            <p:spPr>
              <a:xfrm>
                <a:off x="9718401" y="5542963"/>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81120BFC-7946-4597-8BC5-9BBDE7A70890}"/>
                  </a:ext>
                </a:extLst>
              </p:cNvPr>
              <p:cNvCxnSpPr>
                <a:cxnSpLocks/>
              </p:cNvCxnSpPr>
              <p:nvPr/>
            </p:nvCxnSpPr>
            <p:spPr>
              <a:xfrm>
                <a:off x="8837788" y="5542963"/>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A6C6D00C-2236-43FC-8894-467F2317697A}"/>
                  </a:ext>
                </a:extLst>
              </p:cNvPr>
              <p:cNvCxnSpPr>
                <a:cxnSpLocks/>
              </p:cNvCxnSpPr>
              <p:nvPr/>
            </p:nvCxnSpPr>
            <p:spPr>
              <a:xfrm>
                <a:off x="8952806" y="5542963"/>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950EC6A5-D7DE-40F7-B091-DEE63C357129}"/>
                  </a:ext>
                </a:extLst>
              </p:cNvPr>
              <p:cNvCxnSpPr>
                <a:cxnSpLocks/>
              </p:cNvCxnSpPr>
              <p:nvPr/>
            </p:nvCxnSpPr>
            <p:spPr>
              <a:xfrm>
                <a:off x="9059083" y="5542963"/>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ACEA349F-3DC4-4D82-A7B1-2029871788B0}"/>
                  </a:ext>
                </a:extLst>
              </p:cNvPr>
              <p:cNvCxnSpPr>
                <a:cxnSpLocks/>
              </p:cNvCxnSpPr>
              <p:nvPr/>
            </p:nvCxnSpPr>
            <p:spPr>
              <a:xfrm>
                <a:off x="9168466" y="5542963"/>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4" name="TextBox 213">
              <a:extLst>
                <a:ext uri="{FF2B5EF4-FFF2-40B4-BE49-F238E27FC236}">
                  <a16:creationId xmlns:a16="http://schemas.microsoft.com/office/drawing/2014/main" id="{DDA16277-E8D1-4B83-AB8D-CA7A1E9782DA}"/>
                </a:ext>
              </a:extLst>
            </p:cNvPr>
            <p:cNvSpPr txBox="1"/>
            <p:nvPr/>
          </p:nvSpPr>
          <p:spPr>
            <a:xfrm>
              <a:off x="9709119" y="5263475"/>
              <a:ext cx="786301" cy="291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Garamond" panose="02020404030301010803" pitchFamily="18" charset="0"/>
                  <a:cs typeface="Calibri"/>
                </a:rPr>
                <a:t>5 Miles</a:t>
              </a:r>
              <a:endParaRPr lang="en-US" sz="2000">
                <a:solidFill>
                  <a:schemeClr val="bg1"/>
                </a:solidFill>
                <a:latin typeface="Garamond" panose="02020404030301010803" pitchFamily="18" charset="0"/>
              </a:endParaRPr>
            </a:p>
          </p:txBody>
        </p:sp>
      </p:grpSp>
      <p:sp>
        <p:nvSpPr>
          <p:cNvPr id="228" name="TextBox 227">
            <a:extLst>
              <a:ext uri="{FF2B5EF4-FFF2-40B4-BE49-F238E27FC236}">
                <a16:creationId xmlns:a16="http://schemas.microsoft.com/office/drawing/2014/main" id="{869B9DF1-CBDC-4982-B7C1-B5C1323FA8D7}"/>
              </a:ext>
            </a:extLst>
          </p:cNvPr>
          <p:cNvSpPr txBox="1"/>
          <p:nvPr/>
        </p:nvSpPr>
        <p:spPr>
          <a:xfrm>
            <a:off x="18626977" y="20284550"/>
            <a:ext cx="424132" cy="33855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bg1"/>
                </a:solidFill>
                <a:latin typeface="Garamond" panose="02020404030301010803" pitchFamily="18" charset="0"/>
                <a:cs typeface="Calibri"/>
              </a:rPr>
              <a:t>N</a:t>
            </a:r>
            <a:endParaRPr lang="en-US" sz="1600" b="1">
              <a:solidFill>
                <a:schemeClr val="bg1"/>
              </a:solidFill>
              <a:latin typeface="Garamond" panose="02020404030301010803" pitchFamily="18" charset="0"/>
            </a:endParaRPr>
          </a:p>
        </p:txBody>
      </p:sp>
      <p:pic>
        <p:nvPicPr>
          <p:cNvPr id="245" name="Picture 3">
            <a:extLst>
              <a:ext uri="{FF2B5EF4-FFF2-40B4-BE49-F238E27FC236}">
                <a16:creationId xmlns:a16="http://schemas.microsoft.com/office/drawing/2014/main" id="{864CD35E-96B5-433D-860B-C6F75056BAEA}"/>
              </a:ext>
            </a:extLst>
          </p:cNvPr>
          <p:cNvPicPr>
            <a:picLocks noChangeAspect="1"/>
          </p:cNvPicPr>
          <p:nvPr/>
        </p:nvPicPr>
        <p:blipFill rotWithShape="1">
          <a:blip r:embed="rId15">
            <a:extLst>
              <a:ext uri="{28A0092B-C50C-407E-A947-70E740481C1C}">
                <a14:useLocalDpi xmlns:a14="http://schemas.microsoft.com/office/drawing/2010/main" val="0"/>
              </a:ext>
            </a:extLst>
          </a:blip>
          <a:srcRect l="4288" t="9036" r="54609" b="9144"/>
          <a:stretch/>
        </p:blipFill>
        <p:spPr>
          <a:xfrm>
            <a:off x="11943957" y="18287167"/>
            <a:ext cx="5394837" cy="9326626"/>
          </a:xfrm>
          <a:prstGeom prst="rect">
            <a:avLst/>
          </a:prstGeom>
          <a:ln>
            <a:noFill/>
          </a:ln>
          <a:effectLst>
            <a:outerShdw blurRad="190500" algn="tl" rotWithShape="0">
              <a:srgbClr val="000000">
                <a:alpha val="70000"/>
              </a:srgbClr>
            </a:outerShdw>
          </a:effectLst>
        </p:spPr>
      </p:pic>
      <p:sp>
        <p:nvSpPr>
          <p:cNvPr id="246" name="TextBox 245">
            <a:extLst>
              <a:ext uri="{FF2B5EF4-FFF2-40B4-BE49-F238E27FC236}">
                <a16:creationId xmlns:a16="http://schemas.microsoft.com/office/drawing/2014/main" id="{E59EECD5-A645-402A-B29A-74F105E58856}"/>
              </a:ext>
            </a:extLst>
          </p:cNvPr>
          <p:cNvSpPr txBox="1"/>
          <p:nvPr/>
        </p:nvSpPr>
        <p:spPr>
          <a:xfrm>
            <a:off x="12130236" y="18462784"/>
            <a:ext cx="341177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bg1"/>
                </a:solidFill>
                <a:latin typeface="Garamond" panose="02020404030301010803" pitchFamily="18" charset="0"/>
                <a:cs typeface="Calibri"/>
              </a:rPr>
              <a:t>Bryce Canyon</a:t>
            </a:r>
          </a:p>
          <a:p>
            <a:r>
              <a:rPr lang="en-US" sz="3000" b="1">
                <a:solidFill>
                  <a:schemeClr val="bg1"/>
                </a:solidFill>
                <a:latin typeface="Garamond" panose="02020404030301010803" pitchFamily="18" charset="0"/>
                <a:cs typeface="Calibri"/>
              </a:rPr>
              <a:t>Vegetation Change</a:t>
            </a:r>
          </a:p>
          <a:p>
            <a:r>
              <a:rPr lang="en-US" sz="2000">
                <a:solidFill>
                  <a:schemeClr val="bg1"/>
                </a:solidFill>
                <a:latin typeface="Garamond" panose="02020404030301010803" pitchFamily="18" charset="0"/>
                <a:cs typeface="Calibri"/>
              </a:rPr>
              <a:t>Landsat 8, 2013 to 2022</a:t>
            </a:r>
          </a:p>
        </p:txBody>
      </p:sp>
      <p:sp>
        <p:nvSpPr>
          <p:cNvPr id="248" name="TextBox 1">
            <a:extLst>
              <a:ext uri="{FF2B5EF4-FFF2-40B4-BE49-F238E27FC236}">
                <a16:creationId xmlns:a16="http://schemas.microsoft.com/office/drawing/2014/main" id="{516624E7-9464-4E5D-9C70-EDD2E6CF6534}"/>
              </a:ext>
            </a:extLst>
          </p:cNvPr>
          <p:cNvSpPr txBox="1"/>
          <p:nvPr/>
        </p:nvSpPr>
        <p:spPr>
          <a:xfrm>
            <a:off x="13855670" y="27133573"/>
            <a:ext cx="2909841" cy="400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bg1"/>
                </a:solidFill>
                <a:latin typeface="Garamond" panose="02020404030301010803" pitchFamily="18" charset="0"/>
              </a:rPr>
              <a:t>ESRI, HERE, Utah BLM</a:t>
            </a:r>
            <a:endParaRPr lang="en-US" sz="2000">
              <a:solidFill>
                <a:schemeClr val="bg1"/>
              </a:solidFill>
              <a:latin typeface="Garamond" panose="02020404030301010803" pitchFamily="18" charset="0"/>
              <a:cs typeface="Calibri"/>
            </a:endParaRPr>
          </a:p>
        </p:txBody>
      </p:sp>
      <p:grpSp>
        <p:nvGrpSpPr>
          <p:cNvPr id="93" name="Group 92">
            <a:extLst>
              <a:ext uri="{FF2B5EF4-FFF2-40B4-BE49-F238E27FC236}">
                <a16:creationId xmlns:a16="http://schemas.microsoft.com/office/drawing/2014/main" id="{48ADC8E5-ED51-424D-88E1-5F2ED52119C4}"/>
              </a:ext>
            </a:extLst>
          </p:cNvPr>
          <p:cNvGrpSpPr/>
          <p:nvPr/>
        </p:nvGrpSpPr>
        <p:grpSpPr>
          <a:xfrm>
            <a:off x="12242687" y="20278341"/>
            <a:ext cx="918410" cy="1090342"/>
            <a:chOff x="12587707" y="20278221"/>
            <a:chExt cx="918410" cy="1090342"/>
          </a:xfrm>
        </p:grpSpPr>
        <p:pic>
          <p:nvPicPr>
            <p:cNvPr id="249" name="Picture 10" descr="Icon&#10;&#10;Description automatically generated">
              <a:extLst>
                <a:ext uri="{FF2B5EF4-FFF2-40B4-BE49-F238E27FC236}">
                  <a16:creationId xmlns:a16="http://schemas.microsoft.com/office/drawing/2014/main" id="{2272E9FD-EFE5-41B2-B6AC-8B1E9DB3DC3D}"/>
                </a:ext>
              </a:extLst>
            </p:cNvPr>
            <p:cNvPicPr>
              <a:picLocks noChangeAspect="1"/>
            </p:cNvPicPr>
            <p:nvPr/>
          </p:nvPicPr>
          <p:blipFill>
            <a:blip r:embed="rId16"/>
            <a:stretch>
              <a:fillRect/>
            </a:stretch>
          </p:blipFill>
          <p:spPr>
            <a:xfrm>
              <a:off x="12587707" y="20454163"/>
              <a:ext cx="918410" cy="914400"/>
            </a:xfrm>
            <a:prstGeom prst="rect">
              <a:avLst/>
            </a:prstGeom>
            <a:ln>
              <a:noFill/>
            </a:ln>
          </p:spPr>
        </p:pic>
        <p:sp>
          <p:nvSpPr>
            <p:cNvPr id="250" name="TextBox 249">
              <a:extLst>
                <a:ext uri="{FF2B5EF4-FFF2-40B4-BE49-F238E27FC236}">
                  <a16:creationId xmlns:a16="http://schemas.microsoft.com/office/drawing/2014/main" id="{6042D97E-A038-42FB-B6CD-36C62A5DFCE6}"/>
                </a:ext>
              </a:extLst>
            </p:cNvPr>
            <p:cNvSpPr txBox="1"/>
            <p:nvPr/>
          </p:nvSpPr>
          <p:spPr>
            <a:xfrm>
              <a:off x="12875608" y="20278221"/>
              <a:ext cx="475661" cy="33855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rgbClr val="FFFFFF"/>
                  </a:solidFill>
                  <a:latin typeface="Garamond" panose="02020404030301010803" pitchFamily="18" charset="0"/>
                  <a:cs typeface="Calibri"/>
                </a:rPr>
                <a:t>N</a:t>
              </a:r>
              <a:endParaRPr lang="en-US" sz="1600" b="1">
                <a:solidFill>
                  <a:srgbClr val="FFFFFF"/>
                </a:solidFill>
                <a:latin typeface="Garamond" panose="02020404030301010803" pitchFamily="18" charset="0"/>
              </a:endParaRPr>
            </a:p>
          </p:txBody>
        </p:sp>
      </p:grpSp>
      <p:grpSp>
        <p:nvGrpSpPr>
          <p:cNvPr id="25" name="Group 24">
            <a:extLst>
              <a:ext uri="{FF2B5EF4-FFF2-40B4-BE49-F238E27FC236}">
                <a16:creationId xmlns:a16="http://schemas.microsoft.com/office/drawing/2014/main" id="{648EA683-53EF-4C43-8093-3F5A3748034C}"/>
              </a:ext>
            </a:extLst>
          </p:cNvPr>
          <p:cNvGrpSpPr/>
          <p:nvPr/>
        </p:nvGrpSpPr>
        <p:grpSpPr>
          <a:xfrm>
            <a:off x="14620132" y="26468156"/>
            <a:ext cx="2582812" cy="495917"/>
            <a:chOff x="10379414" y="6494545"/>
            <a:chExt cx="2269873" cy="421003"/>
          </a:xfrm>
        </p:grpSpPr>
        <p:grpSp>
          <p:nvGrpSpPr>
            <p:cNvPr id="257" name="Group 256">
              <a:extLst>
                <a:ext uri="{FF2B5EF4-FFF2-40B4-BE49-F238E27FC236}">
                  <a16:creationId xmlns:a16="http://schemas.microsoft.com/office/drawing/2014/main" id="{81BD547F-3F08-4272-948B-8A187DF47422}"/>
                </a:ext>
              </a:extLst>
            </p:cNvPr>
            <p:cNvGrpSpPr/>
            <p:nvPr/>
          </p:nvGrpSpPr>
          <p:grpSpPr>
            <a:xfrm>
              <a:off x="10501338" y="6819115"/>
              <a:ext cx="1427729" cy="96433"/>
              <a:chOff x="8729961" y="5699219"/>
              <a:chExt cx="1109765" cy="96433"/>
            </a:xfrm>
          </p:grpSpPr>
          <p:cxnSp>
            <p:nvCxnSpPr>
              <p:cNvPr id="258" name="Straight Arrow Connector 257">
                <a:extLst>
                  <a:ext uri="{FF2B5EF4-FFF2-40B4-BE49-F238E27FC236}">
                    <a16:creationId xmlns:a16="http://schemas.microsoft.com/office/drawing/2014/main" id="{83CF1C6F-D473-4B33-B116-7D94F4AC8995}"/>
                  </a:ext>
                </a:extLst>
              </p:cNvPr>
              <p:cNvCxnSpPr/>
              <p:nvPr/>
            </p:nvCxnSpPr>
            <p:spPr>
              <a:xfrm>
                <a:off x="8730029" y="5744791"/>
                <a:ext cx="1107831" cy="5863"/>
              </a:xfrm>
              <a:prstGeom prst="straightConnector1">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259" name="Straight Arrow Connector 258">
                <a:extLst>
                  <a:ext uri="{FF2B5EF4-FFF2-40B4-BE49-F238E27FC236}">
                    <a16:creationId xmlns:a16="http://schemas.microsoft.com/office/drawing/2014/main" id="{BE578BDB-8022-46A2-8B96-1C5E5E1646D3}"/>
                  </a:ext>
                </a:extLst>
              </p:cNvPr>
              <p:cNvCxnSpPr/>
              <p:nvPr/>
            </p:nvCxnSpPr>
            <p:spPr>
              <a:xfrm>
                <a:off x="9839726" y="5703968"/>
                <a:ext cx="0" cy="91684"/>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22F4B9EC-37EB-496A-9C7A-B6552ED6F724}"/>
                  </a:ext>
                </a:extLst>
              </p:cNvPr>
              <p:cNvCxnSpPr>
                <a:cxnSpLocks/>
              </p:cNvCxnSpPr>
              <p:nvPr/>
            </p:nvCxnSpPr>
            <p:spPr>
              <a:xfrm>
                <a:off x="8729961" y="5699219"/>
                <a:ext cx="0" cy="91684"/>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35E4568E-C9F2-41A3-BB91-552B9440B88C}"/>
                  </a:ext>
                </a:extLst>
              </p:cNvPr>
              <p:cNvCxnSpPr>
                <a:cxnSpLocks/>
              </p:cNvCxnSpPr>
              <p:nvPr/>
            </p:nvCxnSpPr>
            <p:spPr>
              <a:xfrm>
                <a:off x="9283598" y="5701369"/>
                <a:ext cx="0" cy="8809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4B94A217-345E-4C04-A690-20D1680EA09F}"/>
                  </a:ext>
                </a:extLst>
              </p:cNvPr>
              <p:cNvCxnSpPr>
                <a:cxnSpLocks/>
              </p:cNvCxnSpPr>
              <p:nvPr/>
            </p:nvCxnSpPr>
            <p:spPr>
              <a:xfrm>
                <a:off x="9387723" y="5720968"/>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723FDD1B-B44A-476C-9AEE-839D60E193C5}"/>
                  </a:ext>
                </a:extLst>
              </p:cNvPr>
              <p:cNvCxnSpPr>
                <a:cxnSpLocks/>
              </p:cNvCxnSpPr>
              <p:nvPr/>
            </p:nvCxnSpPr>
            <p:spPr>
              <a:xfrm>
                <a:off x="9502741" y="5720968"/>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A73E310A-C431-4778-B27F-4C7B0A9C1DF3}"/>
                  </a:ext>
                </a:extLst>
              </p:cNvPr>
              <p:cNvCxnSpPr>
                <a:cxnSpLocks/>
              </p:cNvCxnSpPr>
              <p:nvPr/>
            </p:nvCxnSpPr>
            <p:spPr>
              <a:xfrm>
                <a:off x="9609018" y="5720968"/>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C480C232-0082-4E67-9D25-2180C87935A3}"/>
                  </a:ext>
                </a:extLst>
              </p:cNvPr>
              <p:cNvCxnSpPr>
                <a:cxnSpLocks/>
              </p:cNvCxnSpPr>
              <p:nvPr/>
            </p:nvCxnSpPr>
            <p:spPr>
              <a:xfrm>
                <a:off x="9718401" y="5720968"/>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DEF01036-9B3C-43D3-86F9-56BCF7F474EB}"/>
                  </a:ext>
                </a:extLst>
              </p:cNvPr>
              <p:cNvCxnSpPr>
                <a:cxnSpLocks/>
              </p:cNvCxnSpPr>
              <p:nvPr/>
            </p:nvCxnSpPr>
            <p:spPr>
              <a:xfrm>
                <a:off x="8837788" y="5720967"/>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753F2523-36B6-46B0-AF2B-201D488CD3B8}"/>
                  </a:ext>
                </a:extLst>
              </p:cNvPr>
              <p:cNvCxnSpPr>
                <a:cxnSpLocks/>
              </p:cNvCxnSpPr>
              <p:nvPr/>
            </p:nvCxnSpPr>
            <p:spPr>
              <a:xfrm>
                <a:off x="8952806" y="5720967"/>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F5C6256B-A0F2-42EF-8C00-AA109CFE6321}"/>
                  </a:ext>
                </a:extLst>
              </p:cNvPr>
              <p:cNvCxnSpPr>
                <a:cxnSpLocks/>
              </p:cNvCxnSpPr>
              <p:nvPr/>
            </p:nvCxnSpPr>
            <p:spPr>
              <a:xfrm>
                <a:off x="9059083" y="5720967"/>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12CCEC8C-68EE-469F-9818-850A87F7D333}"/>
                  </a:ext>
                </a:extLst>
              </p:cNvPr>
              <p:cNvCxnSpPr>
                <a:cxnSpLocks/>
              </p:cNvCxnSpPr>
              <p:nvPr/>
            </p:nvCxnSpPr>
            <p:spPr>
              <a:xfrm>
                <a:off x="9168466" y="5720967"/>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0" name="TextBox 269">
              <a:extLst>
                <a:ext uri="{FF2B5EF4-FFF2-40B4-BE49-F238E27FC236}">
                  <a16:creationId xmlns:a16="http://schemas.microsoft.com/office/drawing/2014/main" id="{CB234AFC-08CD-4204-8EE4-63CF7852A1A3}"/>
                </a:ext>
              </a:extLst>
            </p:cNvPr>
            <p:cNvSpPr txBox="1"/>
            <p:nvPr/>
          </p:nvSpPr>
          <p:spPr>
            <a:xfrm>
              <a:off x="10379414" y="6494545"/>
              <a:ext cx="166918" cy="3396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FFFF"/>
                  </a:solidFill>
                  <a:latin typeface="Garamond" panose="02020404030301010803" pitchFamily="18" charset="0"/>
                  <a:cs typeface="Calibri"/>
                </a:rPr>
                <a:t>0</a:t>
              </a:r>
              <a:endParaRPr lang="en-US" sz="2000">
                <a:solidFill>
                  <a:srgbClr val="FFFFFF"/>
                </a:solidFill>
                <a:latin typeface="Garamond" panose="02020404030301010803" pitchFamily="18" charset="0"/>
              </a:endParaRPr>
            </a:p>
          </p:txBody>
        </p:sp>
        <p:sp>
          <p:nvSpPr>
            <p:cNvPr id="271" name="TextBox 270">
              <a:extLst>
                <a:ext uri="{FF2B5EF4-FFF2-40B4-BE49-F238E27FC236}">
                  <a16:creationId xmlns:a16="http://schemas.microsoft.com/office/drawing/2014/main" id="{2A86966B-2036-450F-A413-0954FC517373}"/>
                </a:ext>
              </a:extLst>
            </p:cNvPr>
            <p:cNvSpPr txBox="1"/>
            <p:nvPr/>
          </p:nvSpPr>
          <p:spPr>
            <a:xfrm>
              <a:off x="11771291" y="6494598"/>
              <a:ext cx="877996" cy="33966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latin typeface="Garamond" panose="02020404030301010803" pitchFamily="18" charset="0"/>
                  <a:cs typeface="Calibri"/>
                </a:rPr>
                <a:t>5 Miles</a:t>
              </a:r>
              <a:endParaRPr lang="en-US" sz="2000">
                <a:solidFill>
                  <a:srgbClr val="FFFFFF"/>
                </a:solidFill>
                <a:latin typeface="Garamond" panose="02020404030301010803" pitchFamily="18" charset="0"/>
              </a:endParaRPr>
            </a:p>
          </p:txBody>
        </p:sp>
      </p:grpSp>
      <p:sp>
        <p:nvSpPr>
          <p:cNvPr id="335" name="TextBox 334">
            <a:extLst>
              <a:ext uri="{FF2B5EF4-FFF2-40B4-BE49-F238E27FC236}">
                <a16:creationId xmlns:a16="http://schemas.microsoft.com/office/drawing/2014/main" id="{E5C497A2-803B-4482-9393-A42F0CE8480C}"/>
              </a:ext>
            </a:extLst>
          </p:cNvPr>
          <p:cNvSpPr txBox="1"/>
          <p:nvPr/>
        </p:nvSpPr>
        <p:spPr>
          <a:xfrm>
            <a:off x="18262189" y="18495027"/>
            <a:ext cx="3429513"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bg1"/>
                </a:solidFill>
                <a:latin typeface="Garamond" panose="02020404030301010803" pitchFamily="18" charset="0"/>
                <a:cs typeface="Calibri"/>
              </a:rPr>
              <a:t>Bryce Canyon</a:t>
            </a:r>
          </a:p>
          <a:p>
            <a:r>
              <a:rPr lang="en-US" sz="3000" b="1">
                <a:solidFill>
                  <a:schemeClr val="bg1"/>
                </a:solidFill>
                <a:latin typeface="Garamond" panose="02020404030301010803" pitchFamily="18" charset="0"/>
                <a:cs typeface="Calibri"/>
              </a:rPr>
              <a:t>Predicted Groundwater</a:t>
            </a:r>
          </a:p>
          <a:p>
            <a:r>
              <a:rPr lang="en-US" sz="2000">
                <a:solidFill>
                  <a:schemeClr val="bg1"/>
                </a:solidFill>
                <a:latin typeface="Garamond" panose="02020404030301010803" pitchFamily="18" charset="0"/>
                <a:cs typeface="Calibri"/>
              </a:rPr>
              <a:t>MEM, 2017 to 2022</a:t>
            </a:r>
          </a:p>
        </p:txBody>
      </p:sp>
      <p:grpSp>
        <p:nvGrpSpPr>
          <p:cNvPr id="68" name="Group 67">
            <a:extLst>
              <a:ext uri="{FF2B5EF4-FFF2-40B4-BE49-F238E27FC236}">
                <a16:creationId xmlns:a16="http://schemas.microsoft.com/office/drawing/2014/main" id="{BBD88ED4-4B80-4D1E-93F3-CA587D9A9D0B}"/>
              </a:ext>
            </a:extLst>
          </p:cNvPr>
          <p:cNvGrpSpPr/>
          <p:nvPr/>
        </p:nvGrpSpPr>
        <p:grpSpPr>
          <a:xfrm>
            <a:off x="12875608" y="4754304"/>
            <a:ext cx="12144307" cy="7554738"/>
            <a:chOff x="12009886" y="4800643"/>
            <a:chExt cx="12144307" cy="7469823"/>
          </a:xfrm>
        </p:grpSpPr>
        <p:grpSp>
          <p:nvGrpSpPr>
            <p:cNvPr id="4" name="Group 3">
              <a:extLst>
                <a:ext uri="{FF2B5EF4-FFF2-40B4-BE49-F238E27FC236}">
                  <a16:creationId xmlns:a16="http://schemas.microsoft.com/office/drawing/2014/main" id="{DB9C8927-3120-4275-9C0D-578649CF8188}"/>
                </a:ext>
              </a:extLst>
            </p:cNvPr>
            <p:cNvGrpSpPr/>
            <p:nvPr/>
          </p:nvGrpSpPr>
          <p:grpSpPr>
            <a:xfrm>
              <a:off x="12009886" y="4800643"/>
              <a:ext cx="12144307" cy="7469823"/>
              <a:chOff x="12009886" y="4800643"/>
              <a:chExt cx="12144307" cy="7469823"/>
            </a:xfrm>
          </p:grpSpPr>
          <p:sp>
            <p:nvSpPr>
              <p:cNvPr id="116" name="Rectangle 115">
                <a:extLst>
                  <a:ext uri="{FF2B5EF4-FFF2-40B4-BE49-F238E27FC236}">
                    <a16:creationId xmlns:a16="http://schemas.microsoft.com/office/drawing/2014/main" id="{472D0D40-9317-78E8-6303-B676185F9CC5}"/>
                  </a:ext>
                </a:extLst>
              </p:cNvPr>
              <p:cNvSpPr/>
              <p:nvPr/>
            </p:nvSpPr>
            <p:spPr>
              <a:xfrm>
                <a:off x="12944918" y="9835549"/>
                <a:ext cx="3657600" cy="914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8" name="Group 1047">
                <a:extLst>
                  <a:ext uri="{FF2B5EF4-FFF2-40B4-BE49-F238E27FC236}">
                    <a16:creationId xmlns:a16="http://schemas.microsoft.com/office/drawing/2014/main" id="{D5065753-9146-4072-A9B4-A39A36814DD8}"/>
                  </a:ext>
                </a:extLst>
              </p:cNvPr>
              <p:cNvGrpSpPr>
                <a:grpSpLocks noChangeAspect="1"/>
              </p:cNvGrpSpPr>
              <p:nvPr/>
            </p:nvGrpSpPr>
            <p:grpSpPr>
              <a:xfrm>
                <a:off x="12814125" y="10967447"/>
                <a:ext cx="4754891" cy="804672"/>
                <a:chOff x="13141296" y="17262771"/>
                <a:chExt cx="5705871" cy="965608"/>
              </a:xfrm>
            </p:grpSpPr>
            <p:sp>
              <p:nvSpPr>
                <p:cNvPr id="179" name="Rectangle: Rounded Corners 178">
                  <a:extLst>
                    <a:ext uri="{FF2B5EF4-FFF2-40B4-BE49-F238E27FC236}">
                      <a16:creationId xmlns:a16="http://schemas.microsoft.com/office/drawing/2014/main" id="{816AAEF1-A9BA-4701-848A-BA3C8BE7787B}"/>
                    </a:ext>
                  </a:extLst>
                </p:cNvPr>
                <p:cNvSpPr>
                  <a:spLocks noChangeAspect="1"/>
                </p:cNvSpPr>
                <p:nvPr/>
              </p:nvSpPr>
              <p:spPr>
                <a:xfrm>
                  <a:off x="13141296" y="17465449"/>
                  <a:ext cx="1085747" cy="548641"/>
                </a:xfrm>
                <a:prstGeom prst="roundRect">
                  <a:avLst/>
                </a:prstGeom>
                <a:solidFill>
                  <a:schemeClr val="bg1">
                    <a:alpha val="45098"/>
                  </a:schemeClr>
                </a:solidFill>
                <a:ln w="28575">
                  <a:solidFill>
                    <a:srgbClr val="439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20FB9389-0A61-4707-BD61-032FBD00799C}"/>
                    </a:ext>
                  </a:extLst>
                </p:cNvPr>
                <p:cNvSpPr>
                  <a:spLocks noChangeAspect="1"/>
                </p:cNvSpPr>
                <p:nvPr/>
              </p:nvSpPr>
              <p:spPr>
                <a:xfrm>
                  <a:off x="17854732" y="17262771"/>
                  <a:ext cx="965606" cy="965608"/>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Arrow Connector 183">
                  <a:extLst>
                    <a:ext uri="{FF2B5EF4-FFF2-40B4-BE49-F238E27FC236}">
                      <a16:creationId xmlns:a16="http://schemas.microsoft.com/office/drawing/2014/main" id="{8C810F75-C5A8-4D81-A8BE-E40DA6E2EC16}"/>
                    </a:ext>
                  </a:extLst>
                </p:cNvPr>
                <p:cNvCxnSpPr>
                  <a:cxnSpLocks/>
                </p:cNvCxnSpPr>
                <p:nvPr/>
              </p:nvCxnSpPr>
              <p:spPr>
                <a:xfrm>
                  <a:off x="16929762" y="17760365"/>
                  <a:ext cx="746497" cy="0"/>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85" name="Arrow: Striped Right 184">
                  <a:extLst>
                    <a:ext uri="{FF2B5EF4-FFF2-40B4-BE49-F238E27FC236}">
                      <a16:creationId xmlns:a16="http://schemas.microsoft.com/office/drawing/2014/main" id="{B9871422-356B-4BEF-B40F-107903E1B26A}"/>
                    </a:ext>
                  </a:extLst>
                </p:cNvPr>
                <p:cNvSpPr>
                  <a:spLocks noChangeAspect="1"/>
                </p:cNvSpPr>
                <p:nvPr/>
              </p:nvSpPr>
              <p:spPr>
                <a:xfrm>
                  <a:off x="14570739" y="17384289"/>
                  <a:ext cx="698519" cy="759656"/>
                </a:xfrm>
                <a:prstGeom prst="stripedRightArrow">
                  <a:avLst/>
                </a:prstGeom>
                <a:solidFill>
                  <a:srgbClr val="FF94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Rounded Corners 1042">
                  <a:extLst>
                    <a:ext uri="{FF2B5EF4-FFF2-40B4-BE49-F238E27FC236}">
                      <a16:creationId xmlns:a16="http://schemas.microsoft.com/office/drawing/2014/main" id="{DD409967-F03F-40FB-A048-29C346AFF1AA}"/>
                    </a:ext>
                  </a:extLst>
                </p:cNvPr>
                <p:cNvSpPr>
                  <a:spLocks/>
                </p:cNvSpPr>
                <p:nvPr/>
              </p:nvSpPr>
              <p:spPr>
                <a:xfrm>
                  <a:off x="15519781" y="17379602"/>
                  <a:ext cx="1154024" cy="746152"/>
                </a:xfrm>
                <a:prstGeom prst="roundRect">
                  <a:avLst/>
                </a:prstGeom>
                <a:solidFill>
                  <a:srgbClr val="E7F0F1">
                    <a:alpha val="40000"/>
                  </a:srgbClr>
                </a:solidFill>
                <a:ln w="28575">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TextBox 1045">
                  <a:extLst>
                    <a:ext uri="{FF2B5EF4-FFF2-40B4-BE49-F238E27FC236}">
                      <a16:creationId xmlns:a16="http://schemas.microsoft.com/office/drawing/2014/main" id="{45B4B996-4179-4268-AFF4-8A93AFB8EB2A}"/>
                    </a:ext>
                  </a:extLst>
                </p:cNvPr>
                <p:cNvSpPr txBox="1"/>
                <p:nvPr/>
              </p:nvSpPr>
              <p:spPr>
                <a:xfrm>
                  <a:off x="13268024" y="17500489"/>
                  <a:ext cx="993434" cy="443198"/>
                </a:xfrm>
                <a:prstGeom prst="rect">
                  <a:avLst/>
                </a:prstGeom>
                <a:noFill/>
              </p:spPr>
              <p:txBody>
                <a:bodyPr wrap="square" rtlCol="0">
                  <a:spAutoFit/>
                </a:bodyPr>
                <a:lstStyle/>
                <a:p>
                  <a:r>
                    <a:rPr lang="en-US">
                      <a:latin typeface="Garamond" panose="02020404030301010803" pitchFamily="18" charset="0"/>
                    </a:rPr>
                    <a:t>Input</a:t>
                  </a:r>
                </a:p>
              </p:txBody>
            </p:sp>
            <p:sp>
              <p:nvSpPr>
                <p:cNvPr id="190" name="TextBox 189">
                  <a:extLst>
                    <a:ext uri="{FF2B5EF4-FFF2-40B4-BE49-F238E27FC236}">
                      <a16:creationId xmlns:a16="http://schemas.microsoft.com/office/drawing/2014/main" id="{A27E739A-9DE7-455E-9C45-20182995795B}"/>
                    </a:ext>
                  </a:extLst>
                </p:cNvPr>
                <p:cNvSpPr txBox="1"/>
                <p:nvPr/>
              </p:nvSpPr>
              <p:spPr>
                <a:xfrm>
                  <a:off x="15567709" y="17520468"/>
                  <a:ext cx="1168312" cy="443199"/>
                </a:xfrm>
                <a:prstGeom prst="rect">
                  <a:avLst/>
                </a:prstGeom>
                <a:noFill/>
              </p:spPr>
              <p:txBody>
                <a:bodyPr wrap="square" rtlCol="0">
                  <a:spAutoFit/>
                </a:bodyPr>
                <a:lstStyle/>
                <a:p>
                  <a:r>
                    <a:rPr lang="en-US">
                      <a:latin typeface="Garamond" panose="02020404030301010803" pitchFamily="18" charset="0"/>
                    </a:rPr>
                    <a:t>Analysis</a:t>
                  </a:r>
                </a:p>
              </p:txBody>
            </p:sp>
            <p:sp>
              <p:nvSpPr>
                <p:cNvPr id="191" name="TextBox 190">
                  <a:extLst>
                    <a:ext uri="{FF2B5EF4-FFF2-40B4-BE49-F238E27FC236}">
                      <a16:creationId xmlns:a16="http://schemas.microsoft.com/office/drawing/2014/main" id="{2F7CAE1B-5009-4595-B350-BA814D152597}"/>
                    </a:ext>
                  </a:extLst>
                </p:cNvPr>
                <p:cNvSpPr txBox="1"/>
                <p:nvPr/>
              </p:nvSpPr>
              <p:spPr>
                <a:xfrm>
                  <a:off x="17830377" y="17517225"/>
                  <a:ext cx="1016790" cy="443198"/>
                </a:xfrm>
                <a:prstGeom prst="rect">
                  <a:avLst/>
                </a:prstGeom>
                <a:noFill/>
              </p:spPr>
              <p:txBody>
                <a:bodyPr wrap="square" rtlCol="0">
                  <a:spAutoFit/>
                </a:bodyPr>
                <a:lstStyle/>
                <a:p>
                  <a:r>
                    <a:rPr lang="en-US">
                      <a:latin typeface="Garamond" panose="02020404030301010803" pitchFamily="18" charset="0"/>
                    </a:rPr>
                    <a:t>Output</a:t>
                  </a:r>
                </a:p>
              </p:txBody>
            </p:sp>
          </p:grpSp>
          <p:grpSp>
            <p:nvGrpSpPr>
              <p:cNvPr id="67" name="Group 66">
                <a:extLst>
                  <a:ext uri="{FF2B5EF4-FFF2-40B4-BE49-F238E27FC236}">
                    <a16:creationId xmlns:a16="http://schemas.microsoft.com/office/drawing/2014/main" id="{92601655-AC55-2C22-E364-1537CC1C369C}"/>
                  </a:ext>
                </a:extLst>
              </p:cNvPr>
              <p:cNvGrpSpPr/>
              <p:nvPr/>
            </p:nvGrpSpPr>
            <p:grpSpPr>
              <a:xfrm>
                <a:off x="12009886" y="4800643"/>
                <a:ext cx="12144307" cy="7469823"/>
                <a:chOff x="12482940" y="5333837"/>
                <a:chExt cx="12144307" cy="7469823"/>
              </a:xfrm>
            </p:grpSpPr>
            <p:pic>
              <p:nvPicPr>
                <p:cNvPr id="203" name="Graphic 6476" descr="Topography Map outline">
                  <a:extLst>
                    <a:ext uri="{FF2B5EF4-FFF2-40B4-BE49-F238E27FC236}">
                      <a16:creationId xmlns:a16="http://schemas.microsoft.com/office/drawing/2014/main" id="{8433358A-A983-4EA6-95CF-862182A55D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499186" y="6272256"/>
                  <a:ext cx="953844" cy="932522"/>
                </a:xfrm>
                <a:prstGeom prst="rect">
                  <a:avLst/>
                </a:prstGeom>
              </p:spPr>
            </p:pic>
            <p:sp>
              <p:nvSpPr>
                <p:cNvPr id="122" name="TextBox 121">
                  <a:extLst>
                    <a:ext uri="{FF2B5EF4-FFF2-40B4-BE49-F238E27FC236}">
                      <a16:creationId xmlns:a16="http://schemas.microsoft.com/office/drawing/2014/main" id="{3C8F4684-F30C-4125-AF85-8C5880A7978D}"/>
                    </a:ext>
                  </a:extLst>
                </p:cNvPr>
                <p:cNvSpPr txBox="1"/>
                <p:nvPr/>
              </p:nvSpPr>
              <p:spPr>
                <a:xfrm>
                  <a:off x="22097607" y="8213667"/>
                  <a:ext cx="1675614" cy="1200329"/>
                </a:xfrm>
                <a:prstGeom prst="rect">
                  <a:avLst/>
                </a:prstGeom>
                <a:noFill/>
              </p:spPr>
              <p:txBody>
                <a:bodyPr wrap="square" rtlCol="0">
                  <a:spAutoFit/>
                </a:bodyPr>
                <a:lstStyle/>
                <a:p>
                  <a:pPr marL="285750" indent="-285750">
                    <a:buClr>
                      <a:schemeClr val="tx1">
                        <a:lumMod val="75000"/>
                        <a:lumOff val="25000"/>
                      </a:schemeClr>
                    </a:buClr>
                    <a:buSzPct val="125000"/>
                    <a:buFont typeface="Arial" panose="020B0604020202020204" pitchFamily="34" charset="0"/>
                    <a:buChar char="•"/>
                  </a:pPr>
                  <a:r>
                    <a:rPr lang="en-US">
                      <a:solidFill>
                        <a:schemeClr val="tx1">
                          <a:lumMod val="75000"/>
                          <a:lumOff val="25000"/>
                        </a:schemeClr>
                      </a:solidFill>
                      <a:latin typeface="Garamond" panose="02020404030301010803" pitchFamily="18" charset="0"/>
                    </a:rPr>
                    <a:t>How have they changed over time?</a:t>
                  </a:r>
                </a:p>
                <a:p>
                  <a:endParaRPr lang="en-US"/>
                </a:p>
              </p:txBody>
            </p:sp>
            <p:grpSp>
              <p:nvGrpSpPr>
                <p:cNvPr id="125" name="Group 124">
                  <a:extLst>
                    <a:ext uri="{FF2B5EF4-FFF2-40B4-BE49-F238E27FC236}">
                      <a16:creationId xmlns:a16="http://schemas.microsoft.com/office/drawing/2014/main" id="{9EF306B8-2BDD-4FD4-9F10-9CF94950BAA4}"/>
                    </a:ext>
                  </a:extLst>
                </p:cNvPr>
                <p:cNvGrpSpPr/>
                <p:nvPr/>
              </p:nvGrpSpPr>
              <p:grpSpPr>
                <a:xfrm>
                  <a:off x="19280008" y="6659849"/>
                  <a:ext cx="1600200" cy="1600200"/>
                  <a:chOff x="7594537" y="437024"/>
                  <a:chExt cx="1600200" cy="1600200"/>
                </a:xfrm>
              </p:grpSpPr>
              <p:sp>
                <p:nvSpPr>
                  <p:cNvPr id="146" name="Oval 145">
                    <a:extLst>
                      <a:ext uri="{FF2B5EF4-FFF2-40B4-BE49-F238E27FC236}">
                        <a16:creationId xmlns:a16="http://schemas.microsoft.com/office/drawing/2014/main" id="{3E0FA530-9AD5-4FD2-800C-ED4D50E61853}"/>
                      </a:ext>
                    </a:extLst>
                  </p:cNvPr>
                  <p:cNvSpPr>
                    <a:spLocks/>
                  </p:cNvSpPr>
                  <p:nvPr/>
                </p:nvSpPr>
                <p:spPr>
                  <a:xfrm>
                    <a:off x="7594537" y="437024"/>
                    <a:ext cx="1600200" cy="1600200"/>
                  </a:xfrm>
                  <a:prstGeom prst="ellipse">
                    <a:avLst/>
                  </a:prstGeom>
                  <a:solidFill>
                    <a:srgbClr val="79A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E06AEB39-BBFC-41C5-85DA-5AF1DB5C47B2}"/>
                      </a:ext>
                    </a:extLst>
                  </p:cNvPr>
                  <p:cNvSpPr txBox="1"/>
                  <p:nvPr/>
                </p:nvSpPr>
                <p:spPr>
                  <a:xfrm>
                    <a:off x="7781436" y="913958"/>
                    <a:ext cx="1226403" cy="646331"/>
                  </a:xfrm>
                  <a:prstGeom prst="rect">
                    <a:avLst/>
                  </a:prstGeom>
                  <a:noFill/>
                </p:spPr>
                <p:txBody>
                  <a:bodyPr wrap="square" rtlCol="0">
                    <a:spAutoFit/>
                  </a:bodyPr>
                  <a:lstStyle/>
                  <a:p>
                    <a:pPr algn="ctr"/>
                    <a:r>
                      <a:rPr lang="en-US" b="1">
                        <a:solidFill>
                          <a:schemeClr val="bg1"/>
                        </a:solidFill>
                        <a:latin typeface="Garamond" panose="02020404030301010803" pitchFamily="18" charset="0"/>
                      </a:rPr>
                      <a:t>Change Maps</a:t>
                    </a:r>
                  </a:p>
                </p:txBody>
              </p:sp>
            </p:grpSp>
            <p:grpSp>
              <p:nvGrpSpPr>
                <p:cNvPr id="126" name="Group 125">
                  <a:extLst>
                    <a:ext uri="{FF2B5EF4-FFF2-40B4-BE49-F238E27FC236}">
                      <a16:creationId xmlns:a16="http://schemas.microsoft.com/office/drawing/2014/main" id="{B9321C0E-6659-40A3-9947-24CEFE6756BA}"/>
                    </a:ext>
                  </a:extLst>
                </p:cNvPr>
                <p:cNvGrpSpPr/>
                <p:nvPr/>
              </p:nvGrpSpPr>
              <p:grpSpPr>
                <a:xfrm>
                  <a:off x="20680649" y="8218809"/>
                  <a:ext cx="1600200" cy="1600200"/>
                  <a:chOff x="8986386" y="2126030"/>
                  <a:chExt cx="1600200" cy="1600200"/>
                </a:xfrm>
              </p:grpSpPr>
              <p:sp>
                <p:nvSpPr>
                  <p:cNvPr id="144" name="Oval 143">
                    <a:extLst>
                      <a:ext uri="{FF2B5EF4-FFF2-40B4-BE49-F238E27FC236}">
                        <a16:creationId xmlns:a16="http://schemas.microsoft.com/office/drawing/2014/main" id="{132A727B-CC15-4768-A61D-82AA74E5003D}"/>
                      </a:ext>
                    </a:extLst>
                  </p:cNvPr>
                  <p:cNvSpPr>
                    <a:spLocks/>
                  </p:cNvSpPr>
                  <p:nvPr/>
                </p:nvSpPr>
                <p:spPr>
                  <a:xfrm>
                    <a:off x="8986386" y="2126030"/>
                    <a:ext cx="1600200" cy="1600200"/>
                  </a:xfrm>
                  <a:prstGeom prst="ellipse">
                    <a:avLst/>
                  </a:prstGeom>
                  <a:solidFill>
                    <a:srgbClr val="3D8C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1FEEA4BA-4EEA-4ABE-9928-DDAF9AAD0ECC}"/>
                      </a:ext>
                    </a:extLst>
                  </p:cNvPr>
                  <p:cNvSpPr txBox="1"/>
                  <p:nvPr/>
                </p:nvSpPr>
                <p:spPr>
                  <a:xfrm>
                    <a:off x="9117915" y="2741464"/>
                    <a:ext cx="1337143" cy="369332"/>
                  </a:xfrm>
                  <a:prstGeom prst="rect">
                    <a:avLst/>
                  </a:prstGeom>
                  <a:noFill/>
                </p:spPr>
                <p:txBody>
                  <a:bodyPr wrap="square" rtlCol="0">
                    <a:spAutoFit/>
                  </a:bodyPr>
                  <a:lstStyle/>
                  <a:p>
                    <a:pPr algn="ctr"/>
                    <a:r>
                      <a:rPr lang="en-US" b="1">
                        <a:solidFill>
                          <a:schemeClr val="bg1"/>
                        </a:solidFill>
                        <a:latin typeface="Garamond" panose="02020404030301010803" pitchFamily="18" charset="0"/>
                      </a:rPr>
                      <a:t>Time Series</a:t>
                    </a:r>
                  </a:p>
                </p:txBody>
              </p:sp>
            </p:grpSp>
            <p:grpSp>
              <p:nvGrpSpPr>
                <p:cNvPr id="127" name="Group 126">
                  <a:extLst>
                    <a:ext uri="{FF2B5EF4-FFF2-40B4-BE49-F238E27FC236}">
                      <a16:creationId xmlns:a16="http://schemas.microsoft.com/office/drawing/2014/main" id="{5D8E4AE6-1BE7-4F7A-A8F5-3D0C7BB8B510}"/>
                    </a:ext>
                  </a:extLst>
                </p:cNvPr>
                <p:cNvGrpSpPr/>
                <p:nvPr/>
              </p:nvGrpSpPr>
              <p:grpSpPr>
                <a:xfrm>
                  <a:off x="19280008" y="9791484"/>
                  <a:ext cx="1600200" cy="1600200"/>
                  <a:chOff x="7594537" y="3672313"/>
                  <a:chExt cx="1600200" cy="1600200"/>
                </a:xfrm>
              </p:grpSpPr>
              <p:sp>
                <p:nvSpPr>
                  <p:cNvPr id="142" name="Oval 141">
                    <a:extLst>
                      <a:ext uri="{FF2B5EF4-FFF2-40B4-BE49-F238E27FC236}">
                        <a16:creationId xmlns:a16="http://schemas.microsoft.com/office/drawing/2014/main" id="{1B628086-1D64-4382-998F-2AC1AE923224}"/>
                      </a:ext>
                    </a:extLst>
                  </p:cNvPr>
                  <p:cNvSpPr>
                    <a:spLocks/>
                  </p:cNvSpPr>
                  <p:nvPr/>
                </p:nvSpPr>
                <p:spPr>
                  <a:xfrm>
                    <a:off x="7594537" y="3672313"/>
                    <a:ext cx="1600200" cy="1600200"/>
                  </a:xfrm>
                  <a:prstGeom prst="ellipse">
                    <a:avLst/>
                  </a:prstGeom>
                  <a:solidFill>
                    <a:srgbClr val="AD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BB47D852-6C5F-4B6E-AC2E-D85B2A0C1D75}"/>
                      </a:ext>
                    </a:extLst>
                  </p:cNvPr>
                  <p:cNvSpPr txBox="1"/>
                  <p:nvPr/>
                </p:nvSpPr>
                <p:spPr>
                  <a:xfrm>
                    <a:off x="7746799" y="4149247"/>
                    <a:ext cx="1295677" cy="646331"/>
                  </a:xfrm>
                  <a:prstGeom prst="rect">
                    <a:avLst/>
                  </a:prstGeom>
                  <a:noFill/>
                </p:spPr>
                <p:txBody>
                  <a:bodyPr wrap="square" rtlCol="0">
                    <a:spAutoFit/>
                  </a:bodyPr>
                  <a:lstStyle/>
                  <a:p>
                    <a:pPr algn="ctr"/>
                    <a:r>
                      <a:rPr lang="en-US" b="1">
                        <a:solidFill>
                          <a:schemeClr val="bg1"/>
                        </a:solidFill>
                        <a:latin typeface="Garamond" panose="02020404030301010803" pitchFamily="18" charset="0"/>
                      </a:rPr>
                      <a:t>Direct Detection</a:t>
                    </a:r>
                  </a:p>
                </p:txBody>
              </p:sp>
            </p:grpSp>
            <p:cxnSp>
              <p:nvCxnSpPr>
                <p:cNvPr id="128" name="Straight Arrow Connector 127">
                  <a:extLst>
                    <a:ext uri="{FF2B5EF4-FFF2-40B4-BE49-F238E27FC236}">
                      <a16:creationId xmlns:a16="http://schemas.microsoft.com/office/drawing/2014/main" id="{64A49ECD-F3DD-4A2A-AA65-C9001B599316}"/>
                    </a:ext>
                  </a:extLst>
                </p:cNvPr>
                <p:cNvCxnSpPr>
                  <a:cxnSpLocks/>
                </p:cNvCxnSpPr>
                <p:nvPr/>
              </p:nvCxnSpPr>
              <p:spPr>
                <a:xfrm flipV="1">
                  <a:off x="18617760" y="8002465"/>
                  <a:ext cx="669945" cy="456170"/>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46EAB88D-07D9-46C3-B56D-A0904A310DF3}"/>
                    </a:ext>
                  </a:extLst>
                </p:cNvPr>
                <p:cNvCxnSpPr>
                  <a:cxnSpLocks/>
                </p:cNvCxnSpPr>
                <p:nvPr/>
              </p:nvCxnSpPr>
              <p:spPr>
                <a:xfrm>
                  <a:off x="19325898" y="9079823"/>
                  <a:ext cx="1207561" cy="0"/>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9F40A3A7-43D4-4D27-AAFC-7EB32189FCCE}"/>
                    </a:ext>
                  </a:extLst>
                </p:cNvPr>
                <p:cNvCxnSpPr>
                  <a:cxnSpLocks/>
                </p:cNvCxnSpPr>
                <p:nvPr/>
              </p:nvCxnSpPr>
              <p:spPr>
                <a:xfrm>
                  <a:off x="18585571" y="9678575"/>
                  <a:ext cx="677720" cy="531131"/>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C8D59D52-C4E7-4FFD-BF74-467E46A9202B}"/>
                    </a:ext>
                  </a:extLst>
                </p:cNvPr>
                <p:cNvSpPr txBox="1"/>
                <p:nvPr/>
              </p:nvSpPr>
              <p:spPr>
                <a:xfrm>
                  <a:off x="20668950" y="6530406"/>
                  <a:ext cx="1984171" cy="1477328"/>
                </a:xfrm>
                <a:prstGeom prst="rect">
                  <a:avLst/>
                </a:prstGeom>
                <a:noFill/>
              </p:spPr>
              <p:txBody>
                <a:bodyPr wrap="square" rtlCol="0">
                  <a:spAutoFit/>
                </a:bodyPr>
                <a:lstStyle/>
                <a:p>
                  <a:pPr marL="285750" indent="-285750">
                    <a:buClr>
                      <a:schemeClr val="tx1">
                        <a:lumMod val="75000"/>
                        <a:lumOff val="25000"/>
                      </a:schemeClr>
                    </a:buClr>
                    <a:buSzPct val="125000"/>
                    <a:buFont typeface="Arial" panose="020B0604020202020204" pitchFamily="34" charset="0"/>
                    <a:buChar char="•"/>
                  </a:pPr>
                  <a:r>
                    <a:rPr lang="en-US">
                      <a:solidFill>
                        <a:schemeClr val="tx1">
                          <a:lumMod val="75000"/>
                          <a:lumOff val="25000"/>
                        </a:schemeClr>
                      </a:solidFill>
                      <a:latin typeface="Garamond" panose="02020404030301010803" pitchFamily="18" charset="0"/>
                    </a:rPr>
                    <a:t>How has vegetation and water changed in space?</a:t>
                  </a:r>
                  <a:endParaRPr lang="en-US">
                    <a:latin typeface="Garamond" panose="02020404030301010803" pitchFamily="18" charset="0"/>
                  </a:endParaRPr>
                </a:p>
                <a:p>
                  <a:endParaRPr lang="en-US"/>
                </a:p>
              </p:txBody>
            </p:sp>
            <p:sp>
              <p:nvSpPr>
                <p:cNvPr id="132" name="Rectangle: Rounded Corners 131">
                  <a:extLst>
                    <a:ext uri="{FF2B5EF4-FFF2-40B4-BE49-F238E27FC236}">
                      <a16:creationId xmlns:a16="http://schemas.microsoft.com/office/drawing/2014/main" id="{CA40AAA5-B778-4D13-8A9F-38A6ED5D2DC8}"/>
                    </a:ext>
                  </a:extLst>
                </p:cNvPr>
                <p:cNvSpPr/>
                <p:nvPr/>
              </p:nvSpPr>
              <p:spPr>
                <a:xfrm>
                  <a:off x="17720340" y="8505658"/>
                  <a:ext cx="1512704" cy="1112299"/>
                </a:xfrm>
                <a:prstGeom prst="roundRect">
                  <a:avLst/>
                </a:prstGeom>
                <a:solidFill>
                  <a:srgbClr val="E7F0F1">
                    <a:alpha val="40000"/>
                  </a:srgbClr>
                </a:solidFill>
                <a:ln w="28575">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Graphic 6475" descr="Stopwatch with solid fill">
                  <a:extLst>
                    <a:ext uri="{FF2B5EF4-FFF2-40B4-BE49-F238E27FC236}">
                      <a16:creationId xmlns:a16="http://schemas.microsoft.com/office/drawing/2014/main" id="{2F37638B-5B23-4F75-9C36-994DAC5E8C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045934" y="6107266"/>
                  <a:ext cx="497962" cy="486831"/>
                </a:xfrm>
                <a:prstGeom prst="rect">
                  <a:avLst/>
                </a:prstGeom>
              </p:spPr>
            </p:pic>
            <p:sp>
              <p:nvSpPr>
                <p:cNvPr id="134" name="TextBox 133">
                  <a:extLst>
                    <a:ext uri="{FF2B5EF4-FFF2-40B4-BE49-F238E27FC236}">
                      <a16:creationId xmlns:a16="http://schemas.microsoft.com/office/drawing/2014/main" id="{7F9168BF-25C5-4B86-BA3A-A212419C6D3F}"/>
                    </a:ext>
                  </a:extLst>
                </p:cNvPr>
                <p:cNvSpPr txBox="1"/>
                <p:nvPr/>
              </p:nvSpPr>
              <p:spPr>
                <a:xfrm>
                  <a:off x="20876664" y="10174671"/>
                  <a:ext cx="2306297" cy="1477328"/>
                </a:xfrm>
                <a:prstGeom prst="rect">
                  <a:avLst/>
                </a:prstGeom>
                <a:noFill/>
              </p:spPr>
              <p:txBody>
                <a:bodyPr wrap="square" rtlCol="0">
                  <a:spAutoFit/>
                </a:bodyPr>
                <a:lstStyle/>
                <a:p>
                  <a:pPr marL="285750" indent="-285750">
                    <a:buClr>
                      <a:schemeClr val="tx1">
                        <a:lumMod val="75000"/>
                        <a:lumOff val="25000"/>
                      </a:schemeClr>
                    </a:buClr>
                    <a:buSzPct val="125000"/>
                    <a:buFont typeface="Arial" panose="020B0604020202020204" pitchFamily="34" charset="0"/>
                    <a:buChar char="•"/>
                  </a:pPr>
                  <a:r>
                    <a:rPr lang="en-US">
                      <a:solidFill>
                        <a:schemeClr val="tx1">
                          <a:lumMod val="75000"/>
                          <a:lumOff val="25000"/>
                        </a:schemeClr>
                      </a:solidFill>
                      <a:latin typeface="Garamond" panose="02020404030301010803" pitchFamily="18" charset="0"/>
                    </a:rPr>
                    <a:t>Are spring and seep NDVI/NDWI values statistically unique?</a:t>
                  </a:r>
                  <a:endParaRPr lang="en-US">
                    <a:latin typeface="Garamond" panose="02020404030301010803" pitchFamily="18" charset="0"/>
                  </a:endParaRPr>
                </a:p>
                <a:p>
                  <a:endParaRPr lang="en-US"/>
                </a:p>
              </p:txBody>
            </p:sp>
            <p:sp>
              <p:nvSpPr>
                <p:cNvPr id="135" name="Freeform: Shape 134">
                  <a:extLst>
                    <a:ext uri="{FF2B5EF4-FFF2-40B4-BE49-F238E27FC236}">
                      <a16:creationId xmlns:a16="http://schemas.microsoft.com/office/drawing/2014/main" id="{A35C5B83-AC49-4E15-AEE5-0B62558EB12D}"/>
                    </a:ext>
                  </a:extLst>
                </p:cNvPr>
                <p:cNvSpPr>
                  <a:spLocks noChangeAspect="1"/>
                </p:cNvSpPr>
                <p:nvPr/>
              </p:nvSpPr>
              <p:spPr>
                <a:xfrm rot="6226824">
                  <a:off x="22627663" y="10929286"/>
                  <a:ext cx="915502" cy="924795"/>
                </a:xfrm>
                <a:custGeom>
                  <a:avLst/>
                  <a:gdLst>
                    <a:gd name="connsiteX0" fmla="*/ 666906 w 833772"/>
                    <a:gd name="connsiteY0" fmla="*/ 554137 h 823408"/>
                    <a:gd name="connsiteX1" fmla="*/ 576782 w 833772"/>
                    <a:gd name="connsiteY1" fmla="*/ 554137 h 823408"/>
                    <a:gd name="connsiteX2" fmla="*/ 532250 w 833772"/>
                    <a:gd name="connsiteY2" fmla="*/ 510132 h 823408"/>
                    <a:gd name="connsiteX3" fmla="*/ 515286 w 833772"/>
                    <a:gd name="connsiteY3" fmla="*/ 80554 h 823408"/>
                    <a:gd name="connsiteX4" fmla="*/ 81630 w 833772"/>
                    <a:gd name="connsiteY4" fmla="*/ 98366 h 823408"/>
                    <a:gd name="connsiteX5" fmla="*/ 98594 w 833772"/>
                    <a:gd name="connsiteY5" fmla="*/ 527943 h 823408"/>
                    <a:gd name="connsiteX6" fmla="*/ 518467 w 833772"/>
                    <a:gd name="connsiteY6" fmla="*/ 525848 h 823408"/>
                    <a:gd name="connsiteX7" fmla="*/ 562999 w 833772"/>
                    <a:gd name="connsiteY7" fmla="*/ 569853 h 823408"/>
                    <a:gd name="connsiteX8" fmla="*/ 546034 w 833772"/>
                    <a:gd name="connsiteY8" fmla="*/ 610716 h 823408"/>
                    <a:gd name="connsiteX9" fmla="*/ 562999 w 833772"/>
                    <a:gd name="connsiteY9" fmla="*/ 658912 h 823408"/>
                    <a:gd name="connsiteX10" fmla="*/ 712499 w 833772"/>
                    <a:gd name="connsiteY10" fmla="*/ 806645 h 823408"/>
                    <a:gd name="connsiteX11" fmla="*/ 754910 w 833772"/>
                    <a:gd name="connsiteY11" fmla="*/ 823409 h 823408"/>
                    <a:gd name="connsiteX12" fmla="*/ 810045 w 833772"/>
                    <a:gd name="connsiteY12" fmla="*/ 800358 h 823408"/>
                    <a:gd name="connsiteX13" fmla="*/ 833371 w 833772"/>
                    <a:gd name="connsiteY13" fmla="*/ 751114 h 823408"/>
                    <a:gd name="connsiteX14" fmla="*/ 816406 w 833772"/>
                    <a:gd name="connsiteY14" fmla="*/ 702918 h 823408"/>
                    <a:gd name="connsiteX15" fmla="*/ 666906 w 833772"/>
                    <a:gd name="connsiteY15" fmla="*/ 554137 h 823408"/>
                    <a:gd name="connsiteX16" fmla="*/ 106016 w 833772"/>
                    <a:gd name="connsiteY16" fmla="*/ 503845 h 823408"/>
                    <a:gd name="connsiteX17" fmla="*/ 106016 w 833772"/>
                    <a:gd name="connsiteY17" fmla="*/ 103605 h 823408"/>
                    <a:gd name="connsiteX18" fmla="*/ 511045 w 833772"/>
                    <a:gd name="connsiteY18" fmla="*/ 103605 h 823408"/>
                    <a:gd name="connsiteX19" fmla="*/ 511045 w 833772"/>
                    <a:gd name="connsiteY19" fmla="*/ 503845 h 823408"/>
                    <a:gd name="connsiteX20" fmla="*/ 308531 w 833772"/>
                    <a:gd name="connsiteY20" fmla="*/ 586617 h 823408"/>
                    <a:gd name="connsiteX21" fmla="*/ 106016 w 833772"/>
                    <a:gd name="connsiteY21" fmla="*/ 503845 h 823408"/>
                    <a:gd name="connsiteX22" fmla="*/ 794140 w 833772"/>
                    <a:gd name="connsiteY22" fmla="*/ 783594 h 823408"/>
                    <a:gd name="connsiteX23" fmla="*/ 726282 w 833772"/>
                    <a:gd name="connsiteY23" fmla="*/ 789881 h 823408"/>
                    <a:gd name="connsiteX24" fmla="*/ 577843 w 833772"/>
                    <a:gd name="connsiteY24" fmla="*/ 643196 h 823408"/>
                    <a:gd name="connsiteX25" fmla="*/ 567240 w 833772"/>
                    <a:gd name="connsiteY25" fmla="*/ 611763 h 823408"/>
                    <a:gd name="connsiteX26" fmla="*/ 585265 w 833772"/>
                    <a:gd name="connsiteY26" fmla="*/ 576140 h 823408"/>
                    <a:gd name="connsiteX27" fmla="*/ 625555 w 833772"/>
                    <a:gd name="connsiteY27" fmla="*/ 558328 h 823408"/>
                    <a:gd name="connsiteX28" fmla="*/ 653123 w 833772"/>
                    <a:gd name="connsiteY28" fmla="*/ 568806 h 823408"/>
                    <a:gd name="connsiteX29" fmla="*/ 801562 w 833772"/>
                    <a:gd name="connsiteY29" fmla="*/ 716538 h 823408"/>
                    <a:gd name="connsiteX30" fmla="*/ 812165 w 833772"/>
                    <a:gd name="connsiteY30" fmla="*/ 747971 h 823408"/>
                    <a:gd name="connsiteX31" fmla="*/ 794140 w 833772"/>
                    <a:gd name="connsiteY31" fmla="*/ 783594 h 823408"/>
                    <a:gd name="connsiteX32" fmla="*/ 794140 w 833772"/>
                    <a:gd name="connsiteY32" fmla="*/ 783594 h 82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3772" h="823408">
                      <a:moveTo>
                        <a:pt x="666906" y="554137"/>
                      </a:moveTo>
                      <a:cubicBezTo>
                        <a:pt x="643580" y="531087"/>
                        <a:pt x="605410" y="532134"/>
                        <a:pt x="576782" y="554137"/>
                      </a:cubicBezTo>
                      <a:lnTo>
                        <a:pt x="532250" y="510132"/>
                      </a:lnTo>
                      <a:cubicBezTo>
                        <a:pt x="647821" y="386497"/>
                        <a:pt x="640399" y="194759"/>
                        <a:pt x="515286" y="80554"/>
                      </a:cubicBezTo>
                      <a:cubicBezTo>
                        <a:pt x="390172" y="-33651"/>
                        <a:pt x="197201" y="-25269"/>
                        <a:pt x="81630" y="98366"/>
                      </a:cubicBezTo>
                      <a:cubicBezTo>
                        <a:pt x="-33941" y="222000"/>
                        <a:pt x="-25459" y="413739"/>
                        <a:pt x="98594" y="527943"/>
                      </a:cubicBezTo>
                      <a:cubicBezTo>
                        <a:pt x="217346" y="636909"/>
                        <a:pt x="400775" y="635862"/>
                        <a:pt x="518467" y="525848"/>
                      </a:cubicBezTo>
                      <a:lnTo>
                        <a:pt x="562999" y="569853"/>
                      </a:lnTo>
                      <a:cubicBezTo>
                        <a:pt x="553456" y="581379"/>
                        <a:pt x="548155" y="596047"/>
                        <a:pt x="546034" y="610716"/>
                      </a:cubicBezTo>
                      <a:cubicBezTo>
                        <a:pt x="543914" y="628527"/>
                        <a:pt x="550275" y="646339"/>
                        <a:pt x="562999" y="658912"/>
                      </a:cubicBezTo>
                      <a:lnTo>
                        <a:pt x="712499" y="806645"/>
                      </a:lnTo>
                      <a:cubicBezTo>
                        <a:pt x="724162" y="817122"/>
                        <a:pt x="739006" y="823409"/>
                        <a:pt x="754910" y="823409"/>
                      </a:cubicBezTo>
                      <a:cubicBezTo>
                        <a:pt x="776116" y="823409"/>
                        <a:pt x="795201" y="815027"/>
                        <a:pt x="810045" y="800358"/>
                      </a:cubicBezTo>
                      <a:cubicBezTo>
                        <a:pt x="823828" y="787785"/>
                        <a:pt x="832311" y="769974"/>
                        <a:pt x="833371" y="751114"/>
                      </a:cubicBezTo>
                      <a:cubicBezTo>
                        <a:pt x="835491" y="733302"/>
                        <a:pt x="829130" y="715491"/>
                        <a:pt x="816406" y="702918"/>
                      </a:cubicBezTo>
                      <a:lnTo>
                        <a:pt x="666906" y="554137"/>
                      </a:lnTo>
                      <a:close/>
                      <a:moveTo>
                        <a:pt x="106016" y="503845"/>
                      </a:moveTo>
                      <a:cubicBezTo>
                        <a:pt x="-5313" y="393831"/>
                        <a:pt x="-5313" y="214666"/>
                        <a:pt x="106016" y="103605"/>
                      </a:cubicBezTo>
                      <a:cubicBezTo>
                        <a:pt x="217346" y="-7457"/>
                        <a:pt x="398655" y="-6409"/>
                        <a:pt x="511045" y="103605"/>
                      </a:cubicBezTo>
                      <a:cubicBezTo>
                        <a:pt x="623435" y="213618"/>
                        <a:pt x="622374" y="392784"/>
                        <a:pt x="511045" y="503845"/>
                      </a:cubicBezTo>
                      <a:cubicBezTo>
                        <a:pt x="456970" y="557280"/>
                        <a:pt x="384871" y="586617"/>
                        <a:pt x="308531" y="586617"/>
                      </a:cubicBezTo>
                      <a:cubicBezTo>
                        <a:pt x="233250" y="586617"/>
                        <a:pt x="160091" y="557280"/>
                        <a:pt x="106016" y="503845"/>
                      </a:cubicBezTo>
                      <a:close/>
                      <a:moveTo>
                        <a:pt x="794140" y="783594"/>
                      </a:moveTo>
                      <a:cubicBezTo>
                        <a:pt x="773995" y="803502"/>
                        <a:pt x="743247" y="806645"/>
                        <a:pt x="726282" y="789881"/>
                      </a:cubicBezTo>
                      <a:lnTo>
                        <a:pt x="577843" y="643196"/>
                      </a:lnTo>
                      <a:cubicBezTo>
                        <a:pt x="569360" y="634814"/>
                        <a:pt x="566179" y="623289"/>
                        <a:pt x="567240" y="611763"/>
                      </a:cubicBezTo>
                      <a:cubicBezTo>
                        <a:pt x="568300" y="598143"/>
                        <a:pt x="574662" y="585570"/>
                        <a:pt x="585265" y="576140"/>
                      </a:cubicBezTo>
                      <a:cubicBezTo>
                        <a:pt x="595867" y="565662"/>
                        <a:pt x="610711" y="559376"/>
                        <a:pt x="625555" y="558328"/>
                      </a:cubicBezTo>
                      <a:cubicBezTo>
                        <a:pt x="636158" y="558328"/>
                        <a:pt x="645701" y="561471"/>
                        <a:pt x="653123" y="568806"/>
                      </a:cubicBezTo>
                      <a:lnTo>
                        <a:pt x="801562" y="716538"/>
                      </a:lnTo>
                      <a:cubicBezTo>
                        <a:pt x="810045" y="724920"/>
                        <a:pt x="813225" y="736446"/>
                        <a:pt x="812165" y="747971"/>
                      </a:cubicBezTo>
                      <a:cubicBezTo>
                        <a:pt x="810045" y="761592"/>
                        <a:pt x="804743" y="774165"/>
                        <a:pt x="794140" y="783594"/>
                      </a:cubicBezTo>
                      <a:cubicBezTo>
                        <a:pt x="794140" y="783594"/>
                        <a:pt x="794140" y="783594"/>
                        <a:pt x="794140" y="783594"/>
                      </a:cubicBezTo>
                      <a:close/>
                    </a:path>
                  </a:pathLst>
                </a:custGeom>
                <a:solidFill>
                  <a:srgbClr val="000000"/>
                </a:solidFill>
                <a:ln w="6350" cap="flat">
                  <a:solidFill>
                    <a:schemeClr val="tx1"/>
                  </a:solidFill>
                  <a:prstDash val="solid"/>
                  <a:miter/>
                </a:ln>
              </p:spPr>
              <p:txBody>
                <a:bodyPr rtlCol="0" anchor="ctr"/>
                <a:lstStyle/>
                <a:p>
                  <a:endParaRPr lang="en-US"/>
                </a:p>
              </p:txBody>
            </p:sp>
            <p:sp>
              <p:nvSpPr>
                <p:cNvPr id="136" name="Title 1">
                  <a:extLst>
                    <a:ext uri="{FF2B5EF4-FFF2-40B4-BE49-F238E27FC236}">
                      <a16:creationId xmlns:a16="http://schemas.microsoft.com/office/drawing/2014/main" id="{0027737D-B12E-49F5-A159-E282827144D0}"/>
                    </a:ext>
                  </a:extLst>
                </p:cNvPr>
                <p:cNvSpPr txBox="1">
                  <a:spLocks/>
                </p:cNvSpPr>
                <p:nvPr/>
              </p:nvSpPr>
              <p:spPr>
                <a:xfrm>
                  <a:off x="17793319" y="8747193"/>
                  <a:ext cx="1394958" cy="666803"/>
                </a:xfrm>
                <a:prstGeom prst="rect">
                  <a:avLst/>
                </a:prstGeom>
                <a:noFill/>
                <a:ln>
                  <a:noFill/>
                </a:ln>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solidFill>
                        <a:schemeClr val="tx1">
                          <a:lumMod val="75000"/>
                          <a:lumOff val="25000"/>
                        </a:schemeClr>
                      </a:solidFill>
                      <a:latin typeface="Garamond"/>
                    </a:rPr>
                    <a:t>Cloud &amp; Shadow Masks, NDVI</a:t>
                  </a:r>
                  <a:endParaRPr lang="en-US" sz="1800" b="1">
                    <a:solidFill>
                      <a:schemeClr val="tx1">
                        <a:lumMod val="75000"/>
                        <a:lumOff val="25000"/>
                      </a:schemeClr>
                    </a:solidFill>
                    <a:latin typeface="Garamond" panose="02020404030301010803" pitchFamily="18" charset="0"/>
                    <a:cs typeface="Calibri Light"/>
                  </a:endParaRPr>
                </a:p>
              </p:txBody>
            </p:sp>
            <p:sp>
              <p:nvSpPr>
                <p:cNvPr id="137" name="Arrow: Striped Right 136">
                  <a:extLst>
                    <a:ext uri="{FF2B5EF4-FFF2-40B4-BE49-F238E27FC236}">
                      <a16:creationId xmlns:a16="http://schemas.microsoft.com/office/drawing/2014/main" id="{8A30DF01-C012-46EB-8E2B-0AF8D9C8105C}"/>
                    </a:ext>
                  </a:extLst>
                </p:cNvPr>
                <p:cNvSpPr>
                  <a:spLocks noChangeAspect="1"/>
                </p:cNvSpPr>
                <p:nvPr/>
              </p:nvSpPr>
              <p:spPr>
                <a:xfrm>
                  <a:off x="17183156" y="8638296"/>
                  <a:ext cx="756728" cy="822960"/>
                </a:xfrm>
                <a:prstGeom prst="stripedRightArrow">
                  <a:avLst/>
                </a:prstGeom>
                <a:solidFill>
                  <a:srgbClr val="FF94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1375C99A-2620-4D1E-BEEE-D27A71E809A9}"/>
                    </a:ext>
                  </a:extLst>
                </p:cNvPr>
                <p:cNvSpPr/>
                <p:nvPr/>
              </p:nvSpPr>
              <p:spPr>
                <a:xfrm>
                  <a:off x="13418931" y="8586909"/>
                  <a:ext cx="3657600" cy="914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1030">
                  <a:extLst>
                    <a:ext uri="{FF2B5EF4-FFF2-40B4-BE49-F238E27FC236}">
                      <a16:creationId xmlns:a16="http://schemas.microsoft.com/office/drawing/2014/main" id="{6BEC80F8-5DA2-4D6D-B174-09AD9768B836}"/>
                    </a:ext>
                  </a:extLst>
                </p:cNvPr>
                <p:cNvSpPr/>
                <p:nvPr/>
              </p:nvSpPr>
              <p:spPr>
                <a:xfrm>
                  <a:off x="13418931" y="6811359"/>
                  <a:ext cx="3657600" cy="914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4" name="Group 1023">
                  <a:extLst>
                    <a:ext uri="{FF2B5EF4-FFF2-40B4-BE49-F238E27FC236}">
                      <a16:creationId xmlns:a16="http://schemas.microsoft.com/office/drawing/2014/main" id="{7E7AB0E3-0334-40A7-A64C-DB9E797F0308}"/>
                    </a:ext>
                  </a:extLst>
                </p:cNvPr>
                <p:cNvGrpSpPr/>
                <p:nvPr/>
              </p:nvGrpSpPr>
              <p:grpSpPr>
                <a:xfrm>
                  <a:off x="13779973" y="6252611"/>
                  <a:ext cx="2834640" cy="1005840"/>
                  <a:chOff x="12608593" y="10127610"/>
                  <a:chExt cx="2834640" cy="1005840"/>
                </a:xfrm>
              </p:grpSpPr>
              <p:sp>
                <p:nvSpPr>
                  <p:cNvPr id="86" name="Rectangle: Rounded Corners 85">
                    <a:extLst>
                      <a:ext uri="{FF2B5EF4-FFF2-40B4-BE49-F238E27FC236}">
                        <a16:creationId xmlns:a16="http://schemas.microsoft.com/office/drawing/2014/main" id="{C185BCBD-73CA-4E1F-9396-7D96C16DC805}"/>
                      </a:ext>
                    </a:extLst>
                  </p:cNvPr>
                  <p:cNvSpPr/>
                  <p:nvPr/>
                </p:nvSpPr>
                <p:spPr>
                  <a:xfrm>
                    <a:off x="12608593" y="10127610"/>
                    <a:ext cx="2834640" cy="10058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47B267AB-E1C4-4599-A9C3-C4546162DEBD}"/>
                      </a:ext>
                    </a:extLst>
                  </p:cNvPr>
                  <p:cNvSpPr txBox="1"/>
                  <p:nvPr/>
                </p:nvSpPr>
                <p:spPr>
                  <a:xfrm>
                    <a:off x="12652942" y="10276587"/>
                    <a:ext cx="2745943" cy="707886"/>
                  </a:xfrm>
                  <a:prstGeom prst="rect">
                    <a:avLst/>
                  </a:prstGeom>
                  <a:noFill/>
                </p:spPr>
                <p:txBody>
                  <a:bodyPr wrap="square" rtlCol="0">
                    <a:spAutoFit/>
                  </a:bodyPr>
                  <a:lstStyle/>
                  <a:p>
                    <a:pPr algn="ctr"/>
                    <a:r>
                      <a:rPr lang="en-US" sz="2000" b="1" err="1">
                        <a:solidFill>
                          <a:schemeClr val="bg1"/>
                        </a:solidFill>
                        <a:latin typeface="Garamond" panose="02020404030301010803" pitchFamily="18" charset="0"/>
                      </a:rPr>
                      <a:t>PlanetScope</a:t>
                    </a:r>
                    <a:r>
                      <a:rPr lang="en-US" sz="2000" b="1">
                        <a:solidFill>
                          <a:schemeClr val="bg1"/>
                        </a:solidFill>
                        <a:latin typeface="Garamond" panose="02020404030301010803" pitchFamily="18" charset="0"/>
                      </a:rPr>
                      <a:t> DOVEs (</a:t>
                    </a:r>
                    <a:r>
                      <a:rPr lang="en-US" sz="2000" b="1" err="1">
                        <a:solidFill>
                          <a:schemeClr val="bg1"/>
                        </a:solidFill>
                        <a:latin typeface="Garamond" panose="02020404030301010803" pitchFamily="18" charset="0"/>
                      </a:rPr>
                      <a:t>PlanetExplorer</a:t>
                    </a:r>
                    <a:r>
                      <a:rPr lang="en-US" sz="2000" b="1">
                        <a:solidFill>
                          <a:schemeClr val="bg1"/>
                        </a:solidFill>
                        <a:latin typeface="Garamond" panose="02020404030301010803" pitchFamily="18" charset="0"/>
                      </a:rPr>
                      <a:t>)</a:t>
                    </a:r>
                  </a:p>
                </p:txBody>
              </p:sp>
            </p:grpSp>
            <p:grpSp>
              <p:nvGrpSpPr>
                <p:cNvPr id="88" name="Group 87">
                  <a:extLst>
                    <a:ext uri="{FF2B5EF4-FFF2-40B4-BE49-F238E27FC236}">
                      <a16:creationId xmlns:a16="http://schemas.microsoft.com/office/drawing/2014/main" id="{FF47F01A-DEAF-4BB7-A8B3-25EC8E18914D}"/>
                    </a:ext>
                  </a:extLst>
                </p:cNvPr>
                <p:cNvGrpSpPr/>
                <p:nvPr/>
              </p:nvGrpSpPr>
              <p:grpSpPr>
                <a:xfrm>
                  <a:off x="13779973" y="8000209"/>
                  <a:ext cx="2846429" cy="1005840"/>
                  <a:chOff x="12512875" y="11281652"/>
                  <a:chExt cx="2846429" cy="1005840"/>
                </a:xfrm>
              </p:grpSpPr>
              <p:sp>
                <p:nvSpPr>
                  <p:cNvPr id="158" name="Rectangle: Rounded Corners 157">
                    <a:extLst>
                      <a:ext uri="{FF2B5EF4-FFF2-40B4-BE49-F238E27FC236}">
                        <a16:creationId xmlns:a16="http://schemas.microsoft.com/office/drawing/2014/main" id="{A5BC8FB2-1ED7-4D0D-BDC0-A1E221432390}"/>
                      </a:ext>
                    </a:extLst>
                  </p:cNvPr>
                  <p:cNvSpPr/>
                  <p:nvPr/>
                </p:nvSpPr>
                <p:spPr>
                  <a:xfrm>
                    <a:off x="12512875" y="11281652"/>
                    <a:ext cx="2834640" cy="10058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543118C7-31AC-4F22-9A2B-997EC245D769}"/>
                      </a:ext>
                    </a:extLst>
                  </p:cNvPr>
                  <p:cNvSpPr txBox="1"/>
                  <p:nvPr/>
                </p:nvSpPr>
                <p:spPr>
                  <a:xfrm>
                    <a:off x="12558595" y="11392290"/>
                    <a:ext cx="2800709" cy="707886"/>
                  </a:xfrm>
                  <a:prstGeom prst="rect">
                    <a:avLst/>
                  </a:prstGeom>
                  <a:noFill/>
                </p:spPr>
                <p:txBody>
                  <a:bodyPr wrap="square" rtlCol="0">
                    <a:spAutoFit/>
                  </a:bodyPr>
                  <a:lstStyle/>
                  <a:p>
                    <a:pPr algn="ctr"/>
                    <a:r>
                      <a:rPr lang="en-US" sz="2000" b="1" dirty="0">
                        <a:solidFill>
                          <a:schemeClr val="bg1"/>
                        </a:solidFill>
                        <a:latin typeface="Garamond" panose="02020404030301010803" pitchFamily="18" charset="0"/>
                      </a:rPr>
                      <a:t>Landsat 8 OLI </a:t>
                    </a:r>
                  </a:p>
                  <a:p>
                    <a:pPr algn="ctr"/>
                    <a:r>
                      <a:rPr lang="en-US" sz="2000" b="1" dirty="0">
                        <a:solidFill>
                          <a:schemeClr val="bg1"/>
                        </a:solidFill>
                        <a:latin typeface="Garamond" panose="02020404030301010803" pitchFamily="18" charset="0"/>
                      </a:rPr>
                      <a:t>(USGS)</a:t>
                    </a:r>
                  </a:p>
                </p:txBody>
              </p:sp>
            </p:grpSp>
            <p:sp>
              <p:nvSpPr>
                <p:cNvPr id="1028" name="TextBox 1027">
                  <a:extLst>
                    <a:ext uri="{FF2B5EF4-FFF2-40B4-BE49-F238E27FC236}">
                      <a16:creationId xmlns:a16="http://schemas.microsoft.com/office/drawing/2014/main" id="{F26B60EF-E5BD-43AC-BDA0-B0A0B6CCE8B3}"/>
                    </a:ext>
                  </a:extLst>
                </p:cNvPr>
                <p:cNvSpPr txBox="1"/>
                <p:nvPr/>
              </p:nvSpPr>
              <p:spPr>
                <a:xfrm>
                  <a:off x="14014028" y="7323906"/>
                  <a:ext cx="2834640" cy="400110"/>
                </a:xfrm>
                <a:prstGeom prst="rect">
                  <a:avLst/>
                </a:prstGeom>
                <a:noFill/>
              </p:spPr>
              <p:txBody>
                <a:bodyPr wrap="square" lIns="91440" tIns="45720" rIns="91440" bIns="45720" rtlCol="0" anchor="t">
                  <a:spAutoFit/>
                </a:bodyPr>
                <a:lstStyle/>
                <a:p>
                  <a:pPr marL="285750" indent="-285750">
                    <a:buClr>
                      <a:schemeClr val="tx1">
                        <a:lumMod val="75000"/>
                        <a:lumOff val="25000"/>
                      </a:schemeClr>
                    </a:buClr>
                    <a:buSzPct val="125000"/>
                    <a:buFont typeface="Arial" panose="020B0604020202020204" pitchFamily="34" charset="0"/>
                    <a:buChar char="•"/>
                  </a:pPr>
                  <a:r>
                    <a:rPr lang="en-US" sz="2000">
                      <a:solidFill>
                        <a:schemeClr val="tx1">
                          <a:lumMod val="75000"/>
                          <a:lumOff val="25000"/>
                        </a:schemeClr>
                      </a:solidFill>
                      <a:latin typeface="Garamond"/>
                    </a:rPr>
                    <a:t>2017 – 2022</a:t>
                  </a:r>
                </a:p>
              </p:txBody>
            </p:sp>
            <p:sp>
              <p:nvSpPr>
                <p:cNvPr id="166" name="TextBox 165">
                  <a:extLst>
                    <a:ext uri="{FF2B5EF4-FFF2-40B4-BE49-F238E27FC236}">
                      <a16:creationId xmlns:a16="http://schemas.microsoft.com/office/drawing/2014/main" id="{133557EB-1598-4A68-9999-86446729A317}"/>
                    </a:ext>
                  </a:extLst>
                </p:cNvPr>
                <p:cNvSpPr txBox="1"/>
                <p:nvPr/>
              </p:nvSpPr>
              <p:spPr>
                <a:xfrm>
                  <a:off x="14014028" y="9079347"/>
                  <a:ext cx="2834640" cy="400110"/>
                </a:xfrm>
                <a:prstGeom prst="rect">
                  <a:avLst/>
                </a:prstGeom>
                <a:noFill/>
              </p:spPr>
              <p:txBody>
                <a:bodyPr wrap="square" lIns="91440" tIns="45720" rIns="91440" bIns="45720" rtlCol="0" anchor="t">
                  <a:spAutoFit/>
                </a:bodyPr>
                <a:lstStyle/>
                <a:p>
                  <a:pPr marL="285750" indent="-285750">
                    <a:buClr>
                      <a:schemeClr val="tx1">
                        <a:lumMod val="75000"/>
                        <a:lumOff val="25000"/>
                      </a:schemeClr>
                    </a:buClr>
                    <a:buSzPct val="125000"/>
                    <a:buFont typeface="Arial" panose="020B0604020202020204" pitchFamily="34" charset="0"/>
                    <a:buChar char="•"/>
                  </a:pPr>
                  <a:r>
                    <a:rPr lang="en-US" sz="2000">
                      <a:solidFill>
                        <a:schemeClr val="tx1">
                          <a:lumMod val="75000"/>
                          <a:lumOff val="25000"/>
                        </a:schemeClr>
                      </a:solidFill>
                      <a:latin typeface="Garamond"/>
                    </a:rPr>
                    <a:t>2013 – 2022</a:t>
                  </a:r>
                </a:p>
              </p:txBody>
            </p:sp>
            <p:sp>
              <p:nvSpPr>
                <p:cNvPr id="1050" name="Rectangle 1049">
                  <a:extLst>
                    <a:ext uri="{FF2B5EF4-FFF2-40B4-BE49-F238E27FC236}">
                      <a16:creationId xmlns:a16="http://schemas.microsoft.com/office/drawing/2014/main" id="{4E67CEC4-9A59-4E96-AF4A-4A002F91535A}"/>
                    </a:ext>
                  </a:extLst>
                </p:cNvPr>
                <p:cNvSpPr/>
                <p:nvPr/>
              </p:nvSpPr>
              <p:spPr>
                <a:xfrm>
                  <a:off x="12482940" y="5650792"/>
                  <a:ext cx="12144307" cy="714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Graphic 6638" descr="Upward trend outline">
                  <a:extLst>
                    <a:ext uri="{FF2B5EF4-FFF2-40B4-BE49-F238E27FC236}">
                      <a16:creationId xmlns:a16="http://schemas.microsoft.com/office/drawing/2014/main" id="{59581E66-11D1-4E4E-A041-C32153D40B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3621407" y="8167322"/>
                  <a:ext cx="1005840" cy="1005840"/>
                </a:xfrm>
                <a:prstGeom prst="rect">
                  <a:avLst/>
                </a:prstGeom>
              </p:spPr>
            </p:pic>
            <p:sp>
              <p:nvSpPr>
                <p:cNvPr id="229" name="TextBox 228">
                  <a:extLst>
                    <a:ext uri="{FF2B5EF4-FFF2-40B4-BE49-F238E27FC236}">
                      <a16:creationId xmlns:a16="http://schemas.microsoft.com/office/drawing/2014/main" id="{3573FC78-19C7-483D-B40F-5335B0AA8C5C}"/>
                    </a:ext>
                  </a:extLst>
                </p:cNvPr>
                <p:cNvSpPr txBox="1"/>
                <p:nvPr/>
              </p:nvSpPr>
              <p:spPr>
                <a:xfrm>
                  <a:off x="14766504" y="12225458"/>
                  <a:ext cx="2022816" cy="578202"/>
                </a:xfrm>
                <a:prstGeom prst="rect">
                  <a:avLst/>
                </a:prstGeom>
                <a:noFill/>
              </p:spPr>
              <p:txBody>
                <a:bodyPr wrap="square" rtlCol="0">
                  <a:spAutoFit/>
                </a:bodyPr>
                <a:lstStyle/>
                <a:p>
                  <a:pPr algn="ctr"/>
                  <a:r>
                    <a:rPr lang="en-US" sz="1600">
                      <a:latin typeface="Garamond" panose="02020404030301010803" pitchFamily="18" charset="0"/>
                    </a:rPr>
                    <a:t>(Google Earth Engine &amp; ArcGIS Pro)</a:t>
                  </a:r>
                </a:p>
              </p:txBody>
            </p:sp>
            <p:sp>
              <p:nvSpPr>
                <p:cNvPr id="231" name="TextBox 230">
                  <a:extLst>
                    <a:ext uri="{FF2B5EF4-FFF2-40B4-BE49-F238E27FC236}">
                      <a16:creationId xmlns:a16="http://schemas.microsoft.com/office/drawing/2014/main" id="{A5B6EBD7-863A-4CDA-B39A-9252587ED3E6}"/>
                    </a:ext>
                  </a:extLst>
                </p:cNvPr>
                <p:cNvSpPr txBox="1"/>
                <p:nvPr/>
              </p:nvSpPr>
              <p:spPr>
                <a:xfrm>
                  <a:off x="21001506" y="5333837"/>
                  <a:ext cx="2770501" cy="630942"/>
                </a:xfrm>
                <a:prstGeom prst="rect">
                  <a:avLst/>
                </a:prstGeom>
                <a:solidFill>
                  <a:schemeClr val="accent4">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a:latin typeface="Century Gothic"/>
                      <a:cs typeface="Calibri"/>
                    </a:rPr>
                    <a:t>NDVI/NDWI</a:t>
                  </a:r>
                  <a:endParaRPr lang="en-US" sz="3500">
                    <a:latin typeface="Century Gothic"/>
                  </a:endParaRPr>
                </a:p>
              </p:txBody>
            </p:sp>
          </p:grpSp>
        </p:grpSp>
        <p:sp>
          <p:nvSpPr>
            <p:cNvPr id="123" name="TextBox 122">
              <a:extLst>
                <a:ext uri="{FF2B5EF4-FFF2-40B4-BE49-F238E27FC236}">
                  <a16:creationId xmlns:a16="http://schemas.microsoft.com/office/drawing/2014/main" id="{AE07BAF1-9E1A-E30B-D59A-3E7E78E28878}"/>
                </a:ext>
              </a:extLst>
            </p:cNvPr>
            <p:cNvSpPr txBox="1"/>
            <p:nvPr/>
          </p:nvSpPr>
          <p:spPr>
            <a:xfrm>
              <a:off x="13540015" y="10327987"/>
              <a:ext cx="2834640" cy="400110"/>
            </a:xfrm>
            <a:prstGeom prst="rect">
              <a:avLst/>
            </a:prstGeom>
            <a:noFill/>
          </p:spPr>
          <p:txBody>
            <a:bodyPr wrap="square" lIns="91440" tIns="45720" rIns="91440" bIns="45720" rtlCol="0" anchor="t">
              <a:spAutoFit/>
            </a:bodyPr>
            <a:lstStyle/>
            <a:p>
              <a:pPr marL="285750" indent="-285750">
                <a:buClr>
                  <a:srgbClr val="404040"/>
                </a:buClr>
                <a:buSzPct val="125000"/>
                <a:buFont typeface="Arial" panose="020B0604020202020204" pitchFamily="34" charset="0"/>
                <a:buChar char="•"/>
              </a:pPr>
              <a:r>
                <a:rPr lang="en-US" sz="2000">
                  <a:solidFill>
                    <a:schemeClr val="tx1">
                      <a:lumMod val="75000"/>
                      <a:lumOff val="25000"/>
                    </a:schemeClr>
                  </a:solidFill>
                  <a:latin typeface="Garamond"/>
                </a:rPr>
                <a:t>2018</a:t>
              </a:r>
            </a:p>
          </p:txBody>
        </p:sp>
        <p:sp>
          <p:nvSpPr>
            <p:cNvPr id="118" name="Rectangle: Rounded Corners 117">
              <a:extLst>
                <a:ext uri="{FF2B5EF4-FFF2-40B4-BE49-F238E27FC236}">
                  <a16:creationId xmlns:a16="http://schemas.microsoft.com/office/drawing/2014/main" id="{9E4F384E-CC20-613A-90EC-FF6D39E8FC5E}"/>
                </a:ext>
              </a:extLst>
            </p:cNvPr>
            <p:cNvSpPr/>
            <p:nvPr/>
          </p:nvSpPr>
          <p:spPr>
            <a:xfrm>
              <a:off x="13305960" y="9248849"/>
              <a:ext cx="2834640" cy="10058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0" name="Rectangle: Rounded Corners 229">
            <a:extLst>
              <a:ext uri="{FF2B5EF4-FFF2-40B4-BE49-F238E27FC236}">
                <a16:creationId xmlns:a16="http://schemas.microsoft.com/office/drawing/2014/main" id="{7C5B1733-F68C-4BC5-806A-AEF079A674A2}"/>
              </a:ext>
            </a:extLst>
          </p:cNvPr>
          <p:cNvSpPr>
            <a:spLocks noChangeAspect="1"/>
          </p:cNvSpPr>
          <p:nvPr/>
        </p:nvSpPr>
        <p:spPr>
          <a:xfrm>
            <a:off x="12783301" y="16344250"/>
            <a:ext cx="904789" cy="457200"/>
          </a:xfrm>
          <a:prstGeom prst="roundRect">
            <a:avLst/>
          </a:prstGeom>
          <a:solidFill>
            <a:schemeClr val="bg1">
              <a:alpha val="45098"/>
            </a:schemeClr>
          </a:solidFill>
          <a:ln w="28575">
            <a:solidFill>
              <a:srgbClr val="439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5F8AC4D0-2E16-4FFE-9430-F04C8AE19EBD}"/>
              </a:ext>
            </a:extLst>
          </p:cNvPr>
          <p:cNvSpPr>
            <a:spLocks noChangeAspect="1"/>
          </p:cNvSpPr>
          <p:nvPr/>
        </p:nvSpPr>
        <p:spPr>
          <a:xfrm>
            <a:off x="16711165" y="16205332"/>
            <a:ext cx="804672" cy="804672"/>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Arrow Connector 232">
            <a:extLst>
              <a:ext uri="{FF2B5EF4-FFF2-40B4-BE49-F238E27FC236}">
                <a16:creationId xmlns:a16="http://schemas.microsoft.com/office/drawing/2014/main" id="{5F4E919B-AD81-4615-A34C-8A75225B8C4F}"/>
              </a:ext>
            </a:extLst>
          </p:cNvPr>
          <p:cNvCxnSpPr>
            <a:cxnSpLocks/>
          </p:cNvCxnSpPr>
          <p:nvPr/>
        </p:nvCxnSpPr>
        <p:spPr>
          <a:xfrm>
            <a:off x="15940356" y="16590013"/>
            <a:ext cx="622081" cy="0"/>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234" name="Arrow: Striped Right 233">
            <a:extLst>
              <a:ext uri="{FF2B5EF4-FFF2-40B4-BE49-F238E27FC236}">
                <a16:creationId xmlns:a16="http://schemas.microsoft.com/office/drawing/2014/main" id="{52754EB3-D688-45A2-9F8C-F1DD2A93C725}"/>
              </a:ext>
            </a:extLst>
          </p:cNvPr>
          <p:cNvSpPr>
            <a:spLocks noChangeAspect="1"/>
          </p:cNvSpPr>
          <p:nvPr/>
        </p:nvSpPr>
        <p:spPr>
          <a:xfrm>
            <a:off x="13974504" y="16276617"/>
            <a:ext cx="582099" cy="633046"/>
          </a:xfrm>
          <a:prstGeom prst="stripedRightArrow">
            <a:avLst/>
          </a:prstGeom>
          <a:solidFill>
            <a:srgbClr val="FF94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Rounded Corners 235">
            <a:extLst>
              <a:ext uri="{FF2B5EF4-FFF2-40B4-BE49-F238E27FC236}">
                <a16:creationId xmlns:a16="http://schemas.microsoft.com/office/drawing/2014/main" id="{42174F06-21A9-4C9E-A7A7-C46804134502}"/>
              </a:ext>
            </a:extLst>
          </p:cNvPr>
          <p:cNvSpPr>
            <a:spLocks/>
          </p:cNvSpPr>
          <p:nvPr/>
        </p:nvSpPr>
        <p:spPr>
          <a:xfrm>
            <a:off x="14788927" y="16272711"/>
            <a:ext cx="961687" cy="621792"/>
          </a:xfrm>
          <a:prstGeom prst="roundRect">
            <a:avLst/>
          </a:prstGeom>
          <a:solidFill>
            <a:srgbClr val="E7F0F1">
              <a:alpha val="40000"/>
            </a:srgbClr>
          </a:solidFill>
          <a:ln w="28575">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a:extLst>
              <a:ext uri="{FF2B5EF4-FFF2-40B4-BE49-F238E27FC236}">
                <a16:creationId xmlns:a16="http://schemas.microsoft.com/office/drawing/2014/main" id="{C900C1D2-0787-41B9-A372-70CB7319A3E4}"/>
              </a:ext>
            </a:extLst>
          </p:cNvPr>
          <p:cNvSpPr txBox="1"/>
          <p:nvPr/>
        </p:nvSpPr>
        <p:spPr>
          <a:xfrm>
            <a:off x="12888908" y="16373450"/>
            <a:ext cx="827862" cy="369331"/>
          </a:xfrm>
          <a:prstGeom prst="rect">
            <a:avLst/>
          </a:prstGeom>
          <a:noFill/>
        </p:spPr>
        <p:txBody>
          <a:bodyPr wrap="square" rtlCol="0">
            <a:spAutoFit/>
          </a:bodyPr>
          <a:lstStyle/>
          <a:p>
            <a:r>
              <a:rPr lang="en-US">
                <a:latin typeface="Garamond" panose="02020404030301010803" pitchFamily="18" charset="0"/>
              </a:rPr>
              <a:t>Input</a:t>
            </a:r>
          </a:p>
        </p:txBody>
      </p:sp>
      <p:sp>
        <p:nvSpPr>
          <p:cNvPr id="238" name="TextBox 237">
            <a:extLst>
              <a:ext uri="{FF2B5EF4-FFF2-40B4-BE49-F238E27FC236}">
                <a16:creationId xmlns:a16="http://schemas.microsoft.com/office/drawing/2014/main" id="{5DA867F8-C16E-4011-9569-E05AA5C22D0D}"/>
              </a:ext>
            </a:extLst>
          </p:cNvPr>
          <p:cNvSpPr txBox="1"/>
          <p:nvPr/>
        </p:nvSpPr>
        <p:spPr>
          <a:xfrm>
            <a:off x="14805312" y="16390099"/>
            <a:ext cx="973593" cy="369332"/>
          </a:xfrm>
          <a:prstGeom prst="rect">
            <a:avLst/>
          </a:prstGeom>
          <a:noFill/>
        </p:spPr>
        <p:txBody>
          <a:bodyPr wrap="square" rtlCol="0">
            <a:spAutoFit/>
          </a:bodyPr>
          <a:lstStyle/>
          <a:p>
            <a:r>
              <a:rPr lang="en-US">
                <a:latin typeface="Garamond" panose="02020404030301010803" pitchFamily="18" charset="0"/>
              </a:rPr>
              <a:t>Analysis</a:t>
            </a:r>
          </a:p>
        </p:txBody>
      </p:sp>
      <p:sp>
        <p:nvSpPr>
          <p:cNvPr id="239" name="TextBox 238">
            <a:extLst>
              <a:ext uri="{FF2B5EF4-FFF2-40B4-BE49-F238E27FC236}">
                <a16:creationId xmlns:a16="http://schemas.microsoft.com/office/drawing/2014/main" id="{01A2A66C-A137-4170-B9DE-CB32AE167A76}"/>
              </a:ext>
            </a:extLst>
          </p:cNvPr>
          <p:cNvSpPr txBox="1"/>
          <p:nvPr/>
        </p:nvSpPr>
        <p:spPr>
          <a:xfrm>
            <a:off x="16690869" y="16417377"/>
            <a:ext cx="847325" cy="369331"/>
          </a:xfrm>
          <a:prstGeom prst="rect">
            <a:avLst/>
          </a:prstGeom>
          <a:noFill/>
        </p:spPr>
        <p:txBody>
          <a:bodyPr wrap="square" rtlCol="0">
            <a:spAutoFit/>
          </a:bodyPr>
          <a:lstStyle/>
          <a:p>
            <a:r>
              <a:rPr lang="en-US">
                <a:latin typeface="Garamond" panose="02020404030301010803" pitchFamily="18" charset="0"/>
              </a:rPr>
              <a:t>Output</a:t>
            </a:r>
          </a:p>
        </p:txBody>
      </p:sp>
      <p:sp>
        <p:nvSpPr>
          <p:cNvPr id="240" name="TextBox 239">
            <a:extLst>
              <a:ext uri="{FF2B5EF4-FFF2-40B4-BE49-F238E27FC236}">
                <a16:creationId xmlns:a16="http://schemas.microsoft.com/office/drawing/2014/main" id="{B0A36C84-A240-4280-8BC9-4930884B7835}"/>
              </a:ext>
            </a:extLst>
          </p:cNvPr>
          <p:cNvSpPr txBox="1"/>
          <p:nvPr/>
        </p:nvSpPr>
        <p:spPr>
          <a:xfrm>
            <a:off x="14652077" y="16896290"/>
            <a:ext cx="1320451" cy="338554"/>
          </a:xfrm>
          <a:prstGeom prst="rect">
            <a:avLst/>
          </a:prstGeom>
          <a:noFill/>
        </p:spPr>
        <p:txBody>
          <a:bodyPr wrap="square" rtlCol="0">
            <a:spAutoFit/>
          </a:bodyPr>
          <a:lstStyle/>
          <a:p>
            <a:r>
              <a:rPr lang="en-US" sz="1600">
                <a:latin typeface="Garamond" panose="02020404030301010803" pitchFamily="18" charset="0"/>
              </a:rPr>
              <a:t>(ArcGIS Pro)</a:t>
            </a:r>
          </a:p>
        </p:txBody>
      </p:sp>
      <p:sp>
        <p:nvSpPr>
          <p:cNvPr id="305" name="TextBox 1">
            <a:extLst>
              <a:ext uri="{FF2B5EF4-FFF2-40B4-BE49-F238E27FC236}">
                <a16:creationId xmlns:a16="http://schemas.microsoft.com/office/drawing/2014/main" id="{58332230-E9F6-4031-818D-3290078E7643}"/>
              </a:ext>
            </a:extLst>
          </p:cNvPr>
          <p:cNvSpPr txBox="1"/>
          <p:nvPr/>
        </p:nvSpPr>
        <p:spPr>
          <a:xfrm>
            <a:off x="19293677" y="27136292"/>
            <a:ext cx="3819487" cy="400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a:solidFill>
                  <a:schemeClr val="bg1"/>
                </a:solidFill>
                <a:latin typeface="Garamond" panose="02020404030301010803" pitchFamily="18" charset="0"/>
              </a:rPr>
              <a:t>Utah Geospatial Resource Center</a:t>
            </a:r>
            <a:endParaRPr lang="en-US" sz="2000">
              <a:solidFill>
                <a:schemeClr val="bg1"/>
              </a:solidFill>
              <a:latin typeface="Garamond" panose="02020404030301010803" pitchFamily="18" charset="0"/>
              <a:cs typeface="Calibri"/>
            </a:endParaRPr>
          </a:p>
        </p:txBody>
      </p:sp>
      <p:pic>
        <p:nvPicPr>
          <p:cNvPr id="306" name="Picture 10" descr="Icon&#10;&#10;Description automatically generated">
            <a:extLst>
              <a:ext uri="{FF2B5EF4-FFF2-40B4-BE49-F238E27FC236}">
                <a16:creationId xmlns:a16="http://schemas.microsoft.com/office/drawing/2014/main" id="{A1CDAD0B-CDA6-4BDF-829E-37461CB2F922}"/>
              </a:ext>
            </a:extLst>
          </p:cNvPr>
          <p:cNvPicPr>
            <a:picLocks noChangeAspect="1"/>
          </p:cNvPicPr>
          <p:nvPr/>
        </p:nvPicPr>
        <p:blipFill>
          <a:blip r:embed="rId16"/>
          <a:stretch>
            <a:fillRect/>
          </a:stretch>
        </p:blipFill>
        <p:spPr>
          <a:xfrm>
            <a:off x="18350846" y="20470768"/>
            <a:ext cx="918410" cy="914400"/>
          </a:xfrm>
          <a:prstGeom prst="rect">
            <a:avLst/>
          </a:prstGeom>
          <a:ln>
            <a:noFill/>
          </a:ln>
        </p:spPr>
      </p:pic>
      <p:sp>
        <p:nvSpPr>
          <p:cNvPr id="101" name="TextBox 100">
            <a:extLst>
              <a:ext uri="{FF2B5EF4-FFF2-40B4-BE49-F238E27FC236}">
                <a16:creationId xmlns:a16="http://schemas.microsoft.com/office/drawing/2014/main" id="{AA11A67F-6A1E-432A-9BC9-1D176E18DDE8}"/>
              </a:ext>
            </a:extLst>
          </p:cNvPr>
          <p:cNvSpPr txBox="1"/>
          <p:nvPr/>
        </p:nvSpPr>
        <p:spPr>
          <a:xfrm>
            <a:off x="13967790" y="23329903"/>
            <a:ext cx="3157710" cy="861774"/>
          </a:xfrm>
          <a:prstGeom prst="rect">
            <a:avLst/>
          </a:prstGeom>
          <a:noFill/>
        </p:spPr>
        <p:txBody>
          <a:bodyPr wrap="square" rtlCol="0">
            <a:spAutoFit/>
          </a:bodyPr>
          <a:lstStyle/>
          <a:p>
            <a:r>
              <a:rPr lang="en-US" sz="3000" b="1" dirty="0">
                <a:solidFill>
                  <a:srgbClr val="FCFCFE"/>
                </a:solidFill>
                <a:latin typeface="Garamond" panose="02020404030301010803" pitchFamily="18" charset="0"/>
              </a:rPr>
              <a:t>Vegetation Trend</a:t>
            </a:r>
          </a:p>
          <a:p>
            <a:pPr algn="ctr"/>
            <a:r>
              <a:rPr lang="en-US" sz="2000" dirty="0">
                <a:solidFill>
                  <a:srgbClr val="FCFCFE"/>
                </a:solidFill>
                <a:latin typeface="Garamond" panose="02020404030301010803" pitchFamily="18" charset="0"/>
              </a:rPr>
              <a:t>(Mann-Kendall Statistic)</a:t>
            </a:r>
          </a:p>
        </p:txBody>
      </p:sp>
      <p:sp>
        <p:nvSpPr>
          <p:cNvPr id="75" name="Rectangle 74">
            <a:extLst>
              <a:ext uri="{FF2B5EF4-FFF2-40B4-BE49-F238E27FC236}">
                <a16:creationId xmlns:a16="http://schemas.microsoft.com/office/drawing/2014/main" id="{AAAF5CD2-B831-4600-A1B5-C53006EFCD60}"/>
              </a:ext>
            </a:extLst>
          </p:cNvPr>
          <p:cNvSpPr/>
          <p:nvPr/>
        </p:nvSpPr>
        <p:spPr>
          <a:xfrm>
            <a:off x="4078644" y="34858576"/>
            <a:ext cx="45719" cy="5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11">
            <a:extLst>
              <a:ext uri="{FF2B5EF4-FFF2-40B4-BE49-F238E27FC236}">
                <a16:creationId xmlns:a16="http://schemas.microsoft.com/office/drawing/2014/main" id="{349CAD32-DF9D-46A9-93A4-E145CB397D53}"/>
              </a:ext>
            </a:extLst>
          </p:cNvPr>
          <p:cNvSpPr txBox="1">
            <a:spLocks/>
          </p:cNvSpPr>
          <p:nvPr/>
        </p:nvSpPr>
        <p:spPr>
          <a:xfrm>
            <a:off x="4385624" y="34756196"/>
            <a:ext cx="6838715" cy="749496"/>
          </a:xfrm>
          <a:prstGeom prst="rect">
            <a:avLst/>
          </a:prstGeom>
          <a:solidFill>
            <a:srgbClr val="56ADB2"/>
          </a:solidFill>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Maryland - Goddard</a:t>
            </a:r>
            <a:endParaRPr lang="en-US">
              <a:solidFill>
                <a:schemeClr val="bg1"/>
              </a:solidFill>
            </a:endParaRPr>
          </a:p>
        </p:txBody>
      </p:sp>
      <p:sp>
        <p:nvSpPr>
          <p:cNvPr id="14" name="TextBox 13">
            <a:extLst>
              <a:ext uri="{FF2B5EF4-FFF2-40B4-BE49-F238E27FC236}">
                <a16:creationId xmlns:a16="http://schemas.microsoft.com/office/drawing/2014/main" id="{F430B4DC-A600-4B24-938B-63494B4B332A}"/>
              </a:ext>
            </a:extLst>
          </p:cNvPr>
          <p:cNvSpPr txBox="1"/>
          <p:nvPr/>
        </p:nvSpPr>
        <p:spPr>
          <a:xfrm>
            <a:off x="14332606" y="9380787"/>
            <a:ext cx="2504295" cy="707886"/>
          </a:xfrm>
          <a:prstGeom prst="rect">
            <a:avLst/>
          </a:prstGeom>
          <a:noFill/>
        </p:spPr>
        <p:txBody>
          <a:bodyPr wrap="square" rtlCol="0">
            <a:spAutoFit/>
          </a:bodyPr>
          <a:lstStyle/>
          <a:p>
            <a:pPr algn="ctr"/>
            <a:r>
              <a:rPr lang="en-US" sz="2000" b="1">
                <a:solidFill>
                  <a:schemeClr val="bg1"/>
                </a:solidFill>
                <a:latin typeface="Garamond"/>
              </a:rPr>
              <a:t>NAIP Imagery</a:t>
            </a:r>
          </a:p>
          <a:p>
            <a:pPr algn="ctr"/>
            <a:r>
              <a:rPr lang="en-US" sz="2000" b="1">
                <a:solidFill>
                  <a:schemeClr val="bg1"/>
                </a:solidFill>
                <a:latin typeface="Garamond"/>
              </a:rPr>
              <a:t>(USDA)</a:t>
            </a:r>
          </a:p>
        </p:txBody>
      </p:sp>
      <p:grpSp>
        <p:nvGrpSpPr>
          <p:cNvPr id="102" name="Group 101">
            <a:extLst>
              <a:ext uri="{FF2B5EF4-FFF2-40B4-BE49-F238E27FC236}">
                <a16:creationId xmlns:a16="http://schemas.microsoft.com/office/drawing/2014/main" id="{B81F6876-725F-4876-937B-951081062139}"/>
              </a:ext>
            </a:extLst>
          </p:cNvPr>
          <p:cNvGrpSpPr/>
          <p:nvPr/>
        </p:nvGrpSpPr>
        <p:grpSpPr>
          <a:xfrm>
            <a:off x="13785514" y="24361177"/>
            <a:ext cx="3271219" cy="1731350"/>
            <a:chOff x="14028132" y="24390690"/>
            <a:chExt cx="3271219" cy="1731350"/>
          </a:xfrm>
        </p:grpSpPr>
        <p:pic>
          <p:nvPicPr>
            <p:cNvPr id="1032" name="Picture 8">
              <a:extLst>
                <a:ext uri="{FF2B5EF4-FFF2-40B4-BE49-F238E27FC236}">
                  <a16:creationId xmlns:a16="http://schemas.microsoft.com/office/drawing/2014/main" id="{9B9F041A-BFB6-45BA-A6D2-0FE39DEC2D4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028132" y="24390690"/>
              <a:ext cx="777240" cy="1731350"/>
            </a:xfrm>
            <a:prstGeom prst="rect">
              <a:avLst/>
            </a:prstGeom>
            <a:noFill/>
            <a:extLst>
              <a:ext uri="{909E8E84-426E-40DD-AFC4-6F175D3DCCD1}">
                <a14:hiddenFill xmlns:a14="http://schemas.microsoft.com/office/drawing/2010/main">
                  <a:solidFill>
                    <a:srgbClr val="FFFFFF"/>
                  </a:solidFill>
                </a14:hiddenFill>
              </a:ext>
            </a:extLst>
          </p:spPr>
        </p:pic>
        <p:sp>
          <p:nvSpPr>
            <p:cNvPr id="242" name="TextBox 8">
              <a:extLst>
                <a:ext uri="{FF2B5EF4-FFF2-40B4-BE49-F238E27FC236}">
                  <a16:creationId xmlns:a16="http://schemas.microsoft.com/office/drawing/2014/main" id="{971834DC-ECA6-489A-8A12-8B744E4987B1}"/>
                </a:ext>
              </a:extLst>
            </p:cNvPr>
            <p:cNvSpPr txBox="1"/>
            <p:nvPr/>
          </p:nvSpPr>
          <p:spPr>
            <a:xfrm>
              <a:off x="14815691" y="24466699"/>
              <a:ext cx="2359561" cy="4770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solidFill>
                    <a:schemeClr val="bg1"/>
                  </a:solidFill>
                  <a:latin typeface="Garamond" panose="02020404030301010803" pitchFamily="18" charset="0"/>
                </a:rPr>
                <a:t>Increasing NDVI</a:t>
              </a:r>
            </a:p>
          </p:txBody>
        </p:sp>
        <p:sp>
          <p:nvSpPr>
            <p:cNvPr id="243" name="TextBox 8">
              <a:extLst>
                <a:ext uri="{FF2B5EF4-FFF2-40B4-BE49-F238E27FC236}">
                  <a16:creationId xmlns:a16="http://schemas.microsoft.com/office/drawing/2014/main" id="{E0CC7D4E-A2FE-41F1-8411-B0184FCE1F39}"/>
                </a:ext>
              </a:extLst>
            </p:cNvPr>
            <p:cNvSpPr txBox="1"/>
            <p:nvPr/>
          </p:nvSpPr>
          <p:spPr>
            <a:xfrm>
              <a:off x="14844754" y="25590375"/>
              <a:ext cx="2454597" cy="4770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solidFill>
                    <a:schemeClr val="bg1"/>
                  </a:solidFill>
                  <a:latin typeface="Garamond" panose="02020404030301010803" pitchFamily="18" charset="0"/>
                </a:rPr>
                <a:t>Decreasing NDVI</a:t>
              </a:r>
            </a:p>
          </p:txBody>
        </p:sp>
        <p:sp>
          <p:nvSpPr>
            <p:cNvPr id="272" name="TextBox 8">
              <a:extLst>
                <a:ext uri="{FF2B5EF4-FFF2-40B4-BE49-F238E27FC236}">
                  <a16:creationId xmlns:a16="http://schemas.microsoft.com/office/drawing/2014/main" id="{36D8F75D-C87E-4D14-A8B4-C2D6FCC20157}"/>
                </a:ext>
              </a:extLst>
            </p:cNvPr>
            <p:cNvSpPr txBox="1"/>
            <p:nvPr/>
          </p:nvSpPr>
          <p:spPr>
            <a:xfrm>
              <a:off x="15074876" y="25019450"/>
              <a:ext cx="1728384" cy="4770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solidFill>
                    <a:schemeClr val="bg1"/>
                  </a:solidFill>
                  <a:latin typeface="Garamond" panose="02020404030301010803" pitchFamily="18" charset="0"/>
                </a:rPr>
                <a:t>No Change</a:t>
              </a:r>
            </a:p>
          </p:txBody>
        </p:sp>
      </p:grpSp>
      <p:pic>
        <p:nvPicPr>
          <p:cNvPr id="95" name="Picture 74" descr="A picture containing person, person&#10;&#10;Description automatically generated">
            <a:extLst>
              <a:ext uri="{FF2B5EF4-FFF2-40B4-BE49-F238E27FC236}">
                <a16:creationId xmlns:a16="http://schemas.microsoft.com/office/drawing/2014/main" id="{D4D5852F-B677-944A-4BA4-A2DC402A0AE9}"/>
              </a:ext>
            </a:extLst>
          </p:cNvPr>
          <p:cNvPicPr>
            <a:picLocks noChangeAspect="1"/>
          </p:cNvPicPr>
          <p:nvPr/>
        </p:nvPicPr>
        <p:blipFill rotWithShape="1">
          <a:blip r:embed="rId22"/>
          <a:srcRect l="64604" t="15116" r="1504" b="33699"/>
          <a:stretch/>
        </p:blipFill>
        <p:spPr>
          <a:xfrm>
            <a:off x="20521796" y="31426659"/>
            <a:ext cx="1648790" cy="1645920"/>
          </a:xfrm>
          <a:prstGeom prst="flowChartConnector">
            <a:avLst/>
          </a:prstGeom>
        </p:spPr>
      </p:pic>
      <p:pic>
        <p:nvPicPr>
          <p:cNvPr id="1025" name="Picture 6">
            <a:extLst>
              <a:ext uri="{FF2B5EF4-FFF2-40B4-BE49-F238E27FC236}">
                <a16:creationId xmlns:a16="http://schemas.microsoft.com/office/drawing/2014/main" id="{D5C1DEFF-D173-94D9-267D-EEEB65F90268}"/>
              </a:ext>
            </a:extLst>
          </p:cNvPr>
          <p:cNvPicPr>
            <a:picLocks noChangeAspect="1"/>
          </p:cNvPicPr>
          <p:nvPr/>
        </p:nvPicPr>
        <p:blipFill rotWithShape="1">
          <a:blip r:embed="rId23"/>
          <a:srcRect t="1362" b="1362"/>
          <a:stretch/>
        </p:blipFill>
        <p:spPr>
          <a:xfrm>
            <a:off x="23048403" y="31413333"/>
            <a:ext cx="1646005" cy="1645920"/>
          </a:xfrm>
          <a:prstGeom prst="flowChartConnector">
            <a:avLst/>
          </a:prstGeom>
        </p:spPr>
      </p:pic>
    </p:spTree>
    <p:extLst>
      <p:ext uri="{BB962C8B-B14F-4D97-AF65-F5344CB8AC3E}">
        <p14:creationId xmlns:p14="http://schemas.microsoft.com/office/powerpoint/2010/main" val="40683813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B03A84-5D8F-4BAB-972E-86A5A01D388D}"/>
</file>

<file path=customXml/itemProps2.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3.xml><?xml version="1.0" encoding="utf-8"?>
<ds:datastoreItem xmlns:ds="http://schemas.openxmlformats.org/officeDocument/2006/customXml" ds:itemID="{EA19850C-B132-4F9E-91AE-B86D28DA0AF3}">
  <ds:schemaRefs>
    <ds:schemaRef ds:uri="c656b998-01b2-4f1a-a4c3-840f2d6213f7"/>
    <ds:schemaRef ds:uri="c8fe4e91-fb3e-4ea6-a9be-81ea4ca0c3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TotalTime>
  <Words>653</Words>
  <Application>Microsoft Office PowerPoint</Application>
  <PresentationFormat>Custom</PresentationFormat>
  <Paragraphs>106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(LARC-E3)[SSAI DEVELOP]</cp:lastModifiedBy>
  <cp:revision>5</cp:revision>
  <dcterms:created xsi:type="dcterms:W3CDTF">2019-02-05T16:32:03Z</dcterms:created>
  <dcterms:modified xsi:type="dcterms:W3CDTF">2022-12-06T14:49:17Z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