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599A"/>
    <a:srgbClr val="B73B52"/>
    <a:srgbClr val="9EB13D"/>
    <a:srgbClr val="66A478"/>
    <a:srgbClr val="CD7142"/>
    <a:srgbClr val="CD7124"/>
    <a:srgbClr val="D0652A"/>
    <a:srgbClr val="7EB761"/>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35F6B3-60AC-3174-C64C-C2058949CDD0}" v="2" dt="2021-01-25T20:34:03.474"/>
    <p1510:client id="{5658F1FE-FB1C-9396-3CCB-ABA2CCB0E705}" v="19" dt="2021-01-13T01:18:42.122"/>
    <p1510:client id="{83F7A262-740F-9450-A62B-270B7580A323}" v="66" dt="2021-01-22T23:11:00.4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68" autoAdjust="0"/>
    <p:restoredTop sz="57557" autoAdjust="0"/>
  </p:normalViewPr>
  <p:slideViewPr>
    <p:cSldViewPr snapToGrid="0" showGuides="1">
      <p:cViewPr varScale="1">
        <p:scale>
          <a:sx n="49" d="100"/>
          <a:sy n="49" d="100"/>
        </p:scale>
        <p:origin x="191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6/2/2021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774647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949101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1533286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995597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useful tools, such as Gridlines, are not available on the online version of PowerPoint. If you need help with formatting for this reason, reach out to the PC team! Design and aesthetics are critical to science communication - these PowerPoint tools can help you ensure your presentation elements are neatly arranged. </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2334829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p>
          <a:p>
            <a:endParaRPr lang="en-US" b="1" dirty="0"/>
          </a:p>
          <a:p>
            <a:r>
              <a:rPr lang="en-US" b="0" dirty="0"/>
              <a:t>If the PC team notices frequent incorrect citations, or citations for images without Creative Commons licensing, you may be asked to resubmit the deliverable! </a:t>
            </a:r>
          </a:p>
          <a:p>
            <a:endParaRPr lang="en-US" b="1"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each individual text box is separate and editable in this graph. </a:t>
            </a:r>
            <a:r>
              <a:rPr lang="en-US"/>
              <a:t>We ask for figures and graphs to be separate and editable in case we reuse them and have to resize the image to fit a different template or presentation. </a:t>
            </a: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1771979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8A599A"/>
                </a:solidFill>
                <a:latin typeface="Century Gothic" panose="020B0502020202020204" pitchFamily="34" charset="0"/>
              </a:rPr>
              <a:t>| </a:t>
            </a:r>
            <a:r>
              <a:rPr lang="en-US" sz="1600" spc="100" baseline="0" dirty="0">
                <a:solidFill>
                  <a:srgbClr val="8A599A"/>
                </a:solidFill>
                <a:latin typeface="Century Gothic" panose="020B0502020202020204" pitchFamily="34" charset="0"/>
              </a:rPr>
              <a:t>Summer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8A599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42182"/>
            <a:ext cx="634484" cy="634484"/>
          </a:xfrm>
          <a:prstGeom prst="ellipse">
            <a:avLst/>
          </a:prstGeom>
          <a:solidFill>
            <a:srgbClr val="8A599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8A599A"/>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B0502020202020204" pitchFamily="34" charset="0"/>
              </a:rPr>
              <a:t>ACKNOWLEDGEMENTS</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2417" y="528155"/>
            <a:ext cx="1468966" cy="22860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92880" y="1851660"/>
            <a:ext cx="4206240" cy="4206240"/>
          </a:xfrm>
          <a:prstGeom prst="rect">
            <a:avLst/>
          </a:prstGeom>
        </p:spPr>
      </p:pic>
      <p:sp>
        <p:nvSpPr>
          <p:cNvPr id="11" name="Rectangle 10"/>
          <p:cNvSpPr/>
          <p:nvPr userDrawn="1"/>
        </p:nvSpPr>
        <p:spPr>
          <a:xfrm>
            <a:off x="3702756" y="1650583"/>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73863" y="5751134"/>
            <a:ext cx="3756156" cy="338554"/>
          </a:xfrm>
          <a:prstGeom prst="rect">
            <a:avLst/>
          </a:prstGeom>
        </p:spPr>
        <p:txBody>
          <a:bodyPr wrap="none">
            <a:spAutoFit/>
          </a:bodyPr>
          <a:lstStyle/>
          <a:p>
            <a:r>
              <a:rPr lang="en-US" sz="1600" dirty="0">
                <a:solidFill>
                  <a:srgbClr val="8A599A"/>
                </a:solidFill>
                <a:latin typeface="Century Gothic" panose="020B0502020202020204" pitchFamily="34" charset="0"/>
              </a:rPr>
              <a:t>Node Name (i.e. Virginia – Langley) </a:t>
            </a:r>
            <a:endParaRPr lang="en-US" dirty="0">
              <a:solidFill>
                <a:srgbClr val="8A599A"/>
              </a:solidFill>
            </a:endParaRPr>
          </a:p>
        </p:txBody>
      </p:sp>
      <p:sp>
        <p:nvSpPr>
          <p:cNvPr id="3" name="Title 1"/>
          <p:cNvSpPr txBox="1">
            <a:spLocks/>
          </p:cNvSpPr>
          <p:nvPr/>
        </p:nvSpPr>
        <p:spPr>
          <a:xfrm>
            <a:off x="6102086" y="1837942"/>
            <a:ext cx="4890496"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a:solidFill>
                  <a:srgbClr val="8A599A"/>
                </a:solidFill>
              </a:rPr>
              <a:t>STUDY AREA</a:t>
            </a:r>
          </a:p>
          <a:p>
            <a:pPr algn="l"/>
            <a:r>
              <a:rPr lang="en-US" sz="2800" b="0" spc="0" dirty="0">
                <a:solidFill>
                  <a:srgbClr val="8A599A"/>
                </a:solidFill>
              </a:rPr>
              <a:t>Health &amp; Air Quality</a:t>
            </a:r>
            <a:endParaRPr lang="en-US" sz="2800" b="0" spc="0" baseline="0" dirty="0">
              <a:solidFill>
                <a:srgbClr val="8A599A"/>
              </a:solidFill>
            </a:endParaRPr>
          </a:p>
        </p:txBody>
      </p:sp>
      <p:sp>
        <p:nvSpPr>
          <p:cNvPr id="4" name="Subtitle 2"/>
          <p:cNvSpPr txBox="1">
            <a:spLocks/>
          </p:cNvSpPr>
          <p:nvPr/>
        </p:nvSpPr>
        <p:spPr>
          <a:xfrm>
            <a:off x="6102086" y="3092179"/>
            <a:ext cx="4890496"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sp>
        <p:nvSpPr>
          <p:cNvPr id="5" name="TextBox 4"/>
          <p:cNvSpPr txBox="1"/>
          <p:nvPr/>
        </p:nvSpPr>
        <p:spPr>
          <a:xfrm>
            <a:off x="6102086" y="4960968"/>
            <a:ext cx="4738095" cy="307777"/>
          </a:xfrm>
          <a:prstGeom prst="rect">
            <a:avLst/>
          </a:prstGeom>
          <a:noFill/>
        </p:spPr>
        <p:txBody>
          <a:bodyPr wrap="square" rtlCol="0">
            <a:spAutoFit/>
          </a:bodyPr>
          <a:lstStyle/>
          <a:p>
            <a:pPr algn="l"/>
            <a:r>
              <a:rPr lang="en-US" sz="1400" dirty="0">
                <a:latin typeface="Century Gothic" panose="020B0502020202020204" pitchFamily="34" charset="0"/>
              </a:rPr>
              <a:t>Team Member 1, Team Member 2, Team Member 3</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9649" y="1152143"/>
            <a:ext cx="4153174" cy="4801907"/>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8A599A"/>
              </a:buClr>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8A599A"/>
              </a:buClr>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8A599A"/>
              </a:buClr>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495299" y="1603014"/>
            <a:ext cx="11217729" cy="32804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8A599A"/>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8A599A"/>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2418373" y="5434406"/>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899"/>
            <a:ext cx="4096797" cy="106386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B0502020202020204" pitchFamily="34" charset="0"/>
              </a:rPr>
              <a:t>SLIDE TEMPLATE: </a:t>
            </a:r>
          </a:p>
          <a:p>
            <a:r>
              <a:rPr lang="en-US" sz="4000" b="1" dirty="0">
                <a:solidFill>
                  <a:srgbClr val="8A599A"/>
                </a:solidFill>
                <a:latin typeface="Century Gothic" panose="020B0502020202020204" pitchFamily="34" charset="0"/>
              </a:rPr>
              <a:t>COMPONENTS </a:t>
            </a:r>
          </a:p>
        </p:txBody>
      </p:sp>
      <p:sp>
        <p:nvSpPr>
          <p:cNvPr id="9" name="TextBox 8"/>
          <p:cNvSpPr txBox="1"/>
          <p:nvPr/>
        </p:nvSpPr>
        <p:spPr>
          <a:xfrm>
            <a:off x="4387649" y="2635214"/>
            <a:ext cx="3009351" cy="1323439"/>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654161"/>
            <a:ext cx="3743997" cy="42844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A599A"/>
              </a:buClr>
            </a:pPr>
            <a:r>
              <a:rPr lang="en-US" sz="1800" dirty="0">
                <a:solidFill>
                  <a:schemeClr val="tx1">
                    <a:lumMod val="75000"/>
                    <a:lumOff val="25000"/>
                  </a:schemeClr>
                </a:solidFill>
                <a:latin typeface="Century Gothic" panose="020B0502020202020204" pitchFamily="34" charset="0"/>
              </a:rPr>
              <a:t>Study Area</a:t>
            </a:r>
          </a:p>
          <a:p>
            <a:pPr>
              <a:lnSpc>
                <a:spcPct val="100000"/>
              </a:lnSpc>
              <a:spcBef>
                <a:spcPts val="0"/>
              </a:spcBef>
              <a:spcAft>
                <a:spcPts val="600"/>
              </a:spcAft>
              <a:buClr>
                <a:srgbClr val="8A599A"/>
              </a:buClr>
            </a:pPr>
            <a:r>
              <a:rPr lang="en-US" sz="1800" dirty="0">
                <a:solidFill>
                  <a:schemeClr val="tx1">
                    <a:lumMod val="75000"/>
                    <a:lumOff val="25000"/>
                  </a:schemeClr>
                </a:solidFill>
                <a:latin typeface="Century Gothic" panose="020B0502020202020204" pitchFamily="34" charset="0"/>
              </a:rPr>
              <a:t>Study Period</a:t>
            </a:r>
          </a:p>
          <a:p>
            <a:pPr>
              <a:lnSpc>
                <a:spcPct val="100000"/>
              </a:lnSpc>
              <a:spcBef>
                <a:spcPts val="0"/>
              </a:spcBef>
              <a:spcAft>
                <a:spcPts val="600"/>
              </a:spcAft>
              <a:buClr>
                <a:srgbClr val="8A599A"/>
              </a:buClr>
            </a:pPr>
            <a:r>
              <a:rPr lang="en-US" sz="1800" dirty="0">
                <a:solidFill>
                  <a:schemeClr val="tx1">
                    <a:lumMod val="75000"/>
                    <a:lumOff val="25000"/>
                  </a:schemeClr>
                </a:solidFill>
                <a:latin typeface="Century Gothic" panose="020B0502020202020204" pitchFamily="34" charset="0"/>
              </a:rPr>
              <a:t>Objectives</a:t>
            </a:r>
          </a:p>
          <a:p>
            <a:pPr>
              <a:lnSpc>
                <a:spcPct val="100000"/>
              </a:lnSpc>
              <a:spcBef>
                <a:spcPts val="0"/>
              </a:spcBef>
              <a:spcAft>
                <a:spcPts val="600"/>
              </a:spcAft>
              <a:buClr>
                <a:srgbClr val="8A599A"/>
              </a:buClr>
            </a:pPr>
            <a:r>
              <a:rPr lang="en-US" sz="1800" dirty="0">
                <a:solidFill>
                  <a:schemeClr val="tx1">
                    <a:lumMod val="75000"/>
                    <a:lumOff val="25000"/>
                  </a:schemeClr>
                </a:solidFill>
                <a:latin typeface="Century Gothic" panose="020B0502020202020204" pitchFamily="34" charset="0"/>
              </a:rPr>
              <a:t>Partners</a:t>
            </a:r>
          </a:p>
          <a:p>
            <a:pPr>
              <a:lnSpc>
                <a:spcPct val="100000"/>
              </a:lnSpc>
              <a:spcBef>
                <a:spcPts val="0"/>
              </a:spcBef>
              <a:spcAft>
                <a:spcPts val="600"/>
              </a:spcAft>
              <a:buClr>
                <a:srgbClr val="8A599A"/>
              </a:buClr>
            </a:pPr>
            <a:r>
              <a:rPr lang="en-US" sz="1800" dirty="0">
                <a:solidFill>
                  <a:schemeClr val="tx1">
                    <a:lumMod val="75000"/>
                    <a:lumOff val="25000"/>
                  </a:schemeClr>
                </a:solidFill>
                <a:latin typeface="Century Gothic" panose="020B0502020202020204" pitchFamily="34" charset="0"/>
              </a:rPr>
              <a:t>Community Concerns</a:t>
            </a:r>
          </a:p>
          <a:p>
            <a:pPr>
              <a:lnSpc>
                <a:spcPct val="100000"/>
              </a:lnSpc>
              <a:spcBef>
                <a:spcPts val="0"/>
              </a:spcBef>
              <a:spcAft>
                <a:spcPts val="600"/>
              </a:spcAft>
              <a:buClr>
                <a:srgbClr val="8A599A"/>
              </a:buClr>
            </a:pPr>
            <a:r>
              <a:rPr lang="en-US" sz="1800" dirty="0">
                <a:solidFill>
                  <a:schemeClr val="tx1">
                    <a:lumMod val="75000"/>
                    <a:lumOff val="25000"/>
                  </a:schemeClr>
                </a:solidFill>
                <a:latin typeface="Century Gothic" panose="020B0502020202020204" pitchFamily="34" charset="0"/>
              </a:rPr>
              <a:t>NASA Satellites/Sensors Used</a:t>
            </a:r>
          </a:p>
          <a:p>
            <a:pPr>
              <a:lnSpc>
                <a:spcPct val="100000"/>
              </a:lnSpc>
              <a:spcBef>
                <a:spcPts val="0"/>
              </a:spcBef>
              <a:spcAft>
                <a:spcPts val="600"/>
              </a:spcAft>
              <a:buClr>
                <a:srgbClr val="8A599A"/>
              </a:buClr>
            </a:pPr>
            <a:r>
              <a:rPr lang="en-US" sz="1800" dirty="0">
                <a:solidFill>
                  <a:schemeClr val="tx1">
                    <a:lumMod val="75000"/>
                    <a:lumOff val="25000"/>
                  </a:schemeClr>
                </a:solidFill>
                <a:latin typeface="Century Gothic" panose="020B0502020202020204" pitchFamily="34" charset="0"/>
              </a:rPr>
              <a:t>Methodology</a:t>
            </a:r>
          </a:p>
          <a:p>
            <a:pPr>
              <a:lnSpc>
                <a:spcPct val="100000"/>
              </a:lnSpc>
              <a:spcBef>
                <a:spcPts val="0"/>
              </a:spcBef>
              <a:spcAft>
                <a:spcPts val="600"/>
              </a:spcAft>
              <a:buClr>
                <a:srgbClr val="8A599A"/>
              </a:buClr>
            </a:pPr>
            <a:r>
              <a:rPr lang="en-US" sz="1800" dirty="0">
                <a:solidFill>
                  <a:schemeClr val="tx1">
                    <a:lumMod val="75000"/>
                    <a:lumOff val="25000"/>
                  </a:schemeClr>
                </a:solidFill>
                <a:latin typeface="Century Gothic" panose="020B0502020202020204" pitchFamily="34" charset="0"/>
              </a:rPr>
              <a:t>Results</a:t>
            </a:r>
          </a:p>
          <a:p>
            <a:pPr>
              <a:lnSpc>
                <a:spcPct val="100000"/>
              </a:lnSpc>
              <a:spcBef>
                <a:spcPts val="0"/>
              </a:spcBef>
              <a:spcAft>
                <a:spcPts val="600"/>
              </a:spcAft>
              <a:buClr>
                <a:srgbClr val="8A599A"/>
              </a:buClr>
            </a:pPr>
            <a:r>
              <a:rPr lang="en-US" sz="1800" dirty="0">
                <a:solidFill>
                  <a:schemeClr val="tx1">
                    <a:lumMod val="75000"/>
                    <a:lumOff val="25000"/>
                  </a:schemeClr>
                </a:solidFill>
                <a:latin typeface="Century Gothic" panose="020B0502020202020204" pitchFamily="34" charset="0"/>
              </a:rPr>
              <a:t>Conclusions</a:t>
            </a:r>
          </a:p>
          <a:p>
            <a:pPr>
              <a:lnSpc>
                <a:spcPct val="100000"/>
              </a:lnSpc>
              <a:spcBef>
                <a:spcPts val="0"/>
              </a:spcBef>
              <a:spcAft>
                <a:spcPts val="600"/>
              </a:spcAft>
              <a:buClr>
                <a:srgbClr val="8A599A"/>
              </a:buClr>
            </a:pPr>
            <a:r>
              <a:rPr lang="en-US" sz="1800" dirty="0">
                <a:solidFill>
                  <a:schemeClr val="tx1">
                    <a:lumMod val="75000"/>
                    <a:lumOff val="25000"/>
                  </a:schemeClr>
                </a:solidFill>
                <a:latin typeface="Century Gothic" panose="020B0502020202020204" pitchFamily="34" charset="0"/>
              </a:rPr>
              <a:t>Errors &amp; Uncertainties</a:t>
            </a:r>
          </a:p>
          <a:p>
            <a:pPr>
              <a:lnSpc>
                <a:spcPct val="100000"/>
              </a:lnSpc>
              <a:spcBef>
                <a:spcPts val="0"/>
              </a:spcBef>
              <a:spcAft>
                <a:spcPts val="600"/>
              </a:spcAft>
              <a:buClr>
                <a:srgbClr val="8A599A"/>
              </a:buClr>
            </a:pPr>
            <a:r>
              <a:rPr lang="en-US" sz="1800" dirty="0">
                <a:solidFill>
                  <a:schemeClr val="tx1">
                    <a:lumMod val="75000"/>
                    <a:lumOff val="25000"/>
                  </a:schemeClr>
                </a:solidFill>
                <a:latin typeface="Century Gothic" panose="020B0502020202020204" pitchFamily="34" charset="0"/>
              </a:rPr>
              <a:t>Future Work</a:t>
            </a:r>
          </a:p>
          <a:p>
            <a:pPr>
              <a:lnSpc>
                <a:spcPct val="100000"/>
              </a:lnSpc>
              <a:spcBef>
                <a:spcPts val="0"/>
              </a:spcBef>
              <a:spcAft>
                <a:spcPts val="600"/>
              </a:spcAft>
              <a:buClr>
                <a:srgbClr val="8A599A"/>
              </a:buClr>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7950916" y="1268638"/>
            <a:ext cx="3917378" cy="3286897"/>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8892949" y="4649874"/>
            <a:ext cx="2033311" cy="233792"/>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lIns="91440" tIns="45720" rIns="91440" bIns="4572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8A599A"/>
              </a:buCl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a:lnSpc>
                <a:spcPct val="100000"/>
              </a:lnSpc>
              <a:spcAft>
                <a:spcPts val="600"/>
              </a:spcAft>
              <a:buClr>
                <a:srgbClr val="8A599A"/>
              </a:buCl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a:lnSpc>
                <a:spcPct val="100000"/>
              </a:lnSpc>
              <a:spcAft>
                <a:spcPts val="600"/>
              </a:spcAft>
              <a:buClr>
                <a:srgbClr val="8A599A"/>
              </a:buClr>
            </a:pPr>
            <a:r>
              <a:rPr lang="en-US" dirty="0">
                <a:solidFill>
                  <a:schemeClr val="tx1">
                    <a:lumMod val="75000"/>
                    <a:lumOff val="25000"/>
                  </a:schemeClr>
                </a:solidFill>
                <a:latin typeface="Century Gothic" panose="020F0302020204030204"/>
              </a:rPr>
              <a:t>Font sizing:</a:t>
            </a:r>
          </a:p>
          <a:p>
            <a:pPr lvl="1">
              <a:lnSpc>
                <a:spcPct val="100000"/>
              </a:lnSpc>
              <a:spcAft>
                <a:spcPts val="600"/>
              </a:spcAft>
              <a:buClr>
                <a:srgbClr val="8A599A"/>
              </a:buCl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lvl="1">
              <a:lnSpc>
                <a:spcPct val="100000"/>
              </a:lnSpc>
              <a:spcAft>
                <a:spcPts val="600"/>
              </a:spcAft>
              <a:buClr>
                <a:srgbClr val="8A599A"/>
              </a:buCl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lvl="1">
              <a:lnSpc>
                <a:spcPct val="100000"/>
              </a:lnSpc>
              <a:spcAft>
                <a:spcPts val="600"/>
              </a:spcAft>
              <a:buClr>
                <a:srgbClr val="8A599A"/>
              </a:buClr>
            </a:pPr>
            <a:r>
              <a:rPr lang="en-US" sz="2000" b="1" dirty="0">
                <a:solidFill>
                  <a:schemeClr val="tx1">
                    <a:lumMod val="75000"/>
                    <a:lumOff val="25000"/>
                  </a:schemeClr>
                </a:solidFill>
                <a:latin typeface="Century Gothic" panose="020F0302020204030204"/>
              </a:rPr>
              <a:t>Image credits </a:t>
            </a:r>
            <a:r>
              <a:rPr lang="en-US" sz="2000" dirty="0">
                <a:solidFill>
                  <a:schemeClr val="tx1">
                    <a:lumMod val="75000"/>
                    <a:lumOff val="25000"/>
                  </a:schemeClr>
                </a:solidFill>
                <a:latin typeface="Century Gothic" panose="020F0302020204030204"/>
              </a:rPr>
              <a:t>should be between </a:t>
            </a:r>
            <a:r>
              <a:rPr lang="en-US" sz="2000" b="1" dirty="0">
                <a:solidFill>
                  <a:schemeClr val="tx1">
                    <a:lumMod val="75000"/>
                    <a:lumOff val="25000"/>
                  </a:schemeClr>
                </a:solidFill>
                <a:latin typeface="Century Gothic" panose="020F0302020204030204"/>
              </a:rPr>
              <a:t>11 and 14.</a:t>
            </a:r>
            <a:endParaRPr lang="en-US" sz="2000" dirty="0">
              <a:solidFill>
                <a:schemeClr val="tx1">
                  <a:lumMod val="75000"/>
                  <a:lumOff val="25000"/>
                </a:schemeClr>
              </a:solidFill>
              <a:latin typeface="Century Gothic" panose="020F0302020204030204"/>
            </a:endParaRPr>
          </a:p>
          <a:p>
            <a:pPr lvl="1">
              <a:lnSpc>
                <a:spcPct val="100000"/>
              </a:lnSpc>
              <a:spcAft>
                <a:spcPts val="600"/>
              </a:spcAft>
              <a:buClr>
                <a:srgbClr val="8A599A"/>
              </a:buClr>
            </a:pPr>
            <a:r>
              <a:rPr lang="en-US" sz="2000" b="1" dirty="0">
                <a:solidFill>
                  <a:schemeClr val="tx1">
                    <a:lumMod val="75000"/>
                    <a:lumOff val="25000"/>
                  </a:schemeClr>
                </a:solidFill>
                <a:latin typeface="Century Gothic" panose="020F0302020204030204"/>
              </a:rPr>
              <a:t>All other text </a:t>
            </a:r>
            <a:r>
              <a:rPr lang="en-US" sz="2000" dirty="0">
                <a:solidFill>
                  <a:schemeClr val="tx1">
                    <a:lumMod val="75000"/>
                    <a:lumOff val="25000"/>
                  </a:schemeClr>
                </a:solidFill>
                <a:latin typeface="Century Gothic" panose="020F0302020204030204"/>
              </a:rPr>
              <a:t>(captions, legend items) 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 point type</a:t>
            </a:r>
            <a:r>
              <a:rPr lang="en-US" sz="2000" dirty="0">
                <a:solidFill>
                  <a:schemeClr val="tx1">
                    <a:lumMod val="75000"/>
                    <a:lumOff val="25000"/>
                  </a:schemeClr>
                </a:solidFill>
                <a:latin typeface="Century Gothic" panose="020F0302020204030204"/>
              </a:rPr>
              <a:t>.</a:t>
            </a:r>
          </a:p>
          <a:p>
            <a:pPr>
              <a:lnSpc>
                <a:spcPct val="100000"/>
              </a:lnSpc>
              <a:spcAft>
                <a:spcPts val="600"/>
              </a:spcAft>
              <a:buClr>
                <a:srgbClr val="8A599A"/>
              </a:buCl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a:lnSpc>
                <a:spcPct val="100000"/>
              </a:lnSpc>
              <a:spcAft>
                <a:spcPts val="600"/>
              </a:spcAft>
              <a:buClr>
                <a:srgbClr val="8A599A"/>
              </a:buClr>
            </a:pPr>
            <a:r>
              <a:rPr lang="en-US" dirty="0">
                <a:solidFill>
                  <a:schemeClr val="tx1">
                    <a:lumMod val="75000"/>
                    <a:lumOff val="25000"/>
                  </a:schemeClr>
                </a:solidFill>
                <a:latin typeface="Century Gothic" panose="020F0302020204030204"/>
              </a:rPr>
              <a:t>Use the standard solid round bullet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3"/>
          <a:srcRect l="72635" t="10957" r="22096" b="71407"/>
          <a:stretch/>
        </p:blipFill>
        <p:spPr>
          <a:xfrm>
            <a:off x="8674484" y="95250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2" name="Picture 2" descr="Graphical user interface&#10;&#10;Description automatically generated">
            <a:extLst>
              <a:ext uri="{FF2B5EF4-FFF2-40B4-BE49-F238E27FC236}">
                <a16:creationId xmlns:a16="http://schemas.microsoft.com/office/drawing/2014/main" id="{A45917D7-6844-47BE-B1F3-DC5E25BD7195}"/>
              </a:ext>
            </a:extLst>
          </p:cNvPr>
          <p:cNvPicPr>
            <a:picLocks noChangeAspect="1"/>
          </p:cNvPicPr>
          <p:nvPr/>
        </p:nvPicPr>
        <p:blipFill>
          <a:blip r:embed="rId4"/>
          <a:stretch>
            <a:fillRect/>
          </a:stretch>
        </p:blipFill>
        <p:spPr>
          <a:xfrm>
            <a:off x="8580498" y="3433403"/>
            <a:ext cx="2162175" cy="2924175"/>
          </a:xfrm>
          <a:prstGeom prst="rect">
            <a:avLst/>
          </a:prstGeom>
        </p:spPr>
      </p:pic>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PRESENTATION GUIDELINES: TIPS</a:t>
            </a:r>
          </a:p>
        </p:txBody>
      </p:sp>
      <p:sp>
        <p:nvSpPr>
          <p:cNvPr id="3" name="Text Placeholder 3"/>
          <p:cNvSpPr txBox="1">
            <a:spLocks/>
          </p:cNvSpPr>
          <p:nvPr/>
        </p:nvSpPr>
        <p:spPr>
          <a:xfrm>
            <a:off x="370608" y="1335155"/>
            <a:ext cx="6781800" cy="493981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lvl="1">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cs typeface="Calibri" panose="020F0502020204030204"/>
              </a:rPr>
              <a:t>The PowerPoint serves as a visual aid for your spoken presentation – excessive text will detract from it. </a:t>
            </a: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99A"/>
              </a:buClr>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lvl="1">
              <a:lnSpc>
                <a:spcPct val="100000"/>
              </a:lnSpc>
              <a:spcBef>
                <a:spcPts val="0"/>
              </a:spcBef>
              <a:spcAft>
                <a:spcPts val="600"/>
              </a:spcAft>
              <a:buClr>
                <a:srgbClr val="8A599A"/>
              </a:buClr>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lvl="1">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lvl="1">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7756"/>
            <a:ext cx="9714175" cy="419100"/>
          </a:xfrm>
          <a:prstGeom prst="rect">
            <a:avLst/>
          </a:prstGeom>
        </p:spPr>
        <p:txBody>
          <a:bodyPr wrap="square" anchor="ctr">
            <a:noAutofit/>
          </a:bodyPr>
          <a:lstStyle/>
          <a:p>
            <a:pPr lvl="0"/>
            <a:r>
              <a:rPr lang="en-US" sz="4000" b="1" dirty="0">
                <a:solidFill>
                  <a:srgbClr val="8A599A"/>
                </a:solidFill>
                <a:latin typeface="Century Gothic" panose="020F0302020204030204"/>
              </a:rPr>
              <a:t>PRESENTATION GUIDELINES: TOOLS</a:t>
            </a:r>
          </a:p>
        </p:txBody>
      </p:sp>
      <p:sp>
        <p:nvSpPr>
          <p:cNvPr id="3" name="Text Placeholder 3"/>
          <p:cNvSpPr txBox="1">
            <a:spLocks/>
          </p:cNvSpPr>
          <p:nvPr/>
        </p:nvSpPr>
        <p:spPr>
          <a:xfrm>
            <a:off x="495300" y="1509414"/>
            <a:ext cx="3872253" cy="42627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8A599A"/>
              </a:buClr>
              <a:buNone/>
            </a:pPr>
            <a:r>
              <a:rPr lang="en-US" sz="2200" b="1" dirty="0">
                <a:solidFill>
                  <a:schemeClr val="tx1">
                    <a:lumMod val="75000"/>
                    <a:lumOff val="25000"/>
                  </a:schemeClr>
                </a:solidFill>
                <a:latin typeface="Century Gothic" panose="020F0302020204030204"/>
              </a:rPr>
              <a:t>The Align Tool</a:t>
            </a:r>
          </a:p>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8A599A"/>
              </a:buClr>
              <a:buNone/>
            </a:pPr>
            <a:r>
              <a:rPr lang="en-US" sz="2200" b="1" dirty="0">
                <a:solidFill>
                  <a:schemeClr val="tx1">
                    <a:lumMod val="75000"/>
                    <a:lumOff val="25000"/>
                  </a:schemeClr>
                </a:solidFill>
                <a:latin typeface="Century Gothic" panose="020F0302020204030204"/>
              </a:rPr>
              <a:t>Text Box Formatting (1)</a:t>
            </a:r>
          </a:p>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8A599A"/>
              </a:buClr>
              <a:buNone/>
            </a:pPr>
            <a:r>
              <a:rPr lang="en-US" sz="2200" b="1" dirty="0">
                <a:solidFill>
                  <a:schemeClr val="tx1">
                    <a:lumMod val="75000"/>
                    <a:lumOff val="25000"/>
                  </a:schemeClr>
                </a:solidFill>
                <a:latin typeface="Century Gothic" panose="020F0302020204030204"/>
              </a:rPr>
              <a:t>Line Spacing Formatting (2)</a:t>
            </a:r>
          </a:p>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066390" cy="419100"/>
          </a:xfrm>
          <a:prstGeom prst="rect">
            <a:avLst/>
          </a:prstGeom>
        </p:spPr>
        <p:txBody>
          <a:bodyPr wrap="square" anchor="ctr">
            <a:noAutofit/>
          </a:bodyPr>
          <a:lstStyle/>
          <a:p>
            <a:pPr lvl="0"/>
            <a:r>
              <a:rPr lang="en-US" sz="4000" b="1" dirty="0">
                <a:solidFill>
                  <a:srgbClr val="8A599A"/>
                </a:solidFill>
                <a:latin typeface="Century Gothic" panose="020F0302020204030204"/>
              </a:rPr>
              <a:t>IMAGES, PHOTOS, &amp; LOGOS</a:t>
            </a:r>
          </a:p>
        </p:txBody>
      </p:sp>
      <p:sp>
        <p:nvSpPr>
          <p:cNvPr id="3" name="Text Placeholder 2"/>
          <p:cNvSpPr txBox="1">
            <a:spLocks/>
          </p:cNvSpPr>
          <p:nvPr/>
        </p:nvSpPr>
        <p:spPr>
          <a:xfrm>
            <a:off x="505777" y="1206536"/>
            <a:ext cx="3483419" cy="523220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A599A"/>
              </a:buClr>
            </a:pPr>
            <a:r>
              <a:rPr lang="en-US" sz="1600" dirty="0">
                <a:solidFill>
                  <a:schemeClr val="tx1">
                    <a:lumMod val="75000"/>
                    <a:lumOff val="25000"/>
                  </a:schemeClr>
                </a:solidFill>
                <a:latin typeface="Century Gothic" panose="020F0302020204030204"/>
              </a:rPr>
              <a:t>Please </a:t>
            </a:r>
            <a:r>
              <a:rPr lang="en-US" sz="1600" b="1" dirty="0">
                <a:solidFill>
                  <a:schemeClr val="tx1">
                    <a:lumMod val="75000"/>
                    <a:lumOff val="25000"/>
                  </a:schemeClr>
                </a:solidFill>
                <a:latin typeface="Century Gothic" panose="020F0302020204030204"/>
              </a:rPr>
              <a:t>do not </a:t>
            </a:r>
            <a:r>
              <a:rPr lang="en-US" sz="1600" dirty="0">
                <a:solidFill>
                  <a:schemeClr val="tx1">
                    <a:lumMod val="75000"/>
                    <a:lumOff val="25000"/>
                  </a:schemeClr>
                </a:solidFill>
                <a:latin typeface="Century Gothic" panose="020F0302020204030204"/>
              </a:rPr>
              <a:t>include the image URL in the source text box but rather place it in the </a:t>
            </a:r>
            <a:r>
              <a:rPr lang="en-US" sz="1600" b="1" dirty="0">
                <a:solidFill>
                  <a:schemeClr val="tx1">
                    <a:lumMod val="75000"/>
                    <a:lumOff val="25000"/>
                  </a:schemeClr>
                </a:solidFill>
                <a:latin typeface="Century Gothic" panose="020F0302020204030204"/>
              </a:rPr>
              <a:t>notes section</a:t>
            </a:r>
            <a:r>
              <a:rPr lang="en-US" sz="16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8A599A"/>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99A"/>
              </a:buClr>
            </a:pPr>
            <a:r>
              <a:rPr lang="en-US" sz="1600" dirty="0">
                <a:solidFill>
                  <a:schemeClr val="tx1">
                    <a:lumMod val="75000"/>
                    <a:lumOff val="25000"/>
                  </a:schemeClr>
                </a:solidFill>
                <a:latin typeface="Century Gothic" panose="020F0302020204030204"/>
              </a:rPr>
              <a:t>If you use a border for your images include it on all photographs to keep your presentation </a:t>
            </a:r>
            <a:r>
              <a:rPr lang="en-US" sz="1600" b="1" dirty="0">
                <a:solidFill>
                  <a:schemeClr val="tx1">
                    <a:lumMod val="75000"/>
                    <a:lumOff val="25000"/>
                  </a:schemeClr>
                </a:solidFill>
                <a:latin typeface="Century Gothic" panose="020F0302020204030204"/>
              </a:rPr>
              <a:t>consistent</a:t>
            </a:r>
            <a:r>
              <a:rPr lang="en-US" sz="16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8A599A"/>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99A"/>
              </a:buClr>
            </a:pPr>
            <a:r>
              <a:rPr lang="en-US" sz="1600" dirty="0">
                <a:solidFill>
                  <a:schemeClr val="tx1">
                    <a:lumMod val="75000"/>
                    <a:lumOff val="25000"/>
                  </a:schemeClr>
                </a:solidFill>
                <a:latin typeface="Century Gothic" panose="020F0302020204030204"/>
              </a:rPr>
              <a:t>Background images are </a:t>
            </a:r>
            <a:r>
              <a:rPr lang="en-US" sz="1600" b="1" dirty="0">
                <a:solidFill>
                  <a:schemeClr val="tx1">
                    <a:lumMod val="75000"/>
                    <a:lumOff val="25000"/>
                  </a:schemeClr>
                </a:solidFill>
                <a:latin typeface="Century Gothic" panose="020F0302020204030204"/>
              </a:rPr>
              <a:t>not recommended</a:t>
            </a:r>
            <a:r>
              <a:rPr lang="en-US" sz="1600" dirty="0">
                <a:solidFill>
                  <a:schemeClr val="tx1">
                    <a:lumMod val="75000"/>
                    <a:lumOff val="25000"/>
                  </a:schemeClr>
                </a:solidFill>
                <a:latin typeface="Century Gothic" panose="020F0302020204030204"/>
              </a:rPr>
              <a:t>. If you use one, make sure that your text remains </a:t>
            </a:r>
            <a:r>
              <a:rPr lang="en-US" sz="1600" b="1" dirty="0">
                <a:solidFill>
                  <a:schemeClr val="tx1">
                    <a:lumMod val="75000"/>
                    <a:lumOff val="25000"/>
                  </a:schemeClr>
                </a:solidFill>
                <a:latin typeface="Century Gothic" panose="020F0302020204030204"/>
              </a:rPr>
              <a:t>clear</a:t>
            </a:r>
            <a:r>
              <a:rPr lang="en-US" sz="1600" dirty="0">
                <a:solidFill>
                  <a:schemeClr val="tx1">
                    <a:lumMod val="75000"/>
                    <a:lumOff val="25000"/>
                  </a:schemeClr>
                </a:solidFill>
                <a:latin typeface="Century Gothic" panose="020F0302020204030204"/>
              </a:rPr>
              <a:t> and </a:t>
            </a:r>
            <a:r>
              <a:rPr lang="en-US" sz="1600" b="1" dirty="0">
                <a:solidFill>
                  <a:schemeClr val="tx1">
                    <a:lumMod val="75000"/>
                    <a:lumOff val="25000"/>
                  </a:schemeClr>
                </a:solidFill>
                <a:latin typeface="Century Gothic" panose="020F0302020204030204"/>
              </a:rPr>
              <a:t>legible</a:t>
            </a:r>
            <a:r>
              <a:rPr lang="en-US" sz="16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8A599A"/>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99A"/>
              </a:buClr>
            </a:pPr>
            <a:r>
              <a:rPr lang="en-US" sz="1600" dirty="0">
                <a:solidFill>
                  <a:schemeClr val="tx1">
                    <a:lumMod val="75000"/>
                    <a:lumOff val="25000"/>
                  </a:schemeClr>
                </a:solidFill>
                <a:latin typeface="Century Gothic" panose="020F0302020204030204"/>
              </a:rPr>
              <a:t>For images, use the </a:t>
            </a:r>
            <a:r>
              <a:rPr lang="en-US" sz="1600" b="1" dirty="0">
                <a:solidFill>
                  <a:schemeClr val="tx1">
                    <a:lumMod val="75000"/>
                    <a:lumOff val="25000"/>
                  </a:schemeClr>
                </a:solidFill>
                <a:latin typeface="Century Gothic" panose="020F0302020204030204"/>
              </a:rPr>
              <a:t>Shadow (Outer) </a:t>
            </a:r>
            <a:r>
              <a:rPr lang="en-US" sz="1600" dirty="0">
                <a:solidFill>
                  <a:schemeClr val="tx1">
                    <a:lumMod val="75000"/>
                    <a:lumOff val="25000"/>
                  </a:schemeClr>
                </a:solidFill>
                <a:latin typeface="Century Gothic" panose="020F0302020204030204"/>
              </a:rPr>
              <a:t>Shape Effect located in the </a:t>
            </a:r>
            <a:r>
              <a:rPr lang="en-US" sz="1600" b="1" dirty="0">
                <a:solidFill>
                  <a:schemeClr val="tx1">
                    <a:lumMod val="75000"/>
                    <a:lumOff val="25000"/>
                  </a:schemeClr>
                </a:solidFill>
                <a:latin typeface="Century Gothic" panose="020F0302020204030204"/>
              </a:rPr>
              <a:t>Format</a:t>
            </a:r>
            <a:r>
              <a:rPr lang="en-US" sz="1600" dirty="0">
                <a:solidFill>
                  <a:schemeClr val="tx1">
                    <a:lumMod val="75000"/>
                    <a:lumOff val="25000"/>
                  </a:schemeClr>
                </a:solidFill>
                <a:latin typeface="Century Gothic" panose="020F0302020204030204"/>
              </a:rPr>
              <a:t> </a:t>
            </a:r>
            <a:r>
              <a:rPr lang="en-US" sz="1600" b="1" dirty="0">
                <a:solidFill>
                  <a:schemeClr val="tx1">
                    <a:lumMod val="75000"/>
                    <a:lumOff val="25000"/>
                  </a:schemeClr>
                </a:solidFill>
                <a:latin typeface="Century Gothic" panose="020F0302020204030204"/>
              </a:rPr>
              <a:t>Tab</a:t>
            </a:r>
            <a:r>
              <a:rPr lang="en-US" sz="1600" dirty="0">
                <a:solidFill>
                  <a:schemeClr val="tx1">
                    <a:lumMod val="75000"/>
                    <a:lumOff val="25000"/>
                  </a:schemeClr>
                </a:solidFill>
                <a:latin typeface="Century Gothic" panose="020F0302020204030204"/>
              </a:rPr>
              <a:t> in the </a:t>
            </a:r>
            <a:r>
              <a:rPr lang="en-US" sz="1600" b="1" dirty="0">
                <a:solidFill>
                  <a:schemeClr val="tx1">
                    <a:lumMod val="75000"/>
                    <a:lumOff val="25000"/>
                  </a:schemeClr>
                </a:solidFill>
                <a:latin typeface="Century Gothic" panose="020F0302020204030204"/>
              </a:rPr>
              <a:t>Drawing Section</a:t>
            </a:r>
            <a:r>
              <a:rPr lang="en-US" sz="16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3989196" y="1206536"/>
            <a:ext cx="2954215" cy="5155257"/>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A599A"/>
              </a:buClr>
            </a:pPr>
            <a:r>
              <a:rPr lang="en-US" sz="1600" dirty="0">
                <a:solidFill>
                  <a:schemeClr val="tx1">
                    <a:lumMod val="75000"/>
                    <a:lumOff val="25000"/>
                  </a:schemeClr>
                </a:solidFill>
                <a:latin typeface="Century Gothic" panose="020F0302020204030204"/>
              </a:rPr>
              <a:t>Obtain a </a:t>
            </a:r>
            <a:r>
              <a:rPr lang="en-US" sz="1600" b="1" dirty="0">
                <a:solidFill>
                  <a:schemeClr val="tx1">
                    <a:lumMod val="75000"/>
                    <a:lumOff val="25000"/>
                  </a:schemeClr>
                </a:solidFill>
                <a:latin typeface="Century Gothic" panose="020F0302020204030204"/>
              </a:rPr>
              <a:t>media release form</a:t>
            </a:r>
            <a:r>
              <a:rPr lang="en-US" sz="1600" dirty="0">
                <a:solidFill>
                  <a:schemeClr val="tx1">
                    <a:lumMod val="75000"/>
                    <a:lumOff val="25000"/>
                  </a:schemeClr>
                </a:solidFill>
                <a:latin typeface="Century Gothic" panose="020F0302020204030204"/>
              </a:rPr>
              <a:t> from all people in photos that your team or partners have taken!</a:t>
            </a:r>
          </a:p>
          <a:p>
            <a:pPr>
              <a:lnSpc>
                <a:spcPct val="100000"/>
              </a:lnSpc>
              <a:spcBef>
                <a:spcPts val="0"/>
              </a:spcBef>
              <a:spcAft>
                <a:spcPts val="600"/>
              </a:spcAft>
              <a:buClr>
                <a:srgbClr val="8A599A"/>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99A"/>
              </a:buClr>
            </a:pPr>
            <a:r>
              <a:rPr lang="en-US" sz="1600" dirty="0">
                <a:solidFill>
                  <a:schemeClr val="tx1">
                    <a:lumMod val="75000"/>
                    <a:lumOff val="25000"/>
                  </a:schemeClr>
                </a:solidFill>
                <a:latin typeface="Century Gothic" panose="020F0302020204030204"/>
              </a:rPr>
              <a:t>All image sources should be </a:t>
            </a:r>
            <a:r>
              <a:rPr lang="en-US" sz="1600" b="1" dirty="0">
                <a:solidFill>
                  <a:schemeClr val="tx1">
                    <a:lumMod val="75000"/>
                    <a:lumOff val="25000"/>
                  </a:schemeClr>
                </a:solidFill>
                <a:latin typeface="Century Gothic" panose="020F0302020204030204"/>
              </a:rPr>
              <a:t>cited using a consistent format </a:t>
            </a:r>
            <a:r>
              <a:rPr lang="en-US" sz="1600" dirty="0">
                <a:solidFill>
                  <a:schemeClr val="tx1">
                    <a:lumMod val="75000"/>
                    <a:lumOff val="25000"/>
                  </a:schemeClr>
                </a:solidFill>
                <a:latin typeface="Century Gothic" panose="020F0302020204030204"/>
              </a:rPr>
              <a:t>and should be </a:t>
            </a:r>
            <a:r>
              <a:rPr lang="en-US" sz="1600" b="1" dirty="0">
                <a:solidFill>
                  <a:schemeClr val="tx1">
                    <a:lumMod val="75000"/>
                    <a:lumOff val="25000"/>
                  </a:schemeClr>
                </a:solidFill>
                <a:latin typeface="Century Gothic" panose="020F0302020204030204"/>
              </a:rPr>
              <a:t>visible</a:t>
            </a:r>
            <a:r>
              <a:rPr lang="en-US" sz="1600" dirty="0">
                <a:solidFill>
                  <a:schemeClr val="tx1">
                    <a:lumMod val="75000"/>
                    <a:lumOff val="25000"/>
                  </a:schemeClr>
                </a:solidFill>
                <a:latin typeface="Century Gothic" panose="020F0302020204030204"/>
              </a:rPr>
              <a:t> on the slide. On-slide citations should be </a:t>
            </a:r>
            <a:r>
              <a:rPr lang="en-US" sz="1600" b="1" dirty="0">
                <a:solidFill>
                  <a:schemeClr val="tx1">
                    <a:lumMod val="75000"/>
                    <a:lumOff val="25000"/>
                  </a:schemeClr>
                </a:solidFill>
                <a:latin typeface="Century Gothic" panose="020F0302020204030204"/>
              </a:rPr>
              <a:t>no larger than 14-pt font.</a:t>
            </a: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99A"/>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99A"/>
              </a:buClr>
            </a:pPr>
            <a:r>
              <a:rPr lang="en-US" sz="1600" dirty="0">
                <a:solidFill>
                  <a:schemeClr val="tx1">
                    <a:lumMod val="75000"/>
                    <a:lumOff val="25000"/>
                  </a:schemeClr>
                </a:solidFill>
                <a:latin typeface="Century Gothic" panose="020F0302020204030204"/>
              </a:rPr>
              <a:t>On your partner slide, </a:t>
            </a:r>
            <a:r>
              <a:rPr lang="en-US" sz="1600" b="1" dirty="0">
                <a:solidFill>
                  <a:schemeClr val="tx1">
                    <a:lumMod val="75000"/>
                    <a:lumOff val="25000"/>
                  </a:schemeClr>
                </a:solidFill>
                <a:latin typeface="Century Gothic" panose="020F0302020204030204"/>
              </a:rPr>
              <a:t>use US Federal logos only</a:t>
            </a:r>
            <a:r>
              <a:rPr lang="en-US" sz="1600" dirty="0">
                <a:solidFill>
                  <a:schemeClr val="tx1">
                    <a:lumMod val="75000"/>
                    <a:lumOff val="25000"/>
                  </a:schemeClr>
                </a:solidFill>
                <a:latin typeface="Century Gothic" panose="020F0302020204030204"/>
              </a:rPr>
              <a:t>. </a:t>
            </a:r>
            <a:r>
              <a:rPr lang="en-US" sz="1600" b="1" dirty="0">
                <a:solidFill>
                  <a:schemeClr val="tx1">
                    <a:lumMod val="75000"/>
                    <a:lumOff val="25000"/>
                  </a:schemeClr>
                </a:solidFill>
                <a:latin typeface="Century Gothic" panose="020F0302020204030204"/>
              </a:rPr>
              <a:t>No</a:t>
            </a:r>
            <a:r>
              <a:rPr lang="en-US" sz="16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8A599A"/>
              </a:buClr>
            </a:pPr>
            <a:endParaRPr lang="en-US" sz="16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8259735" y="1929810"/>
            <a:ext cx="3426488" cy="3216265"/>
          </a:xfrm>
          <a:prstGeom prst="rect">
            <a:avLst/>
          </a:prstGeom>
          <a:solidFill>
            <a:schemeClr val="bg1"/>
          </a:solidFill>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a:p>
            <a:pPr marL="0" indent="0">
              <a:lnSpc>
                <a:spcPct val="100000"/>
              </a:lnSpc>
              <a:spcBef>
                <a:spcPts val="0"/>
              </a:spcBef>
              <a:spcAft>
                <a:spcPts val="600"/>
              </a:spcAft>
              <a:buNone/>
            </a:pPr>
            <a:r>
              <a:rPr lang="en-US" sz="1800" i="1" dirty="0">
                <a:solidFill>
                  <a:schemeClr val="tx1">
                    <a:lumMod val="75000"/>
                    <a:lumOff val="25000"/>
                  </a:schemeClr>
                </a:solidFill>
                <a:latin typeface="Century Gothic" panose="020F0302020204030204"/>
              </a:rPr>
              <a:t>Just because you freely found the image on the Internet does</a:t>
            </a:r>
            <a:r>
              <a:rPr lang="en-US" sz="1800" b="1" i="1" dirty="0">
                <a:solidFill>
                  <a:schemeClr val="tx1">
                    <a:lumMod val="75000"/>
                    <a:lumOff val="25000"/>
                  </a:schemeClr>
                </a:solidFill>
                <a:latin typeface="Century Gothic" panose="020F0302020204030204"/>
              </a:rPr>
              <a:t> not</a:t>
            </a:r>
            <a:r>
              <a:rPr lang="en-US" sz="1800" i="1" dirty="0">
                <a:solidFill>
                  <a:schemeClr val="tx1">
                    <a:lumMod val="75000"/>
                    <a:lumOff val="25000"/>
                  </a:schemeClr>
                </a:solidFill>
                <a:latin typeface="Century Gothic" panose="020F0302020204030204"/>
              </a:rPr>
              <a:t> mean you’re free to use it in deliverables!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anchor="ctr" anchorCtr="0">
            <a:noAutofit/>
          </a:bodyPr>
          <a:lstStyle/>
          <a:p>
            <a:pPr lvl="0"/>
            <a:r>
              <a:rPr lang="en-US" sz="4000" b="1" dirty="0">
                <a:solidFill>
                  <a:srgbClr val="8A599A"/>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8A599A"/>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99A"/>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8A599A"/>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26" name="Group 25">
            <a:extLst>
              <a:ext uri="{FF2B5EF4-FFF2-40B4-BE49-F238E27FC236}">
                <a16:creationId xmlns:a16="http://schemas.microsoft.com/office/drawing/2014/main" id="{34C0C78F-0E21-4606-BA6A-31F762776EE3}"/>
              </a:ext>
            </a:extLst>
          </p:cNvPr>
          <p:cNvGrpSpPr/>
          <p:nvPr/>
        </p:nvGrpSpPr>
        <p:grpSpPr>
          <a:xfrm>
            <a:off x="4366370" y="1494725"/>
            <a:ext cx="6560840" cy="3658253"/>
            <a:chOff x="4366370" y="1494725"/>
            <a:chExt cx="10814384" cy="6154837"/>
          </a:xfrm>
        </p:grpSpPr>
        <p:grpSp>
          <p:nvGrpSpPr>
            <p:cNvPr id="27" name="Shape 208">
              <a:extLst>
                <a:ext uri="{FF2B5EF4-FFF2-40B4-BE49-F238E27FC236}">
                  <a16:creationId xmlns:a16="http://schemas.microsoft.com/office/drawing/2014/main" id="{A74EE351-384E-44F1-B893-03BC43B24CB8}"/>
                </a:ext>
              </a:extLst>
            </p:cNvPr>
            <p:cNvGrpSpPr/>
            <p:nvPr/>
          </p:nvGrpSpPr>
          <p:grpSpPr>
            <a:xfrm>
              <a:off x="5999565" y="2280108"/>
              <a:ext cx="9148137" cy="5218147"/>
              <a:chOff x="5999565" y="2280108"/>
              <a:chExt cx="5394425" cy="3102607"/>
            </a:xfrm>
          </p:grpSpPr>
          <p:pic>
            <p:nvPicPr>
              <p:cNvPr id="46" name="Shape 209">
                <a:extLst>
                  <a:ext uri="{FF2B5EF4-FFF2-40B4-BE49-F238E27FC236}">
                    <a16:creationId xmlns:a16="http://schemas.microsoft.com/office/drawing/2014/main" id="{970F22E8-F84B-4355-9707-CE87681F5832}"/>
                  </a:ext>
                </a:extLst>
              </p:cNvPr>
              <p:cNvPicPr preferRelativeResize="0"/>
              <p:nvPr/>
            </p:nvPicPr>
            <p:blipFill rotWithShape="1">
              <a:blip r:embed="rId3">
                <a:alphaModFix/>
              </a:blip>
              <a:srcRect l="9401" t="7544" r="711" b="428"/>
              <a:stretch/>
            </p:blipFill>
            <p:spPr>
              <a:xfrm>
                <a:off x="5999565" y="2280108"/>
                <a:ext cx="5394425" cy="3102607"/>
              </a:xfrm>
              <a:prstGeom prst="rect">
                <a:avLst/>
              </a:prstGeom>
              <a:noFill/>
              <a:ln>
                <a:noFill/>
              </a:ln>
              <a:effectLst>
                <a:softEdge rad="0"/>
              </a:effectLst>
            </p:spPr>
          </p:pic>
          <p:sp>
            <p:nvSpPr>
              <p:cNvPr id="47" name="Shape 210">
                <a:extLst>
                  <a:ext uri="{FF2B5EF4-FFF2-40B4-BE49-F238E27FC236}">
                    <a16:creationId xmlns:a16="http://schemas.microsoft.com/office/drawing/2014/main" id="{2AE23473-C649-4481-A88B-6632BFAED3E6}"/>
                  </a:ext>
                </a:extLst>
              </p:cNvPr>
              <p:cNvSpPr txBox="1"/>
              <p:nvPr/>
            </p:nvSpPr>
            <p:spPr>
              <a:xfrm>
                <a:off x="6682259" y="4792819"/>
                <a:ext cx="835763" cy="255600"/>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28" name="Shape 214">
              <a:extLst>
                <a:ext uri="{FF2B5EF4-FFF2-40B4-BE49-F238E27FC236}">
                  <a16:creationId xmlns:a16="http://schemas.microsoft.com/office/drawing/2014/main" id="{21EA64D7-4FEB-4759-8686-33AA6EF12531}"/>
                </a:ext>
              </a:extLst>
            </p:cNvPr>
            <p:cNvSpPr txBox="1"/>
            <p:nvPr/>
          </p:nvSpPr>
          <p:spPr>
            <a:xfrm>
              <a:off x="5582877" y="1494725"/>
              <a:ext cx="9039229" cy="473368"/>
            </a:xfrm>
            <a:prstGeom prst="rect">
              <a:avLst/>
            </a:prstGeom>
            <a:solidFill>
              <a:srgbClr val="FFFFFF"/>
            </a:solid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29" name="TextBox 4">
              <a:extLst>
                <a:ext uri="{FF2B5EF4-FFF2-40B4-BE49-F238E27FC236}">
                  <a16:creationId xmlns:a16="http://schemas.microsoft.com/office/drawing/2014/main" id="{4402D318-F33D-4448-AAFE-A987834B2318}"/>
                </a:ext>
              </a:extLst>
            </p:cNvPr>
            <p:cNvSpPr txBox="1"/>
            <p:nvPr/>
          </p:nvSpPr>
          <p:spPr>
            <a:xfrm rot="16200000">
              <a:off x="3302027" y="4412091"/>
              <a:ext cx="2518032" cy="389345"/>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sp>
          <p:nvSpPr>
            <p:cNvPr id="30" name="Shape 210">
              <a:extLst>
                <a:ext uri="{FF2B5EF4-FFF2-40B4-BE49-F238E27FC236}">
                  <a16:creationId xmlns:a16="http://schemas.microsoft.com/office/drawing/2014/main" id="{7BFF9865-53DE-4AAF-A23C-41CA7390DFE5}"/>
                </a:ext>
              </a:extLst>
            </p:cNvPr>
            <p:cNvSpPr txBox="1"/>
            <p:nvPr/>
          </p:nvSpPr>
          <p:spPr>
            <a:xfrm>
              <a:off x="11885918" y="6741639"/>
              <a:ext cx="1678987" cy="406702"/>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31" name="Shape 210">
              <a:extLst>
                <a:ext uri="{FF2B5EF4-FFF2-40B4-BE49-F238E27FC236}">
                  <a16:creationId xmlns:a16="http://schemas.microsoft.com/office/drawing/2014/main" id="{7CECA984-C16D-4BDE-9B6C-7462B6DE37AB}"/>
                </a:ext>
              </a:extLst>
            </p:cNvPr>
            <p:cNvSpPr txBox="1"/>
            <p:nvPr/>
          </p:nvSpPr>
          <p:spPr>
            <a:xfrm>
              <a:off x="10532447" y="6644801"/>
              <a:ext cx="1345177" cy="474177"/>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32" name="TextBox 7">
              <a:extLst>
                <a:ext uri="{FF2B5EF4-FFF2-40B4-BE49-F238E27FC236}">
                  <a16:creationId xmlns:a16="http://schemas.microsoft.com/office/drawing/2014/main" id="{9BFB5AC1-6D16-41B8-AF8C-EC5E521BEEBB}"/>
                </a:ext>
              </a:extLst>
            </p:cNvPr>
            <p:cNvSpPr txBox="1"/>
            <p:nvPr/>
          </p:nvSpPr>
          <p:spPr>
            <a:xfrm>
              <a:off x="6030326" y="7235307"/>
              <a:ext cx="9150428" cy="414255"/>
            </a:xfrm>
            <a:prstGeom prst="rect">
              <a:avLst/>
            </a:prstGeom>
            <a:solidFill>
              <a:sysClr val="window" lastClr="FFFFFF"/>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kumimoji="0" lang="en-US" sz="1000" b="0" i="0" u="none" strike="noStrike" kern="0" cap="none" spc="0" normalizeH="0" baseline="0" noProof="0" dirty="0">
                  <a:ln>
                    <a:noFill/>
                  </a:ln>
                  <a:effectLst/>
                  <a:uLnTx/>
                  <a:uFillTx/>
                  <a:latin typeface="Century Gothic" panose="020F0302020204030204"/>
                </a:rPr>
                <a:t>2002</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2003</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2004</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2005</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2006</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2007</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2008</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2009</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2010</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2011</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2012</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2013</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a:t>
              </a:r>
              <a:r>
                <a:rPr lang="en-US" sz="1000" kern="0" dirty="0">
                  <a:latin typeface="Century Gothic" panose="020F0302020204030204"/>
                </a:rPr>
                <a:t>2014   2015</a:t>
              </a:r>
              <a:endParaRPr lang="en-US" sz="1000" b="0" i="0" u="none" strike="noStrike" kern="0" cap="none" spc="0" normalizeH="0" baseline="0" noProof="0" dirty="0">
                <a:ln>
                  <a:noFill/>
                </a:ln>
                <a:effectLst/>
                <a:uLnTx/>
                <a:uFillTx/>
                <a:latin typeface="Century Gothic" panose="020F0302020204030204"/>
              </a:endParaRPr>
            </a:p>
          </p:txBody>
        </p:sp>
        <p:sp>
          <p:nvSpPr>
            <p:cNvPr id="33" name="TextBox 8">
              <a:extLst>
                <a:ext uri="{FF2B5EF4-FFF2-40B4-BE49-F238E27FC236}">
                  <a16:creationId xmlns:a16="http://schemas.microsoft.com/office/drawing/2014/main" id="{61BCA24C-E46A-4D8C-9E64-31CDD0B6829D}"/>
                </a:ext>
              </a:extLst>
            </p:cNvPr>
            <p:cNvSpPr txBox="1"/>
            <p:nvPr/>
          </p:nvSpPr>
          <p:spPr>
            <a:xfrm>
              <a:off x="4739347" y="4332441"/>
              <a:ext cx="1362405"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34" name="TextBox 9">
              <a:extLst>
                <a:ext uri="{FF2B5EF4-FFF2-40B4-BE49-F238E27FC236}">
                  <a16:creationId xmlns:a16="http://schemas.microsoft.com/office/drawing/2014/main" id="{A9D1870A-9405-42EB-B18B-164E3D25FF6B}"/>
                </a:ext>
              </a:extLst>
            </p:cNvPr>
            <p:cNvSpPr txBox="1"/>
            <p:nvPr/>
          </p:nvSpPr>
          <p:spPr>
            <a:xfrm>
              <a:off x="4805453" y="4863561"/>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35" name="TextBox 10">
              <a:extLst>
                <a:ext uri="{FF2B5EF4-FFF2-40B4-BE49-F238E27FC236}">
                  <a16:creationId xmlns:a16="http://schemas.microsoft.com/office/drawing/2014/main" id="{6819724E-1EEE-4467-B1C6-04D0F841467E}"/>
                </a:ext>
              </a:extLst>
            </p:cNvPr>
            <p:cNvSpPr txBox="1"/>
            <p:nvPr/>
          </p:nvSpPr>
          <p:spPr>
            <a:xfrm>
              <a:off x="4788927" y="5394681"/>
              <a:ext cx="1312825"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36" name="TextBox 11">
              <a:extLst>
                <a:ext uri="{FF2B5EF4-FFF2-40B4-BE49-F238E27FC236}">
                  <a16:creationId xmlns:a16="http://schemas.microsoft.com/office/drawing/2014/main" id="{2C9B680F-5F2E-4A92-BA1A-75A75E8D752D}"/>
                </a:ext>
              </a:extLst>
            </p:cNvPr>
            <p:cNvSpPr txBox="1"/>
            <p:nvPr/>
          </p:nvSpPr>
          <p:spPr>
            <a:xfrm>
              <a:off x="4805453" y="5925801"/>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37" name="TextBox 12">
              <a:extLst>
                <a:ext uri="{FF2B5EF4-FFF2-40B4-BE49-F238E27FC236}">
                  <a16:creationId xmlns:a16="http://schemas.microsoft.com/office/drawing/2014/main" id="{F92FA706-6D40-4B1A-8F8B-21818BF24BC2}"/>
                </a:ext>
              </a:extLst>
            </p:cNvPr>
            <p:cNvSpPr txBox="1"/>
            <p:nvPr/>
          </p:nvSpPr>
          <p:spPr>
            <a:xfrm>
              <a:off x="4962141" y="6456922"/>
              <a:ext cx="1121526"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38" name="TextBox 13">
              <a:extLst>
                <a:ext uri="{FF2B5EF4-FFF2-40B4-BE49-F238E27FC236}">
                  <a16:creationId xmlns:a16="http://schemas.microsoft.com/office/drawing/2014/main" id="{12A25AD9-8782-4BA9-AC99-CD2D61C633F3}"/>
                </a:ext>
              </a:extLst>
            </p:cNvPr>
            <p:cNvSpPr txBox="1"/>
            <p:nvPr/>
          </p:nvSpPr>
          <p:spPr>
            <a:xfrm>
              <a:off x="4805453" y="3801319"/>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39" name="TextBox 14">
              <a:extLst>
                <a:ext uri="{FF2B5EF4-FFF2-40B4-BE49-F238E27FC236}">
                  <a16:creationId xmlns:a16="http://schemas.microsoft.com/office/drawing/2014/main" id="{3A261018-DD4C-436A-903B-2F88477ED4C4}"/>
                </a:ext>
              </a:extLst>
            </p:cNvPr>
            <p:cNvSpPr txBox="1"/>
            <p:nvPr/>
          </p:nvSpPr>
          <p:spPr>
            <a:xfrm>
              <a:off x="4656713" y="3270201"/>
              <a:ext cx="144503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40" name="TextBox 15">
              <a:extLst>
                <a:ext uri="{FF2B5EF4-FFF2-40B4-BE49-F238E27FC236}">
                  <a16:creationId xmlns:a16="http://schemas.microsoft.com/office/drawing/2014/main" id="{6170B252-CB2D-4D2F-9E0A-40F65D29787E}"/>
                </a:ext>
              </a:extLst>
            </p:cNvPr>
            <p:cNvSpPr txBox="1"/>
            <p:nvPr/>
          </p:nvSpPr>
          <p:spPr>
            <a:xfrm>
              <a:off x="4722821" y="2739081"/>
              <a:ext cx="1378931"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41" name="TextBox 16">
              <a:extLst>
                <a:ext uri="{FF2B5EF4-FFF2-40B4-BE49-F238E27FC236}">
                  <a16:creationId xmlns:a16="http://schemas.microsoft.com/office/drawing/2014/main" id="{34479DF2-A460-4D2D-8279-49F0CB9AA10F}"/>
                </a:ext>
              </a:extLst>
            </p:cNvPr>
            <p:cNvSpPr txBox="1"/>
            <p:nvPr/>
          </p:nvSpPr>
          <p:spPr>
            <a:xfrm>
              <a:off x="4722821" y="2207957"/>
              <a:ext cx="1378931"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42" name="TextBox 17">
              <a:extLst>
                <a:ext uri="{FF2B5EF4-FFF2-40B4-BE49-F238E27FC236}">
                  <a16:creationId xmlns:a16="http://schemas.microsoft.com/office/drawing/2014/main" id="{B450C7E0-BB60-40E5-939E-D69D8EB32873}"/>
                </a:ext>
              </a:extLst>
            </p:cNvPr>
            <p:cNvSpPr txBox="1"/>
            <p:nvPr/>
          </p:nvSpPr>
          <p:spPr>
            <a:xfrm>
              <a:off x="5077826" y="7103223"/>
              <a:ext cx="1005840" cy="403214"/>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43" name="Shape 211">
              <a:extLst>
                <a:ext uri="{FF2B5EF4-FFF2-40B4-BE49-F238E27FC236}">
                  <a16:creationId xmlns:a16="http://schemas.microsoft.com/office/drawing/2014/main" id="{544D8977-2309-4A5C-9C92-A5AEC581EADD}"/>
                </a:ext>
              </a:extLst>
            </p:cNvPr>
            <p:cNvSpPr/>
            <p:nvPr/>
          </p:nvSpPr>
          <p:spPr>
            <a:xfrm>
              <a:off x="8397498" y="7141599"/>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44" name="Shape 212">
              <a:extLst>
                <a:ext uri="{FF2B5EF4-FFF2-40B4-BE49-F238E27FC236}">
                  <a16:creationId xmlns:a16="http://schemas.microsoft.com/office/drawing/2014/main" id="{0F02CB5C-1BFF-4AA6-ABFC-1AAF01CEB84F}"/>
                </a:ext>
              </a:extLst>
            </p:cNvPr>
            <p:cNvSpPr/>
            <p:nvPr/>
          </p:nvSpPr>
          <p:spPr>
            <a:xfrm>
              <a:off x="11443400" y="7141599"/>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45" name="Shape 213">
              <a:extLst>
                <a:ext uri="{FF2B5EF4-FFF2-40B4-BE49-F238E27FC236}">
                  <a16:creationId xmlns:a16="http://schemas.microsoft.com/office/drawing/2014/main" id="{977AE598-ABD4-472D-9A23-94D33BEE558F}"/>
                </a:ext>
              </a:extLst>
            </p:cNvPr>
            <p:cNvSpPr/>
            <p:nvPr/>
          </p:nvSpPr>
          <p:spPr>
            <a:xfrm>
              <a:off x="12199996" y="7141599"/>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8A599A"/>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8A599A"/>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8A599A"/>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8A599A"/>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8A599A"/>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8A599A"/>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99A"/>
                </a:solidFill>
                <a:latin typeface="Century Gothic" panose="020F0302020204030204"/>
              </a:rPr>
              <a:t>SEPARATE &amp; EDITABLE: THE BAD </a:t>
            </a:r>
          </a:p>
        </p:txBody>
      </p:sp>
      <p:sp>
        <p:nvSpPr>
          <p:cNvPr id="3" name="Text Placeholder 2"/>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8A599A"/>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ED741D9-D839-409E-89C1-040E70CE2FE6}">
  <ds:schemaRefs>
    <ds:schemaRef ds:uri="http://schemas.microsoft.com/office/infopath/2007/PartnerControls"/>
    <ds:schemaRef ds:uri="http://purl.org/dc/elements/1.1/"/>
    <ds:schemaRef ds:uri="http://schemas.microsoft.com/office/2006/documentManagement/types"/>
    <ds:schemaRef ds:uri="21e6a8e8-1dff-48a6-ab9b-8d556c6946c0"/>
    <ds:schemaRef ds:uri="http://purl.org/dc/terms/"/>
    <ds:schemaRef ds:uri="http://schemas.openxmlformats.org/package/2006/metadata/core-properties"/>
    <ds:schemaRef ds:uri="7df78d0b-135a-4de7-9166-7c181cd87fb4"/>
    <ds:schemaRef ds:uri="http://purl.org/dc/dcmitype/"/>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CF63395C-BBBD-4CB7-A3BA-1D163DE142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ECA48E1-4852-43A5-93EC-7F0FA006F8C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27564</TotalTime>
  <Words>1606</Words>
  <Application>Microsoft Office PowerPoint</Application>
  <PresentationFormat>Widescreen</PresentationFormat>
  <Paragraphs>166</Paragraphs>
  <Slides>12</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Robert Byles</cp:lastModifiedBy>
  <cp:revision>202</cp:revision>
  <dcterms:created xsi:type="dcterms:W3CDTF">2019-11-12T17:46:59Z</dcterms:created>
  <dcterms:modified xsi:type="dcterms:W3CDTF">2021-06-03T01:16:05Z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