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73" r:id="rId8"/>
    <p:sldId id="262" r:id="rId9"/>
    <p:sldId id="269" r:id="rId10"/>
    <p:sldId id="270" r:id="rId11"/>
    <p:sldId id="274" r:id="rId12"/>
    <p:sldId id="271" r:id="rId13"/>
    <p:sldId id="272" r:id="rId14"/>
    <p:sldId id="275" r:id="rId15"/>
    <p:sldId id="264" r:id="rId16"/>
    <p:sldId id="265" r:id="rId17"/>
    <p:sldId id="266" r:id="rId18"/>
    <p:sldId id="267"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jTKC43Zy7GJHt/ZoauZTgjPZvxd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Tomlinson"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D0CFD4"/>
    <a:srgbClr val="B4D79D"/>
    <a:srgbClr val="E9FFBE"/>
    <a:srgbClr val="456A2C"/>
    <a:srgbClr val="253917"/>
    <a:srgbClr val="385624"/>
    <a:srgbClr val="649A40"/>
    <a:srgbClr val="85B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76566" autoAdjust="0"/>
  </p:normalViewPr>
  <p:slideViewPr>
    <p:cSldViewPr snapToGrid="0">
      <p:cViewPr varScale="1">
        <p:scale>
          <a:sx n="64" d="100"/>
          <a:sy n="64" d="100"/>
        </p:scale>
        <p:origin x="1306"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earch.creativecommons.org/photos/9af780ad-c033-4448-bba3-f5f6e0b269a9"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lickr.com/photos/37890481@N04?giftPro"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turalearthdata.com/downloads/50m-cultural-vectors/50m-admin-0-countries-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csearch.creativecommons.org/photos/e2ee7743-2717-46ac-b6f8-97b3d0c958a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usaid_images/777640597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mages/b/b5/20_SMAP.p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devpedia.developexchange.com/dp/images/1/14/08_GPM.png" TargetMode="External"/><Relationship Id="rId5" Type="http://schemas.openxmlformats.org/officeDocument/2006/relationships/hyperlink" Target="http://www.devpedia.developexchange.com/dp/images/b/bf/06_Aqua.png" TargetMode="External"/><Relationship Id="rId4" Type="http://schemas.openxmlformats.org/officeDocument/2006/relationships/hyperlink" Target="http://www.devpedia.developexchange.com/dp/images/9/91/05_Terra.p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csearch.creativecommons.org/photos/455a80b9-3740-439b-84a0-34827aacb97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Notes: </a:t>
            </a:r>
            <a:r>
              <a:rPr lang="en-US" dirty="0"/>
              <a:t>Hello everyone! We are the Kenya Agriculture &amp; Food Security Team, and our project was centered around using several different NASA Earth Observations in the RHEAS Model in order to improve drought monitoring and mitigation in Kenya. *each team member introduces themselves, starting with project lead</a:t>
            </a:r>
            <a:r>
              <a:rPr lang="en-US" dirty="0" smtClean="0"/>
              <a:t>*</a:t>
            </a:r>
            <a:endParaRPr dirty="0"/>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r>
              <a:rPr lang="en-US" b="0" dirty="0" smtClean="0"/>
              <a:t>Because there was so</a:t>
            </a:r>
            <a:r>
              <a:rPr lang="en-US" b="0" baseline="0" dirty="0" smtClean="0"/>
              <a:t> much data available, w</a:t>
            </a:r>
            <a:r>
              <a:rPr lang="en-US" b="0" dirty="0" smtClean="0"/>
              <a:t>e</a:t>
            </a:r>
            <a:r>
              <a:rPr lang="en-US" b="0" baseline="0" dirty="0" smtClean="0"/>
              <a:t> picked 5 case study counties based on their geographic and hydrologic differences to be representative of country-wide trends. </a:t>
            </a:r>
          </a:p>
          <a:p>
            <a:pPr>
              <a:buFontTx/>
              <a:buChar char="-"/>
            </a:pPr>
            <a:r>
              <a:rPr lang="en-US" b="0" baseline="0" dirty="0" smtClean="0"/>
              <a:t>Two that regularly experience drought: </a:t>
            </a:r>
            <a:r>
              <a:rPr lang="en-US" b="0" baseline="0" dirty="0" err="1" smtClean="0"/>
              <a:t>Wajir</a:t>
            </a:r>
            <a:r>
              <a:rPr lang="en-US" b="0" baseline="0" dirty="0" smtClean="0"/>
              <a:t> and </a:t>
            </a:r>
            <a:r>
              <a:rPr lang="en-US" b="0" baseline="0" dirty="0" err="1" smtClean="0"/>
              <a:t>Isiolo</a:t>
            </a:r>
            <a:endParaRPr lang="en-US" b="0" baseline="0" dirty="0" smtClean="0"/>
          </a:p>
          <a:p>
            <a:pPr>
              <a:buFontTx/>
              <a:buChar char="-"/>
            </a:pPr>
            <a:r>
              <a:rPr lang="en-US" b="0" baseline="0" dirty="0" smtClean="0"/>
              <a:t>Two that rarely experience drought: </a:t>
            </a:r>
            <a:r>
              <a:rPr lang="en-US" b="0" baseline="0" dirty="0" err="1" smtClean="0"/>
              <a:t>Narok</a:t>
            </a:r>
            <a:r>
              <a:rPr lang="en-US" b="0" baseline="0" dirty="0" smtClean="0"/>
              <a:t> and </a:t>
            </a:r>
            <a:r>
              <a:rPr lang="en-US" b="0" baseline="0" dirty="0" err="1" smtClean="0"/>
              <a:t>Kwale</a:t>
            </a:r>
            <a:endParaRPr lang="en-US" b="0" baseline="0" dirty="0" smtClean="0"/>
          </a:p>
          <a:p>
            <a:pPr>
              <a:buFontTx/>
              <a:buChar char="-"/>
            </a:pPr>
            <a:r>
              <a:rPr lang="en-US" b="0" baseline="0" dirty="0" smtClean="0"/>
              <a:t>And one that is pretty close to the median: </a:t>
            </a:r>
            <a:r>
              <a:rPr lang="en-US" b="0" baseline="0" dirty="0" err="1" smtClean="0"/>
              <a:t>Mandera</a:t>
            </a:r>
            <a:endParaRPr lang="en-US"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379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r>
              <a:rPr lang="en-US" b="0" dirty="0" smtClean="0"/>
              <a:t>Looking</a:t>
            </a:r>
            <a:r>
              <a:rPr lang="en-US" b="0" baseline="0" dirty="0" smtClean="0"/>
              <a:t> at one of our case-study counties, we can generate a time series to compare the results from the different drought indices.</a:t>
            </a:r>
            <a:endParaRPr lang="en-US" b="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78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r>
              <a:rPr lang="en-US" b="1" baseline="0" dirty="0" smtClean="0"/>
              <a:t> </a:t>
            </a:r>
          </a:p>
          <a:p>
            <a:r>
              <a:rPr lang="en-US" b="0" baseline="0" dirty="0" smtClean="0"/>
              <a:t>We wanted to examine how the different continuous drought indices compared with each other by calculating their correlations. We didn’t include CDI in this </a:t>
            </a:r>
            <a:r>
              <a:rPr lang="en-US" b="0" baseline="0" dirty="0" err="1" smtClean="0"/>
              <a:t>heatmap</a:t>
            </a:r>
            <a:r>
              <a:rPr lang="en-US" b="0" baseline="0" dirty="0" smtClean="0"/>
              <a:t> because it is categorical and can’t be directly compared against the continuous indices.</a:t>
            </a:r>
          </a:p>
          <a:p>
            <a:endParaRPr lang="en-US" b="0" baseline="0" dirty="0" smtClean="0"/>
          </a:p>
          <a:p>
            <a:r>
              <a:rPr lang="en-US" b="0" baseline="0" dirty="0" smtClean="0"/>
              <a:t>As you can see, SPI and SRI are highly correlated, so moving forward, when predicting drought, choosing one should be sufficient.</a:t>
            </a:r>
          </a:p>
          <a:p>
            <a:endParaRPr lang="en-US" b="0" baseline="0" dirty="0" smtClean="0"/>
          </a:p>
          <a:p>
            <a:r>
              <a:rPr lang="en-US" b="0" baseline="0" dirty="0" smtClean="0"/>
              <a:t>In addition, Spi1 and Sri1 were the only ones with negative correlations with VCI, making them outliers compared to the other indices.</a:t>
            </a:r>
          </a:p>
          <a:p>
            <a:endParaRPr lang="en-US" b="0" baseline="0" dirty="0" smtClean="0"/>
          </a:p>
          <a:p>
            <a:r>
              <a:rPr lang="en-US" b="0" baseline="0" dirty="0" smtClean="0"/>
              <a:t>The other counties experienced similar results to </a:t>
            </a:r>
            <a:r>
              <a:rPr lang="en-US" b="0" baseline="0" dirty="0" err="1" smtClean="0"/>
              <a:t>Isiolo</a:t>
            </a:r>
            <a:r>
              <a:rPr lang="en-US" b="0" baseline="0" dirty="0" smtClean="0"/>
              <a:t> County. </a:t>
            </a:r>
          </a:p>
          <a:p>
            <a:endParaRPr lang="en-US" b="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6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r>
              <a:rPr lang="en-US" b="1" dirty="0" smtClean="0"/>
              <a:t>Speaker Notes:</a:t>
            </a:r>
            <a:r>
              <a:rPr lang="en-US" dirty="0" smtClean="0"/>
              <a:t> </a:t>
            </a:r>
          </a:p>
          <a:p>
            <a:pPr>
              <a:buFontTx/>
              <a:buChar char="-"/>
            </a:pPr>
            <a:r>
              <a:rPr lang="en-US" dirty="0" smtClean="0"/>
              <a:t>Spi1 and</a:t>
            </a:r>
            <a:r>
              <a:rPr lang="en-US" baseline="0" dirty="0" smtClean="0"/>
              <a:t> Sri1 are such outliers because they are looking exclusively at short-term changes and are directly influenced by individual rain events. That means that these indices are good at looking at surface soil moisture, but are not immediately comparable to longer-term indices such as Spi12, pictured here.</a:t>
            </a:r>
          </a:p>
          <a:p>
            <a:pPr marL="228600" indent="0">
              <a:buFontTx/>
              <a:buNone/>
            </a:pPr>
            <a:endParaRPr lang="en-US" baseline="0" dirty="0" smtClean="0"/>
          </a:p>
          <a:p>
            <a:pPr marL="457200" marR="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US" baseline="0" dirty="0" smtClean="0"/>
              <a:t>The current tool that the NDMA uses, VCI, relies solely on vegetation health indicators, which have a time lag in displaying the impacts of rain or drought events. In contrast, Spi1 and Sri1 visualize rain events independent of vegetation growth, and therefore could be effective tools in an early-warning forecasting system.</a:t>
            </a:r>
          </a:p>
          <a:p>
            <a:pPr marL="228600" marR="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US" baseline="0" dirty="0" smtClean="0"/>
          </a:p>
          <a:p>
            <a:pPr>
              <a:buFontTx/>
              <a:buChar char="-"/>
            </a:pPr>
            <a:r>
              <a:rPr lang="en-US" baseline="0" dirty="0" smtClean="0"/>
              <a:t>The long-term indices, such as the 6- and 12-month accumulations are more illustrative of water table accumulations and changes. The differences between the short and long-term indices are visualized on this slide.</a:t>
            </a:r>
          </a:p>
          <a:p>
            <a:pPr>
              <a:buFontTx/>
              <a:buChar cha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164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b="1" dirty="0" smtClean="0"/>
              <a:t>Speaker Notes:</a:t>
            </a:r>
            <a:r>
              <a:rPr lang="en-US" b="1" baseline="0" dirty="0" smtClean="0"/>
              <a:t> </a:t>
            </a:r>
            <a:endParaRPr lang="en-US" b="0" baseline="0" dirty="0" smtClean="0"/>
          </a:p>
          <a:p>
            <a:pPr marL="457200" marR="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baseline="0" dirty="0" smtClean="0"/>
              <a:t>The combined drought indicator or CDI is a categorical index with values ranging from 0 to 4, with 0 meaning no drought, 1 meaning a precipitation deficit, 2 meaning a soil moisture deficit, 3 meaning vegetation stress following precipitation deficit, and 4 meaning vegetation stress following precipitation and soil moisture deficit.</a:t>
            </a:r>
            <a:br>
              <a:rPr lang="en-US" b="0" baseline="0" dirty="0" smtClean="0"/>
            </a:br>
            <a:endParaRPr lang="en-US" b="0" baseline="0" dirty="0" smtClean="0"/>
          </a:p>
          <a:p>
            <a:pPr>
              <a:buFontTx/>
              <a:buChar char="-"/>
            </a:pPr>
            <a:r>
              <a:rPr lang="en-US" b="0" baseline="0" dirty="0" smtClean="0"/>
              <a:t>Towards the beginning of our project, we hypothesized that the CDI would be the most useful index, as it takes precipitation deficit, soil moisture deficit, and vegetation stress into account.</a:t>
            </a:r>
            <a:br>
              <a:rPr lang="en-US" b="0" baseline="0" dirty="0" smtClean="0"/>
            </a:br>
            <a:endParaRPr lang="en-US" b="0" baseline="0" dirty="0" smtClean="0"/>
          </a:p>
          <a:p>
            <a:pPr>
              <a:buFontTx/>
              <a:buChar char="-"/>
            </a:pPr>
            <a:r>
              <a:rPr lang="en-US" b="0" baseline="0" dirty="0" smtClean="0"/>
              <a:t>However, for the data we were able to analyze:</a:t>
            </a:r>
          </a:p>
          <a:p>
            <a:pPr lvl="1">
              <a:buFontTx/>
              <a:buChar char="-"/>
            </a:pPr>
            <a:r>
              <a:rPr lang="en-US" b="0" baseline="0" smtClean="0"/>
              <a:t>CDI </a:t>
            </a:r>
            <a:r>
              <a:rPr lang="en-US" b="0" baseline="0" dirty="0" smtClean="0"/>
              <a:t>was never higher than 3</a:t>
            </a:r>
            <a:r>
              <a:rPr lang="en-US" b="0" baseline="0" smtClean="0"/>
              <a:t>, </a:t>
            </a:r>
          </a:p>
          <a:p>
            <a:pPr lvl="1">
              <a:buFontTx/>
              <a:buChar char="-"/>
            </a:pPr>
            <a:r>
              <a:rPr lang="en-US" b="0" baseline="0" smtClean="0"/>
              <a:t>and </a:t>
            </a:r>
            <a:r>
              <a:rPr lang="en-US" b="0" baseline="0" dirty="0" smtClean="0"/>
              <a:t>most of the time it indicated no drought, as seen in this animation</a:t>
            </a:r>
            <a:r>
              <a:rPr lang="en-US" b="0" baseline="0" smtClean="0"/>
              <a:t>. </a:t>
            </a:r>
          </a:p>
          <a:p>
            <a:pPr>
              <a:buFontTx/>
              <a:buChar char="-"/>
            </a:pPr>
            <a:endParaRPr lang="en-US" b="0" baseline="0" dirty="0" smtClean="0"/>
          </a:p>
          <a:p>
            <a:pPr>
              <a:buFontTx/>
              <a:buChar char="-"/>
            </a:pPr>
            <a:r>
              <a:rPr lang="en-US" b="0" baseline="0" dirty="0" smtClean="0"/>
              <a:t>This suggests that moving forward, CDI could be more useful if the thresholds that calculate the different categories within CDI were adjusted to pick up more of the differences in the data.</a:t>
            </a:r>
          </a:p>
          <a:p>
            <a:pPr>
              <a:buFontTx/>
              <a:buChar cha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043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b8a47d095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5b8a47d095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Speaker Notes</a:t>
            </a:r>
            <a:r>
              <a:rPr lang="en-US" b="1" dirty="0" smtClean="0"/>
              <a:t>:</a:t>
            </a:r>
            <a:r>
              <a:rPr lang="en-US" sz="1200" b="0" baseline="0" dirty="0">
                <a:solidFill>
                  <a:schemeClr val="dk1"/>
                </a:solidFill>
                <a:latin typeface="Calibri"/>
                <a:cs typeface="Calibri"/>
                <a:sym typeface="Calibri"/>
              </a:rPr>
              <a:t> </a:t>
            </a:r>
            <a:endParaRPr lang="en-US" sz="1200" b="0" baseline="0" dirty="0" smtClean="0">
              <a:solidFill>
                <a:schemeClr val="dk1"/>
              </a:solidFill>
              <a:latin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0" baseline="0" dirty="0" smtClean="0">
                <a:solidFill>
                  <a:schemeClr val="dk1"/>
                </a:solidFill>
                <a:latin typeface="Calibri"/>
                <a:cs typeface="Calibri"/>
                <a:sym typeface="Calibri"/>
              </a:rPr>
              <a:t>We were able to reach a few initial conclusions from looking at the time series for the different drought indices. The first was that the drought indices that take into account longer periods of time, such as SPI and SRI for a 12-month accumulation period, seem to be linked to the groundwater table over just precipitation related water. The SPI and SRI for 1- and 3-month accumulation are more closely linked to immediate precipitation and soil moisture.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1" dirty="0" smtClean="0">
                <a:solidFill>
                  <a:schemeClr val="tx1">
                    <a:lumMod val="75000"/>
                    <a:lumOff val="25000"/>
                  </a:schemeClr>
                </a:solidFill>
                <a:latin typeface="Century Gothic"/>
                <a:ea typeface="Century Gothic"/>
                <a:cs typeface="Century Gothic"/>
                <a:sym typeface="Century Gothic"/>
              </a:rPr>
              <a:t>SPI1</a:t>
            </a:r>
            <a:r>
              <a:rPr lang="en-US" sz="1200" dirty="0" smtClean="0">
                <a:solidFill>
                  <a:schemeClr val="tx1">
                    <a:lumMod val="75000"/>
                    <a:lumOff val="25000"/>
                  </a:schemeClr>
                </a:solidFill>
                <a:latin typeface="Century Gothic"/>
                <a:ea typeface="Century Gothic"/>
                <a:cs typeface="Century Gothic"/>
                <a:sym typeface="Century Gothic"/>
              </a:rPr>
              <a:t> and </a:t>
            </a:r>
            <a:r>
              <a:rPr lang="en-US" sz="1200" b="1" dirty="0" smtClean="0">
                <a:solidFill>
                  <a:schemeClr val="tx1">
                    <a:lumMod val="75000"/>
                    <a:lumOff val="25000"/>
                  </a:schemeClr>
                </a:solidFill>
                <a:latin typeface="Century Gothic"/>
                <a:ea typeface="Century Gothic"/>
                <a:cs typeface="Century Gothic"/>
                <a:sym typeface="Century Gothic"/>
              </a:rPr>
              <a:t>SRI1</a:t>
            </a:r>
            <a:r>
              <a:rPr lang="en-US" sz="1200" dirty="0" smtClean="0">
                <a:solidFill>
                  <a:schemeClr val="tx1">
                    <a:lumMod val="75000"/>
                    <a:lumOff val="25000"/>
                  </a:schemeClr>
                </a:solidFill>
                <a:latin typeface="Century Gothic"/>
                <a:ea typeface="Century Gothic"/>
                <a:cs typeface="Century Gothic"/>
                <a:sym typeface="Century Gothic"/>
              </a:rPr>
              <a:t> have high potential for use in a </a:t>
            </a:r>
            <a:r>
              <a:rPr lang="en-US" sz="1200" b="1" dirty="0" smtClean="0">
                <a:solidFill>
                  <a:schemeClr val="tx1">
                    <a:lumMod val="75000"/>
                    <a:lumOff val="25000"/>
                  </a:schemeClr>
                </a:solidFill>
                <a:latin typeface="Century Gothic"/>
                <a:ea typeface="Century Gothic"/>
                <a:cs typeface="Century Gothic"/>
                <a:sym typeface="Century Gothic"/>
              </a:rPr>
              <a:t>short-term forecasting system</a:t>
            </a:r>
            <a:r>
              <a:rPr lang="en-US" sz="1200" dirty="0" smtClean="0">
                <a:solidFill>
                  <a:schemeClr val="tx1">
                    <a:lumMod val="75000"/>
                    <a:lumOff val="25000"/>
                  </a:schemeClr>
                </a:solidFill>
                <a:latin typeface="Century Gothic"/>
                <a:ea typeface="Century Gothic"/>
                <a:cs typeface="Century Gothic"/>
                <a:sym typeface="Century Gothic"/>
              </a:rPr>
              <a:t>.</a:t>
            </a:r>
            <a:endParaRPr lang="en-US" sz="1200" b="1" dirty="0" smtClean="0">
              <a:solidFill>
                <a:schemeClr val="tx1">
                  <a:lumMod val="75000"/>
                  <a:lumOff val="25000"/>
                </a:schemeClr>
              </a:solidFill>
              <a:latin typeface="Century Gothic"/>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0" baseline="0" dirty="0" smtClean="0">
                <a:solidFill>
                  <a:schemeClr val="dk1"/>
                </a:solidFill>
                <a:latin typeface="Calibri"/>
                <a:cs typeface="Calibri"/>
                <a:sym typeface="Calibri"/>
              </a:rPr>
              <a:t>In addition, we concluded that the Vegetation Condition Index is comparatively limited in inferring drought status due to its inability to effectively measure short-term changes in drought conditions. It is a more holistic drought indicator, but it does not pick up on short-lived droughts.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0" baseline="0" dirty="0" smtClean="0">
                <a:solidFill>
                  <a:schemeClr val="dk1"/>
                </a:solidFill>
                <a:latin typeface="Calibri"/>
                <a:cs typeface="Calibri"/>
                <a:sym typeface="Calibri"/>
              </a:rPr>
              <a:t>Lastly, we were able to draw was that the Soil Moisture Deficit Index, or SMDI, is the most practical all-purpose index because it operates independently of plant health. This is important because Kenya is prone to invasive species that stay green year round, making and VCI data inaccurate for plants that are actually relied on by the Kenyan people. It can also effectively measure short- and long-term drought events. </a:t>
            </a:r>
            <a:endParaRPr b="1" dirty="0"/>
          </a:p>
        </p:txBody>
      </p:sp>
      <p:sp>
        <p:nvSpPr>
          <p:cNvPr id="204" name="Google Shape;204;g5b8a47d095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b8a47d095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Speaker </a:t>
            </a:r>
            <a:r>
              <a:rPr lang="en-US" b="1" dirty="0" smtClean="0"/>
              <a:t>Notes:</a:t>
            </a:r>
            <a:r>
              <a:rPr lang="en-US" b="1" baseline="0" dirty="0"/>
              <a:t> </a:t>
            </a:r>
            <a:r>
              <a:rPr lang="en-US" dirty="0" smtClean="0"/>
              <a:t>One </a:t>
            </a:r>
            <a:r>
              <a:rPr lang="en-US" dirty="0"/>
              <a:t>limitation of our project was only being able to run it at a 25 kilometer resolution. The NDMA evaluates drought risk on a ward level, and wards are much smaller than that 25 kilometers in some cases, so ideally the model will be run at a much smaller 5 kilometer resolution. Another limitation  that we faced during this project was that we were unable to run assimilation during the term. The assimilation function in RHEAS uses observations from SMAP or Soil Moisture Ocean Salinity, or SMOS, on a weekly level to “fact check” the model’s calculations. Unfortunately, this function wasn’t useable yet.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These limitations brings us to what future work can and will be done for this project. We are the first term of a two-term project, so a second DEVELOP team will seek to validate our results and perform some of the functions that we were unable to do. This includes running the model at a 5 kilometer resolution which will be much more useful to the NDMA in their incorporation of RHEAS into their calculations for figuring out drought risk. They will also aide the NDMA in incorporating RHEAS into their Early Warning Bulletins. The team will also start assimilation runs in order to analyze whether or not the function provides a better picture of drought in Kenya. We were running the model in a “</a:t>
            </a:r>
            <a:r>
              <a:rPr lang="en-US" dirty="0" err="1"/>
              <a:t>Nowcast</a:t>
            </a:r>
            <a:r>
              <a:rPr lang="en-US" dirty="0"/>
              <a:t>” mode, meaning that the model could only calculate values for days that had data from the sensors. The second term will hopefully begin using the “Forecast” function in RHEAS, projecting drought conditions into the future. </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Image Credit: IHH Humanitarian Relief Foundation, İHH </a:t>
            </a:r>
            <a:r>
              <a:rPr lang="en-US" dirty="0" err="1"/>
              <a:t>İnsani</a:t>
            </a:r>
            <a:r>
              <a:rPr lang="en-US" dirty="0"/>
              <a:t> </a:t>
            </a:r>
            <a:r>
              <a:rPr lang="en-US" dirty="0" err="1" smtClean="0"/>
              <a:t>Yardım</a:t>
            </a:r>
            <a:endParaRPr lang="en-US" dirty="0" smtClean="0"/>
          </a:p>
          <a:p>
            <a:pPr marL="0" lvl="0" indent="0" algn="l" rtl="0">
              <a:lnSpc>
                <a:spcPct val="100000"/>
              </a:lnSpc>
              <a:spcBef>
                <a:spcPts val="0"/>
              </a:spcBef>
              <a:spcAft>
                <a:spcPts val="0"/>
              </a:spcAft>
              <a:buClr>
                <a:schemeClr val="dk1"/>
              </a:buClr>
              <a:buSzPts val="1400"/>
              <a:buFont typeface="Arial"/>
              <a:buNone/>
            </a:pPr>
            <a:r>
              <a:rPr lang="en-US" dirty="0" smtClean="0"/>
              <a:t>Image </a:t>
            </a:r>
            <a:r>
              <a:rPr lang="en-US" dirty="0"/>
              <a:t>Source: </a:t>
            </a:r>
            <a:r>
              <a:rPr lang="en-US" sz="1100" u="sng" dirty="0">
                <a:solidFill>
                  <a:schemeClr val="hlink"/>
                </a:solidFill>
                <a:latin typeface="Arial"/>
                <a:ea typeface="Arial"/>
                <a:cs typeface="Arial"/>
                <a:sym typeface="Arial"/>
                <a:hlinkClick r:id="rId3"/>
              </a:rPr>
              <a:t>https://search.creativecommons.org/photos/9af780ad-c033-4448-bba3-f5f6e0b269a9</a:t>
            </a:r>
            <a:r>
              <a:rPr lang="en-US" dirty="0"/>
              <a:t> (CC BY-NC-ND-2.0)</a:t>
            </a:r>
            <a:endParaRPr sz="1100" u="sng" dirty="0">
              <a:solidFill>
                <a:srgbClr val="FFFFFF"/>
              </a:solidFill>
              <a:latin typeface="Arial"/>
              <a:ea typeface="Arial"/>
              <a:cs typeface="Arial"/>
              <a:sym typeface="Arial"/>
              <a:hlinkClick r:id="rId4"/>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endParaRPr dirty="0"/>
          </a:p>
        </p:txBody>
      </p:sp>
      <p:sp>
        <p:nvSpPr>
          <p:cNvPr id="210" name="Google Shape;210;g5b8a47d095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c6cb6661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5c6cb6661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Notes: </a:t>
            </a:r>
            <a:r>
              <a:rPr lang="en-US" dirty="0"/>
              <a:t>We’d like to thank our advisors, our partners and collaborators, and the DEVELOP leadership for all of the support they have given us along the way. </a:t>
            </a:r>
            <a:endParaRPr dirty="0"/>
          </a:p>
        </p:txBody>
      </p:sp>
      <p:sp>
        <p:nvSpPr>
          <p:cNvPr id="221" name="Google Shape;221;g5c6cb6661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r>
              <a:rPr lang="en-US" dirty="0" smtClean="0"/>
              <a:t> </a:t>
            </a:r>
          </a:p>
          <a:p>
            <a:r>
              <a:rPr lang="en-US" dirty="0" smtClean="0"/>
              <a:t>We also want to thank</a:t>
            </a:r>
            <a:r>
              <a:rPr lang="en-US" baseline="0" dirty="0" smtClean="0"/>
              <a:t> all of you for coming out to watch the presentation! If you have any questions, we can take those now.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73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b8a47d09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Speaker Notes:</a:t>
            </a:r>
            <a:r>
              <a:rPr lang="en-US" dirty="0"/>
              <a:t> This project studied the entire country of Kenya which is composed of 47 counties. All of our data analysis was done on the county level, and you can see the counties and their drought status as of April 2019 according to the National Drought Management Authority’s Early Warning Bulletins on the map here. *point out map* The counties in gray are not included in the bulletins that the NDMA creates as they are not classified as arid or semi-arid. All of the counties that are in color on this map are within the 80% of Kenya that is classified as arid or semi-arid.  We trained our model using data from 2012 to 2014, but accurate </a:t>
            </a:r>
            <a:r>
              <a:rPr lang="en-US" dirty="0" err="1"/>
              <a:t>rasters</a:t>
            </a:r>
            <a:r>
              <a:rPr lang="en-US" dirty="0"/>
              <a:t> were created for January of </a:t>
            </a:r>
            <a:r>
              <a:rPr lang="en-US" dirty="0" smtClean="0"/>
              <a:t>2016 </a:t>
            </a:r>
            <a:r>
              <a:rPr lang="en-US" dirty="0"/>
              <a:t>to April of 2019.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Map Credit: </a:t>
            </a:r>
            <a:r>
              <a:rPr lang="en-US" dirty="0"/>
              <a:t>Kenya Agriculture &amp; Food Security Team (Chiara Phillips), made in ArcMap with base layer “Countries” from Natural Earth </a:t>
            </a:r>
            <a:r>
              <a:rPr lang="en-US" sz="1100" u="sng" dirty="0">
                <a:solidFill>
                  <a:schemeClr val="hlink"/>
                </a:solidFill>
                <a:latin typeface="Arial"/>
                <a:ea typeface="Arial"/>
                <a:cs typeface="Arial"/>
                <a:sym typeface="Arial"/>
                <a:hlinkClick r:id="rId3"/>
              </a:rPr>
              <a:t>https://www.naturalearthdata.com/downloads/50m-cultural-vectors/50m-admin-0-countries-2/</a:t>
            </a:r>
            <a:endParaRPr dirty="0"/>
          </a:p>
          <a:p>
            <a:pPr marL="0" lvl="0" indent="0" algn="l" rtl="0">
              <a:lnSpc>
                <a:spcPct val="100000"/>
              </a:lnSpc>
              <a:spcBef>
                <a:spcPts val="0"/>
              </a:spcBef>
              <a:spcAft>
                <a:spcPts val="0"/>
              </a:spcAft>
              <a:buSzPts val="1400"/>
              <a:buNone/>
            </a:pPr>
            <a:endParaRPr dirty="0"/>
          </a:p>
        </p:txBody>
      </p:sp>
      <p:sp>
        <p:nvSpPr>
          <p:cNvPr id="105" name="Google Shape;105;g5b8a47d09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b8a47d095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Speaker Notes:</a:t>
            </a:r>
            <a:r>
              <a:rPr lang="en-US" dirty="0"/>
              <a:t> As for the community concerns, Kenya is currently experiencing drought with 5 counties in the “Alarm” classification which is the second most extreme classification of drought behind emergency. This means that environmental and production indicators are outside of their seasonal norms. In addition, crop production is currently significantly below average for the second season in a row. Not only is this a concern for feeding Kenya’s population, but also in providing jobs for their workforce. 26% of Kenya’s Gross Domestic Product is reliant on agriculture with 70% of the Kenyan workforce is also linked to agriculture. Our research aims to help the 3.4 million food insecure people in Kenya. 1.6 million of those people are labeled as being in a “Crisis” situation by the </a:t>
            </a:r>
            <a:r>
              <a:rPr lang="en-US" dirty="0" smtClean="0"/>
              <a:t>National</a:t>
            </a:r>
            <a:r>
              <a:rPr lang="en-US" baseline="0" dirty="0" smtClean="0"/>
              <a:t> Drought Management Authority</a:t>
            </a:r>
            <a:r>
              <a:rPr lang="en-US" dirty="0" smtClean="0"/>
              <a:t>. </a:t>
            </a:r>
            <a:r>
              <a:rPr lang="en-US" dirty="0"/>
              <a:t>This means that those people either have large consumption gaps that are reflected in high levels of malnutrition or can marginally meet food needs by depleting essential livelihood assets.</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Image Credit: </a:t>
            </a:r>
            <a:r>
              <a:rPr lang="en-US" u="none" dirty="0">
                <a:solidFill>
                  <a:srgbClr val="1779BA"/>
                </a:solidFill>
                <a:highlight>
                  <a:srgbClr val="FEFEFE"/>
                </a:highlight>
                <a:latin typeface="Arial"/>
                <a:ea typeface="Arial"/>
                <a:cs typeface="Arial"/>
                <a:sym typeface="Arial"/>
              </a:rPr>
              <a:t>Neil Palmer at CIAT</a:t>
            </a:r>
            <a:endParaRPr u="none" dirty="0"/>
          </a:p>
          <a:p>
            <a:pPr marL="0" lvl="0" indent="0" algn="l" rtl="0">
              <a:lnSpc>
                <a:spcPct val="100000"/>
              </a:lnSpc>
              <a:spcBef>
                <a:spcPts val="0"/>
              </a:spcBef>
              <a:spcAft>
                <a:spcPts val="0"/>
              </a:spcAft>
              <a:buSzPts val="1400"/>
              <a:buNone/>
            </a:pPr>
            <a:r>
              <a:rPr lang="en-US" dirty="0"/>
              <a:t>Image Source: </a:t>
            </a:r>
            <a:r>
              <a:rPr lang="en-US" sz="1100" u="sng" dirty="0">
                <a:solidFill>
                  <a:schemeClr val="hlink"/>
                </a:solidFill>
                <a:latin typeface="Arial"/>
                <a:ea typeface="Arial"/>
                <a:cs typeface="Arial"/>
                <a:sym typeface="Arial"/>
                <a:hlinkClick r:id="rId3"/>
              </a:rPr>
              <a:t>https://ccsearch.creativecommons.org/photos/e2ee7743-2717-46ac-b6f8-97b3d0c958a2</a:t>
            </a:r>
            <a:r>
              <a:rPr lang="en-US" dirty="0"/>
              <a:t> (CC BY-SA 2.0)</a:t>
            </a:r>
            <a:endParaRPr dirty="0"/>
          </a:p>
        </p:txBody>
      </p:sp>
      <p:sp>
        <p:nvSpPr>
          <p:cNvPr id="129" name="Google Shape;129;g5b8a47d095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b8a47d095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5b8a47d095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Speaker Notes:</a:t>
            </a:r>
            <a:r>
              <a:rPr lang="en-US" dirty="0"/>
              <a:t> </a:t>
            </a:r>
            <a:endParaRPr lang="en-US" dirty="0" smtClean="0"/>
          </a:p>
          <a:p>
            <a:pPr marL="171450" lvl="0" indent="-171450" algn="l" rtl="0">
              <a:lnSpc>
                <a:spcPct val="100000"/>
              </a:lnSpc>
              <a:spcBef>
                <a:spcPts val="0"/>
              </a:spcBef>
              <a:spcAft>
                <a:spcPts val="0"/>
              </a:spcAft>
              <a:buClr>
                <a:schemeClr val="dk1"/>
              </a:buClr>
              <a:buSzPts val="1100"/>
              <a:buFontTx/>
              <a:buChar char="-"/>
            </a:pPr>
            <a:r>
              <a:rPr lang="en-US" dirty="0" smtClean="0"/>
              <a:t>The </a:t>
            </a:r>
            <a:r>
              <a:rPr lang="en-US" dirty="0"/>
              <a:t>first objective of the project was to generate </a:t>
            </a:r>
            <a:r>
              <a:rPr lang="en-US" dirty="0" err="1"/>
              <a:t>rasters</a:t>
            </a:r>
            <a:r>
              <a:rPr lang="en-US" dirty="0"/>
              <a:t> derived from ten drought indices </a:t>
            </a:r>
            <a:r>
              <a:rPr lang="en-US" dirty="0" smtClean="0"/>
              <a:t>using </a:t>
            </a:r>
            <a:r>
              <a:rPr lang="en-US" dirty="0"/>
              <a:t>the Regional Hydrologic Extremes Assessment System, or RHEAS, model, including the Combined Drought Indicator, </a:t>
            </a:r>
            <a:r>
              <a:rPr lang="en-US" dirty="0" smtClean="0"/>
              <a:t>Soil</a:t>
            </a:r>
            <a:r>
              <a:rPr lang="en-US" baseline="0" dirty="0" smtClean="0"/>
              <a:t> Moisture Deficit Index, S</a:t>
            </a:r>
            <a:r>
              <a:rPr lang="en-US" dirty="0" smtClean="0"/>
              <a:t>tandardized </a:t>
            </a:r>
            <a:r>
              <a:rPr lang="en-US" dirty="0"/>
              <a:t>Precipitation Index, and the Standardized Runoff Index. </a:t>
            </a:r>
            <a:endParaRPr lang="en-US" dirty="0" smtClean="0"/>
          </a:p>
          <a:p>
            <a:pPr marL="171450" lvl="0" indent="-171450" algn="l" rtl="0">
              <a:lnSpc>
                <a:spcPct val="100000"/>
              </a:lnSpc>
              <a:spcBef>
                <a:spcPts val="0"/>
              </a:spcBef>
              <a:spcAft>
                <a:spcPts val="0"/>
              </a:spcAft>
              <a:buClr>
                <a:schemeClr val="dk1"/>
              </a:buClr>
              <a:buSzPts val="1100"/>
              <a:buFontTx/>
              <a:buChar char="-"/>
            </a:pPr>
            <a:endParaRPr lang="en-US" dirty="0" smtClean="0"/>
          </a:p>
          <a:p>
            <a:pPr marL="171450" lvl="0" indent="-171450" algn="l" rtl="0">
              <a:lnSpc>
                <a:spcPct val="100000"/>
              </a:lnSpc>
              <a:spcBef>
                <a:spcPts val="0"/>
              </a:spcBef>
              <a:spcAft>
                <a:spcPts val="0"/>
              </a:spcAft>
              <a:buClr>
                <a:schemeClr val="dk1"/>
              </a:buClr>
              <a:buSzPts val="1100"/>
              <a:buFontTx/>
              <a:buChar char="-"/>
            </a:pPr>
            <a:r>
              <a:rPr lang="en-US" dirty="0" smtClean="0"/>
              <a:t>Our </a:t>
            </a:r>
            <a:r>
              <a:rPr lang="en-US" dirty="0"/>
              <a:t>next objective was to create </a:t>
            </a:r>
            <a:r>
              <a:rPr lang="en-US" dirty="0" smtClean="0"/>
              <a:t>a</a:t>
            </a:r>
            <a:r>
              <a:rPr lang="en-US" baseline="0" dirty="0" smtClean="0"/>
              <a:t> </a:t>
            </a:r>
            <a:r>
              <a:rPr lang="en-US" dirty="0" smtClean="0"/>
              <a:t>framework </a:t>
            </a:r>
            <a:r>
              <a:rPr lang="en-US" dirty="0"/>
              <a:t>in order to compare the model outputs with current NDMA data, which </a:t>
            </a:r>
            <a:r>
              <a:rPr lang="en-US" dirty="0" smtClean="0"/>
              <a:t>relies on vegetation health, </a:t>
            </a:r>
            <a:r>
              <a:rPr lang="en-US" dirty="0"/>
              <a:t>to better assist them in </a:t>
            </a:r>
            <a:r>
              <a:rPr lang="en-US" dirty="0" smtClean="0"/>
              <a:t>assimilating different </a:t>
            </a:r>
            <a:r>
              <a:rPr lang="en-US" dirty="0"/>
              <a:t>indices into their Early Warning Bulletins. </a:t>
            </a:r>
            <a:endParaRPr lang="en-US" dirty="0" smtClean="0"/>
          </a:p>
          <a:p>
            <a:pPr marL="171450" lvl="0" indent="-171450" algn="l" rtl="0">
              <a:lnSpc>
                <a:spcPct val="100000"/>
              </a:lnSpc>
              <a:spcBef>
                <a:spcPts val="0"/>
              </a:spcBef>
              <a:spcAft>
                <a:spcPts val="0"/>
              </a:spcAft>
              <a:buClr>
                <a:schemeClr val="dk1"/>
              </a:buClr>
              <a:buSzPts val="1100"/>
              <a:buFontTx/>
              <a:buChar char="-"/>
            </a:pPr>
            <a:endParaRPr lang="en-US" dirty="0" smtClean="0"/>
          </a:p>
          <a:p>
            <a:pPr marL="171450" lvl="0" indent="-171450" algn="l" rtl="0">
              <a:lnSpc>
                <a:spcPct val="100000"/>
              </a:lnSpc>
              <a:spcBef>
                <a:spcPts val="0"/>
              </a:spcBef>
              <a:spcAft>
                <a:spcPts val="0"/>
              </a:spcAft>
              <a:buClr>
                <a:schemeClr val="dk1"/>
              </a:buClr>
              <a:buSzPts val="1100"/>
              <a:buFontTx/>
              <a:buChar char="-"/>
            </a:pPr>
            <a:r>
              <a:rPr lang="en-US" dirty="0" smtClean="0"/>
              <a:t>Next, we </a:t>
            </a:r>
            <a:r>
              <a:rPr lang="en-US" dirty="0"/>
              <a:t>then wanted to create an Operating and Procedure manual to help the second term team </a:t>
            </a:r>
            <a:r>
              <a:rPr lang="en-US" dirty="0" smtClean="0"/>
              <a:t>in validating and building from </a:t>
            </a:r>
            <a:r>
              <a:rPr lang="en-US" dirty="0"/>
              <a:t>our results. </a:t>
            </a:r>
            <a:endParaRPr lang="en-US" dirty="0" smtClean="0"/>
          </a:p>
          <a:p>
            <a:pPr marL="171450" lvl="0" indent="-171450" algn="l" rtl="0">
              <a:lnSpc>
                <a:spcPct val="100000"/>
              </a:lnSpc>
              <a:spcBef>
                <a:spcPts val="0"/>
              </a:spcBef>
              <a:spcAft>
                <a:spcPts val="0"/>
              </a:spcAft>
              <a:buClr>
                <a:schemeClr val="dk1"/>
              </a:buClr>
              <a:buSzPts val="1100"/>
              <a:buFontTx/>
              <a:buChar char="-"/>
            </a:pPr>
            <a:endParaRPr lang="en-US" dirty="0" smtClean="0"/>
          </a:p>
          <a:p>
            <a:pPr marL="171450" lvl="0" indent="-171450" algn="l" rtl="0">
              <a:lnSpc>
                <a:spcPct val="100000"/>
              </a:lnSpc>
              <a:spcBef>
                <a:spcPts val="0"/>
              </a:spcBef>
              <a:spcAft>
                <a:spcPts val="0"/>
              </a:spcAft>
              <a:buClr>
                <a:schemeClr val="dk1"/>
              </a:buClr>
              <a:buSzPts val="1100"/>
              <a:buFontTx/>
              <a:buChar char="-"/>
            </a:pPr>
            <a:r>
              <a:rPr lang="en-US" dirty="0" smtClean="0"/>
              <a:t>Our </a:t>
            </a:r>
            <a:r>
              <a:rPr lang="en-US" dirty="0"/>
              <a:t>last goal for the project was to present the initial results to our partners on the ground in Kenya in order to adjust how </a:t>
            </a:r>
            <a:r>
              <a:rPr lang="en-US" dirty="0" smtClean="0"/>
              <a:t>the</a:t>
            </a:r>
            <a:r>
              <a:rPr lang="en-US" baseline="0" dirty="0" smtClean="0"/>
              <a:t> second term team will</a:t>
            </a:r>
            <a:r>
              <a:rPr lang="en-US" dirty="0" smtClean="0"/>
              <a:t> run </a:t>
            </a:r>
            <a:r>
              <a:rPr lang="en-US" dirty="0"/>
              <a:t>the model so it could be better suited to </a:t>
            </a:r>
            <a:r>
              <a:rPr lang="en-US" dirty="0" smtClean="0"/>
              <a:t>partner needs.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Credit: </a:t>
            </a:r>
            <a:r>
              <a:rPr lang="en-US" dirty="0" smtClean="0"/>
              <a:t>USAID</a:t>
            </a:r>
            <a:endParaRPr dirty="0"/>
          </a:p>
          <a:p>
            <a:pPr marL="0" lvl="0" indent="0" algn="l" rtl="0">
              <a:lnSpc>
                <a:spcPct val="100000"/>
              </a:lnSpc>
              <a:spcBef>
                <a:spcPts val="0"/>
              </a:spcBef>
              <a:spcAft>
                <a:spcPts val="0"/>
              </a:spcAft>
              <a:buSzPts val="1400"/>
              <a:buNone/>
            </a:pPr>
            <a:r>
              <a:rPr lang="en-US" dirty="0"/>
              <a:t>Image Source: </a:t>
            </a:r>
            <a:r>
              <a:rPr lang="en-US" sz="1100" dirty="0" smtClean="0">
                <a:hlinkClick r:id="rId3"/>
              </a:rPr>
              <a:t>https://www.flickr.com/photos/usaid_images/7776405972/ </a:t>
            </a:r>
            <a:r>
              <a:rPr lang="en-US" dirty="0" smtClean="0"/>
              <a:t>(</a:t>
            </a:r>
            <a:r>
              <a:rPr lang="en-US" dirty="0"/>
              <a:t>CC BY-NC 2.0)</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
        <p:nvSpPr>
          <p:cNvPr id="138" name="Google Shape;138;g5b8a47d095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8a47d095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Speaker Notes:</a:t>
            </a:r>
            <a:r>
              <a:rPr lang="en-US" dirty="0"/>
              <a:t> The end user for our project is the NDMA, or National Drought Management Authority. They are an agency of the Kenyan government that works to ensure that drought does not end in emergency through their monthly Early Warning Bulletins that we are working to improve. As previously mentioned, we aimed to better these Early Warning Bulletins that currently just </a:t>
            </a:r>
            <a:r>
              <a:rPr lang="en-US" dirty="0" err="1"/>
              <a:t>utized</a:t>
            </a:r>
            <a:r>
              <a:rPr lang="en-US" dirty="0"/>
              <a:t> the Vegetation Condition Index that comes from NDVI data, so we wanted to provide the NDMA with complimentary data sources to make their bulletins more accurate.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To meet with our objectives, we collaborated with two organizations: NASA SERVIR and the RCMRD. NASA SERVIR is a joint venture between NASA and USAID that provides satellite-based Earth monitoring and geospatial information to underdeveloped countries. The RCMRD, also known as the Regional Centre for Mapping of Resources for Development, is a SERVIR partner in their Eastern and Southern Africa region that works across multiple countries and provides in-country support and coordination.</a:t>
            </a:r>
            <a:endParaRPr dirty="0"/>
          </a:p>
          <a:p>
            <a:pPr marL="0" lvl="0" indent="0" algn="l" rtl="0">
              <a:lnSpc>
                <a:spcPct val="100000"/>
              </a:lnSpc>
              <a:spcBef>
                <a:spcPts val="0"/>
              </a:spcBef>
              <a:spcAft>
                <a:spcPts val="0"/>
              </a:spcAft>
              <a:buClr>
                <a:schemeClr val="dk1"/>
              </a:buClr>
              <a:buSzPts val="1100"/>
              <a:buFont typeface="Arial"/>
              <a:buNone/>
            </a:pPr>
            <a:endParaRPr lang="en-US" dirty="0" smtClean="0"/>
          </a:p>
          <a:p>
            <a:pPr marL="0" lvl="0" indent="0" algn="l" rtl="0">
              <a:lnSpc>
                <a:spcPct val="100000"/>
              </a:lnSpc>
              <a:spcBef>
                <a:spcPts val="0"/>
              </a:spcBef>
              <a:spcAft>
                <a:spcPts val="0"/>
              </a:spcAft>
              <a:buClr>
                <a:schemeClr val="dk1"/>
              </a:buClr>
              <a:buSzPts val="1100"/>
              <a:buFont typeface="Arial"/>
              <a:buNone/>
            </a:pPr>
            <a:r>
              <a:rPr lang="en-US" dirty="0" smtClean="0"/>
              <a:t>Image</a:t>
            </a:r>
            <a:r>
              <a:rPr lang="en-US" baseline="0" dirty="0" smtClean="0"/>
              <a:t> Credit: Sara Miller (NASA SERVIR)</a:t>
            </a:r>
          </a:p>
          <a:p>
            <a:pPr marL="0" lvl="0" indent="0" algn="l" rtl="0">
              <a:lnSpc>
                <a:spcPct val="100000"/>
              </a:lnSpc>
              <a:spcBef>
                <a:spcPts val="0"/>
              </a:spcBef>
              <a:spcAft>
                <a:spcPts val="0"/>
              </a:spcAft>
              <a:buClr>
                <a:schemeClr val="dk1"/>
              </a:buClr>
              <a:buSzPts val="1100"/>
              <a:buFont typeface="Arial"/>
              <a:buNone/>
            </a:pPr>
            <a:r>
              <a:rPr lang="en-US" dirty="0" smtClean="0"/>
              <a:t>Personal Photo</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endParaRPr dirty="0"/>
          </a:p>
        </p:txBody>
      </p:sp>
      <p:sp>
        <p:nvSpPr>
          <p:cNvPr id="148" name="Google Shape;148;g5b8a47d095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8a47d095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5b8a47d095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Speaker Notes:</a:t>
            </a:r>
            <a:r>
              <a:rPr lang="en-US" dirty="0"/>
              <a:t> This project used a variety of different satellites and sensors including </a:t>
            </a:r>
            <a:r>
              <a:rPr lang="en-US" dirty="0" smtClean="0"/>
              <a:t>the SMAP</a:t>
            </a:r>
            <a:r>
              <a:rPr lang="en-US" baseline="0" dirty="0" smtClean="0"/>
              <a:t> </a:t>
            </a:r>
            <a:r>
              <a:rPr lang="en-US" dirty="0" smtClean="0"/>
              <a:t>L-band </a:t>
            </a:r>
            <a:r>
              <a:rPr lang="en-US" dirty="0"/>
              <a:t>Radiometer for soil moisture data</a:t>
            </a:r>
            <a:r>
              <a:rPr lang="en-US" dirty="0" smtClean="0"/>
              <a:t>, the </a:t>
            </a:r>
            <a:r>
              <a:rPr lang="en-US" dirty="0"/>
              <a:t>Terra and Aqua </a:t>
            </a:r>
            <a:r>
              <a:rPr lang="en-US" dirty="0" smtClean="0"/>
              <a:t>MODIS for vegetation</a:t>
            </a:r>
            <a:r>
              <a:rPr lang="en-US" baseline="0" dirty="0" smtClean="0"/>
              <a:t> condition data</a:t>
            </a:r>
            <a:r>
              <a:rPr lang="en-US" dirty="0" smtClean="0"/>
              <a:t>, </a:t>
            </a:r>
            <a:r>
              <a:rPr lang="en-US" dirty="0"/>
              <a:t>and the </a:t>
            </a:r>
            <a:r>
              <a:rPr lang="en-US" dirty="0" smtClean="0"/>
              <a:t>GPM DPR for </a:t>
            </a:r>
            <a:r>
              <a:rPr lang="en-US" dirty="0"/>
              <a:t>precipitation data. </a:t>
            </a:r>
            <a:endParaRPr lang="en-US" dirty="0" smtClean="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Image Credit: NASA DEVELOP</a:t>
            </a:r>
            <a:endParaRPr dirty="0"/>
          </a:p>
          <a:p>
            <a:pPr marL="0" lvl="0" indent="0" algn="l" rtl="0">
              <a:lnSpc>
                <a:spcPct val="100000"/>
              </a:lnSpc>
              <a:spcBef>
                <a:spcPts val="0"/>
              </a:spcBef>
              <a:spcAft>
                <a:spcPts val="0"/>
              </a:spcAft>
              <a:buClr>
                <a:schemeClr val="dk1"/>
              </a:buClr>
              <a:buSzPts val="1400"/>
              <a:buFont typeface="Arial"/>
              <a:buNone/>
            </a:pPr>
            <a:r>
              <a:rPr lang="en-US" dirty="0"/>
              <a:t>SMAP: </a:t>
            </a:r>
            <a:r>
              <a:rPr lang="en-US" sz="1100" u="sng" dirty="0">
                <a:solidFill>
                  <a:schemeClr val="hlink"/>
                </a:solidFill>
                <a:latin typeface="Arial"/>
                <a:ea typeface="Arial"/>
                <a:cs typeface="Arial"/>
                <a:sym typeface="Arial"/>
                <a:hlinkClick r:id="rId3"/>
              </a:rPr>
              <a:t>http://www.devpedia.developexchange.com/dp/images/b/b5/20_SMAP.png</a:t>
            </a:r>
            <a:endParaRPr dirty="0"/>
          </a:p>
          <a:p>
            <a:pPr marL="0" lvl="0" indent="0" algn="l" rtl="0">
              <a:lnSpc>
                <a:spcPct val="100000"/>
              </a:lnSpc>
              <a:spcBef>
                <a:spcPts val="0"/>
              </a:spcBef>
              <a:spcAft>
                <a:spcPts val="0"/>
              </a:spcAft>
              <a:buClr>
                <a:schemeClr val="dk1"/>
              </a:buClr>
              <a:buSzPts val="1400"/>
              <a:buFont typeface="Arial"/>
              <a:buNone/>
            </a:pPr>
            <a:r>
              <a:rPr lang="en-US" dirty="0"/>
              <a:t>Terra: </a:t>
            </a:r>
            <a:r>
              <a:rPr lang="en-US" sz="1100" u="sng" dirty="0">
                <a:solidFill>
                  <a:schemeClr val="hlink"/>
                </a:solidFill>
                <a:latin typeface="Arial"/>
                <a:ea typeface="Arial"/>
                <a:cs typeface="Arial"/>
                <a:sym typeface="Arial"/>
                <a:hlinkClick r:id="rId4"/>
              </a:rPr>
              <a:t>http://www.devpedia.developexchange.com/dp/images/9/91/05_Terra.png</a:t>
            </a:r>
            <a:endParaRPr dirty="0"/>
          </a:p>
          <a:p>
            <a:pPr marL="0" lvl="0" indent="0" algn="l" rtl="0">
              <a:lnSpc>
                <a:spcPct val="100000"/>
              </a:lnSpc>
              <a:spcBef>
                <a:spcPts val="0"/>
              </a:spcBef>
              <a:spcAft>
                <a:spcPts val="0"/>
              </a:spcAft>
              <a:buClr>
                <a:schemeClr val="dk1"/>
              </a:buClr>
              <a:buSzPts val="1400"/>
              <a:buFont typeface="Arial"/>
              <a:buNone/>
            </a:pPr>
            <a:r>
              <a:rPr lang="en-US" dirty="0"/>
              <a:t>Aqua: </a:t>
            </a:r>
            <a:r>
              <a:rPr lang="en-US" sz="1100" u="sng" dirty="0">
                <a:solidFill>
                  <a:schemeClr val="hlink"/>
                </a:solidFill>
                <a:latin typeface="Arial"/>
                <a:ea typeface="Arial"/>
                <a:cs typeface="Arial"/>
                <a:sym typeface="Arial"/>
                <a:hlinkClick r:id="rId5"/>
              </a:rPr>
              <a:t>http://www.devpedia.developexchange.com/dp/images/b/bf/06_Aqua.png</a:t>
            </a:r>
            <a:endParaRPr dirty="0"/>
          </a:p>
          <a:p>
            <a:pPr marL="0" lvl="0" indent="0" algn="l" rtl="0">
              <a:lnSpc>
                <a:spcPct val="100000"/>
              </a:lnSpc>
              <a:spcBef>
                <a:spcPts val="0"/>
              </a:spcBef>
              <a:spcAft>
                <a:spcPts val="0"/>
              </a:spcAft>
              <a:buSzPts val="1400"/>
              <a:buNone/>
            </a:pPr>
            <a:r>
              <a:rPr lang="en-US" dirty="0"/>
              <a:t>GPM: </a:t>
            </a:r>
            <a:r>
              <a:rPr lang="en-US" sz="1100" u="sng" dirty="0">
                <a:solidFill>
                  <a:schemeClr val="hlink"/>
                </a:solidFill>
                <a:latin typeface="Arial"/>
                <a:ea typeface="Arial"/>
                <a:cs typeface="Arial"/>
                <a:sym typeface="Arial"/>
                <a:hlinkClick r:id="rId6"/>
              </a:rPr>
              <a:t>http://www.devpedia.developexchange.com/dp/images/1/14/08_GPM.png</a:t>
            </a:r>
            <a:endParaRPr dirty="0"/>
          </a:p>
          <a:p>
            <a:pPr marL="0" lvl="0" indent="0" algn="l" rtl="0">
              <a:lnSpc>
                <a:spcPct val="100000"/>
              </a:lnSpc>
              <a:spcBef>
                <a:spcPts val="0"/>
              </a:spcBef>
              <a:spcAft>
                <a:spcPts val="0"/>
              </a:spcAft>
              <a:buSzPts val="1400"/>
              <a:buNone/>
            </a:pPr>
            <a:endParaRPr dirty="0"/>
          </a:p>
        </p:txBody>
      </p:sp>
      <p:sp>
        <p:nvSpPr>
          <p:cNvPr id="157" name="Google Shape;157;g5b8a47d095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 </a:t>
            </a:r>
            <a:r>
              <a:rPr lang="en-US" b="0" dirty="0" smtClean="0"/>
              <a:t>We</a:t>
            </a:r>
            <a:r>
              <a:rPr lang="en-US" b="0" baseline="0" dirty="0" smtClean="0"/>
              <a:t> also used three ancillary datasets for this project. The first was land surface temperature data from NCEP. The second was precipitation data from CHIRPS. Finally, we gathered drought classification data and VCI data from the NDMA.</a:t>
            </a:r>
          </a:p>
          <a:p>
            <a:endParaRPr lang="en-US" b="0" baseline="0" dirty="0" smtClean="0"/>
          </a:p>
          <a:p>
            <a:r>
              <a:rPr lang="en-US" b="0" i="0" baseline="0" dirty="0" smtClean="0"/>
              <a:t>Image Credit: CHAM Communications </a:t>
            </a:r>
          </a:p>
          <a:p>
            <a:r>
              <a:rPr lang="en-US" dirty="0" smtClean="0">
                <a:hlinkClick r:id="rId3"/>
              </a:rPr>
              <a:t>https://ccsearch.creativecommons.org/photos/455a80b9-3740-439b-84a0-34827aacb97f</a:t>
            </a:r>
            <a:r>
              <a:rPr lang="en-US" dirty="0" smtClean="0"/>
              <a:t> (CC BY-NC-SA</a:t>
            </a:r>
            <a:r>
              <a:rPr lang="en-US" baseline="0" dirty="0" smtClean="0"/>
              <a:t> 2.0)</a:t>
            </a:r>
            <a:endParaRPr lang="en-US" b="1" i="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113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b8a47d095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Speaker Notes: </a:t>
            </a:r>
            <a:r>
              <a:rPr lang="en-US" dirty="0"/>
              <a:t>Our project followed four main </a:t>
            </a:r>
            <a:r>
              <a:rPr lang="en-US"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steps</a:t>
            </a:r>
            <a:r>
              <a:rPr lang="en-US" dirty="0"/>
              <a:t>. We first acquired our data using the ingest function in the RHEAS Model. We ingested data from all of our sources beginning in 2012 through as recent as data was available. We ingested soil moisture, land surface temperature, and precipitation data from the sensors we just mentioned. The next step was processing our data. We did this through the Variable Infiltration Capacity model in RHEAS. The VIC Model is a large-scale hydrologic model that utilizes land surface models in conjunction with the meteorological drivers to produce </a:t>
            </a:r>
            <a:r>
              <a:rPr lang="en-US" dirty="0" smtClean="0"/>
              <a:t>pixels, </a:t>
            </a:r>
            <a:r>
              <a:rPr lang="en-US" dirty="0"/>
              <a:t>which in this project were at a 25 kilometer resolution, that show whatever indices we tell the model to calculate. RHEAS standardizes all the data that is fed into it, which is one of the great benefits of the model. It can take data from different sources and resolutions and create standard outputs. The data was save to a </a:t>
            </a:r>
            <a:r>
              <a:rPr lang="en-US" dirty="0" err="1" smtClean="0"/>
              <a:t>postGIS</a:t>
            </a:r>
            <a:r>
              <a:rPr lang="en-US" dirty="0" smtClean="0"/>
              <a:t> </a:t>
            </a:r>
            <a:r>
              <a:rPr lang="en-US" dirty="0"/>
              <a:t>database in which code had to be run to extract the </a:t>
            </a:r>
            <a:r>
              <a:rPr lang="en-US" dirty="0" err="1"/>
              <a:t>rasters</a:t>
            </a:r>
            <a:r>
              <a:rPr lang="en-US" dirty="0"/>
              <a:t>, generating our drought indices. The indices we told the model to create for Kenya were the Standardized Precipitation Index and the Standardized Runoff Index, both for 1-,3-,6-, and 12-month accumulation periods; the Combined Drought Indicator; and the Soil Moisture Deficit Index. Data was calculated for each index daily from January 1, 2014 to April 30, 2019. We also standardized the VCI data from the NDMA in order to allow better comparisons to our </a:t>
            </a:r>
            <a:r>
              <a:rPr lang="en-US" dirty="0" smtClean="0"/>
              <a:t>indices by calculating a z-score for each value. </a:t>
            </a:r>
            <a:r>
              <a:rPr lang="en-US" dirty="0"/>
              <a:t>We then moved on to data analysis, where we started by creating time series for each of the indices for each of Kenya’s 47 counties. We then used Pandas in Python to calculate Pearson correlation coefficients and covariance between the calculated indices. The standardized VCI data was also included in the correlation calculations. From this data, we created our end products. A drought time series, the RHEAS drought indices and the team’s evaluation of them, and a story map to be used by the NDMA for outreach. </a:t>
            </a:r>
            <a:endParaRPr sz="1600" dirty="0">
              <a:solidFill>
                <a:srgbClr val="3F3F3F"/>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dirty="0"/>
          </a:p>
        </p:txBody>
      </p:sp>
      <p:sp>
        <p:nvSpPr>
          <p:cNvPr id="174" name="Google Shape;174;g5b8a47d095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a:t>
            </a:r>
            <a:r>
              <a:rPr lang="en-US" b="1" baseline="0" dirty="0" smtClean="0"/>
              <a:t> Notes: </a:t>
            </a:r>
            <a:r>
              <a:rPr lang="en-US" b="0" baseline="0" dirty="0" smtClean="0"/>
              <a:t>Our results were composed of the ten drought indices *list indices* that we just mentioned for each of Kenya’s 47 counties, for each day from January 1</a:t>
            </a:r>
            <a:r>
              <a:rPr lang="en-US" b="0" baseline="30000" dirty="0" smtClean="0"/>
              <a:t>st</a:t>
            </a:r>
            <a:r>
              <a:rPr lang="en-US" b="0" baseline="0" dirty="0" smtClean="0"/>
              <a:t>, 2016 to April 30</a:t>
            </a:r>
            <a:r>
              <a:rPr lang="en-US" b="0" baseline="30000" dirty="0" smtClean="0"/>
              <a:t>th</a:t>
            </a:r>
            <a:r>
              <a:rPr lang="en-US" b="0" baseline="0" dirty="0" smtClean="0"/>
              <a:t>, 2019. If you’re keeping track, that is about</a:t>
            </a:r>
            <a:r>
              <a:rPr lang="en-US" b="1" baseline="0" dirty="0" smtClean="0"/>
              <a:t> 743,000 </a:t>
            </a:r>
            <a:r>
              <a:rPr lang="en-US" b="0" baseline="0" dirty="0" smtClean="0"/>
              <a:t>total data points with CHIRPS data. We also ran the model using GPM as the source for precipitation data, so you can double that number. Obviously, we can’t show you all of them, so these are images from RHEAS for January 1</a:t>
            </a:r>
            <a:r>
              <a:rPr lang="en-US" b="0" baseline="30000" dirty="0" smtClean="0"/>
              <a:t>st</a:t>
            </a:r>
            <a:r>
              <a:rPr lang="en-US" b="0" baseline="0" dirty="0" smtClean="0"/>
              <a:t>, 2019, a quick snapshot of all the data that was created. </a:t>
            </a:r>
            <a:endParaRPr lang="en-US" b="1"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2435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8"/>
        <p:cNvGrpSpPr/>
        <p:nvPr/>
      </p:nvGrpSpPr>
      <p:grpSpPr>
        <a:xfrm>
          <a:off x="0" y="0"/>
          <a:ext cx="0" cy="0"/>
          <a:chOff x="0" y="0"/>
          <a:chExt cx="0" cy="0"/>
        </a:xfrm>
      </p:grpSpPr>
      <p:sp>
        <p:nvSpPr>
          <p:cNvPr id="19" name="Google Shape;19;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7EB761">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16"/>
          <p:cNvSpPr/>
          <p:nvPr/>
        </p:nvSpPr>
        <p:spPr>
          <a:xfrm rot="7200000">
            <a:off x="342880" y="292874"/>
            <a:ext cx="678058" cy="589869"/>
          </a:xfrm>
          <a:prstGeom prst="hexagon">
            <a:avLst>
              <a:gd name="adj" fmla="val 28832"/>
              <a:gd name="vf" fmla="val 115470"/>
            </a:avLst>
          </a:prstGeom>
          <a:solidFill>
            <a:srgbClr val="7EB761">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16"/>
          <p:cNvSpPr/>
          <p:nvPr/>
        </p:nvSpPr>
        <p:spPr>
          <a:xfrm>
            <a:off x="0" y="6172200"/>
            <a:ext cx="12192000" cy="337387"/>
          </a:xfrm>
          <a:prstGeom prst="rect">
            <a:avLst/>
          </a:prstGeom>
          <a:solidFill>
            <a:srgbClr val="7EB761"/>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28"/>
        <p:cNvGrpSpPr/>
        <p:nvPr/>
      </p:nvGrpSpPr>
      <p:grpSpPr>
        <a:xfrm>
          <a:off x="0" y="0"/>
          <a:ext cx="0" cy="0"/>
          <a:chOff x="0" y="0"/>
          <a:chExt cx="0" cy="0"/>
        </a:xfrm>
      </p:grpSpPr>
      <p:sp>
        <p:nvSpPr>
          <p:cNvPr id="29" name="Google Shape;29;p17"/>
          <p:cNvSpPr/>
          <p:nvPr/>
        </p:nvSpPr>
        <p:spPr>
          <a:xfrm flipH="1">
            <a:off x="-4" y="428625"/>
            <a:ext cx="12192003" cy="628650"/>
          </a:xfrm>
          <a:prstGeom prst="rect">
            <a:avLst/>
          </a:prstGeom>
          <a:solidFill>
            <a:srgbClr val="7EB761"/>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31" name="Google Shape;31;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7"/>
        <p:cNvGrpSpPr/>
        <p:nvPr/>
      </p:nvGrpSpPr>
      <p:grpSpPr>
        <a:xfrm>
          <a:off x="0" y="0"/>
          <a:ext cx="0" cy="0"/>
          <a:chOff x="0" y="0"/>
          <a:chExt cx="0" cy="0"/>
        </a:xfrm>
      </p:grpSpPr>
      <p:sp>
        <p:nvSpPr>
          <p:cNvPr id="48" name="Google Shape;48;p20"/>
          <p:cNvSpPr/>
          <p:nvPr/>
        </p:nvSpPr>
        <p:spPr>
          <a:xfrm>
            <a:off x="0" y="6591300"/>
            <a:ext cx="12192000" cy="2667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 name="Google Shape;49;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0" name="Google Shape;50;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a:solidFill>
                  <a:srgbClr val="7EB761"/>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51" name="Google Shape;51;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52" name="Google Shape;52;p20"/>
          <p:cNvPicPr preferRelativeResize="0"/>
          <p:nvPr/>
        </p:nvPicPr>
        <p:blipFill rotWithShape="1">
          <a:blip r:embed="rId3">
            <a:alphaModFix/>
          </a:blip>
          <a:srcRect/>
          <a:stretch/>
        </p:blipFill>
        <p:spPr>
          <a:xfrm>
            <a:off x="9577509" y="381000"/>
            <a:ext cx="2113141" cy="426217"/>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53"/>
        <p:cNvGrpSpPr/>
        <p:nvPr/>
      </p:nvGrpSpPr>
      <p:grpSpPr>
        <a:xfrm>
          <a:off x="0" y="0"/>
          <a:ext cx="0" cy="0"/>
          <a:chOff x="0" y="0"/>
          <a:chExt cx="0" cy="0"/>
        </a:xfrm>
      </p:grpSpPr>
      <p:sp>
        <p:nvSpPr>
          <p:cNvPr id="54" name="Google Shape;54;p21"/>
          <p:cNvSpPr/>
          <p:nvPr/>
        </p:nvSpPr>
        <p:spPr>
          <a:xfrm>
            <a:off x="0" y="6591300"/>
            <a:ext cx="12192000" cy="2667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Google Shape;56;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59"/>
        <p:cNvGrpSpPr/>
        <p:nvPr/>
      </p:nvGrpSpPr>
      <p:grpSpPr>
        <a:xfrm>
          <a:off x="0" y="0"/>
          <a:ext cx="0" cy="0"/>
          <a:chOff x="0" y="0"/>
          <a:chExt cx="0" cy="0"/>
        </a:xfrm>
      </p:grpSpPr>
      <p:sp>
        <p:nvSpPr>
          <p:cNvPr id="60" name="Google Shape;60;p22"/>
          <p:cNvSpPr/>
          <p:nvPr/>
        </p:nvSpPr>
        <p:spPr>
          <a:xfrm>
            <a:off x="0" y="428625"/>
            <a:ext cx="12192000" cy="600075"/>
          </a:xfrm>
          <a:prstGeom prst="rect">
            <a:avLst/>
          </a:prstGeom>
          <a:solidFill>
            <a:srgbClr val="7EB761"/>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 name="Google Shape;61;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2" name="Google Shape;62;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67"/>
        <p:cNvGrpSpPr/>
        <p:nvPr/>
      </p:nvGrpSpPr>
      <p:grpSpPr>
        <a:xfrm>
          <a:off x="0" y="0"/>
          <a:ext cx="0" cy="0"/>
          <a:chOff x="0" y="0"/>
          <a:chExt cx="0" cy="0"/>
        </a:xfrm>
      </p:grpSpPr>
      <p:sp>
        <p:nvSpPr>
          <p:cNvPr id="68" name="Google Shape;68;p23"/>
          <p:cNvSpPr/>
          <p:nvPr/>
        </p:nvSpPr>
        <p:spPr>
          <a:xfrm flipH="1">
            <a:off x="-2" y="6484538"/>
            <a:ext cx="12192003" cy="265176"/>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9" name="Google Shape;69;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72"/>
        <p:cNvGrpSpPr/>
        <p:nvPr/>
      </p:nvGrpSpPr>
      <p:grpSpPr>
        <a:xfrm>
          <a:off x="0" y="0"/>
          <a:ext cx="0" cy="0"/>
          <a:chOff x="0" y="0"/>
          <a:chExt cx="0" cy="0"/>
        </a:xfrm>
      </p:grpSpPr>
      <p:sp>
        <p:nvSpPr>
          <p:cNvPr id="73" name="Google Shape;73;p24"/>
          <p:cNvSpPr/>
          <p:nvPr/>
        </p:nvSpPr>
        <p:spPr>
          <a:xfrm flipH="1">
            <a:off x="-4" y="0"/>
            <a:ext cx="12192003" cy="1905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 name="Google Shape;74;p24"/>
          <p:cNvSpPr/>
          <p:nvPr/>
        </p:nvSpPr>
        <p:spPr>
          <a:xfrm flipH="1">
            <a:off x="-1" y="6593264"/>
            <a:ext cx="12192003" cy="2667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5" name="Google Shape;75;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80"/>
        <p:cNvGrpSpPr/>
        <p:nvPr/>
      </p:nvGrpSpPr>
      <p:grpSpPr>
        <a:xfrm>
          <a:off x="0" y="0"/>
          <a:ext cx="0" cy="0"/>
          <a:chOff x="0" y="0"/>
          <a:chExt cx="0" cy="0"/>
        </a:xfrm>
      </p:grpSpPr>
      <p:sp>
        <p:nvSpPr>
          <p:cNvPr id="81" name="Google Shape;81;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p:nvPr/>
        </p:nvSpPr>
        <p:spPr>
          <a:xfrm>
            <a:off x="9465270" y="5257798"/>
            <a:ext cx="1839440" cy="1600202"/>
          </a:xfrm>
          <a:prstGeom prst="hexagon">
            <a:avLst>
              <a:gd name="adj" fmla="val 28832"/>
              <a:gd name="vf" fmla="val 115470"/>
            </a:avLst>
          </a:prstGeom>
          <a:solidFill>
            <a:srgbClr val="7EB761">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3" name="Google Shape;83;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5" name="Google Shape;85;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4"/><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l="19539" t="-1882" r="20330" b="156"/>
          <a:stretch/>
        </p:blipFill>
        <p:spPr>
          <a:xfrm>
            <a:off x="0" y="-129092"/>
            <a:ext cx="7391401" cy="6987092"/>
          </a:xfrm>
          <a:prstGeom prst="rect">
            <a:avLst/>
          </a:prstGeom>
          <a:noFill/>
          <a:ln>
            <a:noFill/>
          </a:ln>
        </p:spPr>
      </p:pic>
      <p:grpSp>
        <p:nvGrpSpPr>
          <p:cNvPr id="94" name="Google Shape;94;p1"/>
          <p:cNvGrpSpPr/>
          <p:nvPr/>
        </p:nvGrpSpPr>
        <p:grpSpPr>
          <a:xfrm>
            <a:off x="7814760" y="4115906"/>
            <a:ext cx="3286993" cy="1628504"/>
            <a:chOff x="8025208" y="3531159"/>
            <a:chExt cx="2061889" cy="1628504"/>
          </a:xfrm>
        </p:grpSpPr>
        <p:sp>
          <p:nvSpPr>
            <p:cNvPr id="95" name="Google Shape;95;p1"/>
            <p:cNvSpPr txBox="1"/>
            <p:nvPr/>
          </p:nvSpPr>
          <p:spPr>
            <a:xfrm>
              <a:off x="8025208" y="3531159"/>
              <a:ext cx="1820749" cy="323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Ryan Good</a:t>
              </a:r>
              <a:endParaRPr sz="1400" b="0" i="0" u="none" strike="noStrike" cap="none">
                <a:solidFill>
                  <a:schemeClr val="tx1">
                    <a:lumMod val="75000"/>
                    <a:lumOff val="25000"/>
                  </a:schemeClr>
                </a:solidFill>
                <a:sym typeface="Arial"/>
              </a:endParaRPr>
            </a:p>
          </p:txBody>
        </p:sp>
        <p:sp>
          <p:nvSpPr>
            <p:cNvPr id="96" name="Google Shape;96;p1"/>
            <p:cNvSpPr/>
            <p:nvPr/>
          </p:nvSpPr>
          <p:spPr>
            <a:xfrm>
              <a:off x="8032640" y="3966272"/>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Ryan Marshman</a:t>
              </a:r>
              <a:endParaRPr sz="1400" b="0" i="0" u="none" strike="noStrike" cap="none">
                <a:solidFill>
                  <a:schemeClr val="tx1">
                    <a:lumMod val="75000"/>
                    <a:lumOff val="25000"/>
                  </a:schemeClr>
                </a:solidFill>
                <a:sym typeface="Arial"/>
              </a:endParaRPr>
            </a:p>
          </p:txBody>
        </p:sp>
        <p:sp>
          <p:nvSpPr>
            <p:cNvPr id="97" name="Google Shape;97;p1"/>
            <p:cNvSpPr/>
            <p:nvPr/>
          </p:nvSpPr>
          <p:spPr>
            <a:xfrm>
              <a:off x="8046764" y="4836498"/>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Chiara Phillips</a:t>
              </a:r>
              <a:endParaRPr sz="1400" b="0" i="0" u="none" strike="noStrike" cap="none">
                <a:solidFill>
                  <a:schemeClr val="tx1">
                    <a:lumMod val="75000"/>
                    <a:lumOff val="25000"/>
                  </a:schemeClr>
                </a:solidFill>
                <a:sym typeface="Arial"/>
              </a:endParaRPr>
            </a:p>
          </p:txBody>
        </p:sp>
        <p:sp>
          <p:nvSpPr>
            <p:cNvPr id="98" name="Google Shape;98;p1"/>
            <p:cNvSpPr/>
            <p:nvPr/>
          </p:nvSpPr>
          <p:spPr>
            <a:xfrm>
              <a:off x="8036897" y="4401378"/>
              <a:ext cx="2050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Amanda Tomlinson</a:t>
              </a:r>
              <a:endParaRPr sz="1400" b="0" i="0" u="none" strike="noStrike" cap="none">
                <a:solidFill>
                  <a:schemeClr val="tx1">
                    <a:lumMod val="75000"/>
                    <a:lumOff val="25000"/>
                  </a:schemeClr>
                </a:solidFill>
                <a:sym typeface="Arial"/>
              </a:endParaRPr>
            </a:p>
          </p:txBody>
        </p:sp>
      </p:grpSp>
      <p:sp>
        <p:nvSpPr>
          <p:cNvPr id="99" name="Google Shape;99;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7EB761"/>
              </a:buClr>
              <a:buSzPts val="3200"/>
              <a:buFont typeface="Century Gothic"/>
              <a:buNone/>
            </a:pPr>
            <a:r>
              <a:rPr lang="en-US" sz="2960" b="1" i="0" u="none" strike="noStrike" cap="none">
                <a:solidFill>
                  <a:srgbClr val="7EB761"/>
                </a:solidFill>
                <a:latin typeface="Century Gothic"/>
                <a:ea typeface="Century Gothic"/>
                <a:cs typeface="Century Gothic"/>
                <a:sym typeface="Century Gothic"/>
              </a:rPr>
              <a:t>KENYA AGRICULTURE &amp; FOOD SECURITY </a:t>
            </a:r>
            <a:endParaRPr sz="1295" b="0" i="0" u="none" strike="noStrike" cap="none">
              <a:solidFill>
                <a:srgbClr val="7EB761"/>
              </a:solidFill>
              <a:latin typeface="Arial"/>
              <a:ea typeface="Arial"/>
              <a:cs typeface="Arial"/>
              <a:sym typeface="Arial"/>
            </a:endParaRPr>
          </a:p>
        </p:txBody>
      </p:sp>
      <p:sp>
        <p:nvSpPr>
          <p:cNvPr id="100" name="Google Shape;100;p1"/>
          <p:cNvSpPr txBox="1"/>
          <p:nvPr/>
        </p:nvSpPr>
        <p:spPr>
          <a:xfrm>
            <a:off x="7800974" y="2584884"/>
            <a:ext cx="3889377" cy="14181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Utilizing</a:t>
            </a:r>
            <a:r>
              <a:rPr lang="en-US" sz="1600" b="0" i="0" u="none" strike="noStrike" cap="none" dirty="0">
                <a:solidFill>
                  <a:srgbClr val="3F3F3F"/>
                </a:solidFill>
                <a:latin typeface="Century Gothic"/>
                <a:ea typeface="Century Gothic"/>
                <a:cs typeface="Century Gothic"/>
                <a:sym typeface="Century Gothic"/>
              </a:rPr>
              <a:t> NASA Earth Observations in the RHEAS Model to Enhance Drought Monitoring and Mitigation in Kenya</a:t>
            </a:r>
            <a:endParaRPr sz="1600" b="0" i="0" u="none" strike="noStrike" cap="none" dirty="0">
              <a:solidFill>
                <a:srgbClr val="3F3F3F"/>
              </a:solidFill>
              <a:latin typeface="Century Gothic"/>
              <a:ea typeface="Century Gothic"/>
              <a:cs typeface="Century Gothic"/>
              <a:sym typeface="Century Gothic"/>
            </a:endParaRPr>
          </a:p>
        </p:txBody>
      </p:sp>
      <p:pic>
        <p:nvPicPr>
          <p:cNvPr id="101" name="Google Shape;101;p1"/>
          <p:cNvPicPr preferRelativeResize="0"/>
          <p:nvPr/>
        </p:nvPicPr>
        <p:blipFill rotWithShape="1">
          <a:blip r:embed="rId4">
            <a:alphaModFix/>
          </a:blip>
          <a:srcRect/>
          <a:stretch/>
        </p:blipFill>
        <p:spPr>
          <a:xfrm>
            <a:off x="0" y="6068497"/>
            <a:ext cx="12192000" cy="715571"/>
          </a:xfrm>
          <a:prstGeom prst="rect">
            <a:avLst/>
          </a:prstGeom>
          <a:noFill/>
          <a:ln>
            <a:noFill/>
          </a:ln>
        </p:spPr>
      </p:pic>
      <p:sp>
        <p:nvSpPr>
          <p:cNvPr id="102" name="Google Shape;102;p1"/>
          <p:cNvSpPr txBox="1"/>
          <p:nvPr/>
        </p:nvSpPr>
        <p:spPr>
          <a:xfrm>
            <a:off x="3155090" y="6218855"/>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Alabama – Marshall | Summer 2019</a:t>
            </a: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44" t="933" r="1322" b="807"/>
          <a:stretch/>
        </p:blipFill>
        <p:spPr>
          <a:xfrm>
            <a:off x="7622771" y="955964"/>
            <a:ext cx="3433156" cy="4480560"/>
          </a:xfrm>
          <a:prstGeom prst="rect">
            <a:avLst/>
          </a:prstGeom>
        </p:spPr>
      </p:pic>
      <p:sp>
        <p:nvSpPr>
          <p:cNvPr id="2" name="Title 1"/>
          <p:cNvSpPr>
            <a:spLocks noGrp="1"/>
          </p:cNvSpPr>
          <p:nvPr>
            <p:ph type="title"/>
          </p:nvPr>
        </p:nvSpPr>
        <p:spPr/>
        <p:txBody>
          <a:bodyPr>
            <a:normAutofit fontScale="90000"/>
          </a:bodyPr>
          <a:lstStyle/>
          <a:p>
            <a:r>
              <a:rPr lang="en-US" dirty="0" smtClean="0"/>
              <a:t>RESULTS – Case </a:t>
            </a:r>
            <a:r>
              <a:rPr lang="en-US" dirty="0" smtClean="0"/>
              <a:t>Study Counties</a:t>
            </a:r>
            <a:endParaRPr lang="en-US" dirty="0"/>
          </a:p>
        </p:txBody>
      </p:sp>
      <p:sp>
        <p:nvSpPr>
          <p:cNvPr id="10" name="Google Shape;111;g5b8a47d095_0_15"/>
          <p:cNvSpPr/>
          <p:nvPr/>
        </p:nvSpPr>
        <p:spPr>
          <a:xfrm>
            <a:off x="10559725" y="4667431"/>
            <a:ext cx="240797" cy="441064"/>
          </a:xfrm>
          <a:prstGeom prst="up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Century Gothic"/>
              <a:ea typeface="Century Gothic"/>
              <a:cs typeface="Century Gothic"/>
              <a:sym typeface="Century Gothic"/>
            </a:endParaRPr>
          </a:p>
        </p:txBody>
      </p:sp>
      <p:grpSp>
        <p:nvGrpSpPr>
          <p:cNvPr id="13" name="Google Shape;112;g5b8a47d095_0_15"/>
          <p:cNvGrpSpPr/>
          <p:nvPr/>
        </p:nvGrpSpPr>
        <p:grpSpPr>
          <a:xfrm>
            <a:off x="7851742" y="4974187"/>
            <a:ext cx="1979125" cy="326807"/>
            <a:chOff x="8120525" y="5244750"/>
            <a:chExt cx="1943481" cy="275028"/>
          </a:xfrm>
        </p:grpSpPr>
        <p:sp>
          <p:nvSpPr>
            <p:cNvPr id="24" name="Google Shape;113;g5b8a47d095_0_15"/>
            <p:cNvSpPr txBox="1"/>
            <p:nvPr/>
          </p:nvSpPr>
          <p:spPr>
            <a:xfrm>
              <a:off x="9333657" y="5244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400</a:t>
              </a:r>
              <a:endParaRPr dirty="0">
                <a:latin typeface="Century Gothic"/>
                <a:ea typeface="Century Gothic"/>
                <a:cs typeface="Century Gothic"/>
                <a:sym typeface="Century Gothic"/>
              </a:endParaRPr>
            </a:p>
          </p:txBody>
        </p:sp>
        <p:sp>
          <p:nvSpPr>
            <p:cNvPr id="25" name="Google Shape;114;g5b8a47d095_0_15"/>
            <p:cNvSpPr txBox="1"/>
            <p:nvPr/>
          </p:nvSpPr>
          <p:spPr>
            <a:xfrm>
              <a:off x="8555975" y="5244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200</a:t>
              </a:r>
              <a:endParaRPr dirty="0">
                <a:latin typeface="Century Gothic"/>
                <a:ea typeface="Century Gothic"/>
                <a:cs typeface="Century Gothic"/>
                <a:sym typeface="Century Gothic"/>
              </a:endParaRPr>
            </a:p>
          </p:txBody>
        </p:sp>
        <p:sp>
          <p:nvSpPr>
            <p:cNvPr id="26" name="Google Shape;115;g5b8a47d095_0_15"/>
            <p:cNvSpPr txBox="1"/>
            <p:nvPr/>
          </p:nvSpPr>
          <p:spPr>
            <a:xfrm>
              <a:off x="8120525" y="5244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100</a:t>
              </a:r>
              <a:endParaRPr dirty="0">
                <a:latin typeface="Century Gothic"/>
                <a:ea typeface="Century Gothic"/>
                <a:cs typeface="Century Gothic"/>
                <a:sym typeface="Century Gothic"/>
              </a:endParaRPr>
            </a:p>
          </p:txBody>
        </p:sp>
        <p:sp>
          <p:nvSpPr>
            <p:cNvPr id="27" name="Google Shape;116;g5b8a47d095_0_15"/>
            <p:cNvSpPr txBox="1"/>
            <p:nvPr/>
          </p:nvSpPr>
          <p:spPr>
            <a:xfrm>
              <a:off x="9558206" y="5357778"/>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km</a:t>
              </a:r>
              <a:endParaRPr dirty="0">
                <a:latin typeface="Century Gothic"/>
                <a:ea typeface="Century Gothic"/>
                <a:cs typeface="Century Gothic"/>
                <a:sym typeface="Century Gothic"/>
              </a:endParaRPr>
            </a:p>
          </p:txBody>
        </p:sp>
      </p:grpSp>
      <p:pic>
        <p:nvPicPr>
          <p:cNvPr id="14" name="Google Shape;117;g5b8a47d095_0_15"/>
          <p:cNvPicPr preferRelativeResize="0"/>
          <p:nvPr/>
        </p:nvPicPr>
        <p:blipFill>
          <a:blip r:embed="rId4">
            <a:alphaModFix/>
          </a:blip>
          <a:stretch>
            <a:fillRect/>
          </a:stretch>
        </p:blipFill>
        <p:spPr>
          <a:xfrm>
            <a:off x="7843429" y="3945926"/>
            <a:ext cx="1005174" cy="1038791"/>
          </a:xfrm>
          <a:prstGeom prst="rect">
            <a:avLst/>
          </a:prstGeom>
          <a:noFill/>
          <a:ln w="9525" cap="flat" cmpd="sng">
            <a:solidFill>
              <a:srgbClr val="000000"/>
            </a:solidFill>
            <a:prstDash val="solid"/>
            <a:round/>
            <a:headEnd type="none" w="sm" len="sm"/>
            <a:tailEnd type="none" w="sm" len="sm"/>
          </a:ln>
        </p:spPr>
      </p:pic>
      <p:sp>
        <p:nvSpPr>
          <p:cNvPr id="28" name="Google Shape;141;g5b8a47d095_0_33"/>
          <p:cNvSpPr txBox="1"/>
          <p:nvPr/>
        </p:nvSpPr>
        <p:spPr>
          <a:xfrm>
            <a:off x="350323" y="1526293"/>
            <a:ext cx="6591666" cy="44832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Five Case Study Counties</a:t>
            </a:r>
            <a:r>
              <a:rPr lang="en-US" sz="2000" b="1"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r>
            <a:br>
              <a:rPr lang="en-US" sz="2000" b="1"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b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i="0" u="none" strike="noStrike" cap="none" dirty="0" smtClean="0">
                <a:solidFill>
                  <a:schemeClr val="tx1">
                    <a:lumMod val="75000"/>
                    <a:lumOff val="25000"/>
                  </a:schemeClr>
                </a:solidFill>
                <a:latin typeface="Century Gothic"/>
                <a:ea typeface="Century Gothic"/>
                <a:cs typeface="Century Gothic"/>
                <a:sym typeface="Century Gothic"/>
              </a:rPr>
              <a:t>Selected across </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geographic</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 and </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hydrologic</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 ranges</a:t>
            </a:r>
          </a:p>
          <a:p>
            <a:pPr marL="342900" lvl="1" indent="-342900">
              <a:buClr>
                <a:schemeClr val="accent6"/>
              </a:buClr>
              <a:buSzPts val="2000"/>
              <a:buFont typeface="Webdings" panose="05030102010509060703" pitchFamily="18" charset="2"/>
              <a:buChar char="4"/>
            </a:pPr>
            <a:endParaRPr dirty="0" smtClean="0">
              <a:solidFill>
                <a:schemeClr val="tx1">
                  <a:lumMod val="75000"/>
                  <a:lumOff val="25000"/>
                </a:schemeClr>
              </a:solidFill>
            </a:endParaRPr>
          </a:p>
          <a:p>
            <a:pPr marL="469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Regularly Experience Drought: </a:t>
            </a:r>
            <a:r>
              <a:rPr lang="en-US" sz="2000" dirty="0" err="1" smtClean="0">
                <a:solidFill>
                  <a:schemeClr val="tx1">
                    <a:lumMod val="75000"/>
                    <a:lumOff val="25000"/>
                  </a:schemeClr>
                </a:solidFill>
                <a:latin typeface="Century Gothic"/>
                <a:ea typeface="Century Gothic"/>
                <a:cs typeface="Century Gothic"/>
                <a:sym typeface="Century Gothic"/>
              </a:rPr>
              <a:t>Wajir</a:t>
            </a:r>
            <a:r>
              <a:rPr lang="en-US" sz="2000" dirty="0" smtClean="0">
                <a:solidFill>
                  <a:schemeClr val="tx1">
                    <a:lumMod val="75000"/>
                    <a:lumOff val="25000"/>
                  </a:schemeClr>
                </a:solidFill>
                <a:latin typeface="Century Gothic"/>
                <a:ea typeface="Century Gothic"/>
                <a:cs typeface="Century Gothic"/>
                <a:sym typeface="Century Gothic"/>
              </a:rPr>
              <a:t> (W), </a:t>
            </a:r>
            <a:r>
              <a:rPr lang="en-US" sz="2000" dirty="0" err="1" smtClean="0">
                <a:solidFill>
                  <a:schemeClr val="tx1">
                    <a:lumMod val="75000"/>
                    <a:lumOff val="25000"/>
                  </a:schemeClr>
                </a:solidFill>
                <a:latin typeface="Century Gothic"/>
                <a:ea typeface="Century Gothic"/>
                <a:cs typeface="Century Gothic"/>
                <a:sym typeface="Century Gothic"/>
              </a:rPr>
              <a:t>Isiolo</a:t>
            </a:r>
            <a:r>
              <a:rPr lang="en-US" sz="2000" dirty="0" smtClean="0">
                <a:solidFill>
                  <a:schemeClr val="tx1">
                    <a:lumMod val="75000"/>
                    <a:lumOff val="25000"/>
                  </a:schemeClr>
                </a:solidFill>
                <a:latin typeface="Century Gothic"/>
                <a:ea typeface="Century Gothic"/>
                <a:cs typeface="Century Gothic"/>
                <a:sym typeface="Century Gothic"/>
              </a:rPr>
              <a:t> (I)</a:t>
            </a:r>
          </a:p>
          <a:p>
            <a:pPr marL="469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Rarely Experience Drought: </a:t>
            </a:r>
            <a:r>
              <a:rPr lang="en-US" sz="2000" b="0" i="0" u="none" strike="noStrike" cap="none" dirty="0" err="1" smtClean="0">
                <a:solidFill>
                  <a:schemeClr val="tx1">
                    <a:lumMod val="75000"/>
                    <a:lumOff val="25000"/>
                  </a:schemeClr>
                </a:solidFill>
                <a:latin typeface="Century Gothic"/>
                <a:ea typeface="Century Gothic"/>
                <a:cs typeface="Century Gothic"/>
                <a:sym typeface="Century Gothic"/>
              </a:rPr>
              <a:t>Narok</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 (N), </a:t>
            </a:r>
            <a:r>
              <a:rPr lang="en-US" sz="2000" b="0" i="0" u="none" strike="noStrike" cap="none" dirty="0" err="1" smtClean="0">
                <a:solidFill>
                  <a:schemeClr val="tx1">
                    <a:lumMod val="75000"/>
                    <a:lumOff val="25000"/>
                  </a:schemeClr>
                </a:solidFill>
                <a:latin typeface="Century Gothic"/>
                <a:ea typeface="Century Gothic"/>
                <a:cs typeface="Century Gothic"/>
                <a:sym typeface="Century Gothic"/>
              </a:rPr>
              <a:t>Kwale</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 (K)</a:t>
            </a:r>
          </a:p>
          <a:p>
            <a:pPr marL="469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Close to Median: </a:t>
            </a:r>
            <a:r>
              <a:rPr lang="en-US" sz="2000" dirty="0" err="1" smtClean="0">
                <a:solidFill>
                  <a:schemeClr val="tx1">
                    <a:lumMod val="75000"/>
                    <a:lumOff val="25000"/>
                  </a:schemeClr>
                </a:solidFill>
                <a:latin typeface="Century Gothic"/>
                <a:ea typeface="Century Gothic"/>
                <a:cs typeface="Century Gothic"/>
                <a:sym typeface="Century Gothic"/>
              </a:rPr>
              <a:t>Mandera</a:t>
            </a:r>
            <a:r>
              <a:rPr lang="en-US" sz="2000" dirty="0" smtClean="0">
                <a:solidFill>
                  <a:schemeClr val="tx1">
                    <a:lumMod val="75000"/>
                    <a:lumOff val="25000"/>
                  </a:schemeClr>
                </a:solidFill>
                <a:latin typeface="Century Gothic"/>
                <a:ea typeface="Century Gothic"/>
                <a:cs typeface="Century Gothic"/>
                <a:sym typeface="Century Gothic"/>
              </a:rPr>
              <a:t> (M)</a:t>
            </a:r>
          </a:p>
          <a:p>
            <a:pPr marL="457200" marR="0" lvl="0" algn="l" rtl="0">
              <a:lnSpc>
                <a:spcPct val="150000"/>
              </a:lnSpc>
              <a:spcBef>
                <a:spcPts val="0"/>
              </a:spcBef>
              <a:spcAft>
                <a:spcPts val="0"/>
              </a:spcAft>
              <a:buClr>
                <a:schemeClr val="accent6"/>
              </a:buClr>
              <a:buSzPts val="2000"/>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50000"/>
              </a:lnSpc>
              <a:spcBef>
                <a:spcPts val="60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7" name="Group 6"/>
          <p:cNvGrpSpPr/>
          <p:nvPr/>
        </p:nvGrpSpPr>
        <p:grpSpPr>
          <a:xfrm>
            <a:off x="8368383" y="5518282"/>
            <a:ext cx="2311741" cy="1048775"/>
            <a:chOff x="8368383" y="5451778"/>
            <a:chExt cx="2311741" cy="1048775"/>
          </a:xfrm>
        </p:grpSpPr>
        <p:sp>
          <p:nvSpPr>
            <p:cNvPr id="5" name="Rectangle 4"/>
            <p:cNvSpPr/>
            <p:nvPr/>
          </p:nvSpPr>
          <p:spPr>
            <a:xfrm>
              <a:off x="8368383" y="5451778"/>
              <a:ext cx="1889524" cy="1048775"/>
            </a:xfrm>
            <a:prstGeom prst="rect">
              <a:avLst/>
            </a:prstGeom>
            <a:solidFill>
              <a:srgbClr val="EFEFE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519808" y="5522138"/>
              <a:ext cx="2160316" cy="908053"/>
              <a:chOff x="7712409" y="4290722"/>
              <a:chExt cx="2422857" cy="433333"/>
            </a:xfrm>
          </p:grpSpPr>
          <p:sp>
            <p:nvSpPr>
              <p:cNvPr id="12" name="Google Shape;123;g5b8a47d095_0_15"/>
              <p:cNvSpPr/>
              <p:nvPr/>
            </p:nvSpPr>
            <p:spPr>
              <a:xfrm flipH="1">
                <a:off x="7712409" y="4340537"/>
                <a:ext cx="293543" cy="111777"/>
              </a:xfrm>
              <a:prstGeom prst="rect">
                <a:avLst/>
              </a:prstGeom>
              <a:solidFill>
                <a:srgbClr val="E9FFBE"/>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FFFFFF"/>
                  </a:solidFill>
                  <a:latin typeface="Century Gothic"/>
                  <a:ea typeface="Century Gothic"/>
                  <a:cs typeface="Century Gothic"/>
                  <a:sym typeface="Century Gothic"/>
                </a:endParaRPr>
              </a:p>
            </p:txBody>
          </p:sp>
          <p:sp>
            <p:nvSpPr>
              <p:cNvPr id="15" name="Google Shape;124;g5b8a47d095_0_15"/>
              <p:cNvSpPr/>
              <p:nvPr/>
            </p:nvSpPr>
            <p:spPr>
              <a:xfrm flipH="1">
                <a:off x="7712409" y="4541296"/>
                <a:ext cx="293543" cy="111777"/>
              </a:xfrm>
              <a:prstGeom prst="rect">
                <a:avLst/>
              </a:prstGeom>
              <a:solidFill>
                <a:srgbClr val="B4D79D"/>
              </a:solidFill>
              <a:ln w="952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FFFFFF"/>
                  </a:solidFill>
                  <a:latin typeface="Century Gothic"/>
                  <a:ea typeface="Century Gothic"/>
                  <a:cs typeface="Century Gothic"/>
                  <a:sym typeface="Century Gothic"/>
                </a:endParaRPr>
              </a:p>
            </p:txBody>
          </p:sp>
          <p:sp>
            <p:nvSpPr>
              <p:cNvPr id="16" name="Google Shape;125;g5b8a47d095_0_15"/>
              <p:cNvSpPr txBox="1"/>
              <p:nvPr/>
            </p:nvSpPr>
            <p:spPr>
              <a:xfrm>
                <a:off x="8052682" y="4290722"/>
                <a:ext cx="1847775" cy="2324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dirty="0" smtClean="0">
                    <a:solidFill>
                      <a:schemeClr val="tx1">
                        <a:lumMod val="75000"/>
                        <a:lumOff val="25000"/>
                      </a:schemeClr>
                    </a:solidFill>
                    <a:latin typeface="Century Gothic"/>
                    <a:ea typeface="Century Gothic"/>
                    <a:cs typeface="Century Gothic"/>
                    <a:sym typeface="Century Gothic"/>
                  </a:rPr>
                  <a:t>Case Study Counties</a:t>
                </a:r>
                <a:endParaRPr sz="12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7" name="Google Shape;126;g5b8a47d095_0_15"/>
              <p:cNvSpPr txBox="1"/>
              <p:nvPr/>
            </p:nvSpPr>
            <p:spPr>
              <a:xfrm>
                <a:off x="8025482" y="4491589"/>
                <a:ext cx="2109784" cy="2324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i="0" u="none" strike="noStrike" cap="none" dirty="0" smtClean="0">
                    <a:solidFill>
                      <a:schemeClr val="tx1">
                        <a:lumMod val="75000"/>
                        <a:lumOff val="25000"/>
                      </a:schemeClr>
                    </a:solidFill>
                    <a:latin typeface="Century Gothic"/>
                    <a:ea typeface="Century Gothic"/>
                    <a:cs typeface="Century Gothic"/>
                    <a:sym typeface="Century Gothic"/>
                  </a:rPr>
                  <a:t>Other Counties of Kenya</a:t>
                </a:r>
                <a:endParaRPr sz="120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sp>
        <p:nvSpPr>
          <p:cNvPr id="20" name="Google Shape;134;g5b8a47d095_1_25"/>
          <p:cNvSpPr txBox="1"/>
          <p:nvPr/>
        </p:nvSpPr>
        <p:spPr>
          <a:xfrm>
            <a:off x="8614147" y="806433"/>
            <a:ext cx="2725820" cy="53122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600"/>
              </a:spcBef>
              <a:spcAft>
                <a:spcPts val="0"/>
              </a:spcAft>
              <a:buClr>
                <a:srgbClr val="000000"/>
              </a:buClr>
              <a:buSzPts val="1400"/>
              <a:buFont typeface="Arial"/>
              <a:buNone/>
            </a:pPr>
            <a:r>
              <a:rPr lang="en-US" sz="1400" b="1" i="0" u="none" strike="noStrike" cap="none" dirty="0" smtClean="0">
                <a:solidFill>
                  <a:schemeClr val="tx1">
                    <a:lumMod val="75000"/>
                    <a:lumOff val="25000"/>
                  </a:schemeClr>
                </a:solidFill>
                <a:latin typeface="Century Gothic"/>
                <a:ea typeface="Century Gothic"/>
                <a:cs typeface="Century Gothic"/>
                <a:sym typeface="Century Gothic"/>
              </a:rPr>
              <a:t>Case Study Counties</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 name="TextBox 7"/>
          <p:cNvSpPr txBox="1"/>
          <p:nvPr/>
        </p:nvSpPr>
        <p:spPr>
          <a:xfrm>
            <a:off x="9733018" y="4434841"/>
            <a:ext cx="402772" cy="307777"/>
          </a:xfrm>
          <a:prstGeom prst="rect">
            <a:avLst/>
          </a:prstGeom>
          <a:no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K</a:t>
            </a:r>
            <a:endParaRPr lang="en-US" dirty="0">
              <a:solidFill>
                <a:schemeClr val="tx1">
                  <a:lumMod val="75000"/>
                  <a:lumOff val="25000"/>
                </a:schemeClr>
              </a:solidFill>
              <a:latin typeface="Century Gothic" panose="020B0502020202020204" pitchFamily="34" charset="0"/>
            </a:endParaRPr>
          </a:p>
        </p:txBody>
      </p:sp>
      <p:sp>
        <p:nvSpPr>
          <p:cNvPr id="22" name="TextBox 21"/>
          <p:cNvSpPr txBox="1"/>
          <p:nvPr/>
        </p:nvSpPr>
        <p:spPr>
          <a:xfrm>
            <a:off x="9521633" y="2301203"/>
            <a:ext cx="402772" cy="30777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I</a:t>
            </a:r>
          </a:p>
        </p:txBody>
      </p:sp>
      <p:sp>
        <p:nvSpPr>
          <p:cNvPr id="23" name="TextBox 22"/>
          <p:cNvSpPr txBox="1"/>
          <p:nvPr/>
        </p:nvSpPr>
        <p:spPr>
          <a:xfrm>
            <a:off x="10358339" y="1357766"/>
            <a:ext cx="402772" cy="30777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a:t>
            </a:r>
          </a:p>
        </p:txBody>
      </p:sp>
      <p:sp>
        <p:nvSpPr>
          <p:cNvPr id="29" name="TextBox 28"/>
          <p:cNvSpPr txBox="1"/>
          <p:nvPr/>
        </p:nvSpPr>
        <p:spPr>
          <a:xfrm>
            <a:off x="10089759" y="2016810"/>
            <a:ext cx="402772" cy="307777"/>
          </a:xfrm>
          <a:prstGeom prst="rect">
            <a:avLst/>
          </a:prstGeom>
          <a:no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W</a:t>
            </a:r>
            <a:endParaRPr lang="en-US" dirty="0">
              <a:solidFill>
                <a:schemeClr val="tx1">
                  <a:lumMod val="75000"/>
                  <a:lumOff val="25000"/>
                </a:schemeClr>
              </a:solidFill>
              <a:latin typeface="Century Gothic" panose="020B0502020202020204" pitchFamily="34" charset="0"/>
            </a:endParaRPr>
          </a:p>
        </p:txBody>
      </p:sp>
      <p:sp>
        <p:nvSpPr>
          <p:cNvPr id="30" name="TextBox 29"/>
          <p:cNvSpPr txBox="1"/>
          <p:nvPr/>
        </p:nvSpPr>
        <p:spPr>
          <a:xfrm>
            <a:off x="8295178" y="3296686"/>
            <a:ext cx="402772" cy="307777"/>
          </a:xfrm>
          <a:prstGeom prst="rect">
            <a:avLst/>
          </a:prstGeom>
          <a:no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N</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34774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 Time </a:t>
            </a:r>
            <a:r>
              <a:rPr lang="en-US" dirty="0" smtClean="0"/>
              <a:t>Series for </a:t>
            </a:r>
            <a:r>
              <a:rPr lang="en-US" dirty="0" err="1" smtClean="0"/>
              <a:t>Isiolo</a:t>
            </a:r>
            <a:r>
              <a:rPr lang="en-US" dirty="0" smtClean="0"/>
              <a:t> County</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579" y="1179719"/>
            <a:ext cx="7659688" cy="485532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461" y="1277868"/>
            <a:ext cx="7534806" cy="46590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6532" y="1277868"/>
            <a:ext cx="7404663" cy="4567582"/>
          </a:xfrm>
          <a:prstGeom prst="rect">
            <a:avLst/>
          </a:prstGeom>
        </p:spPr>
      </p:pic>
    </p:spTree>
    <p:extLst>
      <p:ext uri="{BB962C8B-B14F-4D97-AF65-F5344CB8AC3E}">
        <p14:creationId xmlns:p14="http://schemas.microsoft.com/office/powerpoint/2010/main" val="1199120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 Correlation </a:t>
            </a:r>
            <a:r>
              <a:rPr lang="en-US" dirty="0" smtClean="0"/>
              <a:t>for </a:t>
            </a:r>
            <a:r>
              <a:rPr lang="en-US" dirty="0" err="1" smtClean="0"/>
              <a:t>Isiolo</a:t>
            </a:r>
            <a:r>
              <a:rPr lang="en-US" dirty="0" smtClean="0"/>
              <a:t> County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17" y="1172168"/>
            <a:ext cx="6344667" cy="5685832"/>
          </a:xfrm>
          <a:prstGeom prst="rect">
            <a:avLst/>
          </a:prstGeom>
        </p:spPr>
      </p:pic>
      <p:sp>
        <p:nvSpPr>
          <p:cNvPr id="5" name="Google Shape;141;g5b8a47d095_0_33"/>
          <p:cNvSpPr txBox="1"/>
          <p:nvPr/>
        </p:nvSpPr>
        <p:spPr>
          <a:xfrm>
            <a:off x="6991137" y="1599306"/>
            <a:ext cx="4705563" cy="44832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Comparing continuous drought indices</a:t>
            </a:r>
            <a:r>
              <a:rPr lang="en-US" sz="2000" b="1"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r>
            <a:br>
              <a:rPr lang="en-US" sz="2000" b="1"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b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i="0" u="none" strike="noStrike" cap="none" dirty="0" smtClean="0">
                <a:solidFill>
                  <a:schemeClr val="tx1">
                    <a:lumMod val="75000"/>
                    <a:lumOff val="25000"/>
                  </a:schemeClr>
                </a:solidFill>
                <a:latin typeface="Century Gothic"/>
                <a:ea typeface="Century Gothic"/>
                <a:cs typeface="Century Gothic"/>
                <a:sym typeface="Century Gothic"/>
              </a:rPr>
              <a:t>SPI/SRI are highly correlated</a:t>
            </a: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endParaRPr lang="en-US" sz="2000" i="0" u="none" strike="noStrike" cap="none" dirty="0" smtClean="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Spi1/Sri1 were negatively correlated with VCI</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50000"/>
              </a:lnSpc>
              <a:spcBef>
                <a:spcPts val="60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855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 SPI1 </a:t>
            </a:r>
            <a:r>
              <a:rPr lang="en-US" dirty="0" smtClean="0"/>
              <a:t>AND SPI12</a:t>
            </a:r>
            <a:endParaRPr lang="en-US" dirty="0"/>
          </a:p>
        </p:txBody>
      </p:sp>
      <p:pic>
        <p:nvPicPr>
          <p:cNvPr id="3" name="SPI1_S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3930" t="1250" r="14645"/>
          <a:stretch/>
        </p:blipFill>
        <p:spPr>
          <a:xfrm>
            <a:off x="472616" y="1356189"/>
            <a:ext cx="5818113" cy="4524780"/>
          </a:xfrm>
          <a:prstGeom prst="rect">
            <a:avLst/>
          </a:prstGeom>
        </p:spPr>
      </p:pic>
      <p:pic>
        <p:nvPicPr>
          <p:cNvPr id="4" name="SPI12_Slo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3976" t="1305" r="18699"/>
          <a:stretch/>
        </p:blipFill>
        <p:spPr>
          <a:xfrm>
            <a:off x="6290729" y="1356190"/>
            <a:ext cx="5487309" cy="4524780"/>
          </a:xfrm>
          <a:prstGeom prst="rect">
            <a:avLst/>
          </a:prstGeom>
        </p:spPr>
      </p:pic>
    </p:spTree>
    <p:extLst>
      <p:ext uri="{BB962C8B-B14F-4D97-AF65-F5344CB8AC3E}">
        <p14:creationId xmlns:p14="http://schemas.microsoft.com/office/powerpoint/2010/main" val="1789328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38" fill="hold"/>
                                        <p:tgtEl>
                                          <p:spTgt spid="3"/>
                                        </p:tgtEl>
                                      </p:cBhvr>
                                    </p:cmd>
                                  </p:childTnLst>
                                </p:cTn>
                              </p:par>
                              <p:par>
                                <p:cTn id="7" presetID="1" presetClass="mediacall" presetSubtype="0" fill="hold" nodeType="withEffect">
                                  <p:stCondLst>
                                    <p:cond delay="0"/>
                                  </p:stCondLst>
                                  <p:childTnLst>
                                    <p:cmd type="call" cmd="playFrom(0.0)">
                                      <p:cBhvr>
                                        <p:cTn id="8" dur="36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 CDI</a:t>
            </a:r>
            <a:endParaRPr lang="en-US" dirty="0"/>
          </a:p>
        </p:txBody>
      </p:sp>
      <p:sp>
        <p:nvSpPr>
          <p:cNvPr id="5" name="Google Shape;141;g5b8a47d095_0_33"/>
          <p:cNvSpPr txBox="1"/>
          <p:nvPr/>
        </p:nvSpPr>
        <p:spPr>
          <a:xfrm>
            <a:off x="6991137" y="1599306"/>
            <a:ext cx="4705563" cy="44832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0 = No Drought</a:t>
            </a: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endParaRP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1 = Precipitation Deficit</a:t>
            </a: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endParaRP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2 = Soil Moisture Deficit</a:t>
            </a: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endParaRP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3 = Vegetation Stress Following Precipitation Deficit</a:t>
            </a: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endParaRP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4 = Vegetation Stress Following Precipitation/Soil Moisture Deficit</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6" name="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946" t="1693" r="13978"/>
          <a:stretch/>
        </p:blipFill>
        <p:spPr>
          <a:xfrm>
            <a:off x="527958" y="1032000"/>
            <a:ext cx="6235284" cy="4783787"/>
          </a:xfrm>
          <a:prstGeom prst="rect">
            <a:avLst/>
          </a:prstGeom>
        </p:spPr>
      </p:pic>
    </p:spTree>
    <p:extLst>
      <p:ext uri="{BB962C8B-B14F-4D97-AF65-F5344CB8AC3E}">
        <p14:creationId xmlns:p14="http://schemas.microsoft.com/office/powerpoint/2010/main" val="2855852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18239" fill="hold"/>
                                        <p:tgtEl>
                                          <p:spTgt spid="6"/>
                                        </p:tgtEl>
                                      </p:cBhvr>
                                    </p:cmd>
                                  </p:childTnLst>
                                </p:cTn>
                              </p:par>
                            </p:childTnLst>
                          </p:cTn>
                        </p:par>
                        <p:par>
                          <p:cTn id="26" fill="hold">
                            <p:stCondLst>
                              <p:cond delay="18239"/>
                            </p:stCondLst>
                            <p:childTnLst>
                              <p:par>
                                <p:cTn id="27" presetID="2" presetClass="mediacall" presetSubtype="0" fill="hold" nodeType="afterEffect">
                                  <p:stCondLst>
                                    <p:cond delay="0"/>
                                  </p:stCondLst>
                                  <p:childTnLst>
                                    <p:cmd type="call" cmd="togglePause">
                                      <p:cBhvr>
                                        <p:cTn id="2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5b8a47d095_0_81"/>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a:solidFill>
                  <a:schemeClr val="lt1"/>
                </a:solidFill>
                <a:latin typeface="Century Gothic"/>
                <a:ea typeface="Century Gothic"/>
                <a:cs typeface="Century Gothic"/>
                <a:sym typeface="Century Gothic"/>
              </a:rPr>
              <a:t>CONCLUSIONS</a:t>
            </a:r>
            <a:endParaRPr sz="1400" b="0" i="0" u="none" strike="noStrike" cap="none">
              <a:solidFill>
                <a:schemeClr val="lt1"/>
              </a:solidFill>
              <a:latin typeface="Arial"/>
              <a:ea typeface="Arial"/>
              <a:cs typeface="Arial"/>
              <a:sym typeface="Arial"/>
            </a:endParaRPr>
          </a:p>
        </p:txBody>
      </p:sp>
      <p:sp>
        <p:nvSpPr>
          <p:cNvPr id="207" name="Google Shape;207;g5b8a47d095_0_81"/>
          <p:cNvSpPr txBox="1"/>
          <p:nvPr/>
        </p:nvSpPr>
        <p:spPr>
          <a:xfrm>
            <a:off x="237025" y="1425718"/>
            <a:ext cx="11262900" cy="4566290"/>
          </a:xfrm>
          <a:prstGeom prst="rect">
            <a:avLst/>
          </a:prstGeom>
          <a:noFill/>
          <a:ln>
            <a:noFill/>
          </a:ln>
        </p:spPr>
        <p:txBody>
          <a:bodyPr spcFirstLastPara="1" wrap="square" lIns="91425" tIns="45700" rIns="91425" bIns="45700" anchor="t" anchorCtr="0">
            <a:noAutofit/>
          </a:bodyPr>
          <a:lstStyle/>
          <a:p>
            <a:pPr marL="800100" lvl="0" indent="-342900" algn="l" rtl="0">
              <a:lnSpc>
                <a:spcPct val="115000"/>
              </a:lnSpc>
              <a:spcBef>
                <a:spcPts val="600"/>
              </a:spcBef>
              <a:spcAft>
                <a:spcPts val="2400"/>
              </a:spcAft>
              <a:buClr>
                <a:schemeClr val="accent6"/>
              </a:buClr>
              <a:buFont typeface="Webdings" panose="05030102010509060703" pitchFamily="18" charset="2"/>
              <a:buChar char="4"/>
            </a:pPr>
            <a:r>
              <a:rPr lang="en-US" sz="2400" dirty="0" smtClean="0">
                <a:solidFill>
                  <a:schemeClr val="tx1">
                    <a:lumMod val="75000"/>
                    <a:lumOff val="25000"/>
                  </a:schemeClr>
                </a:solidFill>
                <a:latin typeface="Century Gothic"/>
                <a:ea typeface="Century Gothic"/>
                <a:cs typeface="Century Gothic"/>
                <a:sym typeface="Century Gothic"/>
              </a:rPr>
              <a:t>Drought </a:t>
            </a:r>
            <a:r>
              <a:rPr lang="en-US" sz="2400" b="1" dirty="0">
                <a:solidFill>
                  <a:schemeClr val="tx1">
                    <a:lumMod val="75000"/>
                    <a:lumOff val="25000"/>
                  </a:schemeClr>
                </a:solidFill>
                <a:latin typeface="Century Gothic"/>
                <a:ea typeface="Century Gothic"/>
                <a:cs typeface="Century Gothic"/>
                <a:sym typeface="Century Gothic"/>
              </a:rPr>
              <a:t>indices</a:t>
            </a:r>
            <a:r>
              <a:rPr lang="en-US" sz="2400" dirty="0">
                <a:solidFill>
                  <a:schemeClr val="tx1">
                    <a:lumMod val="75000"/>
                    <a:lumOff val="25000"/>
                  </a:schemeClr>
                </a:solidFill>
                <a:latin typeface="Century Gothic"/>
                <a:ea typeface="Century Gothic"/>
                <a:cs typeface="Century Gothic"/>
                <a:sym typeface="Century Gothic"/>
              </a:rPr>
              <a:t> that cover a </a:t>
            </a:r>
            <a:r>
              <a:rPr lang="en-US" sz="2400" b="1" dirty="0">
                <a:solidFill>
                  <a:schemeClr val="tx1">
                    <a:lumMod val="75000"/>
                    <a:lumOff val="25000"/>
                  </a:schemeClr>
                </a:solidFill>
                <a:latin typeface="Century Gothic"/>
                <a:ea typeface="Century Gothic"/>
                <a:cs typeface="Century Gothic"/>
                <a:sym typeface="Century Gothic"/>
              </a:rPr>
              <a:t>longer period</a:t>
            </a:r>
            <a:r>
              <a:rPr lang="en-US" sz="2400" dirty="0">
                <a:solidFill>
                  <a:schemeClr val="tx1">
                    <a:lumMod val="75000"/>
                    <a:lumOff val="25000"/>
                  </a:schemeClr>
                </a:solidFill>
                <a:latin typeface="Century Gothic"/>
                <a:ea typeface="Century Gothic"/>
                <a:cs typeface="Century Gothic"/>
                <a:sym typeface="Century Gothic"/>
              </a:rPr>
              <a:t> of time (SPI12, SRI12) provided a </a:t>
            </a:r>
            <a:r>
              <a:rPr lang="en-US" sz="2400" b="1" dirty="0">
                <a:solidFill>
                  <a:schemeClr val="tx1">
                    <a:lumMod val="75000"/>
                    <a:lumOff val="25000"/>
                  </a:schemeClr>
                </a:solidFill>
                <a:latin typeface="Century Gothic"/>
                <a:ea typeface="Century Gothic"/>
                <a:cs typeface="Century Gothic"/>
                <a:sym typeface="Century Gothic"/>
              </a:rPr>
              <a:t>clearer </a:t>
            </a:r>
            <a:r>
              <a:rPr lang="en-US" sz="2400" b="1" dirty="0" smtClean="0">
                <a:solidFill>
                  <a:schemeClr val="tx1">
                    <a:lumMod val="75000"/>
                    <a:lumOff val="25000"/>
                  </a:schemeClr>
                </a:solidFill>
                <a:latin typeface="Century Gothic"/>
                <a:ea typeface="Century Gothic"/>
                <a:cs typeface="Century Gothic"/>
                <a:sym typeface="Century Gothic"/>
              </a:rPr>
              <a:t>connection</a:t>
            </a:r>
            <a:r>
              <a:rPr lang="en-US" sz="2400" dirty="0" smtClean="0">
                <a:solidFill>
                  <a:schemeClr val="tx1">
                    <a:lumMod val="75000"/>
                    <a:lumOff val="25000"/>
                  </a:schemeClr>
                </a:solidFill>
                <a:latin typeface="Century Gothic"/>
                <a:ea typeface="Century Gothic"/>
                <a:cs typeface="Century Gothic"/>
                <a:sym typeface="Century Gothic"/>
              </a:rPr>
              <a:t> to the water table while indices </a:t>
            </a:r>
            <a:r>
              <a:rPr lang="en-US" sz="2400" dirty="0">
                <a:solidFill>
                  <a:schemeClr val="tx1">
                    <a:lumMod val="75000"/>
                    <a:lumOff val="25000"/>
                  </a:schemeClr>
                </a:solidFill>
                <a:latin typeface="Century Gothic"/>
                <a:ea typeface="Century Gothic"/>
                <a:cs typeface="Century Gothic"/>
                <a:sym typeface="Century Gothic"/>
              </a:rPr>
              <a:t>that look at </a:t>
            </a:r>
            <a:r>
              <a:rPr lang="en-US" sz="2400" b="1" dirty="0">
                <a:solidFill>
                  <a:schemeClr val="tx1">
                    <a:lumMod val="75000"/>
                    <a:lumOff val="25000"/>
                  </a:schemeClr>
                </a:solidFill>
                <a:latin typeface="Century Gothic"/>
                <a:ea typeface="Century Gothic"/>
                <a:cs typeface="Century Gothic"/>
                <a:sym typeface="Century Gothic"/>
              </a:rPr>
              <a:t>shorter time periods </a:t>
            </a:r>
            <a:r>
              <a:rPr lang="en-US" sz="2400" dirty="0" smtClean="0">
                <a:solidFill>
                  <a:schemeClr val="tx1">
                    <a:lumMod val="75000"/>
                    <a:lumOff val="25000"/>
                  </a:schemeClr>
                </a:solidFill>
                <a:latin typeface="Century Gothic"/>
                <a:ea typeface="Century Gothic"/>
                <a:cs typeface="Century Gothic"/>
                <a:sym typeface="Century Gothic"/>
              </a:rPr>
              <a:t>of time are more closely linked to </a:t>
            </a:r>
            <a:r>
              <a:rPr lang="en-US" sz="2400" b="1" dirty="0" smtClean="0">
                <a:solidFill>
                  <a:schemeClr val="tx1">
                    <a:lumMod val="75000"/>
                    <a:lumOff val="25000"/>
                  </a:schemeClr>
                </a:solidFill>
                <a:latin typeface="Century Gothic"/>
                <a:ea typeface="Century Gothic"/>
                <a:cs typeface="Century Gothic"/>
                <a:sym typeface="Century Gothic"/>
              </a:rPr>
              <a:t>soil moisture </a:t>
            </a:r>
            <a:r>
              <a:rPr lang="en-US" sz="2400" dirty="0" smtClean="0">
                <a:solidFill>
                  <a:schemeClr val="tx1">
                    <a:lumMod val="75000"/>
                    <a:lumOff val="25000"/>
                  </a:schemeClr>
                </a:solidFill>
                <a:latin typeface="Century Gothic"/>
                <a:ea typeface="Century Gothic"/>
                <a:cs typeface="Century Gothic"/>
                <a:sym typeface="Century Gothic"/>
              </a:rPr>
              <a:t>(SPI1</a:t>
            </a:r>
            <a:r>
              <a:rPr lang="en-US" sz="2400" dirty="0">
                <a:solidFill>
                  <a:schemeClr val="tx1">
                    <a:lumMod val="75000"/>
                    <a:lumOff val="25000"/>
                  </a:schemeClr>
                </a:solidFill>
                <a:latin typeface="Century Gothic"/>
                <a:ea typeface="Century Gothic"/>
                <a:cs typeface="Century Gothic"/>
                <a:sym typeface="Century Gothic"/>
              </a:rPr>
              <a:t>, SRI1</a:t>
            </a:r>
            <a:r>
              <a:rPr lang="en-US" sz="2400" dirty="0" smtClean="0">
                <a:solidFill>
                  <a:schemeClr val="tx1">
                    <a:lumMod val="75000"/>
                    <a:lumOff val="25000"/>
                  </a:schemeClr>
                </a:solidFill>
                <a:latin typeface="Century Gothic"/>
                <a:ea typeface="Century Gothic"/>
                <a:cs typeface="Century Gothic"/>
                <a:sym typeface="Century Gothic"/>
              </a:rPr>
              <a:t>).</a:t>
            </a:r>
          </a:p>
          <a:p>
            <a:pPr marL="800100" lvl="0" indent="-342900" algn="l" rtl="0">
              <a:lnSpc>
                <a:spcPct val="115000"/>
              </a:lnSpc>
              <a:spcBef>
                <a:spcPts val="600"/>
              </a:spcBef>
              <a:spcAft>
                <a:spcPts val="2400"/>
              </a:spcAft>
              <a:buClr>
                <a:schemeClr val="accent6"/>
              </a:buClr>
              <a:buFont typeface="Webdings" panose="05030102010509060703" pitchFamily="18" charset="2"/>
              <a:buChar char="4"/>
            </a:pPr>
            <a:r>
              <a:rPr lang="en-US" sz="2400" b="1" dirty="0" smtClean="0">
                <a:solidFill>
                  <a:schemeClr val="tx1">
                    <a:lumMod val="75000"/>
                    <a:lumOff val="25000"/>
                  </a:schemeClr>
                </a:solidFill>
                <a:latin typeface="Century Gothic"/>
                <a:ea typeface="Century Gothic"/>
                <a:cs typeface="Century Gothic"/>
                <a:sym typeface="Century Gothic"/>
              </a:rPr>
              <a:t>SPI1</a:t>
            </a:r>
            <a:r>
              <a:rPr lang="en-US" sz="2400" dirty="0" smtClean="0">
                <a:solidFill>
                  <a:schemeClr val="tx1">
                    <a:lumMod val="75000"/>
                    <a:lumOff val="25000"/>
                  </a:schemeClr>
                </a:solidFill>
                <a:latin typeface="Century Gothic"/>
                <a:ea typeface="Century Gothic"/>
                <a:cs typeface="Century Gothic"/>
                <a:sym typeface="Century Gothic"/>
              </a:rPr>
              <a:t> and </a:t>
            </a:r>
            <a:r>
              <a:rPr lang="en-US" sz="2400" b="1" dirty="0" smtClean="0">
                <a:solidFill>
                  <a:schemeClr val="tx1">
                    <a:lumMod val="75000"/>
                    <a:lumOff val="25000"/>
                  </a:schemeClr>
                </a:solidFill>
                <a:latin typeface="Century Gothic"/>
                <a:ea typeface="Century Gothic"/>
                <a:cs typeface="Century Gothic"/>
                <a:sym typeface="Century Gothic"/>
              </a:rPr>
              <a:t>SRI1</a:t>
            </a:r>
            <a:r>
              <a:rPr lang="en-US" sz="2400" dirty="0" smtClean="0">
                <a:solidFill>
                  <a:schemeClr val="tx1">
                    <a:lumMod val="75000"/>
                    <a:lumOff val="25000"/>
                  </a:schemeClr>
                </a:solidFill>
                <a:latin typeface="Century Gothic"/>
                <a:ea typeface="Century Gothic"/>
                <a:cs typeface="Century Gothic"/>
                <a:sym typeface="Century Gothic"/>
              </a:rPr>
              <a:t> have high potential for use in a </a:t>
            </a:r>
            <a:r>
              <a:rPr lang="en-US" sz="2400" b="1" dirty="0" smtClean="0">
                <a:solidFill>
                  <a:schemeClr val="tx1">
                    <a:lumMod val="75000"/>
                    <a:lumOff val="25000"/>
                  </a:schemeClr>
                </a:solidFill>
                <a:latin typeface="Century Gothic"/>
                <a:ea typeface="Century Gothic"/>
                <a:cs typeface="Century Gothic"/>
                <a:sym typeface="Century Gothic"/>
              </a:rPr>
              <a:t>short-term forecasting system</a:t>
            </a:r>
            <a:r>
              <a:rPr lang="en-US" sz="2400" dirty="0" smtClean="0">
                <a:solidFill>
                  <a:schemeClr val="tx1">
                    <a:lumMod val="75000"/>
                    <a:lumOff val="25000"/>
                  </a:schemeClr>
                </a:solidFill>
                <a:latin typeface="Century Gothic"/>
                <a:ea typeface="Century Gothic"/>
                <a:cs typeface="Century Gothic"/>
                <a:sym typeface="Century Gothic"/>
              </a:rPr>
              <a:t>.</a:t>
            </a:r>
            <a:endParaRPr lang="en-US" sz="2400" b="1" dirty="0" smtClean="0">
              <a:solidFill>
                <a:schemeClr val="tx1">
                  <a:lumMod val="75000"/>
                  <a:lumOff val="25000"/>
                </a:schemeClr>
              </a:solidFill>
              <a:latin typeface="Century Gothic"/>
              <a:ea typeface="Century Gothic"/>
              <a:cs typeface="Century Gothic"/>
              <a:sym typeface="Century Gothic"/>
            </a:endParaRPr>
          </a:p>
          <a:p>
            <a:pPr marL="800100" indent="-342900">
              <a:lnSpc>
                <a:spcPct val="115000"/>
              </a:lnSpc>
              <a:spcBef>
                <a:spcPts val="600"/>
              </a:spcBef>
              <a:spcAft>
                <a:spcPts val="2400"/>
              </a:spcAft>
              <a:buClr>
                <a:schemeClr val="accent6"/>
              </a:buClr>
              <a:buFont typeface="Webdings" panose="05030102010509060703" pitchFamily="18" charset="2"/>
              <a:buChar char="4"/>
            </a:pPr>
            <a:r>
              <a:rPr lang="en-US" sz="2400" b="1" dirty="0">
                <a:solidFill>
                  <a:schemeClr val="tx1">
                    <a:lumMod val="75000"/>
                    <a:lumOff val="25000"/>
                  </a:schemeClr>
                </a:solidFill>
                <a:latin typeface="Century Gothic"/>
                <a:ea typeface="Century Gothic"/>
                <a:cs typeface="Century Gothic"/>
                <a:sym typeface="Century Gothic"/>
              </a:rPr>
              <a:t>VCI</a:t>
            </a:r>
            <a:r>
              <a:rPr lang="en-US" sz="2400" dirty="0">
                <a:solidFill>
                  <a:schemeClr val="tx1">
                    <a:lumMod val="75000"/>
                    <a:lumOff val="25000"/>
                  </a:schemeClr>
                </a:solidFill>
                <a:latin typeface="Century Gothic"/>
                <a:ea typeface="Century Gothic"/>
                <a:cs typeface="Century Gothic"/>
                <a:sym typeface="Century Gothic"/>
              </a:rPr>
              <a:t>, NDMA's current measure, </a:t>
            </a:r>
            <a:r>
              <a:rPr lang="en-US" sz="2400" b="1" dirty="0">
                <a:solidFill>
                  <a:schemeClr val="tx1">
                    <a:lumMod val="75000"/>
                    <a:lumOff val="25000"/>
                  </a:schemeClr>
                </a:solidFill>
                <a:latin typeface="Century Gothic"/>
                <a:ea typeface="Century Gothic"/>
                <a:cs typeface="Century Gothic"/>
                <a:sym typeface="Century Gothic"/>
              </a:rPr>
              <a:t>does not</a:t>
            </a:r>
            <a:r>
              <a:rPr lang="en-US" sz="2400" dirty="0">
                <a:solidFill>
                  <a:schemeClr val="tx1">
                    <a:lumMod val="75000"/>
                    <a:lumOff val="25000"/>
                  </a:schemeClr>
                </a:solidFill>
                <a:latin typeface="Century Gothic"/>
                <a:ea typeface="Century Gothic"/>
                <a:cs typeface="Century Gothic"/>
                <a:sym typeface="Century Gothic"/>
              </a:rPr>
              <a:t> effectively </a:t>
            </a:r>
            <a:r>
              <a:rPr lang="en-US" sz="2400" b="1" dirty="0">
                <a:solidFill>
                  <a:schemeClr val="tx1">
                    <a:lumMod val="75000"/>
                    <a:lumOff val="25000"/>
                  </a:schemeClr>
                </a:solidFill>
                <a:latin typeface="Century Gothic"/>
                <a:ea typeface="Century Gothic"/>
                <a:cs typeface="Century Gothic"/>
                <a:sym typeface="Century Gothic"/>
              </a:rPr>
              <a:t>measure smaller changes</a:t>
            </a:r>
            <a:r>
              <a:rPr lang="en-US" sz="2400" dirty="0">
                <a:solidFill>
                  <a:schemeClr val="tx1">
                    <a:lumMod val="75000"/>
                    <a:lumOff val="25000"/>
                  </a:schemeClr>
                </a:solidFill>
                <a:latin typeface="Century Gothic"/>
                <a:ea typeface="Century Gothic"/>
                <a:cs typeface="Century Gothic"/>
                <a:sym typeface="Century Gothic"/>
              </a:rPr>
              <a:t> in drought as well as the RHEAS-generated indices, making it comparatively limited for inferring drought status</a:t>
            </a:r>
            <a:r>
              <a:rPr lang="en-US" sz="2400" dirty="0" smtClean="0">
                <a:solidFill>
                  <a:schemeClr val="tx1">
                    <a:lumMod val="75000"/>
                    <a:lumOff val="25000"/>
                  </a:schemeClr>
                </a:solidFill>
                <a:latin typeface="Century Gothic"/>
                <a:ea typeface="Century Gothic"/>
                <a:cs typeface="Century Gothic"/>
                <a:sym typeface="Century Gothic"/>
              </a:rPr>
              <a:t>.</a:t>
            </a:r>
          </a:p>
          <a:p>
            <a:pPr marL="800100" indent="-342900">
              <a:lnSpc>
                <a:spcPct val="115000"/>
              </a:lnSpc>
              <a:spcBef>
                <a:spcPts val="600"/>
              </a:spcBef>
              <a:spcAft>
                <a:spcPts val="2400"/>
              </a:spcAft>
              <a:buFont typeface="Webdings" panose="05030102010509060703" pitchFamily="18" charset="2"/>
              <a:buChar char="4"/>
            </a:pPr>
            <a:endParaRPr lang="en-US" sz="2400" dirty="0" smtClean="0">
              <a:solidFill>
                <a:schemeClr val="tx1">
                  <a:lumMod val="75000"/>
                  <a:lumOff val="25000"/>
                </a:schemeClr>
              </a:solidFill>
              <a:latin typeface="Century Gothic"/>
              <a:ea typeface="Century Gothic"/>
              <a:cs typeface="Century Gothic"/>
              <a:sym typeface="Century Gothic"/>
            </a:endParaRPr>
          </a:p>
          <a:p>
            <a:pPr marL="800100" indent="-342900">
              <a:lnSpc>
                <a:spcPct val="115000"/>
              </a:lnSpc>
              <a:spcBef>
                <a:spcPts val="600"/>
              </a:spcBef>
              <a:spcAft>
                <a:spcPts val="2400"/>
              </a:spcAft>
              <a:buFont typeface="Webdings" panose="05030102010509060703" pitchFamily="18" charset="2"/>
              <a:buChar char="4"/>
            </a:pPr>
            <a:endParaRPr sz="2400" dirty="0">
              <a:solidFill>
                <a:schemeClr val="tx1">
                  <a:lumMod val="75000"/>
                  <a:lumOff val="25000"/>
                </a:schemeClr>
              </a:solidFill>
              <a:latin typeface="Century Gothic"/>
              <a:ea typeface="Century Gothic"/>
              <a:cs typeface="Century Gothic"/>
              <a:sym typeface="Century Gothic"/>
            </a:endParaRPr>
          </a:p>
          <a:p>
            <a:pPr marL="457200" lvl="0">
              <a:lnSpc>
                <a:spcPct val="115000"/>
              </a:lnSpc>
              <a:spcBef>
                <a:spcPts val="600"/>
              </a:spcBef>
              <a:spcAft>
                <a:spcPts val="2400"/>
              </a:spcAft>
            </a:pPr>
            <a:endParaRPr sz="2400" dirty="0">
              <a:solidFill>
                <a:srgbClr val="3F3F3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5b8a47d095_0_89"/>
          <p:cNvSpPr txBox="1"/>
          <p:nvPr/>
        </p:nvSpPr>
        <p:spPr>
          <a:xfrm>
            <a:off x="1133704" y="157759"/>
            <a:ext cx="10233000"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a:solidFill>
                  <a:srgbClr val="7EB761"/>
                </a:solidFill>
                <a:latin typeface="Century Gothic"/>
                <a:ea typeface="Century Gothic"/>
                <a:cs typeface="Century Gothic"/>
                <a:sym typeface="Century Gothic"/>
              </a:rPr>
              <a:t>LIMITATIONS &amp; FUTURE WORK</a:t>
            </a:r>
            <a:endParaRPr sz="1400" b="0" i="0" u="none" strike="noStrike" cap="none" dirty="0">
              <a:solidFill>
                <a:srgbClr val="7EB761"/>
              </a:solidFill>
              <a:latin typeface="Arial"/>
              <a:ea typeface="Arial"/>
              <a:cs typeface="Arial"/>
              <a:sym typeface="Arial"/>
            </a:endParaRPr>
          </a:p>
        </p:txBody>
      </p:sp>
      <p:pic>
        <p:nvPicPr>
          <p:cNvPr id="213" name="Google Shape;213;g5b8a47d095_0_89"/>
          <p:cNvPicPr preferRelativeResize="0"/>
          <p:nvPr/>
        </p:nvPicPr>
        <p:blipFill rotWithShape="1">
          <a:blip r:embed="rId3">
            <a:alphaModFix/>
          </a:blip>
          <a:srcRect t="23588" b="34099"/>
          <a:stretch/>
        </p:blipFill>
        <p:spPr>
          <a:xfrm>
            <a:off x="0" y="3968575"/>
            <a:ext cx="12191925" cy="2889426"/>
          </a:xfrm>
          <a:prstGeom prst="rect">
            <a:avLst/>
          </a:prstGeom>
          <a:noFill/>
          <a:ln>
            <a:noFill/>
          </a:ln>
          <a:effectLst>
            <a:outerShdw blurRad="50800" dist="38100" dir="2700000" algn="tl" rotWithShape="0">
              <a:prstClr val="black">
                <a:alpha val="40000"/>
              </a:prstClr>
            </a:outerShdw>
          </a:effectLst>
        </p:spPr>
      </p:pic>
      <p:sp>
        <p:nvSpPr>
          <p:cNvPr id="214" name="Google Shape;214;g5b8a47d095_0_89"/>
          <p:cNvSpPr txBox="1"/>
          <p:nvPr/>
        </p:nvSpPr>
        <p:spPr>
          <a:xfrm>
            <a:off x="7635885" y="3630715"/>
            <a:ext cx="4617000" cy="42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Image Credit: </a:t>
            </a:r>
            <a:r>
              <a:rPr lang="en-US" dirty="0">
                <a:solidFill>
                  <a:schemeClr val="tx1">
                    <a:lumMod val="75000"/>
                    <a:lumOff val="25000"/>
                  </a:schemeClr>
                </a:solidFill>
                <a:latin typeface="Century Gothic"/>
                <a:ea typeface="Century Gothic"/>
                <a:cs typeface="Century Gothic"/>
                <a:sym typeface="Century Gothic"/>
              </a:rPr>
              <a:t>IHH Humanitarian Relief Foundation</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10" name="Group 9"/>
          <p:cNvGrpSpPr/>
          <p:nvPr/>
        </p:nvGrpSpPr>
        <p:grpSpPr>
          <a:xfrm>
            <a:off x="2659697" y="919917"/>
            <a:ext cx="3082257" cy="2782700"/>
            <a:chOff x="2659697" y="919917"/>
            <a:chExt cx="3082257" cy="2782700"/>
          </a:xfrm>
        </p:grpSpPr>
        <p:sp>
          <p:nvSpPr>
            <p:cNvPr id="6" name="Freeform 5"/>
            <p:cNvSpPr/>
            <p:nvPr/>
          </p:nvSpPr>
          <p:spPr>
            <a:xfrm>
              <a:off x="2659697" y="919917"/>
              <a:ext cx="3082257" cy="604800"/>
            </a:xfrm>
            <a:custGeom>
              <a:avLst/>
              <a:gdLst>
                <a:gd name="connsiteX0" fmla="*/ 0 w 3082257"/>
                <a:gd name="connsiteY0" fmla="*/ 0 h 604800"/>
                <a:gd name="connsiteX1" fmla="*/ 3082257 w 3082257"/>
                <a:gd name="connsiteY1" fmla="*/ 0 h 604800"/>
                <a:gd name="connsiteX2" fmla="*/ 3082257 w 3082257"/>
                <a:gd name="connsiteY2" fmla="*/ 604800 h 604800"/>
                <a:gd name="connsiteX3" fmla="*/ 0 w 3082257"/>
                <a:gd name="connsiteY3" fmla="*/ 604800 h 604800"/>
                <a:gd name="connsiteX4" fmla="*/ 0 w 3082257"/>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257" h="604800">
                  <a:moveTo>
                    <a:pt x="0" y="0"/>
                  </a:moveTo>
                  <a:lnTo>
                    <a:pt x="3082257" y="0"/>
                  </a:lnTo>
                  <a:lnTo>
                    <a:pt x="3082257" y="604800"/>
                  </a:lnTo>
                  <a:lnTo>
                    <a:pt x="0" y="604800"/>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l" defTabSz="1066800">
                <a:lnSpc>
                  <a:spcPct val="90000"/>
                </a:lnSpc>
                <a:spcBef>
                  <a:spcPct val="0"/>
                </a:spcBef>
                <a:spcAft>
                  <a:spcPct val="35000"/>
                </a:spcAft>
              </a:pPr>
              <a:r>
                <a:rPr lang="en-US" sz="2400" kern="1200" smtClean="0">
                  <a:latin typeface="Century Gothic" panose="020B0502020202020204" pitchFamily="34" charset="0"/>
                </a:rPr>
                <a:t>Limitations</a:t>
              </a:r>
              <a:endParaRPr lang="en-US" sz="2400" kern="1200" dirty="0">
                <a:latin typeface="Century Gothic" panose="020B0502020202020204" pitchFamily="34" charset="0"/>
              </a:endParaRPr>
            </a:p>
          </p:txBody>
        </p:sp>
        <p:sp>
          <p:nvSpPr>
            <p:cNvPr id="7" name="Freeform 6"/>
            <p:cNvSpPr/>
            <p:nvPr/>
          </p:nvSpPr>
          <p:spPr>
            <a:xfrm>
              <a:off x="2659697" y="1524717"/>
              <a:ext cx="3082257" cy="2177900"/>
            </a:xfrm>
            <a:custGeom>
              <a:avLst/>
              <a:gdLst>
                <a:gd name="connsiteX0" fmla="*/ 0 w 3082257"/>
                <a:gd name="connsiteY0" fmla="*/ 0 h 2177900"/>
                <a:gd name="connsiteX1" fmla="*/ 3082257 w 3082257"/>
                <a:gd name="connsiteY1" fmla="*/ 0 h 2177900"/>
                <a:gd name="connsiteX2" fmla="*/ 3082257 w 3082257"/>
                <a:gd name="connsiteY2" fmla="*/ 2177900 h 2177900"/>
                <a:gd name="connsiteX3" fmla="*/ 0 w 3082257"/>
                <a:gd name="connsiteY3" fmla="*/ 2177900 h 2177900"/>
                <a:gd name="connsiteX4" fmla="*/ 0 w 3082257"/>
                <a:gd name="connsiteY4" fmla="*/ 0 h 217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257" h="2177900">
                  <a:moveTo>
                    <a:pt x="0" y="0"/>
                  </a:moveTo>
                  <a:lnTo>
                    <a:pt x="3082257" y="0"/>
                  </a:lnTo>
                  <a:lnTo>
                    <a:pt x="3082257" y="2177900"/>
                  </a:lnTo>
                  <a:lnTo>
                    <a:pt x="0" y="2177900"/>
                  </a:lnTo>
                  <a:lnTo>
                    <a:pt x="0" y="0"/>
                  </a:ln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2900" lvl="1" indent="-342900" defTabSz="1066800">
                <a:lnSpc>
                  <a:spcPct val="90000"/>
                </a:lnSpc>
                <a:spcBef>
                  <a:spcPct val="0"/>
                </a:spcBef>
                <a:spcAft>
                  <a:spcPct val="15000"/>
                </a:spcAft>
                <a:buClr>
                  <a:schemeClr val="tx1">
                    <a:lumMod val="75000"/>
                    <a:lumOff val="25000"/>
                  </a:schemeClr>
                </a:buClr>
                <a:buFont typeface="Webdings" panose="05030102010509060703" pitchFamily="18" charset="2"/>
                <a:buChar char="4"/>
              </a:pPr>
              <a:r>
                <a:rPr lang="en-US" sz="2400" kern="1200" dirty="0" smtClean="0">
                  <a:solidFill>
                    <a:schemeClr val="tx1">
                      <a:lumMod val="75000"/>
                      <a:lumOff val="25000"/>
                    </a:schemeClr>
                  </a:solidFill>
                  <a:latin typeface="Century Gothic" panose="020B0502020202020204" pitchFamily="34" charset="0"/>
                </a:rPr>
                <a:t>25 km resolution</a:t>
              </a:r>
              <a:endParaRPr lang="en-US" sz="2400" kern="1200" dirty="0">
                <a:solidFill>
                  <a:schemeClr val="tx1">
                    <a:lumMod val="75000"/>
                    <a:lumOff val="25000"/>
                  </a:schemeClr>
                </a:solidFill>
                <a:latin typeface="Century Gothic" panose="020B0502020202020204" pitchFamily="34" charset="0"/>
              </a:endParaRPr>
            </a:p>
            <a:p>
              <a:pPr marL="342900" lvl="1" indent="-342900" defTabSz="1066800">
                <a:lnSpc>
                  <a:spcPct val="90000"/>
                </a:lnSpc>
                <a:spcBef>
                  <a:spcPct val="0"/>
                </a:spcBef>
                <a:spcAft>
                  <a:spcPct val="15000"/>
                </a:spcAft>
                <a:buClr>
                  <a:schemeClr val="tx1">
                    <a:lumMod val="75000"/>
                    <a:lumOff val="25000"/>
                  </a:schemeClr>
                </a:buClr>
                <a:buFont typeface="Webdings" panose="05030102010509060703" pitchFamily="18" charset="2"/>
                <a:buChar char="4"/>
              </a:pPr>
              <a:r>
                <a:rPr lang="en-US" sz="2400" kern="1200" dirty="0" smtClean="0">
                  <a:solidFill>
                    <a:schemeClr val="tx1">
                      <a:lumMod val="75000"/>
                      <a:lumOff val="25000"/>
                    </a:schemeClr>
                  </a:solidFill>
                  <a:latin typeface="Century Gothic" panose="020B0502020202020204" pitchFamily="34" charset="0"/>
                </a:rPr>
                <a:t>No assimilation</a:t>
              </a:r>
              <a:endParaRPr lang="en-US" sz="2400" kern="1200" dirty="0">
                <a:solidFill>
                  <a:schemeClr val="tx1">
                    <a:lumMod val="75000"/>
                    <a:lumOff val="25000"/>
                  </a:schemeClr>
                </a:solidFill>
                <a:latin typeface="Century Gothic" panose="020B0502020202020204" pitchFamily="34" charset="0"/>
              </a:endParaRPr>
            </a:p>
          </p:txBody>
        </p:sp>
      </p:grpSp>
      <p:grpSp>
        <p:nvGrpSpPr>
          <p:cNvPr id="11" name="Group 10"/>
          <p:cNvGrpSpPr/>
          <p:nvPr/>
        </p:nvGrpSpPr>
        <p:grpSpPr>
          <a:xfrm>
            <a:off x="6173470" y="919917"/>
            <a:ext cx="3082257" cy="2782700"/>
            <a:chOff x="6173470" y="919917"/>
            <a:chExt cx="3082257" cy="2782700"/>
          </a:xfrm>
        </p:grpSpPr>
        <p:sp>
          <p:nvSpPr>
            <p:cNvPr id="8" name="Freeform 7"/>
            <p:cNvSpPr/>
            <p:nvPr/>
          </p:nvSpPr>
          <p:spPr>
            <a:xfrm>
              <a:off x="6173470" y="919917"/>
              <a:ext cx="3082257" cy="604800"/>
            </a:xfrm>
            <a:custGeom>
              <a:avLst/>
              <a:gdLst>
                <a:gd name="connsiteX0" fmla="*/ 0 w 3082257"/>
                <a:gd name="connsiteY0" fmla="*/ 0 h 604800"/>
                <a:gd name="connsiteX1" fmla="*/ 3082257 w 3082257"/>
                <a:gd name="connsiteY1" fmla="*/ 0 h 604800"/>
                <a:gd name="connsiteX2" fmla="*/ 3082257 w 3082257"/>
                <a:gd name="connsiteY2" fmla="*/ 604800 h 604800"/>
                <a:gd name="connsiteX3" fmla="*/ 0 w 3082257"/>
                <a:gd name="connsiteY3" fmla="*/ 604800 h 604800"/>
                <a:gd name="connsiteX4" fmla="*/ 0 w 3082257"/>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257" h="604800">
                  <a:moveTo>
                    <a:pt x="0" y="0"/>
                  </a:moveTo>
                  <a:lnTo>
                    <a:pt x="3082257" y="0"/>
                  </a:lnTo>
                  <a:lnTo>
                    <a:pt x="3082257" y="604800"/>
                  </a:lnTo>
                  <a:lnTo>
                    <a:pt x="0" y="604800"/>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l" defTabSz="1066800">
                <a:lnSpc>
                  <a:spcPct val="90000"/>
                </a:lnSpc>
                <a:spcBef>
                  <a:spcPct val="0"/>
                </a:spcBef>
                <a:spcAft>
                  <a:spcPct val="35000"/>
                </a:spcAft>
              </a:pPr>
              <a:r>
                <a:rPr lang="en-US" sz="2400" kern="1200" dirty="0" smtClean="0">
                  <a:latin typeface="Century Gothic" panose="020B0502020202020204" pitchFamily="34" charset="0"/>
                </a:rPr>
                <a:t>Future Work</a:t>
              </a:r>
              <a:endParaRPr lang="en-US" sz="2400" kern="1200" dirty="0">
                <a:latin typeface="Century Gothic" panose="020B0502020202020204" pitchFamily="34" charset="0"/>
              </a:endParaRPr>
            </a:p>
          </p:txBody>
        </p:sp>
        <p:sp>
          <p:nvSpPr>
            <p:cNvPr id="9" name="Freeform 8"/>
            <p:cNvSpPr/>
            <p:nvPr/>
          </p:nvSpPr>
          <p:spPr>
            <a:xfrm>
              <a:off x="6173470" y="1524717"/>
              <a:ext cx="3082257" cy="2177900"/>
            </a:xfrm>
            <a:custGeom>
              <a:avLst/>
              <a:gdLst>
                <a:gd name="connsiteX0" fmla="*/ 0 w 3082257"/>
                <a:gd name="connsiteY0" fmla="*/ 0 h 2177900"/>
                <a:gd name="connsiteX1" fmla="*/ 3082257 w 3082257"/>
                <a:gd name="connsiteY1" fmla="*/ 0 h 2177900"/>
                <a:gd name="connsiteX2" fmla="*/ 3082257 w 3082257"/>
                <a:gd name="connsiteY2" fmla="*/ 2177900 h 2177900"/>
                <a:gd name="connsiteX3" fmla="*/ 0 w 3082257"/>
                <a:gd name="connsiteY3" fmla="*/ 2177900 h 2177900"/>
                <a:gd name="connsiteX4" fmla="*/ 0 w 3082257"/>
                <a:gd name="connsiteY4" fmla="*/ 0 h 217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257" h="2177900">
                  <a:moveTo>
                    <a:pt x="0" y="0"/>
                  </a:moveTo>
                  <a:lnTo>
                    <a:pt x="3082257" y="0"/>
                  </a:lnTo>
                  <a:lnTo>
                    <a:pt x="3082257" y="2177900"/>
                  </a:lnTo>
                  <a:lnTo>
                    <a:pt x="0" y="2177900"/>
                  </a:lnTo>
                  <a:lnTo>
                    <a:pt x="0" y="0"/>
                  </a:ln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2900" lvl="1" indent="-342900" algn="l" defTabSz="1066800">
                <a:lnSpc>
                  <a:spcPct val="90000"/>
                </a:lnSpc>
                <a:spcBef>
                  <a:spcPct val="0"/>
                </a:spcBef>
                <a:spcAft>
                  <a:spcPct val="15000"/>
                </a:spcAft>
                <a:buClr>
                  <a:schemeClr val="tx1">
                    <a:lumMod val="75000"/>
                    <a:lumOff val="25000"/>
                  </a:schemeClr>
                </a:buClr>
                <a:buFont typeface="Webdings" panose="05030102010509060703" pitchFamily="18" charset="2"/>
                <a:buChar char="4"/>
              </a:pPr>
              <a:r>
                <a:rPr lang="en-US" sz="2400" kern="1200" dirty="0" smtClean="0">
                  <a:solidFill>
                    <a:schemeClr val="tx1">
                      <a:lumMod val="75000"/>
                      <a:lumOff val="25000"/>
                    </a:schemeClr>
                  </a:solidFill>
                  <a:latin typeface="Century Gothic" panose="020B0502020202020204" pitchFamily="34" charset="0"/>
                </a:rPr>
                <a:t>Validation and incorporation</a:t>
              </a:r>
              <a:endParaRPr lang="en-US" sz="2400" kern="1200" dirty="0">
                <a:solidFill>
                  <a:schemeClr val="tx1">
                    <a:lumMod val="75000"/>
                    <a:lumOff val="25000"/>
                  </a:schemeClr>
                </a:solidFill>
                <a:latin typeface="Century Gothic" panose="020B0502020202020204" pitchFamily="34" charset="0"/>
              </a:endParaRPr>
            </a:p>
            <a:p>
              <a:pPr marL="342900" lvl="1" indent="-342900" algn="l" defTabSz="1066800">
                <a:lnSpc>
                  <a:spcPct val="90000"/>
                </a:lnSpc>
                <a:spcBef>
                  <a:spcPct val="0"/>
                </a:spcBef>
                <a:spcAft>
                  <a:spcPct val="15000"/>
                </a:spcAft>
                <a:buClr>
                  <a:schemeClr val="tx1">
                    <a:lumMod val="75000"/>
                    <a:lumOff val="25000"/>
                  </a:schemeClr>
                </a:buClr>
                <a:buFont typeface="Webdings" panose="05030102010509060703" pitchFamily="18" charset="2"/>
                <a:buChar char="4"/>
              </a:pPr>
              <a:r>
                <a:rPr lang="en-US" sz="2400" kern="1200" dirty="0" smtClean="0">
                  <a:solidFill>
                    <a:schemeClr val="tx1">
                      <a:lumMod val="75000"/>
                      <a:lumOff val="25000"/>
                    </a:schemeClr>
                  </a:solidFill>
                  <a:latin typeface="Century Gothic" panose="020B0502020202020204" pitchFamily="34" charset="0"/>
                </a:rPr>
                <a:t>5 km resolution</a:t>
              </a:r>
              <a:endParaRPr lang="en-US" sz="2400" kern="1200" dirty="0">
                <a:solidFill>
                  <a:schemeClr val="tx1">
                    <a:lumMod val="75000"/>
                    <a:lumOff val="25000"/>
                  </a:schemeClr>
                </a:solidFill>
                <a:latin typeface="Century Gothic" panose="020B0502020202020204" pitchFamily="34" charset="0"/>
              </a:endParaRPr>
            </a:p>
            <a:p>
              <a:pPr marL="342900" lvl="1" indent="-342900" algn="l" defTabSz="1066800">
                <a:lnSpc>
                  <a:spcPct val="90000"/>
                </a:lnSpc>
                <a:spcBef>
                  <a:spcPct val="0"/>
                </a:spcBef>
                <a:spcAft>
                  <a:spcPct val="15000"/>
                </a:spcAft>
                <a:buClr>
                  <a:schemeClr val="tx1">
                    <a:lumMod val="75000"/>
                    <a:lumOff val="25000"/>
                  </a:schemeClr>
                </a:buClr>
                <a:buFont typeface="Webdings" panose="05030102010509060703" pitchFamily="18" charset="2"/>
                <a:buChar char="4"/>
              </a:pPr>
              <a:r>
                <a:rPr lang="en-US" sz="2400" kern="1200" dirty="0" smtClean="0">
                  <a:solidFill>
                    <a:schemeClr val="tx1">
                      <a:lumMod val="75000"/>
                      <a:lumOff val="25000"/>
                    </a:schemeClr>
                  </a:solidFill>
                  <a:latin typeface="Century Gothic" panose="020B0502020202020204" pitchFamily="34" charset="0"/>
                </a:rPr>
                <a:t>Assimilation</a:t>
              </a:r>
              <a:endParaRPr lang="en-US" sz="2400" kern="1200" dirty="0">
                <a:solidFill>
                  <a:schemeClr val="tx1">
                    <a:lumMod val="75000"/>
                    <a:lumOff val="25000"/>
                  </a:schemeClr>
                </a:solidFill>
                <a:latin typeface="Century Gothic" panose="020B0502020202020204" pitchFamily="34" charset="0"/>
              </a:endParaRPr>
            </a:p>
            <a:p>
              <a:pPr marL="342900" lvl="1" indent="-342900" algn="l" defTabSz="1066800">
                <a:lnSpc>
                  <a:spcPct val="90000"/>
                </a:lnSpc>
                <a:spcBef>
                  <a:spcPct val="0"/>
                </a:spcBef>
                <a:spcAft>
                  <a:spcPct val="15000"/>
                </a:spcAft>
                <a:buClr>
                  <a:schemeClr val="tx1">
                    <a:lumMod val="75000"/>
                    <a:lumOff val="25000"/>
                  </a:schemeClr>
                </a:buClr>
                <a:buFont typeface="Webdings" panose="05030102010509060703" pitchFamily="18" charset="2"/>
                <a:buChar char="4"/>
              </a:pPr>
              <a:r>
                <a:rPr lang="en-US" sz="2400" kern="1200" dirty="0" smtClean="0">
                  <a:solidFill>
                    <a:schemeClr val="tx1">
                      <a:lumMod val="75000"/>
                      <a:lumOff val="25000"/>
                    </a:schemeClr>
                  </a:solidFill>
                  <a:latin typeface="Century Gothic" panose="020B0502020202020204" pitchFamily="34" charset="0"/>
                </a:rPr>
                <a:t>Forecasting</a:t>
              </a:r>
              <a:endParaRPr lang="en-US" sz="2400" kern="1200" dirty="0">
                <a:solidFill>
                  <a:schemeClr val="tx1">
                    <a:lumMod val="75000"/>
                    <a:lumOff val="25000"/>
                  </a:schemeClr>
                </a:solidFill>
                <a:latin typeface="Century Gothic" panose="020B0502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5c6cb6661c_0_0"/>
          <p:cNvSpPr txBox="1"/>
          <p:nvPr/>
        </p:nvSpPr>
        <p:spPr>
          <a:xfrm>
            <a:off x="1268505" y="1353910"/>
            <a:ext cx="9237900" cy="363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1" i="0" u="none" strike="noStrike" cap="none">
                <a:solidFill>
                  <a:srgbClr val="3F3F3F"/>
                </a:solidFill>
                <a:latin typeface="Century Gothic"/>
                <a:ea typeface="Century Gothic"/>
                <a:cs typeface="Century Gothic"/>
                <a:sym typeface="Century Gothic"/>
              </a:rPr>
              <a:t>SERVIR</a:t>
            </a:r>
            <a:r>
              <a:rPr lang="en-US" sz="2000" b="0" i="0" u="none" strike="noStrike" cap="none">
                <a:solidFill>
                  <a:srgbClr val="3F3F3F"/>
                </a:solidFill>
                <a:latin typeface="Century Gothic"/>
                <a:ea typeface="Century Gothic"/>
                <a:cs typeface="Century Gothic"/>
                <a:sym typeface="Century Gothic"/>
              </a:rPr>
              <a:t>: Dr. Lee Ellenburg, Emily Adams, Dr. Vikalp Mishra, and Sara Miller</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000" b="1" i="0" u="none" strike="noStrike" cap="none">
                <a:solidFill>
                  <a:srgbClr val="3F3F3F"/>
                </a:solidFill>
                <a:latin typeface="Century Gothic"/>
                <a:ea typeface="Century Gothic"/>
                <a:cs typeface="Century Gothic"/>
                <a:sym typeface="Century Gothic"/>
              </a:rPr>
              <a:t>RCMRD</a:t>
            </a:r>
            <a:r>
              <a:rPr lang="en-US" sz="2000" b="0" i="0" u="none" strike="noStrike" cap="none">
                <a:solidFill>
                  <a:srgbClr val="3F3F3F"/>
                </a:solidFill>
                <a:latin typeface="Century Gothic"/>
                <a:ea typeface="Century Gothic"/>
                <a:cs typeface="Century Gothic"/>
                <a:sym typeface="Century Gothic"/>
              </a:rPr>
              <a:t>: Lilian Ndungu</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000" b="1" i="0" u="none" strike="noStrike" cap="none">
                <a:solidFill>
                  <a:srgbClr val="3F3F3F"/>
                </a:solidFill>
                <a:latin typeface="Century Gothic"/>
                <a:ea typeface="Century Gothic"/>
                <a:cs typeface="Century Gothic"/>
                <a:sym typeface="Century Gothic"/>
              </a:rPr>
              <a:t>NDMA</a:t>
            </a:r>
            <a:r>
              <a:rPr lang="en-US" sz="2000" b="0" i="0" u="none" strike="noStrike" cap="none">
                <a:solidFill>
                  <a:srgbClr val="3F3F3F"/>
                </a:solidFill>
                <a:latin typeface="Century Gothic"/>
                <a:ea typeface="Century Gothic"/>
                <a:cs typeface="Century Gothic"/>
                <a:sym typeface="Century Gothic"/>
              </a:rPr>
              <a:t>: Nelson Mutanda</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000" b="1" i="0" u="none" strike="noStrike" cap="none">
                <a:solidFill>
                  <a:srgbClr val="3F3F3F"/>
                </a:solidFill>
                <a:latin typeface="Century Gothic"/>
                <a:ea typeface="Century Gothic"/>
                <a:cs typeface="Century Gothic"/>
                <a:sym typeface="Century Gothic"/>
              </a:rPr>
              <a:t>DEVELOP Center Lead</a:t>
            </a:r>
            <a:r>
              <a:rPr lang="en-US" sz="2000" b="0" i="0" u="none" strike="noStrike" cap="none">
                <a:solidFill>
                  <a:srgbClr val="3F3F3F"/>
                </a:solidFill>
                <a:latin typeface="Century Gothic"/>
                <a:ea typeface="Century Gothic"/>
                <a:cs typeface="Century Gothic"/>
                <a:sym typeface="Century Gothic"/>
              </a:rPr>
              <a:t>: Madison Murphy</a:t>
            </a:r>
            <a:endParaRPr/>
          </a:p>
          <a:p>
            <a:pPr marL="0" marR="0" lvl="0" indent="0" algn="l" rtl="0">
              <a:lnSpc>
                <a:spcPct val="100000"/>
              </a:lnSpc>
              <a:spcBef>
                <a:spcPts val="0"/>
              </a:spcBef>
              <a:spcAft>
                <a:spcPts val="0"/>
              </a:spcAft>
              <a:buNone/>
            </a:pPr>
            <a:endParaRPr sz="20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000" b="1" i="0" u="none" strike="noStrike" cap="none">
                <a:solidFill>
                  <a:srgbClr val="3F3F3F"/>
                </a:solidFill>
                <a:latin typeface="Century Gothic"/>
                <a:ea typeface="Century Gothic"/>
                <a:cs typeface="Century Gothic"/>
                <a:sym typeface="Century Gothic"/>
              </a:rPr>
              <a:t>Science Advisors</a:t>
            </a:r>
            <a:r>
              <a:rPr lang="en-US" sz="2000" b="0" i="0" u="none" strike="noStrike" cap="none">
                <a:solidFill>
                  <a:srgbClr val="3F3F3F"/>
                </a:solidFill>
                <a:latin typeface="Century Gothic"/>
                <a:ea typeface="Century Gothic"/>
                <a:cs typeface="Century Gothic"/>
                <a:sym typeface="Century Gothic"/>
              </a:rPr>
              <a:t>: Dr. Jeffrey Luvall and Dr. Robert Griffin</a:t>
            </a:r>
            <a:endParaRPr/>
          </a:p>
          <a:p>
            <a:pPr marL="0" marR="0" lvl="0" indent="0" algn="l" rtl="0">
              <a:lnSpc>
                <a:spcPct val="100000"/>
              </a:lnSpc>
              <a:spcBef>
                <a:spcPts val="0"/>
              </a:spcBef>
              <a:spcAft>
                <a:spcPts val="0"/>
              </a:spcAft>
              <a:buNone/>
            </a:pPr>
            <a:endParaRPr sz="20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000" b="1" i="0" u="none" strike="noStrike" cap="none">
                <a:solidFill>
                  <a:srgbClr val="3F3F3F"/>
                </a:solidFill>
                <a:latin typeface="Century Gothic"/>
                <a:ea typeface="Century Gothic"/>
                <a:cs typeface="Century Gothic"/>
                <a:sym typeface="Century Gothic"/>
              </a:rPr>
              <a:t>Mentors</a:t>
            </a:r>
            <a:r>
              <a:rPr lang="en-US" sz="2000" b="0" i="0" u="none" strike="noStrike" cap="none">
                <a:solidFill>
                  <a:srgbClr val="3F3F3F"/>
                </a:solidFill>
                <a:latin typeface="Century Gothic"/>
                <a:ea typeface="Century Gothic"/>
                <a:cs typeface="Century Gothic"/>
                <a:sym typeface="Century Gothic"/>
              </a:rPr>
              <a:t>: Helen Baldwin</a:t>
            </a:r>
            <a:r>
              <a:rPr lang="en-US" sz="2000">
                <a:solidFill>
                  <a:srgbClr val="3F3F3F"/>
                </a:solidFill>
                <a:latin typeface="Century Gothic"/>
                <a:ea typeface="Century Gothic"/>
                <a:cs typeface="Century Gothic"/>
                <a:sym typeface="Century Gothic"/>
              </a:rPr>
              <a:t> and </a:t>
            </a:r>
            <a:r>
              <a:rPr lang="en-US" sz="2000" b="0" i="0" u="none" strike="noStrike" cap="none">
                <a:solidFill>
                  <a:srgbClr val="3F3F3F"/>
                </a:solidFill>
                <a:latin typeface="Century Gothic"/>
                <a:ea typeface="Century Gothic"/>
                <a:cs typeface="Century Gothic"/>
                <a:sym typeface="Century Gothic"/>
              </a:rPr>
              <a:t>Maggi Klug</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Questions?</a:t>
            </a:r>
            <a:endParaRPr lang="en-US" dirty="0"/>
          </a:p>
        </p:txBody>
      </p:sp>
      <p:grpSp>
        <p:nvGrpSpPr>
          <p:cNvPr id="7" name="Google Shape;50;p1"/>
          <p:cNvGrpSpPr/>
          <p:nvPr/>
        </p:nvGrpSpPr>
        <p:grpSpPr>
          <a:xfrm>
            <a:off x="175746" y="1554862"/>
            <a:ext cx="2834640" cy="3091533"/>
            <a:chOff x="1138110" y="30779367"/>
            <a:chExt cx="2834640" cy="3091533"/>
          </a:xfrm>
        </p:grpSpPr>
        <p:grpSp>
          <p:nvGrpSpPr>
            <p:cNvPr id="8" name="Google Shape;51;p1"/>
            <p:cNvGrpSpPr/>
            <p:nvPr/>
          </p:nvGrpSpPr>
          <p:grpSpPr>
            <a:xfrm>
              <a:off x="1138110" y="30779367"/>
              <a:ext cx="2834640" cy="3091533"/>
              <a:chOff x="876680" y="30799944"/>
              <a:chExt cx="2834640" cy="3091533"/>
            </a:xfrm>
          </p:grpSpPr>
          <p:sp>
            <p:nvSpPr>
              <p:cNvPr id="10" name="Google Shape;52;p1"/>
              <p:cNvSpPr txBox="1"/>
              <p:nvPr/>
            </p:nvSpPr>
            <p:spPr>
              <a:xfrm>
                <a:off x="876680" y="32968147"/>
                <a:ext cx="28346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Century Gothic" panose="020B0502020202020204" pitchFamily="34" charset="0"/>
                    <a:ea typeface="Garamond"/>
                    <a:cs typeface="Garamond"/>
                    <a:sym typeface="Garamond"/>
                  </a:rPr>
                  <a:t>Ryan Good</a:t>
                </a:r>
                <a:endParaRPr sz="1400" b="0" i="0" u="none" strike="noStrike" cap="none">
                  <a:solidFill>
                    <a:srgbClr val="3F3F3F"/>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Century Gothic" panose="020B0502020202020204" pitchFamily="34" charset="0"/>
                    <a:ea typeface="Garamond"/>
                    <a:cs typeface="Garamond"/>
                    <a:sym typeface="Garamond"/>
                  </a:rPr>
                  <a:t>Project Lead</a:t>
                </a:r>
                <a:endParaRPr sz="1400" b="0" i="0" u="none" strike="noStrike" cap="none">
                  <a:solidFill>
                    <a:srgbClr val="3F3F3F"/>
                  </a:solidFill>
                  <a:latin typeface="Century Gothic" panose="020B0502020202020204" pitchFamily="34" charset="0"/>
                  <a:sym typeface="Arial"/>
                </a:endParaRPr>
              </a:p>
            </p:txBody>
          </p:sp>
          <p:pic>
            <p:nvPicPr>
              <p:cNvPr id="11" name="Google Shape;53;p1"/>
              <p:cNvPicPr preferRelativeResize="0"/>
              <p:nvPr/>
            </p:nvPicPr>
            <p:blipFill rotWithShape="1">
              <a:blip r:embed="rId3">
                <a:alphaModFix/>
              </a:blip>
              <a:srcRect/>
              <a:stretch/>
            </p:blipFill>
            <p:spPr>
              <a:xfrm>
                <a:off x="1242440" y="30799944"/>
                <a:ext cx="2103120" cy="2103120"/>
              </a:xfrm>
              <a:prstGeom prst="rect">
                <a:avLst/>
              </a:prstGeom>
              <a:noFill/>
              <a:ln>
                <a:noFill/>
              </a:ln>
            </p:spPr>
          </p:pic>
        </p:grpSp>
        <p:pic>
          <p:nvPicPr>
            <p:cNvPr id="9" name="Google Shape;54;p1"/>
            <p:cNvPicPr preferRelativeResize="0"/>
            <p:nvPr/>
          </p:nvPicPr>
          <p:blipFill rotWithShape="1">
            <a:blip r:embed="rId4">
              <a:alphaModFix/>
            </a:blip>
            <a:srcRect l="20023" t="3584" r="7818"/>
            <a:stretch/>
          </p:blipFill>
          <p:spPr>
            <a:xfrm rot="5400000">
              <a:off x="1734204" y="31009703"/>
              <a:ext cx="1642451" cy="1645920"/>
            </a:xfrm>
            <a:prstGeom prst="ellipse">
              <a:avLst/>
            </a:prstGeom>
            <a:noFill/>
            <a:ln>
              <a:noFill/>
            </a:ln>
          </p:spPr>
        </p:pic>
      </p:grpSp>
      <p:grpSp>
        <p:nvGrpSpPr>
          <p:cNvPr id="12" name="Google Shape;55;p1"/>
          <p:cNvGrpSpPr/>
          <p:nvPr/>
        </p:nvGrpSpPr>
        <p:grpSpPr>
          <a:xfrm>
            <a:off x="2994192" y="3298053"/>
            <a:ext cx="2834640" cy="3091492"/>
            <a:chOff x="3808589" y="30779367"/>
            <a:chExt cx="2834640" cy="3091492"/>
          </a:xfrm>
        </p:grpSpPr>
        <p:grpSp>
          <p:nvGrpSpPr>
            <p:cNvPr id="13" name="Google Shape;56;p1"/>
            <p:cNvGrpSpPr/>
            <p:nvPr/>
          </p:nvGrpSpPr>
          <p:grpSpPr>
            <a:xfrm>
              <a:off x="3808589" y="30779367"/>
              <a:ext cx="2834640" cy="3091492"/>
              <a:chOff x="3741860" y="30799944"/>
              <a:chExt cx="2834640" cy="3091492"/>
            </a:xfrm>
          </p:grpSpPr>
          <p:sp>
            <p:nvSpPr>
              <p:cNvPr id="15" name="Google Shape;57;p1"/>
              <p:cNvSpPr txBox="1"/>
              <p:nvPr/>
            </p:nvSpPr>
            <p:spPr>
              <a:xfrm>
                <a:off x="3741860" y="32968147"/>
                <a:ext cx="283464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Century Gothic" panose="020B0502020202020204" pitchFamily="34" charset="0"/>
                    <a:ea typeface="Garamond"/>
                    <a:cs typeface="Garamond"/>
                    <a:sym typeface="Garamond"/>
                  </a:rPr>
                  <a:t>Ryan Marshman</a:t>
                </a:r>
                <a:endParaRPr sz="1400" b="0" i="0" u="none" strike="noStrike" cap="none">
                  <a:solidFill>
                    <a:srgbClr val="3F3F3F"/>
                  </a:solidFill>
                  <a:latin typeface="Century Gothic" panose="020B0502020202020204" pitchFamily="34" charset="0"/>
                  <a:sym typeface="Arial"/>
                </a:endParaRPr>
              </a:p>
            </p:txBody>
          </p:sp>
          <p:pic>
            <p:nvPicPr>
              <p:cNvPr id="16" name="Google Shape;58;p1"/>
              <p:cNvPicPr preferRelativeResize="0"/>
              <p:nvPr/>
            </p:nvPicPr>
            <p:blipFill rotWithShape="1">
              <a:blip r:embed="rId3">
                <a:alphaModFix/>
              </a:blip>
              <a:srcRect/>
              <a:stretch/>
            </p:blipFill>
            <p:spPr>
              <a:xfrm>
                <a:off x="4107620" y="30799944"/>
                <a:ext cx="2103120" cy="2103120"/>
              </a:xfrm>
              <a:prstGeom prst="rect">
                <a:avLst/>
              </a:prstGeom>
              <a:noFill/>
              <a:ln>
                <a:noFill/>
              </a:ln>
            </p:spPr>
          </p:pic>
        </p:grpSp>
        <p:pic>
          <p:nvPicPr>
            <p:cNvPr id="14" name="Google Shape;59;p1"/>
            <p:cNvPicPr preferRelativeResize="0"/>
            <p:nvPr/>
          </p:nvPicPr>
          <p:blipFill rotWithShape="1">
            <a:blip r:embed="rId5">
              <a:alphaModFix/>
            </a:blip>
            <a:srcRect l="12590" t="17783" r="11102" b="24988"/>
            <a:stretch/>
          </p:blipFill>
          <p:spPr>
            <a:xfrm>
              <a:off x="4402949" y="31011438"/>
              <a:ext cx="1645920" cy="1645920"/>
            </a:xfrm>
            <a:prstGeom prst="ellipse">
              <a:avLst/>
            </a:prstGeom>
            <a:noFill/>
            <a:ln>
              <a:noFill/>
            </a:ln>
          </p:spPr>
        </p:pic>
      </p:grpSp>
      <p:grpSp>
        <p:nvGrpSpPr>
          <p:cNvPr id="17" name="Google Shape;65;p1"/>
          <p:cNvGrpSpPr/>
          <p:nvPr/>
        </p:nvGrpSpPr>
        <p:grpSpPr>
          <a:xfrm>
            <a:off x="8909494" y="3298053"/>
            <a:ext cx="3172800" cy="3112073"/>
            <a:chOff x="6524625" y="30779366"/>
            <a:chExt cx="3172800" cy="3112073"/>
          </a:xfrm>
        </p:grpSpPr>
        <p:sp>
          <p:nvSpPr>
            <p:cNvPr id="18" name="Google Shape;66;p1"/>
            <p:cNvSpPr txBox="1"/>
            <p:nvPr/>
          </p:nvSpPr>
          <p:spPr>
            <a:xfrm>
              <a:off x="6524625" y="32968150"/>
              <a:ext cx="31728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Century Gothic" panose="020B0502020202020204" pitchFamily="34" charset="0"/>
                  <a:ea typeface="Garamond"/>
                  <a:cs typeface="Garamond"/>
                  <a:sym typeface="Garamond"/>
                </a:rPr>
                <a:t>Amanda Tomlinson</a:t>
              </a:r>
              <a:endParaRPr sz="1400" b="0" i="0" u="none" strike="noStrike" cap="none" dirty="0">
                <a:solidFill>
                  <a:srgbClr val="3F3F3F"/>
                </a:solidFill>
                <a:latin typeface="Century Gothic" panose="020B0502020202020204" pitchFamily="34" charset="0"/>
                <a:sym typeface="Arial"/>
              </a:endParaRPr>
            </a:p>
          </p:txBody>
        </p:sp>
        <p:pic>
          <p:nvPicPr>
            <p:cNvPr id="19" name="Google Shape;67;p1"/>
            <p:cNvPicPr preferRelativeResize="0"/>
            <p:nvPr/>
          </p:nvPicPr>
          <p:blipFill rotWithShape="1">
            <a:blip r:embed="rId3">
              <a:alphaModFix/>
            </a:blip>
            <a:srcRect/>
            <a:stretch/>
          </p:blipFill>
          <p:spPr>
            <a:xfrm>
              <a:off x="6949868" y="30779366"/>
              <a:ext cx="2103120" cy="2103120"/>
            </a:xfrm>
            <a:prstGeom prst="rect">
              <a:avLst/>
            </a:prstGeom>
            <a:noFill/>
            <a:ln>
              <a:noFill/>
            </a:ln>
          </p:spPr>
        </p:pic>
        <p:pic>
          <p:nvPicPr>
            <p:cNvPr id="20" name="Google Shape;68;p1"/>
            <p:cNvPicPr preferRelativeResize="0"/>
            <p:nvPr/>
          </p:nvPicPr>
          <p:blipFill rotWithShape="1">
            <a:blip r:embed="rId6">
              <a:alphaModFix/>
            </a:blip>
            <a:srcRect l="14605" t="34525" r="17405" b="14156"/>
            <a:stretch/>
          </p:blipFill>
          <p:spPr>
            <a:xfrm>
              <a:off x="7172071" y="31011438"/>
              <a:ext cx="1645920" cy="1656575"/>
            </a:xfrm>
            <a:prstGeom prst="ellipse">
              <a:avLst/>
            </a:prstGeom>
            <a:noFill/>
            <a:ln>
              <a:noFill/>
            </a:ln>
          </p:spPr>
        </p:pic>
      </p:grpSp>
      <p:grpSp>
        <p:nvGrpSpPr>
          <p:cNvPr id="21" name="Google Shape;60;p1"/>
          <p:cNvGrpSpPr/>
          <p:nvPr/>
        </p:nvGrpSpPr>
        <p:grpSpPr>
          <a:xfrm>
            <a:off x="5981584" y="1554862"/>
            <a:ext cx="2834640" cy="2676034"/>
            <a:chOff x="9602847" y="30779367"/>
            <a:chExt cx="2834640" cy="2676034"/>
          </a:xfrm>
        </p:grpSpPr>
        <p:grpSp>
          <p:nvGrpSpPr>
            <p:cNvPr id="22" name="Google Shape;61;p1"/>
            <p:cNvGrpSpPr/>
            <p:nvPr/>
          </p:nvGrpSpPr>
          <p:grpSpPr>
            <a:xfrm>
              <a:off x="9602847" y="30779367"/>
              <a:ext cx="2834640" cy="2676034"/>
              <a:chOff x="9472219" y="30799944"/>
              <a:chExt cx="2834640" cy="2676034"/>
            </a:xfrm>
          </p:grpSpPr>
          <p:sp>
            <p:nvSpPr>
              <p:cNvPr id="24" name="Google Shape;62;p1"/>
              <p:cNvSpPr txBox="1"/>
              <p:nvPr/>
            </p:nvSpPr>
            <p:spPr>
              <a:xfrm>
                <a:off x="9472219" y="3296814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Century Gothic" panose="020B0502020202020204" pitchFamily="34" charset="0"/>
                    <a:ea typeface="Garamond"/>
                    <a:cs typeface="Garamond"/>
                    <a:sym typeface="Garamond"/>
                  </a:rPr>
                  <a:t>Chiara Phillips</a:t>
                </a:r>
                <a:endParaRPr sz="1400" b="0" i="0" u="none" strike="noStrike" cap="none" dirty="0">
                  <a:solidFill>
                    <a:srgbClr val="3F3F3F"/>
                  </a:solidFill>
                  <a:latin typeface="Century Gothic" panose="020B0502020202020204" pitchFamily="34" charset="0"/>
                  <a:sym typeface="Arial"/>
                </a:endParaRPr>
              </a:p>
            </p:txBody>
          </p:sp>
          <p:pic>
            <p:nvPicPr>
              <p:cNvPr id="25" name="Google Shape;63;p1"/>
              <p:cNvPicPr preferRelativeResize="0"/>
              <p:nvPr/>
            </p:nvPicPr>
            <p:blipFill rotWithShape="1">
              <a:blip r:embed="rId3">
                <a:alphaModFix/>
              </a:blip>
              <a:srcRect/>
              <a:stretch/>
            </p:blipFill>
            <p:spPr>
              <a:xfrm>
                <a:off x="9837979" y="30799944"/>
                <a:ext cx="2103120" cy="2103120"/>
              </a:xfrm>
              <a:prstGeom prst="rect">
                <a:avLst/>
              </a:prstGeom>
              <a:noFill/>
              <a:ln>
                <a:noFill/>
              </a:ln>
            </p:spPr>
          </p:pic>
        </p:grpSp>
        <p:pic>
          <p:nvPicPr>
            <p:cNvPr id="23" name="Google Shape;64;p1"/>
            <p:cNvPicPr preferRelativeResize="0"/>
            <p:nvPr/>
          </p:nvPicPr>
          <p:blipFill rotWithShape="1">
            <a:blip r:embed="rId7">
              <a:alphaModFix/>
            </a:blip>
            <a:srcRect l="14764" t="11442" r="17690" b="37571"/>
            <a:stretch/>
          </p:blipFill>
          <p:spPr>
            <a:xfrm>
              <a:off x="10195657" y="31011438"/>
              <a:ext cx="1645920" cy="1656574"/>
            </a:xfrm>
            <a:prstGeom prst="ellipse">
              <a:avLst/>
            </a:prstGeom>
            <a:noFill/>
            <a:ln>
              <a:noFill/>
            </a:ln>
          </p:spPr>
        </p:pic>
      </p:grpSp>
    </p:spTree>
    <p:extLst>
      <p:ext uri="{BB962C8B-B14F-4D97-AF65-F5344CB8AC3E}">
        <p14:creationId xmlns:p14="http://schemas.microsoft.com/office/powerpoint/2010/main" val="104831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5b8a47d095_0_15"/>
          <p:cNvSpPr txBox="1"/>
          <p:nvPr/>
        </p:nvSpPr>
        <p:spPr>
          <a:xfrm>
            <a:off x="1133704" y="249199"/>
            <a:ext cx="10233000"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a:solidFill>
                  <a:srgbClr val="7EB761"/>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STUDY AREA &amp; PERIOD</a:t>
            </a:r>
            <a:endParaRPr sz="1400" b="0" i="0" u="none" strike="noStrike" cap="none" dirty="0">
              <a:solidFill>
                <a:srgbClr val="7EB761"/>
              </a:solidFill>
              <a:latin typeface="Arial"/>
              <a:ea typeface="Arial"/>
              <a:cs typeface="Arial"/>
              <a:sym typeface="Arial"/>
            </a:endParaRPr>
          </a:p>
        </p:txBody>
      </p:sp>
      <p:sp>
        <p:nvSpPr>
          <p:cNvPr id="108" name="Google Shape;108;g5b8a47d095_0_15"/>
          <p:cNvSpPr txBox="1"/>
          <p:nvPr/>
        </p:nvSpPr>
        <p:spPr>
          <a:xfrm>
            <a:off x="503913" y="1999998"/>
            <a:ext cx="6781800" cy="320210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600"/>
              </a:spcAft>
              <a:buClr>
                <a:schemeClr val="accent6"/>
              </a:buClr>
              <a:buSzPts val="20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The study area for this project encompassed the entirety of </a:t>
            </a:r>
            <a:r>
              <a:rPr lang="en-US" sz="2200" b="1" i="0" u="none" strike="noStrike" cap="none" dirty="0">
                <a:solidFill>
                  <a:schemeClr val="tx1">
                    <a:lumMod val="75000"/>
                    <a:lumOff val="25000"/>
                  </a:schemeClr>
                </a:solidFill>
                <a:latin typeface="Century Gothic"/>
                <a:ea typeface="Century Gothic"/>
                <a:cs typeface="Century Gothic"/>
                <a:sym typeface="Century Gothic"/>
              </a:rPr>
              <a:t>Kenya</a:t>
            </a:r>
            <a:r>
              <a:rPr lang="en-US" sz="2200" b="0" i="0" u="none" strike="noStrike" cap="none" dirty="0">
                <a:solidFill>
                  <a:schemeClr val="tx1">
                    <a:lumMod val="75000"/>
                    <a:lumOff val="25000"/>
                  </a:schemeClr>
                </a:solidFill>
                <a:latin typeface="Century Gothic"/>
                <a:ea typeface="Century Gothic"/>
                <a:cs typeface="Century Gothic"/>
                <a:sym typeface="Century Gothic"/>
              </a:rPr>
              <a:t>. </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914400" marR="0" lvl="1" indent="-355600" algn="l" rtl="0">
              <a:lnSpc>
                <a:spcPct val="100000"/>
              </a:lnSpc>
              <a:spcBef>
                <a:spcPts val="0"/>
              </a:spcBef>
              <a:spcAft>
                <a:spcPts val="600"/>
              </a:spcAft>
              <a:buClr>
                <a:schemeClr val="accent6"/>
              </a:buClr>
              <a:buSzPts val="2000"/>
              <a:buFont typeface="Webdings" panose="05030102010509060703" pitchFamily="18" charset="2"/>
              <a:buChar char="4"/>
            </a:pPr>
            <a:r>
              <a:rPr lang="en-US" sz="2200" b="0" i="0" u="none" strike="noStrike" cap="none" dirty="0" smtClean="0">
                <a:solidFill>
                  <a:schemeClr val="tx1">
                    <a:lumMod val="75000"/>
                    <a:lumOff val="25000"/>
                  </a:schemeClr>
                </a:solidFill>
                <a:latin typeface="Century Gothic"/>
                <a:ea typeface="Century Gothic"/>
                <a:cs typeface="Century Gothic"/>
                <a:sym typeface="Century Gothic"/>
              </a:rPr>
              <a:t>Approximately 80 </a:t>
            </a:r>
            <a:r>
              <a:rPr lang="en-US" sz="2200" b="0" i="0" u="none" strike="noStrike" cap="none" dirty="0">
                <a:solidFill>
                  <a:schemeClr val="tx1">
                    <a:lumMod val="75000"/>
                    <a:lumOff val="25000"/>
                  </a:schemeClr>
                </a:solidFill>
                <a:latin typeface="Century Gothic"/>
                <a:ea typeface="Century Gothic"/>
                <a:cs typeface="Century Gothic"/>
                <a:sym typeface="Century Gothic"/>
              </a:rPr>
              <a:t>percent of the land surface of the country is arid or semi-arid</a:t>
            </a:r>
            <a:r>
              <a:rPr lang="en-US" sz="2200" b="0" i="0" u="none" strike="noStrike" cap="none" dirty="0" smtClean="0">
                <a:solidFill>
                  <a:schemeClr val="tx1">
                    <a:lumMod val="75000"/>
                    <a:lumOff val="25000"/>
                  </a:schemeClr>
                </a:solidFill>
                <a:latin typeface="Century Gothic"/>
                <a:ea typeface="Century Gothic"/>
                <a:cs typeface="Century Gothic"/>
                <a:sym typeface="Century Gothic"/>
              </a:rPr>
              <a:t>.</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469900" marR="0" lvl="0" indent="-342900" algn="l" rtl="0">
              <a:lnSpc>
                <a:spcPct val="100000"/>
              </a:lnSpc>
              <a:spcBef>
                <a:spcPts val="0"/>
              </a:spcBef>
              <a:spcAft>
                <a:spcPts val="0"/>
              </a:spcAft>
              <a:buClr>
                <a:schemeClr val="accent6"/>
              </a:buClr>
              <a:buSzPts val="2000"/>
              <a:buFont typeface="Webdings" panose="05030102010509060703" pitchFamily="18" charset="2"/>
              <a:buChar char="4"/>
            </a:pP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We </a:t>
            </a:r>
            <a:r>
              <a:rPr lang="en-US" sz="2200" dirty="0">
                <a:solidFill>
                  <a:schemeClr val="tx1">
                    <a:lumMod val="75000"/>
                    <a:lumOff val="25000"/>
                  </a:schemeClr>
                </a:solidFill>
                <a:latin typeface="Century Gothic"/>
                <a:ea typeface="Century Gothic"/>
                <a:cs typeface="Century Gothic"/>
                <a:sym typeface="Century Gothic"/>
              </a:rPr>
              <a:t>created daily raster </a:t>
            </a:r>
            <a:r>
              <a:rPr lang="en-US" sz="2200" dirty="0" smtClean="0">
                <a:solidFill>
                  <a:schemeClr val="tx1">
                    <a:lumMod val="75000"/>
                    <a:lumOff val="25000"/>
                  </a:schemeClr>
                </a:solidFill>
                <a:latin typeface="Century Gothic"/>
                <a:ea typeface="Century Gothic"/>
                <a:cs typeface="Century Gothic"/>
                <a:sym typeface="Century Gothic"/>
              </a:rPr>
              <a:t>images of ten drought indices </a:t>
            </a:r>
            <a:r>
              <a:rPr lang="en-US" sz="2200" dirty="0">
                <a:solidFill>
                  <a:schemeClr val="tx1">
                    <a:lumMod val="75000"/>
                    <a:lumOff val="25000"/>
                  </a:schemeClr>
                </a:solidFill>
                <a:latin typeface="Century Gothic"/>
                <a:ea typeface="Century Gothic"/>
                <a:cs typeface="Century Gothic"/>
                <a:sym typeface="Century Gothic"/>
              </a:rPr>
              <a:t>between </a:t>
            </a:r>
            <a:r>
              <a:rPr lang="en-US" sz="2200" b="1" dirty="0">
                <a:solidFill>
                  <a:schemeClr val="tx1">
                    <a:lumMod val="75000"/>
                    <a:lumOff val="25000"/>
                  </a:schemeClr>
                </a:solidFill>
                <a:latin typeface="Century Gothic"/>
                <a:ea typeface="Century Gothic"/>
                <a:cs typeface="Century Gothic"/>
                <a:sym typeface="Century Gothic"/>
              </a:rPr>
              <a:t>January</a:t>
            </a:r>
            <a:r>
              <a:rPr lang="en-US" sz="2200" b="0" i="0" u="none" strike="noStrike" cap="none" dirty="0">
                <a:solidFill>
                  <a:schemeClr val="tx1">
                    <a:lumMod val="75000"/>
                    <a:lumOff val="25000"/>
                  </a:schemeClr>
                </a:solidFill>
                <a:latin typeface="Century Gothic"/>
                <a:ea typeface="Century Gothic"/>
                <a:cs typeface="Century Gothic"/>
                <a:sym typeface="Century Gothic"/>
              </a:rPr>
              <a:t> </a:t>
            </a:r>
            <a:r>
              <a:rPr lang="en-US" sz="2200" b="1" i="0" u="none" strike="noStrike" cap="none" dirty="0">
                <a:solidFill>
                  <a:schemeClr val="tx1">
                    <a:lumMod val="75000"/>
                    <a:lumOff val="25000"/>
                  </a:schemeClr>
                </a:solidFill>
                <a:latin typeface="Century Gothic"/>
                <a:ea typeface="Century Gothic"/>
                <a:cs typeface="Century Gothic"/>
                <a:sym typeface="Century Gothic"/>
              </a:rPr>
              <a:t>201</a:t>
            </a:r>
            <a:r>
              <a:rPr lang="en-US" sz="2200" b="1" dirty="0">
                <a:solidFill>
                  <a:schemeClr val="tx1">
                    <a:lumMod val="75000"/>
                    <a:lumOff val="25000"/>
                  </a:schemeClr>
                </a:solidFill>
                <a:latin typeface="Century Gothic"/>
                <a:ea typeface="Century Gothic"/>
                <a:cs typeface="Century Gothic"/>
                <a:sym typeface="Century Gothic"/>
              </a:rPr>
              <a:t>6</a:t>
            </a:r>
            <a:r>
              <a:rPr lang="en-US" sz="2200" b="1" i="0" u="none" strike="noStrike" cap="none" dirty="0">
                <a:solidFill>
                  <a:schemeClr val="tx1">
                    <a:lumMod val="75000"/>
                    <a:lumOff val="25000"/>
                  </a:schemeClr>
                </a:solidFill>
                <a:latin typeface="Century Gothic"/>
                <a:ea typeface="Century Gothic"/>
                <a:cs typeface="Century Gothic"/>
                <a:sym typeface="Century Gothic"/>
              </a:rPr>
              <a:t> </a:t>
            </a:r>
            <a:r>
              <a:rPr lang="en-US" sz="2200" b="1" dirty="0">
                <a:solidFill>
                  <a:schemeClr val="tx1">
                    <a:lumMod val="75000"/>
                    <a:lumOff val="25000"/>
                  </a:schemeClr>
                </a:solidFill>
                <a:latin typeface="Century Gothic"/>
                <a:ea typeface="Century Gothic"/>
                <a:cs typeface="Century Gothic"/>
                <a:sym typeface="Century Gothic"/>
              </a:rPr>
              <a:t>through April 2019.</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109" name="Google Shape;109;g5b8a47d095_0_15"/>
          <p:cNvGrpSpPr/>
          <p:nvPr/>
        </p:nvGrpSpPr>
        <p:grpSpPr>
          <a:xfrm>
            <a:off x="7780225" y="162900"/>
            <a:ext cx="4054401" cy="5903569"/>
            <a:chOff x="7780225" y="162900"/>
            <a:chExt cx="4054401" cy="5903569"/>
          </a:xfrm>
          <a:effectLst>
            <a:outerShdw blurRad="50800" dist="38100" dir="2700000" algn="tl" rotWithShape="0">
              <a:prstClr val="black">
                <a:alpha val="40000"/>
              </a:prstClr>
            </a:outerShdw>
          </a:effectLst>
        </p:grpSpPr>
        <p:pic>
          <p:nvPicPr>
            <p:cNvPr id="110" name="Google Shape;110;g5b8a47d095_0_15"/>
            <p:cNvPicPr preferRelativeResize="0"/>
            <p:nvPr/>
          </p:nvPicPr>
          <p:blipFill>
            <a:blip r:embed="rId3">
              <a:alphaModFix/>
            </a:blip>
            <a:stretch>
              <a:fillRect/>
            </a:stretch>
          </p:blipFill>
          <p:spPr>
            <a:xfrm>
              <a:off x="7780225" y="162900"/>
              <a:ext cx="4054401" cy="5405850"/>
            </a:xfrm>
            <a:prstGeom prst="rect">
              <a:avLst/>
            </a:prstGeom>
            <a:noFill/>
            <a:ln>
              <a:noFill/>
            </a:ln>
          </p:spPr>
        </p:pic>
        <p:sp>
          <p:nvSpPr>
            <p:cNvPr id="111" name="Google Shape;111;g5b8a47d095_0_15"/>
            <p:cNvSpPr/>
            <p:nvPr/>
          </p:nvSpPr>
          <p:spPr>
            <a:xfrm>
              <a:off x="11214979" y="4599034"/>
              <a:ext cx="240797" cy="441064"/>
            </a:xfrm>
            <a:prstGeom prst="up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F3F3F"/>
                </a:solidFill>
                <a:latin typeface="Century Gothic"/>
                <a:ea typeface="Century Gothic"/>
                <a:cs typeface="Century Gothic"/>
                <a:sym typeface="Century Gothic"/>
              </a:endParaRPr>
            </a:p>
          </p:txBody>
        </p:sp>
        <p:grpSp>
          <p:nvGrpSpPr>
            <p:cNvPr id="112" name="Google Shape;112;g5b8a47d095_0_15"/>
            <p:cNvGrpSpPr/>
            <p:nvPr/>
          </p:nvGrpSpPr>
          <p:grpSpPr>
            <a:xfrm>
              <a:off x="8120525" y="5040100"/>
              <a:ext cx="2000625" cy="324000"/>
              <a:chOff x="8120525" y="5244750"/>
              <a:chExt cx="2000625" cy="324000"/>
            </a:xfrm>
          </p:grpSpPr>
          <p:sp>
            <p:nvSpPr>
              <p:cNvPr id="113" name="Google Shape;113;g5b8a47d095_0_15"/>
              <p:cNvSpPr txBox="1"/>
              <p:nvPr/>
            </p:nvSpPr>
            <p:spPr>
              <a:xfrm>
                <a:off x="9390800" y="5244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400</a:t>
                </a:r>
                <a:endParaRPr>
                  <a:latin typeface="Century Gothic"/>
                  <a:ea typeface="Century Gothic"/>
                  <a:cs typeface="Century Gothic"/>
                  <a:sym typeface="Century Gothic"/>
                </a:endParaRPr>
              </a:p>
            </p:txBody>
          </p:sp>
          <p:sp>
            <p:nvSpPr>
              <p:cNvPr id="114" name="Google Shape;114;g5b8a47d095_0_15"/>
              <p:cNvSpPr txBox="1"/>
              <p:nvPr/>
            </p:nvSpPr>
            <p:spPr>
              <a:xfrm>
                <a:off x="8555975" y="5244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200</a:t>
                </a:r>
                <a:endParaRPr>
                  <a:latin typeface="Century Gothic"/>
                  <a:ea typeface="Century Gothic"/>
                  <a:cs typeface="Century Gothic"/>
                  <a:sym typeface="Century Gothic"/>
                </a:endParaRPr>
              </a:p>
            </p:txBody>
          </p:sp>
          <p:sp>
            <p:nvSpPr>
              <p:cNvPr id="115" name="Google Shape;115;g5b8a47d095_0_15"/>
              <p:cNvSpPr txBox="1"/>
              <p:nvPr/>
            </p:nvSpPr>
            <p:spPr>
              <a:xfrm>
                <a:off x="8120525" y="5244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100</a:t>
                </a:r>
                <a:endParaRPr>
                  <a:latin typeface="Century Gothic"/>
                  <a:ea typeface="Century Gothic"/>
                  <a:cs typeface="Century Gothic"/>
                  <a:sym typeface="Century Gothic"/>
                </a:endParaRPr>
              </a:p>
            </p:txBody>
          </p:sp>
          <p:sp>
            <p:nvSpPr>
              <p:cNvPr id="116" name="Google Shape;116;g5b8a47d095_0_15"/>
              <p:cNvSpPr txBox="1"/>
              <p:nvPr/>
            </p:nvSpPr>
            <p:spPr>
              <a:xfrm>
                <a:off x="9615350" y="5406750"/>
                <a:ext cx="505800" cy="1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km</a:t>
                </a:r>
                <a:endParaRPr>
                  <a:latin typeface="Century Gothic"/>
                  <a:ea typeface="Century Gothic"/>
                  <a:cs typeface="Century Gothic"/>
                  <a:sym typeface="Century Gothic"/>
                </a:endParaRPr>
              </a:p>
            </p:txBody>
          </p:sp>
        </p:grpSp>
        <p:pic>
          <p:nvPicPr>
            <p:cNvPr id="117" name="Google Shape;117;g5b8a47d095_0_15"/>
            <p:cNvPicPr preferRelativeResize="0"/>
            <p:nvPr/>
          </p:nvPicPr>
          <p:blipFill>
            <a:blip r:embed="rId4">
              <a:alphaModFix/>
            </a:blip>
            <a:stretch>
              <a:fillRect/>
            </a:stretch>
          </p:blipFill>
          <p:spPr>
            <a:xfrm>
              <a:off x="8005525" y="3825500"/>
              <a:ext cx="1214573" cy="1214603"/>
            </a:xfrm>
            <a:prstGeom prst="rect">
              <a:avLst/>
            </a:prstGeom>
            <a:noFill/>
            <a:ln w="9525" cap="flat" cmpd="sng">
              <a:solidFill>
                <a:srgbClr val="000000"/>
              </a:solidFill>
              <a:prstDash val="solid"/>
              <a:round/>
              <a:headEnd type="none" w="sm" len="sm"/>
              <a:tailEnd type="none" w="sm" len="sm"/>
            </a:ln>
          </p:spPr>
        </p:pic>
        <p:grpSp>
          <p:nvGrpSpPr>
            <p:cNvPr id="118" name="Google Shape;118;g5b8a47d095_0_15"/>
            <p:cNvGrpSpPr/>
            <p:nvPr/>
          </p:nvGrpSpPr>
          <p:grpSpPr>
            <a:xfrm>
              <a:off x="8555527" y="5622606"/>
              <a:ext cx="2589863" cy="443863"/>
              <a:chOff x="21289204" y="14816644"/>
              <a:chExt cx="3957010" cy="881556"/>
            </a:xfrm>
          </p:grpSpPr>
          <p:sp>
            <p:nvSpPr>
              <p:cNvPr id="119" name="Google Shape;119;g5b8a47d095_0_15"/>
              <p:cNvSpPr/>
              <p:nvPr/>
            </p:nvSpPr>
            <p:spPr>
              <a:xfrm flipH="1">
                <a:off x="21289204" y="14957399"/>
                <a:ext cx="448500" cy="222000"/>
              </a:xfrm>
              <a:prstGeom prst="rect">
                <a:avLst/>
              </a:prstGeom>
              <a:solidFill>
                <a:srgbClr val="EFEFEF"/>
              </a:solidFill>
              <a:ln w="25400" cap="flat" cmpd="sng">
                <a:solidFill>
                  <a:srgbClr val="EFEFE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FFFFFF"/>
                  </a:solidFill>
                  <a:latin typeface="Century Gothic"/>
                  <a:ea typeface="Century Gothic"/>
                  <a:cs typeface="Century Gothic"/>
                  <a:sym typeface="Century Gothic"/>
                </a:endParaRPr>
              </a:p>
            </p:txBody>
          </p:sp>
          <p:sp>
            <p:nvSpPr>
              <p:cNvPr id="120" name="Google Shape;120;g5b8a47d095_0_15"/>
              <p:cNvSpPr txBox="1"/>
              <p:nvPr/>
            </p:nvSpPr>
            <p:spPr>
              <a:xfrm>
                <a:off x="21678745" y="14816644"/>
                <a:ext cx="1468200" cy="461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i="0" u="none" strike="noStrike" cap="none" dirty="0">
                    <a:solidFill>
                      <a:srgbClr val="3F3F3F"/>
                    </a:solidFill>
                    <a:latin typeface="Century Gothic"/>
                    <a:ea typeface="Century Gothic"/>
                    <a:cs typeface="Century Gothic"/>
                    <a:sym typeface="Century Gothic"/>
                  </a:rPr>
                  <a:t>No data</a:t>
                </a:r>
                <a:endParaRPr sz="1200" i="0" u="none" strike="noStrike" cap="none" dirty="0">
                  <a:solidFill>
                    <a:srgbClr val="3F3F3F"/>
                  </a:solidFill>
                  <a:latin typeface="Century Gothic"/>
                  <a:ea typeface="Century Gothic"/>
                  <a:cs typeface="Century Gothic"/>
                  <a:sym typeface="Century Gothic"/>
                </a:endParaRPr>
              </a:p>
            </p:txBody>
          </p:sp>
          <p:sp>
            <p:nvSpPr>
              <p:cNvPr id="121" name="Google Shape;121;g5b8a47d095_0_15"/>
              <p:cNvSpPr txBox="1"/>
              <p:nvPr/>
            </p:nvSpPr>
            <p:spPr>
              <a:xfrm>
                <a:off x="21678685" y="15215377"/>
                <a:ext cx="1468200" cy="461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i="0" u="none" strike="noStrike" cap="none">
                    <a:solidFill>
                      <a:srgbClr val="3F3F3F"/>
                    </a:solidFill>
                    <a:latin typeface="Century Gothic"/>
                    <a:ea typeface="Century Gothic"/>
                    <a:cs typeface="Century Gothic"/>
                    <a:sym typeface="Century Gothic"/>
                  </a:rPr>
                  <a:t>Normal</a:t>
                </a:r>
                <a:endParaRPr sz="1200" i="0" u="none" strike="noStrike" cap="none">
                  <a:solidFill>
                    <a:srgbClr val="3F3F3F"/>
                  </a:solidFill>
                  <a:latin typeface="Century Gothic"/>
                  <a:ea typeface="Century Gothic"/>
                  <a:cs typeface="Century Gothic"/>
                  <a:sym typeface="Century Gothic"/>
                </a:endParaRPr>
              </a:p>
            </p:txBody>
          </p:sp>
          <p:sp>
            <p:nvSpPr>
              <p:cNvPr id="122" name="Google Shape;122;g5b8a47d095_0_15"/>
              <p:cNvSpPr/>
              <p:nvPr/>
            </p:nvSpPr>
            <p:spPr>
              <a:xfrm flipH="1">
                <a:off x="21289214" y="15335222"/>
                <a:ext cx="448500" cy="222000"/>
              </a:xfrm>
              <a:prstGeom prst="rect">
                <a:avLst/>
              </a:prstGeom>
              <a:solidFill>
                <a:srgbClr val="98E500"/>
              </a:solidFill>
              <a:ln w="25400" cap="flat" cmpd="sng">
                <a:solidFill>
                  <a:srgbClr val="98E5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FFFFFF"/>
                  </a:solidFill>
                  <a:latin typeface="Century Gothic"/>
                  <a:ea typeface="Century Gothic"/>
                  <a:cs typeface="Century Gothic"/>
                  <a:sym typeface="Century Gothic"/>
                </a:endParaRPr>
              </a:p>
            </p:txBody>
          </p:sp>
          <p:sp>
            <p:nvSpPr>
              <p:cNvPr id="123" name="Google Shape;123;g5b8a47d095_0_15"/>
              <p:cNvSpPr/>
              <p:nvPr/>
            </p:nvSpPr>
            <p:spPr>
              <a:xfrm flipH="1">
                <a:off x="23258115" y="14936495"/>
                <a:ext cx="448500" cy="222000"/>
              </a:xfrm>
              <a:prstGeom prst="rect">
                <a:avLst/>
              </a:prstGeom>
              <a:solidFill>
                <a:srgbClr val="FEFF73"/>
              </a:solidFill>
              <a:ln w="25400" cap="flat" cmpd="sng">
                <a:solidFill>
                  <a:srgbClr val="FEFF7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FFFFFF"/>
                  </a:solidFill>
                  <a:latin typeface="Century Gothic"/>
                  <a:ea typeface="Century Gothic"/>
                  <a:cs typeface="Century Gothic"/>
                  <a:sym typeface="Century Gothic"/>
                </a:endParaRPr>
              </a:p>
            </p:txBody>
          </p:sp>
          <p:sp>
            <p:nvSpPr>
              <p:cNvPr id="124" name="Google Shape;124;g5b8a47d095_0_15"/>
              <p:cNvSpPr/>
              <p:nvPr/>
            </p:nvSpPr>
            <p:spPr>
              <a:xfrm flipH="1">
                <a:off x="23258115" y="15335222"/>
                <a:ext cx="448500" cy="222000"/>
              </a:xfrm>
              <a:prstGeom prst="rect">
                <a:avLst/>
              </a:prstGeom>
              <a:solidFill>
                <a:srgbClr val="FFAA01"/>
              </a:solidFill>
              <a:ln w="25400" cap="flat" cmpd="sng">
                <a:solidFill>
                  <a:srgbClr val="FFAA0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FFFFFF"/>
                  </a:solidFill>
                  <a:latin typeface="Century Gothic"/>
                  <a:ea typeface="Century Gothic"/>
                  <a:cs typeface="Century Gothic"/>
                  <a:sym typeface="Century Gothic"/>
                </a:endParaRPr>
              </a:p>
            </p:txBody>
          </p:sp>
          <p:sp>
            <p:nvSpPr>
              <p:cNvPr id="125" name="Google Shape;125;g5b8a47d095_0_15"/>
              <p:cNvSpPr txBox="1"/>
              <p:nvPr/>
            </p:nvSpPr>
            <p:spPr>
              <a:xfrm>
                <a:off x="23778014" y="14837558"/>
                <a:ext cx="1468200" cy="461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i="0" u="none" strike="noStrike" cap="none" dirty="0">
                    <a:solidFill>
                      <a:srgbClr val="3F3F3F"/>
                    </a:solidFill>
                    <a:latin typeface="Century Gothic"/>
                    <a:ea typeface="Century Gothic"/>
                    <a:cs typeface="Century Gothic"/>
                    <a:sym typeface="Century Gothic"/>
                  </a:rPr>
                  <a:t>Alert</a:t>
                </a:r>
                <a:endParaRPr sz="1200" i="0" u="none" strike="noStrike" cap="none" dirty="0">
                  <a:solidFill>
                    <a:srgbClr val="3F3F3F"/>
                  </a:solidFill>
                  <a:latin typeface="Century Gothic"/>
                  <a:ea typeface="Century Gothic"/>
                  <a:cs typeface="Century Gothic"/>
                  <a:sym typeface="Century Gothic"/>
                </a:endParaRPr>
              </a:p>
            </p:txBody>
          </p:sp>
          <p:sp>
            <p:nvSpPr>
              <p:cNvPr id="126" name="Google Shape;126;g5b8a47d095_0_15"/>
              <p:cNvSpPr txBox="1"/>
              <p:nvPr/>
            </p:nvSpPr>
            <p:spPr>
              <a:xfrm>
                <a:off x="23736454" y="15236499"/>
                <a:ext cx="1468200" cy="461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200" i="0" u="none" strike="noStrike" cap="none" dirty="0">
                    <a:solidFill>
                      <a:srgbClr val="3F3F3F"/>
                    </a:solidFill>
                    <a:latin typeface="Century Gothic"/>
                    <a:ea typeface="Century Gothic"/>
                    <a:cs typeface="Century Gothic"/>
                    <a:sym typeface="Century Gothic"/>
                  </a:rPr>
                  <a:t>Alarm</a:t>
                </a:r>
                <a:endParaRPr sz="1200" i="0" u="none" strike="noStrike" cap="none" dirty="0">
                  <a:solidFill>
                    <a:srgbClr val="3F3F3F"/>
                  </a:solidFill>
                  <a:latin typeface="Century Gothic"/>
                  <a:ea typeface="Century Gothic"/>
                  <a:cs typeface="Century Gothic"/>
                  <a:sym typeface="Century Gothic"/>
                </a:endParaRPr>
              </a:p>
            </p:txBody>
          </p:sp>
        </p:grpSp>
      </p:grpSp>
      <p:sp>
        <p:nvSpPr>
          <p:cNvPr id="22" name="Google Shape;134;g5b8a47d095_1_25"/>
          <p:cNvSpPr txBox="1"/>
          <p:nvPr/>
        </p:nvSpPr>
        <p:spPr>
          <a:xfrm>
            <a:off x="9061775" y="74034"/>
            <a:ext cx="2725820" cy="53122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600"/>
              </a:spcBef>
              <a:spcAft>
                <a:spcPts val="0"/>
              </a:spcAft>
              <a:buClr>
                <a:srgbClr val="000000"/>
              </a:buClr>
              <a:buSzPts val="1400"/>
              <a:buFont typeface="Arial"/>
              <a:buNone/>
            </a:pPr>
            <a:r>
              <a:rPr lang="en-US" sz="1400" b="1" i="0" u="none" strike="noStrike" cap="none" dirty="0" smtClean="0">
                <a:solidFill>
                  <a:schemeClr val="tx1">
                    <a:lumMod val="75000"/>
                    <a:lumOff val="25000"/>
                  </a:schemeClr>
                </a:solidFill>
                <a:latin typeface="Century Gothic"/>
                <a:ea typeface="Century Gothic"/>
                <a:cs typeface="Century Gothic"/>
                <a:sym typeface="Century Gothic"/>
              </a:rPr>
              <a:t>NDMA Drought Classifications for April 2019</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5b8a47d095_1_25"/>
          <p:cNvSpPr txBox="1"/>
          <p:nvPr/>
        </p:nvSpPr>
        <p:spPr>
          <a:xfrm>
            <a:off x="1133704" y="249199"/>
            <a:ext cx="10233000"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a:solidFill>
                  <a:srgbClr val="7EB761"/>
                </a:solidFill>
                <a:latin typeface="Century Gothic"/>
                <a:ea typeface="Century Gothic"/>
                <a:cs typeface="Century Gothic"/>
                <a:sym typeface="Century Gothic"/>
              </a:rPr>
              <a:t>COMMUNITY CONCERNS</a:t>
            </a:r>
            <a:endParaRPr sz="1400" b="0" i="0" u="none" strike="noStrike" cap="none">
              <a:solidFill>
                <a:srgbClr val="7EB761"/>
              </a:solidFill>
              <a:latin typeface="Arial"/>
              <a:ea typeface="Arial"/>
              <a:cs typeface="Arial"/>
              <a:sym typeface="Arial"/>
            </a:endParaRPr>
          </a:p>
        </p:txBody>
      </p:sp>
      <p:sp>
        <p:nvSpPr>
          <p:cNvPr id="132" name="Google Shape;132;g5b8a47d095_1_25"/>
          <p:cNvSpPr txBox="1"/>
          <p:nvPr/>
        </p:nvSpPr>
        <p:spPr>
          <a:xfrm>
            <a:off x="505777" y="1070555"/>
            <a:ext cx="5885150" cy="4938771"/>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Kenya is experiencing drought, with </a:t>
            </a:r>
            <a:r>
              <a:rPr lang="en-US" sz="2000" b="1" i="0" u="none" strike="noStrike" cap="none" dirty="0">
                <a:solidFill>
                  <a:schemeClr val="tx1">
                    <a:lumMod val="75000"/>
                    <a:lumOff val="25000"/>
                  </a:schemeClr>
                </a:solidFill>
                <a:latin typeface="Century Gothic"/>
                <a:ea typeface="Century Gothic"/>
                <a:cs typeface="Century Gothic"/>
                <a:sym typeface="Century Gothic"/>
              </a:rPr>
              <a:t>5 counties </a:t>
            </a:r>
            <a:r>
              <a:rPr lang="en-US" sz="2000" b="0" i="0" u="none" strike="noStrike" cap="none" dirty="0">
                <a:solidFill>
                  <a:schemeClr val="tx1">
                    <a:lumMod val="75000"/>
                    <a:lumOff val="25000"/>
                  </a:schemeClr>
                </a:solidFill>
                <a:latin typeface="Century Gothic"/>
                <a:ea typeface="Century Gothic"/>
                <a:cs typeface="Century Gothic"/>
                <a:sym typeface="Century Gothic"/>
              </a:rPr>
              <a:t>in an “Alarm” classification as of May 2019.</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87350" marR="0" lvl="0" indent="-285750" algn="l" rtl="0">
              <a:lnSpc>
                <a:spcPct val="100000"/>
              </a:lnSpc>
              <a:spcBef>
                <a:spcPts val="0"/>
              </a:spcBef>
              <a:spcAft>
                <a:spcPts val="0"/>
              </a:spcAft>
              <a:buClr>
                <a:schemeClr val="accent6"/>
              </a:buClr>
              <a:buSzPts val="1600"/>
              <a:buFont typeface="Webdings" panose="05030102010509060703" pitchFamily="18" charset="2"/>
              <a:buChar char="4"/>
            </a:pPr>
            <a:endParaRPr sz="16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chemeClr val="accent6"/>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Crop yields in 2019 will be well below average for the </a:t>
            </a:r>
            <a:r>
              <a:rPr lang="en-US" sz="2000" b="1" i="0" u="none" strike="noStrike" cap="none" dirty="0">
                <a:solidFill>
                  <a:schemeClr val="tx1">
                    <a:lumMod val="75000"/>
                    <a:lumOff val="25000"/>
                  </a:schemeClr>
                </a:solidFill>
                <a:latin typeface="Century Gothic"/>
                <a:ea typeface="Century Gothic"/>
                <a:cs typeface="Century Gothic"/>
                <a:sym typeface="Century Gothic"/>
              </a:rPr>
              <a:t>second consecutive season</a:t>
            </a:r>
            <a:r>
              <a:rPr lang="en-US" sz="2000" b="0" i="0" u="none" strike="noStrike" cap="none" dirty="0">
                <a:solidFill>
                  <a:schemeClr val="tx1">
                    <a:lumMod val="75000"/>
                    <a:lumOff val="25000"/>
                  </a:schemeClr>
                </a:solidFill>
                <a:latin typeface="Century Gothic"/>
                <a:ea typeface="Century Gothic"/>
                <a:cs typeface="Century Gothic"/>
                <a:sym typeface="Century Gothic"/>
              </a:rPr>
              <a:t>.</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514350" marR="0" lvl="0" indent="-285750" algn="l" rtl="0">
              <a:lnSpc>
                <a:spcPct val="100000"/>
              </a:lnSpc>
              <a:spcBef>
                <a:spcPts val="600"/>
              </a:spcBef>
              <a:spcAft>
                <a:spcPts val="0"/>
              </a:spcAft>
              <a:buClr>
                <a:schemeClr val="accent6"/>
              </a:buClr>
              <a:buSzPts val="1800"/>
              <a:buFont typeface="Webdings" panose="05030102010509060703" pitchFamily="18" charset="2"/>
              <a:buChar char="4"/>
            </a:pPr>
            <a:endParaRPr sz="16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chemeClr val="accent6"/>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Agriculture is </a:t>
            </a:r>
            <a:r>
              <a:rPr lang="en-US" sz="2000" b="1" i="0" u="none" strike="noStrike" cap="none" dirty="0">
                <a:solidFill>
                  <a:schemeClr val="tx1">
                    <a:lumMod val="75000"/>
                    <a:lumOff val="25000"/>
                  </a:schemeClr>
                </a:solidFill>
                <a:latin typeface="Century Gothic"/>
                <a:ea typeface="Century Gothic"/>
                <a:cs typeface="Century Gothic"/>
                <a:sym typeface="Century Gothic"/>
              </a:rPr>
              <a:t>26% of Kenya’s GDP </a:t>
            </a:r>
            <a:r>
              <a:rPr lang="en-US" sz="2000" b="0" i="0" u="none" strike="noStrike" cap="none" dirty="0">
                <a:solidFill>
                  <a:schemeClr val="tx1">
                    <a:lumMod val="75000"/>
                    <a:lumOff val="25000"/>
                  </a:schemeClr>
                </a:solidFill>
                <a:latin typeface="Century Gothic"/>
                <a:ea typeface="Century Gothic"/>
                <a:cs typeface="Century Gothic"/>
                <a:sym typeface="Century Gothic"/>
              </a:rPr>
              <a:t>and over </a:t>
            </a:r>
            <a:r>
              <a:rPr lang="en-US" sz="2000" b="1" i="0" u="none" strike="noStrike" cap="none" dirty="0">
                <a:solidFill>
                  <a:schemeClr val="tx1">
                    <a:lumMod val="75000"/>
                    <a:lumOff val="25000"/>
                  </a:schemeClr>
                </a:solidFill>
                <a:latin typeface="Century Gothic"/>
                <a:ea typeface="Century Gothic"/>
                <a:cs typeface="Century Gothic"/>
                <a:sym typeface="Century Gothic"/>
              </a:rPr>
              <a:t>70% of its workforce</a:t>
            </a:r>
            <a:r>
              <a:rPr lang="en-US" sz="2000" b="0" i="0" u="none" strike="noStrike" cap="none" dirty="0">
                <a:solidFill>
                  <a:schemeClr val="tx1">
                    <a:lumMod val="75000"/>
                    <a:lumOff val="25000"/>
                  </a:schemeClr>
                </a:solidFill>
                <a:latin typeface="Century Gothic"/>
                <a:ea typeface="Century Gothic"/>
                <a:cs typeface="Century Gothic"/>
                <a:sym typeface="Century Gothic"/>
              </a:rPr>
              <a:t>.</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00000"/>
              </a:lnSpc>
              <a:spcBef>
                <a:spcPts val="600"/>
              </a:spcBef>
              <a:spcAft>
                <a:spcPts val="0"/>
              </a:spcAft>
              <a:buClr>
                <a:schemeClr val="accent6"/>
              </a:buClr>
              <a:buSzPts val="1800"/>
              <a:buFont typeface="Webdings" panose="05030102010509060703" pitchFamily="18" charset="2"/>
              <a:buChar char="4"/>
            </a:pPr>
            <a:endParaRPr sz="16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chemeClr val="accent6"/>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3.4 million people</a:t>
            </a:r>
            <a:r>
              <a:rPr lang="en-US" sz="2000" b="0" i="0" u="none" strike="noStrike" cap="none" dirty="0">
                <a:solidFill>
                  <a:schemeClr val="tx1">
                    <a:lumMod val="75000"/>
                    <a:lumOff val="25000"/>
                  </a:schemeClr>
                </a:solidFill>
                <a:latin typeface="Century Gothic"/>
                <a:ea typeface="Century Gothic"/>
                <a:cs typeface="Century Gothic"/>
                <a:sym typeface="Century Gothic"/>
              </a:rPr>
              <a:t> in Kenya are currently labeled as food insecure. </a:t>
            </a:r>
            <a:r>
              <a:rPr lang="en-US" sz="2000" dirty="0" smtClean="0">
                <a:solidFill>
                  <a:schemeClr val="tx1">
                    <a:lumMod val="75000"/>
                    <a:lumOff val="25000"/>
                  </a:schemeClr>
                </a:solidFill>
                <a:latin typeface="Century Gothic"/>
                <a:ea typeface="Century Gothic"/>
                <a:cs typeface="Century Gothic"/>
                <a:sym typeface="Century Gothic"/>
              </a:rPr>
              <a:t>2</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.6 </a:t>
            </a:r>
            <a:r>
              <a:rPr lang="en-US" sz="2000" b="0" i="0" u="none" strike="noStrike" cap="none" dirty="0">
                <a:solidFill>
                  <a:schemeClr val="tx1">
                    <a:lumMod val="75000"/>
                    <a:lumOff val="25000"/>
                  </a:schemeClr>
                </a:solidFill>
                <a:latin typeface="Century Gothic"/>
                <a:ea typeface="Century Gothic"/>
                <a:cs typeface="Century Gothic"/>
                <a:sym typeface="Century Gothic"/>
              </a:rPr>
              <a:t>million of those people are identified as in “Crisis” or above.</a:t>
            </a:r>
            <a:endParaRPr sz="1200" b="0" i="0" u="none" strike="noStrike" cap="none" baseline="-25000" dirty="0">
              <a:solidFill>
                <a:schemeClr val="tx1">
                  <a:lumMod val="75000"/>
                  <a:lumOff val="25000"/>
                </a:schemeClr>
              </a:solidFill>
              <a:highlight>
                <a:srgbClr val="FFFFFF"/>
              </a:highlight>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200"/>
              <a:buFont typeface="Arial"/>
              <a:buNone/>
            </a:pPr>
            <a:endParaRPr sz="1200" b="0" i="0" u="none" strike="noStrike" cap="none" dirty="0">
              <a:solidFill>
                <a:schemeClr val="tx1">
                  <a:lumMod val="75000"/>
                  <a:lumOff val="25000"/>
                </a:schemeClr>
              </a:solidFill>
              <a:highlight>
                <a:srgbClr val="FFFFFF"/>
              </a:highlight>
              <a:latin typeface="Times New Roman"/>
              <a:ea typeface="Times New Roman"/>
              <a:cs typeface="Times New Roman"/>
              <a:sym typeface="Times New Roman"/>
            </a:endParaRPr>
          </a:p>
        </p:txBody>
      </p:sp>
      <p:pic>
        <p:nvPicPr>
          <p:cNvPr id="133" name="Google Shape;133;g5b8a47d095_1_25"/>
          <p:cNvPicPr preferRelativeResize="0"/>
          <p:nvPr/>
        </p:nvPicPr>
        <p:blipFill rotWithShape="1">
          <a:blip r:embed="rId3">
            <a:alphaModFix/>
          </a:blip>
          <a:srcRect l="6270"/>
          <a:stretch/>
        </p:blipFill>
        <p:spPr>
          <a:xfrm>
            <a:off x="6391288" y="1442238"/>
            <a:ext cx="5571726" cy="3683576"/>
          </a:xfrm>
          <a:prstGeom prst="rect">
            <a:avLst/>
          </a:prstGeom>
          <a:noFill/>
          <a:ln>
            <a:noFill/>
          </a:ln>
          <a:effectLst>
            <a:outerShdw blurRad="50800" dist="38100" dir="2700000" algn="tl" rotWithShape="0">
              <a:prstClr val="black">
                <a:alpha val="40000"/>
              </a:prstClr>
            </a:outerShdw>
          </a:effectLst>
        </p:spPr>
      </p:pic>
      <p:sp>
        <p:nvSpPr>
          <p:cNvPr id="134" name="Google Shape;134;g5b8a47d095_1_25"/>
          <p:cNvSpPr txBox="1"/>
          <p:nvPr/>
        </p:nvSpPr>
        <p:spPr>
          <a:xfrm>
            <a:off x="9621819" y="4963265"/>
            <a:ext cx="2402516" cy="531228"/>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Image Credit: Neil Palmer</a:t>
            </a:r>
            <a:endParaRPr sz="1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5b8a47d095_0_33"/>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chemeClr val="lt1"/>
              </a:solidFill>
              <a:latin typeface="Arial"/>
              <a:ea typeface="Arial"/>
              <a:cs typeface="Arial"/>
              <a:sym typeface="Arial"/>
            </a:endParaRPr>
          </a:p>
        </p:txBody>
      </p:sp>
      <p:sp>
        <p:nvSpPr>
          <p:cNvPr id="141" name="Google Shape;141;g5b8a47d095_0_33"/>
          <p:cNvSpPr txBox="1"/>
          <p:nvPr/>
        </p:nvSpPr>
        <p:spPr>
          <a:xfrm>
            <a:off x="370608" y="1527388"/>
            <a:ext cx="5139900" cy="44832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Generate </a:t>
            </a:r>
            <a:r>
              <a:rPr lang="en-US" sz="2000" i="0" u="none" strike="noStrike" cap="none" dirty="0" err="1">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rasters</a:t>
            </a:r>
            <a:r>
              <a:rPr lang="en-US" sz="2000" i="0" u="none" strike="noStrike" cap="none"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derived from </a:t>
            </a:r>
            <a:r>
              <a:rPr lang="en-US" sz="2000" i="0" u="none" strike="noStrike" cap="none"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10 drought </a:t>
            </a:r>
            <a:r>
              <a:rPr lang="en-US" sz="2000" i="0" u="none" strike="noStrike" cap="none" dirty="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indices</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for study area using RHEAS</a:t>
            </a:r>
            <a:endParaRPr dirty="0">
              <a:solidFill>
                <a:schemeClr val="tx1">
                  <a:lumMod val="75000"/>
                  <a:lumOff val="25000"/>
                </a:schemeClr>
              </a:solidFill>
            </a:endParaRPr>
          </a:p>
          <a:p>
            <a:pPr marL="342900" marR="0" lvl="0" indent="-215900" algn="l" rtl="0">
              <a:lnSpc>
                <a:spcPct val="100000"/>
              </a:lnSpc>
              <a:spcBef>
                <a:spcPts val="0"/>
              </a:spcBef>
              <a:spcAft>
                <a:spcPts val="0"/>
              </a:spcAft>
              <a:buClr>
                <a:srgbClr val="7EB761"/>
              </a:buClr>
              <a:buSzPts val="2000"/>
              <a:buFont typeface="Arimo"/>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2900" lvl="0" indent="-342900">
              <a:buClr>
                <a:schemeClr val="accent6"/>
              </a:buClr>
              <a:buSzPts val="2000"/>
              <a:buFont typeface="Webdings" panose="05030102010509060703" pitchFamily="18" charset="2"/>
              <a:buChar char="4"/>
            </a:pPr>
            <a:r>
              <a:rPr lang="en-US" sz="2000" b="1" dirty="0">
                <a:solidFill>
                  <a:schemeClr val="tx1">
                    <a:lumMod val="75000"/>
                    <a:lumOff val="25000"/>
                  </a:schemeClr>
                </a:solidFill>
                <a:latin typeface="Century Gothic"/>
                <a:ea typeface="Century Gothic"/>
                <a:cs typeface="Century Gothic"/>
                <a:sym typeface="Century Gothic"/>
              </a:rPr>
              <a:t>Compare </a:t>
            </a:r>
            <a:r>
              <a:rPr lang="en-US" sz="2000" dirty="0">
                <a:solidFill>
                  <a:schemeClr val="tx1">
                    <a:lumMod val="75000"/>
                    <a:lumOff val="25000"/>
                  </a:schemeClr>
                </a:solidFill>
                <a:latin typeface="Century Gothic"/>
                <a:ea typeface="Century Gothic"/>
                <a:cs typeface="Century Gothic"/>
                <a:sym typeface="Century Gothic"/>
              </a:rPr>
              <a:t>outputs from the model to NDMA data for partner needs</a:t>
            </a:r>
            <a:endParaRPr lang="en-US" sz="2000" dirty="0">
              <a:solidFill>
                <a:schemeClr val="tx1">
                  <a:lumMod val="75000"/>
                  <a:lumOff val="25000"/>
                </a:schemeClr>
              </a:solidFill>
            </a:endParaRPr>
          </a:p>
          <a:p>
            <a:pPr marL="469900" marR="0" lvl="0" indent="-342900" algn="l" rtl="0">
              <a:lnSpc>
                <a:spcPct val="100000"/>
              </a:lnSpc>
              <a:spcBef>
                <a:spcPts val="0"/>
              </a:spcBef>
              <a:spcAft>
                <a:spcPts val="0"/>
              </a:spcAft>
              <a:buClr>
                <a:schemeClr val="accent6"/>
              </a:buClr>
              <a:buSzPts val="2000"/>
              <a:buFont typeface="Webdings" panose="05030102010509060703" pitchFamily="18" charset="2"/>
              <a:buChar char="4"/>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Compile </a:t>
            </a:r>
            <a:r>
              <a:rPr lang="en-US" sz="2000" b="0" i="0" u="none" strike="noStrike" cap="none" dirty="0">
                <a:solidFill>
                  <a:schemeClr val="tx1">
                    <a:lumMod val="75000"/>
                    <a:lumOff val="25000"/>
                  </a:schemeClr>
                </a:solidFill>
                <a:latin typeface="Century Gothic"/>
                <a:ea typeface="Century Gothic"/>
                <a:cs typeface="Century Gothic"/>
                <a:sym typeface="Century Gothic"/>
              </a:rPr>
              <a:t>an Operating and Procedure manual to assist second term team</a:t>
            </a:r>
            <a:endParaRPr dirty="0">
              <a:solidFill>
                <a:schemeClr val="tx1">
                  <a:lumMod val="75000"/>
                  <a:lumOff val="25000"/>
                </a:schemeClr>
              </a:solidFill>
            </a:endParaRPr>
          </a:p>
          <a:p>
            <a:pPr marL="469900" marR="0" lvl="0" indent="-342900" algn="l" rtl="0">
              <a:lnSpc>
                <a:spcPct val="100000"/>
              </a:lnSpc>
              <a:spcBef>
                <a:spcPts val="0"/>
              </a:spcBef>
              <a:spcAft>
                <a:spcPts val="0"/>
              </a:spcAft>
              <a:buClr>
                <a:schemeClr val="accent6"/>
              </a:buClr>
              <a:buSzPts val="2000"/>
              <a:buFont typeface="Webdings" panose="05030102010509060703" pitchFamily="18" charset="2"/>
              <a:buChar char="4"/>
            </a:pP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Present </a:t>
            </a:r>
            <a:r>
              <a:rPr lang="en-US" sz="2000" b="0" i="0" u="none" strike="noStrike" cap="none" dirty="0">
                <a:solidFill>
                  <a:schemeClr val="tx1">
                    <a:lumMod val="75000"/>
                    <a:lumOff val="25000"/>
                  </a:schemeClr>
                </a:solidFill>
                <a:latin typeface="Century Gothic"/>
                <a:ea typeface="Century Gothic"/>
                <a:cs typeface="Century Gothic"/>
                <a:sym typeface="Century Gothic"/>
              </a:rPr>
              <a:t>initial results to partners and </a:t>
            </a:r>
            <a:r>
              <a:rPr lang="en-US" sz="2000" b="1" i="0" u="none" strike="noStrike" cap="none" dirty="0">
                <a:solidFill>
                  <a:schemeClr val="tx1">
                    <a:lumMod val="75000"/>
                    <a:lumOff val="25000"/>
                  </a:schemeClr>
                </a:solidFill>
                <a:latin typeface="Century Gothic"/>
                <a:ea typeface="Century Gothic"/>
                <a:cs typeface="Century Gothic"/>
                <a:sym typeface="Century Gothic"/>
              </a:rPr>
              <a:t>solicit feedback</a:t>
            </a:r>
            <a:r>
              <a:rPr lang="en-US" sz="2000" b="0" i="0" u="none" strike="noStrike" cap="none" dirty="0">
                <a:solidFill>
                  <a:schemeClr val="tx1">
                    <a:lumMod val="75000"/>
                    <a:lumOff val="25000"/>
                  </a:schemeClr>
                </a:solidFill>
                <a:latin typeface="Century Gothic"/>
                <a:ea typeface="Century Gothic"/>
                <a:cs typeface="Century Gothic"/>
                <a:sym typeface="Century Gothic"/>
              </a:rPr>
              <a:t> for refinements to model</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800100" marR="0" lvl="0" indent="-342900" algn="l" rtl="0">
              <a:lnSpc>
                <a:spcPct val="150000"/>
              </a:lnSpc>
              <a:spcBef>
                <a:spcPts val="0"/>
              </a:spcBef>
              <a:spcAft>
                <a:spcPts val="0"/>
              </a:spcAft>
              <a:buClr>
                <a:schemeClr val="accent6"/>
              </a:buClr>
              <a:buSzPts val="2000"/>
              <a:buFont typeface="Webdings" panose="05030102010509060703" pitchFamily="18" charset="2"/>
              <a:buChar char="4"/>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50000"/>
              </a:lnSpc>
              <a:spcBef>
                <a:spcPts val="60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43" name="Google Shape;143;g5b8a47d095_0_33"/>
          <p:cNvPicPr preferRelativeResize="0"/>
          <p:nvPr/>
        </p:nvPicPr>
        <p:blipFill>
          <a:blip r:embed="rId3">
            <a:extLst>
              <a:ext uri="{28A0092B-C50C-407E-A947-70E740481C1C}">
                <a14:useLocalDpi xmlns:a14="http://schemas.microsoft.com/office/drawing/2010/main" val="0"/>
              </a:ext>
            </a:extLst>
          </a:blip>
          <a:stretch>
            <a:fillRect/>
          </a:stretch>
        </p:blipFill>
        <p:spPr>
          <a:xfrm>
            <a:off x="5523212" y="1626792"/>
            <a:ext cx="6482776" cy="4321851"/>
          </a:xfrm>
          <a:prstGeom prst="rect">
            <a:avLst/>
          </a:prstGeom>
          <a:noFill/>
          <a:ln>
            <a:noFill/>
          </a:ln>
          <a:effectLst>
            <a:outerShdw blurRad="50800" dist="38100" dir="2700000" algn="tl" rotWithShape="0">
              <a:srgbClr val="000000">
                <a:alpha val="40000"/>
              </a:srgbClr>
            </a:outerShdw>
          </a:effectLst>
        </p:spPr>
      </p:pic>
      <p:sp>
        <p:nvSpPr>
          <p:cNvPr id="144" name="Google Shape;144;g5b8a47d095_0_33"/>
          <p:cNvSpPr txBox="1"/>
          <p:nvPr/>
        </p:nvSpPr>
        <p:spPr>
          <a:xfrm>
            <a:off x="9691154" y="5801502"/>
            <a:ext cx="2390556" cy="42931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Image Credit: </a:t>
            </a:r>
            <a:r>
              <a:rPr lang="en-US" sz="1400" b="0" i="0" u="none" strike="noStrike" cap="none" dirty="0" smtClean="0">
                <a:solidFill>
                  <a:srgbClr val="3F3F3F"/>
                </a:solidFill>
                <a:latin typeface="Century Gothic"/>
                <a:ea typeface="Century Gothic"/>
                <a:cs typeface="Century Gothic"/>
                <a:sym typeface="Century Gothic"/>
              </a:rPr>
              <a:t>USAID</a:t>
            </a:r>
            <a:endParaRPr sz="1400" b="0" i="0" u="none" strike="noStrike" cap="none" dirty="0">
              <a:solidFill>
                <a:srgbClr val="3F3F3F"/>
              </a:solidFill>
              <a:latin typeface="Century Gothic"/>
              <a:ea typeface="Century Gothic"/>
              <a:cs typeface="Century Gothic"/>
              <a:sym typeface="Century Gothic"/>
            </a:endParaRPr>
          </a:p>
        </p:txBody>
      </p:sp>
      <p:sp>
        <p:nvSpPr>
          <p:cNvPr id="145" name="Google Shape;145;g5b8a47d095_0_33"/>
          <p:cNvSpPr txBox="1"/>
          <p:nvPr/>
        </p:nvSpPr>
        <p:spPr>
          <a:xfrm>
            <a:off x="10555850" y="6169375"/>
            <a:ext cx="5433600" cy="6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17000" b="-17000"/>
          </a:stretch>
        </a:blipFill>
        <a:effectLst/>
      </p:bgPr>
    </p:bg>
    <p:spTree>
      <p:nvGrpSpPr>
        <p:cNvPr id="1" name="Shape 149"/>
        <p:cNvGrpSpPr/>
        <p:nvPr/>
      </p:nvGrpSpPr>
      <p:grpSpPr>
        <a:xfrm>
          <a:off x="0" y="0"/>
          <a:ext cx="0" cy="0"/>
          <a:chOff x="0" y="0"/>
          <a:chExt cx="0" cy="0"/>
        </a:xfrm>
      </p:grpSpPr>
      <p:sp>
        <p:nvSpPr>
          <p:cNvPr id="150" name="Google Shape;150;g5b8a47d095_0_41"/>
          <p:cNvSpPr txBox="1"/>
          <p:nvPr/>
        </p:nvSpPr>
        <p:spPr>
          <a:xfrm>
            <a:off x="1133704" y="249199"/>
            <a:ext cx="10233000"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a:solidFill>
                  <a:srgbClr val="7EB761"/>
                </a:solidFill>
                <a:latin typeface="Century Gothic"/>
                <a:ea typeface="Century Gothic"/>
                <a:cs typeface="Century Gothic"/>
                <a:sym typeface="Century Gothic"/>
              </a:rPr>
              <a:t>PARTNERS</a:t>
            </a:r>
            <a:endParaRPr sz="1400" b="0" i="0" u="none" strike="noStrike" cap="none">
              <a:solidFill>
                <a:srgbClr val="7EB761"/>
              </a:solidFill>
              <a:latin typeface="Arial"/>
              <a:ea typeface="Arial"/>
              <a:cs typeface="Arial"/>
              <a:sym typeface="Arial"/>
            </a:endParaRPr>
          </a:p>
        </p:txBody>
      </p:sp>
      <p:sp>
        <p:nvSpPr>
          <p:cNvPr id="151" name="Google Shape;151;g5b8a47d095_0_41"/>
          <p:cNvSpPr txBox="1"/>
          <p:nvPr/>
        </p:nvSpPr>
        <p:spPr>
          <a:xfrm>
            <a:off x="8317831" y="1359877"/>
            <a:ext cx="3378900" cy="4425635"/>
          </a:xfrm>
          <a:prstGeom prst="round1Rect">
            <a:avLst/>
          </a:prstGeom>
          <a:solidFill>
            <a:schemeClr val="accent6">
              <a:lumMod val="40000"/>
              <a:lumOff val="60000"/>
              <a:alpha val="60000"/>
            </a:schemeClr>
          </a:solid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SERVIR (collaborator)</a:t>
            </a:r>
            <a:endParaRPr sz="1800" b="1"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90000"/>
              </a:lnSpc>
              <a:spcBef>
                <a:spcPts val="100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A joint venture between NASA and USAID</a:t>
            </a:r>
            <a:endParaRPr sz="1200" dirty="0">
              <a:solidFill>
                <a:schemeClr val="tx1">
                  <a:lumMod val="75000"/>
                  <a:lumOff val="25000"/>
                </a:schemeClr>
              </a:solidFill>
            </a:endParaRPr>
          </a:p>
          <a:p>
            <a:pPr marL="571500" marR="0" lvl="0" indent="-342900" algn="l" rtl="0">
              <a:lnSpc>
                <a:spcPct val="90000"/>
              </a:lnSpc>
              <a:spcBef>
                <a:spcPts val="1000"/>
              </a:spcBef>
              <a:spcAft>
                <a:spcPts val="0"/>
              </a:spcAft>
              <a:buClr>
                <a:schemeClr val="accent6"/>
              </a:buClr>
              <a:buSzPts val="20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90000"/>
              </a:lnSpc>
              <a:spcBef>
                <a:spcPts val="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Provides satellite-based Earth monitoring and geospatial information to underdeveloped countries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101600" marR="0" lvl="0" indent="0" algn="l" rtl="0">
              <a:lnSpc>
                <a:spcPct val="90000"/>
              </a:lnSpc>
              <a:spcBef>
                <a:spcPts val="0"/>
              </a:spcBef>
              <a:spcAft>
                <a:spcPts val="0"/>
              </a:spcAft>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52" name="Google Shape;152;g5b8a47d095_0_41"/>
          <p:cNvSpPr txBox="1"/>
          <p:nvPr/>
        </p:nvSpPr>
        <p:spPr>
          <a:xfrm>
            <a:off x="4406566" y="1359877"/>
            <a:ext cx="3445082" cy="4459063"/>
          </a:xfrm>
          <a:prstGeom prst="round1Rect">
            <a:avLst/>
          </a:prstGeom>
          <a:solidFill>
            <a:schemeClr val="accent6">
              <a:lumMod val="40000"/>
              <a:lumOff val="60000"/>
              <a:alpha val="60000"/>
            </a:schemeClr>
          </a:solid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RCMRD (collaborator)</a:t>
            </a:r>
            <a:endParaRPr sz="1800" b="1"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100000"/>
              </a:lnSpc>
              <a:spcBef>
                <a:spcPts val="60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Regional Cent</a:t>
            </a:r>
            <a:r>
              <a:rPr lang="en-US" sz="1800" dirty="0">
                <a:solidFill>
                  <a:schemeClr val="tx1">
                    <a:lumMod val="75000"/>
                    <a:lumOff val="25000"/>
                  </a:schemeClr>
                </a:solidFill>
                <a:latin typeface="Century Gothic"/>
                <a:ea typeface="Century Gothic"/>
                <a:cs typeface="Century Gothic"/>
                <a:sym typeface="Century Gothic"/>
              </a:rPr>
              <a:t>re</a:t>
            </a:r>
            <a:r>
              <a:rPr lang="en-US" sz="1800" b="0" i="0" u="none" strike="noStrike" cap="none" dirty="0">
                <a:solidFill>
                  <a:schemeClr val="tx1">
                    <a:lumMod val="75000"/>
                    <a:lumOff val="25000"/>
                  </a:schemeClr>
                </a:solidFill>
                <a:latin typeface="Century Gothic"/>
                <a:ea typeface="Century Gothic"/>
                <a:cs typeface="Century Gothic"/>
                <a:sym typeface="Century Gothic"/>
              </a:rPr>
              <a:t> for Mapping of Resources for Development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571500" marR="0" lvl="0" indent="-342900" algn="l" rtl="0">
              <a:lnSpc>
                <a:spcPct val="100000"/>
              </a:lnSpc>
              <a:spcBef>
                <a:spcPts val="600"/>
              </a:spcBef>
              <a:spcAft>
                <a:spcPts val="0"/>
              </a:spcAft>
              <a:buClr>
                <a:schemeClr val="accent6"/>
              </a:buClr>
              <a:buSzPts val="20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SERVIR partner in their E</a:t>
            </a:r>
            <a:r>
              <a:rPr lang="en-US" sz="1800" dirty="0">
                <a:solidFill>
                  <a:schemeClr val="tx1">
                    <a:lumMod val="75000"/>
                    <a:lumOff val="25000"/>
                  </a:schemeClr>
                </a:solidFill>
                <a:latin typeface="Century Gothic"/>
                <a:ea typeface="Century Gothic"/>
                <a:cs typeface="Century Gothic"/>
                <a:sym typeface="Century Gothic"/>
              </a:rPr>
              <a:t>astern and </a:t>
            </a:r>
            <a:r>
              <a:rPr lang="en-US" sz="1800" b="0" i="0" u="none" strike="noStrike" cap="none" dirty="0">
                <a:solidFill>
                  <a:schemeClr val="tx1">
                    <a:lumMod val="75000"/>
                    <a:lumOff val="25000"/>
                  </a:schemeClr>
                </a:solidFill>
                <a:latin typeface="Century Gothic"/>
                <a:ea typeface="Century Gothic"/>
                <a:cs typeface="Century Gothic"/>
                <a:sym typeface="Century Gothic"/>
              </a:rPr>
              <a:t>Southern Africa region</a:t>
            </a:r>
            <a:endParaRPr sz="1200" dirty="0">
              <a:solidFill>
                <a:schemeClr val="tx1">
                  <a:lumMod val="75000"/>
                  <a:lumOff val="25000"/>
                </a:schemeClr>
              </a:solidFill>
            </a:endParaRPr>
          </a:p>
          <a:p>
            <a:pPr marL="571500" marR="0" lvl="0" indent="-342900" algn="l" rtl="0">
              <a:lnSpc>
                <a:spcPct val="100000"/>
              </a:lnSpc>
              <a:spcBef>
                <a:spcPts val="0"/>
              </a:spcBef>
              <a:spcAft>
                <a:spcPts val="0"/>
              </a:spcAft>
              <a:buClr>
                <a:schemeClr val="accent6"/>
              </a:buClr>
              <a:buSzPts val="20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100000"/>
              </a:lnSpc>
              <a:spcBef>
                <a:spcPts val="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Works across multiple countries and provides in-country support and coordination</a:t>
            </a:r>
            <a:endParaRPr sz="1200" dirty="0">
              <a:solidFill>
                <a:schemeClr val="tx1">
                  <a:lumMod val="75000"/>
                  <a:lumOff val="25000"/>
                </a:schemeClr>
              </a:solidFill>
            </a:endParaRPr>
          </a:p>
          <a:p>
            <a:pPr marL="101600" marR="0" lvl="0" indent="0" algn="l" rtl="0">
              <a:lnSpc>
                <a:spcPct val="100000"/>
              </a:lnSpc>
              <a:spcBef>
                <a:spcPts val="0"/>
              </a:spcBef>
              <a:spcAft>
                <a:spcPts val="0"/>
              </a:spcAft>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2000"/>
              <a:buFont typeface="Arial"/>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53" name="Google Shape;153;g5b8a47d095_0_41"/>
          <p:cNvSpPr txBox="1"/>
          <p:nvPr/>
        </p:nvSpPr>
        <p:spPr>
          <a:xfrm>
            <a:off x="495301" y="1359877"/>
            <a:ext cx="3378900" cy="4459063"/>
          </a:xfrm>
          <a:prstGeom prst="round1Rect">
            <a:avLst/>
          </a:prstGeom>
          <a:solidFill>
            <a:schemeClr val="accent6">
              <a:lumMod val="40000"/>
              <a:lumOff val="60000"/>
              <a:alpha val="60000"/>
            </a:schemeClr>
          </a:solid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NDMA (end user)</a:t>
            </a:r>
            <a:endParaRPr sz="1800" b="1"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90000"/>
              </a:lnSpc>
              <a:spcBef>
                <a:spcPts val="100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National Drought Management Authority</a:t>
            </a:r>
            <a:endParaRPr sz="1200" dirty="0">
              <a:solidFill>
                <a:schemeClr val="tx1">
                  <a:lumMod val="75000"/>
                  <a:lumOff val="25000"/>
                </a:schemeClr>
              </a:solidFill>
            </a:endParaRPr>
          </a:p>
          <a:p>
            <a:pPr marL="742950" marR="0" lvl="0" indent="-285750" algn="l" rtl="0">
              <a:lnSpc>
                <a:spcPct val="90000"/>
              </a:lnSpc>
              <a:spcBef>
                <a:spcPts val="1000"/>
              </a:spcBef>
              <a:spcAft>
                <a:spcPts val="0"/>
              </a:spcAft>
              <a:buClr>
                <a:schemeClr val="accent6"/>
              </a:buClr>
              <a:buFont typeface="Webdings" panose="05030102010509060703" pitchFamily="18" charset="2"/>
              <a:buChar char="4"/>
            </a:pPr>
            <a:endParaRPr sz="1200" dirty="0">
              <a:solidFill>
                <a:schemeClr val="tx1">
                  <a:lumMod val="75000"/>
                  <a:lumOff val="25000"/>
                </a:schemeClr>
              </a:solidFill>
            </a:endParaRPr>
          </a:p>
          <a:p>
            <a:pPr marL="444500" marR="0" lvl="0" indent="-342900" algn="l" rtl="0">
              <a:lnSpc>
                <a:spcPct val="90000"/>
              </a:lnSpc>
              <a:spcBef>
                <a:spcPts val="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Agency of the Kenyan government</a:t>
            </a:r>
            <a:endParaRPr sz="1200" dirty="0">
              <a:solidFill>
                <a:schemeClr val="tx1">
                  <a:lumMod val="75000"/>
                  <a:lumOff val="25000"/>
                </a:schemeClr>
              </a:solidFill>
            </a:endParaRPr>
          </a:p>
          <a:p>
            <a:pPr marL="571500" marR="0" lvl="0" indent="-342900" algn="l" rtl="0">
              <a:lnSpc>
                <a:spcPct val="90000"/>
              </a:lnSpc>
              <a:spcBef>
                <a:spcPts val="0"/>
              </a:spcBef>
              <a:spcAft>
                <a:spcPts val="0"/>
              </a:spcAft>
              <a:buClr>
                <a:schemeClr val="accent6"/>
              </a:buClr>
              <a:buSzPts val="20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90000"/>
              </a:lnSpc>
              <a:spcBef>
                <a:spcPts val="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Ensures drought does not end in emergency</a:t>
            </a:r>
            <a:endParaRPr sz="1200" dirty="0">
              <a:solidFill>
                <a:schemeClr val="tx1">
                  <a:lumMod val="75000"/>
                  <a:lumOff val="25000"/>
                </a:schemeClr>
              </a:solidFill>
            </a:endParaRPr>
          </a:p>
          <a:p>
            <a:pPr marL="571500" marR="0" lvl="0" indent="-342900" algn="l" rtl="0">
              <a:lnSpc>
                <a:spcPct val="90000"/>
              </a:lnSpc>
              <a:spcBef>
                <a:spcPts val="0"/>
              </a:spcBef>
              <a:spcAft>
                <a:spcPts val="0"/>
              </a:spcAft>
              <a:buClr>
                <a:schemeClr val="accent6"/>
              </a:buClr>
              <a:buSzPts val="20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44500" marR="0" lvl="0" indent="-342900" algn="l" rtl="0">
              <a:lnSpc>
                <a:spcPct val="90000"/>
              </a:lnSpc>
              <a:spcBef>
                <a:spcPts val="0"/>
              </a:spcBef>
              <a:spcAft>
                <a:spcPts val="0"/>
              </a:spcAft>
              <a:buClr>
                <a:schemeClr val="accent6"/>
              </a:buClr>
              <a:buSzPts val="20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Monthly </a:t>
            </a:r>
            <a:r>
              <a:rPr lang="en-US" sz="1800" dirty="0">
                <a:solidFill>
                  <a:schemeClr val="tx1">
                    <a:lumMod val="75000"/>
                    <a:lumOff val="25000"/>
                  </a:schemeClr>
                </a:solidFill>
                <a:latin typeface="Century Gothic"/>
                <a:ea typeface="Century Gothic"/>
                <a:cs typeface="Century Gothic"/>
                <a:sym typeface="Century Gothic"/>
              </a:rPr>
              <a:t>E</a:t>
            </a:r>
            <a:r>
              <a:rPr lang="en-US" sz="1800" b="0" i="0" u="none" strike="noStrike" cap="none" dirty="0">
                <a:solidFill>
                  <a:schemeClr val="tx1">
                    <a:lumMod val="75000"/>
                    <a:lumOff val="25000"/>
                  </a:schemeClr>
                </a:solidFill>
                <a:latin typeface="Century Gothic"/>
                <a:ea typeface="Century Gothic"/>
                <a:cs typeface="Century Gothic"/>
                <a:sym typeface="Century Gothic"/>
              </a:rPr>
              <a:t>arly </a:t>
            </a:r>
            <a:r>
              <a:rPr lang="en-US" sz="1800" dirty="0">
                <a:solidFill>
                  <a:schemeClr val="tx1">
                    <a:lumMod val="75000"/>
                    <a:lumOff val="25000"/>
                  </a:schemeClr>
                </a:solidFill>
                <a:latin typeface="Century Gothic"/>
                <a:ea typeface="Century Gothic"/>
                <a:cs typeface="Century Gothic"/>
                <a:sym typeface="Century Gothic"/>
              </a:rPr>
              <a:t>W</a:t>
            </a:r>
            <a:r>
              <a:rPr lang="en-US" sz="1800" b="0" i="0" u="none" strike="noStrike" cap="none" dirty="0">
                <a:solidFill>
                  <a:schemeClr val="tx1">
                    <a:lumMod val="75000"/>
                    <a:lumOff val="25000"/>
                  </a:schemeClr>
                </a:solidFill>
                <a:latin typeface="Century Gothic"/>
                <a:ea typeface="Century Gothic"/>
                <a:cs typeface="Century Gothic"/>
                <a:sym typeface="Century Gothic"/>
              </a:rPr>
              <a:t>arning </a:t>
            </a:r>
            <a:r>
              <a:rPr lang="en-US" sz="1800" dirty="0">
                <a:solidFill>
                  <a:schemeClr val="tx1">
                    <a:lumMod val="75000"/>
                    <a:lumOff val="25000"/>
                  </a:schemeClr>
                </a:solidFill>
                <a:latin typeface="Century Gothic"/>
                <a:ea typeface="Century Gothic"/>
                <a:cs typeface="Century Gothic"/>
                <a:sym typeface="Century Gothic"/>
              </a:rPr>
              <a:t>B</a:t>
            </a:r>
            <a:r>
              <a:rPr lang="en-US" sz="1800" b="0" i="0" u="none" strike="noStrike" cap="none" dirty="0">
                <a:solidFill>
                  <a:schemeClr val="tx1">
                    <a:lumMod val="75000"/>
                    <a:lumOff val="25000"/>
                  </a:schemeClr>
                </a:solidFill>
                <a:latin typeface="Century Gothic"/>
                <a:ea typeface="Century Gothic"/>
                <a:cs typeface="Century Gothic"/>
                <a:sym typeface="Century Gothic"/>
              </a:rPr>
              <a:t>ulletins</a:t>
            </a:r>
            <a:endParaRPr sz="1200" dirty="0">
              <a:solidFill>
                <a:schemeClr val="tx1">
                  <a:lumMod val="75000"/>
                  <a:lumOff val="25000"/>
                </a:schemeClr>
              </a:solidFill>
            </a:endParaRPr>
          </a:p>
          <a:p>
            <a:pPr marL="101600" marR="0" lvl="0" indent="0" algn="l" rtl="0">
              <a:lnSpc>
                <a:spcPct val="90000"/>
              </a:lnSpc>
              <a:spcBef>
                <a:spcPts val="0"/>
              </a:spcBef>
              <a:spcAft>
                <a:spcPts val="0"/>
              </a:spcAft>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 name="Google Shape;168;g5b8a47d095_0_57"/>
          <p:cNvSpPr txBox="1"/>
          <p:nvPr/>
        </p:nvSpPr>
        <p:spPr>
          <a:xfrm>
            <a:off x="9180817" y="6445230"/>
            <a:ext cx="3044700" cy="42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Image </a:t>
            </a:r>
            <a:r>
              <a:rPr lang="en-US" sz="1400" b="0" i="0" u="none" strike="noStrike" cap="none" dirty="0" smtClean="0">
                <a:solidFill>
                  <a:srgbClr val="3F3F3F"/>
                </a:solidFill>
                <a:latin typeface="Century Gothic"/>
                <a:ea typeface="Century Gothic"/>
                <a:cs typeface="Century Gothic"/>
                <a:sym typeface="Century Gothic"/>
              </a:rPr>
              <a:t>Credit: Sara Miller</a:t>
            </a:r>
            <a:endParaRPr sz="1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5b8a47d095_0_57"/>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a:solidFill>
                  <a:schemeClr val="lt1"/>
                </a:solidFill>
                <a:latin typeface="Century Gothic"/>
                <a:ea typeface="Century Gothic"/>
                <a:cs typeface="Century Gothic"/>
                <a:sym typeface="Century Gothic"/>
              </a:rPr>
              <a:t>SATELLITES &amp; SENSORS USED</a:t>
            </a:r>
            <a:endParaRPr sz="1400" b="0" i="0" u="none" strike="noStrike" cap="none">
              <a:solidFill>
                <a:srgbClr val="000000"/>
              </a:solidFill>
              <a:latin typeface="Arial"/>
              <a:ea typeface="Arial"/>
              <a:cs typeface="Arial"/>
              <a:sym typeface="Arial"/>
            </a:endParaRPr>
          </a:p>
        </p:txBody>
      </p:sp>
      <p:grpSp>
        <p:nvGrpSpPr>
          <p:cNvPr id="160" name="Google Shape;160;g5b8a47d095_0_57"/>
          <p:cNvGrpSpPr/>
          <p:nvPr/>
        </p:nvGrpSpPr>
        <p:grpSpPr>
          <a:xfrm>
            <a:off x="2970217" y="1274160"/>
            <a:ext cx="6829532" cy="4971944"/>
            <a:chOff x="3204388" y="1274160"/>
            <a:chExt cx="6829532" cy="4971944"/>
          </a:xfrm>
        </p:grpSpPr>
        <p:pic>
          <p:nvPicPr>
            <p:cNvPr id="161" name="Google Shape;161;g5b8a47d095_0_57"/>
            <p:cNvPicPr preferRelativeResize="0"/>
            <p:nvPr/>
          </p:nvPicPr>
          <p:blipFill rotWithShape="1">
            <a:blip r:embed="rId3">
              <a:alphaModFix/>
            </a:blip>
            <a:srcRect/>
            <a:stretch/>
          </p:blipFill>
          <p:spPr>
            <a:xfrm>
              <a:off x="3382668" y="3311897"/>
              <a:ext cx="3378902" cy="2543559"/>
            </a:xfrm>
            <a:prstGeom prst="rect">
              <a:avLst/>
            </a:prstGeom>
            <a:noFill/>
            <a:ln>
              <a:noFill/>
            </a:ln>
          </p:spPr>
        </p:pic>
        <p:pic>
          <p:nvPicPr>
            <p:cNvPr id="162" name="Google Shape;162;g5b8a47d095_0_57"/>
            <p:cNvPicPr preferRelativeResize="0"/>
            <p:nvPr/>
          </p:nvPicPr>
          <p:blipFill rotWithShape="1">
            <a:blip r:embed="rId4">
              <a:alphaModFix/>
            </a:blip>
            <a:srcRect/>
            <a:stretch/>
          </p:blipFill>
          <p:spPr>
            <a:xfrm>
              <a:off x="5308183" y="1274160"/>
              <a:ext cx="3950240" cy="2004313"/>
            </a:xfrm>
            <a:prstGeom prst="rect">
              <a:avLst/>
            </a:prstGeom>
            <a:noFill/>
            <a:ln>
              <a:noFill/>
            </a:ln>
          </p:spPr>
        </p:pic>
        <p:sp>
          <p:nvSpPr>
            <p:cNvPr id="163" name="Google Shape;163;g5b8a47d095_0_57"/>
            <p:cNvSpPr txBox="1"/>
            <p:nvPr/>
          </p:nvSpPr>
          <p:spPr>
            <a:xfrm>
              <a:off x="3204388" y="5657204"/>
              <a:ext cx="3735462" cy="58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Terra </a:t>
              </a:r>
              <a:r>
                <a:rPr lang="en-US" sz="2000" i="0" u="none" strike="noStrike" cap="none" dirty="0" err="1" smtClean="0">
                  <a:solidFill>
                    <a:schemeClr val="tx1">
                      <a:lumMod val="75000"/>
                      <a:lumOff val="25000"/>
                    </a:schemeClr>
                  </a:solidFill>
                  <a:latin typeface="Century Gothic"/>
                  <a:ea typeface="Century Gothic"/>
                  <a:cs typeface="Century Gothic"/>
                  <a:sym typeface="Century Gothic"/>
                </a:rPr>
                <a:t>MODerate</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 resolution Imaging </a:t>
              </a:r>
              <a:r>
                <a:rPr lang="en-US" sz="2000" i="0" u="none" strike="noStrike" cap="none" dirty="0" err="1" smtClean="0">
                  <a:solidFill>
                    <a:schemeClr val="tx1">
                      <a:lumMod val="75000"/>
                      <a:lumOff val="25000"/>
                    </a:schemeClr>
                  </a:solidFill>
                  <a:latin typeface="Century Gothic"/>
                  <a:ea typeface="Century Gothic"/>
                  <a:cs typeface="Century Gothic"/>
                  <a:sym typeface="Century Gothic"/>
                </a:rPr>
                <a:t>Spectroradiometer</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 (MODIS)</a:t>
              </a:r>
              <a:endParaRPr sz="1400" b="0" i="0" u="none" strike="noStrike" cap="none" dirty="0">
                <a:solidFill>
                  <a:schemeClr val="tx1">
                    <a:lumMod val="75000"/>
                    <a:lumOff val="25000"/>
                  </a:schemeClr>
                </a:solidFill>
                <a:sym typeface="Arial"/>
              </a:endParaRPr>
            </a:p>
          </p:txBody>
        </p:sp>
        <p:sp>
          <p:nvSpPr>
            <p:cNvPr id="164" name="Google Shape;164;g5b8a47d095_0_57"/>
            <p:cNvSpPr txBox="1"/>
            <p:nvPr/>
          </p:nvSpPr>
          <p:spPr>
            <a:xfrm>
              <a:off x="7037977" y="2538629"/>
              <a:ext cx="2995943" cy="58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Aqua </a:t>
              </a:r>
              <a:r>
                <a:rPr lang="en-US" sz="2000" i="0" u="none" strike="noStrike" cap="none" dirty="0" err="1" smtClean="0">
                  <a:solidFill>
                    <a:schemeClr val="tx1">
                      <a:lumMod val="75000"/>
                      <a:lumOff val="25000"/>
                    </a:schemeClr>
                  </a:solidFill>
                  <a:latin typeface="Century Gothic"/>
                  <a:ea typeface="Century Gothic"/>
                  <a:cs typeface="Century Gothic"/>
                  <a:sym typeface="Century Gothic"/>
                </a:rPr>
                <a:t>MODerate</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 resolution Imaging </a:t>
              </a:r>
              <a:r>
                <a:rPr lang="en-US" sz="2000" i="0" u="none" strike="noStrike" cap="none" dirty="0" err="1" smtClean="0">
                  <a:solidFill>
                    <a:schemeClr val="tx1">
                      <a:lumMod val="75000"/>
                      <a:lumOff val="25000"/>
                    </a:schemeClr>
                  </a:solidFill>
                  <a:latin typeface="Century Gothic"/>
                  <a:ea typeface="Century Gothic"/>
                  <a:cs typeface="Century Gothic"/>
                  <a:sym typeface="Century Gothic"/>
                </a:rPr>
                <a:t>Spectroradiometer</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 (MODIS)</a:t>
              </a:r>
              <a:endParaRPr sz="1400" b="0" i="0" u="none" strike="noStrike" cap="none" dirty="0">
                <a:solidFill>
                  <a:schemeClr val="tx1">
                    <a:lumMod val="75000"/>
                    <a:lumOff val="25000"/>
                  </a:schemeClr>
                </a:solidFill>
                <a:sym typeface="Arial"/>
              </a:endParaRPr>
            </a:p>
          </p:txBody>
        </p:sp>
      </p:grpSp>
      <p:grpSp>
        <p:nvGrpSpPr>
          <p:cNvPr id="165" name="Google Shape;165;g5b8a47d095_0_57"/>
          <p:cNvGrpSpPr/>
          <p:nvPr/>
        </p:nvGrpSpPr>
        <p:grpSpPr>
          <a:xfrm>
            <a:off x="112022" y="1236681"/>
            <a:ext cx="3320415" cy="3703648"/>
            <a:chOff x="513465" y="1392796"/>
            <a:chExt cx="3320415" cy="3703648"/>
          </a:xfrm>
          <a:effectLst/>
        </p:grpSpPr>
        <p:sp>
          <p:nvSpPr>
            <p:cNvPr id="166" name="Google Shape;166;g5b8a47d095_0_57"/>
            <p:cNvSpPr txBox="1"/>
            <p:nvPr/>
          </p:nvSpPr>
          <p:spPr>
            <a:xfrm>
              <a:off x="1682280" y="2950170"/>
              <a:ext cx="2151600" cy="58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Soil Moisture Active Passive (SMAP) </a:t>
              </a:r>
              <a:r>
                <a:rPr lang="en-US" sz="2000" i="0" u="none" strike="noStrike" cap="none" dirty="0">
                  <a:solidFill>
                    <a:schemeClr val="tx1">
                      <a:lumMod val="75000"/>
                      <a:lumOff val="25000"/>
                    </a:schemeClr>
                  </a:solidFill>
                  <a:latin typeface="Century Gothic"/>
                  <a:ea typeface="Century Gothic"/>
                  <a:cs typeface="Century Gothic"/>
                  <a:sym typeface="Century Gothic"/>
                </a:rPr>
                <a:t>L-Band Radiometer</a:t>
              </a:r>
              <a:endParaRPr sz="200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67" name="Google Shape;167;g5b8a47d095_0_57"/>
            <p:cNvPicPr preferRelativeResize="0"/>
            <p:nvPr/>
          </p:nvPicPr>
          <p:blipFill rotWithShape="1">
            <a:blip r:embed="rId5">
              <a:alphaModFix/>
            </a:blip>
            <a:srcRect/>
            <a:stretch/>
          </p:blipFill>
          <p:spPr>
            <a:xfrm>
              <a:off x="513465" y="1392796"/>
              <a:ext cx="2654301" cy="3703648"/>
            </a:xfrm>
            <a:prstGeom prst="rect">
              <a:avLst/>
            </a:prstGeom>
            <a:noFill/>
            <a:ln>
              <a:noFill/>
            </a:ln>
          </p:spPr>
        </p:pic>
      </p:grpSp>
      <p:sp>
        <p:nvSpPr>
          <p:cNvPr id="168" name="Google Shape;168;g5b8a47d095_0_57"/>
          <p:cNvSpPr txBox="1"/>
          <p:nvPr/>
        </p:nvSpPr>
        <p:spPr>
          <a:xfrm>
            <a:off x="9180817" y="6445230"/>
            <a:ext cx="3044700" cy="42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Image Credits: NASA DEVE</a:t>
            </a:r>
            <a:r>
              <a:rPr lang="en-US" dirty="0">
                <a:solidFill>
                  <a:srgbClr val="3F3F3F"/>
                </a:solidFill>
                <a:latin typeface="Century Gothic"/>
                <a:ea typeface="Century Gothic"/>
                <a:cs typeface="Century Gothic"/>
                <a:sym typeface="Century Gothic"/>
              </a:rPr>
              <a:t>LOP</a:t>
            </a:r>
            <a:endParaRPr sz="1400" b="0" i="0" u="none" strike="noStrike" cap="none" dirty="0">
              <a:solidFill>
                <a:srgbClr val="3F3F3F"/>
              </a:solidFill>
              <a:latin typeface="Century Gothic"/>
              <a:ea typeface="Century Gothic"/>
              <a:cs typeface="Century Gothic"/>
              <a:sym typeface="Century Gothic"/>
            </a:endParaRPr>
          </a:p>
        </p:txBody>
      </p:sp>
      <p:grpSp>
        <p:nvGrpSpPr>
          <p:cNvPr id="169" name="Google Shape;169;g5b8a47d095_0_57"/>
          <p:cNvGrpSpPr/>
          <p:nvPr/>
        </p:nvGrpSpPr>
        <p:grpSpPr>
          <a:xfrm>
            <a:off x="7272310" y="3374317"/>
            <a:ext cx="4597301" cy="2577337"/>
            <a:chOff x="7272310" y="3374317"/>
            <a:chExt cx="4597301" cy="2577337"/>
          </a:xfrm>
        </p:grpSpPr>
        <p:sp>
          <p:nvSpPr>
            <p:cNvPr id="170" name="Google Shape;170;g5b8a47d095_0_57"/>
            <p:cNvSpPr txBox="1"/>
            <p:nvPr/>
          </p:nvSpPr>
          <p:spPr>
            <a:xfrm>
              <a:off x="7272310" y="5362754"/>
              <a:ext cx="4432009" cy="58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smtClean="0">
                  <a:solidFill>
                    <a:srgbClr val="3F3F3F"/>
                  </a:solidFill>
                  <a:latin typeface="Century Gothic"/>
                  <a:ea typeface="Century Gothic"/>
                  <a:cs typeface="Century Gothic"/>
                  <a:sym typeface="Century Gothic"/>
                </a:rPr>
                <a:t>Global Precipitation Measurement (GPM) </a:t>
              </a:r>
              <a:r>
                <a:rPr lang="en-US" sz="2000" i="0" u="none" strike="noStrike" cap="none" dirty="0" smtClean="0">
                  <a:solidFill>
                    <a:srgbClr val="3F3F3F"/>
                  </a:solidFill>
                  <a:latin typeface="Century Gothic"/>
                  <a:ea typeface="Century Gothic"/>
                  <a:cs typeface="Century Gothic"/>
                  <a:sym typeface="Century Gothic"/>
                </a:rPr>
                <a:t>Dual-frequency Precipitation Radar (DPR)</a:t>
              </a:r>
              <a:endParaRPr sz="2000" i="0" u="none" strike="noStrike" cap="none" dirty="0">
                <a:solidFill>
                  <a:srgbClr val="3F3F3F"/>
                </a:solidFill>
                <a:latin typeface="Century Gothic"/>
                <a:ea typeface="Century Gothic"/>
                <a:cs typeface="Century Gothic"/>
                <a:sym typeface="Century Gothic"/>
              </a:endParaRPr>
            </a:p>
          </p:txBody>
        </p:sp>
        <p:pic>
          <p:nvPicPr>
            <p:cNvPr id="171" name="Google Shape;171;g5b8a47d095_0_57"/>
            <p:cNvPicPr preferRelativeResize="0"/>
            <p:nvPr/>
          </p:nvPicPr>
          <p:blipFill>
            <a:blip r:embed="rId6">
              <a:alphaModFix/>
            </a:blip>
            <a:stretch>
              <a:fillRect/>
            </a:stretch>
          </p:blipFill>
          <p:spPr>
            <a:xfrm>
              <a:off x="7586484" y="3374317"/>
              <a:ext cx="4283127" cy="214393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000"/>
                                        <p:tgtEl>
                                          <p:spTgt spid="165"/>
                                        </p:tgtEl>
                                        <p:attrNameLst>
                                          <p:attrName>ppt_w</p:attrName>
                                        </p:attrNameLst>
                                      </p:cBhvr>
                                      <p:tavLst>
                                        <p:tav tm="0">
                                          <p:val>
                                            <p:strVal val="0"/>
                                          </p:val>
                                        </p:tav>
                                        <p:tav tm="100000">
                                          <p:val>
                                            <p:strVal val="#ppt_w"/>
                                          </p:val>
                                        </p:tav>
                                      </p:tavLst>
                                    </p:anim>
                                    <p:anim calcmode="lin" valueType="num">
                                      <p:cBhvr additive="base">
                                        <p:cTn id="8" dur="1000"/>
                                        <p:tgtEl>
                                          <p:spTgt spid="16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0"/>
                                        </p:tgtEl>
                                        <p:attrNameLst>
                                          <p:attrName>style.visibility</p:attrName>
                                        </p:attrNameLst>
                                      </p:cBhvr>
                                      <p:to>
                                        <p:strVal val="visible"/>
                                      </p:to>
                                    </p:set>
                                    <p:anim calcmode="lin" valueType="num">
                                      <p:cBhvr additive="base">
                                        <p:cTn id="13" dur="1000"/>
                                        <p:tgtEl>
                                          <p:spTgt spid="160"/>
                                        </p:tgtEl>
                                        <p:attrNameLst>
                                          <p:attrName>ppt_w</p:attrName>
                                        </p:attrNameLst>
                                      </p:cBhvr>
                                      <p:tavLst>
                                        <p:tav tm="0">
                                          <p:val>
                                            <p:strVal val="0"/>
                                          </p:val>
                                        </p:tav>
                                        <p:tav tm="100000">
                                          <p:val>
                                            <p:strVal val="#ppt_w"/>
                                          </p:val>
                                        </p:tav>
                                      </p:tavLst>
                                    </p:anim>
                                    <p:anim calcmode="lin" valueType="num">
                                      <p:cBhvr additive="base">
                                        <p:cTn id="14" dur="1000"/>
                                        <p:tgtEl>
                                          <p:spTgt spid="160"/>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anim calcmode="lin" valueType="num">
                                      <p:cBhvr additive="base">
                                        <p:cTn id="19" dur="1000"/>
                                        <p:tgtEl>
                                          <p:spTgt spid="169"/>
                                        </p:tgtEl>
                                        <p:attrNameLst>
                                          <p:attrName>ppt_w</p:attrName>
                                        </p:attrNameLst>
                                      </p:cBhvr>
                                      <p:tavLst>
                                        <p:tav tm="0">
                                          <p:val>
                                            <p:strVal val="0"/>
                                          </p:val>
                                        </p:tav>
                                        <p:tav tm="100000">
                                          <p:val>
                                            <p:strVal val="#ppt_w"/>
                                          </p:val>
                                        </p:tav>
                                      </p:tavLst>
                                    </p:anim>
                                    <p:anim calcmode="lin" valueType="num">
                                      <p:cBhvr additive="base">
                                        <p:cTn id="20" dur="1000"/>
                                        <p:tgtEl>
                                          <p:spTgt spid="1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ANCILLARY DATASETS </a:t>
            </a:r>
            <a:endParaRPr lang="en-US" dirty="0"/>
          </a:p>
        </p:txBody>
      </p:sp>
      <p:sp>
        <p:nvSpPr>
          <p:cNvPr id="3" name="Text Placeholder 2"/>
          <p:cNvSpPr>
            <a:spLocks noGrp="1"/>
          </p:cNvSpPr>
          <p:nvPr>
            <p:ph type="body" idx="1"/>
          </p:nvPr>
        </p:nvSpPr>
        <p:spPr>
          <a:xfrm>
            <a:off x="336521" y="1255487"/>
            <a:ext cx="4322809" cy="1637654"/>
          </a:xfrm>
        </p:spPr>
        <p:txBody>
          <a:bodyPr>
            <a:normAutofit/>
          </a:bodyPr>
          <a:lstStyle/>
          <a:p>
            <a:pPr marL="114300" indent="0">
              <a:buNone/>
            </a:pPr>
            <a:r>
              <a:rPr lang="en-US" sz="2000" b="1" dirty="0" smtClean="0">
                <a:solidFill>
                  <a:schemeClr val="tx1">
                    <a:lumMod val="75000"/>
                    <a:lumOff val="25000"/>
                  </a:schemeClr>
                </a:solidFill>
              </a:rPr>
              <a:t>National Center for Environmental Prediction </a:t>
            </a:r>
            <a:r>
              <a:rPr lang="en-US" sz="2000" dirty="0" smtClean="0">
                <a:solidFill>
                  <a:schemeClr val="tx1">
                    <a:lumMod val="75000"/>
                    <a:lumOff val="25000"/>
                  </a:schemeClr>
                </a:solidFill>
              </a:rPr>
              <a:t>(NCEP)</a:t>
            </a:r>
          </a:p>
          <a:p>
            <a:pPr>
              <a:buClr>
                <a:schemeClr val="accent6"/>
              </a:buClr>
              <a:buFont typeface="Webdings" panose="05030102010509060703" pitchFamily="18" charset="2"/>
              <a:buChar char="4"/>
            </a:pPr>
            <a:r>
              <a:rPr lang="en-US" sz="2000" dirty="0" smtClean="0">
                <a:solidFill>
                  <a:schemeClr val="tx1">
                    <a:lumMod val="75000"/>
                    <a:lumOff val="25000"/>
                  </a:schemeClr>
                </a:solidFill>
              </a:rPr>
              <a:t>Land Surface Temperature (LST) data </a:t>
            </a:r>
            <a:endParaRPr lang="en-US" sz="2000" dirty="0">
              <a:solidFill>
                <a:schemeClr val="tx1">
                  <a:lumMod val="75000"/>
                  <a:lumOff val="25000"/>
                </a:schemeClr>
              </a:solidFill>
            </a:endParaRPr>
          </a:p>
        </p:txBody>
      </p:sp>
      <p:sp>
        <p:nvSpPr>
          <p:cNvPr id="4" name="Text Placeholder 3"/>
          <p:cNvSpPr>
            <a:spLocks noGrp="1"/>
          </p:cNvSpPr>
          <p:nvPr>
            <p:ph type="body" idx="2"/>
          </p:nvPr>
        </p:nvSpPr>
        <p:spPr>
          <a:xfrm>
            <a:off x="336521" y="2871521"/>
            <a:ext cx="4435824" cy="1597739"/>
          </a:xfrm>
        </p:spPr>
        <p:txBody>
          <a:bodyPr>
            <a:normAutofit/>
          </a:bodyPr>
          <a:lstStyle/>
          <a:p>
            <a:pPr marL="114300" indent="0">
              <a:buNone/>
            </a:pPr>
            <a:r>
              <a:rPr lang="en-US" sz="2000" b="1" dirty="0">
                <a:solidFill>
                  <a:schemeClr val="tx1">
                    <a:lumMod val="75000"/>
                    <a:lumOff val="25000"/>
                  </a:schemeClr>
                </a:solidFill>
              </a:rPr>
              <a:t>Climate Hazards Group Infrared Precipitation with Station </a:t>
            </a:r>
            <a:r>
              <a:rPr lang="en-US" sz="2000" b="1" dirty="0" smtClean="0">
                <a:solidFill>
                  <a:schemeClr val="tx1">
                    <a:lumMod val="75000"/>
                    <a:lumOff val="25000"/>
                  </a:schemeClr>
                </a:solidFill>
              </a:rPr>
              <a:t>Data </a:t>
            </a:r>
            <a:r>
              <a:rPr lang="en-US" sz="2000" dirty="0" smtClean="0">
                <a:solidFill>
                  <a:schemeClr val="tx1">
                    <a:lumMod val="75000"/>
                    <a:lumOff val="25000"/>
                  </a:schemeClr>
                </a:solidFill>
              </a:rPr>
              <a:t>(CHIRPS)</a:t>
            </a:r>
          </a:p>
          <a:p>
            <a:pPr>
              <a:buClr>
                <a:schemeClr val="accent6"/>
              </a:buClr>
              <a:buFont typeface="Webdings" panose="05030102010509060703" pitchFamily="18" charset="2"/>
              <a:buChar char="4"/>
            </a:pPr>
            <a:r>
              <a:rPr lang="en-US" sz="2000" dirty="0" smtClean="0">
                <a:solidFill>
                  <a:schemeClr val="tx1">
                    <a:lumMod val="75000"/>
                    <a:lumOff val="25000"/>
                  </a:schemeClr>
                </a:solidFill>
              </a:rPr>
              <a:t>Precipitation data</a:t>
            </a:r>
          </a:p>
          <a:p>
            <a:endParaRPr lang="en-US" sz="2000" b="1" dirty="0">
              <a:solidFill>
                <a:schemeClr val="tx1">
                  <a:lumMod val="75000"/>
                  <a:lumOff val="25000"/>
                </a:schemeClr>
              </a:solidFill>
            </a:endParaRPr>
          </a:p>
        </p:txBody>
      </p:sp>
      <p:pic>
        <p:nvPicPr>
          <p:cNvPr id="1026" name="Picture 2" descr="Dowa Hunger Alleviation Project"/>
          <p:cNvPicPr>
            <a:picLocks noChangeAspect="1" noChangeArrowheads="1"/>
          </p:cNvPicPr>
          <p:nvPr/>
        </p:nvPicPr>
        <p:blipFill rotWithShape="1">
          <a:blip r:embed="rId3">
            <a:extLst>
              <a:ext uri="{28A0092B-C50C-407E-A947-70E740481C1C}">
                <a14:useLocalDpi xmlns:a14="http://schemas.microsoft.com/office/drawing/2010/main" val="0"/>
              </a:ext>
            </a:extLst>
          </a:blip>
          <a:srcRect l="21172"/>
          <a:stretch/>
        </p:blipFill>
        <p:spPr bwMode="auto">
          <a:xfrm>
            <a:off x="5332288" y="1079280"/>
            <a:ext cx="6859712" cy="577872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44;g5b8a47d095_0_33"/>
          <p:cNvSpPr txBox="1"/>
          <p:nvPr/>
        </p:nvSpPr>
        <p:spPr>
          <a:xfrm>
            <a:off x="8349465" y="6428690"/>
            <a:ext cx="3842535" cy="42931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600"/>
              </a:spcBef>
              <a:spcAft>
                <a:spcPts val="0"/>
              </a:spcAft>
              <a:buClr>
                <a:srgbClr val="000000"/>
              </a:buClr>
              <a:buSzPts val="1400"/>
              <a:buFont typeface="Arial"/>
              <a:buNone/>
            </a:pPr>
            <a:r>
              <a:rPr lang="en-US" sz="1400" b="0" i="0" u="none" strike="noStrike" cap="none" dirty="0">
                <a:solidFill>
                  <a:schemeClr val="bg1"/>
                </a:solidFill>
                <a:latin typeface="Century Gothic"/>
                <a:ea typeface="Century Gothic"/>
                <a:cs typeface="Century Gothic"/>
                <a:sym typeface="Century Gothic"/>
              </a:rPr>
              <a:t>Image Credit: </a:t>
            </a:r>
            <a:r>
              <a:rPr lang="en-US" sz="1400" b="0" i="0" u="none" strike="noStrike" cap="none" dirty="0" smtClean="0">
                <a:solidFill>
                  <a:schemeClr val="bg1"/>
                </a:solidFill>
                <a:latin typeface="Century Gothic"/>
                <a:ea typeface="Century Gothic"/>
                <a:cs typeface="Century Gothic"/>
                <a:sym typeface="Century Gothic"/>
              </a:rPr>
              <a:t>CHAM Communications</a:t>
            </a:r>
            <a:endParaRPr sz="1400" b="0" i="0" u="none" strike="noStrike" cap="none" dirty="0">
              <a:solidFill>
                <a:schemeClr val="bg1"/>
              </a:solidFill>
              <a:latin typeface="Century Gothic"/>
              <a:ea typeface="Century Gothic"/>
              <a:cs typeface="Century Gothic"/>
              <a:sym typeface="Century Gothic"/>
            </a:endParaRPr>
          </a:p>
        </p:txBody>
      </p:sp>
      <p:sp>
        <p:nvSpPr>
          <p:cNvPr id="9" name="Text Placeholder 3"/>
          <p:cNvSpPr>
            <a:spLocks noGrp="1"/>
          </p:cNvSpPr>
          <p:nvPr>
            <p:ph type="body" idx="2"/>
          </p:nvPr>
        </p:nvSpPr>
        <p:spPr>
          <a:xfrm>
            <a:off x="336521" y="4541179"/>
            <a:ext cx="4435824" cy="1733582"/>
          </a:xfrm>
        </p:spPr>
        <p:txBody>
          <a:bodyPr>
            <a:normAutofit fontScale="92500" lnSpcReduction="10000"/>
          </a:bodyPr>
          <a:lstStyle/>
          <a:p>
            <a:pPr marL="114300" indent="0">
              <a:buNone/>
            </a:pPr>
            <a:r>
              <a:rPr lang="en-US" sz="2000" b="1" dirty="0" smtClean="0">
                <a:solidFill>
                  <a:schemeClr val="tx1">
                    <a:lumMod val="75000"/>
                    <a:lumOff val="25000"/>
                  </a:schemeClr>
                </a:solidFill>
              </a:rPr>
              <a:t>National Drought Management Authority </a:t>
            </a:r>
            <a:r>
              <a:rPr lang="en-US" sz="2000" dirty="0" smtClean="0">
                <a:solidFill>
                  <a:schemeClr val="tx1">
                    <a:lumMod val="75000"/>
                    <a:lumOff val="25000"/>
                  </a:schemeClr>
                </a:solidFill>
              </a:rPr>
              <a:t>(NDMA)</a:t>
            </a:r>
          </a:p>
          <a:p>
            <a:pPr>
              <a:buClr>
                <a:schemeClr val="accent6"/>
              </a:buClr>
              <a:buFont typeface="Webdings" panose="05030102010509060703" pitchFamily="18" charset="2"/>
              <a:buChar char="4"/>
            </a:pPr>
            <a:r>
              <a:rPr lang="en-US" sz="2000" dirty="0" smtClean="0">
                <a:solidFill>
                  <a:schemeClr val="tx1">
                    <a:lumMod val="75000"/>
                    <a:lumOff val="25000"/>
                  </a:schemeClr>
                </a:solidFill>
              </a:rPr>
              <a:t>Early Warning Bulletins</a:t>
            </a:r>
          </a:p>
          <a:p>
            <a:pPr lvl="1">
              <a:buClr>
                <a:schemeClr val="accent6"/>
              </a:buClr>
              <a:buFont typeface="Webdings" panose="05030102010509060703" pitchFamily="18" charset="2"/>
              <a:buChar char="4"/>
            </a:pPr>
            <a:r>
              <a:rPr lang="en-US" sz="1600" dirty="0" smtClean="0">
                <a:solidFill>
                  <a:schemeClr val="tx1">
                    <a:lumMod val="75000"/>
                    <a:lumOff val="25000"/>
                  </a:schemeClr>
                </a:solidFill>
              </a:rPr>
              <a:t>Drought classification </a:t>
            </a:r>
          </a:p>
          <a:p>
            <a:pPr>
              <a:buClr>
                <a:schemeClr val="accent6"/>
              </a:buClr>
              <a:buFont typeface="Webdings" panose="05030102010509060703" pitchFamily="18" charset="2"/>
              <a:buChar char="4"/>
            </a:pPr>
            <a:r>
              <a:rPr lang="en-US" sz="2000" dirty="0" smtClean="0">
                <a:solidFill>
                  <a:schemeClr val="tx1">
                    <a:lumMod val="75000"/>
                    <a:lumOff val="25000"/>
                  </a:schemeClr>
                </a:solidFill>
              </a:rPr>
              <a:t>VCI data</a:t>
            </a:r>
          </a:p>
          <a:p>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429139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5b8a47d095_0_65"/>
          <p:cNvSpPr txBox="1"/>
          <p:nvPr/>
        </p:nvSpPr>
        <p:spPr>
          <a:xfrm>
            <a:off x="1133704" y="249199"/>
            <a:ext cx="10233000"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a:solidFill>
                  <a:srgbClr val="7EB761"/>
                </a:solidFill>
                <a:latin typeface="Century Gothic"/>
                <a:ea typeface="Century Gothic"/>
                <a:cs typeface="Century Gothic"/>
                <a:sym typeface="Century Gothic"/>
              </a:rPr>
              <a:t>METHODOLOGY</a:t>
            </a:r>
            <a:endParaRPr sz="1400" b="0" i="0" u="none" strike="noStrike" cap="none" dirty="0">
              <a:solidFill>
                <a:srgbClr val="7EB761"/>
              </a:solidFill>
              <a:latin typeface="Arial"/>
              <a:ea typeface="Arial"/>
              <a:cs typeface="Arial"/>
              <a:sym typeface="Arial"/>
            </a:endParaRPr>
          </a:p>
        </p:txBody>
      </p:sp>
      <p:grpSp>
        <p:nvGrpSpPr>
          <p:cNvPr id="6" name="Group 5"/>
          <p:cNvGrpSpPr/>
          <p:nvPr/>
        </p:nvGrpSpPr>
        <p:grpSpPr>
          <a:xfrm>
            <a:off x="1133600" y="992572"/>
            <a:ext cx="10331568" cy="1358400"/>
            <a:chOff x="1133600" y="992572"/>
            <a:chExt cx="10331568" cy="1358400"/>
          </a:xfrm>
        </p:grpSpPr>
        <p:sp>
          <p:nvSpPr>
            <p:cNvPr id="179" name="Google Shape;179;g5b8a47d095_0_65"/>
            <p:cNvSpPr/>
            <p:nvPr/>
          </p:nvSpPr>
          <p:spPr>
            <a:xfrm rot="5400000">
              <a:off x="6333368" y="-3256327"/>
              <a:ext cx="882900" cy="9380700"/>
            </a:xfrm>
            <a:prstGeom prst="round2SameRect">
              <a:avLst>
                <a:gd name="adj1" fmla="val 16667"/>
                <a:gd name="adj2" fmla="val 0"/>
              </a:avLst>
            </a:prstGeom>
            <a:solidFill>
              <a:schemeClr val="lt1">
                <a:alpha val="89800"/>
              </a:schemeClr>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1133600" y="992572"/>
              <a:ext cx="10288501" cy="1358400"/>
              <a:chOff x="1133600" y="992572"/>
              <a:chExt cx="10288501" cy="1358400"/>
            </a:xfrm>
          </p:grpSpPr>
          <p:sp>
            <p:nvSpPr>
              <p:cNvPr id="177" name="Google Shape;177;g5b8a47d095_0_65"/>
              <p:cNvSpPr/>
              <p:nvPr/>
            </p:nvSpPr>
            <p:spPr>
              <a:xfrm rot="5400000">
                <a:off x="929900" y="1196272"/>
                <a:ext cx="1358400" cy="951000"/>
              </a:xfrm>
              <a:prstGeom prst="chevron">
                <a:avLst>
                  <a:gd name="adj" fmla="val 50000"/>
                </a:avLst>
              </a:prstGeom>
              <a:solidFill>
                <a:srgbClr val="649A40"/>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5b8a47d095_0_65"/>
              <p:cNvSpPr txBox="1"/>
              <p:nvPr/>
            </p:nvSpPr>
            <p:spPr>
              <a:xfrm>
                <a:off x="1133706" y="1544220"/>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en-US" sz="1300" b="0" i="0" u="none" strike="noStrike" cap="none" dirty="0">
                    <a:solidFill>
                      <a:schemeClr val="lt1"/>
                    </a:solidFill>
                    <a:latin typeface="Century Gothic"/>
                    <a:ea typeface="Century Gothic"/>
                    <a:cs typeface="Century Gothic"/>
                    <a:sym typeface="Century Gothic"/>
                  </a:rPr>
                  <a:t>Data Acquisition</a:t>
                </a:r>
                <a:endParaRPr sz="1300" b="0" i="0" u="none" strike="noStrike" cap="none" dirty="0">
                  <a:solidFill>
                    <a:schemeClr val="lt1"/>
                  </a:solidFill>
                  <a:latin typeface="Century Gothic"/>
                  <a:ea typeface="Century Gothic"/>
                  <a:cs typeface="Century Gothic"/>
                  <a:sym typeface="Century Gothic"/>
                </a:endParaRPr>
              </a:p>
            </p:txBody>
          </p:sp>
          <p:sp>
            <p:nvSpPr>
              <p:cNvPr id="180" name="Google Shape;180;g5b8a47d095_0_65"/>
              <p:cNvSpPr txBox="1"/>
              <p:nvPr/>
            </p:nvSpPr>
            <p:spPr>
              <a:xfrm>
                <a:off x="2084601" y="1035675"/>
                <a:ext cx="9337500" cy="796800"/>
              </a:xfrm>
              <a:prstGeom prst="rect">
                <a:avLst/>
              </a:prstGeom>
              <a:noFill/>
              <a:ln>
                <a:noFill/>
              </a:ln>
            </p:spPr>
            <p:txBody>
              <a:bodyPr spcFirstLastPara="1" wrap="square" lIns="128000" tIns="11425" rIns="11425" bIns="11425" anchor="ctr" anchorCtr="0">
                <a:noAutofit/>
              </a:bodyPr>
              <a:lstStyle/>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dirty="0">
                    <a:solidFill>
                      <a:schemeClr val="tx1">
                        <a:lumMod val="75000"/>
                        <a:lumOff val="25000"/>
                      </a:schemeClr>
                    </a:solidFill>
                    <a:latin typeface="Century Gothic"/>
                    <a:ea typeface="Century Gothic"/>
                    <a:cs typeface="Century Gothic"/>
                    <a:sym typeface="Century Gothic"/>
                  </a:rPr>
                  <a:t>Ingest </a:t>
                </a:r>
                <a:r>
                  <a:rPr lang="en-US" sz="1800" dirty="0">
                    <a:solidFill>
                      <a:schemeClr val="tx1">
                        <a:lumMod val="75000"/>
                        <a:lumOff val="25000"/>
                      </a:schemeClr>
                    </a:solidFill>
                    <a:latin typeface="Century Gothic"/>
                    <a:ea typeface="Century Gothic"/>
                    <a:cs typeface="Century Gothic"/>
                    <a:sym typeface="Century Gothic"/>
                  </a:rPr>
                  <a:t>data through RHEAS model</a:t>
                </a:r>
                <a:endParaRPr sz="1800"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dirty="0">
                    <a:solidFill>
                      <a:schemeClr val="tx1">
                        <a:lumMod val="75000"/>
                        <a:lumOff val="25000"/>
                      </a:schemeClr>
                    </a:solidFill>
                    <a:latin typeface="Century Gothic"/>
                    <a:ea typeface="Century Gothic"/>
                    <a:cs typeface="Century Gothic"/>
                    <a:sym typeface="Century Gothic"/>
                  </a:rPr>
                  <a:t>Compile</a:t>
                </a:r>
                <a:r>
                  <a:rPr lang="en-US" sz="1800" dirty="0">
                    <a:solidFill>
                      <a:schemeClr val="tx1">
                        <a:lumMod val="75000"/>
                        <a:lumOff val="25000"/>
                      </a:schemeClr>
                    </a:solidFill>
                    <a:latin typeface="Century Gothic"/>
                    <a:ea typeface="Century Gothic"/>
                    <a:cs typeface="Century Gothic"/>
                    <a:sym typeface="Century Gothic"/>
                  </a:rPr>
                  <a:t> soil moisture, land surface temperature (LST), and precipitation data</a:t>
                </a:r>
                <a:endParaRPr sz="1800" dirty="0">
                  <a:solidFill>
                    <a:schemeClr val="tx1">
                      <a:lumMod val="75000"/>
                      <a:lumOff val="25000"/>
                    </a:schemeClr>
                  </a:solidFill>
                  <a:latin typeface="Century Gothic"/>
                  <a:ea typeface="Century Gothic"/>
                  <a:cs typeface="Century Gothic"/>
                  <a:sym typeface="Century Gothic"/>
                </a:endParaRPr>
              </a:p>
            </p:txBody>
          </p:sp>
        </p:grpSp>
      </p:grpSp>
      <p:grpSp>
        <p:nvGrpSpPr>
          <p:cNvPr id="3" name="Group 2"/>
          <p:cNvGrpSpPr/>
          <p:nvPr/>
        </p:nvGrpSpPr>
        <p:grpSpPr>
          <a:xfrm>
            <a:off x="1133600" y="2205708"/>
            <a:ext cx="10331568" cy="1358400"/>
            <a:chOff x="1133600" y="2205708"/>
            <a:chExt cx="10331568" cy="1358400"/>
          </a:xfrm>
        </p:grpSpPr>
        <p:sp>
          <p:nvSpPr>
            <p:cNvPr id="181" name="Google Shape;181;g5b8a47d095_0_65"/>
            <p:cNvSpPr/>
            <p:nvPr/>
          </p:nvSpPr>
          <p:spPr>
            <a:xfrm rot="5400000">
              <a:off x="929900" y="2409408"/>
              <a:ext cx="1358400" cy="951000"/>
            </a:xfrm>
            <a:prstGeom prst="chevron">
              <a:avLst>
                <a:gd name="adj" fmla="val 50000"/>
              </a:avLst>
            </a:prstGeom>
            <a:solidFill>
              <a:srgbClr val="456A2C"/>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5b8a47d095_0_65"/>
            <p:cNvSpPr txBox="1"/>
            <p:nvPr/>
          </p:nvSpPr>
          <p:spPr>
            <a:xfrm>
              <a:off x="1133606" y="2681219"/>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en-US" sz="1300" b="0" i="0" u="none" strike="noStrike" cap="none" dirty="0">
                  <a:solidFill>
                    <a:schemeClr val="lt1"/>
                  </a:solidFill>
                  <a:latin typeface="Century Gothic"/>
                  <a:ea typeface="Century Gothic"/>
                  <a:cs typeface="Century Gothic"/>
                  <a:sym typeface="Century Gothic"/>
                </a:rPr>
                <a:t>Data Processing</a:t>
              </a:r>
              <a:endParaRPr sz="1300" b="0" i="0" u="none" strike="noStrike" cap="none" dirty="0">
                <a:solidFill>
                  <a:schemeClr val="lt1"/>
                </a:solidFill>
                <a:latin typeface="Century Gothic"/>
                <a:ea typeface="Century Gothic"/>
                <a:cs typeface="Century Gothic"/>
                <a:sym typeface="Century Gothic"/>
              </a:endParaRPr>
            </a:p>
          </p:txBody>
        </p:sp>
        <p:sp>
          <p:nvSpPr>
            <p:cNvPr id="183" name="Google Shape;183;g5b8a47d095_0_65"/>
            <p:cNvSpPr/>
            <p:nvPr/>
          </p:nvSpPr>
          <p:spPr>
            <a:xfrm rot="5400000">
              <a:off x="6333368" y="-2043191"/>
              <a:ext cx="882900" cy="9380700"/>
            </a:xfrm>
            <a:prstGeom prst="round2SameRect">
              <a:avLst>
                <a:gd name="adj1" fmla="val 16667"/>
                <a:gd name="adj2" fmla="val 0"/>
              </a:avLst>
            </a:prstGeom>
            <a:solidFill>
              <a:schemeClr val="lt1">
                <a:alpha val="89800"/>
              </a:schemeClr>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5b8a47d095_0_65"/>
            <p:cNvSpPr txBox="1"/>
            <p:nvPr/>
          </p:nvSpPr>
          <p:spPr>
            <a:xfrm>
              <a:off x="2084601" y="2248811"/>
              <a:ext cx="9337500" cy="796800"/>
            </a:xfrm>
            <a:prstGeom prst="rect">
              <a:avLst/>
            </a:prstGeom>
            <a:noFill/>
            <a:ln>
              <a:noFill/>
            </a:ln>
          </p:spPr>
          <p:txBody>
            <a:bodyPr spcFirstLastPara="1" wrap="square" lIns="128000" tIns="11425" rIns="11425" bIns="11425" anchor="ctr" anchorCtr="0">
              <a:noAutofit/>
            </a:bodyPr>
            <a:lstStyle/>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Process </a:t>
              </a:r>
              <a:r>
                <a:rPr lang="en-US" sz="1800" b="0" i="0" u="none" strike="noStrike" cap="none" dirty="0">
                  <a:solidFill>
                    <a:schemeClr val="tx1">
                      <a:lumMod val="75000"/>
                      <a:lumOff val="25000"/>
                    </a:schemeClr>
                  </a:solidFill>
                  <a:latin typeface="Century Gothic"/>
                  <a:ea typeface="Century Gothic"/>
                  <a:cs typeface="Century Gothic"/>
                  <a:sym typeface="Century Gothic"/>
                </a:rPr>
                <a:t>data using the Variable Infiltration Capacity (VIC) </a:t>
              </a:r>
              <a:r>
                <a:rPr lang="en-US" sz="1800" dirty="0">
                  <a:solidFill>
                    <a:schemeClr val="tx1">
                      <a:lumMod val="75000"/>
                      <a:lumOff val="25000"/>
                    </a:schemeClr>
                  </a:solidFill>
                  <a:latin typeface="Century Gothic"/>
                  <a:ea typeface="Century Gothic"/>
                  <a:cs typeface="Century Gothic"/>
                  <a:sym typeface="Century Gothic"/>
                </a:rPr>
                <a:t>m</a:t>
              </a:r>
              <a:r>
                <a:rPr lang="en-US" sz="1800" b="0" i="0" u="none" strike="noStrike" cap="none" dirty="0">
                  <a:solidFill>
                    <a:schemeClr val="tx1">
                      <a:lumMod val="75000"/>
                      <a:lumOff val="25000"/>
                    </a:schemeClr>
                  </a:solidFill>
                  <a:latin typeface="Century Gothic"/>
                  <a:ea typeface="Century Gothic"/>
                  <a:cs typeface="Century Gothic"/>
                  <a:sym typeface="Century Gothic"/>
                </a:rPr>
                <a:t>odel</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dirty="0">
                  <a:solidFill>
                    <a:schemeClr val="tx1">
                      <a:lumMod val="75000"/>
                      <a:lumOff val="25000"/>
                    </a:schemeClr>
                  </a:solidFill>
                  <a:latin typeface="Century Gothic"/>
                  <a:ea typeface="Century Gothic"/>
                  <a:cs typeface="Century Gothic"/>
                  <a:sym typeface="Century Gothic"/>
                </a:rPr>
                <a:t>Standardize</a:t>
              </a:r>
              <a:r>
                <a:rPr lang="en-US" sz="1800" dirty="0">
                  <a:solidFill>
                    <a:schemeClr val="tx1">
                      <a:lumMod val="75000"/>
                      <a:lumOff val="25000"/>
                    </a:schemeClr>
                  </a:solidFill>
                  <a:latin typeface="Century Gothic"/>
                  <a:ea typeface="Century Gothic"/>
                  <a:cs typeface="Century Gothic"/>
                  <a:sym typeface="Century Gothic"/>
                </a:rPr>
                <a:t> outputs through RHEAS</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4" name="Group 3"/>
          <p:cNvGrpSpPr/>
          <p:nvPr/>
        </p:nvGrpSpPr>
        <p:grpSpPr>
          <a:xfrm>
            <a:off x="1133603" y="3418843"/>
            <a:ext cx="10342323" cy="1358400"/>
            <a:chOff x="1133603" y="3418843"/>
            <a:chExt cx="10342323" cy="1358400"/>
          </a:xfrm>
        </p:grpSpPr>
        <p:sp>
          <p:nvSpPr>
            <p:cNvPr id="185" name="Google Shape;185;g5b8a47d095_0_65"/>
            <p:cNvSpPr/>
            <p:nvPr/>
          </p:nvSpPr>
          <p:spPr>
            <a:xfrm rot="5400000">
              <a:off x="951647" y="3622543"/>
              <a:ext cx="1358400" cy="951000"/>
            </a:xfrm>
            <a:prstGeom prst="chevron">
              <a:avLst>
                <a:gd name="adj" fmla="val 50000"/>
              </a:avLst>
            </a:prstGeom>
            <a:solidFill>
              <a:srgbClr val="253917"/>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5b8a47d095_0_65"/>
            <p:cNvSpPr txBox="1"/>
            <p:nvPr/>
          </p:nvSpPr>
          <p:spPr>
            <a:xfrm>
              <a:off x="1133603" y="3950516"/>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en-US" sz="1300" b="0" i="0" u="none" strike="noStrike" cap="none" dirty="0">
                  <a:solidFill>
                    <a:schemeClr val="lt1"/>
                  </a:solidFill>
                  <a:latin typeface="Century Gothic"/>
                  <a:ea typeface="Century Gothic"/>
                  <a:cs typeface="Century Gothic"/>
                  <a:sym typeface="Century Gothic"/>
                </a:rPr>
                <a:t>Data Analysis</a:t>
              </a:r>
              <a:endParaRPr sz="1300" b="0" i="0" u="none" strike="noStrike" cap="none" dirty="0">
                <a:solidFill>
                  <a:schemeClr val="lt1"/>
                </a:solidFill>
                <a:latin typeface="Century Gothic"/>
                <a:ea typeface="Century Gothic"/>
                <a:cs typeface="Century Gothic"/>
                <a:sym typeface="Century Gothic"/>
              </a:endParaRPr>
            </a:p>
          </p:txBody>
        </p:sp>
        <p:sp>
          <p:nvSpPr>
            <p:cNvPr id="187" name="Google Shape;187;g5b8a47d095_0_65"/>
            <p:cNvSpPr/>
            <p:nvPr/>
          </p:nvSpPr>
          <p:spPr>
            <a:xfrm rot="5400000">
              <a:off x="6344126" y="-829346"/>
              <a:ext cx="882900" cy="9380700"/>
            </a:xfrm>
            <a:prstGeom prst="round2SameRect">
              <a:avLst>
                <a:gd name="adj1" fmla="val 16667"/>
                <a:gd name="adj2" fmla="val 0"/>
              </a:avLst>
            </a:prstGeom>
            <a:solidFill>
              <a:schemeClr val="lt1">
                <a:alpha val="89800"/>
              </a:schemeClr>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5b8a47d095_0_65"/>
            <p:cNvSpPr txBox="1"/>
            <p:nvPr/>
          </p:nvSpPr>
          <p:spPr>
            <a:xfrm>
              <a:off x="2084468" y="3494993"/>
              <a:ext cx="9337500" cy="752999"/>
            </a:xfrm>
            <a:prstGeom prst="rect">
              <a:avLst/>
            </a:prstGeom>
            <a:noFill/>
            <a:ln>
              <a:noFill/>
            </a:ln>
          </p:spPr>
          <p:txBody>
            <a:bodyPr spcFirstLastPara="1" wrap="square" lIns="128000" tIns="11425" rIns="11425" bIns="11425" anchor="ctr" anchorCtr="0">
              <a:noAutofit/>
            </a:bodyPr>
            <a:lstStyle/>
            <a:p>
              <a:pPr marL="457200" marR="0" lvl="0" indent="-342900" algn="l" rtl="0">
                <a:lnSpc>
                  <a:spcPct val="90000"/>
                </a:lnSpc>
                <a:spcBef>
                  <a:spcPts val="270"/>
                </a:spcBef>
                <a:spcAft>
                  <a:spcPts val="0"/>
                </a:spcAft>
                <a:buClr>
                  <a:schemeClr val="accent6"/>
                </a:buClr>
                <a:buSzPts val="1800"/>
                <a:buFont typeface="Webdings" panose="05030102010509060703" pitchFamily="18" charset="2"/>
                <a:buChar char="4"/>
              </a:pPr>
              <a:r>
                <a:rPr lang="en-US" sz="1800" b="1" dirty="0">
                  <a:solidFill>
                    <a:schemeClr val="tx1">
                      <a:lumMod val="75000"/>
                      <a:lumOff val="25000"/>
                    </a:schemeClr>
                  </a:solidFill>
                  <a:latin typeface="Century Gothic"/>
                  <a:ea typeface="Century Gothic"/>
                  <a:cs typeface="Century Gothic"/>
                  <a:sym typeface="Century Gothic"/>
                </a:rPr>
                <a:t>Analyze </a:t>
              </a:r>
              <a:r>
                <a:rPr lang="en-US" sz="1800" dirty="0">
                  <a:solidFill>
                    <a:schemeClr val="tx1">
                      <a:lumMod val="75000"/>
                      <a:lumOff val="25000"/>
                    </a:schemeClr>
                  </a:solidFill>
                  <a:latin typeface="Century Gothic"/>
                  <a:ea typeface="Century Gothic"/>
                  <a:cs typeface="Century Gothic"/>
                  <a:sym typeface="Century Gothic"/>
                </a:rPr>
                <a:t>time series for results from indices</a:t>
              </a:r>
              <a:endParaRPr sz="1800"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dirty="0">
                  <a:solidFill>
                    <a:schemeClr val="tx1">
                      <a:lumMod val="75000"/>
                      <a:lumOff val="25000"/>
                    </a:schemeClr>
                  </a:solidFill>
                  <a:latin typeface="Century Gothic"/>
                  <a:ea typeface="Century Gothic"/>
                  <a:cs typeface="Century Gothic"/>
                  <a:sym typeface="Century Gothic"/>
                </a:rPr>
                <a:t>Calculate </a:t>
              </a:r>
              <a:r>
                <a:rPr lang="en-US" sz="1800" dirty="0">
                  <a:solidFill>
                    <a:schemeClr val="tx1">
                      <a:lumMod val="75000"/>
                      <a:lumOff val="25000"/>
                    </a:schemeClr>
                  </a:solidFill>
                  <a:latin typeface="Century Gothic"/>
                  <a:ea typeface="Century Gothic"/>
                  <a:cs typeface="Century Gothic"/>
                  <a:sym typeface="Century Gothic"/>
                </a:rPr>
                <a:t>correlation values between model outputs and current NDMA bulletins</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5" name="Group 4"/>
          <p:cNvGrpSpPr/>
          <p:nvPr/>
        </p:nvGrpSpPr>
        <p:grpSpPr>
          <a:xfrm>
            <a:off x="1133600" y="4631979"/>
            <a:ext cx="10331568" cy="1358400"/>
            <a:chOff x="1133600" y="4631979"/>
            <a:chExt cx="10331568" cy="1358400"/>
          </a:xfrm>
        </p:grpSpPr>
        <p:sp>
          <p:nvSpPr>
            <p:cNvPr id="189" name="Google Shape;189;g5b8a47d095_0_65"/>
            <p:cNvSpPr/>
            <p:nvPr/>
          </p:nvSpPr>
          <p:spPr>
            <a:xfrm rot="5400000">
              <a:off x="929900" y="4835679"/>
              <a:ext cx="1358400" cy="951000"/>
            </a:xfrm>
            <a:prstGeom prst="chevron">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5b8a47d095_0_65"/>
            <p:cNvSpPr txBox="1"/>
            <p:nvPr/>
          </p:nvSpPr>
          <p:spPr>
            <a:xfrm>
              <a:off x="1133706" y="5183627"/>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en-US" sz="1300" b="0" i="0" u="none" strike="noStrike" cap="none">
                  <a:solidFill>
                    <a:schemeClr val="lt1"/>
                  </a:solidFill>
                  <a:latin typeface="Century Gothic"/>
                  <a:ea typeface="Century Gothic"/>
                  <a:cs typeface="Century Gothic"/>
                  <a:sym typeface="Century Gothic"/>
                </a:rPr>
                <a:t>End Products</a:t>
              </a:r>
              <a:endParaRPr sz="1300" b="0" i="0" u="none" strike="noStrike" cap="none">
                <a:solidFill>
                  <a:schemeClr val="lt1"/>
                </a:solidFill>
                <a:latin typeface="Century Gothic"/>
                <a:ea typeface="Century Gothic"/>
                <a:cs typeface="Century Gothic"/>
                <a:sym typeface="Century Gothic"/>
              </a:endParaRPr>
            </a:p>
          </p:txBody>
        </p:sp>
        <p:sp>
          <p:nvSpPr>
            <p:cNvPr id="191" name="Google Shape;191;g5b8a47d095_0_65"/>
            <p:cNvSpPr/>
            <p:nvPr/>
          </p:nvSpPr>
          <p:spPr>
            <a:xfrm rot="5400000">
              <a:off x="6333368" y="383080"/>
              <a:ext cx="882900" cy="9380700"/>
            </a:xfrm>
            <a:prstGeom prst="round2SameRect">
              <a:avLst>
                <a:gd name="adj1" fmla="val 16667"/>
                <a:gd name="adj2" fmla="val 0"/>
              </a:avLst>
            </a:prstGeom>
            <a:solidFill>
              <a:schemeClr val="lt1">
                <a:alpha val="89800"/>
              </a:schemeClr>
            </a:solid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5b8a47d095_0_65"/>
            <p:cNvSpPr txBox="1"/>
            <p:nvPr/>
          </p:nvSpPr>
          <p:spPr>
            <a:xfrm>
              <a:off x="2084601" y="4675082"/>
              <a:ext cx="9337500" cy="796800"/>
            </a:xfrm>
            <a:prstGeom prst="rect">
              <a:avLst/>
            </a:prstGeom>
            <a:noFill/>
            <a:ln>
              <a:noFill/>
            </a:ln>
          </p:spPr>
          <p:txBody>
            <a:bodyPr spcFirstLastPara="1" wrap="square" lIns="128000" tIns="11425" rIns="11425" bIns="11425" anchor="ctr" anchorCtr="0">
              <a:noAutofit/>
            </a:bodyPr>
            <a:lstStyle/>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Drought </a:t>
              </a:r>
              <a:r>
                <a:rPr lang="en-US" sz="1800" b="1" dirty="0">
                  <a:solidFill>
                    <a:schemeClr val="tx1">
                      <a:lumMod val="75000"/>
                      <a:lumOff val="25000"/>
                    </a:schemeClr>
                  </a:solidFill>
                  <a:latin typeface="Century Gothic"/>
                  <a:ea typeface="Century Gothic"/>
                  <a:cs typeface="Century Gothic"/>
                  <a:sym typeface="Century Gothic"/>
                </a:rPr>
                <a:t>Time Series</a:t>
              </a:r>
              <a:endParaRPr sz="1800" b="1"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Evaluation</a:t>
              </a:r>
              <a:r>
                <a:rPr lang="en-US" sz="1800" b="0" i="0" u="none" strike="noStrike" cap="none" dirty="0">
                  <a:solidFill>
                    <a:schemeClr val="tx1">
                      <a:lumMod val="75000"/>
                      <a:lumOff val="25000"/>
                    </a:schemeClr>
                  </a:solidFill>
                  <a:latin typeface="Century Gothic"/>
                  <a:ea typeface="Century Gothic"/>
                  <a:cs typeface="Century Gothic"/>
                  <a:sym typeface="Century Gothic"/>
                </a:rPr>
                <a:t> of RHEAS Dr</a:t>
              </a:r>
              <a:r>
                <a:rPr lang="en-US" sz="1800" dirty="0">
                  <a:solidFill>
                    <a:schemeClr val="tx1">
                      <a:lumMod val="75000"/>
                      <a:lumOff val="25000"/>
                    </a:schemeClr>
                  </a:solidFill>
                  <a:latin typeface="Century Gothic"/>
                  <a:ea typeface="Century Gothic"/>
                  <a:cs typeface="Century Gothic"/>
                  <a:sym typeface="Century Gothic"/>
                </a:rPr>
                <a:t>ought</a:t>
              </a:r>
              <a:r>
                <a:rPr lang="en-US" sz="1800" b="0" i="0" u="none" strike="noStrike" cap="none" dirty="0">
                  <a:solidFill>
                    <a:schemeClr val="tx1">
                      <a:lumMod val="75000"/>
                      <a:lumOff val="25000"/>
                    </a:schemeClr>
                  </a:solidFill>
                  <a:latin typeface="Century Gothic"/>
                  <a:ea typeface="Century Gothic"/>
                  <a:cs typeface="Century Gothic"/>
                  <a:sym typeface="Century Gothic"/>
                </a:rPr>
                <a:t> Indices</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90000"/>
                </a:lnSpc>
                <a:spcBef>
                  <a:spcPts val="0"/>
                </a:spcBef>
                <a:spcAft>
                  <a:spcPts val="0"/>
                </a:spcAft>
                <a:buClr>
                  <a:schemeClr val="accent6"/>
                </a:buClr>
                <a:buSzPts val="1800"/>
                <a:buFont typeface="Webdings" panose="05030102010509060703" pitchFamily="18" charset="2"/>
                <a:buChar char="4"/>
              </a:pPr>
              <a:r>
                <a:rPr lang="en-US" sz="1800" b="1" i="0" u="none" strike="noStrike" cap="none" dirty="0">
                  <a:solidFill>
                    <a:schemeClr val="tx1">
                      <a:lumMod val="75000"/>
                      <a:lumOff val="25000"/>
                    </a:schemeClr>
                  </a:solidFill>
                  <a:latin typeface="Century Gothic"/>
                  <a:ea typeface="Century Gothic"/>
                  <a:cs typeface="Century Gothic"/>
                  <a:sym typeface="Century Gothic"/>
                </a:rPr>
                <a:t>Story Map</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600" y="1200208"/>
            <a:ext cx="1859167" cy="13699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493" y="1200208"/>
            <a:ext cx="1859167" cy="136991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7386" y="1200208"/>
            <a:ext cx="1859167" cy="136895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3325" y="1200208"/>
            <a:ext cx="1859167" cy="1369913"/>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310" t="236" r="21207" b="6142"/>
          <a:stretch/>
        </p:blipFill>
        <p:spPr>
          <a:xfrm>
            <a:off x="8027386" y="3506288"/>
            <a:ext cx="2418194" cy="278075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2799" y="1200208"/>
            <a:ext cx="1859167" cy="136991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1793" y="1200208"/>
            <a:ext cx="1859167" cy="136991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5208" y="1200208"/>
            <a:ext cx="1859167" cy="137121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761" y="1200208"/>
            <a:ext cx="1859167" cy="1369913"/>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3539" y="1200208"/>
            <a:ext cx="1859168" cy="1379934"/>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6611" y="1200208"/>
            <a:ext cx="1734708" cy="127854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9239" y="3360966"/>
            <a:ext cx="4169321" cy="3071400"/>
          </a:xfrm>
          <a:prstGeom prst="rect">
            <a:avLst/>
          </a:prstGeom>
        </p:spPr>
      </p:pic>
      <p:sp>
        <p:nvSpPr>
          <p:cNvPr id="27" name="TextBox 26"/>
          <p:cNvSpPr txBox="1"/>
          <p:nvPr/>
        </p:nvSpPr>
        <p:spPr>
          <a:xfrm>
            <a:off x="1257300" y="4102853"/>
            <a:ext cx="1235799" cy="830997"/>
          </a:xfrm>
          <a:prstGeom prst="rect">
            <a:avLst/>
          </a:prstGeom>
          <a:noFill/>
        </p:spPr>
        <p:txBody>
          <a:bodyPr wrap="square" rtlCol="0">
            <a:spAutoFit/>
          </a:bodyPr>
          <a:lstStyle/>
          <a:p>
            <a:pPr algn="ctr"/>
            <a:r>
              <a:rPr lang="en-US" sz="2400" b="1" dirty="0" smtClean="0">
                <a:solidFill>
                  <a:schemeClr val="tx1">
                    <a:lumMod val="75000"/>
                    <a:lumOff val="25000"/>
                  </a:schemeClr>
                </a:solidFill>
                <a:latin typeface="Century Gothic" panose="020B0502020202020204" pitchFamily="34" charset="0"/>
              </a:rPr>
              <a:t>RHEAS Results</a:t>
            </a:r>
            <a:endParaRPr lang="en-US" sz="2400" b="1" dirty="0">
              <a:solidFill>
                <a:schemeClr val="tx1">
                  <a:lumMod val="75000"/>
                  <a:lumOff val="25000"/>
                </a:schemeClr>
              </a:solidFill>
              <a:latin typeface="Century Gothic" panose="020B0502020202020204" pitchFamily="34" charset="0"/>
            </a:endParaRPr>
          </a:p>
        </p:txBody>
      </p:sp>
      <p:sp>
        <p:nvSpPr>
          <p:cNvPr id="28" name="TextBox 27"/>
          <p:cNvSpPr txBox="1"/>
          <p:nvPr/>
        </p:nvSpPr>
        <p:spPr>
          <a:xfrm>
            <a:off x="6479902" y="3918186"/>
            <a:ext cx="1547484" cy="1200329"/>
          </a:xfrm>
          <a:prstGeom prst="rect">
            <a:avLst/>
          </a:prstGeom>
          <a:noFill/>
        </p:spPr>
        <p:txBody>
          <a:bodyPr wrap="square" rtlCol="0">
            <a:spAutoFit/>
          </a:bodyPr>
          <a:lstStyle/>
          <a:p>
            <a:pPr algn="ctr"/>
            <a:r>
              <a:rPr lang="en-US" sz="2400" b="1" dirty="0" smtClean="0">
                <a:solidFill>
                  <a:schemeClr val="tx1">
                    <a:lumMod val="75000"/>
                    <a:lumOff val="25000"/>
                  </a:schemeClr>
                </a:solidFill>
                <a:latin typeface="Century Gothic" panose="020B0502020202020204" pitchFamily="34" charset="0"/>
              </a:rPr>
              <a:t>NDMA’s Current Measure</a:t>
            </a:r>
            <a:endParaRPr lang="en-US" sz="2400"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624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
                                        <p:tgtEl>
                                          <p:spTgt spid="9"/>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300"/>
                                        <p:tgtEl>
                                          <p:spTgt spid="17"/>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300"/>
                                        <p:tgtEl>
                                          <p:spTgt spid="1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
                                        <p:tgtEl>
                                          <p:spTgt spid="12"/>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
                                        <p:tgtEl>
                                          <p:spTgt spid="13"/>
                                        </p:tgtEl>
                                      </p:cBhvr>
                                    </p:animEffect>
                                  </p:childTnLst>
                                </p:cTn>
                              </p:par>
                            </p:childTnLst>
                          </p:cTn>
                        </p:par>
                        <p:par>
                          <p:cTn id="32" fill="hold">
                            <p:stCondLst>
                              <p:cond delay="21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00"/>
                                        <p:tgtEl>
                                          <p:spTgt spid="14"/>
                                        </p:tgtEl>
                                      </p:cBhvr>
                                    </p:animEffect>
                                  </p:childTnLst>
                                </p:cTn>
                              </p:par>
                            </p:childTnLst>
                          </p:cTn>
                        </p:par>
                        <p:par>
                          <p:cTn id="36" fill="hold">
                            <p:stCondLst>
                              <p:cond delay="24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300"/>
                                        <p:tgtEl>
                                          <p:spTgt spid="15"/>
                                        </p:tgtEl>
                                      </p:cBhvr>
                                    </p:animEffect>
                                  </p:childTnLst>
                                </p:cTn>
                              </p:par>
                            </p:childTnLst>
                          </p:cTn>
                        </p:par>
                        <p:par>
                          <p:cTn id="40" fill="hold">
                            <p:stCondLst>
                              <p:cond delay="270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300"/>
                                        <p:tgtEl>
                                          <p:spTgt spid="16"/>
                                        </p:tgtEl>
                                      </p:cBhvr>
                                    </p:animEffect>
                                  </p:childTnLst>
                                </p:cTn>
                              </p:par>
                            </p:childTnLst>
                          </p:cTn>
                        </p:par>
                        <p:par>
                          <p:cTn id="44" fill="hold">
                            <p:stCondLst>
                              <p:cond delay="3000"/>
                            </p:stCondLst>
                            <p:childTnLst>
                              <p:par>
                                <p:cTn id="45" presetID="42" presetClass="path" presetSubtype="0" accel="50000" decel="50000" fill="hold" nodeType="afterEffect">
                                  <p:stCondLst>
                                    <p:cond delay="0"/>
                                  </p:stCondLst>
                                  <p:childTnLst>
                                    <p:animMotion origin="layout" path="M 0.00664 0.00741 L -0.57252 0.44213 " pathEditMode="relative" rAng="0" ptsTypes="AA">
                                      <p:cBhvr>
                                        <p:cTn id="46" dur="2000" fill="hold"/>
                                        <p:tgtEl>
                                          <p:spTgt spid="16"/>
                                        </p:tgtEl>
                                        <p:attrNameLst>
                                          <p:attrName>ppt_x</p:attrName>
                                          <p:attrName>ppt_y</p:attrName>
                                        </p:attrNameLst>
                                      </p:cBhvr>
                                      <p:rCtr x="-28958" y="21736"/>
                                    </p:animMotion>
                                  </p:childTnLst>
                                </p:cTn>
                              </p:par>
                              <p:par>
                                <p:cTn id="47" presetID="6" presetClass="emph" presetSubtype="0" fill="hold" nodeType="withEffect">
                                  <p:stCondLst>
                                    <p:cond delay="0"/>
                                  </p:stCondLst>
                                  <p:childTnLst>
                                    <p:animScale>
                                      <p:cBhvr>
                                        <p:cTn id="48" dur="2000" fill="hold"/>
                                        <p:tgtEl>
                                          <p:spTgt spid="16"/>
                                        </p:tgtEl>
                                      </p:cBhvr>
                                      <p:by x="210000" y="210000"/>
                                    </p:animScale>
                                  </p:childTnLst>
                                </p:cTn>
                              </p:par>
                            </p:childTnLst>
                          </p:cTn>
                        </p:par>
                        <p:par>
                          <p:cTn id="49" fill="hold">
                            <p:stCondLst>
                              <p:cond delay="5000"/>
                            </p:stCondLst>
                            <p:childTnLst>
                              <p:par>
                                <p:cTn id="50" presetID="42" presetClass="path" presetSubtype="0" accel="50000" decel="50000" fill="hold" nodeType="afterEffect">
                                  <p:stCondLst>
                                    <p:cond delay="0"/>
                                  </p:stCondLst>
                                  <p:childTnLst>
                                    <p:animMotion origin="layout" path="M -4.375E-6 1.48148E-6 L -0.48737 0.44236 " pathEditMode="relative" rAng="0" ptsTypes="AA">
                                      <p:cBhvr>
                                        <p:cTn id="51" dur="2000" fill="hold"/>
                                        <p:tgtEl>
                                          <p:spTgt spid="15"/>
                                        </p:tgtEl>
                                        <p:attrNameLst>
                                          <p:attrName>ppt_x</p:attrName>
                                          <p:attrName>ppt_y</p:attrName>
                                        </p:attrNameLst>
                                      </p:cBhvr>
                                      <p:rCtr x="-24375" y="22106"/>
                                    </p:animMotion>
                                  </p:childTnLst>
                                </p:cTn>
                              </p:par>
                              <p:par>
                                <p:cTn id="52" presetID="6" presetClass="emph" presetSubtype="0" fill="hold" nodeType="withEffect">
                                  <p:stCondLst>
                                    <p:cond delay="0"/>
                                  </p:stCondLst>
                                  <p:childTnLst>
                                    <p:animScale>
                                      <p:cBhvr>
                                        <p:cTn id="53" dur="2000" fill="hold"/>
                                        <p:tgtEl>
                                          <p:spTgt spid="15"/>
                                        </p:tgtEl>
                                      </p:cBhvr>
                                      <p:by x="210000" y="210000"/>
                                    </p:animScale>
                                  </p:childTnLst>
                                </p:cTn>
                              </p:par>
                            </p:childTnLst>
                          </p:cTn>
                        </p:par>
                        <p:par>
                          <p:cTn id="54" fill="hold">
                            <p:stCondLst>
                              <p:cond delay="7000"/>
                            </p:stCondLst>
                            <p:childTnLst>
                              <p:par>
                                <p:cTn id="55" presetID="42" presetClass="path" presetSubtype="0" accel="50000" decel="50000" fill="hold" nodeType="afterEffect">
                                  <p:stCondLst>
                                    <p:cond delay="0"/>
                                  </p:stCondLst>
                                  <p:childTnLst>
                                    <p:animMotion origin="layout" path="M 4.58333E-6 1.48148E-6 L -0.39467 0.44236 " pathEditMode="relative" rAng="0" ptsTypes="AA">
                                      <p:cBhvr>
                                        <p:cTn id="56" dur="2000" fill="hold"/>
                                        <p:tgtEl>
                                          <p:spTgt spid="14"/>
                                        </p:tgtEl>
                                        <p:attrNameLst>
                                          <p:attrName>ppt_x</p:attrName>
                                          <p:attrName>ppt_y</p:attrName>
                                        </p:attrNameLst>
                                      </p:cBhvr>
                                      <p:rCtr x="-19740" y="22106"/>
                                    </p:animMotion>
                                  </p:childTnLst>
                                </p:cTn>
                              </p:par>
                              <p:par>
                                <p:cTn id="57" presetID="6" presetClass="emph" presetSubtype="0" fill="hold" nodeType="withEffect">
                                  <p:stCondLst>
                                    <p:cond delay="0"/>
                                  </p:stCondLst>
                                  <p:childTnLst>
                                    <p:animScale>
                                      <p:cBhvr>
                                        <p:cTn id="58" dur="2000" fill="hold"/>
                                        <p:tgtEl>
                                          <p:spTgt spid="14"/>
                                        </p:tgtEl>
                                      </p:cBhvr>
                                      <p:by x="210000" y="210000"/>
                                    </p:animScale>
                                  </p:childTnLst>
                                </p:cTn>
                              </p:par>
                            </p:childTnLst>
                          </p:cTn>
                        </p:par>
                        <p:par>
                          <p:cTn id="59" fill="hold">
                            <p:stCondLst>
                              <p:cond delay="9000"/>
                            </p:stCondLst>
                            <p:childTnLst>
                              <p:par>
                                <p:cTn id="60" presetID="42" presetClass="path" presetSubtype="0" accel="50000" decel="50000" fill="hold" nodeType="afterEffect">
                                  <p:stCondLst>
                                    <p:cond delay="0"/>
                                  </p:stCondLst>
                                  <p:childTnLst>
                                    <p:animMotion origin="layout" path="M 4.375E-6 1.48148E-6 L -0.30899 0.44514 " pathEditMode="relative" rAng="0" ptsTypes="AA">
                                      <p:cBhvr>
                                        <p:cTn id="61" dur="2000" fill="hold"/>
                                        <p:tgtEl>
                                          <p:spTgt spid="13"/>
                                        </p:tgtEl>
                                        <p:attrNameLst>
                                          <p:attrName>ppt_x</p:attrName>
                                          <p:attrName>ppt_y</p:attrName>
                                        </p:attrNameLst>
                                      </p:cBhvr>
                                      <p:rCtr x="-15456" y="22245"/>
                                    </p:animMotion>
                                  </p:childTnLst>
                                </p:cTn>
                              </p:par>
                              <p:par>
                                <p:cTn id="62" presetID="6" presetClass="emph" presetSubtype="0" fill="hold" nodeType="withEffect">
                                  <p:stCondLst>
                                    <p:cond delay="0"/>
                                  </p:stCondLst>
                                  <p:childTnLst>
                                    <p:animScale>
                                      <p:cBhvr>
                                        <p:cTn id="63" dur="2000" fill="hold"/>
                                        <p:tgtEl>
                                          <p:spTgt spid="13"/>
                                        </p:tgtEl>
                                      </p:cBhvr>
                                      <p:by x="210000" y="210000"/>
                                    </p:animScale>
                                  </p:childTnLst>
                                </p:cTn>
                              </p:par>
                            </p:childTnLst>
                          </p:cTn>
                        </p:par>
                        <p:par>
                          <p:cTn id="64" fill="hold">
                            <p:stCondLst>
                              <p:cond delay="11000"/>
                            </p:stCondLst>
                            <p:childTnLst>
                              <p:par>
                                <p:cTn id="65" presetID="42" presetClass="path" presetSubtype="0" accel="50000" decel="50000" fill="hold" nodeType="afterEffect">
                                  <p:stCondLst>
                                    <p:cond delay="0"/>
                                  </p:stCondLst>
                                  <p:childTnLst>
                                    <p:animMotion origin="layout" path="M 4.79167E-6 1.48148E-6 L -0.21954 0.44236 " pathEditMode="relative" rAng="0" ptsTypes="AA">
                                      <p:cBhvr>
                                        <p:cTn id="66" dur="2000" fill="hold"/>
                                        <p:tgtEl>
                                          <p:spTgt spid="12"/>
                                        </p:tgtEl>
                                        <p:attrNameLst>
                                          <p:attrName>ppt_x</p:attrName>
                                          <p:attrName>ppt_y</p:attrName>
                                        </p:attrNameLst>
                                      </p:cBhvr>
                                      <p:rCtr x="-10977" y="22106"/>
                                    </p:animMotion>
                                  </p:childTnLst>
                                </p:cTn>
                              </p:par>
                              <p:par>
                                <p:cTn id="67" presetID="6" presetClass="emph" presetSubtype="0" fill="hold" nodeType="withEffect">
                                  <p:stCondLst>
                                    <p:cond delay="0"/>
                                  </p:stCondLst>
                                  <p:childTnLst>
                                    <p:animScale>
                                      <p:cBhvr>
                                        <p:cTn id="68" dur="2000" fill="hold"/>
                                        <p:tgtEl>
                                          <p:spTgt spid="12"/>
                                        </p:tgtEl>
                                      </p:cBhvr>
                                      <p:by x="210000" y="210000"/>
                                    </p:animScale>
                                  </p:childTnLst>
                                </p:cTn>
                              </p:par>
                            </p:childTnLst>
                          </p:cTn>
                        </p:par>
                        <p:par>
                          <p:cTn id="69" fill="hold">
                            <p:stCondLst>
                              <p:cond delay="13000"/>
                            </p:stCondLst>
                            <p:childTnLst>
                              <p:par>
                                <p:cTn id="70" presetID="42" presetClass="path" presetSubtype="0" accel="50000" decel="50000" fill="hold" nodeType="afterEffect">
                                  <p:stCondLst>
                                    <p:cond delay="0"/>
                                  </p:stCondLst>
                                  <p:childTnLst>
                                    <p:animMotion origin="layout" path="M -8.33333E-7 1.48148E-6 L -0.12838 0.44375 " pathEditMode="relative" rAng="0" ptsTypes="AA">
                                      <p:cBhvr>
                                        <p:cTn id="71" dur="2000" fill="hold"/>
                                        <p:tgtEl>
                                          <p:spTgt spid="11"/>
                                        </p:tgtEl>
                                        <p:attrNameLst>
                                          <p:attrName>ppt_x</p:attrName>
                                          <p:attrName>ppt_y</p:attrName>
                                        </p:attrNameLst>
                                      </p:cBhvr>
                                      <p:rCtr x="-6419" y="22176"/>
                                    </p:animMotion>
                                  </p:childTnLst>
                                </p:cTn>
                              </p:par>
                              <p:par>
                                <p:cTn id="72" presetID="6" presetClass="emph" presetSubtype="0" fill="hold" nodeType="withEffect">
                                  <p:stCondLst>
                                    <p:cond delay="0"/>
                                  </p:stCondLst>
                                  <p:childTnLst>
                                    <p:animScale>
                                      <p:cBhvr>
                                        <p:cTn id="73" dur="2000" fill="hold"/>
                                        <p:tgtEl>
                                          <p:spTgt spid="11"/>
                                        </p:tgtEl>
                                      </p:cBhvr>
                                      <p:by x="210000" y="210000"/>
                                    </p:animScale>
                                  </p:childTnLst>
                                </p:cTn>
                              </p:par>
                            </p:childTnLst>
                          </p:cTn>
                        </p:par>
                        <p:par>
                          <p:cTn id="74" fill="hold">
                            <p:stCondLst>
                              <p:cond delay="15000"/>
                            </p:stCondLst>
                            <p:childTnLst>
                              <p:par>
                                <p:cTn id="75" presetID="42" presetClass="path" presetSubtype="0" accel="50000" decel="50000" fill="hold" nodeType="afterEffect">
                                  <p:stCondLst>
                                    <p:cond delay="0"/>
                                  </p:stCondLst>
                                  <p:childTnLst>
                                    <p:animMotion origin="layout" path="M 1.875E-6 0 L -0.03841 0.43912 " pathEditMode="relative" rAng="0" ptsTypes="AA">
                                      <p:cBhvr>
                                        <p:cTn id="76" dur="2000" fill="hold"/>
                                        <p:tgtEl>
                                          <p:spTgt spid="10"/>
                                        </p:tgtEl>
                                        <p:attrNameLst>
                                          <p:attrName>ppt_x</p:attrName>
                                          <p:attrName>ppt_y</p:attrName>
                                        </p:attrNameLst>
                                      </p:cBhvr>
                                      <p:rCtr x="-1927" y="21944"/>
                                    </p:animMotion>
                                  </p:childTnLst>
                                </p:cTn>
                              </p:par>
                              <p:par>
                                <p:cTn id="77" presetID="6" presetClass="emph" presetSubtype="0" fill="hold" nodeType="withEffect">
                                  <p:stCondLst>
                                    <p:cond delay="0"/>
                                  </p:stCondLst>
                                  <p:childTnLst>
                                    <p:animScale>
                                      <p:cBhvr>
                                        <p:cTn id="78" dur="2000" fill="hold"/>
                                        <p:tgtEl>
                                          <p:spTgt spid="10"/>
                                        </p:tgtEl>
                                      </p:cBhvr>
                                      <p:by x="210000" y="210000"/>
                                    </p:animScale>
                                  </p:childTnLst>
                                </p:cTn>
                              </p:par>
                            </p:childTnLst>
                          </p:cTn>
                        </p:par>
                        <p:par>
                          <p:cTn id="79" fill="hold">
                            <p:stCondLst>
                              <p:cond delay="17000"/>
                            </p:stCondLst>
                            <p:childTnLst>
                              <p:par>
                                <p:cTn id="80" presetID="42" presetClass="path" presetSubtype="0" accel="50000" decel="50000" fill="hold" nodeType="afterEffect">
                                  <p:stCondLst>
                                    <p:cond delay="0"/>
                                  </p:stCondLst>
                                  <p:childTnLst>
                                    <p:animMotion origin="layout" path="M -1.875E-6 1.48148E-6 L 0.05378 0.44074 " pathEditMode="relative" rAng="0" ptsTypes="AA">
                                      <p:cBhvr>
                                        <p:cTn id="81" dur="2000" fill="hold"/>
                                        <p:tgtEl>
                                          <p:spTgt spid="17"/>
                                        </p:tgtEl>
                                        <p:attrNameLst>
                                          <p:attrName>ppt_x</p:attrName>
                                          <p:attrName>ppt_y</p:attrName>
                                        </p:attrNameLst>
                                      </p:cBhvr>
                                      <p:rCtr x="2682" y="22037"/>
                                    </p:animMotion>
                                  </p:childTnLst>
                                </p:cTn>
                              </p:par>
                              <p:par>
                                <p:cTn id="82" presetID="6" presetClass="emph" presetSubtype="0" fill="hold" nodeType="withEffect">
                                  <p:stCondLst>
                                    <p:cond delay="0"/>
                                  </p:stCondLst>
                                  <p:childTnLst>
                                    <p:animScale>
                                      <p:cBhvr>
                                        <p:cTn id="83" dur="2000" fill="hold"/>
                                        <p:tgtEl>
                                          <p:spTgt spid="17"/>
                                        </p:tgtEl>
                                      </p:cBhvr>
                                      <p:by x="210000" y="210000"/>
                                    </p:animScale>
                                  </p:childTnLst>
                                </p:cTn>
                              </p:par>
                            </p:childTnLst>
                          </p:cTn>
                        </p:par>
                        <p:par>
                          <p:cTn id="84" fill="hold">
                            <p:stCondLst>
                              <p:cond delay="19000"/>
                            </p:stCondLst>
                            <p:childTnLst>
                              <p:par>
                                <p:cTn id="85" presetID="42" presetClass="path" presetSubtype="0" accel="50000" decel="50000" fill="hold" nodeType="afterEffect">
                                  <p:stCondLst>
                                    <p:cond delay="0"/>
                                  </p:stCondLst>
                                  <p:childTnLst>
                                    <p:animMotion origin="layout" path="M 8.33333E-7 -2.96296E-6 L 0.14219 0.44167 " pathEditMode="relative" rAng="0" ptsTypes="AA">
                                      <p:cBhvr>
                                        <p:cTn id="86" dur="2000" fill="hold"/>
                                        <p:tgtEl>
                                          <p:spTgt spid="9"/>
                                        </p:tgtEl>
                                        <p:attrNameLst>
                                          <p:attrName>ppt_x</p:attrName>
                                          <p:attrName>ppt_y</p:attrName>
                                        </p:attrNameLst>
                                      </p:cBhvr>
                                      <p:rCtr x="7109" y="22083"/>
                                    </p:animMotion>
                                  </p:childTnLst>
                                </p:cTn>
                              </p:par>
                              <p:par>
                                <p:cTn id="87" presetID="6" presetClass="emph" presetSubtype="0" fill="hold" nodeType="withEffect">
                                  <p:stCondLst>
                                    <p:cond delay="0"/>
                                  </p:stCondLst>
                                  <p:childTnLst>
                                    <p:animScale>
                                      <p:cBhvr>
                                        <p:cTn id="88" dur="2000" fill="hold"/>
                                        <p:tgtEl>
                                          <p:spTgt spid="9"/>
                                        </p:tgtEl>
                                      </p:cBhvr>
                                      <p:by x="210000" y="210000"/>
                                    </p:animScale>
                                  </p:childTnLst>
                                </p:cTn>
                              </p:par>
                            </p:childTnLst>
                          </p:cTn>
                        </p:par>
                        <p:par>
                          <p:cTn id="89" fill="hold">
                            <p:stCondLst>
                              <p:cond delay="21000"/>
                            </p:stCondLst>
                            <p:childTnLst>
                              <p:par>
                                <p:cTn id="90" presetID="42" presetClass="path" presetSubtype="0" accel="50000" decel="50000" fill="hold" nodeType="afterEffect">
                                  <p:stCondLst>
                                    <p:cond delay="0"/>
                                  </p:stCondLst>
                                  <p:childTnLst>
                                    <p:animMotion origin="layout" path="M -0.00378 0.00138 L 0.23515 0.45046 " pathEditMode="relative" rAng="0" ptsTypes="AA">
                                      <p:cBhvr>
                                        <p:cTn id="91" dur="2000" fill="hold"/>
                                        <p:tgtEl>
                                          <p:spTgt spid="8"/>
                                        </p:tgtEl>
                                        <p:attrNameLst>
                                          <p:attrName>ppt_x</p:attrName>
                                          <p:attrName>ppt_y</p:attrName>
                                        </p:attrNameLst>
                                      </p:cBhvr>
                                      <p:rCtr x="11940" y="22454"/>
                                    </p:animMotion>
                                  </p:childTnLst>
                                </p:cTn>
                              </p:par>
                              <p:par>
                                <p:cTn id="92" presetID="6" presetClass="emph" presetSubtype="0" fill="hold" nodeType="withEffect">
                                  <p:stCondLst>
                                    <p:cond delay="0"/>
                                  </p:stCondLst>
                                  <p:childTnLst>
                                    <p:animScale>
                                      <p:cBhvr>
                                        <p:cTn id="93" dur="2000" fill="hold"/>
                                        <p:tgtEl>
                                          <p:spTgt spid="8"/>
                                        </p:tgtEl>
                                      </p:cBhvr>
                                      <p:by x="210000" y="210000"/>
                                    </p:animScale>
                                  </p:childTnLst>
                                </p:cTn>
                              </p:par>
                            </p:childTnLst>
                          </p:cTn>
                        </p:par>
                        <p:par>
                          <p:cTn id="94" fill="hold">
                            <p:stCondLst>
                              <p:cond delay="23000"/>
                            </p:stCondLst>
                            <p:childTnLst>
                              <p:par>
                                <p:cTn id="95" presetID="2" presetClass="entr" presetSubtype="4"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4380</TotalTime>
  <Words>3147</Words>
  <Application>Microsoft Office PowerPoint</Application>
  <PresentationFormat>Widescreen</PresentationFormat>
  <Paragraphs>256</Paragraphs>
  <Slides>18</Slides>
  <Notes>18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Arimo</vt:lpstr>
      <vt:lpstr>Calibri</vt:lpstr>
      <vt:lpstr>Century Gothic</vt:lpstr>
      <vt:lpstr>Garamond</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ANCILLARY DATASETS </vt:lpstr>
      <vt:lpstr>PowerPoint Presentation</vt:lpstr>
      <vt:lpstr>RESULTS</vt:lpstr>
      <vt:lpstr>RESULTS – Case Study Counties</vt:lpstr>
      <vt:lpstr>RESULTS – Time Series for Isiolo County</vt:lpstr>
      <vt:lpstr>RESULTS – Correlation for Isiolo County </vt:lpstr>
      <vt:lpstr>RESULTS – SPI1 AND SPI12</vt:lpstr>
      <vt:lpstr>RESULTS – CDI</vt:lpstr>
      <vt:lpstr>PowerPoint Presentation</vt:lpstr>
      <vt:lpstr>PowerPoint Presentation</vt:lpstr>
      <vt:lpstr>PowerPoint Presentation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100</cp:revision>
  <dcterms:created xsi:type="dcterms:W3CDTF">2019-02-11T19:14:02Z</dcterms:created>
  <dcterms:modified xsi:type="dcterms:W3CDTF">2019-08-23T20:32:13Z</dcterms:modified>
</cp:coreProperties>
</file>