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3" r:id="rId2"/>
    <p:sldMasterId id="2147483703" r:id="rId3"/>
    <p:sldMasterId id="2147483723" r:id="rId4"/>
    <p:sldMasterId id="2147483743" r:id="rId5"/>
    <p:sldMasterId id="2147483753" r:id="rId6"/>
    <p:sldMasterId id="2147483763" r:id="rId7"/>
  </p:sldMasterIdLst>
  <p:notesMasterIdLst>
    <p:notesMasterId r:id="rId30"/>
  </p:notesMasterIdLst>
  <p:handoutMasterIdLst>
    <p:handoutMasterId r:id="rId31"/>
  </p:handoutMasterIdLst>
  <p:sldIdLst>
    <p:sldId id="275" r:id="rId8"/>
    <p:sldId id="302" r:id="rId9"/>
    <p:sldId id="303" r:id="rId10"/>
    <p:sldId id="333" r:id="rId11"/>
    <p:sldId id="279" r:id="rId12"/>
    <p:sldId id="326" r:id="rId13"/>
    <p:sldId id="304" r:id="rId14"/>
    <p:sldId id="327" r:id="rId15"/>
    <p:sldId id="329" r:id="rId16"/>
    <p:sldId id="330" r:id="rId17"/>
    <p:sldId id="328" r:id="rId18"/>
    <p:sldId id="316" r:id="rId19"/>
    <p:sldId id="317" r:id="rId20"/>
    <p:sldId id="331" r:id="rId21"/>
    <p:sldId id="332" r:id="rId22"/>
    <p:sldId id="319" r:id="rId23"/>
    <p:sldId id="322" r:id="rId24"/>
    <p:sldId id="312" r:id="rId25"/>
    <p:sldId id="311" r:id="rId26"/>
    <p:sldId id="334" r:id="rId27"/>
    <p:sldId id="321" r:id="rId28"/>
    <p:sldId id="335"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73"/>
    <a:srgbClr val="73A9DB"/>
    <a:srgbClr val="08F4F1"/>
    <a:srgbClr val="FFFF73"/>
    <a:srgbClr val="FFFFBF"/>
    <a:srgbClr val="D93A2B"/>
    <a:srgbClr val="557FB7"/>
    <a:srgbClr val="B2B2B2"/>
    <a:srgbClr val="00C5FF"/>
    <a:srgbClr val="A80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51" autoAdjust="0"/>
    <p:restoredTop sz="77204" autoAdjust="0"/>
  </p:normalViewPr>
  <p:slideViewPr>
    <p:cSldViewPr snapToGrid="0">
      <p:cViewPr varScale="1">
        <p:scale>
          <a:sx n="90" d="100"/>
          <a:sy n="90" d="100"/>
        </p:scale>
        <p:origin x="1158" y="78"/>
      </p:cViewPr>
      <p:guideLst>
        <p:guide orient="horz"/>
        <p:guide pos="4944"/>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477362204724412E-2"/>
          <c:y val="4.8206264945174097E-2"/>
          <c:w val="0.8170539549033643"/>
          <c:h val="0.84269934977272565"/>
        </c:manualLayout>
      </c:layout>
      <c:barChart>
        <c:barDir val="col"/>
        <c:grouping val="clustered"/>
        <c:varyColors val="0"/>
        <c:ser>
          <c:idx val="1"/>
          <c:order val="0"/>
          <c:tx>
            <c:strRef>
              <c:f>Sheet2!$B$25</c:f>
              <c:strCache>
                <c:ptCount val="1"/>
                <c:pt idx="0">
                  <c:v>glacier (sq mi)</c:v>
                </c:pt>
              </c:strCache>
            </c:strRef>
          </c:tx>
          <c:spPr>
            <a:solidFill>
              <a:srgbClr val="00269B"/>
            </a:solidFill>
          </c:spPr>
          <c:invertIfNegative val="0"/>
          <c:dLbls>
            <c:dLbl>
              <c:idx val="0"/>
              <c:layout>
                <c:manualLayout>
                  <c:x val="-6.8181818181818179E-3"/>
                  <c:y val="-2.849905571632713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9545454545454537E-3"/>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9.0909090909090905E-3"/>
                  <c:y val="2.849905571632817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8181818181818179E-3"/>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9.0909090909090905E-3"/>
                  <c:y val="0"/>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0" sourceLinked="0"/>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Sheet2!$A$26:$A$30</c:f>
              <c:numCache>
                <c:formatCode>General</c:formatCode>
                <c:ptCount val="5"/>
                <c:pt idx="0">
                  <c:v>1995</c:v>
                </c:pt>
                <c:pt idx="1">
                  <c:v>1999</c:v>
                </c:pt>
                <c:pt idx="2">
                  <c:v>2000</c:v>
                </c:pt>
                <c:pt idx="3">
                  <c:v>2014</c:v>
                </c:pt>
                <c:pt idx="4">
                  <c:v>2015</c:v>
                </c:pt>
              </c:numCache>
            </c:numRef>
          </c:cat>
          <c:val>
            <c:numRef>
              <c:f>Sheet2!$B$26:$B$30</c:f>
              <c:numCache>
                <c:formatCode>General</c:formatCode>
                <c:ptCount val="5"/>
                <c:pt idx="0">
                  <c:v>0.74</c:v>
                </c:pt>
                <c:pt idx="1">
                  <c:v>0.31</c:v>
                </c:pt>
                <c:pt idx="2">
                  <c:v>0.105</c:v>
                </c:pt>
                <c:pt idx="3">
                  <c:v>2.0529999999999999</c:v>
                </c:pt>
                <c:pt idx="4">
                  <c:v>0.35899999999999999</c:v>
                </c:pt>
              </c:numCache>
            </c:numRef>
          </c:val>
        </c:ser>
        <c:ser>
          <c:idx val="2"/>
          <c:order val="1"/>
          <c:tx>
            <c:strRef>
              <c:f>Sheet2!$C$25</c:f>
              <c:strCache>
                <c:ptCount val="1"/>
                <c:pt idx="0">
                  <c:v>ice field (sq mi)</c:v>
                </c:pt>
              </c:strCache>
            </c:strRef>
          </c:tx>
          <c:spPr>
            <a:solidFill>
              <a:srgbClr val="00C5FF"/>
            </a:solidFill>
            <a:ln>
              <a:solidFill>
                <a:srgbClr val="00C5FF"/>
              </a:solidFill>
            </a:ln>
          </c:spPr>
          <c:invertIfNegative val="0"/>
          <c:dLbls>
            <c:numFmt formatCode="#,##0.00" sourceLinked="0"/>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Sheet2!$A$26:$A$30</c:f>
              <c:numCache>
                <c:formatCode>General</c:formatCode>
                <c:ptCount val="5"/>
                <c:pt idx="0">
                  <c:v>1995</c:v>
                </c:pt>
                <c:pt idx="1">
                  <c:v>1999</c:v>
                </c:pt>
                <c:pt idx="2">
                  <c:v>2000</c:v>
                </c:pt>
                <c:pt idx="3">
                  <c:v>2014</c:v>
                </c:pt>
                <c:pt idx="4">
                  <c:v>2015</c:v>
                </c:pt>
              </c:numCache>
            </c:numRef>
          </c:cat>
          <c:val>
            <c:numRef>
              <c:f>Sheet2!$C$26:$C$30</c:f>
              <c:numCache>
                <c:formatCode>General</c:formatCode>
                <c:ptCount val="5"/>
                <c:pt idx="0">
                  <c:v>3.9460000000000002</c:v>
                </c:pt>
                <c:pt idx="1">
                  <c:v>13.102</c:v>
                </c:pt>
                <c:pt idx="2">
                  <c:v>6.5060000000000002</c:v>
                </c:pt>
                <c:pt idx="3">
                  <c:v>11.936</c:v>
                </c:pt>
                <c:pt idx="4">
                  <c:v>1.234</c:v>
                </c:pt>
              </c:numCache>
            </c:numRef>
          </c:val>
        </c:ser>
        <c:dLbls>
          <c:showLegendKey val="0"/>
          <c:showVal val="0"/>
          <c:showCatName val="0"/>
          <c:showSerName val="0"/>
          <c:showPercent val="0"/>
          <c:showBubbleSize val="0"/>
        </c:dLbls>
        <c:gapWidth val="150"/>
        <c:axId val="113134488"/>
        <c:axId val="113420536"/>
      </c:barChart>
      <c:catAx>
        <c:axId val="113134488"/>
        <c:scaling>
          <c:orientation val="minMax"/>
        </c:scaling>
        <c:delete val="0"/>
        <c:axPos val="b"/>
        <c:numFmt formatCode="General" sourceLinked="1"/>
        <c:majorTickMark val="out"/>
        <c:minorTickMark val="none"/>
        <c:tickLblPos val="nextTo"/>
        <c:txPr>
          <a:bodyPr/>
          <a:lstStyle/>
          <a:p>
            <a:pPr>
              <a:defRPr sz="2400"/>
            </a:pPr>
            <a:endParaRPr lang="en-US"/>
          </a:p>
        </c:txPr>
        <c:crossAx val="113420536"/>
        <c:crosses val="autoZero"/>
        <c:auto val="1"/>
        <c:lblAlgn val="ctr"/>
        <c:lblOffset val="100"/>
        <c:noMultiLvlLbl val="0"/>
      </c:catAx>
      <c:valAx>
        <c:axId val="113420536"/>
        <c:scaling>
          <c:orientation val="minMax"/>
        </c:scaling>
        <c:delete val="0"/>
        <c:axPos val="l"/>
        <c:numFmt formatCode="General" sourceLinked="1"/>
        <c:majorTickMark val="out"/>
        <c:minorTickMark val="none"/>
        <c:tickLblPos val="nextTo"/>
        <c:txPr>
          <a:bodyPr/>
          <a:lstStyle/>
          <a:p>
            <a:pPr>
              <a:defRPr sz="2400"/>
            </a:pPr>
            <a:endParaRPr lang="en-US"/>
          </a:p>
        </c:txPr>
        <c:crossAx val="113134488"/>
        <c:crosses val="autoZero"/>
        <c:crossBetween val="between"/>
      </c:valAx>
      <c:spPr>
        <a:noFill/>
        <a:ln>
          <a:noFill/>
        </a:ln>
      </c:spPr>
    </c:plotArea>
    <c:legend>
      <c:legendPos val="r"/>
      <c:layout/>
      <c:overlay val="0"/>
      <c:txPr>
        <a:bodyPr/>
        <a:lstStyle/>
        <a:p>
          <a:pPr>
            <a:defRPr sz="2400"/>
          </a:pPr>
          <a:endParaRPr lang="en-US"/>
        </a:p>
      </c:txPr>
    </c:legend>
    <c:plotVisOnly val="1"/>
    <c:dispBlanksAs val="gap"/>
    <c:showDLblsOverMax val="0"/>
  </c:chart>
  <c:txPr>
    <a:bodyPr/>
    <a:lstStyle/>
    <a:p>
      <a:pPr>
        <a:defRPr sz="2000">
          <a:solidFill>
            <a:schemeClr val="bg2">
              <a:lumMod val="50000"/>
            </a:schemeClr>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53FFA6F-118D-4BF5-B946-FA179E5EFEFB}" type="datetimeFigureOut">
              <a:rPr lang="en-US" smtClean="0"/>
              <a:t>8/8/2016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DAC9585-5C05-4D7F-98BC-B2CAA69A9B85}" type="slidenum">
              <a:rPr lang="en-US" smtClean="0"/>
              <a:t>‹#›</a:t>
            </a:fld>
            <a:endParaRPr lang="en-US"/>
          </a:p>
        </p:txBody>
      </p:sp>
    </p:spTree>
    <p:extLst>
      <p:ext uri="{BB962C8B-B14F-4D97-AF65-F5344CB8AC3E}">
        <p14:creationId xmlns:p14="http://schemas.microsoft.com/office/powerpoint/2010/main" val="2977583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t>8/8/2016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ps.gov/media/photo/gallery.htm?id=2D37E30B-155D-451F-67D400202546236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ps.gov/media/photo/gallery.htm?id=016D0F70-1DD8-B71B-0BF43FF8619649E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ps.gov/archeology/sites/npSites/glacierIcePatch.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(morning/evening).  My name is Michael Brooke.  I am the Center Lead for the NASA DEVELOP node at the Wise County and City of Norton Clerk of Court’s Office in Wise, VA.  I am also a member of the Northern Great Plains Water project.</a:t>
            </a:r>
          </a:p>
          <a:p>
            <a:endParaRPr lang="en-US" dirty="0"/>
          </a:p>
          <a:p>
            <a:r>
              <a:rPr lang="en-US" dirty="0"/>
              <a:t>Good (morning/evening).  My name is Xin Hong. </a:t>
            </a:r>
          </a:p>
          <a:p>
            <a:endParaRPr lang="en-US" dirty="0"/>
          </a:p>
          <a:p>
            <a:r>
              <a:rPr lang="en-US" dirty="0"/>
              <a:t>Good (morning/evening).  My name is Cody Vineyard.  </a:t>
            </a:r>
          </a:p>
          <a:p>
            <a:endParaRPr lang="en-US" dirty="0"/>
          </a:p>
          <a:p>
            <a:r>
              <a:rPr lang="en-US" dirty="0"/>
              <a:t>Our team lead, Anne Gale, sends her regrets.  She is not able to be with us today.  </a:t>
            </a:r>
          </a:p>
          <a:p>
            <a:endParaRPr lang="en-US" dirty="0"/>
          </a:p>
          <a:p>
            <a:r>
              <a:rPr lang="en-US" dirty="0"/>
              <a:t>Our project uses NASA Earth observations to detect changes in the glaciers over time in the Intermountain National Parks.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accomplish our objectives we began by downloading data from the Prism climate group from Oregon State University to develop an individual climatology for the Park.  Monthly average temperature from April to September was compares to the 30-year average to determine which years had the least and greatest potential for snow melt.  According to the Prism climate datasets and the available Landsat scenes, we selected 1995, 1999, 2000, 2014, and 2015 as our study years.</a:t>
            </a:r>
          </a:p>
          <a:p>
            <a:endParaRPr lang="en-US" dirty="0"/>
          </a:p>
          <a:p>
            <a:r>
              <a:rPr lang="en-US" dirty="0"/>
              <a:t>Image Source:  Prism</a:t>
            </a: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606382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downloaded the Landsat satellite images data from U.S. Geological Survey.</a:t>
            </a:r>
          </a:p>
          <a:p>
            <a:pPr defTabSz="931774">
              <a:defRPr/>
            </a:pPr>
            <a:r>
              <a:rPr lang="en-US" dirty="0"/>
              <a:t>The Landsat data was used for mapping the snow and ice fields.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23309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referring to the climate data, we mapped ice</a:t>
            </a:r>
            <a:r>
              <a:rPr lang="en-US" baseline="0" dirty="0" smtClean="0"/>
              <a:t> fields and </a:t>
            </a:r>
            <a:r>
              <a:rPr lang="en-US" dirty="0" smtClean="0"/>
              <a:t>glaciers that cover five different years which had temperature anomalies (either hotter or colder than the average).  Here are two examples of the resultant maps: ice</a:t>
            </a:r>
            <a:r>
              <a:rPr lang="en-US" baseline="0" dirty="0" smtClean="0"/>
              <a:t> field and </a:t>
            </a:r>
            <a:r>
              <a:rPr lang="en-US" dirty="0" smtClean="0"/>
              <a:t>glacier cover in 1995 and 2015. </a:t>
            </a:r>
          </a:p>
          <a:p>
            <a:pPr defTabSz="931774">
              <a:defRPr/>
            </a:pPr>
            <a:r>
              <a:rPr lang="en-US" dirty="0"/>
              <a:t>These are images of our study area using the Digital Elevation Model.  The green areas are the valleys and the light brown and cream colors are the peaks. The light blue area are ice fields.  The darker blue areas are glaciers.  On the left side, you see the data from 1995.  On the right side are the glaciers from 2015.  As you can see, our data shows that the glaciers are shrinking.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710748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zoom in for a closer look.  The top row shows the study area in 1995 and 2015.</a:t>
            </a:r>
            <a:r>
              <a:rPr lang="en-US" baseline="0" dirty="0" smtClean="0"/>
              <a:t>  The lower row is zoomed in to the same glacier in 1995 and 2015.  According to our data, this glacier has </a:t>
            </a:r>
            <a:r>
              <a:rPr lang="en-US" baseline="0" dirty="0" smtClean="0">
                <a:solidFill>
                  <a:srgbClr val="FF0000"/>
                </a:solidFill>
              </a:rPr>
              <a:t>melted 51</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3308453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area</a:t>
            </a:r>
            <a:r>
              <a:rPr lang="en-US" baseline="0" dirty="0" smtClean="0"/>
              <a:t> of glacier and ice field for the study years. Questions of the chart?</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710748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According</a:t>
            </a:r>
            <a:r>
              <a:rPr lang="en-US" baseline="0" dirty="0" smtClean="0"/>
              <a:t> to the available data, we mapped the snow frequency for 14 out of 20 years. We used cell statistics in ArcGIS to sum the snow frequency of these 14 years. The sum was divided by 14. Then generated this above snow frequency map over the study years.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710748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compared the</a:t>
            </a:r>
            <a:r>
              <a:rPr lang="en-US" baseline="0" dirty="0" smtClean="0"/>
              <a:t> ice fields that we found for 2015 with the ice fields provided by Rocky Mountain National Park.  Our goal was to locate ice fields that haven’t been recorded in their inventory.</a:t>
            </a:r>
          </a:p>
          <a:p>
            <a:endParaRPr lang="en-US" baseline="0" dirty="0" smtClean="0"/>
          </a:p>
          <a:p>
            <a:r>
              <a:rPr lang="en-US" baseline="0" dirty="0" smtClean="0"/>
              <a:t>The image showing here is the amplification of a part of the glaciers.  Areas in yellow are the iced fields collected by field survey, areas in light blue and dark blue are the ice fields and glacier we found for 2015. We can tell that there are a couple of ice fields and glaciers in 2015 which have not been recorded by the filed survey.  For the Rocky Mountain, this is helpful information for completing their glacier profiles. </a:t>
            </a:r>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3768356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had a couple of limitations for our project.  The first is that Landsat passes over a certain area every 16 days.  The second limitation was the amount of cloud cover that occurs above Rocky Mountain during the months of our study period as air lifts over the mountains.  </a:t>
            </a:r>
          </a:p>
          <a:p>
            <a:pPr defTabSz="931774">
              <a:defRPr/>
            </a:pPr>
            <a:endParaRPr lang="en-US" dirty="0"/>
          </a:p>
          <a:p>
            <a:pPr defTabSz="931774">
              <a:defRPr/>
            </a:pPr>
            <a:endParaRPr lang="en-US" dirty="0"/>
          </a:p>
          <a:p>
            <a:r>
              <a:rPr lang="en-US" dirty="0" smtClean="0"/>
              <a:t>Image Source:  http://spaceflight101.com/spacecraft/landsat-ldcm/</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079331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According to our research, Rocky Mountain’s glaciers decreased 69%.  Their ice fields decreased  51%.</a:t>
            </a:r>
          </a:p>
          <a:p>
            <a:pPr defTabSz="931774">
              <a:defRPr/>
            </a:pPr>
            <a:endParaRPr lang="en-US" dirty="0"/>
          </a:p>
          <a:p>
            <a:pPr defTabSz="931774">
              <a:defRPr/>
            </a:pPr>
            <a:endParaRPr lang="en-US" dirty="0"/>
          </a:p>
          <a:p>
            <a:pPr defTabSz="931774">
              <a:defRPr/>
            </a:pPr>
            <a:r>
              <a:rPr lang="en-US" dirty="0"/>
              <a:t>Image Source: Kelly Stehman, Rocky Mountain National Park</a:t>
            </a:r>
          </a:p>
          <a:p>
            <a:pPr defTabSz="931774">
              <a:defRPr/>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342807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Image Source: </a:t>
            </a:r>
            <a:r>
              <a:rPr lang="en-US" u="sng" dirty="0" smtClean="0">
                <a:solidFill>
                  <a:schemeClr val="accent5"/>
                </a:solidFill>
                <a:hlinkClick r:id="rId3"/>
              </a:rPr>
              <a:t>https://www.nps.gov/media/photo/gallery.htm?id=2D37E30B-155D-451F-67D4002025462368</a:t>
            </a:r>
            <a:r>
              <a:rPr lang="en-US" dirty="0" smtClean="0"/>
              <a:t> </a:t>
            </a:r>
          </a:p>
          <a:p>
            <a:pPr defTabSz="931774">
              <a:defRPr/>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342807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honor of their 100</a:t>
            </a:r>
            <a:r>
              <a:rPr lang="en-US" baseline="0" dirty="0" smtClean="0"/>
              <a:t> year anniversary, the National Parks Service has partnered with NASA DEVELOP for several different projects this year.  </a:t>
            </a:r>
            <a:r>
              <a:rPr lang="en-US" dirty="0" smtClean="0"/>
              <a:t>For our specific project, we partnered with Rocky Mountain</a:t>
            </a:r>
            <a:r>
              <a:rPr lang="en-US" baseline="0" dirty="0" smtClean="0"/>
              <a:t> National Park, located </a:t>
            </a:r>
            <a:r>
              <a:rPr lang="en-US" dirty="0"/>
              <a:t>to the northeast of Denver, Colorado.</a:t>
            </a:r>
          </a:p>
          <a:p>
            <a:endParaRPr lang="en-US" dirty="0"/>
          </a:p>
          <a:p>
            <a:r>
              <a:rPr lang="en-US" dirty="0"/>
              <a:t>Image source: Kelly Stehman, Rocky Mountain National Park</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870404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This project is the first of two terms.  The second term will use our results as a baseline to begin to map the changes in the fire regime and the vegetation changes.  In addition, the Rocky Mountain National Park desires a forecasting model to depict when the glaciers will completely melt.   </a:t>
            </a:r>
          </a:p>
          <a:p>
            <a:endParaRPr lang="en-US" dirty="0" smtClean="0"/>
          </a:p>
          <a:p>
            <a:r>
              <a:rPr lang="en-US" dirty="0" smtClean="0"/>
              <a:t>Image Source: </a:t>
            </a:r>
            <a:r>
              <a:rPr lang="en-US" u="sng" dirty="0" smtClean="0">
                <a:solidFill>
                  <a:schemeClr val="accent5"/>
                </a:solidFill>
                <a:hlinkClick r:id="rId3"/>
              </a:rPr>
              <a:t>https://www.nps.gov/media/photo/gallery.htm?id=016D0F70-1DD8-B71B-0BF43FF8619649E6</a:t>
            </a:r>
            <a:endParaRPr lang="en-US" u="sng" dirty="0">
              <a:solidFill>
                <a:schemeClr val="accent5"/>
              </a:solidFill>
              <a:hlinkClick r:id="rId3"/>
            </a:endParaRPr>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solidFill>
                  <a:prstClr val="black"/>
                </a:solidFill>
                <a:ea typeface="Calibri"/>
                <a:cs typeface="Calibri"/>
                <a:sym typeface="Calibri"/>
              </a:rPr>
              <a:pPr>
                <a:buSzPct val="25000"/>
              </a:pPr>
              <a:t>20</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3406849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r>
              <a:rPr lang="en-US" smtClean="0"/>
              <a:t>Thanks everybody!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593877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r>
              <a:rPr lang="en-US" smtClean="0"/>
              <a:t>Thanks everybody!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39547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a case study of the glaciers at Rocky Mountain National Park located to the northeast of Denver, Colorado.  Like other National Parks in the Intermountain region of the northern United States Great Plains, Rocky Mountain National Park is experiencing snow and ice melt due to changes in climate. Our study years spanned from 1995-2015 with a special focus on the extreme warmest and coldest years. During those years, we concentrated on August 20 to September 30 since August 20 was the first Landsat scene that was free of any snow from the previous winter while scenes after September 30 frequently had freshly collected snow in many of the areas. </a:t>
            </a:r>
          </a:p>
          <a:p>
            <a:endParaRPr lang="en-US" dirty="0" smtClean="0"/>
          </a:p>
          <a:p>
            <a:r>
              <a:rPr lang="en-US" dirty="0" smtClean="0"/>
              <a:t>Image Source: USGS National</a:t>
            </a:r>
            <a:r>
              <a:rPr lang="en-US" baseline="0" dirty="0" smtClean="0"/>
              <a:t> Map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two main objectives of this study.  The first is to find where the land has been freed from snow and ice.  The second is to classify the remaining snow and ice into ice fields or glaciers.  </a:t>
            </a:r>
            <a:r>
              <a:rPr lang="en-US" dirty="0" smtClean="0"/>
              <a:t>These</a:t>
            </a:r>
            <a:r>
              <a:rPr lang="en-US" baseline="0" dirty="0" smtClean="0"/>
              <a:t> are photos of the Arapaho Glacier found in Colorado.  The pictures are taken 105 years apart, and there is a clear depiction of melting. What once stretched all the way down the hill, is now a pond. </a:t>
            </a:r>
            <a:endParaRPr lang="en-US" dirty="0" smtClean="0"/>
          </a:p>
          <a:p>
            <a:endParaRPr lang="en-US" dirty="0" smtClean="0"/>
          </a:p>
          <a:p>
            <a:r>
              <a:rPr lang="en-US" dirty="0" smtClean="0"/>
              <a:t>Imaging Source:</a:t>
            </a:r>
            <a:r>
              <a:rPr lang="en-US" baseline="0" dirty="0" smtClean="0"/>
              <a:t> http://earthobservatory.nasa.gov/IOTD/view.php?id=5668</a:t>
            </a:r>
            <a:endParaRPr lang="en-US" dirty="0" smtClean="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170259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fontAlgn="base"/>
            <a:r>
              <a:rPr lang="en-US" dirty="0"/>
              <a:t>One of the missions of the National Park Service is to mitigate impacts of climate change to mountain cultural heritage resources. Receding ice has the potential to reveal previously undiscovered archaeological sites.  Rocky Mountain National Park desires to preserve the archaeological artifacts from the newly exposed sites.</a:t>
            </a:r>
          </a:p>
          <a:p>
            <a:pPr fontAlgn="base"/>
            <a:r>
              <a:rPr lang="en-US" dirty="0"/>
              <a:t> </a:t>
            </a:r>
          </a:p>
          <a:p>
            <a:pPr defTabSz="931774" fontAlgn="base">
              <a:defRPr/>
            </a:pPr>
            <a:r>
              <a:rPr lang="en-US" dirty="0" smtClean="0"/>
              <a:t>Image Source: </a:t>
            </a:r>
            <a:r>
              <a:rPr lang="en-US" u="sng" dirty="0" smtClean="0">
                <a:solidFill>
                  <a:schemeClr val="hlink"/>
                </a:solidFill>
                <a:hlinkClick r:id="rId3"/>
              </a:rPr>
              <a:t>https://www.nps.gov/archeology/sites/npSites/glacierIcePatch.htm</a:t>
            </a:r>
            <a:r>
              <a:rPr lang="en-US" dirty="0" smtClean="0"/>
              <a:t> - By: R. L. Kelly </a:t>
            </a:r>
          </a:p>
          <a:p>
            <a:pPr fontAlgn="base"/>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fontAlgn="base"/>
            <a:r>
              <a:rPr lang="en-US" dirty="0"/>
              <a:t>We had three main objectives of this study.  The first was to find where the land had been freed from snow and ice in order to locate potential archaeological sites .  The second was to classify the remaining snow and ice into ice fields or glaciers. </a:t>
            </a:r>
          </a:p>
          <a:p>
            <a:pPr fontAlgn="base"/>
            <a:r>
              <a:rPr lang="en-US" dirty="0"/>
              <a:t> </a:t>
            </a:r>
          </a:p>
          <a:p>
            <a:pPr fontAlgn="base"/>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4099245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Our project uses NASA Earth observations to detect changes in the glaciers over time in the Intermountain National Parks. </a:t>
            </a:r>
          </a:p>
          <a:p>
            <a:pPr defTabSz="931774">
              <a:defRPr/>
            </a:pPr>
            <a:endParaRPr lang="en-US" dirty="0"/>
          </a:p>
          <a:p>
            <a:pPr defTabSz="931774">
              <a:defRPr/>
            </a:pPr>
            <a:r>
              <a:rPr lang="en-US" dirty="0"/>
              <a:t>We used data from Landsat 5’s Thematic Mapper, Landsat 7’s Enhanced Thematic Mapper Plus, and Landsat 8’s Operational Land Imager to map the ice and glacier positions each year.  </a:t>
            </a: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96639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began our research by downloading the Landsat-based Snow Cover Product from the USGS.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50092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accomplish our objectives we began by downloading data from the Prism climate group from Oregon State University to develop an individual climatology for the Park.  Monthly average temperature from April to September was compares to the 30-year average to determine which years had the least and greatest potential for snow melt.  According to the Prism climate datasets and the available Landsat scenes, we selected 1995, 1999, 2000, 2014, and 2015 as our study years.</a:t>
            </a:r>
          </a:p>
          <a:p>
            <a:endParaRPr lang="en-US" dirty="0"/>
          </a:p>
          <a:p>
            <a:r>
              <a:rPr lang="en-US" dirty="0"/>
              <a:t>Image Source:  Prism</a:t>
            </a: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606382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37112659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93881667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332139505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4627800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5" name="Rectangle 14"/>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7" name="Oval 16"/>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0603463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1484999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343015455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prstClr val="white"/>
                </a:solidFill>
              </a:rPr>
              <a:t>Acronym</a:t>
            </a:r>
            <a:endParaRPr lang="en-US" sz="4800"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0" name="Rectangle 9"/>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56476163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solidFill>
                  <a:prstClr val="black"/>
                </a:solidFill>
                <a:latin typeface="Arial" panose="020B0604020202020204" pitchFamily="34" charset="0"/>
                <a:cs typeface="Arial" panose="020B0604020202020204" pitchFamily="34" charset="0"/>
              </a:rPr>
              <a:t>National Aeronautics and</a:t>
            </a:r>
          </a:p>
          <a:p>
            <a:pPr algn="r"/>
            <a:r>
              <a:rPr lang="en-US" sz="1050" dirty="0" smtClean="0">
                <a:solidFill>
                  <a:prstClr val="black"/>
                </a:solidFill>
                <a:latin typeface="Arial" panose="020B0604020202020204" pitchFamily="34" charset="0"/>
                <a:cs typeface="Arial" panose="020B0604020202020204" pitchFamily="34" charset="0"/>
              </a:rPr>
              <a:t>Space Administration</a:t>
            </a:r>
            <a:endParaRPr lang="en-US" sz="1050" dirty="0">
              <a:solidFill>
                <a:prstClr val="black"/>
              </a:solidFill>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365293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39235244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333799032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31705522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14105279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5" name="Rectangle 14"/>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7" name="Oval 16"/>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65276042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12347909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204738915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prstClr val="white"/>
                </a:solidFill>
              </a:rPr>
              <a:t>Acronym</a:t>
            </a:r>
            <a:endParaRPr lang="en-US" sz="4800"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0" name="Rectangle 9"/>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317437100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solidFill>
                  <a:prstClr val="black"/>
                </a:solidFill>
                <a:latin typeface="Arial" panose="020B0604020202020204" pitchFamily="34" charset="0"/>
                <a:cs typeface="Arial" panose="020B0604020202020204" pitchFamily="34" charset="0"/>
              </a:rPr>
              <a:t>National Aeronautics and</a:t>
            </a:r>
          </a:p>
          <a:p>
            <a:pPr algn="r"/>
            <a:r>
              <a:rPr lang="en-US" sz="1050" dirty="0" smtClean="0">
                <a:solidFill>
                  <a:prstClr val="black"/>
                </a:solidFill>
                <a:latin typeface="Arial" panose="020B0604020202020204" pitchFamily="34" charset="0"/>
                <a:cs typeface="Arial" panose="020B0604020202020204" pitchFamily="34" charset="0"/>
              </a:rPr>
              <a:t>Space Administration</a:t>
            </a:r>
            <a:endParaRPr lang="en-US" sz="1050" dirty="0">
              <a:solidFill>
                <a:prstClr val="black"/>
              </a:solidFill>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375969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409846759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1"/>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             </a:t>
            </a:r>
            <a:endParaRPr lang="en-US" b="1"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93878298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93642786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53061243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5" name="Rectangle 14"/>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7" name="Oval 16"/>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63434976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96024142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301502256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prstClr val="white"/>
                </a:solidFill>
              </a:rPr>
              <a:t>Acronym</a:t>
            </a:r>
            <a:endParaRPr lang="en-US" sz="4800"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0" name="Rectangle 9"/>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304769316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solidFill>
                  <a:prstClr val="black"/>
                </a:solidFill>
                <a:latin typeface="Arial" panose="020B0604020202020204" pitchFamily="34" charset="0"/>
                <a:cs typeface="Arial" panose="020B0604020202020204" pitchFamily="34" charset="0"/>
              </a:rPr>
              <a:t>National Aeronautics and</a:t>
            </a:r>
          </a:p>
          <a:p>
            <a:pPr algn="r"/>
            <a:r>
              <a:rPr lang="en-US" sz="1050" dirty="0" smtClean="0">
                <a:solidFill>
                  <a:prstClr val="black"/>
                </a:solidFill>
                <a:latin typeface="Arial" panose="020B0604020202020204" pitchFamily="34" charset="0"/>
                <a:cs typeface="Arial" panose="020B0604020202020204" pitchFamily="34" charset="0"/>
              </a:rPr>
              <a:t>Space Administration</a:t>
            </a:r>
            <a:endParaRPr lang="en-US" sz="1050" dirty="0">
              <a:solidFill>
                <a:prstClr val="black"/>
              </a:solidFill>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911718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76677054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342822320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
        <p:nvSpPr>
          <p:cNvPr id="10" name="contract info"/>
          <p:cNvSpPr/>
          <p:nvPr userDrawn="1"/>
        </p:nvSpPr>
        <p:spPr>
          <a:xfrm>
            <a:off x="0" y="6566238"/>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10728200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19790382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5" name="Rectangle 14"/>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7" name="Oval 16"/>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94327748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344416812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4275365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prstClr val="white"/>
                </a:solidFill>
              </a:rPr>
              <a:t>Acronym</a:t>
            </a:r>
            <a:endParaRPr lang="en-US" sz="4800"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0" name="Rectangle 9"/>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67833502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solidFill>
                  <a:prstClr val="black"/>
                </a:solidFill>
                <a:latin typeface="Arial" panose="020B0604020202020204" pitchFamily="34" charset="0"/>
                <a:cs typeface="Arial" panose="020B0604020202020204" pitchFamily="34" charset="0"/>
              </a:rPr>
              <a:t>National Aeronautics and</a:t>
            </a:r>
          </a:p>
          <a:p>
            <a:pPr algn="r"/>
            <a:r>
              <a:rPr lang="en-US" sz="1050" dirty="0" smtClean="0">
                <a:solidFill>
                  <a:prstClr val="black"/>
                </a:solidFill>
                <a:latin typeface="Arial" panose="020B0604020202020204" pitchFamily="34" charset="0"/>
                <a:cs typeface="Arial" panose="020B0604020202020204" pitchFamily="34" charset="0"/>
              </a:rPr>
              <a:t>Space Administration</a:t>
            </a:r>
            <a:endParaRPr lang="en-US" sz="1050" dirty="0">
              <a:solidFill>
                <a:prstClr val="black"/>
              </a:solidFill>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490180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137114710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34566602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31146733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586446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5" name="Rectangle 14"/>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7" name="Oval 16"/>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98712653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271746362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68704386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prstClr val="white"/>
                </a:solidFill>
              </a:rPr>
              <a:t>Acronym</a:t>
            </a:r>
            <a:endParaRPr lang="en-US" sz="4800"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0" name="Rectangle 9"/>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2213112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solidFill>
                  <a:prstClr val="black"/>
                </a:solidFill>
                <a:latin typeface="Arial" panose="020B0604020202020204" pitchFamily="34" charset="0"/>
                <a:cs typeface="Arial" panose="020B0604020202020204" pitchFamily="34" charset="0"/>
              </a:rPr>
              <a:t>National Aeronautics and</a:t>
            </a:r>
          </a:p>
          <a:p>
            <a:pPr algn="r"/>
            <a:r>
              <a:rPr lang="en-US" sz="1050" dirty="0" smtClean="0">
                <a:solidFill>
                  <a:prstClr val="black"/>
                </a:solidFill>
                <a:latin typeface="Arial" panose="020B0604020202020204" pitchFamily="34" charset="0"/>
                <a:cs typeface="Arial" panose="020B0604020202020204" pitchFamily="34" charset="0"/>
              </a:rPr>
              <a:t>Space Administration</a:t>
            </a:r>
            <a:endParaRPr lang="en-US" sz="1050" dirty="0">
              <a:solidFill>
                <a:prstClr val="black"/>
              </a:solidFill>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0682700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371415081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1982324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36294365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72828545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5" name="Rectangle 14"/>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7" name="Oval 16"/>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9879761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215875535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2647587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prstClr val="white"/>
                </a:solidFill>
              </a:rPr>
              <a:t>Acronym</a:t>
            </a:r>
            <a:endParaRPr lang="en-US" sz="4800"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0" name="Rectangle 9"/>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3445986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0" name="Rectangle 9"/>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solidFill>
                  <a:prstClr val="black"/>
                </a:solidFill>
                <a:latin typeface="Arial" panose="020B0604020202020204" pitchFamily="34" charset="0"/>
                <a:cs typeface="Arial" panose="020B0604020202020204" pitchFamily="34" charset="0"/>
              </a:rPr>
              <a:t>National Aeronautics and</a:t>
            </a:r>
          </a:p>
          <a:p>
            <a:pPr algn="r"/>
            <a:r>
              <a:rPr lang="en-US" sz="1050" dirty="0" smtClean="0">
                <a:solidFill>
                  <a:prstClr val="black"/>
                </a:solidFill>
                <a:latin typeface="Arial" panose="020B0604020202020204" pitchFamily="34" charset="0"/>
                <a:cs typeface="Arial" panose="020B0604020202020204" pitchFamily="34" charset="0"/>
              </a:rPr>
              <a:t>Space Administration</a:t>
            </a:r>
            <a:endParaRPr lang="en-US" sz="1050" dirty="0">
              <a:solidFill>
                <a:prstClr val="black"/>
              </a:solidFill>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970093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theme" Target="../theme/theme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6.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theme" Target="../theme/theme7.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5" r:id="rId4"/>
    <p:sldLayoutId id="2147483686" r:id="rId5"/>
    <p:sldLayoutId id="2147483664" r:id="rId6"/>
    <p:sldLayoutId id="2147483665" r:id="rId7"/>
    <p:sldLayoutId id="2147483668"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9522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93549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2029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74555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72645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5995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tiff"/></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48.xml"/><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39.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19.emf"/><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253" t="36602" r="38570"/>
          <a:stretch/>
        </p:blipFill>
        <p:spPr>
          <a:xfrm>
            <a:off x="1298593" y="0"/>
            <a:ext cx="6550007" cy="3667911"/>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74" y="0"/>
            <a:ext cx="8134274" cy="6927575"/>
          </a:xfrm>
          <a:prstGeom prst="rect">
            <a:avLst/>
          </a:prstGeom>
        </p:spPr>
      </p:pic>
      <p:sp>
        <p:nvSpPr>
          <p:cNvPr id="17" name="Title 16"/>
          <p:cNvSpPr>
            <a:spLocks noGrp="1"/>
          </p:cNvSpPr>
          <p:nvPr>
            <p:ph type="title" idx="4294967295"/>
          </p:nvPr>
        </p:nvSpPr>
        <p:spPr>
          <a:xfrm>
            <a:off x="993436" y="3955572"/>
            <a:ext cx="6058785" cy="1256689"/>
          </a:xfrm>
          <a:prstGeom prst="rect">
            <a:avLst/>
          </a:prstGeom>
        </p:spPr>
        <p:txBody>
          <a:bodyPr>
            <a:normAutofit fontScale="90000"/>
          </a:bodyPr>
          <a:lstStyle/>
          <a:p>
            <a:pPr algn="ctr"/>
            <a:r>
              <a:rPr lang="en-US" sz="2400" dirty="0" smtClean="0">
                <a:solidFill>
                  <a:schemeClr val="bg1"/>
                </a:solidFill>
                <a:latin typeface="Century Gothic" panose="020B0502020202020204" pitchFamily="34" charset="0"/>
              </a:rPr>
              <a:t>Discovering Archaeological Sites by Utilizing </a:t>
            </a:r>
            <a:r>
              <a:rPr lang="en-US" sz="2400" dirty="0" smtClean="0">
                <a:solidFill>
                  <a:schemeClr val="bg1"/>
                </a:solidFill>
                <a:latin typeface="Century Gothic" panose="020B0502020202020204" pitchFamily="34" charset="0"/>
              </a:rPr>
              <a:t>NASA </a:t>
            </a:r>
            <a:r>
              <a:rPr lang="en-US" sz="2400" dirty="0" smtClean="0">
                <a:solidFill>
                  <a:schemeClr val="bg1"/>
                </a:solidFill>
                <a:latin typeface="Century Gothic" panose="020B0502020202020204" pitchFamily="34" charset="0"/>
              </a:rPr>
              <a:t>Earth Observations to Detect Changes in Snowpack Coverage in Intermountain National Parks</a:t>
            </a:r>
            <a:endParaRPr lang="en-US" sz="2400" dirty="0">
              <a:solidFill>
                <a:schemeClr val="bg1"/>
              </a:solidFill>
              <a:latin typeface="Century Gothic" panose="020B0502020202020204" pitchFamily="34" charset="0"/>
            </a:endParaRPr>
          </a:p>
        </p:txBody>
      </p:sp>
      <p:sp>
        <p:nvSpPr>
          <p:cNvPr id="2" name="TextBox 1"/>
          <p:cNvSpPr txBox="1"/>
          <p:nvPr/>
        </p:nvSpPr>
        <p:spPr>
          <a:xfrm>
            <a:off x="1258363" y="3001465"/>
            <a:ext cx="5528930" cy="954107"/>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NORTHERN GREAT PLAINS </a:t>
            </a:r>
            <a:r>
              <a:rPr lang="en-US" sz="2800" b="1" dirty="0" smtClean="0">
                <a:solidFill>
                  <a:schemeClr val="bg1"/>
                </a:solidFill>
                <a:latin typeface="Century Gothic" panose="020B0502020202020204" pitchFamily="34" charset="0"/>
              </a:rPr>
              <a:t>WATER RESOURCES</a:t>
            </a:r>
            <a:endParaRPr lang="en-US" sz="2800" dirty="0"/>
          </a:p>
        </p:txBody>
      </p:sp>
      <p:sp>
        <p:nvSpPr>
          <p:cNvPr id="13" name="Text Placeholder 17"/>
          <p:cNvSpPr txBox="1">
            <a:spLocks/>
          </p:cNvSpPr>
          <p:nvPr/>
        </p:nvSpPr>
        <p:spPr>
          <a:xfrm>
            <a:off x="8197366" y="3435074"/>
            <a:ext cx="3994634" cy="4572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Anne Gale </a:t>
            </a:r>
            <a:r>
              <a:rPr lang="en-US" sz="2400" dirty="0" smtClean="0">
                <a:solidFill>
                  <a:schemeClr val="bg2">
                    <a:lumMod val="50000"/>
                  </a:schemeClr>
                </a:solidFill>
                <a:latin typeface="Century Gothic" panose="020B0502020202020204" pitchFamily="34" charset="0"/>
              </a:rPr>
              <a:t>(Project </a:t>
            </a:r>
            <a:r>
              <a:rPr lang="en-US" sz="2400" dirty="0" smtClean="0">
                <a:solidFill>
                  <a:schemeClr val="bg2">
                    <a:lumMod val="50000"/>
                  </a:schemeClr>
                </a:solidFill>
                <a:latin typeface="Century Gothic" panose="020B0502020202020204" pitchFamily="34" charset="0"/>
              </a:rPr>
              <a:t>Lead)</a:t>
            </a:r>
            <a:endParaRPr lang="en-US" sz="2400" dirty="0">
              <a:solidFill>
                <a:schemeClr val="bg2">
                  <a:lumMod val="50000"/>
                </a:schemeClr>
              </a:solidFill>
              <a:latin typeface="Century Gothic" panose="020B0502020202020204" pitchFamily="34" charset="0"/>
            </a:endParaRPr>
          </a:p>
        </p:txBody>
      </p:sp>
      <p:sp>
        <p:nvSpPr>
          <p:cNvPr id="14" name="Text Placeholder 18"/>
          <p:cNvSpPr txBox="1">
            <a:spLocks/>
          </p:cNvSpPr>
          <p:nvPr/>
        </p:nvSpPr>
        <p:spPr>
          <a:xfrm>
            <a:off x="8197366" y="3879422"/>
            <a:ext cx="3204840" cy="45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Michael Brooke</a:t>
            </a:r>
            <a:endParaRPr lang="en-US" sz="2400" dirty="0">
              <a:solidFill>
                <a:schemeClr val="bg2">
                  <a:lumMod val="50000"/>
                </a:schemeClr>
              </a:solidFill>
              <a:latin typeface="Century Gothic" panose="020B0502020202020204" pitchFamily="34" charset="0"/>
            </a:endParaRPr>
          </a:p>
        </p:txBody>
      </p:sp>
      <p:sp>
        <p:nvSpPr>
          <p:cNvPr id="15" name="Text Placeholder 19"/>
          <p:cNvSpPr txBox="1">
            <a:spLocks/>
          </p:cNvSpPr>
          <p:nvPr/>
        </p:nvSpPr>
        <p:spPr>
          <a:xfrm>
            <a:off x="8197366" y="4317242"/>
            <a:ext cx="3204840" cy="45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Xin Hong</a:t>
            </a:r>
            <a:endParaRPr lang="en-US" sz="2400" dirty="0">
              <a:solidFill>
                <a:schemeClr val="bg2">
                  <a:lumMod val="50000"/>
                </a:schemeClr>
              </a:solidFill>
              <a:latin typeface="Century Gothic" panose="020B0502020202020204" pitchFamily="34" charset="0"/>
            </a:endParaRPr>
          </a:p>
        </p:txBody>
      </p:sp>
      <p:sp>
        <p:nvSpPr>
          <p:cNvPr id="16" name="Text Placeholder 20"/>
          <p:cNvSpPr txBox="1">
            <a:spLocks/>
          </p:cNvSpPr>
          <p:nvPr/>
        </p:nvSpPr>
        <p:spPr>
          <a:xfrm>
            <a:off x="8197366" y="4755061"/>
            <a:ext cx="3204840" cy="45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Cody Vineyard</a:t>
            </a:r>
            <a:endParaRPr lang="en-US" sz="2400"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43971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271" t="28301" r="2749" b="21807"/>
          <a:stretch/>
        </p:blipFill>
        <p:spPr bwMode="auto">
          <a:xfrm>
            <a:off x="585554" y="1786032"/>
            <a:ext cx="6588969" cy="428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3315432" y="381000"/>
            <a:ext cx="5561136" cy="707886"/>
          </a:xfrm>
          <a:prstGeom prst="rect">
            <a:avLst/>
          </a:prstGeom>
          <a:noFill/>
        </p:spPr>
        <p:txBody>
          <a:bodyPr wrap="square" rtlCol="0">
            <a:spAutoFit/>
          </a:bodyPr>
          <a:lstStyle/>
          <a:p>
            <a:pPr algn="ctr"/>
            <a:r>
              <a:rPr lang="en-US" sz="4000" dirty="0" smtClean="0">
                <a:solidFill>
                  <a:schemeClr val="bg1"/>
                </a:solidFill>
              </a:rPr>
              <a:t>PRISM Climate Data </a:t>
            </a:r>
            <a:endParaRPr lang="en-US" sz="4000" dirty="0">
              <a:solidFill>
                <a:schemeClr val="bg1"/>
              </a:solidFill>
            </a:endParaRPr>
          </a:p>
        </p:txBody>
      </p:sp>
      <p:grpSp>
        <p:nvGrpSpPr>
          <p:cNvPr id="5" name="Group 4"/>
          <p:cNvGrpSpPr/>
          <p:nvPr/>
        </p:nvGrpSpPr>
        <p:grpSpPr>
          <a:xfrm>
            <a:off x="220128" y="5337576"/>
            <a:ext cx="2191619" cy="1304287"/>
            <a:chOff x="67687" y="5102472"/>
            <a:chExt cx="2191619" cy="1304287"/>
          </a:xfrm>
        </p:grpSpPr>
        <p:sp>
          <p:nvSpPr>
            <p:cNvPr id="29" name="TextBox 28"/>
            <p:cNvSpPr txBox="1"/>
            <p:nvPr/>
          </p:nvSpPr>
          <p:spPr>
            <a:xfrm>
              <a:off x="779299" y="5441770"/>
              <a:ext cx="1149765" cy="400110"/>
            </a:xfrm>
            <a:prstGeom prst="rect">
              <a:avLst/>
            </a:prstGeom>
            <a:noFill/>
          </p:spPr>
          <p:txBody>
            <a:bodyPr wrap="square" rtlCol="0">
              <a:spAutoFit/>
            </a:bodyPr>
            <a:lstStyle/>
            <a:p>
              <a:r>
                <a:rPr lang="en-US" sz="2000" dirty="0" smtClean="0">
                  <a:solidFill>
                    <a:schemeClr val="bg2">
                      <a:lumMod val="50000"/>
                    </a:schemeClr>
                  </a:solidFill>
                </a:rPr>
                <a:t>Higher </a:t>
              </a:r>
            </a:p>
          </p:txBody>
        </p:sp>
        <p:sp>
          <p:nvSpPr>
            <p:cNvPr id="31" name="TextBox 30"/>
            <p:cNvSpPr txBox="1"/>
            <p:nvPr/>
          </p:nvSpPr>
          <p:spPr>
            <a:xfrm>
              <a:off x="67687" y="5102472"/>
              <a:ext cx="1877092" cy="400110"/>
            </a:xfrm>
            <a:prstGeom prst="rect">
              <a:avLst/>
            </a:prstGeom>
            <a:noFill/>
          </p:spPr>
          <p:txBody>
            <a:bodyPr wrap="square" rtlCol="0">
              <a:spAutoFit/>
            </a:bodyPr>
            <a:lstStyle/>
            <a:p>
              <a:r>
                <a:rPr lang="en-US" sz="2000" dirty="0" smtClean="0">
                  <a:solidFill>
                    <a:schemeClr val="bg2">
                      <a:lumMod val="50000"/>
                    </a:schemeClr>
                  </a:solidFill>
                </a:rPr>
                <a:t>Temperatures </a:t>
              </a:r>
              <a:endParaRPr lang="en-US" sz="2000" dirty="0">
                <a:solidFill>
                  <a:schemeClr val="bg2">
                    <a:lumMod val="50000"/>
                  </a:schemeClr>
                </a:solidFill>
              </a:endParaRPr>
            </a:p>
          </p:txBody>
        </p:sp>
        <p:sp>
          <p:nvSpPr>
            <p:cNvPr id="37" name="TextBox 36"/>
            <p:cNvSpPr txBox="1"/>
            <p:nvPr/>
          </p:nvSpPr>
          <p:spPr>
            <a:xfrm>
              <a:off x="789828" y="6006649"/>
              <a:ext cx="1469478" cy="400110"/>
            </a:xfrm>
            <a:prstGeom prst="rect">
              <a:avLst/>
            </a:prstGeom>
            <a:noFill/>
          </p:spPr>
          <p:txBody>
            <a:bodyPr wrap="square" rtlCol="0">
              <a:spAutoFit/>
            </a:bodyPr>
            <a:lstStyle/>
            <a:p>
              <a:r>
                <a:rPr lang="en-US" sz="2000" dirty="0">
                  <a:solidFill>
                    <a:schemeClr val="bg2">
                      <a:lumMod val="50000"/>
                    </a:schemeClr>
                  </a:solidFill>
                </a:rPr>
                <a:t>Lower</a:t>
              </a:r>
            </a:p>
          </p:txBody>
        </p:sp>
        <p:sp>
          <p:nvSpPr>
            <p:cNvPr id="23" name="Rectangle 22"/>
            <p:cNvSpPr/>
            <p:nvPr/>
          </p:nvSpPr>
          <p:spPr>
            <a:xfrm rot="10800000">
              <a:off x="361240" y="5503326"/>
              <a:ext cx="454222" cy="815546"/>
            </a:xfrm>
            <a:prstGeom prst="rect">
              <a:avLst/>
            </a:prstGeom>
            <a:gradFill>
              <a:gsLst>
                <a:gs pos="11000">
                  <a:srgbClr val="557FB7"/>
                </a:gs>
                <a:gs pos="55000">
                  <a:srgbClr val="FFFFBF"/>
                </a:gs>
                <a:gs pos="48000">
                  <a:srgbClr val="FFFFBF"/>
                </a:gs>
                <a:gs pos="100000">
                  <a:srgbClr val="D93A2B"/>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7582" t="7138" r="19328" b="22196"/>
          <a:stretch/>
        </p:blipFill>
        <p:spPr>
          <a:xfrm>
            <a:off x="7592583" y="1702628"/>
            <a:ext cx="3112477" cy="3974246"/>
          </a:xfrm>
          <a:prstGeom prst="rect">
            <a:avLst/>
          </a:prstGeom>
          <a:ln w="12700">
            <a:solidFill>
              <a:schemeClr val="bg2">
                <a:lumMod val="50000"/>
              </a:schemeClr>
            </a:solidFill>
          </a:ln>
        </p:spPr>
      </p:pic>
      <p:sp>
        <p:nvSpPr>
          <p:cNvPr id="3" name="Isosceles Triangle 2"/>
          <p:cNvSpPr/>
          <p:nvPr/>
        </p:nvSpPr>
        <p:spPr>
          <a:xfrm rot="16200000">
            <a:off x="3039515" y="1109675"/>
            <a:ext cx="3982389" cy="5123747"/>
          </a:xfrm>
          <a:prstGeom prst="triangle">
            <a:avLst>
              <a:gd name="adj" fmla="val 47067"/>
            </a:avLst>
          </a:prstGeom>
          <a:solidFill>
            <a:schemeClr val="accent1">
              <a:alpha val="50000"/>
            </a:schemeClr>
          </a:solidFill>
          <a:ln>
            <a:solidFill>
              <a:srgbClr val="73A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68836" y="6069222"/>
            <a:ext cx="9309099" cy="707886"/>
          </a:xfrm>
          <a:prstGeom prst="rect">
            <a:avLst/>
          </a:prstGeom>
          <a:noFill/>
        </p:spPr>
        <p:txBody>
          <a:bodyPr wrap="square" rtlCol="0">
            <a:spAutoFit/>
          </a:bodyPr>
          <a:lstStyle/>
          <a:p>
            <a:r>
              <a:rPr lang="en-US" sz="2000" dirty="0" smtClean="0">
                <a:solidFill>
                  <a:schemeClr val="bg2">
                    <a:lumMod val="50000"/>
                  </a:schemeClr>
                </a:solidFill>
              </a:rPr>
              <a:t>1995, 1999, 2000, 2014, and 2015 were selected to map the persistent ice and snow cover</a:t>
            </a:r>
            <a:endParaRPr lang="en-US" sz="2000" dirty="0">
              <a:solidFill>
                <a:schemeClr val="bg2">
                  <a:lumMod val="50000"/>
                </a:schemeClr>
              </a:solidFill>
            </a:endParaRPr>
          </a:p>
        </p:txBody>
      </p:sp>
    </p:spTree>
    <p:extLst>
      <p:ext uri="{BB962C8B-B14F-4D97-AF65-F5344CB8AC3E}">
        <p14:creationId xmlns:p14="http://schemas.microsoft.com/office/powerpoint/2010/main" val="198990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4168858" y="514350"/>
            <a:ext cx="3854285"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5" name="TextBox 4"/>
          <p:cNvSpPr txBox="1"/>
          <p:nvPr/>
        </p:nvSpPr>
        <p:spPr>
          <a:xfrm>
            <a:off x="3225159" y="2768500"/>
            <a:ext cx="2746269" cy="1015663"/>
          </a:xfrm>
          <a:prstGeom prst="rect">
            <a:avLst/>
          </a:prstGeom>
          <a:noFill/>
        </p:spPr>
        <p:txBody>
          <a:bodyPr wrap="square" rtlCol="0">
            <a:spAutoFit/>
          </a:bodyPr>
          <a:lstStyle/>
          <a:p>
            <a:pPr algn="ctr">
              <a:tabLst>
                <a:tab pos="2062163" algn="l"/>
              </a:tabLst>
            </a:pPr>
            <a:r>
              <a:rPr lang="en-US" sz="2000" dirty="0" smtClean="0">
                <a:solidFill>
                  <a:srgbClr val="E7E6E6">
                    <a:lumMod val="50000"/>
                  </a:srgbClr>
                </a:solidFill>
              </a:rPr>
              <a:t>Normalized Difference Snow Index (NDSI)</a:t>
            </a:r>
            <a:endParaRPr lang="en-US" sz="2000" dirty="0">
              <a:solidFill>
                <a:srgbClr val="E7E6E6">
                  <a:lumMod val="50000"/>
                </a:srgbClr>
              </a:solidFill>
            </a:endParaRPr>
          </a:p>
        </p:txBody>
      </p:sp>
      <p:pic>
        <p:nvPicPr>
          <p:cNvPr id="1026" name="Picture 2" descr="C:\Users\DEVELOPE1\Desktop\summer2016\NorthernGreatPlainsWaterResources\deliverables\2014_landsat_shot_wholescene.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24873">
            <a:off x="6073877" y="2802719"/>
            <a:ext cx="2745078" cy="282128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6122969" y="2104173"/>
            <a:ext cx="2816797" cy="796735"/>
            <a:chOff x="7193344" y="3935941"/>
            <a:chExt cx="2424388" cy="715255"/>
          </a:xfrm>
        </p:grpSpPr>
        <p:sp>
          <p:nvSpPr>
            <p:cNvPr id="2" name="TextBox 1"/>
            <p:cNvSpPr txBox="1"/>
            <p:nvPr/>
          </p:nvSpPr>
          <p:spPr>
            <a:xfrm>
              <a:off x="7193344" y="4292004"/>
              <a:ext cx="2424388" cy="359192"/>
            </a:xfrm>
            <a:prstGeom prst="rect">
              <a:avLst/>
            </a:prstGeom>
            <a:noFill/>
          </p:spPr>
          <p:txBody>
            <a:bodyPr wrap="none" rtlCol="0">
              <a:spAutoFit/>
            </a:bodyPr>
            <a:lstStyle/>
            <a:p>
              <a:r>
                <a:rPr lang="en-US" sz="2000" dirty="0" smtClean="0">
                  <a:solidFill>
                    <a:srgbClr val="E7E6E6">
                      <a:lumMod val="50000"/>
                    </a:srgbClr>
                  </a:solidFill>
                </a:rPr>
                <a:t>WRS Path 34, Row 32 </a:t>
              </a:r>
              <a:endParaRPr lang="en-US" sz="2000" dirty="0">
                <a:solidFill>
                  <a:srgbClr val="E7E6E6">
                    <a:lumMod val="50000"/>
                  </a:srgbClr>
                </a:solidFill>
              </a:endParaRPr>
            </a:p>
          </p:txBody>
        </p:sp>
        <p:sp>
          <p:nvSpPr>
            <p:cNvPr id="17" name="Rectangle 16"/>
            <p:cNvSpPr/>
            <p:nvPr/>
          </p:nvSpPr>
          <p:spPr>
            <a:xfrm>
              <a:off x="7545165" y="3935941"/>
              <a:ext cx="1720747" cy="359192"/>
            </a:xfrm>
            <a:prstGeom prst="rect">
              <a:avLst/>
            </a:prstGeom>
          </p:spPr>
          <p:txBody>
            <a:bodyPr wrap="none">
              <a:spAutoFit/>
            </a:bodyPr>
            <a:lstStyle/>
            <a:p>
              <a:r>
                <a:rPr lang="en-US" sz="2000" dirty="0">
                  <a:solidFill>
                    <a:srgbClr val="E7E6E6">
                      <a:lumMod val="50000"/>
                    </a:srgbClr>
                  </a:solidFill>
                </a:rPr>
                <a:t>Landsat </a:t>
              </a:r>
              <a:r>
                <a:rPr lang="en-US" sz="2000" dirty="0" smtClean="0">
                  <a:solidFill>
                    <a:srgbClr val="E7E6E6">
                      <a:lumMod val="50000"/>
                    </a:srgbClr>
                  </a:solidFill>
                </a:rPr>
                <a:t>scene</a:t>
              </a:r>
              <a:endParaRPr lang="en-US" sz="2000" dirty="0">
                <a:solidFill>
                  <a:srgbClr val="E7E6E6">
                    <a:lumMod val="50000"/>
                  </a:srgbClr>
                </a:solidFill>
              </a:endParaRPr>
            </a:p>
          </p:txBody>
        </p:sp>
      </p:grpSp>
      <p:sp>
        <p:nvSpPr>
          <p:cNvPr id="23" name="TextBox 22"/>
          <p:cNvSpPr txBox="1"/>
          <p:nvPr/>
        </p:nvSpPr>
        <p:spPr>
          <a:xfrm>
            <a:off x="9091414" y="2177515"/>
            <a:ext cx="2969819" cy="3046988"/>
          </a:xfrm>
          <a:prstGeom prst="rect">
            <a:avLst/>
          </a:prstGeom>
          <a:noFill/>
        </p:spPr>
        <p:txBody>
          <a:bodyPr wrap="square" rtlCol="0">
            <a:spAutoFit/>
          </a:bodyPr>
          <a:lstStyle/>
          <a:p>
            <a:pPr marL="342900" indent="-342900">
              <a:buFont typeface="+mj-lt"/>
              <a:buAutoNum type="arabicPeriod"/>
            </a:pPr>
            <a:r>
              <a:rPr lang="en-US" sz="2400" dirty="0" smtClean="0">
                <a:solidFill>
                  <a:srgbClr val="E7E6E6">
                    <a:lumMod val="50000"/>
                  </a:srgbClr>
                </a:solidFill>
              </a:rPr>
              <a:t>Removed </a:t>
            </a:r>
            <a:r>
              <a:rPr lang="en-US" sz="2400" dirty="0">
                <a:solidFill>
                  <a:srgbClr val="E7E6E6">
                    <a:lumMod val="50000"/>
                  </a:srgbClr>
                </a:solidFill>
              </a:rPr>
              <a:t>cloud cover using cloud </a:t>
            </a:r>
            <a:r>
              <a:rPr lang="en-US" sz="2400" dirty="0" smtClean="0">
                <a:solidFill>
                  <a:srgbClr val="E7E6E6">
                    <a:lumMod val="50000"/>
                  </a:srgbClr>
                </a:solidFill>
              </a:rPr>
              <a:t>mask</a:t>
            </a:r>
          </a:p>
          <a:p>
            <a:pPr marL="342900" indent="-342900">
              <a:buFont typeface="+mj-lt"/>
              <a:buAutoNum type="arabicPeriod"/>
            </a:pPr>
            <a:endParaRPr lang="en-US" sz="2400" dirty="0" smtClean="0">
              <a:solidFill>
                <a:srgbClr val="E7E6E6">
                  <a:lumMod val="50000"/>
                </a:srgbClr>
              </a:solidFill>
            </a:endParaRPr>
          </a:p>
          <a:p>
            <a:pPr marL="342900" indent="-342900">
              <a:buFont typeface="+mj-lt"/>
              <a:buAutoNum type="arabicPeriod"/>
            </a:pPr>
            <a:r>
              <a:rPr lang="en-US" sz="2400" dirty="0" smtClean="0">
                <a:solidFill>
                  <a:srgbClr val="E7E6E6">
                    <a:lumMod val="50000"/>
                  </a:srgbClr>
                </a:solidFill>
              </a:rPr>
              <a:t>Filled the removed cloud cover with Landsat scenes</a:t>
            </a:r>
            <a:endParaRPr lang="en-US" sz="2400" dirty="0">
              <a:solidFill>
                <a:srgbClr val="E7E6E6">
                  <a:lumMod val="50000"/>
                </a:srgbClr>
              </a:solidFill>
            </a:endParaRPr>
          </a:p>
        </p:txBody>
      </p:sp>
      <p:sp>
        <p:nvSpPr>
          <p:cNvPr id="4" name="TextBox 3"/>
          <p:cNvSpPr txBox="1"/>
          <p:nvPr/>
        </p:nvSpPr>
        <p:spPr>
          <a:xfrm>
            <a:off x="165142" y="2058406"/>
            <a:ext cx="1657826" cy="400110"/>
          </a:xfrm>
          <a:prstGeom prst="rect">
            <a:avLst/>
          </a:prstGeom>
          <a:solidFill>
            <a:schemeClr val="bg1"/>
          </a:solidFill>
        </p:spPr>
        <p:txBody>
          <a:bodyPr wrap="none" rtlCol="0">
            <a:spAutoFit/>
          </a:bodyPr>
          <a:lstStyle/>
          <a:p>
            <a:r>
              <a:rPr lang="en-US" sz="2000" dirty="0" smtClean="0">
                <a:solidFill>
                  <a:srgbClr val="E7E6E6">
                    <a:lumMod val="50000"/>
                  </a:srgbClr>
                </a:solidFill>
              </a:rPr>
              <a:t>Cloud mask</a:t>
            </a:r>
            <a:endParaRPr lang="en-US" sz="2000" dirty="0">
              <a:solidFill>
                <a:srgbClr val="E7E6E6">
                  <a:lumMod val="50000"/>
                </a:srgbClr>
              </a:solidFill>
            </a:endParaRPr>
          </a:p>
        </p:txBody>
      </p:sp>
      <p:grpSp>
        <p:nvGrpSpPr>
          <p:cNvPr id="15" name="Group 14"/>
          <p:cNvGrpSpPr/>
          <p:nvPr/>
        </p:nvGrpSpPr>
        <p:grpSpPr>
          <a:xfrm>
            <a:off x="269761" y="5336388"/>
            <a:ext cx="3823106" cy="1185383"/>
            <a:chOff x="2144591" y="3229480"/>
            <a:chExt cx="3823106" cy="893837"/>
          </a:xfrm>
        </p:grpSpPr>
        <p:sp>
          <p:nvSpPr>
            <p:cNvPr id="24" name="TextBox 23"/>
            <p:cNvSpPr txBox="1"/>
            <p:nvPr/>
          </p:nvSpPr>
          <p:spPr>
            <a:xfrm>
              <a:off x="2390007" y="3637792"/>
              <a:ext cx="3181291" cy="301703"/>
            </a:xfrm>
            <a:prstGeom prst="rect">
              <a:avLst/>
            </a:prstGeom>
            <a:noFill/>
          </p:spPr>
          <p:txBody>
            <a:bodyPr wrap="square" rtlCol="0">
              <a:spAutoFit/>
            </a:bodyPr>
            <a:lstStyle/>
            <a:p>
              <a:r>
                <a:rPr lang="en-US" sz="2000" dirty="0" smtClean="0">
                  <a:solidFill>
                    <a:srgbClr val="E7E6E6">
                      <a:lumMod val="50000"/>
                    </a:srgbClr>
                  </a:solidFill>
                </a:rPr>
                <a:t>Possible cloud cover</a:t>
              </a:r>
              <a:endParaRPr lang="en-US" sz="2000" dirty="0">
                <a:solidFill>
                  <a:srgbClr val="E7E6E6">
                    <a:lumMod val="50000"/>
                  </a:srgbClr>
                </a:solidFill>
              </a:endParaRPr>
            </a:p>
          </p:txBody>
        </p:sp>
        <p:grpSp>
          <p:nvGrpSpPr>
            <p:cNvPr id="12" name="Group 11"/>
            <p:cNvGrpSpPr/>
            <p:nvPr/>
          </p:nvGrpSpPr>
          <p:grpSpPr>
            <a:xfrm>
              <a:off x="2144591" y="3229480"/>
              <a:ext cx="3823106" cy="893837"/>
              <a:chOff x="2284247" y="1489291"/>
              <a:chExt cx="3823106" cy="893837"/>
            </a:xfrm>
          </p:grpSpPr>
          <p:grpSp>
            <p:nvGrpSpPr>
              <p:cNvPr id="7" name="Group 6"/>
              <p:cNvGrpSpPr/>
              <p:nvPr/>
            </p:nvGrpSpPr>
            <p:grpSpPr>
              <a:xfrm>
                <a:off x="2284247" y="1489291"/>
                <a:ext cx="3823106" cy="893837"/>
                <a:chOff x="2284247" y="1489291"/>
                <a:chExt cx="3823106" cy="893837"/>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4247" y="1590587"/>
                  <a:ext cx="288881" cy="73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528377" y="1489291"/>
                  <a:ext cx="3578976" cy="301703"/>
                </a:xfrm>
                <a:prstGeom prst="rect">
                  <a:avLst/>
                </a:prstGeom>
                <a:noFill/>
              </p:spPr>
              <p:txBody>
                <a:bodyPr wrap="square" rtlCol="0">
                  <a:spAutoFit/>
                </a:bodyPr>
                <a:lstStyle/>
                <a:p>
                  <a:r>
                    <a:rPr lang="en-US" sz="2000" dirty="0" smtClean="0">
                      <a:solidFill>
                        <a:srgbClr val="E7E6E6">
                          <a:lumMod val="50000"/>
                        </a:srgbClr>
                      </a:solidFill>
                    </a:rPr>
                    <a:t>Good data</a:t>
                  </a:r>
                  <a:endParaRPr lang="en-US" sz="2000" dirty="0">
                    <a:solidFill>
                      <a:srgbClr val="E7E6E6">
                        <a:lumMod val="50000"/>
                      </a:srgbClr>
                    </a:solidFill>
                  </a:endParaRPr>
                </a:p>
              </p:txBody>
            </p:sp>
            <p:sp>
              <p:nvSpPr>
                <p:cNvPr id="25" name="TextBox 24"/>
                <p:cNvSpPr txBox="1"/>
                <p:nvPr/>
              </p:nvSpPr>
              <p:spPr>
                <a:xfrm>
                  <a:off x="2529663" y="2081425"/>
                  <a:ext cx="3431556" cy="301703"/>
                </a:xfrm>
                <a:prstGeom prst="rect">
                  <a:avLst/>
                </a:prstGeom>
                <a:noFill/>
              </p:spPr>
              <p:txBody>
                <a:bodyPr wrap="square" rtlCol="0">
                  <a:spAutoFit/>
                </a:bodyPr>
                <a:lstStyle/>
                <a:p>
                  <a:r>
                    <a:rPr lang="en-US" sz="2000" dirty="0" smtClean="0">
                      <a:solidFill>
                        <a:srgbClr val="E7E6E6">
                          <a:lumMod val="50000"/>
                        </a:srgbClr>
                      </a:solidFill>
                    </a:rPr>
                    <a:t>Probable cloud cover</a:t>
                  </a:r>
                  <a:endParaRPr lang="en-US" sz="2000" dirty="0">
                    <a:solidFill>
                      <a:srgbClr val="E7E6E6">
                        <a:lumMod val="50000"/>
                      </a:srgbClr>
                    </a:solidFill>
                  </a:endParaRPr>
                </a:p>
              </p:txBody>
            </p:sp>
          </p:grpSp>
          <p:sp>
            <p:nvSpPr>
              <p:cNvPr id="26" name="TextBox 25"/>
              <p:cNvSpPr txBox="1"/>
              <p:nvPr/>
            </p:nvSpPr>
            <p:spPr>
              <a:xfrm>
                <a:off x="2546376" y="1700439"/>
                <a:ext cx="2870515" cy="533781"/>
              </a:xfrm>
              <a:prstGeom prst="rect">
                <a:avLst/>
              </a:prstGeom>
              <a:noFill/>
            </p:spPr>
            <p:txBody>
              <a:bodyPr wrap="square" rtlCol="0">
                <a:spAutoFit/>
              </a:bodyPr>
              <a:lstStyle/>
              <a:p>
                <a:r>
                  <a:rPr lang="en-US" sz="2000" dirty="0" smtClean="0">
                    <a:solidFill>
                      <a:srgbClr val="E7E6E6">
                        <a:lumMod val="50000"/>
                      </a:srgbClr>
                    </a:solidFill>
                  </a:rPr>
                  <a:t>Probable water</a:t>
                </a:r>
              </a:p>
              <a:p>
                <a:r>
                  <a:rPr lang="en-US" sz="2000" dirty="0" smtClean="0">
                    <a:solidFill>
                      <a:srgbClr val="E7E6E6">
                        <a:lumMod val="50000"/>
                      </a:srgbClr>
                    </a:solidFill>
                  </a:rPr>
                  <a:t>  </a:t>
                </a:r>
                <a:endParaRPr lang="en-US" sz="2000" dirty="0">
                  <a:solidFill>
                    <a:srgbClr val="E7E6E6">
                      <a:lumMod val="50000"/>
                    </a:srgbClr>
                  </a:solidFill>
                </a:endParaRPr>
              </a:p>
            </p:txBody>
          </p:sp>
        </p:grpSp>
      </p:grpSp>
      <p:sp>
        <p:nvSpPr>
          <p:cNvPr id="11" name="TextBox 10"/>
          <p:cNvSpPr txBox="1"/>
          <p:nvPr/>
        </p:nvSpPr>
        <p:spPr>
          <a:xfrm>
            <a:off x="225631" y="1236916"/>
            <a:ext cx="11614068" cy="461665"/>
          </a:xfrm>
          <a:prstGeom prst="rect">
            <a:avLst/>
          </a:prstGeom>
          <a:noFill/>
        </p:spPr>
        <p:txBody>
          <a:bodyPr wrap="square" rtlCol="0">
            <a:spAutoFit/>
          </a:bodyPr>
          <a:lstStyle/>
          <a:p>
            <a:pPr algn="ctr"/>
            <a:r>
              <a:rPr lang="en-US" sz="2400" dirty="0" smtClean="0">
                <a:solidFill>
                  <a:srgbClr val="E7E6E6">
                    <a:lumMod val="50000"/>
                  </a:srgbClr>
                </a:solidFill>
              </a:rPr>
              <a:t> Normalized Difference Snow Index &amp; Landsat</a:t>
            </a:r>
            <a:endParaRPr lang="en-US" sz="2400" dirty="0">
              <a:solidFill>
                <a:srgbClr val="E7E6E6">
                  <a:lumMod val="50000"/>
                </a:srgbClr>
              </a:solidFill>
            </a:endParaRPr>
          </a:p>
        </p:txBody>
      </p:sp>
      <p:grpSp>
        <p:nvGrpSpPr>
          <p:cNvPr id="10" name="Group 9"/>
          <p:cNvGrpSpPr/>
          <p:nvPr/>
        </p:nvGrpSpPr>
        <p:grpSpPr>
          <a:xfrm>
            <a:off x="3225159" y="5140811"/>
            <a:ext cx="2327646" cy="954107"/>
            <a:chOff x="3225159" y="5140811"/>
            <a:chExt cx="2327646" cy="954107"/>
          </a:xfrm>
        </p:grpSpPr>
        <p:sp>
          <p:nvSpPr>
            <p:cNvPr id="8" name="TextBox 7"/>
            <p:cNvSpPr txBox="1"/>
            <p:nvPr/>
          </p:nvSpPr>
          <p:spPr>
            <a:xfrm>
              <a:off x="3570457" y="5140811"/>
              <a:ext cx="1982348" cy="954107"/>
            </a:xfrm>
            <a:prstGeom prst="rect">
              <a:avLst/>
            </a:prstGeom>
            <a:noFill/>
          </p:spPr>
          <p:txBody>
            <a:bodyPr wrap="square" rtlCol="0">
              <a:spAutoFit/>
            </a:bodyPr>
            <a:lstStyle/>
            <a:p>
              <a:r>
                <a:rPr lang="en-US" sz="2000" dirty="0" smtClean="0">
                  <a:solidFill>
                    <a:srgbClr val="E7E6E6">
                      <a:lumMod val="50000"/>
                    </a:srgbClr>
                  </a:solidFill>
                </a:rPr>
                <a:t>High: </a:t>
              </a:r>
              <a:r>
                <a:rPr lang="en-US" sz="2000" dirty="0" smtClean="0">
                  <a:solidFill>
                    <a:srgbClr val="E7E6E6">
                      <a:lumMod val="50000"/>
                    </a:srgbClr>
                  </a:solidFill>
                </a:rPr>
                <a:t>1000</a:t>
              </a:r>
            </a:p>
            <a:p>
              <a:endParaRPr lang="en-US" sz="1600" dirty="0" smtClean="0">
                <a:solidFill>
                  <a:srgbClr val="E7E6E6">
                    <a:lumMod val="50000"/>
                  </a:srgbClr>
                </a:solidFill>
              </a:endParaRPr>
            </a:p>
            <a:p>
              <a:r>
                <a:rPr lang="en-US" sz="2000" dirty="0" smtClean="0">
                  <a:solidFill>
                    <a:srgbClr val="E7E6E6">
                      <a:lumMod val="50000"/>
                    </a:srgbClr>
                  </a:solidFill>
                </a:rPr>
                <a:t>Low</a:t>
              </a:r>
              <a:r>
                <a:rPr lang="en-US" sz="2000" dirty="0" smtClean="0">
                  <a:solidFill>
                    <a:srgbClr val="E7E6E6">
                      <a:lumMod val="50000"/>
                    </a:srgbClr>
                  </a:solidFill>
                </a:rPr>
                <a:t>: 0</a:t>
              </a:r>
              <a:endParaRPr lang="en-US" sz="2000" dirty="0">
                <a:solidFill>
                  <a:srgbClr val="E7E6E6">
                    <a:lumMod val="50000"/>
                  </a:srgbClr>
                </a:solidFill>
              </a:endParaRPr>
            </a:p>
          </p:txBody>
        </p:sp>
        <p:sp>
          <p:nvSpPr>
            <p:cNvPr id="6" name="Rectangle 5"/>
            <p:cNvSpPr/>
            <p:nvPr/>
          </p:nvSpPr>
          <p:spPr>
            <a:xfrm>
              <a:off x="3225159" y="5286794"/>
              <a:ext cx="362360" cy="637388"/>
            </a:xfrm>
            <a:prstGeom prst="rect">
              <a:avLst/>
            </a:prstGeom>
            <a:gradFill>
              <a:gsLst>
                <a:gs pos="0">
                  <a:srgbClr val="384C9A"/>
                </a:gs>
                <a:gs pos="100000">
                  <a:srgbClr val="B6ED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2" name="Picture 4" descr="C:\Users\DEVELOPE1\Desktop\summer2016\NorthernGreatPlainsWaterResources\deliverables\images\1999_214_cloudmask.jpg"/>
          <p:cNvPicPr preferRelativeResize="0">
            <a:picLocks noChangeArrowheads="1"/>
          </p:cNvPicPr>
          <p:nvPr/>
        </p:nvPicPr>
        <p:blipFill rotWithShape="1">
          <a:blip r:embed="rId5" cstate="print">
            <a:extLst>
              <a:ext uri="{28A0092B-C50C-407E-A947-70E740481C1C}">
                <a14:useLocalDpi xmlns:a14="http://schemas.microsoft.com/office/drawing/2010/main" val="0"/>
              </a:ext>
            </a:extLst>
          </a:blip>
          <a:srcRect l="70865" t="29625" r="13267" b="23682"/>
          <a:stretch/>
        </p:blipFill>
        <p:spPr bwMode="auto">
          <a:xfrm>
            <a:off x="183703" y="2436745"/>
            <a:ext cx="2340864" cy="20939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DEVELOPE1\Desktop\summer2016\NorthernGreatPlainsWaterResources\deliverables\1999_182_NDSI.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215" t="5582" r="16712" b="5623"/>
          <a:stretch/>
        </p:blipFill>
        <p:spPr bwMode="auto">
          <a:xfrm>
            <a:off x="1245463" y="2866357"/>
            <a:ext cx="2339789" cy="2272553"/>
          </a:xfrm>
          <a:prstGeom prst="rect">
            <a:avLst/>
          </a:prstGeom>
          <a:noFill/>
          <a:ln>
            <a:noFill/>
          </a:ln>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09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105459" y="525925"/>
            <a:ext cx="1981082"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sp>
        <p:nvSpPr>
          <p:cNvPr id="13" name="TextBox 12"/>
          <p:cNvSpPr txBox="1"/>
          <p:nvPr/>
        </p:nvSpPr>
        <p:spPr>
          <a:xfrm>
            <a:off x="2305047" y="1304918"/>
            <a:ext cx="7579293" cy="461665"/>
          </a:xfrm>
          <a:prstGeom prst="rect">
            <a:avLst/>
          </a:prstGeom>
          <a:noFill/>
        </p:spPr>
        <p:txBody>
          <a:bodyPr wrap="square" rtlCol="0">
            <a:spAutoFit/>
          </a:bodyPr>
          <a:lstStyle/>
          <a:p>
            <a:r>
              <a:rPr lang="en-US" sz="2400" dirty="0" smtClean="0">
                <a:solidFill>
                  <a:schemeClr val="bg2">
                    <a:lumMod val="50000"/>
                  </a:schemeClr>
                </a:solidFill>
              </a:rPr>
              <a:t>Ice field and glacier cover maps of 1995 and 2015 </a:t>
            </a:r>
            <a:endParaRPr lang="en-US" sz="2400" dirty="0">
              <a:solidFill>
                <a:schemeClr val="bg2">
                  <a:lumMod val="50000"/>
                </a:schemeClr>
              </a:solidFill>
            </a:endParaRPr>
          </a:p>
        </p:txBody>
      </p:sp>
      <p:grpSp>
        <p:nvGrpSpPr>
          <p:cNvPr id="7" name="Group 6"/>
          <p:cNvGrpSpPr/>
          <p:nvPr/>
        </p:nvGrpSpPr>
        <p:grpSpPr>
          <a:xfrm>
            <a:off x="484332" y="2215911"/>
            <a:ext cx="11223336" cy="3383963"/>
            <a:chOff x="457200" y="2215911"/>
            <a:chExt cx="11223336" cy="3383963"/>
          </a:xfrm>
        </p:grpSpPr>
        <p:pic>
          <p:nvPicPr>
            <p:cNvPr id="2050" name="Picture 2" descr="C:\Users\DEVELOPE1\Desktop\summer2016\NorthernGreatPlainsWaterResources\output\snow_cover\2014_snowcover_d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15911"/>
              <a:ext cx="5394615" cy="337571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EVELOPE1\Desktop\summer2016\NorthernGreatPlainsWaterResources\output\snow_cover\2015_snowcover_d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846" y="2224158"/>
              <a:ext cx="5458690" cy="33757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6025726" y="5614498"/>
            <a:ext cx="2836853" cy="1110083"/>
            <a:chOff x="6025726" y="5614498"/>
            <a:chExt cx="2836853" cy="1110083"/>
          </a:xfrm>
        </p:grpSpPr>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32060" r="77387" b="26125"/>
            <a:stretch/>
          </p:blipFill>
          <p:spPr bwMode="auto">
            <a:xfrm>
              <a:off x="6120115" y="6014933"/>
              <a:ext cx="478475"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25726" y="5614498"/>
              <a:ext cx="2836853" cy="400110"/>
            </a:xfrm>
            <a:prstGeom prst="rect">
              <a:avLst/>
            </a:prstGeom>
            <a:noFill/>
          </p:spPr>
          <p:txBody>
            <a:bodyPr wrap="square" rtlCol="0">
              <a:spAutoFit/>
            </a:bodyPr>
            <a:lstStyle/>
            <a:p>
              <a:r>
                <a:rPr lang="en-US" sz="2000" dirty="0" smtClean="0">
                  <a:solidFill>
                    <a:schemeClr val="bg2">
                      <a:lumMod val="50000"/>
                    </a:schemeClr>
                  </a:solidFill>
                </a:rPr>
                <a:t>Elevation (meter)</a:t>
              </a:r>
              <a:endParaRPr lang="en-US" sz="2000" dirty="0">
                <a:solidFill>
                  <a:schemeClr val="bg2">
                    <a:lumMod val="50000"/>
                  </a:schemeClr>
                </a:solidFill>
              </a:endParaRPr>
            </a:p>
          </p:txBody>
        </p:sp>
        <p:sp>
          <p:nvSpPr>
            <p:cNvPr id="4" name="TextBox 3"/>
            <p:cNvSpPr txBox="1"/>
            <p:nvPr/>
          </p:nvSpPr>
          <p:spPr>
            <a:xfrm>
              <a:off x="6631436" y="5988331"/>
              <a:ext cx="2231143" cy="400110"/>
            </a:xfrm>
            <a:prstGeom prst="rect">
              <a:avLst/>
            </a:prstGeom>
            <a:noFill/>
          </p:spPr>
          <p:txBody>
            <a:bodyPr wrap="square" rtlCol="0">
              <a:spAutoFit/>
            </a:bodyPr>
            <a:lstStyle/>
            <a:p>
              <a:r>
                <a:rPr lang="en-US" sz="2000" dirty="0" smtClean="0">
                  <a:solidFill>
                    <a:schemeClr val="bg2">
                      <a:lumMod val="50000"/>
                    </a:schemeClr>
                  </a:solidFill>
                </a:rPr>
                <a:t>High:   4347.19</a:t>
              </a:r>
              <a:endParaRPr lang="en-US" sz="2000" dirty="0">
                <a:solidFill>
                  <a:schemeClr val="bg2">
                    <a:lumMod val="50000"/>
                  </a:schemeClr>
                </a:solidFill>
              </a:endParaRPr>
            </a:p>
          </p:txBody>
        </p:sp>
        <p:sp>
          <p:nvSpPr>
            <p:cNvPr id="5" name="TextBox 4"/>
            <p:cNvSpPr txBox="1"/>
            <p:nvPr/>
          </p:nvSpPr>
          <p:spPr>
            <a:xfrm>
              <a:off x="6631436" y="6324471"/>
              <a:ext cx="2231143" cy="400110"/>
            </a:xfrm>
            <a:prstGeom prst="rect">
              <a:avLst/>
            </a:prstGeom>
            <a:noFill/>
          </p:spPr>
          <p:txBody>
            <a:bodyPr wrap="square" rtlCol="0">
              <a:spAutoFit/>
            </a:bodyPr>
            <a:lstStyle/>
            <a:p>
              <a:r>
                <a:rPr lang="en-US" sz="2000" dirty="0" smtClean="0">
                  <a:solidFill>
                    <a:schemeClr val="bg2">
                      <a:lumMod val="50000"/>
                    </a:schemeClr>
                  </a:solidFill>
                </a:rPr>
                <a:t>Low:    2316.57</a:t>
              </a:r>
              <a:endParaRPr lang="en-US" sz="2000" dirty="0">
                <a:solidFill>
                  <a:schemeClr val="bg2">
                    <a:lumMod val="50000"/>
                  </a:schemeClr>
                </a:solidFill>
              </a:endParaRPr>
            </a:p>
          </p:txBody>
        </p:sp>
      </p:grpSp>
      <p:grpSp>
        <p:nvGrpSpPr>
          <p:cNvPr id="10" name="Group 9"/>
          <p:cNvGrpSpPr/>
          <p:nvPr/>
        </p:nvGrpSpPr>
        <p:grpSpPr>
          <a:xfrm>
            <a:off x="4083889" y="5913413"/>
            <a:ext cx="2300489" cy="751047"/>
            <a:chOff x="3860514" y="5954092"/>
            <a:chExt cx="2300489" cy="751047"/>
          </a:xfrm>
        </p:grpSpPr>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5262" r="61291"/>
            <a:stretch/>
          </p:blipFill>
          <p:spPr bwMode="auto">
            <a:xfrm>
              <a:off x="3860514" y="6050151"/>
              <a:ext cx="466765"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71620" y="5954092"/>
              <a:ext cx="1789383" cy="400110"/>
            </a:xfrm>
            <a:prstGeom prst="rect">
              <a:avLst/>
            </a:prstGeom>
            <a:noFill/>
          </p:spPr>
          <p:txBody>
            <a:bodyPr wrap="square" rtlCol="0">
              <a:spAutoFit/>
            </a:bodyPr>
            <a:lstStyle/>
            <a:p>
              <a:r>
                <a:rPr lang="en-US" sz="2000" dirty="0" smtClean="0">
                  <a:solidFill>
                    <a:schemeClr val="bg2">
                      <a:lumMod val="50000"/>
                    </a:schemeClr>
                  </a:solidFill>
                </a:rPr>
                <a:t>Ice Field</a:t>
              </a:r>
              <a:endParaRPr lang="en-US" sz="2000" dirty="0">
                <a:solidFill>
                  <a:schemeClr val="bg2">
                    <a:lumMod val="50000"/>
                  </a:schemeClr>
                </a:solidFill>
              </a:endParaRPr>
            </a:p>
          </p:txBody>
        </p:sp>
        <p:sp>
          <p:nvSpPr>
            <p:cNvPr id="8" name="TextBox 7"/>
            <p:cNvSpPr txBox="1"/>
            <p:nvPr/>
          </p:nvSpPr>
          <p:spPr>
            <a:xfrm>
              <a:off x="4371620" y="6305029"/>
              <a:ext cx="1254283" cy="400110"/>
            </a:xfrm>
            <a:prstGeom prst="rect">
              <a:avLst/>
            </a:prstGeom>
            <a:noFill/>
          </p:spPr>
          <p:txBody>
            <a:bodyPr wrap="square" rtlCol="0">
              <a:spAutoFit/>
            </a:bodyPr>
            <a:lstStyle/>
            <a:p>
              <a:r>
                <a:rPr lang="en-US" sz="2000" dirty="0" smtClean="0">
                  <a:solidFill>
                    <a:schemeClr val="bg2">
                      <a:lumMod val="50000"/>
                    </a:schemeClr>
                  </a:solidFill>
                </a:rPr>
                <a:t>Glacier</a:t>
              </a:r>
              <a:endParaRPr lang="en-US" sz="2000" dirty="0">
                <a:solidFill>
                  <a:schemeClr val="bg2">
                    <a:lumMod val="50000"/>
                  </a:schemeClr>
                </a:solidFill>
              </a:endParaRPr>
            </a:p>
          </p:txBody>
        </p:sp>
      </p:grpSp>
      <p:sp>
        <p:nvSpPr>
          <p:cNvPr id="9" name="TextBox 8"/>
          <p:cNvSpPr txBox="1"/>
          <p:nvPr/>
        </p:nvSpPr>
        <p:spPr>
          <a:xfrm>
            <a:off x="3978876" y="5616260"/>
            <a:ext cx="1776013" cy="400110"/>
          </a:xfrm>
          <a:prstGeom prst="rect">
            <a:avLst/>
          </a:prstGeom>
          <a:noFill/>
        </p:spPr>
        <p:txBody>
          <a:bodyPr wrap="square" rtlCol="0">
            <a:spAutoFit/>
          </a:bodyPr>
          <a:lstStyle/>
          <a:p>
            <a:r>
              <a:rPr lang="en-US" sz="2000" dirty="0" smtClean="0">
                <a:solidFill>
                  <a:schemeClr val="bg2">
                    <a:lumMod val="50000"/>
                  </a:schemeClr>
                </a:solidFill>
              </a:rPr>
              <a:t>Land Cover</a:t>
            </a:r>
            <a:endParaRPr lang="en-US" sz="2000" dirty="0">
              <a:solidFill>
                <a:schemeClr val="bg2">
                  <a:lumMod val="50000"/>
                </a:schemeClr>
              </a:solidFill>
            </a:endParaRPr>
          </a:p>
        </p:txBody>
      </p:sp>
      <p:sp>
        <p:nvSpPr>
          <p:cNvPr id="12" name="TextBox 11"/>
          <p:cNvSpPr txBox="1"/>
          <p:nvPr/>
        </p:nvSpPr>
        <p:spPr>
          <a:xfrm>
            <a:off x="457200" y="2215911"/>
            <a:ext cx="1089498" cy="400110"/>
          </a:xfrm>
          <a:prstGeom prst="rect">
            <a:avLst/>
          </a:prstGeom>
          <a:noFill/>
        </p:spPr>
        <p:txBody>
          <a:bodyPr wrap="square" rtlCol="0">
            <a:spAutoFit/>
          </a:bodyPr>
          <a:lstStyle/>
          <a:p>
            <a:r>
              <a:rPr lang="en-US" sz="2000" dirty="0" smtClean="0">
                <a:solidFill>
                  <a:schemeClr val="bg1"/>
                </a:solidFill>
              </a:rPr>
              <a:t>1995</a:t>
            </a:r>
            <a:endParaRPr lang="en-US" sz="2000" dirty="0">
              <a:solidFill>
                <a:schemeClr val="bg1"/>
              </a:solidFill>
            </a:endParaRPr>
          </a:p>
        </p:txBody>
      </p:sp>
      <p:sp>
        <p:nvSpPr>
          <p:cNvPr id="14" name="TextBox 13"/>
          <p:cNvSpPr txBox="1"/>
          <p:nvPr/>
        </p:nvSpPr>
        <p:spPr>
          <a:xfrm>
            <a:off x="6248978" y="2215911"/>
            <a:ext cx="1202912" cy="400110"/>
          </a:xfrm>
          <a:prstGeom prst="rect">
            <a:avLst/>
          </a:prstGeom>
          <a:noFill/>
        </p:spPr>
        <p:txBody>
          <a:bodyPr wrap="square" rtlCol="0">
            <a:spAutoFit/>
          </a:bodyPr>
          <a:lstStyle/>
          <a:p>
            <a:r>
              <a:rPr lang="en-US" sz="2000" dirty="0" smtClean="0">
                <a:solidFill>
                  <a:schemeClr val="bg1"/>
                </a:solidFill>
              </a:rPr>
              <a:t>2015</a:t>
            </a:r>
            <a:endParaRPr lang="en-US" sz="2000" dirty="0">
              <a:solidFill>
                <a:schemeClr val="bg1"/>
              </a:solidFill>
            </a:endParaRPr>
          </a:p>
        </p:txBody>
      </p:sp>
    </p:spTree>
    <p:extLst>
      <p:ext uri="{BB962C8B-B14F-4D97-AF65-F5344CB8AC3E}">
        <p14:creationId xmlns:p14="http://schemas.microsoft.com/office/powerpoint/2010/main" val="380077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97540" y="1162719"/>
            <a:ext cx="8256159" cy="461665"/>
          </a:xfrm>
          <a:prstGeom prst="rect">
            <a:avLst/>
          </a:prstGeom>
          <a:noFill/>
        </p:spPr>
        <p:txBody>
          <a:bodyPr wrap="square" rtlCol="0">
            <a:spAutoFit/>
          </a:bodyPr>
          <a:lstStyle/>
          <a:p>
            <a:r>
              <a:rPr lang="en-US" sz="2400" dirty="0" smtClean="0">
                <a:solidFill>
                  <a:schemeClr val="bg2">
                    <a:lumMod val="50000"/>
                  </a:schemeClr>
                </a:solidFill>
              </a:rPr>
              <a:t>Snow and Ice Cover at Rocky Mountain National Park</a:t>
            </a:r>
            <a:endParaRPr lang="en-US" sz="2400" dirty="0">
              <a:solidFill>
                <a:schemeClr val="bg2">
                  <a:lumMod val="50000"/>
                </a:schemeClr>
              </a:solidFill>
            </a:endParaRPr>
          </a:p>
        </p:txBody>
      </p:sp>
      <p:sp>
        <p:nvSpPr>
          <p:cNvPr id="6" name="Rectangle 5"/>
          <p:cNvSpPr/>
          <p:nvPr/>
        </p:nvSpPr>
        <p:spPr>
          <a:xfrm>
            <a:off x="5149131" y="454834"/>
            <a:ext cx="1893738" cy="707886"/>
          </a:xfrm>
          <a:prstGeom prst="rect">
            <a:avLst/>
          </a:prstGeom>
        </p:spPr>
        <p:txBody>
          <a:bodyPr wrap="square">
            <a:spAutoFit/>
          </a:bodyPr>
          <a:lstStyle/>
          <a:p>
            <a:r>
              <a:rPr lang="en-US" sz="4000" dirty="0">
                <a:solidFill>
                  <a:schemeClr val="bg1"/>
                </a:solidFill>
                <a:latin typeface="Century Gothic" panose="020B0502020202020204" pitchFamily="34" charset="0"/>
              </a:rPr>
              <a:t>Results</a:t>
            </a:r>
            <a:endParaRPr lang="en-US" sz="4000" dirty="0"/>
          </a:p>
        </p:txBody>
      </p:sp>
      <p:pic>
        <p:nvPicPr>
          <p:cNvPr id="8" name="Picture 2" descr="C:\Users\DEVELOPE1\Desktop\summer2016\NorthernGreatPlainsWaterResources\output\snow_cover\2014_snowcover_dem.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58" y="1770927"/>
            <a:ext cx="4818251" cy="20950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7112" y="1782503"/>
            <a:ext cx="982796" cy="369332"/>
          </a:xfrm>
          <a:prstGeom prst="rect">
            <a:avLst/>
          </a:prstGeom>
          <a:noFill/>
        </p:spPr>
        <p:txBody>
          <a:bodyPr wrap="square" rtlCol="0">
            <a:spAutoFit/>
          </a:bodyPr>
          <a:lstStyle/>
          <a:p>
            <a:r>
              <a:rPr lang="en-US" dirty="0" smtClean="0">
                <a:solidFill>
                  <a:schemeClr val="bg1"/>
                </a:solidFill>
              </a:rPr>
              <a:t>1995</a:t>
            </a:r>
            <a:endParaRPr lang="en-US" dirty="0">
              <a:solidFill>
                <a:schemeClr val="bg1"/>
              </a:solidFill>
            </a:endParaRPr>
          </a:p>
        </p:txBody>
      </p:sp>
      <p:pic>
        <p:nvPicPr>
          <p:cNvPr id="10" name="Picture 3" descr="C:\Users\DEVELOPE1\Desktop\summer2016\NorthernGreatPlainsWaterResources\output\snow_cover\2015_snowcover_dem.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415" y="1782503"/>
            <a:ext cx="4818888" cy="20939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302415" y="1782503"/>
            <a:ext cx="972274" cy="369332"/>
          </a:xfrm>
          <a:prstGeom prst="rect">
            <a:avLst/>
          </a:prstGeom>
          <a:noFill/>
        </p:spPr>
        <p:txBody>
          <a:bodyPr wrap="square" rtlCol="0">
            <a:spAutoFit/>
          </a:bodyPr>
          <a:lstStyle/>
          <a:p>
            <a:r>
              <a:rPr lang="en-US" dirty="0" smtClean="0">
                <a:solidFill>
                  <a:schemeClr val="bg1"/>
                </a:solidFill>
              </a:rPr>
              <a:t>2015</a:t>
            </a:r>
            <a:endParaRPr lang="en-US" dirty="0">
              <a:solidFill>
                <a:schemeClr val="bg1"/>
              </a:solidFill>
            </a:endParaRPr>
          </a:p>
        </p:txBody>
      </p:sp>
      <p:pic>
        <p:nvPicPr>
          <p:cNvPr id="12" name="Picture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83958" y="3961827"/>
            <a:ext cx="4818251" cy="2093976"/>
          </a:xfrm>
          <a:prstGeom prst="rect">
            <a:avLst/>
          </a:prstGeom>
          <a:ln w="12700">
            <a:solidFill>
              <a:srgbClr val="002060"/>
            </a:solidFill>
          </a:ln>
        </p:spPr>
      </p:pic>
      <p:sp>
        <p:nvSpPr>
          <p:cNvPr id="13" name="Isosceles Triangle 12"/>
          <p:cNvSpPr/>
          <p:nvPr/>
        </p:nvSpPr>
        <p:spPr>
          <a:xfrm>
            <a:off x="691909" y="2668882"/>
            <a:ext cx="4802442" cy="1277732"/>
          </a:xfrm>
          <a:prstGeom prst="triangle">
            <a:avLst>
              <a:gd name="adj" fmla="val 49855"/>
            </a:avLst>
          </a:prstGeom>
          <a:solidFill>
            <a:srgbClr val="73A9DB">
              <a:alpha val="5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302415" y="3961825"/>
            <a:ext cx="4818888" cy="2093976"/>
          </a:xfrm>
          <a:prstGeom prst="rect">
            <a:avLst/>
          </a:prstGeom>
          <a:ln w="12700">
            <a:solidFill>
              <a:srgbClr val="002673"/>
            </a:solidFill>
          </a:ln>
        </p:spPr>
      </p:pic>
      <p:sp>
        <p:nvSpPr>
          <p:cNvPr id="15" name="Isosceles Triangle 14"/>
          <p:cNvSpPr/>
          <p:nvPr/>
        </p:nvSpPr>
        <p:spPr>
          <a:xfrm>
            <a:off x="6310366" y="2665630"/>
            <a:ext cx="4800600" cy="1277730"/>
          </a:xfrm>
          <a:prstGeom prst="triangle">
            <a:avLst>
              <a:gd name="adj" fmla="val 47437"/>
            </a:avLst>
          </a:prstGeom>
          <a:solidFill>
            <a:srgbClr val="73A9DB">
              <a:alpha val="5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302813" y="6217282"/>
            <a:ext cx="3415946" cy="400110"/>
            <a:chOff x="932108" y="6217282"/>
            <a:chExt cx="3415946" cy="400110"/>
          </a:xfrm>
        </p:grpSpPr>
        <p:pic>
          <p:nvPicPr>
            <p:cNvPr id="17" name="Picture 16"/>
            <p:cNvPicPr>
              <a:picLocks/>
            </p:cNvPicPr>
            <p:nvPr/>
          </p:nvPicPr>
          <p:blipFill rotWithShape="1">
            <a:blip r:embed="rId5" cstate="print">
              <a:extLst>
                <a:ext uri="{28A0092B-C50C-407E-A947-70E740481C1C}">
                  <a14:useLocalDpi xmlns:a14="http://schemas.microsoft.com/office/drawing/2010/main" val="0"/>
                </a:ext>
              </a:extLst>
            </a:blip>
            <a:srcRect t="87640" r="84687"/>
            <a:stretch/>
          </p:blipFill>
          <p:spPr>
            <a:xfrm>
              <a:off x="932108" y="6287929"/>
              <a:ext cx="737800" cy="258816"/>
            </a:xfrm>
            <a:prstGeom prst="rect">
              <a:avLst/>
            </a:prstGeom>
            <a:ln w="3175">
              <a:noFill/>
            </a:ln>
          </p:spPr>
        </p:pic>
        <p:sp>
          <p:nvSpPr>
            <p:cNvPr id="18" name="TextBox 17"/>
            <p:cNvSpPr txBox="1"/>
            <p:nvPr/>
          </p:nvSpPr>
          <p:spPr>
            <a:xfrm>
              <a:off x="1669908" y="6217282"/>
              <a:ext cx="2678146" cy="400110"/>
            </a:xfrm>
            <a:prstGeom prst="rect">
              <a:avLst/>
            </a:prstGeom>
            <a:noFill/>
          </p:spPr>
          <p:txBody>
            <a:bodyPr wrap="square" rtlCol="0">
              <a:spAutoFit/>
            </a:bodyPr>
            <a:lstStyle/>
            <a:p>
              <a:r>
                <a:rPr lang="en-US" sz="2000" dirty="0" smtClean="0">
                  <a:solidFill>
                    <a:schemeClr val="bg2">
                      <a:lumMod val="50000"/>
                    </a:schemeClr>
                  </a:solidFill>
                </a:rPr>
                <a:t>Free of Ice or Snow</a:t>
              </a:r>
              <a:endParaRPr lang="en-US" sz="2000" dirty="0">
                <a:solidFill>
                  <a:schemeClr val="bg2">
                    <a:lumMod val="50000"/>
                  </a:schemeClr>
                </a:solidFill>
              </a:endParaRPr>
            </a:p>
          </p:txBody>
        </p:sp>
      </p:grpSp>
      <p:grpSp>
        <p:nvGrpSpPr>
          <p:cNvPr id="3" name="Group 2"/>
          <p:cNvGrpSpPr/>
          <p:nvPr/>
        </p:nvGrpSpPr>
        <p:grpSpPr>
          <a:xfrm>
            <a:off x="5214779" y="6217282"/>
            <a:ext cx="2384193" cy="400110"/>
            <a:chOff x="5054138" y="6217282"/>
            <a:chExt cx="2384193" cy="400110"/>
          </a:xfrm>
        </p:grpSpPr>
        <p:pic>
          <p:nvPicPr>
            <p:cNvPr id="19" name="Picture 18"/>
            <p:cNvPicPr>
              <a:picLocks/>
            </p:cNvPicPr>
            <p:nvPr/>
          </p:nvPicPr>
          <p:blipFill rotWithShape="1">
            <a:blip r:embed="rId5" cstate="print">
              <a:extLst>
                <a:ext uri="{28A0092B-C50C-407E-A947-70E740481C1C}">
                  <a14:useLocalDpi xmlns:a14="http://schemas.microsoft.com/office/drawing/2010/main" val="0"/>
                </a:ext>
              </a:extLst>
            </a:blip>
            <a:srcRect l="1183" t="11912" r="84928" b="79764"/>
            <a:stretch/>
          </p:blipFill>
          <p:spPr>
            <a:xfrm>
              <a:off x="5054138" y="6289321"/>
              <a:ext cx="740664" cy="256032"/>
            </a:xfrm>
            <a:prstGeom prst="rect">
              <a:avLst/>
            </a:prstGeom>
            <a:ln w="3175">
              <a:noFill/>
            </a:ln>
          </p:spPr>
        </p:pic>
        <p:sp>
          <p:nvSpPr>
            <p:cNvPr id="20" name="TextBox 19"/>
            <p:cNvSpPr txBox="1"/>
            <p:nvPr/>
          </p:nvSpPr>
          <p:spPr>
            <a:xfrm>
              <a:off x="5794802" y="6217282"/>
              <a:ext cx="1643529" cy="400110"/>
            </a:xfrm>
            <a:prstGeom prst="rect">
              <a:avLst/>
            </a:prstGeom>
            <a:noFill/>
          </p:spPr>
          <p:txBody>
            <a:bodyPr wrap="square" rtlCol="0">
              <a:spAutoFit/>
            </a:bodyPr>
            <a:lstStyle/>
            <a:p>
              <a:r>
                <a:rPr lang="en-US" sz="2000" dirty="0" smtClean="0">
                  <a:solidFill>
                    <a:schemeClr val="bg2">
                      <a:lumMod val="50000"/>
                    </a:schemeClr>
                  </a:solidFill>
                </a:rPr>
                <a:t>Ice Field</a:t>
              </a:r>
              <a:endParaRPr lang="en-US" sz="2000" dirty="0">
                <a:solidFill>
                  <a:schemeClr val="bg2">
                    <a:lumMod val="50000"/>
                  </a:schemeClr>
                </a:solidFill>
              </a:endParaRPr>
            </a:p>
          </p:txBody>
        </p:sp>
      </p:grpSp>
      <p:grpSp>
        <p:nvGrpSpPr>
          <p:cNvPr id="2" name="Group 1"/>
          <p:cNvGrpSpPr/>
          <p:nvPr/>
        </p:nvGrpSpPr>
        <p:grpSpPr>
          <a:xfrm>
            <a:off x="8403911" y="6217282"/>
            <a:ext cx="2576125" cy="400110"/>
            <a:chOff x="8144415" y="6217282"/>
            <a:chExt cx="2576125" cy="400110"/>
          </a:xfrm>
        </p:grpSpPr>
        <p:pic>
          <p:nvPicPr>
            <p:cNvPr id="21" name="Picture 20"/>
            <p:cNvPicPr>
              <a:picLocks/>
            </p:cNvPicPr>
            <p:nvPr/>
          </p:nvPicPr>
          <p:blipFill rotWithShape="1">
            <a:blip r:embed="rId5" cstate="print">
              <a:extLst>
                <a:ext uri="{28A0092B-C50C-407E-A947-70E740481C1C}">
                  <a14:useLocalDpi xmlns:a14="http://schemas.microsoft.com/office/drawing/2010/main" val="0"/>
                </a:ext>
              </a:extLst>
            </a:blip>
            <a:srcRect l="24903" t="42663" r="57797" b="42663"/>
            <a:stretch/>
          </p:blipFill>
          <p:spPr>
            <a:xfrm>
              <a:off x="8144415" y="6289321"/>
              <a:ext cx="740664" cy="256032"/>
            </a:xfrm>
            <a:prstGeom prst="rect">
              <a:avLst/>
            </a:prstGeom>
            <a:ln w="3175">
              <a:noFill/>
            </a:ln>
          </p:spPr>
        </p:pic>
        <p:sp>
          <p:nvSpPr>
            <p:cNvPr id="22" name="TextBox 21"/>
            <p:cNvSpPr txBox="1"/>
            <p:nvPr/>
          </p:nvSpPr>
          <p:spPr>
            <a:xfrm>
              <a:off x="8885079" y="6217282"/>
              <a:ext cx="1835461" cy="400110"/>
            </a:xfrm>
            <a:prstGeom prst="rect">
              <a:avLst/>
            </a:prstGeom>
            <a:noFill/>
          </p:spPr>
          <p:txBody>
            <a:bodyPr wrap="square" rtlCol="0">
              <a:spAutoFit/>
            </a:bodyPr>
            <a:lstStyle/>
            <a:p>
              <a:r>
                <a:rPr lang="en-US" sz="2000" dirty="0" smtClean="0">
                  <a:solidFill>
                    <a:schemeClr val="bg2">
                      <a:lumMod val="50000"/>
                    </a:schemeClr>
                  </a:solidFill>
                </a:rPr>
                <a:t>Glacier</a:t>
              </a:r>
              <a:endParaRPr lang="en-US" sz="2000" dirty="0">
                <a:solidFill>
                  <a:schemeClr val="bg2">
                    <a:lumMod val="50000"/>
                  </a:schemeClr>
                </a:solidFill>
              </a:endParaRPr>
            </a:p>
          </p:txBody>
        </p:sp>
      </p:grpSp>
    </p:spTree>
    <p:extLst>
      <p:ext uri="{BB962C8B-B14F-4D97-AF65-F5344CB8AC3E}">
        <p14:creationId xmlns:p14="http://schemas.microsoft.com/office/powerpoint/2010/main" val="341942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095775" y="514350"/>
            <a:ext cx="2000451"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sp>
        <p:nvSpPr>
          <p:cNvPr id="13" name="TextBox 12"/>
          <p:cNvSpPr txBox="1"/>
          <p:nvPr/>
        </p:nvSpPr>
        <p:spPr>
          <a:xfrm>
            <a:off x="1968701" y="1341825"/>
            <a:ext cx="7518199" cy="461665"/>
          </a:xfrm>
          <a:prstGeom prst="rect">
            <a:avLst/>
          </a:prstGeom>
          <a:noFill/>
        </p:spPr>
        <p:txBody>
          <a:bodyPr wrap="square" rtlCol="0">
            <a:spAutoFit/>
          </a:bodyPr>
          <a:lstStyle/>
          <a:p>
            <a:r>
              <a:rPr lang="en-US" sz="2400" dirty="0" smtClean="0">
                <a:solidFill>
                  <a:schemeClr val="bg2">
                    <a:lumMod val="50000"/>
                  </a:schemeClr>
                </a:solidFill>
              </a:rPr>
              <a:t>Glacier and ice fields cover over study years</a:t>
            </a:r>
            <a:endParaRPr lang="en-US" sz="2400" dirty="0">
              <a:solidFill>
                <a:schemeClr val="bg2">
                  <a:lumMod val="50000"/>
                </a:schemeClr>
              </a:solidFill>
            </a:endParaRPr>
          </a:p>
        </p:txBody>
      </p:sp>
      <p:graphicFrame>
        <p:nvGraphicFramePr>
          <p:cNvPr id="8" name="Chart 7"/>
          <p:cNvGraphicFramePr>
            <a:graphicFrameLocks/>
          </p:cNvGraphicFramePr>
          <p:nvPr>
            <p:extLst>
              <p:ext uri="{D42A27DB-BD31-4B8C-83A1-F6EECF244321}">
                <p14:modId xmlns:p14="http://schemas.microsoft.com/office/powerpoint/2010/main" val="3809767785"/>
              </p:ext>
            </p:extLst>
          </p:nvPr>
        </p:nvGraphicFramePr>
        <p:xfrm>
          <a:off x="596900" y="2058812"/>
          <a:ext cx="11176000" cy="4456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339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095775" y="514350"/>
            <a:ext cx="2000451"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pic>
        <p:nvPicPr>
          <p:cNvPr id="1029" name="Picture 5" descr="\\Developserver\Z\2016\Summer2016\NorthernGreatPlainsWaterResources\Data\Snow_output\SnowCover_frequency\snow_frequency.jpg"/>
          <p:cNvPicPr>
            <a:picLocks noChangeAspect="1" noChangeArrowheads="1"/>
          </p:cNvPicPr>
          <p:nvPr/>
        </p:nvPicPr>
        <p:blipFill rotWithShape="1">
          <a:blip r:embed="rId3">
            <a:extLst>
              <a:ext uri="{28A0092B-C50C-407E-A947-70E740481C1C}">
                <a14:useLocalDpi xmlns:a14="http://schemas.microsoft.com/office/drawing/2010/main" val="0"/>
              </a:ext>
            </a:extLst>
          </a:blip>
          <a:srcRect l="21226" t="6279" r="47544" b="18833"/>
          <a:stretch/>
        </p:blipFill>
        <p:spPr bwMode="auto">
          <a:xfrm>
            <a:off x="1206409" y="1341823"/>
            <a:ext cx="4240226" cy="511604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826200" y="1237792"/>
            <a:ext cx="3924099" cy="523220"/>
          </a:xfrm>
          <a:prstGeom prst="rect">
            <a:avLst/>
          </a:prstGeom>
          <a:noFill/>
        </p:spPr>
        <p:txBody>
          <a:bodyPr wrap="square" rtlCol="0">
            <a:spAutoFit/>
          </a:bodyPr>
          <a:lstStyle/>
          <a:p>
            <a:r>
              <a:rPr lang="en-US" sz="2800" dirty="0" smtClean="0">
                <a:solidFill>
                  <a:schemeClr val="bg2">
                    <a:lumMod val="50000"/>
                  </a:schemeClr>
                </a:solidFill>
              </a:rPr>
              <a:t>Snow </a:t>
            </a:r>
            <a:r>
              <a:rPr lang="en-US" sz="2800" dirty="0">
                <a:solidFill>
                  <a:schemeClr val="bg2">
                    <a:lumMod val="50000"/>
                  </a:schemeClr>
                </a:solidFill>
              </a:rPr>
              <a:t>F</a:t>
            </a:r>
            <a:r>
              <a:rPr lang="en-US" sz="2800" dirty="0" smtClean="0">
                <a:solidFill>
                  <a:schemeClr val="bg2">
                    <a:lumMod val="50000"/>
                  </a:schemeClr>
                </a:solidFill>
              </a:rPr>
              <a:t>requency</a:t>
            </a:r>
            <a:endParaRPr lang="en-US" sz="2800" dirty="0">
              <a:solidFill>
                <a:schemeClr val="bg2">
                  <a:lumMod val="50000"/>
                </a:schemeClr>
              </a:solidFill>
            </a:endParaRPr>
          </a:p>
        </p:txBody>
      </p:sp>
      <p:pic>
        <p:nvPicPr>
          <p:cNvPr id="15" name="Picture 5" descr="\\Developserver\Z\2016\Summer2016\NorthernGreatPlainsWaterResources\Data\Snow_output\SnowCover_frequency\snow_frequency.jpg"/>
          <p:cNvPicPr>
            <a:picLocks noChangeAspect="1" noChangeArrowheads="1"/>
          </p:cNvPicPr>
          <p:nvPr/>
        </p:nvPicPr>
        <p:blipFill rotWithShape="1">
          <a:blip r:embed="rId3">
            <a:extLst>
              <a:ext uri="{28A0092B-C50C-407E-A947-70E740481C1C}">
                <a14:useLocalDpi xmlns:a14="http://schemas.microsoft.com/office/drawing/2010/main" val="0"/>
              </a:ext>
            </a:extLst>
          </a:blip>
          <a:srcRect l="31410" t="40380" r="60390" b="41922"/>
          <a:stretch/>
        </p:blipFill>
        <p:spPr bwMode="auto">
          <a:xfrm>
            <a:off x="7934866" y="1803489"/>
            <a:ext cx="4104733" cy="4457603"/>
          </a:xfrm>
          <a:prstGeom prst="rect">
            <a:avLst/>
          </a:prstGeom>
          <a:noFill/>
          <a:extLst>
            <a:ext uri="{909E8E84-426E-40DD-AFC4-6F175D3DCCD1}">
              <a14:hiddenFill xmlns:a14="http://schemas.microsoft.com/office/drawing/2010/main">
                <a:solidFill>
                  <a:srgbClr val="FFFFFF"/>
                </a:solidFill>
              </a14:hiddenFill>
            </a:ext>
          </a:extLst>
        </p:spPr>
      </p:pic>
      <p:sp>
        <p:nvSpPr>
          <p:cNvPr id="6" name="Isosceles Triangle 5"/>
          <p:cNvSpPr/>
          <p:nvPr/>
        </p:nvSpPr>
        <p:spPr>
          <a:xfrm rot="16200000">
            <a:off x="3358760" y="1771251"/>
            <a:ext cx="4457603" cy="4522080"/>
          </a:xfrm>
          <a:prstGeom prst="triangle">
            <a:avLst>
              <a:gd name="adj" fmla="val 46673"/>
            </a:avLst>
          </a:prstGeom>
          <a:solidFill>
            <a:srgbClr val="73A9DB">
              <a:alpha val="50000"/>
            </a:srgbClr>
          </a:solidFill>
          <a:ln>
            <a:solidFill>
              <a:srgbClr val="73A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42875" y="4775198"/>
            <a:ext cx="1922462" cy="1540194"/>
            <a:chOff x="142875" y="4775198"/>
            <a:chExt cx="1922462" cy="1540194"/>
          </a:xfrm>
        </p:grpSpPr>
        <p:pic>
          <p:nvPicPr>
            <p:cNvPr id="1030" name="Picture 6" descr="C:\Users\DEVELOPE1\Desktop\Cap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4889499"/>
              <a:ext cx="488950" cy="13715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1825" y="4775198"/>
              <a:ext cx="701675" cy="400110"/>
            </a:xfrm>
            <a:prstGeom prst="rect">
              <a:avLst/>
            </a:prstGeom>
            <a:noFill/>
          </p:spPr>
          <p:txBody>
            <a:bodyPr wrap="square" rtlCol="0">
              <a:spAutoFit/>
            </a:bodyPr>
            <a:lstStyle/>
            <a:p>
              <a:r>
                <a:rPr lang="en-US" sz="2000" dirty="0" smtClean="0">
                  <a:solidFill>
                    <a:schemeClr val="bg2">
                      <a:lumMod val="50000"/>
                    </a:schemeClr>
                  </a:solidFill>
                </a:rPr>
                <a:t>0</a:t>
              </a:r>
            </a:p>
          </p:txBody>
        </p:sp>
        <p:sp>
          <p:nvSpPr>
            <p:cNvPr id="18" name="TextBox 17"/>
            <p:cNvSpPr txBox="1"/>
            <p:nvPr/>
          </p:nvSpPr>
          <p:spPr>
            <a:xfrm>
              <a:off x="601662" y="5108661"/>
              <a:ext cx="1463675" cy="400110"/>
            </a:xfrm>
            <a:prstGeom prst="rect">
              <a:avLst/>
            </a:prstGeom>
            <a:noFill/>
          </p:spPr>
          <p:txBody>
            <a:bodyPr wrap="square" rtlCol="0">
              <a:spAutoFit/>
            </a:bodyPr>
            <a:lstStyle/>
            <a:p>
              <a:r>
                <a:rPr lang="en-US" sz="2000" dirty="0" smtClean="0">
                  <a:solidFill>
                    <a:schemeClr val="bg2">
                      <a:lumMod val="50000"/>
                    </a:schemeClr>
                  </a:solidFill>
                </a:rPr>
                <a:t>1-21%</a:t>
              </a:r>
            </a:p>
          </p:txBody>
        </p:sp>
        <p:sp>
          <p:nvSpPr>
            <p:cNvPr id="19" name="TextBox 18"/>
            <p:cNvSpPr txBox="1"/>
            <p:nvPr/>
          </p:nvSpPr>
          <p:spPr>
            <a:xfrm>
              <a:off x="601661" y="5499334"/>
              <a:ext cx="1463675" cy="400110"/>
            </a:xfrm>
            <a:prstGeom prst="rect">
              <a:avLst/>
            </a:prstGeom>
            <a:noFill/>
          </p:spPr>
          <p:txBody>
            <a:bodyPr wrap="square" rtlCol="0">
              <a:spAutoFit/>
            </a:bodyPr>
            <a:lstStyle/>
            <a:p>
              <a:r>
                <a:rPr lang="en-US" sz="2000" dirty="0" smtClean="0">
                  <a:solidFill>
                    <a:schemeClr val="bg2">
                      <a:lumMod val="50000"/>
                    </a:schemeClr>
                  </a:solidFill>
                </a:rPr>
                <a:t>22-57%</a:t>
              </a:r>
            </a:p>
          </p:txBody>
        </p:sp>
        <p:sp>
          <p:nvSpPr>
            <p:cNvPr id="20" name="TextBox 19"/>
            <p:cNvSpPr txBox="1"/>
            <p:nvPr/>
          </p:nvSpPr>
          <p:spPr>
            <a:xfrm>
              <a:off x="601662" y="5915282"/>
              <a:ext cx="1463675" cy="400110"/>
            </a:xfrm>
            <a:prstGeom prst="rect">
              <a:avLst/>
            </a:prstGeom>
            <a:noFill/>
          </p:spPr>
          <p:txBody>
            <a:bodyPr wrap="square" rtlCol="0">
              <a:spAutoFit/>
            </a:bodyPr>
            <a:lstStyle/>
            <a:p>
              <a:r>
                <a:rPr lang="en-US" sz="2000" dirty="0" smtClean="0">
                  <a:solidFill>
                    <a:schemeClr val="bg2">
                      <a:lumMod val="50000"/>
                    </a:schemeClr>
                  </a:solidFill>
                </a:rPr>
                <a:t>58-100%</a:t>
              </a:r>
            </a:p>
          </p:txBody>
        </p:sp>
      </p:grpSp>
    </p:spTree>
    <p:extLst>
      <p:ext uri="{BB962C8B-B14F-4D97-AF65-F5344CB8AC3E}">
        <p14:creationId xmlns:p14="http://schemas.microsoft.com/office/powerpoint/2010/main" val="413062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0" y="1289992"/>
            <a:ext cx="2129238"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schemeClr val="bg2">
                    <a:lumMod val="50000"/>
                  </a:schemeClr>
                </a:solidFill>
                <a:latin typeface="Century Gothic" panose="020B0502020202020204" pitchFamily="34" charset="0"/>
              </a:rPr>
              <a:t>Ice Fields</a:t>
            </a:r>
            <a:endParaRPr lang="en-US" dirty="0">
              <a:solidFill>
                <a:schemeClr val="bg2">
                  <a:lumMod val="50000"/>
                </a:schemeClr>
              </a:solidFill>
              <a:latin typeface="Century Gothic" panose="020B0502020202020204" pitchFamily="34" charset="0"/>
            </a:endParaRPr>
          </a:p>
        </p:txBody>
      </p:sp>
      <p:pic>
        <p:nvPicPr>
          <p:cNvPr id="6" name="Picture 5"/>
          <p:cNvPicPr>
            <a:picLocks noChangeArrowheads="1"/>
          </p:cNvPicPr>
          <p:nvPr/>
        </p:nvPicPr>
        <p:blipFill rotWithShape="1">
          <a:blip r:embed="rId3">
            <a:extLst>
              <a:ext uri="{28A0092B-C50C-407E-A947-70E740481C1C}">
                <a14:useLocalDpi xmlns:a14="http://schemas.microsoft.com/office/drawing/2010/main" val="0"/>
              </a:ext>
            </a:extLst>
          </a:blip>
          <a:srcRect t="57421" r="64250"/>
          <a:stretch/>
        </p:blipFill>
        <p:spPr bwMode="auto">
          <a:xfrm>
            <a:off x="8579899" y="5969582"/>
            <a:ext cx="822960" cy="28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Developserver\Z\2016\Summer2016\NorthernGreatPlainsWaterResources\Deliverables\Imagery\Map_for_presentation\2015_glacier.tif"/>
          <p:cNvPicPr>
            <a:picLocks noChangeArrowheads="1"/>
          </p:cNvPicPr>
          <p:nvPr/>
        </p:nvPicPr>
        <p:blipFill rotWithShape="1">
          <a:blip r:embed="rId4" cstate="print">
            <a:extLst>
              <a:ext uri="{28A0092B-C50C-407E-A947-70E740481C1C}">
                <a14:useLocalDpi xmlns:a14="http://schemas.microsoft.com/office/drawing/2010/main" val="0"/>
              </a:ext>
            </a:extLst>
          </a:blip>
          <a:srcRect l="80407" t="10790" r="3787" b="76138"/>
          <a:stretch/>
        </p:blipFill>
        <p:spPr bwMode="auto">
          <a:xfrm>
            <a:off x="8579899" y="4581132"/>
            <a:ext cx="822960" cy="2834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541167" y="4470537"/>
            <a:ext cx="1805915" cy="707886"/>
          </a:xfrm>
          <a:prstGeom prst="rect">
            <a:avLst/>
          </a:prstGeom>
          <a:noFill/>
        </p:spPr>
        <p:txBody>
          <a:bodyPr wrap="square" rtlCol="0">
            <a:spAutoFit/>
          </a:bodyPr>
          <a:lstStyle/>
          <a:p>
            <a:r>
              <a:rPr lang="en-US" sz="2000" dirty="0" smtClean="0">
                <a:solidFill>
                  <a:schemeClr val="bg2">
                    <a:lumMod val="50000"/>
                  </a:schemeClr>
                </a:solidFill>
              </a:rPr>
              <a:t>Free of ice or snow</a:t>
            </a:r>
            <a:endParaRPr lang="en-US" sz="2000" dirty="0">
              <a:solidFill>
                <a:schemeClr val="bg2">
                  <a:lumMod val="50000"/>
                </a:schemeClr>
              </a:solidFill>
            </a:endParaRPr>
          </a:p>
        </p:txBody>
      </p:sp>
      <p:sp>
        <p:nvSpPr>
          <p:cNvPr id="9" name="TextBox 8"/>
          <p:cNvSpPr txBox="1"/>
          <p:nvPr/>
        </p:nvSpPr>
        <p:spPr>
          <a:xfrm>
            <a:off x="9541167" y="5344052"/>
            <a:ext cx="1650254" cy="400110"/>
          </a:xfrm>
          <a:prstGeom prst="rect">
            <a:avLst/>
          </a:prstGeom>
          <a:noFill/>
        </p:spPr>
        <p:txBody>
          <a:bodyPr wrap="square" rtlCol="0">
            <a:spAutoFit/>
          </a:bodyPr>
          <a:lstStyle/>
          <a:p>
            <a:r>
              <a:rPr lang="en-US" sz="2000" dirty="0" smtClean="0">
                <a:solidFill>
                  <a:schemeClr val="bg2">
                    <a:lumMod val="50000"/>
                  </a:schemeClr>
                </a:solidFill>
              </a:rPr>
              <a:t>Ice Field</a:t>
            </a:r>
            <a:endParaRPr lang="en-US" sz="2000" dirty="0">
              <a:solidFill>
                <a:schemeClr val="bg2">
                  <a:lumMod val="50000"/>
                </a:schemeClr>
              </a:solidFill>
            </a:endParaRPr>
          </a:p>
        </p:txBody>
      </p:sp>
      <p:sp>
        <p:nvSpPr>
          <p:cNvPr id="10" name="TextBox 9"/>
          <p:cNvSpPr txBox="1"/>
          <p:nvPr/>
        </p:nvSpPr>
        <p:spPr>
          <a:xfrm>
            <a:off x="9541167" y="5880481"/>
            <a:ext cx="1433892" cy="400110"/>
          </a:xfrm>
          <a:prstGeom prst="rect">
            <a:avLst/>
          </a:prstGeom>
          <a:noFill/>
        </p:spPr>
        <p:txBody>
          <a:bodyPr wrap="square" rtlCol="0">
            <a:spAutoFit/>
          </a:bodyPr>
          <a:lstStyle/>
          <a:p>
            <a:r>
              <a:rPr lang="en-US" sz="2000" dirty="0">
                <a:solidFill>
                  <a:schemeClr val="bg2">
                    <a:lumMod val="50000"/>
                  </a:schemeClr>
                </a:solidFill>
              </a:rPr>
              <a:t>G</a:t>
            </a:r>
            <a:r>
              <a:rPr lang="en-US" sz="2000" dirty="0" smtClean="0">
                <a:solidFill>
                  <a:schemeClr val="bg2">
                    <a:lumMod val="50000"/>
                  </a:schemeClr>
                </a:solidFill>
              </a:rPr>
              <a:t>lacier</a:t>
            </a:r>
            <a:endParaRPr lang="en-US" sz="2000" dirty="0">
              <a:solidFill>
                <a:schemeClr val="bg2">
                  <a:lumMod val="50000"/>
                </a:schemeClr>
              </a:solidFill>
            </a:endParaRPr>
          </a:p>
        </p:txBody>
      </p:sp>
      <p:sp>
        <p:nvSpPr>
          <p:cNvPr id="3" name="TextBox 2"/>
          <p:cNvSpPr txBox="1"/>
          <p:nvPr/>
        </p:nvSpPr>
        <p:spPr>
          <a:xfrm>
            <a:off x="9541167" y="3316376"/>
            <a:ext cx="2683070" cy="1015663"/>
          </a:xfrm>
          <a:prstGeom prst="rect">
            <a:avLst/>
          </a:prstGeom>
          <a:noFill/>
        </p:spPr>
        <p:txBody>
          <a:bodyPr wrap="square" rtlCol="0">
            <a:spAutoFit/>
          </a:bodyPr>
          <a:lstStyle/>
          <a:p>
            <a:r>
              <a:rPr lang="en-US" sz="2000" dirty="0" smtClean="0">
                <a:solidFill>
                  <a:schemeClr val="bg2">
                    <a:lumMod val="50000"/>
                  </a:schemeClr>
                </a:solidFill>
              </a:rPr>
              <a:t>Field Study of Glacier &amp; permanent ice</a:t>
            </a:r>
            <a:endParaRPr lang="en-US" sz="2000" dirty="0">
              <a:solidFill>
                <a:schemeClr val="bg2">
                  <a:lumMod val="50000"/>
                </a:schemeClr>
              </a:solidFill>
            </a:endParaRPr>
          </a:p>
        </p:txBody>
      </p:sp>
      <p:sp>
        <p:nvSpPr>
          <p:cNvPr id="12" name="TextBox 11"/>
          <p:cNvSpPr txBox="1"/>
          <p:nvPr/>
        </p:nvSpPr>
        <p:spPr>
          <a:xfrm>
            <a:off x="8522759" y="1746716"/>
            <a:ext cx="3505351" cy="1569660"/>
          </a:xfrm>
          <a:prstGeom prst="rect">
            <a:avLst/>
          </a:prstGeom>
          <a:noFill/>
        </p:spPr>
        <p:txBody>
          <a:bodyPr wrap="square" rtlCol="0">
            <a:spAutoFit/>
          </a:bodyPr>
          <a:lstStyle/>
          <a:p>
            <a:r>
              <a:rPr lang="en-US" sz="2400" dirty="0" smtClean="0">
                <a:solidFill>
                  <a:schemeClr val="bg2">
                    <a:lumMod val="50000"/>
                  </a:schemeClr>
                </a:solidFill>
              </a:rPr>
              <a:t>Ice field from field survey vs. classified ice field from Landsat imagery</a:t>
            </a:r>
            <a:endParaRPr lang="en-US" sz="2400" dirty="0">
              <a:solidFill>
                <a:schemeClr val="bg2">
                  <a:lumMod val="50000"/>
                </a:schemeClr>
              </a:solidFill>
            </a:endParaRPr>
          </a:p>
        </p:txBody>
      </p:sp>
      <p:sp>
        <p:nvSpPr>
          <p:cNvPr id="11" name="TextBox 10"/>
          <p:cNvSpPr txBox="1"/>
          <p:nvPr/>
        </p:nvSpPr>
        <p:spPr>
          <a:xfrm>
            <a:off x="5163378" y="449521"/>
            <a:ext cx="1865244" cy="707886"/>
          </a:xfrm>
          <a:prstGeom prst="rect">
            <a:avLst/>
          </a:prstGeom>
          <a:noFill/>
        </p:spPr>
        <p:txBody>
          <a:bodyPr wrap="square" rtlCol="0">
            <a:spAutoFit/>
          </a:bodyPr>
          <a:lstStyle/>
          <a:p>
            <a:r>
              <a:rPr lang="en-US" sz="4000" dirty="0" smtClean="0">
                <a:solidFill>
                  <a:schemeClr val="bg1"/>
                </a:solidFill>
              </a:rPr>
              <a:t>Results</a:t>
            </a:r>
            <a:endParaRPr lang="en-US" sz="4000" dirty="0">
              <a:solidFill>
                <a:schemeClr val="bg1"/>
              </a:solidFill>
            </a:endParaRPr>
          </a:p>
        </p:txBody>
      </p:sp>
      <p:pic>
        <p:nvPicPr>
          <p:cNvPr id="14" name="Picture 2" descr="C:\Users\DEVELOPE1\Desktop\summer2016\NorthernGreatPlainsWaterResources\deliverables\images\ROMO_VS_2015snowcover.jpg"/>
          <p:cNvPicPr>
            <a:picLocks noChangeArrowheads="1"/>
          </p:cNvPicPr>
          <p:nvPr/>
        </p:nvPicPr>
        <p:blipFill rotWithShape="1">
          <a:blip r:embed="rId5">
            <a:extLst>
              <a:ext uri="{28A0092B-C50C-407E-A947-70E740481C1C}">
                <a14:useLocalDpi xmlns:a14="http://schemas.microsoft.com/office/drawing/2010/main" val="0"/>
              </a:ext>
            </a:extLst>
          </a:blip>
          <a:srcRect l="70872" t="25949" r="17223" b="6098"/>
          <a:stretch/>
        </p:blipFill>
        <p:spPr bwMode="auto">
          <a:xfrm>
            <a:off x="276334" y="1872133"/>
            <a:ext cx="2551176"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8790" r="18192"/>
          <a:stretch/>
        </p:blipFill>
        <p:spPr bwMode="auto">
          <a:xfrm>
            <a:off x="3069048" y="1886889"/>
            <a:ext cx="2551176" cy="4542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1762" y="1874348"/>
            <a:ext cx="2551176" cy="456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rrowheads="1"/>
          </p:cNvPicPr>
          <p:nvPr/>
        </p:nvPicPr>
        <p:blipFill rotWithShape="1">
          <a:blip r:embed="rId3">
            <a:extLst>
              <a:ext uri="{28A0092B-C50C-407E-A947-70E740481C1C}">
                <a14:useLocalDpi xmlns:a14="http://schemas.microsoft.com/office/drawing/2010/main" val="0"/>
              </a:ext>
            </a:extLst>
          </a:blip>
          <a:srcRect l="3845" t="11368" r="66016" b="58267"/>
          <a:stretch/>
        </p:blipFill>
        <p:spPr bwMode="auto">
          <a:xfrm>
            <a:off x="8579899" y="5433152"/>
            <a:ext cx="822960" cy="28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579899" y="3768161"/>
            <a:ext cx="822281" cy="284662"/>
          </a:xfrm>
          <a:prstGeom prst="rect">
            <a:avLst/>
          </a:prstGeom>
          <a:solidFill>
            <a:srgbClr val="FFFF7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79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4702629" y="504825"/>
            <a:ext cx="2786743"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Limitations</a:t>
            </a:r>
            <a:endParaRPr lang="en-US" sz="4000" dirty="0">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5323" y="1999611"/>
            <a:ext cx="5266789" cy="3741821"/>
          </a:xfrm>
          <a:prstGeom prst="rect">
            <a:avLst/>
          </a:prstGeom>
        </p:spPr>
      </p:pic>
      <p:pic>
        <p:nvPicPr>
          <p:cNvPr id="3" name="Picture 2"/>
          <p:cNvPicPr>
            <a:picLocks/>
          </p:cNvPicPr>
          <p:nvPr/>
        </p:nvPicPr>
        <p:blipFill>
          <a:blip r:embed="rId4">
            <a:extLst>
              <a:ext uri="{28A0092B-C50C-407E-A947-70E740481C1C}">
                <a14:useLocalDpi xmlns:a14="http://schemas.microsoft.com/office/drawing/2010/main" val="0"/>
              </a:ext>
            </a:extLst>
          </a:blip>
          <a:stretch>
            <a:fillRect/>
          </a:stretch>
        </p:blipFill>
        <p:spPr>
          <a:xfrm>
            <a:off x="288755" y="2001536"/>
            <a:ext cx="5787191" cy="3739896"/>
          </a:xfrm>
          <a:prstGeom prst="rect">
            <a:avLst/>
          </a:prstGeom>
        </p:spPr>
      </p:pic>
      <p:sp>
        <p:nvSpPr>
          <p:cNvPr id="4" name="TextBox 3"/>
          <p:cNvSpPr txBox="1"/>
          <p:nvPr/>
        </p:nvSpPr>
        <p:spPr>
          <a:xfrm>
            <a:off x="1251950" y="5741432"/>
            <a:ext cx="3860800" cy="707886"/>
          </a:xfrm>
          <a:prstGeom prst="rect">
            <a:avLst/>
          </a:prstGeom>
          <a:noFill/>
        </p:spPr>
        <p:txBody>
          <a:bodyPr wrap="square" rtlCol="0">
            <a:spAutoFit/>
          </a:bodyPr>
          <a:lstStyle/>
          <a:p>
            <a:pPr algn="ctr"/>
            <a:r>
              <a:rPr lang="en-US" sz="2000" dirty="0" smtClean="0">
                <a:solidFill>
                  <a:srgbClr val="E7E6E6">
                    <a:lumMod val="50000"/>
                  </a:srgbClr>
                </a:solidFill>
              </a:rPr>
              <a:t>Temporal resolution of Landsat data (16 days)</a:t>
            </a:r>
            <a:endParaRPr lang="en-US" sz="2000" dirty="0">
              <a:solidFill>
                <a:srgbClr val="E7E6E6">
                  <a:lumMod val="50000"/>
                </a:srgbClr>
              </a:solidFill>
            </a:endParaRPr>
          </a:p>
        </p:txBody>
      </p:sp>
      <p:sp>
        <p:nvSpPr>
          <p:cNvPr id="6" name="TextBox 5"/>
          <p:cNvSpPr txBox="1"/>
          <p:nvPr/>
        </p:nvSpPr>
        <p:spPr>
          <a:xfrm>
            <a:off x="6527267" y="5741432"/>
            <a:ext cx="5422900" cy="1292662"/>
          </a:xfrm>
          <a:prstGeom prst="rect">
            <a:avLst/>
          </a:prstGeom>
          <a:noFill/>
        </p:spPr>
        <p:txBody>
          <a:bodyPr wrap="square" rtlCol="0">
            <a:spAutoFit/>
          </a:bodyPr>
          <a:lstStyle/>
          <a:p>
            <a:pPr algn="ctr"/>
            <a:r>
              <a:rPr lang="en-US" sz="2000" dirty="0" smtClean="0">
                <a:solidFill>
                  <a:srgbClr val="E7E6E6">
                    <a:lumMod val="50000"/>
                  </a:srgbClr>
                </a:solidFill>
              </a:rPr>
              <a:t>Summer is the wet season which Rocky Mountain region has more cloud cover than usual</a:t>
            </a:r>
          </a:p>
          <a:p>
            <a:endParaRPr lang="en-US" dirty="0">
              <a:solidFill>
                <a:srgbClr val="E7E6E6">
                  <a:lumMod val="50000"/>
                </a:srgbClr>
              </a:solidFill>
            </a:endParaRPr>
          </a:p>
        </p:txBody>
      </p:sp>
    </p:spTree>
    <p:extLst>
      <p:ext uri="{BB962C8B-B14F-4D97-AF65-F5344CB8AC3E}">
        <p14:creationId xmlns:p14="http://schemas.microsoft.com/office/powerpoint/2010/main" val="68086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4415590" y="504825"/>
            <a:ext cx="3360821"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Conclusions</a:t>
            </a:r>
            <a:endParaRPr lang="en-US" sz="4000" dirty="0">
              <a:solidFill>
                <a:prstClr val="white"/>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3040" y="1611699"/>
            <a:ext cx="6379726" cy="4764024"/>
          </a:xfrm>
          <a:prstGeom prst="rect">
            <a:avLst/>
          </a:prstGeom>
        </p:spPr>
      </p:pic>
      <p:sp>
        <p:nvSpPr>
          <p:cNvPr id="7" name="TextBox 6"/>
          <p:cNvSpPr txBox="1"/>
          <p:nvPr/>
        </p:nvSpPr>
        <p:spPr>
          <a:xfrm>
            <a:off x="5383040" y="1633749"/>
            <a:ext cx="2288732" cy="276999"/>
          </a:xfrm>
          <a:prstGeom prst="rect">
            <a:avLst/>
          </a:prstGeom>
          <a:noFill/>
        </p:spPr>
        <p:txBody>
          <a:bodyPr wrap="square" rtlCol="0">
            <a:spAutoFit/>
          </a:bodyPr>
          <a:lstStyle/>
          <a:p>
            <a:r>
              <a:rPr lang="en-US" sz="1200" dirty="0">
                <a:solidFill>
                  <a:prstClr val="white"/>
                </a:solidFill>
                <a:ea typeface="Questrial"/>
                <a:cs typeface="Questrial"/>
                <a:sym typeface="Questrial"/>
              </a:rPr>
              <a:t>IMAGE CREDIT: NPS</a:t>
            </a:r>
          </a:p>
        </p:txBody>
      </p:sp>
      <p:sp>
        <p:nvSpPr>
          <p:cNvPr id="2" name="Rectangle 1"/>
          <p:cNvSpPr/>
          <p:nvPr/>
        </p:nvSpPr>
        <p:spPr>
          <a:xfrm>
            <a:off x="387793" y="2419773"/>
            <a:ext cx="4724400" cy="3836948"/>
          </a:xfrm>
          <a:prstGeom prst="rect">
            <a:avLst/>
          </a:prstGeom>
        </p:spPr>
        <p:txBody>
          <a:bodyPr wrap="square">
            <a:spAutoFit/>
          </a:bodyPr>
          <a:lstStyle/>
          <a:p>
            <a:pPr marL="34290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rPr>
              <a:t>In </a:t>
            </a:r>
            <a:r>
              <a:rPr lang="en-US" sz="2400" dirty="0">
                <a:solidFill>
                  <a:schemeClr val="bg2">
                    <a:lumMod val="50000"/>
                  </a:schemeClr>
                </a:solidFill>
              </a:rPr>
              <a:t>general, both glacier and ice field covers receded from 1995 to </a:t>
            </a:r>
            <a:r>
              <a:rPr lang="en-US" sz="2400" dirty="0" smtClean="0">
                <a:solidFill>
                  <a:schemeClr val="bg2">
                    <a:lumMod val="50000"/>
                  </a:schemeClr>
                </a:solidFill>
              </a:rPr>
              <a:t>2015</a:t>
            </a: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rPr>
              <a:t>1999 </a:t>
            </a:r>
            <a:r>
              <a:rPr lang="en-US" sz="2400" dirty="0">
                <a:solidFill>
                  <a:schemeClr val="bg2">
                    <a:lumMod val="50000"/>
                  </a:schemeClr>
                </a:solidFill>
              </a:rPr>
              <a:t>and 2014 were the peak years for glacier formation, while 2000 was the recession year in </a:t>
            </a:r>
            <a:r>
              <a:rPr lang="en-US" sz="2400" dirty="0" smtClean="0">
                <a:solidFill>
                  <a:schemeClr val="bg2">
                    <a:lumMod val="50000"/>
                  </a:schemeClr>
                </a:solidFill>
              </a:rPr>
              <a:t>between</a:t>
            </a: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400" dirty="0" smtClean="0">
              <a:solidFill>
                <a:prstClr val="black"/>
              </a:solidFill>
            </a:endParaRPr>
          </a:p>
        </p:txBody>
      </p:sp>
    </p:spTree>
    <p:extLst>
      <p:ext uri="{BB962C8B-B14F-4D97-AF65-F5344CB8AC3E}">
        <p14:creationId xmlns:p14="http://schemas.microsoft.com/office/powerpoint/2010/main" val="265974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4415590" y="504825"/>
            <a:ext cx="3360821"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Conclusions</a:t>
            </a:r>
            <a:endParaRPr lang="en-US" sz="4000" dirty="0">
              <a:solidFill>
                <a:prstClr val="white"/>
              </a:solidFill>
            </a:endParaRPr>
          </a:p>
        </p:txBody>
      </p:sp>
      <p:pic>
        <p:nvPicPr>
          <p:cNvPr id="3" name="Shape 160"/>
          <p:cNvPicPr preferRelativeResize="0"/>
          <p:nvPr/>
        </p:nvPicPr>
        <p:blipFill>
          <a:blip r:embed="rId3">
            <a:alphaModFix/>
          </a:blip>
          <a:stretch>
            <a:fillRect/>
          </a:stretch>
        </p:blipFill>
        <p:spPr>
          <a:xfrm>
            <a:off x="5372100" y="1583352"/>
            <a:ext cx="6382813" cy="4766647"/>
          </a:xfrm>
          <a:prstGeom prst="rect">
            <a:avLst/>
          </a:prstGeom>
          <a:noFill/>
          <a:ln>
            <a:noFill/>
          </a:ln>
        </p:spPr>
      </p:pic>
      <p:sp>
        <p:nvSpPr>
          <p:cNvPr id="4" name="TextBox 3"/>
          <p:cNvSpPr txBox="1"/>
          <p:nvPr/>
        </p:nvSpPr>
        <p:spPr>
          <a:xfrm>
            <a:off x="5372100" y="1579204"/>
            <a:ext cx="2220686" cy="553998"/>
          </a:xfrm>
          <a:prstGeom prst="rect">
            <a:avLst/>
          </a:prstGeom>
          <a:noFill/>
        </p:spPr>
        <p:txBody>
          <a:bodyPr wrap="square" rtlCol="0">
            <a:spAutoFit/>
          </a:bodyPr>
          <a:lstStyle/>
          <a:p>
            <a:r>
              <a:rPr lang="en-US" sz="1200" dirty="0">
                <a:solidFill>
                  <a:prstClr val="white"/>
                </a:solidFill>
                <a:ea typeface="Questrial"/>
                <a:cs typeface="Questrial"/>
                <a:sym typeface="Questrial"/>
              </a:rPr>
              <a:t>IMAGE CREDIT: NPS</a:t>
            </a:r>
          </a:p>
          <a:p>
            <a:endParaRPr lang="en-US" dirty="0">
              <a:solidFill>
                <a:prstClr val="black"/>
              </a:solidFill>
            </a:endParaRPr>
          </a:p>
        </p:txBody>
      </p:sp>
      <p:sp>
        <p:nvSpPr>
          <p:cNvPr id="2" name="Rectangle 1"/>
          <p:cNvSpPr/>
          <p:nvPr/>
        </p:nvSpPr>
        <p:spPr>
          <a:xfrm>
            <a:off x="262690" y="1583352"/>
            <a:ext cx="4272240" cy="4893647"/>
          </a:xfrm>
          <a:prstGeom prst="rect">
            <a:avLst/>
          </a:prstGeom>
        </p:spPr>
        <p:txBody>
          <a:bodyPr wrap="square">
            <a:spAutoFit/>
          </a:bodyPr>
          <a:lstStyle/>
          <a:p>
            <a:pPr marL="34290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rPr>
              <a:t>Approximately </a:t>
            </a:r>
            <a:r>
              <a:rPr lang="en-US" sz="2400" dirty="0">
                <a:solidFill>
                  <a:schemeClr val="bg2">
                    <a:lumMod val="50000"/>
                  </a:schemeClr>
                </a:solidFill>
              </a:rPr>
              <a:t>0.352 square miles of glaciers were found by the Landsat images that were not included in Rocky Mountain National Park’s field survey inventory.  These previously unknown glacier patches are mainly distributed near Rowe Glacier and </a:t>
            </a:r>
            <a:r>
              <a:rPr lang="en-US" sz="2400" dirty="0" err="1">
                <a:solidFill>
                  <a:schemeClr val="bg2">
                    <a:lumMod val="50000"/>
                  </a:schemeClr>
                </a:solidFill>
              </a:rPr>
              <a:t>Moomaw</a:t>
            </a:r>
            <a:r>
              <a:rPr lang="en-US" sz="2400" dirty="0">
                <a:solidFill>
                  <a:schemeClr val="bg2">
                    <a:lumMod val="50000"/>
                  </a:schemeClr>
                </a:solidFill>
              </a:rPr>
              <a:t> Glacier</a:t>
            </a:r>
            <a:r>
              <a:rPr lang="en-US" sz="2400" dirty="0" smtClean="0">
                <a:solidFill>
                  <a:schemeClr val="bg2">
                    <a:lumMod val="50000"/>
                  </a:schemeClr>
                </a:solidFill>
              </a:rPr>
              <a:t>.</a:t>
            </a:r>
            <a:endParaRPr lang="en-US" sz="2400" dirty="0">
              <a:solidFill>
                <a:schemeClr val="bg2">
                  <a:lumMod val="50000"/>
                </a:schemeClr>
              </a:solidFill>
            </a:endParaRPr>
          </a:p>
        </p:txBody>
      </p:sp>
    </p:spTree>
    <p:extLst>
      <p:ext uri="{BB962C8B-B14F-4D97-AF65-F5344CB8AC3E}">
        <p14:creationId xmlns:p14="http://schemas.microsoft.com/office/powerpoint/2010/main" val="17026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4542930" y="514350"/>
            <a:ext cx="3106140"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Our Partner</a:t>
            </a:r>
            <a:endParaRPr lang="en-US" sz="4000" dirty="0">
              <a:solidFill>
                <a:schemeClr val="bg1"/>
              </a:solidFill>
              <a:latin typeface="Century Gothic" panose="020B0502020202020204" pitchFamily="34" charset="0"/>
            </a:endParaRPr>
          </a:p>
        </p:txBody>
      </p:sp>
      <p:sp>
        <p:nvSpPr>
          <p:cNvPr id="5" name="TextBox 4"/>
          <p:cNvSpPr txBox="1"/>
          <p:nvPr/>
        </p:nvSpPr>
        <p:spPr>
          <a:xfrm>
            <a:off x="16916" y="6451461"/>
            <a:ext cx="2778826" cy="553998"/>
          </a:xfrm>
          <a:prstGeom prst="rect">
            <a:avLst/>
          </a:prstGeom>
          <a:noFill/>
        </p:spPr>
        <p:txBody>
          <a:bodyPr wrap="square" rtlCol="0">
            <a:spAutoFit/>
          </a:bodyPr>
          <a:lstStyle/>
          <a:p>
            <a:r>
              <a:rPr lang="en-US" sz="1200" dirty="0">
                <a:solidFill>
                  <a:schemeClr val="bg1"/>
                </a:solidFill>
              </a:rPr>
              <a:t>IMAGE CREDIT: KELLY STEHMAN</a:t>
            </a:r>
          </a:p>
          <a:p>
            <a:endParaRPr lang="en-US" dirty="0"/>
          </a:p>
        </p:txBody>
      </p:sp>
      <p:pic>
        <p:nvPicPr>
          <p:cNvPr id="12" name="Picture 2" descr="Rocky Mountain National Park Centennial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063" y="1881753"/>
            <a:ext cx="3840479" cy="38404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39" t="13333" r="2362" b="29629"/>
          <a:stretch/>
        </p:blipFill>
        <p:spPr>
          <a:xfrm>
            <a:off x="4351767" y="1500331"/>
            <a:ext cx="7475275" cy="4951130"/>
          </a:xfrm>
          <a:prstGeom prst="rect">
            <a:avLst/>
          </a:prstGeom>
        </p:spPr>
      </p:pic>
      <p:sp>
        <p:nvSpPr>
          <p:cNvPr id="2" name="TextBox 1"/>
          <p:cNvSpPr txBox="1"/>
          <p:nvPr/>
        </p:nvSpPr>
        <p:spPr>
          <a:xfrm>
            <a:off x="4351767" y="6030206"/>
            <a:ext cx="3838073" cy="400110"/>
          </a:xfrm>
          <a:prstGeom prst="rect">
            <a:avLst/>
          </a:prstGeom>
          <a:noFill/>
        </p:spPr>
        <p:txBody>
          <a:bodyPr wrap="square" rtlCol="0">
            <a:spAutoFit/>
          </a:bodyPr>
          <a:lstStyle/>
          <a:p>
            <a:r>
              <a:rPr lang="en-US" sz="2000" dirty="0" smtClean="0">
                <a:solidFill>
                  <a:schemeClr val="bg1"/>
                </a:solidFill>
              </a:rPr>
              <a:t>Image Credit: Kelly Stehman </a:t>
            </a:r>
            <a:endParaRPr lang="en-US" sz="2000" dirty="0">
              <a:solidFill>
                <a:schemeClr val="bg1"/>
              </a:solidFill>
            </a:endParaRPr>
          </a:p>
        </p:txBody>
      </p:sp>
    </p:spTree>
    <p:extLst>
      <p:ext uri="{BB962C8B-B14F-4D97-AF65-F5344CB8AC3E}">
        <p14:creationId xmlns:p14="http://schemas.microsoft.com/office/powerpoint/2010/main" val="343308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a:xfrm>
            <a:off x="437132" y="1743718"/>
            <a:ext cx="5328338" cy="4592071"/>
          </a:xfrm>
          <a:prstGeom prst="rect">
            <a:avLst/>
          </a:prstGeom>
        </p:spPr>
        <p:txBody>
          <a:bodyPr/>
          <a:lstStyle/>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latin typeface="Century Gothic" panose="020B0502020202020204" pitchFamily="34" charset="0"/>
              </a:rPr>
              <a:t>Expand study area to other National Parks</a:t>
            </a:r>
          </a:p>
          <a:p>
            <a:pPr marL="342900" indent="-342900">
              <a:spcBef>
                <a:spcPts val="200"/>
              </a:spcBef>
              <a:buClr>
                <a:srgbClr val="73A9DB"/>
              </a:buClr>
              <a:buFont typeface="Webdings" panose="05030102010509060703" pitchFamily="18" charset="2"/>
              <a:buChar char="4"/>
            </a:pPr>
            <a:endParaRPr lang="en-US" dirty="0" smtClean="0">
              <a:solidFill>
                <a:schemeClr val="bg2">
                  <a:lumMod val="50000"/>
                </a:schemeClr>
              </a:solidFill>
              <a:latin typeface="Century Gothic" panose="020B0502020202020204" pitchFamily="34" charset="0"/>
            </a:endParaRPr>
          </a:p>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latin typeface="Century Gothic" panose="020B0502020202020204" pitchFamily="34" charset="0"/>
              </a:rPr>
              <a:t>Map </a:t>
            </a:r>
            <a:r>
              <a:rPr lang="en-US" dirty="0">
                <a:solidFill>
                  <a:schemeClr val="bg2">
                    <a:lumMod val="50000"/>
                  </a:schemeClr>
                </a:solidFill>
                <a:latin typeface="Century Gothic" panose="020B0502020202020204" pitchFamily="34" charset="0"/>
              </a:rPr>
              <a:t>changes in the vegetation and fire regime of the park</a:t>
            </a:r>
          </a:p>
          <a:p>
            <a:pPr marL="342900" indent="-342900">
              <a:spcBef>
                <a:spcPts val="200"/>
              </a:spcBef>
              <a:buClr>
                <a:srgbClr val="73A9DB"/>
              </a:buClr>
              <a:buFont typeface="Webdings" panose="05030102010509060703" pitchFamily="18" charset="2"/>
              <a:buChar char="4"/>
            </a:pPr>
            <a:endParaRPr lang="en-US" dirty="0" smtClean="0">
              <a:solidFill>
                <a:schemeClr val="bg2">
                  <a:lumMod val="50000"/>
                </a:schemeClr>
              </a:solidFill>
              <a:latin typeface="Century Gothic" panose="020B0502020202020204" pitchFamily="34" charset="0"/>
            </a:endParaRPr>
          </a:p>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latin typeface="Century Gothic" panose="020B0502020202020204" pitchFamily="34" charset="0"/>
              </a:rPr>
              <a:t>Model </a:t>
            </a:r>
            <a:r>
              <a:rPr lang="en-US" dirty="0">
                <a:solidFill>
                  <a:schemeClr val="bg2">
                    <a:lumMod val="50000"/>
                  </a:schemeClr>
                </a:solidFill>
                <a:latin typeface="Century Gothic" panose="020B0502020202020204" pitchFamily="34" charset="0"/>
              </a:rPr>
              <a:t>a forecast until the glaciers completely melt</a:t>
            </a:r>
          </a:p>
          <a:p>
            <a:r>
              <a:rPr lang="en-US" dirty="0" smtClean="0">
                <a:solidFill>
                  <a:schemeClr val="lt1"/>
                </a:solidFill>
                <a:latin typeface="Century Gothic" panose="020B0502020202020204" pitchFamily="34" charset="0"/>
              </a:rPr>
              <a:t>n</a:t>
            </a:r>
            <a:endParaRPr lang="en-US" dirty="0"/>
          </a:p>
        </p:txBody>
      </p:sp>
      <p:sp>
        <p:nvSpPr>
          <p:cNvPr id="5" name="TextBox 4"/>
          <p:cNvSpPr txBox="1"/>
          <p:nvPr/>
        </p:nvSpPr>
        <p:spPr>
          <a:xfrm>
            <a:off x="4459217" y="453638"/>
            <a:ext cx="3273566" cy="707886"/>
          </a:xfrm>
          <a:prstGeom prst="rect">
            <a:avLst/>
          </a:prstGeom>
          <a:noFill/>
        </p:spPr>
        <p:txBody>
          <a:bodyPr wrap="square" rtlCol="0">
            <a:spAutoFit/>
          </a:bodyPr>
          <a:lstStyle/>
          <a:p>
            <a:r>
              <a:rPr lang="en-US" sz="4000" dirty="0" smtClean="0">
                <a:solidFill>
                  <a:prstClr val="white"/>
                </a:solidFill>
              </a:rPr>
              <a:t>Future Work</a:t>
            </a:r>
            <a:endParaRPr lang="en-US" sz="4000" dirty="0">
              <a:solidFill>
                <a:prstClr val="white"/>
              </a:solidFill>
            </a:endParaRPr>
          </a:p>
        </p:txBody>
      </p:sp>
      <p:sp>
        <p:nvSpPr>
          <p:cNvPr id="7" name="Rectangle 6"/>
          <p:cNvSpPr/>
          <p:nvPr/>
        </p:nvSpPr>
        <p:spPr>
          <a:xfrm>
            <a:off x="3726699" y="6356419"/>
            <a:ext cx="1854995" cy="307777"/>
          </a:xfrm>
          <a:prstGeom prst="rect">
            <a:avLst/>
          </a:prstGeom>
        </p:spPr>
        <p:txBody>
          <a:bodyPr wrap="none">
            <a:spAutoFit/>
          </a:bodyPr>
          <a:lstStyle/>
          <a:p>
            <a:pPr>
              <a:buClr>
                <a:prstClr val="black"/>
              </a:buClr>
              <a:buSzPct val="91666"/>
            </a:pPr>
            <a:r>
              <a:rPr lang="en-US" dirty="0">
                <a:solidFill>
                  <a:prstClr val="white"/>
                </a:solidFill>
                <a:ea typeface="Questrial"/>
                <a:cs typeface="Questrial"/>
                <a:sym typeface="Questrial"/>
              </a:rPr>
              <a:t>IMAGE CREDIT: NPS</a:t>
            </a:r>
          </a:p>
        </p:txBody>
      </p:sp>
      <p:pic>
        <p:nvPicPr>
          <p:cNvPr id="8" name="Shape 256" descr="Hallett Peak reflcted in Dream Lake.jpg"/>
          <p:cNvPicPr preferRelativeResize="0">
            <a:picLocks noGrp="1"/>
          </p:cNvPicPr>
          <p:nvPr>
            <p:ph type="pic" idx="4294967295"/>
          </p:nvPr>
        </p:nvPicPr>
        <p:blipFill>
          <a:blip r:embed="rId3">
            <a:alphaModFix/>
          </a:blip>
          <a:srcRect l="14061" r="14061"/>
          <a:stretch>
            <a:fillRect/>
          </a:stretch>
        </p:blipFill>
        <p:spPr>
          <a:xfrm>
            <a:off x="6204857" y="1475003"/>
            <a:ext cx="5834743" cy="5189194"/>
          </a:xfrm>
          <a:prstGeom prst="rect">
            <a:avLst/>
          </a:prstGeom>
          <a:noFill/>
          <a:ln>
            <a:noFill/>
          </a:ln>
        </p:spPr>
      </p:pic>
      <p:sp>
        <p:nvSpPr>
          <p:cNvPr id="9" name="Rectangle 8"/>
          <p:cNvSpPr/>
          <p:nvPr/>
        </p:nvSpPr>
        <p:spPr>
          <a:xfrm>
            <a:off x="9745218" y="6335789"/>
            <a:ext cx="1854995" cy="307777"/>
          </a:xfrm>
          <a:prstGeom prst="rect">
            <a:avLst/>
          </a:prstGeom>
        </p:spPr>
        <p:txBody>
          <a:bodyPr wrap="none">
            <a:spAutoFit/>
          </a:bodyPr>
          <a:lstStyle/>
          <a:p>
            <a:pPr>
              <a:buClr>
                <a:prstClr val="black"/>
              </a:buClr>
              <a:buSzPct val="91666"/>
            </a:pPr>
            <a:r>
              <a:rPr lang="en-US" dirty="0">
                <a:solidFill>
                  <a:prstClr val="white"/>
                </a:solidFill>
                <a:ea typeface="Questrial"/>
                <a:cs typeface="Questrial"/>
                <a:sym typeface="Questrial"/>
              </a:rPr>
              <a:t>IMAGE CREDIT: NPS</a:t>
            </a:r>
          </a:p>
        </p:txBody>
      </p:sp>
    </p:spTree>
    <p:extLst>
      <p:ext uri="{BB962C8B-B14F-4D97-AF65-F5344CB8AC3E}">
        <p14:creationId xmlns:p14="http://schemas.microsoft.com/office/powerpoint/2010/main" val="3258622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8612" y="1832873"/>
            <a:ext cx="7627799" cy="1327293"/>
          </a:xfrm>
          <a:prstGeom prst="rect">
            <a:avLst/>
          </a:prstGeom>
          <a:solidFill>
            <a:schemeClr val="bg1"/>
          </a:solidFill>
          <a:ln w="28575">
            <a:solidFill>
              <a:srgbClr val="73A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 Placeholder 2"/>
          <p:cNvSpPr txBox="1">
            <a:spLocks/>
          </p:cNvSpPr>
          <p:nvPr/>
        </p:nvSpPr>
        <p:spPr>
          <a:xfrm>
            <a:off x="3465095" y="504825"/>
            <a:ext cx="5261811"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Acknowledgements</a:t>
            </a:r>
            <a:endParaRPr lang="en-US" sz="4000" dirty="0">
              <a:solidFill>
                <a:prstClr val="white"/>
              </a:solidFill>
            </a:endParaRPr>
          </a:p>
        </p:txBody>
      </p:sp>
      <p:sp>
        <p:nvSpPr>
          <p:cNvPr id="2" name="TextBox 1"/>
          <p:cNvSpPr txBox="1"/>
          <p:nvPr/>
        </p:nvSpPr>
        <p:spPr>
          <a:xfrm>
            <a:off x="608612" y="1525057"/>
            <a:ext cx="7627799" cy="1569660"/>
          </a:xfrm>
          <a:prstGeom prst="rect">
            <a:avLst/>
          </a:prstGeom>
          <a:noFill/>
        </p:spPr>
        <p:txBody>
          <a:bodyPr wrap="square" rtlCol="0">
            <a:spAutoFit/>
          </a:bodyPr>
          <a:lstStyle/>
          <a:p>
            <a:endParaRPr lang="en-US" sz="2400" dirty="0" smtClean="0">
              <a:solidFill>
                <a:srgbClr val="E7E6E6">
                  <a:lumMod val="50000"/>
                </a:srgbClr>
              </a:solidFill>
            </a:endParaRPr>
          </a:p>
          <a:p>
            <a:r>
              <a:rPr lang="en-US" sz="2400" dirty="0" smtClean="0">
                <a:solidFill>
                  <a:srgbClr val="E7E6E6">
                    <a:lumMod val="50000"/>
                  </a:srgbClr>
                </a:solidFill>
              </a:rPr>
              <a:t>1) </a:t>
            </a:r>
            <a:r>
              <a:rPr lang="en-US" sz="2400" b="1" dirty="0" smtClean="0">
                <a:solidFill>
                  <a:srgbClr val="E7E6E6">
                    <a:lumMod val="50000"/>
                  </a:srgbClr>
                </a:solidFill>
              </a:rPr>
              <a:t>Tom Lincoln</a:t>
            </a:r>
            <a:r>
              <a:rPr lang="en-US" sz="2400" dirty="0" smtClean="0">
                <a:solidFill>
                  <a:srgbClr val="E7E6E6">
                    <a:lumMod val="50000"/>
                  </a:srgbClr>
                </a:solidFill>
              </a:rPr>
              <a:t>, </a:t>
            </a:r>
            <a:r>
              <a:rPr lang="en-US" sz="2400" dirty="0">
                <a:solidFill>
                  <a:srgbClr val="E7E6E6">
                    <a:lumMod val="50000"/>
                  </a:srgbClr>
                </a:solidFill>
              </a:rPr>
              <a:t>Intermountain </a:t>
            </a:r>
            <a:r>
              <a:rPr lang="en-US" sz="2400" dirty="0" smtClean="0">
                <a:solidFill>
                  <a:srgbClr val="E7E6E6">
                    <a:lumMod val="50000"/>
                  </a:srgbClr>
                </a:solidFill>
              </a:rPr>
              <a:t>Region of the National Parks Service</a:t>
            </a:r>
          </a:p>
          <a:p>
            <a:r>
              <a:rPr lang="en-US" sz="2400" dirty="0" smtClean="0">
                <a:solidFill>
                  <a:srgbClr val="E7E6E6">
                    <a:lumMod val="50000"/>
                  </a:srgbClr>
                </a:solidFill>
              </a:rPr>
              <a:t>2) </a:t>
            </a:r>
            <a:r>
              <a:rPr lang="en-US" sz="2400" b="1" dirty="0" smtClean="0">
                <a:solidFill>
                  <a:srgbClr val="E7E6E6">
                    <a:lumMod val="50000"/>
                  </a:srgbClr>
                </a:solidFill>
              </a:rPr>
              <a:t>Kelly Stehman</a:t>
            </a:r>
            <a:r>
              <a:rPr lang="en-US" sz="2400" dirty="0" smtClean="0">
                <a:solidFill>
                  <a:srgbClr val="E7E6E6">
                    <a:lumMod val="50000"/>
                  </a:srgbClr>
                </a:solidFill>
              </a:rPr>
              <a:t>, Rocky Mountain National Park </a:t>
            </a:r>
            <a:endParaRPr lang="en-US" sz="2400" dirty="0">
              <a:solidFill>
                <a:srgbClr val="E7E6E6">
                  <a:lumMod val="50000"/>
                </a:srgbClr>
              </a:solidFill>
            </a:endParaRPr>
          </a:p>
        </p:txBody>
      </p:sp>
      <p:pic>
        <p:nvPicPr>
          <p:cNvPr id="2050" name="Picture 2" descr="Rocky Mountain National Park Centennial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6234" y="1404248"/>
            <a:ext cx="2184540" cy="218454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08612" y="3308122"/>
            <a:ext cx="10462162" cy="2769989"/>
            <a:chOff x="266147" y="3437989"/>
            <a:chExt cx="10271453" cy="2518089"/>
          </a:xfrm>
        </p:grpSpPr>
        <p:sp>
          <p:nvSpPr>
            <p:cNvPr id="3" name="TextBox 2"/>
            <p:cNvSpPr txBox="1"/>
            <p:nvPr/>
          </p:nvSpPr>
          <p:spPr>
            <a:xfrm>
              <a:off x="266147" y="3437989"/>
              <a:ext cx="10108229" cy="2518089"/>
            </a:xfrm>
            <a:prstGeom prst="rect">
              <a:avLst/>
            </a:prstGeom>
            <a:noFill/>
          </p:spPr>
          <p:txBody>
            <a:bodyPr wrap="square" rtlCol="0">
              <a:spAutoFit/>
            </a:bodyPr>
            <a:lstStyle/>
            <a:p>
              <a:r>
                <a:rPr lang="en-US" sz="2800" dirty="0" smtClean="0">
                  <a:solidFill>
                    <a:schemeClr val="bg2">
                      <a:lumMod val="50000"/>
                    </a:schemeClr>
                  </a:solidFill>
                </a:rPr>
                <a:t>Science Advisors </a:t>
              </a:r>
            </a:p>
            <a:p>
              <a:endParaRPr lang="en-US" sz="800" dirty="0" smtClean="0">
                <a:solidFill>
                  <a:srgbClr val="E7E6E6">
                    <a:lumMod val="50000"/>
                  </a:srgbClr>
                </a:solidFill>
              </a:endParaRPr>
            </a:p>
            <a:p>
              <a:r>
                <a:rPr lang="en-US" sz="2400" dirty="0" smtClean="0">
                  <a:solidFill>
                    <a:srgbClr val="E7E6E6">
                      <a:lumMod val="50000"/>
                    </a:srgbClr>
                  </a:solidFill>
                </a:rPr>
                <a:t>1) </a:t>
              </a:r>
              <a:r>
                <a:rPr lang="en-US" sz="2400" b="1" dirty="0" smtClean="0">
                  <a:solidFill>
                    <a:srgbClr val="E7E6E6">
                      <a:lumMod val="50000"/>
                    </a:srgbClr>
                  </a:solidFill>
                </a:rPr>
                <a:t>Dr</a:t>
              </a:r>
              <a:r>
                <a:rPr lang="en-US" sz="2400" b="1" dirty="0">
                  <a:solidFill>
                    <a:srgbClr val="E7E6E6">
                      <a:lumMod val="50000"/>
                    </a:srgbClr>
                  </a:solidFill>
                </a:rPr>
                <a:t>. Kenton Ross</a:t>
              </a:r>
              <a:r>
                <a:rPr lang="en-US" sz="2400" dirty="0">
                  <a:solidFill>
                    <a:srgbClr val="E7E6E6">
                      <a:lumMod val="50000"/>
                    </a:srgbClr>
                  </a:solidFill>
                </a:rPr>
                <a:t>, NASA DEVELOP National </a:t>
              </a:r>
              <a:r>
                <a:rPr lang="en-US" sz="2400" dirty="0" smtClean="0">
                  <a:solidFill>
                    <a:srgbClr val="E7E6E6">
                      <a:lumMod val="50000"/>
                    </a:srgbClr>
                  </a:solidFill>
                </a:rPr>
                <a:t>Program</a:t>
              </a:r>
            </a:p>
            <a:p>
              <a:r>
                <a:rPr lang="en-US" sz="2400" dirty="0">
                  <a:solidFill>
                    <a:srgbClr val="E7E6E6">
                      <a:lumMod val="50000"/>
                    </a:srgbClr>
                  </a:solidFill>
                </a:rPr>
                <a:t>2) </a:t>
              </a:r>
              <a:r>
                <a:rPr lang="en-US" sz="2400" b="1" dirty="0">
                  <a:solidFill>
                    <a:srgbClr val="E7E6E6">
                      <a:lumMod val="50000"/>
                    </a:srgbClr>
                  </a:solidFill>
                </a:rPr>
                <a:t>Dr. DeWayne Cecil</a:t>
              </a:r>
              <a:r>
                <a:rPr lang="en-US" sz="2400" dirty="0">
                  <a:solidFill>
                    <a:srgbClr val="E7E6E6">
                      <a:lumMod val="50000"/>
                    </a:srgbClr>
                  </a:solidFill>
                </a:rPr>
                <a:t>, NOAA NCEI, Global Science and </a:t>
              </a:r>
              <a:r>
                <a:rPr lang="en-US" sz="2400" dirty="0" smtClean="0">
                  <a:solidFill>
                    <a:srgbClr val="E7E6E6">
                      <a:lumMod val="50000"/>
                    </a:srgbClr>
                  </a:solidFill>
                </a:rPr>
                <a:t>Technology</a:t>
              </a:r>
            </a:p>
            <a:p>
              <a:r>
                <a:rPr lang="en-US" sz="2400" dirty="0" smtClean="0">
                  <a:solidFill>
                    <a:srgbClr val="E7E6E6">
                      <a:lumMod val="50000"/>
                    </a:srgbClr>
                  </a:solidFill>
                </a:rPr>
                <a:t>3) </a:t>
              </a:r>
              <a:r>
                <a:rPr lang="en-US" sz="2400" b="1" dirty="0" smtClean="0">
                  <a:solidFill>
                    <a:srgbClr val="E7E6E6">
                      <a:lumMod val="50000"/>
                    </a:srgbClr>
                  </a:solidFill>
                </a:rPr>
                <a:t>David Selkowitz</a:t>
              </a:r>
              <a:r>
                <a:rPr lang="en-US" sz="2400" dirty="0" smtClean="0">
                  <a:solidFill>
                    <a:srgbClr val="E7E6E6">
                      <a:lumMod val="50000"/>
                    </a:srgbClr>
                  </a:solidFill>
                </a:rPr>
                <a:t>, USGS Alaska Science Center</a:t>
              </a:r>
            </a:p>
            <a:p>
              <a:r>
                <a:rPr lang="en-US" sz="2400" dirty="0">
                  <a:solidFill>
                    <a:srgbClr val="E7E6E6">
                      <a:lumMod val="50000"/>
                    </a:srgbClr>
                  </a:solidFill>
                </a:rPr>
                <a:t>4</a:t>
              </a:r>
              <a:r>
                <a:rPr lang="en-US" sz="2400" dirty="0" smtClean="0">
                  <a:solidFill>
                    <a:srgbClr val="E7E6E6">
                      <a:lumMod val="50000"/>
                    </a:srgbClr>
                  </a:solidFill>
                </a:rPr>
                <a:t>) </a:t>
              </a:r>
              <a:r>
                <a:rPr lang="en-US" sz="2400" b="1" dirty="0">
                  <a:solidFill>
                    <a:srgbClr val="E7E6E6">
                      <a:lumMod val="50000"/>
                    </a:srgbClr>
                  </a:solidFill>
                </a:rPr>
                <a:t>Bob VanGundy</a:t>
              </a:r>
              <a:r>
                <a:rPr lang="en-US" sz="2400" dirty="0">
                  <a:solidFill>
                    <a:srgbClr val="E7E6E6">
                      <a:lumMod val="50000"/>
                    </a:srgbClr>
                  </a:solidFill>
                </a:rPr>
                <a:t>, The University of Virginia’s College at Wise</a:t>
              </a:r>
            </a:p>
            <a:p>
              <a:r>
                <a:rPr lang="en-US" sz="2400" dirty="0">
                  <a:solidFill>
                    <a:srgbClr val="E7E6E6">
                      <a:lumMod val="50000"/>
                    </a:srgbClr>
                  </a:solidFill>
                </a:rPr>
                <a:t>5</a:t>
              </a:r>
              <a:r>
                <a:rPr lang="en-US" sz="2400" dirty="0" smtClean="0">
                  <a:solidFill>
                    <a:srgbClr val="E7E6E6">
                      <a:lumMod val="50000"/>
                    </a:srgbClr>
                  </a:solidFill>
                </a:rPr>
                <a:t>) </a:t>
              </a:r>
              <a:r>
                <a:rPr lang="en-US" sz="2400" b="1" dirty="0">
                  <a:solidFill>
                    <a:srgbClr val="E7E6E6">
                      <a:lumMod val="50000"/>
                    </a:srgbClr>
                  </a:solidFill>
                  <a:ea typeface="Questrial"/>
                  <a:cs typeface="Questrial"/>
                  <a:sym typeface="Questrial"/>
                </a:rPr>
                <a:t>Mike Bender</a:t>
              </a:r>
              <a:r>
                <a:rPr lang="en-US" sz="2400" dirty="0">
                  <a:solidFill>
                    <a:srgbClr val="E7E6E6">
                      <a:lumMod val="50000"/>
                    </a:srgbClr>
                  </a:solidFill>
                  <a:ea typeface="Questrial"/>
                  <a:cs typeface="Questrial"/>
                  <a:sym typeface="Questrial"/>
                </a:rPr>
                <a:t>, NASA DEVELOP National Program</a:t>
              </a:r>
            </a:p>
            <a:p>
              <a:endParaRPr lang="en-US" dirty="0">
                <a:solidFill>
                  <a:prstClr val="black"/>
                </a:solidFill>
              </a:endParaRPr>
            </a:p>
          </p:txBody>
        </p:sp>
        <p:sp>
          <p:nvSpPr>
            <p:cNvPr id="7" name="Rectangle 6"/>
            <p:cNvSpPr/>
            <p:nvPr/>
          </p:nvSpPr>
          <p:spPr>
            <a:xfrm>
              <a:off x="266147" y="3885877"/>
              <a:ext cx="10271453" cy="1841154"/>
            </a:xfrm>
            <a:prstGeom prst="rect">
              <a:avLst/>
            </a:prstGeom>
            <a:noFill/>
            <a:ln w="28575">
              <a:solidFill>
                <a:srgbClr val="73A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TextBox 10"/>
          <p:cNvSpPr txBox="1"/>
          <p:nvPr/>
        </p:nvSpPr>
        <p:spPr>
          <a:xfrm>
            <a:off x="522515" y="1311652"/>
            <a:ext cx="1672253" cy="523220"/>
          </a:xfrm>
          <a:prstGeom prst="rect">
            <a:avLst/>
          </a:prstGeom>
          <a:noFill/>
        </p:spPr>
        <p:txBody>
          <a:bodyPr wrap="none" rtlCol="0">
            <a:spAutoFit/>
          </a:bodyPr>
          <a:lstStyle/>
          <a:p>
            <a:r>
              <a:rPr lang="en-US" sz="2800" dirty="0" smtClean="0">
                <a:solidFill>
                  <a:schemeClr val="bg2">
                    <a:lumMod val="50000"/>
                  </a:schemeClr>
                </a:solidFill>
              </a:rPr>
              <a:t>Partners </a:t>
            </a:r>
            <a:endParaRPr lang="en-US" sz="2800" dirty="0">
              <a:solidFill>
                <a:schemeClr val="bg2">
                  <a:lumMod val="50000"/>
                </a:schemeClr>
              </a:solidFill>
            </a:endParaRPr>
          </a:p>
        </p:txBody>
      </p:sp>
      <p:sp>
        <p:nvSpPr>
          <p:cNvPr id="8" name="Flowchart: Connector 7"/>
          <p:cNvSpPr/>
          <p:nvPr/>
        </p:nvSpPr>
        <p:spPr>
          <a:xfrm>
            <a:off x="10347158" y="204537"/>
            <a:ext cx="1191126" cy="1199711"/>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Shape 95"/>
          <p:cNvPicPr preferRelativeResize="0"/>
          <p:nvPr/>
        </p:nvPicPr>
        <p:blipFill rotWithShape="1">
          <a:blip r:embed="rId4">
            <a:alphaModFix/>
          </a:blip>
          <a:srcRect/>
          <a:stretch/>
        </p:blipFill>
        <p:spPr>
          <a:xfrm>
            <a:off x="10369835" y="239654"/>
            <a:ext cx="1124700" cy="1138200"/>
          </a:xfrm>
          <a:prstGeom prst="rect">
            <a:avLst/>
          </a:prstGeom>
          <a:noFill/>
          <a:ln>
            <a:noFill/>
          </a:ln>
        </p:spPr>
      </p:pic>
    </p:spTree>
    <p:extLst>
      <p:ext uri="{BB962C8B-B14F-4D97-AF65-F5344CB8AC3E}">
        <p14:creationId xmlns:p14="http://schemas.microsoft.com/office/powerpoint/2010/main" val="334731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465095" y="504825"/>
            <a:ext cx="5261811"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000" dirty="0">
              <a:solidFill>
                <a:prstClr val="white"/>
              </a:solidFill>
            </a:endParaRPr>
          </a:p>
        </p:txBody>
      </p:sp>
      <p:sp>
        <p:nvSpPr>
          <p:cNvPr id="8" name="TextBox 7"/>
          <p:cNvSpPr txBox="1"/>
          <p:nvPr/>
        </p:nvSpPr>
        <p:spPr>
          <a:xfrm>
            <a:off x="2791690" y="2705725"/>
            <a:ext cx="6608620" cy="1446550"/>
          </a:xfrm>
          <a:prstGeom prst="rect">
            <a:avLst/>
          </a:prstGeom>
          <a:noFill/>
        </p:spPr>
        <p:txBody>
          <a:bodyPr wrap="square" rtlCol="0">
            <a:spAutoFit/>
          </a:bodyPr>
          <a:lstStyle/>
          <a:p>
            <a:r>
              <a:rPr lang="en-US" sz="8800" dirty="0" smtClean="0">
                <a:solidFill>
                  <a:schemeClr val="bg2">
                    <a:lumMod val="50000"/>
                  </a:schemeClr>
                </a:solidFill>
              </a:rPr>
              <a:t>Questions</a:t>
            </a:r>
            <a:r>
              <a:rPr lang="en-US" sz="8800" dirty="0" smtClean="0">
                <a:solidFill>
                  <a:schemeClr val="bg2">
                    <a:lumMod val="50000"/>
                  </a:schemeClr>
                </a:solidFill>
                <a:latin typeface="Arial" panose="020B0604020202020204" pitchFamily="34" charset="0"/>
                <a:cs typeface="Arial" panose="020B0604020202020204" pitchFamily="34" charset="0"/>
              </a:rPr>
              <a:t>?</a:t>
            </a:r>
            <a:endParaRPr lang="en-US" sz="8800" dirty="0">
              <a:solidFill>
                <a:schemeClr val="bg2">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276447" y="6539023"/>
            <a:ext cx="11780874" cy="170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06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7207094" y="1707613"/>
            <a:ext cx="4756150" cy="2142491"/>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rPr>
              <a:t>Study Area:  Rocky Mountain National Park, located in North-Central Colorado</a:t>
            </a:r>
          </a:p>
          <a:p>
            <a:pPr marL="34290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rPr>
              <a:t>Study Period: January 1995 to December 2015</a:t>
            </a: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3426650" y="514350"/>
            <a:ext cx="533870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Study Area &amp; Period</a:t>
            </a:r>
            <a:endParaRPr lang="en-US" sz="4000" dirty="0">
              <a:solidFill>
                <a:schemeClr val="bg1"/>
              </a:solidFill>
              <a:latin typeface="Century Gothic" panose="020B0502020202020204" pitchFamily="34" charset="0"/>
            </a:endParaRPr>
          </a:p>
        </p:txBody>
      </p:sp>
      <p:sp>
        <p:nvSpPr>
          <p:cNvPr id="5" name="TextBox 4"/>
          <p:cNvSpPr txBox="1"/>
          <p:nvPr/>
        </p:nvSpPr>
        <p:spPr>
          <a:xfrm>
            <a:off x="16916" y="6451461"/>
            <a:ext cx="2778826" cy="553998"/>
          </a:xfrm>
          <a:prstGeom prst="rect">
            <a:avLst/>
          </a:prstGeom>
          <a:noFill/>
        </p:spPr>
        <p:txBody>
          <a:bodyPr wrap="square" rtlCol="0">
            <a:spAutoFit/>
          </a:bodyPr>
          <a:lstStyle/>
          <a:p>
            <a:r>
              <a:rPr lang="en-US" sz="1200" dirty="0">
                <a:solidFill>
                  <a:schemeClr val="bg1"/>
                </a:solidFill>
              </a:rPr>
              <a:t>IMAGE CREDIT: KELLY STEHMAN</a:t>
            </a:r>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913" t="16200" r="6438" b="10204"/>
          <a:stretch/>
        </p:blipFill>
        <p:spPr>
          <a:xfrm>
            <a:off x="123249" y="1810256"/>
            <a:ext cx="6734752" cy="4272197"/>
          </a:xfrm>
          <a:prstGeom prst="rect">
            <a:avLst/>
          </a:prstGeom>
        </p:spPr>
      </p:pic>
      <p:sp>
        <p:nvSpPr>
          <p:cNvPr id="22" name="TextBox 21"/>
          <p:cNvSpPr txBox="1"/>
          <p:nvPr/>
        </p:nvSpPr>
        <p:spPr>
          <a:xfrm>
            <a:off x="10612333" y="4297094"/>
            <a:ext cx="1467373" cy="1323439"/>
          </a:xfrm>
          <a:prstGeom prst="rect">
            <a:avLst/>
          </a:prstGeom>
          <a:noFill/>
        </p:spPr>
        <p:txBody>
          <a:bodyPr wrap="square" rtlCol="0">
            <a:spAutoFit/>
          </a:bodyPr>
          <a:lstStyle/>
          <a:p>
            <a:r>
              <a:rPr lang="en-US" sz="2000" dirty="0" smtClean="0">
                <a:solidFill>
                  <a:schemeClr val="bg2">
                    <a:lumMod val="50000"/>
                  </a:schemeClr>
                </a:solidFill>
              </a:rPr>
              <a:t>Rocky </a:t>
            </a:r>
          </a:p>
          <a:p>
            <a:r>
              <a:rPr lang="en-US" sz="2000" dirty="0" smtClean="0">
                <a:solidFill>
                  <a:schemeClr val="bg2">
                    <a:lumMod val="50000"/>
                  </a:schemeClr>
                </a:solidFill>
              </a:rPr>
              <a:t>Mountain National Park</a:t>
            </a:r>
          </a:p>
        </p:txBody>
      </p:sp>
      <p:sp>
        <p:nvSpPr>
          <p:cNvPr id="3" name="Isosceles Triangle 2"/>
          <p:cNvSpPr/>
          <p:nvPr/>
        </p:nvSpPr>
        <p:spPr>
          <a:xfrm rot="16200000">
            <a:off x="4135770" y="2216903"/>
            <a:ext cx="2629074" cy="5895471"/>
          </a:xfrm>
          <a:prstGeom prst="triangle">
            <a:avLst>
              <a:gd name="adj" fmla="val 100000"/>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2608" t="8620" r="13271" b="22143"/>
          <a:stretch/>
        </p:blipFill>
        <p:spPr>
          <a:xfrm>
            <a:off x="8398042" y="3850103"/>
            <a:ext cx="2057401" cy="2629074"/>
          </a:xfrm>
          <a:prstGeom prst="rect">
            <a:avLst/>
          </a:prstGeom>
          <a:ln w="6350">
            <a:solidFill>
              <a:schemeClr val="tx1"/>
            </a:solidFill>
          </a:ln>
        </p:spPr>
      </p:pic>
      <p:sp>
        <p:nvSpPr>
          <p:cNvPr id="4" name="TextBox 3"/>
          <p:cNvSpPr txBox="1"/>
          <p:nvPr/>
        </p:nvSpPr>
        <p:spPr>
          <a:xfrm>
            <a:off x="123248" y="5682344"/>
            <a:ext cx="2774330" cy="400110"/>
          </a:xfrm>
          <a:prstGeom prst="rect">
            <a:avLst/>
          </a:prstGeom>
          <a:noFill/>
        </p:spPr>
        <p:txBody>
          <a:bodyPr wrap="square" rtlCol="0">
            <a:spAutoFit/>
          </a:bodyPr>
          <a:lstStyle/>
          <a:p>
            <a:r>
              <a:rPr lang="en-US" sz="2000" dirty="0" smtClean="0">
                <a:solidFill>
                  <a:schemeClr val="bg2">
                    <a:lumMod val="75000"/>
                  </a:schemeClr>
                </a:solidFill>
              </a:rPr>
              <a:t>Image Credit: USGS</a:t>
            </a:r>
            <a:endParaRPr lang="en-US" sz="2000" dirty="0">
              <a:solidFill>
                <a:schemeClr val="bg2">
                  <a:lumMod val="75000"/>
                </a:schemeClr>
              </a:solidFill>
            </a:endParaRPr>
          </a:p>
        </p:txBody>
      </p:sp>
    </p:spTree>
    <p:extLst>
      <p:ext uri="{BB962C8B-B14F-4D97-AF65-F5344CB8AC3E}">
        <p14:creationId xmlns:p14="http://schemas.microsoft.com/office/powerpoint/2010/main" val="305270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46403" y="1515979"/>
            <a:ext cx="7960324" cy="5142344"/>
            <a:chOff x="3746402" y="1365795"/>
            <a:chExt cx="8159087" cy="5292528"/>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6402" y="1365795"/>
              <a:ext cx="8159087" cy="529252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10572113" y="5482310"/>
              <a:ext cx="1091821" cy="523220"/>
            </a:xfrm>
            <a:prstGeom prst="rect">
              <a:avLst/>
            </a:prstGeom>
            <a:solidFill>
              <a:schemeClr val="bg1"/>
            </a:solidFill>
            <a:effectLst>
              <a:softEdge rad="63500"/>
            </a:effectLst>
          </p:spPr>
          <p:txBody>
            <a:bodyPr wrap="square" rtlCol="0" anchor="ctr">
              <a:spAutoFit/>
            </a:bodyPr>
            <a:lstStyle/>
            <a:p>
              <a:pPr algn="ctr"/>
              <a:r>
                <a:rPr lang="en-US" sz="2800" dirty="0" smtClean="0">
                  <a:solidFill>
                    <a:schemeClr val="accent1">
                      <a:lumMod val="50000"/>
                    </a:schemeClr>
                  </a:solidFill>
                  <a:latin typeface="Century Gothic" panose="020B0502020202020204" pitchFamily="34" charset="0"/>
                </a:rPr>
                <a:t>1898</a:t>
              </a:r>
            </a:p>
          </p:txBody>
        </p:sp>
      </p:grpSp>
      <p:grpSp>
        <p:nvGrpSpPr>
          <p:cNvPr id="3" name="Group 2"/>
          <p:cNvGrpSpPr/>
          <p:nvPr/>
        </p:nvGrpSpPr>
        <p:grpSpPr>
          <a:xfrm>
            <a:off x="4676322" y="1912632"/>
            <a:ext cx="5667703" cy="4325173"/>
            <a:chOff x="4676322" y="1786314"/>
            <a:chExt cx="5809221" cy="4451491"/>
          </a:xfrm>
        </p:grpSpPr>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706" b="96706" l="1200" r="94667">
                          <a14:foregroundMark x1="24333" y1="29647" x2="76400" y2="43059"/>
                          <a14:foregroundMark x1="26200" y1="27922" x2="26333" y2="52784"/>
                          <a14:foregroundMark x1="36733" y1="51216" x2="77067" y2="30667"/>
                          <a14:foregroundMark x1="52867" y1="59686" x2="83267" y2="29490"/>
                          <a14:foregroundMark x1="59867" y1="60706" x2="88467" y2="29961"/>
                          <a14:foregroundMark x1="21400" y1="52706" x2="22267" y2="17490"/>
                          <a14:foregroundMark x1="19133" y1="74353" x2="87667" y2="73569"/>
                          <a14:foregroundMark x1="26467" y1="77882" x2="43200" y2="76549"/>
                          <a14:foregroundMark x1="55467" y1="77176" x2="87733" y2="77725"/>
                          <a14:foregroundMark x1="15600" y1="52235" x2="13467" y2="12392"/>
                          <a14:foregroundMark x1="12800" y1="41333" x2="7267" y2="18510"/>
                          <a14:foregroundMark x1="16733" y1="71059" x2="7933" y2="85725"/>
                          <a14:foregroundMark x1="13667" y1="68941" x2="4667" y2="78275"/>
                          <a14:foregroundMark x1="3667" y1="83765" x2="74800" y2="85804"/>
                          <a14:foregroundMark x1="73733" y1="91686" x2="83067" y2="82118"/>
                          <a14:foregroundMark x1="79800" y1="34431" x2="91533" y2="74431"/>
                          <a14:foregroundMark x1="86933" y1="30588" x2="94667" y2="64863"/>
                          <a14:foregroundMark x1="6667" y1="77882" x2="5000" y2="53412"/>
                          <a14:foregroundMark x1="5733" y1="25647" x2="4533" y2="8706"/>
                          <a14:foregroundMark x1="5933" y1="76314" x2="1200" y2="62510"/>
                          <a14:foregroundMark x1="14000" y1="94980" x2="15667" y2="82745"/>
                          <a14:foregroundMark x1="63533" y1="96706" x2="73267" y2="90353"/>
                        </a14:backgroundRemoval>
                      </a14:imgEffect>
                      <a14:imgEffect>
                        <a14:colorTemperature colorTemp="8800"/>
                      </a14:imgEffect>
                      <a14:imgEffect>
                        <a14:saturation sat="150000"/>
                      </a14:imgEffect>
                    </a14:imgLayer>
                  </a14:imgProps>
                </a:ext>
                <a:ext uri="{28A0092B-C50C-407E-A947-70E740481C1C}">
                  <a14:useLocalDpi xmlns:a14="http://schemas.microsoft.com/office/drawing/2010/main" val="0"/>
                </a:ext>
              </a:extLst>
            </a:blip>
            <a:srcRect l="9484" t="12156" r="6519" b="12121"/>
            <a:stretch/>
          </p:blipFill>
          <p:spPr>
            <a:xfrm rot="240000">
              <a:off x="4676322" y="1786314"/>
              <a:ext cx="5809221" cy="4451491"/>
            </a:xfrm>
            <a:prstGeom prst="rect">
              <a:avLst/>
            </a:prstGeom>
          </p:spPr>
        </p:pic>
        <p:sp>
          <p:nvSpPr>
            <p:cNvPr id="17" name="TextBox 16"/>
            <p:cNvSpPr txBox="1"/>
            <p:nvPr/>
          </p:nvSpPr>
          <p:spPr>
            <a:xfrm>
              <a:off x="8573316" y="5482310"/>
              <a:ext cx="1091821" cy="523220"/>
            </a:xfrm>
            <a:prstGeom prst="rect">
              <a:avLst/>
            </a:prstGeom>
            <a:solidFill>
              <a:schemeClr val="bg1"/>
            </a:solidFill>
            <a:effectLst>
              <a:softEdge rad="63500"/>
            </a:effectLst>
          </p:spPr>
          <p:txBody>
            <a:bodyPr wrap="square" rtlCol="0" anchor="ctr">
              <a:spAutoFit/>
            </a:bodyPr>
            <a:lstStyle/>
            <a:p>
              <a:pPr algn="ctr"/>
              <a:r>
                <a:rPr lang="en-US" sz="2800" dirty="0" smtClean="0">
                  <a:solidFill>
                    <a:srgbClr val="FF0000"/>
                  </a:solidFill>
                  <a:latin typeface="Century Gothic" panose="020B0502020202020204" pitchFamily="34" charset="0"/>
                </a:rPr>
                <a:t>2003</a:t>
              </a:r>
            </a:p>
          </p:txBody>
        </p:sp>
      </p:grpSp>
      <p:sp>
        <p:nvSpPr>
          <p:cNvPr id="6" name="TextBox 5"/>
          <p:cNvSpPr txBox="1"/>
          <p:nvPr/>
        </p:nvSpPr>
        <p:spPr>
          <a:xfrm>
            <a:off x="4516657" y="454671"/>
            <a:ext cx="3081737" cy="707886"/>
          </a:xfrm>
          <a:prstGeom prst="rect">
            <a:avLst/>
          </a:prstGeom>
          <a:noFill/>
        </p:spPr>
        <p:txBody>
          <a:bodyPr wrap="square" rtlCol="0">
            <a:spAutoFit/>
          </a:bodyPr>
          <a:lstStyle/>
          <a:p>
            <a:pPr algn="ctr"/>
            <a:r>
              <a:rPr lang="en-US" sz="4000" dirty="0" smtClean="0">
                <a:solidFill>
                  <a:schemeClr val="bg1"/>
                </a:solidFill>
                <a:latin typeface="Century Gothic" panose="020B0502020202020204" pitchFamily="34" charset="0"/>
              </a:rPr>
              <a:t>Objectives</a:t>
            </a:r>
            <a:endParaRPr lang="en-US" sz="4000" dirty="0">
              <a:solidFill>
                <a:schemeClr val="bg1"/>
              </a:solidFill>
              <a:latin typeface="Century Gothic" panose="020B0502020202020204" pitchFamily="34" charset="0"/>
            </a:endParaRPr>
          </a:p>
        </p:txBody>
      </p:sp>
      <p:sp>
        <p:nvSpPr>
          <p:cNvPr id="7" name="TextBox 6"/>
          <p:cNvSpPr txBox="1"/>
          <p:nvPr/>
        </p:nvSpPr>
        <p:spPr>
          <a:xfrm>
            <a:off x="-140268" y="2851898"/>
            <a:ext cx="3641613" cy="1938992"/>
          </a:xfrm>
          <a:prstGeom prst="rect">
            <a:avLst/>
          </a:prstGeom>
          <a:noFill/>
        </p:spPr>
        <p:txBody>
          <a:bodyPr wrap="square" rtlCol="0">
            <a:spAutoFit/>
          </a:bodyPr>
          <a:lstStyle/>
          <a:p>
            <a:pPr marL="228600" lvl="0" algn="ctr">
              <a:spcBef>
                <a:spcPts val="0"/>
              </a:spcBef>
            </a:pPr>
            <a:r>
              <a:rPr lang="en-US" sz="2400" dirty="0">
                <a:solidFill>
                  <a:schemeClr val="bg2">
                    <a:lumMod val="50000"/>
                  </a:schemeClr>
                </a:solidFill>
                <a:latin typeface="Century Gothic" panose="020B0502020202020204" pitchFamily="34" charset="0"/>
              </a:rPr>
              <a:t>Example of a retreating glacier in the Rocky Mountains, revealing ground for discovery </a:t>
            </a:r>
          </a:p>
        </p:txBody>
      </p:sp>
      <p:sp>
        <p:nvSpPr>
          <p:cNvPr id="2" name="Text Placeholder 1"/>
          <p:cNvSpPr>
            <a:spLocks noGrp="1"/>
          </p:cNvSpPr>
          <p:nvPr>
            <p:ph type="body" sz="quarter" idx="13"/>
          </p:nvPr>
        </p:nvSpPr>
        <p:spPr>
          <a:xfrm>
            <a:off x="397074" y="6305623"/>
            <a:ext cx="2593108" cy="266536"/>
          </a:xfrm>
        </p:spPr>
        <p:txBody>
          <a:bodyPr/>
          <a:lstStyle/>
          <a:p>
            <a:r>
              <a:rPr lang="en-US" dirty="0" smtClean="0"/>
              <a:t>Image Credit: NASA</a:t>
            </a:r>
            <a:endParaRPr lang="en-US" dirty="0"/>
          </a:p>
        </p:txBody>
      </p:sp>
      <p:grpSp>
        <p:nvGrpSpPr>
          <p:cNvPr id="11" name="Group 10"/>
          <p:cNvGrpSpPr/>
          <p:nvPr/>
        </p:nvGrpSpPr>
        <p:grpSpPr>
          <a:xfrm>
            <a:off x="4664215" y="3727894"/>
            <a:ext cx="5192963" cy="2414068"/>
            <a:chOff x="2934269" y="3697864"/>
            <a:chExt cx="5322627" cy="2484572"/>
          </a:xfrm>
        </p:grpSpPr>
        <p:grpSp>
          <p:nvGrpSpPr>
            <p:cNvPr id="12" name="Group 11"/>
            <p:cNvGrpSpPr/>
            <p:nvPr/>
          </p:nvGrpSpPr>
          <p:grpSpPr>
            <a:xfrm>
              <a:off x="2934269" y="3697864"/>
              <a:ext cx="5322627" cy="2484572"/>
              <a:chOff x="2934269" y="3697864"/>
              <a:chExt cx="5322627" cy="2484572"/>
            </a:xfrm>
          </p:grpSpPr>
          <p:sp>
            <p:nvSpPr>
              <p:cNvPr id="15" name="Freeform 14"/>
              <p:cNvSpPr/>
              <p:nvPr/>
            </p:nvSpPr>
            <p:spPr>
              <a:xfrm>
                <a:off x="3016155" y="4898684"/>
                <a:ext cx="5240741" cy="1283752"/>
              </a:xfrm>
              <a:custGeom>
                <a:avLst/>
                <a:gdLst>
                  <a:gd name="connsiteX0" fmla="*/ 0 w 5240741"/>
                  <a:gd name="connsiteY0" fmla="*/ 246522 h 1283752"/>
                  <a:gd name="connsiteX1" fmla="*/ 54591 w 5240741"/>
                  <a:gd name="connsiteY1" fmla="*/ 369352 h 1283752"/>
                  <a:gd name="connsiteX2" fmla="*/ 68239 w 5240741"/>
                  <a:gd name="connsiteY2" fmla="*/ 423943 h 1283752"/>
                  <a:gd name="connsiteX3" fmla="*/ 163773 w 5240741"/>
                  <a:gd name="connsiteY3" fmla="*/ 533125 h 1283752"/>
                  <a:gd name="connsiteX4" fmla="*/ 532263 w 5240741"/>
                  <a:gd name="connsiteY4" fmla="*/ 519477 h 1283752"/>
                  <a:gd name="connsiteX5" fmla="*/ 518615 w 5240741"/>
                  <a:gd name="connsiteY5" fmla="*/ 478534 h 1283752"/>
                  <a:gd name="connsiteX6" fmla="*/ 477672 w 5240741"/>
                  <a:gd name="connsiteY6" fmla="*/ 423943 h 1283752"/>
                  <a:gd name="connsiteX7" fmla="*/ 450376 w 5240741"/>
                  <a:gd name="connsiteY7" fmla="*/ 369352 h 1283752"/>
                  <a:gd name="connsiteX8" fmla="*/ 409433 w 5240741"/>
                  <a:gd name="connsiteY8" fmla="*/ 342056 h 1283752"/>
                  <a:gd name="connsiteX9" fmla="*/ 341194 w 5240741"/>
                  <a:gd name="connsiteY9" fmla="*/ 246522 h 1283752"/>
                  <a:gd name="connsiteX10" fmla="*/ 354842 w 5240741"/>
                  <a:gd name="connsiteY10" fmla="*/ 96397 h 1283752"/>
                  <a:gd name="connsiteX11" fmla="*/ 382138 w 5240741"/>
                  <a:gd name="connsiteY11" fmla="*/ 55453 h 1283752"/>
                  <a:gd name="connsiteX12" fmla="*/ 545911 w 5240741"/>
                  <a:gd name="connsiteY12" fmla="*/ 69101 h 1283752"/>
                  <a:gd name="connsiteX13" fmla="*/ 668741 w 5240741"/>
                  <a:gd name="connsiteY13" fmla="*/ 164635 h 1283752"/>
                  <a:gd name="connsiteX14" fmla="*/ 709684 w 5240741"/>
                  <a:gd name="connsiteY14" fmla="*/ 205579 h 1283752"/>
                  <a:gd name="connsiteX15" fmla="*/ 736979 w 5240741"/>
                  <a:gd name="connsiteY15" fmla="*/ 246522 h 1283752"/>
                  <a:gd name="connsiteX16" fmla="*/ 818866 w 5240741"/>
                  <a:gd name="connsiteY16" fmla="*/ 287465 h 1283752"/>
                  <a:gd name="connsiteX17" fmla="*/ 914400 w 5240741"/>
                  <a:gd name="connsiteY17" fmla="*/ 328409 h 1283752"/>
                  <a:gd name="connsiteX18" fmla="*/ 1201003 w 5240741"/>
                  <a:gd name="connsiteY18" fmla="*/ 342056 h 1283752"/>
                  <a:gd name="connsiteX19" fmla="*/ 1296538 w 5240741"/>
                  <a:gd name="connsiteY19" fmla="*/ 410295 h 1283752"/>
                  <a:gd name="connsiteX20" fmla="*/ 1337481 w 5240741"/>
                  <a:gd name="connsiteY20" fmla="*/ 437591 h 1283752"/>
                  <a:gd name="connsiteX21" fmla="*/ 1405720 w 5240741"/>
                  <a:gd name="connsiteY21" fmla="*/ 560420 h 1283752"/>
                  <a:gd name="connsiteX22" fmla="*/ 1460311 w 5240741"/>
                  <a:gd name="connsiteY22" fmla="*/ 615012 h 1283752"/>
                  <a:gd name="connsiteX23" fmla="*/ 1542197 w 5240741"/>
                  <a:gd name="connsiteY23" fmla="*/ 710546 h 1283752"/>
                  <a:gd name="connsiteX24" fmla="*/ 1583141 w 5240741"/>
                  <a:gd name="connsiteY24" fmla="*/ 737841 h 1283752"/>
                  <a:gd name="connsiteX25" fmla="*/ 1624084 w 5240741"/>
                  <a:gd name="connsiteY25" fmla="*/ 778785 h 1283752"/>
                  <a:gd name="connsiteX26" fmla="*/ 1692323 w 5240741"/>
                  <a:gd name="connsiteY26" fmla="*/ 819728 h 1283752"/>
                  <a:gd name="connsiteX27" fmla="*/ 1787857 w 5240741"/>
                  <a:gd name="connsiteY27" fmla="*/ 887967 h 1283752"/>
                  <a:gd name="connsiteX28" fmla="*/ 1828800 w 5240741"/>
                  <a:gd name="connsiteY28" fmla="*/ 915262 h 1283752"/>
                  <a:gd name="connsiteX29" fmla="*/ 1856096 w 5240741"/>
                  <a:gd name="connsiteY29" fmla="*/ 956206 h 1283752"/>
                  <a:gd name="connsiteX30" fmla="*/ 2006221 w 5240741"/>
                  <a:gd name="connsiteY30" fmla="*/ 1038092 h 1283752"/>
                  <a:gd name="connsiteX31" fmla="*/ 2074460 w 5240741"/>
                  <a:gd name="connsiteY31" fmla="*/ 1079035 h 1283752"/>
                  <a:gd name="connsiteX32" fmla="*/ 2115403 w 5240741"/>
                  <a:gd name="connsiteY32" fmla="*/ 1106331 h 1283752"/>
                  <a:gd name="connsiteX33" fmla="*/ 2183642 w 5240741"/>
                  <a:gd name="connsiteY33" fmla="*/ 1160922 h 1283752"/>
                  <a:gd name="connsiteX34" fmla="*/ 2279176 w 5240741"/>
                  <a:gd name="connsiteY34" fmla="*/ 1174570 h 1283752"/>
                  <a:gd name="connsiteX35" fmla="*/ 2333767 w 5240741"/>
                  <a:gd name="connsiteY35" fmla="*/ 1201865 h 1283752"/>
                  <a:gd name="connsiteX36" fmla="*/ 2415654 w 5240741"/>
                  <a:gd name="connsiteY36" fmla="*/ 1215513 h 1283752"/>
                  <a:gd name="connsiteX37" fmla="*/ 2715905 w 5240741"/>
                  <a:gd name="connsiteY37" fmla="*/ 1229161 h 1283752"/>
                  <a:gd name="connsiteX38" fmla="*/ 2770496 w 5240741"/>
                  <a:gd name="connsiteY38" fmla="*/ 1256456 h 1283752"/>
                  <a:gd name="connsiteX39" fmla="*/ 2852382 w 5240741"/>
                  <a:gd name="connsiteY39" fmla="*/ 1283752 h 1283752"/>
                  <a:gd name="connsiteX40" fmla="*/ 2838735 w 5240741"/>
                  <a:gd name="connsiteY40" fmla="*/ 1174570 h 1283752"/>
                  <a:gd name="connsiteX41" fmla="*/ 2825087 w 5240741"/>
                  <a:gd name="connsiteY41" fmla="*/ 1106331 h 1283752"/>
                  <a:gd name="connsiteX42" fmla="*/ 2770496 w 5240741"/>
                  <a:gd name="connsiteY42" fmla="*/ 1092683 h 1283752"/>
                  <a:gd name="connsiteX43" fmla="*/ 2565779 w 5240741"/>
                  <a:gd name="connsiteY43" fmla="*/ 1038092 h 1283752"/>
                  <a:gd name="connsiteX44" fmla="*/ 2524836 w 5240741"/>
                  <a:gd name="connsiteY44" fmla="*/ 1010797 h 1283752"/>
                  <a:gd name="connsiteX45" fmla="*/ 2483893 w 5240741"/>
                  <a:gd name="connsiteY45" fmla="*/ 969853 h 1283752"/>
                  <a:gd name="connsiteX46" fmla="*/ 2429302 w 5240741"/>
                  <a:gd name="connsiteY46" fmla="*/ 942558 h 1283752"/>
                  <a:gd name="connsiteX47" fmla="*/ 2333767 w 5240741"/>
                  <a:gd name="connsiteY47" fmla="*/ 887967 h 1283752"/>
                  <a:gd name="connsiteX48" fmla="*/ 2306472 w 5240741"/>
                  <a:gd name="connsiteY48" fmla="*/ 847023 h 1283752"/>
                  <a:gd name="connsiteX49" fmla="*/ 2224585 w 5240741"/>
                  <a:gd name="connsiteY49" fmla="*/ 819728 h 1283752"/>
                  <a:gd name="connsiteX50" fmla="*/ 2183642 w 5240741"/>
                  <a:gd name="connsiteY50" fmla="*/ 806080 h 1283752"/>
                  <a:gd name="connsiteX51" fmla="*/ 2142699 w 5240741"/>
                  <a:gd name="connsiteY51" fmla="*/ 778785 h 1283752"/>
                  <a:gd name="connsiteX52" fmla="*/ 2047164 w 5240741"/>
                  <a:gd name="connsiteY52" fmla="*/ 724194 h 1283752"/>
                  <a:gd name="connsiteX53" fmla="*/ 2006221 w 5240741"/>
                  <a:gd name="connsiteY53" fmla="*/ 683250 h 1283752"/>
                  <a:gd name="connsiteX54" fmla="*/ 1951630 w 5240741"/>
                  <a:gd name="connsiteY54" fmla="*/ 642307 h 1283752"/>
                  <a:gd name="connsiteX55" fmla="*/ 1924335 w 5240741"/>
                  <a:gd name="connsiteY55" fmla="*/ 601364 h 1283752"/>
                  <a:gd name="connsiteX56" fmla="*/ 1883391 w 5240741"/>
                  <a:gd name="connsiteY56" fmla="*/ 546773 h 1283752"/>
                  <a:gd name="connsiteX57" fmla="*/ 1842448 w 5240741"/>
                  <a:gd name="connsiteY57" fmla="*/ 478534 h 1283752"/>
                  <a:gd name="connsiteX58" fmla="*/ 1760561 w 5240741"/>
                  <a:gd name="connsiteY58" fmla="*/ 396647 h 1283752"/>
                  <a:gd name="connsiteX59" fmla="*/ 1719618 w 5240741"/>
                  <a:gd name="connsiteY59" fmla="*/ 355704 h 1283752"/>
                  <a:gd name="connsiteX60" fmla="*/ 1651379 w 5240741"/>
                  <a:gd name="connsiteY60" fmla="*/ 273817 h 1283752"/>
                  <a:gd name="connsiteX61" fmla="*/ 1583141 w 5240741"/>
                  <a:gd name="connsiteY61" fmla="*/ 191931 h 1283752"/>
                  <a:gd name="connsiteX62" fmla="*/ 1555845 w 5240741"/>
                  <a:gd name="connsiteY62" fmla="*/ 150988 h 1283752"/>
                  <a:gd name="connsiteX63" fmla="*/ 1514902 w 5240741"/>
                  <a:gd name="connsiteY63" fmla="*/ 96397 h 1283752"/>
                  <a:gd name="connsiteX64" fmla="*/ 1501254 w 5240741"/>
                  <a:gd name="connsiteY64" fmla="*/ 55453 h 1283752"/>
                  <a:gd name="connsiteX65" fmla="*/ 1528549 w 5240741"/>
                  <a:gd name="connsiteY65" fmla="*/ 862 h 1283752"/>
                  <a:gd name="connsiteX66" fmla="*/ 1651379 w 5240741"/>
                  <a:gd name="connsiteY66" fmla="*/ 28158 h 1283752"/>
                  <a:gd name="connsiteX67" fmla="*/ 1760561 w 5240741"/>
                  <a:gd name="connsiteY67" fmla="*/ 82749 h 1283752"/>
                  <a:gd name="connsiteX68" fmla="*/ 1828800 w 5240741"/>
                  <a:gd name="connsiteY68" fmla="*/ 137340 h 1283752"/>
                  <a:gd name="connsiteX69" fmla="*/ 1910687 w 5240741"/>
                  <a:gd name="connsiteY69" fmla="*/ 191931 h 1283752"/>
                  <a:gd name="connsiteX70" fmla="*/ 1951630 w 5240741"/>
                  <a:gd name="connsiteY70" fmla="*/ 219226 h 1283752"/>
                  <a:gd name="connsiteX71" fmla="*/ 1992573 w 5240741"/>
                  <a:gd name="connsiteY71" fmla="*/ 232874 h 1283752"/>
                  <a:gd name="connsiteX72" fmla="*/ 2088108 w 5240741"/>
                  <a:gd name="connsiteY72" fmla="*/ 287465 h 1283752"/>
                  <a:gd name="connsiteX73" fmla="*/ 2129051 w 5240741"/>
                  <a:gd name="connsiteY73" fmla="*/ 328409 h 1283752"/>
                  <a:gd name="connsiteX74" fmla="*/ 2210938 w 5240741"/>
                  <a:gd name="connsiteY74" fmla="*/ 355704 h 1283752"/>
                  <a:gd name="connsiteX75" fmla="*/ 2251881 w 5240741"/>
                  <a:gd name="connsiteY75" fmla="*/ 383000 h 1283752"/>
                  <a:gd name="connsiteX76" fmla="*/ 2388358 w 5240741"/>
                  <a:gd name="connsiteY76" fmla="*/ 423943 h 1283752"/>
                  <a:gd name="connsiteX77" fmla="*/ 2442949 w 5240741"/>
                  <a:gd name="connsiteY77" fmla="*/ 451238 h 1283752"/>
                  <a:gd name="connsiteX78" fmla="*/ 2497541 w 5240741"/>
                  <a:gd name="connsiteY78" fmla="*/ 464886 h 1283752"/>
                  <a:gd name="connsiteX79" fmla="*/ 2579427 w 5240741"/>
                  <a:gd name="connsiteY79" fmla="*/ 492182 h 1283752"/>
                  <a:gd name="connsiteX80" fmla="*/ 2811439 w 5240741"/>
                  <a:gd name="connsiteY80" fmla="*/ 464886 h 1283752"/>
                  <a:gd name="connsiteX81" fmla="*/ 2852382 w 5240741"/>
                  <a:gd name="connsiteY81" fmla="*/ 437591 h 1283752"/>
                  <a:gd name="connsiteX82" fmla="*/ 2947917 w 5240741"/>
                  <a:gd name="connsiteY82" fmla="*/ 423943 h 1283752"/>
                  <a:gd name="connsiteX83" fmla="*/ 3057099 w 5240741"/>
                  <a:gd name="connsiteY83" fmla="*/ 410295 h 1283752"/>
                  <a:gd name="connsiteX84" fmla="*/ 3275463 w 5240741"/>
                  <a:gd name="connsiteY84" fmla="*/ 383000 h 1283752"/>
                  <a:gd name="connsiteX85" fmla="*/ 3343702 w 5240741"/>
                  <a:gd name="connsiteY85" fmla="*/ 369352 h 1283752"/>
                  <a:gd name="connsiteX86" fmla="*/ 3425588 w 5240741"/>
                  <a:gd name="connsiteY86" fmla="*/ 355704 h 1283752"/>
                  <a:gd name="connsiteX87" fmla="*/ 3521123 w 5240741"/>
                  <a:gd name="connsiteY87" fmla="*/ 328409 h 1283752"/>
                  <a:gd name="connsiteX88" fmla="*/ 4094329 w 5240741"/>
                  <a:gd name="connsiteY88" fmla="*/ 314761 h 1283752"/>
                  <a:gd name="connsiteX89" fmla="*/ 4421875 w 5240741"/>
                  <a:gd name="connsiteY89" fmla="*/ 328409 h 1283752"/>
                  <a:gd name="connsiteX90" fmla="*/ 4462818 w 5240741"/>
                  <a:gd name="connsiteY90" fmla="*/ 342056 h 1283752"/>
                  <a:gd name="connsiteX91" fmla="*/ 4667535 w 5240741"/>
                  <a:gd name="connsiteY91" fmla="*/ 355704 h 1283752"/>
                  <a:gd name="connsiteX92" fmla="*/ 4749421 w 5240741"/>
                  <a:gd name="connsiteY92" fmla="*/ 383000 h 1283752"/>
                  <a:gd name="connsiteX93" fmla="*/ 4817660 w 5240741"/>
                  <a:gd name="connsiteY93" fmla="*/ 396647 h 1283752"/>
                  <a:gd name="connsiteX94" fmla="*/ 4940490 w 5240741"/>
                  <a:gd name="connsiteY94" fmla="*/ 437591 h 1283752"/>
                  <a:gd name="connsiteX95" fmla="*/ 5063320 w 5240741"/>
                  <a:gd name="connsiteY95" fmla="*/ 410295 h 1283752"/>
                  <a:gd name="connsiteX96" fmla="*/ 5104263 w 5240741"/>
                  <a:gd name="connsiteY96" fmla="*/ 383000 h 1283752"/>
                  <a:gd name="connsiteX97" fmla="*/ 5145206 w 5240741"/>
                  <a:gd name="connsiteY97" fmla="*/ 369352 h 1283752"/>
                  <a:gd name="connsiteX98" fmla="*/ 5240741 w 5240741"/>
                  <a:gd name="connsiteY98" fmla="*/ 328409 h 128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5240741" h="1283752">
                    <a:moveTo>
                      <a:pt x="0" y="246522"/>
                    </a:moveTo>
                    <a:cubicBezTo>
                      <a:pt x="30542" y="399230"/>
                      <a:pt x="-12462" y="235247"/>
                      <a:pt x="54591" y="369352"/>
                    </a:cubicBezTo>
                    <a:cubicBezTo>
                      <a:pt x="62979" y="386129"/>
                      <a:pt x="59851" y="407166"/>
                      <a:pt x="68239" y="423943"/>
                    </a:cubicBezTo>
                    <a:cubicBezTo>
                      <a:pt x="108045" y="503554"/>
                      <a:pt x="107477" y="495593"/>
                      <a:pt x="163773" y="533125"/>
                    </a:cubicBezTo>
                    <a:cubicBezTo>
                      <a:pt x="286603" y="528576"/>
                      <a:pt x="410778" y="538167"/>
                      <a:pt x="532263" y="519477"/>
                    </a:cubicBezTo>
                    <a:cubicBezTo>
                      <a:pt x="546482" y="517290"/>
                      <a:pt x="525752" y="491024"/>
                      <a:pt x="518615" y="478534"/>
                    </a:cubicBezTo>
                    <a:cubicBezTo>
                      <a:pt x="507330" y="458785"/>
                      <a:pt x="489727" y="443232"/>
                      <a:pt x="477672" y="423943"/>
                    </a:cubicBezTo>
                    <a:cubicBezTo>
                      <a:pt x="466889" y="406691"/>
                      <a:pt x="463400" y="384981"/>
                      <a:pt x="450376" y="369352"/>
                    </a:cubicBezTo>
                    <a:cubicBezTo>
                      <a:pt x="439875" y="356751"/>
                      <a:pt x="421031" y="353654"/>
                      <a:pt x="409433" y="342056"/>
                    </a:cubicBezTo>
                    <a:cubicBezTo>
                      <a:pt x="392508" y="325131"/>
                      <a:pt x="356691" y="269767"/>
                      <a:pt x="341194" y="246522"/>
                    </a:cubicBezTo>
                    <a:cubicBezTo>
                      <a:pt x="345743" y="196480"/>
                      <a:pt x="344313" y="145530"/>
                      <a:pt x="354842" y="96397"/>
                    </a:cubicBezTo>
                    <a:cubicBezTo>
                      <a:pt x="358279" y="80358"/>
                      <a:pt x="365900" y="57773"/>
                      <a:pt x="382138" y="55453"/>
                    </a:cubicBezTo>
                    <a:cubicBezTo>
                      <a:pt x="436368" y="47706"/>
                      <a:pt x="491320" y="64552"/>
                      <a:pt x="545911" y="69101"/>
                    </a:cubicBezTo>
                    <a:cubicBezTo>
                      <a:pt x="623474" y="94956"/>
                      <a:pt x="576683" y="72577"/>
                      <a:pt x="668741" y="164635"/>
                    </a:cubicBezTo>
                    <a:cubicBezTo>
                      <a:pt x="682389" y="178283"/>
                      <a:pt x="698978" y="189520"/>
                      <a:pt x="709684" y="205579"/>
                    </a:cubicBezTo>
                    <a:cubicBezTo>
                      <a:pt x="718782" y="219227"/>
                      <a:pt x="725381" y="234924"/>
                      <a:pt x="736979" y="246522"/>
                    </a:cubicBezTo>
                    <a:cubicBezTo>
                      <a:pt x="776091" y="285633"/>
                      <a:pt x="774467" y="265265"/>
                      <a:pt x="818866" y="287465"/>
                    </a:cubicBezTo>
                    <a:cubicBezTo>
                      <a:pt x="872901" y="314483"/>
                      <a:pt x="846772" y="322999"/>
                      <a:pt x="914400" y="328409"/>
                    </a:cubicBezTo>
                    <a:cubicBezTo>
                      <a:pt x="1009738" y="336036"/>
                      <a:pt x="1105469" y="337507"/>
                      <a:pt x="1201003" y="342056"/>
                    </a:cubicBezTo>
                    <a:cubicBezTo>
                      <a:pt x="1297493" y="406384"/>
                      <a:pt x="1178039" y="325654"/>
                      <a:pt x="1296538" y="410295"/>
                    </a:cubicBezTo>
                    <a:cubicBezTo>
                      <a:pt x="1309885" y="419829"/>
                      <a:pt x="1323833" y="428492"/>
                      <a:pt x="1337481" y="437591"/>
                    </a:cubicBezTo>
                    <a:cubicBezTo>
                      <a:pt x="1354643" y="489077"/>
                      <a:pt x="1358792" y="513491"/>
                      <a:pt x="1405720" y="560420"/>
                    </a:cubicBezTo>
                    <a:cubicBezTo>
                      <a:pt x="1423917" y="578617"/>
                      <a:pt x="1443365" y="595645"/>
                      <a:pt x="1460311" y="615012"/>
                    </a:cubicBezTo>
                    <a:cubicBezTo>
                      <a:pt x="1508964" y="670616"/>
                      <a:pt x="1488454" y="665761"/>
                      <a:pt x="1542197" y="710546"/>
                    </a:cubicBezTo>
                    <a:cubicBezTo>
                      <a:pt x="1554798" y="721047"/>
                      <a:pt x="1570540" y="727340"/>
                      <a:pt x="1583141" y="737841"/>
                    </a:cubicBezTo>
                    <a:cubicBezTo>
                      <a:pt x="1597968" y="750197"/>
                      <a:pt x="1608643" y="767204"/>
                      <a:pt x="1624084" y="778785"/>
                    </a:cubicBezTo>
                    <a:cubicBezTo>
                      <a:pt x="1645305" y="794701"/>
                      <a:pt x="1669829" y="805669"/>
                      <a:pt x="1692323" y="819728"/>
                    </a:cubicBezTo>
                    <a:cubicBezTo>
                      <a:pt x="1743791" y="851895"/>
                      <a:pt x="1731794" y="847922"/>
                      <a:pt x="1787857" y="887967"/>
                    </a:cubicBezTo>
                    <a:cubicBezTo>
                      <a:pt x="1801204" y="897501"/>
                      <a:pt x="1815152" y="906164"/>
                      <a:pt x="1828800" y="915262"/>
                    </a:cubicBezTo>
                    <a:cubicBezTo>
                      <a:pt x="1837899" y="928910"/>
                      <a:pt x="1844497" y="944607"/>
                      <a:pt x="1856096" y="956206"/>
                    </a:cubicBezTo>
                    <a:cubicBezTo>
                      <a:pt x="1881043" y="981153"/>
                      <a:pt x="2006038" y="1037982"/>
                      <a:pt x="2006221" y="1038092"/>
                    </a:cubicBezTo>
                    <a:cubicBezTo>
                      <a:pt x="2028967" y="1051740"/>
                      <a:pt x="2051966" y="1064976"/>
                      <a:pt x="2074460" y="1079035"/>
                    </a:cubicBezTo>
                    <a:cubicBezTo>
                      <a:pt x="2088369" y="1087728"/>
                      <a:pt x="2102281" y="1096489"/>
                      <a:pt x="2115403" y="1106331"/>
                    </a:cubicBezTo>
                    <a:cubicBezTo>
                      <a:pt x="2138707" y="1123809"/>
                      <a:pt x="2156753" y="1149718"/>
                      <a:pt x="2183642" y="1160922"/>
                    </a:cubicBezTo>
                    <a:cubicBezTo>
                      <a:pt x="2213336" y="1173294"/>
                      <a:pt x="2247331" y="1170021"/>
                      <a:pt x="2279176" y="1174570"/>
                    </a:cubicBezTo>
                    <a:cubicBezTo>
                      <a:pt x="2297373" y="1183668"/>
                      <a:pt x="2314280" y="1196019"/>
                      <a:pt x="2333767" y="1201865"/>
                    </a:cubicBezTo>
                    <a:cubicBezTo>
                      <a:pt x="2360272" y="1209816"/>
                      <a:pt x="2388052" y="1213541"/>
                      <a:pt x="2415654" y="1215513"/>
                    </a:cubicBezTo>
                    <a:cubicBezTo>
                      <a:pt x="2515586" y="1222651"/>
                      <a:pt x="2615821" y="1224612"/>
                      <a:pt x="2715905" y="1229161"/>
                    </a:cubicBezTo>
                    <a:cubicBezTo>
                      <a:pt x="2734102" y="1238259"/>
                      <a:pt x="2751606" y="1248900"/>
                      <a:pt x="2770496" y="1256456"/>
                    </a:cubicBezTo>
                    <a:cubicBezTo>
                      <a:pt x="2797210" y="1267142"/>
                      <a:pt x="2852382" y="1283752"/>
                      <a:pt x="2852382" y="1283752"/>
                    </a:cubicBezTo>
                    <a:cubicBezTo>
                      <a:pt x="2875664" y="1190625"/>
                      <a:pt x="2869321" y="1266328"/>
                      <a:pt x="2838735" y="1174570"/>
                    </a:cubicBezTo>
                    <a:cubicBezTo>
                      <a:pt x="2831400" y="1152564"/>
                      <a:pt x="2839937" y="1124151"/>
                      <a:pt x="2825087" y="1106331"/>
                    </a:cubicBezTo>
                    <a:cubicBezTo>
                      <a:pt x="2813079" y="1091921"/>
                      <a:pt x="2788773" y="1096901"/>
                      <a:pt x="2770496" y="1092683"/>
                    </a:cubicBezTo>
                    <a:cubicBezTo>
                      <a:pt x="2752253" y="1088473"/>
                      <a:pt x="2596442" y="1058533"/>
                      <a:pt x="2565779" y="1038092"/>
                    </a:cubicBezTo>
                    <a:cubicBezTo>
                      <a:pt x="2552131" y="1028994"/>
                      <a:pt x="2537437" y="1021298"/>
                      <a:pt x="2524836" y="1010797"/>
                    </a:cubicBezTo>
                    <a:cubicBezTo>
                      <a:pt x="2510009" y="998441"/>
                      <a:pt x="2499599" y="981071"/>
                      <a:pt x="2483893" y="969853"/>
                    </a:cubicBezTo>
                    <a:cubicBezTo>
                      <a:pt x="2467338" y="958028"/>
                      <a:pt x="2445857" y="954383"/>
                      <a:pt x="2429302" y="942558"/>
                    </a:cubicBezTo>
                    <a:cubicBezTo>
                      <a:pt x="2341736" y="880012"/>
                      <a:pt x="2439501" y="914401"/>
                      <a:pt x="2333767" y="887967"/>
                    </a:cubicBezTo>
                    <a:cubicBezTo>
                      <a:pt x="2324669" y="874319"/>
                      <a:pt x="2320381" y="855716"/>
                      <a:pt x="2306472" y="847023"/>
                    </a:cubicBezTo>
                    <a:cubicBezTo>
                      <a:pt x="2282073" y="831774"/>
                      <a:pt x="2251881" y="828826"/>
                      <a:pt x="2224585" y="819728"/>
                    </a:cubicBezTo>
                    <a:cubicBezTo>
                      <a:pt x="2210937" y="815179"/>
                      <a:pt x="2195612" y="814060"/>
                      <a:pt x="2183642" y="806080"/>
                    </a:cubicBezTo>
                    <a:cubicBezTo>
                      <a:pt x="2169994" y="796982"/>
                      <a:pt x="2156940" y="786923"/>
                      <a:pt x="2142699" y="778785"/>
                    </a:cubicBezTo>
                    <a:cubicBezTo>
                      <a:pt x="2100235" y="754520"/>
                      <a:pt x="2083431" y="754416"/>
                      <a:pt x="2047164" y="724194"/>
                    </a:cubicBezTo>
                    <a:cubicBezTo>
                      <a:pt x="2032337" y="711838"/>
                      <a:pt x="2020875" y="695811"/>
                      <a:pt x="2006221" y="683250"/>
                    </a:cubicBezTo>
                    <a:cubicBezTo>
                      <a:pt x="1988951" y="668447"/>
                      <a:pt x="1969827" y="655955"/>
                      <a:pt x="1951630" y="642307"/>
                    </a:cubicBezTo>
                    <a:cubicBezTo>
                      <a:pt x="1942532" y="628659"/>
                      <a:pt x="1933869" y="614711"/>
                      <a:pt x="1924335" y="601364"/>
                    </a:cubicBezTo>
                    <a:cubicBezTo>
                      <a:pt x="1911114" y="582855"/>
                      <a:pt x="1896008" y="565699"/>
                      <a:pt x="1883391" y="546773"/>
                    </a:cubicBezTo>
                    <a:cubicBezTo>
                      <a:pt x="1868677" y="524702"/>
                      <a:pt x="1859246" y="499064"/>
                      <a:pt x="1842448" y="478534"/>
                    </a:cubicBezTo>
                    <a:cubicBezTo>
                      <a:pt x="1818004" y="448658"/>
                      <a:pt x="1787857" y="423943"/>
                      <a:pt x="1760561" y="396647"/>
                    </a:cubicBezTo>
                    <a:lnTo>
                      <a:pt x="1719618" y="355704"/>
                    </a:lnTo>
                    <a:cubicBezTo>
                      <a:pt x="1689275" y="264678"/>
                      <a:pt x="1732502" y="368462"/>
                      <a:pt x="1651379" y="273817"/>
                    </a:cubicBezTo>
                    <a:cubicBezTo>
                      <a:pt x="1559033" y="166079"/>
                      <a:pt x="1687544" y="261532"/>
                      <a:pt x="1583141" y="191931"/>
                    </a:cubicBezTo>
                    <a:cubicBezTo>
                      <a:pt x="1574042" y="178283"/>
                      <a:pt x="1565379" y="164335"/>
                      <a:pt x="1555845" y="150988"/>
                    </a:cubicBezTo>
                    <a:cubicBezTo>
                      <a:pt x="1542624" y="132479"/>
                      <a:pt x="1526187" y="116146"/>
                      <a:pt x="1514902" y="96397"/>
                    </a:cubicBezTo>
                    <a:cubicBezTo>
                      <a:pt x="1507764" y="83906"/>
                      <a:pt x="1505803" y="69101"/>
                      <a:pt x="1501254" y="55453"/>
                    </a:cubicBezTo>
                    <a:cubicBezTo>
                      <a:pt x="1510352" y="37256"/>
                      <a:pt x="1509500" y="8005"/>
                      <a:pt x="1528549" y="862"/>
                    </a:cubicBezTo>
                    <a:cubicBezTo>
                      <a:pt x="1543005" y="-4559"/>
                      <a:pt x="1626616" y="16902"/>
                      <a:pt x="1651379" y="28158"/>
                    </a:cubicBezTo>
                    <a:cubicBezTo>
                      <a:pt x="1688422" y="44996"/>
                      <a:pt x="1760561" y="82749"/>
                      <a:pt x="1760561" y="82749"/>
                    </a:cubicBezTo>
                    <a:cubicBezTo>
                      <a:pt x="1810996" y="158399"/>
                      <a:pt x="1759001" y="98563"/>
                      <a:pt x="1828800" y="137340"/>
                    </a:cubicBezTo>
                    <a:cubicBezTo>
                      <a:pt x="1857477" y="153272"/>
                      <a:pt x="1883391" y="173734"/>
                      <a:pt x="1910687" y="191931"/>
                    </a:cubicBezTo>
                    <a:cubicBezTo>
                      <a:pt x="1924335" y="201029"/>
                      <a:pt x="1936069" y="214039"/>
                      <a:pt x="1951630" y="219226"/>
                    </a:cubicBezTo>
                    <a:lnTo>
                      <a:pt x="1992573" y="232874"/>
                    </a:lnTo>
                    <a:cubicBezTo>
                      <a:pt x="2103368" y="343666"/>
                      <a:pt x="1959800" y="214144"/>
                      <a:pt x="2088108" y="287465"/>
                    </a:cubicBezTo>
                    <a:cubicBezTo>
                      <a:pt x="2104866" y="297041"/>
                      <a:pt x="2112179" y="319036"/>
                      <a:pt x="2129051" y="328409"/>
                    </a:cubicBezTo>
                    <a:cubicBezTo>
                      <a:pt x="2154202" y="342382"/>
                      <a:pt x="2210938" y="355704"/>
                      <a:pt x="2210938" y="355704"/>
                    </a:cubicBezTo>
                    <a:cubicBezTo>
                      <a:pt x="2224586" y="364803"/>
                      <a:pt x="2236892" y="376338"/>
                      <a:pt x="2251881" y="383000"/>
                    </a:cubicBezTo>
                    <a:cubicBezTo>
                      <a:pt x="2419842" y="457650"/>
                      <a:pt x="2261340" y="376312"/>
                      <a:pt x="2388358" y="423943"/>
                    </a:cubicBezTo>
                    <a:cubicBezTo>
                      <a:pt x="2407407" y="431086"/>
                      <a:pt x="2423900" y="444095"/>
                      <a:pt x="2442949" y="451238"/>
                    </a:cubicBezTo>
                    <a:cubicBezTo>
                      <a:pt x="2460512" y="457824"/>
                      <a:pt x="2479575" y="459496"/>
                      <a:pt x="2497541" y="464886"/>
                    </a:cubicBezTo>
                    <a:cubicBezTo>
                      <a:pt x="2525099" y="473154"/>
                      <a:pt x="2579427" y="492182"/>
                      <a:pt x="2579427" y="492182"/>
                    </a:cubicBezTo>
                    <a:cubicBezTo>
                      <a:pt x="2595483" y="490947"/>
                      <a:pt x="2756246" y="488540"/>
                      <a:pt x="2811439" y="464886"/>
                    </a:cubicBezTo>
                    <a:cubicBezTo>
                      <a:pt x="2826515" y="458425"/>
                      <a:pt x="2836671" y="442304"/>
                      <a:pt x="2852382" y="437591"/>
                    </a:cubicBezTo>
                    <a:cubicBezTo>
                      <a:pt x="2883194" y="428348"/>
                      <a:pt x="2916031" y="428195"/>
                      <a:pt x="2947917" y="423943"/>
                    </a:cubicBezTo>
                    <a:lnTo>
                      <a:pt x="3057099" y="410295"/>
                    </a:lnTo>
                    <a:cubicBezTo>
                      <a:pt x="3201908" y="394205"/>
                      <a:pt x="3160102" y="403974"/>
                      <a:pt x="3275463" y="383000"/>
                    </a:cubicBezTo>
                    <a:cubicBezTo>
                      <a:pt x="3298286" y="378851"/>
                      <a:pt x="3320879" y="373502"/>
                      <a:pt x="3343702" y="369352"/>
                    </a:cubicBezTo>
                    <a:cubicBezTo>
                      <a:pt x="3370927" y="364402"/>
                      <a:pt x="3398575" y="361707"/>
                      <a:pt x="3425588" y="355704"/>
                    </a:cubicBezTo>
                    <a:cubicBezTo>
                      <a:pt x="3460097" y="348035"/>
                      <a:pt x="3484165" y="330016"/>
                      <a:pt x="3521123" y="328409"/>
                    </a:cubicBezTo>
                    <a:cubicBezTo>
                      <a:pt x="3712065" y="320107"/>
                      <a:pt x="3903260" y="319310"/>
                      <a:pt x="4094329" y="314761"/>
                    </a:cubicBezTo>
                    <a:cubicBezTo>
                      <a:pt x="4203511" y="319310"/>
                      <a:pt x="4312897" y="320337"/>
                      <a:pt x="4421875" y="328409"/>
                    </a:cubicBezTo>
                    <a:cubicBezTo>
                      <a:pt x="4436222" y="329472"/>
                      <a:pt x="4448520" y="340467"/>
                      <a:pt x="4462818" y="342056"/>
                    </a:cubicBezTo>
                    <a:cubicBezTo>
                      <a:pt x="4530790" y="349608"/>
                      <a:pt x="4599296" y="351155"/>
                      <a:pt x="4667535" y="355704"/>
                    </a:cubicBezTo>
                    <a:cubicBezTo>
                      <a:pt x="4694830" y="364803"/>
                      <a:pt x="4721663" y="375430"/>
                      <a:pt x="4749421" y="383000"/>
                    </a:cubicBezTo>
                    <a:cubicBezTo>
                      <a:pt x="4771800" y="389103"/>
                      <a:pt x="4795356" y="390274"/>
                      <a:pt x="4817660" y="396647"/>
                    </a:cubicBezTo>
                    <a:cubicBezTo>
                      <a:pt x="4859158" y="408503"/>
                      <a:pt x="4940490" y="437591"/>
                      <a:pt x="4940490" y="437591"/>
                    </a:cubicBezTo>
                    <a:cubicBezTo>
                      <a:pt x="4971942" y="432349"/>
                      <a:pt x="5029722" y="427094"/>
                      <a:pt x="5063320" y="410295"/>
                    </a:cubicBezTo>
                    <a:cubicBezTo>
                      <a:pt x="5077991" y="402960"/>
                      <a:pt x="5089592" y="390335"/>
                      <a:pt x="5104263" y="383000"/>
                    </a:cubicBezTo>
                    <a:cubicBezTo>
                      <a:pt x="5117130" y="376566"/>
                      <a:pt x="5131736" y="374403"/>
                      <a:pt x="5145206" y="369352"/>
                    </a:cubicBezTo>
                    <a:cubicBezTo>
                      <a:pt x="5207348" y="346048"/>
                      <a:pt x="5197986" y="349785"/>
                      <a:pt x="5240741" y="328409"/>
                    </a:cubicBezTo>
                  </a:path>
                </a:pathLst>
              </a:custGeom>
              <a:noFill/>
              <a:ln w="635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934269" y="3697864"/>
                <a:ext cx="5240740" cy="1583820"/>
              </a:xfrm>
              <a:custGeom>
                <a:avLst/>
                <a:gdLst>
                  <a:gd name="connsiteX0" fmla="*/ 0 w 5240740"/>
                  <a:gd name="connsiteY0" fmla="*/ 40943 h 1596788"/>
                  <a:gd name="connsiteX1" fmla="*/ 81886 w 5240740"/>
                  <a:gd name="connsiteY1" fmla="*/ 54591 h 1596788"/>
                  <a:gd name="connsiteX2" fmla="*/ 163773 w 5240740"/>
                  <a:gd name="connsiteY2" fmla="*/ 122829 h 1596788"/>
                  <a:gd name="connsiteX3" fmla="*/ 204716 w 5240740"/>
                  <a:gd name="connsiteY3" fmla="*/ 150125 h 1596788"/>
                  <a:gd name="connsiteX4" fmla="*/ 300250 w 5240740"/>
                  <a:gd name="connsiteY4" fmla="*/ 177420 h 1596788"/>
                  <a:gd name="connsiteX5" fmla="*/ 341194 w 5240740"/>
                  <a:gd name="connsiteY5" fmla="*/ 204716 h 1596788"/>
                  <a:gd name="connsiteX6" fmla="*/ 491319 w 5240740"/>
                  <a:gd name="connsiteY6" fmla="*/ 245659 h 1596788"/>
                  <a:gd name="connsiteX7" fmla="*/ 532262 w 5240740"/>
                  <a:gd name="connsiteY7" fmla="*/ 272955 h 1596788"/>
                  <a:gd name="connsiteX8" fmla="*/ 614149 w 5240740"/>
                  <a:gd name="connsiteY8" fmla="*/ 313898 h 1596788"/>
                  <a:gd name="connsiteX9" fmla="*/ 668740 w 5240740"/>
                  <a:gd name="connsiteY9" fmla="*/ 300250 h 1596788"/>
                  <a:gd name="connsiteX10" fmla="*/ 750627 w 5240740"/>
                  <a:gd name="connsiteY10" fmla="*/ 232011 h 1596788"/>
                  <a:gd name="connsiteX11" fmla="*/ 777922 w 5240740"/>
                  <a:gd name="connsiteY11" fmla="*/ 191068 h 1596788"/>
                  <a:gd name="connsiteX12" fmla="*/ 818865 w 5240740"/>
                  <a:gd name="connsiteY12" fmla="*/ 150125 h 1596788"/>
                  <a:gd name="connsiteX13" fmla="*/ 846161 w 5240740"/>
                  <a:gd name="connsiteY13" fmla="*/ 109182 h 1596788"/>
                  <a:gd name="connsiteX14" fmla="*/ 887104 w 5240740"/>
                  <a:gd name="connsiteY14" fmla="*/ 81886 h 1596788"/>
                  <a:gd name="connsiteX15" fmla="*/ 968991 w 5240740"/>
                  <a:gd name="connsiteY15" fmla="*/ 13647 h 1596788"/>
                  <a:gd name="connsiteX16" fmla="*/ 1023582 w 5240740"/>
                  <a:gd name="connsiteY16" fmla="*/ 0 h 1596788"/>
                  <a:gd name="connsiteX17" fmla="*/ 1078173 w 5240740"/>
                  <a:gd name="connsiteY17" fmla="*/ 68238 h 1596788"/>
                  <a:gd name="connsiteX18" fmla="*/ 1119116 w 5240740"/>
                  <a:gd name="connsiteY18" fmla="*/ 81886 h 1596788"/>
                  <a:gd name="connsiteX19" fmla="*/ 1446662 w 5240740"/>
                  <a:gd name="connsiteY19" fmla="*/ 95534 h 1596788"/>
                  <a:gd name="connsiteX20" fmla="*/ 1692322 w 5240740"/>
                  <a:gd name="connsiteY20" fmla="*/ 136477 h 1596788"/>
                  <a:gd name="connsiteX21" fmla="*/ 1828800 w 5240740"/>
                  <a:gd name="connsiteY21" fmla="*/ 218364 h 1596788"/>
                  <a:gd name="connsiteX22" fmla="*/ 1992573 w 5240740"/>
                  <a:gd name="connsiteY22" fmla="*/ 232011 h 1596788"/>
                  <a:gd name="connsiteX23" fmla="*/ 2101755 w 5240740"/>
                  <a:gd name="connsiteY23" fmla="*/ 259307 h 1596788"/>
                  <a:gd name="connsiteX24" fmla="*/ 2183641 w 5240740"/>
                  <a:gd name="connsiteY24" fmla="*/ 327546 h 1596788"/>
                  <a:gd name="connsiteX25" fmla="*/ 2210937 w 5240740"/>
                  <a:gd name="connsiteY25" fmla="*/ 368489 h 1596788"/>
                  <a:gd name="connsiteX26" fmla="*/ 2251880 w 5240740"/>
                  <a:gd name="connsiteY26" fmla="*/ 409432 h 1596788"/>
                  <a:gd name="connsiteX27" fmla="*/ 2279176 w 5240740"/>
                  <a:gd name="connsiteY27" fmla="*/ 450376 h 1596788"/>
                  <a:gd name="connsiteX28" fmla="*/ 2292824 w 5240740"/>
                  <a:gd name="connsiteY28" fmla="*/ 491319 h 1596788"/>
                  <a:gd name="connsiteX29" fmla="*/ 2347415 w 5240740"/>
                  <a:gd name="connsiteY29" fmla="*/ 518614 h 1596788"/>
                  <a:gd name="connsiteX30" fmla="*/ 2456597 w 5240740"/>
                  <a:gd name="connsiteY30" fmla="*/ 545910 h 1596788"/>
                  <a:gd name="connsiteX31" fmla="*/ 2552131 w 5240740"/>
                  <a:gd name="connsiteY31" fmla="*/ 600501 h 1596788"/>
                  <a:gd name="connsiteX32" fmla="*/ 2593074 w 5240740"/>
                  <a:gd name="connsiteY32" fmla="*/ 614149 h 1596788"/>
                  <a:gd name="connsiteX33" fmla="*/ 2688609 w 5240740"/>
                  <a:gd name="connsiteY33" fmla="*/ 655092 h 1596788"/>
                  <a:gd name="connsiteX34" fmla="*/ 2729552 w 5240740"/>
                  <a:gd name="connsiteY34" fmla="*/ 696035 h 1596788"/>
                  <a:gd name="connsiteX35" fmla="*/ 2784143 w 5240740"/>
                  <a:gd name="connsiteY35" fmla="*/ 723331 h 1596788"/>
                  <a:gd name="connsiteX36" fmla="*/ 2825086 w 5240740"/>
                  <a:gd name="connsiteY36" fmla="*/ 750626 h 1596788"/>
                  <a:gd name="connsiteX37" fmla="*/ 2934268 w 5240740"/>
                  <a:gd name="connsiteY37" fmla="*/ 805217 h 1596788"/>
                  <a:gd name="connsiteX38" fmla="*/ 3029803 w 5240740"/>
                  <a:gd name="connsiteY38" fmla="*/ 818865 h 1596788"/>
                  <a:gd name="connsiteX39" fmla="*/ 3070746 w 5240740"/>
                  <a:gd name="connsiteY39" fmla="*/ 832513 h 1596788"/>
                  <a:gd name="connsiteX40" fmla="*/ 3207224 w 5240740"/>
                  <a:gd name="connsiteY40" fmla="*/ 846161 h 1596788"/>
                  <a:gd name="connsiteX41" fmla="*/ 3261815 w 5240740"/>
                  <a:gd name="connsiteY41" fmla="*/ 887104 h 1596788"/>
                  <a:gd name="connsiteX42" fmla="*/ 3343701 w 5240740"/>
                  <a:gd name="connsiteY42" fmla="*/ 914400 h 1596788"/>
                  <a:gd name="connsiteX43" fmla="*/ 3411940 w 5240740"/>
                  <a:gd name="connsiteY43" fmla="*/ 955343 h 1596788"/>
                  <a:gd name="connsiteX44" fmla="*/ 3671247 w 5240740"/>
                  <a:gd name="connsiteY44" fmla="*/ 982638 h 1596788"/>
                  <a:gd name="connsiteX45" fmla="*/ 3725838 w 5240740"/>
                  <a:gd name="connsiteY45" fmla="*/ 1009934 h 1596788"/>
                  <a:gd name="connsiteX46" fmla="*/ 3780430 w 5240740"/>
                  <a:gd name="connsiteY46" fmla="*/ 1023582 h 1596788"/>
                  <a:gd name="connsiteX47" fmla="*/ 3889612 w 5240740"/>
                  <a:gd name="connsiteY47" fmla="*/ 1064525 h 1596788"/>
                  <a:gd name="connsiteX48" fmla="*/ 3985146 w 5240740"/>
                  <a:gd name="connsiteY48" fmla="*/ 1119116 h 1596788"/>
                  <a:gd name="connsiteX49" fmla="*/ 4026089 w 5240740"/>
                  <a:gd name="connsiteY49" fmla="*/ 1160059 h 1596788"/>
                  <a:gd name="connsiteX50" fmla="*/ 4094328 w 5240740"/>
                  <a:gd name="connsiteY50" fmla="*/ 1214650 h 1596788"/>
                  <a:gd name="connsiteX51" fmla="*/ 4135271 w 5240740"/>
                  <a:gd name="connsiteY51" fmla="*/ 1255594 h 1596788"/>
                  <a:gd name="connsiteX52" fmla="*/ 4189862 w 5240740"/>
                  <a:gd name="connsiteY52" fmla="*/ 1282889 h 1596788"/>
                  <a:gd name="connsiteX53" fmla="*/ 4285397 w 5240740"/>
                  <a:gd name="connsiteY53" fmla="*/ 1323832 h 1596788"/>
                  <a:gd name="connsiteX54" fmla="*/ 4435522 w 5240740"/>
                  <a:gd name="connsiteY54" fmla="*/ 1419367 h 1596788"/>
                  <a:gd name="connsiteX55" fmla="*/ 4517409 w 5240740"/>
                  <a:gd name="connsiteY55" fmla="*/ 1446662 h 1596788"/>
                  <a:gd name="connsiteX56" fmla="*/ 4558352 w 5240740"/>
                  <a:gd name="connsiteY56" fmla="*/ 1473958 h 1596788"/>
                  <a:gd name="connsiteX57" fmla="*/ 4735773 w 5240740"/>
                  <a:gd name="connsiteY57" fmla="*/ 1501253 h 1596788"/>
                  <a:gd name="connsiteX58" fmla="*/ 5090615 w 5240740"/>
                  <a:gd name="connsiteY58" fmla="*/ 1528549 h 1596788"/>
                  <a:gd name="connsiteX59" fmla="*/ 5131558 w 5240740"/>
                  <a:gd name="connsiteY59" fmla="*/ 1542197 h 1596788"/>
                  <a:gd name="connsiteX60" fmla="*/ 5172501 w 5240740"/>
                  <a:gd name="connsiteY60" fmla="*/ 1569492 h 1596788"/>
                  <a:gd name="connsiteX61" fmla="*/ 5240740 w 5240740"/>
                  <a:gd name="connsiteY61" fmla="*/ 1596788 h 1596788"/>
                  <a:gd name="connsiteX0" fmla="*/ 0 w 5240740"/>
                  <a:gd name="connsiteY0" fmla="*/ 40943 h 1596788"/>
                  <a:gd name="connsiteX1" fmla="*/ 81886 w 5240740"/>
                  <a:gd name="connsiteY1" fmla="*/ 54591 h 1596788"/>
                  <a:gd name="connsiteX2" fmla="*/ 163773 w 5240740"/>
                  <a:gd name="connsiteY2" fmla="*/ 122829 h 1596788"/>
                  <a:gd name="connsiteX3" fmla="*/ 204716 w 5240740"/>
                  <a:gd name="connsiteY3" fmla="*/ 150125 h 1596788"/>
                  <a:gd name="connsiteX4" fmla="*/ 300250 w 5240740"/>
                  <a:gd name="connsiteY4" fmla="*/ 177420 h 1596788"/>
                  <a:gd name="connsiteX5" fmla="*/ 341194 w 5240740"/>
                  <a:gd name="connsiteY5" fmla="*/ 204716 h 1596788"/>
                  <a:gd name="connsiteX6" fmla="*/ 491319 w 5240740"/>
                  <a:gd name="connsiteY6" fmla="*/ 245659 h 1596788"/>
                  <a:gd name="connsiteX7" fmla="*/ 532262 w 5240740"/>
                  <a:gd name="connsiteY7" fmla="*/ 272955 h 1596788"/>
                  <a:gd name="connsiteX8" fmla="*/ 614149 w 5240740"/>
                  <a:gd name="connsiteY8" fmla="*/ 313898 h 1596788"/>
                  <a:gd name="connsiteX9" fmla="*/ 668740 w 5240740"/>
                  <a:gd name="connsiteY9" fmla="*/ 300250 h 1596788"/>
                  <a:gd name="connsiteX10" fmla="*/ 750627 w 5240740"/>
                  <a:gd name="connsiteY10" fmla="*/ 232011 h 1596788"/>
                  <a:gd name="connsiteX11" fmla="*/ 777922 w 5240740"/>
                  <a:gd name="connsiteY11" fmla="*/ 191068 h 1596788"/>
                  <a:gd name="connsiteX12" fmla="*/ 818865 w 5240740"/>
                  <a:gd name="connsiteY12" fmla="*/ 150125 h 1596788"/>
                  <a:gd name="connsiteX13" fmla="*/ 846161 w 5240740"/>
                  <a:gd name="connsiteY13" fmla="*/ 109182 h 1596788"/>
                  <a:gd name="connsiteX14" fmla="*/ 887104 w 5240740"/>
                  <a:gd name="connsiteY14" fmla="*/ 81886 h 1596788"/>
                  <a:gd name="connsiteX15" fmla="*/ 968991 w 5240740"/>
                  <a:gd name="connsiteY15" fmla="*/ 13647 h 1596788"/>
                  <a:gd name="connsiteX16" fmla="*/ 1023582 w 5240740"/>
                  <a:gd name="connsiteY16" fmla="*/ 0 h 1596788"/>
                  <a:gd name="connsiteX17" fmla="*/ 1078173 w 5240740"/>
                  <a:gd name="connsiteY17" fmla="*/ 68238 h 1596788"/>
                  <a:gd name="connsiteX18" fmla="*/ 1119116 w 5240740"/>
                  <a:gd name="connsiteY18" fmla="*/ 81886 h 1596788"/>
                  <a:gd name="connsiteX19" fmla="*/ 1446662 w 5240740"/>
                  <a:gd name="connsiteY19" fmla="*/ 95534 h 1596788"/>
                  <a:gd name="connsiteX20" fmla="*/ 1692322 w 5240740"/>
                  <a:gd name="connsiteY20" fmla="*/ 136477 h 1596788"/>
                  <a:gd name="connsiteX21" fmla="*/ 1828800 w 5240740"/>
                  <a:gd name="connsiteY21" fmla="*/ 218364 h 1596788"/>
                  <a:gd name="connsiteX22" fmla="*/ 1992573 w 5240740"/>
                  <a:gd name="connsiteY22" fmla="*/ 232011 h 1596788"/>
                  <a:gd name="connsiteX23" fmla="*/ 2101755 w 5240740"/>
                  <a:gd name="connsiteY23" fmla="*/ 259307 h 1596788"/>
                  <a:gd name="connsiteX24" fmla="*/ 2183641 w 5240740"/>
                  <a:gd name="connsiteY24" fmla="*/ 327546 h 1596788"/>
                  <a:gd name="connsiteX25" fmla="*/ 2210937 w 5240740"/>
                  <a:gd name="connsiteY25" fmla="*/ 368489 h 1596788"/>
                  <a:gd name="connsiteX26" fmla="*/ 2251880 w 5240740"/>
                  <a:gd name="connsiteY26" fmla="*/ 409432 h 1596788"/>
                  <a:gd name="connsiteX27" fmla="*/ 2279176 w 5240740"/>
                  <a:gd name="connsiteY27" fmla="*/ 450376 h 1596788"/>
                  <a:gd name="connsiteX28" fmla="*/ 2292824 w 5240740"/>
                  <a:gd name="connsiteY28" fmla="*/ 491319 h 1596788"/>
                  <a:gd name="connsiteX29" fmla="*/ 2347415 w 5240740"/>
                  <a:gd name="connsiteY29" fmla="*/ 518614 h 1596788"/>
                  <a:gd name="connsiteX30" fmla="*/ 2456597 w 5240740"/>
                  <a:gd name="connsiteY30" fmla="*/ 545910 h 1596788"/>
                  <a:gd name="connsiteX31" fmla="*/ 2552131 w 5240740"/>
                  <a:gd name="connsiteY31" fmla="*/ 600501 h 1596788"/>
                  <a:gd name="connsiteX32" fmla="*/ 2593074 w 5240740"/>
                  <a:gd name="connsiteY32" fmla="*/ 614149 h 1596788"/>
                  <a:gd name="connsiteX33" fmla="*/ 2688609 w 5240740"/>
                  <a:gd name="connsiteY33" fmla="*/ 655092 h 1596788"/>
                  <a:gd name="connsiteX34" fmla="*/ 2729552 w 5240740"/>
                  <a:gd name="connsiteY34" fmla="*/ 696035 h 1596788"/>
                  <a:gd name="connsiteX35" fmla="*/ 2784143 w 5240740"/>
                  <a:gd name="connsiteY35" fmla="*/ 723331 h 1596788"/>
                  <a:gd name="connsiteX36" fmla="*/ 2825086 w 5240740"/>
                  <a:gd name="connsiteY36" fmla="*/ 750626 h 1596788"/>
                  <a:gd name="connsiteX37" fmla="*/ 2934268 w 5240740"/>
                  <a:gd name="connsiteY37" fmla="*/ 805217 h 1596788"/>
                  <a:gd name="connsiteX38" fmla="*/ 3029803 w 5240740"/>
                  <a:gd name="connsiteY38" fmla="*/ 818865 h 1596788"/>
                  <a:gd name="connsiteX39" fmla="*/ 3070746 w 5240740"/>
                  <a:gd name="connsiteY39" fmla="*/ 832513 h 1596788"/>
                  <a:gd name="connsiteX40" fmla="*/ 3207224 w 5240740"/>
                  <a:gd name="connsiteY40" fmla="*/ 846161 h 1596788"/>
                  <a:gd name="connsiteX41" fmla="*/ 3261815 w 5240740"/>
                  <a:gd name="connsiteY41" fmla="*/ 887104 h 1596788"/>
                  <a:gd name="connsiteX42" fmla="*/ 3343701 w 5240740"/>
                  <a:gd name="connsiteY42" fmla="*/ 914400 h 1596788"/>
                  <a:gd name="connsiteX43" fmla="*/ 3411940 w 5240740"/>
                  <a:gd name="connsiteY43" fmla="*/ 955343 h 1596788"/>
                  <a:gd name="connsiteX44" fmla="*/ 3671247 w 5240740"/>
                  <a:gd name="connsiteY44" fmla="*/ 982638 h 1596788"/>
                  <a:gd name="connsiteX45" fmla="*/ 3725838 w 5240740"/>
                  <a:gd name="connsiteY45" fmla="*/ 1009934 h 1596788"/>
                  <a:gd name="connsiteX46" fmla="*/ 3780430 w 5240740"/>
                  <a:gd name="connsiteY46" fmla="*/ 1023582 h 1596788"/>
                  <a:gd name="connsiteX47" fmla="*/ 3889612 w 5240740"/>
                  <a:gd name="connsiteY47" fmla="*/ 1064525 h 1596788"/>
                  <a:gd name="connsiteX48" fmla="*/ 3985146 w 5240740"/>
                  <a:gd name="connsiteY48" fmla="*/ 1119116 h 1596788"/>
                  <a:gd name="connsiteX49" fmla="*/ 4026089 w 5240740"/>
                  <a:gd name="connsiteY49" fmla="*/ 1160059 h 1596788"/>
                  <a:gd name="connsiteX50" fmla="*/ 4094328 w 5240740"/>
                  <a:gd name="connsiteY50" fmla="*/ 1214650 h 1596788"/>
                  <a:gd name="connsiteX51" fmla="*/ 4135271 w 5240740"/>
                  <a:gd name="connsiteY51" fmla="*/ 1255594 h 1596788"/>
                  <a:gd name="connsiteX52" fmla="*/ 4189862 w 5240740"/>
                  <a:gd name="connsiteY52" fmla="*/ 1282889 h 1596788"/>
                  <a:gd name="connsiteX53" fmla="*/ 4285397 w 5240740"/>
                  <a:gd name="connsiteY53" fmla="*/ 1323832 h 1596788"/>
                  <a:gd name="connsiteX54" fmla="*/ 4435522 w 5240740"/>
                  <a:gd name="connsiteY54" fmla="*/ 1419367 h 1596788"/>
                  <a:gd name="connsiteX55" fmla="*/ 4517409 w 5240740"/>
                  <a:gd name="connsiteY55" fmla="*/ 1446662 h 1596788"/>
                  <a:gd name="connsiteX56" fmla="*/ 4558352 w 5240740"/>
                  <a:gd name="connsiteY56" fmla="*/ 1473958 h 1596788"/>
                  <a:gd name="connsiteX57" fmla="*/ 4735773 w 5240740"/>
                  <a:gd name="connsiteY57" fmla="*/ 1501253 h 1596788"/>
                  <a:gd name="connsiteX58" fmla="*/ 4940489 w 5240740"/>
                  <a:gd name="connsiteY58" fmla="*/ 1419367 h 1596788"/>
                  <a:gd name="connsiteX59" fmla="*/ 5090615 w 5240740"/>
                  <a:gd name="connsiteY59" fmla="*/ 1528549 h 1596788"/>
                  <a:gd name="connsiteX60" fmla="*/ 5131558 w 5240740"/>
                  <a:gd name="connsiteY60" fmla="*/ 1542197 h 1596788"/>
                  <a:gd name="connsiteX61" fmla="*/ 5172501 w 5240740"/>
                  <a:gd name="connsiteY61" fmla="*/ 1569492 h 1596788"/>
                  <a:gd name="connsiteX62" fmla="*/ 5240740 w 5240740"/>
                  <a:gd name="connsiteY62" fmla="*/ 1596788 h 1596788"/>
                  <a:gd name="connsiteX0" fmla="*/ 0 w 5240740"/>
                  <a:gd name="connsiteY0" fmla="*/ 40943 h 1596788"/>
                  <a:gd name="connsiteX1" fmla="*/ 81886 w 5240740"/>
                  <a:gd name="connsiteY1" fmla="*/ 54591 h 1596788"/>
                  <a:gd name="connsiteX2" fmla="*/ 163773 w 5240740"/>
                  <a:gd name="connsiteY2" fmla="*/ 122829 h 1596788"/>
                  <a:gd name="connsiteX3" fmla="*/ 204716 w 5240740"/>
                  <a:gd name="connsiteY3" fmla="*/ 150125 h 1596788"/>
                  <a:gd name="connsiteX4" fmla="*/ 300250 w 5240740"/>
                  <a:gd name="connsiteY4" fmla="*/ 177420 h 1596788"/>
                  <a:gd name="connsiteX5" fmla="*/ 341194 w 5240740"/>
                  <a:gd name="connsiteY5" fmla="*/ 204716 h 1596788"/>
                  <a:gd name="connsiteX6" fmla="*/ 491319 w 5240740"/>
                  <a:gd name="connsiteY6" fmla="*/ 245659 h 1596788"/>
                  <a:gd name="connsiteX7" fmla="*/ 532262 w 5240740"/>
                  <a:gd name="connsiteY7" fmla="*/ 272955 h 1596788"/>
                  <a:gd name="connsiteX8" fmla="*/ 614149 w 5240740"/>
                  <a:gd name="connsiteY8" fmla="*/ 313898 h 1596788"/>
                  <a:gd name="connsiteX9" fmla="*/ 668740 w 5240740"/>
                  <a:gd name="connsiteY9" fmla="*/ 300250 h 1596788"/>
                  <a:gd name="connsiteX10" fmla="*/ 750627 w 5240740"/>
                  <a:gd name="connsiteY10" fmla="*/ 232011 h 1596788"/>
                  <a:gd name="connsiteX11" fmla="*/ 777922 w 5240740"/>
                  <a:gd name="connsiteY11" fmla="*/ 191068 h 1596788"/>
                  <a:gd name="connsiteX12" fmla="*/ 818865 w 5240740"/>
                  <a:gd name="connsiteY12" fmla="*/ 150125 h 1596788"/>
                  <a:gd name="connsiteX13" fmla="*/ 846161 w 5240740"/>
                  <a:gd name="connsiteY13" fmla="*/ 109182 h 1596788"/>
                  <a:gd name="connsiteX14" fmla="*/ 887104 w 5240740"/>
                  <a:gd name="connsiteY14" fmla="*/ 81886 h 1596788"/>
                  <a:gd name="connsiteX15" fmla="*/ 968991 w 5240740"/>
                  <a:gd name="connsiteY15" fmla="*/ 13647 h 1596788"/>
                  <a:gd name="connsiteX16" fmla="*/ 1023582 w 5240740"/>
                  <a:gd name="connsiteY16" fmla="*/ 0 h 1596788"/>
                  <a:gd name="connsiteX17" fmla="*/ 1078173 w 5240740"/>
                  <a:gd name="connsiteY17" fmla="*/ 68238 h 1596788"/>
                  <a:gd name="connsiteX18" fmla="*/ 1119116 w 5240740"/>
                  <a:gd name="connsiteY18" fmla="*/ 81886 h 1596788"/>
                  <a:gd name="connsiteX19" fmla="*/ 1446662 w 5240740"/>
                  <a:gd name="connsiteY19" fmla="*/ 95534 h 1596788"/>
                  <a:gd name="connsiteX20" fmla="*/ 1692322 w 5240740"/>
                  <a:gd name="connsiteY20" fmla="*/ 136477 h 1596788"/>
                  <a:gd name="connsiteX21" fmla="*/ 1828800 w 5240740"/>
                  <a:gd name="connsiteY21" fmla="*/ 218364 h 1596788"/>
                  <a:gd name="connsiteX22" fmla="*/ 1992573 w 5240740"/>
                  <a:gd name="connsiteY22" fmla="*/ 232011 h 1596788"/>
                  <a:gd name="connsiteX23" fmla="*/ 2101755 w 5240740"/>
                  <a:gd name="connsiteY23" fmla="*/ 259307 h 1596788"/>
                  <a:gd name="connsiteX24" fmla="*/ 2183641 w 5240740"/>
                  <a:gd name="connsiteY24" fmla="*/ 327546 h 1596788"/>
                  <a:gd name="connsiteX25" fmla="*/ 2210937 w 5240740"/>
                  <a:gd name="connsiteY25" fmla="*/ 368489 h 1596788"/>
                  <a:gd name="connsiteX26" fmla="*/ 2251880 w 5240740"/>
                  <a:gd name="connsiteY26" fmla="*/ 409432 h 1596788"/>
                  <a:gd name="connsiteX27" fmla="*/ 2279176 w 5240740"/>
                  <a:gd name="connsiteY27" fmla="*/ 450376 h 1596788"/>
                  <a:gd name="connsiteX28" fmla="*/ 2292824 w 5240740"/>
                  <a:gd name="connsiteY28" fmla="*/ 491319 h 1596788"/>
                  <a:gd name="connsiteX29" fmla="*/ 2347415 w 5240740"/>
                  <a:gd name="connsiteY29" fmla="*/ 518614 h 1596788"/>
                  <a:gd name="connsiteX30" fmla="*/ 2456597 w 5240740"/>
                  <a:gd name="connsiteY30" fmla="*/ 545910 h 1596788"/>
                  <a:gd name="connsiteX31" fmla="*/ 2552131 w 5240740"/>
                  <a:gd name="connsiteY31" fmla="*/ 600501 h 1596788"/>
                  <a:gd name="connsiteX32" fmla="*/ 2593074 w 5240740"/>
                  <a:gd name="connsiteY32" fmla="*/ 614149 h 1596788"/>
                  <a:gd name="connsiteX33" fmla="*/ 2688609 w 5240740"/>
                  <a:gd name="connsiteY33" fmla="*/ 655092 h 1596788"/>
                  <a:gd name="connsiteX34" fmla="*/ 2729552 w 5240740"/>
                  <a:gd name="connsiteY34" fmla="*/ 696035 h 1596788"/>
                  <a:gd name="connsiteX35" fmla="*/ 2784143 w 5240740"/>
                  <a:gd name="connsiteY35" fmla="*/ 723331 h 1596788"/>
                  <a:gd name="connsiteX36" fmla="*/ 2825086 w 5240740"/>
                  <a:gd name="connsiteY36" fmla="*/ 750626 h 1596788"/>
                  <a:gd name="connsiteX37" fmla="*/ 2934268 w 5240740"/>
                  <a:gd name="connsiteY37" fmla="*/ 805217 h 1596788"/>
                  <a:gd name="connsiteX38" fmla="*/ 3029803 w 5240740"/>
                  <a:gd name="connsiteY38" fmla="*/ 818865 h 1596788"/>
                  <a:gd name="connsiteX39" fmla="*/ 3070746 w 5240740"/>
                  <a:gd name="connsiteY39" fmla="*/ 832513 h 1596788"/>
                  <a:gd name="connsiteX40" fmla="*/ 3207224 w 5240740"/>
                  <a:gd name="connsiteY40" fmla="*/ 846161 h 1596788"/>
                  <a:gd name="connsiteX41" fmla="*/ 3261815 w 5240740"/>
                  <a:gd name="connsiteY41" fmla="*/ 887104 h 1596788"/>
                  <a:gd name="connsiteX42" fmla="*/ 3343701 w 5240740"/>
                  <a:gd name="connsiteY42" fmla="*/ 914400 h 1596788"/>
                  <a:gd name="connsiteX43" fmla="*/ 3411940 w 5240740"/>
                  <a:gd name="connsiteY43" fmla="*/ 955343 h 1596788"/>
                  <a:gd name="connsiteX44" fmla="*/ 3671247 w 5240740"/>
                  <a:gd name="connsiteY44" fmla="*/ 982638 h 1596788"/>
                  <a:gd name="connsiteX45" fmla="*/ 3725838 w 5240740"/>
                  <a:gd name="connsiteY45" fmla="*/ 1009934 h 1596788"/>
                  <a:gd name="connsiteX46" fmla="*/ 3780430 w 5240740"/>
                  <a:gd name="connsiteY46" fmla="*/ 1023582 h 1596788"/>
                  <a:gd name="connsiteX47" fmla="*/ 3889612 w 5240740"/>
                  <a:gd name="connsiteY47" fmla="*/ 1064525 h 1596788"/>
                  <a:gd name="connsiteX48" fmla="*/ 3985146 w 5240740"/>
                  <a:gd name="connsiteY48" fmla="*/ 1119116 h 1596788"/>
                  <a:gd name="connsiteX49" fmla="*/ 4026089 w 5240740"/>
                  <a:gd name="connsiteY49" fmla="*/ 1160059 h 1596788"/>
                  <a:gd name="connsiteX50" fmla="*/ 4094328 w 5240740"/>
                  <a:gd name="connsiteY50" fmla="*/ 1214650 h 1596788"/>
                  <a:gd name="connsiteX51" fmla="*/ 4135271 w 5240740"/>
                  <a:gd name="connsiteY51" fmla="*/ 1255594 h 1596788"/>
                  <a:gd name="connsiteX52" fmla="*/ 4189862 w 5240740"/>
                  <a:gd name="connsiteY52" fmla="*/ 1282889 h 1596788"/>
                  <a:gd name="connsiteX53" fmla="*/ 4285397 w 5240740"/>
                  <a:gd name="connsiteY53" fmla="*/ 1323832 h 1596788"/>
                  <a:gd name="connsiteX54" fmla="*/ 4435522 w 5240740"/>
                  <a:gd name="connsiteY54" fmla="*/ 1419367 h 1596788"/>
                  <a:gd name="connsiteX55" fmla="*/ 4517409 w 5240740"/>
                  <a:gd name="connsiteY55" fmla="*/ 1446662 h 1596788"/>
                  <a:gd name="connsiteX56" fmla="*/ 4558352 w 5240740"/>
                  <a:gd name="connsiteY56" fmla="*/ 1473958 h 1596788"/>
                  <a:gd name="connsiteX57" fmla="*/ 4708478 w 5240740"/>
                  <a:gd name="connsiteY57" fmla="*/ 1433014 h 1596788"/>
                  <a:gd name="connsiteX58" fmla="*/ 4940489 w 5240740"/>
                  <a:gd name="connsiteY58" fmla="*/ 1419367 h 1596788"/>
                  <a:gd name="connsiteX59" fmla="*/ 5090615 w 5240740"/>
                  <a:gd name="connsiteY59" fmla="*/ 1528549 h 1596788"/>
                  <a:gd name="connsiteX60" fmla="*/ 5131558 w 5240740"/>
                  <a:gd name="connsiteY60" fmla="*/ 1542197 h 1596788"/>
                  <a:gd name="connsiteX61" fmla="*/ 5172501 w 5240740"/>
                  <a:gd name="connsiteY61" fmla="*/ 1569492 h 1596788"/>
                  <a:gd name="connsiteX62" fmla="*/ 5240740 w 5240740"/>
                  <a:gd name="connsiteY62" fmla="*/ 1596788 h 1596788"/>
                  <a:gd name="connsiteX0" fmla="*/ 0 w 5240740"/>
                  <a:gd name="connsiteY0" fmla="*/ 40943 h 1596788"/>
                  <a:gd name="connsiteX1" fmla="*/ 81886 w 5240740"/>
                  <a:gd name="connsiteY1" fmla="*/ 54591 h 1596788"/>
                  <a:gd name="connsiteX2" fmla="*/ 163773 w 5240740"/>
                  <a:gd name="connsiteY2" fmla="*/ 122829 h 1596788"/>
                  <a:gd name="connsiteX3" fmla="*/ 204716 w 5240740"/>
                  <a:gd name="connsiteY3" fmla="*/ 150125 h 1596788"/>
                  <a:gd name="connsiteX4" fmla="*/ 300250 w 5240740"/>
                  <a:gd name="connsiteY4" fmla="*/ 177420 h 1596788"/>
                  <a:gd name="connsiteX5" fmla="*/ 341194 w 5240740"/>
                  <a:gd name="connsiteY5" fmla="*/ 204716 h 1596788"/>
                  <a:gd name="connsiteX6" fmla="*/ 491319 w 5240740"/>
                  <a:gd name="connsiteY6" fmla="*/ 245659 h 1596788"/>
                  <a:gd name="connsiteX7" fmla="*/ 532262 w 5240740"/>
                  <a:gd name="connsiteY7" fmla="*/ 272955 h 1596788"/>
                  <a:gd name="connsiteX8" fmla="*/ 614149 w 5240740"/>
                  <a:gd name="connsiteY8" fmla="*/ 313898 h 1596788"/>
                  <a:gd name="connsiteX9" fmla="*/ 668740 w 5240740"/>
                  <a:gd name="connsiteY9" fmla="*/ 300250 h 1596788"/>
                  <a:gd name="connsiteX10" fmla="*/ 750627 w 5240740"/>
                  <a:gd name="connsiteY10" fmla="*/ 232011 h 1596788"/>
                  <a:gd name="connsiteX11" fmla="*/ 777922 w 5240740"/>
                  <a:gd name="connsiteY11" fmla="*/ 191068 h 1596788"/>
                  <a:gd name="connsiteX12" fmla="*/ 818865 w 5240740"/>
                  <a:gd name="connsiteY12" fmla="*/ 150125 h 1596788"/>
                  <a:gd name="connsiteX13" fmla="*/ 846161 w 5240740"/>
                  <a:gd name="connsiteY13" fmla="*/ 109182 h 1596788"/>
                  <a:gd name="connsiteX14" fmla="*/ 887104 w 5240740"/>
                  <a:gd name="connsiteY14" fmla="*/ 81886 h 1596788"/>
                  <a:gd name="connsiteX15" fmla="*/ 968991 w 5240740"/>
                  <a:gd name="connsiteY15" fmla="*/ 13647 h 1596788"/>
                  <a:gd name="connsiteX16" fmla="*/ 1023582 w 5240740"/>
                  <a:gd name="connsiteY16" fmla="*/ 0 h 1596788"/>
                  <a:gd name="connsiteX17" fmla="*/ 1078173 w 5240740"/>
                  <a:gd name="connsiteY17" fmla="*/ 68238 h 1596788"/>
                  <a:gd name="connsiteX18" fmla="*/ 1119116 w 5240740"/>
                  <a:gd name="connsiteY18" fmla="*/ 81886 h 1596788"/>
                  <a:gd name="connsiteX19" fmla="*/ 1446662 w 5240740"/>
                  <a:gd name="connsiteY19" fmla="*/ 95534 h 1596788"/>
                  <a:gd name="connsiteX20" fmla="*/ 1692322 w 5240740"/>
                  <a:gd name="connsiteY20" fmla="*/ 136477 h 1596788"/>
                  <a:gd name="connsiteX21" fmla="*/ 1828800 w 5240740"/>
                  <a:gd name="connsiteY21" fmla="*/ 218364 h 1596788"/>
                  <a:gd name="connsiteX22" fmla="*/ 1992573 w 5240740"/>
                  <a:gd name="connsiteY22" fmla="*/ 232011 h 1596788"/>
                  <a:gd name="connsiteX23" fmla="*/ 2101755 w 5240740"/>
                  <a:gd name="connsiteY23" fmla="*/ 259307 h 1596788"/>
                  <a:gd name="connsiteX24" fmla="*/ 2183641 w 5240740"/>
                  <a:gd name="connsiteY24" fmla="*/ 327546 h 1596788"/>
                  <a:gd name="connsiteX25" fmla="*/ 2210937 w 5240740"/>
                  <a:gd name="connsiteY25" fmla="*/ 368489 h 1596788"/>
                  <a:gd name="connsiteX26" fmla="*/ 2251880 w 5240740"/>
                  <a:gd name="connsiteY26" fmla="*/ 409432 h 1596788"/>
                  <a:gd name="connsiteX27" fmla="*/ 2279176 w 5240740"/>
                  <a:gd name="connsiteY27" fmla="*/ 450376 h 1596788"/>
                  <a:gd name="connsiteX28" fmla="*/ 2292824 w 5240740"/>
                  <a:gd name="connsiteY28" fmla="*/ 491319 h 1596788"/>
                  <a:gd name="connsiteX29" fmla="*/ 2347415 w 5240740"/>
                  <a:gd name="connsiteY29" fmla="*/ 518614 h 1596788"/>
                  <a:gd name="connsiteX30" fmla="*/ 2456597 w 5240740"/>
                  <a:gd name="connsiteY30" fmla="*/ 545910 h 1596788"/>
                  <a:gd name="connsiteX31" fmla="*/ 2552131 w 5240740"/>
                  <a:gd name="connsiteY31" fmla="*/ 600501 h 1596788"/>
                  <a:gd name="connsiteX32" fmla="*/ 2593074 w 5240740"/>
                  <a:gd name="connsiteY32" fmla="*/ 614149 h 1596788"/>
                  <a:gd name="connsiteX33" fmla="*/ 2688609 w 5240740"/>
                  <a:gd name="connsiteY33" fmla="*/ 655092 h 1596788"/>
                  <a:gd name="connsiteX34" fmla="*/ 2729552 w 5240740"/>
                  <a:gd name="connsiteY34" fmla="*/ 696035 h 1596788"/>
                  <a:gd name="connsiteX35" fmla="*/ 2784143 w 5240740"/>
                  <a:gd name="connsiteY35" fmla="*/ 723331 h 1596788"/>
                  <a:gd name="connsiteX36" fmla="*/ 2825086 w 5240740"/>
                  <a:gd name="connsiteY36" fmla="*/ 750626 h 1596788"/>
                  <a:gd name="connsiteX37" fmla="*/ 2934268 w 5240740"/>
                  <a:gd name="connsiteY37" fmla="*/ 805217 h 1596788"/>
                  <a:gd name="connsiteX38" fmla="*/ 3029803 w 5240740"/>
                  <a:gd name="connsiteY38" fmla="*/ 818865 h 1596788"/>
                  <a:gd name="connsiteX39" fmla="*/ 3070746 w 5240740"/>
                  <a:gd name="connsiteY39" fmla="*/ 832513 h 1596788"/>
                  <a:gd name="connsiteX40" fmla="*/ 3207224 w 5240740"/>
                  <a:gd name="connsiteY40" fmla="*/ 846161 h 1596788"/>
                  <a:gd name="connsiteX41" fmla="*/ 3261815 w 5240740"/>
                  <a:gd name="connsiteY41" fmla="*/ 887104 h 1596788"/>
                  <a:gd name="connsiteX42" fmla="*/ 3343701 w 5240740"/>
                  <a:gd name="connsiteY42" fmla="*/ 914400 h 1596788"/>
                  <a:gd name="connsiteX43" fmla="*/ 3411940 w 5240740"/>
                  <a:gd name="connsiteY43" fmla="*/ 955343 h 1596788"/>
                  <a:gd name="connsiteX44" fmla="*/ 3671247 w 5240740"/>
                  <a:gd name="connsiteY44" fmla="*/ 982638 h 1596788"/>
                  <a:gd name="connsiteX45" fmla="*/ 3725838 w 5240740"/>
                  <a:gd name="connsiteY45" fmla="*/ 1009934 h 1596788"/>
                  <a:gd name="connsiteX46" fmla="*/ 3780430 w 5240740"/>
                  <a:gd name="connsiteY46" fmla="*/ 1023582 h 1596788"/>
                  <a:gd name="connsiteX47" fmla="*/ 3889612 w 5240740"/>
                  <a:gd name="connsiteY47" fmla="*/ 1064525 h 1596788"/>
                  <a:gd name="connsiteX48" fmla="*/ 3985146 w 5240740"/>
                  <a:gd name="connsiteY48" fmla="*/ 1119116 h 1596788"/>
                  <a:gd name="connsiteX49" fmla="*/ 4026089 w 5240740"/>
                  <a:gd name="connsiteY49" fmla="*/ 1160059 h 1596788"/>
                  <a:gd name="connsiteX50" fmla="*/ 4094328 w 5240740"/>
                  <a:gd name="connsiteY50" fmla="*/ 1214650 h 1596788"/>
                  <a:gd name="connsiteX51" fmla="*/ 4135271 w 5240740"/>
                  <a:gd name="connsiteY51" fmla="*/ 1255594 h 1596788"/>
                  <a:gd name="connsiteX52" fmla="*/ 4189862 w 5240740"/>
                  <a:gd name="connsiteY52" fmla="*/ 1282889 h 1596788"/>
                  <a:gd name="connsiteX53" fmla="*/ 4285397 w 5240740"/>
                  <a:gd name="connsiteY53" fmla="*/ 1323832 h 1596788"/>
                  <a:gd name="connsiteX54" fmla="*/ 4435522 w 5240740"/>
                  <a:gd name="connsiteY54" fmla="*/ 1419367 h 1596788"/>
                  <a:gd name="connsiteX55" fmla="*/ 4517409 w 5240740"/>
                  <a:gd name="connsiteY55" fmla="*/ 1446662 h 1596788"/>
                  <a:gd name="connsiteX56" fmla="*/ 4571999 w 5240740"/>
                  <a:gd name="connsiteY56" fmla="*/ 1392071 h 1596788"/>
                  <a:gd name="connsiteX57" fmla="*/ 4708478 w 5240740"/>
                  <a:gd name="connsiteY57" fmla="*/ 1433014 h 1596788"/>
                  <a:gd name="connsiteX58" fmla="*/ 4940489 w 5240740"/>
                  <a:gd name="connsiteY58" fmla="*/ 1419367 h 1596788"/>
                  <a:gd name="connsiteX59" fmla="*/ 5090615 w 5240740"/>
                  <a:gd name="connsiteY59" fmla="*/ 1528549 h 1596788"/>
                  <a:gd name="connsiteX60" fmla="*/ 5131558 w 5240740"/>
                  <a:gd name="connsiteY60" fmla="*/ 1542197 h 1596788"/>
                  <a:gd name="connsiteX61" fmla="*/ 5172501 w 5240740"/>
                  <a:gd name="connsiteY61" fmla="*/ 1569492 h 1596788"/>
                  <a:gd name="connsiteX62" fmla="*/ 5240740 w 5240740"/>
                  <a:gd name="connsiteY62" fmla="*/ 1596788 h 1596788"/>
                  <a:gd name="connsiteX0" fmla="*/ 0 w 5240740"/>
                  <a:gd name="connsiteY0" fmla="*/ 40943 h 1596788"/>
                  <a:gd name="connsiteX1" fmla="*/ 81886 w 5240740"/>
                  <a:gd name="connsiteY1" fmla="*/ 54591 h 1596788"/>
                  <a:gd name="connsiteX2" fmla="*/ 163773 w 5240740"/>
                  <a:gd name="connsiteY2" fmla="*/ 122829 h 1596788"/>
                  <a:gd name="connsiteX3" fmla="*/ 204716 w 5240740"/>
                  <a:gd name="connsiteY3" fmla="*/ 150125 h 1596788"/>
                  <a:gd name="connsiteX4" fmla="*/ 300250 w 5240740"/>
                  <a:gd name="connsiteY4" fmla="*/ 177420 h 1596788"/>
                  <a:gd name="connsiteX5" fmla="*/ 341194 w 5240740"/>
                  <a:gd name="connsiteY5" fmla="*/ 204716 h 1596788"/>
                  <a:gd name="connsiteX6" fmla="*/ 491319 w 5240740"/>
                  <a:gd name="connsiteY6" fmla="*/ 245659 h 1596788"/>
                  <a:gd name="connsiteX7" fmla="*/ 532262 w 5240740"/>
                  <a:gd name="connsiteY7" fmla="*/ 272955 h 1596788"/>
                  <a:gd name="connsiteX8" fmla="*/ 614149 w 5240740"/>
                  <a:gd name="connsiteY8" fmla="*/ 313898 h 1596788"/>
                  <a:gd name="connsiteX9" fmla="*/ 668740 w 5240740"/>
                  <a:gd name="connsiteY9" fmla="*/ 300250 h 1596788"/>
                  <a:gd name="connsiteX10" fmla="*/ 750627 w 5240740"/>
                  <a:gd name="connsiteY10" fmla="*/ 232011 h 1596788"/>
                  <a:gd name="connsiteX11" fmla="*/ 777922 w 5240740"/>
                  <a:gd name="connsiteY11" fmla="*/ 191068 h 1596788"/>
                  <a:gd name="connsiteX12" fmla="*/ 818865 w 5240740"/>
                  <a:gd name="connsiteY12" fmla="*/ 150125 h 1596788"/>
                  <a:gd name="connsiteX13" fmla="*/ 846161 w 5240740"/>
                  <a:gd name="connsiteY13" fmla="*/ 109182 h 1596788"/>
                  <a:gd name="connsiteX14" fmla="*/ 887104 w 5240740"/>
                  <a:gd name="connsiteY14" fmla="*/ 81886 h 1596788"/>
                  <a:gd name="connsiteX15" fmla="*/ 968991 w 5240740"/>
                  <a:gd name="connsiteY15" fmla="*/ 13647 h 1596788"/>
                  <a:gd name="connsiteX16" fmla="*/ 1023582 w 5240740"/>
                  <a:gd name="connsiteY16" fmla="*/ 0 h 1596788"/>
                  <a:gd name="connsiteX17" fmla="*/ 1078173 w 5240740"/>
                  <a:gd name="connsiteY17" fmla="*/ 68238 h 1596788"/>
                  <a:gd name="connsiteX18" fmla="*/ 1119116 w 5240740"/>
                  <a:gd name="connsiteY18" fmla="*/ 81886 h 1596788"/>
                  <a:gd name="connsiteX19" fmla="*/ 1446662 w 5240740"/>
                  <a:gd name="connsiteY19" fmla="*/ 95534 h 1596788"/>
                  <a:gd name="connsiteX20" fmla="*/ 1692322 w 5240740"/>
                  <a:gd name="connsiteY20" fmla="*/ 136477 h 1596788"/>
                  <a:gd name="connsiteX21" fmla="*/ 1828800 w 5240740"/>
                  <a:gd name="connsiteY21" fmla="*/ 218364 h 1596788"/>
                  <a:gd name="connsiteX22" fmla="*/ 1992573 w 5240740"/>
                  <a:gd name="connsiteY22" fmla="*/ 232011 h 1596788"/>
                  <a:gd name="connsiteX23" fmla="*/ 2101755 w 5240740"/>
                  <a:gd name="connsiteY23" fmla="*/ 259307 h 1596788"/>
                  <a:gd name="connsiteX24" fmla="*/ 2183641 w 5240740"/>
                  <a:gd name="connsiteY24" fmla="*/ 327546 h 1596788"/>
                  <a:gd name="connsiteX25" fmla="*/ 2210937 w 5240740"/>
                  <a:gd name="connsiteY25" fmla="*/ 368489 h 1596788"/>
                  <a:gd name="connsiteX26" fmla="*/ 2251880 w 5240740"/>
                  <a:gd name="connsiteY26" fmla="*/ 409432 h 1596788"/>
                  <a:gd name="connsiteX27" fmla="*/ 2279176 w 5240740"/>
                  <a:gd name="connsiteY27" fmla="*/ 450376 h 1596788"/>
                  <a:gd name="connsiteX28" fmla="*/ 2292824 w 5240740"/>
                  <a:gd name="connsiteY28" fmla="*/ 491319 h 1596788"/>
                  <a:gd name="connsiteX29" fmla="*/ 2347415 w 5240740"/>
                  <a:gd name="connsiteY29" fmla="*/ 518614 h 1596788"/>
                  <a:gd name="connsiteX30" fmla="*/ 2456597 w 5240740"/>
                  <a:gd name="connsiteY30" fmla="*/ 545910 h 1596788"/>
                  <a:gd name="connsiteX31" fmla="*/ 2552131 w 5240740"/>
                  <a:gd name="connsiteY31" fmla="*/ 600501 h 1596788"/>
                  <a:gd name="connsiteX32" fmla="*/ 2593074 w 5240740"/>
                  <a:gd name="connsiteY32" fmla="*/ 614149 h 1596788"/>
                  <a:gd name="connsiteX33" fmla="*/ 2688609 w 5240740"/>
                  <a:gd name="connsiteY33" fmla="*/ 655092 h 1596788"/>
                  <a:gd name="connsiteX34" fmla="*/ 2729552 w 5240740"/>
                  <a:gd name="connsiteY34" fmla="*/ 696035 h 1596788"/>
                  <a:gd name="connsiteX35" fmla="*/ 2784143 w 5240740"/>
                  <a:gd name="connsiteY35" fmla="*/ 723331 h 1596788"/>
                  <a:gd name="connsiteX36" fmla="*/ 2825086 w 5240740"/>
                  <a:gd name="connsiteY36" fmla="*/ 750626 h 1596788"/>
                  <a:gd name="connsiteX37" fmla="*/ 2934268 w 5240740"/>
                  <a:gd name="connsiteY37" fmla="*/ 805217 h 1596788"/>
                  <a:gd name="connsiteX38" fmla="*/ 3029803 w 5240740"/>
                  <a:gd name="connsiteY38" fmla="*/ 818865 h 1596788"/>
                  <a:gd name="connsiteX39" fmla="*/ 3070746 w 5240740"/>
                  <a:gd name="connsiteY39" fmla="*/ 832513 h 1596788"/>
                  <a:gd name="connsiteX40" fmla="*/ 3207224 w 5240740"/>
                  <a:gd name="connsiteY40" fmla="*/ 846161 h 1596788"/>
                  <a:gd name="connsiteX41" fmla="*/ 3261815 w 5240740"/>
                  <a:gd name="connsiteY41" fmla="*/ 887104 h 1596788"/>
                  <a:gd name="connsiteX42" fmla="*/ 3343701 w 5240740"/>
                  <a:gd name="connsiteY42" fmla="*/ 914400 h 1596788"/>
                  <a:gd name="connsiteX43" fmla="*/ 3411940 w 5240740"/>
                  <a:gd name="connsiteY43" fmla="*/ 955343 h 1596788"/>
                  <a:gd name="connsiteX44" fmla="*/ 3671247 w 5240740"/>
                  <a:gd name="connsiteY44" fmla="*/ 982638 h 1596788"/>
                  <a:gd name="connsiteX45" fmla="*/ 3725838 w 5240740"/>
                  <a:gd name="connsiteY45" fmla="*/ 1009934 h 1596788"/>
                  <a:gd name="connsiteX46" fmla="*/ 3780430 w 5240740"/>
                  <a:gd name="connsiteY46" fmla="*/ 1023582 h 1596788"/>
                  <a:gd name="connsiteX47" fmla="*/ 3889612 w 5240740"/>
                  <a:gd name="connsiteY47" fmla="*/ 1064525 h 1596788"/>
                  <a:gd name="connsiteX48" fmla="*/ 3985146 w 5240740"/>
                  <a:gd name="connsiteY48" fmla="*/ 1119116 h 1596788"/>
                  <a:gd name="connsiteX49" fmla="*/ 4026089 w 5240740"/>
                  <a:gd name="connsiteY49" fmla="*/ 1160059 h 1596788"/>
                  <a:gd name="connsiteX50" fmla="*/ 4094328 w 5240740"/>
                  <a:gd name="connsiteY50" fmla="*/ 1214650 h 1596788"/>
                  <a:gd name="connsiteX51" fmla="*/ 4135271 w 5240740"/>
                  <a:gd name="connsiteY51" fmla="*/ 1255594 h 1596788"/>
                  <a:gd name="connsiteX52" fmla="*/ 4189862 w 5240740"/>
                  <a:gd name="connsiteY52" fmla="*/ 1282889 h 1596788"/>
                  <a:gd name="connsiteX53" fmla="*/ 4285397 w 5240740"/>
                  <a:gd name="connsiteY53" fmla="*/ 1323832 h 1596788"/>
                  <a:gd name="connsiteX54" fmla="*/ 4435522 w 5240740"/>
                  <a:gd name="connsiteY54" fmla="*/ 1419367 h 1596788"/>
                  <a:gd name="connsiteX55" fmla="*/ 4517409 w 5240740"/>
                  <a:gd name="connsiteY55" fmla="*/ 1446662 h 1596788"/>
                  <a:gd name="connsiteX56" fmla="*/ 4585647 w 5240740"/>
                  <a:gd name="connsiteY56" fmla="*/ 1378423 h 1596788"/>
                  <a:gd name="connsiteX57" fmla="*/ 4708478 w 5240740"/>
                  <a:gd name="connsiteY57" fmla="*/ 1433014 h 1596788"/>
                  <a:gd name="connsiteX58" fmla="*/ 4940489 w 5240740"/>
                  <a:gd name="connsiteY58" fmla="*/ 1419367 h 1596788"/>
                  <a:gd name="connsiteX59" fmla="*/ 5090615 w 5240740"/>
                  <a:gd name="connsiteY59" fmla="*/ 1528549 h 1596788"/>
                  <a:gd name="connsiteX60" fmla="*/ 5131558 w 5240740"/>
                  <a:gd name="connsiteY60" fmla="*/ 1542197 h 1596788"/>
                  <a:gd name="connsiteX61" fmla="*/ 5172501 w 5240740"/>
                  <a:gd name="connsiteY61" fmla="*/ 1569492 h 1596788"/>
                  <a:gd name="connsiteX62" fmla="*/ 5240740 w 5240740"/>
                  <a:gd name="connsiteY62" fmla="*/ 1596788 h 1596788"/>
                  <a:gd name="connsiteX0" fmla="*/ 0 w 5240740"/>
                  <a:gd name="connsiteY0" fmla="*/ 40943 h 1596788"/>
                  <a:gd name="connsiteX1" fmla="*/ 81886 w 5240740"/>
                  <a:gd name="connsiteY1" fmla="*/ 54591 h 1596788"/>
                  <a:gd name="connsiteX2" fmla="*/ 163773 w 5240740"/>
                  <a:gd name="connsiteY2" fmla="*/ 122829 h 1596788"/>
                  <a:gd name="connsiteX3" fmla="*/ 204716 w 5240740"/>
                  <a:gd name="connsiteY3" fmla="*/ 150125 h 1596788"/>
                  <a:gd name="connsiteX4" fmla="*/ 300250 w 5240740"/>
                  <a:gd name="connsiteY4" fmla="*/ 177420 h 1596788"/>
                  <a:gd name="connsiteX5" fmla="*/ 341194 w 5240740"/>
                  <a:gd name="connsiteY5" fmla="*/ 204716 h 1596788"/>
                  <a:gd name="connsiteX6" fmla="*/ 491319 w 5240740"/>
                  <a:gd name="connsiteY6" fmla="*/ 245659 h 1596788"/>
                  <a:gd name="connsiteX7" fmla="*/ 532262 w 5240740"/>
                  <a:gd name="connsiteY7" fmla="*/ 272955 h 1596788"/>
                  <a:gd name="connsiteX8" fmla="*/ 614149 w 5240740"/>
                  <a:gd name="connsiteY8" fmla="*/ 313898 h 1596788"/>
                  <a:gd name="connsiteX9" fmla="*/ 668740 w 5240740"/>
                  <a:gd name="connsiteY9" fmla="*/ 300250 h 1596788"/>
                  <a:gd name="connsiteX10" fmla="*/ 750627 w 5240740"/>
                  <a:gd name="connsiteY10" fmla="*/ 232011 h 1596788"/>
                  <a:gd name="connsiteX11" fmla="*/ 777922 w 5240740"/>
                  <a:gd name="connsiteY11" fmla="*/ 191068 h 1596788"/>
                  <a:gd name="connsiteX12" fmla="*/ 818865 w 5240740"/>
                  <a:gd name="connsiteY12" fmla="*/ 150125 h 1596788"/>
                  <a:gd name="connsiteX13" fmla="*/ 846161 w 5240740"/>
                  <a:gd name="connsiteY13" fmla="*/ 109182 h 1596788"/>
                  <a:gd name="connsiteX14" fmla="*/ 887104 w 5240740"/>
                  <a:gd name="connsiteY14" fmla="*/ 81886 h 1596788"/>
                  <a:gd name="connsiteX15" fmla="*/ 968991 w 5240740"/>
                  <a:gd name="connsiteY15" fmla="*/ 13647 h 1596788"/>
                  <a:gd name="connsiteX16" fmla="*/ 1023582 w 5240740"/>
                  <a:gd name="connsiteY16" fmla="*/ 0 h 1596788"/>
                  <a:gd name="connsiteX17" fmla="*/ 1078173 w 5240740"/>
                  <a:gd name="connsiteY17" fmla="*/ 68238 h 1596788"/>
                  <a:gd name="connsiteX18" fmla="*/ 1119116 w 5240740"/>
                  <a:gd name="connsiteY18" fmla="*/ 81886 h 1596788"/>
                  <a:gd name="connsiteX19" fmla="*/ 1446662 w 5240740"/>
                  <a:gd name="connsiteY19" fmla="*/ 95534 h 1596788"/>
                  <a:gd name="connsiteX20" fmla="*/ 1692322 w 5240740"/>
                  <a:gd name="connsiteY20" fmla="*/ 136477 h 1596788"/>
                  <a:gd name="connsiteX21" fmla="*/ 1828800 w 5240740"/>
                  <a:gd name="connsiteY21" fmla="*/ 218364 h 1596788"/>
                  <a:gd name="connsiteX22" fmla="*/ 1992573 w 5240740"/>
                  <a:gd name="connsiteY22" fmla="*/ 232011 h 1596788"/>
                  <a:gd name="connsiteX23" fmla="*/ 2101755 w 5240740"/>
                  <a:gd name="connsiteY23" fmla="*/ 259307 h 1596788"/>
                  <a:gd name="connsiteX24" fmla="*/ 2183641 w 5240740"/>
                  <a:gd name="connsiteY24" fmla="*/ 327546 h 1596788"/>
                  <a:gd name="connsiteX25" fmla="*/ 2210937 w 5240740"/>
                  <a:gd name="connsiteY25" fmla="*/ 368489 h 1596788"/>
                  <a:gd name="connsiteX26" fmla="*/ 2251880 w 5240740"/>
                  <a:gd name="connsiteY26" fmla="*/ 409432 h 1596788"/>
                  <a:gd name="connsiteX27" fmla="*/ 2279176 w 5240740"/>
                  <a:gd name="connsiteY27" fmla="*/ 450376 h 1596788"/>
                  <a:gd name="connsiteX28" fmla="*/ 2292824 w 5240740"/>
                  <a:gd name="connsiteY28" fmla="*/ 491319 h 1596788"/>
                  <a:gd name="connsiteX29" fmla="*/ 2347415 w 5240740"/>
                  <a:gd name="connsiteY29" fmla="*/ 518614 h 1596788"/>
                  <a:gd name="connsiteX30" fmla="*/ 2456597 w 5240740"/>
                  <a:gd name="connsiteY30" fmla="*/ 545910 h 1596788"/>
                  <a:gd name="connsiteX31" fmla="*/ 2552131 w 5240740"/>
                  <a:gd name="connsiteY31" fmla="*/ 600501 h 1596788"/>
                  <a:gd name="connsiteX32" fmla="*/ 2593074 w 5240740"/>
                  <a:gd name="connsiteY32" fmla="*/ 614149 h 1596788"/>
                  <a:gd name="connsiteX33" fmla="*/ 2688609 w 5240740"/>
                  <a:gd name="connsiteY33" fmla="*/ 655092 h 1596788"/>
                  <a:gd name="connsiteX34" fmla="*/ 2729552 w 5240740"/>
                  <a:gd name="connsiteY34" fmla="*/ 696035 h 1596788"/>
                  <a:gd name="connsiteX35" fmla="*/ 2784143 w 5240740"/>
                  <a:gd name="connsiteY35" fmla="*/ 723331 h 1596788"/>
                  <a:gd name="connsiteX36" fmla="*/ 2825086 w 5240740"/>
                  <a:gd name="connsiteY36" fmla="*/ 750626 h 1596788"/>
                  <a:gd name="connsiteX37" fmla="*/ 2934268 w 5240740"/>
                  <a:gd name="connsiteY37" fmla="*/ 805217 h 1596788"/>
                  <a:gd name="connsiteX38" fmla="*/ 3029803 w 5240740"/>
                  <a:gd name="connsiteY38" fmla="*/ 818865 h 1596788"/>
                  <a:gd name="connsiteX39" fmla="*/ 3070746 w 5240740"/>
                  <a:gd name="connsiteY39" fmla="*/ 832513 h 1596788"/>
                  <a:gd name="connsiteX40" fmla="*/ 3207224 w 5240740"/>
                  <a:gd name="connsiteY40" fmla="*/ 846161 h 1596788"/>
                  <a:gd name="connsiteX41" fmla="*/ 3261815 w 5240740"/>
                  <a:gd name="connsiteY41" fmla="*/ 887104 h 1596788"/>
                  <a:gd name="connsiteX42" fmla="*/ 3343701 w 5240740"/>
                  <a:gd name="connsiteY42" fmla="*/ 914400 h 1596788"/>
                  <a:gd name="connsiteX43" fmla="*/ 3411940 w 5240740"/>
                  <a:gd name="connsiteY43" fmla="*/ 955343 h 1596788"/>
                  <a:gd name="connsiteX44" fmla="*/ 3671247 w 5240740"/>
                  <a:gd name="connsiteY44" fmla="*/ 982638 h 1596788"/>
                  <a:gd name="connsiteX45" fmla="*/ 3725838 w 5240740"/>
                  <a:gd name="connsiteY45" fmla="*/ 1009934 h 1596788"/>
                  <a:gd name="connsiteX46" fmla="*/ 3780430 w 5240740"/>
                  <a:gd name="connsiteY46" fmla="*/ 1023582 h 1596788"/>
                  <a:gd name="connsiteX47" fmla="*/ 3889612 w 5240740"/>
                  <a:gd name="connsiteY47" fmla="*/ 1064525 h 1596788"/>
                  <a:gd name="connsiteX48" fmla="*/ 3985146 w 5240740"/>
                  <a:gd name="connsiteY48" fmla="*/ 1119116 h 1596788"/>
                  <a:gd name="connsiteX49" fmla="*/ 4026089 w 5240740"/>
                  <a:gd name="connsiteY49" fmla="*/ 1160059 h 1596788"/>
                  <a:gd name="connsiteX50" fmla="*/ 4094328 w 5240740"/>
                  <a:gd name="connsiteY50" fmla="*/ 1214650 h 1596788"/>
                  <a:gd name="connsiteX51" fmla="*/ 4135271 w 5240740"/>
                  <a:gd name="connsiteY51" fmla="*/ 1255594 h 1596788"/>
                  <a:gd name="connsiteX52" fmla="*/ 4189862 w 5240740"/>
                  <a:gd name="connsiteY52" fmla="*/ 1282889 h 1596788"/>
                  <a:gd name="connsiteX53" fmla="*/ 4285397 w 5240740"/>
                  <a:gd name="connsiteY53" fmla="*/ 1323832 h 1596788"/>
                  <a:gd name="connsiteX54" fmla="*/ 4435522 w 5240740"/>
                  <a:gd name="connsiteY54" fmla="*/ 1419367 h 1596788"/>
                  <a:gd name="connsiteX55" fmla="*/ 4462818 w 5240740"/>
                  <a:gd name="connsiteY55" fmla="*/ 1364776 h 1596788"/>
                  <a:gd name="connsiteX56" fmla="*/ 4585647 w 5240740"/>
                  <a:gd name="connsiteY56" fmla="*/ 1378423 h 1596788"/>
                  <a:gd name="connsiteX57" fmla="*/ 4708478 w 5240740"/>
                  <a:gd name="connsiteY57" fmla="*/ 1433014 h 1596788"/>
                  <a:gd name="connsiteX58" fmla="*/ 4940489 w 5240740"/>
                  <a:gd name="connsiteY58" fmla="*/ 1419367 h 1596788"/>
                  <a:gd name="connsiteX59" fmla="*/ 5090615 w 5240740"/>
                  <a:gd name="connsiteY59" fmla="*/ 1528549 h 1596788"/>
                  <a:gd name="connsiteX60" fmla="*/ 5131558 w 5240740"/>
                  <a:gd name="connsiteY60" fmla="*/ 1542197 h 1596788"/>
                  <a:gd name="connsiteX61" fmla="*/ 5172501 w 5240740"/>
                  <a:gd name="connsiteY61" fmla="*/ 1569492 h 1596788"/>
                  <a:gd name="connsiteX62" fmla="*/ 5240740 w 5240740"/>
                  <a:gd name="connsiteY62" fmla="*/ 1596788 h 1596788"/>
                  <a:gd name="connsiteX0" fmla="*/ 0 w 5240740"/>
                  <a:gd name="connsiteY0" fmla="*/ 40943 h 1596788"/>
                  <a:gd name="connsiteX1" fmla="*/ 81886 w 5240740"/>
                  <a:gd name="connsiteY1" fmla="*/ 54591 h 1596788"/>
                  <a:gd name="connsiteX2" fmla="*/ 163773 w 5240740"/>
                  <a:gd name="connsiteY2" fmla="*/ 122829 h 1596788"/>
                  <a:gd name="connsiteX3" fmla="*/ 204716 w 5240740"/>
                  <a:gd name="connsiteY3" fmla="*/ 150125 h 1596788"/>
                  <a:gd name="connsiteX4" fmla="*/ 300250 w 5240740"/>
                  <a:gd name="connsiteY4" fmla="*/ 177420 h 1596788"/>
                  <a:gd name="connsiteX5" fmla="*/ 341194 w 5240740"/>
                  <a:gd name="connsiteY5" fmla="*/ 204716 h 1596788"/>
                  <a:gd name="connsiteX6" fmla="*/ 491319 w 5240740"/>
                  <a:gd name="connsiteY6" fmla="*/ 245659 h 1596788"/>
                  <a:gd name="connsiteX7" fmla="*/ 532262 w 5240740"/>
                  <a:gd name="connsiteY7" fmla="*/ 272955 h 1596788"/>
                  <a:gd name="connsiteX8" fmla="*/ 614149 w 5240740"/>
                  <a:gd name="connsiteY8" fmla="*/ 313898 h 1596788"/>
                  <a:gd name="connsiteX9" fmla="*/ 668740 w 5240740"/>
                  <a:gd name="connsiteY9" fmla="*/ 300250 h 1596788"/>
                  <a:gd name="connsiteX10" fmla="*/ 750627 w 5240740"/>
                  <a:gd name="connsiteY10" fmla="*/ 232011 h 1596788"/>
                  <a:gd name="connsiteX11" fmla="*/ 777922 w 5240740"/>
                  <a:gd name="connsiteY11" fmla="*/ 191068 h 1596788"/>
                  <a:gd name="connsiteX12" fmla="*/ 818865 w 5240740"/>
                  <a:gd name="connsiteY12" fmla="*/ 150125 h 1596788"/>
                  <a:gd name="connsiteX13" fmla="*/ 846161 w 5240740"/>
                  <a:gd name="connsiteY13" fmla="*/ 109182 h 1596788"/>
                  <a:gd name="connsiteX14" fmla="*/ 887104 w 5240740"/>
                  <a:gd name="connsiteY14" fmla="*/ 81886 h 1596788"/>
                  <a:gd name="connsiteX15" fmla="*/ 968991 w 5240740"/>
                  <a:gd name="connsiteY15" fmla="*/ 13647 h 1596788"/>
                  <a:gd name="connsiteX16" fmla="*/ 1023582 w 5240740"/>
                  <a:gd name="connsiteY16" fmla="*/ 0 h 1596788"/>
                  <a:gd name="connsiteX17" fmla="*/ 1078173 w 5240740"/>
                  <a:gd name="connsiteY17" fmla="*/ 68238 h 1596788"/>
                  <a:gd name="connsiteX18" fmla="*/ 1119116 w 5240740"/>
                  <a:gd name="connsiteY18" fmla="*/ 81886 h 1596788"/>
                  <a:gd name="connsiteX19" fmla="*/ 1446662 w 5240740"/>
                  <a:gd name="connsiteY19" fmla="*/ 95534 h 1596788"/>
                  <a:gd name="connsiteX20" fmla="*/ 1692322 w 5240740"/>
                  <a:gd name="connsiteY20" fmla="*/ 136477 h 1596788"/>
                  <a:gd name="connsiteX21" fmla="*/ 1828800 w 5240740"/>
                  <a:gd name="connsiteY21" fmla="*/ 218364 h 1596788"/>
                  <a:gd name="connsiteX22" fmla="*/ 1992573 w 5240740"/>
                  <a:gd name="connsiteY22" fmla="*/ 232011 h 1596788"/>
                  <a:gd name="connsiteX23" fmla="*/ 2101755 w 5240740"/>
                  <a:gd name="connsiteY23" fmla="*/ 259307 h 1596788"/>
                  <a:gd name="connsiteX24" fmla="*/ 2183641 w 5240740"/>
                  <a:gd name="connsiteY24" fmla="*/ 327546 h 1596788"/>
                  <a:gd name="connsiteX25" fmla="*/ 2210937 w 5240740"/>
                  <a:gd name="connsiteY25" fmla="*/ 368489 h 1596788"/>
                  <a:gd name="connsiteX26" fmla="*/ 2251880 w 5240740"/>
                  <a:gd name="connsiteY26" fmla="*/ 409432 h 1596788"/>
                  <a:gd name="connsiteX27" fmla="*/ 2279176 w 5240740"/>
                  <a:gd name="connsiteY27" fmla="*/ 450376 h 1596788"/>
                  <a:gd name="connsiteX28" fmla="*/ 2292824 w 5240740"/>
                  <a:gd name="connsiteY28" fmla="*/ 491319 h 1596788"/>
                  <a:gd name="connsiteX29" fmla="*/ 2347415 w 5240740"/>
                  <a:gd name="connsiteY29" fmla="*/ 518614 h 1596788"/>
                  <a:gd name="connsiteX30" fmla="*/ 2456597 w 5240740"/>
                  <a:gd name="connsiteY30" fmla="*/ 545910 h 1596788"/>
                  <a:gd name="connsiteX31" fmla="*/ 2552131 w 5240740"/>
                  <a:gd name="connsiteY31" fmla="*/ 600501 h 1596788"/>
                  <a:gd name="connsiteX32" fmla="*/ 2593074 w 5240740"/>
                  <a:gd name="connsiteY32" fmla="*/ 614149 h 1596788"/>
                  <a:gd name="connsiteX33" fmla="*/ 2688609 w 5240740"/>
                  <a:gd name="connsiteY33" fmla="*/ 655092 h 1596788"/>
                  <a:gd name="connsiteX34" fmla="*/ 2729552 w 5240740"/>
                  <a:gd name="connsiteY34" fmla="*/ 696035 h 1596788"/>
                  <a:gd name="connsiteX35" fmla="*/ 2784143 w 5240740"/>
                  <a:gd name="connsiteY35" fmla="*/ 723331 h 1596788"/>
                  <a:gd name="connsiteX36" fmla="*/ 2825086 w 5240740"/>
                  <a:gd name="connsiteY36" fmla="*/ 750626 h 1596788"/>
                  <a:gd name="connsiteX37" fmla="*/ 2934268 w 5240740"/>
                  <a:gd name="connsiteY37" fmla="*/ 805217 h 1596788"/>
                  <a:gd name="connsiteX38" fmla="*/ 3029803 w 5240740"/>
                  <a:gd name="connsiteY38" fmla="*/ 818865 h 1596788"/>
                  <a:gd name="connsiteX39" fmla="*/ 3070746 w 5240740"/>
                  <a:gd name="connsiteY39" fmla="*/ 832513 h 1596788"/>
                  <a:gd name="connsiteX40" fmla="*/ 3207224 w 5240740"/>
                  <a:gd name="connsiteY40" fmla="*/ 846161 h 1596788"/>
                  <a:gd name="connsiteX41" fmla="*/ 3261815 w 5240740"/>
                  <a:gd name="connsiteY41" fmla="*/ 887104 h 1596788"/>
                  <a:gd name="connsiteX42" fmla="*/ 3343701 w 5240740"/>
                  <a:gd name="connsiteY42" fmla="*/ 914400 h 1596788"/>
                  <a:gd name="connsiteX43" fmla="*/ 3411940 w 5240740"/>
                  <a:gd name="connsiteY43" fmla="*/ 955343 h 1596788"/>
                  <a:gd name="connsiteX44" fmla="*/ 3671247 w 5240740"/>
                  <a:gd name="connsiteY44" fmla="*/ 982638 h 1596788"/>
                  <a:gd name="connsiteX45" fmla="*/ 3725838 w 5240740"/>
                  <a:gd name="connsiteY45" fmla="*/ 1009934 h 1596788"/>
                  <a:gd name="connsiteX46" fmla="*/ 3780430 w 5240740"/>
                  <a:gd name="connsiteY46" fmla="*/ 1023582 h 1596788"/>
                  <a:gd name="connsiteX47" fmla="*/ 3889612 w 5240740"/>
                  <a:gd name="connsiteY47" fmla="*/ 1064525 h 1596788"/>
                  <a:gd name="connsiteX48" fmla="*/ 3985146 w 5240740"/>
                  <a:gd name="connsiteY48" fmla="*/ 1119116 h 1596788"/>
                  <a:gd name="connsiteX49" fmla="*/ 4026089 w 5240740"/>
                  <a:gd name="connsiteY49" fmla="*/ 1160059 h 1596788"/>
                  <a:gd name="connsiteX50" fmla="*/ 4094328 w 5240740"/>
                  <a:gd name="connsiteY50" fmla="*/ 1214650 h 1596788"/>
                  <a:gd name="connsiteX51" fmla="*/ 4135271 w 5240740"/>
                  <a:gd name="connsiteY51" fmla="*/ 1255594 h 1596788"/>
                  <a:gd name="connsiteX52" fmla="*/ 4189862 w 5240740"/>
                  <a:gd name="connsiteY52" fmla="*/ 1282889 h 1596788"/>
                  <a:gd name="connsiteX53" fmla="*/ 4285397 w 5240740"/>
                  <a:gd name="connsiteY53" fmla="*/ 1323832 h 1596788"/>
                  <a:gd name="connsiteX54" fmla="*/ 4435522 w 5240740"/>
                  <a:gd name="connsiteY54" fmla="*/ 1419367 h 1596788"/>
                  <a:gd name="connsiteX55" fmla="*/ 4462818 w 5240740"/>
                  <a:gd name="connsiteY55" fmla="*/ 1323833 h 1596788"/>
                  <a:gd name="connsiteX56" fmla="*/ 4585647 w 5240740"/>
                  <a:gd name="connsiteY56" fmla="*/ 1378423 h 1596788"/>
                  <a:gd name="connsiteX57" fmla="*/ 4708478 w 5240740"/>
                  <a:gd name="connsiteY57" fmla="*/ 1433014 h 1596788"/>
                  <a:gd name="connsiteX58" fmla="*/ 4940489 w 5240740"/>
                  <a:gd name="connsiteY58" fmla="*/ 1419367 h 1596788"/>
                  <a:gd name="connsiteX59" fmla="*/ 5090615 w 5240740"/>
                  <a:gd name="connsiteY59" fmla="*/ 1528549 h 1596788"/>
                  <a:gd name="connsiteX60" fmla="*/ 5131558 w 5240740"/>
                  <a:gd name="connsiteY60" fmla="*/ 1542197 h 1596788"/>
                  <a:gd name="connsiteX61" fmla="*/ 5172501 w 5240740"/>
                  <a:gd name="connsiteY61" fmla="*/ 1569492 h 1596788"/>
                  <a:gd name="connsiteX62" fmla="*/ 5240740 w 5240740"/>
                  <a:gd name="connsiteY62" fmla="*/ 1596788 h 1596788"/>
                  <a:gd name="connsiteX0" fmla="*/ 0 w 5240740"/>
                  <a:gd name="connsiteY0" fmla="*/ 40943 h 1596788"/>
                  <a:gd name="connsiteX1" fmla="*/ 81886 w 5240740"/>
                  <a:gd name="connsiteY1" fmla="*/ 54591 h 1596788"/>
                  <a:gd name="connsiteX2" fmla="*/ 163773 w 5240740"/>
                  <a:gd name="connsiteY2" fmla="*/ 122829 h 1596788"/>
                  <a:gd name="connsiteX3" fmla="*/ 204716 w 5240740"/>
                  <a:gd name="connsiteY3" fmla="*/ 150125 h 1596788"/>
                  <a:gd name="connsiteX4" fmla="*/ 300250 w 5240740"/>
                  <a:gd name="connsiteY4" fmla="*/ 177420 h 1596788"/>
                  <a:gd name="connsiteX5" fmla="*/ 341194 w 5240740"/>
                  <a:gd name="connsiteY5" fmla="*/ 204716 h 1596788"/>
                  <a:gd name="connsiteX6" fmla="*/ 491319 w 5240740"/>
                  <a:gd name="connsiteY6" fmla="*/ 245659 h 1596788"/>
                  <a:gd name="connsiteX7" fmla="*/ 532262 w 5240740"/>
                  <a:gd name="connsiteY7" fmla="*/ 272955 h 1596788"/>
                  <a:gd name="connsiteX8" fmla="*/ 614149 w 5240740"/>
                  <a:gd name="connsiteY8" fmla="*/ 313898 h 1596788"/>
                  <a:gd name="connsiteX9" fmla="*/ 668740 w 5240740"/>
                  <a:gd name="connsiteY9" fmla="*/ 300250 h 1596788"/>
                  <a:gd name="connsiteX10" fmla="*/ 750627 w 5240740"/>
                  <a:gd name="connsiteY10" fmla="*/ 232011 h 1596788"/>
                  <a:gd name="connsiteX11" fmla="*/ 777922 w 5240740"/>
                  <a:gd name="connsiteY11" fmla="*/ 191068 h 1596788"/>
                  <a:gd name="connsiteX12" fmla="*/ 818865 w 5240740"/>
                  <a:gd name="connsiteY12" fmla="*/ 150125 h 1596788"/>
                  <a:gd name="connsiteX13" fmla="*/ 846161 w 5240740"/>
                  <a:gd name="connsiteY13" fmla="*/ 109182 h 1596788"/>
                  <a:gd name="connsiteX14" fmla="*/ 887104 w 5240740"/>
                  <a:gd name="connsiteY14" fmla="*/ 81886 h 1596788"/>
                  <a:gd name="connsiteX15" fmla="*/ 968991 w 5240740"/>
                  <a:gd name="connsiteY15" fmla="*/ 13647 h 1596788"/>
                  <a:gd name="connsiteX16" fmla="*/ 1023582 w 5240740"/>
                  <a:gd name="connsiteY16" fmla="*/ 0 h 1596788"/>
                  <a:gd name="connsiteX17" fmla="*/ 1078173 w 5240740"/>
                  <a:gd name="connsiteY17" fmla="*/ 68238 h 1596788"/>
                  <a:gd name="connsiteX18" fmla="*/ 1119116 w 5240740"/>
                  <a:gd name="connsiteY18" fmla="*/ 81886 h 1596788"/>
                  <a:gd name="connsiteX19" fmla="*/ 1446662 w 5240740"/>
                  <a:gd name="connsiteY19" fmla="*/ 95534 h 1596788"/>
                  <a:gd name="connsiteX20" fmla="*/ 1692322 w 5240740"/>
                  <a:gd name="connsiteY20" fmla="*/ 136477 h 1596788"/>
                  <a:gd name="connsiteX21" fmla="*/ 1828800 w 5240740"/>
                  <a:gd name="connsiteY21" fmla="*/ 218364 h 1596788"/>
                  <a:gd name="connsiteX22" fmla="*/ 1992573 w 5240740"/>
                  <a:gd name="connsiteY22" fmla="*/ 232011 h 1596788"/>
                  <a:gd name="connsiteX23" fmla="*/ 2101755 w 5240740"/>
                  <a:gd name="connsiteY23" fmla="*/ 259307 h 1596788"/>
                  <a:gd name="connsiteX24" fmla="*/ 2183641 w 5240740"/>
                  <a:gd name="connsiteY24" fmla="*/ 327546 h 1596788"/>
                  <a:gd name="connsiteX25" fmla="*/ 2210937 w 5240740"/>
                  <a:gd name="connsiteY25" fmla="*/ 368489 h 1596788"/>
                  <a:gd name="connsiteX26" fmla="*/ 2251880 w 5240740"/>
                  <a:gd name="connsiteY26" fmla="*/ 409432 h 1596788"/>
                  <a:gd name="connsiteX27" fmla="*/ 2279176 w 5240740"/>
                  <a:gd name="connsiteY27" fmla="*/ 450376 h 1596788"/>
                  <a:gd name="connsiteX28" fmla="*/ 2292824 w 5240740"/>
                  <a:gd name="connsiteY28" fmla="*/ 491319 h 1596788"/>
                  <a:gd name="connsiteX29" fmla="*/ 2347415 w 5240740"/>
                  <a:gd name="connsiteY29" fmla="*/ 518614 h 1596788"/>
                  <a:gd name="connsiteX30" fmla="*/ 2456597 w 5240740"/>
                  <a:gd name="connsiteY30" fmla="*/ 545910 h 1596788"/>
                  <a:gd name="connsiteX31" fmla="*/ 2552131 w 5240740"/>
                  <a:gd name="connsiteY31" fmla="*/ 600501 h 1596788"/>
                  <a:gd name="connsiteX32" fmla="*/ 2593074 w 5240740"/>
                  <a:gd name="connsiteY32" fmla="*/ 614149 h 1596788"/>
                  <a:gd name="connsiteX33" fmla="*/ 2688609 w 5240740"/>
                  <a:gd name="connsiteY33" fmla="*/ 655092 h 1596788"/>
                  <a:gd name="connsiteX34" fmla="*/ 2729552 w 5240740"/>
                  <a:gd name="connsiteY34" fmla="*/ 696035 h 1596788"/>
                  <a:gd name="connsiteX35" fmla="*/ 2784143 w 5240740"/>
                  <a:gd name="connsiteY35" fmla="*/ 723331 h 1596788"/>
                  <a:gd name="connsiteX36" fmla="*/ 2825086 w 5240740"/>
                  <a:gd name="connsiteY36" fmla="*/ 750626 h 1596788"/>
                  <a:gd name="connsiteX37" fmla="*/ 2934268 w 5240740"/>
                  <a:gd name="connsiteY37" fmla="*/ 805217 h 1596788"/>
                  <a:gd name="connsiteX38" fmla="*/ 3029803 w 5240740"/>
                  <a:gd name="connsiteY38" fmla="*/ 818865 h 1596788"/>
                  <a:gd name="connsiteX39" fmla="*/ 3070746 w 5240740"/>
                  <a:gd name="connsiteY39" fmla="*/ 832513 h 1596788"/>
                  <a:gd name="connsiteX40" fmla="*/ 3207224 w 5240740"/>
                  <a:gd name="connsiteY40" fmla="*/ 846161 h 1596788"/>
                  <a:gd name="connsiteX41" fmla="*/ 3261815 w 5240740"/>
                  <a:gd name="connsiteY41" fmla="*/ 887104 h 1596788"/>
                  <a:gd name="connsiteX42" fmla="*/ 3343701 w 5240740"/>
                  <a:gd name="connsiteY42" fmla="*/ 914400 h 1596788"/>
                  <a:gd name="connsiteX43" fmla="*/ 3411940 w 5240740"/>
                  <a:gd name="connsiteY43" fmla="*/ 955343 h 1596788"/>
                  <a:gd name="connsiteX44" fmla="*/ 3671247 w 5240740"/>
                  <a:gd name="connsiteY44" fmla="*/ 982638 h 1596788"/>
                  <a:gd name="connsiteX45" fmla="*/ 3725838 w 5240740"/>
                  <a:gd name="connsiteY45" fmla="*/ 1009934 h 1596788"/>
                  <a:gd name="connsiteX46" fmla="*/ 3780430 w 5240740"/>
                  <a:gd name="connsiteY46" fmla="*/ 1023582 h 1596788"/>
                  <a:gd name="connsiteX47" fmla="*/ 3889612 w 5240740"/>
                  <a:gd name="connsiteY47" fmla="*/ 1064525 h 1596788"/>
                  <a:gd name="connsiteX48" fmla="*/ 3985146 w 5240740"/>
                  <a:gd name="connsiteY48" fmla="*/ 1119116 h 1596788"/>
                  <a:gd name="connsiteX49" fmla="*/ 4026089 w 5240740"/>
                  <a:gd name="connsiteY49" fmla="*/ 1160059 h 1596788"/>
                  <a:gd name="connsiteX50" fmla="*/ 4094328 w 5240740"/>
                  <a:gd name="connsiteY50" fmla="*/ 1214650 h 1596788"/>
                  <a:gd name="connsiteX51" fmla="*/ 4135271 w 5240740"/>
                  <a:gd name="connsiteY51" fmla="*/ 1255594 h 1596788"/>
                  <a:gd name="connsiteX52" fmla="*/ 4189862 w 5240740"/>
                  <a:gd name="connsiteY52" fmla="*/ 1282889 h 1596788"/>
                  <a:gd name="connsiteX53" fmla="*/ 4285397 w 5240740"/>
                  <a:gd name="connsiteY53" fmla="*/ 1323832 h 1596788"/>
                  <a:gd name="connsiteX54" fmla="*/ 4435522 w 5240740"/>
                  <a:gd name="connsiteY54" fmla="*/ 1419367 h 1596788"/>
                  <a:gd name="connsiteX55" fmla="*/ 4531057 w 5240740"/>
                  <a:gd name="connsiteY55" fmla="*/ 1378424 h 1596788"/>
                  <a:gd name="connsiteX56" fmla="*/ 4585647 w 5240740"/>
                  <a:gd name="connsiteY56" fmla="*/ 1378423 h 1596788"/>
                  <a:gd name="connsiteX57" fmla="*/ 4708478 w 5240740"/>
                  <a:gd name="connsiteY57" fmla="*/ 1433014 h 1596788"/>
                  <a:gd name="connsiteX58" fmla="*/ 4940489 w 5240740"/>
                  <a:gd name="connsiteY58" fmla="*/ 1419367 h 1596788"/>
                  <a:gd name="connsiteX59" fmla="*/ 5090615 w 5240740"/>
                  <a:gd name="connsiteY59" fmla="*/ 1528549 h 1596788"/>
                  <a:gd name="connsiteX60" fmla="*/ 5131558 w 5240740"/>
                  <a:gd name="connsiteY60" fmla="*/ 1542197 h 1596788"/>
                  <a:gd name="connsiteX61" fmla="*/ 5172501 w 5240740"/>
                  <a:gd name="connsiteY61" fmla="*/ 1569492 h 1596788"/>
                  <a:gd name="connsiteX62" fmla="*/ 5240740 w 5240740"/>
                  <a:gd name="connsiteY62" fmla="*/ 1596788 h 1596788"/>
                  <a:gd name="connsiteX0" fmla="*/ 0 w 5240740"/>
                  <a:gd name="connsiteY0" fmla="*/ 40943 h 1596788"/>
                  <a:gd name="connsiteX1" fmla="*/ 81886 w 5240740"/>
                  <a:gd name="connsiteY1" fmla="*/ 54591 h 1596788"/>
                  <a:gd name="connsiteX2" fmla="*/ 163773 w 5240740"/>
                  <a:gd name="connsiteY2" fmla="*/ 122829 h 1596788"/>
                  <a:gd name="connsiteX3" fmla="*/ 204716 w 5240740"/>
                  <a:gd name="connsiteY3" fmla="*/ 150125 h 1596788"/>
                  <a:gd name="connsiteX4" fmla="*/ 300250 w 5240740"/>
                  <a:gd name="connsiteY4" fmla="*/ 177420 h 1596788"/>
                  <a:gd name="connsiteX5" fmla="*/ 341194 w 5240740"/>
                  <a:gd name="connsiteY5" fmla="*/ 204716 h 1596788"/>
                  <a:gd name="connsiteX6" fmla="*/ 491319 w 5240740"/>
                  <a:gd name="connsiteY6" fmla="*/ 245659 h 1596788"/>
                  <a:gd name="connsiteX7" fmla="*/ 532262 w 5240740"/>
                  <a:gd name="connsiteY7" fmla="*/ 272955 h 1596788"/>
                  <a:gd name="connsiteX8" fmla="*/ 614149 w 5240740"/>
                  <a:gd name="connsiteY8" fmla="*/ 313898 h 1596788"/>
                  <a:gd name="connsiteX9" fmla="*/ 668740 w 5240740"/>
                  <a:gd name="connsiteY9" fmla="*/ 300250 h 1596788"/>
                  <a:gd name="connsiteX10" fmla="*/ 750627 w 5240740"/>
                  <a:gd name="connsiteY10" fmla="*/ 232011 h 1596788"/>
                  <a:gd name="connsiteX11" fmla="*/ 777922 w 5240740"/>
                  <a:gd name="connsiteY11" fmla="*/ 191068 h 1596788"/>
                  <a:gd name="connsiteX12" fmla="*/ 818865 w 5240740"/>
                  <a:gd name="connsiteY12" fmla="*/ 150125 h 1596788"/>
                  <a:gd name="connsiteX13" fmla="*/ 846161 w 5240740"/>
                  <a:gd name="connsiteY13" fmla="*/ 109182 h 1596788"/>
                  <a:gd name="connsiteX14" fmla="*/ 887104 w 5240740"/>
                  <a:gd name="connsiteY14" fmla="*/ 81886 h 1596788"/>
                  <a:gd name="connsiteX15" fmla="*/ 968991 w 5240740"/>
                  <a:gd name="connsiteY15" fmla="*/ 13647 h 1596788"/>
                  <a:gd name="connsiteX16" fmla="*/ 1023582 w 5240740"/>
                  <a:gd name="connsiteY16" fmla="*/ 0 h 1596788"/>
                  <a:gd name="connsiteX17" fmla="*/ 1078173 w 5240740"/>
                  <a:gd name="connsiteY17" fmla="*/ 68238 h 1596788"/>
                  <a:gd name="connsiteX18" fmla="*/ 1228298 w 5240740"/>
                  <a:gd name="connsiteY18" fmla="*/ 150125 h 1596788"/>
                  <a:gd name="connsiteX19" fmla="*/ 1446662 w 5240740"/>
                  <a:gd name="connsiteY19" fmla="*/ 95534 h 1596788"/>
                  <a:gd name="connsiteX20" fmla="*/ 1692322 w 5240740"/>
                  <a:gd name="connsiteY20" fmla="*/ 136477 h 1596788"/>
                  <a:gd name="connsiteX21" fmla="*/ 1828800 w 5240740"/>
                  <a:gd name="connsiteY21" fmla="*/ 218364 h 1596788"/>
                  <a:gd name="connsiteX22" fmla="*/ 1992573 w 5240740"/>
                  <a:gd name="connsiteY22" fmla="*/ 232011 h 1596788"/>
                  <a:gd name="connsiteX23" fmla="*/ 2101755 w 5240740"/>
                  <a:gd name="connsiteY23" fmla="*/ 259307 h 1596788"/>
                  <a:gd name="connsiteX24" fmla="*/ 2183641 w 5240740"/>
                  <a:gd name="connsiteY24" fmla="*/ 327546 h 1596788"/>
                  <a:gd name="connsiteX25" fmla="*/ 2210937 w 5240740"/>
                  <a:gd name="connsiteY25" fmla="*/ 368489 h 1596788"/>
                  <a:gd name="connsiteX26" fmla="*/ 2251880 w 5240740"/>
                  <a:gd name="connsiteY26" fmla="*/ 409432 h 1596788"/>
                  <a:gd name="connsiteX27" fmla="*/ 2279176 w 5240740"/>
                  <a:gd name="connsiteY27" fmla="*/ 450376 h 1596788"/>
                  <a:gd name="connsiteX28" fmla="*/ 2292824 w 5240740"/>
                  <a:gd name="connsiteY28" fmla="*/ 491319 h 1596788"/>
                  <a:gd name="connsiteX29" fmla="*/ 2347415 w 5240740"/>
                  <a:gd name="connsiteY29" fmla="*/ 518614 h 1596788"/>
                  <a:gd name="connsiteX30" fmla="*/ 2456597 w 5240740"/>
                  <a:gd name="connsiteY30" fmla="*/ 545910 h 1596788"/>
                  <a:gd name="connsiteX31" fmla="*/ 2552131 w 5240740"/>
                  <a:gd name="connsiteY31" fmla="*/ 600501 h 1596788"/>
                  <a:gd name="connsiteX32" fmla="*/ 2593074 w 5240740"/>
                  <a:gd name="connsiteY32" fmla="*/ 614149 h 1596788"/>
                  <a:gd name="connsiteX33" fmla="*/ 2688609 w 5240740"/>
                  <a:gd name="connsiteY33" fmla="*/ 655092 h 1596788"/>
                  <a:gd name="connsiteX34" fmla="*/ 2729552 w 5240740"/>
                  <a:gd name="connsiteY34" fmla="*/ 696035 h 1596788"/>
                  <a:gd name="connsiteX35" fmla="*/ 2784143 w 5240740"/>
                  <a:gd name="connsiteY35" fmla="*/ 723331 h 1596788"/>
                  <a:gd name="connsiteX36" fmla="*/ 2825086 w 5240740"/>
                  <a:gd name="connsiteY36" fmla="*/ 750626 h 1596788"/>
                  <a:gd name="connsiteX37" fmla="*/ 2934268 w 5240740"/>
                  <a:gd name="connsiteY37" fmla="*/ 805217 h 1596788"/>
                  <a:gd name="connsiteX38" fmla="*/ 3029803 w 5240740"/>
                  <a:gd name="connsiteY38" fmla="*/ 818865 h 1596788"/>
                  <a:gd name="connsiteX39" fmla="*/ 3070746 w 5240740"/>
                  <a:gd name="connsiteY39" fmla="*/ 832513 h 1596788"/>
                  <a:gd name="connsiteX40" fmla="*/ 3207224 w 5240740"/>
                  <a:gd name="connsiteY40" fmla="*/ 846161 h 1596788"/>
                  <a:gd name="connsiteX41" fmla="*/ 3261815 w 5240740"/>
                  <a:gd name="connsiteY41" fmla="*/ 887104 h 1596788"/>
                  <a:gd name="connsiteX42" fmla="*/ 3343701 w 5240740"/>
                  <a:gd name="connsiteY42" fmla="*/ 914400 h 1596788"/>
                  <a:gd name="connsiteX43" fmla="*/ 3411940 w 5240740"/>
                  <a:gd name="connsiteY43" fmla="*/ 955343 h 1596788"/>
                  <a:gd name="connsiteX44" fmla="*/ 3671247 w 5240740"/>
                  <a:gd name="connsiteY44" fmla="*/ 982638 h 1596788"/>
                  <a:gd name="connsiteX45" fmla="*/ 3725838 w 5240740"/>
                  <a:gd name="connsiteY45" fmla="*/ 1009934 h 1596788"/>
                  <a:gd name="connsiteX46" fmla="*/ 3780430 w 5240740"/>
                  <a:gd name="connsiteY46" fmla="*/ 1023582 h 1596788"/>
                  <a:gd name="connsiteX47" fmla="*/ 3889612 w 5240740"/>
                  <a:gd name="connsiteY47" fmla="*/ 1064525 h 1596788"/>
                  <a:gd name="connsiteX48" fmla="*/ 3985146 w 5240740"/>
                  <a:gd name="connsiteY48" fmla="*/ 1119116 h 1596788"/>
                  <a:gd name="connsiteX49" fmla="*/ 4026089 w 5240740"/>
                  <a:gd name="connsiteY49" fmla="*/ 1160059 h 1596788"/>
                  <a:gd name="connsiteX50" fmla="*/ 4094328 w 5240740"/>
                  <a:gd name="connsiteY50" fmla="*/ 1214650 h 1596788"/>
                  <a:gd name="connsiteX51" fmla="*/ 4135271 w 5240740"/>
                  <a:gd name="connsiteY51" fmla="*/ 1255594 h 1596788"/>
                  <a:gd name="connsiteX52" fmla="*/ 4189862 w 5240740"/>
                  <a:gd name="connsiteY52" fmla="*/ 1282889 h 1596788"/>
                  <a:gd name="connsiteX53" fmla="*/ 4285397 w 5240740"/>
                  <a:gd name="connsiteY53" fmla="*/ 1323832 h 1596788"/>
                  <a:gd name="connsiteX54" fmla="*/ 4435522 w 5240740"/>
                  <a:gd name="connsiteY54" fmla="*/ 1419367 h 1596788"/>
                  <a:gd name="connsiteX55" fmla="*/ 4531057 w 5240740"/>
                  <a:gd name="connsiteY55" fmla="*/ 1378424 h 1596788"/>
                  <a:gd name="connsiteX56" fmla="*/ 4585647 w 5240740"/>
                  <a:gd name="connsiteY56" fmla="*/ 1378423 h 1596788"/>
                  <a:gd name="connsiteX57" fmla="*/ 4708478 w 5240740"/>
                  <a:gd name="connsiteY57" fmla="*/ 1433014 h 1596788"/>
                  <a:gd name="connsiteX58" fmla="*/ 4940489 w 5240740"/>
                  <a:gd name="connsiteY58" fmla="*/ 1419367 h 1596788"/>
                  <a:gd name="connsiteX59" fmla="*/ 5090615 w 5240740"/>
                  <a:gd name="connsiteY59" fmla="*/ 1528549 h 1596788"/>
                  <a:gd name="connsiteX60" fmla="*/ 5131558 w 5240740"/>
                  <a:gd name="connsiteY60" fmla="*/ 1542197 h 1596788"/>
                  <a:gd name="connsiteX61" fmla="*/ 5172501 w 5240740"/>
                  <a:gd name="connsiteY61" fmla="*/ 1569492 h 1596788"/>
                  <a:gd name="connsiteX62" fmla="*/ 5240740 w 5240740"/>
                  <a:gd name="connsiteY62" fmla="*/ 1596788 h 1596788"/>
                  <a:gd name="connsiteX0" fmla="*/ 0 w 5240740"/>
                  <a:gd name="connsiteY0" fmla="*/ 40943 h 1596788"/>
                  <a:gd name="connsiteX1" fmla="*/ 81886 w 5240740"/>
                  <a:gd name="connsiteY1" fmla="*/ 54591 h 1596788"/>
                  <a:gd name="connsiteX2" fmla="*/ 163773 w 5240740"/>
                  <a:gd name="connsiteY2" fmla="*/ 122829 h 1596788"/>
                  <a:gd name="connsiteX3" fmla="*/ 204716 w 5240740"/>
                  <a:gd name="connsiteY3" fmla="*/ 150125 h 1596788"/>
                  <a:gd name="connsiteX4" fmla="*/ 300250 w 5240740"/>
                  <a:gd name="connsiteY4" fmla="*/ 177420 h 1596788"/>
                  <a:gd name="connsiteX5" fmla="*/ 341194 w 5240740"/>
                  <a:gd name="connsiteY5" fmla="*/ 204716 h 1596788"/>
                  <a:gd name="connsiteX6" fmla="*/ 491319 w 5240740"/>
                  <a:gd name="connsiteY6" fmla="*/ 245659 h 1596788"/>
                  <a:gd name="connsiteX7" fmla="*/ 532262 w 5240740"/>
                  <a:gd name="connsiteY7" fmla="*/ 272955 h 1596788"/>
                  <a:gd name="connsiteX8" fmla="*/ 614149 w 5240740"/>
                  <a:gd name="connsiteY8" fmla="*/ 313898 h 1596788"/>
                  <a:gd name="connsiteX9" fmla="*/ 668740 w 5240740"/>
                  <a:gd name="connsiteY9" fmla="*/ 300250 h 1596788"/>
                  <a:gd name="connsiteX10" fmla="*/ 750627 w 5240740"/>
                  <a:gd name="connsiteY10" fmla="*/ 232011 h 1596788"/>
                  <a:gd name="connsiteX11" fmla="*/ 777922 w 5240740"/>
                  <a:gd name="connsiteY11" fmla="*/ 191068 h 1596788"/>
                  <a:gd name="connsiteX12" fmla="*/ 818865 w 5240740"/>
                  <a:gd name="connsiteY12" fmla="*/ 150125 h 1596788"/>
                  <a:gd name="connsiteX13" fmla="*/ 846161 w 5240740"/>
                  <a:gd name="connsiteY13" fmla="*/ 109182 h 1596788"/>
                  <a:gd name="connsiteX14" fmla="*/ 887104 w 5240740"/>
                  <a:gd name="connsiteY14" fmla="*/ 81886 h 1596788"/>
                  <a:gd name="connsiteX15" fmla="*/ 968991 w 5240740"/>
                  <a:gd name="connsiteY15" fmla="*/ 13647 h 1596788"/>
                  <a:gd name="connsiteX16" fmla="*/ 1023582 w 5240740"/>
                  <a:gd name="connsiteY16" fmla="*/ 0 h 1596788"/>
                  <a:gd name="connsiteX17" fmla="*/ 1091821 w 5240740"/>
                  <a:gd name="connsiteY17" fmla="*/ 150124 h 1596788"/>
                  <a:gd name="connsiteX18" fmla="*/ 1228298 w 5240740"/>
                  <a:gd name="connsiteY18" fmla="*/ 150125 h 1596788"/>
                  <a:gd name="connsiteX19" fmla="*/ 1446662 w 5240740"/>
                  <a:gd name="connsiteY19" fmla="*/ 95534 h 1596788"/>
                  <a:gd name="connsiteX20" fmla="*/ 1692322 w 5240740"/>
                  <a:gd name="connsiteY20" fmla="*/ 136477 h 1596788"/>
                  <a:gd name="connsiteX21" fmla="*/ 1828800 w 5240740"/>
                  <a:gd name="connsiteY21" fmla="*/ 218364 h 1596788"/>
                  <a:gd name="connsiteX22" fmla="*/ 1992573 w 5240740"/>
                  <a:gd name="connsiteY22" fmla="*/ 232011 h 1596788"/>
                  <a:gd name="connsiteX23" fmla="*/ 2101755 w 5240740"/>
                  <a:gd name="connsiteY23" fmla="*/ 259307 h 1596788"/>
                  <a:gd name="connsiteX24" fmla="*/ 2183641 w 5240740"/>
                  <a:gd name="connsiteY24" fmla="*/ 327546 h 1596788"/>
                  <a:gd name="connsiteX25" fmla="*/ 2210937 w 5240740"/>
                  <a:gd name="connsiteY25" fmla="*/ 368489 h 1596788"/>
                  <a:gd name="connsiteX26" fmla="*/ 2251880 w 5240740"/>
                  <a:gd name="connsiteY26" fmla="*/ 409432 h 1596788"/>
                  <a:gd name="connsiteX27" fmla="*/ 2279176 w 5240740"/>
                  <a:gd name="connsiteY27" fmla="*/ 450376 h 1596788"/>
                  <a:gd name="connsiteX28" fmla="*/ 2292824 w 5240740"/>
                  <a:gd name="connsiteY28" fmla="*/ 491319 h 1596788"/>
                  <a:gd name="connsiteX29" fmla="*/ 2347415 w 5240740"/>
                  <a:gd name="connsiteY29" fmla="*/ 518614 h 1596788"/>
                  <a:gd name="connsiteX30" fmla="*/ 2456597 w 5240740"/>
                  <a:gd name="connsiteY30" fmla="*/ 545910 h 1596788"/>
                  <a:gd name="connsiteX31" fmla="*/ 2552131 w 5240740"/>
                  <a:gd name="connsiteY31" fmla="*/ 600501 h 1596788"/>
                  <a:gd name="connsiteX32" fmla="*/ 2593074 w 5240740"/>
                  <a:gd name="connsiteY32" fmla="*/ 614149 h 1596788"/>
                  <a:gd name="connsiteX33" fmla="*/ 2688609 w 5240740"/>
                  <a:gd name="connsiteY33" fmla="*/ 655092 h 1596788"/>
                  <a:gd name="connsiteX34" fmla="*/ 2729552 w 5240740"/>
                  <a:gd name="connsiteY34" fmla="*/ 696035 h 1596788"/>
                  <a:gd name="connsiteX35" fmla="*/ 2784143 w 5240740"/>
                  <a:gd name="connsiteY35" fmla="*/ 723331 h 1596788"/>
                  <a:gd name="connsiteX36" fmla="*/ 2825086 w 5240740"/>
                  <a:gd name="connsiteY36" fmla="*/ 750626 h 1596788"/>
                  <a:gd name="connsiteX37" fmla="*/ 2934268 w 5240740"/>
                  <a:gd name="connsiteY37" fmla="*/ 805217 h 1596788"/>
                  <a:gd name="connsiteX38" fmla="*/ 3029803 w 5240740"/>
                  <a:gd name="connsiteY38" fmla="*/ 818865 h 1596788"/>
                  <a:gd name="connsiteX39" fmla="*/ 3070746 w 5240740"/>
                  <a:gd name="connsiteY39" fmla="*/ 832513 h 1596788"/>
                  <a:gd name="connsiteX40" fmla="*/ 3207224 w 5240740"/>
                  <a:gd name="connsiteY40" fmla="*/ 846161 h 1596788"/>
                  <a:gd name="connsiteX41" fmla="*/ 3261815 w 5240740"/>
                  <a:gd name="connsiteY41" fmla="*/ 887104 h 1596788"/>
                  <a:gd name="connsiteX42" fmla="*/ 3343701 w 5240740"/>
                  <a:gd name="connsiteY42" fmla="*/ 914400 h 1596788"/>
                  <a:gd name="connsiteX43" fmla="*/ 3411940 w 5240740"/>
                  <a:gd name="connsiteY43" fmla="*/ 955343 h 1596788"/>
                  <a:gd name="connsiteX44" fmla="*/ 3671247 w 5240740"/>
                  <a:gd name="connsiteY44" fmla="*/ 982638 h 1596788"/>
                  <a:gd name="connsiteX45" fmla="*/ 3725838 w 5240740"/>
                  <a:gd name="connsiteY45" fmla="*/ 1009934 h 1596788"/>
                  <a:gd name="connsiteX46" fmla="*/ 3780430 w 5240740"/>
                  <a:gd name="connsiteY46" fmla="*/ 1023582 h 1596788"/>
                  <a:gd name="connsiteX47" fmla="*/ 3889612 w 5240740"/>
                  <a:gd name="connsiteY47" fmla="*/ 1064525 h 1596788"/>
                  <a:gd name="connsiteX48" fmla="*/ 3985146 w 5240740"/>
                  <a:gd name="connsiteY48" fmla="*/ 1119116 h 1596788"/>
                  <a:gd name="connsiteX49" fmla="*/ 4026089 w 5240740"/>
                  <a:gd name="connsiteY49" fmla="*/ 1160059 h 1596788"/>
                  <a:gd name="connsiteX50" fmla="*/ 4094328 w 5240740"/>
                  <a:gd name="connsiteY50" fmla="*/ 1214650 h 1596788"/>
                  <a:gd name="connsiteX51" fmla="*/ 4135271 w 5240740"/>
                  <a:gd name="connsiteY51" fmla="*/ 1255594 h 1596788"/>
                  <a:gd name="connsiteX52" fmla="*/ 4189862 w 5240740"/>
                  <a:gd name="connsiteY52" fmla="*/ 1282889 h 1596788"/>
                  <a:gd name="connsiteX53" fmla="*/ 4285397 w 5240740"/>
                  <a:gd name="connsiteY53" fmla="*/ 1323832 h 1596788"/>
                  <a:gd name="connsiteX54" fmla="*/ 4435522 w 5240740"/>
                  <a:gd name="connsiteY54" fmla="*/ 1419367 h 1596788"/>
                  <a:gd name="connsiteX55" fmla="*/ 4531057 w 5240740"/>
                  <a:gd name="connsiteY55" fmla="*/ 1378424 h 1596788"/>
                  <a:gd name="connsiteX56" fmla="*/ 4585647 w 5240740"/>
                  <a:gd name="connsiteY56" fmla="*/ 1378423 h 1596788"/>
                  <a:gd name="connsiteX57" fmla="*/ 4708478 w 5240740"/>
                  <a:gd name="connsiteY57" fmla="*/ 1433014 h 1596788"/>
                  <a:gd name="connsiteX58" fmla="*/ 4940489 w 5240740"/>
                  <a:gd name="connsiteY58" fmla="*/ 1419367 h 1596788"/>
                  <a:gd name="connsiteX59" fmla="*/ 5090615 w 5240740"/>
                  <a:gd name="connsiteY59" fmla="*/ 1528549 h 1596788"/>
                  <a:gd name="connsiteX60" fmla="*/ 5131558 w 5240740"/>
                  <a:gd name="connsiteY60" fmla="*/ 1542197 h 1596788"/>
                  <a:gd name="connsiteX61" fmla="*/ 5172501 w 5240740"/>
                  <a:gd name="connsiteY61" fmla="*/ 1569492 h 1596788"/>
                  <a:gd name="connsiteX62" fmla="*/ 5240740 w 5240740"/>
                  <a:gd name="connsiteY62" fmla="*/ 1596788 h 1596788"/>
                  <a:gd name="connsiteX0" fmla="*/ 0 w 5240740"/>
                  <a:gd name="connsiteY0" fmla="*/ 27296 h 1583141"/>
                  <a:gd name="connsiteX1" fmla="*/ 81886 w 5240740"/>
                  <a:gd name="connsiteY1" fmla="*/ 40944 h 1583141"/>
                  <a:gd name="connsiteX2" fmla="*/ 163773 w 5240740"/>
                  <a:gd name="connsiteY2" fmla="*/ 109182 h 1583141"/>
                  <a:gd name="connsiteX3" fmla="*/ 204716 w 5240740"/>
                  <a:gd name="connsiteY3" fmla="*/ 136478 h 1583141"/>
                  <a:gd name="connsiteX4" fmla="*/ 300250 w 5240740"/>
                  <a:gd name="connsiteY4" fmla="*/ 163773 h 1583141"/>
                  <a:gd name="connsiteX5" fmla="*/ 341194 w 5240740"/>
                  <a:gd name="connsiteY5" fmla="*/ 191069 h 1583141"/>
                  <a:gd name="connsiteX6" fmla="*/ 491319 w 5240740"/>
                  <a:gd name="connsiteY6" fmla="*/ 232012 h 1583141"/>
                  <a:gd name="connsiteX7" fmla="*/ 532262 w 5240740"/>
                  <a:gd name="connsiteY7" fmla="*/ 259308 h 1583141"/>
                  <a:gd name="connsiteX8" fmla="*/ 614149 w 5240740"/>
                  <a:gd name="connsiteY8" fmla="*/ 300251 h 1583141"/>
                  <a:gd name="connsiteX9" fmla="*/ 668740 w 5240740"/>
                  <a:gd name="connsiteY9" fmla="*/ 286603 h 1583141"/>
                  <a:gd name="connsiteX10" fmla="*/ 750627 w 5240740"/>
                  <a:gd name="connsiteY10" fmla="*/ 218364 h 1583141"/>
                  <a:gd name="connsiteX11" fmla="*/ 777922 w 5240740"/>
                  <a:gd name="connsiteY11" fmla="*/ 177421 h 1583141"/>
                  <a:gd name="connsiteX12" fmla="*/ 818865 w 5240740"/>
                  <a:gd name="connsiteY12" fmla="*/ 136478 h 1583141"/>
                  <a:gd name="connsiteX13" fmla="*/ 846161 w 5240740"/>
                  <a:gd name="connsiteY13" fmla="*/ 95535 h 1583141"/>
                  <a:gd name="connsiteX14" fmla="*/ 887104 w 5240740"/>
                  <a:gd name="connsiteY14" fmla="*/ 68239 h 1583141"/>
                  <a:gd name="connsiteX15" fmla="*/ 968991 w 5240740"/>
                  <a:gd name="connsiteY15" fmla="*/ 0 h 1583141"/>
                  <a:gd name="connsiteX16" fmla="*/ 1023582 w 5240740"/>
                  <a:gd name="connsiteY16" fmla="*/ 68239 h 1583141"/>
                  <a:gd name="connsiteX17" fmla="*/ 1091821 w 5240740"/>
                  <a:gd name="connsiteY17" fmla="*/ 136477 h 1583141"/>
                  <a:gd name="connsiteX18" fmla="*/ 1228298 w 5240740"/>
                  <a:gd name="connsiteY18" fmla="*/ 136478 h 1583141"/>
                  <a:gd name="connsiteX19" fmla="*/ 1446662 w 5240740"/>
                  <a:gd name="connsiteY19" fmla="*/ 81887 h 1583141"/>
                  <a:gd name="connsiteX20" fmla="*/ 1692322 w 5240740"/>
                  <a:gd name="connsiteY20" fmla="*/ 122830 h 1583141"/>
                  <a:gd name="connsiteX21" fmla="*/ 1828800 w 5240740"/>
                  <a:gd name="connsiteY21" fmla="*/ 204717 h 1583141"/>
                  <a:gd name="connsiteX22" fmla="*/ 1992573 w 5240740"/>
                  <a:gd name="connsiteY22" fmla="*/ 218364 h 1583141"/>
                  <a:gd name="connsiteX23" fmla="*/ 2101755 w 5240740"/>
                  <a:gd name="connsiteY23" fmla="*/ 245660 h 1583141"/>
                  <a:gd name="connsiteX24" fmla="*/ 2183641 w 5240740"/>
                  <a:gd name="connsiteY24" fmla="*/ 313899 h 1583141"/>
                  <a:gd name="connsiteX25" fmla="*/ 2210937 w 5240740"/>
                  <a:gd name="connsiteY25" fmla="*/ 354842 h 1583141"/>
                  <a:gd name="connsiteX26" fmla="*/ 2251880 w 5240740"/>
                  <a:gd name="connsiteY26" fmla="*/ 395785 h 1583141"/>
                  <a:gd name="connsiteX27" fmla="*/ 2279176 w 5240740"/>
                  <a:gd name="connsiteY27" fmla="*/ 436729 h 1583141"/>
                  <a:gd name="connsiteX28" fmla="*/ 2292824 w 5240740"/>
                  <a:gd name="connsiteY28" fmla="*/ 477672 h 1583141"/>
                  <a:gd name="connsiteX29" fmla="*/ 2347415 w 5240740"/>
                  <a:gd name="connsiteY29" fmla="*/ 504967 h 1583141"/>
                  <a:gd name="connsiteX30" fmla="*/ 2456597 w 5240740"/>
                  <a:gd name="connsiteY30" fmla="*/ 532263 h 1583141"/>
                  <a:gd name="connsiteX31" fmla="*/ 2552131 w 5240740"/>
                  <a:gd name="connsiteY31" fmla="*/ 586854 h 1583141"/>
                  <a:gd name="connsiteX32" fmla="*/ 2593074 w 5240740"/>
                  <a:gd name="connsiteY32" fmla="*/ 600502 h 1583141"/>
                  <a:gd name="connsiteX33" fmla="*/ 2688609 w 5240740"/>
                  <a:gd name="connsiteY33" fmla="*/ 641445 h 1583141"/>
                  <a:gd name="connsiteX34" fmla="*/ 2729552 w 5240740"/>
                  <a:gd name="connsiteY34" fmla="*/ 682388 h 1583141"/>
                  <a:gd name="connsiteX35" fmla="*/ 2784143 w 5240740"/>
                  <a:gd name="connsiteY35" fmla="*/ 709684 h 1583141"/>
                  <a:gd name="connsiteX36" fmla="*/ 2825086 w 5240740"/>
                  <a:gd name="connsiteY36" fmla="*/ 736979 h 1583141"/>
                  <a:gd name="connsiteX37" fmla="*/ 2934268 w 5240740"/>
                  <a:gd name="connsiteY37" fmla="*/ 791570 h 1583141"/>
                  <a:gd name="connsiteX38" fmla="*/ 3029803 w 5240740"/>
                  <a:gd name="connsiteY38" fmla="*/ 805218 h 1583141"/>
                  <a:gd name="connsiteX39" fmla="*/ 3070746 w 5240740"/>
                  <a:gd name="connsiteY39" fmla="*/ 818866 h 1583141"/>
                  <a:gd name="connsiteX40" fmla="*/ 3207224 w 5240740"/>
                  <a:gd name="connsiteY40" fmla="*/ 832514 h 1583141"/>
                  <a:gd name="connsiteX41" fmla="*/ 3261815 w 5240740"/>
                  <a:gd name="connsiteY41" fmla="*/ 873457 h 1583141"/>
                  <a:gd name="connsiteX42" fmla="*/ 3343701 w 5240740"/>
                  <a:gd name="connsiteY42" fmla="*/ 900753 h 1583141"/>
                  <a:gd name="connsiteX43" fmla="*/ 3411940 w 5240740"/>
                  <a:gd name="connsiteY43" fmla="*/ 941696 h 1583141"/>
                  <a:gd name="connsiteX44" fmla="*/ 3671247 w 5240740"/>
                  <a:gd name="connsiteY44" fmla="*/ 968991 h 1583141"/>
                  <a:gd name="connsiteX45" fmla="*/ 3725838 w 5240740"/>
                  <a:gd name="connsiteY45" fmla="*/ 996287 h 1583141"/>
                  <a:gd name="connsiteX46" fmla="*/ 3780430 w 5240740"/>
                  <a:gd name="connsiteY46" fmla="*/ 1009935 h 1583141"/>
                  <a:gd name="connsiteX47" fmla="*/ 3889612 w 5240740"/>
                  <a:gd name="connsiteY47" fmla="*/ 1050878 h 1583141"/>
                  <a:gd name="connsiteX48" fmla="*/ 3985146 w 5240740"/>
                  <a:gd name="connsiteY48" fmla="*/ 1105469 h 1583141"/>
                  <a:gd name="connsiteX49" fmla="*/ 4026089 w 5240740"/>
                  <a:gd name="connsiteY49" fmla="*/ 1146412 h 1583141"/>
                  <a:gd name="connsiteX50" fmla="*/ 4094328 w 5240740"/>
                  <a:gd name="connsiteY50" fmla="*/ 1201003 h 1583141"/>
                  <a:gd name="connsiteX51" fmla="*/ 4135271 w 5240740"/>
                  <a:gd name="connsiteY51" fmla="*/ 1241947 h 1583141"/>
                  <a:gd name="connsiteX52" fmla="*/ 4189862 w 5240740"/>
                  <a:gd name="connsiteY52" fmla="*/ 1269242 h 1583141"/>
                  <a:gd name="connsiteX53" fmla="*/ 4285397 w 5240740"/>
                  <a:gd name="connsiteY53" fmla="*/ 1310185 h 1583141"/>
                  <a:gd name="connsiteX54" fmla="*/ 4435522 w 5240740"/>
                  <a:gd name="connsiteY54" fmla="*/ 1405720 h 1583141"/>
                  <a:gd name="connsiteX55" fmla="*/ 4531057 w 5240740"/>
                  <a:gd name="connsiteY55" fmla="*/ 1364777 h 1583141"/>
                  <a:gd name="connsiteX56" fmla="*/ 4585647 w 5240740"/>
                  <a:gd name="connsiteY56" fmla="*/ 1364776 h 1583141"/>
                  <a:gd name="connsiteX57" fmla="*/ 4708478 w 5240740"/>
                  <a:gd name="connsiteY57" fmla="*/ 1419367 h 1583141"/>
                  <a:gd name="connsiteX58" fmla="*/ 4940489 w 5240740"/>
                  <a:gd name="connsiteY58" fmla="*/ 1405720 h 1583141"/>
                  <a:gd name="connsiteX59" fmla="*/ 5090615 w 5240740"/>
                  <a:gd name="connsiteY59" fmla="*/ 1514902 h 1583141"/>
                  <a:gd name="connsiteX60" fmla="*/ 5131558 w 5240740"/>
                  <a:gd name="connsiteY60" fmla="*/ 1528550 h 1583141"/>
                  <a:gd name="connsiteX61" fmla="*/ 5172501 w 5240740"/>
                  <a:gd name="connsiteY61" fmla="*/ 1555845 h 1583141"/>
                  <a:gd name="connsiteX62" fmla="*/ 5240740 w 5240740"/>
                  <a:gd name="connsiteY62" fmla="*/ 1583141 h 1583141"/>
                  <a:gd name="connsiteX0" fmla="*/ 0 w 5240740"/>
                  <a:gd name="connsiteY0" fmla="*/ 27975 h 1583820"/>
                  <a:gd name="connsiteX1" fmla="*/ 81886 w 5240740"/>
                  <a:gd name="connsiteY1" fmla="*/ 41623 h 1583820"/>
                  <a:gd name="connsiteX2" fmla="*/ 163773 w 5240740"/>
                  <a:gd name="connsiteY2" fmla="*/ 109861 h 1583820"/>
                  <a:gd name="connsiteX3" fmla="*/ 204716 w 5240740"/>
                  <a:gd name="connsiteY3" fmla="*/ 137157 h 1583820"/>
                  <a:gd name="connsiteX4" fmla="*/ 300250 w 5240740"/>
                  <a:gd name="connsiteY4" fmla="*/ 164452 h 1583820"/>
                  <a:gd name="connsiteX5" fmla="*/ 341194 w 5240740"/>
                  <a:gd name="connsiteY5" fmla="*/ 191748 h 1583820"/>
                  <a:gd name="connsiteX6" fmla="*/ 491319 w 5240740"/>
                  <a:gd name="connsiteY6" fmla="*/ 232691 h 1583820"/>
                  <a:gd name="connsiteX7" fmla="*/ 532262 w 5240740"/>
                  <a:gd name="connsiteY7" fmla="*/ 259987 h 1583820"/>
                  <a:gd name="connsiteX8" fmla="*/ 614149 w 5240740"/>
                  <a:gd name="connsiteY8" fmla="*/ 300930 h 1583820"/>
                  <a:gd name="connsiteX9" fmla="*/ 668740 w 5240740"/>
                  <a:gd name="connsiteY9" fmla="*/ 287282 h 1583820"/>
                  <a:gd name="connsiteX10" fmla="*/ 750627 w 5240740"/>
                  <a:gd name="connsiteY10" fmla="*/ 219043 h 1583820"/>
                  <a:gd name="connsiteX11" fmla="*/ 777922 w 5240740"/>
                  <a:gd name="connsiteY11" fmla="*/ 178100 h 1583820"/>
                  <a:gd name="connsiteX12" fmla="*/ 818865 w 5240740"/>
                  <a:gd name="connsiteY12" fmla="*/ 137157 h 1583820"/>
                  <a:gd name="connsiteX13" fmla="*/ 846161 w 5240740"/>
                  <a:gd name="connsiteY13" fmla="*/ 96214 h 1583820"/>
                  <a:gd name="connsiteX14" fmla="*/ 887104 w 5240740"/>
                  <a:gd name="connsiteY14" fmla="*/ 68918 h 1583820"/>
                  <a:gd name="connsiteX15" fmla="*/ 968991 w 5240740"/>
                  <a:gd name="connsiteY15" fmla="*/ 679 h 1583820"/>
                  <a:gd name="connsiteX16" fmla="*/ 1037229 w 5240740"/>
                  <a:gd name="connsiteY16" fmla="*/ 109862 h 1583820"/>
                  <a:gd name="connsiteX17" fmla="*/ 1091821 w 5240740"/>
                  <a:gd name="connsiteY17" fmla="*/ 137156 h 1583820"/>
                  <a:gd name="connsiteX18" fmla="*/ 1228298 w 5240740"/>
                  <a:gd name="connsiteY18" fmla="*/ 137157 h 1583820"/>
                  <a:gd name="connsiteX19" fmla="*/ 1446662 w 5240740"/>
                  <a:gd name="connsiteY19" fmla="*/ 82566 h 1583820"/>
                  <a:gd name="connsiteX20" fmla="*/ 1692322 w 5240740"/>
                  <a:gd name="connsiteY20" fmla="*/ 123509 h 1583820"/>
                  <a:gd name="connsiteX21" fmla="*/ 1828800 w 5240740"/>
                  <a:gd name="connsiteY21" fmla="*/ 205396 h 1583820"/>
                  <a:gd name="connsiteX22" fmla="*/ 1992573 w 5240740"/>
                  <a:gd name="connsiteY22" fmla="*/ 219043 h 1583820"/>
                  <a:gd name="connsiteX23" fmla="*/ 2101755 w 5240740"/>
                  <a:gd name="connsiteY23" fmla="*/ 246339 h 1583820"/>
                  <a:gd name="connsiteX24" fmla="*/ 2183641 w 5240740"/>
                  <a:gd name="connsiteY24" fmla="*/ 314578 h 1583820"/>
                  <a:gd name="connsiteX25" fmla="*/ 2210937 w 5240740"/>
                  <a:gd name="connsiteY25" fmla="*/ 355521 h 1583820"/>
                  <a:gd name="connsiteX26" fmla="*/ 2251880 w 5240740"/>
                  <a:gd name="connsiteY26" fmla="*/ 396464 h 1583820"/>
                  <a:gd name="connsiteX27" fmla="*/ 2279176 w 5240740"/>
                  <a:gd name="connsiteY27" fmla="*/ 437408 h 1583820"/>
                  <a:gd name="connsiteX28" fmla="*/ 2292824 w 5240740"/>
                  <a:gd name="connsiteY28" fmla="*/ 478351 h 1583820"/>
                  <a:gd name="connsiteX29" fmla="*/ 2347415 w 5240740"/>
                  <a:gd name="connsiteY29" fmla="*/ 505646 h 1583820"/>
                  <a:gd name="connsiteX30" fmla="*/ 2456597 w 5240740"/>
                  <a:gd name="connsiteY30" fmla="*/ 532942 h 1583820"/>
                  <a:gd name="connsiteX31" fmla="*/ 2552131 w 5240740"/>
                  <a:gd name="connsiteY31" fmla="*/ 587533 h 1583820"/>
                  <a:gd name="connsiteX32" fmla="*/ 2593074 w 5240740"/>
                  <a:gd name="connsiteY32" fmla="*/ 601181 h 1583820"/>
                  <a:gd name="connsiteX33" fmla="*/ 2688609 w 5240740"/>
                  <a:gd name="connsiteY33" fmla="*/ 642124 h 1583820"/>
                  <a:gd name="connsiteX34" fmla="*/ 2729552 w 5240740"/>
                  <a:gd name="connsiteY34" fmla="*/ 683067 h 1583820"/>
                  <a:gd name="connsiteX35" fmla="*/ 2784143 w 5240740"/>
                  <a:gd name="connsiteY35" fmla="*/ 710363 h 1583820"/>
                  <a:gd name="connsiteX36" fmla="*/ 2825086 w 5240740"/>
                  <a:gd name="connsiteY36" fmla="*/ 737658 h 1583820"/>
                  <a:gd name="connsiteX37" fmla="*/ 2934268 w 5240740"/>
                  <a:gd name="connsiteY37" fmla="*/ 792249 h 1583820"/>
                  <a:gd name="connsiteX38" fmla="*/ 3029803 w 5240740"/>
                  <a:gd name="connsiteY38" fmla="*/ 805897 h 1583820"/>
                  <a:gd name="connsiteX39" fmla="*/ 3070746 w 5240740"/>
                  <a:gd name="connsiteY39" fmla="*/ 819545 h 1583820"/>
                  <a:gd name="connsiteX40" fmla="*/ 3207224 w 5240740"/>
                  <a:gd name="connsiteY40" fmla="*/ 833193 h 1583820"/>
                  <a:gd name="connsiteX41" fmla="*/ 3261815 w 5240740"/>
                  <a:gd name="connsiteY41" fmla="*/ 874136 h 1583820"/>
                  <a:gd name="connsiteX42" fmla="*/ 3343701 w 5240740"/>
                  <a:gd name="connsiteY42" fmla="*/ 901432 h 1583820"/>
                  <a:gd name="connsiteX43" fmla="*/ 3411940 w 5240740"/>
                  <a:gd name="connsiteY43" fmla="*/ 942375 h 1583820"/>
                  <a:gd name="connsiteX44" fmla="*/ 3671247 w 5240740"/>
                  <a:gd name="connsiteY44" fmla="*/ 969670 h 1583820"/>
                  <a:gd name="connsiteX45" fmla="*/ 3725838 w 5240740"/>
                  <a:gd name="connsiteY45" fmla="*/ 996966 h 1583820"/>
                  <a:gd name="connsiteX46" fmla="*/ 3780430 w 5240740"/>
                  <a:gd name="connsiteY46" fmla="*/ 1010614 h 1583820"/>
                  <a:gd name="connsiteX47" fmla="*/ 3889612 w 5240740"/>
                  <a:gd name="connsiteY47" fmla="*/ 1051557 h 1583820"/>
                  <a:gd name="connsiteX48" fmla="*/ 3985146 w 5240740"/>
                  <a:gd name="connsiteY48" fmla="*/ 1106148 h 1583820"/>
                  <a:gd name="connsiteX49" fmla="*/ 4026089 w 5240740"/>
                  <a:gd name="connsiteY49" fmla="*/ 1147091 h 1583820"/>
                  <a:gd name="connsiteX50" fmla="*/ 4094328 w 5240740"/>
                  <a:gd name="connsiteY50" fmla="*/ 1201682 h 1583820"/>
                  <a:gd name="connsiteX51" fmla="*/ 4135271 w 5240740"/>
                  <a:gd name="connsiteY51" fmla="*/ 1242626 h 1583820"/>
                  <a:gd name="connsiteX52" fmla="*/ 4189862 w 5240740"/>
                  <a:gd name="connsiteY52" fmla="*/ 1269921 h 1583820"/>
                  <a:gd name="connsiteX53" fmla="*/ 4285397 w 5240740"/>
                  <a:gd name="connsiteY53" fmla="*/ 1310864 h 1583820"/>
                  <a:gd name="connsiteX54" fmla="*/ 4435522 w 5240740"/>
                  <a:gd name="connsiteY54" fmla="*/ 1406399 h 1583820"/>
                  <a:gd name="connsiteX55" fmla="*/ 4531057 w 5240740"/>
                  <a:gd name="connsiteY55" fmla="*/ 1365456 h 1583820"/>
                  <a:gd name="connsiteX56" fmla="*/ 4585647 w 5240740"/>
                  <a:gd name="connsiteY56" fmla="*/ 1365455 h 1583820"/>
                  <a:gd name="connsiteX57" fmla="*/ 4708478 w 5240740"/>
                  <a:gd name="connsiteY57" fmla="*/ 1420046 h 1583820"/>
                  <a:gd name="connsiteX58" fmla="*/ 4940489 w 5240740"/>
                  <a:gd name="connsiteY58" fmla="*/ 1406399 h 1583820"/>
                  <a:gd name="connsiteX59" fmla="*/ 5090615 w 5240740"/>
                  <a:gd name="connsiteY59" fmla="*/ 1515581 h 1583820"/>
                  <a:gd name="connsiteX60" fmla="*/ 5131558 w 5240740"/>
                  <a:gd name="connsiteY60" fmla="*/ 1529229 h 1583820"/>
                  <a:gd name="connsiteX61" fmla="*/ 5172501 w 5240740"/>
                  <a:gd name="connsiteY61" fmla="*/ 1556524 h 1583820"/>
                  <a:gd name="connsiteX62" fmla="*/ 5240740 w 5240740"/>
                  <a:gd name="connsiteY62" fmla="*/ 1583820 h 1583820"/>
                  <a:gd name="connsiteX0" fmla="*/ 0 w 5240740"/>
                  <a:gd name="connsiteY0" fmla="*/ 27975 h 1583820"/>
                  <a:gd name="connsiteX1" fmla="*/ 81886 w 5240740"/>
                  <a:gd name="connsiteY1" fmla="*/ 41623 h 1583820"/>
                  <a:gd name="connsiteX2" fmla="*/ 163773 w 5240740"/>
                  <a:gd name="connsiteY2" fmla="*/ 109861 h 1583820"/>
                  <a:gd name="connsiteX3" fmla="*/ 204716 w 5240740"/>
                  <a:gd name="connsiteY3" fmla="*/ 137157 h 1583820"/>
                  <a:gd name="connsiteX4" fmla="*/ 300250 w 5240740"/>
                  <a:gd name="connsiteY4" fmla="*/ 164452 h 1583820"/>
                  <a:gd name="connsiteX5" fmla="*/ 341194 w 5240740"/>
                  <a:gd name="connsiteY5" fmla="*/ 191748 h 1583820"/>
                  <a:gd name="connsiteX6" fmla="*/ 491319 w 5240740"/>
                  <a:gd name="connsiteY6" fmla="*/ 232691 h 1583820"/>
                  <a:gd name="connsiteX7" fmla="*/ 532262 w 5240740"/>
                  <a:gd name="connsiteY7" fmla="*/ 259987 h 1583820"/>
                  <a:gd name="connsiteX8" fmla="*/ 614149 w 5240740"/>
                  <a:gd name="connsiteY8" fmla="*/ 300930 h 1583820"/>
                  <a:gd name="connsiteX9" fmla="*/ 668740 w 5240740"/>
                  <a:gd name="connsiteY9" fmla="*/ 287282 h 1583820"/>
                  <a:gd name="connsiteX10" fmla="*/ 750627 w 5240740"/>
                  <a:gd name="connsiteY10" fmla="*/ 219043 h 1583820"/>
                  <a:gd name="connsiteX11" fmla="*/ 777922 w 5240740"/>
                  <a:gd name="connsiteY11" fmla="*/ 178100 h 1583820"/>
                  <a:gd name="connsiteX12" fmla="*/ 818865 w 5240740"/>
                  <a:gd name="connsiteY12" fmla="*/ 137157 h 1583820"/>
                  <a:gd name="connsiteX13" fmla="*/ 846161 w 5240740"/>
                  <a:gd name="connsiteY13" fmla="*/ 96214 h 1583820"/>
                  <a:gd name="connsiteX14" fmla="*/ 887104 w 5240740"/>
                  <a:gd name="connsiteY14" fmla="*/ 68918 h 1583820"/>
                  <a:gd name="connsiteX15" fmla="*/ 968991 w 5240740"/>
                  <a:gd name="connsiteY15" fmla="*/ 679 h 1583820"/>
                  <a:gd name="connsiteX16" fmla="*/ 1037229 w 5240740"/>
                  <a:gd name="connsiteY16" fmla="*/ 109862 h 1583820"/>
                  <a:gd name="connsiteX17" fmla="*/ 1091821 w 5240740"/>
                  <a:gd name="connsiteY17" fmla="*/ 137156 h 1583820"/>
                  <a:gd name="connsiteX18" fmla="*/ 1228298 w 5240740"/>
                  <a:gd name="connsiteY18" fmla="*/ 137157 h 1583820"/>
                  <a:gd name="connsiteX19" fmla="*/ 1446662 w 5240740"/>
                  <a:gd name="connsiteY19" fmla="*/ 82566 h 1583820"/>
                  <a:gd name="connsiteX20" fmla="*/ 1692322 w 5240740"/>
                  <a:gd name="connsiteY20" fmla="*/ 123509 h 1583820"/>
                  <a:gd name="connsiteX21" fmla="*/ 1828800 w 5240740"/>
                  <a:gd name="connsiteY21" fmla="*/ 205396 h 1583820"/>
                  <a:gd name="connsiteX22" fmla="*/ 1992573 w 5240740"/>
                  <a:gd name="connsiteY22" fmla="*/ 219043 h 1583820"/>
                  <a:gd name="connsiteX23" fmla="*/ 2101755 w 5240740"/>
                  <a:gd name="connsiteY23" fmla="*/ 246339 h 1583820"/>
                  <a:gd name="connsiteX24" fmla="*/ 2183641 w 5240740"/>
                  <a:gd name="connsiteY24" fmla="*/ 314578 h 1583820"/>
                  <a:gd name="connsiteX25" fmla="*/ 2210937 w 5240740"/>
                  <a:gd name="connsiteY25" fmla="*/ 355521 h 1583820"/>
                  <a:gd name="connsiteX26" fmla="*/ 2251880 w 5240740"/>
                  <a:gd name="connsiteY26" fmla="*/ 396464 h 1583820"/>
                  <a:gd name="connsiteX27" fmla="*/ 2279176 w 5240740"/>
                  <a:gd name="connsiteY27" fmla="*/ 437408 h 1583820"/>
                  <a:gd name="connsiteX28" fmla="*/ 2292824 w 5240740"/>
                  <a:gd name="connsiteY28" fmla="*/ 478351 h 1583820"/>
                  <a:gd name="connsiteX29" fmla="*/ 2347415 w 5240740"/>
                  <a:gd name="connsiteY29" fmla="*/ 505646 h 1583820"/>
                  <a:gd name="connsiteX30" fmla="*/ 2456597 w 5240740"/>
                  <a:gd name="connsiteY30" fmla="*/ 532942 h 1583820"/>
                  <a:gd name="connsiteX31" fmla="*/ 2552131 w 5240740"/>
                  <a:gd name="connsiteY31" fmla="*/ 587533 h 1583820"/>
                  <a:gd name="connsiteX32" fmla="*/ 2593074 w 5240740"/>
                  <a:gd name="connsiteY32" fmla="*/ 601181 h 1583820"/>
                  <a:gd name="connsiteX33" fmla="*/ 2688609 w 5240740"/>
                  <a:gd name="connsiteY33" fmla="*/ 642124 h 1583820"/>
                  <a:gd name="connsiteX34" fmla="*/ 2729552 w 5240740"/>
                  <a:gd name="connsiteY34" fmla="*/ 683067 h 1583820"/>
                  <a:gd name="connsiteX35" fmla="*/ 2784143 w 5240740"/>
                  <a:gd name="connsiteY35" fmla="*/ 710363 h 1583820"/>
                  <a:gd name="connsiteX36" fmla="*/ 2825086 w 5240740"/>
                  <a:gd name="connsiteY36" fmla="*/ 737658 h 1583820"/>
                  <a:gd name="connsiteX37" fmla="*/ 2934268 w 5240740"/>
                  <a:gd name="connsiteY37" fmla="*/ 792249 h 1583820"/>
                  <a:gd name="connsiteX38" fmla="*/ 3029803 w 5240740"/>
                  <a:gd name="connsiteY38" fmla="*/ 805897 h 1583820"/>
                  <a:gd name="connsiteX39" fmla="*/ 3070746 w 5240740"/>
                  <a:gd name="connsiteY39" fmla="*/ 819545 h 1583820"/>
                  <a:gd name="connsiteX40" fmla="*/ 3207224 w 5240740"/>
                  <a:gd name="connsiteY40" fmla="*/ 833193 h 1583820"/>
                  <a:gd name="connsiteX41" fmla="*/ 3261815 w 5240740"/>
                  <a:gd name="connsiteY41" fmla="*/ 874136 h 1583820"/>
                  <a:gd name="connsiteX42" fmla="*/ 3343701 w 5240740"/>
                  <a:gd name="connsiteY42" fmla="*/ 901432 h 1583820"/>
                  <a:gd name="connsiteX43" fmla="*/ 3411940 w 5240740"/>
                  <a:gd name="connsiteY43" fmla="*/ 942375 h 1583820"/>
                  <a:gd name="connsiteX44" fmla="*/ 3671247 w 5240740"/>
                  <a:gd name="connsiteY44" fmla="*/ 969670 h 1583820"/>
                  <a:gd name="connsiteX45" fmla="*/ 3725838 w 5240740"/>
                  <a:gd name="connsiteY45" fmla="*/ 996966 h 1583820"/>
                  <a:gd name="connsiteX46" fmla="*/ 3780430 w 5240740"/>
                  <a:gd name="connsiteY46" fmla="*/ 1010614 h 1583820"/>
                  <a:gd name="connsiteX47" fmla="*/ 3889612 w 5240740"/>
                  <a:gd name="connsiteY47" fmla="*/ 1051557 h 1583820"/>
                  <a:gd name="connsiteX48" fmla="*/ 3985146 w 5240740"/>
                  <a:gd name="connsiteY48" fmla="*/ 1106148 h 1583820"/>
                  <a:gd name="connsiteX49" fmla="*/ 4026089 w 5240740"/>
                  <a:gd name="connsiteY49" fmla="*/ 1147091 h 1583820"/>
                  <a:gd name="connsiteX50" fmla="*/ 4094328 w 5240740"/>
                  <a:gd name="connsiteY50" fmla="*/ 1201682 h 1583820"/>
                  <a:gd name="connsiteX51" fmla="*/ 4135271 w 5240740"/>
                  <a:gd name="connsiteY51" fmla="*/ 1242626 h 1583820"/>
                  <a:gd name="connsiteX52" fmla="*/ 4189862 w 5240740"/>
                  <a:gd name="connsiteY52" fmla="*/ 1269921 h 1583820"/>
                  <a:gd name="connsiteX53" fmla="*/ 4285397 w 5240740"/>
                  <a:gd name="connsiteY53" fmla="*/ 1310864 h 1583820"/>
                  <a:gd name="connsiteX54" fmla="*/ 4435522 w 5240740"/>
                  <a:gd name="connsiteY54" fmla="*/ 1406399 h 1583820"/>
                  <a:gd name="connsiteX55" fmla="*/ 4531057 w 5240740"/>
                  <a:gd name="connsiteY55" fmla="*/ 1365456 h 1583820"/>
                  <a:gd name="connsiteX56" fmla="*/ 4585647 w 5240740"/>
                  <a:gd name="connsiteY56" fmla="*/ 1365455 h 1583820"/>
                  <a:gd name="connsiteX57" fmla="*/ 4708478 w 5240740"/>
                  <a:gd name="connsiteY57" fmla="*/ 1420046 h 1583820"/>
                  <a:gd name="connsiteX58" fmla="*/ 4940489 w 5240740"/>
                  <a:gd name="connsiteY58" fmla="*/ 1406399 h 1583820"/>
                  <a:gd name="connsiteX59" fmla="*/ 5090615 w 5240740"/>
                  <a:gd name="connsiteY59" fmla="*/ 1515581 h 1583820"/>
                  <a:gd name="connsiteX60" fmla="*/ 5131558 w 5240740"/>
                  <a:gd name="connsiteY60" fmla="*/ 1529229 h 1583820"/>
                  <a:gd name="connsiteX61" fmla="*/ 5172501 w 5240740"/>
                  <a:gd name="connsiteY61" fmla="*/ 1556524 h 1583820"/>
                  <a:gd name="connsiteX62" fmla="*/ 5240740 w 5240740"/>
                  <a:gd name="connsiteY62" fmla="*/ 1583820 h 15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240740" h="1583820">
                    <a:moveTo>
                      <a:pt x="0" y="27975"/>
                    </a:moveTo>
                    <a:cubicBezTo>
                      <a:pt x="27295" y="32524"/>
                      <a:pt x="55634" y="32872"/>
                      <a:pt x="81886" y="41623"/>
                    </a:cubicBezTo>
                    <a:cubicBezTo>
                      <a:pt x="115773" y="52919"/>
                      <a:pt x="138432" y="88743"/>
                      <a:pt x="163773" y="109861"/>
                    </a:cubicBezTo>
                    <a:cubicBezTo>
                      <a:pt x="176374" y="120362"/>
                      <a:pt x="190045" y="129821"/>
                      <a:pt x="204716" y="137157"/>
                    </a:cubicBezTo>
                    <a:cubicBezTo>
                      <a:pt x="224298" y="146948"/>
                      <a:pt x="282755" y="160078"/>
                      <a:pt x="300250" y="164452"/>
                    </a:cubicBezTo>
                    <a:cubicBezTo>
                      <a:pt x="313898" y="173551"/>
                      <a:pt x="326205" y="185086"/>
                      <a:pt x="341194" y="191748"/>
                    </a:cubicBezTo>
                    <a:cubicBezTo>
                      <a:pt x="397861" y="216933"/>
                      <a:pt x="432942" y="221015"/>
                      <a:pt x="491319" y="232691"/>
                    </a:cubicBezTo>
                    <a:cubicBezTo>
                      <a:pt x="504967" y="241790"/>
                      <a:pt x="517591" y="252651"/>
                      <a:pt x="532262" y="259987"/>
                    </a:cubicBezTo>
                    <a:cubicBezTo>
                      <a:pt x="645278" y="316496"/>
                      <a:pt x="496805" y="222701"/>
                      <a:pt x="614149" y="300930"/>
                    </a:cubicBezTo>
                    <a:cubicBezTo>
                      <a:pt x="632346" y="296381"/>
                      <a:pt x="651500" y="294671"/>
                      <a:pt x="668740" y="287282"/>
                    </a:cubicBezTo>
                    <a:cubicBezTo>
                      <a:pt x="696574" y="275353"/>
                      <a:pt x="732409" y="240905"/>
                      <a:pt x="750627" y="219043"/>
                    </a:cubicBezTo>
                    <a:cubicBezTo>
                      <a:pt x="761128" y="206442"/>
                      <a:pt x="767421" y="190701"/>
                      <a:pt x="777922" y="178100"/>
                    </a:cubicBezTo>
                    <a:cubicBezTo>
                      <a:pt x="790278" y="163273"/>
                      <a:pt x="806509" y="151984"/>
                      <a:pt x="818865" y="137157"/>
                    </a:cubicBezTo>
                    <a:cubicBezTo>
                      <a:pt x="829366" y="124556"/>
                      <a:pt x="834563" y="107812"/>
                      <a:pt x="846161" y="96214"/>
                    </a:cubicBezTo>
                    <a:cubicBezTo>
                      <a:pt x="857759" y="84616"/>
                      <a:pt x="874503" y="79419"/>
                      <a:pt x="887104" y="68918"/>
                    </a:cubicBezTo>
                    <a:cubicBezTo>
                      <a:pt x="921824" y="39985"/>
                      <a:pt x="943970" y="-6145"/>
                      <a:pt x="968991" y="679"/>
                    </a:cubicBezTo>
                    <a:cubicBezTo>
                      <a:pt x="994012" y="7503"/>
                      <a:pt x="1019032" y="114411"/>
                      <a:pt x="1037229" y="109862"/>
                    </a:cubicBezTo>
                    <a:cubicBezTo>
                      <a:pt x="1232632" y="162792"/>
                      <a:pt x="1059976" y="132607"/>
                      <a:pt x="1091821" y="137156"/>
                    </a:cubicBezTo>
                    <a:cubicBezTo>
                      <a:pt x="1123666" y="141705"/>
                      <a:pt x="1169158" y="146255"/>
                      <a:pt x="1228298" y="137157"/>
                    </a:cubicBezTo>
                    <a:cubicBezTo>
                      <a:pt x="1287438" y="128059"/>
                      <a:pt x="1337480" y="78017"/>
                      <a:pt x="1446662" y="82566"/>
                    </a:cubicBezTo>
                    <a:cubicBezTo>
                      <a:pt x="1565722" y="161936"/>
                      <a:pt x="1382802" y="49814"/>
                      <a:pt x="1692322" y="123509"/>
                    </a:cubicBezTo>
                    <a:cubicBezTo>
                      <a:pt x="1792213" y="147293"/>
                      <a:pt x="1744200" y="189534"/>
                      <a:pt x="1828800" y="205396"/>
                    </a:cubicBezTo>
                    <a:cubicBezTo>
                      <a:pt x="1882642" y="215491"/>
                      <a:pt x="1937982" y="214494"/>
                      <a:pt x="1992573" y="219043"/>
                    </a:cubicBezTo>
                    <a:cubicBezTo>
                      <a:pt x="2028967" y="228142"/>
                      <a:pt x="2070542" y="225530"/>
                      <a:pt x="2101755" y="246339"/>
                    </a:cubicBezTo>
                    <a:cubicBezTo>
                      <a:pt x="2142013" y="273178"/>
                      <a:pt x="2150803" y="275172"/>
                      <a:pt x="2183641" y="314578"/>
                    </a:cubicBezTo>
                    <a:cubicBezTo>
                      <a:pt x="2194142" y="327179"/>
                      <a:pt x="2200436" y="342920"/>
                      <a:pt x="2210937" y="355521"/>
                    </a:cubicBezTo>
                    <a:cubicBezTo>
                      <a:pt x="2223293" y="370348"/>
                      <a:pt x="2239524" y="381637"/>
                      <a:pt x="2251880" y="396464"/>
                    </a:cubicBezTo>
                    <a:cubicBezTo>
                      <a:pt x="2262381" y="409065"/>
                      <a:pt x="2271840" y="422737"/>
                      <a:pt x="2279176" y="437408"/>
                    </a:cubicBezTo>
                    <a:cubicBezTo>
                      <a:pt x="2285610" y="450275"/>
                      <a:pt x="2282652" y="468179"/>
                      <a:pt x="2292824" y="478351"/>
                    </a:cubicBezTo>
                    <a:cubicBezTo>
                      <a:pt x="2307210" y="492737"/>
                      <a:pt x="2328715" y="497632"/>
                      <a:pt x="2347415" y="505646"/>
                    </a:cubicBezTo>
                    <a:cubicBezTo>
                      <a:pt x="2384138" y="521384"/>
                      <a:pt x="2416541" y="524931"/>
                      <a:pt x="2456597" y="532942"/>
                    </a:cubicBezTo>
                    <a:cubicBezTo>
                      <a:pt x="2497715" y="560354"/>
                      <a:pt x="2503649" y="566755"/>
                      <a:pt x="2552131" y="587533"/>
                    </a:cubicBezTo>
                    <a:cubicBezTo>
                      <a:pt x="2565354" y="593200"/>
                      <a:pt x="2580207" y="594747"/>
                      <a:pt x="2593074" y="601181"/>
                    </a:cubicBezTo>
                    <a:cubicBezTo>
                      <a:pt x="2687323" y="648305"/>
                      <a:pt x="2574996" y="613720"/>
                      <a:pt x="2688609" y="642124"/>
                    </a:cubicBezTo>
                    <a:cubicBezTo>
                      <a:pt x="2702257" y="655772"/>
                      <a:pt x="2713846" y="671849"/>
                      <a:pt x="2729552" y="683067"/>
                    </a:cubicBezTo>
                    <a:cubicBezTo>
                      <a:pt x="2746107" y="694892"/>
                      <a:pt x="2766479" y="700269"/>
                      <a:pt x="2784143" y="710363"/>
                    </a:cubicBezTo>
                    <a:cubicBezTo>
                      <a:pt x="2798384" y="718501"/>
                      <a:pt x="2810686" y="729804"/>
                      <a:pt x="2825086" y="737658"/>
                    </a:cubicBezTo>
                    <a:cubicBezTo>
                      <a:pt x="2860807" y="757142"/>
                      <a:pt x="2893987" y="786495"/>
                      <a:pt x="2934268" y="792249"/>
                    </a:cubicBezTo>
                    <a:lnTo>
                      <a:pt x="3029803" y="805897"/>
                    </a:lnTo>
                    <a:cubicBezTo>
                      <a:pt x="3043451" y="810446"/>
                      <a:pt x="3056527" y="817357"/>
                      <a:pt x="3070746" y="819545"/>
                    </a:cubicBezTo>
                    <a:cubicBezTo>
                      <a:pt x="3115934" y="826497"/>
                      <a:pt x="3163264" y="820633"/>
                      <a:pt x="3207224" y="833193"/>
                    </a:cubicBezTo>
                    <a:cubicBezTo>
                      <a:pt x="3229095" y="839442"/>
                      <a:pt x="3241470" y="863964"/>
                      <a:pt x="3261815" y="874136"/>
                    </a:cubicBezTo>
                    <a:cubicBezTo>
                      <a:pt x="3287549" y="887003"/>
                      <a:pt x="3319029" y="886629"/>
                      <a:pt x="3343701" y="901432"/>
                    </a:cubicBezTo>
                    <a:cubicBezTo>
                      <a:pt x="3366447" y="915080"/>
                      <a:pt x="3386587" y="934574"/>
                      <a:pt x="3411940" y="942375"/>
                    </a:cubicBezTo>
                    <a:cubicBezTo>
                      <a:pt x="3436955" y="950072"/>
                      <a:pt x="3668213" y="969394"/>
                      <a:pt x="3671247" y="969670"/>
                    </a:cubicBezTo>
                    <a:cubicBezTo>
                      <a:pt x="3689444" y="978769"/>
                      <a:pt x="3706788" y="989822"/>
                      <a:pt x="3725838" y="996966"/>
                    </a:cubicBezTo>
                    <a:cubicBezTo>
                      <a:pt x="3743401" y="1003552"/>
                      <a:pt x="3763189" y="1003225"/>
                      <a:pt x="3780430" y="1010614"/>
                    </a:cubicBezTo>
                    <a:cubicBezTo>
                      <a:pt x="3903430" y="1063328"/>
                      <a:pt x="3716537" y="1016942"/>
                      <a:pt x="3889612" y="1051557"/>
                    </a:cubicBezTo>
                    <a:cubicBezTo>
                      <a:pt x="4000398" y="1162343"/>
                      <a:pt x="3856844" y="1032833"/>
                      <a:pt x="3985146" y="1106148"/>
                    </a:cubicBezTo>
                    <a:cubicBezTo>
                      <a:pt x="4001904" y="1115724"/>
                      <a:pt x="4011564" y="1134381"/>
                      <a:pt x="4026089" y="1147091"/>
                    </a:cubicBezTo>
                    <a:cubicBezTo>
                      <a:pt x="4048011" y="1166273"/>
                      <a:pt x="4072406" y="1182500"/>
                      <a:pt x="4094328" y="1201682"/>
                    </a:cubicBezTo>
                    <a:cubicBezTo>
                      <a:pt x="4108853" y="1214392"/>
                      <a:pt x="4119565" y="1231408"/>
                      <a:pt x="4135271" y="1242626"/>
                    </a:cubicBezTo>
                    <a:cubicBezTo>
                      <a:pt x="4151826" y="1254451"/>
                      <a:pt x="4172198" y="1259827"/>
                      <a:pt x="4189862" y="1269921"/>
                    </a:cubicBezTo>
                    <a:cubicBezTo>
                      <a:pt x="4263169" y="1311810"/>
                      <a:pt x="4195732" y="1288449"/>
                      <a:pt x="4285397" y="1310864"/>
                    </a:cubicBezTo>
                    <a:cubicBezTo>
                      <a:pt x="4294010" y="1316606"/>
                      <a:pt x="4394579" y="1397300"/>
                      <a:pt x="4435522" y="1406399"/>
                    </a:cubicBezTo>
                    <a:cubicBezTo>
                      <a:pt x="4476465" y="1415498"/>
                      <a:pt x="4506036" y="1372280"/>
                      <a:pt x="4531057" y="1365456"/>
                    </a:cubicBezTo>
                    <a:cubicBezTo>
                      <a:pt x="4556078" y="1358632"/>
                      <a:pt x="4556077" y="1356357"/>
                      <a:pt x="4585647" y="1365455"/>
                    </a:cubicBezTo>
                    <a:cubicBezTo>
                      <a:pt x="4615217" y="1374553"/>
                      <a:pt x="4649338" y="1413222"/>
                      <a:pt x="4708478" y="1420046"/>
                    </a:cubicBezTo>
                    <a:cubicBezTo>
                      <a:pt x="4767618" y="1426870"/>
                      <a:pt x="4881349" y="1401850"/>
                      <a:pt x="4940489" y="1406399"/>
                    </a:cubicBezTo>
                    <a:cubicBezTo>
                      <a:pt x="4999629" y="1410948"/>
                      <a:pt x="5058770" y="1495109"/>
                      <a:pt x="5090615" y="1515581"/>
                    </a:cubicBezTo>
                    <a:cubicBezTo>
                      <a:pt x="5122460" y="1536053"/>
                      <a:pt x="5118691" y="1522795"/>
                      <a:pt x="5131558" y="1529229"/>
                    </a:cubicBezTo>
                    <a:cubicBezTo>
                      <a:pt x="5146229" y="1536564"/>
                      <a:pt x="5157425" y="1550063"/>
                      <a:pt x="5172501" y="1556524"/>
                    </a:cubicBezTo>
                    <a:cubicBezTo>
                      <a:pt x="5252343" y="1590742"/>
                      <a:pt x="5207308" y="1550388"/>
                      <a:pt x="5240740" y="1583820"/>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6843370" y="5522784"/>
              <a:ext cx="1091821" cy="523220"/>
            </a:xfrm>
            <a:prstGeom prst="rect">
              <a:avLst/>
            </a:prstGeom>
            <a:solidFill>
              <a:schemeClr val="bg1"/>
            </a:solidFill>
            <a:effectLst>
              <a:softEdge rad="63500"/>
            </a:effectLst>
          </p:spPr>
          <p:txBody>
            <a:bodyPr wrap="square" rtlCol="0" anchor="ctr">
              <a:spAutoFit/>
            </a:bodyPr>
            <a:lstStyle/>
            <a:p>
              <a:pPr algn="ctr"/>
              <a:r>
                <a:rPr lang="en-US" sz="2800" dirty="0" smtClean="0">
                  <a:solidFill>
                    <a:srgbClr val="FF0000"/>
                  </a:solidFill>
                  <a:latin typeface="Century" panose="02040604050505020304" pitchFamily="18" charset="0"/>
                </a:rPr>
                <a:t>2003</a:t>
              </a:r>
            </a:p>
          </p:txBody>
        </p:sp>
      </p:grpSp>
    </p:spTree>
    <p:extLst>
      <p:ext uri="{BB962C8B-B14F-4D97-AF65-F5344CB8AC3E}">
        <p14:creationId xmlns:p14="http://schemas.microsoft.com/office/powerpoint/2010/main" val="280768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5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7500"/>
                            </p:stCondLst>
                            <p:childTnLst>
                              <p:par>
                                <p:cTn id="13" presetID="10" presetClass="exit" presetSubtype="0" fill="hold" nodeType="afterEffect">
                                  <p:stCondLst>
                                    <p:cond delay="5000"/>
                                  </p:stCondLst>
                                  <p:childTnLst>
                                    <p:animEffect transition="out" filter="fade">
                                      <p:cBhvr>
                                        <p:cTn id="14" dur="2000"/>
                                        <p:tgtEl>
                                          <p:spTgt spid="3"/>
                                        </p:tgtEl>
                                      </p:cBhvr>
                                    </p:animEffect>
                                    <p:set>
                                      <p:cBhvr>
                                        <p:cTn id="15" dur="1" fill="hold">
                                          <p:stCondLst>
                                            <p:cond delay="1999"/>
                                          </p:stCondLst>
                                        </p:cTn>
                                        <p:tgtEl>
                                          <p:spTgt spid="3"/>
                                        </p:tgtEl>
                                        <p:attrNameLst>
                                          <p:attrName>style.visibility</p:attrName>
                                        </p:attrNameLst>
                                      </p:cBhvr>
                                      <p:to>
                                        <p:strVal val="hidden"/>
                                      </p:to>
                                    </p:set>
                                  </p:childTnLst>
                                </p:cTn>
                              </p:par>
                              <p:par>
                                <p:cTn id="16" presetID="10" presetClass="entr" presetSubtype="0" fill="hold" nodeType="withEffect">
                                  <p:stCondLst>
                                    <p:cond delay="3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childTnLst>
                          </p:cTn>
                        </p:par>
                        <p:par>
                          <p:cTn id="19" fill="hold">
                            <p:stCondLst>
                              <p:cond delay="14500"/>
                            </p:stCondLst>
                            <p:childTnLst>
                              <p:par>
                                <p:cTn id="20" presetID="10" presetClass="entr" presetSubtype="0" fill="hold" nodeType="afterEffect">
                                  <p:stCondLst>
                                    <p:cond delay="50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458530" y="2374417"/>
            <a:ext cx="4791456" cy="3373394"/>
          </a:xfrm>
          <a:prstGeom prst="rect">
            <a:avLst/>
          </a:prstGeom>
        </p:spPr>
        <p:txBody>
          <a:bodyPr/>
          <a:lstStyle/>
          <a:p>
            <a:pPr marL="342900" indent="-342900">
              <a:spcBef>
                <a:spcPts val="200"/>
              </a:spcBef>
              <a:buClr>
                <a:srgbClr val="73A9DB"/>
              </a:buClr>
              <a:buFont typeface="Webdings" panose="05030102010509060703" pitchFamily="18" charset="2"/>
              <a:buChar char="4"/>
            </a:pPr>
            <a:r>
              <a:rPr lang="en-US" sz="2400" dirty="0">
                <a:solidFill>
                  <a:schemeClr val="bg2">
                    <a:lumMod val="50000"/>
                  </a:schemeClr>
                </a:solidFill>
              </a:rPr>
              <a:t>Preserve </a:t>
            </a:r>
            <a:r>
              <a:rPr lang="en-US" sz="2400" dirty="0" smtClean="0">
                <a:solidFill>
                  <a:schemeClr val="bg2">
                    <a:lumMod val="50000"/>
                  </a:schemeClr>
                </a:solidFill>
              </a:rPr>
              <a:t>archaeological artifacts</a:t>
            </a:r>
          </a:p>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a:spcBef>
                <a:spcPts val="200"/>
              </a:spcBef>
              <a:buClr>
                <a:srgbClr val="73A9DB"/>
              </a:buClr>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dirty="0">
                <a:solidFill>
                  <a:schemeClr val="bg2">
                    <a:lumMod val="50000"/>
                  </a:schemeClr>
                </a:solidFill>
              </a:rPr>
              <a:t>Locate recently uncovered potential </a:t>
            </a:r>
            <a:r>
              <a:rPr lang="en-US" sz="2400" dirty="0" smtClean="0">
                <a:solidFill>
                  <a:schemeClr val="bg2">
                    <a:lumMod val="50000"/>
                  </a:schemeClr>
                </a:solidFill>
              </a:rPr>
              <a:t>archaeological </a:t>
            </a:r>
            <a:r>
              <a:rPr lang="en-US" sz="2400" dirty="0">
                <a:solidFill>
                  <a:schemeClr val="bg2">
                    <a:lumMod val="50000"/>
                  </a:schemeClr>
                </a:solidFill>
              </a:rPr>
              <a:t>sites </a:t>
            </a:r>
          </a:p>
        </p:txBody>
      </p:sp>
      <p:sp>
        <p:nvSpPr>
          <p:cNvPr id="7" name="Text Placeholder 2"/>
          <p:cNvSpPr txBox="1">
            <a:spLocks/>
          </p:cNvSpPr>
          <p:nvPr/>
        </p:nvSpPr>
        <p:spPr>
          <a:xfrm>
            <a:off x="3295403" y="504825"/>
            <a:ext cx="5601195"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pic>
        <p:nvPicPr>
          <p:cNvPr id="8" name="Shape 176"/>
          <p:cNvPicPr preferRelativeResize="0"/>
          <p:nvPr/>
        </p:nvPicPr>
        <p:blipFill>
          <a:blip r:embed="rId3">
            <a:alphaModFix/>
          </a:blip>
          <a:stretch>
            <a:fillRect/>
          </a:stretch>
        </p:blipFill>
        <p:spPr>
          <a:xfrm rot="10800000">
            <a:off x="6055894" y="1540041"/>
            <a:ext cx="5891464" cy="5014111"/>
          </a:xfrm>
          <a:prstGeom prst="rect">
            <a:avLst/>
          </a:prstGeom>
          <a:noFill/>
          <a:ln>
            <a:noFill/>
          </a:ln>
        </p:spPr>
      </p:pic>
      <p:sp>
        <p:nvSpPr>
          <p:cNvPr id="13" name="TextBox 12"/>
          <p:cNvSpPr txBox="1"/>
          <p:nvPr/>
        </p:nvSpPr>
        <p:spPr>
          <a:xfrm>
            <a:off x="9311036" y="6154042"/>
            <a:ext cx="2636322" cy="400110"/>
          </a:xfrm>
          <a:prstGeom prst="rect">
            <a:avLst/>
          </a:prstGeom>
          <a:noFill/>
        </p:spPr>
        <p:txBody>
          <a:bodyPr wrap="square" rtlCol="0">
            <a:spAutoFit/>
          </a:bodyPr>
          <a:lstStyle/>
          <a:p>
            <a:r>
              <a:rPr lang="en-US" sz="2000" dirty="0" smtClean="0">
                <a:solidFill>
                  <a:schemeClr val="bg1"/>
                </a:solidFill>
              </a:rPr>
              <a:t>IMAGE CREDIT: NPS</a:t>
            </a:r>
            <a:endParaRPr lang="en-US" sz="2000" dirty="0">
              <a:solidFill>
                <a:schemeClr val="bg1"/>
              </a:solidFill>
            </a:endParaRPr>
          </a:p>
        </p:txBody>
      </p:sp>
    </p:spTree>
    <p:extLst>
      <p:ext uri="{BB962C8B-B14F-4D97-AF65-F5344CB8AC3E}">
        <p14:creationId xmlns:p14="http://schemas.microsoft.com/office/powerpoint/2010/main" val="357073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458530" y="1452283"/>
            <a:ext cx="4791456" cy="5244352"/>
          </a:xfrm>
          <a:prstGeom prst="rect">
            <a:avLst/>
          </a:prstGeom>
        </p:spPr>
        <p:txBody>
          <a:bodyPr>
            <a:normAutofit/>
          </a:bodyPr>
          <a:lstStyle/>
          <a:p>
            <a:pPr marL="342900" indent="-342900">
              <a:spcBef>
                <a:spcPts val="200"/>
              </a:spcBef>
              <a:buClr>
                <a:srgbClr val="73A9DB"/>
              </a:buClr>
              <a:buFont typeface="Webdings" panose="05030102010509060703" pitchFamily="18" charset="2"/>
              <a:buChar char="4"/>
            </a:pPr>
            <a:r>
              <a:rPr lang="en-US" sz="2400" dirty="0">
                <a:solidFill>
                  <a:schemeClr val="bg2">
                    <a:lumMod val="50000"/>
                  </a:schemeClr>
                </a:solidFill>
              </a:rPr>
              <a:t>Map the </a:t>
            </a:r>
            <a:r>
              <a:rPr lang="en-US" sz="2400" dirty="0" smtClean="0">
                <a:solidFill>
                  <a:schemeClr val="bg2">
                    <a:lumMod val="50000"/>
                  </a:schemeClr>
                </a:solidFill>
              </a:rPr>
              <a:t>persistent ice and snow cover (PISC) over </a:t>
            </a:r>
            <a:r>
              <a:rPr lang="en-US" sz="2400" dirty="0">
                <a:solidFill>
                  <a:schemeClr val="bg2">
                    <a:lumMod val="50000"/>
                  </a:schemeClr>
                </a:solidFill>
              </a:rPr>
              <a:t>our study </a:t>
            </a:r>
            <a:r>
              <a:rPr lang="en-US" sz="2400" dirty="0" smtClean="0">
                <a:solidFill>
                  <a:schemeClr val="bg2">
                    <a:lumMod val="50000"/>
                  </a:schemeClr>
                </a:solidFill>
              </a:rPr>
              <a:t>period</a:t>
            </a:r>
          </a:p>
          <a:p>
            <a:pPr marL="342900" indent="-342900">
              <a:spcBef>
                <a:spcPts val="200"/>
              </a:spcBef>
              <a:buClr>
                <a:srgbClr val="73A9DB"/>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rPr>
              <a:t>Map the change in PISC over time</a:t>
            </a:r>
          </a:p>
          <a:p>
            <a:pPr marL="342900" indent="-342900">
              <a:spcBef>
                <a:spcPts val="200"/>
              </a:spcBef>
              <a:buClr>
                <a:srgbClr val="73A9DB"/>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dirty="0">
                <a:solidFill>
                  <a:schemeClr val="bg2">
                    <a:lumMod val="50000"/>
                  </a:schemeClr>
                </a:solidFill>
              </a:rPr>
              <a:t>Compare Landsat data to ROMO’s ground survey to identify additional glaciers for their glacier </a:t>
            </a:r>
            <a:r>
              <a:rPr lang="en-US" sz="2400" dirty="0" smtClean="0">
                <a:solidFill>
                  <a:schemeClr val="bg2">
                    <a:lumMod val="50000"/>
                  </a:schemeClr>
                </a:solidFill>
              </a:rPr>
              <a:t>profile</a:t>
            </a:r>
          </a:p>
          <a:p>
            <a:pPr marL="342900" indent="-342900">
              <a:spcBef>
                <a:spcPts val="200"/>
              </a:spcBef>
              <a:buClr>
                <a:srgbClr val="73A9DB"/>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rPr>
              <a:t>Map the snow frequency over the study years</a:t>
            </a:r>
          </a:p>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p:txBody>
      </p:sp>
      <p:sp>
        <p:nvSpPr>
          <p:cNvPr id="7" name="Text Placeholder 2"/>
          <p:cNvSpPr txBox="1">
            <a:spLocks/>
          </p:cNvSpPr>
          <p:nvPr/>
        </p:nvSpPr>
        <p:spPr>
          <a:xfrm>
            <a:off x="4583643" y="504825"/>
            <a:ext cx="3024715"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Objectives</a:t>
            </a:r>
            <a:endParaRPr lang="en-US" sz="4000" dirty="0">
              <a:solidFill>
                <a:schemeClr val="bg1"/>
              </a:solidFill>
              <a:latin typeface="Century Gothic" panose="020B0502020202020204" pitchFamily="34" charset="0"/>
            </a:endParaRPr>
          </a:p>
        </p:txBody>
      </p:sp>
      <p:sp>
        <p:nvSpPr>
          <p:cNvPr id="13" name="TextBox 12"/>
          <p:cNvSpPr txBox="1"/>
          <p:nvPr/>
        </p:nvSpPr>
        <p:spPr>
          <a:xfrm>
            <a:off x="9555678" y="6154043"/>
            <a:ext cx="2636322" cy="400110"/>
          </a:xfrm>
          <a:prstGeom prst="rect">
            <a:avLst/>
          </a:prstGeom>
          <a:noFill/>
        </p:spPr>
        <p:txBody>
          <a:bodyPr wrap="square" rtlCol="0">
            <a:spAutoFit/>
          </a:bodyPr>
          <a:lstStyle/>
          <a:p>
            <a:r>
              <a:rPr lang="en-US" sz="2000" dirty="0" smtClean="0">
                <a:solidFill>
                  <a:schemeClr val="bg1"/>
                </a:solidFill>
              </a:rPr>
              <a:t>IMAGE CREDIT: NPS</a:t>
            </a:r>
            <a:endParaRPr lang="en-US" sz="2000" dirty="0">
              <a:solidFill>
                <a:schemeClr val="bg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150" t="39081" r="9794" b="14424"/>
          <a:stretch/>
        </p:blipFill>
        <p:spPr>
          <a:xfrm>
            <a:off x="5875462" y="1452282"/>
            <a:ext cx="6316538" cy="5244353"/>
          </a:xfrm>
          <a:prstGeom prst="rect">
            <a:avLst/>
          </a:prstGeom>
        </p:spPr>
      </p:pic>
    </p:spTree>
    <p:extLst>
      <p:ext uri="{BB962C8B-B14F-4D97-AF65-F5344CB8AC3E}">
        <p14:creationId xmlns:p14="http://schemas.microsoft.com/office/powerpoint/2010/main" val="236694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374858" y="504825"/>
            <a:ext cx="544228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Earth Observations</a:t>
            </a:r>
            <a:endParaRPr lang="en-US" sz="4000" dirty="0">
              <a:solidFill>
                <a:schemeClr val="bg1"/>
              </a:solidFill>
              <a:latin typeface="Century Gothic" panose="020B0502020202020204" pitchFamily="34" charset="0"/>
            </a:endParaRPr>
          </a:p>
        </p:txBody>
      </p:sp>
      <p:pic>
        <p:nvPicPr>
          <p:cNvPr id="7" name="Shape 204"/>
          <p:cNvPicPr preferRelativeResize="0"/>
          <p:nvPr/>
        </p:nvPicPr>
        <p:blipFill>
          <a:blip r:embed="rId3">
            <a:alphaModFix/>
          </a:blip>
          <a:stretch>
            <a:fillRect/>
          </a:stretch>
        </p:blipFill>
        <p:spPr>
          <a:xfrm>
            <a:off x="7794937" y="4039931"/>
            <a:ext cx="2605421" cy="2165770"/>
          </a:xfrm>
          <a:prstGeom prst="rect">
            <a:avLst/>
          </a:prstGeom>
          <a:noFill/>
          <a:ln>
            <a:noFill/>
          </a:ln>
        </p:spPr>
      </p:pic>
      <p:sp>
        <p:nvSpPr>
          <p:cNvPr id="8" name="TextBox 7"/>
          <p:cNvSpPr txBox="1"/>
          <p:nvPr/>
        </p:nvSpPr>
        <p:spPr>
          <a:xfrm>
            <a:off x="9861123" y="4957230"/>
            <a:ext cx="2072969" cy="1569660"/>
          </a:xfrm>
          <a:prstGeom prst="rect">
            <a:avLst/>
          </a:prstGeom>
          <a:noFill/>
        </p:spPr>
        <p:txBody>
          <a:bodyPr wrap="square" rtlCol="0">
            <a:spAutoFit/>
          </a:bodyPr>
          <a:lstStyle/>
          <a:p>
            <a:pPr lvl="0">
              <a:spcBef>
                <a:spcPts val="0"/>
              </a:spcBef>
              <a:buNone/>
            </a:pPr>
            <a:r>
              <a:rPr lang="en-US" sz="2400" dirty="0">
                <a:solidFill>
                  <a:schemeClr val="bg2">
                    <a:lumMod val="50000"/>
                  </a:schemeClr>
                </a:solidFill>
                <a:latin typeface="Century Gothic" panose="020B0502020202020204" pitchFamily="34" charset="0"/>
              </a:rPr>
              <a:t>Landsat 8 Operational Land Imager (OLI)</a:t>
            </a:r>
          </a:p>
        </p:txBody>
      </p:sp>
      <p:pic>
        <p:nvPicPr>
          <p:cNvPr id="9" name="Shape 206"/>
          <p:cNvPicPr preferRelativeResize="0"/>
          <p:nvPr/>
        </p:nvPicPr>
        <p:blipFill>
          <a:blip r:embed="rId4">
            <a:alphaModFix/>
          </a:blip>
          <a:stretch>
            <a:fillRect/>
          </a:stretch>
        </p:blipFill>
        <p:spPr>
          <a:xfrm>
            <a:off x="4406124" y="1325293"/>
            <a:ext cx="2889200" cy="2714638"/>
          </a:xfrm>
          <a:prstGeom prst="rect">
            <a:avLst/>
          </a:prstGeom>
          <a:noFill/>
          <a:ln>
            <a:noFill/>
          </a:ln>
        </p:spPr>
      </p:pic>
      <p:sp>
        <p:nvSpPr>
          <p:cNvPr id="10" name="TextBox 9"/>
          <p:cNvSpPr txBox="1"/>
          <p:nvPr/>
        </p:nvSpPr>
        <p:spPr>
          <a:xfrm>
            <a:off x="6250357" y="1759282"/>
            <a:ext cx="3163274" cy="830997"/>
          </a:xfrm>
          <a:prstGeom prst="rect">
            <a:avLst/>
          </a:prstGeom>
          <a:noFill/>
        </p:spPr>
        <p:txBody>
          <a:bodyPr wrap="square" rtlCol="0">
            <a:spAutoFit/>
          </a:bodyPr>
          <a:lstStyle/>
          <a:p>
            <a:pPr lvl="0">
              <a:spcBef>
                <a:spcPts val="0"/>
              </a:spcBef>
              <a:buNone/>
            </a:pPr>
            <a:r>
              <a:rPr lang="en-US" sz="2400" dirty="0">
                <a:solidFill>
                  <a:schemeClr val="bg2">
                    <a:lumMod val="50000"/>
                  </a:schemeClr>
                </a:solidFill>
                <a:latin typeface="Century Gothic" panose="020B0502020202020204" pitchFamily="34" charset="0"/>
              </a:rPr>
              <a:t>Landsat 5 Thematic Mapper (TM)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097" y="3942619"/>
            <a:ext cx="4424855" cy="1799441"/>
          </a:xfrm>
          <a:prstGeom prst="rect">
            <a:avLst/>
          </a:prstGeom>
        </p:spPr>
      </p:pic>
      <p:sp>
        <p:nvSpPr>
          <p:cNvPr id="3" name="TextBox 2"/>
          <p:cNvSpPr txBox="1"/>
          <p:nvPr/>
        </p:nvSpPr>
        <p:spPr>
          <a:xfrm>
            <a:off x="2278813" y="5473719"/>
            <a:ext cx="3401614" cy="1200329"/>
          </a:xfrm>
          <a:prstGeom prst="rect">
            <a:avLst/>
          </a:prstGeom>
          <a:noFill/>
        </p:spPr>
        <p:txBody>
          <a:bodyPr wrap="square" rtlCol="0">
            <a:spAutoFit/>
          </a:bodyPr>
          <a:lstStyle/>
          <a:p>
            <a:r>
              <a:rPr lang="en-US" sz="2400" dirty="0" smtClean="0">
                <a:solidFill>
                  <a:schemeClr val="bg2">
                    <a:lumMod val="50000"/>
                  </a:schemeClr>
                </a:solidFill>
              </a:rPr>
              <a:t>Landsat 7 Enhanced Thematic Mapper Plus (ETM+)</a:t>
            </a:r>
            <a:endParaRPr lang="en-US" sz="2400" dirty="0">
              <a:solidFill>
                <a:schemeClr val="bg2">
                  <a:lumMod val="50000"/>
                </a:schemeClr>
              </a:solidFill>
            </a:endParaRPr>
          </a:p>
        </p:txBody>
      </p:sp>
    </p:spTree>
    <p:extLst>
      <p:ext uri="{BB962C8B-B14F-4D97-AF65-F5344CB8AC3E}">
        <p14:creationId xmlns:p14="http://schemas.microsoft.com/office/powerpoint/2010/main" val="197486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evelopserver\Z\2016\Summer2016\NorthernGreatPlainsWaterResources\Deliverables\Presentation\2011287_snow.jpg"/>
          <p:cNvPicPr>
            <a:picLocks noChangeAspect="1" noChangeArrowheads="1"/>
          </p:cNvPicPr>
          <p:nvPr/>
        </p:nvPicPr>
        <p:blipFill rotWithShape="1">
          <a:blip r:embed="rId3">
            <a:extLst>
              <a:ext uri="{28A0092B-C50C-407E-A947-70E740481C1C}">
                <a14:useLocalDpi xmlns:a14="http://schemas.microsoft.com/office/drawing/2010/main" val="0"/>
              </a:ext>
            </a:extLst>
          </a:blip>
          <a:srcRect l="19502" t="20184" r="20306" b="26844"/>
          <a:stretch/>
        </p:blipFill>
        <p:spPr bwMode="auto">
          <a:xfrm>
            <a:off x="7489371" y="1614190"/>
            <a:ext cx="4435033" cy="505101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4294967295"/>
          </p:nvPr>
        </p:nvSpPr>
        <p:spPr>
          <a:xfrm>
            <a:off x="3105212" y="514350"/>
            <a:ext cx="5981576"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Ancillary Dataset</a:t>
            </a:r>
            <a:endParaRPr lang="en-US" sz="4000" dirty="0">
              <a:solidFill>
                <a:schemeClr val="bg1"/>
              </a:solidFill>
              <a:latin typeface="Century Gothic" panose="020B0502020202020204" pitchFamily="34" charset="0"/>
            </a:endParaRPr>
          </a:p>
        </p:txBody>
      </p:sp>
      <p:grpSp>
        <p:nvGrpSpPr>
          <p:cNvPr id="19" name="Group 18"/>
          <p:cNvGrpSpPr/>
          <p:nvPr/>
        </p:nvGrpSpPr>
        <p:grpSpPr>
          <a:xfrm>
            <a:off x="6544651" y="5196014"/>
            <a:ext cx="2344708" cy="741129"/>
            <a:chOff x="3225159" y="5183053"/>
            <a:chExt cx="2344708" cy="741129"/>
          </a:xfrm>
        </p:grpSpPr>
        <p:sp>
          <p:nvSpPr>
            <p:cNvPr id="20" name="TextBox 19"/>
            <p:cNvSpPr txBox="1"/>
            <p:nvPr/>
          </p:nvSpPr>
          <p:spPr>
            <a:xfrm>
              <a:off x="3587519" y="5183053"/>
              <a:ext cx="1982348" cy="400110"/>
            </a:xfrm>
            <a:prstGeom prst="rect">
              <a:avLst/>
            </a:prstGeom>
            <a:noFill/>
          </p:spPr>
          <p:txBody>
            <a:bodyPr wrap="square" rtlCol="0">
              <a:spAutoFit/>
            </a:bodyPr>
            <a:lstStyle/>
            <a:p>
              <a:r>
                <a:rPr lang="en-US" sz="2000" dirty="0" smtClean="0">
                  <a:solidFill>
                    <a:srgbClr val="E7E6E6">
                      <a:lumMod val="50000"/>
                    </a:srgbClr>
                  </a:solidFill>
                </a:rPr>
                <a:t> 1</a:t>
              </a:r>
            </a:p>
          </p:txBody>
        </p:sp>
        <p:sp>
          <p:nvSpPr>
            <p:cNvPr id="21" name="Rectangle 20"/>
            <p:cNvSpPr/>
            <p:nvPr/>
          </p:nvSpPr>
          <p:spPr>
            <a:xfrm>
              <a:off x="3225159" y="5286794"/>
              <a:ext cx="362360" cy="637388"/>
            </a:xfrm>
            <a:prstGeom prst="rect">
              <a:avLst/>
            </a:prstGeom>
            <a:gradFill>
              <a:gsLst>
                <a:gs pos="0">
                  <a:srgbClr val="384C9A"/>
                </a:gs>
                <a:gs pos="100000">
                  <a:srgbClr val="B6ED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4819403" y="6073093"/>
            <a:ext cx="2870057" cy="416526"/>
            <a:chOff x="5866252" y="5847906"/>
            <a:chExt cx="3128892" cy="441658"/>
          </a:xfrm>
        </p:grpSpPr>
        <p:pic>
          <p:nvPicPr>
            <p:cNvPr id="14" name="Picture 2" descr="\\Developserver\Z\2016\Summer2016\NorthernGreatPlainsWaterResources\Deliverables\Presentation\2011287_snow.jpg"/>
            <p:cNvPicPr>
              <a:picLocks noChangeAspect="1" noChangeArrowheads="1"/>
            </p:cNvPicPr>
            <p:nvPr/>
          </p:nvPicPr>
          <p:blipFill rotWithShape="1">
            <a:blip r:embed="rId3">
              <a:extLst>
                <a:ext uri="{28A0092B-C50C-407E-A947-70E740481C1C}">
                  <a14:useLocalDpi xmlns:a14="http://schemas.microsoft.com/office/drawing/2010/main" val="0"/>
                </a:ext>
              </a:extLst>
            </a:blip>
            <a:srcRect l="41201" t="86060" r="31422" b="12869"/>
            <a:stretch/>
          </p:blipFill>
          <p:spPr bwMode="auto">
            <a:xfrm>
              <a:off x="5955527" y="6181341"/>
              <a:ext cx="2138902" cy="1082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22963" y="5847906"/>
              <a:ext cx="595423" cy="400110"/>
            </a:xfrm>
            <a:prstGeom prst="rect">
              <a:avLst/>
            </a:prstGeom>
            <a:noFill/>
          </p:spPr>
          <p:txBody>
            <a:bodyPr wrap="square" rtlCol="0">
              <a:spAutoFit/>
            </a:bodyPr>
            <a:lstStyle/>
            <a:p>
              <a:r>
                <a:rPr lang="en-US" sz="2000" dirty="0" smtClean="0">
                  <a:solidFill>
                    <a:schemeClr val="bg2">
                      <a:lumMod val="50000"/>
                    </a:schemeClr>
                  </a:solidFill>
                </a:rPr>
                <a:t>5</a:t>
              </a:r>
              <a:endParaRPr lang="en-US" sz="2000" dirty="0">
                <a:solidFill>
                  <a:schemeClr val="bg2">
                    <a:lumMod val="50000"/>
                  </a:schemeClr>
                </a:solidFill>
              </a:endParaRPr>
            </a:p>
          </p:txBody>
        </p:sp>
        <p:sp>
          <p:nvSpPr>
            <p:cNvPr id="4" name="TextBox 3"/>
            <p:cNvSpPr txBox="1"/>
            <p:nvPr/>
          </p:nvSpPr>
          <p:spPr>
            <a:xfrm>
              <a:off x="7626596" y="5855662"/>
              <a:ext cx="1368548" cy="400110"/>
            </a:xfrm>
            <a:prstGeom prst="rect">
              <a:avLst/>
            </a:prstGeom>
            <a:noFill/>
          </p:spPr>
          <p:txBody>
            <a:bodyPr wrap="square" rtlCol="0">
              <a:spAutoFit/>
            </a:bodyPr>
            <a:lstStyle/>
            <a:p>
              <a:r>
                <a:rPr lang="en-US" sz="2000" dirty="0" smtClean="0">
                  <a:solidFill>
                    <a:schemeClr val="bg2">
                      <a:lumMod val="50000"/>
                    </a:schemeClr>
                  </a:solidFill>
                </a:rPr>
                <a:t>10 mi</a:t>
              </a:r>
              <a:endParaRPr lang="en-US" sz="2000" dirty="0">
                <a:solidFill>
                  <a:schemeClr val="bg2">
                    <a:lumMod val="50000"/>
                  </a:schemeClr>
                </a:solidFill>
              </a:endParaRPr>
            </a:p>
          </p:txBody>
        </p:sp>
        <p:sp>
          <p:nvSpPr>
            <p:cNvPr id="5" name="TextBox 4"/>
            <p:cNvSpPr txBox="1"/>
            <p:nvPr/>
          </p:nvSpPr>
          <p:spPr>
            <a:xfrm>
              <a:off x="5866252" y="5855662"/>
              <a:ext cx="438855" cy="400110"/>
            </a:xfrm>
            <a:prstGeom prst="rect">
              <a:avLst/>
            </a:prstGeom>
            <a:noFill/>
          </p:spPr>
          <p:txBody>
            <a:bodyPr wrap="square" rtlCol="0">
              <a:spAutoFit/>
            </a:bodyPr>
            <a:lstStyle/>
            <a:p>
              <a:r>
                <a:rPr lang="en-US" sz="2000" dirty="0" smtClean="0">
                  <a:solidFill>
                    <a:schemeClr val="bg2">
                      <a:lumMod val="50000"/>
                    </a:schemeClr>
                  </a:solidFill>
                </a:rPr>
                <a:t>0</a:t>
              </a:r>
              <a:endParaRPr lang="en-US" sz="2000" dirty="0">
                <a:solidFill>
                  <a:schemeClr val="bg2">
                    <a:lumMod val="50000"/>
                  </a:schemeClr>
                </a:solidFill>
              </a:endParaRPr>
            </a:p>
          </p:txBody>
        </p:sp>
      </p:grpSp>
      <p:grpSp>
        <p:nvGrpSpPr>
          <p:cNvPr id="8" name="Group 7"/>
          <p:cNvGrpSpPr/>
          <p:nvPr/>
        </p:nvGrpSpPr>
        <p:grpSpPr>
          <a:xfrm>
            <a:off x="31750" y="1833589"/>
            <a:ext cx="4071466" cy="4920511"/>
            <a:chOff x="31750" y="1536701"/>
            <a:chExt cx="4438650" cy="5217399"/>
          </a:xfrm>
        </p:grpSpPr>
        <p:pic>
          <p:nvPicPr>
            <p:cNvPr id="1029" name="Picture 5" descr="\\Developserver\Z\2016\Summer2016\NorthernGreatPlainsWaterResources\Deliverables\Presentation\2011287.jpg"/>
            <p:cNvPicPr>
              <a:picLocks noChangeAspect="1" noChangeArrowheads="1"/>
            </p:cNvPicPr>
            <p:nvPr/>
          </p:nvPicPr>
          <p:blipFill rotWithShape="1">
            <a:blip r:embed="rId4">
              <a:extLst>
                <a:ext uri="{28A0092B-C50C-407E-A947-70E740481C1C}">
                  <a14:useLocalDpi xmlns:a14="http://schemas.microsoft.com/office/drawing/2010/main" val="0"/>
                </a:ext>
              </a:extLst>
            </a:blip>
            <a:srcRect l="21126" t="20012" r="22502" b="26886"/>
            <a:stretch/>
          </p:blipFill>
          <p:spPr bwMode="auto">
            <a:xfrm>
              <a:off x="190500" y="1536701"/>
              <a:ext cx="4279900" cy="521739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1750" y="6331972"/>
              <a:ext cx="393700" cy="3756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2714532" y="1169728"/>
            <a:ext cx="6635937" cy="461665"/>
          </a:xfrm>
          <a:prstGeom prst="rect">
            <a:avLst/>
          </a:prstGeom>
          <a:noFill/>
        </p:spPr>
        <p:txBody>
          <a:bodyPr wrap="square" rtlCol="0">
            <a:spAutoFit/>
          </a:bodyPr>
          <a:lstStyle/>
          <a:p>
            <a:pPr algn="ctr"/>
            <a:r>
              <a:rPr lang="en-US" sz="2400" dirty="0" smtClean="0">
                <a:solidFill>
                  <a:schemeClr val="bg2">
                    <a:lumMod val="50000"/>
                  </a:schemeClr>
                </a:solidFill>
              </a:rPr>
              <a:t>USGS Landsat-based Snow Cover Product</a:t>
            </a:r>
            <a:endParaRPr lang="en-US" sz="2400" dirty="0">
              <a:solidFill>
                <a:schemeClr val="bg2">
                  <a:lumMod val="50000"/>
                </a:schemeClr>
              </a:solidFill>
            </a:endParaRPr>
          </a:p>
        </p:txBody>
      </p:sp>
      <p:grpSp>
        <p:nvGrpSpPr>
          <p:cNvPr id="25" name="Group 24"/>
          <p:cNvGrpSpPr/>
          <p:nvPr/>
        </p:nvGrpSpPr>
        <p:grpSpPr>
          <a:xfrm>
            <a:off x="4255574" y="3609726"/>
            <a:ext cx="3823106" cy="1185383"/>
            <a:chOff x="2144591" y="3229480"/>
            <a:chExt cx="3823106" cy="893837"/>
          </a:xfrm>
        </p:grpSpPr>
        <p:sp>
          <p:nvSpPr>
            <p:cNvPr id="26" name="TextBox 25"/>
            <p:cNvSpPr txBox="1"/>
            <p:nvPr/>
          </p:nvSpPr>
          <p:spPr>
            <a:xfrm>
              <a:off x="2390007" y="3637792"/>
              <a:ext cx="3181291" cy="301703"/>
            </a:xfrm>
            <a:prstGeom prst="rect">
              <a:avLst/>
            </a:prstGeom>
            <a:noFill/>
          </p:spPr>
          <p:txBody>
            <a:bodyPr wrap="square" rtlCol="0">
              <a:spAutoFit/>
            </a:bodyPr>
            <a:lstStyle/>
            <a:p>
              <a:r>
                <a:rPr lang="en-US" sz="2000" dirty="0" smtClean="0">
                  <a:solidFill>
                    <a:srgbClr val="E7E6E6">
                      <a:lumMod val="50000"/>
                    </a:srgbClr>
                  </a:solidFill>
                </a:rPr>
                <a:t>Possible cloud cover</a:t>
              </a:r>
              <a:endParaRPr lang="en-US" sz="2000" dirty="0">
                <a:solidFill>
                  <a:srgbClr val="E7E6E6">
                    <a:lumMod val="50000"/>
                  </a:srgbClr>
                </a:solidFill>
              </a:endParaRPr>
            </a:p>
          </p:txBody>
        </p:sp>
        <p:grpSp>
          <p:nvGrpSpPr>
            <p:cNvPr id="27" name="Group 26"/>
            <p:cNvGrpSpPr/>
            <p:nvPr/>
          </p:nvGrpSpPr>
          <p:grpSpPr>
            <a:xfrm>
              <a:off x="2144591" y="3229480"/>
              <a:ext cx="3823106" cy="893837"/>
              <a:chOff x="2284247" y="1489291"/>
              <a:chExt cx="3823106" cy="893837"/>
            </a:xfrm>
          </p:grpSpPr>
          <p:grpSp>
            <p:nvGrpSpPr>
              <p:cNvPr id="28" name="Group 27"/>
              <p:cNvGrpSpPr/>
              <p:nvPr/>
            </p:nvGrpSpPr>
            <p:grpSpPr>
              <a:xfrm>
                <a:off x="2284247" y="1489291"/>
                <a:ext cx="3823106" cy="893837"/>
                <a:chOff x="2284247" y="1489291"/>
                <a:chExt cx="3823106" cy="893837"/>
              </a:xfrm>
            </p:grpSpPr>
            <p:pic>
              <p:nvPicPr>
                <p:cNvPr id="3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4247" y="1590587"/>
                  <a:ext cx="288881" cy="73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2528377" y="1489291"/>
                  <a:ext cx="3578976" cy="301703"/>
                </a:xfrm>
                <a:prstGeom prst="rect">
                  <a:avLst/>
                </a:prstGeom>
                <a:noFill/>
              </p:spPr>
              <p:txBody>
                <a:bodyPr wrap="square" rtlCol="0">
                  <a:spAutoFit/>
                </a:bodyPr>
                <a:lstStyle/>
                <a:p>
                  <a:r>
                    <a:rPr lang="en-US" sz="2000" dirty="0" smtClean="0">
                      <a:solidFill>
                        <a:srgbClr val="E7E6E6">
                          <a:lumMod val="50000"/>
                        </a:srgbClr>
                      </a:solidFill>
                    </a:rPr>
                    <a:t>Good data</a:t>
                  </a:r>
                  <a:endParaRPr lang="en-US" sz="2000" dirty="0">
                    <a:solidFill>
                      <a:srgbClr val="E7E6E6">
                        <a:lumMod val="50000"/>
                      </a:srgbClr>
                    </a:solidFill>
                  </a:endParaRPr>
                </a:p>
              </p:txBody>
            </p:sp>
            <p:sp>
              <p:nvSpPr>
                <p:cNvPr id="32" name="TextBox 31"/>
                <p:cNvSpPr txBox="1"/>
                <p:nvPr/>
              </p:nvSpPr>
              <p:spPr>
                <a:xfrm>
                  <a:off x="2529663" y="2081425"/>
                  <a:ext cx="3431556" cy="301703"/>
                </a:xfrm>
                <a:prstGeom prst="rect">
                  <a:avLst/>
                </a:prstGeom>
                <a:noFill/>
              </p:spPr>
              <p:txBody>
                <a:bodyPr wrap="square" rtlCol="0">
                  <a:spAutoFit/>
                </a:bodyPr>
                <a:lstStyle/>
                <a:p>
                  <a:r>
                    <a:rPr lang="en-US" sz="2000" dirty="0" smtClean="0">
                      <a:solidFill>
                        <a:srgbClr val="E7E6E6">
                          <a:lumMod val="50000"/>
                        </a:srgbClr>
                      </a:solidFill>
                    </a:rPr>
                    <a:t>Probable cloud cover</a:t>
                  </a:r>
                  <a:endParaRPr lang="en-US" sz="2000" dirty="0">
                    <a:solidFill>
                      <a:srgbClr val="E7E6E6">
                        <a:lumMod val="50000"/>
                      </a:srgbClr>
                    </a:solidFill>
                  </a:endParaRPr>
                </a:p>
              </p:txBody>
            </p:sp>
          </p:grpSp>
          <p:sp>
            <p:nvSpPr>
              <p:cNvPr id="29" name="TextBox 28"/>
              <p:cNvSpPr txBox="1"/>
              <p:nvPr/>
            </p:nvSpPr>
            <p:spPr>
              <a:xfrm>
                <a:off x="2546376" y="1700439"/>
                <a:ext cx="2870515" cy="533781"/>
              </a:xfrm>
              <a:prstGeom prst="rect">
                <a:avLst/>
              </a:prstGeom>
              <a:noFill/>
            </p:spPr>
            <p:txBody>
              <a:bodyPr wrap="square" rtlCol="0">
                <a:spAutoFit/>
              </a:bodyPr>
              <a:lstStyle/>
              <a:p>
                <a:r>
                  <a:rPr lang="en-US" sz="2000" dirty="0" smtClean="0">
                    <a:solidFill>
                      <a:srgbClr val="E7E6E6">
                        <a:lumMod val="50000"/>
                      </a:srgbClr>
                    </a:solidFill>
                  </a:rPr>
                  <a:t>Probable water</a:t>
                </a:r>
              </a:p>
              <a:p>
                <a:r>
                  <a:rPr lang="en-US" sz="2000" dirty="0" smtClean="0">
                    <a:solidFill>
                      <a:srgbClr val="E7E6E6">
                        <a:lumMod val="50000"/>
                      </a:srgbClr>
                    </a:solidFill>
                  </a:rPr>
                  <a:t>  </a:t>
                </a:r>
                <a:endParaRPr lang="en-US" sz="2000" dirty="0">
                  <a:solidFill>
                    <a:srgbClr val="E7E6E6">
                      <a:lumMod val="50000"/>
                    </a:srgbClr>
                  </a:solidFill>
                </a:endParaRPr>
              </a:p>
            </p:txBody>
          </p:sp>
        </p:grpSp>
      </p:grpSp>
      <p:sp>
        <p:nvSpPr>
          <p:cNvPr id="9" name="TextBox 8"/>
          <p:cNvSpPr txBox="1"/>
          <p:nvPr/>
        </p:nvSpPr>
        <p:spPr>
          <a:xfrm>
            <a:off x="228600" y="1631393"/>
            <a:ext cx="2101850" cy="400110"/>
          </a:xfrm>
          <a:prstGeom prst="rect">
            <a:avLst/>
          </a:prstGeom>
          <a:noFill/>
        </p:spPr>
        <p:txBody>
          <a:bodyPr wrap="square" rtlCol="0">
            <a:spAutoFit/>
          </a:bodyPr>
          <a:lstStyle/>
          <a:p>
            <a:r>
              <a:rPr lang="en-US" sz="2000" dirty="0" smtClean="0">
                <a:solidFill>
                  <a:schemeClr val="bg2">
                    <a:lumMod val="50000"/>
                  </a:schemeClr>
                </a:solidFill>
              </a:rPr>
              <a:t>Cloud mask</a:t>
            </a:r>
            <a:endParaRPr lang="en-US" sz="2000" dirty="0">
              <a:solidFill>
                <a:schemeClr val="bg2">
                  <a:lumMod val="50000"/>
                </a:schemeClr>
              </a:solidFill>
            </a:endParaRPr>
          </a:p>
        </p:txBody>
      </p:sp>
      <p:sp>
        <p:nvSpPr>
          <p:cNvPr id="10" name="TextBox 9"/>
          <p:cNvSpPr txBox="1"/>
          <p:nvPr/>
        </p:nvSpPr>
        <p:spPr>
          <a:xfrm>
            <a:off x="5802970" y="1631393"/>
            <a:ext cx="3372802" cy="707886"/>
          </a:xfrm>
          <a:prstGeom prst="rect">
            <a:avLst/>
          </a:prstGeom>
          <a:noFill/>
        </p:spPr>
        <p:txBody>
          <a:bodyPr wrap="square" rtlCol="0">
            <a:spAutoFit/>
          </a:bodyPr>
          <a:lstStyle/>
          <a:p>
            <a:r>
              <a:rPr lang="en-US" sz="2000" dirty="0" smtClean="0">
                <a:solidFill>
                  <a:schemeClr val="bg2">
                    <a:lumMod val="50000"/>
                  </a:schemeClr>
                </a:solidFill>
              </a:rPr>
              <a:t>Normalized Difference Snow Index (NDSI) </a:t>
            </a:r>
            <a:endParaRPr lang="en-US" sz="2000" dirty="0">
              <a:solidFill>
                <a:schemeClr val="bg2">
                  <a:lumMod val="50000"/>
                </a:schemeClr>
              </a:solidFill>
            </a:endParaRPr>
          </a:p>
        </p:txBody>
      </p:sp>
      <p:sp>
        <p:nvSpPr>
          <p:cNvPr id="11" name="TextBox 10"/>
          <p:cNvSpPr txBox="1"/>
          <p:nvPr/>
        </p:nvSpPr>
        <p:spPr>
          <a:xfrm>
            <a:off x="6926018" y="5627697"/>
            <a:ext cx="684915" cy="400110"/>
          </a:xfrm>
          <a:prstGeom prst="rect">
            <a:avLst/>
          </a:prstGeom>
          <a:noFill/>
        </p:spPr>
        <p:txBody>
          <a:bodyPr wrap="square" rtlCol="0">
            <a:spAutoFit/>
          </a:bodyPr>
          <a:lstStyle/>
          <a:p>
            <a:r>
              <a:rPr lang="en-US" sz="2000" dirty="0" smtClean="0">
                <a:solidFill>
                  <a:schemeClr val="bg2">
                    <a:lumMod val="50000"/>
                  </a:schemeClr>
                </a:solidFill>
              </a:rPr>
              <a:t>-1</a:t>
            </a:r>
            <a:endParaRPr lang="en-US" sz="2000" dirty="0">
              <a:solidFill>
                <a:schemeClr val="bg2">
                  <a:lumMod val="50000"/>
                </a:schemeClr>
              </a:solidFill>
            </a:endParaRPr>
          </a:p>
        </p:txBody>
      </p:sp>
      <p:sp>
        <p:nvSpPr>
          <p:cNvPr id="15" name="TextBox 14"/>
          <p:cNvSpPr txBox="1"/>
          <p:nvPr/>
        </p:nvSpPr>
        <p:spPr>
          <a:xfrm>
            <a:off x="6435115" y="4931066"/>
            <a:ext cx="843567" cy="400110"/>
          </a:xfrm>
          <a:prstGeom prst="rect">
            <a:avLst/>
          </a:prstGeom>
          <a:noFill/>
        </p:spPr>
        <p:txBody>
          <a:bodyPr wrap="square" rtlCol="0">
            <a:spAutoFit/>
          </a:bodyPr>
          <a:lstStyle/>
          <a:p>
            <a:r>
              <a:rPr lang="en-US" sz="2000" dirty="0" smtClean="0">
                <a:solidFill>
                  <a:schemeClr val="bg2">
                    <a:lumMod val="50000"/>
                  </a:schemeClr>
                </a:solidFill>
              </a:rPr>
              <a:t>NDSI</a:t>
            </a:r>
            <a:endParaRPr lang="en-US" sz="2000" dirty="0">
              <a:solidFill>
                <a:schemeClr val="bg2">
                  <a:lumMod val="50000"/>
                </a:schemeClr>
              </a:solidFill>
            </a:endParaRPr>
          </a:p>
        </p:txBody>
      </p:sp>
    </p:spTree>
    <p:extLst>
      <p:ext uri="{BB962C8B-B14F-4D97-AF65-F5344CB8AC3E}">
        <p14:creationId xmlns:p14="http://schemas.microsoft.com/office/powerpoint/2010/main" val="393845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04593" y="455857"/>
            <a:ext cx="4382815" cy="707886"/>
          </a:xfrm>
          <a:prstGeom prst="rect">
            <a:avLst/>
          </a:prstGeom>
          <a:noFill/>
        </p:spPr>
        <p:txBody>
          <a:bodyPr wrap="square" rtlCol="0">
            <a:spAutoFit/>
          </a:bodyPr>
          <a:lstStyle/>
          <a:p>
            <a:pPr algn="ctr"/>
            <a:r>
              <a:rPr lang="en-US" sz="4000" dirty="0" smtClean="0">
                <a:solidFill>
                  <a:schemeClr val="bg1"/>
                </a:solidFill>
              </a:rPr>
              <a:t>Methodology</a:t>
            </a:r>
            <a:endParaRPr lang="en-US" sz="4000" dirty="0">
              <a:solidFill>
                <a:schemeClr val="bg1"/>
              </a:solidFill>
            </a:endParaRPr>
          </a:p>
        </p:txBody>
      </p:sp>
      <p:grpSp>
        <p:nvGrpSpPr>
          <p:cNvPr id="30" name="Group 29"/>
          <p:cNvGrpSpPr/>
          <p:nvPr/>
        </p:nvGrpSpPr>
        <p:grpSpPr>
          <a:xfrm>
            <a:off x="71504" y="2629193"/>
            <a:ext cx="11184905" cy="3416875"/>
            <a:chOff x="515884" y="13750205"/>
            <a:chExt cx="8428402" cy="2910562"/>
          </a:xfrm>
        </p:grpSpPr>
        <p:sp>
          <p:nvSpPr>
            <p:cNvPr id="38" name="Rounded Rectangle 37"/>
            <p:cNvSpPr/>
            <p:nvPr/>
          </p:nvSpPr>
          <p:spPr>
            <a:xfrm>
              <a:off x="515884" y="15897306"/>
              <a:ext cx="2346651" cy="763461"/>
            </a:xfrm>
            <a:prstGeom prst="roundRect">
              <a:avLst/>
            </a:prstGeom>
            <a:solidFill>
              <a:srgbClr val="73A9DB"/>
            </a:solidFill>
            <a:ln w="12700" cap="flat" cmpd="sng" algn="ctr">
              <a:solidFill>
                <a:schemeClr val="tx1"/>
              </a:solidFill>
              <a:prstDash val="solid"/>
              <a:miter lim="800000"/>
            </a:ln>
            <a:effectLst/>
          </p:spPr>
          <p:txBody>
            <a:bodyPr rtlCol="0" anchor="ctr"/>
            <a:lstStyle/>
            <a:p>
              <a:pPr marL="0" marR="0" lvl="0" indent="0" algn="ctr" defTabSz="3072384" eaLnBrk="1" fontAlgn="auto" latinLnBrk="0" hangingPunct="1">
                <a:lnSpc>
                  <a:spcPct val="150000"/>
                </a:lnSpc>
                <a:spcBef>
                  <a:spcPts val="0"/>
                </a:spcBef>
                <a:spcAft>
                  <a:spcPts val="0"/>
                </a:spcAft>
                <a:buClrTx/>
                <a:buSzTx/>
                <a:buFontTx/>
                <a:buNone/>
                <a:tabLst/>
                <a:defRPr/>
              </a:pPr>
              <a:r>
                <a:rPr lang="en-US" sz="2800" b="1" kern="0" dirty="0" smtClean="0">
                  <a:solidFill>
                    <a:srgbClr val="FFFFFF"/>
                  </a:solidFill>
                </a:rPr>
                <a:t>Data </a:t>
              </a:r>
              <a:r>
                <a:rPr lang="en-US" sz="2800" b="1" kern="0" dirty="0" smtClean="0">
                  <a:solidFill>
                    <a:srgbClr val="FFFFFF"/>
                  </a:solidFill>
                </a:rPr>
                <a:t>Acquisition</a:t>
              </a:r>
              <a:endParaRPr lang="en-US" sz="2800" b="1" kern="0" dirty="0" smtClean="0">
                <a:solidFill>
                  <a:srgbClr val="FFFFFF"/>
                </a:solidFill>
              </a:endParaRPr>
            </a:p>
          </p:txBody>
        </p:sp>
        <p:sp>
          <p:nvSpPr>
            <p:cNvPr id="32" name="Rounded Rectangle 31"/>
            <p:cNvSpPr/>
            <p:nvPr/>
          </p:nvSpPr>
          <p:spPr>
            <a:xfrm>
              <a:off x="2592960" y="15302362"/>
              <a:ext cx="2462692" cy="833753"/>
            </a:xfrm>
            <a:prstGeom prst="roundRect">
              <a:avLst/>
            </a:prstGeom>
            <a:solidFill>
              <a:srgbClr val="73A9DB"/>
            </a:solidFill>
            <a:ln w="12700" cap="flat" cmpd="sng" algn="ctr">
              <a:solidFill>
                <a:schemeClr val="tx1"/>
              </a:solidFill>
              <a:prstDash val="solid"/>
              <a:miter lim="800000"/>
            </a:ln>
            <a:effectLst/>
          </p:spPr>
          <p:txBody>
            <a:bodyPr rtlCol="0" anchor="t" anchorCtr="0"/>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ea typeface="+mn-ea"/>
                  <a:cs typeface="+mn-cs"/>
                </a:rPr>
                <a:t>Classified the Data</a:t>
              </a:r>
            </a:p>
            <a:p>
              <a:pPr marL="285750" marR="0" lvl="0" indent="-285750" defTabSz="3072384"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smtClean="0">
                <a:ln>
                  <a:noFill/>
                </a:ln>
                <a:solidFill>
                  <a:srgbClr val="FFFFFF"/>
                </a:solidFill>
                <a:effectLst/>
                <a:uLnTx/>
                <a:uFillTx/>
                <a:ea typeface="+mn-ea"/>
                <a:cs typeface="+mn-cs"/>
              </a:endParaRPr>
            </a:p>
            <a:p>
              <a:pPr marL="0" marR="0" lvl="0" indent="0" defTabSz="307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a typeface="+mn-ea"/>
                <a:cs typeface="+mn-cs"/>
              </a:endParaRPr>
            </a:p>
          </p:txBody>
        </p:sp>
        <p:sp>
          <p:nvSpPr>
            <p:cNvPr id="33" name="Rounded Rectangle 32"/>
            <p:cNvSpPr/>
            <p:nvPr/>
          </p:nvSpPr>
          <p:spPr>
            <a:xfrm>
              <a:off x="4666241" y="14398219"/>
              <a:ext cx="2474302" cy="1149579"/>
            </a:xfrm>
            <a:prstGeom prst="roundRect">
              <a:avLst/>
            </a:prstGeom>
            <a:solidFill>
              <a:srgbClr val="73A9DB"/>
            </a:solidFill>
            <a:ln w="12700" cap="flat" cmpd="sng" algn="ctr">
              <a:solidFill>
                <a:schemeClr val="tx1"/>
              </a:solidFill>
              <a:prstDash val="solid"/>
              <a:miter lim="800000"/>
            </a:ln>
            <a:effectLst/>
          </p:spPr>
          <p:txBody>
            <a:bodyPr rtlCol="0" anchor="t" anchorCtr="0"/>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ea typeface="+mn-ea"/>
                  <a:cs typeface="+mn-cs"/>
                </a:rPr>
                <a:t>Land Cover Change Detection</a:t>
              </a:r>
            </a:p>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solidFill>
                  <a:srgbClr val="FFFFFF"/>
                </a:solidFill>
                <a:effectLst/>
                <a:uLnTx/>
                <a:uFillTx/>
                <a:ea typeface="+mn-ea"/>
                <a:cs typeface="+mn-cs"/>
              </a:endParaRPr>
            </a:p>
          </p:txBody>
        </p:sp>
        <p:sp>
          <p:nvSpPr>
            <p:cNvPr id="34" name="Rounded Rectangle 33"/>
            <p:cNvSpPr/>
            <p:nvPr/>
          </p:nvSpPr>
          <p:spPr>
            <a:xfrm>
              <a:off x="6830762" y="13750205"/>
              <a:ext cx="2113524" cy="965758"/>
            </a:xfrm>
            <a:prstGeom prst="roundRect">
              <a:avLst/>
            </a:prstGeom>
            <a:solidFill>
              <a:srgbClr val="73A9DB"/>
            </a:solidFill>
            <a:ln w="12700" cap="flat" cmpd="sng" algn="ctr">
              <a:solidFill>
                <a:schemeClr val="tx1"/>
              </a:solidFill>
              <a:prstDash val="solid"/>
              <a:miter lim="800000"/>
            </a:ln>
            <a:effectLst/>
          </p:spPr>
          <p:txBody>
            <a:bodyPr rtlCol="0" anchor="t" anchorCtr="0"/>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ea typeface="+mn-ea"/>
                  <a:cs typeface="+mn-cs"/>
                </a:rPr>
                <a:t>Map</a:t>
              </a:r>
              <a:r>
                <a:rPr kumimoji="0" lang="en-US" sz="2800" b="1" i="0" u="none" strike="noStrike" kern="0" cap="none" spc="0" normalizeH="0" noProof="0" dirty="0" smtClean="0">
                  <a:ln>
                    <a:noFill/>
                  </a:ln>
                  <a:solidFill>
                    <a:srgbClr val="FFFFFF"/>
                  </a:solidFill>
                  <a:effectLst/>
                  <a:uLnTx/>
                  <a:uFillTx/>
                  <a:ea typeface="+mn-ea"/>
                  <a:cs typeface="+mn-cs"/>
                </a:rPr>
                <a:t> Package for End User</a:t>
              </a:r>
              <a:endParaRPr kumimoji="0" lang="en-US" sz="2000" b="1" i="0" u="none" strike="noStrike" kern="0" cap="none" spc="0" normalizeH="0" baseline="0" noProof="0" dirty="0" smtClean="0">
                <a:ln>
                  <a:noFill/>
                </a:ln>
                <a:solidFill>
                  <a:srgbClr val="FFFFFF"/>
                </a:solidFill>
                <a:effectLst/>
                <a:uLnTx/>
                <a:uFillTx/>
                <a:ea typeface="+mn-ea"/>
                <a:cs typeface="+mn-cs"/>
              </a:endParaRPr>
            </a:p>
          </p:txBody>
        </p:sp>
      </p:grpSp>
      <p:grpSp>
        <p:nvGrpSpPr>
          <p:cNvPr id="10" name="Group 9"/>
          <p:cNvGrpSpPr/>
          <p:nvPr/>
        </p:nvGrpSpPr>
        <p:grpSpPr>
          <a:xfrm>
            <a:off x="24896" y="3089055"/>
            <a:ext cx="4093163" cy="1657982"/>
            <a:chOff x="0" y="3238392"/>
            <a:chExt cx="4093163" cy="1657982"/>
          </a:xfrm>
        </p:grpSpPr>
        <p:pic>
          <p:nvPicPr>
            <p:cNvPr id="18" name="Picture 10" descr="C:\Users\DEVELOPE1\Desktop\summer2016\NorthernGreatPlainsWaterResources\deliverables\1999_182_NDSI.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10" r="12396" b="3523"/>
            <a:stretch/>
          </p:blipFill>
          <p:spPr bwMode="auto">
            <a:xfrm>
              <a:off x="0" y="3238392"/>
              <a:ext cx="1758950" cy="165798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675896" y="3609040"/>
              <a:ext cx="2417267" cy="1083622"/>
              <a:chOff x="1675896" y="3609040"/>
              <a:chExt cx="2417267" cy="1083622"/>
            </a:xfrm>
          </p:grpSpPr>
          <p:grpSp>
            <p:nvGrpSpPr>
              <p:cNvPr id="19" name="Group 18"/>
              <p:cNvGrpSpPr/>
              <p:nvPr/>
            </p:nvGrpSpPr>
            <p:grpSpPr>
              <a:xfrm>
                <a:off x="1748455" y="3984776"/>
                <a:ext cx="2344708" cy="707886"/>
                <a:chOff x="6764955" y="5470724"/>
                <a:chExt cx="2344708" cy="707886"/>
              </a:xfrm>
            </p:grpSpPr>
            <p:sp>
              <p:nvSpPr>
                <p:cNvPr id="20" name="TextBox 19"/>
                <p:cNvSpPr txBox="1"/>
                <p:nvPr/>
              </p:nvSpPr>
              <p:spPr>
                <a:xfrm>
                  <a:off x="7127315" y="5470724"/>
                  <a:ext cx="1982348" cy="707886"/>
                </a:xfrm>
                <a:prstGeom prst="rect">
                  <a:avLst/>
                </a:prstGeom>
                <a:noFill/>
              </p:spPr>
              <p:txBody>
                <a:bodyPr wrap="square" rtlCol="0">
                  <a:spAutoFit/>
                </a:bodyPr>
                <a:lstStyle/>
                <a:p>
                  <a:r>
                    <a:rPr lang="en-US" sz="2000" dirty="0" smtClean="0">
                      <a:solidFill>
                        <a:srgbClr val="E7E6E6">
                          <a:lumMod val="50000"/>
                        </a:srgbClr>
                      </a:solidFill>
                    </a:rPr>
                    <a:t>High: 1000</a:t>
                  </a:r>
                </a:p>
                <a:p>
                  <a:r>
                    <a:rPr lang="en-US" sz="2000" dirty="0" smtClean="0">
                      <a:solidFill>
                        <a:srgbClr val="E7E6E6">
                          <a:lumMod val="50000"/>
                        </a:srgbClr>
                      </a:solidFill>
                    </a:rPr>
                    <a:t>Low: 0</a:t>
                  </a:r>
                  <a:endParaRPr lang="en-US" sz="2000" dirty="0">
                    <a:solidFill>
                      <a:srgbClr val="E7E6E6">
                        <a:lumMod val="50000"/>
                      </a:srgbClr>
                    </a:solidFill>
                  </a:endParaRPr>
                </a:p>
              </p:txBody>
            </p:sp>
            <p:sp>
              <p:nvSpPr>
                <p:cNvPr id="21" name="Rectangle 20"/>
                <p:cNvSpPr/>
                <p:nvPr/>
              </p:nvSpPr>
              <p:spPr>
                <a:xfrm>
                  <a:off x="6764955" y="5498725"/>
                  <a:ext cx="362360" cy="637388"/>
                </a:xfrm>
                <a:prstGeom prst="rect">
                  <a:avLst/>
                </a:prstGeom>
                <a:gradFill>
                  <a:gsLst>
                    <a:gs pos="0">
                      <a:srgbClr val="384C9A"/>
                    </a:gs>
                    <a:gs pos="100000">
                      <a:srgbClr val="B6ED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p:cNvSpPr/>
              <p:nvPr/>
            </p:nvSpPr>
            <p:spPr>
              <a:xfrm>
                <a:off x="1675896" y="3609040"/>
                <a:ext cx="902811" cy="400110"/>
              </a:xfrm>
              <a:prstGeom prst="rect">
                <a:avLst/>
              </a:prstGeom>
            </p:spPr>
            <p:txBody>
              <a:bodyPr wrap="none">
                <a:spAutoFit/>
              </a:bodyPr>
              <a:lstStyle/>
              <a:p>
                <a:pPr lvl="0" defTabSz="3072384">
                  <a:defRPr/>
                </a:pPr>
                <a:r>
                  <a:rPr lang="en-US" sz="2000" kern="0" dirty="0" smtClean="0">
                    <a:solidFill>
                      <a:schemeClr val="bg2">
                        <a:lumMod val="50000"/>
                      </a:schemeClr>
                    </a:solidFill>
                    <a:latin typeface="Garamond"/>
                  </a:rPr>
                  <a:t>NDSI*</a:t>
                </a:r>
                <a:endParaRPr lang="en-US" sz="2000" kern="0" dirty="0">
                  <a:solidFill>
                    <a:schemeClr val="bg2">
                      <a:lumMod val="50000"/>
                    </a:schemeClr>
                  </a:solidFill>
                  <a:latin typeface="Garamond"/>
                </a:endParaRPr>
              </a:p>
            </p:txBody>
          </p:sp>
        </p:grpSp>
      </p:grpSp>
      <p:pic>
        <p:nvPicPr>
          <p:cNvPr id="23" name="Picture 2" descr="C:\Users\DEVELOPE1\Desktop\summer2016\NorthernGreatPlainsWaterResources\output\snow_cover\2014_snowcover_de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9503" y="2062684"/>
            <a:ext cx="2696897" cy="168760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5474472" y="2082607"/>
            <a:ext cx="2836853" cy="1110083"/>
            <a:chOff x="6025726" y="5614498"/>
            <a:chExt cx="2836853" cy="1110083"/>
          </a:xfrm>
        </p:grpSpPr>
        <p:pic>
          <p:nvPicPr>
            <p:cNvPr id="3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32060" r="77387" b="26125"/>
            <a:stretch/>
          </p:blipFill>
          <p:spPr bwMode="auto">
            <a:xfrm>
              <a:off x="6120115" y="6014933"/>
              <a:ext cx="478475"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025726" y="5614498"/>
              <a:ext cx="2836853" cy="400110"/>
            </a:xfrm>
            <a:prstGeom prst="rect">
              <a:avLst/>
            </a:prstGeom>
            <a:noFill/>
          </p:spPr>
          <p:txBody>
            <a:bodyPr wrap="square" rtlCol="0">
              <a:spAutoFit/>
            </a:bodyPr>
            <a:lstStyle/>
            <a:p>
              <a:r>
                <a:rPr lang="en-US" sz="2000" dirty="0" smtClean="0">
                  <a:solidFill>
                    <a:schemeClr val="bg2">
                      <a:lumMod val="50000"/>
                    </a:schemeClr>
                  </a:solidFill>
                </a:rPr>
                <a:t>Elevation (meter)</a:t>
              </a:r>
              <a:endParaRPr lang="en-US" sz="2000" dirty="0">
                <a:solidFill>
                  <a:schemeClr val="bg2">
                    <a:lumMod val="50000"/>
                  </a:schemeClr>
                </a:solidFill>
              </a:endParaRPr>
            </a:p>
          </p:txBody>
        </p:sp>
        <p:sp>
          <p:nvSpPr>
            <p:cNvPr id="41" name="TextBox 40"/>
            <p:cNvSpPr txBox="1"/>
            <p:nvPr/>
          </p:nvSpPr>
          <p:spPr>
            <a:xfrm>
              <a:off x="6631436" y="5988331"/>
              <a:ext cx="2231143" cy="400110"/>
            </a:xfrm>
            <a:prstGeom prst="rect">
              <a:avLst/>
            </a:prstGeom>
            <a:noFill/>
          </p:spPr>
          <p:txBody>
            <a:bodyPr wrap="square" rtlCol="0">
              <a:spAutoFit/>
            </a:bodyPr>
            <a:lstStyle/>
            <a:p>
              <a:r>
                <a:rPr lang="en-US" sz="2000" dirty="0" smtClean="0">
                  <a:solidFill>
                    <a:schemeClr val="bg2">
                      <a:lumMod val="50000"/>
                    </a:schemeClr>
                  </a:solidFill>
                </a:rPr>
                <a:t>High:   4347.19</a:t>
              </a:r>
              <a:endParaRPr lang="en-US" sz="2000" dirty="0">
                <a:solidFill>
                  <a:schemeClr val="bg2">
                    <a:lumMod val="50000"/>
                  </a:schemeClr>
                </a:solidFill>
              </a:endParaRPr>
            </a:p>
          </p:txBody>
        </p:sp>
        <p:sp>
          <p:nvSpPr>
            <p:cNvPr id="42" name="TextBox 41"/>
            <p:cNvSpPr txBox="1"/>
            <p:nvPr/>
          </p:nvSpPr>
          <p:spPr>
            <a:xfrm>
              <a:off x="6631436" y="6324471"/>
              <a:ext cx="2231143" cy="400110"/>
            </a:xfrm>
            <a:prstGeom prst="rect">
              <a:avLst/>
            </a:prstGeom>
            <a:noFill/>
          </p:spPr>
          <p:txBody>
            <a:bodyPr wrap="square" rtlCol="0">
              <a:spAutoFit/>
            </a:bodyPr>
            <a:lstStyle/>
            <a:p>
              <a:r>
                <a:rPr lang="en-US" sz="2000" dirty="0" smtClean="0">
                  <a:solidFill>
                    <a:schemeClr val="bg2">
                      <a:lumMod val="50000"/>
                    </a:schemeClr>
                  </a:solidFill>
                </a:rPr>
                <a:t>Low:    2316.57</a:t>
              </a:r>
              <a:endParaRPr lang="en-US" sz="2000" dirty="0">
                <a:solidFill>
                  <a:schemeClr val="bg2">
                    <a:lumMod val="50000"/>
                  </a:schemeClr>
                </a:solidFill>
              </a:endParaRPr>
            </a:p>
          </p:txBody>
        </p:sp>
      </p:grpSp>
      <p:grpSp>
        <p:nvGrpSpPr>
          <p:cNvPr id="43" name="Group 42"/>
          <p:cNvGrpSpPr/>
          <p:nvPr/>
        </p:nvGrpSpPr>
        <p:grpSpPr>
          <a:xfrm>
            <a:off x="5550602" y="1331560"/>
            <a:ext cx="2300489" cy="751047"/>
            <a:chOff x="3860514" y="5954092"/>
            <a:chExt cx="2300489" cy="751047"/>
          </a:xfrm>
        </p:grpSpPr>
        <p:pic>
          <p:nvPicPr>
            <p:cNvPr id="44"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5262" r="61291"/>
            <a:stretch/>
          </p:blipFill>
          <p:spPr bwMode="auto">
            <a:xfrm>
              <a:off x="3860514" y="6050151"/>
              <a:ext cx="466765"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4371620" y="5954092"/>
              <a:ext cx="1789383" cy="400110"/>
            </a:xfrm>
            <a:prstGeom prst="rect">
              <a:avLst/>
            </a:prstGeom>
            <a:noFill/>
          </p:spPr>
          <p:txBody>
            <a:bodyPr wrap="square" rtlCol="0">
              <a:spAutoFit/>
            </a:bodyPr>
            <a:lstStyle/>
            <a:p>
              <a:r>
                <a:rPr lang="en-US" sz="2000" dirty="0" smtClean="0">
                  <a:solidFill>
                    <a:schemeClr val="bg2">
                      <a:lumMod val="50000"/>
                    </a:schemeClr>
                  </a:solidFill>
                </a:rPr>
                <a:t>Ice Field</a:t>
              </a:r>
              <a:endParaRPr lang="en-US" sz="2000" dirty="0">
                <a:solidFill>
                  <a:schemeClr val="bg2">
                    <a:lumMod val="50000"/>
                  </a:schemeClr>
                </a:solidFill>
              </a:endParaRPr>
            </a:p>
          </p:txBody>
        </p:sp>
        <p:sp>
          <p:nvSpPr>
            <p:cNvPr id="46" name="TextBox 45"/>
            <p:cNvSpPr txBox="1"/>
            <p:nvPr/>
          </p:nvSpPr>
          <p:spPr>
            <a:xfrm>
              <a:off x="4371620" y="6305029"/>
              <a:ext cx="1254283" cy="400110"/>
            </a:xfrm>
            <a:prstGeom prst="rect">
              <a:avLst/>
            </a:prstGeom>
            <a:noFill/>
          </p:spPr>
          <p:txBody>
            <a:bodyPr wrap="square" rtlCol="0">
              <a:spAutoFit/>
            </a:bodyPr>
            <a:lstStyle/>
            <a:p>
              <a:r>
                <a:rPr lang="en-US" sz="2000" dirty="0" smtClean="0">
                  <a:solidFill>
                    <a:schemeClr val="bg2">
                      <a:lumMod val="50000"/>
                    </a:schemeClr>
                  </a:solidFill>
                </a:rPr>
                <a:t>Glacier</a:t>
              </a:r>
              <a:endParaRPr lang="en-US" sz="2000" dirty="0">
                <a:solidFill>
                  <a:schemeClr val="bg2">
                    <a:lumMod val="50000"/>
                  </a:schemeClr>
                </a:solidFill>
              </a:endParaRPr>
            </a:p>
          </p:txBody>
        </p:sp>
      </p:grpSp>
      <p:pic>
        <p:nvPicPr>
          <p:cNvPr id="49" name="Picture 5" descr="\\Developserver\Z\2016\Summer2016\NorthernGreatPlainsWaterResources\Data\Snow_output\SnowCover_frequency\snow_frequency.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226" t="6279" r="47544" b="18833"/>
          <a:stretch/>
        </p:blipFill>
        <p:spPr bwMode="auto">
          <a:xfrm>
            <a:off x="9604512" y="4057060"/>
            <a:ext cx="2217782" cy="2675866"/>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7632046" y="5101138"/>
            <a:ext cx="1922462" cy="1540194"/>
            <a:chOff x="142875" y="4775198"/>
            <a:chExt cx="1922462" cy="1540194"/>
          </a:xfrm>
        </p:grpSpPr>
        <p:pic>
          <p:nvPicPr>
            <p:cNvPr id="51" name="Picture 6" descr="C:\Users\DEVELOPE1\Desktop\Captur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75" y="4889499"/>
              <a:ext cx="488950" cy="1371593"/>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631825" y="4775198"/>
              <a:ext cx="701675" cy="400110"/>
            </a:xfrm>
            <a:prstGeom prst="rect">
              <a:avLst/>
            </a:prstGeom>
            <a:noFill/>
          </p:spPr>
          <p:txBody>
            <a:bodyPr wrap="square" rtlCol="0">
              <a:spAutoFit/>
            </a:bodyPr>
            <a:lstStyle/>
            <a:p>
              <a:r>
                <a:rPr lang="en-US" sz="2000" dirty="0" smtClean="0">
                  <a:solidFill>
                    <a:schemeClr val="bg2">
                      <a:lumMod val="50000"/>
                    </a:schemeClr>
                  </a:solidFill>
                </a:rPr>
                <a:t>0</a:t>
              </a:r>
            </a:p>
          </p:txBody>
        </p:sp>
        <p:sp>
          <p:nvSpPr>
            <p:cNvPr id="53" name="TextBox 52"/>
            <p:cNvSpPr txBox="1"/>
            <p:nvPr/>
          </p:nvSpPr>
          <p:spPr>
            <a:xfrm>
              <a:off x="601662" y="5108661"/>
              <a:ext cx="1463675" cy="400110"/>
            </a:xfrm>
            <a:prstGeom prst="rect">
              <a:avLst/>
            </a:prstGeom>
            <a:noFill/>
          </p:spPr>
          <p:txBody>
            <a:bodyPr wrap="square" rtlCol="0">
              <a:spAutoFit/>
            </a:bodyPr>
            <a:lstStyle/>
            <a:p>
              <a:r>
                <a:rPr lang="en-US" sz="2000" dirty="0" smtClean="0">
                  <a:solidFill>
                    <a:schemeClr val="bg2">
                      <a:lumMod val="50000"/>
                    </a:schemeClr>
                  </a:solidFill>
                </a:rPr>
                <a:t>1-21%</a:t>
              </a:r>
            </a:p>
          </p:txBody>
        </p:sp>
        <p:sp>
          <p:nvSpPr>
            <p:cNvPr id="54" name="TextBox 53"/>
            <p:cNvSpPr txBox="1"/>
            <p:nvPr/>
          </p:nvSpPr>
          <p:spPr>
            <a:xfrm>
              <a:off x="601661" y="5499334"/>
              <a:ext cx="1463675" cy="400110"/>
            </a:xfrm>
            <a:prstGeom prst="rect">
              <a:avLst/>
            </a:prstGeom>
            <a:noFill/>
          </p:spPr>
          <p:txBody>
            <a:bodyPr wrap="square" rtlCol="0">
              <a:spAutoFit/>
            </a:bodyPr>
            <a:lstStyle/>
            <a:p>
              <a:r>
                <a:rPr lang="en-US" sz="2000" dirty="0" smtClean="0">
                  <a:solidFill>
                    <a:schemeClr val="bg2">
                      <a:lumMod val="50000"/>
                    </a:schemeClr>
                  </a:solidFill>
                </a:rPr>
                <a:t>22-57%</a:t>
              </a:r>
            </a:p>
          </p:txBody>
        </p:sp>
        <p:sp>
          <p:nvSpPr>
            <p:cNvPr id="55" name="TextBox 54"/>
            <p:cNvSpPr txBox="1"/>
            <p:nvPr/>
          </p:nvSpPr>
          <p:spPr>
            <a:xfrm>
              <a:off x="601662" y="5915282"/>
              <a:ext cx="1463675" cy="400110"/>
            </a:xfrm>
            <a:prstGeom prst="rect">
              <a:avLst/>
            </a:prstGeom>
            <a:noFill/>
          </p:spPr>
          <p:txBody>
            <a:bodyPr wrap="square" rtlCol="0">
              <a:spAutoFit/>
            </a:bodyPr>
            <a:lstStyle/>
            <a:p>
              <a:r>
                <a:rPr lang="en-US" sz="2000" dirty="0" smtClean="0">
                  <a:solidFill>
                    <a:schemeClr val="bg2">
                      <a:lumMod val="50000"/>
                    </a:schemeClr>
                  </a:solidFill>
                </a:rPr>
                <a:t>58-100%</a:t>
              </a:r>
            </a:p>
          </p:txBody>
        </p:sp>
      </p:grpSp>
      <p:sp>
        <p:nvSpPr>
          <p:cNvPr id="11" name="TextBox 10"/>
          <p:cNvSpPr txBox="1"/>
          <p:nvPr/>
        </p:nvSpPr>
        <p:spPr>
          <a:xfrm>
            <a:off x="7548562" y="4779943"/>
            <a:ext cx="2786878" cy="400110"/>
          </a:xfrm>
          <a:prstGeom prst="rect">
            <a:avLst/>
          </a:prstGeom>
          <a:noFill/>
        </p:spPr>
        <p:txBody>
          <a:bodyPr wrap="square" rtlCol="0">
            <a:spAutoFit/>
          </a:bodyPr>
          <a:lstStyle/>
          <a:p>
            <a:r>
              <a:rPr lang="en-US" sz="2000" dirty="0" smtClean="0">
                <a:solidFill>
                  <a:schemeClr val="bg2">
                    <a:lumMod val="50000"/>
                  </a:schemeClr>
                </a:solidFill>
              </a:rPr>
              <a:t>Snow frequency </a:t>
            </a:r>
            <a:endParaRPr lang="en-US" sz="2000" dirty="0">
              <a:solidFill>
                <a:schemeClr val="bg2">
                  <a:lumMod val="50000"/>
                </a:schemeClr>
              </a:solidFill>
            </a:endParaRPr>
          </a:p>
        </p:txBody>
      </p:sp>
      <p:sp>
        <p:nvSpPr>
          <p:cNvPr id="35" name="TextBox 34"/>
          <p:cNvSpPr txBox="1"/>
          <p:nvPr/>
        </p:nvSpPr>
        <p:spPr>
          <a:xfrm>
            <a:off x="3052615" y="6225384"/>
            <a:ext cx="4639029" cy="400110"/>
          </a:xfrm>
          <a:prstGeom prst="rect">
            <a:avLst/>
          </a:prstGeom>
          <a:noFill/>
        </p:spPr>
        <p:txBody>
          <a:bodyPr wrap="square" rtlCol="0">
            <a:spAutoFit/>
          </a:bodyPr>
          <a:lstStyle/>
          <a:p>
            <a:r>
              <a:rPr lang="en-US" sz="2000" dirty="0" smtClean="0">
                <a:solidFill>
                  <a:schemeClr val="bg2">
                    <a:lumMod val="50000"/>
                  </a:schemeClr>
                </a:solidFill>
              </a:rPr>
              <a:t>*NDSI = (Green-SWIR)/(</a:t>
            </a:r>
            <a:r>
              <a:rPr lang="en-US" sz="2000" dirty="0" err="1" smtClean="0">
                <a:solidFill>
                  <a:schemeClr val="bg2">
                    <a:lumMod val="50000"/>
                  </a:schemeClr>
                </a:solidFill>
              </a:rPr>
              <a:t>Green+SWIR</a:t>
            </a:r>
            <a:r>
              <a:rPr lang="en-US" sz="2000" dirty="0" smtClean="0">
                <a:solidFill>
                  <a:schemeClr val="bg2">
                    <a:lumMod val="50000"/>
                  </a:schemeClr>
                </a:solidFill>
              </a:rPr>
              <a:t>)</a:t>
            </a:r>
          </a:p>
        </p:txBody>
      </p:sp>
    </p:spTree>
    <p:extLst>
      <p:ext uri="{BB962C8B-B14F-4D97-AF65-F5344CB8AC3E}">
        <p14:creationId xmlns:p14="http://schemas.microsoft.com/office/powerpoint/2010/main" val="289904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5189</TotalTime>
  <Words>1992</Words>
  <Application>Microsoft Office PowerPoint</Application>
  <PresentationFormat>Widescreen</PresentationFormat>
  <Paragraphs>248</Paragraphs>
  <Slides>22</Slides>
  <Notes>22</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22</vt:i4>
      </vt:variant>
    </vt:vector>
  </HeadingPairs>
  <TitlesOfParts>
    <vt:vector size="36" baseType="lpstr">
      <vt:lpstr>Arial</vt:lpstr>
      <vt:lpstr>Calibri</vt:lpstr>
      <vt:lpstr>Century</vt:lpstr>
      <vt:lpstr>Century Gothic</vt:lpstr>
      <vt:lpstr>Garamond</vt:lpstr>
      <vt:lpstr>Questrial</vt:lpstr>
      <vt:lpstr>Webdings</vt:lpstr>
      <vt:lpstr>Office Theme</vt:lpstr>
      <vt:lpstr>1_Office Theme</vt:lpstr>
      <vt:lpstr>2_Office Theme</vt:lpstr>
      <vt:lpstr>4_Office Theme</vt:lpstr>
      <vt:lpstr>3_Office Theme</vt:lpstr>
      <vt:lpstr>6_Office Theme</vt:lpstr>
      <vt:lpstr>7_Office Theme</vt:lpstr>
      <vt:lpstr>Discovering Archaeological Sites by Utilizing NASA Earth Observations to Detect Changes in Snowpack Coverage in Intermountain National Parks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Fenn, Teresa E. (LARC-E3)[SSAI DEVELOP]</cp:lastModifiedBy>
  <cp:revision>484</cp:revision>
  <cp:lastPrinted>2016-08-04T20:04:00Z</cp:lastPrinted>
  <dcterms:created xsi:type="dcterms:W3CDTF">2015-05-18T13:26:09Z</dcterms:created>
  <dcterms:modified xsi:type="dcterms:W3CDTF">2016-08-08T15:14:21Z</dcterms:modified>
</cp:coreProperties>
</file>