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F8C0EBD-C358-4338-B172-C725DB2A19C1}">
  <a:tblStyle styleId="{3F8C0EBD-C358-4338-B172-C725DB2A19C1}" styleName="Table_0"/>
</a:tblStyleLst>
</file>

<file path=ppt/_rels/presentation.xml.rels><?xml version="1.0" encoding="UTF-8" standalone="yes"?><Relationships xmlns="http://schemas.openxmlformats.org/package/2006/relationships"><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2.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878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200" u="none" cap="none" strike="noStrike">
                <a:solidFill>
                  <a:schemeClr val="dk1"/>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115" name="Shape 115"/>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6" name="Shape 226"/>
          <p:cNvSpPr txBox="1"/>
          <p:nvPr>
            <p:ph idx="1" type="body"/>
          </p:nvPr>
        </p:nvSpPr>
        <p:spPr>
          <a:xfrm>
            <a:off x="685800" y="4400550"/>
            <a:ext cx="5486399" cy="3600599"/>
          </a:xfrm>
          <a:prstGeom prst="rect">
            <a:avLst/>
          </a:prstGeom>
        </p:spPr>
        <p:txBody>
          <a:bodyPr anchorCtr="0" anchor="t" bIns="91425" lIns="91425" rIns="91425" tIns="91425">
            <a:noAutofit/>
          </a:bodyPr>
          <a:lstStyle/>
          <a:p>
            <a:pPr>
              <a:spcBef>
                <a:spcPts val="0"/>
              </a:spcBef>
              <a:buNone/>
            </a:pPr>
            <a:r>
              <a:rPr lang="en-US"/>
              <a:t>Satellites have different pass over times and therefore do not allow for a direct apples-to-apples comparison between images. We chose the Aqua satellite because the pass over times 1030 am and pm, more closely proximate the true maximum temperature in a daily cycle. However, when then using the Landsat 8 satellites, these pass over times are closer to the other MODIS sensor satellite, Terra. We are aware that there are diurnal effects throughout a day, so we did a satellite comparison between Aqua and Terra to see how much of a difference this makes. On top of that, August proved to be a very cloudy month over all years, meaning that even though the count of extreme heat days was high, the actual days used for averages was much lower. We justified leaving these out based on the idea that cloudier days generally would not result in hotter surface temperature, therefore the average would not be thrown off by a large magnitude. </a:t>
            </a:r>
          </a:p>
        </p:txBody>
      </p:sp>
      <p:sp>
        <p:nvSpPr>
          <p:cNvPr id="227" name="Shape 227"/>
          <p:cNvSpPr txBox="1"/>
          <p:nvPr>
            <p:ph idx="12" type="sldNum"/>
          </p:nvPr>
        </p:nvSpPr>
        <p:spPr>
          <a:xfrm>
            <a:off x="3884612" y="8685213"/>
            <a:ext cx="2971799" cy="458699"/>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5" name="Shape 23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Calibri"/>
                <a:ea typeface="Calibri"/>
                <a:cs typeface="Calibri"/>
                <a:sym typeface="Calibri"/>
              </a:rPr>
              <a:t>Our project aimed to answer the “how” and “when/where” questions of variations in the UHI effect. Future studies would benefit by increasing this analysis to tackle the “why” questions, such as quantifying surface feature classifications under each heat anomaly to determine any patterns. On top of that, we see potential for this project to continue even further and provide insight into longer term bigger focus solutions that tackle other DEVELOP areas of interest, such as energy and water resources. Over time, we would like to see this information used as a means to provide a suitability analysis for the effective placement of solar panels (or at least to get the conversations heading this way in how solar panels can help save lives in Maricopa) with the idea being that cleaner energy reducing negative climate forcings and solar panels specifically are less water intensive and can inherently cool buildings more efficiently when placed on rooftops by creating an inverse insulation effect.</a:t>
            </a:r>
          </a:p>
        </p:txBody>
      </p:sp>
      <p:sp>
        <p:nvSpPr>
          <p:cNvPr id="236" name="Shape 23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246" name="Shape 24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400550"/>
            <a:ext cx="5486399" cy="3600450"/>
          </a:xfrm>
          <a:prstGeom prst="rect">
            <a:avLst/>
          </a:prstGeom>
        </p:spPr>
        <p:txBody>
          <a:bodyPr anchorCtr="0" anchor="t" bIns="91425" lIns="91425" rIns="91425" tIns="91425">
            <a:noAutofit/>
          </a:bodyPr>
          <a:lstStyle/>
          <a:p>
            <a:pPr rtl="0">
              <a:spcBef>
                <a:spcPts val="0"/>
              </a:spcBef>
              <a:buNone/>
            </a:pPr>
            <a:r>
              <a:rPr lang="en-US"/>
              <a:t>Basemap: ESRI basemaps</a:t>
            </a:r>
          </a:p>
          <a:p>
            <a:pPr>
              <a:spcBef>
                <a:spcPts val="0"/>
              </a:spcBef>
              <a:buNone/>
            </a:pPr>
            <a:r>
              <a:rPr lang="en-US"/>
              <a:t>The study area encompases Maricopa County, AZ only. This includes the major city of Phoenix, which we are interested in based on its UHI effects. We studied primarily from May 2005 - Septemebr 2015.</a:t>
            </a:r>
          </a:p>
        </p:txBody>
      </p:sp>
      <p:sp>
        <p:nvSpPr>
          <p:cNvPr id="124" name="Shape 12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400550"/>
            <a:ext cx="5486399" cy="3600599"/>
          </a:xfrm>
          <a:prstGeom prst="rect">
            <a:avLst/>
          </a:prstGeom>
        </p:spPr>
        <p:txBody>
          <a:bodyPr anchorCtr="0" anchor="t" bIns="91425" lIns="91425" rIns="91425" tIns="91425">
            <a:noAutofit/>
          </a:bodyPr>
          <a:lstStyle/>
          <a:p>
            <a:pPr>
              <a:spcBef>
                <a:spcPts val="0"/>
              </a:spcBef>
              <a:buNone/>
            </a:pPr>
            <a:r>
              <a:rPr lang="en-US"/>
              <a:t>Our project fills knowledge gaps associated with the variability within the UHI effect. On top of this, previous studies have used statistical regressions to assume demographic patterns. We have access to survey results that will more accurately calculate these demographic trends. Together, we will be able to provide a more detailed look into the UHI variable effect on top of locating communities most at risk so that the MCDPH’s adaptive capacity may effectively anticipate needs for relief efforts.</a:t>
            </a:r>
          </a:p>
        </p:txBody>
      </p:sp>
      <p:sp>
        <p:nvSpPr>
          <p:cNvPr id="139" name="Shape 139"/>
          <p:cNvSpPr txBox="1"/>
          <p:nvPr>
            <p:ph idx="12" type="sldNum"/>
          </p:nvPr>
        </p:nvSpPr>
        <p:spPr>
          <a:xfrm>
            <a:off x="3884612" y="8685213"/>
            <a:ext cx="2971799" cy="458699"/>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8" name="Shape 14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Calibri"/>
                <a:ea typeface="Calibri"/>
                <a:cs typeface="Calibri"/>
                <a:sym typeface="Calibri"/>
              </a:rPr>
              <a:t>Extreme heat causes heat related and heat caused deaths throughout Maricopa County. These effects are not distributed equally throughout the city or among demographic groups. While these deaths are tragic, they are preventable.</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Image Source: http://commons.wikimedia.org/wiki/File:Claude_Monet_-_The_Magpie_-_Google_Art_Project.jpg</a:t>
            </a:r>
          </a:p>
        </p:txBody>
      </p:sp>
      <p:sp>
        <p:nvSpPr>
          <p:cNvPr id="149" name="Shape 14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400550"/>
            <a:ext cx="5486399" cy="3600599"/>
          </a:xfrm>
          <a:prstGeom prst="rect">
            <a:avLst/>
          </a:prstGeom>
        </p:spPr>
        <p:txBody>
          <a:bodyPr anchorCtr="0" anchor="t" bIns="91425" lIns="91425" rIns="91425" tIns="91425">
            <a:noAutofit/>
          </a:bodyPr>
          <a:lstStyle/>
          <a:p>
            <a:pPr>
              <a:spcBef>
                <a:spcPts val="0"/>
              </a:spcBef>
              <a:buNone/>
            </a:pPr>
            <a:r>
              <a:rPr lang="en-US"/>
              <a:t>We primarily used Aqua MODIS to gather surface temperature values on a daily basis. These values were averaged by census tract and compared in two ways: 1) in a cluster analysis to determine if the 30% hottest tracts are clustered and if so how these clusters compare over time and 2) how the measures of average surface temperature compare to each other within a season and between years. This will reveal both spatial nuances and actual surface temperature nuances within the UHI effect.</a:t>
            </a:r>
          </a:p>
        </p:txBody>
      </p:sp>
      <p:sp>
        <p:nvSpPr>
          <p:cNvPr id="172" name="Shape 172"/>
          <p:cNvSpPr txBox="1"/>
          <p:nvPr>
            <p:ph idx="12" type="sldNum"/>
          </p:nvPr>
        </p:nvSpPr>
        <p:spPr>
          <a:xfrm>
            <a:off x="3884612" y="8685213"/>
            <a:ext cx="2971799" cy="458699"/>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400550"/>
            <a:ext cx="5486399" cy="3600599"/>
          </a:xfrm>
          <a:prstGeom prst="rect">
            <a:avLst/>
          </a:prstGeom>
        </p:spPr>
        <p:txBody>
          <a:bodyPr anchorCtr="0" anchor="t" bIns="91425" lIns="91425" rIns="91425" tIns="91425">
            <a:noAutofit/>
          </a:bodyPr>
          <a:lstStyle/>
          <a:p>
            <a:pPr>
              <a:spcBef>
                <a:spcPts val="0"/>
              </a:spcBef>
              <a:buNone/>
            </a:pPr>
            <a:r>
              <a:rPr lang="en-US"/>
              <a:t>With the survey results we ran various regression to answer questions regarding the likelihood of AC use (against things like income, home address, race, gender, age). We also looked at what factors made someone more or less likely to visit a cooling center. We added a spatial component by mapping clusters of survey respondents and their answers.</a:t>
            </a:r>
          </a:p>
        </p:txBody>
      </p:sp>
      <p:sp>
        <p:nvSpPr>
          <p:cNvPr id="189" name="Shape 189"/>
          <p:cNvSpPr txBox="1"/>
          <p:nvPr>
            <p:ph idx="12" type="sldNum"/>
          </p:nvPr>
        </p:nvSpPr>
        <p:spPr>
          <a:xfrm>
            <a:off x="3884612" y="8685213"/>
            <a:ext cx="2971799" cy="458699"/>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rPr lang="en-US"/>
              <a:t>A test for association revealed that month is associated with year, meaning that each month did not have a consistent count of extreme heat days (a day with a max air temperature over 104F) through the year range 2005 - 2014. From this we can look at where values deviated from their expected count. We found that July and August remained fairly consistent while May showed the most variation. This highlights the need for strong adaptivity in the beginning of the season as well as intense consistency in relief efforts in the mid season.</a:t>
            </a:r>
          </a:p>
        </p:txBody>
      </p:sp>
      <p:sp>
        <p:nvSpPr>
          <p:cNvPr id="197" name="Shape 19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6" name="Shape 206"/>
          <p:cNvSpPr txBox="1"/>
          <p:nvPr>
            <p:ph idx="1" type="body"/>
          </p:nvPr>
        </p:nvSpPr>
        <p:spPr>
          <a:xfrm>
            <a:off x="685800" y="4400550"/>
            <a:ext cx="5486399" cy="3600599"/>
          </a:xfrm>
          <a:prstGeom prst="rect">
            <a:avLst/>
          </a:prstGeom>
        </p:spPr>
        <p:txBody>
          <a:bodyPr anchorCtr="0" anchor="t" bIns="91425" lIns="91425" rIns="91425" tIns="91425">
            <a:noAutofit/>
          </a:bodyPr>
          <a:lstStyle/>
          <a:p>
            <a:pPr>
              <a:spcBef>
                <a:spcPts val="0"/>
              </a:spcBef>
              <a:buNone/>
            </a:pPr>
            <a:r>
              <a:rPr lang="en-US"/>
              <a:t>Average surface temperature are not the same throughout the season. Interestingly, August consistently held the lowest surface temperature. On top of that, it also held the most amount of cloudy days, confirming that surface temperatures should be lower in this month. The way averages differed varied between years, but generally the early and late season were close and the mid season were also similar to each other. This again highlights the differing needs of relief networks throughout the season.</a:t>
            </a:r>
          </a:p>
        </p:txBody>
      </p:sp>
      <p:sp>
        <p:nvSpPr>
          <p:cNvPr id="207" name="Shape 207"/>
          <p:cNvSpPr txBox="1"/>
          <p:nvPr>
            <p:ph idx="12" type="sldNum"/>
          </p:nvPr>
        </p:nvSpPr>
        <p:spPr>
          <a:xfrm>
            <a:off x="3884612" y="8685213"/>
            <a:ext cx="2971799" cy="458699"/>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rPr lang="en-US"/>
              <a:t>We established the within a season, the hottest census tracts are not always the hottest. On top of this, surface temperatures are not consistent throughout the season, where some months are consistently higher than other months. Surface temperatures are important to analyze because they reflect the UHI more directly than air temperature. When the surface heats more, there is more heat able to be trapped at night, creating a positive feedback loop. Knowing this pattern, the MCDPH can strategically aim their warning messages at the riskier areas in that part of the season. This will hopefully allow more individuals to know when to seek cooling centers and when the event will be amplified and sustained by a stronger UHI potential.</a:t>
            </a:r>
          </a:p>
        </p:txBody>
      </p:sp>
      <p:sp>
        <p:nvSpPr>
          <p:cNvPr id="215" name="Shape 215"/>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 Id="rId3" Type="http://schemas.openxmlformats.org/officeDocument/2006/relationships/image" Target="../media/image0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4"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pic>
        <p:nvPicPr>
          <p:cNvPr id="16" name="Shape 16"/>
          <p:cNvPicPr preferRelativeResize="0"/>
          <p:nvPr/>
        </p:nvPicPr>
        <p:blipFill rotWithShape="1">
          <a:blip r:embed="rId2">
            <a:alphaModFix/>
          </a:blip>
          <a:srcRect b="0" l="0" r="0" t="0"/>
          <a:stretch/>
        </p:blipFill>
        <p:spPr>
          <a:xfrm>
            <a:off x="363096" y="5467376"/>
            <a:ext cx="1010529" cy="1010529"/>
          </a:xfrm>
          <a:prstGeom prst="rect">
            <a:avLst/>
          </a:prstGeom>
          <a:noFill/>
          <a:ln>
            <a:noFill/>
          </a:ln>
        </p:spPr>
      </p:pic>
      <p:sp>
        <p:nvSpPr>
          <p:cNvPr id="17" name="Shape 17"/>
          <p:cNvSpPr txBox="1"/>
          <p:nvPr>
            <p:ph idx="1" type="body"/>
          </p:nvPr>
        </p:nvSpPr>
        <p:spPr>
          <a:xfrm>
            <a:off x="5660135" y="6153912"/>
            <a:ext cx="3182111" cy="369332"/>
          </a:xfrm>
          <a:prstGeom prst="rect">
            <a:avLst/>
          </a:prstGeom>
          <a:noFill/>
          <a:ln>
            <a:noFill/>
          </a:ln>
        </p:spPr>
        <p:txBody>
          <a:bodyPr anchorCtr="0" anchor="t" bIns="91425" lIns="91425" rIns="91425" tIns="91425"/>
          <a:lstStyle>
            <a:lvl1pPr indent="0" marL="0" rtl="0" algn="r">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2" type="body"/>
          </p:nvPr>
        </p:nvSpPr>
        <p:spPr>
          <a:xfrm>
            <a:off x="5660135" y="5751576"/>
            <a:ext cx="3182111" cy="369332"/>
          </a:xfrm>
          <a:prstGeom prst="rect">
            <a:avLst/>
          </a:prstGeom>
          <a:noFill/>
          <a:ln>
            <a:noFill/>
          </a:ln>
        </p:spPr>
        <p:txBody>
          <a:bodyPr anchorCtr="0" anchor="t" bIns="91425" lIns="91425" rIns="91425" tIns="91425"/>
          <a:lstStyle>
            <a:lvl1pPr indent="0" marL="0" rtl="0" algn="r">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 name="Shape 19"/>
          <p:cNvSpPr txBox="1"/>
          <p:nvPr>
            <p:ph idx="3" type="body"/>
          </p:nvPr>
        </p:nvSpPr>
        <p:spPr>
          <a:xfrm>
            <a:off x="5663183" y="5358383"/>
            <a:ext cx="3182111" cy="369332"/>
          </a:xfrm>
          <a:prstGeom prst="rect">
            <a:avLst/>
          </a:prstGeom>
          <a:noFill/>
          <a:ln>
            <a:noFill/>
          </a:ln>
        </p:spPr>
        <p:txBody>
          <a:bodyPr anchorCtr="0" anchor="t" bIns="91425" lIns="91425" rIns="91425" tIns="91425"/>
          <a:lstStyle>
            <a:lvl1pPr indent="0" marL="0" rtl="0" algn="r">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txBox="1"/>
          <p:nvPr>
            <p:ph idx="4" type="body"/>
          </p:nvPr>
        </p:nvSpPr>
        <p:spPr>
          <a:xfrm>
            <a:off x="2249424" y="6153912"/>
            <a:ext cx="3182111" cy="369332"/>
          </a:xfrm>
          <a:prstGeom prst="rect">
            <a:avLst/>
          </a:prstGeom>
          <a:noFill/>
          <a:ln>
            <a:noFill/>
          </a:ln>
        </p:spPr>
        <p:txBody>
          <a:bodyPr anchorCtr="0" anchor="t" bIns="91425" lIns="91425" rIns="91425" tIns="91425"/>
          <a:lstStyle>
            <a:lvl1pPr indent="0" marL="0" rtl="0" algn="r">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 name="Shape 21"/>
          <p:cNvSpPr txBox="1"/>
          <p:nvPr>
            <p:ph idx="5" type="body"/>
          </p:nvPr>
        </p:nvSpPr>
        <p:spPr>
          <a:xfrm>
            <a:off x="2249424" y="5751576"/>
            <a:ext cx="3182111" cy="369332"/>
          </a:xfrm>
          <a:prstGeom prst="rect">
            <a:avLst/>
          </a:prstGeom>
          <a:noFill/>
          <a:ln>
            <a:noFill/>
          </a:ln>
        </p:spPr>
        <p:txBody>
          <a:bodyPr anchorCtr="0" anchor="t" bIns="91425" lIns="91425" rIns="91425" tIns="91425"/>
          <a:lstStyle>
            <a:lvl1pPr indent="0" marL="0" rtl="0" algn="r">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6" type="body"/>
          </p:nvPr>
        </p:nvSpPr>
        <p:spPr>
          <a:xfrm>
            <a:off x="2249424" y="5358383"/>
            <a:ext cx="3182111" cy="369332"/>
          </a:xfrm>
          <a:prstGeom prst="rect">
            <a:avLst/>
          </a:prstGeom>
          <a:noFill/>
          <a:ln>
            <a:noFill/>
          </a:ln>
        </p:spPr>
        <p:txBody>
          <a:bodyPr anchorCtr="0" anchor="t" bIns="91425" lIns="91425" rIns="91425" tIns="91425"/>
          <a:lstStyle>
            <a:lvl1pPr indent="0" marL="0" rtl="0" algn="r">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cxnSp>
        <p:nvCxnSpPr>
          <p:cNvPr id="23" name="Shape 23"/>
          <p:cNvCxnSpPr/>
          <p:nvPr/>
        </p:nvCxnSpPr>
        <p:spPr>
          <a:xfrm>
            <a:off x="228600" y="5168335"/>
            <a:ext cx="8686800" cy="0"/>
          </a:xfrm>
          <a:prstGeom prst="straightConnector1">
            <a:avLst/>
          </a:prstGeom>
          <a:noFill/>
          <a:ln cap="rnd" cmpd="sng" w="31750">
            <a:solidFill>
              <a:schemeClr val="accent1"/>
            </a:solidFill>
            <a:prstDash val="solid"/>
            <a:round/>
            <a:headEnd len="med" w="med" type="none"/>
            <a:tailEnd len="med" w="med" type="none"/>
          </a:ln>
        </p:spPr>
      </p:cxnSp>
      <p:sp>
        <p:nvSpPr>
          <p:cNvPr id="24" name="Shape 24"/>
          <p:cNvSpPr txBox="1"/>
          <p:nvPr>
            <p:ph idx="7" type="body"/>
          </p:nvPr>
        </p:nvSpPr>
        <p:spPr>
          <a:xfrm>
            <a:off x="1143000" y="4032503"/>
            <a:ext cx="6858000" cy="740663"/>
          </a:xfrm>
          <a:prstGeom prst="rect">
            <a:avLst/>
          </a:prstGeom>
          <a:noFill/>
          <a:ln>
            <a:noFill/>
          </a:ln>
        </p:spPr>
        <p:txBody>
          <a:bodyPr anchorCtr="0" anchor="t" bIns="91425" lIns="91425" rIns="91425" tIns="91425"/>
          <a:lstStyle>
            <a:lvl1pPr indent="0" marL="0" rtl="0" algn="ctr">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txBox="1"/>
          <p:nvPr>
            <p:ph idx="8" type="body"/>
          </p:nvPr>
        </p:nvSpPr>
        <p:spPr>
          <a:xfrm>
            <a:off x="685800" y="1426463"/>
            <a:ext cx="7772400" cy="2432304"/>
          </a:xfrm>
          <a:prstGeom prst="rect">
            <a:avLst/>
          </a:prstGeom>
          <a:noFill/>
          <a:ln>
            <a:noFill/>
          </a:ln>
        </p:spPr>
        <p:txBody>
          <a:bodyPr anchorCtr="0" anchor="b" bIns="91425" lIns="91425" rIns="91425" tIns="91425"/>
          <a:lstStyle>
            <a:lvl1pPr indent="0" marL="0" rtl="0" algn="ctr">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entury Gothic"/>
                <a:buNone/>
              </a:pPr>
              <a:r>
                <a:t/>
              </a:r>
              <a:endParaRPr b="0" baseline="0" i="0" sz="1800" u="none" cap="none" strike="noStrike">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anchorCtr="0" anchor="t" bIns="45675" lIns="91375" rIns="91375" tIns="45675">
              <a:noAutofit/>
            </a:bodyPr>
            <a:lstStyle/>
            <a:p>
              <a:pPr indent="0" lvl="0" marL="0" marR="0" rtl="0" algn="ctr">
                <a:lnSpc>
                  <a:spcPct val="100000"/>
                </a:lnSpc>
                <a:spcBef>
                  <a:spcPts val="0"/>
                </a:spcBef>
                <a:spcAft>
                  <a:spcPts val="0"/>
                </a:spcAft>
                <a:buClr>
                  <a:schemeClr val="dk1"/>
                </a:buClr>
                <a:buFont typeface="Questrial"/>
                <a:buNone/>
              </a:pPr>
              <a:r>
                <a:t/>
              </a:r>
              <a:endParaRPr b="1" baseline="0" i="0" sz="8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ct val="25000"/>
                <a:buFont typeface="Helvetica Neue"/>
                <a:buNone/>
              </a:pPr>
              <a:r>
                <a:rPr b="0" baseline="0" i="0" lang="en-US" sz="800" u="none" cap="none" strike="noStrike">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b="0" l="0" r="0" t="0"/>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op text, Bottom image A">
    <p:spTree>
      <p:nvGrpSpPr>
        <p:cNvPr id="9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93" name="Shape 93"/>
          <p:cNvSpPr/>
          <p:nvPr/>
        </p:nvSpPr>
        <p:spPr>
          <a:xfrm>
            <a:off x="0" y="6784847"/>
            <a:ext cx="9144000" cy="73151"/>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94" name="Shape 94"/>
          <p:cNvSpPr txBox="1"/>
          <p:nvPr>
            <p:ph idx="1" type="body"/>
          </p:nvPr>
        </p:nvSpPr>
        <p:spPr>
          <a:xfrm>
            <a:off x="4581144" y="750018"/>
            <a:ext cx="3977640" cy="1627632"/>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5" name="Shape 95"/>
          <p:cNvSpPr txBox="1"/>
          <p:nvPr>
            <p:ph idx="2" type="body"/>
          </p:nvPr>
        </p:nvSpPr>
        <p:spPr>
          <a:xfrm>
            <a:off x="740664" y="675560"/>
            <a:ext cx="3108959" cy="1830106"/>
          </a:xfrm>
          <a:prstGeom prst="rect">
            <a:avLst/>
          </a:prstGeom>
          <a:noFill/>
          <a:ln>
            <a:noFill/>
          </a:ln>
        </p:spPr>
        <p:txBody>
          <a:bodyPr anchorCtr="0" anchor="t" bIns="91425" lIns="91425" rIns="91425" tIns="91425"/>
          <a:lstStyle>
            <a:lvl1pPr indent="0" marL="0" rtl="0" algn="r">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6" name="Shape 96"/>
          <p:cNvSpPr/>
          <p:nvPr>
            <p:ph idx="3" type="pic"/>
          </p:nvPr>
        </p:nvSpPr>
        <p:spPr>
          <a:xfrm>
            <a:off x="0" y="3429000"/>
            <a:ext cx="9144000" cy="3429000"/>
          </a:xfrm>
          <a:prstGeom prst="rect">
            <a:avLst/>
          </a:prstGeom>
          <a:noFill/>
          <a:ln>
            <a:noFill/>
          </a:ln>
        </p:spPr>
      </p:sp>
      <p:sp>
        <p:nvSpPr>
          <p:cNvPr id="97" name="Shape 97"/>
          <p:cNvSpPr txBox="1"/>
          <p:nvPr>
            <p:ph idx="4" type="body"/>
          </p:nvPr>
        </p:nvSpPr>
        <p:spPr>
          <a:xfrm>
            <a:off x="6190487" y="3154680"/>
            <a:ext cx="2295144" cy="274319"/>
          </a:xfrm>
          <a:prstGeom prst="rect">
            <a:avLst/>
          </a:prstGeom>
          <a:noFill/>
          <a:ln>
            <a:noFill/>
          </a:ln>
        </p:spPr>
        <p:txBody>
          <a:bodyPr anchorCtr="0" anchor="t" bIns="91425" lIns="91425" rIns="91425" tIns="91425"/>
          <a:lstStyle>
            <a:lvl1pPr indent="0" marL="0" rtl="0" algn="r">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Emphasize acronym">
    <p:spTree>
      <p:nvGrpSpPr>
        <p:cNvPr id="98"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100" name="Shape 100"/>
          <p:cNvSpPr/>
          <p:nvPr/>
        </p:nvSpPr>
        <p:spPr>
          <a:xfrm>
            <a:off x="0" y="6784847"/>
            <a:ext cx="9144000" cy="73151"/>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101" name="Shape 101"/>
          <p:cNvSpPr txBox="1"/>
          <p:nvPr>
            <p:ph idx="1" type="body"/>
          </p:nvPr>
        </p:nvSpPr>
        <p:spPr>
          <a:xfrm>
            <a:off x="749808" y="2255519"/>
            <a:ext cx="7653528" cy="3706367"/>
          </a:xfrm>
          <a:prstGeom prst="rect">
            <a:avLst/>
          </a:prstGeom>
          <a:noFill/>
          <a:ln>
            <a:noFill/>
          </a:ln>
        </p:spPr>
        <p:txBody>
          <a:bodyPr anchorCtr="0" anchor="t" bIns="91425" lIns="91425" rIns="91425" tIns="91425"/>
          <a:lstStyle>
            <a:lvl1pPr indent="0" marL="0" rtl="0" algn="ctr">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2" name="Shape 102"/>
          <p:cNvSpPr txBox="1"/>
          <p:nvPr>
            <p:ph idx="2" type="body"/>
          </p:nvPr>
        </p:nvSpPr>
        <p:spPr>
          <a:xfrm>
            <a:off x="749808" y="779402"/>
            <a:ext cx="7653528" cy="1289303"/>
          </a:xfrm>
          <a:prstGeom prst="rect">
            <a:avLst/>
          </a:prstGeom>
          <a:noFill/>
          <a:ln>
            <a:noFill/>
          </a:ln>
        </p:spPr>
        <p:txBody>
          <a:bodyPr anchorCtr="0" anchor="t" bIns="91425" lIns="91425" rIns="91425" tIns="91425"/>
          <a:lstStyle>
            <a:lvl1pPr indent="0" marL="0" rtl="0" algn="ctr">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eft text, Right image">
    <p:spTree>
      <p:nvGrpSpPr>
        <p:cNvPr id="30"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32" name="Shape 32"/>
          <p:cNvSpPr/>
          <p:nvPr/>
        </p:nvSpPr>
        <p:spPr>
          <a:xfrm>
            <a:off x="0" y="6784847"/>
            <a:ext cx="9144000" cy="73151"/>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33" name="Shape 33"/>
          <p:cNvSpPr txBox="1"/>
          <p:nvPr>
            <p:ph idx="1" type="body"/>
          </p:nvPr>
        </p:nvSpPr>
        <p:spPr>
          <a:xfrm>
            <a:off x="521208" y="2130551"/>
            <a:ext cx="3593592" cy="3374135"/>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2" type="body"/>
          </p:nvPr>
        </p:nvSpPr>
        <p:spPr>
          <a:xfrm>
            <a:off x="548639" y="640079"/>
            <a:ext cx="3566159" cy="1325880"/>
          </a:xfrm>
          <a:prstGeom prst="rect">
            <a:avLst/>
          </a:prstGeom>
          <a:noFill/>
          <a:ln>
            <a:noFill/>
          </a:ln>
        </p:spPr>
        <p:txBody>
          <a:bodyPr anchorCtr="0" anchor="b" bIns="91425" lIns="91425" rIns="91425" tIns="91425"/>
          <a:lstStyle>
            <a:lvl1pPr indent="0" marL="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p:nvPr>
            <p:ph idx="3" type="pic"/>
          </p:nvPr>
        </p:nvSpPr>
        <p:spPr>
          <a:xfrm>
            <a:off x="4572000" y="0"/>
            <a:ext cx="4572000" cy="6858000"/>
          </a:xfrm>
          <a:prstGeom prst="rect">
            <a:avLst/>
          </a:prstGeom>
          <a:noFill/>
          <a:ln>
            <a:noFill/>
          </a:ln>
        </p:spPr>
      </p:sp>
      <p:sp>
        <p:nvSpPr>
          <p:cNvPr id="36" name="Shape 36"/>
          <p:cNvSpPr txBox="1"/>
          <p:nvPr>
            <p:ph idx="4" type="body"/>
          </p:nvPr>
        </p:nvSpPr>
        <p:spPr>
          <a:xfrm>
            <a:off x="4572000" y="6583679"/>
            <a:ext cx="1993391" cy="274319"/>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Right text, Left image">
    <p:spTree>
      <p:nvGrpSpPr>
        <p:cNvPr id="37"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39" name="Shape 39"/>
          <p:cNvSpPr/>
          <p:nvPr/>
        </p:nvSpPr>
        <p:spPr>
          <a:xfrm>
            <a:off x="0" y="6784847"/>
            <a:ext cx="9144000" cy="73151"/>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40" name="Shape 40"/>
          <p:cNvSpPr txBox="1"/>
          <p:nvPr>
            <p:ph idx="1" type="body"/>
          </p:nvPr>
        </p:nvSpPr>
        <p:spPr>
          <a:xfrm>
            <a:off x="5102351" y="2130551"/>
            <a:ext cx="3593592" cy="3374135"/>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2" type="body"/>
          </p:nvPr>
        </p:nvSpPr>
        <p:spPr>
          <a:xfrm>
            <a:off x="5102351" y="640079"/>
            <a:ext cx="3566159" cy="1325880"/>
          </a:xfrm>
          <a:prstGeom prst="rect">
            <a:avLst/>
          </a:prstGeom>
          <a:noFill/>
          <a:ln>
            <a:noFill/>
          </a:ln>
        </p:spPr>
        <p:txBody>
          <a:bodyPr anchorCtr="0" anchor="b" bIns="91425" lIns="91425" rIns="91425" tIns="91425"/>
          <a:lstStyle>
            <a:lvl1pPr indent="0" marL="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2" name="Shape 42"/>
          <p:cNvSpPr/>
          <p:nvPr>
            <p:ph idx="3" type="pic"/>
          </p:nvPr>
        </p:nvSpPr>
        <p:spPr>
          <a:xfrm>
            <a:off x="0" y="0"/>
            <a:ext cx="4572000" cy="6858000"/>
          </a:xfrm>
          <a:prstGeom prst="rect">
            <a:avLst/>
          </a:prstGeom>
          <a:noFill/>
          <a:ln>
            <a:noFill/>
          </a:ln>
        </p:spPr>
      </p:sp>
      <p:sp>
        <p:nvSpPr>
          <p:cNvPr id="43" name="Shape 43"/>
          <p:cNvSpPr txBox="1"/>
          <p:nvPr>
            <p:ph idx="4" type="body"/>
          </p:nvPr>
        </p:nvSpPr>
        <p:spPr>
          <a:xfrm>
            <a:off x="2578608" y="6583679"/>
            <a:ext cx="1993391" cy="274319"/>
          </a:xfrm>
          <a:prstGeom prst="rect">
            <a:avLst/>
          </a:prstGeom>
          <a:noFill/>
          <a:ln>
            <a:noFill/>
          </a:ln>
        </p:spPr>
        <p:txBody>
          <a:bodyPr anchorCtr="0" anchor="t" bIns="91425" lIns="91425" rIns="91425" tIns="91425"/>
          <a:lstStyle>
            <a:lvl1pPr indent="0" marL="0" rtl="0" algn="r">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ottom text, Top image B">
    <p:spTree>
      <p:nvGrpSpPr>
        <p:cNvPr id="44"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46" name="Shape 46"/>
          <p:cNvSpPr/>
          <p:nvPr/>
        </p:nvSpPr>
        <p:spPr>
          <a:xfrm>
            <a:off x="0" y="6784847"/>
            <a:ext cx="9144000" cy="73151"/>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47" name="Shape 47"/>
          <p:cNvSpPr txBox="1"/>
          <p:nvPr>
            <p:ph idx="1" type="body"/>
          </p:nvPr>
        </p:nvSpPr>
        <p:spPr>
          <a:xfrm>
            <a:off x="576072" y="4814316"/>
            <a:ext cx="7982711" cy="1444752"/>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 name="Shape 48"/>
          <p:cNvSpPr txBox="1"/>
          <p:nvPr>
            <p:ph idx="2" type="body"/>
          </p:nvPr>
        </p:nvSpPr>
        <p:spPr>
          <a:xfrm>
            <a:off x="576072" y="3954780"/>
            <a:ext cx="7982711" cy="704088"/>
          </a:xfrm>
          <a:prstGeom prst="rect">
            <a:avLst/>
          </a:prstGeom>
          <a:noFill/>
          <a:ln>
            <a:noFill/>
          </a:ln>
        </p:spPr>
        <p:txBody>
          <a:bodyPr anchorCtr="0" anchor="t" bIns="91425" lIns="91425" rIns="91425" tIns="91425"/>
          <a:lstStyle>
            <a:lvl1pPr indent="0" marL="0" rtl="0" algn="l">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p:nvPr>
            <p:ph idx="3" type="pic"/>
          </p:nvPr>
        </p:nvSpPr>
        <p:spPr>
          <a:xfrm>
            <a:off x="0" y="0"/>
            <a:ext cx="9144000" cy="3429000"/>
          </a:xfrm>
          <a:prstGeom prst="rect">
            <a:avLst/>
          </a:prstGeom>
          <a:noFill/>
          <a:ln>
            <a:noFill/>
          </a:ln>
        </p:spPr>
      </p:sp>
      <p:sp>
        <p:nvSpPr>
          <p:cNvPr id="50" name="Shape 50"/>
          <p:cNvSpPr txBox="1"/>
          <p:nvPr>
            <p:ph idx="4" type="body"/>
          </p:nvPr>
        </p:nvSpPr>
        <p:spPr>
          <a:xfrm>
            <a:off x="6190487" y="3429000"/>
            <a:ext cx="2295144" cy="274319"/>
          </a:xfrm>
          <a:prstGeom prst="rect">
            <a:avLst/>
          </a:prstGeom>
          <a:noFill/>
          <a:ln>
            <a:noFill/>
          </a:ln>
        </p:spPr>
        <p:txBody>
          <a:bodyPr anchorCtr="0" anchor="t" bIns="91425" lIns="91425" rIns="91425" tIns="91425"/>
          <a:lstStyle>
            <a:lvl1pPr indent="0" marL="0" rtl="0" algn="r">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Emphasize key points">
    <p:spTree>
      <p:nvGrpSpPr>
        <p:cNvPr id="5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53" name="Shape 53"/>
          <p:cNvSpPr/>
          <p:nvPr/>
        </p:nvSpPr>
        <p:spPr>
          <a:xfrm>
            <a:off x="0" y="6784847"/>
            <a:ext cx="9144000" cy="73151"/>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54" name="Shape 54"/>
          <p:cNvSpPr txBox="1"/>
          <p:nvPr>
            <p:ph idx="1" type="body"/>
          </p:nvPr>
        </p:nvSpPr>
        <p:spPr>
          <a:xfrm>
            <a:off x="4572000" y="4709160"/>
            <a:ext cx="3950207" cy="7040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2" type="body"/>
          </p:nvPr>
        </p:nvSpPr>
        <p:spPr>
          <a:xfrm>
            <a:off x="320039" y="548639"/>
            <a:ext cx="8503920" cy="923544"/>
          </a:xfrm>
          <a:prstGeom prst="rect">
            <a:avLst/>
          </a:prstGeom>
          <a:noFill/>
          <a:ln>
            <a:noFill/>
          </a:ln>
        </p:spPr>
        <p:txBody>
          <a:bodyPr anchorCtr="0" anchor="b" bIns="91425" lIns="91425" rIns="91425" tIns="91425"/>
          <a:lstStyle>
            <a:lvl1pPr indent="0" marL="0" rtl="0" algn="ctr">
              <a:spcBef>
                <a:spcPts val="0"/>
              </a:spcBef>
              <a:buClr>
                <a:srgbClr val="BFBFBF"/>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3" type="body"/>
          </p:nvPr>
        </p:nvSpPr>
        <p:spPr>
          <a:xfrm>
            <a:off x="594360" y="2115311"/>
            <a:ext cx="3566159" cy="768095"/>
          </a:xfrm>
          <a:prstGeom prst="rect">
            <a:avLst/>
          </a:prstGeom>
          <a:noFill/>
          <a:ln>
            <a:noFill/>
          </a:ln>
        </p:spPr>
        <p:txBody>
          <a:bodyPr anchorCtr="0" anchor="t" bIns="91425" lIns="91425" rIns="91425" tIns="91425"/>
          <a:lstStyle>
            <a:lvl1pPr indent="0" marL="0" rtl="0" algn="r">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 name="Shape 57"/>
          <p:cNvSpPr txBox="1"/>
          <p:nvPr>
            <p:ph idx="4" type="body"/>
          </p:nvPr>
        </p:nvSpPr>
        <p:spPr>
          <a:xfrm>
            <a:off x="4572000" y="2103119"/>
            <a:ext cx="3950207" cy="7040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8" name="Shape 58"/>
          <p:cNvSpPr txBox="1"/>
          <p:nvPr>
            <p:ph idx="5" type="body"/>
          </p:nvPr>
        </p:nvSpPr>
        <p:spPr>
          <a:xfrm>
            <a:off x="594360" y="4721351"/>
            <a:ext cx="3566159" cy="768095"/>
          </a:xfrm>
          <a:prstGeom prst="rect">
            <a:avLst/>
          </a:prstGeom>
          <a:noFill/>
          <a:ln>
            <a:noFill/>
          </a:ln>
        </p:spPr>
        <p:txBody>
          <a:bodyPr anchorCtr="0" anchor="t" bIns="91425" lIns="91425" rIns="91425" tIns="91425"/>
          <a:lstStyle>
            <a:lvl1pPr indent="0" marL="0" rtl="0" algn="r">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6" type="body"/>
          </p:nvPr>
        </p:nvSpPr>
        <p:spPr>
          <a:xfrm>
            <a:off x="594360" y="3418332"/>
            <a:ext cx="3566159" cy="768095"/>
          </a:xfrm>
          <a:prstGeom prst="rect">
            <a:avLst/>
          </a:prstGeom>
          <a:noFill/>
          <a:ln>
            <a:noFill/>
          </a:ln>
        </p:spPr>
        <p:txBody>
          <a:bodyPr anchorCtr="0" anchor="t" bIns="91425" lIns="91425" rIns="91425" tIns="91425"/>
          <a:lstStyle>
            <a:lvl1pPr indent="0" marL="0" rtl="0" algn="r">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7" type="body"/>
          </p:nvPr>
        </p:nvSpPr>
        <p:spPr>
          <a:xfrm>
            <a:off x="4572000" y="3406139"/>
            <a:ext cx="3950207" cy="7040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op text, Bottom image B">
    <p:spTree>
      <p:nvGrpSpPr>
        <p:cNvPr id="6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63" name="Shape 63"/>
          <p:cNvSpPr/>
          <p:nvPr/>
        </p:nvSpPr>
        <p:spPr>
          <a:xfrm>
            <a:off x="0" y="6784847"/>
            <a:ext cx="9144000" cy="73151"/>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64" name="Shape 64"/>
          <p:cNvSpPr txBox="1"/>
          <p:nvPr>
            <p:ph idx="1" type="body"/>
          </p:nvPr>
        </p:nvSpPr>
        <p:spPr>
          <a:xfrm>
            <a:off x="576072" y="1438655"/>
            <a:ext cx="7982711" cy="1444752"/>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5" name="Shape 65"/>
          <p:cNvSpPr txBox="1"/>
          <p:nvPr>
            <p:ph idx="2" type="body"/>
          </p:nvPr>
        </p:nvSpPr>
        <p:spPr>
          <a:xfrm>
            <a:off x="576072" y="579120"/>
            <a:ext cx="7982711" cy="704088"/>
          </a:xfrm>
          <a:prstGeom prst="rect">
            <a:avLst/>
          </a:prstGeom>
          <a:noFill/>
          <a:ln>
            <a:noFill/>
          </a:ln>
        </p:spPr>
        <p:txBody>
          <a:bodyPr anchorCtr="0" anchor="t" bIns="91425" lIns="91425" rIns="91425" tIns="91425"/>
          <a:lstStyle>
            <a:lvl1pPr indent="0" marL="0" rtl="0" algn="l">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p:nvPr>
            <p:ph idx="3" type="pic"/>
          </p:nvPr>
        </p:nvSpPr>
        <p:spPr>
          <a:xfrm>
            <a:off x="0" y="3429000"/>
            <a:ext cx="9144000" cy="3429000"/>
          </a:xfrm>
          <a:prstGeom prst="rect">
            <a:avLst/>
          </a:prstGeom>
          <a:noFill/>
          <a:ln>
            <a:noFill/>
          </a:ln>
        </p:spPr>
      </p:sp>
      <p:sp>
        <p:nvSpPr>
          <p:cNvPr id="67" name="Shape 67"/>
          <p:cNvSpPr txBox="1"/>
          <p:nvPr>
            <p:ph idx="4" type="body"/>
          </p:nvPr>
        </p:nvSpPr>
        <p:spPr>
          <a:xfrm>
            <a:off x="6190487" y="3154680"/>
            <a:ext cx="2295144" cy="274319"/>
          </a:xfrm>
          <a:prstGeom prst="rect">
            <a:avLst/>
          </a:prstGeom>
          <a:noFill/>
          <a:ln>
            <a:noFill/>
          </a:ln>
        </p:spPr>
        <p:txBody>
          <a:bodyPr anchorCtr="0" anchor="t" bIns="91425" lIns="91425" rIns="91425" tIns="91425"/>
          <a:lstStyle>
            <a:lvl1pPr indent="0" marL="0" rtl="0" algn="r">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Acknowledgements A">
    <p:spTree>
      <p:nvGrpSpPr>
        <p:cNvPr id="68"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70" name="Shape 70"/>
          <p:cNvSpPr/>
          <p:nvPr/>
        </p:nvSpPr>
        <p:spPr>
          <a:xfrm>
            <a:off x="0" y="6784847"/>
            <a:ext cx="9144000" cy="73151"/>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71" name="Shape 71"/>
          <p:cNvSpPr txBox="1"/>
          <p:nvPr/>
        </p:nvSpPr>
        <p:spPr>
          <a:xfrm>
            <a:off x="320040" y="242134"/>
            <a:ext cx="8503920" cy="707886"/>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r>
              <a:rPr b="1" baseline="0" i="0" lang="en-US" sz="4000" u="none" cap="none" strike="noStrike">
                <a:solidFill>
                  <a:srgbClr val="BFBFBF"/>
                </a:solidFill>
                <a:latin typeface="Century Gothic"/>
                <a:ea typeface="Century Gothic"/>
                <a:cs typeface="Century Gothic"/>
                <a:sym typeface="Century Gothic"/>
              </a:rPr>
              <a:t>Acknowledgements</a:t>
            </a:r>
          </a:p>
        </p:txBody>
      </p:sp>
      <p:sp>
        <p:nvSpPr>
          <p:cNvPr id="72" name="Shape 72"/>
          <p:cNvSpPr txBox="1"/>
          <p:nvPr>
            <p:ph idx="1" type="body"/>
          </p:nvPr>
        </p:nvSpPr>
        <p:spPr>
          <a:xfrm>
            <a:off x="3511296" y="1220919"/>
            <a:ext cx="5111496" cy="7040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3" name="Shape 73"/>
          <p:cNvSpPr txBox="1"/>
          <p:nvPr>
            <p:ph idx="2" type="body"/>
          </p:nvPr>
        </p:nvSpPr>
        <p:spPr>
          <a:xfrm>
            <a:off x="3511296" y="2369944"/>
            <a:ext cx="5111496" cy="7040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4" name="Shape 74"/>
          <p:cNvSpPr txBox="1"/>
          <p:nvPr>
            <p:ph idx="3" type="body"/>
          </p:nvPr>
        </p:nvSpPr>
        <p:spPr>
          <a:xfrm>
            <a:off x="3511296" y="4118716"/>
            <a:ext cx="5111496" cy="7040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p:nvPr/>
        </p:nvSpPr>
        <p:spPr>
          <a:xfrm>
            <a:off x="0" y="6579439"/>
            <a:ext cx="9144000" cy="24622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1" lang="en-US" sz="1000" u="none" cap="none" strike="noStrike">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Acknowledgements B">
    <p:spTree>
      <p:nvGrpSpPr>
        <p:cNvPr id="76"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78" name="Shape 78"/>
          <p:cNvSpPr/>
          <p:nvPr/>
        </p:nvSpPr>
        <p:spPr>
          <a:xfrm>
            <a:off x="0" y="6784847"/>
            <a:ext cx="9144000" cy="73151"/>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79" name="Shape 79"/>
          <p:cNvSpPr txBox="1"/>
          <p:nvPr/>
        </p:nvSpPr>
        <p:spPr>
          <a:xfrm>
            <a:off x="320040" y="242134"/>
            <a:ext cx="8503920" cy="707886"/>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r>
              <a:rPr b="1" baseline="0" i="0" lang="en-US" sz="4000" u="none" cap="none" strike="noStrike">
                <a:solidFill>
                  <a:srgbClr val="BFBFBF"/>
                </a:solidFill>
                <a:latin typeface="Century Gothic"/>
                <a:ea typeface="Century Gothic"/>
                <a:cs typeface="Century Gothic"/>
                <a:sym typeface="Century Gothic"/>
              </a:rPr>
              <a:t>Acknowledgements</a:t>
            </a:r>
          </a:p>
        </p:txBody>
      </p:sp>
      <p:sp>
        <p:nvSpPr>
          <p:cNvPr id="80" name="Shape 80"/>
          <p:cNvSpPr txBox="1"/>
          <p:nvPr>
            <p:ph idx="1" type="body"/>
          </p:nvPr>
        </p:nvSpPr>
        <p:spPr>
          <a:xfrm>
            <a:off x="571208" y="1421133"/>
            <a:ext cx="8051583" cy="7040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1" name="Shape 81"/>
          <p:cNvSpPr txBox="1"/>
          <p:nvPr>
            <p:ph idx="2" type="body"/>
          </p:nvPr>
        </p:nvSpPr>
        <p:spPr>
          <a:xfrm>
            <a:off x="571206" y="3011686"/>
            <a:ext cx="8051583" cy="7040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2" name="Shape 82"/>
          <p:cNvSpPr txBox="1"/>
          <p:nvPr>
            <p:ph idx="3" type="body"/>
          </p:nvPr>
        </p:nvSpPr>
        <p:spPr>
          <a:xfrm>
            <a:off x="571208" y="4628567"/>
            <a:ext cx="8051582" cy="7040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3" name="Shape 83"/>
          <p:cNvSpPr/>
          <p:nvPr/>
        </p:nvSpPr>
        <p:spPr>
          <a:xfrm>
            <a:off x="0" y="6579439"/>
            <a:ext cx="9144000" cy="24622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1" lang="en-US" sz="1000" u="none" cap="none" strike="noStrike">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ottom text, Top image A">
    <p:spTree>
      <p:nvGrpSpPr>
        <p:cNvPr id="84"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86" name="Shape 86"/>
          <p:cNvSpPr/>
          <p:nvPr/>
        </p:nvSpPr>
        <p:spPr>
          <a:xfrm>
            <a:off x="0" y="6784847"/>
            <a:ext cx="9144000" cy="73151"/>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87" name="Shape 87"/>
          <p:cNvSpPr txBox="1"/>
          <p:nvPr>
            <p:ph idx="1" type="body"/>
          </p:nvPr>
        </p:nvSpPr>
        <p:spPr>
          <a:xfrm>
            <a:off x="4581144" y="4123944"/>
            <a:ext cx="3977640" cy="1627632"/>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8" name="Shape 88"/>
          <p:cNvSpPr txBox="1"/>
          <p:nvPr>
            <p:ph idx="2" type="body"/>
          </p:nvPr>
        </p:nvSpPr>
        <p:spPr>
          <a:xfrm>
            <a:off x="740664" y="4049485"/>
            <a:ext cx="3108959" cy="1830106"/>
          </a:xfrm>
          <a:prstGeom prst="rect">
            <a:avLst/>
          </a:prstGeom>
          <a:noFill/>
          <a:ln>
            <a:noFill/>
          </a:ln>
        </p:spPr>
        <p:txBody>
          <a:bodyPr anchorCtr="0" anchor="t" bIns="91425" lIns="91425" rIns="91425" tIns="91425"/>
          <a:lstStyle>
            <a:lvl1pPr indent="0" marL="0" rtl="0" algn="r">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9" name="Shape 89"/>
          <p:cNvSpPr/>
          <p:nvPr>
            <p:ph idx="3" type="pic"/>
          </p:nvPr>
        </p:nvSpPr>
        <p:spPr>
          <a:xfrm>
            <a:off x="0" y="0"/>
            <a:ext cx="9144000" cy="3429000"/>
          </a:xfrm>
          <a:prstGeom prst="rect">
            <a:avLst/>
          </a:prstGeom>
          <a:noFill/>
          <a:ln>
            <a:noFill/>
          </a:ln>
        </p:spPr>
      </p:sp>
      <p:sp>
        <p:nvSpPr>
          <p:cNvPr id="90" name="Shape 90"/>
          <p:cNvSpPr txBox="1"/>
          <p:nvPr>
            <p:ph idx="4" type="body"/>
          </p:nvPr>
        </p:nvSpPr>
        <p:spPr>
          <a:xfrm>
            <a:off x="6190487" y="3429000"/>
            <a:ext cx="2295144" cy="274319"/>
          </a:xfrm>
          <a:prstGeom prst="rect">
            <a:avLst/>
          </a:prstGeom>
          <a:noFill/>
          <a:ln>
            <a:noFill/>
          </a:ln>
        </p:spPr>
        <p:txBody>
          <a:bodyPr anchorCtr="0" anchor="t" bIns="91425" lIns="91425" rIns="91425" tIns="91425"/>
          <a:lstStyle>
            <a:lvl1pPr indent="0" marL="0" rtl="0" algn="r">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3.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8" name="Shape 8"/>
        <p:cNvGrpSpPr/>
        <p:nvPr/>
      </p:nvGrpSpPr>
      <p:grpSpPr>
        <a:xfrm>
          <a:off x="0" y="0"/>
          <a:ext cx="0" cy="0"/>
          <a:chOff x="0" y="0"/>
          <a:chExt cx="0" cy="0"/>
        </a:xfrm>
      </p:grpSpPr>
      <p:sp>
        <p:nvSpPr>
          <p:cNvPr id="9" name="Shape 9"/>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marL="0" marR="0" rtl="0" algn="l">
              <a:lnSpc>
                <a:spcPct val="90000"/>
              </a:lnSpc>
              <a:spcBef>
                <a:spcPts val="0"/>
              </a:spcBef>
              <a:buClr>
                <a:schemeClr val="dk1"/>
              </a:buClr>
              <a:buFont typeface="Century Gothic"/>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marL="228600" marR="0" rtl="0" algn="l">
              <a:lnSpc>
                <a:spcPct val="90000"/>
              </a:lnSpc>
              <a:spcBef>
                <a:spcPts val="1000"/>
              </a:spcBef>
              <a:buClr>
                <a:schemeClr val="dk1"/>
              </a:buClr>
              <a:buFont typeface="Arial"/>
              <a:buChar char="•"/>
              <a:defRPr/>
            </a:lvl1pPr>
            <a:lvl2pPr indent="-76200" marL="685800" marR="0" rtl="0" algn="l">
              <a:lnSpc>
                <a:spcPct val="90000"/>
              </a:lnSpc>
              <a:spcBef>
                <a:spcPts val="500"/>
              </a:spcBef>
              <a:buClr>
                <a:schemeClr val="dk1"/>
              </a:buClr>
              <a:buFont typeface="Arial"/>
              <a:buChar char="•"/>
              <a:defRPr/>
            </a:lvl2pPr>
            <a:lvl3pPr indent="-101600" marL="1143000" marR="0" rtl="0" algn="l">
              <a:lnSpc>
                <a:spcPct val="90000"/>
              </a:lnSpc>
              <a:spcBef>
                <a:spcPts val="500"/>
              </a:spcBef>
              <a:buClr>
                <a:schemeClr val="dk1"/>
              </a:buClr>
              <a:buFont typeface="Arial"/>
              <a:buChar char="•"/>
              <a:defRPr/>
            </a:lvl3pPr>
            <a:lvl4pPr indent="-114300" marL="1600200" marR="0" rtl="0" algn="l">
              <a:lnSpc>
                <a:spcPct val="90000"/>
              </a:lnSpc>
              <a:spcBef>
                <a:spcPts val="500"/>
              </a:spcBef>
              <a:buClr>
                <a:schemeClr val="dk1"/>
              </a:buClr>
              <a:buFont typeface="Arial"/>
              <a:buChar char="•"/>
              <a:defRPr/>
            </a:lvl4pPr>
            <a:lvl5pPr indent="-114300" marL="2057400" marR="0" rtl="0" algn="l">
              <a:lnSpc>
                <a:spcPct val="90000"/>
              </a:lnSpc>
              <a:spcBef>
                <a:spcPts val="500"/>
              </a:spcBef>
              <a:buClr>
                <a:schemeClr val="dk1"/>
              </a:buClr>
              <a:buFont typeface="Arial"/>
              <a:buChar char="•"/>
              <a:defRPr/>
            </a:lvl5pPr>
            <a:lvl6pPr indent="-114300" marL="2514600" marR="0" rtl="0" algn="l">
              <a:lnSpc>
                <a:spcPct val="90000"/>
              </a:lnSpc>
              <a:spcBef>
                <a:spcPts val="500"/>
              </a:spcBef>
              <a:buClr>
                <a:schemeClr val="dk1"/>
              </a:buClr>
              <a:buFont typeface="Arial"/>
              <a:buChar char="•"/>
              <a:defRPr/>
            </a:lvl6pPr>
            <a:lvl7pPr indent="-114300" marL="2971800" marR="0" rtl="0" algn="l">
              <a:lnSpc>
                <a:spcPct val="90000"/>
              </a:lnSpc>
              <a:spcBef>
                <a:spcPts val="500"/>
              </a:spcBef>
              <a:buClr>
                <a:schemeClr val="dk1"/>
              </a:buClr>
              <a:buFont typeface="Arial"/>
              <a:buChar char="•"/>
              <a:defRPr/>
            </a:lvl7pPr>
            <a:lvl8pPr indent="-114300" marL="3429000" marR="0" rtl="0" algn="l">
              <a:lnSpc>
                <a:spcPct val="90000"/>
              </a:lnSpc>
              <a:spcBef>
                <a:spcPts val="500"/>
              </a:spcBef>
              <a:buClr>
                <a:schemeClr val="dk1"/>
              </a:buClr>
              <a:buFont typeface="Arial"/>
              <a:buChar char="•"/>
              <a:defRPr/>
            </a:lvl8pPr>
            <a:lvl9pPr indent="-114300" marL="3886200" marR="0" rtl="0" algn="l">
              <a:lnSpc>
                <a:spcPct val="90000"/>
              </a:lnSpc>
              <a:spcBef>
                <a:spcPts val="500"/>
              </a:spcBef>
              <a:buClr>
                <a:schemeClr val="dk1"/>
              </a:buClr>
              <a:buFont typeface="Arial"/>
              <a:buChar char="•"/>
              <a:defRPr/>
            </a:lvl9pPr>
          </a:lstStyle>
          <a:p/>
        </p:txBody>
      </p:sp>
      <p:sp>
        <p:nvSpPr>
          <p:cNvPr id="11" name="Shape 11"/>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028950" y="6356351"/>
            <a:ext cx="3086099"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BFBDBD"/>
                </a:solidFill>
                <a:latin typeface="Century Gothic"/>
                <a:ea typeface="Century Gothic"/>
                <a:cs typeface="Century Gothic"/>
                <a:sym typeface="Century Gothic"/>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04.png"/><Relationship Id="rId3" Type="http://schemas.openxmlformats.org/officeDocument/2006/relationships/image" Target="../media/image05.jpg"/><Relationship Id="rId5"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09.jpg"/><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02.jp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 Id="rId3" Type="http://schemas.openxmlformats.org/officeDocument/2006/relationships/image" Target="../media/image14.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 Id="rId3" Type="http://schemas.openxmlformats.org/officeDocument/2006/relationships/image" Target="../media/image0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07.png"/><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idx="1" type="body"/>
          </p:nvPr>
        </p:nvSpPr>
        <p:spPr>
          <a:xfrm>
            <a:off x="329975" y="1221775"/>
            <a:ext cx="8472300" cy="26370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accent1"/>
              </a:buClr>
              <a:buSzPct val="25000"/>
              <a:buFont typeface="Arial"/>
              <a:buNone/>
            </a:pPr>
            <a:r>
              <a:rPr b="1" lang="en-US" sz="8000">
                <a:solidFill>
                  <a:schemeClr val="accent1"/>
                </a:solidFill>
                <a:latin typeface="Century Gothic"/>
                <a:ea typeface="Century Gothic"/>
                <a:cs typeface="Century Gothic"/>
                <a:sym typeface="Century Gothic"/>
              </a:rPr>
              <a:t>Arizona Health </a:t>
            </a:r>
          </a:p>
          <a:p>
            <a:pPr indent="0" lvl="0" marL="0" marR="0" rtl="0" algn="ctr">
              <a:lnSpc>
                <a:spcPct val="90000"/>
              </a:lnSpc>
              <a:spcBef>
                <a:spcPts val="0"/>
              </a:spcBef>
              <a:buClr>
                <a:schemeClr val="accent1"/>
              </a:buClr>
              <a:buSzPct val="25000"/>
              <a:buFont typeface="Arial"/>
              <a:buNone/>
            </a:pPr>
            <a:r>
              <a:rPr b="1" lang="en-US" sz="8000">
                <a:solidFill>
                  <a:schemeClr val="accent1"/>
                </a:solidFill>
                <a:latin typeface="Century Gothic"/>
                <a:ea typeface="Century Gothic"/>
                <a:cs typeface="Century Gothic"/>
                <a:sym typeface="Century Gothic"/>
              </a:rPr>
              <a:t>&amp; Air Quality</a:t>
            </a:r>
          </a:p>
        </p:txBody>
      </p:sp>
      <p:sp>
        <p:nvSpPr>
          <p:cNvPr id="105" name="Shape 105"/>
          <p:cNvSpPr txBox="1"/>
          <p:nvPr>
            <p:ph idx="2" type="body"/>
          </p:nvPr>
        </p:nvSpPr>
        <p:spPr>
          <a:xfrm>
            <a:off x="2249424" y="5358383"/>
            <a:ext cx="3182111" cy="369332"/>
          </a:xfrm>
          <a:prstGeom prst="rect">
            <a:avLst/>
          </a:prstGeom>
          <a:noFill/>
          <a:ln>
            <a:noFill/>
          </a:ln>
        </p:spPr>
        <p:txBody>
          <a:bodyPr anchorCtr="0" anchor="t" bIns="45700" lIns="91425" rIns="91425" tIns="45700">
            <a:noAutofit/>
          </a:bodyPr>
          <a:lstStyle/>
          <a:p>
            <a:pPr indent="0" lvl="0" marL="0" marR="0" rtl="0" algn="r">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Amy Stuyvesant</a:t>
            </a:r>
          </a:p>
        </p:txBody>
      </p:sp>
      <p:sp>
        <p:nvSpPr>
          <p:cNvPr id="106" name="Shape 106"/>
          <p:cNvSpPr txBox="1"/>
          <p:nvPr>
            <p:ph idx="3" type="body"/>
          </p:nvPr>
        </p:nvSpPr>
        <p:spPr>
          <a:xfrm>
            <a:off x="2249424" y="5751576"/>
            <a:ext cx="3182111" cy="369332"/>
          </a:xfrm>
          <a:prstGeom prst="rect">
            <a:avLst/>
          </a:prstGeom>
          <a:noFill/>
          <a:ln>
            <a:noFill/>
          </a:ln>
        </p:spPr>
        <p:txBody>
          <a:bodyPr anchorCtr="0" anchor="t" bIns="45700" lIns="91425" rIns="91425" tIns="45700">
            <a:noAutofit/>
          </a:bodyPr>
          <a:lstStyle/>
          <a:p>
            <a:pPr indent="0" lvl="0" marL="0" marR="0" rtl="0" algn="r">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Geordi Alm</a:t>
            </a:r>
          </a:p>
        </p:txBody>
      </p:sp>
      <p:sp>
        <p:nvSpPr>
          <p:cNvPr id="107" name="Shape 107"/>
          <p:cNvSpPr txBox="1"/>
          <p:nvPr>
            <p:ph idx="4" type="body"/>
          </p:nvPr>
        </p:nvSpPr>
        <p:spPr>
          <a:xfrm>
            <a:off x="2249424" y="6153912"/>
            <a:ext cx="3182111" cy="369332"/>
          </a:xfrm>
          <a:prstGeom prst="rect">
            <a:avLst/>
          </a:prstGeom>
          <a:noFill/>
          <a:ln>
            <a:noFill/>
          </a:ln>
        </p:spPr>
        <p:txBody>
          <a:bodyPr anchorCtr="0" anchor="t" bIns="45700" lIns="91425" rIns="91425" tIns="45700">
            <a:noAutofit/>
          </a:bodyPr>
          <a:lstStyle/>
          <a:p>
            <a:pPr indent="0" lvl="0" marL="0" marR="0" rtl="0" algn="r">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Rocky Garcia</a:t>
            </a:r>
          </a:p>
        </p:txBody>
      </p:sp>
      <p:sp>
        <p:nvSpPr>
          <p:cNvPr id="108" name="Shape 108"/>
          <p:cNvSpPr txBox="1"/>
          <p:nvPr>
            <p:ph idx="5" type="body"/>
          </p:nvPr>
        </p:nvSpPr>
        <p:spPr>
          <a:xfrm>
            <a:off x="5663183" y="5358383"/>
            <a:ext cx="3182111" cy="369332"/>
          </a:xfrm>
          <a:prstGeom prst="rect">
            <a:avLst/>
          </a:prstGeom>
          <a:noFill/>
          <a:ln>
            <a:noFill/>
          </a:ln>
        </p:spPr>
        <p:txBody>
          <a:bodyPr anchorCtr="0" anchor="t" bIns="45700" lIns="91425" rIns="91425" tIns="45700">
            <a:noAutofit/>
          </a:bodyPr>
          <a:lstStyle/>
          <a:p>
            <a:pPr indent="0" lvl="0" marL="0" marR="0" rtl="0" algn="r">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Emma Baghel</a:t>
            </a:r>
          </a:p>
        </p:txBody>
      </p:sp>
      <p:sp>
        <p:nvSpPr>
          <p:cNvPr id="109" name="Shape 109"/>
          <p:cNvSpPr txBox="1"/>
          <p:nvPr>
            <p:ph idx="6" type="body"/>
          </p:nvPr>
        </p:nvSpPr>
        <p:spPr>
          <a:xfrm>
            <a:off x="5660135" y="5751576"/>
            <a:ext cx="3182111" cy="369332"/>
          </a:xfrm>
          <a:prstGeom prst="rect">
            <a:avLst/>
          </a:prstGeom>
          <a:noFill/>
          <a:ln>
            <a:noFill/>
          </a:ln>
        </p:spPr>
        <p:txBody>
          <a:bodyPr anchorCtr="0" anchor="t" bIns="45700" lIns="91425" rIns="91425" tIns="45700">
            <a:noAutofit/>
          </a:bodyPr>
          <a:lstStyle/>
          <a:p>
            <a:pPr indent="0" lvl="0" marL="0" marR="0" rtl="0" algn="r">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April Rascon</a:t>
            </a:r>
          </a:p>
        </p:txBody>
      </p:sp>
      <p:sp>
        <p:nvSpPr>
          <p:cNvPr id="110" name="Shape 110"/>
          <p:cNvSpPr txBox="1"/>
          <p:nvPr>
            <p:ph idx="7" type="body"/>
          </p:nvPr>
        </p:nvSpPr>
        <p:spPr>
          <a:xfrm>
            <a:off x="5660135" y="6153912"/>
            <a:ext cx="3182111" cy="369332"/>
          </a:xfrm>
          <a:prstGeom prst="rect">
            <a:avLst/>
          </a:prstGeom>
          <a:noFill/>
          <a:ln>
            <a:noFill/>
          </a:ln>
        </p:spPr>
        <p:txBody>
          <a:bodyPr anchorCtr="0" anchor="t" bIns="45700" lIns="91425" rIns="91425" tIns="45700">
            <a:noAutofit/>
          </a:bodyPr>
          <a:lstStyle/>
          <a:p>
            <a:pPr indent="0" lvl="0" marL="0" marR="0" rtl="0" algn="r">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Bernardo Gracia</a:t>
            </a:r>
          </a:p>
        </p:txBody>
      </p:sp>
      <p:sp>
        <p:nvSpPr>
          <p:cNvPr id="111" name="Shape 111"/>
          <p:cNvSpPr txBox="1"/>
          <p:nvPr>
            <p:ph idx="8" type="body"/>
          </p:nvPr>
        </p:nvSpPr>
        <p:spPr>
          <a:xfrm>
            <a:off x="285375" y="3959625"/>
            <a:ext cx="8472300" cy="10256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i="1" lang="en-US" sz="2800">
                <a:solidFill>
                  <a:schemeClr val="dk1"/>
                </a:solidFill>
                <a:latin typeface="Century Gothic"/>
                <a:ea typeface="Century Gothic"/>
                <a:cs typeface="Century Gothic"/>
                <a:sym typeface="Century Gothic"/>
              </a:rPr>
              <a:t>Enhancing Extreme Heat Intervention and Preparedness Activities in Maricopa County, AZ</a:t>
            </a:r>
          </a:p>
        </p:txBody>
      </p:sp>
      <p:sp>
        <p:nvSpPr>
          <p:cNvPr id="112" name="Shape 112"/>
          <p:cNvSpPr txBox="1"/>
          <p:nvPr/>
        </p:nvSpPr>
        <p:spPr>
          <a:xfrm>
            <a:off x="44600" y="205125"/>
            <a:ext cx="2604299" cy="599399"/>
          </a:xfrm>
          <a:prstGeom prst="rect">
            <a:avLst/>
          </a:prstGeom>
          <a:noFill/>
          <a:ln>
            <a:noFill/>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idx="1" type="body"/>
          </p:nvPr>
        </p:nvSpPr>
        <p:spPr>
          <a:xfrm>
            <a:off x="429141" y="1406300"/>
            <a:ext cx="7510799" cy="1660499"/>
          </a:xfrm>
          <a:prstGeom prst="rect">
            <a:avLst/>
          </a:prstGeom>
        </p:spPr>
        <p:txBody>
          <a:bodyPr anchorCtr="0" anchor="t" bIns="91425" lIns="91425" rIns="91425" tIns="91425">
            <a:noAutofit/>
          </a:bodyPr>
          <a:lstStyle/>
          <a:p>
            <a:pPr indent="-355600" lvl="0" marL="4572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MODIS/Aqua vs. MODIS/Terra pass over times in relation to Landsat 8 pass over time</a:t>
            </a:r>
          </a:p>
          <a:p>
            <a:pPr indent="-355600" lvl="0" marL="4572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Large amount of NA values from clouds in August</a:t>
            </a:r>
          </a:p>
          <a:p>
            <a:pPr lvl="0" rtl="0">
              <a:spcBef>
                <a:spcPts val="0"/>
              </a:spcBef>
              <a:buNone/>
            </a:pPr>
            <a:r>
              <a:t/>
            </a:r>
            <a:endParaRPr sz="2000">
              <a:solidFill>
                <a:schemeClr val="dk1"/>
              </a:solidFill>
              <a:latin typeface="Century Gothic"/>
              <a:ea typeface="Century Gothic"/>
              <a:cs typeface="Century Gothic"/>
              <a:sym typeface="Century Gothic"/>
            </a:endParaRPr>
          </a:p>
          <a:p>
            <a:pPr lvl="0">
              <a:spcBef>
                <a:spcPts val="0"/>
              </a:spcBef>
              <a:buNone/>
            </a:pPr>
            <a:r>
              <a:t/>
            </a:r>
            <a:endParaRPr sz="2000">
              <a:solidFill>
                <a:schemeClr val="dk1"/>
              </a:solidFill>
              <a:latin typeface="Century Gothic"/>
              <a:ea typeface="Century Gothic"/>
              <a:cs typeface="Century Gothic"/>
              <a:sym typeface="Century Gothic"/>
            </a:endParaRPr>
          </a:p>
        </p:txBody>
      </p:sp>
      <p:sp>
        <p:nvSpPr>
          <p:cNvPr id="218" name="Shape 218"/>
          <p:cNvSpPr txBox="1"/>
          <p:nvPr>
            <p:ph idx="2" type="body"/>
          </p:nvPr>
        </p:nvSpPr>
        <p:spPr>
          <a:xfrm>
            <a:off x="534989" y="80304"/>
            <a:ext cx="3566099" cy="1326000"/>
          </a:xfrm>
          <a:prstGeom prst="rect">
            <a:avLst/>
          </a:prstGeom>
        </p:spPr>
        <p:txBody>
          <a:bodyPr anchorCtr="0" anchor="b" bIns="91425" lIns="91425" rIns="91425" tIns="91425">
            <a:noAutofit/>
          </a:bodyPr>
          <a:lstStyle/>
          <a:p>
            <a:pPr>
              <a:spcBef>
                <a:spcPts val="0"/>
              </a:spcBef>
              <a:buNone/>
            </a:pPr>
            <a:r>
              <a:rPr b="1" lang="en-US" sz="4000">
                <a:solidFill>
                  <a:schemeClr val="accent1"/>
                </a:solidFill>
                <a:latin typeface="Century Gothic"/>
                <a:ea typeface="Century Gothic"/>
                <a:cs typeface="Century Gothic"/>
                <a:sym typeface="Century Gothic"/>
              </a:rPr>
              <a:t>Limitations</a:t>
            </a:r>
          </a:p>
        </p:txBody>
      </p:sp>
      <p:pic>
        <p:nvPicPr>
          <p:cNvPr id="219" name="Shape 219"/>
          <p:cNvPicPr preferRelativeResize="0"/>
          <p:nvPr/>
        </p:nvPicPr>
        <p:blipFill>
          <a:blip r:embed="rId3">
            <a:alphaModFix/>
          </a:blip>
          <a:stretch>
            <a:fillRect/>
          </a:stretch>
        </p:blipFill>
        <p:spPr>
          <a:xfrm>
            <a:off x="286075" y="3464250"/>
            <a:ext cx="2831425" cy="2547174"/>
          </a:xfrm>
          <a:prstGeom prst="rect">
            <a:avLst/>
          </a:prstGeom>
          <a:noFill/>
          <a:ln>
            <a:noFill/>
          </a:ln>
        </p:spPr>
      </p:pic>
      <p:pic>
        <p:nvPicPr>
          <p:cNvPr id="220" name="Shape 220"/>
          <p:cNvPicPr preferRelativeResize="0"/>
          <p:nvPr/>
        </p:nvPicPr>
        <p:blipFill>
          <a:blip r:embed="rId4">
            <a:alphaModFix/>
          </a:blip>
          <a:stretch>
            <a:fillRect/>
          </a:stretch>
        </p:blipFill>
        <p:spPr>
          <a:xfrm>
            <a:off x="3312475" y="2710350"/>
            <a:ext cx="5563274" cy="3784624"/>
          </a:xfrm>
          <a:prstGeom prst="rect">
            <a:avLst/>
          </a:prstGeom>
          <a:noFill/>
          <a:ln>
            <a:noFill/>
          </a:ln>
        </p:spPr>
      </p:pic>
      <p:sp>
        <p:nvSpPr>
          <p:cNvPr id="221" name="Shape 221"/>
          <p:cNvSpPr txBox="1"/>
          <p:nvPr/>
        </p:nvSpPr>
        <p:spPr>
          <a:xfrm>
            <a:off x="3361950" y="6494975"/>
            <a:ext cx="5513700" cy="205799"/>
          </a:xfrm>
          <a:prstGeom prst="rect">
            <a:avLst/>
          </a:prstGeom>
          <a:noFill/>
          <a:ln>
            <a:noFill/>
          </a:ln>
        </p:spPr>
        <p:txBody>
          <a:bodyPr anchorCtr="0" anchor="t" bIns="91425" lIns="91425" rIns="91425" tIns="91425">
            <a:noAutofit/>
          </a:bodyPr>
          <a:lstStyle/>
          <a:p>
            <a:pPr algn="ctr">
              <a:spcBef>
                <a:spcPts val="0"/>
              </a:spcBef>
              <a:buNone/>
            </a:pPr>
            <a:r>
              <a:rPr lang="en-US" sz="1200">
                <a:solidFill>
                  <a:schemeClr val="dk2"/>
                </a:solidFill>
                <a:latin typeface="Century Gothic"/>
                <a:ea typeface="Century Gothic"/>
                <a:cs typeface="Century Gothic"/>
                <a:sym typeface="Century Gothic"/>
              </a:rPr>
              <a:t>(MODIS/Aqua - MODIS/Terra) / (MODIS/Aqua + MODIS/Terra)</a:t>
            </a:r>
          </a:p>
        </p:txBody>
      </p:sp>
      <p:sp>
        <p:nvSpPr>
          <p:cNvPr id="222" name="Shape 222"/>
          <p:cNvSpPr txBox="1"/>
          <p:nvPr/>
        </p:nvSpPr>
        <p:spPr>
          <a:xfrm>
            <a:off x="143475" y="6325075"/>
            <a:ext cx="2973899" cy="205799"/>
          </a:xfrm>
          <a:prstGeom prst="rect">
            <a:avLst/>
          </a:prstGeom>
          <a:noFill/>
          <a:ln>
            <a:noFill/>
          </a:ln>
        </p:spPr>
        <p:txBody>
          <a:bodyPr anchorCtr="0" anchor="t" bIns="91425" lIns="91425" rIns="91425" tIns="91425">
            <a:noAutofit/>
          </a:bodyPr>
          <a:lstStyle/>
          <a:p>
            <a:pPr lvl="0" rtl="0" algn="ctr">
              <a:spcBef>
                <a:spcPts val="0"/>
              </a:spcBef>
              <a:buNone/>
            </a:pPr>
            <a:r>
              <a:rPr lang="en-US" sz="1200">
                <a:solidFill>
                  <a:schemeClr val="dk2"/>
                </a:solidFill>
                <a:latin typeface="Century Gothic"/>
                <a:ea typeface="Century Gothic"/>
                <a:cs typeface="Century Gothic"/>
                <a:sym typeface="Century Gothic"/>
              </a:rPr>
              <a:t>Surface Temperature August 12, 2007</a:t>
            </a:r>
          </a:p>
        </p:txBody>
      </p:sp>
      <p:sp>
        <p:nvSpPr>
          <p:cNvPr id="223" name="Shape 223"/>
          <p:cNvSpPr/>
          <p:nvPr/>
        </p:nvSpPr>
        <p:spPr>
          <a:xfrm>
            <a:off x="947775" y="4086175"/>
            <a:ext cx="1698899" cy="876300"/>
          </a:xfrm>
          <a:prstGeom prst="ellipse">
            <a:avLst/>
          </a:prstGeom>
          <a:noFill/>
          <a:ln cap="flat" cmpd="sng" w="28575">
            <a:solidFill>
              <a:srgbClr val="741B47"/>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idx="1" type="body"/>
          </p:nvPr>
        </p:nvSpPr>
        <p:spPr>
          <a:xfrm>
            <a:off x="4975026" y="2130551"/>
            <a:ext cx="3593592" cy="3374135"/>
          </a:xfrm>
          <a:prstGeom prst="rect">
            <a:avLst/>
          </a:prstGeom>
          <a:noFill/>
          <a:ln>
            <a:noFill/>
          </a:ln>
        </p:spPr>
        <p:txBody>
          <a:bodyPr anchorCtr="0" anchor="t" bIns="45700" lIns="91425" rIns="91425" tIns="45700">
            <a:noAutofit/>
          </a:bodyPr>
          <a:lstStyle/>
          <a:p>
            <a:pPr indent="-355600" lvl="0" marL="457200" marR="0" rtl="0" algn="l">
              <a:lnSpc>
                <a:spcPct val="90000"/>
              </a:lnSpc>
              <a:spcBef>
                <a:spcPts val="100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Employ land use classification to answer why shifts occur</a:t>
            </a:r>
          </a:p>
          <a:p>
            <a:pPr indent="-355600" lvl="0" marL="457200" marR="0" rtl="0" algn="l">
              <a:lnSpc>
                <a:spcPct val="90000"/>
              </a:lnSpc>
              <a:spcBef>
                <a:spcPts val="100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Explore possibility of longer term solutions (i.e. suitability analysis of strategic solar panel locations)</a:t>
            </a:r>
          </a:p>
        </p:txBody>
      </p:sp>
      <p:sp>
        <p:nvSpPr>
          <p:cNvPr id="230" name="Shape 230"/>
          <p:cNvSpPr txBox="1"/>
          <p:nvPr>
            <p:ph idx="2" type="body"/>
          </p:nvPr>
        </p:nvSpPr>
        <p:spPr>
          <a:xfrm>
            <a:off x="4975026" y="640079"/>
            <a:ext cx="3566159" cy="1325880"/>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accent1"/>
              </a:buClr>
              <a:buSzPct val="25000"/>
              <a:buFont typeface="Arial"/>
              <a:buNone/>
            </a:pPr>
            <a:r>
              <a:rPr b="1" lang="en-US" sz="4000">
                <a:solidFill>
                  <a:schemeClr val="accent1"/>
                </a:solidFill>
                <a:latin typeface="Century Gothic"/>
                <a:ea typeface="Century Gothic"/>
                <a:cs typeface="Century Gothic"/>
                <a:sym typeface="Century Gothic"/>
              </a:rPr>
              <a:t>Future Work</a:t>
            </a:r>
          </a:p>
        </p:txBody>
      </p:sp>
      <p:pic>
        <p:nvPicPr>
          <p:cNvPr id="231" name="Shape 231"/>
          <p:cNvPicPr preferRelativeResize="0"/>
          <p:nvPr>
            <p:ph idx="3" type="pic"/>
          </p:nvPr>
        </p:nvPicPr>
        <p:blipFill rotWithShape="1">
          <a:blip r:embed="rId3">
            <a:alphaModFix/>
          </a:blip>
          <a:srcRect b="0" l="24292" r="18522" t="0"/>
          <a:stretch/>
        </p:blipFill>
        <p:spPr>
          <a:xfrm>
            <a:off x="-12712" y="114700"/>
            <a:ext cx="4975026" cy="6142027"/>
          </a:xfrm>
          <a:prstGeom prst="rect">
            <a:avLst/>
          </a:prstGeom>
          <a:noFill/>
          <a:ln>
            <a:noFill/>
          </a:ln>
        </p:spPr>
      </p:pic>
      <p:sp>
        <p:nvSpPr>
          <p:cNvPr id="232" name="Shape 232"/>
          <p:cNvSpPr txBox="1"/>
          <p:nvPr>
            <p:ph idx="4" type="body"/>
          </p:nvPr>
        </p:nvSpPr>
        <p:spPr>
          <a:xfrm>
            <a:off x="71350" y="6256725"/>
            <a:ext cx="4806900" cy="5327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rgbClr val="585454"/>
              </a:buClr>
              <a:buSzPct val="25000"/>
              <a:buFont typeface="Arial"/>
              <a:buNone/>
            </a:pPr>
            <a:r>
              <a:rPr lang="en-US" sz="1200">
                <a:solidFill>
                  <a:srgbClr val="585454"/>
                </a:solidFill>
                <a:latin typeface="Century Gothic"/>
                <a:ea typeface="Century Gothic"/>
                <a:cs typeface="Century Gothic"/>
                <a:sym typeface="Century Gothic"/>
              </a:rPr>
              <a:t>Satellite Image: Phoenix, AZ </a:t>
            </a:r>
            <a:r>
              <a:rPr b="0" baseline="0" i="0" lang="en-US" sz="1200" u="none" cap="none" strike="noStrike">
                <a:solidFill>
                  <a:srgbClr val="585454"/>
                </a:solidFill>
                <a:latin typeface="Century Gothic"/>
                <a:ea typeface="Century Gothic"/>
                <a:cs typeface="Century Gothic"/>
                <a:sym typeface="Century Gothic"/>
              </a:rPr>
              <a:t>http://geology.com/satellite/cities/phoenix-satellite-image.jpg</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idx="1" type="body"/>
          </p:nvPr>
        </p:nvSpPr>
        <p:spPr>
          <a:xfrm>
            <a:off x="2960787" y="1022925"/>
            <a:ext cx="5832600" cy="1276199"/>
          </a:xfrm>
          <a:prstGeom prst="rect">
            <a:avLst/>
          </a:prstGeom>
          <a:noFill/>
          <a:ln>
            <a:noFill/>
          </a:ln>
        </p:spPr>
        <p:txBody>
          <a:bodyPr anchorCtr="0" anchor="t" bIns="45700" lIns="91425" rIns="91425" tIns="45700">
            <a:noAutofit/>
          </a:bodyPr>
          <a:lstStyle/>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David Hondula - </a:t>
            </a:r>
            <a:r>
              <a:rPr i="1" lang="en-US" sz="1800">
                <a:solidFill>
                  <a:schemeClr val="dk1"/>
                </a:solidFill>
                <a:latin typeface="Century Gothic"/>
                <a:ea typeface="Century Gothic"/>
                <a:cs typeface="Century Gothic"/>
                <a:sym typeface="Century Gothic"/>
              </a:rPr>
              <a:t>Arizona State University: </a:t>
            </a:r>
          </a:p>
          <a:p>
            <a:pPr lvl="0" rtl="0">
              <a:spcBef>
                <a:spcPts val="0"/>
              </a:spcBef>
              <a:buClr>
                <a:schemeClr val="dk1"/>
              </a:buClr>
              <a:buSzPct val="25000"/>
              <a:buFont typeface="Arial"/>
              <a:buNone/>
            </a:pPr>
            <a:r>
              <a:rPr i="1" lang="en-US" sz="1800">
                <a:solidFill>
                  <a:schemeClr val="dk1"/>
                </a:solidFill>
                <a:latin typeface="Century Gothic"/>
                <a:ea typeface="Century Gothic"/>
                <a:cs typeface="Century Gothic"/>
                <a:sym typeface="Century Gothic"/>
              </a:rPr>
              <a:t>    Geographic Science and Urban Planning</a:t>
            </a:r>
          </a:p>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Dr. Kenton Ross - </a:t>
            </a:r>
            <a:r>
              <a:rPr i="1" lang="en-US" sz="1800">
                <a:solidFill>
                  <a:schemeClr val="dk1"/>
                </a:solidFill>
                <a:latin typeface="Century Gothic"/>
                <a:ea typeface="Century Gothic"/>
                <a:cs typeface="Century Gothic"/>
                <a:sym typeface="Century Gothic"/>
              </a:rPr>
              <a:t>NASA DEVELOP National </a:t>
            </a:r>
          </a:p>
          <a:p>
            <a:pPr lvl="0" rtl="0">
              <a:spcBef>
                <a:spcPts val="0"/>
              </a:spcBef>
              <a:buClr>
                <a:schemeClr val="dk1"/>
              </a:buClr>
              <a:buSzPct val="25000"/>
              <a:buFont typeface="Arial"/>
              <a:buNone/>
            </a:pPr>
            <a:r>
              <a:rPr i="1" lang="en-US" sz="1800">
                <a:solidFill>
                  <a:schemeClr val="dk1"/>
                </a:solidFill>
                <a:latin typeface="Century Gothic"/>
                <a:ea typeface="Century Gothic"/>
                <a:cs typeface="Century Gothic"/>
                <a:sym typeface="Century Gothic"/>
              </a:rPr>
              <a:t>    Science Advisor</a:t>
            </a:r>
          </a:p>
        </p:txBody>
      </p:sp>
      <p:sp>
        <p:nvSpPr>
          <p:cNvPr id="239" name="Shape 239"/>
          <p:cNvSpPr txBox="1"/>
          <p:nvPr>
            <p:ph idx="2" type="body"/>
          </p:nvPr>
        </p:nvSpPr>
        <p:spPr>
          <a:xfrm>
            <a:off x="2962287" y="2492571"/>
            <a:ext cx="5832600" cy="1395600"/>
          </a:xfrm>
          <a:prstGeom prst="rect">
            <a:avLst/>
          </a:prstGeom>
          <a:noFill/>
          <a:ln>
            <a:noFill/>
          </a:ln>
        </p:spPr>
        <p:txBody>
          <a:bodyPr anchorCtr="0" anchor="t" bIns="45700" lIns="91425" rIns="91425" tIns="45700">
            <a:noAutofit/>
          </a:bodyPr>
          <a:lstStyle/>
          <a:p>
            <a:pPr lvl="0" rtl="0">
              <a:spcBef>
                <a:spcPts val="0"/>
              </a:spcBef>
              <a:buClr>
                <a:srgbClr val="D2798C"/>
              </a:buClr>
              <a:buSzPct val="177777"/>
              <a:buFont typeface="Arial"/>
              <a:buNone/>
            </a:pPr>
            <a:r>
              <a:rPr i="1" lang="en-US" sz="1800">
                <a:solidFill>
                  <a:schemeClr val="dk1"/>
                </a:solidFill>
                <a:latin typeface="Century Gothic"/>
                <a:ea typeface="Century Gothic"/>
                <a:cs typeface="Century Gothic"/>
                <a:sym typeface="Century Gothic"/>
              </a:rPr>
              <a:t>Arizona Department of Health Services </a:t>
            </a:r>
          </a:p>
          <a:p>
            <a:pPr lvl="0" rtl="0">
              <a:spcBef>
                <a:spcPts val="0"/>
              </a:spcBef>
              <a:buClr>
                <a:srgbClr val="D2798C"/>
              </a:buClr>
              <a:buSzPct val="177777"/>
              <a:buFont typeface="Arial"/>
              <a:buNone/>
            </a:pPr>
            <a:r>
              <a:rPr i="1" lang="en-US" sz="1800">
                <a:solidFill>
                  <a:schemeClr val="dk1"/>
                </a:solidFill>
                <a:latin typeface="Century Gothic"/>
                <a:ea typeface="Century Gothic"/>
                <a:cs typeface="Century Gothic"/>
                <a:sym typeface="Century Gothic"/>
              </a:rPr>
              <a:t>ASU Environmental Remote Sensing and </a:t>
            </a:r>
          </a:p>
          <a:p>
            <a:pPr lvl="0" rtl="0">
              <a:spcBef>
                <a:spcPts val="0"/>
              </a:spcBef>
              <a:buClr>
                <a:srgbClr val="D2798C"/>
              </a:buClr>
              <a:buSzPct val="177777"/>
              <a:buFont typeface="Arial"/>
              <a:buNone/>
            </a:pPr>
            <a:r>
              <a:rPr i="1" lang="en-US" sz="1800">
                <a:solidFill>
                  <a:schemeClr val="dk1"/>
                </a:solidFill>
                <a:latin typeface="Century Gothic"/>
                <a:ea typeface="Century Gothic"/>
                <a:cs typeface="Century Gothic"/>
                <a:sym typeface="Century Gothic"/>
              </a:rPr>
              <a:t>    Informatics Lab </a:t>
            </a:r>
          </a:p>
          <a:p>
            <a:pPr lvl="0" rtl="0">
              <a:spcBef>
                <a:spcPts val="0"/>
              </a:spcBef>
              <a:buClr>
                <a:srgbClr val="D2798C"/>
              </a:buClr>
              <a:buSzPct val="177777"/>
              <a:buFont typeface="Arial"/>
              <a:buNone/>
            </a:pPr>
            <a:r>
              <a:rPr i="1" lang="en-US" sz="1800">
                <a:solidFill>
                  <a:schemeClr val="dk1"/>
                </a:solidFill>
                <a:latin typeface="Century Gothic"/>
                <a:ea typeface="Century Gothic"/>
                <a:cs typeface="Century Gothic"/>
                <a:sym typeface="Century Gothic"/>
              </a:rPr>
              <a:t>ASU Center for Policy Informatics </a:t>
            </a:r>
          </a:p>
        </p:txBody>
      </p:sp>
      <p:sp>
        <p:nvSpPr>
          <p:cNvPr id="240" name="Shape 240"/>
          <p:cNvSpPr txBox="1"/>
          <p:nvPr>
            <p:ph idx="3" type="body"/>
          </p:nvPr>
        </p:nvSpPr>
        <p:spPr>
          <a:xfrm>
            <a:off x="2965262" y="4024675"/>
            <a:ext cx="5832600" cy="2538900"/>
          </a:xfrm>
          <a:prstGeom prst="rect">
            <a:avLst/>
          </a:prstGeom>
          <a:noFill/>
          <a:ln>
            <a:noFill/>
          </a:ln>
        </p:spPr>
        <p:txBody>
          <a:bodyPr anchorCtr="0" anchor="t" bIns="45700" lIns="91425" rIns="91425" tIns="45700">
            <a:noAutofit/>
          </a:bodyPr>
          <a:lstStyle/>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Emily Adams - </a:t>
            </a:r>
            <a:r>
              <a:rPr i="1" lang="en-US" sz="1800">
                <a:solidFill>
                  <a:schemeClr val="dk1"/>
                </a:solidFill>
                <a:latin typeface="Century Gothic"/>
                <a:ea typeface="Century Gothic"/>
                <a:cs typeface="Century Gothic"/>
                <a:sym typeface="Century Gothic"/>
              </a:rPr>
              <a:t>NASA DEVELOP LaRC Center </a:t>
            </a:r>
          </a:p>
          <a:p>
            <a:pPr lvl="0" rtl="0">
              <a:spcBef>
                <a:spcPts val="0"/>
              </a:spcBef>
              <a:buClr>
                <a:schemeClr val="dk1"/>
              </a:buClr>
              <a:buSzPct val="25000"/>
              <a:buFont typeface="Arial"/>
              <a:buNone/>
            </a:pPr>
            <a:r>
              <a:rPr i="1" lang="en-US" sz="1800">
                <a:solidFill>
                  <a:schemeClr val="dk1"/>
                </a:solidFill>
                <a:latin typeface="Century Gothic"/>
                <a:ea typeface="Century Gothic"/>
                <a:cs typeface="Century Gothic"/>
                <a:sym typeface="Century Gothic"/>
              </a:rPr>
              <a:t>    Lead</a:t>
            </a:r>
          </a:p>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Dan Wozniak - </a:t>
            </a:r>
            <a:r>
              <a:rPr i="1" lang="en-US" sz="1800">
                <a:solidFill>
                  <a:schemeClr val="dk1"/>
                </a:solidFill>
                <a:latin typeface="Century Gothic"/>
                <a:ea typeface="Century Gothic"/>
                <a:cs typeface="Century Gothic"/>
                <a:sym typeface="Century Gothic"/>
              </a:rPr>
              <a:t>NASA DEVELOP LaRC Assistant </a:t>
            </a:r>
          </a:p>
          <a:p>
            <a:pPr lvl="0" rtl="0">
              <a:spcBef>
                <a:spcPts val="0"/>
              </a:spcBef>
              <a:buClr>
                <a:schemeClr val="dk1"/>
              </a:buClr>
              <a:buSzPct val="25000"/>
              <a:buFont typeface="Arial"/>
              <a:buNone/>
            </a:pPr>
            <a:r>
              <a:rPr i="1" lang="en-US" sz="1800">
                <a:solidFill>
                  <a:schemeClr val="dk1"/>
                </a:solidFill>
                <a:latin typeface="Century Gothic"/>
                <a:ea typeface="Century Gothic"/>
                <a:cs typeface="Century Gothic"/>
                <a:sym typeface="Century Gothic"/>
              </a:rPr>
              <a:t>    Center Lead</a:t>
            </a:r>
          </a:p>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Jeff Ely - </a:t>
            </a:r>
            <a:r>
              <a:rPr i="1" lang="en-US" sz="1800">
                <a:solidFill>
                  <a:schemeClr val="dk1"/>
                </a:solidFill>
                <a:latin typeface="Century Gothic"/>
                <a:ea typeface="Century Gothic"/>
                <a:cs typeface="Century Gothic"/>
                <a:sym typeface="Century Gothic"/>
              </a:rPr>
              <a:t>NASA DEVELOP Geoinformatics </a:t>
            </a:r>
          </a:p>
          <a:p>
            <a:pPr lvl="0" rtl="0">
              <a:spcBef>
                <a:spcPts val="0"/>
              </a:spcBef>
              <a:buClr>
                <a:schemeClr val="dk1"/>
              </a:buClr>
              <a:buSzPct val="25000"/>
              <a:buFont typeface="Arial"/>
              <a:buNone/>
            </a:pPr>
            <a:r>
              <a:rPr i="1" lang="en-US" sz="1800">
                <a:solidFill>
                  <a:schemeClr val="dk1"/>
                </a:solidFill>
                <a:latin typeface="Century Gothic"/>
                <a:ea typeface="Century Gothic"/>
                <a:cs typeface="Century Gothic"/>
                <a:sym typeface="Century Gothic"/>
              </a:rPr>
              <a:t>    Scientist</a:t>
            </a:r>
          </a:p>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Grant Mercer - </a:t>
            </a:r>
            <a:r>
              <a:rPr i="1" lang="en-US" sz="1800">
                <a:solidFill>
                  <a:schemeClr val="dk1"/>
                </a:solidFill>
                <a:latin typeface="Century Gothic"/>
                <a:ea typeface="Century Gothic"/>
                <a:cs typeface="Century Gothic"/>
                <a:sym typeface="Century Gothic"/>
              </a:rPr>
              <a:t>NASA DEVELOP LaRC 2015 </a:t>
            </a:r>
          </a:p>
          <a:p>
            <a:pPr lvl="0" rtl="0">
              <a:spcBef>
                <a:spcPts val="0"/>
              </a:spcBef>
              <a:buClr>
                <a:schemeClr val="dk1"/>
              </a:buClr>
              <a:buSzPct val="25000"/>
              <a:buFont typeface="Arial"/>
              <a:buNone/>
            </a:pPr>
            <a:r>
              <a:rPr i="1" lang="en-US" sz="1800">
                <a:solidFill>
                  <a:schemeClr val="dk1"/>
                </a:solidFill>
                <a:latin typeface="Century Gothic"/>
                <a:ea typeface="Century Gothic"/>
                <a:cs typeface="Century Gothic"/>
                <a:sym typeface="Century Gothic"/>
              </a:rPr>
              <a:t>    Summer Participant</a:t>
            </a:r>
          </a:p>
        </p:txBody>
      </p:sp>
      <p:sp>
        <p:nvSpPr>
          <p:cNvPr id="241" name="Shape 241"/>
          <p:cNvSpPr txBox="1"/>
          <p:nvPr/>
        </p:nvSpPr>
        <p:spPr>
          <a:xfrm>
            <a:off x="176324" y="1022925"/>
            <a:ext cx="2579399" cy="7695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1" baseline="0" i="0" lang="en-US" sz="4400" u="none" cap="none" strike="noStrike">
                <a:solidFill>
                  <a:schemeClr val="accent1"/>
                </a:solidFill>
                <a:latin typeface="Century Gothic"/>
                <a:ea typeface="Century Gothic"/>
                <a:cs typeface="Century Gothic"/>
                <a:sym typeface="Century Gothic"/>
              </a:rPr>
              <a:t>Advisors</a:t>
            </a:r>
          </a:p>
        </p:txBody>
      </p:sp>
      <p:sp>
        <p:nvSpPr>
          <p:cNvPr id="242" name="Shape 242"/>
          <p:cNvSpPr txBox="1"/>
          <p:nvPr/>
        </p:nvSpPr>
        <p:spPr>
          <a:xfrm>
            <a:off x="177824" y="2492575"/>
            <a:ext cx="2579399" cy="7695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1" baseline="0" i="0" lang="en-US" sz="4400" u="none" cap="none" strike="noStrike">
                <a:solidFill>
                  <a:schemeClr val="accent1"/>
                </a:solidFill>
                <a:latin typeface="Century Gothic"/>
                <a:ea typeface="Century Gothic"/>
                <a:cs typeface="Century Gothic"/>
                <a:sym typeface="Century Gothic"/>
              </a:rPr>
              <a:t>Partners</a:t>
            </a:r>
          </a:p>
        </p:txBody>
      </p:sp>
      <p:sp>
        <p:nvSpPr>
          <p:cNvPr id="243" name="Shape 243"/>
          <p:cNvSpPr txBox="1"/>
          <p:nvPr/>
        </p:nvSpPr>
        <p:spPr>
          <a:xfrm>
            <a:off x="349112" y="4024674"/>
            <a:ext cx="2411099" cy="7695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1" baseline="0" i="0" lang="en-US" sz="4400" u="none" cap="none" strike="noStrike">
                <a:solidFill>
                  <a:schemeClr val="accent1"/>
                </a:solidFill>
                <a:latin typeface="Century Gothic"/>
                <a:ea typeface="Century Gothic"/>
                <a:cs typeface="Century Gothic"/>
                <a:sym typeface="Century Gothic"/>
              </a:rPr>
              <a:t>Others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body"/>
          </p:nvPr>
        </p:nvSpPr>
        <p:spPr>
          <a:xfrm>
            <a:off x="320039" y="450289"/>
            <a:ext cx="8503799" cy="923399"/>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BFBFBF"/>
              </a:buClr>
              <a:buSzPct val="25000"/>
              <a:buFont typeface="Arial"/>
              <a:buNone/>
            </a:pPr>
            <a:r>
              <a:rPr b="1" lang="en-US" sz="5400">
                <a:solidFill>
                  <a:schemeClr val="accent1"/>
                </a:solidFill>
                <a:latin typeface="Century Gothic"/>
                <a:ea typeface="Century Gothic"/>
                <a:cs typeface="Century Gothic"/>
                <a:sym typeface="Century Gothic"/>
              </a:rPr>
              <a:t>Study Area and Dates</a:t>
            </a:r>
          </a:p>
        </p:txBody>
      </p:sp>
      <p:sp>
        <p:nvSpPr>
          <p:cNvPr id="118" name="Shape 118"/>
          <p:cNvSpPr txBox="1"/>
          <p:nvPr>
            <p:ph idx="2" type="body"/>
          </p:nvPr>
        </p:nvSpPr>
        <p:spPr>
          <a:xfrm>
            <a:off x="3220500" y="6337275"/>
            <a:ext cx="2703000" cy="392999"/>
          </a:xfrm>
          <a:prstGeom prst="rect">
            <a:avLst/>
          </a:prstGeom>
          <a:noFill/>
          <a:ln>
            <a:noFill/>
          </a:ln>
        </p:spPr>
        <p:txBody>
          <a:bodyPr anchorCtr="0" anchor="t" bIns="45700" lIns="91425" rIns="91425" tIns="45700">
            <a:noAutofit/>
          </a:bodyPr>
          <a:lstStyle/>
          <a:p>
            <a:pPr indent="0" lvl="0" marL="0" marR="0" rtl="0" algn="l">
              <a:lnSpc>
                <a:spcPct val="90000"/>
              </a:lnSpc>
              <a:spcBef>
                <a:spcPts val="1000"/>
              </a:spcBef>
              <a:buClr>
                <a:schemeClr val="dk1"/>
              </a:buClr>
              <a:buSzPct val="25000"/>
              <a:buFont typeface="Arial"/>
              <a:buNone/>
            </a:pPr>
            <a:r>
              <a:rPr lang="en-US" sz="1000">
                <a:solidFill>
                  <a:schemeClr val="dk1"/>
                </a:solidFill>
                <a:latin typeface="Century Gothic"/>
                <a:ea typeface="Century Gothic"/>
                <a:cs typeface="Century Gothic"/>
                <a:sym typeface="Century Gothic"/>
              </a:rPr>
              <a:t>Study Dates: May 2005 - September 2015</a:t>
            </a:r>
          </a:p>
        </p:txBody>
      </p:sp>
      <p:pic>
        <p:nvPicPr>
          <p:cNvPr id="119" name="Shape 119"/>
          <p:cNvPicPr preferRelativeResize="0"/>
          <p:nvPr/>
        </p:nvPicPr>
        <p:blipFill rotWithShape="1">
          <a:blip r:embed="rId3">
            <a:alphaModFix/>
          </a:blip>
          <a:srcRect b="0" l="891" r="0" t="566"/>
          <a:stretch/>
        </p:blipFill>
        <p:spPr>
          <a:xfrm>
            <a:off x="2128800" y="1435000"/>
            <a:ext cx="4886299" cy="4902275"/>
          </a:xfrm>
          <a:prstGeom prst="rect">
            <a:avLst/>
          </a:prstGeom>
          <a:noFill/>
          <a:ln>
            <a:noFill/>
          </a:ln>
        </p:spPr>
      </p:pic>
      <p:pic>
        <p:nvPicPr>
          <p:cNvPr id="120" name="Shape 120"/>
          <p:cNvPicPr preferRelativeResize="0"/>
          <p:nvPr/>
        </p:nvPicPr>
        <p:blipFill>
          <a:blip r:embed="rId4">
            <a:alphaModFix/>
          </a:blip>
          <a:stretch>
            <a:fillRect/>
          </a:stretch>
        </p:blipFill>
        <p:spPr>
          <a:xfrm>
            <a:off x="8286944" y="5936525"/>
            <a:ext cx="751032" cy="759572"/>
          </a:xfrm>
          <a:prstGeom prst="rect">
            <a:avLst/>
          </a:prstGeom>
          <a:noFill/>
          <a:ln>
            <a:noFill/>
          </a:ln>
        </p:spPr>
      </p:pic>
      <p:pic>
        <p:nvPicPr>
          <p:cNvPr id="121" name="Shape 121"/>
          <p:cNvPicPr preferRelativeResize="0"/>
          <p:nvPr/>
        </p:nvPicPr>
        <p:blipFill rotWithShape="1">
          <a:blip r:embed="rId5">
            <a:alphaModFix/>
          </a:blip>
          <a:srcRect b="11071" l="0" r="0" t="0"/>
          <a:stretch/>
        </p:blipFill>
        <p:spPr>
          <a:xfrm>
            <a:off x="76350" y="5936525"/>
            <a:ext cx="905846" cy="8035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idx="1" type="body"/>
          </p:nvPr>
        </p:nvSpPr>
        <p:spPr>
          <a:xfrm>
            <a:off x="320039" y="548639"/>
            <a:ext cx="8503799" cy="923399"/>
          </a:xfrm>
          <a:prstGeom prst="rect">
            <a:avLst/>
          </a:prstGeom>
        </p:spPr>
        <p:txBody>
          <a:bodyPr anchorCtr="0" anchor="b" bIns="91425" lIns="91425" rIns="91425" tIns="91425">
            <a:noAutofit/>
          </a:bodyPr>
          <a:lstStyle/>
          <a:p>
            <a:pPr>
              <a:spcBef>
                <a:spcPts val="0"/>
              </a:spcBef>
              <a:buNone/>
            </a:pPr>
            <a:r>
              <a:rPr b="1" lang="en-US" sz="5400">
                <a:solidFill>
                  <a:schemeClr val="accent1"/>
                </a:solidFill>
                <a:latin typeface="Century Gothic"/>
                <a:ea typeface="Century Gothic"/>
                <a:cs typeface="Century Gothic"/>
                <a:sym typeface="Century Gothic"/>
              </a:rPr>
              <a:t>Objectives</a:t>
            </a:r>
          </a:p>
        </p:txBody>
      </p:sp>
      <p:sp>
        <p:nvSpPr>
          <p:cNvPr id="127" name="Shape 127"/>
          <p:cNvSpPr txBox="1"/>
          <p:nvPr>
            <p:ph idx="2" type="body"/>
          </p:nvPr>
        </p:nvSpPr>
        <p:spPr>
          <a:xfrm>
            <a:off x="320050" y="1472050"/>
            <a:ext cx="8264099" cy="3415499"/>
          </a:xfrm>
          <a:prstGeom prst="rect">
            <a:avLst/>
          </a:prstGeom>
        </p:spPr>
        <p:txBody>
          <a:bodyPr anchorCtr="0" anchor="t" bIns="91425" lIns="91425" rIns="91425" tIns="91425">
            <a:noAutofit/>
          </a:bodyPr>
          <a:lstStyle/>
          <a:p>
            <a:pPr indent="-355600" lvl="0" marL="457200" rtl="0" algn="l">
              <a:spcBef>
                <a:spcPts val="0"/>
              </a:spcBef>
              <a:buClr>
                <a:schemeClr val="dk1"/>
              </a:buClr>
              <a:buSzPct val="100000"/>
              <a:buFont typeface="Century Gothic"/>
              <a:buAutoNum type="arabicPeriod"/>
            </a:pPr>
            <a:r>
              <a:rPr lang="en-US" sz="2000">
                <a:solidFill>
                  <a:schemeClr val="dk1"/>
                </a:solidFill>
                <a:latin typeface="Century Gothic"/>
                <a:ea typeface="Century Gothic"/>
                <a:cs typeface="Century Gothic"/>
                <a:sym typeface="Century Gothic"/>
              </a:rPr>
              <a:t>Analyze extreme heat anomaly days to understand where, how, and why daily variations occur.</a:t>
            </a:r>
          </a:p>
          <a:p>
            <a:pPr indent="-355600" lvl="0" marL="457200" rtl="0" algn="l">
              <a:spcBef>
                <a:spcPts val="0"/>
              </a:spcBef>
              <a:buClr>
                <a:schemeClr val="dk1"/>
              </a:buClr>
              <a:buSzPct val="100000"/>
              <a:buFont typeface="Century Gothic"/>
              <a:buAutoNum type="arabicPeriod"/>
            </a:pPr>
            <a:r>
              <a:rPr lang="en-US" sz="2000">
                <a:solidFill>
                  <a:schemeClr val="dk1"/>
                </a:solidFill>
                <a:latin typeface="Century Gothic"/>
                <a:ea typeface="Century Gothic"/>
                <a:cs typeface="Century Gothic"/>
                <a:sym typeface="Century Gothic"/>
              </a:rPr>
              <a:t>Determine the current use and frequent users of relief resources in order to establish how this correlates with current socioeconomic vulnerability assumptions.</a:t>
            </a:r>
          </a:p>
          <a:p>
            <a:pPr indent="-355600" lvl="0" marL="457200" algn="l">
              <a:spcBef>
                <a:spcPts val="0"/>
              </a:spcBef>
              <a:buClr>
                <a:schemeClr val="dk1"/>
              </a:buClr>
              <a:buSzPct val="100000"/>
              <a:buFont typeface="Century Gothic"/>
              <a:buAutoNum type="arabicPeriod"/>
            </a:pPr>
            <a:r>
              <a:rPr lang="en-US" sz="2000">
                <a:solidFill>
                  <a:schemeClr val="dk1"/>
                </a:solidFill>
                <a:latin typeface="Century Gothic"/>
                <a:ea typeface="Century Gothic"/>
                <a:cs typeface="Century Gothic"/>
                <a:sym typeface="Century Gothic"/>
              </a:rPr>
              <a:t>Analyze the variability within anomalies and survey results to determine where, when, and how relief efforts should intervene.</a:t>
            </a:r>
          </a:p>
        </p:txBody>
      </p:sp>
      <p:pic>
        <p:nvPicPr>
          <p:cNvPr id="128" name="Shape 128"/>
          <p:cNvPicPr preferRelativeResize="0"/>
          <p:nvPr/>
        </p:nvPicPr>
        <p:blipFill>
          <a:blip r:embed="rId3">
            <a:alphaModFix/>
          </a:blip>
          <a:stretch>
            <a:fillRect/>
          </a:stretch>
        </p:blipFill>
        <p:spPr>
          <a:xfrm>
            <a:off x="191325" y="4111100"/>
            <a:ext cx="4123924" cy="2239524"/>
          </a:xfrm>
          <a:prstGeom prst="rect">
            <a:avLst/>
          </a:prstGeom>
          <a:noFill/>
          <a:ln>
            <a:noFill/>
          </a:ln>
        </p:spPr>
      </p:pic>
      <p:pic>
        <p:nvPicPr>
          <p:cNvPr id="129" name="Shape 129"/>
          <p:cNvPicPr preferRelativeResize="0"/>
          <p:nvPr/>
        </p:nvPicPr>
        <p:blipFill>
          <a:blip r:embed="rId4">
            <a:alphaModFix/>
          </a:blip>
          <a:stretch>
            <a:fillRect/>
          </a:stretch>
        </p:blipFill>
        <p:spPr>
          <a:xfrm>
            <a:off x="4862325" y="4111100"/>
            <a:ext cx="3961524" cy="2239525"/>
          </a:xfrm>
          <a:prstGeom prst="rect">
            <a:avLst/>
          </a:prstGeom>
          <a:noFill/>
          <a:ln>
            <a:noFill/>
          </a:ln>
        </p:spPr>
      </p:pic>
      <p:sp>
        <p:nvSpPr>
          <p:cNvPr id="130" name="Shape 130"/>
          <p:cNvSpPr txBox="1"/>
          <p:nvPr/>
        </p:nvSpPr>
        <p:spPr>
          <a:xfrm>
            <a:off x="320050" y="6350625"/>
            <a:ext cx="3995099" cy="213299"/>
          </a:xfrm>
          <a:prstGeom prst="rect">
            <a:avLst/>
          </a:prstGeom>
          <a:noFill/>
          <a:ln>
            <a:noFill/>
          </a:ln>
        </p:spPr>
        <p:txBody>
          <a:bodyPr anchorCtr="0" anchor="t" bIns="91425" lIns="91425" rIns="91425" tIns="91425">
            <a:noAutofit/>
          </a:bodyPr>
          <a:lstStyle/>
          <a:p>
            <a:pPr>
              <a:spcBef>
                <a:spcPts val="0"/>
              </a:spcBef>
              <a:buNone/>
            </a:pPr>
            <a:r>
              <a:rPr lang="en-US">
                <a:solidFill>
                  <a:schemeClr val="dk1"/>
                </a:solidFill>
                <a:latin typeface="Century Gothic"/>
                <a:ea typeface="Century Gothic"/>
                <a:cs typeface="Century Gothic"/>
                <a:sym typeface="Century Gothic"/>
              </a:rPr>
              <a:t>Surface Temperature on May 21, 2005</a:t>
            </a:r>
          </a:p>
        </p:txBody>
      </p:sp>
      <p:sp>
        <p:nvSpPr>
          <p:cNvPr id="131" name="Shape 131"/>
          <p:cNvSpPr txBox="1"/>
          <p:nvPr/>
        </p:nvSpPr>
        <p:spPr>
          <a:xfrm>
            <a:off x="4845537" y="6350625"/>
            <a:ext cx="3995099" cy="213299"/>
          </a:xfrm>
          <a:prstGeom prst="rect">
            <a:avLst/>
          </a:prstGeom>
          <a:noFill/>
          <a:ln>
            <a:noFill/>
          </a:ln>
        </p:spPr>
        <p:txBody>
          <a:bodyPr anchorCtr="0" anchor="t" bIns="91425" lIns="91425" rIns="91425" tIns="91425">
            <a:noAutofit/>
          </a:bodyPr>
          <a:lstStyle/>
          <a:p>
            <a:pPr lvl="0" rtl="0">
              <a:spcBef>
                <a:spcPts val="0"/>
              </a:spcBef>
              <a:buNone/>
            </a:pPr>
            <a:r>
              <a:rPr lang="en-US">
                <a:solidFill>
                  <a:schemeClr val="dk1"/>
                </a:solidFill>
                <a:latin typeface="Century Gothic"/>
                <a:ea typeface="Century Gothic"/>
                <a:cs typeface="Century Gothic"/>
                <a:sym typeface="Century Gothic"/>
              </a:rPr>
              <a:t>Surface Temperature on July 2, 2005</a:t>
            </a:r>
          </a:p>
        </p:txBody>
      </p:sp>
      <p:sp>
        <p:nvSpPr>
          <p:cNvPr id="132" name="Shape 132"/>
          <p:cNvSpPr/>
          <p:nvPr/>
        </p:nvSpPr>
        <p:spPr>
          <a:xfrm>
            <a:off x="191325" y="5430875"/>
            <a:ext cx="1288199" cy="923399"/>
          </a:xfrm>
          <a:prstGeom prst="ellipse">
            <a:avLst/>
          </a:prstGeom>
          <a:noFill/>
          <a:ln cap="flat" cmpd="sng" w="38100">
            <a:solidFill>
              <a:srgbClr val="741B47"/>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 name="Shape 133"/>
          <p:cNvSpPr/>
          <p:nvPr/>
        </p:nvSpPr>
        <p:spPr>
          <a:xfrm>
            <a:off x="5604900" y="5250550"/>
            <a:ext cx="1562099" cy="805200"/>
          </a:xfrm>
          <a:prstGeom prst="ellipse">
            <a:avLst/>
          </a:prstGeom>
          <a:noFill/>
          <a:ln cap="flat" cmpd="sng" w="38100">
            <a:solidFill>
              <a:srgbClr val="741B47"/>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34" name="Shape 134"/>
          <p:cNvSpPr/>
          <p:nvPr/>
        </p:nvSpPr>
        <p:spPr>
          <a:xfrm>
            <a:off x="2188750" y="4293725"/>
            <a:ext cx="1288199" cy="923399"/>
          </a:xfrm>
          <a:prstGeom prst="ellipse">
            <a:avLst/>
          </a:prstGeom>
          <a:noFill/>
          <a:ln cap="flat" cmpd="sng" w="38100">
            <a:solidFill>
              <a:srgbClr val="741B47"/>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35" name="Shape 135"/>
          <p:cNvSpPr/>
          <p:nvPr/>
        </p:nvSpPr>
        <p:spPr>
          <a:xfrm>
            <a:off x="6901575" y="4325775"/>
            <a:ext cx="1288199" cy="923399"/>
          </a:xfrm>
          <a:prstGeom prst="ellipse">
            <a:avLst/>
          </a:prstGeom>
          <a:noFill/>
          <a:ln cap="flat" cmpd="sng" w="38100">
            <a:solidFill>
              <a:srgbClr val="741B47"/>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idx="1" type="body"/>
          </p:nvPr>
        </p:nvSpPr>
        <p:spPr>
          <a:xfrm>
            <a:off x="576075" y="4715901"/>
            <a:ext cx="7982700" cy="1632299"/>
          </a:xfrm>
          <a:prstGeom prst="rect">
            <a:avLst/>
          </a:prstGeom>
          <a:noFill/>
          <a:ln>
            <a:noFill/>
          </a:ln>
        </p:spPr>
        <p:txBody>
          <a:bodyPr anchorCtr="0" anchor="t" bIns="45700" lIns="91425" rIns="91425" tIns="45700">
            <a:noAutofit/>
          </a:bodyPr>
          <a:lstStyle/>
          <a:p>
            <a:pPr indent="-355600" lvl="0" marL="457200" rtl="0">
              <a:lnSpc>
                <a:spcPct val="120000"/>
              </a:lnSpc>
              <a:spcBef>
                <a:spcPts val="0"/>
              </a:spcBef>
              <a:buClr>
                <a:schemeClr val="dk1"/>
              </a:buClr>
              <a:buSzPct val="100000"/>
              <a:buFont typeface="Arial"/>
              <a:buChar char="●"/>
            </a:pPr>
            <a:r>
              <a:rPr lang="en-US" sz="2000">
                <a:solidFill>
                  <a:schemeClr val="dk1"/>
                </a:solidFill>
                <a:latin typeface="Century Gothic"/>
                <a:ea typeface="Century Gothic"/>
                <a:cs typeface="Century Gothic"/>
                <a:sym typeface="Century Gothic"/>
              </a:rPr>
              <a:t>Extreme heat is a chronic health hazard and is expected to become more dangerous with increased urbanization</a:t>
            </a:r>
          </a:p>
          <a:p>
            <a:pPr indent="-355600" lvl="0" marL="457200" rtl="0">
              <a:lnSpc>
                <a:spcPct val="120000"/>
              </a:lnSpc>
              <a:spcBef>
                <a:spcPts val="0"/>
              </a:spcBef>
              <a:buClr>
                <a:schemeClr val="dk1"/>
              </a:buClr>
              <a:buSzPct val="100000"/>
              <a:buFont typeface="Arial"/>
              <a:buChar char="●"/>
            </a:pPr>
            <a:r>
              <a:rPr lang="en-US" sz="2000">
                <a:solidFill>
                  <a:schemeClr val="dk1"/>
                </a:solidFill>
                <a:latin typeface="Century Gothic"/>
                <a:ea typeface="Century Gothic"/>
                <a:cs typeface="Century Gothic"/>
                <a:sym typeface="Century Gothic"/>
              </a:rPr>
              <a:t>Civilians most affected: those without air conditioning, proper insulation, low-income, newcomers, homeless, minorities, and socially isolated.</a:t>
            </a:r>
          </a:p>
          <a:p>
            <a:pPr lvl="0" rtl="0">
              <a:lnSpc>
                <a:spcPct val="115000"/>
              </a:lnSpc>
              <a:spcBef>
                <a:spcPts val="0"/>
              </a:spcBef>
              <a:buNone/>
            </a:pPr>
            <a:r>
              <a:t/>
            </a:r>
            <a:endParaRPr sz="2000">
              <a:solidFill>
                <a:schemeClr val="dk1"/>
              </a:solidFill>
              <a:latin typeface="Century Gothic"/>
              <a:ea typeface="Century Gothic"/>
              <a:cs typeface="Century Gothic"/>
              <a:sym typeface="Century Gothic"/>
            </a:endParaRPr>
          </a:p>
          <a:p>
            <a:pPr lvl="0" rtl="0">
              <a:lnSpc>
                <a:spcPct val="115000"/>
              </a:lnSpc>
              <a:spcBef>
                <a:spcPts val="0"/>
              </a:spcBef>
              <a:buClr>
                <a:srgbClr val="000000"/>
              </a:buClr>
              <a:buFont typeface="Arial"/>
              <a:buNone/>
            </a:pPr>
            <a:r>
              <a:t/>
            </a:r>
            <a:endParaRPr sz="2000">
              <a:solidFill>
                <a:schemeClr val="dk1"/>
              </a:solidFill>
              <a:latin typeface="Century Gothic"/>
              <a:ea typeface="Century Gothic"/>
              <a:cs typeface="Century Gothic"/>
              <a:sym typeface="Century Gothic"/>
            </a:endParaRPr>
          </a:p>
          <a:p>
            <a:pPr indent="0" lvl="0" marL="0" marR="0" rtl="0" algn="l">
              <a:lnSpc>
                <a:spcPct val="90000"/>
              </a:lnSpc>
              <a:spcBef>
                <a:spcPts val="1000"/>
              </a:spcBef>
              <a:buClr>
                <a:schemeClr val="dk1"/>
              </a:buClr>
              <a:buFont typeface="Arial"/>
              <a:buNone/>
            </a:pPr>
            <a:r>
              <a:t/>
            </a:r>
            <a:endParaRPr sz="2000">
              <a:solidFill>
                <a:schemeClr val="dk1"/>
              </a:solidFill>
              <a:latin typeface="Century Gothic"/>
              <a:ea typeface="Century Gothic"/>
              <a:cs typeface="Century Gothic"/>
              <a:sym typeface="Century Gothic"/>
            </a:endParaRPr>
          </a:p>
        </p:txBody>
      </p:sp>
      <p:sp>
        <p:nvSpPr>
          <p:cNvPr id="142" name="Shape 142"/>
          <p:cNvSpPr txBox="1"/>
          <p:nvPr>
            <p:ph idx="2" type="body"/>
          </p:nvPr>
        </p:nvSpPr>
        <p:spPr>
          <a:xfrm>
            <a:off x="576072" y="3954780"/>
            <a:ext cx="7982711" cy="70408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accent1"/>
              </a:buClr>
              <a:buSzPct val="25000"/>
              <a:buFont typeface="Arial"/>
              <a:buNone/>
            </a:pPr>
            <a:r>
              <a:rPr b="1" lang="en-US" sz="4000">
                <a:solidFill>
                  <a:schemeClr val="accent1"/>
                </a:solidFill>
                <a:latin typeface="Century Gothic"/>
                <a:ea typeface="Century Gothic"/>
                <a:cs typeface="Century Gothic"/>
                <a:sym typeface="Century Gothic"/>
              </a:rPr>
              <a:t>Community Concern</a:t>
            </a:r>
          </a:p>
        </p:txBody>
      </p:sp>
      <p:sp>
        <p:nvSpPr>
          <p:cNvPr id="143" name="Shape 143"/>
          <p:cNvSpPr txBox="1"/>
          <p:nvPr>
            <p:ph idx="3" type="body"/>
          </p:nvPr>
        </p:nvSpPr>
        <p:spPr>
          <a:xfrm>
            <a:off x="5299225" y="3680575"/>
            <a:ext cx="3583199" cy="274199"/>
          </a:xfrm>
          <a:prstGeom prst="rect">
            <a:avLst/>
          </a:prstGeom>
          <a:noFill/>
          <a:ln>
            <a:noFill/>
          </a:ln>
        </p:spPr>
        <p:txBody>
          <a:bodyPr anchorCtr="0" anchor="t" bIns="45700" lIns="91425" rIns="91425" tIns="45700">
            <a:noAutofit/>
          </a:bodyPr>
          <a:lstStyle/>
          <a:p>
            <a:pPr indent="0" lvl="0" marL="0" marR="0" rtl="0" algn="r">
              <a:lnSpc>
                <a:spcPct val="90000"/>
              </a:lnSpc>
              <a:spcBef>
                <a:spcPts val="0"/>
              </a:spcBef>
              <a:buClr>
                <a:srgbClr val="A5A5A5"/>
              </a:buClr>
              <a:buSzPct val="25000"/>
              <a:buFont typeface="Arial"/>
              <a:buNone/>
            </a:pPr>
            <a:r>
              <a:rPr b="0" baseline="0" i="0" lang="en-US" sz="1200" u="none" cap="none" strike="noStrike">
                <a:solidFill>
                  <a:srgbClr val="A5A5A5"/>
                </a:solidFill>
                <a:latin typeface="Century Gothic"/>
                <a:ea typeface="Century Gothic"/>
                <a:cs typeface="Century Gothic"/>
                <a:sym typeface="Century Gothic"/>
              </a:rPr>
              <a:t>Image Credit: </a:t>
            </a:r>
            <a:r>
              <a:rPr lang="en-US" sz="1200">
                <a:solidFill>
                  <a:srgbClr val="A5A5A5"/>
                </a:solidFill>
                <a:latin typeface="Century Gothic"/>
                <a:ea typeface="Century Gothic"/>
                <a:cs typeface="Century Gothic"/>
                <a:sym typeface="Century Gothic"/>
              </a:rPr>
              <a:t>AZGS</a:t>
            </a:r>
          </a:p>
        </p:txBody>
      </p:sp>
      <p:pic>
        <p:nvPicPr>
          <p:cNvPr id="144" name="Shape 144"/>
          <p:cNvPicPr preferRelativeResize="0"/>
          <p:nvPr/>
        </p:nvPicPr>
        <p:blipFill rotWithShape="1">
          <a:blip r:embed="rId3">
            <a:alphaModFix/>
          </a:blip>
          <a:srcRect b="0" l="0" r="0" t="14478"/>
          <a:stretch/>
        </p:blipFill>
        <p:spPr>
          <a:xfrm>
            <a:off x="0" y="-1"/>
            <a:ext cx="9144000" cy="3897748"/>
          </a:xfrm>
          <a:prstGeom prst="rect">
            <a:avLst/>
          </a:prstGeom>
          <a:noFill/>
          <a:ln>
            <a:noFill/>
          </a:ln>
        </p:spPr>
      </p:pic>
      <p:pic>
        <p:nvPicPr>
          <p:cNvPr id="145" name="Shape 145"/>
          <p:cNvPicPr preferRelativeResize="0"/>
          <p:nvPr/>
        </p:nvPicPr>
        <p:blipFill rotWithShape="1">
          <a:blip r:embed="rId4">
            <a:alphaModFix/>
          </a:blip>
          <a:srcRect b="9247" l="0" r="0" t="0"/>
          <a:stretch/>
        </p:blipFill>
        <p:spPr>
          <a:xfrm>
            <a:off x="0" y="-28512"/>
            <a:ext cx="9144000" cy="39547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idx="1" type="body"/>
          </p:nvPr>
        </p:nvSpPr>
        <p:spPr>
          <a:xfrm>
            <a:off x="625600" y="5031150"/>
            <a:ext cx="3950099" cy="1299299"/>
          </a:xfrm>
          <a:prstGeom prst="rect">
            <a:avLst/>
          </a:prstGeom>
        </p:spPr>
        <p:txBody>
          <a:bodyPr anchorCtr="0" anchor="t" bIns="91425" lIns="91425" rIns="91425" tIns="91425">
            <a:noAutofit/>
          </a:bodyPr>
          <a:lstStyle/>
          <a:p>
            <a:pPr>
              <a:spcBef>
                <a:spcPts val="0"/>
              </a:spcBef>
              <a:buNone/>
            </a:pPr>
            <a:r>
              <a:rPr lang="en-US" sz="1800">
                <a:solidFill>
                  <a:schemeClr val="dk1"/>
                </a:solidFill>
                <a:latin typeface="Century Gothic"/>
                <a:ea typeface="Century Gothic"/>
                <a:cs typeface="Century Gothic"/>
                <a:sym typeface="Century Gothic"/>
              </a:rPr>
              <a:t>Simply used to compare surface temperature values with Aqua MODIS for accuracy.</a:t>
            </a:r>
          </a:p>
        </p:txBody>
      </p:sp>
      <p:sp>
        <p:nvSpPr>
          <p:cNvPr id="152" name="Shape 152"/>
          <p:cNvSpPr txBox="1"/>
          <p:nvPr>
            <p:ph idx="2" type="body"/>
          </p:nvPr>
        </p:nvSpPr>
        <p:spPr>
          <a:xfrm>
            <a:off x="320089" y="298289"/>
            <a:ext cx="8503799" cy="923399"/>
          </a:xfrm>
          <a:prstGeom prst="rect">
            <a:avLst/>
          </a:prstGeom>
        </p:spPr>
        <p:txBody>
          <a:bodyPr anchorCtr="0" anchor="b" bIns="91425" lIns="91425" rIns="91425" tIns="91425">
            <a:noAutofit/>
          </a:bodyPr>
          <a:lstStyle/>
          <a:p>
            <a:pPr rtl="0">
              <a:spcBef>
                <a:spcPts val="0"/>
              </a:spcBef>
              <a:buNone/>
            </a:pPr>
            <a:r>
              <a:rPr b="1" lang="en-US" sz="4600">
                <a:solidFill>
                  <a:schemeClr val="accent1"/>
                </a:solidFill>
                <a:latin typeface="Century Gothic"/>
                <a:ea typeface="Century Gothic"/>
                <a:cs typeface="Century Gothic"/>
                <a:sym typeface="Century Gothic"/>
              </a:rPr>
              <a:t>NASA Satellites and Methods </a:t>
            </a:r>
          </a:p>
        </p:txBody>
      </p:sp>
      <p:sp>
        <p:nvSpPr>
          <p:cNvPr id="153" name="Shape 153"/>
          <p:cNvSpPr txBox="1"/>
          <p:nvPr>
            <p:ph idx="3" type="body"/>
          </p:nvPr>
        </p:nvSpPr>
        <p:spPr>
          <a:xfrm>
            <a:off x="4620825" y="1472044"/>
            <a:ext cx="3950099" cy="704099"/>
          </a:xfrm>
          <a:prstGeom prst="rect">
            <a:avLst/>
          </a:prstGeom>
        </p:spPr>
        <p:txBody>
          <a:bodyPr anchorCtr="0" anchor="t" bIns="91425" lIns="91425" rIns="91425" tIns="91425">
            <a:noAutofit/>
          </a:bodyPr>
          <a:lstStyle/>
          <a:p>
            <a:pPr>
              <a:spcBef>
                <a:spcPts val="0"/>
              </a:spcBef>
              <a:buNone/>
            </a:pPr>
            <a:r>
              <a:rPr b="1" lang="en-US" sz="1800">
                <a:solidFill>
                  <a:schemeClr val="dk1"/>
                </a:solidFill>
                <a:latin typeface="Century Gothic"/>
                <a:ea typeface="Century Gothic"/>
                <a:cs typeface="Century Gothic"/>
                <a:sym typeface="Century Gothic"/>
              </a:rPr>
              <a:t>Landsat 8</a:t>
            </a:r>
          </a:p>
        </p:txBody>
      </p:sp>
      <p:sp>
        <p:nvSpPr>
          <p:cNvPr id="154" name="Shape 154"/>
          <p:cNvSpPr txBox="1"/>
          <p:nvPr>
            <p:ph idx="4" type="body"/>
          </p:nvPr>
        </p:nvSpPr>
        <p:spPr>
          <a:xfrm>
            <a:off x="481575" y="2227725"/>
            <a:ext cx="3692700" cy="1143900"/>
          </a:xfrm>
          <a:prstGeom prst="rect">
            <a:avLst/>
          </a:prstGeom>
        </p:spPr>
        <p:txBody>
          <a:bodyPr anchorCtr="0" anchor="t" bIns="91425" lIns="91425" rIns="91425" tIns="91425">
            <a:noAutofit/>
          </a:bodyPr>
          <a:lstStyle/>
          <a:p>
            <a:pPr>
              <a:spcBef>
                <a:spcPts val="0"/>
              </a:spcBef>
              <a:buNone/>
            </a:pPr>
            <a:r>
              <a:rPr lang="en-US" sz="2000">
                <a:solidFill>
                  <a:schemeClr val="dk1"/>
                </a:solidFill>
                <a:latin typeface="Century Gothic"/>
                <a:ea typeface="Century Gothic"/>
                <a:cs typeface="Century Gothic"/>
                <a:sym typeface="Century Gothic"/>
              </a:rPr>
              <a:t>Used to gather daily surface temperature data per census tract for statistical comparisons</a:t>
            </a:r>
          </a:p>
        </p:txBody>
      </p:sp>
      <p:sp>
        <p:nvSpPr>
          <p:cNvPr id="155" name="Shape 155"/>
          <p:cNvSpPr txBox="1"/>
          <p:nvPr>
            <p:ph idx="5" type="body"/>
          </p:nvPr>
        </p:nvSpPr>
        <p:spPr>
          <a:xfrm>
            <a:off x="608085" y="1504869"/>
            <a:ext cx="3566099" cy="768000"/>
          </a:xfrm>
          <a:prstGeom prst="rect">
            <a:avLst/>
          </a:prstGeom>
        </p:spPr>
        <p:txBody>
          <a:bodyPr anchorCtr="0" anchor="t" bIns="91425" lIns="91425" rIns="91425" tIns="91425">
            <a:noAutofit/>
          </a:bodyPr>
          <a:lstStyle/>
          <a:p>
            <a:pPr>
              <a:spcBef>
                <a:spcPts val="0"/>
              </a:spcBef>
              <a:buNone/>
            </a:pPr>
            <a:r>
              <a:rPr b="1" lang="en-US" sz="2000">
                <a:solidFill>
                  <a:schemeClr val="dk1"/>
                </a:solidFill>
                <a:latin typeface="Century Gothic"/>
                <a:ea typeface="Century Gothic"/>
                <a:cs typeface="Century Gothic"/>
                <a:sym typeface="Century Gothic"/>
              </a:rPr>
              <a:t>Aqua MODIS</a:t>
            </a:r>
          </a:p>
        </p:txBody>
      </p:sp>
      <p:sp>
        <p:nvSpPr>
          <p:cNvPr id="156" name="Shape 156"/>
          <p:cNvSpPr txBox="1"/>
          <p:nvPr>
            <p:ph idx="6" type="body"/>
          </p:nvPr>
        </p:nvSpPr>
        <p:spPr>
          <a:xfrm>
            <a:off x="625600" y="4296514"/>
            <a:ext cx="3950099" cy="704099"/>
          </a:xfrm>
          <a:prstGeom prst="rect">
            <a:avLst/>
          </a:prstGeom>
        </p:spPr>
        <p:txBody>
          <a:bodyPr anchorCtr="0" anchor="t" bIns="91425" lIns="91425" rIns="91425" tIns="91425">
            <a:noAutofit/>
          </a:bodyPr>
          <a:lstStyle/>
          <a:p>
            <a:pPr>
              <a:spcBef>
                <a:spcPts val="0"/>
              </a:spcBef>
              <a:buNone/>
            </a:pPr>
            <a:r>
              <a:rPr b="1" lang="en-US" sz="1800">
                <a:solidFill>
                  <a:schemeClr val="dk1"/>
                </a:solidFill>
                <a:latin typeface="Century Gothic"/>
                <a:ea typeface="Century Gothic"/>
                <a:cs typeface="Century Gothic"/>
                <a:sym typeface="Century Gothic"/>
              </a:rPr>
              <a:t>Terra MODIS</a:t>
            </a:r>
          </a:p>
        </p:txBody>
      </p:sp>
      <p:pic>
        <p:nvPicPr>
          <p:cNvPr id="157" name="Shape 157"/>
          <p:cNvPicPr preferRelativeResize="0"/>
          <p:nvPr/>
        </p:nvPicPr>
        <p:blipFill>
          <a:blip r:embed="rId3">
            <a:alphaModFix/>
          </a:blip>
          <a:stretch>
            <a:fillRect/>
          </a:stretch>
        </p:blipFill>
        <p:spPr>
          <a:xfrm>
            <a:off x="7515953" y="1472038"/>
            <a:ext cx="1019873" cy="833626"/>
          </a:xfrm>
          <a:prstGeom prst="rect">
            <a:avLst/>
          </a:prstGeom>
          <a:noFill/>
          <a:ln>
            <a:noFill/>
          </a:ln>
        </p:spPr>
      </p:pic>
      <p:pic>
        <p:nvPicPr>
          <p:cNvPr id="158" name="Shape 158"/>
          <p:cNvPicPr preferRelativeResize="0"/>
          <p:nvPr/>
        </p:nvPicPr>
        <p:blipFill>
          <a:blip r:embed="rId4">
            <a:alphaModFix/>
          </a:blip>
          <a:stretch>
            <a:fillRect/>
          </a:stretch>
        </p:blipFill>
        <p:spPr>
          <a:xfrm>
            <a:off x="670725" y="1504870"/>
            <a:ext cx="1591222" cy="833626"/>
          </a:xfrm>
          <a:prstGeom prst="rect">
            <a:avLst/>
          </a:prstGeom>
          <a:noFill/>
          <a:ln>
            <a:noFill/>
          </a:ln>
        </p:spPr>
      </p:pic>
      <p:pic>
        <p:nvPicPr>
          <p:cNvPr id="159" name="Shape 159"/>
          <p:cNvPicPr preferRelativeResize="0"/>
          <p:nvPr/>
        </p:nvPicPr>
        <p:blipFill>
          <a:blip r:embed="rId5">
            <a:alphaModFix/>
          </a:blip>
          <a:stretch>
            <a:fillRect/>
          </a:stretch>
        </p:blipFill>
        <p:spPr>
          <a:xfrm>
            <a:off x="3066871" y="4166987"/>
            <a:ext cx="1107396" cy="833626"/>
          </a:xfrm>
          <a:prstGeom prst="rect">
            <a:avLst/>
          </a:prstGeom>
          <a:noFill/>
          <a:ln>
            <a:noFill/>
          </a:ln>
        </p:spPr>
      </p:pic>
      <p:sp>
        <p:nvSpPr>
          <p:cNvPr id="160" name="Shape 160"/>
          <p:cNvSpPr txBox="1"/>
          <p:nvPr>
            <p:ph idx="7" type="body"/>
          </p:nvPr>
        </p:nvSpPr>
        <p:spPr>
          <a:xfrm>
            <a:off x="4620825" y="2172300"/>
            <a:ext cx="3950099" cy="833700"/>
          </a:xfrm>
          <a:prstGeom prst="rect">
            <a:avLst/>
          </a:prstGeom>
        </p:spPr>
        <p:txBody>
          <a:bodyPr anchorCtr="0" anchor="t" bIns="91425" lIns="91425" rIns="91425" tIns="91425">
            <a:noAutofit/>
          </a:bodyPr>
          <a:lstStyle/>
          <a:p>
            <a:pPr lvl="0" rtl="0">
              <a:spcBef>
                <a:spcPts val="0"/>
              </a:spcBef>
              <a:buNone/>
            </a:pPr>
            <a:r>
              <a:rPr lang="en-US" sz="2000">
                <a:solidFill>
                  <a:schemeClr val="dk1"/>
                </a:solidFill>
                <a:latin typeface="Century Gothic"/>
                <a:ea typeface="Century Gothic"/>
                <a:cs typeface="Century Gothic"/>
                <a:sym typeface="Century Gothic"/>
              </a:rPr>
              <a:t>Used for refining the spatial resolution of temperature averages over census blocks</a:t>
            </a:r>
          </a:p>
        </p:txBody>
      </p:sp>
      <p:sp>
        <p:nvSpPr>
          <p:cNvPr id="161" name="Shape 161"/>
          <p:cNvSpPr/>
          <p:nvPr/>
        </p:nvSpPr>
        <p:spPr>
          <a:xfrm>
            <a:off x="5311125" y="3618550"/>
            <a:ext cx="2432099" cy="4917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US">
                <a:latin typeface="Century Gothic"/>
                <a:ea typeface="Century Gothic"/>
                <a:cs typeface="Century Gothic"/>
                <a:sym typeface="Century Gothic"/>
              </a:rPr>
              <a:t>Surface Temperature Averages</a:t>
            </a:r>
          </a:p>
        </p:txBody>
      </p:sp>
      <p:sp>
        <p:nvSpPr>
          <p:cNvPr id="162" name="Shape 162"/>
          <p:cNvSpPr/>
          <p:nvPr/>
        </p:nvSpPr>
        <p:spPr>
          <a:xfrm>
            <a:off x="5399637" y="4237900"/>
            <a:ext cx="500699" cy="691799"/>
          </a:xfrm>
          <a:prstGeom prst="down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3" name="Shape 163"/>
          <p:cNvSpPr/>
          <p:nvPr/>
        </p:nvSpPr>
        <p:spPr>
          <a:xfrm>
            <a:off x="7027900" y="4237900"/>
            <a:ext cx="556199" cy="691799"/>
          </a:xfrm>
          <a:prstGeom prst="down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4" name="Shape 164"/>
          <p:cNvSpPr/>
          <p:nvPr/>
        </p:nvSpPr>
        <p:spPr>
          <a:xfrm>
            <a:off x="4866025" y="5057350"/>
            <a:ext cx="1433099" cy="491700"/>
          </a:xfrm>
          <a:prstGeom prst="flowChartAlternateProcess">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US">
                <a:latin typeface="Century Gothic"/>
                <a:ea typeface="Century Gothic"/>
                <a:cs typeface="Century Gothic"/>
                <a:sym typeface="Century Gothic"/>
              </a:rPr>
              <a:t>Cluster Analysis</a:t>
            </a:r>
          </a:p>
        </p:txBody>
      </p:sp>
      <p:sp>
        <p:nvSpPr>
          <p:cNvPr id="165" name="Shape 165"/>
          <p:cNvSpPr/>
          <p:nvPr/>
        </p:nvSpPr>
        <p:spPr>
          <a:xfrm>
            <a:off x="6589450" y="5057350"/>
            <a:ext cx="1433099" cy="491700"/>
          </a:xfrm>
          <a:prstGeom prst="flowChartAlternateProcess">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US">
                <a:latin typeface="Century Gothic"/>
                <a:ea typeface="Century Gothic"/>
                <a:cs typeface="Century Gothic"/>
                <a:sym typeface="Century Gothic"/>
              </a:rPr>
              <a:t>Average Comparisons</a:t>
            </a:r>
          </a:p>
        </p:txBody>
      </p:sp>
      <p:sp>
        <p:nvSpPr>
          <p:cNvPr id="166" name="Shape 166"/>
          <p:cNvSpPr/>
          <p:nvPr/>
        </p:nvSpPr>
        <p:spPr>
          <a:xfrm>
            <a:off x="5311275" y="5874450"/>
            <a:ext cx="2432099" cy="455999"/>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US">
                <a:latin typeface="Century Gothic"/>
                <a:ea typeface="Century Gothic"/>
                <a:cs typeface="Century Gothic"/>
                <a:sym typeface="Century Gothic"/>
              </a:rPr>
              <a:t>Nuances within UHI</a:t>
            </a:r>
          </a:p>
        </p:txBody>
      </p:sp>
      <p:sp>
        <p:nvSpPr>
          <p:cNvPr id="167" name="Shape 167"/>
          <p:cNvSpPr/>
          <p:nvPr/>
        </p:nvSpPr>
        <p:spPr>
          <a:xfrm flipH="1">
            <a:off x="5767125" y="5588350"/>
            <a:ext cx="277199" cy="239699"/>
          </a:xfrm>
          <a:prstGeom prst="down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8" name="Shape 168"/>
          <p:cNvSpPr/>
          <p:nvPr/>
        </p:nvSpPr>
        <p:spPr>
          <a:xfrm flipH="1">
            <a:off x="7027900" y="5591900"/>
            <a:ext cx="277199" cy="239699"/>
          </a:xfrm>
          <a:prstGeom prst="down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idx="1" type="body"/>
          </p:nvPr>
        </p:nvSpPr>
        <p:spPr>
          <a:xfrm>
            <a:off x="320039" y="548639"/>
            <a:ext cx="8503799" cy="923399"/>
          </a:xfrm>
          <a:prstGeom prst="rect">
            <a:avLst/>
          </a:prstGeom>
        </p:spPr>
        <p:txBody>
          <a:bodyPr anchorCtr="0" anchor="b" bIns="91425" lIns="91425" rIns="91425" tIns="91425">
            <a:noAutofit/>
          </a:bodyPr>
          <a:lstStyle/>
          <a:p>
            <a:pPr rtl="0">
              <a:spcBef>
                <a:spcPts val="0"/>
              </a:spcBef>
              <a:buNone/>
            </a:pPr>
            <a:r>
              <a:rPr b="1" lang="en-US" sz="4600">
                <a:solidFill>
                  <a:schemeClr val="accent1"/>
                </a:solidFill>
                <a:latin typeface="Century Gothic"/>
                <a:ea typeface="Century Gothic"/>
                <a:cs typeface="Century Gothic"/>
                <a:sym typeface="Century Gothic"/>
              </a:rPr>
              <a:t>Survey Analysis Methods</a:t>
            </a:r>
          </a:p>
          <a:p>
            <a:pPr>
              <a:spcBef>
                <a:spcPts val="0"/>
              </a:spcBef>
              <a:buNone/>
            </a:pPr>
            <a:r>
              <a:t/>
            </a:r>
            <a:endParaRPr/>
          </a:p>
        </p:txBody>
      </p:sp>
      <p:sp>
        <p:nvSpPr>
          <p:cNvPr id="175" name="Shape 175"/>
          <p:cNvSpPr/>
          <p:nvPr/>
        </p:nvSpPr>
        <p:spPr>
          <a:xfrm>
            <a:off x="3199450" y="3844775"/>
            <a:ext cx="2745000" cy="572099"/>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US"/>
              <a:t>Raw CASPER Survey Data</a:t>
            </a:r>
          </a:p>
        </p:txBody>
      </p:sp>
      <p:pic>
        <p:nvPicPr>
          <p:cNvPr id="176" name="Shape 176"/>
          <p:cNvPicPr preferRelativeResize="0"/>
          <p:nvPr/>
        </p:nvPicPr>
        <p:blipFill>
          <a:blip r:embed="rId3">
            <a:alphaModFix/>
          </a:blip>
          <a:stretch>
            <a:fillRect/>
          </a:stretch>
        </p:blipFill>
        <p:spPr>
          <a:xfrm>
            <a:off x="754050" y="2995350"/>
            <a:ext cx="7635899" cy="3665950"/>
          </a:xfrm>
          <a:prstGeom prst="rect">
            <a:avLst/>
          </a:prstGeom>
          <a:noFill/>
          <a:ln>
            <a:noFill/>
          </a:ln>
        </p:spPr>
      </p:pic>
      <p:sp>
        <p:nvSpPr>
          <p:cNvPr id="177" name="Shape 177"/>
          <p:cNvSpPr txBox="1"/>
          <p:nvPr/>
        </p:nvSpPr>
        <p:spPr>
          <a:xfrm>
            <a:off x="8145550" y="1171325"/>
            <a:ext cx="5150099" cy="600899"/>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78" name="Shape 178"/>
          <p:cNvSpPr/>
          <p:nvPr/>
        </p:nvSpPr>
        <p:spPr>
          <a:xfrm>
            <a:off x="248525" y="1583825"/>
            <a:ext cx="2074500" cy="8745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US">
                <a:latin typeface="Century Gothic"/>
                <a:ea typeface="Century Gothic"/>
                <a:cs typeface="Century Gothic"/>
                <a:sym typeface="Century Gothic"/>
              </a:rPr>
              <a:t>Raw CASPER Results</a:t>
            </a:r>
          </a:p>
        </p:txBody>
      </p:sp>
      <p:sp>
        <p:nvSpPr>
          <p:cNvPr id="179" name="Shape 179"/>
          <p:cNvSpPr/>
          <p:nvPr/>
        </p:nvSpPr>
        <p:spPr>
          <a:xfrm>
            <a:off x="2486062" y="1583925"/>
            <a:ext cx="938999" cy="241499"/>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0" name="Shape 180"/>
          <p:cNvSpPr/>
          <p:nvPr/>
        </p:nvSpPr>
        <p:spPr>
          <a:xfrm>
            <a:off x="2486075" y="2206312"/>
            <a:ext cx="938999" cy="241499"/>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1" name="Shape 181"/>
          <p:cNvSpPr/>
          <p:nvPr/>
        </p:nvSpPr>
        <p:spPr>
          <a:xfrm>
            <a:off x="3682300" y="1208775"/>
            <a:ext cx="1779300" cy="658500"/>
          </a:xfrm>
          <a:prstGeom prst="roundRect">
            <a:avLst>
              <a:gd fmla="val 16667"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US">
                <a:latin typeface="Century Gothic"/>
                <a:ea typeface="Century Gothic"/>
                <a:cs typeface="Century Gothic"/>
                <a:sym typeface="Century Gothic"/>
              </a:rPr>
              <a:t>Likelihood of AC Use</a:t>
            </a:r>
          </a:p>
        </p:txBody>
      </p:sp>
      <p:sp>
        <p:nvSpPr>
          <p:cNvPr id="182" name="Shape 182"/>
          <p:cNvSpPr/>
          <p:nvPr/>
        </p:nvSpPr>
        <p:spPr>
          <a:xfrm>
            <a:off x="3682300" y="2146025"/>
            <a:ext cx="1779300" cy="658500"/>
          </a:xfrm>
          <a:prstGeom prst="roundRect">
            <a:avLst>
              <a:gd fmla="val 16667"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US">
                <a:latin typeface="Century Gothic"/>
                <a:ea typeface="Century Gothic"/>
                <a:cs typeface="Century Gothic"/>
                <a:sym typeface="Century Gothic"/>
              </a:rPr>
              <a:t>Likelihood of Visiting Cooling Center</a:t>
            </a:r>
          </a:p>
        </p:txBody>
      </p:sp>
      <p:cxnSp>
        <p:nvCxnSpPr>
          <p:cNvPr id="183" name="Shape 183"/>
          <p:cNvCxnSpPr/>
          <p:nvPr/>
        </p:nvCxnSpPr>
        <p:spPr>
          <a:xfrm>
            <a:off x="5461600" y="1538025"/>
            <a:ext cx="1005899" cy="333300"/>
          </a:xfrm>
          <a:prstGeom prst="straightConnector1">
            <a:avLst/>
          </a:prstGeom>
          <a:noFill/>
          <a:ln cap="flat" cmpd="sng" w="19050">
            <a:solidFill>
              <a:schemeClr val="dk2"/>
            </a:solidFill>
            <a:prstDash val="solid"/>
            <a:round/>
            <a:headEnd len="lg" w="lg" type="none"/>
            <a:tailEnd len="lg" w="lg" type="triangle"/>
          </a:ln>
        </p:spPr>
      </p:cxnSp>
      <p:cxnSp>
        <p:nvCxnSpPr>
          <p:cNvPr id="184" name="Shape 184"/>
          <p:cNvCxnSpPr>
            <a:stCxn id="182" idx="3"/>
          </p:cNvCxnSpPr>
          <p:nvPr/>
        </p:nvCxnSpPr>
        <p:spPr>
          <a:xfrm flipH="1" rot="10800000">
            <a:off x="5461600" y="2171075"/>
            <a:ext cx="996600" cy="304200"/>
          </a:xfrm>
          <a:prstGeom prst="straightConnector1">
            <a:avLst/>
          </a:prstGeom>
          <a:noFill/>
          <a:ln cap="flat" cmpd="sng" w="19050">
            <a:solidFill>
              <a:schemeClr val="dk2"/>
            </a:solidFill>
            <a:prstDash val="solid"/>
            <a:round/>
            <a:headEnd len="lg" w="lg" type="none"/>
            <a:tailEnd len="lg" w="lg" type="triangle"/>
          </a:ln>
        </p:spPr>
      </p:cxnSp>
      <p:sp>
        <p:nvSpPr>
          <p:cNvPr id="185" name="Shape 185"/>
          <p:cNvSpPr/>
          <p:nvPr/>
        </p:nvSpPr>
        <p:spPr>
          <a:xfrm>
            <a:off x="6694500" y="1662275"/>
            <a:ext cx="2129400" cy="717599"/>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US">
                <a:latin typeface="Century Gothic"/>
                <a:ea typeface="Century Gothic"/>
                <a:cs typeface="Century Gothic"/>
                <a:sym typeface="Century Gothic"/>
              </a:rPr>
              <a:t>Comparison to Assumed Patterns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idx="1" type="body"/>
          </p:nvPr>
        </p:nvSpPr>
        <p:spPr>
          <a:xfrm>
            <a:off x="430325" y="496979"/>
            <a:ext cx="3566099" cy="703799"/>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accent1"/>
              </a:buClr>
              <a:buSzPct val="25000"/>
              <a:buFont typeface="Arial"/>
              <a:buNone/>
            </a:pPr>
            <a:r>
              <a:rPr b="1" lang="en-US" sz="4000">
                <a:solidFill>
                  <a:schemeClr val="accent1"/>
                </a:solidFill>
                <a:latin typeface="Century Gothic"/>
                <a:ea typeface="Century Gothic"/>
                <a:cs typeface="Century Gothic"/>
                <a:sym typeface="Century Gothic"/>
              </a:rPr>
              <a:t>Results</a:t>
            </a:r>
          </a:p>
        </p:txBody>
      </p:sp>
      <p:graphicFrame>
        <p:nvGraphicFramePr>
          <p:cNvPr id="192" name="Shape 192"/>
          <p:cNvGraphicFramePr/>
          <p:nvPr/>
        </p:nvGraphicFramePr>
        <p:xfrm>
          <a:off x="1105737" y="3017875"/>
          <a:ext cx="3000000" cy="3000000"/>
        </p:xfrm>
        <a:graphic>
          <a:graphicData uri="http://schemas.openxmlformats.org/drawingml/2006/table">
            <a:tbl>
              <a:tblPr>
                <a:noFill/>
                <a:tableStyleId>{3F8C0EBD-C358-4338-B172-C725DB2A19C1}</a:tableStyleId>
              </a:tblPr>
              <a:tblGrid>
                <a:gridCol w="1153500"/>
                <a:gridCol w="605300"/>
                <a:gridCol w="683625"/>
                <a:gridCol w="604725"/>
                <a:gridCol w="559625"/>
                <a:gridCol w="549400"/>
                <a:gridCol w="540550"/>
                <a:gridCol w="522650"/>
                <a:gridCol w="582475"/>
                <a:gridCol w="548200"/>
                <a:gridCol w="582475"/>
              </a:tblGrid>
              <a:tr h="396200">
                <a:tc>
                  <a:txBody>
                    <a:bodyPr>
                      <a:noAutofit/>
                    </a:bodyPr>
                    <a:lstStyle/>
                    <a:p>
                      <a:pPr lvl="0" rtl="0">
                        <a:spcBef>
                          <a:spcPts val="0"/>
                        </a:spcBef>
                        <a:buNone/>
                      </a:pPr>
                      <a:r>
                        <a:t/>
                      </a:r>
                      <a:endParaRPr/>
                    </a:p>
                  </a:txBody>
                  <a:tcPr marT="91425" marB="91425" marR="91425" marL="91425"/>
                </a:tc>
                <a:tc gridSpan="10">
                  <a:txBody>
                    <a:bodyPr>
                      <a:noAutofit/>
                    </a:bodyPr>
                    <a:lstStyle/>
                    <a:p>
                      <a:pPr lvl="0" rtl="0">
                        <a:spcBef>
                          <a:spcPts val="0"/>
                        </a:spcBef>
                        <a:buNone/>
                      </a:pPr>
                      <a:r>
                        <a:rPr b="1" i="1" lang="en-US" sz="1100">
                          <a:latin typeface="Century Gothic"/>
                          <a:ea typeface="Century Gothic"/>
                          <a:cs typeface="Century Gothic"/>
                          <a:sym typeface="Century Gothic"/>
                        </a:rPr>
                        <a:t>Study Years</a:t>
                      </a:r>
                    </a:p>
                  </a:txBody>
                  <a:tcPr marT="91425" marB="91425" marR="91425" marL="91425">
                    <a:solidFill>
                      <a:srgbClr val="808080"/>
                    </a:solidFill>
                  </a:tcPr>
                </a:tc>
                <a:tc hMerge="1"/>
                <a:tc hMerge="1"/>
                <a:tc hMerge="1"/>
                <a:tc hMerge="1"/>
                <a:tc hMerge="1"/>
                <a:tc hMerge="1"/>
                <a:tc hMerge="1"/>
                <a:tc hMerge="1"/>
                <a:tc hMerge="1"/>
              </a:tr>
              <a:tr h="190500">
                <a:tc>
                  <a:txBody>
                    <a:bodyPr>
                      <a:noAutofit/>
                    </a:bodyPr>
                    <a:lstStyle/>
                    <a:p>
                      <a:pPr lvl="0" rtl="0">
                        <a:spcBef>
                          <a:spcPts val="0"/>
                        </a:spcBef>
                        <a:buNone/>
                      </a:pPr>
                      <a:r>
                        <a:rPr b="1" i="1" lang="en-US" sz="1100">
                          <a:latin typeface="Century Gothic"/>
                          <a:ea typeface="Century Gothic"/>
                          <a:cs typeface="Century Gothic"/>
                          <a:sym typeface="Century Gothic"/>
                        </a:rPr>
                        <a:t>Month</a:t>
                      </a:r>
                    </a:p>
                  </a:txBody>
                  <a:tcPr marT="91425" marB="91425" marR="91425" marL="91425">
                    <a:solidFill>
                      <a:srgbClr val="BFBFBF"/>
                    </a:solidFill>
                  </a:tcPr>
                </a:tc>
                <a:tc>
                  <a:txBody>
                    <a:bodyPr>
                      <a:noAutofit/>
                    </a:bodyPr>
                    <a:lstStyle/>
                    <a:p>
                      <a:pPr lvl="0" rtl="0">
                        <a:spcBef>
                          <a:spcPts val="0"/>
                        </a:spcBef>
                        <a:buNone/>
                      </a:pPr>
                      <a:r>
                        <a:rPr b="1" lang="en-US" sz="1100">
                          <a:latin typeface="Century Gothic"/>
                          <a:ea typeface="Century Gothic"/>
                          <a:cs typeface="Century Gothic"/>
                          <a:sym typeface="Century Gothic"/>
                        </a:rPr>
                        <a:t>2005</a:t>
                      </a:r>
                    </a:p>
                  </a:txBody>
                  <a:tcPr marT="91425" marB="91425" marR="91425" marL="91425">
                    <a:solidFill>
                      <a:srgbClr val="A6A6A6"/>
                    </a:solidFill>
                  </a:tcPr>
                </a:tc>
                <a:tc>
                  <a:txBody>
                    <a:bodyPr>
                      <a:noAutofit/>
                    </a:bodyPr>
                    <a:lstStyle/>
                    <a:p>
                      <a:pPr lvl="0" rtl="0">
                        <a:spcBef>
                          <a:spcPts val="0"/>
                        </a:spcBef>
                        <a:buNone/>
                      </a:pPr>
                      <a:r>
                        <a:rPr b="1" lang="en-US" sz="1100">
                          <a:latin typeface="Century Gothic"/>
                          <a:ea typeface="Century Gothic"/>
                          <a:cs typeface="Century Gothic"/>
                          <a:sym typeface="Century Gothic"/>
                        </a:rPr>
                        <a:t>2006</a:t>
                      </a:r>
                    </a:p>
                  </a:txBody>
                  <a:tcPr marT="91425" marB="91425" marR="91425" marL="91425">
                    <a:solidFill>
                      <a:srgbClr val="A6A6A6"/>
                    </a:solidFill>
                  </a:tcPr>
                </a:tc>
                <a:tc>
                  <a:txBody>
                    <a:bodyPr>
                      <a:noAutofit/>
                    </a:bodyPr>
                    <a:lstStyle/>
                    <a:p>
                      <a:pPr lvl="0" rtl="0">
                        <a:spcBef>
                          <a:spcPts val="0"/>
                        </a:spcBef>
                        <a:buNone/>
                      </a:pPr>
                      <a:r>
                        <a:rPr b="1" lang="en-US" sz="1100">
                          <a:latin typeface="Century Gothic"/>
                          <a:ea typeface="Century Gothic"/>
                          <a:cs typeface="Century Gothic"/>
                          <a:sym typeface="Century Gothic"/>
                        </a:rPr>
                        <a:t>2007</a:t>
                      </a:r>
                    </a:p>
                  </a:txBody>
                  <a:tcPr marT="91425" marB="91425" marR="91425" marL="91425">
                    <a:solidFill>
                      <a:srgbClr val="A6A6A6"/>
                    </a:solidFill>
                  </a:tcPr>
                </a:tc>
                <a:tc>
                  <a:txBody>
                    <a:bodyPr>
                      <a:noAutofit/>
                    </a:bodyPr>
                    <a:lstStyle/>
                    <a:p>
                      <a:pPr lvl="0" rtl="0">
                        <a:spcBef>
                          <a:spcPts val="0"/>
                        </a:spcBef>
                        <a:buNone/>
                      </a:pPr>
                      <a:r>
                        <a:rPr b="1" lang="en-US" sz="1100">
                          <a:latin typeface="Century Gothic"/>
                          <a:ea typeface="Century Gothic"/>
                          <a:cs typeface="Century Gothic"/>
                          <a:sym typeface="Century Gothic"/>
                        </a:rPr>
                        <a:t>2008</a:t>
                      </a:r>
                    </a:p>
                  </a:txBody>
                  <a:tcPr marT="91425" marB="91425" marR="91425" marL="91425">
                    <a:solidFill>
                      <a:srgbClr val="A6A6A6"/>
                    </a:solidFill>
                  </a:tcPr>
                </a:tc>
                <a:tc>
                  <a:txBody>
                    <a:bodyPr>
                      <a:noAutofit/>
                    </a:bodyPr>
                    <a:lstStyle/>
                    <a:p>
                      <a:pPr lvl="0" rtl="0">
                        <a:spcBef>
                          <a:spcPts val="0"/>
                        </a:spcBef>
                        <a:buNone/>
                      </a:pPr>
                      <a:r>
                        <a:rPr b="1" lang="en-US" sz="1100">
                          <a:latin typeface="Century Gothic"/>
                          <a:ea typeface="Century Gothic"/>
                          <a:cs typeface="Century Gothic"/>
                          <a:sym typeface="Century Gothic"/>
                        </a:rPr>
                        <a:t>2009</a:t>
                      </a:r>
                    </a:p>
                  </a:txBody>
                  <a:tcPr marT="91425" marB="91425" marR="91425" marL="91425">
                    <a:solidFill>
                      <a:srgbClr val="A6A6A6"/>
                    </a:solidFill>
                  </a:tcPr>
                </a:tc>
                <a:tc>
                  <a:txBody>
                    <a:bodyPr>
                      <a:noAutofit/>
                    </a:bodyPr>
                    <a:lstStyle/>
                    <a:p>
                      <a:pPr lvl="0" rtl="0">
                        <a:spcBef>
                          <a:spcPts val="0"/>
                        </a:spcBef>
                        <a:buNone/>
                      </a:pPr>
                      <a:r>
                        <a:rPr b="1" lang="en-US" sz="1100">
                          <a:latin typeface="Century Gothic"/>
                          <a:ea typeface="Century Gothic"/>
                          <a:cs typeface="Century Gothic"/>
                          <a:sym typeface="Century Gothic"/>
                        </a:rPr>
                        <a:t>2010</a:t>
                      </a:r>
                    </a:p>
                  </a:txBody>
                  <a:tcPr marT="91425" marB="91425" marR="91425" marL="91425">
                    <a:solidFill>
                      <a:srgbClr val="A6A6A6"/>
                    </a:solidFill>
                  </a:tcPr>
                </a:tc>
                <a:tc>
                  <a:txBody>
                    <a:bodyPr>
                      <a:noAutofit/>
                    </a:bodyPr>
                    <a:lstStyle/>
                    <a:p>
                      <a:pPr lvl="0" rtl="0">
                        <a:spcBef>
                          <a:spcPts val="0"/>
                        </a:spcBef>
                        <a:buNone/>
                      </a:pPr>
                      <a:r>
                        <a:rPr b="1" lang="en-US" sz="1100">
                          <a:latin typeface="Century Gothic"/>
                          <a:ea typeface="Century Gothic"/>
                          <a:cs typeface="Century Gothic"/>
                          <a:sym typeface="Century Gothic"/>
                        </a:rPr>
                        <a:t>2011</a:t>
                      </a:r>
                    </a:p>
                  </a:txBody>
                  <a:tcPr marT="91425" marB="91425" marR="91425" marL="91425">
                    <a:solidFill>
                      <a:srgbClr val="A6A6A6"/>
                    </a:solidFill>
                  </a:tcPr>
                </a:tc>
                <a:tc>
                  <a:txBody>
                    <a:bodyPr>
                      <a:noAutofit/>
                    </a:bodyPr>
                    <a:lstStyle/>
                    <a:p>
                      <a:pPr lvl="0" rtl="0">
                        <a:spcBef>
                          <a:spcPts val="0"/>
                        </a:spcBef>
                        <a:buNone/>
                      </a:pPr>
                      <a:r>
                        <a:rPr b="1" lang="en-US" sz="1100">
                          <a:latin typeface="Century Gothic"/>
                          <a:ea typeface="Century Gothic"/>
                          <a:cs typeface="Century Gothic"/>
                          <a:sym typeface="Century Gothic"/>
                        </a:rPr>
                        <a:t>2012</a:t>
                      </a:r>
                    </a:p>
                  </a:txBody>
                  <a:tcPr marT="91425" marB="91425" marR="91425" marL="91425">
                    <a:solidFill>
                      <a:srgbClr val="A6A6A6"/>
                    </a:solidFill>
                  </a:tcPr>
                </a:tc>
                <a:tc>
                  <a:txBody>
                    <a:bodyPr>
                      <a:noAutofit/>
                    </a:bodyPr>
                    <a:lstStyle/>
                    <a:p>
                      <a:pPr lvl="0" rtl="0">
                        <a:spcBef>
                          <a:spcPts val="0"/>
                        </a:spcBef>
                        <a:buNone/>
                      </a:pPr>
                      <a:r>
                        <a:rPr b="1" lang="en-US" sz="1100">
                          <a:latin typeface="Century Gothic"/>
                          <a:ea typeface="Century Gothic"/>
                          <a:cs typeface="Century Gothic"/>
                          <a:sym typeface="Century Gothic"/>
                        </a:rPr>
                        <a:t>2013</a:t>
                      </a:r>
                    </a:p>
                  </a:txBody>
                  <a:tcPr marT="91425" marB="91425" marR="91425" marL="91425">
                    <a:solidFill>
                      <a:srgbClr val="A6A6A6"/>
                    </a:solidFill>
                  </a:tcPr>
                </a:tc>
                <a:tc>
                  <a:txBody>
                    <a:bodyPr>
                      <a:noAutofit/>
                    </a:bodyPr>
                    <a:lstStyle/>
                    <a:p>
                      <a:pPr lvl="0" rtl="0">
                        <a:spcBef>
                          <a:spcPts val="0"/>
                        </a:spcBef>
                        <a:buNone/>
                      </a:pPr>
                      <a:r>
                        <a:rPr b="1" lang="en-US" sz="1100">
                          <a:latin typeface="Century Gothic"/>
                          <a:ea typeface="Century Gothic"/>
                          <a:cs typeface="Century Gothic"/>
                          <a:sym typeface="Century Gothic"/>
                        </a:rPr>
                        <a:t>2014</a:t>
                      </a:r>
                    </a:p>
                  </a:txBody>
                  <a:tcPr marT="91425" marB="91425" marR="91425" marL="91425">
                    <a:solidFill>
                      <a:srgbClr val="A6A6A6"/>
                    </a:solidFill>
                  </a:tcPr>
                </a:tc>
              </a:tr>
              <a:tr h="209550">
                <a:tc>
                  <a:txBody>
                    <a:bodyPr>
                      <a:noAutofit/>
                    </a:bodyPr>
                    <a:lstStyle/>
                    <a:p>
                      <a:pPr lvl="0" rtl="0">
                        <a:spcBef>
                          <a:spcPts val="0"/>
                        </a:spcBef>
                        <a:buNone/>
                      </a:pPr>
                      <a:r>
                        <a:rPr b="1" lang="en-US" sz="1100">
                          <a:latin typeface="Century Gothic"/>
                          <a:ea typeface="Century Gothic"/>
                          <a:cs typeface="Century Gothic"/>
                          <a:sym typeface="Century Gothic"/>
                        </a:rPr>
                        <a:t>May</a:t>
                      </a:r>
                    </a:p>
                  </a:txBody>
                  <a:tcPr marT="91425" marB="91425" marR="91425" marL="91425">
                    <a:solidFill>
                      <a:srgbClr val="D9D9D9"/>
                    </a:solidFill>
                  </a:tcPr>
                </a:tc>
                <a:tc>
                  <a:txBody>
                    <a:bodyPr>
                      <a:noAutofit/>
                    </a:bodyPr>
                    <a:lstStyle/>
                    <a:p>
                      <a:pPr lvl="0" rtl="0">
                        <a:spcBef>
                          <a:spcPts val="0"/>
                        </a:spcBef>
                        <a:buNone/>
                      </a:pPr>
                      <a:r>
                        <a:rPr lang="en-US" sz="1100">
                          <a:latin typeface="Century Gothic"/>
                          <a:ea typeface="Century Gothic"/>
                          <a:cs typeface="Century Gothic"/>
                          <a:sym typeface="Century Gothic"/>
                        </a:rPr>
                        <a:t>5</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7</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3</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4</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0</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0</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6</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0</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6</a:t>
                      </a:r>
                    </a:p>
                  </a:txBody>
                  <a:tcPr marT="91425" marB="91425" marR="91425" marL="91425"/>
                </a:tc>
              </a:tr>
              <a:tr h="209550">
                <a:tc>
                  <a:txBody>
                    <a:bodyPr>
                      <a:noAutofit/>
                    </a:bodyPr>
                    <a:lstStyle/>
                    <a:p>
                      <a:pPr lvl="0" rtl="0">
                        <a:spcBef>
                          <a:spcPts val="0"/>
                        </a:spcBef>
                        <a:buNone/>
                      </a:pPr>
                      <a:r>
                        <a:rPr b="1" lang="en-US" sz="1100">
                          <a:latin typeface="Century Gothic"/>
                          <a:ea typeface="Century Gothic"/>
                          <a:cs typeface="Century Gothic"/>
                          <a:sym typeface="Century Gothic"/>
                        </a:rPr>
                        <a:t>June</a:t>
                      </a:r>
                    </a:p>
                  </a:txBody>
                  <a:tcPr marT="91425" marB="91425" marR="91425" marL="91425">
                    <a:solidFill>
                      <a:srgbClr val="D9D9D9"/>
                    </a:solidFill>
                  </a:tcPr>
                </a:tc>
                <a:tc>
                  <a:txBody>
                    <a:bodyPr>
                      <a:noAutofit/>
                    </a:bodyPr>
                    <a:lstStyle/>
                    <a:p>
                      <a:pPr lvl="0" rtl="0">
                        <a:spcBef>
                          <a:spcPts val="0"/>
                        </a:spcBef>
                        <a:buNone/>
                      </a:pPr>
                      <a:r>
                        <a:rPr lang="en-US" sz="1100">
                          <a:latin typeface="Century Gothic"/>
                          <a:ea typeface="Century Gothic"/>
                          <a:cs typeface="Century Gothic"/>
                          <a:sym typeface="Century Gothic"/>
                        </a:rPr>
                        <a:t>12</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27</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20</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19</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8</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19</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15</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22</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29</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25</a:t>
                      </a:r>
                    </a:p>
                  </a:txBody>
                  <a:tcPr marT="91425" marB="91425" marR="91425" marL="91425"/>
                </a:tc>
              </a:tr>
              <a:tr h="209550">
                <a:tc>
                  <a:txBody>
                    <a:bodyPr>
                      <a:noAutofit/>
                    </a:bodyPr>
                    <a:lstStyle/>
                    <a:p>
                      <a:pPr lvl="0" rtl="0">
                        <a:spcBef>
                          <a:spcPts val="0"/>
                        </a:spcBef>
                        <a:buNone/>
                      </a:pPr>
                      <a:r>
                        <a:rPr b="1" lang="en-US" sz="1100">
                          <a:latin typeface="Century Gothic"/>
                          <a:ea typeface="Century Gothic"/>
                          <a:cs typeface="Century Gothic"/>
                          <a:sym typeface="Century Gothic"/>
                        </a:rPr>
                        <a:t>July</a:t>
                      </a:r>
                    </a:p>
                  </a:txBody>
                  <a:tcPr marT="91425" marB="91425" marR="91425" marL="91425">
                    <a:solidFill>
                      <a:srgbClr val="D9D9D9"/>
                    </a:solidFill>
                  </a:tcPr>
                </a:tc>
                <a:tc>
                  <a:txBody>
                    <a:bodyPr>
                      <a:noAutofit/>
                    </a:bodyPr>
                    <a:lstStyle/>
                    <a:p>
                      <a:pPr lvl="0" rtl="0">
                        <a:spcBef>
                          <a:spcPts val="0"/>
                        </a:spcBef>
                        <a:buNone/>
                      </a:pPr>
                      <a:r>
                        <a:rPr lang="en-US" sz="1100">
                          <a:latin typeface="Century Gothic"/>
                          <a:ea typeface="Century Gothic"/>
                          <a:cs typeface="Century Gothic"/>
                          <a:sym typeface="Century Gothic"/>
                        </a:rPr>
                        <a:t>28</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22</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21</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25</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26</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27</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24</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22</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22</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25</a:t>
                      </a:r>
                    </a:p>
                  </a:txBody>
                  <a:tcPr marT="91425" marB="91425" marR="91425" marL="91425"/>
                </a:tc>
              </a:tr>
              <a:tr h="209550">
                <a:tc>
                  <a:txBody>
                    <a:bodyPr>
                      <a:noAutofit/>
                    </a:bodyPr>
                    <a:lstStyle/>
                    <a:p>
                      <a:pPr lvl="0" rtl="0">
                        <a:spcBef>
                          <a:spcPts val="0"/>
                        </a:spcBef>
                        <a:buNone/>
                      </a:pPr>
                      <a:r>
                        <a:rPr b="1" lang="en-US" sz="1100">
                          <a:latin typeface="Century Gothic"/>
                          <a:ea typeface="Century Gothic"/>
                          <a:cs typeface="Century Gothic"/>
                          <a:sym typeface="Century Gothic"/>
                        </a:rPr>
                        <a:t>August</a:t>
                      </a:r>
                    </a:p>
                  </a:txBody>
                  <a:tcPr marT="91425" marB="91425" marR="91425" marL="91425">
                    <a:solidFill>
                      <a:srgbClr val="D9D9D9"/>
                    </a:solidFill>
                  </a:tcPr>
                </a:tc>
                <a:tc>
                  <a:txBody>
                    <a:bodyPr>
                      <a:noAutofit/>
                    </a:bodyPr>
                    <a:lstStyle/>
                    <a:p>
                      <a:pPr lvl="0" rtl="0">
                        <a:spcBef>
                          <a:spcPts val="0"/>
                        </a:spcBef>
                        <a:buNone/>
                      </a:pPr>
                      <a:r>
                        <a:rPr lang="en-US" sz="1100">
                          <a:latin typeface="Century Gothic"/>
                          <a:ea typeface="Century Gothic"/>
                          <a:cs typeface="Century Gothic"/>
                          <a:sym typeface="Century Gothic"/>
                        </a:rPr>
                        <a:t>13</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13</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20</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20</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24</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21</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27</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20</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21</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15</a:t>
                      </a:r>
                    </a:p>
                  </a:txBody>
                  <a:tcPr marT="91425" marB="91425" marR="91425" marL="91425"/>
                </a:tc>
              </a:tr>
              <a:tr h="209550">
                <a:tc>
                  <a:txBody>
                    <a:bodyPr>
                      <a:noAutofit/>
                    </a:bodyPr>
                    <a:lstStyle/>
                    <a:p>
                      <a:pPr lvl="0" rtl="0">
                        <a:spcBef>
                          <a:spcPts val="0"/>
                        </a:spcBef>
                        <a:buNone/>
                      </a:pPr>
                      <a:r>
                        <a:rPr b="1" lang="en-US" sz="1100">
                          <a:latin typeface="Century Gothic"/>
                          <a:ea typeface="Century Gothic"/>
                          <a:cs typeface="Century Gothic"/>
                          <a:sym typeface="Century Gothic"/>
                        </a:rPr>
                        <a:t>September</a:t>
                      </a:r>
                    </a:p>
                  </a:txBody>
                  <a:tcPr marT="91425" marB="91425" marR="91425" marL="91425">
                    <a:solidFill>
                      <a:srgbClr val="D9D9D9"/>
                    </a:solidFill>
                  </a:tcPr>
                </a:tc>
                <a:tc>
                  <a:txBody>
                    <a:bodyPr>
                      <a:noAutofit/>
                    </a:bodyPr>
                    <a:lstStyle/>
                    <a:p>
                      <a:pPr lvl="0" rtl="0">
                        <a:spcBef>
                          <a:spcPts val="0"/>
                        </a:spcBef>
                        <a:buNone/>
                      </a:pPr>
                      <a:r>
                        <a:rPr lang="en-US" sz="1100">
                          <a:latin typeface="Century Gothic"/>
                          <a:ea typeface="Century Gothic"/>
                          <a:cs typeface="Century Gothic"/>
                          <a:sym typeface="Century Gothic"/>
                        </a:rPr>
                        <a:t>8</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2</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12</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5</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10</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18</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14</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7</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11</a:t>
                      </a:r>
                    </a:p>
                  </a:txBody>
                  <a:tcPr marT="91425" marB="91425" marR="91425" marL="91425"/>
                </a:tc>
                <a:tc>
                  <a:txBody>
                    <a:bodyPr>
                      <a:noAutofit/>
                    </a:bodyPr>
                    <a:lstStyle/>
                    <a:p>
                      <a:pPr lvl="0" rtl="0">
                        <a:spcBef>
                          <a:spcPts val="0"/>
                        </a:spcBef>
                        <a:buNone/>
                      </a:pPr>
                      <a:r>
                        <a:rPr lang="en-US" sz="1100">
                          <a:latin typeface="Century Gothic"/>
                          <a:ea typeface="Century Gothic"/>
                          <a:cs typeface="Century Gothic"/>
                          <a:sym typeface="Century Gothic"/>
                        </a:rPr>
                        <a:t>10</a:t>
                      </a:r>
                    </a:p>
                  </a:txBody>
                  <a:tcPr marT="91425" marB="91425" marR="91425" marL="91425"/>
                </a:tc>
              </a:tr>
              <a:tr h="190500">
                <a:tc>
                  <a:txBody>
                    <a:bodyPr>
                      <a:noAutofit/>
                    </a:bodyPr>
                    <a:lstStyle/>
                    <a:p>
                      <a:pPr lvl="0" rtl="0">
                        <a:spcBef>
                          <a:spcPts val="0"/>
                        </a:spcBef>
                        <a:buNone/>
                      </a:pPr>
                      <a:r>
                        <a:rPr b="1" i="1" lang="en-US" sz="1100">
                          <a:latin typeface="Century Gothic"/>
                          <a:ea typeface="Century Gothic"/>
                          <a:cs typeface="Century Gothic"/>
                          <a:sym typeface="Century Gothic"/>
                        </a:rPr>
                        <a:t>Total</a:t>
                      </a:r>
                    </a:p>
                  </a:txBody>
                  <a:tcPr marT="91425" marB="91425" marR="91425" marL="91425">
                    <a:solidFill>
                      <a:srgbClr val="D9D9D9"/>
                    </a:solidFill>
                  </a:tcPr>
                </a:tc>
                <a:tc>
                  <a:txBody>
                    <a:bodyPr>
                      <a:noAutofit/>
                    </a:bodyPr>
                    <a:lstStyle/>
                    <a:p>
                      <a:pPr lvl="0" rtl="0">
                        <a:spcBef>
                          <a:spcPts val="0"/>
                        </a:spcBef>
                        <a:buNone/>
                      </a:pPr>
                      <a:r>
                        <a:rPr lang="en-US" sz="1100">
                          <a:latin typeface="Calibri"/>
                          <a:ea typeface="Calibri"/>
                          <a:cs typeface="Calibri"/>
                          <a:sym typeface="Calibri"/>
                        </a:rPr>
                        <a:t>66</a:t>
                      </a:r>
                    </a:p>
                  </a:txBody>
                  <a:tcPr marT="91425" marB="91425" marR="91425" marL="91425"/>
                </a:tc>
                <a:tc>
                  <a:txBody>
                    <a:bodyPr>
                      <a:noAutofit/>
                    </a:bodyPr>
                    <a:lstStyle/>
                    <a:p>
                      <a:pPr lvl="0" rtl="0">
                        <a:spcBef>
                          <a:spcPts val="0"/>
                        </a:spcBef>
                        <a:buNone/>
                      </a:pPr>
                      <a:r>
                        <a:rPr lang="en-US" sz="1100">
                          <a:latin typeface="Calibri"/>
                          <a:ea typeface="Calibri"/>
                          <a:cs typeface="Calibri"/>
                          <a:sym typeface="Calibri"/>
                        </a:rPr>
                        <a:t>71</a:t>
                      </a:r>
                    </a:p>
                  </a:txBody>
                  <a:tcPr marT="91425" marB="91425" marR="91425" marL="91425"/>
                </a:tc>
                <a:tc>
                  <a:txBody>
                    <a:bodyPr>
                      <a:noAutofit/>
                    </a:bodyPr>
                    <a:lstStyle/>
                    <a:p>
                      <a:pPr lvl="0" rtl="0">
                        <a:spcBef>
                          <a:spcPts val="0"/>
                        </a:spcBef>
                        <a:buNone/>
                      </a:pPr>
                      <a:r>
                        <a:rPr lang="en-US" sz="1100">
                          <a:latin typeface="Calibri"/>
                          <a:ea typeface="Calibri"/>
                          <a:cs typeface="Calibri"/>
                          <a:sym typeface="Calibri"/>
                        </a:rPr>
                        <a:t>75</a:t>
                      </a:r>
                    </a:p>
                  </a:txBody>
                  <a:tcPr marT="91425" marB="91425" marR="91425" marL="91425"/>
                </a:tc>
                <a:tc>
                  <a:txBody>
                    <a:bodyPr>
                      <a:noAutofit/>
                    </a:bodyPr>
                    <a:lstStyle/>
                    <a:p>
                      <a:pPr lvl="0" rtl="0">
                        <a:spcBef>
                          <a:spcPts val="0"/>
                        </a:spcBef>
                        <a:buNone/>
                      </a:pPr>
                      <a:r>
                        <a:rPr lang="en-US" sz="1100">
                          <a:latin typeface="Calibri"/>
                          <a:ea typeface="Calibri"/>
                          <a:cs typeface="Calibri"/>
                          <a:sym typeface="Calibri"/>
                        </a:rPr>
                        <a:t>72</a:t>
                      </a:r>
                    </a:p>
                  </a:txBody>
                  <a:tcPr marT="91425" marB="91425" marR="91425" marL="91425"/>
                </a:tc>
                <a:tc>
                  <a:txBody>
                    <a:bodyPr>
                      <a:noAutofit/>
                    </a:bodyPr>
                    <a:lstStyle/>
                    <a:p>
                      <a:pPr lvl="0" rtl="0">
                        <a:spcBef>
                          <a:spcPts val="0"/>
                        </a:spcBef>
                        <a:buNone/>
                      </a:pPr>
                      <a:r>
                        <a:rPr lang="en-US" sz="1100">
                          <a:latin typeface="Calibri"/>
                          <a:ea typeface="Calibri"/>
                          <a:cs typeface="Calibri"/>
                          <a:sym typeface="Calibri"/>
                        </a:rPr>
                        <a:t>72</a:t>
                      </a:r>
                    </a:p>
                  </a:txBody>
                  <a:tcPr marT="91425" marB="91425" marR="91425" marL="91425"/>
                </a:tc>
                <a:tc>
                  <a:txBody>
                    <a:bodyPr>
                      <a:noAutofit/>
                    </a:bodyPr>
                    <a:lstStyle/>
                    <a:p>
                      <a:pPr lvl="0" rtl="0">
                        <a:spcBef>
                          <a:spcPts val="0"/>
                        </a:spcBef>
                        <a:buNone/>
                      </a:pPr>
                      <a:r>
                        <a:rPr lang="en-US" sz="1100">
                          <a:latin typeface="Calibri"/>
                          <a:ea typeface="Calibri"/>
                          <a:cs typeface="Calibri"/>
                          <a:sym typeface="Calibri"/>
                        </a:rPr>
                        <a:t>85</a:t>
                      </a:r>
                    </a:p>
                  </a:txBody>
                  <a:tcPr marT="91425" marB="91425" marR="91425" marL="91425"/>
                </a:tc>
                <a:tc>
                  <a:txBody>
                    <a:bodyPr>
                      <a:noAutofit/>
                    </a:bodyPr>
                    <a:lstStyle/>
                    <a:p>
                      <a:pPr lvl="0" rtl="0">
                        <a:spcBef>
                          <a:spcPts val="0"/>
                        </a:spcBef>
                        <a:buNone/>
                      </a:pPr>
                      <a:r>
                        <a:rPr lang="en-US" sz="1100">
                          <a:latin typeface="Calibri"/>
                          <a:ea typeface="Calibri"/>
                          <a:cs typeface="Calibri"/>
                          <a:sym typeface="Calibri"/>
                        </a:rPr>
                        <a:t>80</a:t>
                      </a:r>
                    </a:p>
                  </a:txBody>
                  <a:tcPr marT="91425" marB="91425" marR="91425" marL="91425"/>
                </a:tc>
                <a:tc>
                  <a:txBody>
                    <a:bodyPr>
                      <a:noAutofit/>
                    </a:bodyPr>
                    <a:lstStyle/>
                    <a:p>
                      <a:pPr lvl="0" rtl="0">
                        <a:spcBef>
                          <a:spcPts val="0"/>
                        </a:spcBef>
                        <a:buNone/>
                      </a:pPr>
                      <a:r>
                        <a:rPr lang="en-US" sz="1100">
                          <a:latin typeface="Calibri"/>
                          <a:ea typeface="Calibri"/>
                          <a:cs typeface="Calibri"/>
                          <a:sym typeface="Calibri"/>
                        </a:rPr>
                        <a:t>77</a:t>
                      </a:r>
                    </a:p>
                  </a:txBody>
                  <a:tcPr marT="91425" marB="91425" marR="91425" marL="91425"/>
                </a:tc>
                <a:tc>
                  <a:txBody>
                    <a:bodyPr>
                      <a:noAutofit/>
                    </a:bodyPr>
                    <a:lstStyle/>
                    <a:p>
                      <a:pPr lvl="0" rtl="0">
                        <a:spcBef>
                          <a:spcPts val="0"/>
                        </a:spcBef>
                        <a:buNone/>
                      </a:pPr>
                      <a:r>
                        <a:rPr lang="en-US" sz="1100">
                          <a:latin typeface="Calibri"/>
                          <a:ea typeface="Calibri"/>
                          <a:cs typeface="Calibri"/>
                          <a:sym typeface="Calibri"/>
                        </a:rPr>
                        <a:t>83</a:t>
                      </a:r>
                    </a:p>
                  </a:txBody>
                  <a:tcPr marT="91425" marB="91425" marR="91425" marL="91425"/>
                </a:tc>
                <a:tc>
                  <a:txBody>
                    <a:bodyPr>
                      <a:noAutofit/>
                    </a:bodyPr>
                    <a:lstStyle/>
                    <a:p>
                      <a:pPr lvl="0" rtl="0">
                        <a:spcBef>
                          <a:spcPts val="0"/>
                        </a:spcBef>
                        <a:buNone/>
                      </a:pPr>
                      <a:r>
                        <a:rPr lang="en-US" sz="1100">
                          <a:latin typeface="Calibri"/>
                          <a:ea typeface="Calibri"/>
                          <a:cs typeface="Calibri"/>
                          <a:sym typeface="Calibri"/>
                        </a:rPr>
                        <a:t>81</a:t>
                      </a:r>
                    </a:p>
                  </a:txBody>
                  <a:tcPr marT="91425" marB="91425" marR="91425" marL="91425"/>
                </a:tc>
              </a:tr>
            </a:tbl>
          </a:graphicData>
        </a:graphic>
      </p:graphicFrame>
      <p:sp>
        <p:nvSpPr>
          <p:cNvPr id="193" name="Shape 193"/>
          <p:cNvSpPr txBox="1"/>
          <p:nvPr/>
        </p:nvSpPr>
        <p:spPr>
          <a:xfrm>
            <a:off x="574550" y="1279175"/>
            <a:ext cx="7797899" cy="557099"/>
          </a:xfrm>
          <a:prstGeom prst="rect">
            <a:avLst/>
          </a:prstGeom>
          <a:noFill/>
          <a:ln>
            <a:noFill/>
          </a:ln>
        </p:spPr>
        <p:txBody>
          <a:bodyPr anchorCtr="0" anchor="t" bIns="91425" lIns="91425" rIns="91425" tIns="91425">
            <a:noAutofit/>
          </a:bodyPr>
          <a:lstStyle/>
          <a:p>
            <a:pPr>
              <a:spcBef>
                <a:spcPts val="0"/>
              </a:spcBef>
              <a:buNone/>
            </a:pPr>
            <a:r>
              <a:rPr lang="en-US" sz="2000">
                <a:solidFill>
                  <a:schemeClr val="dk1"/>
                </a:solidFill>
                <a:latin typeface="Century Gothic"/>
                <a:ea typeface="Century Gothic"/>
                <a:cs typeface="Century Gothic"/>
                <a:sym typeface="Century Gothic"/>
              </a:rPr>
              <a:t>There is an association of the amount of extreme heat days between month and year </a:t>
            </a:r>
          </a:p>
        </p:txBody>
      </p:sp>
      <p:sp>
        <p:nvSpPr>
          <p:cNvPr id="194" name="Shape 194"/>
          <p:cNvSpPr txBox="1"/>
          <p:nvPr/>
        </p:nvSpPr>
        <p:spPr>
          <a:xfrm>
            <a:off x="216150" y="1914675"/>
            <a:ext cx="8711699" cy="12012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b="1" lang="en-US" sz="1200">
                <a:solidFill>
                  <a:schemeClr val="dk1"/>
                </a:solidFill>
                <a:latin typeface="Century Gothic"/>
                <a:ea typeface="Century Gothic"/>
                <a:cs typeface="Century Gothic"/>
                <a:sym typeface="Century Gothic"/>
              </a:rPr>
              <a:t>Table 1</a:t>
            </a:r>
            <a:r>
              <a:rPr lang="en-US" sz="1200">
                <a:solidFill>
                  <a:schemeClr val="dk1"/>
                </a:solidFill>
                <a:latin typeface="Century Gothic"/>
                <a:ea typeface="Century Gothic"/>
                <a:cs typeface="Century Gothic"/>
                <a:sym typeface="Century Gothic"/>
              </a:rPr>
              <a:t>: Temperature heat anomaly days (n = 768) for month (May – September) and year (2005–2014). Note: Bold values indicate entries where the standard residual indicated a value very different from the expected value. </a:t>
            </a:r>
            <a:r>
              <a:rPr i="1" lang="en-US" sz="1200">
                <a:solidFill>
                  <a:schemeClr val="dk1"/>
                </a:solidFill>
                <a:latin typeface="Century Gothic"/>
                <a:ea typeface="Century Gothic"/>
                <a:cs typeface="Century Gothic"/>
                <a:sym typeface="Century Gothic"/>
              </a:rPr>
              <a:t>Source</a:t>
            </a:r>
            <a:r>
              <a:rPr lang="en-US" sz="1200">
                <a:solidFill>
                  <a:schemeClr val="dk1"/>
                </a:solidFill>
                <a:latin typeface="Century Gothic"/>
                <a:ea typeface="Century Gothic"/>
                <a:cs typeface="Century Gothic"/>
                <a:sym typeface="Century Gothic"/>
              </a:rPr>
              <a:t>: University of Utah’s MesoWest database.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idx="1" type="body"/>
          </p:nvPr>
        </p:nvSpPr>
        <p:spPr>
          <a:xfrm>
            <a:off x="520799" y="1173200"/>
            <a:ext cx="8102399" cy="1159500"/>
          </a:xfrm>
          <a:prstGeom prst="rect">
            <a:avLst/>
          </a:prstGeom>
        </p:spPr>
        <p:txBody>
          <a:bodyPr anchorCtr="0" anchor="t" bIns="91425" lIns="91425" rIns="91425" tIns="91425">
            <a:noAutofit/>
          </a:bodyPr>
          <a:lstStyle/>
          <a:p>
            <a:pPr>
              <a:spcBef>
                <a:spcPts val="0"/>
              </a:spcBef>
              <a:buNone/>
            </a:pPr>
            <a:r>
              <a:rPr lang="en-US" sz="2000">
                <a:solidFill>
                  <a:schemeClr val="dk1"/>
                </a:solidFill>
                <a:latin typeface="Century Gothic"/>
                <a:ea typeface="Century Gothic"/>
                <a:cs typeface="Century Gothic"/>
                <a:sym typeface="Century Gothic"/>
              </a:rPr>
              <a:t>Within a single season, average surface temperature significantly differs between months.</a:t>
            </a:r>
          </a:p>
        </p:txBody>
      </p:sp>
      <p:sp>
        <p:nvSpPr>
          <p:cNvPr id="200" name="Shape 200"/>
          <p:cNvSpPr txBox="1"/>
          <p:nvPr>
            <p:ph idx="2" type="body"/>
          </p:nvPr>
        </p:nvSpPr>
        <p:spPr>
          <a:xfrm>
            <a:off x="520800" y="5188050"/>
            <a:ext cx="8102399" cy="1571699"/>
          </a:xfrm>
          <a:prstGeom prst="rect">
            <a:avLst/>
          </a:prstGeom>
        </p:spPr>
        <p:txBody>
          <a:bodyPr anchorCtr="0" anchor="b" bIns="91425" lIns="91425" rIns="91425" tIns="91425">
            <a:noAutofit/>
          </a:bodyPr>
          <a:lstStyle/>
          <a:p>
            <a:pPr indent="0" marL="520700" rtl="0">
              <a:lnSpc>
                <a:spcPct val="115000"/>
              </a:lnSpc>
              <a:spcBef>
                <a:spcPts val="0"/>
              </a:spcBef>
              <a:buNone/>
            </a:pPr>
            <a:r>
              <a:rPr b="1" lang="en-US" sz="1200">
                <a:solidFill>
                  <a:schemeClr val="dk1"/>
                </a:solidFill>
                <a:latin typeface="Century Gothic"/>
                <a:ea typeface="Century Gothic"/>
                <a:cs typeface="Century Gothic"/>
                <a:sym typeface="Century Gothic"/>
              </a:rPr>
              <a:t>Figure 1</a:t>
            </a:r>
            <a:r>
              <a:rPr lang="en-US" sz="1200">
                <a:solidFill>
                  <a:schemeClr val="dk1"/>
                </a:solidFill>
                <a:latin typeface="Century Gothic"/>
                <a:ea typeface="Century Gothic"/>
                <a:cs typeface="Century Gothic"/>
                <a:sym typeface="Century Gothic"/>
              </a:rPr>
              <a:t>: Average surface temperature (C) for each month in the year 2005 (left) and 2006 (right) in Maricopa County, AZ. Averages represent the hottest 30% of census tracts for each day that were then averaged monthly. Like letters above error bars indicate values that are not significantly different. </a:t>
            </a:r>
            <a:r>
              <a:rPr i="1" lang="en-US" sz="1200">
                <a:solidFill>
                  <a:schemeClr val="dk1"/>
                </a:solidFill>
                <a:latin typeface="Century Gothic"/>
                <a:ea typeface="Century Gothic"/>
                <a:cs typeface="Century Gothic"/>
                <a:sym typeface="Century Gothic"/>
              </a:rPr>
              <a:t>Source</a:t>
            </a:r>
            <a:r>
              <a:rPr lang="en-US" sz="1200">
                <a:solidFill>
                  <a:schemeClr val="dk1"/>
                </a:solidFill>
                <a:latin typeface="Century Gothic"/>
                <a:ea typeface="Century Gothic"/>
                <a:cs typeface="Century Gothic"/>
                <a:sym typeface="Century Gothic"/>
              </a:rPr>
              <a:t>: Aqua/MODIS MYD11A1 LST L3 product.</a:t>
            </a:r>
          </a:p>
          <a:p>
            <a:pPr>
              <a:spcBef>
                <a:spcPts val="0"/>
              </a:spcBef>
              <a:buNone/>
            </a:pPr>
            <a:r>
              <a:t/>
            </a:r>
            <a:endParaRPr sz="1200">
              <a:solidFill>
                <a:schemeClr val="dk1"/>
              </a:solidFill>
            </a:endParaRPr>
          </a:p>
        </p:txBody>
      </p:sp>
      <p:pic>
        <p:nvPicPr>
          <p:cNvPr id="201" name="Shape 201"/>
          <p:cNvPicPr preferRelativeResize="0"/>
          <p:nvPr/>
        </p:nvPicPr>
        <p:blipFill>
          <a:blip r:embed="rId3">
            <a:alphaModFix/>
          </a:blip>
          <a:stretch>
            <a:fillRect/>
          </a:stretch>
        </p:blipFill>
        <p:spPr>
          <a:xfrm>
            <a:off x="441600" y="2448825"/>
            <a:ext cx="4359900" cy="3013250"/>
          </a:xfrm>
          <a:prstGeom prst="rect">
            <a:avLst/>
          </a:prstGeom>
          <a:noFill/>
          <a:ln>
            <a:noFill/>
          </a:ln>
        </p:spPr>
      </p:pic>
      <p:pic>
        <p:nvPicPr>
          <p:cNvPr id="202" name="Shape 202"/>
          <p:cNvPicPr preferRelativeResize="0"/>
          <p:nvPr/>
        </p:nvPicPr>
        <p:blipFill>
          <a:blip r:embed="rId4">
            <a:alphaModFix/>
          </a:blip>
          <a:stretch>
            <a:fillRect/>
          </a:stretch>
        </p:blipFill>
        <p:spPr>
          <a:xfrm>
            <a:off x="4756450" y="2332700"/>
            <a:ext cx="4285836" cy="3129375"/>
          </a:xfrm>
          <a:prstGeom prst="rect">
            <a:avLst/>
          </a:prstGeom>
          <a:noFill/>
          <a:ln>
            <a:noFill/>
          </a:ln>
        </p:spPr>
      </p:pic>
      <p:sp>
        <p:nvSpPr>
          <p:cNvPr id="203" name="Shape 203"/>
          <p:cNvSpPr txBox="1"/>
          <p:nvPr/>
        </p:nvSpPr>
        <p:spPr>
          <a:xfrm>
            <a:off x="441600" y="452775"/>
            <a:ext cx="10026000" cy="1169699"/>
          </a:xfrm>
          <a:prstGeom prst="rect">
            <a:avLst/>
          </a:prstGeom>
          <a:noFill/>
          <a:ln>
            <a:noFill/>
          </a:ln>
        </p:spPr>
        <p:txBody>
          <a:bodyPr anchorCtr="0" anchor="t" bIns="91425" lIns="91425" rIns="91425" tIns="91425">
            <a:noAutofit/>
          </a:bodyPr>
          <a:lstStyle/>
          <a:p>
            <a:pPr>
              <a:spcBef>
                <a:spcPts val="0"/>
              </a:spcBef>
              <a:buNone/>
            </a:pPr>
            <a:r>
              <a:rPr b="1" lang="en-US" sz="4000">
                <a:solidFill>
                  <a:schemeClr val="accent1"/>
                </a:solidFill>
                <a:latin typeface="Century Gothic"/>
                <a:ea typeface="Century Gothic"/>
                <a:cs typeface="Century Gothic"/>
                <a:sym typeface="Century Gothic"/>
              </a:rPr>
              <a:t>Results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idx="1" type="body"/>
          </p:nvPr>
        </p:nvSpPr>
        <p:spPr>
          <a:xfrm>
            <a:off x="520800" y="528954"/>
            <a:ext cx="3566099" cy="731700"/>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accent1"/>
              </a:buClr>
              <a:buSzPct val="25000"/>
              <a:buFont typeface="Arial"/>
              <a:buNone/>
            </a:pPr>
            <a:r>
              <a:rPr b="1" lang="en-US" sz="4000">
                <a:solidFill>
                  <a:schemeClr val="accent1"/>
                </a:solidFill>
                <a:latin typeface="Century Gothic"/>
                <a:ea typeface="Century Gothic"/>
                <a:cs typeface="Century Gothic"/>
                <a:sym typeface="Century Gothic"/>
              </a:rPr>
              <a:t>Conclusions</a:t>
            </a:r>
          </a:p>
        </p:txBody>
      </p:sp>
      <p:sp>
        <p:nvSpPr>
          <p:cNvPr id="210" name="Shape 210"/>
          <p:cNvSpPr txBox="1"/>
          <p:nvPr/>
        </p:nvSpPr>
        <p:spPr>
          <a:xfrm>
            <a:off x="2099700" y="1412725"/>
            <a:ext cx="4944600" cy="26556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a:spcBef>
                <a:spcPts val="0"/>
              </a:spcBef>
              <a:buNone/>
            </a:pPr>
            <a:r>
              <a:rPr lang="en-US"/>
              <a:t>Placeholder for animation of cluster analysis results</a:t>
            </a:r>
          </a:p>
        </p:txBody>
      </p:sp>
      <p:sp>
        <p:nvSpPr>
          <p:cNvPr id="211" name="Shape 211"/>
          <p:cNvSpPr txBox="1"/>
          <p:nvPr/>
        </p:nvSpPr>
        <p:spPr>
          <a:xfrm>
            <a:off x="520800" y="4318650"/>
            <a:ext cx="8161200" cy="2128199"/>
          </a:xfrm>
          <a:prstGeom prst="rect">
            <a:avLst/>
          </a:prstGeom>
          <a:noFill/>
          <a:ln>
            <a:noFill/>
          </a:ln>
        </p:spPr>
        <p:txBody>
          <a:bodyPr anchorCtr="0" anchor="t" bIns="91425" lIns="91425" rIns="91425" tIns="91425">
            <a:noAutofit/>
          </a:bodyPr>
          <a:lstStyle/>
          <a:p>
            <a:pPr indent="-355600" lvl="0" marL="4572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There is significant clustering that shifts throughout the season</a:t>
            </a:r>
          </a:p>
          <a:p>
            <a:pPr indent="-355600" lvl="1" marL="9144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Relief efforts should shift correspondingly</a:t>
            </a:r>
          </a:p>
          <a:p>
            <a:pPr indent="-355600" lvl="0" marL="4572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Average values within a month in a season and between a single month throughout the years does significantly vary</a:t>
            </a:r>
          </a:p>
          <a:p>
            <a:pPr indent="-355600" lvl="1" marL="9144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Relief efforts should intensify for a consistently hot July and be prepared for large variability in the early season</a:t>
            </a:r>
          </a:p>
        </p:txBody>
      </p:sp>
      <p:pic>
        <p:nvPicPr>
          <p:cNvPr id="212" name="Shape 212"/>
          <p:cNvPicPr preferRelativeResize="0"/>
          <p:nvPr/>
        </p:nvPicPr>
        <p:blipFill>
          <a:blip r:embed="rId3">
            <a:alphaModFix/>
          </a:blip>
          <a:stretch>
            <a:fillRect/>
          </a:stretch>
        </p:blipFill>
        <p:spPr>
          <a:xfrm>
            <a:off x="2539437" y="1828800"/>
            <a:ext cx="4123924" cy="22395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