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83D4A4E-E5DC-4101-898B-6D6A7D8EBD62}">
  <a:tblStyle styleId="{A83D4A4E-E5DC-4101-898B-6D6A7D8EBD62}"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3FA89951-DD1D-4E04-B161-4FD8EF7DE2A0}"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879AE771-518E-43EF-AB29-4BCA0CA6BF29}" styleName="Table_2">
    <a:wholeTbl>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 styleId="{CCB1B128-F23A-4943-BBF6-7E19A804B1F9}" styleName="Table_3">
    <a:wholeTbl>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 styleId="{7D7D012C-1DFE-4BDF-9A40-35D95A03A5C1}" styleName="Table_4"/>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5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9pPr>
          </a:lstStyle>
          <a:p>
            <a:endParaRPr/>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92251741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
        <p:nvSpPr>
          <p:cNvPr id="112" name="Shape 1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1" i="0" u="none" strike="noStrike" cap="none" baseline="0" dirty="0">
                <a:solidFill>
                  <a:schemeClr val="dk1"/>
                </a:solidFill>
                <a:highlight>
                  <a:srgbClr val="00FF00"/>
                </a:highlight>
                <a:latin typeface="Calibri"/>
                <a:ea typeface="Calibri"/>
                <a:cs typeface="Calibri"/>
                <a:sym typeface="Calibri"/>
              </a:rPr>
              <a:t>Each run of model 2 requires two data files: the compiled image stack and a single species reference sheet for each run through the model.</a:t>
            </a:r>
          </a:p>
          <a:p>
            <a:pPr marL="0" marR="0" lvl="0" indent="0" algn="l" rtl="0">
              <a:spcBef>
                <a:spcPts val="0"/>
              </a:spcBef>
              <a:buClr>
                <a:schemeClr val="dk1"/>
              </a:buClr>
              <a:buFont typeface="Calibri"/>
              <a:buNone/>
            </a:pPr>
            <a:endParaRPr sz="1200" b="1" i="0" u="none" strike="noStrike" cap="none" baseline="0" dirty="0">
              <a:solidFill>
                <a:schemeClr val="dk1"/>
              </a:solidFill>
              <a:highlight>
                <a:srgbClr val="00FF00"/>
              </a:highlight>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baseline="0" dirty="0">
                <a:solidFill>
                  <a:schemeClr val="dk1"/>
                </a:solidFill>
                <a:highlight>
                  <a:srgbClr val="00FF00"/>
                </a:highlight>
                <a:latin typeface="Calibri"/>
                <a:ea typeface="Calibri"/>
                <a:cs typeface="Calibri"/>
                <a:sym typeface="Calibri"/>
              </a:rPr>
              <a:t>For our purposes we have decided to test the accuracy of a variety of data combinations. 1. A collection of all live and dead trees for each species 2. We also took all dead trees out of the previous dataset to run only live trees of each species 3. We compiled all dead trees into a single species type to attempt to </a:t>
            </a:r>
            <a:r>
              <a:rPr lang="en-US" sz="1200" b="1" i="0" u="none" strike="noStrike" cap="none" baseline="0" dirty="0" err="1">
                <a:solidFill>
                  <a:schemeClr val="dk1"/>
                </a:solidFill>
                <a:highlight>
                  <a:srgbClr val="00FF00"/>
                </a:highlight>
                <a:latin typeface="Calibri"/>
                <a:ea typeface="Calibri"/>
                <a:cs typeface="Calibri"/>
                <a:sym typeface="Calibri"/>
              </a:rPr>
              <a:t>unconfuse</a:t>
            </a:r>
            <a:r>
              <a:rPr lang="en-US" sz="1200" b="1" i="0" u="none" strike="noStrike" cap="none" baseline="0" dirty="0">
                <a:solidFill>
                  <a:schemeClr val="dk1"/>
                </a:solidFill>
                <a:highlight>
                  <a:srgbClr val="00FF00"/>
                </a:highlight>
                <a:latin typeface="Calibri"/>
                <a:ea typeface="Calibri"/>
                <a:cs typeface="Calibri"/>
                <a:sym typeface="Calibri"/>
              </a:rPr>
              <a:t> the model between live and dead 4. Because lodgepole makes up such a large percentage of forest cover in the study area, and dead lodgepole in particular, we created an individual species composed of dead lodgepole to further parse out dead trees from live.</a:t>
            </a:r>
          </a:p>
        </p:txBody>
      </p:sp>
      <p:sp>
        <p:nvSpPr>
          <p:cNvPr id="216" name="Shape 21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10</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rgbClr val="000000"/>
              </a:buClr>
              <a:buSzPct val="25000"/>
              <a:buFont typeface="Arial"/>
              <a:buNone/>
            </a:pPr>
            <a:r>
              <a:rPr lang="en-US" sz="1200" b="1" i="0" u="none" strike="noStrike" cap="none" baseline="0">
                <a:solidFill>
                  <a:srgbClr val="000000"/>
                </a:solidFill>
                <a:highlight>
                  <a:srgbClr val="00FF00"/>
                </a:highlight>
                <a:latin typeface="Calibri"/>
                <a:ea typeface="Calibri"/>
                <a:cs typeface="Calibri"/>
                <a:sym typeface="Calibri"/>
              </a:rPr>
              <a:t>The step 2 model binary and continuous output for each species were loaded into arcmap and the binary and continuous rasters were combined using raster calculator and the resulting raster was clipped to a forest/non-forest mask for a final raster output of percent canopy coverage by species</a:t>
            </a:r>
          </a:p>
        </p:txBody>
      </p:sp>
      <p:sp>
        <p:nvSpPr>
          <p:cNvPr id="229" name="Shape 2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rgbClr val="000000"/>
              </a:buClr>
              <a:buSzPct val="25000"/>
              <a:buFont typeface="Arial"/>
              <a:buNone/>
            </a:pPr>
            <a:r>
              <a:rPr lang="en-US" sz="1200" b="1" i="0" u="none" strike="noStrike" cap="none" baseline="0">
                <a:solidFill>
                  <a:srgbClr val="000000"/>
                </a:solidFill>
                <a:highlight>
                  <a:srgbClr val="00FF00"/>
                </a:highlight>
                <a:latin typeface="Calibri"/>
                <a:ea typeface="Calibri"/>
                <a:cs typeface="Calibri"/>
                <a:sym typeface="Calibri"/>
              </a:rPr>
              <a:t>The final raster outputs for each species canopy coverage could be symbolized to reflect 1) continuos output of species canopy cover percentage throughout the entire study area which shows the highest percent cover to the lowest. Here, subalpine fir shows a maximum cover of 47%, which is in line with maximum percentage for fir from Savage et al. 2) It is also possible to visualize only the highest percentage of canopy cover to create a simple to understand species composition map of the study area, since species are often most identifiable based on geographic location.</a:t>
            </a:r>
          </a:p>
        </p:txBody>
      </p:sp>
      <p:sp>
        <p:nvSpPr>
          <p:cNvPr id="236" name="Shape 2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13</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Future work will need to continue validating reference data variations in order to find the smallest root mean square error and confidence interval from the step 1 model output. Once we find the lowest source of error we can run a more confident model output. We also hope to create additional training plots by randomly selecting points throughout our study area and visually sampling for species type and canopy cover.</a:t>
            </a:r>
            <a:endParaRPr sz="1200" b="0" i="0" u="none" strike="noStrike" cap="none" baseline="0" dirty="0">
              <a:solidFill>
                <a:schemeClr val="dk1"/>
              </a:solidFill>
              <a:latin typeface="Calibri"/>
              <a:ea typeface="Calibri"/>
              <a:cs typeface="Calibri"/>
              <a:sym typeface="Calibri"/>
            </a:endParaRPr>
          </a:p>
        </p:txBody>
      </p:sp>
      <p:sp>
        <p:nvSpPr>
          <p:cNvPr id="252" name="Shape 25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14</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
        <p:nvSpPr>
          <p:cNvPr id="263" name="Shape 2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000" b="1" i="0" u="none" strike="noStrike" cap="none" baseline="0">
              <a:solidFill>
                <a:srgbClr val="000000"/>
              </a:solidFill>
              <a:highlight>
                <a:srgbClr val="00FF00"/>
              </a:highlight>
              <a:latin typeface="Calibri"/>
              <a:ea typeface="Calibri"/>
              <a:cs typeface="Calibri"/>
              <a:sym typeface="Calibri"/>
            </a:endParaRPr>
          </a:p>
          <a:p>
            <a:pPr marL="457200" marR="0" lvl="0" indent="-292100" algn="l" rtl="0">
              <a:spcBef>
                <a:spcPts val="0"/>
              </a:spcBef>
              <a:buClr>
                <a:srgbClr val="000000"/>
              </a:buClr>
              <a:buSzPct val="100000"/>
              <a:buFont typeface="Calibri"/>
              <a:buAutoNum type="arabicParenR"/>
            </a:pPr>
            <a:r>
              <a:rPr lang="en-US" sz="1000" b="1" i="0" u="none" strike="noStrike" cap="none" baseline="0">
                <a:solidFill>
                  <a:srgbClr val="000000"/>
                </a:solidFill>
                <a:highlight>
                  <a:srgbClr val="00FF00"/>
                </a:highlight>
                <a:latin typeface="Calibri"/>
                <a:ea typeface="Calibri"/>
                <a:cs typeface="Calibri"/>
                <a:sym typeface="Calibri"/>
              </a:rPr>
              <a:t>Park Management  is actively managed for timber, recreation, wildlife, and grazing. An accurate and up-to-date map of species composition is needed to manage for this diverse range of objectives. A map of species composition can Additionally, communities in the Rocky Mountains are concerned about potential severe fires, aesthetics, and falling dead trees as a result of the recent mountain pine beetle epidemic. </a:t>
            </a:r>
          </a:p>
          <a:p>
            <a:pPr marL="0" marR="0" lvl="0" indent="0" algn="l" rtl="0">
              <a:spcBef>
                <a:spcPts val="0"/>
              </a:spcBef>
              <a:buClr>
                <a:schemeClr val="dk1"/>
              </a:buClr>
              <a:buFont typeface="Calibri"/>
              <a:buNone/>
            </a:pPr>
            <a:endParaRPr sz="1000" b="1" i="0" u="none" strike="noStrike" cap="none" baseline="0">
              <a:solidFill>
                <a:srgbClr val="000000"/>
              </a:solidFill>
              <a:highlight>
                <a:srgbClr val="00FF00"/>
              </a:highlight>
              <a:latin typeface="Calibri"/>
              <a:ea typeface="Calibri"/>
              <a:cs typeface="Calibri"/>
              <a:sym typeface="Calibri"/>
            </a:endParaRPr>
          </a:p>
          <a:p>
            <a:pPr marL="457200" marR="0" lvl="0" indent="-292100" algn="l" rtl="0">
              <a:spcBef>
                <a:spcPts val="0"/>
              </a:spcBef>
              <a:buClr>
                <a:srgbClr val="000000"/>
              </a:buClr>
              <a:buSzPct val="100000"/>
              <a:buFont typeface="Calibri"/>
              <a:buAutoNum type="arabicParenR"/>
            </a:pPr>
            <a:r>
              <a:rPr lang="en-US" sz="1000" b="1" i="0" u="none" strike="noStrike" cap="none" baseline="0">
                <a:solidFill>
                  <a:srgbClr val="000000"/>
                </a:solidFill>
                <a:highlight>
                  <a:srgbClr val="00FF00"/>
                </a:highlight>
                <a:latin typeface="Calibri"/>
                <a:ea typeface="Calibri"/>
                <a:cs typeface="Calibri"/>
                <a:sym typeface="Calibri"/>
              </a:rPr>
              <a:t>Beetle Kill outbreak in Colorado has left many acres of dead trees. In 2014 alone, over 800,000 trees in the state were impacted by insect or disease activity. ( Annual Forest Health Report)  Understanding how forests will recover and predicting future at risk areas for outbreak could be improved and aided with baseline species composition maps. Recovery trajectories can be predicted by pre-outbreak composition</a:t>
            </a:r>
          </a:p>
          <a:p>
            <a:pPr marL="0" marR="0" lvl="0" indent="0" algn="l" rtl="0">
              <a:spcBef>
                <a:spcPts val="0"/>
              </a:spcBef>
              <a:buClr>
                <a:schemeClr val="dk1"/>
              </a:buClr>
              <a:buFont typeface="Calibri"/>
              <a:buNone/>
            </a:pPr>
            <a:endParaRPr sz="1000" b="1" i="0" u="none" strike="noStrike" cap="none" baseline="0">
              <a:solidFill>
                <a:srgbClr val="000000"/>
              </a:solidFill>
              <a:highlight>
                <a:srgbClr val="00FF00"/>
              </a:highlight>
              <a:latin typeface="Calibri"/>
              <a:ea typeface="Calibri"/>
              <a:cs typeface="Calibri"/>
              <a:sym typeface="Calibri"/>
            </a:endParaRPr>
          </a:p>
          <a:p>
            <a:pPr marL="0" marR="0" lvl="0" indent="0" algn="l" rtl="0">
              <a:spcBef>
                <a:spcPts val="0"/>
              </a:spcBef>
              <a:buClr>
                <a:srgbClr val="000000"/>
              </a:buClr>
              <a:buSzPct val="25000"/>
              <a:buFont typeface="Calibri"/>
              <a:buNone/>
            </a:pPr>
            <a:r>
              <a:rPr lang="en-US" sz="1000" b="1" i="0" u="none" strike="noStrike" cap="none" baseline="0">
                <a:solidFill>
                  <a:srgbClr val="000000"/>
                </a:solidFill>
                <a:highlight>
                  <a:srgbClr val="00FF00"/>
                </a:highlight>
                <a:latin typeface="Calibri"/>
                <a:ea typeface="Calibri"/>
                <a:cs typeface="Calibri"/>
                <a:sym typeface="Calibri"/>
              </a:rPr>
              <a:t>   3) 	 BANR- A map of species composition could be used by BANR to map live and dead biomass as they assess the location and quantity of potential feedstock for biofue</a:t>
            </a:r>
            <a:r>
              <a:rPr lang="en-US" sz="1000" b="0" i="0" u="none" strike="noStrike" cap="none" baseline="0">
                <a:solidFill>
                  <a:srgbClr val="000000"/>
                </a:solidFill>
                <a:highlight>
                  <a:srgbClr val="00FF00"/>
                </a:highlight>
                <a:latin typeface="Arial"/>
                <a:ea typeface="Arial"/>
                <a:cs typeface="Arial"/>
                <a:sym typeface="Arial"/>
              </a:rPr>
              <a:t>l</a:t>
            </a:r>
          </a:p>
          <a:p>
            <a:pPr marL="0" marR="0" lvl="0" indent="0" algn="l" rtl="0">
              <a:spcBef>
                <a:spcPts val="0"/>
              </a:spcBef>
              <a:buClr>
                <a:schemeClr val="dk1"/>
              </a:buClr>
              <a:buFont typeface="Calibri"/>
              <a:buNone/>
            </a:pPr>
            <a:endParaRPr sz="1000" b="0" i="0" u="none" strike="noStrike" cap="none" baseline="0">
              <a:solidFill>
                <a:srgbClr val="000000"/>
              </a:solidFill>
              <a:latin typeface="Arial"/>
              <a:ea typeface="Arial"/>
              <a:cs typeface="Arial"/>
              <a:sym typeface="Arial"/>
            </a:endParaRPr>
          </a:p>
        </p:txBody>
      </p:sp>
      <p:sp>
        <p:nvSpPr>
          <p:cNvPr id="122" name="Shape 12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2</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rgbClr val="000000"/>
              </a:buClr>
              <a:buSzPct val="25000"/>
              <a:buFont typeface="Calibri"/>
              <a:buNone/>
            </a:pPr>
            <a:r>
              <a:rPr lang="en-US" sz="1100" b="1" i="0" u="none" strike="noStrike" cap="none" baseline="0" dirty="0">
                <a:solidFill>
                  <a:srgbClr val="000000"/>
                </a:solidFill>
                <a:highlight>
                  <a:srgbClr val="00FF00"/>
                </a:highlight>
                <a:latin typeface="Calibri"/>
                <a:ea typeface="Calibri"/>
                <a:cs typeface="Calibri"/>
                <a:sym typeface="Calibri"/>
              </a:rPr>
              <a:t>The study area focuses on the Colorado State Forest in north-central Colorado, which stretches across 70,000 acres through Jackson and Larimer counties.  The area was established as a state park in 1970 and is now actively managed by Colorado Parks and Wildlife, Colorado State Forest Service and other partners. Elevation in the park ranges from approximately 2500 to nearly 4000 meters and more than seventy percent of the acreage is covered with coniferous forests ( Colorado Parks &amp; Wildlife). The montane forests are dominated by Lodgepole pine </a:t>
            </a:r>
            <a:r>
              <a:rPr lang="en-US" sz="1100" b="1" i="1" u="none" strike="noStrike" cap="none" baseline="0" dirty="0">
                <a:solidFill>
                  <a:srgbClr val="000000"/>
                </a:solidFill>
                <a:highlight>
                  <a:srgbClr val="00FF00"/>
                </a:highlight>
                <a:latin typeface="Calibri"/>
                <a:ea typeface="Calibri"/>
                <a:cs typeface="Calibri"/>
                <a:sym typeface="Calibri"/>
              </a:rPr>
              <a:t>(</a:t>
            </a:r>
            <a:r>
              <a:rPr lang="en-US" sz="1100" b="1" i="1" u="none" strike="noStrike" cap="none" baseline="0" dirty="0" err="1">
                <a:solidFill>
                  <a:srgbClr val="000000"/>
                </a:solidFill>
                <a:highlight>
                  <a:srgbClr val="00FF00"/>
                </a:highlight>
                <a:latin typeface="Calibri"/>
                <a:ea typeface="Calibri"/>
                <a:cs typeface="Calibri"/>
                <a:sym typeface="Calibri"/>
              </a:rPr>
              <a:t>Pinus</a:t>
            </a:r>
            <a:r>
              <a:rPr lang="en-US" sz="1100" b="1" i="1" u="none" strike="noStrike" cap="none" baseline="0" dirty="0">
                <a:solidFill>
                  <a:srgbClr val="000000"/>
                </a:solidFill>
                <a:highlight>
                  <a:srgbClr val="00FF00"/>
                </a:highlight>
                <a:latin typeface="Calibri"/>
                <a:ea typeface="Calibri"/>
                <a:cs typeface="Calibri"/>
                <a:sym typeface="Calibri"/>
              </a:rPr>
              <a:t> </a:t>
            </a:r>
            <a:r>
              <a:rPr lang="en-US" sz="1100" b="1" i="1" u="none" strike="noStrike" cap="none" baseline="0" dirty="0" err="1">
                <a:solidFill>
                  <a:srgbClr val="000000"/>
                </a:solidFill>
                <a:highlight>
                  <a:srgbClr val="00FF00"/>
                </a:highlight>
                <a:latin typeface="Calibri"/>
                <a:ea typeface="Calibri"/>
                <a:cs typeface="Calibri"/>
                <a:sym typeface="Calibri"/>
              </a:rPr>
              <a:t>contorta</a:t>
            </a:r>
            <a:r>
              <a:rPr lang="en-US" sz="1100" b="1" i="0" u="none" strike="noStrike" cap="none" baseline="0" dirty="0">
                <a:solidFill>
                  <a:srgbClr val="000000"/>
                </a:solidFill>
                <a:highlight>
                  <a:srgbClr val="00FF00"/>
                </a:highlight>
                <a:latin typeface="Calibri"/>
                <a:ea typeface="Calibri"/>
                <a:cs typeface="Calibri"/>
                <a:sym typeface="Calibri"/>
              </a:rPr>
              <a:t>), and fir-spruce communities in the subalpine zone including Douglas fir (</a:t>
            </a:r>
            <a:r>
              <a:rPr lang="en-US" sz="1100" b="1" i="1" u="none" strike="noStrike" cap="none" baseline="0" dirty="0" err="1">
                <a:solidFill>
                  <a:srgbClr val="000000"/>
                </a:solidFill>
                <a:highlight>
                  <a:srgbClr val="00FF00"/>
                </a:highlight>
                <a:latin typeface="Calibri"/>
                <a:ea typeface="Calibri"/>
                <a:cs typeface="Calibri"/>
                <a:sym typeface="Calibri"/>
              </a:rPr>
              <a:t>Pseudotsuga</a:t>
            </a:r>
            <a:r>
              <a:rPr lang="en-US" sz="1100" b="1" i="1" u="none" strike="noStrike" cap="none" baseline="0" dirty="0">
                <a:solidFill>
                  <a:srgbClr val="000000"/>
                </a:solidFill>
                <a:highlight>
                  <a:srgbClr val="00FF00"/>
                </a:highlight>
                <a:latin typeface="Calibri"/>
                <a:ea typeface="Calibri"/>
                <a:cs typeface="Calibri"/>
                <a:sym typeface="Calibri"/>
              </a:rPr>
              <a:t> </a:t>
            </a:r>
            <a:r>
              <a:rPr lang="en-US" sz="1100" b="1" i="1" u="none" strike="noStrike" cap="none" baseline="0" dirty="0" err="1">
                <a:solidFill>
                  <a:srgbClr val="000000"/>
                </a:solidFill>
                <a:highlight>
                  <a:srgbClr val="00FF00"/>
                </a:highlight>
                <a:latin typeface="Calibri"/>
                <a:ea typeface="Calibri"/>
                <a:cs typeface="Calibri"/>
                <a:sym typeface="Calibri"/>
              </a:rPr>
              <a:t>menziesii</a:t>
            </a:r>
            <a:r>
              <a:rPr lang="en-US" sz="1100" b="1" i="1" u="none" strike="noStrike" cap="none" baseline="0" dirty="0">
                <a:solidFill>
                  <a:srgbClr val="000000"/>
                </a:solidFill>
                <a:highlight>
                  <a:srgbClr val="00FF00"/>
                </a:highlight>
                <a:latin typeface="Calibri"/>
                <a:ea typeface="Calibri"/>
                <a:cs typeface="Calibri"/>
                <a:sym typeface="Calibri"/>
              </a:rPr>
              <a:t>)</a:t>
            </a:r>
            <a:r>
              <a:rPr lang="en-US" sz="1100" b="1" i="0" u="none" strike="noStrike" cap="none" baseline="0" dirty="0">
                <a:solidFill>
                  <a:srgbClr val="000000"/>
                </a:solidFill>
                <a:highlight>
                  <a:srgbClr val="00FF00"/>
                </a:highlight>
                <a:latin typeface="Calibri"/>
                <a:ea typeface="Calibri"/>
                <a:cs typeface="Calibri"/>
                <a:sym typeface="Calibri"/>
              </a:rPr>
              <a:t>, Engelmann Spruce (</a:t>
            </a:r>
            <a:r>
              <a:rPr lang="en-US" sz="1100" b="1" i="1" u="none" strike="noStrike" cap="none" baseline="0" dirty="0" err="1">
                <a:solidFill>
                  <a:srgbClr val="000000"/>
                </a:solidFill>
                <a:highlight>
                  <a:srgbClr val="00FF00"/>
                </a:highlight>
                <a:latin typeface="Calibri"/>
                <a:ea typeface="Calibri"/>
                <a:cs typeface="Calibri"/>
                <a:sym typeface="Calibri"/>
              </a:rPr>
              <a:t>Picea</a:t>
            </a:r>
            <a:r>
              <a:rPr lang="en-US" sz="1100" b="1" i="1" u="none" strike="noStrike" cap="none" baseline="0" dirty="0">
                <a:solidFill>
                  <a:srgbClr val="000000"/>
                </a:solidFill>
                <a:highlight>
                  <a:srgbClr val="00FF00"/>
                </a:highlight>
                <a:latin typeface="Calibri"/>
                <a:ea typeface="Calibri"/>
                <a:cs typeface="Calibri"/>
                <a:sym typeface="Calibri"/>
              </a:rPr>
              <a:t> </a:t>
            </a:r>
            <a:r>
              <a:rPr lang="en-US" sz="1100" b="1" i="1" u="none" strike="noStrike" cap="none" baseline="0" dirty="0" err="1">
                <a:solidFill>
                  <a:srgbClr val="000000"/>
                </a:solidFill>
                <a:highlight>
                  <a:srgbClr val="00FF00"/>
                </a:highlight>
                <a:latin typeface="Calibri"/>
                <a:ea typeface="Calibri"/>
                <a:cs typeface="Calibri"/>
                <a:sym typeface="Calibri"/>
              </a:rPr>
              <a:t>engelmannii</a:t>
            </a:r>
            <a:r>
              <a:rPr lang="en-US" sz="1100" b="1" i="0" u="none" strike="noStrike" cap="none" baseline="0" dirty="0">
                <a:solidFill>
                  <a:srgbClr val="000000"/>
                </a:solidFill>
                <a:highlight>
                  <a:srgbClr val="00FF00"/>
                </a:highlight>
                <a:latin typeface="Calibri"/>
                <a:ea typeface="Calibri"/>
                <a:cs typeface="Calibri"/>
                <a:sym typeface="Calibri"/>
              </a:rPr>
              <a:t>), subalpine fir (</a:t>
            </a:r>
            <a:r>
              <a:rPr lang="en-US" sz="1100" b="1" i="1" u="none" strike="noStrike" cap="none" baseline="0" dirty="0" err="1">
                <a:solidFill>
                  <a:srgbClr val="000000"/>
                </a:solidFill>
                <a:highlight>
                  <a:srgbClr val="00FF00"/>
                </a:highlight>
                <a:latin typeface="Calibri"/>
                <a:ea typeface="Calibri"/>
                <a:cs typeface="Calibri"/>
                <a:sym typeface="Calibri"/>
              </a:rPr>
              <a:t>Abies</a:t>
            </a:r>
            <a:r>
              <a:rPr lang="en-US" sz="1100" b="1" i="1" u="none" strike="noStrike" cap="none" baseline="0" dirty="0">
                <a:solidFill>
                  <a:srgbClr val="000000"/>
                </a:solidFill>
                <a:highlight>
                  <a:srgbClr val="00FF00"/>
                </a:highlight>
                <a:latin typeface="Calibri"/>
                <a:ea typeface="Calibri"/>
                <a:cs typeface="Calibri"/>
                <a:sym typeface="Calibri"/>
              </a:rPr>
              <a:t> </a:t>
            </a:r>
            <a:r>
              <a:rPr lang="en-US" sz="1100" b="1" i="1" u="none" strike="noStrike" cap="none" baseline="0" dirty="0" err="1">
                <a:solidFill>
                  <a:srgbClr val="000000"/>
                </a:solidFill>
                <a:highlight>
                  <a:srgbClr val="00FF00"/>
                </a:highlight>
                <a:latin typeface="Calibri"/>
                <a:ea typeface="Calibri"/>
                <a:cs typeface="Calibri"/>
                <a:sym typeface="Calibri"/>
              </a:rPr>
              <a:t>lasiocarpa</a:t>
            </a:r>
            <a:r>
              <a:rPr lang="en-US" sz="1100" b="1" i="1" u="none" strike="noStrike" cap="none" baseline="0" dirty="0">
                <a:solidFill>
                  <a:srgbClr val="000000"/>
                </a:solidFill>
                <a:highlight>
                  <a:srgbClr val="00FF00"/>
                </a:highlight>
                <a:latin typeface="Calibri"/>
                <a:ea typeface="Calibri"/>
                <a:cs typeface="Calibri"/>
                <a:sym typeface="Calibri"/>
              </a:rPr>
              <a:t>)</a:t>
            </a:r>
            <a:r>
              <a:rPr lang="en-US" sz="1100" b="1" i="0" u="none" strike="noStrike" cap="none" baseline="0" dirty="0">
                <a:solidFill>
                  <a:srgbClr val="000000"/>
                </a:solidFill>
                <a:highlight>
                  <a:srgbClr val="00FF00"/>
                </a:highlight>
                <a:latin typeface="Calibri"/>
                <a:ea typeface="Calibri"/>
                <a:cs typeface="Calibri"/>
                <a:sym typeface="Calibri"/>
              </a:rPr>
              <a:t> , and aspen (</a:t>
            </a:r>
            <a:r>
              <a:rPr lang="en-US" sz="1100" b="1" i="1" u="none" strike="noStrike" cap="none" baseline="0" dirty="0" err="1">
                <a:solidFill>
                  <a:srgbClr val="000000"/>
                </a:solidFill>
                <a:highlight>
                  <a:srgbClr val="00FF00"/>
                </a:highlight>
                <a:latin typeface="Calibri"/>
                <a:ea typeface="Calibri"/>
                <a:cs typeface="Calibri"/>
                <a:sym typeface="Calibri"/>
              </a:rPr>
              <a:t>Populus</a:t>
            </a:r>
            <a:r>
              <a:rPr lang="en-US" sz="1100" b="1" i="1" u="none" strike="noStrike" cap="none" baseline="0" dirty="0">
                <a:solidFill>
                  <a:srgbClr val="000000"/>
                </a:solidFill>
                <a:highlight>
                  <a:srgbClr val="00FF00"/>
                </a:highlight>
                <a:latin typeface="Calibri"/>
                <a:ea typeface="Calibri"/>
                <a:cs typeface="Calibri"/>
                <a:sym typeface="Calibri"/>
              </a:rPr>
              <a:t> </a:t>
            </a:r>
            <a:r>
              <a:rPr lang="en-US" sz="1100" b="1" i="1" u="none" strike="noStrike" cap="none" baseline="0" dirty="0" err="1">
                <a:solidFill>
                  <a:srgbClr val="000000"/>
                </a:solidFill>
                <a:highlight>
                  <a:srgbClr val="00FF00"/>
                </a:highlight>
                <a:latin typeface="Calibri"/>
                <a:ea typeface="Calibri"/>
                <a:cs typeface="Calibri"/>
                <a:sym typeface="Calibri"/>
              </a:rPr>
              <a:t>tremula</a:t>
            </a:r>
            <a:r>
              <a:rPr lang="en-US" sz="1100" b="1" i="0" u="none" strike="noStrike" cap="none" baseline="0" dirty="0">
                <a:solidFill>
                  <a:srgbClr val="000000"/>
                </a:solidFill>
                <a:highlight>
                  <a:srgbClr val="00FF00"/>
                </a:highlight>
                <a:latin typeface="Calibri"/>
                <a:ea typeface="Calibri"/>
                <a:cs typeface="Calibri"/>
                <a:sym typeface="Calibri"/>
              </a:rPr>
              <a:t>) ( </a:t>
            </a:r>
            <a:r>
              <a:rPr lang="en-US" sz="1100" b="1" i="0" u="none" strike="noStrike" cap="none" baseline="0" dirty="0" err="1">
                <a:solidFill>
                  <a:srgbClr val="000000"/>
                </a:solidFill>
                <a:highlight>
                  <a:srgbClr val="00FF00"/>
                </a:highlight>
                <a:latin typeface="Calibri"/>
                <a:ea typeface="Calibri"/>
                <a:cs typeface="Calibri"/>
                <a:sym typeface="Calibri"/>
              </a:rPr>
              <a:t>Wiken</a:t>
            </a:r>
            <a:r>
              <a:rPr lang="en-US" sz="1100" b="1" i="0" u="none" strike="noStrike" cap="none" baseline="0" dirty="0">
                <a:solidFill>
                  <a:srgbClr val="000000"/>
                </a:solidFill>
                <a:highlight>
                  <a:srgbClr val="00FF00"/>
                </a:highlight>
                <a:latin typeface="Calibri"/>
                <a:ea typeface="Calibri"/>
                <a:cs typeface="Calibri"/>
                <a:sym typeface="Calibri"/>
              </a:rPr>
              <a:t> et al., 2011). </a:t>
            </a:r>
          </a:p>
          <a:p>
            <a:pPr marL="0" marR="0" lvl="0" indent="0" algn="l" rtl="0">
              <a:spcBef>
                <a:spcPts val="0"/>
              </a:spcBef>
              <a:buClr>
                <a:srgbClr val="000000"/>
              </a:buClr>
              <a:buFont typeface="Calibri"/>
              <a:buNone/>
            </a:pPr>
            <a:endParaRPr sz="1100" b="1" dirty="0">
              <a:solidFill>
                <a:srgbClr val="000000"/>
              </a:solidFill>
              <a:highlight>
                <a:srgbClr val="00FF00"/>
              </a:highlight>
            </a:endParaRPr>
          </a:p>
          <a:p>
            <a:pPr marL="0" marR="0" lvl="0" indent="0" algn="l" rtl="0">
              <a:spcBef>
                <a:spcPts val="0"/>
              </a:spcBef>
              <a:buClr>
                <a:srgbClr val="000000"/>
              </a:buClr>
              <a:buSzPct val="25000"/>
              <a:buFont typeface="Calibri"/>
              <a:buNone/>
            </a:pPr>
            <a:r>
              <a:rPr lang="en-US" sz="1100" b="1" dirty="0">
                <a:solidFill>
                  <a:srgbClr val="000000"/>
                </a:solidFill>
                <a:highlight>
                  <a:srgbClr val="00FF00"/>
                </a:highlight>
              </a:rPr>
              <a:t>World Imagery Basemap Source: ESRI, Digital Globe</a:t>
            </a:r>
          </a:p>
          <a:p>
            <a:pPr marL="0" marR="0" lvl="0" indent="0" algn="l" rtl="0">
              <a:spcBef>
                <a:spcPts val="0"/>
              </a:spcBef>
              <a:buClr>
                <a:srgbClr val="000000"/>
              </a:buClr>
              <a:buSzPct val="25000"/>
              <a:buFont typeface="Calibri"/>
              <a:buNone/>
            </a:pPr>
            <a:r>
              <a:rPr lang="en-US" sz="1100" b="1" dirty="0">
                <a:solidFill>
                  <a:srgbClr val="000000"/>
                </a:solidFill>
                <a:highlight>
                  <a:srgbClr val="00FF00"/>
                </a:highlight>
              </a:rPr>
              <a:t>World </a:t>
            </a:r>
            <a:r>
              <a:rPr lang="en-US" sz="1100" b="1" dirty="0" err="1">
                <a:solidFill>
                  <a:srgbClr val="000000"/>
                </a:solidFill>
                <a:highlight>
                  <a:srgbClr val="00FF00"/>
                </a:highlight>
              </a:rPr>
              <a:t>Topo</a:t>
            </a:r>
            <a:r>
              <a:rPr lang="en-US" sz="1100" b="1" dirty="0">
                <a:solidFill>
                  <a:srgbClr val="000000"/>
                </a:solidFill>
                <a:highlight>
                  <a:srgbClr val="00FF00"/>
                </a:highlight>
              </a:rPr>
              <a:t> Basemap Source: ESRI</a:t>
            </a:r>
          </a:p>
        </p:txBody>
      </p:sp>
      <p:sp>
        <p:nvSpPr>
          <p:cNvPr id="130" name="Shape 1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1" i="0" u="none" strike="noStrike" cap="none" baseline="0">
                <a:solidFill>
                  <a:schemeClr val="dk1"/>
                </a:solidFill>
                <a:highlight>
                  <a:srgbClr val="00FF00"/>
                </a:highlight>
                <a:latin typeface="Calibri"/>
                <a:ea typeface="Calibri"/>
                <a:cs typeface="Calibri"/>
                <a:sym typeface="Calibri"/>
              </a:rPr>
              <a:t>The main objective of the project is the creation of a species composition map for use by our project partners in Colorado State Forest. This is novel because while previous projects and published works have integrated free medium-resolution imagery with other types of high resolution, and often expensive, sensors such as LIDAR, this project aims to utilize only freely available satellite imagery in combination with reference data to map tree species composition within the study area.</a:t>
            </a:r>
          </a:p>
          <a:p>
            <a:pPr marL="0" marR="0" lvl="0" indent="0" algn="l" rtl="0">
              <a:spcBef>
                <a:spcPts val="0"/>
              </a:spcBef>
              <a:buClr>
                <a:schemeClr val="dk1"/>
              </a:buClr>
              <a:buFont typeface="Calibri"/>
              <a:buNone/>
            </a:pPr>
            <a:endParaRPr sz="1200" b="1" i="0" u="none" strike="noStrike" cap="none" baseline="0">
              <a:solidFill>
                <a:schemeClr val="dk1"/>
              </a:solidFill>
              <a:highlight>
                <a:srgbClr val="00FF00"/>
              </a:highlight>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baseline="0">
                <a:solidFill>
                  <a:schemeClr val="dk1"/>
                </a:solidFill>
                <a:highlight>
                  <a:srgbClr val="00FF00"/>
                </a:highlight>
                <a:latin typeface="Calibri"/>
                <a:ea typeface="Calibri"/>
                <a:cs typeface="Calibri"/>
                <a:sym typeface="Calibri"/>
              </a:rPr>
              <a:t>To aid in this project, we aim to utilize a novel zero-inflated model developed by researchers at the University of Montana to help enhance the reference data and imagery to accurately predict species distribution by canopy cover. This model is still being developed and our use of it provides an additional case study to test its feasibility and accuracy in temperate mountain environments. </a:t>
            </a:r>
          </a:p>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
        <p:nvSpPr>
          <p:cNvPr id="137" name="Shape 1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highlight>
                  <a:srgbClr val="00FF00"/>
                </a:highlight>
                <a:latin typeface="Calibri"/>
                <a:ea typeface="Calibri"/>
                <a:cs typeface="Calibri"/>
                <a:sym typeface="Calibri"/>
              </a:rPr>
              <a:t>In order to replicate the data used by Savage/Lawrence we gathered Landsat data for four different summer dates, with two scenes acquired for 2002(July &amp; August) and two for 2014 (July &amp; September). Also, SRTM data was downloaded from USGS Earth Explorer, providing us with a 30m DEM that we then used to create aspect and slope rasters .</a:t>
            </a:r>
          </a:p>
        </p:txBody>
      </p:sp>
      <p:sp>
        <p:nvSpPr>
          <p:cNvPr id="149" name="Shape 14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US" sz="1200" b="1" i="0" u="none" strike="noStrike" cap="none" baseline="0">
                <a:solidFill>
                  <a:srgbClr val="000000"/>
                </a:solidFill>
                <a:highlight>
                  <a:srgbClr val="00FF00"/>
                </a:highlight>
                <a:latin typeface="Calibri"/>
                <a:ea typeface="Calibri"/>
                <a:cs typeface="Calibri"/>
                <a:sym typeface="Calibri"/>
              </a:rPr>
              <a:t>Here are the two most recent image stacks used to run through the second step of the model. The two stacks were used to capture any differences between pre- and post-beetle outbreak on species identification in the model. Combinations based on specifications from Savage et al. (2015)</a:t>
            </a:r>
          </a:p>
        </p:txBody>
      </p:sp>
      <p:sp>
        <p:nvSpPr>
          <p:cNvPr id="158" name="Shape 15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1" i="0" u="none" strike="noStrike" cap="none" baseline="0">
                <a:solidFill>
                  <a:schemeClr val="dk1"/>
                </a:solidFill>
                <a:highlight>
                  <a:srgbClr val="00FF00"/>
                </a:highlight>
                <a:latin typeface="Calibri"/>
                <a:ea typeface="Calibri"/>
                <a:cs typeface="Calibri"/>
                <a:sym typeface="Calibri"/>
              </a:rPr>
              <a:t>First, we run step 1 of the model. The statistical results of step 1 provides both an indicator of dataset reliability, but also a way to choose the model that fits the data the best. Based on this information you choose your model for the step 2 map output. In this case we used Savage et al’s (2015) model selection which was already written into the R code. Because the two study areas were similar in species composition and environmental factors we felt that changing the model was unnecessary. Moreover, Savage et al had great results and we attempted to reproduce their accuracy by using the same model. However, we did run several variations in the data [as seen on the slide].</a:t>
            </a:r>
          </a:p>
        </p:txBody>
      </p:sp>
      <p:sp>
        <p:nvSpPr>
          <p:cNvPr id="165" name="Shape 16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7</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highlight>
                  <a:srgbClr val="00FF00"/>
                </a:highlight>
                <a:latin typeface="Calibri"/>
                <a:ea typeface="Calibri"/>
                <a:cs typeface="Calibri"/>
                <a:sym typeface="Calibri"/>
              </a:rPr>
              <a:t>The Resulting output is a spreadsheet of statistical from a Wilcoxons signed-rank test and 10-fold cross validation for each model to test how accurately our model is performing in its predictions. So each model is run 10 times, and each time, a random 25% of the data is excluded. This effectively creates 10 sub-samples in our dataset where each subsample is used once for validation, and all of the observations in the data set are used as training data for the model and statistical validation. The average of the 10 outputs can then be used as a single estimation for our desired statistics.  In this case, it is the combination of the SVM.RF model from Savage 2015 was performed. The Wilcoxon’s signed-rank test, which is a test used for paired data sets with some assumptions, but no assumptions of normality or distristribution. So all parameters for this model are determined and added by the training data we input. </a:t>
            </a:r>
          </a:p>
          <a:p>
            <a:pPr marL="0" marR="0" lvl="0" indent="0" algn="l" rtl="0">
              <a:spcBef>
                <a:spcPts val="0"/>
              </a:spcBef>
              <a:buClr>
                <a:schemeClr val="dk1"/>
              </a:buClr>
              <a:buFont typeface="Calibri"/>
              <a:buNone/>
            </a:pPr>
            <a:endParaRPr sz="1200" b="0" i="0" u="none" strike="noStrike" cap="none" baseline="0">
              <a:solidFill>
                <a:schemeClr val="dk1"/>
              </a:solidFill>
              <a:highlight>
                <a:srgbClr val="00FF00"/>
              </a:highlight>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a:solidFill>
                  <a:schemeClr val="dk1"/>
                </a:solidFill>
                <a:highlight>
                  <a:srgbClr val="00FF00"/>
                </a:highlight>
                <a:latin typeface="Calibri"/>
                <a:ea typeface="Calibri"/>
                <a:cs typeface="Calibri"/>
                <a:sym typeface="Calibri"/>
              </a:rPr>
              <a:t> In this case the statistics we are most focused on are the confidence interval width, and the RMSE (This model uses a 95% confidence interval). </a:t>
            </a:r>
          </a:p>
          <a:p>
            <a:pPr marL="0" marR="0" lvl="0" indent="0" algn="l" rtl="0">
              <a:spcBef>
                <a:spcPts val="0"/>
              </a:spcBef>
              <a:buClr>
                <a:schemeClr val="dk1"/>
              </a:buClr>
              <a:buSzPct val="25000"/>
              <a:buFont typeface="Calibri"/>
              <a:buNone/>
            </a:pPr>
            <a:r>
              <a:rPr lang="en-US" sz="1200" b="0" i="0" u="none" strike="noStrike" cap="none" baseline="0">
                <a:solidFill>
                  <a:schemeClr val="dk1"/>
                </a:solidFill>
                <a:highlight>
                  <a:srgbClr val="00FF00"/>
                </a:highlight>
                <a:latin typeface="Calibri"/>
                <a:ea typeface="Calibri"/>
                <a:cs typeface="Calibri"/>
                <a:sym typeface="Calibri"/>
              </a:rPr>
              <a:t>So when selecting a model that performed well, we are looking for a reasonable confidence interval size, (the smaller value the better), and then we want to look across and make sure the root-mean-square-error (RMSE) is also a reasonably small value in the context of our data. Since we are predicting percent canopy cover from 10-100, nearly 10% error is not outstandingly bad. The RMSE statistic supplements the mean difference used to create the CI </a:t>
            </a:r>
          </a:p>
        </p:txBody>
      </p:sp>
      <p:sp>
        <p:nvSpPr>
          <p:cNvPr id="173" name="Shape 17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8</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1" i="0" u="none" strike="noStrike" cap="none" baseline="0">
                <a:solidFill>
                  <a:schemeClr val="dk1"/>
                </a:solidFill>
                <a:highlight>
                  <a:srgbClr val="00FF00"/>
                </a:highlight>
                <a:latin typeface="Calibri"/>
                <a:ea typeface="Calibri"/>
                <a:cs typeface="Calibri"/>
                <a:sym typeface="Calibri"/>
              </a:rPr>
              <a:t>At this point in our workflow, we have collected and organized reference data, and have compiled our multi-image and elevation derived data composites. Presumably we have selected the best model and reference data combination from step 1 as well. Now we run step 2 of the model which runs as follows [quickly go through slide].</a:t>
            </a:r>
          </a:p>
        </p:txBody>
      </p:sp>
      <p:sp>
        <p:nvSpPr>
          <p:cNvPr id="206" name="Shape 2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sz="2800" i="1"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sz="8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88"/>
        <p:cNvGrpSpPr/>
        <p:nvPr/>
      </p:nvGrpSpPr>
      <p:grpSpPr>
        <a:xfrm>
          <a:off x="0" y="0"/>
          <a:ext cx="0" cy="0"/>
          <a:chOff x="0" y="0"/>
          <a:chExt cx="0" cy="0"/>
        </a:xfrm>
      </p:grpSpPr>
      <p:sp>
        <p:nvSpPr>
          <p:cNvPr id="89" name="Shape 8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0" name="Shape 9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1" name="Shape 91"/>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2" name="Shape 92"/>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3" name="Shape 93"/>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94" name="Shape 94"/>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7" name="Shape 97"/>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8" name="Shape 9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100" name="Shape 10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01" name="Shape 101"/>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02" name="Shape 10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36" name="Shape 36"/>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9" name="Shape 3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0" name="Shape 40"/>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sz="6000" b="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1" name="Shape 4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96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2"/>
        <p:cNvGrpSpPr/>
        <p:nvPr/>
      </p:nvGrpSpPr>
      <p:grpSpPr>
        <a:xfrm>
          <a:off x="0" y="0"/>
          <a:ext cx="0" cy="0"/>
          <a:chOff x="0" y="0"/>
          <a:chExt cx="0" cy="0"/>
        </a:xfrm>
      </p:grpSpPr>
      <p:sp>
        <p:nvSpPr>
          <p:cNvPr id="43" name="Shape 4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4" name="Shape 4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5" name="Shape 45"/>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7" name="Shape 47"/>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48" name="Shape 48"/>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49"/>
        <p:cNvGrpSpPr/>
        <p:nvPr/>
      </p:nvGrpSpPr>
      <p:grpSpPr>
        <a:xfrm>
          <a:off x="0" y="0"/>
          <a:ext cx="0" cy="0"/>
          <a:chOff x="0" y="0"/>
          <a:chExt cx="0" cy="0"/>
        </a:xfrm>
      </p:grpSpPr>
      <p:sp>
        <p:nvSpPr>
          <p:cNvPr id="50" name="Shape 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1" name="Shape 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2" name="Shape 52"/>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4" name="Shape 54"/>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55" name="Shape 55"/>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6"/>
        <p:cNvGrpSpPr/>
        <p:nvPr/>
      </p:nvGrpSpPr>
      <p:grpSpPr>
        <a:xfrm>
          <a:off x="0" y="0"/>
          <a:ext cx="0" cy="0"/>
          <a:chOff x="0" y="0"/>
          <a:chExt cx="0" cy="0"/>
        </a:xfrm>
      </p:grpSpPr>
      <p:sp>
        <p:nvSpPr>
          <p:cNvPr id="57" name="Shape 5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8" name="Shape 5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9" name="Shape 5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60" name="Shape 6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2" name="Shape 6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3" name="Shape 6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64"/>
        <p:cNvGrpSpPr/>
        <p:nvPr/>
      </p:nvGrpSpPr>
      <p:grpSpPr>
        <a:xfrm>
          <a:off x="0" y="0"/>
          <a:ext cx="0" cy="0"/>
          <a:chOff x="0" y="0"/>
          <a:chExt cx="0" cy="0"/>
        </a:xfrm>
      </p:grpSpPr>
      <p:sp>
        <p:nvSpPr>
          <p:cNvPr id="65" name="Shape 6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6" name="Shape 6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7" name="Shape 67"/>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8" name="Shape 68"/>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sz="5400" b="1" baseline="0">
                <a:solidFill>
                  <a:srgbClr val="BFBFBF"/>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1" name="Shape 71"/>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3" name="Shape 73"/>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74"/>
        <p:cNvGrpSpPr/>
        <p:nvPr/>
      </p:nvGrpSpPr>
      <p:grpSpPr>
        <a:xfrm>
          <a:off x="0" y="0"/>
          <a:ext cx="0" cy="0"/>
          <a:chOff x="0" y="0"/>
          <a:chExt cx="0" cy="0"/>
        </a:xfrm>
      </p:grpSpPr>
      <p:sp>
        <p:nvSpPr>
          <p:cNvPr id="75" name="Shape 7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6" name="Shape 7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7" name="Shape 77"/>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9" name="Shape 79"/>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80" name="Shape 80"/>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3" name="Shape 8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4" name="Shape 84"/>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5" name="Shape 85"/>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6" name="Shape 86"/>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87" name="Shape 87"/>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sz="4400" b="0" i="0" u="none" strike="noStrike" cap="none" baseline="0">
                <a:solidFill>
                  <a:schemeClr val="dk1"/>
                </a:solidFill>
                <a:latin typeface="Questrial"/>
                <a:ea typeface="Questrial"/>
                <a:cs typeface="Questrial"/>
                <a:sym typeface="Questrial"/>
                <a:rtl val="0"/>
              </a:defRPr>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127000" algn="l" rtl="0">
              <a:lnSpc>
                <a:spcPct val="90000"/>
              </a:lnSpc>
              <a:spcBef>
                <a:spcPts val="1000"/>
              </a:spcBef>
              <a:spcAft>
                <a:spcPts val="0"/>
              </a:spcAft>
              <a:buClr>
                <a:schemeClr val="dk1"/>
              </a:buClr>
              <a:buFont typeface="Arial"/>
              <a:buChar char="•"/>
              <a:defRPr sz="2800" b="0" i="0" u="none" strike="noStrike" cap="none" baseline="0">
                <a:solidFill>
                  <a:schemeClr val="dk1"/>
                </a:solidFill>
                <a:latin typeface="Questrial"/>
                <a:ea typeface="Questrial"/>
                <a:cs typeface="Questrial"/>
                <a:sym typeface="Questrial"/>
                <a:rtl val="0"/>
              </a:defRPr>
            </a:lvl1pPr>
            <a:lvl2pPr marL="685800" marR="0" indent="76200" algn="l" rtl="0">
              <a:lnSpc>
                <a:spcPct val="90000"/>
              </a:lnSpc>
              <a:spcBef>
                <a:spcPts val="500"/>
              </a:spcBef>
              <a:spcAft>
                <a:spcPts val="0"/>
              </a:spcAft>
              <a:buClr>
                <a:schemeClr val="dk1"/>
              </a:buClr>
              <a:buFont typeface="Arial"/>
              <a:buChar char="•"/>
              <a:defRPr sz="2400" b="0" i="0" u="none" strike="noStrike" cap="none" baseline="0">
                <a:solidFill>
                  <a:schemeClr val="dk1"/>
                </a:solidFill>
                <a:latin typeface="Questrial"/>
                <a:ea typeface="Questrial"/>
                <a:cs typeface="Questrial"/>
                <a:sym typeface="Questrial"/>
                <a:rtl val="0"/>
              </a:defRPr>
            </a:lvl2pPr>
            <a:lvl3pPr marL="1143000" marR="0" indent="25400" algn="l" rtl="0">
              <a:lnSpc>
                <a:spcPct val="90000"/>
              </a:lnSpc>
              <a:spcBef>
                <a:spcPts val="500"/>
              </a:spcBef>
              <a:spcAft>
                <a:spcPts val="0"/>
              </a:spcAft>
              <a:buClr>
                <a:schemeClr val="dk1"/>
              </a:buClr>
              <a:buFont typeface="Arial"/>
              <a:buChar char="•"/>
              <a:defRPr sz="2000" b="0" i="0" u="none" strike="noStrike" cap="none" baseline="0">
                <a:solidFill>
                  <a:schemeClr val="dk1"/>
                </a:solidFill>
                <a:latin typeface="Questrial"/>
                <a:ea typeface="Questrial"/>
                <a:cs typeface="Questrial"/>
                <a:sym typeface="Questrial"/>
                <a:rtl val="0"/>
              </a:defRPr>
            </a:lvl3pPr>
            <a:lvl4pPr marL="16002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4pPr>
            <a:lvl5pPr marL="20574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5pPr>
            <a:lvl6pPr marL="25146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6pPr>
            <a:lvl7pPr marL="29718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7pPr>
            <a:lvl8pPr marL="34290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8pPr>
            <a:lvl9pPr marL="38862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A6A3A3"/>
              </a:buClr>
              <a:buFont typeface="Questrial"/>
              <a:buNone/>
              <a:defRPr sz="1200" b="0" i="0" u="none" strike="noStrike" cap="none" baseline="0">
                <a:solidFill>
                  <a:srgbClr val="A6A3A3"/>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A6A3A3"/>
              </a:buClr>
              <a:buFont typeface="Questrial"/>
              <a:buNone/>
              <a:defRPr sz="1200" b="0" i="0" u="none" strike="noStrike" cap="none" baseline="0">
                <a:solidFill>
                  <a:srgbClr val="A6A3A3"/>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baseline="0">
                <a:solidFill>
                  <a:srgbClr val="A6A3A3"/>
                </a:solidFill>
                <a:latin typeface="Questrial"/>
                <a:ea typeface="Questrial"/>
                <a:cs typeface="Questrial"/>
                <a:sym typeface="Questrial"/>
                <a:rtl val="0"/>
              </a:rPr>
              <a:t>‹#›</a:t>
            </a:fld>
            <a:endParaRPr lang="en-US" sz="1200" b="0" i="0" u="none" strike="noStrike" cap="none" baseline="0">
              <a:solidFill>
                <a:srgbClr val="A6A3A3"/>
              </a:solidFill>
              <a:latin typeface="Questrial"/>
              <a:ea typeface="Questrial"/>
              <a:cs typeface="Questrial"/>
              <a:sym typeface="Questrial"/>
              <a:rtl val="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1285875"/>
            <a:ext cx="7772400" cy="24045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dirty="0">
                <a:solidFill>
                  <a:schemeClr val="accent1"/>
                </a:solidFill>
                <a:latin typeface="Century Gothic"/>
                <a:ea typeface="Questrial"/>
                <a:cs typeface="Century Gothic"/>
                <a:sym typeface="Questrial"/>
                <a:rtl val="0"/>
              </a:rPr>
              <a:t>Colorado Agriculture </a:t>
            </a:r>
          </a:p>
        </p:txBody>
      </p:sp>
      <p:sp>
        <p:nvSpPr>
          <p:cNvPr id="105" name="Shape 105"/>
          <p:cNvSpPr txBox="1">
            <a:spLocks noGrp="1"/>
          </p:cNvSpPr>
          <p:nvPr>
            <p:ph type="body" idx="2"/>
          </p:nvPr>
        </p:nvSpPr>
        <p:spPr>
          <a:xfrm>
            <a:off x="1389887" y="5278485"/>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2000" b="0" i="0" u="none" strike="noStrike" cap="none" baseline="0" dirty="0">
                <a:solidFill>
                  <a:srgbClr val="A5A5A5"/>
                </a:solidFill>
                <a:latin typeface="Century Gothic"/>
                <a:ea typeface="Questrial"/>
                <a:cs typeface="Century Gothic"/>
                <a:sym typeface="Questrial"/>
                <a:rtl val="0"/>
              </a:rPr>
              <a:t>Brian Woodward </a:t>
            </a:r>
          </a:p>
        </p:txBody>
      </p:sp>
      <p:sp>
        <p:nvSpPr>
          <p:cNvPr id="106" name="Shape 106"/>
          <p:cNvSpPr txBox="1">
            <a:spLocks noGrp="1"/>
          </p:cNvSpPr>
          <p:nvPr>
            <p:ph type="body" idx="3"/>
          </p:nvPr>
        </p:nvSpPr>
        <p:spPr>
          <a:xfrm>
            <a:off x="1326145" y="5647817"/>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2000" b="0" i="0" u="none" strike="noStrike" cap="none" baseline="0" dirty="0">
                <a:solidFill>
                  <a:srgbClr val="A5A5A5"/>
                </a:solidFill>
                <a:latin typeface="Century Gothic"/>
                <a:ea typeface="Questrial"/>
                <a:cs typeface="Century Gothic"/>
                <a:sym typeface="Questrial"/>
                <a:rtl val="0"/>
              </a:rPr>
              <a:t>Sarah Carroll</a:t>
            </a:r>
          </a:p>
        </p:txBody>
      </p:sp>
      <p:sp>
        <p:nvSpPr>
          <p:cNvPr id="107" name="Shape 107"/>
          <p:cNvSpPr txBox="1">
            <a:spLocks noGrp="1"/>
          </p:cNvSpPr>
          <p:nvPr>
            <p:ph type="body" idx="4"/>
          </p:nvPr>
        </p:nvSpPr>
        <p:spPr>
          <a:xfrm>
            <a:off x="3044683" y="5278485"/>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2000" b="0" i="0" u="none" strike="noStrike" cap="none" baseline="0" smtClean="0">
                <a:solidFill>
                  <a:srgbClr val="A5A5A5"/>
                </a:solidFill>
                <a:latin typeface="Century Gothic"/>
                <a:ea typeface="Questrial"/>
                <a:cs typeface="Century Gothic"/>
                <a:sym typeface="Questrial"/>
                <a:rtl val="0"/>
              </a:rPr>
              <a:t>Eric Rounds</a:t>
            </a:r>
            <a:endParaRPr lang="en-US" sz="2000" b="0" i="0" u="none" strike="noStrike" cap="none" baseline="0" dirty="0">
              <a:solidFill>
                <a:srgbClr val="A5A5A5"/>
              </a:solidFill>
              <a:latin typeface="Century Gothic"/>
              <a:ea typeface="Questrial"/>
              <a:cs typeface="Century Gothic"/>
              <a:sym typeface="Questrial"/>
              <a:rtl val="0"/>
            </a:endParaRPr>
          </a:p>
        </p:txBody>
      </p:sp>
      <p:sp>
        <p:nvSpPr>
          <p:cNvPr id="108" name="Shape 108"/>
          <p:cNvSpPr txBox="1">
            <a:spLocks noGrp="1"/>
          </p:cNvSpPr>
          <p:nvPr>
            <p:ph type="body" idx="5"/>
          </p:nvPr>
        </p:nvSpPr>
        <p:spPr>
          <a:xfrm>
            <a:off x="3603564" y="5647817"/>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2000" b="0" i="0" u="none" strike="noStrike" cap="none" baseline="0" dirty="0" smtClean="0">
                <a:solidFill>
                  <a:srgbClr val="A5A5A5"/>
                </a:solidFill>
                <a:latin typeface="Century Gothic"/>
                <a:ea typeface="Questrial"/>
                <a:cs typeface="Century Gothic"/>
                <a:sym typeface="Questrial"/>
                <a:rtl val="0"/>
              </a:rPr>
              <a:t>Nicholas </a:t>
            </a:r>
            <a:r>
              <a:rPr lang="en-US" sz="2000" b="0" i="0" u="none" strike="noStrike" cap="none" baseline="0" dirty="0">
                <a:solidFill>
                  <a:srgbClr val="A5A5A5"/>
                </a:solidFill>
                <a:latin typeface="Century Gothic"/>
                <a:ea typeface="Questrial"/>
                <a:cs typeface="Century Gothic"/>
                <a:sym typeface="Questrial"/>
                <a:rtl val="0"/>
              </a:rPr>
              <a:t>Kotlinski</a:t>
            </a:r>
          </a:p>
        </p:txBody>
      </p:sp>
      <p:sp>
        <p:nvSpPr>
          <p:cNvPr id="109" name="Shape 109"/>
          <p:cNvSpPr txBox="1">
            <a:spLocks noGrp="1"/>
          </p:cNvSpPr>
          <p:nvPr>
            <p:ph type="body" idx="6"/>
          </p:nvPr>
        </p:nvSpPr>
        <p:spPr>
          <a:xfrm>
            <a:off x="1143000" y="3909431"/>
            <a:ext cx="6858000" cy="1039216"/>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rgbClr val="000000"/>
              </a:buClr>
              <a:buSzPct val="25000"/>
              <a:buFont typeface="Arial"/>
              <a:buNone/>
            </a:pPr>
            <a:r>
              <a:rPr lang="en-US" sz="2590" b="0" i="1" u="none" strike="noStrike" cap="none" baseline="0" dirty="0">
                <a:solidFill>
                  <a:srgbClr val="000000"/>
                </a:solidFill>
                <a:latin typeface="Century Gothic"/>
                <a:ea typeface="Questrial"/>
                <a:cs typeface="Century Gothic"/>
                <a:sym typeface="Questrial"/>
                <a:rtl val="0"/>
              </a:rPr>
              <a:t>Mapping Forest Species Composition at the Colorado State Forest using Landsat for Integrative Spatial Modeling</a:t>
            </a:r>
          </a:p>
          <a:p>
            <a:pPr marL="0" marR="0" lvl="0" indent="0" algn="ctr" rtl="0">
              <a:lnSpc>
                <a:spcPct val="80000"/>
              </a:lnSpc>
              <a:spcBef>
                <a:spcPts val="0"/>
              </a:spcBef>
              <a:spcAft>
                <a:spcPts val="0"/>
              </a:spcAft>
              <a:buClr>
                <a:schemeClr val="dk1"/>
              </a:buClr>
              <a:buFont typeface="Arial"/>
              <a:buNone/>
            </a:pPr>
            <a:endParaRPr sz="2590" b="0" i="1" u="none" strike="noStrike" cap="none" baseline="0" dirty="0">
              <a:solidFill>
                <a:srgbClr val="000000"/>
              </a:solidFill>
              <a:latin typeface="Questrial"/>
              <a:ea typeface="Questrial"/>
              <a:cs typeface="Questrial"/>
              <a:sym typeface="Questrial"/>
              <a:rtl val="0"/>
            </a:endParaRPr>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190501" y="1275424"/>
            <a:ext cx="5226451" cy="365672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000" b="0" i="0" u="none" strike="noStrike" cap="none" baseline="0" dirty="0">
                <a:solidFill>
                  <a:srgbClr val="000000"/>
                </a:solidFill>
                <a:latin typeface="Century Gothic"/>
                <a:cs typeface="Century Gothic"/>
                <a:sym typeface="Questrial"/>
                <a:rtl val="0"/>
              </a:rPr>
              <a:t>Inputs:</a:t>
            </a:r>
          </a:p>
          <a:p>
            <a:pPr marL="457200" marR="0" lvl="0" indent="-228600" algn="l" rtl="0">
              <a:lnSpc>
                <a:spcPct val="9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cs typeface="Century Gothic"/>
                <a:sym typeface="Questrial"/>
                <a:rtl val="0"/>
              </a:rPr>
              <a:t> Image stack</a:t>
            </a:r>
          </a:p>
          <a:p>
            <a:pPr marL="228600" marR="0" lvl="0" indent="0" algn="l" rtl="0">
              <a:lnSpc>
                <a:spcPct val="90000"/>
              </a:lnSpc>
              <a:spcBef>
                <a:spcPts val="0"/>
              </a:spcBef>
              <a:spcAft>
                <a:spcPts val="0"/>
              </a:spcAft>
              <a:buClr>
                <a:srgbClr val="000000"/>
              </a:buClr>
              <a:buFont typeface="Questrial"/>
              <a:buNone/>
            </a:pPr>
            <a:endParaRPr sz="2000" b="0" i="0" u="none" strike="noStrike" cap="none" baseline="0" dirty="0">
              <a:solidFill>
                <a:srgbClr val="000000"/>
              </a:solidFill>
              <a:latin typeface="Century Gothic"/>
              <a:cs typeface="Century Gothic"/>
              <a:sym typeface="Questrial"/>
              <a:rtl val="0"/>
            </a:endParaRPr>
          </a:p>
          <a:p>
            <a:pPr marL="457200" marR="0" lvl="0" indent="-228600" algn="l" rtl="0">
              <a:lnSpc>
                <a:spcPct val="9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cs typeface="Century Gothic"/>
                <a:sym typeface="Questrial"/>
                <a:rtl val="0"/>
              </a:rPr>
              <a:t> One reference data spreadsheet per model run</a:t>
            </a: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cs typeface="Century Gothic"/>
              <a:sym typeface="Questrial"/>
              <a:rtl val="0"/>
            </a:endParaRPr>
          </a:p>
          <a:p>
            <a:pPr marL="0" marR="0" lvl="0" indent="0" algn="l" rtl="0">
              <a:lnSpc>
                <a:spcPct val="90000"/>
              </a:lnSpc>
              <a:spcBef>
                <a:spcPts val="0"/>
              </a:spcBef>
              <a:spcAft>
                <a:spcPts val="0"/>
              </a:spcAft>
              <a:buClr>
                <a:schemeClr val="dk1"/>
              </a:buClr>
              <a:buSzPct val="25000"/>
              <a:buFont typeface="Questrial"/>
              <a:buNone/>
            </a:pPr>
            <a:r>
              <a:rPr lang="en-US" sz="2000" b="0" i="0" u="none" strike="noStrike" cap="none" baseline="0" dirty="0">
                <a:solidFill>
                  <a:srgbClr val="000000"/>
                </a:solidFill>
                <a:latin typeface="Century Gothic"/>
                <a:cs typeface="Century Gothic"/>
                <a:sym typeface="Questrial"/>
                <a:rtl val="0"/>
              </a:rPr>
              <a:t>Percent canopy cover map outputs:</a:t>
            </a:r>
          </a:p>
          <a:p>
            <a:pPr marL="0" marR="0" lvl="0" indent="0" algn="l" rtl="0">
              <a:lnSpc>
                <a:spcPct val="90000"/>
              </a:lnSpc>
              <a:spcBef>
                <a:spcPts val="0"/>
              </a:spcBef>
              <a:spcAft>
                <a:spcPts val="0"/>
              </a:spcAft>
              <a:buClr>
                <a:schemeClr val="dk1"/>
              </a:buClr>
              <a:buFont typeface="Questrial"/>
              <a:buNone/>
            </a:pPr>
            <a:endParaRPr dirty="0">
              <a:solidFill>
                <a:srgbClr val="000000"/>
              </a:solidFill>
              <a:latin typeface="Century Gothic"/>
              <a:cs typeface="Century Gothic"/>
              <a:rtl val="0"/>
            </a:endParaRPr>
          </a:p>
          <a:p>
            <a:pPr marL="342900" marR="0" lvl="0" indent="-342900" algn="l" rtl="0">
              <a:lnSpc>
                <a:spcPct val="90000"/>
              </a:lnSpc>
              <a:spcBef>
                <a:spcPts val="0"/>
              </a:spcBef>
              <a:spcAft>
                <a:spcPts val="0"/>
              </a:spcAft>
              <a:buClr>
                <a:srgbClr val="000000"/>
              </a:buClr>
              <a:buSzPct val="100000"/>
              <a:buFont typeface="Noto Symbol"/>
              <a:buChar char="❖"/>
            </a:pPr>
            <a:r>
              <a:rPr lang="en-US" sz="2000" b="0" i="0" u="none" strike="noStrike" cap="none" baseline="0" dirty="0">
                <a:solidFill>
                  <a:srgbClr val="000000"/>
                </a:solidFill>
                <a:latin typeface="Century Gothic"/>
                <a:cs typeface="Century Gothic"/>
                <a:sym typeface="Questrial"/>
                <a:rtl val="0"/>
              </a:rPr>
              <a:t>All trees (live and dead)  [4]</a:t>
            </a:r>
          </a:p>
          <a:p>
            <a:pPr marL="342900" marR="0" lvl="0" indent="-342900" algn="l" rtl="0">
              <a:lnSpc>
                <a:spcPct val="90000"/>
              </a:lnSpc>
              <a:spcBef>
                <a:spcPts val="0"/>
              </a:spcBef>
              <a:spcAft>
                <a:spcPts val="0"/>
              </a:spcAft>
              <a:buClr>
                <a:srgbClr val="000000"/>
              </a:buClr>
              <a:buSzPct val="100000"/>
              <a:buFont typeface="Noto Symbol"/>
              <a:buChar char="❖"/>
            </a:pPr>
            <a:r>
              <a:rPr lang="en-US" sz="2000" b="0" i="0" u="none" strike="noStrike" cap="none" baseline="0" dirty="0">
                <a:solidFill>
                  <a:srgbClr val="000000"/>
                </a:solidFill>
                <a:latin typeface="Century Gothic"/>
                <a:cs typeface="Century Gothic"/>
                <a:sym typeface="Questrial"/>
                <a:rtl val="0"/>
              </a:rPr>
              <a:t>Live trees only [4]</a:t>
            </a:r>
          </a:p>
          <a:p>
            <a:pPr marL="342900" marR="0" lvl="0" indent="-342900" algn="l" rtl="0">
              <a:lnSpc>
                <a:spcPct val="90000"/>
              </a:lnSpc>
              <a:spcBef>
                <a:spcPts val="0"/>
              </a:spcBef>
              <a:spcAft>
                <a:spcPts val="0"/>
              </a:spcAft>
              <a:buClr>
                <a:srgbClr val="000000"/>
              </a:buClr>
              <a:buSzPct val="100000"/>
              <a:buFont typeface="Noto Symbol"/>
              <a:buChar char="❖"/>
            </a:pPr>
            <a:r>
              <a:rPr lang="en-US" sz="2000" b="0" i="0" u="none" strike="noStrike" cap="none" baseline="0" dirty="0">
                <a:solidFill>
                  <a:srgbClr val="000000"/>
                </a:solidFill>
                <a:latin typeface="Century Gothic"/>
                <a:cs typeface="Century Gothic"/>
                <a:sym typeface="Questrial"/>
                <a:rtl val="0"/>
              </a:rPr>
              <a:t>Dead trees  [1]</a:t>
            </a:r>
          </a:p>
          <a:p>
            <a:pPr marL="342900" marR="0" lvl="0" indent="-342900" algn="l" rtl="0">
              <a:lnSpc>
                <a:spcPct val="90000"/>
              </a:lnSpc>
              <a:spcBef>
                <a:spcPts val="0"/>
              </a:spcBef>
              <a:spcAft>
                <a:spcPts val="0"/>
              </a:spcAft>
              <a:buClr>
                <a:srgbClr val="000000"/>
              </a:buClr>
              <a:buSzPct val="100000"/>
              <a:buFont typeface="Noto Symbol"/>
              <a:buChar char="❖"/>
            </a:pPr>
            <a:r>
              <a:rPr lang="en-US" sz="2000" b="0" i="0" u="none" strike="noStrike" cap="none" baseline="0" dirty="0">
                <a:solidFill>
                  <a:srgbClr val="000000"/>
                </a:solidFill>
                <a:latin typeface="Century Gothic"/>
                <a:cs typeface="Century Gothic"/>
                <a:sym typeface="Questrial"/>
                <a:rtl val="0"/>
              </a:rPr>
              <a:t>Dead lodgepole (2014 only) [1]</a:t>
            </a:r>
          </a:p>
          <a:p>
            <a:pPr marL="0" marR="0" lvl="0" indent="0" algn="l" rtl="0">
              <a:lnSpc>
                <a:spcPct val="90000"/>
              </a:lnSpc>
              <a:spcBef>
                <a:spcPts val="1000"/>
              </a:spcBef>
              <a:spcAft>
                <a:spcPts val="0"/>
              </a:spcAft>
              <a:buClr>
                <a:schemeClr val="dk1"/>
              </a:buClr>
              <a:buFont typeface="Questrial"/>
              <a:buNone/>
            </a:pPr>
            <a:endParaRPr sz="1800" b="0" i="0" u="none" strike="noStrike" cap="none" baseline="0" dirty="0">
              <a:solidFill>
                <a:srgbClr val="000000"/>
              </a:solidFill>
              <a:latin typeface="Questrial"/>
              <a:ea typeface="Questrial"/>
              <a:cs typeface="Questrial"/>
              <a:sym typeface="Questrial"/>
              <a:rtl val="0"/>
            </a:endParaRPr>
          </a:p>
          <a:p>
            <a:pPr marL="0" marR="0" lvl="0" indent="0" algn="l" rtl="0">
              <a:lnSpc>
                <a:spcPct val="90000"/>
              </a:lnSpc>
              <a:spcBef>
                <a:spcPts val="1000"/>
              </a:spcBef>
              <a:spcAft>
                <a:spcPts val="0"/>
              </a:spcAft>
              <a:buClr>
                <a:schemeClr val="dk1"/>
              </a:buClr>
              <a:buFont typeface="Questrial"/>
              <a:buNone/>
            </a:pPr>
            <a:endParaRPr sz="1800" b="0" i="0" u="none" strike="noStrike" cap="none" baseline="0" dirty="0">
              <a:solidFill>
                <a:srgbClr val="000000"/>
              </a:solidFill>
              <a:latin typeface="Questrial"/>
              <a:ea typeface="Questrial"/>
              <a:cs typeface="Questrial"/>
              <a:sym typeface="Questrial"/>
              <a:rtl val="0"/>
            </a:endParaRPr>
          </a:p>
        </p:txBody>
      </p:sp>
      <p:sp>
        <p:nvSpPr>
          <p:cNvPr id="209" name="Shape 209"/>
          <p:cNvSpPr txBox="1">
            <a:spLocks noGrp="1"/>
          </p:cNvSpPr>
          <p:nvPr>
            <p:ph type="body" idx="2"/>
          </p:nvPr>
        </p:nvSpPr>
        <p:spPr>
          <a:xfrm>
            <a:off x="0" y="152400"/>
            <a:ext cx="9144000" cy="6789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tl val="0"/>
              </a:rPr>
              <a:t>Step 2 Model Input and Processing</a:t>
            </a:r>
          </a:p>
        </p:txBody>
      </p:sp>
      <p:pic>
        <p:nvPicPr>
          <p:cNvPr id="210" name="Shape 210"/>
          <p:cNvPicPr preferRelativeResize="0"/>
          <p:nvPr/>
        </p:nvPicPr>
        <p:blipFill rotWithShape="1">
          <a:blip r:embed="rId3">
            <a:alphaModFix/>
          </a:blip>
          <a:srcRect/>
          <a:stretch/>
        </p:blipFill>
        <p:spPr>
          <a:xfrm rot="5400000">
            <a:off x="4505612" y="2153995"/>
            <a:ext cx="5457131" cy="3634450"/>
          </a:xfrm>
          <a:prstGeom prst="rect">
            <a:avLst/>
          </a:prstGeom>
          <a:noFill/>
          <a:ln>
            <a:noFill/>
          </a:ln>
        </p:spPr>
      </p:pic>
      <p:sp>
        <p:nvSpPr>
          <p:cNvPr id="211" name="Shape 211"/>
          <p:cNvSpPr txBox="1"/>
          <p:nvPr/>
        </p:nvSpPr>
        <p:spPr>
          <a:xfrm>
            <a:off x="190500" y="5787341"/>
            <a:ext cx="5011800" cy="5354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Questrial"/>
              <a:buNone/>
            </a:pPr>
            <a:r>
              <a:rPr lang="en-US" sz="1600" b="0" i="0" u="none" strike="noStrike" cap="none" baseline="0" dirty="0" smtClean="0">
                <a:solidFill>
                  <a:srgbClr val="000000"/>
                </a:solidFill>
                <a:latin typeface="Century Gothic"/>
                <a:ea typeface="Questrial"/>
                <a:cs typeface="Century Gothic"/>
                <a:sym typeface="Questrial"/>
                <a:rtl val="0"/>
              </a:rPr>
              <a:t>* [</a:t>
            </a:r>
            <a:r>
              <a:rPr lang="en-US" sz="1600" b="0" i="0" u="none" strike="noStrike" cap="none" baseline="0" dirty="0">
                <a:solidFill>
                  <a:srgbClr val="000000"/>
                </a:solidFill>
                <a:latin typeface="Century Gothic"/>
                <a:ea typeface="Questrial"/>
                <a:cs typeface="Century Gothic"/>
                <a:sym typeface="Questrial"/>
                <a:rtl val="0"/>
              </a:rPr>
              <a:t>#] denotes output maps and </a:t>
            </a:r>
            <a:r>
              <a:rPr lang="en-US" sz="1600" b="0" i="0" u="none" strike="noStrike" cap="none" baseline="0" dirty="0" smtClean="0">
                <a:solidFill>
                  <a:srgbClr val="000000"/>
                </a:solidFill>
                <a:latin typeface="Century Gothic"/>
                <a:ea typeface="Questrial"/>
                <a:cs typeface="Century Gothic"/>
                <a:sym typeface="Questrial"/>
                <a:rtl val="0"/>
              </a:rPr>
              <a:t>corresponding</a:t>
            </a:r>
          </a:p>
          <a:p>
            <a:pPr marL="0" marR="0" lvl="0" indent="0" algn="l" rtl="0">
              <a:lnSpc>
                <a:spcPct val="90000"/>
              </a:lnSpc>
              <a:spcBef>
                <a:spcPts val="0"/>
              </a:spcBef>
              <a:spcAft>
                <a:spcPts val="0"/>
              </a:spcAft>
              <a:buClr>
                <a:srgbClr val="000000"/>
              </a:buClr>
              <a:buSzPct val="25000"/>
              <a:buFont typeface="Questrial"/>
              <a:buNone/>
            </a:pPr>
            <a:r>
              <a:rPr lang="en-US" sz="1600" b="0" i="0" u="none" strike="noStrike" cap="none" baseline="0" dirty="0" smtClean="0">
                <a:solidFill>
                  <a:srgbClr val="000000"/>
                </a:solidFill>
                <a:latin typeface="Century Gothic"/>
                <a:ea typeface="Questrial"/>
                <a:cs typeface="Century Gothic"/>
                <a:sym typeface="Questrial"/>
                <a:rtl val="0"/>
              </a:rPr>
              <a:t>reference </a:t>
            </a:r>
            <a:r>
              <a:rPr lang="en-US" sz="1600" b="0" i="0" u="none" strike="noStrike" cap="none" baseline="0" dirty="0">
                <a:solidFill>
                  <a:srgbClr val="000000"/>
                </a:solidFill>
                <a:latin typeface="Century Gothic"/>
                <a:ea typeface="Questrial"/>
                <a:cs typeface="Century Gothic"/>
                <a:sym typeface="Questrial"/>
                <a:rtl val="0"/>
              </a:rPr>
              <a:t>data sheets</a:t>
            </a:r>
          </a:p>
        </p:txBody>
      </p:sp>
      <p:sp>
        <p:nvSpPr>
          <p:cNvPr id="212" name="Shape 212"/>
          <p:cNvSpPr txBox="1"/>
          <p:nvPr/>
        </p:nvSpPr>
        <p:spPr>
          <a:xfrm>
            <a:off x="6921917" y="6422787"/>
            <a:ext cx="2222083"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a:solidFill>
                  <a:schemeClr val="lt1"/>
                </a:solidFill>
                <a:latin typeface="Questrial"/>
                <a:ea typeface="Questrial"/>
                <a:cs typeface="Questrial"/>
                <a:sym typeface="Questrial"/>
                <a:rtl val="0"/>
              </a:rPr>
              <a:t>Image Credit: Sarah Carroll</a:t>
            </a:r>
          </a:p>
        </p:txBody>
      </p:sp>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l="19611" r="19727" b="5014"/>
          <a:stretch/>
        </p:blipFill>
        <p:spPr>
          <a:xfrm>
            <a:off x="68925" y="1181866"/>
            <a:ext cx="3015600" cy="3807598"/>
          </a:xfrm>
          <a:prstGeom prst="rect">
            <a:avLst/>
          </a:prstGeom>
          <a:noFill/>
          <a:ln>
            <a:noFill/>
          </a:ln>
        </p:spPr>
      </p:pic>
      <p:pic>
        <p:nvPicPr>
          <p:cNvPr id="219" name="Shape 219"/>
          <p:cNvPicPr preferRelativeResize="0"/>
          <p:nvPr/>
        </p:nvPicPr>
        <p:blipFill rotWithShape="1">
          <a:blip r:embed="rId4">
            <a:alphaModFix/>
          </a:blip>
          <a:srcRect l="21634" r="24170"/>
          <a:stretch/>
        </p:blipFill>
        <p:spPr>
          <a:xfrm>
            <a:off x="5410695" y="1213878"/>
            <a:ext cx="2825399" cy="3992100"/>
          </a:xfrm>
          <a:prstGeom prst="rect">
            <a:avLst/>
          </a:prstGeom>
          <a:noFill/>
          <a:ln>
            <a:noFill/>
          </a:ln>
        </p:spPr>
      </p:pic>
      <p:pic>
        <p:nvPicPr>
          <p:cNvPr id="220" name="Shape 220"/>
          <p:cNvPicPr preferRelativeResize="0"/>
          <p:nvPr/>
        </p:nvPicPr>
        <p:blipFill rotWithShape="1">
          <a:blip r:embed="rId5">
            <a:alphaModFix/>
          </a:blip>
          <a:srcRect l="21075" r="22721"/>
          <a:stretch/>
        </p:blipFill>
        <p:spPr>
          <a:xfrm>
            <a:off x="2629103" y="1254371"/>
            <a:ext cx="2870700" cy="3911098"/>
          </a:xfrm>
          <a:prstGeom prst="rect">
            <a:avLst/>
          </a:prstGeom>
          <a:noFill/>
          <a:ln>
            <a:noFill/>
          </a:ln>
        </p:spPr>
      </p:pic>
      <p:sp>
        <p:nvSpPr>
          <p:cNvPr id="221" name="Shape 221"/>
          <p:cNvSpPr txBox="1"/>
          <p:nvPr/>
        </p:nvSpPr>
        <p:spPr>
          <a:xfrm>
            <a:off x="0" y="146241"/>
            <a:ext cx="9209986" cy="1035616"/>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tl val="0"/>
              </a:rPr>
              <a:t>Step 2 Model Output Post-Processing</a:t>
            </a:r>
          </a:p>
        </p:txBody>
      </p:sp>
      <p:sp>
        <p:nvSpPr>
          <p:cNvPr id="222" name="Shape 222"/>
          <p:cNvSpPr txBox="1"/>
          <p:nvPr/>
        </p:nvSpPr>
        <p:spPr>
          <a:xfrm>
            <a:off x="950025" y="4917837"/>
            <a:ext cx="2436900" cy="685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Binary (BIN)</a:t>
            </a:r>
          </a:p>
        </p:txBody>
      </p:sp>
      <p:sp>
        <p:nvSpPr>
          <p:cNvPr id="223" name="Shape 223"/>
          <p:cNvSpPr txBox="1"/>
          <p:nvPr/>
        </p:nvSpPr>
        <p:spPr>
          <a:xfrm>
            <a:off x="3728014" y="4920006"/>
            <a:ext cx="2076299" cy="685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Continuous (CON)</a:t>
            </a:r>
          </a:p>
        </p:txBody>
      </p:sp>
      <p:sp>
        <p:nvSpPr>
          <p:cNvPr id="224" name="Shape 224"/>
          <p:cNvSpPr txBox="1"/>
          <p:nvPr/>
        </p:nvSpPr>
        <p:spPr>
          <a:xfrm>
            <a:off x="5846183" y="4917825"/>
            <a:ext cx="3297817" cy="685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Combination </a:t>
            </a:r>
          </a:p>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(BIN*CON + Forest Mask)</a:t>
            </a:r>
          </a:p>
        </p:txBody>
      </p:sp>
      <p:sp>
        <p:nvSpPr>
          <p:cNvPr id="225" name="Shape 225"/>
          <p:cNvSpPr/>
          <p:nvPr/>
        </p:nvSpPr>
        <p:spPr>
          <a:xfrm>
            <a:off x="2259983" y="2857082"/>
            <a:ext cx="1186798" cy="457200"/>
          </a:xfrm>
          <a:prstGeom prst="rightArrow">
            <a:avLst>
              <a:gd name="adj1" fmla="val 50000"/>
              <a:gd name="adj2" fmla="val 50000"/>
            </a:avLst>
          </a:prstGeom>
          <a:solidFill>
            <a:srgbClr val="3A4F66"/>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rgbClr val="FFFFFF"/>
              </a:solidFill>
              <a:latin typeface="Garamond"/>
              <a:ea typeface="Garamond"/>
              <a:cs typeface="Garamond"/>
              <a:sym typeface="Garamond"/>
              <a:rtl val="0"/>
            </a:endParaRPr>
          </a:p>
        </p:txBody>
      </p:sp>
      <p:sp>
        <p:nvSpPr>
          <p:cNvPr id="226" name="Shape 226"/>
          <p:cNvSpPr/>
          <p:nvPr/>
        </p:nvSpPr>
        <p:spPr>
          <a:xfrm>
            <a:off x="5252784" y="2857082"/>
            <a:ext cx="1186798" cy="457200"/>
          </a:xfrm>
          <a:prstGeom prst="rightArrow">
            <a:avLst>
              <a:gd name="adj1" fmla="val 50000"/>
              <a:gd name="adj2" fmla="val 50000"/>
            </a:avLst>
          </a:prstGeom>
          <a:solidFill>
            <a:srgbClr val="3A4F66"/>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rgbClr val="FFFFFF"/>
              </a:solidFill>
              <a:latin typeface="Garamond"/>
              <a:ea typeface="Garamond"/>
              <a:cs typeface="Garamond"/>
              <a:sym typeface="Garamond"/>
              <a:rtl val="0"/>
            </a:endParaRPr>
          </a:p>
        </p:txBody>
      </p:sp>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p:nvPr/>
        </p:nvSpPr>
        <p:spPr>
          <a:xfrm>
            <a:off x="0" y="95250"/>
            <a:ext cx="9144000" cy="6857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tl val="0"/>
              </a:rPr>
              <a:t>Results</a:t>
            </a:r>
          </a:p>
        </p:txBody>
      </p:sp>
      <p:pic>
        <p:nvPicPr>
          <p:cNvPr id="232" name="Shape 232"/>
          <p:cNvPicPr preferRelativeResize="0"/>
          <p:nvPr/>
        </p:nvPicPr>
        <p:blipFill rotWithShape="1">
          <a:blip r:embed="rId3">
            <a:alphaModFix/>
          </a:blip>
          <a:srcRect l="23347" r="12335"/>
          <a:stretch/>
        </p:blipFill>
        <p:spPr>
          <a:xfrm>
            <a:off x="4130700" y="869874"/>
            <a:ext cx="4645799" cy="5530800"/>
          </a:xfrm>
          <a:prstGeom prst="rect">
            <a:avLst/>
          </a:prstGeom>
          <a:noFill/>
          <a:ln>
            <a:noFill/>
          </a:ln>
        </p:spPr>
      </p:pic>
      <p:pic>
        <p:nvPicPr>
          <p:cNvPr id="233" name="Shape 233"/>
          <p:cNvPicPr preferRelativeResize="0"/>
          <p:nvPr/>
        </p:nvPicPr>
        <p:blipFill rotWithShape="1">
          <a:blip r:embed="rId4">
            <a:alphaModFix/>
          </a:blip>
          <a:srcRect l="7605" t="1140" r="11395" b="2183"/>
          <a:stretch/>
        </p:blipFill>
        <p:spPr>
          <a:xfrm>
            <a:off x="871175" y="781049"/>
            <a:ext cx="3567334" cy="5619626"/>
          </a:xfrm>
          <a:prstGeom prst="rect">
            <a:avLst/>
          </a:prstGeom>
          <a:noFill/>
          <a:ln>
            <a:noFill/>
          </a:ln>
        </p:spPr>
      </p:pic>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210602" y="1290544"/>
            <a:ext cx="8131798" cy="4608899"/>
          </a:xfrm>
          <a:prstGeom prst="rect">
            <a:avLst/>
          </a:prstGeom>
          <a:noFill/>
          <a:ln>
            <a:noFill/>
          </a:ln>
        </p:spPr>
        <p:txBody>
          <a:bodyPr lIns="91425" tIns="91425" rIns="91425" bIns="91425" anchor="t" anchorCtr="0">
            <a:noAutofit/>
          </a:bodyPr>
          <a:lstStyle/>
          <a:p>
            <a:pPr marL="457200" lvl="0" indent="-228600" rtl="0">
              <a:spcBef>
                <a:spcPts val="0"/>
              </a:spcBef>
              <a:buClr>
                <a:srgbClr val="000000"/>
              </a:buClr>
              <a:buSzPct val="100000"/>
              <a:buFont typeface="Questrial"/>
              <a:buChar char="❖"/>
            </a:pPr>
            <a:r>
              <a:rPr lang="en-US" dirty="0">
                <a:solidFill>
                  <a:srgbClr val="000000"/>
                </a:solidFill>
                <a:latin typeface="Century Gothic"/>
                <a:cs typeface="Century Gothic"/>
              </a:rPr>
              <a:t>Inaccuracies in species identification using medium-scale resolution imagery</a:t>
            </a:r>
          </a:p>
          <a:p>
            <a:pPr lvl="0" rtl="0">
              <a:spcBef>
                <a:spcPts val="0"/>
              </a:spcBef>
              <a:buNone/>
            </a:pPr>
            <a:endParaRPr dirty="0">
              <a:solidFill>
                <a:srgbClr val="000000"/>
              </a:solidFill>
              <a:latin typeface="Century Gothic"/>
              <a:cs typeface="Century Gothic"/>
            </a:endParaRPr>
          </a:p>
          <a:p>
            <a:pPr marL="457200" marR="0" lvl="0" indent="-228600" algn="l" rtl="0">
              <a:lnSpc>
                <a:spcPct val="9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cs typeface="Century Gothic"/>
                <a:sym typeface="Questrial"/>
                <a:rtl val="0"/>
              </a:rPr>
              <a:t>Small sample of reference data for model training may be insufficient (67 plots versus +300 plots</a:t>
            </a:r>
            <a:r>
              <a:rPr lang="en-US" dirty="0">
                <a:solidFill>
                  <a:srgbClr val="000000"/>
                </a:solidFill>
                <a:latin typeface="Century Gothic"/>
                <a:cs typeface="Century Gothic"/>
                <a:rtl val="0"/>
              </a:rPr>
              <a:t>)</a:t>
            </a: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cs typeface="Century Gothic"/>
              <a:sym typeface="Questrial"/>
              <a:rtl val="0"/>
            </a:endParaRPr>
          </a:p>
          <a:p>
            <a:pPr marL="457200" marR="0" lvl="0" indent="-228600" algn="l" rtl="0">
              <a:lnSpc>
                <a:spcPct val="9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cs typeface="Century Gothic"/>
                <a:sym typeface="Questrial"/>
                <a:rtl val="0"/>
              </a:rPr>
              <a:t>High volume of dead trees in study area may confuse the training data and spectral signatures affecting species prediction</a:t>
            </a: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cs typeface="Century Gothic"/>
              <a:sym typeface="Questrial"/>
              <a:rtl val="0"/>
            </a:endParaRPr>
          </a:p>
          <a:p>
            <a:pPr marL="457200" marR="0" lvl="0" indent="-228600" algn="l" rtl="0">
              <a:lnSpc>
                <a:spcPct val="9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cs typeface="Century Gothic"/>
                <a:sym typeface="Questrial"/>
                <a:rtl val="0"/>
              </a:rPr>
              <a:t>Potential of using other statistical models on output unknown</a:t>
            </a: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chemeClr val="dk1"/>
              </a:solidFill>
              <a:latin typeface="Questrial"/>
              <a:ea typeface="Questrial"/>
              <a:cs typeface="Questrial"/>
              <a:sym typeface="Questrial"/>
              <a:rtl val="0"/>
            </a:endParaRPr>
          </a:p>
        </p:txBody>
      </p:sp>
      <p:sp>
        <p:nvSpPr>
          <p:cNvPr id="239" name="Shape 239"/>
          <p:cNvSpPr txBox="1">
            <a:spLocks noGrp="1"/>
          </p:cNvSpPr>
          <p:nvPr>
            <p:ph type="body" idx="2"/>
          </p:nvPr>
        </p:nvSpPr>
        <p:spPr>
          <a:xfrm>
            <a:off x="0" y="128198"/>
            <a:ext cx="5660998" cy="6995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tl val="0"/>
              </a:rPr>
              <a:t>Errors &amp; Uncertainties </a:t>
            </a:r>
          </a:p>
        </p:txBody>
      </p:sp>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264748" y="999101"/>
            <a:ext cx="8370599" cy="1277278"/>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Continued validation of reference data variations</a:t>
            </a:r>
          </a:p>
          <a:p>
            <a:pPr marL="0" marR="0" lvl="0" indent="0" algn="l" rtl="0">
              <a:lnSpc>
                <a:spcPct val="10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Questrial"/>
              <a:cs typeface="Century Gothic"/>
              <a:sym typeface="Questrial"/>
              <a:rtl val="0"/>
            </a:endParaRPr>
          </a:p>
          <a:p>
            <a:pPr marL="457200" marR="0" lvl="0" indent="-228600" algn="l" rtl="0">
              <a:lnSpc>
                <a:spcPct val="10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Creating additional training plots to further bolster model</a:t>
            </a:r>
          </a:p>
        </p:txBody>
      </p:sp>
      <p:sp>
        <p:nvSpPr>
          <p:cNvPr id="246" name="Shape 246"/>
          <p:cNvSpPr txBox="1">
            <a:spLocks noGrp="1"/>
          </p:cNvSpPr>
          <p:nvPr>
            <p:ph type="body" idx="2"/>
          </p:nvPr>
        </p:nvSpPr>
        <p:spPr>
          <a:xfrm>
            <a:off x="0" y="127325"/>
            <a:ext cx="5660998" cy="7218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tl val="0"/>
              </a:rPr>
              <a:t>Future Work</a:t>
            </a:r>
          </a:p>
        </p:txBody>
      </p:sp>
      <p:pic>
        <p:nvPicPr>
          <p:cNvPr id="247" name="Shape 247"/>
          <p:cNvPicPr preferRelativeResize="0"/>
          <p:nvPr/>
        </p:nvPicPr>
        <p:blipFill rotWithShape="1">
          <a:blip r:embed="rId3">
            <a:alphaModFix/>
          </a:blip>
          <a:srcRect/>
          <a:stretch/>
        </p:blipFill>
        <p:spPr>
          <a:xfrm>
            <a:off x="964000" y="2540050"/>
            <a:ext cx="7215899" cy="4053599"/>
          </a:xfrm>
          <a:prstGeom prst="rect">
            <a:avLst/>
          </a:prstGeom>
          <a:noFill/>
          <a:ln>
            <a:noFill/>
          </a:ln>
        </p:spPr>
      </p:pic>
      <p:sp>
        <p:nvSpPr>
          <p:cNvPr id="248" name="Shape 248"/>
          <p:cNvSpPr txBox="1"/>
          <p:nvPr/>
        </p:nvSpPr>
        <p:spPr>
          <a:xfrm>
            <a:off x="5968400" y="6219350"/>
            <a:ext cx="2211600" cy="475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D9D9D9"/>
              </a:buClr>
              <a:buSzPct val="25000"/>
              <a:buFont typeface="Questrial"/>
              <a:buNone/>
            </a:pPr>
            <a:r>
              <a:rPr lang="en-US" sz="1200" b="0" i="0" u="none" strike="noStrike" cap="none" baseline="0">
                <a:solidFill>
                  <a:srgbClr val="D9D9D9"/>
                </a:solidFill>
                <a:latin typeface="Questrial"/>
                <a:ea typeface="Questrial"/>
                <a:cs typeface="Questrial"/>
                <a:sym typeface="Questrial"/>
                <a:rtl val="0"/>
              </a:rPr>
              <a:t>Image Credit: Sarah Carroll</a:t>
            </a:r>
          </a:p>
        </p:txBody>
      </p:sp>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571208" y="1421133"/>
            <a:ext cx="8051583" cy="7040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Dr. Paul Evangelista, Colorado State University (CSU), Natural Resource Ecology Laboratory (NREL)</a:t>
            </a:r>
          </a:p>
          <a:p>
            <a:pPr marL="0" marR="0" lvl="0" indent="0" algn="l" rtl="0">
              <a:lnSpc>
                <a:spcPct val="90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p:txBody>
      </p:sp>
      <p:sp>
        <p:nvSpPr>
          <p:cNvPr id="255" name="Shape 255"/>
          <p:cNvSpPr txBox="1">
            <a:spLocks noGrp="1"/>
          </p:cNvSpPr>
          <p:nvPr>
            <p:ph type="body" idx="2"/>
          </p:nvPr>
        </p:nvSpPr>
        <p:spPr>
          <a:xfrm>
            <a:off x="571206" y="3011685"/>
            <a:ext cx="8051583" cy="7040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0" i="0" u="none" strike="noStrike" cap="none" baseline="0" dirty="0">
                <a:solidFill>
                  <a:srgbClr val="000000"/>
                </a:solidFill>
                <a:latin typeface="Century Gothic"/>
                <a:cs typeface="Century Gothic"/>
                <a:sym typeface="Questrial"/>
                <a:rtl val="0"/>
              </a:rPr>
              <a:t>Tony Vorster, CSU, NREL, BANR</a:t>
            </a:r>
          </a:p>
          <a:p>
            <a:pPr marL="0" marR="0" lvl="0" indent="0" algn="l" rtl="0">
              <a:lnSpc>
                <a:spcPct val="100000"/>
              </a:lnSpc>
              <a:spcBef>
                <a:spcPts val="0"/>
              </a:spcBef>
              <a:spcAft>
                <a:spcPts val="0"/>
              </a:spcAft>
              <a:buClr>
                <a:schemeClr val="dk1"/>
              </a:buClr>
              <a:buSzPct val="25000"/>
              <a:buFont typeface="Questrial"/>
              <a:buNone/>
            </a:pPr>
            <a:r>
              <a:rPr lang="en-US" dirty="0">
                <a:solidFill>
                  <a:srgbClr val="000000"/>
                </a:solidFill>
                <a:latin typeface="Century Gothic"/>
                <a:cs typeface="Century Gothic"/>
                <a:rtl val="0"/>
              </a:rPr>
              <a:t>John </a:t>
            </a:r>
            <a:r>
              <a:rPr lang="en-US" dirty="0" err="1">
                <a:solidFill>
                  <a:srgbClr val="000000"/>
                </a:solidFill>
                <a:latin typeface="Century Gothic"/>
                <a:cs typeface="Century Gothic"/>
                <a:rtl val="0"/>
              </a:rPr>
              <a:t>Twitchell</a:t>
            </a:r>
            <a:r>
              <a:rPr lang="en-US" dirty="0">
                <a:solidFill>
                  <a:srgbClr val="000000"/>
                </a:solidFill>
                <a:latin typeface="Century Gothic"/>
                <a:cs typeface="Century Gothic"/>
                <a:rtl val="0"/>
              </a:rPr>
              <a:t>, Colorado State Forest Service (CSFS)</a:t>
            </a:r>
          </a:p>
        </p:txBody>
      </p:sp>
      <p:sp>
        <p:nvSpPr>
          <p:cNvPr id="256" name="Shape 256"/>
          <p:cNvSpPr txBox="1">
            <a:spLocks noGrp="1"/>
          </p:cNvSpPr>
          <p:nvPr>
            <p:ph type="body" idx="3"/>
          </p:nvPr>
        </p:nvSpPr>
        <p:spPr>
          <a:xfrm>
            <a:off x="571208" y="4628567"/>
            <a:ext cx="8051582" cy="7040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Shannon Savage, Montana State University (MSU)</a:t>
            </a:r>
          </a:p>
        </p:txBody>
      </p:sp>
      <p:sp>
        <p:nvSpPr>
          <p:cNvPr id="257" name="Shape 257"/>
          <p:cNvSpPr txBox="1"/>
          <p:nvPr/>
        </p:nvSpPr>
        <p:spPr>
          <a:xfrm>
            <a:off x="594358" y="94021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dirty="0">
                <a:solidFill>
                  <a:schemeClr val="accent1"/>
                </a:solidFill>
                <a:latin typeface="Century Gothic"/>
                <a:ea typeface="Questrial"/>
                <a:cs typeface="Century Gothic"/>
                <a:sym typeface="Questrial"/>
                <a:rtl val="0"/>
              </a:rPr>
              <a:t>Advisors</a:t>
            </a:r>
          </a:p>
        </p:txBody>
      </p:sp>
      <p:sp>
        <p:nvSpPr>
          <p:cNvPr id="258" name="Shape 258"/>
          <p:cNvSpPr txBox="1"/>
          <p:nvPr/>
        </p:nvSpPr>
        <p:spPr>
          <a:xfrm>
            <a:off x="594358" y="2547588"/>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dirty="0">
                <a:solidFill>
                  <a:schemeClr val="accent1"/>
                </a:solidFill>
                <a:latin typeface="Century Gothic"/>
                <a:ea typeface="Questrial"/>
                <a:cs typeface="Century Gothic"/>
                <a:sym typeface="Questrial"/>
                <a:rtl val="0"/>
              </a:rPr>
              <a:t>Partners</a:t>
            </a:r>
          </a:p>
        </p:txBody>
      </p:sp>
      <p:sp>
        <p:nvSpPr>
          <p:cNvPr id="259" name="Shape 259"/>
          <p:cNvSpPr txBox="1"/>
          <p:nvPr/>
        </p:nvSpPr>
        <p:spPr>
          <a:xfrm>
            <a:off x="594358" y="415496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dirty="0">
                <a:solidFill>
                  <a:schemeClr val="accent1"/>
                </a:solidFill>
                <a:latin typeface="Century Gothic"/>
                <a:ea typeface="Questrial"/>
                <a:cs typeface="Century Gothic"/>
                <a:sym typeface="Questrial"/>
                <a:rtl val="0"/>
              </a:rPr>
              <a:t>Others</a:t>
            </a:r>
          </a:p>
        </p:txBody>
      </p:sp>
      <p:sp>
        <p:nvSpPr>
          <p:cNvPr id="260" name="Shape 260"/>
          <p:cNvSpPr txBox="1"/>
          <p:nvPr/>
        </p:nvSpPr>
        <p:spPr>
          <a:xfrm>
            <a:off x="1768956" y="232326"/>
            <a:ext cx="5656081" cy="707886"/>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tl val="0"/>
              </a:rPr>
              <a:t>Acknowledgements</a:t>
            </a:r>
            <a:r>
              <a:rPr lang="en-US" sz="4000" b="0" i="0" u="none" strike="noStrike" cap="none" baseline="0" dirty="0">
                <a:solidFill>
                  <a:srgbClr val="000000"/>
                </a:solidFill>
                <a:latin typeface="Century Gothic"/>
                <a:ea typeface="Questrial"/>
                <a:cs typeface="Century Gothic"/>
                <a:sym typeface="Questrial"/>
                <a:rtl val="0"/>
              </a:rPr>
              <a:t> </a:t>
            </a:r>
          </a:p>
        </p:txBody>
      </p:sp>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155750" y="967012"/>
            <a:ext cx="8988299" cy="2145136"/>
          </a:xfrm>
          <a:prstGeom prst="rect">
            <a:avLst/>
          </a:prstGeom>
          <a:noFill/>
          <a:ln>
            <a:noFill/>
          </a:ln>
        </p:spPr>
        <p:txBody>
          <a:bodyPr lIns="91425" tIns="91425" rIns="91425" bIns="91425" anchor="t" anchorCtr="0">
            <a:noAutofit/>
          </a:bodyPr>
          <a:lstStyle/>
          <a:p>
            <a:pPr marL="457200" marR="0" lvl="0" indent="-355600" algn="l" rtl="0">
              <a:lnSpc>
                <a:spcPct val="10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Colorado State Forest natural resource, wildlife, and recreational management objectives</a:t>
            </a:r>
          </a:p>
          <a:p>
            <a:pPr marL="0" marR="0" lvl="0" indent="0" algn="l" rtl="0">
              <a:lnSpc>
                <a:spcPct val="10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Questrial"/>
              <a:cs typeface="Century Gothic"/>
              <a:sym typeface="Questrial"/>
              <a:rtl val="0"/>
            </a:endParaRPr>
          </a:p>
          <a:p>
            <a:pPr marL="457200" marR="0" lvl="0" indent="-355600" algn="l" rtl="0">
              <a:lnSpc>
                <a:spcPct val="10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Tracking dynamics of forest health (beetle kill, wildfire, and harvests)</a:t>
            </a:r>
          </a:p>
          <a:p>
            <a:pPr marL="0" marR="0" lvl="0" indent="0" algn="l" rtl="0">
              <a:lnSpc>
                <a:spcPct val="10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Questrial"/>
              <a:cs typeface="Century Gothic"/>
              <a:sym typeface="Questrial"/>
              <a:rtl val="0"/>
            </a:endParaRPr>
          </a:p>
          <a:p>
            <a:pPr marL="492760" marR="0" lvl="0" indent="-365760" algn="l" rtl="0">
              <a:lnSpc>
                <a:spcPct val="10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BANR - Assessing potential inventory of biofuel feedstocks </a:t>
            </a:r>
          </a:p>
        </p:txBody>
      </p:sp>
      <p:sp>
        <p:nvSpPr>
          <p:cNvPr id="115" name="Shape 115"/>
          <p:cNvSpPr txBox="1">
            <a:spLocks noGrp="1"/>
          </p:cNvSpPr>
          <p:nvPr>
            <p:ph type="body" idx="2"/>
          </p:nvPr>
        </p:nvSpPr>
        <p:spPr>
          <a:xfrm>
            <a:off x="7" y="84102"/>
            <a:ext cx="6625499" cy="6921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tl val="0"/>
              </a:rPr>
              <a:t>Community Concerns</a:t>
            </a:r>
          </a:p>
        </p:txBody>
      </p:sp>
      <p:sp>
        <p:nvSpPr>
          <p:cNvPr id="116" name="Shape 116"/>
          <p:cNvSpPr txBox="1"/>
          <p:nvPr/>
        </p:nvSpPr>
        <p:spPr>
          <a:xfrm>
            <a:off x="293500" y="4970375"/>
            <a:ext cx="2169899" cy="29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900" b="0" i="0" u="none" strike="noStrike" cap="none" baseline="0">
              <a:solidFill>
                <a:srgbClr val="999999"/>
              </a:solidFill>
              <a:latin typeface="Arial"/>
              <a:ea typeface="Arial"/>
              <a:cs typeface="Arial"/>
              <a:sym typeface="Arial"/>
              <a:rtl val="0"/>
            </a:endParaRPr>
          </a:p>
        </p:txBody>
      </p:sp>
      <p:pic>
        <p:nvPicPr>
          <p:cNvPr id="117" name="Shape 117"/>
          <p:cNvPicPr preferRelativeResize="0"/>
          <p:nvPr/>
        </p:nvPicPr>
        <p:blipFill rotWithShape="1">
          <a:blip r:embed="rId3">
            <a:alphaModFix/>
          </a:blip>
          <a:srcRect/>
          <a:stretch/>
        </p:blipFill>
        <p:spPr>
          <a:xfrm>
            <a:off x="1098482" y="3415057"/>
            <a:ext cx="7129521" cy="3302867"/>
          </a:xfrm>
          <a:prstGeom prst="rect">
            <a:avLst/>
          </a:prstGeom>
          <a:noFill/>
          <a:ln>
            <a:noFill/>
          </a:ln>
        </p:spPr>
      </p:pic>
      <p:sp>
        <p:nvSpPr>
          <p:cNvPr id="118" name="Shape 118"/>
          <p:cNvSpPr txBox="1"/>
          <p:nvPr/>
        </p:nvSpPr>
        <p:spPr>
          <a:xfrm>
            <a:off x="6153209" y="6398701"/>
            <a:ext cx="2074794" cy="459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2"/>
              </a:buClr>
              <a:buSzPct val="25000"/>
              <a:buFont typeface="Questrial"/>
              <a:buNone/>
            </a:pPr>
            <a:r>
              <a:rPr lang="en-US" sz="1200" b="0" i="0" u="none" strike="noStrike" cap="none" baseline="0" dirty="0">
                <a:solidFill>
                  <a:schemeClr val="lt2"/>
                </a:solidFill>
                <a:latin typeface="Questrial"/>
                <a:ea typeface="Questrial"/>
                <a:cs typeface="Questrial"/>
                <a:sym typeface="Questrial"/>
                <a:rtl val="0"/>
              </a:rPr>
              <a:t>Image Credit: Sarah Carroll</a:t>
            </a:r>
          </a:p>
        </p:txBody>
      </p:sp>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0" y="95250"/>
            <a:ext cx="6670200" cy="6857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tl val="0"/>
              </a:rPr>
              <a:t>Study Area &amp; Time Period</a:t>
            </a:r>
          </a:p>
        </p:txBody>
      </p:sp>
      <p:sp>
        <p:nvSpPr>
          <p:cNvPr id="125" name="Shape 125"/>
          <p:cNvSpPr txBox="1"/>
          <p:nvPr/>
        </p:nvSpPr>
        <p:spPr>
          <a:xfrm>
            <a:off x="6143289" y="1365550"/>
            <a:ext cx="2891611" cy="46251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2000" b="0" i="0" u="sng" strike="noStrike" cap="none" baseline="0" dirty="0">
                <a:solidFill>
                  <a:srgbClr val="000000"/>
                </a:solidFill>
                <a:latin typeface="Century Gothic"/>
                <a:ea typeface="Questrial"/>
                <a:cs typeface="Century Gothic"/>
                <a:sym typeface="Questrial"/>
                <a:rtl val="0"/>
              </a:rPr>
              <a:t>Location</a:t>
            </a:r>
          </a:p>
          <a:p>
            <a:pPr marL="0" marR="0" lvl="0" indent="0" algn="l"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Colorado State Forest</a:t>
            </a:r>
          </a:p>
          <a:p>
            <a:pPr marL="0" marR="0" lvl="0" indent="0" algn="l" rtl="0">
              <a:lnSpc>
                <a:spcPct val="100000"/>
              </a:lnSpc>
              <a:spcBef>
                <a:spcPts val="0"/>
              </a:spcBef>
              <a:spcAft>
                <a:spcPts val="0"/>
              </a:spcAft>
              <a:buClr>
                <a:srgbClr val="000000"/>
              </a:buClr>
              <a:buFont typeface="Arial"/>
              <a:buNone/>
            </a:pPr>
            <a:endParaRPr sz="2000" b="0" i="0" u="none" strike="noStrike" cap="none" baseline="0" dirty="0">
              <a:solidFill>
                <a:srgbClr val="000000"/>
              </a:solidFill>
              <a:latin typeface="Century Gothic"/>
              <a:ea typeface="Questrial"/>
              <a:cs typeface="Century Gothic"/>
              <a:sym typeface="Questrial"/>
              <a:rtl val="0"/>
            </a:endParaRPr>
          </a:p>
          <a:p>
            <a:pPr marL="0" marR="0" lvl="0" indent="0" algn="l" rtl="0">
              <a:lnSpc>
                <a:spcPct val="115000"/>
              </a:lnSpc>
              <a:spcBef>
                <a:spcPts val="0"/>
              </a:spcBef>
              <a:spcAft>
                <a:spcPts val="0"/>
              </a:spcAft>
              <a:buClr>
                <a:srgbClr val="000000"/>
              </a:buClr>
              <a:buSzPct val="25000"/>
              <a:buFont typeface="Questrial"/>
              <a:buNone/>
            </a:pPr>
            <a:r>
              <a:rPr lang="en-US" sz="2000" b="0" i="0" u="sng" strike="noStrike" cap="none" baseline="0" dirty="0">
                <a:solidFill>
                  <a:srgbClr val="000000"/>
                </a:solidFill>
                <a:latin typeface="Century Gothic"/>
                <a:ea typeface="Questrial"/>
                <a:cs typeface="Century Gothic"/>
                <a:sym typeface="Questrial"/>
                <a:rtl val="0"/>
              </a:rPr>
              <a:t>Time Periods</a:t>
            </a:r>
          </a:p>
          <a:p>
            <a:pPr marL="0" marR="0" lvl="0" indent="0" algn="l" rtl="0">
              <a:lnSpc>
                <a:spcPct val="115000"/>
              </a:lnSpc>
              <a:spcBef>
                <a:spcPts val="0"/>
              </a:spcBef>
              <a:spcAft>
                <a:spcPts val="0"/>
              </a:spcAft>
              <a:buClr>
                <a:srgbClr val="000000"/>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2002 - Pre-Beetle Kill</a:t>
            </a:r>
          </a:p>
          <a:p>
            <a:pPr marL="0" marR="0" lvl="0" indent="0" algn="l" rtl="0">
              <a:lnSpc>
                <a:spcPct val="115000"/>
              </a:lnSpc>
              <a:spcBef>
                <a:spcPts val="0"/>
              </a:spcBef>
              <a:spcAft>
                <a:spcPts val="0"/>
              </a:spcAft>
              <a:buClr>
                <a:srgbClr val="000000"/>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2014 - Post-Beetle Kill</a:t>
            </a:r>
          </a:p>
          <a:p>
            <a:pPr marL="0" marR="0" lvl="0" indent="0" algn="l" rtl="0">
              <a:lnSpc>
                <a:spcPct val="115000"/>
              </a:lnSpc>
              <a:spcBef>
                <a:spcPts val="0"/>
              </a:spcBef>
              <a:spcAft>
                <a:spcPts val="0"/>
              </a:spcAft>
              <a:buClr>
                <a:srgbClr val="000000"/>
              </a:buClr>
              <a:buFont typeface="Arial"/>
              <a:buNone/>
            </a:pPr>
            <a:endParaRPr sz="2000" b="0" i="0" u="none" strike="noStrike" cap="none" baseline="0" dirty="0">
              <a:solidFill>
                <a:srgbClr val="000000"/>
              </a:solidFill>
              <a:latin typeface="Century Gothic"/>
              <a:ea typeface="Questrial"/>
              <a:cs typeface="Century Gothic"/>
              <a:sym typeface="Questrial"/>
              <a:rtl val="0"/>
            </a:endParaRPr>
          </a:p>
          <a:p>
            <a:pPr marL="0" marR="0" lvl="0" indent="0" algn="l" rtl="0">
              <a:lnSpc>
                <a:spcPct val="115000"/>
              </a:lnSpc>
              <a:spcBef>
                <a:spcPts val="0"/>
              </a:spcBef>
              <a:spcAft>
                <a:spcPts val="0"/>
              </a:spcAft>
              <a:buClr>
                <a:srgbClr val="000000"/>
              </a:buClr>
              <a:buSzPct val="25000"/>
              <a:buFont typeface="Questrial"/>
              <a:buNone/>
            </a:pPr>
            <a:r>
              <a:rPr lang="en-US" sz="2000" b="0" i="0" u="sng" strike="noStrike" cap="none" baseline="0" dirty="0">
                <a:solidFill>
                  <a:srgbClr val="000000"/>
                </a:solidFill>
                <a:latin typeface="Century Gothic"/>
                <a:ea typeface="Questrial"/>
                <a:cs typeface="Century Gothic"/>
                <a:sym typeface="Questrial"/>
                <a:rtl val="0"/>
              </a:rPr>
              <a:t>Focal Species</a:t>
            </a:r>
          </a:p>
          <a:p>
            <a:pPr marL="457200" marR="0" lvl="0" indent="-355600" algn="l" rtl="0">
              <a:lnSpc>
                <a:spcPct val="115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Lodgepole Pine</a:t>
            </a:r>
          </a:p>
          <a:p>
            <a:pPr marL="457200" marR="0" lvl="0" indent="-355600" algn="l" rtl="0">
              <a:lnSpc>
                <a:spcPct val="115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Subalpine Fir</a:t>
            </a:r>
          </a:p>
          <a:p>
            <a:pPr marL="457200" marR="0" lvl="0" indent="-355600" algn="l" rtl="0">
              <a:lnSpc>
                <a:spcPct val="115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Engelmann Spruce</a:t>
            </a:r>
          </a:p>
          <a:p>
            <a:pPr marL="457200" marR="0" lvl="0" indent="-355600" algn="l" rtl="0">
              <a:lnSpc>
                <a:spcPct val="115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Aspen</a:t>
            </a:r>
          </a:p>
        </p:txBody>
      </p:sp>
      <p:pic>
        <p:nvPicPr>
          <p:cNvPr id="126" name="Shape 126"/>
          <p:cNvPicPr preferRelativeResize="0"/>
          <p:nvPr/>
        </p:nvPicPr>
        <p:blipFill rotWithShape="1">
          <a:blip r:embed="rId3">
            <a:alphaModFix/>
          </a:blip>
          <a:srcRect t="665"/>
          <a:stretch/>
        </p:blipFill>
        <p:spPr>
          <a:xfrm>
            <a:off x="174250" y="1408875"/>
            <a:ext cx="5969039" cy="4581775"/>
          </a:xfrm>
          <a:prstGeom prst="rect">
            <a:avLst/>
          </a:prstGeom>
          <a:noFill/>
          <a:ln w="19050" cap="flat" cmpd="sng">
            <a:solidFill>
              <a:srgbClr val="3B3838"/>
            </a:solidFill>
            <a:prstDash val="solid"/>
            <a:round/>
            <a:headEnd type="none" w="med" len="med"/>
            <a:tailEnd type="none" w="med" len="med"/>
          </a:ln>
        </p:spPr>
      </p:pic>
      <p:pic>
        <p:nvPicPr>
          <p:cNvPr id="127" name="Shape 127"/>
          <p:cNvPicPr preferRelativeResize="0"/>
          <p:nvPr/>
        </p:nvPicPr>
        <p:blipFill rotWithShape="1">
          <a:blip r:embed="rId4">
            <a:alphaModFix/>
          </a:blip>
          <a:srcRect l="68043" t="69487" r="2294" b="17828"/>
          <a:stretch/>
        </p:blipFill>
        <p:spPr>
          <a:xfrm>
            <a:off x="3705275" y="4667700"/>
            <a:ext cx="2303399" cy="761098"/>
          </a:xfrm>
          <a:prstGeom prst="rect">
            <a:avLst/>
          </a:prstGeom>
          <a:noFill/>
          <a:ln>
            <a:noFill/>
          </a:ln>
        </p:spPr>
      </p:pic>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rotWithShape="1">
          <a:blip r:embed="rId3">
            <a:alphaModFix/>
          </a:blip>
          <a:srcRect t="2311" r="4305" b="2186"/>
          <a:stretch/>
        </p:blipFill>
        <p:spPr>
          <a:xfrm>
            <a:off x="5686125" y="1318799"/>
            <a:ext cx="3335399" cy="4220400"/>
          </a:xfrm>
          <a:prstGeom prst="rect">
            <a:avLst/>
          </a:prstGeom>
          <a:noFill/>
          <a:ln>
            <a:noFill/>
          </a:ln>
        </p:spPr>
      </p:pic>
      <p:sp>
        <p:nvSpPr>
          <p:cNvPr id="133" name="Shape 133"/>
          <p:cNvSpPr txBox="1">
            <a:spLocks noGrp="1"/>
          </p:cNvSpPr>
          <p:nvPr>
            <p:ph type="body" idx="1"/>
          </p:nvPr>
        </p:nvSpPr>
        <p:spPr>
          <a:xfrm>
            <a:off x="145425" y="1146200"/>
            <a:ext cx="5693540" cy="4856100"/>
          </a:xfrm>
          <a:prstGeom prst="rect">
            <a:avLst/>
          </a:prstGeom>
          <a:noFill/>
          <a:ln>
            <a:noFill/>
          </a:ln>
        </p:spPr>
        <p:txBody>
          <a:bodyPr lIns="91425" tIns="45700" rIns="91425" bIns="45700" anchor="t" anchorCtr="0">
            <a:noAutofit/>
          </a:bodyPr>
          <a:lstStyle/>
          <a:p>
            <a:pPr marL="457200" marR="0" lvl="0" indent="-228600" algn="l" rtl="0">
              <a:lnSpc>
                <a:spcPct val="9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Create refined species composition maps for use by our project partners</a:t>
            </a: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Questrial"/>
              <a:cs typeface="Century Gothic"/>
              <a:sym typeface="Questrial"/>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Questrial"/>
              <a:cs typeface="Century Gothic"/>
              <a:sym typeface="Questrial"/>
              <a:rtl val="0"/>
            </a:endParaRPr>
          </a:p>
          <a:p>
            <a:pPr marL="457200" marR="0" lvl="0" indent="-228600" algn="l" rtl="0">
              <a:lnSpc>
                <a:spcPct val="9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Employ a novel zero-inflated (ZI) regression tree model to identify the location and extent of tree species composition within the Colorado State Forest</a:t>
            </a:r>
            <a:br>
              <a:rPr lang="en-US" sz="2000" b="0" i="0" u="none" strike="noStrike" cap="none" baseline="0" dirty="0">
                <a:solidFill>
                  <a:srgbClr val="000000"/>
                </a:solidFill>
                <a:latin typeface="Century Gothic"/>
                <a:ea typeface="Questrial"/>
                <a:cs typeface="Century Gothic"/>
                <a:sym typeface="Questrial"/>
                <a:rtl val="0"/>
              </a:rPr>
            </a:br>
            <a:endParaRPr lang="en-US" sz="2000" b="0" i="0" u="none" strike="noStrike" cap="none" baseline="0" dirty="0">
              <a:solidFill>
                <a:srgbClr val="000000"/>
              </a:solidFill>
              <a:latin typeface="Century Gothic"/>
              <a:ea typeface="Questrial"/>
              <a:cs typeface="Century Gothic"/>
              <a:sym typeface="Questrial"/>
              <a:rtl val="0"/>
            </a:endParaRPr>
          </a:p>
          <a:p>
            <a:pPr marL="0" marR="0" lvl="0" indent="0" algn="l" rtl="0">
              <a:lnSpc>
                <a:spcPct val="90000"/>
              </a:lnSpc>
              <a:spcBef>
                <a:spcPts val="0"/>
              </a:spcBef>
              <a:spcAft>
                <a:spcPts val="0"/>
              </a:spcAft>
              <a:buClr>
                <a:srgbClr val="000000"/>
              </a:buClr>
              <a:buFont typeface="Arial"/>
              <a:buNone/>
            </a:pPr>
            <a:endParaRPr sz="2000" b="0" i="0" u="none" strike="noStrike" cap="none" baseline="0" dirty="0">
              <a:solidFill>
                <a:srgbClr val="000000"/>
              </a:solidFill>
              <a:latin typeface="Century Gothic"/>
              <a:ea typeface="Questrial"/>
              <a:cs typeface="Century Gothic"/>
              <a:sym typeface="Questrial"/>
              <a:rtl val="0"/>
            </a:endParaRPr>
          </a:p>
          <a:p>
            <a:pPr marL="457200" marR="0" lvl="0" indent="-228600" algn="l" rtl="0">
              <a:lnSpc>
                <a:spcPct val="90000"/>
              </a:lnSpc>
              <a:spcBef>
                <a:spcPts val="0"/>
              </a:spcBef>
              <a:spcAft>
                <a:spcPts val="0"/>
              </a:spcAft>
              <a:buClr>
                <a:srgbClr val="000000"/>
              </a:buClr>
              <a:buSzPct val="100000"/>
              <a:buFont typeface="Questrial"/>
              <a:buChar char="❖"/>
            </a:pPr>
            <a:r>
              <a:rPr lang="en-US" sz="2000" b="0" i="0" u="none" strike="noStrike" cap="none" baseline="0" dirty="0">
                <a:solidFill>
                  <a:srgbClr val="000000"/>
                </a:solidFill>
                <a:latin typeface="Century Gothic"/>
                <a:ea typeface="Questrial"/>
                <a:cs typeface="Century Gothic"/>
                <a:sym typeface="Questrial"/>
                <a:rtl val="0"/>
              </a:rPr>
              <a:t>Validate the model output and predicted dominant PCC by species using high-resolution NAIP and Worldview imagery</a:t>
            </a:r>
          </a:p>
          <a:p>
            <a:pPr marL="0" marR="0" lvl="0" indent="0" algn="l" rtl="0">
              <a:lnSpc>
                <a:spcPct val="90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p:txBody>
      </p:sp>
      <p:sp>
        <p:nvSpPr>
          <p:cNvPr id="134" name="Shape 134"/>
          <p:cNvSpPr txBox="1">
            <a:spLocks noGrp="1"/>
          </p:cNvSpPr>
          <p:nvPr>
            <p:ph type="body" idx="2"/>
          </p:nvPr>
        </p:nvSpPr>
        <p:spPr>
          <a:xfrm>
            <a:off x="0" y="91800"/>
            <a:ext cx="4703974" cy="77546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tl val="0"/>
              </a:rPr>
              <a:t>Objectives</a:t>
            </a:r>
          </a:p>
        </p:txBody>
      </p:sp>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1" y="112730"/>
            <a:ext cx="7982700" cy="704098"/>
          </a:xfrm>
          <a:prstGeom prst="rect">
            <a:avLst/>
          </a:prstGeom>
          <a:noFill/>
          <a:ln>
            <a:noFill/>
          </a:ln>
        </p:spPr>
        <p:txBody>
          <a:bodyPr lIns="91425" tIns="45700" rIns="91425" bIns="45700" anchor="t" anchorCtr="0">
            <a:noAutofit/>
          </a:bodyPr>
          <a:lstStyle/>
          <a:p>
            <a:pPr lvl="0" rtl="0">
              <a:spcBef>
                <a:spcPts val="0"/>
              </a:spcBef>
              <a:buClr>
                <a:schemeClr val="accent1"/>
              </a:buClr>
              <a:buSzPct val="25000"/>
              <a:buFont typeface="Questrial"/>
              <a:buNone/>
            </a:pPr>
            <a:r>
              <a:rPr lang="en-US" sz="4000" b="1" dirty="0">
                <a:solidFill>
                  <a:schemeClr val="accent1"/>
                </a:solidFill>
                <a:latin typeface="Century Gothic"/>
                <a:cs typeface="Century Gothic"/>
              </a:rPr>
              <a:t>Data Acquisition </a:t>
            </a:r>
          </a:p>
          <a:p>
            <a:pPr marL="0" marR="0" lvl="0" indent="0" algn="l" rtl="0">
              <a:lnSpc>
                <a:spcPct val="90000"/>
              </a:lnSpc>
              <a:spcBef>
                <a:spcPts val="0"/>
              </a:spcBef>
              <a:spcAft>
                <a:spcPts val="0"/>
              </a:spcAft>
              <a:buClr>
                <a:schemeClr val="accent1"/>
              </a:buClr>
              <a:buFont typeface="Arial"/>
              <a:buNone/>
            </a:pPr>
            <a:endParaRPr sz="4000" dirty="0">
              <a:solidFill>
                <a:srgbClr val="3B3838"/>
              </a:solidFill>
            </a:endParaRPr>
          </a:p>
        </p:txBody>
      </p:sp>
      <p:graphicFrame>
        <p:nvGraphicFramePr>
          <p:cNvPr id="140" name="Shape 140"/>
          <p:cNvGraphicFramePr/>
          <p:nvPr>
            <p:extLst>
              <p:ext uri="{D42A27DB-BD31-4B8C-83A1-F6EECF244321}">
                <p14:modId xmlns:p14="http://schemas.microsoft.com/office/powerpoint/2010/main" val="2398305493"/>
              </p:ext>
            </p:extLst>
          </p:nvPr>
        </p:nvGraphicFramePr>
        <p:xfrm>
          <a:off x="183361" y="878150"/>
          <a:ext cx="8777250" cy="4612050"/>
        </p:xfrm>
        <a:graphic>
          <a:graphicData uri="http://schemas.openxmlformats.org/drawingml/2006/table">
            <a:tbl>
              <a:tblPr>
                <a:noFill/>
                <a:tableStyleId>{A83D4A4E-E5DC-4101-898B-6D6A7D8EBD62}</a:tableStyleId>
              </a:tblPr>
              <a:tblGrid>
                <a:gridCol w="1400087"/>
                <a:gridCol w="2210230"/>
                <a:gridCol w="1567833"/>
                <a:gridCol w="1813488"/>
                <a:gridCol w="1785612"/>
              </a:tblGrid>
              <a:tr h="43350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dirty="0">
                          <a:solidFill>
                            <a:srgbClr val="3B3838"/>
                          </a:solidFill>
                          <a:latin typeface="Century Gothic"/>
                          <a:ea typeface="Questrial"/>
                          <a:cs typeface="Century Gothic"/>
                          <a:sym typeface="Questrial"/>
                          <a:rtl val="0"/>
                        </a:rPr>
                        <a:t>Platform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a:solidFill>
                            <a:srgbClr val="3B3838"/>
                          </a:solidFill>
                          <a:latin typeface="Century Gothic"/>
                          <a:ea typeface="Questrial"/>
                          <a:cs typeface="Century Gothic"/>
                          <a:sym typeface="Questrial"/>
                          <a:rtl val="0"/>
                        </a:rPr>
                        <a:t>Data Product</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a:solidFill>
                            <a:srgbClr val="3B3838"/>
                          </a:solidFill>
                          <a:latin typeface="Century Gothic"/>
                          <a:ea typeface="Questrial"/>
                          <a:cs typeface="Century Gothic"/>
                          <a:sym typeface="Questrial"/>
                          <a:rtl val="0"/>
                        </a:rPr>
                        <a:t>Resolution</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dirty="0">
                          <a:solidFill>
                            <a:srgbClr val="3B3838"/>
                          </a:solidFill>
                          <a:latin typeface="Century Gothic"/>
                          <a:ea typeface="Questrial"/>
                          <a:cs typeface="Century Gothic"/>
                          <a:sym typeface="Questrial"/>
                          <a:rtl val="0"/>
                        </a:rPr>
                        <a:t>Source</a:t>
                      </a: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b="1" u="none" strike="noStrike" cap="none" baseline="0">
                        <a:latin typeface="Questrial"/>
                        <a:ea typeface="Questrial"/>
                        <a:cs typeface="Questrial"/>
                        <a:sym typeface="Questrial"/>
                        <a:rtl val="0"/>
                      </a:endParaRPr>
                    </a:p>
                  </a:txBody>
                  <a:tcPr marL="91425" marR="91425" marT="91425" marB="91425"/>
                </a:tc>
              </a:tr>
              <a:tr h="100905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3B3838"/>
                          </a:solidFill>
                          <a:latin typeface="Century Gothic"/>
                          <a:ea typeface="Questrial"/>
                          <a:cs typeface="Century Gothic"/>
                          <a:sym typeface="Questrial"/>
                          <a:rtl val="0"/>
                        </a:rPr>
                        <a:t>Landsat 8</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3B3838"/>
                          </a:solidFill>
                          <a:latin typeface="Century Gothic"/>
                          <a:ea typeface="Questrial"/>
                          <a:cs typeface="Century Gothic"/>
                          <a:sym typeface="Questrial"/>
                          <a:rtl val="0"/>
                        </a:rPr>
                        <a:t>OLI, TIRS</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3B3838"/>
                          </a:solidFill>
                          <a:latin typeface="Century Gothic"/>
                          <a:ea typeface="Questrial"/>
                          <a:cs typeface="Century Gothic"/>
                          <a:sym typeface="Questrial"/>
                          <a:rtl val="0"/>
                        </a:rPr>
                        <a:t>30m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3B3838"/>
                          </a:solidFill>
                          <a:latin typeface="Century Gothic"/>
                          <a:ea typeface="Questrial"/>
                          <a:cs typeface="Century Gothic"/>
                          <a:sym typeface="Questrial"/>
                          <a:rtl val="0"/>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u="none" strike="noStrike" cap="none" baseline="0">
                        <a:latin typeface="Questrial"/>
                        <a:ea typeface="Questrial"/>
                        <a:cs typeface="Questrial"/>
                        <a:sym typeface="Questrial"/>
                        <a:rtl val="0"/>
                      </a:endParaRPr>
                    </a:p>
                  </a:txBody>
                  <a:tcPr marL="91425" marR="91425" marT="91425" marB="91425"/>
                </a:tc>
              </a:tr>
              <a:tr h="100905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3B3838"/>
                          </a:solidFill>
                          <a:latin typeface="Century Gothic"/>
                          <a:ea typeface="Questrial"/>
                          <a:cs typeface="Century Gothic"/>
                          <a:sym typeface="Questrial"/>
                          <a:rtl val="0"/>
                        </a:rPr>
                        <a:t>Landsat 7</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3B3838"/>
                          </a:solidFill>
                          <a:latin typeface="Century Gothic"/>
                          <a:ea typeface="Questrial"/>
                          <a:cs typeface="Century Gothic"/>
                          <a:sym typeface="Questrial"/>
                          <a:rtl val="0"/>
                        </a:rPr>
                        <a:t>ETM+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3B3838"/>
                          </a:solidFill>
                          <a:latin typeface="Century Gothic"/>
                          <a:ea typeface="Questrial"/>
                          <a:cs typeface="Century Gothic"/>
                          <a:sym typeface="Questrial"/>
                          <a:rtl val="0"/>
                        </a:rPr>
                        <a:t>30m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3B3838"/>
                          </a:solidFill>
                          <a:latin typeface="Century Gothic"/>
                          <a:ea typeface="Questrial"/>
                          <a:cs typeface="Century Gothic"/>
                          <a:sym typeface="Questrial"/>
                          <a:rtl val="0"/>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u="none" strike="noStrike" cap="none" baseline="0">
                        <a:latin typeface="Questrial"/>
                        <a:ea typeface="Questrial"/>
                        <a:cs typeface="Questrial"/>
                        <a:sym typeface="Questrial"/>
                        <a:rtl val="0"/>
                      </a:endParaRPr>
                    </a:p>
                  </a:txBody>
                  <a:tcPr marL="91425" marR="91425" marT="91425" marB="91425"/>
                </a:tc>
              </a:tr>
              <a:tr h="100905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3B3838"/>
                          </a:solidFill>
                          <a:latin typeface="Century Gothic"/>
                          <a:ea typeface="Questrial"/>
                          <a:cs typeface="Century Gothic"/>
                          <a:sym typeface="Questrial"/>
                          <a:rtl val="0"/>
                        </a:rPr>
                        <a:t>Landsat 5</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3B3838"/>
                          </a:solidFill>
                          <a:latin typeface="Century Gothic"/>
                          <a:ea typeface="Questrial"/>
                          <a:cs typeface="Century Gothic"/>
                          <a:sym typeface="Questrial"/>
                          <a:rtl val="0"/>
                        </a:rPr>
                        <a:t>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3B3838"/>
                          </a:solidFill>
                          <a:latin typeface="Century Gothic"/>
                          <a:ea typeface="Questrial"/>
                          <a:cs typeface="Century Gothic"/>
                          <a:sym typeface="Questrial"/>
                          <a:rtl val="0"/>
                        </a:rPr>
                        <a:t>30m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3B3838"/>
                          </a:solidFill>
                          <a:latin typeface="Century Gothic"/>
                          <a:ea typeface="Questrial"/>
                          <a:cs typeface="Century Gothic"/>
                          <a:sym typeface="Questrial"/>
                          <a:rtl val="0"/>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u="none" strike="noStrike" cap="none" baseline="0">
                        <a:latin typeface="Questrial"/>
                        <a:ea typeface="Questrial"/>
                        <a:cs typeface="Questrial"/>
                        <a:sym typeface="Questrial"/>
                        <a:rtl val="0"/>
                      </a:endParaRPr>
                    </a:p>
                  </a:txBody>
                  <a:tcPr marL="91425" marR="91425" marT="91425" marB="91425"/>
                </a:tc>
              </a:tr>
              <a:tr h="100905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3B3838"/>
                          </a:solidFill>
                          <a:latin typeface="Century Gothic"/>
                          <a:ea typeface="Questrial"/>
                          <a:cs typeface="Century Gothic"/>
                          <a:sym typeface="Questrial"/>
                          <a:rtl val="0"/>
                        </a:rPr>
                        <a:t>SRTM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3B3838"/>
                          </a:solidFill>
                          <a:latin typeface="Century Gothic"/>
                          <a:ea typeface="Questrial"/>
                          <a:cs typeface="Century Gothic"/>
                          <a:sym typeface="Questrial"/>
                          <a:rtl val="0"/>
                        </a:rPr>
                        <a:t>Digital Elevation Model</a:t>
                      </a:r>
                    </a:p>
                    <a:p>
                      <a:pPr marL="0" marR="0" lvl="0" indent="0" algn="l" rtl="0">
                        <a:lnSpc>
                          <a:spcPct val="100000"/>
                        </a:lnSpc>
                        <a:spcBef>
                          <a:spcPts val="0"/>
                        </a:spcBef>
                        <a:spcAft>
                          <a:spcPts val="0"/>
                        </a:spcAft>
                        <a:buClr>
                          <a:srgbClr val="000000"/>
                        </a:buClr>
                        <a:buFont typeface="Arial"/>
                        <a:buNone/>
                      </a:pPr>
                      <a:endParaRPr sz="2000" u="none" strike="noStrike" cap="none" baseline="0">
                        <a:solidFill>
                          <a:srgbClr val="3B3838"/>
                        </a:solidFill>
                        <a:latin typeface="Century Gothic"/>
                        <a:ea typeface="Questrial"/>
                        <a:cs typeface="Century Gothic"/>
                        <a:sym typeface="Questrial"/>
                        <a:rtl val="0"/>
                      </a:endParaRP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3B3838"/>
                          </a:solidFill>
                          <a:latin typeface="Century Gothic"/>
                          <a:ea typeface="Questrial"/>
                          <a:cs typeface="Century Gothic"/>
                          <a:sym typeface="Questrial"/>
                          <a:rtl val="0"/>
                        </a:rPr>
                        <a:t>30m</a:t>
                      </a:r>
                    </a:p>
                    <a:p>
                      <a:pPr marL="0" marR="0" lvl="0" indent="0" algn="l" rtl="0">
                        <a:lnSpc>
                          <a:spcPct val="100000"/>
                        </a:lnSpc>
                        <a:spcBef>
                          <a:spcPts val="0"/>
                        </a:spcBef>
                        <a:spcAft>
                          <a:spcPts val="0"/>
                        </a:spcAft>
                        <a:buClr>
                          <a:srgbClr val="000000"/>
                        </a:buClr>
                        <a:buFont typeface="Arial"/>
                        <a:buNone/>
                      </a:pPr>
                      <a:endParaRPr sz="2000" u="none" strike="noStrike" cap="none" baseline="0">
                        <a:solidFill>
                          <a:srgbClr val="3B3838"/>
                        </a:solidFill>
                        <a:latin typeface="Century Gothic"/>
                        <a:ea typeface="Questrial"/>
                        <a:cs typeface="Century Gothic"/>
                        <a:sym typeface="Questrial"/>
                        <a:rtl val="0"/>
                      </a:endParaRP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3B3838"/>
                          </a:solidFill>
                          <a:latin typeface="Century Gothic"/>
                          <a:ea typeface="Questrial"/>
                          <a:cs typeface="Century Gothic"/>
                          <a:sym typeface="Questrial"/>
                          <a:rtl val="0"/>
                        </a:rPr>
                        <a:t>USGS Earth Explorer</a:t>
                      </a:r>
                    </a:p>
                    <a:p>
                      <a:pPr marL="0" marR="0" lvl="0" indent="0" algn="l" rtl="0">
                        <a:lnSpc>
                          <a:spcPct val="100000"/>
                        </a:lnSpc>
                        <a:spcBef>
                          <a:spcPts val="0"/>
                        </a:spcBef>
                        <a:spcAft>
                          <a:spcPts val="0"/>
                        </a:spcAft>
                        <a:buClr>
                          <a:srgbClr val="000000"/>
                        </a:buClr>
                        <a:buFont typeface="Arial"/>
                        <a:buNone/>
                      </a:pPr>
                      <a:endParaRPr sz="2000" u="none" strike="noStrike" cap="none" baseline="0" dirty="0">
                        <a:solidFill>
                          <a:srgbClr val="3B3838"/>
                        </a:solidFill>
                        <a:latin typeface="Century Gothic"/>
                        <a:ea typeface="Questrial"/>
                        <a:cs typeface="Century Gothic"/>
                        <a:sym typeface="Questrial"/>
                        <a:rtl val="0"/>
                      </a:endParaRP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u="none" strike="noStrike" cap="none" baseline="0" dirty="0">
                        <a:latin typeface="Questrial"/>
                        <a:ea typeface="Questrial"/>
                        <a:cs typeface="Questrial"/>
                        <a:sym typeface="Questrial"/>
                        <a:rtl val="0"/>
                      </a:endParaRPr>
                    </a:p>
                  </a:txBody>
                  <a:tcPr marL="91425" marR="91425" marT="91425" marB="91425"/>
                </a:tc>
              </a:tr>
            </a:tbl>
          </a:graphicData>
        </a:graphic>
      </p:graphicFrame>
      <p:pic>
        <p:nvPicPr>
          <p:cNvPr id="141" name="Shape 141"/>
          <p:cNvPicPr preferRelativeResize="0"/>
          <p:nvPr/>
        </p:nvPicPr>
        <p:blipFill rotWithShape="1">
          <a:blip r:embed="rId3">
            <a:alphaModFix/>
          </a:blip>
          <a:srcRect/>
          <a:stretch/>
        </p:blipFill>
        <p:spPr>
          <a:xfrm>
            <a:off x="7379050" y="1408750"/>
            <a:ext cx="1215600" cy="968098"/>
          </a:xfrm>
          <a:prstGeom prst="rect">
            <a:avLst/>
          </a:prstGeom>
          <a:noFill/>
          <a:ln>
            <a:noFill/>
          </a:ln>
        </p:spPr>
      </p:pic>
      <p:pic>
        <p:nvPicPr>
          <p:cNvPr id="142" name="Shape 142"/>
          <p:cNvPicPr preferRelativeResize="0"/>
          <p:nvPr/>
        </p:nvPicPr>
        <p:blipFill rotWithShape="1">
          <a:blip r:embed="rId4">
            <a:alphaModFix/>
          </a:blip>
          <a:srcRect/>
          <a:stretch/>
        </p:blipFill>
        <p:spPr>
          <a:xfrm rot="5400000">
            <a:off x="7532924" y="4393475"/>
            <a:ext cx="952750" cy="1027099"/>
          </a:xfrm>
          <a:prstGeom prst="rect">
            <a:avLst/>
          </a:prstGeom>
          <a:noFill/>
          <a:ln>
            <a:noFill/>
          </a:ln>
        </p:spPr>
      </p:pic>
      <p:graphicFrame>
        <p:nvGraphicFramePr>
          <p:cNvPr id="143" name="Shape 143"/>
          <p:cNvGraphicFramePr/>
          <p:nvPr>
            <p:extLst>
              <p:ext uri="{D42A27DB-BD31-4B8C-83A1-F6EECF244321}">
                <p14:modId xmlns:p14="http://schemas.microsoft.com/office/powerpoint/2010/main" val="2326765402"/>
              </p:ext>
            </p:extLst>
          </p:nvPr>
        </p:nvGraphicFramePr>
        <p:xfrm>
          <a:off x="183361" y="5551525"/>
          <a:ext cx="8772875" cy="530975"/>
        </p:xfrm>
        <a:graphic>
          <a:graphicData uri="http://schemas.openxmlformats.org/drawingml/2006/table">
            <a:tbl>
              <a:tblPr>
                <a:noFill/>
                <a:tableStyleId>{3FA89951-DD1D-4E04-B161-4FD8EF7DE2A0}</a:tableStyleId>
              </a:tblPr>
              <a:tblGrid>
                <a:gridCol w="2136125"/>
                <a:gridCol w="3339575"/>
                <a:gridCol w="3297175"/>
              </a:tblGrid>
              <a:tr h="530975">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dirty="0">
                          <a:solidFill>
                            <a:srgbClr val="3B3838"/>
                          </a:solidFill>
                          <a:latin typeface="Century Gothic"/>
                          <a:ea typeface="Questrial"/>
                          <a:cs typeface="Century Gothic"/>
                          <a:sym typeface="Questrial"/>
                          <a:rtl val="0"/>
                        </a:rPr>
                        <a:t>Reference Data</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3B3838"/>
                          </a:solidFill>
                          <a:latin typeface="Century Gothic"/>
                          <a:ea typeface="Questrial"/>
                          <a:cs typeface="Century Gothic"/>
                          <a:sym typeface="Questrial"/>
                          <a:rtl val="0"/>
                        </a:rPr>
                        <a:t>2014-2015 Field-plot data</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3B3838"/>
                          </a:solidFill>
                          <a:latin typeface="Century Gothic"/>
                          <a:ea typeface="Questrial"/>
                          <a:cs typeface="Century Gothic"/>
                          <a:sym typeface="Questrial"/>
                          <a:rtl val="0"/>
                        </a:rPr>
                        <a:t>Excluded harvested plots</a:t>
                      </a:r>
                    </a:p>
                  </a:txBody>
                  <a:tcPr marL="91425" marR="91425" marT="91425" marB="91425"/>
                </a:tc>
              </a:tr>
            </a:tbl>
          </a:graphicData>
        </a:graphic>
      </p:graphicFrame>
      <p:pic>
        <p:nvPicPr>
          <p:cNvPr id="144" name="Shape 144"/>
          <p:cNvPicPr preferRelativeResize="0"/>
          <p:nvPr/>
        </p:nvPicPr>
        <p:blipFill rotWithShape="1">
          <a:blip r:embed="rId5">
            <a:alphaModFix/>
          </a:blip>
          <a:srcRect/>
          <a:stretch/>
        </p:blipFill>
        <p:spPr>
          <a:xfrm>
            <a:off x="7451850" y="3370887"/>
            <a:ext cx="1070998" cy="1034749"/>
          </a:xfrm>
          <a:prstGeom prst="rect">
            <a:avLst/>
          </a:prstGeom>
          <a:noFill/>
          <a:ln>
            <a:noFill/>
          </a:ln>
        </p:spPr>
      </p:pic>
      <p:pic>
        <p:nvPicPr>
          <p:cNvPr id="145" name="Shape 145"/>
          <p:cNvPicPr preferRelativeResize="0"/>
          <p:nvPr/>
        </p:nvPicPr>
        <p:blipFill rotWithShape="1">
          <a:blip r:embed="rId6">
            <a:alphaModFix/>
          </a:blip>
          <a:srcRect/>
          <a:stretch/>
        </p:blipFill>
        <p:spPr>
          <a:xfrm>
            <a:off x="7276614" y="2485736"/>
            <a:ext cx="1421465" cy="860136"/>
          </a:xfrm>
          <a:prstGeom prst="rect">
            <a:avLst/>
          </a:prstGeom>
          <a:noFill/>
          <a:ln>
            <a:noFill/>
          </a:ln>
        </p:spPr>
      </p:pic>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aphicFrame>
        <p:nvGraphicFramePr>
          <p:cNvPr id="151" name="Shape 151"/>
          <p:cNvGraphicFramePr/>
          <p:nvPr>
            <p:extLst>
              <p:ext uri="{D42A27DB-BD31-4B8C-83A1-F6EECF244321}">
                <p14:modId xmlns:p14="http://schemas.microsoft.com/office/powerpoint/2010/main" val="738876708"/>
              </p:ext>
            </p:extLst>
          </p:nvPr>
        </p:nvGraphicFramePr>
        <p:xfrm>
          <a:off x="4689400" y="791150"/>
          <a:ext cx="4325200" cy="5740400"/>
        </p:xfrm>
        <a:graphic>
          <a:graphicData uri="http://schemas.openxmlformats.org/drawingml/2006/table">
            <a:tbl>
              <a:tblPr>
                <a:noFill/>
                <a:tableStyleId>{879AE771-518E-43EF-AB29-4BCA0CA6BF29}</a:tableStyleId>
              </a:tblPr>
              <a:tblGrid>
                <a:gridCol w="1607300"/>
                <a:gridCol w="2717900"/>
              </a:tblGrid>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a:solidFill>
                            <a:srgbClr val="000000"/>
                          </a:solidFill>
                          <a:latin typeface="Century Gothic"/>
                          <a:ea typeface="Questrial"/>
                          <a:cs typeface="Century Gothic"/>
                          <a:sym typeface="Questrial"/>
                          <a:rtl val="0"/>
                        </a:rPr>
                        <a:t>Model Image Stack Band Number</a:t>
                      </a:r>
                    </a:p>
                  </a:txBody>
                  <a:tcPr marL="63500" marR="63500" marT="63500" marB="63500">
                    <a:solidFill>
                      <a:srgbClr val="6AA84F"/>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a:solidFill>
                            <a:srgbClr val="000000"/>
                          </a:solidFill>
                          <a:latin typeface="Century Gothic"/>
                          <a:ea typeface="Questrial"/>
                          <a:cs typeface="Century Gothic"/>
                          <a:sym typeface="Questrial"/>
                          <a:rtl val="0"/>
                        </a:rPr>
                        <a:t>Landsat (Year - Band) / Raster Data Set</a:t>
                      </a:r>
                    </a:p>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a:solidFill>
                            <a:srgbClr val="000000"/>
                          </a:solidFill>
                          <a:latin typeface="Century Gothic"/>
                          <a:ea typeface="Questrial"/>
                          <a:cs typeface="Century Gothic"/>
                          <a:sym typeface="Questrial"/>
                          <a:rtl val="0"/>
                        </a:rPr>
                        <a:t>July (TM ) / August (ETM+)</a:t>
                      </a:r>
                    </a:p>
                  </a:txBody>
                  <a:tcPr marL="63500" marR="63500" marT="63500" marB="63500">
                    <a:solidFill>
                      <a:srgbClr val="6AA84F"/>
                    </a:solidFill>
                  </a:tcPr>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2002 - Blue</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2</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2002 - Green</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3</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2002 - Red</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4</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2002 - NIR</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5</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2002 - MIR1</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6</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2002 - MIR2</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7</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2002 - Thermal</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Font typeface="Arial"/>
                        <a:buNone/>
                      </a:pPr>
                      <a:endParaRPr sz="1000" u="none" strike="noStrike" cap="none" baseline="0">
                        <a:solidFill>
                          <a:srgbClr val="000000"/>
                        </a:solidFill>
                        <a:latin typeface="Century Gothic"/>
                        <a:ea typeface="Questrial"/>
                        <a:cs typeface="Century Gothic"/>
                        <a:sym typeface="Questrial"/>
                        <a:rtl val="0"/>
                      </a:endParaRPr>
                    </a:p>
                  </a:txBody>
                  <a:tcPr marL="63500" marR="63500" marT="63500" marB="63500">
                    <a:solidFill>
                      <a:srgbClr val="434343"/>
                    </a:solidFill>
                  </a:tcPr>
                </a:tc>
                <a:tc>
                  <a:txBody>
                    <a:bodyPr/>
                    <a:lstStyle/>
                    <a:p>
                      <a:pPr marL="0" marR="0" lvl="0" indent="0" algn="l" rtl="0">
                        <a:lnSpc>
                          <a:spcPct val="100000"/>
                        </a:lnSpc>
                        <a:spcBef>
                          <a:spcPts val="0"/>
                        </a:spcBef>
                        <a:spcAft>
                          <a:spcPts val="0"/>
                        </a:spcAft>
                        <a:buClr>
                          <a:srgbClr val="000000"/>
                        </a:buClr>
                        <a:buFont typeface="Arial"/>
                        <a:buNone/>
                      </a:pPr>
                      <a:endParaRPr sz="1000" u="none" strike="noStrike" cap="none" baseline="0">
                        <a:solidFill>
                          <a:srgbClr val="000000"/>
                        </a:solidFill>
                        <a:latin typeface="Century Gothic"/>
                        <a:ea typeface="Questrial"/>
                        <a:cs typeface="Century Gothic"/>
                        <a:sym typeface="Questrial"/>
                        <a:rtl val="0"/>
                      </a:endParaRPr>
                    </a:p>
                  </a:txBody>
                  <a:tcPr marL="63500" marR="63500" marT="63500" marB="63500">
                    <a:solidFill>
                      <a:srgbClr val="434343"/>
                    </a:solidFill>
                  </a:tcPr>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8</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August 2002 - Blue</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9</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August 2002 - Green</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10</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August 2002- Red</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11</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August 2002- NIR</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12</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August 2002 - MIR1</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13</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August 2002 - MIR2</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14</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August 2002 - Thermal</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Font typeface="Arial"/>
                        <a:buNone/>
                      </a:pPr>
                      <a:endParaRPr sz="1000" u="none" strike="noStrike" cap="none" baseline="0">
                        <a:solidFill>
                          <a:srgbClr val="000000"/>
                        </a:solidFill>
                        <a:highlight>
                          <a:srgbClr val="999999"/>
                        </a:highlight>
                        <a:latin typeface="Century Gothic"/>
                        <a:ea typeface="Questrial"/>
                        <a:cs typeface="Century Gothic"/>
                        <a:sym typeface="Questrial"/>
                        <a:rtl val="0"/>
                      </a:endParaRPr>
                    </a:p>
                  </a:txBody>
                  <a:tcPr marL="63500" marR="63500" marT="63500" marB="63500">
                    <a:solidFill>
                      <a:srgbClr val="434343"/>
                    </a:solidFill>
                  </a:tcPr>
                </a:tc>
                <a:tc>
                  <a:txBody>
                    <a:bodyPr/>
                    <a:lstStyle/>
                    <a:p>
                      <a:pPr marL="0" marR="0" lvl="0" indent="0" algn="l" rtl="0">
                        <a:lnSpc>
                          <a:spcPct val="100000"/>
                        </a:lnSpc>
                        <a:spcBef>
                          <a:spcPts val="0"/>
                        </a:spcBef>
                        <a:spcAft>
                          <a:spcPts val="0"/>
                        </a:spcAft>
                        <a:buClr>
                          <a:srgbClr val="000000"/>
                        </a:buClr>
                        <a:buFont typeface="Arial"/>
                        <a:buNone/>
                      </a:pPr>
                      <a:endParaRPr sz="1000" u="none" strike="noStrike" cap="none" baseline="0">
                        <a:solidFill>
                          <a:srgbClr val="000000"/>
                        </a:solidFill>
                        <a:highlight>
                          <a:srgbClr val="999999"/>
                        </a:highlight>
                        <a:latin typeface="Century Gothic"/>
                        <a:ea typeface="Questrial"/>
                        <a:cs typeface="Century Gothic"/>
                        <a:sym typeface="Questrial"/>
                        <a:rtl val="0"/>
                      </a:endParaRPr>
                    </a:p>
                  </a:txBody>
                  <a:tcPr marL="63500" marR="63500" marT="63500" marB="63500">
                    <a:solidFill>
                      <a:srgbClr val="434343"/>
                    </a:solidFill>
                  </a:tcPr>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15</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SRTM DEM (30m)</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16</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Slope</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17</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rgbClr val="000000"/>
                          </a:solidFill>
                          <a:latin typeface="Century Gothic"/>
                          <a:ea typeface="Questrial"/>
                          <a:cs typeface="Century Gothic"/>
                          <a:sym typeface="Questrial"/>
                          <a:rtl val="0"/>
                        </a:rPr>
                        <a:t>Aspect</a:t>
                      </a:r>
                    </a:p>
                  </a:txBody>
                  <a:tcPr marL="63500" marR="63500" marT="63500" marB="63500"/>
                </a:tc>
              </a:tr>
            </a:tbl>
          </a:graphicData>
        </a:graphic>
      </p:graphicFrame>
      <p:graphicFrame>
        <p:nvGraphicFramePr>
          <p:cNvPr id="152" name="Shape 152"/>
          <p:cNvGraphicFramePr/>
          <p:nvPr>
            <p:extLst>
              <p:ext uri="{D42A27DB-BD31-4B8C-83A1-F6EECF244321}">
                <p14:modId xmlns:p14="http://schemas.microsoft.com/office/powerpoint/2010/main" val="1851483081"/>
              </p:ext>
            </p:extLst>
          </p:nvPr>
        </p:nvGraphicFramePr>
        <p:xfrm>
          <a:off x="129386" y="786212"/>
          <a:ext cx="4493475" cy="5740400"/>
        </p:xfrm>
        <a:graphic>
          <a:graphicData uri="http://schemas.openxmlformats.org/drawingml/2006/table">
            <a:tbl>
              <a:tblPr>
                <a:noFill/>
                <a:tableStyleId>{CCB1B128-F23A-4943-BBF6-7E19A804B1F9}</a:tableStyleId>
              </a:tblPr>
              <a:tblGrid>
                <a:gridCol w="1733975"/>
                <a:gridCol w="2759500"/>
              </a:tblGrid>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a:solidFill>
                            <a:srgbClr val="000000"/>
                          </a:solidFill>
                          <a:latin typeface="Century Gothic"/>
                          <a:ea typeface="Questrial"/>
                          <a:cs typeface="Century Gothic"/>
                          <a:sym typeface="Questrial"/>
                          <a:rtl val="0"/>
                        </a:rPr>
                        <a:t>Model Image Stack Band Number</a:t>
                      </a:r>
                    </a:p>
                  </a:txBody>
                  <a:tcPr marL="63500" marR="63500" marT="63500" marB="63500">
                    <a:solidFill>
                      <a:srgbClr val="3C78D8"/>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a:solidFill>
                            <a:srgbClr val="000000"/>
                          </a:solidFill>
                          <a:latin typeface="Century Gothic"/>
                          <a:ea typeface="Questrial"/>
                          <a:cs typeface="Century Gothic"/>
                          <a:sym typeface="Questrial"/>
                          <a:rtl val="0"/>
                        </a:rPr>
                        <a:t>Landsat  (Year - Band) / Raster Data Set</a:t>
                      </a:r>
                    </a:p>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a:solidFill>
                            <a:srgbClr val="000000"/>
                          </a:solidFill>
                          <a:latin typeface="Century Gothic"/>
                          <a:ea typeface="Questrial"/>
                          <a:cs typeface="Century Gothic"/>
                          <a:sym typeface="Questrial"/>
                          <a:rtl val="0"/>
                        </a:rPr>
                        <a:t>OLI</a:t>
                      </a:r>
                    </a:p>
                  </a:txBody>
                  <a:tcPr marL="63500" marR="63500" marT="63500" marB="63500">
                    <a:solidFill>
                      <a:srgbClr val="3C78D8"/>
                    </a:solidFill>
                  </a:tcPr>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2014 - Blue</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2</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2014 - Green</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3</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2014 - Red</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4</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2014 - NIR</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5</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2014 - MIR1</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6</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2014 - MIR2</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7</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2014 - TIR1 (Thermal)</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8</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July 2014 - TIR2 (Thermal)</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9</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rgbClr val="000000"/>
                          </a:solidFill>
                          <a:latin typeface="Century Gothic"/>
                          <a:ea typeface="Questrial"/>
                          <a:cs typeface="Century Gothic"/>
                          <a:sym typeface="Questrial"/>
                          <a:rtl val="0"/>
                        </a:rPr>
                        <a:t>September 2014 - Blue</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10</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September 2014 - Green</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11</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September 2014 - Red</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12</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September 2014 - NIR</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13</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September 2014 - MIR1</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14</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rgbClr val="000000"/>
                          </a:solidFill>
                          <a:latin typeface="Century Gothic"/>
                          <a:ea typeface="Questrial"/>
                          <a:cs typeface="Century Gothic"/>
                          <a:sym typeface="Questrial"/>
                          <a:rtl val="0"/>
                        </a:rPr>
                        <a:t>September 2014 - MIR2</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15</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September 2014 - TIR1 (Thermal)</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16</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September 2014 - TIR2 (Thermal)</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17</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SRTM DEM (30m)</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18</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Slope</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000000"/>
                          </a:solidFill>
                          <a:latin typeface="Century Gothic"/>
                          <a:ea typeface="Questrial"/>
                          <a:cs typeface="Century Gothic"/>
                          <a:sym typeface="Questrial"/>
                          <a:rtl val="0"/>
                        </a:rPr>
                        <a:t>19</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rgbClr val="000000"/>
                          </a:solidFill>
                          <a:latin typeface="Century Gothic"/>
                          <a:ea typeface="Questrial"/>
                          <a:cs typeface="Century Gothic"/>
                          <a:sym typeface="Questrial"/>
                          <a:rtl val="0"/>
                        </a:rPr>
                        <a:t>Aspect</a:t>
                      </a:r>
                    </a:p>
                  </a:txBody>
                  <a:tcPr marL="63500" marR="63500" marT="63500" marB="63500"/>
                </a:tc>
              </a:tr>
            </a:tbl>
          </a:graphicData>
        </a:graphic>
      </p:graphicFrame>
      <p:sp>
        <p:nvSpPr>
          <p:cNvPr id="153" name="Shape 153"/>
          <p:cNvSpPr txBox="1"/>
          <p:nvPr/>
        </p:nvSpPr>
        <p:spPr>
          <a:xfrm>
            <a:off x="1276666" y="331387"/>
            <a:ext cx="2166899" cy="28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dirty="0">
                <a:solidFill>
                  <a:srgbClr val="000000"/>
                </a:solidFill>
                <a:latin typeface="Century Gothic"/>
                <a:ea typeface="Questrial"/>
                <a:cs typeface="Century Gothic"/>
                <a:sym typeface="Questrial"/>
                <a:rtl val="0"/>
              </a:rPr>
              <a:t>STACK A (2014)</a:t>
            </a:r>
          </a:p>
        </p:txBody>
      </p:sp>
      <p:sp>
        <p:nvSpPr>
          <p:cNvPr id="154" name="Shape 154"/>
          <p:cNvSpPr txBox="1"/>
          <p:nvPr/>
        </p:nvSpPr>
        <p:spPr>
          <a:xfrm>
            <a:off x="5599900" y="331387"/>
            <a:ext cx="2456100" cy="28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STACK B (2002)</a:t>
            </a:r>
          </a:p>
        </p:txBody>
      </p:sp>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337974" y="1308800"/>
            <a:ext cx="8806025" cy="36506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Questrial"/>
              <a:cs typeface="Century Gothic"/>
              <a:sym typeface="Questrial"/>
              <a:rtl val="0"/>
            </a:endParaRPr>
          </a:p>
          <a:p>
            <a:pPr marL="0" marR="0" lvl="0" indent="0" algn="l" rtl="0">
              <a:lnSpc>
                <a:spcPct val="90000"/>
              </a:lnSpc>
              <a:spcBef>
                <a:spcPts val="0"/>
              </a:spcBef>
              <a:spcAft>
                <a:spcPts val="0"/>
              </a:spcAft>
              <a:buClr>
                <a:schemeClr val="dk1"/>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Selected  Reference Data</a:t>
            </a:r>
            <a:r>
              <a:rPr lang="en-US" sz="2000" b="0" i="0" u="none" strike="noStrike" cap="none" baseline="0" dirty="0" smtClean="0">
                <a:solidFill>
                  <a:srgbClr val="000000"/>
                </a:solidFill>
                <a:latin typeface="Century Gothic"/>
                <a:ea typeface="Questrial"/>
                <a:cs typeface="Century Gothic"/>
                <a:sym typeface="Questrial"/>
                <a:rtl val="0"/>
              </a:rPr>
              <a:t>:</a:t>
            </a:r>
          </a:p>
          <a:p>
            <a:pPr marL="0" marR="0" lvl="0" indent="0" algn="l" rtl="0">
              <a:lnSpc>
                <a:spcPct val="90000"/>
              </a:lnSpc>
              <a:spcBef>
                <a:spcPts val="0"/>
              </a:spcBef>
              <a:spcAft>
                <a:spcPts val="0"/>
              </a:spcAft>
              <a:buClr>
                <a:schemeClr val="dk1"/>
              </a:buClr>
              <a:buSzPct val="25000"/>
              <a:buFont typeface="Questrial"/>
              <a:buNone/>
            </a:pPr>
            <a:endParaRPr lang="en-US" sz="2000" b="0" i="0" u="none" strike="noStrike" cap="none" baseline="0" dirty="0">
              <a:solidFill>
                <a:srgbClr val="000000"/>
              </a:solidFill>
              <a:latin typeface="Century Gothic"/>
              <a:ea typeface="Questrial"/>
              <a:cs typeface="Century Gothic"/>
              <a:sym typeface="Questrial"/>
              <a:rtl val="0"/>
            </a:endParaRPr>
          </a:p>
          <a:p>
            <a:pPr marL="342900" marR="0" lvl="0" indent="-342900" algn="l" rtl="0">
              <a:lnSpc>
                <a:spcPct val="90000"/>
              </a:lnSpc>
              <a:spcBef>
                <a:spcPts val="0"/>
              </a:spcBef>
              <a:spcAft>
                <a:spcPts val="0"/>
              </a:spcAft>
              <a:buClr>
                <a:srgbClr val="000000"/>
              </a:buClr>
              <a:buSzPct val="100000"/>
              <a:buFont typeface="Noto Symbol"/>
              <a:buChar char="❖"/>
            </a:pPr>
            <a:r>
              <a:rPr lang="en-US" sz="2000" b="0" i="0" u="none" strike="noStrike" cap="none" baseline="0" dirty="0">
                <a:solidFill>
                  <a:srgbClr val="000000"/>
                </a:solidFill>
                <a:latin typeface="Century Gothic"/>
                <a:ea typeface="Questrial"/>
                <a:cs typeface="Century Gothic"/>
                <a:sym typeface="Questrial"/>
                <a:rtl val="0"/>
              </a:rPr>
              <a:t>Only Non-Harvested Plots</a:t>
            </a:r>
          </a:p>
          <a:p>
            <a:pPr marL="342900" marR="0" lvl="0" indent="-342900" algn="l" rtl="0">
              <a:lnSpc>
                <a:spcPct val="90000"/>
              </a:lnSpc>
              <a:spcBef>
                <a:spcPts val="0"/>
              </a:spcBef>
              <a:spcAft>
                <a:spcPts val="0"/>
              </a:spcAft>
              <a:buClr>
                <a:srgbClr val="000000"/>
              </a:buClr>
              <a:buSzPct val="100000"/>
              <a:buFont typeface="Noto Symbol"/>
              <a:buChar char="❖"/>
            </a:pPr>
            <a:r>
              <a:rPr lang="en-US" sz="2000" b="0" i="0" u="none" strike="noStrike" cap="none" baseline="0" dirty="0">
                <a:solidFill>
                  <a:srgbClr val="000000"/>
                </a:solidFill>
                <a:latin typeface="Century Gothic"/>
                <a:ea typeface="Questrial"/>
                <a:cs typeface="Century Gothic"/>
                <a:sym typeface="Questrial"/>
                <a:rtl val="0"/>
              </a:rPr>
              <a:t>All Trees (Live + Dead Combined)</a:t>
            </a:r>
          </a:p>
          <a:p>
            <a:pPr marL="342900" marR="0" lvl="0" indent="-342900" algn="l" rtl="0">
              <a:lnSpc>
                <a:spcPct val="90000"/>
              </a:lnSpc>
              <a:spcBef>
                <a:spcPts val="0"/>
              </a:spcBef>
              <a:spcAft>
                <a:spcPts val="0"/>
              </a:spcAft>
              <a:buClr>
                <a:srgbClr val="000000"/>
              </a:buClr>
              <a:buSzPct val="100000"/>
              <a:buFont typeface="Noto Symbol"/>
              <a:buChar char="❖"/>
            </a:pPr>
            <a:r>
              <a:rPr lang="en-US" sz="2000" b="0" i="0" u="none" strike="noStrike" cap="none" baseline="0" dirty="0">
                <a:solidFill>
                  <a:srgbClr val="000000"/>
                </a:solidFill>
                <a:latin typeface="Century Gothic"/>
                <a:ea typeface="Questrial"/>
                <a:cs typeface="Century Gothic"/>
                <a:sym typeface="Questrial"/>
                <a:rtl val="0"/>
              </a:rPr>
              <a:t>Live Trees Only</a:t>
            </a:r>
          </a:p>
          <a:p>
            <a:pPr marL="342900" marR="0" lvl="0" indent="-342900" algn="l" rtl="0">
              <a:lnSpc>
                <a:spcPct val="90000"/>
              </a:lnSpc>
              <a:spcBef>
                <a:spcPts val="0"/>
              </a:spcBef>
              <a:spcAft>
                <a:spcPts val="0"/>
              </a:spcAft>
              <a:buClr>
                <a:srgbClr val="000000"/>
              </a:buClr>
              <a:buSzPct val="100000"/>
              <a:buFont typeface="Noto Symbol"/>
              <a:buChar char="❖"/>
            </a:pPr>
            <a:r>
              <a:rPr lang="en-US" sz="2000" b="0" i="0" u="none" strike="noStrike" cap="none" baseline="0" dirty="0">
                <a:solidFill>
                  <a:srgbClr val="000000"/>
                </a:solidFill>
                <a:latin typeface="Century Gothic"/>
                <a:ea typeface="Questrial"/>
                <a:cs typeface="Century Gothic"/>
                <a:sym typeface="Questrial"/>
                <a:rtl val="0"/>
              </a:rPr>
              <a:t>Dead Trees Only</a:t>
            </a: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Questrial"/>
              <a:cs typeface="Century Gothic"/>
              <a:sym typeface="Questrial"/>
              <a:rtl val="0"/>
            </a:endParaRPr>
          </a:p>
          <a:p>
            <a:pPr marL="0" marR="0" lvl="0" indent="0" algn="l" rtl="0">
              <a:lnSpc>
                <a:spcPct val="90000"/>
              </a:lnSpc>
              <a:spcBef>
                <a:spcPts val="0"/>
              </a:spcBef>
              <a:spcAft>
                <a:spcPts val="0"/>
              </a:spcAft>
              <a:buClr>
                <a:schemeClr val="dk1"/>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Step 1 runs statistics on all possible combinations of reference data</a:t>
            </a:r>
          </a:p>
          <a:p>
            <a:pPr marL="0" marR="0" lvl="0" indent="0" algn="l" rtl="0">
              <a:lnSpc>
                <a:spcPct val="90000"/>
              </a:lnSpc>
              <a:spcBef>
                <a:spcPts val="1000"/>
              </a:spcBef>
              <a:spcAft>
                <a:spcPts val="0"/>
              </a:spcAft>
              <a:buClr>
                <a:schemeClr val="dk1"/>
              </a:buClr>
              <a:buFont typeface="Arial"/>
              <a:buNone/>
            </a:pPr>
            <a:endParaRPr sz="2000" b="1" i="0" u="none" strike="noStrike" cap="none" baseline="0" dirty="0">
              <a:solidFill>
                <a:schemeClr val="dk1"/>
              </a:solidFill>
              <a:latin typeface="Questrial"/>
              <a:ea typeface="Questrial"/>
              <a:cs typeface="Questrial"/>
              <a:sym typeface="Questrial"/>
              <a:rtl val="0"/>
            </a:endParaRPr>
          </a:p>
          <a:p>
            <a:pPr marL="0" marR="0" lvl="0" indent="0" algn="l" rtl="0">
              <a:lnSpc>
                <a:spcPct val="90000"/>
              </a:lnSpc>
              <a:spcBef>
                <a:spcPts val="1000"/>
              </a:spcBef>
              <a:spcAft>
                <a:spcPts val="0"/>
              </a:spcAft>
              <a:buClr>
                <a:schemeClr val="dk1"/>
              </a:buClr>
              <a:buFont typeface="Arial"/>
              <a:buNone/>
            </a:pPr>
            <a:endParaRPr sz="2000" b="1" i="0" u="none" strike="noStrike" cap="none" baseline="0" dirty="0">
              <a:solidFill>
                <a:schemeClr val="dk1"/>
              </a:solidFill>
              <a:latin typeface="Questrial"/>
              <a:ea typeface="Questrial"/>
              <a:cs typeface="Questrial"/>
              <a:sym typeface="Questrial"/>
              <a:rtl val="0"/>
            </a:endParaRPr>
          </a:p>
        </p:txBody>
      </p:sp>
      <p:sp>
        <p:nvSpPr>
          <p:cNvPr id="161" name="Shape 161"/>
          <p:cNvSpPr txBox="1">
            <a:spLocks noGrp="1"/>
          </p:cNvSpPr>
          <p:nvPr>
            <p:ph type="body" idx="2"/>
          </p:nvPr>
        </p:nvSpPr>
        <p:spPr>
          <a:xfrm>
            <a:off x="0" y="106825"/>
            <a:ext cx="7772400" cy="7161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tl val="0"/>
              </a:rPr>
              <a:t>Step 1 Model Input &amp; Purpose</a:t>
            </a:r>
          </a:p>
        </p:txBody>
      </p:sp>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0" y="106825"/>
            <a:ext cx="7496699" cy="71795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tl val="0"/>
              </a:rPr>
              <a:t>Step 1 Model Output</a:t>
            </a:r>
          </a:p>
        </p:txBody>
      </p:sp>
      <p:graphicFrame>
        <p:nvGraphicFramePr>
          <p:cNvPr id="168" name="Shape 168"/>
          <p:cNvGraphicFramePr/>
          <p:nvPr>
            <p:extLst>
              <p:ext uri="{D42A27DB-BD31-4B8C-83A1-F6EECF244321}">
                <p14:modId xmlns:p14="http://schemas.microsoft.com/office/powerpoint/2010/main" val="3512679463"/>
              </p:ext>
            </p:extLst>
          </p:nvPr>
        </p:nvGraphicFramePr>
        <p:xfrm>
          <a:off x="420664" y="1541243"/>
          <a:ext cx="6489346" cy="5109875"/>
        </p:xfrm>
        <a:graphic>
          <a:graphicData uri="http://schemas.openxmlformats.org/drawingml/2006/table">
            <a:tbl>
              <a:tblPr>
                <a:noFill/>
                <a:tableStyleId>{7D7D012C-1DFE-4BDF-9A40-35D95A03A5C1}</a:tableStyleId>
              </a:tblPr>
              <a:tblGrid>
                <a:gridCol w="951748"/>
                <a:gridCol w="1200065"/>
                <a:gridCol w="1254750"/>
                <a:gridCol w="1231017"/>
                <a:gridCol w="1851766"/>
              </a:tblGrid>
              <a:tr h="723700">
                <a:tc>
                  <a:txBody>
                    <a:bodyPr/>
                    <a:lstStyle/>
                    <a:p>
                      <a:pPr marL="0" marR="0" lvl="0" indent="0" algn="l" rtl="0">
                        <a:lnSpc>
                          <a:spcPct val="100000"/>
                        </a:lnSpc>
                        <a:spcBef>
                          <a:spcPts val="0"/>
                        </a:spcBef>
                        <a:spcAft>
                          <a:spcPts val="0"/>
                        </a:spcAft>
                        <a:buClr>
                          <a:srgbClr val="000000"/>
                        </a:buClr>
                        <a:buFont typeface="Arial"/>
                        <a:buNone/>
                      </a:pPr>
                      <a:endParaRPr sz="1100" u="none" strike="noStrike" cap="none" baseline="0" dirty="0">
                        <a:solidFill>
                          <a:srgbClr val="000000"/>
                        </a:solidFill>
                        <a:latin typeface="Century Gothic"/>
                        <a:cs typeface="Century Gothic"/>
                        <a:rtl val="0"/>
                      </a:endParaRP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Pure.SVM </a:t>
                      </a:r>
                      <a:r>
                        <a:rPr lang="en-US" sz="1100" u="none" strike="noStrike" cap="none" baseline="0">
                          <a:solidFill>
                            <a:srgbClr val="000000"/>
                          </a:solidFill>
                          <a:highlight>
                            <a:srgbClr val="FFFF00"/>
                          </a:highlight>
                          <a:latin typeface="Century Gothic"/>
                          <a:cs typeface="Century Gothic"/>
                          <a:rtl val="0"/>
                        </a:rPr>
                        <a:t>RMSE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Wilcox Pure.SVM </a:t>
                      </a:r>
                    </a:p>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highlight>
                            <a:srgbClr val="FFFF00"/>
                          </a:highlight>
                          <a:latin typeface="Century Gothic"/>
                          <a:cs typeface="Century Gothic"/>
                          <a:rtl val="0"/>
                        </a:rPr>
                        <a:t>CI Width</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dirty="0">
                          <a:solidFill>
                            <a:srgbClr val="000000"/>
                          </a:solidFill>
                          <a:latin typeface="Century Gothic"/>
                          <a:cs typeface="Century Gothic"/>
                          <a:rtl val="0"/>
                        </a:rPr>
                        <a:t>ZI.SVM.RF RMSE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Wilcox ZI.SVM.RF </a:t>
                      </a:r>
                    </a:p>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CI width</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13.00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18.77</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10.64</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37.29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5.49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8.96</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5.30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12.40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16.73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27.30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17.83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30.94</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4</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5.27</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9.81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3.82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13.92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5</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10.30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15.89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9.26</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34.22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6</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12.87</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21.43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12.61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24.16</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7</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5.39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9.47</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5.87</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21.46</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8</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2.13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3.25</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5.72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7.92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13.20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18.99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12.22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26.78</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32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7.50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11.34</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7.94</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latin typeface="Century Gothic"/>
                          <a:cs typeface="Century Gothic"/>
                          <a:rtl val="0"/>
                        </a:rPr>
                        <a:t>21.29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53925">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highlight>
                            <a:srgbClr val="FFFF00"/>
                          </a:highlight>
                          <a:latin typeface="Century Gothic"/>
                          <a:cs typeface="Century Gothic"/>
                          <a:rtl val="0"/>
                        </a:rPr>
                        <a:t>AVERAGE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highlight>
                            <a:srgbClr val="FFFF00"/>
                          </a:highlight>
                          <a:latin typeface="Century Gothic"/>
                          <a:cs typeface="Century Gothic"/>
                          <a:rtl val="0"/>
                        </a:rPr>
                        <a:t>9.19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highlight>
                            <a:srgbClr val="FFFF00"/>
                          </a:highlight>
                          <a:latin typeface="Century Gothic"/>
                          <a:cs typeface="Century Gothic"/>
                          <a:rtl val="0"/>
                        </a:rPr>
                        <a:t>14.52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a:solidFill>
                            <a:srgbClr val="000000"/>
                          </a:solidFill>
                          <a:highlight>
                            <a:srgbClr val="FFFF00"/>
                          </a:highlight>
                          <a:latin typeface="Century Gothic"/>
                          <a:cs typeface="Century Gothic"/>
                          <a:rtl val="0"/>
                        </a:rPr>
                        <a:t>9.12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US" sz="1100" u="none" strike="noStrike" cap="none" baseline="0" dirty="0">
                          <a:solidFill>
                            <a:srgbClr val="000000"/>
                          </a:solidFill>
                          <a:highlight>
                            <a:srgbClr val="FFFF00"/>
                          </a:highlight>
                          <a:latin typeface="Century Gothic"/>
                          <a:cs typeface="Century Gothic"/>
                          <a:rtl val="0"/>
                        </a:rPr>
                        <a:t>23.04</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169" name="Shape 169"/>
          <p:cNvSpPr txBox="1"/>
          <p:nvPr/>
        </p:nvSpPr>
        <p:spPr>
          <a:xfrm>
            <a:off x="60525" y="973225"/>
            <a:ext cx="8500800" cy="52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000000"/>
                </a:solidFill>
                <a:latin typeface="Century Gothic"/>
                <a:ea typeface="Questrial"/>
                <a:cs typeface="Century Gothic"/>
                <a:sym typeface="Questrial"/>
                <a:rtl val="0"/>
              </a:rPr>
              <a:t>Ten-fold cross validation model and Wilcoxon’s signed-rank test </a:t>
            </a: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p:nvPr/>
        </p:nvSpPr>
        <p:spPr>
          <a:xfrm>
            <a:off x="2866730" y="1112625"/>
            <a:ext cx="2606100" cy="1097399"/>
          </a:xfrm>
          <a:prstGeom prst="roundRect">
            <a:avLst>
              <a:gd name="adj" fmla="val 16667"/>
            </a:avLst>
          </a:prstGeom>
          <a:solidFill>
            <a:srgbClr val="E9CEC8"/>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rgbClr val="000000"/>
                </a:solidFill>
                <a:latin typeface="Century Gothic"/>
                <a:ea typeface="Questrial"/>
                <a:cs typeface="Century Gothic"/>
                <a:sym typeface="Questrial"/>
                <a:rtl val="0"/>
              </a:rPr>
              <a:t>Imagery</a:t>
            </a:r>
            <a:r>
              <a:rPr lang="en-US" sz="1600" b="0" i="0" u="none" strike="noStrike" cap="none" baseline="0" dirty="0">
                <a:solidFill>
                  <a:srgbClr val="000000"/>
                </a:solidFill>
                <a:latin typeface="Century Gothic"/>
                <a:ea typeface="Questrial"/>
                <a:cs typeface="Century Gothic"/>
                <a:sym typeface="Questrial"/>
                <a:rtl val="0"/>
              </a:rPr>
              <a:t>:  multi-band composite image from Landsat  scenes and DEM</a:t>
            </a:r>
          </a:p>
        </p:txBody>
      </p:sp>
      <p:sp>
        <p:nvSpPr>
          <p:cNvPr id="176" name="Shape 176"/>
          <p:cNvSpPr/>
          <p:nvPr/>
        </p:nvSpPr>
        <p:spPr>
          <a:xfrm>
            <a:off x="58028" y="1108658"/>
            <a:ext cx="2606100" cy="1101300"/>
          </a:xfrm>
          <a:prstGeom prst="roundRect">
            <a:avLst>
              <a:gd name="adj" fmla="val 16667"/>
            </a:avLst>
          </a:prstGeom>
          <a:solidFill>
            <a:srgbClr val="E9CEC8"/>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rgbClr val="000000"/>
                </a:solidFill>
                <a:latin typeface="Century Gothic"/>
                <a:ea typeface="Questrial"/>
                <a:cs typeface="Century Gothic"/>
                <a:sym typeface="Questrial"/>
                <a:rtl val="0"/>
              </a:rPr>
              <a:t>Reference data</a:t>
            </a:r>
            <a:r>
              <a:rPr lang="en-US" sz="1600" b="0" i="0" u="none" strike="noStrike" cap="none" baseline="0" dirty="0">
                <a:solidFill>
                  <a:srgbClr val="000000"/>
                </a:solidFill>
                <a:latin typeface="Century Gothic"/>
                <a:ea typeface="Questrial"/>
                <a:cs typeface="Century Gothic"/>
                <a:sym typeface="Questrial"/>
                <a:rtl val="0"/>
              </a:rPr>
              <a:t>: </a:t>
            </a:r>
          </a:p>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baseline="0" dirty="0">
                <a:solidFill>
                  <a:srgbClr val="000000"/>
                </a:solidFill>
                <a:latin typeface="Century Gothic"/>
                <a:ea typeface="Questrial"/>
                <a:cs typeface="Century Gothic"/>
                <a:sym typeface="Questrial"/>
                <a:rtl val="0"/>
              </a:rPr>
              <a:t> percent canopy cover (PCC) by species using field-plot data </a:t>
            </a:r>
          </a:p>
        </p:txBody>
      </p:sp>
      <p:sp>
        <p:nvSpPr>
          <p:cNvPr id="177" name="Shape 177"/>
          <p:cNvSpPr txBox="1"/>
          <p:nvPr/>
        </p:nvSpPr>
        <p:spPr>
          <a:xfrm>
            <a:off x="0" y="142400"/>
            <a:ext cx="9144000" cy="742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tl val="0"/>
              </a:rPr>
              <a:t>Methodology &amp; Step 2 Workflow</a:t>
            </a:r>
          </a:p>
        </p:txBody>
      </p:sp>
      <p:sp>
        <p:nvSpPr>
          <p:cNvPr id="178" name="Shape 178"/>
          <p:cNvSpPr/>
          <p:nvPr/>
        </p:nvSpPr>
        <p:spPr>
          <a:xfrm>
            <a:off x="58028" y="2862955"/>
            <a:ext cx="548699" cy="274199"/>
          </a:xfrm>
          <a:prstGeom prst="right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79" name="Shape 179"/>
          <p:cNvPicPr preferRelativeResize="0"/>
          <p:nvPr/>
        </p:nvPicPr>
        <p:blipFill rotWithShape="1">
          <a:blip r:embed="rId3">
            <a:alphaModFix/>
          </a:blip>
          <a:srcRect/>
          <a:stretch/>
        </p:blipFill>
        <p:spPr>
          <a:xfrm>
            <a:off x="2428418" y="890024"/>
            <a:ext cx="438299" cy="456299"/>
          </a:xfrm>
          <a:prstGeom prst="rect">
            <a:avLst/>
          </a:prstGeom>
          <a:noFill/>
          <a:ln>
            <a:noFill/>
          </a:ln>
        </p:spPr>
      </p:pic>
      <p:pic>
        <p:nvPicPr>
          <p:cNvPr id="180" name="Shape 180"/>
          <p:cNvPicPr preferRelativeResize="0"/>
          <p:nvPr/>
        </p:nvPicPr>
        <p:blipFill rotWithShape="1">
          <a:blip r:embed="rId3">
            <a:alphaModFix/>
          </a:blip>
          <a:srcRect/>
          <a:stretch/>
        </p:blipFill>
        <p:spPr>
          <a:xfrm>
            <a:off x="5293115" y="890035"/>
            <a:ext cx="438299" cy="456299"/>
          </a:xfrm>
          <a:prstGeom prst="rect">
            <a:avLst/>
          </a:prstGeom>
          <a:noFill/>
          <a:ln>
            <a:noFill/>
          </a:ln>
        </p:spPr>
      </p:pic>
      <p:sp>
        <p:nvSpPr>
          <p:cNvPr id="181" name="Shape 181"/>
          <p:cNvSpPr/>
          <p:nvPr/>
        </p:nvSpPr>
        <p:spPr>
          <a:xfrm>
            <a:off x="2726305" y="4078287"/>
            <a:ext cx="2203800" cy="1430422"/>
          </a:xfrm>
          <a:prstGeom prst="roundRect">
            <a:avLst>
              <a:gd name="adj" fmla="val 16667"/>
            </a:avLst>
          </a:prstGeom>
          <a:solidFill>
            <a:schemeClr val="accent1">
              <a:alpha val="64705"/>
            </a:scheme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400" b="1" i="0" u="none" strike="noStrike" cap="none" baseline="0" dirty="0">
                <a:solidFill>
                  <a:srgbClr val="000000"/>
                </a:solidFill>
                <a:latin typeface="Century Gothic"/>
                <a:ea typeface="Questrial"/>
                <a:cs typeface="Century Gothic"/>
                <a:sym typeface="Questrial"/>
                <a:rtl val="0"/>
              </a:rPr>
              <a:t>Step 2</a:t>
            </a:r>
            <a:r>
              <a:rPr lang="en-US" sz="1400" b="0" i="0" u="none" strike="noStrike" cap="none" baseline="0" dirty="0">
                <a:solidFill>
                  <a:srgbClr val="000000"/>
                </a:solidFill>
                <a:latin typeface="Century Gothic"/>
                <a:ea typeface="Questrial"/>
                <a:cs typeface="Century Gothic"/>
                <a:sym typeface="Questrial"/>
                <a:rtl val="0"/>
              </a:rPr>
              <a:t>: Regression model (SVM) of study areas</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a:ea typeface="Questrial"/>
                <a:cs typeface="Century Gothic"/>
                <a:sym typeface="Questrial"/>
                <a:rtl val="0"/>
              </a:rPr>
              <a:t> with Continuous Response </a:t>
            </a:r>
          </a:p>
        </p:txBody>
      </p:sp>
      <p:sp>
        <p:nvSpPr>
          <p:cNvPr id="182" name="Shape 182"/>
          <p:cNvSpPr/>
          <p:nvPr/>
        </p:nvSpPr>
        <p:spPr>
          <a:xfrm>
            <a:off x="2728824" y="2413990"/>
            <a:ext cx="2201099" cy="1300200"/>
          </a:xfrm>
          <a:prstGeom prst="roundRect">
            <a:avLst>
              <a:gd name="adj" fmla="val 16667"/>
            </a:avLst>
          </a:prstGeom>
          <a:solidFill>
            <a:srgbClr val="82B967">
              <a:alpha val="62745"/>
            </a:srgb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400" b="1" i="0" u="none" strike="noStrike" cap="none" baseline="0" dirty="0">
                <a:solidFill>
                  <a:srgbClr val="000000"/>
                </a:solidFill>
                <a:latin typeface="Century Gothic"/>
                <a:ea typeface="Questrial"/>
                <a:cs typeface="Century Gothic"/>
                <a:sym typeface="Questrial"/>
                <a:rtl val="0"/>
              </a:rPr>
              <a:t>Step 1</a:t>
            </a:r>
            <a:r>
              <a:rPr lang="en-US" sz="1400" b="0" i="0" u="none" strike="noStrike" cap="none" baseline="0" dirty="0">
                <a:solidFill>
                  <a:srgbClr val="000000"/>
                </a:solidFill>
                <a:latin typeface="Century Gothic"/>
                <a:ea typeface="Questrial"/>
                <a:cs typeface="Century Gothic"/>
                <a:sym typeface="Questrial"/>
                <a:rtl val="0"/>
              </a:rPr>
              <a:t>:  Model (GLM) binary classification of study area for tree species</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a:ea typeface="Questrial"/>
                <a:cs typeface="Century Gothic"/>
                <a:sym typeface="Questrial"/>
                <a:rtl val="0"/>
              </a:rPr>
              <a:t>Presence = 1 </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a:ea typeface="Questrial"/>
                <a:cs typeface="Century Gothic"/>
                <a:sym typeface="Questrial"/>
                <a:rtl val="0"/>
              </a:rPr>
              <a:t>Absence = 0</a:t>
            </a:r>
          </a:p>
        </p:txBody>
      </p:sp>
      <p:sp>
        <p:nvSpPr>
          <p:cNvPr id="183" name="Shape 183"/>
          <p:cNvSpPr/>
          <p:nvPr/>
        </p:nvSpPr>
        <p:spPr>
          <a:xfrm>
            <a:off x="7145128" y="2667675"/>
            <a:ext cx="1921500" cy="1300200"/>
          </a:xfrm>
          <a:prstGeom prst="roundRect">
            <a:avLst>
              <a:gd name="adj" fmla="val 16667"/>
            </a:avLst>
          </a:prstGeom>
          <a:solidFill>
            <a:schemeClr val="accent1">
              <a:alpha val="65882"/>
            </a:scheme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a:ea typeface="Questrial"/>
                <a:cs typeface="Century Gothic"/>
                <a:sym typeface="Questrial"/>
                <a:rtl val="0"/>
              </a:rPr>
              <a:t>Create Combination map from BIN*CON with raster calculator</a:t>
            </a:r>
          </a:p>
        </p:txBody>
      </p:sp>
      <p:sp>
        <p:nvSpPr>
          <p:cNvPr id="184" name="Shape 184"/>
          <p:cNvSpPr/>
          <p:nvPr/>
        </p:nvSpPr>
        <p:spPr>
          <a:xfrm>
            <a:off x="634734" y="2408018"/>
            <a:ext cx="1559275" cy="1437748"/>
          </a:xfrm>
          <a:prstGeom prst="ellipse">
            <a:avLst/>
          </a:prstGeom>
          <a:solidFill>
            <a:srgbClr val="00B0F0">
              <a:alpha val="64705"/>
            </a:srgb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Questrial"/>
              <a:buNone/>
            </a:pPr>
            <a:endParaRPr b="1" dirty="0">
              <a:latin typeface="Century Gothic"/>
              <a:ea typeface="Questrial"/>
              <a:cs typeface="Century Gothic"/>
              <a:sym typeface="Questrial"/>
            </a:endParaRPr>
          </a:p>
          <a:p>
            <a:pPr marL="0" marR="0" lvl="0" indent="0" algn="ctr" rtl="0">
              <a:lnSpc>
                <a:spcPct val="100000"/>
              </a:lnSpc>
              <a:spcBef>
                <a:spcPts val="0"/>
              </a:spcBef>
              <a:spcAft>
                <a:spcPts val="0"/>
              </a:spcAft>
              <a:buClr>
                <a:srgbClr val="000000"/>
              </a:buClr>
              <a:buSzPct val="25000"/>
              <a:buFont typeface="Questrial"/>
              <a:buNone/>
            </a:pPr>
            <a:r>
              <a:rPr lang="en-US" sz="1400" b="1" i="0" u="none" strike="noStrike" cap="none" baseline="0" dirty="0">
                <a:solidFill>
                  <a:srgbClr val="000000"/>
                </a:solidFill>
                <a:latin typeface="Century Gothic"/>
                <a:ea typeface="Questrial"/>
                <a:cs typeface="Century Gothic"/>
                <a:sym typeface="Questrial"/>
                <a:rtl val="0"/>
              </a:rPr>
              <a:t>Input</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a:ea typeface="Questrial"/>
                <a:cs typeface="Century Gothic"/>
                <a:sym typeface="Questrial"/>
                <a:rtl val="0"/>
              </a:rPr>
              <a:t>reference</a:t>
            </a:r>
            <a:r>
              <a:rPr lang="en-US" dirty="0">
                <a:latin typeface="Century Gothic"/>
                <a:ea typeface="Questrial"/>
                <a:cs typeface="Century Gothic"/>
                <a:sym typeface="Questrial"/>
                <a:rtl val="0"/>
              </a:rPr>
              <a:t> </a:t>
            </a:r>
            <a:r>
              <a:rPr lang="en-US" sz="1400" b="0" i="0" u="none" strike="noStrike" cap="none" baseline="0" dirty="0">
                <a:solidFill>
                  <a:srgbClr val="000000"/>
                </a:solidFill>
                <a:latin typeface="Century Gothic"/>
                <a:ea typeface="Questrial"/>
                <a:cs typeface="Century Gothic"/>
                <a:sym typeface="Questrial"/>
                <a:rtl val="0"/>
              </a:rPr>
              <a:t>data</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a:ea typeface="Questrial"/>
                <a:cs typeface="Century Gothic"/>
                <a:sym typeface="Questrial"/>
                <a:rtl val="0"/>
              </a:rPr>
              <a:t> for target </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a:ea typeface="Questrial"/>
                <a:cs typeface="Century Gothic"/>
                <a:sym typeface="Questrial"/>
                <a:rtl val="0"/>
              </a:rPr>
              <a:t>species</a:t>
            </a:r>
          </a:p>
          <a:p>
            <a:pPr marL="0" marR="0" lvl="0" indent="0" algn="ctr" rtl="0">
              <a:lnSpc>
                <a:spcPct val="100000"/>
              </a:lnSpc>
              <a:spcBef>
                <a:spcPts val="0"/>
              </a:spcBef>
              <a:spcAft>
                <a:spcPts val="0"/>
              </a:spcAft>
              <a:buClr>
                <a:srgbClr val="000000"/>
              </a:buClr>
              <a:buFont typeface="Arial"/>
              <a:buNone/>
            </a:pPr>
            <a:endParaRPr sz="1600" b="0" i="0" u="none" strike="noStrike" cap="none" baseline="0" dirty="0">
              <a:solidFill>
                <a:schemeClr val="lt1"/>
              </a:solidFill>
              <a:latin typeface="Questrial"/>
              <a:ea typeface="Questrial"/>
              <a:cs typeface="Questrial"/>
              <a:sym typeface="Questrial"/>
              <a:rtl val="0"/>
            </a:endParaRPr>
          </a:p>
        </p:txBody>
      </p:sp>
      <p:sp>
        <p:nvSpPr>
          <p:cNvPr id="185" name="Shape 185"/>
          <p:cNvSpPr/>
          <p:nvPr/>
        </p:nvSpPr>
        <p:spPr>
          <a:xfrm>
            <a:off x="6935700" y="4585038"/>
            <a:ext cx="1983599" cy="1882413"/>
          </a:xfrm>
          <a:prstGeom prst="ellipse">
            <a:avLst/>
          </a:prstGeom>
          <a:solidFill>
            <a:srgbClr val="FFFF00">
              <a:alpha val="60000"/>
            </a:srgb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b="1" i="0" u="none" strike="noStrike" cap="none" baseline="0" dirty="0">
                <a:solidFill>
                  <a:srgbClr val="000000"/>
                </a:solidFill>
                <a:latin typeface="Century Gothic"/>
                <a:ea typeface="Questrial"/>
                <a:cs typeface="Century Gothic"/>
                <a:sym typeface="Questrial"/>
                <a:rtl val="0"/>
              </a:rPr>
              <a:t>Final Output</a:t>
            </a:r>
            <a:r>
              <a:rPr lang="en-US" b="0" i="0" u="none" strike="noStrike" cap="none" baseline="0" dirty="0">
                <a:solidFill>
                  <a:srgbClr val="000000"/>
                </a:solidFill>
                <a:latin typeface="Century Gothic"/>
                <a:ea typeface="Questrial"/>
                <a:cs typeface="Century Gothic"/>
                <a:sym typeface="Questrial"/>
                <a:rtl val="0"/>
              </a:rPr>
              <a:t>: Continuous map of each target species </a:t>
            </a:r>
          </a:p>
        </p:txBody>
      </p:sp>
      <p:cxnSp>
        <p:nvCxnSpPr>
          <p:cNvPr id="186" name="Shape 186"/>
          <p:cNvCxnSpPr>
            <a:stCxn id="176" idx="2"/>
            <a:endCxn id="184" idx="0"/>
          </p:cNvCxnSpPr>
          <p:nvPr/>
        </p:nvCxnSpPr>
        <p:spPr>
          <a:xfrm>
            <a:off x="1361078" y="2209958"/>
            <a:ext cx="53294" cy="198060"/>
          </a:xfrm>
          <a:prstGeom prst="straightConnector1">
            <a:avLst/>
          </a:prstGeom>
          <a:noFill/>
          <a:ln w="9525" cap="flat" cmpd="sng">
            <a:solidFill>
              <a:srgbClr val="7AB45B"/>
            </a:solidFill>
            <a:prstDash val="solid"/>
            <a:round/>
            <a:headEnd type="none" w="med" len="med"/>
            <a:tailEnd type="triangle" w="lg" len="lg"/>
          </a:ln>
        </p:spPr>
      </p:cxnSp>
      <p:cxnSp>
        <p:nvCxnSpPr>
          <p:cNvPr id="187" name="Shape 187"/>
          <p:cNvCxnSpPr/>
          <p:nvPr/>
        </p:nvCxnSpPr>
        <p:spPr>
          <a:xfrm flipH="1">
            <a:off x="1469812" y="2201038"/>
            <a:ext cx="2691599" cy="206999"/>
          </a:xfrm>
          <a:prstGeom prst="straightConnector1">
            <a:avLst/>
          </a:prstGeom>
          <a:noFill/>
          <a:ln w="9525" cap="flat" cmpd="sng">
            <a:solidFill>
              <a:srgbClr val="7AB45B"/>
            </a:solidFill>
            <a:prstDash val="solid"/>
            <a:round/>
            <a:headEnd type="none" w="med" len="med"/>
            <a:tailEnd type="triangle" w="lg" len="lg"/>
          </a:ln>
        </p:spPr>
      </p:cxnSp>
      <p:sp>
        <p:nvSpPr>
          <p:cNvPr id="188" name="Shape 188"/>
          <p:cNvSpPr/>
          <p:nvPr/>
        </p:nvSpPr>
        <p:spPr>
          <a:xfrm>
            <a:off x="5389600" y="2409094"/>
            <a:ext cx="1374157" cy="1355058"/>
          </a:xfrm>
          <a:prstGeom prst="ellipse">
            <a:avLst/>
          </a:prstGeom>
          <a:solidFill>
            <a:srgbClr val="FFFF00">
              <a:alpha val="60000"/>
            </a:srgbClr>
          </a:solidFill>
          <a:ln w="25400" cap="flat" cmpd="sng">
            <a:solidFill>
              <a:srgbClr val="5B8546"/>
            </a:solidFill>
            <a:prstDash val="solid"/>
            <a:round/>
            <a:headEnd type="none" w="med" len="med"/>
            <a:tailEnd type="none" w="med" len="med"/>
          </a:ln>
        </p:spPr>
        <p:txBody>
          <a:bodyPr lIns="0" tIns="45700" rIns="0" bIns="45700" anchor="ctr" anchorCtr="1">
            <a:noAutofit/>
          </a:bodyPr>
          <a:lstStyle/>
          <a:p>
            <a:pPr marL="0" marR="0" lvl="3" indent="0" algn="ctr" rtl="0">
              <a:lnSpc>
                <a:spcPct val="100000"/>
              </a:lnSpc>
              <a:spcBef>
                <a:spcPts val="0"/>
              </a:spcBef>
              <a:spcAft>
                <a:spcPts val="0"/>
              </a:spcAft>
              <a:buClr>
                <a:srgbClr val="000000"/>
              </a:buClr>
              <a:buFont typeface="Arial"/>
              <a:buNone/>
            </a:pPr>
            <a:endParaRPr sz="1600" b="1" i="0" u="none" strike="noStrike" cap="none" baseline="0" dirty="0">
              <a:solidFill>
                <a:srgbClr val="000000"/>
              </a:solidFill>
              <a:latin typeface="Questrial"/>
              <a:ea typeface="Questrial"/>
              <a:cs typeface="Questrial"/>
              <a:sym typeface="Questrial"/>
              <a:rtl val="0"/>
            </a:endParaRPr>
          </a:p>
          <a:p>
            <a:pPr marL="0" marR="0" lvl="0" indent="0" algn="ctr" rtl="0">
              <a:lnSpc>
                <a:spcPct val="100000"/>
              </a:lnSpc>
              <a:spcBef>
                <a:spcPts val="0"/>
              </a:spcBef>
              <a:spcAft>
                <a:spcPts val="0"/>
              </a:spcAft>
              <a:buClr>
                <a:srgbClr val="000000"/>
              </a:buClr>
              <a:buSzPct val="25000"/>
              <a:buFont typeface="Questrial"/>
              <a:buNone/>
            </a:pPr>
            <a:r>
              <a:rPr lang="en-US" sz="1400" b="1" i="0" u="none" strike="noStrike" cap="none" baseline="0" dirty="0">
                <a:solidFill>
                  <a:srgbClr val="000000"/>
                </a:solidFill>
                <a:latin typeface="Century Gothic"/>
                <a:ea typeface="Questrial"/>
                <a:cs typeface="Century Gothic"/>
                <a:sym typeface="Questrial"/>
                <a:rtl val="0"/>
              </a:rPr>
              <a:t>Output</a:t>
            </a:r>
            <a:r>
              <a:rPr lang="en-US" sz="1400" b="0" i="0" u="none" strike="noStrike" cap="none" baseline="0" dirty="0">
                <a:solidFill>
                  <a:srgbClr val="000000"/>
                </a:solidFill>
                <a:latin typeface="Century Gothic"/>
                <a:ea typeface="Questrial"/>
                <a:cs typeface="Century Gothic"/>
                <a:sym typeface="Questrial"/>
                <a:rtl val="0"/>
              </a:rPr>
              <a:t> = BIN</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a:ea typeface="Questrial"/>
                <a:cs typeface="Century Gothic"/>
                <a:sym typeface="Questrial"/>
                <a:rtl val="0"/>
              </a:rPr>
              <a:t>Binary map </a:t>
            </a:r>
          </a:p>
          <a:p>
            <a:pPr marL="0" marR="0" lvl="0" indent="0" algn="ctr" rtl="0">
              <a:lnSpc>
                <a:spcPct val="100000"/>
              </a:lnSpc>
              <a:spcBef>
                <a:spcPts val="0"/>
              </a:spcBef>
              <a:spcAft>
                <a:spcPts val="0"/>
              </a:spcAft>
              <a:buClr>
                <a:srgbClr val="000000"/>
              </a:buClr>
              <a:buFont typeface="Arial"/>
              <a:buNone/>
            </a:pPr>
            <a:endParaRPr sz="1600" b="0" i="0" u="none" strike="noStrike" cap="none" baseline="0" dirty="0">
              <a:solidFill>
                <a:schemeClr val="lt1"/>
              </a:solidFill>
              <a:latin typeface="Questrial"/>
              <a:ea typeface="Questrial"/>
              <a:cs typeface="Questrial"/>
              <a:sym typeface="Questrial"/>
              <a:rtl val="0"/>
            </a:endParaRPr>
          </a:p>
        </p:txBody>
      </p:sp>
      <p:sp>
        <p:nvSpPr>
          <p:cNvPr id="189" name="Shape 189"/>
          <p:cNvSpPr/>
          <p:nvPr/>
        </p:nvSpPr>
        <p:spPr>
          <a:xfrm>
            <a:off x="5389601" y="4200794"/>
            <a:ext cx="1507409" cy="1486072"/>
          </a:xfrm>
          <a:prstGeom prst="ellipse">
            <a:avLst/>
          </a:prstGeom>
          <a:solidFill>
            <a:srgbClr val="FFFF00">
              <a:alpha val="60000"/>
            </a:srgb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a:solidFill>
                  <a:srgbClr val="000000"/>
                </a:solidFill>
                <a:latin typeface="Century Gothic"/>
                <a:ea typeface="Questrial"/>
                <a:cs typeface="Century Gothic"/>
                <a:sym typeface="Questrial"/>
                <a:rtl val="0"/>
              </a:rPr>
              <a:t>Output </a:t>
            </a:r>
            <a:r>
              <a:rPr lang="en-US" sz="1200" b="0" i="0" u="none" strike="noStrike" cap="none" baseline="0" dirty="0">
                <a:solidFill>
                  <a:srgbClr val="000000"/>
                </a:solidFill>
                <a:latin typeface="Century Gothic"/>
                <a:ea typeface="Questrial"/>
                <a:cs typeface="Century Gothic"/>
                <a:sym typeface="Questrial"/>
                <a:rtl val="0"/>
              </a:rPr>
              <a:t>= CON</a:t>
            </a:r>
          </a:p>
          <a:p>
            <a:pPr marL="0" marR="0" lvl="0" indent="0" algn="ctr" rtl="0">
              <a:lnSpc>
                <a:spcPct val="100000"/>
              </a:lnSpc>
              <a:spcBef>
                <a:spcPts val="0"/>
              </a:spcBef>
              <a:spcAft>
                <a:spcPts val="0"/>
              </a:spcAft>
              <a:buClr>
                <a:srgbClr val="000000"/>
              </a:buClr>
              <a:buSzPct val="25000"/>
              <a:buFont typeface="Questrial"/>
              <a:buNone/>
            </a:pPr>
            <a:r>
              <a:rPr lang="en-US" sz="1200" b="0" i="0" u="none" strike="noStrike" cap="none" baseline="0" dirty="0" smtClean="0">
                <a:solidFill>
                  <a:srgbClr val="000000"/>
                </a:solidFill>
                <a:latin typeface="Century Gothic"/>
                <a:ea typeface="Questrial"/>
                <a:cs typeface="Century Gothic"/>
                <a:sym typeface="Questrial"/>
                <a:rtl val="0"/>
              </a:rPr>
              <a:t>Continuous </a:t>
            </a:r>
            <a:endParaRPr lang="en-US" sz="1200" b="0" i="0" u="none" strike="noStrike" cap="none" baseline="0" dirty="0">
              <a:solidFill>
                <a:srgbClr val="000000"/>
              </a:solidFill>
              <a:latin typeface="Century Gothic"/>
              <a:ea typeface="Questrial"/>
              <a:cs typeface="Century Gothic"/>
              <a:sym typeface="Questrial"/>
              <a:rtl val="0"/>
            </a:endParaRPr>
          </a:p>
          <a:p>
            <a:pPr marL="0" marR="0" lvl="0" indent="0" algn="ctr"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a:ea typeface="Questrial"/>
                <a:cs typeface="Century Gothic"/>
                <a:sym typeface="Questrial"/>
                <a:rtl val="0"/>
              </a:rPr>
              <a:t>Map</a:t>
            </a:r>
          </a:p>
        </p:txBody>
      </p:sp>
      <p:sp>
        <p:nvSpPr>
          <p:cNvPr id="190" name="Shape 190"/>
          <p:cNvSpPr/>
          <p:nvPr/>
        </p:nvSpPr>
        <p:spPr>
          <a:xfrm>
            <a:off x="634735" y="4224307"/>
            <a:ext cx="1483174" cy="1462560"/>
          </a:xfrm>
          <a:prstGeom prst="ellipse">
            <a:avLst/>
          </a:prstGeom>
          <a:solidFill>
            <a:srgbClr val="FFFF00">
              <a:alpha val="60000"/>
            </a:srgb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1" i="0" u="none" strike="noStrike" cap="none" baseline="0" dirty="0">
              <a:solidFill>
                <a:srgbClr val="000000"/>
              </a:solidFill>
              <a:latin typeface="Questrial"/>
              <a:ea typeface="Questrial"/>
              <a:cs typeface="Questrial"/>
              <a:sym typeface="Questrial"/>
              <a:rtl val="0"/>
            </a:endParaRPr>
          </a:p>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a:solidFill>
                  <a:srgbClr val="000000"/>
                </a:solidFill>
                <a:latin typeface="Century Gothic"/>
                <a:ea typeface="Questrial"/>
                <a:cs typeface="Century Gothic"/>
                <a:sym typeface="Questrial"/>
                <a:rtl val="0"/>
              </a:rPr>
              <a:t>Output</a:t>
            </a:r>
            <a:r>
              <a:rPr lang="en-US" sz="1200" b="0" i="0" u="none" strike="noStrike" cap="none" baseline="0" dirty="0">
                <a:solidFill>
                  <a:srgbClr val="000000"/>
                </a:solidFill>
                <a:latin typeface="Century Gothic"/>
                <a:ea typeface="Questrial"/>
                <a:cs typeface="Century Gothic"/>
                <a:sym typeface="Questrial"/>
                <a:rtl val="0"/>
              </a:rPr>
              <a:t> = </a:t>
            </a:r>
          </a:p>
          <a:p>
            <a:pPr marL="0" marR="0" lvl="0" indent="0" algn="ctr"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a:ea typeface="Questrial"/>
                <a:cs typeface="Century Gothic"/>
                <a:sym typeface="Questrial"/>
                <a:rtl val="0"/>
              </a:rPr>
              <a:t>Presence</a:t>
            </a:r>
          </a:p>
          <a:p>
            <a:pPr marL="0" marR="0" lvl="0" indent="0" algn="ctr"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a:ea typeface="Questrial"/>
                <a:cs typeface="Century Gothic"/>
                <a:sym typeface="Questrial"/>
                <a:rtl val="0"/>
              </a:rPr>
              <a:t> Data Only</a:t>
            </a:r>
          </a:p>
          <a:p>
            <a:pPr marL="0" marR="0" lvl="0" indent="0" algn="ctr" rtl="0">
              <a:lnSpc>
                <a:spcPct val="100000"/>
              </a:lnSpc>
              <a:spcBef>
                <a:spcPts val="0"/>
              </a:spcBef>
              <a:spcAft>
                <a:spcPts val="0"/>
              </a:spcAft>
              <a:buClr>
                <a:srgbClr val="000000"/>
              </a:buClr>
              <a:buFont typeface="Arial"/>
              <a:buNone/>
            </a:pPr>
            <a:endParaRPr sz="1600" b="0" i="0" u="none" strike="noStrike" cap="none" baseline="0" dirty="0">
              <a:solidFill>
                <a:schemeClr val="lt1"/>
              </a:solidFill>
              <a:latin typeface="Questrial"/>
              <a:ea typeface="Questrial"/>
              <a:cs typeface="Questrial"/>
              <a:sym typeface="Questrial"/>
              <a:rtl val="0"/>
            </a:endParaRPr>
          </a:p>
        </p:txBody>
      </p:sp>
      <p:sp>
        <p:nvSpPr>
          <p:cNvPr id="191" name="Shape 191"/>
          <p:cNvSpPr/>
          <p:nvPr/>
        </p:nvSpPr>
        <p:spPr>
          <a:xfrm>
            <a:off x="2189191" y="2922057"/>
            <a:ext cx="537114"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lt1"/>
              </a:solidFill>
              <a:latin typeface="Questrial"/>
              <a:ea typeface="Questrial"/>
              <a:cs typeface="Questrial"/>
              <a:sym typeface="Questrial"/>
              <a:rtl val="0"/>
            </a:endParaRPr>
          </a:p>
        </p:txBody>
      </p:sp>
      <p:sp>
        <p:nvSpPr>
          <p:cNvPr id="192" name="Shape 192"/>
          <p:cNvSpPr/>
          <p:nvPr/>
        </p:nvSpPr>
        <p:spPr>
          <a:xfrm>
            <a:off x="4929923" y="2900436"/>
            <a:ext cx="411599"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lt1"/>
              </a:solidFill>
              <a:latin typeface="Questrial"/>
              <a:ea typeface="Questrial"/>
              <a:cs typeface="Questrial"/>
              <a:sym typeface="Questrial"/>
              <a:rtl val="0"/>
            </a:endParaRPr>
          </a:p>
        </p:txBody>
      </p:sp>
      <p:sp>
        <p:nvSpPr>
          <p:cNvPr id="193" name="Shape 193"/>
          <p:cNvSpPr/>
          <p:nvPr/>
        </p:nvSpPr>
        <p:spPr>
          <a:xfrm>
            <a:off x="6763757" y="2862955"/>
            <a:ext cx="381371"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lt1"/>
              </a:solidFill>
              <a:latin typeface="Questrial"/>
              <a:ea typeface="Questrial"/>
              <a:cs typeface="Questrial"/>
              <a:sym typeface="Questrial"/>
              <a:rtl val="0"/>
            </a:endParaRPr>
          </a:p>
        </p:txBody>
      </p:sp>
      <p:sp>
        <p:nvSpPr>
          <p:cNvPr id="194" name="Shape 194"/>
          <p:cNvSpPr/>
          <p:nvPr/>
        </p:nvSpPr>
        <p:spPr>
          <a:xfrm rot="5400000">
            <a:off x="1181572" y="3912556"/>
            <a:ext cx="355029" cy="221451"/>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lt1"/>
              </a:solidFill>
              <a:latin typeface="Questrial"/>
              <a:ea typeface="Questrial"/>
              <a:cs typeface="Questrial"/>
              <a:sym typeface="Questrial"/>
              <a:rtl val="0"/>
            </a:endParaRPr>
          </a:p>
        </p:txBody>
      </p:sp>
      <p:sp>
        <p:nvSpPr>
          <p:cNvPr id="195" name="Shape 195"/>
          <p:cNvSpPr/>
          <p:nvPr/>
        </p:nvSpPr>
        <p:spPr>
          <a:xfrm>
            <a:off x="2117908" y="4726375"/>
            <a:ext cx="546220"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lt1"/>
              </a:solidFill>
              <a:latin typeface="Questrial"/>
              <a:ea typeface="Questrial"/>
              <a:cs typeface="Questrial"/>
              <a:sym typeface="Questrial"/>
              <a:rtl val="0"/>
            </a:endParaRPr>
          </a:p>
        </p:txBody>
      </p:sp>
      <p:sp>
        <p:nvSpPr>
          <p:cNvPr id="196" name="Shape 196"/>
          <p:cNvSpPr/>
          <p:nvPr/>
        </p:nvSpPr>
        <p:spPr>
          <a:xfrm>
            <a:off x="4955462" y="4697807"/>
            <a:ext cx="411599"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lt1"/>
              </a:solidFill>
              <a:latin typeface="Questrial"/>
              <a:ea typeface="Questrial"/>
              <a:cs typeface="Questrial"/>
              <a:sym typeface="Questrial"/>
              <a:rtl val="0"/>
            </a:endParaRPr>
          </a:p>
        </p:txBody>
      </p:sp>
      <p:sp>
        <p:nvSpPr>
          <p:cNvPr id="197" name="Shape 197"/>
          <p:cNvSpPr/>
          <p:nvPr/>
        </p:nvSpPr>
        <p:spPr>
          <a:xfrm rot="8131501" flipH="1">
            <a:off x="6624206" y="4097788"/>
            <a:ext cx="717672" cy="205989"/>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98" name="Shape 198"/>
          <p:cNvSpPr/>
          <p:nvPr/>
        </p:nvSpPr>
        <p:spPr>
          <a:xfrm rot="5400000">
            <a:off x="7665354" y="4127838"/>
            <a:ext cx="606599" cy="3078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lt1"/>
              </a:solidFill>
              <a:latin typeface="Questrial"/>
              <a:ea typeface="Questrial"/>
              <a:cs typeface="Questrial"/>
              <a:sym typeface="Questrial"/>
              <a:rtl val="0"/>
            </a:endParaRPr>
          </a:p>
        </p:txBody>
      </p:sp>
      <p:sp>
        <p:nvSpPr>
          <p:cNvPr id="199" name="Shape 199"/>
          <p:cNvSpPr txBox="1"/>
          <p:nvPr/>
        </p:nvSpPr>
        <p:spPr>
          <a:xfrm>
            <a:off x="6654834" y="1029429"/>
            <a:ext cx="2497958" cy="1507499"/>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000000"/>
              </a:buClr>
              <a:buSzPct val="25000"/>
              <a:buFont typeface="Arial"/>
              <a:buNone/>
            </a:pPr>
            <a:r>
              <a:rPr lang="en-US" sz="1600" b="0" i="0" u="none" strike="noStrike" cap="none" baseline="0" dirty="0" smtClean="0">
                <a:solidFill>
                  <a:srgbClr val="000000"/>
                </a:solidFill>
                <a:latin typeface="Arial"/>
                <a:ea typeface="Arial"/>
                <a:cs typeface="Arial"/>
                <a:sym typeface="Arial"/>
                <a:rtl val="0"/>
              </a:rPr>
              <a:t>   </a:t>
            </a:r>
            <a:r>
              <a:rPr lang="en-US" b="0" i="0" u="none" strike="noStrike" cap="none" baseline="0" dirty="0" smtClean="0">
                <a:solidFill>
                  <a:srgbClr val="000000"/>
                </a:solidFill>
                <a:latin typeface="Century Gothic"/>
                <a:cs typeface="Century Gothic"/>
                <a:sym typeface="Arial"/>
                <a:rtl val="0"/>
              </a:rPr>
              <a:t>         </a:t>
            </a:r>
            <a:r>
              <a:rPr lang="en-US" b="0" i="0" u="none" strike="noStrike" cap="none" baseline="0" dirty="0" smtClean="0">
                <a:solidFill>
                  <a:srgbClr val="000000"/>
                </a:solidFill>
                <a:latin typeface="Century Gothic"/>
                <a:ea typeface="Questrial"/>
                <a:cs typeface="Century Gothic"/>
                <a:sym typeface="Questrial"/>
                <a:rtl val="0"/>
              </a:rPr>
              <a:t>Preprocessing</a:t>
            </a:r>
            <a:endParaRPr lang="en-US" b="0" i="0" u="none" strike="noStrike" cap="none" baseline="0" dirty="0">
              <a:solidFill>
                <a:srgbClr val="000000"/>
              </a:solidFill>
              <a:latin typeface="Century Gothic"/>
              <a:ea typeface="Questrial"/>
              <a:cs typeface="Century Gothic"/>
              <a:sym typeface="Questrial"/>
              <a:rtl val="0"/>
            </a:endParaRPr>
          </a:p>
          <a:p>
            <a:pPr marL="0" marR="0" lvl="0" indent="0" algn="l" rtl="0">
              <a:lnSpc>
                <a:spcPct val="150000"/>
              </a:lnSpc>
              <a:spcBef>
                <a:spcPts val="0"/>
              </a:spcBef>
              <a:spcAft>
                <a:spcPts val="0"/>
              </a:spcAft>
              <a:buClr>
                <a:srgbClr val="000000"/>
              </a:buClr>
              <a:buSzPct val="25000"/>
              <a:buFont typeface="Questrial"/>
              <a:buNone/>
            </a:pPr>
            <a:r>
              <a:rPr lang="en-US" b="0" i="0" u="none" strike="noStrike" cap="none" baseline="0" dirty="0">
                <a:solidFill>
                  <a:srgbClr val="000000"/>
                </a:solidFill>
                <a:latin typeface="Century Gothic"/>
                <a:ea typeface="Questrial"/>
                <a:cs typeface="Century Gothic"/>
                <a:sym typeface="Questrial"/>
                <a:rtl val="0"/>
              </a:rPr>
              <a:t>            Model Processes</a:t>
            </a:r>
            <a:br>
              <a:rPr lang="en-US" b="0" i="0" u="none" strike="noStrike" cap="none" baseline="0" dirty="0">
                <a:solidFill>
                  <a:srgbClr val="000000"/>
                </a:solidFill>
                <a:latin typeface="Century Gothic"/>
                <a:ea typeface="Questrial"/>
                <a:cs typeface="Century Gothic"/>
                <a:sym typeface="Questrial"/>
                <a:rtl val="0"/>
              </a:rPr>
            </a:br>
            <a:r>
              <a:rPr lang="en-US" b="0" i="0" u="none" strike="noStrike" cap="none" baseline="0" dirty="0">
                <a:solidFill>
                  <a:srgbClr val="000000"/>
                </a:solidFill>
                <a:latin typeface="Century Gothic"/>
                <a:ea typeface="Questrial"/>
                <a:cs typeface="Century Gothic"/>
                <a:sym typeface="Questrial"/>
                <a:rtl val="0"/>
              </a:rPr>
              <a:t>            Inputs</a:t>
            </a:r>
          </a:p>
          <a:p>
            <a:pPr marL="0" marR="0" lvl="0" indent="0" algn="l" rtl="0">
              <a:lnSpc>
                <a:spcPct val="150000"/>
              </a:lnSpc>
              <a:spcBef>
                <a:spcPts val="0"/>
              </a:spcBef>
              <a:spcAft>
                <a:spcPts val="0"/>
              </a:spcAft>
              <a:buClr>
                <a:srgbClr val="000000"/>
              </a:buClr>
              <a:buSzPct val="25000"/>
              <a:buFont typeface="Questrial"/>
              <a:buNone/>
            </a:pPr>
            <a:r>
              <a:rPr lang="en-US" b="0" i="0" u="none" strike="noStrike" cap="none" baseline="0" dirty="0">
                <a:solidFill>
                  <a:srgbClr val="000000"/>
                </a:solidFill>
                <a:latin typeface="Century Gothic"/>
                <a:ea typeface="Questrial"/>
                <a:cs typeface="Century Gothic"/>
                <a:sym typeface="Questrial"/>
                <a:rtl val="0"/>
              </a:rPr>
              <a:t>           Outputs</a:t>
            </a:r>
          </a:p>
        </p:txBody>
      </p:sp>
      <p:sp>
        <p:nvSpPr>
          <p:cNvPr id="200" name="Shape 200"/>
          <p:cNvSpPr/>
          <p:nvPr/>
        </p:nvSpPr>
        <p:spPr>
          <a:xfrm>
            <a:off x="6889385" y="1233382"/>
            <a:ext cx="274199" cy="183000"/>
          </a:xfrm>
          <a:prstGeom prst="roundRect">
            <a:avLst>
              <a:gd name="adj" fmla="val 16667"/>
            </a:avLst>
          </a:prstGeom>
          <a:solidFill>
            <a:srgbClr val="E9CEC8"/>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201" name="Shape 201"/>
          <p:cNvSpPr/>
          <p:nvPr/>
        </p:nvSpPr>
        <p:spPr>
          <a:xfrm>
            <a:off x="6889282" y="1522861"/>
            <a:ext cx="274199" cy="183000"/>
          </a:xfrm>
          <a:prstGeom prst="roundRect">
            <a:avLst>
              <a:gd name="adj" fmla="val 16667"/>
            </a:avLst>
          </a:prstGeom>
          <a:solidFill>
            <a:srgbClr val="B0D39F"/>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202" name="Shape 202"/>
          <p:cNvSpPr/>
          <p:nvPr/>
        </p:nvSpPr>
        <p:spPr>
          <a:xfrm>
            <a:off x="6916528" y="1821501"/>
            <a:ext cx="228600" cy="228600"/>
          </a:xfrm>
          <a:prstGeom prst="ellipse">
            <a:avLst/>
          </a:prstGeom>
          <a:solidFill>
            <a:srgbClr val="35A1E3"/>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203" name="Shape 203"/>
          <p:cNvSpPr/>
          <p:nvPr/>
        </p:nvSpPr>
        <p:spPr>
          <a:xfrm>
            <a:off x="6916528" y="2142043"/>
            <a:ext cx="228600" cy="228600"/>
          </a:xfrm>
          <a:prstGeom prst="ellipse">
            <a:avLst/>
          </a:prstGeom>
          <a:solidFill>
            <a:srgbClr val="FFFF00"/>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Tree>
  </p:cSld>
  <p:clrMapOvr>
    <a:masterClrMapping/>
  </p:clrMapOvr>
  <p:transition xmlns:p14="http://schemas.microsoft.com/office/powerpoint/2010/main" spd="slow">
    <p:cut/>
  </p:transition>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2359</Words>
  <Application>Microsoft Macintosh PowerPoint</Application>
  <PresentationFormat>On-screen Show (4:3)</PresentationFormat>
  <Paragraphs>318</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Garamond</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Nicholas Kotlinski</cp:lastModifiedBy>
  <cp:revision>7</cp:revision>
  <dcterms:modified xsi:type="dcterms:W3CDTF">2015-10-22T17:27:51Z</dcterms:modified>
</cp:coreProperties>
</file>