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6" r:id="rId5"/>
    <p:sldId id="291" r:id="rId6"/>
    <p:sldId id="261" r:id="rId7"/>
    <p:sldId id="273" r:id="rId8"/>
    <p:sldId id="260" r:id="rId9"/>
    <p:sldId id="266" r:id="rId10"/>
    <p:sldId id="262" r:id="rId11"/>
    <p:sldId id="296" r:id="rId12"/>
    <p:sldId id="298" r:id="rId13"/>
    <p:sldId id="306" r:id="rId14"/>
    <p:sldId id="299" r:id="rId15"/>
    <p:sldId id="305" r:id="rId16"/>
    <p:sldId id="269" r:id="rId17"/>
    <p:sldId id="270" r:id="rId18"/>
    <p:sldId id="294" r:id="rId19"/>
    <p:sldId id="295"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DA52E-B336-9320-5DAB-9699F2088976}" name="Mccartney, Sean (GSFC-610.0)[SCIENCE SYSTEMS AND APPLICATIONS INC]" initials="MI" userId="S::smccart4@ndc.nasa.gov::e88bd411-76b0-4812-8fd7-62f268a53505" providerId="AD"/>
  <p188:author id="{EE2D433D-E8C7-3D45-24B0-8BA54B0AB354}" name="Marisa J. Smedsrud" initials="MJS" userId="S::marisa.j.smedsrud@ama-inc.com::3a879f23-f3e8-46be-913f-43ff3a167cac" providerId="AD"/>
  <p188:author id="{0B9CA643-0E16-2AF5-D62A-EA59232F7925}" name="David Babson" initials="DB" userId="S::david.babson@ama-inc.com::1bb640e8-35c3-44b0-9e37-82198f2e36c5" providerId="AD"/>
  <p188:author id="{0ED91350-32B7-4A6C-D953-4077F3EE1AF6}" name="Hafer-Martin, Sarah (LARC-E301)[RSES]" initials="HMS(E" userId="S::shafer@ndc.nasa.gov::79c703b8-c25f-40c6-9310-c255bf58d48a" providerId="AD"/>
  <p188:author id="{A7EE237D-ACE9-EC0D-69EB-2D1964317016}" name="Mia Schwartz" initials="MS" userId="S::mia.schwartz@ama-inc.com::d6ede269-b103-4d72-ad54-e2ad5cb0b6da" providerId="AD"/>
  <p188:author id="{9B671DC4-F867-8520-73EF-EAFB98317814}" name="Hunter, Shanise Y. (LARC-E3)[SSAI DEVELOP]" initials="HSY(ED" userId="S::syhunter@ndc.nasa.gov::4313d2d7-74c6-49cc-8409-3769577baa24" providerId="AD"/>
  <p188:author id="{D74E06E1-0038-5BEA-8C3F-9F31E6ED2322}" name="Alexandre Passin" initials="AP" userId="S::alexandre.passin@ama-inc.com::f9b37b5f-71ba-4a7b-9b82-c43a431dfbb4" providerId="AD"/>
  <p188:author id="{187A59E1-34AD-20BF-D391-94DEC6FC2AAF}" name="Allsbrook, Karen N. (LARC-E3)" initials="A(" userId="S::klivesay@ndc.nasa.gov::ec7b9486-b2a5-4c9b-8220-77a115ac1dce" providerId="AD"/>
  <p188:author id="{679BEDFC-5BEF-B31E-E552-720FE1E8F48F}" name="Landry, Olivia R. (LARC-E3)[RSES]" initials="LOR(E" userId="S::olandry@ndc.nasa.gov::376d1e3b-cab3-4db3-bffc-85a8a4c332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038"/>
    <a:srgbClr val="112037"/>
    <a:srgbClr val="C56C39"/>
    <a:srgbClr val="67A478"/>
    <a:srgbClr val="D7CEBB"/>
    <a:srgbClr val="005CE6"/>
    <a:srgbClr val="FFFF00"/>
    <a:srgbClr val="D4CCBA"/>
    <a:srgbClr val="6BA77C"/>
    <a:srgbClr val="D3CB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0D0B6A-CBDA-454C-B030-4779D16DD2F4}" v="48" dt="2024-07-31T21:06:06.016"/>
    <p1510:client id="{B0263530-6037-9AC9-600D-83DF34290358}" v="4" dt="2024-07-31T13:31:16.2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30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FF36AF-4475-4DF5-A349-A76108ACF881}" type="datetimeFigureOut">
              <a:rPr lang="en-US" smtClean="0"/>
              <a:t>7/31/2024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4A563-B04C-4E1A-BEF7-6E1E03CA02A8}" type="slidenum">
              <a:rPr lang="en-US" smtClean="0"/>
              <a:t>‹#›</a:t>
            </a:fld>
            <a:endParaRPr lang="en-US"/>
          </a:p>
        </p:txBody>
      </p:sp>
    </p:spTree>
    <p:extLst>
      <p:ext uri="{BB962C8B-B14F-4D97-AF65-F5344CB8AC3E}">
        <p14:creationId xmlns:p14="http://schemas.microsoft.com/office/powerpoint/2010/main" val="1746994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ps.gov/index.ht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The_Earth_seen_from_Apollo_17.jpg"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landsat.gsfc.nasa.gov/satellites/landsat-8/" TargetMode="External"/><Relationship Id="rId4" Type="http://schemas.openxmlformats.org/officeDocument/2006/relationships/hyperlink" Target="https://en.wikipedia.org/wiki/Sentinel-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Hey everyone, I'm X and we are the Cape Hatteras Ecological Conservation II Team. </a:t>
            </a:r>
            <a:r>
              <a:rPr lang="en-US"/>
              <a:t>Today we are going to be presenting our findings </a:t>
            </a:r>
            <a:r>
              <a:rPr lang="en-US">
                <a:cs typeface="Calibri"/>
              </a:rPr>
              <a:t>on _____________. Without further ado, lets get started!</a:t>
            </a:r>
          </a:p>
          <a:p>
            <a:pPr>
              <a:defRPr/>
            </a:pPr>
            <a:endParaRPr lang="en-US">
              <a:cs typeface="Calibri"/>
            </a:endParaRPr>
          </a:p>
          <a:p>
            <a:pPr>
              <a:defRPr/>
            </a:pPr>
            <a:endParaRPr lang="en-US">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1</a:t>
            </a:fld>
            <a:endParaRPr lang="en-US"/>
          </a:p>
        </p:txBody>
      </p:sp>
    </p:spTree>
    <p:extLst>
      <p:ext uri="{BB962C8B-B14F-4D97-AF65-F5344CB8AC3E}">
        <p14:creationId xmlns:p14="http://schemas.microsoft.com/office/powerpoint/2010/main" val="3843754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Those exported Sentinel-1 and Landsat 8 datasets come in the form of </a:t>
            </a:r>
            <a:r>
              <a:rPr lang="en-US" err="1"/>
              <a:t>rasters</a:t>
            </a:r>
            <a:r>
              <a:rPr lang="en-US"/>
              <a:t>. </a:t>
            </a:r>
          </a:p>
          <a:p>
            <a:r>
              <a:rPr lang="en-US"/>
              <a:t>Each pixel in a raster has a value that represents its brightness. </a:t>
            </a:r>
            <a:endParaRPr lang="en-US">
              <a:cs typeface="Calibri"/>
            </a:endParaRPr>
          </a:p>
          <a:p>
            <a:r>
              <a:rPr lang="en-US"/>
              <a:t>Using ArcGIS version 3.3.0, these </a:t>
            </a:r>
            <a:r>
              <a:rPr lang="en-US" err="1"/>
              <a:t>rasters</a:t>
            </a:r>
            <a:r>
              <a:rPr lang="en-US"/>
              <a:t> can be plotted, showing the frequency of given pixel values which creates two distinct peaks that represent “water” and “land”. </a:t>
            </a:r>
            <a:endParaRPr lang="en-US">
              <a:cs typeface="Calibri"/>
            </a:endParaRPr>
          </a:p>
          <a:p>
            <a:pPr>
              <a:defRPr/>
            </a:pPr>
            <a:r>
              <a:rPr lang="en-US"/>
              <a:t>The trough between the two is the “transition area” representing the shoreline.</a:t>
            </a:r>
            <a:endParaRPr lang="en-US">
              <a:cs typeface="Calibri"/>
            </a:endParaRPr>
          </a:p>
          <a:p>
            <a:pPr>
              <a:defRPr/>
            </a:pPr>
            <a:r>
              <a:rPr lang="en-US"/>
              <a:t>The pixel value at the lowest point in the trough can be used as a threshold for a binary classification.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Everything to the left of the low point is classified as water with a value of 0, and everything to the right is classified as land with a value of 1. </a:t>
            </a:r>
            <a:endParaRPr lang="en-US">
              <a:cs typeface="Calibri"/>
            </a:endParaRPr>
          </a:p>
          <a:p>
            <a:pPr>
              <a:defRPr/>
            </a:pPr>
            <a:r>
              <a:rPr lang="en-US"/>
              <a:t>The two resulting </a:t>
            </a:r>
            <a:r>
              <a:rPr lang="en-US" err="1"/>
              <a:t>rasters</a:t>
            </a:r>
            <a:r>
              <a:rPr lang="en-US"/>
              <a:t> can then be merged into one that includes all land pixels from both Landsat 8 and Sentinel-1.</a:t>
            </a:r>
            <a:endParaRPr lang="en-US">
              <a:cs typeface="Calibri"/>
            </a:endParaRPr>
          </a:p>
          <a:p>
            <a:r>
              <a:rPr lang="en-US"/>
              <a:t>Using a few geoprocessing tools, the merged raster can be cleaned up and converted into a line feature, delineating a shoreline!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0A04A563-B04C-4E1A-BEF7-6E1E03CA02A8}" type="slidenum">
              <a:rPr lang="en-US" smtClean="0"/>
              <a:t>10</a:t>
            </a:fld>
            <a:endParaRPr lang="en-US"/>
          </a:p>
        </p:txBody>
      </p:sp>
    </p:spTree>
    <p:extLst>
      <p:ext uri="{BB962C8B-B14F-4D97-AF65-F5344CB8AC3E}">
        <p14:creationId xmlns:p14="http://schemas.microsoft.com/office/powerpoint/2010/main" val="3917888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ensure accuracy of our proposed methodology, we decided to statistically validate our work by using a confusion matrix. Confusion matrices are used to predict how many values are correct and incorrect within a classification. In this case, to determine the accuracy of the binary land-water classification of our proposed shoreline. To do this, we generated accuracy assessment points over our proposed raster, then extracted the value of them over the reference raster provided by the National Park Service. We do have a known bias – the reference shoreline was captured at High Tide, while our shoreline is an average water line of an entire calendar year. Even with this known bias, however, we achieved a Percent Accuracy of around 80%, successfully validating our methodology of shoreline delineation along the Atlantic Coast.</a:t>
            </a:r>
            <a:endParaRPr lang="en-US">
              <a:ea typeface="Calibri"/>
              <a:cs typeface="Calibri"/>
            </a:endParaRPr>
          </a:p>
          <a:p>
            <a:endParaRPr lang="en-US">
              <a:ea typeface="Calibri"/>
              <a:cs typeface="Calibri"/>
            </a:endParaRPr>
          </a:p>
          <a:p>
            <a:endParaRPr lang="en-US">
              <a:cs typeface="Calibri"/>
            </a:endParaRPr>
          </a:p>
          <a:p>
            <a:r>
              <a:rPr lang="en-US">
                <a:cs typeface="Calibri"/>
              </a:rPr>
              <a:t>---------------------------------------------</a:t>
            </a:r>
            <a:endParaRPr lang="en-US">
              <a:ea typeface="Calibri"/>
              <a:cs typeface="Calibri"/>
            </a:endParaRPr>
          </a:p>
          <a:p>
            <a:r>
              <a:rPr lang="en-US">
                <a:cs typeface="Calibri"/>
              </a:rPr>
              <a:t>Basemap Imagery: Esri, MAXAR</a:t>
            </a:r>
            <a:endParaRPr lang="en-US">
              <a:ea typeface="Calibri"/>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11</a:t>
            </a:fld>
            <a:endParaRPr lang="en-US"/>
          </a:p>
        </p:txBody>
      </p:sp>
    </p:spTree>
    <p:extLst>
      <p:ext uri="{BB962C8B-B14F-4D97-AF65-F5344CB8AC3E}">
        <p14:creationId xmlns:p14="http://schemas.microsoft.com/office/powerpoint/2010/main" val="1443021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our methodology statistically validated, we can confidently say that our proposed methodology is accurate and replicable for the National Park Service to use for any future Atlantic Coast shoreline analysis. However, more work will need to be done to validate the accuracy of the method along the Pamlico Sound coastline.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12</a:t>
            </a:fld>
            <a:endParaRPr lang="en-US"/>
          </a:p>
        </p:txBody>
      </p:sp>
    </p:spTree>
    <p:extLst>
      <p:ext uri="{BB962C8B-B14F-4D97-AF65-F5344CB8AC3E}">
        <p14:creationId xmlns:p14="http://schemas.microsoft.com/office/powerpoint/2010/main" val="2313397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overall accurate, our methodology does have errors and limitations. On the left, you will see two images of a section of Cape Hatteras. The left image is Landsat-8 imagery, and the right is Sentinel-1 imagery. As you can see, Sentinel-1 tends to miss sand along the Atlantic coastline; this is because the texture of the Outer Banks’ white sandy beaches is difficult for the radar waves to bounce off to generate an image, so sand is miscategorized as water and left out. This error led us to deviate from the original goal of using only SAR data and instead to synthesizing SAR and optical imagery to ensure all aspects of the topography were captured. </a:t>
            </a:r>
          </a:p>
          <a:p>
            <a:r>
              <a:rPr lang="en-US"/>
              <a:t>The opposing side of this, however, is seen in the top right – Sentinel-1 (the black and white image) is exceedingly successful at capturing the emergent wetlands of Durant Point, as well as along the rest of the Pamlico Sound. Landsat 8, on the other hand, categorizes a large portion of the wetlands as water. Again, this finding led us to synthesizing SAR and optical data instead of using SAR imagery alone. </a:t>
            </a:r>
          </a:p>
          <a:p>
            <a:r>
              <a:rPr lang="en-US"/>
              <a:t>Finally, a significant limitation of our methodology is the inability to capture inlets and some internal water bodies. This is evident in the bottom right images – Sentinel-1 imagery on the left, and the final binary classification of the synthesized SAR and optical imagery on the right. As you can see, many inlets are categorized as land. This is because Landsat 8 is not adept at capturing these inlets. In addition, our threshold-based classification approach and the overlay statistic we used during processing led these water pixels to be classified as land. Because of this, our method is only successful in delineating the outer edge shoreline of the Outer Banks. </a:t>
            </a:r>
          </a:p>
          <a:p>
            <a:endParaRPr lang="en-US">
              <a:ea typeface="Calibri"/>
              <a:cs typeface="Calibri"/>
            </a:endParaRPr>
          </a:p>
          <a:p>
            <a:endParaRPr lang="en-US">
              <a:ea typeface="Calibri"/>
              <a:cs typeface="Calibri"/>
            </a:endParaRPr>
          </a:p>
          <a:p>
            <a:r>
              <a:rPr lang="en-US">
                <a:ea typeface="Calibri"/>
                <a:cs typeface="Calibri"/>
              </a:rPr>
              <a:t>----------Image Information Below----------</a:t>
            </a:r>
          </a:p>
          <a:p>
            <a:r>
              <a:rPr lang="en-US">
                <a:ea typeface="Calibri"/>
                <a:cs typeface="Calibri"/>
              </a:rPr>
              <a:t>Image Credit: Created by DEVELOP team</a:t>
            </a:r>
            <a:endParaRPr lang="en-US"/>
          </a:p>
          <a:p>
            <a:r>
              <a:rPr lang="en-US">
                <a:ea typeface="Calibri"/>
                <a:cs typeface="Calibri"/>
              </a:rPr>
              <a:t>Image source: Sentinel-1 and Landsat 8 in GEE</a:t>
            </a:r>
            <a:endParaRPr lang="en-US"/>
          </a:p>
        </p:txBody>
      </p:sp>
      <p:sp>
        <p:nvSpPr>
          <p:cNvPr id="4" name="Slide Number Placeholder 3"/>
          <p:cNvSpPr>
            <a:spLocks noGrp="1"/>
          </p:cNvSpPr>
          <p:nvPr>
            <p:ph type="sldNum" sz="quarter" idx="5"/>
          </p:nvPr>
        </p:nvSpPr>
        <p:spPr/>
        <p:txBody>
          <a:bodyPr/>
          <a:lstStyle/>
          <a:p>
            <a:fld id="{0A04A563-B04C-4E1A-BEF7-6E1E03CA02A8}" type="slidenum">
              <a:rPr lang="en-US" smtClean="0"/>
              <a:t>13</a:t>
            </a:fld>
            <a:endParaRPr lang="en-US"/>
          </a:p>
        </p:txBody>
      </p:sp>
    </p:spTree>
    <p:extLst>
      <p:ext uri="{BB962C8B-B14F-4D97-AF65-F5344CB8AC3E}">
        <p14:creationId xmlns:p14="http://schemas.microsoft.com/office/powerpoint/2010/main" val="784997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conclude, using SAR data alone does not accurately capture the shoreline on the ocean side because it groups a large portion of sand as water. Therefore, using only SAR to delineate the shoreline will not give an accurate image of the Atlantic shoreline.</a:t>
            </a:r>
          </a:p>
        </p:txBody>
      </p:sp>
      <p:sp>
        <p:nvSpPr>
          <p:cNvPr id="4" name="Slide Number Placeholder 3"/>
          <p:cNvSpPr>
            <a:spLocks noGrp="1"/>
          </p:cNvSpPr>
          <p:nvPr>
            <p:ph type="sldNum" sz="quarter" idx="5"/>
          </p:nvPr>
        </p:nvSpPr>
        <p:spPr/>
        <p:txBody>
          <a:bodyPr/>
          <a:lstStyle/>
          <a:p>
            <a:fld id="{0A04A563-B04C-4E1A-BEF7-6E1E03CA02A8}" type="slidenum">
              <a:rPr lang="en-US" smtClean="0"/>
              <a:t>14</a:t>
            </a:fld>
            <a:endParaRPr lang="en-US"/>
          </a:p>
        </p:txBody>
      </p:sp>
    </p:spTree>
    <p:extLst>
      <p:ext uri="{BB962C8B-B14F-4D97-AF65-F5344CB8AC3E}">
        <p14:creationId xmlns:p14="http://schemas.microsoft.com/office/powerpoint/2010/main" val="2465993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by combining SAR and optical data, we were able to create an accurate delineation of the Atlantic coastline along the Cape Hatteras National Seashore. In order to delineate the shoreline, we created a seven-step, easily replicable methodology in ArcGIS Pro 3.3.0.</a:t>
            </a:r>
          </a:p>
        </p:txBody>
      </p:sp>
      <p:sp>
        <p:nvSpPr>
          <p:cNvPr id="4" name="Slide Number Placeholder 3"/>
          <p:cNvSpPr>
            <a:spLocks noGrp="1"/>
          </p:cNvSpPr>
          <p:nvPr>
            <p:ph type="sldNum" sz="quarter" idx="5"/>
          </p:nvPr>
        </p:nvSpPr>
        <p:spPr/>
        <p:txBody>
          <a:bodyPr/>
          <a:lstStyle/>
          <a:p>
            <a:fld id="{0A04A563-B04C-4E1A-BEF7-6E1E03CA02A8}" type="slidenum">
              <a:rPr lang="en-US" smtClean="0"/>
              <a:t>15</a:t>
            </a:fld>
            <a:endParaRPr lang="en-US"/>
          </a:p>
        </p:txBody>
      </p:sp>
    </p:spTree>
    <p:extLst>
      <p:ext uri="{BB962C8B-B14F-4D97-AF65-F5344CB8AC3E}">
        <p14:creationId xmlns:p14="http://schemas.microsoft.com/office/powerpoint/2010/main" val="50258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future, the NPS would be able to</a:t>
            </a:r>
            <a:r>
              <a:rPr lang="en-US" sz="1800" b="0" i="0">
                <a:solidFill>
                  <a:srgbClr val="000000"/>
                </a:solidFill>
                <a:effectLst/>
                <a:latin typeface="Garamond"/>
              </a:rPr>
              <a:t> use the methodology from this project </a:t>
            </a:r>
            <a:r>
              <a:rPr lang="en-US" sz="1800">
                <a:solidFill>
                  <a:srgbClr val="000000"/>
                </a:solidFill>
                <a:latin typeface="Garamond"/>
              </a:rPr>
              <a:t>for future analysis of the seashore and inform conservation decision-making within the park. This methodology also has the potential to be applied to other National Parks, specifically for tracking shoreline change along coastal areas. </a:t>
            </a:r>
            <a:endParaRPr lang="en-US">
              <a:solidFill>
                <a:srgbClr val="000000"/>
              </a:solidFill>
              <a:latin typeface="Garamond"/>
            </a:endParaRPr>
          </a:p>
          <a:p>
            <a:endParaRPr lang="en-US" sz="1800">
              <a:solidFill>
                <a:srgbClr val="000000"/>
              </a:solidFill>
              <a:latin typeface="Garamond"/>
            </a:endParaRPr>
          </a:p>
          <a:p>
            <a:endParaRPr lang="en-US" sz="1800">
              <a:latin typeface="Garamond"/>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16</a:t>
            </a:fld>
            <a:endParaRPr lang="en-US"/>
          </a:p>
        </p:txBody>
      </p:sp>
    </p:spTree>
    <p:extLst>
      <p:ext uri="{BB962C8B-B14F-4D97-AF65-F5344CB8AC3E}">
        <p14:creationId xmlns:p14="http://schemas.microsoft.com/office/powerpoint/2010/main" val="2124620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name is Haley Baker</a:t>
            </a:r>
          </a:p>
          <a:p>
            <a:r>
              <a:rPr lang="en-US"/>
              <a:t>My name is Mia Schwartz</a:t>
            </a:r>
            <a:endParaRPr lang="en-US">
              <a:ea typeface="Calibri"/>
              <a:cs typeface="Calibri"/>
            </a:endParaRPr>
          </a:p>
          <a:p>
            <a:r>
              <a:rPr lang="en-US"/>
              <a:t>My name is Dave Babson</a:t>
            </a:r>
            <a:endParaRPr lang="en-US">
              <a:ea typeface="Calibri"/>
              <a:cs typeface="Calibri"/>
            </a:endParaRPr>
          </a:p>
          <a:p>
            <a:r>
              <a:rPr lang="en-US"/>
              <a:t>My name is Alex </a:t>
            </a:r>
            <a:r>
              <a:rPr lang="en-US" err="1"/>
              <a:t>Passin</a:t>
            </a:r>
            <a:endParaRPr lang="en-US" err="1">
              <a:ea typeface="Calibri"/>
              <a:cs typeface="Calibri"/>
            </a:endParaRPr>
          </a:p>
          <a:p>
            <a:r>
              <a:rPr lang="en-US"/>
              <a:t>----------Image Information Below----------</a:t>
            </a:r>
            <a:endParaRPr lang="en-US">
              <a:ea typeface="Calibri"/>
              <a:cs typeface="Calibri"/>
            </a:endParaRPr>
          </a:p>
          <a:p>
            <a:r>
              <a:rPr lang="en-US"/>
              <a:t>[Haulover Image]</a:t>
            </a:r>
            <a:endParaRPr lang="en-US">
              <a:ea typeface="Calibri"/>
              <a:cs typeface="Calibri"/>
            </a:endParaRPr>
          </a:p>
          <a:p>
            <a:r>
              <a:rPr lang="en-US"/>
              <a:t>Image Credit: Dave Babson</a:t>
            </a:r>
            <a:endParaRPr lang="en-US">
              <a:ea typeface="Calibri"/>
              <a:cs typeface="Calibri"/>
            </a:endParaRPr>
          </a:p>
          <a:p>
            <a:r>
              <a:rPr lang="en-US"/>
              <a:t>Image Source: Develop Team</a:t>
            </a:r>
            <a:endParaRPr lang="en-US">
              <a:ea typeface="Calibri"/>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2</a:t>
            </a:fld>
            <a:endParaRPr lang="en-US"/>
          </a:p>
        </p:txBody>
      </p:sp>
    </p:spTree>
    <p:extLst>
      <p:ext uri="{BB962C8B-B14F-4D97-AF65-F5344CB8AC3E}">
        <p14:creationId xmlns:p14="http://schemas.microsoft.com/office/powerpoint/2010/main" val="129630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project, we partnered with the National Park Service, specifically Cape Hatteras National Seashore. Current conservation efforts on the National Seashore aim to conserve the land for the people who live in Cape Hatteras as well as the wildlife. The nesting shorebirds and sea turtles have been designated as vulnerable species. Current efforts by the National Park Service focus on adaptation through dredging and sediment management as well as relocation. </a:t>
            </a:r>
          </a:p>
          <a:p>
            <a:endParaRPr lang="en-US"/>
          </a:p>
          <a:p>
            <a:r>
              <a:rPr lang="en-US"/>
              <a:t>----------Image Information Below----------</a:t>
            </a:r>
            <a:endParaRPr lang="en-US">
              <a:cs typeface="Calibri"/>
            </a:endParaRPr>
          </a:p>
          <a:p>
            <a:r>
              <a:rPr lang="en-US"/>
              <a:t>NPS logo</a:t>
            </a:r>
            <a:endParaRPr lang="en-US">
              <a:cs typeface="Calibri"/>
            </a:endParaRPr>
          </a:p>
          <a:p>
            <a:r>
              <a:rPr lang="en-US">
                <a:hlinkClick r:id="rId3"/>
              </a:rPr>
              <a:t>https://www.nps.gov/index.htm</a:t>
            </a:r>
            <a:r>
              <a:rPr lang="en-US"/>
              <a:t> </a:t>
            </a:r>
            <a:endParaRPr lang="en-US">
              <a:cs typeface="Calibri"/>
            </a:endParaRPr>
          </a:p>
          <a:p>
            <a:endParaRPr lang="en-US"/>
          </a:p>
          <a:p>
            <a:r>
              <a:rPr lang="en-US"/>
              <a:t>Cape Hatteras Team picture</a:t>
            </a:r>
            <a:endParaRPr lang="en-US">
              <a:cs typeface="Calibri"/>
            </a:endParaRPr>
          </a:p>
          <a:p>
            <a:r>
              <a:rPr lang="en-US"/>
              <a:t>Image Credit: DEVELOP Team</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3</a:t>
            </a:fld>
            <a:endParaRPr lang="en-US"/>
          </a:p>
        </p:txBody>
      </p:sp>
    </p:spTree>
    <p:extLst>
      <p:ext uri="{BB962C8B-B14F-4D97-AF65-F5344CB8AC3E}">
        <p14:creationId xmlns:p14="http://schemas.microsoft.com/office/powerpoint/2010/main" val="3601982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cs typeface="Calibri"/>
              </a:rPr>
              <a:t>The NPS designated 4 areas of interest based on their vulnerability to coastal erosion. These areas include Haulover, Cape Hatteras, Sandy Bay, and Northern Ocracoke Island. While the original scope of the project intended for analysis specific to these areas, as the project progressed, we found that it would be more meaningful to our partners to create a methodology that captured the entire Cape Hatteras National Seashore, rather than focus our efforts on analyzing specific areas. So, we instead extracted the entire shoreline using satellite imagery from 2015 to 2023. </a:t>
            </a:r>
          </a:p>
        </p:txBody>
      </p:sp>
      <p:sp>
        <p:nvSpPr>
          <p:cNvPr id="4" name="Slide Number Placeholder 3"/>
          <p:cNvSpPr>
            <a:spLocks noGrp="1"/>
          </p:cNvSpPr>
          <p:nvPr>
            <p:ph type="sldNum" sz="quarter" idx="5"/>
          </p:nvPr>
        </p:nvSpPr>
        <p:spPr/>
        <p:txBody>
          <a:bodyPr/>
          <a:lstStyle/>
          <a:p>
            <a:fld id="{0A04A563-B04C-4E1A-BEF7-6E1E03CA02A8}" type="slidenum">
              <a:rPr lang="en-US" smtClean="0"/>
              <a:t>4</a:t>
            </a:fld>
            <a:endParaRPr lang="en-US"/>
          </a:p>
        </p:txBody>
      </p:sp>
    </p:spTree>
    <p:extLst>
      <p:ext uri="{BB962C8B-B14F-4D97-AF65-F5344CB8AC3E}">
        <p14:creationId xmlns:p14="http://schemas.microsoft.com/office/powerpoint/2010/main" val="215320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why does NPS need the ability to regularly check shorelines? As it stands, it’s difficult for NPS to quantify natural shoreline movement over time. The current shoreline delineation methods require someone to manually walk or ride along the shoreline and record GPS data, or to pay a large sum to have LIDAR imagery captured by drones. Due to the challenges presented by these two collection methods, shoreline data are generally only gathered following large storm events. These data aren’t usable for tracking shoreline change over time, as the shoreline after storm events is drastically different compared to the rest of the year. Not having access to data on change over time makes it difficult to address community concerns over wildlife endangerment and infrastructure damage. With those concerns in mind, we aim to provide NPS with a means of acquiring these data without spending lots of money or doing lots of time-intensive manual labor.</a:t>
            </a:r>
          </a:p>
          <a:p>
            <a:endParaRPr lang="en-US"/>
          </a:p>
          <a:p>
            <a:r>
              <a:rPr lang="en-US"/>
              <a:t>----------Image Information Below----------</a:t>
            </a:r>
            <a:endParaRPr lang="en-US">
              <a:cs typeface="Calibri"/>
            </a:endParaRPr>
          </a:p>
          <a:p>
            <a:r>
              <a:rPr lang="en-US"/>
              <a:t>[Haulover Beach picture]</a:t>
            </a:r>
            <a:endParaRPr lang="en-US">
              <a:cs typeface="Calibri"/>
            </a:endParaRPr>
          </a:p>
          <a:p>
            <a:r>
              <a:rPr lang="en-US">
                <a:cs typeface="Calibri"/>
              </a:rPr>
              <a:t>Image Credit: David Babson</a:t>
            </a:r>
          </a:p>
          <a:p>
            <a:r>
              <a:rPr lang="en-US"/>
              <a:t>Image Credit: DEVELOP Team</a:t>
            </a:r>
            <a:endParaRPr lang="en-US">
              <a:cs typeface="Calibri"/>
            </a:endParaRPr>
          </a:p>
          <a:p>
            <a:endParaRPr lang="en-US">
              <a:cs typeface="Calibri"/>
            </a:endParaRPr>
          </a:p>
          <a:p>
            <a:endParaRPr lang="en-US"/>
          </a:p>
          <a:p>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5</a:t>
            </a:fld>
            <a:endParaRPr lang="en-US"/>
          </a:p>
        </p:txBody>
      </p:sp>
    </p:spTree>
    <p:extLst>
      <p:ext uri="{BB962C8B-B14F-4D97-AF65-F5344CB8AC3E}">
        <p14:creationId xmlns:p14="http://schemas.microsoft.com/office/powerpoint/2010/main" val="1921642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Our project is a continuation of the Spring's Cape Hatteras Ecological Conservation project. Their team used Google Earth Engine (GEE) and ArcGIS to acquire and analyze geographical data. They analyzed the cape Hatteras region by placing squares around the shoreline and marking what percentage of pixels inside that space were land vs. water during a few date ranges.  This method identified what percentage of land was gained or lost during the given period. They created these change maps for seasonal and annual time ranges. They found significant land loss in the Cape Hatteras area during their study periods. Their findings prompted the NPS to focus mitigation efforts in the areas that were most impacted by coastal change, specifically Rodanthe and Cape Point.</a:t>
            </a:r>
            <a:endParaRPr lang="en-US">
              <a:cs typeface="Calibri"/>
            </a:endParaRPr>
          </a:p>
          <a:p>
            <a:endParaRPr lang="en-US">
              <a:cs typeface="Calibri"/>
            </a:endParaRPr>
          </a:p>
          <a:p>
            <a:r>
              <a:rPr lang="en-US"/>
              <a:t>----------Image Information Below----------</a:t>
            </a:r>
            <a:endParaRPr lang="en-US">
              <a:cs typeface="Calibri"/>
            </a:endParaRPr>
          </a:p>
          <a:p>
            <a:r>
              <a:rPr lang="en-US"/>
              <a:t>Top Image</a:t>
            </a:r>
            <a:endParaRPr lang="en-US">
              <a:cs typeface="Calibri"/>
            </a:endParaRPr>
          </a:p>
          <a:p>
            <a:r>
              <a:rPr lang="en-US"/>
              <a:t>Basemap credit: Google</a:t>
            </a:r>
            <a:endParaRPr lang="en-US">
              <a:cs typeface="Calibri"/>
            </a:endParaRPr>
          </a:p>
          <a:p>
            <a:r>
              <a:rPr lang="en-US"/>
              <a:t>Bottom Image</a:t>
            </a:r>
            <a:endParaRPr lang="en-US">
              <a:cs typeface="Calibri"/>
            </a:endParaRPr>
          </a:p>
          <a:p>
            <a:r>
              <a:rPr lang="en-US"/>
              <a:t>Image Credit: Michael Flynn, NPS (Used with Permission)</a:t>
            </a:r>
            <a:endParaRPr lang="en-US">
              <a:cs typeface="Calibri"/>
            </a:endParaRPr>
          </a:p>
          <a:p>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0A04A563-B04C-4E1A-BEF7-6E1E03CA02A8}" type="slidenum">
              <a:rPr lang="en-US" smtClean="0"/>
              <a:t>6</a:t>
            </a:fld>
            <a:endParaRPr lang="en-US"/>
          </a:p>
        </p:txBody>
      </p:sp>
    </p:spTree>
    <p:extLst>
      <p:ext uri="{BB962C8B-B14F-4D97-AF65-F5344CB8AC3E}">
        <p14:creationId xmlns:p14="http://schemas.microsoft.com/office/powerpoint/2010/main" val="256568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With the previous terms work giving NPS an idea of how much land was lost, our term was focused on visualizing that change. Our idea for this was to create a replicable method for shoreline delineation along both the estuarine and seashore sides of the Cape. By layering these delineations, you can see the </a:t>
            </a:r>
            <a:r>
              <a:rPr lang="en-US" b="0"/>
              <a:t>physical change in the shoreline over time</a:t>
            </a:r>
            <a:r>
              <a:rPr lang="en-US"/>
              <a:t>. After developing our method, we analyzed our results to ensure they were accurate. We accomplished this using a confusion matrix comparing shorelines generated by our methodology to reference shorelines that were created manually by NPS. This work is done to assist the NPS by providing them with a reliable and accurate method for generating shoreline delineations. This allows them to see how the shoreline has changed over time and use those data to inform future decision making.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7</a:t>
            </a:fld>
            <a:endParaRPr lang="en-US"/>
          </a:p>
        </p:txBody>
      </p:sp>
    </p:spTree>
    <p:extLst>
      <p:ext uri="{BB962C8B-B14F-4D97-AF65-F5344CB8AC3E}">
        <p14:creationId xmlns:p14="http://schemas.microsoft.com/office/powerpoint/2010/main" val="1096170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method uses data from two satellites, Sentinel-1 Synthetic Aperture Radar (SAR) and Landsat 8 Operational Land Imager (OLI). </a:t>
            </a:r>
          </a:p>
          <a:p>
            <a:r>
              <a:rPr lang="en-US">
                <a:cs typeface="Calibri"/>
              </a:rPr>
              <a:t>Sentinel-1 is an active satellite that sends out a radar signal that then bounce off the Earth's surface and returns to the satellite. </a:t>
            </a:r>
          </a:p>
          <a:p>
            <a:r>
              <a:rPr lang="en-US">
                <a:cs typeface="Calibri"/>
              </a:rPr>
              <a:t>Because of this method, Sentinel-1 can penetrate cloud coverage and take clear images no matter the weather or time of day. </a:t>
            </a:r>
          </a:p>
          <a:p>
            <a:r>
              <a:rPr lang="en-US">
                <a:cs typeface="Calibri"/>
              </a:rPr>
              <a:t>Landsat 8, on the other hand, is a passive optical satellite that observes sunlight reflected off the Earth’s surface and cannot penetrate clouds. </a:t>
            </a:r>
          </a:p>
          <a:p>
            <a:r>
              <a:rPr lang="en-US">
                <a:cs typeface="Calibri"/>
              </a:rPr>
              <a:t>Both satellites capture visible and infrared light. </a:t>
            </a:r>
            <a:endParaRPr lang="en-US"/>
          </a:p>
          <a:p>
            <a:endParaRPr lang="en-US"/>
          </a:p>
          <a:p>
            <a:endParaRPr lang="en-US">
              <a:cs typeface="Calibri" panose="020F0502020204030204"/>
            </a:endParaRPr>
          </a:p>
          <a:p>
            <a:r>
              <a:rPr lang="en-US"/>
              <a:t>----------Image Information Below----------</a:t>
            </a:r>
            <a:endParaRPr lang="en-US">
              <a:cs typeface="Calibri"/>
            </a:endParaRPr>
          </a:p>
          <a:p>
            <a:endParaRPr lang="en-US">
              <a:cs typeface="Calibri"/>
            </a:endParaRPr>
          </a:p>
          <a:p>
            <a:r>
              <a:rPr lang="en-US"/>
              <a:t>[Earth Image]</a:t>
            </a:r>
            <a:endParaRPr lang="en-US">
              <a:cs typeface="Calibri"/>
            </a:endParaRPr>
          </a:p>
          <a:p>
            <a:r>
              <a:rPr lang="en-US"/>
              <a:t>Image Credit: [Harrison Schmitt or Ron Evans] [Public Domain]</a:t>
            </a:r>
            <a:endParaRPr lang="en-US">
              <a:cs typeface="Calibri"/>
            </a:endParaRPr>
          </a:p>
          <a:p>
            <a:r>
              <a:rPr lang="en-US"/>
              <a:t>Image Source: [</a:t>
            </a:r>
            <a:r>
              <a:rPr lang="en-US">
                <a:hlinkClick r:id="rId3"/>
              </a:rPr>
              <a:t>https://commons.wikimedia.org/wiki/File:The_Earth_seen_from_Apollo_17.jpg</a:t>
            </a:r>
            <a:r>
              <a:rPr lang="en-US"/>
              <a:t>]</a:t>
            </a:r>
            <a:endParaRPr lang="en-US">
              <a:cs typeface="Calibri"/>
            </a:endParaRPr>
          </a:p>
          <a:p>
            <a:endParaRPr lang="en-US"/>
          </a:p>
          <a:p>
            <a:r>
              <a:rPr lang="en-US"/>
              <a:t>[Sentinel-1 Image]</a:t>
            </a:r>
            <a:endParaRPr lang="en-US">
              <a:ea typeface="Calibri"/>
              <a:cs typeface="Calibri"/>
            </a:endParaRPr>
          </a:p>
          <a:p>
            <a:r>
              <a:rPr lang="en-US"/>
              <a:t>Image Credit: [Rama] [CC BY-SA 2.0 FR]</a:t>
            </a:r>
            <a:endParaRPr lang="en-US">
              <a:cs typeface="Calibri"/>
            </a:endParaRPr>
          </a:p>
          <a:p>
            <a:r>
              <a:rPr lang="en-US"/>
              <a:t>Image Source: [</a:t>
            </a:r>
            <a:r>
              <a:rPr lang="en-US">
                <a:hlinkClick r:id="rId4"/>
              </a:rPr>
              <a:t>https://en.wikipedia.org/wiki/Sentinel-1#</a:t>
            </a:r>
            <a:r>
              <a:rPr lang="en-US"/>
              <a:t> ]</a:t>
            </a:r>
            <a:endParaRPr lang="en-US">
              <a:cs typeface="Calibri"/>
            </a:endParaRPr>
          </a:p>
          <a:p>
            <a:endParaRPr lang="en-US">
              <a:cs typeface="Calibri"/>
            </a:endParaRPr>
          </a:p>
          <a:p>
            <a:r>
              <a:rPr lang="en-US"/>
              <a:t>[Landsat -8 Image]</a:t>
            </a:r>
            <a:endParaRPr lang="en-US">
              <a:cs typeface="Calibri" panose="020F0502020204030204"/>
            </a:endParaRPr>
          </a:p>
          <a:p>
            <a:r>
              <a:rPr lang="en-US"/>
              <a:t>Image Credit: [NASA] [Public Domain]</a:t>
            </a:r>
            <a:endParaRPr lang="en-US">
              <a:cs typeface="Calibri"/>
            </a:endParaRPr>
          </a:p>
          <a:p>
            <a:r>
              <a:rPr lang="en-US"/>
              <a:t>Image Source: [</a:t>
            </a:r>
            <a:r>
              <a:rPr lang="en-US">
                <a:hlinkClick r:id="rId5"/>
              </a:rPr>
              <a:t>Landsat 8 | Landsat Science (nasa.gov)</a:t>
            </a:r>
            <a:r>
              <a:rPr lang="en-US"/>
              <a:t>]</a:t>
            </a:r>
            <a:endParaRPr lang="en-US">
              <a:cs typeface="Calibri"/>
            </a:endParaRPr>
          </a:p>
          <a:p>
            <a:endParaRPr lang="en-US">
              <a:cs typeface="Calibri"/>
            </a:endParaRPr>
          </a:p>
          <a:p>
            <a:endParaRPr lang="en-US">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8</a:t>
            </a:fld>
            <a:endParaRPr lang="en-US"/>
          </a:p>
        </p:txBody>
      </p:sp>
    </p:spTree>
    <p:extLst>
      <p:ext uri="{BB962C8B-B14F-4D97-AF65-F5344CB8AC3E}">
        <p14:creationId xmlns:p14="http://schemas.microsoft.com/office/powerpoint/2010/main" val="2132681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do we get these data? We use google earth engine! Google earth </a:t>
            </a:r>
            <a:r>
              <a:rPr lang="en-US" b="0"/>
              <a:t>engine is a cloud-based geospatial analysis platform </a:t>
            </a:r>
            <a:r>
              <a:rPr lang="en-US"/>
              <a:t>with a large satellite database that is easy to pull data from. We developed a program in google earth engine that imports the satellite databases, filters the data to a given date range and area of interest, and then filters by percentile to generate a composite image of the darkest pixels from across the entire year. On the right you can see the difference in clarity and visible land between a 30</a:t>
            </a:r>
            <a:r>
              <a:rPr lang="en-US" baseline="30000"/>
              <a:t>th</a:t>
            </a:r>
            <a:r>
              <a:rPr lang="en-US"/>
              <a:t> percentile and a 90</a:t>
            </a:r>
            <a:r>
              <a:rPr lang="en-US" baseline="30000"/>
              <a:t>th</a:t>
            </a:r>
            <a:r>
              <a:rPr lang="en-US"/>
              <a:t> percentile SAR image. We used an 85</a:t>
            </a:r>
            <a:r>
              <a:rPr lang="en-US" baseline="30000"/>
              <a:t>th</a:t>
            </a:r>
            <a:r>
              <a:rPr lang="en-US"/>
              <a:t> percentile filter for the Sentinel-1 data and a 65</a:t>
            </a:r>
            <a:r>
              <a:rPr lang="en-US" baseline="30000"/>
              <a:t>th</a:t>
            </a:r>
            <a:r>
              <a:rPr lang="en-US"/>
              <a:t> percentile filter for the Landsat data. We use a lower value for the Landsat to filter out cloud cover. From there, we export the data to a GEOTIFF file for further processing.</a:t>
            </a:r>
          </a:p>
          <a:p>
            <a:endParaRPr lang="en-US"/>
          </a:p>
          <a:p>
            <a:r>
              <a:rPr lang="en-US"/>
              <a:t>----------Image Information Below----------</a:t>
            </a:r>
            <a:endParaRPr lang="en-US">
              <a:cs typeface="Calibri"/>
            </a:endParaRPr>
          </a:p>
          <a:p>
            <a:endParaRPr lang="en-US"/>
          </a:p>
          <a:p>
            <a:r>
              <a:rPr lang="en-US"/>
              <a:t>Cape Hatteras Team picture</a:t>
            </a:r>
            <a:endParaRPr lang="en-US">
              <a:cs typeface="Calibri"/>
            </a:endParaRPr>
          </a:p>
          <a:p>
            <a:r>
              <a:rPr lang="en-US"/>
              <a:t>Image Credit: Microsoft office</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9</a:t>
            </a:fld>
            <a:endParaRPr lang="en-US"/>
          </a:p>
        </p:txBody>
      </p:sp>
    </p:spTree>
    <p:extLst>
      <p:ext uri="{BB962C8B-B14F-4D97-AF65-F5344CB8AC3E}">
        <p14:creationId xmlns:p14="http://schemas.microsoft.com/office/powerpoint/2010/main" val="11809858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45530" cy="1991533"/>
          </a:xfrm>
        </p:spPr>
        <p:txBody>
          <a:bodyPr>
            <a:noAutofit/>
          </a:bodyPr>
          <a:lstStyle>
            <a:lvl1pPr>
              <a:defRPr sz="3600">
                <a:solidFill>
                  <a:srgbClr val="67A478"/>
                </a:solidFill>
              </a:defRPr>
            </a:lvl1pPr>
          </a:lstStyle>
          <a:p>
            <a:r>
              <a:rPr lang="en-US"/>
              <a:t>STUDY AREA</a:t>
            </a:r>
            <a:br>
              <a:rPr lang="en-US"/>
            </a:br>
            <a:r>
              <a:rPr lang="en-US"/>
              <a:t>ECOLOGICAL CONSERVATION</a:t>
            </a:r>
            <a:br>
              <a:rPr lang="en-US"/>
            </a:br>
            <a:r>
              <a:rPr lang="en-US"/>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67A478"/>
                </a:solidFill>
              </a:defRPr>
            </a:lvl1pPr>
          </a:lstStyle>
          <a:p>
            <a:pPr lvl="0"/>
            <a:r>
              <a:rPr lang="en-US"/>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67A478"/>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3"/>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58" name="Rectangle 57">
            <a:extLst>
              <a:ext uri="{FF2B5EF4-FFF2-40B4-BE49-F238E27FC236}">
                <a16:creationId xmlns:a16="http://schemas.microsoft.com/office/drawing/2014/main" id="{C79C2B25-C351-16B7-AB2B-FDD3598FCFC6}"/>
              </a:ext>
            </a:extLst>
          </p:cNvPr>
          <p:cNvSpPr/>
          <p:nvPr userDrawn="1"/>
        </p:nvSpPr>
        <p:spPr>
          <a:xfrm>
            <a:off x="-1" y="-15870"/>
            <a:ext cx="5972176" cy="6887718"/>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67A4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a:t>Node Location | Term &amp; Year</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67A4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67A478"/>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67A478"/>
                </a:solidFill>
              </a:defRPr>
            </a:lvl1pPr>
          </a:lstStyle>
          <a:p>
            <a:r>
              <a:rPr lang="en-US"/>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67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a:solidFill>
                  <a:srgbClr val="67A478"/>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A7BC8501-AA58-2BDE-FF49-A1E7B2896317}"/>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Blank - Agriculture &amp; Food Security">
    <p:spTree>
      <p:nvGrpSpPr>
        <p:cNvPr id="1" name=""/>
        <p:cNvGrpSpPr/>
        <p:nvPr/>
      </p:nvGrpSpPr>
      <p:grpSpPr>
        <a:xfrm>
          <a:off x="0" y="0"/>
          <a:ext cx="0" cy="0"/>
          <a:chOff x="0" y="0"/>
          <a:chExt cx="0" cy="0"/>
        </a:xfrm>
      </p:grpSpPr>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5934" y="162068"/>
            <a:ext cx="1148903" cy="401084"/>
          </a:xfrm>
          <a:prstGeom prst="rect">
            <a:avLst/>
          </a:prstGeom>
        </p:spPr>
      </p:pic>
      <p:sp>
        <p:nvSpPr>
          <p:cNvPr id="8" name="Text Placeholder 7">
            <a:extLst>
              <a:ext uri="{FF2B5EF4-FFF2-40B4-BE49-F238E27FC236}">
                <a16:creationId xmlns:a16="http://schemas.microsoft.com/office/drawing/2014/main" id="{7F79F074-C7B5-64C6-5271-738CF499002D}"/>
              </a:ext>
            </a:extLst>
          </p:cNvPr>
          <p:cNvSpPr>
            <a:spLocks noGrp="1"/>
          </p:cNvSpPr>
          <p:nvPr>
            <p:ph type="body" sz="quarter" idx="10" hasCustomPrompt="1"/>
          </p:nvPr>
        </p:nvSpPr>
        <p:spPr>
          <a:xfrm>
            <a:off x="422932" y="168473"/>
            <a:ext cx="9669335" cy="300186"/>
          </a:xfrm>
        </p:spPr>
        <p:txBody>
          <a:bodyPr>
            <a:normAutofit/>
          </a:bodyPr>
          <a:lstStyle>
            <a:lvl1pPr marL="0" indent="0">
              <a:buNone/>
              <a:defRPr sz="1350" b="1">
                <a:solidFill>
                  <a:srgbClr val="67A478"/>
                </a:solidFill>
              </a:defRPr>
            </a:lvl1pPr>
          </a:lstStyle>
          <a:p>
            <a:pPr lvl="0"/>
            <a:r>
              <a:rPr lang="en-US"/>
              <a:t>Study Area Ecological Conservation</a:t>
            </a:r>
          </a:p>
        </p:txBody>
      </p:sp>
      <p:sp>
        <p:nvSpPr>
          <p:cNvPr id="4" name="Text Placeholder 7">
            <a:extLst>
              <a:ext uri="{FF2B5EF4-FFF2-40B4-BE49-F238E27FC236}">
                <a16:creationId xmlns:a16="http://schemas.microsoft.com/office/drawing/2014/main" id="{27F60BA9-A152-D388-AB29-2A57FEEB1541}"/>
              </a:ext>
            </a:extLst>
          </p:cNvPr>
          <p:cNvSpPr>
            <a:spLocks noGrp="1"/>
          </p:cNvSpPr>
          <p:nvPr>
            <p:ph type="body" sz="quarter" idx="13" hasCustomPrompt="1"/>
          </p:nvPr>
        </p:nvSpPr>
        <p:spPr>
          <a:xfrm>
            <a:off x="422932" y="507747"/>
            <a:ext cx="9669335" cy="220328"/>
          </a:xfrm>
        </p:spPr>
        <p:txBody>
          <a:bodyPr>
            <a:normAutofit/>
          </a:bodyPr>
          <a:lstStyle>
            <a:lvl1pPr marL="0" indent="0">
              <a:spcBef>
                <a:spcPts val="0"/>
              </a:spcBef>
              <a:buNone/>
              <a:defRPr sz="938" b="0">
                <a:solidFill>
                  <a:schemeClr val="tx1">
                    <a:lumMod val="75000"/>
                    <a:lumOff val="25000"/>
                  </a:schemeClr>
                </a:solidFill>
              </a:defRPr>
            </a:lvl1pPr>
          </a:lstStyle>
          <a:p>
            <a:pPr lvl="0"/>
            <a:r>
              <a:rPr lang="en-US"/>
              <a:t>Project Subtitle</a:t>
            </a:r>
          </a:p>
        </p:txBody>
      </p:sp>
      <p:cxnSp>
        <p:nvCxnSpPr>
          <p:cNvPr id="6" name="Straight Connector 5">
            <a:extLst>
              <a:ext uri="{FF2B5EF4-FFF2-40B4-BE49-F238E27FC236}">
                <a16:creationId xmlns:a16="http://schemas.microsoft.com/office/drawing/2014/main" id="{0F8DD8F2-4045-28D7-0AA0-C0F75C99C7E8}"/>
              </a:ext>
            </a:extLst>
          </p:cNvPr>
          <p:cNvCxnSpPr>
            <a:cxnSpLocks/>
          </p:cNvCxnSpPr>
          <p:nvPr userDrawn="1"/>
        </p:nvCxnSpPr>
        <p:spPr>
          <a:xfrm>
            <a:off x="470908" y="871538"/>
            <a:ext cx="11225792" cy="0"/>
          </a:xfrm>
          <a:prstGeom prst="line">
            <a:avLst/>
          </a:prstGeom>
          <a:ln w="330200" cap="sq" cmpd="sng">
            <a:solidFill>
              <a:srgbClr val="67A478"/>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9" name="Hexagon 8">
            <a:extLst>
              <a:ext uri="{FF2B5EF4-FFF2-40B4-BE49-F238E27FC236}">
                <a16:creationId xmlns:a16="http://schemas.microsoft.com/office/drawing/2014/main" id="{C66F3DFE-0DAF-AA09-1A97-68C9B68ED465}"/>
              </a:ext>
            </a:extLst>
          </p:cNvPr>
          <p:cNvSpPr/>
          <p:nvPr userDrawn="1"/>
        </p:nvSpPr>
        <p:spPr>
          <a:xfrm>
            <a:off x="393194" y="6312786"/>
            <a:ext cx="11397674" cy="177209"/>
          </a:xfrm>
          <a:prstGeom prst="hexagon">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2" name="Rectangle 11" hidden="1">
            <a:extLst>
              <a:ext uri="{FF2B5EF4-FFF2-40B4-BE49-F238E27FC236}">
                <a16:creationId xmlns:a16="http://schemas.microsoft.com/office/drawing/2014/main" id="{3DC00D21-FFD6-CB04-269E-C73ECA759D76}"/>
              </a:ext>
            </a:extLst>
          </p:cNvPr>
          <p:cNvSpPr/>
          <p:nvPr userDrawn="1"/>
        </p:nvSpPr>
        <p:spPr>
          <a:xfrm>
            <a:off x="397163" y="6266924"/>
            <a:ext cx="11397674" cy="112467"/>
          </a:xfrm>
          <a:prstGeom prst="rect">
            <a:avLst/>
          </a:prstGeom>
        </p:spPr>
        <p:txBody>
          <a:bodyPr wrap="square">
            <a:spAutoFit/>
          </a:bodyPr>
          <a:lstStyle/>
          <a:p>
            <a:pPr marL="0" marR="0" lvl="0" indent="0" algn="ctr" defTabSz="171450" rtl="0" eaLnBrk="1" fontAlgn="auto" latinLnBrk="0" hangingPunct="1">
              <a:lnSpc>
                <a:spcPct val="100000"/>
              </a:lnSpc>
              <a:spcBef>
                <a:spcPts val="0"/>
              </a:spcBef>
              <a:spcAft>
                <a:spcPts val="0"/>
              </a:spcAft>
              <a:buClr>
                <a:schemeClr val="dk1"/>
              </a:buClr>
              <a:buSzPct val="25000"/>
              <a:buFontTx/>
              <a:buNone/>
              <a:tabLst/>
              <a:defRPr/>
            </a:pPr>
            <a:r>
              <a:rPr lang="en-US" sz="131"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grpSp>
        <p:nvGrpSpPr>
          <p:cNvPr id="15" name="Group 14">
            <a:extLst>
              <a:ext uri="{FF2B5EF4-FFF2-40B4-BE49-F238E27FC236}">
                <a16:creationId xmlns:a16="http://schemas.microsoft.com/office/drawing/2014/main" id="{4530CF01-49A4-BF69-0C5D-FF9BF5B7778E}"/>
              </a:ext>
            </a:extLst>
          </p:cNvPr>
          <p:cNvGrpSpPr/>
          <p:nvPr userDrawn="1"/>
        </p:nvGrpSpPr>
        <p:grpSpPr>
          <a:xfrm>
            <a:off x="823065" y="6202930"/>
            <a:ext cx="880664" cy="371530"/>
            <a:chOff x="-7071360" y="11654120"/>
            <a:chExt cx="3202416" cy="3202416"/>
          </a:xfrm>
        </p:grpSpPr>
        <p:sp>
          <p:nvSpPr>
            <p:cNvPr id="16" name="Oval 15">
              <a:extLst>
                <a:ext uri="{FF2B5EF4-FFF2-40B4-BE49-F238E27FC236}">
                  <a16:creationId xmlns:a16="http://schemas.microsoft.com/office/drawing/2014/main" id="{63EAB6C9-C70C-7C6E-66FB-0BED3C9582FD}"/>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pic>
          <p:nvPicPr>
            <p:cNvPr id="20" name="Picture 19" descr="A picture containing text, sign, device, meter&#10;&#10;Description automatically generated">
              <a:extLst>
                <a:ext uri="{FF2B5EF4-FFF2-40B4-BE49-F238E27FC236}">
                  <a16:creationId xmlns:a16="http://schemas.microsoft.com/office/drawing/2014/main" id="{5D487FCE-714F-F48E-D8F6-48B7B4B6D1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21" name="Text Placeholder 7">
            <a:extLst>
              <a:ext uri="{FF2B5EF4-FFF2-40B4-BE49-F238E27FC236}">
                <a16:creationId xmlns:a16="http://schemas.microsoft.com/office/drawing/2014/main" id="{F76C439C-C0A8-C234-7165-1A7FA058E919}"/>
              </a:ext>
            </a:extLst>
          </p:cNvPr>
          <p:cNvSpPr>
            <a:spLocks noGrp="1"/>
          </p:cNvSpPr>
          <p:nvPr>
            <p:ph type="body" sz="quarter" idx="12" hasCustomPrompt="1"/>
          </p:nvPr>
        </p:nvSpPr>
        <p:spPr>
          <a:xfrm>
            <a:off x="1960298" y="6312302"/>
            <a:ext cx="8460215" cy="176758"/>
          </a:xfrm>
        </p:spPr>
        <p:txBody>
          <a:bodyPr anchor="ctr">
            <a:normAutofit/>
          </a:bodyPr>
          <a:lstStyle>
            <a:lvl1pPr marL="0" indent="0" algn="l">
              <a:buNone/>
              <a:defRPr sz="750" b="1">
                <a:solidFill>
                  <a:schemeClr val="bg1"/>
                </a:solidFill>
              </a:defRPr>
            </a:lvl1pPr>
          </a:lstStyle>
          <a:p>
            <a:pPr lvl="0"/>
            <a:r>
              <a:rPr lang="en-US"/>
              <a:t>Node Location | Term &amp; Year</a:t>
            </a:r>
          </a:p>
        </p:txBody>
      </p:sp>
      <p:grpSp>
        <p:nvGrpSpPr>
          <p:cNvPr id="22" name="Group 21">
            <a:extLst>
              <a:ext uri="{FF2B5EF4-FFF2-40B4-BE49-F238E27FC236}">
                <a16:creationId xmlns:a16="http://schemas.microsoft.com/office/drawing/2014/main" id="{F56F95B2-1EC4-4EB7-AB96-63E2A4361ED7}"/>
              </a:ext>
            </a:extLst>
          </p:cNvPr>
          <p:cNvGrpSpPr/>
          <p:nvPr userDrawn="1"/>
        </p:nvGrpSpPr>
        <p:grpSpPr>
          <a:xfrm>
            <a:off x="10545809" y="6202930"/>
            <a:ext cx="880664" cy="371530"/>
            <a:chOff x="759974" y="33259274"/>
            <a:chExt cx="2630926" cy="2630926"/>
          </a:xfrm>
        </p:grpSpPr>
        <p:sp>
          <p:nvSpPr>
            <p:cNvPr id="23" name="Oval 22">
              <a:extLst>
                <a:ext uri="{FF2B5EF4-FFF2-40B4-BE49-F238E27FC236}">
                  <a16:creationId xmlns:a16="http://schemas.microsoft.com/office/drawing/2014/main" id="{151646B3-7721-CB59-44B2-9A201BF10D52}"/>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pic>
          <p:nvPicPr>
            <p:cNvPr id="24" name="Picture 23">
              <a:extLst>
                <a:ext uri="{FF2B5EF4-FFF2-40B4-BE49-F238E27FC236}">
                  <a16:creationId xmlns:a16="http://schemas.microsoft.com/office/drawing/2014/main" id="{79FBA27B-F15D-FBE8-5620-883E867DB71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77627" y="33476927"/>
              <a:ext cx="2195621" cy="2195621"/>
            </a:xfrm>
            <a:prstGeom prst="rect">
              <a:avLst/>
            </a:prstGeom>
          </p:spPr>
        </p:pic>
      </p:grpSp>
      <p:sp>
        <p:nvSpPr>
          <p:cNvPr id="2" name="Rectangle 1">
            <a:extLst>
              <a:ext uri="{FF2B5EF4-FFF2-40B4-BE49-F238E27FC236}">
                <a16:creationId xmlns:a16="http://schemas.microsoft.com/office/drawing/2014/main" id="{1634159D-9BA4-0FC8-AB07-3B176114A737}"/>
              </a:ext>
            </a:extLst>
          </p:cNvPr>
          <p:cNvSpPr/>
          <p:nvPr userDrawn="1"/>
        </p:nvSpPr>
        <p:spPr>
          <a:xfrm>
            <a:off x="397163" y="6497862"/>
            <a:ext cx="11397674" cy="115416"/>
          </a:xfrm>
          <a:prstGeom prst="rect">
            <a:avLst/>
          </a:prstGeom>
        </p:spPr>
        <p:txBody>
          <a:bodyPr wrap="square">
            <a:spAutoFit/>
          </a:bodyPr>
          <a:lstStyle/>
          <a:p>
            <a:pPr marL="0" marR="0" lvl="0" indent="0" algn="ctr" defTabSz="171450" rtl="0" eaLnBrk="1" fontAlgn="auto" latinLnBrk="0" hangingPunct="1">
              <a:lnSpc>
                <a:spcPct val="100000"/>
              </a:lnSpc>
              <a:spcBef>
                <a:spcPts val="0"/>
              </a:spcBef>
              <a:spcAft>
                <a:spcPts val="0"/>
              </a:spcAft>
              <a:buClr>
                <a:schemeClr val="dk1"/>
              </a:buClr>
              <a:buSzPct val="25000"/>
              <a:buFontTx/>
              <a:buNone/>
              <a:tabLst/>
              <a:defRPr/>
            </a:pPr>
            <a:r>
              <a:rPr lang="en-US" sz="131" i="1">
                <a:solidFill>
                  <a:schemeClr val="tx1">
                    <a:lumMod val="75000"/>
                    <a:lumOff val="25000"/>
                  </a:schemeClr>
                </a:solidFill>
              </a:rPr>
              <a:t>This material is based upon work supported by NASA through contract 80LARC23FA024</a:t>
            </a:r>
            <a:r>
              <a:rPr lang="en-US" sz="150">
                <a:solidFill>
                  <a:schemeClr val="tx1">
                    <a:lumMod val="75000"/>
                    <a:lumOff val="25000"/>
                  </a:schemeClr>
                </a:solidFill>
              </a:rPr>
              <a:t>.</a:t>
            </a:r>
            <a:r>
              <a:rPr lang="en-US" sz="131" i="1">
                <a:solidFill>
                  <a:schemeClr val="tx1">
                    <a:lumMod val="75000"/>
                    <a:lumOff val="25000"/>
                  </a:schemeClr>
                </a:solidFill>
              </a:rPr>
              <a:t>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296288898"/>
      </p:ext>
    </p:extLst>
  </p:cSld>
  <p:clrMapOvr>
    <a:masterClrMapping/>
  </p:clrMapOvr>
  <p:extLst>
    <p:ext uri="{DCECCB84-F9BA-43D5-87BE-67443E8EF086}">
      <p15:sldGuideLst xmlns:p15="http://schemas.microsoft.com/office/powerpoint/2012/main">
        <p15:guide id="1" orient="horz" pos="104" userDrawn="1">
          <p15:clr>
            <a:srgbClr val="FBAE40"/>
          </p15:clr>
        </p15:guide>
        <p15:guide id="2" pos="256" userDrawn="1">
          <p15:clr>
            <a:srgbClr val="FBAE40"/>
          </p15:clr>
        </p15:guide>
        <p15:guide id="3" pos="7413" userDrawn="1">
          <p15:clr>
            <a:srgbClr val="FBAE40"/>
          </p15:clr>
        </p15:guide>
        <p15:guide id="4" orient="horz" pos="4239" userDrawn="1">
          <p15:clr>
            <a:srgbClr val="FBAE40"/>
          </p15:clr>
        </p15:guide>
        <p15:guide id="11" orient="horz" pos="549" userDrawn="1">
          <p15:clr>
            <a:srgbClr val="FBAE40"/>
          </p15:clr>
        </p15:guide>
        <p15:guide id="12" pos="6357" userDrawn="1">
          <p15:clr>
            <a:srgbClr val="FBAE40"/>
          </p15:clr>
        </p15:guide>
        <p15:guide id="13" orient="horz" pos="3861" userDrawn="1">
          <p15:clr>
            <a:srgbClr val="FBAE40"/>
          </p15:clr>
        </p15:guide>
        <p15:guide id="14" orient="horz" pos="621" userDrawn="1">
          <p15:clr>
            <a:srgbClr val="FBAE40"/>
          </p15:clr>
        </p15:guide>
        <p15:guide id="15" pos="1227" userDrawn="1">
          <p15:clr>
            <a:srgbClr val="FBAE40"/>
          </p15:clr>
        </p15:guide>
        <p15:guide id="16" orient="horz" pos="31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 id="2147483680" r:id="rId8"/>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76.svg"/><Relationship Id="rId4" Type="http://schemas.openxmlformats.org/officeDocument/2006/relationships/image" Target="../media/image66.svg"/><Relationship Id="rId9"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66.svg"/><Relationship Id="rId9" Type="http://schemas.openxmlformats.org/officeDocument/2006/relationships/image" Target="../media/image7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a:xfrm>
            <a:off x="6379769" y="1174665"/>
            <a:ext cx="5942438" cy="1991533"/>
          </a:xfrm>
        </p:spPr>
        <p:txBody>
          <a:bodyPr/>
          <a:lstStyle/>
          <a:p>
            <a:r>
              <a:rPr lang="en-US" sz="3400"/>
              <a:t>Cape Hatteras Ecological Conservation II</a:t>
            </a:r>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a:xfrm>
            <a:off x="6372399" y="2820146"/>
            <a:ext cx="5545530" cy="1263582"/>
          </a:xfrm>
        </p:spPr>
        <p:txBody>
          <a:bodyPr vert="horz" lIns="91440" tIns="45720" rIns="91440" bIns="45720" rtlCol="0" anchor="t">
            <a:noAutofit/>
          </a:bodyPr>
          <a:lstStyle/>
          <a:p>
            <a:r>
              <a:rPr lang="en-US" sz="2000">
                <a:ea typeface="+mj-lt"/>
                <a:cs typeface="+mj-lt"/>
              </a:rPr>
              <a:t>Defining Methodology for Shoreline Delineation Using SAR and Optical Imagery to Inform Conservation Decision Making</a:t>
            </a:r>
            <a:endParaRPr lang="en-US"/>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a:lstStyle/>
          <a:p>
            <a:r>
              <a:rPr lang="en-US"/>
              <a:t>Haley Baker</a:t>
            </a:r>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a:lstStyle/>
          <a:p>
            <a:r>
              <a:rPr lang="en-US"/>
              <a:t>Alexandre </a:t>
            </a:r>
            <a:r>
              <a:rPr lang="en-US" err="1"/>
              <a:t>Passin</a:t>
            </a:r>
            <a:endParaRPr lang="en-US"/>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a:lstStyle/>
          <a:p>
            <a:r>
              <a:rPr lang="en-US"/>
              <a:t>Mia Schwartz </a:t>
            </a:r>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a:lstStyle/>
          <a:p>
            <a:r>
              <a:rPr lang="en-US" dirty="0"/>
              <a:t>David Babson</a:t>
            </a:r>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a:xfrm>
            <a:off x="1257185" y="6094782"/>
            <a:ext cx="5122584" cy="512064"/>
          </a:xfrm>
        </p:spPr>
        <p:txBody>
          <a:bodyPr/>
          <a:lstStyle/>
          <a:p>
            <a:r>
              <a:rPr lang="en-US"/>
              <a:t>Virginia – Langley | Summer 2024</a:t>
            </a:r>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A picture containing line chart&#10;&#10;Description automatically generated">
            <a:extLst>
              <a:ext uri="{FF2B5EF4-FFF2-40B4-BE49-F238E27FC236}">
                <a16:creationId xmlns:a16="http://schemas.microsoft.com/office/drawing/2014/main" id="{B5C47100-5367-F147-84A4-D169A3AD6D5D}"/>
              </a:ext>
            </a:extLst>
          </p:cNvPr>
          <p:cNvPicPr>
            <a:picLocks noChangeAspect="1"/>
          </p:cNvPicPr>
          <p:nvPr/>
        </p:nvPicPr>
        <p:blipFill rotWithShape="1">
          <a:blip r:embed="rId3">
            <a:extLst>
              <a:ext uri="{28A0092B-C50C-407E-A947-70E740481C1C}">
                <a14:useLocalDpi xmlns:a14="http://schemas.microsoft.com/office/drawing/2010/main" val="0"/>
              </a:ext>
            </a:extLst>
          </a:blip>
          <a:srcRect l="559" r="38233"/>
          <a:stretch/>
        </p:blipFill>
        <p:spPr>
          <a:xfrm rot="353575">
            <a:off x="5765553" y="-626028"/>
            <a:ext cx="6800863" cy="8585621"/>
          </a:xfrm>
          <a:prstGeom prst="rect">
            <a:avLst/>
          </a:prstGeom>
          <a:ln>
            <a:noFill/>
          </a:ln>
        </p:spPr>
      </p:pic>
      <p:pic>
        <p:nvPicPr>
          <p:cNvPr id="16" name="Picture 15">
            <a:extLst>
              <a:ext uri="{FF2B5EF4-FFF2-40B4-BE49-F238E27FC236}">
                <a16:creationId xmlns:a16="http://schemas.microsoft.com/office/drawing/2014/main" id="{77CB457C-A01A-12B7-22E4-F23AC79CE8D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3910" y="2780203"/>
            <a:ext cx="1829055" cy="2367394"/>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8E82EF6B-E52F-30C1-5F32-6A74BED33B6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472" y="4210578"/>
            <a:ext cx="1829054" cy="2367326"/>
          </a:xfrm>
          <a:prstGeom prst="rect">
            <a:avLst/>
          </a:prstGeom>
          <a:ln>
            <a:noFill/>
          </a:ln>
          <a:effectLst>
            <a:outerShdw blurRad="190500" algn="tl" rotWithShape="0">
              <a:srgbClr val="000000">
                <a:alpha val="70000"/>
              </a:srgbClr>
            </a:outerShdw>
          </a:effectLst>
        </p:spPr>
      </p:pic>
      <p:pic>
        <p:nvPicPr>
          <p:cNvPr id="26" name="Picture 25">
            <a:extLst>
              <a:ext uri="{FF2B5EF4-FFF2-40B4-BE49-F238E27FC236}">
                <a16:creationId xmlns:a16="http://schemas.microsoft.com/office/drawing/2014/main" id="{7AD95190-966F-783A-09AB-51B3777E8CB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4195" y="4204411"/>
            <a:ext cx="1829054" cy="2367116"/>
          </a:xfrm>
          <a:prstGeom prst="rect">
            <a:avLst/>
          </a:prstGeom>
          <a:ln>
            <a:noFill/>
          </a:ln>
          <a:effectLst>
            <a:outerShdw blurRad="190500" algn="tl" rotWithShape="0">
              <a:srgbClr val="000000">
                <a:alpha val="70000"/>
              </a:srgbClr>
            </a:outerShdw>
          </a:effectLst>
        </p:spPr>
      </p:pic>
      <p:pic>
        <p:nvPicPr>
          <p:cNvPr id="28" name="Picture 27">
            <a:extLst>
              <a:ext uri="{FF2B5EF4-FFF2-40B4-BE49-F238E27FC236}">
                <a16:creationId xmlns:a16="http://schemas.microsoft.com/office/drawing/2014/main" id="{F2F40D71-172D-4E82-0DC0-A116AEACCB0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64195" y="1388821"/>
            <a:ext cx="1829391" cy="2367394"/>
          </a:xfrm>
          <a:prstGeom prst="rect">
            <a:avLst/>
          </a:prstGeom>
          <a:ln>
            <a:noFill/>
          </a:ln>
          <a:effectLst>
            <a:outerShdw blurRad="190500" algn="tl" rotWithShape="0">
              <a:srgbClr val="000000">
                <a:alpha val="70000"/>
              </a:srgbClr>
            </a:outerShdw>
          </a:effectLst>
        </p:spPr>
      </p:pic>
      <p:pic>
        <p:nvPicPr>
          <p:cNvPr id="27" name="Picture 26">
            <a:extLst>
              <a:ext uri="{FF2B5EF4-FFF2-40B4-BE49-F238E27FC236}">
                <a16:creationId xmlns:a16="http://schemas.microsoft.com/office/drawing/2014/main" id="{56011553-0B6F-2C08-30D4-3B13E1FB016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7109" y="1387204"/>
            <a:ext cx="1835609" cy="2375178"/>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4F6243BD-4A29-678E-C5E4-5BCFB498B25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28442" y="2781208"/>
            <a:ext cx="1829054" cy="2366389"/>
          </a:xfrm>
          <a:prstGeom prst="rect">
            <a:avLst/>
          </a:prstGeom>
          <a:ln>
            <a:noFill/>
          </a:ln>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055AF7D4-72DD-59ED-C6E1-44CCCC28D59B}"/>
              </a:ext>
            </a:extLst>
          </p:cNvPr>
          <p:cNvSpPr/>
          <p:nvPr/>
        </p:nvSpPr>
        <p:spPr>
          <a:xfrm>
            <a:off x="-27710" y="256268"/>
            <a:ext cx="4073237" cy="825844"/>
          </a:xfrm>
          <a:prstGeom prst="rect">
            <a:avLst/>
          </a:prstGeom>
          <a:solidFill>
            <a:srgbClr val="67A47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lt1">
                    <a:alpha val="50000"/>
                  </a:schemeClr>
                </a:solidFill>
                <a:latin typeface="Century Gothic"/>
              </a:rPr>
              <a:t>ACQUISITION</a:t>
            </a:r>
            <a:endParaRPr lang="en-US" sz="4000" b="1">
              <a:solidFill>
                <a:schemeClr val="lt1">
                  <a:alpha val="50000"/>
                </a:schemeClr>
              </a:solidFill>
              <a:latin typeface="+mj-lt"/>
            </a:endParaRPr>
          </a:p>
        </p:txBody>
      </p:sp>
      <p:sp>
        <p:nvSpPr>
          <p:cNvPr id="9" name="Rectangle 8">
            <a:extLst>
              <a:ext uri="{FF2B5EF4-FFF2-40B4-BE49-F238E27FC236}">
                <a16:creationId xmlns:a16="http://schemas.microsoft.com/office/drawing/2014/main" id="{A28F67BA-A289-59D1-8B87-7252204DE952}"/>
              </a:ext>
            </a:extLst>
          </p:cNvPr>
          <p:cNvSpPr/>
          <p:nvPr/>
        </p:nvSpPr>
        <p:spPr>
          <a:xfrm>
            <a:off x="4045526" y="256268"/>
            <a:ext cx="4073237" cy="825844"/>
          </a:xfrm>
          <a:prstGeom prst="rect">
            <a:avLst/>
          </a:prstGeom>
          <a:solidFill>
            <a:srgbClr val="C56C3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a:rPr>
              <a:t>PROCESSING</a:t>
            </a:r>
            <a:endParaRPr lang="en-US" sz="4000"/>
          </a:p>
        </p:txBody>
      </p:sp>
      <p:sp>
        <p:nvSpPr>
          <p:cNvPr id="10" name="Rectangle 9">
            <a:extLst>
              <a:ext uri="{FF2B5EF4-FFF2-40B4-BE49-F238E27FC236}">
                <a16:creationId xmlns:a16="http://schemas.microsoft.com/office/drawing/2014/main" id="{89F80DB4-3199-F2EE-527C-EE75564A47C6}"/>
              </a:ext>
            </a:extLst>
          </p:cNvPr>
          <p:cNvSpPr/>
          <p:nvPr/>
        </p:nvSpPr>
        <p:spPr>
          <a:xfrm>
            <a:off x="8118763" y="256268"/>
            <a:ext cx="4073237" cy="825844"/>
          </a:xfrm>
          <a:prstGeom prst="rect">
            <a:avLst/>
          </a:prstGeom>
          <a:solidFill>
            <a:srgbClr val="67A47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lt1">
                    <a:alpha val="50000"/>
                  </a:schemeClr>
                </a:solidFill>
                <a:latin typeface="Century Gothic"/>
              </a:rPr>
              <a:t>ANALYSIS</a:t>
            </a:r>
            <a:endParaRPr lang="en-US" sz="4000">
              <a:solidFill>
                <a:schemeClr val="lt1">
                  <a:alpha val="50000"/>
                </a:schemeClr>
              </a:solidFill>
            </a:endParaRPr>
          </a:p>
        </p:txBody>
      </p:sp>
      <p:sp>
        <p:nvSpPr>
          <p:cNvPr id="8" name="Rectangle: Rounded Corners 7">
            <a:extLst>
              <a:ext uri="{FF2B5EF4-FFF2-40B4-BE49-F238E27FC236}">
                <a16:creationId xmlns:a16="http://schemas.microsoft.com/office/drawing/2014/main" id="{1DBDA1A9-868A-C675-4F9B-02FB1EF16AAA}"/>
              </a:ext>
            </a:extLst>
          </p:cNvPr>
          <p:cNvSpPr/>
          <p:nvPr/>
        </p:nvSpPr>
        <p:spPr>
          <a:xfrm>
            <a:off x="184181" y="4129645"/>
            <a:ext cx="1447800" cy="552450"/>
          </a:xfrm>
          <a:prstGeom prst="roundRect">
            <a:avLst/>
          </a:prstGeom>
          <a:ln w="571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Landsat 8</a:t>
            </a:r>
            <a:r>
              <a:rPr lang="en-US"/>
              <a:t> </a:t>
            </a:r>
          </a:p>
        </p:txBody>
      </p:sp>
      <p:sp>
        <p:nvSpPr>
          <p:cNvPr id="2" name="Rectangle: Rounded Corners 1">
            <a:extLst>
              <a:ext uri="{FF2B5EF4-FFF2-40B4-BE49-F238E27FC236}">
                <a16:creationId xmlns:a16="http://schemas.microsoft.com/office/drawing/2014/main" id="{4E23000B-0442-C8D1-6F81-FBB870789BC1}"/>
              </a:ext>
            </a:extLst>
          </p:cNvPr>
          <p:cNvSpPr/>
          <p:nvPr/>
        </p:nvSpPr>
        <p:spPr>
          <a:xfrm>
            <a:off x="184181" y="1336341"/>
            <a:ext cx="1447800" cy="552450"/>
          </a:xfrm>
          <a:prstGeom prst="roundRect">
            <a:avLst/>
          </a:prstGeom>
          <a:solidFill>
            <a:srgbClr val="FFFF00"/>
          </a:solidFill>
          <a:ln w="571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mj-lt"/>
              </a:rPr>
              <a:t>Sentinel-1</a:t>
            </a:r>
            <a:r>
              <a:rPr lang="en-US">
                <a:latin typeface="+mj-lt"/>
              </a:rPr>
              <a:t> </a:t>
            </a:r>
          </a:p>
        </p:txBody>
      </p:sp>
      <p:sp>
        <p:nvSpPr>
          <p:cNvPr id="15" name="Rectangle: Rounded Corners 14">
            <a:extLst>
              <a:ext uri="{FF2B5EF4-FFF2-40B4-BE49-F238E27FC236}">
                <a16:creationId xmlns:a16="http://schemas.microsoft.com/office/drawing/2014/main" id="{8D70B680-A269-B85F-807E-521F52F8D573}"/>
              </a:ext>
            </a:extLst>
          </p:cNvPr>
          <p:cNvSpPr/>
          <p:nvPr/>
        </p:nvSpPr>
        <p:spPr>
          <a:xfrm>
            <a:off x="7204542" y="2542132"/>
            <a:ext cx="1447800" cy="552450"/>
          </a:xfrm>
          <a:prstGeom prst="roundRect">
            <a:avLst/>
          </a:prstGeom>
          <a:solidFill>
            <a:srgbClr val="FF0000"/>
          </a:solidFill>
          <a:ln w="571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mj-lt"/>
              </a:rPr>
              <a:t>Merged</a:t>
            </a:r>
            <a:r>
              <a:rPr lang="en-US">
                <a:solidFill>
                  <a:schemeClr val="bg1"/>
                </a:solidFill>
              </a:rPr>
              <a:t> </a:t>
            </a:r>
          </a:p>
        </p:txBody>
      </p:sp>
      <p:sp>
        <p:nvSpPr>
          <p:cNvPr id="21" name="Arrow: Bent 20">
            <a:extLst>
              <a:ext uri="{FF2B5EF4-FFF2-40B4-BE49-F238E27FC236}">
                <a16:creationId xmlns:a16="http://schemas.microsoft.com/office/drawing/2014/main" id="{EFED1797-569A-DA5C-D18D-44B043A93B71}"/>
              </a:ext>
            </a:extLst>
          </p:cNvPr>
          <p:cNvSpPr/>
          <p:nvPr/>
        </p:nvSpPr>
        <p:spPr>
          <a:xfrm>
            <a:off x="6462247" y="3762383"/>
            <a:ext cx="1716375" cy="896391"/>
          </a:xfrm>
          <a:prstGeom prst="bentArrow">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row: Bent 22">
            <a:extLst>
              <a:ext uri="{FF2B5EF4-FFF2-40B4-BE49-F238E27FC236}">
                <a16:creationId xmlns:a16="http://schemas.microsoft.com/office/drawing/2014/main" id="{3A78F0AB-EF36-7362-8BE0-A8F37AE02BC4}"/>
              </a:ext>
            </a:extLst>
          </p:cNvPr>
          <p:cNvSpPr/>
          <p:nvPr/>
        </p:nvSpPr>
        <p:spPr>
          <a:xfrm flipV="1">
            <a:off x="6462247" y="3314186"/>
            <a:ext cx="1716375" cy="896391"/>
          </a:xfrm>
          <a:prstGeom prst="bentArrow">
            <a:avLst/>
          </a:prstGeom>
          <a:solidFill>
            <a:srgbClr val="FFFF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Right 23">
            <a:extLst>
              <a:ext uri="{FF2B5EF4-FFF2-40B4-BE49-F238E27FC236}">
                <a16:creationId xmlns:a16="http://schemas.microsoft.com/office/drawing/2014/main" id="{2CD3759B-A0A1-B3C0-3503-507ABD080E8F}"/>
              </a:ext>
            </a:extLst>
          </p:cNvPr>
          <p:cNvSpPr/>
          <p:nvPr/>
        </p:nvSpPr>
        <p:spPr>
          <a:xfrm>
            <a:off x="6842786" y="3760025"/>
            <a:ext cx="1335836" cy="448196"/>
          </a:xfrm>
          <a:prstGeom prst="rightArrow">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5D814A05-CE0A-9966-2B69-482137400C9D}"/>
              </a:ext>
            </a:extLst>
          </p:cNvPr>
          <p:cNvSpPr/>
          <p:nvPr/>
        </p:nvSpPr>
        <p:spPr>
          <a:xfrm>
            <a:off x="9644818" y="3739802"/>
            <a:ext cx="1126572" cy="448196"/>
          </a:xfrm>
          <a:prstGeom prst="rightArrow">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EF550E46-4570-9664-75FF-71083C6B2F4F}"/>
              </a:ext>
            </a:extLst>
          </p:cNvPr>
          <p:cNvSpPr/>
          <p:nvPr/>
        </p:nvSpPr>
        <p:spPr>
          <a:xfrm>
            <a:off x="2768527" y="5876196"/>
            <a:ext cx="2476134" cy="448196"/>
          </a:xfrm>
          <a:prstGeom prst="rightArrow">
            <a:avLst/>
          </a:prstGeom>
          <a:solidFill>
            <a:srgbClr val="005CE6">
              <a:alpha val="5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4A61E029-9696-6BBC-5025-563568085368}"/>
              </a:ext>
            </a:extLst>
          </p:cNvPr>
          <p:cNvPicPr>
            <a:picLocks noChangeAspect="1"/>
          </p:cNvPicPr>
          <p:nvPr/>
        </p:nvPicPr>
        <p:blipFill>
          <a:blip r:embed="rId10"/>
          <a:stretch>
            <a:fillRect/>
          </a:stretch>
        </p:blipFill>
        <p:spPr>
          <a:xfrm>
            <a:off x="2546902" y="1299303"/>
            <a:ext cx="2843109" cy="1676990"/>
          </a:xfrm>
          <a:prstGeom prst="rect">
            <a:avLst/>
          </a:prstGeom>
          <a:ln w="28575">
            <a:solidFill>
              <a:srgbClr val="FFFF00"/>
            </a:solidFill>
          </a:ln>
        </p:spPr>
      </p:pic>
      <p:sp>
        <p:nvSpPr>
          <p:cNvPr id="40" name="Arrow: Right 39">
            <a:extLst>
              <a:ext uri="{FF2B5EF4-FFF2-40B4-BE49-F238E27FC236}">
                <a16:creationId xmlns:a16="http://schemas.microsoft.com/office/drawing/2014/main" id="{ED6FE6A1-0EF0-891E-8F1D-1C8E5D2D82F7}"/>
              </a:ext>
            </a:extLst>
          </p:cNvPr>
          <p:cNvSpPr/>
          <p:nvPr/>
        </p:nvSpPr>
        <p:spPr>
          <a:xfrm>
            <a:off x="2768526" y="3044368"/>
            <a:ext cx="2476135" cy="448196"/>
          </a:xfrm>
          <a:prstGeom prst="rightArrow">
            <a:avLst/>
          </a:prstGeom>
          <a:solidFill>
            <a:srgbClr val="FFFF00">
              <a:alpha val="5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C3785F17-F02E-6512-0CFD-9060C8CB430E}"/>
              </a:ext>
            </a:extLst>
          </p:cNvPr>
          <p:cNvPicPr>
            <a:picLocks noChangeAspect="1"/>
          </p:cNvPicPr>
          <p:nvPr/>
        </p:nvPicPr>
        <p:blipFill>
          <a:blip r:embed="rId11"/>
          <a:stretch>
            <a:fillRect/>
          </a:stretch>
        </p:blipFill>
        <p:spPr>
          <a:xfrm>
            <a:off x="2348783" y="4129645"/>
            <a:ext cx="3408042" cy="1667302"/>
          </a:xfrm>
          <a:prstGeom prst="rect">
            <a:avLst/>
          </a:prstGeom>
          <a:ln w="28575">
            <a:solidFill>
              <a:srgbClr val="005CE6"/>
            </a:solidFill>
          </a:ln>
        </p:spPr>
      </p:pic>
      <p:sp>
        <p:nvSpPr>
          <p:cNvPr id="18" name="Rectangle: Rounded Corners 17">
            <a:extLst>
              <a:ext uri="{FF2B5EF4-FFF2-40B4-BE49-F238E27FC236}">
                <a16:creationId xmlns:a16="http://schemas.microsoft.com/office/drawing/2014/main" id="{502838FE-7B9F-F2A4-8B51-7D98A688E02F}"/>
              </a:ext>
            </a:extLst>
          </p:cNvPr>
          <p:cNvSpPr/>
          <p:nvPr/>
        </p:nvSpPr>
        <p:spPr>
          <a:xfrm>
            <a:off x="9950010" y="2542132"/>
            <a:ext cx="1447800" cy="552450"/>
          </a:xfrm>
          <a:prstGeom prst="roundRect">
            <a:avLst/>
          </a:prstGeom>
          <a:solidFill>
            <a:schemeClr val="bg1"/>
          </a:solidFill>
          <a:ln w="571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lumMod val="75000"/>
                    <a:lumOff val="25000"/>
                  </a:schemeClr>
                </a:solidFill>
                <a:latin typeface="+mj-lt"/>
              </a:rPr>
              <a:t>Vectorized</a:t>
            </a:r>
            <a:endParaRPr lang="en-US">
              <a:solidFill>
                <a:schemeClr val="tx1">
                  <a:lumMod val="75000"/>
                  <a:lumOff val="25000"/>
                </a:schemeClr>
              </a:solidFill>
            </a:endParaRPr>
          </a:p>
        </p:txBody>
      </p:sp>
      <p:grpSp>
        <p:nvGrpSpPr>
          <p:cNvPr id="13" name="Group 12">
            <a:extLst>
              <a:ext uri="{FF2B5EF4-FFF2-40B4-BE49-F238E27FC236}">
                <a16:creationId xmlns:a16="http://schemas.microsoft.com/office/drawing/2014/main" id="{EC26C4D6-F7E4-BBF8-4AA8-7AC22D0C0285}"/>
              </a:ext>
            </a:extLst>
          </p:cNvPr>
          <p:cNvGrpSpPr/>
          <p:nvPr/>
        </p:nvGrpSpPr>
        <p:grpSpPr>
          <a:xfrm>
            <a:off x="-25296" y="7190955"/>
            <a:ext cx="1038262" cy="1092768"/>
            <a:chOff x="-1479111" y="3477222"/>
            <a:chExt cx="2012700" cy="2154417"/>
          </a:xfrm>
        </p:grpSpPr>
        <p:pic>
          <p:nvPicPr>
            <p:cNvPr id="55" name="Picture 54">
              <a:extLst>
                <a:ext uri="{FF2B5EF4-FFF2-40B4-BE49-F238E27FC236}">
                  <a16:creationId xmlns:a16="http://schemas.microsoft.com/office/drawing/2014/main" id="{E3AED236-1159-1E00-093A-D8C6C3E29804}"/>
                </a:ext>
              </a:extLst>
            </p:cNvPr>
            <p:cNvPicPr>
              <a:picLocks noChangeAspect="1"/>
            </p:cNvPicPr>
            <p:nvPr/>
          </p:nvPicPr>
          <p:blipFill>
            <a:blip r:embed="rId12"/>
            <a:stretch>
              <a:fillRect/>
            </a:stretch>
          </p:blipFill>
          <p:spPr>
            <a:xfrm>
              <a:off x="-1022395" y="3477222"/>
              <a:ext cx="1086022" cy="1086023"/>
            </a:xfrm>
            <a:prstGeom prst="rect">
              <a:avLst/>
            </a:prstGeom>
          </p:spPr>
        </p:pic>
        <p:sp>
          <p:nvSpPr>
            <p:cNvPr id="56" name="TextBox 55">
              <a:extLst>
                <a:ext uri="{FF2B5EF4-FFF2-40B4-BE49-F238E27FC236}">
                  <a16:creationId xmlns:a16="http://schemas.microsoft.com/office/drawing/2014/main" id="{0D709048-D4E9-A545-A3FA-54A6ABFAF57D}"/>
                </a:ext>
              </a:extLst>
            </p:cNvPr>
            <p:cNvSpPr txBox="1"/>
            <p:nvPr/>
          </p:nvSpPr>
          <p:spPr>
            <a:xfrm>
              <a:off x="-1479111" y="4509080"/>
              <a:ext cx="2012700" cy="11225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rPr>
                <a:t>ArcGIS Pro</a:t>
              </a:r>
              <a:endParaRPr lang="en-US" sz="1200"/>
            </a:p>
            <a:p>
              <a:pPr algn="ctr"/>
              <a:r>
                <a:rPr lang="en-US" sz="700">
                  <a:latin typeface="Century Gothic"/>
                </a:rPr>
                <a:t>Image Credit ESRI</a:t>
              </a:r>
              <a:br>
                <a:rPr lang="en-US" sz="1200">
                  <a:latin typeface="Century Gothic"/>
                </a:rPr>
              </a:br>
              <a:endParaRPr lang="en-US" sz="1200">
                <a:latin typeface="Century Gothic"/>
              </a:endParaRPr>
            </a:p>
          </p:txBody>
        </p:sp>
      </p:grpSp>
      <p:sp>
        <p:nvSpPr>
          <p:cNvPr id="3" name="Rectangle 2">
            <a:extLst>
              <a:ext uri="{FF2B5EF4-FFF2-40B4-BE49-F238E27FC236}">
                <a16:creationId xmlns:a16="http://schemas.microsoft.com/office/drawing/2014/main" id="{C0F9786B-616F-A7D7-D028-7F73E52D0DC6}"/>
              </a:ext>
            </a:extLst>
          </p:cNvPr>
          <p:cNvSpPr/>
          <p:nvPr/>
        </p:nvSpPr>
        <p:spPr>
          <a:xfrm>
            <a:off x="8118763" y="256268"/>
            <a:ext cx="4073237" cy="825844"/>
          </a:xfrm>
          <a:prstGeom prst="rect">
            <a:avLst/>
          </a:prstGeom>
          <a:solidFill>
            <a:srgbClr val="67A47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lt1">
                    <a:alpha val="50000"/>
                  </a:schemeClr>
                </a:solidFill>
                <a:latin typeface="Century Gothic"/>
              </a:rPr>
              <a:t>ANALYSIS</a:t>
            </a:r>
            <a:endParaRPr lang="en-US" sz="4000">
              <a:solidFill>
                <a:schemeClr val="lt1">
                  <a:alpha val="50000"/>
                </a:schemeClr>
              </a:solidFill>
            </a:endParaRPr>
          </a:p>
        </p:txBody>
      </p:sp>
      <p:sp>
        <p:nvSpPr>
          <p:cNvPr id="5" name="Rectangle 4">
            <a:extLst>
              <a:ext uri="{FF2B5EF4-FFF2-40B4-BE49-F238E27FC236}">
                <a16:creationId xmlns:a16="http://schemas.microsoft.com/office/drawing/2014/main" id="{1BB74C38-E3D8-F00F-4E2C-AB771C09F18E}"/>
              </a:ext>
            </a:extLst>
          </p:cNvPr>
          <p:cNvSpPr/>
          <p:nvPr/>
        </p:nvSpPr>
        <p:spPr>
          <a:xfrm>
            <a:off x="4045526" y="256268"/>
            <a:ext cx="4073237" cy="825844"/>
          </a:xfrm>
          <a:prstGeom prst="rect">
            <a:avLst/>
          </a:prstGeom>
          <a:solidFill>
            <a:srgbClr val="67A47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lt1">
                    <a:alpha val="50000"/>
                  </a:schemeClr>
                </a:solidFill>
                <a:latin typeface="Century Gothic"/>
              </a:rPr>
              <a:t>PROCESSING</a:t>
            </a:r>
            <a:endParaRPr lang="en-US" sz="4000">
              <a:solidFill>
                <a:schemeClr val="lt1">
                  <a:alpha val="50000"/>
                </a:schemeClr>
              </a:solidFill>
            </a:endParaRPr>
          </a:p>
        </p:txBody>
      </p:sp>
      <p:sp>
        <p:nvSpPr>
          <p:cNvPr id="6" name="Rectangle 5">
            <a:extLst>
              <a:ext uri="{FF2B5EF4-FFF2-40B4-BE49-F238E27FC236}">
                <a16:creationId xmlns:a16="http://schemas.microsoft.com/office/drawing/2014/main" id="{0C1D4009-0B4B-D913-D6A5-72F00941A02A}"/>
              </a:ext>
            </a:extLst>
          </p:cNvPr>
          <p:cNvSpPr/>
          <p:nvPr/>
        </p:nvSpPr>
        <p:spPr>
          <a:xfrm>
            <a:off x="-27710" y="256268"/>
            <a:ext cx="4073237" cy="825844"/>
          </a:xfrm>
          <a:prstGeom prst="rect">
            <a:avLst/>
          </a:prstGeom>
          <a:solidFill>
            <a:srgbClr val="C56C3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a:rPr>
              <a:t>ACQUISITION</a:t>
            </a:r>
            <a:endParaRPr lang="en-US" sz="4000" b="1">
              <a:latin typeface="+mj-lt"/>
            </a:endParaRPr>
          </a:p>
        </p:txBody>
      </p:sp>
      <p:sp>
        <p:nvSpPr>
          <p:cNvPr id="7" name="Arrow: Pentagon 6">
            <a:extLst>
              <a:ext uri="{FF2B5EF4-FFF2-40B4-BE49-F238E27FC236}">
                <a16:creationId xmlns:a16="http://schemas.microsoft.com/office/drawing/2014/main" id="{B0D51CF6-7784-75A4-39F0-C36AC036C680}"/>
              </a:ext>
            </a:extLst>
          </p:cNvPr>
          <p:cNvSpPr/>
          <p:nvPr/>
        </p:nvSpPr>
        <p:spPr>
          <a:xfrm>
            <a:off x="-27710" y="256268"/>
            <a:ext cx="4304958" cy="825844"/>
          </a:xfrm>
          <a:prstGeom prst="homePlate">
            <a:avLst/>
          </a:prstGeom>
          <a:solidFill>
            <a:srgbClr val="67A47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lt1">
                    <a:alpha val="50000"/>
                  </a:schemeClr>
                </a:solidFill>
                <a:latin typeface="Century Gothic"/>
              </a:rPr>
              <a:t>ACQUISITION</a:t>
            </a:r>
            <a:endParaRPr lang="en-US" sz="4000">
              <a:solidFill>
                <a:schemeClr val="lt1">
                  <a:alpha val="50000"/>
                </a:schemeClr>
              </a:solidFill>
            </a:endParaRPr>
          </a:p>
        </p:txBody>
      </p:sp>
      <p:sp>
        <p:nvSpPr>
          <p:cNvPr id="11" name="Rectangle 10">
            <a:extLst>
              <a:ext uri="{FF2B5EF4-FFF2-40B4-BE49-F238E27FC236}">
                <a16:creationId xmlns:a16="http://schemas.microsoft.com/office/drawing/2014/main" id="{631C35EF-E6F3-563E-00B4-53B0888D860A}"/>
              </a:ext>
            </a:extLst>
          </p:cNvPr>
          <p:cNvSpPr/>
          <p:nvPr/>
        </p:nvSpPr>
        <p:spPr>
          <a:xfrm>
            <a:off x="7914754" y="256268"/>
            <a:ext cx="4277246" cy="825844"/>
          </a:xfrm>
          <a:prstGeom prst="rect">
            <a:avLst/>
          </a:prstGeom>
          <a:solidFill>
            <a:srgbClr val="67A47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lt1">
                    <a:alpha val="50000"/>
                  </a:schemeClr>
                </a:solidFill>
                <a:latin typeface="Century Gothic"/>
              </a:rPr>
              <a:t> ANALYSIS</a:t>
            </a:r>
            <a:endParaRPr lang="en-US" sz="4000"/>
          </a:p>
        </p:txBody>
      </p:sp>
      <p:sp>
        <p:nvSpPr>
          <p:cNvPr id="12" name="Arrow: Chevron 11">
            <a:extLst>
              <a:ext uri="{FF2B5EF4-FFF2-40B4-BE49-F238E27FC236}">
                <a16:creationId xmlns:a16="http://schemas.microsoft.com/office/drawing/2014/main" id="{B4F87A25-4687-D2BE-6697-70EC07F1D492}"/>
              </a:ext>
            </a:extLst>
          </p:cNvPr>
          <p:cNvSpPr/>
          <p:nvPr/>
        </p:nvSpPr>
        <p:spPr>
          <a:xfrm>
            <a:off x="3854953" y="256268"/>
            <a:ext cx="4476576" cy="825844"/>
          </a:xfrm>
          <a:prstGeom prst="chevron">
            <a:avLst/>
          </a:prstGeom>
          <a:solidFill>
            <a:srgbClr val="C56C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a:rPr>
              <a:t>PROCESSING</a:t>
            </a:r>
            <a:endParaRPr lang="en-US" sz="4000">
              <a:solidFill>
                <a:schemeClr val="tx1"/>
              </a:solidFill>
            </a:endParaRPr>
          </a:p>
        </p:txBody>
      </p:sp>
    </p:spTree>
    <p:extLst>
      <p:ext uri="{BB962C8B-B14F-4D97-AF65-F5344CB8AC3E}">
        <p14:creationId xmlns:p14="http://schemas.microsoft.com/office/powerpoint/2010/main" val="43188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beach&#10;&#10;Description automatically generated">
            <a:extLst>
              <a:ext uri="{FF2B5EF4-FFF2-40B4-BE49-F238E27FC236}">
                <a16:creationId xmlns:a16="http://schemas.microsoft.com/office/drawing/2014/main" id="{133DC791-882B-BF5E-FA6A-44F34E568052}"/>
              </a:ext>
            </a:extLst>
          </p:cNvPr>
          <p:cNvPicPr>
            <a:picLocks noGrp="1" noChangeAspect="1"/>
          </p:cNvPicPr>
          <p:nvPr>
            <p:ph sz="quarter" idx="10"/>
          </p:nvPr>
        </p:nvPicPr>
        <p:blipFill>
          <a:blip r:embed="rId3"/>
          <a:stretch>
            <a:fillRect/>
          </a:stretch>
        </p:blipFill>
        <p:spPr>
          <a:xfrm>
            <a:off x="356623" y="1349991"/>
            <a:ext cx="6445600" cy="4924242"/>
          </a:xfrm>
          <a:ln w="38100">
            <a:solidFill>
              <a:srgbClr val="67A478"/>
            </a:solidFill>
          </a:ln>
        </p:spPr>
      </p:pic>
      <p:sp>
        <p:nvSpPr>
          <p:cNvPr id="4" name="Rectangle 3">
            <a:extLst>
              <a:ext uri="{FF2B5EF4-FFF2-40B4-BE49-F238E27FC236}">
                <a16:creationId xmlns:a16="http://schemas.microsoft.com/office/drawing/2014/main" id="{055AF7D4-72DD-59ED-C6E1-44CCCC28D59B}"/>
              </a:ext>
            </a:extLst>
          </p:cNvPr>
          <p:cNvSpPr/>
          <p:nvPr/>
        </p:nvSpPr>
        <p:spPr>
          <a:xfrm>
            <a:off x="-27710" y="256268"/>
            <a:ext cx="4073237" cy="825844"/>
          </a:xfrm>
          <a:prstGeom prst="rect">
            <a:avLst/>
          </a:prstGeom>
          <a:solidFill>
            <a:srgbClr val="67A47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lt1">
                    <a:alpha val="50000"/>
                  </a:schemeClr>
                </a:solidFill>
                <a:latin typeface="Century Gothic"/>
              </a:rPr>
              <a:t>ACQUISITION</a:t>
            </a:r>
            <a:endParaRPr lang="en-US" sz="4000" b="1">
              <a:solidFill>
                <a:schemeClr val="lt1">
                  <a:alpha val="50000"/>
                </a:schemeClr>
              </a:solidFill>
              <a:latin typeface="+mj-lt"/>
            </a:endParaRPr>
          </a:p>
        </p:txBody>
      </p:sp>
      <p:sp>
        <p:nvSpPr>
          <p:cNvPr id="9" name="Rectangle 8">
            <a:extLst>
              <a:ext uri="{FF2B5EF4-FFF2-40B4-BE49-F238E27FC236}">
                <a16:creationId xmlns:a16="http://schemas.microsoft.com/office/drawing/2014/main" id="{A28F67BA-A289-59D1-8B87-7252204DE952}"/>
              </a:ext>
            </a:extLst>
          </p:cNvPr>
          <p:cNvSpPr/>
          <p:nvPr/>
        </p:nvSpPr>
        <p:spPr>
          <a:xfrm>
            <a:off x="4045526" y="256268"/>
            <a:ext cx="4073237" cy="825844"/>
          </a:xfrm>
          <a:prstGeom prst="rect">
            <a:avLst/>
          </a:prstGeom>
          <a:solidFill>
            <a:srgbClr val="67A47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lt1">
                    <a:alpha val="50000"/>
                  </a:schemeClr>
                </a:solidFill>
                <a:latin typeface="Century Gothic"/>
              </a:rPr>
              <a:t>PROCESSING</a:t>
            </a:r>
            <a:endParaRPr lang="en-US" sz="4000">
              <a:solidFill>
                <a:schemeClr val="lt1">
                  <a:alpha val="50000"/>
                </a:schemeClr>
              </a:solidFill>
            </a:endParaRPr>
          </a:p>
        </p:txBody>
      </p:sp>
      <p:sp>
        <p:nvSpPr>
          <p:cNvPr id="10" name="Rectangle 9">
            <a:extLst>
              <a:ext uri="{FF2B5EF4-FFF2-40B4-BE49-F238E27FC236}">
                <a16:creationId xmlns:a16="http://schemas.microsoft.com/office/drawing/2014/main" id="{89F80DB4-3199-F2EE-527C-EE75564A47C6}"/>
              </a:ext>
            </a:extLst>
          </p:cNvPr>
          <p:cNvSpPr/>
          <p:nvPr/>
        </p:nvSpPr>
        <p:spPr>
          <a:xfrm>
            <a:off x="8118763" y="256268"/>
            <a:ext cx="4073237" cy="825844"/>
          </a:xfrm>
          <a:prstGeom prst="rect">
            <a:avLst/>
          </a:prstGeom>
          <a:solidFill>
            <a:srgbClr val="C56C3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a:rPr>
              <a:t>ANALYSIS</a:t>
            </a:r>
            <a:endParaRPr lang="en-US" sz="4000"/>
          </a:p>
        </p:txBody>
      </p:sp>
      <p:graphicFrame>
        <p:nvGraphicFramePr>
          <p:cNvPr id="7" name="Table 6">
            <a:extLst>
              <a:ext uri="{FF2B5EF4-FFF2-40B4-BE49-F238E27FC236}">
                <a16:creationId xmlns:a16="http://schemas.microsoft.com/office/drawing/2014/main" id="{0B8CD368-46E1-3DDD-FA49-87C48B239F87}"/>
              </a:ext>
            </a:extLst>
          </p:cNvPr>
          <p:cNvGraphicFramePr>
            <a:graphicFrameLocks noGrp="1"/>
          </p:cNvGraphicFramePr>
          <p:nvPr>
            <p:extLst>
              <p:ext uri="{D42A27DB-BD31-4B8C-83A1-F6EECF244321}">
                <p14:modId xmlns:p14="http://schemas.microsoft.com/office/powerpoint/2010/main" val="3360217950"/>
              </p:ext>
            </p:extLst>
          </p:nvPr>
        </p:nvGraphicFramePr>
        <p:xfrm>
          <a:off x="5765108" y="4367814"/>
          <a:ext cx="6343764" cy="2397760"/>
        </p:xfrm>
        <a:graphic>
          <a:graphicData uri="http://schemas.openxmlformats.org/drawingml/2006/table">
            <a:tbl>
              <a:tblPr firstRow="1" bandRow="1">
                <a:tableStyleId>{16D9F66E-5EB9-4882-86FB-DCBF35E3C3E4}</a:tableStyleId>
              </a:tblPr>
              <a:tblGrid>
                <a:gridCol w="1057294">
                  <a:extLst>
                    <a:ext uri="{9D8B030D-6E8A-4147-A177-3AD203B41FA5}">
                      <a16:colId xmlns:a16="http://schemas.microsoft.com/office/drawing/2014/main" val="3036551292"/>
                    </a:ext>
                  </a:extLst>
                </a:gridCol>
                <a:gridCol w="1057294">
                  <a:extLst>
                    <a:ext uri="{9D8B030D-6E8A-4147-A177-3AD203B41FA5}">
                      <a16:colId xmlns:a16="http://schemas.microsoft.com/office/drawing/2014/main" val="2320254325"/>
                    </a:ext>
                  </a:extLst>
                </a:gridCol>
                <a:gridCol w="1057294">
                  <a:extLst>
                    <a:ext uri="{9D8B030D-6E8A-4147-A177-3AD203B41FA5}">
                      <a16:colId xmlns:a16="http://schemas.microsoft.com/office/drawing/2014/main" val="1321856112"/>
                    </a:ext>
                  </a:extLst>
                </a:gridCol>
                <a:gridCol w="1057294">
                  <a:extLst>
                    <a:ext uri="{9D8B030D-6E8A-4147-A177-3AD203B41FA5}">
                      <a16:colId xmlns:a16="http://schemas.microsoft.com/office/drawing/2014/main" val="4115077494"/>
                    </a:ext>
                  </a:extLst>
                </a:gridCol>
                <a:gridCol w="1057294">
                  <a:extLst>
                    <a:ext uri="{9D8B030D-6E8A-4147-A177-3AD203B41FA5}">
                      <a16:colId xmlns:a16="http://schemas.microsoft.com/office/drawing/2014/main" val="2905865272"/>
                    </a:ext>
                  </a:extLst>
                </a:gridCol>
                <a:gridCol w="1057294">
                  <a:extLst>
                    <a:ext uri="{9D8B030D-6E8A-4147-A177-3AD203B41FA5}">
                      <a16:colId xmlns:a16="http://schemas.microsoft.com/office/drawing/2014/main" val="386865786"/>
                    </a:ext>
                  </a:extLst>
                </a:gridCol>
              </a:tblGrid>
              <a:tr h="370840">
                <a:tc>
                  <a:txBody>
                    <a:bodyPr/>
                    <a:lstStyle/>
                    <a:p>
                      <a:pPr algn="ctr"/>
                      <a:r>
                        <a:rPr lang="en-US" sz="1050">
                          <a:latin typeface="+mj-lt"/>
                        </a:rPr>
                        <a:t>Classification Value</a:t>
                      </a:r>
                    </a:p>
                  </a:txBody>
                  <a:tcPr anchor="ctr"/>
                </a:tc>
                <a:tc>
                  <a:txBody>
                    <a:bodyPr/>
                    <a:lstStyle/>
                    <a:p>
                      <a:pPr algn="ctr"/>
                      <a:r>
                        <a:rPr lang="en-US" sz="1200">
                          <a:latin typeface="+mj-lt"/>
                        </a:rPr>
                        <a:t>0</a:t>
                      </a:r>
                    </a:p>
                  </a:txBody>
                  <a:tcPr anchor="ctr"/>
                </a:tc>
                <a:tc>
                  <a:txBody>
                    <a:bodyPr/>
                    <a:lstStyle/>
                    <a:p>
                      <a:pPr algn="ctr"/>
                      <a:r>
                        <a:rPr lang="en-US" sz="1200">
                          <a:latin typeface="+mj-lt"/>
                        </a:rPr>
                        <a:t>1</a:t>
                      </a:r>
                    </a:p>
                  </a:txBody>
                  <a:tcPr anchor="ctr"/>
                </a:tc>
                <a:tc>
                  <a:txBody>
                    <a:bodyPr/>
                    <a:lstStyle/>
                    <a:p>
                      <a:pPr algn="ctr"/>
                      <a:r>
                        <a:rPr lang="en-US" sz="1200">
                          <a:latin typeface="+mj-lt"/>
                        </a:rPr>
                        <a:t>Total</a:t>
                      </a:r>
                    </a:p>
                  </a:txBody>
                  <a:tcPr anchor="ctr"/>
                </a:tc>
                <a:tc>
                  <a:txBody>
                    <a:bodyPr/>
                    <a:lstStyle/>
                    <a:p>
                      <a:pPr algn="ctr"/>
                      <a:r>
                        <a:rPr lang="en-US" sz="1200">
                          <a:latin typeface="+mj-lt"/>
                        </a:rPr>
                        <a:t>User Accuracy</a:t>
                      </a:r>
                    </a:p>
                  </a:txBody>
                  <a:tcPr anchor="ctr"/>
                </a:tc>
                <a:tc>
                  <a:txBody>
                    <a:bodyPr/>
                    <a:lstStyle/>
                    <a:p>
                      <a:pPr algn="ctr"/>
                      <a:r>
                        <a:rPr lang="en-US" sz="1200">
                          <a:latin typeface="+mj-lt"/>
                        </a:rPr>
                        <a:t>Kappa</a:t>
                      </a:r>
                    </a:p>
                  </a:txBody>
                  <a:tcPr anchor="ctr"/>
                </a:tc>
                <a:extLst>
                  <a:ext uri="{0D108BD9-81ED-4DB2-BD59-A6C34878D82A}">
                    <a16:rowId xmlns:a16="http://schemas.microsoft.com/office/drawing/2014/main" val="4086327257"/>
                  </a:ext>
                </a:extLst>
              </a:tr>
              <a:tr h="370840">
                <a:tc>
                  <a:txBody>
                    <a:bodyPr/>
                    <a:lstStyle/>
                    <a:p>
                      <a:pPr algn="ctr"/>
                      <a:r>
                        <a:rPr lang="en-US" sz="1200" b="1">
                          <a:latin typeface="+mj-lt"/>
                        </a:rPr>
                        <a:t>0</a:t>
                      </a:r>
                    </a:p>
                  </a:txBody>
                  <a:tcPr anchor="ctr"/>
                </a:tc>
                <a:tc>
                  <a:txBody>
                    <a:bodyPr/>
                    <a:lstStyle/>
                    <a:p>
                      <a:pPr algn="ctr"/>
                      <a:r>
                        <a:rPr lang="en-US" sz="1200">
                          <a:latin typeface="+mj-lt"/>
                        </a:rPr>
                        <a:t>56</a:t>
                      </a:r>
                    </a:p>
                  </a:txBody>
                  <a:tcPr anchor="ctr"/>
                </a:tc>
                <a:tc>
                  <a:txBody>
                    <a:bodyPr/>
                    <a:lstStyle/>
                    <a:p>
                      <a:pPr algn="ctr"/>
                      <a:r>
                        <a:rPr lang="en-US" sz="1200">
                          <a:latin typeface="+mj-lt"/>
                        </a:rPr>
                        <a:t>0</a:t>
                      </a:r>
                    </a:p>
                  </a:txBody>
                  <a:tcPr anchor="ctr"/>
                </a:tc>
                <a:tc>
                  <a:txBody>
                    <a:bodyPr/>
                    <a:lstStyle/>
                    <a:p>
                      <a:pPr algn="ctr"/>
                      <a:r>
                        <a:rPr lang="en-US" sz="1200">
                          <a:latin typeface="+mj-lt"/>
                        </a:rPr>
                        <a:t>56</a:t>
                      </a:r>
                    </a:p>
                  </a:txBody>
                  <a:tcPr anchor="ctr"/>
                </a:tc>
                <a:tc>
                  <a:txBody>
                    <a:bodyPr/>
                    <a:lstStyle/>
                    <a:p>
                      <a:pPr algn="ctr"/>
                      <a:r>
                        <a:rPr lang="en-US" sz="1200">
                          <a:latin typeface="+mj-lt"/>
                        </a:rPr>
                        <a:t>100%</a:t>
                      </a:r>
                    </a:p>
                  </a:txBody>
                  <a:tcPr anchor="ctr"/>
                </a:tc>
                <a:tc>
                  <a:txBody>
                    <a:bodyPr/>
                    <a:lstStyle/>
                    <a:p>
                      <a:pPr algn="ctr"/>
                      <a:r>
                        <a:rPr lang="en-US" sz="1200">
                          <a:latin typeface="+mj-lt"/>
                        </a:rPr>
                        <a:t>0</a:t>
                      </a:r>
                    </a:p>
                  </a:txBody>
                  <a:tcPr anchor="ctr"/>
                </a:tc>
                <a:extLst>
                  <a:ext uri="{0D108BD9-81ED-4DB2-BD59-A6C34878D82A}">
                    <a16:rowId xmlns:a16="http://schemas.microsoft.com/office/drawing/2014/main" val="3713366243"/>
                  </a:ext>
                </a:extLst>
              </a:tr>
              <a:tr h="370840">
                <a:tc>
                  <a:txBody>
                    <a:bodyPr/>
                    <a:lstStyle/>
                    <a:p>
                      <a:pPr algn="ctr"/>
                      <a:r>
                        <a:rPr lang="en-US" sz="1200" b="1">
                          <a:latin typeface="+mj-lt"/>
                        </a:rPr>
                        <a:t>1</a:t>
                      </a:r>
                    </a:p>
                  </a:txBody>
                  <a:tcPr anchor="ctr"/>
                </a:tc>
                <a:tc>
                  <a:txBody>
                    <a:bodyPr/>
                    <a:lstStyle/>
                    <a:p>
                      <a:pPr algn="ctr"/>
                      <a:r>
                        <a:rPr lang="en-US" sz="1200">
                          <a:latin typeface="+mj-lt"/>
                        </a:rPr>
                        <a:t>31</a:t>
                      </a:r>
                    </a:p>
                  </a:txBody>
                  <a:tcPr anchor="ctr"/>
                </a:tc>
                <a:tc>
                  <a:txBody>
                    <a:bodyPr/>
                    <a:lstStyle/>
                    <a:p>
                      <a:pPr algn="ctr"/>
                      <a:r>
                        <a:rPr lang="en-US" sz="1200">
                          <a:latin typeface="+mj-lt"/>
                        </a:rPr>
                        <a:t>65</a:t>
                      </a:r>
                    </a:p>
                  </a:txBody>
                  <a:tcPr anchor="ctr"/>
                </a:tc>
                <a:tc>
                  <a:txBody>
                    <a:bodyPr/>
                    <a:lstStyle/>
                    <a:p>
                      <a:pPr algn="ctr"/>
                      <a:r>
                        <a:rPr lang="en-US" sz="1200">
                          <a:latin typeface="+mj-lt"/>
                        </a:rPr>
                        <a:t>96</a:t>
                      </a:r>
                    </a:p>
                  </a:txBody>
                  <a:tcPr anchor="ctr"/>
                </a:tc>
                <a:tc>
                  <a:txBody>
                    <a:bodyPr/>
                    <a:lstStyle/>
                    <a:p>
                      <a:pPr lvl="0" algn="ctr">
                        <a:buNone/>
                      </a:pPr>
                      <a:r>
                        <a:rPr lang="en-US" sz="1200">
                          <a:latin typeface="+mj-lt"/>
                        </a:rPr>
                        <a:t>67.7%</a:t>
                      </a:r>
                    </a:p>
                  </a:txBody>
                  <a:tcPr anchor="ctr"/>
                </a:tc>
                <a:tc>
                  <a:txBody>
                    <a:bodyPr/>
                    <a:lstStyle/>
                    <a:p>
                      <a:pPr algn="ctr"/>
                      <a:r>
                        <a:rPr lang="en-US" sz="1200">
                          <a:latin typeface="+mj-lt"/>
                        </a:rPr>
                        <a:t>0</a:t>
                      </a:r>
                    </a:p>
                  </a:txBody>
                  <a:tcPr anchor="ctr"/>
                </a:tc>
                <a:extLst>
                  <a:ext uri="{0D108BD9-81ED-4DB2-BD59-A6C34878D82A}">
                    <a16:rowId xmlns:a16="http://schemas.microsoft.com/office/drawing/2014/main" val="1927674048"/>
                  </a:ext>
                </a:extLst>
              </a:tr>
              <a:tr h="370840">
                <a:tc>
                  <a:txBody>
                    <a:bodyPr/>
                    <a:lstStyle/>
                    <a:p>
                      <a:pPr algn="ctr"/>
                      <a:r>
                        <a:rPr lang="en-US" sz="1200" b="1">
                          <a:latin typeface="+mj-lt"/>
                        </a:rPr>
                        <a:t>Total</a:t>
                      </a:r>
                    </a:p>
                  </a:txBody>
                  <a:tcPr anchor="ctr"/>
                </a:tc>
                <a:tc>
                  <a:txBody>
                    <a:bodyPr/>
                    <a:lstStyle/>
                    <a:p>
                      <a:pPr algn="ctr"/>
                      <a:r>
                        <a:rPr lang="en-US" sz="1200">
                          <a:latin typeface="+mj-lt"/>
                        </a:rPr>
                        <a:t>87</a:t>
                      </a:r>
                    </a:p>
                  </a:txBody>
                  <a:tcPr anchor="ctr"/>
                </a:tc>
                <a:tc>
                  <a:txBody>
                    <a:bodyPr/>
                    <a:lstStyle/>
                    <a:p>
                      <a:pPr algn="ctr"/>
                      <a:r>
                        <a:rPr lang="en-US" sz="1200">
                          <a:latin typeface="+mj-lt"/>
                        </a:rPr>
                        <a:t>65</a:t>
                      </a:r>
                    </a:p>
                  </a:txBody>
                  <a:tcPr anchor="ctr"/>
                </a:tc>
                <a:tc>
                  <a:txBody>
                    <a:bodyPr/>
                    <a:lstStyle/>
                    <a:p>
                      <a:pPr algn="ctr"/>
                      <a:r>
                        <a:rPr lang="en-US" sz="1200">
                          <a:latin typeface="+mj-lt"/>
                        </a:rPr>
                        <a:t>152</a:t>
                      </a:r>
                    </a:p>
                  </a:txBody>
                  <a:tcPr anchor="ctr"/>
                </a:tc>
                <a:tc>
                  <a:txBody>
                    <a:bodyPr/>
                    <a:lstStyle/>
                    <a:p>
                      <a:pPr algn="ctr"/>
                      <a:r>
                        <a:rPr lang="en-US" sz="1200">
                          <a:latin typeface="+mj-lt"/>
                        </a:rPr>
                        <a:t>0%</a:t>
                      </a:r>
                    </a:p>
                  </a:txBody>
                  <a:tcPr anchor="ctr"/>
                </a:tc>
                <a:tc>
                  <a:txBody>
                    <a:bodyPr/>
                    <a:lstStyle/>
                    <a:p>
                      <a:pPr algn="ctr"/>
                      <a:r>
                        <a:rPr lang="en-US" sz="1200">
                          <a:latin typeface="+mj-lt"/>
                        </a:rPr>
                        <a:t>0</a:t>
                      </a:r>
                    </a:p>
                  </a:txBody>
                  <a:tcPr anchor="ctr"/>
                </a:tc>
                <a:extLst>
                  <a:ext uri="{0D108BD9-81ED-4DB2-BD59-A6C34878D82A}">
                    <a16:rowId xmlns:a16="http://schemas.microsoft.com/office/drawing/2014/main" val="1788959611"/>
                  </a:ext>
                </a:extLst>
              </a:tr>
              <a:tr h="370840">
                <a:tc>
                  <a:txBody>
                    <a:bodyPr/>
                    <a:lstStyle/>
                    <a:p>
                      <a:pPr algn="ctr"/>
                      <a:r>
                        <a:rPr lang="en-US" sz="1200" b="1">
                          <a:latin typeface="+mj-lt"/>
                        </a:rPr>
                        <a:t>Percent Accuracy</a:t>
                      </a:r>
                    </a:p>
                  </a:txBody>
                  <a:tcPr anchor="ctr"/>
                </a:tc>
                <a:tc>
                  <a:txBody>
                    <a:bodyPr/>
                    <a:lstStyle/>
                    <a:p>
                      <a:pPr algn="ctr"/>
                      <a:r>
                        <a:rPr lang="en-US" sz="1200">
                          <a:latin typeface="+mj-lt"/>
                        </a:rPr>
                        <a:t>64.4%</a:t>
                      </a:r>
                    </a:p>
                  </a:txBody>
                  <a:tcPr anchor="ctr"/>
                </a:tc>
                <a:tc>
                  <a:txBody>
                    <a:bodyPr/>
                    <a:lstStyle/>
                    <a:p>
                      <a:pPr algn="ctr"/>
                      <a:r>
                        <a:rPr lang="en-US" sz="1200">
                          <a:latin typeface="+mj-lt"/>
                        </a:rPr>
                        <a:t>100%</a:t>
                      </a:r>
                    </a:p>
                  </a:txBody>
                  <a:tcPr anchor="ctr"/>
                </a:tc>
                <a:tc>
                  <a:txBody>
                    <a:bodyPr/>
                    <a:lstStyle/>
                    <a:p>
                      <a:pPr algn="ctr"/>
                      <a:r>
                        <a:rPr lang="en-US" sz="1200">
                          <a:latin typeface="+mj-lt"/>
                        </a:rPr>
                        <a:t>0%</a:t>
                      </a:r>
                    </a:p>
                  </a:txBody>
                  <a:tcPr anchor="ctr"/>
                </a:tc>
                <a:tc>
                  <a:txBody>
                    <a:bodyPr/>
                    <a:lstStyle/>
                    <a:p>
                      <a:pPr algn="ctr"/>
                      <a:r>
                        <a:rPr lang="en-US" sz="1200">
                          <a:latin typeface="+mj-lt"/>
                        </a:rPr>
                        <a:t>79.6%</a:t>
                      </a:r>
                    </a:p>
                  </a:txBody>
                  <a:tcPr anchor="ctr"/>
                </a:tc>
                <a:tc>
                  <a:txBody>
                    <a:bodyPr/>
                    <a:lstStyle/>
                    <a:p>
                      <a:pPr algn="ctr"/>
                      <a:r>
                        <a:rPr lang="en-US" sz="1200">
                          <a:latin typeface="+mj-lt"/>
                        </a:rPr>
                        <a:t>0%</a:t>
                      </a:r>
                    </a:p>
                  </a:txBody>
                  <a:tcPr anchor="ctr"/>
                </a:tc>
                <a:extLst>
                  <a:ext uri="{0D108BD9-81ED-4DB2-BD59-A6C34878D82A}">
                    <a16:rowId xmlns:a16="http://schemas.microsoft.com/office/drawing/2014/main" val="1515040868"/>
                  </a:ext>
                </a:extLst>
              </a:tr>
              <a:tr h="370840">
                <a:tc>
                  <a:txBody>
                    <a:bodyPr/>
                    <a:lstStyle/>
                    <a:p>
                      <a:pPr algn="ctr"/>
                      <a:r>
                        <a:rPr lang="en-US" sz="1200" b="1">
                          <a:latin typeface="+mj-lt"/>
                        </a:rPr>
                        <a:t>Kappa</a:t>
                      </a:r>
                    </a:p>
                  </a:txBody>
                  <a:tcPr anchor="ctr"/>
                </a:tc>
                <a:tc>
                  <a:txBody>
                    <a:bodyPr/>
                    <a:lstStyle/>
                    <a:p>
                      <a:pPr algn="ctr"/>
                      <a:r>
                        <a:rPr lang="en-US" sz="1200">
                          <a:latin typeface="+mj-lt"/>
                        </a:rPr>
                        <a:t>0</a:t>
                      </a:r>
                    </a:p>
                  </a:txBody>
                  <a:tcPr anchor="ctr"/>
                </a:tc>
                <a:tc>
                  <a:txBody>
                    <a:bodyPr/>
                    <a:lstStyle/>
                    <a:p>
                      <a:pPr algn="ctr"/>
                      <a:r>
                        <a:rPr lang="en-US" sz="1200">
                          <a:latin typeface="+mj-lt"/>
                        </a:rPr>
                        <a:t>0</a:t>
                      </a:r>
                    </a:p>
                  </a:txBody>
                  <a:tcPr anchor="ctr"/>
                </a:tc>
                <a:tc>
                  <a:txBody>
                    <a:bodyPr/>
                    <a:lstStyle/>
                    <a:p>
                      <a:pPr algn="ctr"/>
                      <a:r>
                        <a:rPr lang="en-US" sz="1200">
                          <a:latin typeface="+mj-lt"/>
                        </a:rPr>
                        <a:t>0</a:t>
                      </a:r>
                    </a:p>
                  </a:txBody>
                  <a:tcPr anchor="ctr"/>
                </a:tc>
                <a:tc>
                  <a:txBody>
                    <a:bodyPr/>
                    <a:lstStyle/>
                    <a:p>
                      <a:pPr algn="ctr"/>
                      <a:r>
                        <a:rPr lang="en-US" sz="1200">
                          <a:latin typeface="+mj-lt"/>
                        </a:rPr>
                        <a:t>0%</a:t>
                      </a:r>
                    </a:p>
                  </a:txBody>
                  <a:tcPr anchor="ctr"/>
                </a:tc>
                <a:tc>
                  <a:txBody>
                    <a:bodyPr/>
                    <a:lstStyle/>
                    <a:p>
                      <a:pPr algn="ctr"/>
                      <a:r>
                        <a:rPr lang="en-US" sz="1200">
                          <a:latin typeface="+mj-lt"/>
                        </a:rPr>
                        <a:t>61%</a:t>
                      </a:r>
                    </a:p>
                  </a:txBody>
                  <a:tcPr anchor="ctr"/>
                </a:tc>
                <a:extLst>
                  <a:ext uri="{0D108BD9-81ED-4DB2-BD59-A6C34878D82A}">
                    <a16:rowId xmlns:a16="http://schemas.microsoft.com/office/drawing/2014/main" val="538323127"/>
                  </a:ext>
                </a:extLst>
              </a:tr>
            </a:tbl>
          </a:graphicData>
        </a:graphic>
      </p:graphicFrame>
      <p:pic>
        <p:nvPicPr>
          <p:cNvPr id="8" name="Picture 7" descr="An aerial view of a beach&#10;&#10;Description automatically generated">
            <a:extLst>
              <a:ext uri="{FF2B5EF4-FFF2-40B4-BE49-F238E27FC236}">
                <a16:creationId xmlns:a16="http://schemas.microsoft.com/office/drawing/2014/main" id="{12DC4CFE-A936-A7A4-1F02-A39586C3A633}"/>
              </a:ext>
            </a:extLst>
          </p:cNvPr>
          <p:cNvPicPr>
            <a:picLocks noChangeAspect="1"/>
          </p:cNvPicPr>
          <p:nvPr/>
        </p:nvPicPr>
        <p:blipFill>
          <a:blip r:embed="rId4"/>
          <a:stretch>
            <a:fillRect/>
          </a:stretch>
        </p:blipFill>
        <p:spPr>
          <a:xfrm>
            <a:off x="7062535" y="1349991"/>
            <a:ext cx="2273097" cy="1359768"/>
          </a:xfrm>
          <a:prstGeom prst="rect">
            <a:avLst/>
          </a:prstGeom>
          <a:ln w="38100">
            <a:solidFill>
              <a:srgbClr val="67A478"/>
            </a:solidFill>
          </a:ln>
        </p:spPr>
      </p:pic>
      <p:pic>
        <p:nvPicPr>
          <p:cNvPr id="12" name="Picture 11" descr="An aerial view of a beach&#10;&#10;Description automatically generated">
            <a:extLst>
              <a:ext uri="{FF2B5EF4-FFF2-40B4-BE49-F238E27FC236}">
                <a16:creationId xmlns:a16="http://schemas.microsoft.com/office/drawing/2014/main" id="{E4884C4C-1BA9-DA04-5FBC-DAE97D19378D}"/>
              </a:ext>
            </a:extLst>
          </p:cNvPr>
          <p:cNvPicPr>
            <a:picLocks/>
          </p:cNvPicPr>
          <p:nvPr/>
        </p:nvPicPr>
        <p:blipFill>
          <a:blip r:embed="rId5"/>
          <a:stretch>
            <a:fillRect/>
          </a:stretch>
        </p:blipFill>
        <p:spPr>
          <a:xfrm>
            <a:off x="9655346" y="2854192"/>
            <a:ext cx="2276856" cy="1362456"/>
          </a:xfrm>
          <a:prstGeom prst="rect">
            <a:avLst/>
          </a:prstGeom>
          <a:ln w="38100">
            <a:solidFill>
              <a:srgbClr val="67A478"/>
            </a:solidFill>
          </a:ln>
        </p:spPr>
      </p:pic>
      <p:sp>
        <p:nvSpPr>
          <p:cNvPr id="13" name="TextBox 12">
            <a:extLst>
              <a:ext uri="{FF2B5EF4-FFF2-40B4-BE49-F238E27FC236}">
                <a16:creationId xmlns:a16="http://schemas.microsoft.com/office/drawing/2014/main" id="{2EA2F9AB-E40F-2528-7E28-FFB91FBFE715}"/>
              </a:ext>
            </a:extLst>
          </p:cNvPr>
          <p:cNvSpPr txBox="1"/>
          <p:nvPr/>
        </p:nvSpPr>
        <p:spPr>
          <a:xfrm>
            <a:off x="9725156" y="1406785"/>
            <a:ext cx="2124074" cy="120032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solidFill>
                  <a:schemeClr val="tx1">
                    <a:lumMod val="75000"/>
                    <a:lumOff val="25000"/>
                  </a:schemeClr>
                </a:solidFill>
                <a:latin typeface="+mj-lt"/>
              </a:rPr>
              <a:t>Predicted Shoreline over Predicted Raster Segment</a:t>
            </a:r>
          </a:p>
        </p:txBody>
      </p:sp>
      <p:sp>
        <p:nvSpPr>
          <p:cNvPr id="14" name="Arrow: Right 13">
            <a:extLst>
              <a:ext uri="{FF2B5EF4-FFF2-40B4-BE49-F238E27FC236}">
                <a16:creationId xmlns:a16="http://schemas.microsoft.com/office/drawing/2014/main" id="{022BADE5-09D5-4824-909C-C480DC55962D}"/>
              </a:ext>
            </a:extLst>
          </p:cNvPr>
          <p:cNvSpPr/>
          <p:nvPr/>
        </p:nvSpPr>
        <p:spPr>
          <a:xfrm rot="10800000">
            <a:off x="9189618" y="1911699"/>
            <a:ext cx="614782" cy="190500"/>
          </a:xfrm>
          <a:prstGeom prst="rightArrow">
            <a:avLst/>
          </a:prstGeom>
          <a:solidFill>
            <a:srgbClr val="C56C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FCC3343-81C5-BBDA-0938-4D86A7C3F71F}"/>
              </a:ext>
            </a:extLst>
          </p:cNvPr>
          <p:cNvSpPr txBox="1"/>
          <p:nvPr/>
        </p:nvSpPr>
        <p:spPr>
          <a:xfrm>
            <a:off x="7136480" y="2941170"/>
            <a:ext cx="2124074" cy="120032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solidFill>
                  <a:schemeClr val="tx1">
                    <a:lumMod val="75000"/>
                    <a:lumOff val="25000"/>
                  </a:schemeClr>
                </a:solidFill>
                <a:latin typeface="+mj-lt"/>
              </a:rPr>
              <a:t>Reference Shoreline over Reference Raster Segment</a:t>
            </a:r>
          </a:p>
        </p:txBody>
      </p:sp>
      <p:sp>
        <p:nvSpPr>
          <p:cNvPr id="16" name="Arrow: Right 15">
            <a:extLst>
              <a:ext uri="{FF2B5EF4-FFF2-40B4-BE49-F238E27FC236}">
                <a16:creationId xmlns:a16="http://schemas.microsoft.com/office/drawing/2014/main" id="{FF377F9A-2BA6-780C-93F9-686C380FD165}"/>
              </a:ext>
            </a:extLst>
          </p:cNvPr>
          <p:cNvSpPr/>
          <p:nvPr/>
        </p:nvSpPr>
        <p:spPr>
          <a:xfrm>
            <a:off x="9189618" y="3429000"/>
            <a:ext cx="612648" cy="190500"/>
          </a:xfrm>
          <a:prstGeom prst="rightArrow">
            <a:avLst/>
          </a:prstGeom>
          <a:solidFill>
            <a:srgbClr val="C56C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F1CF0-D935-BB45-1AEF-0F9B5C97313B}"/>
              </a:ext>
            </a:extLst>
          </p:cNvPr>
          <p:cNvSpPr/>
          <p:nvPr/>
        </p:nvSpPr>
        <p:spPr>
          <a:xfrm>
            <a:off x="8118763" y="256268"/>
            <a:ext cx="4073237" cy="825844"/>
          </a:xfrm>
          <a:prstGeom prst="rect">
            <a:avLst/>
          </a:prstGeom>
          <a:solidFill>
            <a:srgbClr val="67A47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lt1">
                    <a:alpha val="50000"/>
                  </a:schemeClr>
                </a:solidFill>
                <a:latin typeface="Century Gothic"/>
              </a:rPr>
              <a:t>ANALYSIS</a:t>
            </a:r>
            <a:endParaRPr lang="en-US" sz="4000">
              <a:solidFill>
                <a:schemeClr val="lt1">
                  <a:alpha val="50000"/>
                </a:schemeClr>
              </a:solidFill>
            </a:endParaRPr>
          </a:p>
        </p:txBody>
      </p:sp>
      <p:sp>
        <p:nvSpPr>
          <p:cNvPr id="3" name="Rectangle 2">
            <a:extLst>
              <a:ext uri="{FF2B5EF4-FFF2-40B4-BE49-F238E27FC236}">
                <a16:creationId xmlns:a16="http://schemas.microsoft.com/office/drawing/2014/main" id="{E9DB41E7-E925-8CD7-37D5-2945FDC22D82}"/>
              </a:ext>
            </a:extLst>
          </p:cNvPr>
          <p:cNvSpPr/>
          <p:nvPr/>
        </p:nvSpPr>
        <p:spPr>
          <a:xfrm>
            <a:off x="4045526" y="256268"/>
            <a:ext cx="4073237" cy="825844"/>
          </a:xfrm>
          <a:prstGeom prst="rect">
            <a:avLst/>
          </a:prstGeom>
          <a:solidFill>
            <a:srgbClr val="67A47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lt1">
                    <a:alpha val="50000"/>
                  </a:schemeClr>
                </a:solidFill>
                <a:latin typeface="Century Gothic"/>
              </a:rPr>
              <a:t>PROCESSING</a:t>
            </a:r>
            <a:endParaRPr lang="en-US" sz="4000">
              <a:solidFill>
                <a:schemeClr val="lt1">
                  <a:alpha val="50000"/>
                </a:schemeClr>
              </a:solidFill>
            </a:endParaRPr>
          </a:p>
        </p:txBody>
      </p:sp>
      <p:sp>
        <p:nvSpPr>
          <p:cNvPr id="6" name="Rectangle 5">
            <a:extLst>
              <a:ext uri="{FF2B5EF4-FFF2-40B4-BE49-F238E27FC236}">
                <a16:creationId xmlns:a16="http://schemas.microsoft.com/office/drawing/2014/main" id="{DDA09CA5-802C-5FFA-26BE-66140180042F}"/>
              </a:ext>
            </a:extLst>
          </p:cNvPr>
          <p:cNvSpPr/>
          <p:nvPr/>
        </p:nvSpPr>
        <p:spPr>
          <a:xfrm>
            <a:off x="-27710" y="256268"/>
            <a:ext cx="4073237" cy="825844"/>
          </a:xfrm>
          <a:prstGeom prst="rect">
            <a:avLst/>
          </a:prstGeom>
          <a:solidFill>
            <a:srgbClr val="C56C3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a:rPr>
              <a:t>ACQUISITION</a:t>
            </a:r>
            <a:endParaRPr lang="en-US" sz="4000" b="1">
              <a:latin typeface="+mj-lt"/>
            </a:endParaRPr>
          </a:p>
        </p:txBody>
      </p:sp>
      <p:sp>
        <p:nvSpPr>
          <p:cNvPr id="11" name="Arrow: Pentagon 10">
            <a:extLst>
              <a:ext uri="{FF2B5EF4-FFF2-40B4-BE49-F238E27FC236}">
                <a16:creationId xmlns:a16="http://schemas.microsoft.com/office/drawing/2014/main" id="{D2D58D8B-C9E4-4887-EA23-F4EA116D5F6A}"/>
              </a:ext>
            </a:extLst>
          </p:cNvPr>
          <p:cNvSpPr/>
          <p:nvPr/>
        </p:nvSpPr>
        <p:spPr>
          <a:xfrm>
            <a:off x="-27710" y="256268"/>
            <a:ext cx="4304958" cy="825844"/>
          </a:xfrm>
          <a:prstGeom prst="homePlate">
            <a:avLst/>
          </a:prstGeom>
          <a:solidFill>
            <a:srgbClr val="67A47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lt1">
                    <a:alpha val="50000"/>
                  </a:schemeClr>
                </a:solidFill>
                <a:latin typeface="Century Gothic"/>
              </a:rPr>
              <a:t>ACQUISITION</a:t>
            </a:r>
            <a:endParaRPr lang="en-US" sz="4000">
              <a:solidFill>
                <a:schemeClr val="lt1">
                  <a:alpha val="50000"/>
                </a:schemeClr>
              </a:solidFill>
            </a:endParaRPr>
          </a:p>
        </p:txBody>
      </p:sp>
      <p:sp>
        <p:nvSpPr>
          <p:cNvPr id="17" name="Rectangle 16">
            <a:extLst>
              <a:ext uri="{FF2B5EF4-FFF2-40B4-BE49-F238E27FC236}">
                <a16:creationId xmlns:a16="http://schemas.microsoft.com/office/drawing/2014/main" id="{09963737-C3D5-82B9-379A-9AF44FFE35C0}"/>
              </a:ext>
            </a:extLst>
          </p:cNvPr>
          <p:cNvSpPr/>
          <p:nvPr/>
        </p:nvSpPr>
        <p:spPr>
          <a:xfrm>
            <a:off x="7914754" y="256268"/>
            <a:ext cx="4277246" cy="825844"/>
          </a:xfrm>
          <a:prstGeom prst="rect">
            <a:avLst/>
          </a:prstGeom>
          <a:solidFill>
            <a:srgbClr val="C56C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a:rPr>
              <a:t> ANALYSIS</a:t>
            </a:r>
            <a:endParaRPr lang="en-US" sz="4000"/>
          </a:p>
        </p:txBody>
      </p:sp>
      <p:sp>
        <p:nvSpPr>
          <p:cNvPr id="18" name="Arrow: Chevron 17">
            <a:extLst>
              <a:ext uri="{FF2B5EF4-FFF2-40B4-BE49-F238E27FC236}">
                <a16:creationId xmlns:a16="http://schemas.microsoft.com/office/drawing/2014/main" id="{77E51574-B575-B7A2-492C-AB707E433665}"/>
              </a:ext>
            </a:extLst>
          </p:cNvPr>
          <p:cNvSpPr/>
          <p:nvPr/>
        </p:nvSpPr>
        <p:spPr>
          <a:xfrm>
            <a:off x="3854953" y="256268"/>
            <a:ext cx="4476576" cy="825844"/>
          </a:xfrm>
          <a:prstGeom prst="chevron">
            <a:avLst/>
          </a:prstGeom>
          <a:solidFill>
            <a:srgbClr val="67A47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lt1">
                    <a:alpha val="50000"/>
                  </a:schemeClr>
                </a:solidFill>
                <a:latin typeface="Century Gothic"/>
              </a:rPr>
              <a:t>PROCESSING</a:t>
            </a:r>
            <a:endParaRPr lang="en-US" sz="4000">
              <a:solidFill>
                <a:schemeClr val="lt1">
                  <a:alpha val="50000"/>
                </a:schemeClr>
              </a:solidFill>
            </a:endParaRPr>
          </a:p>
        </p:txBody>
      </p:sp>
    </p:spTree>
    <p:extLst>
      <p:ext uri="{BB962C8B-B14F-4D97-AF65-F5344CB8AC3E}">
        <p14:creationId xmlns:p14="http://schemas.microsoft.com/office/powerpoint/2010/main" val="2282737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975D9634-C70F-66E7-25A6-0655F786B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A5BCB3-7669-06ED-0D3E-BF766C94C824}"/>
              </a:ext>
            </a:extLst>
          </p:cNvPr>
          <p:cNvSpPr>
            <a:spLocks noGrp="1"/>
          </p:cNvSpPr>
          <p:nvPr>
            <p:ph type="title"/>
          </p:nvPr>
        </p:nvSpPr>
        <p:spPr/>
        <p:txBody>
          <a:bodyPr>
            <a:normAutofit fontScale="90000"/>
          </a:bodyPr>
          <a:lstStyle/>
          <a:p>
            <a:r>
              <a:rPr lang="en-US">
                <a:solidFill>
                  <a:schemeClr val="bg1"/>
                </a:solidFill>
              </a:rPr>
              <a:t>RESULTS </a:t>
            </a:r>
          </a:p>
        </p:txBody>
      </p:sp>
      <p:sp>
        <p:nvSpPr>
          <p:cNvPr id="7" name="TextBox 6">
            <a:extLst>
              <a:ext uri="{FF2B5EF4-FFF2-40B4-BE49-F238E27FC236}">
                <a16:creationId xmlns:a16="http://schemas.microsoft.com/office/drawing/2014/main" id="{FA5B4D4D-7F9B-DBB0-5193-7C510BB05804}"/>
              </a:ext>
            </a:extLst>
          </p:cNvPr>
          <p:cNvSpPr txBox="1"/>
          <p:nvPr/>
        </p:nvSpPr>
        <p:spPr>
          <a:xfrm>
            <a:off x="3721842" y="168383"/>
            <a:ext cx="4128601" cy="646331"/>
          </a:xfrm>
          <a:prstGeom prst="rect">
            <a:avLst/>
          </a:prstGeom>
          <a:solidFill>
            <a:schemeClr val="tx1">
              <a:lumMod val="95000"/>
              <a:lumOff val="5000"/>
              <a:alpha val="57000"/>
            </a:schemeClr>
          </a:solidFill>
          <a:ln>
            <a:solidFill>
              <a:schemeClr val="bg1"/>
            </a:solidFill>
          </a:ln>
        </p:spPr>
        <p:txBody>
          <a:bodyPr wrap="square" lIns="91440" tIns="45720" rIns="91440" bIns="45720" rtlCol="0" anchor="t">
            <a:spAutoFit/>
          </a:bodyPr>
          <a:lstStyle/>
          <a:p>
            <a:r>
              <a:rPr lang="en-US" dirty="0">
                <a:solidFill>
                  <a:schemeClr val="bg1"/>
                </a:solidFill>
                <a:latin typeface="+mj-lt"/>
              </a:rPr>
              <a:t>Delineated Shorelines for 2015-2023 of Cape Hatteras, Outer Banks, NC</a:t>
            </a:r>
          </a:p>
        </p:txBody>
      </p:sp>
      <p:sp>
        <p:nvSpPr>
          <p:cNvPr id="17" name="TextBox 16">
            <a:extLst>
              <a:ext uri="{FF2B5EF4-FFF2-40B4-BE49-F238E27FC236}">
                <a16:creationId xmlns:a16="http://schemas.microsoft.com/office/drawing/2014/main" id="{8187B792-10AB-654E-FA5A-E398CCF87080}"/>
              </a:ext>
            </a:extLst>
          </p:cNvPr>
          <p:cNvSpPr txBox="1"/>
          <p:nvPr/>
        </p:nvSpPr>
        <p:spPr>
          <a:xfrm>
            <a:off x="4035942" y="6286904"/>
            <a:ext cx="238940" cy="276999"/>
          </a:xfrm>
          <a:prstGeom prst="rect">
            <a:avLst/>
          </a:prstGeom>
          <a:noFill/>
        </p:spPr>
        <p:txBody>
          <a:bodyPr wrap="square" rtlCol="0">
            <a:spAutoFit/>
          </a:bodyPr>
          <a:lstStyle/>
          <a:p>
            <a:r>
              <a:rPr lang="en-US" sz="1200">
                <a:solidFill>
                  <a:schemeClr val="bg1"/>
                </a:solidFill>
              </a:rPr>
              <a:t>0</a:t>
            </a:r>
          </a:p>
        </p:txBody>
      </p:sp>
      <p:sp>
        <p:nvSpPr>
          <p:cNvPr id="18" name="TextBox 17">
            <a:extLst>
              <a:ext uri="{FF2B5EF4-FFF2-40B4-BE49-F238E27FC236}">
                <a16:creationId xmlns:a16="http://schemas.microsoft.com/office/drawing/2014/main" id="{6F1CC68A-FA5C-43B4-8140-BB1E41971BC2}"/>
              </a:ext>
            </a:extLst>
          </p:cNvPr>
          <p:cNvSpPr txBox="1"/>
          <p:nvPr/>
        </p:nvSpPr>
        <p:spPr>
          <a:xfrm>
            <a:off x="4809859" y="6286904"/>
            <a:ext cx="656860" cy="276999"/>
          </a:xfrm>
          <a:prstGeom prst="rect">
            <a:avLst/>
          </a:prstGeom>
          <a:noFill/>
        </p:spPr>
        <p:txBody>
          <a:bodyPr wrap="square" rtlCol="0">
            <a:spAutoFit/>
          </a:bodyPr>
          <a:lstStyle/>
          <a:p>
            <a:r>
              <a:rPr lang="en-US" sz="1200">
                <a:solidFill>
                  <a:schemeClr val="bg1"/>
                </a:solidFill>
              </a:rPr>
              <a:t>0.25</a:t>
            </a:r>
          </a:p>
        </p:txBody>
      </p:sp>
      <p:sp>
        <p:nvSpPr>
          <p:cNvPr id="19" name="TextBox 18">
            <a:extLst>
              <a:ext uri="{FF2B5EF4-FFF2-40B4-BE49-F238E27FC236}">
                <a16:creationId xmlns:a16="http://schemas.microsoft.com/office/drawing/2014/main" id="{91AF2AD6-E94C-79B1-6144-FECD2E6E6291}"/>
              </a:ext>
            </a:extLst>
          </p:cNvPr>
          <p:cNvSpPr txBox="1"/>
          <p:nvPr/>
        </p:nvSpPr>
        <p:spPr>
          <a:xfrm>
            <a:off x="5786143" y="6286905"/>
            <a:ext cx="733062" cy="276999"/>
          </a:xfrm>
          <a:prstGeom prst="rect">
            <a:avLst/>
          </a:prstGeom>
          <a:noFill/>
        </p:spPr>
        <p:txBody>
          <a:bodyPr wrap="square" rtlCol="0">
            <a:spAutoFit/>
          </a:bodyPr>
          <a:lstStyle/>
          <a:p>
            <a:r>
              <a:rPr lang="en-US" sz="1200">
                <a:solidFill>
                  <a:schemeClr val="bg1"/>
                </a:solidFill>
              </a:rPr>
              <a:t>0.5</a:t>
            </a:r>
          </a:p>
        </p:txBody>
      </p:sp>
      <p:sp>
        <p:nvSpPr>
          <p:cNvPr id="21" name="TextBox 20">
            <a:extLst>
              <a:ext uri="{FF2B5EF4-FFF2-40B4-BE49-F238E27FC236}">
                <a16:creationId xmlns:a16="http://schemas.microsoft.com/office/drawing/2014/main" id="{A0E486DE-73BF-1F84-6ED3-DB8B23B19DC7}"/>
              </a:ext>
            </a:extLst>
          </p:cNvPr>
          <p:cNvSpPr txBox="1"/>
          <p:nvPr/>
        </p:nvSpPr>
        <p:spPr>
          <a:xfrm>
            <a:off x="7590672" y="6286905"/>
            <a:ext cx="733062" cy="276999"/>
          </a:xfrm>
          <a:prstGeom prst="rect">
            <a:avLst/>
          </a:prstGeom>
          <a:noFill/>
        </p:spPr>
        <p:txBody>
          <a:bodyPr wrap="square" rtlCol="0">
            <a:spAutoFit/>
          </a:bodyPr>
          <a:lstStyle/>
          <a:p>
            <a:r>
              <a:rPr lang="en-US" sz="1200">
                <a:solidFill>
                  <a:schemeClr val="bg1"/>
                </a:solidFill>
              </a:rPr>
              <a:t>1 Miles</a:t>
            </a:r>
          </a:p>
        </p:txBody>
      </p:sp>
      <p:sp>
        <p:nvSpPr>
          <p:cNvPr id="22" name="TextBox 21">
            <a:extLst>
              <a:ext uri="{FF2B5EF4-FFF2-40B4-BE49-F238E27FC236}">
                <a16:creationId xmlns:a16="http://schemas.microsoft.com/office/drawing/2014/main" id="{3DF656F5-CA39-73E6-B6B1-F8842624E05A}"/>
              </a:ext>
            </a:extLst>
          </p:cNvPr>
          <p:cNvSpPr txBox="1"/>
          <p:nvPr/>
        </p:nvSpPr>
        <p:spPr>
          <a:xfrm>
            <a:off x="1153451" y="6333072"/>
            <a:ext cx="2337925" cy="230832"/>
          </a:xfrm>
          <a:prstGeom prst="rect">
            <a:avLst/>
          </a:prstGeom>
          <a:noFill/>
        </p:spPr>
        <p:txBody>
          <a:bodyPr wrap="square" rtlCol="0">
            <a:spAutoFit/>
          </a:bodyPr>
          <a:lstStyle/>
          <a:p>
            <a:r>
              <a:rPr lang="en-US" sz="900">
                <a:solidFill>
                  <a:schemeClr val="bg1"/>
                </a:solidFill>
                <a:latin typeface="+mj-lt"/>
              </a:rPr>
              <a:t>Sources: ESRI, Sentinel-1, Landsat 8 OLI</a:t>
            </a:r>
          </a:p>
        </p:txBody>
      </p:sp>
      <p:graphicFrame>
        <p:nvGraphicFramePr>
          <p:cNvPr id="23" name="Table 23">
            <a:extLst>
              <a:ext uri="{FF2B5EF4-FFF2-40B4-BE49-F238E27FC236}">
                <a16:creationId xmlns:a16="http://schemas.microsoft.com/office/drawing/2014/main" id="{71F64539-77A8-C3DA-B028-6ABE5DB758EF}"/>
              </a:ext>
            </a:extLst>
          </p:cNvPr>
          <p:cNvGraphicFramePr>
            <a:graphicFrameLocks noGrp="1"/>
          </p:cNvGraphicFramePr>
          <p:nvPr>
            <p:extLst>
              <p:ext uri="{D42A27DB-BD31-4B8C-83A1-F6EECF244321}">
                <p14:modId xmlns:p14="http://schemas.microsoft.com/office/powerpoint/2010/main" val="3852861973"/>
              </p:ext>
            </p:extLst>
          </p:nvPr>
        </p:nvGraphicFramePr>
        <p:xfrm>
          <a:off x="1759845" y="3665346"/>
          <a:ext cx="1569484" cy="2400300"/>
        </p:xfrm>
        <a:graphic>
          <a:graphicData uri="http://schemas.openxmlformats.org/drawingml/2006/table">
            <a:tbl>
              <a:tblPr>
                <a:tableStyleId>{5C22544A-7EE6-4342-B048-85BDC9FD1C3A}</a:tableStyleId>
              </a:tblPr>
              <a:tblGrid>
                <a:gridCol w="1569484">
                  <a:extLst>
                    <a:ext uri="{9D8B030D-6E8A-4147-A177-3AD203B41FA5}">
                      <a16:colId xmlns:a16="http://schemas.microsoft.com/office/drawing/2014/main" val="4145340988"/>
                    </a:ext>
                  </a:extLst>
                </a:gridCol>
              </a:tblGrid>
              <a:tr h="160453">
                <a:tc>
                  <a:txBody>
                    <a:bodyPr/>
                    <a:lstStyle/>
                    <a:p>
                      <a:r>
                        <a:rPr lang="en-US" sz="1150" dirty="0">
                          <a:solidFill>
                            <a:schemeClr val="bg1"/>
                          </a:solidFill>
                          <a:latin typeface="+mj-lt"/>
                        </a:rPr>
                        <a:t>2023 Shoreline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3163160"/>
                  </a:ext>
                </a:extLst>
              </a:tr>
              <a:tr h="160453">
                <a:tc>
                  <a:txBody>
                    <a:bodyPr/>
                    <a:lstStyle/>
                    <a:p>
                      <a:r>
                        <a:rPr lang="en-US" sz="1150">
                          <a:solidFill>
                            <a:schemeClr val="bg1"/>
                          </a:solidFill>
                          <a:latin typeface="+mj-lt"/>
                        </a:rPr>
                        <a:t>2022 Shoreline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7081669"/>
                  </a:ext>
                </a:extLst>
              </a:tr>
              <a:tr h="160453">
                <a:tc>
                  <a:txBody>
                    <a:bodyPr/>
                    <a:lstStyle/>
                    <a:p>
                      <a:r>
                        <a:rPr lang="en-US" sz="1150" dirty="0">
                          <a:solidFill>
                            <a:schemeClr val="bg1"/>
                          </a:solidFill>
                          <a:latin typeface="+mj-lt"/>
                        </a:rPr>
                        <a:t>2021 Shoreline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1215921"/>
                  </a:ext>
                </a:extLst>
              </a:tr>
              <a:tr h="160453">
                <a:tc>
                  <a:txBody>
                    <a:bodyPr/>
                    <a:lstStyle/>
                    <a:p>
                      <a:r>
                        <a:rPr lang="en-US" sz="1150">
                          <a:solidFill>
                            <a:schemeClr val="bg1"/>
                          </a:solidFill>
                          <a:latin typeface="+mj-lt"/>
                        </a:rPr>
                        <a:t>2020 Shoreline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7351049"/>
                  </a:ext>
                </a:extLst>
              </a:tr>
              <a:tr h="160453">
                <a:tc>
                  <a:txBody>
                    <a:bodyPr/>
                    <a:lstStyle/>
                    <a:p>
                      <a:r>
                        <a:rPr lang="en-US" sz="1150">
                          <a:solidFill>
                            <a:schemeClr val="bg1"/>
                          </a:solidFill>
                          <a:latin typeface="+mj-lt"/>
                        </a:rPr>
                        <a:t>2019 Shoreline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6854772"/>
                  </a:ext>
                </a:extLst>
              </a:tr>
              <a:tr h="160453">
                <a:tc>
                  <a:txBody>
                    <a:bodyPr/>
                    <a:lstStyle/>
                    <a:p>
                      <a:r>
                        <a:rPr lang="en-US" sz="1150">
                          <a:solidFill>
                            <a:schemeClr val="bg1"/>
                          </a:solidFill>
                          <a:latin typeface="+mj-lt"/>
                        </a:rPr>
                        <a:t>2018 Shoreline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8090800"/>
                  </a:ext>
                </a:extLst>
              </a:tr>
              <a:tr h="160453">
                <a:tc>
                  <a:txBody>
                    <a:bodyPr/>
                    <a:lstStyle/>
                    <a:p>
                      <a:r>
                        <a:rPr lang="en-US" sz="1150">
                          <a:solidFill>
                            <a:schemeClr val="bg1"/>
                          </a:solidFill>
                          <a:latin typeface="+mj-lt"/>
                        </a:rPr>
                        <a:t>2017 Shoreline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7831920"/>
                  </a:ext>
                </a:extLst>
              </a:tr>
              <a:tr h="160453">
                <a:tc>
                  <a:txBody>
                    <a:bodyPr/>
                    <a:lstStyle/>
                    <a:p>
                      <a:r>
                        <a:rPr lang="en-US" sz="1150">
                          <a:solidFill>
                            <a:schemeClr val="bg1"/>
                          </a:solidFill>
                          <a:latin typeface="+mj-lt"/>
                        </a:rPr>
                        <a:t>2016 Shoreline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09655718"/>
                  </a:ext>
                </a:extLst>
              </a:tr>
              <a:tr h="160453">
                <a:tc>
                  <a:txBody>
                    <a:bodyPr/>
                    <a:lstStyle/>
                    <a:p>
                      <a:r>
                        <a:rPr lang="en-US" sz="1150" dirty="0">
                          <a:solidFill>
                            <a:schemeClr val="bg1"/>
                          </a:solidFill>
                          <a:latin typeface="+mj-lt"/>
                        </a:rPr>
                        <a:t>2015 Shoreline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25974741"/>
                  </a:ext>
                </a:extLst>
              </a:tr>
            </a:tbl>
          </a:graphicData>
        </a:graphic>
      </p:graphicFrame>
      <p:sp>
        <p:nvSpPr>
          <p:cNvPr id="3" name="Flowchart: Manual Operation 2">
            <a:extLst>
              <a:ext uri="{FF2B5EF4-FFF2-40B4-BE49-F238E27FC236}">
                <a16:creationId xmlns:a16="http://schemas.microsoft.com/office/drawing/2014/main" id="{AEEECF41-070C-7065-ABA7-6B3A61338E07}"/>
              </a:ext>
            </a:extLst>
          </p:cNvPr>
          <p:cNvSpPr/>
          <p:nvPr/>
        </p:nvSpPr>
        <p:spPr>
          <a:xfrm rot="16200000">
            <a:off x="-381730" y="421375"/>
            <a:ext cx="1240515" cy="515555"/>
          </a:xfrm>
          <a:prstGeom prst="flowChartManualOperation">
            <a:avLst/>
          </a:prstGeom>
          <a:solidFill>
            <a:srgbClr val="67A4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67A478"/>
              </a:highlight>
            </a:endParaRPr>
          </a:p>
        </p:txBody>
      </p:sp>
    </p:spTree>
    <p:extLst>
      <p:ext uri="{BB962C8B-B14F-4D97-AF65-F5344CB8AC3E}">
        <p14:creationId xmlns:p14="http://schemas.microsoft.com/office/powerpoint/2010/main" val="329350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082F4-1B7B-EAA1-767B-7361E4D5E9F2}"/>
              </a:ext>
            </a:extLst>
          </p:cNvPr>
          <p:cNvSpPr>
            <a:spLocks noGrp="1"/>
          </p:cNvSpPr>
          <p:nvPr>
            <p:ph type="title"/>
          </p:nvPr>
        </p:nvSpPr>
        <p:spPr/>
        <p:txBody>
          <a:bodyPr>
            <a:normAutofit/>
          </a:bodyPr>
          <a:lstStyle/>
          <a:p>
            <a:r>
              <a:rPr lang="en-US"/>
              <a:t>ERRORS AND UNCERTAINTIES</a:t>
            </a:r>
          </a:p>
        </p:txBody>
      </p:sp>
      <p:sp>
        <p:nvSpPr>
          <p:cNvPr id="3" name="Content Placeholder 2">
            <a:extLst>
              <a:ext uri="{FF2B5EF4-FFF2-40B4-BE49-F238E27FC236}">
                <a16:creationId xmlns:a16="http://schemas.microsoft.com/office/drawing/2014/main" id="{19A4900E-8308-884D-6FED-CAFE7094A695}"/>
              </a:ext>
            </a:extLst>
          </p:cNvPr>
          <p:cNvSpPr>
            <a:spLocks noGrp="1"/>
          </p:cNvSpPr>
          <p:nvPr>
            <p:ph sz="quarter" idx="10"/>
          </p:nvPr>
        </p:nvSpPr>
        <p:spPr/>
        <p:txBody>
          <a:bodyPr vert="horz" lIns="91440" tIns="45720" rIns="91440" bIns="45720" rtlCol="0" anchor="t">
            <a:normAutofit/>
          </a:bodyPr>
          <a:lstStyle/>
          <a:p>
            <a:pPr marL="342900" indent="-342900">
              <a:buFont typeface="Courier New" panose="020B0604020202020204" pitchFamily="34" charset="0"/>
              <a:buChar char="o"/>
            </a:pPr>
            <a:endParaRPr lang="en-US" sz="2400"/>
          </a:p>
          <a:p>
            <a:pPr marL="457200" indent="-457200">
              <a:buFont typeface="Courier New" panose="020B0604020202020204" pitchFamily="34" charset="0"/>
              <a:buChar char="o"/>
            </a:pPr>
            <a:endParaRPr lang="en-US"/>
          </a:p>
        </p:txBody>
      </p:sp>
      <p:pic>
        <p:nvPicPr>
          <p:cNvPr id="5" name="Picture 4" descr="A close-up of a plane&#10;&#10;Description automatically generated">
            <a:extLst>
              <a:ext uri="{FF2B5EF4-FFF2-40B4-BE49-F238E27FC236}">
                <a16:creationId xmlns:a16="http://schemas.microsoft.com/office/drawing/2014/main" id="{ABE2399F-296C-1B00-E530-4F26694A14E1}"/>
              </a:ext>
            </a:extLst>
          </p:cNvPr>
          <p:cNvPicPr>
            <a:picLocks noChangeAspect="1"/>
          </p:cNvPicPr>
          <p:nvPr/>
        </p:nvPicPr>
        <p:blipFill rotWithShape="1">
          <a:blip r:embed="rId3"/>
          <a:srcRect l="4980" t="162" b="809"/>
          <a:stretch/>
        </p:blipFill>
        <p:spPr>
          <a:xfrm>
            <a:off x="236054" y="1290637"/>
            <a:ext cx="5169386" cy="4914989"/>
          </a:xfrm>
          <a:prstGeom prst="rect">
            <a:avLst/>
          </a:prstGeom>
          <a:ln w="38100" cap="sq">
            <a:solidFill>
              <a:srgbClr val="6BA77C"/>
            </a:solidFill>
            <a:prstDash val="solid"/>
            <a:miter lim="800000"/>
          </a:ln>
          <a:effectLst>
            <a:outerShdw blurRad="50800" dist="38100" dir="2700000" algn="tl" rotWithShape="0">
              <a:srgbClr val="000000">
                <a:alpha val="43000"/>
              </a:srgbClr>
            </a:outerShdw>
          </a:effectLst>
        </p:spPr>
      </p:pic>
      <p:grpSp>
        <p:nvGrpSpPr>
          <p:cNvPr id="9" name="Group 8">
            <a:extLst>
              <a:ext uri="{FF2B5EF4-FFF2-40B4-BE49-F238E27FC236}">
                <a16:creationId xmlns:a16="http://schemas.microsoft.com/office/drawing/2014/main" id="{4D6FB67E-F276-7931-490F-BD9039BCAA56}"/>
              </a:ext>
            </a:extLst>
          </p:cNvPr>
          <p:cNvGrpSpPr/>
          <p:nvPr/>
        </p:nvGrpSpPr>
        <p:grpSpPr>
          <a:xfrm>
            <a:off x="5891215" y="1295400"/>
            <a:ext cx="5924552" cy="2133600"/>
            <a:chOff x="6862763" y="2943225"/>
            <a:chExt cx="5534025" cy="1876425"/>
          </a:xfrm>
        </p:grpSpPr>
        <p:pic>
          <p:nvPicPr>
            <p:cNvPr id="7" name="Picture 6" descr="A map of a city&#10;&#10;Description automatically generated">
              <a:extLst>
                <a:ext uri="{FF2B5EF4-FFF2-40B4-BE49-F238E27FC236}">
                  <a16:creationId xmlns:a16="http://schemas.microsoft.com/office/drawing/2014/main" id="{77C39105-2CC9-882C-B239-A514D0D0DE6F}"/>
                </a:ext>
              </a:extLst>
            </p:cNvPr>
            <p:cNvPicPr>
              <a:picLocks noChangeAspect="1"/>
            </p:cNvPicPr>
            <p:nvPr/>
          </p:nvPicPr>
          <p:blipFill>
            <a:blip r:embed="rId4"/>
            <a:stretch>
              <a:fillRect/>
            </a:stretch>
          </p:blipFill>
          <p:spPr>
            <a:xfrm>
              <a:off x="9653588" y="2943225"/>
              <a:ext cx="2743200" cy="1876425"/>
            </a:xfrm>
            <a:prstGeom prst="rect">
              <a:avLst/>
            </a:prstGeom>
            <a:ln w="38100" cap="sq">
              <a:solidFill>
                <a:srgbClr val="6BA77C"/>
              </a:solidFill>
              <a:prstDash val="solid"/>
              <a:miter lim="800000"/>
            </a:ln>
            <a:effectLst>
              <a:outerShdw blurRad="50800" dist="38100" dir="2700000" algn="tl" rotWithShape="0">
                <a:srgbClr val="000000">
                  <a:alpha val="43000"/>
                </a:srgbClr>
              </a:outerShdw>
            </a:effectLst>
          </p:spPr>
        </p:pic>
        <p:pic>
          <p:nvPicPr>
            <p:cNvPr id="8" name="Picture 7" descr="A satellite image of a city&#10;&#10;Description automatically generated">
              <a:extLst>
                <a:ext uri="{FF2B5EF4-FFF2-40B4-BE49-F238E27FC236}">
                  <a16:creationId xmlns:a16="http://schemas.microsoft.com/office/drawing/2014/main" id="{5AAB1732-F0A1-5122-38A9-B7BA014985D5}"/>
                </a:ext>
              </a:extLst>
            </p:cNvPr>
            <p:cNvPicPr>
              <a:picLocks noChangeAspect="1"/>
            </p:cNvPicPr>
            <p:nvPr/>
          </p:nvPicPr>
          <p:blipFill>
            <a:blip r:embed="rId5"/>
            <a:stretch>
              <a:fillRect/>
            </a:stretch>
          </p:blipFill>
          <p:spPr>
            <a:xfrm>
              <a:off x="6862763" y="2943225"/>
              <a:ext cx="2790825" cy="1875853"/>
            </a:xfrm>
            <a:prstGeom prst="rect">
              <a:avLst/>
            </a:prstGeom>
            <a:ln w="38100" cap="sq">
              <a:solidFill>
                <a:srgbClr val="6BA77C"/>
              </a:solidFill>
              <a:prstDash val="solid"/>
              <a:miter lim="800000"/>
            </a:ln>
            <a:effectLst>
              <a:outerShdw blurRad="50800" dist="38100" dir="2700000" algn="tl" rotWithShape="0">
                <a:srgbClr val="000000">
                  <a:alpha val="43000"/>
                </a:srgbClr>
              </a:outerShdw>
            </a:effectLst>
          </p:spPr>
        </p:pic>
      </p:grpSp>
      <p:sp>
        <p:nvSpPr>
          <p:cNvPr id="11" name="TextBox 10">
            <a:extLst>
              <a:ext uri="{FF2B5EF4-FFF2-40B4-BE49-F238E27FC236}">
                <a16:creationId xmlns:a16="http://schemas.microsoft.com/office/drawing/2014/main" id="{EDBB9B9F-B417-5636-7FE7-45077A0A9F1E}"/>
              </a:ext>
            </a:extLst>
          </p:cNvPr>
          <p:cNvSpPr txBox="1"/>
          <p:nvPr/>
        </p:nvSpPr>
        <p:spPr>
          <a:xfrm>
            <a:off x="5800725" y="3486150"/>
            <a:ext cx="62484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SAR (left) captures the estuarine side, while Landsat (right) struggles to identify the emergent wetlands of the Pamlico Sound.</a:t>
            </a:r>
          </a:p>
        </p:txBody>
      </p:sp>
      <p:sp>
        <p:nvSpPr>
          <p:cNvPr id="12" name="TextBox 11">
            <a:extLst>
              <a:ext uri="{FF2B5EF4-FFF2-40B4-BE49-F238E27FC236}">
                <a16:creationId xmlns:a16="http://schemas.microsoft.com/office/drawing/2014/main" id="{7E2604AA-0FD1-F2DA-FB44-290E22D523EC}"/>
              </a:ext>
            </a:extLst>
          </p:cNvPr>
          <p:cNvSpPr txBox="1"/>
          <p:nvPr/>
        </p:nvSpPr>
        <p:spPr>
          <a:xfrm>
            <a:off x="190499" y="6315074"/>
            <a:ext cx="561022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Landsat (left) captures sand on the Atlantic beaches, while SAR (right) is unable to identify sandy beaches.</a:t>
            </a:r>
          </a:p>
        </p:txBody>
      </p:sp>
      <p:grpSp>
        <p:nvGrpSpPr>
          <p:cNvPr id="15" name="Group 14">
            <a:extLst>
              <a:ext uri="{FF2B5EF4-FFF2-40B4-BE49-F238E27FC236}">
                <a16:creationId xmlns:a16="http://schemas.microsoft.com/office/drawing/2014/main" id="{0BE49AA6-4CF0-510D-FDD3-1A62A5141C07}"/>
              </a:ext>
            </a:extLst>
          </p:cNvPr>
          <p:cNvGrpSpPr/>
          <p:nvPr/>
        </p:nvGrpSpPr>
        <p:grpSpPr>
          <a:xfrm>
            <a:off x="5895975" y="4239704"/>
            <a:ext cx="5924550" cy="1822192"/>
            <a:chOff x="6029325" y="4496879"/>
            <a:chExt cx="5791200" cy="1822192"/>
          </a:xfrm>
        </p:grpSpPr>
        <p:pic>
          <p:nvPicPr>
            <p:cNvPr id="13" name="Picture 12" descr="A red outline of a state&#10;&#10;Description automatically generated">
              <a:extLst>
                <a:ext uri="{FF2B5EF4-FFF2-40B4-BE49-F238E27FC236}">
                  <a16:creationId xmlns:a16="http://schemas.microsoft.com/office/drawing/2014/main" id="{907D06A4-C719-E892-39D2-31472EC0C916}"/>
                </a:ext>
              </a:extLst>
            </p:cNvPr>
            <p:cNvPicPr>
              <a:picLocks noChangeAspect="1"/>
            </p:cNvPicPr>
            <p:nvPr/>
          </p:nvPicPr>
          <p:blipFill>
            <a:blip r:embed="rId6"/>
            <a:stretch>
              <a:fillRect/>
            </a:stretch>
          </p:blipFill>
          <p:spPr>
            <a:xfrm>
              <a:off x="8924925" y="4496879"/>
              <a:ext cx="2895600" cy="1817116"/>
            </a:xfrm>
            <a:prstGeom prst="rect">
              <a:avLst/>
            </a:prstGeom>
            <a:ln w="38100" cap="sq">
              <a:solidFill>
                <a:srgbClr val="6BA77C"/>
              </a:solidFill>
              <a:prstDash val="solid"/>
              <a:miter lim="800000"/>
            </a:ln>
            <a:effectLst>
              <a:outerShdw blurRad="50800" dist="38100" dir="2700000" algn="tl" rotWithShape="0">
                <a:srgbClr val="000000">
                  <a:alpha val="43000"/>
                </a:srgbClr>
              </a:outerShdw>
            </a:effectLst>
          </p:spPr>
        </p:pic>
        <p:pic>
          <p:nvPicPr>
            <p:cNvPr id="14" name="Picture 13" descr="A close-up of a broken piece of land&#10;&#10;Description automatically generated">
              <a:extLst>
                <a:ext uri="{FF2B5EF4-FFF2-40B4-BE49-F238E27FC236}">
                  <a16:creationId xmlns:a16="http://schemas.microsoft.com/office/drawing/2014/main" id="{3D53062F-7497-217C-5E65-37BD21ED1963}"/>
                </a:ext>
              </a:extLst>
            </p:cNvPr>
            <p:cNvPicPr>
              <a:picLocks noChangeAspect="1"/>
            </p:cNvPicPr>
            <p:nvPr/>
          </p:nvPicPr>
          <p:blipFill>
            <a:blip r:embed="rId7"/>
            <a:stretch>
              <a:fillRect/>
            </a:stretch>
          </p:blipFill>
          <p:spPr>
            <a:xfrm>
              <a:off x="6029325" y="4496879"/>
              <a:ext cx="2895600" cy="1822192"/>
            </a:xfrm>
            <a:prstGeom prst="rect">
              <a:avLst/>
            </a:prstGeom>
            <a:ln w="38100" cap="sq">
              <a:solidFill>
                <a:srgbClr val="6BA77C"/>
              </a:solidFill>
              <a:prstDash val="solid"/>
              <a:miter lim="800000"/>
            </a:ln>
            <a:effectLst>
              <a:outerShdw blurRad="50800" dist="38100" dir="2700000" algn="tl" rotWithShape="0">
                <a:srgbClr val="000000">
                  <a:alpha val="43000"/>
                </a:srgbClr>
              </a:outerShdw>
            </a:effectLst>
          </p:spPr>
        </p:pic>
      </p:grpSp>
      <p:sp>
        <p:nvSpPr>
          <p:cNvPr id="16" name="TextBox 15">
            <a:extLst>
              <a:ext uri="{FF2B5EF4-FFF2-40B4-BE49-F238E27FC236}">
                <a16:creationId xmlns:a16="http://schemas.microsoft.com/office/drawing/2014/main" id="{B4482EC5-A473-C3D9-CC19-A047DC3C3B40}"/>
              </a:ext>
            </a:extLst>
          </p:cNvPr>
          <p:cNvSpPr txBox="1"/>
          <p:nvPr/>
        </p:nvSpPr>
        <p:spPr>
          <a:xfrm>
            <a:off x="5800725" y="6143624"/>
            <a:ext cx="652462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SAR (left) is capable of capturing inlets and internal bodies of water but are lost during the process of merging the SAR and optical </a:t>
            </a:r>
            <a:r>
              <a:rPr lang="en-US" sz="1400" err="1">
                <a:solidFill>
                  <a:schemeClr val="tx1">
                    <a:lumMod val="75000"/>
                    <a:lumOff val="25000"/>
                  </a:schemeClr>
                </a:solidFill>
                <a:latin typeface="Century Gothic"/>
              </a:rPr>
              <a:t>rasters</a:t>
            </a:r>
            <a:r>
              <a:rPr lang="en-US" sz="1400">
                <a:solidFill>
                  <a:schemeClr val="tx1">
                    <a:lumMod val="75000"/>
                    <a:lumOff val="25000"/>
                  </a:schemeClr>
                </a:solidFill>
                <a:latin typeface="Century Gothic"/>
              </a:rPr>
              <a:t>.</a:t>
            </a:r>
          </a:p>
        </p:txBody>
      </p:sp>
    </p:spTree>
    <p:extLst>
      <p:ext uri="{BB962C8B-B14F-4D97-AF65-F5344CB8AC3E}">
        <p14:creationId xmlns:p14="http://schemas.microsoft.com/office/powerpoint/2010/main" val="1807384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72B6DC-E9DF-358A-DBFB-06B050EA90C6}"/>
              </a:ext>
            </a:extLst>
          </p:cNvPr>
          <p:cNvSpPr/>
          <p:nvPr/>
        </p:nvSpPr>
        <p:spPr>
          <a:xfrm>
            <a:off x="8438030" y="-19912"/>
            <a:ext cx="3774829" cy="6869721"/>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7FA51E-B7ED-141C-4B9B-9E73E5F7E271}"/>
              </a:ext>
            </a:extLst>
          </p:cNvPr>
          <p:cNvSpPr>
            <a:spLocks noGrp="1"/>
          </p:cNvSpPr>
          <p:nvPr>
            <p:ph type="title"/>
          </p:nvPr>
        </p:nvSpPr>
        <p:spPr/>
        <p:txBody>
          <a:bodyPr>
            <a:normAutofit/>
          </a:bodyPr>
          <a:lstStyle/>
          <a:p>
            <a:r>
              <a:rPr lang="en-US"/>
              <a:t>CONCLUSIONS</a:t>
            </a:r>
          </a:p>
        </p:txBody>
      </p:sp>
      <p:pic>
        <p:nvPicPr>
          <p:cNvPr id="5" name="Content Placeholder 4" descr="Lightbulb and gear outline">
            <a:extLst>
              <a:ext uri="{FF2B5EF4-FFF2-40B4-BE49-F238E27FC236}">
                <a16:creationId xmlns:a16="http://schemas.microsoft.com/office/drawing/2014/main" id="{E1721EE9-A613-C3F6-5264-1672C522FF26}"/>
              </a:ext>
            </a:extLst>
          </p:cNvPr>
          <p:cNvPicPr>
            <a:picLocks noGrp="1" noChangeAspect="1"/>
          </p:cNvPicPr>
          <p:nvPr>
            <p:ph sz="quarter" idx="10"/>
          </p:nvPr>
        </p:nvPicPr>
        <p:blipFill>
          <a:blip r:embed="rId3">
            <a:extLst>
              <a:ext uri="{96DAC541-7B7A-43D3-8B79-37D633B846F1}">
                <asvg:svgBlip xmlns:asvg="http://schemas.microsoft.com/office/drawing/2016/SVG/main" r:embed="rId4"/>
              </a:ext>
            </a:extLst>
          </a:blip>
          <a:stretch>
            <a:fillRect/>
          </a:stretch>
        </p:blipFill>
        <p:spPr>
          <a:xfrm>
            <a:off x="8409457" y="1710881"/>
            <a:ext cx="3839136" cy="4130487"/>
          </a:xfrm>
        </p:spPr>
      </p:pic>
      <p:pic>
        <p:nvPicPr>
          <p:cNvPr id="7" name="Graphic 6" descr="Badge outline">
            <a:extLst>
              <a:ext uri="{FF2B5EF4-FFF2-40B4-BE49-F238E27FC236}">
                <a16:creationId xmlns:a16="http://schemas.microsoft.com/office/drawing/2014/main" id="{A73D6374-DD4E-65F9-8EA3-5B2DBFE0F0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7212" y="3307976"/>
            <a:ext cx="914400" cy="914400"/>
          </a:xfrm>
          <a:prstGeom prst="rect">
            <a:avLst/>
          </a:prstGeom>
        </p:spPr>
      </p:pic>
      <p:pic>
        <p:nvPicPr>
          <p:cNvPr id="8" name="Graphic 7" descr="Badge 3 outline">
            <a:extLst>
              <a:ext uri="{FF2B5EF4-FFF2-40B4-BE49-F238E27FC236}">
                <a16:creationId xmlns:a16="http://schemas.microsoft.com/office/drawing/2014/main" id="{0C365B06-8724-420E-B09E-C68874BA63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9624" y="4910417"/>
            <a:ext cx="914400" cy="914400"/>
          </a:xfrm>
          <a:prstGeom prst="rect">
            <a:avLst/>
          </a:prstGeom>
        </p:spPr>
      </p:pic>
      <p:pic>
        <p:nvPicPr>
          <p:cNvPr id="9" name="Graphic 8" descr="Badge 1 with solid fill">
            <a:extLst>
              <a:ext uri="{FF2B5EF4-FFF2-40B4-BE49-F238E27FC236}">
                <a16:creationId xmlns:a16="http://schemas.microsoft.com/office/drawing/2014/main" id="{9C66134D-A280-0377-8693-FB41E0DF52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7212" y="1705535"/>
            <a:ext cx="914400" cy="914400"/>
          </a:xfrm>
          <a:prstGeom prst="rect">
            <a:avLst/>
          </a:prstGeom>
        </p:spPr>
      </p:pic>
      <p:sp>
        <p:nvSpPr>
          <p:cNvPr id="10" name="TextBox 9">
            <a:extLst>
              <a:ext uri="{FF2B5EF4-FFF2-40B4-BE49-F238E27FC236}">
                <a16:creationId xmlns:a16="http://schemas.microsoft.com/office/drawing/2014/main" id="{A828328A-03D5-A63B-DD41-441E6D0CAD3E}"/>
              </a:ext>
            </a:extLst>
          </p:cNvPr>
          <p:cNvSpPr txBox="1"/>
          <p:nvPr/>
        </p:nvSpPr>
        <p:spPr>
          <a:xfrm>
            <a:off x="1331715" y="1802578"/>
            <a:ext cx="669298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rPr>
              <a:t>DATA</a:t>
            </a:r>
            <a:r>
              <a:rPr lang="en-US">
                <a:solidFill>
                  <a:schemeClr val="tx1">
                    <a:lumMod val="75000"/>
                    <a:lumOff val="25000"/>
                  </a:schemeClr>
                </a:solidFill>
              </a:rPr>
              <a:t>: </a:t>
            </a:r>
            <a:r>
              <a:rPr lang="en-US" sz="2000">
                <a:solidFill>
                  <a:schemeClr val="tx1">
                    <a:lumMod val="75000"/>
                    <a:lumOff val="25000"/>
                  </a:schemeClr>
                </a:solidFill>
                <a:latin typeface="Century Gothic"/>
              </a:rPr>
              <a:t>Using SAR data alone is infeasible; however, combining SAR and optical data create accurate shorelines</a:t>
            </a:r>
          </a:p>
        </p:txBody>
      </p:sp>
    </p:spTree>
    <p:extLst>
      <p:ext uri="{BB962C8B-B14F-4D97-AF65-F5344CB8AC3E}">
        <p14:creationId xmlns:p14="http://schemas.microsoft.com/office/powerpoint/2010/main" val="197839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72B6DC-E9DF-358A-DBFB-06B050EA90C6}"/>
              </a:ext>
            </a:extLst>
          </p:cNvPr>
          <p:cNvSpPr/>
          <p:nvPr/>
        </p:nvSpPr>
        <p:spPr>
          <a:xfrm>
            <a:off x="8438030" y="-19912"/>
            <a:ext cx="3774829" cy="6869721"/>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7FA51E-B7ED-141C-4B9B-9E73E5F7E271}"/>
              </a:ext>
            </a:extLst>
          </p:cNvPr>
          <p:cNvSpPr>
            <a:spLocks noGrp="1"/>
          </p:cNvSpPr>
          <p:nvPr>
            <p:ph type="title"/>
          </p:nvPr>
        </p:nvSpPr>
        <p:spPr/>
        <p:txBody>
          <a:bodyPr>
            <a:normAutofit/>
          </a:bodyPr>
          <a:lstStyle/>
          <a:p>
            <a:r>
              <a:rPr lang="en-US"/>
              <a:t>CONCLUSIONS</a:t>
            </a:r>
          </a:p>
        </p:txBody>
      </p:sp>
      <p:pic>
        <p:nvPicPr>
          <p:cNvPr id="5" name="Content Placeholder 4" descr="Lightbulb and gear outline">
            <a:extLst>
              <a:ext uri="{FF2B5EF4-FFF2-40B4-BE49-F238E27FC236}">
                <a16:creationId xmlns:a16="http://schemas.microsoft.com/office/drawing/2014/main" id="{E1721EE9-A613-C3F6-5264-1672C522FF26}"/>
              </a:ext>
            </a:extLst>
          </p:cNvPr>
          <p:cNvPicPr>
            <a:picLocks noGrp="1" noChangeAspect="1"/>
          </p:cNvPicPr>
          <p:nvPr>
            <p:ph sz="quarter" idx="10"/>
          </p:nvPr>
        </p:nvPicPr>
        <p:blipFill>
          <a:blip r:embed="rId3">
            <a:extLst>
              <a:ext uri="{96DAC541-7B7A-43D3-8B79-37D633B846F1}">
                <asvg:svgBlip xmlns:asvg="http://schemas.microsoft.com/office/drawing/2016/SVG/main" r:embed="rId4"/>
              </a:ext>
            </a:extLst>
          </a:blip>
          <a:stretch>
            <a:fillRect/>
          </a:stretch>
        </p:blipFill>
        <p:spPr>
          <a:xfrm>
            <a:off x="8409457" y="1710881"/>
            <a:ext cx="3839136" cy="4130487"/>
          </a:xfrm>
        </p:spPr>
      </p:pic>
      <p:pic>
        <p:nvPicPr>
          <p:cNvPr id="6" name="Graphic 5" descr="Badge 1 outline">
            <a:extLst>
              <a:ext uri="{FF2B5EF4-FFF2-40B4-BE49-F238E27FC236}">
                <a16:creationId xmlns:a16="http://schemas.microsoft.com/office/drawing/2014/main" id="{665F7D07-12EF-A670-2A51-344F35AC31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7212" y="1705536"/>
            <a:ext cx="914400" cy="914400"/>
          </a:xfrm>
          <a:prstGeom prst="rect">
            <a:avLst/>
          </a:prstGeom>
        </p:spPr>
      </p:pic>
      <p:pic>
        <p:nvPicPr>
          <p:cNvPr id="8" name="Graphic 7" descr="Badge 3 outline">
            <a:extLst>
              <a:ext uri="{FF2B5EF4-FFF2-40B4-BE49-F238E27FC236}">
                <a16:creationId xmlns:a16="http://schemas.microsoft.com/office/drawing/2014/main" id="{0C365B06-8724-420E-B09E-C68874BA63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9624" y="4910417"/>
            <a:ext cx="914400" cy="914400"/>
          </a:xfrm>
          <a:prstGeom prst="rect">
            <a:avLst/>
          </a:prstGeom>
        </p:spPr>
      </p:pic>
      <p:pic>
        <p:nvPicPr>
          <p:cNvPr id="3" name="Graphic 2" descr="Badge with solid fill">
            <a:extLst>
              <a:ext uri="{FF2B5EF4-FFF2-40B4-BE49-F238E27FC236}">
                <a16:creationId xmlns:a16="http://schemas.microsoft.com/office/drawing/2014/main" id="{ACA7A5B6-3443-EFD2-BFDB-C070BADDE0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7212" y="3307976"/>
            <a:ext cx="914400" cy="914400"/>
          </a:xfrm>
          <a:prstGeom prst="rect">
            <a:avLst/>
          </a:prstGeom>
        </p:spPr>
      </p:pic>
      <p:sp>
        <p:nvSpPr>
          <p:cNvPr id="10" name="TextBox 9">
            <a:extLst>
              <a:ext uri="{FF2B5EF4-FFF2-40B4-BE49-F238E27FC236}">
                <a16:creationId xmlns:a16="http://schemas.microsoft.com/office/drawing/2014/main" id="{A40EB648-4D06-8025-76EE-57E7F3ED586D}"/>
              </a:ext>
            </a:extLst>
          </p:cNvPr>
          <p:cNvSpPr txBox="1"/>
          <p:nvPr/>
        </p:nvSpPr>
        <p:spPr>
          <a:xfrm>
            <a:off x="1326008" y="1806528"/>
            <a:ext cx="669298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F7F7F"/>
                </a:solidFill>
                <a:latin typeface="Century Gothic"/>
              </a:rPr>
              <a:t>DATA</a:t>
            </a:r>
            <a:r>
              <a:rPr lang="en-US">
                <a:solidFill>
                  <a:srgbClr val="7F7F7F"/>
                </a:solidFill>
              </a:rPr>
              <a:t>: </a:t>
            </a:r>
            <a:r>
              <a:rPr lang="en-US" sz="2000">
                <a:solidFill>
                  <a:schemeClr val="tx1">
                    <a:lumMod val="75000"/>
                  </a:schemeClr>
                </a:solidFill>
                <a:latin typeface="Century Gothic"/>
              </a:rPr>
              <a:t>Using SAR data alone is infeasible; however, combining SAR and optical data create accurate shorelines</a:t>
            </a:r>
            <a:endParaRPr lang="en-US">
              <a:solidFill>
                <a:schemeClr val="tx1">
                  <a:lumMod val="75000"/>
                </a:schemeClr>
              </a:solidFill>
            </a:endParaRPr>
          </a:p>
        </p:txBody>
      </p:sp>
      <p:sp>
        <p:nvSpPr>
          <p:cNvPr id="12" name="TextBox 11">
            <a:extLst>
              <a:ext uri="{FF2B5EF4-FFF2-40B4-BE49-F238E27FC236}">
                <a16:creationId xmlns:a16="http://schemas.microsoft.com/office/drawing/2014/main" id="{6EF41E54-0507-5491-ADEF-5713300B2E12}"/>
              </a:ext>
            </a:extLst>
          </p:cNvPr>
          <p:cNvSpPr txBox="1"/>
          <p:nvPr/>
        </p:nvSpPr>
        <p:spPr>
          <a:xfrm>
            <a:off x="1329307" y="3239255"/>
            <a:ext cx="669298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rPr>
              <a:t>METHODOLOGY</a:t>
            </a:r>
            <a:r>
              <a:rPr lang="en-US">
                <a:solidFill>
                  <a:schemeClr val="tx1">
                    <a:lumMod val="75000"/>
                    <a:lumOff val="25000"/>
                  </a:schemeClr>
                </a:solidFill>
              </a:rPr>
              <a:t>: </a:t>
            </a:r>
            <a:r>
              <a:rPr lang="en-US" sz="2000">
                <a:solidFill>
                  <a:schemeClr val="tx1">
                    <a:lumMod val="75000"/>
                    <a:lumOff val="25000"/>
                  </a:schemeClr>
                </a:solidFill>
                <a:latin typeface="Century Gothic"/>
              </a:rPr>
              <a:t>Creating a replicable methodology to delineate shorelines for NPS officials to monitor shoreline change</a:t>
            </a:r>
          </a:p>
        </p:txBody>
      </p:sp>
    </p:spTree>
    <p:extLst>
      <p:ext uri="{BB962C8B-B14F-4D97-AF65-F5344CB8AC3E}">
        <p14:creationId xmlns:p14="http://schemas.microsoft.com/office/powerpoint/2010/main" val="1265250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72B6DC-E9DF-358A-DBFB-06B050EA90C6}"/>
              </a:ext>
            </a:extLst>
          </p:cNvPr>
          <p:cNvSpPr/>
          <p:nvPr/>
        </p:nvSpPr>
        <p:spPr>
          <a:xfrm>
            <a:off x="8438030" y="-19912"/>
            <a:ext cx="3774829" cy="6869721"/>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7FA51E-B7ED-141C-4B9B-9E73E5F7E271}"/>
              </a:ext>
            </a:extLst>
          </p:cNvPr>
          <p:cNvSpPr>
            <a:spLocks noGrp="1"/>
          </p:cNvSpPr>
          <p:nvPr>
            <p:ph type="title"/>
          </p:nvPr>
        </p:nvSpPr>
        <p:spPr/>
        <p:txBody>
          <a:bodyPr>
            <a:normAutofit/>
          </a:bodyPr>
          <a:lstStyle/>
          <a:p>
            <a:r>
              <a:rPr lang="en-US"/>
              <a:t>CONCLUSIONS</a:t>
            </a:r>
          </a:p>
        </p:txBody>
      </p:sp>
      <p:pic>
        <p:nvPicPr>
          <p:cNvPr id="5" name="Content Placeholder 4" descr="Lightbulb and gear outline">
            <a:extLst>
              <a:ext uri="{FF2B5EF4-FFF2-40B4-BE49-F238E27FC236}">
                <a16:creationId xmlns:a16="http://schemas.microsoft.com/office/drawing/2014/main" id="{E1721EE9-A613-C3F6-5264-1672C522FF26}"/>
              </a:ext>
            </a:extLst>
          </p:cNvPr>
          <p:cNvPicPr>
            <a:picLocks noGrp="1" noChangeAspect="1"/>
          </p:cNvPicPr>
          <p:nvPr>
            <p:ph sz="quarter" idx="10"/>
          </p:nvPr>
        </p:nvPicPr>
        <p:blipFill>
          <a:blip r:embed="rId3">
            <a:extLst>
              <a:ext uri="{96DAC541-7B7A-43D3-8B79-37D633B846F1}">
                <asvg:svgBlip xmlns:asvg="http://schemas.microsoft.com/office/drawing/2016/SVG/main" r:embed="rId4"/>
              </a:ext>
            </a:extLst>
          </a:blip>
          <a:stretch>
            <a:fillRect/>
          </a:stretch>
        </p:blipFill>
        <p:spPr>
          <a:xfrm>
            <a:off x="8409457" y="1710881"/>
            <a:ext cx="3839136" cy="4130487"/>
          </a:xfrm>
        </p:spPr>
      </p:pic>
      <p:pic>
        <p:nvPicPr>
          <p:cNvPr id="6" name="Graphic 5" descr="Badge 1 outline">
            <a:extLst>
              <a:ext uri="{FF2B5EF4-FFF2-40B4-BE49-F238E27FC236}">
                <a16:creationId xmlns:a16="http://schemas.microsoft.com/office/drawing/2014/main" id="{665F7D07-12EF-A670-2A51-344F35AC31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7212" y="1705536"/>
            <a:ext cx="914400" cy="914400"/>
          </a:xfrm>
          <a:prstGeom prst="rect">
            <a:avLst/>
          </a:prstGeom>
        </p:spPr>
      </p:pic>
      <p:pic>
        <p:nvPicPr>
          <p:cNvPr id="7" name="Graphic 6" descr="Badge outline">
            <a:extLst>
              <a:ext uri="{FF2B5EF4-FFF2-40B4-BE49-F238E27FC236}">
                <a16:creationId xmlns:a16="http://schemas.microsoft.com/office/drawing/2014/main" id="{A73D6374-DD4E-65F9-8EA3-5B2DBFE0F0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7212" y="3307976"/>
            <a:ext cx="914400" cy="914400"/>
          </a:xfrm>
          <a:prstGeom prst="rect">
            <a:avLst/>
          </a:prstGeom>
        </p:spPr>
      </p:pic>
      <p:pic>
        <p:nvPicPr>
          <p:cNvPr id="3" name="Graphic 2" descr="Badge 3 with solid fill">
            <a:extLst>
              <a:ext uri="{FF2B5EF4-FFF2-40B4-BE49-F238E27FC236}">
                <a16:creationId xmlns:a16="http://schemas.microsoft.com/office/drawing/2014/main" id="{2D5E94C5-34DE-6072-852A-E4E43599AE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7212" y="4910418"/>
            <a:ext cx="914400" cy="914400"/>
          </a:xfrm>
          <a:prstGeom prst="rect">
            <a:avLst/>
          </a:prstGeom>
        </p:spPr>
      </p:pic>
      <p:sp>
        <p:nvSpPr>
          <p:cNvPr id="10" name="TextBox 9">
            <a:extLst>
              <a:ext uri="{FF2B5EF4-FFF2-40B4-BE49-F238E27FC236}">
                <a16:creationId xmlns:a16="http://schemas.microsoft.com/office/drawing/2014/main" id="{81325297-AC57-9FFB-3040-6D34B40F4AE4}"/>
              </a:ext>
            </a:extLst>
          </p:cNvPr>
          <p:cNvSpPr txBox="1"/>
          <p:nvPr/>
        </p:nvSpPr>
        <p:spPr>
          <a:xfrm>
            <a:off x="1329912" y="1805917"/>
            <a:ext cx="669298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F7F7F"/>
                </a:solidFill>
                <a:latin typeface="Century Gothic"/>
              </a:rPr>
              <a:t>DATA</a:t>
            </a:r>
            <a:r>
              <a:rPr lang="en-US">
                <a:solidFill>
                  <a:srgbClr val="7F7F7F"/>
                </a:solidFill>
              </a:rPr>
              <a:t>: </a:t>
            </a:r>
            <a:r>
              <a:rPr lang="en-US" sz="2000">
                <a:solidFill>
                  <a:schemeClr val="tx1">
                    <a:lumMod val="75000"/>
                  </a:schemeClr>
                </a:solidFill>
                <a:latin typeface="Century Gothic"/>
              </a:rPr>
              <a:t>Using SAR data alone is infeasible; however, combining SAR and optical data create accurate shorelines</a:t>
            </a:r>
          </a:p>
        </p:txBody>
      </p:sp>
      <p:sp>
        <p:nvSpPr>
          <p:cNvPr id="12" name="TextBox 11">
            <a:extLst>
              <a:ext uri="{FF2B5EF4-FFF2-40B4-BE49-F238E27FC236}">
                <a16:creationId xmlns:a16="http://schemas.microsoft.com/office/drawing/2014/main" id="{26F87E31-2068-9316-720A-3A280193C3E8}"/>
              </a:ext>
            </a:extLst>
          </p:cNvPr>
          <p:cNvSpPr txBox="1"/>
          <p:nvPr/>
        </p:nvSpPr>
        <p:spPr>
          <a:xfrm>
            <a:off x="1334039" y="3247931"/>
            <a:ext cx="669298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49000"/>
                    <a:lumOff val="51000"/>
                  </a:schemeClr>
                </a:solidFill>
                <a:latin typeface="Century Gothic"/>
              </a:rPr>
              <a:t>METHODOLOGY</a:t>
            </a:r>
            <a:r>
              <a:rPr lang="en-US">
                <a:solidFill>
                  <a:schemeClr val="tx1">
                    <a:lumMod val="49000"/>
                    <a:lumOff val="51000"/>
                  </a:schemeClr>
                </a:solidFill>
              </a:rPr>
              <a:t>: </a:t>
            </a:r>
            <a:r>
              <a:rPr lang="en-US" sz="2000">
                <a:solidFill>
                  <a:schemeClr val="tx1">
                    <a:lumMod val="75000"/>
                  </a:schemeClr>
                </a:solidFill>
                <a:latin typeface="Century Gothic"/>
              </a:rPr>
              <a:t>Creating a replicable methodology to delineate shorelines for NPS officials to monitor shoreline change</a:t>
            </a:r>
            <a:endParaRPr lang="en-US">
              <a:solidFill>
                <a:schemeClr val="tx1">
                  <a:lumMod val="75000"/>
                </a:schemeClr>
              </a:solidFill>
            </a:endParaRPr>
          </a:p>
        </p:txBody>
      </p:sp>
      <p:sp>
        <p:nvSpPr>
          <p:cNvPr id="14" name="TextBox 13">
            <a:extLst>
              <a:ext uri="{FF2B5EF4-FFF2-40B4-BE49-F238E27FC236}">
                <a16:creationId xmlns:a16="http://schemas.microsoft.com/office/drawing/2014/main" id="{C3BD7DAD-9E37-790B-7343-E7ACCBE1A8A8}"/>
              </a:ext>
            </a:extLst>
          </p:cNvPr>
          <p:cNvSpPr txBox="1"/>
          <p:nvPr/>
        </p:nvSpPr>
        <p:spPr>
          <a:xfrm>
            <a:off x="1338955" y="4908275"/>
            <a:ext cx="6692980" cy="12557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800"/>
              </a:spcBef>
            </a:pPr>
            <a:r>
              <a:rPr lang="en-US" sz="2400" b="1" dirty="0">
                <a:solidFill>
                  <a:schemeClr val="tx1">
                    <a:lumMod val="75000"/>
                    <a:lumOff val="25000"/>
                  </a:schemeClr>
                </a:solidFill>
                <a:latin typeface="Century Gothic"/>
              </a:rPr>
              <a:t>OTHER USES</a:t>
            </a:r>
            <a:r>
              <a:rPr lang="en-US" dirty="0">
                <a:solidFill>
                  <a:schemeClr val="tx1">
                    <a:lumMod val="75000"/>
                    <a:lumOff val="25000"/>
                  </a:schemeClr>
                </a:solidFill>
              </a:rPr>
              <a:t>: </a:t>
            </a:r>
            <a:r>
              <a:rPr lang="en-US" sz="2000" dirty="0">
                <a:solidFill>
                  <a:schemeClr val="tx1">
                    <a:lumMod val="75000"/>
                    <a:lumOff val="25000"/>
                  </a:schemeClr>
                </a:solidFill>
                <a:latin typeface="Century Gothic"/>
              </a:rPr>
              <a:t>Potential third-party application of the methodology to shoreline and estuarine areas in other National Parks</a:t>
            </a:r>
            <a:endParaRPr lang="en-US" dirty="0">
              <a:solidFill>
                <a:schemeClr val="tx1">
                  <a:lumMod val="75000"/>
                  <a:lumOff val="25000"/>
                </a:schemeClr>
              </a:solidFill>
            </a:endParaRPr>
          </a:p>
          <a:p>
            <a:endParaRPr lang="en-US" dirty="0">
              <a:solidFill>
                <a:schemeClr val="tx1">
                  <a:lumMod val="75000"/>
                </a:schemeClr>
              </a:solidFill>
              <a:latin typeface="Garamond"/>
            </a:endParaRPr>
          </a:p>
        </p:txBody>
      </p:sp>
    </p:spTree>
    <p:extLst>
      <p:ext uri="{BB962C8B-B14F-4D97-AF65-F5344CB8AC3E}">
        <p14:creationId xmlns:p14="http://schemas.microsoft.com/office/powerpoint/2010/main" val="1452462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A1B5DB-88F4-27CF-DB8B-CD874A718B49}"/>
              </a:ext>
            </a:extLst>
          </p:cNvPr>
          <p:cNvSpPr>
            <a:spLocks noGrp="1"/>
          </p:cNvSpPr>
          <p:nvPr>
            <p:ph type="body" sz="quarter" idx="10"/>
          </p:nvPr>
        </p:nvSpPr>
        <p:spPr/>
        <p:txBody>
          <a:bodyPr vert="horz" lIns="91440" tIns="45720" rIns="91440" bIns="45720" rtlCol="0" anchor="t">
            <a:normAutofit/>
          </a:bodyPr>
          <a:lstStyle/>
          <a:p>
            <a:pPr marL="457200" indent="-457200">
              <a:buClr>
                <a:srgbClr val="67A478"/>
              </a:buClr>
              <a:buFont typeface="Arial" panose="020B0604020202020204" pitchFamily="34" charset="0"/>
              <a:buChar char="•"/>
            </a:pPr>
            <a:r>
              <a:rPr lang="en-US" dirty="0"/>
              <a:t>Michael Flynn (NPS Partner) </a:t>
            </a:r>
          </a:p>
          <a:p>
            <a:pPr marL="457200" indent="-457200">
              <a:buClr>
                <a:srgbClr val="67A478"/>
              </a:buClr>
              <a:buFont typeface="Arial" panose="020B0604020202020204" pitchFamily="34" charset="0"/>
              <a:buChar char="•"/>
            </a:pPr>
            <a:r>
              <a:rPr lang="en-US" dirty="0"/>
              <a:t>Olivia Landry (NASA DEVELOP Lead, Virginia – Langley)</a:t>
            </a:r>
          </a:p>
          <a:p>
            <a:pPr marL="457200" indent="-457200">
              <a:buClr>
                <a:srgbClr val="67A478"/>
              </a:buClr>
              <a:buFont typeface="Arial" panose="020B0604020202020204" pitchFamily="34" charset="0"/>
              <a:buChar char="•"/>
            </a:pPr>
            <a:r>
              <a:rPr lang="en-US" dirty="0"/>
              <a:t>Dr. Kenton Ross (NASA DEVELOP Science Advisor)</a:t>
            </a:r>
          </a:p>
          <a:p>
            <a:pPr marL="457200" indent="-457200">
              <a:buClr>
                <a:srgbClr val="67A478"/>
              </a:buClr>
              <a:buFont typeface="Arial" panose="020B0604020202020204" pitchFamily="34" charset="0"/>
              <a:buChar char="•"/>
            </a:pPr>
            <a:r>
              <a:rPr lang="en-US" dirty="0"/>
              <a:t>Dr. Xia Cai (NASA DEVELOP Science Advisor) </a:t>
            </a:r>
          </a:p>
          <a:p>
            <a:pPr marL="457200" indent="-457200">
              <a:buClr>
                <a:srgbClr val="67A478"/>
              </a:buClr>
              <a:buFont typeface="Arial" panose="020B0604020202020204" pitchFamily="34" charset="0"/>
              <a:buChar char="•"/>
            </a:pPr>
            <a:r>
              <a:rPr lang="en-US" dirty="0"/>
              <a:t>Cape Hatteras Ecological Conservation I </a:t>
            </a:r>
          </a:p>
          <a:p>
            <a:pPr lvl="2"/>
            <a:r>
              <a:rPr lang="en-US" sz="2400" dirty="0"/>
              <a:t> Ella Haugen (Project Lead)</a:t>
            </a:r>
            <a:endParaRPr lang="en-US" dirty="0"/>
          </a:p>
          <a:p>
            <a:pPr marL="1257300" lvl="1" indent="-342900"/>
            <a:r>
              <a:rPr lang="en-US" dirty="0"/>
              <a:t> Alyson Bergamini </a:t>
            </a:r>
          </a:p>
          <a:p>
            <a:pPr marL="1257300" lvl="1" indent="-342900"/>
            <a:r>
              <a:rPr lang="en-US" dirty="0"/>
              <a:t> Julian Alcantara </a:t>
            </a:r>
          </a:p>
        </p:txBody>
      </p:sp>
    </p:spTree>
    <p:extLst>
      <p:ext uri="{BB962C8B-B14F-4D97-AF65-F5344CB8AC3E}">
        <p14:creationId xmlns:p14="http://schemas.microsoft.com/office/powerpoint/2010/main" val="43829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each with grass and water&#10;&#10;Description automatically generated">
            <a:extLst>
              <a:ext uri="{FF2B5EF4-FFF2-40B4-BE49-F238E27FC236}">
                <a16:creationId xmlns:a16="http://schemas.microsoft.com/office/drawing/2014/main" id="{10FCA4BC-8E53-58FA-662E-85C1B1B62374}"/>
              </a:ext>
            </a:extLst>
          </p:cNvPr>
          <p:cNvPicPr>
            <a:picLocks noChangeAspect="1"/>
          </p:cNvPicPr>
          <p:nvPr/>
        </p:nvPicPr>
        <p:blipFill>
          <a:blip r:embed="rId3">
            <a:alphaModFix amt="18000"/>
          </a:blip>
          <a:stretch>
            <a:fillRect/>
          </a:stretch>
        </p:blipFill>
        <p:spPr>
          <a:xfrm>
            <a:off x="2875" y="5751"/>
            <a:ext cx="12200625" cy="6860875"/>
          </a:xfrm>
          <a:prstGeom prst="rect">
            <a:avLst/>
          </a:prstGeom>
        </p:spPr>
      </p:pic>
      <p:sp>
        <p:nvSpPr>
          <p:cNvPr id="2" name="Title 1">
            <a:extLst>
              <a:ext uri="{FF2B5EF4-FFF2-40B4-BE49-F238E27FC236}">
                <a16:creationId xmlns:a16="http://schemas.microsoft.com/office/drawing/2014/main" id="{C410F73F-63DF-4FC2-A93D-60BEC27D9C24}"/>
              </a:ext>
            </a:extLst>
          </p:cNvPr>
          <p:cNvSpPr>
            <a:spLocks noGrp="1"/>
          </p:cNvSpPr>
          <p:nvPr>
            <p:ph type="title"/>
          </p:nvPr>
        </p:nvSpPr>
        <p:spPr/>
        <p:txBody>
          <a:bodyPr>
            <a:normAutofit fontScale="90000"/>
          </a:bodyPr>
          <a:lstStyle/>
          <a:p>
            <a:r>
              <a:rPr lang="en-US"/>
              <a:t>MEET THE TEAM</a:t>
            </a:r>
          </a:p>
        </p:txBody>
      </p:sp>
      <p:pic>
        <p:nvPicPr>
          <p:cNvPr id="13" name="Picture 12" descr="A green circle with black background&#10;&#10;Description automatically generated">
            <a:extLst>
              <a:ext uri="{FF2B5EF4-FFF2-40B4-BE49-F238E27FC236}">
                <a16:creationId xmlns:a16="http://schemas.microsoft.com/office/drawing/2014/main" id="{5BCEE960-E7F8-157C-B0A9-C246672C30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59467" y="1653537"/>
            <a:ext cx="2507806" cy="2421542"/>
          </a:xfrm>
          <a:prstGeom prst="rect">
            <a:avLst/>
          </a:prstGeom>
        </p:spPr>
      </p:pic>
      <p:pic>
        <p:nvPicPr>
          <p:cNvPr id="15" name="Picture 14" descr="A green circle with black background&#10;&#10;Description automatically generated">
            <a:extLst>
              <a:ext uri="{FF2B5EF4-FFF2-40B4-BE49-F238E27FC236}">
                <a16:creationId xmlns:a16="http://schemas.microsoft.com/office/drawing/2014/main" id="{D6C8E96B-2F7C-1C4D-363F-531EACA6161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68687" y="3904821"/>
            <a:ext cx="2507806" cy="2421542"/>
          </a:xfrm>
          <a:prstGeom prst="rect">
            <a:avLst/>
          </a:prstGeom>
        </p:spPr>
      </p:pic>
      <p:pic>
        <p:nvPicPr>
          <p:cNvPr id="17" name="Picture 16" descr="A green circle with black background&#10;&#10;Description automatically generated">
            <a:extLst>
              <a:ext uri="{FF2B5EF4-FFF2-40B4-BE49-F238E27FC236}">
                <a16:creationId xmlns:a16="http://schemas.microsoft.com/office/drawing/2014/main" id="{7FA1CE7A-EBA8-5C67-55D2-DFF1A9FB7A5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27893" y="1684936"/>
            <a:ext cx="2507806" cy="2421542"/>
          </a:xfrm>
          <a:prstGeom prst="rect">
            <a:avLst/>
          </a:prstGeom>
        </p:spPr>
      </p:pic>
      <p:pic>
        <p:nvPicPr>
          <p:cNvPr id="19" name="Picture 18" descr="A green circle with black background&#10;&#10;Description automatically generated">
            <a:extLst>
              <a:ext uri="{FF2B5EF4-FFF2-40B4-BE49-F238E27FC236}">
                <a16:creationId xmlns:a16="http://schemas.microsoft.com/office/drawing/2014/main" id="{B72AB530-B713-37C9-DF87-B614D4E6E3E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75977" y="4007830"/>
            <a:ext cx="2507806" cy="2421542"/>
          </a:xfrm>
          <a:prstGeom prst="rect">
            <a:avLst/>
          </a:prstGeom>
        </p:spPr>
      </p:pic>
      <p:pic>
        <p:nvPicPr>
          <p:cNvPr id="21" name="Picture 20">
            <a:extLst>
              <a:ext uri="{FF2B5EF4-FFF2-40B4-BE49-F238E27FC236}">
                <a16:creationId xmlns:a16="http://schemas.microsoft.com/office/drawing/2014/main" id="{1D053797-A703-0F91-5A4F-1791DBAB3AFC}"/>
              </a:ext>
            </a:extLst>
          </p:cNvPr>
          <p:cNvPicPr>
            <a:picLocks/>
          </p:cNvPicPr>
          <p:nvPr/>
        </p:nvPicPr>
        <p:blipFill rotWithShape="1">
          <a:blip r:embed="rId5"/>
          <a:srcRect l="1289" r="984" b="36047"/>
          <a:stretch/>
        </p:blipFill>
        <p:spPr>
          <a:xfrm>
            <a:off x="858733" y="4120662"/>
            <a:ext cx="1965960" cy="1965960"/>
          </a:xfrm>
          <a:prstGeom prst="flowChartConnector">
            <a:avLst/>
          </a:prstGeom>
        </p:spPr>
      </p:pic>
      <p:pic>
        <p:nvPicPr>
          <p:cNvPr id="23" name="Picture 22" descr="A person in a suit with her arms crossed&#10;&#10;Description automatically generated">
            <a:extLst>
              <a:ext uri="{FF2B5EF4-FFF2-40B4-BE49-F238E27FC236}">
                <a16:creationId xmlns:a16="http://schemas.microsoft.com/office/drawing/2014/main" id="{935AA634-D0A4-8D40-B8E5-CF93B3259937}"/>
              </a:ext>
            </a:extLst>
          </p:cNvPr>
          <p:cNvPicPr>
            <a:picLocks noChangeAspect="1"/>
          </p:cNvPicPr>
          <p:nvPr/>
        </p:nvPicPr>
        <p:blipFill rotWithShape="1">
          <a:blip r:embed="rId6"/>
          <a:srcRect l="7671" t="790" r="-1024" b="36083"/>
          <a:stretch/>
        </p:blipFill>
        <p:spPr>
          <a:xfrm>
            <a:off x="3431463" y="1887745"/>
            <a:ext cx="1963315" cy="1962583"/>
          </a:xfrm>
          <a:prstGeom prst="flowChartConnector">
            <a:avLst/>
          </a:prstGeom>
        </p:spPr>
      </p:pic>
      <p:sp>
        <p:nvSpPr>
          <p:cNvPr id="8" name="TextBox 7">
            <a:extLst>
              <a:ext uri="{FF2B5EF4-FFF2-40B4-BE49-F238E27FC236}">
                <a16:creationId xmlns:a16="http://schemas.microsoft.com/office/drawing/2014/main" id="{7289C5B8-EE64-CF55-BC31-D8E353E0A9A9}"/>
              </a:ext>
            </a:extLst>
          </p:cNvPr>
          <p:cNvSpPr txBox="1"/>
          <p:nvPr/>
        </p:nvSpPr>
        <p:spPr>
          <a:xfrm>
            <a:off x="9444573" y="6550223"/>
            <a:ext cx="36494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Image Credit: DEVELOP Team​</a:t>
            </a:r>
            <a:endParaRPr lang="en-US"/>
          </a:p>
        </p:txBody>
      </p:sp>
      <p:pic>
        <p:nvPicPr>
          <p:cNvPr id="4" name="Picture 3" descr="A person in a suit&#10;&#10;Description automatically generated">
            <a:extLst>
              <a:ext uri="{FF2B5EF4-FFF2-40B4-BE49-F238E27FC236}">
                <a16:creationId xmlns:a16="http://schemas.microsoft.com/office/drawing/2014/main" id="{B9BDE40F-0875-CF03-6A40-4B4A36BCB64B}"/>
              </a:ext>
            </a:extLst>
          </p:cNvPr>
          <p:cNvPicPr>
            <a:picLocks/>
          </p:cNvPicPr>
          <p:nvPr/>
        </p:nvPicPr>
        <p:blipFill rotWithShape="1">
          <a:blip r:embed="rId7"/>
          <a:srcRect l="13889" t="10625" r="6481" b="35625"/>
          <a:stretch/>
        </p:blipFill>
        <p:spPr>
          <a:xfrm>
            <a:off x="6809603" y="1923954"/>
            <a:ext cx="1965960" cy="1965960"/>
          </a:xfrm>
          <a:prstGeom prst="ellipse">
            <a:avLst/>
          </a:prstGeom>
        </p:spPr>
      </p:pic>
      <p:pic>
        <p:nvPicPr>
          <p:cNvPr id="6" name="Picture 5" descr="A person standing in front of a sign&#10;&#10;Description automatically generated">
            <a:extLst>
              <a:ext uri="{FF2B5EF4-FFF2-40B4-BE49-F238E27FC236}">
                <a16:creationId xmlns:a16="http://schemas.microsoft.com/office/drawing/2014/main" id="{05F3B7BA-A150-AE1C-626E-F993A2DA3FFE}"/>
              </a:ext>
            </a:extLst>
          </p:cNvPr>
          <p:cNvPicPr>
            <a:picLocks/>
          </p:cNvPicPr>
          <p:nvPr/>
        </p:nvPicPr>
        <p:blipFill rotWithShape="1">
          <a:blip r:embed="rId8"/>
          <a:srcRect l="9482" t="17263" r="16380" b="31547"/>
          <a:stretch/>
        </p:blipFill>
        <p:spPr>
          <a:xfrm>
            <a:off x="9461234" y="4243405"/>
            <a:ext cx="1965960" cy="1965960"/>
          </a:xfrm>
          <a:prstGeom prst="ellipse">
            <a:avLst/>
          </a:prstGeom>
        </p:spPr>
      </p:pic>
      <p:sp>
        <p:nvSpPr>
          <p:cNvPr id="10" name="Oval 9">
            <a:extLst>
              <a:ext uri="{FF2B5EF4-FFF2-40B4-BE49-F238E27FC236}">
                <a16:creationId xmlns:a16="http://schemas.microsoft.com/office/drawing/2014/main" id="{831846AD-F875-58E7-73A5-0E4063E80DD6}"/>
              </a:ext>
            </a:extLst>
          </p:cNvPr>
          <p:cNvSpPr/>
          <p:nvPr/>
        </p:nvSpPr>
        <p:spPr>
          <a:xfrm rot="16200000">
            <a:off x="5761444" y="997597"/>
            <a:ext cx="4062667" cy="3934780"/>
          </a:xfrm>
          <a:prstGeom prst="ellipse">
            <a:avLst/>
          </a:prstGeom>
          <a:noFill/>
        </p:spPr>
        <p:txBody>
          <a:bodyPr wrap="none" lIns="91440" tIns="45720" rIns="91440" bIns="45720">
            <a:prstTxWarp prst="textCircle">
              <a:avLst/>
            </a:prstTxWarp>
            <a:spAutoFit/>
          </a:bodyPr>
          <a:lstStyle/>
          <a:p>
            <a:pPr algn="ctr"/>
            <a:r>
              <a:rPr lang="en-US" sz="2400" b="0" cap="none" spc="0">
                <a:ln w="0"/>
                <a:solidFill>
                  <a:schemeClr val="tx1">
                    <a:lumMod val="75000"/>
                    <a:lumOff val="25000"/>
                  </a:schemeClr>
                </a:solidFill>
                <a:effectLst>
                  <a:outerShdw blurRad="38100" dist="19050" dir="2700000" algn="tl" rotWithShape="0">
                    <a:schemeClr val="dk1">
                      <a:alpha val="40000"/>
                    </a:schemeClr>
                  </a:outerShdw>
                </a:effectLst>
                <a:latin typeface="+mj-lt"/>
              </a:rPr>
              <a:t>Dave Babson</a:t>
            </a:r>
          </a:p>
        </p:txBody>
      </p:sp>
      <p:sp>
        <p:nvSpPr>
          <p:cNvPr id="12" name="Oval 11">
            <a:extLst>
              <a:ext uri="{FF2B5EF4-FFF2-40B4-BE49-F238E27FC236}">
                <a16:creationId xmlns:a16="http://schemas.microsoft.com/office/drawing/2014/main" id="{F3575BC2-079B-EEB9-A71E-2697B336B67A}"/>
              </a:ext>
            </a:extLst>
          </p:cNvPr>
          <p:cNvSpPr/>
          <p:nvPr/>
        </p:nvSpPr>
        <p:spPr>
          <a:xfrm rot="16200000">
            <a:off x="2482607" y="896918"/>
            <a:ext cx="3861310" cy="3934780"/>
          </a:xfrm>
          <a:prstGeom prst="ellipse">
            <a:avLst/>
          </a:prstGeom>
          <a:noFill/>
        </p:spPr>
        <p:txBody>
          <a:bodyPr wrap="none" lIns="91440" tIns="45720" rIns="91440" bIns="45720">
            <a:prstTxWarp prst="textCircle">
              <a:avLst/>
            </a:prstTxWarp>
            <a:spAutoFit/>
          </a:bodyPr>
          <a:lstStyle/>
          <a:p>
            <a:pPr algn="ctr"/>
            <a:r>
              <a:rPr lang="en-US" sz="2400" b="0" cap="none" spc="0">
                <a:ln w="0"/>
                <a:solidFill>
                  <a:schemeClr val="tx1">
                    <a:lumMod val="75000"/>
                    <a:lumOff val="25000"/>
                  </a:schemeClr>
                </a:solidFill>
                <a:effectLst>
                  <a:outerShdw blurRad="38100" dist="19050" dir="2700000" algn="tl" rotWithShape="0">
                    <a:schemeClr val="dk1">
                      <a:alpha val="40000"/>
                    </a:schemeClr>
                  </a:outerShdw>
                </a:effectLst>
                <a:latin typeface="+mj-lt"/>
              </a:rPr>
              <a:t>Mia Schwartz</a:t>
            </a:r>
          </a:p>
        </p:txBody>
      </p:sp>
      <p:sp>
        <p:nvSpPr>
          <p:cNvPr id="14" name="Oval 13">
            <a:extLst>
              <a:ext uri="{FF2B5EF4-FFF2-40B4-BE49-F238E27FC236}">
                <a16:creationId xmlns:a16="http://schemas.microsoft.com/office/drawing/2014/main" id="{BD2AF11D-17BB-C05A-40A5-B8D5746C1F0A}"/>
              </a:ext>
            </a:extLst>
          </p:cNvPr>
          <p:cNvSpPr/>
          <p:nvPr/>
        </p:nvSpPr>
        <p:spPr>
          <a:xfrm rot="16200000">
            <a:off x="-187291" y="3220470"/>
            <a:ext cx="4062667" cy="3934780"/>
          </a:xfrm>
          <a:prstGeom prst="ellipse">
            <a:avLst/>
          </a:prstGeom>
          <a:noFill/>
        </p:spPr>
        <p:txBody>
          <a:bodyPr wrap="none" lIns="91440" tIns="45720" rIns="91440" bIns="45720">
            <a:prstTxWarp prst="textCircle">
              <a:avLst/>
            </a:prstTxWarp>
            <a:spAutoFit/>
          </a:bodyPr>
          <a:lstStyle/>
          <a:p>
            <a:pPr algn="ctr"/>
            <a:r>
              <a:rPr lang="en-US" sz="2400" b="0" cap="none" spc="0">
                <a:ln w="0"/>
                <a:solidFill>
                  <a:schemeClr val="tx1">
                    <a:lumMod val="75000"/>
                    <a:lumOff val="25000"/>
                  </a:schemeClr>
                </a:solidFill>
                <a:effectLst>
                  <a:outerShdw blurRad="38100" dist="19050" dir="2700000" algn="tl" rotWithShape="0">
                    <a:schemeClr val="dk1">
                      <a:alpha val="40000"/>
                    </a:schemeClr>
                  </a:outerShdw>
                </a:effectLst>
                <a:latin typeface="+mj-lt"/>
              </a:rPr>
              <a:t>Haley Baker</a:t>
            </a:r>
          </a:p>
        </p:txBody>
      </p:sp>
      <p:sp>
        <p:nvSpPr>
          <p:cNvPr id="16" name="Oval 15">
            <a:extLst>
              <a:ext uri="{FF2B5EF4-FFF2-40B4-BE49-F238E27FC236}">
                <a16:creationId xmlns:a16="http://schemas.microsoft.com/office/drawing/2014/main" id="{37B96E40-9F4A-761F-0EFE-ACE411B7F481}"/>
              </a:ext>
            </a:extLst>
          </p:cNvPr>
          <p:cNvSpPr/>
          <p:nvPr/>
        </p:nvSpPr>
        <p:spPr>
          <a:xfrm rot="16200000">
            <a:off x="8401894" y="3312824"/>
            <a:ext cx="4062667" cy="3934780"/>
          </a:xfrm>
          <a:prstGeom prst="ellipse">
            <a:avLst/>
          </a:prstGeom>
          <a:noFill/>
        </p:spPr>
        <p:txBody>
          <a:bodyPr wrap="none" lIns="91440" tIns="45720" rIns="91440" bIns="45720">
            <a:prstTxWarp prst="textCircle">
              <a:avLst/>
            </a:prstTxWarp>
            <a:spAutoFit/>
          </a:bodyPr>
          <a:lstStyle/>
          <a:p>
            <a:pPr algn="ctr"/>
            <a:r>
              <a:rPr lang="en-US" sz="2400" b="0" cap="none" spc="0">
                <a:ln w="0"/>
                <a:solidFill>
                  <a:schemeClr val="tx1">
                    <a:lumMod val="75000"/>
                    <a:lumOff val="25000"/>
                  </a:schemeClr>
                </a:solidFill>
                <a:effectLst>
                  <a:outerShdw blurRad="38100" dist="19050" dir="2700000" algn="tl" rotWithShape="0">
                    <a:schemeClr val="dk1">
                      <a:alpha val="40000"/>
                    </a:schemeClr>
                  </a:outerShdw>
                </a:effectLst>
                <a:latin typeface="+mj-lt"/>
              </a:rPr>
              <a:t>Alexandre Passin</a:t>
            </a:r>
          </a:p>
        </p:txBody>
      </p:sp>
    </p:spTree>
    <p:extLst>
      <p:ext uri="{BB962C8B-B14F-4D97-AF65-F5344CB8AC3E}">
        <p14:creationId xmlns:p14="http://schemas.microsoft.com/office/powerpoint/2010/main" val="4283747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normAutofit/>
          </a:bodyPr>
          <a:lstStyle/>
          <a:p>
            <a:r>
              <a:rPr lang="en-US"/>
              <a:t>PROJECT PARTNER</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5830957" y="2342370"/>
            <a:ext cx="6352046" cy="3103473"/>
          </a:xfrm>
        </p:spPr>
        <p:txBody>
          <a:bodyPr vert="horz" lIns="91440" tIns="45720" rIns="91440" bIns="45720" rtlCol="0" anchor="t">
            <a:noAutofit/>
          </a:bodyPr>
          <a:lstStyle/>
          <a:p>
            <a:pPr algn="ctr">
              <a:lnSpc>
                <a:spcPct val="100000"/>
              </a:lnSpc>
              <a:buClr>
                <a:srgbClr val="67A478"/>
              </a:buClr>
            </a:pPr>
            <a:r>
              <a:rPr lang="en-US" b="1"/>
              <a:t>Goals of </a:t>
            </a:r>
            <a:r>
              <a:rPr lang="en-US" b="1" err="1"/>
              <a:t>CAHA</a:t>
            </a:r>
            <a:endParaRPr lang="en-US"/>
          </a:p>
          <a:p>
            <a:pPr marL="342900" indent="-342900">
              <a:lnSpc>
                <a:spcPct val="100000"/>
              </a:lnSpc>
              <a:buClr>
                <a:srgbClr val="67A478"/>
              </a:buClr>
              <a:buFont typeface="Arial" panose="020B0604020202020204" pitchFamily="34" charset="0"/>
              <a:buChar char="•"/>
            </a:pPr>
            <a:r>
              <a:rPr lang="en-US" sz="2400" b="1">
                <a:solidFill>
                  <a:srgbClr val="67A478"/>
                </a:solidFill>
              </a:rPr>
              <a:t>Conserve the ecosystem </a:t>
            </a:r>
            <a:r>
              <a:rPr lang="en-US" sz="2400"/>
              <a:t>for wildlife</a:t>
            </a:r>
          </a:p>
          <a:p>
            <a:pPr marL="342900" indent="-342900">
              <a:lnSpc>
                <a:spcPct val="100000"/>
              </a:lnSpc>
              <a:buClr>
                <a:srgbClr val="67A478"/>
              </a:buClr>
              <a:buFont typeface="Arial" panose="020B0604020202020204" pitchFamily="34" charset="0"/>
              <a:buChar char="•"/>
            </a:pPr>
            <a:r>
              <a:rPr lang="en-US" sz="2400"/>
              <a:t>Implement measures to </a:t>
            </a:r>
            <a:r>
              <a:rPr lang="en-US" sz="2400" b="1">
                <a:solidFill>
                  <a:srgbClr val="67A478"/>
                </a:solidFill>
              </a:rPr>
              <a:t>protect against coastal erosion</a:t>
            </a:r>
            <a:r>
              <a:rPr lang="en-US" sz="2400" b="1"/>
              <a:t> </a:t>
            </a:r>
            <a:r>
              <a:rPr lang="en-US" sz="2400"/>
              <a:t>that may damage infrastructure and natural beauty</a:t>
            </a:r>
          </a:p>
          <a:p>
            <a:pPr marL="342900" indent="-342900">
              <a:lnSpc>
                <a:spcPct val="100000"/>
              </a:lnSpc>
              <a:buClr>
                <a:srgbClr val="67A478"/>
              </a:buClr>
              <a:buFont typeface="Arial" panose="020B0604020202020204" pitchFamily="34" charset="0"/>
              <a:buChar char="•"/>
            </a:pPr>
            <a:r>
              <a:rPr lang="en-US" sz="2400"/>
              <a:t>Provide opportunities for </a:t>
            </a:r>
            <a:r>
              <a:rPr lang="en-US" sz="2400" b="1">
                <a:solidFill>
                  <a:srgbClr val="67A478"/>
                </a:solidFill>
              </a:rPr>
              <a:t>community engagement</a:t>
            </a:r>
          </a:p>
        </p:txBody>
      </p:sp>
      <p:sp>
        <p:nvSpPr>
          <p:cNvPr id="9" name="TextBox 8">
            <a:extLst>
              <a:ext uri="{FF2B5EF4-FFF2-40B4-BE49-F238E27FC236}">
                <a16:creationId xmlns:a16="http://schemas.microsoft.com/office/drawing/2014/main" id="{348D339D-B3C9-6713-6C9A-C022B8301818}"/>
              </a:ext>
            </a:extLst>
          </p:cNvPr>
          <p:cNvSpPr txBox="1"/>
          <p:nvPr/>
        </p:nvSpPr>
        <p:spPr>
          <a:xfrm>
            <a:off x="8942483" y="6509953"/>
            <a:ext cx="32405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Image Credit: NPS, DEVELOP Team</a:t>
            </a:r>
            <a:endParaRPr lang="en-US">
              <a:solidFill>
                <a:schemeClr val="tx1">
                  <a:lumMod val="75000"/>
                  <a:lumOff val="25000"/>
                </a:schemeClr>
              </a:solidFill>
            </a:endParaRPr>
          </a:p>
          <a:p>
            <a:pPr algn="l"/>
            <a:endParaRPr lang="en-US" i="1"/>
          </a:p>
        </p:txBody>
      </p:sp>
      <p:pic>
        <p:nvPicPr>
          <p:cNvPr id="3" name="Picture 2" descr="A group of people posing for a photo on a beach&#10;&#10;Description automatically generated">
            <a:extLst>
              <a:ext uri="{FF2B5EF4-FFF2-40B4-BE49-F238E27FC236}">
                <a16:creationId xmlns:a16="http://schemas.microsoft.com/office/drawing/2014/main" id="{1013EA75-939F-7E4D-7F60-ABAA617575F5}"/>
              </a:ext>
            </a:extLst>
          </p:cNvPr>
          <p:cNvPicPr>
            <a:picLocks noChangeAspect="1"/>
          </p:cNvPicPr>
          <p:nvPr/>
        </p:nvPicPr>
        <p:blipFill rotWithShape="1">
          <a:blip r:embed="rId3"/>
          <a:srcRect l="16155" t="9140" r="12883" b="28763"/>
          <a:stretch/>
        </p:blipFill>
        <p:spPr>
          <a:xfrm>
            <a:off x="1469992" y="3429000"/>
            <a:ext cx="4209328" cy="2805982"/>
          </a:xfrm>
          <a:prstGeom prst="ellipse">
            <a:avLst/>
          </a:prstGeom>
          <a:ln w="190500" cap="rnd">
            <a:solidFill>
              <a:srgbClr val="C56C39"/>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Graphic 7" descr="File:US-NationalParkService-Logo.svg - Wikimedia Commons">
            <a:extLst>
              <a:ext uri="{FF2B5EF4-FFF2-40B4-BE49-F238E27FC236}">
                <a16:creationId xmlns:a16="http://schemas.microsoft.com/office/drawing/2014/main" id="{FF289E66-F0DB-5E6D-1CE3-26D157B0F3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57" y="2338238"/>
            <a:ext cx="2362270" cy="2950141"/>
          </a:xfrm>
          <a:prstGeom prst="rect">
            <a:avLst/>
          </a:prstGeom>
        </p:spPr>
      </p:pic>
      <p:sp>
        <p:nvSpPr>
          <p:cNvPr id="5" name="TextBox 4">
            <a:extLst>
              <a:ext uri="{FF2B5EF4-FFF2-40B4-BE49-F238E27FC236}">
                <a16:creationId xmlns:a16="http://schemas.microsoft.com/office/drawing/2014/main" id="{5CAB2EBE-DDBC-65A0-2B7D-C6A6FE30C1E2}"/>
              </a:ext>
            </a:extLst>
          </p:cNvPr>
          <p:cNvSpPr txBox="1"/>
          <p:nvPr/>
        </p:nvSpPr>
        <p:spPr>
          <a:xfrm>
            <a:off x="288857" y="1018931"/>
            <a:ext cx="5830957" cy="1323439"/>
          </a:xfrm>
          <a:prstGeom prst="rect">
            <a:avLst/>
          </a:prstGeom>
          <a:noFill/>
        </p:spPr>
        <p:txBody>
          <a:bodyPr wrap="square" rtlCol="0">
            <a:spAutoFit/>
          </a:bodyPr>
          <a:lstStyle/>
          <a:p>
            <a:pPr algn="ctr">
              <a:lnSpc>
                <a:spcPct val="100000"/>
              </a:lnSpc>
              <a:buClr>
                <a:srgbClr val="67A478"/>
              </a:buClr>
            </a:pPr>
            <a:endParaRPr lang="en-US" b="1">
              <a:latin typeface="+mj-lt"/>
            </a:endParaRPr>
          </a:p>
          <a:p>
            <a:pPr>
              <a:lnSpc>
                <a:spcPct val="100000"/>
              </a:lnSpc>
              <a:buClr>
                <a:srgbClr val="67A478"/>
              </a:buClr>
            </a:pPr>
            <a:r>
              <a:rPr lang="en-US" sz="2400">
                <a:solidFill>
                  <a:schemeClr val="tx1">
                    <a:lumMod val="75000"/>
                    <a:lumOff val="25000"/>
                  </a:schemeClr>
                </a:solidFill>
                <a:latin typeface="+mj-lt"/>
              </a:rPr>
              <a:t>Cape Hatteras National Seashore</a:t>
            </a:r>
          </a:p>
          <a:p>
            <a:pPr>
              <a:lnSpc>
                <a:spcPct val="100000"/>
              </a:lnSpc>
              <a:buClr>
                <a:srgbClr val="67A478"/>
              </a:buClr>
            </a:pPr>
            <a:r>
              <a:rPr lang="en-US" sz="2000">
                <a:solidFill>
                  <a:schemeClr val="bg1">
                    <a:lumMod val="50000"/>
                  </a:schemeClr>
                </a:solidFill>
                <a:latin typeface="+mj-lt"/>
              </a:rPr>
              <a:t>Michael Flynn, NPS Physical Scientist</a:t>
            </a:r>
            <a:endParaRPr lang="en-US" b="1">
              <a:solidFill>
                <a:schemeClr val="bg1">
                  <a:lumMod val="50000"/>
                </a:schemeClr>
              </a:solidFill>
              <a:latin typeface="+mj-lt"/>
            </a:endParaRPr>
          </a:p>
          <a:p>
            <a:endParaRPr lang="en-US"/>
          </a:p>
        </p:txBody>
      </p:sp>
    </p:spTree>
    <p:extLst>
      <p:ext uri="{BB962C8B-B14F-4D97-AF65-F5344CB8AC3E}">
        <p14:creationId xmlns:p14="http://schemas.microsoft.com/office/powerpoint/2010/main" val="2878901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n aerial view of an island&#10;&#10;Description automatically generated">
            <a:extLst>
              <a:ext uri="{FF2B5EF4-FFF2-40B4-BE49-F238E27FC236}">
                <a16:creationId xmlns:a16="http://schemas.microsoft.com/office/drawing/2014/main" id="{D5DAE57E-9A54-3F01-6EFB-9DF3D49CED49}"/>
              </a:ext>
            </a:extLst>
          </p:cNvPr>
          <p:cNvPicPr>
            <a:picLocks noChangeAspect="1"/>
          </p:cNvPicPr>
          <p:nvPr/>
        </p:nvPicPr>
        <p:blipFill>
          <a:blip r:embed="rId3"/>
          <a:stretch>
            <a:fillRect/>
          </a:stretch>
        </p:blipFill>
        <p:spPr>
          <a:xfrm>
            <a:off x="3764704" y="258792"/>
            <a:ext cx="8108950" cy="6268529"/>
          </a:xfrm>
          <a:prstGeom prst="rect">
            <a:avLst/>
          </a:prstGeom>
        </p:spPr>
      </p:pic>
      <p:sp>
        <p:nvSpPr>
          <p:cNvPr id="2" name="Title 1">
            <a:extLst>
              <a:ext uri="{FF2B5EF4-FFF2-40B4-BE49-F238E27FC236}">
                <a16:creationId xmlns:a16="http://schemas.microsoft.com/office/drawing/2014/main" id="{850BF667-63C8-BD8C-094F-B333D89E1BDF}"/>
              </a:ext>
            </a:extLst>
          </p:cNvPr>
          <p:cNvSpPr>
            <a:spLocks noGrp="1"/>
          </p:cNvSpPr>
          <p:nvPr>
            <p:ph type="title"/>
          </p:nvPr>
        </p:nvSpPr>
        <p:spPr>
          <a:xfrm>
            <a:off x="415455" y="98672"/>
            <a:ext cx="11179175" cy="690466"/>
          </a:xfrm>
        </p:spPr>
        <p:txBody>
          <a:bodyPr>
            <a:normAutofit fontScale="90000"/>
          </a:bodyPr>
          <a:lstStyle/>
          <a:p>
            <a:r>
              <a:rPr lang="en-US"/>
              <a:t> STUDY AREA</a:t>
            </a:r>
            <a:br>
              <a:rPr lang="en-US"/>
            </a:br>
            <a:r>
              <a:rPr lang="en-US"/>
              <a:t> &amp; PERIOD</a:t>
            </a:r>
          </a:p>
        </p:txBody>
      </p:sp>
      <p:sp>
        <p:nvSpPr>
          <p:cNvPr id="12" name="Rectangle 11">
            <a:extLst>
              <a:ext uri="{FF2B5EF4-FFF2-40B4-BE49-F238E27FC236}">
                <a16:creationId xmlns:a16="http://schemas.microsoft.com/office/drawing/2014/main" id="{47C19561-3B41-938D-9F00-BB66FB716DFE}"/>
              </a:ext>
            </a:extLst>
          </p:cNvPr>
          <p:cNvSpPr/>
          <p:nvPr/>
        </p:nvSpPr>
        <p:spPr>
          <a:xfrm>
            <a:off x="3781985" y="280146"/>
            <a:ext cx="8094452" cy="6239773"/>
          </a:xfrm>
          <a:prstGeom prst="rect">
            <a:avLst/>
          </a:prstGeom>
          <a:noFill/>
          <a:ln w="57150">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map of the state of north america&#10;&#10;Description automatically generated">
            <a:extLst>
              <a:ext uri="{FF2B5EF4-FFF2-40B4-BE49-F238E27FC236}">
                <a16:creationId xmlns:a16="http://schemas.microsoft.com/office/drawing/2014/main" id="{B20EBE46-F97E-DE7F-9D61-E8887818D76C}"/>
              </a:ext>
            </a:extLst>
          </p:cNvPr>
          <p:cNvPicPr>
            <a:picLocks noChangeAspect="1"/>
          </p:cNvPicPr>
          <p:nvPr/>
        </p:nvPicPr>
        <p:blipFill>
          <a:blip r:embed="rId4"/>
          <a:stretch>
            <a:fillRect/>
          </a:stretch>
        </p:blipFill>
        <p:spPr>
          <a:xfrm>
            <a:off x="306238" y="2404884"/>
            <a:ext cx="3154393" cy="2508310"/>
          </a:xfrm>
          <a:prstGeom prst="rect">
            <a:avLst/>
          </a:prstGeom>
        </p:spPr>
      </p:pic>
      <p:pic>
        <p:nvPicPr>
          <p:cNvPr id="8" name="Picture 7" descr="A black square with green border&#10;&#10;Description automatically generated">
            <a:extLst>
              <a:ext uri="{FF2B5EF4-FFF2-40B4-BE49-F238E27FC236}">
                <a16:creationId xmlns:a16="http://schemas.microsoft.com/office/drawing/2014/main" id="{3145DA51-2C1C-04A7-FD3A-34948D0E19F8}"/>
              </a:ext>
            </a:extLst>
          </p:cNvPr>
          <p:cNvPicPr>
            <a:picLocks noChangeAspect="1"/>
          </p:cNvPicPr>
          <p:nvPr/>
        </p:nvPicPr>
        <p:blipFill>
          <a:blip r:embed="rId5"/>
          <a:stretch>
            <a:fillRect/>
          </a:stretch>
        </p:blipFill>
        <p:spPr>
          <a:xfrm>
            <a:off x="2958681" y="3502683"/>
            <a:ext cx="379922" cy="341463"/>
          </a:xfrm>
          <a:prstGeom prst="rect">
            <a:avLst/>
          </a:prstGeom>
        </p:spPr>
      </p:pic>
      <p:sp>
        <p:nvSpPr>
          <p:cNvPr id="14" name="TextBox 13">
            <a:extLst>
              <a:ext uri="{FF2B5EF4-FFF2-40B4-BE49-F238E27FC236}">
                <a16:creationId xmlns:a16="http://schemas.microsoft.com/office/drawing/2014/main" id="{77F63780-5F0D-680F-BF62-D69070866826}"/>
              </a:ext>
            </a:extLst>
          </p:cNvPr>
          <p:cNvSpPr txBox="1"/>
          <p:nvPr/>
        </p:nvSpPr>
        <p:spPr>
          <a:xfrm>
            <a:off x="9993278" y="2683853"/>
            <a:ext cx="12545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latin typeface="+mj-lt"/>
              </a:rPr>
              <a:t>Haulover</a:t>
            </a:r>
          </a:p>
        </p:txBody>
      </p:sp>
      <p:sp>
        <p:nvSpPr>
          <p:cNvPr id="17" name="TextBox 16">
            <a:extLst>
              <a:ext uri="{FF2B5EF4-FFF2-40B4-BE49-F238E27FC236}">
                <a16:creationId xmlns:a16="http://schemas.microsoft.com/office/drawing/2014/main" id="{9EAE5C8D-7F40-ACE6-F27A-004AA259B87B}"/>
              </a:ext>
            </a:extLst>
          </p:cNvPr>
          <p:cNvSpPr txBox="1"/>
          <p:nvPr/>
        </p:nvSpPr>
        <p:spPr>
          <a:xfrm rot="20580000">
            <a:off x="10297355" y="5247662"/>
            <a:ext cx="17423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mj-lt"/>
              </a:rPr>
              <a:t>Cape Hatteras</a:t>
            </a:r>
          </a:p>
        </p:txBody>
      </p:sp>
      <p:sp>
        <p:nvSpPr>
          <p:cNvPr id="18" name="TextBox 17">
            <a:extLst>
              <a:ext uri="{FF2B5EF4-FFF2-40B4-BE49-F238E27FC236}">
                <a16:creationId xmlns:a16="http://schemas.microsoft.com/office/drawing/2014/main" id="{87AF18E3-AC39-2150-287A-D3CDEC0DBF33}"/>
              </a:ext>
            </a:extLst>
          </p:cNvPr>
          <p:cNvSpPr txBox="1"/>
          <p:nvPr/>
        </p:nvSpPr>
        <p:spPr>
          <a:xfrm rot="20580000">
            <a:off x="7466502" y="4927546"/>
            <a:ext cx="11244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mj-lt"/>
              </a:rPr>
              <a:t>Sandy Bay</a:t>
            </a:r>
          </a:p>
        </p:txBody>
      </p:sp>
      <p:sp>
        <p:nvSpPr>
          <p:cNvPr id="19" name="TextBox 18">
            <a:extLst>
              <a:ext uri="{FF2B5EF4-FFF2-40B4-BE49-F238E27FC236}">
                <a16:creationId xmlns:a16="http://schemas.microsoft.com/office/drawing/2014/main" id="{6B6097A8-A7DB-6E86-BBCB-99892CF1C525}"/>
              </a:ext>
            </a:extLst>
          </p:cNvPr>
          <p:cNvSpPr txBox="1"/>
          <p:nvPr/>
        </p:nvSpPr>
        <p:spPr>
          <a:xfrm rot="20460000">
            <a:off x="3642421" y="5211751"/>
            <a:ext cx="220701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bg1"/>
                </a:solidFill>
                <a:latin typeface="+mj-lt"/>
              </a:rPr>
              <a:t>Northern Ocracoke</a:t>
            </a:r>
          </a:p>
          <a:p>
            <a:pPr algn="r"/>
            <a:r>
              <a:rPr lang="en-US" sz="1400">
                <a:solidFill>
                  <a:schemeClr val="bg1"/>
                </a:solidFill>
                <a:latin typeface="+mj-lt"/>
              </a:rPr>
              <a:t>Island</a:t>
            </a:r>
          </a:p>
        </p:txBody>
      </p:sp>
      <p:sp>
        <p:nvSpPr>
          <p:cNvPr id="20" name="TextBox 19">
            <a:extLst>
              <a:ext uri="{FF2B5EF4-FFF2-40B4-BE49-F238E27FC236}">
                <a16:creationId xmlns:a16="http://schemas.microsoft.com/office/drawing/2014/main" id="{970D2ADE-C7E5-BBB9-1F98-B931D54670C8}"/>
              </a:ext>
            </a:extLst>
          </p:cNvPr>
          <p:cNvSpPr txBox="1"/>
          <p:nvPr/>
        </p:nvSpPr>
        <p:spPr>
          <a:xfrm rot="20880000">
            <a:off x="8042936" y="3000845"/>
            <a:ext cx="16262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1">
                    <a:lumMod val="60000"/>
                    <a:lumOff val="40000"/>
                  </a:schemeClr>
                </a:solidFill>
                <a:latin typeface="+mj-lt"/>
              </a:rPr>
              <a:t>Pamlico Sound</a:t>
            </a:r>
          </a:p>
        </p:txBody>
      </p:sp>
      <p:sp>
        <p:nvSpPr>
          <p:cNvPr id="21" name="TextBox 20">
            <a:extLst>
              <a:ext uri="{FF2B5EF4-FFF2-40B4-BE49-F238E27FC236}">
                <a16:creationId xmlns:a16="http://schemas.microsoft.com/office/drawing/2014/main" id="{14DD7E45-B927-377E-649E-302AE7A63806}"/>
              </a:ext>
            </a:extLst>
          </p:cNvPr>
          <p:cNvSpPr txBox="1"/>
          <p:nvPr/>
        </p:nvSpPr>
        <p:spPr>
          <a:xfrm>
            <a:off x="7011448" y="5748579"/>
            <a:ext cx="16262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accent1">
                    <a:lumMod val="60000"/>
                    <a:lumOff val="40000"/>
                  </a:schemeClr>
                </a:solidFill>
                <a:latin typeface="+mj-lt"/>
              </a:rPr>
              <a:t>Atlantic Ocean</a:t>
            </a:r>
            <a:endParaRPr lang="en-US" sz="1400">
              <a:latin typeface="+mj-lt"/>
            </a:endParaRPr>
          </a:p>
        </p:txBody>
      </p:sp>
      <p:sp>
        <p:nvSpPr>
          <p:cNvPr id="22" name="TextBox 21">
            <a:extLst>
              <a:ext uri="{FF2B5EF4-FFF2-40B4-BE49-F238E27FC236}">
                <a16:creationId xmlns:a16="http://schemas.microsoft.com/office/drawing/2014/main" id="{A8D999C3-B52B-82F0-5DDF-1AEA960FCA3B}"/>
              </a:ext>
            </a:extLst>
          </p:cNvPr>
          <p:cNvSpPr txBox="1"/>
          <p:nvPr/>
        </p:nvSpPr>
        <p:spPr>
          <a:xfrm>
            <a:off x="4263986" y="2231148"/>
            <a:ext cx="1813699" cy="276999"/>
          </a:xfrm>
          <a:prstGeom prst="rect">
            <a:avLst/>
          </a:prstGeom>
          <a:solidFill>
            <a:srgbClr val="19494C"/>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a:solidFill>
                  <a:srgbClr val="FFFFFF"/>
                </a:solidFill>
                <a:latin typeface="+mj-lt"/>
              </a:rPr>
              <a:t> 0   1    2 miles</a:t>
            </a:r>
          </a:p>
        </p:txBody>
      </p:sp>
      <p:cxnSp>
        <p:nvCxnSpPr>
          <p:cNvPr id="24" name="Straight Arrow Connector 23">
            <a:extLst>
              <a:ext uri="{FF2B5EF4-FFF2-40B4-BE49-F238E27FC236}">
                <a16:creationId xmlns:a16="http://schemas.microsoft.com/office/drawing/2014/main" id="{441E0958-10B5-0A15-86EF-B1149B6D2B9A}"/>
              </a:ext>
            </a:extLst>
          </p:cNvPr>
          <p:cNvCxnSpPr>
            <a:cxnSpLocks/>
          </p:cNvCxnSpPr>
          <p:nvPr/>
        </p:nvCxnSpPr>
        <p:spPr>
          <a:xfrm flipV="1">
            <a:off x="3082032" y="280146"/>
            <a:ext cx="699953" cy="3228164"/>
          </a:xfrm>
          <a:prstGeom prst="straightConnector1">
            <a:avLst/>
          </a:prstGeom>
          <a:ln w="28575">
            <a:solidFill>
              <a:srgbClr val="67A478"/>
            </a:solidFill>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441E0958-10B5-0A15-86EF-B1149B6D2B9A}"/>
              </a:ext>
            </a:extLst>
          </p:cNvPr>
          <p:cNvCxnSpPr>
            <a:cxnSpLocks/>
          </p:cNvCxnSpPr>
          <p:nvPr/>
        </p:nvCxnSpPr>
        <p:spPr>
          <a:xfrm>
            <a:off x="3068024" y="3841686"/>
            <a:ext cx="713961" cy="2678233"/>
          </a:xfrm>
          <a:prstGeom prst="straightConnector1">
            <a:avLst/>
          </a:prstGeom>
          <a:ln w="28575">
            <a:solidFill>
              <a:srgbClr val="67A478"/>
            </a:solidFill>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B4A598DA-463E-E4E3-5F88-3F79B4749C60}"/>
              </a:ext>
            </a:extLst>
          </p:cNvPr>
          <p:cNvSpPr txBox="1"/>
          <p:nvPr/>
        </p:nvSpPr>
        <p:spPr>
          <a:xfrm>
            <a:off x="257772" y="4872717"/>
            <a:ext cx="315439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mj-lt"/>
              </a:rPr>
              <a:t>Source: ESRI Imagery, Earthstar Geographics</a:t>
            </a:r>
            <a:endParaRPr lang="en-US" sz="1400">
              <a:solidFill>
                <a:schemeClr val="tx1">
                  <a:lumMod val="75000"/>
                  <a:lumOff val="25000"/>
                </a:schemeClr>
              </a:solidFill>
              <a:latin typeface="+mj-lt"/>
            </a:endParaRPr>
          </a:p>
        </p:txBody>
      </p:sp>
      <p:sp>
        <p:nvSpPr>
          <p:cNvPr id="30" name="Text Placeholder 7">
            <a:extLst>
              <a:ext uri="{FF2B5EF4-FFF2-40B4-BE49-F238E27FC236}">
                <a16:creationId xmlns:a16="http://schemas.microsoft.com/office/drawing/2014/main" id="{08223BE0-6112-440C-9ABE-E8BDD50F5A5F}"/>
              </a:ext>
            </a:extLst>
          </p:cNvPr>
          <p:cNvSpPr txBox="1">
            <a:spLocks/>
          </p:cNvSpPr>
          <p:nvPr/>
        </p:nvSpPr>
        <p:spPr>
          <a:xfrm>
            <a:off x="508001" y="5661906"/>
            <a:ext cx="5056384" cy="120003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67A478"/>
              </a:buClr>
            </a:pPr>
            <a:r>
              <a:rPr lang="en-US" sz="2000">
                <a:solidFill>
                  <a:schemeClr val="tx1">
                    <a:lumMod val="75000"/>
                    <a:lumOff val="25000"/>
                  </a:schemeClr>
                </a:solidFill>
                <a:latin typeface="+mj-lt"/>
              </a:rPr>
              <a:t>Period: 2015 – 2023</a:t>
            </a:r>
            <a:endParaRPr lang="en-US">
              <a:solidFill>
                <a:schemeClr val="tx1">
                  <a:lumMod val="75000"/>
                  <a:lumOff val="25000"/>
                </a:schemeClr>
              </a:solidFill>
              <a:latin typeface="+mj-lt"/>
            </a:endParaRPr>
          </a:p>
        </p:txBody>
      </p:sp>
      <p:sp>
        <p:nvSpPr>
          <p:cNvPr id="3" name="Rectangle 2">
            <a:extLst>
              <a:ext uri="{FF2B5EF4-FFF2-40B4-BE49-F238E27FC236}">
                <a16:creationId xmlns:a16="http://schemas.microsoft.com/office/drawing/2014/main" id="{DF39DF3C-F956-3FD4-4079-0D5589D0A65B}"/>
              </a:ext>
            </a:extLst>
          </p:cNvPr>
          <p:cNvSpPr/>
          <p:nvPr/>
        </p:nvSpPr>
        <p:spPr>
          <a:xfrm>
            <a:off x="4373228" y="1355276"/>
            <a:ext cx="1302860" cy="690466"/>
          </a:xfrm>
          <a:prstGeom prst="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Areas of Interest</a:t>
            </a:r>
          </a:p>
        </p:txBody>
      </p:sp>
      <p:sp>
        <p:nvSpPr>
          <p:cNvPr id="4" name="TextBox 3">
            <a:extLst>
              <a:ext uri="{FF2B5EF4-FFF2-40B4-BE49-F238E27FC236}">
                <a16:creationId xmlns:a16="http://schemas.microsoft.com/office/drawing/2014/main" id="{FF0E977D-ACB4-EC12-39DF-1EC9CCEFF6B1}"/>
              </a:ext>
            </a:extLst>
          </p:cNvPr>
          <p:cNvSpPr txBox="1"/>
          <p:nvPr/>
        </p:nvSpPr>
        <p:spPr>
          <a:xfrm>
            <a:off x="5382638" y="449923"/>
            <a:ext cx="4875022" cy="307777"/>
          </a:xfrm>
          <a:prstGeom prst="rect">
            <a:avLst/>
          </a:prstGeom>
          <a:solidFill>
            <a:srgbClr val="19494C"/>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a:solidFill>
                  <a:srgbClr val="FFFFFF"/>
                </a:solidFill>
                <a:latin typeface="+mj-lt"/>
              </a:rPr>
              <a:t>Cape Hatteras National Seashore</a:t>
            </a:r>
          </a:p>
        </p:txBody>
      </p:sp>
      <p:sp>
        <p:nvSpPr>
          <p:cNvPr id="5" name="TextBox 4">
            <a:extLst>
              <a:ext uri="{FF2B5EF4-FFF2-40B4-BE49-F238E27FC236}">
                <a16:creationId xmlns:a16="http://schemas.microsoft.com/office/drawing/2014/main" id="{FDA8B76C-FDE6-269B-12B8-768C67F2F56E}"/>
              </a:ext>
            </a:extLst>
          </p:cNvPr>
          <p:cNvSpPr txBox="1"/>
          <p:nvPr/>
        </p:nvSpPr>
        <p:spPr>
          <a:xfrm>
            <a:off x="996685" y="3410350"/>
            <a:ext cx="2011680"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200">
                <a:solidFill>
                  <a:srgbClr val="FFFFFF"/>
                </a:solidFill>
                <a:latin typeface="+mj-lt"/>
              </a:rPr>
              <a:t>North Carolina</a:t>
            </a:r>
          </a:p>
        </p:txBody>
      </p:sp>
      <p:sp>
        <p:nvSpPr>
          <p:cNvPr id="6" name="Rectangle 5">
            <a:extLst>
              <a:ext uri="{FF2B5EF4-FFF2-40B4-BE49-F238E27FC236}">
                <a16:creationId xmlns:a16="http://schemas.microsoft.com/office/drawing/2014/main" id="{21291A86-3BC6-E1CB-2222-DDBA8C0AC71F}"/>
              </a:ext>
            </a:extLst>
          </p:cNvPr>
          <p:cNvSpPr/>
          <p:nvPr/>
        </p:nvSpPr>
        <p:spPr>
          <a:xfrm>
            <a:off x="11409363" y="5711825"/>
            <a:ext cx="185267" cy="180975"/>
          </a:xfrm>
          <a:prstGeom prst="rect">
            <a:avLst/>
          </a:prstGeom>
          <a:solidFill>
            <a:srgbClr val="1420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N</a:t>
            </a:r>
          </a:p>
        </p:txBody>
      </p:sp>
    </p:spTree>
    <p:extLst>
      <p:ext uri="{BB962C8B-B14F-4D97-AF65-F5344CB8AC3E}">
        <p14:creationId xmlns:p14="http://schemas.microsoft.com/office/powerpoint/2010/main" val="2309493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each with plants and sand&#10;&#10;Description automatically generated">
            <a:extLst>
              <a:ext uri="{FF2B5EF4-FFF2-40B4-BE49-F238E27FC236}">
                <a16:creationId xmlns:a16="http://schemas.microsoft.com/office/drawing/2014/main" id="{2CFFD185-AFE4-0943-9A00-4CD817A83ABA}"/>
              </a:ext>
            </a:extLst>
          </p:cNvPr>
          <p:cNvPicPr>
            <a:picLocks noChangeAspect="1"/>
          </p:cNvPicPr>
          <p:nvPr/>
        </p:nvPicPr>
        <p:blipFill>
          <a:blip r:embed="rId3"/>
          <a:stretch>
            <a:fillRect/>
          </a:stretch>
        </p:blipFill>
        <p:spPr>
          <a:xfrm>
            <a:off x="4356100" y="457246"/>
            <a:ext cx="8820369" cy="6997654"/>
          </a:xfrm>
          <a:prstGeom prst="rect">
            <a:avLst/>
          </a:prstGeom>
          <a:solidFill>
            <a:srgbClr val="67A478"/>
          </a:solidFill>
          <a:ln w="57150">
            <a:noFill/>
          </a:ln>
          <a:effectLst>
            <a:softEdge rad="635000"/>
          </a:effectLst>
        </p:spPr>
      </p:pic>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a:t>MOTIVATION</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453425" y="1334407"/>
            <a:ext cx="4174156" cy="5267325"/>
          </a:xfrm>
        </p:spPr>
        <p:txBody>
          <a:bodyPr vert="horz" lIns="91440" tIns="45720" rIns="91440" bIns="45720" rtlCol="0" anchor="t">
            <a:noAutofit/>
          </a:bodyPr>
          <a:lstStyle/>
          <a:p>
            <a:pPr marL="342900" indent="-342900">
              <a:spcAft>
                <a:spcPts val="500"/>
              </a:spcAft>
              <a:buClr>
                <a:srgbClr val="67A478"/>
              </a:buClr>
              <a:buFont typeface="Arial" panose="020B0604020202020204" pitchFamily="34" charset="0"/>
              <a:buChar char="•"/>
            </a:pPr>
            <a:r>
              <a:rPr lang="en-US" sz="2400"/>
              <a:t>Community concerns over wildlife and infrastructure</a:t>
            </a:r>
          </a:p>
          <a:p>
            <a:pPr marL="342900" indent="-342900">
              <a:spcAft>
                <a:spcPts val="500"/>
              </a:spcAft>
              <a:buClr>
                <a:srgbClr val="67A478"/>
              </a:buClr>
              <a:buFont typeface="Arial" panose="020B0604020202020204" pitchFamily="34" charset="0"/>
              <a:buChar char="•"/>
            </a:pPr>
            <a:r>
              <a:rPr lang="en-US" sz="2400"/>
              <a:t>Currently difficult to quantify natural shoreline change </a:t>
            </a:r>
          </a:p>
          <a:p>
            <a:pPr marL="342900" indent="-342900">
              <a:spcAft>
                <a:spcPts val="500"/>
              </a:spcAft>
              <a:buClr>
                <a:srgbClr val="67A478"/>
              </a:buClr>
              <a:buFont typeface="Arial" panose="020B0604020202020204" pitchFamily="34" charset="0"/>
              <a:buChar char="•"/>
            </a:pPr>
            <a:r>
              <a:rPr lang="en-US" sz="2400"/>
              <a:t>Data collection methods are inefficient</a:t>
            </a:r>
          </a:p>
          <a:p>
            <a:pPr marL="342900" indent="-342900">
              <a:spcAft>
                <a:spcPts val="500"/>
              </a:spcAft>
              <a:buClr>
                <a:srgbClr val="67A478"/>
              </a:buClr>
              <a:buFont typeface="Arial" panose="020B0604020202020204" pitchFamily="34" charset="0"/>
              <a:buChar char="•"/>
            </a:pPr>
            <a:r>
              <a:rPr lang="en-US" sz="2400"/>
              <a:t>We aim to help NPS find a better solution</a:t>
            </a:r>
            <a:endParaRPr lang="en-US" sz="2000"/>
          </a:p>
          <a:p>
            <a:pPr marL="342900" indent="-342900">
              <a:spcAft>
                <a:spcPts val="500"/>
              </a:spcAft>
              <a:buClr>
                <a:srgbClr val="67A478"/>
              </a:buClr>
              <a:buFont typeface="Courier New" panose="020B0604020202020204" pitchFamily="34" charset="0"/>
              <a:buChar char="o"/>
            </a:pPr>
            <a:endParaRPr lang="en-US" sz="2400"/>
          </a:p>
        </p:txBody>
      </p:sp>
      <p:sp>
        <p:nvSpPr>
          <p:cNvPr id="10" name="TextBox 9">
            <a:extLst>
              <a:ext uri="{FF2B5EF4-FFF2-40B4-BE49-F238E27FC236}">
                <a16:creationId xmlns:a16="http://schemas.microsoft.com/office/drawing/2014/main" id="{7819F46B-61DC-DB25-47C5-94168E862590}"/>
              </a:ext>
            </a:extLst>
          </p:cNvPr>
          <p:cNvSpPr txBox="1"/>
          <p:nvPr/>
        </p:nvSpPr>
        <p:spPr>
          <a:xfrm>
            <a:off x="8447891" y="6478113"/>
            <a:ext cx="32906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bg1"/>
                </a:solidFill>
                <a:latin typeface="Century Gothic"/>
              </a:rPr>
              <a:t>Image Credit: DEVELOP Team</a:t>
            </a:r>
          </a:p>
          <a:p>
            <a:pPr algn="l"/>
            <a:endParaRPr lang="en-US" dirty="0"/>
          </a:p>
        </p:txBody>
      </p:sp>
    </p:spTree>
    <p:extLst>
      <p:ext uri="{BB962C8B-B14F-4D97-AF65-F5344CB8AC3E}">
        <p14:creationId xmlns:p14="http://schemas.microsoft.com/office/powerpoint/2010/main" val="2083082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01355A-EA58-C64E-0EAD-7ADC28098E63}"/>
              </a:ext>
            </a:extLst>
          </p:cNvPr>
          <p:cNvPicPr>
            <a:picLocks noChangeAspect="1"/>
          </p:cNvPicPr>
          <p:nvPr/>
        </p:nvPicPr>
        <p:blipFill>
          <a:blip r:embed="rId3"/>
          <a:stretch>
            <a:fillRect/>
          </a:stretch>
        </p:blipFill>
        <p:spPr>
          <a:xfrm>
            <a:off x="5314290" y="1520117"/>
            <a:ext cx="3522038" cy="3683534"/>
          </a:xfrm>
          <a:prstGeom prst="rect">
            <a:avLst/>
          </a:prstGeom>
        </p:spPr>
      </p:pic>
      <p:pic>
        <p:nvPicPr>
          <p:cNvPr id="9" name="Picture 8" descr="A road with buildings in the distance&#10;&#10;Description automatically generated">
            <a:extLst>
              <a:ext uri="{FF2B5EF4-FFF2-40B4-BE49-F238E27FC236}">
                <a16:creationId xmlns:a16="http://schemas.microsoft.com/office/drawing/2014/main" id="{209E4748-6637-0F2E-B11F-6A19878025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557960" y="3093361"/>
            <a:ext cx="3513222" cy="3274383"/>
          </a:xfrm>
          <a:prstGeom prst="ellipse">
            <a:avLst/>
          </a:prstGeom>
          <a:ln w="57150" cap="rnd">
            <a:solidFill>
              <a:srgbClr val="D3CBB8"/>
            </a:solidFill>
          </a:ln>
          <a:effectLst/>
          <a:scene3d>
            <a:camera prst="orthographicFront"/>
            <a:lightRig rig="contrasting" dir="t">
              <a:rot lat="0" lon="0" rev="3000000"/>
            </a:lightRig>
          </a:scene3d>
          <a:sp3d contourW="7620">
            <a:bevelT w="95250" h="31750"/>
            <a:contourClr>
              <a:srgbClr val="333333"/>
            </a:contourClr>
          </a:sp3d>
        </p:spPr>
      </p:pic>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sz="4000"/>
              <a:t>GENERAL BACKGROUND – TERM I</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237849" y="1394978"/>
            <a:ext cx="5192405" cy="5267079"/>
          </a:xfrm>
        </p:spPr>
        <p:txBody>
          <a:bodyPr vert="horz" lIns="91440" tIns="45720" rIns="91440" bIns="45720" rtlCol="0" anchor="t">
            <a:noAutofit/>
          </a:bodyPr>
          <a:lstStyle/>
          <a:p>
            <a:pPr marL="342900" indent="-342900">
              <a:lnSpc>
                <a:spcPct val="100000"/>
              </a:lnSpc>
              <a:spcBef>
                <a:spcPts val="0"/>
              </a:spcBef>
              <a:spcAft>
                <a:spcPts val="600"/>
              </a:spcAft>
              <a:buClr>
                <a:srgbClr val="67A478"/>
              </a:buClr>
              <a:buFont typeface="Arial" panose="020B0604020202020204" pitchFamily="34" charset="0"/>
              <a:buChar char="•"/>
            </a:pPr>
            <a:r>
              <a:rPr lang="en-US" sz="2400"/>
              <a:t>Used </a:t>
            </a:r>
            <a:r>
              <a:rPr lang="en-US" sz="2400" b="1">
                <a:solidFill>
                  <a:srgbClr val="67A478"/>
                </a:solidFill>
              </a:rPr>
              <a:t>ArcGIS &amp; Google Earth Engine</a:t>
            </a:r>
            <a:r>
              <a:rPr lang="en-US" sz="2400"/>
              <a:t> </a:t>
            </a:r>
          </a:p>
          <a:p>
            <a:pPr marL="342900" indent="-342900">
              <a:lnSpc>
                <a:spcPct val="100000"/>
              </a:lnSpc>
              <a:spcBef>
                <a:spcPts val="0"/>
              </a:spcBef>
              <a:spcAft>
                <a:spcPts val="600"/>
              </a:spcAft>
              <a:buClr>
                <a:srgbClr val="67A478"/>
              </a:buClr>
              <a:buFont typeface="Arial" panose="020B0604020202020204" pitchFamily="34" charset="0"/>
              <a:buChar char="•"/>
            </a:pPr>
            <a:endParaRPr lang="en-US" sz="2400"/>
          </a:p>
          <a:p>
            <a:pPr marL="342900" indent="-342900">
              <a:lnSpc>
                <a:spcPct val="100000"/>
              </a:lnSpc>
              <a:spcBef>
                <a:spcPts val="0"/>
              </a:spcBef>
              <a:spcAft>
                <a:spcPts val="600"/>
              </a:spcAft>
              <a:buClr>
                <a:srgbClr val="67A478"/>
              </a:buClr>
              <a:buFont typeface="Arial" panose="020B0604020202020204" pitchFamily="34" charset="0"/>
              <a:buChar char="•"/>
            </a:pPr>
            <a:r>
              <a:rPr lang="en-US" sz="2400"/>
              <a:t>Created </a:t>
            </a:r>
            <a:r>
              <a:rPr lang="en-US" sz="2400" b="1">
                <a:solidFill>
                  <a:srgbClr val="67A478"/>
                </a:solidFill>
              </a:rPr>
              <a:t>seasonal and annual </a:t>
            </a:r>
            <a:r>
              <a:rPr lang="en-US" sz="2400"/>
              <a:t>shoreline change maps</a:t>
            </a:r>
            <a:endParaRPr lang="en-US" sz="2200"/>
          </a:p>
          <a:p>
            <a:pPr marL="342900" indent="-342900">
              <a:lnSpc>
                <a:spcPct val="100000"/>
              </a:lnSpc>
              <a:spcBef>
                <a:spcPts val="0"/>
              </a:spcBef>
              <a:spcAft>
                <a:spcPts val="600"/>
              </a:spcAft>
              <a:buClr>
                <a:srgbClr val="67A478"/>
              </a:buClr>
              <a:buFont typeface="Arial" panose="020B0604020202020204" pitchFamily="34" charset="0"/>
              <a:buChar char="•"/>
            </a:pPr>
            <a:endParaRPr lang="en-US" sz="2400"/>
          </a:p>
          <a:p>
            <a:pPr marL="342900" indent="-342900">
              <a:lnSpc>
                <a:spcPct val="100000"/>
              </a:lnSpc>
              <a:spcBef>
                <a:spcPts val="0"/>
              </a:spcBef>
              <a:spcAft>
                <a:spcPts val="600"/>
              </a:spcAft>
              <a:buClr>
                <a:srgbClr val="67A478"/>
              </a:buClr>
              <a:buFont typeface="Arial" panose="020B0604020202020204" pitchFamily="34" charset="0"/>
              <a:buChar char="•"/>
            </a:pPr>
            <a:r>
              <a:rPr lang="en-US" sz="2400"/>
              <a:t>Identified NC-12 as vulnerable to coastal erosion</a:t>
            </a:r>
          </a:p>
          <a:p>
            <a:pPr marL="342900" indent="-342900">
              <a:lnSpc>
                <a:spcPct val="100000"/>
              </a:lnSpc>
              <a:spcBef>
                <a:spcPts val="0"/>
              </a:spcBef>
              <a:spcAft>
                <a:spcPts val="600"/>
              </a:spcAft>
              <a:buClr>
                <a:srgbClr val="67A478"/>
              </a:buClr>
              <a:buFont typeface="Arial" panose="020B0604020202020204" pitchFamily="34" charset="0"/>
              <a:buChar char="•"/>
            </a:pPr>
            <a:endParaRPr lang="en-US" sz="2200"/>
          </a:p>
          <a:p>
            <a:pPr marL="342900" indent="-342900">
              <a:lnSpc>
                <a:spcPct val="100000"/>
              </a:lnSpc>
              <a:spcBef>
                <a:spcPts val="0"/>
              </a:spcBef>
              <a:spcAft>
                <a:spcPts val="600"/>
              </a:spcAft>
              <a:buClr>
                <a:srgbClr val="67A478"/>
              </a:buClr>
              <a:buFont typeface="Arial" panose="020B0604020202020204" pitchFamily="34" charset="0"/>
              <a:buChar char="•"/>
            </a:pPr>
            <a:r>
              <a:rPr lang="en-US" sz="2400"/>
              <a:t>Mitigation efforts on </a:t>
            </a:r>
            <a:r>
              <a:rPr lang="en-US" sz="2400" err="1"/>
              <a:t>Rodanthe</a:t>
            </a:r>
            <a:r>
              <a:rPr lang="en-US" sz="2400"/>
              <a:t>, Avon, and Cape Hatteras </a:t>
            </a:r>
            <a:endParaRPr lang="en-US" sz="2000"/>
          </a:p>
          <a:p>
            <a:pPr lvl="1">
              <a:lnSpc>
                <a:spcPct val="100000"/>
              </a:lnSpc>
              <a:spcBef>
                <a:spcPts val="0"/>
              </a:spcBef>
              <a:spcAft>
                <a:spcPts val="600"/>
              </a:spcAft>
              <a:buFont typeface="Courier New,monospace" panose="020B0604020202020204" pitchFamily="34" charset="0"/>
              <a:buChar char="o"/>
            </a:pPr>
            <a:endParaRPr lang="en-US" sz="1600"/>
          </a:p>
          <a:p>
            <a:pPr marL="285750" indent="-285750">
              <a:lnSpc>
                <a:spcPct val="100000"/>
              </a:lnSpc>
              <a:spcBef>
                <a:spcPts val="0"/>
              </a:spcBef>
              <a:spcAft>
                <a:spcPts val="600"/>
              </a:spcAft>
              <a:buFont typeface="Courier New" panose="020B0604020202020204" pitchFamily="34" charset="0"/>
              <a:buChar char="o"/>
            </a:pPr>
            <a:endParaRPr lang="en-US" sz="2000"/>
          </a:p>
          <a:p>
            <a:pPr marL="342900" indent="-342900">
              <a:spcAft>
                <a:spcPts val="500"/>
              </a:spcAft>
              <a:buClr>
                <a:srgbClr val="67A478"/>
              </a:buClr>
              <a:buFont typeface="Courier New" panose="020B0604020202020204" pitchFamily="34" charset="0"/>
              <a:buChar char="o"/>
            </a:pPr>
            <a:endParaRPr lang="en-US" sz="2000"/>
          </a:p>
        </p:txBody>
      </p:sp>
      <p:sp>
        <p:nvSpPr>
          <p:cNvPr id="14" name="Freeform: Shape 13">
            <a:extLst>
              <a:ext uri="{FF2B5EF4-FFF2-40B4-BE49-F238E27FC236}">
                <a16:creationId xmlns:a16="http://schemas.microsoft.com/office/drawing/2014/main" id="{65165A2A-E2E2-5270-7373-71B06DCABDBD}"/>
              </a:ext>
            </a:extLst>
          </p:cNvPr>
          <p:cNvSpPr/>
          <p:nvPr/>
        </p:nvSpPr>
        <p:spPr>
          <a:xfrm>
            <a:off x="7023370" y="3219855"/>
            <a:ext cx="2519464" cy="315825"/>
          </a:xfrm>
          <a:custGeom>
            <a:avLst/>
            <a:gdLst>
              <a:gd name="connsiteX0" fmla="*/ 0 w 2661920"/>
              <a:gd name="connsiteY0" fmla="*/ 0 h 193040"/>
              <a:gd name="connsiteX1" fmla="*/ 1798320 w 2661920"/>
              <a:gd name="connsiteY1" fmla="*/ 193040 h 193040"/>
              <a:gd name="connsiteX2" fmla="*/ 2661920 w 2661920"/>
              <a:gd name="connsiteY2" fmla="*/ 0 h 193040"/>
              <a:gd name="connsiteX3" fmla="*/ 2661920 w 2661920"/>
              <a:gd name="connsiteY3" fmla="*/ 0 h 193040"/>
            </a:gdLst>
            <a:ahLst/>
            <a:cxnLst>
              <a:cxn ang="0">
                <a:pos x="connsiteX0" y="connsiteY0"/>
              </a:cxn>
              <a:cxn ang="0">
                <a:pos x="connsiteX1" y="connsiteY1"/>
              </a:cxn>
              <a:cxn ang="0">
                <a:pos x="connsiteX2" y="connsiteY2"/>
              </a:cxn>
              <a:cxn ang="0">
                <a:pos x="connsiteX3" y="connsiteY3"/>
              </a:cxn>
            </a:cxnLst>
            <a:rect l="l" t="t" r="r" b="b"/>
            <a:pathLst>
              <a:path w="2661920" h="193040">
                <a:moveTo>
                  <a:pt x="0" y="0"/>
                </a:moveTo>
                <a:cubicBezTo>
                  <a:pt x="677333" y="96520"/>
                  <a:pt x="1354667" y="193040"/>
                  <a:pt x="1798320" y="193040"/>
                </a:cubicBezTo>
                <a:cubicBezTo>
                  <a:pt x="2241973" y="193040"/>
                  <a:pt x="2661920" y="0"/>
                  <a:pt x="2661920" y="0"/>
                </a:cubicBezTo>
                <a:lnTo>
                  <a:pt x="2661920" y="0"/>
                </a:lnTo>
              </a:path>
            </a:pathLst>
          </a:custGeom>
          <a:noFill/>
          <a:ln w="57150">
            <a:solidFill>
              <a:srgbClr val="D4CC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5">
            <a:extLst>
              <a:ext uri="{FF2B5EF4-FFF2-40B4-BE49-F238E27FC236}">
                <a16:creationId xmlns:a16="http://schemas.microsoft.com/office/drawing/2014/main" id="{D99A86F6-043A-A6DB-D361-6FD4857B8F53}"/>
              </a:ext>
            </a:extLst>
          </p:cNvPr>
          <p:cNvSpPr txBox="1">
            <a:spLocks/>
          </p:cNvSpPr>
          <p:nvPr/>
        </p:nvSpPr>
        <p:spPr>
          <a:xfrm>
            <a:off x="8666480" y="6426991"/>
            <a:ext cx="2612770" cy="384721"/>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None/>
            </a:pPr>
            <a:r>
              <a:rPr lang="en-US" sz="1000">
                <a:latin typeface="Century Gothic"/>
                <a:ea typeface="+mn-lt"/>
                <a:cs typeface="+mn-lt"/>
              </a:rPr>
              <a:t>Image Credit: Michael Flynn</a:t>
            </a:r>
          </a:p>
          <a:p>
            <a:pPr marL="0" indent="0">
              <a:lnSpc>
                <a:spcPct val="100000"/>
              </a:lnSpc>
              <a:spcBef>
                <a:spcPts val="0"/>
              </a:spcBef>
              <a:spcAft>
                <a:spcPts val="600"/>
              </a:spcAft>
              <a:buNone/>
            </a:pPr>
            <a:endParaRPr lang="en-US" sz="1000">
              <a:solidFill>
                <a:schemeClr val="tx1">
                  <a:lumMod val="75000"/>
                  <a:lumOff val="25000"/>
                </a:schemeClr>
              </a:solidFill>
              <a:latin typeface="Century Gothic"/>
              <a:ea typeface="+mn-lt"/>
              <a:cs typeface="+mn-lt"/>
            </a:endParaRPr>
          </a:p>
        </p:txBody>
      </p:sp>
      <p:sp>
        <p:nvSpPr>
          <p:cNvPr id="17" name="Freeform: Shape 16">
            <a:extLst>
              <a:ext uri="{FF2B5EF4-FFF2-40B4-BE49-F238E27FC236}">
                <a16:creationId xmlns:a16="http://schemas.microsoft.com/office/drawing/2014/main" id="{13BDD96E-DC23-6AF3-9F16-E8E6DBF11F61}"/>
              </a:ext>
            </a:extLst>
          </p:cNvPr>
          <p:cNvSpPr/>
          <p:nvPr/>
        </p:nvSpPr>
        <p:spPr>
          <a:xfrm>
            <a:off x="7044770" y="3219855"/>
            <a:ext cx="1621710" cy="2043025"/>
          </a:xfrm>
          <a:custGeom>
            <a:avLst/>
            <a:gdLst>
              <a:gd name="connsiteX0" fmla="*/ 0 w 1950720"/>
              <a:gd name="connsiteY0" fmla="*/ 0 h 1910080"/>
              <a:gd name="connsiteX1" fmla="*/ 1463040 w 1950720"/>
              <a:gd name="connsiteY1" fmla="*/ 1249680 h 1910080"/>
              <a:gd name="connsiteX2" fmla="*/ 1950720 w 1950720"/>
              <a:gd name="connsiteY2" fmla="*/ 1910080 h 1910080"/>
              <a:gd name="connsiteX3" fmla="*/ 1950720 w 1950720"/>
              <a:gd name="connsiteY3" fmla="*/ 1910080 h 1910080"/>
            </a:gdLst>
            <a:ahLst/>
            <a:cxnLst>
              <a:cxn ang="0">
                <a:pos x="connsiteX0" y="connsiteY0"/>
              </a:cxn>
              <a:cxn ang="0">
                <a:pos x="connsiteX1" y="connsiteY1"/>
              </a:cxn>
              <a:cxn ang="0">
                <a:pos x="connsiteX2" y="connsiteY2"/>
              </a:cxn>
              <a:cxn ang="0">
                <a:pos x="connsiteX3" y="connsiteY3"/>
              </a:cxn>
            </a:cxnLst>
            <a:rect l="l" t="t" r="r" b="b"/>
            <a:pathLst>
              <a:path w="1950720" h="1910080">
                <a:moveTo>
                  <a:pt x="0" y="0"/>
                </a:moveTo>
                <a:cubicBezTo>
                  <a:pt x="568960" y="465666"/>
                  <a:pt x="1137920" y="931333"/>
                  <a:pt x="1463040" y="1249680"/>
                </a:cubicBezTo>
                <a:cubicBezTo>
                  <a:pt x="1788160" y="1568027"/>
                  <a:pt x="1950720" y="1910080"/>
                  <a:pt x="1950720" y="1910080"/>
                </a:cubicBezTo>
                <a:lnTo>
                  <a:pt x="1950720" y="1910080"/>
                </a:lnTo>
              </a:path>
            </a:pathLst>
          </a:custGeom>
          <a:noFill/>
          <a:ln w="57150">
            <a:solidFill>
              <a:srgbClr val="D4CC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3A709A1-3EDF-B90F-0BB6-061CCAB80F87}"/>
              </a:ext>
            </a:extLst>
          </p:cNvPr>
          <p:cNvSpPr/>
          <p:nvPr/>
        </p:nvSpPr>
        <p:spPr>
          <a:xfrm>
            <a:off x="8546446" y="3059431"/>
            <a:ext cx="3513222" cy="3307650"/>
          </a:xfrm>
          <a:prstGeom prst="ellipse">
            <a:avLst/>
          </a:prstGeom>
          <a:noFill/>
          <a:ln w="57150">
            <a:solidFill>
              <a:srgbClr val="D4CC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315F2E3-2E8A-389E-7005-16A4D38B9137}"/>
              </a:ext>
            </a:extLst>
          </p:cNvPr>
          <p:cNvSpPr txBox="1"/>
          <p:nvPr/>
        </p:nvSpPr>
        <p:spPr>
          <a:xfrm>
            <a:off x="5267059" y="4957430"/>
            <a:ext cx="2345475" cy="246221"/>
          </a:xfrm>
          <a:prstGeom prst="rect">
            <a:avLst/>
          </a:prstGeom>
          <a:noFill/>
        </p:spPr>
        <p:txBody>
          <a:bodyPr wrap="square" lIns="91440" tIns="45720" rIns="91440" bIns="45720" anchor="t">
            <a:spAutoFit/>
          </a:bodyPr>
          <a:lstStyle/>
          <a:p>
            <a:r>
              <a:rPr lang="en-US" sz="1000" dirty="0" err="1">
                <a:solidFill>
                  <a:schemeClr val="bg1"/>
                </a:solidFill>
                <a:latin typeface="+mj-lt"/>
              </a:rPr>
              <a:t>Basemap</a:t>
            </a:r>
            <a:r>
              <a:rPr lang="en-US" sz="1000" dirty="0">
                <a:solidFill>
                  <a:schemeClr val="bg1"/>
                </a:solidFill>
                <a:latin typeface="+mj-lt"/>
              </a:rPr>
              <a:t> Credit: Google</a:t>
            </a:r>
            <a:endParaRPr lang="en-US" sz="1000" dirty="0">
              <a:solidFill>
                <a:schemeClr val="bg1"/>
              </a:solidFill>
              <a:latin typeface="+mj-lt"/>
              <a:ea typeface="Calibri"/>
              <a:cs typeface="Calibri"/>
            </a:endParaRPr>
          </a:p>
        </p:txBody>
      </p:sp>
      <p:sp>
        <p:nvSpPr>
          <p:cNvPr id="19" name="Callout: Down Arrow 18">
            <a:extLst>
              <a:ext uri="{FF2B5EF4-FFF2-40B4-BE49-F238E27FC236}">
                <a16:creationId xmlns:a16="http://schemas.microsoft.com/office/drawing/2014/main" id="{A476BE49-61D1-DD47-EF58-5CC258F399D7}"/>
              </a:ext>
            </a:extLst>
          </p:cNvPr>
          <p:cNvSpPr/>
          <p:nvPr/>
        </p:nvSpPr>
        <p:spPr>
          <a:xfrm>
            <a:off x="9646394" y="1726059"/>
            <a:ext cx="1336353" cy="1274126"/>
          </a:xfrm>
          <a:prstGeom prst="downArrowCallout">
            <a:avLst/>
          </a:prstGeom>
          <a:solidFill>
            <a:srgbClr val="D7CE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mj-lt"/>
              </a:rPr>
              <a:t>An area where sand was washed onto NC-12</a:t>
            </a:r>
          </a:p>
        </p:txBody>
      </p:sp>
    </p:spTree>
    <p:extLst>
      <p:ext uri="{BB962C8B-B14F-4D97-AF65-F5344CB8AC3E}">
        <p14:creationId xmlns:p14="http://schemas.microsoft.com/office/powerpoint/2010/main" val="1749916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D5A11E4-9C24-39F1-076C-A0EDE7FEDA65}"/>
              </a:ext>
            </a:extLst>
          </p:cNvPr>
          <p:cNvGrpSpPr/>
          <p:nvPr/>
        </p:nvGrpSpPr>
        <p:grpSpPr>
          <a:xfrm>
            <a:off x="502626" y="1001446"/>
            <a:ext cx="11176305" cy="5600789"/>
            <a:chOff x="988539" y="668038"/>
            <a:chExt cx="10603089" cy="5617091"/>
          </a:xfrm>
        </p:grpSpPr>
        <p:sp>
          <p:nvSpPr>
            <p:cNvPr id="3" name="Flowchart: Connector 2">
              <a:extLst>
                <a:ext uri="{FF2B5EF4-FFF2-40B4-BE49-F238E27FC236}">
                  <a16:creationId xmlns:a16="http://schemas.microsoft.com/office/drawing/2014/main" id="{B88461E2-B329-72AE-3FCC-BC3ED1471055}"/>
                </a:ext>
              </a:extLst>
            </p:cNvPr>
            <p:cNvSpPr/>
            <p:nvPr/>
          </p:nvSpPr>
          <p:spPr>
            <a:xfrm>
              <a:off x="988539" y="1880807"/>
              <a:ext cx="3665158" cy="3651551"/>
            </a:xfrm>
            <a:prstGeom prst="flowChartConnector">
              <a:avLst/>
            </a:prstGeom>
            <a:solidFill>
              <a:srgbClr val="67A47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3258C169-EF32-2A25-8D90-7CD54AD3D836}"/>
                </a:ext>
              </a:extLst>
            </p:cNvPr>
            <p:cNvSpPr/>
            <p:nvPr/>
          </p:nvSpPr>
          <p:spPr>
            <a:xfrm>
              <a:off x="1211736" y="2082381"/>
              <a:ext cx="3248184" cy="3287175"/>
            </a:xfrm>
            <a:prstGeom prst="flowChartConnector">
              <a:avLst/>
            </a:prstGeom>
            <a:solidFill>
              <a:schemeClr val="bg1"/>
            </a:solidFill>
            <a:effectLst>
              <a:outerShdw blurRad="63500" dist="38100" dir="2700000">
                <a:srgbClr val="FFFFFF">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359185C-CE8B-A362-ABDB-3AF622D636B3}"/>
                </a:ext>
              </a:extLst>
            </p:cNvPr>
            <p:cNvSpPr txBox="1"/>
            <p:nvPr/>
          </p:nvSpPr>
          <p:spPr>
            <a:xfrm>
              <a:off x="1154268" y="2999453"/>
              <a:ext cx="3397734" cy="13272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chemeClr val="tx1">
                      <a:lumMod val="75000"/>
                      <a:lumOff val="25000"/>
                    </a:schemeClr>
                  </a:solidFill>
                  <a:latin typeface="Century Gothic"/>
                </a:rPr>
                <a:t>Shoreline</a:t>
              </a:r>
            </a:p>
            <a:p>
              <a:pPr algn="ctr"/>
              <a:r>
                <a:rPr lang="en-US" sz="4000">
                  <a:solidFill>
                    <a:schemeClr val="tx1">
                      <a:lumMod val="75000"/>
                      <a:lumOff val="25000"/>
                    </a:schemeClr>
                  </a:solidFill>
                  <a:latin typeface="Century Gothic"/>
                </a:rPr>
                <a:t>Change</a:t>
              </a:r>
            </a:p>
          </p:txBody>
        </p:sp>
        <p:sp>
          <p:nvSpPr>
            <p:cNvPr id="7" name="Flowchart: Connector 6">
              <a:extLst>
                <a:ext uri="{FF2B5EF4-FFF2-40B4-BE49-F238E27FC236}">
                  <a16:creationId xmlns:a16="http://schemas.microsoft.com/office/drawing/2014/main" id="{9FA62C83-8A47-5706-E05F-60FD51F172A2}"/>
                </a:ext>
              </a:extLst>
            </p:cNvPr>
            <p:cNvSpPr/>
            <p:nvPr/>
          </p:nvSpPr>
          <p:spPr>
            <a:xfrm>
              <a:off x="4050723" y="4603090"/>
              <a:ext cx="271424" cy="269246"/>
            </a:xfrm>
            <a:prstGeom prst="flowChartConnector">
              <a:avLst/>
            </a:prstGeom>
            <a:solidFill>
              <a:srgbClr val="9256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34B7D795-657E-09C0-E2A3-61DC723777CE}"/>
                </a:ext>
              </a:extLst>
            </p:cNvPr>
            <p:cNvSpPr/>
            <p:nvPr/>
          </p:nvSpPr>
          <p:spPr>
            <a:xfrm>
              <a:off x="4402467" y="3478177"/>
              <a:ext cx="271424" cy="269246"/>
            </a:xfrm>
            <a:prstGeom prst="flowChartConnector">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A5D9C767-6C33-1DAD-1566-0505DED13F87}"/>
                </a:ext>
              </a:extLst>
            </p:cNvPr>
            <p:cNvSpPr/>
            <p:nvPr/>
          </p:nvSpPr>
          <p:spPr>
            <a:xfrm>
              <a:off x="3964134" y="2429255"/>
              <a:ext cx="271424" cy="269246"/>
            </a:xfrm>
            <a:prstGeom prst="flowChartConnector">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634AA450-61A0-E178-0BB8-79C8E0F39B54}"/>
                </a:ext>
              </a:extLst>
            </p:cNvPr>
            <p:cNvSpPr/>
            <p:nvPr/>
          </p:nvSpPr>
          <p:spPr>
            <a:xfrm rot="19800000">
              <a:off x="4512503" y="1859371"/>
              <a:ext cx="990600" cy="469900"/>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501B3299-0302-E42E-2BE0-B2090525D853}"/>
                </a:ext>
              </a:extLst>
            </p:cNvPr>
            <p:cNvSpPr/>
            <p:nvPr/>
          </p:nvSpPr>
          <p:spPr>
            <a:xfrm>
              <a:off x="4969703" y="3357971"/>
              <a:ext cx="990600" cy="469900"/>
            </a:xfrm>
            <a:prstGeom prst="rightArrow">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B4CBF60-CAC4-8226-6B41-59B8EEC69575}"/>
                </a:ext>
              </a:extLst>
            </p:cNvPr>
            <p:cNvSpPr/>
            <p:nvPr/>
          </p:nvSpPr>
          <p:spPr>
            <a:xfrm rot="1560000">
              <a:off x="4525203" y="4932771"/>
              <a:ext cx="990600" cy="469900"/>
            </a:xfrm>
            <a:prstGeom prst="rightArrow">
              <a:avLst/>
            </a:prstGeom>
            <a:solidFill>
              <a:srgbClr val="9256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B0EADABC-3E45-7980-55A1-C1CED94DD721}"/>
                </a:ext>
              </a:extLst>
            </p:cNvPr>
            <p:cNvSpPr/>
            <p:nvPr/>
          </p:nvSpPr>
          <p:spPr>
            <a:xfrm>
              <a:off x="5560322" y="1029871"/>
              <a:ext cx="1422400" cy="1419859"/>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8C940141-A806-CA13-1E36-5C39DD6AC6DF}"/>
                </a:ext>
              </a:extLst>
            </p:cNvPr>
            <p:cNvSpPr/>
            <p:nvPr/>
          </p:nvSpPr>
          <p:spPr>
            <a:xfrm>
              <a:off x="5585722" y="4865270"/>
              <a:ext cx="1422400" cy="1419859"/>
            </a:xfrm>
            <a:prstGeom prst="flowChartConnector">
              <a:avLst/>
            </a:prstGeom>
            <a:solidFill>
              <a:srgbClr val="520D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041B64A0-996D-CB3D-9D4F-33A4CF9998CC}"/>
                </a:ext>
              </a:extLst>
            </p:cNvPr>
            <p:cNvSpPr/>
            <p:nvPr/>
          </p:nvSpPr>
          <p:spPr>
            <a:xfrm>
              <a:off x="6093722" y="2884070"/>
              <a:ext cx="1422400" cy="1419859"/>
            </a:xfrm>
            <a:prstGeom prst="flowChartConnector">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25EFD5-FC5E-E399-8836-2CB2809756B5}"/>
                </a:ext>
              </a:extLst>
            </p:cNvPr>
            <p:cNvSpPr/>
            <p:nvPr/>
          </p:nvSpPr>
          <p:spPr>
            <a:xfrm>
              <a:off x="7227743" y="1127029"/>
              <a:ext cx="3822192" cy="1143000"/>
            </a:xfrm>
            <a:prstGeom prst="rect">
              <a:avLst/>
            </a:prstGeom>
            <a:noFill/>
            <a:ln w="28575">
              <a:solidFill>
                <a:schemeClr val="accent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rPr>
                <a:t>A replicable method for shoreline delineation along the estuarine and seashores</a:t>
              </a:r>
            </a:p>
          </p:txBody>
        </p:sp>
        <p:sp>
          <p:nvSpPr>
            <p:cNvPr id="19" name="Rectangle 18">
              <a:extLst>
                <a:ext uri="{FF2B5EF4-FFF2-40B4-BE49-F238E27FC236}">
                  <a16:creationId xmlns:a16="http://schemas.microsoft.com/office/drawing/2014/main" id="{36511695-06FC-E58F-EC3F-B1176798AC93}"/>
                </a:ext>
              </a:extLst>
            </p:cNvPr>
            <p:cNvSpPr/>
            <p:nvPr/>
          </p:nvSpPr>
          <p:spPr>
            <a:xfrm>
              <a:off x="7227743" y="4976357"/>
              <a:ext cx="3818194" cy="1106130"/>
            </a:xfrm>
            <a:prstGeom prst="rect">
              <a:avLst/>
            </a:prstGeom>
            <a:solidFill>
              <a:schemeClr val="bg1"/>
            </a:solidFill>
            <a:ln w="28575">
              <a:solidFill>
                <a:srgbClr val="520D7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rPr>
                <a:t>NPS by providing a method for shoreline delineation to inform future decision-making</a:t>
              </a:r>
            </a:p>
          </p:txBody>
        </p:sp>
        <p:sp>
          <p:nvSpPr>
            <p:cNvPr id="23" name="Rectangle 22">
              <a:extLst>
                <a:ext uri="{FF2B5EF4-FFF2-40B4-BE49-F238E27FC236}">
                  <a16:creationId xmlns:a16="http://schemas.microsoft.com/office/drawing/2014/main" id="{8D199B4F-BE07-7325-1D06-AADE210F63A7}"/>
                </a:ext>
              </a:extLst>
            </p:cNvPr>
            <p:cNvSpPr/>
            <p:nvPr/>
          </p:nvSpPr>
          <p:spPr>
            <a:xfrm>
              <a:off x="7768928" y="3006217"/>
              <a:ext cx="3822700" cy="1143000"/>
            </a:xfrm>
            <a:prstGeom prst="rect">
              <a:avLst/>
            </a:prstGeom>
            <a:solidFill>
              <a:schemeClr val="bg1"/>
            </a:solid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rPr>
                <a:t>The accuracy of our methodology using a confusion matrix</a:t>
              </a:r>
            </a:p>
          </p:txBody>
        </p:sp>
        <p:sp>
          <p:nvSpPr>
            <p:cNvPr id="24" name="TextBox 23">
              <a:extLst>
                <a:ext uri="{FF2B5EF4-FFF2-40B4-BE49-F238E27FC236}">
                  <a16:creationId xmlns:a16="http://schemas.microsoft.com/office/drawing/2014/main" id="{7835C646-521F-E5DB-068B-C246DCF7E68E}"/>
                </a:ext>
              </a:extLst>
            </p:cNvPr>
            <p:cNvSpPr txBox="1"/>
            <p:nvPr/>
          </p:nvSpPr>
          <p:spPr>
            <a:xfrm>
              <a:off x="7448188" y="668038"/>
              <a:ext cx="34120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tx1">
                      <a:lumMod val="75000"/>
                      <a:lumOff val="25000"/>
                    </a:schemeClr>
                  </a:solidFill>
                  <a:latin typeface="Century Gothic"/>
                </a:rPr>
                <a:t>DEVELOP</a:t>
              </a:r>
            </a:p>
          </p:txBody>
        </p:sp>
        <p:sp>
          <p:nvSpPr>
            <p:cNvPr id="27" name="TextBox 26">
              <a:extLst>
                <a:ext uri="{FF2B5EF4-FFF2-40B4-BE49-F238E27FC236}">
                  <a16:creationId xmlns:a16="http://schemas.microsoft.com/office/drawing/2014/main" id="{36B4B55E-786E-EB01-FC29-58548761D7C8}"/>
                </a:ext>
              </a:extLst>
            </p:cNvPr>
            <p:cNvSpPr txBox="1"/>
            <p:nvPr/>
          </p:nvSpPr>
          <p:spPr>
            <a:xfrm>
              <a:off x="7435488" y="4529053"/>
              <a:ext cx="34120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tx1">
                      <a:lumMod val="75000"/>
                      <a:lumOff val="25000"/>
                    </a:schemeClr>
                  </a:solidFill>
                  <a:latin typeface="Century Gothic"/>
                </a:rPr>
                <a:t>ASSIST</a:t>
              </a:r>
            </a:p>
          </p:txBody>
        </p:sp>
        <p:sp>
          <p:nvSpPr>
            <p:cNvPr id="28" name="TextBox 27">
              <a:extLst>
                <a:ext uri="{FF2B5EF4-FFF2-40B4-BE49-F238E27FC236}">
                  <a16:creationId xmlns:a16="http://schemas.microsoft.com/office/drawing/2014/main" id="{E554474A-0A7F-0C65-49D9-3C1ACFA36811}"/>
                </a:ext>
              </a:extLst>
            </p:cNvPr>
            <p:cNvSpPr txBox="1"/>
            <p:nvPr/>
          </p:nvSpPr>
          <p:spPr>
            <a:xfrm>
              <a:off x="7974258" y="2554688"/>
              <a:ext cx="34120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tx1">
                      <a:lumMod val="75000"/>
                      <a:lumOff val="25000"/>
                    </a:schemeClr>
                  </a:solidFill>
                  <a:latin typeface="Century Gothic"/>
                </a:rPr>
                <a:t>ANALYZE</a:t>
              </a:r>
            </a:p>
          </p:txBody>
        </p:sp>
        <p:pic>
          <p:nvPicPr>
            <p:cNvPr id="30" name="Graphic 29" descr="Lightbulb with solid fill">
              <a:extLst>
                <a:ext uri="{FF2B5EF4-FFF2-40B4-BE49-F238E27FC236}">
                  <a16:creationId xmlns:a16="http://schemas.microsoft.com/office/drawing/2014/main" id="{D0F8A773-F55D-6CC0-A591-CBF304E5F9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9600" y="1155700"/>
              <a:ext cx="1219200" cy="1155700"/>
            </a:xfrm>
            <a:prstGeom prst="rect">
              <a:avLst/>
            </a:prstGeom>
          </p:spPr>
        </p:pic>
        <p:pic>
          <p:nvPicPr>
            <p:cNvPr id="31" name="Graphic 30" descr="Magnifying glass with solid fill">
              <a:extLst>
                <a:ext uri="{FF2B5EF4-FFF2-40B4-BE49-F238E27FC236}">
                  <a16:creationId xmlns:a16="http://schemas.microsoft.com/office/drawing/2014/main" id="{A8A9D65D-BDE9-1016-BC86-FA6E65184D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3800" y="3035300"/>
              <a:ext cx="1130300" cy="1104900"/>
            </a:xfrm>
            <a:prstGeom prst="rect">
              <a:avLst/>
            </a:prstGeom>
          </p:spPr>
        </p:pic>
        <p:pic>
          <p:nvPicPr>
            <p:cNvPr id="32" name="Graphic 31" descr="Questions with solid fill">
              <a:extLst>
                <a:ext uri="{FF2B5EF4-FFF2-40B4-BE49-F238E27FC236}">
                  <a16:creationId xmlns:a16="http://schemas.microsoft.com/office/drawing/2014/main" id="{AB162588-0838-07AF-4CF8-242BBE78A9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03900" y="4991100"/>
              <a:ext cx="990600" cy="1041400"/>
            </a:xfrm>
            <a:prstGeom prst="rect">
              <a:avLst/>
            </a:prstGeom>
          </p:spPr>
        </p:pic>
      </p:grpSp>
      <p:sp>
        <p:nvSpPr>
          <p:cNvPr id="22" name="Title 21">
            <a:extLst>
              <a:ext uri="{FF2B5EF4-FFF2-40B4-BE49-F238E27FC236}">
                <a16:creationId xmlns:a16="http://schemas.microsoft.com/office/drawing/2014/main" id="{8E0373F8-14DB-D3D4-3EC8-5889C7407AE5}"/>
              </a:ext>
            </a:extLst>
          </p:cNvPr>
          <p:cNvSpPr>
            <a:spLocks noGrp="1"/>
          </p:cNvSpPr>
          <p:nvPr>
            <p:ph type="title"/>
          </p:nvPr>
        </p:nvSpPr>
        <p:spPr>
          <a:xfrm>
            <a:off x="1" y="180068"/>
            <a:ext cx="12188826" cy="825844"/>
          </a:xfrm>
        </p:spPr>
        <p:txBody>
          <a:bodyPr/>
          <a:lstStyle/>
          <a:p>
            <a:r>
              <a:rPr lang="en-US"/>
              <a:t>PROJECT OBJECTIVES</a:t>
            </a:r>
          </a:p>
        </p:txBody>
      </p:sp>
    </p:spTree>
    <p:extLst>
      <p:ext uri="{BB962C8B-B14F-4D97-AF65-F5344CB8AC3E}">
        <p14:creationId xmlns:p14="http://schemas.microsoft.com/office/powerpoint/2010/main" val="1864519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DA2AE2A7-3A02-E2BB-B92F-632C343CBEC6}"/>
              </a:ext>
            </a:extLst>
          </p:cNvPr>
          <p:cNvSpPr/>
          <p:nvPr/>
        </p:nvSpPr>
        <p:spPr>
          <a:xfrm>
            <a:off x="-19251" y="-1"/>
            <a:ext cx="12211251" cy="68580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view of the earth from space&#10;&#10;Description automatically generated">
            <a:extLst>
              <a:ext uri="{FF2B5EF4-FFF2-40B4-BE49-F238E27FC236}">
                <a16:creationId xmlns:a16="http://schemas.microsoft.com/office/drawing/2014/main" id="{4652F1EF-D7CC-CA98-2407-CFDD8DE30211}"/>
              </a:ext>
            </a:extLst>
          </p:cNvPr>
          <p:cNvPicPr>
            <a:picLocks noChangeAspect="1"/>
          </p:cNvPicPr>
          <p:nvPr/>
        </p:nvPicPr>
        <p:blipFill>
          <a:blip r:embed="rId3"/>
          <a:stretch>
            <a:fillRect/>
          </a:stretch>
        </p:blipFill>
        <p:spPr>
          <a:xfrm>
            <a:off x="1934307" y="4559470"/>
            <a:ext cx="8090562" cy="8090562"/>
          </a:xfrm>
          <a:prstGeom prst="ellipse">
            <a:avLst/>
          </a:prstGeom>
          <a:ln w="3175">
            <a:solidFill>
              <a:schemeClr val="tx1"/>
            </a:solidFill>
          </a:ln>
          <a:effectLst>
            <a:softEdge rad="112500"/>
          </a:effectLst>
        </p:spPr>
      </p:pic>
      <p:cxnSp>
        <p:nvCxnSpPr>
          <p:cNvPr id="50" name="Straight Arrow Connector 49">
            <a:extLst>
              <a:ext uri="{FF2B5EF4-FFF2-40B4-BE49-F238E27FC236}">
                <a16:creationId xmlns:a16="http://schemas.microsoft.com/office/drawing/2014/main" id="{B11A8F25-A982-1F48-0A88-24637B057AE5}"/>
              </a:ext>
            </a:extLst>
          </p:cNvPr>
          <p:cNvCxnSpPr>
            <a:cxnSpLocks/>
          </p:cNvCxnSpPr>
          <p:nvPr/>
        </p:nvCxnSpPr>
        <p:spPr>
          <a:xfrm flipH="1" flipV="1">
            <a:off x="3633216" y="2518919"/>
            <a:ext cx="1206702" cy="2541013"/>
          </a:xfrm>
          <a:prstGeom prst="straightConnector1">
            <a:avLst/>
          </a:prstGeom>
          <a:ln w="57150">
            <a:solidFill>
              <a:schemeClr val="bg1">
                <a:lumMod val="75000"/>
              </a:schemeClr>
            </a:solidFill>
            <a:prstDash val="dash"/>
            <a:tailEnd type="triangle"/>
          </a:ln>
        </p:spPr>
        <p:style>
          <a:lnRef idx="1">
            <a:schemeClr val="accent4"/>
          </a:lnRef>
          <a:fillRef idx="0">
            <a:schemeClr val="accent4"/>
          </a:fillRef>
          <a:effectRef idx="0">
            <a:schemeClr val="accent4"/>
          </a:effectRef>
          <a:fontRef idx="minor">
            <a:schemeClr val="tx1"/>
          </a:fontRef>
        </p:style>
      </p:cxnSp>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a:xfrm>
            <a:off x="506895" y="329681"/>
            <a:ext cx="5677595" cy="690466"/>
          </a:xfrm>
        </p:spPr>
        <p:txBody>
          <a:bodyPr>
            <a:normAutofit fontScale="90000"/>
          </a:bodyPr>
          <a:lstStyle/>
          <a:p>
            <a:r>
              <a:rPr lang="en-US">
                <a:solidFill>
                  <a:schemeClr val="bg1"/>
                </a:solidFill>
              </a:rPr>
              <a:t>EARTH OBSERVATIONS</a:t>
            </a:r>
          </a:p>
        </p:txBody>
      </p:sp>
      <p:sp>
        <p:nvSpPr>
          <p:cNvPr id="4" name="TextBox 3">
            <a:extLst>
              <a:ext uri="{FF2B5EF4-FFF2-40B4-BE49-F238E27FC236}">
                <a16:creationId xmlns:a16="http://schemas.microsoft.com/office/drawing/2014/main" id="{8A7B699B-D4D1-F7DD-2A12-6E0C86EEC6B1}"/>
              </a:ext>
            </a:extLst>
          </p:cNvPr>
          <p:cNvSpPr txBox="1"/>
          <p:nvPr/>
        </p:nvSpPr>
        <p:spPr>
          <a:xfrm>
            <a:off x="0" y="6397746"/>
            <a:ext cx="456100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latin typeface="Century Gothic"/>
                <a:ea typeface="+mn-lt"/>
                <a:cs typeface="+mn-lt"/>
              </a:rPr>
              <a:t>Image Credit: Rama </a:t>
            </a:r>
            <a:r>
              <a:rPr lang="en-US" sz="1100">
                <a:solidFill>
                  <a:schemeClr val="bg1"/>
                </a:solidFill>
                <a:latin typeface="Century Gothic"/>
              </a:rPr>
              <a:t>Harrison </a:t>
            </a:r>
          </a:p>
          <a:p>
            <a:r>
              <a:rPr lang="en-US" sz="1100">
                <a:solidFill>
                  <a:schemeClr val="bg1"/>
                </a:solidFill>
                <a:latin typeface="Century Gothic"/>
              </a:rPr>
              <a:t>Schmitt or Ron Evans, NASA</a:t>
            </a:r>
          </a:p>
        </p:txBody>
      </p:sp>
      <p:pic>
        <p:nvPicPr>
          <p:cNvPr id="5" name="Picture 4" descr="undefined">
            <a:extLst>
              <a:ext uri="{FF2B5EF4-FFF2-40B4-BE49-F238E27FC236}">
                <a16:creationId xmlns:a16="http://schemas.microsoft.com/office/drawing/2014/main" id="{46FA2852-6DDC-4F03-4E8D-ADF7DF55D3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9600000">
            <a:off x="2076552" y="851805"/>
            <a:ext cx="2548483" cy="2399103"/>
          </a:xfrm>
          <a:prstGeom prst="rect">
            <a:avLst/>
          </a:prstGeom>
          <a:ln>
            <a:noFill/>
          </a:ln>
        </p:spPr>
      </p:pic>
      <p:sp>
        <p:nvSpPr>
          <p:cNvPr id="11" name="TextBox 10">
            <a:extLst>
              <a:ext uri="{FF2B5EF4-FFF2-40B4-BE49-F238E27FC236}">
                <a16:creationId xmlns:a16="http://schemas.microsoft.com/office/drawing/2014/main" id="{20290C24-D02C-FB8D-A450-C6673632A904}"/>
              </a:ext>
            </a:extLst>
          </p:cNvPr>
          <p:cNvSpPr txBox="1"/>
          <p:nvPr/>
        </p:nvSpPr>
        <p:spPr>
          <a:xfrm>
            <a:off x="331241" y="2875470"/>
            <a:ext cx="21508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0" u="none" strike="noStrike" baseline="0" dirty="0">
                <a:solidFill>
                  <a:schemeClr val="bg1"/>
                </a:solidFill>
                <a:latin typeface="Century Gothic"/>
                <a:ea typeface="Century Gothic"/>
                <a:cs typeface="Century Gothic"/>
              </a:rPr>
              <a:t>Sentinel-1</a:t>
            </a:r>
            <a:r>
              <a:rPr lang="en-US" b="1" dirty="0">
                <a:solidFill>
                  <a:schemeClr val="bg1"/>
                </a:solidFill>
                <a:latin typeface="Century Gothic"/>
                <a:ea typeface="Century Gothic"/>
                <a:cs typeface="Century Gothic"/>
              </a:rPr>
              <a:t> C-SAR </a:t>
            </a:r>
            <a:endParaRPr lang="en-US" b="1" dirty="0">
              <a:solidFill>
                <a:schemeClr val="bg1"/>
              </a:solidFill>
            </a:endParaRPr>
          </a:p>
        </p:txBody>
      </p:sp>
      <p:pic>
        <p:nvPicPr>
          <p:cNvPr id="6" name="Picture 5" descr="A satellite in space with a black background&#10;&#10;Description automatically generated">
            <a:extLst>
              <a:ext uri="{FF2B5EF4-FFF2-40B4-BE49-F238E27FC236}">
                <a16:creationId xmlns:a16="http://schemas.microsoft.com/office/drawing/2014/main" id="{E40AA5F7-B21D-F884-62A3-E9A3DAEC15A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573" t="1529" r="-131" b="-478"/>
          <a:stretch/>
        </p:blipFill>
        <p:spPr>
          <a:xfrm>
            <a:off x="7910285" y="1025605"/>
            <a:ext cx="3168042" cy="1796784"/>
          </a:xfrm>
          <a:prstGeom prst="rect">
            <a:avLst/>
          </a:prstGeom>
        </p:spPr>
      </p:pic>
      <p:sp>
        <p:nvSpPr>
          <p:cNvPr id="7" name="TextBox 6">
            <a:extLst>
              <a:ext uri="{FF2B5EF4-FFF2-40B4-BE49-F238E27FC236}">
                <a16:creationId xmlns:a16="http://schemas.microsoft.com/office/drawing/2014/main" id="{CD92664F-0C33-FF52-1CAD-CB3A78A0B9BD}"/>
              </a:ext>
            </a:extLst>
          </p:cNvPr>
          <p:cNvSpPr txBox="1"/>
          <p:nvPr/>
        </p:nvSpPr>
        <p:spPr>
          <a:xfrm>
            <a:off x="8806943" y="2897125"/>
            <a:ext cx="17986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Century Gothic"/>
              </a:rPr>
              <a:t>Landsat 8 OLI</a:t>
            </a:r>
            <a:endParaRPr lang="en-US" b="1">
              <a:solidFill>
                <a:schemeClr val="bg1"/>
              </a:solidFill>
            </a:endParaRPr>
          </a:p>
        </p:txBody>
      </p:sp>
      <p:sp>
        <p:nvSpPr>
          <p:cNvPr id="16" name="TextBox 15">
            <a:extLst>
              <a:ext uri="{FF2B5EF4-FFF2-40B4-BE49-F238E27FC236}">
                <a16:creationId xmlns:a16="http://schemas.microsoft.com/office/drawing/2014/main" id="{00B415A0-229B-19AE-E1D4-C746990E8380}"/>
              </a:ext>
            </a:extLst>
          </p:cNvPr>
          <p:cNvSpPr txBox="1"/>
          <p:nvPr/>
        </p:nvSpPr>
        <p:spPr>
          <a:xfrm>
            <a:off x="8688401" y="3244050"/>
            <a:ext cx="287772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a:solidFill>
                  <a:schemeClr val="bg1"/>
                </a:solidFill>
                <a:latin typeface="Century Gothic"/>
              </a:rPr>
              <a:t>Passive Optical Satellite</a:t>
            </a:r>
          </a:p>
          <a:p>
            <a:pPr marL="285750" indent="-285750">
              <a:buFont typeface="Arial" panose="020B0604020202020204" pitchFamily="34" charset="0"/>
              <a:buChar char="•"/>
            </a:pPr>
            <a:endParaRPr lang="en-US" sz="1600">
              <a:solidFill>
                <a:schemeClr val="bg1"/>
              </a:solidFill>
              <a:latin typeface="Century Gothic"/>
            </a:endParaRPr>
          </a:p>
          <a:p>
            <a:pPr marL="285750" indent="-285750">
              <a:buFont typeface="Arial" panose="020B0604020202020204" pitchFamily="34" charset="0"/>
              <a:buChar char="•"/>
            </a:pPr>
            <a:r>
              <a:rPr lang="en-US" sz="1600">
                <a:solidFill>
                  <a:schemeClr val="bg1"/>
                </a:solidFill>
                <a:latin typeface="Century Gothic"/>
              </a:rPr>
              <a:t>Sunlight reflected off Earth’s surface</a:t>
            </a:r>
          </a:p>
          <a:p>
            <a:endParaRPr lang="en-US" sz="1600">
              <a:solidFill>
                <a:schemeClr val="bg1"/>
              </a:solidFill>
              <a:latin typeface="Century Gothic"/>
            </a:endParaRPr>
          </a:p>
          <a:p>
            <a:pPr marL="285750" indent="-285750">
              <a:buFont typeface="Arial" panose="020B0604020202020204" pitchFamily="34" charset="0"/>
              <a:buChar char="•"/>
            </a:pPr>
            <a:r>
              <a:rPr lang="en-US" sz="1600">
                <a:solidFill>
                  <a:schemeClr val="bg1"/>
                </a:solidFill>
                <a:latin typeface="Century Gothic"/>
              </a:rPr>
              <a:t>Captures visible and infrared light</a:t>
            </a:r>
          </a:p>
        </p:txBody>
      </p:sp>
      <p:sp>
        <p:nvSpPr>
          <p:cNvPr id="9" name="Sun 8">
            <a:extLst>
              <a:ext uri="{FF2B5EF4-FFF2-40B4-BE49-F238E27FC236}">
                <a16:creationId xmlns:a16="http://schemas.microsoft.com/office/drawing/2014/main" id="{4A915CD1-F823-3C96-DCB1-CC6F368F9E76}"/>
              </a:ext>
            </a:extLst>
          </p:cNvPr>
          <p:cNvSpPr/>
          <p:nvPr/>
        </p:nvSpPr>
        <p:spPr>
          <a:xfrm rot="20231436">
            <a:off x="6488310" y="-1344741"/>
            <a:ext cx="2746885" cy="2507838"/>
          </a:xfrm>
          <a:prstGeom prst="sun">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 name="Sun 7">
            <a:extLst>
              <a:ext uri="{FF2B5EF4-FFF2-40B4-BE49-F238E27FC236}">
                <a16:creationId xmlns:a16="http://schemas.microsoft.com/office/drawing/2014/main" id="{E655B961-8342-77B9-807B-753AEDADEEAC}"/>
              </a:ext>
            </a:extLst>
          </p:cNvPr>
          <p:cNvSpPr/>
          <p:nvPr/>
        </p:nvSpPr>
        <p:spPr>
          <a:xfrm>
            <a:off x="6468624" y="-1325941"/>
            <a:ext cx="2746885" cy="2507838"/>
          </a:xfrm>
          <a:prstGeom prst="sun">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55FED7F4-D3DA-1C1C-ABEF-500076644574}"/>
              </a:ext>
            </a:extLst>
          </p:cNvPr>
          <p:cNvCxnSpPr>
            <a:cxnSpLocks/>
          </p:cNvCxnSpPr>
          <p:nvPr/>
        </p:nvCxnSpPr>
        <p:spPr>
          <a:xfrm flipH="1">
            <a:off x="6924458" y="1224937"/>
            <a:ext cx="476564" cy="1856854"/>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24" name="Straight Arrow Connector 23">
            <a:extLst>
              <a:ext uri="{FF2B5EF4-FFF2-40B4-BE49-F238E27FC236}">
                <a16:creationId xmlns:a16="http://schemas.microsoft.com/office/drawing/2014/main" id="{CEE86B24-0B2F-EEAF-54DF-C0AE25D71BE1}"/>
              </a:ext>
            </a:extLst>
          </p:cNvPr>
          <p:cNvCxnSpPr>
            <a:cxnSpLocks/>
          </p:cNvCxnSpPr>
          <p:nvPr/>
        </p:nvCxnSpPr>
        <p:spPr>
          <a:xfrm flipH="1">
            <a:off x="6456930" y="3107108"/>
            <a:ext cx="461016" cy="1845892"/>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25" name="Straight Arrow Connector 24">
            <a:extLst>
              <a:ext uri="{FF2B5EF4-FFF2-40B4-BE49-F238E27FC236}">
                <a16:creationId xmlns:a16="http://schemas.microsoft.com/office/drawing/2014/main" id="{B207B855-13AF-ECC8-09CD-A487875E8130}"/>
              </a:ext>
            </a:extLst>
          </p:cNvPr>
          <p:cNvCxnSpPr>
            <a:cxnSpLocks/>
          </p:cNvCxnSpPr>
          <p:nvPr/>
        </p:nvCxnSpPr>
        <p:spPr>
          <a:xfrm flipH="1">
            <a:off x="6823103" y="2228096"/>
            <a:ext cx="459225" cy="1758023"/>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26" name="Straight Arrow Connector 25">
            <a:extLst>
              <a:ext uri="{FF2B5EF4-FFF2-40B4-BE49-F238E27FC236}">
                <a16:creationId xmlns:a16="http://schemas.microsoft.com/office/drawing/2014/main" id="{22C18F45-A68B-CEC1-39B9-1F0B8347A05C}"/>
              </a:ext>
            </a:extLst>
          </p:cNvPr>
          <p:cNvCxnSpPr>
            <a:cxnSpLocks/>
          </p:cNvCxnSpPr>
          <p:nvPr/>
        </p:nvCxnSpPr>
        <p:spPr>
          <a:xfrm flipH="1">
            <a:off x="7290854" y="1253490"/>
            <a:ext cx="230086" cy="928808"/>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a:extLst>
              <a:ext uri="{FF2B5EF4-FFF2-40B4-BE49-F238E27FC236}">
                <a16:creationId xmlns:a16="http://schemas.microsoft.com/office/drawing/2014/main" id="{83D6149E-E06D-0E70-9C12-68782FAFFAD9}"/>
              </a:ext>
            </a:extLst>
          </p:cNvPr>
          <p:cNvCxnSpPr>
            <a:cxnSpLocks/>
          </p:cNvCxnSpPr>
          <p:nvPr/>
        </p:nvCxnSpPr>
        <p:spPr>
          <a:xfrm flipH="1">
            <a:off x="6576878" y="4051989"/>
            <a:ext cx="230086" cy="928808"/>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a:extLst>
              <a:ext uri="{FF2B5EF4-FFF2-40B4-BE49-F238E27FC236}">
                <a16:creationId xmlns:a16="http://schemas.microsoft.com/office/drawing/2014/main" id="{996CBC82-3724-427A-8E92-BFA203ADCE59}"/>
              </a:ext>
            </a:extLst>
          </p:cNvPr>
          <p:cNvCxnSpPr>
            <a:cxnSpLocks/>
          </p:cNvCxnSpPr>
          <p:nvPr/>
        </p:nvCxnSpPr>
        <p:spPr>
          <a:xfrm flipV="1">
            <a:off x="6774225" y="2897125"/>
            <a:ext cx="1576674" cy="2034081"/>
          </a:xfrm>
          <a:prstGeom prst="straightConnector1">
            <a:avLst/>
          </a:prstGeom>
          <a:ln w="571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Arrow Connector 34">
            <a:extLst>
              <a:ext uri="{FF2B5EF4-FFF2-40B4-BE49-F238E27FC236}">
                <a16:creationId xmlns:a16="http://schemas.microsoft.com/office/drawing/2014/main" id="{E082D11C-0CA9-C0D0-B928-7E93E5F7EF9F}"/>
              </a:ext>
            </a:extLst>
          </p:cNvPr>
          <p:cNvCxnSpPr>
            <a:cxnSpLocks/>
          </p:cNvCxnSpPr>
          <p:nvPr/>
        </p:nvCxnSpPr>
        <p:spPr>
          <a:xfrm flipV="1">
            <a:off x="8248650" y="2786586"/>
            <a:ext cx="188555" cy="242364"/>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38" name="Straight Arrow Connector 37">
            <a:extLst>
              <a:ext uri="{FF2B5EF4-FFF2-40B4-BE49-F238E27FC236}">
                <a16:creationId xmlns:a16="http://schemas.microsoft.com/office/drawing/2014/main" id="{79971C7C-5448-27B0-6A5C-F4B66F2BB43B}"/>
              </a:ext>
            </a:extLst>
          </p:cNvPr>
          <p:cNvCxnSpPr>
            <a:cxnSpLocks/>
          </p:cNvCxnSpPr>
          <p:nvPr/>
        </p:nvCxnSpPr>
        <p:spPr>
          <a:xfrm>
            <a:off x="3517392" y="2578608"/>
            <a:ext cx="591941" cy="1267575"/>
          </a:xfrm>
          <a:prstGeom prst="straightConnector1">
            <a:avLst/>
          </a:prstGeom>
          <a:ln w="57150">
            <a:solidFill>
              <a:schemeClr val="bg1">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46" name="Straight Arrow Connector 45">
            <a:extLst>
              <a:ext uri="{FF2B5EF4-FFF2-40B4-BE49-F238E27FC236}">
                <a16:creationId xmlns:a16="http://schemas.microsoft.com/office/drawing/2014/main" id="{5F2C7905-58D4-BE87-34A0-31B5B087CA89}"/>
              </a:ext>
            </a:extLst>
          </p:cNvPr>
          <p:cNvCxnSpPr>
            <a:cxnSpLocks/>
          </p:cNvCxnSpPr>
          <p:nvPr/>
        </p:nvCxnSpPr>
        <p:spPr>
          <a:xfrm>
            <a:off x="4137367" y="3906920"/>
            <a:ext cx="570788" cy="1202478"/>
          </a:xfrm>
          <a:prstGeom prst="straightConnector1">
            <a:avLst/>
          </a:prstGeom>
          <a:ln w="57150">
            <a:solidFill>
              <a:schemeClr val="bg1">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55" name="Straight Arrow Connector 54">
            <a:extLst>
              <a:ext uri="{FF2B5EF4-FFF2-40B4-BE49-F238E27FC236}">
                <a16:creationId xmlns:a16="http://schemas.microsoft.com/office/drawing/2014/main" id="{47E1796B-34BD-2EA9-1709-65EE55694FEB}"/>
              </a:ext>
            </a:extLst>
          </p:cNvPr>
          <p:cNvCxnSpPr>
            <a:cxnSpLocks/>
          </p:cNvCxnSpPr>
          <p:nvPr/>
        </p:nvCxnSpPr>
        <p:spPr>
          <a:xfrm flipV="1">
            <a:off x="7272871" y="4051989"/>
            <a:ext cx="179489" cy="245234"/>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57" name="Straight Arrow Connector 56">
            <a:extLst>
              <a:ext uri="{FF2B5EF4-FFF2-40B4-BE49-F238E27FC236}">
                <a16:creationId xmlns:a16="http://schemas.microsoft.com/office/drawing/2014/main" id="{4B788431-7D9D-D2E1-E96E-C5B101AB50D1}"/>
              </a:ext>
            </a:extLst>
          </p:cNvPr>
          <p:cNvCxnSpPr>
            <a:cxnSpLocks/>
          </p:cNvCxnSpPr>
          <p:nvPr/>
        </p:nvCxnSpPr>
        <p:spPr>
          <a:xfrm flipH="1" flipV="1">
            <a:off x="4375512" y="4067554"/>
            <a:ext cx="127860" cy="269119"/>
          </a:xfrm>
          <a:prstGeom prst="straightConnector1">
            <a:avLst/>
          </a:prstGeom>
          <a:ln w="57150">
            <a:solidFill>
              <a:schemeClr val="bg1">
                <a:lumMod val="75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59" name="TextBox 58">
            <a:extLst>
              <a:ext uri="{FF2B5EF4-FFF2-40B4-BE49-F238E27FC236}">
                <a16:creationId xmlns:a16="http://schemas.microsoft.com/office/drawing/2014/main" id="{93340253-CCB5-1A8D-70A7-2C22A03791F9}"/>
              </a:ext>
            </a:extLst>
          </p:cNvPr>
          <p:cNvSpPr txBox="1"/>
          <p:nvPr/>
        </p:nvSpPr>
        <p:spPr>
          <a:xfrm>
            <a:off x="244657" y="3255254"/>
            <a:ext cx="3423682"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a:solidFill>
                  <a:schemeClr val="bg1"/>
                </a:solidFill>
                <a:latin typeface="Century Gothic"/>
              </a:rPr>
              <a:t>Active Radar Satellite</a:t>
            </a:r>
          </a:p>
          <a:p>
            <a:pPr marL="285750" indent="-285750">
              <a:buFont typeface="Arial" panose="020B0604020202020204" pitchFamily="34" charset="0"/>
              <a:buChar char="•"/>
            </a:pPr>
            <a:endParaRPr lang="en-US" sz="1600">
              <a:solidFill>
                <a:schemeClr val="bg1"/>
              </a:solidFill>
              <a:latin typeface="Century Gothic"/>
            </a:endParaRPr>
          </a:p>
          <a:p>
            <a:pPr marL="285750" indent="-285750">
              <a:buFont typeface="Arial" panose="020B0604020202020204" pitchFamily="34" charset="0"/>
              <a:buChar char="•"/>
            </a:pPr>
            <a:r>
              <a:rPr lang="en-US" sz="1600">
                <a:solidFill>
                  <a:schemeClr val="bg1"/>
                </a:solidFill>
                <a:latin typeface="Century Gothic"/>
              </a:rPr>
              <a:t>Emits electromagnetic waves</a:t>
            </a:r>
          </a:p>
          <a:p>
            <a:pPr marL="285750" indent="-285750">
              <a:buFont typeface="Arial" panose="020B0604020202020204" pitchFamily="34" charset="0"/>
              <a:buChar char="•"/>
            </a:pPr>
            <a:endParaRPr lang="en-US" sz="1600">
              <a:solidFill>
                <a:schemeClr val="bg1"/>
              </a:solidFill>
              <a:latin typeface="Century Gothic"/>
            </a:endParaRPr>
          </a:p>
          <a:p>
            <a:pPr marL="285750" indent="-285750">
              <a:buFont typeface="Arial" panose="020B0604020202020204" pitchFamily="34" charset="0"/>
              <a:buChar char="•"/>
            </a:pPr>
            <a:r>
              <a:rPr lang="en-US" sz="1600">
                <a:solidFill>
                  <a:schemeClr val="bg1"/>
                </a:solidFill>
                <a:latin typeface="Century Gothic"/>
              </a:rPr>
              <a:t>Measures backscatter from the land surface</a:t>
            </a:r>
          </a:p>
          <a:p>
            <a:pPr marL="285750" indent="-285750">
              <a:buFont typeface="Arial" panose="020B0604020202020204" pitchFamily="34" charset="0"/>
              <a:buChar char="•"/>
            </a:pPr>
            <a:endParaRPr lang="en-US" sz="1600">
              <a:solidFill>
                <a:schemeClr val="bg1"/>
              </a:solidFill>
              <a:latin typeface="Century Gothic"/>
            </a:endParaRPr>
          </a:p>
          <a:p>
            <a:pPr marL="285750" indent="-285750">
              <a:buFont typeface="Arial" panose="020B0604020202020204" pitchFamily="34" charset="0"/>
              <a:buChar char="•"/>
            </a:pPr>
            <a:r>
              <a:rPr lang="en-US" sz="1600">
                <a:solidFill>
                  <a:schemeClr val="bg1"/>
                </a:solidFill>
                <a:latin typeface="Century Gothic"/>
              </a:rPr>
              <a:t>Captures microwave light</a:t>
            </a:r>
          </a:p>
        </p:txBody>
      </p:sp>
      <p:sp>
        <p:nvSpPr>
          <p:cNvPr id="73" name="Flowchart: Manual Operation 72">
            <a:extLst>
              <a:ext uri="{FF2B5EF4-FFF2-40B4-BE49-F238E27FC236}">
                <a16:creationId xmlns:a16="http://schemas.microsoft.com/office/drawing/2014/main" id="{EDA385FD-DC2B-F4C2-C6DB-9258313E780B}"/>
              </a:ext>
            </a:extLst>
          </p:cNvPr>
          <p:cNvSpPr/>
          <p:nvPr/>
        </p:nvSpPr>
        <p:spPr>
          <a:xfrm rot="16200000">
            <a:off x="-381730" y="421375"/>
            <a:ext cx="1240515" cy="515555"/>
          </a:xfrm>
          <a:prstGeom prst="flowChartManualOperation">
            <a:avLst/>
          </a:prstGeom>
          <a:solidFill>
            <a:srgbClr val="67A4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67A478"/>
              </a:highlight>
            </a:endParaRPr>
          </a:p>
        </p:txBody>
      </p:sp>
    </p:spTree>
    <p:extLst>
      <p:ext uri="{BB962C8B-B14F-4D97-AF65-F5344CB8AC3E}">
        <p14:creationId xmlns:p14="http://schemas.microsoft.com/office/powerpoint/2010/main" val="220904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F80DB4-3199-F2EE-527C-EE75564A47C6}"/>
              </a:ext>
            </a:extLst>
          </p:cNvPr>
          <p:cNvSpPr/>
          <p:nvPr/>
        </p:nvSpPr>
        <p:spPr>
          <a:xfrm>
            <a:off x="8118763" y="256268"/>
            <a:ext cx="4073237" cy="825844"/>
          </a:xfrm>
          <a:prstGeom prst="rect">
            <a:avLst/>
          </a:prstGeom>
          <a:solidFill>
            <a:srgbClr val="67A47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lt1">
                    <a:alpha val="50000"/>
                  </a:schemeClr>
                </a:solidFill>
                <a:latin typeface="Century Gothic"/>
              </a:rPr>
              <a:t>ANALYSIS</a:t>
            </a:r>
            <a:endParaRPr lang="en-US" sz="4000">
              <a:solidFill>
                <a:schemeClr val="lt1">
                  <a:alpha val="50000"/>
                </a:schemeClr>
              </a:solidFill>
            </a:endParaRPr>
          </a:p>
        </p:txBody>
      </p:sp>
      <p:sp>
        <p:nvSpPr>
          <p:cNvPr id="9" name="Rectangle 8">
            <a:extLst>
              <a:ext uri="{FF2B5EF4-FFF2-40B4-BE49-F238E27FC236}">
                <a16:creationId xmlns:a16="http://schemas.microsoft.com/office/drawing/2014/main" id="{A28F67BA-A289-59D1-8B87-7252204DE952}"/>
              </a:ext>
            </a:extLst>
          </p:cNvPr>
          <p:cNvSpPr/>
          <p:nvPr/>
        </p:nvSpPr>
        <p:spPr>
          <a:xfrm>
            <a:off x="4045526" y="256268"/>
            <a:ext cx="4073237" cy="825844"/>
          </a:xfrm>
          <a:prstGeom prst="rect">
            <a:avLst/>
          </a:prstGeom>
          <a:solidFill>
            <a:srgbClr val="67A47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lt1">
                    <a:alpha val="50000"/>
                  </a:schemeClr>
                </a:solidFill>
                <a:latin typeface="Century Gothic"/>
              </a:rPr>
              <a:t>PROCESSING</a:t>
            </a:r>
            <a:endParaRPr lang="en-US" sz="4000">
              <a:solidFill>
                <a:schemeClr val="lt1">
                  <a:alpha val="50000"/>
                </a:schemeClr>
              </a:solidFill>
            </a:endParaRPr>
          </a:p>
        </p:txBody>
      </p:sp>
      <p:sp>
        <p:nvSpPr>
          <p:cNvPr id="4" name="Rectangle 3">
            <a:extLst>
              <a:ext uri="{FF2B5EF4-FFF2-40B4-BE49-F238E27FC236}">
                <a16:creationId xmlns:a16="http://schemas.microsoft.com/office/drawing/2014/main" id="{055AF7D4-72DD-59ED-C6E1-44CCCC28D59B}"/>
              </a:ext>
            </a:extLst>
          </p:cNvPr>
          <p:cNvSpPr/>
          <p:nvPr/>
        </p:nvSpPr>
        <p:spPr>
          <a:xfrm>
            <a:off x="-27710" y="256268"/>
            <a:ext cx="4073237" cy="825844"/>
          </a:xfrm>
          <a:prstGeom prst="rect">
            <a:avLst/>
          </a:prstGeom>
          <a:solidFill>
            <a:srgbClr val="C56C3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a:rPr>
              <a:t>ACQUISITION</a:t>
            </a:r>
            <a:endParaRPr lang="en-US" sz="4000" b="1">
              <a:latin typeface="+mj-lt"/>
            </a:endParaRPr>
          </a:p>
        </p:txBody>
      </p:sp>
      <p:sp>
        <p:nvSpPr>
          <p:cNvPr id="24" name="Arrow: Pentagon 23">
            <a:extLst>
              <a:ext uri="{FF2B5EF4-FFF2-40B4-BE49-F238E27FC236}">
                <a16:creationId xmlns:a16="http://schemas.microsoft.com/office/drawing/2014/main" id="{BF1D0607-68FC-F275-8EB0-DB36E4E7289D}"/>
              </a:ext>
            </a:extLst>
          </p:cNvPr>
          <p:cNvSpPr/>
          <p:nvPr/>
        </p:nvSpPr>
        <p:spPr>
          <a:xfrm>
            <a:off x="-27710" y="256268"/>
            <a:ext cx="4304958" cy="825844"/>
          </a:xfrm>
          <a:prstGeom prst="homePlate">
            <a:avLst/>
          </a:prstGeom>
          <a:solidFill>
            <a:srgbClr val="C56C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a:rPr>
              <a:t>ACQUISITION</a:t>
            </a:r>
            <a:endParaRPr lang="en-US" sz="4000"/>
          </a:p>
        </p:txBody>
      </p:sp>
      <p:pic>
        <p:nvPicPr>
          <p:cNvPr id="2" name="Picture 1" descr="A satellite image of a city&#10;&#10;Description automatically generated">
            <a:extLst>
              <a:ext uri="{FF2B5EF4-FFF2-40B4-BE49-F238E27FC236}">
                <a16:creationId xmlns:a16="http://schemas.microsoft.com/office/drawing/2014/main" id="{48638B1A-2D5C-9AF7-3B7D-1982C3B15B3D}"/>
              </a:ext>
            </a:extLst>
          </p:cNvPr>
          <p:cNvPicPr>
            <a:picLocks/>
          </p:cNvPicPr>
          <p:nvPr/>
        </p:nvPicPr>
        <p:blipFill rotWithShape="1">
          <a:blip r:embed="rId3"/>
          <a:srcRect l="42946" r="484"/>
          <a:stretch/>
        </p:blipFill>
        <p:spPr>
          <a:xfrm>
            <a:off x="9094345" y="4133118"/>
            <a:ext cx="2203604" cy="2136531"/>
          </a:xfrm>
          <a:prstGeom prst="rect">
            <a:avLst/>
          </a:prstGeom>
          <a:ln w="38100">
            <a:solidFill>
              <a:srgbClr val="6BA77C"/>
            </a:solidFill>
          </a:ln>
        </p:spPr>
      </p:pic>
      <p:pic>
        <p:nvPicPr>
          <p:cNvPr id="8" name="Picture 7">
            <a:extLst>
              <a:ext uri="{FF2B5EF4-FFF2-40B4-BE49-F238E27FC236}">
                <a16:creationId xmlns:a16="http://schemas.microsoft.com/office/drawing/2014/main" id="{AD1727BD-BDE5-777F-45A0-FB25CC4B7259}"/>
              </a:ext>
            </a:extLst>
          </p:cNvPr>
          <p:cNvPicPr>
            <a:picLocks noChangeAspect="1"/>
          </p:cNvPicPr>
          <p:nvPr/>
        </p:nvPicPr>
        <p:blipFill rotWithShape="1">
          <a:blip r:embed="rId4"/>
          <a:srcRect l="43489"/>
          <a:stretch/>
        </p:blipFill>
        <p:spPr>
          <a:xfrm>
            <a:off x="9094345" y="1694315"/>
            <a:ext cx="2203604" cy="2175449"/>
          </a:xfrm>
          <a:prstGeom prst="rect">
            <a:avLst/>
          </a:prstGeom>
          <a:ln w="38100">
            <a:solidFill>
              <a:srgbClr val="6BA77C"/>
            </a:solidFill>
          </a:ln>
        </p:spPr>
      </p:pic>
      <p:pic>
        <p:nvPicPr>
          <p:cNvPr id="3" name="Picture 2" descr="A screenshot of a computer&#10;&#10;Description automatically generated">
            <a:extLst>
              <a:ext uri="{FF2B5EF4-FFF2-40B4-BE49-F238E27FC236}">
                <a16:creationId xmlns:a16="http://schemas.microsoft.com/office/drawing/2014/main" id="{58526097-1398-0479-5AFF-00E289C58589}"/>
              </a:ext>
            </a:extLst>
          </p:cNvPr>
          <p:cNvPicPr>
            <a:picLocks noChangeAspect="1"/>
          </p:cNvPicPr>
          <p:nvPr/>
        </p:nvPicPr>
        <p:blipFill rotWithShape="1">
          <a:blip r:embed="rId5"/>
          <a:srcRect r="42962"/>
          <a:stretch/>
        </p:blipFill>
        <p:spPr>
          <a:xfrm>
            <a:off x="222673" y="1933374"/>
            <a:ext cx="2409690" cy="2898532"/>
          </a:xfrm>
          <a:prstGeom prst="rect">
            <a:avLst/>
          </a:prstGeom>
          <a:ln w="38100">
            <a:solidFill>
              <a:srgbClr val="6BA77C"/>
            </a:solidFill>
          </a:ln>
        </p:spPr>
      </p:pic>
      <p:pic>
        <p:nvPicPr>
          <p:cNvPr id="12" name="Picture 11">
            <a:extLst>
              <a:ext uri="{FF2B5EF4-FFF2-40B4-BE49-F238E27FC236}">
                <a16:creationId xmlns:a16="http://schemas.microsoft.com/office/drawing/2014/main" id="{192D9860-28E4-1688-022B-4E859A030885}"/>
              </a:ext>
            </a:extLst>
          </p:cNvPr>
          <p:cNvPicPr>
            <a:picLocks noChangeAspect="1"/>
          </p:cNvPicPr>
          <p:nvPr/>
        </p:nvPicPr>
        <p:blipFill rotWithShape="1">
          <a:blip r:embed="rId6"/>
          <a:srcRect r="38307"/>
          <a:stretch/>
        </p:blipFill>
        <p:spPr>
          <a:xfrm>
            <a:off x="1760163" y="2727642"/>
            <a:ext cx="2409690" cy="2897704"/>
          </a:xfrm>
          <a:prstGeom prst="rect">
            <a:avLst/>
          </a:prstGeom>
          <a:ln w="38100">
            <a:solidFill>
              <a:srgbClr val="6BA77C"/>
            </a:solidFill>
          </a:ln>
        </p:spPr>
      </p:pic>
      <p:pic>
        <p:nvPicPr>
          <p:cNvPr id="6" name="Graphic 5" descr="Flip calendar with solid fill">
            <a:extLst>
              <a:ext uri="{FF2B5EF4-FFF2-40B4-BE49-F238E27FC236}">
                <a16:creationId xmlns:a16="http://schemas.microsoft.com/office/drawing/2014/main" id="{F16DB2EE-F3F7-A5D6-993A-DEA7FEAA13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79343" y="1470325"/>
            <a:ext cx="914400" cy="914400"/>
          </a:xfrm>
          <a:prstGeom prst="rect">
            <a:avLst/>
          </a:prstGeom>
        </p:spPr>
      </p:pic>
      <p:pic>
        <p:nvPicPr>
          <p:cNvPr id="7" name="Graphic 6" descr="Map with pin with solid fill">
            <a:extLst>
              <a:ext uri="{FF2B5EF4-FFF2-40B4-BE49-F238E27FC236}">
                <a16:creationId xmlns:a16="http://schemas.microsoft.com/office/drawing/2014/main" id="{30720D39-2188-EF56-CE96-537E1C6F15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83879" y="1470325"/>
            <a:ext cx="914400" cy="914400"/>
          </a:xfrm>
          <a:prstGeom prst="rect">
            <a:avLst/>
          </a:prstGeom>
        </p:spPr>
      </p:pic>
      <p:sp>
        <p:nvSpPr>
          <p:cNvPr id="11" name="TextBox 10">
            <a:extLst>
              <a:ext uri="{FF2B5EF4-FFF2-40B4-BE49-F238E27FC236}">
                <a16:creationId xmlns:a16="http://schemas.microsoft.com/office/drawing/2014/main" id="{147D6F3B-5D13-CCC9-B842-4C960DB7C08F}"/>
              </a:ext>
            </a:extLst>
          </p:cNvPr>
          <p:cNvSpPr txBox="1"/>
          <p:nvPr/>
        </p:nvSpPr>
        <p:spPr>
          <a:xfrm>
            <a:off x="4826000" y="4584700"/>
            <a:ext cx="25273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Google Earth Engine</a:t>
            </a:r>
            <a:br>
              <a:rPr lang="en-US">
                <a:solidFill>
                  <a:schemeClr val="tx1">
                    <a:lumMod val="75000"/>
                    <a:lumOff val="25000"/>
                  </a:schemeClr>
                </a:solidFill>
                <a:latin typeface="Century Gothic"/>
              </a:rPr>
            </a:br>
            <a:endParaRPr lang="en-US">
              <a:solidFill>
                <a:schemeClr val="tx1">
                  <a:lumMod val="75000"/>
                  <a:lumOff val="25000"/>
                </a:schemeClr>
              </a:solidFill>
              <a:latin typeface="Century Gothic"/>
            </a:endParaRPr>
          </a:p>
        </p:txBody>
      </p:sp>
      <p:sp>
        <p:nvSpPr>
          <p:cNvPr id="13" name="TextBox 12">
            <a:extLst>
              <a:ext uri="{FF2B5EF4-FFF2-40B4-BE49-F238E27FC236}">
                <a16:creationId xmlns:a16="http://schemas.microsoft.com/office/drawing/2014/main" id="{4EA8C527-91BA-5213-7518-4E1DCD431418}"/>
              </a:ext>
            </a:extLst>
          </p:cNvPr>
          <p:cNvSpPr txBox="1"/>
          <p:nvPr/>
        </p:nvSpPr>
        <p:spPr>
          <a:xfrm>
            <a:off x="4053828" y="1281345"/>
            <a:ext cx="16035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Date Range</a:t>
            </a:r>
            <a:endParaRPr lang="en-US">
              <a:solidFill>
                <a:schemeClr val="tx1">
                  <a:lumMod val="75000"/>
                  <a:lumOff val="25000"/>
                </a:schemeClr>
              </a:solidFill>
            </a:endParaRPr>
          </a:p>
        </p:txBody>
      </p:sp>
      <p:sp>
        <p:nvSpPr>
          <p:cNvPr id="15" name="TextBox 14">
            <a:extLst>
              <a:ext uri="{FF2B5EF4-FFF2-40B4-BE49-F238E27FC236}">
                <a16:creationId xmlns:a16="http://schemas.microsoft.com/office/drawing/2014/main" id="{A72E3A08-EE9A-54AC-57AE-D69BC39684D7}"/>
              </a:ext>
            </a:extLst>
          </p:cNvPr>
          <p:cNvSpPr txBox="1"/>
          <p:nvPr/>
        </p:nvSpPr>
        <p:spPr>
          <a:xfrm>
            <a:off x="6368582" y="1281344"/>
            <a:ext cx="19629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Area of Interest</a:t>
            </a:r>
          </a:p>
        </p:txBody>
      </p:sp>
      <p:sp>
        <p:nvSpPr>
          <p:cNvPr id="16" name="TextBox 15">
            <a:extLst>
              <a:ext uri="{FF2B5EF4-FFF2-40B4-BE49-F238E27FC236}">
                <a16:creationId xmlns:a16="http://schemas.microsoft.com/office/drawing/2014/main" id="{620E3220-C3AA-DC57-5BCB-B6281341B395}"/>
              </a:ext>
            </a:extLst>
          </p:cNvPr>
          <p:cNvSpPr txBox="1"/>
          <p:nvPr/>
        </p:nvSpPr>
        <p:spPr>
          <a:xfrm>
            <a:off x="438657" y="5858040"/>
            <a:ext cx="36151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Sentinel-1 and Landsat 8 Data</a:t>
            </a:r>
          </a:p>
        </p:txBody>
      </p:sp>
      <p:sp>
        <p:nvSpPr>
          <p:cNvPr id="17" name="Arrow: Right 16">
            <a:extLst>
              <a:ext uri="{FF2B5EF4-FFF2-40B4-BE49-F238E27FC236}">
                <a16:creationId xmlns:a16="http://schemas.microsoft.com/office/drawing/2014/main" id="{FF676247-47C1-70CF-632B-54722C6638CB}"/>
              </a:ext>
            </a:extLst>
          </p:cNvPr>
          <p:cNvSpPr/>
          <p:nvPr/>
        </p:nvSpPr>
        <p:spPr>
          <a:xfrm>
            <a:off x="4307308" y="3636671"/>
            <a:ext cx="848264" cy="431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26BD2AAC-434F-210C-72CF-7822240D8571}"/>
              </a:ext>
            </a:extLst>
          </p:cNvPr>
          <p:cNvSpPr/>
          <p:nvPr/>
        </p:nvSpPr>
        <p:spPr>
          <a:xfrm rot="3000000">
            <a:off x="4883900" y="2554475"/>
            <a:ext cx="848264" cy="431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667D0825-C462-4A6B-008B-CADFFFD3B743}"/>
              </a:ext>
            </a:extLst>
          </p:cNvPr>
          <p:cNvSpPr/>
          <p:nvPr/>
        </p:nvSpPr>
        <p:spPr>
          <a:xfrm rot="7800000">
            <a:off x="6580428" y="2554475"/>
            <a:ext cx="848264" cy="431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64BC6FB7-CEB3-DF7B-6DEB-556DC0514FE9}"/>
              </a:ext>
            </a:extLst>
          </p:cNvPr>
          <p:cNvSpPr/>
          <p:nvPr/>
        </p:nvSpPr>
        <p:spPr>
          <a:xfrm>
            <a:off x="7006060" y="3636672"/>
            <a:ext cx="1848388" cy="431320"/>
          </a:xfrm>
          <a:prstGeom prst="rightArrow">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7464BC6-A0CD-A7D9-A9D4-0F419A7E131C}"/>
              </a:ext>
            </a:extLst>
          </p:cNvPr>
          <p:cNvSpPr/>
          <p:nvPr/>
        </p:nvSpPr>
        <p:spPr>
          <a:xfrm>
            <a:off x="9643003" y="3538028"/>
            <a:ext cx="1015022" cy="923330"/>
          </a:xfrm>
          <a:prstGeom prst="rect">
            <a:avLst/>
          </a:prstGeom>
          <a:noFill/>
        </p:spPr>
        <p:txBody>
          <a:bodyPr wrap="square" lIns="91440" tIns="45720" rIns="91440" bIns="45720">
            <a:spAutoFit/>
          </a:bodyPr>
          <a:lstStyle/>
          <a:p>
            <a:pPr algn="ctr"/>
            <a:r>
              <a:rPr lang="en-US" sz="5400" b="0" cap="none" spc="0">
                <a:ln w="0">
                  <a:solidFill>
                    <a:schemeClr val="accent1"/>
                  </a:solidFill>
                </a:ln>
                <a:solidFill>
                  <a:schemeClr val="accent2"/>
                </a:solidFill>
                <a:effectLst>
                  <a:glow rad="101600">
                    <a:schemeClr val="accent1">
                      <a:satMod val="175000"/>
                      <a:alpha val="40000"/>
                    </a:schemeClr>
                  </a:glow>
                  <a:outerShdw blurRad="38100" dist="19050" dir="2700000" algn="tl" rotWithShape="0">
                    <a:schemeClr val="dk1">
                      <a:alpha val="40000"/>
                    </a:schemeClr>
                  </a:outerShdw>
                </a:effectLst>
                <a:latin typeface="+mj-lt"/>
              </a:rPr>
              <a:t>VS</a:t>
            </a:r>
          </a:p>
        </p:txBody>
      </p:sp>
      <p:sp>
        <p:nvSpPr>
          <p:cNvPr id="22" name="TextBox 21">
            <a:extLst>
              <a:ext uri="{FF2B5EF4-FFF2-40B4-BE49-F238E27FC236}">
                <a16:creationId xmlns:a16="http://schemas.microsoft.com/office/drawing/2014/main" id="{9C4D81F2-27BF-98A4-9BA0-A9F65A161D37}"/>
              </a:ext>
            </a:extLst>
          </p:cNvPr>
          <p:cNvSpPr txBox="1"/>
          <p:nvPr/>
        </p:nvSpPr>
        <p:spPr>
          <a:xfrm>
            <a:off x="9094345" y="1281344"/>
            <a:ext cx="2203604" cy="369332"/>
          </a:xfrm>
          <a:prstGeom prst="rect">
            <a:avLst/>
          </a:prstGeom>
          <a:noFill/>
        </p:spPr>
        <p:txBody>
          <a:bodyPr wrap="square" rtlCol="0">
            <a:spAutoFit/>
          </a:bodyPr>
          <a:lstStyle/>
          <a:p>
            <a:pPr algn="ctr"/>
            <a:r>
              <a:rPr lang="en-US">
                <a:solidFill>
                  <a:schemeClr val="tx1">
                    <a:lumMod val="75000"/>
                    <a:lumOff val="25000"/>
                  </a:schemeClr>
                </a:solidFill>
                <a:latin typeface="+mj-lt"/>
              </a:rPr>
              <a:t>30</a:t>
            </a:r>
            <a:r>
              <a:rPr lang="en-US" baseline="30000">
                <a:solidFill>
                  <a:schemeClr val="tx1">
                    <a:lumMod val="75000"/>
                    <a:lumOff val="25000"/>
                  </a:schemeClr>
                </a:solidFill>
                <a:latin typeface="+mj-lt"/>
              </a:rPr>
              <a:t>th</a:t>
            </a:r>
            <a:r>
              <a:rPr lang="en-US">
                <a:solidFill>
                  <a:schemeClr val="tx1">
                    <a:lumMod val="75000"/>
                    <a:lumOff val="25000"/>
                  </a:schemeClr>
                </a:solidFill>
                <a:latin typeface="+mj-lt"/>
              </a:rPr>
              <a:t> Percentile</a:t>
            </a:r>
          </a:p>
        </p:txBody>
      </p:sp>
      <p:sp>
        <p:nvSpPr>
          <p:cNvPr id="23" name="TextBox 22">
            <a:extLst>
              <a:ext uri="{FF2B5EF4-FFF2-40B4-BE49-F238E27FC236}">
                <a16:creationId xmlns:a16="http://schemas.microsoft.com/office/drawing/2014/main" id="{C2660340-0691-5A4D-EB41-52D317BA9788}"/>
              </a:ext>
            </a:extLst>
          </p:cNvPr>
          <p:cNvSpPr txBox="1"/>
          <p:nvPr/>
        </p:nvSpPr>
        <p:spPr>
          <a:xfrm>
            <a:off x="9048712" y="6325730"/>
            <a:ext cx="2203604" cy="369332"/>
          </a:xfrm>
          <a:prstGeom prst="rect">
            <a:avLst/>
          </a:prstGeom>
          <a:noFill/>
        </p:spPr>
        <p:txBody>
          <a:bodyPr wrap="square" rtlCol="0">
            <a:spAutoFit/>
          </a:bodyPr>
          <a:lstStyle/>
          <a:p>
            <a:pPr algn="ctr"/>
            <a:r>
              <a:rPr lang="en-US">
                <a:solidFill>
                  <a:schemeClr val="tx1">
                    <a:lumMod val="75000"/>
                    <a:lumOff val="25000"/>
                  </a:schemeClr>
                </a:solidFill>
                <a:latin typeface="+mj-lt"/>
              </a:rPr>
              <a:t>90</a:t>
            </a:r>
            <a:r>
              <a:rPr lang="en-US" baseline="30000">
                <a:solidFill>
                  <a:schemeClr val="tx1">
                    <a:lumMod val="75000"/>
                    <a:lumOff val="25000"/>
                  </a:schemeClr>
                </a:solidFill>
                <a:latin typeface="+mj-lt"/>
              </a:rPr>
              <a:t>th</a:t>
            </a:r>
            <a:r>
              <a:rPr lang="en-US">
                <a:solidFill>
                  <a:schemeClr val="tx1">
                    <a:lumMod val="75000"/>
                    <a:lumOff val="25000"/>
                  </a:schemeClr>
                </a:solidFill>
                <a:latin typeface="+mj-lt"/>
              </a:rPr>
              <a:t> Percentile</a:t>
            </a:r>
          </a:p>
        </p:txBody>
      </p:sp>
      <p:sp>
        <p:nvSpPr>
          <p:cNvPr id="26" name="Rectangle 25">
            <a:extLst>
              <a:ext uri="{FF2B5EF4-FFF2-40B4-BE49-F238E27FC236}">
                <a16:creationId xmlns:a16="http://schemas.microsoft.com/office/drawing/2014/main" id="{F2004CDF-8C75-BDF4-7CAA-6552DB5D8636}"/>
              </a:ext>
            </a:extLst>
          </p:cNvPr>
          <p:cNvSpPr/>
          <p:nvPr/>
        </p:nvSpPr>
        <p:spPr>
          <a:xfrm>
            <a:off x="7914754" y="256268"/>
            <a:ext cx="4277246" cy="825844"/>
          </a:xfrm>
          <a:prstGeom prst="rect">
            <a:avLst/>
          </a:prstGeom>
          <a:solidFill>
            <a:srgbClr val="67A47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lt1">
                    <a:alpha val="50000"/>
                  </a:schemeClr>
                </a:solidFill>
                <a:latin typeface="Century Gothic"/>
              </a:rPr>
              <a:t> ANALYSIS</a:t>
            </a:r>
            <a:endParaRPr lang="en-US" sz="4000"/>
          </a:p>
        </p:txBody>
      </p:sp>
      <p:sp>
        <p:nvSpPr>
          <p:cNvPr id="25" name="Arrow: Chevron 24">
            <a:extLst>
              <a:ext uri="{FF2B5EF4-FFF2-40B4-BE49-F238E27FC236}">
                <a16:creationId xmlns:a16="http://schemas.microsoft.com/office/drawing/2014/main" id="{3A142C45-3686-71A1-A017-853527C3BCAA}"/>
              </a:ext>
            </a:extLst>
          </p:cNvPr>
          <p:cNvSpPr/>
          <p:nvPr/>
        </p:nvSpPr>
        <p:spPr>
          <a:xfrm>
            <a:off x="3854953" y="256268"/>
            <a:ext cx="4476576" cy="825844"/>
          </a:xfrm>
          <a:prstGeom prst="chevron">
            <a:avLst/>
          </a:prstGeom>
          <a:solidFill>
            <a:srgbClr val="67A47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lt1">
                    <a:alpha val="50000"/>
                  </a:schemeClr>
                </a:solidFill>
                <a:latin typeface="Century Gothic"/>
              </a:rPr>
              <a:t>PROCESSING</a:t>
            </a:r>
            <a:endParaRPr lang="en-US" sz="4000">
              <a:solidFill>
                <a:schemeClr val="tx1"/>
              </a:solidFill>
            </a:endParaRPr>
          </a:p>
        </p:txBody>
      </p:sp>
      <p:pic>
        <p:nvPicPr>
          <p:cNvPr id="20" name="Graphic 19" descr="Earth globe: Americas with solid fill">
            <a:extLst>
              <a:ext uri="{FF2B5EF4-FFF2-40B4-BE49-F238E27FC236}">
                <a16:creationId xmlns:a16="http://schemas.microsoft.com/office/drawing/2014/main" id="{836CD5B8-77AA-D12F-0E6D-62280192F4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42332" y="3051965"/>
            <a:ext cx="1494635" cy="1494635"/>
          </a:xfrm>
          <a:prstGeom prst="rect">
            <a:avLst/>
          </a:prstGeom>
        </p:spPr>
      </p:pic>
    </p:spTree>
    <p:extLst>
      <p:ext uri="{BB962C8B-B14F-4D97-AF65-F5344CB8AC3E}">
        <p14:creationId xmlns:p14="http://schemas.microsoft.com/office/powerpoint/2010/main" val="675706099"/>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21" ma:contentTypeDescription="Create a new document." ma:contentTypeScope="" ma:versionID="04217fe5e0f2555c958dc56d3935f01f">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5aba8ed9c86adc1b8a168f540c0c080c" ns2:_="" ns3:_="">
    <xsd:import namespace="4eda033e-a47d-4c30-b1aa-2ec495e3f466"/>
    <xsd:import namespace="5ab83896-aab5-4bd0-8483-2509975cde97"/>
    <xsd:element name="properties">
      <xsd:complexType>
        <xsd:sequence>
          <xsd:element name="documentManagement">
            <xsd:complexType>
              <xsd:all>
                <xsd:element ref="ns2:_Flow_SignoffStatus" minOccurs="0"/>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DocumentTit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_Flow_SignoffStatus" ma:index="3" nillable="true" ma:displayName="Sign-off status" ma:internalName="Sign_x002d_off_x0020_status" ma:readOnly="false">
      <xsd:simpleType>
        <xsd:restriction base="dms:Text"/>
      </xsd:simpleType>
    </xsd:element>
    <xsd:element name="lcf76f155ced4ddcb4097134ff3c332f" ma:index="8"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Location" ma:index="15" nillable="true" ma:displayName="Location" ma:hidden="true"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hidden="true" ma:internalName="MediaServiceOCR"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DocumentTitle" ma:index="24" nillable="true" ma:displayName="Document Title" ma:description="Please add the title of the document here." ma:format="Dropdown" ma:internalName="DocumentTitl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44542ba6-3fb8-4a62-a20b-e4f9a56b6e63}" ma:internalName="TaxCatchAll" ma:readOnly="false"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eda033e-a47d-4c30-b1aa-2ec495e3f466">
      <Terms xmlns="http://schemas.microsoft.com/office/infopath/2007/PartnerControls"/>
    </lcf76f155ced4ddcb4097134ff3c332f>
    <TaxCatchAll xmlns="5ab83896-aab5-4bd0-8483-2509975cde97" xsi:nil="true"/>
    <_Flow_SignoffStatus xmlns="4eda033e-a47d-4c30-b1aa-2ec495e3f466" xsi:nil="true"/>
    <MediaLengthInSeconds xmlns="4eda033e-a47d-4c30-b1aa-2ec495e3f466" xsi:nil="true"/>
    <SharedWithUsers xmlns="5ab83896-aab5-4bd0-8483-2509975cde97">
      <UserInfo>
        <DisplayName/>
        <AccountId xsi:nil="true"/>
        <AccountType/>
      </UserInfo>
    </SharedWithUsers>
    <DocumentTitle xmlns="4eda033e-a47d-4c30-b1aa-2ec495e3f466" xsi:nil="true"/>
  </documentManagement>
</p:properties>
</file>

<file path=customXml/itemProps1.xml><?xml version="1.0" encoding="utf-8"?>
<ds:datastoreItem xmlns:ds="http://schemas.openxmlformats.org/officeDocument/2006/customXml" ds:itemID="{D19D19E6-70DA-44ED-92B7-B0427949CD5A}">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3870EBB-D5A3-479A-858C-59F264142638}">
  <ds:schemaRefs>
    <ds:schemaRef ds:uri="http://schemas.microsoft.com/sharepoint/v3/contenttype/forms"/>
  </ds:schemaRefs>
</ds:datastoreItem>
</file>

<file path=customXml/itemProps3.xml><?xml version="1.0" encoding="utf-8"?>
<ds:datastoreItem xmlns:ds="http://schemas.openxmlformats.org/officeDocument/2006/customXml" ds:itemID="{829871EA-5CC1-4F81-827D-1E1CB3954640}">
  <ds:schemaRefs>
    <ds:schemaRef ds:uri="4eda033e-a47d-4c30-b1aa-2ec495e3f466"/>
    <ds:schemaRef ds:uri="5ab83896-aab5-4bd0-8483-2509975cde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15</TotalTime>
  <Words>2781</Words>
  <Application>Microsoft Office PowerPoint</Application>
  <PresentationFormat>Widescreen</PresentationFormat>
  <Paragraphs>303</Paragraphs>
  <Slides>17</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Century Gothic</vt:lpstr>
      <vt:lpstr>Courier New</vt:lpstr>
      <vt:lpstr>Courier New,monospace</vt:lpstr>
      <vt:lpstr>Garamond</vt:lpstr>
      <vt:lpstr>Title</vt:lpstr>
      <vt:lpstr>Cape Hatteras Ecological Conservation II</vt:lpstr>
      <vt:lpstr>MEET THE TEAM</vt:lpstr>
      <vt:lpstr>PROJECT PARTNER</vt:lpstr>
      <vt:lpstr> STUDY AREA  &amp; PERIOD</vt:lpstr>
      <vt:lpstr>MOTIVATION</vt:lpstr>
      <vt:lpstr>GENERAL BACKGROUND – TERM I</vt:lpstr>
      <vt:lpstr>PROJECT OBJECTIVES</vt:lpstr>
      <vt:lpstr>EARTH OBSERVATIONS</vt:lpstr>
      <vt:lpstr>PowerPoint Presentation</vt:lpstr>
      <vt:lpstr>PowerPoint Presentation</vt:lpstr>
      <vt:lpstr>PowerPoint Presentation</vt:lpstr>
      <vt:lpstr>RESULTS </vt:lpstr>
      <vt:lpstr>ERRORS AND UNCERTAINTIES</vt:lpstr>
      <vt:lpstr>CONCLUSIONS</vt:lpstr>
      <vt:lpstr>CONCLUSIONS</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Olivia Landry</cp:lastModifiedBy>
  <cp:revision>7</cp:revision>
  <dcterms:created xsi:type="dcterms:W3CDTF">2023-10-31T16:04:03Z</dcterms:created>
  <dcterms:modified xsi:type="dcterms:W3CDTF">2024-08-01T01:02:50Z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y fmtid="{D5CDD505-2E9C-101B-9397-08002B2CF9AE}" pid="4" name="Order">
    <vt:lpwstr>567800.000000000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