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77" r:id="rId3"/>
    <p:sldId id="258" r:id="rId4"/>
    <p:sldId id="260" r:id="rId5"/>
    <p:sldId id="259" r:id="rId6"/>
    <p:sldId id="271" r:id="rId7"/>
    <p:sldId id="261" r:id="rId8"/>
    <p:sldId id="275" r:id="rId9"/>
    <p:sldId id="263" r:id="rId10"/>
    <p:sldId id="262" r:id="rId11"/>
    <p:sldId id="269" r:id="rId12"/>
    <p:sldId id="264" r:id="rId13"/>
    <p:sldId id="311" r:id="rId14"/>
    <p:sldId id="274" r:id="rId15"/>
    <p:sldId id="276" r:id="rId16"/>
    <p:sldId id="267" r:id="rId17"/>
    <p:sldId id="265" r:id="rId18"/>
    <p:sldId id="278" r:id="rId19"/>
    <p:sldId id="281" r:id="rId20"/>
    <p:sldId id="282" r:id="rId21"/>
    <p:sldId id="283" r:id="rId22"/>
    <p:sldId id="284" r:id="rId23"/>
    <p:sldId id="285" r:id="rId24"/>
    <p:sldId id="286" r:id="rId25"/>
    <p:sldId id="287" r:id="rId26"/>
    <p:sldId id="289" r:id="rId27"/>
    <p:sldId id="290" r:id="rId28"/>
    <p:sldId id="291" r:id="rId29"/>
    <p:sldId id="293" r:id="rId30"/>
    <p:sldId id="294" r:id="rId31"/>
    <p:sldId id="295" r:id="rId32"/>
    <p:sldId id="297" r:id="rId33"/>
    <p:sldId id="298" r:id="rId34"/>
    <p:sldId id="307" r:id="rId35"/>
    <p:sldId id="27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AA"/>
    <a:srgbClr val="EF28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8" autoAdjust="0"/>
    <p:restoredTop sz="94651" autoAdjust="0"/>
  </p:normalViewPr>
  <p:slideViewPr>
    <p:cSldViewPr snapToGrid="0">
      <p:cViewPr varScale="1">
        <p:scale>
          <a:sx n="79" d="100"/>
          <a:sy n="79" d="100"/>
        </p:scale>
        <p:origin x="730" y="8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E9EE1D-D0E6-48A9-9413-C76FB2AF1086}"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en-US"/>
        </a:p>
      </dgm:t>
    </dgm:pt>
    <dgm:pt modelId="{A8C4C20C-14C9-4A31-A2C3-538BAEB5B10F}">
      <dgm:prSet phldrT="[Text]"/>
      <dgm:spPr/>
      <dgm:t>
        <a:bodyPr/>
        <a:lstStyle/>
        <a:p>
          <a:r>
            <a:rPr lang="en-US" b="1" smtClean="0">
              <a:latin typeface="Century Gothic" charset="0"/>
              <a:ea typeface="Century Gothic" charset="0"/>
              <a:cs typeface="Century Gothic" charset="0"/>
            </a:rPr>
            <a:t>Attitude</a:t>
          </a:r>
        </a:p>
        <a:p>
          <a:r>
            <a:rPr lang="en-US" i="1" smtClean="0">
              <a:latin typeface="Century Gothic" charset="0"/>
              <a:ea typeface="Century Gothic" charset="0"/>
              <a:cs typeface="Century Gothic" charset="0"/>
            </a:rPr>
            <a:t>Where do we get our energy?</a:t>
          </a:r>
          <a:endParaRPr lang="en-US" i="1" dirty="0">
            <a:latin typeface="Century Gothic" charset="0"/>
            <a:ea typeface="Century Gothic" charset="0"/>
            <a:cs typeface="Century Gothic" charset="0"/>
          </a:endParaRPr>
        </a:p>
      </dgm:t>
    </dgm:pt>
    <dgm:pt modelId="{07E58006-3724-430E-9CC4-544EEB0C3C89}" type="parTrans" cxnId="{781E6288-7BFC-4537-A984-36C1773033DC}">
      <dgm:prSet/>
      <dgm:spPr/>
      <dgm:t>
        <a:bodyPr/>
        <a:lstStyle/>
        <a:p>
          <a:endParaRPr lang="en-US">
            <a:latin typeface="Century Gothic" charset="0"/>
            <a:ea typeface="Century Gothic" charset="0"/>
            <a:cs typeface="Century Gothic" charset="0"/>
          </a:endParaRPr>
        </a:p>
      </dgm:t>
    </dgm:pt>
    <dgm:pt modelId="{BCDD86A2-7D50-4FA0-A3A3-94CD11B54A95}" type="sibTrans" cxnId="{781E6288-7BFC-4537-A984-36C1773033DC}">
      <dgm:prSet/>
      <dgm:spPr/>
      <dgm:t>
        <a:bodyPr/>
        <a:lstStyle/>
        <a:p>
          <a:endParaRPr lang="en-US">
            <a:latin typeface="Century Gothic" charset="0"/>
            <a:ea typeface="Century Gothic" charset="0"/>
            <a:cs typeface="Century Gothic" charset="0"/>
          </a:endParaRPr>
        </a:p>
      </dgm:t>
    </dgm:pt>
    <dgm:pt modelId="{60906987-31F7-4002-8999-C354B4C563A3}">
      <dgm:prSet phldrT="[Text]"/>
      <dgm:spPr/>
      <dgm:t>
        <a:bodyPr/>
        <a:lstStyle/>
        <a:p>
          <a:r>
            <a:rPr lang="en-US" dirty="0" smtClean="0">
              <a:latin typeface="Century Gothic" charset="0"/>
              <a:ea typeface="Century Gothic" charset="0"/>
              <a:cs typeface="Century Gothic" charset="0"/>
            </a:rPr>
            <a:t>Extroversion</a:t>
          </a:r>
        </a:p>
        <a:p>
          <a:r>
            <a:rPr lang="en-US" dirty="0" smtClean="0">
              <a:latin typeface="Century Gothic" charset="0"/>
              <a:ea typeface="Century Gothic" charset="0"/>
              <a:cs typeface="Century Gothic" charset="0"/>
            </a:rPr>
            <a:t>(E)</a:t>
          </a:r>
          <a:endParaRPr lang="en-US" dirty="0">
            <a:latin typeface="Century Gothic" charset="0"/>
            <a:ea typeface="Century Gothic" charset="0"/>
            <a:cs typeface="Century Gothic" charset="0"/>
          </a:endParaRPr>
        </a:p>
      </dgm:t>
    </dgm:pt>
    <dgm:pt modelId="{C0C9FEC3-6550-4215-960E-9DE51F73EBEA}" type="parTrans" cxnId="{8B0F8479-FB1D-4E5F-BF14-9BE119FD8B73}">
      <dgm:prSet/>
      <dgm:spPr/>
      <dgm:t>
        <a:bodyPr/>
        <a:lstStyle/>
        <a:p>
          <a:endParaRPr lang="en-US">
            <a:latin typeface="Century Gothic" charset="0"/>
            <a:ea typeface="Century Gothic" charset="0"/>
            <a:cs typeface="Century Gothic" charset="0"/>
          </a:endParaRPr>
        </a:p>
      </dgm:t>
    </dgm:pt>
    <dgm:pt modelId="{18C7A9BC-2C37-44A6-9418-A3AB9ECC9FCE}" type="sibTrans" cxnId="{8B0F8479-FB1D-4E5F-BF14-9BE119FD8B73}">
      <dgm:prSet/>
      <dgm:spPr/>
      <dgm:t>
        <a:bodyPr/>
        <a:lstStyle/>
        <a:p>
          <a:endParaRPr lang="en-US">
            <a:latin typeface="Century Gothic" charset="0"/>
            <a:ea typeface="Century Gothic" charset="0"/>
            <a:cs typeface="Century Gothic" charset="0"/>
          </a:endParaRPr>
        </a:p>
      </dgm:t>
    </dgm:pt>
    <dgm:pt modelId="{99C82905-8128-46D0-981A-17FE2A821420}">
      <dgm:prSet phldrT="[Text]"/>
      <dgm:spPr/>
      <dgm:t>
        <a:bodyPr/>
        <a:lstStyle/>
        <a:p>
          <a:r>
            <a:rPr lang="en-US" dirty="0" smtClean="0">
              <a:latin typeface="Century Gothic" charset="0"/>
              <a:ea typeface="Century Gothic" charset="0"/>
              <a:cs typeface="Century Gothic" charset="0"/>
            </a:rPr>
            <a:t>Introversion</a:t>
          </a:r>
        </a:p>
        <a:p>
          <a:r>
            <a:rPr lang="en-US" dirty="0" smtClean="0">
              <a:latin typeface="Century Gothic" charset="0"/>
              <a:ea typeface="Century Gothic" charset="0"/>
              <a:cs typeface="Century Gothic" charset="0"/>
            </a:rPr>
            <a:t>(I)</a:t>
          </a:r>
          <a:endParaRPr lang="en-US" dirty="0">
            <a:latin typeface="Century Gothic" charset="0"/>
            <a:ea typeface="Century Gothic" charset="0"/>
            <a:cs typeface="Century Gothic" charset="0"/>
          </a:endParaRPr>
        </a:p>
      </dgm:t>
    </dgm:pt>
    <dgm:pt modelId="{873587C4-480A-4085-BB3A-8E70E44BF278}" type="parTrans" cxnId="{0EA8ED7C-E333-4ED8-A93C-DCEE5FD0FC9B}">
      <dgm:prSet/>
      <dgm:spPr/>
      <dgm:t>
        <a:bodyPr/>
        <a:lstStyle/>
        <a:p>
          <a:endParaRPr lang="en-US">
            <a:latin typeface="Century Gothic" charset="0"/>
            <a:ea typeface="Century Gothic" charset="0"/>
            <a:cs typeface="Century Gothic" charset="0"/>
          </a:endParaRPr>
        </a:p>
      </dgm:t>
    </dgm:pt>
    <dgm:pt modelId="{13412264-6CCA-483C-A279-8D74CBB380E4}" type="sibTrans" cxnId="{0EA8ED7C-E333-4ED8-A93C-DCEE5FD0FC9B}">
      <dgm:prSet/>
      <dgm:spPr/>
      <dgm:t>
        <a:bodyPr/>
        <a:lstStyle/>
        <a:p>
          <a:endParaRPr lang="en-US">
            <a:latin typeface="Century Gothic" charset="0"/>
            <a:ea typeface="Century Gothic" charset="0"/>
            <a:cs typeface="Century Gothic" charset="0"/>
          </a:endParaRPr>
        </a:p>
      </dgm:t>
    </dgm:pt>
    <dgm:pt modelId="{C860E886-A7FC-4BA8-BBCA-85272BEB4B08}">
      <dgm:prSet phldrT="[Text]"/>
      <dgm:spPr/>
      <dgm:t>
        <a:bodyPr/>
        <a:lstStyle/>
        <a:p>
          <a:r>
            <a:rPr lang="en-US" b="1" smtClean="0">
              <a:latin typeface="Century Gothic" charset="0"/>
              <a:ea typeface="Century Gothic" charset="0"/>
              <a:cs typeface="Century Gothic" charset="0"/>
            </a:rPr>
            <a:t>Information Gathering</a:t>
          </a:r>
        </a:p>
        <a:p>
          <a:r>
            <a:rPr lang="en-US" i="1" smtClean="0">
              <a:latin typeface="Century Gothic" charset="0"/>
              <a:ea typeface="Century Gothic" charset="0"/>
              <a:cs typeface="Century Gothic" charset="0"/>
            </a:rPr>
            <a:t>How do we take in our information?</a:t>
          </a:r>
          <a:endParaRPr lang="en-US" i="1" dirty="0">
            <a:latin typeface="Century Gothic" charset="0"/>
            <a:ea typeface="Century Gothic" charset="0"/>
            <a:cs typeface="Century Gothic" charset="0"/>
          </a:endParaRPr>
        </a:p>
      </dgm:t>
    </dgm:pt>
    <dgm:pt modelId="{9ABE4F85-A5AF-4E71-8DF1-678F69253BB2}" type="parTrans" cxnId="{6B5B10C3-25C2-4B49-AF52-2E203AC5033E}">
      <dgm:prSet/>
      <dgm:spPr/>
      <dgm:t>
        <a:bodyPr/>
        <a:lstStyle/>
        <a:p>
          <a:endParaRPr lang="en-US">
            <a:latin typeface="Century Gothic" charset="0"/>
            <a:ea typeface="Century Gothic" charset="0"/>
            <a:cs typeface="Century Gothic" charset="0"/>
          </a:endParaRPr>
        </a:p>
      </dgm:t>
    </dgm:pt>
    <dgm:pt modelId="{2008B773-5002-44F2-90BA-F14E26304911}" type="sibTrans" cxnId="{6B5B10C3-25C2-4B49-AF52-2E203AC5033E}">
      <dgm:prSet/>
      <dgm:spPr/>
      <dgm:t>
        <a:bodyPr/>
        <a:lstStyle/>
        <a:p>
          <a:endParaRPr lang="en-US">
            <a:latin typeface="Century Gothic" charset="0"/>
            <a:ea typeface="Century Gothic" charset="0"/>
            <a:cs typeface="Century Gothic" charset="0"/>
          </a:endParaRPr>
        </a:p>
      </dgm:t>
    </dgm:pt>
    <dgm:pt modelId="{44658C34-FCC9-4605-AA7B-54A8A515769E}">
      <dgm:prSet phldrT="[Text]"/>
      <dgm:spPr/>
      <dgm:t>
        <a:bodyPr/>
        <a:lstStyle/>
        <a:p>
          <a:r>
            <a:rPr lang="en-US" dirty="0" smtClean="0">
              <a:latin typeface="Century Gothic" charset="0"/>
              <a:ea typeface="Century Gothic" charset="0"/>
              <a:cs typeface="Century Gothic" charset="0"/>
            </a:rPr>
            <a:t>Intuiting</a:t>
          </a:r>
        </a:p>
        <a:p>
          <a:r>
            <a:rPr lang="en-US" dirty="0" smtClean="0">
              <a:latin typeface="Century Gothic" charset="0"/>
              <a:ea typeface="Century Gothic" charset="0"/>
              <a:cs typeface="Century Gothic" charset="0"/>
            </a:rPr>
            <a:t>(N)</a:t>
          </a:r>
          <a:endParaRPr lang="en-US" dirty="0">
            <a:latin typeface="Century Gothic" charset="0"/>
            <a:ea typeface="Century Gothic" charset="0"/>
            <a:cs typeface="Century Gothic" charset="0"/>
          </a:endParaRPr>
        </a:p>
      </dgm:t>
    </dgm:pt>
    <dgm:pt modelId="{84CC91B3-B261-43BE-ABC0-AB7B595BF639}" type="parTrans" cxnId="{257BCC26-6CD9-4180-9662-55D1092DA059}">
      <dgm:prSet/>
      <dgm:spPr/>
      <dgm:t>
        <a:bodyPr/>
        <a:lstStyle/>
        <a:p>
          <a:endParaRPr lang="en-US">
            <a:latin typeface="Century Gothic" charset="0"/>
            <a:ea typeface="Century Gothic" charset="0"/>
            <a:cs typeface="Century Gothic" charset="0"/>
          </a:endParaRPr>
        </a:p>
      </dgm:t>
    </dgm:pt>
    <dgm:pt modelId="{CD464BF2-19EB-4088-90CB-8A78A88ED75C}" type="sibTrans" cxnId="{257BCC26-6CD9-4180-9662-55D1092DA059}">
      <dgm:prSet/>
      <dgm:spPr/>
      <dgm:t>
        <a:bodyPr/>
        <a:lstStyle/>
        <a:p>
          <a:endParaRPr lang="en-US">
            <a:latin typeface="Century Gothic" charset="0"/>
            <a:ea typeface="Century Gothic" charset="0"/>
            <a:cs typeface="Century Gothic" charset="0"/>
          </a:endParaRPr>
        </a:p>
      </dgm:t>
    </dgm:pt>
    <dgm:pt modelId="{8BDDD6BB-39C3-40C3-8476-63221D658C89}">
      <dgm:prSet phldrT="[Text]"/>
      <dgm:spPr/>
      <dgm:t>
        <a:bodyPr/>
        <a:lstStyle/>
        <a:p>
          <a:r>
            <a:rPr lang="en-US" dirty="0" smtClean="0">
              <a:latin typeface="Century Gothic" charset="0"/>
              <a:ea typeface="Century Gothic" charset="0"/>
              <a:cs typeface="Century Gothic" charset="0"/>
            </a:rPr>
            <a:t>Sensing</a:t>
          </a:r>
        </a:p>
        <a:p>
          <a:r>
            <a:rPr lang="en-US" dirty="0" smtClean="0">
              <a:latin typeface="Century Gothic" charset="0"/>
              <a:ea typeface="Century Gothic" charset="0"/>
              <a:cs typeface="Century Gothic" charset="0"/>
            </a:rPr>
            <a:t>(S)</a:t>
          </a:r>
          <a:endParaRPr lang="en-US" dirty="0">
            <a:latin typeface="Century Gothic" charset="0"/>
            <a:ea typeface="Century Gothic" charset="0"/>
            <a:cs typeface="Century Gothic" charset="0"/>
          </a:endParaRPr>
        </a:p>
      </dgm:t>
    </dgm:pt>
    <dgm:pt modelId="{5AF42A1B-30EC-4974-82FE-4866AF38323E}" type="parTrans" cxnId="{390C0BB2-CFDE-47AE-ACBA-25DB5ADAA56B}">
      <dgm:prSet/>
      <dgm:spPr/>
      <dgm:t>
        <a:bodyPr/>
        <a:lstStyle/>
        <a:p>
          <a:endParaRPr lang="en-US">
            <a:latin typeface="Century Gothic" charset="0"/>
            <a:ea typeface="Century Gothic" charset="0"/>
            <a:cs typeface="Century Gothic" charset="0"/>
          </a:endParaRPr>
        </a:p>
      </dgm:t>
    </dgm:pt>
    <dgm:pt modelId="{3FDBF39C-1C3E-4E57-B8A2-CC15988C0977}" type="sibTrans" cxnId="{390C0BB2-CFDE-47AE-ACBA-25DB5ADAA56B}">
      <dgm:prSet/>
      <dgm:spPr/>
      <dgm:t>
        <a:bodyPr/>
        <a:lstStyle/>
        <a:p>
          <a:endParaRPr lang="en-US">
            <a:latin typeface="Century Gothic" charset="0"/>
            <a:ea typeface="Century Gothic" charset="0"/>
            <a:cs typeface="Century Gothic" charset="0"/>
          </a:endParaRPr>
        </a:p>
      </dgm:t>
    </dgm:pt>
    <dgm:pt modelId="{00EA935B-0E3B-476E-9A60-0500CF222D9C}">
      <dgm:prSet phldrT="[Text]"/>
      <dgm:spPr/>
      <dgm:t>
        <a:bodyPr/>
        <a:lstStyle/>
        <a:p>
          <a:r>
            <a:rPr lang="en-US" b="1" smtClean="0">
              <a:latin typeface="Century Gothic" charset="0"/>
              <a:ea typeface="Century Gothic" charset="0"/>
              <a:cs typeface="Century Gothic" charset="0"/>
            </a:rPr>
            <a:t>Decision-Making</a:t>
          </a:r>
        </a:p>
        <a:p>
          <a:r>
            <a:rPr lang="en-US" i="1" smtClean="0">
              <a:latin typeface="Century Gothic" charset="0"/>
              <a:ea typeface="Century Gothic" charset="0"/>
              <a:cs typeface="Century Gothic" charset="0"/>
            </a:rPr>
            <a:t>How do we make our decisions?</a:t>
          </a:r>
          <a:endParaRPr lang="en-US" i="1" dirty="0">
            <a:latin typeface="Century Gothic" charset="0"/>
            <a:ea typeface="Century Gothic" charset="0"/>
            <a:cs typeface="Century Gothic" charset="0"/>
          </a:endParaRPr>
        </a:p>
      </dgm:t>
    </dgm:pt>
    <dgm:pt modelId="{2014C9D7-1974-4321-BBA6-1025CF251A5B}" type="parTrans" cxnId="{C5B92BC4-E709-4947-B8AC-75B39B2C135F}">
      <dgm:prSet/>
      <dgm:spPr/>
      <dgm:t>
        <a:bodyPr/>
        <a:lstStyle/>
        <a:p>
          <a:endParaRPr lang="en-US">
            <a:latin typeface="Century Gothic" charset="0"/>
            <a:ea typeface="Century Gothic" charset="0"/>
            <a:cs typeface="Century Gothic" charset="0"/>
          </a:endParaRPr>
        </a:p>
      </dgm:t>
    </dgm:pt>
    <dgm:pt modelId="{C41F495F-66B7-4E1B-A532-B1E9066E053A}" type="sibTrans" cxnId="{C5B92BC4-E709-4947-B8AC-75B39B2C135F}">
      <dgm:prSet/>
      <dgm:spPr/>
      <dgm:t>
        <a:bodyPr/>
        <a:lstStyle/>
        <a:p>
          <a:endParaRPr lang="en-US">
            <a:latin typeface="Century Gothic" charset="0"/>
            <a:ea typeface="Century Gothic" charset="0"/>
            <a:cs typeface="Century Gothic" charset="0"/>
          </a:endParaRPr>
        </a:p>
      </dgm:t>
    </dgm:pt>
    <dgm:pt modelId="{D6737BDE-3867-4EB9-A411-4E6FC1508415}">
      <dgm:prSet phldrT="[Text]"/>
      <dgm:spPr/>
      <dgm:t>
        <a:bodyPr/>
        <a:lstStyle/>
        <a:p>
          <a:r>
            <a:rPr lang="en-US" dirty="0" smtClean="0">
              <a:latin typeface="Century Gothic" charset="0"/>
              <a:ea typeface="Century Gothic" charset="0"/>
              <a:cs typeface="Century Gothic" charset="0"/>
            </a:rPr>
            <a:t>Thinking</a:t>
          </a:r>
        </a:p>
        <a:p>
          <a:r>
            <a:rPr lang="en-US" dirty="0" smtClean="0">
              <a:latin typeface="Century Gothic" charset="0"/>
              <a:ea typeface="Century Gothic" charset="0"/>
              <a:cs typeface="Century Gothic" charset="0"/>
            </a:rPr>
            <a:t>(T)</a:t>
          </a:r>
          <a:endParaRPr lang="en-US" dirty="0">
            <a:latin typeface="Century Gothic" charset="0"/>
            <a:ea typeface="Century Gothic" charset="0"/>
            <a:cs typeface="Century Gothic" charset="0"/>
          </a:endParaRPr>
        </a:p>
      </dgm:t>
    </dgm:pt>
    <dgm:pt modelId="{A46A1E37-46B5-45F3-97CB-89D7E4ACFDE7}" type="parTrans" cxnId="{C44E0879-87CA-419D-976B-8821E5E0A2B5}">
      <dgm:prSet/>
      <dgm:spPr/>
      <dgm:t>
        <a:bodyPr/>
        <a:lstStyle/>
        <a:p>
          <a:endParaRPr lang="en-US">
            <a:latin typeface="Century Gothic" charset="0"/>
            <a:ea typeface="Century Gothic" charset="0"/>
            <a:cs typeface="Century Gothic" charset="0"/>
          </a:endParaRPr>
        </a:p>
      </dgm:t>
    </dgm:pt>
    <dgm:pt modelId="{0D5640F3-A541-4E15-9A7E-02BEA3AA90CE}" type="sibTrans" cxnId="{C44E0879-87CA-419D-976B-8821E5E0A2B5}">
      <dgm:prSet/>
      <dgm:spPr/>
      <dgm:t>
        <a:bodyPr/>
        <a:lstStyle/>
        <a:p>
          <a:endParaRPr lang="en-US">
            <a:latin typeface="Century Gothic" charset="0"/>
            <a:ea typeface="Century Gothic" charset="0"/>
            <a:cs typeface="Century Gothic" charset="0"/>
          </a:endParaRPr>
        </a:p>
      </dgm:t>
    </dgm:pt>
    <dgm:pt modelId="{856F0B2D-6E14-4C5C-85CF-2436DE492953}">
      <dgm:prSet phldrT="[Text]"/>
      <dgm:spPr/>
      <dgm:t>
        <a:bodyPr/>
        <a:lstStyle/>
        <a:p>
          <a:r>
            <a:rPr lang="en-US" dirty="0" smtClean="0">
              <a:latin typeface="Century Gothic" charset="0"/>
              <a:ea typeface="Century Gothic" charset="0"/>
              <a:cs typeface="Century Gothic" charset="0"/>
            </a:rPr>
            <a:t>Feeling</a:t>
          </a:r>
        </a:p>
        <a:p>
          <a:r>
            <a:rPr lang="en-US" dirty="0" smtClean="0">
              <a:latin typeface="Century Gothic" charset="0"/>
              <a:ea typeface="Century Gothic" charset="0"/>
              <a:cs typeface="Century Gothic" charset="0"/>
            </a:rPr>
            <a:t>(F)</a:t>
          </a:r>
          <a:endParaRPr lang="en-US" dirty="0">
            <a:latin typeface="Century Gothic" charset="0"/>
            <a:ea typeface="Century Gothic" charset="0"/>
            <a:cs typeface="Century Gothic" charset="0"/>
          </a:endParaRPr>
        </a:p>
      </dgm:t>
    </dgm:pt>
    <dgm:pt modelId="{6525D1AE-D24B-48AF-A444-EC15B96EB829}" type="parTrans" cxnId="{A5EC665B-54E5-4320-9313-DCE2A201D25C}">
      <dgm:prSet/>
      <dgm:spPr/>
      <dgm:t>
        <a:bodyPr/>
        <a:lstStyle/>
        <a:p>
          <a:endParaRPr lang="en-US">
            <a:latin typeface="Century Gothic" charset="0"/>
            <a:ea typeface="Century Gothic" charset="0"/>
            <a:cs typeface="Century Gothic" charset="0"/>
          </a:endParaRPr>
        </a:p>
      </dgm:t>
    </dgm:pt>
    <dgm:pt modelId="{43545958-12C4-450E-80BE-E620959FD5F4}" type="sibTrans" cxnId="{A5EC665B-54E5-4320-9313-DCE2A201D25C}">
      <dgm:prSet/>
      <dgm:spPr/>
      <dgm:t>
        <a:bodyPr/>
        <a:lstStyle/>
        <a:p>
          <a:endParaRPr lang="en-US">
            <a:latin typeface="Century Gothic" charset="0"/>
            <a:ea typeface="Century Gothic" charset="0"/>
            <a:cs typeface="Century Gothic" charset="0"/>
          </a:endParaRPr>
        </a:p>
      </dgm:t>
    </dgm:pt>
    <dgm:pt modelId="{3E3184C9-B6D2-4299-A1EC-D345216F3F15}">
      <dgm:prSet/>
      <dgm:spPr/>
      <dgm:t>
        <a:bodyPr/>
        <a:lstStyle/>
        <a:p>
          <a:r>
            <a:rPr lang="en-US" b="1" smtClean="0">
              <a:latin typeface="Century Gothic" charset="0"/>
              <a:ea typeface="Century Gothic" charset="0"/>
              <a:cs typeface="Century Gothic" charset="0"/>
            </a:rPr>
            <a:t>Lifestyle</a:t>
          </a:r>
        </a:p>
        <a:p>
          <a:r>
            <a:rPr lang="en-US" i="1" smtClean="0">
              <a:latin typeface="Century Gothic" charset="0"/>
              <a:ea typeface="Century Gothic" charset="0"/>
              <a:cs typeface="Century Gothic" charset="0"/>
            </a:rPr>
            <a:t>How do we organize our world?</a:t>
          </a:r>
          <a:endParaRPr lang="en-US" i="1" dirty="0">
            <a:latin typeface="Century Gothic" charset="0"/>
            <a:ea typeface="Century Gothic" charset="0"/>
            <a:cs typeface="Century Gothic" charset="0"/>
          </a:endParaRPr>
        </a:p>
      </dgm:t>
    </dgm:pt>
    <dgm:pt modelId="{C08E3C08-5F56-4444-921B-82877716BCBD}" type="parTrans" cxnId="{75A2746B-A9A3-4229-B388-840128BB8F97}">
      <dgm:prSet/>
      <dgm:spPr/>
      <dgm:t>
        <a:bodyPr/>
        <a:lstStyle/>
        <a:p>
          <a:endParaRPr lang="en-US">
            <a:latin typeface="Century Gothic" charset="0"/>
            <a:ea typeface="Century Gothic" charset="0"/>
            <a:cs typeface="Century Gothic" charset="0"/>
          </a:endParaRPr>
        </a:p>
      </dgm:t>
    </dgm:pt>
    <dgm:pt modelId="{8AE1296F-7A02-4A5A-B239-683040B0C349}" type="sibTrans" cxnId="{75A2746B-A9A3-4229-B388-840128BB8F97}">
      <dgm:prSet/>
      <dgm:spPr/>
      <dgm:t>
        <a:bodyPr/>
        <a:lstStyle/>
        <a:p>
          <a:endParaRPr lang="en-US">
            <a:latin typeface="Century Gothic" charset="0"/>
            <a:ea typeface="Century Gothic" charset="0"/>
            <a:cs typeface="Century Gothic" charset="0"/>
          </a:endParaRPr>
        </a:p>
      </dgm:t>
    </dgm:pt>
    <dgm:pt modelId="{54851ABA-8206-4646-BE3E-BDE49BBD0FD2}">
      <dgm:prSet/>
      <dgm:spPr/>
      <dgm:t>
        <a:bodyPr/>
        <a:lstStyle/>
        <a:p>
          <a:r>
            <a:rPr lang="en-US" dirty="0" smtClean="0">
              <a:latin typeface="Century Gothic" charset="0"/>
              <a:ea typeface="Century Gothic" charset="0"/>
              <a:cs typeface="Century Gothic" charset="0"/>
            </a:rPr>
            <a:t>Judging </a:t>
          </a:r>
        </a:p>
        <a:p>
          <a:r>
            <a:rPr lang="en-US" dirty="0" smtClean="0">
              <a:latin typeface="Century Gothic" charset="0"/>
              <a:ea typeface="Century Gothic" charset="0"/>
              <a:cs typeface="Century Gothic" charset="0"/>
            </a:rPr>
            <a:t>(J)</a:t>
          </a:r>
          <a:endParaRPr lang="en-US" dirty="0">
            <a:latin typeface="Century Gothic" charset="0"/>
            <a:ea typeface="Century Gothic" charset="0"/>
            <a:cs typeface="Century Gothic" charset="0"/>
          </a:endParaRPr>
        </a:p>
      </dgm:t>
    </dgm:pt>
    <dgm:pt modelId="{930E8F3C-D731-46CA-9296-5480917912B0}" type="parTrans" cxnId="{ED7FD7CE-7663-49BA-B207-0AE6F3DD6DB7}">
      <dgm:prSet/>
      <dgm:spPr/>
      <dgm:t>
        <a:bodyPr/>
        <a:lstStyle/>
        <a:p>
          <a:endParaRPr lang="en-US">
            <a:latin typeface="Century Gothic" charset="0"/>
            <a:ea typeface="Century Gothic" charset="0"/>
            <a:cs typeface="Century Gothic" charset="0"/>
          </a:endParaRPr>
        </a:p>
      </dgm:t>
    </dgm:pt>
    <dgm:pt modelId="{F9418526-AAD7-4FC9-98AB-55EEFDE0FD89}" type="sibTrans" cxnId="{ED7FD7CE-7663-49BA-B207-0AE6F3DD6DB7}">
      <dgm:prSet/>
      <dgm:spPr/>
      <dgm:t>
        <a:bodyPr/>
        <a:lstStyle/>
        <a:p>
          <a:endParaRPr lang="en-US">
            <a:latin typeface="Century Gothic" charset="0"/>
            <a:ea typeface="Century Gothic" charset="0"/>
            <a:cs typeface="Century Gothic" charset="0"/>
          </a:endParaRPr>
        </a:p>
      </dgm:t>
    </dgm:pt>
    <dgm:pt modelId="{42E47B82-8AE9-4FB8-AB92-F8CE6FAFE783}">
      <dgm:prSet/>
      <dgm:spPr/>
      <dgm:t>
        <a:bodyPr/>
        <a:lstStyle/>
        <a:p>
          <a:r>
            <a:rPr lang="en-US" dirty="0" smtClean="0">
              <a:latin typeface="Century Gothic" charset="0"/>
              <a:ea typeface="Century Gothic" charset="0"/>
              <a:cs typeface="Century Gothic" charset="0"/>
            </a:rPr>
            <a:t>Perceiving</a:t>
          </a:r>
        </a:p>
        <a:p>
          <a:r>
            <a:rPr lang="en-US" dirty="0" smtClean="0">
              <a:latin typeface="Century Gothic" charset="0"/>
              <a:ea typeface="Century Gothic" charset="0"/>
              <a:cs typeface="Century Gothic" charset="0"/>
            </a:rPr>
            <a:t>(P)</a:t>
          </a:r>
          <a:endParaRPr lang="en-US" dirty="0">
            <a:latin typeface="Century Gothic" charset="0"/>
            <a:ea typeface="Century Gothic" charset="0"/>
            <a:cs typeface="Century Gothic" charset="0"/>
          </a:endParaRPr>
        </a:p>
      </dgm:t>
    </dgm:pt>
    <dgm:pt modelId="{2DBD8408-0DB2-4D13-887A-88B6E878F44F}" type="parTrans" cxnId="{B56EA687-E2D6-4445-97C5-0EEA1BAE42F7}">
      <dgm:prSet/>
      <dgm:spPr/>
      <dgm:t>
        <a:bodyPr/>
        <a:lstStyle/>
        <a:p>
          <a:endParaRPr lang="en-US">
            <a:latin typeface="Century Gothic" charset="0"/>
            <a:ea typeface="Century Gothic" charset="0"/>
            <a:cs typeface="Century Gothic" charset="0"/>
          </a:endParaRPr>
        </a:p>
      </dgm:t>
    </dgm:pt>
    <dgm:pt modelId="{BF14E4C6-5ACA-42E6-BADE-6119D425B47C}" type="sibTrans" cxnId="{B56EA687-E2D6-4445-97C5-0EEA1BAE42F7}">
      <dgm:prSet/>
      <dgm:spPr/>
      <dgm:t>
        <a:bodyPr/>
        <a:lstStyle/>
        <a:p>
          <a:endParaRPr lang="en-US">
            <a:latin typeface="Century Gothic" charset="0"/>
            <a:ea typeface="Century Gothic" charset="0"/>
            <a:cs typeface="Century Gothic" charset="0"/>
          </a:endParaRPr>
        </a:p>
      </dgm:t>
    </dgm:pt>
    <dgm:pt modelId="{C5D7C39C-46F1-460E-AE54-A984F2BEF9F8}" type="pres">
      <dgm:prSet presAssocID="{3EE9EE1D-D0E6-48A9-9413-C76FB2AF1086}" presName="theList" presStyleCnt="0">
        <dgm:presLayoutVars>
          <dgm:dir/>
          <dgm:animLvl val="lvl"/>
          <dgm:resizeHandles val="exact"/>
        </dgm:presLayoutVars>
      </dgm:prSet>
      <dgm:spPr/>
      <dgm:t>
        <a:bodyPr/>
        <a:lstStyle/>
        <a:p>
          <a:endParaRPr lang="en-US"/>
        </a:p>
      </dgm:t>
    </dgm:pt>
    <dgm:pt modelId="{66092028-CB7F-4315-8C19-4610895808DB}" type="pres">
      <dgm:prSet presAssocID="{A8C4C20C-14C9-4A31-A2C3-538BAEB5B10F}" presName="compNode" presStyleCnt="0"/>
      <dgm:spPr/>
      <dgm:t>
        <a:bodyPr/>
        <a:lstStyle/>
        <a:p>
          <a:endParaRPr lang="en-US"/>
        </a:p>
      </dgm:t>
    </dgm:pt>
    <dgm:pt modelId="{E78BB7E7-A473-4B4A-AE26-6251099954AC}" type="pres">
      <dgm:prSet presAssocID="{A8C4C20C-14C9-4A31-A2C3-538BAEB5B10F}" presName="aNode" presStyleLbl="bgShp" presStyleIdx="0" presStyleCnt="4"/>
      <dgm:spPr/>
      <dgm:t>
        <a:bodyPr/>
        <a:lstStyle/>
        <a:p>
          <a:endParaRPr lang="en-US"/>
        </a:p>
      </dgm:t>
    </dgm:pt>
    <dgm:pt modelId="{C9CE66A5-AABA-4856-9872-51C0098A6ABF}" type="pres">
      <dgm:prSet presAssocID="{A8C4C20C-14C9-4A31-A2C3-538BAEB5B10F}" presName="textNode" presStyleLbl="bgShp" presStyleIdx="0" presStyleCnt="4"/>
      <dgm:spPr/>
      <dgm:t>
        <a:bodyPr/>
        <a:lstStyle/>
        <a:p>
          <a:endParaRPr lang="en-US"/>
        </a:p>
      </dgm:t>
    </dgm:pt>
    <dgm:pt modelId="{F5E76DBB-6142-4779-9DFC-4B801FA471DC}" type="pres">
      <dgm:prSet presAssocID="{A8C4C20C-14C9-4A31-A2C3-538BAEB5B10F}" presName="compChildNode" presStyleCnt="0"/>
      <dgm:spPr/>
      <dgm:t>
        <a:bodyPr/>
        <a:lstStyle/>
        <a:p>
          <a:endParaRPr lang="en-US"/>
        </a:p>
      </dgm:t>
    </dgm:pt>
    <dgm:pt modelId="{64F0D39E-53D5-497B-8DFE-0A8972731E6F}" type="pres">
      <dgm:prSet presAssocID="{A8C4C20C-14C9-4A31-A2C3-538BAEB5B10F}" presName="theInnerList" presStyleCnt="0"/>
      <dgm:spPr/>
      <dgm:t>
        <a:bodyPr/>
        <a:lstStyle/>
        <a:p>
          <a:endParaRPr lang="en-US"/>
        </a:p>
      </dgm:t>
    </dgm:pt>
    <dgm:pt modelId="{2C2E053A-B380-4239-B465-F9A18D433F72}" type="pres">
      <dgm:prSet presAssocID="{60906987-31F7-4002-8999-C354B4C563A3}" presName="childNode" presStyleLbl="node1" presStyleIdx="0" presStyleCnt="8">
        <dgm:presLayoutVars>
          <dgm:bulletEnabled val="1"/>
        </dgm:presLayoutVars>
      </dgm:prSet>
      <dgm:spPr/>
      <dgm:t>
        <a:bodyPr/>
        <a:lstStyle/>
        <a:p>
          <a:endParaRPr lang="en-US"/>
        </a:p>
      </dgm:t>
    </dgm:pt>
    <dgm:pt modelId="{00529DA8-C44C-4282-B548-1ADE82B5741A}" type="pres">
      <dgm:prSet presAssocID="{60906987-31F7-4002-8999-C354B4C563A3}" presName="aSpace2" presStyleCnt="0"/>
      <dgm:spPr/>
      <dgm:t>
        <a:bodyPr/>
        <a:lstStyle/>
        <a:p>
          <a:endParaRPr lang="en-US"/>
        </a:p>
      </dgm:t>
    </dgm:pt>
    <dgm:pt modelId="{CCC4FE2D-407D-4D17-AE61-2F20F6CBA2E5}" type="pres">
      <dgm:prSet presAssocID="{99C82905-8128-46D0-981A-17FE2A821420}" presName="childNode" presStyleLbl="node1" presStyleIdx="1" presStyleCnt="8">
        <dgm:presLayoutVars>
          <dgm:bulletEnabled val="1"/>
        </dgm:presLayoutVars>
      </dgm:prSet>
      <dgm:spPr/>
      <dgm:t>
        <a:bodyPr/>
        <a:lstStyle/>
        <a:p>
          <a:endParaRPr lang="en-US"/>
        </a:p>
      </dgm:t>
    </dgm:pt>
    <dgm:pt modelId="{EF2EE7D3-1514-4F3D-9326-F1D26DAFE3BB}" type="pres">
      <dgm:prSet presAssocID="{A8C4C20C-14C9-4A31-A2C3-538BAEB5B10F}" presName="aSpace" presStyleCnt="0"/>
      <dgm:spPr/>
      <dgm:t>
        <a:bodyPr/>
        <a:lstStyle/>
        <a:p>
          <a:endParaRPr lang="en-US"/>
        </a:p>
      </dgm:t>
    </dgm:pt>
    <dgm:pt modelId="{9A3132AE-63D7-43CD-A3FC-A45B5ECEF8B0}" type="pres">
      <dgm:prSet presAssocID="{C860E886-A7FC-4BA8-BBCA-85272BEB4B08}" presName="compNode" presStyleCnt="0"/>
      <dgm:spPr/>
      <dgm:t>
        <a:bodyPr/>
        <a:lstStyle/>
        <a:p>
          <a:endParaRPr lang="en-US"/>
        </a:p>
      </dgm:t>
    </dgm:pt>
    <dgm:pt modelId="{9EC27BBF-F883-475B-BE66-C33B444B2C4E}" type="pres">
      <dgm:prSet presAssocID="{C860E886-A7FC-4BA8-BBCA-85272BEB4B08}" presName="aNode" presStyleLbl="bgShp" presStyleIdx="1" presStyleCnt="4"/>
      <dgm:spPr/>
      <dgm:t>
        <a:bodyPr/>
        <a:lstStyle/>
        <a:p>
          <a:endParaRPr lang="en-US"/>
        </a:p>
      </dgm:t>
    </dgm:pt>
    <dgm:pt modelId="{C7A7E891-969A-4B34-A315-19405D3AB313}" type="pres">
      <dgm:prSet presAssocID="{C860E886-A7FC-4BA8-BBCA-85272BEB4B08}" presName="textNode" presStyleLbl="bgShp" presStyleIdx="1" presStyleCnt="4"/>
      <dgm:spPr/>
      <dgm:t>
        <a:bodyPr/>
        <a:lstStyle/>
        <a:p>
          <a:endParaRPr lang="en-US"/>
        </a:p>
      </dgm:t>
    </dgm:pt>
    <dgm:pt modelId="{FAA32490-7364-483B-8F37-E009A15109F0}" type="pres">
      <dgm:prSet presAssocID="{C860E886-A7FC-4BA8-BBCA-85272BEB4B08}" presName="compChildNode" presStyleCnt="0"/>
      <dgm:spPr/>
      <dgm:t>
        <a:bodyPr/>
        <a:lstStyle/>
        <a:p>
          <a:endParaRPr lang="en-US"/>
        </a:p>
      </dgm:t>
    </dgm:pt>
    <dgm:pt modelId="{E6BAAAB5-5CDB-4FA5-B51E-C0EF387470E2}" type="pres">
      <dgm:prSet presAssocID="{C860E886-A7FC-4BA8-BBCA-85272BEB4B08}" presName="theInnerList" presStyleCnt="0"/>
      <dgm:spPr/>
      <dgm:t>
        <a:bodyPr/>
        <a:lstStyle/>
        <a:p>
          <a:endParaRPr lang="en-US"/>
        </a:p>
      </dgm:t>
    </dgm:pt>
    <dgm:pt modelId="{F03BB198-D57F-4A61-B8C3-9CAA1B070687}" type="pres">
      <dgm:prSet presAssocID="{44658C34-FCC9-4605-AA7B-54A8A515769E}" presName="childNode" presStyleLbl="node1" presStyleIdx="2" presStyleCnt="8">
        <dgm:presLayoutVars>
          <dgm:bulletEnabled val="1"/>
        </dgm:presLayoutVars>
      </dgm:prSet>
      <dgm:spPr/>
      <dgm:t>
        <a:bodyPr/>
        <a:lstStyle/>
        <a:p>
          <a:endParaRPr lang="en-US"/>
        </a:p>
      </dgm:t>
    </dgm:pt>
    <dgm:pt modelId="{E5D19FD3-4439-476E-ABE3-A1158F4D6253}" type="pres">
      <dgm:prSet presAssocID="{44658C34-FCC9-4605-AA7B-54A8A515769E}" presName="aSpace2" presStyleCnt="0"/>
      <dgm:spPr/>
      <dgm:t>
        <a:bodyPr/>
        <a:lstStyle/>
        <a:p>
          <a:endParaRPr lang="en-US"/>
        </a:p>
      </dgm:t>
    </dgm:pt>
    <dgm:pt modelId="{28788360-FA9C-463A-AE40-CC86496B6ED7}" type="pres">
      <dgm:prSet presAssocID="{8BDDD6BB-39C3-40C3-8476-63221D658C89}" presName="childNode" presStyleLbl="node1" presStyleIdx="3" presStyleCnt="8">
        <dgm:presLayoutVars>
          <dgm:bulletEnabled val="1"/>
        </dgm:presLayoutVars>
      </dgm:prSet>
      <dgm:spPr/>
      <dgm:t>
        <a:bodyPr/>
        <a:lstStyle/>
        <a:p>
          <a:endParaRPr lang="en-US"/>
        </a:p>
      </dgm:t>
    </dgm:pt>
    <dgm:pt modelId="{B6FC9072-2D0D-4CC8-BDDC-9F7BAB954476}" type="pres">
      <dgm:prSet presAssocID="{C860E886-A7FC-4BA8-BBCA-85272BEB4B08}" presName="aSpace" presStyleCnt="0"/>
      <dgm:spPr/>
      <dgm:t>
        <a:bodyPr/>
        <a:lstStyle/>
        <a:p>
          <a:endParaRPr lang="en-US"/>
        </a:p>
      </dgm:t>
    </dgm:pt>
    <dgm:pt modelId="{60FB62CE-EAED-47EC-852E-74ACBBD149D9}" type="pres">
      <dgm:prSet presAssocID="{00EA935B-0E3B-476E-9A60-0500CF222D9C}" presName="compNode" presStyleCnt="0"/>
      <dgm:spPr/>
      <dgm:t>
        <a:bodyPr/>
        <a:lstStyle/>
        <a:p>
          <a:endParaRPr lang="en-US"/>
        </a:p>
      </dgm:t>
    </dgm:pt>
    <dgm:pt modelId="{98B3C198-8481-4176-AF20-6423C945B489}" type="pres">
      <dgm:prSet presAssocID="{00EA935B-0E3B-476E-9A60-0500CF222D9C}" presName="aNode" presStyleLbl="bgShp" presStyleIdx="2" presStyleCnt="4"/>
      <dgm:spPr/>
      <dgm:t>
        <a:bodyPr/>
        <a:lstStyle/>
        <a:p>
          <a:endParaRPr lang="en-US"/>
        </a:p>
      </dgm:t>
    </dgm:pt>
    <dgm:pt modelId="{1DC0B1BE-56FE-46E7-92C1-0271FAC36F43}" type="pres">
      <dgm:prSet presAssocID="{00EA935B-0E3B-476E-9A60-0500CF222D9C}" presName="textNode" presStyleLbl="bgShp" presStyleIdx="2" presStyleCnt="4"/>
      <dgm:spPr/>
      <dgm:t>
        <a:bodyPr/>
        <a:lstStyle/>
        <a:p>
          <a:endParaRPr lang="en-US"/>
        </a:p>
      </dgm:t>
    </dgm:pt>
    <dgm:pt modelId="{3B3723CA-5CD1-4B39-BC98-7AB7154B502F}" type="pres">
      <dgm:prSet presAssocID="{00EA935B-0E3B-476E-9A60-0500CF222D9C}" presName="compChildNode" presStyleCnt="0"/>
      <dgm:spPr/>
      <dgm:t>
        <a:bodyPr/>
        <a:lstStyle/>
        <a:p>
          <a:endParaRPr lang="en-US"/>
        </a:p>
      </dgm:t>
    </dgm:pt>
    <dgm:pt modelId="{81181431-0D85-433E-9A3E-473E970D9199}" type="pres">
      <dgm:prSet presAssocID="{00EA935B-0E3B-476E-9A60-0500CF222D9C}" presName="theInnerList" presStyleCnt="0"/>
      <dgm:spPr/>
      <dgm:t>
        <a:bodyPr/>
        <a:lstStyle/>
        <a:p>
          <a:endParaRPr lang="en-US"/>
        </a:p>
      </dgm:t>
    </dgm:pt>
    <dgm:pt modelId="{35857EB2-B15F-4EB7-B14B-1C7F9CE7F307}" type="pres">
      <dgm:prSet presAssocID="{D6737BDE-3867-4EB9-A411-4E6FC1508415}" presName="childNode" presStyleLbl="node1" presStyleIdx="4" presStyleCnt="8">
        <dgm:presLayoutVars>
          <dgm:bulletEnabled val="1"/>
        </dgm:presLayoutVars>
      </dgm:prSet>
      <dgm:spPr/>
      <dgm:t>
        <a:bodyPr/>
        <a:lstStyle/>
        <a:p>
          <a:endParaRPr lang="en-US"/>
        </a:p>
      </dgm:t>
    </dgm:pt>
    <dgm:pt modelId="{4CBE5962-F222-47A7-BDF0-A36A12569FF0}" type="pres">
      <dgm:prSet presAssocID="{D6737BDE-3867-4EB9-A411-4E6FC1508415}" presName="aSpace2" presStyleCnt="0"/>
      <dgm:spPr/>
      <dgm:t>
        <a:bodyPr/>
        <a:lstStyle/>
        <a:p>
          <a:endParaRPr lang="en-US"/>
        </a:p>
      </dgm:t>
    </dgm:pt>
    <dgm:pt modelId="{6C876F2B-5805-425D-945C-BCD2760E1817}" type="pres">
      <dgm:prSet presAssocID="{856F0B2D-6E14-4C5C-85CF-2436DE492953}" presName="childNode" presStyleLbl="node1" presStyleIdx="5" presStyleCnt="8">
        <dgm:presLayoutVars>
          <dgm:bulletEnabled val="1"/>
        </dgm:presLayoutVars>
      </dgm:prSet>
      <dgm:spPr/>
      <dgm:t>
        <a:bodyPr/>
        <a:lstStyle/>
        <a:p>
          <a:endParaRPr lang="en-US"/>
        </a:p>
      </dgm:t>
    </dgm:pt>
    <dgm:pt modelId="{2EC43434-CD55-4337-A8DE-6AEBACD31885}" type="pres">
      <dgm:prSet presAssocID="{00EA935B-0E3B-476E-9A60-0500CF222D9C}" presName="aSpace" presStyleCnt="0"/>
      <dgm:spPr/>
      <dgm:t>
        <a:bodyPr/>
        <a:lstStyle/>
        <a:p>
          <a:endParaRPr lang="en-US"/>
        </a:p>
      </dgm:t>
    </dgm:pt>
    <dgm:pt modelId="{F36605C6-F8C3-4190-95EE-7A1775266FED}" type="pres">
      <dgm:prSet presAssocID="{3E3184C9-B6D2-4299-A1EC-D345216F3F15}" presName="compNode" presStyleCnt="0"/>
      <dgm:spPr/>
      <dgm:t>
        <a:bodyPr/>
        <a:lstStyle/>
        <a:p>
          <a:endParaRPr lang="en-US"/>
        </a:p>
      </dgm:t>
    </dgm:pt>
    <dgm:pt modelId="{B42BDFCE-DB32-47EA-B08B-C18F70F371D2}" type="pres">
      <dgm:prSet presAssocID="{3E3184C9-B6D2-4299-A1EC-D345216F3F15}" presName="aNode" presStyleLbl="bgShp" presStyleIdx="3" presStyleCnt="4"/>
      <dgm:spPr/>
      <dgm:t>
        <a:bodyPr/>
        <a:lstStyle/>
        <a:p>
          <a:endParaRPr lang="en-US"/>
        </a:p>
      </dgm:t>
    </dgm:pt>
    <dgm:pt modelId="{784E20EC-7242-42C1-B898-9255A287E2E7}" type="pres">
      <dgm:prSet presAssocID="{3E3184C9-B6D2-4299-A1EC-D345216F3F15}" presName="textNode" presStyleLbl="bgShp" presStyleIdx="3" presStyleCnt="4"/>
      <dgm:spPr/>
      <dgm:t>
        <a:bodyPr/>
        <a:lstStyle/>
        <a:p>
          <a:endParaRPr lang="en-US"/>
        </a:p>
      </dgm:t>
    </dgm:pt>
    <dgm:pt modelId="{39C23CA4-CB6A-4A13-B64A-FEC116FB6853}" type="pres">
      <dgm:prSet presAssocID="{3E3184C9-B6D2-4299-A1EC-D345216F3F15}" presName="compChildNode" presStyleCnt="0"/>
      <dgm:spPr/>
      <dgm:t>
        <a:bodyPr/>
        <a:lstStyle/>
        <a:p>
          <a:endParaRPr lang="en-US"/>
        </a:p>
      </dgm:t>
    </dgm:pt>
    <dgm:pt modelId="{BBEC138A-6575-48F8-9D8D-5429B5267FC2}" type="pres">
      <dgm:prSet presAssocID="{3E3184C9-B6D2-4299-A1EC-D345216F3F15}" presName="theInnerList" presStyleCnt="0"/>
      <dgm:spPr/>
      <dgm:t>
        <a:bodyPr/>
        <a:lstStyle/>
        <a:p>
          <a:endParaRPr lang="en-US"/>
        </a:p>
      </dgm:t>
    </dgm:pt>
    <dgm:pt modelId="{FF999915-CD19-4841-ADBC-0C1996F23599}" type="pres">
      <dgm:prSet presAssocID="{42E47B82-8AE9-4FB8-AB92-F8CE6FAFE783}" presName="childNode" presStyleLbl="node1" presStyleIdx="6" presStyleCnt="8">
        <dgm:presLayoutVars>
          <dgm:bulletEnabled val="1"/>
        </dgm:presLayoutVars>
      </dgm:prSet>
      <dgm:spPr/>
      <dgm:t>
        <a:bodyPr/>
        <a:lstStyle/>
        <a:p>
          <a:endParaRPr lang="en-US"/>
        </a:p>
      </dgm:t>
    </dgm:pt>
    <dgm:pt modelId="{9A4D8E02-5789-4B36-903E-4D71D4B21FEE}" type="pres">
      <dgm:prSet presAssocID="{42E47B82-8AE9-4FB8-AB92-F8CE6FAFE783}" presName="aSpace2" presStyleCnt="0"/>
      <dgm:spPr/>
      <dgm:t>
        <a:bodyPr/>
        <a:lstStyle/>
        <a:p>
          <a:endParaRPr lang="en-US"/>
        </a:p>
      </dgm:t>
    </dgm:pt>
    <dgm:pt modelId="{2DE22401-2DAA-49C8-8B32-2098101477A0}" type="pres">
      <dgm:prSet presAssocID="{54851ABA-8206-4646-BE3E-BDE49BBD0FD2}" presName="childNode" presStyleLbl="node1" presStyleIdx="7" presStyleCnt="8">
        <dgm:presLayoutVars>
          <dgm:bulletEnabled val="1"/>
        </dgm:presLayoutVars>
      </dgm:prSet>
      <dgm:spPr/>
      <dgm:t>
        <a:bodyPr/>
        <a:lstStyle/>
        <a:p>
          <a:endParaRPr lang="en-US"/>
        </a:p>
      </dgm:t>
    </dgm:pt>
  </dgm:ptLst>
  <dgm:cxnLst>
    <dgm:cxn modelId="{257BCC26-6CD9-4180-9662-55D1092DA059}" srcId="{C860E886-A7FC-4BA8-BBCA-85272BEB4B08}" destId="{44658C34-FCC9-4605-AA7B-54A8A515769E}" srcOrd="0" destOrd="0" parTransId="{84CC91B3-B261-43BE-ABC0-AB7B595BF639}" sibTransId="{CD464BF2-19EB-4088-90CB-8A78A88ED75C}"/>
    <dgm:cxn modelId="{781E6288-7BFC-4537-A984-36C1773033DC}" srcId="{3EE9EE1D-D0E6-48A9-9413-C76FB2AF1086}" destId="{A8C4C20C-14C9-4A31-A2C3-538BAEB5B10F}" srcOrd="0" destOrd="0" parTransId="{07E58006-3724-430E-9CC4-544EEB0C3C89}" sibTransId="{BCDD86A2-7D50-4FA0-A3A3-94CD11B54A95}"/>
    <dgm:cxn modelId="{C44E0879-87CA-419D-976B-8821E5E0A2B5}" srcId="{00EA935B-0E3B-476E-9A60-0500CF222D9C}" destId="{D6737BDE-3867-4EB9-A411-4E6FC1508415}" srcOrd="0" destOrd="0" parTransId="{A46A1E37-46B5-45F3-97CB-89D7E4ACFDE7}" sibTransId="{0D5640F3-A541-4E15-9A7E-02BEA3AA90CE}"/>
    <dgm:cxn modelId="{6B5B10C3-25C2-4B49-AF52-2E203AC5033E}" srcId="{3EE9EE1D-D0E6-48A9-9413-C76FB2AF1086}" destId="{C860E886-A7FC-4BA8-BBCA-85272BEB4B08}" srcOrd="1" destOrd="0" parTransId="{9ABE4F85-A5AF-4E71-8DF1-678F69253BB2}" sibTransId="{2008B773-5002-44F2-90BA-F14E26304911}"/>
    <dgm:cxn modelId="{8B0F8479-FB1D-4E5F-BF14-9BE119FD8B73}" srcId="{A8C4C20C-14C9-4A31-A2C3-538BAEB5B10F}" destId="{60906987-31F7-4002-8999-C354B4C563A3}" srcOrd="0" destOrd="0" parTransId="{C0C9FEC3-6550-4215-960E-9DE51F73EBEA}" sibTransId="{18C7A9BC-2C37-44A6-9418-A3AB9ECC9FCE}"/>
    <dgm:cxn modelId="{B56EA687-E2D6-4445-97C5-0EEA1BAE42F7}" srcId="{3E3184C9-B6D2-4299-A1EC-D345216F3F15}" destId="{42E47B82-8AE9-4FB8-AB92-F8CE6FAFE783}" srcOrd="0" destOrd="0" parTransId="{2DBD8408-0DB2-4D13-887A-88B6E878F44F}" sibTransId="{BF14E4C6-5ACA-42E6-BADE-6119D425B47C}"/>
    <dgm:cxn modelId="{C5B92BC4-E709-4947-B8AC-75B39B2C135F}" srcId="{3EE9EE1D-D0E6-48A9-9413-C76FB2AF1086}" destId="{00EA935B-0E3B-476E-9A60-0500CF222D9C}" srcOrd="2" destOrd="0" parTransId="{2014C9D7-1974-4321-BBA6-1025CF251A5B}" sibTransId="{C41F495F-66B7-4E1B-A532-B1E9066E053A}"/>
    <dgm:cxn modelId="{FE2E6F74-17A1-B946-B4E7-4BA135EA2FFA}" type="presOf" srcId="{C860E886-A7FC-4BA8-BBCA-85272BEB4B08}" destId="{9EC27BBF-F883-475B-BE66-C33B444B2C4E}" srcOrd="0" destOrd="0" presId="urn:microsoft.com/office/officeart/2005/8/layout/lProcess2"/>
    <dgm:cxn modelId="{DA516B63-5C56-CD4B-BE24-C32B78C003FE}" type="presOf" srcId="{3EE9EE1D-D0E6-48A9-9413-C76FB2AF1086}" destId="{C5D7C39C-46F1-460E-AE54-A984F2BEF9F8}" srcOrd="0" destOrd="0" presId="urn:microsoft.com/office/officeart/2005/8/layout/lProcess2"/>
    <dgm:cxn modelId="{92D6344E-178D-3F45-BCF8-3A34F7701156}" type="presOf" srcId="{C860E886-A7FC-4BA8-BBCA-85272BEB4B08}" destId="{C7A7E891-969A-4B34-A315-19405D3AB313}" srcOrd="1" destOrd="0" presId="urn:microsoft.com/office/officeart/2005/8/layout/lProcess2"/>
    <dgm:cxn modelId="{18AF8105-A52F-994C-B6B4-C7B633F802E3}" type="presOf" srcId="{99C82905-8128-46D0-981A-17FE2A821420}" destId="{CCC4FE2D-407D-4D17-AE61-2F20F6CBA2E5}" srcOrd="0" destOrd="0" presId="urn:microsoft.com/office/officeart/2005/8/layout/lProcess2"/>
    <dgm:cxn modelId="{9CC19261-C249-CB48-BE29-3030023F28EE}" type="presOf" srcId="{8BDDD6BB-39C3-40C3-8476-63221D658C89}" destId="{28788360-FA9C-463A-AE40-CC86496B6ED7}" srcOrd="0" destOrd="0" presId="urn:microsoft.com/office/officeart/2005/8/layout/lProcess2"/>
    <dgm:cxn modelId="{390C0BB2-CFDE-47AE-ACBA-25DB5ADAA56B}" srcId="{C860E886-A7FC-4BA8-BBCA-85272BEB4B08}" destId="{8BDDD6BB-39C3-40C3-8476-63221D658C89}" srcOrd="1" destOrd="0" parTransId="{5AF42A1B-30EC-4974-82FE-4866AF38323E}" sibTransId="{3FDBF39C-1C3E-4E57-B8A2-CC15988C0977}"/>
    <dgm:cxn modelId="{ED7FD7CE-7663-49BA-B207-0AE6F3DD6DB7}" srcId="{3E3184C9-B6D2-4299-A1EC-D345216F3F15}" destId="{54851ABA-8206-4646-BE3E-BDE49BBD0FD2}" srcOrd="1" destOrd="0" parTransId="{930E8F3C-D731-46CA-9296-5480917912B0}" sibTransId="{F9418526-AAD7-4FC9-98AB-55EEFDE0FD89}"/>
    <dgm:cxn modelId="{F933B429-252B-3641-980A-C53A47898E95}" type="presOf" srcId="{54851ABA-8206-4646-BE3E-BDE49BBD0FD2}" destId="{2DE22401-2DAA-49C8-8B32-2098101477A0}" srcOrd="0" destOrd="0" presId="urn:microsoft.com/office/officeart/2005/8/layout/lProcess2"/>
    <dgm:cxn modelId="{7D08F523-90EB-8341-9AAF-09A726A62062}" type="presOf" srcId="{A8C4C20C-14C9-4A31-A2C3-538BAEB5B10F}" destId="{C9CE66A5-AABA-4856-9872-51C0098A6ABF}" srcOrd="1" destOrd="0" presId="urn:microsoft.com/office/officeart/2005/8/layout/lProcess2"/>
    <dgm:cxn modelId="{0EA8ED7C-E333-4ED8-A93C-DCEE5FD0FC9B}" srcId="{A8C4C20C-14C9-4A31-A2C3-538BAEB5B10F}" destId="{99C82905-8128-46D0-981A-17FE2A821420}" srcOrd="1" destOrd="0" parTransId="{873587C4-480A-4085-BB3A-8E70E44BF278}" sibTransId="{13412264-6CCA-483C-A279-8D74CBB380E4}"/>
    <dgm:cxn modelId="{75A2746B-A9A3-4229-B388-840128BB8F97}" srcId="{3EE9EE1D-D0E6-48A9-9413-C76FB2AF1086}" destId="{3E3184C9-B6D2-4299-A1EC-D345216F3F15}" srcOrd="3" destOrd="0" parTransId="{C08E3C08-5F56-4444-921B-82877716BCBD}" sibTransId="{8AE1296F-7A02-4A5A-B239-683040B0C349}"/>
    <dgm:cxn modelId="{BADF276B-6AC3-5C45-BF39-EA0D5FEC1C4D}" type="presOf" srcId="{D6737BDE-3867-4EB9-A411-4E6FC1508415}" destId="{35857EB2-B15F-4EB7-B14B-1C7F9CE7F307}" srcOrd="0" destOrd="0" presId="urn:microsoft.com/office/officeart/2005/8/layout/lProcess2"/>
    <dgm:cxn modelId="{5B796360-B1D8-8946-9DC5-0DC7A6D9EB9D}" type="presOf" srcId="{3E3184C9-B6D2-4299-A1EC-D345216F3F15}" destId="{784E20EC-7242-42C1-B898-9255A287E2E7}" srcOrd="1" destOrd="0" presId="urn:microsoft.com/office/officeart/2005/8/layout/lProcess2"/>
    <dgm:cxn modelId="{963446EA-FE8A-8444-BFD9-62EF842E533C}" type="presOf" srcId="{00EA935B-0E3B-476E-9A60-0500CF222D9C}" destId="{1DC0B1BE-56FE-46E7-92C1-0271FAC36F43}" srcOrd="1" destOrd="0" presId="urn:microsoft.com/office/officeart/2005/8/layout/lProcess2"/>
    <dgm:cxn modelId="{B0E80047-60F4-1547-875D-CA04479CDD56}" type="presOf" srcId="{856F0B2D-6E14-4C5C-85CF-2436DE492953}" destId="{6C876F2B-5805-425D-945C-BCD2760E1817}" srcOrd="0" destOrd="0" presId="urn:microsoft.com/office/officeart/2005/8/layout/lProcess2"/>
    <dgm:cxn modelId="{7E8921FE-FC0A-4043-9DD5-19BDD119954E}" type="presOf" srcId="{42E47B82-8AE9-4FB8-AB92-F8CE6FAFE783}" destId="{FF999915-CD19-4841-ADBC-0C1996F23599}" srcOrd="0" destOrd="0" presId="urn:microsoft.com/office/officeart/2005/8/layout/lProcess2"/>
    <dgm:cxn modelId="{A5EC665B-54E5-4320-9313-DCE2A201D25C}" srcId="{00EA935B-0E3B-476E-9A60-0500CF222D9C}" destId="{856F0B2D-6E14-4C5C-85CF-2436DE492953}" srcOrd="1" destOrd="0" parTransId="{6525D1AE-D24B-48AF-A444-EC15B96EB829}" sibTransId="{43545958-12C4-450E-80BE-E620959FD5F4}"/>
    <dgm:cxn modelId="{9EA0542A-FBF3-4B47-BBEE-86B7BF3DE31E}" type="presOf" srcId="{3E3184C9-B6D2-4299-A1EC-D345216F3F15}" destId="{B42BDFCE-DB32-47EA-B08B-C18F70F371D2}" srcOrd="0" destOrd="0" presId="urn:microsoft.com/office/officeart/2005/8/layout/lProcess2"/>
    <dgm:cxn modelId="{3CF68A10-5F9B-B747-8B0B-FE6D5962F82C}" type="presOf" srcId="{60906987-31F7-4002-8999-C354B4C563A3}" destId="{2C2E053A-B380-4239-B465-F9A18D433F72}" srcOrd="0" destOrd="0" presId="urn:microsoft.com/office/officeart/2005/8/layout/lProcess2"/>
    <dgm:cxn modelId="{FE64C267-6600-5949-9795-CBAFA378B635}" type="presOf" srcId="{00EA935B-0E3B-476E-9A60-0500CF222D9C}" destId="{98B3C198-8481-4176-AF20-6423C945B489}" srcOrd="0" destOrd="0" presId="urn:microsoft.com/office/officeart/2005/8/layout/lProcess2"/>
    <dgm:cxn modelId="{AE7023C9-5B3E-6D4F-A559-6552289F0A66}" type="presOf" srcId="{A8C4C20C-14C9-4A31-A2C3-538BAEB5B10F}" destId="{E78BB7E7-A473-4B4A-AE26-6251099954AC}" srcOrd="0" destOrd="0" presId="urn:microsoft.com/office/officeart/2005/8/layout/lProcess2"/>
    <dgm:cxn modelId="{1373D040-70B4-E94F-9A5D-F371E78CC0DB}" type="presOf" srcId="{44658C34-FCC9-4605-AA7B-54A8A515769E}" destId="{F03BB198-D57F-4A61-B8C3-9CAA1B070687}" srcOrd="0" destOrd="0" presId="urn:microsoft.com/office/officeart/2005/8/layout/lProcess2"/>
    <dgm:cxn modelId="{7E89338A-31E7-C24F-A142-210D82D813E9}" type="presParOf" srcId="{C5D7C39C-46F1-460E-AE54-A984F2BEF9F8}" destId="{66092028-CB7F-4315-8C19-4610895808DB}" srcOrd="0" destOrd="0" presId="urn:microsoft.com/office/officeart/2005/8/layout/lProcess2"/>
    <dgm:cxn modelId="{BC605810-CC0E-F849-81FB-8AB9AC8CD3F5}" type="presParOf" srcId="{66092028-CB7F-4315-8C19-4610895808DB}" destId="{E78BB7E7-A473-4B4A-AE26-6251099954AC}" srcOrd="0" destOrd="0" presId="urn:microsoft.com/office/officeart/2005/8/layout/lProcess2"/>
    <dgm:cxn modelId="{A88E9CF7-EDBB-8F4F-8D9A-418E2C5C724B}" type="presParOf" srcId="{66092028-CB7F-4315-8C19-4610895808DB}" destId="{C9CE66A5-AABA-4856-9872-51C0098A6ABF}" srcOrd="1" destOrd="0" presId="urn:microsoft.com/office/officeart/2005/8/layout/lProcess2"/>
    <dgm:cxn modelId="{785D8662-B2E5-E84F-B5FF-AE47AFF6AC4A}" type="presParOf" srcId="{66092028-CB7F-4315-8C19-4610895808DB}" destId="{F5E76DBB-6142-4779-9DFC-4B801FA471DC}" srcOrd="2" destOrd="0" presId="urn:microsoft.com/office/officeart/2005/8/layout/lProcess2"/>
    <dgm:cxn modelId="{17157420-B8B1-8D4E-84F7-57EED91C75AD}" type="presParOf" srcId="{F5E76DBB-6142-4779-9DFC-4B801FA471DC}" destId="{64F0D39E-53D5-497B-8DFE-0A8972731E6F}" srcOrd="0" destOrd="0" presId="urn:microsoft.com/office/officeart/2005/8/layout/lProcess2"/>
    <dgm:cxn modelId="{E73FA63B-99BE-4C4D-B47B-00EF6F7AC8E5}" type="presParOf" srcId="{64F0D39E-53D5-497B-8DFE-0A8972731E6F}" destId="{2C2E053A-B380-4239-B465-F9A18D433F72}" srcOrd="0" destOrd="0" presId="urn:microsoft.com/office/officeart/2005/8/layout/lProcess2"/>
    <dgm:cxn modelId="{7AC15AC3-C7C5-9C43-AA7B-7F2220B2CA98}" type="presParOf" srcId="{64F0D39E-53D5-497B-8DFE-0A8972731E6F}" destId="{00529DA8-C44C-4282-B548-1ADE82B5741A}" srcOrd="1" destOrd="0" presId="urn:microsoft.com/office/officeart/2005/8/layout/lProcess2"/>
    <dgm:cxn modelId="{7434E1CA-43A0-4941-8F77-6DEAD52E24E5}" type="presParOf" srcId="{64F0D39E-53D5-497B-8DFE-0A8972731E6F}" destId="{CCC4FE2D-407D-4D17-AE61-2F20F6CBA2E5}" srcOrd="2" destOrd="0" presId="urn:microsoft.com/office/officeart/2005/8/layout/lProcess2"/>
    <dgm:cxn modelId="{453DB476-89C1-C74E-94D3-5DFA5A86CD3F}" type="presParOf" srcId="{C5D7C39C-46F1-460E-AE54-A984F2BEF9F8}" destId="{EF2EE7D3-1514-4F3D-9326-F1D26DAFE3BB}" srcOrd="1" destOrd="0" presId="urn:microsoft.com/office/officeart/2005/8/layout/lProcess2"/>
    <dgm:cxn modelId="{64386481-0E3C-DA47-86E2-0811FECE09E5}" type="presParOf" srcId="{C5D7C39C-46F1-460E-AE54-A984F2BEF9F8}" destId="{9A3132AE-63D7-43CD-A3FC-A45B5ECEF8B0}" srcOrd="2" destOrd="0" presId="urn:microsoft.com/office/officeart/2005/8/layout/lProcess2"/>
    <dgm:cxn modelId="{77C8D688-8EE9-124D-AD9C-687269BBA0ED}" type="presParOf" srcId="{9A3132AE-63D7-43CD-A3FC-A45B5ECEF8B0}" destId="{9EC27BBF-F883-475B-BE66-C33B444B2C4E}" srcOrd="0" destOrd="0" presId="urn:microsoft.com/office/officeart/2005/8/layout/lProcess2"/>
    <dgm:cxn modelId="{BD7AA23A-80CB-8D48-BD6C-5579B7851D7D}" type="presParOf" srcId="{9A3132AE-63D7-43CD-A3FC-A45B5ECEF8B0}" destId="{C7A7E891-969A-4B34-A315-19405D3AB313}" srcOrd="1" destOrd="0" presId="urn:microsoft.com/office/officeart/2005/8/layout/lProcess2"/>
    <dgm:cxn modelId="{2001E065-0F46-2544-9869-D3EFFAC148B0}" type="presParOf" srcId="{9A3132AE-63D7-43CD-A3FC-A45B5ECEF8B0}" destId="{FAA32490-7364-483B-8F37-E009A15109F0}" srcOrd="2" destOrd="0" presId="urn:microsoft.com/office/officeart/2005/8/layout/lProcess2"/>
    <dgm:cxn modelId="{636A7F15-8844-0943-A201-1028E9B29302}" type="presParOf" srcId="{FAA32490-7364-483B-8F37-E009A15109F0}" destId="{E6BAAAB5-5CDB-4FA5-B51E-C0EF387470E2}" srcOrd="0" destOrd="0" presId="urn:microsoft.com/office/officeart/2005/8/layout/lProcess2"/>
    <dgm:cxn modelId="{69DE0E93-3679-0741-AA14-79FACAAA93A6}" type="presParOf" srcId="{E6BAAAB5-5CDB-4FA5-B51E-C0EF387470E2}" destId="{F03BB198-D57F-4A61-B8C3-9CAA1B070687}" srcOrd="0" destOrd="0" presId="urn:microsoft.com/office/officeart/2005/8/layout/lProcess2"/>
    <dgm:cxn modelId="{5AA99743-71EA-C641-869A-81C1BA400509}" type="presParOf" srcId="{E6BAAAB5-5CDB-4FA5-B51E-C0EF387470E2}" destId="{E5D19FD3-4439-476E-ABE3-A1158F4D6253}" srcOrd="1" destOrd="0" presId="urn:microsoft.com/office/officeart/2005/8/layout/lProcess2"/>
    <dgm:cxn modelId="{D2EFB453-9286-9849-A625-507FA786A0E8}" type="presParOf" srcId="{E6BAAAB5-5CDB-4FA5-B51E-C0EF387470E2}" destId="{28788360-FA9C-463A-AE40-CC86496B6ED7}" srcOrd="2" destOrd="0" presId="urn:microsoft.com/office/officeart/2005/8/layout/lProcess2"/>
    <dgm:cxn modelId="{1FD91E22-7629-D142-9BFE-933635FB9469}" type="presParOf" srcId="{C5D7C39C-46F1-460E-AE54-A984F2BEF9F8}" destId="{B6FC9072-2D0D-4CC8-BDDC-9F7BAB954476}" srcOrd="3" destOrd="0" presId="urn:microsoft.com/office/officeart/2005/8/layout/lProcess2"/>
    <dgm:cxn modelId="{7B50C58B-9562-0742-8BA4-E60AD40E031D}" type="presParOf" srcId="{C5D7C39C-46F1-460E-AE54-A984F2BEF9F8}" destId="{60FB62CE-EAED-47EC-852E-74ACBBD149D9}" srcOrd="4" destOrd="0" presId="urn:microsoft.com/office/officeart/2005/8/layout/lProcess2"/>
    <dgm:cxn modelId="{AB3D3CF4-E52C-4F4B-89B3-C407A009B684}" type="presParOf" srcId="{60FB62CE-EAED-47EC-852E-74ACBBD149D9}" destId="{98B3C198-8481-4176-AF20-6423C945B489}" srcOrd="0" destOrd="0" presId="urn:microsoft.com/office/officeart/2005/8/layout/lProcess2"/>
    <dgm:cxn modelId="{9F0D1BD7-A86F-1740-8130-D012B22E0907}" type="presParOf" srcId="{60FB62CE-EAED-47EC-852E-74ACBBD149D9}" destId="{1DC0B1BE-56FE-46E7-92C1-0271FAC36F43}" srcOrd="1" destOrd="0" presId="urn:microsoft.com/office/officeart/2005/8/layout/lProcess2"/>
    <dgm:cxn modelId="{6DA4CC70-8DC5-BF43-8612-FF7EF951661F}" type="presParOf" srcId="{60FB62CE-EAED-47EC-852E-74ACBBD149D9}" destId="{3B3723CA-5CD1-4B39-BC98-7AB7154B502F}" srcOrd="2" destOrd="0" presId="urn:microsoft.com/office/officeart/2005/8/layout/lProcess2"/>
    <dgm:cxn modelId="{39BDAECE-FA20-0C40-B44C-D7D543B59DAD}" type="presParOf" srcId="{3B3723CA-5CD1-4B39-BC98-7AB7154B502F}" destId="{81181431-0D85-433E-9A3E-473E970D9199}" srcOrd="0" destOrd="0" presId="urn:microsoft.com/office/officeart/2005/8/layout/lProcess2"/>
    <dgm:cxn modelId="{80CE82D0-A7C0-0C4D-8BF0-8FB2F8D3147C}" type="presParOf" srcId="{81181431-0D85-433E-9A3E-473E970D9199}" destId="{35857EB2-B15F-4EB7-B14B-1C7F9CE7F307}" srcOrd="0" destOrd="0" presId="urn:microsoft.com/office/officeart/2005/8/layout/lProcess2"/>
    <dgm:cxn modelId="{3390D780-C19B-AC43-A618-6836E7A4D2A3}" type="presParOf" srcId="{81181431-0D85-433E-9A3E-473E970D9199}" destId="{4CBE5962-F222-47A7-BDF0-A36A12569FF0}" srcOrd="1" destOrd="0" presId="urn:microsoft.com/office/officeart/2005/8/layout/lProcess2"/>
    <dgm:cxn modelId="{1E215133-C0C3-5947-9589-22016F01B03C}" type="presParOf" srcId="{81181431-0D85-433E-9A3E-473E970D9199}" destId="{6C876F2B-5805-425D-945C-BCD2760E1817}" srcOrd="2" destOrd="0" presId="urn:microsoft.com/office/officeart/2005/8/layout/lProcess2"/>
    <dgm:cxn modelId="{B317DCA6-459C-9447-B701-530BB37F52F5}" type="presParOf" srcId="{C5D7C39C-46F1-460E-AE54-A984F2BEF9F8}" destId="{2EC43434-CD55-4337-A8DE-6AEBACD31885}" srcOrd="5" destOrd="0" presId="urn:microsoft.com/office/officeart/2005/8/layout/lProcess2"/>
    <dgm:cxn modelId="{72067AB4-D8F2-1B4A-AA0E-2DF922131FA0}" type="presParOf" srcId="{C5D7C39C-46F1-460E-AE54-A984F2BEF9F8}" destId="{F36605C6-F8C3-4190-95EE-7A1775266FED}" srcOrd="6" destOrd="0" presId="urn:microsoft.com/office/officeart/2005/8/layout/lProcess2"/>
    <dgm:cxn modelId="{871EF4BE-AA38-204C-B85B-0D57C6B69F0C}" type="presParOf" srcId="{F36605C6-F8C3-4190-95EE-7A1775266FED}" destId="{B42BDFCE-DB32-47EA-B08B-C18F70F371D2}" srcOrd="0" destOrd="0" presId="urn:microsoft.com/office/officeart/2005/8/layout/lProcess2"/>
    <dgm:cxn modelId="{C30849FB-7C00-804B-BBC3-9EA2BE724E35}" type="presParOf" srcId="{F36605C6-F8C3-4190-95EE-7A1775266FED}" destId="{784E20EC-7242-42C1-B898-9255A287E2E7}" srcOrd="1" destOrd="0" presId="urn:microsoft.com/office/officeart/2005/8/layout/lProcess2"/>
    <dgm:cxn modelId="{4EC1FF28-5899-5742-A245-737FE9B8022C}" type="presParOf" srcId="{F36605C6-F8C3-4190-95EE-7A1775266FED}" destId="{39C23CA4-CB6A-4A13-B64A-FEC116FB6853}" srcOrd="2" destOrd="0" presId="urn:microsoft.com/office/officeart/2005/8/layout/lProcess2"/>
    <dgm:cxn modelId="{82217AF6-708D-6B45-980F-E1816F7BBF04}" type="presParOf" srcId="{39C23CA4-CB6A-4A13-B64A-FEC116FB6853}" destId="{BBEC138A-6575-48F8-9D8D-5429B5267FC2}" srcOrd="0" destOrd="0" presId="urn:microsoft.com/office/officeart/2005/8/layout/lProcess2"/>
    <dgm:cxn modelId="{442BDB0A-C22A-B544-9FDE-561BF20541FE}" type="presParOf" srcId="{BBEC138A-6575-48F8-9D8D-5429B5267FC2}" destId="{FF999915-CD19-4841-ADBC-0C1996F23599}" srcOrd="0" destOrd="0" presId="urn:microsoft.com/office/officeart/2005/8/layout/lProcess2"/>
    <dgm:cxn modelId="{233E4C78-8F79-4E40-9CDB-0AE21D0AF67C}" type="presParOf" srcId="{BBEC138A-6575-48F8-9D8D-5429B5267FC2}" destId="{9A4D8E02-5789-4B36-903E-4D71D4B21FEE}" srcOrd="1" destOrd="0" presId="urn:microsoft.com/office/officeart/2005/8/layout/lProcess2"/>
    <dgm:cxn modelId="{068BB906-48DD-9446-828C-F687E6A3A673}" type="presParOf" srcId="{BBEC138A-6575-48F8-9D8D-5429B5267FC2}" destId="{2DE22401-2DAA-49C8-8B32-2098101477A0}"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BB7E7-A473-4B4A-AE26-6251099954AC}">
      <dsp:nvSpPr>
        <dsp:cNvPr id="0" name=""/>
        <dsp:cNvSpPr/>
      </dsp:nvSpPr>
      <dsp:spPr>
        <a:xfrm>
          <a:off x="2050" y="0"/>
          <a:ext cx="2011866" cy="457200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latin typeface="Century Gothic" charset="0"/>
              <a:ea typeface="Century Gothic" charset="0"/>
              <a:cs typeface="Century Gothic" charset="0"/>
            </a:rPr>
            <a:t>Attitude</a:t>
          </a:r>
        </a:p>
        <a:p>
          <a:pPr lvl="0" algn="ctr" defTabSz="711200">
            <a:lnSpc>
              <a:spcPct val="90000"/>
            </a:lnSpc>
            <a:spcBef>
              <a:spcPct val="0"/>
            </a:spcBef>
            <a:spcAft>
              <a:spcPct val="35000"/>
            </a:spcAft>
          </a:pPr>
          <a:r>
            <a:rPr lang="en-US" sz="1600" i="1" kern="1200" smtClean="0">
              <a:latin typeface="Century Gothic" charset="0"/>
              <a:ea typeface="Century Gothic" charset="0"/>
              <a:cs typeface="Century Gothic" charset="0"/>
            </a:rPr>
            <a:t>Where do we get our energy?</a:t>
          </a:r>
          <a:endParaRPr lang="en-US" sz="1600" i="1" kern="1200" dirty="0">
            <a:latin typeface="Century Gothic" charset="0"/>
            <a:ea typeface="Century Gothic" charset="0"/>
            <a:cs typeface="Century Gothic" charset="0"/>
          </a:endParaRPr>
        </a:p>
      </dsp:txBody>
      <dsp:txXfrm>
        <a:off x="2050" y="0"/>
        <a:ext cx="2011866" cy="1371600"/>
      </dsp:txXfrm>
    </dsp:sp>
    <dsp:sp modelId="{2C2E053A-B380-4239-B465-F9A18D433F72}">
      <dsp:nvSpPr>
        <dsp:cNvPr id="0" name=""/>
        <dsp:cNvSpPr/>
      </dsp:nvSpPr>
      <dsp:spPr>
        <a:xfrm>
          <a:off x="203236" y="1372939"/>
          <a:ext cx="1609493" cy="137852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Extroversion</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(E)</a:t>
          </a:r>
          <a:endParaRPr lang="en-US" sz="1900" kern="1200" dirty="0">
            <a:latin typeface="Century Gothic" charset="0"/>
            <a:ea typeface="Century Gothic" charset="0"/>
            <a:cs typeface="Century Gothic" charset="0"/>
          </a:endParaRPr>
        </a:p>
      </dsp:txBody>
      <dsp:txXfrm>
        <a:off x="243611" y="1413314"/>
        <a:ext cx="1528743" cy="1297770"/>
      </dsp:txXfrm>
    </dsp:sp>
    <dsp:sp modelId="{CCC4FE2D-407D-4D17-AE61-2F20F6CBA2E5}">
      <dsp:nvSpPr>
        <dsp:cNvPr id="0" name=""/>
        <dsp:cNvSpPr/>
      </dsp:nvSpPr>
      <dsp:spPr>
        <a:xfrm>
          <a:off x="203236" y="2963540"/>
          <a:ext cx="1609493" cy="1378520"/>
        </a:xfrm>
        <a:prstGeom prst="roundRect">
          <a:avLst>
            <a:gd name="adj" fmla="val 10000"/>
          </a:avLst>
        </a:prstGeom>
        <a:solidFill>
          <a:schemeClr val="accent5">
            <a:hueOff val="-1050478"/>
            <a:satOff val="-1461"/>
            <a:lumOff val="-5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Introversion</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(I)</a:t>
          </a:r>
          <a:endParaRPr lang="en-US" sz="1900" kern="1200" dirty="0">
            <a:latin typeface="Century Gothic" charset="0"/>
            <a:ea typeface="Century Gothic" charset="0"/>
            <a:cs typeface="Century Gothic" charset="0"/>
          </a:endParaRPr>
        </a:p>
      </dsp:txBody>
      <dsp:txXfrm>
        <a:off x="243611" y="3003915"/>
        <a:ext cx="1528743" cy="1297770"/>
      </dsp:txXfrm>
    </dsp:sp>
    <dsp:sp modelId="{9EC27BBF-F883-475B-BE66-C33B444B2C4E}">
      <dsp:nvSpPr>
        <dsp:cNvPr id="0" name=""/>
        <dsp:cNvSpPr/>
      </dsp:nvSpPr>
      <dsp:spPr>
        <a:xfrm>
          <a:off x="2164807" y="0"/>
          <a:ext cx="2011866" cy="457200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latin typeface="Century Gothic" charset="0"/>
              <a:ea typeface="Century Gothic" charset="0"/>
              <a:cs typeface="Century Gothic" charset="0"/>
            </a:rPr>
            <a:t>Information Gathering</a:t>
          </a:r>
        </a:p>
        <a:p>
          <a:pPr lvl="0" algn="ctr" defTabSz="711200">
            <a:lnSpc>
              <a:spcPct val="90000"/>
            </a:lnSpc>
            <a:spcBef>
              <a:spcPct val="0"/>
            </a:spcBef>
            <a:spcAft>
              <a:spcPct val="35000"/>
            </a:spcAft>
          </a:pPr>
          <a:r>
            <a:rPr lang="en-US" sz="1600" i="1" kern="1200" smtClean="0">
              <a:latin typeface="Century Gothic" charset="0"/>
              <a:ea typeface="Century Gothic" charset="0"/>
              <a:cs typeface="Century Gothic" charset="0"/>
            </a:rPr>
            <a:t>How do we take in our information?</a:t>
          </a:r>
          <a:endParaRPr lang="en-US" sz="1600" i="1" kern="1200" dirty="0">
            <a:latin typeface="Century Gothic" charset="0"/>
            <a:ea typeface="Century Gothic" charset="0"/>
            <a:cs typeface="Century Gothic" charset="0"/>
          </a:endParaRPr>
        </a:p>
      </dsp:txBody>
      <dsp:txXfrm>
        <a:off x="2164807" y="0"/>
        <a:ext cx="2011866" cy="1371600"/>
      </dsp:txXfrm>
    </dsp:sp>
    <dsp:sp modelId="{F03BB198-D57F-4A61-B8C3-9CAA1B070687}">
      <dsp:nvSpPr>
        <dsp:cNvPr id="0" name=""/>
        <dsp:cNvSpPr/>
      </dsp:nvSpPr>
      <dsp:spPr>
        <a:xfrm>
          <a:off x="2365993" y="1372939"/>
          <a:ext cx="1609493" cy="1378520"/>
        </a:xfrm>
        <a:prstGeom prst="roundRect">
          <a:avLst>
            <a:gd name="adj" fmla="val 10000"/>
          </a:avLst>
        </a:prstGeom>
        <a:solidFill>
          <a:schemeClr val="accent5">
            <a:hueOff val="-2100956"/>
            <a:satOff val="-2922"/>
            <a:lumOff val="-11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Intuiting</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(N)</a:t>
          </a:r>
          <a:endParaRPr lang="en-US" sz="1900" kern="1200" dirty="0">
            <a:latin typeface="Century Gothic" charset="0"/>
            <a:ea typeface="Century Gothic" charset="0"/>
            <a:cs typeface="Century Gothic" charset="0"/>
          </a:endParaRPr>
        </a:p>
      </dsp:txBody>
      <dsp:txXfrm>
        <a:off x="2406368" y="1413314"/>
        <a:ext cx="1528743" cy="1297770"/>
      </dsp:txXfrm>
    </dsp:sp>
    <dsp:sp modelId="{28788360-FA9C-463A-AE40-CC86496B6ED7}">
      <dsp:nvSpPr>
        <dsp:cNvPr id="0" name=""/>
        <dsp:cNvSpPr/>
      </dsp:nvSpPr>
      <dsp:spPr>
        <a:xfrm>
          <a:off x="2365993" y="2963540"/>
          <a:ext cx="1609493" cy="1378520"/>
        </a:xfrm>
        <a:prstGeom prst="roundRect">
          <a:avLst>
            <a:gd name="adj" fmla="val 10000"/>
          </a:avLst>
        </a:prstGeom>
        <a:solidFill>
          <a:schemeClr val="accent5">
            <a:hueOff val="-3151433"/>
            <a:satOff val="-4383"/>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Sensing</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(S)</a:t>
          </a:r>
          <a:endParaRPr lang="en-US" sz="1900" kern="1200" dirty="0">
            <a:latin typeface="Century Gothic" charset="0"/>
            <a:ea typeface="Century Gothic" charset="0"/>
            <a:cs typeface="Century Gothic" charset="0"/>
          </a:endParaRPr>
        </a:p>
      </dsp:txBody>
      <dsp:txXfrm>
        <a:off x="2406368" y="3003915"/>
        <a:ext cx="1528743" cy="1297770"/>
      </dsp:txXfrm>
    </dsp:sp>
    <dsp:sp modelId="{98B3C198-8481-4176-AF20-6423C945B489}">
      <dsp:nvSpPr>
        <dsp:cNvPr id="0" name=""/>
        <dsp:cNvSpPr/>
      </dsp:nvSpPr>
      <dsp:spPr>
        <a:xfrm>
          <a:off x="4327564" y="0"/>
          <a:ext cx="2011866" cy="457200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latin typeface="Century Gothic" charset="0"/>
              <a:ea typeface="Century Gothic" charset="0"/>
              <a:cs typeface="Century Gothic" charset="0"/>
            </a:rPr>
            <a:t>Decision-Making</a:t>
          </a:r>
        </a:p>
        <a:p>
          <a:pPr lvl="0" algn="ctr" defTabSz="711200">
            <a:lnSpc>
              <a:spcPct val="90000"/>
            </a:lnSpc>
            <a:spcBef>
              <a:spcPct val="0"/>
            </a:spcBef>
            <a:spcAft>
              <a:spcPct val="35000"/>
            </a:spcAft>
          </a:pPr>
          <a:r>
            <a:rPr lang="en-US" sz="1600" i="1" kern="1200" smtClean="0">
              <a:latin typeface="Century Gothic" charset="0"/>
              <a:ea typeface="Century Gothic" charset="0"/>
              <a:cs typeface="Century Gothic" charset="0"/>
            </a:rPr>
            <a:t>How do we make our decisions?</a:t>
          </a:r>
          <a:endParaRPr lang="en-US" sz="1600" i="1" kern="1200" dirty="0">
            <a:latin typeface="Century Gothic" charset="0"/>
            <a:ea typeface="Century Gothic" charset="0"/>
            <a:cs typeface="Century Gothic" charset="0"/>
          </a:endParaRPr>
        </a:p>
      </dsp:txBody>
      <dsp:txXfrm>
        <a:off x="4327564" y="0"/>
        <a:ext cx="2011866" cy="1371600"/>
      </dsp:txXfrm>
    </dsp:sp>
    <dsp:sp modelId="{35857EB2-B15F-4EB7-B14B-1C7F9CE7F307}">
      <dsp:nvSpPr>
        <dsp:cNvPr id="0" name=""/>
        <dsp:cNvSpPr/>
      </dsp:nvSpPr>
      <dsp:spPr>
        <a:xfrm>
          <a:off x="4528750" y="1372939"/>
          <a:ext cx="1609493" cy="1378520"/>
        </a:xfrm>
        <a:prstGeom prst="roundRect">
          <a:avLst>
            <a:gd name="adj" fmla="val 10000"/>
          </a:avLst>
        </a:prstGeom>
        <a:solidFill>
          <a:schemeClr val="accent5">
            <a:hueOff val="-4201911"/>
            <a:satOff val="-5845"/>
            <a:lumOff val="-22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Thinking</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(T)</a:t>
          </a:r>
          <a:endParaRPr lang="en-US" sz="1900" kern="1200" dirty="0">
            <a:latin typeface="Century Gothic" charset="0"/>
            <a:ea typeface="Century Gothic" charset="0"/>
            <a:cs typeface="Century Gothic" charset="0"/>
          </a:endParaRPr>
        </a:p>
      </dsp:txBody>
      <dsp:txXfrm>
        <a:off x="4569125" y="1413314"/>
        <a:ext cx="1528743" cy="1297770"/>
      </dsp:txXfrm>
    </dsp:sp>
    <dsp:sp modelId="{6C876F2B-5805-425D-945C-BCD2760E1817}">
      <dsp:nvSpPr>
        <dsp:cNvPr id="0" name=""/>
        <dsp:cNvSpPr/>
      </dsp:nvSpPr>
      <dsp:spPr>
        <a:xfrm>
          <a:off x="4528750" y="2963540"/>
          <a:ext cx="1609493" cy="1378520"/>
        </a:xfrm>
        <a:prstGeom prst="roundRect">
          <a:avLst>
            <a:gd name="adj" fmla="val 10000"/>
          </a:avLst>
        </a:prstGeom>
        <a:solidFill>
          <a:schemeClr val="accent5">
            <a:hueOff val="-5252389"/>
            <a:satOff val="-7306"/>
            <a:lumOff val="-28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Feeling</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(F)</a:t>
          </a:r>
          <a:endParaRPr lang="en-US" sz="1900" kern="1200" dirty="0">
            <a:latin typeface="Century Gothic" charset="0"/>
            <a:ea typeface="Century Gothic" charset="0"/>
            <a:cs typeface="Century Gothic" charset="0"/>
          </a:endParaRPr>
        </a:p>
      </dsp:txBody>
      <dsp:txXfrm>
        <a:off x="4569125" y="3003915"/>
        <a:ext cx="1528743" cy="1297770"/>
      </dsp:txXfrm>
    </dsp:sp>
    <dsp:sp modelId="{B42BDFCE-DB32-47EA-B08B-C18F70F371D2}">
      <dsp:nvSpPr>
        <dsp:cNvPr id="0" name=""/>
        <dsp:cNvSpPr/>
      </dsp:nvSpPr>
      <dsp:spPr>
        <a:xfrm>
          <a:off x="6490320" y="0"/>
          <a:ext cx="2011866" cy="457200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latin typeface="Century Gothic" charset="0"/>
              <a:ea typeface="Century Gothic" charset="0"/>
              <a:cs typeface="Century Gothic" charset="0"/>
            </a:rPr>
            <a:t>Lifestyle</a:t>
          </a:r>
        </a:p>
        <a:p>
          <a:pPr lvl="0" algn="ctr" defTabSz="711200">
            <a:lnSpc>
              <a:spcPct val="90000"/>
            </a:lnSpc>
            <a:spcBef>
              <a:spcPct val="0"/>
            </a:spcBef>
            <a:spcAft>
              <a:spcPct val="35000"/>
            </a:spcAft>
          </a:pPr>
          <a:r>
            <a:rPr lang="en-US" sz="1600" i="1" kern="1200" smtClean="0">
              <a:latin typeface="Century Gothic" charset="0"/>
              <a:ea typeface="Century Gothic" charset="0"/>
              <a:cs typeface="Century Gothic" charset="0"/>
            </a:rPr>
            <a:t>How do we organize our world?</a:t>
          </a:r>
          <a:endParaRPr lang="en-US" sz="1600" i="1" kern="1200" dirty="0">
            <a:latin typeface="Century Gothic" charset="0"/>
            <a:ea typeface="Century Gothic" charset="0"/>
            <a:cs typeface="Century Gothic" charset="0"/>
          </a:endParaRPr>
        </a:p>
      </dsp:txBody>
      <dsp:txXfrm>
        <a:off x="6490320" y="0"/>
        <a:ext cx="2011866" cy="1371600"/>
      </dsp:txXfrm>
    </dsp:sp>
    <dsp:sp modelId="{FF999915-CD19-4841-ADBC-0C1996F23599}">
      <dsp:nvSpPr>
        <dsp:cNvPr id="0" name=""/>
        <dsp:cNvSpPr/>
      </dsp:nvSpPr>
      <dsp:spPr>
        <a:xfrm>
          <a:off x="6691507" y="1372939"/>
          <a:ext cx="1609493" cy="1378520"/>
        </a:xfrm>
        <a:prstGeom prst="roundRect">
          <a:avLst>
            <a:gd name="adj" fmla="val 10000"/>
          </a:avLst>
        </a:prstGeom>
        <a:solidFill>
          <a:schemeClr val="accent5">
            <a:hueOff val="-6302867"/>
            <a:satOff val="-8767"/>
            <a:lumOff val="-33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Perceiving</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(P)</a:t>
          </a:r>
          <a:endParaRPr lang="en-US" sz="1900" kern="1200" dirty="0">
            <a:latin typeface="Century Gothic" charset="0"/>
            <a:ea typeface="Century Gothic" charset="0"/>
            <a:cs typeface="Century Gothic" charset="0"/>
          </a:endParaRPr>
        </a:p>
      </dsp:txBody>
      <dsp:txXfrm>
        <a:off x="6731882" y="1413314"/>
        <a:ext cx="1528743" cy="1297770"/>
      </dsp:txXfrm>
    </dsp:sp>
    <dsp:sp modelId="{2DE22401-2DAA-49C8-8B32-2098101477A0}">
      <dsp:nvSpPr>
        <dsp:cNvPr id="0" name=""/>
        <dsp:cNvSpPr/>
      </dsp:nvSpPr>
      <dsp:spPr>
        <a:xfrm>
          <a:off x="6691507" y="2963540"/>
          <a:ext cx="1609493" cy="1378520"/>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Judging </a:t>
          </a:r>
        </a:p>
        <a:p>
          <a:pPr lvl="0" algn="ctr" defTabSz="844550">
            <a:lnSpc>
              <a:spcPct val="90000"/>
            </a:lnSpc>
            <a:spcBef>
              <a:spcPct val="0"/>
            </a:spcBef>
            <a:spcAft>
              <a:spcPct val="35000"/>
            </a:spcAft>
          </a:pPr>
          <a:r>
            <a:rPr lang="en-US" sz="1900" kern="1200" dirty="0" smtClean="0">
              <a:latin typeface="Century Gothic" charset="0"/>
              <a:ea typeface="Century Gothic" charset="0"/>
              <a:cs typeface="Century Gothic" charset="0"/>
            </a:rPr>
            <a:t>(J)</a:t>
          </a:r>
          <a:endParaRPr lang="en-US" sz="1900" kern="1200" dirty="0">
            <a:latin typeface="Century Gothic" charset="0"/>
            <a:ea typeface="Century Gothic" charset="0"/>
            <a:cs typeface="Century Gothic" charset="0"/>
          </a:endParaRPr>
        </a:p>
      </dsp:txBody>
      <dsp:txXfrm>
        <a:off x="6731882" y="3003915"/>
        <a:ext cx="1528743" cy="129777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D9024A-6CC1-4175-8AF8-06CBAB4D3D25}" type="datetimeFigureOut">
              <a:rPr lang="en-US" smtClean="0"/>
              <a:t>1/24/2020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502A3F-391F-4CF7-8F8D-18D9DA593537}" type="slidenum">
              <a:rPr lang="en-US" smtClean="0"/>
              <a:t>‹#›</a:t>
            </a:fld>
            <a:endParaRPr lang="en-US"/>
          </a:p>
        </p:txBody>
      </p:sp>
    </p:spTree>
    <p:extLst>
      <p:ext uri="{BB962C8B-B14F-4D97-AF65-F5344CB8AC3E}">
        <p14:creationId xmlns:p14="http://schemas.microsoft.com/office/powerpoint/2010/main" val="3527266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p:txBody>
      </p:sp>
      <p:sp>
        <p:nvSpPr>
          <p:cNvPr id="4" name="Slide Number Placeholder 3"/>
          <p:cNvSpPr>
            <a:spLocks noGrp="1"/>
          </p:cNvSpPr>
          <p:nvPr>
            <p:ph type="sldNum" sz="quarter" idx="10"/>
          </p:nvPr>
        </p:nvSpPr>
        <p:spPr/>
        <p:txBody>
          <a:bodyPr/>
          <a:lstStyle/>
          <a:p>
            <a:fld id="{0535C12C-436B-478B-9EA8-7D7AB2695871}" type="slidenum">
              <a:rPr lang="en-US" smtClean="0"/>
              <a:t>1</a:t>
            </a:fld>
            <a:endParaRPr lang="en-US"/>
          </a:p>
        </p:txBody>
      </p:sp>
    </p:spTree>
    <p:extLst>
      <p:ext uri="{BB962C8B-B14F-4D97-AF65-F5344CB8AC3E}">
        <p14:creationId xmlns:p14="http://schemas.microsoft.com/office/powerpoint/2010/main" val="1070246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p:txBody>
      </p:sp>
      <p:sp>
        <p:nvSpPr>
          <p:cNvPr id="4" name="Slide Number Placeholder 3"/>
          <p:cNvSpPr>
            <a:spLocks noGrp="1"/>
          </p:cNvSpPr>
          <p:nvPr>
            <p:ph type="sldNum" sz="quarter" idx="10"/>
          </p:nvPr>
        </p:nvSpPr>
        <p:spPr/>
        <p:txBody>
          <a:bodyPr/>
          <a:lstStyle/>
          <a:p>
            <a:fld id="{0535C12C-436B-478B-9EA8-7D7AB2695871}" type="slidenum">
              <a:rPr lang="en-US" smtClean="0"/>
              <a:t>35</a:t>
            </a:fld>
            <a:endParaRPr lang="en-US"/>
          </a:p>
        </p:txBody>
      </p:sp>
    </p:spTree>
    <p:extLst>
      <p:ext uri="{BB962C8B-B14F-4D97-AF65-F5344CB8AC3E}">
        <p14:creationId xmlns:p14="http://schemas.microsoft.com/office/powerpoint/2010/main" val="1587774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00490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880620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4044203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9092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623524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0D29E8-FD3A-45FE-AD4D-46DA09C50F3C}"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700114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0D29E8-FD3A-45FE-AD4D-46DA09C50F3C}"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45441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0D29E8-FD3A-45FE-AD4D-46DA09C50F3C}" type="datetimeFigureOut">
              <a:rPr lang="en-US" smtClean="0"/>
              <a:t>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83402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0D29E8-FD3A-45FE-AD4D-46DA09C50F3C}" type="datetimeFigureOut">
              <a:rPr lang="en-US" smtClean="0"/>
              <a:t>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4182978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0D29E8-FD3A-45FE-AD4D-46DA09C50F3C}" type="datetimeFigureOut">
              <a:rPr lang="en-US" smtClean="0"/>
              <a:t>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103576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0D29E8-FD3A-45FE-AD4D-46DA09C50F3C}"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654984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0D29E8-FD3A-45FE-AD4D-46DA09C50F3C}"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100567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D29E8-FD3A-45FE-AD4D-46DA09C50F3C}" type="datetimeFigureOut">
              <a:rPr lang="en-US" smtClean="0"/>
              <a:t>1/24/2020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AE507C-7AED-4948-9D6D-2CF355C5C039}" type="slidenum">
              <a:rPr lang="en-US" smtClean="0"/>
              <a:t>‹#›</a:t>
            </a:fld>
            <a:endParaRPr lang="en-US"/>
          </a:p>
        </p:txBody>
      </p:sp>
    </p:spTree>
    <p:extLst>
      <p:ext uri="{BB962C8B-B14F-4D97-AF65-F5344CB8AC3E}">
        <p14:creationId xmlns:p14="http://schemas.microsoft.com/office/powerpoint/2010/main" val="1895175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8.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0.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1.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5.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6.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7.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4.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2.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9.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8" Type="http://schemas.openxmlformats.org/officeDocument/2006/relationships/hyperlink" Target="http://faculty.winthrop.edu/olsena/CSCI475/How%20Nasa%20Builds%20Teams%20%204D%20system.pdf" TargetMode="External"/><Relationship Id="rId3" Type="http://schemas.openxmlformats.org/officeDocument/2006/relationships/hyperlink" Target="http://www.typefinder.com/view/types" TargetMode="External"/><Relationship Id="rId7" Type="http://schemas.openxmlformats.org/officeDocument/2006/relationships/hyperlink" Target="http://www.4-dsystems.com/" TargetMode="External"/><Relationship Id="rId2" Type="http://schemas.openxmlformats.org/officeDocument/2006/relationships/image" Target="../media/image26.jpeg"/><Relationship Id="rId1" Type="http://schemas.openxmlformats.org/officeDocument/2006/relationships/slideLayout" Target="../slideLayouts/slideLayout12.xml"/><Relationship Id="rId6" Type="http://schemas.openxmlformats.org/officeDocument/2006/relationships/hyperlink" Target="http://www.celebritytypes.com/" TargetMode="External"/><Relationship Id="rId5" Type="http://schemas.openxmlformats.org/officeDocument/2006/relationships/hyperlink" Target="http://kindredgrace.com/mbti/" TargetMode="External"/><Relationship Id="rId4" Type="http://schemas.openxmlformats.org/officeDocument/2006/relationships/hyperlink" Target="http://www.myersbriggs.org/" TargetMode="External"/><Relationship Id="rId9"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e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431" y="206285"/>
            <a:ext cx="4569188" cy="1622515"/>
          </a:xfrm>
          <a:prstGeom prst="rect">
            <a:avLst/>
          </a:prstGeom>
        </p:spPr>
      </p:pic>
      <p:sp>
        <p:nvSpPr>
          <p:cNvPr id="31" name="Subtitle 2"/>
          <p:cNvSpPr txBox="1">
            <a:spLocks/>
          </p:cNvSpPr>
          <p:nvPr/>
        </p:nvSpPr>
        <p:spPr>
          <a:xfrm>
            <a:off x="413495" y="2742836"/>
            <a:ext cx="6807920" cy="390805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3200" dirty="0" smtClean="0">
                <a:solidFill>
                  <a:srgbClr val="EF282F"/>
                </a:solidFill>
              </a:rPr>
              <a:t>2020 Spring</a:t>
            </a:r>
            <a:endParaRPr lang="en-US" sz="3600" dirty="0" smtClean="0">
              <a:solidFill>
                <a:srgbClr val="EF282F"/>
              </a:solidFill>
            </a:endParaRPr>
          </a:p>
          <a:p>
            <a:pPr algn="l">
              <a:spcBef>
                <a:spcPts val="0"/>
              </a:spcBef>
            </a:pPr>
            <a:r>
              <a:rPr lang="en-US" sz="6000" dirty="0" smtClean="0">
                <a:solidFill>
                  <a:srgbClr val="0061AA"/>
                </a:solidFill>
              </a:rPr>
              <a:t>N</a:t>
            </a:r>
            <a:r>
              <a:rPr lang="en-US" sz="4400" dirty="0" smtClean="0">
                <a:solidFill>
                  <a:srgbClr val="0061AA"/>
                </a:solidFill>
              </a:rPr>
              <a:t>ATIONAL </a:t>
            </a:r>
          </a:p>
          <a:p>
            <a:pPr algn="l">
              <a:spcBef>
                <a:spcPts val="0"/>
              </a:spcBef>
            </a:pPr>
            <a:r>
              <a:rPr lang="en-US" sz="6000" dirty="0" smtClean="0">
                <a:solidFill>
                  <a:srgbClr val="0061AA"/>
                </a:solidFill>
              </a:rPr>
              <a:t>O</a:t>
            </a:r>
            <a:r>
              <a:rPr lang="en-US" sz="4400" dirty="0" smtClean="0">
                <a:solidFill>
                  <a:srgbClr val="0061AA"/>
                </a:solidFill>
              </a:rPr>
              <a:t>RIENTATION</a:t>
            </a:r>
          </a:p>
          <a:p>
            <a:pPr algn="l">
              <a:spcBef>
                <a:spcPts val="0"/>
              </a:spcBef>
            </a:pPr>
            <a:endParaRPr lang="en-US" sz="4000" dirty="0" smtClean="0">
              <a:solidFill>
                <a:srgbClr val="0061AA"/>
              </a:solidFill>
            </a:endParaRPr>
          </a:p>
          <a:p>
            <a:pPr algn="l">
              <a:spcBef>
                <a:spcPts val="0"/>
              </a:spcBef>
            </a:pPr>
            <a:r>
              <a:rPr lang="en-US" dirty="0" smtClean="0">
                <a:solidFill>
                  <a:srgbClr val="EF282F"/>
                </a:solidFill>
              </a:rPr>
              <a:t>MODULE 9. </a:t>
            </a:r>
            <a:r>
              <a:rPr lang="en-US" sz="3600" dirty="0" smtClean="0">
                <a:solidFill>
                  <a:srgbClr val="0061AA"/>
                </a:solidFill>
              </a:rPr>
              <a:t>Personalities</a:t>
            </a:r>
            <a:endParaRPr lang="en-US" dirty="0" smtClean="0">
              <a:solidFill>
                <a:srgbClr val="0061AA"/>
              </a:solidFill>
            </a:endParaRP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61630" y="-25844"/>
            <a:ext cx="4837990" cy="6883844"/>
          </a:xfrm>
          <a:prstGeom prst="rect">
            <a:avLst/>
          </a:prstGeom>
        </p:spPr>
      </p:pic>
      <p:sp>
        <p:nvSpPr>
          <p:cNvPr id="6" name="Rectangle 5"/>
          <p:cNvSpPr/>
          <p:nvPr/>
        </p:nvSpPr>
        <p:spPr>
          <a:xfrm>
            <a:off x="7361631"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7361631"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7361631"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a:off x="7361631"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a:off x="7361631"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7361631"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7361631"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7361631" y="48006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7361631" y="54864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7361631" y="61722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p:cNvSpPr/>
          <p:nvPr/>
        </p:nvSpPr>
        <p:spPr>
          <a:xfrm rot="16200000">
            <a:off x="496604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p:cNvSpPr/>
          <p:nvPr/>
        </p:nvSpPr>
        <p:spPr>
          <a:xfrm rot="16200000">
            <a:off x="5655239"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p:cNvSpPr/>
          <p:nvPr/>
        </p:nvSpPr>
        <p:spPr>
          <a:xfrm rot="16200000">
            <a:off x="6337182"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rot="16200000">
            <a:off x="4275532"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8749617" y="20830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Rectangle 49"/>
          <p:cNvSpPr/>
          <p:nvPr/>
        </p:nvSpPr>
        <p:spPr>
          <a:xfrm>
            <a:off x="8014430" y="4814255"/>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Rectangle 50"/>
          <p:cNvSpPr/>
          <p:nvPr/>
        </p:nvSpPr>
        <p:spPr>
          <a:xfrm>
            <a:off x="10099877" y="6185344"/>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a:off x="9420476" y="-12821"/>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p:cNvSpPr/>
          <p:nvPr/>
        </p:nvSpPr>
        <p:spPr>
          <a:xfrm>
            <a:off x="11476379"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9532" y="541976"/>
            <a:ext cx="1134928" cy="933518"/>
          </a:xfrm>
          <a:prstGeom prst="rect">
            <a:avLst/>
          </a:prstGeom>
        </p:spPr>
      </p:pic>
    </p:spTree>
    <p:extLst>
      <p:ext uri="{BB962C8B-B14F-4D97-AF65-F5344CB8AC3E}">
        <p14:creationId xmlns:p14="http://schemas.microsoft.com/office/powerpoint/2010/main" val="33844847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30412" y="0"/>
            <a:ext cx="2061588" cy="687249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NASA’s 4D System</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Text Placeholder 5"/>
          <p:cNvSpPr txBox="1">
            <a:spLocks/>
          </p:cNvSpPr>
          <p:nvPr/>
        </p:nvSpPr>
        <p:spPr>
          <a:xfrm>
            <a:off x="219075" y="1224167"/>
            <a:ext cx="9768987" cy="143194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Created to help scientific teams to collaborate and work together more effectively</a:t>
            </a:r>
          </a:p>
          <a:p>
            <a:pPr marL="285750" indent="-285750">
              <a:spcBef>
                <a:spcPts val="0"/>
              </a:spcBef>
              <a:spcAft>
                <a:spcPts val="600"/>
              </a:spcAft>
              <a:buClr>
                <a:srgbClr val="EF282F"/>
              </a:buClr>
              <a:buFont typeface="Webdings" panose="05030102010509060703" pitchFamily="18" charset="2"/>
              <a:buChar char="4"/>
            </a:pPr>
            <a:r>
              <a:rPr lang="en-US" sz="1800" dirty="0" smtClean="0"/>
              <a:t>Four quadrants / types named by color</a:t>
            </a:r>
          </a:p>
          <a:p>
            <a:pPr marL="285750" indent="-285750">
              <a:spcBef>
                <a:spcPts val="0"/>
              </a:spcBef>
              <a:spcAft>
                <a:spcPts val="600"/>
              </a:spcAft>
              <a:buClr>
                <a:srgbClr val="EF282F"/>
              </a:buClr>
              <a:buFont typeface="Webdings" panose="05030102010509060703" pitchFamily="18" charset="2"/>
              <a:buChar char="4"/>
            </a:pPr>
            <a:endParaRPr lang="en-US" sz="1800" dirty="0"/>
          </a:p>
          <a:p>
            <a:pPr marL="285750" indent="-285750">
              <a:spcBef>
                <a:spcPts val="0"/>
              </a:spcBef>
              <a:spcAft>
                <a:spcPts val="600"/>
              </a:spcAft>
              <a:buClr>
                <a:srgbClr val="EF282F"/>
              </a:buClr>
              <a:buFont typeface="Webdings" panose="05030102010509060703" pitchFamily="18" charset="2"/>
              <a:buChar char="4"/>
            </a:pPr>
            <a:endParaRPr lang="en-US" sz="1800" dirty="0" smtClean="0"/>
          </a:p>
        </p:txBody>
      </p:sp>
      <p:sp>
        <p:nvSpPr>
          <p:cNvPr id="24" name="Rectangle 23"/>
          <p:cNvSpPr/>
          <p:nvPr/>
        </p:nvSpPr>
        <p:spPr>
          <a:xfrm>
            <a:off x="3257309" y="3751862"/>
            <a:ext cx="1874520" cy="304800"/>
          </a:xfrm>
          <a:prstGeom prst="rect">
            <a:avLst/>
          </a:prstGeom>
          <a:no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Cultivating</a:t>
            </a:r>
            <a:endParaRPr lang="en-US" sz="1400" b="1" dirty="0" smtClean="0">
              <a:solidFill>
                <a:schemeClr val="tx1"/>
              </a:solidFill>
              <a:latin typeface="Century Gothic" charset="0"/>
              <a:ea typeface="Century Gothic" charset="0"/>
              <a:cs typeface="Century Gothic" charset="0"/>
            </a:endParaRPr>
          </a:p>
        </p:txBody>
      </p:sp>
      <p:sp>
        <p:nvSpPr>
          <p:cNvPr id="41" name="Rectangle 40"/>
          <p:cNvSpPr/>
          <p:nvPr/>
        </p:nvSpPr>
        <p:spPr>
          <a:xfrm>
            <a:off x="5436629" y="3751862"/>
            <a:ext cx="1874520" cy="304800"/>
          </a:xfrm>
          <a:prstGeom prst="rect">
            <a:avLst/>
          </a:prstGeom>
          <a:noFill/>
          <a:ln w="285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Visioning</a:t>
            </a:r>
            <a:endParaRPr lang="en-US" sz="1400" b="1" dirty="0">
              <a:solidFill>
                <a:schemeClr val="tx1"/>
              </a:solidFill>
              <a:latin typeface="Century Gothic" charset="0"/>
              <a:ea typeface="Century Gothic" charset="0"/>
              <a:cs typeface="Century Gothic" charset="0"/>
            </a:endParaRPr>
          </a:p>
        </p:txBody>
      </p:sp>
      <p:sp>
        <p:nvSpPr>
          <p:cNvPr id="43" name="Rectangle 42"/>
          <p:cNvSpPr/>
          <p:nvPr/>
        </p:nvSpPr>
        <p:spPr>
          <a:xfrm>
            <a:off x="5436629" y="4437662"/>
            <a:ext cx="1874520" cy="304800"/>
          </a:xfrm>
          <a:prstGeom prst="rect">
            <a:avLst/>
          </a:prstGeom>
          <a:noFill/>
          <a:ln w="28575">
            <a:solidFill>
              <a:srgbClr val="F7800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Directing</a:t>
            </a:r>
            <a:endParaRPr lang="en-US" sz="1400" b="1" dirty="0">
              <a:solidFill>
                <a:schemeClr val="tx1"/>
              </a:solidFill>
              <a:latin typeface="Century Gothic" charset="0"/>
              <a:ea typeface="Century Gothic" charset="0"/>
              <a:cs typeface="Century Gothic" charset="0"/>
            </a:endParaRPr>
          </a:p>
        </p:txBody>
      </p:sp>
      <p:sp>
        <p:nvSpPr>
          <p:cNvPr id="44" name="Rectangle 43"/>
          <p:cNvSpPr/>
          <p:nvPr/>
        </p:nvSpPr>
        <p:spPr>
          <a:xfrm>
            <a:off x="3257309" y="4437662"/>
            <a:ext cx="1874520" cy="304800"/>
          </a:xfrm>
          <a:prstGeom prst="rect">
            <a:avLst/>
          </a:prstGeom>
          <a:no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Including</a:t>
            </a:r>
            <a:endParaRPr lang="en-US" sz="1400" b="1" dirty="0">
              <a:solidFill>
                <a:schemeClr val="tx1"/>
              </a:solidFill>
              <a:latin typeface="Century Gothic" charset="0"/>
              <a:ea typeface="Century Gothic" charset="0"/>
              <a:cs typeface="Century Gothic" charset="0"/>
            </a:endParaRPr>
          </a:p>
        </p:txBody>
      </p:sp>
      <p:cxnSp>
        <p:nvCxnSpPr>
          <p:cNvPr id="45" name="Straight Arrow Connector 44"/>
          <p:cNvCxnSpPr/>
          <p:nvPr/>
        </p:nvCxnSpPr>
        <p:spPr>
          <a:xfrm>
            <a:off x="5284229" y="2563142"/>
            <a:ext cx="0" cy="347472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2541029" y="4239542"/>
            <a:ext cx="5486400"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093229" y="4010942"/>
            <a:ext cx="1420582" cy="400110"/>
          </a:xfrm>
          <a:prstGeom prst="rect">
            <a:avLst/>
          </a:prstGeom>
          <a:noFill/>
        </p:spPr>
        <p:txBody>
          <a:bodyPr wrap="none" rtlCol="0">
            <a:spAutoFit/>
          </a:bodyPr>
          <a:lstStyle/>
          <a:p>
            <a:r>
              <a:rPr lang="en-US" sz="2000" dirty="0" smtClean="0">
                <a:latin typeface="Century Gothic" charset="0"/>
                <a:ea typeface="Century Gothic" charset="0"/>
                <a:cs typeface="Century Gothic" charset="0"/>
              </a:rPr>
              <a:t>Emotional</a:t>
            </a:r>
            <a:endParaRPr lang="en-US" sz="2000" dirty="0">
              <a:latin typeface="Century Gothic" charset="0"/>
              <a:ea typeface="Century Gothic" charset="0"/>
              <a:cs typeface="Century Gothic" charset="0"/>
            </a:endParaRPr>
          </a:p>
        </p:txBody>
      </p:sp>
      <p:sp>
        <p:nvSpPr>
          <p:cNvPr id="48" name="TextBox 47"/>
          <p:cNvSpPr txBox="1"/>
          <p:nvPr/>
        </p:nvSpPr>
        <p:spPr>
          <a:xfrm>
            <a:off x="8130847" y="4010942"/>
            <a:ext cx="1088760" cy="400110"/>
          </a:xfrm>
          <a:prstGeom prst="rect">
            <a:avLst/>
          </a:prstGeom>
          <a:noFill/>
        </p:spPr>
        <p:txBody>
          <a:bodyPr wrap="none" rtlCol="0">
            <a:spAutoFit/>
          </a:bodyPr>
          <a:lstStyle/>
          <a:p>
            <a:r>
              <a:rPr lang="en-US" sz="2000" dirty="0" smtClean="0">
                <a:latin typeface="Century Gothic" charset="0"/>
                <a:ea typeface="Century Gothic" charset="0"/>
                <a:cs typeface="Century Gothic" charset="0"/>
              </a:rPr>
              <a:t>Logical</a:t>
            </a:r>
            <a:endParaRPr lang="en-US" sz="2000" dirty="0">
              <a:latin typeface="Century Gothic" charset="0"/>
              <a:ea typeface="Century Gothic" charset="0"/>
              <a:cs typeface="Century Gothic" charset="0"/>
            </a:endParaRPr>
          </a:p>
        </p:txBody>
      </p:sp>
      <p:sp>
        <p:nvSpPr>
          <p:cNvPr id="49" name="TextBox 48"/>
          <p:cNvSpPr txBox="1"/>
          <p:nvPr/>
        </p:nvSpPr>
        <p:spPr>
          <a:xfrm>
            <a:off x="4695206" y="2075462"/>
            <a:ext cx="1122423" cy="400110"/>
          </a:xfrm>
          <a:prstGeom prst="rect">
            <a:avLst/>
          </a:prstGeom>
          <a:noFill/>
        </p:spPr>
        <p:txBody>
          <a:bodyPr wrap="none" rtlCol="0">
            <a:spAutoFit/>
          </a:bodyPr>
          <a:lstStyle/>
          <a:p>
            <a:pPr algn="ctr"/>
            <a:r>
              <a:rPr lang="en-US" sz="2000" dirty="0" smtClean="0">
                <a:latin typeface="Century Gothic" charset="0"/>
                <a:ea typeface="Century Gothic" charset="0"/>
                <a:cs typeface="Century Gothic" charset="0"/>
              </a:rPr>
              <a:t>Intuited</a:t>
            </a:r>
            <a:endParaRPr lang="en-US" sz="2000" dirty="0">
              <a:latin typeface="Century Gothic" charset="0"/>
              <a:ea typeface="Century Gothic" charset="0"/>
              <a:cs typeface="Century Gothic" charset="0"/>
            </a:endParaRPr>
          </a:p>
        </p:txBody>
      </p:sp>
      <p:sp>
        <p:nvSpPr>
          <p:cNvPr id="50" name="TextBox 49"/>
          <p:cNvSpPr txBox="1"/>
          <p:nvPr/>
        </p:nvSpPr>
        <p:spPr>
          <a:xfrm>
            <a:off x="4772470" y="6094952"/>
            <a:ext cx="1079142" cy="400110"/>
          </a:xfrm>
          <a:prstGeom prst="rect">
            <a:avLst/>
          </a:prstGeom>
          <a:noFill/>
        </p:spPr>
        <p:txBody>
          <a:bodyPr wrap="none" rtlCol="0">
            <a:spAutoFit/>
          </a:bodyPr>
          <a:lstStyle/>
          <a:p>
            <a:pPr algn="ctr"/>
            <a:r>
              <a:rPr lang="en-US" sz="2000" dirty="0" smtClean="0">
                <a:latin typeface="Century Gothic" charset="0"/>
                <a:ea typeface="Century Gothic" charset="0"/>
                <a:cs typeface="Century Gothic" charset="0"/>
              </a:rPr>
              <a:t>Sensed</a:t>
            </a:r>
            <a:endParaRPr lang="en-US" sz="2000" dirty="0">
              <a:latin typeface="Century Gothic" charset="0"/>
              <a:ea typeface="Century Gothic" charset="0"/>
              <a:cs typeface="Century Gothic" charset="0"/>
            </a:endParaRPr>
          </a:p>
        </p:txBody>
      </p:sp>
      <p:sp>
        <p:nvSpPr>
          <p:cNvPr id="51" name="Teardrop 50"/>
          <p:cNvSpPr/>
          <p:nvPr/>
        </p:nvSpPr>
        <p:spPr>
          <a:xfrm>
            <a:off x="1550429" y="4361462"/>
            <a:ext cx="3657600" cy="2057400"/>
          </a:xfrm>
          <a:prstGeom prst="teardrop">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52" name="Teardrop 51"/>
          <p:cNvSpPr/>
          <p:nvPr/>
        </p:nvSpPr>
        <p:spPr>
          <a:xfrm flipH="1">
            <a:off x="5360429" y="4361462"/>
            <a:ext cx="3657600" cy="2057400"/>
          </a:xfrm>
          <a:prstGeom prst="teardrop">
            <a:avLst/>
          </a:prstGeom>
          <a:no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53" name="Teardrop 52"/>
          <p:cNvSpPr/>
          <p:nvPr/>
        </p:nvSpPr>
        <p:spPr>
          <a:xfrm flipV="1">
            <a:off x="1550429" y="2075462"/>
            <a:ext cx="3657600" cy="2057400"/>
          </a:xfrm>
          <a:prstGeom prst="teardrop">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54" name="Teardrop 53"/>
          <p:cNvSpPr/>
          <p:nvPr/>
        </p:nvSpPr>
        <p:spPr>
          <a:xfrm flipH="1" flipV="1">
            <a:off x="5360429" y="2075462"/>
            <a:ext cx="3657600" cy="2057400"/>
          </a:xfrm>
          <a:prstGeom prst="teardrop">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55" name="TextBox 54"/>
          <p:cNvSpPr txBox="1"/>
          <p:nvPr/>
        </p:nvSpPr>
        <p:spPr>
          <a:xfrm>
            <a:off x="5454977" y="2813888"/>
            <a:ext cx="3486852" cy="861774"/>
          </a:xfrm>
          <a:prstGeom prst="rect">
            <a:avLst/>
          </a:prstGeom>
          <a:noFill/>
        </p:spPr>
        <p:txBody>
          <a:bodyPr wrap="non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Thinking &amp; Imagining</a:t>
            </a:r>
          </a:p>
          <a:p>
            <a:pPr marL="119063" indent="-119063">
              <a:buFont typeface="Arial" pitchFamily="34" charset="0"/>
              <a:buChar char="•"/>
            </a:pPr>
            <a:r>
              <a:rPr lang="en-US" sz="1600" dirty="0" smtClean="0">
                <a:latin typeface="Century Gothic" charset="0"/>
                <a:ea typeface="Century Gothic" charset="0"/>
                <a:cs typeface="Century Gothic" charset="0"/>
              </a:rPr>
              <a:t>Constantly innovate and create</a:t>
            </a:r>
          </a:p>
          <a:p>
            <a:pPr marL="119063" indent="-119063">
              <a:buFont typeface="Arial" pitchFamily="34" charset="0"/>
              <a:buChar char="•"/>
            </a:pPr>
            <a:r>
              <a:rPr lang="en-US" sz="1600" dirty="0" smtClean="0">
                <a:latin typeface="Century Gothic" charset="0"/>
                <a:ea typeface="Century Gothic" charset="0"/>
                <a:cs typeface="Century Gothic" charset="0"/>
              </a:rPr>
              <a:t>Need to be the best/smartest</a:t>
            </a:r>
            <a:endParaRPr lang="en-US" sz="1600" dirty="0">
              <a:latin typeface="Century Gothic" charset="0"/>
              <a:ea typeface="Century Gothic" charset="0"/>
              <a:cs typeface="Century Gothic" charset="0"/>
            </a:endParaRPr>
          </a:p>
        </p:txBody>
      </p:sp>
      <p:sp>
        <p:nvSpPr>
          <p:cNvPr id="56" name="TextBox 55"/>
          <p:cNvSpPr txBox="1"/>
          <p:nvPr/>
        </p:nvSpPr>
        <p:spPr>
          <a:xfrm>
            <a:off x="5454977" y="4871288"/>
            <a:ext cx="3057568" cy="830997"/>
          </a:xfrm>
          <a:prstGeom prst="rect">
            <a:avLst/>
          </a:prstGeom>
          <a:noFill/>
        </p:spPr>
        <p:txBody>
          <a:bodyPr wrap="non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Thinking &amp; Sensing</a:t>
            </a:r>
          </a:p>
          <a:p>
            <a:pPr marL="119063" indent="-119063">
              <a:buFont typeface="Arial" pitchFamily="34" charset="0"/>
              <a:buChar char="•"/>
            </a:pPr>
            <a:r>
              <a:rPr lang="en-US" sz="1600" dirty="0" smtClean="0">
                <a:latin typeface="Century Gothic" charset="0"/>
                <a:ea typeface="Century Gothic" charset="0"/>
                <a:cs typeface="Century Gothic" charset="0"/>
              </a:rPr>
              <a:t>Take organized action</a:t>
            </a:r>
          </a:p>
          <a:p>
            <a:pPr marL="119063" indent="-119063">
              <a:buFont typeface="Arial" pitchFamily="34" charset="0"/>
              <a:buChar char="•"/>
            </a:pPr>
            <a:r>
              <a:rPr lang="en-US" sz="1600" dirty="0" smtClean="0">
                <a:latin typeface="Century Gothic" charset="0"/>
                <a:ea typeface="Century Gothic" charset="0"/>
                <a:cs typeface="Century Gothic" charset="0"/>
              </a:rPr>
              <a:t>Direct others towards results</a:t>
            </a:r>
            <a:endParaRPr lang="en-US" sz="1600" dirty="0">
              <a:latin typeface="Century Gothic" charset="0"/>
              <a:ea typeface="Century Gothic" charset="0"/>
              <a:cs typeface="Century Gothic" charset="0"/>
            </a:endParaRPr>
          </a:p>
        </p:txBody>
      </p:sp>
      <p:sp>
        <p:nvSpPr>
          <p:cNvPr id="57" name="TextBox 56"/>
          <p:cNvSpPr txBox="1"/>
          <p:nvPr/>
        </p:nvSpPr>
        <p:spPr>
          <a:xfrm>
            <a:off x="1659433" y="2813888"/>
            <a:ext cx="3377848" cy="830997"/>
          </a:xfrm>
          <a:prstGeom prst="rect">
            <a:avLst/>
          </a:prstGeom>
          <a:noFill/>
        </p:spPr>
        <p:txBody>
          <a:bodyPr wrap="none" rtlCol="0">
            <a:spAutoFit/>
          </a:bodyPr>
          <a:lstStyle/>
          <a:p>
            <a:pPr marL="119063" indent="-119063" algn="r"/>
            <a:r>
              <a:rPr lang="en-US" sz="1600" dirty="0" smtClean="0">
                <a:latin typeface="Century Gothic" charset="0"/>
                <a:ea typeface="Century Gothic" charset="0"/>
                <a:cs typeface="Century Gothic" charset="0"/>
              </a:rPr>
              <a:t>Feeling &amp; Imagining</a:t>
            </a:r>
          </a:p>
          <a:p>
            <a:pPr marL="119063" indent="-119063" algn="r"/>
            <a:r>
              <a:rPr lang="en-US" sz="1600" dirty="0" smtClean="0">
                <a:latin typeface="Century Gothic" charset="0"/>
                <a:ea typeface="Century Gothic" charset="0"/>
                <a:cs typeface="Century Gothic" charset="0"/>
              </a:rPr>
              <a:t>Appreciate and care for others</a:t>
            </a:r>
          </a:p>
          <a:p>
            <a:pPr marL="119063" indent="-119063" algn="r"/>
            <a:r>
              <a:rPr lang="en-US" sz="1600" dirty="0" smtClean="0">
                <a:latin typeface="Century Gothic" charset="0"/>
                <a:ea typeface="Century Gothic" charset="0"/>
                <a:cs typeface="Century Gothic" charset="0"/>
              </a:rPr>
              <a:t>Share interests for a better world</a:t>
            </a:r>
            <a:endParaRPr lang="en-US" sz="1600" dirty="0">
              <a:latin typeface="Century Gothic" charset="0"/>
              <a:ea typeface="Century Gothic" charset="0"/>
              <a:cs typeface="Century Gothic" charset="0"/>
            </a:endParaRPr>
          </a:p>
        </p:txBody>
      </p:sp>
      <p:sp>
        <p:nvSpPr>
          <p:cNvPr id="58" name="TextBox 57"/>
          <p:cNvSpPr txBox="1"/>
          <p:nvPr/>
        </p:nvSpPr>
        <p:spPr>
          <a:xfrm>
            <a:off x="1843778" y="4871288"/>
            <a:ext cx="3193503" cy="830997"/>
          </a:xfrm>
          <a:prstGeom prst="rect">
            <a:avLst/>
          </a:prstGeom>
          <a:noFill/>
        </p:spPr>
        <p:txBody>
          <a:bodyPr wrap="none" rtlCol="0">
            <a:spAutoFit/>
          </a:bodyPr>
          <a:lstStyle/>
          <a:p>
            <a:pPr marL="119063" indent="-119063" algn="r"/>
            <a:r>
              <a:rPr lang="en-US" sz="1600" dirty="0" smtClean="0">
                <a:latin typeface="Century Gothic" charset="0"/>
                <a:ea typeface="Century Gothic" charset="0"/>
                <a:cs typeface="Century Gothic" charset="0"/>
              </a:rPr>
              <a:t>Feeling &amp; Sensing</a:t>
            </a:r>
          </a:p>
          <a:p>
            <a:pPr marL="119063" indent="-119063" algn="r"/>
            <a:r>
              <a:rPr lang="en-US" sz="1600" dirty="0" smtClean="0">
                <a:latin typeface="Century Gothic" charset="0"/>
                <a:ea typeface="Century Gothic" charset="0"/>
                <a:cs typeface="Century Gothic" charset="0"/>
              </a:rPr>
              <a:t>Include and motivate others</a:t>
            </a:r>
          </a:p>
          <a:p>
            <a:pPr marL="119063" indent="-119063" algn="r"/>
            <a:r>
              <a:rPr lang="en-US" sz="1600" dirty="0" smtClean="0">
                <a:latin typeface="Century Gothic" charset="0"/>
                <a:ea typeface="Century Gothic" charset="0"/>
                <a:cs typeface="Century Gothic" charset="0"/>
              </a:rPr>
              <a:t>Bring integrity and build teams</a:t>
            </a:r>
            <a:endParaRPr lang="en-US" sz="1600" dirty="0">
              <a:latin typeface="Century Gothic" charset="0"/>
              <a:ea typeface="Century Gothic" charset="0"/>
              <a:cs typeface="Century Gothic" charset="0"/>
            </a:endParaRPr>
          </a:p>
        </p:txBody>
      </p:sp>
      <p:sp>
        <p:nvSpPr>
          <p:cNvPr id="59" name="TextBox 58"/>
          <p:cNvSpPr txBox="1"/>
          <p:nvPr/>
        </p:nvSpPr>
        <p:spPr>
          <a:xfrm>
            <a:off x="4903230" y="4871288"/>
            <a:ext cx="304800" cy="830997"/>
          </a:xfrm>
          <a:prstGeom prst="rect">
            <a:avLst/>
          </a:prstGeom>
          <a:noFill/>
        </p:spPr>
        <p:txBody>
          <a:bodyPr wrap="squar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endParaRPr lang="en-US" sz="1600" dirty="0">
              <a:latin typeface="Century Gothic" charset="0"/>
              <a:ea typeface="Century Gothic" charset="0"/>
              <a:cs typeface="Century Gothic" charset="0"/>
            </a:endParaRPr>
          </a:p>
        </p:txBody>
      </p:sp>
      <p:sp>
        <p:nvSpPr>
          <p:cNvPr id="60" name="TextBox 59"/>
          <p:cNvSpPr txBox="1"/>
          <p:nvPr/>
        </p:nvSpPr>
        <p:spPr>
          <a:xfrm>
            <a:off x="4903229" y="2813888"/>
            <a:ext cx="304800" cy="830997"/>
          </a:xfrm>
          <a:prstGeom prst="rect">
            <a:avLst/>
          </a:prstGeom>
          <a:noFill/>
        </p:spPr>
        <p:txBody>
          <a:bodyPr wrap="squar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endParaRPr lang="en-US" sz="1600" dirty="0">
              <a:latin typeface="Century Gothic" charset="0"/>
              <a:ea typeface="Century Gothic" charset="0"/>
              <a:cs typeface="Century Gothic" charset="0"/>
            </a:endParaRPr>
          </a:p>
        </p:txBody>
      </p:sp>
      <p:pic>
        <p:nvPicPr>
          <p:cNvPr id="61" name="Pictur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701497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7714587" y="2395079"/>
            <a:ext cx="6872492" cy="208233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4D Innate Deciding Preference</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Rectangle 42"/>
          <p:cNvSpPr/>
          <p:nvPr/>
        </p:nvSpPr>
        <p:spPr>
          <a:xfrm>
            <a:off x="600437" y="2543847"/>
            <a:ext cx="356616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to act on “what feels right”?</a:t>
            </a:r>
          </a:p>
        </p:txBody>
      </p:sp>
      <p:sp>
        <p:nvSpPr>
          <p:cNvPr id="44" name="Rectangle 43"/>
          <p:cNvSpPr/>
          <p:nvPr/>
        </p:nvSpPr>
        <p:spPr>
          <a:xfrm>
            <a:off x="600437" y="1629447"/>
            <a:ext cx="3566160" cy="3048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charset="0"/>
                <a:ea typeface="Century Gothic" charset="0"/>
                <a:cs typeface="Century Gothic" charset="0"/>
              </a:rPr>
              <a:t>EMOTIONAL</a:t>
            </a:r>
            <a:endParaRPr lang="en-US" sz="1200" b="1" dirty="0">
              <a:solidFill>
                <a:schemeClr val="tx1"/>
              </a:solidFill>
              <a:latin typeface="Century Gothic" charset="0"/>
              <a:ea typeface="Century Gothic" charset="0"/>
              <a:cs typeface="Century Gothic" charset="0"/>
            </a:endParaRPr>
          </a:p>
        </p:txBody>
      </p:sp>
      <p:sp>
        <p:nvSpPr>
          <p:cNvPr id="45" name="Rectangle 44"/>
          <p:cNvSpPr/>
          <p:nvPr/>
        </p:nvSpPr>
        <p:spPr>
          <a:xfrm>
            <a:off x="600437" y="1934247"/>
            <a:ext cx="356616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Harmony is intrinsically valuable?</a:t>
            </a:r>
            <a:endParaRPr lang="en-US" sz="1400" dirty="0">
              <a:solidFill>
                <a:schemeClr val="tx1"/>
              </a:solidFill>
              <a:latin typeface="Century Gothic" charset="0"/>
              <a:ea typeface="Century Gothic" charset="0"/>
              <a:cs typeface="Century Gothic" charset="0"/>
            </a:endParaRPr>
          </a:p>
        </p:txBody>
      </p:sp>
      <p:sp>
        <p:nvSpPr>
          <p:cNvPr id="46" name="Rectangle 45"/>
          <p:cNvSpPr/>
          <p:nvPr/>
        </p:nvSpPr>
        <p:spPr>
          <a:xfrm>
            <a:off x="600437" y="4982247"/>
            <a:ext cx="356616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First, trust my heart?</a:t>
            </a:r>
            <a:endParaRPr lang="en-US" sz="1400" dirty="0">
              <a:solidFill>
                <a:schemeClr val="tx1"/>
              </a:solidFill>
              <a:latin typeface="Century Gothic" charset="0"/>
              <a:ea typeface="Century Gothic" charset="0"/>
              <a:cs typeface="Century Gothic" charset="0"/>
            </a:endParaRPr>
          </a:p>
        </p:txBody>
      </p:sp>
      <p:sp>
        <p:nvSpPr>
          <p:cNvPr id="48" name="Rectangle 47"/>
          <p:cNvSpPr/>
          <p:nvPr/>
        </p:nvSpPr>
        <p:spPr>
          <a:xfrm>
            <a:off x="600437" y="3763047"/>
            <a:ext cx="356616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Prefer </a:t>
            </a:r>
            <a:r>
              <a:rPr lang="en-US" sz="1400" dirty="0" smtClean="0">
                <a:solidFill>
                  <a:schemeClr val="tx1"/>
                </a:solidFill>
                <a:latin typeface="Century Gothic" charset="0"/>
                <a:ea typeface="Century Gothic" charset="0"/>
                <a:cs typeface="Century Gothic" charset="0"/>
              </a:rPr>
              <a:t>harmonious</a:t>
            </a:r>
            <a:r>
              <a:rPr lang="en-US" sz="1200" dirty="0" smtClean="0">
                <a:solidFill>
                  <a:schemeClr val="tx1"/>
                </a:solidFill>
                <a:latin typeface="Century Gothic" charset="0"/>
                <a:ea typeface="Century Gothic" charset="0"/>
                <a:cs typeface="Century Gothic" charset="0"/>
              </a:rPr>
              <a:t> relationships?</a:t>
            </a:r>
            <a:endParaRPr lang="en-US" sz="1000" dirty="0">
              <a:solidFill>
                <a:schemeClr val="tx1"/>
              </a:solidFill>
              <a:latin typeface="Century Gothic" charset="0"/>
              <a:ea typeface="Century Gothic" charset="0"/>
              <a:cs typeface="Century Gothic" charset="0"/>
            </a:endParaRPr>
          </a:p>
        </p:txBody>
      </p:sp>
      <p:sp>
        <p:nvSpPr>
          <p:cNvPr id="49" name="Rectangle 48"/>
          <p:cNvSpPr/>
          <p:nvPr/>
        </p:nvSpPr>
        <p:spPr>
          <a:xfrm>
            <a:off x="600437" y="3153447"/>
            <a:ext cx="356616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Consider the people first?</a:t>
            </a:r>
            <a:endParaRPr lang="en-US" sz="1400" dirty="0">
              <a:solidFill>
                <a:schemeClr val="tx1"/>
              </a:solidFill>
              <a:latin typeface="Century Gothic" charset="0"/>
              <a:ea typeface="Century Gothic" charset="0"/>
              <a:cs typeface="Century Gothic" charset="0"/>
            </a:endParaRPr>
          </a:p>
        </p:txBody>
      </p:sp>
      <p:sp>
        <p:nvSpPr>
          <p:cNvPr id="50" name="Rectangle 49"/>
          <p:cNvSpPr/>
          <p:nvPr/>
        </p:nvSpPr>
        <p:spPr>
          <a:xfrm>
            <a:off x="600437" y="5591847"/>
            <a:ext cx="356616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Intolerant of conflict?</a:t>
            </a:r>
            <a:endParaRPr lang="en-US" sz="1400" dirty="0">
              <a:solidFill>
                <a:schemeClr val="tx1"/>
              </a:solidFill>
              <a:latin typeface="Century Gothic" charset="0"/>
              <a:ea typeface="Century Gothic" charset="0"/>
              <a:cs typeface="Century Gothic" charset="0"/>
            </a:endParaRPr>
          </a:p>
        </p:txBody>
      </p:sp>
      <p:sp>
        <p:nvSpPr>
          <p:cNvPr id="51" name="Rectangle 50"/>
          <p:cNvSpPr/>
          <p:nvPr/>
        </p:nvSpPr>
        <p:spPr>
          <a:xfrm>
            <a:off x="600437" y="4372647"/>
            <a:ext cx="356616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Decide through consensus?</a:t>
            </a:r>
            <a:endParaRPr lang="en-US" sz="1400" dirty="0">
              <a:solidFill>
                <a:schemeClr val="tx1"/>
              </a:solidFill>
              <a:latin typeface="Century Gothic" charset="0"/>
              <a:ea typeface="Century Gothic" charset="0"/>
              <a:cs typeface="Century Gothic" charset="0"/>
            </a:endParaRPr>
          </a:p>
        </p:txBody>
      </p:sp>
      <p:sp>
        <p:nvSpPr>
          <p:cNvPr id="52" name="Rectangle 51"/>
          <p:cNvSpPr/>
          <p:nvPr/>
        </p:nvSpPr>
        <p:spPr>
          <a:xfrm>
            <a:off x="5461997" y="315344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Consider the task first?</a:t>
            </a:r>
            <a:endParaRPr lang="en-US" sz="1400" dirty="0">
              <a:solidFill>
                <a:schemeClr val="tx1"/>
              </a:solidFill>
              <a:latin typeface="Century Gothic" charset="0"/>
              <a:ea typeface="Century Gothic" charset="0"/>
              <a:cs typeface="Century Gothic" charset="0"/>
            </a:endParaRPr>
          </a:p>
        </p:txBody>
      </p:sp>
      <p:sp>
        <p:nvSpPr>
          <p:cNvPr id="53" name="Rectangle 52"/>
          <p:cNvSpPr/>
          <p:nvPr/>
        </p:nvSpPr>
        <p:spPr>
          <a:xfrm>
            <a:off x="5461997" y="193424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Harmony is a means to an end?</a:t>
            </a:r>
            <a:endParaRPr lang="en-US" sz="1400" dirty="0">
              <a:solidFill>
                <a:schemeClr val="tx1"/>
              </a:solidFill>
              <a:latin typeface="Century Gothic" charset="0"/>
              <a:ea typeface="Century Gothic" charset="0"/>
              <a:cs typeface="Century Gothic" charset="0"/>
            </a:endParaRPr>
          </a:p>
        </p:txBody>
      </p:sp>
      <p:sp>
        <p:nvSpPr>
          <p:cNvPr id="54" name="Rectangle 53"/>
          <p:cNvSpPr/>
          <p:nvPr/>
        </p:nvSpPr>
        <p:spPr>
          <a:xfrm>
            <a:off x="5461997" y="1629447"/>
            <a:ext cx="3474720" cy="3048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charset="0"/>
                <a:ea typeface="Century Gothic" charset="0"/>
                <a:cs typeface="Century Gothic" charset="0"/>
              </a:rPr>
              <a:t>LOGICAL</a:t>
            </a:r>
            <a:endParaRPr lang="en-US" sz="1200" b="1" dirty="0">
              <a:solidFill>
                <a:schemeClr val="tx1"/>
              </a:solidFill>
              <a:latin typeface="Century Gothic" charset="0"/>
              <a:ea typeface="Century Gothic" charset="0"/>
              <a:cs typeface="Century Gothic" charset="0"/>
            </a:endParaRPr>
          </a:p>
        </p:txBody>
      </p:sp>
      <p:sp>
        <p:nvSpPr>
          <p:cNvPr id="55" name="Rectangle 54"/>
          <p:cNvSpPr/>
          <p:nvPr/>
        </p:nvSpPr>
        <p:spPr>
          <a:xfrm>
            <a:off x="5461997" y="376304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being right?</a:t>
            </a:r>
            <a:endParaRPr lang="en-US" sz="1400" dirty="0">
              <a:solidFill>
                <a:schemeClr val="tx1"/>
              </a:solidFill>
              <a:latin typeface="Century Gothic" charset="0"/>
              <a:ea typeface="Century Gothic" charset="0"/>
              <a:cs typeface="Century Gothic" charset="0"/>
            </a:endParaRPr>
          </a:p>
        </p:txBody>
      </p:sp>
      <p:sp>
        <p:nvSpPr>
          <p:cNvPr id="56" name="Rectangle 55"/>
          <p:cNvSpPr/>
          <p:nvPr/>
        </p:nvSpPr>
        <p:spPr>
          <a:xfrm>
            <a:off x="5461997" y="254384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to act on “what’s logical”?</a:t>
            </a:r>
            <a:endParaRPr lang="en-US" sz="1400" dirty="0">
              <a:solidFill>
                <a:schemeClr val="tx1"/>
              </a:solidFill>
              <a:latin typeface="Century Gothic" charset="0"/>
              <a:ea typeface="Century Gothic" charset="0"/>
              <a:cs typeface="Century Gothic" charset="0"/>
            </a:endParaRPr>
          </a:p>
        </p:txBody>
      </p:sp>
      <p:sp>
        <p:nvSpPr>
          <p:cNvPr id="57" name="Rectangle 56"/>
          <p:cNvSpPr/>
          <p:nvPr/>
        </p:nvSpPr>
        <p:spPr>
          <a:xfrm>
            <a:off x="5461997" y="498224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First, trust my head?</a:t>
            </a:r>
            <a:endParaRPr lang="en-US" sz="1400" dirty="0">
              <a:solidFill>
                <a:schemeClr val="tx1"/>
              </a:solidFill>
              <a:latin typeface="Century Gothic" charset="0"/>
              <a:ea typeface="Century Gothic" charset="0"/>
              <a:cs typeface="Century Gothic" charset="0"/>
            </a:endParaRPr>
          </a:p>
        </p:txBody>
      </p:sp>
      <p:sp>
        <p:nvSpPr>
          <p:cNvPr id="58" name="Rectangle 57"/>
          <p:cNvSpPr/>
          <p:nvPr/>
        </p:nvSpPr>
        <p:spPr>
          <a:xfrm>
            <a:off x="5461997" y="559184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OK with conflict?</a:t>
            </a:r>
            <a:endParaRPr lang="en-US" sz="1400" dirty="0">
              <a:solidFill>
                <a:schemeClr val="tx1"/>
              </a:solidFill>
              <a:latin typeface="Century Gothic" charset="0"/>
              <a:ea typeface="Century Gothic" charset="0"/>
              <a:cs typeface="Century Gothic" charset="0"/>
            </a:endParaRPr>
          </a:p>
        </p:txBody>
      </p:sp>
      <p:sp>
        <p:nvSpPr>
          <p:cNvPr id="59" name="Rectangle 58"/>
          <p:cNvSpPr/>
          <p:nvPr/>
        </p:nvSpPr>
        <p:spPr>
          <a:xfrm>
            <a:off x="5461997" y="437264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Decide with my own thinking?</a:t>
            </a:r>
            <a:endParaRPr lang="en-US" sz="1400" dirty="0">
              <a:solidFill>
                <a:schemeClr val="tx1"/>
              </a:solidFill>
              <a:latin typeface="Century Gothic" charset="0"/>
              <a:ea typeface="Century Gothic" charset="0"/>
              <a:cs typeface="Century Gothic" charset="0"/>
            </a:endParaRPr>
          </a:p>
        </p:txBody>
      </p:sp>
      <p:cxnSp>
        <p:nvCxnSpPr>
          <p:cNvPr id="60" name="Straight Arrow Connector 59"/>
          <p:cNvCxnSpPr>
            <a:endCxn id="71" idx="1"/>
          </p:cNvCxnSpPr>
          <p:nvPr/>
        </p:nvCxnSpPr>
        <p:spPr>
          <a:xfrm>
            <a:off x="4166597" y="22390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1" name="Straight Arrow Connector 60"/>
          <p:cNvCxnSpPr/>
          <p:nvPr/>
        </p:nvCxnSpPr>
        <p:spPr>
          <a:xfrm>
            <a:off x="4166597" y="28486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2" name="Straight Arrow Connector 61"/>
          <p:cNvCxnSpPr/>
          <p:nvPr/>
        </p:nvCxnSpPr>
        <p:spPr>
          <a:xfrm>
            <a:off x="4162148" y="3467772"/>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3" name="Straight Arrow Connector 62"/>
          <p:cNvCxnSpPr/>
          <p:nvPr/>
        </p:nvCxnSpPr>
        <p:spPr>
          <a:xfrm>
            <a:off x="4166597" y="40678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4" name="Straight Arrow Connector 63"/>
          <p:cNvCxnSpPr/>
          <p:nvPr/>
        </p:nvCxnSpPr>
        <p:spPr>
          <a:xfrm>
            <a:off x="4166597" y="46774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5" name="Straight Arrow Connector 64"/>
          <p:cNvCxnSpPr/>
          <p:nvPr/>
        </p:nvCxnSpPr>
        <p:spPr>
          <a:xfrm>
            <a:off x="4166597" y="52870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6" name="Straight Arrow Connector 65"/>
          <p:cNvCxnSpPr/>
          <p:nvPr/>
        </p:nvCxnSpPr>
        <p:spPr>
          <a:xfrm>
            <a:off x="4162148" y="58966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sp>
        <p:nvSpPr>
          <p:cNvPr id="67" name="TextBox 66"/>
          <p:cNvSpPr txBox="1"/>
          <p:nvPr/>
        </p:nvSpPr>
        <p:spPr>
          <a:xfrm>
            <a:off x="4547597" y="1858047"/>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68" name="TextBox 67"/>
          <p:cNvSpPr txBox="1"/>
          <p:nvPr/>
        </p:nvSpPr>
        <p:spPr>
          <a:xfrm>
            <a:off x="4552045" y="2479315"/>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69" name="TextBox 68"/>
          <p:cNvSpPr txBox="1"/>
          <p:nvPr/>
        </p:nvSpPr>
        <p:spPr>
          <a:xfrm>
            <a:off x="4552045" y="3088915"/>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70" name="TextBox 69"/>
          <p:cNvSpPr txBox="1"/>
          <p:nvPr/>
        </p:nvSpPr>
        <p:spPr>
          <a:xfrm>
            <a:off x="4547597" y="3667797"/>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71" name="TextBox 70"/>
          <p:cNvSpPr txBox="1"/>
          <p:nvPr/>
        </p:nvSpPr>
        <p:spPr>
          <a:xfrm>
            <a:off x="4552045" y="4289065"/>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72" name="TextBox 71"/>
          <p:cNvSpPr txBox="1"/>
          <p:nvPr/>
        </p:nvSpPr>
        <p:spPr>
          <a:xfrm>
            <a:off x="4552045" y="4898665"/>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73" name="TextBox 72"/>
          <p:cNvSpPr txBox="1"/>
          <p:nvPr/>
        </p:nvSpPr>
        <p:spPr>
          <a:xfrm>
            <a:off x="4552045" y="5527315"/>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pic>
        <p:nvPicPr>
          <p:cNvPr id="74" name="Pictur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3948163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08492" y="2374492"/>
            <a:ext cx="6872492" cy="209452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4D Information Preference </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Rectangle 43"/>
          <p:cNvSpPr/>
          <p:nvPr/>
        </p:nvSpPr>
        <p:spPr>
          <a:xfrm>
            <a:off x="614809" y="25438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Think more about “what could be”?</a:t>
            </a:r>
          </a:p>
        </p:txBody>
      </p:sp>
      <p:sp>
        <p:nvSpPr>
          <p:cNvPr id="45" name="Rectangle 44"/>
          <p:cNvSpPr/>
          <p:nvPr/>
        </p:nvSpPr>
        <p:spPr>
          <a:xfrm>
            <a:off x="614809" y="1629447"/>
            <a:ext cx="3550920" cy="3048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charset="0"/>
                <a:ea typeface="Century Gothic" charset="0"/>
                <a:cs typeface="Century Gothic" charset="0"/>
              </a:rPr>
              <a:t>INTUITED</a:t>
            </a:r>
            <a:endParaRPr lang="en-US" sz="1200" b="1" dirty="0">
              <a:solidFill>
                <a:schemeClr val="tx1"/>
              </a:solidFill>
              <a:latin typeface="Century Gothic" charset="0"/>
              <a:ea typeface="Century Gothic" charset="0"/>
              <a:cs typeface="Century Gothic" charset="0"/>
            </a:endParaRPr>
          </a:p>
        </p:txBody>
      </p:sp>
      <p:sp>
        <p:nvSpPr>
          <p:cNvPr id="46" name="Rectangle 45"/>
          <p:cNvSpPr/>
          <p:nvPr/>
        </p:nvSpPr>
        <p:spPr>
          <a:xfrm>
            <a:off x="614809" y="19342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Rely on my inner knowing?</a:t>
            </a:r>
            <a:endParaRPr lang="en-US" sz="1400" dirty="0">
              <a:solidFill>
                <a:schemeClr val="tx1"/>
              </a:solidFill>
              <a:latin typeface="Century Gothic" charset="0"/>
              <a:ea typeface="Century Gothic" charset="0"/>
              <a:cs typeface="Century Gothic" charset="0"/>
            </a:endParaRPr>
          </a:p>
        </p:txBody>
      </p:sp>
      <p:sp>
        <p:nvSpPr>
          <p:cNvPr id="47" name="Rectangle 46"/>
          <p:cNvSpPr/>
          <p:nvPr/>
        </p:nvSpPr>
        <p:spPr>
          <a:xfrm>
            <a:off x="614809" y="49822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holistic perspectives?</a:t>
            </a:r>
            <a:endParaRPr lang="en-US" sz="1400" dirty="0">
              <a:solidFill>
                <a:schemeClr val="tx1"/>
              </a:solidFill>
              <a:latin typeface="Century Gothic" charset="0"/>
              <a:ea typeface="Century Gothic" charset="0"/>
              <a:cs typeface="Century Gothic" charset="0"/>
            </a:endParaRPr>
          </a:p>
        </p:txBody>
      </p:sp>
      <p:sp>
        <p:nvSpPr>
          <p:cNvPr id="48" name="Rectangle 47"/>
          <p:cNvSpPr/>
          <p:nvPr/>
        </p:nvSpPr>
        <p:spPr>
          <a:xfrm>
            <a:off x="614809" y="37630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Act on flashes of insight?</a:t>
            </a:r>
            <a:endParaRPr lang="en-US" sz="1400" dirty="0">
              <a:solidFill>
                <a:schemeClr val="tx1"/>
              </a:solidFill>
              <a:latin typeface="Century Gothic" charset="0"/>
              <a:ea typeface="Century Gothic" charset="0"/>
              <a:cs typeface="Century Gothic" charset="0"/>
            </a:endParaRPr>
          </a:p>
        </p:txBody>
      </p:sp>
      <p:sp>
        <p:nvSpPr>
          <p:cNvPr id="49" name="Rectangle 48"/>
          <p:cNvSpPr/>
          <p:nvPr/>
        </p:nvSpPr>
        <p:spPr>
          <a:xfrm>
            <a:off x="614809" y="31534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creativity?</a:t>
            </a:r>
            <a:endParaRPr lang="en-US" sz="1400" dirty="0">
              <a:solidFill>
                <a:schemeClr val="tx1"/>
              </a:solidFill>
              <a:latin typeface="Century Gothic" charset="0"/>
              <a:ea typeface="Century Gothic" charset="0"/>
              <a:cs typeface="Century Gothic" charset="0"/>
            </a:endParaRPr>
          </a:p>
        </p:txBody>
      </p:sp>
      <p:sp>
        <p:nvSpPr>
          <p:cNvPr id="50" name="Rectangle 49"/>
          <p:cNvSpPr/>
          <p:nvPr/>
        </p:nvSpPr>
        <p:spPr>
          <a:xfrm>
            <a:off x="614809" y="55918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Love big ideas?</a:t>
            </a:r>
            <a:endParaRPr lang="en-US" sz="1400" dirty="0">
              <a:solidFill>
                <a:schemeClr val="tx1"/>
              </a:solidFill>
              <a:latin typeface="Century Gothic" charset="0"/>
              <a:ea typeface="Century Gothic" charset="0"/>
              <a:cs typeface="Century Gothic" charset="0"/>
            </a:endParaRPr>
          </a:p>
        </p:txBody>
      </p:sp>
      <p:sp>
        <p:nvSpPr>
          <p:cNvPr id="51" name="Rectangle 50"/>
          <p:cNvSpPr/>
          <p:nvPr/>
        </p:nvSpPr>
        <p:spPr>
          <a:xfrm>
            <a:off x="614809" y="43726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wrestling with concepts?</a:t>
            </a:r>
            <a:endParaRPr lang="en-US" sz="1400" dirty="0">
              <a:solidFill>
                <a:schemeClr val="tx1"/>
              </a:solidFill>
              <a:latin typeface="Century Gothic" charset="0"/>
              <a:ea typeface="Century Gothic" charset="0"/>
              <a:cs typeface="Century Gothic" charset="0"/>
            </a:endParaRPr>
          </a:p>
        </p:txBody>
      </p:sp>
      <p:sp>
        <p:nvSpPr>
          <p:cNvPr id="52" name="Rectangle 51"/>
          <p:cNvSpPr/>
          <p:nvPr/>
        </p:nvSpPr>
        <p:spPr>
          <a:xfrm>
            <a:off x="5461129" y="31534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common sense?</a:t>
            </a:r>
            <a:endParaRPr lang="en-US" sz="1400" dirty="0">
              <a:solidFill>
                <a:schemeClr val="tx1"/>
              </a:solidFill>
              <a:latin typeface="Century Gothic" charset="0"/>
              <a:ea typeface="Century Gothic" charset="0"/>
              <a:cs typeface="Century Gothic" charset="0"/>
            </a:endParaRPr>
          </a:p>
        </p:txBody>
      </p:sp>
      <p:sp>
        <p:nvSpPr>
          <p:cNvPr id="53" name="Rectangle 52"/>
          <p:cNvSpPr/>
          <p:nvPr/>
        </p:nvSpPr>
        <p:spPr>
          <a:xfrm>
            <a:off x="5461129" y="19342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Rely on my observations?</a:t>
            </a:r>
            <a:endParaRPr lang="en-US" sz="1400" dirty="0">
              <a:solidFill>
                <a:schemeClr val="tx1"/>
              </a:solidFill>
              <a:latin typeface="Century Gothic" charset="0"/>
              <a:ea typeface="Century Gothic" charset="0"/>
              <a:cs typeface="Century Gothic" charset="0"/>
            </a:endParaRPr>
          </a:p>
        </p:txBody>
      </p:sp>
      <p:sp>
        <p:nvSpPr>
          <p:cNvPr id="54" name="Rectangle 53"/>
          <p:cNvSpPr/>
          <p:nvPr/>
        </p:nvSpPr>
        <p:spPr>
          <a:xfrm>
            <a:off x="5461129" y="1629447"/>
            <a:ext cx="3550920" cy="3048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charset="0"/>
                <a:ea typeface="Century Gothic" charset="0"/>
                <a:cs typeface="Century Gothic" charset="0"/>
              </a:rPr>
              <a:t>SENSED</a:t>
            </a:r>
            <a:endParaRPr lang="en-US" sz="1200" b="1" dirty="0">
              <a:solidFill>
                <a:schemeClr val="tx1"/>
              </a:solidFill>
              <a:latin typeface="Century Gothic" charset="0"/>
              <a:ea typeface="Century Gothic" charset="0"/>
              <a:cs typeface="Century Gothic" charset="0"/>
            </a:endParaRPr>
          </a:p>
        </p:txBody>
      </p:sp>
      <p:sp>
        <p:nvSpPr>
          <p:cNvPr id="55" name="Rectangle 54"/>
          <p:cNvSpPr/>
          <p:nvPr/>
        </p:nvSpPr>
        <p:spPr>
          <a:xfrm>
            <a:off x="5461129" y="37630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Act on careful analysis?</a:t>
            </a:r>
            <a:endParaRPr lang="en-US" sz="1400" dirty="0">
              <a:solidFill>
                <a:schemeClr val="tx1"/>
              </a:solidFill>
              <a:latin typeface="Century Gothic" charset="0"/>
              <a:ea typeface="Century Gothic" charset="0"/>
              <a:cs typeface="Century Gothic" charset="0"/>
            </a:endParaRPr>
          </a:p>
        </p:txBody>
      </p:sp>
      <p:sp>
        <p:nvSpPr>
          <p:cNvPr id="56" name="Rectangle 55"/>
          <p:cNvSpPr/>
          <p:nvPr/>
        </p:nvSpPr>
        <p:spPr>
          <a:xfrm>
            <a:off x="5461129" y="25438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Think more about “what is”?</a:t>
            </a:r>
            <a:endParaRPr lang="en-US" sz="1400" dirty="0">
              <a:solidFill>
                <a:schemeClr val="tx1"/>
              </a:solidFill>
              <a:latin typeface="Century Gothic" charset="0"/>
              <a:ea typeface="Century Gothic" charset="0"/>
              <a:cs typeface="Century Gothic" charset="0"/>
            </a:endParaRPr>
          </a:p>
        </p:txBody>
      </p:sp>
      <p:sp>
        <p:nvSpPr>
          <p:cNvPr id="57" name="Rectangle 56"/>
          <p:cNvSpPr/>
          <p:nvPr/>
        </p:nvSpPr>
        <p:spPr>
          <a:xfrm>
            <a:off x="5461129" y="49822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details?</a:t>
            </a:r>
            <a:endParaRPr lang="en-US" sz="1400" dirty="0">
              <a:solidFill>
                <a:schemeClr val="tx1"/>
              </a:solidFill>
              <a:latin typeface="Century Gothic" charset="0"/>
              <a:ea typeface="Century Gothic" charset="0"/>
              <a:cs typeface="Century Gothic" charset="0"/>
            </a:endParaRPr>
          </a:p>
        </p:txBody>
      </p:sp>
      <p:sp>
        <p:nvSpPr>
          <p:cNvPr id="58" name="Rectangle 57"/>
          <p:cNvSpPr/>
          <p:nvPr/>
        </p:nvSpPr>
        <p:spPr>
          <a:xfrm>
            <a:off x="5461129" y="55918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Love established reality?</a:t>
            </a:r>
            <a:endParaRPr lang="en-US" sz="1400" dirty="0">
              <a:solidFill>
                <a:schemeClr val="tx1"/>
              </a:solidFill>
              <a:latin typeface="Century Gothic" charset="0"/>
              <a:ea typeface="Century Gothic" charset="0"/>
              <a:cs typeface="Century Gothic" charset="0"/>
            </a:endParaRPr>
          </a:p>
        </p:txBody>
      </p:sp>
      <p:sp>
        <p:nvSpPr>
          <p:cNvPr id="59" name="Rectangle 58"/>
          <p:cNvSpPr/>
          <p:nvPr/>
        </p:nvSpPr>
        <p:spPr>
          <a:xfrm>
            <a:off x="5461129" y="43726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entury Gothic" charset="0"/>
                <a:ea typeface="Century Gothic" charset="0"/>
                <a:cs typeface="Century Gothic" charset="0"/>
              </a:rPr>
              <a:t>Prefer wrestling with facts and data?</a:t>
            </a:r>
            <a:endParaRPr lang="en-US" sz="1400" dirty="0">
              <a:solidFill>
                <a:schemeClr val="tx1"/>
              </a:solidFill>
              <a:latin typeface="Century Gothic" charset="0"/>
              <a:ea typeface="Century Gothic" charset="0"/>
              <a:cs typeface="Century Gothic" charset="0"/>
            </a:endParaRPr>
          </a:p>
        </p:txBody>
      </p:sp>
      <p:cxnSp>
        <p:nvCxnSpPr>
          <p:cNvPr id="60" name="Straight Arrow Connector 59"/>
          <p:cNvCxnSpPr/>
          <p:nvPr/>
        </p:nvCxnSpPr>
        <p:spPr>
          <a:xfrm>
            <a:off x="4170178" y="22390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sp>
        <p:nvSpPr>
          <p:cNvPr id="61" name="TextBox 60"/>
          <p:cNvSpPr txBox="1"/>
          <p:nvPr/>
        </p:nvSpPr>
        <p:spPr>
          <a:xfrm>
            <a:off x="4551178" y="1858047"/>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cxnSp>
        <p:nvCxnSpPr>
          <p:cNvPr id="62" name="Straight Arrow Connector 61"/>
          <p:cNvCxnSpPr/>
          <p:nvPr/>
        </p:nvCxnSpPr>
        <p:spPr>
          <a:xfrm>
            <a:off x="4170178" y="28486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3" name="Straight Arrow Connector 62"/>
          <p:cNvCxnSpPr/>
          <p:nvPr/>
        </p:nvCxnSpPr>
        <p:spPr>
          <a:xfrm>
            <a:off x="4165729" y="3467772"/>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4" name="Straight Arrow Connector 63"/>
          <p:cNvCxnSpPr/>
          <p:nvPr/>
        </p:nvCxnSpPr>
        <p:spPr>
          <a:xfrm>
            <a:off x="4170178" y="40678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5" name="Straight Arrow Connector 64"/>
          <p:cNvCxnSpPr/>
          <p:nvPr/>
        </p:nvCxnSpPr>
        <p:spPr>
          <a:xfrm>
            <a:off x="4170178" y="46774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6" name="Straight Arrow Connector 65"/>
          <p:cNvCxnSpPr/>
          <p:nvPr/>
        </p:nvCxnSpPr>
        <p:spPr>
          <a:xfrm>
            <a:off x="4170178" y="52870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7" name="Straight Arrow Connector 66"/>
          <p:cNvCxnSpPr/>
          <p:nvPr/>
        </p:nvCxnSpPr>
        <p:spPr>
          <a:xfrm>
            <a:off x="4165729" y="58966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sp>
        <p:nvSpPr>
          <p:cNvPr id="68" name="TextBox 67"/>
          <p:cNvSpPr txBox="1"/>
          <p:nvPr/>
        </p:nvSpPr>
        <p:spPr>
          <a:xfrm>
            <a:off x="4555626" y="2479315"/>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69" name="TextBox 68"/>
          <p:cNvSpPr txBox="1"/>
          <p:nvPr/>
        </p:nvSpPr>
        <p:spPr>
          <a:xfrm>
            <a:off x="4555626" y="3088915"/>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70" name="TextBox 69"/>
          <p:cNvSpPr txBox="1"/>
          <p:nvPr/>
        </p:nvSpPr>
        <p:spPr>
          <a:xfrm>
            <a:off x="4551178" y="3667797"/>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71" name="TextBox 70"/>
          <p:cNvSpPr txBox="1"/>
          <p:nvPr/>
        </p:nvSpPr>
        <p:spPr>
          <a:xfrm>
            <a:off x="4555626" y="4289065"/>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72" name="TextBox 71"/>
          <p:cNvSpPr txBox="1"/>
          <p:nvPr/>
        </p:nvSpPr>
        <p:spPr>
          <a:xfrm>
            <a:off x="4555626" y="4898665"/>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73" name="TextBox 72"/>
          <p:cNvSpPr txBox="1"/>
          <p:nvPr/>
        </p:nvSpPr>
        <p:spPr>
          <a:xfrm>
            <a:off x="4555626" y="5527315"/>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pic>
        <p:nvPicPr>
          <p:cNvPr id="74" name="Pictur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8033929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30412" y="-14492"/>
            <a:ext cx="2044467" cy="687249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Review &amp; Discussion</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Text Placeholder 5"/>
          <p:cNvSpPr txBox="1">
            <a:spLocks/>
          </p:cNvSpPr>
          <p:nvPr/>
        </p:nvSpPr>
        <p:spPr>
          <a:xfrm>
            <a:off x="407846" y="1240319"/>
            <a:ext cx="9574354" cy="13266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smtClean="0"/>
              <a:t>What 4D colors are represented in the room?</a:t>
            </a:r>
          </a:p>
          <a:p>
            <a:pPr marL="285750" indent="-285750">
              <a:spcBef>
                <a:spcPts val="0"/>
              </a:spcBef>
              <a:spcAft>
                <a:spcPts val="600"/>
              </a:spcAft>
              <a:buClr>
                <a:srgbClr val="EF282F"/>
              </a:buClr>
              <a:buFont typeface="Webdings" panose="05030102010509060703" pitchFamily="18" charset="2"/>
              <a:buChar char="4"/>
            </a:pPr>
            <a:r>
              <a:rPr lang="en-US" sz="1800" dirty="0"/>
              <a:t>Do you have any opposites on your team? (ex. Blue vs. Yellow or Green vs. Orange)</a:t>
            </a:r>
          </a:p>
          <a:p>
            <a:pPr marL="285750" indent="-285750">
              <a:spcBef>
                <a:spcPts val="0"/>
              </a:spcBef>
              <a:spcAft>
                <a:spcPts val="600"/>
              </a:spcAft>
              <a:buClr>
                <a:srgbClr val="EF282F"/>
              </a:buClr>
              <a:buFont typeface="Webdings" panose="05030102010509060703" pitchFamily="18" charset="2"/>
              <a:buChar char="4"/>
            </a:pPr>
            <a:r>
              <a:rPr lang="en-US" sz="1800" dirty="0" smtClean="0"/>
              <a:t>Review types (next four slides)</a:t>
            </a:r>
          </a:p>
        </p:txBody>
      </p:sp>
      <p:sp>
        <p:nvSpPr>
          <p:cNvPr id="59" name="Rectangle 58"/>
          <p:cNvSpPr/>
          <p:nvPr/>
        </p:nvSpPr>
        <p:spPr>
          <a:xfrm>
            <a:off x="3257309" y="4118724"/>
            <a:ext cx="1874520" cy="219877"/>
          </a:xfrm>
          <a:prstGeom prst="rect">
            <a:avLst/>
          </a:prstGeom>
          <a:no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Cultivating</a:t>
            </a:r>
            <a:endParaRPr lang="en-US" sz="1400" b="1" dirty="0" smtClean="0">
              <a:solidFill>
                <a:schemeClr val="tx1"/>
              </a:solidFill>
              <a:latin typeface="Century Gothic" charset="0"/>
              <a:ea typeface="Century Gothic" charset="0"/>
              <a:cs typeface="Century Gothic" charset="0"/>
            </a:endParaRPr>
          </a:p>
        </p:txBody>
      </p:sp>
      <p:sp>
        <p:nvSpPr>
          <p:cNvPr id="60" name="Rectangle 59"/>
          <p:cNvSpPr/>
          <p:nvPr/>
        </p:nvSpPr>
        <p:spPr>
          <a:xfrm>
            <a:off x="5436629" y="4118724"/>
            <a:ext cx="1874520" cy="219877"/>
          </a:xfrm>
          <a:prstGeom prst="rect">
            <a:avLst/>
          </a:prstGeom>
          <a:noFill/>
          <a:ln w="285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Visioning</a:t>
            </a:r>
            <a:endParaRPr lang="en-US" sz="1400" b="1" dirty="0">
              <a:solidFill>
                <a:schemeClr val="tx1"/>
              </a:solidFill>
              <a:latin typeface="Century Gothic" charset="0"/>
              <a:ea typeface="Century Gothic" charset="0"/>
              <a:cs typeface="Century Gothic" charset="0"/>
            </a:endParaRPr>
          </a:p>
        </p:txBody>
      </p:sp>
      <p:sp>
        <p:nvSpPr>
          <p:cNvPr id="61" name="Rectangle 60"/>
          <p:cNvSpPr/>
          <p:nvPr/>
        </p:nvSpPr>
        <p:spPr>
          <a:xfrm>
            <a:off x="5436629" y="4674984"/>
            <a:ext cx="1874520" cy="219877"/>
          </a:xfrm>
          <a:prstGeom prst="rect">
            <a:avLst/>
          </a:prstGeom>
          <a:noFill/>
          <a:ln w="28575">
            <a:solidFill>
              <a:srgbClr val="F7800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Directing</a:t>
            </a:r>
            <a:endParaRPr lang="en-US" sz="1400" b="1" dirty="0">
              <a:solidFill>
                <a:schemeClr val="tx1"/>
              </a:solidFill>
              <a:latin typeface="Century Gothic" charset="0"/>
              <a:ea typeface="Century Gothic" charset="0"/>
              <a:cs typeface="Century Gothic" charset="0"/>
            </a:endParaRPr>
          </a:p>
        </p:txBody>
      </p:sp>
      <p:sp>
        <p:nvSpPr>
          <p:cNvPr id="62" name="Rectangle 61"/>
          <p:cNvSpPr/>
          <p:nvPr/>
        </p:nvSpPr>
        <p:spPr>
          <a:xfrm>
            <a:off x="3272549" y="4674984"/>
            <a:ext cx="1874520" cy="219877"/>
          </a:xfrm>
          <a:prstGeom prst="rect">
            <a:avLst/>
          </a:prstGeom>
          <a:no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Including</a:t>
            </a:r>
            <a:endParaRPr lang="en-US" sz="1400" b="1" dirty="0">
              <a:solidFill>
                <a:schemeClr val="tx1"/>
              </a:solidFill>
              <a:latin typeface="Century Gothic" charset="0"/>
              <a:ea typeface="Century Gothic" charset="0"/>
              <a:cs typeface="Century Gothic" charset="0"/>
            </a:endParaRPr>
          </a:p>
        </p:txBody>
      </p:sp>
      <p:cxnSp>
        <p:nvCxnSpPr>
          <p:cNvPr id="63" name="Straight Arrow Connector 62"/>
          <p:cNvCxnSpPr/>
          <p:nvPr/>
        </p:nvCxnSpPr>
        <p:spPr>
          <a:xfrm>
            <a:off x="5284229" y="3531263"/>
            <a:ext cx="0" cy="2506599"/>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2541029" y="4521482"/>
            <a:ext cx="5486400"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093229" y="4292882"/>
            <a:ext cx="1420582" cy="400110"/>
          </a:xfrm>
          <a:prstGeom prst="rect">
            <a:avLst/>
          </a:prstGeom>
          <a:noFill/>
        </p:spPr>
        <p:txBody>
          <a:bodyPr wrap="none" rtlCol="0">
            <a:spAutoFit/>
          </a:bodyPr>
          <a:lstStyle/>
          <a:p>
            <a:r>
              <a:rPr lang="en-US" sz="2000" dirty="0" smtClean="0">
                <a:latin typeface="Century Gothic" charset="0"/>
                <a:ea typeface="Century Gothic" charset="0"/>
                <a:cs typeface="Century Gothic" charset="0"/>
              </a:rPr>
              <a:t>Emotional</a:t>
            </a:r>
            <a:endParaRPr lang="en-US" sz="2000" dirty="0">
              <a:latin typeface="Century Gothic" charset="0"/>
              <a:ea typeface="Century Gothic" charset="0"/>
              <a:cs typeface="Century Gothic" charset="0"/>
            </a:endParaRPr>
          </a:p>
        </p:txBody>
      </p:sp>
      <p:sp>
        <p:nvSpPr>
          <p:cNvPr id="66" name="TextBox 65"/>
          <p:cNvSpPr txBox="1"/>
          <p:nvPr/>
        </p:nvSpPr>
        <p:spPr>
          <a:xfrm>
            <a:off x="8130847" y="4292882"/>
            <a:ext cx="1088760" cy="400110"/>
          </a:xfrm>
          <a:prstGeom prst="rect">
            <a:avLst/>
          </a:prstGeom>
          <a:noFill/>
        </p:spPr>
        <p:txBody>
          <a:bodyPr wrap="none" rtlCol="0">
            <a:spAutoFit/>
          </a:bodyPr>
          <a:lstStyle/>
          <a:p>
            <a:r>
              <a:rPr lang="en-US" sz="2000" dirty="0" smtClean="0">
                <a:latin typeface="Century Gothic" charset="0"/>
                <a:ea typeface="Century Gothic" charset="0"/>
                <a:cs typeface="Century Gothic" charset="0"/>
              </a:rPr>
              <a:t>Logical</a:t>
            </a:r>
            <a:endParaRPr lang="en-US" sz="2000" dirty="0">
              <a:latin typeface="Century Gothic" charset="0"/>
              <a:ea typeface="Century Gothic" charset="0"/>
              <a:cs typeface="Century Gothic" charset="0"/>
            </a:endParaRPr>
          </a:p>
        </p:txBody>
      </p:sp>
      <p:sp>
        <p:nvSpPr>
          <p:cNvPr id="67" name="TextBox 66"/>
          <p:cNvSpPr txBox="1"/>
          <p:nvPr/>
        </p:nvSpPr>
        <p:spPr>
          <a:xfrm>
            <a:off x="4695206" y="2776502"/>
            <a:ext cx="1122423" cy="400110"/>
          </a:xfrm>
          <a:prstGeom prst="rect">
            <a:avLst/>
          </a:prstGeom>
          <a:noFill/>
        </p:spPr>
        <p:txBody>
          <a:bodyPr wrap="none" rtlCol="0">
            <a:spAutoFit/>
          </a:bodyPr>
          <a:lstStyle/>
          <a:p>
            <a:pPr algn="ctr"/>
            <a:r>
              <a:rPr lang="en-US" sz="2000" dirty="0" smtClean="0">
                <a:latin typeface="Century Gothic" charset="0"/>
                <a:ea typeface="Century Gothic" charset="0"/>
                <a:cs typeface="Century Gothic" charset="0"/>
              </a:rPr>
              <a:t>Intuited</a:t>
            </a:r>
            <a:endParaRPr lang="en-US" sz="2000" dirty="0">
              <a:latin typeface="Century Gothic" charset="0"/>
              <a:ea typeface="Century Gothic" charset="0"/>
              <a:cs typeface="Century Gothic" charset="0"/>
            </a:endParaRPr>
          </a:p>
        </p:txBody>
      </p:sp>
      <p:sp>
        <p:nvSpPr>
          <p:cNvPr id="68" name="TextBox 67"/>
          <p:cNvSpPr txBox="1"/>
          <p:nvPr/>
        </p:nvSpPr>
        <p:spPr>
          <a:xfrm>
            <a:off x="4772470" y="6094952"/>
            <a:ext cx="1079142" cy="400110"/>
          </a:xfrm>
          <a:prstGeom prst="rect">
            <a:avLst/>
          </a:prstGeom>
          <a:noFill/>
        </p:spPr>
        <p:txBody>
          <a:bodyPr wrap="none" rtlCol="0">
            <a:spAutoFit/>
          </a:bodyPr>
          <a:lstStyle/>
          <a:p>
            <a:pPr algn="ctr"/>
            <a:r>
              <a:rPr lang="en-US" sz="2000" dirty="0" smtClean="0">
                <a:latin typeface="Century Gothic" charset="0"/>
                <a:ea typeface="Century Gothic" charset="0"/>
                <a:cs typeface="Century Gothic" charset="0"/>
              </a:rPr>
              <a:t>Sensed</a:t>
            </a:r>
            <a:endParaRPr lang="en-US" sz="2000" dirty="0">
              <a:latin typeface="Century Gothic" charset="0"/>
              <a:ea typeface="Century Gothic" charset="0"/>
              <a:cs typeface="Century Gothic" charset="0"/>
            </a:endParaRPr>
          </a:p>
        </p:txBody>
      </p:sp>
      <p:sp>
        <p:nvSpPr>
          <p:cNvPr id="69" name="Teardrop 68"/>
          <p:cNvSpPr/>
          <p:nvPr/>
        </p:nvSpPr>
        <p:spPr>
          <a:xfrm>
            <a:off x="1550429" y="4601728"/>
            <a:ext cx="3657600" cy="1817133"/>
          </a:xfrm>
          <a:prstGeom prst="teardrop">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70" name="Teardrop 69"/>
          <p:cNvSpPr/>
          <p:nvPr/>
        </p:nvSpPr>
        <p:spPr>
          <a:xfrm flipH="1">
            <a:off x="5360429" y="4601728"/>
            <a:ext cx="3657600" cy="1817133"/>
          </a:xfrm>
          <a:prstGeom prst="teardrop">
            <a:avLst/>
          </a:prstGeom>
          <a:no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71" name="Teardrop 70"/>
          <p:cNvSpPr/>
          <p:nvPr/>
        </p:nvSpPr>
        <p:spPr>
          <a:xfrm flipV="1">
            <a:off x="1550429" y="2930630"/>
            <a:ext cx="3657600" cy="1484171"/>
          </a:xfrm>
          <a:prstGeom prst="teardrop">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72" name="Teardrop 71"/>
          <p:cNvSpPr/>
          <p:nvPr/>
        </p:nvSpPr>
        <p:spPr>
          <a:xfrm flipH="1" flipV="1">
            <a:off x="5360429" y="2930630"/>
            <a:ext cx="3657600" cy="1484171"/>
          </a:xfrm>
          <a:prstGeom prst="teardrop">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73" name="TextBox 72"/>
          <p:cNvSpPr txBox="1"/>
          <p:nvPr/>
        </p:nvSpPr>
        <p:spPr>
          <a:xfrm>
            <a:off x="5454977" y="3347288"/>
            <a:ext cx="3486852" cy="861774"/>
          </a:xfrm>
          <a:prstGeom prst="rect">
            <a:avLst/>
          </a:prstGeom>
          <a:noFill/>
        </p:spPr>
        <p:txBody>
          <a:bodyPr wrap="non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Thinking &amp; Imagining</a:t>
            </a:r>
          </a:p>
          <a:p>
            <a:pPr marL="119063" indent="-119063">
              <a:buFont typeface="Arial" pitchFamily="34" charset="0"/>
              <a:buChar char="•"/>
            </a:pPr>
            <a:r>
              <a:rPr lang="en-US" sz="1600" dirty="0" smtClean="0">
                <a:latin typeface="Century Gothic" charset="0"/>
                <a:ea typeface="Century Gothic" charset="0"/>
                <a:cs typeface="Century Gothic" charset="0"/>
              </a:rPr>
              <a:t>Constantly innovate and create</a:t>
            </a:r>
          </a:p>
          <a:p>
            <a:pPr marL="119063" indent="-119063">
              <a:buFont typeface="Arial" pitchFamily="34" charset="0"/>
              <a:buChar char="•"/>
            </a:pPr>
            <a:r>
              <a:rPr lang="en-US" sz="1600" dirty="0" smtClean="0">
                <a:latin typeface="Century Gothic" charset="0"/>
                <a:ea typeface="Century Gothic" charset="0"/>
                <a:cs typeface="Century Gothic" charset="0"/>
              </a:rPr>
              <a:t>Need to be the best/smartest</a:t>
            </a:r>
            <a:endParaRPr lang="en-US" sz="1600" dirty="0">
              <a:latin typeface="Century Gothic" charset="0"/>
              <a:ea typeface="Century Gothic" charset="0"/>
              <a:cs typeface="Century Gothic" charset="0"/>
            </a:endParaRPr>
          </a:p>
        </p:txBody>
      </p:sp>
      <p:sp>
        <p:nvSpPr>
          <p:cNvPr id="74" name="TextBox 73"/>
          <p:cNvSpPr txBox="1"/>
          <p:nvPr/>
        </p:nvSpPr>
        <p:spPr>
          <a:xfrm>
            <a:off x="5454977" y="4871288"/>
            <a:ext cx="3057568" cy="830997"/>
          </a:xfrm>
          <a:prstGeom prst="rect">
            <a:avLst/>
          </a:prstGeom>
          <a:noFill/>
        </p:spPr>
        <p:txBody>
          <a:bodyPr wrap="non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Thinking &amp; Sensing</a:t>
            </a:r>
          </a:p>
          <a:p>
            <a:pPr marL="119063" indent="-119063">
              <a:buFont typeface="Arial" pitchFamily="34" charset="0"/>
              <a:buChar char="•"/>
            </a:pPr>
            <a:r>
              <a:rPr lang="en-US" sz="1600" dirty="0" smtClean="0">
                <a:latin typeface="Century Gothic" charset="0"/>
                <a:ea typeface="Century Gothic" charset="0"/>
                <a:cs typeface="Century Gothic" charset="0"/>
              </a:rPr>
              <a:t>Take organized action</a:t>
            </a:r>
          </a:p>
          <a:p>
            <a:pPr marL="119063" indent="-119063">
              <a:buFont typeface="Arial" pitchFamily="34" charset="0"/>
              <a:buChar char="•"/>
            </a:pPr>
            <a:r>
              <a:rPr lang="en-US" sz="1600" dirty="0" smtClean="0">
                <a:latin typeface="Century Gothic" charset="0"/>
                <a:ea typeface="Century Gothic" charset="0"/>
                <a:cs typeface="Century Gothic" charset="0"/>
              </a:rPr>
              <a:t>Direct others towards results</a:t>
            </a:r>
            <a:endParaRPr lang="en-US" sz="1600" dirty="0">
              <a:latin typeface="Century Gothic" charset="0"/>
              <a:ea typeface="Century Gothic" charset="0"/>
              <a:cs typeface="Century Gothic" charset="0"/>
            </a:endParaRPr>
          </a:p>
        </p:txBody>
      </p:sp>
      <p:sp>
        <p:nvSpPr>
          <p:cNvPr id="75" name="TextBox 74"/>
          <p:cNvSpPr txBox="1"/>
          <p:nvPr/>
        </p:nvSpPr>
        <p:spPr>
          <a:xfrm>
            <a:off x="1659433" y="3332048"/>
            <a:ext cx="3377848" cy="830997"/>
          </a:xfrm>
          <a:prstGeom prst="rect">
            <a:avLst/>
          </a:prstGeom>
          <a:noFill/>
        </p:spPr>
        <p:txBody>
          <a:bodyPr wrap="none" rtlCol="0">
            <a:spAutoFit/>
          </a:bodyPr>
          <a:lstStyle/>
          <a:p>
            <a:pPr marL="119063" indent="-119063" algn="r"/>
            <a:r>
              <a:rPr lang="en-US" sz="1600" dirty="0" smtClean="0">
                <a:latin typeface="Century Gothic" charset="0"/>
                <a:ea typeface="Century Gothic" charset="0"/>
                <a:cs typeface="Century Gothic" charset="0"/>
              </a:rPr>
              <a:t>Feeling &amp; Imagining</a:t>
            </a:r>
          </a:p>
          <a:p>
            <a:pPr marL="119063" indent="-119063" algn="r"/>
            <a:r>
              <a:rPr lang="en-US" sz="1600" dirty="0" smtClean="0">
                <a:latin typeface="Century Gothic" charset="0"/>
                <a:ea typeface="Century Gothic" charset="0"/>
                <a:cs typeface="Century Gothic" charset="0"/>
              </a:rPr>
              <a:t>Appreciate and care for others</a:t>
            </a:r>
          </a:p>
          <a:p>
            <a:pPr marL="119063" indent="-119063" algn="r"/>
            <a:r>
              <a:rPr lang="en-US" sz="1600" dirty="0" smtClean="0">
                <a:latin typeface="Century Gothic" charset="0"/>
                <a:ea typeface="Century Gothic" charset="0"/>
                <a:cs typeface="Century Gothic" charset="0"/>
              </a:rPr>
              <a:t>Share interests for a better world</a:t>
            </a:r>
            <a:endParaRPr lang="en-US" sz="1600" dirty="0">
              <a:latin typeface="Century Gothic" charset="0"/>
              <a:ea typeface="Century Gothic" charset="0"/>
              <a:cs typeface="Century Gothic" charset="0"/>
            </a:endParaRPr>
          </a:p>
        </p:txBody>
      </p:sp>
      <p:sp>
        <p:nvSpPr>
          <p:cNvPr id="76" name="TextBox 75"/>
          <p:cNvSpPr txBox="1"/>
          <p:nvPr/>
        </p:nvSpPr>
        <p:spPr>
          <a:xfrm>
            <a:off x="1843778" y="4871288"/>
            <a:ext cx="3193503" cy="830997"/>
          </a:xfrm>
          <a:prstGeom prst="rect">
            <a:avLst/>
          </a:prstGeom>
          <a:noFill/>
        </p:spPr>
        <p:txBody>
          <a:bodyPr wrap="none" rtlCol="0">
            <a:spAutoFit/>
          </a:bodyPr>
          <a:lstStyle/>
          <a:p>
            <a:pPr marL="119063" indent="-119063" algn="r"/>
            <a:r>
              <a:rPr lang="en-US" sz="1600" dirty="0" smtClean="0">
                <a:latin typeface="Century Gothic" charset="0"/>
                <a:ea typeface="Century Gothic" charset="0"/>
                <a:cs typeface="Century Gothic" charset="0"/>
              </a:rPr>
              <a:t>Feeling &amp; Sensing</a:t>
            </a:r>
          </a:p>
          <a:p>
            <a:pPr marL="119063" indent="-119063" algn="r"/>
            <a:r>
              <a:rPr lang="en-US" sz="1600" dirty="0" smtClean="0">
                <a:latin typeface="Century Gothic" charset="0"/>
                <a:ea typeface="Century Gothic" charset="0"/>
                <a:cs typeface="Century Gothic" charset="0"/>
              </a:rPr>
              <a:t>Include and motivate others</a:t>
            </a:r>
          </a:p>
          <a:p>
            <a:pPr marL="119063" indent="-119063" algn="r"/>
            <a:r>
              <a:rPr lang="en-US" sz="1600" dirty="0" smtClean="0">
                <a:latin typeface="Century Gothic" charset="0"/>
                <a:ea typeface="Century Gothic" charset="0"/>
                <a:cs typeface="Century Gothic" charset="0"/>
              </a:rPr>
              <a:t>Bring integrity and build teams</a:t>
            </a:r>
            <a:endParaRPr lang="en-US" sz="1600" dirty="0">
              <a:latin typeface="Century Gothic" charset="0"/>
              <a:ea typeface="Century Gothic" charset="0"/>
              <a:cs typeface="Century Gothic" charset="0"/>
            </a:endParaRPr>
          </a:p>
        </p:txBody>
      </p:sp>
      <p:sp>
        <p:nvSpPr>
          <p:cNvPr id="77" name="TextBox 76"/>
          <p:cNvSpPr txBox="1"/>
          <p:nvPr/>
        </p:nvSpPr>
        <p:spPr>
          <a:xfrm>
            <a:off x="4903230" y="4871288"/>
            <a:ext cx="304800" cy="830997"/>
          </a:xfrm>
          <a:prstGeom prst="rect">
            <a:avLst/>
          </a:prstGeom>
          <a:noFill/>
        </p:spPr>
        <p:txBody>
          <a:bodyPr wrap="squar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endParaRPr lang="en-US" sz="1600" dirty="0">
              <a:latin typeface="Century Gothic" charset="0"/>
              <a:ea typeface="Century Gothic" charset="0"/>
              <a:cs typeface="Century Gothic" charset="0"/>
            </a:endParaRPr>
          </a:p>
        </p:txBody>
      </p:sp>
      <p:sp>
        <p:nvSpPr>
          <p:cNvPr id="78" name="TextBox 77"/>
          <p:cNvSpPr txBox="1"/>
          <p:nvPr/>
        </p:nvSpPr>
        <p:spPr>
          <a:xfrm>
            <a:off x="4903229" y="3339668"/>
            <a:ext cx="304800" cy="830997"/>
          </a:xfrm>
          <a:prstGeom prst="rect">
            <a:avLst/>
          </a:prstGeom>
          <a:noFill/>
        </p:spPr>
        <p:txBody>
          <a:bodyPr wrap="squar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endParaRPr lang="en-US" sz="1600" dirty="0">
              <a:latin typeface="Century Gothic" charset="0"/>
              <a:ea typeface="Century Gothic" charset="0"/>
              <a:cs typeface="Century Gothic" charset="0"/>
            </a:endParaRPr>
          </a:p>
        </p:txBody>
      </p:sp>
      <p:pic>
        <p:nvPicPr>
          <p:cNvPr id="79" name="Picture 7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3514091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91891" y="2383263"/>
            <a:ext cx="6910163" cy="2068288"/>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sz="4300" dirty="0" smtClean="0">
                <a:solidFill>
                  <a:srgbClr val="00B050"/>
                </a:solidFill>
                <a:effectLst>
                  <a:outerShdw blurRad="38100" dist="38100" dir="2700000" algn="tl">
                    <a:srgbClr val="000000">
                      <a:alpha val="43137"/>
                    </a:srgbClr>
                  </a:outerShdw>
                </a:effectLst>
              </a:rPr>
              <a:t>Green: “Cultivating” People Builder</a:t>
            </a:r>
            <a:r>
              <a:rPr lang="en-US" sz="4300" dirty="0" smtClean="0">
                <a:solidFill>
                  <a:srgbClr val="00B050"/>
                </a:solidFill>
              </a:rPr>
              <a:t>s</a:t>
            </a:r>
            <a:endParaRPr lang="en-US" sz="4300" dirty="0">
              <a:solidFill>
                <a:srgbClr val="00B050"/>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ext Placeholder 5"/>
          <p:cNvSpPr txBox="1">
            <a:spLocks/>
          </p:cNvSpPr>
          <p:nvPr/>
        </p:nvSpPr>
        <p:spPr>
          <a:xfrm>
            <a:off x="407846" y="1240320"/>
            <a:ext cx="9202879" cy="35713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Signature Personality DNA: </a:t>
            </a:r>
            <a:r>
              <a:rPr lang="en-US" sz="1800" dirty="0"/>
              <a:t>Primary motivation is to avoid conflict by keeping peace and unity within the team.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Strengths: </a:t>
            </a:r>
            <a:r>
              <a:rPr lang="en-US" sz="1800" dirty="0"/>
              <a:t>Compassionate, idealistic, warm-hearted, good coach, easy going, well balanced, conscious of others’ needs/feelings, steady, good under pressure, mediates problems, calm and collected</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Weaknesses: </a:t>
            </a:r>
            <a:r>
              <a:rPr lang="en-US" sz="1800" dirty="0"/>
              <a:t>Disorganized, indecisive, unrealistic, lacks self-motivation, worrisome, unenthusiastic, hypersensitive, overly emotional, judgmental, often needs goals and decisions to be made by others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Major Challenge: </a:t>
            </a:r>
            <a:r>
              <a:rPr lang="en-US" sz="1800" dirty="0"/>
              <a:t>Sufficiently organize themselves to lead</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Inherent Desire: </a:t>
            </a:r>
            <a:r>
              <a:rPr lang="en-US" sz="1800" dirty="0"/>
              <a:t>To feel worth and that they are needed and respected</a:t>
            </a:r>
          </a:p>
          <a:p>
            <a:pPr>
              <a:spcBef>
                <a:spcPts val="0"/>
              </a:spcBef>
              <a:spcAft>
                <a:spcPts val="1800"/>
              </a:spcAft>
              <a:buClr>
                <a:srgbClr val="EF282F"/>
              </a:buClr>
            </a:pPr>
            <a:endParaRPr lang="en-US" sz="1800" dirty="0"/>
          </a:p>
        </p:txBody>
      </p:sp>
      <p:sp>
        <p:nvSpPr>
          <p:cNvPr id="22" name="TextBox 21"/>
          <p:cNvSpPr txBox="1"/>
          <p:nvPr/>
        </p:nvSpPr>
        <p:spPr>
          <a:xfrm>
            <a:off x="407846" y="4884249"/>
            <a:ext cx="9124130" cy="646331"/>
          </a:xfrm>
          <a:prstGeom prst="rect">
            <a:avLst/>
          </a:prstGeom>
          <a:noFill/>
        </p:spPr>
        <p:txBody>
          <a:bodyPr wrap="square" rtlCol="0">
            <a:spAutoFit/>
          </a:bodyPr>
          <a:lstStyle/>
          <a:p>
            <a:pPr algn="ctr"/>
            <a:r>
              <a:rPr lang="en-US" sz="2000" b="1" i="1" dirty="0" smtClean="0">
                <a:solidFill>
                  <a:schemeClr val="tx1">
                    <a:lumMod val="75000"/>
                    <a:lumOff val="25000"/>
                  </a:schemeClr>
                </a:solidFill>
                <a:latin typeface="Century Gothic" charset="0"/>
                <a:ea typeface="Century Gothic" charset="0"/>
                <a:cs typeface="Century Gothic" charset="0"/>
              </a:rPr>
              <a:t>“It’s hard to get your thing together if your thing is paradise on Earth.”</a:t>
            </a:r>
          </a:p>
          <a:p>
            <a:pPr algn="r"/>
            <a:r>
              <a:rPr lang="en-US" sz="1600" dirty="0" smtClean="0">
                <a:solidFill>
                  <a:schemeClr val="tx1">
                    <a:lumMod val="75000"/>
                    <a:lumOff val="25000"/>
                  </a:schemeClr>
                </a:solidFill>
                <a:latin typeface="Century Gothic" charset="0"/>
                <a:ea typeface="Century Gothic" charset="0"/>
                <a:cs typeface="Century Gothic" charset="0"/>
              </a:rPr>
              <a:t>- Jerry Garcia</a:t>
            </a:r>
            <a:endParaRPr lang="en-US" sz="1600" dirty="0">
              <a:solidFill>
                <a:schemeClr val="tx1">
                  <a:lumMod val="75000"/>
                  <a:lumOff val="25000"/>
                </a:schemeClr>
              </a:solidFill>
              <a:latin typeface="Century Gothic" charset="0"/>
              <a:ea typeface="Century Gothic" charset="0"/>
              <a:cs typeface="Century Gothic" charset="0"/>
            </a:endParaRPr>
          </a:p>
        </p:txBody>
      </p:sp>
      <p:sp>
        <p:nvSpPr>
          <p:cNvPr id="41" name="TextBox 40"/>
          <p:cNvSpPr txBox="1"/>
          <p:nvPr/>
        </p:nvSpPr>
        <p:spPr>
          <a:xfrm>
            <a:off x="407846" y="5652142"/>
            <a:ext cx="1057366" cy="707832"/>
          </a:xfrm>
          <a:prstGeom prst="rect">
            <a:avLst/>
          </a:prstGeom>
          <a:noFill/>
        </p:spPr>
        <p:txBody>
          <a:bodyPr wrap="square" lIns="91387" tIns="45693" rIns="91387" bIns="45693" rtlCol="0">
            <a:spAutoFit/>
          </a:bodyPr>
          <a:lstStyle/>
          <a:p>
            <a:pPr algn="r" defTabSz="1018229"/>
            <a:r>
              <a:rPr lang="en-US" sz="2000" b="1" dirty="0">
                <a:solidFill>
                  <a:schemeClr val="tx1">
                    <a:lumMod val="75000"/>
                    <a:lumOff val="25000"/>
                  </a:schemeClr>
                </a:solidFill>
                <a:latin typeface="Century Gothic" charset="0"/>
                <a:ea typeface="Century Gothic" charset="0"/>
                <a:cs typeface="Century Gothic" charset="0"/>
              </a:rPr>
              <a:t>Innate AMBR</a:t>
            </a:r>
          </a:p>
        </p:txBody>
      </p:sp>
      <p:sp>
        <p:nvSpPr>
          <p:cNvPr id="43" name="Text Box 12"/>
          <p:cNvSpPr txBox="1">
            <a:spLocks noChangeArrowheads="1"/>
          </p:cNvSpPr>
          <p:nvPr/>
        </p:nvSpPr>
        <p:spPr bwMode="auto">
          <a:xfrm>
            <a:off x="1482800" y="5652142"/>
            <a:ext cx="8077200" cy="954107"/>
          </a:xfrm>
          <a:prstGeom prst="rect">
            <a:avLst/>
          </a:prstGeom>
          <a:solidFill>
            <a:srgbClr val="00B050"/>
          </a:solidFill>
          <a:ln w="9525">
            <a:solidFill>
              <a:schemeClr val="tx1"/>
            </a:solidFill>
            <a:miter lim="800000"/>
            <a:headEnd/>
            <a:tailEnd/>
          </a:ln>
        </p:spPr>
        <p:txBody>
          <a:bodyPr wrap="square" lIns="91387" tIns="45693" rIns="91387" bIns="45693">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ttention</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Greens naturally attend to people’s needs and universal  values</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M</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indset</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Greens are stewards – for others, family, and religious/spiritual values</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B</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ehavior</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Supporting others in being happy and successful</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R</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esults</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Success without damaging others</a:t>
            </a:r>
          </a:p>
        </p:txBody>
      </p: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38862233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87926" y="2386464"/>
            <a:ext cx="6858000" cy="205608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FFFF00"/>
                </a:solidFill>
                <a:effectLst>
                  <a:outerShdw blurRad="38100" dist="38100" dir="2700000" algn="tl">
                    <a:srgbClr val="000000">
                      <a:alpha val="43137"/>
                    </a:srgbClr>
                  </a:outerShdw>
                </a:effectLst>
              </a:rPr>
              <a:t>Yellow: “Including” Team Builders</a:t>
            </a:r>
            <a:endParaRPr lang="en-US" dirty="0">
              <a:solidFill>
                <a:srgbClr val="FFFF00"/>
              </a:solidFill>
              <a:effectLst>
                <a:outerShdw blurRad="38100" dist="38100" dir="2700000" algn="tl">
                  <a:srgbClr val="000000">
                    <a:alpha val="43137"/>
                  </a:srgbClr>
                </a:outerShdw>
              </a:effectLst>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Text Placeholder 5"/>
          <p:cNvSpPr txBox="1">
            <a:spLocks/>
          </p:cNvSpPr>
          <p:nvPr/>
        </p:nvSpPr>
        <p:spPr>
          <a:xfrm>
            <a:off x="407846" y="1240319"/>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Signature Personality DNA: </a:t>
            </a:r>
            <a:r>
              <a:rPr lang="en-US" sz="1800" dirty="0"/>
              <a:t>Primary motivation is to have fun and enjoy their team members. Yellows are the team motivators and encouragers.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Strengths: </a:t>
            </a:r>
            <a:r>
              <a:rPr lang="en-US" sz="1800" dirty="0"/>
              <a:t>Caring, loyal, friendly, cooperative, appreciative of others, enthusiastic, expressive, volunteers for jobs, inspires others to join in, appealing personality, lives in the present, good on stage, has natural optimism, team builder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Weaknesses: </a:t>
            </a:r>
            <a:r>
              <a:rPr lang="en-US" sz="1800" dirty="0"/>
              <a:t>Forgets obligations, undisciplined, decides by feelings, easily distracted, compulsive talker, complains, gets angry easily, egotistical, conflict averse, too compliant, needs approval, lacks opinions of their own</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Major Challenge: </a:t>
            </a:r>
            <a:r>
              <a:rPr lang="en-US" sz="1800" dirty="0"/>
              <a:t>Acting on difficult personnel problems and tolerating conflict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Inherent Desire: </a:t>
            </a:r>
            <a:r>
              <a:rPr lang="en-US" sz="1800" dirty="0"/>
              <a:t>To know that their team members trust them</a:t>
            </a:r>
          </a:p>
          <a:p>
            <a:pPr marL="285750" indent="-285750">
              <a:spcBef>
                <a:spcPts val="0"/>
              </a:spcBef>
              <a:spcAft>
                <a:spcPts val="1800"/>
              </a:spcAft>
              <a:buClr>
                <a:srgbClr val="EF282F"/>
              </a:buClr>
              <a:buFont typeface="Webdings" panose="05030102010509060703" pitchFamily="18" charset="2"/>
              <a:buChar char="4"/>
            </a:pPr>
            <a:endParaRPr lang="en-US" sz="1800" dirty="0"/>
          </a:p>
          <a:p>
            <a:pPr marL="285750" indent="-285750">
              <a:spcBef>
                <a:spcPts val="0"/>
              </a:spcBef>
              <a:spcAft>
                <a:spcPts val="1800"/>
              </a:spcAft>
              <a:buClr>
                <a:srgbClr val="EF282F"/>
              </a:buClr>
              <a:buFont typeface="Webdings" panose="05030102010509060703" pitchFamily="18" charset="2"/>
              <a:buChar char="4"/>
            </a:pPr>
            <a:endParaRPr lang="en-US" sz="1800" dirty="0" smtClean="0"/>
          </a:p>
        </p:txBody>
      </p:sp>
      <p:sp>
        <p:nvSpPr>
          <p:cNvPr id="22" name="TextBox 21"/>
          <p:cNvSpPr txBox="1"/>
          <p:nvPr/>
        </p:nvSpPr>
        <p:spPr>
          <a:xfrm>
            <a:off x="407846" y="5652142"/>
            <a:ext cx="1057366" cy="707832"/>
          </a:xfrm>
          <a:prstGeom prst="rect">
            <a:avLst/>
          </a:prstGeom>
          <a:noFill/>
        </p:spPr>
        <p:txBody>
          <a:bodyPr wrap="square" lIns="91387" tIns="45693" rIns="91387" bIns="45693" rtlCol="0">
            <a:spAutoFit/>
          </a:bodyPr>
          <a:lstStyle/>
          <a:p>
            <a:pPr algn="r" defTabSz="1018229"/>
            <a:r>
              <a:rPr lang="en-US" sz="2000" b="1" dirty="0">
                <a:solidFill>
                  <a:schemeClr val="tx1">
                    <a:lumMod val="75000"/>
                    <a:lumOff val="25000"/>
                  </a:schemeClr>
                </a:solidFill>
                <a:latin typeface="Century Gothic" charset="0"/>
                <a:ea typeface="Century Gothic" charset="0"/>
                <a:cs typeface="Century Gothic" charset="0"/>
              </a:rPr>
              <a:t>Innate AMBR</a:t>
            </a:r>
          </a:p>
        </p:txBody>
      </p:sp>
      <p:sp>
        <p:nvSpPr>
          <p:cNvPr id="24" name="TextBox 23"/>
          <p:cNvSpPr txBox="1"/>
          <p:nvPr/>
        </p:nvSpPr>
        <p:spPr>
          <a:xfrm>
            <a:off x="407846" y="5158569"/>
            <a:ext cx="9124130" cy="584775"/>
          </a:xfrm>
          <a:prstGeom prst="rect">
            <a:avLst/>
          </a:prstGeom>
          <a:noFill/>
        </p:spPr>
        <p:txBody>
          <a:bodyPr wrap="square" rtlCol="0">
            <a:spAutoFit/>
          </a:bodyPr>
          <a:lstStyle/>
          <a:p>
            <a:pPr algn="r"/>
            <a:r>
              <a:rPr lang="en-US" sz="1600" b="1" i="1" dirty="0">
                <a:solidFill>
                  <a:schemeClr val="tx1">
                    <a:lumMod val="75000"/>
                    <a:lumOff val="25000"/>
                  </a:schemeClr>
                </a:solidFill>
                <a:latin typeface="Century Gothic" charset="0"/>
                <a:ea typeface="Century Gothic" charset="0"/>
                <a:cs typeface="Century Gothic" charset="0"/>
              </a:rPr>
              <a:t>“Some of my friends are for it. Some of my friends are against it. I am for my friends.”</a:t>
            </a:r>
          </a:p>
          <a:p>
            <a:pPr algn="r"/>
            <a:r>
              <a:rPr lang="en-US" sz="1600" b="1" i="1" dirty="0">
                <a:solidFill>
                  <a:schemeClr val="tx1">
                    <a:lumMod val="75000"/>
                    <a:lumOff val="25000"/>
                  </a:schemeClr>
                </a:solidFill>
                <a:latin typeface="Century Gothic" charset="0"/>
                <a:ea typeface="Century Gothic" charset="0"/>
                <a:cs typeface="Century Gothic" charset="0"/>
              </a:rPr>
              <a:t>- Dwight D. Eisenhower</a:t>
            </a:r>
          </a:p>
        </p:txBody>
      </p:sp>
      <p:sp>
        <p:nvSpPr>
          <p:cNvPr id="43" name="Text Box 12"/>
          <p:cNvSpPr txBox="1">
            <a:spLocks noChangeArrowheads="1"/>
          </p:cNvSpPr>
          <p:nvPr/>
        </p:nvSpPr>
        <p:spPr bwMode="auto">
          <a:xfrm>
            <a:off x="1528307" y="5724393"/>
            <a:ext cx="8077200" cy="954107"/>
          </a:xfrm>
          <a:prstGeom prst="rect">
            <a:avLst/>
          </a:prstGeom>
          <a:solidFill>
            <a:srgbClr val="FFFF00"/>
          </a:solidFill>
          <a:ln w="9525">
            <a:solidFill>
              <a:schemeClr val="tx1"/>
            </a:solidFill>
            <a:miter lim="800000"/>
            <a:headEnd/>
            <a:tailEnd/>
          </a:ln>
        </p:spPr>
        <p:txBody>
          <a:bodyPr wrap="square" lIns="91387" tIns="45693" rIns="91387" bIns="45693">
            <a:spAutoFit/>
          </a:bodyPr>
          <a:lstStyle/>
          <a:p>
            <a:pPr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ttention</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 Yellows naturally attend to teamwork and relationships</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M</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indset</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We are here to work together</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B</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ehavior</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Facilitating teamwork and collaboration</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R</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esults</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Success through harmony</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p:txBody>
      </p: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2226860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15250" y="2381247"/>
            <a:ext cx="6858002" cy="209550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chemeClr val="accent2"/>
                </a:solidFill>
                <a:effectLst>
                  <a:outerShdw blurRad="38100" dist="38100" dir="2700000" algn="tl">
                    <a:srgbClr val="000000">
                      <a:alpha val="43137"/>
                    </a:srgbClr>
                  </a:outerShdw>
                </a:effectLst>
              </a:rPr>
              <a:t>Orange: “Directing” System Builders</a:t>
            </a:r>
            <a:endParaRPr lang="en-US" dirty="0">
              <a:solidFill>
                <a:schemeClr val="accent2"/>
              </a:solidFill>
              <a:effectLst>
                <a:outerShdw blurRad="38100" dist="38100" dir="2700000" algn="tl">
                  <a:srgbClr val="000000">
                    <a:alpha val="43137"/>
                  </a:srgbClr>
                </a:outerShdw>
              </a:effectLst>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ext Placeholder 5"/>
          <p:cNvSpPr txBox="1">
            <a:spLocks/>
          </p:cNvSpPr>
          <p:nvPr/>
        </p:nvSpPr>
        <p:spPr>
          <a:xfrm>
            <a:off x="407846" y="1240319"/>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Signature Personality DNA: </a:t>
            </a:r>
            <a:r>
              <a:rPr lang="en-US" sz="1800" dirty="0"/>
              <a:t>Primary motivation is to get the job done. Oranges stay on track until it’s done, achievement is huge. They are the directors and organizers of the team.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Strengths: </a:t>
            </a:r>
            <a:r>
              <a:rPr lang="en-US" sz="1800" dirty="0"/>
              <a:t>Takes responsibility, organized, goal oriented, seeks practical solutions, stimulates activity, moves quickly to action, decisive, exudes confidence, excels in emergencies, reliable, task focused, logical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Weaknesses: </a:t>
            </a:r>
            <a:r>
              <a:rPr lang="en-US" sz="1800" dirty="0"/>
              <a:t>Inflexible, intolerant of mistakes, blames others, judgmental, controlling, close-minded, insensitive, decides for others, impatient, tactless</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Major Challenge: </a:t>
            </a:r>
            <a:r>
              <a:rPr lang="en-US" sz="1800" dirty="0"/>
              <a:t>Seeing people as people, with legitimate personal needs</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Inherent Desire: </a:t>
            </a:r>
            <a:r>
              <a:rPr lang="en-US" sz="1800" dirty="0"/>
              <a:t>To know that the team in on board, to be validated</a:t>
            </a:r>
          </a:p>
          <a:p>
            <a:pPr marL="285750" indent="-285750">
              <a:spcBef>
                <a:spcPts val="0"/>
              </a:spcBef>
              <a:spcAft>
                <a:spcPts val="1800"/>
              </a:spcAft>
              <a:buClr>
                <a:srgbClr val="EF282F"/>
              </a:buClr>
              <a:buFont typeface="Webdings" panose="05030102010509060703" pitchFamily="18" charset="2"/>
              <a:buChar char="4"/>
            </a:pPr>
            <a:endParaRPr lang="en-US" sz="1800" dirty="0" smtClean="0"/>
          </a:p>
        </p:txBody>
      </p:sp>
      <p:sp>
        <p:nvSpPr>
          <p:cNvPr id="22" name="TextBox 21"/>
          <p:cNvSpPr txBox="1"/>
          <p:nvPr/>
        </p:nvSpPr>
        <p:spPr>
          <a:xfrm>
            <a:off x="407846" y="5652142"/>
            <a:ext cx="1057366" cy="707832"/>
          </a:xfrm>
          <a:prstGeom prst="rect">
            <a:avLst/>
          </a:prstGeom>
          <a:noFill/>
        </p:spPr>
        <p:txBody>
          <a:bodyPr wrap="square" lIns="91387" tIns="45693" rIns="91387" bIns="45693" rtlCol="0">
            <a:spAutoFit/>
          </a:bodyPr>
          <a:lstStyle/>
          <a:p>
            <a:pPr algn="r" defTabSz="1018229"/>
            <a:r>
              <a:rPr lang="en-US" sz="2000" b="1" dirty="0">
                <a:solidFill>
                  <a:schemeClr val="tx1">
                    <a:lumMod val="75000"/>
                    <a:lumOff val="25000"/>
                  </a:schemeClr>
                </a:solidFill>
                <a:latin typeface="Century Gothic" charset="0"/>
                <a:ea typeface="Century Gothic" charset="0"/>
                <a:cs typeface="Century Gothic" charset="0"/>
              </a:rPr>
              <a:t>Innate AMBR</a:t>
            </a:r>
          </a:p>
        </p:txBody>
      </p:sp>
      <p:sp>
        <p:nvSpPr>
          <p:cNvPr id="41" name="TextBox 40"/>
          <p:cNvSpPr txBox="1"/>
          <p:nvPr/>
        </p:nvSpPr>
        <p:spPr>
          <a:xfrm>
            <a:off x="499286" y="4960449"/>
            <a:ext cx="9124130" cy="615553"/>
          </a:xfrm>
          <a:prstGeom prst="rect">
            <a:avLst/>
          </a:prstGeom>
          <a:noFill/>
        </p:spPr>
        <p:txBody>
          <a:bodyPr wrap="square" rtlCol="0">
            <a:spAutoFit/>
          </a:bodyPr>
          <a:lstStyle/>
          <a:p>
            <a:pPr algn="r"/>
            <a:r>
              <a:rPr lang="en-US" b="1" i="1" dirty="0">
                <a:solidFill>
                  <a:schemeClr val="tx1">
                    <a:lumMod val="75000"/>
                    <a:lumOff val="25000"/>
                  </a:schemeClr>
                </a:solidFill>
                <a:latin typeface="Century Gothic" charset="0"/>
                <a:ea typeface="Century Gothic" charset="0"/>
                <a:cs typeface="Century Gothic" charset="0"/>
              </a:rPr>
              <a:t>“A team effort is a lot of people doing what I say.”</a:t>
            </a:r>
          </a:p>
          <a:p>
            <a:pPr algn="r"/>
            <a:r>
              <a:rPr lang="en-US" sz="1600" b="1" i="1" dirty="0">
                <a:solidFill>
                  <a:schemeClr val="tx1">
                    <a:lumMod val="75000"/>
                    <a:lumOff val="25000"/>
                  </a:schemeClr>
                </a:solidFill>
                <a:latin typeface="Century Gothic" charset="0"/>
                <a:ea typeface="Century Gothic" charset="0"/>
                <a:cs typeface="Century Gothic" charset="0"/>
              </a:rPr>
              <a:t>- Michael Winner</a:t>
            </a:r>
          </a:p>
        </p:txBody>
      </p:sp>
      <p:sp>
        <p:nvSpPr>
          <p:cNvPr id="43" name="Text Box 12"/>
          <p:cNvSpPr txBox="1">
            <a:spLocks noChangeArrowheads="1"/>
          </p:cNvSpPr>
          <p:nvPr/>
        </p:nvSpPr>
        <p:spPr bwMode="auto">
          <a:xfrm>
            <a:off x="1528307" y="5704255"/>
            <a:ext cx="8077200" cy="954107"/>
          </a:xfrm>
          <a:prstGeom prst="rect">
            <a:avLst/>
          </a:prstGeom>
          <a:solidFill>
            <a:srgbClr val="F78009"/>
          </a:solidFill>
          <a:ln w="9525">
            <a:solidFill>
              <a:schemeClr val="tx1"/>
            </a:solidFill>
            <a:miter lim="800000"/>
            <a:headEnd/>
            <a:tailEnd/>
          </a:ln>
        </p:spPr>
        <p:txBody>
          <a:bodyPr wrap="square" lIns="91387" tIns="45693" rIns="91387" bIns="45693">
            <a:spAutoFit/>
          </a:bodyPr>
          <a:lstStyle/>
          <a:p>
            <a:pPr lvl="0"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ttention</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Oranges naturally attend to task, process, and certainty</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lvl="0"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M</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indset</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Plan the work–work the plan </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lvl="0"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B</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ehavior</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Execute with discipline and rigor</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lvl="0"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R</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esults</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Success through processes and consistency</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p:txBody>
      </p: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9741327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30412" y="-14492"/>
            <a:ext cx="2044467" cy="687249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effectLst>
                  <a:outerShdw blurRad="38100" dist="38100" dir="2700000" algn="tl">
                    <a:srgbClr val="000000">
                      <a:alpha val="43137"/>
                    </a:srgbClr>
                  </a:outerShdw>
                </a:effectLst>
              </a:rPr>
              <a:t>Blue: “Visioning” Idea-Builders</a:t>
            </a: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Text Placeholder 5"/>
          <p:cNvSpPr txBox="1">
            <a:spLocks/>
          </p:cNvSpPr>
          <p:nvPr/>
        </p:nvSpPr>
        <p:spPr>
          <a:xfrm>
            <a:off x="407846" y="1240319"/>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200"/>
              </a:spcAft>
              <a:buClr>
                <a:srgbClr val="EF282F"/>
              </a:buClr>
              <a:buFont typeface="Webdings" panose="05030102010509060703" pitchFamily="18" charset="2"/>
              <a:buChar char="4"/>
            </a:pPr>
            <a:r>
              <a:rPr lang="en-US" sz="1800" dirty="0">
                <a:solidFill>
                  <a:srgbClr val="0061AA"/>
                </a:solidFill>
              </a:rPr>
              <a:t>Signature Personality DNA: </a:t>
            </a:r>
            <a:r>
              <a:rPr lang="en-US" sz="1800" dirty="0"/>
              <a:t>Primary motivation is to plan and be the best at whatever they set out to do. Blues are the team thinkers and visionaries.    </a:t>
            </a:r>
          </a:p>
          <a:p>
            <a:pPr marL="285750" indent="-285750">
              <a:spcBef>
                <a:spcPts val="0"/>
              </a:spcBef>
              <a:spcAft>
                <a:spcPts val="1200"/>
              </a:spcAft>
              <a:buClr>
                <a:srgbClr val="EF282F"/>
              </a:buClr>
              <a:buFont typeface="Webdings" panose="05030102010509060703" pitchFamily="18" charset="2"/>
              <a:buChar char="4"/>
            </a:pPr>
            <a:r>
              <a:rPr lang="en-US" sz="1800" dirty="0">
                <a:solidFill>
                  <a:srgbClr val="0061AA"/>
                </a:solidFill>
              </a:rPr>
              <a:t>Strengths: </a:t>
            </a:r>
            <a:r>
              <a:rPr lang="en-US" sz="1800" dirty="0"/>
              <a:t>Visionary, innovative, inquisitive, analytical, bright, independent, schedule oriented, detail conscious, persistent, thorough, finds creative solutions, finishes what they start, orderly, organized, can solve others’ </a:t>
            </a:r>
            <a:r>
              <a:rPr lang="en-US" sz="1800" dirty="0" smtClean="0"/>
              <a:t>problems</a:t>
            </a:r>
            <a:endParaRPr lang="en-US" sz="1800" dirty="0"/>
          </a:p>
          <a:p>
            <a:pPr marL="285750" indent="-285750">
              <a:spcBef>
                <a:spcPts val="0"/>
              </a:spcBef>
              <a:spcAft>
                <a:spcPts val="1200"/>
              </a:spcAft>
              <a:buClr>
                <a:srgbClr val="EF282F"/>
              </a:buClr>
              <a:buFont typeface="Webdings" panose="05030102010509060703" pitchFamily="18" charset="2"/>
              <a:buChar char="4"/>
            </a:pPr>
            <a:r>
              <a:rPr lang="en-US" sz="1800" dirty="0">
                <a:solidFill>
                  <a:srgbClr val="0061AA"/>
                </a:solidFill>
              </a:rPr>
              <a:t>Weaknesses: </a:t>
            </a:r>
            <a:r>
              <a:rPr lang="en-US" sz="1800" dirty="0"/>
              <a:t>Standards often too high, argumentative, critical, depressed over imperfections, remembers the negatives, self-centered, hard to please, anti-authority, values ideas more than people </a:t>
            </a:r>
          </a:p>
          <a:p>
            <a:pPr marL="285750" indent="-285750">
              <a:spcBef>
                <a:spcPts val="0"/>
              </a:spcBef>
              <a:spcAft>
                <a:spcPts val="1200"/>
              </a:spcAft>
              <a:buClr>
                <a:srgbClr val="EF282F"/>
              </a:buClr>
              <a:buFont typeface="Webdings" panose="05030102010509060703" pitchFamily="18" charset="2"/>
              <a:buChar char="4"/>
            </a:pPr>
            <a:r>
              <a:rPr lang="en-US" sz="1800" dirty="0">
                <a:solidFill>
                  <a:srgbClr val="0061AA"/>
                </a:solidFill>
              </a:rPr>
              <a:t>Major Challenge: </a:t>
            </a:r>
            <a:r>
              <a:rPr lang="en-US" sz="1800" dirty="0"/>
              <a:t>Joining teams as collaborators</a:t>
            </a:r>
          </a:p>
          <a:p>
            <a:pPr marL="285750" indent="-285750">
              <a:spcBef>
                <a:spcPts val="0"/>
              </a:spcBef>
              <a:spcAft>
                <a:spcPts val="1200"/>
              </a:spcAft>
              <a:buClr>
                <a:srgbClr val="EF282F"/>
              </a:buClr>
              <a:buFont typeface="Webdings" panose="05030102010509060703" pitchFamily="18" charset="2"/>
              <a:buChar char="4"/>
            </a:pPr>
            <a:r>
              <a:rPr lang="en-US" sz="1800" dirty="0">
                <a:solidFill>
                  <a:srgbClr val="0061AA"/>
                </a:solidFill>
              </a:rPr>
              <a:t>Inherent Desire: </a:t>
            </a:r>
            <a:r>
              <a:rPr lang="en-US" sz="1800" dirty="0"/>
              <a:t>Team approval and </a:t>
            </a:r>
            <a:r>
              <a:rPr lang="en-US" sz="1800" dirty="0" smtClean="0"/>
              <a:t>attention</a:t>
            </a:r>
            <a:endParaRPr lang="en-US" sz="1800" dirty="0"/>
          </a:p>
          <a:p>
            <a:pPr marL="285750" indent="-285750">
              <a:spcBef>
                <a:spcPts val="0"/>
              </a:spcBef>
              <a:spcAft>
                <a:spcPts val="1200"/>
              </a:spcAft>
              <a:buClr>
                <a:srgbClr val="EF282F"/>
              </a:buClr>
              <a:buFont typeface="Webdings" panose="05030102010509060703" pitchFamily="18" charset="2"/>
              <a:buChar char="4"/>
            </a:pPr>
            <a:endParaRPr lang="en-US" sz="1800" dirty="0" smtClean="0"/>
          </a:p>
        </p:txBody>
      </p:sp>
      <p:sp>
        <p:nvSpPr>
          <p:cNvPr id="22" name="TextBox 21"/>
          <p:cNvSpPr txBox="1"/>
          <p:nvPr/>
        </p:nvSpPr>
        <p:spPr>
          <a:xfrm>
            <a:off x="407846" y="5652142"/>
            <a:ext cx="1057366" cy="707832"/>
          </a:xfrm>
          <a:prstGeom prst="rect">
            <a:avLst/>
          </a:prstGeom>
          <a:noFill/>
        </p:spPr>
        <p:txBody>
          <a:bodyPr wrap="square" lIns="91387" tIns="45693" rIns="91387" bIns="45693" rtlCol="0">
            <a:spAutoFit/>
          </a:bodyPr>
          <a:lstStyle/>
          <a:p>
            <a:pPr algn="r" defTabSz="1018229"/>
            <a:r>
              <a:rPr lang="en-US" sz="2000" b="1" dirty="0">
                <a:solidFill>
                  <a:schemeClr val="tx1">
                    <a:lumMod val="75000"/>
                    <a:lumOff val="25000"/>
                  </a:schemeClr>
                </a:solidFill>
                <a:latin typeface="Century Gothic" charset="0"/>
                <a:ea typeface="Century Gothic" charset="0"/>
                <a:cs typeface="Century Gothic" charset="0"/>
              </a:rPr>
              <a:t>Innate AMBR</a:t>
            </a:r>
          </a:p>
        </p:txBody>
      </p:sp>
      <p:sp>
        <p:nvSpPr>
          <p:cNvPr id="24" name="TextBox 23"/>
          <p:cNvSpPr txBox="1"/>
          <p:nvPr/>
        </p:nvSpPr>
        <p:spPr>
          <a:xfrm>
            <a:off x="583106" y="4693749"/>
            <a:ext cx="9124130" cy="892552"/>
          </a:xfrm>
          <a:prstGeom prst="rect">
            <a:avLst/>
          </a:prstGeom>
          <a:noFill/>
        </p:spPr>
        <p:txBody>
          <a:bodyPr wrap="square" rtlCol="0">
            <a:spAutoFit/>
          </a:bodyPr>
          <a:lstStyle/>
          <a:p>
            <a:pPr algn="ctr"/>
            <a:r>
              <a:rPr lang="en-US" b="1" i="1" dirty="0">
                <a:solidFill>
                  <a:schemeClr val="tx1">
                    <a:lumMod val="75000"/>
                    <a:lumOff val="25000"/>
                  </a:schemeClr>
                </a:solidFill>
                <a:latin typeface="Century Gothic" charset="0"/>
                <a:ea typeface="Century Gothic" charset="0"/>
                <a:cs typeface="Century Gothic" charset="0"/>
              </a:rPr>
              <a:t>“The difference between a dreamer and a visionary is that a dreamer has his eyes closed and a visionary has his eyes open.”</a:t>
            </a:r>
          </a:p>
          <a:p>
            <a:pPr algn="r"/>
            <a:r>
              <a:rPr lang="en-US" sz="1400" b="1" i="1" dirty="0">
                <a:solidFill>
                  <a:schemeClr val="tx1">
                    <a:lumMod val="75000"/>
                    <a:lumOff val="25000"/>
                  </a:schemeClr>
                </a:solidFill>
                <a:latin typeface="Century Gothic" charset="0"/>
                <a:ea typeface="Century Gothic" charset="0"/>
                <a:cs typeface="Century Gothic" charset="0"/>
              </a:rPr>
              <a:t>- Martin Luther King, Jr.</a:t>
            </a:r>
          </a:p>
        </p:txBody>
      </p:sp>
      <p:sp>
        <p:nvSpPr>
          <p:cNvPr id="43" name="Text Box 12"/>
          <p:cNvSpPr txBox="1">
            <a:spLocks noChangeArrowheads="1"/>
          </p:cNvSpPr>
          <p:nvPr/>
        </p:nvSpPr>
        <p:spPr bwMode="auto">
          <a:xfrm>
            <a:off x="1528307" y="5540790"/>
            <a:ext cx="8077200" cy="1169496"/>
          </a:xfrm>
          <a:prstGeom prst="rect">
            <a:avLst/>
          </a:prstGeom>
          <a:solidFill>
            <a:srgbClr val="0070C0"/>
          </a:solidFill>
          <a:ln w="9525">
            <a:solidFill>
              <a:schemeClr val="tx1"/>
            </a:solidFill>
            <a:miter lim="800000"/>
            <a:headEnd/>
            <a:tailEnd/>
          </a:ln>
        </p:spPr>
        <p:txBody>
          <a:bodyPr wrap="square" lIns="91387" tIns="45693" rIns="91387" bIns="45693">
            <a:spAutoFit/>
          </a:bodyPr>
          <a:lstStyle/>
          <a:p>
            <a:pPr algn="ctr" defTabSz="1018229">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ttention</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a:t>
            </a:r>
            <a:r>
              <a:rPr lang="en-US" sz="1400" kern="0" dirty="0" smtClean="0">
                <a:solidFill>
                  <a:schemeClr val="bg1"/>
                </a:solidFill>
                <a:latin typeface="Century Gothic" charset="0"/>
                <a:ea typeface="Century Gothic" charset="0"/>
                <a:cs typeface="Century Gothic" charset="0"/>
              </a:rPr>
              <a:t>Blues naturally tend to ideas, concepts, and being the “best”</a:t>
            </a:r>
            <a:endPar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M</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indset</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a:t>
            </a:r>
            <a:r>
              <a:rPr lang="en-US" sz="1400" kern="0" dirty="0" smtClean="0">
                <a:solidFill>
                  <a:schemeClr val="bg1"/>
                </a:solidFill>
                <a:latin typeface="Century Gothic" charset="0"/>
                <a:ea typeface="Century Gothic" charset="0"/>
                <a:cs typeface="Century Gothic" charset="0"/>
              </a:rPr>
              <a:t>Big, novel ideas are ideal</a:t>
            </a:r>
            <a:endPar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B</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ehavior</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a:t>
            </a:r>
            <a:r>
              <a:rPr lang="en-US" sz="1400" kern="0" dirty="0" smtClean="0">
                <a:solidFill>
                  <a:schemeClr val="bg1"/>
                </a:solidFill>
                <a:latin typeface="Century Gothic" charset="0"/>
                <a:ea typeface="Century Gothic" charset="0"/>
                <a:cs typeface="Century Gothic" charset="0"/>
              </a:rPr>
              <a:t>Blues generate, and then promulgate their ideas </a:t>
            </a:r>
          </a:p>
          <a:p>
            <a:pPr algn="ctr" defTabSz="1018229">
              <a:defRPr/>
            </a:pPr>
            <a:r>
              <a:rPr lang="en-US" sz="1400" kern="0" dirty="0" smtClean="0">
                <a:solidFill>
                  <a:schemeClr val="bg1"/>
                </a:solidFill>
                <a:latin typeface="Century Gothic" charset="0"/>
                <a:ea typeface="Century Gothic" charset="0"/>
                <a:cs typeface="Century Gothic" charset="0"/>
              </a:rPr>
              <a:t>(often faster than anyone can respond to them)</a:t>
            </a:r>
            <a:endPar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R</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esults</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a:t>
            </a:r>
            <a:r>
              <a:rPr lang="en-US" sz="1400" kern="0" dirty="0" smtClean="0">
                <a:solidFill>
                  <a:schemeClr val="bg1"/>
                </a:solidFill>
                <a:latin typeface="Century Gothic" charset="0"/>
                <a:ea typeface="Century Gothic" charset="0"/>
                <a:cs typeface="Century Gothic" charset="0"/>
              </a:rPr>
              <a:t>Success through excellence and innovation</a:t>
            </a:r>
            <a:endPar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endParaRPr>
          </a:p>
        </p:txBody>
      </p: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3874260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32207" y="2383717"/>
            <a:ext cx="6858000" cy="206158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ENTJ: The Field Marshall</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11480" y="1410434"/>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E</a:t>
            </a:r>
            <a:r>
              <a:rPr lang="en-US" sz="2400" dirty="0" smtClean="0">
                <a:solidFill>
                  <a:schemeClr val="tx1"/>
                </a:solidFill>
                <a:latin typeface="Century Gothic" charset="0"/>
                <a:ea typeface="Century Gothic" charset="0"/>
                <a:cs typeface="Century Gothic" charset="0"/>
              </a:rPr>
              <a:t>XTROVERTED</a:t>
            </a:r>
            <a:endParaRPr lang="en-US" sz="2400" dirty="0">
              <a:solidFill>
                <a:schemeClr val="tx1"/>
              </a:solidFill>
              <a:latin typeface="Century Gothic" charset="0"/>
              <a:ea typeface="Century Gothic" charset="0"/>
              <a:cs typeface="Century Gothic" charset="0"/>
            </a:endParaRPr>
          </a:p>
        </p:txBody>
      </p:sp>
      <p:sp>
        <p:nvSpPr>
          <p:cNvPr id="24" name="Rounded Rectangle 23"/>
          <p:cNvSpPr/>
          <p:nvPr/>
        </p:nvSpPr>
        <p:spPr>
          <a:xfrm>
            <a:off x="411480" y="2782034"/>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43" name="Rounded Rectangle 42"/>
          <p:cNvSpPr/>
          <p:nvPr/>
        </p:nvSpPr>
        <p:spPr>
          <a:xfrm>
            <a:off x="411480" y="1867634"/>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Century Gothic" charset="0"/>
                <a:ea typeface="Century Gothic" charset="0"/>
                <a:cs typeface="Century Gothic" charset="0"/>
              </a:rPr>
              <a:t>I</a:t>
            </a:r>
            <a:r>
              <a:rPr lang="en-US" sz="2400" b="1" dirty="0" smtClean="0">
                <a:solidFill>
                  <a:schemeClr val="tx1"/>
                </a:solidFill>
                <a:latin typeface="Century Gothic" charset="0"/>
                <a:ea typeface="Century Gothic" charset="0"/>
                <a:cs typeface="Century Gothic" charset="0"/>
              </a:rPr>
              <a:t>N</a:t>
            </a:r>
            <a:r>
              <a:rPr lang="en-US" sz="2400" dirty="0" smtClean="0">
                <a:solidFill>
                  <a:schemeClr val="tx1"/>
                </a:solidFill>
                <a:latin typeface="Century Gothic" charset="0"/>
                <a:ea typeface="Century Gothic" charset="0"/>
                <a:cs typeface="Century Gothic" charset="0"/>
              </a:rPr>
              <a:t>TUITING</a:t>
            </a:r>
            <a:endParaRPr lang="en-US" sz="2400" dirty="0">
              <a:solidFill>
                <a:schemeClr val="tx1"/>
              </a:solidFill>
              <a:latin typeface="Century Gothic" charset="0"/>
              <a:ea typeface="Century Gothic" charset="0"/>
              <a:cs typeface="Century Gothic" charset="0"/>
            </a:endParaRPr>
          </a:p>
        </p:txBody>
      </p:sp>
      <p:sp>
        <p:nvSpPr>
          <p:cNvPr id="44" name="Rounded Rectangle 43"/>
          <p:cNvSpPr/>
          <p:nvPr/>
        </p:nvSpPr>
        <p:spPr>
          <a:xfrm>
            <a:off x="411480" y="2324834"/>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45" name="TextBox 44"/>
          <p:cNvSpPr txBox="1"/>
          <p:nvPr/>
        </p:nvSpPr>
        <p:spPr>
          <a:xfrm>
            <a:off x="3088005" y="1422102"/>
            <a:ext cx="683323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Dominant, Outgoing, Energetic, Communicative</a:t>
            </a:r>
          </a:p>
        </p:txBody>
      </p:sp>
      <p:sp>
        <p:nvSpPr>
          <p:cNvPr id="46" name="TextBox 45"/>
          <p:cNvSpPr txBox="1"/>
          <p:nvPr/>
        </p:nvSpPr>
        <p:spPr>
          <a:xfrm>
            <a:off x="3088005" y="1879302"/>
            <a:ext cx="683323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Innovative, Forward-Thinking, Visionary, Bold </a:t>
            </a:r>
          </a:p>
        </p:txBody>
      </p:sp>
      <p:sp>
        <p:nvSpPr>
          <p:cNvPr id="47" name="TextBox 46"/>
          <p:cNvSpPr txBox="1"/>
          <p:nvPr/>
        </p:nvSpPr>
        <p:spPr>
          <a:xfrm>
            <a:off x="3088005" y="2336502"/>
            <a:ext cx="683323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Analytical, Objective, Rational, Blunt</a:t>
            </a:r>
          </a:p>
        </p:txBody>
      </p:sp>
      <p:sp>
        <p:nvSpPr>
          <p:cNvPr id="48" name="TextBox 47"/>
          <p:cNvSpPr txBox="1"/>
          <p:nvPr/>
        </p:nvSpPr>
        <p:spPr>
          <a:xfrm>
            <a:off x="3088005" y="2805370"/>
            <a:ext cx="683323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Ambitious, Determined, Organized, Decisive</a:t>
            </a:r>
          </a:p>
        </p:txBody>
      </p:sp>
      <p:sp>
        <p:nvSpPr>
          <p:cNvPr id="49" name="TextBox 48"/>
          <p:cNvSpPr txBox="1"/>
          <p:nvPr/>
        </p:nvSpPr>
        <p:spPr>
          <a:xfrm>
            <a:off x="3088005" y="3303290"/>
            <a:ext cx="6833235"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Strategic leaders</a:t>
            </a:r>
            <a:r>
              <a:rPr lang="en-US" sz="1400" dirty="0">
                <a:solidFill>
                  <a:schemeClr val="tx1">
                    <a:lumMod val="75000"/>
                    <a:lumOff val="25000"/>
                  </a:schemeClr>
                </a:solidFill>
                <a:latin typeface="Century Gothic" charset="0"/>
                <a:ea typeface="Century Gothic" charset="0"/>
                <a:cs typeface="Century Gothic" charset="0"/>
              </a:rPr>
              <a:t>, motivated to organize change, enjoy bringing order to the world around them, good at conceptualizing new solutions, quick to see inefficiency and flaws, decisive, enjoy developing long-range plans, organizes people and processes, excel in discovering and implementing solutions, enjoy logical reasoning, articulate, quick-witted, analytical, objective, assertive, enjoys taking charge, very motivated by success, enjoys hard work, ambitious, interested in gaining power and influence, decision-making is a vocation, blunt, driven to get things done, critical, friendly, outgoing, love working with others toward a common goal, focused on results and want to be productive, competent, and </a:t>
            </a:r>
            <a:r>
              <a:rPr lang="en-US" sz="1400" dirty="0" smtClean="0">
                <a:solidFill>
                  <a:schemeClr val="tx1">
                    <a:lumMod val="75000"/>
                    <a:lumOff val="25000"/>
                  </a:schemeClr>
                </a:solidFill>
                <a:latin typeface="Century Gothic" charset="0"/>
                <a:ea typeface="Century Gothic" charset="0"/>
                <a:cs typeface="Century Gothic" charset="0"/>
              </a:rPr>
              <a:t>influential </a:t>
            </a:r>
            <a:endParaRPr lang="en-US" sz="1400" dirty="0">
              <a:solidFill>
                <a:schemeClr val="tx1">
                  <a:lumMod val="75000"/>
                  <a:lumOff val="25000"/>
                </a:schemeClr>
              </a:solidFill>
              <a:latin typeface="Century Gothic" charset="0"/>
              <a:ea typeface="Century Gothic" charset="0"/>
              <a:cs typeface="Century Gothic" charset="0"/>
            </a:endParaRPr>
          </a:p>
        </p:txBody>
      </p:sp>
      <p:pic>
        <p:nvPicPr>
          <p:cNvPr id="50" name="Picture 49" descr="ENFJ-1024x102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480" y="3315434"/>
            <a:ext cx="2362200" cy="2362200"/>
          </a:xfrm>
          <a:prstGeom prst="rect">
            <a:avLst/>
          </a:prstGeom>
        </p:spPr>
      </p:pic>
      <p:sp>
        <p:nvSpPr>
          <p:cNvPr id="51" name="TextBox 50"/>
          <p:cNvSpPr txBox="1"/>
          <p:nvPr/>
        </p:nvSpPr>
        <p:spPr>
          <a:xfrm>
            <a:off x="3088005" y="5583040"/>
            <a:ext cx="6902569"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ENTJs: </a:t>
            </a:r>
            <a:r>
              <a:rPr lang="en-US" sz="1500" dirty="0">
                <a:solidFill>
                  <a:schemeClr val="tx1">
                    <a:lumMod val="75000"/>
                    <a:lumOff val="25000"/>
                  </a:schemeClr>
                </a:solidFill>
                <a:latin typeface="Century Gothic" charset="0"/>
                <a:ea typeface="Century Gothic" charset="0"/>
                <a:cs typeface="Century Gothic" charset="0"/>
              </a:rPr>
              <a:t>Bill Gates, Carl Sagan, Margaret Thatcher, Napoleon Bonaparte, Al Gore, Madeleine Albright, Douglas MacArthur, Alexander Hamilton, Nancy Pelosi</a:t>
            </a:r>
          </a:p>
        </p:txBody>
      </p:sp>
      <p:pic>
        <p:nvPicPr>
          <p:cNvPr id="63" name="Picture 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35144675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95049" y="2400126"/>
            <a:ext cx="6872492" cy="204325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INTJ: The Mastermind</a:t>
            </a:r>
            <a:endParaRPr lang="en-US" dirty="0">
              <a:solidFill>
                <a:srgbClr val="0061AA"/>
              </a:solidFill>
            </a:endParaRPr>
          </a:p>
        </p:txBody>
      </p:sp>
      <p:sp>
        <p:nvSpPr>
          <p:cNvPr id="4" name="Rectangle 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tangle 18"/>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Rectangle 20"/>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28625" y="142875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I</a:t>
            </a:r>
            <a:r>
              <a:rPr lang="en-US" sz="2400" dirty="0" smtClean="0">
                <a:solidFill>
                  <a:schemeClr val="tx1"/>
                </a:solidFill>
                <a:latin typeface="Century Gothic" charset="0"/>
                <a:ea typeface="Century Gothic" charset="0"/>
                <a:cs typeface="Century Gothic" charset="0"/>
              </a:rPr>
              <a:t>NTROVERTED</a:t>
            </a:r>
            <a:endParaRPr lang="en-US" sz="2400" dirty="0">
              <a:solidFill>
                <a:schemeClr val="tx1"/>
              </a:solidFill>
              <a:latin typeface="Century Gothic" charset="0"/>
              <a:ea typeface="Century Gothic" charset="0"/>
              <a:cs typeface="Century Gothic" charset="0"/>
            </a:endParaRPr>
          </a:p>
        </p:txBody>
      </p:sp>
      <p:sp>
        <p:nvSpPr>
          <p:cNvPr id="24" name="Rounded Rectangle 23"/>
          <p:cNvSpPr/>
          <p:nvPr/>
        </p:nvSpPr>
        <p:spPr>
          <a:xfrm>
            <a:off x="428625" y="280035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25" name="Rounded Rectangle 24"/>
          <p:cNvSpPr/>
          <p:nvPr/>
        </p:nvSpPr>
        <p:spPr>
          <a:xfrm>
            <a:off x="428625" y="188595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Century Gothic" charset="0"/>
                <a:ea typeface="Century Gothic" charset="0"/>
                <a:cs typeface="Century Gothic" charset="0"/>
              </a:rPr>
              <a:t>I</a:t>
            </a:r>
            <a:r>
              <a:rPr lang="en-US" sz="2400" b="1" dirty="0" smtClean="0">
                <a:solidFill>
                  <a:schemeClr val="tx1"/>
                </a:solidFill>
                <a:latin typeface="Century Gothic" charset="0"/>
                <a:ea typeface="Century Gothic" charset="0"/>
                <a:cs typeface="Century Gothic" charset="0"/>
              </a:rPr>
              <a:t>N</a:t>
            </a:r>
            <a:r>
              <a:rPr lang="en-US" sz="2400" dirty="0" smtClean="0">
                <a:solidFill>
                  <a:schemeClr val="tx1"/>
                </a:solidFill>
                <a:latin typeface="Century Gothic" charset="0"/>
                <a:ea typeface="Century Gothic" charset="0"/>
                <a:cs typeface="Century Gothic" charset="0"/>
              </a:rPr>
              <a:t>TUITING</a:t>
            </a:r>
            <a:endParaRPr lang="en-US" sz="2400" dirty="0">
              <a:solidFill>
                <a:schemeClr val="tx1"/>
              </a:solidFill>
              <a:latin typeface="Century Gothic" charset="0"/>
              <a:ea typeface="Century Gothic" charset="0"/>
              <a:cs typeface="Century Gothic" charset="0"/>
            </a:endParaRPr>
          </a:p>
        </p:txBody>
      </p:sp>
      <p:sp>
        <p:nvSpPr>
          <p:cNvPr id="26" name="Rounded Rectangle 25"/>
          <p:cNvSpPr/>
          <p:nvPr/>
        </p:nvSpPr>
        <p:spPr>
          <a:xfrm>
            <a:off x="428625" y="234315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27" name="TextBox 26"/>
          <p:cNvSpPr txBox="1"/>
          <p:nvPr/>
        </p:nvSpPr>
        <p:spPr>
          <a:xfrm>
            <a:off x="3038475" y="1428750"/>
            <a:ext cx="6981826"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Thoughtful, Reserved, Independent, Focused</a:t>
            </a:r>
          </a:p>
        </p:txBody>
      </p:sp>
      <p:sp>
        <p:nvSpPr>
          <p:cNvPr id="28" name="TextBox 27"/>
          <p:cNvSpPr txBox="1"/>
          <p:nvPr/>
        </p:nvSpPr>
        <p:spPr>
          <a:xfrm>
            <a:off x="3038475" y="1885950"/>
            <a:ext cx="6981826"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Innovative, Forward-Thinking, Imaginary, Theoretical</a:t>
            </a:r>
          </a:p>
        </p:txBody>
      </p:sp>
      <p:sp>
        <p:nvSpPr>
          <p:cNvPr id="29" name="TextBox 28"/>
          <p:cNvSpPr txBox="1"/>
          <p:nvPr/>
        </p:nvSpPr>
        <p:spPr>
          <a:xfrm>
            <a:off x="3038475" y="2343150"/>
            <a:ext cx="6981826"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Analytical, Objective, Rational, Tough-Minded</a:t>
            </a:r>
          </a:p>
        </p:txBody>
      </p:sp>
      <p:sp>
        <p:nvSpPr>
          <p:cNvPr id="30" name="TextBox 29"/>
          <p:cNvSpPr txBox="1"/>
          <p:nvPr/>
        </p:nvSpPr>
        <p:spPr>
          <a:xfrm>
            <a:off x="3038475" y="2812018"/>
            <a:ext cx="6981826"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Organized, Determined, Dedicated, Decisive</a:t>
            </a:r>
          </a:p>
        </p:txBody>
      </p:sp>
      <p:sp>
        <p:nvSpPr>
          <p:cNvPr id="31" name="TextBox 30"/>
          <p:cNvSpPr txBox="1"/>
          <p:nvPr/>
        </p:nvSpPr>
        <p:spPr>
          <a:xfrm>
            <a:off x="3038475" y="3309938"/>
            <a:ext cx="6981826"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Analytical problem-solvers</a:t>
            </a:r>
            <a:r>
              <a:rPr lang="en-US" sz="1400" dirty="0">
                <a:solidFill>
                  <a:schemeClr val="tx1">
                    <a:lumMod val="75000"/>
                    <a:lumOff val="25000"/>
                  </a:schemeClr>
                </a:solidFill>
                <a:latin typeface="Century Gothic" charset="0"/>
                <a:ea typeface="Century Gothic" charset="0"/>
                <a:cs typeface="Century Gothic" charset="0"/>
              </a:rPr>
              <a:t>, eager to improve systems and processes with innovative ideas, perceptive about systems and strategy, enjoy logical reasoning and complex problem-solving, intellectual, able to foresee logical outcomes, enjoy applying themselves to a project or idea in depth, approach life by analyzing the theory behind what they see, uncomfortable with unpredictable nature of other people and their emotions, drawn to logical systems, focused inward, hunger for knowledge, strive to constantly increase their competence, often perfectionists with extremely high standards, lifelong learners, keen interest in self-improvement, selective, independent, always looking to add to their base of information and </a:t>
            </a:r>
            <a:r>
              <a:rPr lang="en-US" sz="1400" dirty="0" smtClean="0">
                <a:solidFill>
                  <a:schemeClr val="tx1">
                    <a:lumMod val="75000"/>
                    <a:lumOff val="25000"/>
                  </a:schemeClr>
                </a:solidFill>
                <a:latin typeface="Century Gothic" charset="0"/>
                <a:ea typeface="Century Gothic" charset="0"/>
                <a:cs typeface="Century Gothic" charset="0"/>
              </a:rPr>
              <a:t>awareness </a:t>
            </a:r>
            <a:endParaRPr lang="en-US" sz="1400" dirty="0">
              <a:solidFill>
                <a:schemeClr val="tx1">
                  <a:lumMod val="75000"/>
                  <a:lumOff val="25000"/>
                </a:schemeClr>
              </a:solidFill>
              <a:latin typeface="Century Gothic" charset="0"/>
              <a:ea typeface="Century Gothic" charset="0"/>
              <a:cs typeface="Century Gothic" charset="0"/>
            </a:endParaRPr>
          </a:p>
        </p:txBody>
      </p:sp>
      <p:pic>
        <p:nvPicPr>
          <p:cNvPr id="32" name="Picture 31" descr="ENFJ-1024x102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625" y="3333750"/>
            <a:ext cx="2362200" cy="2362200"/>
          </a:xfrm>
          <a:prstGeom prst="rect">
            <a:avLst/>
          </a:prstGeom>
        </p:spPr>
      </p:pic>
      <p:sp>
        <p:nvSpPr>
          <p:cNvPr id="33" name="TextBox 32"/>
          <p:cNvSpPr txBox="1"/>
          <p:nvPr/>
        </p:nvSpPr>
        <p:spPr>
          <a:xfrm>
            <a:off x="3030854" y="5574448"/>
            <a:ext cx="6974179" cy="800219"/>
          </a:xfrm>
          <a:prstGeom prst="rect">
            <a:avLst/>
          </a:prstGeom>
          <a:noFill/>
        </p:spPr>
        <p:txBody>
          <a:bodyPr wrap="square" rtlCol="0">
            <a:spAutoFit/>
          </a:bodyPr>
          <a:lstStyle/>
          <a:p>
            <a:pPr marL="1371600" indent="-1371600"/>
            <a:r>
              <a:rPr lang="en-US" sz="1600" b="1" dirty="0">
                <a:solidFill>
                  <a:schemeClr val="tx1">
                    <a:lumMod val="75000"/>
                    <a:lumOff val="25000"/>
                  </a:schemeClr>
                </a:solidFill>
                <a:latin typeface="Century Gothic" charset="0"/>
                <a:ea typeface="Century Gothic" charset="0"/>
                <a:cs typeface="Century Gothic" charset="0"/>
              </a:rPr>
              <a:t>Famous INTJs: </a:t>
            </a:r>
            <a:r>
              <a:rPr lang="en-US" sz="1500" dirty="0" err="1">
                <a:solidFill>
                  <a:schemeClr val="tx1">
                    <a:lumMod val="75000"/>
                    <a:lumOff val="25000"/>
                  </a:schemeClr>
                </a:solidFill>
                <a:latin typeface="Century Gothic" charset="0"/>
                <a:ea typeface="Century Gothic" charset="0"/>
                <a:cs typeface="Century Gothic" charset="0"/>
              </a:rPr>
              <a:t>Elon</a:t>
            </a:r>
            <a:r>
              <a:rPr lang="en-US" sz="1500" dirty="0">
                <a:solidFill>
                  <a:schemeClr val="tx1">
                    <a:lumMod val="75000"/>
                    <a:lumOff val="25000"/>
                  </a:schemeClr>
                </a:solidFill>
                <a:latin typeface="Century Gothic" charset="0"/>
                <a:ea typeface="Century Gothic" charset="0"/>
                <a:cs typeface="Century Gothic" charset="0"/>
              </a:rPr>
              <a:t> Musk, Isaac Newton, </a:t>
            </a:r>
            <a:r>
              <a:rPr lang="en-US" sz="1500" dirty="0" err="1">
                <a:solidFill>
                  <a:schemeClr val="tx1">
                    <a:lumMod val="75000"/>
                    <a:lumOff val="25000"/>
                  </a:schemeClr>
                </a:solidFill>
                <a:latin typeface="Century Gothic" charset="0"/>
                <a:ea typeface="Century Gothic" charset="0"/>
                <a:cs typeface="Century Gothic" charset="0"/>
              </a:rPr>
              <a:t>Ayn</a:t>
            </a:r>
            <a:r>
              <a:rPr lang="en-US" sz="1500" dirty="0">
                <a:solidFill>
                  <a:schemeClr val="tx1">
                    <a:lumMod val="75000"/>
                    <a:lumOff val="25000"/>
                  </a:schemeClr>
                </a:solidFill>
                <a:latin typeface="Century Gothic" charset="0"/>
                <a:ea typeface="Century Gothic" charset="0"/>
                <a:cs typeface="Century Gothic" charset="0"/>
              </a:rPr>
              <a:t> Rand, Karl Marx, Nicola Tesla, Steven Hawking, James Cameron, Isaac Asimov, Mark </a:t>
            </a:r>
            <a:r>
              <a:rPr lang="en-US" sz="1500" dirty="0" err="1">
                <a:solidFill>
                  <a:schemeClr val="tx1">
                    <a:lumMod val="75000"/>
                    <a:lumOff val="25000"/>
                  </a:schemeClr>
                </a:solidFill>
                <a:latin typeface="Century Gothic" charset="0"/>
                <a:ea typeface="Century Gothic" charset="0"/>
                <a:cs typeface="Century Gothic" charset="0"/>
              </a:rPr>
              <a:t>Zuckerberg</a:t>
            </a:r>
            <a:r>
              <a:rPr lang="en-US" sz="1500" dirty="0">
                <a:solidFill>
                  <a:schemeClr val="tx1">
                    <a:lumMod val="75000"/>
                    <a:lumOff val="25000"/>
                  </a:schemeClr>
                </a:solidFill>
                <a:latin typeface="Century Gothic" charset="0"/>
                <a:ea typeface="Century Gothic" charset="0"/>
                <a:cs typeface="Century Gothic" charset="0"/>
              </a:rPr>
              <a:t>, Jane Austen, John Adams</a:t>
            </a:r>
          </a:p>
        </p:txBody>
      </p:sp>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39159576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32207" y="2383717"/>
            <a:ext cx="6858000" cy="206158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Personality Typing? Why?</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Text Placeholder 5"/>
          <p:cNvSpPr txBox="1">
            <a:spLocks/>
          </p:cNvSpPr>
          <p:nvPr/>
        </p:nvSpPr>
        <p:spPr>
          <a:xfrm>
            <a:off x="322122" y="1240319"/>
            <a:ext cx="9288604"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smtClean="0"/>
              <a:t>DEVELOP teams must storm – form – norm – perform in only 10 weeks! Working together is critical to that success, and part of working together is understanding each other and ourselves.</a:t>
            </a:r>
          </a:p>
          <a:p>
            <a:pPr marL="285750" indent="-285750">
              <a:spcBef>
                <a:spcPts val="0"/>
              </a:spcBef>
              <a:spcAft>
                <a:spcPts val="600"/>
              </a:spcAft>
              <a:buClr>
                <a:srgbClr val="EF282F"/>
              </a:buClr>
              <a:buFont typeface="Webdings" panose="05030102010509060703" pitchFamily="18" charset="2"/>
              <a:buChar char="4"/>
            </a:pPr>
            <a:r>
              <a:rPr lang="en-US" sz="1800" dirty="0" smtClean="0"/>
              <a:t>Personality typing provides an opportunity for:</a:t>
            </a:r>
          </a:p>
          <a:p>
            <a:pPr marL="742950" lvl="1" indent="-285750">
              <a:spcBef>
                <a:spcPts val="0"/>
              </a:spcBef>
              <a:spcAft>
                <a:spcPts val="600"/>
              </a:spcAft>
              <a:buClr>
                <a:srgbClr val="EF282F"/>
              </a:buClr>
              <a:buFont typeface="Arial" panose="020B0604020202020204" pitchFamily="34" charset="0"/>
              <a:buChar char="•"/>
            </a:pPr>
            <a:r>
              <a:rPr lang="en-US" sz="1600" dirty="0">
                <a:solidFill>
                  <a:srgbClr val="0061AA"/>
                </a:solidFill>
              </a:rPr>
              <a:t>Introspection: </a:t>
            </a:r>
            <a:r>
              <a:rPr lang="en-US" sz="1600" dirty="0"/>
              <a:t>to understand your tendencies and motivations, strengths and weaknesses, and innate preferences</a:t>
            </a:r>
          </a:p>
          <a:p>
            <a:pPr marL="742950" lvl="1" indent="-285750">
              <a:spcBef>
                <a:spcPts val="0"/>
              </a:spcBef>
              <a:spcAft>
                <a:spcPts val="600"/>
              </a:spcAft>
              <a:buClr>
                <a:srgbClr val="EF282F"/>
              </a:buClr>
              <a:buFont typeface="Arial" panose="020B0604020202020204" pitchFamily="34" charset="0"/>
              <a:buChar char="•"/>
            </a:pPr>
            <a:r>
              <a:rPr lang="en-US" sz="1600" dirty="0">
                <a:solidFill>
                  <a:srgbClr val="0061AA"/>
                </a:solidFill>
              </a:rPr>
              <a:t>Interpersonal </a:t>
            </a:r>
            <a:r>
              <a:rPr lang="en-US" sz="1600" dirty="0" smtClean="0">
                <a:solidFill>
                  <a:srgbClr val="0061AA"/>
                </a:solidFill>
              </a:rPr>
              <a:t>skill development: </a:t>
            </a:r>
            <a:r>
              <a:rPr lang="en-US" sz="1600" dirty="0"/>
              <a:t>recognize these traits in others</a:t>
            </a:r>
          </a:p>
          <a:p>
            <a:pPr marL="742950" lvl="1" indent="-285750">
              <a:spcBef>
                <a:spcPts val="0"/>
              </a:spcBef>
              <a:spcAft>
                <a:spcPts val="600"/>
              </a:spcAft>
              <a:buClr>
                <a:srgbClr val="EF282F"/>
              </a:buClr>
              <a:buFont typeface="Arial" panose="020B0604020202020204" pitchFamily="34" charset="0"/>
              <a:buChar char="•"/>
            </a:pPr>
            <a:r>
              <a:rPr lang="en-US" sz="1600" dirty="0">
                <a:solidFill>
                  <a:srgbClr val="0061AA"/>
                </a:solidFill>
              </a:rPr>
              <a:t>Common </a:t>
            </a:r>
            <a:r>
              <a:rPr lang="en-US" sz="1600" dirty="0" smtClean="0">
                <a:solidFill>
                  <a:srgbClr val="0061AA"/>
                </a:solidFill>
              </a:rPr>
              <a:t>language</a:t>
            </a:r>
            <a:r>
              <a:rPr lang="en-US" sz="1600" dirty="0">
                <a:solidFill>
                  <a:srgbClr val="0061AA"/>
                </a:solidFill>
              </a:rPr>
              <a:t>: </a:t>
            </a:r>
            <a:r>
              <a:rPr lang="en-US" sz="1600" dirty="0"/>
              <a:t>provides terminology for identifying inherent nature</a:t>
            </a:r>
          </a:p>
          <a:p>
            <a:pPr marL="742950" lvl="1" indent="-285750">
              <a:spcBef>
                <a:spcPts val="0"/>
              </a:spcBef>
              <a:spcAft>
                <a:spcPts val="600"/>
              </a:spcAft>
              <a:buClr>
                <a:srgbClr val="EF282F"/>
              </a:buClr>
              <a:buFont typeface="Arial" panose="020B0604020202020204" pitchFamily="34" charset="0"/>
              <a:buChar char="•"/>
            </a:pPr>
            <a:r>
              <a:rPr lang="en-US" sz="1600" dirty="0">
                <a:solidFill>
                  <a:srgbClr val="0061AA"/>
                </a:solidFill>
              </a:rPr>
              <a:t>Freedom: </a:t>
            </a:r>
            <a:r>
              <a:rPr lang="en-US" sz="1600" dirty="0"/>
              <a:t>assesses what’s “normal”, identifies inherent needs, and helps alleviate pressure, all so you can be accepted for just being you</a:t>
            </a:r>
          </a:p>
          <a:p>
            <a:pPr marL="285750" indent="-285750">
              <a:spcBef>
                <a:spcPts val="0"/>
              </a:spcBef>
              <a:spcAft>
                <a:spcPts val="600"/>
              </a:spcAft>
              <a:buClr>
                <a:srgbClr val="EF282F"/>
              </a:buClr>
              <a:buFont typeface="Webdings" panose="05030102010509060703" pitchFamily="18" charset="2"/>
              <a:buChar char="4"/>
            </a:pPr>
            <a:r>
              <a:rPr lang="en-US" sz="1800" dirty="0" smtClean="0"/>
              <a:t>Benefits</a:t>
            </a:r>
            <a:r>
              <a:rPr lang="en-US" sz="1800" dirty="0"/>
              <a:t>:</a:t>
            </a:r>
          </a:p>
          <a:p>
            <a:pPr marL="742950" lvl="1" indent="-285750">
              <a:spcBef>
                <a:spcPts val="0"/>
              </a:spcBef>
              <a:spcAft>
                <a:spcPts val="600"/>
              </a:spcAft>
              <a:buClr>
                <a:srgbClr val="EF282F"/>
              </a:buClr>
              <a:buFont typeface="Arial" panose="020B0604020202020204" pitchFamily="34" charset="0"/>
              <a:buChar char="•"/>
            </a:pPr>
            <a:r>
              <a:rPr lang="en-US" dirty="0"/>
              <a:t>Amplified strengths, minimized weaknesses</a:t>
            </a:r>
          </a:p>
          <a:p>
            <a:pPr marL="742950" lvl="1" indent="-285750">
              <a:spcBef>
                <a:spcPts val="0"/>
              </a:spcBef>
              <a:spcAft>
                <a:spcPts val="600"/>
              </a:spcAft>
              <a:buClr>
                <a:srgbClr val="EF282F"/>
              </a:buClr>
              <a:buFont typeface="Arial" panose="020B0604020202020204" pitchFamily="34" charset="0"/>
              <a:buChar char="•"/>
            </a:pPr>
            <a:r>
              <a:rPr lang="en-US" dirty="0"/>
              <a:t>Improved interaction and communication</a:t>
            </a:r>
          </a:p>
          <a:p>
            <a:pPr marL="742950" lvl="1" indent="-285750">
              <a:spcBef>
                <a:spcPts val="0"/>
              </a:spcBef>
              <a:spcAft>
                <a:spcPts val="600"/>
              </a:spcAft>
              <a:buClr>
                <a:srgbClr val="EF282F"/>
              </a:buClr>
              <a:buFont typeface="Arial" panose="020B0604020202020204" pitchFamily="34" charset="0"/>
              <a:buChar char="•"/>
            </a:pPr>
            <a:r>
              <a:rPr lang="en-US" dirty="0"/>
              <a:t>Enriched team dynamic and relationships</a:t>
            </a:r>
          </a:p>
          <a:p>
            <a:pPr marL="742950" lvl="1" indent="-285750">
              <a:spcBef>
                <a:spcPts val="0"/>
              </a:spcBef>
              <a:spcAft>
                <a:spcPts val="600"/>
              </a:spcAft>
              <a:buClr>
                <a:srgbClr val="EF282F"/>
              </a:buClr>
              <a:buFont typeface="Arial" panose="020B0604020202020204" pitchFamily="34" charset="0"/>
              <a:buChar char="•"/>
            </a:pPr>
            <a:r>
              <a:rPr lang="en-US" dirty="0"/>
              <a:t>Increased understanding and patience</a:t>
            </a:r>
          </a:p>
          <a:p>
            <a:pPr marL="742950" lvl="1" indent="-285750">
              <a:spcBef>
                <a:spcPts val="0"/>
              </a:spcBef>
              <a:spcAft>
                <a:spcPts val="600"/>
              </a:spcAft>
              <a:buClr>
                <a:srgbClr val="EF282F"/>
              </a:buClr>
              <a:buFont typeface="Arial" panose="020B0604020202020204" pitchFamily="34" charset="0"/>
              <a:buChar char="•"/>
            </a:pPr>
            <a:r>
              <a:rPr lang="en-US" dirty="0"/>
              <a:t>Enhanced leadership capabilities</a:t>
            </a:r>
          </a:p>
          <a:p>
            <a:pPr marL="742950" lvl="1" indent="-285750">
              <a:spcBef>
                <a:spcPts val="0"/>
              </a:spcBef>
              <a:spcAft>
                <a:spcPts val="600"/>
              </a:spcAft>
              <a:buClr>
                <a:srgbClr val="EF282F"/>
              </a:buClr>
              <a:buFont typeface="Arial" panose="020B0604020202020204" pitchFamily="34" charset="0"/>
              <a:buChar char="•"/>
            </a:pPr>
            <a:r>
              <a:rPr lang="en-US" dirty="0"/>
              <a:t>Increased team performance and efficiency</a:t>
            </a:r>
          </a:p>
          <a:p>
            <a:pPr marL="742950" lvl="1" indent="-285750">
              <a:spcBef>
                <a:spcPts val="0"/>
              </a:spcBef>
              <a:spcAft>
                <a:spcPts val="600"/>
              </a:spcAft>
              <a:buClr>
                <a:srgbClr val="EF282F"/>
              </a:buClr>
              <a:buFont typeface="Arial" panose="020B0604020202020204" pitchFamily="34" charset="0"/>
              <a:buChar char="•"/>
            </a:pPr>
            <a:r>
              <a:rPr lang="en-US" dirty="0"/>
              <a:t>Broadened viewpoints and awareness</a:t>
            </a:r>
          </a:p>
          <a:p>
            <a:pPr marL="742950" lvl="1" indent="-285750">
              <a:spcBef>
                <a:spcPts val="0"/>
              </a:spcBef>
              <a:spcAft>
                <a:spcPts val="600"/>
              </a:spcAft>
              <a:buClr>
                <a:srgbClr val="EF282F"/>
              </a:buClr>
              <a:buFont typeface="Arial" panose="020B0604020202020204" pitchFamily="34" charset="0"/>
              <a:buChar char="•"/>
            </a:pPr>
            <a:r>
              <a:rPr lang="en-US" dirty="0"/>
              <a:t>Enhanced job selection and satisfaction </a:t>
            </a:r>
          </a:p>
          <a:p>
            <a:pPr marL="742950" lvl="1" indent="-285750">
              <a:spcBef>
                <a:spcPts val="0"/>
              </a:spcBef>
              <a:spcAft>
                <a:spcPts val="600"/>
              </a:spcAft>
              <a:buClr>
                <a:srgbClr val="EF282F"/>
              </a:buClr>
              <a:buFont typeface="Arial" panose="020B0604020202020204" pitchFamily="34" charset="0"/>
              <a:buChar char="•"/>
            </a:pPr>
            <a:r>
              <a:rPr lang="en-US" dirty="0"/>
              <a:t>Balanced and diverse teams</a:t>
            </a:r>
          </a:p>
          <a:p>
            <a:pPr marL="742950" lvl="1" indent="-285750">
              <a:spcBef>
                <a:spcPts val="0"/>
              </a:spcBef>
              <a:spcAft>
                <a:spcPts val="1800"/>
              </a:spcAft>
              <a:buClr>
                <a:srgbClr val="EF282F"/>
              </a:buClr>
              <a:buFont typeface="Arial" panose="020B0604020202020204" pitchFamily="34" charset="0"/>
              <a:buChar char="•"/>
            </a:pPr>
            <a:endParaRPr lang="en-US" dirty="0" smtClean="0"/>
          </a:p>
        </p:txBody>
      </p:sp>
      <p:pic>
        <p:nvPicPr>
          <p:cNvPr id="22" name="Picture 21" descr="social-psychology.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91285" y="3980329"/>
            <a:ext cx="2658215" cy="2661497"/>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910174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12894" y="2378890"/>
            <a:ext cx="6872492" cy="208572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ESTJ: The Supervisor</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19100" y="14800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E</a:t>
            </a:r>
            <a:r>
              <a:rPr lang="en-US" sz="2400" dirty="0" smtClean="0">
                <a:solidFill>
                  <a:schemeClr val="tx1"/>
                </a:solidFill>
                <a:latin typeface="Century Gothic" charset="0"/>
                <a:ea typeface="Century Gothic" charset="0"/>
                <a:cs typeface="Century Gothic" charset="0"/>
              </a:rPr>
              <a:t>XTROVERTED</a:t>
            </a:r>
            <a:endParaRPr lang="en-US" sz="2400" dirty="0">
              <a:solidFill>
                <a:schemeClr val="tx1"/>
              </a:solidFill>
              <a:latin typeface="Century Gothic" charset="0"/>
              <a:ea typeface="Century Gothic" charset="0"/>
              <a:cs typeface="Century Gothic" charset="0"/>
            </a:endParaRPr>
          </a:p>
        </p:txBody>
      </p:sp>
      <p:sp>
        <p:nvSpPr>
          <p:cNvPr id="40" name="Rounded Rectangle 39"/>
          <p:cNvSpPr/>
          <p:nvPr/>
        </p:nvSpPr>
        <p:spPr>
          <a:xfrm>
            <a:off x="419100" y="28516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41" name="Rounded Rectangle 40"/>
          <p:cNvSpPr/>
          <p:nvPr/>
        </p:nvSpPr>
        <p:spPr>
          <a:xfrm>
            <a:off x="419100" y="19372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S</a:t>
            </a:r>
            <a:r>
              <a:rPr lang="en-US" sz="2400" dirty="0" smtClean="0">
                <a:solidFill>
                  <a:schemeClr val="tx1"/>
                </a:solidFill>
                <a:latin typeface="Century Gothic" charset="0"/>
                <a:ea typeface="Century Gothic" charset="0"/>
                <a:cs typeface="Century Gothic" charset="0"/>
              </a:rPr>
              <a:t>ENSING</a:t>
            </a:r>
            <a:endParaRPr lang="en-US" sz="2400" dirty="0">
              <a:solidFill>
                <a:schemeClr val="tx1"/>
              </a:solidFill>
              <a:latin typeface="Century Gothic" charset="0"/>
              <a:ea typeface="Century Gothic" charset="0"/>
              <a:cs typeface="Century Gothic" charset="0"/>
            </a:endParaRPr>
          </a:p>
        </p:txBody>
      </p:sp>
      <p:sp>
        <p:nvSpPr>
          <p:cNvPr id="42" name="Rounded Rectangle 41"/>
          <p:cNvSpPr/>
          <p:nvPr/>
        </p:nvSpPr>
        <p:spPr>
          <a:xfrm>
            <a:off x="419100" y="23944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43" name="TextBox 42"/>
          <p:cNvSpPr txBox="1"/>
          <p:nvPr/>
        </p:nvSpPr>
        <p:spPr>
          <a:xfrm>
            <a:off x="3114675" y="1477436"/>
            <a:ext cx="6859906"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Dominant, Outgoing, Straightforward, Forceful</a:t>
            </a:r>
          </a:p>
        </p:txBody>
      </p:sp>
      <p:sp>
        <p:nvSpPr>
          <p:cNvPr id="44" name="TextBox 43"/>
          <p:cNvSpPr txBox="1"/>
          <p:nvPr/>
        </p:nvSpPr>
        <p:spPr>
          <a:xfrm>
            <a:off x="3114675" y="1934636"/>
            <a:ext cx="6859906"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Practical, Hands-on, Conventional, Detailed</a:t>
            </a:r>
          </a:p>
        </p:txBody>
      </p:sp>
      <p:sp>
        <p:nvSpPr>
          <p:cNvPr id="45" name="TextBox 44"/>
          <p:cNvSpPr txBox="1"/>
          <p:nvPr/>
        </p:nvSpPr>
        <p:spPr>
          <a:xfrm>
            <a:off x="3114675" y="2391836"/>
            <a:ext cx="6859906"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Logical, Objective, Pragmatic, Rational</a:t>
            </a:r>
          </a:p>
        </p:txBody>
      </p:sp>
      <p:sp>
        <p:nvSpPr>
          <p:cNvPr id="46" name="TextBox 45"/>
          <p:cNvSpPr txBox="1"/>
          <p:nvPr/>
        </p:nvSpPr>
        <p:spPr>
          <a:xfrm>
            <a:off x="3114675" y="2860704"/>
            <a:ext cx="6859906"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Organized, Structured, Decisive, Persistent</a:t>
            </a:r>
          </a:p>
        </p:txBody>
      </p:sp>
      <p:sp>
        <p:nvSpPr>
          <p:cNvPr id="47" name="TextBox 46"/>
          <p:cNvSpPr txBox="1"/>
          <p:nvPr/>
        </p:nvSpPr>
        <p:spPr>
          <a:xfrm>
            <a:off x="3114675" y="3290888"/>
            <a:ext cx="6859906"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Hardworking traditionalists</a:t>
            </a:r>
            <a:r>
              <a:rPr lang="en-US" sz="1400" dirty="0">
                <a:solidFill>
                  <a:schemeClr val="tx1">
                    <a:lumMod val="75000"/>
                    <a:lumOff val="25000"/>
                  </a:schemeClr>
                </a:solidFill>
                <a:latin typeface="Century Gothic" charset="0"/>
                <a:ea typeface="Century Gothic" charset="0"/>
                <a:cs typeface="Century Gothic" charset="0"/>
              </a:rPr>
              <a:t>, eager to take charge in organizing projects and people, excel at setting goals, making decisions, organizing resources to accomplish a task, orderly, rule-abiding, conscientious, like to get things done, systematic, methodical, consummate organizers, bring structure to their surroundings, value predictability, prefer things to proceed in a logical order, take initiative to establish processes and guidelines when organization is lacking, conventional, factual, grounded in reality, value evidence over conjecture, trust their personal experience, look for rules to follow and standards to meet, help other people meet expectations and goals, want to achieve efficient </a:t>
            </a:r>
            <a:r>
              <a:rPr lang="en-US" sz="1400" dirty="0" smtClean="0">
                <a:solidFill>
                  <a:schemeClr val="tx1">
                    <a:lumMod val="75000"/>
                    <a:lumOff val="25000"/>
                  </a:schemeClr>
                </a:solidFill>
                <a:latin typeface="Century Gothic" charset="0"/>
                <a:ea typeface="Century Gothic" charset="0"/>
                <a:cs typeface="Century Gothic" charset="0"/>
              </a:rPr>
              <a:t>productivity </a:t>
            </a:r>
            <a:endParaRPr lang="en-US" sz="1400" dirty="0">
              <a:solidFill>
                <a:schemeClr val="tx1">
                  <a:lumMod val="75000"/>
                  <a:lumOff val="25000"/>
                </a:schemeClr>
              </a:solidFill>
              <a:latin typeface="Century Gothic" charset="0"/>
              <a:ea typeface="Century Gothic" charset="0"/>
              <a:cs typeface="Century Gothic" charset="0"/>
            </a:endParaRPr>
          </a:p>
        </p:txBody>
      </p:sp>
      <p:pic>
        <p:nvPicPr>
          <p:cNvPr id="48" name="Picture 47" descr="ENFJ-1024x102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100" y="3385067"/>
            <a:ext cx="2362200" cy="2362200"/>
          </a:xfrm>
          <a:prstGeom prst="rect">
            <a:avLst/>
          </a:prstGeom>
        </p:spPr>
      </p:pic>
      <p:sp>
        <p:nvSpPr>
          <p:cNvPr id="49" name="TextBox 48"/>
          <p:cNvSpPr txBox="1"/>
          <p:nvPr/>
        </p:nvSpPr>
        <p:spPr>
          <a:xfrm>
            <a:off x="3099435" y="5515275"/>
            <a:ext cx="6859906" cy="800219"/>
          </a:xfrm>
          <a:prstGeom prst="rect">
            <a:avLst/>
          </a:prstGeom>
          <a:noFill/>
        </p:spPr>
        <p:txBody>
          <a:bodyPr wrap="square" rtlCol="0">
            <a:spAutoFit/>
          </a:bodyPr>
          <a:lstStyle/>
          <a:p>
            <a:pPr marL="1371600" indent="-1371600"/>
            <a:r>
              <a:rPr lang="en-US" sz="1600" b="1" dirty="0">
                <a:solidFill>
                  <a:schemeClr val="tx1">
                    <a:lumMod val="75000"/>
                    <a:lumOff val="25000"/>
                  </a:schemeClr>
                </a:solidFill>
                <a:latin typeface="Century Gothic" charset="0"/>
                <a:ea typeface="Century Gothic" charset="0"/>
                <a:cs typeface="Century Gothic" charset="0"/>
              </a:rPr>
              <a:t>Famous ISTJs: </a:t>
            </a:r>
            <a:r>
              <a:rPr lang="en-US" sz="1500" dirty="0">
                <a:solidFill>
                  <a:schemeClr val="tx1">
                    <a:lumMod val="75000"/>
                    <a:lumOff val="25000"/>
                  </a:schemeClr>
                </a:solidFill>
                <a:latin typeface="Century Gothic" charset="0"/>
                <a:ea typeface="Century Gothic" charset="0"/>
                <a:cs typeface="Century Gothic" charset="0"/>
              </a:rPr>
              <a:t>Henry Ford, Hillary Clinton, Condoleezza Rice, Martha Stewart, Dr. Phil, Michelle Obama, Bill O’Reilly, Tom Clancy, Judge Judy, Nancy Grace </a:t>
            </a:r>
          </a:p>
        </p:txBody>
      </p:sp>
      <p:pic>
        <p:nvPicPr>
          <p:cNvPr id="50" name="Picture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8802004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7704196" y="2370189"/>
            <a:ext cx="6872492" cy="210312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ISTJ: The Inspector</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66725" y="136207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I</a:t>
            </a:r>
            <a:r>
              <a:rPr lang="en-US" sz="2400" dirty="0" smtClean="0">
                <a:solidFill>
                  <a:schemeClr val="tx1"/>
                </a:solidFill>
                <a:latin typeface="Century Gothic" charset="0"/>
                <a:ea typeface="Century Gothic" charset="0"/>
                <a:cs typeface="Century Gothic" charset="0"/>
              </a:rPr>
              <a:t>NTROVERTED</a:t>
            </a:r>
            <a:endParaRPr lang="en-US" sz="2400" dirty="0">
              <a:solidFill>
                <a:schemeClr val="tx1"/>
              </a:solidFill>
              <a:latin typeface="Century Gothic" charset="0"/>
              <a:ea typeface="Century Gothic" charset="0"/>
              <a:cs typeface="Century Gothic" charset="0"/>
            </a:endParaRPr>
          </a:p>
        </p:txBody>
      </p:sp>
      <p:sp>
        <p:nvSpPr>
          <p:cNvPr id="40" name="Rounded Rectangle 39"/>
          <p:cNvSpPr/>
          <p:nvPr/>
        </p:nvSpPr>
        <p:spPr>
          <a:xfrm>
            <a:off x="466725" y="273367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41" name="Rounded Rectangle 40"/>
          <p:cNvSpPr/>
          <p:nvPr/>
        </p:nvSpPr>
        <p:spPr>
          <a:xfrm>
            <a:off x="466725" y="181927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S</a:t>
            </a:r>
            <a:r>
              <a:rPr lang="en-US" sz="2400" dirty="0" smtClean="0">
                <a:solidFill>
                  <a:schemeClr val="tx1"/>
                </a:solidFill>
                <a:latin typeface="Century Gothic" charset="0"/>
                <a:ea typeface="Century Gothic" charset="0"/>
                <a:cs typeface="Century Gothic" charset="0"/>
              </a:rPr>
              <a:t>ENSING</a:t>
            </a:r>
            <a:endParaRPr lang="en-US" sz="2400" dirty="0">
              <a:solidFill>
                <a:schemeClr val="tx1"/>
              </a:solidFill>
              <a:latin typeface="Century Gothic" charset="0"/>
              <a:ea typeface="Century Gothic" charset="0"/>
              <a:cs typeface="Century Gothic" charset="0"/>
            </a:endParaRPr>
          </a:p>
        </p:txBody>
      </p:sp>
      <p:sp>
        <p:nvSpPr>
          <p:cNvPr id="43" name="Rounded Rectangle 42"/>
          <p:cNvSpPr/>
          <p:nvPr/>
        </p:nvSpPr>
        <p:spPr>
          <a:xfrm>
            <a:off x="466725" y="227647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44" name="TextBox 43"/>
          <p:cNvSpPr txBox="1"/>
          <p:nvPr/>
        </p:nvSpPr>
        <p:spPr>
          <a:xfrm>
            <a:off x="3143250" y="1380066"/>
            <a:ext cx="686181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Reserved, Controlled, Self-Motivated, Deliberate</a:t>
            </a:r>
          </a:p>
        </p:txBody>
      </p:sp>
      <p:sp>
        <p:nvSpPr>
          <p:cNvPr id="45" name="TextBox 44"/>
          <p:cNvSpPr txBox="1"/>
          <p:nvPr/>
        </p:nvSpPr>
        <p:spPr>
          <a:xfrm>
            <a:off x="3143250" y="1837266"/>
            <a:ext cx="686181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Realistic, Practical, Detail-Oriented, Traditional</a:t>
            </a:r>
          </a:p>
        </p:txBody>
      </p:sp>
      <p:sp>
        <p:nvSpPr>
          <p:cNvPr id="46" name="TextBox 45"/>
          <p:cNvSpPr txBox="1"/>
          <p:nvPr/>
        </p:nvSpPr>
        <p:spPr>
          <a:xfrm>
            <a:off x="3143250" y="2294466"/>
            <a:ext cx="686181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Logical, Objective, Pragmatic, Levelheaded</a:t>
            </a:r>
          </a:p>
        </p:txBody>
      </p:sp>
      <p:sp>
        <p:nvSpPr>
          <p:cNvPr id="47" name="TextBox 46"/>
          <p:cNvSpPr txBox="1"/>
          <p:nvPr/>
        </p:nvSpPr>
        <p:spPr>
          <a:xfrm>
            <a:off x="3143250" y="2763334"/>
            <a:ext cx="686181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Orderly, Responsible, Methodical, Hardworking</a:t>
            </a:r>
          </a:p>
        </p:txBody>
      </p:sp>
      <p:sp>
        <p:nvSpPr>
          <p:cNvPr id="48" name="TextBox 47"/>
          <p:cNvSpPr txBox="1"/>
          <p:nvPr/>
        </p:nvSpPr>
        <p:spPr>
          <a:xfrm>
            <a:off x="3219450" y="3328988"/>
            <a:ext cx="6861810"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Responsible organizers</a:t>
            </a:r>
            <a:r>
              <a:rPr lang="en-US" sz="1400" dirty="0">
                <a:solidFill>
                  <a:schemeClr val="tx1">
                    <a:lumMod val="75000"/>
                    <a:lumOff val="25000"/>
                  </a:schemeClr>
                </a:solidFill>
                <a:latin typeface="Century Gothic" charset="0"/>
                <a:ea typeface="Century Gothic" charset="0"/>
                <a:cs typeface="Century Gothic" charset="0"/>
              </a:rPr>
              <a:t>, driven to create and enforce order within systems and institutions, neat and orderly, tend to have a procedure for everything, reliable, dutiful, uphold tradition, follow regulations, steady, productive, contributor, maintains social order, ensure standards are met, need to know the rules of the game, value predictability more than imagination, most comfortable in familiar surroundings, trust the proven method, hardworking, will persist until a task is done, logical, methodical, enjoy tasks that require them to use step-by-step reasoning to solve a problem, meticulous in attention to details, examine things closely to be sure they are correct, work systematically to bring order to their own small parts of the </a:t>
            </a:r>
            <a:r>
              <a:rPr lang="en-US" sz="1400" dirty="0" smtClean="0">
                <a:solidFill>
                  <a:schemeClr val="tx1">
                    <a:lumMod val="75000"/>
                    <a:lumOff val="25000"/>
                  </a:schemeClr>
                </a:solidFill>
                <a:latin typeface="Century Gothic" charset="0"/>
                <a:ea typeface="Century Gothic" charset="0"/>
                <a:cs typeface="Century Gothic" charset="0"/>
              </a:rPr>
              <a:t>world </a:t>
            </a:r>
            <a:endParaRPr lang="en-US" sz="1400" dirty="0">
              <a:solidFill>
                <a:schemeClr val="tx1">
                  <a:lumMod val="75000"/>
                  <a:lumOff val="25000"/>
                </a:schemeClr>
              </a:solidFill>
              <a:latin typeface="Century Gothic" charset="0"/>
              <a:ea typeface="Century Gothic" charset="0"/>
              <a:cs typeface="Century Gothic" charset="0"/>
            </a:endParaRPr>
          </a:p>
        </p:txBody>
      </p:sp>
      <p:pic>
        <p:nvPicPr>
          <p:cNvPr id="49" name="Picture 48" descr="ENFJ-1024x1024.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66725" y="3267075"/>
            <a:ext cx="2362200" cy="2362200"/>
          </a:xfrm>
          <a:prstGeom prst="rect">
            <a:avLst/>
          </a:prstGeom>
        </p:spPr>
      </p:pic>
      <p:sp>
        <p:nvSpPr>
          <p:cNvPr id="50" name="TextBox 49"/>
          <p:cNvSpPr txBox="1"/>
          <p:nvPr/>
        </p:nvSpPr>
        <p:spPr>
          <a:xfrm>
            <a:off x="3219450" y="5623978"/>
            <a:ext cx="6697366" cy="800219"/>
          </a:xfrm>
          <a:prstGeom prst="rect">
            <a:avLst/>
          </a:prstGeom>
          <a:noFill/>
        </p:spPr>
        <p:txBody>
          <a:bodyPr wrap="square" rtlCol="0">
            <a:spAutoFit/>
          </a:bodyPr>
          <a:lstStyle/>
          <a:p>
            <a:pPr marL="1371600" indent="-1371600"/>
            <a:r>
              <a:rPr lang="en-US" sz="1600" b="1" dirty="0">
                <a:solidFill>
                  <a:schemeClr val="tx1">
                    <a:lumMod val="75000"/>
                    <a:lumOff val="25000"/>
                  </a:schemeClr>
                </a:solidFill>
                <a:latin typeface="Century Gothic" charset="0"/>
                <a:ea typeface="Century Gothic" charset="0"/>
                <a:cs typeface="Century Gothic" charset="0"/>
              </a:rPr>
              <a:t>Famous ISTJs: </a:t>
            </a:r>
            <a:r>
              <a:rPr lang="en-US" sz="1500" dirty="0">
                <a:solidFill>
                  <a:schemeClr val="tx1">
                    <a:lumMod val="75000"/>
                    <a:lumOff val="25000"/>
                  </a:schemeClr>
                </a:solidFill>
                <a:latin typeface="Century Gothic" charset="0"/>
                <a:ea typeface="Century Gothic" charset="0"/>
                <a:cs typeface="Century Gothic" charset="0"/>
              </a:rPr>
              <a:t>George Washington, Jeff </a:t>
            </a:r>
            <a:r>
              <a:rPr lang="en-US" sz="1500" dirty="0" err="1">
                <a:solidFill>
                  <a:schemeClr val="tx1">
                    <a:lumMod val="75000"/>
                    <a:lumOff val="25000"/>
                  </a:schemeClr>
                </a:solidFill>
                <a:latin typeface="Century Gothic" charset="0"/>
                <a:ea typeface="Century Gothic" charset="0"/>
                <a:cs typeface="Century Gothic" charset="0"/>
              </a:rPr>
              <a:t>Bezos</a:t>
            </a:r>
            <a:r>
              <a:rPr lang="en-US" sz="1500" dirty="0">
                <a:solidFill>
                  <a:schemeClr val="tx1">
                    <a:lumMod val="75000"/>
                    <a:lumOff val="25000"/>
                  </a:schemeClr>
                </a:solidFill>
                <a:latin typeface="Century Gothic" charset="0"/>
                <a:ea typeface="Century Gothic" charset="0"/>
                <a:cs typeface="Century Gothic" charset="0"/>
              </a:rPr>
              <a:t>, Queen Elizabeth II, Harry Truman, Dwight D. Eisenhower, JD Rockefeller, Sigmund Freud, Warren Buffett, Sean Connery</a:t>
            </a:r>
          </a:p>
        </p:txBody>
      </p:sp>
      <p:pic>
        <p:nvPicPr>
          <p:cNvPr id="51" name="Picture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360489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086340" y="-12821"/>
            <a:ext cx="2080260" cy="6858000"/>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ENFJ: The Teacher</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76250" y="13599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E</a:t>
            </a:r>
            <a:r>
              <a:rPr lang="en-US" sz="2400" dirty="0" smtClean="0">
                <a:solidFill>
                  <a:schemeClr val="tx1"/>
                </a:solidFill>
                <a:latin typeface="Century Gothic" charset="0"/>
                <a:ea typeface="Century Gothic" charset="0"/>
                <a:cs typeface="Century Gothic" charset="0"/>
              </a:rPr>
              <a:t>XTROVERTED</a:t>
            </a:r>
            <a:endParaRPr lang="en-US" sz="2400" dirty="0">
              <a:solidFill>
                <a:schemeClr val="tx1"/>
              </a:solidFill>
              <a:latin typeface="Century Gothic" charset="0"/>
              <a:ea typeface="Century Gothic" charset="0"/>
              <a:cs typeface="Century Gothic" charset="0"/>
            </a:endParaRPr>
          </a:p>
        </p:txBody>
      </p:sp>
      <p:sp>
        <p:nvSpPr>
          <p:cNvPr id="24" name="Rounded Rectangle 23"/>
          <p:cNvSpPr/>
          <p:nvPr/>
        </p:nvSpPr>
        <p:spPr>
          <a:xfrm>
            <a:off x="476250" y="27315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42" name="Rounded Rectangle 41"/>
          <p:cNvSpPr/>
          <p:nvPr/>
        </p:nvSpPr>
        <p:spPr>
          <a:xfrm>
            <a:off x="476250" y="18171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Century Gothic" charset="0"/>
                <a:ea typeface="Century Gothic" charset="0"/>
                <a:cs typeface="Century Gothic" charset="0"/>
              </a:rPr>
              <a:t>I</a:t>
            </a:r>
            <a:r>
              <a:rPr lang="en-US" sz="2400" b="1" dirty="0" smtClean="0">
                <a:solidFill>
                  <a:schemeClr val="tx1"/>
                </a:solidFill>
                <a:latin typeface="Century Gothic" charset="0"/>
                <a:ea typeface="Century Gothic" charset="0"/>
                <a:cs typeface="Century Gothic" charset="0"/>
              </a:rPr>
              <a:t>N</a:t>
            </a:r>
            <a:r>
              <a:rPr lang="en-US" sz="2400" dirty="0" smtClean="0">
                <a:solidFill>
                  <a:schemeClr val="tx1"/>
                </a:solidFill>
                <a:latin typeface="Century Gothic" charset="0"/>
                <a:ea typeface="Century Gothic" charset="0"/>
                <a:cs typeface="Century Gothic" charset="0"/>
              </a:rPr>
              <a:t>TUITING</a:t>
            </a:r>
            <a:endParaRPr lang="en-US" sz="2400" dirty="0">
              <a:solidFill>
                <a:schemeClr val="tx1"/>
              </a:solidFill>
              <a:latin typeface="Century Gothic" charset="0"/>
              <a:ea typeface="Century Gothic" charset="0"/>
              <a:cs typeface="Century Gothic" charset="0"/>
            </a:endParaRPr>
          </a:p>
        </p:txBody>
      </p:sp>
      <p:sp>
        <p:nvSpPr>
          <p:cNvPr id="43" name="Rounded Rectangle 42"/>
          <p:cNvSpPr/>
          <p:nvPr/>
        </p:nvSpPr>
        <p:spPr>
          <a:xfrm>
            <a:off x="476250" y="22743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44" name="TextBox 43"/>
          <p:cNvSpPr txBox="1"/>
          <p:nvPr/>
        </p:nvSpPr>
        <p:spPr>
          <a:xfrm>
            <a:off x="3181350" y="1371597"/>
            <a:ext cx="687959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Outgoing, Energetic, Communicative, Warm</a:t>
            </a:r>
          </a:p>
        </p:txBody>
      </p:sp>
      <p:sp>
        <p:nvSpPr>
          <p:cNvPr id="45" name="TextBox 44"/>
          <p:cNvSpPr txBox="1"/>
          <p:nvPr/>
        </p:nvSpPr>
        <p:spPr>
          <a:xfrm>
            <a:off x="3181350" y="1828797"/>
            <a:ext cx="687959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Idealistic, Imaginative, Forward-Thinking, Visionary</a:t>
            </a:r>
          </a:p>
        </p:txBody>
      </p:sp>
      <p:sp>
        <p:nvSpPr>
          <p:cNvPr id="46" name="TextBox 45"/>
          <p:cNvSpPr txBox="1"/>
          <p:nvPr/>
        </p:nvSpPr>
        <p:spPr>
          <a:xfrm>
            <a:off x="3181350" y="2285997"/>
            <a:ext cx="687959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Compassionate, Sympathetic, Ethical, Humanitarian</a:t>
            </a:r>
          </a:p>
        </p:txBody>
      </p:sp>
      <p:sp>
        <p:nvSpPr>
          <p:cNvPr id="47" name="TextBox 46"/>
          <p:cNvSpPr txBox="1"/>
          <p:nvPr/>
        </p:nvSpPr>
        <p:spPr>
          <a:xfrm>
            <a:off x="3181350" y="2754865"/>
            <a:ext cx="687959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Dedicated, Ambitious, Organized, Authoritative </a:t>
            </a:r>
          </a:p>
        </p:txBody>
      </p:sp>
      <p:sp>
        <p:nvSpPr>
          <p:cNvPr id="48" name="TextBox 47"/>
          <p:cNvSpPr txBox="1"/>
          <p:nvPr/>
        </p:nvSpPr>
        <p:spPr>
          <a:xfrm>
            <a:off x="3227070" y="3321368"/>
            <a:ext cx="6879592"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Idealist organizers</a:t>
            </a:r>
            <a:r>
              <a:rPr lang="en-US" sz="1400" dirty="0">
                <a:solidFill>
                  <a:schemeClr val="tx1">
                    <a:lumMod val="75000"/>
                    <a:lumOff val="25000"/>
                  </a:schemeClr>
                </a:solidFill>
                <a:latin typeface="Century Gothic" charset="0"/>
                <a:ea typeface="Century Gothic" charset="0"/>
                <a:cs typeface="Century Gothic" charset="0"/>
              </a:rPr>
              <a:t>, driven to implement their vision of what is best for humanity, often act as catalysts for human growth, able to see potential in other people, charismatic, focused on values and vision, passionate about the possibilities for people, typically energetic and driven, often have a lot on their plates, tuned into the needs of others, acutely aware of human suffering, tend to be optimistic and forward-thinking, intuitively seeing opportunity for improvement, ambitious, not self-serving, driven by a deep sense of altruism and empathy for other people, believe that cooperation is the best way to get things done, feel personally responsible for making the world a better </a:t>
            </a:r>
            <a:r>
              <a:rPr lang="en-US" sz="1400" dirty="0" smtClean="0">
                <a:solidFill>
                  <a:schemeClr val="tx1">
                    <a:lumMod val="75000"/>
                    <a:lumOff val="25000"/>
                  </a:schemeClr>
                </a:solidFill>
                <a:latin typeface="Century Gothic" charset="0"/>
                <a:ea typeface="Century Gothic" charset="0"/>
                <a:cs typeface="Century Gothic" charset="0"/>
              </a:rPr>
              <a:t>place </a:t>
            </a:r>
            <a:endParaRPr lang="en-US" sz="1400" dirty="0">
              <a:solidFill>
                <a:schemeClr val="tx1">
                  <a:lumMod val="75000"/>
                  <a:lumOff val="25000"/>
                </a:schemeClr>
              </a:solidFill>
              <a:latin typeface="Century Gothic" charset="0"/>
              <a:ea typeface="Century Gothic" charset="0"/>
              <a:cs typeface="Century Gothic" charset="0"/>
            </a:endParaRPr>
          </a:p>
        </p:txBody>
      </p:sp>
      <p:pic>
        <p:nvPicPr>
          <p:cNvPr id="49" name="Picture 48" descr="ENFJ-1024x102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6250" y="3264932"/>
            <a:ext cx="2362200" cy="2362200"/>
          </a:xfrm>
          <a:prstGeom prst="rect">
            <a:avLst/>
          </a:prstGeom>
        </p:spPr>
      </p:pic>
      <p:sp>
        <p:nvSpPr>
          <p:cNvPr id="50" name="TextBox 49"/>
          <p:cNvSpPr txBox="1"/>
          <p:nvPr/>
        </p:nvSpPr>
        <p:spPr>
          <a:xfrm>
            <a:off x="3204209" y="5608738"/>
            <a:ext cx="6751494"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ENFJs: </a:t>
            </a:r>
            <a:r>
              <a:rPr lang="en-US" sz="1500" dirty="0">
                <a:solidFill>
                  <a:schemeClr val="tx1">
                    <a:lumMod val="75000"/>
                    <a:lumOff val="25000"/>
                  </a:schemeClr>
                </a:solidFill>
                <a:latin typeface="Century Gothic" charset="0"/>
                <a:ea typeface="Century Gothic" charset="0"/>
                <a:cs typeface="Century Gothic" charset="0"/>
              </a:rPr>
              <a:t>Martin Luther King Jr., Neil </a:t>
            </a:r>
            <a:r>
              <a:rPr lang="en-US" sz="1500" dirty="0" err="1">
                <a:solidFill>
                  <a:schemeClr val="tx1">
                    <a:lumMod val="75000"/>
                    <a:lumOff val="25000"/>
                  </a:schemeClr>
                </a:solidFill>
                <a:latin typeface="Century Gothic" charset="0"/>
                <a:ea typeface="Century Gothic" charset="0"/>
                <a:cs typeface="Century Gothic" charset="0"/>
              </a:rPr>
              <a:t>deGrasse</a:t>
            </a:r>
            <a:r>
              <a:rPr lang="en-US" sz="1500" dirty="0">
                <a:solidFill>
                  <a:schemeClr val="tx1">
                    <a:lumMod val="75000"/>
                    <a:lumOff val="25000"/>
                  </a:schemeClr>
                </a:solidFill>
                <a:latin typeface="Century Gothic" charset="0"/>
                <a:ea typeface="Century Gothic" charset="0"/>
                <a:cs typeface="Century Gothic" charset="0"/>
              </a:rPr>
              <a:t> Tyson, Nelson Mandela, Ronald Reagan, Oprah Winfrey, Tony Blair, James Lipton, Bono, Morgan Freeman</a:t>
            </a:r>
          </a:p>
        </p:txBody>
      </p:sp>
      <p:pic>
        <p:nvPicPr>
          <p:cNvPr id="51" name="Picture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29222816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15250" y="2381247"/>
            <a:ext cx="6858002" cy="209550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INFJ: The Counselor</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66725" y="12895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I</a:t>
            </a:r>
            <a:r>
              <a:rPr lang="en-US" sz="2400" dirty="0" smtClean="0">
                <a:solidFill>
                  <a:schemeClr val="tx1"/>
                </a:solidFill>
                <a:latin typeface="Century Gothic" charset="0"/>
                <a:ea typeface="Century Gothic" charset="0"/>
                <a:cs typeface="Century Gothic" charset="0"/>
              </a:rPr>
              <a:t>NTROVERTED</a:t>
            </a:r>
            <a:endParaRPr lang="en-US" sz="2400" dirty="0">
              <a:solidFill>
                <a:schemeClr val="tx1"/>
              </a:solidFill>
              <a:latin typeface="Century Gothic" charset="0"/>
              <a:ea typeface="Century Gothic" charset="0"/>
              <a:cs typeface="Century Gothic" charset="0"/>
            </a:endParaRPr>
          </a:p>
        </p:txBody>
      </p:sp>
      <p:sp>
        <p:nvSpPr>
          <p:cNvPr id="41" name="Rounded Rectangle 40"/>
          <p:cNvSpPr/>
          <p:nvPr/>
        </p:nvSpPr>
        <p:spPr>
          <a:xfrm>
            <a:off x="466725" y="26611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43" name="Rounded Rectangle 42"/>
          <p:cNvSpPr/>
          <p:nvPr/>
        </p:nvSpPr>
        <p:spPr>
          <a:xfrm>
            <a:off x="466725" y="17467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Century Gothic" charset="0"/>
                <a:ea typeface="Century Gothic" charset="0"/>
                <a:cs typeface="Century Gothic" charset="0"/>
              </a:rPr>
              <a:t>I</a:t>
            </a:r>
            <a:r>
              <a:rPr lang="en-US" sz="2400" b="1" dirty="0" smtClean="0">
                <a:solidFill>
                  <a:schemeClr val="tx1"/>
                </a:solidFill>
                <a:latin typeface="Century Gothic" charset="0"/>
                <a:ea typeface="Century Gothic" charset="0"/>
                <a:cs typeface="Century Gothic" charset="0"/>
              </a:rPr>
              <a:t>N</a:t>
            </a:r>
            <a:r>
              <a:rPr lang="en-US" sz="2400" dirty="0" smtClean="0">
                <a:solidFill>
                  <a:schemeClr val="tx1"/>
                </a:solidFill>
                <a:latin typeface="Century Gothic" charset="0"/>
                <a:ea typeface="Century Gothic" charset="0"/>
                <a:cs typeface="Century Gothic" charset="0"/>
              </a:rPr>
              <a:t>TUITING</a:t>
            </a:r>
            <a:endParaRPr lang="en-US" sz="2400" dirty="0">
              <a:solidFill>
                <a:schemeClr val="tx1"/>
              </a:solidFill>
              <a:latin typeface="Century Gothic" charset="0"/>
              <a:ea typeface="Century Gothic" charset="0"/>
              <a:cs typeface="Century Gothic" charset="0"/>
            </a:endParaRPr>
          </a:p>
        </p:txBody>
      </p:sp>
      <p:sp>
        <p:nvSpPr>
          <p:cNvPr id="44" name="Rounded Rectangle 43"/>
          <p:cNvSpPr/>
          <p:nvPr/>
        </p:nvSpPr>
        <p:spPr>
          <a:xfrm>
            <a:off x="466725" y="22039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45" name="TextBox 44"/>
          <p:cNvSpPr txBox="1"/>
          <p:nvPr/>
        </p:nvSpPr>
        <p:spPr>
          <a:xfrm>
            <a:off x="3067049" y="1301235"/>
            <a:ext cx="6930391"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Composed, Reserved, Independent, Focused</a:t>
            </a:r>
          </a:p>
        </p:txBody>
      </p:sp>
      <p:sp>
        <p:nvSpPr>
          <p:cNvPr id="46" name="TextBox 45"/>
          <p:cNvSpPr txBox="1"/>
          <p:nvPr/>
        </p:nvSpPr>
        <p:spPr>
          <a:xfrm>
            <a:off x="3067049" y="1758435"/>
            <a:ext cx="6930391"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Idealistic, Perceptive, Imaginative, Complex</a:t>
            </a:r>
          </a:p>
        </p:txBody>
      </p:sp>
      <p:sp>
        <p:nvSpPr>
          <p:cNvPr id="47" name="TextBox 46"/>
          <p:cNvSpPr txBox="1"/>
          <p:nvPr/>
        </p:nvSpPr>
        <p:spPr>
          <a:xfrm>
            <a:off x="3067049" y="2215635"/>
            <a:ext cx="6930391"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Ethical, Compassionate, Sensitive, Empathetic</a:t>
            </a:r>
          </a:p>
        </p:txBody>
      </p:sp>
      <p:sp>
        <p:nvSpPr>
          <p:cNvPr id="48" name="TextBox 47"/>
          <p:cNvSpPr txBox="1"/>
          <p:nvPr/>
        </p:nvSpPr>
        <p:spPr>
          <a:xfrm>
            <a:off x="3067049" y="2684503"/>
            <a:ext cx="6930391"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Dedicated, Conscientious, Loyal, Steady</a:t>
            </a:r>
          </a:p>
        </p:txBody>
      </p:sp>
      <p:sp>
        <p:nvSpPr>
          <p:cNvPr id="49" name="TextBox 48"/>
          <p:cNvSpPr txBox="1"/>
          <p:nvPr/>
        </p:nvSpPr>
        <p:spPr>
          <a:xfrm>
            <a:off x="3112769" y="3182423"/>
            <a:ext cx="6930391"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Creative nurturers</a:t>
            </a:r>
            <a:r>
              <a:rPr lang="en-US" sz="1400" dirty="0">
                <a:solidFill>
                  <a:schemeClr val="tx1">
                    <a:lumMod val="75000"/>
                    <a:lumOff val="25000"/>
                  </a:schemeClr>
                </a:solidFill>
                <a:latin typeface="Century Gothic" charset="0"/>
                <a:ea typeface="Century Gothic" charset="0"/>
                <a:cs typeface="Century Gothic" charset="0"/>
              </a:rPr>
              <a:t>, strong sense of personal integrity, drive to help others realize their potential, creative and dedicated, talented in helping others with original solutions to their personal challenges, able to intuit others' emotions and motivations, trust their insights about others, strong faith in their ability to read people, sensitive, reserved, private, guided by a deeply considered set of personal values, intensely idealistic, can be discouraged by the harsh realities, want a meaningful life and deep connections with others people, typically motivated and persistent in taking positive action, profoundly value authentic connections with people they trust, feel an intrinsic drive to do what they can to make the world a better </a:t>
            </a:r>
            <a:r>
              <a:rPr lang="en-US" sz="1400" dirty="0" smtClean="0">
                <a:solidFill>
                  <a:schemeClr val="tx1">
                    <a:lumMod val="75000"/>
                    <a:lumOff val="25000"/>
                  </a:schemeClr>
                </a:solidFill>
                <a:latin typeface="Century Gothic" charset="0"/>
                <a:ea typeface="Century Gothic" charset="0"/>
                <a:cs typeface="Century Gothic" charset="0"/>
              </a:rPr>
              <a:t>place </a:t>
            </a:r>
            <a:endParaRPr lang="en-US" sz="1400" dirty="0">
              <a:solidFill>
                <a:schemeClr val="tx1">
                  <a:lumMod val="75000"/>
                  <a:lumOff val="25000"/>
                </a:schemeClr>
              </a:solidFill>
              <a:latin typeface="Century Gothic" charset="0"/>
              <a:ea typeface="Century Gothic" charset="0"/>
              <a:cs typeface="Century Gothic" charset="0"/>
            </a:endParaRPr>
          </a:p>
        </p:txBody>
      </p:sp>
      <p:pic>
        <p:nvPicPr>
          <p:cNvPr id="50" name="Picture 49" descr="ENFJ-1024x1024.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66725" y="3194567"/>
            <a:ext cx="2362200" cy="2362200"/>
          </a:xfrm>
          <a:prstGeom prst="rect">
            <a:avLst/>
          </a:prstGeom>
        </p:spPr>
      </p:pic>
      <p:sp>
        <p:nvSpPr>
          <p:cNvPr id="51" name="TextBox 50"/>
          <p:cNvSpPr txBox="1"/>
          <p:nvPr/>
        </p:nvSpPr>
        <p:spPr>
          <a:xfrm>
            <a:off x="3112769" y="5416453"/>
            <a:ext cx="6801348"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INFJs: </a:t>
            </a:r>
            <a:r>
              <a:rPr lang="en-US" sz="1500" dirty="0">
                <a:solidFill>
                  <a:schemeClr val="tx1">
                    <a:lumMod val="75000"/>
                    <a:lumOff val="25000"/>
                  </a:schemeClr>
                </a:solidFill>
                <a:latin typeface="Century Gothic" charset="0"/>
                <a:ea typeface="Century Gothic" charset="0"/>
                <a:cs typeface="Century Gothic" charset="0"/>
              </a:rPr>
              <a:t>Mahatma Gandhi, Thomas Jefferson, Eleanor Roosevelt, Carl Jung, Jimmy Carter, Florence Nightingale, Woodrow Wilson, Ron Paul, George Harrison</a:t>
            </a:r>
          </a:p>
        </p:txBody>
      </p:sp>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3740128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097476" y="-56287"/>
            <a:ext cx="2069123" cy="6914287"/>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INFP: The Healer  </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57200" y="12895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I</a:t>
            </a:r>
            <a:r>
              <a:rPr lang="en-US" sz="2400" dirty="0" smtClean="0">
                <a:solidFill>
                  <a:schemeClr val="tx1"/>
                </a:solidFill>
                <a:latin typeface="Century Gothic" charset="0"/>
                <a:ea typeface="Century Gothic" charset="0"/>
                <a:cs typeface="Century Gothic" charset="0"/>
              </a:rPr>
              <a:t>NTROVERTED</a:t>
            </a:r>
            <a:endParaRPr lang="en-US" sz="2400" dirty="0">
              <a:solidFill>
                <a:schemeClr val="tx1"/>
              </a:solidFill>
              <a:latin typeface="Century Gothic" charset="0"/>
              <a:ea typeface="Century Gothic" charset="0"/>
              <a:cs typeface="Century Gothic" charset="0"/>
            </a:endParaRPr>
          </a:p>
        </p:txBody>
      </p:sp>
      <p:sp>
        <p:nvSpPr>
          <p:cNvPr id="23" name="Rounded Rectangle 22"/>
          <p:cNvSpPr/>
          <p:nvPr/>
        </p:nvSpPr>
        <p:spPr>
          <a:xfrm>
            <a:off x="457200" y="26611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42" name="Rounded Rectangle 41"/>
          <p:cNvSpPr/>
          <p:nvPr/>
        </p:nvSpPr>
        <p:spPr>
          <a:xfrm>
            <a:off x="457200" y="17467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Century Gothic" charset="0"/>
                <a:ea typeface="Century Gothic" charset="0"/>
                <a:cs typeface="Century Gothic" charset="0"/>
              </a:rPr>
              <a:t>I</a:t>
            </a:r>
            <a:r>
              <a:rPr lang="en-US" sz="2400" b="1" dirty="0" smtClean="0">
                <a:solidFill>
                  <a:schemeClr val="tx1"/>
                </a:solidFill>
                <a:latin typeface="Century Gothic" charset="0"/>
                <a:ea typeface="Century Gothic" charset="0"/>
                <a:cs typeface="Century Gothic" charset="0"/>
              </a:rPr>
              <a:t>N</a:t>
            </a:r>
            <a:r>
              <a:rPr lang="en-US" sz="2400" dirty="0" smtClean="0">
                <a:solidFill>
                  <a:schemeClr val="tx1"/>
                </a:solidFill>
                <a:latin typeface="Century Gothic" charset="0"/>
                <a:ea typeface="Century Gothic" charset="0"/>
                <a:cs typeface="Century Gothic" charset="0"/>
              </a:rPr>
              <a:t>TUITING</a:t>
            </a:r>
            <a:endParaRPr lang="en-US" sz="2400" dirty="0">
              <a:solidFill>
                <a:schemeClr val="tx1"/>
              </a:solidFill>
              <a:latin typeface="Century Gothic" charset="0"/>
              <a:ea typeface="Century Gothic" charset="0"/>
              <a:cs typeface="Century Gothic" charset="0"/>
            </a:endParaRPr>
          </a:p>
        </p:txBody>
      </p:sp>
      <p:sp>
        <p:nvSpPr>
          <p:cNvPr id="43" name="Rounded Rectangle 42"/>
          <p:cNvSpPr/>
          <p:nvPr/>
        </p:nvSpPr>
        <p:spPr>
          <a:xfrm>
            <a:off x="457200" y="22039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44" name="TextBox 43"/>
          <p:cNvSpPr txBox="1"/>
          <p:nvPr/>
        </p:nvSpPr>
        <p:spPr>
          <a:xfrm>
            <a:off x="3048000" y="1289567"/>
            <a:ext cx="7024077"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Composed, Self-Reliant, Reserved, Thoughtful</a:t>
            </a:r>
          </a:p>
        </p:txBody>
      </p:sp>
      <p:sp>
        <p:nvSpPr>
          <p:cNvPr id="45" name="TextBox 44"/>
          <p:cNvSpPr txBox="1"/>
          <p:nvPr/>
        </p:nvSpPr>
        <p:spPr>
          <a:xfrm>
            <a:off x="3048000" y="1746767"/>
            <a:ext cx="7024077"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Creative, Imaginative, Idealistic, Innovative</a:t>
            </a:r>
          </a:p>
        </p:txBody>
      </p:sp>
      <p:sp>
        <p:nvSpPr>
          <p:cNvPr id="46" name="TextBox 45"/>
          <p:cNvSpPr txBox="1"/>
          <p:nvPr/>
        </p:nvSpPr>
        <p:spPr>
          <a:xfrm>
            <a:off x="3048000" y="2203967"/>
            <a:ext cx="7024077"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Empathetic, Sensitive, Ethical, Authentic </a:t>
            </a:r>
          </a:p>
        </p:txBody>
      </p:sp>
      <p:sp>
        <p:nvSpPr>
          <p:cNvPr id="47" name="TextBox 46"/>
          <p:cNvSpPr txBox="1"/>
          <p:nvPr/>
        </p:nvSpPr>
        <p:spPr>
          <a:xfrm>
            <a:off x="3048000" y="2672835"/>
            <a:ext cx="7024077"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Flexible, Accepting, Tolerant, Open-Minded</a:t>
            </a:r>
          </a:p>
        </p:txBody>
      </p:sp>
      <p:sp>
        <p:nvSpPr>
          <p:cNvPr id="48" name="TextBox 47"/>
          <p:cNvSpPr txBox="1"/>
          <p:nvPr/>
        </p:nvSpPr>
        <p:spPr>
          <a:xfrm>
            <a:off x="3086100" y="3252788"/>
            <a:ext cx="7024077"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Imaginative idealists</a:t>
            </a:r>
            <a:r>
              <a:rPr lang="en-US" sz="1400" dirty="0">
                <a:solidFill>
                  <a:schemeClr val="tx1">
                    <a:lumMod val="75000"/>
                    <a:lumOff val="25000"/>
                  </a:schemeClr>
                </a:solidFill>
                <a:latin typeface="Century Gothic" charset="0"/>
                <a:ea typeface="Century Gothic" charset="0"/>
                <a:cs typeface="Century Gothic" charset="0"/>
              </a:rPr>
              <a:t>, guided by core values and beliefs, possibilities and potential are paramount, pursue truth and meaning with their own individual flair, sensitive, caring, compassionate, deeply concerned with the personal growth of themselves and others, individualistic, nonjudgmental, creative, often artistic, value authenticity, want to be original and individual in what they do, decide for themselves what seems right, often offbeat and unconventional, feel no desire to conform, accepting, flexible, nonjudgmental, accommodating, support others, may react strongly if they feel their values are violated, dislike the idea of one right way to do things, want an open and supportive exchange of </a:t>
            </a:r>
            <a:r>
              <a:rPr lang="en-US" sz="1400" dirty="0" smtClean="0">
                <a:solidFill>
                  <a:schemeClr val="tx1">
                    <a:lumMod val="75000"/>
                    <a:lumOff val="25000"/>
                  </a:schemeClr>
                </a:solidFill>
                <a:latin typeface="Century Gothic" charset="0"/>
                <a:ea typeface="Century Gothic" charset="0"/>
                <a:cs typeface="Century Gothic" charset="0"/>
              </a:rPr>
              <a:t>ideas </a:t>
            </a:r>
            <a:endParaRPr lang="en-US" sz="1400" dirty="0">
              <a:solidFill>
                <a:schemeClr val="tx1">
                  <a:lumMod val="75000"/>
                  <a:lumOff val="25000"/>
                </a:schemeClr>
              </a:solidFill>
              <a:latin typeface="Century Gothic" charset="0"/>
              <a:ea typeface="Century Gothic" charset="0"/>
              <a:cs typeface="Century Gothic" charset="0"/>
            </a:endParaRPr>
          </a:p>
        </p:txBody>
      </p:sp>
      <p:pic>
        <p:nvPicPr>
          <p:cNvPr id="49" name="Picture 48" descr="ENFJ-1024x102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3194567"/>
            <a:ext cx="2362200" cy="2362200"/>
          </a:xfrm>
          <a:prstGeom prst="rect">
            <a:avLst/>
          </a:prstGeom>
        </p:spPr>
      </p:pic>
      <p:sp>
        <p:nvSpPr>
          <p:cNvPr id="50" name="TextBox 49"/>
          <p:cNvSpPr txBox="1"/>
          <p:nvPr/>
        </p:nvSpPr>
        <p:spPr>
          <a:xfrm>
            <a:off x="3048000" y="5561559"/>
            <a:ext cx="6767283"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INFPs: </a:t>
            </a:r>
            <a:r>
              <a:rPr lang="en-US" sz="1500" dirty="0">
                <a:solidFill>
                  <a:schemeClr val="tx1">
                    <a:lumMod val="75000"/>
                    <a:lumOff val="25000"/>
                  </a:schemeClr>
                </a:solidFill>
                <a:latin typeface="Century Gothic" charset="0"/>
                <a:ea typeface="Century Gothic" charset="0"/>
                <a:cs typeface="Century Gothic" charset="0"/>
              </a:rPr>
              <a:t>John Lennon, JRR Tolkien, Princess Diana, Helen Keller, Jim Morrison, William Shakespeare, Edgar Allen Poe, Vincent van Gogh, Andy Warhol</a:t>
            </a:r>
          </a:p>
        </p:txBody>
      </p:sp>
      <p:pic>
        <p:nvPicPr>
          <p:cNvPr id="51" name="Picture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2369560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30412" y="0"/>
            <a:ext cx="2061588" cy="687249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ENFP: The Champion</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Rounded Rectangle 23"/>
          <p:cNvSpPr/>
          <p:nvPr/>
        </p:nvSpPr>
        <p:spPr>
          <a:xfrm>
            <a:off x="400050" y="128956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E</a:t>
            </a:r>
            <a:r>
              <a:rPr lang="en-US" sz="2400" dirty="0" smtClean="0">
                <a:solidFill>
                  <a:schemeClr val="tx1"/>
                </a:solidFill>
                <a:latin typeface="Century Gothic" charset="0"/>
                <a:ea typeface="Century Gothic" charset="0"/>
                <a:cs typeface="Century Gothic" charset="0"/>
              </a:rPr>
              <a:t>XTROVERTED</a:t>
            </a:r>
            <a:endParaRPr lang="en-US" sz="2400" dirty="0">
              <a:solidFill>
                <a:schemeClr val="tx1"/>
              </a:solidFill>
              <a:latin typeface="Century Gothic" charset="0"/>
              <a:ea typeface="Century Gothic" charset="0"/>
              <a:cs typeface="Century Gothic" charset="0"/>
            </a:endParaRPr>
          </a:p>
        </p:txBody>
      </p:sp>
      <p:sp>
        <p:nvSpPr>
          <p:cNvPr id="41" name="Rounded Rectangle 40"/>
          <p:cNvSpPr/>
          <p:nvPr/>
        </p:nvSpPr>
        <p:spPr>
          <a:xfrm>
            <a:off x="400050" y="266116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43" name="Rounded Rectangle 42"/>
          <p:cNvSpPr/>
          <p:nvPr/>
        </p:nvSpPr>
        <p:spPr>
          <a:xfrm>
            <a:off x="400050" y="174676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Century Gothic" charset="0"/>
                <a:ea typeface="Century Gothic" charset="0"/>
                <a:cs typeface="Century Gothic" charset="0"/>
              </a:rPr>
              <a:t>I</a:t>
            </a:r>
            <a:r>
              <a:rPr lang="en-US" sz="2400" b="1" dirty="0" smtClean="0">
                <a:solidFill>
                  <a:schemeClr val="tx1"/>
                </a:solidFill>
                <a:latin typeface="Century Gothic" charset="0"/>
                <a:ea typeface="Century Gothic" charset="0"/>
                <a:cs typeface="Century Gothic" charset="0"/>
              </a:rPr>
              <a:t>N</a:t>
            </a:r>
            <a:r>
              <a:rPr lang="en-US" sz="2400" dirty="0" smtClean="0">
                <a:solidFill>
                  <a:schemeClr val="tx1"/>
                </a:solidFill>
                <a:latin typeface="Century Gothic" charset="0"/>
                <a:ea typeface="Century Gothic" charset="0"/>
                <a:cs typeface="Century Gothic" charset="0"/>
              </a:rPr>
              <a:t>TUITING</a:t>
            </a:r>
            <a:endParaRPr lang="en-US" sz="2400" dirty="0">
              <a:solidFill>
                <a:schemeClr val="tx1"/>
              </a:solidFill>
              <a:latin typeface="Century Gothic" charset="0"/>
              <a:ea typeface="Century Gothic" charset="0"/>
              <a:cs typeface="Century Gothic" charset="0"/>
            </a:endParaRPr>
          </a:p>
        </p:txBody>
      </p:sp>
      <p:sp>
        <p:nvSpPr>
          <p:cNvPr id="44" name="Rounded Rectangle 43"/>
          <p:cNvSpPr/>
          <p:nvPr/>
        </p:nvSpPr>
        <p:spPr>
          <a:xfrm>
            <a:off x="400050" y="220396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45" name="TextBox 44"/>
          <p:cNvSpPr txBox="1"/>
          <p:nvPr/>
        </p:nvSpPr>
        <p:spPr>
          <a:xfrm>
            <a:off x="3001551" y="1312334"/>
            <a:ext cx="7082717"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Enthusiastic, Gregarious, Sociable, Expressive</a:t>
            </a:r>
          </a:p>
        </p:txBody>
      </p:sp>
      <p:sp>
        <p:nvSpPr>
          <p:cNvPr id="46" name="TextBox 45"/>
          <p:cNvSpPr txBox="1"/>
          <p:nvPr/>
        </p:nvSpPr>
        <p:spPr>
          <a:xfrm>
            <a:off x="3001551" y="1769534"/>
            <a:ext cx="7432481"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Imaginative, Unconventional, Forward-Thinking</a:t>
            </a:r>
          </a:p>
        </p:txBody>
      </p:sp>
      <p:sp>
        <p:nvSpPr>
          <p:cNvPr id="47" name="TextBox 46"/>
          <p:cNvSpPr txBox="1"/>
          <p:nvPr/>
        </p:nvSpPr>
        <p:spPr>
          <a:xfrm>
            <a:off x="3001551" y="2226734"/>
            <a:ext cx="7082717"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Open-Minded, Spontaneous, Adaptable, Whimsical</a:t>
            </a:r>
          </a:p>
        </p:txBody>
      </p:sp>
      <p:sp>
        <p:nvSpPr>
          <p:cNvPr id="48" name="TextBox 47"/>
          <p:cNvSpPr txBox="1"/>
          <p:nvPr/>
        </p:nvSpPr>
        <p:spPr>
          <a:xfrm>
            <a:off x="3001551" y="2695602"/>
            <a:ext cx="7082717"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Orderly, Responsible, Methodical, Hardworking</a:t>
            </a:r>
          </a:p>
        </p:txBody>
      </p:sp>
      <p:sp>
        <p:nvSpPr>
          <p:cNvPr id="49" name="TextBox 48"/>
          <p:cNvSpPr txBox="1"/>
          <p:nvPr/>
        </p:nvSpPr>
        <p:spPr>
          <a:xfrm>
            <a:off x="3001551" y="3332748"/>
            <a:ext cx="7082717" cy="2031325"/>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People-centered creators</a:t>
            </a:r>
            <a:r>
              <a:rPr lang="en-US" sz="1400" dirty="0">
                <a:solidFill>
                  <a:schemeClr val="tx1">
                    <a:lumMod val="75000"/>
                    <a:lumOff val="25000"/>
                  </a:schemeClr>
                </a:solidFill>
                <a:latin typeface="Century Gothic" charset="0"/>
                <a:ea typeface="Century Gothic" charset="0"/>
                <a:cs typeface="Century Gothic" charset="0"/>
              </a:rPr>
              <a:t>, focus on possibilities, contagious enthusiasm, energetic, warm, passionate, love to help other people explore their creative potential, agile and expressive communicators, o create engaging stories, imaginative and original, strong artistic side, drawn to art, curious about others, preoccupied with discovering the deeper meaning in people and ideas, want authentic experiences, often seek emotional intensity, easily bored by details and repetition, seek out situations that offer an escape from the mundane, prize individuality, place great importance on personal freedom and self-expression, and want to be able to go wherever inspiration </a:t>
            </a:r>
            <a:r>
              <a:rPr lang="en-US" sz="1400" dirty="0" smtClean="0">
                <a:solidFill>
                  <a:schemeClr val="tx1">
                    <a:lumMod val="75000"/>
                    <a:lumOff val="25000"/>
                  </a:schemeClr>
                </a:solidFill>
                <a:latin typeface="Century Gothic" charset="0"/>
                <a:ea typeface="Century Gothic" charset="0"/>
                <a:cs typeface="Century Gothic" charset="0"/>
              </a:rPr>
              <a:t>leads </a:t>
            </a:r>
            <a:endParaRPr lang="en-US" sz="1400" dirty="0">
              <a:solidFill>
                <a:schemeClr val="tx1">
                  <a:lumMod val="75000"/>
                  <a:lumOff val="25000"/>
                </a:schemeClr>
              </a:solidFill>
              <a:latin typeface="Century Gothic" charset="0"/>
              <a:ea typeface="Century Gothic" charset="0"/>
              <a:cs typeface="Century Gothic" charset="0"/>
            </a:endParaRPr>
          </a:p>
        </p:txBody>
      </p:sp>
      <p:sp>
        <p:nvSpPr>
          <p:cNvPr id="50" name="TextBox 49"/>
          <p:cNvSpPr txBox="1"/>
          <p:nvPr/>
        </p:nvSpPr>
        <p:spPr>
          <a:xfrm>
            <a:off x="2993931" y="5387658"/>
            <a:ext cx="6912979"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ENFPs: </a:t>
            </a:r>
            <a:r>
              <a:rPr lang="en-US" sz="1500" dirty="0">
                <a:solidFill>
                  <a:schemeClr val="tx1">
                    <a:lumMod val="75000"/>
                    <a:lumOff val="25000"/>
                  </a:schemeClr>
                </a:solidFill>
                <a:latin typeface="Century Gothic" charset="0"/>
                <a:ea typeface="Century Gothic" charset="0"/>
                <a:cs typeface="Century Gothic" charset="0"/>
              </a:rPr>
              <a:t>Oscar Wilde, Mark Twain, Hunter S. Thompson, Ralph Nader, Walt Disney, Anne Frank, Kurt Vonnegut, Joseph Campbell, Katie Couric, Jerry Seinfeld</a:t>
            </a:r>
          </a:p>
        </p:txBody>
      </p:sp>
      <p:pic>
        <p:nvPicPr>
          <p:cNvPr id="51" name="Picture 4" descr="http://www.opp.com/tools/mbti/mbti-personality-types/~/media/Images/Content-images/MBTI%20type%20heads/enfphea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0051" y="3190556"/>
            <a:ext cx="2366211" cy="2366211"/>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5367575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91891" y="2383263"/>
            <a:ext cx="6910163" cy="2068288"/>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ENTP: The Inventor</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09575" y="13599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E</a:t>
            </a:r>
            <a:r>
              <a:rPr lang="en-US" sz="2400" dirty="0" smtClean="0">
                <a:solidFill>
                  <a:schemeClr val="tx1"/>
                </a:solidFill>
                <a:latin typeface="Century Gothic" charset="0"/>
                <a:ea typeface="Century Gothic" charset="0"/>
                <a:cs typeface="Century Gothic" charset="0"/>
              </a:rPr>
              <a:t>XTROVERTED</a:t>
            </a:r>
            <a:endParaRPr lang="en-US" sz="2400" dirty="0">
              <a:solidFill>
                <a:schemeClr val="tx1"/>
              </a:solidFill>
              <a:latin typeface="Century Gothic" charset="0"/>
              <a:ea typeface="Century Gothic" charset="0"/>
              <a:cs typeface="Century Gothic" charset="0"/>
            </a:endParaRPr>
          </a:p>
        </p:txBody>
      </p:sp>
      <p:sp>
        <p:nvSpPr>
          <p:cNvPr id="41" name="Rounded Rectangle 40"/>
          <p:cNvSpPr/>
          <p:nvPr/>
        </p:nvSpPr>
        <p:spPr>
          <a:xfrm>
            <a:off x="409575" y="27315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43" name="Rounded Rectangle 42"/>
          <p:cNvSpPr/>
          <p:nvPr/>
        </p:nvSpPr>
        <p:spPr>
          <a:xfrm>
            <a:off x="409575" y="18171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Century Gothic" charset="0"/>
                <a:ea typeface="Century Gothic" charset="0"/>
                <a:cs typeface="Century Gothic" charset="0"/>
              </a:rPr>
              <a:t>I</a:t>
            </a:r>
            <a:r>
              <a:rPr lang="en-US" sz="2400" b="1" dirty="0" smtClean="0">
                <a:solidFill>
                  <a:schemeClr val="tx1"/>
                </a:solidFill>
                <a:latin typeface="Century Gothic" charset="0"/>
                <a:ea typeface="Century Gothic" charset="0"/>
                <a:cs typeface="Century Gothic" charset="0"/>
              </a:rPr>
              <a:t>N</a:t>
            </a:r>
            <a:r>
              <a:rPr lang="en-US" sz="2400" dirty="0" smtClean="0">
                <a:solidFill>
                  <a:schemeClr val="tx1"/>
                </a:solidFill>
                <a:latin typeface="Century Gothic" charset="0"/>
                <a:ea typeface="Century Gothic" charset="0"/>
                <a:cs typeface="Century Gothic" charset="0"/>
              </a:rPr>
              <a:t>TUITING</a:t>
            </a:r>
            <a:endParaRPr lang="en-US" sz="2400" dirty="0">
              <a:solidFill>
                <a:schemeClr val="tx1"/>
              </a:solidFill>
              <a:latin typeface="Century Gothic" charset="0"/>
              <a:ea typeface="Century Gothic" charset="0"/>
              <a:cs typeface="Century Gothic" charset="0"/>
            </a:endParaRPr>
          </a:p>
        </p:txBody>
      </p:sp>
      <p:sp>
        <p:nvSpPr>
          <p:cNvPr id="44" name="Rounded Rectangle 43"/>
          <p:cNvSpPr/>
          <p:nvPr/>
        </p:nvSpPr>
        <p:spPr>
          <a:xfrm>
            <a:off x="409575" y="22743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45" name="TextBox 44"/>
          <p:cNvSpPr txBox="1"/>
          <p:nvPr/>
        </p:nvSpPr>
        <p:spPr>
          <a:xfrm>
            <a:off x="3000374" y="1300639"/>
            <a:ext cx="7091705" cy="369332"/>
          </a:xfrm>
          <a:prstGeom prst="rect">
            <a:avLst/>
          </a:prstGeom>
          <a:noFill/>
        </p:spPr>
        <p:txBody>
          <a:bodyPr wrap="square" rtlCol="0">
            <a:spAutoFit/>
          </a:bodyPr>
          <a:lstStyle/>
          <a:p>
            <a:r>
              <a:rPr lang="en-US" dirty="0">
                <a:latin typeface="Century Gothic" charset="0"/>
                <a:ea typeface="Century Gothic" charset="0"/>
                <a:cs typeface="Century Gothic" charset="0"/>
              </a:rPr>
              <a:t>Lively, Energetic, Quick-Witted, Clever</a:t>
            </a:r>
          </a:p>
        </p:txBody>
      </p:sp>
      <p:sp>
        <p:nvSpPr>
          <p:cNvPr id="46" name="TextBox 45"/>
          <p:cNvSpPr txBox="1"/>
          <p:nvPr/>
        </p:nvSpPr>
        <p:spPr>
          <a:xfrm>
            <a:off x="3000374" y="1757839"/>
            <a:ext cx="7091705" cy="369332"/>
          </a:xfrm>
          <a:prstGeom prst="rect">
            <a:avLst/>
          </a:prstGeom>
          <a:noFill/>
        </p:spPr>
        <p:txBody>
          <a:bodyPr wrap="square" rtlCol="0">
            <a:spAutoFit/>
          </a:bodyPr>
          <a:lstStyle/>
          <a:p>
            <a:r>
              <a:rPr lang="en-US" dirty="0">
                <a:latin typeface="Century Gothic" charset="0"/>
                <a:ea typeface="Century Gothic" charset="0"/>
                <a:cs typeface="Century Gothic" charset="0"/>
              </a:rPr>
              <a:t>Inventive, Imaginative, Entrepreneurial, Futuristic</a:t>
            </a:r>
          </a:p>
        </p:txBody>
      </p:sp>
      <p:sp>
        <p:nvSpPr>
          <p:cNvPr id="47" name="TextBox 46"/>
          <p:cNvSpPr txBox="1"/>
          <p:nvPr/>
        </p:nvSpPr>
        <p:spPr>
          <a:xfrm>
            <a:off x="3000374" y="2215039"/>
            <a:ext cx="7091705" cy="369332"/>
          </a:xfrm>
          <a:prstGeom prst="rect">
            <a:avLst/>
          </a:prstGeom>
          <a:noFill/>
        </p:spPr>
        <p:txBody>
          <a:bodyPr wrap="square" rtlCol="0">
            <a:spAutoFit/>
          </a:bodyPr>
          <a:lstStyle/>
          <a:p>
            <a:r>
              <a:rPr lang="en-US" dirty="0">
                <a:latin typeface="Century Gothic" charset="0"/>
                <a:ea typeface="Century Gothic" charset="0"/>
                <a:cs typeface="Century Gothic" charset="0"/>
              </a:rPr>
              <a:t>Analytical, Logical, Objective, Unsentimental</a:t>
            </a:r>
          </a:p>
        </p:txBody>
      </p:sp>
      <p:sp>
        <p:nvSpPr>
          <p:cNvPr id="48" name="TextBox 47"/>
          <p:cNvSpPr txBox="1"/>
          <p:nvPr/>
        </p:nvSpPr>
        <p:spPr>
          <a:xfrm>
            <a:off x="3000375" y="2683907"/>
            <a:ext cx="7266809" cy="369332"/>
          </a:xfrm>
          <a:prstGeom prst="rect">
            <a:avLst/>
          </a:prstGeom>
          <a:noFill/>
        </p:spPr>
        <p:txBody>
          <a:bodyPr wrap="square" rtlCol="0">
            <a:spAutoFit/>
          </a:bodyPr>
          <a:lstStyle/>
          <a:p>
            <a:r>
              <a:rPr lang="en-US" dirty="0">
                <a:latin typeface="Century Gothic" charset="0"/>
                <a:ea typeface="Century Gothic" charset="0"/>
                <a:cs typeface="Century Gothic" charset="0"/>
              </a:rPr>
              <a:t>Open-Minded, Adaptable, Spontaneous, Changeable</a:t>
            </a:r>
          </a:p>
        </p:txBody>
      </p:sp>
      <p:sp>
        <p:nvSpPr>
          <p:cNvPr id="49" name="TextBox 48"/>
          <p:cNvSpPr txBox="1"/>
          <p:nvPr/>
        </p:nvSpPr>
        <p:spPr>
          <a:xfrm>
            <a:off x="3000374" y="3181827"/>
            <a:ext cx="7091705" cy="2031325"/>
          </a:xfrm>
          <a:prstGeom prst="rect">
            <a:avLst/>
          </a:prstGeom>
          <a:noFill/>
        </p:spPr>
        <p:txBody>
          <a:bodyPr wrap="square" rtlCol="0">
            <a:spAutoFit/>
          </a:bodyPr>
          <a:lstStyle/>
          <a:p>
            <a:r>
              <a:rPr lang="en-US" sz="1400" b="1" i="1" dirty="0">
                <a:latin typeface="Century Gothic" charset="0"/>
                <a:ea typeface="Century Gothic" charset="0"/>
                <a:cs typeface="Century Gothic" charset="0"/>
              </a:rPr>
              <a:t>Inspired innovators</a:t>
            </a:r>
            <a:r>
              <a:rPr lang="en-US" sz="1400" dirty="0">
                <a:latin typeface="Century Gothic" charset="0"/>
                <a:ea typeface="Century Gothic" charset="0"/>
                <a:cs typeface="Century Gothic" charset="0"/>
              </a:rPr>
              <a:t>, find new solutions to intellectually challenging problems, curious and clever, seek to comprehend the people, systems, and principles that surround them, open-minded, unconventional, want to analyze, understand, and influence other people, enjoy playing with ideas and like to banter, use their quick wit and command of language to keep the upper hand with other people, often cheerfully poking fun at their habits and eccentricities. enjoys challenging others, but in the end they are usually happy to live and let live, rarely judgmental, re-invent the wheel, question norms, prefer to try a new method, jump into new situations and trust themselves to adapt as they </a:t>
            </a:r>
            <a:r>
              <a:rPr lang="en-US" sz="1400" dirty="0" smtClean="0">
                <a:latin typeface="Century Gothic" charset="0"/>
                <a:ea typeface="Century Gothic" charset="0"/>
                <a:cs typeface="Century Gothic" charset="0"/>
              </a:rPr>
              <a:t>go </a:t>
            </a:r>
            <a:endParaRPr lang="en-US" sz="1400" dirty="0">
              <a:latin typeface="Century Gothic" charset="0"/>
              <a:ea typeface="Century Gothic" charset="0"/>
              <a:cs typeface="Century Gothic" charset="0"/>
            </a:endParaRPr>
          </a:p>
        </p:txBody>
      </p:sp>
      <p:sp>
        <p:nvSpPr>
          <p:cNvPr id="50" name="TextBox 49"/>
          <p:cNvSpPr txBox="1"/>
          <p:nvPr/>
        </p:nvSpPr>
        <p:spPr>
          <a:xfrm>
            <a:off x="3000374" y="5278697"/>
            <a:ext cx="6825100" cy="800219"/>
          </a:xfrm>
          <a:prstGeom prst="rect">
            <a:avLst/>
          </a:prstGeom>
          <a:noFill/>
        </p:spPr>
        <p:txBody>
          <a:bodyPr wrap="square" rtlCol="0">
            <a:spAutoFit/>
          </a:bodyPr>
          <a:lstStyle/>
          <a:p>
            <a:pPr marL="1427163" indent="-1427163"/>
            <a:r>
              <a:rPr lang="en-US" sz="1600" b="1" dirty="0">
                <a:latin typeface="Century Gothic" charset="0"/>
                <a:ea typeface="Century Gothic" charset="0"/>
                <a:cs typeface="Century Gothic" charset="0"/>
              </a:rPr>
              <a:t>Famous ENTPs: </a:t>
            </a:r>
            <a:r>
              <a:rPr lang="en-US" sz="1500" dirty="0">
                <a:latin typeface="Century Gothic" charset="0"/>
                <a:ea typeface="Century Gothic" charset="0"/>
                <a:cs typeface="Century Gothic" charset="0"/>
              </a:rPr>
              <a:t>Leonardo da Vinci, Benjamin Franklin, Steve Wozniak, Barack Obama, Henry Kissinger, Newt Gingrich, Catherine the Great, Voltaire</a:t>
            </a:r>
          </a:p>
        </p:txBody>
      </p:sp>
      <p:pic>
        <p:nvPicPr>
          <p:cNvPr id="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9574" y="3267980"/>
            <a:ext cx="2359152"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1824173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87926" y="2386464"/>
            <a:ext cx="6858000" cy="205608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INTP: The Architect</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504825" y="14361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I</a:t>
            </a:r>
            <a:r>
              <a:rPr lang="en-US" sz="2400" dirty="0" smtClean="0">
                <a:solidFill>
                  <a:schemeClr val="tx1"/>
                </a:solidFill>
                <a:latin typeface="Century Gothic" charset="0"/>
                <a:ea typeface="Century Gothic" charset="0"/>
                <a:cs typeface="Century Gothic" charset="0"/>
              </a:rPr>
              <a:t>NTROVERTED</a:t>
            </a:r>
            <a:endParaRPr lang="en-US" sz="2400" dirty="0">
              <a:solidFill>
                <a:schemeClr val="tx1"/>
              </a:solidFill>
              <a:latin typeface="Century Gothic" charset="0"/>
              <a:ea typeface="Century Gothic" charset="0"/>
              <a:cs typeface="Century Gothic" charset="0"/>
            </a:endParaRPr>
          </a:p>
        </p:txBody>
      </p:sp>
      <p:sp>
        <p:nvSpPr>
          <p:cNvPr id="24" name="Rounded Rectangle 23"/>
          <p:cNvSpPr/>
          <p:nvPr/>
        </p:nvSpPr>
        <p:spPr>
          <a:xfrm>
            <a:off x="504825" y="28077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43" name="Rounded Rectangle 42"/>
          <p:cNvSpPr/>
          <p:nvPr/>
        </p:nvSpPr>
        <p:spPr>
          <a:xfrm>
            <a:off x="504825" y="18933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Century Gothic" charset="0"/>
                <a:ea typeface="Century Gothic" charset="0"/>
                <a:cs typeface="Century Gothic" charset="0"/>
              </a:rPr>
              <a:t>I</a:t>
            </a:r>
            <a:r>
              <a:rPr lang="en-US" sz="2400" b="1" dirty="0" smtClean="0">
                <a:solidFill>
                  <a:schemeClr val="tx1"/>
                </a:solidFill>
                <a:latin typeface="Century Gothic" charset="0"/>
                <a:ea typeface="Century Gothic" charset="0"/>
                <a:cs typeface="Century Gothic" charset="0"/>
              </a:rPr>
              <a:t>N</a:t>
            </a:r>
            <a:r>
              <a:rPr lang="en-US" sz="2400" dirty="0" smtClean="0">
                <a:solidFill>
                  <a:schemeClr val="tx1"/>
                </a:solidFill>
                <a:latin typeface="Century Gothic" charset="0"/>
                <a:ea typeface="Century Gothic" charset="0"/>
                <a:cs typeface="Century Gothic" charset="0"/>
              </a:rPr>
              <a:t>TUITING</a:t>
            </a:r>
            <a:endParaRPr lang="en-US" sz="2400" dirty="0">
              <a:solidFill>
                <a:schemeClr val="tx1"/>
              </a:solidFill>
              <a:latin typeface="Century Gothic" charset="0"/>
              <a:ea typeface="Century Gothic" charset="0"/>
              <a:cs typeface="Century Gothic" charset="0"/>
            </a:endParaRPr>
          </a:p>
        </p:txBody>
      </p:sp>
      <p:sp>
        <p:nvSpPr>
          <p:cNvPr id="44" name="Rounded Rectangle 43"/>
          <p:cNvSpPr/>
          <p:nvPr/>
        </p:nvSpPr>
        <p:spPr>
          <a:xfrm>
            <a:off x="504825" y="23505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45" name="TextBox 44"/>
          <p:cNvSpPr txBox="1"/>
          <p:nvPr/>
        </p:nvSpPr>
        <p:spPr>
          <a:xfrm>
            <a:off x="3143250" y="1447800"/>
            <a:ext cx="6948829"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Independent, Cool, Thoughtful, Self-Reliant</a:t>
            </a:r>
          </a:p>
        </p:txBody>
      </p:sp>
      <p:sp>
        <p:nvSpPr>
          <p:cNvPr id="46" name="TextBox 45"/>
          <p:cNvSpPr txBox="1"/>
          <p:nvPr/>
        </p:nvSpPr>
        <p:spPr>
          <a:xfrm>
            <a:off x="3143250" y="1905000"/>
            <a:ext cx="6948829"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Innovative, Unconventional, Theoretical, Complex</a:t>
            </a:r>
          </a:p>
        </p:txBody>
      </p:sp>
      <p:sp>
        <p:nvSpPr>
          <p:cNvPr id="47" name="TextBox 46"/>
          <p:cNvSpPr txBox="1"/>
          <p:nvPr/>
        </p:nvSpPr>
        <p:spPr>
          <a:xfrm>
            <a:off x="3143250" y="2362200"/>
            <a:ext cx="6948829"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Analytical, Objective, Rational, Unsentimental</a:t>
            </a:r>
          </a:p>
        </p:txBody>
      </p:sp>
      <p:sp>
        <p:nvSpPr>
          <p:cNvPr id="48" name="TextBox 47"/>
          <p:cNvSpPr txBox="1"/>
          <p:nvPr/>
        </p:nvSpPr>
        <p:spPr>
          <a:xfrm>
            <a:off x="3143250" y="2831068"/>
            <a:ext cx="6948829"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Tolerant, Open-Minded, Changeable, Unstructured</a:t>
            </a:r>
          </a:p>
        </p:txBody>
      </p:sp>
      <p:sp>
        <p:nvSpPr>
          <p:cNvPr id="49" name="TextBox 48"/>
          <p:cNvSpPr txBox="1"/>
          <p:nvPr/>
        </p:nvSpPr>
        <p:spPr>
          <a:xfrm>
            <a:off x="3166110" y="3328988"/>
            <a:ext cx="6948829"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Philosophical innovators</a:t>
            </a:r>
            <a:r>
              <a:rPr lang="en-US" sz="1400" dirty="0">
                <a:solidFill>
                  <a:schemeClr val="tx1">
                    <a:lumMod val="75000"/>
                    <a:lumOff val="25000"/>
                  </a:schemeClr>
                </a:solidFill>
                <a:latin typeface="Century Gothic" charset="0"/>
                <a:ea typeface="Century Gothic" charset="0"/>
                <a:cs typeface="Century Gothic" charset="0"/>
              </a:rPr>
              <a:t>, fascinated by logical analysis, systems and design, focus on theory, seek to understand unifying themes, detached, analytical observers, focus internally: exploring concepts, making connections and seeking understanding, inquisitive, cool exterior, privately passionate about reason, analysis, and innovation, seek to create complex systems of understanding to unify the principles they've observed in their environments, independent problem solvers, active mind, more interested in theory than reality, non-traditional, suspicious of assumptions and conventions, eager to break apart ideas that others take for granted, thoroughly analyze concepts and </a:t>
            </a:r>
            <a:r>
              <a:rPr lang="en-US" sz="1400" dirty="0" smtClean="0">
                <a:solidFill>
                  <a:schemeClr val="tx1">
                    <a:lumMod val="75000"/>
                    <a:lumOff val="25000"/>
                  </a:schemeClr>
                </a:solidFill>
                <a:latin typeface="Century Gothic" charset="0"/>
                <a:ea typeface="Century Gothic" charset="0"/>
                <a:cs typeface="Century Gothic" charset="0"/>
              </a:rPr>
              <a:t>beliefs </a:t>
            </a:r>
            <a:endParaRPr lang="en-US" sz="1400" dirty="0">
              <a:solidFill>
                <a:schemeClr val="tx1">
                  <a:lumMod val="75000"/>
                  <a:lumOff val="25000"/>
                </a:schemeClr>
              </a:solidFill>
              <a:latin typeface="Century Gothic" charset="0"/>
              <a:ea typeface="Century Gothic" charset="0"/>
              <a:cs typeface="Century Gothic" charset="0"/>
            </a:endParaRPr>
          </a:p>
        </p:txBody>
      </p:sp>
      <p:sp>
        <p:nvSpPr>
          <p:cNvPr id="50" name="TextBox 49"/>
          <p:cNvSpPr txBox="1"/>
          <p:nvPr/>
        </p:nvSpPr>
        <p:spPr>
          <a:xfrm>
            <a:off x="3187216" y="5575757"/>
            <a:ext cx="6811981"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INTPs: </a:t>
            </a:r>
            <a:r>
              <a:rPr lang="en-US" sz="1500" dirty="0">
                <a:solidFill>
                  <a:schemeClr val="tx1">
                    <a:lumMod val="75000"/>
                    <a:lumOff val="25000"/>
                  </a:schemeClr>
                </a:solidFill>
                <a:latin typeface="Century Gothic" charset="0"/>
                <a:ea typeface="Century Gothic" charset="0"/>
                <a:cs typeface="Century Gothic" charset="0"/>
              </a:rPr>
              <a:t>Albert Einstein, Charles Darwin, Abraham Lincoln, Marie Curie, Paul Allen, Jane Austen, James Madison, Jimmy Wales, Larry Page, Alan Greenspan</a:t>
            </a:r>
          </a:p>
        </p:txBody>
      </p:sp>
      <p:pic>
        <p:nvPicPr>
          <p:cNvPr id="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9211" y="3344180"/>
            <a:ext cx="2367814"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23633284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15250" y="2381247"/>
            <a:ext cx="6858002" cy="209550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ISTP: The Operator</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342900" y="12895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I</a:t>
            </a:r>
            <a:r>
              <a:rPr lang="en-US" sz="2400" dirty="0" smtClean="0">
                <a:solidFill>
                  <a:schemeClr val="tx1"/>
                </a:solidFill>
                <a:latin typeface="Century Gothic" charset="0"/>
                <a:ea typeface="Century Gothic" charset="0"/>
                <a:cs typeface="Century Gothic" charset="0"/>
              </a:rPr>
              <a:t>NTROVERTED</a:t>
            </a:r>
            <a:endParaRPr lang="en-US" sz="2400" dirty="0">
              <a:solidFill>
                <a:schemeClr val="tx1"/>
              </a:solidFill>
              <a:latin typeface="Century Gothic" charset="0"/>
              <a:ea typeface="Century Gothic" charset="0"/>
              <a:cs typeface="Century Gothic" charset="0"/>
            </a:endParaRPr>
          </a:p>
        </p:txBody>
      </p:sp>
      <p:sp>
        <p:nvSpPr>
          <p:cNvPr id="41" name="Rounded Rectangle 40"/>
          <p:cNvSpPr/>
          <p:nvPr/>
        </p:nvSpPr>
        <p:spPr>
          <a:xfrm>
            <a:off x="342900" y="26611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43" name="Rounded Rectangle 42"/>
          <p:cNvSpPr/>
          <p:nvPr/>
        </p:nvSpPr>
        <p:spPr>
          <a:xfrm>
            <a:off x="342900" y="17467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S</a:t>
            </a:r>
            <a:r>
              <a:rPr lang="en-US" sz="2400" dirty="0" smtClean="0">
                <a:solidFill>
                  <a:schemeClr val="tx1"/>
                </a:solidFill>
                <a:latin typeface="Century Gothic" charset="0"/>
                <a:ea typeface="Century Gothic" charset="0"/>
                <a:cs typeface="Century Gothic" charset="0"/>
              </a:rPr>
              <a:t>ENSING</a:t>
            </a:r>
            <a:endParaRPr lang="en-US" sz="2400" dirty="0">
              <a:solidFill>
                <a:schemeClr val="tx1"/>
              </a:solidFill>
              <a:latin typeface="Century Gothic" charset="0"/>
              <a:ea typeface="Century Gothic" charset="0"/>
              <a:cs typeface="Century Gothic" charset="0"/>
            </a:endParaRPr>
          </a:p>
        </p:txBody>
      </p:sp>
      <p:sp>
        <p:nvSpPr>
          <p:cNvPr id="44" name="Rounded Rectangle 43"/>
          <p:cNvSpPr/>
          <p:nvPr/>
        </p:nvSpPr>
        <p:spPr>
          <a:xfrm>
            <a:off x="342900" y="22039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45" name="TextBox 44"/>
          <p:cNvSpPr txBox="1"/>
          <p:nvPr/>
        </p:nvSpPr>
        <p:spPr>
          <a:xfrm>
            <a:off x="3019426" y="1312332"/>
            <a:ext cx="705167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Independent, Self-Reliant, Reserved, Cool</a:t>
            </a:r>
          </a:p>
        </p:txBody>
      </p:sp>
      <p:sp>
        <p:nvSpPr>
          <p:cNvPr id="46" name="TextBox 45"/>
          <p:cNvSpPr txBox="1"/>
          <p:nvPr/>
        </p:nvSpPr>
        <p:spPr>
          <a:xfrm>
            <a:off x="3019426" y="1769532"/>
            <a:ext cx="705167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Realistic, Hands-On, Grounded, Mechanical</a:t>
            </a:r>
          </a:p>
        </p:txBody>
      </p:sp>
      <p:sp>
        <p:nvSpPr>
          <p:cNvPr id="47" name="TextBox 46"/>
          <p:cNvSpPr txBox="1"/>
          <p:nvPr/>
        </p:nvSpPr>
        <p:spPr>
          <a:xfrm>
            <a:off x="3019426" y="2226732"/>
            <a:ext cx="705167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Logical, Objective, Unbiased, Pragmatic</a:t>
            </a:r>
          </a:p>
        </p:txBody>
      </p:sp>
      <p:sp>
        <p:nvSpPr>
          <p:cNvPr id="48" name="TextBox 47"/>
          <p:cNvSpPr txBox="1"/>
          <p:nvPr/>
        </p:nvSpPr>
        <p:spPr>
          <a:xfrm>
            <a:off x="3019426" y="2695600"/>
            <a:ext cx="705167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Responsive, Spontaneous, Flexible, Active</a:t>
            </a:r>
          </a:p>
        </p:txBody>
      </p:sp>
      <p:sp>
        <p:nvSpPr>
          <p:cNvPr id="49" name="TextBox 48"/>
          <p:cNvSpPr txBox="1"/>
          <p:nvPr/>
        </p:nvSpPr>
        <p:spPr>
          <a:xfrm>
            <a:off x="3019426" y="3246996"/>
            <a:ext cx="7051672"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Observant artisans</a:t>
            </a:r>
            <a:r>
              <a:rPr lang="en-US" sz="1400" dirty="0">
                <a:solidFill>
                  <a:schemeClr val="tx1">
                    <a:lumMod val="75000"/>
                    <a:lumOff val="25000"/>
                  </a:schemeClr>
                </a:solidFill>
                <a:latin typeface="Century Gothic" charset="0"/>
                <a:ea typeface="Century Gothic" charset="0"/>
                <a:cs typeface="Century Gothic" charset="0"/>
              </a:rPr>
              <a:t>, understand mechanics, interested in troubleshooting, flexible logic approach, looking for practical solutions to the problems at hand, optimistic, generous, confident in abilities, independent, adaptable, self-directed, spontaneous, attentive to details, responsive to demands, astute sense of their environment, quickly respond to emergencies, reserved but not withdrawn, enjoy taking action, appreciates physical and sensory experiences, curious about how things work, detached, independent, treasure personal space, spontaneous, follow their own lead, seek practical understanding, appreciate freedom to do their own thing, prefer technical knowledge to </a:t>
            </a:r>
            <a:r>
              <a:rPr lang="en-US" sz="1400" dirty="0" smtClean="0">
                <a:solidFill>
                  <a:schemeClr val="tx1">
                    <a:lumMod val="75000"/>
                    <a:lumOff val="25000"/>
                  </a:schemeClr>
                </a:solidFill>
                <a:latin typeface="Century Gothic" charset="0"/>
                <a:ea typeface="Century Gothic" charset="0"/>
                <a:cs typeface="Century Gothic" charset="0"/>
              </a:rPr>
              <a:t>theory </a:t>
            </a:r>
            <a:endParaRPr lang="en-US" sz="1400" dirty="0">
              <a:solidFill>
                <a:schemeClr val="tx1">
                  <a:lumMod val="75000"/>
                  <a:lumOff val="25000"/>
                </a:schemeClr>
              </a:solidFill>
              <a:latin typeface="Century Gothic" charset="0"/>
              <a:ea typeface="Century Gothic" charset="0"/>
              <a:cs typeface="Century Gothic" charset="0"/>
            </a:endParaRPr>
          </a:p>
        </p:txBody>
      </p:sp>
      <p:sp>
        <p:nvSpPr>
          <p:cNvPr id="50" name="TextBox 49"/>
          <p:cNvSpPr txBox="1"/>
          <p:nvPr/>
        </p:nvSpPr>
        <p:spPr>
          <a:xfrm>
            <a:off x="3011805" y="5543324"/>
            <a:ext cx="6728752"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ISTPs: </a:t>
            </a:r>
            <a:r>
              <a:rPr lang="en-US" sz="1500" dirty="0">
                <a:solidFill>
                  <a:schemeClr val="tx1">
                    <a:lumMod val="75000"/>
                    <a:lumOff val="25000"/>
                  </a:schemeClr>
                </a:solidFill>
                <a:latin typeface="Century Gothic" charset="0"/>
                <a:ea typeface="Century Gothic" charset="0"/>
                <a:cs typeface="Century Gothic" charset="0"/>
              </a:rPr>
              <a:t>Steve Jobs, Stanley Kubrick, Jack Dorsey, Donald Rumsfeld, Erwin Rommel, Michael Jordan, Amelia Earhart, Frank Zappa, Jack Bauer</a:t>
            </a:r>
          </a:p>
        </p:txBody>
      </p:sp>
      <p:pic>
        <p:nvPicPr>
          <p:cNvPr id="5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1716" y="3197615"/>
            <a:ext cx="2353384"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22070776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7695439" y="2441119"/>
            <a:ext cx="6872492" cy="199025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ESTP: The Promoter</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47675" y="14081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E</a:t>
            </a:r>
            <a:r>
              <a:rPr lang="en-US" sz="2400" dirty="0" smtClean="0">
                <a:solidFill>
                  <a:schemeClr val="tx1"/>
                </a:solidFill>
                <a:latin typeface="Century Gothic" charset="0"/>
                <a:ea typeface="Century Gothic" charset="0"/>
                <a:cs typeface="Century Gothic" charset="0"/>
              </a:rPr>
              <a:t>XTROVERTED</a:t>
            </a:r>
            <a:endParaRPr lang="en-US" sz="2400" dirty="0">
              <a:solidFill>
                <a:schemeClr val="tx1"/>
              </a:solidFill>
              <a:latin typeface="Century Gothic" charset="0"/>
              <a:ea typeface="Century Gothic" charset="0"/>
              <a:cs typeface="Century Gothic" charset="0"/>
            </a:endParaRPr>
          </a:p>
        </p:txBody>
      </p:sp>
      <p:sp>
        <p:nvSpPr>
          <p:cNvPr id="41" name="Rounded Rectangle 40"/>
          <p:cNvSpPr/>
          <p:nvPr/>
        </p:nvSpPr>
        <p:spPr>
          <a:xfrm>
            <a:off x="447675" y="27797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43" name="Rounded Rectangle 42"/>
          <p:cNvSpPr/>
          <p:nvPr/>
        </p:nvSpPr>
        <p:spPr>
          <a:xfrm>
            <a:off x="447675" y="18653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S</a:t>
            </a:r>
            <a:r>
              <a:rPr lang="en-US" sz="2400" dirty="0" smtClean="0">
                <a:solidFill>
                  <a:schemeClr val="tx1"/>
                </a:solidFill>
                <a:latin typeface="Century Gothic" charset="0"/>
                <a:ea typeface="Century Gothic" charset="0"/>
                <a:cs typeface="Century Gothic" charset="0"/>
              </a:rPr>
              <a:t>ENSING</a:t>
            </a:r>
            <a:endParaRPr lang="en-US" sz="2400" dirty="0">
              <a:solidFill>
                <a:schemeClr val="tx1"/>
              </a:solidFill>
              <a:latin typeface="Century Gothic" charset="0"/>
              <a:ea typeface="Century Gothic" charset="0"/>
              <a:cs typeface="Century Gothic" charset="0"/>
            </a:endParaRPr>
          </a:p>
        </p:txBody>
      </p:sp>
      <p:sp>
        <p:nvSpPr>
          <p:cNvPr id="44" name="Rounded Rectangle 43"/>
          <p:cNvSpPr/>
          <p:nvPr/>
        </p:nvSpPr>
        <p:spPr>
          <a:xfrm>
            <a:off x="447675" y="23225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45" name="TextBox 44"/>
          <p:cNvSpPr txBox="1"/>
          <p:nvPr/>
        </p:nvSpPr>
        <p:spPr>
          <a:xfrm>
            <a:off x="3105150" y="1447800"/>
            <a:ext cx="687705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Outgoing, Friendly, Engaging, Energetic</a:t>
            </a:r>
          </a:p>
        </p:txBody>
      </p:sp>
      <p:sp>
        <p:nvSpPr>
          <p:cNvPr id="46" name="TextBox 45"/>
          <p:cNvSpPr txBox="1"/>
          <p:nvPr/>
        </p:nvSpPr>
        <p:spPr>
          <a:xfrm>
            <a:off x="3105150" y="1905000"/>
            <a:ext cx="687705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Hands-On, Practical, Observant, Physical</a:t>
            </a:r>
          </a:p>
        </p:txBody>
      </p:sp>
      <p:sp>
        <p:nvSpPr>
          <p:cNvPr id="47" name="TextBox 46"/>
          <p:cNvSpPr txBox="1"/>
          <p:nvPr/>
        </p:nvSpPr>
        <p:spPr>
          <a:xfrm>
            <a:off x="3105150" y="2362200"/>
            <a:ext cx="687705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Logical, Objective, Pragmatic, Outspoken</a:t>
            </a:r>
          </a:p>
        </p:txBody>
      </p:sp>
      <p:sp>
        <p:nvSpPr>
          <p:cNvPr id="48" name="TextBox 47"/>
          <p:cNvSpPr txBox="1"/>
          <p:nvPr/>
        </p:nvSpPr>
        <p:spPr>
          <a:xfrm>
            <a:off x="3105150" y="2831068"/>
            <a:ext cx="687705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Responsive, Spontaneous, Adaptable, Adventurous</a:t>
            </a:r>
          </a:p>
        </p:txBody>
      </p:sp>
      <p:sp>
        <p:nvSpPr>
          <p:cNvPr id="49" name="TextBox 48"/>
          <p:cNvSpPr txBox="1"/>
          <p:nvPr/>
        </p:nvSpPr>
        <p:spPr>
          <a:xfrm>
            <a:off x="3105150" y="3328987"/>
            <a:ext cx="6877050" cy="1815882"/>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Energetic thrill-seekers</a:t>
            </a:r>
            <a:r>
              <a:rPr lang="en-US" sz="1400" dirty="0">
                <a:solidFill>
                  <a:schemeClr val="tx1">
                    <a:lumMod val="75000"/>
                    <a:lumOff val="25000"/>
                  </a:schemeClr>
                </a:solidFill>
                <a:latin typeface="Century Gothic" charset="0"/>
                <a:ea typeface="Century Gothic" charset="0"/>
                <a:cs typeface="Century Gothic" charset="0"/>
              </a:rPr>
              <a:t>, dynamic, energetic, assess situations quickly, move adeptly to respond to immediate problems with practical solutions, active, playful, life of the party, at their best when putting out fires (literal or metaphorical), risk takers, good sense of humor, observers,  adapt quickly, social but rarely sensitive, fast-paced, natural athletes, highly coordinated, engaged with environment, excellent in emergencies, place a high value on integrity, rational, logical, flexible, tolerant, pragmatic, focus on immediate results, spontaneous, learn through doing, straight-forward, </a:t>
            </a:r>
            <a:r>
              <a:rPr lang="en-US" sz="1400" dirty="0" smtClean="0">
                <a:solidFill>
                  <a:schemeClr val="tx1">
                    <a:lumMod val="75000"/>
                    <a:lumOff val="25000"/>
                  </a:schemeClr>
                </a:solidFill>
                <a:latin typeface="Century Gothic" charset="0"/>
                <a:ea typeface="Century Gothic" charset="0"/>
                <a:cs typeface="Century Gothic" charset="0"/>
              </a:rPr>
              <a:t>intuitive </a:t>
            </a:r>
            <a:endParaRPr lang="en-US" sz="1400" dirty="0">
              <a:solidFill>
                <a:schemeClr val="tx1">
                  <a:lumMod val="75000"/>
                  <a:lumOff val="25000"/>
                </a:schemeClr>
              </a:solidFill>
              <a:latin typeface="Century Gothic" charset="0"/>
              <a:ea typeface="Century Gothic" charset="0"/>
              <a:cs typeface="Century Gothic" charset="0"/>
            </a:endParaRPr>
          </a:p>
        </p:txBody>
      </p:sp>
      <p:sp>
        <p:nvSpPr>
          <p:cNvPr id="50" name="TextBox 49"/>
          <p:cNvSpPr txBox="1"/>
          <p:nvPr/>
        </p:nvSpPr>
        <p:spPr>
          <a:xfrm>
            <a:off x="3105150" y="5248512"/>
            <a:ext cx="6697649"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ESTPs: </a:t>
            </a:r>
            <a:r>
              <a:rPr lang="en-US" sz="1500" dirty="0">
                <a:solidFill>
                  <a:schemeClr val="tx1">
                    <a:lumMod val="75000"/>
                    <a:lumOff val="25000"/>
                  </a:schemeClr>
                </a:solidFill>
                <a:latin typeface="Century Gothic" charset="0"/>
                <a:ea typeface="Century Gothic" charset="0"/>
                <a:cs typeface="Century Gothic" charset="0"/>
              </a:rPr>
              <a:t>Winston Churchill, Theodore Roosevelt, Malcom X, Franklin D. Roosevelt, Alexander the Great, George S. Patton, Bruce Willis, MacGyver</a:t>
            </a:r>
          </a:p>
        </p:txBody>
      </p:sp>
      <p:pic>
        <p:nvPicPr>
          <p:cNvPr id="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4863" y="3316239"/>
            <a:ext cx="2367825"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151492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5"/>
          <p:cNvSpPr txBox="1">
            <a:spLocks/>
          </p:cNvSpPr>
          <p:nvPr/>
        </p:nvSpPr>
        <p:spPr>
          <a:xfrm>
            <a:off x="2491202" y="3684495"/>
            <a:ext cx="7176295" cy="307190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endParaRPr lang="en-US" sz="1800" dirty="0" smtClean="0"/>
          </a:p>
          <a:p>
            <a:pPr>
              <a:spcBef>
                <a:spcPts val="0"/>
              </a:spcBef>
              <a:spcAft>
                <a:spcPts val="1800"/>
              </a:spcAft>
              <a:buClr>
                <a:srgbClr val="EF282F"/>
              </a:buClr>
            </a:pPr>
            <a:r>
              <a:rPr lang="en-US" sz="1800" b="1" dirty="0" smtClean="0">
                <a:solidFill>
                  <a:srgbClr val="0061AA"/>
                </a:solidFill>
              </a:rPr>
              <a:t>NASA’s 4D System</a:t>
            </a:r>
          </a:p>
          <a:p>
            <a:pPr marL="285750" indent="-285750">
              <a:spcBef>
                <a:spcPts val="0"/>
              </a:spcBef>
              <a:spcAft>
                <a:spcPts val="1800"/>
              </a:spcAft>
              <a:buClr>
                <a:srgbClr val="EF282F"/>
              </a:buClr>
              <a:buFont typeface="Webdings" panose="05030102010509060703" pitchFamily="18" charset="2"/>
              <a:buChar char="4"/>
            </a:pPr>
            <a:r>
              <a:rPr lang="en-US" sz="1800" dirty="0"/>
              <a:t>Foundation </a:t>
            </a:r>
            <a:r>
              <a:rPr lang="en-US" sz="1800" dirty="0" smtClean="0"/>
              <a:t>of </a:t>
            </a:r>
            <a:r>
              <a:rPr lang="en-US" sz="1800" dirty="0"/>
              <a:t>MBTI, developed by Charles </a:t>
            </a:r>
            <a:r>
              <a:rPr lang="en-US" sz="1800" dirty="0" err="1"/>
              <a:t>Pellerin</a:t>
            </a:r>
            <a:r>
              <a:rPr lang="en-US" sz="1800" dirty="0"/>
              <a:t>, refines personalities to four types</a:t>
            </a:r>
          </a:p>
          <a:p>
            <a:pPr marL="285750" indent="-285750">
              <a:spcBef>
                <a:spcPts val="0"/>
              </a:spcBef>
              <a:spcAft>
                <a:spcPts val="1800"/>
              </a:spcAft>
              <a:buClr>
                <a:srgbClr val="EF282F"/>
              </a:buClr>
              <a:buFont typeface="Webdings" panose="05030102010509060703" pitchFamily="18" charset="2"/>
              <a:buChar char="4"/>
            </a:pPr>
            <a:r>
              <a:rPr lang="en-US" sz="1800" dirty="0"/>
              <a:t>Applicable to individuals and organizations</a:t>
            </a:r>
          </a:p>
          <a:p>
            <a:pPr marL="285750" indent="-285750">
              <a:spcBef>
                <a:spcPts val="0"/>
              </a:spcBef>
              <a:spcAft>
                <a:spcPts val="1800"/>
              </a:spcAft>
              <a:buClr>
                <a:srgbClr val="EF282F"/>
              </a:buClr>
              <a:buFont typeface="Webdings" panose="05030102010509060703" pitchFamily="18" charset="2"/>
              <a:buChar char="4"/>
            </a:pPr>
            <a:r>
              <a:rPr lang="en-US" sz="1800" dirty="0"/>
              <a:t>Created to help science/engineering teams (like those at NASA) boost performance and avoid mistakes</a:t>
            </a:r>
          </a:p>
          <a:p>
            <a:pPr marL="285750" indent="-285750">
              <a:spcBef>
                <a:spcPts val="0"/>
              </a:spcBef>
              <a:spcAft>
                <a:spcPts val="1800"/>
              </a:spcAft>
              <a:buClr>
                <a:srgbClr val="EF282F"/>
              </a:buClr>
              <a:buFont typeface="Webdings" panose="05030102010509060703" pitchFamily="18" charset="2"/>
              <a:buChar char="4"/>
            </a:pPr>
            <a:endParaRPr lang="en-US" sz="1800" dirty="0" smtClean="0"/>
          </a:p>
        </p:txBody>
      </p:sp>
      <p:pic>
        <p:nvPicPr>
          <p:cNvPr id="22" name="Picture 2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30412" y="-30646"/>
            <a:ext cx="2061588" cy="6914287"/>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Two Approaches</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Text Placeholder 5"/>
          <p:cNvSpPr txBox="1">
            <a:spLocks/>
          </p:cNvSpPr>
          <p:nvPr/>
        </p:nvSpPr>
        <p:spPr>
          <a:xfrm>
            <a:off x="407846" y="1240319"/>
            <a:ext cx="7176295"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800"/>
              </a:spcAft>
              <a:buClr>
                <a:srgbClr val="EF282F"/>
              </a:buClr>
            </a:pPr>
            <a:r>
              <a:rPr lang="en-US" sz="1800" b="1" dirty="0" smtClean="0">
                <a:solidFill>
                  <a:srgbClr val="0061AA"/>
                </a:solidFill>
              </a:rPr>
              <a:t>Myers Briggs Indicator Type</a:t>
            </a:r>
          </a:p>
          <a:p>
            <a:pPr marL="285750" indent="-285750">
              <a:spcBef>
                <a:spcPts val="0"/>
              </a:spcBef>
              <a:spcAft>
                <a:spcPts val="1800"/>
              </a:spcAft>
              <a:buClr>
                <a:srgbClr val="EF282F"/>
              </a:buClr>
              <a:buFont typeface="Webdings" panose="05030102010509060703" pitchFamily="18" charset="2"/>
              <a:buChar char="4"/>
            </a:pPr>
            <a:r>
              <a:rPr lang="en-US" sz="1800" dirty="0"/>
              <a:t>Based on Carl Jung’s work, developed by Katharine Cook Briggs and Isabel Briggs Myers, categorizes personalities into 16 types</a:t>
            </a:r>
          </a:p>
          <a:p>
            <a:pPr marL="285750" indent="-285750">
              <a:spcBef>
                <a:spcPts val="0"/>
              </a:spcBef>
              <a:spcAft>
                <a:spcPts val="1800"/>
              </a:spcAft>
              <a:buClr>
                <a:srgbClr val="EF282F"/>
              </a:buClr>
              <a:buFont typeface="Webdings" panose="05030102010509060703" pitchFamily="18" charset="2"/>
              <a:buChar char="4"/>
            </a:pPr>
            <a:r>
              <a:rPr lang="en-US" sz="1800" dirty="0"/>
              <a:t>Created to put psychological theory to practical use - assisting women entering the WWII workforce with job </a:t>
            </a:r>
            <a:r>
              <a:rPr lang="en-US" sz="1800" dirty="0" smtClean="0"/>
              <a:t>selection</a:t>
            </a:r>
            <a:endParaRPr lang="en-US" sz="1800" dirty="0"/>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pic>
        <p:nvPicPr>
          <p:cNvPr id="40" name="Picture 39" descr="51jlm-V-DX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58846">
            <a:off x="584538" y="4043335"/>
            <a:ext cx="1582038" cy="2354224"/>
          </a:xfrm>
          <a:prstGeom prst="rect">
            <a:avLst/>
          </a:prstGeom>
        </p:spPr>
      </p:pic>
    </p:spTree>
    <p:extLst>
      <p:ext uri="{BB962C8B-B14F-4D97-AF65-F5344CB8AC3E}">
        <p14:creationId xmlns:p14="http://schemas.microsoft.com/office/powerpoint/2010/main" val="9794471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30412" y="-14492"/>
            <a:ext cx="2044467" cy="687249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ISFJ: The Protector </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85775" y="14081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I</a:t>
            </a:r>
            <a:r>
              <a:rPr lang="en-US" sz="2400" dirty="0" smtClean="0">
                <a:solidFill>
                  <a:schemeClr val="tx1"/>
                </a:solidFill>
                <a:latin typeface="Century Gothic" charset="0"/>
                <a:ea typeface="Century Gothic" charset="0"/>
                <a:cs typeface="Century Gothic" charset="0"/>
              </a:rPr>
              <a:t>NTROVERTED</a:t>
            </a:r>
            <a:endParaRPr lang="en-US" sz="2400" dirty="0">
              <a:solidFill>
                <a:schemeClr val="tx1"/>
              </a:solidFill>
              <a:latin typeface="Century Gothic" charset="0"/>
              <a:ea typeface="Century Gothic" charset="0"/>
              <a:cs typeface="Century Gothic" charset="0"/>
            </a:endParaRPr>
          </a:p>
        </p:txBody>
      </p:sp>
      <p:sp>
        <p:nvSpPr>
          <p:cNvPr id="24" name="Rounded Rectangle 23"/>
          <p:cNvSpPr/>
          <p:nvPr/>
        </p:nvSpPr>
        <p:spPr>
          <a:xfrm>
            <a:off x="485775" y="27797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43" name="Rounded Rectangle 42"/>
          <p:cNvSpPr/>
          <p:nvPr/>
        </p:nvSpPr>
        <p:spPr>
          <a:xfrm>
            <a:off x="485775" y="18653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S</a:t>
            </a:r>
            <a:r>
              <a:rPr lang="en-US" sz="2400" dirty="0" smtClean="0">
                <a:solidFill>
                  <a:schemeClr val="tx1"/>
                </a:solidFill>
                <a:latin typeface="Century Gothic" charset="0"/>
                <a:ea typeface="Century Gothic" charset="0"/>
                <a:cs typeface="Century Gothic" charset="0"/>
              </a:rPr>
              <a:t>ENSING</a:t>
            </a:r>
            <a:endParaRPr lang="en-US" sz="2400" dirty="0">
              <a:solidFill>
                <a:schemeClr val="tx1"/>
              </a:solidFill>
              <a:latin typeface="Century Gothic" charset="0"/>
              <a:ea typeface="Century Gothic" charset="0"/>
              <a:cs typeface="Century Gothic" charset="0"/>
            </a:endParaRPr>
          </a:p>
        </p:txBody>
      </p:sp>
      <p:sp>
        <p:nvSpPr>
          <p:cNvPr id="44" name="Rounded Rectangle 43"/>
          <p:cNvSpPr/>
          <p:nvPr/>
        </p:nvSpPr>
        <p:spPr>
          <a:xfrm>
            <a:off x="485775" y="23225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45" name="TextBox 44"/>
          <p:cNvSpPr txBox="1"/>
          <p:nvPr/>
        </p:nvSpPr>
        <p:spPr>
          <a:xfrm>
            <a:off x="3152775" y="1447800"/>
            <a:ext cx="685990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Reserved, Unassuming, Thoughtful, Calm</a:t>
            </a:r>
          </a:p>
        </p:txBody>
      </p:sp>
      <p:sp>
        <p:nvSpPr>
          <p:cNvPr id="46" name="TextBox 45"/>
          <p:cNvSpPr txBox="1"/>
          <p:nvPr/>
        </p:nvSpPr>
        <p:spPr>
          <a:xfrm>
            <a:off x="3152775" y="1905000"/>
            <a:ext cx="685990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Practical, Traditional, Observant, Factual</a:t>
            </a:r>
          </a:p>
        </p:txBody>
      </p:sp>
      <p:sp>
        <p:nvSpPr>
          <p:cNvPr id="47" name="TextBox 46"/>
          <p:cNvSpPr txBox="1"/>
          <p:nvPr/>
        </p:nvSpPr>
        <p:spPr>
          <a:xfrm>
            <a:off x="3152775" y="2362200"/>
            <a:ext cx="685990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Devoted, Caring, Kind, Principled</a:t>
            </a:r>
          </a:p>
        </p:txBody>
      </p:sp>
      <p:sp>
        <p:nvSpPr>
          <p:cNvPr id="48" name="TextBox 47"/>
          <p:cNvSpPr txBox="1"/>
          <p:nvPr/>
        </p:nvSpPr>
        <p:spPr>
          <a:xfrm>
            <a:off x="3152775" y="2831068"/>
            <a:ext cx="685990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Organized, Methodical, Dedicated, Persistent</a:t>
            </a:r>
          </a:p>
        </p:txBody>
      </p:sp>
      <p:sp>
        <p:nvSpPr>
          <p:cNvPr id="50" name="TextBox 49"/>
          <p:cNvSpPr txBox="1"/>
          <p:nvPr/>
        </p:nvSpPr>
        <p:spPr>
          <a:xfrm>
            <a:off x="3152775" y="5395564"/>
            <a:ext cx="6661785" cy="800219"/>
          </a:xfrm>
          <a:prstGeom prst="rect">
            <a:avLst/>
          </a:prstGeom>
          <a:noFill/>
        </p:spPr>
        <p:txBody>
          <a:bodyPr wrap="square" rtlCol="0">
            <a:spAutoFit/>
          </a:bodyPr>
          <a:lstStyle/>
          <a:p>
            <a:pPr marL="1371600" indent="-1371600"/>
            <a:r>
              <a:rPr lang="en-US" sz="1600" b="1" dirty="0">
                <a:solidFill>
                  <a:schemeClr val="tx1">
                    <a:lumMod val="75000"/>
                    <a:lumOff val="25000"/>
                  </a:schemeClr>
                </a:solidFill>
                <a:latin typeface="Century Gothic" charset="0"/>
                <a:ea typeface="Century Gothic" charset="0"/>
                <a:cs typeface="Century Gothic" charset="0"/>
              </a:rPr>
              <a:t>Famous ISFJs: </a:t>
            </a:r>
            <a:r>
              <a:rPr lang="en-US" sz="1500" dirty="0">
                <a:solidFill>
                  <a:schemeClr val="tx1">
                    <a:lumMod val="75000"/>
                    <a:lumOff val="25000"/>
                  </a:schemeClr>
                </a:solidFill>
                <a:latin typeface="Century Gothic" charset="0"/>
                <a:ea typeface="Century Gothic" charset="0"/>
                <a:cs typeface="Century Gothic" charset="0"/>
              </a:rPr>
              <a:t>Mother Teresa, George Marshall, Rosa Parks, Robert E. Lee, Clara Barton, </a:t>
            </a:r>
            <a:r>
              <a:rPr lang="en-US" sz="1500" dirty="0" smtClean="0">
                <a:solidFill>
                  <a:schemeClr val="tx1">
                    <a:lumMod val="75000"/>
                    <a:lumOff val="25000"/>
                  </a:schemeClr>
                </a:solidFill>
                <a:latin typeface="Century Gothic" charset="0"/>
                <a:ea typeface="Century Gothic" charset="0"/>
                <a:cs typeface="Century Gothic" charset="0"/>
              </a:rPr>
              <a:t>George </a:t>
            </a:r>
            <a:r>
              <a:rPr lang="en-US" sz="1500" dirty="0">
                <a:solidFill>
                  <a:schemeClr val="tx1">
                    <a:lumMod val="75000"/>
                    <a:lumOff val="25000"/>
                  </a:schemeClr>
                </a:solidFill>
                <a:latin typeface="Century Gothic" charset="0"/>
                <a:ea typeface="Century Gothic" charset="0"/>
                <a:cs typeface="Century Gothic" charset="0"/>
              </a:rPr>
              <a:t>H.W. Bush, King George IV, Dr. Watson</a:t>
            </a:r>
          </a:p>
        </p:txBody>
      </p:sp>
      <p:pic>
        <p:nvPicPr>
          <p:cNvPr id="5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5775" y="3316239"/>
            <a:ext cx="2356264"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TextBox 51"/>
          <p:cNvSpPr txBox="1"/>
          <p:nvPr/>
        </p:nvSpPr>
        <p:spPr>
          <a:xfrm>
            <a:off x="3152775" y="3312079"/>
            <a:ext cx="6859905" cy="2031325"/>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Industrious caretakers</a:t>
            </a:r>
            <a:r>
              <a:rPr lang="en-US" sz="1400" dirty="0">
                <a:solidFill>
                  <a:schemeClr val="tx1">
                    <a:lumMod val="75000"/>
                    <a:lumOff val="25000"/>
                  </a:schemeClr>
                </a:solidFill>
                <a:latin typeface="Century Gothic" charset="0"/>
                <a:ea typeface="Century Gothic" charset="0"/>
                <a:cs typeface="Century Gothic" charset="0"/>
              </a:rPr>
              <a:t>, loyal, practical, compassionate, caring, motivated to provide for and protect others, conventional, grounded, steady and committed workers, deep sense of responsibility to others, focus on fulfilling their duties, particularly when they are taking care of the needs of other people, reliable, trustworthy, conscientious, methodical, persist until the job is done, driven by personal values, conscientious in their behavior, want to work hard, get along with others, meet responsibilities and expectations, highly value relationships, cooperative, seek stability and longevity in their relationships, appreciate tradition and established methods and </a:t>
            </a:r>
            <a:r>
              <a:rPr lang="en-US" sz="1400" dirty="0" smtClean="0">
                <a:solidFill>
                  <a:schemeClr val="tx1">
                    <a:lumMod val="75000"/>
                    <a:lumOff val="25000"/>
                  </a:schemeClr>
                </a:solidFill>
                <a:latin typeface="Century Gothic" charset="0"/>
                <a:ea typeface="Century Gothic" charset="0"/>
                <a:cs typeface="Century Gothic" charset="0"/>
              </a:rPr>
              <a:t>values </a:t>
            </a:r>
            <a:endParaRPr lang="en-US" sz="1400" dirty="0">
              <a:solidFill>
                <a:schemeClr val="tx1">
                  <a:lumMod val="75000"/>
                  <a:lumOff val="25000"/>
                </a:schemeClr>
              </a:solidFill>
              <a:latin typeface="Century Gothic" charset="0"/>
              <a:ea typeface="Century Gothic" charset="0"/>
              <a:cs typeface="Century Gothic" charset="0"/>
            </a:endParaRPr>
          </a:p>
        </p:txBody>
      </p:sp>
      <p:pic>
        <p:nvPicPr>
          <p:cNvPr id="54" name="Picture 5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3952542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32207" y="2383717"/>
            <a:ext cx="6858000" cy="206158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ESFJ: The Provider</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57200" y="14081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E</a:t>
            </a:r>
            <a:r>
              <a:rPr lang="en-US" sz="2400" dirty="0" smtClean="0">
                <a:solidFill>
                  <a:schemeClr val="tx1"/>
                </a:solidFill>
                <a:latin typeface="Century Gothic" charset="0"/>
                <a:ea typeface="Century Gothic" charset="0"/>
                <a:cs typeface="Century Gothic" charset="0"/>
              </a:rPr>
              <a:t>XTROVERTED</a:t>
            </a:r>
            <a:endParaRPr lang="en-US" sz="2400" dirty="0">
              <a:solidFill>
                <a:schemeClr val="tx1"/>
              </a:solidFill>
              <a:latin typeface="Century Gothic" charset="0"/>
              <a:ea typeface="Century Gothic" charset="0"/>
              <a:cs typeface="Century Gothic" charset="0"/>
            </a:endParaRPr>
          </a:p>
        </p:txBody>
      </p:sp>
      <p:sp>
        <p:nvSpPr>
          <p:cNvPr id="24" name="Rounded Rectangle 23"/>
          <p:cNvSpPr/>
          <p:nvPr/>
        </p:nvSpPr>
        <p:spPr>
          <a:xfrm>
            <a:off x="457200" y="27797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43" name="Rounded Rectangle 42"/>
          <p:cNvSpPr/>
          <p:nvPr/>
        </p:nvSpPr>
        <p:spPr>
          <a:xfrm>
            <a:off x="457200" y="18653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S</a:t>
            </a:r>
            <a:r>
              <a:rPr lang="en-US" sz="2400" dirty="0" smtClean="0">
                <a:solidFill>
                  <a:schemeClr val="tx1"/>
                </a:solidFill>
                <a:latin typeface="Century Gothic" charset="0"/>
                <a:ea typeface="Century Gothic" charset="0"/>
                <a:cs typeface="Century Gothic" charset="0"/>
              </a:rPr>
              <a:t>ENSING</a:t>
            </a:r>
            <a:endParaRPr lang="en-US" sz="2400" dirty="0">
              <a:solidFill>
                <a:schemeClr val="tx1"/>
              </a:solidFill>
              <a:latin typeface="Century Gothic" charset="0"/>
              <a:ea typeface="Century Gothic" charset="0"/>
              <a:cs typeface="Century Gothic" charset="0"/>
            </a:endParaRPr>
          </a:p>
        </p:txBody>
      </p:sp>
      <p:sp>
        <p:nvSpPr>
          <p:cNvPr id="44" name="Rounded Rectangle 43"/>
          <p:cNvSpPr/>
          <p:nvPr/>
        </p:nvSpPr>
        <p:spPr>
          <a:xfrm>
            <a:off x="457200" y="23225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45" name="TextBox 44"/>
          <p:cNvSpPr txBox="1"/>
          <p:nvPr/>
        </p:nvSpPr>
        <p:spPr>
          <a:xfrm>
            <a:off x="3143249" y="1447800"/>
            <a:ext cx="6941019"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Friendly, Outgoing, Expressive, Communicative</a:t>
            </a:r>
          </a:p>
        </p:txBody>
      </p:sp>
      <p:sp>
        <p:nvSpPr>
          <p:cNvPr id="46" name="TextBox 45"/>
          <p:cNvSpPr txBox="1"/>
          <p:nvPr/>
        </p:nvSpPr>
        <p:spPr>
          <a:xfrm>
            <a:off x="3143249" y="1905000"/>
            <a:ext cx="6941019"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Grounded, Hands-On, Traditional, Practical</a:t>
            </a:r>
          </a:p>
        </p:txBody>
      </p:sp>
      <p:sp>
        <p:nvSpPr>
          <p:cNvPr id="47" name="TextBox 46"/>
          <p:cNvSpPr txBox="1"/>
          <p:nvPr/>
        </p:nvSpPr>
        <p:spPr>
          <a:xfrm>
            <a:off x="3143249" y="2362200"/>
            <a:ext cx="6941019"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Caring, Generous, Sensitive, Nurturing</a:t>
            </a:r>
          </a:p>
        </p:txBody>
      </p:sp>
      <p:sp>
        <p:nvSpPr>
          <p:cNvPr id="48" name="TextBox 47"/>
          <p:cNvSpPr txBox="1"/>
          <p:nvPr/>
        </p:nvSpPr>
        <p:spPr>
          <a:xfrm>
            <a:off x="3143249" y="2831068"/>
            <a:ext cx="6941019"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Loyal, Organized, Conscientious, Disciplined</a:t>
            </a:r>
          </a:p>
        </p:txBody>
      </p:sp>
      <p:sp>
        <p:nvSpPr>
          <p:cNvPr id="49" name="TextBox 48"/>
          <p:cNvSpPr txBox="1"/>
          <p:nvPr/>
        </p:nvSpPr>
        <p:spPr>
          <a:xfrm>
            <a:off x="3143249" y="3328987"/>
            <a:ext cx="6941019" cy="1815882"/>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Conscientious helpers</a:t>
            </a:r>
            <a:r>
              <a:rPr lang="en-US" sz="1400" dirty="0">
                <a:solidFill>
                  <a:schemeClr val="tx1">
                    <a:lumMod val="75000"/>
                    <a:lumOff val="25000"/>
                  </a:schemeClr>
                </a:solidFill>
                <a:latin typeface="Century Gothic" charset="0"/>
                <a:ea typeface="Century Gothic" charset="0"/>
                <a:cs typeface="Century Gothic" charset="0"/>
              </a:rPr>
              <a:t>, sensitive to the needs of others, energetic, dedicated, attuned to emotional environment, considerate and attentive to the feelings and perceptions of others, take commitments seriously, high value on safety and security, strong team players, stable, loyal, value loyalty and tradition, generous with their time, effort, and emotions, understand and try to address the needs of others, organized, strict moral code, seek harmony and cooperation, strong sense of personal responsibility, enjoy routine, serious, devoted, practical, productive, warmhearted, altruistic, sociable, </a:t>
            </a:r>
            <a:r>
              <a:rPr lang="en-US" sz="1400" dirty="0" smtClean="0">
                <a:solidFill>
                  <a:schemeClr val="tx1">
                    <a:lumMod val="75000"/>
                    <a:lumOff val="25000"/>
                  </a:schemeClr>
                </a:solidFill>
                <a:latin typeface="Century Gothic" charset="0"/>
                <a:ea typeface="Century Gothic" charset="0"/>
                <a:cs typeface="Century Gothic" charset="0"/>
              </a:rPr>
              <a:t>perceptive </a:t>
            </a:r>
            <a:endParaRPr lang="en-US" sz="1400" dirty="0">
              <a:solidFill>
                <a:schemeClr val="tx1">
                  <a:lumMod val="75000"/>
                  <a:lumOff val="25000"/>
                </a:schemeClr>
              </a:solidFill>
              <a:latin typeface="Century Gothic" charset="0"/>
              <a:ea typeface="Century Gothic" charset="0"/>
              <a:cs typeface="Century Gothic" charset="0"/>
            </a:endParaRPr>
          </a:p>
        </p:txBody>
      </p:sp>
      <p:sp>
        <p:nvSpPr>
          <p:cNvPr id="50" name="TextBox 49"/>
          <p:cNvSpPr txBox="1"/>
          <p:nvPr/>
        </p:nvSpPr>
        <p:spPr>
          <a:xfrm>
            <a:off x="3143249" y="5273644"/>
            <a:ext cx="6755131" cy="800219"/>
          </a:xfrm>
          <a:prstGeom prst="rect">
            <a:avLst/>
          </a:prstGeom>
          <a:noFill/>
        </p:spPr>
        <p:txBody>
          <a:bodyPr wrap="square" rtlCol="0">
            <a:spAutoFit/>
          </a:bodyPr>
          <a:lstStyle/>
          <a:p>
            <a:pPr marL="1371600" indent="-1371600"/>
            <a:r>
              <a:rPr lang="en-US" sz="1600" b="1" dirty="0">
                <a:solidFill>
                  <a:schemeClr val="tx1">
                    <a:lumMod val="75000"/>
                    <a:lumOff val="25000"/>
                  </a:schemeClr>
                </a:solidFill>
                <a:latin typeface="Century Gothic" charset="0"/>
                <a:ea typeface="Century Gothic" charset="0"/>
                <a:cs typeface="Century Gothic" charset="0"/>
              </a:rPr>
              <a:t>Famous ESFJs: </a:t>
            </a:r>
            <a:r>
              <a:rPr lang="en-US" sz="1500" dirty="0">
                <a:solidFill>
                  <a:schemeClr val="tx1">
                    <a:lumMod val="75000"/>
                    <a:lumOff val="25000"/>
                  </a:schemeClr>
                </a:solidFill>
                <a:latin typeface="Century Gothic" charset="0"/>
                <a:ea typeface="Century Gothic" charset="0"/>
                <a:cs typeface="Century Gothic" charset="0"/>
              </a:rPr>
              <a:t>Andrew Carnegie, Harry S. Truman, Pope Francis, Gerald Ford, Sam Walton, Colin Powell, Barbara Walters, Dave Thomas</a:t>
            </a:r>
          </a:p>
        </p:txBody>
      </p:sp>
      <p:pic>
        <p:nvPicPr>
          <p:cNvPr id="5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1" y="3316239"/>
            <a:ext cx="2353377"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2471646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7714587" y="2395079"/>
            <a:ext cx="6872492" cy="208233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ISFP: The Composer</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19100" y="130855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I</a:t>
            </a:r>
            <a:r>
              <a:rPr lang="en-US" sz="2400" dirty="0" smtClean="0">
                <a:solidFill>
                  <a:schemeClr val="tx1"/>
                </a:solidFill>
                <a:latin typeface="Century Gothic" charset="0"/>
                <a:ea typeface="Century Gothic" charset="0"/>
                <a:cs typeface="Century Gothic" charset="0"/>
              </a:rPr>
              <a:t>NTROVERTED</a:t>
            </a:r>
            <a:endParaRPr lang="en-US" sz="2400" dirty="0">
              <a:solidFill>
                <a:schemeClr val="tx1"/>
              </a:solidFill>
              <a:latin typeface="Century Gothic" charset="0"/>
              <a:ea typeface="Century Gothic" charset="0"/>
              <a:cs typeface="Century Gothic" charset="0"/>
            </a:endParaRPr>
          </a:p>
        </p:txBody>
      </p:sp>
      <p:sp>
        <p:nvSpPr>
          <p:cNvPr id="24" name="Rounded Rectangle 23"/>
          <p:cNvSpPr/>
          <p:nvPr/>
        </p:nvSpPr>
        <p:spPr>
          <a:xfrm>
            <a:off x="419100" y="268015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42" name="Rounded Rectangle 41"/>
          <p:cNvSpPr/>
          <p:nvPr/>
        </p:nvSpPr>
        <p:spPr>
          <a:xfrm>
            <a:off x="419100" y="176575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S</a:t>
            </a:r>
            <a:r>
              <a:rPr lang="en-US" sz="2400" dirty="0" smtClean="0">
                <a:solidFill>
                  <a:schemeClr val="tx1"/>
                </a:solidFill>
                <a:latin typeface="Century Gothic" charset="0"/>
                <a:ea typeface="Century Gothic" charset="0"/>
                <a:cs typeface="Century Gothic" charset="0"/>
              </a:rPr>
              <a:t>ENSING</a:t>
            </a:r>
            <a:endParaRPr lang="en-US" sz="2400" dirty="0">
              <a:solidFill>
                <a:schemeClr val="tx1"/>
              </a:solidFill>
              <a:latin typeface="Century Gothic" charset="0"/>
              <a:ea typeface="Century Gothic" charset="0"/>
              <a:cs typeface="Century Gothic" charset="0"/>
            </a:endParaRPr>
          </a:p>
        </p:txBody>
      </p:sp>
      <p:sp>
        <p:nvSpPr>
          <p:cNvPr id="43" name="Rounded Rectangle 42"/>
          <p:cNvSpPr/>
          <p:nvPr/>
        </p:nvSpPr>
        <p:spPr>
          <a:xfrm>
            <a:off x="419100" y="222295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44" name="TextBox 43"/>
          <p:cNvSpPr txBox="1"/>
          <p:nvPr/>
        </p:nvSpPr>
        <p:spPr>
          <a:xfrm>
            <a:off x="3171826" y="1337733"/>
            <a:ext cx="691244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Quiet, Modest, Calm, Gentle</a:t>
            </a:r>
          </a:p>
        </p:txBody>
      </p:sp>
      <p:sp>
        <p:nvSpPr>
          <p:cNvPr id="45" name="TextBox 44"/>
          <p:cNvSpPr txBox="1"/>
          <p:nvPr/>
        </p:nvSpPr>
        <p:spPr>
          <a:xfrm>
            <a:off x="3171826" y="1794933"/>
            <a:ext cx="691244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Practical, Observant, Hands-On, Grounded</a:t>
            </a:r>
          </a:p>
        </p:txBody>
      </p:sp>
      <p:sp>
        <p:nvSpPr>
          <p:cNvPr id="46" name="TextBox 45"/>
          <p:cNvSpPr txBox="1"/>
          <p:nvPr/>
        </p:nvSpPr>
        <p:spPr>
          <a:xfrm>
            <a:off x="3171826" y="2252133"/>
            <a:ext cx="691244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Attentive, Kind, Sensitive, Accepting</a:t>
            </a:r>
          </a:p>
        </p:txBody>
      </p:sp>
      <p:sp>
        <p:nvSpPr>
          <p:cNvPr id="48" name="TextBox 47"/>
          <p:cNvSpPr txBox="1"/>
          <p:nvPr/>
        </p:nvSpPr>
        <p:spPr>
          <a:xfrm>
            <a:off x="3171826" y="2721001"/>
            <a:ext cx="691244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Flexible, Spontaneous, Easygoing, Responsive</a:t>
            </a:r>
          </a:p>
        </p:txBody>
      </p:sp>
      <p:sp>
        <p:nvSpPr>
          <p:cNvPr id="49" name="TextBox 48"/>
          <p:cNvSpPr txBox="1"/>
          <p:nvPr/>
        </p:nvSpPr>
        <p:spPr>
          <a:xfrm>
            <a:off x="3171826" y="3237547"/>
            <a:ext cx="6912442" cy="2031325"/>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Gentle caretakers</a:t>
            </a:r>
            <a:r>
              <a:rPr lang="en-US" sz="1400" dirty="0">
                <a:solidFill>
                  <a:schemeClr val="tx1">
                    <a:lumMod val="75000"/>
                    <a:lumOff val="25000"/>
                  </a:schemeClr>
                </a:solidFill>
                <a:latin typeface="Century Gothic" charset="0"/>
                <a:ea typeface="Century Gothic" charset="0"/>
                <a:cs typeface="Century Gothic" charset="0"/>
              </a:rPr>
              <a:t>, cheerful, spontaneous, go with the flow, quiet, unassuming, enjoy the present moment, strong aesthetic sense, seek out beauty in their surroundings, attuned to sensory experience, often have a natural talent for the arts, tolerant, nonjudgmental,  deeply loyal to the people and causes that matter to them, accept and support others, ultimately guided by their own core values, accommodating, modest, may underestimate themselves, avoid the spotlight, prefer supporting roles, sensitive, responsive, step in to do what needs to be done and are satisfied by their personal sense of being helpful to </a:t>
            </a:r>
            <a:r>
              <a:rPr lang="en-US" sz="1400" dirty="0" smtClean="0">
                <a:solidFill>
                  <a:schemeClr val="tx1">
                    <a:lumMod val="75000"/>
                    <a:lumOff val="25000"/>
                  </a:schemeClr>
                </a:solidFill>
                <a:latin typeface="Century Gothic" charset="0"/>
                <a:ea typeface="Century Gothic" charset="0"/>
                <a:cs typeface="Century Gothic" charset="0"/>
              </a:rPr>
              <a:t>others </a:t>
            </a:r>
            <a:endParaRPr lang="en-US" sz="1400" dirty="0">
              <a:solidFill>
                <a:schemeClr val="tx1">
                  <a:lumMod val="75000"/>
                  <a:lumOff val="25000"/>
                </a:schemeClr>
              </a:solidFill>
              <a:latin typeface="Century Gothic" charset="0"/>
              <a:ea typeface="Century Gothic" charset="0"/>
              <a:cs typeface="Century Gothic" charset="0"/>
            </a:endParaRPr>
          </a:p>
        </p:txBody>
      </p:sp>
      <p:sp>
        <p:nvSpPr>
          <p:cNvPr id="50" name="TextBox 49"/>
          <p:cNvSpPr txBox="1"/>
          <p:nvPr/>
        </p:nvSpPr>
        <p:spPr>
          <a:xfrm>
            <a:off x="3171825" y="5402609"/>
            <a:ext cx="6798626" cy="800219"/>
          </a:xfrm>
          <a:prstGeom prst="rect">
            <a:avLst/>
          </a:prstGeom>
          <a:noFill/>
        </p:spPr>
        <p:txBody>
          <a:bodyPr wrap="square" rtlCol="0">
            <a:spAutoFit/>
          </a:bodyPr>
          <a:lstStyle/>
          <a:p>
            <a:pPr marL="1371600" indent="-1371600"/>
            <a:r>
              <a:rPr lang="en-US" sz="1600" b="1" dirty="0">
                <a:solidFill>
                  <a:schemeClr val="tx1">
                    <a:lumMod val="75000"/>
                    <a:lumOff val="25000"/>
                  </a:schemeClr>
                </a:solidFill>
                <a:latin typeface="Century Gothic" charset="0"/>
                <a:ea typeface="Century Gothic" charset="0"/>
                <a:cs typeface="Century Gothic" charset="0"/>
              </a:rPr>
              <a:t>Famous ISFPs: </a:t>
            </a:r>
            <a:r>
              <a:rPr lang="en-US" sz="1500" dirty="0">
                <a:solidFill>
                  <a:schemeClr val="tx1">
                    <a:lumMod val="75000"/>
                    <a:lumOff val="25000"/>
                  </a:schemeClr>
                </a:solidFill>
                <a:latin typeface="Century Gothic" charset="0"/>
                <a:ea typeface="Century Gothic" charset="0"/>
                <a:cs typeface="Century Gothic" charset="0"/>
              </a:rPr>
              <a:t>Jacqueline Kennedy Onassis, Princess Diana, Jonathan </a:t>
            </a:r>
            <a:r>
              <a:rPr lang="en-US" sz="1500" dirty="0" err="1">
                <a:solidFill>
                  <a:schemeClr val="tx1">
                    <a:lumMod val="75000"/>
                    <a:lumOff val="25000"/>
                  </a:schemeClr>
                </a:solidFill>
                <a:latin typeface="Century Gothic" charset="0"/>
                <a:ea typeface="Century Gothic" charset="0"/>
                <a:cs typeface="Century Gothic" charset="0"/>
              </a:rPr>
              <a:t>Ive</a:t>
            </a:r>
            <a:r>
              <a:rPr lang="en-US" sz="1500" dirty="0">
                <a:solidFill>
                  <a:schemeClr val="tx1">
                    <a:lumMod val="75000"/>
                    <a:lumOff val="25000"/>
                  </a:schemeClr>
                </a:solidFill>
                <a:latin typeface="Century Gothic" charset="0"/>
                <a:ea typeface="Century Gothic" charset="0"/>
                <a:cs typeface="Century Gothic" charset="0"/>
              </a:rPr>
              <a:t>, Sofia Coppola, Bob Dylan, Steven Spielberg, Wolfgang </a:t>
            </a:r>
          </a:p>
        </p:txBody>
      </p:sp>
      <p:pic>
        <p:nvPicPr>
          <p:cNvPr id="5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0116" y="3216604"/>
            <a:ext cx="2359152"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9170634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95049" y="2400126"/>
            <a:ext cx="6872492" cy="204325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ESFP: The Performer</a:t>
            </a:r>
            <a:endParaRPr lang="en-US" dirty="0">
              <a:solidFill>
                <a:srgbClr val="0061AA"/>
              </a:solidFill>
            </a:endParaRPr>
          </a:p>
        </p:txBody>
      </p:sp>
      <p:sp>
        <p:nvSpPr>
          <p:cNvPr id="4" name="Rectangle 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tangle 18"/>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Rectangle 20"/>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19100" y="130855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E</a:t>
            </a:r>
            <a:r>
              <a:rPr lang="en-US" sz="2400" dirty="0" smtClean="0">
                <a:solidFill>
                  <a:schemeClr val="tx1"/>
                </a:solidFill>
                <a:latin typeface="Century Gothic" charset="0"/>
                <a:ea typeface="Century Gothic" charset="0"/>
                <a:cs typeface="Century Gothic" charset="0"/>
              </a:rPr>
              <a:t>XTROVERTED</a:t>
            </a:r>
            <a:endParaRPr lang="en-US" sz="2400" dirty="0">
              <a:solidFill>
                <a:schemeClr val="tx1"/>
              </a:solidFill>
              <a:latin typeface="Century Gothic" charset="0"/>
              <a:ea typeface="Century Gothic" charset="0"/>
              <a:cs typeface="Century Gothic" charset="0"/>
            </a:endParaRPr>
          </a:p>
        </p:txBody>
      </p:sp>
      <p:sp>
        <p:nvSpPr>
          <p:cNvPr id="24" name="Rounded Rectangle 23"/>
          <p:cNvSpPr/>
          <p:nvPr/>
        </p:nvSpPr>
        <p:spPr>
          <a:xfrm>
            <a:off x="419100" y="268015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25" name="Rounded Rectangle 24"/>
          <p:cNvSpPr/>
          <p:nvPr/>
        </p:nvSpPr>
        <p:spPr>
          <a:xfrm>
            <a:off x="419100" y="176575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Century Gothic" charset="0"/>
                <a:ea typeface="Century Gothic" charset="0"/>
                <a:cs typeface="Century Gothic" charset="0"/>
              </a:rPr>
              <a:t>S</a:t>
            </a:r>
            <a:r>
              <a:rPr lang="en-US" sz="2400" dirty="0" smtClean="0">
                <a:solidFill>
                  <a:schemeClr val="tx1"/>
                </a:solidFill>
                <a:latin typeface="Century Gothic" charset="0"/>
                <a:ea typeface="Century Gothic" charset="0"/>
                <a:cs typeface="Century Gothic" charset="0"/>
              </a:rPr>
              <a:t>ENSING</a:t>
            </a:r>
            <a:endParaRPr lang="en-US" sz="2400" dirty="0">
              <a:solidFill>
                <a:schemeClr val="tx1"/>
              </a:solidFill>
              <a:latin typeface="Century Gothic" charset="0"/>
              <a:ea typeface="Century Gothic" charset="0"/>
              <a:cs typeface="Century Gothic" charset="0"/>
            </a:endParaRPr>
          </a:p>
        </p:txBody>
      </p:sp>
      <p:sp>
        <p:nvSpPr>
          <p:cNvPr id="26" name="Rounded Rectangle 25"/>
          <p:cNvSpPr/>
          <p:nvPr/>
        </p:nvSpPr>
        <p:spPr>
          <a:xfrm>
            <a:off x="419100" y="222295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27" name="TextBox 26"/>
          <p:cNvSpPr txBox="1"/>
          <p:nvPr/>
        </p:nvSpPr>
        <p:spPr>
          <a:xfrm>
            <a:off x="3095625" y="1303867"/>
            <a:ext cx="6988643"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Enthusiastic, Friendly, Lively, Vivacious</a:t>
            </a:r>
          </a:p>
        </p:txBody>
      </p:sp>
      <p:sp>
        <p:nvSpPr>
          <p:cNvPr id="28" name="TextBox 27"/>
          <p:cNvSpPr txBox="1"/>
          <p:nvPr/>
        </p:nvSpPr>
        <p:spPr>
          <a:xfrm>
            <a:off x="3095625" y="1761067"/>
            <a:ext cx="6988643"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Down-to-Earth, Practical, Observant, Sensual</a:t>
            </a:r>
          </a:p>
        </p:txBody>
      </p:sp>
      <p:sp>
        <p:nvSpPr>
          <p:cNvPr id="29" name="TextBox 28"/>
          <p:cNvSpPr txBox="1"/>
          <p:nvPr/>
        </p:nvSpPr>
        <p:spPr>
          <a:xfrm>
            <a:off x="3095625" y="2218267"/>
            <a:ext cx="6988643"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Warm, Caring, Expressive, Personable</a:t>
            </a:r>
          </a:p>
        </p:txBody>
      </p:sp>
      <p:sp>
        <p:nvSpPr>
          <p:cNvPr id="30" name="TextBox 29"/>
          <p:cNvSpPr txBox="1"/>
          <p:nvPr/>
        </p:nvSpPr>
        <p:spPr>
          <a:xfrm>
            <a:off x="3095625" y="2687135"/>
            <a:ext cx="6988643"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Playful, Spontaneous, Responsive, Casual</a:t>
            </a:r>
          </a:p>
        </p:txBody>
      </p:sp>
      <p:sp>
        <p:nvSpPr>
          <p:cNvPr id="31" name="TextBox 30"/>
          <p:cNvSpPr txBox="1"/>
          <p:nvPr/>
        </p:nvSpPr>
        <p:spPr>
          <a:xfrm>
            <a:off x="3095625" y="3268028"/>
            <a:ext cx="6988643" cy="2031325"/>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Vivacious entertainers</a:t>
            </a:r>
            <a:r>
              <a:rPr lang="en-US" sz="1400" dirty="0">
                <a:solidFill>
                  <a:schemeClr val="tx1">
                    <a:lumMod val="75000"/>
                    <a:lumOff val="25000"/>
                  </a:schemeClr>
                </a:solidFill>
                <a:latin typeface="Century Gothic" charset="0"/>
                <a:ea typeface="Century Gothic" charset="0"/>
                <a:cs typeface="Century Gothic" charset="0"/>
              </a:rPr>
              <a:t>, charming, engaging, spontaneous, energetic, people-oriented, fun-loving, warm, talkative, contagious enthusiasm for life, outgoing, friendly, accepting, flexible, like to be in the middle of the action and the center of attention, have a playful, open sense of humor, like to keep busy, can become overextended, practical, down-to-Earth, grounded in reality, strong aesthetic sense, keenly aware of the facts and details in their environment, especially as they pertain to people, observant, responsive in offering assistance, adapt readily to new people and environments, enjoy helping other people, especially in practical, tangible </a:t>
            </a:r>
            <a:r>
              <a:rPr lang="en-US" sz="1400" dirty="0" smtClean="0">
                <a:solidFill>
                  <a:schemeClr val="tx1">
                    <a:lumMod val="75000"/>
                    <a:lumOff val="25000"/>
                  </a:schemeClr>
                </a:solidFill>
                <a:latin typeface="Century Gothic" charset="0"/>
                <a:ea typeface="Century Gothic" charset="0"/>
                <a:cs typeface="Century Gothic" charset="0"/>
              </a:rPr>
              <a:t>ways  </a:t>
            </a:r>
            <a:endParaRPr lang="en-US" sz="1400" dirty="0">
              <a:solidFill>
                <a:schemeClr val="tx1">
                  <a:lumMod val="75000"/>
                  <a:lumOff val="25000"/>
                </a:schemeClr>
              </a:solidFill>
              <a:latin typeface="Century Gothic" charset="0"/>
              <a:ea typeface="Century Gothic" charset="0"/>
              <a:cs typeface="Century Gothic" charset="0"/>
            </a:endParaRPr>
          </a:p>
        </p:txBody>
      </p:sp>
      <p:sp>
        <p:nvSpPr>
          <p:cNvPr id="32" name="TextBox 31"/>
          <p:cNvSpPr txBox="1"/>
          <p:nvPr/>
        </p:nvSpPr>
        <p:spPr>
          <a:xfrm>
            <a:off x="3095625" y="5416154"/>
            <a:ext cx="6791566"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ESFPs: </a:t>
            </a:r>
            <a:r>
              <a:rPr lang="en-US" sz="1500" dirty="0">
                <a:solidFill>
                  <a:schemeClr val="tx1">
                    <a:lumMod val="75000"/>
                    <a:lumOff val="25000"/>
                  </a:schemeClr>
                </a:solidFill>
                <a:latin typeface="Century Gothic" charset="0"/>
                <a:ea typeface="Century Gothic" charset="0"/>
                <a:cs typeface="Century Gothic" charset="0"/>
              </a:rPr>
              <a:t>Bill Clinton, John F. Kennedy, Ronald Reagan, Richard Branson, Larry Ellison, Magic Johnson, Marilyn Monroe, Paul McCartney</a:t>
            </a:r>
          </a:p>
        </p:txBody>
      </p:sp>
      <p:pic>
        <p:nvPicPr>
          <p:cNvPr id="3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4966" y="3216605"/>
            <a:ext cx="2350468"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20885038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87926" y="2386464"/>
            <a:ext cx="6858000" cy="205608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References</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Text Placeholder 5"/>
          <p:cNvSpPr txBox="1">
            <a:spLocks/>
          </p:cNvSpPr>
          <p:nvPr/>
        </p:nvSpPr>
        <p:spPr>
          <a:xfrm>
            <a:off x="407846" y="1240319"/>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800"/>
              </a:spcAft>
              <a:buClr>
                <a:srgbClr val="EF282F"/>
              </a:buClr>
            </a:pPr>
            <a:r>
              <a:rPr lang="en-US" sz="1800" b="1" dirty="0"/>
              <a:t>Myers Briggs</a:t>
            </a:r>
          </a:p>
          <a:p>
            <a:pPr marL="285750" indent="-285750">
              <a:spcBef>
                <a:spcPts val="0"/>
              </a:spcBef>
              <a:spcAft>
                <a:spcPts val="1800"/>
              </a:spcAft>
              <a:buClr>
                <a:srgbClr val="EF282F"/>
              </a:buClr>
              <a:buFont typeface="Webdings" panose="05030102010509060703" pitchFamily="18" charset="2"/>
              <a:buChar char="4"/>
            </a:pPr>
            <a:r>
              <a:rPr lang="en-US" sz="1800" dirty="0" smtClean="0">
                <a:hlinkClick r:id="rId3"/>
              </a:rPr>
              <a:t>www.typefinder.com/view/types</a:t>
            </a:r>
            <a:r>
              <a:rPr lang="en-US" sz="1800" dirty="0" smtClean="0"/>
              <a:t> </a:t>
            </a:r>
            <a:endParaRPr lang="en-US" sz="1800" dirty="0"/>
          </a:p>
          <a:p>
            <a:pPr marL="285750" indent="-285750">
              <a:spcBef>
                <a:spcPts val="0"/>
              </a:spcBef>
              <a:spcAft>
                <a:spcPts val="1800"/>
              </a:spcAft>
              <a:buClr>
                <a:srgbClr val="EF282F"/>
              </a:buClr>
              <a:buFont typeface="Webdings" panose="05030102010509060703" pitchFamily="18" charset="2"/>
              <a:buChar char="4"/>
            </a:pPr>
            <a:r>
              <a:rPr lang="en-US" sz="1800" dirty="0">
                <a:hlinkClick r:id="rId4"/>
              </a:rPr>
              <a:t>www.myersbriggs.org</a:t>
            </a:r>
            <a:r>
              <a:rPr lang="en-US" sz="1800" dirty="0" smtClean="0">
                <a:hlinkClick r:id="rId4"/>
              </a:rPr>
              <a:t>/</a:t>
            </a:r>
            <a:r>
              <a:rPr lang="en-US" sz="1800" dirty="0" smtClean="0"/>
              <a:t> </a:t>
            </a:r>
            <a:endParaRPr lang="en-US" sz="1800" dirty="0"/>
          </a:p>
          <a:p>
            <a:pPr marL="285750" indent="-285750">
              <a:spcBef>
                <a:spcPts val="0"/>
              </a:spcBef>
              <a:spcAft>
                <a:spcPts val="1800"/>
              </a:spcAft>
              <a:buClr>
                <a:srgbClr val="EF282F"/>
              </a:buClr>
              <a:buFont typeface="Webdings" panose="05030102010509060703" pitchFamily="18" charset="2"/>
              <a:buChar char="4"/>
            </a:pPr>
            <a:r>
              <a:rPr lang="en-US" sz="1800" dirty="0">
                <a:hlinkClick r:id="rId5"/>
              </a:rPr>
              <a:t>http://kindredgrace.com/mbti</a:t>
            </a:r>
            <a:r>
              <a:rPr lang="en-US" sz="1800" dirty="0" smtClean="0">
                <a:hlinkClick r:id="rId5"/>
              </a:rPr>
              <a:t>/</a:t>
            </a:r>
            <a:r>
              <a:rPr lang="en-US" sz="1800" dirty="0" smtClean="0"/>
              <a:t> </a:t>
            </a:r>
            <a:endParaRPr lang="en-US" sz="1800" dirty="0"/>
          </a:p>
          <a:p>
            <a:pPr marL="285750" indent="-285750">
              <a:spcBef>
                <a:spcPts val="0"/>
              </a:spcBef>
              <a:spcAft>
                <a:spcPts val="1800"/>
              </a:spcAft>
              <a:buClr>
                <a:srgbClr val="EF282F"/>
              </a:buClr>
              <a:buFont typeface="Webdings" panose="05030102010509060703" pitchFamily="18" charset="2"/>
              <a:buChar char="4"/>
            </a:pPr>
            <a:r>
              <a:rPr lang="en-US" sz="1800" dirty="0">
                <a:hlinkClick r:id="rId6"/>
              </a:rPr>
              <a:t>www.celebritytypes.com</a:t>
            </a:r>
            <a:r>
              <a:rPr lang="en-US" sz="1800" dirty="0" smtClean="0">
                <a:hlinkClick r:id="rId6"/>
              </a:rPr>
              <a:t>/</a:t>
            </a:r>
            <a:r>
              <a:rPr lang="en-US" sz="1800" dirty="0" smtClean="0"/>
              <a:t> </a:t>
            </a:r>
            <a:endParaRPr lang="en-US" sz="1800" dirty="0"/>
          </a:p>
          <a:p>
            <a:pPr marL="285750" indent="-285750">
              <a:spcBef>
                <a:spcPts val="0"/>
              </a:spcBef>
              <a:spcAft>
                <a:spcPts val="1800"/>
              </a:spcAft>
              <a:buClr>
                <a:srgbClr val="EF282F"/>
              </a:buClr>
              <a:buFont typeface="Webdings" panose="05030102010509060703" pitchFamily="18" charset="2"/>
              <a:buChar char="4"/>
            </a:pPr>
            <a:endParaRPr lang="en-US" sz="1800" dirty="0"/>
          </a:p>
          <a:p>
            <a:pPr>
              <a:spcBef>
                <a:spcPts val="0"/>
              </a:spcBef>
              <a:spcAft>
                <a:spcPts val="1800"/>
              </a:spcAft>
              <a:buClr>
                <a:srgbClr val="EF282F"/>
              </a:buClr>
            </a:pPr>
            <a:r>
              <a:rPr lang="en-US" sz="1800" b="1" dirty="0"/>
              <a:t>4D System</a:t>
            </a:r>
          </a:p>
          <a:p>
            <a:pPr marL="285750" indent="-285750">
              <a:spcBef>
                <a:spcPts val="0"/>
              </a:spcBef>
              <a:spcAft>
                <a:spcPts val="1800"/>
              </a:spcAft>
              <a:buClr>
                <a:srgbClr val="EF282F"/>
              </a:buClr>
              <a:buFont typeface="Webdings" panose="05030102010509060703" pitchFamily="18" charset="2"/>
              <a:buChar char="4"/>
            </a:pPr>
            <a:r>
              <a:rPr lang="en-US" sz="1800" dirty="0">
                <a:hlinkClick r:id="rId7"/>
              </a:rPr>
              <a:t>http://</a:t>
            </a:r>
            <a:r>
              <a:rPr lang="en-US" sz="1800" dirty="0" smtClean="0">
                <a:hlinkClick r:id="rId7"/>
              </a:rPr>
              <a:t>www.4-dsystems.com/</a:t>
            </a:r>
            <a:r>
              <a:rPr lang="en-US" sz="1800" dirty="0" smtClean="0"/>
              <a:t>    </a:t>
            </a:r>
            <a:endParaRPr lang="en-US" sz="1800" dirty="0"/>
          </a:p>
          <a:p>
            <a:pPr marL="285750" indent="-285750">
              <a:spcBef>
                <a:spcPts val="0"/>
              </a:spcBef>
              <a:spcAft>
                <a:spcPts val="1800"/>
              </a:spcAft>
              <a:buClr>
                <a:srgbClr val="EF282F"/>
              </a:buClr>
              <a:buFont typeface="Webdings" panose="05030102010509060703" pitchFamily="18" charset="2"/>
              <a:buChar char="4"/>
            </a:pPr>
            <a:r>
              <a:rPr lang="en-US" sz="1800" dirty="0">
                <a:hlinkClick r:id="rId8"/>
              </a:rPr>
              <a:t>http://</a:t>
            </a:r>
            <a:r>
              <a:rPr lang="en-US" sz="1800" dirty="0" smtClean="0">
                <a:hlinkClick r:id="rId8"/>
              </a:rPr>
              <a:t>faculty.winthrop.edu/olsena/CSCI475/How%20Nasa%20Builds%20Teams%20%204D%20system.pdf</a:t>
            </a:r>
            <a:r>
              <a:rPr lang="en-US" sz="1800" dirty="0" smtClean="0"/>
              <a:t> </a:t>
            </a:r>
            <a:endParaRPr lang="en-US" sz="1800" dirty="0"/>
          </a:p>
          <a:p>
            <a:pPr marL="285750" indent="-285750">
              <a:spcBef>
                <a:spcPts val="0"/>
              </a:spcBef>
              <a:spcAft>
                <a:spcPts val="1800"/>
              </a:spcAft>
              <a:buClr>
                <a:srgbClr val="EF282F"/>
              </a:buClr>
              <a:buFont typeface="Webdings" panose="05030102010509060703" pitchFamily="18" charset="2"/>
              <a:buChar char="4"/>
            </a:pPr>
            <a:endParaRPr lang="en-US" sz="1800" dirty="0" smtClean="0"/>
          </a:p>
        </p:txBody>
      </p:sp>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999182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82270" y="-2902778"/>
            <a:ext cx="12340963" cy="7713100"/>
          </a:xfrm>
          <a:prstGeom prst="rect">
            <a:avLst/>
          </a:prstGeom>
        </p:spPr>
      </p:pic>
      <p:sp>
        <p:nvSpPr>
          <p:cNvPr id="31" name="Subtitle 2"/>
          <p:cNvSpPr txBox="1">
            <a:spLocks/>
          </p:cNvSpPr>
          <p:nvPr/>
        </p:nvSpPr>
        <p:spPr>
          <a:xfrm>
            <a:off x="415353" y="5058441"/>
            <a:ext cx="6290247" cy="149578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9600" dirty="0" smtClean="0">
                <a:solidFill>
                  <a:srgbClr val="EF282F"/>
                </a:solidFill>
              </a:rPr>
              <a:t>T</a:t>
            </a:r>
            <a:r>
              <a:rPr lang="en-US" sz="7200" dirty="0" smtClean="0">
                <a:solidFill>
                  <a:srgbClr val="0061AA"/>
                </a:solidFill>
              </a:rPr>
              <a:t>HANK </a:t>
            </a:r>
            <a:r>
              <a:rPr lang="en-US" sz="9600" dirty="0" smtClean="0">
                <a:solidFill>
                  <a:srgbClr val="EF282F"/>
                </a:solidFill>
              </a:rPr>
              <a:t>Y</a:t>
            </a:r>
            <a:r>
              <a:rPr lang="en-US" sz="7200" dirty="0" smtClean="0">
                <a:solidFill>
                  <a:srgbClr val="0061AA"/>
                </a:solidFill>
              </a:rPr>
              <a:t>OU</a:t>
            </a:r>
            <a:r>
              <a:rPr lang="en-US" sz="9600" dirty="0" smtClean="0">
                <a:solidFill>
                  <a:srgbClr val="EF282F"/>
                </a:solidFill>
              </a:rPr>
              <a:t>!</a:t>
            </a:r>
          </a:p>
        </p:txBody>
      </p:sp>
      <p:sp>
        <p:nvSpPr>
          <p:cNvPr id="6" name="Rectangle 5"/>
          <p:cNvSpPr/>
          <p:nvPr/>
        </p:nvSpPr>
        <p:spPr>
          <a:xfrm>
            <a:off x="7445451"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7445451"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7445451"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a:off x="7445451"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a:off x="7445451"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7445451"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7445451"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rot="16200000">
            <a:off x="813759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rot="16200000">
            <a:off x="882678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rot="16200000">
            <a:off x="9508726"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p:cNvSpPr/>
          <p:nvPr/>
        </p:nvSpPr>
        <p:spPr>
          <a:xfrm rot="16200000">
            <a:off x="608007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p:cNvSpPr/>
          <p:nvPr/>
        </p:nvSpPr>
        <p:spPr>
          <a:xfrm rot="16200000">
            <a:off x="6769264"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p:cNvSpPr/>
          <p:nvPr/>
        </p:nvSpPr>
        <p:spPr>
          <a:xfrm rot="16200000">
            <a:off x="745120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rot="16200000">
            <a:off x="538955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9501949" y="4134069"/>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a:off x="10896590" y="638085"/>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p:cNvSpPr/>
          <p:nvPr/>
        </p:nvSpPr>
        <p:spPr>
          <a:xfrm>
            <a:off x="11560199"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2649056"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2649056"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2649056"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Rectangle 40"/>
          <p:cNvSpPr/>
          <p:nvPr/>
        </p:nvSpPr>
        <p:spPr>
          <a:xfrm>
            <a:off x="2649056"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Rectangle 41"/>
          <p:cNvSpPr/>
          <p:nvPr/>
        </p:nvSpPr>
        <p:spPr>
          <a:xfrm>
            <a:off x="2649056"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Rectangle 42"/>
          <p:cNvSpPr/>
          <p:nvPr/>
        </p:nvSpPr>
        <p:spPr>
          <a:xfrm>
            <a:off x="2649056"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Rectangle 43"/>
          <p:cNvSpPr/>
          <p:nvPr/>
        </p:nvSpPr>
        <p:spPr>
          <a:xfrm>
            <a:off x="2649056"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Rectangle 44"/>
          <p:cNvSpPr/>
          <p:nvPr/>
        </p:nvSpPr>
        <p:spPr>
          <a:xfrm rot="16200000">
            <a:off x="334119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Rectangle 53"/>
          <p:cNvSpPr/>
          <p:nvPr/>
        </p:nvSpPr>
        <p:spPr>
          <a:xfrm rot="16200000">
            <a:off x="4030388"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Rectangle 54"/>
          <p:cNvSpPr/>
          <p:nvPr/>
        </p:nvSpPr>
        <p:spPr>
          <a:xfrm rot="16200000">
            <a:off x="4712331"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Rectangle 55"/>
          <p:cNvSpPr/>
          <p:nvPr/>
        </p:nvSpPr>
        <p:spPr>
          <a:xfrm rot="16200000">
            <a:off x="1283678"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Rectangle 56"/>
          <p:cNvSpPr/>
          <p:nvPr/>
        </p:nvSpPr>
        <p:spPr>
          <a:xfrm rot="16200000">
            <a:off x="1972869"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Rectangle 57"/>
          <p:cNvSpPr/>
          <p:nvPr/>
        </p:nvSpPr>
        <p:spPr>
          <a:xfrm rot="16200000">
            <a:off x="265481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Rectangle 58"/>
          <p:cNvSpPr/>
          <p:nvPr/>
        </p:nvSpPr>
        <p:spPr>
          <a:xfrm rot="16200000">
            <a:off x="59316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Rectangle 59"/>
          <p:cNvSpPr/>
          <p:nvPr/>
        </p:nvSpPr>
        <p:spPr>
          <a:xfrm>
            <a:off x="4037042" y="20830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Rectangle 60"/>
          <p:cNvSpPr/>
          <p:nvPr/>
        </p:nvSpPr>
        <p:spPr>
          <a:xfrm>
            <a:off x="4707901" y="-12821"/>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Rectangle 61"/>
          <p:cNvSpPr/>
          <p:nvPr/>
        </p:nvSpPr>
        <p:spPr>
          <a:xfrm>
            <a:off x="6763804"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Rectangle 62"/>
          <p:cNvSpPr/>
          <p:nvPr/>
        </p:nvSpPr>
        <p:spPr>
          <a:xfrm>
            <a:off x="-94115" y="0"/>
            <a:ext cx="274331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Rectangle 63"/>
          <p:cNvSpPr/>
          <p:nvPr/>
        </p:nvSpPr>
        <p:spPr>
          <a:xfrm>
            <a:off x="-81832" y="683972"/>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Rectangle 64"/>
          <p:cNvSpPr/>
          <p:nvPr/>
        </p:nvSpPr>
        <p:spPr>
          <a:xfrm>
            <a:off x="-81247" y="1375907"/>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Rectangle 65"/>
          <p:cNvSpPr/>
          <p:nvPr/>
        </p:nvSpPr>
        <p:spPr>
          <a:xfrm>
            <a:off x="-81247" y="20543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Rectangle 66"/>
          <p:cNvSpPr/>
          <p:nvPr/>
        </p:nvSpPr>
        <p:spPr>
          <a:xfrm>
            <a:off x="-81247" y="27401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Rectangle 67"/>
          <p:cNvSpPr/>
          <p:nvPr/>
        </p:nvSpPr>
        <p:spPr>
          <a:xfrm>
            <a:off x="-81247" y="34259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Rectangle 68"/>
          <p:cNvSpPr/>
          <p:nvPr/>
        </p:nvSpPr>
        <p:spPr>
          <a:xfrm>
            <a:off x="-81247" y="41117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p:cNvSpPr/>
          <p:nvPr/>
        </p:nvSpPr>
        <p:spPr>
          <a:xfrm rot="16200000">
            <a:off x="-1463624"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p:cNvSpPr/>
          <p:nvPr/>
        </p:nvSpPr>
        <p:spPr>
          <a:xfrm rot="16200000">
            <a:off x="-77443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p:cNvSpPr/>
          <p:nvPr/>
        </p:nvSpPr>
        <p:spPr>
          <a:xfrm rot="16200000">
            <a:off x="-92490"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p:cNvSpPr/>
          <p:nvPr/>
        </p:nvSpPr>
        <p:spPr>
          <a:xfrm rot="16200000">
            <a:off x="-2150009"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Rectangle 77"/>
          <p:cNvSpPr/>
          <p:nvPr/>
        </p:nvSpPr>
        <p:spPr>
          <a:xfrm>
            <a:off x="574466" y="707506"/>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Rectangle 78"/>
          <p:cNvSpPr/>
          <p:nvPr/>
        </p:nvSpPr>
        <p:spPr>
          <a:xfrm>
            <a:off x="1279252" y="2781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 name="Text Placeholder 5"/>
          <p:cNvSpPr txBox="1">
            <a:spLocks/>
          </p:cNvSpPr>
          <p:nvPr/>
        </p:nvSpPr>
        <p:spPr>
          <a:xfrm>
            <a:off x="7317020" y="5435674"/>
            <a:ext cx="4321614" cy="12699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800" dirty="0" smtClean="0">
                <a:solidFill>
                  <a:schemeClr val="tx1">
                    <a:lumMod val="75000"/>
                    <a:lumOff val="25000"/>
                  </a:schemeClr>
                </a:solidFill>
              </a:rPr>
              <a:t>Teamwork makes dream work!</a:t>
            </a:r>
            <a:endParaRPr lang="en-US" sz="2800" dirty="0">
              <a:solidFill>
                <a:schemeClr val="tx1">
                  <a:lumMod val="75000"/>
                  <a:lumOff val="25000"/>
                </a:schemeClr>
              </a:solidFill>
            </a:endParaRPr>
          </a:p>
        </p:txBody>
      </p:sp>
      <p:pic>
        <p:nvPicPr>
          <p:cNvPr id="73" name="Picture 7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12870" y="673322"/>
            <a:ext cx="2061587" cy="732068"/>
          </a:xfrm>
          <a:prstGeom prst="rect">
            <a:avLst/>
          </a:prstGeom>
        </p:spPr>
      </p:pic>
    </p:spTree>
    <p:extLst>
      <p:ext uri="{BB962C8B-B14F-4D97-AF65-F5344CB8AC3E}">
        <p14:creationId xmlns:p14="http://schemas.microsoft.com/office/powerpoint/2010/main" val="4063394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95049" y="2400126"/>
            <a:ext cx="6872492" cy="204325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Myers Briggs Type Indicator</a:t>
            </a:r>
            <a:endParaRPr lang="en-US" dirty="0">
              <a:solidFill>
                <a:srgbClr val="0061AA"/>
              </a:solidFill>
            </a:endParaRPr>
          </a:p>
        </p:txBody>
      </p:sp>
      <p:sp>
        <p:nvSpPr>
          <p:cNvPr id="4" name="Rectangle 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tangle 18"/>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Rectangle 20"/>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Text Placeholder 5"/>
          <p:cNvSpPr txBox="1">
            <a:spLocks/>
          </p:cNvSpPr>
          <p:nvPr/>
        </p:nvSpPr>
        <p:spPr>
          <a:xfrm>
            <a:off x="407846" y="1240320"/>
            <a:ext cx="9202879" cy="92914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Sixteen Personality Types Based on Four Dimensions of Personality</a:t>
            </a:r>
          </a:p>
          <a:p>
            <a:pPr marL="285750" indent="-285750">
              <a:spcBef>
                <a:spcPts val="0"/>
              </a:spcBef>
              <a:spcAft>
                <a:spcPts val="600"/>
              </a:spcAft>
              <a:buClr>
                <a:srgbClr val="EF282F"/>
              </a:buClr>
              <a:buFont typeface="Webdings" panose="05030102010509060703" pitchFamily="18" charset="2"/>
              <a:buChar char="4"/>
            </a:pPr>
            <a:r>
              <a:rPr lang="en-US" sz="1800" dirty="0" smtClean="0"/>
              <a:t>Four dichotomies</a:t>
            </a:r>
          </a:p>
        </p:txBody>
      </p:sp>
      <p:graphicFrame>
        <p:nvGraphicFramePr>
          <p:cNvPr id="22" name="Content Placeholder 3"/>
          <p:cNvGraphicFramePr>
            <a:graphicFrameLocks/>
          </p:cNvGraphicFramePr>
          <p:nvPr>
            <p:extLst>
              <p:ext uri="{D42A27DB-BD31-4B8C-83A1-F6EECF244321}">
                <p14:modId xmlns:p14="http://schemas.microsoft.com/office/powerpoint/2010/main" val="602273099"/>
              </p:ext>
            </p:extLst>
          </p:nvPr>
        </p:nvGraphicFramePr>
        <p:xfrm>
          <a:off x="848799" y="2079574"/>
          <a:ext cx="85042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4066544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12894" y="2378890"/>
            <a:ext cx="6872492" cy="208572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Extroversion vs. Introversion</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Text Placeholder 5"/>
          <p:cNvSpPr txBox="1">
            <a:spLocks/>
          </p:cNvSpPr>
          <p:nvPr/>
        </p:nvSpPr>
        <p:spPr>
          <a:xfrm>
            <a:off x="407846" y="1120589"/>
            <a:ext cx="7149401" cy="56358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200"/>
              </a:spcAft>
              <a:buClr>
                <a:srgbClr val="EF282F"/>
              </a:buClr>
            </a:pPr>
            <a:r>
              <a:rPr lang="en-US" sz="1800" i="1" dirty="0">
                <a:solidFill>
                  <a:srgbClr val="0061AA"/>
                </a:solidFill>
              </a:rPr>
              <a:t>Attitude… Where do you get your energy?</a:t>
            </a:r>
          </a:p>
          <a:p>
            <a:pPr marL="285750" indent="-285750">
              <a:spcBef>
                <a:spcPts val="0"/>
              </a:spcBef>
              <a:spcAft>
                <a:spcPts val="600"/>
              </a:spcAft>
              <a:buClr>
                <a:srgbClr val="EF282F"/>
              </a:buClr>
              <a:buFont typeface="Webdings" panose="05030102010509060703" pitchFamily="18" charset="2"/>
              <a:buChar char="4"/>
            </a:pPr>
            <a:r>
              <a:rPr lang="en-US" sz="1800" dirty="0"/>
              <a:t>Extroversion (E): Outward-turning</a:t>
            </a:r>
          </a:p>
          <a:p>
            <a:pPr marL="742950" lvl="1" indent="-285750">
              <a:spcBef>
                <a:spcPts val="0"/>
              </a:spcBef>
              <a:spcAft>
                <a:spcPts val="600"/>
              </a:spcAft>
              <a:buClr>
                <a:srgbClr val="EF282F"/>
              </a:buClr>
              <a:buFont typeface="Arial" panose="020B0604020202020204" pitchFamily="34" charset="0"/>
              <a:buChar char="•"/>
            </a:pPr>
            <a:r>
              <a:rPr lang="en-US" sz="1800" dirty="0"/>
              <a:t>Flow is directed outward toward people and objects</a:t>
            </a:r>
          </a:p>
          <a:p>
            <a:pPr marL="742950" lvl="1" indent="-285750">
              <a:spcBef>
                <a:spcPts val="0"/>
              </a:spcBef>
              <a:spcAft>
                <a:spcPts val="600"/>
              </a:spcAft>
              <a:buClr>
                <a:srgbClr val="EF282F"/>
              </a:buClr>
              <a:buFont typeface="Arial" panose="020B0604020202020204" pitchFamily="34" charset="0"/>
              <a:buChar char="•"/>
            </a:pPr>
            <a:r>
              <a:rPr lang="en-US" sz="1800" dirty="0"/>
              <a:t>Action-oriented</a:t>
            </a:r>
          </a:p>
          <a:p>
            <a:pPr marL="742950" lvl="1" indent="-285750">
              <a:spcBef>
                <a:spcPts val="0"/>
              </a:spcBef>
              <a:spcAft>
                <a:spcPts val="600"/>
              </a:spcAft>
              <a:buClr>
                <a:srgbClr val="EF282F"/>
              </a:buClr>
              <a:buFont typeface="Arial" panose="020B0604020202020204" pitchFamily="34" charset="0"/>
              <a:buChar char="•"/>
            </a:pPr>
            <a:r>
              <a:rPr lang="en-US" sz="1800" dirty="0"/>
              <a:t>Seek breadth of knowledge and influence</a:t>
            </a:r>
          </a:p>
          <a:p>
            <a:pPr marL="742950" lvl="1" indent="-285750">
              <a:spcBef>
                <a:spcPts val="0"/>
              </a:spcBef>
              <a:spcAft>
                <a:spcPts val="600"/>
              </a:spcAft>
              <a:buClr>
                <a:srgbClr val="EF282F"/>
              </a:buClr>
              <a:buFont typeface="Arial" panose="020B0604020202020204" pitchFamily="34" charset="0"/>
              <a:buChar char="•"/>
            </a:pPr>
            <a:r>
              <a:rPr lang="en-US" sz="1800" dirty="0"/>
              <a:t>Prefer more frequent interaction with others</a:t>
            </a:r>
          </a:p>
          <a:p>
            <a:pPr marL="742950" lvl="1" indent="-285750">
              <a:spcBef>
                <a:spcPts val="0"/>
              </a:spcBef>
              <a:spcAft>
                <a:spcPts val="600"/>
              </a:spcAft>
              <a:buClr>
                <a:srgbClr val="EF282F"/>
              </a:buClr>
              <a:buFont typeface="Arial" panose="020B0604020202020204" pitchFamily="34" charset="0"/>
              <a:buChar char="•"/>
            </a:pPr>
            <a:r>
              <a:rPr lang="en-US" sz="1800" dirty="0"/>
              <a:t>Recharge and get energy from spending time with people (need break from time spent in reflection)</a:t>
            </a:r>
          </a:p>
          <a:p>
            <a:pPr marL="742950" lvl="1" indent="-285750">
              <a:spcBef>
                <a:spcPts val="0"/>
              </a:spcBef>
              <a:spcAft>
                <a:spcPts val="600"/>
              </a:spcAft>
              <a:buClr>
                <a:srgbClr val="EF282F"/>
              </a:buClr>
              <a:buFont typeface="Arial" panose="020B0604020202020204" pitchFamily="34" charset="0"/>
              <a:buChar char="•"/>
            </a:pPr>
            <a:r>
              <a:rPr lang="en-US" sz="1800" dirty="0"/>
              <a:t>Act, then think</a:t>
            </a:r>
          </a:p>
          <a:p>
            <a:pPr marL="285750" indent="-285750">
              <a:spcBef>
                <a:spcPts val="0"/>
              </a:spcBef>
              <a:spcAft>
                <a:spcPts val="600"/>
              </a:spcAft>
              <a:buClr>
                <a:srgbClr val="EF282F"/>
              </a:buClr>
              <a:buFont typeface="Webdings" panose="05030102010509060703" pitchFamily="18" charset="2"/>
              <a:buChar char="4"/>
            </a:pPr>
            <a:r>
              <a:rPr lang="en-US" sz="1800" dirty="0" smtClean="0"/>
              <a:t>Introversion </a:t>
            </a:r>
            <a:r>
              <a:rPr lang="en-US" sz="1800" dirty="0"/>
              <a:t>(I): Inward-turning</a:t>
            </a:r>
          </a:p>
          <a:p>
            <a:pPr marL="742950" lvl="1" indent="-285750">
              <a:spcBef>
                <a:spcPts val="0"/>
              </a:spcBef>
              <a:spcAft>
                <a:spcPts val="600"/>
              </a:spcAft>
              <a:buClr>
                <a:srgbClr val="EF282F"/>
              </a:buClr>
              <a:buFont typeface="Arial" panose="020B0604020202020204" pitchFamily="34" charset="0"/>
              <a:buChar char="•"/>
            </a:pPr>
            <a:r>
              <a:rPr lang="en-US" sz="1800" dirty="0"/>
              <a:t>Flow is directed inward toward concepts and ideas</a:t>
            </a:r>
          </a:p>
          <a:p>
            <a:pPr marL="742950" lvl="1" indent="-285750">
              <a:spcBef>
                <a:spcPts val="0"/>
              </a:spcBef>
              <a:spcAft>
                <a:spcPts val="600"/>
              </a:spcAft>
              <a:buClr>
                <a:srgbClr val="EF282F"/>
              </a:buClr>
              <a:buFont typeface="Arial" panose="020B0604020202020204" pitchFamily="34" charset="0"/>
              <a:buChar char="•"/>
            </a:pPr>
            <a:r>
              <a:rPr lang="en-US" sz="1800" dirty="0"/>
              <a:t>Thought-oriented</a:t>
            </a:r>
          </a:p>
          <a:p>
            <a:pPr marL="742950" lvl="1" indent="-285750">
              <a:spcBef>
                <a:spcPts val="0"/>
              </a:spcBef>
              <a:spcAft>
                <a:spcPts val="600"/>
              </a:spcAft>
              <a:buClr>
                <a:srgbClr val="EF282F"/>
              </a:buClr>
              <a:buFont typeface="Arial" panose="020B0604020202020204" pitchFamily="34" charset="0"/>
              <a:buChar char="•"/>
            </a:pPr>
            <a:r>
              <a:rPr lang="en-US" sz="1800" dirty="0"/>
              <a:t>Seek depth of knowledge and influence</a:t>
            </a:r>
          </a:p>
          <a:p>
            <a:pPr marL="742950" lvl="1" indent="-285750">
              <a:spcBef>
                <a:spcPts val="0"/>
              </a:spcBef>
              <a:spcAft>
                <a:spcPts val="600"/>
              </a:spcAft>
              <a:buClr>
                <a:srgbClr val="EF282F"/>
              </a:buClr>
              <a:buFont typeface="Arial" panose="020B0604020202020204" pitchFamily="34" charset="0"/>
              <a:buChar char="•"/>
            </a:pPr>
            <a:r>
              <a:rPr lang="en-US" sz="1800" dirty="0"/>
              <a:t>Prefer more substantial interaction with others</a:t>
            </a:r>
          </a:p>
          <a:p>
            <a:pPr marL="742950" lvl="1" indent="-285750">
              <a:spcBef>
                <a:spcPts val="0"/>
              </a:spcBef>
              <a:spcAft>
                <a:spcPts val="600"/>
              </a:spcAft>
              <a:buClr>
                <a:srgbClr val="EF282F"/>
              </a:buClr>
              <a:buFont typeface="Arial" panose="020B0604020202020204" pitchFamily="34" charset="0"/>
              <a:buChar char="•"/>
            </a:pPr>
            <a:r>
              <a:rPr lang="en-US" sz="1800" dirty="0"/>
              <a:t>Recharge and get energy from spending time alone (away from activity)</a:t>
            </a:r>
          </a:p>
          <a:p>
            <a:pPr marL="742950" lvl="1" indent="-285750">
              <a:spcBef>
                <a:spcPts val="0"/>
              </a:spcBef>
              <a:spcAft>
                <a:spcPts val="600"/>
              </a:spcAft>
              <a:buClr>
                <a:srgbClr val="EF282F"/>
              </a:buClr>
              <a:buFont typeface="Arial" panose="020B0604020202020204" pitchFamily="34" charset="0"/>
              <a:buChar char="•"/>
            </a:pPr>
            <a:r>
              <a:rPr lang="en-US" sz="1800" dirty="0"/>
              <a:t>Think, then </a:t>
            </a:r>
            <a:r>
              <a:rPr lang="en-US" sz="1800" dirty="0" smtClean="0"/>
              <a:t>act</a:t>
            </a:r>
          </a:p>
        </p:txBody>
      </p:sp>
      <p:pic>
        <p:nvPicPr>
          <p:cNvPr id="22" name="Picture 21" descr="Introvert-vs-Extrovert-267x300.png"/>
          <p:cNvPicPr>
            <a:picLocks noChangeAspect="1"/>
          </p:cNvPicPr>
          <p:nvPr/>
        </p:nvPicPr>
        <p:blipFill>
          <a:blip r:embed="rId3" cstate="print"/>
          <a:stretch>
            <a:fillRect/>
          </a:stretch>
        </p:blipFill>
        <p:spPr>
          <a:xfrm>
            <a:off x="7167808" y="3354200"/>
            <a:ext cx="2783280" cy="3127281"/>
          </a:xfrm>
          <a:prstGeom prst="rect">
            <a:avLst/>
          </a:prstGeom>
        </p:spPr>
      </p:pic>
      <p:pic>
        <p:nvPicPr>
          <p:cNvPr id="40" name="Picture 39" descr="extrovert-vs-introvert.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57247" y="1240319"/>
            <a:ext cx="2095500" cy="2113882"/>
          </a:xfrm>
          <a:prstGeom prst="rect">
            <a:avLst/>
          </a:prstGeom>
        </p:spPr>
      </p:pic>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466792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7704196" y="2370189"/>
            <a:ext cx="6872492" cy="210312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Sensing vs. Intuition</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Text Placeholder 5"/>
          <p:cNvSpPr txBox="1">
            <a:spLocks/>
          </p:cNvSpPr>
          <p:nvPr/>
        </p:nvSpPr>
        <p:spPr>
          <a:xfrm>
            <a:off x="407846" y="1120589"/>
            <a:ext cx="7149401" cy="56358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200"/>
              </a:spcAft>
              <a:buClr>
                <a:srgbClr val="EF282F"/>
              </a:buClr>
            </a:pPr>
            <a:r>
              <a:rPr lang="en-US" sz="1800" i="1" dirty="0">
                <a:solidFill>
                  <a:srgbClr val="0061AA"/>
                </a:solidFill>
              </a:rPr>
              <a:t>Information Gathering… How do you take in information?</a:t>
            </a:r>
          </a:p>
          <a:p>
            <a:pPr marL="285750" indent="-285750">
              <a:spcBef>
                <a:spcPts val="0"/>
              </a:spcBef>
              <a:spcAft>
                <a:spcPts val="600"/>
              </a:spcAft>
              <a:buClr>
                <a:srgbClr val="EF282F"/>
              </a:buClr>
              <a:buFont typeface="Webdings" panose="05030102010509060703" pitchFamily="18" charset="2"/>
              <a:buChar char="4"/>
            </a:pPr>
            <a:r>
              <a:rPr lang="en-US" sz="1800" dirty="0"/>
              <a:t>Sensing (S): Experiences</a:t>
            </a:r>
          </a:p>
          <a:p>
            <a:pPr marL="742950" lvl="1" indent="-285750">
              <a:spcBef>
                <a:spcPts val="0"/>
              </a:spcBef>
              <a:spcAft>
                <a:spcPts val="600"/>
              </a:spcAft>
              <a:buClr>
                <a:srgbClr val="EF282F"/>
              </a:buClr>
              <a:buFont typeface="Arial" panose="020B0604020202020204" pitchFamily="34" charset="0"/>
              <a:buChar char="•"/>
            </a:pPr>
            <a:r>
              <a:rPr lang="en-US" sz="1800" dirty="0"/>
              <a:t>Trust information that is present, tangible, concrete, and interpreted (collected by the five senses)</a:t>
            </a:r>
          </a:p>
          <a:p>
            <a:pPr marL="742950" lvl="1" indent="-285750">
              <a:spcBef>
                <a:spcPts val="0"/>
              </a:spcBef>
              <a:spcAft>
                <a:spcPts val="600"/>
              </a:spcAft>
              <a:buClr>
                <a:srgbClr val="EF282F"/>
              </a:buClr>
              <a:buFont typeface="Arial" panose="020B0604020202020204" pitchFamily="34" charset="0"/>
              <a:buChar char="•"/>
            </a:pPr>
            <a:r>
              <a:rPr lang="en-US" sz="1800" dirty="0"/>
              <a:t>Distrust hunches</a:t>
            </a:r>
          </a:p>
          <a:p>
            <a:pPr marL="742950" lvl="1" indent="-285750">
              <a:spcBef>
                <a:spcPts val="0"/>
              </a:spcBef>
              <a:spcAft>
                <a:spcPts val="600"/>
              </a:spcAft>
              <a:buClr>
                <a:srgbClr val="EF282F"/>
              </a:buClr>
              <a:buFont typeface="Arial" panose="020B0604020202020204" pitchFamily="34" charset="0"/>
              <a:buChar char="•"/>
            </a:pPr>
            <a:r>
              <a:rPr lang="en-US" sz="1800" dirty="0"/>
              <a:t>Prefer to look for details and facts</a:t>
            </a:r>
          </a:p>
          <a:p>
            <a:pPr marL="742950" lvl="1" indent="-285750">
              <a:spcBef>
                <a:spcPts val="0"/>
              </a:spcBef>
              <a:spcAft>
                <a:spcPts val="600"/>
              </a:spcAft>
              <a:buClr>
                <a:srgbClr val="EF282F"/>
              </a:buClr>
              <a:buFont typeface="Arial" panose="020B0604020202020204" pitchFamily="34" charset="0"/>
              <a:buChar char="•"/>
            </a:pPr>
            <a:r>
              <a:rPr lang="en-US" sz="1800" dirty="0"/>
              <a:t>Admire practical solutions</a:t>
            </a:r>
          </a:p>
          <a:p>
            <a:pPr marL="742950" lvl="1" indent="-285750">
              <a:spcBef>
                <a:spcPts val="0"/>
              </a:spcBef>
              <a:spcAft>
                <a:spcPts val="600"/>
              </a:spcAft>
              <a:buClr>
                <a:srgbClr val="EF282F"/>
              </a:buClr>
              <a:buFont typeface="Arial" panose="020B0604020202020204" pitchFamily="34" charset="0"/>
              <a:buChar char="•"/>
            </a:pPr>
            <a:r>
              <a:rPr lang="en-US" sz="1800" dirty="0"/>
              <a:t>Work at a steady pace</a:t>
            </a:r>
          </a:p>
          <a:p>
            <a:pPr marL="742950" lvl="1" indent="-285750">
              <a:spcBef>
                <a:spcPts val="0"/>
              </a:spcBef>
              <a:spcAft>
                <a:spcPts val="600"/>
              </a:spcAft>
              <a:buClr>
                <a:srgbClr val="EF282F"/>
              </a:buClr>
              <a:buFont typeface="Arial" panose="020B0604020202020204" pitchFamily="34" charset="0"/>
              <a:buChar char="•"/>
            </a:pPr>
            <a:r>
              <a:rPr lang="en-US" sz="1800" dirty="0"/>
              <a:t>Meaning is in the data</a:t>
            </a:r>
          </a:p>
          <a:p>
            <a:pPr marL="285750" indent="-285750">
              <a:spcBef>
                <a:spcPts val="0"/>
              </a:spcBef>
              <a:spcAft>
                <a:spcPts val="600"/>
              </a:spcAft>
              <a:buClr>
                <a:srgbClr val="EF282F"/>
              </a:buClr>
              <a:buFont typeface="Webdings" panose="05030102010509060703" pitchFamily="18" charset="2"/>
              <a:buChar char="4"/>
            </a:pPr>
            <a:r>
              <a:rPr lang="en-US" sz="1800" dirty="0" smtClean="0"/>
              <a:t>Intuition </a:t>
            </a:r>
            <a:r>
              <a:rPr lang="en-US" sz="1800" dirty="0"/>
              <a:t>(N): Concepts</a:t>
            </a:r>
          </a:p>
          <a:p>
            <a:pPr marL="742950" lvl="1" indent="-285750">
              <a:spcBef>
                <a:spcPts val="0"/>
              </a:spcBef>
              <a:spcAft>
                <a:spcPts val="600"/>
              </a:spcAft>
              <a:buClr>
                <a:srgbClr val="EF282F"/>
              </a:buClr>
              <a:buFont typeface="Arial" panose="020B0604020202020204" pitchFamily="34" charset="0"/>
              <a:buChar char="•"/>
            </a:pPr>
            <a:r>
              <a:rPr lang="en-US" sz="1800" dirty="0"/>
              <a:t>Trust information that is more abstract and theoretical, and can be associated with other information (memories/patterns)</a:t>
            </a:r>
          </a:p>
          <a:p>
            <a:pPr marL="742950" lvl="1" indent="-285750">
              <a:spcBef>
                <a:spcPts val="0"/>
              </a:spcBef>
              <a:spcAft>
                <a:spcPts val="600"/>
              </a:spcAft>
              <a:buClr>
                <a:srgbClr val="EF282F"/>
              </a:buClr>
              <a:buFont typeface="Arial" panose="020B0604020202020204" pitchFamily="34" charset="0"/>
              <a:buChar char="•"/>
            </a:pPr>
            <a:r>
              <a:rPr lang="en-US" sz="1800" dirty="0"/>
              <a:t>More interested in future possibilities &amp; big picture</a:t>
            </a:r>
          </a:p>
          <a:p>
            <a:pPr marL="742950" lvl="1" indent="-285750">
              <a:spcBef>
                <a:spcPts val="0"/>
              </a:spcBef>
              <a:spcAft>
                <a:spcPts val="600"/>
              </a:spcAft>
              <a:buClr>
                <a:srgbClr val="EF282F"/>
              </a:buClr>
              <a:buFont typeface="Arial" panose="020B0604020202020204" pitchFamily="34" charset="0"/>
              <a:buChar char="•"/>
            </a:pPr>
            <a:r>
              <a:rPr lang="en-US" sz="1800" dirty="0"/>
              <a:t>Admire creative ideas</a:t>
            </a:r>
          </a:p>
          <a:p>
            <a:pPr marL="742950" lvl="1" indent="-285750">
              <a:spcBef>
                <a:spcPts val="0"/>
              </a:spcBef>
              <a:spcAft>
                <a:spcPts val="600"/>
              </a:spcAft>
              <a:buClr>
                <a:srgbClr val="EF282F"/>
              </a:buClr>
              <a:buFont typeface="Arial" panose="020B0604020202020204" pitchFamily="34" charset="0"/>
              <a:buChar char="•"/>
            </a:pPr>
            <a:r>
              <a:rPr lang="en-US" sz="1800" dirty="0"/>
              <a:t>Work in bursts of energy</a:t>
            </a:r>
          </a:p>
          <a:p>
            <a:pPr marL="742950" lvl="1" indent="-285750">
              <a:spcBef>
                <a:spcPts val="0"/>
              </a:spcBef>
              <a:spcAft>
                <a:spcPts val="600"/>
              </a:spcAft>
              <a:buClr>
                <a:srgbClr val="EF282F"/>
              </a:buClr>
              <a:buFont typeface="Arial" panose="020B0604020202020204" pitchFamily="34" charset="0"/>
              <a:buChar char="•"/>
            </a:pPr>
            <a:r>
              <a:rPr lang="en-US" sz="1800" dirty="0"/>
              <a:t>Meaning is in the underlying theory and principles manifested in the data</a:t>
            </a:r>
          </a:p>
        </p:txBody>
      </p:sp>
      <p:pic>
        <p:nvPicPr>
          <p:cNvPr id="40" name="Picture 39" descr="6a00d8341c570e53ef0163006da079970d-500wi.jpg"/>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468989" y="4343105"/>
            <a:ext cx="2314733" cy="2319684"/>
          </a:xfrm>
          <a:prstGeom prst="rect">
            <a:avLst/>
          </a:prstGeom>
        </p:spPr>
      </p:pic>
      <p:pic>
        <p:nvPicPr>
          <p:cNvPr id="41" name="Picture 40" descr="6a00d8341c570e53ef0163006da079970d-500wi.jpg"/>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639792" y="1531588"/>
            <a:ext cx="2232916" cy="2319684"/>
          </a:xfrm>
          <a:prstGeom prst="rect">
            <a:avLst/>
          </a:prstGeom>
        </p:spPr>
      </p:pic>
      <p:pic>
        <p:nvPicPr>
          <p:cNvPr id="43" name="Pictur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05284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086340" y="-12821"/>
            <a:ext cx="2080260" cy="6858000"/>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Thinking vs. Feeling</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Text Placeholder 5"/>
          <p:cNvSpPr txBox="1">
            <a:spLocks/>
          </p:cNvSpPr>
          <p:nvPr/>
        </p:nvSpPr>
        <p:spPr>
          <a:xfrm>
            <a:off x="407846" y="1120589"/>
            <a:ext cx="7149401" cy="56358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200"/>
              </a:spcAft>
              <a:buClr>
                <a:srgbClr val="EF282F"/>
              </a:buClr>
            </a:pPr>
            <a:r>
              <a:rPr lang="en-US" sz="1800" i="1" dirty="0">
                <a:solidFill>
                  <a:srgbClr val="0061AA"/>
                </a:solidFill>
              </a:rPr>
              <a:t>Decision-Making… How do you make your decisions?</a:t>
            </a:r>
          </a:p>
          <a:p>
            <a:pPr marL="285750" indent="-285750">
              <a:spcBef>
                <a:spcPts val="0"/>
              </a:spcBef>
              <a:spcAft>
                <a:spcPts val="600"/>
              </a:spcAft>
              <a:buClr>
                <a:srgbClr val="EF282F"/>
              </a:buClr>
              <a:buFont typeface="Webdings" panose="05030102010509060703" pitchFamily="18" charset="2"/>
              <a:buChar char="4"/>
            </a:pPr>
            <a:r>
              <a:rPr lang="en-US" sz="1800" dirty="0"/>
              <a:t>Thinking (T): By the Rules</a:t>
            </a:r>
          </a:p>
          <a:p>
            <a:pPr marL="742950" lvl="1" indent="-285750">
              <a:spcBef>
                <a:spcPts val="0"/>
              </a:spcBef>
              <a:spcAft>
                <a:spcPts val="600"/>
              </a:spcAft>
              <a:buClr>
                <a:srgbClr val="EF282F"/>
              </a:buClr>
              <a:buFont typeface="Arial" panose="020B0604020202020204" pitchFamily="34" charset="0"/>
              <a:buChar char="•"/>
            </a:pPr>
            <a:r>
              <a:rPr lang="en-US" sz="1800" dirty="0"/>
              <a:t>Make decisions objectively - measure by what is reasonable, logical, causal, consistent, and matching a given set of rules</a:t>
            </a:r>
          </a:p>
          <a:p>
            <a:pPr marL="742950" lvl="1" indent="-285750">
              <a:spcBef>
                <a:spcPts val="0"/>
              </a:spcBef>
              <a:spcAft>
                <a:spcPts val="600"/>
              </a:spcAft>
              <a:buClr>
                <a:srgbClr val="EF282F"/>
              </a:buClr>
              <a:buFont typeface="Arial" panose="020B0604020202020204" pitchFamily="34" charset="0"/>
              <a:buChar char="•"/>
            </a:pPr>
            <a:r>
              <a:rPr lang="en-US" sz="1800" dirty="0"/>
              <a:t>Value truth, fairness and honesty </a:t>
            </a:r>
          </a:p>
          <a:p>
            <a:pPr marL="742950" lvl="1" indent="-285750">
              <a:spcBef>
                <a:spcPts val="0"/>
              </a:spcBef>
              <a:spcAft>
                <a:spcPts val="600"/>
              </a:spcAft>
              <a:buClr>
                <a:srgbClr val="EF282F"/>
              </a:buClr>
              <a:buFont typeface="Arial" panose="020B0604020202020204" pitchFamily="34" charset="0"/>
              <a:buChar char="•"/>
            </a:pPr>
            <a:r>
              <a:rPr lang="en-US" sz="1800" dirty="0"/>
              <a:t>Tend to give very honest and direct feedback to others</a:t>
            </a:r>
          </a:p>
          <a:p>
            <a:pPr marL="742950" lvl="1" indent="-285750">
              <a:spcBef>
                <a:spcPts val="0"/>
              </a:spcBef>
              <a:spcAft>
                <a:spcPts val="600"/>
              </a:spcAft>
              <a:buClr>
                <a:srgbClr val="EF282F"/>
              </a:buClr>
              <a:buFont typeface="Arial" panose="020B0604020202020204" pitchFamily="34" charset="0"/>
              <a:buChar char="•"/>
            </a:pPr>
            <a:r>
              <a:rPr lang="en-US" sz="1800" dirty="0"/>
              <a:t>Good at seeing flaws, debating</a:t>
            </a:r>
          </a:p>
          <a:p>
            <a:pPr marL="742950" lvl="1" indent="-285750">
              <a:spcBef>
                <a:spcPts val="0"/>
              </a:spcBef>
              <a:spcAft>
                <a:spcPts val="600"/>
              </a:spcAft>
              <a:buClr>
                <a:srgbClr val="EF282F"/>
              </a:buClr>
              <a:buFont typeface="Arial" panose="020B0604020202020204" pitchFamily="34" charset="0"/>
              <a:buChar char="•"/>
            </a:pPr>
            <a:r>
              <a:rPr lang="en-US" sz="1800" dirty="0"/>
              <a:t>Motivated by achievement</a:t>
            </a:r>
          </a:p>
          <a:p>
            <a:pPr marL="285750" indent="-285750">
              <a:spcBef>
                <a:spcPts val="0"/>
              </a:spcBef>
              <a:spcAft>
                <a:spcPts val="600"/>
              </a:spcAft>
              <a:buClr>
                <a:srgbClr val="EF282F"/>
              </a:buClr>
              <a:buFont typeface="Webdings" panose="05030102010509060703" pitchFamily="18" charset="2"/>
              <a:buChar char="4"/>
            </a:pPr>
            <a:endParaRPr lang="en-US" sz="1800" dirty="0" smtClean="0"/>
          </a:p>
          <a:p>
            <a:pPr marL="285750" indent="-285750">
              <a:spcBef>
                <a:spcPts val="0"/>
              </a:spcBef>
              <a:spcAft>
                <a:spcPts val="600"/>
              </a:spcAft>
              <a:buClr>
                <a:srgbClr val="EF282F"/>
              </a:buClr>
              <a:buFont typeface="Webdings" panose="05030102010509060703" pitchFamily="18" charset="2"/>
              <a:buChar char="4"/>
            </a:pPr>
            <a:r>
              <a:rPr lang="en-US" sz="1800" dirty="0" smtClean="0"/>
              <a:t>Feeling </a:t>
            </a:r>
            <a:r>
              <a:rPr lang="en-US" sz="1800" dirty="0"/>
              <a:t>(F): Empathizing </a:t>
            </a:r>
          </a:p>
          <a:p>
            <a:pPr marL="742950" lvl="1" indent="-285750">
              <a:spcBef>
                <a:spcPts val="0"/>
              </a:spcBef>
              <a:spcAft>
                <a:spcPts val="600"/>
              </a:spcAft>
              <a:buClr>
                <a:srgbClr val="EF282F"/>
              </a:buClr>
              <a:buFont typeface="Arial" panose="020B0604020202020204" pitchFamily="34" charset="0"/>
              <a:buChar char="•"/>
            </a:pPr>
            <a:r>
              <a:rPr lang="en-US" sz="1800" dirty="0"/>
              <a:t>Make decisions based on feelings - measure from the inside, associate or empathize with the situation</a:t>
            </a:r>
          </a:p>
          <a:p>
            <a:pPr marL="742950" lvl="1" indent="-285750">
              <a:spcBef>
                <a:spcPts val="0"/>
              </a:spcBef>
              <a:spcAft>
                <a:spcPts val="600"/>
              </a:spcAft>
              <a:buClr>
                <a:srgbClr val="EF282F"/>
              </a:buClr>
              <a:buFont typeface="Arial" panose="020B0604020202020204" pitchFamily="34" charset="0"/>
              <a:buChar char="•"/>
            </a:pPr>
            <a:r>
              <a:rPr lang="en-US" sz="1800" dirty="0"/>
              <a:t>Value people, harmony and compassion</a:t>
            </a:r>
          </a:p>
          <a:p>
            <a:pPr marL="742950" lvl="1" indent="-285750">
              <a:spcBef>
                <a:spcPts val="0"/>
              </a:spcBef>
              <a:spcAft>
                <a:spcPts val="600"/>
              </a:spcAft>
              <a:buClr>
                <a:srgbClr val="EF282F"/>
              </a:buClr>
              <a:buFont typeface="Arial" panose="020B0604020202020204" pitchFamily="34" charset="0"/>
              <a:buChar char="•"/>
            </a:pPr>
            <a:r>
              <a:rPr lang="en-US" sz="1800" dirty="0"/>
              <a:t>Tend to be diplomatic and tactful with feedback</a:t>
            </a:r>
          </a:p>
          <a:p>
            <a:pPr marL="742950" lvl="1" indent="-285750">
              <a:spcBef>
                <a:spcPts val="0"/>
              </a:spcBef>
              <a:spcAft>
                <a:spcPts val="600"/>
              </a:spcAft>
              <a:buClr>
                <a:srgbClr val="EF282F"/>
              </a:buClr>
              <a:buFont typeface="Arial" panose="020B0604020202020204" pitchFamily="34" charset="0"/>
              <a:buChar char="•"/>
            </a:pPr>
            <a:r>
              <a:rPr lang="en-US" sz="1800" dirty="0"/>
              <a:t>Weighs the situation to achieve the greatest harmony, consensus of the people involved</a:t>
            </a:r>
          </a:p>
          <a:p>
            <a:pPr marL="742950" lvl="1" indent="-285750">
              <a:spcBef>
                <a:spcPts val="0"/>
              </a:spcBef>
              <a:spcAft>
                <a:spcPts val="600"/>
              </a:spcAft>
              <a:buClr>
                <a:srgbClr val="EF282F"/>
              </a:buClr>
              <a:buFont typeface="Arial" panose="020B0604020202020204" pitchFamily="34" charset="0"/>
              <a:buChar char="•"/>
            </a:pPr>
            <a:r>
              <a:rPr lang="en-US" sz="1800" dirty="0"/>
              <a:t>Motivated by appreciation</a:t>
            </a:r>
          </a:p>
        </p:txBody>
      </p:sp>
      <p:pic>
        <p:nvPicPr>
          <p:cNvPr id="24" name="Picture 23" descr="heart-vs-brain.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920085" y="142462"/>
            <a:ext cx="2962799" cy="2468999"/>
          </a:xfrm>
          <a:prstGeom prst="ellipse">
            <a:avLst/>
          </a:prstGeom>
          <a:ln>
            <a:noFill/>
          </a:ln>
          <a:effectLst>
            <a:softEdge rad="112500"/>
          </a:effectLst>
        </p:spPr>
      </p:pic>
      <p:pic>
        <p:nvPicPr>
          <p:cNvPr id="42" name="Pictur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706329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15250" y="2381247"/>
            <a:ext cx="6858002" cy="209550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Perceiving vs. Judging</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Text Placeholder 5"/>
          <p:cNvSpPr txBox="1">
            <a:spLocks/>
          </p:cNvSpPr>
          <p:nvPr/>
        </p:nvSpPr>
        <p:spPr>
          <a:xfrm>
            <a:off x="407847" y="1120589"/>
            <a:ext cx="5718634" cy="56358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200"/>
              </a:spcAft>
              <a:buClr>
                <a:srgbClr val="EF282F"/>
              </a:buClr>
            </a:pPr>
            <a:r>
              <a:rPr lang="en-US" sz="1800" i="1" dirty="0">
                <a:solidFill>
                  <a:srgbClr val="0061AA"/>
                </a:solidFill>
              </a:rPr>
              <a:t>Lifestyle… How do you organize your world?</a:t>
            </a:r>
          </a:p>
          <a:p>
            <a:pPr marL="285750" indent="-285750">
              <a:spcBef>
                <a:spcPts val="0"/>
              </a:spcBef>
              <a:spcAft>
                <a:spcPts val="600"/>
              </a:spcAft>
              <a:buClr>
                <a:srgbClr val="EF282F"/>
              </a:buClr>
              <a:buFont typeface="Webdings" panose="05030102010509060703" pitchFamily="18" charset="2"/>
              <a:buChar char="4"/>
            </a:pPr>
            <a:r>
              <a:rPr lang="en-US" sz="1800" dirty="0"/>
              <a:t>Perceiving (P): Spontaneous</a:t>
            </a:r>
          </a:p>
          <a:p>
            <a:pPr marL="742950" lvl="1" indent="-285750">
              <a:spcBef>
                <a:spcPts val="0"/>
              </a:spcBef>
              <a:spcAft>
                <a:spcPts val="600"/>
              </a:spcAft>
              <a:buClr>
                <a:srgbClr val="EF282F"/>
              </a:buClr>
              <a:buFont typeface="Arial" panose="020B0604020202020204" pitchFamily="34" charset="0"/>
              <a:buChar char="•"/>
            </a:pPr>
            <a:r>
              <a:rPr lang="en-US" sz="1800" dirty="0"/>
              <a:t>Like to keep options open</a:t>
            </a:r>
          </a:p>
          <a:p>
            <a:pPr marL="742950" lvl="1" indent="-285750">
              <a:spcBef>
                <a:spcPts val="0"/>
              </a:spcBef>
              <a:spcAft>
                <a:spcPts val="600"/>
              </a:spcAft>
              <a:buClr>
                <a:srgbClr val="EF282F"/>
              </a:buClr>
              <a:buFont typeface="Arial" panose="020B0604020202020204" pitchFamily="34" charset="0"/>
              <a:buChar char="•"/>
            </a:pPr>
            <a:r>
              <a:rPr lang="en-US" sz="1800" dirty="0"/>
              <a:t>Are playful and casual</a:t>
            </a:r>
          </a:p>
          <a:p>
            <a:pPr marL="742950" lvl="1" indent="-285750">
              <a:spcBef>
                <a:spcPts val="0"/>
              </a:spcBef>
              <a:spcAft>
                <a:spcPts val="600"/>
              </a:spcAft>
              <a:buClr>
                <a:srgbClr val="EF282F"/>
              </a:buClr>
              <a:buFont typeface="Arial" panose="020B0604020202020204" pitchFamily="34" charset="0"/>
              <a:buChar char="•"/>
            </a:pPr>
            <a:r>
              <a:rPr lang="en-US" sz="1800" dirty="0"/>
              <a:t>Less aware of time, may run late</a:t>
            </a:r>
          </a:p>
          <a:p>
            <a:pPr marL="742950" lvl="1" indent="-285750">
              <a:spcBef>
                <a:spcPts val="0"/>
              </a:spcBef>
              <a:spcAft>
                <a:spcPts val="600"/>
              </a:spcAft>
              <a:buClr>
                <a:srgbClr val="EF282F"/>
              </a:buClr>
              <a:buFont typeface="Arial" panose="020B0604020202020204" pitchFamily="34" charset="0"/>
              <a:buChar char="•"/>
            </a:pPr>
            <a:r>
              <a:rPr lang="en-US" sz="1800" dirty="0"/>
              <a:t>Play first, work later</a:t>
            </a:r>
          </a:p>
          <a:p>
            <a:pPr marL="742950" lvl="1" indent="-285750">
              <a:spcBef>
                <a:spcPts val="0"/>
              </a:spcBef>
              <a:spcAft>
                <a:spcPts val="600"/>
              </a:spcAft>
              <a:buClr>
                <a:srgbClr val="EF282F"/>
              </a:buClr>
              <a:buFont typeface="Arial" panose="020B0604020202020204" pitchFamily="34" charset="0"/>
              <a:buChar char="•"/>
            </a:pPr>
            <a:r>
              <a:rPr lang="en-US" sz="1800" dirty="0"/>
              <a:t>Question the need for many rules</a:t>
            </a:r>
          </a:p>
          <a:p>
            <a:pPr marL="742950" lvl="1" indent="-285750">
              <a:spcBef>
                <a:spcPts val="0"/>
              </a:spcBef>
              <a:spcAft>
                <a:spcPts val="600"/>
              </a:spcAft>
              <a:buClr>
                <a:srgbClr val="EF282F"/>
              </a:buClr>
              <a:buFont typeface="Arial" panose="020B0604020202020204" pitchFamily="34" charset="0"/>
              <a:buChar char="•"/>
            </a:pPr>
            <a:r>
              <a:rPr lang="en-US" sz="1800" dirty="0"/>
              <a:t>Find comfort in flexibility and freedom</a:t>
            </a:r>
          </a:p>
          <a:p>
            <a:pPr marL="285750" indent="-285750">
              <a:spcBef>
                <a:spcPts val="0"/>
              </a:spcBef>
              <a:spcAft>
                <a:spcPts val="600"/>
              </a:spcAft>
              <a:buClr>
                <a:srgbClr val="EF282F"/>
              </a:buClr>
              <a:buFont typeface="Webdings" panose="05030102010509060703" pitchFamily="18" charset="2"/>
              <a:buChar char="4"/>
            </a:pPr>
            <a:endParaRPr lang="en-US" sz="1800" dirty="0" smtClean="0"/>
          </a:p>
          <a:p>
            <a:pPr marL="285750" indent="-285750">
              <a:spcBef>
                <a:spcPts val="0"/>
              </a:spcBef>
              <a:spcAft>
                <a:spcPts val="600"/>
              </a:spcAft>
              <a:buClr>
                <a:srgbClr val="EF282F"/>
              </a:buClr>
              <a:buFont typeface="Webdings" panose="05030102010509060703" pitchFamily="18" charset="2"/>
              <a:buChar char="4"/>
            </a:pPr>
            <a:r>
              <a:rPr lang="en-US" sz="1800" dirty="0"/>
              <a:t>Judging (J): Organized</a:t>
            </a:r>
          </a:p>
          <a:p>
            <a:pPr marL="742950" lvl="1" indent="-285750">
              <a:spcBef>
                <a:spcPts val="0"/>
              </a:spcBef>
              <a:spcAft>
                <a:spcPts val="600"/>
              </a:spcAft>
              <a:buClr>
                <a:srgbClr val="EF282F"/>
              </a:buClr>
              <a:buFont typeface="Arial" panose="020B0604020202020204" pitchFamily="34" charset="0"/>
              <a:buChar char="•"/>
            </a:pPr>
            <a:r>
              <a:rPr lang="en-US" sz="1800" dirty="0"/>
              <a:t>Like to have things settled</a:t>
            </a:r>
          </a:p>
          <a:p>
            <a:pPr marL="742950" lvl="1" indent="-285750">
              <a:spcBef>
                <a:spcPts val="0"/>
              </a:spcBef>
              <a:spcAft>
                <a:spcPts val="600"/>
              </a:spcAft>
              <a:buClr>
                <a:srgbClr val="EF282F"/>
              </a:buClr>
              <a:buFont typeface="Arial" panose="020B0604020202020204" pitchFamily="34" charset="0"/>
              <a:buChar char="•"/>
            </a:pPr>
            <a:r>
              <a:rPr lang="en-US" sz="1800" dirty="0"/>
              <a:t>Take responsibility seriously</a:t>
            </a:r>
          </a:p>
          <a:p>
            <a:pPr marL="742950" lvl="1" indent="-285750">
              <a:spcBef>
                <a:spcPts val="0"/>
              </a:spcBef>
              <a:spcAft>
                <a:spcPts val="600"/>
              </a:spcAft>
              <a:buClr>
                <a:srgbClr val="EF282F"/>
              </a:buClr>
              <a:buFont typeface="Arial" panose="020B0604020202020204" pitchFamily="34" charset="0"/>
              <a:buChar char="•"/>
            </a:pPr>
            <a:r>
              <a:rPr lang="en-US" sz="1800" dirty="0"/>
              <a:t>Pay attention to time, usually prompt</a:t>
            </a:r>
          </a:p>
          <a:p>
            <a:pPr marL="742950" lvl="1" indent="-285750">
              <a:spcBef>
                <a:spcPts val="0"/>
              </a:spcBef>
              <a:spcAft>
                <a:spcPts val="600"/>
              </a:spcAft>
              <a:buClr>
                <a:srgbClr val="EF282F"/>
              </a:buClr>
              <a:buFont typeface="Arial" panose="020B0604020202020204" pitchFamily="34" charset="0"/>
              <a:buChar char="•"/>
            </a:pPr>
            <a:r>
              <a:rPr lang="en-US" sz="1800" dirty="0"/>
              <a:t>Work first, play later</a:t>
            </a:r>
          </a:p>
          <a:p>
            <a:pPr marL="742950" lvl="1" indent="-285750">
              <a:spcBef>
                <a:spcPts val="0"/>
              </a:spcBef>
              <a:spcAft>
                <a:spcPts val="600"/>
              </a:spcAft>
              <a:buClr>
                <a:srgbClr val="EF282F"/>
              </a:buClr>
              <a:buFont typeface="Arial" panose="020B0604020202020204" pitchFamily="34" charset="0"/>
              <a:buChar char="•"/>
            </a:pPr>
            <a:r>
              <a:rPr lang="en-US" sz="1800" dirty="0"/>
              <a:t>Like to make, stick with plans</a:t>
            </a:r>
          </a:p>
          <a:p>
            <a:pPr marL="742950" lvl="1" indent="-285750">
              <a:spcBef>
                <a:spcPts val="0"/>
              </a:spcBef>
              <a:spcAft>
                <a:spcPts val="600"/>
              </a:spcAft>
              <a:buClr>
                <a:srgbClr val="EF282F"/>
              </a:buClr>
              <a:buFont typeface="Arial" panose="020B0604020202020204" pitchFamily="34" charset="0"/>
              <a:buChar char="•"/>
            </a:pPr>
            <a:r>
              <a:rPr lang="en-US" sz="1800" dirty="0"/>
              <a:t>Find comfort in schedules and organization</a:t>
            </a:r>
          </a:p>
          <a:p>
            <a:pPr marL="742950" lvl="1" indent="-285750">
              <a:spcBef>
                <a:spcPts val="0"/>
              </a:spcBef>
              <a:spcAft>
                <a:spcPts val="600"/>
              </a:spcAft>
              <a:buClr>
                <a:srgbClr val="EF282F"/>
              </a:buClr>
              <a:buFont typeface="Arial" panose="020B0604020202020204" pitchFamily="34" charset="0"/>
              <a:buChar char="•"/>
            </a:pPr>
            <a:endParaRPr lang="en-US" sz="1800" dirty="0"/>
          </a:p>
        </p:txBody>
      </p:sp>
      <p:pic>
        <p:nvPicPr>
          <p:cNvPr id="41" name="Picture 40" descr="Judging Perceiving planning.png"/>
          <p:cNvPicPr>
            <a:picLocks noChangeAspect="1"/>
          </p:cNvPicPr>
          <p:nvPr/>
        </p:nvPicPr>
        <p:blipFill>
          <a:blip r:embed="rId3" cstate="print"/>
          <a:stretch>
            <a:fillRect/>
          </a:stretch>
        </p:blipFill>
        <p:spPr>
          <a:xfrm>
            <a:off x="5530611" y="1961693"/>
            <a:ext cx="4388324" cy="3357068"/>
          </a:xfrm>
          <a:prstGeom prst="rect">
            <a:avLst/>
          </a:prstGeom>
        </p:spPr>
      </p:pic>
      <p:pic>
        <p:nvPicPr>
          <p:cNvPr id="43" name="Pictur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3716927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097476" y="-56287"/>
            <a:ext cx="2069123" cy="6914287"/>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16 Types </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Rounded Rectangle 57"/>
          <p:cNvSpPr/>
          <p:nvPr/>
        </p:nvSpPr>
        <p:spPr>
          <a:xfrm>
            <a:off x="1072587" y="1209673"/>
            <a:ext cx="1833816" cy="978534"/>
          </a:xfrm>
          <a:prstGeom prst="roundRect">
            <a:avLst/>
          </a:prstGeom>
          <a:solidFill>
            <a:schemeClr val="bg1">
              <a:lumMod val="85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ENFJ</a:t>
            </a:r>
          </a:p>
          <a:p>
            <a:pPr algn="ctr"/>
            <a:r>
              <a:rPr lang="en-US" dirty="0" smtClean="0">
                <a:solidFill>
                  <a:schemeClr val="tx1"/>
                </a:solidFill>
                <a:latin typeface="Century Gothic" charset="0"/>
                <a:ea typeface="Century Gothic" charset="0"/>
                <a:cs typeface="Century Gothic" charset="0"/>
              </a:rPr>
              <a:t>Teacher</a:t>
            </a:r>
          </a:p>
          <a:p>
            <a:pPr algn="ctr"/>
            <a:r>
              <a:rPr lang="en-US" sz="1200" dirty="0" smtClean="0">
                <a:solidFill>
                  <a:schemeClr val="tx1"/>
                </a:solidFill>
                <a:latin typeface="Century Gothic" charset="0"/>
                <a:ea typeface="Century Gothic" charset="0"/>
                <a:cs typeface="Century Gothic" charset="0"/>
              </a:rPr>
              <a:t>2-5%</a:t>
            </a:r>
          </a:p>
        </p:txBody>
      </p:sp>
      <p:sp>
        <p:nvSpPr>
          <p:cNvPr id="59" name="Rounded Rectangle 58"/>
          <p:cNvSpPr/>
          <p:nvPr/>
        </p:nvSpPr>
        <p:spPr>
          <a:xfrm>
            <a:off x="2985207" y="1209673"/>
            <a:ext cx="1833816" cy="978534"/>
          </a:xfrm>
          <a:prstGeom prst="roundRect">
            <a:avLst/>
          </a:prstGeom>
          <a:solidFill>
            <a:schemeClr val="bg1">
              <a:lumMod val="85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ENFP</a:t>
            </a:r>
          </a:p>
          <a:p>
            <a:pPr algn="ctr"/>
            <a:r>
              <a:rPr lang="en-US" dirty="0" smtClean="0">
                <a:solidFill>
                  <a:schemeClr val="tx1"/>
                </a:solidFill>
                <a:latin typeface="Century Gothic" charset="0"/>
                <a:ea typeface="Century Gothic" charset="0"/>
                <a:cs typeface="Century Gothic" charset="0"/>
              </a:rPr>
              <a:t>Champion</a:t>
            </a:r>
          </a:p>
          <a:p>
            <a:pPr algn="ctr"/>
            <a:r>
              <a:rPr lang="en-US" sz="1200" dirty="0" smtClean="0">
                <a:solidFill>
                  <a:schemeClr val="tx1"/>
                </a:solidFill>
                <a:latin typeface="Century Gothic" charset="0"/>
                <a:ea typeface="Century Gothic" charset="0"/>
                <a:cs typeface="Century Gothic" charset="0"/>
              </a:rPr>
              <a:t>6-8%</a:t>
            </a:r>
          </a:p>
        </p:txBody>
      </p:sp>
      <p:sp>
        <p:nvSpPr>
          <p:cNvPr id="60" name="Rounded Rectangle 59"/>
          <p:cNvSpPr/>
          <p:nvPr/>
        </p:nvSpPr>
        <p:spPr>
          <a:xfrm>
            <a:off x="4966407" y="1209673"/>
            <a:ext cx="1833816" cy="978534"/>
          </a:xfrm>
          <a:prstGeom prst="roundRect">
            <a:avLst/>
          </a:prstGeom>
          <a:solidFill>
            <a:schemeClr val="bg1">
              <a:lumMod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ENTP</a:t>
            </a:r>
          </a:p>
          <a:p>
            <a:pPr algn="ctr"/>
            <a:r>
              <a:rPr lang="en-US" dirty="0" smtClean="0">
                <a:solidFill>
                  <a:schemeClr val="tx1"/>
                </a:solidFill>
                <a:latin typeface="Century Gothic" charset="0"/>
                <a:ea typeface="Century Gothic" charset="0"/>
                <a:cs typeface="Century Gothic" charset="0"/>
              </a:rPr>
              <a:t>Inventor</a:t>
            </a:r>
          </a:p>
          <a:p>
            <a:pPr algn="ctr"/>
            <a:r>
              <a:rPr lang="en-US" sz="1200" dirty="0" smtClean="0">
                <a:solidFill>
                  <a:schemeClr val="tx1"/>
                </a:solidFill>
                <a:latin typeface="Century Gothic" charset="0"/>
                <a:ea typeface="Century Gothic" charset="0"/>
                <a:cs typeface="Century Gothic" charset="0"/>
              </a:rPr>
              <a:t>2-5%</a:t>
            </a:r>
          </a:p>
        </p:txBody>
      </p:sp>
      <p:sp>
        <p:nvSpPr>
          <p:cNvPr id="61" name="Rounded Rectangle 60"/>
          <p:cNvSpPr/>
          <p:nvPr/>
        </p:nvSpPr>
        <p:spPr>
          <a:xfrm>
            <a:off x="6879027" y="1209673"/>
            <a:ext cx="1833816" cy="978534"/>
          </a:xfrm>
          <a:prstGeom prst="roundRect">
            <a:avLst/>
          </a:prstGeom>
          <a:solidFill>
            <a:schemeClr val="bg1">
              <a:lumMod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ENTJ</a:t>
            </a:r>
          </a:p>
          <a:p>
            <a:pPr algn="ctr"/>
            <a:r>
              <a:rPr lang="en-US" dirty="0" smtClean="0">
                <a:solidFill>
                  <a:schemeClr val="tx1"/>
                </a:solidFill>
                <a:latin typeface="Century Gothic" charset="0"/>
                <a:ea typeface="Century Gothic" charset="0"/>
                <a:cs typeface="Century Gothic" charset="0"/>
              </a:rPr>
              <a:t>Field Marshall</a:t>
            </a:r>
          </a:p>
          <a:p>
            <a:pPr algn="ctr"/>
            <a:r>
              <a:rPr lang="en-US" sz="1200" dirty="0" smtClean="0">
                <a:solidFill>
                  <a:schemeClr val="tx1"/>
                </a:solidFill>
                <a:latin typeface="Century Gothic" charset="0"/>
                <a:ea typeface="Century Gothic" charset="0"/>
                <a:cs typeface="Century Gothic" charset="0"/>
              </a:rPr>
              <a:t>2-5%</a:t>
            </a:r>
          </a:p>
        </p:txBody>
      </p:sp>
      <p:sp>
        <p:nvSpPr>
          <p:cNvPr id="62" name="Rounded Rectangle 61"/>
          <p:cNvSpPr/>
          <p:nvPr/>
        </p:nvSpPr>
        <p:spPr>
          <a:xfrm>
            <a:off x="1072587" y="2245993"/>
            <a:ext cx="1833816" cy="978534"/>
          </a:xfrm>
          <a:prstGeom prst="roundRect">
            <a:avLst/>
          </a:prstGeom>
          <a:solidFill>
            <a:schemeClr val="bg1">
              <a:lumMod val="85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INFJ</a:t>
            </a:r>
          </a:p>
          <a:p>
            <a:pPr algn="ctr"/>
            <a:r>
              <a:rPr lang="en-US" dirty="0" smtClean="0">
                <a:solidFill>
                  <a:schemeClr val="tx1"/>
                </a:solidFill>
                <a:latin typeface="Century Gothic" charset="0"/>
                <a:ea typeface="Century Gothic" charset="0"/>
                <a:cs typeface="Century Gothic" charset="0"/>
              </a:rPr>
              <a:t>Counselor</a:t>
            </a:r>
          </a:p>
          <a:p>
            <a:pPr algn="ctr"/>
            <a:r>
              <a:rPr lang="en-US" sz="1200" dirty="0" smtClean="0">
                <a:solidFill>
                  <a:schemeClr val="tx1"/>
                </a:solidFill>
                <a:latin typeface="Century Gothic" charset="0"/>
                <a:ea typeface="Century Gothic" charset="0"/>
                <a:cs typeface="Century Gothic" charset="0"/>
              </a:rPr>
              <a:t>1-3%</a:t>
            </a:r>
          </a:p>
        </p:txBody>
      </p:sp>
      <p:sp>
        <p:nvSpPr>
          <p:cNvPr id="63" name="Rounded Rectangle 62"/>
          <p:cNvSpPr/>
          <p:nvPr/>
        </p:nvSpPr>
        <p:spPr>
          <a:xfrm>
            <a:off x="2985207" y="2245993"/>
            <a:ext cx="1833816" cy="978534"/>
          </a:xfrm>
          <a:prstGeom prst="roundRect">
            <a:avLst/>
          </a:prstGeom>
          <a:solidFill>
            <a:schemeClr val="bg1">
              <a:lumMod val="85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INFP</a:t>
            </a:r>
          </a:p>
          <a:p>
            <a:pPr algn="ctr"/>
            <a:r>
              <a:rPr lang="en-US" dirty="0" smtClean="0">
                <a:solidFill>
                  <a:schemeClr val="tx1"/>
                </a:solidFill>
                <a:latin typeface="Century Gothic" charset="0"/>
                <a:ea typeface="Century Gothic" charset="0"/>
                <a:cs typeface="Century Gothic" charset="0"/>
              </a:rPr>
              <a:t>Healer</a:t>
            </a:r>
          </a:p>
          <a:p>
            <a:pPr algn="ctr"/>
            <a:r>
              <a:rPr lang="en-US" sz="1200" dirty="0" smtClean="0">
                <a:solidFill>
                  <a:schemeClr val="tx1"/>
                </a:solidFill>
                <a:latin typeface="Century Gothic" charset="0"/>
                <a:ea typeface="Century Gothic" charset="0"/>
                <a:cs typeface="Century Gothic" charset="0"/>
              </a:rPr>
              <a:t>4-5%</a:t>
            </a:r>
          </a:p>
        </p:txBody>
      </p:sp>
      <p:sp>
        <p:nvSpPr>
          <p:cNvPr id="64" name="Rounded Rectangle 63"/>
          <p:cNvSpPr/>
          <p:nvPr/>
        </p:nvSpPr>
        <p:spPr>
          <a:xfrm>
            <a:off x="4966407" y="2245993"/>
            <a:ext cx="1833816" cy="978534"/>
          </a:xfrm>
          <a:prstGeom prst="roundRect">
            <a:avLst/>
          </a:prstGeom>
          <a:solidFill>
            <a:schemeClr val="bg1">
              <a:lumMod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INTP</a:t>
            </a:r>
          </a:p>
          <a:p>
            <a:pPr algn="ctr"/>
            <a:r>
              <a:rPr lang="en-US" dirty="0" smtClean="0">
                <a:solidFill>
                  <a:schemeClr val="tx1"/>
                </a:solidFill>
                <a:latin typeface="Century Gothic" charset="0"/>
                <a:ea typeface="Century Gothic" charset="0"/>
                <a:cs typeface="Century Gothic" charset="0"/>
              </a:rPr>
              <a:t>Architect</a:t>
            </a:r>
          </a:p>
          <a:p>
            <a:pPr algn="ctr"/>
            <a:r>
              <a:rPr lang="en-US" sz="1200" dirty="0" smtClean="0">
                <a:solidFill>
                  <a:schemeClr val="tx1"/>
                </a:solidFill>
                <a:latin typeface="Century Gothic" charset="0"/>
                <a:ea typeface="Century Gothic" charset="0"/>
                <a:cs typeface="Century Gothic" charset="0"/>
              </a:rPr>
              <a:t>3-5%</a:t>
            </a:r>
          </a:p>
        </p:txBody>
      </p:sp>
      <p:sp>
        <p:nvSpPr>
          <p:cNvPr id="65" name="Rounded Rectangle 64"/>
          <p:cNvSpPr/>
          <p:nvPr/>
        </p:nvSpPr>
        <p:spPr>
          <a:xfrm>
            <a:off x="6879027" y="2245993"/>
            <a:ext cx="1833816" cy="978534"/>
          </a:xfrm>
          <a:prstGeom prst="roundRect">
            <a:avLst/>
          </a:prstGeom>
          <a:solidFill>
            <a:schemeClr val="bg1">
              <a:lumMod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INTJ</a:t>
            </a:r>
          </a:p>
          <a:p>
            <a:pPr algn="ctr"/>
            <a:r>
              <a:rPr lang="en-US" dirty="0" smtClean="0">
                <a:solidFill>
                  <a:schemeClr val="tx1"/>
                </a:solidFill>
                <a:latin typeface="Century Gothic" charset="0"/>
                <a:ea typeface="Century Gothic" charset="0"/>
                <a:cs typeface="Century Gothic" charset="0"/>
              </a:rPr>
              <a:t>Mastermind</a:t>
            </a:r>
          </a:p>
          <a:p>
            <a:pPr algn="ctr"/>
            <a:r>
              <a:rPr lang="en-US" sz="1200" dirty="0" smtClean="0">
                <a:solidFill>
                  <a:schemeClr val="tx1"/>
                </a:solidFill>
                <a:latin typeface="Century Gothic" charset="0"/>
                <a:ea typeface="Century Gothic" charset="0"/>
                <a:cs typeface="Century Gothic" charset="0"/>
              </a:rPr>
              <a:t>2-4%</a:t>
            </a:r>
          </a:p>
        </p:txBody>
      </p:sp>
      <p:sp>
        <p:nvSpPr>
          <p:cNvPr id="66" name="Rounded Rectangle 65"/>
          <p:cNvSpPr/>
          <p:nvPr/>
        </p:nvSpPr>
        <p:spPr>
          <a:xfrm>
            <a:off x="1072587" y="3366133"/>
            <a:ext cx="1833816" cy="978534"/>
          </a:xfrm>
          <a:prstGeom prst="roundRect">
            <a:avLst/>
          </a:prstGeom>
          <a:solidFill>
            <a:schemeClr val="bg1">
              <a:lumMod val="85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ISFJ</a:t>
            </a:r>
          </a:p>
          <a:p>
            <a:pPr algn="ctr"/>
            <a:r>
              <a:rPr lang="en-US" dirty="0" smtClean="0">
                <a:solidFill>
                  <a:schemeClr val="tx1"/>
                </a:solidFill>
                <a:latin typeface="Century Gothic" charset="0"/>
                <a:ea typeface="Century Gothic" charset="0"/>
                <a:cs typeface="Century Gothic" charset="0"/>
              </a:rPr>
              <a:t>Protector</a:t>
            </a:r>
          </a:p>
          <a:p>
            <a:pPr algn="ctr"/>
            <a:r>
              <a:rPr lang="en-US" sz="1200" dirty="0" smtClean="0">
                <a:solidFill>
                  <a:schemeClr val="tx1"/>
                </a:solidFill>
                <a:latin typeface="Century Gothic" charset="0"/>
                <a:ea typeface="Century Gothic" charset="0"/>
                <a:cs typeface="Century Gothic" charset="0"/>
              </a:rPr>
              <a:t>9-14%</a:t>
            </a:r>
          </a:p>
        </p:txBody>
      </p:sp>
      <p:sp>
        <p:nvSpPr>
          <p:cNvPr id="67" name="Rounded Rectangle 66"/>
          <p:cNvSpPr/>
          <p:nvPr/>
        </p:nvSpPr>
        <p:spPr>
          <a:xfrm>
            <a:off x="2985207" y="3366133"/>
            <a:ext cx="1833816" cy="978534"/>
          </a:xfrm>
          <a:prstGeom prst="roundRect">
            <a:avLst/>
          </a:prstGeom>
          <a:solidFill>
            <a:schemeClr val="bg1">
              <a:lumMod val="85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ISFP</a:t>
            </a:r>
          </a:p>
          <a:p>
            <a:pPr algn="ctr"/>
            <a:r>
              <a:rPr lang="en-US" dirty="0" smtClean="0">
                <a:solidFill>
                  <a:schemeClr val="tx1"/>
                </a:solidFill>
                <a:latin typeface="Century Gothic" charset="0"/>
                <a:ea typeface="Century Gothic" charset="0"/>
                <a:cs typeface="Century Gothic" charset="0"/>
              </a:rPr>
              <a:t>Composer</a:t>
            </a:r>
          </a:p>
          <a:p>
            <a:pPr algn="ctr"/>
            <a:r>
              <a:rPr lang="en-US" sz="1200" dirty="0" smtClean="0">
                <a:solidFill>
                  <a:schemeClr val="tx1"/>
                </a:solidFill>
                <a:latin typeface="Century Gothic" charset="0"/>
                <a:ea typeface="Century Gothic" charset="0"/>
                <a:cs typeface="Century Gothic" charset="0"/>
              </a:rPr>
              <a:t>5-9%</a:t>
            </a:r>
          </a:p>
        </p:txBody>
      </p:sp>
      <p:sp>
        <p:nvSpPr>
          <p:cNvPr id="68" name="Rounded Rectangle 67"/>
          <p:cNvSpPr/>
          <p:nvPr/>
        </p:nvSpPr>
        <p:spPr>
          <a:xfrm>
            <a:off x="4966407" y="3366133"/>
            <a:ext cx="1833816" cy="978534"/>
          </a:xfrm>
          <a:prstGeom prst="roundRect">
            <a:avLst/>
          </a:prstGeom>
          <a:solidFill>
            <a:schemeClr val="bg1">
              <a:lumMod val="85000"/>
            </a:schemeClr>
          </a:solid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ISTP</a:t>
            </a:r>
          </a:p>
          <a:p>
            <a:pPr algn="ctr"/>
            <a:r>
              <a:rPr lang="en-US" dirty="0" smtClean="0">
                <a:solidFill>
                  <a:schemeClr val="tx1"/>
                </a:solidFill>
                <a:latin typeface="Century Gothic" charset="0"/>
                <a:ea typeface="Century Gothic" charset="0"/>
                <a:cs typeface="Century Gothic" charset="0"/>
              </a:rPr>
              <a:t>Operator</a:t>
            </a:r>
          </a:p>
          <a:p>
            <a:pPr algn="ctr"/>
            <a:r>
              <a:rPr lang="en-US" sz="1200" dirty="0" smtClean="0">
                <a:solidFill>
                  <a:schemeClr val="tx1"/>
                </a:solidFill>
                <a:latin typeface="Century Gothic" charset="0"/>
                <a:ea typeface="Century Gothic" charset="0"/>
                <a:cs typeface="Century Gothic" charset="0"/>
              </a:rPr>
              <a:t>4-6%</a:t>
            </a:r>
          </a:p>
        </p:txBody>
      </p:sp>
      <p:sp>
        <p:nvSpPr>
          <p:cNvPr id="69" name="Rounded Rectangle 68"/>
          <p:cNvSpPr/>
          <p:nvPr/>
        </p:nvSpPr>
        <p:spPr>
          <a:xfrm>
            <a:off x="6879027" y="3366133"/>
            <a:ext cx="1833816" cy="978534"/>
          </a:xfrm>
          <a:prstGeom prst="roundRect">
            <a:avLst/>
          </a:prstGeom>
          <a:solidFill>
            <a:schemeClr val="bg1">
              <a:lumMod val="85000"/>
            </a:schemeClr>
          </a:solid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ISTJ</a:t>
            </a:r>
          </a:p>
          <a:p>
            <a:pPr algn="ctr"/>
            <a:r>
              <a:rPr lang="en-US" dirty="0" smtClean="0">
                <a:solidFill>
                  <a:schemeClr val="tx1"/>
                </a:solidFill>
                <a:latin typeface="Century Gothic" charset="0"/>
                <a:ea typeface="Century Gothic" charset="0"/>
                <a:cs typeface="Century Gothic" charset="0"/>
              </a:rPr>
              <a:t>Inspector</a:t>
            </a:r>
          </a:p>
          <a:p>
            <a:pPr algn="ctr"/>
            <a:r>
              <a:rPr lang="en-US" sz="1200" dirty="0" smtClean="0">
                <a:solidFill>
                  <a:schemeClr val="tx1"/>
                </a:solidFill>
                <a:latin typeface="Century Gothic" charset="0"/>
                <a:ea typeface="Century Gothic" charset="0"/>
                <a:cs typeface="Century Gothic" charset="0"/>
              </a:rPr>
              <a:t>11-14%</a:t>
            </a:r>
          </a:p>
        </p:txBody>
      </p:sp>
      <p:sp>
        <p:nvSpPr>
          <p:cNvPr id="70" name="Rounded Rectangle 69"/>
          <p:cNvSpPr/>
          <p:nvPr/>
        </p:nvSpPr>
        <p:spPr>
          <a:xfrm>
            <a:off x="1072587" y="4402453"/>
            <a:ext cx="1833816" cy="978534"/>
          </a:xfrm>
          <a:prstGeom prst="roundRect">
            <a:avLst/>
          </a:prstGeom>
          <a:solidFill>
            <a:schemeClr val="bg1">
              <a:lumMod val="85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ESFJ</a:t>
            </a:r>
          </a:p>
          <a:p>
            <a:pPr algn="ctr"/>
            <a:r>
              <a:rPr lang="en-US" dirty="0" smtClean="0">
                <a:solidFill>
                  <a:schemeClr val="tx1"/>
                </a:solidFill>
                <a:latin typeface="Century Gothic" charset="0"/>
                <a:ea typeface="Century Gothic" charset="0"/>
                <a:cs typeface="Century Gothic" charset="0"/>
              </a:rPr>
              <a:t>Provider</a:t>
            </a:r>
          </a:p>
          <a:p>
            <a:pPr algn="ctr"/>
            <a:r>
              <a:rPr lang="en-US" sz="1200" dirty="0" smtClean="0">
                <a:solidFill>
                  <a:schemeClr val="tx1"/>
                </a:solidFill>
                <a:latin typeface="Century Gothic" charset="0"/>
                <a:ea typeface="Century Gothic" charset="0"/>
                <a:cs typeface="Century Gothic" charset="0"/>
              </a:rPr>
              <a:t>9-13%</a:t>
            </a:r>
          </a:p>
        </p:txBody>
      </p:sp>
      <p:sp>
        <p:nvSpPr>
          <p:cNvPr id="71" name="Rounded Rectangle 70"/>
          <p:cNvSpPr/>
          <p:nvPr/>
        </p:nvSpPr>
        <p:spPr>
          <a:xfrm>
            <a:off x="2985207" y="4402453"/>
            <a:ext cx="1833816" cy="978534"/>
          </a:xfrm>
          <a:prstGeom prst="roundRect">
            <a:avLst/>
          </a:prstGeom>
          <a:solidFill>
            <a:schemeClr val="bg1">
              <a:lumMod val="85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ESFP</a:t>
            </a:r>
          </a:p>
          <a:p>
            <a:pPr algn="ctr"/>
            <a:r>
              <a:rPr lang="en-US" dirty="0" smtClean="0">
                <a:solidFill>
                  <a:schemeClr val="tx1"/>
                </a:solidFill>
                <a:latin typeface="Century Gothic" charset="0"/>
                <a:ea typeface="Century Gothic" charset="0"/>
                <a:cs typeface="Century Gothic" charset="0"/>
              </a:rPr>
              <a:t>Performer</a:t>
            </a:r>
          </a:p>
          <a:p>
            <a:pPr algn="ctr"/>
            <a:r>
              <a:rPr lang="en-US" sz="1200" dirty="0" smtClean="0">
                <a:solidFill>
                  <a:schemeClr val="tx1"/>
                </a:solidFill>
                <a:latin typeface="Century Gothic" charset="0"/>
                <a:ea typeface="Century Gothic" charset="0"/>
                <a:cs typeface="Century Gothic" charset="0"/>
              </a:rPr>
              <a:t>4-9%</a:t>
            </a:r>
          </a:p>
        </p:txBody>
      </p:sp>
      <p:sp>
        <p:nvSpPr>
          <p:cNvPr id="72" name="Rounded Rectangle 71"/>
          <p:cNvSpPr/>
          <p:nvPr/>
        </p:nvSpPr>
        <p:spPr>
          <a:xfrm>
            <a:off x="4966407" y="4402453"/>
            <a:ext cx="1833816" cy="978534"/>
          </a:xfrm>
          <a:prstGeom prst="roundRect">
            <a:avLst/>
          </a:prstGeom>
          <a:solidFill>
            <a:schemeClr val="bg1">
              <a:lumMod val="85000"/>
            </a:schemeClr>
          </a:solid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ESTP</a:t>
            </a:r>
          </a:p>
          <a:p>
            <a:pPr algn="ctr"/>
            <a:r>
              <a:rPr lang="en-US" dirty="0" smtClean="0">
                <a:solidFill>
                  <a:schemeClr val="tx1"/>
                </a:solidFill>
                <a:latin typeface="Century Gothic" charset="0"/>
                <a:ea typeface="Century Gothic" charset="0"/>
                <a:cs typeface="Century Gothic" charset="0"/>
              </a:rPr>
              <a:t>Promoter</a:t>
            </a:r>
          </a:p>
          <a:p>
            <a:pPr algn="ctr"/>
            <a:r>
              <a:rPr lang="en-US" sz="1200" dirty="0" smtClean="0">
                <a:solidFill>
                  <a:schemeClr val="tx1"/>
                </a:solidFill>
                <a:latin typeface="Century Gothic" charset="0"/>
                <a:ea typeface="Century Gothic" charset="0"/>
                <a:cs typeface="Century Gothic" charset="0"/>
              </a:rPr>
              <a:t>4-5%</a:t>
            </a:r>
          </a:p>
        </p:txBody>
      </p:sp>
      <p:sp>
        <p:nvSpPr>
          <p:cNvPr id="73" name="Rounded Rectangle 72"/>
          <p:cNvSpPr/>
          <p:nvPr/>
        </p:nvSpPr>
        <p:spPr>
          <a:xfrm>
            <a:off x="6879027" y="4402453"/>
            <a:ext cx="1833816" cy="978534"/>
          </a:xfrm>
          <a:prstGeom prst="roundRect">
            <a:avLst/>
          </a:prstGeom>
          <a:solidFill>
            <a:schemeClr val="bg1">
              <a:lumMod val="85000"/>
            </a:schemeClr>
          </a:solid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ESTJ</a:t>
            </a:r>
          </a:p>
          <a:p>
            <a:pPr algn="ctr"/>
            <a:r>
              <a:rPr lang="en-US" dirty="0" smtClean="0">
                <a:solidFill>
                  <a:schemeClr val="tx1"/>
                </a:solidFill>
                <a:latin typeface="Century Gothic" charset="0"/>
                <a:ea typeface="Century Gothic" charset="0"/>
                <a:cs typeface="Century Gothic" charset="0"/>
              </a:rPr>
              <a:t>Supervisor</a:t>
            </a:r>
          </a:p>
          <a:p>
            <a:pPr algn="ctr"/>
            <a:r>
              <a:rPr lang="en-US" sz="1200" dirty="0" smtClean="0">
                <a:solidFill>
                  <a:schemeClr val="tx1"/>
                </a:solidFill>
                <a:latin typeface="Century Gothic" charset="0"/>
                <a:ea typeface="Century Gothic" charset="0"/>
                <a:cs typeface="Century Gothic" charset="0"/>
              </a:rPr>
              <a:t>8-12%</a:t>
            </a:r>
          </a:p>
        </p:txBody>
      </p:sp>
      <p:cxnSp>
        <p:nvCxnSpPr>
          <p:cNvPr id="74" name="Straight Arrow Connector 73"/>
          <p:cNvCxnSpPr/>
          <p:nvPr/>
        </p:nvCxnSpPr>
        <p:spPr>
          <a:xfrm>
            <a:off x="4895223" y="1232990"/>
            <a:ext cx="0" cy="4193717"/>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1112527" y="3300727"/>
            <a:ext cx="7661276"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76" name="Text Placeholder 5"/>
          <p:cNvSpPr txBox="1">
            <a:spLocks/>
          </p:cNvSpPr>
          <p:nvPr/>
        </p:nvSpPr>
        <p:spPr>
          <a:xfrm>
            <a:off x="341725" y="5567565"/>
            <a:ext cx="9202879" cy="10660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smtClean="0"/>
              <a:t>What Myers Briggs types are represented in the room?</a:t>
            </a:r>
          </a:p>
          <a:p>
            <a:pPr marL="285750" indent="-285750">
              <a:spcBef>
                <a:spcPts val="0"/>
              </a:spcBef>
              <a:spcAft>
                <a:spcPts val="600"/>
              </a:spcAft>
              <a:buClr>
                <a:srgbClr val="EF282F"/>
              </a:buClr>
              <a:buFont typeface="Webdings" panose="05030102010509060703" pitchFamily="18" charset="2"/>
              <a:buChar char="4"/>
            </a:pPr>
            <a:r>
              <a:rPr lang="en-US" sz="1800" dirty="0"/>
              <a:t>Do you have any opposites on your team? (ex. E vs. I or J vs. P)</a:t>
            </a:r>
          </a:p>
          <a:p>
            <a:pPr marL="285750" indent="-285750">
              <a:spcBef>
                <a:spcPts val="0"/>
              </a:spcBef>
              <a:spcAft>
                <a:spcPts val="600"/>
              </a:spcAft>
              <a:buClr>
                <a:srgbClr val="EF282F"/>
              </a:buClr>
              <a:buFont typeface="Webdings" panose="05030102010509060703" pitchFamily="18" charset="2"/>
              <a:buChar char="4"/>
            </a:pPr>
            <a:r>
              <a:rPr lang="en-US" sz="1800" dirty="0" smtClean="0"/>
              <a:t>Review those types (slides at the end of this presentation)</a:t>
            </a:r>
          </a:p>
        </p:txBody>
      </p:sp>
      <p:pic>
        <p:nvPicPr>
          <p:cNvPr id="77" name="Picture 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5132508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TotalTime>
  <Words>5107</Words>
  <Application>Microsoft Office PowerPoint</Application>
  <PresentationFormat>Widescreen</PresentationFormat>
  <Paragraphs>525</Paragraphs>
  <Slides>35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Century Gothic</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Childs, Lauren M. (LARC-E3)[DEVELOP]</dc:creator>
  <cp:lastModifiedBy>Clayton, Amanda L. (LARC-E3)[SSAI DEVELOP]</cp:lastModifiedBy>
  <cp:revision>45</cp:revision>
  <dcterms:created xsi:type="dcterms:W3CDTF">2019-01-24T15:36:39Z</dcterms:created>
  <dcterms:modified xsi:type="dcterms:W3CDTF">2020-01-24T18:37:27Z</dcterms:modified>
</cp:coreProperties>
</file>