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30"/>
  </p:notesMasterIdLst>
  <p:handoutMasterIdLst>
    <p:handoutMasterId r:id="rId31"/>
  </p:handoutMasterIdLst>
  <p:sldIdLst>
    <p:sldId id="299" r:id="rId3"/>
    <p:sldId id="300" r:id="rId4"/>
    <p:sldId id="301" r:id="rId5"/>
    <p:sldId id="284" r:id="rId6"/>
    <p:sldId id="285" r:id="rId7"/>
    <p:sldId id="307" r:id="rId8"/>
    <p:sldId id="287" r:id="rId9"/>
    <p:sldId id="306" r:id="rId10"/>
    <p:sldId id="311" r:id="rId11"/>
    <p:sldId id="308" r:id="rId12"/>
    <p:sldId id="310" r:id="rId13"/>
    <p:sldId id="309" r:id="rId14"/>
    <p:sldId id="312" r:id="rId15"/>
    <p:sldId id="314" r:id="rId16"/>
    <p:sldId id="315" r:id="rId17"/>
    <p:sldId id="313" r:id="rId18"/>
    <p:sldId id="272" r:id="rId19"/>
    <p:sldId id="273" r:id="rId20"/>
    <p:sldId id="274" r:id="rId21"/>
    <p:sldId id="275" r:id="rId22"/>
    <p:sldId id="276" r:id="rId23"/>
    <p:sldId id="277" r:id="rId24"/>
    <p:sldId id="278" r:id="rId25"/>
    <p:sldId id="279" r:id="rId26"/>
    <p:sldId id="280"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056" userDrawn="1">
          <p15:clr>
            <a:srgbClr val="A4A3A4"/>
          </p15:clr>
        </p15:guide>
        <p15:guide id="4" pos="73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ROLD ACDAN" initials="JA" lastIdx="1" clrIdx="0">
    <p:extLst>
      <p:ext uri="{19B8F6BF-5375-455C-9EA6-DF929625EA0E}">
        <p15:presenceInfo xmlns:p15="http://schemas.microsoft.com/office/powerpoint/2012/main" userId="eed39929-feb4-4428-a3a8-03b734966b9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A7CB"/>
    <a:srgbClr val="3289B4"/>
    <a:srgbClr val="E9BB44"/>
    <a:srgbClr val="E97845"/>
    <a:srgbClr val="FFD458"/>
    <a:srgbClr val="75AADB"/>
    <a:srgbClr val="7EB761"/>
    <a:srgbClr val="F4BE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71787" autoAdjust="0"/>
  </p:normalViewPr>
  <p:slideViewPr>
    <p:cSldViewPr snapToGrid="0">
      <p:cViewPr varScale="1">
        <p:scale>
          <a:sx n="80" d="100"/>
          <a:sy n="80" d="100"/>
        </p:scale>
        <p:origin x="1710" y="60"/>
      </p:cViewPr>
      <p:guideLst>
        <p:guide orient="horz" pos="2160"/>
        <p:guide pos="3840"/>
        <p:guide orient="horz" pos="4056"/>
        <p:guide pos="7368"/>
      </p:guideLst>
    </p:cSldViewPr>
  </p:slideViewPr>
  <p:outlineViewPr>
    <p:cViewPr>
      <p:scale>
        <a:sx n="33" d="100"/>
        <a:sy n="33" d="100"/>
      </p:scale>
      <p:origin x="0" y="-6144"/>
    </p:cViewPr>
  </p:outlineViewPr>
  <p:notesTextViewPr>
    <p:cViewPr>
      <p:scale>
        <a:sx n="3" d="2"/>
        <a:sy n="3" d="2"/>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9/3/2018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9/3/2018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Century Gothic" panose="020B0502020202020204" pitchFamily="34" charset="0"/>
                <a:ea typeface="+mn-ea"/>
                <a:cs typeface="+mn-cs"/>
              </a:rPr>
              <a:t>Opening Slide Script</a:t>
            </a:r>
            <a:r>
              <a:rPr lang="en-US" sz="1200" b="0" i="0" u="none" strike="noStrike" kern="1200" dirty="0">
                <a:solidFill>
                  <a:schemeClr val="tx1"/>
                </a:solidFill>
                <a:effectLst/>
                <a:latin typeface="Century Gothic" panose="020B0502020202020204" pitchFamily="34" charset="0"/>
                <a:ea typeface="+mn-ea"/>
                <a:cs typeface="+mn-cs"/>
              </a:rPr>
              <a:t/>
            </a:r>
            <a:br>
              <a:rPr lang="en-US" sz="1200" b="0" i="0" u="none" strike="noStrike" kern="1200" dirty="0">
                <a:solidFill>
                  <a:schemeClr val="tx1"/>
                </a:solidFill>
                <a:effectLst/>
                <a:latin typeface="Century Gothic" panose="020B0502020202020204" pitchFamily="34" charset="0"/>
                <a:ea typeface="+mn-ea"/>
                <a:cs typeface="+mn-cs"/>
              </a:rPr>
            </a:br>
            <a:endParaRPr lang="en-US" sz="1200" b="0" i="0" u="none" strike="noStrike" kern="1200" dirty="0">
              <a:solidFill>
                <a:schemeClr val="tx1"/>
              </a:solidFill>
              <a:effectLst/>
              <a:latin typeface="Century Gothic" panose="020B0502020202020204" pitchFamily="34" charset="0"/>
              <a:ea typeface="+mn-ea"/>
              <a:cs typeface="+mn-cs"/>
            </a:endParaRPr>
          </a:p>
          <a:p>
            <a:pPr rtl="0"/>
            <a:r>
              <a:rPr lang="en-US" sz="1200" b="0" i="0" u="none" strike="noStrike" kern="1200" dirty="0">
                <a:solidFill>
                  <a:schemeClr val="tx1"/>
                </a:solidFill>
                <a:effectLst/>
                <a:latin typeface="Century Gothic" panose="020B0502020202020204" pitchFamily="34" charset="0"/>
                <a:ea typeface="+mn-ea"/>
                <a:cs typeface="+mn-cs"/>
              </a:rPr>
              <a:t>Steven</a:t>
            </a:r>
            <a:endParaRPr lang="en-US" b="0" dirty="0">
              <a:effectLst/>
              <a:latin typeface="Century Gothic" panose="020B0502020202020204" pitchFamily="34" charset="0"/>
            </a:endParaRP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Hi, my name is Steven Chao. </a:t>
            </a:r>
            <a:endParaRPr lang="en-US" b="0" dirty="0">
              <a:effectLst/>
              <a:latin typeface="Century Gothic" panose="020B0502020202020204" pitchFamily="34" charset="0"/>
            </a:endParaRPr>
          </a:p>
          <a:p>
            <a:pPr rtl="0"/>
            <a:r>
              <a:rPr lang="en-US" sz="1200" b="0" i="0" u="none" strike="noStrike" kern="1200" dirty="0">
                <a:solidFill>
                  <a:schemeClr val="tx1"/>
                </a:solidFill>
                <a:effectLst/>
                <a:latin typeface="Century Gothic" panose="020B0502020202020204" pitchFamily="34" charset="0"/>
                <a:ea typeface="+mn-ea"/>
                <a:cs typeface="+mn-cs"/>
              </a:rPr>
              <a:t/>
            </a:r>
            <a:br>
              <a:rPr lang="en-US" sz="1200" b="0" i="0" u="none" strike="noStrike" kern="1200" dirty="0">
                <a:solidFill>
                  <a:schemeClr val="tx1"/>
                </a:solidFill>
                <a:effectLst/>
                <a:latin typeface="Century Gothic" panose="020B0502020202020204" pitchFamily="34" charset="0"/>
                <a:ea typeface="+mn-ea"/>
                <a:cs typeface="+mn-cs"/>
              </a:rPr>
            </a:br>
            <a:r>
              <a:rPr lang="en-US" sz="1200" b="0" i="0" u="none" strike="noStrike" kern="1200" dirty="0">
                <a:solidFill>
                  <a:schemeClr val="tx1"/>
                </a:solidFill>
                <a:effectLst/>
                <a:latin typeface="Century Gothic" panose="020B0502020202020204" pitchFamily="34" charset="0"/>
                <a:ea typeface="+mn-ea"/>
                <a:cs typeface="+mn-cs"/>
              </a:rPr>
              <a:t>Lawrence</a:t>
            </a:r>
            <a:endParaRPr lang="en-US" b="0" dirty="0">
              <a:effectLst/>
              <a:latin typeface="Century Gothic" panose="020B0502020202020204" pitchFamily="34" charset="0"/>
            </a:endParaRP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Hi, my name is Lawrence Fujiwara.</a:t>
            </a:r>
            <a:endParaRPr lang="en-US" b="0" dirty="0">
              <a:effectLst/>
              <a:latin typeface="Century Gothic" panose="020B0502020202020204" pitchFamily="34" charset="0"/>
            </a:endParaRPr>
          </a:p>
          <a:p>
            <a:pPr rtl="0"/>
            <a:r>
              <a:rPr lang="en-US" sz="1200" b="0" i="0" u="none" strike="noStrike" kern="1200" dirty="0">
                <a:solidFill>
                  <a:schemeClr val="tx1"/>
                </a:solidFill>
                <a:effectLst/>
                <a:latin typeface="Century Gothic" panose="020B0502020202020204" pitchFamily="34" charset="0"/>
                <a:ea typeface="+mn-ea"/>
                <a:cs typeface="+mn-cs"/>
              </a:rPr>
              <a:t/>
            </a:r>
            <a:br>
              <a:rPr lang="en-US" sz="1200" b="0" i="0" u="none" strike="noStrike" kern="1200" dirty="0">
                <a:solidFill>
                  <a:schemeClr val="tx1"/>
                </a:solidFill>
                <a:effectLst/>
                <a:latin typeface="Century Gothic" panose="020B0502020202020204" pitchFamily="34" charset="0"/>
                <a:ea typeface="+mn-ea"/>
                <a:cs typeface="+mn-cs"/>
              </a:rPr>
            </a:br>
            <a:r>
              <a:rPr lang="en-US" sz="1200" b="0" i="0" u="none" strike="noStrike" kern="1200" dirty="0">
                <a:solidFill>
                  <a:schemeClr val="tx1"/>
                </a:solidFill>
                <a:effectLst/>
                <a:latin typeface="Century Gothic" panose="020B0502020202020204" pitchFamily="34" charset="0"/>
                <a:ea typeface="+mn-ea"/>
                <a:cs typeface="+mn-cs"/>
              </a:rPr>
              <a:t>Ella</a:t>
            </a:r>
            <a:endParaRPr lang="en-US" b="0" dirty="0">
              <a:effectLst/>
              <a:latin typeface="Century Gothic" panose="020B0502020202020204" pitchFamily="34" charset="0"/>
            </a:endParaRP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Hello, my name is Ella </a:t>
            </a:r>
            <a:r>
              <a:rPr lang="en-US" sz="1200" b="0" i="0" u="none" strike="noStrike" kern="1200" dirty="0" err="1">
                <a:solidFill>
                  <a:schemeClr val="tx1"/>
                </a:solidFill>
                <a:effectLst/>
                <a:latin typeface="Century Gothic" panose="020B0502020202020204" pitchFamily="34" charset="0"/>
                <a:ea typeface="+mn-ea"/>
                <a:cs typeface="+mn-cs"/>
              </a:rPr>
              <a:t>Golovey</a:t>
            </a:r>
            <a:r>
              <a:rPr lang="en-US" sz="1200" b="0" i="0" u="none" strike="noStrike" kern="1200" dirty="0">
                <a:solidFill>
                  <a:schemeClr val="tx1"/>
                </a:solidFill>
                <a:effectLst/>
                <a:latin typeface="Century Gothic" panose="020B0502020202020204" pitchFamily="34" charset="0"/>
                <a:ea typeface="+mn-ea"/>
                <a:cs typeface="+mn-cs"/>
              </a:rPr>
              <a:t>. </a:t>
            </a:r>
            <a:endParaRPr lang="en-US" b="0" dirty="0">
              <a:effectLst/>
              <a:latin typeface="Century Gothic" panose="020B0502020202020204" pitchFamily="34" charset="0"/>
            </a:endParaRPr>
          </a:p>
          <a:p>
            <a:pPr rtl="0"/>
            <a:r>
              <a:rPr lang="en-US" b="0" dirty="0">
                <a:effectLst/>
                <a:latin typeface="Century Gothic" panose="020B0502020202020204" pitchFamily="34" charset="0"/>
              </a:rPr>
              <a:t/>
            </a:r>
            <a:br>
              <a:rPr lang="en-US" b="0" dirty="0">
                <a:effectLst/>
                <a:latin typeface="Century Gothic" panose="020B0502020202020204" pitchFamily="34" charset="0"/>
              </a:rPr>
            </a:br>
            <a:r>
              <a:rPr lang="en-US" sz="1200" b="0" i="0" u="none" strike="noStrike" kern="1200" dirty="0">
                <a:solidFill>
                  <a:schemeClr val="tx1"/>
                </a:solidFill>
                <a:effectLst/>
                <a:latin typeface="Century Gothic" panose="020B0502020202020204" pitchFamily="34" charset="0"/>
                <a:ea typeface="+mn-ea"/>
                <a:cs typeface="+mn-cs"/>
              </a:rPr>
              <a:t>Jerrold</a:t>
            </a:r>
            <a:endParaRPr lang="en-US" b="0" dirty="0">
              <a:effectLst/>
              <a:latin typeface="Century Gothic" panose="020B0502020202020204" pitchFamily="34" charset="0"/>
            </a:endParaRP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Hi everyone! My name is Jerrold </a:t>
            </a:r>
            <a:r>
              <a:rPr lang="en-US" sz="1200" b="0" i="0" u="none" strike="noStrike" kern="1200" dirty="0" err="1">
                <a:solidFill>
                  <a:schemeClr val="tx1"/>
                </a:solidFill>
                <a:effectLst/>
                <a:latin typeface="Century Gothic" panose="020B0502020202020204" pitchFamily="34" charset="0"/>
                <a:ea typeface="+mn-ea"/>
                <a:cs typeface="+mn-cs"/>
              </a:rPr>
              <a:t>Acdan</a:t>
            </a:r>
            <a:r>
              <a:rPr lang="en-US" sz="1200" b="0" i="0" u="none" strike="noStrike" kern="1200" dirty="0">
                <a:solidFill>
                  <a:schemeClr val="tx1"/>
                </a:solidFill>
                <a:effectLst/>
                <a:latin typeface="Century Gothic" panose="020B0502020202020204" pitchFamily="34" charset="0"/>
                <a:ea typeface="+mn-ea"/>
                <a:cs typeface="+mn-cs"/>
              </a:rPr>
              <a:t>. Together, we are the Lake Michigan Water Resources team here at Ames. Thank you all for joining us this morning. </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Our presentation is entitled “Utilizing NASA Earth Observations and Community Science to Detect and Map the Displacement of </a:t>
            </a:r>
            <a:r>
              <a:rPr lang="en-US" sz="1200" b="0" i="1" u="none" strike="noStrike" kern="1200" dirty="0">
                <a:solidFill>
                  <a:schemeClr val="tx1"/>
                </a:solidFill>
                <a:effectLst/>
                <a:latin typeface="Century Gothic" panose="020B0502020202020204" pitchFamily="34" charset="0"/>
                <a:ea typeface="+mn-ea"/>
                <a:cs typeface="+mn-cs"/>
              </a:rPr>
              <a:t>Cladophora</a:t>
            </a:r>
            <a:r>
              <a:rPr lang="en-US" sz="1200" b="0" i="0" u="none" strike="noStrike" kern="1200" dirty="0">
                <a:solidFill>
                  <a:schemeClr val="tx1"/>
                </a:solidFill>
                <a:effectLst/>
                <a:latin typeface="Century Gothic" panose="020B0502020202020204" pitchFamily="34" charset="0"/>
                <a:ea typeface="+mn-ea"/>
                <a:cs typeface="+mn-cs"/>
              </a:rPr>
              <a:t> along the Milwaukee County Shoreline.”</a:t>
            </a:r>
            <a:endParaRPr lang="en-US" b="0" dirty="0">
              <a:effectLst/>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Image Source</a:t>
            </a:r>
            <a:endParaRPr lang="en-US" b="0" dirty="0">
              <a:latin typeface="Century Gothic" panose="020B0502020202020204" pitchFamily="34" charset="0"/>
            </a:endParaRPr>
          </a:p>
          <a:p>
            <a:pPr marL="0" indent="0">
              <a:buFont typeface="Arial" panose="020B0604020202020204" pitchFamily="34" charset="0"/>
              <a:buNone/>
            </a:pPr>
            <a:endParaRPr lang="en-US" b="0" dirty="0">
              <a:latin typeface="Century Gothic" panose="020B0502020202020204" pitchFamily="34" charset="0"/>
              <a:sym typeface="Wingdings" panose="05000000000000000000" pitchFamily="2" charset="2"/>
            </a:endParaRPr>
          </a:p>
          <a:p>
            <a:pPr marL="0" indent="0">
              <a:buFont typeface="Arial" panose="020B0604020202020204" pitchFamily="34" charset="0"/>
              <a:buNone/>
            </a:pPr>
            <a:r>
              <a:rPr lang="en-US" b="0" dirty="0">
                <a:latin typeface="Century Gothic" panose="020B0502020202020204" pitchFamily="34" charset="0"/>
                <a:sym typeface="Wingdings" panose="05000000000000000000" pitchFamily="2" charset="2"/>
              </a:rPr>
              <a:t>Lake Michigan Water Resources Team</a:t>
            </a:r>
            <a:endParaRPr lang="en-US" b="0" dirty="0">
              <a:latin typeface="Century Gothic" panose="020B0502020202020204" pitchFamily="34" charset="0"/>
            </a:endParaRPr>
          </a:p>
          <a:p>
            <a:pPr marL="171450" indent="-171450">
              <a:buFont typeface="Arial" panose="020B0604020202020204" pitchFamily="34" charset="0"/>
              <a:buChar char="•"/>
            </a:pPr>
            <a:r>
              <a:rPr lang="en-US" b="0" dirty="0">
                <a:latin typeface="Century Gothic" panose="020B0502020202020204" pitchFamily="34" charset="0"/>
              </a:rPr>
              <a:t>“Landsat composite image overlaid by a turbidity layer” </a:t>
            </a:r>
            <a:r>
              <a:rPr lang="en-US" b="0" dirty="0">
                <a:latin typeface="Century Gothic" panose="020B0502020202020204" pitchFamily="34" charset="0"/>
                <a:sym typeface="Wingdings" panose="05000000000000000000" pitchFamily="2" charset="2"/>
              </a:rPr>
              <a:t> created by the team</a:t>
            </a:r>
            <a:endParaRPr lang="en-US" sz="1200" dirty="0">
              <a:solidFill>
                <a:srgbClr val="FF0000"/>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848231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289B4"/>
                </a:solidFill>
                <a:latin typeface="Century Gothic" panose="020B0502020202020204" pitchFamily="34" charset="0"/>
              </a:rPr>
              <a:t>Methodology Overview Script</a:t>
            </a:r>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dirty="0">
                <a:latin typeface="Century Gothic" panose="020B0502020202020204" pitchFamily="34" charset="0"/>
              </a:rPr>
              <a:t>Ella</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In order to achieve the project objectives, we developed a habitat suitability map, a washup predictive map, and a series of tools to gather </a:t>
            </a:r>
            <a:r>
              <a:rPr lang="en-US" sz="1200" b="0" i="1" u="none" strike="noStrike" kern="1200" dirty="0">
                <a:solidFill>
                  <a:schemeClr val="tx1"/>
                </a:solidFill>
                <a:effectLst/>
                <a:latin typeface="Century Gothic" panose="020B0502020202020204" pitchFamily="34" charset="0"/>
                <a:ea typeface="+mn-ea"/>
                <a:cs typeface="+mn-cs"/>
              </a:rPr>
              <a:t>in situ</a:t>
            </a:r>
            <a:r>
              <a:rPr lang="en-US" sz="1200" b="0" i="0" u="none" strike="noStrike" kern="1200" dirty="0">
                <a:solidFill>
                  <a:schemeClr val="tx1"/>
                </a:solidFill>
                <a:effectLst/>
                <a:latin typeface="Century Gothic" panose="020B0502020202020204" pitchFamily="34" charset="0"/>
                <a:ea typeface="+mn-ea"/>
                <a:cs typeface="+mn-cs"/>
              </a:rPr>
              <a:t> data to ground truth these maps and collect data for future analysis. </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First we considered factors influencing </a:t>
            </a:r>
            <a:r>
              <a:rPr lang="en-US" sz="1200" b="0" i="1" u="none" strike="noStrike" kern="1200" dirty="0">
                <a:solidFill>
                  <a:schemeClr val="tx1"/>
                </a:solidFill>
                <a:effectLst/>
                <a:latin typeface="Century Gothic" panose="020B0502020202020204" pitchFamily="34" charset="0"/>
                <a:ea typeface="+mn-ea"/>
                <a:cs typeface="+mn-cs"/>
              </a:rPr>
              <a:t>Cladophora</a:t>
            </a:r>
            <a:r>
              <a:rPr lang="en-US" sz="1200" b="0" i="0" u="none" strike="noStrike" kern="1200" dirty="0">
                <a:solidFill>
                  <a:schemeClr val="tx1"/>
                </a:solidFill>
                <a:effectLst/>
                <a:latin typeface="Century Gothic" panose="020B0502020202020204" pitchFamily="34" charset="0"/>
                <a:ea typeface="+mn-ea"/>
                <a:cs typeface="+mn-cs"/>
              </a:rPr>
              <a:t> growth and used multi-criteria evaluation to determine the most likely areas that </a:t>
            </a:r>
            <a:r>
              <a:rPr lang="en-US" sz="1200" b="0" i="1" u="none" strike="noStrike" kern="1200" dirty="0" err="1">
                <a:solidFill>
                  <a:schemeClr val="tx1"/>
                </a:solidFill>
                <a:effectLst/>
                <a:latin typeface="Century Gothic" panose="020B0502020202020204" pitchFamily="34" charset="0"/>
                <a:ea typeface="+mn-ea"/>
                <a:cs typeface="+mn-cs"/>
              </a:rPr>
              <a:t>Claodphora</a:t>
            </a:r>
            <a:r>
              <a:rPr lang="en-US" sz="1200" b="0" i="0" u="none" strike="noStrike" kern="1200" dirty="0">
                <a:solidFill>
                  <a:schemeClr val="tx1"/>
                </a:solidFill>
                <a:effectLst/>
                <a:latin typeface="Century Gothic" panose="020B0502020202020204" pitchFamily="34" charset="0"/>
                <a:ea typeface="+mn-ea"/>
                <a:cs typeface="+mn-cs"/>
              </a:rPr>
              <a:t> is growing. We compared this to known submerged aquatic vegetation by using a mapping algorithm. </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Second, we considered factors known to influence algal washup and used multi-criteria evaluation to identify beaches that are susceptible to high rates of algal washup. We compared this to satellite imagery that indicates floating algae by using a floating algae index calculation. </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Finally, we developed a series of tools to collect </a:t>
            </a:r>
            <a:r>
              <a:rPr lang="en-US" sz="1200" b="0" i="1" u="none" strike="noStrike" kern="1200" dirty="0">
                <a:solidFill>
                  <a:schemeClr val="tx1"/>
                </a:solidFill>
                <a:effectLst/>
                <a:latin typeface="Century Gothic" panose="020B0502020202020204" pitchFamily="34" charset="0"/>
                <a:ea typeface="+mn-ea"/>
                <a:cs typeface="+mn-cs"/>
              </a:rPr>
              <a:t>in situ</a:t>
            </a:r>
            <a:r>
              <a:rPr lang="en-US" sz="1200" b="0" i="0" u="none" strike="noStrike" kern="1200" dirty="0">
                <a:solidFill>
                  <a:schemeClr val="tx1"/>
                </a:solidFill>
                <a:effectLst/>
                <a:latin typeface="Century Gothic" panose="020B0502020202020204" pitchFamily="34" charset="0"/>
                <a:ea typeface="+mn-ea"/>
                <a:cs typeface="+mn-cs"/>
              </a:rPr>
              <a:t> data that will be used next term to </a:t>
            </a:r>
            <a:r>
              <a:rPr lang="en-US" sz="1200" b="0" i="0" u="none" strike="noStrike" kern="1200" dirty="0" err="1">
                <a:solidFill>
                  <a:schemeClr val="tx1"/>
                </a:solidFill>
                <a:effectLst/>
                <a:latin typeface="Century Gothic" panose="020B0502020202020204" pitchFamily="34" charset="0"/>
                <a:ea typeface="+mn-ea"/>
                <a:cs typeface="+mn-cs"/>
              </a:rPr>
              <a:t>groundtruth</a:t>
            </a:r>
            <a:r>
              <a:rPr lang="en-US" sz="1200" b="0" i="0" u="none" strike="noStrike" kern="1200" dirty="0">
                <a:solidFill>
                  <a:schemeClr val="tx1"/>
                </a:solidFill>
                <a:effectLst/>
                <a:latin typeface="Century Gothic" panose="020B0502020202020204" pitchFamily="34" charset="0"/>
                <a:ea typeface="+mn-ea"/>
                <a:cs typeface="+mn-cs"/>
              </a:rPr>
              <a:t> these maps and refine the factors used in our analysis.</a:t>
            </a:r>
            <a:endParaRPr lang="en-US" sz="1200" dirty="0">
              <a:latin typeface="Century Gothic" panose="020B0502020202020204" pitchFamily="34" charset="0"/>
            </a:endParaRPr>
          </a:p>
          <a:p>
            <a:endParaRPr lang="en-US" sz="1200" b="1"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335335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289B4"/>
                </a:solidFill>
                <a:latin typeface="Century Gothic" panose="020B0502020202020204" pitchFamily="34" charset="0"/>
              </a:rPr>
              <a:t>Factors Influencing </a:t>
            </a:r>
            <a:r>
              <a:rPr lang="en-US" sz="1200" b="1" i="1" dirty="0">
                <a:solidFill>
                  <a:srgbClr val="3289B4"/>
                </a:solidFill>
                <a:latin typeface="Century Gothic" panose="020B0502020202020204" pitchFamily="34" charset="0"/>
              </a:rPr>
              <a:t>Cladophora </a:t>
            </a:r>
            <a:r>
              <a:rPr lang="en-US" sz="1200" b="1" i="0" dirty="0">
                <a:solidFill>
                  <a:srgbClr val="3289B4"/>
                </a:solidFill>
                <a:latin typeface="Century Gothic" panose="020B0502020202020204" pitchFamily="34" charset="0"/>
              </a:rPr>
              <a:t>Growth </a:t>
            </a:r>
            <a:r>
              <a:rPr lang="en-US" sz="1200" b="1" dirty="0">
                <a:solidFill>
                  <a:srgbClr val="3289B4"/>
                </a:solidFill>
                <a:latin typeface="Century Gothic" panose="020B0502020202020204" pitchFamily="34" charset="0"/>
              </a:rPr>
              <a:t>Script</a:t>
            </a:r>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dirty="0">
                <a:latin typeface="Century Gothic" panose="020B0502020202020204" pitchFamily="34" charset="0"/>
              </a:rPr>
              <a:t>Ella</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According to our literature review, the factors influencing </a:t>
            </a:r>
            <a:r>
              <a:rPr lang="en-US" sz="1200" b="0" i="1" u="none" strike="noStrike" kern="1200" dirty="0">
                <a:solidFill>
                  <a:schemeClr val="tx1"/>
                </a:solidFill>
                <a:effectLst/>
                <a:latin typeface="+mn-lt"/>
                <a:ea typeface="+mn-ea"/>
                <a:cs typeface="+mn-cs"/>
              </a:rPr>
              <a:t>Cladophora</a:t>
            </a:r>
            <a:r>
              <a:rPr lang="en-US" sz="1200" b="0" i="0" u="none" strike="noStrike" kern="1200" dirty="0">
                <a:solidFill>
                  <a:schemeClr val="tx1"/>
                </a:solidFill>
                <a:effectLst/>
                <a:latin typeface="+mn-lt"/>
                <a:ea typeface="+mn-ea"/>
                <a:cs typeface="+mn-cs"/>
              </a:rPr>
              <a:t> growth include:</a:t>
            </a:r>
          </a:p>
          <a:p>
            <a:pPr marL="0" indent="0" rtl="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indent="0" rtl="0">
              <a:buFont typeface="Arial" panose="020B0604020202020204" pitchFamily="34" charset="0"/>
              <a:buNone/>
            </a:pPr>
            <a:r>
              <a:rPr lang="en-US" sz="1200" b="0" i="0" u="none" strike="noStrike" kern="1200" dirty="0">
                <a:solidFill>
                  <a:schemeClr val="tx1"/>
                </a:solidFill>
                <a:effectLst/>
                <a:latin typeface="+mn-lt"/>
                <a:ea typeface="+mn-ea"/>
                <a:cs typeface="+mn-cs"/>
              </a:rPr>
              <a:t>**click**</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Bathymetry, which indicates water depth. </a:t>
            </a:r>
            <a:r>
              <a:rPr lang="en-US" sz="1200" b="0" i="1" u="none" strike="noStrike" kern="1200" dirty="0">
                <a:solidFill>
                  <a:schemeClr val="tx1"/>
                </a:solidFill>
                <a:effectLst/>
                <a:latin typeface="+mn-lt"/>
                <a:ea typeface="+mn-ea"/>
                <a:cs typeface="+mn-cs"/>
              </a:rPr>
              <a:t>Cladophora</a:t>
            </a:r>
            <a:r>
              <a:rPr lang="en-US" sz="1200" b="0" i="0" u="none" strike="noStrike" kern="1200" dirty="0">
                <a:solidFill>
                  <a:schemeClr val="tx1"/>
                </a:solidFill>
                <a:effectLst/>
                <a:latin typeface="+mn-lt"/>
                <a:ea typeface="+mn-ea"/>
                <a:cs typeface="+mn-cs"/>
              </a:rPr>
              <a:t> is known to grow in shallow areas and is not known to grow any deeper than 20 meters in Lake Michigan.</a:t>
            </a:r>
          </a:p>
          <a:p>
            <a:pPr marL="0" indent="0" rtl="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indent="0" rtl="0">
              <a:buFont typeface="Arial" panose="020B0604020202020204" pitchFamily="34" charset="0"/>
              <a:buNone/>
            </a:pPr>
            <a:r>
              <a:rPr lang="en-US" sz="1200" b="0" i="0" u="none" strike="noStrike" kern="1200" dirty="0">
                <a:solidFill>
                  <a:schemeClr val="tx1"/>
                </a:solidFill>
                <a:effectLst/>
                <a:latin typeface="+mn-lt"/>
                <a:ea typeface="+mn-ea"/>
                <a:cs typeface="+mn-cs"/>
              </a:rPr>
              <a:t>**click**</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next factor is substrate, which is the surface type that the algae can grow on. </a:t>
            </a:r>
            <a:r>
              <a:rPr lang="en-US" sz="1200" b="0" i="1" u="none" strike="noStrike" kern="1200" dirty="0">
                <a:solidFill>
                  <a:schemeClr val="tx1"/>
                </a:solidFill>
                <a:effectLst/>
                <a:latin typeface="+mn-lt"/>
                <a:ea typeface="+mn-ea"/>
                <a:cs typeface="+mn-cs"/>
              </a:rPr>
              <a:t>Cladophora </a:t>
            </a:r>
            <a:r>
              <a:rPr lang="en-US" sz="1200" b="0" i="0" u="none" strike="noStrike" kern="1200" dirty="0">
                <a:solidFill>
                  <a:schemeClr val="tx1"/>
                </a:solidFill>
                <a:effectLst/>
                <a:latin typeface="+mn-lt"/>
                <a:ea typeface="+mn-ea"/>
                <a:cs typeface="+mn-cs"/>
              </a:rPr>
              <a:t>only grows on hard surfaces so areas that are sandy or muddy cannot provide suitable habitat.</a:t>
            </a:r>
          </a:p>
          <a:p>
            <a:pPr marL="0" indent="0" rtl="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indent="0" rtl="0">
              <a:buFont typeface="Arial" panose="020B0604020202020204" pitchFamily="34" charset="0"/>
              <a:buNone/>
            </a:pPr>
            <a:r>
              <a:rPr lang="en-US" sz="1200" b="0" i="0" u="none" strike="noStrike" kern="1200" dirty="0">
                <a:solidFill>
                  <a:schemeClr val="tx1"/>
                </a:solidFill>
                <a:effectLst/>
                <a:latin typeface="+mn-lt"/>
                <a:ea typeface="+mn-ea"/>
                <a:cs typeface="+mn-cs"/>
              </a:rPr>
              <a:t>**click**</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Third is water temperature. Warmer temperatures enhance algal growth and </a:t>
            </a:r>
            <a:r>
              <a:rPr lang="en-US" sz="1200" b="0" i="1" u="none" strike="noStrike" kern="1200" dirty="0" err="1">
                <a:solidFill>
                  <a:schemeClr val="tx1"/>
                </a:solidFill>
                <a:effectLst/>
                <a:latin typeface="+mn-lt"/>
                <a:ea typeface="+mn-ea"/>
                <a:cs typeface="+mn-cs"/>
              </a:rPr>
              <a:t>cladophora</a:t>
            </a:r>
            <a:r>
              <a:rPr lang="en-US" sz="1200" b="0" i="0" u="none" strike="noStrike" kern="1200" dirty="0">
                <a:solidFill>
                  <a:schemeClr val="tx1"/>
                </a:solidFill>
                <a:effectLst/>
                <a:latin typeface="+mn-lt"/>
                <a:ea typeface="+mn-ea"/>
                <a:cs typeface="+mn-cs"/>
              </a:rPr>
              <a:t> thrives in water temperatures between 50-70 degrees Fahrenheit. This also means that there are higher levels of growth in the summer months.</a:t>
            </a:r>
            <a:endParaRPr lang="en-US" b="0" dirty="0">
              <a:effectLst/>
            </a:endParaRPr>
          </a:p>
          <a:p>
            <a:pPr marL="0" indent="0" rtl="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indent="0" rtl="0">
              <a:buFont typeface="Arial" panose="020B0604020202020204" pitchFamily="34" charset="0"/>
              <a:buNone/>
            </a:pPr>
            <a:r>
              <a:rPr lang="en-US" sz="1200" b="0" i="0" u="none" strike="noStrike" kern="1200" dirty="0">
                <a:solidFill>
                  <a:schemeClr val="tx1"/>
                </a:solidFill>
                <a:effectLst/>
                <a:latin typeface="+mn-lt"/>
                <a:ea typeface="+mn-ea"/>
                <a:cs typeface="+mn-cs"/>
              </a:rPr>
              <a:t>**click**</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fourth factor influencing growth is higher levels of phosphorus which is represented by the distribution of mussels since there was no available data for phosphorus levels. Mussels cycle phosphorus and provide nutrients that increases algal growth so their distribution is a good indicator for higher nutrient levels. </a:t>
            </a:r>
          </a:p>
          <a:p>
            <a:pPr marL="0" indent="0" rtl="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indent="0" rtl="0">
              <a:buFont typeface="Arial" panose="020B0604020202020204" pitchFamily="34" charset="0"/>
              <a:buNone/>
            </a:pPr>
            <a:r>
              <a:rPr lang="en-US" sz="1200" b="0" i="0" u="none" strike="noStrike" kern="1200" dirty="0">
                <a:solidFill>
                  <a:schemeClr val="tx1"/>
                </a:solidFill>
                <a:effectLst/>
                <a:latin typeface="+mn-lt"/>
                <a:ea typeface="+mn-ea"/>
                <a:cs typeface="+mn-cs"/>
              </a:rPr>
              <a:t>**click**</a:t>
            </a:r>
            <a:endParaRPr lang="en-US" b="0" dirty="0">
              <a:effectLst/>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final factor influencing algal growth is turbidity. Turbidity influences the amount of light that penetrates through the water, so areas that are less turbid have deeper light penetration that increases the growth of </a:t>
            </a:r>
            <a:r>
              <a:rPr lang="en-US" sz="1200" b="0" i="1" u="none" strike="noStrike" kern="1200" dirty="0">
                <a:solidFill>
                  <a:schemeClr val="tx1"/>
                </a:solidFill>
                <a:effectLst/>
                <a:latin typeface="+mn-lt"/>
                <a:ea typeface="+mn-ea"/>
                <a:cs typeface="+mn-cs"/>
              </a:rPr>
              <a:t>Cladophora. </a:t>
            </a:r>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Image Sources</a:t>
            </a:r>
          </a:p>
          <a:p>
            <a:endParaRPr lang="en-US" sz="1200" dirty="0">
              <a:latin typeface="Century Gothic" panose="020B0502020202020204" pitchFamily="34" charset="0"/>
            </a:endParaRPr>
          </a:p>
          <a:p>
            <a:r>
              <a:rPr lang="en-US" sz="1200" dirty="0">
                <a:latin typeface="Century Gothic" panose="020B0502020202020204" pitchFamily="34" charset="0"/>
              </a:rPr>
              <a:t>Flickr</a:t>
            </a:r>
          </a:p>
          <a:p>
            <a:endParaRPr lang="en-US" sz="120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“Lake Michigan” by NOAA GLERL </a:t>
            </a:r>
            <a:r>
              <a:rPr lang="en-US" sz="1200" dirty="0">
                <a:latin typeface="Century Gothic" panose="020B0502020202020204" pitchFamily="34" charset="0"/>
                <a:sym typeface="Wingdings" panose="05000000000000000000" pitchFamily="2" charset="2"/>
              </a:rPr>
              <a:t> </a:t>
            </a:r>
            <a:r>
              <a:rPr lang="en-US" sz="1200" dirty="0">
                <a:latin typeface="Century Gothic" panose="020B0502020202020204" pitchFamily="34" charset="0"/>
              </a:rPr>
              <a:t>CC BY-SA 2.0</a:t>
            </a:r>
          </a:p>
          <a:p>
            <a:pPr marL="628650" lvl="1" indent="-171450">
              <a:buFont typeface="Arial" panose="020B0604020202020204" pitchFamily="34" charset="0"/>
              <a:buChar char="•"/>
            </a:pPr>
            <a:r>
              <a:rPr lang="en-US" sz="1200" dirty="0">
                <a:latin typeface="Century Gothic" panose="020B0502020202020204" pitchFamily="34" charset="0"/>
              </a:rPr>
              <a:t>https://</a:t>
            </a:r>
            <a:r>
              <a:rPr lang="en-US" sz="1200" dirty="0" err="1">
                <a:latin typeface="Century Gothic" panose="020B0502020202020204" pitchFamily="34" charset="0"/>
              </a:rPr>
              <a:t>www.flickr.com</a:t>
            </a:r>
            <a:r>
              <a:rPr lang="en-US" sz="1200" dirty="0">
                <a:latin typeface="Century Gothic" panose="020B0502020202020204" pitchFamily="34" charset="0"/>
              </a:rPr>
              <a:t>/photos/</a:t>
            </a:r>
            <a:r>
              <a:rPr lang="en-US" sz="1200" dirty="0" err="1">
                <a:latin typeface="Century Gothic" panose="020B0502020202020204" pitchFamily="34" charset="0"/>
              </a:rPr>
              <a:t>noaa_glerl</a:t>
            </a:r>
            <a:r>
              <a:rPr lang="en-US" sz="1200" dirty="0">
                <a:latin typeface="Century Gothic" panose="020B0502020202020204" pitchFamily="34" charset="0"/>
              </a:rPr>
              <a:t>/8740583225/in/</a:t>
            </a:r>
            <a:r>
              <a:rPr lang="en-US" sz="1200" dirty="0" err="1">
                <a:latin typeface="Century Gothic" panose="020B0502020202020204" pitchFamily="34" charset="0"/>
              </a:rPr>
              <a:t>photolist-ejnLSM</a:t>
            </a:r>
            <a:endParaRPr lang="en-US" sz="1200" dirty="0">
              <a:latin typeface="Century Gothic" panose="020B0502020202020204" pitchFamily="34" charset="0"/>
            </a:endParaRPr>
          </a:p>
          <a:p>
            <a:pPr marL="457200" lvl="1" indent="0">
              <a:buFont typeface="Arial" panose="020B0604020202020204" pitchFamily="34" charset="0"/>
              <a:buNone/>
            </a:pPr>
            <a:endParaRPr lang="en-US" sz="1200" dirty="0">
              <a:latin typeface="Century Gothic" panose="020B0502020202020204" pitchFamily="34" charset="0"/>
            </a:endParaRPr>
          </a:p>
          <a:p>
            <a:pPr marL="171450" lvl="0" indent="-171450">
              <a:buFont typeface="Arial" panose="020B0604020202020204" pitchFamily="34" charset="0"/>
              <a:buChar char="•"/>
            </a:pPr>
            <a:r>
              <a:rPr lang="en-US" sz="1200" dirty="0">
                <a:latin typeface="Century Gothic" panose="020B0502020202020204" pitchFamily="34" charset="0"/>
              </a:rPr>
              <a:t>“’First Light’ Taken by NASA’s Newest CERES Instrument on Suomi NPP” by NASA GSFC </a:t>
            </a:r>
            <a:r>
              <a:rPr lang="en-US" sz="1200" dirty="0">
                <a:latin typeface="Century Gothic" panose="020B0502020202020204" pitchFamily="34" charset="0"/>
                <a:sym typeface="Wingdings" pitchFamily="2" charset="2"/>
              </a:rPr>
              <a:t> CC BY 2.0</a:t>
            </a:r>
            <a:endParaRPr lang="en-US" sz="1200" dirty="0">
              <a:latin typeface="Century Gothic" panose="020B0502020202020204" pitchFamily="34" charset="0"/>
            </a:endParaRP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www.flickr.com</a:t>
            </a:r>
            <a:r>
              <a:rPr lang="en-US" sz="1200" b="0" i="0" u="none" strike="noStrike" kern="1200" dirty="0">
                <a:solidFill>
                  <a:schemeClr val="tx1"/>
                </a:solidFill>
                <a:effectLst/>
                <a:latin typeface="+mn-lt"/>
                <a:ea typeface="+mn-ea"/>
                <a:cs typeface="+mn-cs"/>
              </a:rPr>
              <a:t>/photos/</a:t>
            </a:r>
            <a:r>
              <a:rPr lang="en-US" sz="1200" b="0" i="0" u="none" strike="noStrike" kern="1200" dirty="0" err="1">
                <a:solidFill>
                  <a:schemeClr val="tx1"/>
                </a:solidFill>
                <a:effectLst/>
                <a:latin typeface="+mn-lt"/>
                <a:ea typeface="+mn-ea"/>
                <a:cs typeface="+mn-cs"/>
              </a:rPr>
              <a:t>gsfc</a:t>
            </a:r>
            <a:r>
              <a:rPr lang="en-US" sz="1200" b="0" i="0" u="none" strike="noStrike" kern="1200" dirty="0">
                <a:solidFill>
                  <a:schemeClr val="tx1"/>
                </a:solidFill>
                <a:effectLst/>
                <a:latin typeface="+mn-lt"/>
                <a:ea typeface="+mn-ea"/>
                <a:cs typeface="+mn-cs"/>
              </a:rPr>
              <a:t>/6807081341/in/photolist-bnw58p-ocPTfq-i2cFkA-6N6fsn-rgLEXj-acRuf6-cJYzqJ-HSbj7u-bk4ZES-XDNagB-d2ohkW-jNNcSk-25LghmN-qAWEhn-PmDER-7sxFVQ-ckE7N1-ohMF8y-o2Uhi-jQCv3a-2592aCd-26X4wEn-26NNqFG-dQs2rB-24Hpy7q-5t5L5w-9LPBnH-dxkgAE-oEUXUd-HqcQRc-8h2kgS-pPNjM1-dTyiZx-H561j3-iUDzyA-jQCwEt-dN4vr7-anteXk-d1bdo5-VWBRq9-9BFAzY-96uVcj-geVrzM-hoYWJ3-i5druB-qkgwR3-jQEM3G-Fvs4dP-dwEsZC-6iKD1r </a:t>
            </a:r>
          </a:p>
          <a:p>
            <a:pPr marL="457200" lvl="1"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Celedon</a:t>
            </a:r>
            <a:r>
              <a:rPr lang="en-US" sz="1200" b="0" i="0" u="none" strike="noStrike" kern="1200" dirty="0">
                <a:solidFill>
                  <a:schemeClr val="tx1"/>
                </a:solidFill>
                <a:effectLst/>
                <a:latin typeface="+mn-lt"/>
                <a:ea typeface="+mn-ea"/>
                <a:cs typeface="+mn-cs"/>
              </a:rPr>
              <a:t> Waves” by Tom Gill </a:t>
            </a:r>
            <a:r>
              <a:rPr lang="en-US" sz="1200" b="0" i="0" u="none" strike="noStrike" kern="1200" dirty="0">
                <a:solidFill>
                  <a:schemeClr val="tx1"/>
                </a:solidFill>
                <a:effectLst/>
                <a:latin typeface="+mn-lt"/>
                <a:ea typeface="+mn-ea"/>
                <a:cs typeface="+mn-cs"/>
                <a:sym typeface="Wingdings" pitchFamily="2" charset="2"/>
              </a:rPr>
              <a:t> CC BY-NC-ND 2.0</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www.flickr.com</a:t>
            </a:r>
            <a:r>
              <a:rPr lang="en-US" sz="1200" b="0" i="0" u="none" strike="noStrike" kern="1200" dirty="0">
                <a:solidFill>
                  <a:schemeClr val="tx1"/>
                </a:solidFill>
                <a:effectLst/>
                <a:latin typeface="+mn-lt"/>
                <a:ea typeface="+mn-ea"/>
                <a:cs typeface="+mn-cs"/>
              </a:rPr>
              <a:t>/photos/lapstrake/9452050060/in/photolist-fpfebm-26J3AKA-Fm3yjb-23uw2QC-qP5c4Y-eNKzXm-9A4hVD-pufxNu-9qbMPH-bAeZEa-5BadTf-9e7Bno-5jrnWa-7GSrAT-6wJGKQ-6wEwKz-c5Z9VL-35KMHK-cLA8TY-ziMQnY-bmZBV1-e5QyZH-eh3M63-nrsVya-jx6CSc-jx9JLG-EGCjaZ-akhNhL-p9Mr9-fiB7V9-98b9YS-d92AvG-anay8R-5cPK4-j6aZnE-6MFwj2-nLyzX4-5SDk5V-7iEyah-8GF7MM-38FHhH-pZxYMs-9882bT-GbWNBP-dbiZ5x-iJKF5L-4ypLT5-afqXyF-6tgeUo-dQaKdV </a:t>
            </a:r>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3855882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289B4"/>
                </a:solidFill>
                <a:latin typeface="Century Gothic" panose="020B0502020202020204" pitchFamily="34" charset="0"/>
              </a:rPr>
              <a:t>Methodology Habitat Suitability Maps Script</a:t>
            </a:r>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dirty="0">
                <a:latin typeface="Century Gothic" panose="020B0502020202020204" pitchFamily="34" charset="0"/>
              </a:rPr>
              <a:t>Ella</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In order to produce a habitat suitability map we added all of these factors and considered the most suitable parameters for algal growth.</a:t>
            </a:r>
            <a:endParaRPr lang="en-US" b="0" dirty="0">
              <a:effectLst/>
              <a:latin typeface="Century Gothic" panose="020B0502020202020204" pitchFamily="34" charset="0"/>
            </a:endParaRPr>
          </a:p>
          <a:p>
            <a:pPr rtl="0"/>
            <a:endParaRPr lang="en-US" sz="1200" b="0" i="0" u="none" strike="noStrike" kern="1200" dirty="0">
              <a:solidFill>
                <a:schemeClr val="tx1"/>
              </a:solidFill>
              <a:effectLst/>
              <a:latin typeface="Century Gothic" panose="020B0502020202020204" pitchFamily="34" charset="0"/>
              <a:ea typeface="+mn-ea"/>
              <a:cs typeface="+mn-cs"/>
            </a:endParaRPr>
          </a:p>
          <a:p>
            <a:pPr rtl="0"/>
            <a:r>
              <a:rPr lang="en-US" sz="1200" b="0" i="0" u="none" strike="noStrike" kern="1200" dirty="0">
                <a:solidFill>
                  <a:schemeClr val="tx1"/>
                </a:solidFill>
                <a:effectLst/>
                <a:latin typeface="Century Gothic" panose="020B0502020202020204" pitchFamily="34" charset="0"/>
                <a:ea typeface="+mn-ea"/>
                <a:cs typeface="+mn-cs"/>
              </a:rPr>
              <a:t>**click**</a:t>
            </a:r>
            <a:endParaRPr lang="en-US" b="0" dirty="0">
              <a:effectLst/>
              <a:latin typeface="Century Gothic" panose="020B0502020202020204" pitchFamily="34" charset="0"/>
            </a:endParaRP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For bathymetry we clipped the map to areas no deeper than 20 meters. </a:t>
            </a:r>
            <a:endParaRPr lang="en-US" b="0" dirty="0">
              <a:effectLst/>
              <a:latin typeface="Century Gothic" panose="020B0502020202020204" pitchFamily="34" charset="0"/>
            </a:endParaRPr>
          </a:p>
          <a:p>
            <a:pPr rtl="0"/>
            <a:endParaRPr lang="en-US" sz="1200" b="0" i="0" u="none" strike="noStrike" kern="1200" dirty="0">
              <a:solidFill>
                <a:schemeClr val="tx1"/>
              </a:solidFill>
              <a:effectLst/>
              <a:latin typeface="Century Gothic" panose="020B0502020202020204" pitchFamily="34" charset="0"/>
              <a:ea typeface="+mn-ea"/>
              <a:cs typeface="+mn-cs"/>
            </a:endParaRPr>
          </a:p>
          <a:p>
            <a:pPr rtl="0"/>
            <a:r>
              <a:rPr lang="en-US" sz="1200" b="0" i="0" u="none" strike="noStrike" kern="1200" dirty="0">
                <a:solidFill>
                  <a:schemeClr val="tx1"/>
                </a:solidFill>
                <a:effectLst/>
                <a:latin typeface="Century Gothic" panose="020B0502020202020204" pitchFamily="34" charset="0"/>
                <a:ea typeface="+mn-ea"/>
                <a:cs typeface="+mn-cs"/>
              </a:rPr>
              <a:t>**click**</a:t>
            </a:r>
            <a:endParaRPr lang="en-US" b="0" dirty="0">
              <a:effectLst/>
              <a:latin typeface="Century Gothic" panose="020B0502020202020204" pitchFamily="34" charset="0"/>
            </a:endParaRP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Then we included substrate data that indicated where hard surfaces where located, </a:t>
            </a:r>
            <a:endParaRPr lang="en-US" b="0" dirty="0">
              <a:effectLst/>
              <a:latin typeface="Century Gothic" panose="020B0502020202020204" pitchFamily="34" charset="0"/>
            </a:endParaRPr>
          </a:p>
          <a:p>
            <a:pPr rtl="0"/>
            <a:endParaRPr lang="en-US" sz="1200" b="0" i="0" u="none" strike="noStrike" kern="1200" dirty="0">
              <a:solidFill>
                <a:schemeClr val="tx1"/>
              </a:solidFill>
              <a:effectLst/>
              <a:latin typeface="Century Gothic" panose="020B0502020202020204" pitchFamily="34" charset="0"/>
              <a:ea typeface="+mn-ea"/>
              <a:cs typeface="+mn-cs"/>
            </a:endParaRPr>
          </a:p>
          <a:p>
            <a:pPr rtl="0"/>
            <a:r>
              <a:rPr lang="en-US" sz="1200" b="0" i="0" u="none" strike="noStrike" kern="1200" dirty="0">
                <a:solidFill>
                  <a:schemeClr val="tx1"/>
                </a:solidFill>
                <a:effectLst/>
                <a:latin typeface="Century Gothic" panose="020B0502020202020204" pitchFamily="34" charset="0"/>
                <a:ea typeface="+mn-ea"/>
                <a:cs typeface="+mn-cs"/>
              </a:rPr>
              <a:t>**click**</a:t>
            </a:r>
            <a:endParaRPr lang="en-US" b="0" dirty="0">
              <a:effectLst/>
              <a:latin typeface="Century Gothic" panose="020B0502020202020204" pitchFamily="34" charset="0"/>
            </a:endParaRP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then water temperature that shows areas with higher temperatures,</a:t>
            </a:r>
            <a:endParaRPr lang="en-US" b="0" dirty="0">
              <a:effectLst/>
              <a:latin typeface="Century Gothic" panose="020B0502020202020204" pitchFamily="34" charset="0"/>
            </a:endParaRPr>
          </a:p>
          <a:p>
            <a:pPr rtl="0"/>
            <a:endParaRPr lang="en-US" sz="1200" b="0" i="0" u="none" strike="noStrike" kern="1200" dirty="0">
              <a:solidFill>
                <a:schemeClr val="tx1"/>
              </a:solidFill>
              <a:effectLst/>
              <a:latin typeface="Century Gothic" panose="020B0502020202020204" pitchFamily="34" charset="0"/>
              <a:ea typeface="+mn-ea"/>
              <a:cs typeface="+mn-cs"/>
            </a:endParaRPr>
          </a:p>
          <a:p>
            <a:pPr rtl="0"/>
            <a:r>
              <a:rPr lang="en-US" sz="1200" b="0" i="0" u="none" strike="noStrike" kern="1200" dirty="0">
                <a:solidFill>
                  <a:schemeClr val="tx1"/>
                </a:solidFill>
                <a:effectLst/>
                <a:latin typeface="Century Gothic" panose="020B0502020202020204" pitchFamily="34" charset="0"/>
                <a:ea typeface="+mn-ea"/>
                <a:cs typeface="+mn-cs"/>
              </a:rPr>
              <a:t>**click**</a:t>
            </a:r>
            <a:endParaRPr lang="en-US" b="0" dirty="0">
              <a:effectLst/>
              <a:latin typeface="Century Gothic" panose="020B0502020202020204" pitchFamily="34" charset="0"/>
            </a:endParaRP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and then we added a mussel distribution map that shows where there are higher amounts of mussels,</a:t>
            </a:r>
            <a:endParaRPr lang="en-US" b="0" dirty="0">
              <a:effectLst/>
              <a:latin typeface="Century Gothic" panose="020B0502020202020204" pitchFamily="34" charset="0"/>
            </a:endParaRPr>
          </a:p>
          <a:p>
            <a:pPr rtl="0"/>
            <a:endParaRPr lang="en-US" sz="1200" b="0" i="0" u="none" strike="noStrike" kern="1200" dirty="0">
              <a:solidFill>
                <a:schemeClr val="tx1"/>
              </a:solidFill>
              <a:effectLst/>
              <a:latin typeface="Century Gothic" panose="020B0502020202020204" pitchFamily="34" charset="0"/>
              <a:ea typeface="+mn-ea"/>
              <a:cs typeface="+mn-cs"/>
            </a:endParaRPr>
          </a:p>
          <a:p>
            <a:pPr rtl="0"/>
            <a:r>
              <a:rPr lang="en-US" sz="1200" b="0" i="0" u="none" strike="noStrike" kern="1200" dirty="0">
                <a:solidFill>
                  <a:schemeClr val="tx1"/>
                </a:solidFill>
                <a:effectLst/>
                <a:latin typeface="Century Gothic" panose="020B0502020202020204" pitchFamily="34" charset="0"/>
                <a:ea typeface="+mn-ea"/>
                <a:cs typeface="+mn-cs"/>
              </a:rPr>
              <a:t>**click**</a:t>
            </a:r>
            <a:endParaRPr lang="en-US" b="0" dirty="0">
              <a:effectLst/>
              <a:latin typeface="Century Gothic" panose="020B0502020202020204" pitchFamily="34" charset="0"/>
            </a:endParaRP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finally we added turbidity data where the most turbid areas are in red and least turbid are in blue. </a:t>
            </a:r>
            <a:endParaRPr lang="en-US" b="0" dirty="0">
              <a:effectLst/>
              <a:latin typeface="Century Gothic" panose="020B0502020202020204" pitchFamily="34" charset="0"/>
            </a:endParaRPr>
          </a:p>
          <a:p>
            <a:pPr rtl="0"/>
            <a:endParaRPr lang="en-US" sz="1200" b="0" i="0" u="none" strike="noStrike" kern="1200" dirty="0">
              <a:solidFill>
                <a:schemeClr val="tx1"/>
              </a:solidFill>
              <a:effectLst/>
              <a:latin typeface="Century Gothic" panose="020B0502020202020204" pitchFamily="34" charset="0"/>
              <a:ea typeface="+mn-ea"/>
              <a:cs typeface="+mn-cs"/>
            </a:endParaRPr>
          </a:p>
          <a:p>
            <a:pPr rtl="0"/>
            <a:r>
              <a:rPr lang="en-US" sz="1200" b="0" i="0" u="none" strike="noStrike" kern="1200" dirty="0">
                <a:solidFill>
                  <a:schemeClr val="tx1"/>
                </a:solidFill>
                <a:effectLst/>
                <a:latin typeface="Century Gothic" panose="020B0502020202020204" pitchFamily="34" charset="0"/>
                <a:ea typeface="+mn-ea"/>
                <a:cs typeface="+mn-cs"/>
              </a:rPr>
              <a:t>**click**</a:t>
            </a:r>
            <a:endParaRPr lang="en-US" b="0" dirty="0">
              <a:effectLst/>
              <a:latin typeface="Century Gothic" panose="020B0502020202020204" pitchFamily="34" charset="0"/>
            </a:endParaRPr>
          </a:p>
          <a:p>
            <a:pPr marL="171450" indent="-17145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After adding all of these factors together we developed a habitat suitability map that indicates areas that are most susceptible and least susceptible for </a:t>
            </a:r>
            <a:r>
              <a:rPr lang="en-US" sz="1200" b="0" i="1" u="none" strike="noStrike" kern="1200" dirty="0">
                <a:solidFill>
                  <a:schemeClr val="tx1"/>
                </a:solidFill>
                <a:effectLst/>
                <a:latin typeface="Century Gothic" panose="020B0502020202020204" pitchFamily="34" charset="0"/>
                <a:ea typeface="+mn-ea"/>
                <a:cs typeface="+mn-cs"/>
              </a:rPr>
              <a:t>Cladophora</a:t>
            </a:r>
            <a:r>
              <a:rPr lang="en-US" sz="1200" b="0" i="0" u="none" strike="noStrike" kern="1200" dirty="0">
                <a:solidFill>
                  <a:schemeClr val="tx1"/>
                </a:solidFill>
                <a:effectLst/>
                <a:latin typeface="Century Gothic" panose="020B0502020202020204" pitchFamily="34" charset="0"/>
                <a:ea typeface="+mn-ea"/>
                <a:cs typeface="+mn-cs"/>
              </a:rPr>
              <a:t> growth. </a:t>
            </a:r>
            <a:endParaRPr lang="en-US" sz="1200"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Image Sources</a:t>
            </a:r>
          </a:p>
          <a:p>
            <a:endParaRPr lang="en-US" sz="1200" b="1" dirty="0">
              <a:latin typeface="Century Gothic" panose="020B0502020202020204" pitchFamily="34" charset="0"/>
            </a:endParaRPr>
          </a:p>
          <a:p>
            <a:pPr marL="0" indent="0">
              <a:buFont typeface="Arial" panose="020B0604020202020204" pitchFamily="34" charset="0"/>
              <a:buNone/>
            </a:pPr>
            <a:r>
              <a:rPr lang="en-US" b="0" dirty="0">
                <a:latin typeface="Century Gothic" panose="020B0502020202020204" pitchFamily="34" charset="0"/>
                <a:sym typeface="Wingdings" panose="05000000000000000000" pitchFamily="2" charset="2"/>
              </a:rPr>
              <a:t>Lake Michigan Water Resources Team</a:t>
            </a:r>
            <a:endParaRPr lang="en-US" b="0" dirty="0">
              <a:latin typeface="Century Gothic" panose="020B0502020202020204" pitchFamily="34" charset="0"/>
            </a:endParaRPr>
          </a:p>
          <a:p>
            <a:pPr marL="171450" indent="-171450">
              <a:buFont typeface="Arial" panose="020B0604020202020204" pitchFamily="34" charset="0"/>
              <a:buChar char="•"/>
            </a:pPr>
            <a:r>
              <a:rPr lang="en-US" b="0" dirty="0">
                <a:latin typeface="Century Gothic" panose="020B0502020202020204" pitchFamily="34" charset="0"/>
              </a:rPr>
              <a:t>Layers </a:t>
            </a:r>
            <a:r>
              <a:rPr lang="en-US" b="0" dirty="0">
                <a:latin typeface="Century Gothic" panose="020B0502020202020204" pitchFamily="34" charset="0"/>
                <a:sym typeface="Wingdings" panose="05000000000000000000" pitchFamily="2" charset="2"/>
              </a:rPr>
              <a:t>created by the team</a:t>
            </a:r>
            <a:endParaRPr lang="en-US" sz="1200" dirty="0">
              <a:solidFill>
                <a:srgbClr val="FF0000"/>
              </a:solidFill>
              <a:latin typeface="Century Gothic" panose="020B0502020202020204" pitchFamily="34" charset="0"/>
            </a:endParaRPr>
          </a:p>
          <a:p>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3572866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289B4"/>
                </a:solidFill>
                <a:latin typeface="Century Gothic" panose="020B0502020202020204" pitchFamily="34" charset="0"/>
              </a:rPr>
              <a:t>Results: Habitat Suitability Maps Script (Part 1)</a:t>
            </a:r>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dirty="0">
                <a:latin typeface="Century Gothic" panose="020B0502020202020204" pitchFamily="34" charset="0"/>
              </a:rPr>
              <a:t>Ella</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We compared the habitat suitability maps for September of 2016 and 2017 and our results were very similar. </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We noticed that most of the suitable habitat is located in the northern shores of Lake Michigan and becomes less suitable in the southern portion of our study area. </a:t>
            </a:r>
            <a:endParaRPr lang="en-US" b="0" dirty="0">
              <a:effectLst/>
              <a:latin typeface="Century Gothic" panose="020B0502020202020204" pitchFamily="34" charset="0"/>
            </a:endParaRPr>
          </a:p>
          <a:p>
            <a:pPr rtl="0"/>
            <a:endParaRPr lang="en-US" sz="1200" b="0" i="0" u="none" strike="noStrike" kern="1200" dirty="0">
              <a:solidFill>
                <a:schemeClr val="tx1"/>
              </a:solidFill>
              <a:effectLst/>
              <a:latin typeface="Century Gothic" panose="020B0502020202020204" pitchFamily="34" charset="0"/>
              <a:ea typeface="+mn-ea"/>
              <a:cs typeface="+mn-cs"/>
            </a:endParaRPr>
          </a:p>
          <a:p>
            <a:pPr rtl="0"/>
            <a:r>
              <a:rPr lang="en-US" sz="1200" b="0" i="0" u="none" strike="noStrike" kern="1200" dirty="0">
                <a:solidFill>
                  <a:schemeClr val="tx1"/>
                </a:solidFill>
                <a:effectLst/>
                <a:latin typeface="Century Gothic" panose="020B0502020202020204" pitchFamily="34" charset="0"/>
                <a:ea typeface="+mn-ea"/>
                <a:cs typeface="+mn-cs"/>
              </a:rPr>
              <a:t>**click**</a:t>
            </a:r>
            <a:endParaRPr lang="en-US" b="0" dirty="0">
              <a:effectLst/>
              <a:latin typeface="Century Gothic" panose="020B0502020202020204" pitchFamily="34" charset="0"/>
            </a:endParaRP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One interesting element we noticed was this blue area on the map that indicates a low probability of algal growth in 2016 but not in 2017. </a:t>
            </a:r>
            <a:endParaRPr lang="en-US" b="0" dirty="0">
              <a:effectLst/>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Map Sources</a:t>
            </a:r>
          </a:p>
          <a:p>
            <a:pPr marL="0" indent="0">
              <a:buFont typeface="Arial" panose="020B0604020202020204" pitchFamily="34" charset="0"/>
              <a:buNone/>
            </a:pPr>
            <a:endParaRPr lang="en-US" b="0" dirty="0">
              <a:latin typeface="Century Gothic" panose="020B0502020202020204" pitchFamily="34" charset="0"/>
              <a:sym typeface="Wingdings" panose="05000000000000000000" pitchFamily="2" charset="2"/>
            </a:endParaRPr>
          </a:p>
          <a:p>
            <a:pPr marL="0" indent="0">
              <a:buFont typeface="Arial" panose="020B0604020202020204" pitchFamily="34" charset="0"/>
              <a:buNone/>
            </a:pPr>
            <a:r>
              <a:rPr lang="en-US" b="0" dirty="0">
                <a:latin typeface="Century Gothic" panose="020B0502020202020204" pitchFamily="34" charset="0"/>
                <a:sym typeface="Wingdings" panose="05000000000000000000" pitchFamily="2" charset="2"/>
              </a:rPr>
              <a:t>Lake Michigan Water Resources Team</a:t>
            </a:r>
            <a:endParaRPr lang="en-US" b="0" dirty="0">
              <a:latin typeface="Century Gothic" panose="020B0502020202020204" pitchFamily="34" charset="0"/>
            </a:endParaRPr>
          </a:p>
          <a:p>
            <a:pPr marL="171450" indent="-171450">
              <a:buFont typeface="Arial" panose="020B0604020202020204" pitchFamily="34" charset="0"/>
              <a:buChar char="•"/>
            </a:pPr>
            <a:r>
              <a:rPr lang="en-US" b="0" dirty="0">
                <a:latin typeface="Century Gothic" panose="020B0502020202020204" pitchFamily="34" charset="0"/>
              </a:rPr>
              <a:t>Layers </a:t>
            </a:r>
            <a:r>
              <a:rPr lang="en-US" b="0" dirty="0">
                <a:latin typeface="Century Gothic" panose="020B0502020202020204" pitchFamily="34" charset="0"/>
                <a:sym typeface="Wingdings" panose="05000000000000000000" pitchFamily="2" charset="2"/>
              </a:rPr>
              <a:t>derived by the team</a:t>
            </a:r>
            <a:endParaRPr lang="en-US" sz="1200" dirty="0">
              <a:solidFill>
                <a:srgbClr val="FF0000"/>
              </a:solidFill>
              <a:latin typeface="Century Gothic" panose="020B0502020202020204" pitchFamily="34" charset="0"/>
            </a:endParaRPr>
          </a:p>
          <a:p>
            <a:endParaRPr lang="en-US" sz="1200" dirty="0">
              <a:latin typeface="Century Gothic" panose="020B0502020202020204" pitchFamily="34" charset="0"/>
            </a:endParaRPr>
          </a:p>
          <a:p>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3622453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289B4"/>
                </a:solidFill>
                <a:latin typeface="Century Gothic" panose="020B0502020202020204" pitchFamily="34" charset="0"/>
              </a:rPr>
              <a:t>Results: Habitat Suitability Maps Script (Part 2)</a:t>
            </a:r>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dirty="0">
                <a:latin typeface="Century Gothic" panose="020B0502020202020204" pitchFamily="34" charset="0"/>
              </a:rPr>
              <a:t>Ella</a:t>
            </a:r>
          </a:p>
          <a:p>
            <a:pPr marL="171450" indent="-17145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We found out that there is a power plant located in this area and it uses water from Lake Michigan in their cooling system, and then returns the water back into the lake. </a:t>
            </a:r>
          </a:p>
          <a:p>
            <a:pPr marL="171450" indent="-17145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This creates a lot of turbidity in the area and makes sense that there would be low suitable habitat. </a:t>
            </a:r>
          </a:p>
          <a:p>
            <a:pPr marL="171450" indent="-17145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The satellite image taken in 2017 shows that the power plant was not releasing water back into Lake Michigan and consequently has more suitable habitat due to low turbidity levels. </a:t>
            </a:r>
            <a:r>
              <a:rPr lang="en-US" dirty="0">
                <a:latin typeface="Century Gothic" panose="020B0502020202020204" pitchFamily="34" charset="0"/>
              </a:rPr>
              <a:t/>
            </a:r>
            <a:br>
              <a:rPr lang="en-US" dirty="0">
                <a:latin typeface="Century Gothic" panose="020B0502020202020204" pitchFamily="34" charset="0"/>
              </a:rPr>
            </a:br>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Map &amp; Image Sources</a:t>
            </a:r>
          </a:p>
          <a:p>
            <a:pPr marL="0" indent="0">
              <a:buFont typeface="Arial" panose="020B0604020202020204" pitchFamily="34" charset="0"/>
              <a:buNone/>
            </a:pPr>
            <a:endParaRPr lang="en-US" b="0" dirty="0">
              <a:latin typeface="Century Gothic" panose="020B0502020202020204" pitchFamily="34" charset="0"/>
              <a:sym typeface="Wingdings" panose="05000000000000000000" pitchFamily="2" charset="2"/>
            </a:endParaRPr>
          </a:p>
          <a:p>
            <a:pPr marL="0" indent="0">
              <a:buFont typeface="Arial" panose="020B0604020202020204" pitchFamily="34" charset="0"/>
              <a:buNone/>
            </a:pPr>
            <a:r>
              <a:rPr lang="en-US" b="0" dirty="0">
                <a:latin typeface="Century Gothic" panose="020B0502020202020204" pitchFamily="34" charset="0"/>
                <a:sym typeface="Wingdings" panose="05000000000000000000" pitchFamily="2" charset="2"/>
              </a:rPr>
              <a:t>Lake Michigan Water Resources Team</a:t>
            </a:r>
            <a:endParaRPr lang="en-US" b="0" dirty="0">
              <a:latin typeface="Century Gothic" panose="020B0502020202020204" pitchFamily="34" charset="0"/>
            </a:endParaRPr>
          </a:p>
          <a:p>
            <a:pPr marL="171450" indent="-171450">
              <a:buFont typeface="Arial" panose="020B0604020202020204" pitchFamily="34" charset="0"/>
              <a:buChar char="•"/>
            </a:pPr>
            <a:r>
              <a:rPr lang="en-US" sz="1200" dirty="0">
                <a:latin typeface="Century Gothic" panose="020B0502020202020204" pitchFamily="34" charset="0"/>
              </a:rPr>
              <a:t>“Habitat Suitability Map” </a:t>
            </a:r>
            <a:r>
              <a:rPr lang="en-US" sz="1200" dirty="0">
                <a:latin typeface="Century Gothic" panose="020B0502020202020204" pitchFamily="34" charset="0"/>
                <a:sym typeface="Wingdings" pitchFamily="2" charset="2"/>
              </a:rPr>
              <a:t> created by the team</a:t>
            </a:r>
          </a:p>
          <a:p>
            <a:pPr marL="171450" indent="-171450">
              <a:buFont typeface="Arial" panose="020B0604020202020204" pitchFamily="34" charset="0"/>
              <a:buChar char="•"/>
            </a:pPr>
            <a:endParaRPr lang="en-US" sz="1200" dirty="0">
              <a:latin typeface="Century Gothic" panose="020B0502020202020204" pitchFamily="34" charset="0"/>
              <a:sym typeface="Wingdings" pitchFamily="2" charset="2"/>
            </a:endParaRPr>
          </a:p>
          <a:p>
            <a:pPr marL="0" indent="0">
              <a:buFont typeface="Arial" panose="020B0604020202020204" pitchFamily="34" charset="0"/>
              <a:buNone/>
            </a:pPr>
            <a:r>
              <a:rPr lang="en-US" sz="1200" dirty="0">
                <a:latin typeface="Century Gothic" panose="020B0502020202020204" pitchFamily="34" charset="0"/>
                <a:sym typeface="Wingdings" pitchFamily="2" charset="2"/>
              </a:rPr>
              <a:t>Google Maps</a:t>
            </a:r>
          </a:p>
          <a:p>
            <a:pPr marL="171450" indent="-171450">
              <a:buFont typeface="Arial" panose="020B0604020202020204" pitchFamily="34" charset="0"/>
              <a:buChar char="•"/>
            </a:pPr>
            <a:r>
              <a:rPr lang="en-US" sz="1200" dirty="0">
                <a:latin typeface="Century Gothic" panose="020B0502020202020204" pitchFamily="34" charset="0"/>
                <a:sym typeface="Wingdings" pitchFamily="2" charset="2"/>
              </a:rPr>
              <a:t>“Oak Creek Power Plant” on Google Maps  Imagery ©2018 Google, </a:t>
            </a:r>
            <a:r>
              <a:rPr lang="en-US" sz="1200" dirty="0" err="1">
                <a:latin typeface="Century Gothic" panose="020B0502020202020204" pitchFamily="34" charset="0"/>
                <a:sym typeface="Wingdings" pitchFamily="2" charset="2"/>
              </a:rPr>
              <a:t>TerraMetrics</a:t>
            </a:r>
            <a:endParaRPr lang="en-US" sz="1200" dirty="0">
              <a:latin typeface="Century Gothic" panose="020B0502020202020204" pitchFamily="34" charset="0"/>
              <a:sym typeface="Wingdings" pitchFamily="2" charset="2"/>
            </a:endParaRPr>
          </a:p>
          <a:p>
            <a:pPr marL="628650" lvl="1" indent="-171450">
              <a:buFont typeface="Arial" panose="020B0604020202020204" pitchFamily="34" charset="0"/>
              <a:buChar char="•"/>
            </a:pPr>
            <a:r>
              <a:rPr lang="en-US" sz="1200" dirty="0">
                <a:latin typeface="Century Gothic" panose="020B0502020202020204" pitchFamily="34" charset="0"/>
              </a:rPr>
              <a:t>https://</a:t>
            </a:r>
            <a:r>
              <a:rPr lang="en-US" sz="1200" dirty="0" err="1">
                <a:latin typeface="Century Gothic" panose="020B0502020202020204" pitchFamily="34" charset="0"/>
              </a:rPr>
              <a:t>www.google.com</a:t>
            </a:r>
            <a:r>
              <a:rPr lang="en-US" sz="1200" dirty="0">
                <a:latin typeface="Century Gothic" panose="020B0502020202020204" pitchFamily="34" charset="0"/>
              </a:rPr>
              <a:t>/maps/place/</a:t>
            </a:r>
            <a:r>
              <a:rPr lang="en-US" sz="1200" dirty="0" err="1">
                <a:latin typeface="Century Gothic" panose="020B0502020202020204" pitchFamily="34" charset="0"/>
              </a:rPr>
              <a:t>Oak+Creek+Power+Plant</a:t>
            </a:r>
            <a:r>
              <a:rPr lang="en-US" sz="1200" dirty="0">
                <a:latin typeface="Century Gothic" panose="020B0502020202020204" pitchFamily="34" charset="0"/>
              </a:rPr>
              <a:t>/@42.8506205,-87.8334087,2382m/data=!3m1!1e3!4m8!1m2!2m1!1soak+creek+power+plant!3m4!1s0x880540006f04abf3:0xdeb28de414bf68ac!8m2!3d42.8429325!4d-87.8532671</a:t>
            </a:r>
          </a:p>
          <a:p>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1922986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289B4"/>
                </a:solidFill>
                <a:latin typeface="Century Gothic" panose="020B0502020202020204" pitchFamily="34" charset="0"/>
              </a:rPr>
              <a:t>Results: Habitat Suitability Maps Script (Part 3)</a:t>
            </a:r>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dirty="0">
                <a:latin typeface="Century Gothic" panose="020B0502020202020204" pitchFamily="34" charset="0"/>
              </a:rPr>
              <a:t>Ella</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In the original habitat suitability map we weighed all of the factors equally and assumed that each parameter will have equal impacts on </a:t>
            </a:r>
            <a:r>
              <a:rPr lang="en-US" sz="1200" b="0" i="1" u="none" strike="noStrike" kern="1200" dirty="0">
                <a:solidFill>
                  <a:schemeClr val="tx1"/>
                </a:solidFill>
                <a:effectLst/>
                <a:latin typeface="Century Gothic" panose="020B0502020202020204" pitchFamily="34" charset="0"/>
                <a:ea typeface="+mn-ea"/>
                <a:cs typeface="+mn-cs"/>
              </a:rPr>
              <a:t>Cladophora</a:t>
            </a:r>
            <a:r>
              <a:rPr lang="en-US" sz="1200" b="0" i="0" u="none" strike="noStrike" kern="1200" dirty="0">
                <a:solidFill>
                  <a:schemeClr val="tx1"/>
                </a:solidFill>
                <a:effectLst/>
                <a:latin typeface="Century Gothic" panose="020B0502020202020204" pitchFamily="34" charset="0"/>
                <a:ea typeface="+mn-ea"/>
                <a:cs typeface="+mn-cs"/>
              </a:rPr>
              <a:t> growth, but in reality, different parameters have varying levels of impact on </a:t>
            </a:r>
            <a:r>
              <a:rPr lang="en-US" sz="1200" b="0" i="1" u="none" strike="noStrike" kern="1200" dirty="0">
                <a:solidFill>
                  <a:schemeClr val="tx1"/>
                </a:solidFill>
                <a:effectLst/>
                <a:latin typeface="Century Gothic" panose="020B0502020202020204" pitchFamily="34" charset="0"/>
                <a:ea typeface="+mn-ea"/>
                <a:cs typeface="+mn-cs"/>
              </a:rPr>
              <a:t>Cladophora</a:t>
            </a:r>
            <a:r>
              <a:rPr lang="en-US" sz="1200" b="0" i="0" u="none" strike="noStrike" kern="1200" dirty="0">
                <a:solidFill>
                  <a:schemeClr val="tx1"/>
                </a:solidFill>
                <a:effectLst/>
                <a:latin typeface="Century Gothic" panose="020B0502020202020204" pitchFamily="34" charset="0"/>
                <a:ea typeface="+mn-ea"/>
                <a:cs typeface="+mn-cs"/>
              </a:rPr>
              <a:t> growth. </a:t>
            </a:r>
            <a:endParaRPr lang="en-US" b="0" dirty="0">
              <a:effectLst/>
              <a:latin typeface="Century Gothic" panose="020B0502020202020204" pitchFamily="34" charset="0"/>
            </a:endParaRPr>
          </a:p>
          <a:p>
            <a:pPr rtl="0"/>
            <a:endParaRPr lang="en-US" sz="1200" b="0" i="0" u="none" strike="noStrike" kern="1200" dirty="0">
              <a:solidFill>
                <a:schemeClr val="tx1"/>
              </a:solidFill>
              <a:effectLst/>
              <a:latin typeface="Century Gothic" panose="020B0502020202020204" pitchFamily="34" charset="0"/>
              <a:ea typeface="+mn-ea"/>
              <a:cs typeface="+mn-cs"/>
            </a:endParaRPr>
          </a:p>
          <a:p>
            <a:pPr rtl="0"/>
            <a:r>
              <a:rPr lang="en-US" sz="1200" b="0" i="0" u="none" strike="noStrike" kern="1200" dirty="0">
                <a:solidFill>
                  <a:schemeClr val="tx1"/>
                </a:solidFill>
                <a:effectLst/>
                <a:latin typeface="Century Gothic" panose="020B0502020202020204" pitchFamily="34" charset="0"/>
                <a:ea typeface="+mn-ea"/>
                <a:cs typeface="+mn-cs"/>
              </a:rPr>
              <a:t>**click**</a:t>
            </a:r>
            <a:endParaRPr lang="en-US" b="0" dirty="0">
              <a:effectLst/>
              <a:latin typeface="Century Gothic" panose="020B0502020202020204" pitchFamily="34" charset="0"/>
            </a:endParaRP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Here is an image of the current habitat suitability for September 2016, </a:t>
            </a:r>
            <a:endParaRPr lang="en-US" b="0" dirty="0">
              <a:effectLst/>
              <a:latin typeface="Century Gothic" panose="020B0502020202020204" pitchFamily="34" charset="0"/>
            </a:endParaRPr>
          </a:p>
          <a:p>
            <a:pPr rtl="0"/>
            <a:endParaRPr lang="en-US" sz="1200" b="0" i="0" u="none" strike="noStrike" kern="1200" dirty="0">
              <a:solidFill>
                <a:schemeClr val="tx1"/>
              </a:solidFill>
              <a:effectLst/>
              <a:latin typeface="Century Gothic" panose="020B0502020202020204" pitchFamily="34" charset="0"/>
              <a:ea typeface="+mn-ea"/>
              <a:cs typeface="+mn-cs"/>
            </a:endParaRPr>
          </a:p>
          <a:p>
            <a:pPr rtl="0"/>
            <a:r>
              <a:rPr lang="en-US" sz="1200" b="0" i="0" u="none" strike="noStrike" kern="1200" dirty="0">
                <a:solidFill>
                  <a:schemeClr val="tx1"/>
                </a:solidFill>
                <a:effectLst/>
                <a:latin typeface="Century Gothic" panose="020B0502020202020204" pitchFamily="34" charset="0"/>
                <a:ea typeface="+mn-ea"/>
                <a:cs typeface="+mn-cs"/>
              </a:rPr>
              <a:t>**click**</a:t>
            </a:r>
            <a:endParaRPr lang="en-US" b="0" dirty="0">
              <a:effectLst/>
              <a:latin typeface="Century Gothic" panose="020B0502020202020204" pitchFamily="34" charset="0"/>
            </a:endParaRP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Here is the image if bathymetry was weighted less than the other factors. </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We ran this calculation because bathymetry was already considered when we clipped the study to only include areas less than 20 meters, so we wanted to see how this would alter the results if it was weighted less. </a:t>
            </a:r>
            <a:endParaRPr lang="en-US" b="0" dirty="0">
              <a:effectLst/>
              <a:latin typeface="Century Gothic" panose="020B0502020202020204" pitchFamily="34" charset="0"/>
            </a:endParaRPr>
          </a:p>
          <a:p>
            <a:pPr rtl="0"/>
            <a:endParaRPr lang="en-US" sz="1200" b="0" i="0" u="none" strike="noStrike" kern="1200" dirty="0">
              <a:solidFill>
                <a:schemeClr val="tx1"/>
              </a:solidFill>
              <a:effectLst/>
              <a:latin typeface="Century Gothic" panose="020B0502020202020204" pitchFamily="34" charset="0"/>
              <a:ea typeface="+mn-ea"/>
              <a:cs typeface="+mn-cs"/>
            </a:endParaRPr>
          </a:p>
          <a:p>
            <a:pPr rtl="0"/>
            <a:r>
              <a:rPr lang="en-US" sz="1200" b="0" i="0" u="none" strike="noStrike" kern="1200" dirty="0">
                <a:solidFill>
                  <a:schemeClr val="tx1"/>
                </a:solidFill>
                <a:effectLst/>
                <a:latin typeface="Century Gothic" panose="020B0502020202020204" pitchFamily="34" charset="0"/>
                <a:ea typeface="+mn-ea"/>
                <a:cs typeface="+mn-cs"/>
              </a:rPr>
              <a:t>**click**</a:t>
            </a:r>
            <a:endParaRPr lang="en-US" b="0" dirty="0">
              <a:effectLst/>
              <a:latin typeface="Century Gothic" panose="020B0502020202020204" pitchFamily="34" charset="0"/>
            </a:endParaRP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The next calculation we tried was weighing water temperature more than the other factors. </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Water temperature has a large influence on suitable habitat so we ran a calculation to reflect that in our map. </a:t>
            </a:r>
            <a:endParaRPr lang="en-US" b="0" dirty="0">
              <a:effectLst/>
              <a:latin typeface="Century Gothic" panose="020B0502020202020204" pitchFamily="34" charset="0"/>
            </a:endParaRPr>
          </a:p>
          <a:p>
            <a:pPr rtl="0"/>
            <a:endParaRPr lang="en-US" sz="1200" b="0" i="0" u="none" strike="noStrike"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entury Gothic" panose="020B0502020202020204" pitchFamily="34" charset="0"/>
                <a:ea typeface="+mn-ea"/>
                <a:cs typeface="+mn-cs"/>
              </a:rPr>
              <a:t>**click**</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And finally, we ran a calculation to see what the map would look like after considering both factors: weighing bathymetry less and weighing water temperature more. </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As you can see, these maps are almost exactly the same and altering our factors didn’t make much of a difference. </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This may be due to uncertainty in the values we should use when weighing factors. </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After developing these habitat suitability map, we used a submerged aquatic vegetation mapping algorithm to compare our results.</a:t>
            </a:r>
            <a:endParaRPr lang="en-US" b="0" dirty="0">
              <a:effectLst/>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Map Source</a:t>
            </a:r>
          </a:p>
          <a:p>
            <a:pPr marL="0" indent="0">
              <a:buFont typeface="Arial" panose="020B0604020202020204" pitchFamily="34" charset="0"/>
              <a:buNone/>
            </a:pPr>
            <a:endParaRPr lang="en-US" b="0" dirty="0">
              <a:latin typeface="Century Gothic" panose="020B0502020202020204" pitchFamily="34" charset="0"/>
              <a:sym typeface="Wingdings" panose="05000000000000000000" pitchFamily="2" charset="2"/>
            </a:endParaRPr>
          </a:p>
          <a:p>
            <a:pPr marL="0" indent="0">
              <a:buFont typeface="Arial" panose="020B0604020202020204" pitchFamily="34" charset="0"/>
              <a:buNone/>
            </a:pPr>
            <a:r>
              <a:rPr lang="en-US" b="0" dirty="0">
                <a:latin typeface="Century Gothic" panose="020B0502020202020204" pitchFamily="34" charset="0"/>
                <a:sym typeface="Wingdings" panose="05000000000000000000" pitchFamily="2" charset="2"/>
              </a:rPr>
              <a:t>Lake Michigan Water Resources Team</a:t>
            </a:r>
            <a:endParaRPr lang="en-US" b="0" dirty="0">
              <a:latin typeface="Century Gothic" panose="020B0502020202020204" pitchFamily="34" charset="0"/>
            </a:endParaRPr>
          </a:p>
          <a:p>
            <a:pPr marL="171450" indent="-171450">
              <a:buFont typeface="Arial" panose="020B0604020202020204" pitchFamily="34" charset="0"/>
              <a:buChar char="•"/>
            </a:pPr>
            <a:r>
              <a:rPr lang="en-US" sz="1200" dirty="0">
                <a:latin typeface="Century Gothic" panose="020B0502020202020204" pitchFamily="34" charset="0"/>
              </a:rPr>
              <a:t>“Habitat Suitability Maps” </a:t>
            </a:r>
            <a:r>
              <a:rPr lang="en-US" sz="1200" dirty="0">
                <a:latin typeface="Century Gothic" panose="020B0502020202020204" pitchFamily="34" charset="0"/>
                <a:sym typeface="Wingdings" pitchFamily="2" charset="2"/>
              </a:rPr>
              <a:t> created by the team</a:t>
            </a:r>
          </a:p>
          <a:p>
            <a:pPr marL="171450" indent="-171450">
              <a:buFont typeface="Arial" panose="020B0604020202020204" pitchFamily="34" charset="0"/>
              <a:buChar char="•"/>
            </a:pPr>
            <a:endParaRPr lang="en-US" sz="1200" dirty="0">
              <a:latin typeface="Century Gothic" panose="020B0502020202020204" pitchFamily="34" charset="0"/>
              <a:sym typeface="Wingdings" pitchFamily="2" charset="2"/>
            </a:endParaRPr>
          </a:p>
          <a:p>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1051651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289B4"/>
                </a:solidFill>
                <a:latin typeface="Century Gothic" panose="020B0502020202020204" pitchFamily="34" charset="0"/>
              </a:rPr>
              <a:t>Methodology: Submerged Aquatic Vegetation Maps Script</a:t>
            </a:r>
            <a:endParaRPr lang="en-US" sz="1200" dirty="0">
              <a:latin typeface="Century Gothic" panose="020B0502020202020204" pitchFamily="34" charset="0"/>
            </a:endParaRPr>
          </a:p>
          <a:p>
            <a:endParaRPr lang="en-US" sz="1200" dirty="0">
              <a:latin typeface="Century Gothic" panose="020B0502020202020204" pitchFamily="34" charset="0"/>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entury Gothic" panose="020B0502020202020204" pitchFamily="34" charset="0"/>
                <a:ea typeface="Calibri"/>
                <a:cs typeface="Calibri"/>
                <a:sym typeface="Calibri"/>
              </a:rPr>
              <a:t>Steven</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latin typeface="Century Gothic" panose="020B0502020202020204" pitchFamily="34" charset="0"/>
                <a:ea typeface="Calibri"/>
                <a:cs typeface="Calibri"/>
                <a:sym typeface="Calibri"/>
              </a:rPr>
              <a:t>As we quickly reali</a:t>
            </a:r>
            <a:r>
              <a:rPr lang="en-US" dirty="0">
                <a:latin typeface="Century Gothic" panose="020B0502020202020204" pitchFamily="34" charset="0"/>
              </a:rPr>
              <a:t>zed in the beginning of this project, you can’t detect Cladophora from satellite imagery. </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a:latin typeface="Century Gothic" panose="020B0502020202020204" pitchFamily="34" charset="0"/>
              </a:rPr>
              <a:t>In other words, you can’t just look at a satellite image and say, “Hey there’s Cladophora in this image pixel.” </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a:latin typeface="Century Gothic" panose="020B0502020202020204" pitchFamily="34" charset="0"/>
              </a:rPr>
              <a:t>So, in order determine which parts of our study area had Cladophora, we relied on a method called the Submerged Aquatic Vegetation Mapping Algorithm, or SAVMA. </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a:latin typeface="Century Gothic" panose="020B0502020202020204" pitchFamily="34" charset="0"/>
              </a:rPr>
              <a:t>SAVMA was developed by </a:t>
            </a:r>
            <a:r>
              <a:rPr lang="en-US" dirty="0" err="1">
                <a:latin typeface="Century Gothic" panose="020B0502020202020204" pitchFamily="34" charset="0"/>
              </a:rPr>
              <a:t>Shuchman</a:t>
            </a:r>
            <a:r>
              <a:rPr lang="en-US" dirty="0">
                <a:latin typeface="Century Gothic" panose="020B0502020202020204" pitchFamily="34" charset="0"/>
              </a:rPr>
              <a:t> and others at Michigan Tech Research Institute. </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a:latin typeface="Century Gothic" panose="020B0502020202020204" pitchFamily="34" charset="0"/>
              </a:rPr>
              <a:t>We chose the green, blue, and coastal blue bands from our satellite images, calculated the at-sensor radiance values, and ran each pair of bands (green and coastal blue, blue and coastal blue, and green and blue) through SAVMA, which is the depth invariant index shown here. </a:t>
            </a:r>
          </a:p>
          <a:p>
            <a:pPr marL="1714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a:latin typeface="Century Gothic" panose="020B0502020202020204" pitchFamily="34" charset="0"/>
              </a:rPr>
              <a:t>The equation is a bit complex but here is a condensed rundown:</a:t>
            </a:r>
          </a:p>
          <a:p>
            <a:pPr marL="628650" marR="0" lvl="1" indent="-171450" algn="l" rtl="0">
              <a:lnSpc>
                <a:spcPct val="100000"/>
              </a:lnSpc>
              <a:spcBef>
                <a:spcPts val="0"/>
              </a:spcBef>
              <a:spcAft>
                <a:spcPts val="0"/>
              </a:spcAft>
              <a:buClr>
                <a:srgbClr val="000000"/>
              </a:buClr>
              <a:buSzPts val="1400"/>
              <a:buFont typeface="Arial" panose="020B0604020202020204" pitchFamily="34" charset="0"/>
              <a:buChar char="•"/>
            </a:pPr>
            <a:r>
              <a:rPr lang="en-US" dirty="0">
                <a:latin typeface="Century Gothic" panose="020B0502020202020204" pitchFamily="34" charset="0"/>
              </a:rPr>
              <a:t>There are two main variables in the equation: X and K. </a:t>
            </a:r>
          </a:p>
          <a:p>
            <a:pPr marL="628650" marR="0" lvl="1" indent="-171450" algn="l" rtl="0">
              <a:lnSpc>
                <a:spcPct val="100000"/>
              </a:lnSpc>
              <a:spcBef>
                <a:spcPts val="0"/>
              </a:spcBef>
              <a:spcAft>
                <a:spcPts val="0"/>
              </a:spcAft>
              <a:buClr>
                <a:srgbClr val="000000"/>
              </a:buClr>
              <a:buSzPts val="1400"/>
              <a:buFont typeface="Arial" panose="020B0604020202020204" pitchFamily="34" charset="0"/>
              <a:buChar char="•"/>
            </a:pPr>
            <a:r>
              <a:rPr lang="en-US" dirty="0">
                <a:latin typeface="Century Gothic" panose="020B0502020202020204" pitchFamily="34" charset="0"/>
              </a:rPr>
              <a:t>X takes the band and changes the pixel values so that it corrects for water depth and removes deep water pixels. </a:t>
            </a:r>
          </a:p>
          <a:p>
            <a:pPr marL="628650" marR="0" lvl="1" indent="-171450" algn="l" rtl="0">
              <a:lnSpc>
                <a:spcPct val="100000"/>
              </a:lnSpc>
              <a:spcBef>
                <a:spcPts val="0"/>
              </a:spcBef>
              <a:spcAft>
                <a:spcPts val="0"/>
              </a:spcAft>
              <a:buClr>
                <a:srgbClr val="000000"/>
              </a:buClr>
              <a:buSzPts val="1400"/>
              <a:buFont typeface="Arial" panose="020B0604020202020204" pitchFamily="34" charset="0"/>
              <a:buChar char="•"/>
            </a:pPr>
            <a:r>
              <a:rPr lang="en-US" dirty="0">
                <a:latin typeface="Century Gothic" panose="020B0502020202020204" pitchFamily="34" charset="0"/>
              </a:rPr>
              <a:t>It uses each pixel’s radiance value and the average deep water radiance value. K takes in the variance of each band and the covariance of each band pair. </a:t>
            </a:r>
          </a:p>
          <a:p>
            <a:pPr marL="628650" marR="0" lvl="1" indent="-171450" algn="l" rtl="0">
              <a:lnSpc>
                <a:spcPct val="100000"/>
              </a:lnSpc>
              <a:spcBef>
                <a:spcPts val="0"/>
              </a:spcBef>
              <a:spcAft>
                <a:spcPts val="0"/>
              </a:spcAft>
              <a:buClr>
                <a:srgbClr val="000000"/>
              </a:buClr>
              <a:buSzPts val="1400"/>
              <a:buFont typeface="Arial" panose="020B0604020202020204" pitchFamily="34" charset="0"/>
              <a:buChar char="•"/>
            </a:pPr>
            <a:r>
              <a:rPr lang="en-US" dirty="0">
                <a:latin typeface="Century Gothic" panose="020B0502020202020204" pitchFamily="34" charset="0"/>
              </a:rPr>
              <a:t>As I mentioned previously, we apply this equation for three band pairs, so we end up with three new images (green-blue, green-coastal blue, and blue-coastal blue). </a:t>
            </a:r>
          </a:p>
          <a:p>
            <a:pPr marL="628650" marR="0" lvl="1" indent="-171450" algn="l" rtl="0">
              <a:lnSpc>
                <a:spcPct val="100000"/>
              </a:lnSpc>
              <a:spcBef>
                <a:spcPts val="0"/>
              </a:spcBef>
              <a:spcAft>
                <a:spcPts val="0"/>
              </a:spcAft>
              <a:buClr>
                <a:srgbClr val="000000"/>
              </a:buClr>
              <a:buSzPts val="1400"/>
              <a:buFont typeface="Arial" panose="020B0604020202020204" pitchFamily="34" charset="0"/>
              <a:buChar char="•"/>
            </a:pPr>
            <a:r>
              <a:rPr lang="en-US" dirty="0">
                <a:latin typeface="Century Gothic" panose="020B0502020202020204" pitchFamily="34" charset="0"/>
              </a:rPr>
              <a:t>We then processed those images to separate sand from SAV.</a:t>
            </a:r>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2651779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dd5ce8297_2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1" dirty="0">
                <a:latin typeface="Century Gothic" panose="020B0502020202020204" pitchFamily="34" charset="0"/>
              </a:rPr>
              <a:t>Results: Submerged Aquatic Vegetation Maps Script</a:t>
            </a:r>
          </a:p>
          <a:p>
            <a:pPr marL="0" lvl="0" indent="0">
              <a:spcBef>
                <a:spcPts val="0"/>
              </a:spcBef>
              <a:spcAft>
                <a:spcPts val="0"/>
              </a:spcAft>
              <a:buNone/>
            </a:pPr>
            <a:endParaRPr lang="en-US" dirty="0">
              <a:latin typeface="Century Gothic" panose="020B0502020202020204" pitchFamily="34" charset="0"/>
            </a:endParaRPr>
          </a:p>
          <a:p>
            <a:pPr marL="0" lvl="0" indent="0">
              <a:spcBef>
                <a:spcPts val="0"/>
              </a:spcBef>
              <a:spcAft>
                <a:spcPts val="0"/>
              </a:spcAft>
              <a:buNone/>
            </a:pPr>
            <a:r>
              <a:rPr lang="en-US" dirty="0">
                <a:latin typeface="Century Gothic" panose="020B0502020202020204" pitchFamily="34" charset="0"/>
              </a:rPr>
              <a:t>Steven</a:t>
            </a:r>
            <a:endParaRPr dirty="0">
              <a:latin typeface="Century Gothic" panose="020B0502020202020204" pitchFamily="34" charset="0"/>
            </a:endParaRPr>
          </a:p>
          <a:p>
            <a:pPr marL="171450" lvl="0" indent="-171450" rtl="0">
              <a:spcBef>
                <a:spcPts val="0"/>
              </a:spcBef>
              <a:spcAft>
                <a:spcPts val="0"/>
              </a:spcAft>
              <a:buFont typeface="Arial" panose="020B0604020202020204" pitchFamily="34" charset="0"/>
              <a:buChar char="•"/>
            </a:pPr>
            <a:r>
              <a:rPr lang="en-US" dirty="0">
                <a:latin typeface="Century Gothic" panose="020B0502020202020204" pitchFamily="34" charset="0"/>
              </a:rPr>
              <a:t>Here are the maps the equation produced for our specified months in our study area. </a:t>
            </a:r>
          </a:p>
          <a:p>
            <a:pPr marL="171450" lvl="0" indent="-171450" rtl="0">
              <a:spcBef>
                <a:spcPts val="0"/>
              </a:spcBef>
              <a:spcAft>
                <a:spcPts val="0"/>
              </a:spcAft>
              <a:buFont typeface="Arial" panose="020B0604020202020204" pitchFamily="34" charset="0"/>
              <a:buChar char="•"/>
            </a:pPr>
            <a:r>
              <a:rPr lang="en-US" dirty="0">
                <a:latin typeface="Century Gothic" panose="020B0502020202020204" pitchFamily="34" charset="0"/>
              </a:rPr>
              <a:t>We clipped our results to the 10-meter bathymetry contour line since Cladophora doesn’t really grow at depths below 10 meters. </a:t>
            </a:r>
          </a:p>
          <a:p>
            <a:pPr marL="171450" lvl="0" indent="-171450" rtl="0">
              <a:spcBef>
                <a:spcPts val="0"/>
              </a:spcBef>
              <a:spcAft>
                <a:spcPts val="0"/>
              </a:spcAft>
              <a:buFont typeface="Arial" panose="020B0604020202020204" pitchFamily="34" charset="0"/>
              <a:buChar char="•"/>
            </a:pPr>
            <a:r>
              <a:rPr lang="en-US" dirty="0">
                <a:latin typeface="Century Gothic" panose="020B0502020202020204" pitchFamily="34" charset="0"/>
              </a:rPr>
              <a:t>All maps show a substantial amount of Cladophora growth along the shorelines.</a:t>
            </a:r>
          </a:p>
          <a:p>
            <a:endParaRPr lang="en-US" sz="1200" dirty="0">
              <a:latin typeface="Century Gothic" panose="020B0502020202020204" pitchFamily="34" charset="0"/>
            </a:endParaRPr>
          </a:p>
          <a:p>
            <a:r>
              <a:rPr lang="en-US" sz="1200" b="1" dirty="0">
                <a:latin typeface="Century Gothic" panose="020B0502020202020204" pitchFamily="34" charset="0"/>
              </a:rPr>
              <a:t>Map Sources</a:t>
            </a:r>
          </a:p>
          <a:p>
            <a:pPr marL="0" indent="0">
              <a:buFont typeface="Arial" panose="020B0604020202020204" pitchFamily="34" charset="0"/>
              <a:buNone/>
            </a:pPr>
            <a:endParaRPr lang="en-US" b="0" dirty="0">
              <a:latin typeface="Century Gothic" panose="020B0502020202020204" pitchFamily="34" charset="0"/>
              <a:sym typeface="Wingdings" panose="05000000000000000000" pitchFamily="2" charset="2"/>
            </a:endParaRPr>
          </a:p>
          <a:p>
            <a:pPr marL="0" indent="0">
              <a:buFont typeface="Arial" panose="020B0604020202020204" pitchFamily="34" charset="0"/>
              <a:buNone/>
            </a:pPr>
            <a:r>
              <a:rPr lang="en-US" b="0" dirty="0">
                <a:latin typeface="Century Gothic" panose="020B0502020202020204" pitchFamily="34" charset="0"/>
                <a:sym typeface="Wingdings" panose="05000000000000000000" pitchFamily="2" charset="2"/>
              </a:rPr>
              <a:t>Lake Michigan Water Resources Team</a:t>
            </a:r>
            <a:endParaRPr lang="en-US" b="0" dirty="0">
              <a:latin typeface="Century Gothic" panose="020B0502020202020204" pitchFamily="34" charset="0"/>
            </a:endParaRPr>
          </a:p>
          <a:p>
            <a:pPr marL="171450" indent="-171450">
              <a:buFont typeface="Arial" panose="020B0604020202020204" pitchFamily="34" charset="0"/>
              <a:buChar char="•"/>
            </a:pPr>
            <a:r>
              <a:rPr lang="en-US" b="0" dirty="0">
                <a:latin typeface="Century Gothic" panose="020B0502020202020204" pitchFamily="34" charset="0"/>
              </a:rPr>
              <a:t>Layers </a:t>
            </a:r>
            <a:r>
              <a:rPr lang="en-US" b="0" dirty="0">
                <a:latin typeface="Century Gothic" panose="020B0502020202020204" pitchFamily="34" charset="0"/>
                <a:sym typeface="Wingdings" panose="05000000000000000000" pitchFamily="2" charset="2"/>
              </a:rPr>
              <a:t>derived by the team</a:t>
            </a:r>
            <a:endParaRPr lang="en-US" sz="1200" dirty="0">
              <a:solidFill>
                <a:srgbClr val="FF0000"/>
              </a:solidFill>
              <a:latin typeface="Century Gothic" panose="020B0502020202020204" pitchFamily="34" charset="0"/>
            </a:endParaRPr>
          </a:p>
          <a:p>
            <a:pPr marL="0" lvl="0" indent="0" rtl="0">
              <a:spcBef>
                <a:spcPts val="0"/>
              </a:spcBef>
              <a:spcAft>
                <a:spcPts val="0"/>
              </a:spcAft>
              <a:buFont typeface="Arial" panose="020B0604020202020204" pitchFamily="34" charset="0"/>
              <a:buNone/>
            </a:pPr>
            <a:endParaRPr dirty="0">
              <a:latin typeface="Century Gothic" panose="020B0502020202020204" pitchFamily="34" charset="0"/>
            </a:endParaRPr>
          </a:p>
        </p:txBody>
      </p:sp>
      <p:sp>
        <p:nvSpPr>
          <p:cNvPr id="417" name="Google Shape;417;g3dd5ce8297_2_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8128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dd5ce8297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1" dirty="0">
                <a:latin typeface="Century Gothic" panose="020B0502020202020204" pitchFamily="34" charset="0"/>
              </a:rPr>
              <a:t>Analysis: Habitat Suitability Maps &amp; SAV Comparison</a:t>
            </a:r>
          </a:p>
          <a:p>
            <a:pPr marL="0" lvl="0" indent="0">
              <a:spcBef>
                <a:spcPts val="0"/>
              </a:spcBef>
              <a:spcAft>
                <a:spcPts val="0"/>
              </a:spcAft>
              <a:buNone/>
            </a:pPr>
            <a:endParaRPr lang="en-US" dirty="0">
              <a:latin typeface="Century Gothic" panose="020B0502020202020204" pitchFamily="34" charset="0"/>
            </a:endParaRPr>
          </a:p>
          <a:p>
            <a:pPr marL="0" lvl="0" indent="0">
              <a:spcBef>
                <a:spcPts val="0"/>
              </a:spcBef>
              <a:spcAft>
                <a:spcPts val="0"/>
              </a:spcAft>
              <a:buNone/>
            </a:pPr>
            <a:r>
              <a:rPr lang="en-US" dirty="0">
                <a:latin typeface="Century Gothic" panose="020B0502020202020204" pitchFamily="34" charset="0"/>
              </a:rPr>
              <a:t>Steven</a:t>
            </a:r>
            <a:endParaRPr dirty="0">
              <a:latin typeface="Century Gothic" panose="020B0502020202020204" pitchFamily="34" charset="0"/>
            </a:endParaRP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Looking at the Habitat Suitability Map, there seems to be a general north to south gradient, where the northern part of the image has a higher suitability for Cladophora growth. </a:t>
            </a: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Looking at the SAVMA imagery, one thing that is different from our Habitat Suitability Map is that as you go from the the shoreline to the 10 meter bathymetry contour, the vegetation turns from no vegetation (or sand) to dense SAV. </a:t>
            </a: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This goes against the literature review (and our suitability map), which states that the deeper you go, the less Cladophora you will have. </a:t>
            </a: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One likely explanation for this is that this trend is more on the large scale, and that on the small scale such as this, there are variations in the trend. </a:t>
            </a: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It could be that the shallowest parts of the Lake are simply too shallow to allow Cladophora to grow.</a:t>
            </a:r>
          </a:p>
          <a:p>
            <a:pPr marL="0" lvl="0" indent="0">
              <a:spcBef>
                <a:spcPts val="0"/>
              </a:spcBef>
              <a:spcAft>
                <a:spcPts val="0"/>
              </a:spcAft>
              <a:buFont typeface="Arial" panose="020B0604020202020204" pitchFamily="34" charset="0"/>
              <a:buNone/>
            </a:pPr>
            <a:endParaRPr lang="en-US" dirty="0">
              <a:latin typeface="Century Gothic" panose="020B0502020202020204" pitchFamily="34" charset="0"/>
            </a:endParaRP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You may notice that the entire center portion of the image has no data. </a:t>
            </a: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This is because the SAVMA equation, as I mentioned before, removes all deep water pixels. </a:t>
            </a: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However, this part is clearly shallower than 10 meters. </a:t>
            </a: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We believe these pixels are appearing as deep water pixels for two possible reasons: </a:t>
            </a:r>
          </a:p>
          <a:p>
            <a:pPr marL="628650" lvl="1" indent="-171450">
              <a:spcBef>
                <a:spcPts val="0"/>
              </a:spcBef>
              <a:spcAft>
                <a:spcPts val="0"/>
              </a:spcAft>
              <a:buFont typeface="Arial" panose="020B0604020202020204" pitchFamily="34" charset="0"/>
              <a:buChar char="•"/>
            </a:pPr>
            <a:r>
              <a:rPr lang="en-US" dirty="0">
                <a:latin typeface="Century Gothic" panose="020B0502020202020204" pitchFamily="34" charset="0"/>
              </a:rPr>
              <a:t>1) As found in the literature, really, really dense SAV causes water to have a very low reflectance. This could make the shallow water appear as deep water. </a:t>
            </a:r>
          </a:p>
          <a:p>
            <a:pPr marL="628650" lvl="1" indent="-171450">
              <a:spcBef>
                <a:spcPts val="0"/>
              </a:spcBef>
              <a:spcAft>
                <a:spcPts val="0"/>
              </a:spcAft>
              <a:buFont typeface="Arial" panose="020B0604020202020204" pitchFamily="34" charset="0"/>
              <a:buChar char="•"/>
            </a:pPr>
            <a:r>
              <a:rPr lang="en-US" dirty="0">
                <a:latin typeface="Century Gothic" panose="020B0502020202020204" pitchFamily="34" charset="0"/>
              </a:rPr>
              <a:t>2) That portion of the lake is where the Milwaukee River empties into Lake Michigan. Milwaukee River is where a lot of sewage is dumped into, so it could be that area is very rich in nutrients, making those pixels, once again, appear as deep water. Comparing it to the Habitat Suitability Map, which suggests that the location is conducive to Cladophora growth, the area may very well have high SAV growth because of the rich nutrients. The only way to figure this out is to fly there, dive underwater, and take a picture of what’s there, and we’ll discuss more about this later.</a:t>
            </a:r>
          </a:p>
          <a:p>
            <a:pPr marL="628650" lvl="1" indent="-171450">
              <a:spcBef>
                <a:spcPts val="0"/>
              </a:spcBef>
              <a:spcAft>
                <a:spcPts val="0"/>
              </a:spcAft>
              <a:buFont typeface="Arial" panose="020B0604020202020204" pitchFamily="34" charset="0"/>
              <a:buChar char="•"/>
            </a:pPr>
            <a:endParaRPr lang="en-US" dirty="0">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Map Sources</a:t>
            </a:r>
          </a:p>
          <a:p>
            <a:pPr marL="0" indent="0">
              <a:buFont typeface="Arial" panose="020B0604020202020204" pitchFamily="34" charset="0"/>
              <a:buNone/>
            </a:pPr>
            <a:endParaRPr lang="en-US" b="0" dirty="0">
              <a:latin typeface="Century Gothic" panose="020B0502020202020204" pitchFamily="34" charset="0"/>
              <a:sym typeface="Wingdings" panose="05000000000000000000" pitchFamily="2" charset="2"/>
            </a:endParaRPr>
          </a:p>
          <a:p>
            <a:pPr marL="0" indent="0">
              <a:buFont typeface="Arial" panose="020B0604020202020204" pitchFamily="34" charset="0"/>
              <a:buNone/>
            </a:pPr>
            <a:r>
              <a:rPr lang="en-US" b="0" dirty="0">
                <a:latin typeface="Century Gothic" panose="020B0502020202020204" pitchFamily="34" charset="0"/>
                <a:sym typeface="Wingdings" panose="05000000000000000000" pitchFamily="2" charset="2"/>
              </a:rPr>
              <a:t>Lake Michigan Water Resources Team</a:t>
            </a:r>
            <a:endParaRPr lang="en-US" b="0" dirty="0">
              <a:latin typeface="Century Gothic" panose="020B0502020202020204" pitchFamily="34" charset="0"/>
            </a:endParaRPr>
          </a:p>
          <a:p>
            <a:pPr marL="171450" indent="-171450">
              <a:buFont typeface="Arial" panose="020B0604020202020204" pitchFamily="34" charset="0"/>
              <a:buChar char="•"/>
            </a:pPr>
            <a:r>
              <a:rPr lang="en-US" b="0" dirty="0">
                <a:latin typeface="Century Gothic" panose="020B0502020202020204" pitchFamily="34" charset="0"/>
              </a:rPr>
              <a:t>Layers </a:t>
            </a:r>
            <a:r>
              <a:rPr lang="en-US" b="0" dirty="0">
                <a:latin typeface="Century Gothic" panose="020B0502020202020204" pitchFamily="34" charset="0"/>
                <a:sym typeface="Wingdings" panose="05000000000000000000" pitchFamily="2" charset="2"/>
              </a:rPr>
              <a:t>derived by the team</a:t>
            </a:r>
            <a:endParaRPr lang="en-US" sz="1200" dirty="0">
              <a:solidFill>
                <a:srgbClr val="FF0000"/>
              </a:solidFill>
              <a:latin typeface="Century Gothic" panose="020B0502020202020204" pitchFamily="34" charset="0"/>
            </a:endParaRPr>
          </a:p>
          <a:p>
            <a:pPr marL="0" lvl="0" indent="0">
              <a:spcBef>
                <a:spcPts val="0"/>
              </a:spcBef>
              <a:spcAft>
                <a:spcPts val="0"/>
              </a:spcAft>
              <a:buFont typeface="Arial" panose="020B0604020202020204" pitchFamily="34" charset="0"/>
              <a:buNone/>
            </a:pPr>
            <a:endParaRPr dirty="0">
              <a:latin typeface="Century Gothic" panose="020B0502020202020204" pitchFamily="34" charset="0"/>
            </a:endParaRPr>
          </a:p>
        </p:txBody>
      </p:sp>
      <p:sp>
        <p:nvSpPr>
          <p:cNvPr id="435" name="Google Shape;435;g3dd5ce8297_0_4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4948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de34c5337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b="1" dirty="0">
                <a:latin typeface="Century Gothic" panose="020B0502020202020204" pitchFamily="34" charset="0"/>
              </a:rPr>
              <a:t>Methodology: Predictive Map Script</a:t>
            </a:r>
            <a:endParaRPr b="1" dirty="0">
              <a:latin typeface="Century Gothic" panose="020B0502020202020204" pitchFamily="34" charset="0"/>
            </a:endParaRPr>
          </a:p>
          <a:p>
            <a:pPr marL="0" lvl="0" indent="0" rtl="0">
              <a:spcBef>
                <a:spcPts val="0"/>
              </a:spcBef>
              <a:spcAft>
                <a:spcPts val="0"/>
              </a:spcAft>
              <a:buClr>
                <a:schemeClr val="dk1"/>
              </a:buClr>
              <a:buSzPts val="1100"/>
              <a:buFont typeface="Arial"/>
              <a:buNone/>
            </a:pPr>
            <a:endParaRPr lang="en-US" dirty="0">
              <a:latin typeface="Century Gothic" panose="020B0502020202020204" pitchFamily="34" charset="0"/>
            </a:endParaRPr>
          </a:p>
          <a:p>
            <a:pPr marL="0" lvl="0" indent="0" rtl="0">
              <a:spcBef>
                <a:spcPts val="0"/>
              </a:spcBef>
              <a:spcAft>
                <a:spcPts val="0"/>
              </a:spcAft>
              <a:buClr>
                <a:schemeClr val="dk1"/>
              </a:buClr>
              <a:buSzPts val="1100"/>
              <a:buFont typeface="Arial"/>
              <a:buNone/>
            </a:pPr>
            <a:r>
              <a:rPr lang="en-US" dirty="0">
                <a:latin typeface="Century Gothic" panose="020B0502020202020204" pitchFamily="34" charset="0"/>
              </a:rPr>
              <a:t>Lawrence</a:t>
            </a:r>
            <a:endParaRPr dirty="0">
              <a:latin typeface="Century Gothic" panose="020B0502020202020204" pitchFamily="34" charset="0"/>
            </a:endParaRPr>
          </a:p>
          <a:p>
            <a:pPr marL="171450" lvl="0" indent="-171450" rtl="0">
              <a:spcBef>
                <a:spcPts val="0"/>
              </a:spcBef>
              <a:spcAft>
                <a:spcPts val="0"/>
              </a:spcAft>
              <a:buClr>
                <a:schemeClr val="dk1"/>
              </a:buClr>
              <a:buSzPts val="1100"/>
              <a:buFont typeface="Arial" panose="020B0604020202020204" pitchFamily="34" charset="0"/>
              <a:buChar char="•"/>
            </a:pPr>
            <a:r>
              <a:rPr lang="en-US" dirty="0">
                <a:latin typeface="Century Gothic" panose="020B0502020202020204" pitchFamily="34" charset="0"/>
              </a:rPr>
              <a:t>Our Predictive Map, was created based off a literature review written by </a:t>
            </a:r>
            <a:r>
              <a:rPr lang="en-US" dirty="0" err="1">
                <a:latin typeface="Century Gothic" panose="020B0502020202020204" pitchFamily="34" charset="0"/>
              </a:rPr>
              <a:t>Riely</a:t>
            </a:r>
            <a:r>
              <a:rPr lang="en-US" dirty="0">
                <a:latin typeface="Century Gothic" panose="020B0502020202020204" pitchFamily="34" charset="0"/>
              </a:rPr>
              <a:t> et al. which they found that the deposition of </a:t>
            </a:r>
            <a:r>
              <a:rPr lang="en-US" i="1" dirty="0">
                <a:latin typeface="Century Gothic" panose="020B0502020202020204" pitchFamily="34" charset="0"/>
              </a:rPr>
              <a:t>Cladophora </a:t>
            </a:r>
            <a:r>
              <a:rPr lang="en-US" dirty="0">
                <a:latin typeface="Century Gothic" panose="020B0502020202020204" pitchFamily="34" charset="0"/>
              </a:rPr>
              <a:t>was influenced by nearshore structures, shoreline curvature, local population density and nearshore bathymetry</a:t>
            </a:r>
          </a:p>
          <a:p>
            <a:pPr marL="171450" lvl="0" indent="-171450" rtl="0">
              <a:spcBef>
                <a:spcPts val="0"/>
              </a:spcBef>
              <a:spcAft>
                <a:spcPts val="0"/>
              </a:spcAft>
              <a:buClr>
                <a:schemeClr val="dk1"/>
              </a:buClr>
              <a:buSzPts val="1100"/>
              <a:buFont typeface="Arial" panose="020B0604020202020204" pitchFamily="34" charset="0"/>
              <a:buChar char="•"/>
            </a:pPr>
            <a:r>
              <a:rPr lang="en-US" dirty="0">
                <a:latin typeface="Century Gothic" panose="020B0502020202020204" pitchFamily="34" charset="0"/>
              </a:rPr>
              <a:t>We obtained the population density from U.S Census Bureau and used the same bathymetry data shown in previous slides</a:t>
            </a:r>
          </a:p>
          <a:p>
            <a:pPr marL="171450" lvl="0" indent="-171450" rtl="0">
              <a:spcBef>
                <a:spcPts val="0"/>
              </a:spcBef>
              <a:spcAft>
                <a:spcPts val="0"/>
              </a:spcAft>
              <a:buClr>
                <a:schemeClr val="dk1"/>
              </a:buClr>
              <a:buSzPts val="1100"/>
              <a:buFont typeface="Arial" panose="020B0604020202020204" pitchFamily="34" charset="0"/>
              <a:buChar char="•"/>
            </a:pPr>
            <a:r>
              <a:rPr lang="en-US" dirty="0">
                <a:latin typeface="Century Gothic" panose="020B0502020202020204" pitchFamily="34" charset="0"/>
              </a:rPr>
              <a:t>We also used ESRI’s Spatial Analyst to calculate curvature and decided to count the number of near shore structures at fell within 500m of each 5 beaches. </a:t>
            </a:r>
            <a:endParaRPr dirty="0">
              <a:latin typeface="Century Gothic" panose="020B0502020202020204" pitchFamily="34" charset="0"/>
            </a:endParaRPr>
          </a:p>
          <a:p>
            <a:pPr marL="0" lvl="0" indent="0" rtl="0">
              <a:spcBef>
                <a:spcPts val="0"/>
              </a:spcBef>
              <a:spcAft>
                <a:spcPts val="0"/>
              </a:spcAft>
              <a:buClr>
                <a:schemeClr val="dk1"/>
              </a:buClr>
              <a:buSzPts val="1100"/>
              <a:buFont typeface="Arial"/>
              <a:buNone/>
            </a:pPr>
            <a:endParaRPr dirty="0">
              <a:latin typeface="Century Gothic" panose="020B0502020202020204" pitchFamily="34" charset="0"/>
            </a:endParaRPr>
          </a:p>
          <a:p>
            <a:pPr marL="0" lvl="0" indent="0">
              <a:spcBef>
                <a:spcPts val="0"/>
              </a:spcBef>
              <a:spcAft>
                <a:spcPts val="0"/>
              </a:spcAft>
              <a:buClr>
                <a:schemeClr val="dk1"/>
              </a:buClr>
              <a:buSzPts val="1100"/>
              <a:buFont typeface="Arial"/>
              <a:buNone/>
            </a:pPr>
            <a:r>
              <a:rPr lang="en-US" dirty="0">
                <a:latin typeface="Century Gothic" panose="020B0502020202020204" pitchFamily="34" charset="0"/>
              </a:rPr>
              <a:t>**click**</a:t>
            </a:r>
            <a:endParaRPr dirty="0">
              <a:latin typeface="Century Gothic" panose="020B0502020202020204" pitchFamily="34" charset="0"/>
            </a:endParaRPr>
          </a:p>
          <a:p>
            <a:pPr marL="171450" lvl="0" indent="-171450" rtl="0">
              <a:spcBef>
                <a:spcPts val="0"/>
              </a:spcBef>
              <a:spcAft>
                <a:spcPts val="0"/>
              </a:spcAft>
              <a:buClr>
                <a:schemeClr val="dk1"/>
              </a:buClr>
              <a:buSzPts val="1100"/>
              <a:buFont typeface="Arial" panose="020B0604020202020204" pitchFamily="34" charset="0"/>
              <a:buChar char="•"/>
            </a:pPr>
            <a:r>
              <a:rPr lang="en-US" dirty="0">
                <a:latin typeface="Century Gothic" panose="020B0502020202020204" pitchFamily="34" charset="0"/>
              </a:rPr>
              <a:t>Here we are looking at an example with just one of the 5 beaches, the South Shore Park. </a:t>
            </a:r>
          </a:p>
          <a:p>
            <a:pPr marL="171450" lvl="0" indent="-171450" rtl="0">
              <a:spcBef>
                <a:spcPts val="0"/>
              </a:spcBef>
              <a:spcAft>
                <a:spcPts val="0"/>
              </a:spcAft>
              <a:buClr>
                <a:schemeClr val="dk1"/>
              </a:buClr>
              <a:buSzPts val="1100"/>
              <a:buFont typeface="Arial" panose="020B0604020202020204" pitchFamily="34" charset="0"/>
              <a:buChar char="•"/>
            </a:pPr>
            <a:r>
              <a:rPr lang="en-US" dirty="0">
                <a:latin typeface="Century Gothic" panose="020B0502020202020204" pitchFamily="34" charset="0"/>
              </a:rPr>
              <a:t>As you can see there are many nearshore structures within 500m buffer of the beach. </a:t>
            </a:r>
          </a:p>
          <a:p>
            <a:pPr marL="171450" lvl="0" indent="-171450" rtl="0">
              <a:spcBef>
                <a:spcPts val="0"/>
              </a:spcBef>
              <a:spcAft>
                <a:spcPts val="0"/>
              </a:spcAft>
              <a:buClr>
                <a:schemeClr val="dk1"/>
              </a:buClr>
              <a:buSzPts val="1100"/>
              <a:buFont typeface="Arial" panose="020B0604020202020204" pitchFamily="34" charset="0"/>
              <a:buChar char="•"/>
            </a:pPr>
            <a:r>
              <a:rPr lang="en-US" dirty="0">
                <a:latin typeface="Century Gothic" panose="020B0502020202020204" pitchFamily="34" charset="0"/>
              </a:rPr>
              <a:t>We have counted each and every nearshore structure that fell within our buffer zone and used those values to weight them in our map. </a:t>
            </a:r>
          </a:p>
          <a:p>
            <a:pPr marL="0" lvl="0" indent="0" rtl="0">
              <a:spcBef>
                <a:spcPts val="0"/>
              </a:spcBef>
              <a:spcAft>
                <a:spcPts val="0"/>
              </a:spcAft>
              <a:buClr>
                <a:schemeClr val="dk1"/>
              </a:buClr>
              <a:buSzPts val="1100"/>
              <a:buFont typeface="Arial"/>
              <a:buNone/>
            </a:pPr>
            <a:endParaRPr lang="en-US" dirty="0">
              <a:latin typeface="Century Gothic" panose="020B0502020202020204" pitchFamily="34" charset="0"/>
            </a:endParaRPr>
          </a:p>
          <a:p>
            <a:r>
              <a:rPr lang="en-US" b="1" dirty="0">
                <a:latin typeface="Century Gothic" panose="020B0502020202020204" pitchFamily="34" charset="0"/>
              </a:rPr>
              <a:t>Maps Source</a:t>
            </a:r>
          </a:p>
          <a:p>
            <a:endParaRPr lang="en-US" dirty="0">
              <a:latin typeface="Century Gothic" panose="020B0502020202020204" pitchFamily="34" charset="0"/>
            </a:endParaRPr>
          </a:p>
          <a:p>
            <a:r>
              <a:rPr lang="en-US" dirty="0">
                <a:latin typeface="Century Gothic" panose="020B0502020202020204" pitchFamily="34" charset="0"/>
              </a:rPr>
              <a:t>Lake Michigan Water Resources Team</a:t>
            </a:r>
          </a:p>
          <a:p>
            <a:pPr marL="171450" indent="-171450">
              <a:buFont typeface="Arial" panose="020B0604020202020204" pitchFamily="34" charset="0"/>
              <a:buChar char="•"/>
            </a:pPr>
            <a:r>
              <a:rPr lang="en-US" dirty="0">
                <a:latin typeface="Century Gothic" panose="020B0502020202020204" pitchFamily="34" charset="0"/>
                <a:sym typeface="Wingdings" panose="05000000000000000000" pitchFamily="2" charset="2"/>
              </a:rPr>
              <a:t>created by the team</a:t>
            </a:r>
            <a:endParaRPr lang="en-US" dirty="0">
              <a:latin typeface="Century Gothic" panose="020B0502020202020204" pitchFamily="34" charset="0"/>
            </a:endParaRPr>
          </a:p>
          <a:p>
            <a:pPr marL="0" lvl="0" indent="0" rtl="0">
              <a:spcBef>
                <a:spcPts val="0"/>
              </a:spcBef>
              <a:spcAft>
                <a:spcPts val="0"/>
              </a:spcAft>
              <a:buClr>
                <a:schemeClr val="dk1"/>
              </a:buClr>
              <a:buSzPts val="1100"/>
              <a:buFont typeface="Arial"/>
              <a:buNone/>
            </a:pPr>
            <a:endParaRPr dirty="0">
              <a:latin typeface="Century Gothic" panose="020B0502020202020204" pitchFamily="34" charset="0"/>
            </a:endParaRPr>
          </a:p>
          <a:p>
            <a:pPr marL="0" lvl="0" indent="0" rtl="0">
              <a:spcBef>
                <a:spcPts val="0"/>
              </a:spcBef>
              <a:spcAft>
                <a:spcPts val="0"/>
              </a:spcAft>
              <a:buClr>
                <a:schemeClr val="dk1"/>
              </a:buClr>
              <a:buSzPts val="1100"/>
              <a:buFont typeface="Arial"/>
              <a:buNone/>
            </a:pPr>
            <a:endParaRPr dirty="0">
              <a:latin typeface="Century Gothic" panose="020B0502020202020204" pitchFamily="34" charset="0"/>
            </a:endParaRPr>
          </a:p>
        </p:txBody>
      </p:sp>
      <p:sp>
        <p:nvSpPr>
          <p:cNvPr id="454" name="Google Shape;454;g3de34c5337_1_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3791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solidFill>
                  <a:srgbClr val="3289B4"/>
                </a:solidFill>
                <a:latin typeface="Century Gothic" panose="020B0502020202020204" pitchFamily="34" charset="0"/>
              </a:rPr>
              <a:t>About Milwaukee County Script</a:t>
            </a:r>
          </a:p>
          <a:p>
            <a:pPr marL="0" indent="0">
              <a:buFont typeface="Arial" panose="020B0604020202020204" pitchFamily="34" charset="0"/>
              <a:buNone/>
            </a:pPr>
            <a:endParaRPr lang="en-US" sz="1200" dirty="0">
              <a:solidFill>
                <a:srgbClr val="3289B4"/>
              </a:solidFill>
              <a:latin typeface="Century Gothic" panose="020B0502020202020204" pitchFamily="34" charset="0"/>
            </a:endParaRPr>
          </a:p>
          <a:p>
            <a:pPr marL="0" indent="0">
              <a:buFont typeface="Arial" panose="020B0604020202020204" pitchFamily="34" charset="0"/>
              <a:buNone/>
            </a:pPr>
            <a:r>
              <a:rPr lang="en-US" sz="1200" dirty="0">
                <a:solidFill>
                  <a:srgbClr val="3289B4"/>
                </a:solidFill>
                <a:latin typeface="Century Gothic" panose="020B0502020202020204" pitchFamily="34" charset="0"/>
              </a:rPr>
              <a:t>Jerrold</a:t>
            </a:r>
          </a:p>
          <a:p>
            <a:pPr marL="171450" indent="-171450">
              <a:buFont typeface="Arial" panose="020B0604020202020204" pitchFamily="34" charset="0"/>
              <a:buChar char="•"/>
            </a:pPr>
            <a:r>
              <a:rPr lang="en-US" sz="1200" dirty="0">
                <a:solidFill>
                  <a:srgbClr val="3289B4"/>
                </a:solidFill>
                <a:latin typeface="Century Gothic" panose="020B0502020202020204" pitchFamily="34" charset="0"/>
              </a:rPr>
              <a:t>Before we dive into the technical aspects of our project, let’s give a little bit of background on our project</a:t>
            </a:r>
          </a:p>
          <a:p>
            <a:pPr marL="171450" indent="-171450">
              <a:buFont typeface="Arial" panose="020B0604020202020204" pitchFamily="34" charset="0"/>
              <a:buChar char="•"/>
            </a:pPr>
            <a:r>
              <a:rPr lang="en-US" sz="1200" dirty="0">
                <a:solidFill>
                  <a:srgbClr val="3289B4"/>
                </a:solidFill>
                <a:latin typeface="Century Gothic" panose="020B0502020202020204" pitchFamily="34" charset="0"/>
              </a:rPr>
              <a:t>As you can tell from the title, our study area is focused on Milwaukee County, which is located in the state of Wisconsin on the west side of Lake Michigan</a:t>
            </a:r>
          </a:p>
          <a:p>
            <a:pPr marL="171450" indent="-171450">
              <a:buFont typeface="Arial" panose="020B0604020202020204" pitchFamily="34" charset="0"/>
              <a:buChar char="•"/>
            </a:pPr>
            <a:r>
              <a:rPr lang="en-US" sz="1200" dirty="0">
                <a:solidFill>
                  <a:srgbClr val="3289B4"/>
                </a:solidFill>
                <a:latin typeface="Century Gothic" panose="020B0502020202020204" pitchFamily="34" charset="0"/>
              </a:rPr>
              <a:t>The county has an estimated population of more than 950,000 people</a:t>
            </a:r>
          </a:p>
          <a:p>
            <a:pPr marL="171450" indent="-171450">
              <a:buFont typeface="Arial" panose="020B0604020202020204" pitchFamily="34" charset="0"/>
              <a:buChar char="•"/>
            </a:pPr>
            <a:r>
              <a:rPr lang="en-US" sz="1200" dirty="0">
                <a:solidFill>
                  <a:srgbClr val="3289B4"/>
                </a:solidFill>
                <a:latin typeface="Century Gothic" panose="020B0502020202020204" pitchFamily="34" charset="0"/>
              </a:rPr>
              <a:t>Tourism, especially the type related to the ecosystem services provided by Lake Michigan, is an important source of revenue for the cities along the shoreline.</a:t>
            </a:r>
          </a:p>
          <a:p>
            <a:pPr marL="171450" indent="-171450">
              <a:buFont typeface="Arial" panose="020B0604020202020204" pitchFamily="34" charset="0"/>
              <a:buChar char="•"/>
            </a:pPr>
            <a:r>
              <a:rPr lang="en-US" sz="1200" dirty="0">
                <a:solidFill>
                  <a:srgbClr val="3289B4"/>
                </a:solidFill>
                <a:latin typeface="Century Gothic" panose="020B0502020202020204" pitchFamily="34" charset="0"/>
              </a:rPr>
              <a:t>Therefore, keeping the beaches clean is often a priority for the city of Milwaukee</a:t>
            </a:r>
          </a:p>
          <a:p>
            <a:pPr marL="0" indent="0">
              <a:buFont typeface="Arial" panose="020B0604020202020204" pitchFamily="34" charset="0"/>
              <a:buNone/>
            </a:pPr>
            <a:endParaRPr lang="en-US" sz="1200" dirty="0">
              <a:solidFill>
                <a:srgbClr val="3289B4"/>
              </a:solidFill>
              <a:latin typeface="Century Gothic" panose="020B0502020202020204" pitchFamily="34" charset="0"/>
            </a:endParaRPr>
          </a:p>
          <a:p>
            <a:pPr marL="0" indent="0">
              <a:buFont typeface="Arial" panose="020B0604020202020204" pitchFamily="34" charset="0"/>
              <a:buNone/>
            </a:pPr>
            <a:r>
              <a:rPr lang="en-US" sz="1200" b="1" dirty="0">
                <a:solidFill>
                  <a:srgbClr val="3289B4"/>
                </a:solidFill>
                <a:latin typeface="Century Gothic" panose="020B0502020202020204" pitchFamily="34" charset="0"/>
              </a:rPr>
              <a:t>Image Source</a:t>
            </a:r>
          </a:p>
          <a:p>
            <a:pPr marL="0" indent="0">
              <a:buFont typeface="Arial" panose="020B0604020202020204" pitchFamily="34" charset="0"/>
              <a:buNone/>
            </a:pPr>
            <a:endParaRPr lang="en-US" sz="1200" dirty="0">
              <a:solidFill>
                <a:srgbClr val="3289B4"/>
              </a:solidFill>
              <a:latin typeface="Century Gothic" panose="020B0502020202020204" pitchFamily="34" charset="0"/>
            </a:endParaRPr>
          </a:p>
          <a:p>
            <a:pPr marL="0" indent="0">
              <a:buFont typeface="Arial" panose="020B0604020202020204" pitchFamily="34" charset="0"/>
              <a:buNone/>
            </a:pPr>
            <a:r>
              <a:rPr lang="en-US" sz="1200" dirty="0">
                <a:solidFill>
                  <a:srgbClr val="3289B4"/>
                </a:solidFill>
                <a:latin typeface="Century Gothic" panose="020B0502020202020204" pitchFamily="34" charset="0"/>
              </a:rPr>
              <a:t>Groundwork Milwaukee</a:t>
            </a:r>
          </a:p>
          <a:p>
            <a:pPr marL="171450" indent="-171450">
              <a:buFont typeface="Arial" panose="020B0604020202020204" pitchFamily="34" charset="0"/>
              <a:buChar char="•"/>
            </a:pPr>
            <a:r>
              <a:rPr lang="en-US" sz="1200" dirty="0">
                <a:solidFill>
                  <a:srgbClr val="3289B4"/>
                </a:solidFill>
                <a:latin typeface="Century Gothic" panose="020B0502020202020204" pitchFamily="34" charset="0"/>
              </a:rPr>
              <a:t>“beach” </a:t>
            </a:r>
            <a:r>
              <a:rPr lang="en-US" sz="1200" dirty="0">
                <a:solidFill>
                  <a:srgbClr val="3289B4"/>
                </a:solidFill>
                <a:latin typeface="Century Gothic" panose="020B0502020202020204" pitchFamily="34" charset="0"/>
                <a:sym typeface="Wingdings" panose="05000000000000000000" pitchFamily="2" charset="2"/>
              </a:rPr>
              <a:t> </a:t>
            </a:r>
            <a:r>
              <a:rPr lang="en-US" sz="1200" dirty="0">
                <a:solidFill>
                  <a:srgbClr val="3289B4"/>
                </a:solidFill>
                <a:latin typeface="Century Gothic" panose="020B0502020202020204" pitchFamily="34" charset="0"/>
              </a:rPr>
              <a:t>received permission to use via email from our project partner, who captured the image.</a:t>
            </a:r>
          </a:p>
          <a:p>
            <a:pPr marL="628650" lvl="1" indent="-171450">
              <a:buFont typeface="Arial" panose="020B0604020202020204" pitchFamily="34" charset="0"/>
              <a:buChar char="•"/>
            </a:pPr>
            <a:r>
              <a:rPr lang="en-US" sz="1200" dirty="0">
                <a:solidFill>
                  <a:srgbClr val="3289B4"/>
                </a:solidFill>
                <a:latin typeface="Century Gothic" panose="020B0502020202020204" pitchFamily="34" charset="0"/>
              </a:rPr>
              <a:t>http://www.groundworkmke.org/ </a:t>
            </a: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3817643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dd5ce8297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1" dirty="0">
                <a:latin typeface="Century Gothic" panose="020B0502020202020204" pitchFamily="34" charset="0"/>
              </a:rPr>
              <a:t>Results &amp; Analysis: Washup Predictive Map</a:t>
            </a:r>
          </a:p>
          <a:p>
            <a:pPr marL="0" lvl="0" indent="0">
              <a:spcBef>
                <a:spcPts val="0"/>
              </a:spcBef>
              <a:spcAft>
                <a:spcPts val="0"/>
              </a:spcAft>
              <a:buNone/>
            </a:pPr>
            <a:endParaRPr lang="en-US" dirty="0">
              <a:latin typeface="Century Gothic" panose="020B0502020202020204" pitchFamily="34" charset="0"/>
            </a:endParaRPr>
          </a:p>
          <a:p>
            <a:pPr marL="0" lvl="0" indent="0">
              <a:spcBef>
                <a:spcPts val="0"/>
              </a:spcBef>
              <a:spcAft>
                <a:spcPts val="0"/>
              </a:spcAft>
              <a:buNone/>
            </a:pPr>
            <a:r>
              <a:rPr lang="en-US" dirty="0">
                <a:latin typeface="Century Gothic" panose="020B0502020202020204" pitchFamily="34" charset="0"/>
              </a:rPr>
              <a:t>Lawrence</a:t>
            </a:r>
            <a:endParaRPr dirty="0">
              <a:latin typeface="Century Gothic" panose="020B0502020202020204" pitchFamily="34" charset="0"/>
            </a:endParaRP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This here is the final product of our Predictive Map where you can see the 6 beaches with their predictive value based from all the factors from the previous slides</a:t>
            </a: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We did not include one beach, the Veterans Beach because it was in a freshwater lagoon, with no near shore structures</a:t>
            </a: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Our results show that South Shore Park had the highest predictive value</a:t>
            </a: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Deneine Powell, the executive director of Groundwork Milwaukee, confirmed with us that the South Shore Park does indeed a lot of </a:t>
            </a:r>
            <a:r>
              <a:rPr lang="en-US" i="1" dirty="0">
                <a:latin typeface="Century Gothic" panose="020B0502020202020204" pitchFamily="34" charset="0"/>
              </a:rPr>
              <a:t>Cladophora </a:t>
            </a:r>
            <a:r>
              <a:rPr lang="en-US" i="0" dirty="0">
                <a:latin typeface="Century Gothic" panose="020B0502020202020204" pitchFamily="34" charset="0"/>
              </a:rPr>
              <a:t>wash up</a:t>
            </a:r>
          </a:p>
          <a:p>
            <a:pPr marL="171450" lvl="0" indent="-171450">
              <a:spcBef>
                <a:spcPts val="0"/>
              </a:spcBef>
              <a:spcAft>
                <a:spcPts val="0"/>
              </a:spcAft>
              <a:buFont typeface="Arial" panose="020B0604020202020204" pitchFamily="34" charset="0"/>
              <a:buChar char="•"/>
            </a:pPr>
            <a:endParaRPr lang="en-US" i="0" dirty="0">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Map Source</a:t>
            </a:r>
          </a:p>
          <a:p>
            <a:pPr marL="0" indent="0">
              <a:buFont typeface="Arial" panose="020B0604020202020204" pitchFamily="34" charset="0"/>
              <a:buNone/>
            </a:pPr>
            <a:endParaRPr lang="en-US" b="0" dirty="0">
              <a:latin typeface="Century Gothic" panose="020B0502020202020204" pitchFamily="34" charset="0"/>
              <a:sym typeface="Wingdings" panose="05000000000000000000" pitchFamily="2" charset="2"/>
            </a:endParaRPr>
          </a:p>
          <a:p>
            <a:pPr marL="0" indent="0">
              <a:buFont typeface="Arial" panose="020B0604020202020204" pitchFamily="34" charset="0"/>
              <a:buNone/>
            </a:pPr>
            <a:r>
              <a:rPr lang="en-US" b="0" dirty="0">
                <a:latin typeface="Century Gothic" panose="020B0502020202020204" pitchFamily="34" charset="0"/>
                <a:sym typeface="Wingdings" panose="05000000000000000000" pitchFamily="2" charset="2"/>
              </a:rPr>
              <a:t>Lake Michigan Water Resources Team</a:t>
            </a:r>
            <a:endParaRPr lang="en-US" b="0" dirty="0">
              <a:latin typeface="Century Gothic" panose="020B0502020202020204" pitchFamily="34" charset="0"/>
            </a:endParaRPr>
          </a:p>
          <a:p>
            <a:pPr marL="171450" indent="-171450">
              <a:buFont typeface="Arial" panose="020B0604020202020204" pitchFamily="34" charset="0"/>
              <a:buChar char="•"/>
            </a:pPr>
            <a:r>
              <a:rPr lang="en-US" b="0" dirty="0">
                <a:latin typeface="Century Gothic" panose="020B0502020202020204" pitchFamily="34" charset="0"/>
              </a:rPr>
              <a:t>Layers </a:t>
            </a:r>
            <a:r>
              <a:rPr lang="en-US" b="0" dirty="0">
                <a:latin typeface="Century Gothic" panose="020B0502020202020204" pitchFamily="34" charset="0"/>
                <a:sym typeface="Wingdings" panose="05000000000000000000" pitchFamily="2" charset="2"/>
              </a:rPr>
              <a:t>derived by the team</a:t>
            </a:r>
            <a:endParaRPr lang="en-US" sz="1200" dirty="0">
              <a:solidFill>
                <a:srgbClr val="FF0000"/>
              </a:solidFill>
              <a:latin typeface="Century Gothic" panose="020B0502020202020204" pitchFamily="34" charset="0"/>
            </a:endParaRPr>
          </a:p>
          <a:p>
            <a:pPr marL="0" lvl="0" indent="0">
              <a:spcBef>
                <a:spcPts val="0"/>
              </a:spcBef>
              <a:spcAft>
                <a:spcPts val="0"/>
              </a:spcAft>
              <a:buFont typeface="Arial" panose="020B0604020202020204" pitchFamily="34" charset="0"/>
              <a:buNone/>
            </a:pPr>
            <a:endParaRPr i="0" dirty="0">
              <a:latin typeface="Century Gothic" panose="020B0502020202020204" pitchFamily="34" charset="0"/>
            </a:endParaRPr>
          </a:p>
        </p:txBody>
      </p:sp>
      <p:sp>
        <p:nvSpPr>
          <p:cNvPr id="472" name="Google Shape;472;g3dd5ce8297_0_2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9303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3e9aebe9cd_1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1" dirty="0">
                <a:latin typeface="Century Gothic" panose="020B0502020202020204" pitchFamily="34" charset="0"/>
              </a:rPr>
              <a:t>Results: Floating Algae Index (FAI) Script</a:t>
            </a:r>
            <a:endParaRPr b="1" dirty="0">
              <a:latin typeface="Century Gothic" panose="020B0502020202020204" pitchFamily="34" charset="0"/>
            </a:endParaRPr>
          </a:p>
          <a:p>
            <a:pPr marL="0" lvl="0" indent="0">
              <a:spcBef>
                <a:spcPts val="0"/>
              </a:spcBef>
              <a:spcAft>
                <a:spcPts val="0"/>
              </a:spcAft>
              <a:buNone/>
            </a:pPr>
            <a:endParaRPr lang="en-US" dirty="0">
              <a:latin typeface="Century Gothic" panose="020B0502020202020204" pitchFamily="34" charset="0"/>
            </a:endParaRPr>
          </a:p>
          <a:p>
            <a:pPr marL="0" lvl="0" indent="0">
              <a:spcBef>
                <a:spcPts val="0"/>
              </a:spcBef>
              <a:spcAft>
                <a:spcPts val="0"/>
              </a:spcAft>
              <a:buNone/>
            </a:pPr>
            <a:r>
              <a:rPr lang="en-US" dirty="0">
                <a:latin typeface="Century Gothic" panose="020B0502020202020204" pitchFamily="34" charset="0"/>
              </a:rPr>
              <a:t>Lawrence</a:t>
            </a:r>
            <a:endParaRPr dirty="0">
              <a:latin typeface="Century Gothic" panose="020B0502020202020204" pitchFamily="34" charset="0"/>
            </a:endParaRP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Without in situ data to validate washup predictive maps, we decided to compare them to floating algae index maps</a:t>
            </a: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FAI was produced by processing Landsat Imagery using the water quality index software ACOLITE. </a:t>
            </a: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We were hoping to consistently see patches of (blue) high FAI indexes along the shoreline throughout all our images, like in September 2017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However, as you can see, it varies with each image. </a:t>
            </a: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One explanation for this is that </a:t>
            </a:r>
            <a:r>
              <a:rPr lang="en-US" i="1" dirty="0">
                <a:latin typeface="Century Gothic" panose="020B0502020202020204" pitchFamily="34" charset="0"/>
              </a:rPr>
              <a:t>Cladophora </a:t>
            </a:r>
            <a:r>
              <a:rPr lang="en-US" dirty="0">
                <a:latin typeface="Century Gothic" panose="020B0502020202020204" pitchFamily="34" charset="0"/>
              </a:rPr>
              <a:t>may have already washed up onto the beaches, for example in September 2016, or the currents have taken the floating </a:t>
            </a:r>
            <a:r>
              <a:rPr lang="en-US" i="1" dirty="0">
                <a:latin typeface="Century Gothic" panose="020B0502020202020204" pitchFamily="34" charset="0"/>
              </a:rPr>
              <a:t>Cladophora </a:t>
            </a:r>
            <a:r>
              <a:rPr lang="en-US" dirty="0">
                <a:latin typeface="Century Gothic" panose="020B0502020202020204" pitchFamily="34" charset="0"/>
              </a:rPr>
              <a:t>elsewhere outside of our study area. </a:t>
            </a:r>
          </a:p>
          <a:p>
            <a:pPr marL="171450" lvl="0" indent="-171450">
              <a:spcBef>
                <a:spcPts val="0"/>
              </a:spcBef>
              <a:spcAft>
                <a:spcPts val="0"/>
              </a:spcAft>
              <a:buFont typeface="Arial" panose="020B0604020202020204" pitchFamily="34" charset="0"/>
              <a:buChar char="•"/>
            </a:pPr>
            <a:r>
              <a:rPr lang="en-US" dirty="0">
                <a:latin typeface="Century Gothic" panose="020B0502020202020204" pitchFamily="34" charset="0"/>
              </a:rPr>
              <a:t>To see if this might be true, we overlaid water current direction data over our FAI maps.. </a:t>
            </a:r>
            <a:endParaRPr dirty="0">
              <a:latin typeface="Century Gothic" panose="020B0502020202020204" pitchFamily="34" charset="0"/>
            </a:endParaRPr>
          </a:p>
          <a:p>
            <a:pPr marL="0" lvl="0" indent="0">
              <a:spcBef>
                <a:spcPts val="0"/>
              </a:spcBef>
              <a:spcAft>
                <a:spcPts val="0"/>
              </a:spcAft>
              <a:buNone/>
            </a:pPr>
            <a:endParaRPr dirty="0">
              <a:latin typeface="Century Gothic" panose="020B0502020202020204" pitchFamily="34" charset="0"/>
            </a:endParaRPr>
          </a:p>
          <a:p>
            <a:r>
              <a:rPr lang="en-US" b="1" dirty="0">
                <a:latin typeface="Century Gothic" panose="020B0502020202020204" pitchFamily="34" charset="0"/>
              </a:rPr>
              <a:t>Maps Source</a:t>
            </a:r>
          </a:p>
          <a:p>
            <a:endParaRPr lang="en-US" dirty="0">
              <a:latin typeface="Century Gothic" panose="020B0502020202020204" pitchFamily="34" charset="0"/>
            </a:endParaRPr>
          </a:p>
          <a:p>
            <a:r>
              <a:rPr lang="en-US" dirty="0">
                <a:latin typeface="Century Gothic" panose="020B0502020202020204" pitchFamily="34" charset="0"/>
              </a:rPr>
              <a:t>Lake Michigan Water Resources Team</a:t>
            </a:r>
          </a:p>
          <a:p>
            <a:pPr marL="171450" indent="-171450">
              <a:buFont typeface="Arial" panose="020B0604020202020204" pitchFamily="34" charset="0"/>
              <a:buChar char="•"/>
            </a:pPr>
            <a:r>
              <a:rPr lang="en-US" dirty="0">
                <a:latin typeface="Century Gothic" panose="020B0502020202020204" pitchFamily="34" charset="0"/>
                <a:sym typeface="Wingdings" panose="05000000000000000000" pitchFamily="2" charset="2"/>
              </a:rPr>
              <a:t>created by the team</a:t>
            </a:r>
            <a:endParaRPr lang="en-US" dirty="0">
              <a:latin typeface="Century Gothic" panose="020B0502020202020204" pitchFamily="34" charset="0"/>
            </a:endParaRPr>
          </a:p>
          <a:p>
            <a:pPr marL="0" lvl="0" indent="0" rtl="0">
              <a:spcBef>
                <a:spcPts val="0"/>
              </a:spcBef>
              <a:spcAft>
                <a:spcPts val="0"/>
              </a:spcAft>
              <a:buNone/>
            </a:pPr>
            <a:endParaRPr dirty="0">
              <a:latin typeface="Century Gothic" panose="020B0502020202020204" pitchFamily="34" charset="0"/>
            </a:endParaRPr>
          </a:p>
          <a:p>
            <a:pPr marL="0" lvl="0" indent="0" rtl="0">
              <a:spcBef>
                <a:spcPts val="0"/>
              </a:spcBef>
              <a:spcAft>
                <a:spcPts val="0"/>
              </a:spcAft>
              <a:buNone/>
            </a:pPr>
            <a:endParaRPr dirty="0">
              <a:latin typeface="Century Gothic" panose="020B0502020202020204" pitchFamily="34" charset="0"/>
            </a:endParaRPr>
          </a:p>
          <a:p>
            <a:pPr marL="0" lvl="0" indent="0" rtl="0">
              <a:spcBef>
                <a:spcPts val="0"/>
              </a:spcBef>
              <a:spcAft>
                <a:spcPts val="0"/>
              </a:spcAft>
              <a:buNone/>
            </a:pPr>
            <a:endParaRPr dirty="0">
              <a:latin typeface="Century Gothic" panose="020B0502020202020204" pitchFamily="34" charset="0"/>
            </a:endParaRPr>
          </a:p>
        </p:txBody>
      </p:sp>
      <p:sp>
        <p:nvSpPr>
          <p:cNvPr id="1085" name="Google Shape;1085;g3e9aebe9cd_1_15: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7491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3de66bb991_1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1" dirty="0">
                <a:latin typeface="Century Gothic" panose="020B0502020202020204" pitchFamily="34" charset="0"/>
              </a:rPr>
              <a:t>Results: FAI &amp; Lake Currents Script</a:t>
            </a:r>
            <a:endParaRPr b="1" dirty="0">
              <a:latin typeface="Century Gothic" panose="020B0502020202020204" pitchFamily="34" charset="0"/>
            </a:endParaRPr>
          </a:p>
          <a:p>
            <a:pPr marL="0" lvl="0" indent="0" rtl="0">
              <a:spcBef>
                <a:spcPts val="0"/>
              </a:spcBef>
              <a:spcAft>
                <a:spcPts val="0"/>
              </a:spcAft>
              <a:buNone/>
            </a:pPr>
            <a:endParaRPr lang="en-US" dirty="0">
              <a:latin typeface="Century Gothic" panose="020B0502020202020204" pitchFamily="34" charset="0"/>
            </a:endParaRPr>
          </a:p>
          <a:p>
            <a:pPr marL="0" lvl="0" indent="0" rtl="0">
              <a:spcBef>
                <a:spcPts val="0"/>
              </a:spcBef>
              <a:spcAft>
                <a:spcPts val="0"/>
              </a:spcAft>
              <a:buNone/>
            </a:pPr>
            <a:r>
              <a:rPr lang="en-US" dirty="0">
                <a:latin typeface="Century Gothic" panose="020B0502020202020204" pitchFamily="34" charset="0"/>
              </a:rPr>
              <a:t>Lawrence</a:t>
            </a:r>
            <a:endParaRPr dirty="0">
              <a:latin typeface="Century Gothic" panose="020B0502020202020204" pitchFamily="34" charset="0"/>
            </a:endParaRPr>
          </a:p>
          <a:p>
            <a:pPr marL="171450" lvl="0" indent="-171450" rtl="0">
              <a:spcBef>
                <a:spcPts val="0"/>
              </a:spcBef>
              <a:spcAft>
                <a:spcPts val="0"/>
              </a:spcAft>
              <a:buFont typeface="Arial" panose="020B0604020202020204" pitchFamily="34" charset="0"/>
              <a:buChar char="•"/>
            </a:pPr>
            <a:r>
              <a:rPr lang="en-US" dirty="0">
                <a:latin typeface="Century Gothic" panose="020B0502020202020204" pitchFamily="34" charset="0"/>
              </a:rPr>
              <a:t>Here we have overlaid the FAI to lake current data. </a:t>
            </a:r>
          </a:p>
          <a:p>
            <a:pPr marL="171450" lvl="0" indent="-171450" rtl="0">
              <a:spcBef>
                <a:spcPts val="0"/>
              </a:spcBef>
              <a:spcAft>
                <a:spcPts val="0"/>
              </a:spcAft>
              <a:buFont typeface="Arial" panose="020B0604020202020204" pitchFamily="34" charset="0"/>
              <a:buChar char="•"/>
            </a:pPr>
            <a:r>
              <a:rPr lang="en-US" dirty="0">
                <a:latin typeface="Century Gothic" panose="020B0502020202020204" pitchFamily="34" charset="0"/>
              </a:rPr>
              <a:t>As you can see lake current drastically changes from month to month. </a:t>
            </a:r>
          </a:p>
          <a:p>
            <a:pPr marL="171450" lvl="0" indent="-171450" rtl="0">
              <a:spcBef>
                <a:spcPts val="0"/>
              </a:spcBef>
              <a:spcAft>
                <a:spcPts val="0"/>
              </a:spcAft>
              <a:buFont typeface="Arial" panose="020B0604020202020204" pitchFamily="34" charset="0"/>
              <a:buChar char="•"/>
            </a:pPr>
            <a:r>
              <a:rPr lang="en-US" dirty="0">
                <a:latin typeface="Century Gothic" panose="020B0502020202020204" pitchFamily="34" charset="0"/>
              </a:rPr>
              <a:t>Looking at these 4 images, it is hard to say that any one of the 6 beaches gets the most </a:t>
            </a:r>
            <a:r>
              <a:rPr lang="en-US" i="1" dirty="0">
                <a:latin typeface="Century Gothic" panose="020B0502020202020204" pitchFamily="34" charset="0"/>
              </a:rPr>
              <a:t>Cladophora </a:t>
            </a:r>
            <a:r>
              <a:rPr lang="en-US" dirty="0">
                <a:latin typeface="Century Gothic" panose="020B0502020202020204" pitchFamily="34" charset="0"/>
              </a:rPr>
              <a:t>wash up.  </a:t>
            </a:r>
          </a:p>
          <a:p>
            <a:pPr marL="171450" lvl="0" indent="-171450" rtl="0">
              <a:spcBef>
                <a:spcPts val="0"/>
              </a:spcBef>
              <a:spcAft>
                <a:spcPts val="0"/>
              </a:spcAft>
              <a:buFont typeface="Arial" panose="020B0604020202020204" pitchFamily="34" charset="0"/>
              <a:buChar char="•"/>
            </a:pPr>
            <a:r>
              <a:rPr lang="en-US" dirty="0">
                <a:latin typeface="Century Gothic" panose="020B0502020202020204" pitchFamily="34" charset="0"/>
              </a:rPr>
              <a:t>There are no apparent patterns or correlations between these 4 images. </a:t>
            </a:r>
            <a:endParaRPr dirty="0">
              <a:latin typeface="Century Gothic" panose="020B0502020202020204" pitchFamily="34" charset="0"/>
            </a:endParaRPr>
          </a:p>
          <a:p>
            <a:pPr marL="0" lvl="0" indent="0" rtl="0">
              <a:spcBef>
                <a:spcPts val="0"/>
              </a:spcBef>
              <a:spcAft>
                <a:spcPts val="0"/>
              </a:spcAft>
              <a:buNone/>
            </a:pPr>
            <a:endParaRPr lang="en-US" dirty="0">
              <a:latin typeface="Century Gothic" panose="020B0502020202020204" pitchFamily="34" charset="0"/>
            </a:endParaRPr>
          </a:p>
          <a:p>
            <a:r>
              <a:rPr lang="en-US" b="1" dirty="0">
                <a:latin typeface="Century Gothic" panose="020B0502020202020204" pitchFamily="34" charset="0"/>
              </a:rPr>
              <a:t>Maps Source</a:t>
            </a:r>
          </a:p>
          <a:p>
            <a:endParaRPr lang="en-US" dirty="0">
              <a:latin typeface="Century Gothic" panose="020B0502020202020204" pitchFamily="34" charset="0"/>
            </a:endParaRPr>
          </a:p>
          <a:p>
            <a:r>
              <a:rPr lang="en-US" dirty="0">
                <a:latin typeface="Century Gothic" panose="020B0502020202020204" pitchFamily="34" charset="0"/>
              </a:rPr>
              <a:t>Lake Michigan Water Resources Team</a:t>
            </a:r>
          </a:p>
          <a:p>
            <a:pPr marL="171450" indent="-171450">
              <a:buFont typeface="Arial" panose="020B0604020202020204" pitchFamily="34" charset="0"/>
              <a:buChar char="•"/>
            </a:pPr>
            <a:r>
              <a:rPr lang="en-US" dirty="0">
                <a:latin typeface="Century Gothic" panose="020B0502020202020204" pitchFamily="34" charset="0"/>
                <a:sym typeface="Wingdings" panose="05000000000000000000" pitchFamily="2" charset="2"/>
              </a:rPr>
              <a:t>created by the team</a:t>
            </a:r>
            <a:endParaRPr lang="en-US" dirty="0">
              <a:latin typeface="Century Gothic" panose="020B0502020202020204" pitchFamily="34" charset="0"/>
            </a:endParaRPr>
          </a:p>
          <a:p>
            <a:pPr marL="0" lvl="0" indent="0" rtl="0">
              <a:spcBef>
                <a:spcPts val="0"/>
              </a:spcBef>
              <a:spcAft>
                <a:spcPts val="0"/>
              </a:spcAft>
              <a:buNone/>
            </a:pPr>
            <a:endParaRPr dirty="0">
              <a:latin typeface="Century Gothic" panose="020B0502020202020204" pitchFamily="34" charset="0"/>
            </a:endParaRPr>
          </a:p>
        </p:txBody>
      </p:sp>
      <p:sp>
        <p:nvSpPr>
          <p:cNvPr id="1104" name="Google Shape;1104;g3de66bb991_1_29: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5924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3e9aebe9cd_1_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1" name="Google Shape;1131;g3e9aebe9cd_1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1" dirty="0">
                <a:latin typeface="Century Gothic" panose="020B0502020202020204" pitchFamily="34" charset="0"/>
              </a:rPr>
              <a:t>Errors and Uncertainties Script</a:t>
            </a:r>
          </a:p>
          <a:p>
            <a:pPr marL="0" lvl="0" indent="0" rtl="0">
              <a:spcBef>
                <a:spcPts val="0"/>
              </a:spcBef>
              <a:spcAft>
                <a:spcPts val="0"/>
              </a:spcAft>
              <a:buNone/>
            </a:pPr>
            <a:endParaRPr lang="en-US" dirty="0">
              <a:latin typeface="Century Gothic" panose="020B0502020202020204" pitchFamily="34" charset="0"/>
            </a:endParaRPr>
          </a:p>
          <a:p>
            <a:pPr marL="0" lvl="0" indent="0" rtl="0">
              <a:spcBef>
                <a:spcPts val="0"/>
              </a:spcBef>
              <a:spcAft>
                <a:spcPts val="0"/>
              </a:spcAft>
              <a:buNone/>
            </a:pPr>
            <a:r>
              <a:rPr lang="en-US" dirty="0">
                <a:latin typeface="Century Gothic" panose="020B0502020202020204" pitchFamily="34" charset="0"/>
              </a:rPr>
              <a:t>Steven</a:t>
            </a:r>
            <a:endParaRPr dirty="0">
              <a:latin typeface="Century Gothic" panose="020B0502020202020204" pitchFamily="34" charset="0"/>
            </a:endParaRPr>
          </a:p>
          <a:p>
            <a:pPr marL="171450" lvl="0" indent="-171450" rtl="0">
              <a:spcBef>
                <a:spcPts val="0"/>
              </a:spcBef>
              <a:spcAft>
                <a:spcPts val="0"/>
              </a:spcAft>
              <a:buFont typeface="Arial" panose="020B0604020202020204" pitchFamily="34" charset="0"/>
              <a:buChar char="•"/>
            </a:pPr>
            <a:r>
              <a:rPr lang="en-US" dirty="0">
                <a:latin typeface="Century Gothic" panose="020B0502020202020204" pitchFamily="34" charset="0"/>
              </a:rPr>
              <a:t>The errors and uncertainties in our project can be boiled down to a few factors:</a:t>
            </a:r>
          </a:p>
          <a:p>
            <a:pPr marL="0" lvl="0" indent="0" rtl="0">
              <a:spcBef>
                <a:spcPts val="0"/>
              </a:spcBef>
              <a:spcAft>
                <a:spcPts val="0"/>
              </a:spcAft>
              <a:buFont typeface="Arial" panose="020B0604020202020204" pitchFamily="34" charset="0"/>
              <a:buNone/>
            </a:pPr>
            <a:endParaRPr lang="en-US" dirty="0">
              <a:latin typeface="Century Gothic" panose="020B0502020202020204" pitchFamily="34" charset="0"/>
            </a:endParaRPr>
          </a:p>
          <a:p>
            <a:pPr marL="171450" lvl="0" indent="-171450" rtl="0">
              <a:spcBef>
                <a:spcPts val="0"/>
              </a:spcBef>
              <a:spcAft>
                <a:spcPts val="0"/>
              </a:spcAft>
              <a:buFont typeface="Arial" panose="020B0604020202020204" pitchFamily="34" charset="0"/>
              <a:buChar char="•"/>
            </a:pPr>
            <a:r>
              <a:rPr lang="en-US" dirty="0">
                <a:latin typeface="Century Gothic" panose="020B0502020202020204" pitchFamily="34" charset="0"/>
              </a:rPr>
              <a:t>First, there is a lack of field data collected needed for validation purposes in our study area</a:t>
            </a:r>
          </a:p>
          <a:p>
            <a:pPr marL="628650" lvl="1" indent="-171450" rtl="0">
              <a:spcBef>
                <a:spcPts val="0"/>
              </a:spcBef>
              <a:spcAft>
                <a:spcPts val="0"/>
              </a:spcAft>
              <a:buFont typeface="Arial" panose="020B0604020202020204" pitchFamily="34" charset="0"/>
              <a:buChar char="•"/>
            </a:pPr>
            <a:r>
              <a:rPr lang="en-US" dirty="0">
                <a:latin typeface="Century Gothic" panose="020B0502020202020204" pitchFamily="34" charset="0"/>
              </a:rPr>
              <a:t>Being able to have some ground data from our study area and study period of what is sand and what is SAV would help us calibrate and validate all our maps.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We also didn’t know how to weigh each parameter of the suitability map. Having ground data would allow us to build a robust model by accurately determining the weights for the parameters.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As Lawrence mentioned, the Floating Algae Index doesn’t account for turbidity. There’s another method, called the Scaled Algae Index, which takes FAI, accounts for turbidity, and more accurately detects algae in the water. However, you have to know from field observations if there is floating algae in the satellite image to use the Scaled Algae Index, which we can’t officially confirm, so we couldn’t use it.</a:t>
            </a:r>
          </a:p>
          <a:p>
            <a:pPr marL="171450" lvl="0" indent="-171450" rtl="0">
              <a:spcBef>
                <a:spcPts val="0"/>
              </a:spcBef>
              <a:spcAft>
                <a:spcPts val="0"/>
              </a:spcAft>
              <a:buFont typeface="Arial" panose="020B0604020202020204" pitchFamily="34" charset="0"/>
              <a:buChar char="•"/>
            </a:pPr>
            <a:r>
              <a:rPr lang="en-US" dirty="0">
                <a:latin typeface="Century Gothic" panose="020B0502020202020204" pitchFamily="34" charset="0"/>
              </a:rPr>
              <a:t>Second, if we were able to find data that we needed, we ran into another issue: the lack of high resolution data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Landsat data has a spatial resolution of 30 meters by 30 meters.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Unfortunately, the beaches along Lake Michigan are pretty small and the shoreline is pretty curvy. Thus, a lot of the beaches were the size of one pixel and a lot of other spatial data didn’t exactly line up with the shoreline.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For example, we had upwelling and nutrient data, which would have been beneficial for our suitability map; however, given the large spatial resolution, the pixels didn’t cover the areas we wanted. You can see it in this image.</a:t>
            </a:r>
          </a:p>
          <a:p>
            <a:pPr marL="171450" lvl="0" indent="-171450" rtl="0">
              <a:spcBef>
                <a:spcPts val="0"/>
              </a:spcBef>
              <a:spcAft>
                <a:spcPts val="0"/>
              </a:spcAft>
              <a:buFont typeface="Arial" panose="020B0604020202020204" pitchFamily="34" charset="0"/>
              <a:buChar char="•"/>
            </a:pPr>
            <a:r>
              <a:rPr lang="en-US" dirty="0">
                <a:latin typeface="Century Gothic" panose="020B0502020202020204" pitchFamily="34" charset="0"/>
              </a:rPr>
              <a:t>Last, there is a lack of data in general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As our literature review states, phosphorus is a limiting factor for Cladophora in Lake Michigan. While we used some proxies of phosphorus, not being able to collect phosphorus data and use that collected data in our suitability map introduces some uncertainty. In addition, phosphorus levels aren’t possible to determine from satellite imagery yet, although there is research being done on this.</a:t>
            </a:r>
          </a:p>
          <a:p>
            <a:endParaRPr lang="en-US" sz="1200" b="0" dirty="0">
              <a:latin typeface="Century Gothic" panose="020B0502020202020204" pitchFamily="34" charset="0"/>
            </a:endParaRPr>
          </a:p>
          <a:p>
            <a:r>
              <a:rPr lang="en-US" sz="1200" b="1" dirty="0">
                <a:latin typeface="Century Gothic" panose="020B0502020202020204" pitchFamily="34" charset="0"/>
              </a:rPr>
              <a:t>Image Source</a:t>
            </a:r>
          </a:p>
          <a:p>
            <a:pPr marL="0" indent="0">
              <a:buFont typeface="Arial" panose="020B0604020202020204" pitchFamily="34" charset="0"/>
              <a:buNone/>
            </a:pPr>
            <a:endParaRPr lang="en-US" b="0" dirty="0">
              <a:latin typeface="Century Gothic" panose="020B0502020202020204" pitchFamily="34" charset="0"/>
              <a:sym typeface="Wingdings" panose="05000000000000000000" pitchFamily="2" charset="2"/>
            </a:endParaRPr>
          </a:p>
          <a:p>
            <a:pPr marL="0" indent="0">
              <a:buFont typeface="Arial" panose="020B0604020202020204" pitchFamily="34" charset="0"/>
              <a:buNone/>
            </a:pPr>
            <a:r>
              <a:rPr lang="en-US" b="0" dirty="0">
                <a:latin typeface="Century Gothic" panose="020B0502020202020204" pitchFamily="34" charset="0"/>
                <a:sym typeface="Wingdings" panose="05000000000000000000" pitchFamily="2" charset="2"/>
              </a:rPr>
              <a:t>Lake Michigan Water Resources Team</a:t>
            </a:r>
            <a:endParaRPr lang="en-US" b="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Century Gothic" panose="020B0502020202020204" pitchFamily="34" charset="0"/>
                <a:sym typeface="Wingdings" panose="05000000000000000000" pitchFamily="2" charset="2"/>
              </a:rPr>
              <a:t>Image created by the team</a:t>
            </a:r>
            <a:endParaRPr lang="en-US" dirty="0">
              <a:latin typeface="Century Gothic" panose="020B0502020202020204" pitchFamily="34" charset="0"/>
            </a:endParaRPr>
          </a:p>
        </p:txBody>
      </p:sp>
      <p:sp>
        <p:nvSpPr>
          <p:cNvPr id="1132" name="Google Shape;1132;g3e9aebe9cd_1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449667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3de66bb991_1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spcBef>
                <a:spcPts val="0"/>
              </a:spcBef>
              <a:spcAft>
                <a:spcPts val="0"/>
              </a:spcAft>
              <a:buClr>
                <a:schemeClr val="dk1"/>
              </a:buClr>
              <a:buSzPts val="1100"/>
              <a:buFont typeface="Arial"/>
              <a:buNone/>
            </a:pPr>
            <a:r>
              <a:rPr lang="en-US" b="1" i="0" dirty="0">
                <a:latin typeface="Century Gothic" panose="020B0502020202020204" pitchFamily="34" charset="0"/>
              </a:rPr>
              <a:t>Future Work: Collector for ArcGIS</a:t>
            </a:r>
            <a:endParaRPr b="1" i="0" dirty="0">
              <a:latin typeface="Century Gothic" panose="020B0502020202020204" pitchFamily="34" charset="0"/>
            </a:endParaRPr>
          </a:p>
          <a:p>
            <a:pPr marL="0" lvl="0" indent="0">
              <a:spcBef>
                <a:spcPts val="0"/>
              </a:spcBef>
              <a:spcAft>
                <a:spcPts val="0"/>
              </a:spcAft>
              <a:buClr>
                <a:schemeClr val="dk1"/>
              </a:buClr>
              <a:buSzPts val="1100"/>
              <a:buFont typeface="Arial"/>
              <a:buNone/>
            </a:pPr>
            <a:endParaRPr lang="en-US" b="0" i="0" dirty="0">
              <a:latin typeface="Century Gothic" panose="020B0502020202020204" pitchFamily="34" charset="0"/>
            </a:endParaRPr>
          </a:p>
          <a:p>
            <a:pPr marL="0" lvl="0" indent="0">
              <a:spcBef>
                <a:spcPts val="0"/>
              </a:spcBef>
              <a:spcAft>
                <a:spcPts val="0"/>
              </a:spcAft>
              <a:buClr>
                <a:schemeClr val="dk1"/>
              </a:buClr>
              <a:buSzPts val="1100"/>
              <a:buFont typeface="Arial"/>
              <a:buNone/>
            </a:pPr>
            <a:r>
              <a:rPr lang="en-US" b="0" i="0" dirty="0">
                <a:latin typeface="Century Gothic" panose="020B0502020202020204" pitchFamily="34" charset="0"/>
              </a:rPr>
              <a:t>Lawrence</a:t>
            </a:r>
            <a:endParaRPr b="0" i="0" dirty="0">
              <a:latin typeface="Century Gothic" panose="020B0502020202020204" pitchFamily="34" charset="0"/>
            </a:endParaRPr>
          </a:p>
          <a:p>
            <a:pPr marL="171450" lvl="0" indent="-171450">
              <a:spcBef>
                <a:spcPts val="0"/>
              </a:spcBef>
              <a:spcAft>
                <a:spcPts val="0"/>
              </a:spcAft>
              <a:buClr>
                <a:schemeClr val="dk1"/>
              </a:buClr>
              <a:buSzPts val="1100"/>
              <a:buFont typeface="Arial" panose="020B0604020202020204" pitchFamily="34" charset="0"/>
              <a:buChar char="•"/>
            </a:pPr>
            <a:r>
              <a:rPr lang="en-US" b="0" i="0" dirty="0">
                <a:latin typeface="Century Gothic" panose="020B0502020202020204" pitchFamily="34" charset="0"/>
              </a:rPr>
              <a:t>For our term we have created maps on the Collector for ArcGIS so that interns working for Groundwork Milwaukee can utilize their mobile phone to collect in situ data of Cladophora washup locations. </a:t>
            </a:r>
          </a:p>
          <a:p>
            <a:pPr marL="171450" lvl="0" indent="-171450">
              <a:spcBef>
                <a:spcPts val="0"/>
              </a:spcBef>
              <a:spcAft>
                <a:spcPts val="0"/>
              </a:spcAft>
              <a:buClr>
                <a:schemeClr val="dk1"/>
              </a:buClr>
              <a:buSzPts val="1100"/>
              <a:buFont typeface="Arial" panose="020B0604020202020204" pitchFamily="34" charset="0"/>
              <a:buChar char="•"/>
            </a:pPr>
            <a:r>
              <a:rPr lang="en-US" b="0" i="0" dirty="0">
                <a:latin typeface="Century Gothic" panose="020B0502020202020204" pitchFamily="34" charset="0"/>
              </a:rPr>
              <a:t>When we created the Collector maps in a way that makes it is easy to use so that the person collecting data can add plenty of information appended to each point as data features. </a:t>
            </a:r>
          </a:p>
          <a:p>
            <a:pPr marL="171450" marR="0" lvl="0" indent="-171450" algn="l"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n-US" b="0" i="0" dirty="0">
                <a:latin typeface="Century Gothic" panose="020B0502020202020204" pitchFamily="34" charset="0"/>
              </a:rPr>
              <a:t>Data gathered will be used by the next term project members to calibrate &amp; upgrade their model. </a:t>
            </a:r>
            <a:endParaRPr b="0" i="0" dirty="0">
              <a:latin typeface="Century Gothic" panose="020B0502020202020204" pitchFamily="34" charset="0"/>
            </a:endParaRPr>
          </a:p>
          <a:p>
            <a:pPr marL="0" lvl="0" indent="0" rtl="0">
              <a:spcBef>
                <a:spcPts val="0"/>
              </a:spcBef>
              <a:spcAft>
                <a:spcPts val="0"/>
              </a:spcAft>
              <a:buClr>
                <a:schemeClr val="dk1"/>
              </a:buClr>
              <a:buSzPts val="1100"/>
              <a:buFont typeface="Arial"/>
              <a:buNone/>
            </a:pPr>
            <a:endParaRPr b="0" i="0" dirty="0">
              <a:latin typeface="Century Gothic" panose="020B0502020202020204" pitchFamily="34" charset="0"/>
            </a:endParaRPr>
          </a:p>
          <a:p>
            <a:r>
              <a:rPr lang="en-US" b="1" dirty="0">
                <a:latin typeface="Century Gothic" panose="020B0502020202020204" pitchFamily="34" charset="0"/>
              </a:rPr>
              <a:t>Image and Map Source</a:t>
            </a:r>
          </a:p>
          <a:p>
            <a:endParaRPr lang="en-US" dirty="0">
              <a:latin typeface="Century Gothic" panose="020B0502020202020204" pitchFamily="34" charset="0"/>
            </a:endParaRPr>
          </a:p>
          <a:p>
            <a:r>
              <a:rPr lang="en-US" dirty="0">
                <a:latin typeface="Century Gothic" panose="020B0502020202020204" pitchFamily="34" charset="0"/>
              </a:rPr>
              <a:t>Lake Michigan Water Resources Team</a:t>
            </a:r>
          </a:p>
          <a:p>
            <a:pPr marL="171450" indent="-171450">
              <a:buFont typeface="Arial" panose="020B0604020202020204" pitchFamily="34" charset="0"/>
              <a:buChar char="•"/>
            </a:pPr>
            <a:r>
              <a:rPr lang="en-US" dirty="0">
                <a:latin typeface="Century Gothic" panose="020B0502020202020204" pitchFamily="34" charset="0"/>
                <a:sym typeface="Wingdings" panose="05000000000000000000" pitchFamily="2" charset="2"/>
              </a:rPr>
              <a:t>created by the team</a:t>
            </a:r>
            <a:endParaRPr lang="en-US" dirty="0">
              <a:latin typeface="Century Gothic" panose="020B0502020202020204" pitchFamily="34" charset="0"/>
            </a:endParaRPr>
          </a:p>
          <a:p>
            <a:pPr marL="0" lvl="0" indent="0" rtl="0">
              <a:spcBef>
                <a:spcPts val="0"/>
              </a:spcBef>
              <a:spcAft>
                <a:spcPts val="0"/>
              </a:spcAft>
              <a:buClr>
                <a:schemeClr val="dk1"/>
              </a:buClr>
              <a:buSzPts val="1100"/>
              <a:buFont typeface="Arial"/>
              <a:buNone/>
            </a:pPr>
            <a:endParaRPr b="0" i="0" dirty="0">
              <a:latin typeface="Century Gothic" panose="020B0502020202020204" pitchFamily="34" charset="0"/>
            </a:endParaRPr>
          </a:p>
          <a:p>
            <a:pPr marL="0" lvl="0" indent="0" rtl="0">
              <a:spcBef>
                <a:spcPts val="0"/>
              </a:spcBef>
              <a:spcAft>
                <a:spcPts val="0"/>
              </a:spcAft>
              <a:buClr>
                <a:schemeClr val="dk1"/>
              </a:buClr>
              <a:buSzPts val="1100"/>
              <a:buFont typeface="Arial"/>
              <a:buNone/>
            </a:pPr>
            <a:endParaRPr dirty="0">
              <a:latin typeface="Century Gothic" panose="020B0502020202020204" pitchFamily="34" charset="0"/>
            </a:endParaRPr>
          </a:p>
        </p:txBody>
      </p:sp>
      <p:sp>
        <p:nvSpPr>
          <p:cNvPr id="1139" name="Google Shape;1139;g3de66bb991_1_6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8557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1" i="0" dirty="0">
                <a:latin typeface="Century Gothic" panose="020B0502020202020204" pitchFamily="34" charset="0"/>
              </a:rPr>
              <a:t>Future Work Script</a:t>
            </a:r>
          </a:p>
          <a:p>
            <a:pPr marL="0" lvl="0" indent="0">
              <a:spcBef>
                <a:spcPts val="0"/>
              </a:spcBef>
              <a:spcAft>
                <a:spcPts val="0"/>
              </a:spcAft>
              <a:buNone/>
            </a:pPr>
            <a:endParaRPr lang="en-US" b="0" i="0" dirty="0">
              <a:latin typeface="Century Gothic" panose="020B0502020202020204" pitchFamily="34" charset="0"/>
            </a:endParaRPr>
          </a:p>
          <a:p>
            <a:pPr marL="0" lvl="0" indent="0">
              <a:spcBef>
                <a:spcPts val="0"/>
              </a:spcBef>
              <a:spcAft>
                <a:spcPts val="0"/>
              </a:spcAft>
              <a:buNone/>
            </a:pPr>
            <a:r>
              <a:rPr lang="en-US" b="0" i="0" dirty="0">
                <a:latin typeface="Century Gothic" panose="020B0502020202020204" pitchFamily="34" charset="0"/>
              </a:rPr>
              <a:t>Lawrence</a:t>
            </a:r>
            <a:endParaRPr b="0" i="0" dirty="0">
              <a:latin typeface="Century Gothic" panose="020B0502020202020204" pitchFamily="34" charset="0"/>
            </a:endParaRPr>
          </a:p>
          <a:p>
            <a:pPr marL="171450" lvl="0" indent="-171450">
              <a:spcBef>
                <a:spcPts val="0"/>
              </a:spcBef>
              <a:spcAft>
                <a:spcPts val="0"/>
              </a:spcAft>
              <a:buFont typeface="Arial" panose="020B0604020202020204" pitchFamily="34" charset="0"/>
              <a:buChar char="•"/>
            </a:pPr>
            <a:r>
              <a:rPr lang="en-US" b="0" i="0" dirty="0">
                <a:latin typeface="Century Gothic" panose="020B0502020202020204" pitchFamily="34" charset="0"/>
              </a:rPr>
              <a:t>This DEVELOP project is planned to continue during the fall 2018 term. </a:t>
            </a:r>
          </a:p>
          <a:p>
            <a:pPr marL="171450" lvl="0" indent="-171450">
              <a:spcBef>
                <a:spcPts val="0"/>
              </a:spcBef>
              <a:spcAft>
                <a:spcPts val="0"/>
              </a:spcAft>
              <a:buFont typeface="Arial" panose="020B0604020202020204" pitchFamily="34" charset="0"/>
              <a:buChar char="•"/>
            </a:pPr>
            <a:r>
              <a:rPr lang="en-US" b="0" i="0" dirty="0">
                <a:latin typeface="Century Gothic" panose="020B0502020202020204" pitchFamily="34" charset="0"/>
              </a:rPr>
              <a:t>The future team with do three things:</a:t>
            </a:r>
          </a:p>
          <a:p>
            <a:pPr marL="628650" lvl="1" indent="-171450">
              <a:spcBef>
                <a:spcPts val="0"/>
              </a:spcBef>
              <a:spcAft>
                <a:spcPts val="0"/>
              </a:spcAft>
              <a:buFont typeface="Arial" panose="020B0604020202020204" pitchFamily="34" charset="0"/>
              <a:buChar char="•"/>
            </a:pPr>
            <a:r>
              <a:rPr lang="en-US" b="0" i="0" dirty="0">
                <a:latin typeface="Century Gothic" panose="020B0502020202020204" pitchFamily="34" charset="0"/>
              </a:rPr>
              <a:t>First, they will attempt to use different methods for the detection of Cladophora such as utilizing synthetic aperture radar or software for assisted habitat modeling</a:t>
            </a:r>
          </a:p>
          <a:p>
            <a:pPr marL="628650" lvl="1" indent="-171450">
              <a:spcBef>
                <a:spcPts val="0"/>
              </a:spcBef>
              <a:spcAft>
                <a:spcPts val="0"/>
              </a:spcAft>
              <a:buFont typeface="Arial" panose="020B0604020202020204" pitchFamily="34" charset="0"/>
              <a:buChar char="•"/>
            </a:pPr>
            <a:r>
              <a:rPr lang="en-US" b="0" i="0" dirty="0">
                <a:latin typeface="Century Gothic" panose="020B0502020202020204" pitchFamily="34" charset="0"/>
              </a:rPr>
              <a:t>Second, together with Groundwork Milwaukee, a social media campaign will be launched on Twitter to encourage community involvement in Cladophora beach cleanup and washup location data collection</a:t>
            </a:r>
          </a:p>
          <a:p>
            <a:pPr marL="628650" lvl="1" indent="-171450">
              <a:spcBef>
                <a:spcPts val="0"/>
              </a:spcBef>
              <a:spcAft>
                <a:spcPts val="0"/>
              </a:spcAft>
              <a:buFont typeface="Arial" panose="020B0604020202020204" pitchFamily="34" charset="0"/>
              <a:buChar char="•"/>
            </a:pPr>
            <a:r>
              <a:rPr lang="en-US" b="0" i="0" dirty="0">
                <a:latin typeface="Century Gothic" panose="020B0502020202020204" pitchFamily="34" charset="0"/>
              </a:rPr>
              <a:t>Finally, all </a:t>
            </a:r>
            <a:r>
              <a:rPr lang="en-US" b="0" i="1" dirty="0">
                <a:latin typeface="Century Gothic" panose="020B0502020202020204" pitchFamily="34" charset="0"/>
              </a:rPr>
              <a:t>in situ </a:t>
            </a:r>
            <a:r>
              <a:rPr lang="en-US" b="0" i="0" dirty="0">
                <a:latin typeface="Century Gothic" panose="020B0502020202020204" pitchFamily="34" charset="0"/>
              </a:rPr>
              <a:t>data collected will be used to assess the accuracy of all maps and models created during this term and the future one as well</a:t>
            </a:r>
          </a:p>
          <a:p>
            <a:pPr marL="0" lvl="0" indent="0">
              <a:spcBef>
                <a:spcPts val="0"/>
              </a:spcBef>
              <a:spcAft>
                <a:spcPts val="0"/>
              </a:spcAft>
              <a:buNone/>
            </a:pPr>
            <a:endParaRPr b="0" i="0" dirty="0">
              <a:latin typeface="Century Gothic" panose="020B0502020202020204" pitchFamily="34" charset="0"/>
            </a:endParaRPr>
          </a:p>
          <a:p>
            <a:pPr marL="0" indent="0">
              <a:buFont typeface="Arial" panose="020B0604020202020204" pitchFamily="34" charset="0"/>
              <a:buNone/>
            </a:pPr>
            <a:r>
              <a:rPr lang="en-US" sz="1200" b="1" i="0" dirty="0">
                <a:solidFill>
                  <a:srgbClr val="3289B4"/>
                </a:solidFill>
                <a:latin typeface="Century Gothic" panose="020B0502020202020204" pitchFamily="34" charset="0"/>
              </a:rPr>
              <a:t>Images Source</a:t>
            </a:r>
          </a:p>
          <a:p>
            <a:pPr marL="0" indent="0">
              <a:buFont typeface="Arial" panose="020B0604020202020204" pitchFamily="34" charset="0"/>
              <a:buNone/>
            </a:pPr>
            <a:endParaRPr lang="en-US" sz="1200" b="0" i="0" dirty="0">
              <a:solidFill>
                <a:srgbClr val="3289B4"/>
              </a:solidFill>
              <a:latin typeface="Century Gothic" panose="020B0502020202020204" pitchFamily="34" charset="0"/>
            </a:endParaRPr>
          </a:p>
          <a:p>
            <a:pPr marL="0" indent="0">
              <a:buFont typeface="Arial" panose="020B0604020202020204" pitchFamily="34" charset="0"/>
              <a:buNone/>
            </a:pPr>
            <a:r>
              <a:rPr lang="en-US" sz="1200" b="0" i="0" dirty="0">
                <a:solidFill>
                  <a:srgbClr val="3289B4"/>
                </a:solidFill>
                <a:latin typeface="Century Gothic" panose="020B0502020202020204" pitchFamily="34" charset="0"/>
              </a:rPr>
              <a:t>Groundwork Milwaukee</a:t>
            </a:r>
          </a:p>
          <a:p>
            <a:pPr marL="171450" indent="-171450">
              <a:buFont typeface="Arial" panose="020B0604020202020204" pitchFamily="34" charset="0"/>
              <a:buChar char="•"/>
            </a:pPr>
            <a:r>
              <a:rPr lang="en-US" sz="1200" b="0" i="0" dirty="0">
                <a:solidFill>
                  <a:srgbClr val="3289B4"/>
                </a:solidFill>
                <a:latin typeface="Century Gothic" panose="020B0502020202020204" pitchFamily="34" charset="0"/>
              </a:rPr>
              <a:t>Received permission to use via email from our project partner, who captured the image.</a:t>
            </a:r>
          </a:p>
          <a:p>
            <a:pPr marL="628650" lvl="1" indent="-171450">
              <a:buFont typeface="Arial" panose="020B0604020202020204" pitchFamily="34" charset="0"/>
              <a:buChar char="•"/>
            </a:pPr>
            <a:r>
              <a:rPr lang="en-US" sz="1200" b="0" i="0" dirty="0">
                <a:solidFill>
                  <a:srgbClr val="3289B4"/>
                </a:solidFill>
                <a:latin typeface="Century Gothic" panose="020B0502020202020204" pitchFamily="34" charset="0"/>
              </a:rPr>
              <a:t>http://</a:t>
            </a:r>
            <a:r>
              <a:rPr lang="en-US" sz="1200" b="0" i="0" dirty="0" err="1">
                <a:solidFill>
                  <a:srgbClr val="3289B4"/>
                </a:solidFill>
                <a:latin typeface="Century Gothic" panose="020B0502020202020204" pitchFamily="34" charset="0"/>
              </a:rPr>
              <a:t>www.groundworkmke.org</a:t>
            </a:r>
            <a:r>
              <a:rPr lang="en-US" sz="1200" b="0" i="0" dirty="0">
                <a:solidFill>
                  <a:srgbClr val="3289B4"/>
                </a:solidFill>
                <a:latin typeface="Century Gothic" panose="020B0502020202020204" pitchFamily="34" charset="0"/>
              </a:rPr>
              <a:t>/ </a:t>
            </a:r>
          </a:p>
          <a:p>
            <a:pPr marL="0" lvl="0" indent="0">
              <a:spcBef>
                <a:spcPts val="0"/>
              </a:spcBef>
              <a:spcAft>
                <a:spcPts val="0"/>
              </a:spcAft>
              <a:buNone/>
            </a:pPr>
            <a:endParaRPr dirty="0"/>
          </a:p>
        </p:txBody>
      </p:sp>
      <p:sp>
        <p:nvSpPr>
          <p:cNvPr id="1152" name="Google Shape;1152;p18: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5314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rtl="0">
              <a:lnSpc>
                <a:spcPct val="90000"/>
              </a:lnSpc>
              <a:spcBef>
                <a:spcPts val="0"/>
              </a:spcBef>
              <a:spcAft>
                <a:spcPts val="0"/>
              </a:spcAft>
              <a:buNone/>
            </a:pPr>
            <a:r>
              <a:rPr lang="en-US" b="1" dirty="0">
                <a:solidFill>
                  <a:srgbClr val="3F3F3F"/>
                </a:solidFill>
                <a:latin typeface="Century Gothic" panose="020B0502020202020204" pitchFamily="34" charset="0"/>
              </a:rPr>
              <a:t>Conclusion Script</a:t>
            </a:r>
          </a:p>
          <a:p>
            <a:pPr marL="0" lvl="0" indent="0" rtl="0">
              <a:lnSpc>
                <a:spcPct val="90000"/>
              </a:lnSpc>
              <a:spcBef>
                <a:spcPts val="0"/>
              </a:spcBef>
              <a:spcAft>
                <a:spcPts val="0"/>
              </a:spcAft>
              <a:buNone/>
            </a:pPr>
            <a:endParaRPr lang="en-US" dirty="0">
              <a:solidFill>
                <a:srgbClr val="3F3F3F"/>
              </a:solidFill>
              <a:latin typeface="Century Gothic" panose="020B0502020202020204" pitchFamily="34" charset="0"/>
            </a:endParaRPr>
          </a:p>
          <a:p>
            <a:pPr marL="0" lvl="0" indent="0" rtl="0">
              <a:lnSpc>
                <a:spcPct val="90000"/>
              </a:lnSpc>
              <a:spcBef>
                <a:spcPts val="0"/>
              </a:spcBef>
              <a:spcAft>
                <a:spcPts val="0"/>
              </a:spcAft>
              <a:buNone/>
            </a:pPr>
            <a:r>
              <a:rPr lang="en-US" dirty="0">
                <a:solidFill>
                  <a:srgbClr val="3F3F3F"/>
                </a:solidFill>
                <a:latin typeface="Century Gothic" panose="020B0502020202020204" pitchFamily="34" charset="0"/>
              </a:rPr>
              <a:t>Steven</a:t>
            </a:r>
            <a:endParaRPr dirty="0">
              <a:solidFill>
                <a:srgbClr val="3F3F3F"/>
              </a:solidFill>
              <a:latin typeface="Century Gothic" panose="020B0502020202020204" pitchFamily="34" charset="0"/>
            </a:endParaRPr>
          </a:p>
          <a:p>
            <a:pPr marL="171450" lvl="0" indent="-171450" rtl="0">
              <a:lnSpc>
                <a:spcPct val="90000"/>
              </a:lnSpc>
              <a:spcBef>
                <a:spcPts val="0"/>
              </a:spcBef>
              <a:spcAft>
                <a:spcPts val="0"/>
              </a:spcAft>
              <a:buFont typeface="Arial" panose="020B0604020202020204" pitchFamily="34" charset="0"/>
              <a:buChar char="•"/>
            </a:pPr>
            <a:r>
              <a:rPr lang="en-US" dirty="0">
                <a:solidFill>
                  <a:srgbClr val="3F3F3F"/>
                </a:solidFill>
                <a:latin typeface="Century Gothic" panose="020B0502020202020204" pitchFamily="34" charset="0"/>
              </a:rPr>
              <a:t>To conclude our project, we realized that creating our maps are really difficult:</a:t>
            </a:r>
          </a:p>
          <a:p>
            <a:pPr marL="171450" lvl="0" indent="-171450" rtl="0">
              <a:lnSpc>
                <a:spcPct val="90000"/>
              </a:lnSpc>
              <a:spcBef>
                <a:spcPts val="0"/>
              </a:spcBef>
              <a:spcAft>
                <a:spcPts val="0"/>
              </a:spcAft>
              <a:buFont typeface="Arial" panose="020B0604020202020204" pitchFamily="34" charset="0"/>
              <a:buChar char="•"/>
            </a:pPr>
            <a:endParaRPr lang="en-US" dirty="0">
              <a:solidFill>
                <a:srgbClr val="3F3F3F"/>
              </a:solidFill>
              <a:latin typeface="Century Gothic" panose="020B0502020202020204" pitchFamily="34" charset="0"/>
            </a:endParaRPr>
          </a:p>
          <a:p>
            <a:pPr marL="0" lvl="0" indent="0" rtl="0">
              <a:lnSpc>
                <a:spcPct val="90000"/>
              </a:lnSpc>
              <a:spcBef>
                <a:spcPts val="0"/>
              </a:spcBef>
              <a:spcAft>
                <a:spcPts val="0"/>
              </a:spcAft>
              <a:buFont typeface="Arial" panose="020B0604020202020204" pitchFamily="34" charset="0"/>
              <a:buNone/>
            </a:pPr>
            <a:r>
              <a:rPr lang="en-US" dirty="0">
                <a:solidFill>
                  <a:srgbClr val="3F3F3F"/>
                </a:solidFill>
                <a:latin typeface="Century Gothic" panose="020B0502020202020204" pitchFamily="34" charset="0"/>
              </a:rPr>
              <a:t>**click**</a:t>
            </a:r>
          </a:p>
          <a:p>
            <a:pPr marL="628650" lvl="1" indent="-171450" rtl="0">
              <a:lnSpc>
                <a:spcPct val="90000"/>
              </a:lnSpc>
              <a:spcBef>
                <a:spcPts val="0"/>
              </a:spcBef>
              <a:spcAft>
                <a:spcPts val="0"/>
              </a:spcAft>
              <a:buFont typeface="Arial" panose="020B0604020202020204" pitchFamily="34" charset="0"/>
              <a:buChar char="•"/>
            </a:pPr>
            <a:r>
              <a:rPr lang="en-US" dirty="0">
                <a:solidFill>
                  <a:srgbClr val="3F3F3F"/>
                </a:solidFill>
                <a:latin typeface="Century Gothic" panose="020B0502020202020204" pitchFamily="34" charset="0"/>
              </a:rPr>
              <a:t>Creating a Cladophora Habitat Suitability Map is challenging due to the lack of data, especially high resolution data, and research in the Great Lakes region. </a:t>
            </a:r>
          </a:p>
          <a:p>
            <a:pPr marL="457200" lvl="1" indent="0" rtl="0">
              <a:lnSpc>
                <a:spcPct val="90000"/>
              </a:lnSpc>
              <a:spcBef>
                <a:spcPts val="0"/>
              </a:spcBef>
              <a:spcAft>
                <a:spcPts val="0"/>
              </a:spcAft>
              <a:buFont typeface="Arial" panose="020B0604020202020204" pitchFamily="34" charset="0"/>
              <a:buNone/>
            </a:pPr>
            <a:endParaRPr lang="en-US" dirty="0">
              <a:solidFill>
                <a:srgbClr val="3F3F3F"/>
              </a:solidFill>
              <a:latin typeface="Century Gothic" panose="020B0502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solidFill>
                  <a:srgbClr val="3F3F3F"/>
                </a:solidFill>
                <a:latin typeface="Century Gothic" panose="020B0502020202020204" pitchFamily="34" charset="0"/>
              </a:rPr>
              <a:t>**click**</a:t>
            </a:r>
          </a:p>
          <a:p>
            <a:pPr marL="628650" lvl="1" indent="-171450" rtl="0">
              <a:lnSpc>
                <a:spcPct val="90000"/>
              </a:lnSpc>
              <a:spcBef>
                <a:spcPts val="0"/>
              </a:spcBef>
              <a:spcAft>
                <a:spcPts val="0"/>
              </a:spcAft>
              <a:buFont typeface="Arial" panose="020B0604020202020204" pitchFamily="34" charset="0"/>
              <a:buChar char="•"/>
            </a:pPr>
            <a:r>
              <a:rPr lang="en-US" dirty="0">
                <a:solidFill>
                  <a:srgbClr val="3F3F3F"/>
                </a:solidFill>
                <a:latin typeface="Century Gothic" panose="020B0502020202020204" pitchFamily="34" charset="0"/>
              </a:rPr>
              <a:t>Our SAVMA maps show a lot of SAV in our study area, but some portions of our study area have no data due to those areas being perceived as deep water by our equation. </a:t>
            </a:r>
          </a:p>
          <a:p>
            <a:pPr marL="0" lvl="0" indent="0" rtl="0">
              <a:lnSpc>
                <a:spcPct val="90000"/>
              </a:lnSpc>
              <a:spcBef>
                <a:spcPts val="0"/>
              </a:spcBef>
              <a:spcAft>
                <a:spcPts val="0"/>
              </a:spcAft>
              <a:buFont typeface="Arial" panose="020B0604020202020204" pitchFamily="34" charset="0"/>
              <a:buNone/>
            </a:pPr>
            <a:endParaRPr lang="en-US" dirty="0">
              <a:solidFill>
                <a:srgbClr val="3F3F3F"/>
              </a:solidFill>
              <a:latin typeface="Century Gothic" panose="020B0502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solidFill>
                  <a:srgbClr val="3F3F3F"/>
                </a:solidFill>
                <a:latin typeface="Century Gothic" panose="020B0502020202020204" pitchFamily="34" charset="0"/>
              </a:rPr>
              <a:t>**click**</a:t>
            </a:r>
          </a:p>
          <a:p>
            <a:pPr marL="628650" lvl="1" indent="-171450" rtl="0">
              <a:lnSpc>
                <a:spcPct val="90000"/>
              </a:lnSpc>
              <a:spcBef>
                <a:spcPts val="0"/>
              </a:spcBef>
              <a:spcAft>
                <a:spcPts val="0"/>
              </a:spcAft>
              <a:buFont typeface="Arial" panose="020B0604020202020204" pitchFamily="34" charset="0"/>
              <a:buChar char="•"/>
            </a:pPr>
            <a:r>
              <a:rPr lang="en-US" dirty="0">
                <a:solidFill>
                  <a:srgbClr val="3F3F3F"/>
                </a:solidFill>
                <a:latin typeface="Century Gothic" panose="020B0502020202020204" pitchFamily="34" charset="0"/>
              </a:rPr>
              <a:t>The Predictive Washup Map suggests that the southern beaches will tend to have more washup, but the FAI maps reveal that accurately predicting where the algae is going to washup is difficult because of the huge variability in wind and water surface currents. </a:t>
            </a:r>
          </a:p>
          <a:p>
            <a:pPr marL="0" lvl="0" indent="0" rtl="0">
              <a:lnSpc>
                <a:spcPct val="90000"/>
              </a:lnSpc>
              <a:spcBef>
                <a:spcPts val="0"/>
              </a:spcBef>
              <a:spcAft>
                <a:spcPts val="0"/>
              </a:spcAft>
              <a:buFont typeface="Arial" panose="020B0604020202020204" pitchFamily="34" charset="0"/>
              <a:buNone/>
            </a:pPr>
            <a:endParaRPr lang="en-US" dirty="0">
              <a:solidFill>
                <a:srgbClr val="3F3F3F"/>
              </a:solidFill>
              <a:latin typeface="Century Gothic" panose="020B0502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solidFill>
                  <a:srgbClr val="3F3F3F"/>
                </a:solidFill>
                <a:latin typeface="Century Gothic" panose="020B0502020202020204" pitchFamily="34" charset="0"/>
              </a:rPr>
              <a:t>**click**</a:t>
            </a:r>
          </a:p>
          <a:p>
            <a:pPr marL="628650" lvl="1" indent="-171450" rtl="0">
              <a:lnSpc>
                <a:spcPct val="90000"/>
              </a:lnSpc>
              <a:spcBef>
                <a:spcPts val="0"/>
              </a:spcBef>
              <a:spcAft>
                <a:spcPts val="0"/>
              </a:spcAft>
              <a:buFont typeface="Arial" panose="020B0604020202020204" pitchFamily="34" charset="0"/>
              <a:buChar char="•"/>
            </a:pPr>
            <a:r>
              <a:rPr lang="en-US" dirty="0">
                <a:solidFill>
                  <a:srgbClr val="3F3F3F"/>
                </a:solidFill>
                <a:latin typeface="Century Gothic" panose="020B0502020202020204" pitchFamily="34" charset="0"/>
              </a:rPr>
              <a:t>Simply put, all of our products would benefit from ground data. As previously mentioned, Groundwork Milwaukee is currently using the ArcGIS Collector App tool to identify locations of Cladophora washup. The future fall DEVELOP team will use this data to validate and re-asses our products.</a:t>
            </a:r>
            <a:endParaRPr dirty="0">
              <a:latin typeface="Century Gothic" panose="020B0502020202020204" pitchFamily="34" charset="0"/>
            </a:endParaRPr>
          </a:p>
        </p:txBody>
      </p:sp>
      <p:sp>
        <p:nvSpPr>
          <p:cNvPr id="1169" name="Google Shape;1169;p1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1862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19: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5" name="Google Shape;117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latin typeface="Century Gothic" panose="020B0502020202020204" pitchFamily="34" charset="0"/>
              </a:rPr>
              <a:t>Acknowledgments Script</a:t>
            </a:r>
          </a:p>
          <a:p>
            <a:pPr marL="0" marR="0" lvl="0" indent="0" algn="l" rtl="0">
              <a:spcBef>
                <a:spcPts val="0"/>
              </a:spcBef>
              <a:spcAft>
                <a:spcPts val="0"/>
              </a:spcAft>
              <a:buNone/>
            </a:pPr>
            <a:endParaRPr lang="en-US" dirty="0">
              <a:latin typeface="Century Gothic" panose="020B0502020202020204" pitchFamily="34" charset="0"/>
            </a:endParaRPr>
          </a:p>
          <a:p>
            <a:pPr marL="0" marR="0" lvl="0" indent="0" algn="l" rtl="0">
              <a:spcBef>
                <a:spcPts val="0"/>
              </a:spcBef>
              <a:spcAft>
                <a:spcPts val="0"/>
              </a:spcAft>
              <a:buNone/>
            </a:pPr>
            <a:r>
              <a:rPr lang="en-US" dirty="0">
                <a:latin typeface="Century Gothic" panose="020B0502020202020204" pitchFamily="34" charset="0"/>
              </a:rPr>
              <a:t>Steven</a:t>
            </a:r>
            <a:endParaRPr dirty="0">
              <a:latin typeface="Century Gothic" panose="020B0502020202020204" pitchFamily="34" charset="0"/>
            </a:endParaRPr>
          </a:p>
          <a:p>
            <a:pPr marL="171450" marR="0" lvl="0" indent="-171450" algn="l" rtl="0">
              <a:spcBef>
                <a:spcPts val="0"/>
              </a:spcBef>
              <a:spcAft>
                <a:spcPts val="0"/>
              </a:spcAft>
              <a:buFont typeface="Arial" panose="020B0604020202020204" pitchFamily="34" charset="0"/>
              <a:buChar char="•"/>
            </a:pPr>
            <a:r>
              <a:rPr lang="en-US" dirty="0">
                <a:latin typeface="Century Gothic" panose="020B0502020202020204" pitchFamily="34" charset="0"/>
              </a:rPr>
              <a:t>Finally, we would like to acknowledge our partners at Groundwork Milwaukee and our science advisors and mentors at NASA Ames Research Center.</a:t>
            </a:r>
          </a:p>
          <a:p>
            <a:pPr marL="171450" marR="0" lvl="0" indent="-171450" algn="l" rtl="0">
              <a:spcBef>
                <a:spcPts val="0"/>
              </a:spcBef>
              <a:spcAft>
                <a:spcPts val="0"/>
              </a:spcAft>
              <a:buFont typeface="Arial" panose="020B0604020202020204" pitchFamily="34" charset="0"/>
              <a:buChar char="•"/>
            </a:pPr>
            <a:endParaRPr lang="en-US" sz="1200" b="0" i="0" u="none" strike="noStrike" cap="none" dirty="0">
              <a:solidFill>
                <a:schemeClr val="dk1"/>
              </a:solidFill>
              <a:latin typeface="Century Gothic" panose="020B0502020202020204" pitchFamily="34" charset="0"/>
              <a:ea typeface="Calibri"/>
              <a:cs typeface="Calibri"/>
              <a:sym typeface="Calibri"/>
            </a:endParaRPr>
          </a:p>
          <a:p>
            <a:pPr marL="0" marR="0" lvl="0" indent="0" algn="l" rtl="0">
              <a:spcBef>
                <a:spcPts val="0"/>
              </a:spcBef>
              <a:spcAft>
                <a:spcPts val="0"/>
              </a:spcAft>
              <a:buFont typeface="Arial" panose="020B0604020202020204" pitchFamily="34" charset="0"/>
              <a:buNone/>
            </a:pPr>
            <a:r>
              <a:rPr lang="en-US" sz="1200" b="0" i="0" u="none" strike="noStrike" cap="none" dirty="0">
                <a:solidFill>
                  <a:schemeClr val="dk1"/>
                </a:solidFill>
                <a:latin typeface="Century Gothic" panose="020B0502020202020204" pitchFamily="34" charset="0"/>
                <a:ea typeface="Calibri"/>
                <a:cs typeface="Calibri"/>
                <a:sym typeface="Calibri"/>
              </a:rPr>
              <a:t>**click**</a:t>
            </a:r>
          </a:p>
          <a:p>
            <a:pPr marL="171450" marR="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latin typeface="Century Gothic" panose="020B0502020202020204" pitchFamily="34" charset="0"/>
                <a:ea typeface="Calibri"/>
                <a:cs typeface="Calibri"/>
                <a:sym typeface="Calibri"/>
              </a:rPr>
              <a:t>Thank you all for listening!</a:t>
            </a:r>
            <a:endParaRPr sz="1200" b="0" i="0" u="none" strike="noStrike" cap="none" dirty="0">
              <a:solidFill>
                <a:schemeClr val="dk1"/>
              </a:solidFill>
              <a:latin typeface="Century Gothic" panose="020B0502020202020204" pitchFamily="34" charset="0"/>
              <a:ea typeface="Calibri"/>
              <a:cs typeface="Calibri"/>
              <a:sym typeface="Calibri"/>
            </a:endParaRPr>
          </a:p>
        </p:txBody>
      </p:sp>
      <p:sp>
        <p:nvSpPr>
          <p:cNvPr id="1176" name="Google Shape;117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554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289B4"/>
                </a:solidFill>
                <a:latin typeface="Century Gothic" panose="020B0502020202020204" pitchFamily="34" charset="0"/>
              </a:rPr>
              <a:t>What is </a:t>
            </a:r>
            <a:r>
              <a:rPr lang="en-US" sz="1200" b="1" i="1" dirty="0">
                <a:solidFill>
                  <a:srgbClr val="3289B4"/>
                </a:solidFill>
                <a:latin typeface="Century Gothic" panose="020B0502020202020204" pitchFamily="34" charset="0"/>
              </a:rPr>
              <a:t>Cladophora</a:t>
            </a:r>
            <a:r>
              <a:rPr lang="en-US" sz="1200" b="1" i="0" dirty="0">
                <a:solidFill>
                  <a:srgbClr val="3289B4"/>
                </a:solidFill>
                <a:latin typeface="Century Gothic" panose="020B0502020202020204" pitchFamily="34" charset="0"/>
              </a:rPr>
              <a:t>?</a:t>
            </a:r>
            <a:r>
              <a:rPr lang="en-US" sz="1200" b="1" dirty="0">
                <a:solidFill>
                  <a:srgbClr val="3289B4"/>
                </a:solidFill>
                <a:latin typeface="Century Gothic" panose="020B0502020202020204" pitchFamily="34" charset="0"/>
              </a:rPr>
              <a:t> Script</a:t>
            </a:r>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dirty="0">
                <a:latin typeface="Century Gothic" panose="020B0502020202020204" pitchFamily="34" charset="0"/>
              </a:rPr>
              <a:t>Jerrold</a:t>
            </a:r>
          </a:p>
          <a:p>
            <a:pPr marL="171450" indent="-171450">
              <a:buFont typeface="Arial" panose="020B0604020202020204" pitchFamily="34" charset="0"/>
              <a:buChar char="•"/>
            </a:pPr>
            <a:r>
              <a:rPr lang="en-US" sz="1200" dirty="0">
                <a:latin typeface="Century Gothic" panose="020B0502020202020204" pitchFamily="34" charset="0"/>
              </a:rPr>
              <a:t>Another word you might remember from our project title is “</a:t>
            </a:r>
            <a:r>
              <a:rPr lang="en-US" sz="1200" i="1" dirty="0">
                <a:latin typeface="Century Gothic" panose="020B0502020202020204" pitchFamily="34" charset="0"/>
              </a:rPr>
              <a:t>Cladophora”</a:t>
            </a:r>
            <a:endParaRPr lang="en-US" sz="1200" i="0" dirty="0">
              <a:latin typeface="Century Gothic" panose="020B0502020202020204" pitchFamily="34" charset="0"/>
            </a:endParaRPr>
          </a:p>
          <a:p>
            <a:pPr marL="171450" indent="-171450">
              <a:buFont typeface="Arial" panose="020B0604020202020204" pitchFamily="34" charset="0"/>
              <a:buChar char="•"/>
            </a:pPr>
            <a:r>
              <a:rPr lang="en-US" sz="1200" i="0" dirty="0">
                <a:latin typeface="Century Gothic" panose="020B0502020202020204" pitchFamily="34" charset="0"/>
              </a:rPr>
              <a:t>What is that, exactly? Cladophora</a:t>
            </a:r>
            <a:r>
              <a:rPr lang="en-US" sz="1200" i="1" dirty="0">
                <a:latin typeface="Century Gothic" panose="020B0502020202020204" pitchFamily="34" charset="0"/>
              </a:rPr>
              <a:t> </a:t>
            </a:r>
            <a:r>
              <a:rPr lang="en-US" sz="1200" i="0" dirty="0">
                <a:latin typeface="Century Gothic" panose="020B0502020202020204" pitchFamily="34" charset="0"/>
              </a:rPr>
              <a:t>is a genus of filamentous green macroalgae that is found naturally in Lake Michigan</a:t>
            </a:r>
          </a:p>
          <a:p>
            <a:pPr marL="171450" indent="-171450">
              <a:buFont typeface="Arial" panose="020B0604020202020204" pitchFamily="34" charset="0"/>
              <a:buChar char="•"/>
            </a:pPr>
            <a:r>
              <a:rPr lang="en-US" sz="1200" i="0" dirty="0">
                <a:latin typeface="Century Gothic" panose="020B0502020202020204" pitchFamily="34" charset="0"/>
              </a:rPr>
              <a:t>It grows attached to hard surfaces, such as rocks and boulders on the lake floor.</a:t>
            </a:r>
          </a:p>
          <a:p>
            <a:pPr marL="171450" indent="-171450">
              <a:buFont typeface="Arial" panose="020B0604020202020204" pitchFamily="34" charset="0"/>
              <a:buChar char="•"/>
            </a:pPr>
            <a:r>
              <a:rPr lang="en-US" sz="1200" i="0" dirty="0">
                <a:latin typeface="Century Gothic" panose="020B0502020202020204" pitchFamily="34" charset="0"/>
              </a:rPr>
              <a:t>It grows that most during the summer, primarily between June and September when the water is warm and there’s plenty of sunlight to provide energy for </a:t>
            </a:r>
            <a:r>
              <a:rPr lang="en-US" sz="1200" i="1" dirty="0">
                <a:latin typeface="Century Gothic" panose="020B0502020202020204" pitchFamily="34" charset="0"/>
              </a:rPr>
              <a:t>Cladophora</a:t>
            </a:r>
            <a:r>
              <a:rPr lang="en-US" sz="1200" i="0" dirty="0">
                <a:latin typeface="Century Gothic" panose="020B0502020202020204" pitchFamily="34" charset="0"/>
              </a:rPr>
              <a:t> to grow</a:t>
            </a:r>
            <a:endParaRPr lang="en-US" sz="1200" i="1" dirty="0">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Image Sources</a:t>
            </a:r>
          </a:p>
          <a:p>
            <a:endParaRPr lang="en-US" sz="1200" dirty="0">
              <a:latin typeface="Century Gothic" panose="020B0502020202020204" pitchFamily="34" charset="0"/>
            </a:endParaRPr>
          </a:p>
          <a:p>
            <a:r>
              <a:rPr lang="en-US" sz="1200" dirty="0">
                <a:latin typeface="Century Gothic" panose="020B0502020202020204" pitchFamily="34" charset="0"/>
              </a:rPr>
              <a:t>Flickr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“cladophora2” by John </a:t>
            </a:r>
            <a:r>
              <a:rPr lang="en-US" sz="1200" dirty="0">
                <a:latin typeface="Century Gothic" panose="020B0502020202020204" pitchFamily="34" charset="0"/>
                <a:sym typeface="Wingdings" panose="05000000000000000000" pitchFamily="2" charset="2"/>
              </a:rPr>
              <a:t> </a:t>
            </a:r>
            <a:r>
              <a:rPr lang="en-US" sz="1200" dirty="0">
                <a:latin typeface="Century Gothic" panose="020B0502020202020204" pitchFamily="34" charset="0"/>
              </a:rPr>
              <a:t>CC BY-NC 2.0</a:t>
            </a:r>
          </a:p>
          <a:p>
            <a:pPr marL="628650" lvl="1" indent="-171450">
              <a:buFont typeface="Arial" panose="020B0604020202020204" pitchFamily="34" charset="0"/>
              <a:buChar char="•"/>
            </a:pPr>
            <a:r>
              <a:rPr lang="en-US" sz="1200" dirty="0">
                <a:latin typeface="Century Gothic" panose="020B0502020202020204" pitchFamily="34" charset="0"/>
              </a:rPr>
              <a:t>https://</a:t>
            </a:r>
            <a:r>
              <a:rPr lang="en-US" sz="1200" dirty="0" err="1">
                <a:latin typeface="Century Gothic" panose="020B0502020202020204" pitchFamily="34" charset="0"/>
              </a:rPr>
              <a:t>www.flickr.com</a:t>
            </a:r>
            <a:r>
              <a:rPr lang="en-US" sz="1200" dirty="0">
                <a:latin typeface="Century Gothic" panose="020B0502020202020204" pitchFamily="34" charset="0"/>
              </a:rPr>
              <a:t>/photos/johngiez-/4466043958/in/photolist-857SHK-4iP5bB-JyQBs-857PYX-jBraMe-4iTyPG-hFJvm-noYZcH-rc7qQm-7dbEj7-N9hE6o-7NDDgU-xv38gt-wxr2Wd-xs894J-xcWGPn-xcQepJ-7dwncj-aAYuiE-bZuDHG-gp9RmK-gp9wNf-ejtJyq-6co9aH-d6awBQ-85aVGS-24Ros7e-7dbPeb-7wA9rU-FcjLfX-rRJpKE-24MCZrL-wEJWti-wBVWCY-wnD8KE-vHnZg6-rvi7UJ-rHqUJf-qLx8dy-24MCZNC-24MCZSq </a:t>
            </a:r>
          </a:p>
          <a:p>
            <a:pPr marL="457200" lvl="1" indent="0">
              <a:buFont typeface="Arial" panose="020B0604020202020204" pitchFamily="34" charset="0"/>
              <a:buNone/>
            </a:pPr>
            <a:endParaRPr lang="en-US" sz="1200" dirty="0">
              <a:latin typeface="Century Gothic" panose="020B0502020202020204" pitchFamily="34" charset="0"/>
            </a:endParaRPr>
          </a:p>
          <a:p>
            <a:pPr marL="171450" lvl="0" indent="-171450">
              <a:buFont typeface="Arial" panose="020B0604020202020204" pitchFamily="34" charset="0"/>
              <a:buChar char="•"/>
            </a:pPr>
            <a:r>
              <a:rPr lang="en-US" sz="1200" dirty="0">
                <a:latin typeface="Century Gothic" panose="020B0502020202020204" pitchFamily="34" charset="0"/>
              </a:rPr>
              <a:t>“Blanket of Algae” by Michael Patterson </a:t>
            </a:r>
            <a:r>
              <a:rPr lang="en-US" sz="1200" dirty="0">
                <a:latin typeface="Century Gothic" panose="020B0502020202020204" pitchFamily="34" charset="0"/>
                <a:sym typeface="Wingdings" panose="05000000000000000000" pitchFamily="2" charset="2"/>
              </a:rPr>
              <a:t> CC BY-ND 2.0</a:t>
            </a:r>
          </a:p>
          <a:p>
            <a:pPr marL="628650" lvl="1" indent="-171450">
              <a:buFont typeface="Arial" panose="020B0604020202020204" pitchFamily="34" charset="0"/>
              <a:buChar char="•"/>
            </a:pPr>
            <a:r>
              <a:rPr lang="en-US" sz="1200" dirty="0">
                <a:latin typeface="Century Gothic" panose="020B0502020202020204" pitchFamily="34" charset="0"/>
                <a:sym typeface="Wingdings" panose="05000000000000000000" pitchFamily="2" charset="2"/>
              </a:rPr>
              <a:t>https://</a:t>
            </a:r>
            <a:r>
              <a:rPr lang="en-US" sz="1200" dirty="0" err="1">
                <a:latin typeface="Century Gothic" panose="020B0502020202020204" pitchFamily="34" charset="0"/>
                <a:sym typeface="Wingdings" panose="05000000000000000000" pitchFamily="2" charset="2"/>
              </a:rPr>
              <a:t>www.flickr.com</a:t>
            </a:r>
            <a:r>
              <a:rPr lang="en-US" sz="1200" dirty="0">
                <a:latin typeface="Century Gothic" panose="020B0502020202020204" pitchFamily="34" charset="0"/>
                <a:sym typeface="Wingdings" panose="05000000000000000000" pitchFamily="2" charset="2"/>
              </a:rPr>
              <a:t>/photos/michaelnpatterson/5043485718/in/photolist-hWJVK-5vBWn-avwoD5-azi1jJ-5Yx5ak-LNZeB-LNZsF-8FFbAj-byifmF-MAd6U-a1hugK-cxDF7C-yMgSKv-MAd8h-9bSyNU-9bSyWL-z3LLPY-yegerD-ye7xQ1-z5Be3B-z8Q6xN-z8Qiaq-z3LREQ-z4MPap-zb97eZ-57Jphs-zbYtu4-zbYTnK-zb9tag-9bPuwH-yegyMx-yMgChT-wSCTPA-z8QzrU-5sLou-yegvAT-za7yzb-K9Wmxr-wWsMLz </a:t>
            </a:r>
          </a:p>
          <a:p>
            <a:pPr marL="457200" lvl="1" indent="0">
              <a:buFont typeface="Arial" panose="020B0604020202020204" pitchFamily="34" charset="0"/>
              <a:buNone/>
            </a:pPr>
            <a:endParaRPr lang="en-US" sz="1200" dirty="0">
              <a:latin typeface="Century Gothic" panose="020B0502020202020204" pitchFamily="34" charset="0"/>
              <a:sym typeface="Wingdings" panose="05000000000000000000" pitchFamily="2" charset="2"/>
            </a:endParaRPr>
          </a:p>
          <a:p>
            <a:pPr marL="171450" lvl="0" indent="-171450">
              <a:buFont typeface="Arial" panose="020B0604020202020204" pitchFamily="34" charset="0"/>
              <a:buChar char="•"/>
            </a:pPr>
            <a:r>
              <a:rPr lang="en-US" sz="1200" dirty="0">
                <a:latin typeface="Century Gothic" panose="020B0502020202020204" pitchFamily="34" charset="0"/>
                <a:sym typeface="Wingdings" panose="05000000000000000000" pitchFamily="2" charset="2"/>
              </a:rPr>
              <a:t>“DB_2008_007” by Bernadette </a:t>
            </a:r>
            <a:r>
              <a:rPr lang="en-US" sz="1200" dirty="0" err="1">
                <a:latin typeface="Century Gothic" panose="020B0502020202020204" pitchFamily="34" charset="0"/>
                <a:sym typeface="Wingdings" panose="05000000000000000000" pitchFamily="2" charset="2"/>
              </a:rPr>
              <a:t>Hubbart</a:t>
            </a:r>
            <a:r>
              <a:rPr lang="en-US" sz="1200" dirty="0">
                <a:latin typeface="Century Gothic" panose="020B0502020202020204" pitchFamily="34" charset="0"/>
                <a:sym typeface="Wingdings" panose="05000000000000000000" pitchFamily="2" charset="2"/>
              </a:rPr>
              <a:t>  CC BY-ND 2.0</a:t>
            </a:r>
          </a:p>
          <a:p>
            <a:pPr marL="628650" lvl="1" indent="-171450">
              <a:buFont typeface="Arial" panose="020B0604020202020204" pitchFamily="34" charset="0"/>
              <a:buChar char="•"/>
            </a:pPr>
            <a:r>
              <a:rPr lang="en-US" sz="1200" dirty="0">
                <a:latin typeface="Century Gothic" panose="020B0502020202020204" pitchFamily="34" charset="0"/>
              </a:rPr>
              <a:t>https://</a:t>
            </a:r>
            <a:r>
              <a:rPr lang="en-US" sz="1200" dirty="0" err="1">
                <a:latin typeface="Century Gothic" panose="020B0502020202020204" pitchFamily="34" charset="0"/>
              </a:rPr>
              <a:t>www.flickr.com</a:t>
            </a:r>
            <a:r>
              <a:rPr lang="en-US" sz="1200" dirty="0">
                <a:latin typeface="Century Gothic" panose="020B0502020202020204" pitchFamily="34" charset="0"/>
              </a:rPr>
              <a:t>/photos/36409587@N07/7214197974/in/photolist-857SHK-4iP5bB-JyQBs-857PYX-jBraMe-4iTyPG-hFJvm-noYZcH-rc7qQm-7dbEj7-N9hE6o-7NDDgU-xv38gt-wxr2Wd-xs894J-xcWGPn-xcQepJ-7dwncj-aAYuiE-bZuDHG-gp9RmK-gp9wNf-ejtJyq-6co9aH-d6awBQ-85aVGS-24Ros7e-7dbPeb-7wA9rU-FcjLfX-rRJpKE-24MCZrL-wEJWti-wBVWCY-wnD8KE-vHnZg6-rvi7UJ-rHqUJf-qLx8dy-24MCZNC-24MCZSq </a:t>
            </a:r>
          </a:p>
          <a:p>
            <a:pPr marL="457200" lvl="1" indent="0">
              <a:buFont typeface="Arial" panose="020B0604020202020204" pitchFamily="34" charset="0"/>
              <a:buNone/>
            </a:pPr>
            <a:endParaRPr lang="en-US" sz="1200" dirty="0">
              <a:latin typeface="Century Gothic" panose="020B0502020202020204" pitchFamily="34" charset="0"/>
            </a:endParaRPr>
          </a:p>
          <a:p>
            <a:pPr marL="171450" lvl="0" indent="-171450">
              <a:buFont typeface="Arial" panose="020B0604020202020204" pitchFamily="34" charset="0"/>
              <a:buChar char="•"/>
            </a:pPr>
            <a:r>
              <a:rPr lang="en-US" sz="1200" dirty="0">
                <a:latin typeface="Century Gothic" panose="020B0502020202020204" pitchFamily="34" charset="0"/>
              </a:rPr>
              <a:t>“Macrophytes (aquatic plants) in Lake St. Clair” by NOAA GLERL </a:t>
            </a:r>
            <a:r>
              <a:rPr lang="en-US" sz="1200" dirty="0">
                <a:latin typeface="Century Gothic" panose="020B0502020202020204" pitchFamily="34" charset="0"/>
                <a:sym typeface="Wingdings" panose="05000000000000000000" pitchFamily="2" charset="2"/>
              </a:rPr>
              <a:t> CC BY-SA 2.0</a:t>
            </a:r>
          </a:p>
          <a:p>
            <a:pPr marL="628650" lvl="1" indent="-171450">
              <a:buFont typeface="Arial" panose="020B0604020202020204" pitchFamily="34" charset="0"/>
              <a:buChar char="•"/>
            </a:pPr>
            <a:r>
              <a:rPr lang="en-US" sz="1200" dirty="0">
                <a:latin typeface="Century Gothic" panose="020B0502020202020204" pitchFamily="34" charset="0"/>
              </a:rPr>
              <a:t>https://</a:t>
            </a:r>
            <a:r>
              <a:rPr lang="en-US" sz="1200" dirty="0" err="1">
                <a:latin typeface="Century Gothic" panose="020B0502020202020204" pitchFamily="34" charset="0"/>
              </a:rPr>
              <a:t>www.flickr.com</a:t>
            </a:r>
            <a:r>
              <a:rPr lang="en-US" sz="1200" dirty="0">
                <a:latin typeface="Century Gothic" panose="020B0502020202020204" pitchFamily="34" charset="0"/>
              </a:rPr>
              <a:t>/photos/noaa_glerl/4075280041/in/photolist-7d7SLZ-yMWGGF-ejo1e6-25YeZ6u-okgynK-oywC1N-8KAgML-h45yjZ-fqT7Dt-o87MTi-GLumEV-5ctDE1-Frshdx-nXtLDh-8S8f6j-ejtHty-db7mdC-8KAeD1-GUaKq-4ZbG1T-wybyMd-ejnZU6-pvNeXe-GUaHC-6sjB2J-6Xw3DQ-ejo27K-dtnBQS-4kpitM-4EFAFu-HgaphZ-4ktmdo-7VQvfA-ejtHw3-ejnZ7B-2U6ukS-Hgapst-25YeYds-5tC9NP-8grtnc-JDdUpH-qh9QZr-L8Sw19-5tC9ui-274UGCk-572MYz-24j9E6h-5rnc1a-HVRtvY-HVRrGh</a:t>
            </a:r>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668463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Century Gothic" panose="020B0502020202020204" pitchFamily="34" charset="0"/>
              </a:rPr>
              <a:t>Community Concerns (Part 1) Script</a:t>
            </a:r>
          </a:p>
          <a:p>
            <a:endParaRPr lang="en-US" b="0" i="0" dirty="0">
              <a:latin typeface="Century Gothic" panose="020B0502020202020204" pitchFamily="34" charset="0"/>
            </a:endParaRPr>
          </a:p>
          <a:p>
            <a:r>
              <a:rPr lang="en-US" b="0" i="0" dirty="0">
                <a:latin typeface="Century Gothic" panose="020B0502020202020204" pitchFamily="34" charset="0"/>
              </a:rPr>
              <a:t>Jerrold</a:t>
            </a:r>
          </a:p>
          <a:p>
            <a:pPr marL="171450" indent="-171450">
              <a:buFont typeface="Arial" panose="020B0604020202020204" pitchFamily="34" charset="0"/>
              <a:buChar char="•"/>
            </a:pPr>
            <a:r>
              <a:rPr lang="en-US" b="0" i="0" dirty="0">
                <a:latin typeface="Century Gothic" panose="020B0502020202020204" pitchFamily="34" charset="0"/>
              </a:rPr>
              <a:t>While the algae itself is non-toxic, a recent resurgence in the deposition of Cladophora on Milwaukee beaches has caused some concerns among local communities.</a:t>
            </a:r>
          </a:p>
          <a:p>
            <a:pPr marL="171450" indent="-171450">
              <a:buFont typeface="Arial" panose="020B0604020202020204" pitchFamily="34" charset="0"/>
              <a:buChar char="•"/>
            </a:pPr>
            <a:r>
              <a:rPr lang="en-US" b="0" i="0" dirty="0">
                <a:latin typeface="Century Gothic" panose="020B0502020202020204" pitchFamily="34" charset="0"/>
              </a:rPr>
              <a:t>During sloughing season, which occurs between August and October, changing environmental conditions and wave action detach patches of Cladophora from the hard substrate they were growing on, essentially killing them.</a:t>
            </a:r>
          </a:p>
          <a:p>
            <a:pPr marL="171450" indent="-171450">
              <a:buFont typeface="Arial" panose="020B0604020202020204" pitchFamily="34" charset="0"/>
              <a:buChar char="•"/>
            </a:pPr>
            <a:r>
              <a:rPr lang="en-US" b="0" i="0" dirty="0">
                <a:latin typeface="Century Gothic" panose="020B0502020202020204" pitchFamily="34" charset="0"/>
              </a:rPr>
              <a:t>The patches then float to the surface and are carried by the water currents to the shoreline and deposited on the beach</a:t>
            </a:r>
          </a:p>
          <a:p>
            <a:pPr marL="171450" indent="-171450">
              <a:buFont typeface="Arial" panose="020B0604020202020204" pitchFamily="34" charset="0"/>
              <a:buChar char="•"/>
            </a:pPr>
            <a:r>
              <a:rPr lang="en-US" b="0" i="0" dirty="0">
                <a:latin typeface="Century Gothic" panose="020B0502020202020204" pitchFamily="34" charset="0"/>
              </a:rPr>
              <a:t>Deposited dead Cladophora decays, and produces an unpleasant pungent smell</a:t>
            </a:r>
          </a:p>
          <a:p>
            <a:pPr marL="171450" indent="-171450">
              <a:buFont typeface="Arial" panose="020B0604020202020204" pitchFamily="34" charset="0"/>
              <a:buChar char="•"/>
            </a:pPr>
            <a:r>
              <a:rPr lang="en-US" b="0" i="0" dirty="0">
                <a:latin typeface="Century Gothic" panose="020B0502020202020204" pitchFamily="34" charset="0"/>
              </a:rPr>
              <a:t>Not only is it smelly, but it is also unaesthetic</a:t>
            </a:r>
          </a:p>
          <a:p>
            <a:pPr marL="171450" indent="-171450">
              <a:buFont typeface="Arial" panose="020B0604020202020204" pitchFamily="34" charset="0"/>
              <a:buChar char="•"/>
            </a:pPr>
            <a:r>
              <a:rPr lang="en-US" b="0" i="0" dirty="0">
                <a:latin typeface="Century Gothic" panose="020B0502020202020204" pitchFamily="34" charset="0"/>
              </a:rPr>
              <a:t>The smell and sight of decaying Cladophora deters people from visiting the beach</a:t>
            </a:r>
          </a:p>
          <a:p>
            <a:endParaRPr lang="en-US" b="0" i="0" dirty="0">
              <a:latin typeface="Century Gothic" panose="020B0502020202020204" pitchFamily="34" charset="0"/>
            </a:endParaRPr>
          </a:p>
          <a:p>
            <a:r>
              <a:rPr lang="en-US" b="0" i="0" dirty="0">
                <a:latin typeface="Century Gothic" panose="020B0502020202020204" pitchFamily="34" charset="0"/>
              </a:rPr>
              <a:t>Image Source</a:t>
            </a:r>
          </a:p>
          <a:p>
            <a:endParaRPr lang="en-US" b="0" i="0" dirty="0">
              <a:latin typeface="Century Gothic" panose="020B0502020202020204" pitchFamily="34" charset="0"/>
            </a:endParaRPr>
          </a:p>
          <a:p>
            <a:r>
              <a:rPr lang="en-US" b="0" i="0" dirty="0">
                <a:latin typeface="Century Gothic" panose="020B0502020202020204" pitchFamily="34" charset="0"/>
              </a:rPr>
              <a:t>Flickr</a:t>
            </a:r>
          </a:p>
          <a:p>
            <a:pPr marL="171450" indent="-171450">
              <a:buFont typeface="Arial" panose="020B0604020202020204" pitchFamily="34" charset="0"/>
              <a:buChar char="•"/>
            </a:pPr>
            <a:r>
              <a:rPr lang="en-US" b="0" i="0" dirty="0">
                <a:latin typeface="Century Gothic" panose="020B0502020202020204" pitchFamily="34" charset="0"/>
              </a:rPr>
              <a:t>“2208” by NOAA GLERL </a:t>
            </a:r>
            <a:r>
              <a:rPr lang="en-US" b="0" i="0" dirty="0">
                <a:latin typeface="Century Gothic" panose="020B0502020202020204" pitchFamily="34" charset="0"/>
                <a:sym typeface="Wingdings" panose="05000000000000000000" pitchFamily="2" charset="2"/>
              </a:rPr>
              <a:t> CC BY-SA 2.0</a:t>
            </a:r>
          </a:p>
          <a:p>
            <a:pPr marL="628650" lvl="1" indent="-171450">
              <a:buFont typeface="Arial" panose="020B0604020202020204" pitchFamily="34" charset="0"/>
              <a:buChar char="•"/>
            </a:pPr>
            <a:r>
              <a:rPr lang="en-US" b="0" i="0" dirty="0">
                <a:latin typeface="Century Gothic" panose="020B0502020202020204" pitchFamily="34" charset="0"/>
              </a:rPr>
              <a:t>https://</a:t>
            </a:r>
            <a:r>
              <a:rPr lang="en-US" b="0" i="0" dirty="0" err="1">
                <a:latin typeface="Century Gothic" panose="020B0502020202020204" pitchFamily="34" charset="0"/>
              </a:rPr>
              <a:t>www.flickr.com</a:t>
            </a:r>
            <a:r>
              <a:rPr lang="en-US" b="0" i="0" dirty="0">
                <a:latin typeface="Century Gothic" panose="020B0502020202020204" pitchFamily="34" charset="0"/>
              </a:rPr>
              <a:t>/photos/noaa_glerl/8741972684/in/photolist-ejuTUY-24Ros7e-7dbPeb-qXz8gN-afLL3R-7dwncj-5VWCew-3etTPK-nAou4e-7VdA3t-7ySW6d-vdGrxC-5dtXEZ-9d947Z-osDQEA-oe1dvq-d74W9Y-zdUaP-cR8zBN-6VARrJ-7yVxVs-JPgwF-ovhJQw-75CxNT-bLAJEk-oviB6w-XbkFcj-hnFtTE-dwpEY-owrg2a-ppsBBF-efwmeW-8jYnTg-7wA9rU-75Vwcw-oeYHYF-4zvxXY-8uRcDD-CzkvN7-76fKzv-ovibqj-3DJUQd-82auDM-NNrmV-rxKks6-78D5M4-oxfLDH-4zrirv-qFSJ8P-oveJDM</a:t>
            </a:r>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Community Concerns (Part 2) Script</a:t>
            </a:r>
          </a:p>
          <a:p>
            <a:endParaRPr lang="en-US" b="0" i="0" u="none" dirty="0">
              <a:solidFill>
                <a:schemeClr val="tx1"/>
              </a:solidFill>
              <a:latin typeface="Century Gothic" panose="020B0502020202020204" pitchFamily="34" charset="0"/>
            </a:endParaRPr>
          </a:p>
          <a:p>
            <a:r>
              <a:rPr lang="en-US" b="0" i="0" u="none" dirty="0">
                <a:solidFill>
                  <a:schemeClr val="tx1"/>
                </a:solidFill>
                <a:latin typeface="Century Gothic" panose="020B0502020202020204" pitchFamily="34" charset="0"/>
              </a:rPr>
              <a:t>Jerrold</a:t>
            </a:r>
          </a:p>
          <a:p>
            <a:pPr marL="171450" indent="-171450">
              <a:buFont typeface="Arial" panose="020B0604020202020204" pitchFamily="34" charset="0"/>
              <a:buChar char="•"/>
            </a:pPr>
            <a:r>
              <a:rPr lang="en-US" sz="1200" dirty="0">
                <a:solidFill>
                  <a:srgbClr val="3289B4"/>
                </a:solidFill>
                <a:latin typeface="Century Gothic" panose="020B0502020202020204" pitchFamily="34" charset="0"/>
              </a:rPr>
              <a:t>Furthermore, the decaying </a:t>
            </a:r>
            <a:r>
              <a:rPr lang="en-US" sz="1200" i="1" dirty="0">
                <a:solidFill>
                  <a:srgbClr val="3289B4"/>
                </a:solidFill>
                <a:latin typeface="Century Gothic" panose="020B0502020202020204" pitchFamily="34" charset="0"/>
              </a:rPr>
              <a:t>Cladophora</a:t>
            </a:r>
            <a:r>
              <a:rPr lang="en-US" sz="1200" i="0" dirty="0">
                <a:solidFill>
                  <a:srgbClr val="3289B4"/>
                </a:solidFill>
                <a:latin typeface="Century Gothic" panose="020B0502020202020204" pitchFamily="34" charset="0"/>
              </a:rPr>
              <a:t> deposits are breeding grounds for bacteria that can harm humans and wildlife if ingested</a:t>
            </a:r>
            <a:endParaRPr lang="en-US" sz="1200" dirty="0">
              <a:solidFill>
                <a:srgbClr val="3289B4"/>
              </a:solidFill>
              <a:latin typeface="Century Gothic" panose="020B0502020202020204" pitchFamily="34" charset="0"/>
            </a:endParaRPr>
          </a:p>
          <a:p>
            <a:pPr marL="171450" indent="-171450">
              <a:buFont typeface="Arial" panose="020B0604020202020204" pitchFamily="34" charset="0"/>
              <a:buChar char="•"/>
            </a:pPr>
            <a:r>
              <a:rPr lang="en-US" sz="1200" dirty="0">
                <a:solidFill>
                  <a:srgbClr val="3289B4"/>
                </a:solidFill>
                <a:latin typeface="Century Gothic" panose="020B0502020202020204" pitchFamily="34" charset="0"/>
              </a:rPr>
              <a:t>This also leads to reductions in local water quality</a:t>
            </a:r>
          </a:p>
          <a:p>
            <a:pPr marL="171450" indent="-171450">
              <a:buFont typeface="Arial" panose="020B0604020202020204" pitchFamily="34" charset="0"/>
              <a:buChar char="•"/>
            </a:pPr>
            <a:r>
              <a:rPr lang="en-US" sz="1200" dirty="0">
                <a:solidFill>
                  <a:srgbClr val="3289B4"/>
                </a:solidFill>
                <a:latin typeface="Century Gothic" panose="020B0502020202020204" pitchFamily="34" charset="0"/>
              </a:rPr>
              <a:t>Finally, closing a beach due to pollution can result in economic losses of more than $37,000 per day for businesses and communities adjacent to the closed off area. </a:t>
            </a:r>
            <a:endParaRPr lang="en-US" b="0" i="0" u="none" dirty="0">
              <a:solidFill>
                <a:schemeClr val="tx1"/>
              </a:solidFill>
              <a:latin typeface="Century Gothic" panose="020B0502020202020204" pitchFamily="34" charset="0"/>
            </a:endParaRPr>
          </a:p>
          <a:p>
            <a:endParaRPr lang="en-US" b="1" i="0" u="none" dirty="0">
              <a:solidFill>
                <a:schemeClr val="tx1"/>
              </a:solidFill>
              <a:latin typeface="Century Gothic" panose="020B0502020202020204" pitchFamily="34" charset="0"/>
            </a:endParaRPr>
          </a:p>
          <a:p>
            <a:r>
              <a:rPr lang="en-US" b="1" i="0" u="none" dirty="0">
                <a:solidFill>
                  <a:schemeClr val="tx1"/>
                </a:solidFill>
                <a:latin typeface="Century Gothic" panose="020B0502020202020204" pitchFamily="34" charset="0"/>
              </a:rPr>
              <a:t>Image Sources</a:t>
            </a:r>
          </a:p>
          <a:p>
            <a:endParaRPr lang="en-US" b="0" i="0" u="none" dirty="0">
              <a:solidFill>
                <a:schemeClr val="tx1"/>
              </a:solidFill>
              <a:latin typeface="Century Gothic" panose="020B0502020202020204" pitchFamily="34" charset="0"/>
            </a:endParaRPr>
          </a:p>
          <a:p>
            <a:r>
              <a:rPr lang="en-US" b="0" i="0" u="none" dirty="0" err="1">
                <a:solidFill>
                  <a:schemeClr val="tx1"/>
                </a:solidFill>
                <a:latin typeface="Century Gothic" panose="020B0502020202020204" pitchFamily="34" charset="0"/>
              </a:rPr>
              <a:t>Unsplash</a:t>
            </a:r>
            <a:endParaRPr lang="en-US" b="0" i="0" u="none" dirty="0">
              <a:solidFill>
                <a:schemeClr val="tx1"/>
              </a:solidFill>
              <a:latin typeface="Century Gothic" panose="020B0502020202020204" pitchFamily="34" charset="0"/>
            </a:endParaRPr>
          </a:p>
          <a:p>
            <a:pPr marL="171450" indent="-171450">
              <a:buFont typeface="Arial" panose="020B0604020202020204" pitchFamily="34" charset="0"/>
              <a:buChar char="•"/>
            </a:pPr>
            <a:r>
              <a:rPr lang="en-US" b="0" i="0" u="none" dirty="0">
                <a:solidFill>
                  <a:schemeClr val="tx1"/>
                </a:solidFill>
                <a:latin typeface="Century Gothic" panose="020B0502020202020204" pitchFamily="34" charset="0"/>
                <a:sym typeface="Wingdings" panose="05000000000000000000" pitchFamily="2" charset="2"/>
              </a:rPr>
              <a:t>License Information for all images on </a:t>
            </a:r>
            <a:r>
              <a:rPr lang="en-US" b="0" i="0" u="none" dirty="0" err="1">
                <a:solidFill>
                  <a:schemeClr val="tx1"/>
                </a:solidFill>
                <a:latin typeface="Century Gothic" panose="020B0502020202020204" pitchFamily="34" charset="0"/>
                <a:sym typeface="Wingdings" panose="05000000000000000000" pitchFamily="2" charset="2"/>
              </a:rPr>
              <a:t>Unsplash</a:t>
            </a:r>
            <a:r>
              <a:rPr lang="en-US" b="0" i="0" u="none" dirty="0">
                <a:solidFill>
                  <a:schemeClr val="tx1"/>
                </a:solidFill>
                <a:latin typeface="Century Gothic" panose="020B0502020202020204" pitchFamily="34" charset="0"/>
                <a:sym typeface="Wingdings" panose="05000000000000000000" pitchFamily="2" charset="2"/>
              </a:rPr>
              <a:t>: https://unsplash.com/license </a:t>
            </a:r>
            <a:endParaRPr lang="en-US" b="0" i="0" u="none" dirty="0">
              <a:solidFill>
                <a:schemeClr val="tx1"/>
              </a:solidFill>
              <a:latin typeface="Century Gothic" panose="020B0502020202020204" pitchFamily="34" charset="0"/>
            </a:endParaRPr>
          </a:p>
          <a:p>
            <a:pPr marL="628650" lvl="1"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Duck by Tyler Butler: https://unsplash.com/photos/10QTgVg-UoA </a:t>
            </a:r>
          </a:p>
          <a:p>
            <a:pPr marL="628650" lvl="1"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People on Beach by </a:t>
            </a:r>
            <a:r>
              <a:rPr lang="en-US" sz="1200" b="0" i="0" u="none" strike="noStrike" kern="1200" dirty="0" err="1">
                <a:solidFill>
                  <a:schemeClr val="tx1"/>
                </a:solidFill>
                <a:effectLst/>
                <a:latin typeface="Century Gothic" panose="020B0502020202020204" pitchFamily="34" charset="0"/>
                <a:ea typeface="+mn-ea"/>
                <a:cs typeface="+mn-cs"/>
              </a:rPr>
              <a:t>Kimson</a:t>
            </a:r>
            <a:r>
              <a:rPr lang="en-US" sz="1200" b="0" i="0" u="none" strike="noStrike" kern="1200" dirty="0">
                <a:solidFill>
                  <a:schemeClr val="tx1"/>
                </a:solidFill>
                <a:effectLst/>
                <a:latin typeface="Century Gothic" panose="020B0502020202020204" pitchFamily="34" charset="0"/>
                <a:ea typeface="+mn-ea"/>
                <a:cs typeface="+mn-cs"/>
              </a:rPr>
              <a:t> Doan: https://unsplash.com/photos/AZMmUy2qL6A </a:t>
            </a:r>
          </a:p>
          <a:p>
            <a:pPr marL="628650" lvl="1"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Milwaukee Sun by John Westrock: https://unsplash.com/photos/Xb76CUAq7yU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kern="1200" dirty="0">
                <a:solidFill>
                  <a:schemeClr val="tx1"/>
                </a:solidFill>
                <a:effectLst/>
                <a:latin typeface="Century Gothic" panose="020B0502020202020204" pitchFamily="34" charset="0"/>
                <a:ea typeface="+mn-ea"/>
                <a:cs typeface="+mn-cs"/>
              </a:rPr>
              <a:t>Groundwork </a:t>
            </a:r>
            <a:r>
              <a:rPr lang="en-US" b="0" i="0" u="none" strike="noStrike" kern="1200" dirty="0" err="1">
                <a:solidFill>
                  <a:schemeClr val="tx1"/>
                </a:solidFill>
                <a:effectLst/>
                <a:latin typeface="Century Gothic" panose="020B0502020202020204" pitchFamily="34" charset="0"/>
                <a:ea typeface="+mn-ea"/>
                <a:cs typeface="+mn-cs"/>
              </a:rPr>
              <a:t>MIlwaukee</a:t>
            </a:r>
            <a:endParaRPr lang="en-US" b="0" i="0" u="none" strike="noStrike" kern="1200" dirty="0">
              <a:solidFill>
                <a:schemeClr val="tx1"/>
              </a:solidFill>
              <a:effectLst/>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kern="1200" dirty="0">
                <a:solidFill>
                  <a:schemeClr val="tx1"/>
                </a:solidFill>
                <a:effectLst/>
                <a:latin typeface="Century Gothic" panose="020B0502020202020204" pitchFamily="34" charset="0"/>
                <a:ea typeface="+mn-ea"/>
                <a:cs typeface="+mn-cs"/>
              </a:rPr>
              <a:t>“Cladophora on beach” </a:t>
            </a:r>
            <a:r>
              <a:rPr lang="en-US" b="0" i="0" u="none" strike="noStrike" kern="1200" dirty="0">
                <a:solidFill>
                  <a:schemeClr val="tx1"/>
                </a:solidFill>
                <a:effectLst/>
                <a:latin typeface="Century Gothic" panose="020B0502020202020204" pitchFamily="34" charset="0"/>
                <a:ea typeface="+mn-ea"/>
                <a:cs typeface="+mn-cs"/>
                <a:sym typeface="Wingdings" panose="05000000000000000000" pitchFamily="2" charset="2"/>
              </a:rPr>
              <a:t> </a:t>
            </a:r>
            <a:r>
              <a:rPr lang="en-US" sz="1200" b="0" i="0" u="none" dirty="0">
                <a:solidFill>
                  <a:schemeClr val="tx1"/>
                </a:solidFill>
                <a:latin typeface="Century Gothic" panose="020B0502020202020204" pitchFamily="34" charset="0"/>
              </a:rPr>
              <a:t>received permission via email from our project partner, who captured the image.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chemeClr val="tx1"/>
                </a:solidFill>
                <a:latin typeface="Century Gothic" panose="020B0502020202020204" pitchFamily="34" charset="0"/>
              </a:rPr>
              <a:t>http://www.groundworkmke.org/ </a:t>
            </a:r>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Project Partner Script</a:t>
            </a:r>
          </a:p>
          <a:p>
            <a:endParaRPr lang="en-US" dirty="0">
              <a:latin typeface="Century Gothic" panose="020B0502020202020204" pitchFamily="34" charset="0"/>
            </a:endParaRPr>
          </a:p>
          <a:p>
            <a:r>
              <a:rPr lang="en-US" dirty="0">
                <a:latin typeface="Century Gothic" panose="020B0502020202020204" pitchFamily="34" charset="0"/>
              </a:rPr>
              <a:t>Lawrence</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The NASA DEVELOP National Program collaborated with Groundwork Milwaukee for this project. </a:t>
            </a:r>
            <a:endParaRPr lang="en-US" b="0" dirty="0">
              <a:effectLst/>
              <a:latin typeface="Century Gothic" panose="020B0502020202020204" pitchFamily="34" charset="0"/>
            </a:endParaRP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Groundwork Milwaukee is a local chapter of the larger non-profit organization called Groundwork USA. </a:t>
            </a:r>
            <a:endParaRPr lang="en-US" b="0" dirty="0">
              <a:effectLst/>
              <a:latin typeface="Century Gothic" panose="020B0502020202020204" pitchFamily="34" charset="0"/>
            </a:endParaRP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Groundwork’s mission is to establish community-based partnership that promote environmental restoration, economic and social well -being. </a:t>
            </a:r>
            <a:endParaRPr lang="en-US" b="0" dirty="0">
              <a:effectLst/>
              <a:latin typeface="Century Gothic" panose="020B0502020202020204" pitchFamily="34" charset="0"/>
            </a:endParaRP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Groundwork Milwaukee holds many education and career development programs and are hoping to expand their program by earning Milwaukee County’s yearly contract to clean </a:t>
            </a:r>
            <a:r>
              <a:rPr lang="en-US" sz="1200" b="0" i="1" u="none" strike="noStrike" kern="1200" dirty="0">
                <a:solidFill>
                  <a:schemeClr val="tx1"/>
                </a:solidFill>
                <a:effectLst/>
                <a:latin typeface="Century Gothic" panose="020B0502020202020204" pitchFamily="34" charset="0"/>
                <a:ea typeface="+mn-ea"/>
                <a:cs typeface="+mn-cs"/>
              </a:rPr>
              <a:t>Cladophora </a:t>
            </a:r>
            <a:r>
              <a:rPr lang="en-US" sz="1200" b="0" i="0" u="none" strike="noStrike" kern="1200" dirty="0">
                <a:solidFill>
                  <a:schemeClr val="tx1"/>
                </a:solidFill>
                <a:effectLst/>
                <a:latin typeface="Century Gothic" panose="020B0502020202020204" pitchFamily="34" charset="0"/>
                <a:ea typeface="+mn-ea"/>
                <a:cs typeface="+mn-cs"/>
              </a:rPr>
              <a:t>wash-up</a:t>
            </a:r>
            <a:r>
              <a:rPr lang="en-US" sz="1200" b="0" i="1" u="none" strike="noStrike" kern="1200" dirty="0">
                <a:solidFill>
                  <a:schemeClr val="tx1"/>
                </a:solidFill>
                <a:effectLst/>
                <a:latin typeface="Century Gothic" panose="020B0502020202020204" pitchFamily="34" charset="0"/>
                <a:ea typeface="+mn-ea"/>
                <a:cs typeface="+mn-cs"/>
              </a:rPr>
              <a:t>. </a:t>
            </a:r>
            <a:endParaRPr lang="en-US" b="0" dirty="0">
              <a:effectLst/>
              <a:latin typeface="Century Gothic" panose="020B0502020202020204" pitchFamily="34" charset="0"/>
            </a:endParaRPr>
          </a:p>
          <a:p>
            <a:pPr marL="171450" indent="-17145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Their aim is to compost </a:t>
            </a:r>
            <a:r>
              <a:rPr lang="en-US" sz="1200" b="0" i="1" u="none" strike="noStrike" kern="1200" dirty="0">
                <a:solidFill>
                  <a:schemeClr val="tx1"/>
                </a:solidFill>
                <a:effectLst/>
                <a:latin typeface="Century Gothic" panose="020B0502020202020204" pitchFamily="34" charset="0"/>
                <a:ea typeface="+mn-ea"/>
                <a:cs typeface="+mn-cs"/>
              </a:rPr>
              <a:t>Cladophora </a:t>
            </a:r>
            <a:r>
              <a:rPr lang="en-US" sz="1200" b="0" i="0" u="none" strike="noStrike" kern="1200" dirty="0">
                <a:solidFill>
                  <a:schemeClr val="tx1"/>
                </a:solidFill>
                <a:effectLst/>
                <a:latin typeface="Century Gothic" panose="020B0502020202020204" pitchFamily="34" charset="0"/>
                <a:ea typeface="+mn-ea"/>
                <a:cs typeface="+mn-cs"/>
              </a:rPr>
              <a:t>rather than sending it to the landfill as it is normally done. </a:t>
            </a:r>
          </a:p>
          <a:p>
            <a:pPr marL="171450" indent="-171450">
              <a:buFont typeface="Arial" panose="020B0604020202020204" pitchFamily="34" charset="0"/>
              <a:buChar char="•"/>
            </a:pPr>
            <a:endParaRPr lang="en-US" sz="1200" b="0" i="0" u="none" strike="noStrike" kern="1200" dirty="0">
              <a:solidFill>
                <a:schemeClr val="tx1"/>
              </a:solidFill>
              <a:effectLst/>
              <a:latin typeface="Century Gothic" panose="020B0502020202020204" pitchFamily="34" charset="0"/>
              <a:ea typeface="+mn-ea"/>
              <a:cs typeface="+mn-cs"/>
            </a:endParaRPr>
          </a:p>
          <a:p>
            <a:pPr marL="0" indent="0">
              <a:buFont typeface="Arial" panose="020B0604020202020204" pitchFamily="34" charset="0"/>
              <a:buNone/>
            </a:pPr>
            <a:r>
              <a:rPr lang="en-US" sz="1200" b="1" i="0" u="none" strike="noStrike" kern="1200" dirty="0">
                <a:solidFill>
                  <a:schemeClr val="tx1"/>
                </a:solidFill>
                <a:effectLst/>
                <a:latin typeface="Century Gothic" panose="020B0502020202020204" pitchFamily="34" charset="0"/>
                <a:ea typeface="+mn-ea"/>
                <a:cs typeface="+mn-cs"/>
              </a:rPr>
              <a:t>Image Sources</a:t>
            </a:r>
          </a:p>
          <a:p>
            <a:pPr marL="0" indent="0">
              <a:buFont typeface="Arial" panose="020B0604020202020204" pitchFamily="34" charset="0"/>
              <a:buNone/>
            </a:pPr>
            <a:endParaRPr lang="en-US" sz="1200" b="1" i="0" u="none" strike="noStrike" kern="1200" dirty="0">
              <a:solidFill>
                <a:schemeClr val="tx1"/>
              </a:solidFill>
              <a:effectLst/>
              <a:latin typeface="Century Gothic" panose="020B0502020202020204" pitchFamily="34" charset="0"/>
              <a:ea typeface="+mn-ea"/>
              <a:cs typeface="+mn-cs"/>
            </a:endParaRPr>
          </a:p>
          <a:p>
            <a:r>
              <a:rPr lang="en-US" sz="1200" dirty="0">
                <a:latin typeface="Century Gothic" panose="020B0502020202020204" pitchFamily="34" charset="0"/>
              </a:rPr>
              <a:t>Flickr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Morning Milwaukee by Ryan Dickey </a:t>
            </a:r>
            <a:r>
              <a:rPr lang="en-US" sz="1200" dirty="0">
                <a:latin typeface="Century Gothic" panose="020B0502020202020204" pitchFamily="34" charset="0"/>
                <a:sym typeface="Wingdings" panose="05000000000000000000" pitchFamily="2" charset="2"/>
              </a:rPr>
              <a:t> </a:t>
            </a:r>
            <a:r>
              <a:rPr lang="en-US" sz="1200" dirty="0">
                <a:latin typeface="Century Gothic" panose="020B0502020202020204" pitchFamily="34" charset="0"/>
              </a:rPr>
              <a:t>CC BY 2.0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https://</a:t>
            </a:r>
            <a:r>
              <a:rPr lang="en-US" sz="1200" dirty="0" err="1">
                <a:latin typeface="Century Gothic" panose="020B0502020202020204" pitchFamily="34" charset="0"/>
              </a:rPr>
              <a:t>www.flickr.com</a:t>
            </a:r>
            <a:r>
              <a:rPr lang="en-US" sz="1200" dirty="0">
                <a:latin typeface="Century Gothic" panose="020B0502020202020204" pitchFamily="34" charset="0"/>
              </a:rPr>
              <a:t>/photos/meesterdickey/37746832645/in/photolist-Zvyogp-6cBnok-8Ad3gj-VssA8d-8edwkn-fowgNL-ZQasLj-8fJBU6-bMLVki-9bpgXv-87hrr9-2fvSsP-PbB7A-8fJCmc-5dGQ91-8vFFuF-3hC2AE-F1mjz-8KVLbe-8egvos-8vFBHR-posjb-iVzP2j-aNyJ1p-BSQuSj-obQBbP-4e3cj3-5kxQGm-awETSZ-posqi-7tBTXf-Z3WTZ5-8ecGtP-6zAbBh-av2KTu-obRwnD-ZbnmTS-nD6euu-5Yason-ZfEsiM-3yNphU-5kxPWL-oJE5AV-7o77i3-DLrqcf-ori8iy-e35PhW-ot56HZ-9ZbJhe-cq7bsU</a:t>
            </a:r>
          </a:p>
          <a:p>
            <a:pPr marL="171450" lvl="0" indent="-171450">
              <a:buFont typeface="Arial" panose="020B0604020202020204" pitchFamily="34" charset="0"/>
              <a:buChar char="•"/>
            </a:pPr>
            <a:r>
              <a:rPr lang="en-US" sz="1200" dirty="0">
                <a:latin typeface="Century Gothic" panose="020B0502020202020204" pitchFamily="34" charset="0"/>
              </a:rPr>
              <a:t>“Fairyland Mesclun Mix” by Brian </a:t>
            </a:r>
            <a:r>
              <a:rPr lang="en-US" sz="1200" dirty="0" err="1">
                <a:latin typeface="Century Gothic" panose="020B0502020202020204" pitchFamily="34" charset="0"/>
              </a:rPr>
              <a:t>Boucheron</a:t>
            </a:r>
            <a:r>
              <a:rPr lang="en-US" sz="1200" dirty="0">
                <a:latin typeface="Century Gothic" panose="020B0502020202020204" pitchFamily="34" charset="0"/>
                <a:sym typeface="Wingdings" panose="05000000000000000000" pitchFamily="2" charset="2"/>
              </a:rPr>
              <a:t> CC BY 2.0</a:t>
            </a:r>
            <a:endParaRPr lang="en-US" sz="1200" b="1" dirty="0">
              <a:latin typeface="Century Gothic" panose="020B0502020202020204" pitchFamily="34" charset="0"/>
              <a:sym typeface="Wingdings" panose="05000000000000000000" pitchFamily="2" charset="2"/>
            </a:endParaRPr>
          </a:p>
          <a:p>
            <a:pPr marL="628650" lvl="1" indent="-171450">
              <a:buFont typeface="Arial" panose="020B0604020202020204" pitchFamily="34" charset="0"/>
              <a:buChar char="•"/>
            </a:pPr>
            <a:r>
              <a:rPr lang="en-US" sz="1200" dirty="0">
                <a:latin typeface="Century Gothic" panose="020B0502020202020204" pitchFamily="34" charset="0"/>
                <a:sym typeface="Wingdings" panose="05000000000000000000" pitchFamily="2" charset="2"/>
              </a:rPr>
              <a:t>https://</a:t>
            </a:r>
            <a:r>
              <a:rPr lang="en-US" sz="1200" dirty="0" err="1">
                <a:latin typeface="Century Gothic" panose="020B0502020202020204" pitchFamily="34" charset="0"/>
                <a:sym typeface="Wingdings" panose="05000000000000000000" pitchFamily="2" charset="2"/>
              </a:rPr>
              <a:t>www.flickr.com</a:t>
            </a:r>
            <a:r>
              <a:rPr lang="en-US" sz="1200" dirty="0">
                <a:latin typeface="Century Gothic" panose="020B0502020202020204" pitchFamily="34" charset="0"/>
                <a:sym typeface="Wingdings" panose="05000000000000000000" pitchFamily="2" charset="2"/>
              </a:rPr>
              <a:t>/photos/bert_m_b/2399010625/in/photolist-4DZyha-Lmsi3w-rSwyrb-qomsAB-27twipE-GMV7eB-Lo7aXC-Z9AqF1-26Ztnav-22dgGze-25g6eUC-27eyoe6-281y1cb-25ooQJX-27E4cxp-212UaDS-27CK6zK-28jjgPU-21nbKsU-H3YdYx-26xCv94-gge2Nu-Kps95b-ZmU6HQ-HspKx8-27hyzLu-24m4EWU-25Mq3Ut-25JqjRw-D59L8m-Z52bxb-Lmw1k5-28q14TE-27zPie6-24m4DKf-CiRpJ3-25utSBh-afi2LK-28kA9RM-26AKzpq-Leaypj-HTwBN6-p2Aafo-JPBLQF-YbWRy8-25EMnUY-HbxfqR-25ZjEob-28bNbUp-HgYu9V </a:t>
            </a:r>
          </a:p>
          <a:p>
            <a:pPr marL="0" lvl="0" indent="0">
              <a:buFont typeface="Arial" panose="020B0604020202020204" pitchFamily="34" charset="0"/>
              <a:buNone/>
            </a:pPr>
            <a:endParaRPr lang="en-US" sz="1200" dirty="0">
              <a:latin typeface="Century Gothic" panose="020B0502020202020204" pitchFamily="34" charset="0"/>
              <a:sym typeface="Wingdings" panose="05000000000000000000" pitchFamily="2" charset="2"/>
            </a:endParaRPr>
          </a:p>
          <a:p>
            <a:pPr marL="0" lvl="0" indent="0">
              <a:buFont typeface="Arial" panose="020B0604020202020204" pitchFamily="34" charset="0"/>
              <a:buNone/>
            </a:pPr>
            <a:r>
              <a:rPr lang="en-US" sz="1200" dirty="0">
                <a:latin typeface="Century Gothic" panose="020B0502020202020204" pitchFamily="34" charset="0"/>
                <a:sym typeface="Wingdings" panose="05000000000000000000" pitchFamily="2" charset="2"/>
              </a:rPr>
              <a:t>Groundwork Milwaukee</a:t>
            </a:r>
          </a:p>
          <a:p>
            <a:pPr marL="171450" indent="-171450">
              <a:buFont typeface="Arial" panose="020B0604020202020204" pitchFamily="34" charset="0"/>
              <a:buChar char="•"/>
            </a:pPr>
            <a:r>
              <a:rPr lang="en-US" sz="1200" dirty="0">
                <a:solidFill>
                  <a:srgbClr val="3289B4"/>
                </a:solidFill>
                <a:latin typeface="Century Gothic" panose="020B0502020202020204" pitchFamily="34" charset="0"/>
              </a:rPr>
              <a:t>Volunteers by Groundwork Milwaukee </a:t>
            </a:r>
            <a:r>
              <a:rPr lang="en-US" sz="1200" dirty="0">
                <a:solidFill>
                  <a:srgbClr val="3289B4"/>
                </a:solidFill>
                <a:latin typeface="Century Gothic" panose="020B0502020202020204" pitchFamily="34" charset="0"/>
                <a:sym typeface="Wingdings" panose="05000000000000000000" pitchFamily="2" charset="2"/>
              </a:rPr>
              <a:t> </a:t>
            </a:r>
            <a:r>
              <a:rPr lang="en-US" sz="1200" dirty="0">
                <a:solidFill>
                  <a:srgbClr val="3289B4"/>
                </a:solidFill>
                <a:latin typeface="Century Gothic" panose="020B0502020202020204" pitchFamily="34" charset="0"/>
              </a:rPr>
              <a:t>received permission via email from our project partner, who captured the image.</a:t>
            </a:r>
          </a:p>
          <a:p>
            <a:pPr marL="628650" lvl="1" indent="-171450">
              <a:buFont typeface="Arial" panose="020B0604020202020204" pitchFamily="34" charset="0"/>
              <a:buChar char="•"/>
            </a:pPr>
            <a:r>
              <a:rPr lang="en-US" sz="1200" dirty="0">
                <a:solidFill>
                  <a:srgbClr val="3289B4"/>
                </a:solidFill>
                <a:latin typeface="Century Gothic" panose="020B0502020202020204" pitchFamily="34" charset="0"/>
              </a:rPr>
              <a:t>http://www.groundworkmke.org/  </a:t>
            </a:r>
          </a:p>
          <a:p>
            <a:pPr marL="171450" lvl="0" indent="-171450">
              <a:buFont typeface="Arial" panose="020B0604020202020204" pitchFamily="34" charset="0"/>
              <a:buChar char="•"/>
            </a:pPr>
            <a:endParaRPr lang="en-US" sz="1200" dirty="0">
              <a:latin typeface="Century Gothic" panose="020B0502020202020204" pitchFamily="34" charset="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952933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Project Objective Script</a:t>
            </a:r>
          </a:p>
          <a:p>
            <a:endParaRPr lang="en-US" dirty="0">
              <a:latin typeface="Century Gothic" panose="020B0502020202020204" pitchFamily="34" charset="0"/>
            </a:endParaRPr>
          </a:p>
          <a:p>
            <a:r>
              <a:rPr lang="en-US" dirty="0">
                <a:latin typeface="Century Gothic" panose="020B0502020202020204" pitchFamily="34" charset="0"/>
              </a:rPr>
              <a:t>Lawrence</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Development of this project was based on the question, “How can we utilize NASA Earth Observations to help Groundwork?”</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Keeping this question in mind, the team established these three objectives:</a:t>
            </a:r>
          </a:p>
          <a:p>
            <a:pPr marL="0" indent="0" rtl="0">
              <a:buFont typeface="Arial" panose="020B0604020202020204" pitchFamily="34" charset="0"/>
              <a:buNone/>
            </a:pPr>
            <a:endParaRPr lang="en-US" sz="1200" b="0" i="0" u="none" strike="noStrike" kern="1200" dirty="0">
              <a:solidFill>
                <a:schemeClr val="tx1"/>
              </a:solidFill>
              <a:effectLst/>
              <a:latin typeface="Century Gothic" panose="020B0502020202020204" pitchFamily="34" charset="0"/>
              <a:ea typeface="+mn-ea"/>
              <a:cs typeface="+mn-cs"/>
            </a:endParaRPr>
          </a:p>
          <a:p>
            <a:pPr marL="0" indent="0" rtl="0">
              <a:buFont typeface="Arial" panose="020B0604020202020204" pitchFamily="34" charset="0"/>
              <a:buNone/>
            </a:pPr>
            <a:r>
              <a:rPr lang="en-US" sz="1200" b="0" i="0" u="none" strike="noStrike" kern="1200" dirty="0">
                <a:solidFill>
                  <a:schemeClr val="tx1"/>
                </a:solidFill>
                <a:effectLst/>
                <a:latin typeface="Century Gothic" panose="020B0502020202020204" pitchFamily="34" charset="0"/>
                <a:ea typeface="+mn-ea"/>
                <a:cs typeface="+mn-cs"/>
              </a:rPr>
              <a:t>**Click**</a:t>
            </a:r>
          </a:p>
          <a:p>
            <a:pPr marL="628650" lvl="1"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Our first objective was to create a Suitability Map and a Predictive Map. The Habitat Suitability Map was made to identify areas where </a:t>
            </a:r>
            <a:r>
              <a:rPr lang="en-US" sz="1200" b="0" i="1" u="none" strike="noStrike" kern="1200" dirty="0">
                <a:solidFill>
                  <a:schemeClr val="tx1"/>
                </a:solidFill>
                <a:effectLst/>
                <a:latin typeface="Century Gothic" panose="020B0502020202020204" pitchFamily="34" charset="0"/>
                <a:ea typeface="+mn-ea"/>
                <a:cs typeface="+mn-cs"/>
              </a:rPr>
              <a:t>Cladophora </a:t>
            </a:r>
            <a:r>
              <a:rPr lang="en-US" sz="1200" b="0" i="0" u="none" strike="noStrike" kern="1200" dirty="0">
                <a:solidFill>
                  <a:schemeClr val="tx1"/>
                </a:solidFill>
                <a:effectLst/>
                <a:latin typeface="Century Gothic" panose="020B0502020202020204" pitchFamily="34" charset="0"/>
                <a:ea typeface="+mn-ea"/>
                <a:cs typeface="+mn-cs"/>
              </a:rPr>
              <a:t> mostly likely grows based on factors listed in literature reviews. The Predictive Map indicates where </a:t>
            </a:r>
            <a:r>
              <a:rPr lang="en-US" sz="1200" b="0" i="1" u="none" strike="noStrike" kern="1200" dirty="0">
                <a:solidFill>
                  <a:schemeClr val="tx1"/>
                </a:solidFill>
                <a:effectLst/>
                <a:latin typeface="Century Gothic" panose="020B0502020202020204" pitchFamily="34" charset="0"/>
                <a:ea typeface="+mn-ea"/>
                <a:cs typeface="+mn-cs"/>
              </a:rPr>
              <a:t>Cladophora </a:t>
            </a:r>
            <a:r>
              <a:rPr lang="en-US" sz="1200" b="0" i="0" u="none" strike="noStrike" kern="1200" dirty="0">
                <a:solidFill>
                  <a:schemeClr val="tx1"/>
                </a:solidFill>
                <a:effectLst/>
                <a:latin typeface="Century Gothic" panose="020B0502020202020204" pitchFamily="34" charset="0"/>
                <a:ea typeface="+mn-ea"/>
                <a:cs typeface="+mn-cs"/>
              </a:rPr>
              <a:t>will most likely wash up based on shoreline curvature and bathymetry. </a:t>
            </a:r>
          </a:p>
          <a:p>
            <a:pPr marL="0" lvl="0" indent="0" rtl="0">
              <a:buFont typeface="Arial" panose="020B0604020202020204" pitchFamily="34" charset="0"/>
              <a:buNone/>
            </a:pPr>
            <a:r>
              <a:rPr lang="en-US" sz="1200" b="0" i="0" u="none" strike="noStrike" kern="1200" dirty="0">
                <a:solidFill>
                  <a:schemeClr val="tx1"/>
                </a:solidFill>
                <a:effectLst/>
                <a:latin typeface="Century Gothic" panose="020B0502020202020204" pitchFamily="34" charset="0"/>
                <a:ea typeface="+mn-ea"/>
                <a:cs typeface="+mn-cs"/>
              </a:rPr>
              <a:t>**Click**</a:t>
            </a:r>
          </a:p>
          <a:p>
            <a:pPr marL="628650" lvl="1"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Our second objective was to create a ArcGIS Collector Mobile App for Groundwork to use to gather robust  in-situ data. Using ArcGIS Collector, student interns at Groundwork Milwaukee were able to collect locations of </a:t>
            </a:r>
            <a:r>
              <a:rPr lang="en-US" sz="1200" b="0" i="1" u="none" strike="noStrike" kern="1200" dirty="0">
                <a:solidFill>
                  <a:schemeClr val="tx1"/>
                </a:solidFill>
                <a:effectLst/>
                <a:latin typeface="Century Gothic" panose="020B0502020202020204" pitchFamily="34" charset="0"/>
                <a:ea typeface="+mn-ea"/>
                <a:cs typeface="+mn-cs"/>
              </a:rPr>
              <a:t>Cladophora</a:t>
            </a:r>
            <a:r>
              <a:rPr lang="en-US" sz="1200" b="0" i="0" u="none" strike="noStrike" kern="1200" dirty="0">
                <a:solidFill>
                  <a:schemeClr val="tx1"/>
                </a:solidFill>
                <a:effectLst/>
                <a:latin typeface="Century Gothic" panose="020B0502020202020204" pitchFamily="34" charset="0"/>
                <a:ea typeface="+mn-ea"/>
                <a:cs typeface="+mn-cs"/>
              </a:rPr>
              <a:t> wash up as well as inputting valuable information such as date and time they collected the point data, the amount of wash up,  freshness of the algae wash up etc. </a:t>
            </a:r>
            <a:endParaRPr lang="en-US" b="0" i="0" u="none" strike="noStrike"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Century Gothic" panose="020B0502020202020204" pitchFamily="34" charset="0"/>
                <a:ea typeface="+mn-ea"/>
                <a:cs typeface="+mn-cs"/>
              </a:rPr>
              <a:t>**Click**</a:t>
            </a:r>
            <a:endParaRPr lang="en-US" b="0" dirty="0">
              <a:effectLst/>
              <a:latin typeface="Century Gothic" panose="020B0502020202020204" pitchFamily="34" charset="0"/>
            </a:endParaRPr>
          </a:p>
          <a:p>
            <a:pPr marL="628650" lvl="1"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Our third and last objective was to launch a social media campaign and  create a story map to have a variety of media platform to help inform the public of the issues around </a:t>
            </a:r>
            <a:r>
              <a:rPr lang="en-US" sz="1200" b="0" i="1" u="none" strike="noStrike" kern="1200" dirty="0">
                <a:solidFill>
                  <a:schemeClr val="tx1"/>
                </a:solidFill>
                <a:effectLst/>
                <a:latin typeface="Century Gothic" panose="020B0502020202020204" pitchFamily="34" charset="0"/>
                <a:ea typeface="+mn-ea"/>
                <a:cs typeface="+mn-cs"/>
              </a:rPr>
              <a:t>Cladophora</a:t>
            </a:r>
            <a:r>
              <a:rPr lang="en-US" sz="1200" b="0" i="0" u="none" strike="noStrike" kern="1200" dirty="0">
                <a:solidFill>
                  <a:schemeClr val="tx1"/>
                </a:solidFill>
                <a:effectLst/>
                <a:latin typeface="Century Gothic" panose="020B0502020202020204" pitchFamily="34" charset="0"/>
                <a:ea typeface="+mn-ea"/>
                <a:cs typeface="+mn-cs"/>
              </a:rPr>
              <a:t>, highlight the  benefits of utilizing NASA Earth Observations to serve local communities, and educate the general public by sharing our project’s methodology and results.</a:t>
            </a:r>
          </a:p>
          <a:p>
            <a:pPr marL="0" lvl="0" indent="0" rtl="0">
              <a:buFont typeface="Arial" panose="020B0604020202020204" pitchFamily="34" charset="0"/>
              <a:buNone/>
            </a:pPr>
            <a:endParaRPr lang="en-US" b="0" i="0" u="none" strike="noStrike" kern="1200" dirty="0">
              <a:solidFill>
                <a:schemeClr val="tx1"/>
              </a:solidFill>
              <a:effectLst/>
              <a:latin typeface="Century Gothic" panose="020B0502020202020204" pitchFamily="34" charset="0"/>
              <a:ea typeface="+mn-ea"/>
              <a:cs typeface="+mn-cs"/>
            </a:endParaRPr>
          </a:p>
          <a:p>
            <a:pPr marL="0" lvl="0" indent="0" rtl="0">
              <a:buFont typeface="Arial" panose="020B0604020202020204" pitchFamily="34" charset="0"/>
              <a:buNone/>
            </a:pPr>
            <a:r>
              <a:rPr lang="en-US" b="1" i="0" u="none" strike="noStrike" kern="1200" dirty="0">
                <a:solidFill>
                  <a:schemeClr val="tx1"/>
                </a:solidFill>
                <a:effectLst/>
                <a:latin typeface="Century Gothic" panose="020B0502020202020204" pitchFamily="34" charset="0"/>
                <a:ea typeface="+mn-ea"/>
                <a:cs typeface="+mn-cs"/>
              </a:rPr>
              <a:t>Image Sources</a:t>
            </a:r>
            <a:r>
              <a:rPr lang="en-US" dirty="0">
                <a:latin typeface="Century Gothic" panose="020B0502020202020204" pitchFamily="34" charset="0"/>
              </a:rPr>
              <a:t/>
            </a:r>
            <a:br>
              <a:rPr lang="en-US" dirty="0">
                <a:latin typeface="Century Gothic" panose="020B0502020202020204" pitchFamily="34" charset="0"/>
              </a:rPr>
            </a:br>
            <a:endParaRPr lang="en-US" dirty="0">
              <a:latin typeface="Century Gothic" panose="020B0502020202020204" pitchFamily="34" charset="0"/>
            </a:endParaRPr>
          </a:p>
          <a:p>
            <a:pPr marL="0" lvl="0" indent="0" rtl="0">
              <a:buFont typeface="Arial" panose="020B0604020202020204" pitchFamily="34" charset="0"/>
              <a:buNone/>
            </a:pPr>
            <a:r>
              <a:rPr lang="en-US" dirty="0">
                <a:latin typeface="Century Gothic" panose="020B0502020202020204" pitchFamily="34" charset="0"/>
              </a:rPr>
              <a:t>Flickr</a:t>
            </a:r>
          </a:p>
          <a:p>
            <a:pPr marL="171450" lvl="0" indent="-171450" rtl="0">
              <a:buFont typeface="Arial" panose="020B0604020202020204" pitchFamily="34" charset="0"/>
              <a:buChar char="•"/>
            </a:pPr>
            <a:r>
              <a:rPr lang="en-US" dirty="0">
                <a:latin typeface="Century Gothic" panose="020B0502020202020204" pitchFamily="34" charset="0"/>
              </a:rPr>
              <a:t>“North America” by NOAA GLERL </a:t>
            </a:r>
            <a:r>
              <a:rPr lang="en-US" dirty="0">
                <a:latin typeface="Century Gothic" panose="020B0502020202020204" pitchFamily="34" charset="0"/>
                <a:sym typeface="Wingdings" panose="05000000000000000000" pitchFamily="2" charset="2"/>
              </a:rPr>
              <a:t> CC BY-SA 2.0</a:t>
            </a:r>
          </a:p>
          <a:p>
            <a:pPr marL="628650" lvl="1" indent="-171450" rtl="0">
              <a:buFont typeface="Arial" panose="020B0604020202020204" pitchFamily="34" charset="0"/>
              <a:buChar char="•"/>
            </a:pPr>
            <a:r>
              <a:rPr lang="en-US" dirty="0">
                <a:latin typeface="Century Gothic" panose="020B0502020202020204" pitchFamily="34" charset="0"/>
              </a:rPr>
              <a:t>https://</a:t>
            </a:r>
            <a:r>
              <a:rPr lang="en-US" dirty="0" err="1">
                <a:latin typeface="Century Gothic" panose="020B0502020202020204" pitchFamily="34" charset="0"/>
              </a:rPr>
              <a:t>www.flickr.com</a:t>
            </a:r>
            <a:r>
              <a:rPr lang="en-US" dirty="0">
                <a:latin typeface="Century Gothic" panose="020B0502020202020204" pitchFamily="34" charset="0"/>
              </a:rPr>
              <a:t>/photos/noaa_glerl/8740580363/in/photolist-ejnL2r-dSLd4U-dzERHs-kGR1it-kGSzW9-kGSDfo-kGSBLG-6HCtu7-qDuycf-8a5Htv-ejttaf-dUMKqU-ejtuxG-qwNJz8-dkCMHT-hrsUW7-ejtt8A-6HuCqg-8kmAh6-UgZnXj-UgZi7s-4jvBrZ-TeFAWU-UjAMwF-af8Jpw-dxKFiX-d53B7u-kGQvz8-kGQwF6-eR8RHM-kGQyxn-79MENW-kGQwQe-kGQyvt-2S6be3-eZmBi3-8t7Q5d-6swEB6-eR8T22-ejtHrw-8t7QdS-ddYze8-kGQthn-kGSCyd-kGR51i-kGSyXq-kGQteX-kGSDjb-kGQxHM-ejwAeG </a:t>
            </a:r>
          </a:p>
          <a:p>
            <a:pPr marL="171450" lvl="0" indent="-171450" rtl="0">
              <a:buFont typeface="Arial" panose="020B0604020202020204" pitchFamily="34" charset="0"/>
              <a:buChar char="•"/>
            </a:pPr>
            <a:r>
              <a:rPr lang="en-US" dirty="0">
                <a:latin typeface="Century Gothic" panose="020B0502020202020204" pitchFamily="34" charset="0"/>
              </a:rPr>
              <a:t>“BangaloreIndiaCellphoneShots2011-30” by </a:t>
            </a:r>
            <a:r>
              <a:rPr lang="en-US" dirty="0" err="1">
                <a:latin typeface="Century Gothic" panose="020B0502020202020204" pitchFamily="34" charset="0"/>
              </a:rPr>
              <a:t>vgrigas</a:t>
            </a:r>
            <a:r>
              <a:rPr lang="en-US" dirty="0">
                <a:latin typeface="Century Gothic" panose="020B0502020202020204" pitchFamily="34" charset="0"/>
              </a:rPr>
              <a:t> </a:t>
            </a:r>
            <a:r>
              <a:rPr lang="en-US" dirty="0">
                <a:latin typeface="Century Gothic" panose="020B0502020202020204" pitchFamily="34" charset="0"/>
                <a:sym typeface="Wingdings" panose="05000000000000000000" pitchFamily="2" charset="2"/>
              </a:rPr>
              <a:t> CC BY-SA 2.0 </a:t>
            </a:r>
          </a:p>
          <a:p>
            <a:pPr marL="628650" lvl="1" indent="-171450" rtl="0">
              <a:buFont typeface="Arial" panose="020B0604020202020204" pitchFamily="34" charset="0"/>
              <a:buChar char="•"/>
            </a:pPr>
            <a:r>
              <a:rPr lang="en-US" dirty="0">
                <a:latin typeface="Century Gothic" panose="020B0502020202020204" pitchFamily="34" charset="0"/>
              </a:rPr>
              <a:t>https://</a:t>
            </a:r>
            <a:r>
              <a:rPr lang="en-US" dirty="0" err="1">
                <a:latin typeface="Century Gothic" panose="020B0502020202020204" pitchFamily="34" charset="0"/>
              </a:rPr>
              <a:t>www.flickr.com</a:t>
            </a:r>
            <a:r>
              <a:rPr lang="en-US" dirty="0">
                <a:latin typeface="Century Gothic" panose="020B0502020202020204" pitchFamily="34" charset="0"/>
              </a:rPr>
              <a:t>/photos/64235983@N08/6352520326/in/photolist-aFmjYw-5Udarx-4hr8L5-6RU1a5-aFhTGt-3CG3io-5nv9Y8-9jkpUP-2tn5U5-9QLJCb-74iZ34-8ugNPu-HKsHEG-6EeTfA-cE7R6C-CLK28-6aMHyY-6B8hiJ-fPqkLr-6ojoYt-4txCPk-36Z42K-aFidua-8XCWDK-5EVFaZ-6Dmduj-67sZoJ-6VzTxv-5NE3CP-7ixnZL-9w2HdE-7Qv819-4HDJfu-6w4WJ8-2fMZft-nsZZfj-8fPksV-f5HHQ-5FC3zo-bceSPg-4tDFSu-6rgwu5-6dvm5R-aFhpJr-pZzmd-2oTJX-4sHsnY-2CETo-5Udc2p-9GuZe3</a:t>
            </a:r>
          </a:p>
          <a:p>
            <a:pPr marL="171450" lvl="0" indent="-171450" rtl="0">
              <a:buFont typeface="Arial" panose="020B0604020202020204" pitchFamily="34" charset="0"/>
              <a:buChar char="•"/>
            </a:pPr>
            <a:r>
              <a:rPr lang="en-US" dirty="0">
                <a:latin typeface="Century Gothic" panose="020B0502020202020204" pitchFamily="34" charset="0"/>
              </a:rPr>
              <a:t>“Instagram and other Social Media Apps” by Jason Howie </a:t>
            </a:r>
            <a:r>
              <a:rPr lang="en-US" dirty="0">
                <a:latin typeface="Century Gothic" panose="020B0502020202020204" pitchFamily="34" charset="0"/>
                <a:sym typeface="Wingdings" panose="05000000000000000000" pitchFamily="2" charset="2"/>
              </a:rPr>
              <a:t> CC BY 2.0</a:t>
            </a:r>
          </a:p>
          <a:p>
            <a:pPr marL="628650" lvl="1" indent="-171450" rtl="0">
              <a:buFont typeface="Arial" panose="020B0604020202020204" pitchFamily="34" charset="0"/>
              <a:buChar char="•"/>
            </a:pPr>
            <a:r>
              <a:rPr lang="en-US" dirty="0">
                <a:latin typeface="Century Gothic" panose="020B0502020202020204" pitchFamily="34" charset="0"/>
              </a:rPr>
              <a:t>https://</a:t>
            </a:r>
            <a:r>
              <a:rPr lang="en-US" dirty="0" err="1">
                <a:latin typeface="Century Gothic" panose="020B0502020202020204" pitchFamily="34" charset="0"/>
              </a:rPr>
              <a:t>www.flickr.com</a:t>
            </a:r>
            <a:r>
              <a:rPr lang="en-US" dirty="0">
                <a:latin typeface="Century Gothic" panose="020B0502020202020204" pitchFamily="34" charset="0"/>
              </a:rPr>
              <a:t>/photos/jasonahowie/7910370882/in/photolist-d41HES-8yo7ut-pYWo6m-e3tpK2-e1yRKg-7bd3g8-nHMPq4-dUmKE4-sb3ug6-e1GtBw-7FZa71-JFS53E-e1EPSV-7TujKv-e1FY7m-e1QGUD-qK2hu2-8VH9YR-qK7x1s-dV5Q7M-9kaLeU-9k7Hva-gSX6xi-8AEGzs-e3Hopo-nR5QKx-7i3mTV-qK7wWQ-JbfyDr-JYFT48-pNbKcq-9RHj3y-7mgAv9-e5CAgW-qGU5Hs-boUfVP-qsLgce-a4Ps6h-qi7hrH-e3tjUp-5Q6W9t-7bhSPn-VC86u7-c3jJAY-pKnp3K-a4Lz2F-8MbLYp-9JAu9u-avCZ1n-G1dDuf</a:t>
            </a:r>
          </a:p>
          <a:p>
            <a:pPr marL="171450" lvl="0" indent="-171450" rtl="0">
              <a:buFont typeface="Arial" panose="020B0604020202020204" pitchFamily="34" charset="0"/>
              <a:buChar char="•"/>
            </a:pP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3991724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Study Area &amp; Period Script</a:t>
            </a:r>
          </a:p>
          <a:p>
            <a:endParaRPr lang="en-US" dirty="0">
              <a:latin typeface="Century Gothic" panose="020B0502020202020204" pitchFamily="34" charset="0"/>
            </a:endParaRPr>
          </a:p>
          <a:p>
            <a:r>
              <a:rPr lang="en-US" dirty="0">
                <a:latin typeface="Century Gothic" panose="020B0502020202020204" pitchFamily="34" charset="0"/>
              </a:rPr>
              <a:t>Lawrence</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The project study area is the Milwaukee County boundary. We chose this study area boundary because it encompasses all 7 beaches, that Groundwork will be responsible for clean up if they win the contract. </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The study period was chosen to be the summer months of 2016 &amp; 2017 because the peak growing season of Cladophora is between June and September and it is during these times that the </a:t>
            </a:r>
            <a:r>
              <a:rPr lang="en-US" sz="1200" b="0" i="1" u="none" strike="noStrike" kern="1200" dirty="0">
                <a:solidFill>
                  <a:schemeClr val="tx1"/>
                </a:solidFill>
                <a:effectLst/>
                <a:latin typeface="Century Gothic" panose="020B0502020202020204" pitchFamily="34" charset="0"/>
                <a:ea typeface="+mn-ea"/>
                <a:cs typeface="+mn-cs"/>
              </a:rPr>
              <a:t>Cladophora</a:t>
            </a:r>
            <a:r>
              <a:rPr lang="en-US" sz="1200" b="0" i="0" u="none" strike="noStrike" kern="1200" dirty="0">
                <a:solidFill>
                  <a:schemeClr val="tx1"/>
                </a:solidFill>
                <a:effectLst/>
                <a:latin typeface="Century Gothic" panose="020B0502020202020204" pitchFamily="34" charset="0"/>
                <a:ea typeface="+mn-ea"/>
                <a:cs typeface="+mn-cs"/>
              </a:rPr>
              <a:t> wash up is most seen on the beaches. </a:t>
            </a:r>
            <a:endParaRPr lang="en-US" dirty="0">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Map Source</a:t>
            </a:r>
          </a:p>
          <a:p>
            <a:endParaRPr lang="en-US" dirty="0">
              <a:latin typeface="Century Gothic" panose="020B0502020202020204" pitchFamily="34" charset="0"/>
            </a:endParaRPr>
          </a:p>
          <a:p>
            <a:r>
              <a:rPr lang="en-US" dirty="0">
                <a:latin typeface="Century Gothic" panose="020B0502020202020204" pitchFamily="34" charset="0"/>
              </a:rPr>
              <a:t>Lake Michigan Water Resources Team</a:t>
            </a:r>
          </a:p>
          <a:p>
            <a:pPr marL="171450" indent="-171450">
              <a:buFont typeface="Arial" panose="020B0604020202020204" pitchFamily="34" charset="0"/>
              <a:buChar char="•"/>
            </a:pPr>
            <a:r>
              <a:rPr lang="en-US" dirty="0">
                <a:latin typeface="Century Gothic" panose="020B0502020202020204" pitchFamily="34" charset="0"/>
              </a:rPr>
              <a:t>“study area map” </a:t>
            </a:r>
            <a:r>
              <a:rPr lang="en-US" dirty="0">
                <a:latin typeface="Century Gothic" panose="020B0502020202020204" pitchFamily="34" charset="0"/>
                <a:sym typeface="Wingdings" panose="05000000000000000000" pitchFamily="2" charset="2"/>
              </a:rPr>
              <a:t> created by the team</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509153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289B4"/>
                </a:solidFill>
                <a:latin typeface="Century Gothic" panose="020B0502020202020204" pitchFamily="34" charset="0"/>
              </a:rPr>
              <a:t>NASA Earth Observations Script</a:t>
            </a:r>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dirty="0">
                <a:latin typeface="Century Gothic" panose="020B0502020202020204" pitchFamily="34" charset="0"/>
              </a:rPr>
              <a:t>Lawrence</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For our project imagery from 2 different satellite platforms were used. </a:t>
            </a:r>
          </a:p>
          <a:p>
            <a:pPr marL="0" indent="0" rtl="0">
              <a:buFont typeface="Arial" panose="020B0604020202020204" pitchFamily="34" charset="0"/>
              <a:buNone/>
            </a:pPr>
            <a:endParaRPr lang="en-US" sz="1200" b="0" i="0" u="none" strike="noStrike" kern="1200" dirty="0">
              <a:solidFill>
                <a:schemeClr val="tx1"/>
              </a:solidFill>
              <a:effectLst/>
              <a:latin typeface="Century Gothic" panose="020B0502020202020204" pitchFamily="34" charset="0"/>
              <a:ea typeface="+mn-ea"/>
              <a:cs typeface="+mn-cs"/>
            </a:endParaRPr>
          </a:p>
          <a:p>
            <a:pPr marL="0" indent="0" rtl="0">
              <a:buFont typeface="Arial" panose="020B0604020202020204" pitchFamily="34" charset="0"/>
              <a:buNone/>
            </a:pPr>
            <a:r>
              <a:rPr lang="en-US" sz="1200" b="0" i="0" u="none" strike="noStrike" kern="1200" dirty="0">
                <a:solidFill>
                  <a:schemeClr val="tx1"/>
                </a:solidFill>
                <a:effectLst/>
                <a:latin typeface="Century Gothic" panose="020B0502020202020204" pitchFamily="34" charset="0"/>
                <a:ea typeface="+mn-ea"/>
                <a:cs typeface="+mn-cs"/>
              </a:rPr>
              <a:t>**click**</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We utilized Landsat 8 Operational Land Imager to derive turbidity, floating algae index and submerged aquatic vegetation maps. </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We used Landsat imagery that had no cloud coverage or very small amount of cloud coverage that fit in our study period to get the best results. </a:t>
            </a:r>
          </a:p>
          <a:p>
            <a:pPr marL="0" indent="0" rtl="0">
              <a:buFont typeface="Arial" panose="020B0604020202020204" pitchFamily="34" charset="0"/>
              <a:buNone/>
            </a:pPr>
            <a:endParaRPr lang="en-US" sz="1200" b="0" i="0" u="none" strike="noStrike" kern="1200" dirty="0">
              <a:solidFill>
                <a:schemeClr val="tx1"/>
              </a:solidFill>
              <a:effectLst/>
              <a:latin typeface="Century Gothic" panose="020B0502020202020204" pitchFamily="34" charset="0"/>
              <a:ea typeface="+mn-ea"/>
              <a:cs typeface="+mn-cs"/>
            </a:endParaRPr>
          </a:p>
          <a:p>
            <a:pPr marL="0" indent="0" rtl="0">
              <a:buFont typeface="Arial" panose="020B0604020202020204" pitchFamily="34" charset="0"/>
              <a:buNone/>
            </a:pPr>
            <a:r>
              <a:rPr lang="en-US" sz="1200" b="0" i="0" u="none" strike="noStrike" kern="1200" dirty="0">
                <a:solidFill>
                  <a:schemeClr val="tx1"/>
                </a:solidFill>
                <a:effectLst/>
                <a:latin typeface="Century Gothic" panose="020B0502020202020204" pitchFamily="34" charset="0"/>
                <a:ea typeface="+mn-ea"/>
                <a:cs typeface="+mn-cs"/>
              </a:rPr>
              <a:t>**click**</a:t>
            </a:r>
          </a:p>
          <a:p>
            <a:pPr marL="171450" indent="-171450" rtl="0">
              <a:buFont typeface="Arial" panose="020B0604020202020204" pitchFamily="34" charset="0"/>
              <a:buChar char="•"/>
            </a:pPr>
            <a:r>
              <a:rPr lang="en-US" sz="1200" b="0" i="0" u="none" strike="noStrike" kern="1200" dirty="0">
                <a:solidFill>
                  <a:schemeClr val="tx1"/>
                </a:solidFill>
                <a:effectLst/>
                <a:latin typeface="Century Gothic" panose="020B0502020202020204" pitchFamily="34" charset="0"/>
                <a:ea typeface="+mn-ea"/>
                <a:cs typeface="+mn-cs"/>
              </a:rPr>
              <a:t>To obtain Lake Michigan’s surface water temperature, we also utilized the Aqua MODIS. </a:t>
            </a:r>
            <a:endParaRPr lang="en-US" b="0" dirty="0">
              <a:effectLst/>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Image Sources</a:t>
            </a:r>
          </a:p>
          <a:p>
            <a:endParaRPr lang="en-US" sz="1200" dirty="0">
              <a:latin typeface="Century Gothic" panose="020B0502020202020204" pitchFamily="34" charset="0"/>
            </a:endParaRPr>
          </a:p>
          <a:p>
            <a:r>
              <a:rPr lang="en-US" sz="1200" dirty="0" err="1">
                <a:latin typeface="Century Gothic" panose="020B0502020202020204" pitchFamily="34" charset="0"/>
              </a:rPr>
              <a:t>DEVELOPedia</a:t>
            </a:r>
            <a:endParaRPr lang="en-US" sz="120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sym typeface="Wingdings" panose="05000000000000000000" pitchFamily="2" charset="2"/>
              </a:rPr>
              <a:t>“Landsat 8”  </a:t>
            </a:r>
            <a:r>
              <a:rPr lang="en-US" sz="1200" dirty="0">
                <a:latin typeface="Century Gothic" panose="020B0502020202020204" pitchFamily="34" charset="0"/>
              </a:rPr>
              <a:t>Public Domain (NASA)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http://</a:t>
            </a:r>
            <a:r>
              <a:rPr lang="en-US" sz="1200" dirty="0" err="1">
                <a:latin typeface="Century Gothic" panose="020B0502020202020204" pitchFamily="34" charset="0"/>
              </a:rPr>
              <a:t>www.devpedia.developexchange.com</a:t>
            </a:r>
            <a:r>
              <a:rPr lang="en-US" sz="1200" dirty="0">
                <a:latin typeface="Century Gothic" panose="020B0502020202020204" pitchFamily="34" charset="0"/>
              </a:rPr>
              <a:t>/</a:t>
            </a:r>
            <a:r>
              <a:rPr lang="en-US" sz="1200" dirty="0" err="1">
                <a:latin typeface="Century Gothic" panose="020B0502020202020204" pitchFamily="34" charset="0"/>
              </a:rPr>
              <a:t>dp</a:t>
            </a:r>
            <a:r>
              <a:rPr lang="en-US" sz="1200" dirty="0">
                <a:latin typeface="Century Gothic" panose="020B0502020202020204" pitchFamily="34" charset="0"/>
              </a:rPr>
              <a:t>/</a:t>
            </a:r>
            <a:r>
              <a:rPr lang="en-US" sz="1200" dirty="0" err="1">
                <a:latin typeface="Century Gothic" panose="020B0502020202020204" pitchFamily="34" charset="0"/>
              </a:rPr>
              <a:t>index.php?title</a:t>
            </a:r>
            <a:r>
              <a:rPr lang="en-US" sz="1200" dirty="0">
                <a:latin typeface="Century Gothic" panose="020B0502020202020204" pitchFamily="34" charset="0"/>
              </a:rPr>
              <a:t>=</a:t>
            </a:r>
            <a:r>
              <a:rPr lang="en-US" sz="1200" dirty="0" err="1">
                <a:latin typeface="Century Gothic" panose="020B0502020202020204" pitchFamily="34" charset="0"/>
              </a:rPr>
              <a:t>List_of_Satellite_Pictures</a:t>
            </a:r>
            <a:endParaRPr lang="en-US" sz="120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“Aqua MODIS” </a:t>
            </a:r>
            <a:r>
              <a:rPr lang="en-US" sz="1200" dirty="0">
                <a:latin typeface="Century Gothic" panose="020B0502020202020204" pitchFamily="34" charset="0"/>
                <a:sym typeface="Wingdings" panose="05000000000000000000" pitchFamily="2" charset="2"/>
              </a:rPr>
              <a:t> Public Domain (NASA)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sym typeface="Wingdings" panose="05000000000000000000" pitchFamily="2" charset="2"/>
              </a:rPr>
              <a:t>http://</a:t>
            </a:r>
            <a:r>
              <a:rPr lang="en-US" sz="1200" dirty="0" err="1">
                <a:latin typeface="Century Gothic" panose="020B0502020202020204" pitchFamily="34" charset="0"/>
                <a:sym typeface="Wingdings" panose="05000000000000000000" pitchFamily="2" charset="2"/>
              </a:rPr>
              <a:t>www.devpedia.developexchange.com</a:t>
            </a:r>
            <a:r>
              <a:rPr lang="en-US" sz="1200" dirty="0">
                <a:latin typeface="Century Gothic" panose="020B0502020202020204" pitchFamily="34" charset="0"/>
                <a:sym typeface="Wingdings" panose="05000000000000000000" pitchFamily="2" charset="2"/>
              </a:rPr>
              <a:t>/</a:t>
            </a:r>
            <a:r>
              <a:rPr lang="en-US" sz="1200" dirty="0" err="1">
                <a:latin typeface="Century Gothic" panose="020B0502020202020204" pitchFamily="34" charset="0"/>
                <a:sym typeface="Wingdings" panose="05000000000000000000" pitchFamily="2" charset="2"/>
              </a:rPr>
              <a:t>dp</a:t>
            </a:r>
            <a:r>
              <a:rPr lang="en-US" sz="1200" dirty="0">
                <a:latin typeface="Century Gothic" panose="020B0502020202020204" pitchFamily="34" charset="0"/>
                <a:sym typeface="Wingdings" panose="05000000000000000000" pitchFamily="2" charset="2"/>
              </a:rPr>
              <a:t>/</a:t>
            </a:r>
            <a:r>
              <a:rPr lang="en-US" sz="1200" dirty="0" err="1">
                <a:latin typeface="Century Gothic" panose="020B0502020202020204" pitchFamily="34" charset="0"/>
                <a:sym typeface="Wingdings" panose="05000000000000000000" pitchFamily="2" charset="2"/>
              </a:rPr>
              <a:t>index.php?title</a:t>
            </a:r>
            <a:r>
              <a:rPr lang="en-US" sz="1200" dirty="0">
                <a:latin typeface="Century Gothic" panose="020B0502020202020204" pitchFamily="34" charset="0"/>
                <a:sym typeface="Wingdings" panose="05000000000000000000" pitchFamily="2" charset="2"/>
              </a:rPr>
              <a:t>=</a:t>
            </a:r>
            <a:r>
              <a:rPr lang="en-US" sz="1200" dirty="0" err="1">
                <a:latin typeface="Century Gothic" panose="020B0502020202020204" pitchFamily="34" charset="0"/>
                <a:sym typeface="Wingdings" panose="05000000000000000000" pitchFamily="2" charset="2"/>
              </a:rPr>
              <a:t>List_of_Satellite_Pictures</a:t>
            </a:r>
            <a:endParaRPr lang="en-US" sz="1200" dirty="0">
              <a:latin typeface="Century Gothic" panose="020B0502020202020204" pitchFamily="34" charset="0"/>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Century Gothic" panose="020B0502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Century Gothic" panose="020B0502020202020204" pitchFamily="34" charset="0"/>
                <a:sym typeface="Wingdings" panose="05000000000000000000" pitchFamily="2" charset="2"/>
              </a:rPr>
              <a:t>Wikimedia Commons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sym typeface="Wingdings" panose="05000000000000000000" pitchFamily="2" charset="2"/>
              </a:rPr>
              <a:t>“Earth Western Hemisphere transparent background”  Public Domain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https://commons.wikimedia.org/wiki/File:Earth_Western_Hemisphere_transparent_background.png</a:t>
            </a:r>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29850717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9" name="TextBox 8"/>
          <p:cNvSpPr txBox="1"/>
          <p:nvPr userDrawn="1"/>
        </p:nvSpPr>
        <p:spPr>
          <a:xfrm>
            <a:off x="8956532" y="56323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4" name="Google Shape;14;p2"/>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National Aeronautics and</a:t>
            </a:r>
            <a:endParaRPr/>
          </a:p>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Google Shape;15;p2"/>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201742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r="12938"/>
          <a:stretch/>
        </p:blipFill>
        <p:spPr>
          <a:xfrm>
            <a:off x="0" y="0"/>
            <a:ext cx="10614454" cy="6857999"/>
          </a:xfrm>
          <a:prstGeom prst="rect">
            <a:avLst/>
          </a:prstGeom>
          <a:noFill/>
          <a:ln>
            <a:noFill/>
          </a:ln>
        </p:spPr>
      </p:pic>
      <p:sp>
        <p:nvSpPr>
          <p:cNvPr id="18" name="Google Shape;18;p3"/>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a:spLocks noGrp="1"/>
          </p:cNvSpPr>
          <p:nvPr>
            <p:ph type="pic" idx="2"/>
          </p:nvPr>
        </p:nvSpPr>
        <p:spPr>
          <a:xfrm>
            <a:off x="0" y="3456417"/>
            <a:ext cx="12192000" cy="3354936"/>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0" name="Google Shape;20;p3"/>
          <p:cNvSpPr txBox="1">
            <a:spLocks noGrp="1"/>
          </p:cNvSpPr>
          <p:nvPr>
            <p:ph type="body" idx="1"/>
          </p:nvPr>
        </p:nvSpPr>
        <p:spPr>
          <a:xfrm>
            <a:off x="1000125" y="993665"/>
            <a:ext cx="10233148" cy="2186052"/>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1" name="Google Shape;21;p3"/>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22" name="Google Shape;22;p3"/>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23" name="Google Shape;23;p3"/>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extLst>
      <p:ext uri="{BB962C8B-B14F-4D97-AF65-F5344CB8AC3E}">
        <p14:creationId xmlns:p14="http://schemas.microsoft.com/office/powerpoint/2010/main" val="1853503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
        <p:cNvGrpSpPr/>
        <p:nvPr/>
      </p:nvGrpSpPr>
      <p:grpSpPr>
        <a:xfrm>
          <a:off x="0" y="0"/>
          <a:ext cx="0" cy="0"/>
          <a:chOff x="0" y="0"/>
          <a:chExt cx="0" cy="0"/>
        </a:xfrm>
      </p:grpSpPr>
      <p:pic>
        <p:nvPicPr>
          <p:cNvPr id="25" name="Google Shape;25;p4"/>
          <p:cNvPicPr preferRelativeResize="0"/>
          <p:nvPr/>
        </p:nvPicPr>
        <p:blipFill rotWithShape="1">
          <a:blip r:embed="rId2">
            <a:alphaModFix/>
          </a:blip>
          <a:srcRect r="9392"/>
          <a:stretch/>
        </p:blipFill>
        <p:spPr>
          <a:xfrm>
            <a:off x="0" y="0"/>
            <a:ext cx="11046941" cy="6857999"/>
          </a:xfrm>
          <a:prstGeom prst="rect">
            <a:avLst/>
          </a:prstGeom>
          <a:noFill/>
          <a:ln>
            <a:noFill/>
          </a:ln>
        </p:spPr>
      </p:pic>
      <p:pic>
        <p:nvPicPr>
          <p:cNvPr id="26" name="Google Shape;26;p4"/>
          <p:cNvPicPr preferRelativeResize="0"/>
          <p:nvPr/>
        </p:nvPicPr>
        <p:blipFill rotWithShape="1">
          <a:blip r:embed="rId3">
            <a:alphaModFix/>
          </a:blip>
          <a:srcRect/>
          <a:stretch/>
        </p:blipFill>
        <p:spPr>
          <a:xfrm>
            <a:off x="124279" y="133045"/>
            <a:ext cx="382562" cy="382562"/>
          </a:xfrm>
          <a:prstGeom prst="rect">
            <a:avLst/>
          </a:prstGeom>
          <a:noFill/>
          <a:ln>
            <a:noFill/>
          </a:ln>
        </p:spPr>
      </p:pic>
      <p:sp>
        <p:nvSpPr>
          <p:cNvPr id="27" name="Google Shape;27;p4"/>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Google Shape;28;p4"/>
          <p:cNvSpPr>
            <a:spLocks noGrp="1"/>
          </p:cNvSpPr>
          <p:nvPr>
            <p:ph type="pic" idx="2"/>
          </p:nvPr>
        </p:nvSpPr>
        <p:spPr>
          <a:xfrm>
            <a:off x="5183187" y="931498"/>
            <a:ext cx="7008813" cy="5880783"/>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9" name="Google Shape;29;p4"/>
          <p:cNvSpPr txBox="1">
            <a:spLocks noGrp="1"/>
          </p:cNvSpPr>
          <p:nvPr>
            <p:ph type="body" idx="1"/>
          </p:nvPr>
        </p:nvSpPr>
        <p:spPr>
          <a:xfrm>
            <a:off x="1000125" y="931498"/>
            <a:ext cx="3743997" cy="5880783"/>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0" name="Google Shape;30;p4"/>
          <p:cNvSpPr/>
          <p:nvPr/>
        </p:nvSpPr>
        <p:spPr>
          <a:xfrm>
            <a:off x="0" y="6812281"/>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31" name="Google Shape;31;p4"/>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extLst>
      <p:ext uri="{BB962C8B-B14F-4D97-AF65-F5344CB8AC3E}">
        <p14:creationId xmlns:p14="http://schemas.microsoft.com/office/powerpoint/2010/main" val="113503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32"/>
        <p:cNvGrpSpPr/>
        <p:nvPr/>
      </p:nvGrpSpPr>
      <p:grpSpPr>
        <a:xfrm>
          <a:off x="0" y="0"/>
          <a:ext cx="0" cy="0"/>
          <a:chOff x="0" y="0"/>
          <a:chExt cx="0" cy="0"/>
        </a:xfrm>
      </p:grpSpPr>
      <p:pic>
        <p:nvPicPr>
          <p:cNvPr id="33" name="Google Shape;33;p5"/>
          <p:cNvPicPr preferRelativeResize="0"/>
          <p:nvPr/>
        </p:nvPicPr>
        <p:blipFill rotWithShape="1">
          <a:blip r:embed="rId2">
            <a:alphaModFix/>
          </a:blip>
          <a:srcRect r="11317"/>
          <a:stretch/>
        </p:blipFill>
        <p:spPr>
          <a:xfrm>
            <a:off x="0" y="0"/>
            <a:ext cx="10812162" cy="6857999"/>
          </a:xfrm>
          <a:prstGeom prst="rect">
            <a:avLst/>
          </a:prstGeom>
          <a:noFill/>
          <a:ln>
            <a:noFill/>
          </a:ln>
        </p:spPr>
      </p:pic>
      <p:sp>
        <p:nvSpPr>
          <p:cNvPr id="34" name="Google Shape;34;p5"/>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5"/>
          <p:cNvSpPr>
            <a:spLocks noGrp="1"/>
          </p:cNvSpPr>
          <p:nvPr>
            <p:ph type="pic" idx="2"/>
          </p:nvPr>
        </p:nvSpPr>
        <p:spPr>
          <a:xfrm>
            <a:off x="0" y="931498"/>
            <a:ext cx="7008813" cy="5880479"/>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6" name="Google Shape;36;p5"/>
          <p:cNvSpPr txBox="1">
            <a:spLocks noGrp="1"/>
          </p:cNvSpPr>
          <p:nvPr>
            <p:ph type="body" idx="1"/>
          </p:nvPr>
        </p:nvSpPr>
        <p:spPr>
          <a:xfrm>
            <a:off x="7436065" y="931499"/>
            <a:ext cx="3797208" cy="588047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7" name="Google Shape;37;p5"/>
          <p:cNvSpPr/>
          <p:nvPr/>
        </p:nvSpPr>
        <p:spPr>
          <a:xfrm>
            <a:off x="0" y="6820367"/>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38" name="Google Shape;38;p5"/>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39" name="Google Shape;39;p5"/>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extLst>
      <p:ext uri="{BB962C8B-B14F-4D97-AF65-F5344CB8AC3E}">
        <p14:creationId xmlns:p14="http://schemas.microsoft.com/office/powerpoint/2010/main" val="1700474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40"/>
        <p:cNvGrpSpPr/>
        <p:nvPr/>
      </p:nvGrpSpPr>
      <p:grpSpPr>
        <a:xfrm>
          <a:off x="0" y="0"/>
          <a:ext cx="0" cy="0"/>
          <a:chOff x="0" y="0"/>
          <a:chExt cx="0" cy="0"/>
        </a:xfrm>
      </p:grpSpPr>
      <p:pic>
        <p:nvPicPr>
          <p:cNvPr id="41" name="Google Shape;41;p6"/>
          <p:cNvPicPr preferRelativeResize="0"/>
          <p:nvPr/>
        </p:nvPicPr>
        <p:blipFill rotWithShape="1">
          <a:blip r:embed="rId2">
            <a:alphaModFix/>
          </a:blip>
          <a:srcRect r="9797"/>
          <a:stretch/>
        </p:blipFill>
        <p:spPr>
          <a:xfrm>
            <a:off x="0" y="3437552"/>
            <a:ext cx="10997514" cy="6857999"/>
          </a:xfrm>
          <a:prstGeom prst="rect">
            <a:avLst/>
          </a:prstGeom>
          <a:noFill/>
          <a:ln>
            <a:noFill/>
          </a:ln>
        </p:spPr>
      </p:pic>
      <p:pic>
        <p:nvPicPr>
          <p:cNvPr id="42" name="Google Shape;42;p6"/>
          <p:cNvPicPr preferRelativeResize="0"/>
          <p:nvPr/>
        </p:nvPicPr>
        <p:blipFill rotWithShape="1">
          <a:blip r:embed="rId3">
            <a:alphaModFix/>
          </a:blip>
          <a:srcRect/>
          <a:stretch/>
        </p:blipFill>
        <p:spPr>
          <a:xfrm>
            <a:off x="124280" y="3570597"/>
            <a:ext cx="382562" cy="382562"/>
          </a:xfrm>
          <a:prstGeom prst="rect">
            <a:avLst/>
          </a:prstGeom>
          <a:noFill/>
          <a:ln>
            <a:noFill/>
          </a:ln>
        </p:spPr>
      </p:pic>
      <p:sp>
        <p:nvSpPr>
          <p:cNvPr id="43" name="Google Shape;43;p6"/>
          <p:cNvSpPr txBox="1">
            <a:spLocks noGrp="1"/>
          </p:cNvSpPr>
          <p:nvPr>
            <p:ph type="title"/>
          </p:nvPr>
        </p:nvSpPr>
        <p:spPr>
          <a:xfrm>
            <a:off x="1000125" y="3794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6"/>
          <p:cNvSpPr>
            <a:spLocks noGrp="1"/>
          </p:cNvSpPr>
          <p:nvPr>
            <p:ph type="pic" idx="2"/>
          </p:nvPr>
        </p:nvSpPr>
        <p:spPr>
          <a:xfrm>
            <a:off x="0" y="46648"/>
            <a:ext cx="12192000" cy="3390904"/>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5" name="Google Shape;45;p6"/>
          <p:cNvSpPr txBox="1">
            <a:spLocks noGrp="1"/>
          </p:cNvSpPr>
          <p:nvPr>
            <p:ph type="body" idx="1"/>
          </p:nvPr>
        </p:nvSpPr>
        <p:spPr>
          <a:xfrm>
            <a:off x="1000125" y="4432151"/>
            <a:ext cx="10233148" cy="219456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46" name="Google Shape;46;p6"/>
          <p:cNvSpPr/>
          <p:nvPr/>
        </p:nvSpPr>
        <p:spPr>
          <a:xfrm>
            <a:off x="0" y="0"/>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47" name="Google Shape;47;p6"/>
          <p:cNvPicPr preferRelativeResize="0"/>
          <p:nvPr/>
        </p:nvPicPr>
        <p:blipFill rotWithShape="1">
          <a:blip r:embed="rId4">
            <a:alphaModFix/>
          </a:blip>
          <a:srcRect r="91792" b="87748"/>
          <a:stretch/>
        </p:blipFill>
        <p:spPr>
          <a:xfrm>
            <a:off x="0" y="3487123"/>
            <a:ext cx="1000735" cy="840259"/>
          </a:xfrm>
          <a:prstGeom prst="rect">
            <a:avLst/>
          </a:prstGeom>
          <a:noFill/>
          <a:ln>
            <a:noFill/>
          </a:ln>
        </p:spPr>
      </p:pic>
    </p:spTree>
    <p:extLst>
      <p:ext uri="{BB962C8B-B14F-4D97-AF65-F5344CB8AC3E}">
        <p14:creationId xmlns:p14="http://schemas.microsoft.com/office/powerpoint/2010/main" val="1923171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48"/>
        <p:cNvGrpSpPr/>
        <p:nvPr/>
      </p:nvGrpSpPr>
      <p:grpSpPr>
        <a:xfrm>
          <a:off x="0" y="0"/>
          <a:ext cx="0" cy="0"/>
          <a:chOff x="0" y="0"/>
          <a:chExt cx="0" cy="0"/>
        </a:xfrm>
      </p:grpSpPr>
      <p:pic>
        <p:nvPicPr>
          <p:cNvPr id="49" name="Google Shape;49;p7"/>
          <p:cNvPicPr preferRelativeResize="0"/>
          <p:nvPr/>
        </p:nvPicPr>
        <p:blipFill rotWithShape="1">
          <a:blip r:embed="rId2">
            <a:alphaModFix/>
          </a:blip>
          <a:srcRect r="10303"/>
          <a:stretch/>
        </p:blipFill>
        <p:spPr>
          <a:xfrm>
            <a:off x="0" y="0"/>
            <a:ext cx="10935730" cy="6857999"/>
          </a:xfrm>
          <a:prstGeom prst="rect">
            <a:avLst/>
          </a:prstGeom>
          <a:noFill/>
          <a:ln>
            <a:noFill/>
          </a:ln>
        </p:spPr>
      </p:pic>
      <p:sp>
        <p:nvSpPr>
          <p:cNvPr id="50" name="Google Shape;50;p7"/>
          <p:cNvSpPr txBox="1">
            <a:spLocks noGrp="1"/>
          </p:cNvSpPr>
          <p:nvPr>
            <p:ph type="body" idx="1"/>
          </p:nvPr>
        </p:nvSpPr>
        <p:spPr>
          <a:xfrm>
            <a:off x="4833257" y="5695688"/>
            <a:ext cx="6400015" cy="1114212"/>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7"/>
          <p:cNvSpPr txBox="1">
            <a:spLocks noGrp="1"/>
          </p:cNvSpPr>
          <p:nvPr>
            <p:ph type="body" idx="2"/>
          </p:nvPr>
        </p:nvSpPr>
        <p:spPr>
          <a:xfrm>
            <a:off x="1000125" y="1165799"/>
            <a:ext cx="3393745" cy="1042733"/>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Google Shape;52;p7"/>
          <p:cNvSpPr txBox="1">
            <a:spLocks noGrp="1"/>
          </p:cNvSpPr>
          <p:nvPr>
            <p:ph type="body" idx="3"/>
          </p:nvPr>
        </p:nvSpPr>
        <p:spPr>
          <a:xfrm>
            <a:off x="4833257" y="1805049"/>
            <a:ext cx="6400015" cy="112784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 name="Google Shape;53;p7"/>
          <p:cNvSpPr txBox="1">
            <a:spLocks noGrp="1"/>
          </p:cNvSpPr>
          <p:nvPr>
            <p:ph type="body" idx="4"/>
          </p:nvPr>
        </p:nvSpPr>
        <p:spPr>
          <a:xfrm>
            <a:off x="1000125" y="5058581"/>
            <a:ext cx="3393745" cy="1042733"/>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Google Shape;54;p7"/>
          <p:cNvSpPr txBox="1">
            <a:spLocks noGrp="1"/>
          </p:cNvSpPr>
          <p:nvPr>
            <p:ph type="body" idx="5"/>
          </p:nvPr>
        </p:nvSpPr>
        <p:spPr>
          <a:xfrm>
            <a:off x="1000125" y="3063682"/>
            <a:ext cx="3393745" cy="1042733"/>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 name="Google Shape;55;p7"/>
          <p:cNvSpPr txBox="1">
            <a:spLocks noGrp="1"/>
          </p:cNvSpPr>
          <p:nvPr>
            <p:ph type="body" idx="6"/>
          </p:nvPr>
        </p:nvSpPr>
        <p:spPr>
          <a:xfrm>
            <a:off x="4833257" y="3732286"/>
            <a:ext cx="6400015" cy="112784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6" name="Google Shape;56;p7"/>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57" name="Google Shape;57;p7"/>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58" name="Google Shape;58;p7"/>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59" name="Google Shape;59;p7"/>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extLst>
      <p:ext uri="{BB962C8B-B14F-4D97-AF65-F5344CB8AC3E}">
        <p14:creationId xmlns:p14="http://schemas.microsoft.com/office/powerpoint/2010/main" val="1252760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72"/>
        <p:cNvGrpSpPr/>
        <p:nvPr/>
      </p:nvGrpSpPr>
      <p:grpSpPr>
        <a:xfrm>
          <a:off x="0" y="0"/>
          <a:ext cx="0" cy="0"/>
          <a:chOff x="0" y="0"/>
          <a:chExt cx="0" cy="0"/>
        </a:xfrm>
      </p:grpSpPr>
      <p:pic>
        <p:nvPicPr>
          <p:cNvPr id="73" name="Google Shape;73;p9"/>
          <p:cNvPicPr preferRelativeResize="0"/>
          <p:nvPr/>
        </p:nvPicPr>
        <p:blipFill rotWithShape="1">
          <a:blip r:embed="rId2">
            <a:alphaModFix/>
          </a:blip>
          <a:srcRect/>
          <a:stretch/>
        </p:blipFill>
        <p:spPr>
          <a:xfrm>
            <a:off x="0" y="0"/>
            <a:ext cx="12192000" cy="6857999"/>
          </a:xfrm>
          <a:prstGeom prst="rect">
            <a:avLst/>
          </a:prstGeom>
          <a:noFill/>
          <a:ln>
            <a:noFill/>
          </a:ln>
        </p:spPr>
      </p:pic>
      <p:pic>
        <p:nvPicPr>
          <p:cNvPr id="74" name="Google Shape;74;p9"/>
          <p:cNvPicPr preferRelativeResize="0"/>
          <p:nvPr/>
        </p:nvPicPr>
        <p:blipFill rotWithShape="1">
          <a:blip r:embed="rId3">
            <a:alphaModFix/>
          </a:blip>
          <a:srcRect/>
          <a:stretch/>
        </p:blipFill>
        <p:spPr>
          <a:xfrm>
            <a:off x="180864" y="641608"/>
            <a:ext cx="915296" cy="915296"/>
          </a:xfrm>
          <a:prstGeom prst="rect">
            <a:avLst/>
          </a:prstGeom>
          <a:noFill/>
          <a:ln>
            <a:noFill/>
          </a:ln>
        </p:spPr>
      </p:pic>
      <p:sp>
        <p:nvSpPr>
          <p:cNvPr id="75" name="Google Shape;75;p9"/>
          <p:cNvSpPr txBox="1">
            <a:spLocks noGrp="1"/>
          </p:cNvSpPr>
          <p:nvPr>
            <p:ph type="title"/>
          </p:nvPr>
        </p:nvSpPr>
        <p:spPr>
          <a:xfrm>
            <a:off x="2291379" y="1129553"/>
            <a:ext cx="7562625" cy="1065007"/>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6" name="Google Shape;76;p9"/>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77" name="Google Shape;77;p9"/>
          <p:cNvSpPr txBox="1">
            <a:spLocks noGrp="1"/>
          </p:cNvSpPr>
          <p:nvPr>
            <p:ph type="body" idx="1"/>
          </p:nvPr>
        </p:nvSpPr>
        <p:spPr>
          <a:xfrm>
            <a:off x="2291379" y="2302136"/>
            <a:ext cx="7562625" cy="4055633"/>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78" name="Google Shape;78;p9"/>
          <p:cNvSpPr/>
          <p:nvPr/>
        </p:nvSpPr>
        <p:spPr>
          <a:xfrm>
            <a:off x="0" y="6812673"/>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79" name="Google Shape;79;p9"/>
          <p:cNvPicPr preferRelativeResize="0"/>
          <p:nvPr/>
        </p:nvPicPr>
        <p:blipFill rotWithShape="1">
          <a:blip r:embed="rId5">
            <a:alphaModFix/>
          </a:blip>
          <a:srcRect/>
          <a:stretch/>
        </p:blipFill>
        <p:spPr>
          <a:xfrm>
            <a:off x="162" y="0"/>
            <a:ext cx="12191675" cy="6858000"/>
          </a:xfrm>
          <a:prstGeom prst="rect">
            <a:avLst/>
          </a:prstGeom>
          <a:noFill/>
          <a:ln>
            <a:noFill/>
          </a:ln>
        </p:spPr>
      </p:pic>
    </p:spTree>
    <p:extLst>
      <p:ext uri="{BB962C8B-B14F-4D97-AF65-F5344CB8AC3E}">
        <p14:creationId xmlns:p14="http://schemas.microsoft.com/office/powerpoint/2010/main" val="4087357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80"/>
        <p:cNvGrpSpPr/>
        <p:nvPr/>
      </p:nvGrpSpPr>
      <p:grpSpPr>
        <a:xfrm>
          <a:off x="0" y="0"/>
          <a:ext cx="0" cy="0"/>
          <a:chOff x="0" y="0"/>
          <a:chExt cx="0" cy="0"/>
        </a:xfrm>
      </p:grpSpPr>
      <p:pic>
        <p:nvPicPr>
          <p:cNvPr id="81" name="Google Shape;81;p10"/>
          <p:cNvPicPr preferRelativeResize="0"/>
          <p:nvPr/>
        </p:nvPicPr>
        <p:blipFill rotWithShape="1">
          <a:blip r:embed="rId2">
            <a:alphaModFix/>
          </a:blip>
          <a:srcRect r="12533"/>
          <a:stretch/>
        </p:blipFill>
        <p:spPr>
          <a:xfrm>
            <a:off x="0" y="0"/>
            <a:ext cx="10663881" cy="6857999"/>
          </a:xfrm>
          <a:prstGeom prst="rect">
            <a:avLst/>
          </a:prstGeom>
          <a:noFill/>
          <a:ln>
            <a:noFill/>
          </a:ln>
        </p:spPr>
      </p:pic>
      <p:sp>
        <p:nvSpPr>
          <p:cNvPr id="82" name="Google Shape;82;p10"/>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Google Shape;83;p10"/>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4" name="Google Shape;84;p10"/>
          <p:cNvSpPr txBox="1">
            <a:spLocks noGrp="1"/>
          </p:cNvSpPr>
          <p:nvPr>
            <p:ph type="body" idx="1"/>
          </p:nvPr>
        </p:nvSpPr>
        <p:spPr>
          <a:xfrm>
            <a:off x="1172583" y="1697389"/>
            <a:ext cx="9818921"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5" name="Google Shape;85;p10"/>
          <p:cNvSpPr txBox="1">
            <a:spLocks noGrp="1"/>
          </p:cNvSpPr>
          <p:nvPr>
            <p:ph type="body" idx="2"/>
          </p:nvPr>
        </p:nvSpPr>
        <p:spPr>
          <a:xfrm>
            <a:off x="1172582" y="3287942"/>
            <a:ext cx="9818921"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6" name="Google Shape;86;p10"/>
          <p:cNvSpPr txBox="1">
            <a:spLocks noGrp="1"/>
          </p:cNvSpPr>
          <p:nvPr>
            <p:ph type="body" idx="3"/>
          </p:nvPr>
        </p:nvSpPr>
        <p:spPr>
          <a:xfrm>
            <a:off x="1172584" y="4904822"/>
            <a:ext cx="9818920"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Google Shape;87;p10"/>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600" i="1">
              <a:solidFill>
                <a:srgbClr val="757070"/>
              </a:solidFill>
              <a:latin typeface="Arial"/>
              <a:ea typeface="Arial"/>
              <a:cs typeface="Arial"/>
              <a:sym typeface="Arial"/>
            </a:endParaRPr>
          </a:p>
        </p:txBody>
      </p:sp>
      <p:pic>
        <p:nvPicPr>
          <p:cNvPr id="88" name="Google Shape;88;p10"/>
          <p:cNvPicPr preferRelativeResize="0"/>
          <p:nvPr/>
        </p:nvPicPr>
        <p:blipFill rotWithShape="1">
          <a:blip r:embed="rId3">
            <a:alphaModFix/>
          </a:blip>
          <a:srcRect l="66588"/>
          <a:stretch/>
        </p:blipFill>
        <p:spPr>
          <a:xfrm>
            <a:off x="8118389" y="0"/>
            <a:ext cx="4073448" cy="6858000"/>
          </a:xfrm>
          <a:prstGeom prst="rect">
            <a:avLst/>
          </a:prstGeom>
          <a:noFill/>
          <a:ln>
            <a:noFill/>
          </a:ln>
        </p:spPr>
      </p:pic>
      <p:pic>
        <p:nvPicPr>
          <p:cNvPr id="89" name="Google Shape;89;p10"/>
          <p:cNvPicPr preferRelativeResize="0"/>
          <p:nvPr/>
        </p:nvPicPr>
        <p:blipFill rotWithShape="1">
          <a:blip r:embed="rId4">
            <a:alphaModFix/>
          </a:blip>
          <a:srcRect/>
          <a:stretch/>
        </p:blipFill>
        <p:spPr>
          <a:xfrm>
            <a:off x="124279" y="133045"/>
            <a:ext cx="382562" cy="382562"/>
          </a:xfrm>
          <a:prstGeom prst="rect">
            <a:avLst/>
          </a:prstGeom>
          <a:noFill/>
          <a:ln>
            <a:noFill/>
          </a:ln>
        </p:spPr>
      </p:pic>
      <p:pic>
        <p:nvPicPr>
          <p:cNvPr id="90" name="Google Shape;90;p10"/>
          <p:cNvPicPr preferRelativeResize="0"/>
          <p:nvPr/>
        </p:nvPicPr>
        <p:blipFill rotWithShape="1">
          <a:blip r:embed="rId5">
            <a:alphaModFix/>
          </a:blip>
          <a:srcRect r="91792" b="87748"/>
          <a:stretch/>
        </p:blipFill>
        <p:spPr>
          <a:xfrm>
            <a:off x="162" y="0"/>
            <a:ext cx="1000735" cy="840259"/>
          </a:xfrm>
          <a:prstGeom prst="rect">
            <a:avLst/>
          </a:prstGeom>
          <a:noFill/>
          <a:ln>
            <a:noFill/>
          </a:ln>
        </p:spPr>
      </p:pic>
    </p:spTree>
    <p:extLst>
      <p:ext uri="{BB962C8B-B14F-4D97-AF65-F5344CB8AC3E}">
        <p14:creationId xmlns:p14="http://schemas.microsoft.com/office/powerpoint/2010/main" val="163883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9392"/>
          <a:stretch/>
        </p:blipFill>
        <p:spPr>
          <a:xfrm>
            <a:off x="0" y="0"/>
            <a:ext cx="11046941" cy="685799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1318"/>
          <a:stretch/>
        </p:blipFill>
        <p:spPr>
          <a:xfrm>
            <a:off x="0" y="0"/>
            <a:ext cx="10812162"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9797"/>
          <a:stretch/>
        </p:blipFill>
        <p:spPr>
          <a:xfrm>
            <a:off x="0" y="3437552"/>
            <a:ext cx="10997514" cy="685799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87123"/>
            <a:ext cx="1000735" cy="840259"/>
          </a:xfrm>
          <a:prstGeom prst="rect">
            <a:avLst/>
          </a:prstGeom>
        </p:spPr>
      </p:pic>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939"/>
          <a:stretch/>
        </p:blipFill>
        <p:spPr>
          <a:xfrm>
            <a:off x="0" y="0"/>
            <a:ext cx="10614454"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2027"/>
          <a:stretch/>
        </p:blipFill>
        <p:spPr>
          <a:xfrm>
            <a:off x="0" y="0"/>
            <a:ext cx="10725665"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2534"/>
          <a:stretch/>
        </p:blipFill>
        <p:spPr>
          <a:xfrm>
            <a:off x="0" y="0"/>
            <a:ext cx="10663881"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66588"/>
          <a:stretch/>
        </p:blipFill>
        <p:spPr>
          <a:xfrm>
            <a:off x="8118389" y="0"/>
            <a:ext cx="4073448"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710506666"/>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56.png"/><Relationship Id="rId4" Type="http://schemas.openxmlformats.org/officeDocument/2006/relationships/image" Target="../media/image79.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103.pn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106.png"/></Relationships>
</file>

<file path=ppt/slides/_rels/slide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111.png"/><Relationship Id="rId4" Type="http://schemas.openxmlformats.org/officeDocument/2006/relationships/image" Target="../media/image110.jpg"/></Relationships>
</file>

<file path=ppt/slides/_rels/slide2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13.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1B74DC7-895F-4F33-8FAF-8CFBBC89BB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77" r="26042"/>
          <a:stretch/>
        </p:blipFill>
        <p:spPr>
          <a:xfrm>
            <a:off x="13858" y="0"/>
            <a:ext cx="6761748" cy="6858000"/>
          </a:xfrm>
          <a:prstGeom prst="rect">
            <a:avLst/>
          </a:prstGeom>
        </p:spPr>
      </p:pic>
      <p:grpSp>
        <p:nvGrpSpPr>
          <p:cNvPr id="6" name="Group 5">
            <a:extLst>
              <a:ext uri="{FF2B5EF4-FFF2-40B4-BE49-F238E27FC236}">
                <a16:creationId xmlns:a16="http://schemas.microsoft.com/office/drawing/2014/main" xmlns="" id="{4B97C354-D7F5-4BEC-8CC9-911E2D8D823E}"/>
              </a:ext>
            </a:extLst>
          </p:cNvPr>
          <p:cNvGrpSpPr/>
          <p:nvPr/>
        </p:nvGrpSpPr>
        <p:grpSpPr>
          <a:xfrm>
            <a:off x="-11404" y="-18368"/>
            <a:ext cx="12203404" cy="6876368"/>
            <a:chOff x="-39232" y="-24882"/>
            <a:chExt cx="12203404" cy="6870356"/>
          </a:xfrm>
        </p:grpSpPr>
        <p:grpSp>
          <p:nvGrpSpPr>
            <p:cNvPr id="5" name="Group 4">
              <a:extLst>
                <a:ext uri="{FF2B5EF4-FFF2-40B4-BE49-F238E27FC236}">
                  <a16:creationId xmlns:a16="http://schemas.microsoft.com/office/drawing/2014/main" xmlns="" id="{D13E61DB-9805-4D74-B9B1-C8A5FCDBB32F}"/>
                </a:ext>
              </a:extLst>
            </p:cNvPr>
            <p:cNvGrpSpPr/>
            <p:nvPr/>
          </p:nvGrpSpPr>
          <p:grpSpPr>
            <a:xfrm>
              <a:off x="-39232" y="-24882"/>
              <a:ext cx="12203404" cy="6870356"/>
              <a:chOff x="-39232" y="-24882"/>
              <a:chExt cx="12203404" cy="6870356"/>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2" y="-24882"/>
                <a:ext cx="12203404" cy="6870356"/>
              </a:xfrm>
              <a:prstGeom prst="rect">
                <a:avLst/>
              </a:prstGeom>
            </p:spPr>
          </p:pic>
          <p:sp>
            <p:nvSpPr>
              <p:cNvPr id="17"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schemeClr val="tx1">
                        <a:lumMod val="75000"/>
                        <a:lumOff val="25000"/>
                      </a:schemeClr>
                    </a:solidFill>
                  </a:rPr>
                  <a:t>Steven Chao</a:t>
                </a:r>
              </a:p>
            </p:txBody>
          </p:sp>
          <p:sp>
            <p:nvSpPr>
              <p:cNvPr id="18"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schemeClr val="tx1">
                        <a:lumMod val="75000"/>
                        <a:lumOff val="25000"/>
                      </a:schemeClr>
                    </a:solidFill>
                  </a:rPr>
                  <a:t>Jerrold </a:t>
                </a:r>
                <a:r>
                  <a:rPr lang="en-US" sz="1400" dirty="0" err="1">
                    <a:solidFill>
                      <a:schemeClr val="tx1">
                        <a:lumMod val="75000"/>
                        <a:lumOff val="25000"/>
                      </a:schemeClr>
                    </a:solidFill>
                  </a:rPr>
                  <a:t>Acdan</a:t>
                </a:r>
                <a:endParaRPr lang="en-US" sz="1400" dirty="0">
                  <a:solidFill>
                    <a:schemeClr val="tx1">
                      <a:lumMod val="75000"/>
                      <a:lumOff val="25000"/>
                    </a:schemeClr>
                  </a:solidFill>
                </a:endParaRPr>
              </a:p>
            </p:txBody>
          </p:sp>
          <p:sp>
            <p:nvSpPr>
              <p:cNvPr id="22"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schemeClr val="tx1">
                        <a:lumMod val="75000"/>
                        <a:lumOff val="25000"/>
                      </a:schemeClr>
                    </a:solidFill>
                  </a:rPr>
                  <a:t>Lawrence Fujiwara</a:t>
                </a:r>
              </a:p>
            </p:txBody>
          </p:sp>
          <p:sp>
            <p:nvSpPr>
              <p:cNvPr id="23" name="Title 1"/>
              <p:cNvSpPr txBox="1">
                <a:spLocks/>
              </p:cNvSpPr>
              <p:nvPr/>
            </p:nvSpPr>
            <p:spPr>
              <a:xfrm>
                <a:off x="6062470" y="1887629"/>
                <a:ext cx="5647765" cy="1235240"/>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a:solidFill>
                      <a:srgbClr val="3289B4"/>
                    </a:solidFill>
                  </a:rPr>
                  <a:t>Lake Michigan Water Resources</a:t>
                </a:r>
              </a:p>
            </p:txBody>
          </p:sp>
          <p:sp>
            <p:nvSpPr>
              <p:cNvPr id="24"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r>
                  <a:rPr lang="en-US" sz="1800" dirty="0">
                    <a:solidFill>
                      <a:schemeClr val="tx1">
                        <a:lumMod val="75000"/>
                        <a:lumOff val="25000"/>
                      </a:schemeClr>
                    </a:solidFill>
                  </a:rPr>
                  <a:t>Utilizing NASA Earth Observations and Community Science to Detect and Map the Displacement of </a:t>
                </a:r>
                <a:r>
                  <a:rPr lang="en-US" sz="1800" i="1" dirty="0">
                    <a:solidFill>
                      <a:schemeClr val="tx1">
                        <a:lumMod val="75000"/>
                        <a:lumOff val="25000"/>
                      </a:schemeClr>
                    </a:solidFill>
                  </a:rPr>
                  <a:t>Cladophora</a:t>
                </a:r>
                <a:r>
                  <a:rPr lang="en-US" sz="1800" dirty="0">
                    <a:solidFill>
                      <a:schemeClr val="tx1">
                        <a:lumMod val="75000"/>
                        <a:lumOff val="25000"/>
                      </a:schemeClr>
                    </a:solidFill>
                  </a:rPr>
                  <a:t> along the Milwaukee County Shoreline</a:t>
                </a:r>
              </a:p>
              <a:p>
                <a:r>
                  <a:rPr lang="en-US" sz="1800" dirty="0">
                    <a:solidFill>
                      <a:schemeClr val="tx1">
                        <a:lumMod val="75000"/>
                        <a:lumOff val="25000"/>
                      </a:schemeClr>
                    </a:solidFill>
                  </a:rPr>
                  <a:t/>
                </a:r>
                <a:br>
                  <a:rPr lang="en-US" sz="1800" dirty="0">
                    <a:solidFill>
                      <a:schemeClr val="tx1">
                        <a:lumMod val="75000"/>
                        <a:lumOff val="25000"/>
                      </a:schemeClr>
                    </a:solidFill>
                  </a:rPr>
                </a:br>
                <a:endParaRPr lang="en-US" sz="1800" dirty="0">
                  <a:solidFill>
                    <a:schemeClr val="tx1">
                      <a:lumMod val="75000"/>
                      <a:lumOff val="25000"/>
                    </a:schemeClr>
                  </a:solidFill>
                </a:endParaRPr>
              </a:p>
            </p:txBody>
          </p:sp>
          <p:sp>
            <p:nvSpPr>
              <p:cNvPr id="26"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schemeClr val="tx1">
                        <a:lumMod val="75000"/>
                        <a:lumOff val="25000"/>
                      </a:schemeClr>
                    </a:solidFill>
                  </a:rPr>
                  <a:t>Ella </a:t>
                </a:r>
                <a:r>
                  <a:rPr lang="en-US" sz="1400" dirty="0" err="1">
                    <a:solidFill>
                      <a:schemeClr val="tx1">
                        <a:lumMod val="75000"/>
                        <a:lumOff val="25000"/>
                      </a:schemeClr>
                    </a:solidFill>
                  </a:rPr>
                  <a:t>Golovey</a:t>
                </a:r>
                <a:endParaRPr lang="en-US" sz="1400" dirty="0">
                  <a:solidFill>
                    <a:schemeClr val="tx1">
                      <a:lumMod val="75000"/>
                      <a:lumOff val="25000"/>
                    </a:schemeClr>
                  </a:solidFill>
                </a:endParaRPr>
              </a:p>
            </p:txBody>
          </p:sp>
          <p:sp>
            <p:nvSpPr>
              <p:cNvPr id="32" name="Rectangle 31"/>
              <p:cNvSpPr/>
              <p:nvPr/>
            </p:nvSpPr>
            <p:spPr>
              <a:xfrm>
                <a:off x="6624354" y="1546163"/>
                <a:ext cx="5085881" cy="307777"/>
              </a:xfrm>
              <a:prstGeom prst="rect">
                <a:avLst/>
              </a:prstGeom>
            </p:spPr>
            <p:txBody>
              <a:bodyPr wrap="square">
                <a:spAutoFit/>
              </a:bodyPr>
              <a:lstStyle/>
              <a:p>
                <a:pPr algn="r"/>
                <a:r>
                  <a:rPr lang="en-US" sz="1400" i="1" dirty="0">
                    <a:solidFill>
                      <a:schemeClr val="tx1">
                        <a:lumMod val="75000"/>
                        <a:lumOff val="25000"/>
                      </a:schemeClr>
                    </a:solidFill>
                  </a:rPr>
                  <a:t>2018 Summer | California - Ames</a:t>
                </a:r>
              </a:p>
            </p:txBody>
          </p:sp>
        </p:gr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grpSp>
    </p:spTree>
    <p:extLst>
      <p:ext uri="{BB962C8B-B14F-4D97-AF65-F5344CB8AC3E}">
        <p14:creationId xmlns:p14="http://schemas.microsoft.com/office/powerpoint/2010/main" val="1973044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Down Arrow 109">
            <a:extLst>
              <a:ext uri="{FF2B5EF4-FFF2-40B4-BE49-F238E27FC236}">
                <a16:creationId xmlns:a16="http://schemas.microsoft.com/office/drawing/2014/main" xmlns="" id="{CA422CA5-8F87-E642-8492-4B22A7A40CB3}"/>
              </a:ext>
            </a:extLst>
          </p:cNvPr>
          <p:cNvSpPr/>
          <p:nvPr/>
        </p:nvSpPr>
        <p:spPr>
          <a:xfrm>
            <a:off x="8168973" y="5122985"/>
            <a:ext cx="263904" cy="402426"/>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Down Arrow 110">
            <a:extLst>
              <a:ext uri="{FF2B5EF4-FFF2-40B4-BE49-F238E27FC236}">
                <a16:creationId xmlns:a16="http://schemas.microsoft.com/office/drawing/2014/main" xmlns="" id="{013A6EA8-71D4-1142-A99F-858A53215989}"/>
              </a:ext>
            </a:extLst>
          </p:cNvPr>
          <p:cNvSpPr/>
          <p:nvPr/>
        </p:nvSpPr>
        <p:spPr>
          <a:xfrm rot="10800000">
            <a:off x="8168973" y="4563823"/>
            <a:ext cx="263903" cy="378174"/>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aphicFrame>
        <p:nvGraphicFramePr>
          <p:cNvPr id="29" name="Table 28">
            <a:extLst>
              <a:ext uri="{FF2B5EF4-FFF2-40B4-BE49-F238E27FC236}">
                <a16:creationId xmlns:a16="http://schemas.microsoft.com/office/drawing/2014/main" xmlns="" id="{E70890D7-2CD3-4941-9ED1-86868C688609}"/>
              </a:ext>
            </a:extLst>
          </p:cNvPr>
          <p:cNvGraphicFramePr>
            <a:graphicFrameLocks noGrp="1"/>
          </p:cNvGraphicFramePr>
          <p:nvPr>
            <p:extLst>
              <p:ext uri="{D42A27DB-BD31-4B8C-83A1-F6EECF244321}">
                <p14:modId xmlns:p14="http://schemas.microsoft.com/office/powerpoint/2010/main" val="3142053851"/>
              </p:ext>
            </p:extLst>
          </p:nvPr>
        </p:nvGraphicFramePr>
        <p:xfrm>
          <a:off x="7099503" y="1696316"/>
          <a:ext cx="2402848" cy="952500"/>
        </p:xfrm>
        <a:graphic>
          <a:graphicData uri="http://schemas.openxmlformats.org/drawingml/2006/table">
            <a:tbl>
              <a:tblPr/>
              <a:tblGrid>
                <a:gridCol w="2402848">
                  <a:extLst>
                    <a:ext uri="{9D8B030D-6E8A-4147-A177-3AD203B41FA5}">
                      <a16:colId xmlns:a16="http://schemas.microsoft.com/office/drawing/2014/main" xmlns="" val="914489179"/>
                    </a:ext>
                  </a:extLst>
                </a:gridCol>
              </a:tblGrid>
              <a:tr h="267340">
                <a:tc>
                  <a:txBody>
                    <a:bodyPr/>
                    <a:lstStyle/>
                    <a:p>
                      <a:pPr algn="ctr" rtl="0" fontAlgn="t">
                        <a:spcBef>
                          <a:spcPts val="0"/>
                        </a:spcBef>
                        <a:spcAft>
                          <a:spcPts val="0"/>
                        </a:spcAft>
                      </a:pPr>
                      <a:r>
                        <a:rPr lang="en-US" sz="1800" b="1" i="0" u="none" strike="noStrike" dirty="0">
                          <a:solidFill>
                            <a:srgbClr val="FFFFFF"/>
                          </a:solidFill>
                          <a:effectLst/>
                          <a:latin typeface="Century Gothic" panose="020B0502020202020204" pitchFamily="34" charset="0"/>
                        </a:rPr>
                        <a:t>END PRODUCT</a:t>
                      </a:r>
                      <a:endParaRPr lang="en-US" sz="1800" dirty="0">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xmlns="" val="901958709"/>
                  </a:ext>
                </a:extLst>
              </a:tr>
              <a:tr h="249659">
                <a:tc>
                  <a:txBody>
                    <a:bodyPr/>
                    <a:lstStyle/>
                    <a:p>
                      <a:pPr algn="ctr" rtl="0" fontAlgn="t">
                        <a:spcBef>
                          <a:spcPts val="0"/>
                        </a:spcBef>
                        <a:spcAft>
                          <a:spcPts val="0"/>
                        </a:spcAft>
                      </a:pPr>
                      <a:r>
                        <a:rPr lang="en-US" sz="1600" b="0" i="1" u="none" strike="noStrike" dirty="0">
                          <a:solidFill>
                            <a:schemeClr val="tx1">
                              <a:lumMod val="75000"/>
                              <a:lumOff val="25000"/>
                            </a:schemeClr>
                          </a:solidFill>
                          <a:effectLst/>
                          <a:latin typeface="Century Gothic" panose="020B0502020202020204" pitchFamily="34" charset="0"/>
                        </a:rPr>
                        <a:t>Cladophora</a:t>
                      </a:r>
                      <a:r>
                        <a:rPr lang="en-US" sz="1600" b="0" i="0" u="none" strike="noStrike" dirty="0">
                          <a:solidFill>
                            <a:schemeClr val="tx1">
                              <a:lumMod val="75000"/>
                              <a:lumOff val="25000"/>
                            </a:schemeClr>
                          </a:solidFill>
                          <a:effectLst/>
                          <a:latin typeface="Century Gothic" panose="020B0502020202020204" pitchFamily="34" charset="0"/>
                        </a:rPr>
                        <a:t> Habitat Suitability Map</a:t>
                      </a:r>
                      <a:endParaRPr lang="en-US" sz="1600" dirty="0">
                        <a:solidFill>
                          <a:schemeClr val="tx1">
                            <a:lumMod val="75000"/>
                            <a:lumOff val="25000"/>
                          </a:schemeClr>
                        </a:solidFill>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4E2CE"/>
                    </a:solidFill>
                  </a:tcPr>
                </a:tc>
                <a:extLst>
                  <a:ext uri="{0D108BD9-81ED-4DB2-BD59-A6C34878D82A}">
                    <a16:rowId xmlns:a16="http://schemas.microsoft.com/office/drawing/2014/main" xmlns="" val="3602855613"/>
                  </a:ext>
                </a:extLst>
              </a:tr>
            </a:tbl>
          </a:graphicData>
        </a:graphic>
      </p:graphicFrame>
      <p:sp>
        <p:nvSpPr>
          <p:cNvPr id="92" name="Right Arrow 91">
            <a:extLst>
              <a:ext uri="{FF2B5EF4-FFF2-40B4-BE49-F238E27FC236}">
                <a16:creationId xmlns:a16="http://schemas.microsoft.com/office/drawing/2014/main" xmlns="" id="{0633825E-0A0E-1142-84A5-CA90F61A2224}"/>
              </a:ext>
            </a:extLst>
          </p:cNvPr>
          <p:cNvSpPr>
            <a:spLocks/>
          </p:cNvSpPr>
          <p:nvPr/>
        </p:nvSpPr>
        <p:spPr>
          <a:xfrm>
            <a:off x="2982219" y="1889723"/>
            <a:ext cx="4117284" cy="53517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METHOD:</a:t>
            </a:r>
            <a:r>
              <a:rPr lang="en-US" dirty="0"/>
              <a:t> </a:t>
            </a:r>
            <a:r>
              <a:rPr lang="en-US" sz="1600" dirty="0">
                <a:solidFill>
                  <a:schemeClr val="tx1">
                    <a:lumMod val="75000"/>
                    <a:lumOff val="25000"/>
                  </a:schemeClr>
                </a:solidFill>
              </a:rPr>
              <a:t>Multi-Criteria Evaluation</a:t>
            </a:r>
          </a:p>
        </p:txBody>
      </p:sp>
      <p:sp>
        <p:nvSpPr>
          <p:cNvPr id="5" name="Title 4"/>
          <p:cNvSpPr>
            <a:spLocks noGrp="1"/>
          </p:cNvSpPr>
          <p:nvPr>
            <p:ph type="title"/>
          </p:nvPr>
        </p:nvSpPr>
        <p:spPr>
          <a:xfrm>
            <a:off x="1000125" y="365124"/>
            <a:ext cx="9413277" cy="479425"/>
          </a:xfrm>
        </p:spPr>
        <p:txBody>
          <a:bodyPr/>
          <a:lstStyle/>
          <a:p>
            <a:r>
              <a:rPr lang="en-US" dirty="0"/>
              <a:t>Methodology Overview</a:t>
            </a:r>
          </a:p>
        </p:txBody>
      </p:sp>
      <p:graphicFrame>
        <p:nvGraphicFramePr>
          <p:cNvPr id="21" name="Table 20">
            <a:extLst>
              <a:ext uri="{FF2B5EF4-FFF2-40B4-BE49-F238E27FC236}">
                <a16:creationId xmlns:a16="http://schemas.microsoft.com/office/drawing/2014/main" xmlns="" id="{C519C699-B15D-4E46-928D-CD2165969E4F}"/>
              </a:ext>
            </a:extLst>
          </p:cNvPr>
          <p:cNvGraphicFramePr>
            <a:graphicFrameLocks noGrp="1"/>
          </p:cNvGraphicFramePr>
          <p:nvPr>
            <p:extLst>
              <p:ext uri="{D42A27DB-BD31-4B8C-83A1-F6EECF244321}">
                <p14:modId xmlns:p14="http://schemas.microsoft.com/office/powerpoint/2010/main" val="1462072931"/>
              </p:ext>
            </p:extLst>
          </p:nvPr>
        </p:nvGraphicFramePr>
        <p:xfrm>
          <a:off x="153237" y="4836527"/>
          <a:ext cx="2824892" cy="1857375"/>
        </p:xfrm>
        <a:graphic>
          <a:graphicData uri="http://schemas.openxmlformats.org/drawingml/2006/table">
            <a:tbl>
              <a:tblPr/>
              <a:tblGrid>
                <a:gridCol w="2824892">
                  <a:extLst>
                    <a:ext uri="{9D8B030D-6E8A-4147-A177-3AD203B41FA5}">
                      <a16:colId xmlns:a16="http://schemas.microsoft.com/office/drawing/2014/main" xmlns="" val="1689268267"/>
                    </a:ext>
                  </a:extLst>
                </a:gridCol>
              </a:tblGrid>
              <a:tr h="371475">
                <a:tc>
                  <a:txBody>
                    <a:bodyPr/>
                    <a:lstStyle/>
                    <a:p>
                      <a:pPr algn="ctr" rtl="0" fontAlgn="t">
                        <a:spcBef>
                          <a:spcPts val="0"/>
                        </a:spcBef>
                        <a:spcAft>
                          <a:spcPts val="0"/>
                        </a:spcAft>
                      </a:pPr>
                      <a:r>
                        <a:rPr lang="en-US" sz="1800" b="1" i="0" u="none" strike="noStrike" dirty="0">
                          <a:solidFill>
                            <a:srgbClr val="FFFFFF"/>
                          </a:solidFill>
                          <a:effectLst/>
                          <a:latin typeface="Century Gothic" panose="020B0502020202020204" pitchFamily="34" charset="0"/>
                        </a:rPr>
                        <a:t>PREDICTIVE FACTORS</a:t>
                      </a:r>
                      <a:endParaRPr lang="en-US" sz="1800" dirty="0">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xmlns="" val="2990569682"/>
                  </a:ext>
                </a:extLst>
              </a:tr>
              <a:tr h="371475">
                <a:tc>
                  <a:txBody>
                    <a:bodyPr/>
                    <a:lstStyle/>
                    <a:p>
                      <a:pPr algn="ctr" rtl="0" fontAlgn="t">
                        <a:spcBef>
                          <a:spcPts val="0"/>
                        </a:spcBef>
                        <a:spcAft>
                          <a:spcPts val="0"/>
                        </a:spcAft>
                      </a:pPr>
                      <a:r>
                        <a:rPr lang="en-US" sz="1600" b="0" i="0" u="none" strike="noStrike" dirty="0">
                          <a:solidFill>
                            <a:schemeClr val="tx1">
                              <a:lumMod val="75000"/>
                              <a:lumOff val="25000"/>
                            </a:schemeClr>
                          </a:solidFill>
                          <a:effectLst/>
                          <a:latin typeface="Century Gothic" panose="020B0502020202020204" pitchFamily="34" charset="0"/>
                        </a:rPr>
                        <a:t>Bathymetry</a:t>
                      </a:r>
                      <a:endParaRPr lang="en-US" sz="1600" dirty="0">
                        <a:solidFill>
                          <a:schemeClr val="tx1">
                            <a:lumMod val="75000"/>
                            <a:lumOff val="25000"/>
                          </a:schemeClr>
                        </a:solidFill>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920017284"/>
                  </a:ext>
                </a:extLst>
              </a:tr>
              <a:tr h="371475">
                <a:tc>
                  <a:txBody>
                    <a:bodyPr/>
                    <a:lstStyle/>
                    <a:p>
                      <a:pPr algn="ctr" rtl="0" fontAlgn="t">
                        <a:spcBef>
                          <a:spcPts val="0"/>
                        </a:spcBef>
                        <a:spcAft>
                          <a:spcPts val="0"/>
                        </a:spcAft>
                      </a:pPr>
                      <a:r>
                        <a:rPr lang="en-US" sz="1600" dirty="0">
                          <a:solidFill>
                            <a:schemeClr val="tx1">
                              <a:lumMod val="75000"/>
                              <a:lumOff val="25000"/>
                            </a:schemeClr>
                          </a:solidFill>
                          <a:effectLst/>
                        </a:rPr>
                        <a:t>Nearshore Structures</a:t>
                      </a: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75344081"/>
                  </a:ext>
                </a:extLst>
              </a:tr>
              <a:tr h="371475">
                <a:tc>
                  <a:txBody>
                    <a:bodyPr/>
                    <a:lstStyle/>
                    <a:p>
                      <a:pPr algn="ctr" rtl="0" fontAlgn="t">
                        <a:spcBef>
                          <a:spcPts val="0"/>
                        </a:spcBef>
                        <a:spcAft>
                          <a:spcPts val="0"/>
                        </a:spcAft>
                      </a:pPr>
                      <a:r>
                        <a:rPr lang="en-US" sz="1600" dirty="0">
                          <a:solidFill>
                            <a:schemeClr val="tx1">
                              <a:lumMod val="75000"/>
                              <a:lumOff val="25000"/>
                            </a:schemeClr>
                          </a:solidFill>
                          <a:effectLst/>
                        </a:rPr>
                        <a:t>Population Density</a:t>
                      </a: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3014189657"/>
                  </a:ext>
                </a:extLst>
              </a:tr>
              <a:tr h="371475">
                <a:tc>
                  <a:txBody>
                    <a:bodyPr/>
                    <a:lstStyle/>
                    <a:p>
                      <a:pPr algn="ctr" rtl="0" fontAlgn="t">
                        <a:spcBef>
                          <a:spcPts val="0"/>
                        </a:spcBef>
                        <a:spcAft>
                          <a:spcPts val="0"/>
                        </a:spcAft>
                      </a:pPr>
                      <a:r>
                        <a:rPr lang="en-US" sz="1600" dirty="0">
                          <a:solidFill>
                            <a:schemeClr val="tx1">
                              <a:lumMod val="75000"/>
                              <a:lumOff val="25000"/>
                            </a:schemeClr>
                          </a:solidFill>
                          <a:effectLst/>
                        </a:rPr>
                        <a:t>Shoreline Curvature</a:t>
                      </a: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2315076634"/>
                  </a:ext>
                </a:extLst>
              </a:tr>
            </a:tbl>
          </a:graphicData>
        </a:graphic>
      </p:graphicFrame>
      <p:graphicFrame>
        <p:nvGraphicFramePr>
          <p:cNvPr id="31" name="Table 30">
            <a:extLst>
              <a:ext uri="{FF2B5EF4-FFF2-40B4-BE49-F238E27FC236}">
                <a16:creationId xmlns:a16="http://schemas.microsoft.com/office/drawing/2014/main" xmlns="" id="{9F681C7D-7106-4A7B-B038-DDDB4C12B3A5}"/>
              </a:ext>
            </a:extLst>
          </p:cNvPr>
          <p:cNvGraphicFramePr>
            <a:graphicFrameLocks noGrp="1"/>
          </p:cNvGraphicFramePr>
          <p:nvPr>
            <p:extLst>
              <p:ext uri="{D42A27DB-BD31-4B8C-83A1-F6EECF244321}">
                <p14:modId xmlns:p14="http://schemas.microsoft.com/office/powerpoint/2010/main" val="1751268887"/>
              </p:ext>
            </p:extLst>
          </p:nvPr>
        </p:nvGraphicFramePr>
        <p:xfrm>
          <a:off x="9809966" y="4099443"/>
          <a:ext cx="2219309" cy="1440180"/>
        </p:xfrm>
        <a:graphic>
          <a:graphicData uri="http://schemas.openxmlformats.org/drawingml/2006/table">
            <a:tbl>
              <a:tblPr/>
              <a:tblGrid>
                <a:gridCol w="2219309">
                  <a:extLst>
                    <a:ext uri="{9D8B030D-6E8A-4147-A177-3AD203B41FA5}">
                      <a16:colId xmlns:a16="http://schemas.microsoft.com/office/drawing/2014/main" xmlns="" val="3535157522"/>
                    </a:ext>
                  </a:extLst>
                </a:gridCol>
              </a:tblGrid>
              <a:tr h="249127">
                <a:tc>
                  <a:txBody>
                    <a:bodyPr/>
                    <a:lstStyle/>
                    <a:p>
                      <a:pPr algn="ctr" rtl="0" fontAlgn="t">
                        <a:spcBef>
                          <a:spcPts val="0"/>
                        </a:spcBef>
                        <a:spcAft>
                          <a:spcPts val="0"/>
                        </a:spcAft>
                      </a:pPr>
                      <a:r>
                        <a:rPr lang="en-US" sz="1800" b="1" i="0" u="none" strike="noStrike" dirty="0">
                          <a:solidFill>
                            <a:srgbClr val="FFFFFF"/>
                          </a:solidFill>
                          <a:effectLst/>
                          <a:latin typeface="Century Gothic" panose="020B0502020202020204" pitchFamily="34" charset="0"/>
                        </a:rPr>
                        <a:t>END PRODUCTS</a:t>
                      </a:r>
                      <a:endParaRPr lang="en-US" sz="1800" dirty="0">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xmlns="" val="2848563198"/>
                  </a:ext>
                </a:extLst>
              </a:tr>
              <a:tr h="327586">
                <a:tc>
                  <a:txBody>
                    <a:bodyPr/>
                    <a:lstStyle/>
                    <a:p>
                      <a:pPr algn="ctr" rtl="0" fontAlgn="t">
                        <a:spcBef>
                          <a:spcPts val="0"/>
                        </a:spcBef>
                        <a:spcAft>
                          <a:spcPts val="0"/>
                        </a:spcAft>
                      </a:pPr>
                      <a:r>
                        <a:rPr lang="en-US" sz="1600" b="0" i="0" u="none" strike="noStrike" dirty="0">
                          <a:solidFill>
                            <a:schemeClr val="tx1">
                              <a:lumMod val="75000"/>
                              <a:lumOff val="25000"/>
                            </a:schemeClr>
                          </a:solidFill>
                          <a:effectLst/>
                          <a:latin typeface="Century Gothic" panose="020B0502020202020204" pitchFamily="34" charset="0"/>
                        </a:rPr>
                        <a:t>ArcGIS Collector  </a:t>
                      </a:r>
                    </a:p>
                    <a:p>
                      <a:pPr algn="ctr" rtl="0" fontAlgn="t">
                        <a:spcBef>
                          <a:spcPts val="0"/>
                        </a:spcBef>
                        <a:spcAft>
                          <a:spcPts val="0"/>
                        </a:spcAft>
                      </a:pPr>
                      <a:r>
                        <a:rPr lang="en-US" sz="1600" b="0" i="0" u="none" strike="noStrike" dirty="0">
                          <a:solidFill>
                            <a:schemeClr val="tx1">
                              <a:lumMod val="75000"/>
                              <a:lumOff val="25000"/>
                            </a:schemeClr>
                          </a:solidFill>
                          <a:effectLst/>
                          <a:latin typeface="Century Gothic" panose="020B0502020202020204" pitchFamily="34" charset="0"/>
                        </a:rPr>
                        <a:t>&amp; Social Media Campaign </a:t>
                      </a:r>
                      <a:endParaRPr lang="en-US" sz="1600" b="0" i="1" u="none" strike="noStrike" dirty="0">
                        <a:solidFill>
                          <a:schemeClr val="tx1">
                            <a:lumMod val="75000"/>
                            <a:lumOff val="25000"/>
                          </a:schemeClr>
                        </a:solidFill>
                        <a:effectLst/>
                        <a:latin typeface="Century Gothic" panose="020B0502020202020204" pitchFamily="34" charset="0"/>
                      </a:endParaRPr>
                    </a:p>
                    <a:p>
                      <a:pPr algn="ctr" rtl="0" fontAlgn="t">
                        <a:spcBef>
                          <a:spcPts val="0"/>
                        </a:spcBef>
                        <a:spcAft>
                          <a:spcPts val="0"/>
                        </a:spcAft>
                      </a:pPr>
                      <a:r>
                        <a:rPr lang="en-US" sz="1600" b="0" i="1" u="none" strike="noStrike" dirty="0">
                          <a:solidFill>
                            <a:schemeClr val="tx1">
                              <a:lumMod val="75000"/>
                              <a:lumOff val="25000"/>
                            </a:schemeClr>
                          </a:solidFill>
                          <a:effectLst/>
                          <a:latin typeface="Century Gothic" panose="020B0502020202020204" pitchFamily="34" charset="0"/>
                        </a:rPr>
                        <a:t>(in situ </a:t>
                      </a:r>
                      <a:r>
                        <a:rPr lang="en-US" sz="1600" b="0" i="0" u="none" strike="noStrike" dirty="0">
                          <a:solidFill>
                            <a:schemeClr val="tx1">
                              <a:lumMod val="75000"/>
                              <a:lumOff val="25000"/>
                            </a:schemeClr>
                          </a:solidFill>
                          <a:effectLst/>
                          <a:latin typeface="Century Gothic" panose="020B0502020202020204" pitchFamily="34" charset="0"/>
                        </a:rPr>
                        <a:t>data)</a:t>
                      </a:r>
                      <a:endParaRPr lang="en-US" sz="1600" dirty="0">
                        <a:solidFill>
                          <a:schemeClr val="tx1">
                            <a:lumMod val="75000"/>
                            <a:lumOff val="25000"/>
                          </a:schemeClr>
                        </a:solidFill>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4E2CE"/>
                    </a:solidFill>
                  </a:tcPr>
                </a:tc>
                <a:extLst>
                  <a:ext uri="{0D108BD9-81ED-4DB2-BD59-A6C34878D82A}">
                    <a16:rowId xmlns:a16="http://schemas.microsoft.com/office/drawing/2014/main" xmlns="" val="2871305078"/>
                  </a:ext>
                </a:extLst>
              </a:tr>
            </a:tbl>
          </a:graphicData>
        </a:graphic>
      </p:graphicFrame>
      <p:graphicFrame>
        <p:nvGraphicFramePr>
          <p:cNvPr id="3075" name="Table 3074">
            <a:extLst>
              <a:ext uri="{FF2B5EF4-FFF2-40B4-BE49-F238E27FC236}">
                <a16:creationId xmlns:a16="http://schemas.microsoft.com/office/drawing/2014/main" xmlns="" id="{C3398847-DC17-4EF1-985E-EEAECAA5D2AA}"/>
              </a:ext>
            </a:extLst>
          </p:cNvPr>
          <p:cNvGraphicFramePr>
            <a:graphicFrameLocks noGrp="1"/>
          </p:cNvGraphicFramePr>
          <p:nvPr>
            <p:extLst>
              <p:ext uri="{D42A27DB-BD31-4B8C-83A1-F6EECF244321}">
                <p14:modId xmlns:p14="http://schemas.microsoft.com/office/powerpoint/2010/main" val="372357580"/>
              </p:ext>
            </p:extLst>
          </p:nvPr>
        </p:nvGraphicFramePr>
        <p:xfrm>
          <a:off x="7099503" y="5530622"/>
          <a:ext cx="2402848" cy="952500"/>
        </p:xfrm>
        <a:graphic>
          <a:graphicData uri="http://schemas.openxmlformats.org/drawingml/2006/table">
            <a:tbl>
              <a:tblPr/>
              <a:tblGrid>
                <a:gridCol w="2402848">
                  <a:extLst>
                    <a:ext uri="{9D8B030D-6E8A-4147-A177-3AD203B41FA5}">
                      <a16:colId xmlns:a16="http://schemas.microsoft.com/office/drawing/2014/main" xmlns="" val="3757759636"/>
                    </a:ext>
                  </a:extLst>
                </a:gridCol>
              </a:tblGrid>
              <a:tr h="317727">
                <a:tc>
                  <a:txBody>
                    <a:bodyPr/>
                    <a:lstStyle/>
                    <a:p>
                      <a:pPr algn="ctr" rtl="0" fontAlgn="t">
                        <a:spcBef>
                          <a:spcPts val="0"/>
                        </a:spcBef>
                        <a:spcAft>
                          <a:spcPts val="0"/>
                        </a:spcAft>
                      </a:pPr>
                      <a:r>
                        <a:rPr lang="en-US" sz="1800" b="1" i="0" u="none" strike="noStrike" dirty="0">
                          <a:solidFill>
                            <a:srgbClr val="FFFFFF"/>
                          </a:solidFill>
                          <a:effectLst/>
                          <a:latin typeface="Century Gothic" panose="020B0502020202020204" pitchFamily="34" charset="0"/>
                        </a:rPr>
                        <a:t>END PRODUCT</a:t>
                      </a:r>
                      <a:endParaRPr lang="en-US" sz="1800" dirty="0">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xmlns="" val="1823928497"/>
                  </a:ext>
                </a:extLst>
              </a:tr>
              <a:tr h="293520">
                <a:tc>
                  <a:txBody>
                    <a:bodyPr/>
                    <a:lstStyle/>
                    <a:p>
                      <a:pPr algn="ctr" rtl="0" fontAlgn="t">
                        <a:spcBef>
                          <a:spcPts val="0"/>
                        </a:spcBef>
                        <a:spcAft>
                          <a:spcPts val="0"/>
                        </a:spcAft>
                      </a:pPr>
                      <a:r>
                        <a:rPr lang="en-US" sz="1600" b="0" i="1" u="none" strike="noStrike" dirty="0">
                          <a:solidFill>
                            <a:schemeClr val="tx1">
                              <a:lumMod val="75000"/>
                              <a:lumOff val="25000"/>
                            </a:schemeClr>
                          </a:solidFill>
                          <a:effectLst/>
                          <a:latin typeface="Century Gothic" panose="020B0502020202020204" pitchFamily="34" charset="0"/>
                        </a:rPr>
                        <a:t>Cladophora</a:t>
                      </a:r>
                      <a:r>
                        <a:rPr lang="en-US" sz="1600" b="0" i="0" u="none" strike="noStrike" dirty="0">
                          <a:solidFill>
                            <a:schemeClr val="tx1">
                              <a:lumMod val="75000"/>
                              <a:lumOff val="25000"/>
                            </a:schemeClr>
                          </a:solidFill>
                          <a:effectLst/>
                          <a:latin typeface="Century Gothic" panose="020B0502020202020204" pitchFamily="34" charset="0"/>
                        </a:rPr>
                        <a:t> Washup Predictive Map</a:t>
                      </a:r>
                      <a:endParaRPr lang="en-US" sz="1600" dirty="0">
                        <a:solidFill>
                          <a:schemeClr val="tx1">
                            <a:lumMod val="75000"/>
                            <a:lumOff val="25000"/>
                          </a:schemeClr>
                        </a:solidFill>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4E2CE"/>
                    </a:solidFill>
                  </a:tcPr>
                </a:tc>
                <a:extLst>
                  <a:ext uri="{0D108BD9-81ED-4DB2-BD59-A6C34878D82A}">
                    <a16:rowId xmlns:a16="http://schemas.microsoft.com/office/drawing/2014/main" xmlns="" val="3395661379"/>
                  </a:ext>
                </a:extLst>
              </a:tr>
            </a:tbl>
          </a:graphicData>
        </a:graphic>
      </p:graphicFrame>
      <p:graphicFrame>
        <p:nvGraphicFramePr>
          <p:cNvPr id="17" name="Table 16">
            <a:extLst>
              <a:ext uri="{FF2B5EF4-FFF2-40B4-BE49-F238E27FC236}">
                <a16:creationId xmlns:a16="http://schemas.microsoft.com/office/drawing/2014/main" xmlns="" id="{E0E96290-3CCE-459A-9A70-D8C639797BFD}"/>
              </a:ext>
            </a:extLst>
          </p:cNvPr>
          <p:cNvGraphicFramePr>
            <a:graphicFrameLocks noGrp="1"/>
          </p:cNvGraphicFramePr>
          <p:nvPr>
            <p:extLst>
              <p:ext uri="{D42A27DB-BD31-4B8C-83A1-F6EECF244321}">
                <p14:modId xmlns:p14="http://schemas.microsoft.com/office/powerpoint/2010/main" val="2788225735"/>
              </p:ext>
            </p:extLst>
          </p:nvPr>
        </p:nvGraphicFramePr>
        <p:xfrm>
          <a:off x="153237" y="1024501"/>
          <a:ext cx="2824892" cy="2228850"/>
        </p:xfrm>
        <a:graphic>
          <a:graphicData uri="http://schemas.openxmlformats.org/drawingml/2006/table">
            <a:tbl>
              <a:tblPr/>
              <a:tblGrid>
                <a:gridCol w="2824892">
                  <a:extLst>
                    <a:ext uri="{9D8B030D-6E8A-4147-A177-3AD203B41FA5}">
                      <a16:colId xmlns:a16="http://schemas.microsoft.com/office/drawing/2014/main" xmlns="" val="1636825759"/>
                    </a:ext>
                  </a:extLst>
                </a:gridCol>
              </a:tblGrid>
              <a:tr h="371475">
                <a:tc>
                  <a:txBody>
                    <a:bodyPr/>
                    <a:lstStyle/>
                    <a:p>
                      <a:pPr algn="ctr" rtl="0" fontAlgn="t">
                        <a:spcBef>
                          <a:spcPts val="0"/>
                        </a:spcBef>
                        <a:spcAft>
                          <a:spcPts val="0"/>
                        </a:spcAft>
                      </a:pPr>
                      <a:r>
                        <a:rPr lang="en-US" sz="1800" b="1" i="0" u="none" strike="noStrike" dirty="0">
                          <a:solidFill>
                            <a:srgbClr val="FFFFFF"/>
                          </a:solidFill>
                          <a:effectLst/>
                          <a:latin typeface="Century Gothic" panose="020B0502020202020204" pitchFamily="34" charset="0"/>
                        </a:rPr>
                        <a:t>SUITABILITY FACTORS</a:t>
                      </a:r>
                      <a:endParaRPr lang="en-US" sz="1800" dirty="0">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xmlns="" val="202828747"/>
                  </a:ext>
                </a:extLst>
              </a:tr>
              <a:tr h="371475">
                <a:tc>
                  <a:txBody>
                    <a:bodyPr/>
                    <a:lstStyle/>
                    <a:p>
                      <a:pPr algn="ctr" rtl="0" fontAlgn="t">
                        <a:spcBef>
                          <a:spcPts val="0"/>
                        </a:spcBef>
                        <a:spcAft>
                          <a:spcPts val="0"/>
                        </a:spcAft>
                      </a:pPr>
                      <a:r>
                        <a:rPr lang="en-US" sz="1600" b="0" i="0" u="none" strike="noStrike" dirty="0">
                          <a:solidFill>
                            <a:schemeClr val="tx1">
                              <a:lumMod val="75000"/>
                              <a:lumOff val="25000"/>
                            </a:schemeClr>
                          </a:solidFill>
                          <a:effectLst/>
                          <a:latin typeface="Century Gothic" panose="020B0502020202020204" pitchFamily="34" charset="0"/>
                        </a:rPr>
                        <a:t>Bathymetry</a:t>
                      </a:r>
                      <a:endParaRPr lang="en-US" sz="1600" dirty="0">
                        <a:solidFill>
                          <a:schemeClr val="tx1">
                            <a:lumMod val="75000"/>
                            <a:lumOff val="25000"/>
                          </a:schemeClr>
                        </a:solidFill>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2274897834"/>
                  </a:ext>
                </a:extLst>
              </a:tr>
              <a:tr h="371475">
                <a:tc>
                  <a:txBody>
                    <a:bodyPr/>
                    <a:lstStyle/>
                    <a:p>
                      <a:pPr algn="ctr" rtl="0" fontAlgn="t">
                        <a:spcBef>
                          <a:spcPts val="0"/>
                        </a:spcBef>
                        <a:spcAft>
                          <a:spcPts val="0"/>
                        </a:spcAft>
                      </a:pPr>
                      <a:r>
                        <a:rPr lang="en-US" sz="1600" dirty="0">
                          <a:solidFill>
                            <a:schemeClr val="tx1">
                              <a:lumMod val="75000"/>
                              <a:lumOff val="25000"/>
                            </a:schemeClr>
                          </a:solidFill>
                          <a:effectLst/>
                        </a:rPr>
                        <a:t>Mussel Distribution</a:t>
                      </a: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459013730"/>
                  </a:ext>
                </a:extLst>
              </a:tr>
              <a:tr h="371475">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600" b="0" i="0" u="none" strike="noStrike" dirty="0">
                          <a:solidFill>
                            <a:schemeClr val="tx1">
                              <a:lumMod val="75000"/>
                              <a:lumOff val="25000"/>
                            </a:schemeClr>
                          </a:solidFill>
                          <a:effectLst/>
                          <a:latin typeface="Century Gothic" panose="020B0502020202020204" pitchFamily="34" charset="0"/>
                        </a:rPr>
                        <a:t>Substrate</a:t>
                      </a:r>
                      <a:endParaRPr lang="en-US" sz="1600" dirty="0">
                        <a:solidFill>
                          <a:schemeClr val="tx1">
                            <a:lumMod val="75000"/>
                            <a:lumOff val="25000"/>
                          </a:schemeClr>
                        </a:solidFill>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2327203911"/>
                  </a:ext>
                </a:extLst>
              </a:tr>
              <a:tr h="371475">
                <a:tc>
                  <a:txBody>
                    <a:bodyPr/>
                    <a:lstStyle/>
                    <a:p>
                      <a:pPr algn="ctr" rtl="0" fontAlgn="t">
                        <a:spcBef>
                          <a:spcPts val="0"/>
                        </a:spcBef>
                        <a:spcAft>
                          <a:spcPts val="0"/>
                        </a:spcAft>
                      </a:pPr>
                      <a:r>
                        <a:rPr lang="en-US" sz="1600" b="0" i="0" u="none" strike="noStrike" dirty="0">
                          <a:solidFill>
                            <a:schemeClr val="tx1">
                              <a:lumMod val="75000"/>
                              <a:lumOff val="25000"/>
                            </a:schemeClr>
                          </a:solidFill>
                          <a:effectLst/>
                          <a:latin typeface="Century Gothic" panose="020B0502020202020204" pitchFamily="34" charset="0"/>
                        </a:rPr>
                        <a:t>Turbidity</a:t>
                      </a:r>
                      <a:endParaRPr lang="en-US" sz="1600" dirty="0">
                        <a:solidFill>
                          <a:schemeClr val="tx1">
                            <a:lumMod val="75000"/>
                            <a:lumOff val="25000"/>
                          </a:schemeClr>
                        </a:solidFill>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184071796"/>
                  </a:ext>
                </a:extLst>
              </a:tr>
              <a:tr h="371475">
                <a:tc>
                  <a:txBody>
                    <a:bodyPr/>
                    <a:lstStyle/>
                    <a:p>
                      <a:pPr algn="ctr" rtl="0" fontAlgn="t">
                        <a:spcBef>
                          <a:spcPts val="0"/>
                        </a:spcBef>
                        <a:spcAft>
                          <a:spcPts val="0"/>
                        </a:spcAft>
                      </a:pPr>
                      <a:r>
                        <a:rPr lang="en-US" sz="1600" b="0" i="0" u="none" strike="noStrike" dirty="0">
                          <a:solidFill>
                            <a:schemeClr val="tx1">
                              <a:lumMod val="75000"/>
                              <a:lumOff val="25000"/>
                            </a:schemeClr>
                          </a:solidFill>
                          <a:effectLst/>
                          <a:latin typeface="Century Gothic" panose="020B0502020202020204" pitchFamily="34" charset="0"/>
                        </a:rPr>
                        <a:t>Water Temperature</a:t>
                      </a:r>
                      <a:endParaRPr lang="en-US" sz="1600" dirty="0">
                        <a:solidFill>
                          <a:schemeClr val="tx1">
                            <a:lumMod val="75000"/>
                            <a:lumOff val="25000"/>
                          </a:schemeClr>
                        </a:solidFill>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2516463130"/>
                  </a:ext>
                </a:extLst>
              </a:tr>
            </a:tbl>
          </a:graphicData>
        </a:graphic>
      </p:graphicFrame>
      <p:graphicFrame>
        <p:nvGraphicFramePr>
          <p:cNvPr id="19" name="Table 18">
            <a:extLst>
              <a:ext uri="{FF2B5EF4-FFF2-40B4-BE49-F238E27FC236}">
                <a16:creationId xmlns:a16="http://schemas.microsoft.com/office/drawing/2014/main" xmlns="" id="{4DB13402-08FB-4167-9F69-5EA0522EF1AB}"/>
              </a:ext>
            </a:extLst>
          </p:cNvPr>
          <p:cNvGraphicFramePr>
            <a:graphicFrameLocks noGrp="1"/>
          </p:cNvGraphicFramePr>
          <p:nvPr>
            <p:extLst>
              <p:ext uri="{D42A27DB-BD31-4B8C-83A1-F6EECF244321}">
                <p14:modId xmlns:p14="http://schemas.microsoft.com/office/powerpoint/2010/main" val="1002725576"/>
              </p:ext>
            </p:extLst>
          </p:nvPr>
        </p:nvGraphicFramePr>
        <p:xfrm>
          <a:off x="153236" y="3573061"/>
          <a:ext cx="2824893" cy="1114425"/>
        </p:xfrm>
        <a:graphic>
          <a:graphicData uri="http://schemas.openxmlformats.org/drawingml/2006/table">
            <a:tbl>
              <a:tblPr/>
              <a:tblGrid>
                <a:gridCol w="2824893">
                  <a:extLst>
                    <a:ext uri="{9D8B030D-6E8A-4147-A177-3AD203B41FA5}">
                      <a16:colId xmlns:a16="http://schemas.microsoft.com/office/drawing/2014/main" xmlns="" val="1301349643"/>
                    </a:ext>
                  </a:extLst>
                </a:gridCol>
              </a:tblGrid>
              <a:tr h="371475">
                <a:tc>
                  <a:txBody>
                    <a:bodyPr/>
                    <a:lstStyle/>
                    <a:p>
                      <a:pPr algn="ctr" rtl="0" fontAlgn="t">
                        <a:spcBef>
                          <a:spcPts val="0"/>
                        </a:spcBef>
                        <a:spcAft>
                          <a:spcPts val="0"/>
                        </a:spcAft>
                      </a:pPr>
                      <a:r>
                        <a:rPr lang="en-US" sz="1800" b="1" i="0" u="none" strike="noStrike" dirty="0">
                          <a:solidFill>
                            <a:srgbClr val="FFFFFF"/>
                          </a:solidFill>
                          <a:effectLst/>
                          <a:latin typeface="Century Gothic" panose="020B0502020202020204" pitchFamily="34" charset="0"/>
                        </a:rPr>
                        <a:t>EARTH OBSERVATIONS</a:t>
                      </a:r>
                      <a:endParaRPr lang="en-US" sz="1800" dirty="0">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xmlns="" val="1678445145"/>
                  </a:ext>
                </a:extLst>
              </a:tr>
              <a:tr h="371475">
                <a:tc>
                  <a:txBody>
                    <a:bodyPr/>
                    <a:lstStyle/>
                    <a:p>
                      <a:pPr algn="ctr" rtl="0" fontAlgn="t">
                        <a:spcBef>
                          <a:spcPts val="0"/>
                        </a:spcBef>
                        <a:spcAft>
                          <a:spcPts val="0"/>
                        </a:spcAft>
                      </a:pPr>
                      <a:r>
                        <a:rPr lang="en-US" sz="1600" b="0" i="0" u="none" strike="noStrike" dirty="0">
                          <a:solidFill>
                            <a:schemeClr val="tx1">
                              <a:lumMod val="75000"/>
                              <a:lumOff val="25000"/>
                            </a:schemeClr>
                          </a:solidFill>
                          <a:effectLst/>
                          <a:latin typeface="Century Gothic" panose="020B0502020202020204" pitchFamily="34" charset="0"/>
                        </a:rPr>
                        <a:t>Aqua MODIS</a:t>
                      </a:r>
                      <a:endParaRPr lang="en-US" sz="1600" dirty="0">
                        <a:solidFill>
                          <a:schemeClr val="tx1">
                            <a:lumMod val="75000"/>
                            <a:lumOff val="25000"/>
                          </a:schemeClr>
                        </a:solidFill>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79776822"/>
                  </a:ext>
                </a:extLst>
              </a:tr>
              <a:tr h="371475">
                <a:tc>
                  <a:txBody>
                    <a:bodyPr/>
                    <a:lstStyle/>
                    <a:p>
                      <a:pPr algn="ctr" rtl="0" fontAlgn="t">
                        <a:spcBef>
                          <a:spcPts val="0"/>
                        </a:spcBef>
                        <a:spcAft>
                          <a:spcPts val="0"/>
                        </a:spcAft>
                      </a:pPr>
                      <a:r>
                        <a:rPr lang="en-US" sz="1600" b="0" i="0" u="none" strike="noStrike" dirty="0">
                          <a:solidFill>
                            <a:schemeClr val="tx1">
                              <a:lumMod val="75000"/>
                              <a:lumOff val="25000"/>
                            </a:schemeClr>
                          </a:solidFill>
                          <a:effectLst/>
                          <a:latin typeface="Century Gothic" panose="020B0502020202020204" pitchFamily="34" charset="0"/>
                        </a:rPr>
                        <a:t>Landsat 8 OLI</a:t>
                      </a:r>
                      <a:endParaRPr lang="en-US" sz="1600" dirty="0">
                        <a:solidFill>
                          <a:schemeClr val="tx1">
                            <a:lumMod val="75000"/>
                            <a:lumOff val="25000"/>
                          </a:schemeClr>
                        </a:solidFill>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3420330537"/>
                  </a:ext>
                </a:extLst>
              </a:tr>
            </a:tbl>
          </a:graphicData>
        </a:graphic>
      </p:graphicFrame>
      <p:graphicFrame>
        <p:nvGraphicFramePr>
          <p:cNvPr id="88" name="Table 87">
            <a:extLst>
              <a:ext uri="{FF2B5EF4-FFF2-40B4-BE49-F238E27FC236}">
                <a16:creationId xmlns:a16="http://schemas.microsoft.com/office/drawing/2014/main" xmlns="" id="{BE2BBA63-515F-8548-8E35-91C4A063B16A}"/>
              </a:ext>
            </a:extLst>
          </p:cNvPr>
          <p:cNvGraphicFramePr>
            <a:graphicFrameLocks noGrp="1"/>
          </p:cNvGraphicFramePr>
          <p:nvPr>
            <p:extLst>
              <p:ext uri="{D42A27DB-BD31-4B8C-83A1-F6EECF244321}">
                <p14:modId xmlns:p14="http://schemas.microsoft.com/office/powerpoint/2010/main" val="3539311259"/>
              </p:ext>
            </p:extLst>
          </p:nvPr>
        </p:nvGraphicFramePr>
        <p:xfrm>
          <a:off x="7574656" y="3965069"/>
          <a:ext cx="1452542" cy="582930"/>
        </p:xfrm>
        <a:graphic>
          <a:graphicData uri="http://schemas.openxmlformats.org/drawingml/2006/table">
            <a:tbl>
              <a:tblPr/>
              <a:tblGrid>
                <a:gridCol w="1452542">
                  <a:extLst>
                    <a:ext uri="{9D8B030D-6E8A-4147-A177-3AD203B41FA5}">
                      <a16:colId xmlns:a16="http://schemas.microsoft.com/office/drawing/2014/main" xmlns="" val="3757759636"/>
                    </a:ext>
                  </a:extLst>
                </a:gridCol>
              </a:tblGrid>
              <a:tr h="293520">
                <a:tc>
                  <a:txBody>
                    <a:bodyPr/>
                    <a:lstStyle/>
                    <a:p>
                      <a:pPr algn="ctr" rtl="0" fontAlgn="t">
                        <a:spcBef>
                          <a:spcPts val="0"/>
                        </a:spcBef>
                        <a:spcAft>
                          <a:spcPts val="0"/>
                        </a:spcAft>
                      </a:pPr>
                      <a:r>
                        <a:rPr lang="en-US" sz="1600" b="0" i="0" u="none" strike="noStrike" dirty="0">
                          <a:solidFill>
                            <a:schemeClr val="tx1">
                              <a:lumMod val="75000"/>
                              <a:lumOff val="25000"/>
                            </a:schemeClr>
                          </a:solidFill>
                          <a:effectLst/>
                          <a:latin typeface="Century Gothic" panose="020B0502020202020204" pitchFamily="34" charset="0"/>
                        </a:rPr>
                        <a:t>Floating Algae Map</a:t>
                      </a:r>
                      <a:endParaRPr lang="en-US" sz="1600" i="0" dirty="0">
                        <a:solidFill>
                          <a:schemeClr val="tx1">
                            <a:lumMod val="75000"/>
                            <a:lumOff val="25000"/>
                          </a:schemeClr>
                        </a:solidFill>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395661379"/>
                  </a:ext>
                </a:extLst>
              </a:tr>
            </a:tbl>
          </a:graphicData>
        </a:graphic>
      </p:graphicFrame>
      <p:sp>
        <p:nvSpPr>
          <p:cNvPr id="13" name="Right Arrow 12">
            <a:extLst>
              <a:ext uri="{FF2B5EF4-FFF2-40B4-BE49-F238E27FC236}">
                <a16:creationId xmlns:a16="http://schemas.microsoft.com/office/drawing/2014/main" xmlns="" id="{96113C52-DBDB-6845-A613-5EC6017FB576}"/>
              </a:ext>
            </a:extLst>
          </p:cNvPr>
          <p:cNvSpPr>
            <a:spLocks/>
          </p:cNvSpPr>
          <p:nvPr/>
        </p:nvSpPr>
        <p:spPr>
          <a:xfrm rot="16200000">
            <a:off x="1400924" y="3302486"/>
            <a:ext cx="274320" cy="213667"/>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xmlns="" id="{E8C9C5E1-6FBD-6D48-AEE4-F24B7F01181A}"/>
              </a:ext>
            </a:extLst>
          </p:cNvPr>
          <p:cNvSpPr/>
          <p:nvPr/>
        </p:nvSpPr>
        <p:spPr>
          <a:xfrm>
            <a:off x="2978128" y="1038047"/>
            <a:ext cx="182881" cy="220370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xmlns="" id="{5EF4EEB5-E02E-314E-95D8-32CA144D3970}"/>
              </a:ext>
            </a:extLst>
          </p:cNvPr>
          <p:cNvSpPr/>
          <p:nvPr/>
        </p:nvSpPr>
        <p:spPr>
          <a:xfrm>
            <a:off x="2978128" y="4845103"/>
            <a:ext cx="189383" cy="183066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95" name="Table 94">
            <a:extLst>
              <a:ext uri="{FF2B5EF4-FFF2-40B4-BE49-F238E27FC236}">
                <a16:creationId xmlns:a16="http://schemas.microsoft.com/office/drawing/2014/main" xmlns="" id="{BC69A8AA-5B8C-3845-A6AF-ED23581E288B}"/>
              </a:ext>
            </a:extLst>
          </p:cNvPr>
          <p:cNvGraphicFramePr>
            <a:graphicFrameLocks noGrp="1"/>
          </p:cNvGraphicFramePr>
          <p:nvPr>
            <p:extLst>
              <p:ext uri="{D42A27DB-BD31-4B8C-83A1-F6EECF244321}">
                <p14:modId xmlns:p14="http://schemas.microsoft.com/office/powerpoint/2010/main" val="3924513140"/>
              </p:ext>
            </p:extLst>
          </p:nvPr>
        </p:nvGraphicFramePr>
        <p:xfrm>
          <a:off x="9809967" y="3410760"/>
          <a:ext cx="2219308" cy="582930"/>
        </p:xfrm>
        <a:graphic>
          <a:graphicData uri="http://schemas.openxmlformats.org/drawingml/2006/table">
            <a:tbl>
              <a:tblPr/>
              <a:tblGrid>
                <a:gridCol w="2219308">
                  <a:extLst>
                    <a:ext uri="{9D8B030D-6E8A-4147-A177-3AD203B41FA5}">
                      <a16:colId xmlns:a16="http://schemas.microsoft.com/office/drawing/2014/main" xmlns="" val="3757759636"/>
                    </a:ext>
                  </a:extLst>
                </a:gridCol>
              </a:tblGrid>
              <a:tr h="293520">
                <a:tc>
                  <a:txBody>
                    <a:bodyPr/>
                    <a:lstStyle/>
                    <a:p>
                      <a:pPr algn="ctr" rtl="0" fontAlgn="t">
                        <a:spcBef>
                          <a:spcPts val="0"/>
                        </a:spcBef>
                        <a:spcAft>
                          <a:spcPts val="0"/>
                        </a:spcAft>
                      </a:pPr>
                      <a:r>
                        <a:rPr lang="en-US" sz="1600" b="0" i="0" u="none" strike="noStrike" dirty="0">
                          <a:solidFill>
                            <a:schemeClr val="tx1">
                              <a:lumMod val="75000"/>
                              <a:lumOff val="25000"/>
                            </a:schemeClr>
                          </a:solidFill>
                          <a:effectLst/>
                          <a:latin typeface="Century Gothic" panose="020B0502020202020204" pitchFamily="34" charset="0"/>
                        </a:rPr>
                        <a:t>Submerged Aquatic Vegetation Map</a:t>
                      </a:r>
                      <a:endParaRPr lang="en-US" sz="1600" i="0" dirty="0">
                        <a:solidFill>
                          <a:schemeClr val="tx1">
                            <a:lumMod val="75000"/>
                            <a:lumOff val="25000"/>
                          </a:schemeClr>
                        </a:solidFill>
                        <a:effectLs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395661379"/>
                  </a:ext>
                </a:extLst>
              </a:tr>
            </a:tbl>
          </a:graphicData>
        </a:graphic>
      </p:graphicFrame>
      <p:sp>
        <p:nvSpPr>
          <p:cNvPr id="99" name="Right Arrow 98">
            <a:extLst>
              <a:ext uri="{FF2B5EF4-FFF2-40B4-BE49-F238E27FC236}">
                <a16:creationId xmlns:a16="http://schemas.microsoft.com/office/drawing/2014/main" xmlns="" id="{643F5E76-07D5-E64D-8928-53B8E26806FA}"/>
              </a:ext>
            </a:extLst>
          </p:cNvPr>
          <p:cNvSpPr>
            <a:spLocks/>
          </p:cNvSpPr>
          <p:nvPr/>
        </p:nvSpPr>
        <p:spPr>
          <a:xfrm>
            <a:off x="3119386" y="3989907"/>
            <a:ext cx="4455270" cy="53517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chemeClr val="bg1"/>
                </a:solidFill>
              </a:rPr>
              <a:t>METHOD:</a:t>
            </a:r>
            <a:r>
              <a:rPr lang="en-US" dirty="0">
                <a:solidFill>
                  <a:schemeClr val="tx1">
                    <a:lumMod val="75000"/>
                    <a:lumOff val="25000"/>
                  </a:schemeClr>
                </a:solidFill>
              </a:rPr>
              <a:t> </a:t>
            </a:r>
            <a:r>
              <a:rPr lang="en-US" sz="1600" dirty="0">
                <a:solidFill>
                  <a:schemeClr val="tx1">
                    <a:lumMod val="75000"/>
                    <a:lumOff val="25000"/>
                  </a:schemeClr>
                </a:solidFill>
              </a:rPr>
              <a:t>Floating Algae Index</a:t>
            </a:r>
          </a:p>
        </p:txBody>
      </p:sp>
      <p:sp>
        <p:nvSpPr>
          <p:cNvPr id="100" name="Right Arrow 99">
            <a:extLst>
              <a:ext uri="{FF2B5EF4-FFF2-40B4-BE49-F238E27FC236}">
                <a16:creationId xmlns:a16="http://schemas.microsoft.com/office/drawing/2014/main" xmlns="" id="{2193A749-E30B-2640-9BE9-C294CC9BF869}"/>
              </a:ext>
            </a:extLst>
          </p:cNvPr>
          <p:cNvSpPr>
            <a:spLocks/>
          </p:cNvSpPr>
          <p:nvPr/>
        </p:nvSpPr>
        <p:spPr>
          <a:xfrm>
            <a:off x="3119387" y="3448131"/>
            <a:ext cx="6690580" cy="53517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chemeClr val="bg1"/>
                </a:solidFill>
              </a:rPr>
              <a:t>METHOD:</a:t>
            </a:r>
            <a:r>
              <a:rPr lang="en-US" dirty="0">
                <a:solidFill>
                  <a:schemeClr val="bg1"/>
                </a:solidFill>
              </a:rPr>
              <a:t> </a:t>
            </a:r>
            <a:r>
              <a:rPr lang="en-US" sz="1600" dirty="0">
                <a:solidFill>
                  <a:schemeClr val="tx1">
                    <a:lumMod val="75000"/>
                    <a:lumOff val="25000"/>
                  </a:schemeClr>
                </a:solidFill>
              </a:rPr>
              <a:t>Submerged Aquatic Vegetation Mapping Algorithm</a:t>
            </a:r>
            <a:endParaRPr lang="en-US" dirty="0">
              <a:solidFill>
                <a:schemeClr val="tx1">
                  <a:lumMod val="75000"/>
                  <a:lumOff val="25000"/>
                </a:schemeClr>
              </a:solidFill>
            </a:endParaRPr>
          </a:p>
        </p:txBody>
      </p:sp>
      <p:sp>
        <p:nvSpPr>
          <p:cNvPr id="101" name="Rectangle 100">
            <a:extLst>
              <a:ext uri="{FF2B5EF4-FFF2-40B4-BE49-F238E27FC236}">
                <a16:creationId xmlns:a16="http://schemas.microsoft.com/office/drawing/2014/main" xmlns="" id="{A64EECB9-DC1A-184C-977C-013C7AD88B1B}"/>
              </a:ext>
            </a:extLst>
          </p:cNvPr>
          <p:cNvSpPr/>
          <p:nvPr/>
        </p:nvSpPr>
        <p:spPr>
          <a:xfrm>
            <a:off x="2980648" y="3580495"/>
            <a:ext cx="182880" cy="109890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ight Arrow 103">
            <a:extLst>
              <a:ext uri="{FF2B5EF4-FFF2-40B4-BE49-F238E27FC236}">
                <a16:creationId xmlns:a16="http://schemas.microsoft.com/office/drawing/2014/main" xmlns="" id="{AF51156D-FDAA-6740-B1C4-900715F79C9C}"/>
              </a:ext>
            </a:extLst>
          </p:cNvPr>
          <p:cNvSpPr>
            <a:spLocks/>
          </p:cNvSpPr>
          <p:nvPr/>
        </p:nvSpPr>
        <p:spPr>
          <a:xfrm>
            <a:off x="2984632" y="5983459"/>
            <a:ext cx="4117284" cy="53517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METHOD:</a:t>
            </a:r>
            <a:r>
              <a:rPr lang="en-US" dirty="0"/>
              <a:t> </a:t>
            </a:r>
            <a:r>
              <a:rPr lang="en-US" sz="1600" dirty="0">
                <a:solidFill>
                  <a:schemeClr val="tx1">
                    <a:lumMod val="75000"/>
                    <a:lumOff val="25000"/>
                  </a:schemeClr>
                </a:solidFill>
              </a:rPr>
              <a:t>Multi-Criteria Evaluation</a:t>
            </a:r>
          </a:p>
        </p:txBody>
      </p:sp>
      <p:sp>
        <p:nvSpPr>
          <p:cNvPr id="106" name="Down Arrow 105">
            <a:extLst>
              <a:ext uri="{FF2B5EF4-FFF2-40B4-BE49-F238E27FC236}">
                <a16:creationId xmlns:a16="http://schemas.microsoft.com/office/drawing/2014/main" xmlns="" id="{D641945E-0E79-2644-8037-7D5E1B48482D}"/>
              </a:ext>
            </a:extLst>
          </p:cNvPr>
          <p:cNvSpPr/>
          <p:nvPr/>
        </p:nvSpPr>
        <p:spPr>
          <a:xfrm rot="5400000">
            <a:off x="9847597" y="1689551"/>
            <a:ext cx="265176" cy="962685"/>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7" name="Down Arrow 106">
            <a:extLst>
              <a:ext uri="{FF2B5EF4-FFF2-40B4-BE49-F238E27FC236}">
                <a16:creationId xmlns:a16="http://schemas.microsoft.com/office/drawing/2014/main" xmlns="" id="{D0977868-2015-5E48-A6EF-248ADB8985E8}"/>
              </a:ext>
            </a:extLst>
          </p:cNvPr>
          <p:cNvSpPr/>
          <p:nvPr/>
        </p:nvSpPr>
        <p:spPr>
          <a:xfrm>
            <a:off x="10739326" y="2346639"/>
            <a:ext cx="265176" cy="1087035"/>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Rectangle 101">
            <a:extLst>
              <a:ext uri="{FF2B5EF4-FFF2-40B4-BE49-F238E27FC236}">
                <a16:creationId xmlns:a16="http://schemas.microsoft.com/office/drawing/2014/main" xmlns="" id="{DBAA283D-05F3-764F-A94A-41D9C03E1B01}"/>
              </a:ext>
            </a:extLst>
          </p:cNvPr>
          <p:cNvSpPr/>
          <p:nvPr/>
        </p:nvSpPr>
        <p:spPr>
          <a:xfrm>
            <a:off x="10293796" y="1981566"/>
            <a:ext cx="1156237" cy="37865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Compare</a:t>
            </a:r>
          </a:p>
        </p:txBody>
      </p:sp>
      <p:sp>
        <p:nvSpPr>
          <p:cNvPr id="109" name="Rectangle 108">
            <a:extLst>
              <a:ext uri="{FF2B5EF4-FFF2-40B4-BE49-F238E27FC236}">
                <a16:creationId xmlns:a16="http://schemas.microsoft.com/office/drawing/2014/main" xmlns="" id="{EE5FC032-D823-8445-A7B9-6273AA4302FF}"/>
              </a:ext>
            </a:extLst>
          </p:cNvPr>
          <p:cNvSpPr/>
          <p:nvPr/>
        </p:nvSpPr>
        <p:spPr>
          <a:xfrm>
            <a:off x="7722809" y="4855290"/>
            <a:ext cx="1156237" cy="37865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Compare</a:t>
            </a:r>
          </a:p>
        </p:txBody>
      </p:sp>
      <p:sp>
        <p:nvSpPr>
          <p:cNvPr id="112" name="Down Arrow 111">
            <a:extLst>
              <a:ext uri="{FF2B5EF4-FFF2-40B4-BE49-F238E27FC236}">
                <a16:creationId xmlns:a16="http://schemas.microsoft.com/office/drawing/2014/main" xmlns="" id="{F8D2A4D8-BFA7-DF40-9C16-D0A31EB41E34}"/>
              </a:ext>
            </a:extLst>
          </p:cNvPr>
          <p:cNvSpPr/>
          <p:nvPr/>
        </p:nvSpPr>
        <p:spPr>
          <a:xfrm rot="5400000">
            <a:off x="9820847" y="5753848"/>
            <a:ext cx="265176" cy="909188"/>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   </a:t>
            </a:r>
          </a:p>
        </p:txBody>
      </p:sp>
      <p:sp>
        <p:nvSpPr>
          <p:cNvPr id="113" name="Down Arrow 112">
            <a:extLst>
              <a:ext uri="{FF2B5EF4-FFF2-40B4-BE49-F238E27FC236}">
                <a16:creationId xmlns:a16="http://schemas.microsoft.com/office/drawing/2014/main" xmlns="" id="{810B9163-D3A0-8245-A469-B8FCCDA6A94D}"/>
              </a:ext>
            </a:extLst>
          </p:cNvPr>
          <p:cNvSpPr/>
          <p:nvPr/>
        </p:nvSpPr>
        <p:spPr>
          <a:xfrm rot="10800000">
            <a:off x="10787031" y="5535720"/>
            <a:ext cx="265176" cy="521208"/>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Rectangle 113">
            <a:extLst>
              <a:ext uri="{FF2B5EF4-FFF2-40B4-BE49-F238E27FC236}">
                <a16:creationId xmlns:a16="http://schemas.microsoft.com/office/drawing/2014/main" xmlns="" id="{BE3B3B51-60B3-A346-BEB8-5B8B7AA11723}"/>
              </a:ext>
            </a:extLst>
          </p:cNvPr>
          <p:cNvSpPr/>
          <p:nvPr/>
        </p:nvSpPr>
        <p:spPr>
          <a:xfrm>
            <a:off x="10181038" y="6019115"/>
            <a:ext cx="1477163" cy="37865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Ground Truth</a:t>
            </a:r>
          </a:p>
        </p:txBody>
      </p:sp>
    </p:spTree>
    <p:extLst>
      <p:ext uri="{BB962C8B-B14F-4D97-AF65-F5344CB8AC3E}">
        <p14:creationId xmlns:p14="http://schemas.microsoft.com/office/powerpoint/2010/main" val="2093737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65124"/>
            <a:ext cx="10637693" cy="479425"/>
          </a:xfrm>
        </p:spPr>
        <p:txBody>
          <a:bodyPr/>
          <a:lstStyle/>
          <a:p>
            <a:r>
              <a:rPr lang="en-US" sz="4200" dirty="0"/>
              <a:t>Factors Influencing </a:t>
            </a:r>
            <a:r>
              <a:rPr lang="en-US" sz="4200" i="1" dirty="0"/>
              <a:t>Cladophora</a:t>
            </a:r>
            <a:r>
              <a:rPr lang="en-US" sz="4200" dirty="0"/>
              <a:t> Growth</a:t>
            </a:r>
          </a:p>
        </p:txBody>
      </p:sp>
      <p:sp>
        <p:nvSpPr>
          <p:cNvPr id="9" name="TextBox 8">
            <a:extLst>
              <a:ext uri="{FF2B5EF4-FFF2-40B4-BE49-F238E27FC236}">
                <a16:creationId xmlns:a16="http://schemas.microsoft.com/office/drawing/2014/main" xmlns="" id="{9630320A-6E96-449E-A5EC-B5086227434B}"/>
              </a:ext>
            </a:extLst>
          </p:cNvPr>
          <p:cNvSpPr txBox="1"/>
          <p:nvPr/>
        </p:nvSpPr>
        <p:spPr>
          <a:xfrm>
            <a:off x="5795977" y="6569124"/>
            <a:ext cx="6401280" cy="276999"/>
          </a:xfrm>
          <a:prstGeom prst="rect">
            <a:avLst/>
          </a:prstGeom>
          <a:noFill/>
        </p:spPr>
        <p:txBody>
          <a:bodyPr wrap="square" rtlCol="0">
            <a:spAutoFit/>
          </a:bodyPr>
          <a:lstStyle/>
          <a:p>
            <a:pPr algn="r"/>
            <a:r>
              <a:rPr lang="en-US" sz="1200" dirty="0">
                <a:solidFill>
                  <a:schemeClr val="tx1">
                    <a:lumMod val="75000"/>
                    <a:lumOff val="25000"/>
                  </a:schemeClr>
                </a:solidFill>
                <a:latin typeface="Century Gothic" panose="020B0502020202020204" pitchFamily="34" charset="0"/>
              </a:rPr>
              <a:t>Image Credits: NOAA GLERL, NASA GSFC, &amp; Tom Gill on Flickr</a:t>
            </a:r>
          </a:p>
        </p:txBody>
      </p:sp>
      <p:sp>
        <p:nvSpPr>
          <p:cNvPr id="2" name="Rectangle 1">
            <a:extLst>
              <a:ext uri="{FF2B5EF4-FFF2-40B4-BE49-F238E27FC236}">
                <a16:creationId xmlns:a16="http://schemas.microsoft.com/office/drawing/2014/main" xmlns="" id="{0B892ABC-CAA8-6D4D-AED8-949472CD9E79}"/>
              </a:ext>
            </a:extLst>
          </p:cNvPr>
          <p:cNvSpPr/>
          <p:nvPr/>
        </p:nvSpPr>
        <p:spPr>
          <a:xfrm>
            <a:off x="1947553" y="2303813"/>
            <a:ext cx="914400" cy="21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 Placeholder 3">
            <a:extLst>
              <a:ext uri="{FF2B5EF4-FFF2-40B4-BE49-F238E27FC236}">
                <a16:creationId xmlns:a16="http://schemas.microsoft.com/office/drawing/2014/main" xmlns="" id="{CD4A65A3-4CAA-234C-A736-4642FA03F8B3}"/>
              </a:ext>
            </a:extLst>
          </p:cNvPr>
          <p:cNvSpPr txBox="1">
            <a:spLocks/>
          </p:cNvSpPr>
          <p:nvPr/>
        </p:nvSpPr>
        <p:spPr>
          <a:xfrm>
            <a:off x="4184165" y="1377505"/>
            <a:ext cx="4197835" cy="8325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Aft>
                <a:spcPts val="600"/>
              </a:spcAft>
              <a:buClr>
                <a:srgbClr val="3289B4"/>
              </a:buClr>
            </a:pPr>
            <a:endParaRPr lang="en-US" sz="1600" b="1" dirty="0"/>
          </a:p>
          <a:p>
            <a:pPr marL="342900" indent="-342900">
              <a:spcAft>
                <a:spcPts val="600"/>
              </a:spcAft>
              <a:buClr>
                <a:srgbClr val="3289B4"/>
              </a:buClr>
              <a:buFont typeface="Wingdings 3" panose="05040102010807070707" pitchFamily="18" charset="2"/>
              <a:buChar char="}"/>
            </a:pPr>
            <a:r>
              <a:rPr lang="en-US" sz="2200" b="1" dirty="0"/>
              <a:t>Bathymetry:</a:t>
            </a:r>
            <a:r>
              <a:rPr lang="en-US" sz="2200" dirty="0"/>
              <a:t> </a:t>
            </a:r>
            <a:r>
              <a:rPr lang="en-US" sz="2200" dirty="0" smtClean="0"/>
              <a:t>Water </a:t>
            </a:r>
            <a:r>
              <a:rPr lang="en-US" sz="2200" dirty="0"/>
              <a:t>depth</a:t>
            </a:r>
          </a:p>
        </p:txBody>
      </p:sp>
      <p:pic>
        <p:nvPicPr>
          <p:cNvPr id="8" name="Picture 7">
            <a:extLst>
              <a:ext uri="{FF2B5EF4-FFF2-40B4-BE49-F238E27FC236}">
                <a16:creationId xmlns:a16="http://schemas.microsoft.com/office/drawing/2014/main" xmlns="" id="{E61A98E0-20FA-A540-AFD0-198EF206EBE0}"/>
              </a:ext>
            </a:extLst>
          </p:cNvPr>
          <p:cNvPicPr>
            <a:picLocks/>
          </p:cNvPicPr>
          <p:nvPr/>
        </p:nvPicPr>
        <p:blipFill rotWithShape="1">
          <a:blip r:embed="rId3">
            <a:extLst>
              <a:ext uri="{28A0092B-C50C-407E-A947-70E740481C1C}">
                <a14:useLocalDpi xmlns:a14="http://schemas.microsoft.com/office/drawing/2010/main" val="0"/>
              </a:ext>
            </a:extLst>
          </a:blip>
          <a:srcRect l="6205" t="55526" r="35985" b="22183"/>
          <a:stretch/>
        </p:blipFill>
        <p:spPr>
          <a:xfrm>
            <a:off x="852655" y="1167263"/>
            <a:ext cx="3116839" cy="1737360"/>
          </a:xfrm>
          <a:prstGeom prst="rect">
            <a:avLst/>
          </a:prstGeom>
        </p:spPr>
      </p:pic>
      <p:pic>
        <p:nvPicPr>
          <p:cNvPr id="13" name="Picture 12">
            <a:extLst>
              <a:ext uri="{FF2B5EF4-FFF2-40B4-BE49-F238E27FC236}">
                <a16:creationId xmlns:a16="http://schemas.microsoft.com/office/drawing/2014/main" xmlns="" id="{55D21817-D206-E548-AF2B-8CFDF2118E7F}"/>
              </a:ext>
            </a:extLst>
          </p:cNvPr>
          <p:cNvPicPr>
            <a:picLocks/>
          </p:cNvPicPr>
          <p:nvPr/>
        </p:nvPicPr>
        <p:blipFill rotWithShape="1">
          <a:blip r:embed="rId4" cstate="print">
            <a:extLst>
              <a:ext uri="{28A0092B-C50C-407E-A947-70E740481C1C}">
                <a14:useLocalDpi xmlns:a14="http://schemas.microsoft.com/office/drawing/2010/main" val="0"/>
              </a:ext>
            </a:extLst>
          </a:blip>
          <a:srcRect l="1170" t="3473" r="1464" b="3968"/>
          <a:stretch/>
        </p:blipFill>
        <p:spPr>
          <a:xfrm>
            <a:off x="852022" y="3020236"/>
            <a:ext cx="3118104" cy="1737360"/>
          </a:xfrm>
          <a:prstGeom prst="rect">
            <a:avLst/>
          </a:prstGeom>
        </p:spPr>
      </p:pic>
      <p:pic>
        <p:nvPicPr>
          <p:cNvPr id="1030" name="Picture 6" descr="https://lh5.googleusercontent.com/2ah8LjUnygfjLDJxWgeQQqhjz4CrWkIjnGON7TtgRzOZlxQlkUJeE2wsDCZCZqBkYmAeo2iGquqXKNjR3hGZ8eVgDSwMZyH81M-VEY7L0mHlgg32gEx3DK6nsD0j_R-KD20wQe4iWO4">
            <a:extLst>
              <a:ext uri="{FF2B5EF4-FFF2-40B4-BE49-F238E27FC236}">
                <a16:creationId xmlns:a16="http://schemas.microsoft.com/office/drawing/2014/main" xmlns="" id="{96EE9A5C-6755-4B41-A7DC-D8C1CB3BE777}"/>
              </a:ext>
            </a:extLst>
          </p:cNvPr>
          <p:cNvPicPr>
            <a:picLocks noChangeArrowheads="1"/>
          </p:cNvPicPr>
          <p:nvPr/>
        </p:nvPicPr>
        <p:blipFill rotWithShape="1">
          <a:blip r:embed="rId5">
            <a:extLst>
              <a:ext uri="{28A0092B-C50C-407E-A947-70E740481C1C}">
                <a14:useLocalDpi xmlns:a14="http://schemas.microsoft.com/office/drawing/2010/main" val="0"/>
              </a:ext>
            </a:extLst>
          </a:blip>
          <a:srcRect b="15975"/>
          <a:stretch/>
        </p:blipFill>
        <p:spPr bwMode="auto">
          <a:xfrm>
            <a:off x="852022" y="4847084"/>
            <a:ext cx="3118104" cy="17373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3">
            <a:extLst>
              <a:ext uri="{FF2B5EF4-FFF2-40B4-BE49-F238E27FC236}">
                <a16:creationId xmlns:a16="http://schemas.microsoft.com/office/drawing/2014/main" xmlns="" id="{C61712E9-B0D1-294E-976A-7BDC988A9BA6}"/>
              </a:ext>
            </a:extLst>
          </p:cNvPr>
          <p:cNvSpPr txBox="1">
            <a:spLocks/>
          </p:cNvSpPr>
          <p:nvPr/>
        </p:nvSpPr>
        <p:spPr>
          <a:xfrm>
            <a:off x="4184165" y="2295373"/>
            <a:ext cx="7617404" cy="6945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Aft>
                <a:spcPts val="600"/>
              </a:spcAft>
              <a:buClr>
                <a:srgbClr val="3289B4"/>
              </a:buClr>
            </a:pPr>
            <a:endParaRPr lang="en-US" sz="1600" dirty="0"/>
          </a:p>
          <a:p>
            <a:pPr marL="342900" indent="-342900">
              <a:spcAft>
                <a:spcPts val="600"/>
              </a:spcAft>
              <a:buClr>
                <a:srgbClr val="3289B4"/>
              </a:buClr>
              <a:buFont typeface="Wingdings 3" panose="05040102010807070707" pitchFamily="18" charset="2"/>
              <a:buChar char="}"/>
            </a:pPr>
            <a:r>
              <a:rPr lang="en-US" sz="2200" b="1" dirty="0"/>
              <a:t>Substrate:</a:t>
            </a:r>
            <a:r>
              <a:rPr lang="en-US" sz="2200" dirty="0"/>
              <a:t> </a:t>
            </a:r>
            <a:r>
              <a:rPr lang="en-US" sz="2200" dirty="0" smtClean="0"/>
              <a:t>Only </a:t>
            </a:r>
            <a:r>
              <a:rPr lang="en-US" sz="2200" dirty="0"/>
              <a:t>grows on hard surfaces</a:t>
            </a:r>
          </a:p>
        </p:txBody>
      </p:sp>
      <p:sp>
        <p:nvSpPr>
          <p:cNvPr id="12" name="Text Placeholder 3">
            <a:extLst>
              <a:ext uri="{FF2B5EF4-FFF2-40B4-BE49-F238E27FC236}">
                <a16:creationId xmlns:a16="http://schemas.microsoft.com/office/drawing/2014/main" xmlns="" id="{5BB78D2D-BF91-0E40-B1D3-88486DEE5C86}"/>
              </a:ext>
            </a:extLst>
          </p:cNvPr>
          <p:cNvSpPr txBox="1">
            <a:spLocks/>
          </p:cNvSpPr>
          <p:nvPr/>
        </p:nvSpPr>
        <p:spPr>
          <a:xfrm>
            <a:off x="4184165" y="3075197"/>
            <a:ext cx="7572826" cy="8325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Aft>
                <a:spcPts val="600"/>
              </a:spcAft>
              <a:buClr>
                <a:srgbClr val="3289B4"/>
              </a:buClr>
            </a:pPr>
            <a:endParaRPr lang="en-US" sz="1600" dirty="0"/>
          </a:p>
          <a:p>
            <a:pPr marL="342900" indent="-342900">
              <a:spcAft>
                <a:spcPts val="600"/>
              </a:spcAft>
              <a:buClr>
                <a:srgbClr val="3289B4"/>
              </a:buClr>
              <a:buFont typeface="Wingdings 3" panose="05040102010807070707" pitchFamily="18" charset="2"/>
              <a:buChar char="}"/>
            </a:pPr>
            <a:r>
              <a:rPr lang="en-US" sz="2200" b="1" dirty="0"/>
              <a:t>Water Temperature:</a:t>
            </a:r>
            <a:r>
              <a:rPr lang="en-US" sz="2200" dirty="0"/>
              <a:t> Thrives in warmer temperatures</a:t>
            </a:r>
          </a:p>
        </p:txBody>
      </p:sp>
      <p:sp>
        <p:nvSpPr>
          <p:cNvPr id="14" name="Text Placeholder 3">
            <a:extLst>
              <a:ext uri="{FF2B5EF4-FFF2-40B4-BE49-F238E27FC236}">
                <a16:creationId xmlns:a16="http://schemas.microsoft.com/office/drawing/2014/main" xmlns="" id="{2ED38A2D-A973-1A4E-B297-1F0A1A74C3AB}"/>
              </a:ext>
            </a:extLst>
          </p:cNvPr>
          <p:cNvSpPr txBox="1">
            <a:spLocks/>
          </p:cNvSpPr>
          <p:nvPr/>
        </p:nvSpPr>
        <p:spPr>
          <a:xfrm>
            <a:off x="4184165" y="3993065"/>
            <a:ext cx="7617404" cy="8497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Aft>
                <a:spcPts val="600"/>
              </a:spcAft>
              <a:buClr>
                <a:srgbClr val="3289B4"/>
              </a:buClr>
            </a:pPr>
            <a:endParaRPr lang="en-US" sz="1600" dirty="0"/>
          </a:p>
          <a:p>
            <a:pPr marL="342900" indent="-342900">
              <a:spcAft>
                <a:spcPts val="600"/>
              </a:spcAft>
              <a:buClr>
                <a:srgbClr val="3289B4"/>
              </a:buClr>
              <a:buFont typeface="Wingdings 3" panose="05040102010807070707" pitchFamily="18" charset="2"/>
              <a:buChar char="}"/>
            </a:pPr>
            <a:r>
              <a:rPr lang="en-US" sz="2200" b="1" dirty="0"/>
              <a:t>Mussel Distribution:</a:t>
            </a:r>
            <a:r>
              <a:rPr lang="en-US" sz="2200" dirty="0"/>
              <a:t> Proxy for phosphorus levels</a:t>
            </a:r>
          </a:p>
        </p:txBody>
      </p:sp>
      <p:sp>
        <p:nvSpPr>
          <p:cNvPr id="15" name="Text Placeholder 3">
            <a:extLst>
              <a:ext uri="{FF2B5EF4-FFF2-40B4-BE49-F238E27FC236}">
                <a16:creationId xmlns:a16="http://schemas.microsoft.com/office/drawing/2014/main" xmlns="" id="{BA22C588-EDC7-6448-99D9-E9DD2D5E476B}"/>
              </a:ext>
            </a:extLst>
          </p:cNvPr>
          <p:cNvSpPr txBox="1">
            <a:spLocks/>
          </p:cNvSpPr>
          <p:nvPr/>
        </p:nvSpPr>
        <p:spPr>
          <a:xfrm>
            <a:off x="4184165" y="4928093"/>
            <a:ext cx="7617404" cy="8347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Aft>
                <a:spcPts val="600"/>
              </a:spcAft>
              <a:buClr>
                <a:srgbClr val="3289B4"/>
              </a:buClr>
            </a:pPr>
            <a:endParaRPr lang="en-US" sz="1600" dirty="0"/>
          </a:p>
          <a:p>
            <a:pPr marL="342900" indent="-342900">
              <a:spcAft>
                <a:spcPts val="600"/>
              </a:spcAft>
              <a:buClr>
                <a:srgbClr val="3289B4"/>
              </a:buClr>
              <a:buFont typeface="Wingdings 3" panose="05040102010807070707" pitchFamily="18" charset="2"/>
              <a:buChar char="}"/>
            </a:pPr>
            <a:r>
              <a:rPr lang="en-US" sz="2200" b="1" dirty="0"/>
              <a:t>Turbidity:</a:t>
            </a:r>
            <a:r>
              <a:rPr lang="en-US" sz="2200" dirty="0"/>
              <a:t> Influences light penetration</a:t>
            </a:r>
          </a:p>
        </p:txBody>
      </p:sp>
    </p:spTree>
    <p:extLst>
      <p:ext uri="{BB962C8B-B14F-4D97-AF65-F5344CB8AC3E}">
        <p14:creationId xmlns:p14="http://schemas.microsoft.com/office/powerpoint/2010/main" val="348017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1030"/>
                                        </p:tgtEl>
                                        <p:attrNameLst>
                                          <p:attrName>style.visibility</p:attrName>
                                        </p:attrNameLst>
                                      </p:cBhvr>
                                      <p:to>
                                        <p:strVal val="visible"/>
                                      </p:to>
                                    </p:set>
                                    <p:anim calcmode="lin" valueType="num">
                                      <p:cBhvr>
                                        <p:cTn id="39" dur="500" fill="hold"/>
                                        <p:tgtEl>
                                          <p:spTgt spid="1030"/>
                                        </p:tgtEl>
                                        <p:attrNameLst>
                                          <p:attrName>ppt_w</p:attrName>
                                        </p:attrNameLst>
                                      </p:cBhvr>
                                      <p:tavLst>
                                        <p:tav tm="0">
                                          <p:val>
                                            <p:fltVal val="0"/>
                                          </p:val>
                                        </p:tav>
                                        <p:tav tm="100000">
                                          <p:val>
                                            <p:strVal val="#ppt_w"/>
                                          </p:val>
                                        </p:tav>
                                      </p:tavLst>
                                    </p:anim>
                                    <p:anim calcmode="lin" valueType="num">
                                      <p:cBhvr>
                                        <p:cTn id="40" dur="500" fill="hold"/>
                                        <p:tgtEl>
                                          <p:spTgt spid="1030"/>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65124"/>
            <a:ext cx="11039475" cy="479425"/>
          </a:xfrm>
        </p:spPr>
        <p:txBody>
          <a:bodyPr/>
          <a:lstStyle/>
          <a:p>
            <a:r>
              <a:rPr lang="en-US" dirty="0"/>
              <a:t>Methodology: </a:t>
            </a:r>
            <a:r>
              <a:rPr lang="en-US" sz="3600" dirty="0"/>
              <a:t>Habitat Suitability Maps</a:t>
            </a:r>
          </a:p>
        </p:txBody>
      </p:sp>
      <p:grpSp>
        <p:nvGrpSpPr>
          <p:cNvPr id="34" name="Group 33">
            <a:extLst>
              <a:ext uri="{FF2B5EF4-FFF2-40B4-BE49-F238E27FC236}">
                <a16:creationId xmlns:a16="http://schemas.microsoft.com/office/drawing/2014/main" xmlns="" id="{20167FAB-483E-E146-A4A5-0548BE176BA8}"/>
              </a:ext>
            </a:extLst>
          </p:cNvPr>
          <p:cNvGrpSpPr/>
          <p:nvPr/>
        </p:nvGrpSpPr>
        <p:grpSpPr>
          <a:xfrm>
            <a:off x="-1298" y="1485900"/>
            <a:ext cx="2247804" cy="4791501"/>
            <a:chOff x="-1298" y="1485900"/>
            <a:chExt cx="2247804" cy="4791501"/>
          </a:xfrm>
        </p:grpSpPr>
        <p:pic>
          <p:nvPicPr>
            <p:cNvPr id="3074" name="Picture 2" descr="https://lh3.googleusercontent.com/1INKBm7I9E6JWUqyh2761dwDovgM7lzYrQPvLj2_NzrzkYup0OYIue2Oc0ITAGou6MGDj3tC_ZA29o23LV3-50cWOo6r6AepTn6je2c93CzUPIts25ib8gR-ycv-XTv70FO7TNdgVsU">
              <a:extLst>
                <a:ext uri="{FF2B5EF4-FFF2-40B4-BE49-F238E27FC236}">
                  <a16:creationId xmlns:a16="http://schemas.microsoft.com/office/drawing/2014/main" xmlns="" id="{985FBB39-8A20-5C47-B5D0-9DF633E6C8B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 y="1571199"/>
              <a:ext cx="1281021" cy="470620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45673F48-028B-8542-81F5-CDD7BB52BEE1}"/>
                </a:ext>
              </a:extLst>
            </p:cNvPr>
            <p:cNvSpPr txBox="1"/>
            <p:nvPr/>
          </p:nvSpPr>
          <p:spPr>
            <a:xfrm>
              <a:off x="336089" y="1485900"/>
              <a:ext cx="1910417"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Bathymetry</a:t>
              </a:r>
            </a:p>
          </p:txBody>
        </p:sp>
      </p:grpSp>
      <p:grpSp>
        <p:nvGrpSpPr>
          <p:cNvPr id="35" name="Group 34">
            <a:extLst>
              <a:ext uri="{FF2B5EF4-FFF2-40B4-BE49-F238E27FC236}">
                <a16:creationId xmlns:a16="http://schemas.microsoft.com/office/drawing/2014/main" xmlns="" id="{DE9FF4C0-DD56-1D49-9A50-0F5E26C66E0E}"/>
              </a:ext>
            </a:extLst>
          </p:cNvPr>
          <p:cNvGrpSpPr/>
          <p:nvPr/>
        </p:nvGrpSpPr>
        <p:grpSpPr>
          <a:xfrm>
            <a:off x="1204276" y="1485900"/>
            <a:ext cx="3019449" cy="4791501"/>
            <a:chOff x="1204276" y="1485900"/>
            <a:chExt cx="3019449" cy="4791501"/>
          </a:xfrm>
        </p:grpSpPr>
        <p:pic>
          <p:nvPicPr>
            <p:cNvPr id="3076" name="Picture 4" descr="https://lh5.googleusercontent.com/iJWwBx66nRBN_D_95vDvVbD8Pzh_jwsEqLPNc45KnS_5XjMHAEiO4nU1TV9z6zYXlScRXoB-Oh_4UmxvmgNVVC7P9KOSN_OqEz_e-x4KcJ5qVMvm8CThnFMdI6r0vL0hcacaP6JSlew">
              <a:extLst>
                <a:ext uri="{FF2B5EF4-FFF2-40B4-BE49-F238E27FC236}">
                  <a16:creationId xmlns:a16="http://schemas.microsoft.com/office/drawing/2014/main" xmlns="" id="{04857BF7-D635-0F4C-A8AD-B2CF6B7C155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7833" y="1571199"/>
              <a:ext cx="1283510" cy="4706202"/>
            </a:xfrm>
            <a:prstGeom prst="rect">
              <a:avLst/>
            </a:prstGeom>
            <a:noFill/>
            <a:extLst>
              <a:ext uri="{909E8E84-426E-40DD-AFC4-6F175D3DCCD1}">
                <a14:hiddenFill xmlns:a14="http://schemas.microsoft.com/office/drawing/2010/main">
                  <a:solidFill>
                    <a:srgbClr val="FFFFFF"/>
                  </a:solidFill>
                </a14:hiddenFill>
              </a:ext>
            </a:extLst>
          </p:spPr>
        </p:pic>
        <p:sp>
          <p:nvSpPr>
            <p:cNvPr id="14" name="Plus 13">
              <a:extLst>
                <a:ext uri="{FF2B5EF4-FFF2-40B4-BE49-F238E27FC236}">
                  <a16:creationId xmlns:a16="http://schemas.microsoft.com/office/drawing/2014/main" xmlns="" id="{A74B7142-9133-9E48-BC95-F86B5BFFB9A7}"/>
                </a:ext>
              </a:extLst>
            </p:cNvPr>
            <p:cNvSpPr>
              <a:spLocks noChangeAspect="1"/>
            </p:cNvSpPr>
            <p:nvPr/>
          </p:nvSpPr>
          <p:spPr>
            <a:xfrm>
              <a:off x="1204276" y="3667598"/>
              <a:ext cx="513404" cy="513404"/>
            </a:xfrm>
            <a:prstGeom prst="mathPlus">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TextBox 27">
              <a:extLst>
                <a:ext uri="{FF2B5EF4-FFF2-40B4-BE49-F238E27FC236}">
                  <a16:creationId xmlns:a16="http://schemas.microsoft.com/office/drawing/2014/main" xmlns="" id="{218E760B-B96E-2644-9029-082835EE33BF}"/>
                </a:ext>
              </a:extLst>
            </p:cNvPr>
            <p:cNvSpPr txBox="1"/>
            <p:nvPr/>
          </p:nvSpPr>
          <p:spPr>
            <a:xfrm>
              <a:off x="2313308" y="1485900"/>
              <a:ext cx="1910417"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Substrate</a:t>
              </a:r>
            </a:p>
          </p:txBody>
        </p:sp>
      </p:grpSp>
      <p:grpSp>
        <p:nvGrpSpPr>
          <p:cNvPr id="36" name="Group 35">
            <a:extLst>
              <a:ext uri="{FF2B5EF4-FFF2-40B4-BE49-F238E27FC236}">
                <a16:creationId xmlns:a16="http://schemas.microsoft.com/office/drawing/2014/main" xmlns="" id="{C4D3A90D-F890-BA49-A362-282556E78C20}"/>
              </a:ext>
            </a:extLst>
          </p:cNvPr>
          <p:cNvGrpSpPr/>
          <p:nvPr/>
        </p:nvGrpSpPr>
        <p:grpSpPr>
          <a:xfrm>
            <a:off x="3205896" y="1485900"/>
            <a:ext cx="3071248" cy="4791501"/>
            <a:chOff x="3205896" y="1485900"/>
            <a:chExt cx="3071248" cy="4791501"/>
          </a:xfrm>
        </p:grpSpPr>
        <p:pic>
          <p:nvPicPr>
            <p:cNvPr id="3078" name="Picture 6" descr="https://lh6.googleusercontent.com/iXhCITA3SuRERGdW1ZnjwffPBBklbyrjVpO30JvP2N7HrunoirE4ykbqhblVHuFysqckE2m7uoZ0yJTgEY14v2arlravKTKKm13ZBHzx0PMRsWOdCRaEnvyFtKsDY3Cw03RH8w7j-p0">
              <a:extLst>
                <a:ext uri="{FF2B5EF4-FFF2-40B4-BE49-F238E27FC236}">
                  <a16:creationId xmlns:a16="http://schemas.microsoft.com/office/drawing/2014/main" xmlns="" id="{7E324C78-BAEE-9F4F-BE1F-AF8B1C6C25E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9453" y="1571199"/>
              <a:ext cx="1283510" cy="4706202"/>
            </a:xfrm>
            <a:prstGeom prst="rect">
              <a:avLst/>
            </a:prstGeom>
            <a:noFill/>
            <a:extLst>
              <a:ext uri="{909E8E84-426E-40DD-AFC4-6F175D3DCCD1}">
                <a14:hiddenFill xmlns:a14="http://schemas.microsoft.com/office/drawing/2010/main">
                  <a:solidFill>
                    <a:srgbClr val="FFFFFF"/>
                  </a:solidFill>
                </a14:hiddenFill>
              </a:ext>
            </a:extLst>
          </p:spPr>
        </p:pic>
        <p:sp>
          <p:nvSpPr>
            <p:cNvPr id="23" name="Plus 22">
              <a:extLst>
                <a:ext uri="{FF2B5EF4-FFF2-40B4-BE49-F238E27FC236}">
                  <a16:creationId xmlns:a16="http://schemas.microsoft.com/office/drawing/2014/main" xmlns="" id="{02B37E54-C963-D64E-90CB-F6E5EB8319E2}"/>
                </a:ext>
              </a:extLst>
            </p:cNvPr>
            <p:cNvSpPr>
              <a:spLocks noChangeAspect="1"/>
            </p:cNvSpPr>
            <p:nvPr/>
          </p:nvSpPr>
          <p:spPr>
            <a:xfrm>
              <a:off x="3205896" y="3667598"/>
              <a:ext cx="513404" cy="513404"/>
            </a:xfrm>
            <a:prstGeom prst="mathPlus">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Box 28">
              <a:extLst>
                <a:ext uri="{FF2B5EF4-FFF2-40B4-BE49-F238E27FC236}">
                  <a16:creationId xmlns:a16="http://schemas.microsoft.com/office/drawing/2014/main" xmlns="" id="{B2862157-00A2-1B47-9EB6-A606ADAEF81B}"/>
                </a:ext>
              </a:extLst>
            </p:cNvPr>
            <p:cNvSpPr txBox="1"/>
            <p:nvPr/>
          </p:nvSpPr>
          <p:spPr>
            <a:xfrm>
              <a:off x="4366727" y="1485900"/>
              <a:ext cx="1910417" cy="646331"/>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Water Temperature</a:t>
              </a:r>
            </a:p>
          </p:txBody>
        </p:sp>
      </p:grpSp>
      <p:grpSp>
        <p:nvGrpSpPr>
          <p:cNvPr id="37" name="Group 36">
            <a:extLst>
              <a:ext uri="{FF2B5EF4-FFF2-40B4-BE49-F238E27FC236}">
                <a16:creationId xmlns:a16="http://schemas.microsoft.com/office/drawing/2014/main" xmlns="" id="{ACA026B3-90C1-1540-B4F3-6565E56D53FA}"/>
              </a:ext>
            </a:extLst>
          </p:cNvPr>
          <p:cNvGrpSpPr/>
          <p:nvPr/>
        </p:nvGrpSpPr>
        <p:grpSpPr>
          <a:xfrm>
            <a:off x="5207516" y="1473200"/>
            <a:ext cx="3059547" cy="4804201"/>
            <a:chOff x="5207516" y="1473200"/>
            <a:chExt cx="3059547" cy="4804201"/>
          </a:xfrm>
        </p:grpSpPr>
        <p:pic>
          <p:nvPicPr>
            <p:cNvPr id="3080" name="Picture 8" descr="https://lh5.googleusercontent.com/7p3KVMx1_C6oBF7r07q-HJuX7Sr1Zb8iGOZ9_gafonwdrvpq9gGkbW_F5tFRoXdd7CBVHP8lG--zNWcOm0jPzBjCYPHMiNs8hld7GT2O67z8JKOX3QvjH5oXtDrEO4WMF4IcQEVLErg">
              <a:extLst>
                <a:ext uri="{FF2B5EF4-FFF2-40B4-BE49-F238E27FC236}">
                  <a16:creationId xmlns:a16="http://schemas.microsoft.com/office/drawing/2014/main" xmlns="" id="{CFB3F57B-B898-2A49-BD05-48BDB241566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1073" y="1571199"/>
              <a:ext cx="1283510" cy="4706202"/>
            </a:xfrm>
            <a:prstGeom prst="rect">
              <a:avLst/>
            </a:prstGeom>
            <a:noFill/>
            <a:extLst>
              <a:ext uri="{909E8E84-426E-40DD-AFC4-6F175D3DCCD1}">
                <a14:hiddenFill xmlns:a14="http://schemas.microsoft.com/office/drawing/2010/main">
                  <a:solidFill>
                    <a:srgbClr val="FFFFFF"/>
                  </a:solidFill>
                </a14:hiddenFill>
              </a:ext>
            </a:extLst>
          </p:spPr>
        </p:pic>
        <p:sp>
          <p:nvSpPr>
            <p:cNvPr id="22" name="Plus 21">
              <a:extLst>
                <a:ext uri="{FF2B5EF4-FFF2-40B4-BE49-F238E27FC236}">
                  <a16:creationId xmlns:a16="http://schemas.microsoft.com/office/drawing/2014/main" xmlns="" id="{EDF317AB-E0E8-994F-A212-8379ABE6DCF1}"/>
                </a:ext>
              </a:extLst>
            </p:cNvPr>
            <p:cNvSpPr>
              <a:spLocks noChangeAspect="1"/>
            </p:cNvSpPr>
            <p:nvPr/>
          </p:nvSpPr>
          <p:spPr>
            <a:xfrm>
              <a:off x="5207516" y="3667598"/>
              <a:ext cx="513404" cy="513404"/>
            </a:xfrm>
            <a:prstGeom prst="mathPlus">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TextBox 29">
              <a:extLst>
                <a:ext uri="{FF2B5EF4-FFF2-40B4-BE49-F238E27FC236}">
                  <a16:creationId xmlns:a16="http://schemas.microsoft.com/office/drawing/2014/main" xmlns="" id="{EF95BF0E-7ACB-4644-8DD7-5CA07D0E4338}"/>
                </a:ext>
              </a:extLst>
            </p:cNvPr>
            <p:cNvSpPr txBox="1"/>
            <p:nvPr/>
          </p:nvSpPr>
          <p:spPr>
            <a:xfrm>
              <a:off x="6356646" y="1473200"/>
              <a:ext cx="1910417" cy="646331"/>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Mussel Distribution</a:t>
              </a:r>
            </a:p>
          </p:txBody>
        </p:sp>
      </p:grpSp>
      <p:grpSp>
        <p:nvGrpSpPr>
          <p:cNvPr id="2" name="Group 1">
            <a:extLst>
              <a:ext uri="{FF2B5EF4-FFF2-40B4-BE49-F238E27FC236}">
                <a16:creationId xmlns:a16="http://schemas.microsoft.com/office/drawing/2014/main" xmlns="" id="{8104B90A-7B2E-7B46-B832-51ED892923B8}"/>
              </a:ext>
            </a:extLst>
          </p:cNvPr>
          <p:cNvGrpSpPr/>
          <p:nvPr/>
        </p:nvGrpSpPr>
        <p:grpSpPr>
          <a:xfrm>
            <a:off x="7209136" y="1485900"/>
            <a:ext cx="3047846" cy="4791501"/>
            <a:chOff x="7209136" y="1485900"/>
            <a:chExt cx="3047846" cy="4791501"/>
          </a:xfrm>
        </p:grpSpPr>
        <p:sp>
          <p:nvSpPr>
            <p:cNvPr id="21" name="Plus 20">
              <a:extLst>
                <a:ext uri="{FF2B5EF4-FFF2-40B4-BE49-F238E27FC236}">
                  <a16:creationId xmlns:a16="http://schemas.microsoft.com/office/drawing/2014/main" xmlns="" id="{4D1BDDF2-6329-B24B-9605-CD50D22412C9}"/>
                </a:ext>
              </a:extLst>
            </p:cNvPr>
            <p:cNvSpPr>
              <a:spLocks noChangeAspect="1"/>
            </p:cNvSpPr>
            <p:nvPr/>
          </p:nvSpPr>
          <p:spPr>
            <a:xfrm>
              <a:off x="7209136" y="3667598"/>
              <a:ext cx="513404" cy="513404"/>
            </a:xfrm>
            <a:prstGeom prst="mathPlus">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8" name="Group 37">
              <a:extLst>
                <a:ext uri="{FF2B5EF4-FFF2-40B4-BE49-F238E27FC236}">
                  <a16:creationId xmlns:a16="http://schemas.microsoft.com/office/drawing/2014/main" xmlns="" id="{A1EFB6D5-AF56-F449-9FA8-579A91760FAD}"/>
                </a:ext>
              </a:extLst>
            </p:cNvPr>
            <p:cNvGrpSpPr/>
            <p:nvPr/>
          </p:nvGrpSpPr>
          <p:grpSpPr>
            <a:xfrm>
              <a:off x="8002693" y="1485900"/>
              <a:ext cx="2254289" cy="4791501"/>
              <a:chOff x="8002693" y="1485900"/>
              <a:chExt cx="2254289" cy="4791501"/>
            </a:xfrm>
          </p:grpSpPr>
          <p:pic>
            <p:nvPicPr>
              <p:cNvPr id="3082" name="Picture 10" descr="https://lh4.googleusercontent.com/3wXxf3vAVfyQtAonSbqu-BLrPf9Y-WmDbVQcZf2fJv-XeEtvdaEkCNJ9xPdLMbiaEGmLZfdG58wPHrwZsmbmAbJGrgrsjC1n1FMdJCdBIgZPjkAr1Li8w1yf7QWj4ay9XKx-1P3fWqo">
                <a:extLst>
                  <a:ext uri="{FF2B5EF4-FFF2-40B4-BE49-F238E27FC236}">
                    <a16:creationId xmlns:a16="http://schemas.microsoft.com/office/drawing/2014/main" xmlns="" id="{13F53B6D-AF0D-6C4A-B924-D6D31DED72D8}"/>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2693" y="1571199"/>
                <a:ext cx="1283510" cy="470620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A3D78A40-F44F-F141-AD0C-5D461EB253A5}"/>
                  </a:ext>
                </a:extLst>
              </p:cNvPr>
              <p:cNvSpPr txBox="1"/>
              <p:nvPr/>
            </p:nvSpPr>
            <p:spPr>
              <a:xfrm>
                <a:off x="8346565" y="1485900"/>
                <a:ext cx="1910417"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Turbidity</a:t>
                </a:r>
              </a:p>
            </p:txBody>
          </p:sp>
        </p:grpSp>
      </p:grpSp>
      <p:grpSp>
        <p:nvGrpSpPr>
          <p:cNvPr id="39" name="Group 38">
            <a:extLst>
              <a:ext uri="{FF2B5EF4-FFF2-40B4-BE49-F238E27FC236}">
                <a16:creationId xmlns:a16="http://schemas.microsoft.com/office/drawing/2014/main" xmlns="" id="{4648763A-9611-0346-BD0A-1791A2E5F0BE}"/>
              </a:ext>
            </a:extLst>
          </p:cNvPr>
          <p:cNvGrpSpPr/>
          <p:nvPr/>
        </p:nvGrpSpPr>
        <p:grpSpPr>
          <a:xfrm>
            <a:off x="9210756" y="1289049"/>
            <a:ext cx="2905044" cy="5264151"/>
            <a:chOff x="9210756" y="1289049"/>
            <a:chExt cx="2905044" cy="5264151"/>
          </a:xfrm>
        </p:grpSpPr>
        <p:pic>
          <p:nvPicPr>
            <p:cNvPr id="3084" name="Picture 12" descr="https://lh4.googleusercontent.com/NKmUroTq7A49X6lONcMOEOqsrqUQ-M7O_vmjY5bDsgDJ3mDHrGNEDvgkd89fs-n8ITDa3u_DF1t9rXEEFUpmyIc4bEcgkwAimxppqK2uKEtD8KKk2RM5TR_hmDTER0B6TsqQJpvKDfo">
              <a:extLst>
                <a:ext uri="{FF2B5EF4-FFF2-40B4-BE49-F238E27FC236}">
                  <a16:creationId xmlns:a16="http://schemas.microsoft.com/office/drawing/2014/main" xmlns="" id="{F1B786B9-28D7-B34F-995A-082F13843871}"/>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4313" y="1571199"/>
              <a:ext cx="1283510" cy="4706202"/>
            </a:xfrm>
            <a:prstGeom prst="rect">
              <a:avLst/>
            </a:prstGeom>
            <a:noFill/>
            <a:extLst>
              <a:ext uri="{909E8E84-426E-40DD-AFC4-6F175D3DCCD1}">
                <a14:hiddenFill xmlns:a14="http://schemas.microsoft.com/office/drawing/2010/main">
                  <a:solidFill>
                    <a:srgbClr val="FFFFFF"/>
                  </a:solidFill>
                </a14:hiddenFill>
              </a:ext>
            </a:extLst>
          </p:spPr>
        </p:pic>
        <p:sp>
          <p:nvSpPr>
            <p:cNvPr id="15" name="Equal 14">
              <a:extLst>
                <a:ext uri="{FF2B5EF4-FFF2-40B4-BE49-F238E27FC236}">
                  <a16:creationId xmlns:a16="http://schemas.microsoft.com/office/drawing/2014/main" xmlns="" id="{68C00798-D17C-454B-A126-378E4C5E6C02}"/>
                </a:ext>
              </a:extLst>
            </p:cNvPr>
            <p:cNvSpPr/>
            <p:nvPr/>
          </p:nvSpPr>
          <p:spPr>
            <a:xfrm>
              <a:off x="9210756" y="3667598"/>
              <a:ext cx="513404" cy="513404"/>
            </a:xfrm>
            <a:prstGeom prst="mathEqual">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2" name="TextBox 31">
              <a:extLst>
                <a:ext uri="{FF2B5EF4-FFF2-40B4-BE49-F238E27FC236}">
                  <a16:creationId xmlns:a16="http://schemas.microsoft.com/office/drawing/2014/main" xmlns="" id="{2722663A-7909-7644-AB58-7E8510CC367A}"/>
                </a:ext>
              </a:extLst>
            </p:cNvPr>
            <p:cNvSpPr txBox="1"/>
            <p:nvPr/>
          </p:nvSpPr>
          <p:spPr>
            <a:xfrm>
              <a:off x="10234885" y="1498600"/>
              <a:ext cx="1880915" cy="923330"/>
            </a:xfrm>
            <a:prstGeom prst="rect">
              <a:avLst/>
            </a:prstGeom>
            <a:noFill/>
          </p:spPr>
          <p:txBody>
            <a:bodyPr wrap="square" rtlCol="0">
              <a:spAutoFit/>
            </a:bodyPr>
            <a:lstStyle/>
            <a:p>
              <a:pPr algn="ctr"/>
              <a:r>
                <a:rPr lang="en-US" b="1" i="1" dirty="0">
                  <a:solidFill>
                    <a:schemeClr val="tx1">
                      <a:lumMod val="75000"/>
                      <a:lumOff val="25000"/>
                    </a:schemeClr>
                  </a:solidFill>
                  <a:latin typeface="Century Gothic" panose="020B0502020202020204" pitchFamily="34" charset="0"/>
                </a:rPr>
                <a:t>Cladophora</a:t>
              </a:r>
              <a:r>
                <a:rPr lang="en-US" b="1" dirty="0">
                  <a:solidFill>
                    <a:schemeClr val="tx1">
                      <a:lumMod val="75000"/>
                      <a:lumOff val="25000"/>
                    </a:schemeClr>
                  </a:solidFill>
                  <a:latin typeface="Century Gothic" panose="020B0502020202020204" pitchFamily="34" charset="0"/>
                </a:rPr>
                <a:t> Habitat Suitability</a:t>
              </a:r>
              <a:endParaRPr lang="en-US" b="1" i="1" dirty="0">
                <a:solidFill>
                  <a:schemeClr val="tx1">
                    <a:lumMod val="75000"/>
                    <a:lumOff val="25000"/>
                  </a:schemeClr>
                </a:solidFill>
                <a:latin typeface="Century Gothic" panose="020B0502020202020204" pitchFamily="34" charset="0"/>
              </a:endParaRPr>
            </a:p>
          </p:txBody>
        </p:sp>
        <p:sp>
          <p:nvSpPr>
            <p:cNvPr id="24" name="Rectangle 23">
              <a:extLst>
                <a:ext uri="{FF2B5EF4-FFF2-40B4-BE49-F238E27FC236}">
                  <a16:creationId xmlns:a16="http://schemas.microsoft.com/office/drawing/2014/main" xmlns="" id="{BD486BFD-F01D-DD43-82AA-FA910A364903}"/>
                </a:ext>
              </a:extLst>
            </p:cNvPr>
            <p:cNvSpPr/>
            <p:nvPr/>
          </p:nvSpPr>
          <p:spPr>
            <a:xfrm>
              <a:off x="9926235" y="1289049"/>
              <a:ext cx="2113365" cy="52641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67334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heckerboard(across)">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heckerboard(across)">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checkerboard(across)">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heckerboard(across)">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heckerboard(across)">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checkerboard(across)">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a:t>Results: Habitat Suitability Maps</a:t>
            </a:r>
          </a:p>
        </p:txBody>
      </p:sp>
      <p:grpSp>
        <p:nvGrpSpPr>
          <p:cNvPr id="4" name="Group 3">
            <a:extLst>
              <a:ext uri="{FF2B5EF4-FFF2-40B4-BE49-F238E27FC236}">
                <a16:creationId xmlns:a16="http://schemas.microsoft.com/office/drawing/2014/main" xmlns="" id="{E009209F-7ACC-A34D-8D67-52B96C25144F}"/>
              </a:ext>
            </a:extLst>
          </p:cNvPr>
          <p:cNvGrpSpPr/>
          <p:nvPr/>
        </p:nvGrpSpPr>
        <p:grpSpPr>
          <a:xfrm>
            <a:off x="377824" y="973526"/>
            <a:ext cx="8359777" cy="5681274"/>
            <a:chOff x="-168276" y="1024326"/>
            <a:chExt cx="8359777" cy="5681274"/>
          </a:xfrm>
        </p:grpSpPr>
        <p:pic>
          <p:nvPicPr>
            <p:cNvPr id="4098" name="Picture 2" descr="https://lh3.googleusercontent.com/nAUjabsxX7zR9SSCGyOQExUeJSsA3nXx3zRhfeXUvN_iAp5JGXlopXgiVVq7wZaR1C0qvxOGD5HGELyV15zO7exftyGDEigpnEHWF5SIv8MV8k4YMWu0E7-Btk4t8A8r_Q9KKc8gDB4">
              <a:extLst>
                <a:ext uri="{FF2B5EF4-FFF2-40B4-BE49-F238E27FC236}">
                  <a16:creationId xmlns:a16="http://schemas.microsoft.com/office/drawing/2014/main" xmlns="" id="{B090D37B-ACAC-6E4B-B76F-94E63D9BC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6" y="1027176"/>
              <a:ext cx="4089254" cy="56784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5.googleusercontent.com/CwjLe6GjrRkkxdcS8bkXK5BHKsw19hQrUfCbZ--kpbwfQT8ebdP9uFgg06R2DE1pbTfhxhULqmwoh4_xvaxvOn5II9ZXLpmGneND4uKXBjZ1as32hu3w7-bt0jHBT-LRQ_p-VPqgpcc">
              <a:extLst>
                <a:ext uri="{FF2B5EF4-FFF2-40B4-BE49-F238E27FC236}">
                  <a16:creationId xmlns:a16="http://schemas.microsoft.com/office/drawing/2014/main" xmlns="" id="{1D4172B5-3C85-644A-8F36-18CC630D3E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989" y="1024326"/>
              <a:ext cx="4100512" cy="5681274"/>
            </a:xfrm>
            <a:prstGeom prst="rect">
              <a:avLst/>
            </a:prstGeom>
            <a:noFill/>
            <a:extLst>
              <a:ext uri="{909E8E84-426E-40DD-AFC4-6F175D3DCCD1}">
                <a14:hiddenFill xmlns:a14="http://schemas.microsoft.com/office/drawing/2010/main">
                  <a:solidFill>
                    <a:srgbClr val="FFFFFF"/>
                  </a:solidFill>
                </a14:hiddenFill>
              </a:ext>
            </a:extLst>
          </p:spPr>
        </p:pic>
      </p:grpSp>
      <p:pic>
        <p:nvPicPr>
          <p:cNvPr id="4102" name="Picture 6" descr="https://lh4.googleusercontent.com/5Qs-oH_hh3AF7EuT822CA_zLOS2mCCg50CrJJ7V8nNauPp4Cb9h3HjjfOF-NmohvTjv07wmaFVfMAKye5rz8bFH2FscGsN3ThqzVNoCdvWnoVJrGyhpTtk8iuUfpLMt5QpC6ba62BeI">
            <a:extLst>
              <a:ext uri="{FF2B5EF4-FFF2-40B4-BE49-F238E27FC236}">
                <a16:creationId xmlns:a16="http://schemas.microsoft.com/office/drawing/2014/main" xmlns="" id="{FE93CF07-099F-2647-969E-247BB7CAA2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6291" y="973526"/>
            <a:ext cx="1691423" cy="29801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6E04A53C-0087-0D47-84E6-C016415FA49B}"/>
              </a:ext>
            </a:extLst>
          </p:cNvPr>
          <p:cNvSpPr txBox="1"/>
          <p:nvPr/>
        </p:nvSpPr>
        <p:spPr>
          <a:xfrm>
            <a:off x="2422451" y="973526"/>
            <a:ext cx="2044627" cy="369332"/>
          </a:xfrm>
          <a:prstGeom prst="rect">
            <a:avLst/>
          </a:prstGeom>
          <a:noFill/>
        </p:spPr>
        <p:txBody>
          <a:bodyPr wrap="square" rtlCol="0">
            <a:spAutoFit/>
          </a:bodyPr>
          <a:lstStyle/>
          <a:p>
            <a:r>
              <a:rPr lang="en-US" dirty="0">
                <a:solidFill>
                  <a:schemeClr val="bg1"/>
                </a:solidFill>
              </a:rPr>
              <a:t>September 2016</a:t>
            </a:r>
          </a:p>
        </p:txBody>
      </p:sp>
      <p:sp>
        <p:nvSpPr>
          <p:cNvPr id="23" name="TextBox 22">
            <a:extLst>
              <a:ext uri="{FF2B5EF4-FFF2-40B4-BE49-F238E27FC236}">
                <a16:creationId xmlns:a16="http://schemas.microsoft.com/office/drawing/2014/main" xmlns="" id="{1414259B-5890-9942-89D4-E6FB8C605B5F}"/>
              </a:ext>
            </a:extLst>
          </p:cNvPr>
          <p:cNvSpPr txBox="1"/>
          <p:nvPr/>
        </p:nvSpPr>
        <p:spPr>
          <a:xfrm>
            <a:off x="6723597" y="973526"/>
            <a:ext cx="2044627" cy="369332"/>
          </a:xfrm>
          <a:prstGeom prst="rect">
            <a:avLst/>
          </a:prstGeom>
          <a:noFill/>
        </p:spPr>
        <p:txBody>
          <a:bodyPr wrap="square" rtlCol="0">
            <a:spAutoFit/>
          </a:bodyPr>
          <a:lstStyle/>
          <a:p>
            <a:r>
              <a:rPr lang="en-US" dirty="0">
                <a:solidFill>
                  <a:schemeClr val="bg1"/>
                </a:solidFill>
              </a:rPr>
              <a:t>September 2017</a:t>
            </a:r>
          </a:p>
        </p:txBody>
      </p:sp>
      <p:sp>
        <p:nvSpPr>
          <p:cNvPr id="14" name="TextBox 13">
            <a:extLst>
              <a:ext uri="{FF2B5EF4-FFF2-40B4-BE49-F238E27FC236}">
                <a16:creationId xmlns:a16="http://schemas.microsoft.com/office/drawing/2014/main" xmlns="" id="{734A91B5-1160-E149-92A0-8727B2350E9C}"/>
              </a:ext>
            </a:extLst>
          </p:cNvPr>
          <p:cNvSpPr txBox="1"/>
          <p:nvPr/>
        </p:nvSpPr>
        <p:spPr>
          <a:xfrm>
            <a:off x="339724" y="2768600"/>
            <a:ext cx="1108076" cy="276999"/>
          </a:xfrm>
          <a:prstGeom prst="rect">
            <a:avLst/>
          </a:prstGeom>
          <a:noFill/>
        </p:spPr>
        <p:txBody>
          <a:bodyPr wrap="square" rtlCol="0">
            <a:spAutoFit/>
          </a:bodyPr>
          <a:lstStyle/>
          <a:p>
            <a:r>
              <a:rPr lang="en-US" sz="1200" b="1" dirty="0">
                <a:solidFill>
                  <a:schemeClr val="bg1"/>
                </a:solidFill>
                <a:effectLst/>
              </a:rPr>
              <a:t>Milwaukee</a:t>
            </a:r>
          </a:p>
        </p:txBody>
      </p:sp>
      <p:sp>
        <p:nvSpPr>
          <p:cNvPr id="25" name="TextBox 24">
            <a:extLst>
              <a:ext uri="{FF2B5EF4-FFF2-40B4-BE49-F238E27FC236}">
                <a16:creationId xmlns:a16="http://schemas.microsoft.com/office/drawing/2014/main" xmlns="" id="{08E7059D-D626-E943-932C-C69EDBB2E580}"/>
              </a:ext>
            </a:extLst>
          </p:cNvPr>
          <p:cNvSpPr txBox="1"/>
          <p:nvPr/>
        </p:nvSpPr>
        <p:spPr>
          <a:xfrm>
            <a:off x="4573287" y="2768599"/>
            <a:ext cx="1108076" cy="276999"/>
          </a:xfrm>
          <a:prstGeom prst="rect">
            <a:avLst/>
          </a:prstGeom>
          <a:noFill/>
        </p:spPr>
        <p:txBody>
          <a:bodyPr wrap="square" rtlCol="0">
            <a:spAutoFit/>
          </a:bodyPr>
          <a:lstStyle/>
          <a:p>
            <a:r>
              <a:rPr lang="en-US" sz="1200" b="1" dirty="0">
                <a:solidFill>
                  <a:schemeClr val="bg1"/>
                </a:solidFill>
              </a:rPr>
              <a:t>Milwaukee</a:t>
            </a:r>
          </a:p>
        </p:txBody>
      </p:sp>
      <p:sp>
        <p:nvSpPr>
          <p:cNvPr id="15" name="Oval 14">
            <a:extLst>
              <a:ext uri="{FF2B5EF4-FFF2-40B4-BE49-F238E27FC236}">
                <a16:creationId xmlns:a16="http://schemas.microsoft.com/office/drawing/2014/main" xmlns="" id="{D0C71834-9C3C-F043-A6B0-FA90B3D7E219}"/>
              </a:ext>
            </a:extLst>
          </p:cNvPr>
          <p:cNvSpPr>
            <a:spLocks noChangeAspect="1"/>
          </p:cNvSpPr>
          <p:nvPr/>
        </p:nvSpPr>
        <p:spPr>
          <a:xfrm>
            <a:off x="1185112" y="5731514"/>
            <a:ext cx="1005840" cy="10058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xmlns="" id="{E82BB129-8C7D-824A-AC50-6B058000417A}"/>
              </a:ext>
            </a:extLst>
          </p:cNvPr>
          <p:cNvGrpSpPr/>
          <p:nvPr/>
        </p:nvGrpSpPr>
        <p:grpSpPr>
          <a:xfrm>
            <a:off x="9318167" y="4194088"/>
            <a:ext cx="2367670" cy="2224465"/>
            <a:chOff x="9322645" y="4194088"/>
            <a:chExt cx="2367670" cy="2224465"/>
          </a:xfrm>
        </p:grpSpPr>
        <p:pic>
          <p:nvPicPr>
            <p:cNvPr id="4110" name="Picture 14" descr="https://lh6.googleusercontent.com/-6A9SNjzgSTfg2tR_yqn2AorKG0AhypM8K5uOfpihJ3v2zmo6XO5loJeOujNaU7AWqjacWI5VhH23Nu8fPyBF3LTZcQgjWw9wxHChXjPf2oZ14A4ZBDA1ZS_lp7VgrGqbFaIMdLKdKI">
              <a:extLst>
                <a:ext uri="{FF2B5EF4-FFF2-40B4-BE49-F238E27FC236}">
                  <a16:creationId xmlns:a16="http://schemas.microsoft.com/office/drawing/2014/main" xmlns="" id="{D8CAEBE3-037D-1F49-B698-9B37163A28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67690" y="5654010"/>
              <a:ext cx="329665" cy="76454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7B5F38FD-9FCC-4D43-8C8C-FC90B28AB97F}"/>
                </a:ext>
              </a:extLst>
            </p:cNvPr>
            <p:cNvGrpSpPr/>
            <p:nvPr/>
          </p:nvGrpSpPr>
          <p:grpSpPr>
            <a:xfrm>
              <a:off x="9322645" y="4194088"/>
              <a:ext cx="2367670" cy="1219486"/>
              <a:chOff x="4912165" y="4216400"/>
              <a:chExt cx="2367670" cy="1219486"/>
            </a:xfrm>
          </p:grpSpPr>
          <p:sp>
            <p:nvSpPr>
              <p:cNvPr id="8" name="TextBox 7">
                <a:extLst>
                  <a:ext uri="{FF2B5EF4-FFF2-40B4-BE49-F238E27FC236}">
                    <a16:creationId xmlns:a16="http://schemas.microsoft.com/office/drawing/2014/main" xmlns="" id="{CF760088-1824-C747-82A9-F67CFD9E538E}"/>
                  </a:ext>
                </a:extLst>
              </p:cNvPr>
              <p:cNvSpPr txBox="1"/>
              <p:nvPr/>
            </p:nvSpPr>
            <p:spPr>
              <a:xfrm>
                <a:off x="4912165" y="4216400"/>
                <a:ext cx="2367670" cy="400110"/>
              </a:xfrm>
              <a:prstGeom prst="rect">
                <a:avLst/>
              </a:prstGeom>
              <a:noFill/>
            </p:spPr>
            <p:txBody>
              <a:bodyPr wrap="square" rtlCol="0">
                <a:spAutoFit/>
              </a:bodyPr>
              <a:lstStyle/>
              <a:p>
                <a:r>
                  <a:rPr lang="en-US" sz="2000" dirty="0">
                    <a:latin typeface="Century Gothic" panose="020B0502020202020204" pitchFamily="34" charset="0"/>
                  </a:rPr>
                  <a:t>Habitat Suitability</a:t>
                </a:r>
              </a:p>
            </p:txBody>
          </p:sp>
          <p:grpSp>
            <p:nvGrpSpPr>
              <p:cNvPr id="10" name="Group 9">
                <a:extLst>
                  <a:ext uri="{FF2B5EF4-FFF2-40B4-BE49-F238E27FC236}">
                    <a16:creationId xmlns:a16="http://schemas.microsoft.com/office/drawing/2014/main" xmlns="" id="{A8B495EC-9E16-6A48-97E4-FAC3B31E95E8}"/>
                  </a:ext>
                </a:extLst>
              </p:cNvPr>
              <p:cNvGrpSpPr/>
              <p:nvPr/>
            </p:nvGrpSpPr>
            <p:grpSpPr>
              <a:xfrm>
                <a:off x="5388433" y="4568048"/>
                <a:ext cx="1415134" cy="867838"/>
                <a:chOff x="9544930" y="4568048"/>
                <a:chExt cx="1415134" cy="867838"/>
              </a:xfrm>
            </p:grpSpPr>
            <p:pic>
              <p:nvPicPr>
                <p:cNvPr id="4104" name="Picture 8" descr="https://lh6.googleusercontent.com/-yyh3MDRWROCvqs-bFE-qej2aG6X0hk4kF8_yqSVxdkhLDl-D-EQFh9602NYKFuIDoeF6FesrbFDOJFx8pjuhDtni3oTNpS2XHhQ-nd_mYQylpBM1qSZRcUfda3Hd3HsvrriSOAluQk">
                  <a:extLst>
                    <a:ext uri="{FF2B5EF4-FFF2-40B4-BE49-F238E27FC236}">
                      <a16:creationId xmlns:a16="http://schemas.microsoft.com/office/drawing/2014/main" xmlns="" id="{D395F223-C735-6445-BFF8-EA14F9EEE67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4141" r="75287" b="24610"/>
                <a:stretch/>
              </p:blipFill>
              <p:spPr bwMode="auto">
                <a:xfrm>
                  <a:off x="9544930" y="4621556"/>
                  <a:ext cx="704850" cy="74934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A4A85717-4821-5A4F-92DA-D84FC71BC9B2}"/>
                    </a:ext>
                  </a:extLst>
                </p:cNvPr>
                <p:cNvSpPr txBox="1"/>
                <p:nvPr/>
              </p:nvSpPr>
              <p:spPr>
                <a:xfrm>
                  <a:off x="10235347" y="4568048"/>
                  <a:ext cx="716072" cy="338554"/>
                </a:xfrm>
                <a:prstGeom prst="rect">
                  <a:avLst/>
                </a:prstGeom>
                <a:noFill/>
              </p:spPr>
              <p:txBody>
                <a:bodyPr wrap="square" rtlCol="0">
                  <a:spAutoFit/>
                </a:bodyPr>
                <a:lstStyle/>
                <a:p>
                  <a:r>
                    <a:rPr lang="en-US" sz="1600" dirty="0">
                      <a:latin typeface="Century Gothic" panose="020B0502020202020204" pitchFamily="34" charset="0"/>
                    </a:rPr>
                    <a:t>High</a:t>
                  </a:r>
                </a:p>
              </p:txBody>
            </p:sp>
            <p:sp>
              <p:nvSpPr>
                <p:cNvPr id="18" name="TextBox 17">
                  <a:extLst>
                    <a:ext uri="{FF2B5EF4-FFF2-40B4-BE49-F238E27FC236}">
                      <a16:creationId xmlns:a16="http://schemas.microsoft.com/office/drawing/2014/main" xmlns="" id="{62F4BFAA-1CC9-F94F-A86A-CFCCC49D8114}"/>
                    </a:ext>
                  </a:extLst>
                </p:cNvPr>
                <p:cNvSpPr txBox="1"/>
                <p:nvPr/>
              </p:nvSpPr>
              <p:spPr>
                <a:xfrm>
                  <a:off x="10268794" y="5097332"/>
                  <a:ext cx="691270" cy="338554"/>
                </a:xfrm>
                <a:prstGeom prst="rect">
                  <a:avLst/>
                </a:prstGeom>
                <a:noFill/>
              </p:spPr>
              <p:txBody>
                <a:bodyPr wrap="square" rtlCol="0">
                  <a:spAutoFit/>
                </a:bodyPr>
                <a:lstStyle/>
                <a:p>
                  <a:r>
                    <a:rPr lang="en-US" sz="1600" dirty="0">
                      <a:latin typeface="Century Gothic" panose="020B0502020202020204" pitchFamily="34" charset="0"/>
                    </a:rPr>
                    <a:t>Low</a:t>
                  </a:r>
                </a:p>
              </p:txBody>
            </p:sp>
          </p:grpSp>
        </p:grpSp>
      </p:grpSp>
      <p:grpSp>
        <p:nvGrpSpPr>
          <p:cNvPr id="22" name="Group 21">
            <a:extLst>
              <a:ext uri="{FF2B5EF4-FFF2-40B4-BE49-F238E27FC236}">
                <a16:creationId xmlns:a16="http://schemas.microsoft.com/office/drawing/2014/main" xmlns="" id="{FBA28669-B426-E147-A540-FDB1E4E2AE5A}"/>
              </a:ext>
            </a:extLst>
          </p:cNvPr>
          <p:cNvGrpSpPr/>
          <p:nvPr/>
        </p:nvGrpSpPr>
        <p:grpSpPr>
          <a:xfrm>
            <a:off x="10264775" y="5868742"/>
            <a:ext cx="1790979" cy="317059"/>
            <a:chOff x="10264775" y="5868742"/>
            <a:chExt cx="1790979" cy="317059"/>
          </a:xfrm>
        </p:grpSpPr>
        <p:sp>
          <p:nvSpPr>
            <p:cNvPr id="16" name="Rectangle 15">
              <a:extLst>
                <a:ext uri="{FF2B5EF4-FFF2-40B4-BE49-F238E27FC236}">
                  <a16:creationId xmlns:a16="http://schemas.microsoft.com/office/drawing/2014/main" xmlns="" id="{6F284BAD-08C4-9D43-85F9-C304483119A8}"/>
                </a:ext>
              </a:extLst>
            </p:cNvPr>
            <p:cNvSpPr>
              <a:spLocks noChangeAspect="1"/>
            </p:cNvSpPr>
            <p:nvPr/>
          </p:nvSpPr>
          <p:spPr>
            <a:xfrm>
              <a:off x="10334620" y="6112649"/>
              <a:ext cx="127939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20" name="Straight Connector 19">
              <a:extLst>
                <a:ext uri="{FF2B5EF4-FFF2-40B4-BE49-F238E27FC236}">
                  <a16:creationId xmlns:a16="http://schemas.microsoft.com/office/drawing/2014/main" xmlns="" id="{D96C2183-7F46-9445-816C-60AE636FAFAF}"/>
                </a:ext>
              </a:extLst>
            </p:cNvPr>
            <p:cNvCxnSpPr/>
            <p:nvPr/>
          </p:nvCxnSpPr>
          <p:spPr>
            <a:xfrm>
              <a:off x="10337795" y="60894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1F776302-AEF3-9B43-92A4-32AC00CA4609}"/>
                </a:ext>
              </a:extLst>
            </p:cNvPr>
            <p:cNvCxnSpPr/>
            <p:nvPr/>
          </p:nvCxnSpPr>
          <p:spPr>
            <a:xfrm>
              <a:off x="11612993" y="6091711"/>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2C9B603C-E76B-8D4D-B80D-1F2F5B3F99F2}"/>
                </a:ext>
              </a:extLst>
            </p:cNvPr>
            <p:cNvSpPr txBox="1"/>
            <p:nvPr/>
          </p:nvSpPr>
          <p:spPr>
            <a:xfrm>
              <a:off x="10264775" y="5868742"/>
              <a:ext cx="148627" cy="276999"/>
            </a:xfrm>
            <a:prstGeom prst="rect">
              <a:avLst/>
            </a:prstGeom>
            <a:noFill/>
          </p:spPr>
          <p:txBody>
            <a:bodyPr wrap="square" rtlCol="0">
              <a:spAutoFit/>
            </a:bodyPr>
            <a:lstStyle/>
            <a:p>
              <a:pPr algn="ctr"/>
              <a:r>
                <a:rPr lang="en-US" sz="1200" dirty="0"/>
                <a:t>0</a:t>
              </a:r>
            </a:p>
          </p:txBody>
        </p:sp>
        <p:sp>
          <p:nvSpPr>
            <p:cNvPr id="32" name="TextBox 31">
              <a:extLst>
                <a:ext uri="{FF2B5EF4-FFF2-40B4-BE49-F238E27FC236}">
                  <a16:creationId xmlns:a16="http://schemas.microsoft.com/office/drawing/2014/main" xmlns="" id="{76C5D2A1-B99B-CF46-A1E4-A764E087C49B}"/>
                </a:ext>
              </a:extLst>
            </p:cNvPr>
            <p:cNvSpPr txBox="1"/>
            <p:nvPr/>
          </p:nvSpPr>
          <p:spPr>
            <a:xfrm>
              <a:off x="11421269" y="5868742"/>
              <a:ext cx="634485" cy="276999"/>
            </a:xfrm>
            <a:prstGeom prst="rect">
              <a:avLst/>
            </a:prstGeom>
            <a:noFill/>
          </p:spPr>
          <p:txBody>
            <a:bodyPr wrap="square" rtlCol="0">
              <a:spAutoFit/>
            </a:bodyPr>
            <a:lstStyle/>
            <a:p>
              <a:pPr algn="ctr"/>
              <a:r>
                <a:rPr lang="en-US" sz="1200" dirty="0"/>
                <a:t>10 km </a:t>
              </a:r>
            </a:p>
          </p:txBody>
        </p:sp>
      </p:grpSp>
    </p:spTree>
    <p:extLst>
      <p:ext uri="{BB962C8B-B14F-4D97-AF65-F5344CB8AC3E}">
        <p14:creationId xmlns:p14="http://schemas.microsoft.com/office/powerpoint/2010/main" val="79435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a:t>Results: Habitat Suitability Maps</a:t>
            </a:r>
          </a:p>
        </p:txBody>
      </p:sp>
      <p:grpSp>
        <p:nvGrpSpPr>
          <p:cNvPr id="42" name="Group 41">
            <a:extLst>
              <a:ext uri="{FF2B5EF4-FFF2-40B4-BE49-F238E27FC236}">
                <a16:creationId xmlns:a16="http://schemas.microsoft.com/office/drawing/2014/main" xmlns="" id="{2C87135D-E590-A747-9ECD-55C6AF8B4B14}"/>
              </a:ext>
            </a:extLst>
          </p:cNvPr>
          <p:cNvGrpSpPr/>
          <p:nvPr/>
        </p:nvGrpSpPr>
        <p:grpSpPr>
          <a:xfrm>
            <a:off x="2793935" y="959719"/>
            <a:ext cx="9322032" cy="5771730"/>
            <a:chOff x="796486" y="998353"/>
            <a:chExt cx="9322032" cy="5771730"/>
          </a:xfrm>
        </p:grpSpPr>
        <p:pic>
          <p:nvPicPr>
            <p:cNvPr id="4098" name="Picture 2" descr="https://lh3.googleusercontent.com/nAUjabsxX7zR9SSCGyOQExUeJSsA3nXx3zRhfeXUvN_iAp5JGXlopXgiVVq7wZaR1C0qvxOGD5HGELyV15zO7exftyGDEigpnEHWF5SIv8MV8k4YMWu0E7-Btk4t8A8r_Q9KKc8gDB4">
              <a:extLst>
                <a:ext uri="{FF2B5EF4-FFF2-40B4-BE49-F238E27FC236}">
                  <a16:creationId xmlns:a16="http://schemas.microsoft.com/office/drawing/2014/main" xmlns="" id="{B090D37B-ACAC-6E4B-B76F-94E63D9BC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86" y="1001203"/>
              <a:ext cx="4089254" cy="567842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6E04A53C-0087-0D47-84E6-C016415FA49B}"/>
                </a:ext>
              </a:extLst>
            </p:cNvPr>
            <p:cNvSpPr txBox="1"/>
            <p:nvPr/>
          </p:nvSpPr>
          <p:spPr>
            <a:xfrm>
              <a:off x="2879213" y="998353"/>
              <a:ext cx="2044627" cy="369332"/>
            </a:xfrm>
            <a:prstGeom prst="rect">
              <a:avLst/>
            </a:prstGeom>
            <a:noFill/>
          </p:spPr>
          <p:txBody>
            <a:bodyPr wrap="square" rtlCol="0">
              <a:spAutoFit/>
            </a:bodyPr>
            <a:lstStyle/>
            <a:p>
              <a:r>
                <a:rPr lang="en-US" dirty="0">
                  <a:solidFill>
                    <a:schemeClr val="bg1"/>
                  </a:solidFill>
                </a:rPr>
                <a:t>September 2016</a:t>
              </a:r>
            </a:p>
          </p:txBody>
        </p:sp>
        <p:sp>
          <p:nvSpPr>
            <p:cNvPr id="14" name="TextBox 13">
              <a:extLst>
                <a:ext uri="{FF2B5EF4-FFF2-40B4-BE49-F238E27FC236}">
                  <a16:creationId xmlns:a16="http://schemas.microsoft.com/office/drawing/2014/main" xmlns="" id="{734A91B5-1160-E149-92A0-8727B2350E9C}"/>
                </a:ext>
              </a:extLst>
            </p:cNvPr>
            <p:cNvSpPr txBox="1"/>
            <p:nvPr/>
          </p:nvSpPr>
          <p:spPr>
            <a:xfrm>
              <a:off x="796486" y="2793427"/>
              <a:ext cx="1108076" cy="276999"/>
            </a:xfrm>
            <a:prstGeom prst="rect">
              <a:avLst/>
            </a:prstGeom>
            <a:noFill/>
          </p:spPr>
          <p:txBody>
            <a:bodyPr wrap="square" rtlCol="0">
              <a:spAutoFit/>
            </a:bodyPr>
            <a:lstStyle/>
            <a:p>
              <a:r>
                <a:rPr lang="en-US" sz="1200" dirty="0">
                  <a:ln w="3175">
                    <a:solidFill>
                      <a:schemeClr val="bg1"/>
                    </a:solidFill>
                  </a:ln>
                  <a:solidFill>
                    <a:schemeClr val="bg1"/>
                  </a:solidFill>
                  <a:effectLst>
                    <a:glow rad="101600">
                      <a:schemeClr val="tx1">
                        <a:alpha val="60000"/>
                      </a:schemeClr>
                    </a:glow>
                  </a:effectLst>
                </a:rPr>
                <a:t>Milwaukee</a:t>
              </a:r>
            </a:p>
          </p:txBody>
        </p:sp>
        <p:grpSp>
          <p:nvGrpSpPr>
            <p:cNvPr id="33" name="Group 32">
              <a:extLst>
                <a:ext uri="{FF2B5EF4-FFF2-40B4-BE49-F238E27FC236}">
                  <a16:creationId xmlns:a16="http://schemas.microsoft.com/office/drawing/2014/main" xmlns="" id="{0769FC68-2775-E741-9532-9FF9948FD79A}"/>
                </a:ext>
              </a:extLst>
            </p:cNvPr>
            <p:cNvGrpSpPr/>
            <p:nvPr/>
          </p:nvGrpSpPr>
          <p:grpSpPr>
            <a:xfrm>
              <a:off x="1654411" y="1493408"/>
              <a:ext cx="8464107" cy="5276675"/>
              <a:chOff x="1705289" y="1222450"/>
              <a:chExt cx="8464107" cy="5276675"/>
            </a:xfrm>
          </p:grpSpPr>
          <p:sp>
            <p:nvSpPr>
              <p:cNvPr id="15" name="Oval 14">
                <a:extLst>
                  <a:ext uri="{FF2B5EF4-FFF2-40B4-BE49-F238E27FC236}">
                    <a16:creationId xmlns:a16="http://schemas.microsoft.com/office/drawing/2014/main" xmlns="" id="{D0C71834-9C3C-F043-A6B0-FA90B3D7E219}"/>
                  </a:ext>
                </a:extLst>
              </p:cNvPr>
              <p:cNvSpPr>
                <a:spLocks noChangeAspect="1"/>
              </p:cNvSpPr>
              <p:nvPr/>
            </p:nvSpPr>
            <p:spPr>
              <a:xfrm>
                <a:off x="1705289" y="5493285"/>
                <a:ext cx="1005840" cy="10058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1" name="Group 30">
                <a:extLst>
                  <a:ext uri="{FF2B5EF4-FFF2-40B4-BE49-F238E27FC236}">
                    <a16:creationId xmlns:a16="http://schemas.microsoft.com/office/drawing/2014/main" xmlns="" id="{C2C502EF-BEAE-DC47-971E-C19DBCFAA1FA}"/>
                  </a:ext>
                </a:extLst>
              </p:cNvPr>
              <p:cNvGrpSpPr/>
              <p:nvPr/>
            </p:nvGrpSpPr>
            <p:grpSpPr>
              <a:xfrm>
                <a:off x="2208209" y="1222450"/>
                <a:ext cx="7961187" cy="5129373"/>
                <a:chOff x="2208209" y="1222450"/>
                <a:chExt cx="7961187" cy="5129373"/>
              </a:xfrm>
            </p:grpSpPr>
            <p:pic>
              <p:nvPicPr>
                <p:cNvPr id="9" name="Picture 8">
                  <a:extLst>
                    <a:ext uri="{FF2B5EF4-FFF2-40B4-BE49-F238E27FC236}">
                      <a16:creationId xmlns:a16="http://schemas.microsoft.com/office/drawing/2014/main" xmlns="" id="{CD1BE62A-5C2B-0745-B2CD-C259B45013C6}"/>
                    </a:ext>
                  </a:extLst>
                </p:cNvPr>
                <p:cNvPicPr>
                  <a:picLocks noChangeAspect="1"/>
                </p:cNvPicPr>
                <p:nvPr/>
              </p:nvPicPr>
              <p:blipFill rotWithShape="1">
                <a:blip r:embed="rId4">
                  <a:extLst>
                    <a:ext uri="{28A0092B-C50C-407E-A947-70E740481C1C}">
                      <a14:useLocalDpi xmlns:a14="http://schemas.microsoft.com/office/drawing/2010/main" val="0"/>
                    </a:ext>
                  </a:extLst>
                </a:blip>
                <a:srcRect t="5324" r="9494" b="9872"/>
                <a:stretch/>
              </p:blipFill>
              <p:spPr>
                <a:xfrm>
                  <a:off x="6095687" y="1222450"/>
                  <a:ext cx="4073709" cy="3940946"/>
                </a:xfrm>
                <a:prstGeom prst="ellipse">
                  <a:avLst/>
                </a:prstGeom>
                <a:ln w="28575">
                  <a:solidFill>
                    <a:srgbClr val="FF0000"/>
                  </a:solidFill>
                </a:ln>
              </p:spPr>
            </p:pic>
            <p:cxnSp>
              <p:nvCxnSpPr>
                <p:cNvPr id="26" name="Straight Connector 25">
                  <a:extLst>
                    <a:ext uri="{FF2B5EF4-FFF2-40B4-BE49-F238E27FC236}">
                      <a16:creationId xmlns:a16="http://schemas.microsoft.com/office/drawing/2014/main" xmlns="" id="{202DFA52-5231-0943-8215-26696734F5BA}"/>
                    </a:ext>
                  </a:extLst>
                </p:cNvPr>
                <p:cNvCxnSpPr>
                  <a:cxnSpLocks/>
                  <a:stCxn id="15" idx="0"/>
                </p:cNvCxnSpPr>
                <p:nvPr/>
              </p:nvCxnSpPr>
              <p:spPr>
                <a:xfrm flipV="1">
                  <a:off x="2208209" y="1889420"/>
                  <a:ext cx="4377238" cy="36038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B7CE69BD-B778-7244-A48C-730E361AEBFC}"/>
                    </a:ext>
                  </a:extLst>
                </p:cNvPr>
                <p:cNvCxnSpPr>
                  <a:cxnSpLocks/>
                  <a:stCxn id="15" idx="5"/>
                </p:cNvCxnSpPr>
                <p:nvPr/>
              </p:nvCxnSpPr>
              <p:spPr>
                <a:xfrm flipV="1">
                  <a:off x="2563827" y="5172403"/>
                  <a:ext cx="5707545" cy="11794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grpSp>
        <p:nvGrpSpPr>
          <p:cNvPr id="57" name="Group 56">
            <a:extLst>
              <a:ext uri="{FF2B5EF4-FFF2-40B4-BE49-F238E27FC236}">
                <a16:creationId xmlns:a16="http://schemas.microsoft.com/office/drawing/2014/main" xmlns="" id="{D63BE6BF-64DA-BA44-9467-BC62FA7D3106}"/>
              </a:ext>
            </a:extLst>
          </p:cNvPr>
          <p:cNvGrpSpPr/>
          <p:nvPr/>
        </p:nvGrpSpPr>
        <p:grpSpPr>
          <a:xfrm>
            <a:off x="21878" y="2733352"/>
            <a:ext cx="2737587" cy="2224465"/>
            <a:chOff x="9318167" y="4194088"/>
            <a:chExt cx="2737587" cy="2224465"/>
          </a:xfrm>
        </p:grpSpPr>
        <p:grpSp>
          <p:nvGrpSpPr>
            <p:cNvPr id="58" name="Group 57">
              <a:extLst>
                <a:ext uri="{FF2B5EF4-FFF2-40B4-BE49-F238E27FC236}">
                  <a16:creationId xmlns:a16="http://schemas.microsoft.com/office/drawing/2014/main" xmlns="" id="{D887D226-4CD4-4540-BE01-6ABD3B0F94F9}"/>
                </a:ext>
              </a:extLst>
            </p:cNvPr>
            <p:cNvGrpSpPr/>
            <p:nvPr/>
          </p:nvGrpSpPr>
          <p:grpSpPr>
            <a:xfrm>
              <a:off x="9318167" y="4194088"/>
              <a:ext cx="2367670" cy="2224465"/>
              <a:chOff x="9322645" y="4194088"/>
              <a:chExt cx="2367670" cy="2224465"/>
            </a:xfrm>
          </p:grpSpPr>
          <p:pic>
            <p:nvPicPr>
              <p:cNvPr id="65" name="Picture 14" descr="https://lh6.googleusercontent.com/-6A9SNjzgSTfg2tR_yqn2AorKG0AhypM8K5uOfpihJ3v2zmo6XO5loJeOujNaU7AWqjacWI5VhH23Nu8fPyBF3LTZcQgjWw9wxHChXjPf2oZ14A4ZBDA1ZS_lp7VgrGqbFaIMdLKdKI">
                <a:extLst>
                  <a:ext uri="{FF2B5EF4-FFF2-40B4-BE49-F238E27FC236}">
                    <a16:creationId xmlns:a16="http://schemas.microsoft.com/office/drawing/2014/main" xmlns="" id="{878EADE3-05C4-2D40-B677-771513997E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7690" y="5654010"/>
                <a:ext cx="329665" cy="764543"/>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xmlns="" id="{E1BA43D6-EBC7-3E40-95A4-C022602F5CCE}"/>
                  </a:ext>
                </a:extLst>
              </p:cNvPr>
              <p:cNvGrpSpPr/>
              <p:nvPr/>
            </p:nvGrpSpPr>
            <p:grpSpPr>
              <a:xfrm>
                <a:off x="9322645" y="4194088"/>
                <a:ext cx="2367670" cy="1219486"/>
                <a:chOff x="4912165" y="4216400"/>
                <a:chExt cx="2367670" cy="1219486"/>
              </a:xfrm>
            </p:grpSpPr>
            <p:sp>
              <p:nvSpPr>
                <p:cNvPr id="67" name="TextBox 66">
                  <a:extLst>
                    <a:ext uri="{FF2B5EF4-FFF2-40B4-BE49-F238E27FC236}">
                      <a16:creationId xmlns:a16="http://schemas.microsoft.com/office/drawing/2014/main" xmlns="" id="{ACF9EBB9-14D4-744E-98F7-F548D0F2E7BB}"/>
                    </a:ext>
                  </a:extLst>
                </p:cNvPr>
                <p:cNvSpPr txBox="1"/>
                <p:nvPr/>
              </p:nvSpPr>
              <p:spPr>
                <a:xfrm>
                  <a:off x="4912165" y="4216400"/>
                  <a:ext cx="2367670" cy="400110"/>
                </a:xfrm>
                <a:prstGeom prst="rect">
                  <a:avLst/>
                </a:prstGeom>
                <a:noFill/>
              </p:spPr>
              <p:txBody>
                <a:bodyPr wrap="square" rtlCol="0">
                  <a:spAutoFit/>
                </a:bodyPr>
                <a:lstStyle/>
                <a:p>
                  <a:r>
                    <a:rPr lang="en-US" sz="2000" dirty="0">
                      <a:latin typeface="Century Gothic" panose="020B0502020202020204" pitchFamily="34" charset="0"/>
                    </a:rPr>
                    <a:t>Habitat Suitability</a:t>
                  </a:r>
                </a:p>
              </p:txBody>
            </p:sp>
            <p:grpSp>
              <p:nvGrpSpPr>
                <p:cNvPr id="68" name="Group 67">
                  <a:extLst>
                    <a:ext uri="{FF2B5EF4-FFF2-40B4-BE49-F238E27FC236}">
                      <a16:creationId xmlns:a16="http://schemas.microsoft.com/office/drawing/2014/main" xmlns="" id="{A5FDEF63-70A9-164C-97FF-FC83F34FD283}"/>
                    </a:ext>
                  </a:extLst>
                </p:cNvPr>
                <p:cNvGrpSpPr/>
                <p:nvPr/>
              </p:nvGrpSpPr>
              <p:grpSpPr>
                <a:xfrm>
                  <a:off x="5388433" y="4568048"/>
                  <a:ext cx="1415134" cy="867838"/>
                  <a:chOff x="9544930" y="4568048"/>
                  <a:chExt cx="1415134" cy="867838"/>
                </a:xfrm>
              </p:grpSpPr>
              <p:pic>
                <p:nvPicPr>
                  <p:cNvPr id="69" name="Picture 8" descr="https://lh6.googleusercontent.com/-yyh3MDRWROCvqs-bFE-qej2aG6X0hk4kF8_yqSVxdkhLDl-D-EQFh9602NYKFuIDoeF6FesrbFDOJFx8pjuhDtni3oTNpS2XHhQ-nd_mYQylpBM1qSZRcUfda3Hd3HsvrriSOAluQk">
                    <a:extLst>
                      <a:ext uri="{FF2B5EF4-FFF2-40B4-BE49-F238E27FC236}">
                        <a16:creationId xmlns:a16="http://schemas.microsoft.com/office/drawing/2014/main" xmlns="" id="{56895351-DB34-7241-BC50-5FE9B7AB9A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4141" r="75287" b="24610"/>
                  <a:stretch/>
                </p:blipFill>
                <p:spPr bwMode="auto">
                  <a:xfrm>
                    <a:off x="9544930" y="4621556"/>
                    <a:ext cx="704850" cy="749342"/>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xmlns="" id="{0193A993-E8C7-2446-BE2C-411CE6EB0E7B}"/>
                      </a:ext>
                    </a:extLst>
                  </p:cNvPr>
                  <p:cNvSpPr txBox="1"/>
                  <p:nvPr/>
                </p:nvSpPr>
                <p:spPr>
                  <a:xfrm>
                    <a:off x="10235347" y="4568048"/>
                    <a:ext cx="716072" cy="338554"/>
                  </a:xfrm>
                  <a:prstGeom prst="rect">
                    <a:avLst/>
                  </a:prstGeom>
                  <a:noFill/>
                </p:spPr>
                <p:txBody>
                  <a:bodyPr wrap="square" rtlCol="0">
                    <a:spAutoFit/>
                  </a:bodyPr>
                  <a:lstStyle/>
                  <a:p>
                    <a:r>
                      <a:rPr lang="en-US" sz="1600" dirty="0">
                        <a:latin typeface="Century Gothic" panose="020B0502020202020204" pitchFamily="34" charset="0"/>
                      </a:rPr>
                      <a:t>High</a:t>
                    </a:r>
                  </a:p>
                </p:txBody>
              </p:sp>
              <p:sp>
                <p:nvSpPr>
                  <p:cNvPr id="71" name="TextBox 70">
                    <a:extLst>
                      <a:ext uri="{FF2B5EF4-FFF2-40B4-BE49-F238E27FC236}">
                        <a16:creationId xmlns:a16="http://schemas.microsoft.com/office/drawing/2014/main" xmlns="" id="{26B58D45-EAEA-6D4C-A309-F33E326D9F28}"/>
                      </a:ext>
                    </a:extLst>
                  </p:cNvPr>
                  <p:cNvSpPr txBox="1"/>
                  <p:nvPr/>
                </p:nvSpPr>
                <p:spPr>
                  <a:xfrm>
                    <a:off x="10268794" y="5097332"/>
                    <a:ext cx="691270" cy="338554"/>
                  </a:xfrm>
                  <a:prstGeom prst="rect">
                    <a:avLst/>
                  </a:prstGeom>
                  <a:noFill/>
                </p:spPr>
                <p:txBody>
                  <a:bodyPr wrap="square" rtlCol="0">
                    <a:spAutoFit/>
                  </a:bodyPr>
                  <a:lstStyle/>
                  <a:p>
                    <a:r>
                      <a:rPr lang="en-US" sz="1600" dirty="0">
                        <a:latin typeface="Century Gothic" panose="020B0502020202020204" pitchFamily="34" charset="0"/>
                      </a:rPr>
                      <a:t>Low</a:t>
                    </a:r>
                  </a:p>
                </p:txBody>
              </p:sp>
            </p:grpSp>
          </p:grpSp>
        </p:grpSp>
        <p:grpSp>
          <p:nvGrpSpPr>
            <p:cNvPr id="59" name="Group 58">
              <a:extLst>
                <a:ext uri="{FF2B5EF4-FFF2-40B4-BE49-F238E27FC236}">
                  <a16:creationId xmlns:a16="http://schemas.microsoft.com/office/drawing/2014/main" xmlns="" id="{D39F7190-510F-EB4B-B0BE-510B1729BF94}"/>
                </a:ext>
              </a:extLst>
            </p:cNvPr>
            <p:cNvGrpSpPr/>
            <p:nvPr/>
          </p:nvGrpSpPr>
          <p:grpSpPr>
            <a:xfrm>
              <a:off x="10264775" y="5868742"/>
              <a:ext cx="1790979" cy="317059"/>
              <a:chOff x="10264775" y="5868742"/>
              <a:chExt cx="1790979" cy="317059"/>
            </a:xfrm>
          </p:grpSpPr>
          <p:sp>
            <p:nvSpPr>
              <p:cNvPr id="60" name="Rectangle 59">
                <a:extLst>
                  <a:ext uri="{FF2B5EF4-FFF2-40B4-BE49-F238E27FC236}">
                    <a16:creationId xmlns:a16="http://schemas.microsoft.com/office/drawing/2014/main" xmlns="" id="{834A98A7-549B-554D-8971-1EDE68B6FB1B}"/>
                  </a:ext>
                </a:extLst>
              </p:cNvPr>
              <p:cNvSpPr>
                <a:spLocks noChangeAspect="1"/>
              </p:cNvSpPr>
              <p:nvPr/>
            </p:nvSpPr>
            <p:spPr>
              <a:xfrm>
                <a:off x="10334620" y="6112649"/>
                <a:ext cx="127939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61" name="Straight Connector 60">
                <a:extLst>
                  <a:ext uri="{FF2B5EF4-FFF2-40B4-BE49-F238E27FC236}">
                    <a16:creationId xmlns:a16="http://schemas.microsoft.com/office/drawing/2014/main" xmlns="" id="{E489C513-9357-1E46-B090-F28716F32704}"/>
                  </a:ext>
                </a:extLst>
              </p:cNvPr>
              <p:cNvCxnSpPr/>
              <p:nvPr/>
            </p:nvCxnSpPr>
            <p:spPr>
              <a:xfrm>
                <a:off x="10337795" y="60894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7BB79F9A-4718-BE40-B9E2-9E240D760C70}"/>
                  </a:ext>
                </a:extLst>
              </p:cNvPr>
              <p:cNvCxnSpPr/>
              <p:nvPr/>
            </p:nvCxnSpPr>
            <p:spPr>
              <a:xfrm>
                <a:off x="11612993" y="6091711"/>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xmlns="" id="{A66D85C1-0BAC-A443-AF9F-4FE72586865E}"/>
                  </a:ext>
                </a:extLst>
              </p:cNvPr>
              <p:cNvSpPr txBox="1"/>
              <p:nvPr/>
            </p:nvSpPr>
            <p:spPr>
              <a:xfrm>
                <a:off x="10264775" y="5868742"/>
                <a:ext cx="148627" cy="276999"/>
              </a:xfrm>
              <a:prstGeom prst="rect">
                <a:avLst/>
              </a:prstGeom>
              <a:noFill/>
            </p:spPr>
            <p:txBody>
              <a:bodyPr wrap="square" rtlCol="0">
                <a:spAutoFit/>
              </a:bodyPr>
              <a:lstStyle/>
              <a:p>
                <a:pPr algn="ctr"/>
                <a:r>
                  <a:rPr lang="en-US" sz="1200" dirty="0"/>
                  <a:t>0</a:t>
                </a:r>
              </a:p>
            </p:txBody>
          </p:sp>
          <p:sp>
            <p:nvSpPr>
              <p:cNvPr id="64" name="TextBox 63">
                <a:extLst>
                  <a:ext uri="{FF2B5EF4-FFF2-40B4-BE49-F238E27FC236}">
                    <a16:creationId xmlns:a16="http://schemas.microsoft.com/office/drawing/2014/main" xmlns="" id="{D1697B00-5B62-7042-A619-2F27F7BCA7BF}"/>
                  </a:ext>
                </a:extLst>
              </p:cNvPr>
              <p:cNvSpPr txBox="1"/>
              <p:nvPr/>
            </p:nvSpPr>
            <p:spPr>
              <a:xfrm>
                <a:off x="11421269" y="5868742"/>
                <a:ext cx="634485" cy="276999"/>
              </a:xfrm>
              <a:prstGeom prst="rect">
                <a:avLst/>
              </a:prstGeom>
              <a:noFill/>
            </p:spPr>
            <p:txBody>
              <a:bodyPr wrap="square" rtlCol="0">
                <a:spAutoFit/>
              </a:bodyPr>
              <a:lstStyle/>
              <a:p>
                <a:pPr algn="ctr"/>
                <a:r>
                  <a:rPr lang="en-US" sz="1200" dirty="0"/>
                  <a:t>10 km </a:t>
                </a:r>
              </a:p>
            </p:txBody>
          </p:sp>
        </p:grpSp>
      </p:grpSp>
      <p:sp>
        <p:nvSpPr>
          <p:cNvPr id="43" name="TextBox 42">
            <a:extLst>
              <a:ext uri="{FF2B5EF4-FFF2-40B4-BE49-F238E27FC236}">
                <a16:creationId xmlns:a16="http://schemas.microsoft.com/office/drawing/2014/main" xmlns="" id="{5CF2B0BF-48F9-ED4F-9E34-3ABE5218D971}"/>
              </a:ext>
            </a:extLst>
          </p:cNvPr>
          <p:cNvSpPr txBox="1"/>
          <p:nvPr/>
        </p:nvSpPr>
        <p:spPr>
          <a:xfrm>
            <a:off x="7697605" y="6546641"/>
            <a:ext cx="4494395" cy="276999"/>
          </a:xfrm>
          <a:prstGeom prst="rect">
            <a:avLst/>
          </a:prstGeom>
          <a:noFill/>
        </p:spPr>
        <p:txBody>
          <a:bodyPr wrap="square" rtlCol="0">
            <a:spAutoFit/>
          </a:bodyPr>
          <a:lstStyle/>
          <a:p>
            <a:pPr algn="r"/>
            <a:r>
              <a:rPr lang="en-US" sz="1200" dirty="0">
                <a:solidFill>
                  <a:schemeClr val="tx1">
                    <a:lumMod val="75000"/>
                    <a:lumOff val="25000"/>
                  </a:schemeClr>
                </a:solidFill>
                <a:latin typeface="Century Gothic" panose="020B0502020202020204" pitchFamily="34" charset="0"/>
              </a:rPr>
              <a:t>Inset Image Credit: </a:t>
            </a:r>
            <a:r>
              <a:rPr lang="en-US" sz="1200" dirty="0">
                <a:solidFill>
                  <a:schemeClr val="tx1">
                    <a:lumMod val="75000"/>
                    <a:lumOff val="25000"/>
                  </a:schemeClr>
                </a:solidFill>
                <a:latin typeface="Century Gothic" panose="020B0502020202020204" pitchFamily="34" charset="0"/>
                <a:sym typeface="Wingdings" pitchFamily="2" charset="2"/>
              </a:rPr>
              <a:t>Imagery ©2018 Google, </a:t>
            </a:r>
            <a:r>
              <a:rPr lang="en-US" sz="1200" dirty="0" err="1">
                <a:solidFill>
                  <a:schemeClr val="tx1">
                    <a:lumMod val="75000"/>
                    <a:lumOff val="25000"/>
                  </a:schemeClr>
                </a:solidFill>
                <a:latin typeface="Century Gothic" panose="020B0502020202020204" pitchFamily="34" charset="0"/>
                <a:sym typeface="Wingdings" pitchFamily="2" charset="2"/>
              </a:rPr>
              <a:t>TerraMetrics</a:t>
            </a:r>
            <a:endParaRPr lang="en-US" sz="1200" dirty="0">
              <a:solidFill>
                <a:schemeClr val="tx1">
                  <a:lumMod val="75000"/>
                  <a:lumOff val="25000"/>
                </a:schemeClr>
              </a:solidFill>
              <a:latin typeface="Century Gothic" panose="020B0502020202020204" pitchFamily="34" charset="0"/>
              <a:sym typeface="Wingdings" pitchFamily="2" charset="2"/>
            </a:endParaRPr>
          </a:p>
        </p:txBody>
      </p:sp>
    </p:spTree>
    <p:extLst>
      <p:ext uri="{BB962C8B-B14F-4D97-AF65-F5344CB8AC3E}">
        <p14:creationId xmlns:p14="http://schemas.microsoft.com/office/powerpoint/2010/main" val="185890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a:t>Results: Habitat Suitability Maps</a:t>
            </a:r>
          </a:p>
        </p:txBody>
      </p:sp>
      <p:grpSp>
        <p:nvGrpSpPr>
          <p:cNvPr id="3" name="Group 2">
            <a:extLst>
              <a:ext uri="{FF2B5EF4-FFF2-40B4-BE49-F238E27FC236}">
                <a16:creationId xmlns:a16="http://schemas.microsoft.com/office/drawing/2014/main" xmlns="" id="{CC39489A-46CA-2848-832D-0E7CB16A9A7A}"/>
              </a:ext>
            </a:extLst>
          </p:cNvPr>
          <p:cNvGrpSpPr/>
          <p:nvPr/>
        </p:nvGrpSpPr>
        <p:grpSpPr>
          <a:xfrm>
            <a:off x="9521212" y="2307314"/>
            <a:ext cx="2421871" cy="2224465"/>
            <a:chOff x="9348936" y="2254306"/>
            <a:chExt cx="2421871" cy="2224465"/>
          </a:xfrm>
        </p:grpSpPr>
        <p:grpSp>
          <p:nvGrpSpPr>
            <p:cNvPr id="58" name="Group 57">
              <a:extLst>
                <a:ext uri="{FF2B5EF4-FFF2-40B4-BE49-F238E27FC236}">
                  <a16:creationId xmlns:a16="http://schemas.microsoft.com/office/drawing/2014/main" xmlns="" id="{D887D226-4CD4-4540-BE01-6ABD3B0F94F9}"/>
                </a:ext>
              </a:extLst>
            </p:cNvPr>
            <p:cNvGrpSpPr/>
            <p:nvPr/>
          </p:nvGrpSpPr>
          <p:grpSpPr>
            <a:xfrm>
              <a:off x="9348936" y="2254306"/>
              <a:ext cx="2367670" cy="2224465"/>
              <a:chOff x="9322645" y="4194088"/>
              <a:chExt cx="2367670" cy="2224465"/>
            </a:xfrm>
          </p:grpSpPr>
          <p:pic>
            <p:nvPicPr>
              <p:cNvPr id="65" name="Picture 14" descr="https://lh6.googleusercontent.com/-6A9SNjzgSTfg2tR_yqn2AorKG0AhypM8K5uOfpihJ3v2zmo6XO5loJeOujNaU7AWqjacWI5VhH23Nu8fPyBF3LTZcQgjWw9wxHChXjPf2oZ14A4ZBDA1ZS_lp7VgrGqbFaIMdLKdKI">
                <a:extLst>
                  <a:ext uri="{FF2B5EF4-FFF2-40B4-BE49-F238E27FC236}">
                    <a16:creationId xmlns:a16="http://schemas.microsoft.com/office/drawing/2014/main" xmlns="" id="{878EADE3-05C4-2D40-B677-771513997E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7690" y="5654010"/>
                <a:ext cx="329665" cy="764543"/>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xmlns="" id="{E1BA43D6-EBC7-3E40-95A4-C022602F5CCE}"/>
                  </a:ext>
                </a:extLst>
              </p:cNvPr>
              <p:cNvGrpSpPr/>
              <p:nvPr/>
            </p:nvGrpSpPr>
            <p:grpSpPr>
              <a:xfrm>
                <a:off x="9322645" y="4194088"/>
                <a:ext cx="2367670" cy="1219486"/>
                <a:chOff x="4912165" y="4216400"/>
                <a:chExt cx="2367670" cy="1219486"/>
              </a:xfrm>
            </p:grpSpPr>
            <p:sp>
              <p:nvSpPr>
                <p:cNvPr id="67" name="TextBox 66">
                  <a:extLst>
                    <a:ext uri="{FF2B5EF4-FFF2-40B4-BE49-F238E27FC236}">
                      <a16:creationId xmlns:a16="http://schemas.microsoft.com/office/drawing/2014/main" xmlns="" id="{ACF9EBB9-14D4-744E-98F7-F548D0F2E7BB}"/>
                    </a:ext>
                  </a:extLst>
                </p:cNvPr>
                <p:cNvSpPr txBox="1"/>
                <p:nvPr/>
              </p:nvSpPr>
              <p:spPr>
                <a:xfrm>
                  <a:off x="4912165" y="4216400"/>
                  <a:ext cx="2367670" cy="400110"/>
                </a:xfrm>
                <a:prstGeom prst="rect">
                  <a:avLst/>
                </a:prstGeom>
                <a:noFill/>
              </p:spPr>
              <p:txBody>
                <a:bodyPr wrap="square" rtlCol="0">
                  <a:spAutoFit/>
                </a:bodyPr>
                <a:lstStyle/>
                <a:p>
                  <a:r>
                    <a:rPr lang="en-US" sz="2000" dirty="0">
                      <a:latin typeface="Century Gothic" panose="020B0502020202020204" pitchFamily="34" charset="0"/>
                    </a:rPr>
                    <a:t>Habitat Suitability</a:t>
                  </a:r>
                </a:p>
              </p:txBody>
            </p:sp>
            <p:grpSp>
              <p:nvGrpSpPr>
                <p:cNvPr id="68" name="Group 67">
                  <a:extLst>
                    <a:ext uri="{FF2B5EF4-FFF2-40B4-BE49-F238E27FC236}">
                      <a16:creationId xmlns:a16="http://schemas.microsoft.com/office/drawing/2014/main" xmlns="" id="{A5FDEF63-70A9-164C-97FF-FC83F34FD283}"/>
                    </a:ext>
                  </a:extLst>
                </p:cNvPr>
                <p:cNvGrpSpPr/>
                <p:nvPr/>
              </p:nvGrpSpPr>
              <p:grpSpPr>
                <a:xfrm>
                  <a:off x="5388433" y="4568048"/>
                  <a:ext cx="1415134" cy="867838"/>
                  <a:chOff x="9544930" y="4568048"/>
                  <a:chExt cx="1415134" cy="867838"/>
                </a:xfrm>
              </p:grpSpPr>
              <p:pic>
                <p:nvPicPr>
                  <p:cNvPr id="69" name="Picture 8" descr="https://lh6.googleusercontent.com/-yyh3MDRWROCvqs-bFE-qej2aG6X0hk4kF8_yqSVxdkhLDl-D-EQFh9602NYKFuIDoeF6FesrbFDOJFx8pjuhDtni3oTNpS2XHhQ-nd_mYQylpBM1qSZRcUfda3Hd3HsvrriSOAluQk">
                    <a:extLst>
                      <a:ext uri="{FF2B5EF4-FFF2-40B4-BE49-F238E27FC236}">
                        <a16:creationId xmlns:a16="http://schemas.microsoft.com/office/drawing/2014/main" xmlns="" id="{56895351-DB34-7241-BC50-5FE9B7AB9A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141" r="75287" b="24610"/>
                  <a:stretch/>
                </p:blipFill>
                <p:spPr bwMode="auto">
                  <a:xfrm>
                    <a:off x="9544930" y="4621556"/>
                    <a:ext cx="704850" cy="749342"/>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xmlns="" id="{0193A993-E8C7-2446-BE2C-411CE6EB0E7B}"/>
                      </a:ext>
                    </a:extLst>
                  </p:cNvPr>
                  <p:cNvSpPr txBox="1"/>
                  <p:nvPr/>
                </p:nvSpPr>
                <p:spPr>
                  <a:xfrm>
                    <a:off x="10235347" y="4568048"/>
                    <a:ext cx="716072" cy="338554"/>
                  </a:xfrm>
                  <a:prstGeom prst="rect">
                    <a:avLst/>
                  </a:prstGeom>
                  <a:noFill/>
                </p:spPr>
                <p:txBody>
                  <a:bodyPr wrap="square" rtlCol="0">
                    <a:spAutoFit/>
                  </a:bodyPr>
                  <a:lstStyle/>
                  <a:p>
                    <a:r>
                      <a:rPr lang="en-US" sz="1600" dirty="0">
                        <a:latin typeface="Century Gothic" panose="020B0502020202020204" pitchFamily="34" charset="0"/>
                      </a:rPr>
                      <a:t>High</a:t>
                    </a:r>
                  </a:p>
                </p:txBody>
              </p:sp>
              <p:sp>
                <p:nvSpPr>
                  <p:cNvPr id="71" name="TextBox 70">
                    <a:extLst>
                      <a:ext uri="{FF2B5EF4-FFF2-40B4-BE49-F238E27FC236}">
                        <a16:creationId xmlns:a16="http://schemas.microsoft.com/office/drawing/2014/main" xmlns="" id="{26B58D45-EAEA-6D4C-A309-F33E326D9F28}"/>
                      </a:ext>
                    </a:extLst>
                  </p:cNvPr>
                  <p:cNvSpPr txBox="1"/>
                  <p:nvPr/>
                </p:nvSpPr>
                <p:spPr>
                  <a:xfrm>
                    <a:off x="10268794" y="5097332"/>
                    <a:ext cx="691270" cy="338554"/>
                  </a:xfrm>
                  <a:prstGeom prst="rect">
                    <a:avLst/>
                  </a:prstGeom>
                  <a:noFill/>
                </p:spPr>
                <p:txBody>
                  <a:bodyPr wrap="square" rtlCol="0">
                    <a:spAutoFit/>
                  </a:bodyPr>
                  <a:lstStyle/>
                  <a:p>
                    <a:r>
                      <a:rPr lang="en-US" sz="1600" dirty="0">
                        <a:latin typeface="Century Gothic" panose="020B0502020202020204" pitchFamily="34" charset="0"/>
                      </a:rPr>
                      <a:t>Low</a:t>
                    </a:r>
                  </a:p>
                </p:txBody>
              </p:sp>
            </p:grpSp>
          </p:grpSp>
        </p:grpSp>
        <p:grpSp>
          <p:nvGrpSpPr>
            <p:cNvPr id="59" name="Group 58">
              <a:extLst>
                <a:ext uri="{FF2B5EF4-FFF2-40B4-BE49-F238E27FC236}">
                  <a16:creationId xmlns:a16="http://schemas.microsoft.com/office/drawing/2014/main" xmlns="" id="{D39F7190-510F-EB4B-B0BE-510B1729BF94}"/>
                </a:ext>
              </a:extLst>
            </p:cNvPr>
            <p:cNvGrpSpPr/>
            <p:nvPr/>
          </p:nvGrpSpPr>
          <p:grpSpPr>
            <a:xfrm>
              <a:off x="10174291" y="3917398"/>
              <a:ext cx="1596516" cy="316003"/>
              <a:chOff x="10342600" y="5868742"/>
              <a:chExt cx="1807727" cy="316003"/>
            </a:xfrm>
          </p:grpSpPr>
          <p:sp>
            <p:nvSpPr>
              <p:cNvPr id="60" name="Rectangle 59">
                <a:extLst>
                  <a:ext uri="{FF2B5EF4-FFF2-40B4-BE49-F238E27FC236}">
                    <a16:creationId xmlns:a16="http://schemas.microsoft.com/office/drawing/2014/main" xmlns="" id="{834A98A7-549B-554D-8971-1EDE68B6FB1B}"/>
                  </a:ext>
                </a:extLst>
              </p:cNvPr>
              <p:cNvSpPr>
                <a:spLocks noChangeAspect="1"/>
              </p:cNvSpPr>
              <p:nvPr/>
            </p:nvSpPr>
            <p:spPr>
              <a:xfrm>
                <a:off x="10410817" y="6115950"/>
                <a:ext cx="1203195" cy="68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61" name="Straight Connector 60">
                <a:extLst>
                  <a:ext uri="{FF2B5EF4-FFF2-40B4-BE49-F238E27FC236}">
                    <a16:creationId xmlns:a16="http://schemas.microsoft.com/office/drawing/2014/main" xmlns="" id="{E489C513-9357-1E46-B090-F28716F32704}"/>
                  </a:ext>
                </a:extLst>
              </p:cNvPr>
              <p:cNvCxnSpPr/>
              <p:nvPr/>
            </p:nvCxnSpPr>
            <p:spPr>
              <a:xfrm>
                <a:off x="10414657" y="60894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7BB79F9A-4718-BE40-B9E2-9E240D760C70}"/>
                  </a:ext>
                </a:extLst>
              </p:cNvPr>
              <p:cNvCxnSpPr/>
              <p:nvPr/>
            </p:nvCxnSpPr>
            <p:spPr>
              <a:xfrm>
                <a:off x="11612993" y="6091711"/>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xmlns="" id="{A66D85C1-0BAC-A443-AF9F-4FE72586865E}"/>
                  </a:ext>
                </a:extLst>
              </p:cNvPr>
              <p:cNvSpPr txBox="1"/>
              <p:nvPr/>
            </p:nvSpPr>
            <p:spPr>
              <a:xfrm>
                <a:off x="10342600" y="5868742"/>
                <a:ext cx="148627" cy="276999"/>
              </a:xfrm>
              <a:prstGeom prst="rect">
                <a:avLst/>
              </a:prstGeom>
              <a:noFill/>
            </p:spPr>
            <p:txBody>
              <a:bodyPr wrap="square" rtlCol="0">
                <a:spAutoFit/>
              </a:bodyPr>
              <a:lstStyle/>
              <a:p>
                <a:pPr algn="ctr"/>
                <a:r>
                  <a:rPr lang="en-US" sz="1200" dirty="0"/>
                  <a:t>0</a:t>
                </a:r>
              </a:p>
            </p:txBody>
          </p:sp>
          <p:sp>
            <p:nvSpPr>
              <p:cNvPr id="64" name="TextBox 63">
                <a:extLst>
                  <a:ext uri="{FF2B5EF4-FFF2-40B4-BE49-F238E27FC236}">
                    <a16:creationId xmlns:a16="http://schemas.microsoft.com/office/drawing/2014/main" xmlns="" id="{D1697B00-5B62-7042-A619-2F27F7BCA7BF}"/>
                  </a:ext>
                </a:extLst>
              </p:cNvPr>
              <p:cNvSpPr txBox="1"/>
              <p:nvPr/>
            </p:nvSpPr>
            <p:spPr>
              <a:xfrm>
                <a:off x="11398843" y="5868742"/>
                <a:ext cx="751484" cy="276999"/>
              </a:xfrm>
              <a:prstGeom prst="rect">
                <a:avLst/>
              </a:prstGeom>
              <a:noFill/>
            </p:spPr>
            <p:txBody>
              <a:bodyPr wrap="square" rtlCol="0">
                <a:spAutoFit/>
              </a:bodyPr>
              <a:lstStyle/>
              <a:p>
                <a:pPr algn="ctr"/>
                <a:r>
                  <a:rPr lang="en-US" sz="1200" dirty="0"/>
                  <a:t>10 km </a:t>
                </a:r>
              </a:p>
            </p:txBody>
          </p:sp>
        </p:grpSp>
      </p:grpSp>
      <p:pic>
        <p:nvPicPr>
          <p:cNvPr id="7170" name="Picture 2" descr="https://lh5.googleusercontent.com/N556Cugd4uqbCU7upq_EUam9kktPcEtpcfD738vNHmD5OHz8MP1g1_I_oTwVpFx2XhVgqpq0DQLjw7-ETi6V7DUM_4nIJ6h-f19ID3xMl6rI-MP2k1nzu9tQtxrdDVvoyk14Y4Nss4g">
            <a:extLst>
              <a:ext uri="{FF2B5EF4-FFF2-40B4-BE49-F238E27FC236}">
                <a16:creationId xmlns:a16="http://schemas.microsoft.com/office/drawing/2014/main" xmlns="" id="{493E7FE1-6EDC-DA46-8BAA-0900C54E12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320"/>
          <a:stretch/>
        </p:blipFill>
        <p:spPr bwMode="auto">
          <a:xfrm>
            <a:off x="253583" y="1058067"/>
            <a:ext cx="2997364" cy="421353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h4.googleusercontent.com/tb2QC3r5QDS6snQnBY1jzDdBU_V6oiGRDi1vQTiIGEnNSAO5OhLLK71SNxgiq-qlCYquLMTyrbnEGL9r0GRLOFfh7HtH-kvVBXT2nkF5h67uEAyypN75vvUgvs4hnF3lEmSGrq7LF28">
            <a:extLst>
              <a:ext uri="{FF2B5EF4-FFF2-40B4-BE49-F238E27FC236}">
                <a16:creationId xmlns:a16="http://schemas.microsoft.com/office/drawing/2014/main" xmlns="" id="{91701BF1-4342-8A4A-A554-517075A2E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8120" y="1058067"/>
            <a:ext cx="3028189" cy="421353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lh6.googleusercontent.com/4GDSYVTjdy3sDIYabeZADTMF9KN31C1xAXGhJAWCFYE86ykX8Y-s-G7XFlPPA_Wk-KjkZAtbEe2rB_kkCb6JRt5Sr5u8DfKX-hqqAI8dO8fjIIWHst11tQIrjFG3cVnvAODshKNSlfY">
            <a:extLst>
              <a:ext uri="{FF2B5EF4-FFF2-40B4-BE49-F238E27FC236}">
                <a16:creationId xmlns:a16="http://schemas.microsoft.com/office/drawing/2014/main" xmlns="" id="{F51F0415-3C63-6647-BD4B-006AEEF270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2842" y="1058067"/>
            <a:ext cx="2204003" cy="421353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lh4.googleusercontent.com/RZYCYoEVzUo7kEHvXQJhnHswYF2NIO5VavM2MnubVkH3JZuydJKHMYB6krzsJ-lrsZoCxxHNy83kZfXG2wQ-VgsFt9KlqUDDb2VAv2GmOHGRtpLXL7TQTE76iJ_x9h5pfdQzhmKgDXA">
            <a:extLst>
              <a:ext uri="{FF2B5EF4-FFF2-40B4-BE49-F238E27FC236}">
                <a16:creationId xmlns:a16="http://schemas.microsoft.com/office/drawing/2014/main" xmlns="" id="{4CAB53CF-A1D5-AA4C-A110-69CCAB9BED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4781" y="1058067"/>
            <a:ext cx="2176222" cy="4213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06609BF-A464-134A-AD39-55972947E29D}"/>
              </a:ext>
            </a:extLst>
          </p:cNvPr>
          <p:cNvSpPr txBox="1"/>
          <p:nvPr/>
        </p:nvSpPr>
        <p:spPr>
          <a:xfrm>
            <a:off x="253584" y="5279194"/>
            <a:ext cx="2186202" cy="923330"/>
          </a:xfrm>
          <a:prstGeom prst="rect">
            <a:avLst/>
          </a:prstGeom>
          <a:noFill/>
        </p:spPr>
        <p:txBody>
          <a:bodyPr wrap="square" rtlCol="0">
            <a:spAutoFit/>
          </a:bodyPr>
          <a:lstStyle/>
          <a:p>
            <a:pPr algn="ctr"/>
            <a:r>
              <a:rPr lang="en-US" dirty="0">
                <a:solidFill>
                  <a:schemeClr val="tx1">
                    <a:lumMod val="75000"/>
                    <a:lumOff val="25000"/>
                  </a:schemeClr>
                </a:solidFill>
              </a:rPr>
              <a:t>Factors </a:t>
            </a:r>
          </a:p>
          <a:p>
            <a:pPr algn="ctr"/>
            <a:r>
              <a:rPr lang="en-US" dirty="0">
                <a:solidFill>
                  <a:schemeClr val="tx1">
                    <a:lumMod val="75000"/>
                    <a:lumOff val="25000"/>
                  </a:schemeClr>
                </a:solidFill>
              </a:rPr>
              <a:t>Weighted </a:t>
            </a:r>
          </a:p>
          <a:p>
            <a:pPr algn="ctr"/>
            <a:r>
              <a:rPr lang="en-US" dirty="0">
                <a:solidFill>
                  <a:schemeClr val="tx1">
                    <a:lumMod val="75000"/>
                    <a:lumOff val="25000"/>
                  </a:schemeClr>
                </a:solidFill>
              </a:rPr>
              <a:t>Equally</a:t>
            </a:r>
          </a:p>
        </p:txBody>
      </p:sp>
      <p:sp>
        <p:nvSpPr>
          <p:cNvPr id="37" name="TextBox 36">
            <a:extLst>
              <a:ext uri="{FF2B5EF4-FFF2-40B4-BE49-F238E27FC236}">
                <a16:creationId xmlns:a16="http://schemas.microsoft.com/office/drawing/2014/main" xmlns="" id="{F9E81B35-85CE-9C44-98E9-DB6477E3C9B5}"/>
              </a:ext>
            </a:extLst>
          </p:cNvPr>
          <p:cNvSpPr txBox="1"/>
          <p:nvPr/>
        </p:nvSpPr>
        <p:spPr>
          <a:xfrm>
            <a:off x="2565319" y="5279194"/>
            <a:ext cx="2137925" cy="923330"/>
          </a:xfrm>
          <a:prstGeom prst="rect">
            <a:avLst/>
          </a:prstGeom>
          <a:noFill/>
        </p:spPr>
        <p:txBody>
          <a:bodyPr wrap="square" rtlCol="0">
            <a:spAutoFit/>
          </a:bodyPr>
          <a:lstStyle/>
          <a:p>
            <a:pPr algn="ctr"/>
            <a:r>
              <a:rPr lang="en-US" dirty="0">
                <a:solidFill>
                  <a:schemeClr val="tx1">
                    <a:lumMod val="75000"/>
                    <a:lumOff val="25000"/>
                  </a:schemeClr>
                </a:solidFill>
              </a:rPr>
              <a:t>Bathymetry</a:t>
            </a:r>
          </a:p>
          <a:p>
            <a:pPr algn="ctr"/>
            <a:r>
              <a:rPr lang="en-US" dirty="0">
                <a:solidFill>
                  <a:schemeClr val="tx1">
                    <a:lumMod val="75000"/>
                    <a:lumOff val="25000"/>
                  </a:schemeClr>
                </a:solidFill>
              </a:rPr>
              <a:t>Weighted </a:t>
            </a:r>
          </a:p>
          <a:p>
            <a:pPr algn="ctr"/>
            <a:r>
              <a:rPr lang="en-US" dirty="0">
                <a:solidFill>
                  <a:schemeClr val="tx1">
                    <a:lumMod val="75000"/>
                    <a:lumOff val="25000"/>
                  </a:schemeClr>
                </a:solidFill>
              </a:rPr>
              <a:t>Less</a:t>
            </a:r>
          </a:p>
        </p:txBody>
      </p:sp>
      <p:sp>
        <p:nvSpPr>
          <p:cNvPr id="38" name="TextBox 37">
            <a:extLst>
              <a:ext uri="{FF2B5EF4-FFF2-40B4-BE49-F238E27FC236}">
                <a16:creationId xmlns:a16="http://schemas.microsoft.com/office/drawing/2014/main" xmlns="" id="{38561F15-9651-854B-8A11-EBC3C807EA4A}"/>
              </a:ext>
            </a:extLst>
          </p:cNvPr>
          <p:cNvSpPr txBox="1"/>
          <p:nvPr/>
        </p:nvSpPr>
        <p:spPr>
          <a:xfrm>
            <a:off x="4725093" y="5279194"/>
            <a:ext cx="2361700" cy="1200329"/>
          </a:xfrm>
          <a:prstGeom prst="rect">
            <a:avLst/>
          </a:prstGeom>
          <a:noFill/>
        </p:spPr>
        <p:txBody>
          <a:bodyPr wrap="square" rtlCol="0">
            <a:spAutoFit/>
          </a:bodyPr>
          <a:lstStyle/>
          <a:p>
            <a:pPr algn="ctr"/>
            <a:r>
              <a:rPr lang="en-US" dirty="0">
                <a:solidFill>
                  <a:schemeClr val="tx1">
                    <a:lumMod val="75000"/>
                    <a:lumOff val="25000"/>
                  </a:schemeClr>
                </a:solidFill>
              </a:rPr>
              <a:t>Water </a:t>
            </a:r>
          </a:p>
          <a:p>
            <a:pPr algn="ctr"/>
            <a:r>
              <a:rPr lang="en-US" dirty="0">
                <a:solidFill>
                  <a:schemeClr val="tx1">
                    <a:lumMod val="75000"/>
                    <a:lumOff val="25000"/>
                  </a:schemeClr>
                </a:solidFill>
              </a:rPr>
              <a:t>Temperature</a:t>
            </a:r>
          </a:p>
          <a:p>
            <a:pPr algn="ctr"/>
            <a:r>
              <a:rPr lang="en-US" dirty="0">
                <a:solidFill>
                  <a:schemeClr val="tx1">
                    <a:lumMod val="75000"/>
                    <a:lumOff val="25000"/>
                  </a:schemeClr>
                </a:solidFill>
              </a:rPr>
              <a:t>Weighted </a:t>
            </a:r>
          </a:p>
          <a:p>
            <a:pPr algn="ctr"/>
            <a:r>
              <a:rPr lang="en-US" dirty="0">
                <a:solidFill>
                  <a:schemeClr val="tx1">
                    <a:lumMod val="75000"/>
                    <a:lumOff val="25000"/>
                  </a:schemeClr>
                </a:solidFill>
              </a:rPr>
              <a:t>More</a:t>
            </a:r>
          </a:p>
        </p:txBody>
      </p:sp>
      <p:sp>
        <p:nvSpPr>
          <p:cNvPr id="39" name="TextBox 38">
            <a:extLst>
              <a:ext uri="{FF2B5EF4-FFF2-40B4-BE49-F238E27FC236}">
                <a16:creationId xmlns:a16="http://schemas.microsoft.com/office/drawing/2014/main" xmlns="" id="{7C8F7418-C0D4-CE4A-8C4B-FD6E7708A6C7}"/>
              </a:ext>
            </a:extLst>
          </p:cNvPr>
          <p:cNvSpPr txBox="1"/>
          <p:nvPr/>
        </p:nvSpPr>
        <p:spPr>
          <a:xfrm>
            <a:off x="7014157" y="5279194"/>
            <a:ext cx="2471298" cy="1477328"/>
          </a:xfrm>
          <a:prstGeom prst="rect">
            <a:avLst/>
          </a:prstGeom>
          <a:noFill/>
        </p:spPr>
        <p:txBody>
          <a:bodyPr wrap="square" rtlCol="0">
            <a:spAutoFit/>
          </a:bodyPr>
          <a:lstStyle/>
          <a:p>
            <a:pPr algn="ctr"/>
            <a:r>
              <a:rPr lang="en-US" dirty="0">
                <a:solidFill>
                  <a:schemeClr val="tx1">
                    <a:lumMod val="75000"/>
                    <a:lumOff val="25000"/>
                  </a:schemeClr>
                </a:solidFill>
              </a:rPr>
              <a:t>Bathymetry </a:t>
            </a:r>
          </a:p>
          <a:p>
            <a:pPr algn="ctr"/>
            <a:r>
              <a:rPr lang="en-US" dirty="0">
                <a:solidFill>
                  <a:schemeClr val="tx1">
                    <a:lumMod val="75000"/>
                    <a:lumOff val="25000"/>
                  </a:schemeClr>
                </a:solidFill>
              </a:rPr>
              <a:t>Weighted Less </a:t>
            </a:r>
          </a:p>
          <a:p>
            <a:pPr algn="ctr"/>
            <a:r>
              <a:rPr lang="en-US" dirty="0">
                <a:solidFill>
                  <a:schemeClr val="tx1">
                    <a:lumMod val="75000"/>
                    <a:lumOff val="25000"/>
                  </a:schemeClr>
                </a:solidFill>
              </a:rPr>
              <a:t>&amp;</a:t>
            </a:r>
          </a:p>
          <a:p>
            <a:pPr algn="ctr"/>
            <a:r>
              <a:rPr lang="en-US" dirty="0">
                <a:solidFill>
                  <a:schemeClr val="tx1">
                    <a:lumMod val="75000"/>
                    <a:lumOff val="25000"/>
                  </a:schemeClr>
                </a:solidFill>
              </a:rPr>
              <a:t>Water Temperature</a:t>
            </a:r>
          </a:p>
          <a:p>
            <a:pPr algn="ctr"/>
            <a:r>
              <a:rPr lang="en-US" dirty="0">
                <a:solidFill>
                  <a:schemeClr val="tx1">
                    <a:lumMod val="75000"/>
                    <a:lumOff val="25000"/>
                  </a:schemeClr>
                </a:solidFill>
              </a:rPr>
              <a:t>Weighted More</a:t>
            </a:r>
          </a:p>
        </p:txBody>
      </p:sp>
    </p:spTree>
    <p:extLst>
      <p:ext uri="{BB962C8B-B14F-4D97-AF65-F5344CB8AC3E}">
        <p14:creationId xmlns:p14="http://schemas.microsoft.com/office/powerpoint/2010/main" val="296050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172"/>
                                        </p:tgtEl>
                                        <p:attrNameLst>
                                          <p:attrName>style.visibility</p:attrName>
                                        </p:attrNameLst>
                                      </p:cBhvr>
                                      <p:to>
                                        <p:strVal val="visible"/>
                                      </p:to>
                                    </p:set>
                                    <p:animEffect transition="in" filter="fade">
                                      <p:cBhvr>
                                        <p:cTn id="24" dur="1000"/>
                                        <p:tgtEl>
                                          <p:spTgt spid="7172"/>
                                        </p:tgtEl>
                                      </p:cBhvr>
                                    </p:animEffect>
                                    <p:anim calcmode="lin" valueType="num">
                                      <p:cBhvr>
                                        <p:cTn id="25" dur="1000" fill="hold"/>
                                        <p:tgtEl>
                                          <p:spTgt spid="7172"/>
                                        </p:tgtEl>
                                        <p:attrNameLst>
                                          <p:attrName>ppt_x</p:attrName>
                                        </p:attrNameLst>
                                      </p:cBhvr>
                                      <p:tavLst>
                                        <p:tav tm="0">
                                          <p:val>
                                            <p:strVal val="#ppt_x"/>
                                          </p:val>
                                        </p:tav>
                                        <p:tav tm="100000">
                                          <p:val>
                                            <p:strVal val="#ppt_x"/>
                                          </p:val>
                                        </p:tav>
                                      </p:tavLst>
                                    </p:anim>
                                    <p:anim calcmode="lin" valueType="num">
                                      <p:cBhvr>
                                        <p:cTn id="26" dur="1000" fill="hold"/>
                                        <p:tgtEl>
                                          <p:spTgt spid="717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1000"/>
                                        <p:tgtEl>
                                          <p:spTgt spid="37"/>
                                        </p:tgtEl>
                                      </p:cBhvr>
                                    </p:animEffect>
                                    <p:anim calcmode="lin" valueType="num">
                                      <p:cBhvr>
                                        <p:cTn id="30" dur="1000" fill="hold"/>
                                        <p:tgtEl>
                                          <p:spTgt spid="37"/>
                                        </p:tgtEl>
                                        <p:attrNameLst>
                                          <p:attrName>ppt_x</p:attrName>
                                        </p:attrNameLst>
                                      </p:cBhvr>
                                      <p:tavLst>
                                        <p:tav tm="0">
                                          <p:val>
                                            <p:strVal val="#ppt_x"/>
                                          </p:val>
                                        </p:tav>
                                        <p:tav tm="100000">
                                          <p:val>
                                            <p:strVal val="#ppt_x"/>
                                          </p:val>
                                        </p:tav>
                                      </p:tavLst>
                                    </p:anim>
                                    <p:anim calcmode="lin" valueType="num">
                                      <p:cBhvr>
                                        <p:cTn id="3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174"/>
                                        </p:tgtEl>
                                        <p:attrNameLst>
                                          <p:attrName>style.visibility</p:attrName>
                                        </p:attrNameLst>
                                      </p:cBhvr>
                                      <p:to>
                                        <p:strVal val="visible"/>
                                      </p:to>
                                    </p:set>
                                    <p:animEffect transition="in" filter="fade">
                                      <p:cBhvr>
                                        <p:cTn id="36" dur="1000"/>
                                        <p:tgtEl>
                                          <p:spTgt spid="7174"/>
                                        </p:tgtEl>
                                      </p:cBhvr>
                                    </p:animEffect>
                                    <p:anim calcmode="lin" valueType="num">
                                      <p:cBhvr>
                                        <p:cTn id="37" dur="1000" fill="hold"/>
                                        <p:tgtEl>
                                          <p:spTgt spid="7174"/>
                                        </p:tgtEl>
                                        <p:attrNameLst>
                                          <p:attrName>ppt_x</p:attrName>
                                        </p:attrNameLst>
                                      </p:cBhvr>
                                      <p:tavLst>
                                        <p:tav tm="0">
                                          <p:val>
                                            <p:strVal val="#ppt_x"/>
                                          </p:val>
                                        </p:tav>
                                        <p:tav tm="100000">
                                          <p:val>
                                            <p:strVal val="#ppt_x"/>
                                          </p:val>
                                        </p:tav>
                                      </p:tavLst>
                                    </p:anim>
                                    <p:anim calcmode="lin" valueType="num">
                                      <p:cBhvr>
                                        <p:cTn id="38" dur="1000" fill="hold"/>
                                        <p:tgtEl>
                                          <p:spTgt spid="717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1000"/>
                                        <p:tgtEl>
                                          <p:spTgt spid="38"/>
                                        </p:tgtEl>
                                      </p:cBhvr>
                                    </p:animEffect>
                                    <p:anim calcmode="lin" valueType="num">
                                      <p:cBhvr>
                                        <p:cTn id="42" dur="1000" fill="hold"/>
                                        <p:tgtEl>
                                          <p:spTgt spid="38"/>
                                        </p:tgtEl>
                                        <p:attrNameLst>
                                          <p:attrName>ppt_x</p:attrName>
                                        </p:attrNameLst>
                                      </p:cBhvr>
                                      <p:tavLst>
                                        <p:tav tm="0">
                                          <p:val>
                                            <p:strVal val="#ppt_x"/>
                                          </p:val>
                                        </p:tav>
                                        <p:tav tm="100000">
                                          <p:val>
                                            <p:strVal val="#ppt_x"/>
                                          </p:val>
                                        </p:tav>
                                      </p:tavLst>
                                    </p:anim>
                                    <p:anim calcmode="lin" valueType="num">
                                      <p:cBhvr>
                                        <p:cTn id="4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7176"/>
                                        </p:tgtEl>
                                        <p:attrNameLst>
                                          <p:attrName>style.visibility</p:attrName>
                                        </p:attrNameLst>
                                      </p:cBhvr>
                                      <p:to>
                                        <p:strVal val="visible"/>
                                      </p:to>
                                    </p:set>
                                    <p:animEffect transition="in" filter="fade">
                                      <p:cBhvr>
                                        <p:cTn id="48" dur="1000"/>
                                        <p:tgtEl>
                                          <p:spTgt spid="7176"/>
                                        </p:tgtEl>
                                      </p:cBhvr>
                                    </p:animEffect>
                                    <p:anim calcmode="lin" valueType="num">
                                      <p:cBhvr>
                                        <p:cTn id="49" dur="1000" fill="hold"/>
                                        <p:tgtEl>
                                          <p:spTgt spid="7176"/>
                                        </p:tgtEl>
                                        <p:attrNameLst>
                                          <p:attrName>ppt_x</p:attrName>
                                        </p:attrNameLst>
                                      </p:cBhvr>
                                      <p:tavLst>
                                        <p:tav tm="0">
                                          <p:val>
                                            <p:strVal val="#ppt_x"/>
                                          </p:val>
                                        </p:tav>
                                        <p:tav tm="100000">
                                          <p:val>
                                            <p:strVal val="#ppt_x"/>
                                          </p:val>
                                        </p:tav>
                                      </p:tavLst>
                                    </p:anim>
                                    <p:anim calcmode="lin" valueType="num">
                                      <p:cBhvr>
                                        <p:cTn id="50" dur="1000" fill="hold"/>
                                        <p:tgtEl>
                                          <p:spTgt spid="717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1000"/>
                                        <p:tgtEl>
                                          <p:spTgt spid="39"/>
                                        </p:tgtEl>
                                      </p:cBhvr>
                                    </p:animEffect>
                                    <p:anim calcmode="lin" valueType="num">
                                      <p:cBhvr>
                                        <p:cTn id="54" dur="1000" fill="hold"/>
                                        <p:tgtEl>
                                          <p:spTgt spid="39"/>
                                        </p:tgtEl>
                                        <p:attrNameLst>
                                          <p:attrName>ppt_x</p:attrName>
                                        </p:attrNameLst>
                                      </p:cBhvr>
                                      <p:tavLst>
                                        <p:tav tm="0">
                                          <p:val>
                                            <p:strVal val="#ppt_x"/>
                                          </p:val>
                                        </p:tav>
                                        <p:tav tm="100000">
                                          <p:val>
                                            <p:strVal val="#ppt_x"/>
                                          </p:val>
                                        </p:tav>
                                      </p:tavLst>
                                    </p:anim>
                                    <p:anim calcmode="lin" valueType="num">
                                      <p:cBhvr>
                                        <p:cTn id="5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7"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65124"/>
            <a:ext cx="11707346" cy="479425"/>
          </a:xfrm>
        </p:spPr>
        <p:txBody>
          <a:bodyPr/>
          <a:lstStyle/>
          <a:p>
            <a:r>
              <a:rPr lang="en-US" sz="3400" dirty="0"/>
              <a:t>Methodology: </a:t>
            </a:r>
            <a:r>
              <a:rPr lang="en-US" sz="2800" dirty="0"/>
              <a:t>Submerged Aquatic Vegetation (SAV) Maps</a:t>
            </a:r>
          </a:p>
        </p:txBody>
      </p:sp>
      <p:pic>
        <p:nvPicPr>
          <p:cNvPr id="13" name="Google Shape;396;p32">
            <a:extLst>
              <a:ext uri="{FF2B5EF4-FFF2-40B4-BE49-F238E27FC236}">
                <a16:creationId xmlns:a16="http://schemas.microsoft.com/office/drawing/2014/main" xmlns="" id="{FBF00659-40A0-1F48-B35B-9A7826D54EF0}"/>
              </a:ext>
            </a:extLst>
          </p:cNvPr>
          <p:cNvPicPr preferRelativeResize="0"/>
          <p:nvPr/>
        </p:nvPicPr>
        <p:blipFill rotWithShape="1">
          <a:blip r:embed="rId3">
            <a:alphaModFix/>
          </a:blip>
          <a:srcRect/>
          <a:stretch/>
        </p:blipFill>
        <p:spPr>
          <a:xfrm>
            <a:off x="799191" y="1158517"/>
            <a:ext cx="6943013" cy="1165118"/>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14" name="Google Shape;397;p32">
            <a:extLst>
              <a:ext uri="{FF2B5EF4-FFF2-40B4-BE49-F238E27FC236}">
                <a16:creationId xmlns:a16="http://schemas.microsoft.com/office/drawing/2014/main" xmlns="" id="{C23EA560-2B9F-2F4B-BDD6-C70B44D3A6E1}"/>
              </a:ext>
            </a:extLst>
          </p:cNvPr>
          <p:cNvSpPr txBox="1"/>
          <p:nvPr/>
        </p:nvSpPr>
        <p:spPr>
          <a:xfrm>
            <a:off x="0" y="3967157"/>
            <a:ext cx="6096000" cy="532200"/>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latin typeface="Arial"/>
                <a:ea typeface="Arial"/>
                <a:cs typeface="Arial"/>
                <a:sym typeface="Arial"/>
              </a:rPr>
              <a:t> </a:t>
            </a:r>
            <a:endParaRPr dirty="0"/>
          </a:p>
        </p:txBody>
      </p:sp>
      <p:sp>
        <p:nvSpPr>
          <p:cNvPr id="15" name="Google Shape;398;p32">
            <a:extLst>
              <a:ext uri="{FF2B5EF4-FFF2-40B4-BE49-F238E27FC236}">
                <a16:creationId xmlns:a16="http://schemas.microsoft.com/office/drawing/2014/main" xmlns="" id="{6E77BAA4-1338-874F-825A-408C9A67AADD}"/>
              </a:ext>
            </a:extLst>
          </p:cNvPr>
          <p:cNvSpPr txBox="1"/>
          <p:nvPr/>
        </p:nvSpPr>
        <p:spPr>
          <a:xfrm>
            <a:off x="1837444" y="2836894"/>
            <a:ext cx="7846500" cy="7545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latin typeface="Century Gothic" panose="020B0502020202020204" pitchFamily="34" charset="0"/>
                <a:ea typeface="Arial"/>
                <a:cs typeface="Arial"/>
                <a:sym typeface="Arial"/>
              </a:rPr>
              <a:t> </a:t>
            </a:r>
            <a:endParaRPr dirty="0">
              <a:latin typeface="Century Gothic" panose="020B0502020202020204" pitchFamily="34" charset="0"/>
            </a:endParaRPr>
          </a:p>
        </p:txBody>
      </p:sp>
      <p:sp>
        <p:nvSpPr>
          <p:cNvPr id="16" name="Google Shape;399;p32">
            <a:extLst>
              <a:ext uri="{FF2B5EF4-FFF2-40B4-BE49-F238E27FC236}">
                <a16:creationId xmlns:a16="http://schemas.microsoft.com/office/drawing/2014/main" xmlns="" id="{1F4A2BA1-35C8-4046-A438-29D1D4F3792D}"/>
              </a:ext>
            </a:extLst>
          </p:cNvPr>
          <p:cNvSpPr txBox="1"/>
          <p:nvPr/>
        </p:nvSpPr>
        <p:spPr>
          <a:xfrm>
            <a:off x="6105672" y="3738171"/>
            <a:ext cx="6096000" cy="70260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Century Gothic" panose="020B0502020202020204" pitchFamily="34" charset="0"/>
                <a:ea typeface="Arial"/>
                <a:cs typeface="Arial"/>
                <a:sym typeface="Arial"/>
              </a:rPr>
              <a:t> </a:t>
            </a:r>
            <a:endParaRPr>
              <a:latin typeface="Century Gothic" panose="020B0502020202020204" pitchFamily="34" charset="0"/>
            </a:endParaRPr>
          </a:p>
        </p:txBody>
      </p:sp>
      <p:sp>
        <p:nvSpPr>
          <p:cNvPr id="17" name="Google Shape;400;p32">
            <a:extLst>
              <a:ext uri="{FF2B5EF4-FFF2-40B4-BE49-F238E27FC236}">
                <a16:creationId xmlns:a16="http://schemas.microsoft.com/office/drawing/2014/main" xmlns="" id="{54CD4256-9FC4-1B48-A821-1512E40043FF}"/>
              </a:ext>
            </a:extLst>
          </p:cNvPr>
          <p:cNvSpPr txBox="1"/>
          <p:nvPr/>
        </p:nvSpPr>
        <p:spPr>
          <a:xfrm>
            <a:off x="7050576" y="4528326"/>
            <a:ext cx="4109700" cy="486600"/>
          </a:xfrm>
          <a:prstGeom prst="rect">
            <a:avLst/>
          </a:prstGeom>
          <a:blipFill rotWithShape="1">
            <a:blip r:embed="rId7">
              <a:alphaModFix/>
            </a:blip>
            <a:stretch>
              <a:fillRect b="-1374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latin typeface="Century Gothic" panose="020B0502020202020204" pitchFamily="34" charset="0"/>
                <a:ea typeface="Arial"/>
                <a:cs typeface="Arial"/>
                <a:sym typeface="Arial"/>
              </a:rPr>
              <a:t> </a:t>
            </a:r>
            <a:endParaRPr dirty="0">
              <a:latin typeface="Century Gothic" panose="020B0502020202020204" pitchFamily="34" charset="0"/>
            </a:endParaRPr>
          </a:p>
        </p:txBody>
      </p:sp>
      <p:cxnSp>
        <p:nvCxnSpPr>
          <p:cNvPr id="18" name="Google Shape;401;p32">
            <a:extLst>
              <a:ext uri="{FF2B5EF4-FFF2-40B4-BE49-F238E27FC236}">
                <a16:creationId xmlns:a16="http://schemas.microsoft.com/office/drawing/2014/main" xmlns="" id="{88983EE1-26B8-C34D-8194-4ADB8C1C698C}"/>
              </a:ext>
            </a:extLst>
          </p:cNvPr>
          <p:cNvCxnSpPr/>
          <p:nvPr/>
        </p:nvCxnSpPr>
        <p:spPr>
          <a:xfrm>
            <a:off x="2706986" y="3678699"/>
            <a:ext cx="6563700" cy="0"/>
          </a:xfrm>
          <a:prstGeom prst="straightConnector1">
            <a:avLst/>
          </a:prstGeom>
          <a:noFill/>
          <a:ln w="19050" cap="flat" cmpd="sng">
            <a:solidFill>
              <a:schemeClr val="accent1"/>
            </a:solidFill>
            <a:prstDash val="solid"/>
            <a:round/>
            <a:headEnd type="none" w="sm" len="sm"/>
            <a:tailEnd type="none" w="sm" len="sm"/>
          </a:ln>
        </p:spPr>
      </p:cxnSp>
      <p:sp>
        <p:nvSpPr>
          <p:cNvPr id="19" name="Google Shape;402;p32">
            <a:extLst>
              <a:ext uri="{FF2B5EF4-FFF2-40B4-BE49-F238E27FC236}">
                <a16:creationId xmlns:a16="http://schemas.microsoft.com/office/drawing/2014/main" xmlns="" id="{A8A7B08D-0312-DF4D-9415-47BAF4AD9CE7}"/>
              </a:ext>
            </a:extLst>
          </p:cNvPr>
          <p:cNvSpPr txBox="1"/>
          <p:nvPr/>
        </p:nvSpPr>
        <p:spPr>
          <a:xfrm>
            <a:off x="1408634" y="5146531"/>
            <a:ext cx="18027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0" i="0" u="none" strike="noStrike" cap="none" dirty="0">
                <a:latin typeface="Century Gothic" panose="020B0502020202020204" pitchFamily="34" charset="0"/>
                <a:ea typeface="Century Gothic"/>
                <a:cs typeface="Century Gothic"/>
                <a:sym typeface="Century Gothic"/>
              </a:rPr>
              <a:t>radiance for band </a:t>
            </a:r>
            <a:r>
              <a:rPr lang="en-US" sz="2000" b="0" i="1" u="none" strike="noStrike" cap="none" dirty="0">
                <a:latin typeface="Century Gothic" panose="020B0502020202020204" pitchFamily="34" charset="0"/>
                <a:ea typeface="Century Gothic"/>
                <a:cs typeface="Century Gothic"/>
                <a:sym typeface="Century Gothic"/>
              </a:rPr>
              <a:t>i</a:t>
            </a:r>
            <a:endParaRPr sz="2000" b="0" i="1" u="none" strike="noStrike" cap="none" dirty="0">
              <a:latin typeface="Century Gothic" panose="020B0502020202020204" pitchFamily="34" charset="0"/>
              <a:ea typeface="Century Gothic"/>
              <a:cs typeface="Century Gothic"/>
              <a:sym typeface="Century Gothic"/>
            </a:endParaRPr>
          </a:p>
        </p:txBody>
      </p:sp>
      <p:sp>
        <p:nvSpPr>
          <p:cNvPr id="20" name="Google Shape;403;p32">
            <a:extLst>
              <a:ext uri="{FF2B5EF4-FFF2-40B4-BE49-F238E27FC236}">
                <a16:creationId xmlns:a16="http://schemas.microsoft.com/office/drawing/2014/main" xmlns="" id="{6098C19A-9566-494B-AB25-732AFC677207}"/>
              </a:ext>
            </a:extLst>
          </p:cNvPr>
          <p:cNvSpPr txBox="1"/>
          <p:nvPr/>
        </p:nvSpPr>
        <p:spPr>
          <a:xfrm>
            <a:off x="3672676" y="5146531"/>
            <a:ext cx="18195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0" i="0" u="none" strike="noStrike" cap="none" dirty="0">
                <a:latin typeface="Century Gothic" panose="020B0502020202020204" pitchFamily="34" charset="0"/>
                <a:ea typeface="Century Gothic"/>
                <a:cs typeface="Century Gothic"/>
                <a:sym typeface="Century Gothic"/>
              </a:rPr>
              <a:t>average deep water radiance for band </a:t>
            </a:r>
            <a:r>
              <a:rPr lang="en-US" sz="2000" b="0" i="1" u="none" strike="noStrike" cap="none" dirty="0">
                <a:latin typeface="Century Gothic" panose="020B0502020202020204" pitchFamily="34" charset="0"/>
                <a:ea typeface="Century Gothic"/>
                <a:cs typeface="Century Gothic"/>
                <a:sym typeface="Century Gothic"/>
              </a:rPr>
              <a:t>i</a:t>
            </a:r>
            <a:endParaRPr sz="2000" b="0" i="1" u="none" strike="noStrike" cap="none" dirty="0">
              <a:latin typeface="Century Gothic" panose="020B0502020202020204" pitchFamily="34" charset="0"/>
              <a:ea typeface="Century Gothic"/>
              <a:cs typeface="Century Gothic"/>
              <a:sym typeface="Century Gothic"/>
            </a:endParaRPr>
          </a:p>
        </p:txBody>
      </p:sp>
      <p:sp>
        <p:nvSpPr>
          <p:cNvPr id="21" name="Google Shape;404;p32">
            <a:extLst>
              <a:ext uri="{FF2B5EF4-FFF2-40B4-BE49-F238E27FC236}">
                <a16:creationId xmlns:a16="http://schemas.microsoft.com/office/drawing/2014/main" xmlns="" id="{3C6278FA-25F9-F24E-9157-92ADFC39E10B}"/>
              </a:ext>
            </a:extLst>
          </p:cNvPr>
          <p:cNvSpPr txBox="1"/>
          <p:nvPr/>
        </p:nvSpPr>
        <p:spPr>
          <a:xfrm>
            <a:off x="7286123" y="5501674"/>
            <a:ext cx="1819500" cy="733800"/>
          </a:xfrm>
          <a:prstGeom prst="rect">
            <a:avLst/>
          </a:prstGeom>
          <a:blipFill rotWithShape="1">
            <a:blip r:embed="rId8">
              <a:alphaModFix/>
            </a:blip>
            <a:stretch>
              <a:fillRect b="-582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solidFill>
                  <a:srgbClr val="3F3F3F"/>
                </a:solidFill>
                <a:latin typeface="Century Gothic" panose="020B0502020202020204" pitchFamily="34" charset="0"/>
                <a:ea typeface="Arial"/>
                <a:cs typeface="Arial"/>
                <a:sym typeface="Arial"/>
              </a:rPr>
              <a:t> </a:t>
            </a:r>
            <a:endParaRPr dirty="0">
              <a:solidFill>
                <a:srgbClr val="3F3F3F"/>
              </a:solidFill>
              <a:latin typeface="Century Gothic" panose="020B0502020202020204" pitchFamily="34" charset="0"/>
            </a:endParaRPr>
          </a:p>
        </p:txBody>
      </p:sp>
      <p:sp>
        <p:nvSpPr>
          <p:cNvPr id="22" name="Google Shape;405;p32">
            <a:extLst>
              <a:ext uri="{FF2B5EF4-FFF2-40B4-BE49-F238E27FC236}">
                <a16:creationId xmlns:a16="http://schemas.microsoft.com/office/drawing/2014/main" xmlns="" id="{27501F21-5E56-5F4E-A10B-3731BD0DBFFF}"/>
              </a:ext>
            </a:extLst>
          </p:cNvPr>
          <p:cNvSpPr txBox="1"/>
          <p:nvPr/>
        </p:nvSpPr>
        <p:spPr>
          <a:xfrm>
            <a:off x="9566840" y="5501674"/>
            <a:ext cx="1819500" cy="787200"/>
          </a:xfrm>
          <a:prstGeom prst="rect">
            <a:avLst/>
          </a:prstGeom>
          <a:blipFill rotWithShape="1">
            <a:blip r:embed="rId9">
              <a:alphaModFix/>
            </a:blip>
            <a:stretch>
              <a:fillRect b="-774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solidFill>
                  <a:srgbClr val="3F3F3F"/>
                </a:solidFill>
                <a:latin typeface="Century Gothic" panose="020B0502020202020204" pitchFamily="34" charset="0"/>
                <a:ea typeface="Arial"/>
                <a:cs typeface="Arial"/>
                <a:sym typeface="Arial"/>
              </a:rPr>
              <a:t> </a:t>
            </a:r>
            <a:endParaRPr dirty="0">
              <a:solidFill>
                <a:srgbClr val="3F3F3F"/>
              </a:solidFill>
              <a:latin typeface="Century Gothic" panose="020B0502020202020204" pitchFamily="34" charset="0"/>
            </a:endParaRPr>
          </a:p>
        </p:txBody>
      </p:sp>
      <p:cxnSp>
        <p:nvCxnSpPr>
          <p:cNvPr id="23" name="Google Shape;406;p32">
            <a:extLst>
              <a:ext uri="{FF2B5EF4-FFF2-40B4-BE49-F238E27FC236}">
                <a16:creationId xmlns:a16="http://schemas.microsoft.com/office/drawing/2014/main" xmlns="" id="{6188E332-9644-5C47-B60A-A4D491409B79}"/>
              </a:ext>
            </a:extLst>
          </p:cNvPr>
          <p:cNvCxnSpPr/>
          <p:nvPr/>
        </p:nvCxnSpPr>
        <p:spPr>
          <a:xfrm>
            <a:off x="6105672" y="3678699"/>
            <a:ext cx="0" cy="3010200"/>
          </a:xfrm>
          <a:prstGeom prst="straightConnector1">
            <a:avLst/>
          </a:prstGeom>
          <a:noFill/>
          <a:ln w="19050" cap="flat" cmpd="sng">
            <a:solidFill>
              <a:schemeClr val="accent1"/>
            </a:solidFill>
            <a:prstDash val="solid"/>
            <a:round/>
            <a:headEnd type="none" w="sm" len="sm"/>
            <a:tailEnd type="none" w="sm" len="sm"/>
          </a:ln>
        </p:spPr>
      </p:cxnSp>
      <p:cxnSp>
        <p:nvCxnSpPr>
          <p:cNvPr id="24" name="Google Shape;407;p32">
            <a:extLst>
              <a:ext uri="{FF2B5EF4-FFF2-40B4-BE49-F238E27FC236}">
                <a16:creationId xmlns:a16="http://schemas.microsoft.com/office/drawing/2014/main" xmlns="" id="{F31B6314-CB59-CA42-BD29-440912C49DA9}"/>
              </a:ext>
            </a:extLst>
          </p:cNvPr>
          <p:cNvCxnSpPr>
            <a:endCxn id="19" idx="0"/>
          </p:cNvCxnSpPr>
          <p:nvPr/>
        </p:nvCxnSpPr>
        <p:spPr>
          <a:xfrm flipH="1">
            <a:off x="2309984" y="4495831"/>
            <a:ext cx="901200" cy="650700"/>
          </a:xfrm>
          <a:prstGeom prst="straightConnector1">
            <a:avLst/>
          </a:prstGeom>
          <a:noFill/>
          <a:ln w="57150" cap="flat" cmpd="sng">
            <a:solidFill>
              <a:srgbClr val="5597D3"/>
            </a:solidFill>
            <a:prstDash val="solid"/>
            <a:round/>
            <a:headEnd type="none" w="sm" len="sm"/>
            <a:tailEnd type="triangle" w="med" len="med"/>
          </a:ln>
        </p:spPr>
      </p:cxnSp>
      <p:cxnSp>
        <p:nvCxnSpPr>
          <p:cNvPr id="25" name="Google Shape;408;p32">
            <a:extLst>
              <a:ext uri="{FF2B5EF4-FFF2-40B4-BE49-F238E27FC236}">
                <a16:creationId xmlns:a16="http://schemas.microsoft.com/office/drawing/2014/main" xmlns="" id="{DFA472F6-F112-1940-A9BE-9DD92EBA4516}"/>
              </a:ext>
            </a:extLst>
          </p:cNvPr>
          <p:cNvCxnSpPr>
            <a:endCxn id="20" idx="0"/>
          </p:cNvCxnSpPr>
          <p:nvPr/>
        </p:nvCxnSpPr>
        <p:spPr>
          <a:xfrm>
            <a:off x="3824926" y="4495831"/>
            <a:ext cx="757500" cy="650700"/>
          </a:xfrm>
          <a:prstGeom prst="straightConnector1">
            <a:avLst/>
          </a:prstGeom>
          <a:noFill/>
          <a:ln w="57150" cap="flat" cmpd="sng">
            <a:solidFill>
              <a:srgbClr val="5597D3"/>
            </a:solidFill>
            <a:prstDash val="solid"/>
            <a:round/>
            <a:headEnd type="none" w="sm" len="sm"/>
            <a:tailEnd type="triangle" w="med" len="med"/>
          </a:ln>
        </p:spPr>
      </p:cxnSp>
      <p:cxnSp>
        <p:nvCxnSpPr>
          <p:cNvPr id="26" name="Google Shape;409;p32">
            <a:extLst>
              <a:ext uri="{FF2B5EF4-FFF2-40B4-BE49-F238E27FC236}">
                <a16:creationId xmlns:a16="http://schemas.microsoft.com/office/drawing/2014/main" xmlns="" id="{9CC20AD8-BE37-C847-ACC0-A018CC560F11}"/>
              </a:ext>
            </a:extLst>
          </p:cNvPr>
          <p:cNvCxnSpPr>
            <a:endCxn id="21" idx="0"/>
          </p:cNvCxnSpPr>
          <p:nvPr/>
        </p:nvCxnSpPr>
        <p:spPr>
          <a:xfrm flipH="1">
            <a:off x="8195873" y="4977274"/>
            <a:ext cx="343500" cy="524400"/>
          </a:xfrm>
          <a:prstGeom prst="straightConnector1">
            <a:avLst/>
          </a:prstGeom>
          <a:noFill/>
          <a:ln w="57150" cap="flat" cmpd="sng">
            <a:solidFill>
              <a:srgbClr val="5597D3"/>
            </a:solidFill>
            <a:prstDash val="solid"/>
            <a:round/>
            <a:headEnd type="none" w="sm" len="sm"/>
            <a:tailEnd type="triangle" w="med" len="med"/>
          </a:ln>
        </p:spPr>
      </p:cxnSp>
      <p:cxnSp>
        <p:nvCxnSpPr>
          <p:cNvPr id="27" name="Google Shape;410;p32">
            <a:extLst>
              <a:ext uri="{FF2B5EF4-FFF2-40B4-BE49-F238E27FC236}">
                <a16:creationId xmlns:a16="http://schemas.microsoft.com/office/drawing/2014/main" xmlns="" id="{F3A97451-062D-8345-84D3-5B50E436F019}"/>
              </a:ext>
            </a:extLst>
          </p:cNvPr>
          <p:cNvCxnSpPr>
            <a:endCxn id="22" idx="0"/>
          </p:cNvCxnSpPr>
          <p:nvPr/>
        </p:nvCxnSpPr>
        <p:spPr>
          <a:xfrm>
            <a:off x="10134890" y="4967674"/>
            <a:ext cx="341700" cy="534000"/>
          </a:xfrm>
          <a:prstGeom prst="straightConnector1">
            <a:avLst/>
          </a:prstGeom>
          <a:noFill/>
          <a:ln w="57150" cap="flat" cmpd="sng">
            <a:solidFill>
              <a:srgbClr val="5597D3"/>
            </a:solidFill>
            <a:prstDash val="solid"/>
            <a:round/>
            <a:headEnd type="none" w="sm" len="sm"/>
            <a:tailEnd type="triangle" w="med" len="med"/>
          </a:ln>
        </p:spPr>
      </p:cxnSp>
      <p:grpSp>
        <p:nvGrpSpPr>
          <p:cNvPr id="11" name="Group 10">
            <a:extLst>
              <a:ext uri="{FF2B5EF4-FFF2-40B4-BE49-F238E27FC236}">
                <a16:creationId xmlns:a16="http://schemas.microsoft.com/office/drawing/2014/main" xmlns="" id="{0FAE9DDF-5204-2F4D-BA8A-DF5E29626347}"/>
              </a:ext>
            </a:extLst>
          </p:cNvPr>
          <p:cNvGrpSpPr/>
          <p:nvPr/>
        </p:nvGrpSpPr>
        <p:grpSpPr>
          <a:xfrm>
            <a:off x="9270686" y="1158517"/>
            <a:ext cx="2676543" cy="2049203"/>
            <a:chOff x="9270686" y="1158517"/>
            <a:chExt cx="2676543" cy="2049203"/>
          </a:xfrm>
        </p:grpSpPr>
        <p:grpSp>
          <p:nvGrpSpPr>
            <p:cNvPr id="28" name="Group 27">
              <a:extLst>
                <a:ext uri="{FF2B5EF4-FFF2-40B4-BE49-F238E27FC236}">
                  <a16:creationId xmlns:a16="http://schemas.microsoft.com/office/drawing/2014/main" xmlns="" id="{E012A6DF-46ED-2F47-8D41-623E79C50995}"/>
                </a:ext>
              </a:extLst>
            </p:cNvPr>
            <p:cNvGrpSpPr/>
            <p:nvPr/>
          </p:nvGrpSpPr>
          <p:grpSpPr>
            <a:xfrm>
              <a:off x="9270686" y="1158517"/>
              <a:ext cx="2280118" cy="2019454"/>
              <a:chOff x="8810050" y="304171"/>
              <a:chExt cx="2280118" cy="2019454"/>
            </a:xfrm>
          </p:grpSpPr>
          <p:pic>
            <p:nvPicPr>
              <p:cNvPr id="29" name="Google Shape;393;p32">
                <a:extLst>
                  <a:ext uri="{FF2B5EF4-FFF2-40B4-BE49-F238E27FC236}">
                    <a16:creationId xmlns:a16="http://schemas.microsoft.com/office/drawing/2014/main" xmlns="" id="{7B1630D0-4B6F-E548-A1FF-F098ECA2F322}"/>
                  </a:ext>
                </a:extLst>
              </p:cNvPr>
              <p:cNvPicPr preferRelativeResize="0"/>
              <p:nvPr/>
            </p:nvPicPr>
            <p:blipFill>
              <a:blip r:embed="rId10">
                <a:alphaModFix/>
              </a:blip>
              <a:stretch>
                <a:fillRect/>
              </a:stretch>
            </p:blipFill>
            <p:spPr>
              <a:xfrm>
                <a:off x="9686075" y="1070175"/>
                <a:ext cx="1253450" cy="1253450"/>
              </a:xfrm>
              <a:prstGeom prst="rect">
                <a:avLst/>
              </a:prstGeom>
              <a:noFill/>
              <a:ln>
                <a:noFill/>
              </a:ln>
            </p:spPr>
          </p:pic>
          <p:pic>
            <p:nvPicPr>
              <p:cNvPr id="30" name="Google Shape;394;p32">
                <a:extLst>
                  <a:ext uri="{FF2B5EF4-FFF2-40B4-BE49-F238E27FC236}">
                    <a16:creationId xmlns:a16="http://schemas.microsoft.com/office/drawing/2014/main" xmlns="" id="{4E5D5B57-61C2-FE48-9612-CC5B819057D1}"/>
                  </a:ext>
                </a:extLst>
              </p:cNvPr>
              <p:cNvPicPr preferRelativeResize="0"/>
              <p:nvPr/>
            </p:nvPicPr>
            <p:blipFill>
              <a:blip r:embed="rId11">
                <a:alphaModFix/>
              </a:blip>
              <a:stretch>
                <a:fillRect/>
              </a:stretch>
            </p:blipFill>
            <p:spPr>
              <a:xfrm>
                <a:off x="9270675" y="653175"/>
                <a:ext cx="1253450" cy="1246790"/>
              </a:xfrm>
              <a:prstGeom prst="rect">
                <a:avLst/>
              </a:prstGeom>
              <a:noFill/>
              <a:ln>
                <a:noFill/>
              </a:ln>
            </p:spPr>
          </p:pic>
          <p:pic>
            <p:nvPicPr>
              <p:cNvPr id="31" name="Google Shape;411;p32">
                <a:extLst>
                  <a:ext uri="{FF2B5EF4-FFF2-40B4-BE49-F238E27FC236}">
                    <a16:creationId xmlns:a16="http://schemas.microsoft.com/office/drawing/2014/main" xmlns="" id="{D1A6DBBA-94E1-F748-85F9-44EBDA8D7400}"/>
                  </a:ext>
                </a:extLst>
              </p:cNvPr>
              <p:cNvPicPr preferRelativeResize="0"/>
              <p:nvPr/>
            </p:nvPicPr>
            <p:blipFill>
              <a:blip r:embed="rId12">
                <a:alphaModFix/>
              </a:blip>
              <a:stretch>
                <a:fillRect/>
              </a:stretch>
            </p:blipFill>
            <p:spPr>
              <a:xfrm>
                <a:off x="8810050" y="304171"/>
                <a:ext cx="1253450" cy="1246800"/>
              </a:xfrm>
              <a:prstGeom prst="rect">
                <a:avLst/>
              </a:prstGeom>
              <a:noFill/>
              <a:ln>
                <a:noFill/>
              </a:ln>
            </p:spPr>
          </p:pic>
          <p:sp>
            <p:nvSpPr>
              <p:cNvPr id="32" name="Google Shape;412;p32">
                <a:extLst>
                  <a:ext uri="{FF2B5EF4-FFF2-40B4-BE49-F238E27FC236}">
                    <a16:creationId xmlns:a16="http://schemas.microsoft.com/office/drawing/2014/main" xmlns="" id="{0F70432A-4814-5E4B-89CD-FB3A961E3944}"/>
                  </a:ext>
                </a:extLst>
              </p:cNvPr>
              <p:cNvSpPr txBox="1"/>
              <p:nvPr/>
            </p:nvSpPr>
            <p:spPr>
              <a:xfrm>
                <a:off x="8810060" y="1243181"/>
                <a:ext cx="18195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dirty="0">
                    <a:solidFill>
                      <a:srgbClr val="FFFFFF"/>
                    </a:solidFill>
                    <a:latin typeface="Century Gothic" panose="020B0502020202020204" pitchFamily="34" charset="0"/>
                    <a:ea typeface="Century Gothic"/>
                    <a:cs typeface="Century Gothic"/>
                    <a:sym typeface="Century Gothic"/>
                  </a:rPr>
                  <a:t>green</a:t>
                </a:r>
                <a:endParaRPr sz="1400" b="1" i="1" u="none" strike="noStrike" cap="none" dirty="0">
                  <a:solidFill>
                    <a:srgbClr val="FFFFFF"/>
                  </a:solidFill>
                  <a:latin typeface="Century Gothic" panose="020B0502020202020204" pitchFamily="34" charset="0"/>
                  <a:ea typeface="Century Gothic"/>
                  <a:cs typeface="Century Gothic"/>
                  <a:sym typeface="Century Gothic"/>
                </a:endParaRPr>
              </a:p>
            </p:txBody>
          </p:sp>
          <p:sp>
            <p:nvSpPr>
              <p:cNvPr id="33" name="Google Shape;413;p32">
                <a:extLst>
                  <a:ext uri="{FF2B5EF4-FFF2-40B4-BE49-F238E27FC236}">
                    <a16:creationId xmlns:a16="http://schemas.microsoft.com/office/drawing/2014/main" xmlns="" id="{B4178F5D-FAFC-FC4E-ADDC-72A26FFB654C}"/>
                  </a:ext>
                </a:extLst>
              </p:cNvPr>
              <p:cNvSpPr txBox="1"/>
              <p:nvPr/>
            </p:nvSpPr>
            <p:spPr>
              <a:xfrm>
                <a:off x="9270668" y="1587173"/>
                <a:ext cx="18195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dirty="0">
                    <a:solidFill>
                      <a:srgbClr val="FFFFFF"/>
                    </a:solidFill>
                    <a:latin typeface="Century Gothic" panose="020B0502020202020204" pitchFamily="34" charset="0"/>
                    <a:ea typeface="Century Gothic"/>
                    <a:cs typeface="Century Gothic"/>
                    <a:sym typeface="Century Gothic"/>
                  </a:rPr>
                  <a:t>blue</a:t>
                </a:r>
                <a:endParaRPr sz="1400" b="1" i="1" u="none" strike="noStrike" cap="none" dirty="0">
                  <a:solidFill>
                    <a:srgbClr val="FFFFFF"/>
                  </a:solidFill>
                  <a:latin typeface="Century Gothic" panose="020B0502020202020204" pitchFamily="34" charset="0"/>
                  <a:ea typeface="Century Gothic"/>
                  <a:cs typeface="Century Gothic"/>
                  <a:sym typeface="Century Gothic"/>
                </a:endParaRPr>
              </a:p>
            </p:txBody>
          </p:sp>
        </p:grpSp>
        <p:sp>
          <p:nvSpPr>
            <p:cNvPr id="34" name="Google Shape;414;p32">
              <a:extLst>
                <a:ext uri="{FF2B5EF4-FFF2-40B4-BE49-F238E27FC236}">
                  <a16:creationId xmlns:a16="http://schemas.microsoft.com/office/drawing/2014/main" xmlns="" id="{2AF28C15-CA80-DB43-9829-F8AB4C5194D9}"/>
                </a:ext>
              </a:extLst>
            </p:cNvPr>
            <p:cNvSpPr txBox="1"/>
            <p:nvPr/>
          </p:nvSpPr>
          <p:spPr>
            <a:xfrm>
              <a:off x="10127729" y="2684520"/>
              <a:ext cx="18195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dirty="0">
                  <a:solidFill>
                    <a:srgbClr val="FFFFFF"/>
                  </a:solidFill>
                  <a:latin typeface="Century Gothic" panose="020B0502020202020204" pitchFamily="34" charset="0"/>
                  <a:ea typeface="Century Gothic"/>
                  <a:cs typeface="Century Gothic"/>
                  <a:sym typeface="Century Gothic"/>
                </a:rPr>
                <a:t>coastal</a:t>
              </a:r>
              <a:endParaRPr dirty="0">
                <a:solidFill>
                  <a:srgbClr val="FFFFFF"/>
                </a:solidFill>
                <a:latin typeface="Century Gothic" panose="020B0502020202020204" pitchFamily="34" charset="0"/>
              </a:endParaRPr>
            </a:p>
            <a:p>
              <a:pPr marL="0" marR="0" lvl="0" indent="0" algn="ctr" rtl="0">
                <a:lnSpc>
                  <a:spcPct val="100000"/>
                </a:lnSpc>
                <a:spcBef>
                  <a:spcPts val="0"/>
                </a:spcBef>
                <a:spcAft>
                  <a:spcPts val="0"/>
                </a:spcAft>
                <a:buNone/>
              </a:pPr>
              <a:r>
                <a:rPr lang="en-US" sz="1400" b="1" i="0" u="none" strike="noStrike" cap="none" dirty="0">
                  <a:solidFill>
                    <a:srgbClr val="FFFFFF"/>
                  </a:solidFill>
                  <a:latin typeface="Century Gothic" panose="020B0502020202020204" pitchFamily="34" charset="0"/>
                  <a:ea typeface="Century Gothic"/>
                  <a:cs typeface="Century Gothic"/>
                  <a:sym typeface="Century Gothic"/>
                </a:rPr>
                <a:t>blue</a:t>
              </a:r>
              <a:endParaRPr sz="1400" b="1" i="0" u="none" strike="noStrike" cap="none" dirty="0">
                <a:solidFill>
                  <a:srgbClr val="FFFFFF"/>
                </a:solidFill>
                <a:latin typeface="Century Gothic" panose="020B0502020202020204" pitchFamily="34" charset="0"/>
                <a:ea typeface="Century Gothic"/>
                <a:cs typeface="Century Gothic"/>
                <a:sym typeface="Century Gothic"/>
              </a:endParaRPr>
            </a:p>
          </p:txBody>
        </p:sp>
      </p:grpSp>
    </p:spTree>
    <p:extLst>
      <p:ext uri="{BB962C8B-B14F-4D97-AF65-F5344CB8AC3E}">
        <p14:creationId xmlns:p14="http://schemas.microsoft.com/office/powerpoint/2010/main" val="4193837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3"/>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3289B4"/>
              </a:buClr>
              <a:buSzPts val="4800"/>
              <a:buFont typeface="Century Gothic"/>
              <a:buNone/>
            </a:pPr>
            <a:r>
              <a:rPr lang="en-US" sz="4400" dirty="0"/>
              <a:t>Results: </a:t>
            </a:r>
            <a:r>
              <a:rPr lang="en-US" sz="4400" i="1" dirty="0"/>
              <a:t>SAV Maps</a:t>
            </a:r>
            <a:endParaRPr sz="4400" dirty="0"/>
          </a:p>
        </p:txBody>
      </p:sp>
      <p:pic>
        <p:nvPicPr>
          <p:cNvPr id="420" name="Google Shape;420;p33"/>
          <p:cNvPicPr preferRelativeResize="0"/>
          <p:nvPr/>
        </p:nvPicPr>
        <p:blipFill>
          <a:blip r:embed="rId3">
            <a:alphaModFix/>
          </a:blip>
          <a:stretch>
            <a:fillRect/>
          </a:stretch>
        </p:blipFill>
        <p:spPr>
          <a:xfrm>
            <a:off x="126175" y="1153675"/>
            <a:ext cx="2330600" cy="4871575"/>
          </a:xfrm>
          <a:prstGeom prst="rect">
            <a:avLst/>
          </a:prstGeom>
          <a:noFill/>
          <a:ln>
            <a:noFill/>
          </a:ln>
        </p:spPr>
      </p:pic>
      <p:pic>
        <p:nvPicPr>
          <p:cNvPr id="421" name="Google Shape;421;p33"/>
          <p:cNvPicPr preferRelativeResize="0"/>
          <p:nvPr/>
        </p:nvPicPr>
        <p:blipFill>
          <a:blip r:embed="rId4">
            <a:alphaModFix/>
          </a:blip>
          <a:stretch>
            <a:fillRect/>
          </a:stretch>
        </p:blipFill>
        <p:spPr>
          <a:xfrm>
            <a:off x="2498300" y="1153625"/>
            <a:ext cx="2330600" cy="4871608"/>
          </a:xfrm>
          <a:prstGeom prst="rect">
            <a:avLst/>
          </a:prstGeom>
          <a:noFill/>
          <a:ln>
            <a:noFill/>
          </a:ln>
        </p:spPr>
      </p:pic>
      <p:pic>
        <p:nvPicPr>
          <p:cNvPr id="422" name="Google Shape;422;p33"/>
          <p:cNvPicPr preferRelativeResize="0"/>
          <p:nvPr/>
        </p:nvPicPr>
        <p:blipFill>
          <a:blip r:embed="rId5">
            <a:alphaModFix/>
          </a:blip>
          <a:stretch>
            <a:fillRect/>
          </a:stretch>
        </p:blipFill>
        <p:spPr>
          <a:xfrm>
            <a:off x="4870425" y="1152250"/>
            <a:ext cx="2330600" cy="4874358"/>
          </a:xfrm>
          <a:prstGeom prst="rect">
            <a:avLst/>
          </a:prstGeom>
          <a:noFill/>
          <a:ln>
            <a:noFill/>
          </a:ln>
        </p:spPr>
      </p:pic>
      <p:pic>
        <p:nvPicPr>
          <p:cNvPr id="423" name="Google Shape;423;p33"/>
          <p:cNvPicPr preferRelativeResize="0"/>
          <p:nvPr/>
        </p:nvPicPr>
        <p:blipFill>
          <a:blip r:embed="rId6">
            <a:alphaModFix/>
          </a:blip>
          <a:stretch>
            <a:fillRect/>
          </a:stretch>
        </p:blipFill>
        <p:spPr>
          <a:xfrm>
            <a:off x="7242550" y="1152288"/>
            <a:ext cx="2330600" cy="4874358"/>
          </a:xfrm>
          <a:prstGeom prst="rect">
            <a:avLst/>
          </a:prstGeom>
          <a:noFill/>
          <a:ln>
            <a:noFill/>
          </a:ln>
        </p:spPr>
      </p:pic>
      <p:sp>
        <p:nvSpPr>
          <p:cNvPr id="424" name="Google Shape;424;p33"/>
          <p:cNvSpPr txBox="1"/>
          <p:nvPr/>
        </p:nvSpPr>
        <p:spPr>
          <a:xfrm>
            <a:off x="126125" y="6049429"/>
            <a:ext cx="2330700" cy="539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June 2016</a:t>
            </a:r>
            <a:endParaRPr kumimoji="0" sz="20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sp>
        <p:nvSpPr>
          <p:cNvPr id="425" name="Google Shape;425;p33"/>
          <p:cNvSpPr txBox="1"/>
          <p:nvPr/>
        </p:nvSpPr>
        <p:spPr>
          <a:xfrm>
            <a:off x="2498300" y="6049429"/>
            <a:ext cx="2330700" cy="539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July 2016</a:t>
            </a:r>
            <a:endParaRPr kumimoji="0" sz="20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sp>
        <p:nvSpPr>
          <p:cNvPr id="426" name="Google Shape;426;p33"/>
          <p:cNvSpPr txBox="1"/>
          <p:nvPr/>
        </p:nvSpPr>
        <p:spPr>
          <a:xfrm>
            <a:off x="4870475" y="6049429"/>
            <a:ext cx="2330700" cy="539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September 2016</a:t>
            </a:r>
            <a:endParaRPr kumimoji="0" sz="20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sp>
        <p:nvSpPr>
          <p:cNvPr id="427" name="Google Shape;427;p33"/>
          <p:cNvSpPr txBox="1"/>
          <p:nvPr/>
        </p:nvSpPr>
        <p:spPr>
          <a:xfrm>
            <a:off x="7242650" y="6049429"/>
            <a:ext cx="2330700" cy="539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September 2017</a:t>
            </a:r>
            <a:endParaRPr kumimoji="0" sz="20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pic>
        <p:nvPicPr>
          <p:cNvPr id="432" name="Google Shape;432;p33"/>
          <p:cNvPicPr preferRelativeResize="0"/>
          <p:nvPr/>
        </p:nvPicPr>
        <p:blipFill>
          <a:blip r:embed="rId7">
            <a:alphaModFix/>
          </a:blip>
          <a:stretch>
            <a:fillRect/>
          </a:stretch>
        </p:blipFill>
        <p:spPr>
          <a:xfrm>
            <a:off x="10263393" y="1625780"/>
            <a:ext cx="1305082" cy="1829750"/>
          </a:xfrm>
          <a:prstGeom prst="rect">
            <a:avLst/>
          </a:prstGeom>
          <a:noFill/>
          <a:ln w="9525" cap="flat" cmpd="sng">
            <a:solidFill>
              <a:schemeClr val="dk2"/>
            </a:solidFill>
            <a:prstDash val="solid"/>
            <a:round/>
            <a:headEnd type="none" w="sm" len="sm"/>
            <a:tailEnd type="none" w="sm" len="sm"/>
          </a:ln>
        </p:spPr>
      </p:pic>
      <p:grpSp>
        <p:nvGrpSpPr>
          <p:cNvPr id="2" name="Group 1">
            <a:extLst>
              <a:ext uri="{FF2B5EF4-FFF2-40B4-BE49-F238E27FC236}">
                <a16:creationId xmlns:a16="http://schemas.microsoft.com/office/drawing/2014/main" xmlns="" id="{6C24CA3F-D757-4E47-B3AE-7AEDF277D7E8}"/>
              </a:ext>
            </a:extLst>
          </p:cNvPr>
          <p:cNvGrpSpPr/>
          <p:nvPr/>
        </p:nvGrpSpPr>
        <p:grpSpPr>
          <a:xfrm>
            <a:off x="9687325" y="3786044"/>
            <a:ext cx="2516970" cy="2070026"/>
            <a:chOff x="9687325" y="3198214"/>
            <a:chExt cx="2516970" cy="2070026"/>
          </a:xfrm>
        </p:grpSpPr>
        <p:pic>
          <p:nvPicPr>
            <p:cNvPr id="429" name="Google Shape;429;p33"/>
            <p:cNvPicPr preferRelativeResize="0"/>
            <p:nvPr/>
          </p:nvPicPr>
          <p:blipFill rotWithShape="1">
            <a:blip r:embed="rId8">
              <a:alphaModFix/>
            </a:blip>
            <a:srcRect r="21660"/>
            <a:stretch/>
          </p:blipFill>
          <p:spPr>
            <a:xfrm>
              <a:off x="9687325" y="3332550"/>
              <a:ext cx="576075" cy="998625"/>
            </a:xfrm>
            <a:prstGeom prst="rect">
              <a:avLst/>
            </a:prstGeom>
            <a:noFill/>
            <a:ln>
              <a:noFill/>
            </a:ln>
          </p:spPr>
        </p:pic>
        <p:sp>
          <p:nvSpPr>
            <p:cNvPr id="430" name="Google Shape;430;p33"/>
            <p:cNvSpPr txBox="1"/>
            <p:nvPr/>
          </p:nvSpPr>
          <p:spPr>
            <a:xfrm>
              <a:off x="10222760" y="3198214"/>
              <a:ext cx="1933680" cy="1141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effectLst/>
                  <a:uLnTx/>
                  <a:uFillTx/>
                  <a:latin typeface="Century Gothic"/>
                  <a:ea typeface="Century Gothic"/>
                  <a:cs typeface="Century Gothic"/>
                  <a:sym typeface="Century Gothic"/>
                </a:rPr>
                <a:t>Sand</a:t>
              </a:r>
              <a:endParaRPr kumimoji="0" sz="1800" b="0" i="0" u="none" strike="noStrike" kern="0" cap="none" spc="0" normalizeH="0" baseline="0" noProof="0" dirty="0">
                <a:ln>
                  <a:noFill/>
                </a:ln>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effectLst/>
                  <a:uLnTx/>
                  <a:uFillTx/>
                  <a:latin typeface="Century Gothic"/>
                  <a:ea typeface="Century Gothic"/>
                  <a:cs typeface="Century Gothic"/>
                  <a:sym typeface="Century Gothic"/>
                </a:rPr>
                <a:t>Less Dense SAV</a:t>
              </a:r>
              <a:endParaRPr kumimoji="0" sz="1800" b="0" i="0" u="none" strike="noStrike" kern="0" cap="none" spc="0" normalizeH="0" baseline="0" noProof="0" dirty="0">
                <a:ln>
                  <a:noFill/>
                </a:ln>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effectLst/>
                  <a:uLnTx/>
                  <a:uFillTx/>
                  <a:latin typeface="Century Gothic"/>
                  <a:ea typeface="Century Gothic"/>
                  <a:cs typeface="Century Gothic"/>
                  <a:sym typeface="Century Gothic"/>
                </a:rPr>
                <a:t>Dense SAV     </a:t>
              </a:r>
              <a:endParaRPr kumimoji="0" sz="1800" b="0" i="0" u="none" strike="noStrike" kern="0" cap="none" spc="0" normalizeH="0" baseline="0" noProof="0" dirty="0">
                <a:ln>
                  <a:noFill/>
                </a:ln>
                <a:effectLst/>
                <a:uLnTx/>
                <a:uFillTx/>
                <a:latin typeface="Century Gothic"/>
                <a:ea typeface="Century Gothic"/>
                <a:cs typeface="Century Gothic"/>
                <a:sym typeface="Century Gothic"/>
              </a:endParaRPr>
            </a:p>
          </p:txBody>
        </p:sp>
        <p:grpSp>
          <p:nvGrpSpPr>
            <p:cNvPr id="16" name="Group 15">
              <a:extLst>
                <a:ext uri="{FF2B5EF4-FFF2-40B4-BE49-F238E27FC236}">
                  <a16:creationId xmlns:a16="http://schemas.microsoft.com/office/drawing/2014/main" xmlns="" id="{8509F952-C5D6-C44D-ADAA-55513626A51D}"/>
                </a:ext>
              </a:extLst>
            </p:cNvPr>
            <p:cNvGrpSpPr/>
            <p:nvPr/>
          </p:nvGrpSpPr>
          <p:grpSpPr>
            <a:xfrm>
              <a:off x="10261955" y="4726265"/>
              <a:ext cx="1942340" cy="319407"/>
              <a:chOff x="10260421" y="5861531"/>
              <a:chExt cx="1942340" cy="319407"/>
            </a:xfrm>
          </p:grpSpPr>
          <p:sp>
            <p:nvSpPr>
              <p:cNvPr id="17" name="Rectangle 16">
                <a:extLst>
                  <a:ext uri="{FF2B5EF4-FFF2-40B4-BE49-F238E27FC236}">
                    <a16:creationId xmlns:a16="http://schemas.microsoft.com/office/drawing/2014/main" xmlns="" id="{B3092B8A-4E2B-6A44-B3C8-4E2E98436B3D}"/>
                  </a:ext>
                </a:extLst>
              </p:cNvPr>
              <p:cNvSpPr>
                <a:spLocks/>
              </p:cNvSpPr>
              <p:nvPr/>
            </p:nvSpPr>
            <p:spPr>
              <a:xfrm>
                <a:off x="10334619" y="6112649"/>
                <a:ext cx="1530957" cy="682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Century Gothic" panose="020B0502020202020204" pitchFamily="34" charset="0"/>
                </a:endParaRPr>
              </a:p>
            </p:txBody>
          </p:sp>
          <p:cxnSp>
            <p:nvCxnSpPr>
              <p:cNvPr id="18" name="Straight Connector 17">
                <a:extLst>
                  <a:ext uri="{FF2B5EF4-FFF2-40B4-BE49-F238E27FC236}">
                    <a16:creationId xmlns:a16="http://schemas.microsoft.com/office/drawing/2014/main" xmlns="" id="{40637C86-12A2-9C4E-A028-5249619D18B5}"/>
                  </a:ext>
                </a:extLst>
              </p:cNvPr>
              <p:cNvCxnSpPr/>
              <p:nvPr/>
            </p:nvCxnSpPr>
            <p:spPr>
              <a:xfrm>
                <a:off x="10337795" y="6086323"/>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C7A1822-EB59-A548-BF6A-B2CCB3F3BA68}"/>
                  </a:ext>
                </a:extLst>
              </p:cNvPr>
              <p:cNvCxnSpPr/>
              <p:nvPr/>
            </p:nvCxnSpPr>
            <p:spPr>
              <a:xfrm>
                <a:off x="11860643" y="6085361"/>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C1F7A3BC-535B-B345-9C37-B59B55DC03D6}"/>
                  </a:ext>
                </a:extLst>
              </p:cNvPr>
              <p:cNvSpPr txBox="1"/>
              <p:nvPr/>
            </p:nvSpPr>
            <p:spPr>
              <a:xfrm>
                <a:off x="10260421" y="5861531"/>
                <a:ext cx="148627" cy="276999"/>
              </a:xfrm>
              <a:prstGeom prst="rect">
                <a:avLst/>
              </a:prstGeom>
              <a:noFill/>
            </p:spPr>
            <p:txBody>
              <a:bodyPr wrap="square" rtlCol="0">
                <a:spAutoFit/>
              </a:bodyPr>
              <a:lstStyle/>
              <a:p>
                <a:pPr algn="ctr"/>
                <a:r>
                  <a:rPr lang="en-US" sz="1200" dirty="0">
                    <a:latin typeface="Century Gothic" panose="020B0502020202020204" pitchFamily="34" charset="0"/>
                  </a:rPr>
                  <a:t>0</a:t>
                </a:r>
              </a:p>
            </p:txBody>
          </p:sp>
          <p:sp>
            <p:nvSpPr>
              <p:cNvPr id="21" name="TextBox 20">
                <a:extLst>
                  <a:ext uri="{FF2B5EF4-FFF2-40B4-BE49-F238E27FC236}">
                    <a16:creationId xmlns:a16="http://schemas.microsoft.com/office/drawing/2014/main" xmlns="" id="{72B2E8BD-C1E2-5F46-A117-7199FA603E1E}"/>
                  </a:ext>
                </a:extLst>
              </p:cNvPr>
              <p:cNvSpPr txBox="1"/>
              <p:nvPr/>
            </p:nvSpPr>
            <p:spPr>
              <a:xfrm>
                <a:off x="11568276" y="5861531"/>
                <a:ext cx="634485" cy="276999"/>
              </a:xfrm>
              <a:prstGeom prst="rect">
                <a:avLst/>
              </a:prstGeom>
              <a:noFill/>
            </p:spPr>
            <p:txBody>
              <a:bodyPr wrap="square" rtlCol="0">
                <a:spAutoFit/>
              </a:bodyPr>
              <a:lstStyle/>
              <a:p>
                <a:pPr algn="ctr"/>
                <a:r>
                  <a:rPr lang="en-US" sz="1200" dirty="0">
                    <a:latin typeface="Century Gothic" panose="020B0502020202020204" pitchFamily="34" charset="0"/>
                  </a:rPr>
                  <a:t>10 km </a:t>
                </a:r>
              </a:p>
            </p:txBody>
          </p:sp>
        </p:grpSp>
        <p:pic>
          <p:nvPicPr>
            <p:cNvPr id="22" name="Picture 14" descr="https://lh6.googleusercontent.com/-6A9SNjzgSTfg2tR_yqn2AorKG0AhypM8K5uOfpihJ3v2zmo6XO5loJeOujNaU7AWqjacWI5VhH23Nu8fPyBF3LTZcQgjWw9wxHChXjPf2oZ14A4ZBDA1ZS_lp7VgrGqbFaIMdLKdKI">
              <a:extLst>
                <a:ext uri="{FF2B5EF4-FFF2-40B4-BE49-F238E27FC236}">
                  <a16:creationId xmlns:a16="http://schemas.microsoft.com/office/drawing/2014/main" xmlns="" id="{7BB91D2C-F416-8840-8446-D595E022F02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86106" y="4503697"/>
              <a:ext cx="329665" cy="7645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79289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4"/>
          <p:cNvSpPr txBox="1">
            <a:spLocks noGrp="1"/>
          </p:cNvSpPr>
          <p:nvPr>
            <p:ph type="title"/>
          </p:nvPr>
        </p:nvSpPr>
        <p:spPr>
          <a:xfrm>
            <a:off x="1000125" y="365125"/>
            <a:ext cx="10894454"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3400" dirty="0"/>
              <a:t>Analysis</a:t>
            </a:r>
            <a:r>
              <a:rPr lang="en-US" sz="3400" b="0" i="0" u="none" strike="noStrike" cap="none" dirty="0">
                <a:solidFill>
                  <a:srgbClr val="3289B4"/>
                </a:solidFill>
                <a:sym typeface="Century Gothic"/>
              </a:rPr>
              <a:t>: </a:t>
            </a:r>
            <a:r>
              <a:rPr lang="en-US" sz="3400" dirty="0"/>
              <a:t>Habitat Suitability M</a:t>
            </a:r>
            <a:r>
              <a:rPr lang="en-US" sz="3400" b="0" i="0" u="none" strike="noStrike" cap="none" dirty="0">
                <a:solidFill>
                  <a:srgbClr val="3289B4"/>
                </a:solidFill>
                <a:sym typeface="Century Gothic"/>
              </a:rPr>
              <a:t>ap</a:t>
            </a:r>
            <a:r>
              <a:rPr lang="en-US" sz="3400" dirty="0"/>
              <a:t> &amp; SAV Comparison</a:t>
            </a:r>
            <a:r>
              <a:rPr lang="en-US" sz="3400" b="0" i="0" u="none" strike="noStrike" cap="none" dirty="0">
                <a:solidFill>
                  <a:srgbClr val="3289B4"/>
                </a:solidFill>
                <a:sym typeface="Century Gothic"/>
              </a:rPr>
              <a:t> </a:t>
            </a:r>
            <a:endParaRPr sz="3400" dirty="0"/>
          </a:p>
        </p:txBody>
      </p:sp>
      <p:pic>
        <p:nvPicPr>
          <p:cNvPr id="438" name="Google Shape;438;p34"/>
          <p:cNvPicPr preferRelativeResize="0"/>
          <p:nvPr/>
        </p:nvPicPr>
        <p:blipFill>
          <a:blip r:embed="rId3">
            <a:alphaModFix/>
          </a:blip>
          <a:stretch>
            <a:fillRect/>
          </a:stretch>
        </p:blipFill>
        <p:spPr>
          <a:xfrm>
            <a:off x="2773542" y="1507067"/>
            <a:ext cx="3052555" cy="5200058"/>
          </a:xfrm>
          <a:prstGeom prst="rect">
            <a:avLst/>
          </a:prstGeom>
          <a:noFill/>
          <a:ln>
            <a:noFill/>
          </a:ln>
        </p:spPr>
      </p:pic>
      <p:pic>
        <p:nvPicPr>
          <p:cNvPr id="439" name="Google Shape;439;p34"/>
          <p:cNvPicPr preferRelativeResize="0"/>
          <p:nvPr/>
        </p:nvPicPr>
        <p:blipFill>
          <a:blip r:embed="rId4">
            <a:alphaModFix/>
          </a:blip>
          <a:stretch>
            <a:fillRect/>
          </a:stretch>
        </p:blipFill>
        <p:spPr>
          <a:xfrm>
            <a:off x="5960842" y="1505542"/>
            <a:ext cx="3020840" cy="5200058"/>
          </a:xfrm>
          <a:prstGeom prst="rect">
            <a:avLst/>
          </a:prstGeom>
          <a:noFill/>
          <a:ln>
            <a:noFill/>
          </a:ln>
        </p:spPr>
      </p:pic>
      <p:grpSp>
        <p:nvGrpSpPr>
          <p:cNvPr id="2" name="Group 1">
            <a:extLst>
              <a:ext uri="{FF2B5EF4-FFF2-40B4-BE49-F238E27FC236}">
                <a16:creationId xmlns:a16="http://schemas.microsoft.com/office/drawing/2014/main" xmlns="" id="{E2CA2807-E7EF-684B-AE6E-05E68DE8A43B}"/>
              </a:ext>
            </a:extLst>
          </p:cNvPr>
          <p:cNvGrpSpPr/>
          <p:nvPr/>
        </p:nvGrpSpPr>
        <p:grpSpPr>
          <a:xfrm>
            <a:off x="117575" y="2658154"/>
            <a:ext cx="2430900" cy="1323571"/>
            <a:chOff x="117575" y="2658154"/>
            <a:chExt cx="2430900" cy="1323571"/>
          </a:xfrm>
        </p:grpSpPr>
        <p:pic>
          <p:nvPicPr>
            <p:cNvPr id="440" name="Google Shape;440;p34"/>
            <p:cNvPicPr preferRelativeResize="0"/>
            <p:nvPr/>
          </p:nvPicPr>
          <p:blipFill rotWithShape="1">
            <a:blip r:embed="rId5">
              <a:alphaModFix/>
            </a:blip>
            <a:srcRect t="40514" r="75011" b="21097"/>
            <a:stretch/>
          </p:blipFill>
          <p:spPr>
            <a:xfrm>
              <a:off x="504275" y="3117350"/>
              <a:ext cx="669250" cy="864375"/>
            </a:xfrm>
            <a:prstGeom prst="rect">
              <a:avLst/>
            </a:prstGeom>
            <a:noFill/>
            <a:ln>
              <a:noFill/>
            </a:ln>
          </p:spPr>
        </p:pic>
        <p:sp>
          <p:nvSpPr>
            <p:cNvPr id="441" name="Google Shape;441;p34"/>
            <p:cNvSpPr txBox="1"/>
            <p:nvPr/>
          </p:nvSpPr>
          <p:spPr>
            <a:xfrm>
              <a:off x="1128800" y="3023578"/>
              <a:ext cx="880500" cy="824724"/>
            </a:xfrm>
            <a:prstGeom prst="rect">
              <a:avLst/>
            </a:prstGeom>
            <a:noFill/>
            <a:ln>
              <a:noFill/>
            </a:ln>
          </p:spPr>
          <p:txBody>
            <a:bodyPr spcFirstLastPara="1" wrap="square" lIns="91425" tIns="91425" rIns="91425" bIns="91425" anchor="t" anchorCtr="0">
              <a:noAutofit/>
            </a:bodyPr>
            <a:lstStyle/>
            <a:p>
              <a:pPr marL="0" lvl="0" indent="0" rtl="0">
                <a:lnSpc>
                  <a:spcPct val="130000"/>
                </a:lnSpc>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High</a:t>
              </a:r>
            </a:p>
            <a:p>
              <a:pPr marL="0" lvl="0" indent="0" rtl="0">
                <a:lnSpc>
                  <a:spcPct val="130000"/>
                </a:lnSpc>
                <a:spcBef>
                  <a:spcPts val="0"/>
                </a:spcBef>
                <a:spcAft>
                  <a:spcPts val="0"/>
                </a:spcAft>
                <a:buNone/>
              </a:pPr>
              <a:endParaRPr sz="1200" dirty="0">
                <a:solidFill>
                  <a:schemeClr val="tx1">
                    <a:lumMod val="75000"/>
                    <a:lumOff val="25000"/>
                  </a:schemeClr>
                </a:solidFill>
                <a:latin typeface="Century Gothic"/>
                <a:ea typeface="Century Gothic"/>
                <a:cs typeface="Century Gothic"/>
                <a:sym typeface="Century Gothic"/>
              </a:endParaRPr>
            </a:p>
            <a:p>
              <a:pPr marL="0" lvl="0" indent="0" rtl="0">
                <a:lnSpc>
                  <a:spcPct val="130000"/>
                </a:lnSpc>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Low</a:t>
              </a:r>
              <a:endParaRPr sz="1600" dirty="0">
                <a:solidFill>
                  <a:schemeClr val="tx1">
                    <a:lumMod val="75000"/>
                    <a:lumOff val="25000"/>
                  </a:schemeClr>
                </a:solidFill>
                <a:latin typeface="Century Gothic"/>
                <a:ea typeface="Century Gothic"/>
                <a:cs typeface="Century Gothic"/>
                <a:sym typeface="Century Gothic"/>
              </a:endParaRPr>
            </a:p>
          </p:txBody>
        </p:sp>
        <p:sp>
          <p:nvSpPr>
            <p:cNvPr id="442" name="Google Shape;442;p34"/>
            <p:cNvSpPr txBox="1"/>
            <p:nvPr/>
          </p:nvSpPr>
          <p:spPr>
            <a:xfrm>
              <a:off x="117575" y="2658154"/>
              <a:ext cx="2430900" cy="400500"/>
            </a:xfrm>
            <a:prstGeom prst="rect">
              <a:avLst/>
            </a:prstGeom>
            <a:noFill/>
            <a:ln>
              <a:noFill/>
            </a:ln>
          </p:spPr>
          <p:txBody>
            <a:bodyPr spcFirstLastPara="1" wrap="square" lIns="91425" tIns="91425" rIns="91425" bIns="91425" anchor="t" anchorCtr="0">
              <a:noAutofit/>
            </a:bodyPr>
            <a:lstStyle/>
            <a:p>
              <a:pPr marL="0" lvl="0" indent="0" rtl="0">
                <a:lnSpc>
                  <a:spcPct val="130000"/>
                </a:lnSpc>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Habitat Suitability</a:t>
              </a:r>
              <a:endParaRPr sz="2000" dirty="0">
                <a:solidFill>
                  <a:schemeClr val="tx1">
                    <a:lumMod val="75000"/>
                    <a:lumOff val="25000"/>
                  </a:schemeClr>
                </a:solidFill>
                <a:latin typeface="Century Gothic"/>
                <a:ea typeface="Century Gothic"/>
                <a:cs typeface="Century Gothic"/>
                <a:sym typeface="Century Gothic"/>
              </a:endParaRPr>
            </a:p>
          </p:txBody>
        </p:sp>
      </p:grpSp>
      <p:grpSp>
        <p:nvGrpSpPr>
          <p:cNvPr id="4" name="Group 3">
            <a:extLst>
              <a:ext uri="{FF2B5EF4-FFF2-40B4-BE49-F238E27FC236}">
                <a16:creationId xmlns:a16="http://schemas.microsoft.com/office/drawing/2014/main" xmlns="" id="{2BBB6641-F909-B84E-8890-9A2A2F9295A2}"/>
              </a:ext>
            </a:extLst>
          </p:cNvPr>
          <p:cNvGrpSpPr/>
          <p:nvPr/>
        </p:nvGrpSpPr>
        <p:grpSpPr>
          <a:xfrm>
            <a:off x="9066297" y="2658154"/>
            <a:ext cx="3584330" cy="1542296"/>
            <a:chOff x="9211436" y="2715543"/>
            <a:chExt cx="3387864" cy="1542296"/>
          </a:xfrm>
        </p:grpSpPr>
        <p:pic>
          <p:nvPicPr>
            <p:cNvPr id="444" name="Google Shape;444;p34"/>
            <p:cNvPicPr preferRelativeResize="0"/>
            <p:nvPr/>
          </p:nvPicPr>
          <p:blipFill rotWithShape="1">
            <a:blip r:embed="rId6">
              <a:alphaModFix/>
            </a:blip>
            <a:srcRect r="21660"/>
            <a:stretch/>
          </p:blipFill>
          <p:spPr>
            <a:xfrm>
              <a:off x="9592325" y="3199575"/>
              <a:ext cx="576075" cy="998625"/>
            </a:xfrm>
            <a:prstGeom prst="rect">
              <a:avLst/>
            </a:prstGeom>
            <a:noFill/>
            <a:ln>
              <a:noFill/>
            </a:ln>
          </p:spPr>
        </p:pic>
        <p:sp>
          <p:nvSpPr>
            <p:cNvPr id="445" name="Google Shape;445;p34"/>
            <p:cNvSpPr txBox="1"/>
            <p:nvPr/>
          </p:nvSpPr>
          <p:spPr>
            <a:xfrm>
              <a:off x="10168400" y="3116039"/>
              <a:ext cx="2430900" cy="1141800"/>
            </a:xfrm>
            <a:prstGeom prst="rect">
              <a:avLst/>
            </a:prstGeom>
            <a:noFill/>
            <a:ln>
              <a:noFill/>
            </a:ln>
          </p:spPr>
          <p:txBody>
            <a:bodyPr spcFirstLastPara="1" wrap="square" lIns="91425" tIns="91425" rIns="91425" bIns="91425" anchor="t" anchorCtr="0">
              <a:noAutofit/>
            </a:bodyPr>
            <a:lstStyle/>
            <a:p>
              <a:pPr marL="0" lvl="0" indent="0" rtl="0">
                <a:lnSpc>
                  <a:spcPct val="130000"/>
                </a:lnSpc>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Sand</a:t>
              </a:r>
              <a:endParaRPr sz="1800" dirty="0">
                <a:solidFill>
                  <a:schemeClr val="tx1">
                    <a:lumMod val="75000"/>
                    <a:lumOff val="25000"/>
                  </a:schemeClr>
                </a:solidFill>
                <a:latin typeface="Century Gothic"/>
                <a:ea typeface="Century Gothic"/>
                <a:cs typeface="Century Gothic"/>
                <a:sym typeface="Century Gothic"/>
              </a:endParaRPr>
            </a:p>
            <a:p>
              <a:pPr marL="0" lvl="0" indent="0" rtl="0">
                <a:lnSpc>
                  <a:spcPct val="130000"/>
                </a:lnSpc>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Less Dense SAV</a:t>
              </a:r>
              <a:endParaRPr sz="1800" dirty="0">
                <a:solidFill>
                  <a:schemeClr val="tx1">
                    <a:lumMod val="75000"/>
                    <a:lumOff val="25000"/>
                  </a:schemeClr>
                </a:solidFill>
                <a:latin typeface="Century Gothic"/>
                <a:ea typeface="Century Gothic"/>
                <a:cs typeface="Century Gothic"/>
                <a:sym typeface="Century Gothic"/>
              </a:endParaRPr>
            </a:p>
            <a:p>
              <a:pPr marL="0" lvl="0" indent="0" rtl="0">
                <a:lnSpc>
                  <a:spcPct val="130000"/>
                </a:lnSpc>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Dense SAV</a:t>
              </a:r>
              <a:endParaRPr sz="1800" dirty="0">
                <a:solidFill>
                  <a:schemeClr val="tx1">
                    <a:lumMod val="75000"/>
                    <a:lumOff val="25000"/>
                  </a:schemeClr>
                </a:solidFill>
                <a:latin typeface="Century Gothic"/>
                <a:ea typeface="Century Gothic"/>
                <a:cs typeface="Century Gothic"/>
                <a:sym typeface="Century Gothic"/>
              </a:endParaRPr>
            </a:p>
          </p:txBody>
        </p:sp>
        <p:sp>
          <p:nvSpPr>
            <p:cNvPr id="447" name="Google Shape;447;p34"/>
            <p:cNvSpPr txBox="1"/>
            <p:nvPr/>
          </p:nvSpPr>
          <p:spPr>
            <a:xfrm>
              <a:off x="9211436" y="2715543"/>
              <a:ext cx="2705787" cy="400500"/>
            </a:xfrm>
            <a:prstGeom prst="rect">
              <a:avLst/>
            </a:prstGeom>
            <a:noFill/>
            <a:ln>
              <a:noFill/>
            </a:ln>
          </p:spPr>
          <p:txBody>
            <a:bodyPr spcFirstLastPara="1" wrap="square" lIns="91425" tIns="91425" rIns="91425" bIns="91425" anchor="t" anchorCtr="0">
              <a:noAutofit/>
            </a:bodyPr>
            <a:lstStyle/>
            <a:p>
              <a:pPr marL="0" lvl="0" indent="0" rtl="0">
                <a:lnSpc>
                  <a:spcPct val="130000"/>
                </a:lnSpc>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SAVMA Classification</a:t>
              </a:r>
              <a:endParaRPr sz="1800" dirty="0">
                <a:solidFill>
                  <a:schemeClr val="tx1">
                    <a:lumMod val="75000"/>
                    <a:lumOff val="25000"/>
                  </a:schemeClr>
                </a:solidFill>
                <a:latin typeface="Century Gothic"/>
                <a:ea typeface="Century Gothic"/>
                <a:cs typeface="Century Gothic"/>
                <a:sym typeface="Century Gothic"/>
              </a:endParaRPr>
            </a:p>
          </p:txBody>
        </p:sp>
      </p:grpSp>
      <p:pic>
        <p:nvPicPr>
          <p:cNvPr id="450" name="Google Shape;450;p34"/>
          <p:cNvPicPr preferRelativeResize="0"/>
          <p:nvPr/>
        </p:nvPicPr>
        <p:blipFill>
          <a:blip r:embed="rId7">
            <a:alphaModFix/>
          </a:blip>
          <a:stretch>
            <a:fillRect/>
          </a:stretch>
        </p:blipFill>
        <p:spPr>
          <a:xfrm>
            <a:off x="2805244" y="1364732"/>
            <a:ext cx="3020851" cy="5342393"/>
          </a:xfrm>
          <a:prstGeom prst="rect">
            <a:avLst/>
          </a:prstGeom>
          <a:noFill/>
          <a:ln>
            <a:noFill/>
          </a:ln>
        </p:spPr>
      </p:pic>
      <p:pic>
        <p:nvPicPr>
          <p:cNvPr id="451" name="Google Shape;451;p34"/>
          <p:cNvPicPr preferRelativeResize="0"/>
          <p:nvPr/>
        </p:nvPicPr>
        <p:blipFill>
          <a:blip r:embed="rId7">
            <a:alphaModFix/>
          </a:blip>
          <a:stretch>
            <a:fillRect/>
          </a:stretch>
        </p:blipFill>
        <p:spPr>
          <a:xfrm>
            <a:off x="5960839" y="1364732"/>
            <a:ext cx="3020851" cy="5342393"/>
          </a:xfrm>
          <a:prstGeom prst="rect">
            <a:avLst/>
          </a:prstGeom>
          <a:noFill/>
          <a:ln>
            <a:noFill/>
          </a:ln>
        </p:spPr>
      </p:pic>
      <p:grpSp>
        <p:nvGrpSpPr>
          <p:cNvPr id="23" name="Group 22">
            <a:extLst>
              <a:ext uri="{FF2B5EF4-FFF2-40B4-BE49-F238E27FC236}">
                <a16:creationId xmlns:a16="http://schemas.microsoft.com/office/drawing/2014/main" xmlns="" id="{D2FF5FEA-4FCC-3F41-A67C-F0818A977C02}"/>
              </a:ext>
            </a:extLst>
          </p:cNvPr>
          <p:cNvGrpSpPr/>
          <p:nvPr/>
        </p:nvGrpSpPr>
        <p:grpSpPr>
          <a:xfrm>
            <a:off x="9839602" y="4572306"/>
            <a:ext cx="2054977" cy="319407"/>
            <a:chOff x="10260421" y="5861531"/>
            <a:chExt cx="1942340" cy="319407"/>
          </a:xfrm>
        </p:grpSpPr>
        <p:sp>
          <p:nvSpPr>
            <p:cNvPr id="24" name="Rectangle 23">
              <a:extLst>
                <a:ext uri="{FF2B5EF4-FFF2-40B4-BE49-F238E27FC236}">
                  <a16:creationId xmlns:a16="http://schemas.microsoft.com/office/drawing/2014/main" xmlns="" id="{FDCFC6CA-3ABD-044A-974D-4B52DB0BF129}"/>
                </a:ext>
              </a:extLst>
            </p:cNvPr>
            <p:cNvSpPr>
              <a:spLocks/>
            </p:cNvSpPr>
            <p:nvPr/>
          </p:nvSpPr>
          <p:spPr>
            <a:xfrm>
              <a:off x="10334619" y="6112649"/>
              <a:ext cx="1530957" cy="682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25" name="Straight Connector 24">
              <a:extLst>
                <a:ext uri="{FF2B5EF4-FFF2-40B4-BE49-F238E27FC236}">
                  <a16:creationId xmlns:a16="http://schemas.microsoft.com/office/drawing/2014/main" xmlns="" id="{6A6EAEF3-C7AE-6F4F-B3D8-E67FCC8DD1F1}"/>
                </a:ext>
              </a:extLst>
            </p:cNvPr>
            <p:cNvCxnSpPr/>
            <p:nvPr/>
          </p:nvCxnSpPr>
          <p:spPr>
            <a:xfrm>
              <a:off x="10337795" y="6086323"/>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60072DA9-AA09-FB4D-93F2-AA8219CD3455}"/>
                </a:ext>
              </a:extLst>
            </p:cNvPr>
            <p:cNvCxnSpPr/>
            <p:nvPr/>
          </p:nvCxnSpPr>
          <p:spPr>
            <a:xfrm>
              <a:off x="11860643" y="6085361"/>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879E7B3C-69CE-9D49-9E09-0C870F781CF3}"/>
                </a:ext>
              </a:extLst>
            </p:cNvPr>
            <p:cNvSpPr txBox="1"/>
            <p:nvPr/>
          </p:nvSpPr>
          <p:spPr>
            <a:xfrm>
              <a:off x="10260421" y="5861531"/>
              <a:ext cx="148627" cy="276999"/>
            </a:xfrm>
            <a:prstGeom prst="rect">
              <a:avLst/>
            </a:prstGeom>
            <a:noFill/>
          </p:spPr>
          <p:txBody>
            <a:bodyPr wrap="square" rtlCol="0">
              <a:spAutoFit/>
            </a:bodyPr>
            <a:lstStyle/>
            <a:p>
              <a:pPr algn="ctr"/>
              <a:r>
                <a:rPr lang="en-US" sz="1200" dirty="0"/>
                <a:t>0</a:t>
              </a:r>
            </a:p>
          </p:txBody>
        </p:sp>
        <p:sp>
          <p:nvSpPr>
            <p:cNvPr id="28" name="TextBox 27">
              <a:extLst>
                <a:ext uri="{FF2B5EF4-FFF2-40B4-BE49-F238E27FC236}">
                  <a16:creationId xmlns:a16="http://schemas.microsoft.com/office/drawing/2014/main" xmlns="" id="{DF557106-A666-6B4C-BA21-B1E1E5F2B0E8}"/>
                </a:ext>
              </a:extLst>
            </p:cNvPr>
            <p:cNvSpPr txBox="1"/>
            <p:nvPr/>
          </p:nvSpPr>
          <p:spPr>
            <a:xfrm>
              <a:off x="11568276" y="5861531"/>
              <a:ext cx="634485" cy="276999"/>
            </a:xfrm>
            <a:prstGeom prst="rect">
              <a:avLst/>
            </a:prstGeom>
            <a:noFill/>
          </p:spPr>
          <p:txBody>
            <a:bodyPr wrap="square" rtlCol="0">
              <a:spAutoFit/>
            </a:bodyPr>
            <a:lstStyle/>
            <a:p>
              <a:pPr algn="ctr"/>
              <a:r>
                <a:rPr lang="en-US" sz="1200" dirty="0"/>
                <a:t>10 km </a:t>
              </a:r>
            </a:p>
          </p:txBody>
        </p:sp>
      </p:grpSp>
      <p:pic>
        <p:nvPicPr>
          <p:cNvPr id="29" name="Picture 14" descr="https://lh6.googleusercontent.com/-6A9SNjzgSTfg2tR_yqn2AorKG0AhypM8K5uOfpihJ3v2zmo6XO5loJeOujNaU7AWqjacWI5VhH23Nu8fPyBF3LTZcQgjWw9wxHChXjPf2oZ14A4ZBDA1ZS_lp7VgrGqbFaIMdLKdKI">
            <a:extLst>
              <a:ext uri="{FF2B5EF4-FFF2-40B4-BE49-F238E27FC236}">
                <a16:creationId xmlns:a16="http://schemas.microsoft.com/office/drawing/2014/main" xmlns="" id="{1E3BBD99-296F-EA40-9889-40B36420FDD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00900" y="4349738"/>
            <a:ext cx="348782" cy="76454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xmlns="" id="{26C7AA70-A948-CC4E-982D-10D04FA6EE24}"/>
              </a:ext>
            </a:extLst>
          </p:cNvPr>
          <p:cNvGrpSpPr/>
          <p:nvPr/>
        </p:nvGrpSpPr>
        <p:grpSpPr>
          <a:xfrm>
            <a:off x="796274" y="4349738"/>
            <a:ext cx="1942340" cy="319407"/>
            <a:chOff x="10260421" y="5861531"/>
            <a:chExt cx="1942340" cy="319407"/>
          </a:xfrm>
        </p:grpSpPr>
        <p:sp>
          <p:nvSpPr>
            <p:cNvPr id="31" name="Rectangle 30">
              <a:extLst>
                <a:ext uri="{FF2B5EF4-FFF2-40B4-BE49-F238E27FC236}">
                  <a16:creationId xmlns:a16="http://schemas.microsoft.com/office/drawing/2014/main" xmlns="" id="{7748C12A-FBF9-2C42-BF95-B0FA05DC83B2}"/>
                </a:ext>
              </a:extLst>
            </p:cNvPr>
            <p:cNvSpPr>
              <a:spLocks/>
            </p:cNvSpPr>
            <p:nvPr/>
          </p:nvSpPr>
          <p:spPr>
            <a:xfrm>
              <a:off x="10334619" y="6112649"/>
              <a:ext cx="1530957" cy="682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Century Gothic" panose="020B0502020202020204" pitchFamily="34" charset="0"/>
              </a:endParaRPr>
            </a:p>
          </p:txBody>
        </p:sp>
        <p:cxnSp>
          <p:nvCxnSpPr>
            <p:cNvPr id="32" name="Straight Connector 31">
              <a:extLst>
                <a:ext uri="{FF2B5EF4-FFF2-40B4-BE49-F238E27FC236}">
                  <a16:creationId xmlns:a16="http://schemas.microsoft.com/office/drawing/2014/main" xmlns="" id="{A77C9313-E0A6-554E-B475-E1E96B1DDA6E}"/>
                </a:ext>
              </a:extLst>
            </p:cNvPr>
            <p:cNvCxnSpPr/>
            <p:nvPr/>
          </p:nvCxnSpPr>
          <p:spPr>
            <a:xfrm>
              <a:off x="10337795" y="6086323"/>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2D688BF7-FE16-DE48-9EE9-CD1AB7681DC5}"/>
                </a:ext>
              </a:extLst>
            </p:cNvPr>
            <p:cNvCxnSpPr/>
            <p:nvPr/>
          </p:nvCxnSpPr>
          <p:spPr>
            <a:xfrm>
              <a:off x="11860643" y="6085361"/>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xmlns="" id="{91551AC9-8D5A-7740-9B79-CD22758D6721}"/>
                </a:ext>
              </a:extLst>
            </p:cNvPr>
            <p:cNvSpPr txBox="1"/>
            <p:nvPr/>
          </p:nvSpPr>
          <p:spPr>
            <a:xfrm>
              <a:off x="10260421" y="5861531"/>
              <a:ext cx="148627" cy="276999"/>
            </a:xfrm>
            <a:prstGeom prst="rect">
              <a:avLst/>
            </a:prstGeom>
            <a:noFill/>
          </p:spPr>
          <p:txBody>
            <a:bodyPr wrap="square" rtlCol="0">
              <a:spAutoFit/>
            </a:bodyPr>
            <a:lstStyle/>
            <a:p>
              <a:pPr algn="ctr"/>
              <a:r>
                <a:rPr lang="en-US" sz="1200" dirty="0">
                  <a:latin typeface="Century Gothic" panose="020B0502020202020204" pitchFamily="34" charset="0"/>
                </a:rPr>
                <a:t>0</a:t>
              </a:r>
            </a:p>
          </p:txBody>
        </p:sp>
        <p:sp>
          <p:nvSpPr>
            <p:cNvPr id="35" name="TextBox 34">
              <a:extLst>
                <a:ext uri="{FF2B5EF4-FFF2-40B4-BE49-F238E27FC236}">
                  <a16:creationId xmlns:a16="http://schemas.microsoft.com/office/drawing/2014/main" xmlns="" id="{679F486A-A63F-9D44-A349-3A52981F25AB}"/>
                </a:ext>
              </a:extLst>
            </p:cNvPr>
            <p:cNvSpPr txBox="1"/>
            <p:nvPr/>
          </p:nvSpPr>
          <p:spPr>
            <a:xfrm>
              <a:off x="11568276" y="5861531"/>
              <a:ext cx="634485" cy="276999"/>
            </a:xfrm>
            <a:prstGeom prst="rect">
              <a:avLst/>
            </a:prstGeom>
            <a:noFill/>
          </p:spPr>
          <p:txBody>
            <a:bodyPr wrap="square" rtlCol="0">
              <a:spAutoFit/>
            </a:bodyPr>
            <a:lstStyle/>
            <a:p>
              <a:pPr algn="ctr"/>
              <a:r>
                <a:rPr lang="en-US" sz="1200" dirty="0">
                  <a:latin typeface="Century Gothic" panose="020B0502020202020204" pitchFamily="34" charset="0"/>
                </a:rPr>
                <a:t>10 km </a:t>
              </a:r>
            </a:p>
          </p:txBody>
        </p:sp>
      </p:grpSp>
      <p:pic>
        <p:nvPicPr>
          <p:cNvPr id="36" name="Picture 14" descr="https://lh6.googleusercontent.com/-6A9SNjzgSTfg2tR_yqn2AorKG0AhypM8K5uOfpihJ3v2zmo6XO5loJeOujNaU7AWqjacWI5VhH23Nu8fPyBF3LTZcQgjWw9wxHChXjPf2oZ14A4ZBDA1ZS_lp7VgrGqbFaIMdLKdKI">
            <a:extLst>
              <a:ext uri="{FF2B5EF4-FFF2-40B4-BE49-F238E27FC236}">
                <a16:creationId xmlns:a16="http://schemas.microsoft.com/office/drawing/2014/main" xmlns="" id="{80528573-3486-0E4F-89CB-A51D50A4E49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1377" y="4148374"/>
            <a:ext cx="329665" cy="76454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xmlns="" id="{234E80B7-9B55-DD42-B8B2-E08F6D34D5D1}"/>
              </a:ext>
            </a:extLst>
          </p:cNvPr>
          <p:cNvSpPr txBox="1"/>
          <p:nvPr/>
        </p:nvSpPr>
        <p:spPr>
          <a:xfrm>
            <a:off x="4680024" y="1049288"/>
            <a:ext cx="2426886"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September 2016</a:t>
            </a:r>
          </a:p>
        </p:txBody>
      </p:sp>
    </p:spTree>
    <p:extLst>
      <p:ext uri="{BB962C8B-B14F-4D97-AF65-F5344CB8AC3E}">
        <p14:creationId xmlns:p14="http://schemas.microsoft.com/office/powerpoint/2010/main" val="236510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1000"/>
                                        <p:tgtEl>
                                          <p:spTgt spid="450"/>
                                        </p:tgtEl>
                                      </p:cBhvr>
                                    </p:animEffect>
                                  </p:childTnLst>
                                </p:cTn>
                              </p:par>
                              <p:par>
                                <p:cTn id="8" presetID="10" presetClass="entr" presetSubtype="0" fill="hold" nodeType="withEffect">
                                  <p:stCondLst>
                                    <p:cond delay="0"/>
                                  </p:stCondLst>
                                  <p:childTnLst>
                                    <p:set>
                                      <p:cBhvr>
                                        <p:cTn id="9" dur="1" fill="hold">
                                          <p:stCondLst>
                                            <p:cond delay="0"/>
                                          </p:stCondLst>
                                        </p:cTn>
                                        <p:tgtEl>
                                          <p:spTgt spid="451"/>
                                        </p:tgtEl>
                                        <p:attrNameLst>
                                          <p:attrName>style.visibility</p:attrName>
                                        </p:attrNameLst>
                                      </p:cBhvr>
                                      <p:to>
                                        <p:strVal val="visible"/>
                                      </p:to>
                                    </p:set>
                                    <p:animEffect transition="in" filter="fade">
                                      <p:cBhvr>
                                        <p:cTn id="10" dur="10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5"/>
          <p:cNvSpPr txBox="1">
            <a:spLocks noGrp="1"/>
          </p:cNvSpPr>
          <p:nvPr>
            <p:ph type="title"/>
          </p:nvPr>
        </p:nvSpPr>
        <p:spPr>
          <a:xfrm>
            <a:off x="1000124" y="365124"/>
            <a:ext cx="10696575"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400" b="0" i="0" u="none" strike="noStrike" cap="none" dirty="0">
                <a:solidFill>
                  <a:srgbClr val="3289B4"/>
                </a:solidFill>
                <a:sym typeface="Century Gothic"/>
              </a:rPr>
              <a:t>Methodology: </a:t>
            </a:r>
            <a:r>
              <a:rPr lang="en-US" sz="4400" b="0" u="none" strike="noStrike" cap="none" dirty="0">
                <a:solidFill>
                  <a:srgbClr val="3289B4"/>
                </a:solidFill>
                <a:sym typeface="Century Gothic"/>
              </a:rPr>
              <a:t>Washup </a:t>
            </a:r>
            <a:r>
              <a:rPr lang="en-US" sz="4400" dirty="0"/>
              <a:t>Predictive Map</a:t>
            </a:r>
            <a:endParaRPr sz="4400" b="0" u="none" strike="noStrike" cap="none" dirty="0">
              <a:solidFill>
                <a:srgbClr val="3289B4"/>
              </a:solidFill>
              <a:sym typeface="Century Gothic"/>
            </a:endParaRPr>
          </a:p>
        </p:txBody>
      </p:sp>
      <p:sp>
        <p:nvSpPr>
          <p:cNvPr id="39" name="Text Placeholder 5">
            <a:extLst>
              <a:ext uri="{FF2B5EF4-FFF2-40B4-BE49-F238E27FC236}">
                <a16:creationId xmlns:a16="http://schemas.microsoft.com/office/drawing/2014/main" xmlns="" id="{43550855-B400-6644-8B74-75E0BC2A8121}"/>
              </a:ext>
            </a:extLst>
          </p:cNvPr>
          <p:cNvSpPr txBox="1">
            <a:spLocks/>
          </p:cNvSpPr>
          <p:nvPr/>
        </p:nvSpPr>
        <p:spPr>
          <a:xfrm>
            <a:off x="1393470" y="3584873"/>
            <a:ext cx="3872139" cy="22508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00"/>
              </a:spcBef>
              <a:spcAft>
                <a:spcPts val="0"/>
              </a:spcAft>
              <a:buClr>
                <a:srgbClr val="3289B4"/>
              </a:buClr>
              <a:buSzTx/>
              <a:buFont typeface="Arial" panose="020B0604020202020204" pitchFamily="34" charset="0"/>
              <a:buNone/>
              <a:tabLst/>
              <a:defRPr/>
            </a:pPr>
            <a:r>
              <a:rPr kumimoji="0" lang="en-US" sz="2400" b="1" i="0" u="none" strike="noStrike" kern="1200" cap="none" spc="0" normalizeH="0" baseline="0" noProof="0" dirty="0">
                <a:ln>
                  <a:noFill/>
                </a:ln>
                <a:effectLst/>
                <a:uLnTx/>
                <a:uFillTx/>
                <a:latin typeface="Century Gothic" panose="020B0502020202020204" pitchFamily="34" charset="0"/>
                <a:ea typeface="+mn-ea"/>
                <a:cs typeface="+mn-cs"/>
              </a:rPr>
              <a:t>Predictive Factors</a:t>
            </a:r>
          </a:p>
          <a:p>
            <a:pPr marL="0" marR="0" lvl="0" indent="0" algn="l" defTabSz="914400" rtl="0" eaLnBrk="1" fontAlgn="auto" latinLnBrk="0" hangingPunct="1">
              <a:lnSpc>
                <a:spcPct val="90000"/>
              </a:lnSpc>
              <a:spcBef>
                <a:spcPts val="200"/>
              </a:spcBef>
              <a:spcAft>
                <a:spcPts val="0"/>
              </a:spcAft>
              <a:buClr>
                <a:srgbClr val="3289B4"/>
              </a:buClr>
              <a:buSzTx/>
              <a:buFont typeface="Arial" panose="020B0604020202020204" pitchFamily="34" charset="0"/>
              <a:buNone/>
              <a:tabLst/>
              <a:defRPr/>
            </a:pPr>
            <a:endParaRPr kumimoji="0" lang="en-US" sz="1400" b="1"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90000"/>
              </a:lnSpc>
              <a:spcBef>
                <a:spcPts val="200"/>
              </a:spcBef>
              <a:spcAft>
                <a:spcPts val="0"/>
              </a:spcAft>
              <a:buClr>
                <a:srgbClr val="3289B4"/>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Nearshore Structures</a:t>
            </a:r>
          </a:p>
          <a:p>
            <a:pPr marL="342900" marR="0" lvl="0" indent="-342900" algn="l" defTabSz="914400" rtl="0" eaLnBrk="1" fontAlgn="auto" latinLnBrk="0" hangingPunct="1">
              <a:lnSpc>
                <a:spcPct val="90000"/>
              </a:lnSpc>
              <a:spcBef>
                <a:spcPts val="200"/>
              </a:spcBef>
              <a:spcAft>
                <a:spcPts val="0"/>
              </a:spcAft>
              <a:buClr>
                <a:srgbClr val="3289B4"/>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Shoreline Curvature</a:t>
            </a:r>
          </a:p>
          <a:p>
            <a:pPr marL="342900" marR="0" lvl="0" indent="-342900" algn="l" defTabSz="914400" rtl="0" eaLnBrk="1" fontAlgn="auto" latinLnBrk="0" hangingPunct="1">
              <a:lnSpc>
                <a:spcPct val="90000"/>
              </a:lnSpc>
              <a:spcBef>
                <a:spcPts val="200"/>
              </a:spcBef>
              <a:spcAft>
                <a:spcPts val="0"/>
              </a:spcAft>
              <a:buClr>
                <a:srgbClr val="3289B4"/>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Population Density</a:t>
            </a:r>
          </a:p>
          <a:p>
            <a:pPr marL="342900" marR="0" lvl="0" indent="-342900" algn="l" defTabSz="914400" rtl="0" eaLnBrk="1" fontAlgn="auto" latinLnBrk="0" hangingPunct="1">
              <a:lnSpc>
                <a:spcPct val="90000"/>
              </a:lnSpc>
              <a:spcBef>
                <a:spcPts val="200"/>
              </a:spcBef>
              <a:spcAft>
                <a:spcPts val="0"/>
              </a:spcAft>
              <a:buClr>
                <a:srgbClr val="3289B4"/>
              </a:buClr>
              <a:buSzTx/>
              <a:buFont typeface="Webdings" panose="05030102010509060703" pitchFamily="18" charset="2"/>
              <a:buChar char="4"/>
              <a:tabLst/>
              <a:defRPr/>
            </a:pPr>
            <a:r>
              <a:rPr lang="en-US" sz="2200" dirty="0"/>
              <a:t>Bathymetry</a:t>
            </a:r>
            <a:endParaRPr kumimoji="0" lang="en-US" sz="2200" b="0" i="0" u="none" strike="noStrike" kern="1200" cap="none" spc="0" normalizeH="0" baseline="0" noProof="0" dirty="0">
              <a:ln>
                <a:noFill/>
              </a:ln>
              <a:effectLst/>
              <a:uLnTx/>
              <a:uFillTx/>
            </a:endParaRPr>
          </a:p>
          <a:p>
            <a:pPr marL="342900" marR="0" lvl="0" indent="-342900" algn="l" defTabSz="914400" rtl="0" eaLnBrk="1" fontAlgn="auto" latinLnBrk="0" hangingPunct="1">
              <a:lnSpc>
                <a:spcPct val="90000"/>
              </a:lnSpc>
              <a:spcBef>
                <a:spcPts val="200"/>
              </a:spcBef>
              <a:spcAft>
                <a:spcPts val="0"/>
              </a:spcAft>
              <a:buClr>
                <a:srgbClr val="3289B4"/>
              </a:buClr>
              <a:buSzTx/>
              <a:buFont typeface="Webdings" panose="05030102010509060703" pitchFamily="18" charset="2"/>
              <a:buChar char="4"/>
              <a:tabLst/>
              <a:defRPr/>
            </a:pPr>
            <a:endParaRPr kumimoji="0" lang="en-US"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459" name="Google Shape;459;p35"/>
          <p:cNvPicPr preferRelativeResize="0"/>
          <p:nvPr/>
        </p:nvPicPr>
        <p:blipFill>
          <a:blip r:embed="rId3">
            <a:alphaModFix/>
          </a:blip>
          <a:stretch>
            <a:fillRect/>
          </a:stretch>
        </p:blipFill>
        <p:spPr>
          <a:xfrm>
            <a:off x="543435" y="1735913"/>
            <a:ext cx="6412427" cy="1323300"/>
          </a:xfrm>
          <a:prstGeom prst="rect">
            <a:avLst/>
          </a:prstGeom>
          <a:noFill/>
          <a:ln>
            <a:solidFill>
              <a:schemeClr val="tx1">
                <a:lumMod val="75000"/>
                <a:lumOff val="25000"/>
              </a:schemeClr>
            </a:solidFill>
          </a:ln>
          <a:effectLst>
            <a:outerShdw blurRad="50800" dist="38100" algn="l" rotWithShape="0">
              <a:prstClr val="black">
                <a:alpha val="40000"/>
              </a:prstClr>
            </a:outerShdw>
          </a:effectLst>
        </p:spPr>
      </p:pic>
      <p:grpSp>
        <p:nvGrpSpPr>
          <p:cNvPr id="2" name="Group 1">
            <a:extLst>
              <a:ext uri="{FF2B5EF4-FFF2-40B4-BE49-F238E27FC236}">
                <a16:creationId xmlns:a16="http://schemas.microsoft.com/office/drawing/2014/main" xmlns="" id="{9783A76F-1786-F445-9992-0E12A6FB5883}"/>
              </a:ext>
            </a:extLst>
          </p:cNvPr>
          <p:cNvGrpSpPr/>
          <p:nvPr/>
        </p:nvGrpSpPr>
        <p:grpSpPr>
          <a:xfrm>
            <a:off x="5532118" y="1034546"/>
            <a:ext cx="6494330" cy="5544054"/>
            <a:chOff x="5532118" y="1034546"/>
            <a:chExt cx="6494330" cy="5544054"/>
          </a:xfrm>
        </p:grpSpPr>
        <p:grpSp>
          <p:nvGrpSpPr>
            <p:cNvPr id="33" name="Group 32">
              <a:extLst>
                <a:ext uri="{FF2B5EF4-FFF2-40B4-BE49-F238E27FC236}">
                  <a16:creationId xmlns:a16="http://schemas.microsoft.com/office/drawing/2014/main" xmlns="" id="{F9F350C9-F735-5941-9DD9-BA8A2147CCBD}"/>
                </a:ext>
              </a:extLst>
            </p:cNvPr>
            <p:cNvGrpSpPr/>
            <p:nvPr/>
          </p:nvGrpSpPr>
          <p:grpSpPr>
            <a:xfrm>
              <a:off x="5532118" y="1034546"/>
              <a:ext cx="6205637" cy="5544054"/>
              <a:chOff x="5315360" y="1066366"/>
              <a:chExt cx="6205637" cy="5544054"/>
            </a:xfrm>
          </p:grpSpPr>
          <p:pic>
            <p:nvPicPr>
              <p:cNvPr id="461" name="Google Shape;461;p35"/>
              <p:cNvPicPr preferRelativeResize="0"/>
              <p:nvPr/>
            </p:nvPicPr>
            <p:blipFill rotWithShape="1">
              <a:blip r:embed="rId4">
                <a:alphaModFix/>
              </a:blip>
              <a:srcRect l="8006" t="6687" r="15687" b="29624"/>
              <a:stretch/>
            </p:blipFill>
            <p:spPr>
              <a:xfrm>
                <a:off x="5315360" y="4229030"/>
                <a:ext cx="3516147" cy="2381390"/>
              </a:xfrm>
              <a:prstGeom prst="rect">
                <a:avLst/>
              </a:prstGeom>
              <a:noFill/>
              <a:ln>
                <a:noFill/>
              </a:ln>
            </p:spPr>
          </p:pic>
          <p:pic>
            <p:nvPicPr>
              <p:cNvPr id="31" name="Picture 30">
                <a:extLst>
                  <a:ext uri="{FF2B5EF4-FFF2-40B4-BE49-F238E27FC236}">
                    <a16:creationId xmlns:a16="http://schemas.microsoft.com/office/drawing/2014/main" xmlns="" id="{1F0E34E7-96C4-5745-ACD2-4342F627E78D}"/>
                  </a:ext>
                </a:extLst>
              </p:cNvPr>
              <p:cNvPicPr preferRelativeResize="0">
                <a:picLocks noChangeAspect="1"/>
              </p:cNvPicPr>
              <p:nvPr/>
            </p:nvPicPr>
            <p:blipFill rotWithShape="1">
              <a:blip r:embed="rId5">
                <a:alphaModFix/>
              </a:blip>
              <a:srcRect l="15169" t="1236" r="14063" b="1824"/>
              <a:stretch/>
            </p:blipFill>
            <p:spPr>
              <a:xfrm>
                <a:off x="8368254" y="1066366"/>
                <a:ext cx="3152743" cy="3148763"/>
              </a:xfrm>
              <a:custGeom>
                <a:avLst/>
                <a:gdLst>
                  <a:gd name="connsiteX0" fmla="*/ 1849951 w 3794760"/>
                  <a:gd name="connsiteY0" fmla="*/ 0 h 3789970"/>
                  <a:gd name="connsiteX1" fmla="*/ 1944809 w 3794760"/>
                  <a:gd name="connsiteY1" fmla="*/ 0 h 3789970"/>
                  <a:gd name="connsiteX2" fmla="*/ 2091376 w 3794760"/>
                  <a:gd name="connsiteY2" fmla="*/ 7401 h 3789970"/>
                  <a:gd name="connsiteX3" fmla="*/ 3794760 w 3794760"/>
                  <a:gd name="connsiteY3" fmla="*/ 1894985 h 3789970"/>
                  <a:gd name="connsiteX4" fmla="*/ 2091376 w 3794760"/>
                  <a:gd name="connsiteY4" fmla="*/ 3782569 h 3789970"/>
                  <a:gd name="connsiteX5" fmla="*/ 1944810 w 3794760"/>
                  <a:gd name="connsiteY5" fmla="*/ 3789970 h 3789970"/>
                  <a:gd name="connsiteX6" fmla="*/ 1849950 w 3794760"/>
                  <a:gd name="connsiteY6" fmla="*/ 3789970 h 3789970"/>
                  <a:gd name="connsiteX7" fmla="*/ 1703384 w 3794760"/>
                  <a:gd name="connsiteY7" fmla="*/ 3782569 h 3789970"/>
                  <a:gd name="connsiteX8" fmla="*/ 0 w 3794760"/>
                  <a:gd name="connsiteY8" fmla="*/ 1894985 h 3789970"/>
                  <a:gd name="connsiteX9" fmla="*/ 1703384 w 3794760"/>
                  <a:gd name="connsiteY9" fmla="*/ 7401 h 378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4760" h="3789970">
                    <a:moveTo>
                      <a:pt x="1849951" y="0"/>
                    </a:moveTo>
                    <a:lnTo>
                      <a:pt x="1944809" y="0"/>
                    </a:lnTo>
                    <a:lnTo>
                      <a:pt x="2091376" y="7401"/>
                    </a:lnTo>
                    <a:cubicBezTo>
                      <a:pt x="3048141" y="104566"/>
                      <a:pt x="3794760" y="912584"/>
                      <a:pt x="3794760" y="1894985"/>
                    </a:cubicBezTo>
                    <a:cubicBezTo>
                      <a:pt x="3794760" y="2877386"/>
                      <a:pt x="3048141" y="3685404"/>
                      <a:pt x="2091376" y="3782569"/>
                    </a:cubicBezTo>
                    <a:lnTo>
                      <a:pt x="1944810" y="3789970"/>
                    </a:lnTo>
                    <a:lnTo>
                      <a:pt x="1849950" y="3789970"/>
                    </a:lnTo>
                    <a:lnTo>
                      <a:pt x="1703384" y="3782569"/>
                    </a:lnTo>
                    <a:cubicBezTo>
                      <a:pt x="746619" y="3685404"/>
                      <a:pt x="0" y="2877386"/>
                      <a:pt x="0" y="1894985"/>
                    </a:cubicBezTo>
                    <a:cubicBezTo>
                      <a:pt x="0" y="912584"/>
                      <a:pt x="746619" y="104566"/>
                      <a:pt x="1703384" y="7401"/>
                    </a:cubicBezTo>
                    <a:close/>
                  </a:path>
                </a:pathLst>
              </a:custGeom>
              <a:noFill/>
              <a:ln w="57150">
                <a:solidFill>
                  <a:srgbClr val="3289B4"/>
                </a:solidFill>
              </a:ln>
            </p:spPr>
          </p:pic>
          <p:cxnSp>
            <p:nvCxnSpPr>
              <p:cNvPr id="466" name="Google Shape;466;p35"/>
              <p:cNvCxnSpPr>
                <a:cxnSpLocks/>
                <a:stCxn id="7" idx="1"/>
              </p:cNvCxnSpPr>
              <p:nvPr/>
            </p:nvCxnSpPr>
            <p:spPr>
              <a:xfrm flipV="1">
                <a:off x="5974325" y="1697969"/>
                <a:ext cx="2682499" cy="3837449"/>
              </a:xfrm>
              <a:prstGeom prst="straightConnector1">
                <a:avLst/>
              </a:prstGeom>
              <a:noFill/>
              <a:ln w="38100" cap="flat" cmpd="sng">
                <a:solidFill>
                  <a:srgbClr val="3289B4"/>
                </a:solidFill>
                <a:prstDash val="solid"/>
                <a:round/>
                <a:headEnd type="none" w="med" len="med"/>
                <a:tailEnd type="none" w="med" len="med"/>
              </a:ln>
            </p:spPr>
          </p:cxnSp>
          <p:cxnSp>
            <p:nvCxnSpPr>
              <p:cNvPr id="468" name="Google Shape;468;p35"/>
              <p:cNvCxnSpPr>
                <a:cxnSpLocks/>
                <a:stCxn id="7" idx="5"/>
              </p:cNvCxnSpPr>
              <p:nvPr/>
            </p:nvCxnSpPr>
            <p:spPr>
              <a:xfrm flipV="1">
                <a:off x="6156450" y="4119619"/>
                <a:ext cx="4399982" cy="1596841"/>
              </a:xfrm>
              <a:prstGeom prst="straightConnector1">
                <a:avLst/>
              </a:prstGeom>
              <a:noFill/>
              <a:ln w="38100" cap="flat" cmpd="sng">
                <a:solidFill>
                  <a:srgbClr val="3289B4"/>
                </a:solidFill>
                <a:prstDash val="solid"/>
                <a:round/>
                <a:headEnd type="none" w="med" len="med"/>
                <a:tailEnd type="none" w="med" len="med"/>
              </a:ln>
            </p:spPr>
          </p:cxnSp>
          <p:sp>
            <p:nvSpPr>
              <p:cNvPr id="7" name="Oval 6">
                <a:extLst>
                  <a:ext uri="{FF2B5EF4-FFF2-40B4-BE49-F238E27FC236}">
                    <a16:creationId xmlns:a16="http://schemas.microsoft.com/office/drawing/2014/main" xmlns="" id="{B07E77F9-F9FC-4E49-AD26-F2F3E61F1222}"/>
                  </a:ext>
                </a:extLst>
              </p:cNvPr>
              <p:cNvSpPr>
                <a:spLocks noChangeAspect="1"/>
              </p:cNvSpPr>
              <p:nvPr/>
            </p:nvSpPr>
            <p:spPr>
              <a:xfrm>
                <a:off x="5936605" y="5497923"/>
                <a:ext cx="257565" cy="256032"/>
              </a:xfrm>
              <a:prstGeom prst="ellipse">
                <a:avLst/>
              </a:prstGeom>
              <a:noFill/>
              <a:ln w="38100">
                <a:solidFill>
                  <a:srgbClr val="328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xmlns="" id="{D75249FF-EF3C-F241-A5E5-1E72C06BC0C6}"/>
                </a:ext>
              </a:extLst>
            </p:cNvPr>
            <p:cNvSpPr txBox="1"/>
            <p:nvPr/>
          </p:nvSpPr>
          <p:spPr>
            <a:xfrm>
              <a:off x="9276925" y="4686164"/>
              <a:ext cx="2749523"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South Shore Park</a:t>
              </a:r>
            </a:p>
          </p:txBody>
        </p:sp>
      </p:grpSp>
    </p:spTree>
    <p:extLst>
      <p:ext uri="{BB962C8B-B14F-4D97-AF65-F5344CB8AC3E}">
        <p14:creationId xmlns:p14="http://schemas.microsoft.com/office/powerpoint/2010/main" val="239923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Milwaukee County</a:t>
            </a:r>
          </a:p>
        </p:txBody>
      </p:sp>
      <p:sp>
        <p:nvSpPr>
          <p:cNvPr id="4" name="Text Placeholder 3"/>
          <p:cNvSpPr>
            <a:spLocks noGrp="1"/>
          </p:cNvSpPr>
          <p:nvPr>
            <p:ph type="body" sz="half" idx="2"/>
          </p:nvPr>
        </p:nvSpPr>
        <p:spPr>
          <a:xfrm>
            <a:off x="1000124" y="1098420"/>
            <a:ext cx="11191876" cy="2473377"/>
          </a:xfrm>
        </p:spPr>
        <p:txBody>
          <a:bodyPr>
            <a:noAutofit/>
          </a:bodyPr>
          <a:lstStyle/>
          <a:p>
            <a:pPr marL="342900" indent="-342900">
              <a:spcAft>
                <a:spcPts val="600"/>
              </a:spcAft>
              <a:buClr>
                <a:srgbClr val="3289B4"/>
              </a:buClr>
              <a:buFont typeface="Wingdings 3" panose="05040102010807070707" pitchFamily="18" charset="2"/>
              <a:buChar char="}"/>
            </a:pPr>
            <a:r>
              <a:rPr lang="en-US" sz="2200" dirty="0"/>
              <a:t>Located in the state of Wisconsin on the west side of Lake Michigan</a:t>
            </a:r>
          </a:p>
          <a:p>
            <a:pPr marL="342900" indent="-342900">
              <a:spcAft>
                <a:spcPts val="600"/>
              </a:spcAft>
              <a:buClr>
                <a:srgbClr val="3289B4"/>
              </a:buClr>
              <a:buFont typeface="Wingdings 3" panose="05040102010807070707" pitchFamily="18" charset="2"/>
              <a:buChar char="}"/>
            </a:pPr>
            <a:r>
              <a:rPr lang="en-US" sz="2200" dirty="0"/>
              <a:t>Estimated population of more than 950,000 residents</a:t>
            </a:r>
          </a:p>
          <a:p>
            <a:pPr marL="342900" indent="-342900">
              <a:spcAft>
                <a:spcPts val="600"/>
              </a:spcAft>
              <a:buClr>
                <a:srgbClr val="3289B4"/>
              </a:buClr>
              <a:buFont typeface="Wingdings 3" panose="05040102010807070707" pitchFamily="18" charset="2"/>
              <a:buChar char="}"/>
            </a:pPr>
            <a:r>
              <a:rPr lang="en-US" sz="2200" dirty="0"/>
              <a:t>Tourism is an important source of revenue for Milwaukee’s economy</a:t>
            </a:r>
          </a:p>
          <a:p>
            <a:pPr marL="342900" indent="-342900">
              <a:spcAft>
                <a:spcPts val="600"/>
              </a:spcAft>
              <a:buClr>
                <a:srgbClr val="3289B4"/>
              </a:buClr>
              <a:buFont typeface="Wingdings 3" panose="05040102010807070707" pitchFamily="18" charset="2"/>
              <a:buChar char="}"/>
            </a:pPr>
            <a:r>
              <a:rPr lang="en-US" sz="2200" dirty="0"/>
              <a:t>1,400 acres of beaches and parkland adjacent to the water</a:t>
            </a:r>
          </a:p>
          <a:p>
            <a:pPr marL="342900" indent="-342900">
              <a:spcAft>
                <a:spcPts val="600"/>
              </a:spcAft>
              <a:buClr>
                <a:srgbClr val="3289B4"/>
              </a:buClr>
              <a:buFont typeface="Wingdings 3" panose="05040102010807070707" pitchFamily="18" charset="2"/>
              <a:buChar char="}"/>
            </a:pPr>
            <a:r>
              <a:rPr lang="en-US" sz="2200" dirty="0"/>
              <a:t>Keeping the beaches clean is often a priority for the city of Milwaukee</a:t>
            </a:r>
          </a:p>
        </p:txBody>
      </p:sp>
      <p:grpSp>
        <p:nvGrpSpPr>
          <p:cNvPr id="14" name="Group 13">
            <a:extLst>
              <a:ext uri="{FF2B5EF4-FFF2-40B4-BE49-F238E27FC236}">
                <a16:creationId xmlns:a16="http://schemas.microsoft.com/office/drawing/2014/main" xmlns="" id="{463E51D6-FD7D-4E1A-A7C8-71B8E54FD9B2}"/>
              </a:ext>
            </a:extLst>
          </p:cNvPr>
          <p:cNvGrpSpPr/>
          <p:nvPr/>
        </p:nvGrpSpPr>
        <p:grpSpPr>
          <a:xfrm>
            <a:off x="0" y="3689707"/>
            <a:ext cx="12210578" cy="3133725"/>
            <a:chOff x="0" y="3689707"/>
            <a:chExt cx="12210578" cy="3133725"/>
          </a:xfrm>
        </p:grpSpPr>
        <p:pic>
          <p:nvPicPr>
            <p:cNvPr id="2052" name="Picture 4" descr="https://lh3.googleusercontent.com/H5MOA-qXjhqzoUzsbRCkcmrGBq5CnIcZ6nTB9J-16UkhCrKDLANwhLEkb55TJnrpiM5kd2eWhSak1hseVH7VQcXbNvKOKF09yLIxL238Dh8A_sBZDWRNGSfUY-LsbEhVa5SkNJvG3Go">
              <a:extLst>
                <a:ext uri="{FF2B5EF4-FFF2-40B4-BE49-F238E27FC236}">
                  <a16:creationId xmlns:a16="http://schemas.microsoft.com/office/drawing/2014/main" xmlns="" id="{05C14BC8-A33A-45ED-B4A6-652C7BC57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89707"/>
              <a:ext cx="12192000" cy="31337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A8308D3A-28E7-42F5-B651-5CBA7ABAD76C}"/>
                </a:ext>
              </a:extLst>
            </p:cNvPr>
            <p:cNvSpPr/>
            <p:nvPr/>
          </p:nvSpPr>
          <p:spPr>
            <a:xfrm>
              <a:off x="8906966" y="3689707"/>
              <a:ext cx="3303612" cy="646331"/>
            </a:xfrm>
            <a:prstGeom prst="rect">
              <a:avLst/>
            </a:prstGeom>
          </p:spPr>
          <p:txBody>
            <a:bodyPr wrap="square">
              <a:spAutoFit/>
            </a:bodyPr>
            <a:lstStyle/>
            <a:p>
              <a:pPr algn="r"/>
              <a:r>
                <a:rPr lang="en-US" sz="1200" dirty="0">
                  <a:solidFill>
                    <a:schemeClr val="tx1">
                      <a:lumMod val="75000"/>
                      <a:lumOff val="25000"/>
                    </a:schemeClr>
                  </a:solidFill>
                  <a:latin typeface="Century Gothic" panose="020B0502020202020204" pitchFamily="34" charset="0"/>
                </a:rPr>
                <a:t>    Image Credit: Groundwork Milwaukee</a:t>
              </a:r>
            </a:p>
            <a:p>
              <a:pPr algn="r"/>
              <a:r>
                <a:rPr lang="en-US" sz="1200" dirty="0">
                  <a:solidFill>
                    <a:schemeClr val="tx1">
                      <a:lumMod val="75000"/>
                      <a:lumOff val="25000"/>
                    </a:schemeClr>
                  </a:solidFill>
                  <a:latin typeface="Century Gothic" panose="020B0502020202020204" pitchFamily="34" charset="0"/>
                </a:rPr>
                <a:t/>
              </a:r>
              <a:br>
                <a:rPr lang="en-US" sz="1200" dirty="0">
                  <a:solidFill>
                    <a:schemeClr val="tx1">
                      <a:lumMod val="75000"/>
                      <a:lumOff val="25000"/>
                    </a:schemeClr>
                  </a:solidFill>
                  <a:latin typeface="Century Gothic" panose="020B0502020202020204" pitchFamily="34" charset="0"/>
                </a:rPr>
              </a:br>
              <a:endParaRPr lang="en-US" sz="1200" dirty="0">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876608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6"/>
          <p:cNvSpPr txBox="1">
            <a:spLocks noGrp="1"/>
          </p:cNvSpPr>
          <p:nvPr>
            <p:ph type="title"/>
          </p:nvPr>
        </p:nvSpPr>
        <p:spPr>
          <a:xfrm>
            <a:off x="1000124" y="365123"/>
            <a:ext cx="10695053" cy="50260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400" dirty="0"/>
              <a:t>Results &amp; Analysis</a:t>
            </a:r>
            <a:r>
              <a:rPr lang="en-US" sz="4400" b="0" i="0" u="none" strike="noStrike" cap="none" dirty="0">
                <a:solidFill>
                  <a:srgbClr val="3289B4"/>
                </a:solidFill>
                <a:sym typeface="Century Gothic"/>
              </a:rPr>
              <a:t>: </a:t>
            </a:r>
            <a:r>
              <a:rPr lang="en-US" sz="3800" b="0" u="none" strike="noStrike" cap="none" dirty="0">
                <a:solidFill>
                  <a:srgbClr val="3289B4"/>
                </a:solidFill>
                <a:sym typeface="Century Gothic"/>
              </a:rPr>
              <a:t>Washup </a:t>
            </a:r>
            <a:r>
              <a:rPr lang="en-US" sz="3800" dirty="0"/>
              <a:t>Predictive Map</a:t>
            </a:r>
            <a:r>
              <a:rPr lang="en-US" sz="3800" b="0" u="none" strike="noStrike" cap="none" dirty="0">
                <a:solidFill>
                  <a:srgbClr val="3289B4"/>
                </a:solidFill>
                <a:sym typeface="Century Gothic"/>
              </a:rPr>
              <a:t> </a:t>
            </a:r>
            <a:endParaRPr sz="3800" dirty="0"/>
          </a:p>
        </p:txBody>
      </p:sp>
      <p:grpSp>
        <p:nvGrpSpPr>
          <p:cNvPr id="1083" name="Group 1082">
            <a:extLst>
              <a:ext uri="{FF2B5EF4-FFF2-40B4-BE49-F238E27FC236}">
                <a16:creationId xmlns:a16="http://schemas.microsoft.com/office/drawing/2014/main" xmlns="" id="{285BAFAF-2EA7-E341-BD54-67166E3551EA}"/>
              </a:ext>
            </a:extLst>
          </p:cNvPr>
          <p:cNvGrpSpPr/>
          <p:nvPr/>
        </p:nvGrpSpPr>
        <p:grpSpPr>
          <a:xfrm>
            <a:off x="538072" y="1005840"/>
            <a:ext cx="11157109" cy="5730240"/>
            <a:chOff x="327025" y="406400"/>
            <a:chExt cx="11596024" cy="6059488"/>
          </a:xfrm>
        </p:grpSpPr>
        <p:grpSp>
          <p:nvGrpSpPr>
            <p:cNvPr id="1084" name="Group 1083">
              <a:extLst>
                <a:ext uri="{FF2B5EF4-FFF2-40B4-BE49-F238E27FC236}">
                  <a16:creationId xmlns:a16="http://schemas.microsoft.com/office/drawing/2014/main" xmlns="" id="{923617D1-F83D-064C-8F2A-EA7095D11613}"/>
                </a:ext>
              </a:extLst>
            </p:cNvPr>
            <p:cNvGrpSpPr/>
            <p:nvPr/>
          </p:nvGrpSpPr>
          <p:grpSpPr>
            <a:xfrm>
              <a:off x="327025" y="406400"/>
              <a:ext cx="11596024" cy="6059488"/>
              <a:chOff x="327025" y="406400"/>
              <a:chExt cx="11596024" cy="6059488"/>
            </a:xfrm>
          </p:grpSpPr>
          <p:grpSp>
            <p:nvGrpSpPr>
              <p:cNvPr id="1096" name="Group 81">
                <a:extLst>
                  <a:ext uri="{FF2B5EF4-FFF2-40B4-BE49-F238E27FC236}">
                    <a16:creationId xmlns:a16="http://schemas.microsoft.com/office/drawing/2014/main" xmlns="" id="{32E2FEEE-E467-9F44-AA38-11EBD54374A6}"/>
                  </a:ext>
                </a:extLst>
              </p:cNvPr>
              <p:cNvGrpSpPr>
                <a:grpSpLocks noChangeAspect="1"/>
              </p:cNvGrpSpPr>
              <p:nvPr/>
            </p:nvGrpSpPr>
            <p:grpSpPr bwMode="auto">
              <a:xfrm>
                <a:off x="327025" y="406400"/>
                <a:ext cx="11537950" cy="6059488"/>
                <a:chOff x="206" y="256"/>
                <a:chExt cx="7268" cy="3817"/>
              </a:xfrm>
            </p:grpSpPr>
            <p:sp>
              <p:nvSpPr>
                <p:cNvPr id="1747" name="AutoShape 80">
                  <a:extLst>
                    <a:ext uri="{FF2B5EF4-FFF2-40B4-BE49-F238E27FC236}">
                      <a16:creationId xmlns:a16="http://schemas.microsoft.com/office/drawing/2014/main" xmlns="" id="{42CC9F72-6730-5C4C-B07C-1FB7BEADCC3F}"/>
                    </a:ext>
                  </a:extLst>
                </p:cNvPr>
                <p:cNvSpPr>
                  <a:spLocks noChangeAspect="1" noChangeArrowheads="1" noTextEdit="1"/>
                </p:cNvSpPr>
                <p:nvPr/>
              </p:nvSpPr>
              <p:spPr bwMode="auto">
                <a:xfrm>
                  <a:off x="206" y="256"/>
                  <a:ext cx="7268" cy="38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8" name="Rectangle 82">
                  <a:extLst>
                    <a:ext uri="{FF2B5EF4-FFF2-40B4-BE49-F238E27FC236}">
                      <a16:creationId xmlns:a16="http://schemas.microsoft.com/office/drawing/2014/main" xmlns="" id="{0D891DE9-C756-D44C-B7DF-7998C9C13820}"/>
                    </a:ext>
                  </a:extLst>
                </p:cNvPr>
                <p:cNvSpPr>
                  <a:spLocks noChangeArrowheads="1"/>
                </p:cNvSpPr>
                <p:nvPr/>
              </p:nvSpPr>
              <p:spPr bwMode="auto">
                <a:xfrm>
                  <a:off x="213" y="256"/>
                  <a:ext cx="7253" cy="3812"/>
                </a:xfrm>
                <a:prstGeom prst="rect">
                  <a:avLst/>
                </a:prstGeom>
                <a:solidFill>
                  <a:srgbClr val="BEE8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749" name="Picture 83">
                  <a:extLst>
                    <a:ext uri="{FF2B5EF4-FFF2-40B4-BE49-F238E27FC236}">
                      <a16:creationId xmlns:a16="http://schemas.microsoft.com/office/drawing/2014/main" xmlns="" id="{6A10206E-E9C1-DB43-BABD-C4701FB7E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 y="256"/>
                  <a:ext cx="7253" cy="87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50" name="Picture 84">
                  <a:extLst>
                    <a:ext uri="{FF2B5EF4-FFF2-40B4-BE49-F238E27FC236}">
                      <a16:creationId xmlns:a16="http://schemas.microsoft.com/office/drawing/2014/main" xmlns="" id="{E5774F00-2109-114A-A183-E6AC74B0A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 y="1124"/>
                  <a:ext cx="7253" cy="87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51" name="Picture 85">
                  <a:extLst>
                    <a:ext uri="{FF2B5EF4-FFF2-40B4-BE49-F238E27FC236}">
                      <a16:creationId xmlns:a16="http://schemas.microsoft.com/office/drawing/2014/main" xmlns="" id="{6B376DC7-F9CD-3443-97CB-62C5B9CAD3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 y="1991"/>
                  <a:ext cx="7253" cy="87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52" name="Picture 86">
                  <a:extLst>
                    <a:ext uri="{FF2B5EF4-FFF2-40B4-BE49-F238E27FC236}">
                      <a16:creationId xmlns:a16="http://schemas.microsoft.com/office/drawing/2014/main" xmlns="" id="{4918099C-F917-AE41-9B9F-733B963893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 y="2859"/>
                  <a:ext cx="7253" cy="87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53" name="Picture 87">
                  <a:extLst>
                    <a:ext uri="{FF2B5EF4-FFF2-40B4-BE49-F238E27FC236}">
                      <a16:creationId xmlns:a16="http://schemas.microsoft.com/office/drawing/2014/main" xmlns="" id="{D0BE7D78-B951-A04C-8542-ED0E0AFF13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 y="3726"/>
                  <a:ext cx="7253" cy="34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754" name="Oval 88">
                  <a:extLst>
                    <a:ext uri="{FF2B5EF4-FFF2-40B4-BE49-F238E27FC236}">
                      <a16:creationId xmlns:a16="http://schemas.microsoft.com/office/drawing/2014/main" xmlns="" id="{C6BB292D-DD3F-E54F-8565-B2EB68798CAD}"/>
                    </a:ext>
                  </a:extLst>
                </p:cNvPr>
                <p:cNvSpPr>
                  <a:spLocks noChangeArrowheads="1"/>
                </p:cNvSpPr>
                <p:nvPr/>
              </p:nvSpPr>
              <p:spPr bwMode="auto">
                <a:xfrm>
                  <a:off x="1005" y="1808"/>
                  <a:ext cx="33" cy="34"/>
                </a:xfrm>
                <a:prstGeom prst="ellipse">
                  <a:avLst/>
                </a:prstGeom>
                <a:solidFill>
                  <a:srgbClr val="FFAA00"/>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5" name="Oval 89">
                  <a:extLst>
                    <a:ext uri="{FF2B5EF4-FFF2-40B4-BE49-F238E27FC236}">
                      <a16:creationId xmlns:a16="http://schemas.microsoft.com/office/drawing/2014/main" xmlns="" id="{06062991-2133-6947-9EE1-5CC0B7343A9A}"/>
                    </a:ext>
                  </a:extLst>
                </p:cNvPr>
                <p:cNvSpPr>
                  <a:spLocks noChangeArrowheads="1"/>
                </p:cNvSpPr>
                <p:nvPr/>
              </p:nvSpPr>
              <p:spPr bwMode="auto">
                <a:xfrm>
                  <a:off x="1003" y="1452"/>
                  <a:ext cx="33" cy="34"/>
                </a:xfrm>
                <a:prstGeom prst="ellipse">
                  <a:avLst/>
                </a:prstGeom>
                <a:solidFill>
                  <a:srgbClr val="FFAA00"/>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6" name="Oval 90">
                  <a:extLst>
                    <a:ext uri="{FF2B5EF4-FFF2-40B4-BE49-F238E27FC236}">
                      <a16:creationId xmlns:a16="http://schemas.microsoft.com/office/drawing/2014/main" xmlns="" id="{80565A0C-36BF-064B-B871-4078394E0C2F}"/>
                    </a:ext>
                  </a:extLst>
                </p:cNvPr>
                <p:cNvSpPr>
                  <a:spLocks noChangeArrowheads="1"/>
                </p:cNvSpPr>
                <p:nvPr/>
              </p:nvSpPr>
              <p:spPr bwMode="auto">
                <a:xfrm>
                  <a:off x="921" y="445"/>
                  <a:ext cx="33" cy="33"/>
                </a:xfrm>
                <a:prstGeom prst="ellipse">
                  <a:avLst/>
                </a:prstGeom>
                <a:solidFill>
                  <a:srgbClr val="FFAA00"/>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7" name="Oval 91">
                  <a:extLst>
                    <a:ext uri="{FF2B5EF4-FFF2-40B4-BE49-F238E27FC236}">
                      <a16:creationId xmlns:a16="http://schemas.microsoft.com/office/drawing/2014/main" xmlns="" id="{FB33EB92-1D03-0047-9491-754CD604141D}"/>
                    </a:ext>
                  </a:extLst>
                </p:cNvPr>
                <p:cNvSpPr>
                  <a:spLocks noChangeArrowheads="1"/>
                </p:cNvSpPr>
                <p:nvPr/>
              </p:nvSpPr>
              <p:spPr bwMode="auto">
                <a:xfrm>
                  <a:off x="917" y="2666"/>
                  <a:ext cx="34" cy="33"/>
                </a:xfrm>
                <a:prstGeom prst="ellipse">
                  <a:avLst/>
                </a:prstGeom>
                <a:solidFill>
                  <a:srgbClr val="FFAA00"/>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8" name="Oval 92">
                  <a:extLst>
                    <a:ext uri="{FF2B5EF4-FFF2-40B4-BE49-F238E27FC236}">
                      <a16:creationId xmlns:a16="http://schemas.microsoft.com/office/drawing/2014/main" xmlns="" id="{21A4801D-125F-9E4E-89A5-0C8801228492}"/>
                    </a:ext>
                  </a:extLst>
                </p:cNvPr>
                <p:cNvSpPr>
                  <a:spLocks noChangeArrowheads="1"/>
                </p:cNvSpPr>
                <p:nvPr/>
              </p:nvSpPr>
              <p:spPr bwMode="auto">
                <a:xfrm>
                  <a:off x="1279" y="3750"/>
                  <a:ext cx="34" cy="33"/>
                </a:xfrm>
                <a:prstGeom prst="ellipse">
                  <a:avLst/>
                </a:prstGeom>
                <a:solidFill>
                  <a:srgbClr val="FFAA00"/>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9" name="Oval 93">
                  <a:extLst>
                    <a:ext uri="{FF2B5EF4-FFF2-40B4-BE49-F238E27FC236}">
                      <a16:creationId xmlns:a16="http://schemas.microsoft.com/office/drawing/2014/main" xmlns="" id="{35F2C0BC-5104-714A-8D16-2432872D6769}"/>
                    </a:ext>
                  </a:extLst>
                </p:cNvPr>
                <p:cNvSpPr>
                  <a:spLocks noChangeArrowheads="1"/>
                </p:cNvSpPr>
                <p:nvPr/>
              </p:nvSpPr>
              <p:spPr bwMode="auto">
                <a:xfrm>
                  <a:off x="932" y="1907"/>
                  <a:ext cx="34" cy="33"/>
                </a:xfrm>
                <a:prstGeom prst="ellipse">
                  <a:avLst/>
                </a:prstGeom>
                <a:solidFill>
                  <a:srgbClr val="FFAA00"/>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0" name="Rectangle 95">
                  <a:extLst>
                    <a:ext uri="{FF2B5EF4-FFF2-40B4-BE49-F238E27FC236}">
                      <a16:creationId xmlns:a16="http://schemas.microsoft.com/office/drawing/2014/main" xmlns="" id="{381F021F-CEBB-444D-85A1-593EC9576FC3}"/>
                    </a:ext>
                  </a:extLst>
                </p:cNvPr>
                <p:cNvSpPr>
                  <a:spLocks noChangeArrowheads="1"/>
                </p:cNvSpPr>
                <p:nvPr/>
              </p:nvSpPr>
              <p:spPr bwMode="auto">
                <a:xfrm>
                  <a:off x="213" y="256"/>
                  <a:ext cx="7253" cy="3812"/>
                </a:xfrm>
                <a:prstGeom prst="rect">
                  <a:avLst/>
                </a:prstGeom>
                <a:noFill/>
                <a:ln w="1270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097" name="AutoShape 569">
                <a:extLst>
                  <a:ext uri="{FF2B5EF4-FFF2-40B4-BE49-F238E27FC236}">
                    <a16:creationId xmlns:a16="http://schemas.microsoft.com/office/drawing/2014/main" xmlns="" id="{6BD354A1-27B4-E440-AE97-79A29B226408}"/>
                  </a:ext>
                </a:extLst>
              </p:cNvPr>
              <p:cNvSpPr>
                <a:spLocks noChangeAspect="1" noChangeArrowheads="1" noTextEdit="1"/>
              </p:cNvSpPr>
              <p:nvPr/>
            </p:nvSpPr>
            <p:spPr bwMode="auto">
              <a:xfrm>
                <a:off x="9662465" y="5809078"/>
                <a:ext cx="2055813" cy="31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00">
                  <a:solidFill>
                    <a:schemeClr val="tx1">
                      <a:lumMod val="75000"/>
                      <a:lumOff val="25000"/>
                    </a:schemeClr>
                  </a:solidFill>
                </a:endParaRPr>
              </a:p>
            </p:txBody>
          </p:sp>
          <p:grpSp>
            <p:nvGrpSpPr>
              <p:cNvPr id="1098" name="Group 64">
                <a:extLst>
                  <a:ext uri="{FF2B5EF4-FFF2-40B4-BE49-F238E27FC236}">
                    <a16:creationId xmlns:a16="http://schemas.microsoft.com/office/drawing/2014/main" xmlns="" id="{09B5BDC1-D3D0-0D47-8A0B-1A8C2849B9B1}"/>
                  </a:ext>
                </a:extLst>
              </p:cNvPr>
              <p:cNvGrpSpPr>
                <a:grpSpLocks noChangeAspect="1"/>
              </p:cNvGrpSpPr>
              <p:nvPr/>
            </p:nvGrpSpPr>
            <p:grpSpPr bwMode="auto">
              <a:xfrm>
                <a:off x="7827287" y="2890722"/>
                <a:ext cx="1276355" cy="285750"/>
                <a:chOff x="3464" y="2070"/>
                <a:chExt cx="740" cy="180"/>
              </a:xfrm>
            </p:grpSpPr>
            <p:sp>
              <p:nvSpPr>
                <p:cNvPr id="1740" name="AutoShape 63">
                  <a:extLst>
                    <a:ext uri="{FF2B5EF4-FFF2-40B4-BE49-F238E27FC236}">
                      <a16:creationId xmlns:a16="http://schemas.microsoft.com/office/drawing/2014/main" xmlns="" id="{EF3945DF-FA27-6343-98C3-993B4281E429}"/>
                    </a:ext>
                  </a:extLst>
                </p:cNvPr>
                <p:cNvSpPr>
                  <a:spLocks noChangeAspect="1" noChangeArrowheads="1" noTextEdit="1"/>
                </p:cNvSpPr>
                <p:nvPr/>
              </p:nvSpPr>
              <p:spPr bwMode="auto">
                <a:xfrm>
                  <a:off x="3476" y="2072"/>
                  <a:ext cx="72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chemeClr val="tx1">
                        <a:lumMod val="75000"/>
                        <a:lumOff val="25000"/>
                      </a:schemeClr>
                    </a:solidFill>
                    <a:latin typeface="Century Gothic" panose="020B0502020202020204" pitchFamily="34" charset="0"/>
                  </a:endParaRPr>
                </a:p>
              </p:txBody>
            </p:sp>
            <p:sp>
              <p:nvSpPr>
                <p:cNvPr id="1741" name="Line 65">
                  <a:extLst>
                    <a:ext uri="{FF2B5EF4-FFF2-40B4-BE49-F238E27FC236}">
                      <a16:creationId xmlns:a16="http://schemas.microsoft.com/office/drawing/2014/main" xmlns="" id="{106EE4BA-7A01-194C-8504-68539E65A102}"/>
                    </a:ext>
                  </a:extLst>
                </p:cNvPr>
                <p:cNvSpPr>
                  <a:spLocks noChangeShapeType="1"/>
                </p:cNvSpPr>
                <p:nvPr/>
              </p:nvSpPr>
              <p:spPr bwMode="auto">
                <a:xfrm flipV="1">
                  <a:off x="3505" y="2191"/>
                  <a:ext cx="0" cy="59"/>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solidFill>
                      <a:schemeClr val="tx1">
                        <a:lumMod val="75000"/>
                        <a:lumOff val="25000"/>
                      </a:schemeClr>
                    </a:solidFill>
                    <a:latin typeface="Century Gothic" panose="020B0502020202020204" pitchFamily="34" charset="0"/>
                  </a:endParaRPr>
                </a:p>
              </p:txBody>
            </p:sp>
            <p:sp>
              <p:nvSpPr>
                <p:cNvPr id="1742" name="Line 66">
                  <a:extLst>
                    <a:ext uri="{FF2B5EF4-FFF2-40B4-BE49-F238E27FC236}">
                      <a16:creationId xmlns:a16="http://schemas.microsoft.com/office/drawing/2014/main" xmlns="" id="{076FD48D-D110-3546-971A-6AC65E50C219}"/>
                    </a:ext>
                  </a:extLst>
                </p:cNvPr>
                <p:cNvSpPr>
                  <a:spLocks noChangeShapeType="1"/>
                </p:cNvSpPr>
                <p:nvPr/>
              </p:nvSpPr>
              <p:spPr bwMode="auto">
                <a:xfrm flipV="1">
                  <a:off x="3718" y="2191"/>
                  <a:ext cx="0" cy="59"/>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solidFill>
                      <a:schemeClr val="tx1">
                        <a:lumMod val="75000"/>
                        <a:lumOff val="25000"/>
                      </a:schemeClr>
                    </a:solidFill>
                    <a:latin typeface="Century Gothic" panose="020B0502020202020204" pitchFamily="34" charset="0"/>
                  </a:endParaRPr>
                </a:p>
              </p:txBody>
            </p:sp>
            <p:sp>
              <p:nvSpPr>
                <p:cNvPr id="1743" name="Line 67">
                  <a:extLst>
                    <a:ext uri="{FF2B5EF4-FFF2-40B4-BE49-F238E27FC236}">
                      <a16:creationId xmlns:a16="http://schemas.microsoft.com/office/drawing/2014/main" xmlns="" id="{D6394288-3899-CD44-B105-E952DAB74DED}"/>
                    </a:ext>
                  </a:extLst>
                </p:cNvPr>
                <p:cNvSpPr>
                  <a:spLocks noChangeShapeType="1"/>
                </p:cNvSpPr>
                <p:nvPr/>
              </p:nvSpPr>
              <p:spPr bwMode="auto">
                <a:xfrm>
                  <a:off x="3505" y="2220"/>
                  <a:ext cx="213"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solidFill>
                      <a:schemeClr val="tx1">
                        <a:lumMod val="75000"/>
                        <a:lumOff val="25000"/>
                      </a:schemeClr>
                    </a:solidFill>
                    <a:latin typeface="Century Gothic" panose="020B0502020202020204" pitchFamily="34" charset="0"/>
                  </a:endParaRPr>
                </a:p>
              </p:txBody>
            </p:sp>
            <p:sp>
              <p:nvSpPr>
                <p:cNvPr id="1744" name="Rectangle 68">
                  <a:extLst>
                    <a:ext uri="{FF2B5EF4-FFF2-40B4-BE49-F238E27FC236}">
                      <a16:creationId xmlns:a16="http://schemas.microsoft.com/office/drawing/2014/main" xmlns="" id="{BBF2E0E6-E0CC-524D-8442-B1AB149B2EE9}"/>
                    </a:ext>
                  </a:extLst>
                </p:cNvPr>
                <p:cNvSpPr>
                  <a:spLocks noChangeArrowheads="1"/>
                </p:cNvSpPr>
                <p:nvPr/>
              </p:nvSpPr>
              <p:spPr bwMode="auto">
                <a:xfrm>
                  <a:off x="3464" y="2070"/>
                  <a:ext cx="4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lumMod val="75000"/>
                          <a:lumOff val="25000"/>
                        </a:schemeClr>
                      </a:solidFill>
                      <a:effectLst/>
                      <a:latin typeface="Century Gothic" panose="020B0502020202020204" pitchFamily="34" charset="0"/>
                    </a:rPr>
                    <a:t>0</a:t>
                  </a:r>
                </a:p>
              </p:txBody>
            </p:sp>
            <p:sp>
              <p:nvSpPr>
                <p:cNvPr id="1745" name="Rectangle 69">
                  <a:extLst>
                    <a:ext uri="{FF2B5EF4-FFF2-40B4-BE49-F238E27FC236}">
                      <a16:creationId xmlns:a16="http://schemas.microsoft.com/office/drawing/2014/main" xmlns="" id="{C9930820-BAEE-E543-90FD-133F78CA5960}"/>
                    </a:ext>
                  </a:extLst>
                </p:cNvPr>
                <p:cNvSpPr>
                  <a:spLocks noChangeArrowheads="1"/>
                </p:cNvSpPr>
                <p:nvPr/>
              </p:nvSpPr>
              <p:spPr bwMode="auto">
                <a:xfrm>
                  <a:off x="3620" y="2070"/>
                  <a:ext cx="1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0.35</a:t>
                  </a:r>
                </a:p>
              </p:txBody>
            </p:sp>
            <p:sp>
              <p:nvSpPr>
                <p:cNvPr id="1746" name="Rectangle 70">
                  <a:extLst>
                    <a:ext uri="{FF2B5EF4-FFF2-40B4-BE49-F238E27FC236}">
                      <a16:creationId xmlns:a16="http://schemas.microsoft.com/office/drawing/2014/main" xmlns="" id="{B222BACF-AB66-674F-AB5B-29D871B85F0F}"/>
                    </a:ext>
                  </a:extLst>
                </p:cNvPr>
                <p:cNvSpPr>
                  <a:spLocks noChangeArrowheads="1"/>
                </p:cNvSpPr>
                <p:nvPr/>
              </p:nvSpPr>
              <p:spPr bwMode="auto">
                <a:xfrm>
                  <a:off x="3784" y="2070"/>
                  <a:ext cx="11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km</a:t>
                  </a:r>
                  <a:endPar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grpSp>
            <p:nvGrpSpPr>
              <p:cNvPr id="1099" name="Group 73">
                <a:extLst>
                  <a:ext uri="{FF2B5EF4-FFF2-40B4-BE49-F238E27FC236}">
                    <a16:creationId xmlns:a16="http://schemas.microsoft.com/office/drawing/2014/main" xmlns="" id="{1652136E-5DEB-2642-9627-1233EBF750AC}"/>
                  </a:ext>
                </a:extLst>
              </p:cNvPr>
              <p:cNvGrpSpPr>
                <a:grpSpLocks noChangeAspect="1"/>
              </p:cNvGrpSpPr>
              <p:nvPr/>
            </p:nvGrpSpPr>
            <p:grpSpPr bwMode="auto">
              <a:xfrm>
                <a:off x="6552644" y="2772930"/>
                <a:ext cx="1173163" cy="285750"/>
                <a:chOff x="2062" y="1252"/>
                <a:chExt cx="739" cy="180"/>
              </a:xfrm>
            </p:grpSpPr>
            <p:sp>
              <p:nvSpPr>
                <p:cNvPr id="1733" name="AutoShape 72">
                  <a:extLst>
                    <a:ext uri="{FF2B5EF4-FFF2-40B4-BE49-F238E27FC236}">
                      <a16:creationId xmlns:a16="http://schemas.microsoft.com/office/drawing/2014/main" xmlns="" id="{8D470E6A-0ED0-4A44-8897-90D469875A62}"/>
                    </a:ext>
                  </a:extLst>
                </p:cNvPr>
                <p:cNvSpPr>
                  <a:spLocks noChangeAspect="1" noChangeArrowheads="1" noTextEdit="1"/>
                </p:cNvSpPr>
                <p:nvPr/>
              </p:nvSpPr>
              <p:spPr bwMode="auto">
                <a:xfrm>
                  <a:off x="2074" y="1254"/>
                  <a:ext cx="727"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chemeClr val="tx1">
                        <a:lumMod val="75000"/>
                        <a:lumOff val="25000"/>
                      </a:schemeClr>
                    </a:solidFill>
                    <a:latin typeface="Century Gothic" panose="020B0502020202020204" pitchFamily="34" charset="0"/>
                  </a:endParaRPr>
                </a:p>
              </p:txBody>
            </p:sp>
            <p:sp>
              <p:nvSpPr>
                <p:cNvPr id="1734" name="Line 74">
                  <a:extLst>
                    <a:ext uri="{FF2B5EF4-FFF2-40B4-BE49-F238E27FC236}">
                      <a16:creationId xmlns:a16="http://schemas.microsoft.com/office/drawing/2014/main" xmlns="" id="{41778ACB-FAC9-A047-A6BC-B41117FD79FF}"/>
                    </a:ext>
                  </a:extLst>
                </p:cNvPr>
                <p:cNvSpPr>
                  <a:spLocks noChangeShapeType="1"/>
                </p:cNvSpPr>
                <p:nvPr/>
              </p:nvSpPr>
              <p:spPr bwMode="auto">
                <a:xfrm flipV="1">
                  <a:off x="2103" y="1373"/>
                  <a:ext cx="0" cy="59"/>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solidFill>
                      <a:schemeClr val="tx1">
                        <a:lumMod val="75000"/>
                        <a:lumOff val="25000"/>
                      </a:schemeClr>
                    </a:solidFill>
                    <a:latin typeface="Century Gothic" panose="020B0502020202020204" pitchFamily="34" charset="0"/>
                  </a:endParaRPr>
                </a:p>
              </p:txBody>
            </p:sp>
            <p:sp>
              <p:nvSpPr>
                <p:cNvPr id="1735" name="Line 75">
                  <a:extLst>
                    <a:ext uri="{FF2B5EF4-FFF2-40B4-BE49-F238E27FC236}">
                      <a16:creationId xmlns:a16="http://schemas.microsoft.com/office/drawing/2014/main" xmlns="" id="{830D6B8F-879A-724A-AA1F-412E4C44389D}"/>
                    </a:ext>
                  </a:extLst>
                </p:cNvPr>
                <p:cNvSpPr>
                  <a:spLocks noChangeShapeType="1"/>
                </p:cNvSpPr>
                <p:nvPr/>
              </p:nvSpPr>
              <p:spPr bwMode="auto">
                <a:xfrm flipV="1">
                  <a:off x="2292" y="1373"/>
                  <a:ext cx="0" cy="59"/>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solidFill>
                      <a:schemeClr val="tx1">
                        <a:lumMod val="75000"/>
                        <a:lumOff val="25000"/>
                      </a:schemeClr>
                    </a:solidFill>
                    <a:latin typeface="Century Gothic" panose="020B0502020202020204" pitchFamily="34" charset="0"/>
                  </a:endParaRPr>
                </a:p>
              </p:txBody>
            </p:sp>
            <p:sp>
              <p:nvSpPr>
                <p:cNvPr id="1736" name="Line 76">
                  <a:extLst>
                    <a:ext uri="{FF2B5EF4-FFF2-40B4-BE49-F238E27FC236}">
                      <a16:creationId xmlns:a16="http://schemas.microsoft.com/office/drawing/2014/main" xmlns="" id="{A4866133-9E63-3649-A093-E78A03370259}"/>
                    </a:ext>
                  </a:extLst>
                </p:cNvPr>
                <p:cNvSpPr>
                  <a:spLocks noChangeShapeType="1"/>
                </p:cNvSpPr>
                <p:nvPr/>
              </p:nvSpPr>
              <p:spPr bwMode="auto">
                <a:xfrm>
                  <a:off x="2103" y="1402"/>
                  <a:ext cx="189"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solidFill>
                      <a:schemeClr val="tx1">
                        <a:lumMod val="75000"/>
                        <a:lumOff val="25000"/>
                      </a:schemeClr>
                    </a:solidFill>
                    <a:latin typeface="Century Gothic" panose="020B0502020202020204" pitchFamily="34" charset="0"/>
                  </a:endParaRPr>
                </a:p>
              </p:txBody>
            </p:sp>
            <p:sp>
              <p:nvSpPr>
                <p:cNvPr id="1737" name="Rectangle 77">
                  <a:extLst>
                    <a:ext uri="{FF2B5EF4-FFF2-40B4-BE49-F238E27FC236}">
                      <a16:creationId xmlns:a16="http://schemas.microsoft.com/office/drawing/2014/main" xmlns="" id="{033A6433-DC07-0545-BFFF-C743EA818124}"/>
                    </a:ext>
                  </a:extLst>
                </p:cNvPr>
                <p:cNvSpPr>
                  <a:spLocks noChangeArrowheads="1"/>
                </p:cNvSpPr>
                <p:nvPr/>
              </p:nvSpPr>
              <p:spPr bwMode="auto">
                <a:xfrm>
                  <a:off x="2062" y="1252"/>
                  <a:ext cx="0"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grpSp>
            <p:nvGrpSpPr>
              <p:cNvPr id="1100" name="Group 82">
                <a:extLst>
                  <a:ext uri="{FF2B5EF4-FFF2-40B4-BE49-F238E27FC236}">
                    <a16:creationId xmlns:a16="http://schemas.microsoft.com/office/drawing/2014/main" xmlns="" id="{A162A05D-E7C7-7D4D-AA24-44B97034FD49}"/>
                  </a:ext>
                </a:extLst>
              </p:cNvPr>
              <p:cNvGrpSpPr>
                <a:grpSpLocks noChangeAspect="1"/>
              </p:cNvGrpSpPr>
              <p:nvPr/>
            </p:nvGrpSpPr>
            <p:grpSpPr bwMode="auto">
              <a:xfrm>
                <a:off x="5484986" y="4306815"/>
                <a:ext cx="1181100" cy="322263"/>
                <a:chOff x="3460" y="2058"/>
                <a:chExt cx="744" cy="203"/>
              </a:xfrm>
            </p:grpSpPr>
            <p:sp>
              <p:nvSpPr>
                <p:cNvPr id="1726" name="AutoShape 81">
                  <a:extLst>
                    <a:ext uri="{FF2B5EF4-FFF2-40B4-BE49-F238E27FC236}">
                      <a16:creationId xmlns:a16="http://schemas.microsoft.com/office/drawing/2014/main" xmlns="" id="{31760B94-EFC1-E648-8A58-BA32B20A1EB1}"/>
                    </a:ext>
                  </a:extLst>
                </p:cNvPr>
                <p:cNvSpPr>
                  <a:spLocks noChangeAspect="1" noChangeArrowheads="1" noTextEdit="1"/>
                </p:cNvSpPr>
                <p:nvPr/>
              </p:nvSpPr>
              <p:spPr bwMode="auto">
                <a:xfrm>
                  <a:off x="3476" y="2060"/>
                  <a:ext cx="728"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endParaRPr>
                </a:p>
              </p:txBody>
            </p:sp>
            <p:sp>
              <p:nvSpPr>
                <p:cNvPr id="1727" name="Line 83">
                  <a:extLst>
                    <a:ext uri="{FF2B5EF4-FFF2-40B4-BE49-F238E27FC236}">
                      <a16:creationId xmlns:a16="http://schemas.microsoft.com/office/drawing/2014/main" xmlns="" id="{D22503D8-373C-8E47-9987-740301270930}"/>
                    </a:ext>
                  </a:extLst>
                </p:cNvPr>
                <p:cNvSpPr>
                  <a:spLocks noChangeShapeType="1"/>
                </p:cNvSpPr>
                <p:nvPr/>
              </p:nvSpPr>
              <p:spPr bwMode="auto">
                <a:xfrm flipV="1">
                  <a:off x="3508" y="2197"/>
                  <a:ext cx="0" cy="64"/>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endParaRPr>
                </a:p>
              </p:txBody>
            </p:sp>
            <p:sp>
              <p:nvSpPr>
                <p:cNvPr id="1728" name="Line 84">
                  <a:extLst>
                    <a:ext uri="{FF2B5EF4-FFF2-40B4-BE49-F238E27FC236}">
                      <a16:creationId xmlns:a16="http://schemas.microsoft.com/office/drawing/2014/main" xmlns="" id="{B10D62B2-8175-1945-9CB4-C8C9E52BE94B}"/>
                    </a:ext>
                  </a:extLst>
                </p:cNvPr>
                <p:cNvSpPr>
                  <a:spLocks noChangeShapeType="1"/>
                </p:cNvSpPr>
                <p:nvPr/>
              </p:nvSpPr>
              <p:spPr bwMode="auto">
                <a:xfrm flipV="1">
                  <a:off x="3634" y="2197"/>
                  <a:ext cx="0" cy="64"/>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endParaRPr>
                </a:p>
              </p:txBody>
            </p:sp>
            <p:sp>
              <p:nvSpPr>
                <p:cNvPr id="1729" name="Line 85">
                  <a:extLst>
                    <a:ext uri="{FF2B5EF4-FFF2-40B4-BE49-F238E27FC236}">
                      <a16:creationId xmlns:a16="http://schemas.microsoft.com/office/drawing/2014/main" xmlns="" id="{76EF4964-5A1E-CC4E-93A7-9F3955CE49A4}"/>
                    </a:ext>
                  </a:extLst>
                </p:cNvPr>
                <p:cNvSpPr>
                  <a:spLocks noChangeShapeType="1"/>
                </p:cNvSpPr>
                <p:nvPr/>
              </p:nvSpPr>
              <p:spPr bwMode="auto">
                <a:xfrm>
                  <a:off x="3508" y="2229"/>
                  <a:ext cx="126"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endParaRPr>
                </a:p>
              </p:txBody>
            </p:sp>
            <p:sp>
              <p:nvSpPr>
                <p:cNvPr id="1730" name="Rectangle 86">
                  <a:extLst>
                    <a:ext uri="{FF2B5EF4-FFF2-40B4-BE49-F238E27FC236}">
                      <a16:creationId xmlns:a16="http://schemas.microsoft.com/office/drawing/2014/main" xmlns="" id="{4E6E7DD2-506A-E446-B346-34BCF4B19F3A}"/>
                    </a:ext>
                  </a:extLst>
                </p:cNvPr>
                <p:cNvSpPr>
                  <a:spLocks noChangeArrowheads="1"/>
                </p:cNvSpPr>
                <p:nvPr/>
              </p:nvSpPr>
              <p:spPr bwMode="auto">
                <a:xfrm>
                  <a:off x="3460" y="2058"/>
                  <a:ext cx="5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lumMod val="75000"/>
                          <a:lumOff val="25000"/>
                        </a:schemeClr>
                      </a:solidFill>
                      <a:effectLst/>
                      <a:latin typeface="Century Gothic" panose="020B0502020202020204" pitchFamily="34" charset="0"/>
                    </a:rPr>
                    <a:t>0</a:t>
                  </a:r>
                  <a:endParaRPr kumimoji="0" lang="en-US" altLang="en-US" sz="1200" b="0" i="0" u="none" strike="noStrike" cap="none" normalizeH="0" baseline="0">
                    <a:ln>
                      <a:noFill/>
                    </a:ln>
                    <a:solidFill>
                      <a:schemeClr val="tx1">
                        <a:lumMod val="75000"/>
                        <a:lumOff val="25000"/>
                      </a:schemeClr>
                    </a:solidFill>
                    <a:effectLst/>
                  </a:endParaRPr>
                </a:p>
              </p:txBody>
            </p:sp>
            <p:sp>
              <p:nvSpPr>
                <p:cNvPr id="1731" name="Rectangle 87">
                  <a:extLst>
                    <a:ext uri="{FF2B5EF4-FFF2-40B4-BE49-F238E27FC236}">
                      <a16:creationId xmlns:a16="http://schemas.microsoft.com/office/drawing/2014/main" xmlns="" id="{1000ED44-1C9E-7F48-971E-3153703FFAC5}"/>
                    </a:ext>
                  </a:extLst>
                </p:cNvPr>
                <p:cNvSpPr>
                  <a:spLocks noChangeArrowheads="1"/>
                </p:cNvSpPr>
                <p:nvPr/>
              </p:nvSpPr>
              <p:spPr bwMode="auto">
                <a:xfrm>
                  <a:off x="3558" y="2058"/>
                  <a:ext cx="18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rPr>
                    <a:t>0.35</a:t>
                  </a:r>
                  <a:endParaRPr kumimoji="0" lang="en-US" altLang="en-US" sz="1200" b="0" i="0" u="none" strike="noStrike" cap="none" normalizeH="0" baseline="0" dirty="0">
                    <a:ln>
                      <a:noFill/>
                    </a:ln>
                    <a:solidFill>
                      <a:schemeClr val="tx1">
                        <a:lumMod val="75000"/>
                        <a:lumOff val="25000"/>
                      </a:schemeClr>
                    </a:solidFill>
                    <a:effectLst/>
                  </a:endParaRPr>
                </a:p>
              </p:txBody>
            </p:sp>
            <p:sp>
              <p:nvSpPr>
                <p:cNvPr id="1732" name="Rectangle 88">
                  <a:extLst>
                    <a:ext uri="{FF2B5EF4-FFF2-40B4-BE49-F238E27FC236}">
                      <a16:creationId xmlns:a16="http://schemas.microsoft.com/office/drawing/2014/main" xmlns="" id="{3B1959F4-C2CD-EC4A-B817-6484CA03160B}"/>
                    </a:ext>
                  </a:extLst>
                </p:cNvPr>
                <p:cNvSpPr>
                  <a:spLocks noChangeArrowheads="1"/>
                </p:cNvSpPr>
                <p:nvPr/>
              </p:nvSpPr>
              <p:spPr bwMode="auto">
                <a:xfrm>
                  <a:off x="3761" y="2058"/>
                  <a:ext cx="13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rPr>
                    <a:t>km</a:t>
                  </a:r>
                  <a:endParaRPr kumimoji="0" lang="en-US" altLang="en-US" sz="1200" b="0" i="0" u="none" strike="noStrike" cap="none" normalizeH="0" baseline="0" dirty="0">
                    <a:ln>
                      <a:noFill/>
                    </a:ln>
                    <a:solidFill>
                      <a:schemeClr val="tx1">
                        <a:lumMod val="75000"/>
                        <a:lumOff val="25000"/>
                      </a:schemeClr>
                    </a:solidFill>
                    <a:effectLst/>
                  </a:endParaRPr>
                </a:p>
              </p:txBody>
            </p:sp>
          </p:grpSp>
          <p:grpSp>
            <p:nvGrpSpPr>
              <p:cNvPr id="1101" name="Group 91">
                <a:extLst>
                  <a:ext uri="{FF2B5EF4-FFF2-40B4-BE49-F238E27FC236}">
                    <a16:creationId xmlns:a16="http://schemas.microsoft.com/office/drawing/2014/main" xmlns="" id="{06C569E0-759D-AF4F-BCD9-5F1138120DFD}"/>
                  </a:ext>
                </a:extLst>
              </p:cNvPr>
              <p:cNvGrpSpPr>
                <a:grpSpLocks noChangeAspect="1"/>
              </p:cNvGrpSpPr>
              <p:nvPr/>
            </p:nvGrpSpPr>
            <p:grpSpPr bwMode="auto">
              <a:xfrm>
                <a:off x="8997207" y="3533576"/>
                <a:ext cx="618080" cy="304800"/>
                <a:chOff x="6758" y="1412"/>
                <a:chExt cx="453" cy="192"/>
              </a:xfrm>
            </p:grpSpPr>
            <p:sp>
              <p:nvSpPr>
                <p:cNvPr id="1719" name="AutoShape 90">
                  <a:extLst>
                    <a:ext uri="{FF2B5EF4-FFF2-40B4-BE49-F238E27FC236}">
                      <a16:creationId xmlns:a16="http://schemas.microsoft.com/office/drawing/2014/main" xmlns="" id="{A6F82B2A-88E3-E742-AC0A-FFC2B194EED9}"/>
                    </a:ext>
                  </a:extLst>
                </p:cNvPr>
                <p:cNvSpPr>
                  <a:spLocks noChangeAspect="1" noChangeArrowheads="1" noTextEdit="1"/>
                </p:cNvSpPr>
                <p:nvPr/>
              </p:nvSpPr>
              <p:spPr bwMode="auto">
                <a:xfrm>
                  <a:off x="6778" y="1412"/>
                  <a:ext cx="4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chemeClr val="tx1">
                        <a:lumMod val="75000"/>
                        <a:lumOff val="25000"/>
                      </a:schemeClr>
                    </a:solidFill>
                  </a:endParaRPr>
                </a:p>
              </p:txBody>
            </p:sp>
            <p:sp>
              <p:nvSpPr>
                <p:cNvPr id="1720" name="Line 92">
                  <a:extLst>
                    <a:ext uri="{FF2B5EF4-FFF2-40B4-BE49-F238E27FC236}">
                      <a16:creationId xmlns:a16="http://schemas.microsoft.com/office/drawing/2014/main" xmlns="" id="{E1EA5040-2FB4-B84A-A1A1-5CFBC3D4A6A6}"/>
                    </a:ext>
                  </a:extLst>
                </p:cNvPr>
                <p:cNvSpPr>
                  <a:spLocks noChangeShapeType="1"/>
                </p:cNvSpPr>
                <p:nvPr/>
              </p:nvSpPr>
              <p:spPr bwMode="auto">
                <a:xfrm flipV="1">
                  <a:off x="6800" y="1542"/>
                  <a:ext cx="0" cy="6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solidFill>
                      <a:schemeClr val="tx1">
                        <a:lumMod val="75000"/>
                        <a:lumOff val="25000"/>
                      </a:schemeClr>
                    </a:solidFill>
                  </a:endParaRPr>
                </a:p>
              </p:txBody>
            </p:sp>
            <p:sp>
              <p:nvSpPr>
                <p:cNvPr id="1721" name="Line 93">
                  <a:extLst>
                    <a:ext uri="{FF2B5EF4-FFF2-40B4-BE49-F238E27FC236}">
                      <a16:creationId xmlns:a16="http://schemas.microsoft.com/office/drawing/2014/main" xmlns="" id="{E610FF61-E740-4446-A9E3-637B3186615C}"/>
                    </a:ext>
                  </a:extLst>
                </p:cNvPr>
                <p:cNvSpPr>
                  <a:spLocks noChangeShapeType="1"/>
                </p:cNvSpPr>
                <p:nvPr/>
              </p:nvSpPr>
              <p:spPr bwMode="auto">
                <a:xfrm flipV="1">
                  <a:off x="6982" y="1542"/>
                  <a:ext cx="0" cy="6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solidFill>
                      <a:schemeClr val="tx1">
                        <a:lumMod val="75000"/>
                        <a:lumOff val="25000"/>
                      </a:schemeClr>
                    </a:solidFill>
                  </a:endParaRPr>
                </a:p>
              </p:txBody>
            </p:sp>
            <p:sp>
              <p:nvSpPr>
                <p:cNvPr id="1722" name="Line 94">
                  <a:extLst>
                    <a:ext uri="{FF2B5EF4-FFF2-40B4-BE49-F238E27FC236}">
                      <a16:creationId xmlns:a16="http://schemas.microsoft.com/office/drawing/2014/main" xmlns="" id="{3DC5A9E9-C671-1444-8081-52C648867F90}"/>
                    </a:ext>
                  </a:extLst>
                </p:cNvPr>
                <p:cNvSpPr>
                  <a:spLocks noChangeShapeType="1"/>
                </p:cNvSpPr>
                <p:nvPr/>
              </p:nvSpPr>
              <p:spPr bwMode="auto">
                <a:xfrm>
                  <a:off x="6800" y="1572"/>
                  <a:ext cx="18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solidFill>
                      <a:schemeClr val="tx1">
                        <a:lumMod val="75000"/>
                        <a:lumOff val="25000"/>
                      </a:schemeClr>
                    </a:solidFill>
                  </a:endParaRPr>
                </a:p>
              </p:txBody>
            </p:sp>
            <p:sp>
              <p:nvSpPr>
                <p:cNvPr id="1723" name="Rectangle 95">
                  <a:extLst>
                    <a:ext uri="{FF2B5EF4-FFF2-40B4-BE49-F238E27FC236}">
                      <a16:creationId xmlns:a16="http://schemas.microsoft.com/office/drawing/2014/main" xmlns="" id="{0C4C8E9E-E34A-9247-97F8-C57F54FB34F8}"/>
                    </a:ext>
                  </a:extLst>
                </p:cNvPr>
                <p:cNvSpPr>
                  <a:spLocks noChangeArrowheads="1"/>
                </p:cNvSpPr>
                <p:nvPr/>
              </p:nvSpPr>
              <p:spPr bwMode="auto">
                <a:xfrm>
                  <a:off x="6758" y="1416"/>
                  <a:ext cx="0"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lumMod val="75000"/>
                        <a:lumOff val="25000"/>
                      </a:schemeClr>
                    </a:solidFill>
                    <a:effectLst/>
                  </a:endParaRPr>
                </a:p>
              </p:txBody>
            </p:sp>
            <p:sp>
              <p:nvSpPr>
                <p:cNvPr id="1724" name="Rectangle 96">
                  <a:extLst>
                    <a:ext uri="{FF2B5EF4-FFF2-40B4-BE49-F238E27FC236}">
                      <a16:creationId xmlns:a16="http://schemas.microsoft.com/office/drawing/2014/main" xmlns="" id="{22F59A0D-9D71-8341-AB3E-765B26776A30}"/>
                    </a:ext>
                  </a:extLst>
                </p:cNvPr>
                <p:cNvSpPr>
                  <a:spLocks noChangeArrowheads="1"/>
                </p:cNvSpPr>
                <p:nvPr/>
              </p:nvSpPr>
              <p:spPr bwMode="auto">
                <a:xfrm>
                  <a:off x="6905" y="1416"/>
                  <a:ext cx="14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0.4</a:t>
                  </a:r>
                  <a:endParaRPr kumimoji="0" lang="en-US" altLang="en-US" sz="1100" b="0" i="0" u="none" strike="noStrike" cap="none" normalizeH="0" baseline="0" dirty="0">
                    <a:ln>
                      <a:noFill/>
                    </a:ln>
                    <a:solidFill>
                      <a:schemeClr val="tx1">
                        <a:lumMod val="75000"/>
                        <a:lumOff val="25000"/>
                      </a:schemeClr>
                    </a:solidFill>
                    <a:effectLst/>
                  </a:endParaRPr>
                </a:p>
              </p:txBody>
            </p:sp>
            <p:sp>
              <p:nvSpPr>
                <p:cNvPr id="1725" name="Rectangle 97">
                  <a:extLst>
                    <a:ext uri="{FF2B5EF4-FFF2-40B4-BE49-F238E27FC236}">
                      <a16:creationId xmlns:a16="http://schemas.microsoft.com/office/drawing/2014/main" xmlns="" id="{2AD743A6-0BA9-8B47-A99C-5EE68C5D4A46}"/>
                    </a:ext>
                  </a:extLst>
                </p:cNvPr>
                <p:cNvSpPr>
                  <a:spLocks noChangeArrowheads="1"/>
                </p:cNvSpPr>
                <p:nvPr/>
              </p:nvSpPr>
              <p:spPr bwMode="auto">
                <a:xfrm>
                  <a:off x="7062" y="1416"/>
                  <a:ext cx="1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km</a:t>
                  </a:r>
                  <a:endParaRPr kumimoji="0" lang="en-US" altLang="en-US" sz="1100" b="0" i="0" u="none" strike="noStrike" cap="none" normalizeH="0" baseline="0" dirty="0">
                    <a:ln>
                      <a:noFill/>
                    </a:ln>
                    <a:solidFill>
                      <a:schemeClr val="tx1">
                        <a:lumMod val="75000"/>
                        <a:lumOff val="25000"/>
                      </a:schemeClr>
                    </a:solidFill>
                    <a:effectLst/>
                  </a:endParaRPr>
                </a:p>
              </p:txBody>
            </p:sp>
          </p:grpSp>
          <p:sp>
            <p:nvSpPr>
              <p:cNvPr id="1712" name="AutoShape 99">
                <a:extLst>
                  <a:ext uri="{FF2B5EF4-FFF2-40B4-BE49-F238E27FC236}">
                    <a16:creationId xmlns:a16="http://schemas.microsoft.com/office/drawing/2014/main" xmlns="" id="{481A90A1-B7DD-6341-AFF3-502499D35133}"/>
                  </a:ext>
                </a:extLst>
              </p:cNvPr>
              <p:cNvSpPr>
                <a:spLocks noChangeAspect="1" noChangeArrowheads="1" noTextEdit="1"/>
              </p:cNvSpPr>
              <p:nvPr/>
            </p:nvSpPr>
            <p:spPr bwMode="auto">
              <a:xfrm>
                <a:off x="6750928" y="4576919"/>
                <a:ext cx="1155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grpSp>
            <p:nvGrpSpPr>
              <p:cNvPr id="1103" name="Group 1102">
                <a:extLst>
                  <a:ext uri="{FF2B5EF4-FFF2-40B4-BE49-F238E27FC236}">
                    <a16:creationId xmlns:a16="http://schemas.microsoft.com/office/drawing/2014/main" xmlns="" id="{02E5E7CD-213F-E945-A587-0FB402B24DA3}"/>
                  </a:ext>
                </a:extLst>
              </p:cNvPr>
              <p:cNvGrpSpPr/>
              <p:nvPr/>
            </p:nvGrpSpPr>
            <p:grpSpPr>
              <a:xfrm>
                <a:off x="409530" y="466666"/>
                <a:ext cx="3916600" cy="5690677"/>
                <a:chOff x="409530" y="413501"/>
                <a:chExt cx="3916600" cy="5690677"/>
              </a:xfrm>
            </p:grpSpPr>
            <p:grpSp>
              <p:nvGrpSpPr>
                <p:cNvPr id="1698" name="Group 1697">
                  <a:extLst>
                    <a:ext uri="{FF2B5EF4-FFF2-40B4-BE49-F238E27FC236}">
                      <a16:creationId xmlns:a16="http://schemas.microsoft.com/office/drawing/2014/main" xmlns="" id="{2BADDC72-2846-C149-BBA4-A0D701CB9093}"/>
                    </a:ext>
                  </a:extLst>
                </p:cNvPr>
                <p:cNvGrpSpPr/>
                <p:nvPr/>
              </p:nvGrpSpPr>
              <p:grpSpPr>
                <a:xfrm>
                  <a:off x="409530" y="413501"/>
                  <a:ext cx="1867636" cy="5690677"/>
                  <a:chOff x="409530" y="413501"/>
                  <a:chExt cx="1867636" cy="5690677"/>
                </a:xfrm>
              </p:grpSpPr>
              <p:sp>
                <p:nvSpPr>
                  <p:cNvPr id="1700" name="Rectangle 1699">
                    <a:extLst>
                      <a:ext uri="{FF2B5EF4-FFF2-40B4-BE49-F238E27FC236}">
                        <a16:creationId xmlns:a16="http://schemas.microsoft.com/office/drawing/2014/main" xmlns="" id="{E3574FAD-13B4-634A-8989-176DBCC194F7}"/>
                      </a:ext>
                    </a:extLst>
                  </p:cNvPr>
                  <p:cNvSpPr/>
                  <p:nvPr/>
                </p:nvSpPr>
                <p:spPr>
                  <a:xfrm>
                    <a:off x="1324768" y="413501"/>
                    <a:ext cx="409371" cy="48294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01" name="Rectangle 1700">
                    <a:extLst>
                      <a:ext uri="{FF2B5EF4-FFF2-40B4-BE49-F238E27FC236}">
                        <a16:creationId xmlns:a16="http://schemas.microsoft.com/office/drawing/2014/main" xmlns="" id="{2640889B-AC01-F444-8E69-5FFCE6CAF1A8}"/>
                      </a:ext>
                    </a:extLst>
                  </p:cNvPr>
                  <p:cNvSpPr/>
                  <p:nvPr/>
                </p:nvSpPr>
                <p:spPr>
                  <a:xfrm>
                    <a:off x="1867795" y="5621229"/>
                    <a:ext cx="409371" cy="48294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02" name="Rectangle 1701">
                    <a:extLst>
                      <a:ext uri="{FF2B5EF4-FFF2-40B4-BE49-F238E27FC236}">
                        <a16:creationId xmlns:a16="http://schemas.microsoft.com/office/drawing/2014/main" xmlns="" id="{8FFD024C-6DF1-1340-876C-433D8B1237B5}"/>
                      </a:ext>
                    </a:extLst>
                  </p:cNvPr>
                  <p:cNvSpPr/>
                  <p:nvPr/>
                </p:nvSpPr>
                <p:spPr>
                  <a:xfrm>
                    <a:off x="1318431" y="3996840"/>
                    <a:ext cx="409371" cy="31261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03" name="Rectangle 1702">
                    <a:extLst>
                      <a:ext uri="{FF2B5EF4-FFF2-40B4-BE49-F238E27FC236}">
                        <a16:creationId xmlns:a16="http://schemas.microsoft.com/office/drawing/2014/main" xmlns="" id="{97E68624-AD77-C949-ABCB-FA8A839EB6C5}"/>
                      </a:ext>
                    </a:extLst>
                  </p:cNvPr>
                  <p:cNvSpPr/>
                  <p:nvPr/>
                </p:nvSpPr>
                <p:spPr>
                  <a:xfrm>
                    <a:off x="1335042" y="2637713"/>
                    <a:ext cx="486467" cy="56426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04" name="Rectangle 1703">
                    <a:extLst>
                      <a:ext uri="{FF2B5EF4-FFF2-40B4-BE49-F238E27FC236}">
                        <a16:creationId xmlns:a16="http://schemas.microsoft.com/office/drawing/2014/main" xmlns="" id="{E24AD099-D079-FC49-84C0-452C50FBD63E}"/>
                      </a:ext>
                    </a:extLst>
                  </p:cNvPr>
                  <p:cNvSpPr/>
                  <p:nvPr/>
                </p:nvSpPr>
                <p:spPr>
                  <a:xfrm>
                    <a:off x="1444396" y="2115807"/>
                    <a:ext cx="409371" cy="34354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05" name="TextBox 1704">
                    <a:extLst>
                      <a:ext uri="{FF2B5EF4-FFF2-40B4-BE49-F238E27FC236}">
                        <a16:creationId xmlns:a16="http://schemas.microsoft.com/office/drawing/2014/main" xmlns="" id="{E93772A1-4DD3-494B-AFA4-685B13BBDDFC}"/>
                      </a:ext>
                    </a:extLst>
                  </p:cNvPr>
                  <p:cNvSpPr txBox="1"/>
                  <p:nvPr/>
                </p:nvSpPr>
                <p:spPr>
                  <a:xfrm>
                    <a:off x="913765" y="482827"/>
                    <a:ext cx="409371"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A</a:t>
                    </a:r>
                  </a:p>
                </p:txBody>
              </p:sp>
              <p:sp>
                <p:nvSpPr>
                  <p:cNvPr id="1706" name="TextBox 1705">
                    <a:extLst>
                      <a:ext uri="{FF2B5EF4-FFF2-40B4-BE49-F238E27FC236}">
                        <a16:creationId xmlns:a16="http://schemas.microsoft.com/office/drawing/2014/main" xmlns="" id="{524AC5DC-8879-0344-9667-03352B20C0F9}"/>
                      </a:ext>
                    </a:extLst>
                  </p:cNvPr>
                  <p:cNvSpPr txBox="1"/>
                  <p:nvPr/>
                </p:nvSpPr>
                <p:spPr>
                  <a:xfrm>
                    <a:off x="1041153" y="2115765"/>
                    <a:ext cx="409371"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B</a:t>
                    </a:r>
                  </a:p>
                </p:txBody>
              </p:sp>
              <p:sp>
                <p:nvSpPr>
                  <p:cNvPr id="1707" name="TextBox 1706">
                    <a:extLst>
                      <a:ext uri="{FF2B5EF4-FFF2-40B4-BE49-F238E27FC236}">
                        <a16:creationId xmlns:a16="http://schemas.microsoft.com/office/drawing/2014/main" xmlns="" id="{539A5E7C-9927-E84B-88FF-0E2C8AF32A02}"/>
                      </a:ext>
                    </a:extLst>
                  </p:cNvPr>
                  <p:cNvSpPr txBox="1"/>
                  <p:nvPr/>
                </p:nvSpPr>
                <p:spPr>
                  <a:xfrm>
                    <a:off x="926118" y="2754267"/>
                    <a:ext cx="409371"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C</a:t>
                    </a:r>
                  </a:p>
                </p:txBody>
              </p:sp>
              <p:sp>
                <p:nvSpPr>
                  <p:cNvPr id="1708" name="TextBox 1707">
                    <a:extLst>
                      <a:ext uri="{FF2B5EF4-FFF2-40B4-BE49-F238E27FC236}">
                        <a16:creationId xmlns:a16="http://schemas.microsoft.com/office/drawing/2014/main" xmlns="" id="{85540E92-B7B3-9645-90CE-DEDAFDB196F1}"/>
                      </a:ext>
                    </a:extLst>
                  </p:cNvPr>
                  <p:cNvSpPr txBox="1"/>
                  <p:nvPr/>
                </p:nvSpPr>
                <p:spPr>
                  <a:xfrm>
                    <a:off x="912159" y="4001026"/>
                    <a:ext cx="409371"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D</a:t>
                    </a:r>
                  </a:p>
                </p:txBody>
              </p:sp>
              <p:sp>
                <p:nvSpPr>
                  <p:cNvPr id="1709" name="TextBox 1708">
                    <a:extLst>
                      <a:ext uri="{FF2B5EF4-FFF2-40B4-BE49-F238E27FC236}">
                        <a16:creationId xmlns:a16="http://schemas.microsoft.com/office/drawing/2014/main" xmlns="" id="{5C9139F2-4BC2-3D41-9A11-57CCD98E3AB2}"/>
                      </a:ext>
                    </a:extLst>
                  </p:cNvPr>
                  <p:cNvSpPr txBox="1"/>
                  <p:nvPr/>
                </p:nvSpPr>
                <p:spPr>
                  <a:xfrm>
                    <a:off x="1457459" y="5696435"/>
                    <a:ext cx="409371"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E</a:t>
                    </a:r>
                  </a:p>
                </p:txBody>
              </p:sp>
              <p:sp>
                <p:nvSpPr>
                  <p:cNvPr id="1710" name="Rectangle 560">
                    <a:extLst>
                      <a:ext uri="{FF2B5EF4-FFF2-40B4-BE49-F238E27FC236}">
                        <a16:creationId xmlns:a16="http://schemas.microsoft.com/office/drawing/2014/main" xmlns="" id="{F1BAA62D-10DE-5742-8AB7-368C6ACBE63F}"/>
                      </a:ext>
                    </a:extLst>
                  </p:cNvPr>
                  <p:cNvSpPr>
                    <a:spLocks noChangeArrowheads="1"/>
                  </p:cNvSpPr>
                  <p:nvPr/>
                </p:nvSpPr>
                <p:spPr bwMode="auto">
                  <a:xfrm>
                    <a:off x="409530" y="2506383"/>
                    <a:ext cx="8143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lumMod val="75000"/>
                            <a:lumOff val="25000"/>
                          </a:schemeClr>
                        </a:solidFill>
                        <a:effectLst/>
                        <a:latin typeface="Century Gothic" panose="020B0502020202020204" pitchFamily="34" charset="0"/>
                      </a:rPr>
                      <a:t>Milwaukee</a:t>
                    </a:r>
                  </a:p>
                </p:txBody>
              </p:sp>
              <p:sp>
                <p:nvSpPr>
                  <p:cNvPr id="1711" name="Rectangle 560">
                    <a:extLst>
                      <a:ext uri="{FF2B5EF4-FFF2-40B4-BE49-F238E27FC236}">
                        <a16:creationId xmlns:a16="http://schemas.microsoft.com/office/drawing/2014/main" xmlns="" id="{B54C724E-BE75-0948-A014-F998BC435576}"/>
                      </a:ext>
                    </a:extLst>
                  </p:cNvPr>
                  <p:cNvSpPr>
                    <a:spLocks noChangeArrowheads="1"/>
                  </p:cNvSpPr>
                  <p:nvPr/>
                </p:nvSpPr>
                <p:spPr bwMode="auto">
                  <a:xfrm>
                    <a:off x="569546" y="4795616"/>
                    <a:ext cx="81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lumMod val="75000"/>
                            <a:lumOff val="25000"/>
                          </a:schemeClr>
                        </a:solidFill>
                        <a:effectLst/>
                        <a:latin typeface="Century Gothic" panose="020B0502020202020204" pitchFamily="34" charset="0"/>
                      </a:rPr>
                      <a:t>South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lumMod val="75000"/>
                            <a:lumOff val="25000"/>
                          </a:schemeClr>
                        </a:solidFill>
                        <a:effectLst/>
                        <a:latin typeface="Century Gothic" panose="020B0502020202020204" pitchFamily="34" charset="0"/>
                      </a:rPr>
                      <a:t>Milwaukee</a:t>
                    </a:r>
                  </a:p>
                </p:txBody>
              </p:sp>
            </p:grpSp>
            <p:sp>
              <p:nvSpPr>
                <p:cNvPr id="1699" name="Rectangle 560">
                  <a:extLst>
                    <a:ext uri="{FF2B5EF4-FFF2-40B4-BE49-F238E27FC236}">
                      <a16:creationId xmlns:a16="http://schemas.microsoft.com/office/drawing/2014/main" xmlns="" id="{75A162CC-063A-864A-A77E-AAE729AD0C8C}"/>
                    </a:ext>
                  </a:extLst>
                </p:cNvPr>
                <p:cNvSpPr>
                  <a:spLocks noChangeArrowheads="1"/>
                </p:cNvSpPr>
                <p:nvPr/>
              </p:nvSpPr>
              <p:spPr bwMode="auto">
                <a:xfrm>
                  <a:off x="2173993" y="2971565"/>
                  <a:ext cx="2152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i="1" u="none" strike="noStrike" cap="none" normalizeH="0" baseline="0" dirty="0">
                      <a:ln>
                        <a:noFill/>
                      </a:ln>
                      <a:solidFill>
                        <a:srgbClr val="1C57B0"/>
                      </a:solidFill>
                      <a:effectLst/>
                      <a:latin typeface="Garamond" panose="02020404030301010803" pitchFamily="18" charset="0"/>
                    </a:rPr>
                    <a:t>Lake Michigan</a:t>
                  </a:r>
                </a:p>
              </p:txBody>
            </p:sp>
          </p:grpSp>
          <p:sp>
            <p:nvSpPr>
              <p:cNvPr id="1104" name="Rectangle: Rounded Corners 1067">
                <a:extLst>
                  <a:ext uri="{FF2B5EF4-FFF2-40B4-BE49-F238E27FC236}">
                    <a16:creationId xmlns:a16="http://schemas.microsoft.com/office/drawing/2014/main" xmlns="" id="{3CF7A8EB-086C-5942-A16A-E3E6C5253866}"/>
                  </a:ext>
                </a:extLst>
              </p:cNvPr>
              <p:cNvSpPr/>
              <p:nvPr/>
            </p:nvSpPr>
            <p:spPr>
              <a:xfrm>
                <a:off x="3006699" y="5497210"/>
                <a:ext cx="8804048" cy="88150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6" name="Group 1105">
                <a:extLst>
                  <a:ext uri="{FF2B5EF4-FFF2-40B4-BE49-F238E27FC236}">
                    <a16:creationId xmlns:a16="http://schemas.microsoft.com/office/drawing/2014/main" xmlns="" id="{D7B84C1C-5F1C-644A-B185-966A6CA509CC}"/>
                  </a:ext>
                </a:extLst>
              </p:cNvPr>
              <p:cNvGrpSpPr/>
              <p:nvPr/>
            </p:nvGrpSpPr>
            <p:grpSpPr>
              <a:xfrm>
                <a:off x="3126660" y="918368"/>
                <a:ext cx="7799714" cy="4752628"/>
                <a:chOff x="3782563" y="906046"/>
                <a:chExt cx="7799714" cy="4752628"/>
              </a:xfrm>
            </p:grpSpPr>
            <p:grpSp>
              <p:nvGrpSpPr>
                <p:cNvPr id="1690" name="Group 1689">
                  <a:extLst>
                    <a:ext uri="{FF2B5EF4-FFF2-40B4-BE49-F238E27FC236}">
                      <a16:creationId xmlns:a16="http://schemas.microsoft.com/office/drawing/2014/main" xmlns="" id="{F222F239-CBA2-C144-8F50-B7B2B3C10B7C}"/>
                    </a:ext>
                  </a:extLst>
                </p:cNvPr>
                <p:cNvGrpSpPr/>
                <p:nvPr/>
              </p:nvGrpSpPr>
              <p:grpSpPr>
                <a:xfrm>
                  <a:off x="6293678" y="906046"/>
                  <a:ext cx="4131438" cy="1770996"/>
                  <a:chOff x="5617486" y="906046"/>
                  <a:chExt cx="4131438" cy="1770996"/>
                </a:xfrm>
              </p:grpSpPr>
              <p:pic>
                <p:nvPicPr>
                  <p:cNvPr id="1696" name="Picture 30">
                    <a:extLst>
                      <a:ext uri="{FF2B5EF4-FFF2-40B4-BE49-F238E27FC236}">
                        <a16:creationId xmlns:a16="http://schemas.microsoft.com/office/drawing/2014/main" xmlns="" id="{5574445E-8ABD-6D4F-8A75-88AD11925F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7486" y="910721"/>
                    <a:ext cx="1828800" cy="1740284"/>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97" name="Picture 37">
                    <a:extLst>
                      <a:ext uri="{FF2B5EF4-FFF2-40B4-BE49-F238E27FC236}">
                        <a16:creationId xmlns:a16="http://schemas.microsoft.com/office/drawing/2014/main" xmlns="" id="{EB463738-0132-4641-B399-7E5C02D7474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341"/>
                  <a:stretch/>
                </p:blipFill>
                <p:spPr bwMode="auto">
                  <a:xfrm>
                    <a:off x="7888672" y="906046"/>
                    <a:ext cx="1860252" cy="1770996"/>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691" name="Group 42">
                  <a:extLst>
                    <a:ext uri="{FF2B5EF4-FFF2-40B4-BE49-F238E27FC236}">
                      <a16:creationId xmlns:a16="http://schemas.microsoft.com/office/drawing/2014/main" xmlns="" id="{F9A6F8E2-8DCD-4040-9699-3A51081BFCF4}"/>
                    </a:ext>
                  </a:extLst>
                </p:cNvPr>
                <p:cNvGrpSpPr>
                  <a:grpSpLocks noChangeAspect="1"/>
                </p:cNvGrpSpPr>
                <p:nvPr/>
              </p:nvGrpSpPr>
              <p:grpSpPr bwMode="auto">
                <a:xfrm>
                  <a:off x="3782563" y="2917061"/>
                  <a:ext cx="3254377" cy="2741613"/>
                  <a:chOff x="2157" y="1946"/>
                  <a:chExt cx="2050" cy="1727"/>
                </a:xfrm>
              </p:grpSpPr>
              <p:sp>
                <p:nvSpPr>
                  <p:cNvPr id="1694" name="AutoShape 41">
                    <a:extLst>
                      <a:ext uri="{FF2B5EF4-FFF2-40B4-BE49-F238E27FC236}">
                        <a16:creationId xmlns:a16="http://schemas.microsoft.com/office/drawing/2014/main" xmlns="" id="{058EF449-0001-1740-8A54-8DA31FC3E980}"/>
                      </a:ext>
                    </a:extLst>
                  </p:cNvPr>
                  <p:cNvSpPr>
                    <a:spLocks noChangeAspect="1" noChangeArrowheads="1" noTextEdit="1"/>
                  </p:cNvSpPr>
                  <p:nvPr/>
                </p:nvSpPr>
                <p:spPr bwMode="auto">
                  <a:xfrm>
                    <a:off x="2157" y="2569"/>
                    <a:ext cx="1160"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lumMod val="75000"/>
                          <a:lumOff val="25000"/>
                        </a:schemeClr>
                      </a:solidFill>
                      <a:latin typeface="Century Gothic" panose="020B0502020202020204" pitchFamily="34" charset="0"/>
                    </a:endParaRPr>
                  </a:p>
                </p:txBody>
              </p:sp>
              <p:pic>
                <p:nvPicPr>
                  <p:cNvPr id="1695" name="Picture 44">
                    <a:extLst>
                      <a:ext uri="{FF2B5EF4-FFF2-40B4-BE49-F238E27FC236}">
                        <a16:creationId xmlns:a16="http://schemas.microsoft.com/office/drawing/2014/main" xmlns="" id="{AD4AE4B3-79C5-6542-AC14-B9EA20E204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0" y="1946"/>
                    <a:ext cx="1157" cy="1101"/>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pic>
              <p:nvPicPr>
                <p:cNvPr id="1692" name="Picture 52">
                  <a:extLst>
                    <a:ext uri="{FF2B5EF4-FFF2-40B4-BE49-F238E27FC236}">
                      <a16:creationId xmlns:a16="http://schemas.microsoft.com/office/drawing/2014/main" xmlns="" id="{5C15AD52-7694-4546-AF80-444F675BBF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5720" y="2937496"/>
                  <a:ext cx="1830388" cy="1743075"/>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93" name="Picture 59">
                  <a:extLst>
                    <a:ext uri="{FF2B5EF4-FFF2-40B4-BE49-F238E27FC236}">
                      <a16:creationId xmlns:a16="http://schemas.microsoft.com/office/drawing/2014/main" xmlns="" id="{BC63DC98-B5F9-C840-AEB0-13EBFA041A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51889" y="2935652"/>
                  <a:ext cx="1830388" cy="1743075"/>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108" name="Group 1107">
                <a:extLst>
                  <a:ext uri="{FF2B5EF4-FFF2-40B4-BE49-F238E27FC236}">
                    <a16:creationId xmlns:a16="http://schemas.microsoft.com/office/drawing/2014/main" xmlns="" id="{7EC50D24-57D8-EB4B-BCBA-71665EDE9B42}"/>
                  </a:ext>
                </a:extLst>
              </p:cNvPr>
              <p:cNvGrpSpPr/>
              <p:nvPr/>
            </p:nvGrpSpPr>
            <p:grpSpPr>
              <a:xfrm>
                <a:off x="2963562" y="5579771"/>
                <a:ext cx="8959487" cy="720471"/>
                <a:chOff x="2963562" y="5579771"/>
                <a:chExt cx="8959487" cy="720471"/>
              </a:xfrm>
            </p:grpSpPr>
            <p:grpSp>
              <p:nvGrpSpPr>
                <p:cNvPr id="1112" name="Group 1111">
                  <a:extLst>
                    <a:ext uri="{FF2B5EF4-FFF2-40B4-BE49-F238E27FC236}">
                      <a16:creationId xmlns:a16="http://schemas.microsoft.com/office/drawing/2014/main" xmlns="" id="{EB25E19E-7F3D-DB44-897A-93D1B68D276C}"/>
                    </a:ext>
                  </a:extLst>
                </p:cNvPr>
                <p:cNvGrpSpPr/>
                <p:nvPr/>
              </p:nvGrpSpPr>
              <p:grpSpPr>
                <a:xfrm>
                  <a:off x="6072504" y="5579771"/>
                  <a:ext cx="1603003" cy="720471"/>
                  <a:chOff x="5820696" y="3506582"/>
                  <a:chExt cx="1603003" cy="720471"/>
                </a:xfrm>
              </p:grpSpPr>
              <p:sp>
                <p:nvSpPr>
                  <p:cNvPr id="1682" name="Rectangle 560">
                    <a:extLst>
                      <a:ext uri="{FF2B5EF4-FFF2-40B4-BE49-F238E27FC236}">
                        <a16:creationId xmlns:a16="http://schemas.microsoft.com/office/drawing/2014/main" xmlns="" id="{FFAA8E9D-F5DF-DB49-B4DF-BCD657021617}"/>
                      </a:ext>
                    </a:extLst>
                  </p:cNvPr>
                  <p:cNvSpPr>
                    <a:spLocks noChangeArrowheads="1"/>
                  </p:cNvSpPr>
                  <p:nvPr/>
                </p:nvSpPr>
                <p:spPr bwMode="auto">
                  <a:xfrm>
                    <a:off x="5820696" y="3506582"/>
                    <a:ext cx="1603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lumMod val="75000"/>
                            <a:lumOff val="25000"/>
                          </a:schemeClr>
                        </a:solidFill>
                        <a:effectLst/>
                        <a:latin typeface="Century Gothic" panose="020B0502020202020204" pitchFamily="34" charset="0"/>
                      </a:rPr>
                      <a:t>Population Density</a:t>
                    </a:r>
                  </a:p>
                </p:txBody>
              </p:sp>
              <p:sp>
                <p:nvSpPr>
                  <p:cNvPr id="1683" name="Rectangle 561">
                    <a:extLst>
                      <a:ext uri="{FF2B5EF4-FFF2-40B4-BE49-F238E27FC236}">
                        <a16:creationId xmlns:a16="http://schemas.microsoft.com/office/drawing/2014/main" xmlns="" id="{085A5B99-F56B-DA46-B67D-790684C94F9B}"/>
                      </a:ext>
                    </a:extLst>
                  </p:cNvPr>
                  <p:cNvSpPr>
                    <a:spLocks noChangeArrowheads="1"/>
                  </p:cNvSpPr>
                  <p:nvPr/>
                </p:nvSpPr>
                <p:spPr bwMode="auto">
                  <a:xfrm>
                    <a:off x="5863755" y="3768725"/>
                    <a:ext cx="504825" cy="250825"/>
                  </a:xfrm>
                  <a:prstGeom prst="rect">
                    <a:avLst/>
                  </a:prstGeom>
                  <a:solidFill>
                    <a:srgbClr val="E1FAF3"/>
                  </a:solidFill>
                  <a:ln w="4763">
                    <a:solidFill>
                      <a:srgbClr val="A8A8A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1">
                          <a:lumMod val="75000"/>
                          <a:lumOff val="25000"/>
                        </a:schemeClr>
                      </a:solidFill>
                    </a:endParaRPr>
                  </a:p>
                </p:txBody>
              </p:sp>
              <p:sp>
                <p:nvSpPr>
                  <p:cNvPr id="1684" name="Rectangle 562">
                    <a:extLst>
                      <a:ext uri="{FF2B5EF4-FFF2-40B4-BE49-F238E27FC236}">
                        <a16:creationId xmlns:a16="http://schemas.microsoft.com/office/drawing/2014/main" xmlns="" id="{4B264ABF-0E89-DD40-8312-A3AF7375718B}"/>
                      </a:ext>
                    </a:extLst>
                  </p:cNvPr>
                  <p:cNvSpPr>
                    <a:spLocks noChangeArrowheads="1"/>
                  </p:cNvSpPr>
                  <p:nvPr/>
                </p:nvSpPr>
                <p:spPr bwMode="auto">
                  <a:xfrm>
                    <a:off x="5966286" y="4042387"/>
                    <a:ext cx="2997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rPr>
                      <a:t>Low</a:t>
                    </a:r>
                  </a:p>
                </p:txBody>
              </p:sp>
              <p:sp>
                <p:nvSpPr>
                  <p:cNvPr id="1685" name="Rectangle 564">
                    <a:extLst>
                      <a:ext uri="{FF2B5EF4-FFF2-40B4-BE49-F238E27FC236}">
                        <a16:creationId xmlns:a16="http://schemas.microsoft.com/office/drawing/2014/main" xmlns="" id="{833F3319-65D3-C744-88DF-92867C290FBD}"/>
                      </a:ext>
                    </a:extLst>
                  </p:cNvPr>
                  <p:cNvSpPr>
                    <a:spLocks noChangeArrowheads="1"/>
                  </p:cNvSpPr>
                  <p:nvPr/>
                </p:nvSpPr>
                <p:spPr bwMode="auto">
                  <a:xfrm>
                    <a:off x="6368991" y="3768725"/>
                    <a:ext cx="506413" cy="250825"/>
                  </a:xfrm>
                  <a:prstGeom prst="rect">
                    <a:avLst/>
                  </a:prstGeom>
                  <a:solidFill>
                    <a:srgbClr val="B2EDD6"/>
                  </a:solidFill>
                  <a:ln w="4763">
                    <a:solidFill>
                      <a:srgbClr val="A8A8A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86" name="Rectangle 566">
                    <a:extLst>
                      <a:ext uri="{FF2B5EF4-FFF2-40B4-BE49-F238E27FC236}">
                        <a16:creationId xmlns:a16="http://schemas.microsoft.com/office/drawing/2014/main" xmlns="" id="{76F2E299-0334-1149-A671-742B8B7E4944}"/>
                      </a:ext>
                    </a:extLst>
                  </p:cNvPr>
                  <p:cNvSpPr>
                    <a:spLocks noChangeArrowheads="1"/>
                  </p:cNvSpPr>
                  <p:nvPr/>
                </p:nvSpPr>
                <p:spPr bwMode="auto">
                  <a:xfrm>
                    <a:off x="6876597" y="3768725"/>
                    <a:ext cx="504825" cy="250825"/>
                  </a:xfrm>
                  <a:prstGeom prst="rect">
                    <a:avLst/>
                  </a:prstGeom>
                  <a:solidFill>
                    <a:srgbClr val="84E3BE"/>
                  </a:solidFill>
                  <a:ln w="4763">
                    <a:solidFill>
                      <a:srgbClr val="A8A8A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87" name="Rectangle 567">
                    <a:extLst>
                      <a:ext uri="{FF2B5EF4-FFF2-40B4-BE49-F238E27FC236}">
                        <a16:creationId xmlns:a16="http://schemas.microsoft.com/office/drawing/2014/main" xmlns="" id="{5B675439-2A45-5F43-8D23-CD66E5B47888}"/>
                      </a:ext>
                    </a:extLst>
                  </p:cNvPr>
                  <p:cNvSpPr>
                    <a:spLocks noChangeArrowheads="1"/>
                  </p:cNvSpPr>
                  <p:nvPr/>
                </p:nvSpPr>
                <p:spPr bwMode="auto">
                  <a:xfrm>
                    <a:off x="6961495" y="4042387"/>
                    <a:ext cx="3350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rPr>
                      <a:t>High</a:t>
                    </a:r>
                  </a:p>
                </p:txBody>
              </p:sp>
            </p:grpSp>
            <p:grpSp>
              <p:nvGrpSpPr>
                <p:cNvPr id="1113" name="Group 579">
                  <a:extLst>
                    <a:ext uri="{FF2B5EF4-FFF2-40B4-BE49-F238E27FC236}">
                      <a16:creationId xmlns:a16="http://schemas.microsoft.com/office/drawing/2014/main" xmlns="" id="{2EC1368B-E0FC-5B4C-B01D-5801BE8FD49B}"/>
                    </a:ext>
                  </a:extLst>
                </p:cNvPr>
                <p:cNvGrpSpPr>
                  <a:grpSpLocks noChangeAspect="1"/>
                </p:cNvGrpSpPr>
                <p:nvPr/>
              </p:nvGrpSpPr>
              <p:grpSpPr bwMode="auto">
                <a:xfrm>
                  <a:off x="2963562" y="5854603"/>
                  <a:ext cx="1092072" cy="318701"/>
                  <a:chOff x="1560" y="2792"/>
                  <a:chExt cx="648" cy="172"/>
                </a:xfrm>
              </p:grpSpPr>
              <p:sp>
                <p:nvSpPr>
                  <p:cNvPr id="1679" name="AutoShape 578">
                    <a:extLst>
                      <a:ext uri="{FF2B5EF4-FFF2-40B4-BE49-F238E27FC236}">
                        <a16:creationId xmlns:a16="http://schemas.microsoft.com/office/drawing/2014/main" xmlns="" id="{2AC30B4D-EEA4-EC4C-9946-3E85012F02DA}"/>
                      </a:ext>
                    </a:extLst>
                  </p:cNvPr>
                  <p:cNvSpPr>
                    <a:spLocks noChangeAspect="1" noChangeArrowheads="1" noTextEdit="1"/>
                  </p:cNvSpPr>
                  <p:nvPr/>
                </p:nvSpPr>
                <p:spPr bwMode="auto">
                  <a:xfrm>
                    <a:off x="1560" y="2804"/>
                    <a:ext cx="64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80" name="Oval 580">
                    <a:extLst>
                      <a:ext uri="{FF2B5EF4-FFF2-40B4-BE49-F238E27FC236}">
                        <a16:creationId xmlns:a16="http://schemas.microsoft.com/office/drawing/2014/main" xmlns="" id="{4D8D2CDD-2176-DE4F-9771-4314D86383A3}"/>
                      </a:ext>
                    </a:extLst>
                  </p:cNvPr>
                  <p:cNvSpPr>
                    <a:spLocks noChangeArrowheads="1"/>
                  </p:cNvSpPr>
                  <p:nvPr/>
                </p:nvSpPr>
                <p:spPr bwMode="auto">
                  <a:xfrm>
                    <a:off x="1685" y="2827"/>
                    <a:ext cx="45" cy="45"/>
                  </a:xfrm>
                  <a:prstGeom prst="ellipse">
                    <a:avLst/>
                  </a:prstGeom>
                  <a:solidFill>
                    <a:srgbClr val="FFAA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81" name="Rectangle 581">
                    <a:extLst>
                      <a:ext uri="{FF2B5EF4-FFF2-40B4-BE49-F238E27FC236}">
                        <a16:creationId xmlns:a16="http://schemas.microsoft.com/office/drawing/2014/main" xmlns="" id="{C0480527-BD37-AD46-ABCE-C0097FEFD57C}"/>
                      </a:ext>
                    </a:extLst>
                  </p:cNvPr>
                  <p:cNvSpPr>
                    <a:spLocks noChangeArrowheads="1"/>
                  </p:cNvSpPr>
                  <p:nvPr/>
                </p:nvSpPr>
                <p:spPr bwMode="auto">
                  <a:xfrm>
                    <a:off x="1784" y="2792"/>
                    <a:ext cx="33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lumMod val="75000"/>
                            <a:lumOff val="25000"/>
                          </a:schemeClr>
                        </a:solidFill>
                        <a:effectLst/>
                        <a:latin typeface="Century Gothic" panose="020B0502020202020204" pitchFamily="34" charset="0"/>
                      </a:rPr>
                      <a:t>Beach</a:t>
                    </a:r>
                    <a:endParaRPr kumimoji="0" lang="en-US" altLang="en-US" sz="1400" b="0" i="0" u="none" strike="noStrike" cap="none" normalizeH="0" baseline="0" dirty="0">
                      <a:ln>
                        <a:noFill/>
                      </a:ln>
                      <a:solidFill>
                        <a:schemeClr val="tx1">
                          <a:lumMod val="75000"/>
                          <a:lumOff val="25000"/>
                        </a:schemeClr>
                      </a:solidFill>
                      <a:effectLst/>
                    </a:endParaRPr>
                  </a:p>
                </p:txBody>
              </p:sp>
            </p:grpSp>
            <p:grpSp>
              <p:nvGrpSpPr>
                <p:cNvPr id="1114" name="Group 1113">
                  <a:extLst>
                    <a:ext uri="{FF2B5EF4-FFF2-40B4-BE49-F238E27FC236}">
                      <a16:creationId xmlns:a16="http://schemas.microsoft.com/office/drawing/2014/main" xmlns="" id="{02BEFD35-A22F-3641-9EDD-275576C3E6EB}"/>
                    </a:ext>
                  </a:extLst>
                </p:cNvPr>
                <p:cNvGrpSpPr/>
                <p:nvPr/>
              </p:nvGrpSpPr>
              <p:grpSpPr>
                <a:xfrm>
                  <a:off x="7896837" y="5585378"/>
                  <a:ext cx="1425070" cy="709257"/>
                  <a:chOff x="1545679" y="2418567"/>
                  <a:chExt cx="1425070" cy="709257"/>
                </a:xfrm>
              </p:grpSpPr>
              <p:grpSp>
                <p:nvGrpSpPr>
                  <p:cNvPr id="1128" name="Group 1127">
                    <a:extLst>
                      <a:ext uri="{FF2B5EF4-FFF2-40B4-BE49-F238E27FC236}">
                        <a16:creationId xmlns:a16="http://schemas.microsoft.com/office/drawing/2014/main" xmlns="" id="{CD5B165E-4C30-BF49-8772-1EA56294BA9E}"/>
                      </a:ext>
                    </a:extLst>
                  </p:cNvPr>
                  <p:cNvGrpSpPr/>
                  <p:nvPr/>
                </p:nvGrpSpPr>
                <p:grpSpPr>
                  <a:xfrm>
                    <a:off x="1545679" y="2418567"/>
                    <a:ext cx="1425070" cy="479415"/>
                    <a:chOff x="1545679" y="2418567"/>
                    <a:chExt cx="1425070" cy="479415"/>
                  </a:xfrm>
                </p:grpSpPr>
                <p:sp>
                  <p:nvSpPr>
                    <p:cNvPr id="1131" name="Rectangle 5">
                      <a:extLst>
                        <a:ext uri="{FF2B5EF4-FFF2-40B4-BE49-F238E27FC236}">
                          <a16:creationId xmlns:a16="http://schemas.microsoft.com/office/drawing/2014/main" xmlns="" id="{31256BAE-592A-FC49-BB5E-92992836FC77}"/>
                        </a:ext>
                      </a:extLst>
                    </p:cNvPr>
                    <p:cNvSpPr>
                      <a:spLocks noChangeArrowheads="1"/>
                    </p:cNvSpPr>
                    <p:nvPr/>
                  </p:nvSpPr>
                  <p:spPr bwMode="auto">
                    <a:xfrm>
                      <a:off x="1545679" y="2418567"/>
                      <a:ext cx="14250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lumMod val="75000"/>
                              <a:lumOff val="25000"/>
                            </a:schemeClr>
                          </a:solidFill>
                          <a:effectLst/>
                          <a:latin typeface="Century Gothic" panose="020B0502020202020204" pitchFamily="34" charset="0"/>
                        </a:rPr>
                        <a:t>Predictive Value</a:t>
                      </a:r>
                      <a:endParaRPr kumimoji="0" lang="en-US" altLang="en-US" sz="1400" i="0" u="none" strike="noStrike" cap="none" normalizeH="0" baseline="0" dirty="0">
                        <a:ln>
                          <a:noFill/>
                        </a:ln>
                        <a:solidFill>
                          <a:schemeClr val="tx1">
                            <a:lumMod val="75000"/>
                            <a:lumOff val="25000"/>
                          </a:schemeClr>
                        </a:solidFill>
                        <a:effectLst/>
                      </a:endParaRPr>
                    </a:p>
                  </p:txBody>
                </p:sp>
                <p:sp>
                  <p:nvSpPr>
                    <p:cNvPr id="1132" name="Rectangle 206">
                      <a:extLst>
                        <a:ext uri="{FF2B5EF4-FFF2-40B4-BE49-F238E27FC236}">
                          <a16:creationId xmlns:a16="http://schemas.microsoft.com/office/drawing/2014/main" xmlns="" id="{3973A17C-72A9-804B-AADE-A9C13B5F3F30}"/>
                        </a:ext>
                      </a:extLst>
                    </p:cNvPr>
                    <p:cNvSpPr>
                      <a:spLocks noChangeArrowheads="1"/>
                    </p:cNvSpPr>
                    <p:nvPr/>
                  </p:nvSpPr>
                  <p:spPr bwMode="auto">
                    <a:xfrm rot="10800000">
                      <a:off x="2388771" y="2667794"/>
                      <a:ext cx="1588" cy="230188"/>
                    </a:xfrm>
                    <a:prstGeom prst="rect">
                      <a:avLst/>
                    </a:prstGeom>
                    <a:solidFill>
                      <a:srgbClr val="B854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33" name="Rectangle 207">
                      <a:extLst>
                        <a:ext uri="{FF2B5EF4-FFF2-40B4-BE49-F238E27FC236}">
                          <a16:creationId xmlns:a16="http://schemas.microsoft.com/office/drawing/2014/main" xmlns="" id="{A641E8BC-6B01-5540-B10A-FDFF954FA750}"/>
                        </a:ext>
                      </a:extLst>
                    </p:cNvPr>
                    <p:cNvSpPr>
                      <a:spLocks noChangeArrowheads="1"/>
                    </p:cNvSpPr>
                    <p:nvPr/>
                  </p:nvSpPr>
                  <p:spPr bwMode="auto">
                    <a:xfrm rot="10800000">
                      <a:off x="2385596" y="2667794"/>
                      <a:ext cx="3175" cy="230188"/>
                    </a:xfrm>
                    <a:prstGeom prst="rect">
                      <a:avLst/>
                    </a:prstGeom>
                    <a:solidFill>
                      <a:srgbClr val="B854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34" name="Rectangle 208">
                      <a:extLst>
                        <a:ext uri="{FF2B5EF4-FFF2-40B4-BE49-F238E27FC236}">
                          <a16:creationId xmlns:a16="http://schemas.microsoft.com/office/drawing/2014/main" xmlns="" id="{84C2684F-538F-614B-A7AE-4F6C21CB6727}"/>
                        </a:ext>
                      </a:extLst>
                    </p:cNvPr>
                    <p:cNvSpPr>
                      <a:spLocks noChangeArrowheads="1"/>
                    </p:cNvSpPr>
                    <p:nvPr/>
                  </p:nvSpPr>
                  <p:spPr bwMode="auto">
                    <a:xfrm rot="10800000">
                      <a:off x="2384008" y="2667794"/>
                      <a:ext cx="1588" cy="230188"/>
                    </a:xfrm>
                    <a:prstGeom prst="rect">
                      <a:avLst/>
                    </a:prstGeom>
                    <a:solidFill>
                      <a:srgbClr val="B854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35" name="Rectangle 209">
                      <a:extLst>
                        <a:ext uri="{FF2B5EF4-FFF2-40B4-BE49-F238E27FC236}">
                          <a16:creationId xmlns:a16="http://schemas.microsoft.com/office/drawing/2014/main" xmlns="" id="{44F0DEFA-522B-3143-AA13-A37A252DEA51}"/>
                        </a:ext>
                      </a:extLst>
                    </p:cNvPr>
                    <p:cNvSpPr>
                      <a:spLocks noChangeArrowheads="1"/>
                    </p:cNvSpPr>
                    <p:nvPr/>
                  </p:nvSpPr>
                  <p:spPr bwMode="auto">
                    <a:xfrm rot="10800000">
                      <a:off x="2382421" y="2667794"/>
                      <a:ext cx="1588" cy="230188"/>
                    </a:xfrm>
                    <a:prstGeom prst="rect">
                      <a:avLst/>
                    </a:prstGeom>
                    <a:solidFill>
                      <a:srgbClr val="B854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36" name="Rectangle 210">
                      <a:extLst>
                        <a:ext uri="{FF2B5EF4-FFF2-40B4-BE49-F238E27FC236}">
                          <a16:creationId xmlns:a16="http://schemas.microsoft.com/office/drawing/2014/main" xmlns="" id="{5432CFEB-A7DD-5747-99C3-6C1E6DA659C0}"/>
                        </a:ext>
                      </a:extLst>
                    </p:cNvPr>
                    <p:cNvSpPr>
                      <a:spLocks noChangeArrowheads="1"/>
                    </p:cNvSpPr>
                    <p:nvPr/>
                  </p:nvSpPr>
                  <p:spPr bwMode="auto">
                    <a:xfrm rot="10800000">
                      <a:off x="2380833" y="2667794"/>
                      <a:ext cx="1588" cy="230188"/>
                    </a:xfrm>
                    <a:prstGeom prst="rect">
                      <a:avLst/>
                    </a:prstGeom>
                    <a:solidFill>
                      <a:srgbClr val="BA56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37" name="Rectangle 211">
                      <a:extLst>
                        <a:ext uri="{FF2B5EF4-FFF2-40B4-BE49-F238E27FC236}">
                          <a16:creationId xmlns:a16="http://schemas.microsoft.com/office/drawing/2014/main" xmlns="" id="{EC4CEE83-6C95-5B4E-836C-CE464CBCD03E}"/>
                        </a:ext>
                      </a:extLst>
                    </p:cNvPr>
                    <p:cNvSpPr>
                      <a:spLocks noChangeArrowheads="1"/>
                    </p:cNvSpPr>
                    <p:nvPr/>
                  </p:nvSpPr>
                  <p:spPr bwMode="auto">
                    <a:xfrm rot="10800000">
                      <a:off x="2379246" y="2667794"/>
                      <a:ext cx="1588" cy="230188"/>
                    </a:xfrm>
                    <a:prstGeom prst="rect">
                      <a:avLst/>
                    </a:prstGeom>
                    <a:solidFill>
                      <a:srgbClr val="BA57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38" name="Rectangle 212">
                      <a:extLst>
                        <a:ext uri="{FF2B5EF4-FFF2-40B4-BE49-F238E27FC236}">
                          <a16:creationId xmlns:a16="http://schemas.microsoft.com/office/drawing/2014/main" xmlns="" id="{3C15DC42-AE5B-AC40-BC7F-4F1A8E2993C4}"/>
                        </a:ext>
                      </a:extLst>
                    </p:cNvPr>
                    <p:cNvSpPr>
                      <a:spLocks noChangeArrowheads="1"/>
                    </p:cNvSpPr>
                    <p:nvPr/>
                  </p:nvSpPr>
                  <p:spPr bwMode="auto">
                    <a:xfrm rot="10800000">
                      <a:off x="2377658" y="2667794"/>
                      <a:ext cx="1588" cy="230188"/>
                    </a:xfrm>
                    <a:prstGeom prst="rect">
                      <a:avLst/>
                    </a:prstGeom>
                    <a:solidFill>
                      <a:srgbClr val="BA57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39" name="Rectangle 213">
                      <a:extLst>
                        <a:ext uri="{FF2B5EF4-FFF2-40B4-BE49-F238E27FC236}">
                          <a16:creationId xmlns:a16="http://schemas.microsoft.com/office/drawing/2014/main" xmlns="" id="{05E88071-E473-A24C-AB43-75A9BAA9C96A}"/>
                        </a:ext>
                      </a:extLst>
                    </p:cNvPr>
                    <p:cNvSpPr>
                      <a:spLocks noChangeArrowheads="1"/>
                    </p:cNvSpPr>
                    <p:nvPr/>
                  </p:nvSpPr>
                  <p:spPr bwMode="auto">
                    <a:xfrm rot="10800000">
                      <a:off x="2376071" y="2667794"/>
                      <a:ext cx="1588" cy="230188"/>
                    </a:xfrm>
                    <a:prstGeom prst="rect">
                      <a:avLst/>
                    </a:prstGeom>
                    <a:solidFill>
                      <a:srgbClr val="BA57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40" name="Rectangle 214">
                      <a:extLst>
                        <a:ext uri="{FF2B5EF4-FFF2-40B4-BE49-F238E27FC236}">
                          <a16:creationId xmlns:a16="http://schemas.microsoft.com/office/drawing/2014/main" xmlns="" id="{AD184CF3-E6FF-9F4E-A427-881135A5E710}"/>
                        </a:ext>
                      </a:extLst>
                    </p:cNvPr>
                    <p:cNvSpPr>
                      <a:spLocks noChangeArrowheads="1"/>
                    </p:cNvSpPr>
                    <p:nvPr/>
                  </p:nvSpPr>
                  <p:spPr bwMode="auto">
                    <a:xfrm rot="10800000">
                      <a:off x="2372896" y="2667794"/>
                      <a:ext cx="3175" cy="230188"/>
                    </a:xfrm>
                    <a:prstGeom prst="rect">
                      <a:avLst/>
                    </a:prstGeom>
                    <a:solidFill>
                      <a:srgbClr val="BA57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41" name="Rectangle 215">
                      <a:extLst>
                        <a:ext uri="{FF2B5EF4-FFF2-40B4-BE49-F238E27FC236}">
                          <a16:creationId xmlns:a16="http://schemas.microsoft.com/office/drawing/2014/main" xmlns="" id="{92B915A4-1C13-A542-B1FB-EBE2CECBD092}"/>
                        </a:ext>
                      </a:extLst>
                    </p:cNvPr>
                    <p:cNvSpPr>
                      <a:spLocks noChangeArrowheads="1"/>
                    </p:cNvSpPr>
                    <p:nvPr/>
                  </p:nvSpPr>
                  <p:spPr bwMode="auto">
                    <a:xfrm rot="10800000">
                      <a:off x="2371308" y="2667794"/>
                      <a:ext cx="1588" cy="230188"/>
                    </a:xfrm>
                    <a:prstGeom prst="rect">
                      <a:avLst/>
                    </a:prstGeom>
                    <a:solidFill>
                      <a:srgbClr val="BA57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42" name="Rectangle 216">
                      <a:extLst>
                        <a:ext uri="{FF2B5EF4-FFF2-40B4-BE49-F238E27FC236}">
                          <a16:creationId xmlns:a16="http://schemas.microsoft.com/office/drawing/2014/main" xmlns="" id="{56C1B4EC-44C9-4143-A4DE-CD22B7BAAA18}"/>
                        </a:ext>
                      </a:extLst>
                    </p:cNvPr>
                    <p:cNvSpPr>
                      <a:spLocks noChangeArrowheads="1"/>
                    </p:cNvSpPr>
                    <p:nvPr/>
                  </p:nvSpPr>
                  <p:spPr bwMode="auto">
                    <a:xfrm rot="10800000">
                      <a:off x="2369721" y="2667794"/>
                      <a:ext cx="1588" cy="230188"/>
                    </a:xfrm>
                    <a:prstGeom prst="rect">
                      <a:avLst/>
                    </a:prstGeom>
                    <a:solidFill>
                      <a:srgbClr val="BA57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43" name="Rectangle 217">
                      <a:extLst>
                        <a:ext uri="{FF2B5EF4-FFF2-40B4-BE49-F238E27FC236}">
                          <a16:creationId xmlns:a16="http://schemas.microsoft.com/office/drawing/2014/main" xmlns="" id="{5DAD0479-028F-C847-8C66-7AFA59E5EE49}"/>
                        </a:ext>
                      </a:extLst>
                    </p:cNvPr>
                    <p:cNvSpPr>
                      <a:spLocks noChangeArrowheads="1"/>
                    </p:cNvSpPr>
                    <p:nvPr/>
                  </p:nvSpPr>
                  <p:spPr bwMode="auto">
                    <a:xfrm rot="10800000">
                      <a:off x="2368133" y="2667794"/>
                      <a:ext cx="1588" cy="230188"/>
                    </a:xfrm>
                    <a:prstGeom prst="rect">
                      <a:avLst/>
                    </a:prstGeom>
                    <a:solidFill>
                      <a:srgbClr val="BA57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44" name="Rectangle 218">
                      <a:extLst>
                        <a:ext uri="{FF2B5EF4-FFF2-40B4-BE49-F238E27FC236}">
                          <a16:creationId xmlns:a16="http://schemas.microsoft.com/office/drawing/2014/main" xmlns="" id="{1CEF93FB-4AA3-F240-9D5C-E5FDABD92EC4}"/>
                        </a:ext>
                      </a:extLst>
                    </p:cNvPr>
                    <p:cNvSpPr>
                      <a:spLocks noChangeArrowheads="1"/>
                    </p:cNvSpPr>
                    <p:nvPr/>
                  </p:nvSpPr>
                  <p:spPr bwMode="auto">
                    <a:xfrm rot="10800000">
                      <a:off x="2366546" y="2667794"/>
                      <a:ext cx="1588" cy="230188"/>
                    </a:xfrm>
                    <a:prstGeom prst="rect">
                      <a:avLst/>
                    </a:prstGeom>
                    <a:solidFill>
                      <a:srgbClr val="BA57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45" name="Rectangle 219">
                      <a:extLst>
                        <a:ext uri="{FF2B5EF4-FFF2-40B4-BE49-F238E27FC236}">
                          <a16:creationId xmlns:a16="http://schemas.microsoft.com/office/drawing/2014/main" xmlns="" id="{3C6D93F8-7EBA-C44D-89FB-6F68C88D6DE0}"/>
                        </a:ext>
                      </a:extLst>
                    </p:cNvPr>
                    <p:cNvSpPr>
                      <a:spLocks noChangeArrowheads="1"/>
                    </p:cNvSpPr>
                    <p:nvPr/>
                  </p:nvSpPr>
                  <p:spPr bwMode="auto">
                    <a:xfrm rot="10800000">
                      <a:off x="2364958" y="2667794"/>
                      <a:ext cx="1588" cy="230188"/>
                    </a:xfrm>
                    <a:prstGeom prst="rect">
                      <a:avLst/>
                    </a:prstGeom>
                    <a:solidFill>
                      <a:srgbClr val="BA5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46" name="Rectangle 220">
                      <a:extLst>
                        <a:ext uri="{FF2B5EF4-FFF2-40B4-BE49-F238E27FC236}">
                          <a16:creationId xmlns:a16="http://schemas.microsoft.com/office/drawing/2014/main" xmlns="" id="{0F7A623A-25F9-B344-9714-BABABD3D4FE1}"/>
                        </a:ext>
                      </a:extLst>
                    </p:cNvPr>
                    <p:cNvSpPr>
                      <a:spLocks noChangeArrowheads="1"/>
                    </p:cNvSpPr>
                    <p:nvPr/>
                  </p:nvSpPr>
                  <p:spPr bwMode="auto">
                    <a:xfrm rot="10800000">
                      <a:off x="2361783" y="2667794"/>
                      <a:ext cx="3175" cy="230188"/>
                    </a:xfrm>
                    <a:prstGeom prst="rect">
                      <a:avLst/>
                    </a:prstGeom>
                    <a:solidFill>
                      <a:srgbClr val="BA5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47" name="Rectangle 221">
                      <a:extLst>
                        <a:ext uri="{FF2B5EF4-FFF2-40B4-BE49-F238E27FC236}">
                          <a16:creationId xmlns:a16="http://schemas.microsoft.com/office/drawing/2014/main" xmlns="" id="{3B7B94A5-DF94-1B4C-A997-5E1C7B40F5A1}"/>
                        </a:ext>
                      </a:extLst>
                    </p:cNvPr>
                    <p:cNvSpPr>
                      <a:spLocks noChangeArrowheads="1"/>
                    </p:cNvSpPr>
                    <p:nvPr/>
                  </p:nvSpPr>
                  <p:spPr bwMode="auto">
                    <a:xfrm rot="10800000">
                      <a:off x="2360196" y="2667794"/>
                      <a:ext cx="1588" cy="230188"/>
                    </a:xfrm>
                    <a:prstGeom prst="rect">
                      <a:avLst/>
                    </a:prstGeom>
                    <a:solidFill>
                      <a:srgbClr val="BA5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48" name="Rectangle 222">
                      <a:extLst>
                        <a:ext uri="{FF2B5EF4-FFF2-40B4-BE49-F238E27FC236}">
                          <a16:creationId xmlns:a16="http://schemas.microsoft.com/office/drawing/2014/main" xmlns="" id="{5BC27BDB-EBDD-A544-8BFA-867BBD390AE5}"/>
                        </a:ext>
                      </a:extLst>
                    </p:cNvPr>
                    <p:cNvSpPr>
                      <a:spLocks noChangeArrowheads="1"/>
                    </p:cNvSpPr>
                    <p:nvPr/>
                  </p:nvSpPr>
                  <p:spPr bwMode="auto">
                    <a:xfrm rot="10800000">
                      <a:off x="2358608" y="2667794"/>
                      <a:ext cx="1588" cy="230188"/>
                    </a:xfrm>
                    <a:prstGeom prst="rect">
                      <a:avLst/>
                    </a:prstGeom>
                    <a:solidFill>
                      <a:srgbClr val="BA5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49" name="Rectangle 223">
                      <a:extLst>
                        <a:ext uri="{FF2B5EF4-FFF2-40B4-BE49-F238E27FC236}">
                          <a16:creationId xmlns:a16="http://schemas.microsoft.com/office/drawing/2014/main" xmlns="" id="{817D2AF8-A323-CD44-BD7D-0F1BBCAAF66A}"/>
                        </a:ext>
                      </a:extLst>
                    </p:cNvPr>
                    <p:cNvSpPr>
                      <a:spLocks noChangeArrowheads="1"/>
                    </p:cNvSpPr>
                    <p:nvPr/>
                  </p:nvSpPr>
                  <p:spPr bwMode="auto">
                    <a:xfrm rot="10800000">
                      <a:off x="2357021" y="2667794"/>
                      <a:ext cx="1588" cy="230188"/>
                    </a:xfrm>
                    <a:prstGeom prst="rect">
                      <a:avLst/>
                    </a:prstGeom>
                    <a:solidFill>
                      <a:srgbClr val="BD5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50" name="Rectangle 224">
                      <a:extLst>
                        <a:ext uri="{FF2B5EF4-FFF2-40B4-BE49-F238E27FC236}">
                          <a16:creationId xmlns:a16="http://schemas.microsoft.com/office/drawing/2014/main" xmlns="" id="{A83219FC-3BD6-AF4E-97FF-1D652E29B6E9}"/>
                        </a:ext>
                      </a:extLst>
                    </p:cNvPr>
                    <p:cNvSpPr>
                      <a:spLocks noChangeArrowheads="1"/>
                    </p:cNvSpPr>
                    <p:nvPr/>
                  </p:nvSpPr>
                  <p:spPr bwMode="auto">
                    <a:xfrm rot="10800000">
                      <a:off x="2355433" y="2667794"/>
                      <a:ext cx="1588" cy="230188"/>
                    </a:xfrm>
                    <a:prstGeom prst="rect">
                      <a:avLst/>
                    </a:prstGeom>
                    <a:solidFill>
                      <a:srgbClr val="BD5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51" name="Rectangle 225">
                      <a:extLst>
                        <a:ext uri="{FF2B5EF4-FFF2-40B4-BE49-F238E27FC236}">
                          <a16:creationId xmlns:a16="http://schemas.microsoft.com/office/drawing/2014/main" xmlns="" id="{4473E1FB-7253-7D47-8E8A-F2090D335E1C}"/>
                        </a:ext>
                      </a:extLst>
                    </p:cNvPr>
                    <p:cNvSpPr>
                      <a:spLocks noChangeArrowheads="1"/>
                    </p:cNvSpPr>
                    <p:nvPr/>
                  </p:nvSpPr>
                  <p:spPr bwMode="auto">
                    <a:xfrm rot="10800000">
                      <a:off x="2353846" y="2667794"/>
                      <a:ext cx="1588" cy="230188"/>
                    </a:xfrm>
                    <a:prstGeom prst="rect">
                      <a:avLst/>
                    </a:prstGeom>
                    <a:solidFill>
                      <a:srgbClr val="BD5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52" name="Rectangle 226">
                      <a:extLst>
                        <a:ext uri="{FF2B5EF4-FFF2-40B4-BE49-F238E27FC236}">
                          <a16:creationId xmlns:a16="http://schemas.microsoft.com/office/drawing/2014/main" xmlns="" id="{F5BB9850-7E6D-F84F-B28C-76A6ADF84CB6}"/>
                        </a:ext>
                      </a:extLst>
                    </p:cNvPr>
                    <p:cNvSpPr>
                      <a:spLocks noChangeArrowheads="1"/>
                    </p:cNvSpPr>
                    <p:nvPr/>
                  </p:nvSpPr>
                  <p:spPr bwMode="auto">
                    <a:xfrm rot="10800000">
                      <a:off x="2350671" y="2667794"/>
                      <a:ext cx="3175" cy="230188"/>
                    </a:xfrm>
                    <a:prstGeom prst="rect">
                      <a:avLst/>
                    </a:prstGeom>
                    <a:solidFill>
                      <a:srgbClr val="BD5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53" name="Rectangle 227">
                      <a:extLst>
                        <a:ext uri="{FF2B5EF4-FFF2-40B4-BE49-F238E27FC236}">
                          <a16:creationId xmlns:a16="http://schemas.microsoft.com/office/drawing/2014/main" xmlns="" id="{FC7A8A0A-747C-B849-BDE3-971202F683D9}"/>
                        </a:ext>
                      </a:extLst>
                    </p:cNvPr>
                    <p:cNvSpPr>
                      <a:spLocks noChangeArrowheads="1"/>
                    </p:cNvSpPr>
                    <p:nvPr/>
                  </p:nvSpPr>
                  <p:spPr bwMode="auto">
                    <a:xfrm rot="10800000">
                      <a:off x="2349083" y="2667794"/>
                      <a:ext cx="1588"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54" name="Rectangle 228">
                      <a:extLst>
                        <a:ext uri="{FF2B5EF4-FFF2-40B4-BE49-F238E27FC236}">
                          <a16:creationId xmlns:a16="http://schemas.microsoft.com/office/drawing/2014/main" xmlns="" id="{9D1AC89B-B194-1F48-B944-8DA0B4D81F68}"/>
                        </a:ext>
                      </a:extLst>
                    </p:cNvPr>
                    <p:cNvSpPr>
                      <a:spLocks noChangeArrowheads="1"/>
                    </p:cNvSpPr>
                    <p:nvPr/>
                  </p:nvSpPr>
                  <p:spPr bwMode="auto">
                    <a:xfrm rot="10800000">
                      <a:off x="2347496" y="2667794"/>
                      <a:ext cx="1588"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55" name="Rectangle 229">
                      <a:extLst>
                        <a:ext uri="{FF2B5EF4-FFF2-40B4-BE49-F238E27FC236}">
                          <a16:creationId xmlns:a16="http://schemas.microsoft.com/office/drawing/2014/main" xmlns="" id="{77D13AAB-1644-B043-B829-5034D6F5FA91}"/>
                        </a:ext>
                      </a:extLst>
                    </p:cNvPr>
                    <p:cNvSpPr>
                      <a:spLocks noChangeArrowheads="1"/>
                    </p:cNvSpPr>
                    <p:nvPr/>
                  </p:nvSpPr>
                  <p:spPr bwMode="auto">
                    <a:xfrm rot="10800000">
                      <a:off x="2345908" y="2667794"/>
                      <a:ext cx="1588"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56" name="Rectangle 230">
                      <a:extLst>
                        <a:ext uri="{FF2B5EF4-FFF2-40B4-BE49-F238E27FC236}">
                          <a16:creationId xmlns:a16="http://schemas.microsoft.com/office/drawing/2014/main" xmlns="" id="{ACDE0EB5-347D-C54B-8A7F-FEBFDB92D0F1}"/>
                        </a:ext>
                      </a:extLst>
                    </p:cNvPr>
                    <p:cNvSpPr>
                      <a:spLocks noChangeArrowheads="1"/>
                    </p:cNvSpPr>
                    <p:nvPr/>
                  </p:nvSpPr>
                  <p:spPr bwMode="auto">
                    <a:xfrm rot="10800000">
                      <a:off x="2344321" y="2667794"/>
                      <a:ext cx="1588"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57" name="Rectangle 231">
                      <a:extLst>
                        <a:ext uri="{FF2B5EF4-FFF2-40B4-BE49-F238E27FC236}">
                          <a16:creationId xmlns:a16="http://schemas.microsoft.com/office/drawing/2014/main" xmlns="" id="{9B51F640-4965-5A43-BA64-1E06778F987E}"/>
                        </a:ext>
                      </a:extLst>
                    </p:cNvPr>
                    <p:cNvSpPr>
                      <a:spLocks noChangeArrowheads="1"/>
                    </p:cNvSpPr>
                    <p:nvPr/>
                  </p:nvSpPr>
                  <p:spPr bwMode="auto">
                    <a:xfrm rot="10800000">
                      <a:off x="2342733" y="2667794"/>
                      <a:ext cx="1588"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58" name="Rectangle 232">
                      <a:extLst>
                        <a:ext uri="{FF2B5EF4-FFF2-40B4-BE49-F238E27FC236}">
                          <a16:creationId xmlns:a16="http://schemas.microsoft.com/office/drawing/2014/main" xmlns="" id="{D0DEC108-1D3E-D24F-B216-A3E961800C6D}"/>
                        </a:ext>
                      </a:extLst>
                    </p:cNvPr>
                    <p:cNvSpPr>
                      <a:spLocks noChangeArrowheads="1"/>
                    </p:cNvSpPr>
                    <p:nvPr/>
                  </p:nvSpPr>
                  <p:spPr bwMode="auto">
                    <a:xfrm rot="10800000">
                      <a:off x="2339558" y="2667794"/>
                      <a:ext cx="3175"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59" name="Rectangle 233">
                      <a:extLst>
                        <a:ext uri="{FF2B5EF4-FFF2-40B4-BE49-F238E27FC236}">
                          <a16:creationId xmlns:a16="http://schemas.microsoft.com/office/drawing/2014/main" xmlns="" id="{5DBEB5A8-13BB-4642-8D42-671C1A850D7C}"/>
                        </a:ext>
                      </a:extLst>
                    </p:cNvPr>
                    <p:cNvSpPr>
                      <a:spLocks noChangeArrowheads="1"/>
                    </p:cNvSpPr>
                    <p:nvPr/>
                  </p:nvSpPr>
                  <p:spPr bwMode="auto">
                    <a:xfrm rot="10800000">
                      <a:off x="2337971" y="2667794"/>
                      <a:ext cx="1588"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60" name="Rectangle 234">
                      <a:extLst>
                        <a:ext uri="{FF2B5EF4-FFF2-40B4-BE49-F238E27FC236}">
                          <a16:creationId xmlns:a16="http://schemas.microsoft.com/office/drawing/2014/main" xmlns="" id="{E794DC7F-4D4D-B843-8491-14C8F990F1FB}"/>
                        </a:ext>
                      </a:extLst>
                    </p:cNvPr>
                    <p:cNvSpPr>
                      <a:spLocks noChangeArrowheads="1"/>
                    </p:cNvSpPr>
                    <p:nvPr/>
                  </p:nvSpPr>
                  <p:spPr bwMode="auto">
                    <a:xfrm rot="10800000">
                      <a:off x="2336383" y="2667794"/>
                      <a:ext cx="1588"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61" name="Rectangle 235">
                      <a:extLst>
                        <a:ext uri="{FF2B5EF4-FFF2-40B4-BE49-F238E27FC236}">
                          <a16:creationId xmlns:a16="http://schemas.microsoft.com/office/drawing/2014/main" xmlns="" id="{95425F62-FBC2-C44F-8675-F9AB6D869DF8}"/>
                        </a:ext>
                      </a:extLst>
                    </p:cNvPr>
                    <p:cNvSpPr>
                      <a:spLocks noChangeArrowheads="1"/>
                    </p:cNvSpPr>
                    <p:nvPr/>
                  </p:nvSpPr>
                  <p:spPr bwMode="auto">
                    <a:xfrm rot="10800000">
                      <a:off x="2334796" y="2667794"/>
                      <a:ext cx="1588"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62" name="Rectangle 236">
                      <a:extLst>
                        <a:ext uri="{FF2B5EF4-FFF2-40B4-BE49-F238E27FC236}">
                          <a16:creationId xmlns:a16="http://schemas.microsoft.com/office/drawing/2014/main" xmlns="" id="{FCCA62B6-2141-3F4C-B702-C60149B8A4E6}"/>
                        </a:ext>
                      </a:extLst>
                    </p:cNvPr>
                    <p:cNvSpPr>
                      <a:spLocks noChangeArrowheads="1"/>
                    </p:cNvSpPr>
                    <p:nvPr/>
                  </p:nvSpPr>
                  <p:spPr bwMode="auto">
                    <a:xfrm rot="10800000">
                      <a:off x="2333208" y="2667794"/>
                      <a:ext cx="1588" cy="230188"/>
                    </a:xfrm>
                    <a:prstGeom prst="rect">
                      <a:avLst/>
                    </a:prstGeom>
                    <a:solidFill>
                      <a:srgbClr val="BF60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63" name="Rectangle 237">
                      <a:extLst>
                        <a:ext uri="{FF2B5EF4-FFF2-40B4-BE49-F238E27FC236}">
                          <a16:creationId xmlns:a16="http://schemas.microsoft.com/office/drawing/2014/main" xmlns="" id="{29C89E40-E003-E34F-AAF4-403113EC8BEA}"/>
                        </a:ext>
                      </a:extLst>
                    </p:cNvPr>
                    <p:cNvSpPr>
                      <a:spLocks noChangeArrowheads="1"/>
                    </p:cNvSpPr>
                    <p:nvPr/>
                  </p:nvSpPr>
                  <p:spPr bwMode="auto">
                    <a:xfrm rot="10800000">
                      <a:off x="2331621" y="2667794"/>
                      <a:ext cx="1588" cy="230188"/>
                    </a:xfrm>
                    <a:prstGeom prst="rect">
                      <a:avLst/>
                    </a:prstGeom>
                    <a:solidFill>
                      <a:srgbClr val="BF60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64" name="Rectangle 238">
                      <a:extLst>
                        <a:ext uri="{FF2B5EF4-FFF2-40B4-BE49-F238E27FC236}">
                          <a16:creationId xmlns:a16="http://schemas.microsoft.com/office/drawing/2014/main" xmlns="" id="{3603FCC4-FD24-0A41-9EF3-37C384C2FEA4}"/>
                        </a:ext>
                      </a:extLst>
                    </p:cNvPr>
                    <p:cNvSpPr>
                      <a:spLocks noChangeArrowheads="1"/>
                    </p:cNvSpPr>
                    <p:nvPr/>
                  </p:nvSpPr>
                  <p:spPr bwMode="auto">
                    <a:xfrm rot="10800000">
                      <a:off x="2330033" y="2667794"/>
                      <a:ext cx="1588" cy="230188"/>
                    </a:xfrm>
                    <a:prstGeom prst="rect">
                      <a:avLst/>
                    </a:prstGeom>
                    <a:solidFill>
                      <a:srgbClr val="BF60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65" name="Rectangle 239">
                      <a:extLst>
                        <a:ext uri="{FF2B5EF4-FFF2-40B4-BE49-F238E27FC236}">
                          <a16:creationId xmlns:a16="http://schemas.microsoft.com/office/drawing/2014/main" xmlns="" id="{6D9E0337-1116-DE43-9829-9D289582AA50}"/>
                        </a:ext>
                      </a:extLst>
                    </p:cNvPr>
                    <p:cNvSpPr>
                      <a:spLocks noChangeArrowheads="1"/>
                    </p:cNvSpPr>
                    <p:nvPr/>
                  </p:nvSpPr>
                  <p:spPr bwMode="auto">
                    <a:xfrm rot="10800000">
                      <a:off x="2326858" y="2667794"/>
                      <a:ext cx="3175" cy="230188"/>
                    </a:xfrm>
                    <a:prstGeom prst="rect">
                      <a:avLst/>
                    </a:prstGeom>
                    <a:solidFill>
                      <a:srgbClr val="BF60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66" name="Rectangle 240">
                      <a:extLst>
                        <a:ext uri="{FF2B5EF4-FFF2-40B4-BE49-F238E27FC236}">
                          <a16:creationId xmlns:a16="http://schemas.microsoft.com/office/drawing/2014/main" xmlns="" id="{D6C52132-75A0-0C41-ADEA-B4DEBA55BA82}"/>
                        </a:ext>
                      </a:extLst>
                    </p:cNvPr>
                    <p:cNvSpPr>
                      <a:spLocks noChangeArrowheads="1"/>
                    </p:cNvSpPr>
                    <p:nvPr/>
                  </p:nvSpPr>
                  <p:spPr bwMode="auto">
                    <a:xfrm rot="10800000">
                      <a:off x="2325271" y="2667794"/>
                      <a:ext cx="1588" cy="230188"/>
                    </a:xfrm>
                    <a:prstGeom prst="rect">
                      <a:avLst/>
                    </a:prstGeom>
                    <a:solidFill>
                      <a:srgbClr val="BF60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67" name="Rectangle 241">
                      <a:extLst>
                        <a:ext uri="{FF2B5EF4-FFF2-40B4-BE49-F238E27FC236}">
                          <a16:creationId xmlns:a16="http://schemas.microsoft.com/office/drawing/2014/main" xmlns="" id="{F9999E90-7FAE-C740-9C88-85F41AEDE76C}"/>
                        </a:ext>
                      </a:extLst>
                    </p:cNvPr>
                    <p:cNvSpPr>
                      <a:spLocks noChangeArrowheads="1"/>
                    </p:cNvSpPr>
                    <p:nvPr/>
                  </p:nvSpPr>
                  <p:spPr bwMode="auto">
                    <a:xfrm rot="10800000">
                      <a:off x="2323683" y="2667794"/>
                      <a:ext cx="1588" cy="230188"/>
                    </a:xfrm>
                    <a:prstGeom prst="rect">
                      <a:avLst/>
                    </a:prstGeom>
                    <a:solidFill>
                      <a:srgbClr val="BF60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68" name="Rectangle 242">
                      <a:extLst>
                        <a:ext uri="{FF2B5EF4-FFF2-40B4-BE49-F238E27FC236}">
                          <a16:creationId xmlns:a16="http://schemas.microsoft.com/office/drawing/2014/main" xmlns="" id="{9CCFBD9F-44C9-2A4F-AE20-25DBD66FB184}"/>
                        </a:ext>
                      </a:extLst>
                    </p:cNvPr>
                    <p:cNvSpPr>
                      <a:spLocks noChangeArrowheads="1"/>
                    </p:cNvSpPr>
                    <p:nvPr/>
                  </p:nvSpPr>
                  <p:spPr bwMode="auto">
                    <a:xfrm rot="10800000">
                      <a:off x="2322096" y="2667794"/>
                      <a:ext cx="1588" cy="230188"/>
                    </a:xfrm>
                    <a:prstGeom prst="rect">
                      <a:avLst/>
                    </a:prstGeom>
                    <a:solidFill>
                      <a:srgbClr val="BF60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69" name="Rectangle 243">
                      <a:extLst>
                        <a:ext uri="{FF2B5EF4-FFF2-40B4-BE49-F238E27FC236}">
                          <a16:creationId xmlns:a16="http://schemas.microsoft.com/office/drawing/2014/main" xmlns="" id="{5ED1FE70-E3DB-E34F-A99F-45D0576538F5}"/>
                        </a:ext>
                      </a:extLst>
                    </p:cNvPr>
                    <p:cNvSpPr>
                      <a:spLocks noChangeArrowheads="1"/>
                    </p:cNvSpPr>
                    <p:nvPr/>
                  </p:nvSpPr>
                  <p:spPr bwMode="auto">
                    <a:xfrm rot="10800000">
                      <a:off x="2320508" y="2667794"/>
                      <a:ext cx="1588" cy="230188"/>
                    </a:xfrm>
                    <a:prstGeom prst="rect">
                      <a:avLst/>
                    </a:prstGeom>
                    <a:solidFill>
                      <a:srgbClr val="BF60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70" name="Rectangle 244">
                      <a:extLst>
                        <a:ext uri="{FF2B5EF4-FFF2-40B4-BE49-F238E27FC236}">
                          <a16:creationId xmlns:a16="http://schemas.microsoft.com/office/drawing/2014/main" xmlns="" id="{90119F00-723D-1843-8D71-56C48328CB81}"/>
                        </a:ext>
                      </a:extLst>
                    </p:cNvPr>
                    <p:cNvSpPr>
                      <a:spLocks noChangeArrowheads="1"/>
                    </p:cNvSpPr>
                    <p:nvPr/>
                  </p:nvSpPr>
                  <p:spPr bwMode="auto">
                    <a:xfrm rot="10800000">
                      <a:off x="2318921" y="2667794"/>
                      <a:ext cx="1588" cy="230188"/>
                    </a:xfrm>
                    <a:prstGeom prst="rect">
                      <a:avLst/>
                    </a:prstGeom>
                    <a:solidFill>
                      <a:srgbClr val="BF6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71" name="Rectangle 245">
                      <a:extLst>
                        <a:ext uri="{FF2B5EF4-FFF2-40B4-BE49-F238E27FC236}">
                          <a16:creationId xmlns:a16="http://schemas.microsoft.com/office/drawing/2014/main" xmlns="" id="{E80E066A-CBB8-8A41-9775-08FD4AF464D9}"/>
                        </a:ext>
                      </a:extLst>
                    </p:cNvPr>
                    <p:cNvSpPr>
                      <a:spLocks noChangeArrowheads="1"/>
                    </p:cNvSpPr>
                    <p:nvPr/>
                  </p:nvSpPr>
                  <p:spPr bwMode="auto">
                    <a:xfrm rot="10800000">
                      <a:off x="2315746" y="2667794"/>
                      <a:ext cx="3175" cy="230188"/>
                    </a:xfrm>
                    <a:prstGeom prst="rect">
                      <a:avLst/>
                    </a:prstGeom>
                    <a:solidFill>
                      <a:srgbClr val="BF6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72" name="Rectangle 246">
                      <a:extLst>
                        <a:ext uri="{FF2B5EF4-FFF2-40B4-BE49-F238E27FC236}">
                          <a16:creationId xmlns:a16="http://schemas.microsoft.com/office/drawing/2014/main" xmlns="" id="{1B83F6B2-A8B6-0C4D-9278-10A027F75751}"/>
                        </a:ext>
                      </a:extLst>
                    </p:cNvPr>
                    <p:cNvSpPr>
                      <a:spLocks noChangeArrowheads="1"/>
                    </p:cNvSpPr>
                    <p:nvPr/>
                  </p:nvSpPr>
                  <p:spPr bwMode="auto">
                    <a:xfrm rot="10800000">
                      <a:off x="2314158" y="2667794"/>
                      <a:ext cx="1588" cy="230188"/>
                    </a:xfrm>
                    <a:prstGeom prst="rect">
                      <a:avLst/>
                    </a:prstGeom>
                    <a:solidFill>
                      <a:srgbClr val="BF6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73" name="Rectangle 247">
                      <a:extLst>
                        <a:ext uri="{FF2B5EF4-FFF2-40B4-BE49-F238E27FC236}">
                          <a16:creationId xmlns:a16="http://schemas.microsoft.com/office/drawing/2014/main" xmlns="" id="{F543F322-C1F8-E846-9B54-08B88B62FC26}"/>
                        </a:ext>
                      </a:extLst>
                    </p:cNvPr>
                    <p:cNvSpPr>
                      <a:spLocks noChangeArrowheads="1"/>
                    </p:cNvSpPr>
                    <p:nvPr/>
                  </p:nvSpPr>
                  <p:spPr bwMode="auto">
                    <a:xfrm rot="10800000">
                      <a:off x="2312571" y="2667794"/>
                      <a:ext cx="1588" cy="230188"/>
                    </a:xfrm>
                    <a:prstGeom prst="rect">
                      <a:avLst/>
                    </a:prstGeom>
                    <a:solidFill>
                      <a:srgbClr val="BF6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74" name="Rectangle 248">
                      <a:extLst>
                        <a:ext uri="{FF2B5EF4-FFF2-40B4-BE49-F238E27FC236}">
                          <a16:creationId xmlns:a16="http://schemas.microsoft.com/office/drawing/2014/main" xmlns="" id="{C9D458E5-F9B3-9241-AC03-A7389F1FA5DF}"/>
                        </a:ext>
                      </a:extLst>
                    </p:cNvPr>
                    <p:cNvSpPr>
                      <a:spLocks noChangeArrowheads="1"/>
                    </p:cNvSpPr>
                    <p:nvPr/>
                  </p:nvSpPr>
                  <p:spPr bwMode="auto">
                    <a:xfrm rot="10800000">
                      <a:off x="2310983" y="2667794"/>
                      <a:ext cx="1588" cy="230188"/>
                    </a:xfrm>
                    <a:prstGeom prst="rect">
                      <a:avLst/>
                    </a:prstGeom>
                    <a:solidFill>
                      <a:srgbClr val="BF6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75" name="Rectangle 249">
                      <a:extLst>
                        <a:ext uri="{FF2B5EF4-FFF2-40B4-BE49-F238E27FC236}">
                          <a16:creationId xmlns:a16="http://schemas.microsoft.com/office/drawing/2014/main" xmlns="" id="{7AC64DF3-F209-F045-9006-8A8B6D178FDC}"/>
                        </a:ext>
                      </a:extLst>
                    </p:cNvPr>
                    <p:cNvSpPr>
                      <a:spLocks noChangeArrowheads="1"/>
                    </p:cNvSpPr>
                    <p:nvPr/>
                  </p:nvSpPr>
                  <p:spPr bwMode="auto">
                    <a:xfrm rot="10800000">
                      <a:off x="2309396" y="2667794"/>
                      <a:ext cx="1588" cy="230188"/>
                    </a:xfrm>
                    <a:prstGeom prst="rect">
                      <a:avLst/>
                    </a:prstGeom>
                    <a:solidFill>
                      <a:srgbClr val="C263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76" name="Rectangle 250">
                      <a:extLst>
                        <a:ext uri="{FF2B5EF4-FFF2-40B4-BE49-F238E27FC236}">
                          <a16:creationId xmlns:a16="http://schemas.microsoft.com/office/drawing/2014/main" xmlns="" id="{63AF6431-59DB-8045-96B0-05D4D14B9C20}"/>
                        </a:ext>
                      </a:extLst>
                    </p:cNvPr>
                    <p:cNvSpPr>
                      <a:spLocks noChangeArrowheads="1"/>
                    </p:cNvSpPr>
                    <p:nvPr/>
                  </p:nvSpPr>
                  <p:spPr bwMode="auto">
                    <a:xfrm rot="10800000">
                      <a:off x="2307808" y="2667794"/>
                      <a:ext cx="1588" cy="230188"/>
                    </a:xfrm>
                    <a:prstGeom prst="rect">
                      <a:avLst/>
                    </a:prstGeom>
                    <a:solidFill>
                      <a:srgbClr val="C263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77" name="Rectangle 251">
                      <a:extLst>
                        <a:ext uri="{FF2B5EF4-FFF2-40B4-BE49-F238E27FC236}">
                          <a16:creationId xmlns:a16="http://schemas.microsoft.com/office/drawing/2014/main" xmlns="" id="{7C47A0C6-AEB4-0340-B0DD-CBBC677EF724}"/>
                        </a:ext>
                      </a:extLst>
                    </p:cNvPr>
                    <p:cNvSpPr>
                      <a:spLocks noChangeArrowheads="1"/>
                    </p:cNvSpPr>
                    <p:nvPr/>
                  </p:nvSpPr>
                  <p:spPr bwMode="auto">
                    <a:xfrm rot="10800000">
                      <a:off x="2304633" y="2667794"/>
                      <a:ext cx="3175" cy="230188"/>
                    </a:xfrm>
                    <a:prstGeom prst="rect">
                      <a:avLst/>
                    </a:prstGeom>
                    <a:solidFill>
                      <a:srgbClr val="C263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78" name="Rectangle 252">
                      <a:extLst>
                        <a:ext uri="{FF2B5EF4-FFF2-40B4-BE49-F238E27FC236}">
                          <a16:creationId xmlns:a16="http://schemas.microsoft.com/office/drawing/2014/main" xmlns="" id="{A39C114A-A85A-664D-90A5-74358425A5B9}"/>
                        </a:ext>
                      </a:extLst>
                    </p:cNvPr>
                    <p:cNvSpPr>
                      <a:spLocks noChangeArrowheads="1"/>
                    </p:cNvSpPr>
                    <p:nvPr/>
                  </p:nvSpPr>
                  <p:spPr bwMode="auto">
                    <a:xfrm rot="10800000">
                      <a:off x="2303046" y="2667794"/>
                      <a:ext cx="1588" cy="230188"/>
                    </a:xfrm>
                    <a:prstGeom prst="rect">
                      <a:avLst/>
                    </a:prstGeom>
                    <a:solidFill>
                      <a:srgbClr val="C26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79" name="Rectangle 253">
                      <a:extLst>
                        <a:ext uri="{FF2B5EF4-FFF2-40B4-BE49-F238E27FC236}">
                          <a16:creationId xmlns:a16="http://schemas.microsoft.com/office/drawing/2014/main" xmlns="" id="{C6D6DB15-7292-094E-BF42-9516B16ED2B7}"/>
                        </a:ext>
                      </a:extLst>
                    </p:cNvPr>
                    <p:cNvSpPr>
                      <a:spLocks noChangeArrowheads="1"/>
                    </p:cNvSpPr>
                    <p:nvPr/>
                  </p:nvSpPr>
                  <p:spPr bwMode="auto">
                    <a:xfrm rot="10800000">
                      <a:off x="2301458" y="2667794"/>
                      <a:ext cx="1588" cy="230188"/>
                    </a:xfrm>
                    <a:prstGeom prst="rect">
                      <a:avLst/>
                    </a:prstGeom>
                    <a:solidFill>
                      <a:srgbClr val="C26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80" name="Rectangle 254">
                      <a:extLst>
                        <a:ext uri="{FF2B5EF4-FFF2-40B4-BE49-F238E27FC236}">
                          <a16:creationId xmlns:a16="http://schemas.microsoft.com/office/drawing/2014/main" xmlns="" id="{C6A07E28-5F72-5149-8065-A92D2DE734FB}"/>
                        </a:ext>
                      </a:extLst>
                    </p:cNvPr>
                    <p:cNvSpPr>
                      <a:spLocks noChangeArrowheads="1"/>
                    </p:cNvSpPr>
                    <p:nvPr/>
                  </p:nvSpPr>
                  <p:spPr bwMode="auto">
                    <a:xfrm rot="10800000">
                      <a:off x="2299871" y="2667794"/>
                      <a:ext cx="1588" cy="230188"/>
                    </a:xfrm>
                    <a:prstGeom prst="rect">
                      <a:avLst/>
                    </a:prstGeom>
                    <a:solidFill>
                      <a:srgbClr val="C26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81" name="Rectangle 255">
                      <a:extLst>
                        <a:ext uri="{FF2B5EF4-FFF2-40B4-BE49-F238E27FC236}">
                          <a16:creationId xmlns:a16="http://schemas.microsoft.com/office/drawing/2014/main" xmlns="" id="{5F603E37-739F-974B-AD7C-72A021DF9BE2}"/>
                        </a:ext>
                      </a:extLst>
                    </p:cNvPr>
                    <p:cNvSpPr>
                      <a:spLocks noChangeArrowheads="1"/>
                    </p:cNvSpPr>
                    <p:nvPr/>
                  </p:nvSpPr>
                  <p:spPr bwMode="auto">
                    <a:xfrm rot="10800000">
                      <a:off x="2298283" y="2667794"/>
                      <a:ext cx="1588" cy="230188"/>
                    </a:xfrm>
                    <a:prstGeom prst="rect">
                      <a:avLst/>
                    </a:prstGeom>
                    <a:solidFill>
                      <a:srgbClr val="C26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82" name="Rectangle 256">
                      <a:extLst>
                        <a:ext uri="{FF2B5EF4-FFF2-40B4-BE49-F238E27FC236}">
                          <a16:creationId xmlns:a16="http://schemas.microsoft.com/office/drawing/2014/main" xmlns="" id="{6AA8BDF0-FE9A-704D-9008-0662299B9864}"/>
                        </a:ext>
                      </a:extLst>
                    </p:cNvPr>
                    <p:cNvSpPr>
                      <a:spLocks noChangeArrowheads="1"/>
                    </p:cNvSpPr>
                    <p:nvPr/>
                  </p:nvSpPr>
                  <p:spPr bwMode="auto">
                    <a:xfrm rot="10800000">
                      <a:off x="2296696" y="2667794"/>
                      <a:ext cx="1588" cy="230188"/>
                    </a:xfrm>
                    <a:prstGeom prst="rect">
                      <a:avLst/>
                    </a:prstGeom>
                    <a:solidFill>
                      <a:srgbClr val="C26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83" name="Rectangle 257">
                      <a:extLst>
                        <a:ext uri="{FF2B5EF4-FFF2-40B4-BE49-F238E27FC236}">
                          <a16:creationId xmlns:a16="http://schemas.microsoft.com/office/drawing/2014/main" xmlns="" id="{C486B202-D2AA-8E4E-AD7B-454F10C7083F}"/>
                        </a:ext>
                      </a:extLst>
                    </p:cNvPr>
                    <p:cNvSpPr>
                      <a:spLocks noChangeArrowheads="1"/>
                    </p:cNvSpPr>
                    <p:nvPr/>
                  </p:nvSpPr>
                  <p:spPr bwMode="auto">
                    <a:xfrm rot="10800000">
                      <a:off x="2293521" y="2667794"/>
                      <a:ext cx="3175" cy="230188"/>
                    </a:xfrm>
                    <a:prstGeom prst="rect">
                      <a:avLst/>
                    </a:prstGeom>
                    <a:solidFill>
                      <a:srgbClr val="C26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84" name="Rectangle 258">
                      <a:extLst>
                        <a:ext uri="{FF2B5EF4-FFF2-40B4-BE49-F238E27FC236}">
                          <a16:creationId xmlns:a16="http://schemas.microsoft.com/office/drawing/2014/main" xmlns="" id="{E23A7A99-6B7D-E04E-ACC5-9F2EC9B6D019}"/>
                        </a:ext>
                      </a:extLst>
                    </p:cNvPr>
                    <p:cNvSpPr>
                      <a:spLocks noChangeArrowheads="1"/>
                    </p:cNvSpPr>
                    <p:nvPr/>
                  </p:nvSpPr>
                  <p:spPr bwMode="auto">
                    <a:xfrm rot="10800000">
                      <a:off x="2291933" y="2667794"/>
                      <a:ext cx="1588" cy="230188"/>
                    </a:xfrm>
                    <a:prstGeom prst="rect">
                      <a:avLst/>
                    </a:prstGeom>
                    <a:solidFill>
                      <a:srgbClr val="C26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85" name="Rectangle 259">
                      <a:extLst>
                        <a:ext uri="{FF2B5EF4-FFF2-40B4-BE49-F238E27FC236}">
                          <a16:creationId xmlns:a16="http://schemas.microsoft.com/office/drawing/2014/main" xmlns="" id="{5ADB2FB0-FC62-664D-893B-63869A1A546F}"/>
                        </a:ext>
                      </a:extLst>
                    </p:cNvPr>
                    <p:cNvSpPr>
                      <a:spLocks noChangeArrowheads="1"/>
                    </p:cNvSpPr>
                    <p:nvPr/>
                  </p:nvSpPr>
                  <p:spPr bwMode="auto">
                    <a:xfrm rot="10800000">
                      <a:off x="2290346" y="2667794"/>
                      <a:ext cx="1588" cy="230188"/>
                    </a:xfrm>
                    <a:prstGeom prst="rect">
                      <a:avLst/>
                    </a:prstGeom>
                    <a:solidFill>
                      <a:srgbClr val="C26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86" name="Rectangle 260">
                      <a:extLst>
                        <a:ext uri="{FF2B5EF4-FFF2-40B4-BE49-F238E27FC236}">
                          <a16:creationId xmlns:a16="http://schemas.microsoft.com/office/drawing/2014/main" xmlns="" id="{9A8D938E-A935-0448-BFAD-11707FEC759E}"/>
                        </a:ext>
                      </a:extLst>
                    </p:cNvPr>
                    <p:cNvSpPr>
                      <a:spLocks noChangeArrowheads="1"/>
                    </p:cNvSpPr>
                    <p:nvPr/>
                  </p:nvSpPr>
                  <p:spPr bwMode="auto">
                    <a:xfrm rot="10800000">
                      <a:off x="2288758" y="2667794"/>
                      <a:ext cx="1588" cy="230188"/>
                    </a:xfrm>
                    <a:prstGeom prst="rect">
                      <a:avLst/>
                    </a:prstGeom>
                    <a:solidFill>
                      <a:srgbClr val="C267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87" name="Rectangle 261">
                      <a:extLst>
                        <a:ext uri="{FF2B5EF4-FFF2-40B4-BE49-F238E27FC236}">
                          <a16:creationId xmlns:a16="http://schemas.microsoft.com/office/drawing/2014/main" xmlns="" id="{7B07DE4F-8D34-DF49-A9F7-8F19B10A029B}"/>
                        </a:ext>
                      </a:extLst>
                    </p:cNvPr>
                    <p:cNvSpPr>
                      <a:spLocks noChangeArrowheads="1"/>
                    </p:cNvSpPr>
                    <p:nvPr/>
                  </p:nvSpPr>
                  <p:spPr bwMode="auto">
                    <a:xfrm rot="10800000">
                      <a:off x="2287171" y="2667794"/>
                      <a:ext cx="1588" cy="230188"/>
                    </a:xfrm>
                    <a:prstGeom prst="rect">
                      <a:avLst/>
                    </a:prstGeom>
                    <a:solidFill>
                      <a:srgbClr val="C267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88" name="Rectangle 262">
                      <a:extLst>
                        <a:ext uri="{FF2B5EF4-FFF2-40B4-BE49-F238E27FC236}">
                          <a16:creationId xmlns:a16="http://schemas.microsoft.com/office/drawing/2014/main" xmlns="" id="{F0813BA9-B0E9-F249-B9DF-E5C6CA361116}"/>
                        </a:ext>
                      </a:extLst>
                    </p:cNvPr>
                    <p:cNvSpPr>
                      <a:spLocks noChangeArrowheads="1"/>
                    </p:cNvSpPr>
                    <p:nvPr/>
                  </p:nvSpPr>
                  <p:spPr bwMode="auto">
                    <a:xfrm rot="10800000">
                      <a:off x="2285583" y="2667794"/>
                      <a:ext cx="1588" cy="230188"/>
                    </a:xfrm>
                    <a:prstGeom prst="rect">
                      <a:avLst/>
                    </a:prstGeom>
                    <a:solidFill>
                      <a:srgbClr val="C468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89" name="Rectangle 263">
                      <a:extLst>
                        <a:ext uri="{FF2B5EF4-FFF2-40B4-BE49-F238E27FC236}">
                          <a16:creationId xmlns:a16="http://schemas.microsoft.com/office/drawing/2014/main" xmlns="" id="{1C608775-BF9E-4449-81E8-2BEF1C66D1DA}"/>
                        </a:ext>
                      </a:extLst>
                    </p:cNvPr>
                    <p:cNvSpPr>
                      <a:spLocks noChangeArrowheads="1"/>
                    </p:cNvSpPr>
                    <p:nvPr/>
                  </p:nvSpPr>
                  <p:spPr bwMode="auto">
                    <a:xfrm rot="10800000">
                      <a:off x="2282408" y="2667794"/>
                      <a:ext cx="3175" cy="230188"/>
                    </a:xfrm>
                    <a:prstGeom prst="rect">
                      <a:avLst/>
                    </a:prstGeom>
                    <a:solidFill>
                      <a:srgbClr val="C468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90" name="Rectangle 264">
                      <a:extLst>
                        <a:ext uri="{FF2B5EF4-FFF2-40B4-BE49-F238E27FC236}">
                          <a16:creationId xmlns:a16="http://schemas.microsoft.com/office/drawing/2014/main" xmlns="" id="{B706334E-87E2-824D-ADFC-148FB2174781}"/>
                        </a:ext>
                      </a:extLst>
                    </p:cNvPr>
                    <p:cNvSpPr>
                      <a:spLocks noChangeArrowheads="1"/>
                    </p:cNvSpPr>
                    <p:nvPr/>
                  </p:nvSpPr>
                  <p:spPr bwMode="auto">
                    <a:xfrm rot="10800000">
                      <a:off x="2280821" y="2667794"/>
                      <a:ext cx="1588" cy="230188"/>
                    </a:xfrm>
                    <a:prstGeom prst="rect">
                      <a:avLst/>
                    </a:prstGeom>
                    <a:solidFill>
                      <a:srgbClr val="C468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91" name="Rectangle 265">
                      <a:extLst>
                        <a:ext uri="{FF2B5EF4-FFF2-40B4-BE49-F238E27FC236}">
                          <a16:creationId xmlns:a16="http://schemas.microsoft.com/office/drawing/2014/main" xmlns="" id="{BC06CD9E-9555-0C49-99D1-DCC901C7982B}"/>
                        </a:ext>
                      </a:extLst>
                    </p:cNvPr>
                    <p:cNvSpPr>
                      <a:spLocks noChangeArrowheads="1"/>
                    </p:cNvSpPr>
                    <p:nvPr/>
                  </p:nvSpPr>
                  <p:spPr bwMode="auto">
                    <a:xfrm rot="10800000">
                      <a:off x="2279233" y="2667794"/>
                      <a:ext cx="1588" cy="230188"/>
                    </a:xfrm>
                    <a:prstGeom prst="rect">
                      <a:avLst/>
                    </a:prstGeom>
                    <a:solidFill>
                      <a:srgbClr val="C468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92" name="Rectangle 266">
                      <a:extLst>
                        <a:ext uri="{FF2B5EF4-FFF2-40B4-BE49-F238E27FC236}">
                          <a16:creationId xmlns:a16="http://schemas.microsoft.com/office/drawing/2014/main" xmlns="" id="{D86D6DC0-89F7-2E4E-AF31-013EFDB4382B}"/>
                        </a:ext>
                      </a:extLst>
                    </p:cNvPr>
                    <p:cNvSpPr>
                      <a:spLocks noChangeArrowheads="1"/>
                    </p:cNvSpPr>
                    <p:nvPr/>
                  </p:nvSpPr>
                  <p:spPr bwMode="auto">
                    <a:xfrm rot="10800000">
                      <a:off x="2277646" y="2667794"/>
                      <a:ext cx="1588" cy="230188"/>
                    </a:xfrm>
                    <a:prstGeom prst="rect">
                      <a:avLst/>
                    </a:prstGeom>
                    <a:solidFill>
                      <a:srgbClr val="C468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93" name="Rectangle 267">
                      <a:extLst>
                        <a:ext uri="{FF2B5EF4-FFF2-40B4-BE49-F238E27FC236}">
                          <a16:creationId xmlns:a16="http://schemas.microsoft.com/office/drawing/2014/main" xmlns="" id="{D553073F-2330-1A46-BC6D-2E656AD6771A}"/>
                        </a:ext>
                      </a:extLst>
                    </p:cNvPr>
                    <p:cNvSpPr>
                      <a:spLocks noChangeArrowheads="1"/>
                    </p:cNvSpPr>
                    <p:nvPr/>
                  </p:nvSpPr>
                  <p:spPr bwMode="auto">
                    <a:xfrm rot="10800000">
                      <a:off x="2276058" y="2667794"/>
                      <a:ext cx="1588" cy="230188"/>
                    </a:xfrm>
                    <a:prstGeom prst="rect">
                      <a:avLst/>
                    </a:prstGeom>
                    <a:solidFill>
                      <a:srgbClr val="C468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94" name="Rectangle 268">
                      <a:extLst>
                        <a:ext uri="{FF2B5EF4-FFF2-40B4-BE49-F238E27FC236}">
                          <a16:creationId xmlns:a16="http://schemas.microsoft.com/office/drawing/2014/main" xmlns="" id="{F22571A5-2115-3748-839E-04FFA9003BEC}"/>
                        </a:ext>
                      </a:extLst>
                    </p:cNvPr>
                    <p:cNvSpPr>
                      <a:spLocks noChangeArrowheads="1"/>
                    </p:cNvSpPr>
                    <p:nvPr/>
                  </p:nvSpPr>
                  <p:spPr bwMode="auto">
                    <a:xfrm rot="10800000">
                      <a:off x="2274471" y="2667794"/>
                      <a:ext cx="1588" cy="230188"/>
                    </a:xfrm>
                    <a:prstGeom prst="rect">
                      <a:avLst/>
                    </a:prstGeom>
                    <a:solidFill>
                      <a:srgbClr val="C468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95" name="Rectangle 269">
                      <a:extLst>
                        <a:ext uri="{FF2B5EF4-FFF2-40B4-BE49-F238E27FC236}">
                          <a16:creationId xmlns:a16="http://schemas.microsoft.com/office/drawing/2014/main" xmlns="" id="{9C95198B-DA1C-884E-B1C8-FEC4401FD9EC}"/>
                        </a:ext>
                      </a:extLst>
                    </p:cNvPr>
                    <p:cNvSpPr>
                      <a:spLocks noChangeArrowheads="1"/>
                    </p:cNvSpPr>
                    <p:nvPr/>
                  </p:nvSpPr>
                  <p:spPr bwMode="auto">
                    <a:xfrm rot="10800000">
                      <a:off x="2272883" y="2667794"/>
                      <a:ext cx="1588" cy="230188"/>
                    </a:xfrm>
                    <a:prstGeom prst="rect">
                      <a:avLst/>
                    </a:prstGeom>
                    <a:solidFill>
                      <a:srgbClr val="C46A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96" name="Rectangle 270">
                      <a:extLst>
                        <a:ext uri="{FF2B5EF4-FFF2-40B4-BE49-F238E27FC236}">
                          <a16:creationId xmlns:a16="http://schemas.microsoft.com/office/drawing/2014/main" xmlns="" id="{51A26D4B-A096-8E45-A087-895D7F7E4735}"/>
                        </a:ext>
                      </a:extLst>
                    </p:cNvPr>
                    <p:cNvSpPr>
                      <a:spLocks noChangeArrowheads="1"/>
                    </p:cNvSpPr>
                    <p:nvPr/>
                  </p:nvSpPr>
                  <p:spPr bwMode="auto">
                    <a:xfrm rot="10800000">
                      <a:off x="2269708" y="2667794"/>
                      <a:ext cx="3175" cy="230188"/>
                    </a:xfrm>
                    <a:prstGeom prst="rect">
                      <a:avLst/>
                    </a:prstGeom>
                    <a:solidFill>
                      <a:srgbClr val="C46A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97" name="Rectangle 271">
                      <a:extLst>
                        <a:ext uri="{FF2B5EF4-FFF2-40B4-BE49-F238E27FC236}">
                          <a16:creationId xmlns:a16="http://schemas.microsoft.com/office/drawing/2014/main" xmlns="" id="{22EB7CB4-7D83-474B-8252-3CFBB1012593}"/>
                        </a:ext>
                      </a:extLst>
                    </p:cNvPr>
                    <p:cNvSpPr>
                      <a:spLocks noChangeArrowheads="1"/>
                    </p:cNvSpPr>
                    <p:nvPr/>
                  </p:nvSpPr>
                  <p:spPr bwMode="auto">
                    <a:xfrm rot="10800000">
                      <a:off x="2268121" y="2667794"/>
                      <a:ext cx="1588" cy="230188"/>
                    </a:xfrm>
                    <a:prstGeom prst="rect">
                      <a:avLst/>
                    </a:prstGeom>
                    <a:solidFill>
                      <a:srgbClr val="C46A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98" name="Rectangle 272">
                      <a:extLst>
                        <a:ext uri="{FF2B5EF4-FFF2-40B4-BE49-F238E27FC236}">
                          <a16:creationId xmlns:a16="http://schemas.microsoft.com/office/drawing/2014/main" xmlns="" id="{027D7C0A-490C-E545-B490-E761338CC107}"/>
                        </a:ext>
                      </a:extLst>
                    </p:cNvPr>
                    <p:cNvSpPr>
                      <a:spLocks noChangeArrowheads="1"/>
                    </p:cNvSpPr>
                    <p:nvPr/>
                  </p:nvSpPr>
                  <p:spPr bwMode="auto">
                    <a:xfrm rot="10800000">
                      <a:off x="2266533" y="2667794"/>
                      <a:ext cx="1588" cy="230188"/>
                    </a:xfrm>
                    <a:prstGeom prst="rect">
                      <a:avLst/>
                    </a:prstGeom>
                    <a:solidFill>
                      <a:srgbClr val="C46A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99" name="Rectangle 273">
                      <a:extLst>
                        <a:ext uri="{FF2B5EF4-FFF2-40B4-BE49-F238E27FC236}">
                          <a16:creationId xmlns:a16="http://schemas.microsoft.com/office/drawing/2014/main" xmlns="" id="{AAC91241-D89B-C34F-8829-387AF2C6C458}"/>
                        </a:ext>
                      </a:extLst>
                    </p:cNvPr>
                    <p:cNvSpPr>
                      <a:spLocks noChangeArrowheads="1"/>
                    </p:cNvSpPr>
                    <p:nvPr/>
                  </p:nvSpPr>
                  <p:spPr bwMode="auto">
                    <a:xfrm rot="10800000">
                      <a:off x="2264946" y="2667794"/>
                      <a:ext cx="1588" cy="230188"/>
                    </a:xfrm>
                    <a:prstGeom prst="rect">
                      <a:avLst/>
                    </a:prstGeom>
                    <a:solidFill>
                      <a:srgbClr val="C46A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00" name="Rectangle 274">
                      <a:extLst>
                        <a:ext uri="{FF2B5EF4-FFF2-40B4-BE49-F238E27FC236}">
                          <a16:creationId xmlns:a16="http://schemas.microsoft.com/office/drawing/2014/main" xmlns="" id="{6008B5AE-1E02-2B4F-BAA1-37A6BDA4D83A}"/>
                        </a:ext>
                      </a:extLst>
                    </p:cNvPr>
                    <p:cNvSpPr>
                      <a:spLocks noChangeArrowheads="1"/>
                    </p:cNvSpPr>
                    <p:nvPr/>
                  </p:nvSpPr>
                  <p:spPr bwMode="auto">
                    <a:xfrm rot="10800000">
                      <a:off x="2263358" y="2667794"/>
                      <a:ext cx="1588" cy="230188"/>
                    </a:xfrm>
                    <a:prstGeom prst="rect">
                      <a:avLst/>
                    </a:prstGeom>
                    <a:solidFill>
                      <a:srgbClr val="C46A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01" name="Rectangle 275">
                      <a:extLst>
                        <a:ext uri="{FF2B5EF4-FFF2-40B4-BE49-F238E27FC236}">
                          <a16:creationId xmlns:a16="http://schemas.microsoft.com/office/drawing/2014/main" xmlns="" id="{44DAFB55-91DD-1B41-840B-70C1B99529D3}"/>
                        </a:ext>
                      </a:extLst>
                    </p:cNvPr>
                    <p:cNvSpPr>
                      <a:spLocks noChangeArrowheads="1"/>
                    </p:cNvSpPr>
                    <p:nvPr/>
                  </p:nvSpPr>
                  <p:spPr bwMode="auto">
                    <a:xfrm rot="10800000">
                      <a:off x="2261771" y="2667794"/>
                      <a:ext cx="1588" cy="230188"/>
                    </a:xfrm>
                    <a:prstGeom prst="rect">
                      <a:avLst/>
                    </a:prstGeom>
                    <a:solidFill>
                      <a:srgbClr val="C76B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02" name="Rectangle 276">
                      <a:extLst>
                        <a:ext uri="{FF2B5EF4-FFF2-40B4-BE49-F238E27FC236}">
                          <a16:creationId xmlns:a16="http://schemas.microsoft.com/office/drawing/2014/main" xmlns="" id="{FD97D949-9345-FC4D-BD8B-4EBA1B75BA02}"/>
                        </a:ext>
                      </a:extLst>
                    </p:cNvPr>
                    <p:cNvSpPr>
                      <a:spLocks noChangeArrowheads="1"/>
                    </p:cNvSpPr>
                    <p:nvPr/>
                  </p:nvSpPr>
                  <p:spPr bwMode="auto">
                    <a:xfrm rot="10800000">
                      <a:off x="2258596" y="2667794"/>
                      <a:ext cx="3175" cy="230188"/>
                    </a:xfrm>
                    <a:prstGeom prst="rect">
                      <a:avLst/>
                    </a:prstGeom>
                    <a:solidFill>
                      <a:srgbClr val="C76B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03" name="Rectangle 277">
                      <a:extLst>
                        <a:ext uri="{FF2B5EF4-FFF2-40B4-BE49-F238E27FC236}">
                          <a16:creationId xmlns:a16="http://schemas.microsoft.com/office/drawing/2014/main" xmlns="" id="{9630EBA8-148D-DE46-BC9B-9ACEDDAE9624}"/>
                        </a:ext>
                      </a:extLst>
                    </p:cNvPr>
                    <p:cNvSpPr>
                      <a:spLocks noChangeArrowheads="1"/>
                    </p:cNvSpPr>
                    <p:nvPr/>
                  </p:nvSpPr>
                  <p:spPr bwMode="auto">
                    <a:xfrm rot="10800000">
                      <a:off x="2257008" y="2667794"/>
                      <a:ext cx="1588" cy="230188"/>
                    </a:xfrm>
                    <a:prstGeom prst="rect">
                      <a:avLst/>
                    </a:prstGeom>
                    <a:solidFill>
                      <a:srgbClr val="C76D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04" name="Rectangle 278">
                      <a:extLst>
                        <a:ext uri="{FF2B5EF4-FFF2-40B4-BE49-F238E27FC236}">
                          <a16:creationId xmlns:a16="http://schemas.microsoft.com/office/drawing/2014/main" xmlns="" id="{AF23F7C9-465A-4149-976F-887E23C67D94}"/>
                        </a:ext>
                      </a:extLst>
                    </p:cNvPr>
                    <p:cNvSpPr>
                      <a:spLocks noChangeArrowheads="1"/>
                    </p:cNvSpPr>
                    <p:nvPr/>
                  </p:nvSpPr>
                  <p:spPr bwMode="auto">
                    <a:xfrm rot="10800000">
                      <a:off x="2255421" y="2667794"/>
                      <a:ext cx="1588" cy="230188"/>
                    </a:xfrm>
                    <a:prstGeom prst="rect">
                      <a:avLst/>
                    </a:prstGeom>
                    <a:solidFill>
                      <a:srgbClr val="C76D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05" name="Rectangle 279">
                      <a:extLst>
                        <a:ext uri="{FF2B5EF4-FFF2-40B4-BE49-F238E27FC236}">
                          <a16:creationId xmlns:a16="http://schemas.microsoft.com/office/drawing/2014/main" xmlns="" id="{B28DE3EE-4755-6146-8591-31FCA2FF7DF3}"/>
                        </a:ext>
                      </a:extLst>
                    </p:cNvPr>
                    <p:cNvSpPr>
                      <a:spLocks noChangeArrowheads="1"/>
                    </p:cNvSpPr>
                    <p:nvPr/>
                  </p:nvSpPr>
                  <p:spPr bwMode="auto">
                    <a:xfrm rot="10800000">
                      <a:off x="2253833" y="2667794"/>
                      <a:ext cx="1588" cy="230188"/>
                    </a:xfrm>
                    <a:prstGeom prst="rect">
                      <a:avLst/>
                    </a:prstGeom>
                    <a:solidFill>
                      <a:srgbClr val="C76D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06" name="Rectangle 280">
                      <a:extLst>
                        <a:ext uri="{FF2B5EF4-FFF2-40B4-BE49-F238E27FC236}">
                          <a16:creationId xmlns:a16="http://schemas.microsoft.com/office/drawing/2014/main" xmlns="" id="{4B762A4F-08E5-8240-97BD-BCB8A60627B3}"/>
                        </a:ext>
                      </a:extLst>
                    </p:cNvPr>
                    <p:cNvSpPr>
                      <a:spLocks noChangeArrowheads="1"/>
                    </p:cNvSpPr>
                    <p:nvPr/>
                  </p:nvSpPr>
                  <p:spPr bwMode="auto">
                    <a:xfrm rot="10800000">
                      <a:off x="2252246" y="2667794"/>
                      <a:ext cx="1588" cy="230188"/>
                    </a:xfrm>
                    <a:prstGeom prst="rect">
                      <a:avLst/>
                    </a:prstGeom>
                    <a:solidFill>
                      <a:srgbClr val="C76D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07" name="Rectangle 281">
                      <a:extLst>
                        <a:ext uri="{FF2B5EF4-FFF2-40B4-BE49-F238E27FC236}">
                          <a16:creationId xmlns:a16="http://schemas.microsoft.com/office/drawing/2014/main" xmlns="" id="{A476D510-0BA6-3349-B214-4AF48C7CB3A2}"/>
                        </a:ext>
                      </a:extLst>
                    </p:cNvPr>
                    <p:cNvSpPr>
                      <a:spLocks noChangeArrowheads="1"/>
                    </p:cNvSpPr>
                    <p:nvPr/>
                  </p:nvSpPr>
                  <p:spPr bwMode="auto">
                    <a:xfrm rot="10800000">
                      <a:off x="2250658" y="2667794"/>
                      <a:ext cx="1588" cy="230188"/>
                    </a:xfrm>
                    <a:prstGeom prst="rect">
                      <a:avLst/>
                    </a:prstGeom>
                    <a:solidFill>
                      <a:srgbClr val="C76D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08" name="Rectangle 285">
                      <a:extLst>
                        <a:ext uri="{FF2B5EF4-FFF2-40B4-BE49-F238E27FC236}">
                          <a16:creationId xmlns:a16="http://schemas.microsoft.com/office/drawing/2014/main" xmlns="" id="{A65C794E-2059-754F-A0CF-36B5821997EB}"/>
                        </a:ext>
                      </a:extLst>
                    </p:cNvPr>
                    <p:cNvSpPr>
                      <a:spLocks noChangeArrowheads="1"/>
                    </p:cNvSpPr>
                    <p:nvPr/>
                  </p:nvSpPr>
                  <p:spPr bwMode="auto">
                    <a:xfrm rot="10800000">
                      <a:off x="2247483" y="2667794"/>
                      <a:ext cx="3175" cy="230188"/>
                    </a:xfrm>
                    <a:prstGeom prst="rect">
                      <a:avLst/>
                    </a:prstGeom>
                    <a:solidFill>
                      <a:srgbClr val="C971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09" name="Rectangle 286">
                      <a:extLst>
                        <a:ext uri="{FF2B5EF4-FFF2-40B4-BE49-F238E27FC236}">
                          <a16:creationId xmlns:a16="http://schemas.microsoft.com/office/drawing/2014/main" xmlns="" id="{A9B50B0F-73E1-184C-BE4B-A6FBDE0CF350}"/>
                        </a:ext>
                      </a:extLst>
                    </p:cNvPr>
                    <p:cNvSpPr>
                      <a:spLocks noChangeArrowheads="1"/>
                    </p:cNvSpPr>
                    <p:nvPr/>
                  </p:nvSpPr>
                  <p:spPr bwMode="auto">
                    <a:xfrm rot="10800000">
                      <a:off x="2245896" y="2667794"/>
                      <a:ext cx="1588" cy="230188"/>
                    </a:xfrm>
                    <a:prstGeom prst="rect">
                      <a:avLst/>
                    </a:prstGeom>
                    <a:solidFill>
                      <a:srgbClr val="C971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10" name="Rectangle 287">
                      <a:extLst>
                        <a:ext uri="{FF2B5EF4-FFF2-40B4-BE49-F238E27FC236}">
                          <a16:creationId xmlns:a16="http://schemas.microsoft.com/office/drawing/2014/main" xmlns="" id="{D184F084-E9C5-9646-9E0D-3461C8793D3E}"/>
                        </a:ext>
                      </a:extLst>
                    </p:cNvPr>
                    <p:cNvSpPr>
                      <a:spLocks noChangeArrowheads="1"/>
                    </p:cNvSpPr>
                    <p:nvPr/>
                  </p:nvSpPr>
                  <p:spPr bwMode="auto">
                    <a:xfrm rot="10800000">
                      <a:off x="2244308" y="2667794"/>
                      <a:ext cx="1588" cy="230188"/>
                    </a:xfrm>
                    <a:prstGeom prst="rect">
                      <a:avLst/>
                    </a:prstGeom>
                    <a:solidFill>
                      <a:srgbClr val="C971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11" name="Rectangle 288">
                      <a:extLst>
                        <a:ext uri="{FF2B5EF4-FFF2-40B4-BE49-F238E27FC236}">
                          <a16:creationId xmlns:a16="http://schemas.microsoft.com/office/drawing/2014/main" xmlns="" id="{9D85EA50-907E-7647-88F7-202C3E25753D}"/>
                        </a:ext>
                      </a:extLst>
                    </p:cNvPr>
                    <p:cNvSpPr>
                      <a:spLocks noChangeArrowheads="1"/>
                    </p:cNvSpPr>
                    <p:nvPr/>
                  </p:nvSpPr>
                  <p:spPr bwMode="auto">
                    <a:xfrm rot="10800000">
                      <a:off x="2242721" y="2667794"/>
                      <a:ext cx="1588" cy="230188"/>
                    </a:xfrm>
                    <a:prstGeom prst="rect">
                      <a:avLst/>
                    </a:prstGeom>
                    <a:solidFill>
                      <a:srgbClr val="C971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12" name="Rectangle 289">
                      <a:extLst>
                        <a:ext uri="{FF2B5EF4-FFF2-40B4-BE49-F238E27FC236}">
                          <a16:creationId xmlns:a16="http://schemas.microsoft.com/office/drawing/2014/main" xmlns="" id="{DCBC7FAE-191A-3848-9669-85358CF171C4}"/>
                        </a:ext>
                      </a:extLst>
                    </p:cNvPr>
                    <p:cNvSpPr>
                      <a:spLocks noChangeArrowheads="1"/>
                    </p:cNvSpPr>
                    <p:nvPr/>
                  </p:nvSpPr>
                  <p:spPr bwMode="auto">
                    <a:xfrm rot="10800000">
                      <a:off x="2241133" y="2667794"/>
                      <a:ext cx="1588" cy="230188"/>
                    </a:xfrm>
                    <a:prstGeom prst="rect">
                      <a:avLst/>
                    </a:prstGeom>
                    <a:solidFill>
                      <a:srgbClr val="C971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13" name="Rectangle 290">
                      <a:extLst>
                        <a:ext uri="{FF2B5EF4-FFF2-40B4-BE49-F238E27FC236}">
                          <a16:creationId xmlns:a16="http://schemas.microsoft.com/office/drawing/2014/main" xmlns="" id="{42697FF4-86F3-9349-B49E-20B9B6227280}"/>
                        </a:ext>
                      </a:extLst>
                    </p:cNvPr>
                    <p:cNvSpPr>
                      <a:spLocks noChangeArrowheads="1"/>
                    </p:cNvSpPr>
                    <p:nvPr/>
                  </p:nvSpPr>
                  <p:spPr bwMode="auto">
                    <a:xfrm rot="10800000">
                      <a:off x="2239546" y="2667794"/>
                      <a:ext cx="1588" cy="230188"/>
                    </a:xfrm>
                    <a:prstGeom prst="rect">
                      <a:avLst/>
                    </a:prstGeom>
                    <a:solidFill>
                      <a:srgbClr val="C973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14" name="Rectangle 291">
                      <a:extLst>
                        <a:ext uri="{FF2B5EF4-FFF2-40B4-BE49-F238E27FC236}">
                          <a16:creationId xmlns:a16="http://schemas.microsoft.com/office/drawing/2014/main" xmlns="" id="{7F3B992E-F35E-9145-BD9C-822C0CDC7D6F}"/>
                        </a:ext>
                      </a:extLst>
                    </p:cNvPr>
                    <p:cNvSpPr>
                      <a:spLocks noChangeArrowheads="1"/>
                    </p:cNvSpPr>
                    <p:nvPr/>
                  </p:nvSpPr>
                  <p:spPr bwMode="auto">
                    <a:xfrm rot="10800000">
                      <a:off x="2236371" y="2667794"/>
                      <a:ext cx="3175" cy="230188"/>
                    </a:xfrm>
                    <a:prstGeom prst="rect">
                      <a:avLst/>
                    </a:prstGeom>
                    <a:solidFill>
                      <a:srgbClr val="C973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15" name="Rectangle 292">
                      <a:extLst>
                        <a:ext uri="{FF2B5EF4-FFF2-40B4-BE49-F238E27FC236}">
                          <a16:creationId xmlns:a16="http://schemas.microsoft.com/office/drawing/2014/main" xmlns="" id="{EB7A769C-204A-734C-B26E-565A73EBD4B3}"/>
                        </a:ext>
                      </a:extLst>
                    </p:cNvPr>
                    <p:cNvSpPr>
                      <a:spLocks noChangeArrowheads="1"/>
                    </p:cNvSpPr>
                    <p:nvPr/>
                  </p:nvSpPr>
                  <p:spPr bwMode="auto">
                    <a:xfrm rot="10800000">
                      <a:off x="2234783" y="2667794"/>
                      <a:ext cx="1588" cy="230188"/>
                    </a:xfrm>
                    <a:prstGeom prst="rect">
                      <a:avLst/>
                    </a:prstGeom>
                    <a:solidFill>
                      <a:srgbClr val="CC74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16" name="Rectangle 293">
                      <a:extLst>
                        <a:ext uri="{FF2B5EF4-FFF2-40B4-BE49-F238E27FC236}">
                          <a16:creationId xmlns:a16="http://schemas.microsoft.com/office/drawing/2014/main" xmlns="" id="{57B7A2C2-33D0-1341-89F7-403194FCEA7E}"/>
                        </a:ext>
                      </a:extLst>
                    </p:cNvPr>
                    <p:cNvSpPr>
                      <a:spLocks noChangeArrowheads="1"/>
                    </p:cNvSpPr>
                    <p:nvPr/>
                  </p:nvSpPr>
                  <p:spPr bwMode="auto">
                    <a:xfrm rot="10800000">
                      <a:off x="2233196" y="2667794"/>
                      <a:ext cx="1588" cy="230188"/>
                    </a:xfrm>
                    <a:prstGeom prst="rect">
                      <a:avLst/>
                    </a:prstGeom>
                    <a:solidFill>
                      <a:srgbClr val="CC74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17" name="Rectangle 294">
                      <a:extLst>
                        <a:ext uri="{FF2B5EF4-FFF2-40B4-BE49-F238E27FC236}">
                          <a16:creationId xmlns:a16="http://schemas.microsoft.com/office/drawing/2014/main" xmlns="" id="{73815EBF-DB5F-3C46-95C5-16A65C83649B}"/>
                        </a:ext>
                      </a:extLst>
                    </p:cNvPr>
                    <p:cNvSpPr>
                      <a:spLocks noChangeArrowheads="1"/>
                    </p:cNvSpPr>
                    <p:nvPr/>
                  </p:nvSpPr>
                  <p:spPr bwMode="auto">
                    <a:xfrm rot="10800000">
                      <a:off x="2231608" y="2667794"/>
                      <a:ext cx="1588" cy="230188"/>
                    </a:xfrm>
                    <a:prstGeom prst="rect">
                      <a:avLst/>
                    </a:prstGeom>
                    <a:solidFill>
                      <a:srgbClr val="CC74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18" name="Rectangle 295">
                      <a:extLst>
                        <a:ext uri="{FF2B5EF4-FFF2-40B4-BE49-F238E27FC236}">
                          <a16:creationId xmlns:a16="http://schemas.microsoft.com/office/drawing/2014/main" xmlns="" id="{2B2C914F-C3B5-DA41-A8BF-35C901202A8B}"/>
                        </a:ext>
                      </a:extLst>
                    </p:cNvPr>
                    <p:cNvSpPr>
                      <a:spLocks noChangeArrowheads="1"/>
                    </p:cNvSpPr>
                    <p:nvPr/>
                  </p:nvSpPr>
                  <p:spPr bwMode="auto">
                    <a:xfrm rot="10800000">
                      <a:off x="2230021" y="2667794"/>
                      <a:ext cx="1588" cy="230188"/>
                    </a:xfrm>
                    <a:prstGeom prst="rect">
                      <a:avLst/>
                    </a:prstGeom>
                    <a:solidFill>
                      <a:srgbClr val="CC74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19" name="Rectangle 296">
                      <a:extLst>
                        <a:ext uri="{FF2B5EF4-FFF2-40B4-BE49-F238E27FC236}">
                          <a16:creationId xmlns:a16="http://schemas.microsoft.com/office/drawing/2014/main" xmlns="" id="{B9B01C2D-840C-C54F-A191-AD0E04ED9BED}"/>
                        </a:ext>
                      </a:extLst>
                    </p:cNvPr>
                    <p:cNvSpPr>
                      <a:spLocks noChangeArrowheads="1"/>
                    </p:cNvSpPr>
                    <p:nvPr/>
                  </p:nvSpPr>
                  <p:spPr bwMode="auto">
                    <a:xfrm rot="10800000">
                      <a:off x="2228433" y="2667794"/>
                      <a:ext cx="1588" cy="230188"/>
                    </a:xfrm>
                    <a:prstGeom prst="rect">
                      <a:avLst/>
                    </a:prstGeom>
                    <a:solidFill>
                      <a:srgbClr val="CC74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20" name="Rectangle 297">
                      <a:extLst>
                        <a:ext uri="{FF2B5EF4-FFF2-40B4-BE49-F238E27FC236}">
                          <a16:creationId xmlns:a16="http://schemas.microsoft.com/office/drawing/2014/main" xmlns="" id="{168ABDB3-B870-DD4B-937B-3DDBEF9B96B8}"/>
                        </a:ext>
                      </a:extLst>
                    </p:cNvPr>
                    <p:cNvSpPr>
                      <a:spLocks noChangeArrowheads="1"/>
                    </p:cNvSpPr>
                    <p:nvPr/>
                  </p:nvSpPr>
                  <p:spPr bwMode="auto">
                    <a:xfrm rot="10800000">
                      <a:off x="2225258" y="2667794"/>
                      <a:ext cx="3175" cy="230188"/>
                    </a:xfrm>
                    <a:prstGeom prst="rect">
                      <a:avLst/>
                    </a:prstGeom>
                    <a:solidFill>
                      <a:srgbClr val="CC74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21" name="Rectangle 298">
                      <a:extLst>
                        <a:ext uri="{FF2B5EF4-FFF2-40B4-BE49-F238E27FC236}">
                          <a16:creationId xmlns:a16="http://schemas.microsoft.com/office/drawing/2014/main" xmlns="" id="{A8651775-93DD-9B47-8E3F-B253E7A17A09}"/>
                        </a:ext>
                      </a:extLst>
                    </p:cNvPr>
                    <p:cNvSpPr>
                      <a:spLocks noChangeArrowheads="1"/>
                    </p:cNvSpPr>
                    <p:nvPr/>
                  </p:nvSpPr>
                  <p:spPr bwMode="auto">
                    <a:xfrm rot="10800000">
                      <a:off x="2223671" y="2667794"/>
                      <a:ext cx="1588" cy="230188"/>
                    </a:xfrm>
                    <a:prstGeom prst="rect">
                      <a:avLst/>
                    </a:prstGeom>
                    <a:solidFill>
                      <a:srgbClr val="CC76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22" name="Rectangle 299">
                      <a:extLst>
                        <a:ext uri="{FF2B5EF4-FFF2-40B4-BE49-F238E27FC236}">
                          <a16:creationId xmlns:a16="http://schemas.microsoft.com/office/drawing/2014/main" xmlns="" id="{362B9035-A348-A642-964D-544B3B69A883}"/>
                        </a:ext>
                      </a:extLst>
                    </p:cNvPr>
                    <p:cNvSpPr>
                      <a:spLocks noChangeArrowheads="1"/>
                    </p:cNvSpPr>
                    <p:nvPr/>
                  </p:nvSpPr>
                  <p:spPr bwMode="auto">
                    <a:xfrm rot="10800000">
                      <a:off x="2222083" y="2667794"/>
                      <a:ext cx="1588" cy="230188"/>
                    </a:xfrm>
                    <a:prstGeom prst="rect">
                      <a:avLst/>
                    </a:prstGeom>
                    <a:solidFill>
                      <a:srgbClr val="CC76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23" name="Rectangle 300">
                      <a:extLst>
                        <a:ext uri="{FF2B5EF4-FFF2-40B4-BE49-F238E27FC236}">
                          <a16:creationId xmlns:a16="http://schemas.microsoft.com/office/drawing/2014/main" xmlns="" id="{90E48CCF-8AA5-514A-B127-946C6289D837}"/>
                        </a:ext>
                      </a:extLst>
                    </p:cNvPr>
                    <p:cNvSpPr>
                      <a:spLocks noChangeArrowheads="1"/>
                    </p:cNvSpPr>
                    <p:nvPr/>
                  </p:nvSpPr>
                  <p:spPr bwMode="auto">
                    <a:xfrm rot="10800000">
                      <a:off x="2220496" y="2667794"/>
                      <a:ext cx="1588" cy="230188"/>
                    </a:xfrm>
                    <a:prstGeom prst="rect">
                      <a:avLst/>
                    </a:prstGeom>
                    <a:solidFill>
                      <a:srgbClr val="CC7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24" name="Rectangle 301">
                      <a:extLst>
                        <a:ext uri="{FF2B5EF4-FFF2-40B4-BE49-F238E27FC236}">
                          <a16:creationId xmlns:a16="http://schemas.microsoft.com/office/drawing/2014/main" xmlns="" id="{3E11CADF-87E6-B642-8B56-5E8C0EC09DBF}"/>
                        </a:ext>
                      </a:extLst>
                    </p:cNvPr>
                    <p:cNvSpPr>
                      <a:spLocks noChangeArrowheads="1"/>
                    </p:cNvSpPr>
                    <p:nvPr/>
                  </p:nvSpPr>
                  <p:spPr bwMode="auto">
                    <a:xfrm rot="10800000">
                      <a:off x="2218908" y="2667794"/>
                      <a:ext cx="1588" cy="230188"/>
                    </a:xfrm>
                    <a:prstGeom prst="rect">
                      <a:avLst/>
                    </a:prstGeom>
                    <a:solidFill>
                      <a:srgbClr val="CC7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25" name="Rectangle 302">
                      <a:extLst>
                        <a:ext uri="{FF2B5EF4-FFF2-40B4-BE49-F238E27FC236}">
                          <a16:creationId xmlns:a16="http://schemas.microsoft.com/office/drawing/2014/main" xmlns="" id="{1A620601-0037-3E41-8253-C10C9E35672A}"/>
                        </a:ext>
                      </a:extLst>
                    </p:cNvPr>
                    <p:cNvSpPr>
                      <a:spLocks noChangeArrowheads="1"/>
                    </p:cNvSpPr>
                    <p:nvPr/>
                  </p:nvSpPr>
                  <p:spPr bwMode="auto">
                    <a:xfrm rot="10800000">
                      <a:off x="2217321" y="2667794"/>
                      <a:ext cx="1588" cy="230188"/>
                    </a:xfrm>
                    <a:prstGeom prst="rect">
                      <a:avLst/>
                    </a:prstGeom>
                    <a:solidFill>
                      <a:srgbClr val="CC7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26" name="Rectangle 303">
                      <a:extLst>
                        <a:ext uri="{FF2B5EF4-FFF2-40B4-BE49-F238E27FC236}">
                          <a16:creationId xmlns:a16="http://schemas.microsoft.com/office/drawing/2014/main" xmlns="" id="{1B7B4D48-1312-4048-BFA8-F16AE441C467}"/>
                        </a:ext>
                      </a:extLst>
                    </p:cNvPr>
                    <p:cNvSpPr>
                      <a:spLocks noChangeArrowheads="1"/>
                    </p:cNvSpPr>
                    <p:nvPr/>
                  </p:nvSpPr>
                  <p:spPr bwMode="auto">
                    <a:xfrm rot="10800000">
                      <a:off x="2215733" y="2667794"/>
                      <a:ext cx="1588" cy="230188"/>
                    </a:xfrm>
                    <a:prstGeom prst="rect">
                      <a:avLst/>
                    </a:prstGeom>
                    <a:solidFill>
                      <a:srgbClr val="CC7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27" name="Rectangle 304">
                      <a:extLst>
                        <a:ext uri="{FF2B5EF4-FFF2-40B4-BE49-F238E27FC236}">
                          <a16:creationId xmlns:a16="http://schemas.microsoft.com/office/drawing/2014/main" xmlns="" id="{58D79D11-C049-D340-9C0D-C1215FCF6F31}"/>
                        </a:ext>
                      </a:extLst>
                    </p:cNvPr>
                    <p:cNvSpPr>
                      <a:spLocks noChangeArrowheads="1"/>
                    </p:cNvSpPr>
                    <p:nvPr/>
                  </p:nvSpPr>
                  <p:spPr bwMode="auto">
                    <a:xfrm rot="10800000">
                      <a:off x="2212558" y="2667794"/>
                      <a:ext cx="3175" cy="230188"/>
                    </a:xfrm>
                    <a:prstGeom prst="rect">
                      <a:avLst/>
                    </a:prstGeom>
                    <a:solidFill>
                      <a:srgbClr val="CC7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28" name="Rectangle 305">
                      <a:extLst>
                        <a:ext uri="{FF2B5EF4-FFF2-40B4-BE49-F238E27FC236}">
                          <a16:creationId xmlns:a16="http://schemas.microsoft.com/office/drawing/2014/main" xmlns="" id="{025040A3-34F5-C147-9470-7C3F90C8603B}"/>
                        </a:ext>
                      </a:extLst>
                    </p:cNvPr>
                    <p:cNvSpPr>
                      <a:spLocks noChangeArrowheads="1"/>
                    </p:cNvSpPr>
                    <p:nvPr/>
                  </p:nvSpPr>
                  <p:spPr bwMode="auto">
                    <a:xfrm rot="10800000">
                      <a:off x="2210971" y="2667794"/>
                      <a:ext cx="1588" cy="230188"/>
                    </a:xfrm>
                    <a:prstGeom prst="rect">
                      <a:avLst/>
                    </a:prstGeom>
                    <a:solidFill>
                      <a:srgbClr val="CF78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29" name="Rectangle 306">
                      <a:extLst>
                        <a:ext uri="{FF2B5EF4-FFF2-40B4-BE49-F238E27FC236}">
                          <a16:creationId xmlns:a16="http://schemas.microsoft.com/office/drawing/2014/main" xmlns="" id="{586DCBD8-C0AE-294C-B1A5-06B86F7053CC}"/>
                        </a:ext>
                      </a:extLst>
                    </p:cNvPr>
                    <p:cNvSpPr>
                      <a:spLocks noChangeArrowheads="1"/>
                    </p:cNvSpPr>
                    <p:nvPr/>
                  </p:nvSpPr>
                  <p:spPr bwMode="auto">
                    <a:xfrm rot="10800000">
                      <a:off x="2209383" y="2667794"/>
                      <a:ext cx="1588" cy="230188"/>
                    </a:xfrm>
                    <a:prstGeom prst="rect">
                      <a:avLst/>
                    </a:prstGeom>
                    <a:solidFill>
                      <a:srgbClr val="CF78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30" name="Rectangle 307">
                      <a:extLst>
                        <a:ext uri="{FF2B5EF4-FFF2-40B4-BE49-F238E27FC236}">
                          <a16:creationId xmlns:a16="http://schemas.microsoft.com/office/drawing/2014/main" xmlns="" id="{BF549064-B9CC-674D-8B42-861611203007}"/>
                        </a:ext>
                      </a:extLst>
                    </p:cNvPr>
                    <p:cNvSpPr>
                      <a:spLocks noChangeArrowheads="1"/>
                    </p:cNvSpPr>
                    <p:nvPr/>
                  </p:nvSpPr>
                  <p:spPr bwMode="auto">
                    <a:xfrm rot="10800000">
                      <a:off x="2207796" y="2667794"/>
                      <a:ext cx="1588"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31" name="Rectangle 308">
                      <a:extLst>
                        <a:ext uri="{FF2B5EF4-FFF2-40B4-BE49-F238E27FC236}">
                          <a16:creationId xmlns:a16="http://schemas.microsoft.com/office/drawing/2014/main" xmlns="" id="{E403F009-3F70-7E40-BD52-70FD107A2D33}"/>
                        </a:ext>
                      </a:extLst>
                    </p:cNvPr>
                    <p:cNvSpPr>
                      <a:spLocks noChangeArrowheads="1"/>
                    </p:cNvSpPr>
                    <p:nvPr/>
                  </p:nvSpPr>
                  <p:spPr bwMode="auto">
                    <a:xfrm rot="10800000">
                      <a:off x="2206208" y="2667794"/>
                      <a:ext cx="1588"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32" name="Rectangle 309">
                      <a:extLst>
                        <a:ext uri="{FF2B5EF4-FFF2-40B4-BE49-F238E27FC236}">
                          <a16:creationId xmlns:a16="http://schemas.microsoft.com/office/drawing/2014/main" xmlns="" id="{32AAF392-D8A1-B947-BF04-21D3311A2FE1}"/>
                        </a:ext>
                      </a:extLst>
                    </p:cNvPr>
                    <p:cNvSpPr>
                      <a:spLocks noChangeArrowheads="1"/>
                    </p:cNvSpPr>
                    <p:nvPr/>
                  </p:nvSpPr>
                  <p:spPr bwMode="auto">
                    <a:xfrm rot="10800000">
                      <a:off x="2204621" y="2667794"/>
                      <a:ext cx="1588"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33" name="Rectangle 310">
                      <a:extLst>
                        <a:ext uri="{FF2B5EF4-FFF2-40B4-BE49-F238E27FC236}">
                          <a16:creationId xmlns:a16="http://schemas.microsoft.com/office/drawing/2014/main" xmlns="" id="{1D1C0371-BD2B-6344-8C5D-2C9F594F2441}"/>
                        </a:ext>
                      </a:extLst>
                    </p:cNvPr>
                    <p:cNvSpPr>
                      <a:spLocks noChangeArrowheads="1"/>
                    </p:cNvSpPr>
                    <p:nvPr/>
                  </p:nvSpPr>
                  <p:spPr bwMode="auto">
                    <a:xfrm rot="10800000">
                      <a:off x="2201446" y="2667794"/>
                      <a:ext cx="3175"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34" name="Rectangle 311">
                      <a:extLst>
                        <a:ext uri="{FF2B5EF4-FFF2-40B4-BE49-F238E27FC236}">
                          <a16:creationId xmlns:a16="http://schemas.microsoft.com/office/drawing/2014/main" xmlns="" id="{81697B92-2ACC-3E46-B376-2BEABD638DD5}"/>
                        </a:ext>
                      </a:extLst>
                    </p:cNvPr>
                    <p:cNvSpPr>
                      <a:spLocks noChangeArrowheads="1"/>
                    </p:cNvSpPr>
                    <p:nvPr/>
                  </p:nvSpPr>
                  <p:spPr bwMode="auto">
                    <a:xfrm rot="10800000">
                      <a:off x="2199858" y="2667794"/>
                      <a:ext cx="1588"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35" name="Rectangle 312">
                      <a:extLst>
                        <a:ext uri="{FF2B5EF4-FFF2-40B4-BE49-F238E27FC236}">
                          <a16:creationId xmlns:a16="http://schemas.microsoft.com/office/drawing/2014/main" xmlns="" id="{D468A2D8-294C-A64E-9D66-23EAA6C1082A}"/>
                        </a:ext>
                      </a:extLst>
                    </p:cNvPr>
                    <p:cNvSpPr>
                      <a:spLocks noChangeArrowheads="1"/>
                    </p:cNvSpPr>
                    <p:nvPr/>
                  </p:nvSpPr>
                  <p:spPr bwMode="auto">
                    <a:xfrm rot="10800000">
                      <a:off x="2198271" y="2667794"/>
                      <a:ext cx="1588"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36" name="Rectangle 313">
                      <a:extLst>
                        <a:ext uri="{FF2B5EF4-FFF2-40B4-BE49-F238E27FC236}">
                          <a16:creationId xmlns:a16="http://schemas.microsoft.com/office/drawing/2014/main" xmlns="" id="{297C5489-74F2-CB4A-897E-2D44E414E9E0}"/>
                        </a:ext>
                      </a:extLst>
                    </p:cNvPr>
                    <p:cNvSpPr>
                      <a:spLocks noChangeArrowheads="1"/>
                    </p:cNvSpPr>
                    <p:nvPr/>
                  </p:nvSpPr>
                  <p:spPr bwMode="auto">
                    <a:xfrm rot="10800000">
                      <a:off x="2196683" y="2667794"/>
                      <a:ext cx="1588"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37" name="Rectangle 314">
                      <a:extLst>
                        <a:ext uri="{FF2B5EF4-FFF2-40B4-BE49-F238E27FC236}">
                          <a16:creationId xmlns:a16="http://schemas.microsoft.com/office/drawing/2014/main" xmlns="" id="{56098A26-7938-C54F-9494-F66C550C6F5E}"/>
                        </a:ext>
                      </a:extLst>
                    </p:cNvPr>
                    <p:cNvSpPr>
                      <a:spLocks noChangeArrowheads="1"/>
                    </p:cNvSpPr>
                    <p:nvPr/>
                  </p:nvSpPr>
                  <p:spPr bwMode="auto">
                    <a:xfrm rot="10800000">
                      <a:off x="2195096" y="2667794"/>
                      <a:ext cx="1588"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38" name="Rectangle 315">
                      <a:extLst>
                        <a:ext uri="{FF2B5EF4-FFF2-40B4-BE49-F238E27FC236}">
                          <a16:creationId xmlns:a16="http://schemas.microsoft.com/office/drawing/2014/main" xmlns="" id="{1AFBA9D3-0143-214C-A763-6EF4E6CA9291}"/>
                        </a:ext>
                      </a:extLst>
                    </p:cNvPr>
                    <p:cNvSpPr>
                      <a:spLocks noChangeArrowheads="1"/>
                    </p:cNvSpPr>
                    <p:nvPr/>
                  </p:nvSpPr>
                  <p:spPr bwMode="auto">
                    <a:xfrm rot="10800000">
                      <a:off x="2193508" y="2667794"/>
                      <a:ext cx="1588"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39" name="Rectangle 316">
                      <a:extLst>
                        <a:ext uri="{FF2B5EF4-FFF2-40B4-BE49-F238E27FC236}">
                          <a16:creationId xmlns:a16="http://schemas.microsoft.com/office/drawing/2014/main" xmlns="" id="{E1E2144A-3E26-504C-B7B2-ECC7290AB6DA}"/>
                        </a:ext>
                      </a:extLst>
                    </p:cNvPr>
                    <p:cNvSpPr>
                      <a:spLocks noChangeArrowheads="1"/>
                    </p:cNvSpPr>
                    <p:nvPr/>
                  </p:nvSpPr>
                  <p:spPr bwMode="auto">
                    <a:xfrm rot="10800000">
                      <a:off x="2190333" y="2667794"/>
                      <a:ext cx="3175" cy="230188"/>
                    </a:xfrm>
                    <a:prstGeom prst="rect">
                      <a:avLst/>
                    </a:prstGeom>
                    <a:solidFill>
                      <a:srgbClr val="CF7C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40" name="Rectangle 317">
                      <a:extLst>
                        <a:ext uri="{FF2B5EF4-FFF2-40B4-BE49-F238E27FC236}">
                          <a16:creationId xmlns:a16="http://schemas.microsoft.com/office/drawing/2014/main" xmlns="" id="{B7F7404C-EE7E-1648-B705-BB65962BFF9F}"/>
                        </a:ext>
                      </a:extLst>
                    </p:cNvPr>
                    <p:cNvSpPr>
                      <a:spLocks noChangeArrowheads="1"/>
                    </p:cNvSpPr>
                    <p:nvPr/>
                  </p:nvSpPr>
                  <p:spPr bwMode="auto">
                    <a:xfrm rot="10800000">
                      <a:off x="2188746" y="2667794"/>
                      <a:ext cx="1588" cy="230188"/>
                    </a:xfrm>
                    <a:prstGeom prst="rect">
                      <a:avLst/>
                    </a:prstGeom>
                    <a:solidFill>
                      <a:srgbClr val="CF7C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41" name="Rectangle 318">
                      <a:extLst>
                        <a:ext uri="{FF2B5EF4-FFF2-40B4-BE49-F238E27FC236}">
                          <a16:creationId xmlns:a16="http://schemas.microsoft.com/office/drawing/2014/main" xmlns="" id="{12E6E5EE-EFA7-8B47-832B-EA7E2CE2A430}"/>
                        </a:ext>
                      </a:extLst>
                    </p:cNvPr>
                    <p:cNvSpPr>
                      <a:spLocks noChangeArrowheads="1"/>
                    </p:cNvSpPr>
                    <p:nvPr/>
                  </p:nvSpPr>
                  <p:spPr bwMode="auto">
                    <a:xfrm rot="10800000">
                      <a:off x="2187158" y="2667794"/>
                      <a:ext cx="1588" cy="230188"/>
                    </a:xfrm>
                    <a:prstGeom prst="rect">
                      <a:avLst/>
                    </a:prstGeom>
                    <a:solidFill>
                      <a:srgbClr val="CF7C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42" name="Rectangle 319">
                      <a:extLst>
                        <a:ext uri="{FF2B5EF4-FFF2-40B4-BE49-F238E27FC236}">
                          <a16:creationId xmlns:a16="http://schemas.microsoft.com/office/drawing/2014/main" xmlns="" id="{5A420E0C-8D25-3B4D-A67C-F405944138B9}"/>
                        </a:ext>
                      </a:extLst>
                    </p:cNvPr>
                    <p:cNvSpPr>
                      <a:spLocks noChangeArrowheads="1"/>
                    </p:cNvSpPr>
                    <p:nvPr/>
                  </p:nvSpPr>
                  <p:spPr bwMode="auto">
                    <a:xfrm rot="10800000">
                      <a:off x="2185571" y="2667794"/>
                      <a:ext cx="1588" cy="230188"/>
                    </a:xfrm>
                    <a:prstGeom prst="rect">
                      <a:avLst/>
                    </a:prstGeom>
                    <a:solidFill>
                      <a:srgbClr val="D17D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43" name="Rectangle 320">
                      <a:extLst>
                        <a:ext uri="{FF2B5EF4-FFF2-40B4-BE49-F238E27FC236}">
                          <a16:creationId xmlns:a16="http://schemas.microsoft.com/office/drawing/2014/main" xmlns="" id="{C31E91E5-D031-A04E-B12E-8E75252A5D4F}"/>
                        </a:ext>
                      </a:extLst>
                    </p:cNvPr>
                    <p:cNvSpPr>
                      <a:spLocks noChangeArrowheads="1"/>
                    </p:cNvSpPr>
                    <p:nvPr/>
                  </p:nvSpPr>
                  <p:spPr bwMode="auto">
                    <a:xfrm rot="10800000">
                      <a:off x="2183983" y="2667794"/>
                      <a:ext cx="1588" cy="230188"/>
                    </a:xfrm>
                    <a:prstGeom prst="rect">
                      <a:avLst/>
                    </a:prstGeom>
                    <a:solidFill>
                      <a:srgbClr val="D17D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44" name="Rectangle 321">
                      <a:extLst>
                        <a:ext uri="{FF2B5EF4-FFF2-40B4-BE49-F238E27FC236}">
                          <a16:creationId xmlns:a16="http://schemas.microsoft.com/office/drawing/2014/main" xmlns="" id="{46F9F867-6BE0-324D-AC42-6AA8534C0549}"/>
                        </a:ext>
                      </a:extLst>
                    </p:cNvPr>
                    <p:cNvSpPr>
                      <a:spLocks noChangeArrowheads="1"/>
                    </p:cNvSpPr>
                    <p:nvPr/>
                  </p:nvSpPr>
                  <p:spPr bwMode="auto">
                    <a:xfrm rot="10800000">
                      <a:off x="2182396" y="2667794"/>
                      <a:ext cx="1588" cy="230188"/>
                    </a:xfrm>
                    <a:prstGeom prst="rect">
                      <a:avLst/>
                    </a:prstGeom>
                    <a:solidFill>
                      <a:srgbClr val="D17D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45" name="Rectangle 322">
                      <a:extLst>
                        <a:ext uri="{FF2B5EF4-FFF2-40B4-BE49-F238E27FC236}">
                          <a16:creationId xmlns:a16="http://schemas.microsoft.com/office/drawing/2014/main" xmlns="" id="{1144E0C6-4CD7-3643-85E2-1820A6093243}"/>
                        </a:ext>
                      </a:extLst>
                    </p:cNvPr>
                    <p:cNvSpPr>
                      <a:spLocks noChangeArrowheads="1"/>
                    </p:cNvSpPr>
                    <p:nvPr/>
                  </p:nvSpPr>
                  <p:spPr bwMode="auto">
                    <a:xfrm rot="10800000">
                      <a:off x="2179221" y="2667794"/>
                      <a:ext cx="3175" cy="230188"/>
                    </a:xfrm>
                    <a:prstGeom prst="rect">
                      <a:avLst/>
                    </a:prstGeom>
                    <a:solidFill>
                      <a:srgbClr val="D17D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46" name="Rectangle 323">
                      <a:extLst>
                        <a:ext uri="{FF2B5EF4-FFF2-40B4-BE49-F238E27FC236}">
                          <a16:creationId xmlns:a16="http://schemas.microsoft.com/office/drawing/2014/main" xmlns="" id="{D75843F7-6D13-0E41-B6B5-0210134868E7}"/>
                        </a:ext>
                      </a:extLst>
                    </p:cNvPr>
                    <p:cNvSpPr>
                      <a:spLocks noChangeArrowheads="1"/>
                    </p:cNvSpPr>
                    <p:nvPr/>
                  </p:nvSpPr>
                  <p:spPr bwMode="auto">
                    <a:xfrm rot="10800000">
                      <a:off x="2177633" y="2667794"/>
                      <a:ext cx="1588" cy="230188"/>
                    </a:xfrm>
                    <a:prstGeom prst="rect">
                      <a:avLst/>
                    </a:prstGeom>
                    <a:solidFill>
                      <a:srgbClr val="D17D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47" name="Rectangle 324">
                      <a:extLst>
                        <a:ext uri="{FF2B5EF4-FFF2-40B4-BE49-F238E27FC236}">
                          <a16:creationId xmlns:a16="http://schemas.microsoft.com/office/drawing/2014/main" xmlns="" id="{B1163B55-8D57-8144-8E47-F735B3C3B62F}"/>
                        </a:ext>
                      </a:extLst>
                    </p:cNvPr>
                    <p:cNvSpPr>
                      <a:spLocks noChangeArrowheads="1"/>
                    </p:cNvSpPr>
                    <p:nvPr/>
                  </p:nvSpPr>
                  <p:spPr bwMode="auto">
                    <a:xfrm rot="10800000">
                      <a:off x="2176046" y="2667794"/>
                      <a:ext cx="1588" cy="230188"/>
                    </a:xfrm>
                    <a:prstGeom prst="rect">
                      <a:avLst/>
                    </a:prstGeom>
                    <a:solidFill>
                      <a:srgbClr val="D17D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48" name="Rectangle 325">
                      <a:extLst>
                        <a:ext uri="{FF2B5EF4-FFF2-40B4-BE49-F238E27FC236}">
                          <a16:creationId xmlns:a16="http://schemas.microsoft.com/office/drawing/2014/main" xmlns="" id="{830FA8C8-ED88-844F-A25E-E8992AB76E37}"/>
                        </a:ext>
                      </a:extLst>
                    </p:cNvPr>
                    <p:cNvSpPr>
                      <a:spLocks noChangeArrowheads="1"/>
                    </p:cNvSpPr>
                    <p:nvPr/>
                  </p:nvSpPr>
                  <p:spPr bwMode="auto">
                    <a:xfrm rot="10800000">
                      <a:off x="2174458" y="2667794"/>
                      <a:ext cx="1588" cy="230188"/>
                    </a:xfrm>
                    <a:prstGeom prst="rect">
                      <a:avLst/>
                    </a:prstGeom>
                    <a:solidFill>
                      <a:srgbClr val="D180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49" name="Rectangle 326">
                      <a:extLst>
                        <a:ext uri="{FF2B5EF4-FFF2-40B4-BE49-F238E27FC236}">
                          <a16:creationId xmlns:a16="http://schemas.microsoft.com/office/drawing/2014/main" xmlns="" id="{3BC01597-1FB1-BB4E-8F0E-F7FD3334545F}"/>
                        </a:ext>
                      </a:extLst>
                    </p:cNvPr>
                    <p:cNvSpPr>
                      <a:spLocks noChangeArrowheads="1"/>
                    </p:cNvSpPr>
                    <p:nvPr/>
                  </p:nvSpPr>
                  <p:spPr bwMode="auto">
                    <a:xfrm rot="10800000">
                      <a:off x="2172871" y="2667794"/>
                      <a:ext cx="1588" cy="230188"/>
                    </a:xfrm>
                    <a:prstGeom prst="rect">
                      <a:avLst/>
                    </a:prstGeom>
                    <a:solidFill>
                      <a:srgbClr val="D180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50" name="Rectangle 327">
                      <a:extLst>
                        <a:ext uri="{FF2B5EF4-FFF2-40B4-BE49-F238E27FC236}">
                          <a16:creationId xmlns:a16="http://schemas.microsoft.com/office/drawing/2014/main" xmlns="" id="{1702DF27-71F2-294F-B147-A1FB0C45FD9A}"/>
                        </a:ext>
                      </a:extLst>
                    </p:cNvPr>
                    <p:cNvSpPr>
                      <a:spLocks noChangeArrowheads="1"/>
                    </p:cNvSpPr>
                    <p:nvPr/>
                  </p:nvSpPr>
                  <p:spPr bwMode="auto">
                    <a:xfrm rot="10800000">
                      <a:off x="2171283" y="2667794"/>
                      <a:ext cx="1588" cy="230188"/>
                    </a:xfrm>
                    <a:prstGeom prst="rect">
                      <a:avLst/>
                    </a:prstGeom>
                    <a:solidFill>
                      <a:srgbClr val="D180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51" name="Rectangle 328">
                      <a:extLst>
                        <a:ext uri="{FF2B5EF4-FFF2-40B4-BE49-F238E27FC236}">
                          <a16:creationId xmlns:a16="http://schemas.microsoft.com/office/drawing/2014/main" xmlns="" id="{116E50BF-836D-754F-85A9-2C1CBFD32034}"/>
                        </a:ext>
                      </a:extLst>
                    </p:cNvPr>
                    <p:cNvSpPr>
                      <a:spLocks noChangeArrowheads="1"/>
                    </p:cNvSpPr>
                    <p:nvPr/>
                  </p:nvSpPr>
                  <p:spPr bwMode="auto">
                    <a:xfrm rot="10800000">
                      <a:off x="2168108" y="2667794"/>
                      <a:ext cx="3175" cy="230188"/>
                    </a:xfrm>
                    <a:prstGeom prst="rect">
                      <a:avLst/>
                    </a:prstGeom>
                    <a:solidFill>
                      <a:srgbClr val="D180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52" name="Rectangle 329">
                      <a:extLst>
                        <a:ext uri="{FF2B5EF4-FFF2-40B4-BE49-F238E27FC236}">
                          <a16:creationId xmlns:a16="http://schemas.microsoft.com/office/drawing/2014/main" xmlns="" id="{2A8CDB6A-F152-4841-8C55-170C467A7B20}"/>
                        </a:ext>
                      </a:extLst>
                    </p:cNvPr>
                    <p:cNvSpPr>
                      <a:spLocks noChangeArrowheads="1"/>
                    </p:cNvSpPr>
                    <p:nvPr/>
                  </p:nvSpPr>
                  <p:spPr bwMode="auto">
                    <a:xfrm rot="10800000">
                      <a:off x="2166521" y="2667794"/>
                      <a:ext cx="1588" cy="230188"/>
                    </a:xfrm>
                    <a:prstGeom prst="rect">
                      <a:avLst/>
                    </a:prstGeom>
                    <a:solidFill>
                      <a:srgbClr val="D180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53" name="Rectangle 330">
                      <a:extLst>
                        <a:ext uri="{FF2B5EF4-FFF2-40B4-BE49-F238E27FC236}">
                          <a16:creationId xmlns:a16="http://schemas.microsoft.com/office/drawing/2014/main" xmlns="" id="{7D54BB16-C969-A346-9C30-7981101E3A91}"/>
                        </a:ext>
                      </a:extLst>
                    </p:cNvPr>
                    <p:cNvSpPr>
                      <a:spLocks noChangeArrowheads="1"/>
                    </p:cNvSpPr>
                    <p:nvPr/>
                  </p:nvSpPr>
                  <p:spPr bwMode="auto">
                    <a:xfrm rot="10800000">
                      <a:off x="2164933" y="2667794"/>
                      <a:ext cx="1588" cy="230188"/>
                    </a:xfrm>
                    <a:prstGeom prst="rect">
                      <a:avLst/>
                    </a:prstGeom>
                    <a:solidFill>
                      <a:srgbClr val="D180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54" name="Rectangle 331">
                      <a:extLst>
                        <a:ext uri="{FF2B5EF4-FFF2-40B4-BE49-F238E27FC236}">
                          <a16:creationId xmlns:a16="http://schemas.microsoft.com/office/drawing/2014/main" xmlns="" id="{FA95E059-43B5-3F46-9795-DF0D0E4A02AE}"/>
                        </a:ext>
                      </a:extLst>
                    </p:cNvPr>
                    <p:cNvSpPr>
                      <a:spLocks noChangeArrowheads="1"/>
                    </p:cNvSpPr>
                    <p:nvPr/>
                  </p:nvSpPr>
                  <p:spPr bwMode="auto">
                    <a:xfrm rot="10800000">
                      <a:off x="2163346" y="2667794"/>
                      <a:ext cx="1588" cy="230188"/>
                    </a:xfrm>
                    <a:prstGeom prst="rect">
                      <a:avLst/>
                    </a:prstGeom>
                    <a:solidFill>
                      <a:srgbClr val="D180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55" name="Rectangle 332">
                      <a:extLst>
                        <a:ext uri="{FF2B5EF4-FFF2-40B4-BE49-F238E27FC236}">
                          <a16:creationId xmlns:a16="http://schemas.microsoft.com/office/drawing/2014/main" xmlns="" id="{4E193D57-75FA-A649-807B-500BEBD09A96}"/>
                        </a:ext>
                      </a:extLst>
                    </p:cNvPr>
                    <p:cNvSpPr>
                      <a:spLocks noChangeArrowheads="1"/>
                    </p:cNvSpPr>
                    <p:nvPr/>
                  </p:nvSpPr>
                  <p:spPr bwMode="auto">
                    <a:xfrm rot="10800000">
                      <a:off x="2161758" y="2667794"/>
                      <a:ext cx="1588" cy="230188"/>
                    </a:xfrm>
                    <a:prstGeom prst="rect">
                      <a:avLst/>
                    </a:prstGeom>
                    <a:solidFill>
                      <a:srgbClr val="D48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56" name="Rectangle 333">
                      <a:extLst>
                        <a:ext uri="{FF2B5EF4-FFF2-40B4-BE49-F238E27FC236}">
                          <a16:creationId xmlns:a16="http://schemas.microsoft.com/office/drawing/2014/main" xmlns="" id="{92CF1D8D-50A1-EC41-A728-08E0FFC711F6}"/>
                        </a:ext>
                      </a:extLst>
                    </p:cNvPr>
                    <p:cNvSpPr>
                      <a:spLocks noChangeArrowheads="1"/>
                    </p:cNvSpPr>
                    <p:nvPr/>
                  </p:nvSpPr>
                  <p:spPr bwMode="auto">
                    <a:xfrm rot="10800000">
                      <a:off x="2160171" y="2667794"/>
                      <a:ext cx="1588"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57" name="Rectangle 334">
                      <a:extLst>
                        <a:ext uri="{FF2B5EF4-FFF2-40B4-BE49-F238E27FC236}">
                          <a16:creationId xmlns:a16="http://schemas.microsoft.com/office/drawing/2014/main" xmlns="" id="{AA52AE4C-A276-0C4D-88F0-12414ABC7FBB}"/>
                        </a:ext>
                      </a:extLst>
                    </p:cNvPr>
                    <p:cNvSpPr>
                      <a:spLocks noChangeArrowheads="1"/>
                    </p:cNvSpPr>
                    <p:nvPr/>
                  </p:nvSpPr>
                  <p:spPr bwMode="auto">
                    <a:xfrm rot="10800000">
                      <a:off x="2158583" y="2667794"/>
                      <a:ext cx="1588"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58" name="Rectangle 335">
                      <a:extLst>
                        <a:ext uri="{FF2B5EF4-FFF2-40B4-BE49-F238E27FC236}">
                          <a16:creationId xmlns:a16="http://schemas.microsoft.com/office/drawing/2014/main" xmlns="" id="{8D097177-DFE5-FF42-8F57-BC6B839F8AC9}"/>
                        </a:ext>
                      </a:extLst>
                    </p:cNvPr>
                    <p:cNvSpPr>
                      <a:spLocks noChangeArrowheads="1"/>
                    </p:cNvSpPr>
                    <p:nvPr/>
                  </p:nvSpPr>
                  <p:spPr bwMode="auto">
                    <a:xfrm rot="10800000">
                      <a:off x="2155408" y="2667794"/>
                      <a:ext cx="3175"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59" name="Rectangle 336">
                      <a:extLst>
                        <a:ext uri="{FF2B5EF4-FFF2-40B4-BE49-F238E27FC236}">
                          <a16:creationId xmlns:a16="http://schemas.microsoft.com/office/drawing/2014/main" xmlns="" id="{0F4DC4DE-290E-9D4C-BE95-A0E0A75BAB9D}"/>
                        </a:ext>
                      </a:extLst>
                    </p:cNvPr>
                    <p:cNvSpPr>
                      <a:spLocks noChangeArrowheads="1"/>
                    </p:cNvSpPr>
                    <p:nvPr/>
                  </p:nvSpPr>
                  <p:spPr bwMode="auto">
                    <a:xfrm rot="10800000">
                      <a:off x="2153821" y="2667794"/>
                      <a:ext cx="1588"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60" name="Rectangle 337">
                      <a:extLst>
                        <a:ext uri="{FF2B5EF4-FFF2-40B4-BE49-F238E27FC236}">
                          <a16:creationId xmlns:a16="http://schemas.microsoft.com/office/drawing/2014/main" xmlns="" id="{FDC13D82-F274-F548-9647-C56AC70E32DD}"/>
                        </a:ext>
                      </a:extLst>
                    </p:cNvPr>
                    <p:cNvSpPr>
                      <a:spLocks noChangeArrowheads="1"/>
                    </p:cNvSpPr>
                    <p:nvPr/>
                  </p:nvSpPr>
                  <p:spPr bwMode="auto">
                    <a:xfrm rot="10800000">
                      <a:off x="2152233" y="2667794"/>
                      <a:ext cx="1588"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61" name="Rectangle 338">
                      <a:extLst>
                        <a:ext uri="{FF2B5EF4-FFF2-40B4-BE49-F238E27FC236}">
                          <a16:creationId xmlns:a16="http://schemas.microsoft.com/office/drawing/2014/main" xmlns="" id="{90A12BC2-70BA-BE41-B168-0857D9C739B2}"/>
                        </a:ext>
                      </a:extLst>
                    </p:cNvPr>
                    <p:cNvSpPr>
                      <a:spLocks noChangeArrowheads="1"/>
                    </p:cNvSpPr>
                    <p:nvPr/>
                  </p:nvSpPr>
                  <p:spPr bwMode="auto">
                    <a:xfrm rot="10800000">
                      <a:off x="2150646" y="2667794"/>
                      <a:ext cx="1588"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62" name="Rectangle 339">
                      <a:extLst>
                        <a:ext uri="{FF2B5EF4-FFF2-40B4-BE49-F238E27FC236}">
                          <a16:creationId xmlns:a16="http://schemas.microsoft.com/office/drawing/2014/main" xmlns="" id="{C06EEC2F-A3EE-3A43-9F99-7BCF89DD7642}"/>
                        </a:ext>
                      </a:extLst>
                    </p:cNvPr>
                    <p:cNvSpPr>
                      <a:spLocks noChangeArrowheads="1"/>
                    </p:cNvSpPr>
                    <p:nvPr/>
                  </p:nvSpPr>
                  <p:spPr bwMode="auto">
                    <a:xfrm rot="10800000">
                      <a:off x="2149058" y="2667794"/>
                      <a:ext cx="1588"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63" name="Rectangle 340">
                      <a:extLst>
                        <a:ext uri="{FF2B5EF4-FFF2-40B4-BE49-F238E27FC236}">
                          <a16:creationId xmlns:a16="http://schemas.microsoft.com/office/drawing/2014/main" xmlns="" id="{62F42D4E-7E2F-7844-9232-F0CD6FA6AB8B}"/>
                        </a:ext>
                      </a:extLst>
                    </p:cNvPr>
                    <p:cNvSpPr>
                      <a:spLocks noChangeArrowheads="1"/>
                    </p:cNvSpPr>
                    <p:nvPr/>
                  </p:nvSpPr>
                  <p:spPr bwMode="auto">
                    <a:xfrm rot="10800000">
                      <a:off x="2147471" y="2667794"/>
                      <a:ext cx="1588"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64" name="Rectangle 341">
                      <a:extLst>
                        <a:ext uri="{FF2B5EF4-FFF2-40B4-BE49-F238E27FC236}">
                          <a16:creationId xmlns:a16="http://schemas.microsoft.com/office/drawing/2014/main" xmlns="" id="{8EB3922C-6271-0847-9E09-3F38B2ABE003}"/>
                        </a:ext>
                      </a:extLst>
                    </p:cNvPr>
                    <p:cNvSpPr>
                      <a:spLocks noChangeArrowheads="1"/>
                    </p:cNvSpPr>
                    <p:nvPr/>
                  </p:nvSpPr>
                  <p:spPr bwMode="auto">
                    <a:xfrm rot="10800000">
                      <a:off x="2144296" y="2667794"/>
                      <a:ext cx="3175"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65" name="Rectangle 342">
                      <a:extLst>
                        <a:ext uri="{FF2B5EF4-FFF2-40B4-BE49-F238E27FC236}">
                          <a16:creationId xmlns:a16="http://schemas.microsoft.com/office/drawing/2014/main" xmlns="" id="{BA3D2F48-E283-FE43-9BAE-19D94B5498BA}"/>
                        </a:ext>
                      </a:extLst>
                    </p:cNvPr>
                    <p:cNvSpPr>
                      <a:spLocks noChangeArrowheads="1"/>
                    </p:cNvSpPr>
                    <p:nvPr/>
                  </p:nvSpPr>
                  <p:spPr bwMode="auto">
                    <a:xfrm rot="10800000">
                      <a:off x="2142708" y="2667794"/>
                      <a:ext cx="1588" cy="230188"/>
                    </a:xfrm>
                    <a:prstGeom prst="rect">
                      <a:avLst/>
                    </a:prstGeom>
                    <a:solidFill>
                      <a:srgbClr val="D485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66" name="Rectangle 343">
                      <a:extLst>
                        <a:ext uri="{FF2B5EF4-FFF2-40B4-BE49-F238E27FC236}">
                          <a16:creationId xmlns:a16="http://schemas.microsoft.com/office/drawing/2014/main" xmlns="" id="{6DDC4841-A9C2-F641-B3F0-616972417DF2}"/>
                        </a:ext>
                      </a:extLst>
                    </p:cNvPr>
                    <p:cNvSpPr>
                      <a:spLocks noChangeArrowheads="1"/>
                    </p:cNvSpPr>
                    <p:nvPr/>
                  </p:nvSpPr>
                  <p:spPr bwMode="auto">
                    <a:xfrm rot="10800000">
                      <a:off x="2141121" y="2667794"/>
                      <a:ext cx="1588" cy="230188"/>
                    </a:xfrm>
                    <a:prstGeom prst="rect">
                      <a:avLst/>
                    </a:prstGeom>
                    <a:solidFill>
                      <a:srgbClr val="D485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67" name="Rectangle 344">
                      <a:extLst>
                        <a:ext uri="{FF2B5EF4-FFF2-40B4-BE49-F238E27FC236}">
                          <a16:creationId xmlns:a16="http://schemas.microsoft.com/office/drawing/2014/main" xmlns="" id="{A113F5CD-9607-BB4C-B4DC-E642786E1C76}"/>
                        </a:ext>
                      </a:extLst>
                    </p:cNvPr>
                    <p:cNvSpPr>
                      <a:spLocks noChangeArrowheads="1"/>
                    </p:cNvSpPr>
                    <p:nvPr/>
                  </p:nvSpPr>
                  <p:spPr bwMode="auto">
                    <a:xfrm rot="10800000">
                      <a:off x="2139533" y="2667794"/>
                      <a:ext cx="1588" cy="230188"/>
                    </a:xfrm>
                    <a:prstGeom prst="rect">
                      <a:avLst/>
                    </a:prstGeom>
                    <a:solidFill>
                      <a:srgbClr val="D485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68" name="Rectangle 345">
                      <a:extLst>
                        <a:ext uri="{FF2B5EF4-FFF2-40B4-BE49-F238E27FC236}">
                          <a16:creationId xmlns:a16="http://schemas.microsoft.com/office/drawing/2014/main" xmlns="" id="{62F1F6E9-9988-5F4E-AF85-93F156996378}"/>
                        </a:ext>
                      </a:extLst>
                    </p:cNvPr>
                    <p:cNvSpPr>
                      <a:spLocks noChangeArrowheads="1"/>
                    </p:cNvSpPr>
                    <p:nvPr/>
                  </p:nvSpPr>
                  <p:spPr bwMode="auto">
                    <a:xfrm rot="10800000">
                      <a:off x="2137946" y="2667794"/>
                      <a:ext cx="1588" cy="230188"/>
                    </a:xfrm>
                    <a:prstGeom prst="rect">
                      <a:avLst/>
                    </a:prstGeom>
                    <a:solidFill>
                      <a:srgbClr val="D485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69" name="Rectangle 346">
                      <a:extLst>
                        <a:ext uri="{FF2B5EF4-FFF2-40B4-BE49-F238E27FC236}">
                          <a16:creationId xmlns:a16="http://schemas.microsoft.com/office/drawing/2014/main" xmlns="" id="{2FBC97A6-5047-ED4A-B741-82104BE7B02E}"/>
                        </a:ext>
                      </a:extLst>
                    </p:cNvPr>
                    <p:cNvSpPr>
                      <a:spLocks noChangeArrowheads="1"/>
                    </p:cNvSpPr>
                    <p:nvPr/>
                  </p:nvSpPr>
                  <p:spPr bwMode="auto">
                    <a:xfrm rot="10800000">
                      <a:off x="2136358" y="2667794"/>
                      <a:ext cx="1588" cy="230188"/>
                    </a:xfrm>
                    <a:prstGeom prst="rect">
                      <a:avLst/>
                    </a:prstGeom>
                    <a:solidFill>
                      <a:srgbClr val="D687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70" name="Rectangle 347">
                      <a:extLst>
                        <a:ext uri="{FF2B5EF4-FFF2-40B4-BE49-F238E27FC236}">
                          <a16:creationId xmlns:a16="http://schemas.microsoft.com/office/drawing/2014/main" xmlns="" id="{F8AC1F18-380A-D54D-8CA7-B6020454DC19}"/>
                        </a:ext>
                      </a:extLst>
                    </p:cNvPr>
                    <p:cNvSpPr>
                      <a:spLocks noChangeArrowheads="1"/>
                    </p:cNvSpPr>
                    <p:nvPr/>
                  </p:nvSpPr>
                  <p:spPr bwMode="auto">
                    <a:xfrm rot="10800000">
                      <a:off x="2133183" y="2667794"/>
                      <a:ext cx="3175" cy="230188"/>
                    </a:xfrm>
                    <a:prstGeom prst="rect">
                      <a:avLst/>
                    </a:prstGeom>
                    <a:solidFill>
                      <a:srgbClr val="D687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71" name="Rectangle 348">
                      <a:extLst>
                        <a:ext uri="{FF2B5EF4-FFF2-40B4-BE49-F238E27FC236}">
                          <a16:creationId xmlns:a16="http://schemas.microsoft.com/office/drawing/2014/main" xmlns="" id="{6938005E-D718-C14D-AD07-6B10DFDD1FC4}"/>
                        </a:ext>
                      </a:extLst>
                    </p:cNvPr>
                    <p:cNvSpPr>
                      <a:spLocks noChangeArrowheads="1"/>
                    </p:cNvSpPr>
                    <p:nvPr/>
                  </p:nvSpPr>
                  <p:spPr bwMode="auto">
                    <a:xfrm rot="10800000">
                      <a:off x="2131596" y="2667794"/>
                      <a:ext cx="1588" cy="230188"/>
                    </a:xfrm>
                    <a:prstGeom prst="rect">
                      <a:avLst/>
                    </a:prstGeom>
                    <a:solidFill>
                      <a:srgbClr val="D687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72" name="Rectangle 349">
                      <a:extLst>
                        <a:ext uri="{FF2B5EF4-FFF2-40B4-BE49-F238E27FC236}">
                          <a16:creationId xmlns:a16="http://schemas.microsoft.com/office/drawing/2014/main" xmlns="" id="{448CFC89-EB2B-FB47-A83A-5D91F05E0E62}"/>
                        </a:ext>
                      </a:extLst>
                    </p:cNvPr>
                    <p:cNvSpPr>
                      <a:spLocks noChangeArrowheads="1"/>
                    </p:cNvSpPr>
                    <p:nvPr/>
                  </p:nvSpPr>
                  <p:spPr bwMode="auto">
                    <a:xfrm rot="10800000">
                      <a:off x="2130008" y="2667794"/>
                      <a:ext cx="1588" cy="230188"/>
                    </a:xfrm>
                    <a:prstGeom prst="rect">
                      <a:avLst/>
                    </a:prstGeom>
                    <a:solidFill>
                      <a:srgbClr val="D687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73" name="Rectangle 350">
                      <a:extLst>
                        <a:ext uri="{FF2B5EF4-FFF2-40B4-BE49-F238E27FC236}">
                          <a16:creationId xmlns:a16="http://schemas.microsoft.com/office/drawing/2014/main" xmlns="" id="{E5BE269E-1480-5141-8178-0488FAFC030E}"/>
                        </a:ext>
                      </a:extLst>
                    </p:cNvPr>
                    <p:cNvSpPr>
                      <a:spLocks noChangeArrowheads="1"/>
                    </p:cNvSpPr>
                    <p:nvPr/>
                  </p:nvSpPr>
                  <p:spPr bwMode="auto">
                    <a:xfrm rot="10800000">
                      <a:off x="2128421" y="2667794"/>
                      <a:ext cx="1588" cy="230188"/>
                    </a:xfrm>
                    <a:prstGeom prst="rect">
                      <a:avLst/>
                    </a:prstGeom>
                    <a:solidFill>
                      <a:srgbClr val="D687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74" name="Rectangle 351">
                      <a:extLst>
                        <a:ext uri="{FF2B5EF4-FFF2-40B4-BE49-F238E27FC236}">
                          <a16:creationId xmlns:a16="http://schemas.microsoft.com/office/drawing/2014/main" xmlns="" id="{F01E79B2-D51B-DA46-B206-8D5E753C16B3}"/>
                        </a:ext>
                      </a:extLst>
                    </p:cNvPr>
                    <p:cNvSpPr>
                      <a:spLocks noChangeArrowheads="1"/>
                    </p:cNvSpPr>
                    <p:nvPr/>
                  </p:nvSpPr>
                  <p:spPr bwMode="auto">
                    <a:xfrm rot="10800000">
                      <a:off x="2126833" y="2667794"/>
                      <a:ext cx="1588"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75" name="Rectangle 352">
                      <a:extLst>
                        <a:ext uri="{FF2B5EF4-FFF2-40B4-BE49-F238E27FC236}">
                          <a16:creationId xmlns:a16="http://schemas.microsoft.com/office/drawing/2014/main" xmlns="" id="{D044E31B-504D-D241-AFA7-75F8BDE434F0}"/>
                        </a:ext>
                      </a:extLst>
                    </p:cNvPr>
                    <p:cNvSpPr>
                      <a:spLocks noChangeArrowheads="1"/>
                    </p:cNvSpPr>
                    <p:nvPr/>
                  </p:nvSpPr>
                  <p:spPr bwMode="auto">
                    <a:xfrm rot="10800000">
                      <a:off x="2125246" y="2667794"/>
                      <a:ext cx="1588"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76" name="Rectangle 353">
                      <a:extLst>
                        <a:ext uri="{FF2B5EF4-FFF2-40B4-BE49-F238E27FC236}">
                          <a16:creationId xmlns:a16="http://schemas.microsoft.com/office/drawing/2014/main" xmlns="" id="{7ADA4429-2649-7F47-9A04-A7126DBFE291}"/>
                        </a:ext>
                      </a:extLst>
                    </p:cNvPr>
                    <p:cNvSpPr>
                      <a:spLocks noChangeArrowheads="1"/>
                    </p:cNvSpPr>
                    <p:nvPr/>
                  </p:nvSpPr>
                  <p:spPr bwMode="auto">
                    <a:xfrm rot="10800000">
                      <a:off x="2122071" y="2667794"/>
                      <a:ext cx="3175"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77" name="Rectangle 354">
                      <a:extLst>
                        <a:ext uri="{FF2B5EF4-FFF2-40B4-BE49-F238E27FC236}">
                          <a16:creationId xmlns:a16="http://schemas.microsoft.com/office/drawing/2014/main" xmlns="" id="{65C31E31-16D3-954D-97E6-CA979A958364}"/>
                        </a:ext>
                      </a:extLst>
                    </p:cNvPr>
                    <p:cNvSpPr>
                      <a:spLocks noChangeArrowheads="1"/>
                    </p:cNvSpPr>
                    <p:nvPr/>
                  </p:nvSpPr>
                  <p:spPr bwMode="auto">
                    <a:xfrm rot="10800000">
                      <a:off x="2120483" y="2667794"/>
                      <a:ext cx="1588"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78" name="Rectangle 355">
                      <a:extLst>
                        <a:ext uri="{FF2B5EF4-FFF2-40B4-BE49-F238E27FC236}">
                          <a16:creationId xmlns:a16="http://schemas.microsoft.com/office/drawing/2014/main" xmlns="" id="{01D98FAC-CE16-4140-B098-9954DA4499C1}"/>
                        </a:ext>
                      </a:extLst>
                    </p:cNvPr>
                    <p:cNvSpPr>
                      <a:spLocks noChangeArrowheads="1"/>
                    </p:cNvSpPr>
                    <p:nvPr/>
                  </p:nvSpPr>
                  <p:spPr bwMode="auto">
                    <a:xfrm rot="10800000">
                      <a:off x="2118896" y="2667794"/>
                      <a:ext cx="1588"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79" name="Rectangle 356">
                      <a:extLst>
                        <a:ext uri="{FF2B5EF4-FFF2-40B4-BE49-F238E27FC236}">
                          <a16:creationId xmlns:a16="http://schemas.microsoft.com/office/drawing/2014/main" xmlns="" id="{213DD258-2492-BF47-B984-14F6CFE09138}"/>
                        </a:ext>
                      </a:extLst>
                    </p:cNvPr>
                    <p:cNvSpPr>
                      <a:spLocks noChangeArrowheads="1"/>
                    </p:cNvSpPr>
                    <p:nvPr/>
                  </p:nvSpPr>
                  <p:spPr bwMode="auto">
                    <a:xfrm rot="10800000">
                      <a:off x="2117308" y="2667794"/>
                      <a:ext cx="1588"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80" name="Rectangle 357">
                      <a:extLst>
                        <a:ext uri="{FF2B5EF4-FFF2-40B4-BE49-F238E27FC236}">
                          <a16:creationId xmlns:a16="http://schemas.microsoft.com/office/drawing/2014/main" xmlns="" id="{1B067362-EA92-6449-82DF-029C771BA267}"/>
                        </a:ext>
                      </a:extLst>
                    </p:cNvPr>
                    <p:cNvSpPr>
                      <a:spLocks noChangeArrowheads="1"/>
                    </p:cNvSpPr>
                    <p:nvPr/>
                  </p:nvSpPr>
                  <p:spPr bwMode="auto">
                    <a:xfrm rot="10800000">
                      <a:off x="2115721" y="2667794"/>
                      <a:ext cx="1588"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81" name="Rectangle 358">
                      <a:extLst>
                        <a:ext uri="{FF2B5EF4-FFF2-40B4-BE49-F238E27FC236}">
                          <a16:creationId xmlns:a16="http://schemas.microsoft.com/office/drawing/2014/main" xmlns="" id="{10499220-9AD0-4B42-B7E9-76255217A4A2}"/>
                        </a:ext>
                      </a:extLst>
                    </p:cNvPr>
                    <p:cNvSpPr>
                      <a:spLocks noChangeArrowheads="1"/>
                    </p:cNvSpPr>
                    <p:nvPr/>
                  </p:nvSpPr>
                  <p:spPr bwMode="auto">
                    <a:xfrm rot="10800000">
                      <a:off x="2114133" y="2667794"/>
                      <a:ext cx="1588"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82" name="Rectangle 359">
                      <a:extLst>
                        <a:ext uri="{FF2B5EF4-FFF2-40B4-BE49-F238E27FC236}">
                          <a16:creationId xmlns:a16="http://schemas.microsoft.com/office/drawing/2014/main" xmlns="" id="{5D01EA9A-4246-ED40-8E73-22CD265C729D}"/>
                        </a:ext>
                      </a:extLst>
                    </p:cNvPr>
                    <p:cNvSpPr>
                      <a:spLocks noChangeArrowheads="1"/>
                    </p:cNvSpPr>
                    <p:nvPr/>
                  </p:nvSpPr>
                  <p:spPr bwMode="auto">
                    <a:xfrm rot="10800000">
                      <a:off x="2110958" y="2667794"/>
                      <a:ext cx="3175"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83" name="Rectangle 360">
                      <a:extLst>
                        <a:ext uri="{FF2B5EF4-FFF2-40B4-BE49-F238E27FC236}">
                          <a16:creationId xmlns:a16="http://schemas.microsoft.com/office/drawing/2014/main" xmlns="" id="{6A76A6A6-2FEE-8340-B7BB-A214E042A31E}"/>
                        </a:ext>
                      </a:extLst>
                    </p:cNvPr>
                    <p:cNvSpPr>
                      <a:spLocks noChangeArrowheads="1"/>
                    </p:cNvSpPr>
                    <p:nvPr/>
                  </p:nvSpPr>
                  <p:spPr bwMode="auto">
                    <a:xfrm rot="10800000">
                      <a:off x="2109371" y="2667794"/>
                      <a:ext cx="1588" cy="230188"/>
                    </a:xfrm>
                    <a:prstGeom prst="rect">
                      <a:avLst/>
                    </a:prstGeom>
                    <a:solidFill>
                      <a:srgbClr val="D98D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84" name="Rectangle 361">
                      <a:extLst>
                        <a:ext uri="{FF2B5EF4-FFF2-40B4-BE49-F238E27FC236}">
                          <a16:creationId xmlns:a16="http://schemas.microsoft.com/office/drawing/2014/main" xmlns="" id="{FD57958D-6E48-5D4A-BA4C-5BD3B28A128A}"/>
                        </a:ext>
                      </a:extLst>
                    </p:cNvPr>
                    <p:cNvSpPr>
                      <a:spLocks noChangeArrowheads="1"/>
                    </p:cNvSpPr>
                    <p:nvPr/>
                  </p:nvSpPr>
                  <p:spPr bwMode="auto">
                    <a:xfrm rot="10800000">
                      <a:off x="2107783" y="2667794"/>
                      <a:ext cx="1588" cy="230188"/>
                    </a:xfrm>
                    <a:prstGeom prst="rect">
                      <a:avLst/>
                    </a:prstGeom>
                    <a:solidFill>
                      <a:srgbClr val="D98D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85" name="Rectangle 362">
                      <a:extLst>
                        <a:ext uri="{FF2B5EF4-FFF2-40B4-BE49-F238E27FC236}">
                          <a16:creationId xmlns:a16="http://schemas.microsoft.com/office/drawing/2014/main" xmlns="" id="{D0B42C61-8F11-674D-B1BF-C22B269763FE}"/>
                        </a:ext>
                      </a:extLst>
                    </p:cNvPr>
                    <p:cNvSpPr>
                      <a:spLocks noChangeArrowheads="1"/>
                    </p:cNvSpPr>
                    <p:nvPr/>
                  </p:nvSpPr>
                  <p:spPr bwMode="auto">
                    <a:xfrm rot="10800000">
                      <a:off x="2106196" y="2667794"/>
                      <a:ext cx="1588" cy="230188"/>
                    </a:xfrm>
                    <a:prstGeom prst="rect">
                      <a:avLst/>
                    </a:prstGeom>
                    <a:solidFill>
                      <a:srgbClr val="D98D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86" name="Rectangle 363">
                      <a:extLst>
                        <a:ext uri="{FF2B5EF4-FFF2-40B4-BE49-F238E27FC236}">
                          <a16:creationId xmlns:a16="http://schemas.microsoft.com/office/drawing/2014/main" xmlns="" id="{3916FFAE-B918-DE4E-95D1-990201D1E841}"/>
                        </a:ext>
                      </a:extLst>
                    </p:cNvPr>
                    <p:cNvSpPr>
                      <a:spLocks noChangeArrowheads="1"/>
                    </p:cNvSpPr>
                    <p:nvPr/>
                  </p:nvSpPr>
                  <p:spPr bwMode="auto">
                    <a:xfrm rot="10800000">
                      <a:off x="2104608" y="2667794"/>
                      <a:ext cx="1588" cy="230188"/>
                    </a:xfrm>
                    <a:prstGeom prst="rect">
                      <a:avLst/>
                    </a:prstGeom>
                    <a:solidFill>
                      <a:srgbClr val="D98D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87" name="Rectangle 364">
                      <a:extLst>
                        <a:ext uri="{FF2B5EF4-FFF2-40B4-BE49-F238E27FC236}">
                          <a16:creationId xmlns:a16="http://schemas.microsoft.com/office/drawing/2014/main" xmlns="" id="{7DB87A51-A2ED-2C43-A995-EBB8D92368A9}"/>
                        </a:ext>
                      </a:extLst>
                    </p:cNvPr>
                    <p:cNvSpPr>
                      <a:spLocks noChangeArrowheads="1"/>
                    </p:cNvSpPr>
                    <p:nvPr/>
                  </p:nvSpPr>
                  <p:spPr bwMode="auto">
                    <a:xfrm rot="10800000">
                      <a:off x="2103021" y="2667794"/>
                      <a:ext cx="1588" cy="230188"/>
                    </a:xfrm>
                    <a:prstGeom prst="rect">
                      <a:avLst/>
                    </a:prstGeom>
                    <a:solidFill>
                      <a:srgbClr val="D98D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88" name="Rectangle 365">
                      <a:extLst>
                        <a:ext uri="{FF2B5EF4-FFF2-40B4-BE49-F238E27FC236}">
                          <a16:creationId xmlns:a16="http://schemas.microsoft.com/office/drawing/2014/main" xmlns="" id="{F0D9F29A-5C92-1442-962C-FAF53A047550}"/>
                        </a:ext>
                      </a:extLst>
                    </p:cNvPr>
                    <p:cNvSpPr>
                      <a:spLocks noChangeArrowheads="1"/>
                    </p:cNvSpPr>
                    <p:nvPr/>
                  </p:nvSpPr>
                  <p:spPr bwMode="auto">
                    <a:xfrm rot="10800000">
                      <a:off x="2101433" y="2667794"/>
                      <a:ext cx="1588" cy="230188"/>
                    </a:xfrm>
                    <a:prstGeom prst="rect">
                      <a:avLst/>
                    </a:prstGeom>
                    <a:solidFill>
                      <a:srgbClr val="D98D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89" name="Rectangle 366">
                      <a:extLst>
                        <a:ext uri="{FF2B5EF4-FFF2-40B4-BE49-F238E27FC236}">
                          <a16:creationId xmlns:a16="http://schemas.microsoft.com/office/drawing/2014/main" xmlns="" id="{19AE8BF3-F45F-5D47-92B4-5F56F2F535A2}"/>
                        </a:ext>
                      </a:extLst>
                    </p:cNvPr>
                    <p:cNvSpPr>
                      <a:spLocks noChangeArrowheads="1"/>
                    </p:cNvSpPr>
                    <p:nvPr/>
                  </p:nvSpPr>
                  <p:spPr bwMode="auto">
                    <a:xfrm rot="10800000">
                      <a:off x="2098258" y="2667794"/>
                      <a:ext cx="3175" cy="230188"/>
                    </a:xfrm>
                    <a:prstGeom prst="rect">
                      <a:avLst/>
                    </a:prstGeom>
                    <a:solidFill>
                      <a:srgbClr val="D98D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90" name="Rectangle 367">
                      <a:extLst>
                        <a:ext uri="{FF2B5EF4-FFF2-40B4-BE49-F238E27FC236}">
                          <a16:creationId xmlns:a16="http://schemas.microsoft.com/office/drawing/2014/main" xmlns="" id="{C8D52544-0819-6D4B-8987-B9F1396224BF}"/>
                        </a:ext>
                      </a:extLst>
                    </p:cNvPr>
                    <p:cNvSpPr>
                      <a:spLocks noChangeArrowheads="1"/>
                    </p:cNvSpPr>
                    <p:nvPr/>
                  </p:nvSpPr>
                  <p:spPr bwMode="auto">
                    <a:xfrm rot="10800000">
                      <a:off x="2096671" y="2667794"/>
                      <a:ext cx="1588" cy="230188"/>
                    </a:xfrm>
                    <a:prstGeom prst="rect">
                      <a:avLst/>
                    </a:prstGeom>
                    <a:solidFill>
                      <a:srgbClr val="D98D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91" name="Rectangle 368">
                      <a:extLst>
                        <a:ext uri="{FF2B5EF4-FFF2-40B4-BE49-F238E27FC236}">
                          <a16:creationId xmlns:a16="http://schemas.microsoft.com/office/drawing/2014/main" xmlns="" id="{F309977D-6A35-0943-BCF1-BEC82F5497FE}"/>
                        </a:ext>
                      </a:extLst>
                    </p:cNvPr>
                    <p:cNvSpPr>
                      <a:spLocks noChangeArrowheads="1"/>
                    </p:cNvSpPr>
                    <p:nvPr/>
                  </p:nvSpPr>
                  <p:spPr bwMode="auto">
                    <a:xfrm rot="10800000">
                      <a:off x="2095083" y="2667794"/>
                      <a:ext cx="1588" cy="230188"/>
                    </a:xfrm>
                    <a:prstGeom prst="rect">
                      <a:avLst/>
                    </a:prstGeom>
                    <a:solidFill>
                      <a:srgbClr val="D98D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92" name="Rectangle 369">
                      <a:extLst>
                        <a:ext uri="{FF2B5EF4-FFF2-40B4-BE49-F238E27FC236}">
                          <a16:creationId xmlns:a16="http://schemas.microsoft.com/office/drawing/2014/main" xmlns="" id="{FAEFC5A0-C6CE-5047-A085-B7B39B5B4C11}"/>
                        </a:ext>
                      </a:extLst>
                    </p:cNvPr>
                    <p:cNvSpPr>
                      <a:spLocks noChangeArrowheads="1"/>
                    </p:cNvSpPr>
                    <p:nvPr/>
                  </p:nvSpPr>
                  <p:spPr bwMode="auto">
                    <a:xfrm rot="10800000">
                      <a:off x="2093496" y="2667794"/>
                      <a:ext cx="1588" cy="230188"/>
                    </a:xfrm>
                    <a:prstGeom prst="rect">
                      <a:avLst/>
                    </a:prstGeom>
                    <a:solidFill>
                      <a:srgbClr val="D98F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93" name="Rectangle 370">
                      <a:extLst>
                        <a:ext uri="{FF2B5EF4-FFF2-40B4-BE49-F238E27FC236}">
                          <a16:creationId xmlns:a16="http://schemas.microsoft.com/office/drawing/2014/main" xmlns="" id="{6B31CE59-6FBB-EA47-B42D-152A9FE2DBF0}"/>
                        </a:ext>
                      </a:extLst>
                    </p:cNvPr>
                    <p:cNvSpPr>
                      <a:spLocks noChangeArrowheads="1"/>
                    </p:cNvSpPr>
                    <p:nvPr/>
                  </p:nvSpPr>
                  <p:spPr bwMode="auto">
                    <a:xfrm rot="10800000">
                      <a:off x="2091908" y="2667794"/>
                      <a:ext cx="1588" cy="230188"/>
                    </a:xfrm>
                    <a:prstGeom prst="rect">
                      <a:avLst/>
                    </a:prstGeom>
                    <a:solidFill>
                      <a:srgbClr val="D98F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94" name="Rectangle 371">
                      <a:extLst>
                        <a:ext uri="{FF2B5EF4-FFF2-40B4-BE49-F238E27FC236}">
                          <a16:creationId xmlns:a16="http://schemas.microsoft.com/office/drawing/2014/main" xmlns="" id="{27F06B4D-73DE-3942-B515-5351BBE89B71}"/>
                        </a:ext>
                      </a:extLst>
                    </p:cNvPr>
                    <p:cNvSpPr>
                      <a:spLocks noChangeArrowheads="1"/>
                    </p:cNvSpPr>
                    <p:nvPr/>
                  </p:nvSpPr>
                  <p:spPr bwMode="auto">
                    <a:xfrm rot="10800000">
                      <a:off x="2090321" y="2667794"/>
                      <a:ext cx="1588" cy="230188"/>
                    </a:xfrm>
                    <a:prstGeom prst="rect">
                      <a:avLst/>
                    </a:prstGeom>
                    <a:solidFill>
                      <a:srgbClr val="D98F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95" name="Rectangle 372">
                      <a:extLst>
                        <a:ext uri="{FF2B5EF4-FFF2-40B4-BE49-F238E27FC236}">
                          <a16:creationId xmlns:a16="http://schemas.microsoft.com/office/drawing/2014/main" xmlns="" id="{89C0993A-23A7-1849-969B-CAFC407C84F3}"/>
                        </a:ext>
                      </a:extLst>
                    </p:cNvPr>
                    <p:cNvSpPr>
                      <a:spLocks noChangeArrowheads="1"/>
                    </p:cNvSpPr>
                    <p:nvPr/>
                  </p:nvSpPr>
                  <p:spPr bwMode="auto">
                    <a:xfrm rot="10800000">
                      <a:off x="2087146" y="2667794"/>
                      <a:ext cx="3175" cy="230188"/>
                    </a:xfrm>
                    <a:prstGeom prst="rect">
                      <a:avLst/>
                    </a:prstGeom>
                    <a:solidFill>
                      <a:srgbClr val="D98F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96" name="Rectangle 373">
                      <a:extLst>
                        <a:ext uri="{FF2B5EF4-FFF2-40B4-BE49-F238E27FC236}">
                          <a16:creationId xmlns:a16="http://schemas.microsoft.com/office/drawing/2014/main" xmlns="" id="{FAC70F64-5460-8244-94A9-A4A80814B84A}"/>
                        </a:ext>
                      </a:extLst>
                    </p:cNvPr>
                    <p:cNvSpPr>
                      <a:spLocks noChangeArrowheads="1"/>
                    </p:cNvSpPr>
                    <p:nvPr/>
                  </p:nvSpPr>
                  <p:spPr bwMode="auto">
                    <a:xfrm rot="10800000">
                      <a:off x="2085558" y="2667794"/>
                      <a:ext cx="1588" cy="230188"/>
                    </a:xfrm>
                    <a:prstGeom prst="rect">
                      <a:avLst/>
                    </a:prstGeom>
                    <a:solidFill>
                      <a:srgbClr val="DB91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97" name="Rectangle 374">
                      <a:extLst>
                        <a:ext uri="{FF2B5EF4-FFF2-40B4-BE49-F238E27FC236}">
                          <a16:creationId xmlns:a16="http://schemas.microsoft.com/office/drawing/2014/main" xmlns="" id="{0BE63C28-62F9-1D43-B3AD-F5282D7C2772}"/>
                        </a:ext>
                      </a:extLst>
                    </p:cNvPr>
                    <p:cNvSpPr>
                      <a:spLocks noChangeArrowheads="1"/>
                    </p:cNvSpPr>
                    <p:nvPr/>
                  </p:nvSpPr>
                  <p:spPr bwMode="auto">
                    <a:xfrm rot="10800000">
                      <a:off x="2083971" y="2667794"/>
                      <a:ext cx="1588" cy="230188"/>
                    </a:xfrm>
                    <a:prstGeom prst="rect">
                      <a:avLst/>
                    </a:prstGeom>
                    <a:solidFill>
                      <a:srgbClr val="DB91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98" name="Rectangle 375">
                      <a:extLst>
                        <a:ext uri="{FF2B5EF4-FFF2-40B4-BE49-F238E27FC236}">
                          <a16:creationId xmlns:a16="http://schemas.microsoft.com/office/drawing/2014/main" xmlns="" id="{506AA05D-13A7-AA48-96BF-F523DCEDCB8B}"/>
                        </a:ext>
                      </a:extLst>
                    </p:cNvPr>
                    <p:cNvSpPr>
                      <a:spLocks noChangeArrowheads="1"/>
                    </p:cNvSpPr>
                    <p:nvPr/>
                  </p:nvSpPr>
                  <p:spPr bwMode="auto">
                    <a:xfrm rot="10800000">
                      <a:off x="2082383" y="2667794"/>
                      <a:ext cx="1588" cy="230188"/>
                    </a:xfrm>
                    <a:prstGeom prst="rect">
                      <a:avLst/>
                    </a:prstGeom>
                    <a:solidFill>
                      <a:srgbClr val="DB91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99" name="Rectangle 376">
                      <a:extLst>
                        <a:ext uri="{FF2B5EF4-FFF2-40B4-BE49-F238E27FC236}">
                          <a16:creationId xmlns:a16="http://schemas.microsoft.com/office/drawing/2014/main" xmlns="" id="{B9EB3FEB-FA1C-854C-94DE-5A9A02D8A8AE}"/>
                        </a:ext>
                      </a:extLst>
                    </p:cNvPr>
                    <p:cNvSpPr>
                      <a:spLocks noChangeArrowheads="1"/>
                    </p:cNvSpPr>
                    <p:nvPr/>
                  </p:nvSpPr>
                  <p:spPr bwMode="auto">
                    <a:xfrm rot="10800000">
                      <a:off x="2080796" y="2667794"/>
                      <a:ext cx="1588" cy="230188"/>
                    </a:xfrm>
                    <a:prstGeom prst="rect">
                      <a:avLst/>
                    </a:prstGeom>
                    <a:solidFill>
                      <a:srgbClr val="DB91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00" name="Rectangle 377">
                      <a:extLst>
                        <a:ext uri="{FF2B5EF4-FFF2-40B4-BE49-F238E27FC236}">
                          <a16:creationId xmlns:a16="http://schemas.microsoft.com/office/drawing/2014/main" xmlns="" id="{2FC9B23C-6B9F-0D48-996B-496F83D06C68}"/>
                        </a:ext>
                      </a:extLst>
                    </p:cNvPr>
                    <p:cNvSpPr>
                      <a:spLocks noChangeArrowheads="1"/>
                    </p:cNvSpPr>
                    <p:nvPr/>
                  </p:nvSpPr>
                  <p:spPr bwMode="auto">
                    <a:xfrm rot="10800000">
                      <a:off x="2079208" y="2667794"/>
                      <a:ext cx="1588" cy="230188"/>
                    </a:xfrm>
                    <a:prstGeom prst="rect">
                      <a:avLst/>
                    </a:prstGeom>
                    <a:solidFill>
                      <a:srgbClr val="DB91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01" name="Rectangle 378">
                      <a:extLst>
                        <a:ext uri="{FF2B5EF4-FFF2-40B4-BE49-F238E27FC236}">
                          <a16:creationId xmlns:a16="http://schemas.microsoft.com/office/drawing/2014/main" xmlns="" id="{16682E94-1FEE-6143-AC46-D1E188DA226B}"/>
                        </a:ext>
                      </a:extLst>
                    </p:cNvPr>
                    <p:cNvSpPr>
                      <a:spLocks noChangeArrowheads="1"/>
                    </p:cNvSpPr>
                    <p:nvPr/>
                  </p:nvSpPr>
                  <p:spPr bwMode="auto">
                    <a:xfrm rot="10800000">
                      <a:off x="2076033" y="2667794"/>
                      <a:ext cx="3175" cy="230188"/>
                    </a:xfrm>
                    <a:prstGeom prst="rect">
                      <a:avLst/>
                    </a:prstGeom>
                    <a:solidFill>
                      <a:srgbClr val="DB9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02" name="Rectangle 379">
                      <a:extLst>
                        <a:ext uri="{FF2B5EF4-FFF2-40B4-BE49-F238E27FC236}">
                          <a16:creationId xmlns:a16="http://schemas.microsoft.com/office/drawing/2014/main" xmlns="" id="{7542BAE3-5AB8-CF4C-BB8D-F797BB195268}"/>
                        </a:ext>
                      </a:extLst>
                    </p:cNvPr>
                    <p:cNvSpPr>
                      <a:spLocks noChangeArrowheads="1"/>
                    </p:cNvSpPr>
                    <p:nvPr/>
                  </p:nvSpPr>
                  <p:spPr bwMode="auto">
                    <a:xfrm rot="10800000">
                      <a:off x="2074446" y="2667794"/>
                      <a:ext cx="1588" cy="230188"/>
                    </a:xfrm>
                    <a:prstGeom prst="rect">
                      <a:avLst/>
                    </a:prstGeom>
                    <a:solidFill>
                      <a:srgbClr val="DB9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03" name="Rectangle 380">
                      <a:extLst>
                        <a:ext uri="{FF2B5EF4-FFF2-40B4-BE49-F238E27FC236}">
                          <a16:creationId xmlns:a16="http://schemas.microsoft.com/office/drawing/2014/main" xmlns="" id="{5DCAA80F-BDC4-0840-BD73-C86E25448978}"/>
                        </a:ext>
                      </a:extLst>
                    </p:cNvPr>
                    <p:cNvSpPr>
                      <a:spLocks noChangeArrowheads="1"/>
                    </p:cNvSpPr>
                    <p:nvPr/>
                  </p:nvSpPr>
                  <p:spPr bwMode="auto">
                    <a:xfrm rot="10800000">
                      <a:off x="2072858" y="2667794"/>
                      <a:ext cx="1588" cy="230188"/>
                    </a:xfrm>
                    <a:prstGeom prst="rect">
                      <a:avLst/>
                    </a:prstGeom>
                    <a:solidFill>
                      <a:srgbClr val="DB93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04" name="Rectangle 381">
                      <a:extLst>
                        <a:ext uri="{FF2B5EF4-FFF2-40B4-BE49-F238E27FC236}">
                          <a16:creationId xmlns:a16="http://schemas.microsoft.com/office/drawing/2014/main" xmlns="" id="{C04BA0E6-8E3F-E646-A304-609B364F01D6}"/>
                        </a:ext>
                      </a:extLst>
                    </p:cNvPr>
                    <p:cNvSpPr>
                      <a:spLocks noChangeArrowheads="1"/>
                    </p:cNvSpPr>
                    <p:nvPr/>
                  </p:nvSpPr>
                  <p:spPr bwMode="auto">
                    <a:xfrm rot="10800000">
                      <a:off x="2071271" y="2667794"/>
                      <a:ext cx="1588" cy="230188"/>
                    </a:xfrm>
                    <a:prstGeom prst="rect">
                      <a:avLst/>
                    </a:prstGeom>
                    <a:solidFill>
                      <a:srgbClr val="DB93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05" name="Rectangle 382">
                      <a:extLst>
                        <a:ext uri="{FF2B5EF4-FFF2-40B4-BE49-F238E27FC236}">
                          <a16:creationId xmlns:a16="http://schemas.microsoft.com/office/drawing/2014/main" xmlns="" id="{89F0E15D-0A2B-4D4B-87EA-665832DFDD5C}"/>
                        </a:ext>
                      </a:extLst>
                    </p:cNvPr>
                    <p:cNvSpPr>
                      <a:spLocks noChangeArrowheads="1"/>
                    </p:cNvSpPr>
                    <p:nvPr/>
                  </p:nvSpPr>
                  <p:spPr bwMode="auto">
                    <a:xfrm rot="10800000">
                      <a:off x="2069683" y="2667794"/>
                      <a:ext cx="1588" cy="230188"/>
                    </a:xfrm>
                    <a:prstGeom prst="rect">
                      <a:avLst/>
                    </a:prstGeom>
                    <a:solidFill>
                      <a:srgbClr val="DB93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06" name="Rectangle 383">
                      <a:extLst>
                        <a:ext uri="{FF2B5EF4-FFF2-40B4-BE49-F238E27FC236}">
                          <a16:creationId xmlns:a16="http://schemas.microsoft.com/office/drawing/2014/main" xmlns="" id="{0839BE27-D483-454C-ABEE-CF7A66014D01}"/>
                        </a:ext>
                      </a:extLst>
                    </p:cNvPr>
                    <p:cNvSpPr>
                      <a:spLocks noChangeArrowheads="1"/>
                    </p:cNvSpPr>
                    <p:nvPr/>
                  </p:nvSpPr>
                  <p:spPr bwMode="auto">
                    <a:xfrm rot="10800000">
                      <a:off x="2068096" y="2667794"/>
                      <a:ext cx="1588" cy="230188"/>
                    </a:xfrm>
                    <a:prstGeom prst="rect">
                      <a:avLst/>
                    </a:prstGeom>
                    <a:solidFill>
                      <a:srgbClr val="DB93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07" name="Rectangle 384">
                      <a:extLst>
                        <a:ext uri="{FF2B5EF4-FFF2-40B4-BE49-F238E27FC236}">
                          <a16:creationId xmlns:a16="http://schemas.microsoft.com/office/drawing/2014/main" xmlns="" id="{205B16D7-03BD-3147-A207-79644FD36B31}"/>
                        </a:ext>
                      </a:extLst>
                    </p:cNvPr>
                    <p:cNvSpPr>
                      <a:spLocks noChangeArrowheads="1"/>
                    </p:cNvSpPr>
                    <p:nvPr/>
                  </p:nvSpPr>
                  <p:spPr bwMode="auto">
                    <a:xfrm rot="10800000">
                      <a:off x="2064921" y="2667794"/>
                      <a:ext cx="3175" cy="230188"/>
                    </a:xfrm>
                    <a:prstGeom prst="rect">
                      <a:avLst/>
                    </a:prstGeom>
                    <a:solidFill>
                      <a:srgbClr val="DB93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08" name="Rectangle 385">
                      <a:extLst>
                        <a:ext uri="{FF2B5EF4-FFF2-40B4-BE49-F238E27FC236}">
                          <a16:creationId xmlns:a16="http://schemas.microsoft.com/office/drawing/2014/main" xmlns="" id="{A01DD473-B1A3-014F-B9E9-F3ECD16051F5}"/>
                        </a:ext>
                      </a:extLst>
                    </p:cNvPr>
                    <p:cNvSpPr>
                      <a:spLocks noChangeArrowheads="1"/>
                    </p:cNvSpPr>
                    <p:nvPr/>
                  </p:nvSpPr>
                  <p:spPr bwMode="auto">
                    <a:xfrm rot="10800000">
                      <a:off x="2063333" y="2667794"/>
                      <a:ext cx="1588" cy="230188"/>
                    </a:xfrm>
                    <a:prstGeom prst="rect">
                      <a:avLst/>
                    </a:prstGeom>
                    <a:solidFill>
                      <a:srgbClr val="DB93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09" name="Rectangle 386">
                      <a:extLst>
                        <a:ext uri="{FF2B5EF4-FFF2-40B4-BE49-F238E27FC236}">
                          <a16:creationId xmlns:a16="http://schemas.microsoft.com/office/drawing/2014/main" xmlns="" id="{E9C396FE-6424-2245-BC92-C419B50F2DDE}"/>
                        </a:ext>
                      </a:extLst>
                    </p:cNvPr>
                    <p:cNvSpPr>
                      <a:spLocks noChangeArrowheads="1"/>
                    </p:cNvSpPr>
                    <p:nvPr/>
                  </p:nvSpPr>
                  <p:spPr bwMode="auto">
                    <a:xfrm rot="10800000">
                      <a:off x="2061746" y="2667794"/>
                      <a:ext cx="1588" cy="230188"/>
                    </a:xfrm>
                    <a:prstGeom prst="rect">
                      <a:avLst/>
                    </a:prstGeom>
                    <a:solidFill>
                      <a:srgbClr val="DB93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10" name="Rectangle 387">
                      <a:extLst>
                        <a:ext uri="{FF2B5EF4-FFF2-40B4-BE49-F238E27FC236}">
                          <a16:creationId xmlns:a16="http://schemas.microsoft.com/office/drawing/2014/main" xmlns="" id="{30794937-ADC0-2D48-A7BE-B8A7C58BC7F5}"/>
                        </a:ext>
                      </a:extLst>
                    </p:cNvPr>
                    <p:cNvSpPr>
                      <a:spLocks noChangeArrowheads="1"/>
                    </p:cNvSpPr>
                    <p:nvPr/>
                  </p:nvSpPr>
                  <p:spPr bwMode="auto">
                    <a:xfrm rot="10800000">
                      <a:off x="2060158" y="2667794"/>
                      <a:ext cx="1588" cy="230188"/>
                    </a:xfrm>
                    <a:prstGeom prst="rect">
                      <a:avLst/>
                    </a:prstGeom>
                    <a:solidFill>
                      <a:srgbClr val="DE9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11" name="Rectangle 388">
                      <a:extLst>
                        <a:ext uri="{FF2B5EF4-FFF2-40B4-BE49-F238E27FC236}">
                          <a16:creationId xmlns:a16="http://schemas.microsoft.com/office/drawing/2014/main" xmlns="" id="{279FB03F-3770-F345-9448-0424995AC211}"/>
                        </a:ext>
                      </a:extLst>
                    </p:cNvPr>
                    <p:cNvSpPr>
                      <a:spLocks noChangeArrowheads="1"/>
                    </p:cNvSpPr>
                    <p:nvPr/>
                  </p:nvSpPr>
                  <p:spPr bwMode="auto">
                    <a:xfrm rot="10800000">
                      <a:off x="2058571" y="2667794"/>
                      <a:ext cx="1588" cy="230188"/>
                    </a:xfrm>
                    <a:prstGeom prst="rect">
                      <a:avLst/>
                    </a:prstGeom>
                    <a:solidFill>
                      <a:srgbClr val="DE9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12" name="Rectangle 389">
                      <a:extLst>
                        <a:ext uri="{FF2B5EF4-FFF2-40B4-BE49-F238E27FC236}">
                          <a16:creationId xmlns:a16="http://schemas.microsoft.com/office/drawing/2014/main" xmlns="" id="{17B0D7A2-5B6E-4749-896D-735C46FF3F2D}"/>
                        </a:ext>
                      </a:extLst>
                    </p:cNvPr>
                    <p:cNvSpPr>
                      <a:spLocks noChangeArrowheads="1"/>
                    </p:cNvSpPr>
                    <p:nvPr/>
                  </p:nvSpPr>
                  <p:spPr bwMode="auto">
                    <a:xfrm rot="10800000">
                      <a:off x="2056983" y="2667794"/>
                      <a:ext cx="1588" cy="230188"/>
                    </a:xfrm>
                    <a:prstGeom prst="rect">
                      <a:avLst/>
                    </a:prstGeom>
                    <a:solidFill>
                      <a:srgbClr val="DE9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13" name="Rectangle 390">
                      <a:extLst>
                        <a:ext uri="{FF2B5EF4-FFF2-40B4-BE49-F238E27FC236}">
                          <a16:creationId xmlns:a16="http://schemas.microsoft.com/office/drawing/2014/main" xmlns="" id="{808DDB5E-68CB-DB40-8B9B-0FCF66B2CC11}"/>
                        </a:ext>
                      </a:extLst>
                    </p:cNvPr>
                    <p:cNvSpPr>
                      <a:spLocks noChangeArrowheads="1"/>
                    </p:cNvSpPr>
                    <p:nvPr/>
                  </p:nvSpPr>
                  <p:spPr bwMode="auto">
                    <a:xfrm rot="10800000">
                      <a:off x="2055396" y="2667794"/>
                      <a:ext cx="1588" cy="230188"/>
                    </a:xfrm>
                    <a:prstGeom prst="rect">
                      <a:avLst/>
                    </a:prstGeom>
                    <a:solidFill>
                      <a:srgbClr val="DE9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14" name="Rectangle 391">
                      <a:extLst>
                        <a:ext uri="{FF2B5EF4-FFF2-40B4-BE49-F238E27FC236}">
                          <a16:creationId xmlns:a16="http://schemas.microsoft.com/office/drawing/2014/main" xmlns="" id="{21EEFC39-9DB6-D949-89ED-3744D686A005}"/>
                        </a:ext>
                      </a:extLst>
                    </p:cNvPr>
                    <p:cNvSpPr>
                      <a:spLocks noChangeArrowheads="1"/>
                    </p:cNvSpPr>
                    <p:nvPr/>
                  </p:nvSpPr>
                  <p:spPr bwMode="auto">
                    <a:xfrm rot="10800000">
                      <a:off x="2052221" y="2667794"/>
                      <a:ext cx="3175" cy="230188"/>
                    </a:xfrm>
                    <a:prstGeom prst="rect">
                      <a:avLst/>
                    </a:prstGeom>
                    <a:solidFill>
                      <a:srgbClr val="DE9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15" name="Rectangle 392">
                      <a:extLst>
                        <a:ext uri="{FF2B5EF4-FFF2-40B4-BE49-F238E27FC236}">
                          <a16:creationId xmlns:a16="http://schemas.microsoft.com/office/drawing/2014/main" xmlns="" id="{7E3C1671-660C-4C44-995B-4D5AD5573761}"/>
                        </a:ext>
                      </a:extLst>
                    </p:cNvPr>
                    <p:cNvSpPr>
                      <a:spLocks noChangeArrowheads="1"/>
                    </p:cNvSpPr>
                    <p:nvPr/>
                  </p:nvSpPr>
                  <p:spPr bwMode="auto">
                    <a:xfrm rot="10800000">
                      <a:off x="2050633" y="2667794"/>
                      <a:ext cx="1588" cy="230188"/>
                    </a:xfrm>
                    <a:prstGeom prst="rect">
                      <a:avLst/>
                    </a:prstGeom>
                    <a:solidFill>
                      <a:srgbClr val="DE9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16" name="Rectangle 393">
                      <a:extLst>
                        <a:ext uri="{FF2B5EF4-FFF2-40B4-BE49-F238E27FC236}">
                          <a16:creationId xmlns:a16="http://schemas.microsoft.com/office/drawing/2014/main" xmlns="" id="{37FD1806-7758-0744-BE51-249247479655}"/>
                        </a:ext>
                      </a:extLst>
                    </p:cNvPr>
                    <p:cNvSpPr>
                      <a:spLocks noChangeArrowheads="1"/>
                    </p:cNvSpPr>
                    <p:nvPr/>
                  </p:nvSpPr>
                  <p:spPr bwMode="auto">
                    <a:xfrm rot="10800000">
                      <a:off x="2049046" y="2667794"/>
                      <a:ext cx="1588" cy="230188"/>
                    </a:xfrm>
                    <a:prstGeom prst="rect">
                      <a:avLst/>
                    </a:prstGeom>
                    <a:solidFill>
                      <a:srgbClr val="DE9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17" name="Rectangle 394">
                      <a:extLst>
                        <a:ext uri="{FF2B5EF4-FFF2-40B4-BE49-F238E27FC236}">
                          <a16:creationId xmlns:a16="http://schemas.microsoft.com/office/drawing/2014/main" xmlns="" id="{D6BFE1F8-4BEC-DE48-AE24-37A16083563D}"/>
                        </a:ext>
                      </a:extLst>
                    </p:cNvPr>
                    <p:cNvSpPr>
                      <a:spLocks noChangeArrowheads="1"/>
                    </p:cNvSpPr>
                    <p:nvPr/>
                  </p:nvSpPr>
                  <p:spPr bwMode="auto">
                    <a:xfrm rot="10800000">
                      <a:off x="2047458" y="2667794"/>
                      <a:ext cx="1588" cy="230188"/>
                    </a:xfrm>
                    <a:prstGeom prst="rect">
                      <a:avLst/>
                    </a:prstGeom>
                    <a:solidFill>
                      <a:srgbClr val="DE9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18" name="Rectangle 395">
                      <a:extLst>
                        <a:ext uri="{FF2B5EF4-FFF2-40B4-BE49-F238E27FC236}">
                          <a16:creationId xmlns:a16="http://schemas.microsoft.com/office/drawing/2014/main" xmlns="" id="{9F287FB1-C4DF-6341-9AC9-DB110C1C7EC0}"/>
                        </a:ext>
                      </a:extLst>
                    </p:cNvPr>
                    <p:cNvSpPr>
                      <a:spLocks noChangeArrowheads="1"/>
                    </p:cNvSpPr>
                    <p:nvPr/>
                  </p:nvSpPr>
                  <p:spPr bwMode="auto">
                    <a:xfrm rot="10800000">
                      <a:off x="2045871" y="2667794"/>
                      <a:ext cx="1588" cy="230188"/>
                    </a:xfrm>
                    <a:prstGeom prst="rect">
                      <a:avLst/>
                    </a:prstGeom>
                    <a:solidFill>
                      <a:srgbClr val="DE97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19" name="Rectangle 396">
                      <a:extLst>
                        <a:ext uri="{FF2B5EF4-FFF2-40B4-BE49-F238E27FC236}">
                          <a16:creationId xmlns:a16="http://schemas.microsoft.com/office/drawing/2014/main" xmlns="" id="{67365F22-6111-BE4B-966E-B32526612D98}"/>
                        </a:ext>
                      </a:extLst>
                    </p:cNvPr>
                    <p:cNvSpPr>
                      <a:spLocks noChangeArrowheads="1"/>
                    </p:cNvSpPr>
                    <p:nvPr/>
                  </p:nvSpPr>
                  <p:spPr bwMode="auto">
                    <a:xfrm rot="10800000">
                      <a:off x="2044283" y="2667794"/>
                      <a:ext cx="1588" cy="230188"/>
                    </a:xfrm>
                    <a:prstGeom prst="rect">
                      <a:avLst/>
                    </a:prstGeom>
                    <a:solidFill>
                      <a:srgbClr val="DE99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20" name="Rectangle 397">
                      <a:extLst>
                        <a:ext uri="{FF2B5EF4-FFF2-40B4-BE49-F238E27FC236}">
                          <a16:creationId xmlns:a16="http://schemas.microsoft.com/office/drawing/2014/main" xmlns="" id="{64BC2A78-6849-B546-BBB5-4E58D7071AAA}"/>
                        </a:ext>
                      </a:extLst>
                    </p:cNvPr>
                    <p:cNvSpPr>
                      <a:spLocks noChangeArrowheads="1"/>
                    </p:cNvSpPr>
                    <p:nvPr/>
                  </p:nvSpPr>
                  <p:spPr bwMode="auto">
                    <a:xfrm rot="10800000">
                      <a:off x="2041108" y="2667794"/>
                      <a:ext cx="3175" cy="230188"/>
                    </a:xfrm>
                    <a:prstGeom prst="rect">
                      <a:avLst/>
                    </a:prstGeom>
                    <a:solidFill>
                      <a:srgbClr val="DE99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21" name="Rectangle 398">
                      <a:extLst>
                        <a:ext uri="{FF2B5EF4-FFF2-40B4-BE49-F238E27FC236}">
                          <a16:creationId xmlns:a16="http://schemas.microsoft.com/office/drawing/2014/main" xmlns="" id="{01E039B4-8E12-8346-AB99-731F8786F7F6}"/>
                        </a:ext>
                      </a:extLst>
                    </p:cNvPr>
                    <p:cNvSpPr>
                      <a:spLocks noChangeArrowheads="1"/>
                    </p:cNvSpPr>
                    <p:nvPr/>
                  </p:nvSpPr>
                  <p:spPr bwMode="auto">
                    <a:xfrm rot="10800000">
                      <a:off x="2039521" y="2667794"/>
                      <a:ext cx="1588" cy="230188"/>
                    </a:xfrm>
                    <a:prstGeom prst="rect">
                      <a:avLst/>
                    </a:prstGeom>
                    <a:solidFill>
                      <a:srgbClr val="DE99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22" name="Rectangle 399">
                      <a:extLst>
                        <a:ext uri="{FF2B5EF4-FFF2-40B4-BE49-F238E27FC236}">
                          <a16:creationId xmlns:a16="http://schemas.microsoft.com/office/drawing/2014/main" xmlns="" id="{53C57F72-F684-8A4B-B70C-667FC829AEFA}"/>
                        </a:ext>
                      </a:extLst>
                    </p:cNvPr>
                    <p:cNvSpPr>
                      <a:spLocks noChangeArrowheads="1"/>
                    </p:cNvSpPr>
                    <p:nvPr/>
                  </p:nvSpPr>
                  <p:spPr bwMode="auto">
                    <a:xfrm rot="10800000">
                      <a:off x="2037933" y="2667794"/>
                      <a:ext cx="1588" cy="230188"/>
                    </a:xfrm>
                    <a:prstGeom prst="rect">
                      <a:avLst/>
                    </a:prstGeom>
                    <a:solidFill>
                      <a:srgbClr val="DE99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23" name="Rectangle 400">
                      <a:extLst>
                        <a:ext uri="{FF2B5EF4-FFF2-40B4-BE49-F238E27FC236}">
                          <a16:creationId xmlns:a16="http://schemas.microsoft.com/office/drawing/2014/main" xmlns="" id="{05B1C7A5-5A54-0349-9562-4A90FA6B84B3}"/>
                        </a:ext>
                      </a:extLst>
                    </p:cNvPr>
                    <p:cNvSpPr>
                      <a:spLocks noChangeArrowheads="1"/>
                    </p:cNvSpPr>
                    <p:nvPr/>
                  </p:nvSpPr>
                  <p:spPr bwMode="auto">
                    <a:xfrm rot="10800000">
                      <a:off x="2036346" y="2667794"/>
                      <a:ext cx="1588" cy="230188"/>
                    </a:xfrm>
                    <a:prstGeom prst="rect">
                      <a:avLst/>
                    </a:prstGeom>
                    <a:solidFill>
                      <a:srgbClr val="DE99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24" name="Rectangle 401">
                      <a:extLst>
                        <a:ext uri="{FF2B5EF4-FFF2-40B4-BE49-F238E27FC236}">
                          <a16:creationId xmlns:a16="http://schemas.microsoft.com/office/drawing/2014/main" xmlns="" id="{292D2C9C-B95C-694A-B1AC-E75A5402CAD5}"/>
                        </a:ext>
                      </a:extLst>
                    </p:cNvPr>
                    <p:cNvSpPr>
                      <a:spLocks noChangeArrowheads="1"/>
                    </p:cNvSpPr>
                    <p:nvPr/>
                  </p:nvSpPr>
                  <p:spPr bwMode="auto">
                    <a:xfrm rot="10800000">
                      <a:off x="2034758" y="2667794"/>
                      <a:ext cx="1588" cy="230188"/>
                    </a:xfrm>
                    <a:prstGeom prst="rect">
                      <a:avLst/>
                    </a:prstGeom>
                    <a:solidFill>
                      <a:srgbClr val="E09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25" name="Rectangle 402">
                      <a:extLst>
                        <a:ext uri="{FF2B5EF4-FFF2-40B4-BE49-F238E27FC236}">
                          <a16:creationId xmlns:a16="http://schemas.microsoft.com/office/drawing/2014/main" xmlns="" id="{74E06C94-EA4E-9B41-8168-8435EDE878AF}"/>
                        </a:ext>
                      </a:extLst>
                    </p:cNvPr>
                    <p:cNvSpPr>
                      <a:spLocks noChangeArrowheads="1"/>
                    </p:cNvSpPr>
                    <p:nvPr/>
                  </p:nvSpPr>
                  <p:spPr bwMode="auto">
                    <a:xfrm rot="10800000">
                      <a:off x="2033171" y="2667794"/>
                      <a:ext cx="1588" cy="230188"/>
                    </a:xfrm>
                    <a:prstGeom prst="rect">
                      <a:avLst/>
                    </a:prstGeom>
                    <a:solidFill>
                      <a:srgbClr val="E09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26" name="Rectangle 403">
                      <a:extLst>
                        <a:ext uri="{FF2B5EF4-FFF2-40B4-BE49-F238E27FC236}">
                          <a16:creationId xmlns:a16="http://schemas.microsoft.com/office/drawing/2014/main" xmlns="" id="{B91C22D3-F89E-6540-97A8-86240D903F73}"/>
                        </a:ext>
                      </a:extLst>
                    </p:cNvPr>
                    <p:cNvSpPr>
                      <a:spLocks noChangeArrowheads="1"/>
                    </p:cNvSpPr>
                    <p:nvPr/>
                  </p:nvSpPr>
                  <p:spPr bwMode="auto">
                    <a:xfrm rot="10800000">
                      <a:off x="2029996" y="2667794"/>
                      <a:ext cx="3175" cy="230188"/>
                    </a:xfrm>
                    <a:prstGeom prst="rect">
                      <a:avLst/>
                    </a:prstGeom>
                    <a:solidFill>
                      <a:srgbClr val="E09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27" name="Rectangle 404">
                      <a:extLst>
                        <a:ext uri="{FF2B5EF4-FFF2-40B4-BE49-F238E27FC236}">
                          <a16:creationId xmlns:a16="http://schemas.microsoft.com/office/drawing/2014/main" xmlns="" id="{B805BB0D-8B29-3C4E-9CD9-D77FE0404BA7}"/>
                        </a:ext>
                      </a:extLst>
                    </p:cNvPr>
                    <p:cNvSpPr>
                      <a:spLocks noChangeArrowheads="1"/>
                    </p:cNvSpPr>
                    <p:nvPr/>
                  </p:nvSpPr>
                  <p:spPr bwMode="auto">
                    <a:xfrm rot="10800000">
                      <a:off x="2028408" y="2667794"/>
                      <a:ext cx="1588" cy="230188"/>
                    </a:xfrm>
                    <a:prstGeom prst="rect">
                      <a:avLst/>
                    </a:prstGeom>
                    <a:solidFill>
                      <a:srgbClr val="E09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28" name="Rectangle 405">
                      <a:extLst>
                        <a:ext uri="{FF2B5EF4-FFF2-40B4-BE49-F238E27FC236}">
                          <a16:creationId xmlns:a16="http://schemas.microsoft.com/office/drawing/2014/main" xmlns="" id="{E30ED201-8795-7D4F-B3F5-2834CCCD76F0}"/>
                        </a:ext>
                      </a:extLst>
                    </p:cNvPr>
                    <p:cNvSpPr>
                      <a:spLocks noChangeArrowheads="1"/>
                    </p:cNvSpPr>
                    <p:nvPr/>
                  </p:nvSpPr>
                  <p:spPr bwMode="auto">
                    <a:xfrm rot="10800000">
                      <a:off x="2026821" y="2667794"/>
                      <a:ext cx="1588" cy="230188"/>
                    </a:xfrm>
                    <a:prstGeom prst="rect">
                      <a:avLst/>
                    </a:prstGeom>
                    <a:solidFill>
                      <a:srgbClr val="E09D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29" name="Rectangle 7">
                      <a:extLst>
                        <a:ext uri="{FF2B5EF4-FFF2-40B4-BE49-F238E27FC236}">
                          <a16:creationId xmlns:a16="http://schemas.microsoft.com/office/drawing/2014/main" xmlns="" id="{D83ECDEC-CE78-5F44-AE46-1DC4055EAB04}"/>
                        </a:ext>
                      </a:extLst>
                    </p:cNvPr>
                    <p:cNvSpPr>
                      <a:spLocks noChangeArrowheads="1"/>
                    </p:cNvSpPr>
                    <p:nvPr/>
                  </p:nvSpPr>
                  <p:spPr bwMode="auto">
                    <a:xfrm rot="10800000">
                      <a:off x="2753895" y="2667794"/>
                      <a:ext cx="1588" cy="230188"/>
                    </a:xfrm>
                    <a:prstGeom prst="rect">
                      <a:avLst/>
                    </a:prstGeom>
                    <a:solidFill>
                      <a:srgbClr val="8F1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30" name="Rectangle 8">
                      <a:extLst>
                        <a:ext uri="{FF2B5EF4-FFF2-40B4-BE49-F238E27FC236}">
                          <a16:creationId xmlns:a16="http://schemas.microsoft.com/office/drawing/2014/main" xmlns="" id="{1DA7A860-F645-C240-A367-D442FD4002AE}"/>
                        </a:ext>
                      </a:extLst>
                    </p:cNvPr>
                    <p:cNvSpPr>
                      <a:spLocks noChangeArrowheads="1"/>
                    </p:cNvSpPr>
                    <p:nvPr/>
                  </p:nvSpPr>
                  <p:spPr bwMode="auto">
                    <a:xfrm rot="10800000">
                      <a:off x="2750721" y="2667794"/>
                      <a:ext cx="3175" cy="230188"/>
                    </a:xfrm>
                    <a:prstGeom prst="rect">
                      <a:avLst/>
                    </a:prstGeom>
                    <a:solidFill>
                      <a:srgbClr val="8F1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31" name="Rectangle 9">
                      <a:extLst>
                        <a:ext uri="{FF2B5EF4-FFF2-40B4-BE49-F238E27FC236}">
                          <a16:creationId xmlns:a16="http://schemas.microsoft.com/office/drawing/2014/main" xmlns="" id="{FD3ADE23-1FA4-E649-AFEE-1D04B13E724C}"/>
                        </a:ext>
                      </a:extLst>
                    </p:cNvPr>
                    <p:cNvSpPr>
                      <a:spLocks noChangeArrowheads="1"/>
                    </p:cNvSpPr>
                    <p:nvPr/>
                  </p:nvSpPr>
                  <p:spPr bwMode="auto">
                    <a:xfrm rot="10800000">
                      <a:off x="2749133" y="2667794"/>
                      <a:ext cx="1588" cy="230188"/>
                    </a:xfrm>
                    <a:prstGeom prst="rect">
                      <a:avLst/>
                    </a:prstGeom>
                    <a:solidFill>
                      <a:srgbClr val="8F1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32" name="Rectangle 10">
                      <a:extLst>
                        <a:ext uri="{FF2B5EF4-FFF2-40B4-BE49-F238E27FC236}">
                          <a16:creationId xmlns:a16="http://schemas.microsoft.com/office/drawing/2014/main" xmlns="" id="{EA2773AD-79C2-8348-BD5A-5A73139CDBAB}"/>
                        </a:ext>
                      </a:extLst>
                    </p:cNvPr>
                    <p:cNvSpPr>
                      <a:spLocks noChangeArrowheads="1"/>
                    </p:cNvSpPr>
                    <p:nvPr/>
                  </p:nvSpPr>
                  <p:spPr bwMode="auto">
                    <a:xfrm rot="10800000">
                      <a:off x="2747545" y="2667794"/>
                      <a:ext cx="1588" cy="230188"/>
                    </a:xfrm>
                    <a:prstGeom prst="rect">
                      <a:avLst/>
                    </a:prstGeom>
                    <a:solidFill>
                      <a:srgbClr val="8F1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33" name="Rectangle 11">
                      <a:extLst>
                        <a:ext uri="{FF2B5EF4-FFF2-40B4-BE49-F238E27FC236}">
                          <a16:creationId xmlns:a16="http://schemas.microsoft.com/office/drawing/2014/main" xmlns="" id="{815CFC62-28CB-0F40-8963-5C056098FAD5}"/>
                        </a:ext>
                      </a:extLst>
                    </p:cNvPr>
                    <p:cNvSpPr>
                      <a:spLocks noChangeArrowheads="1"/>
                    </p:cNvSpPr>
                    <p:nvPr/>
                  </p:nvSpPr>
                  <p:spPr bwMode="auto">
                    <a:xfrm rot="10800000">
                      <a:off x="2745958" y="2667794"/>
                      <a:ext cx="1588" cy="230188"/>
                    </a:xfrm>
                    <a:prstGeom prst="rect">
                      <a:avLst/>
                    </a:prstGeom>
                    <a:solidFill>
                      <a:srgbClr val="8F1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34" name="Rectangle 12">
                      <a:extLst>
                        <a:ext uri="{FF2B5EF4-FFF2-40B4-BE49-F238E27FC236}">
                          <a16:creationId xmlns:a16="http://schemas.microsoft.com/office/drawing/2014/main" xmlns="" id="{C56D9A41-C869-B045-A180-9C142933CCE0}"/>
                        </a:ext>
                      </a:extLst>
                    </p:cNvPr>
                    <p:cNvSpPr>
                      <a:spLocks noChangeArrowheads="1"/>
                    </p:cNvSpPr>
                    <p:nvPr/>
                  </p:nvSpPr>
                  <p:spPr bwMode="auto">
                    <a:xfrm rot="10800000">
                      <a:off x="2744370" y="2667794"/>
                      <a:ext cx="1588" cy="230188"/>
                    </a:xfrm>
                    <a:prstGeom prst="rect">
                      <a:avLst/>
                    </a:prstGeom>
                    <a:solidFill>
                      <a:srgbClr val="8F1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35" name="Rectangle 13">
                      <a:extLst>
                        <a:ext uri="{FF2B5EF4-FFF2-40B4-BE49-F238E27FC236}">
                          <a16:creationId xmlns:a16="http://schemas.microsoft.com/office/drawing/2014/main" xmlns="" id="{70A6DA2D-71EE-CC43-A6EE-502BA0EDBB12}"/>
                        </a:ext>
                      </a:extLst>
                    </p:cNvPr>
                    <p:cNvSpPr>
                      <a:spLocks noChangeArrowheads="1"/>
                    </p:cNvSpPr>
                    <p:nvPr/>
                  </p:nvSpPr>
                  <p:spPr bwMode="auto">
                    <a:xfrm rot="10800000">
                      <a:off x="2742783" y="2667794"/>
                      <a:ext cx="1588" cy="230188"/>
                    </a:xfrm>
                    <a:prstGeom prst="rect">
                      <a:avLst/>
                    </a:prstGeom>
                    <a:solidFill>
                      <a:srgbClr val="9114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36" name="Rectangle 14">
                      <a:extLst>
                        <a:ext uri="{FF2B5EF4-FFF2-40B4-BE49-F238E27FC236}">
                          <a16:creationId xmlns:a16="http://schemas.microsoft.com/office/drawing/2014/main" xmlns="" id="{5B27BC61-A4F0-AF43-9BEA-B6406FA7D72A}"/>
                        </a:ext>
                      </a:extLst>
                    </p:cNvPr>
                    <p:cNvSpPr>
                      <a:spLocks noChangeArrowheads="1"/>
                    </p:cNvSpPr>
                    <p:nvPr/>
                  </p:nvSpPr>
                  <p:spPr bwMode="auto">
                    <a:xfrm rot="10800000">
                      <a:off x="2739608" y="2667794"/>
                      <a:ext cx="3175" cy="230188"/>
                    </a:xfrm>
                    <a:prstGeom prst="rect">
                      <a:avLst/>
                    </a:prstGeom>
                    <a:solidFill>
                      <a:srgbClr val="9114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37" name="Rectangle 15">
                      <a:extLst>
                        <a:ext uri="{FF2B5EF4-FFF2-40B4-BE49-F238E27FC236}">
                          <a16:creationId xmlns:a16="http://schemas.microsoft.com/office/drawing/2014/main" xmlns="" id="{64C1CE09-5BA5-3141-AF9E-B4B52EBE60C8}"/>
                        </a:ext>
                      </a:extLst>
                    </p:cNvPr>
                    <p:cNvSpPr>
                      <a:spLocks noChangeArrowheads="1"/>
                    </p:cNvSpPr>
                    <p:nvPr/>
                  </p:nvSpPr>
                  <p:spPr bwMode="auto">
                    <a:xfrm rot="10800000">
                      <a:off x="2738020" y="2667794"/>
                      <a:ext cx="1588" cy="230188"/>
                    </a:xfrm>
                    <a:prstGeom prst="rect">
                      <a:avLst/>
                    </a:prstGeom>
                    <a:solidFill>
                      <a:srgbClr val="9114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38" name="Rectangle 16">
                      <a:extLst>
                        <a:ext uri="{FF2B5EF4-FFF2-40B4-BE49-F238E27FC236}">
                          <a16:creationId xmlns:a16="http://schemas.microsoft.com/office/drawing/2014/main" xmlns="" id="{7FDFDE03-B751-F94D-B842-834FF5332A62}"/>
                        </a:ext>
                      </a:extLst>
                    </p:cNvPr>
                    <p:cNvSpPr>
                      <a:spLocks noChangeArrowheads="1"/>
                    </p:cNvSpPr>
                    <p:nvPr/>
                  </p:nvSpPr>
                  <p:spPr bwMode="auto">
                    <a:xfrm rot="10800000">
                      <a:off x="2736433" y="2667794"/>
                      <a:ext cx="1588" cy="230188"/>
                    </a:xfrm>
                    <a:prstGeom prst="rect">
                      <a:avLst/>
                    </a:prstGeom>
                    <a:solidFill>
                      <a:srgbClr val="9116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39" name="Rectangle 17">
                      <a:extLst>
                        <a:ext uri="{FF2B5EF4-FFF2-40B4-BE49-F238E27FC236}">
                          <a16:creationId xmlns:a16="http://schemas.microsoft.com/office/drawing/2014/main" xmlns="" id="{50087E68-A2FE-994A-BEDA-DFC86F35391E}"/>
                        </a:ext>
                      </a:extLst>
                    </p:cNvPr>
                    <p:cNvSpPr>
                      <a:spLocks noChangeArrowheads="1"/>
                    </p:cNvSpPr>
                    <p:nvPr/>
                  </p:nvSpPr>
                  <p:spPr bwMode="auto">
                    <a:xfrm rot="10800000">
                      <a:off x="2734845" y="2667794"/>
                      <a:ext cx="1588" cy="230188"/>
                    </a:xfrm>
                    <a:prstGeom prst="rect">
                      <a:avLst/>
                    </a:prstGeom>
                    <a:solidFill>
                      <a:srgbClr val="9116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40" name="Rectangle 18">
                      <a:extLst>
                        <a:ext uri="{FF2B5EF4-FFF2-40B4-BE49-F238E27FC236}">
                          <a16:creationId xmlns:a16="http://schemas.microsoft.com/office/drawing/2014/main" xmlns="" id="{E56582E8-92E1-4340-BA8F-3CA106B39DDB}"/>
                        </a:ext>
                      </a:extLst>
                    </p:cNvPr>
                    <p:cNvSpPr>
                      <a:spLocks noChangeArrowheads="1"/>
                    </p:cNvSpPr>
                    <p:nvPr/>
                  </p:nvSpPr>
                  <p:spPr bwMode="auto">
                    <a:xfrm rot="10800000">
                      <a:off x="2733258" y="2667794"/>
                      <a:ext cx="1588" cy="230188"/>
                    </a:xfrm>
                    <a:prstGeom prst="rect">
                      <a:avLst/>
                    </a:prstGeom>
                    <a:solidFill>
                      <a:srgbClr val="9116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41" name="Rectangle 19">
                      <a:extLst>
                        <a:ext uri="{FF2B5EF4-FFF2-40B4-BE49-F238E27FC236}">
                          <a16:creationId xmlns:a16="http://schemas.microsoft.com/office/drawing/2014/main" xmlns="" id="{4338A3B3-1502-294F-9436-817E698F00EF}"/>
                        </a:ext>
                      </a:extLst>
                    </p:cNvPr>
                    <p:cNvSpPr>
                      <a:spLocks noChangeArrowheads="1"/>
                    </p:cNvSpPr>
                    <p:nvPr/>
                  </p:nvSpPr>
                  <p:spPr bwMode="auto">
                    <a:xfrm rot="10800000">
                      <a:off x="2731670" y="2667794"/>
                      <a:ext cx="1588" cy="230188"/>
                    </a:xfrm>
                    <a:prstGeom prst="rect">
                      <a:avLst/>
                    </a:prstGeom>
                    <a:solidFill>
                      <a:srgbClr val="9116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42" name="Rectangle 20">
                      <a:extLst>
                        <a:ext uri="{FF2B5EF4-FFF2-40B4-BE49-F238E27FC236}">
                          <a16:creationId xmlns:a16="http://schemas.microsoft.com/office/drawing/2014/main" xmlns="" id="{E4FC9A7C-491C-BB48-B930-4273254C36B3}"/>
                        </a:ext>
                      </a:extLst>
                    </p:cNvPr>
                    <p:cNvSpPr>
                      <a:spLocks noChangeArrowheads="1"/>
                    </p:cNvSpPr>
                    <p:nvPr/>
                  </p:nvSpPr>
                  <p:spPr bwMode="auto">
                    <a:xfrm rot="10800000">
                      <a:off x="2728496" y="2667794"/>
                      <a:ext cx="3175" cy="230188"/>
                    </a:xfrm>
                    <a:prstGeom prst="rect">
                      <a:avLst/>
                    </a:prstGeom>
                    <a:solidFill>
                      <a:srgbClr val="9117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43" name="Rectangle 21">
                      <a:extLst>
                        <a:ext uri="{FF2B5EF4-FFF2-40B4-BE49-F238E27FC236}">
                          <a16:creationId xmlns:a16="http://schemas.microsoft.com/office/drawing/2014/main" xmlns="" id="{840DFD91-8658-5F42-8D82-B86DFD9CA378}"/>
                        </a:ext>
                      </a:extLst>
                    </p:cNvPr>
                    <p:cNvSpPr>
                      <a:spLocks noChangeArrowheads="1"/>
                    </p:cNvSpPr>
                    <p:nvPr/>
                  </p:nvSpPr>
                  <p:spPr bwMode="auto">
                    <a:xfrm rot="10800000">
                      <a:off x="2726908" y="2667794"/>
                      <a:ext cx="1588" cy="230188"/>
                    </a:xfrm>
                    <a:prstGeom prst="rect">
                      <a:avLst/>
                    </a:prstGeom>
                    <a:solidFill>
                      <a:srgbClr val="9117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44" name="Rectangle 22">
                      <a:extLst>
                        <a:ext uri="{FF2B5EF4-FFF2-40B4-BE49-F238E27FC236}">
                          <a16:creationId xmlns:a16="http://schemas.microsoft.com/office/drawing/2014/main" xmlns="" id="{9360E5B0-4979-9C40-B66E-D7BB3290065C}"/>
                        </a:ext>
                      </a:extLst>
                    </p:cNvPr>
                    <p:cNvSpPr>
                      <a:spLocks noChangeArrowheads="1"/>
                    </p:cNvSpPr>
                    <p:nvPr/>
                  </p:nvSpPr>
                  <p:spPr bwMode="auto">
                    <a:xfrm rot="10800000">
                      <a:off x="2725320" y="2667794"/>
                      <a:ext cx="1588" cy="230188"/>
                    </a:xfrm>
                    <a:prstGeom prst="rect">
                      <a:avLst/>
                    </a:prstGeom>
                    <a:solidFill>
                      <a:srgbClr val="9117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45" name="Rectangle 23">
                      <a:extLst>
                        <a:ext uri="{FF2B5EF4-FFF2-40B4-BE49-F238E27FC236}">
                          <a16:creationId xmlns:a16="http://schemas.microsoft.com/office/drawing/2014/main" xmlns="" id="{952BE275-88C9-EC4F-8D77-D06C9031DF2C}"/>
                        </a:ext>
                      </a:extLst>
                    </p:cNvPr>
                    <p:cNvSpPr>
                      <a:spLocks noChangeArrowheads="1"/>
                    </p:cNvSpPr>
                    <p:nvPr/>
                  </p:nvSpPr>
                  <p:spPr bwMode="auto">
                    <a:xfrm rot="10800000">
                      <a:off x="2723733" y="2667794"/>
                      <a:ext cx="1588" cy="230188"/>
                    </a:xfrm>
                    <a:prstGeom prst="rect">
                      <a:avLst/>
                    </a:prstGeom>
                    <a:solidFill>
                      <a:srgbClr val="9117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46" name="Rectangle 24">
                      <a:extLst>
                        <a:ext uri="{FF2B5EF4-FFF2-40B4-BE49-F238E27FC236}">
                          <a16:creationId xmlns:a16="http://schemas.microsoft.com/office/drawing/2014/main" xmlns="" id="{1D1CA645-668A-4844-9542-064F20C7543F}"/>
                        </a:ext>
                      </a:extLst>
                    </p:cNvPr>
                    <p:cNvSpPr>
                      <a:spLocks noChangeArrowheads="1"/>
                    </p:cNvSpPr>
                    <p:nvPr/>
                  </p:nvSpPr>
                  <p:spPr bwMode="auto">
                    <a:xfrm rot="10800000">
                      <a:off x="2722145" y="2667794"/>
                      <a:ext cx="1588" cy="230188"/>
                    </a:xfrm>
                    <a:prstGeom prst="rect">
                      <a:avLst/>
                    </a:prstGeom>
                    <a:solidFill>
                      <a:srgbClr val="9119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47" name="Rectangle 25">
                      <a:extLst>
                        <a:ext uri="{FF2B5EF4-FFF2-40B4-BE49-F238E27FC236}">
                          <a16:creationId xmlns:a16="http://schemas.microsoft.com/office/drawing/2014/main" xmlns="" id="{7546E67C-1207-9E4B-A23E-8FD237E75475}"/>
                        </a:ext>
                      </a:extLst>
                    </p:cNvPr>
                    <p:cNvSpPr>
                      <a:spLocks noChangeArrowheads="1"/>
                    </p:cNvSpPr>
                    <p:nvPr/>
                  </p:nvSpPr>
                  <p:spPr bwMode="auto">
                    <a:xfrm rot="10800000">
                      <a:off x="2720558" y="2667794"/>
                      <a:ext cx="1588" cy="230188"/>
                    </a:xfrm>
                    <a:prstGeom prst="rect">
                      <a:avLst/>
                    </a:prstGeom>
                    <a:solidFill>
                      <a:srgbClr val="9419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48" name="Rectangle 26">
                      <a:extLst>
                        <a:ext uri="{FF2B5EF4-FFF2-40B4-BE49-F238E27FC236}">
                          <a16:creationId xmlns:a16="http://schemas.microsoft.com/office/drawing/2014/main" xmlns="" id="{65C38662-C291-DF46-9EC6-A6DFD13FB435}"/>
                        </a:ext>
                      </a:extLst>
                    </p:cNvPr>
                    <p:cNvSpPr>
                      <a:spLocks noChangeArrowheads="1"/>
                    </p:cNvSpPr>
                    <p:nvPr/>
                  </p:nvSpPr>
                  <p:spPr bwMode="auto">
                    <a:xfrm rot="10800000">
                      <a:off x="2717383" y="2667794"/>
                      <a:ext cx="3175" cy="230188"/>
                    </a:xfrm>
                    <a:prstGeom prst="rect">
                      <a:avLst/>
                    </a:prstGeom>
                    <a:solidFill>
                      <a:srgbClr val="9419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49" name="Rectangle 27">
                      <a:extLst>
                        <a:ext uri="{FF2B5EF4-FFF2-40B4-BE49-F238E27FC236}">
                          <a16:creationId xmlns:a16="http://schemas.microsoft.com/office/drawing/2014/main" xmlns="" id="{B4F4FC02-2E8B-5E45-924A-9F83A27F8164}"/>
                        </a:ext>
                      </a:extLst>
                    </p:cNvPr>
                    <p:cNvSpPr>
                      <a:spLocks noChangeArrowheads="1"/>
                    </p:cNvSpPr>
                    <p:nvPr/>
                  </p:nvSpPr>
                  <p:spPr bwMode="auto">
                    <a:xfrm rot="10800000">
                      <a:off x="2715795" y="2667794"/>
                      <a:ext cx="1588" cy="230188"/>
                    </a:xfrm>
                    <a:prstGeom prst="rect">
                      <a:avLst/>
                    </a:prstGeom>
                    <a:solidFill>
                      <a:srgbClr val="9419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50" name="Rectangle 28">
                      <a:extLst>
                        <a:ext uri="{FF2B5EF4-FFF2-40B4-BE49-F238E27FC236}">
                          <a16:creationId xmlns:a16="http://schemas.microsoft.com/office/drawing/2014/main" xmlns="" id="{1C34C37B-1BE1-724F-843B-FA58F32326D7}"/>
                        </a:ext>
                      </a:extLst>
                    </p:cNvPr>
                    <p:cNvSpPr>
                      <a:spLocks noChangeArrowheads="1"/>
                    </p:cNvSpPr>
                    <p:nvPr/>
                  </p:nvSpPr>
                  <p:spPr bwMode="auto">
                    <a:xfrm rot="10800000">
                      <a:off x="2714208" y="2667794"/>
                      <a:ext cx="1588" cy="230188"/>
                    </a:xfrm>
                    <a:prstGeom prst="rect">
                      <a:avLst/>
                    </a:prstGeom>
                    <a:solidFill>
                      <a:srgbClr val="941B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51" name="Rectangle 29">
                      <a:extLst>
                        <a:ext uri="{FF2B5EF4-FFF2-40B4-BE49-F238E27FC236}">
                          <a16:creationId xmlns:a16="http://schemas.microsoft.com/office/drawing/2014/main" xmlns="" id="{398AB11F-FBE4-AE4D-9967-8DAAB235E559}"/>
                        </a:ext>
                      </a:extLst>
                    </p:cNvPr>
                    <p:cNvSpPr>
                      <a:spLocks noChangeArrowheads="1"/>
                    </p:cNvSpPr>
                    <p:nvPr/>
                  </p:nvSpPr>
                  <p:spPr bwMode="auto">
                    <a:xfrm rot="10800000">
                      <a:off x="2712620" y="2667794"/>
                      <a:ext cx="1588" cy="230188"/>
                    </a:xfrm>
                    <a:prstGeom prst="rect">
                      <a:avLst/>
                    </a:prstGeom>
                    <a:solidFill>
                      <a:srgbClr val="941B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52" name="Rectangle 30">
                      <a:extLst>
                        <a:ext uri="{FF2B5EF4-FFF2-40B4-BE49-F238E27FC236}">
                          <a16:creationId xmlns:a16="http://schemas.microsoft.com/office/drawing/2014/main" xmlns="" id="{2AC9843D-5EF2-5047-BCFD-05138FA80CCD}"/>
                        </a:ext>
                      </a:extLst>
                    </p:cNvPr>
                    <p:cNvSpPr>
                      <a:spLocks noChangeArrowheads="1"/>
                    </p:cNvSpPr>
                    <p:nvPr/>
                  </p:nvSpPr>
                  <p:spPr bwMode="auto">
                    <a:xfrm rot="10800000">
                      <a:off x="2711033" y="2667794"/>
                      <a:ext cx="1588" cy="230188"/>
                    </a:xfrm>
                    <a:prstGeom prst="rect">
                      <a:avLst/>
                    </a:prstGeom>
                    <a:solidFill>
                      <a:srgbClr val="941B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53" name="Rectangle 31">
                      <a:extLst>
                        <a:ext uri="{FF2B5EF4-FFF2-40B4-BE49-F238E27FC236}">
                          <a16:creationId xmlns:a16="http://schemas.microsoft.com/office/drawing/2014/main" xmlns="" id="{46FC4EC3-0772-CC4B-8F50-3A78EF6172DB}"/>
                        </a:ext>
                      </a:extLst>
                    </p:cNvPr>
                    <p:cNvSpPr>
                      <a:spLocks noChangeArrowheads="1"/>
                    </p:cNvSpPr>
                    <p:nvPr/>
                  </p:nvSpPr>
                  <p:spPr bwMode="auto">
                    <a:xfrm rot="10800000">
                      <a:off x="2709445" y="2667794"/>
                      <a:ext cx="1588" cy="230188"/>
                    </a:xfrm>
                    <a:prstGeom prst="rect">
                      <a:avLst/>
                    </a:prstGeom>
                    <a:solidFill>
                      <a:srgbClr val="941B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54" name="Rectangle 32">
                      <a:extLst>
                        <a:ext uri="{FF2B5EF4-FFF2-40B4-BE49-F238E27FC236}">
                          <a16:creationId xmlns:a16="http://schemas.microsoft.com/office/drawing/2014/main" xmlns="" id="{783A5114-C262-3242-9A70-016C2517FF59}"/>
                        </a:ext>
                      </a:extLst>
                    </p:cNvPr>
                    <p:cNvSpPr>
                      <a:spLocks noChangeArrowheads="1"/>
                    </p:cNvSpPr>
                    <p:nvPr/>
                  </p:nvSpPr>
                  <p:spPr bwMode="auto">
                    <a:xfrm rot="10800000">
                      <a:off x="2707858" y="2667794"/>
                      <a:ext cx="1588" cy="230188"/>
                    </a:xfrm>
                    <a:prstGeom prst="rect">
                      <a:avLst/>
                    </a:prstGeom>
                    <a:solidFill>
                      <a:srgbClr val="941C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55" name="Rectangle 33">
                      <a:extLst>
                        <a:ext uri="{FF2B5EF4-FFF2-40B4-BE49-F238E27FC236}">
                          <a16:creationId xmlns:a16="http://schemas.microsoft.com/office/drawing/2014/main" xmlns="" id="{956A90DC-569B-6942-9C15-B9D631DC0373}"/>
                        </a:ext>
                      </a:extLst>
                    </p:cNvPr>
                    <p:cNvSpPr>
                      <a:spLocks noChangeArrowheads="1"/>
                    </p:cNvSpPr>
                    <p:nvPr/>
                  </p:nvSpPr>
                  <p:spPr bwMode="auto">
                    <a:xfrm rot="10800000">
                      <a:off x="2704683" y="2667794"/>
                      <a:ext cx="3175" cy="230188"/>
                    </a:xfrm>
                    <a:prstGeom prst="rect">
                      <a:avLst/>
                    </a:prstGeom>
                    <a:solidFill>
                      <a:srgbClr val="941C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56" name="Rectangle 34">
                      <a:extLst>
                        <a:ext uri="{FF2B5EF4-FFF2-40B4-BE49-F238E27FC236}">
                          <a16:creationId xmlns:a16="http://schemas.microsoft.com/office/drawing/2014/main" xmlns="" id="{FCE1F2C5-F0E6-0C41-B15A-19832E2E86A3}"/>
                        </a:ext>
                      </a:extLst>
                    </p:cNvPr>
                    <p:cNvSpPr>
                      <a:spLocks noChangeArrowheads="1"/>
                    </p:cNvSpPr>
                    <p:nvPr/>
                  </p:nvSpPr>
                  <p:spPr bwMode="auto">
                    <a:xfrm rot="10800000">
                      <a:off x="2703095" y="2667794"/>
                      <a:ext cx="1588" cy="230188"/>
                    </a:xfrm>
                    <a:prstGeom prst="rect">
                      <a:avLst/>
                    </a:prstGeom>
                    <a:solidFill>
                      <a:srgbClr val="941C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57" name="Rectangle 35">
                      <a:extLst>
                        <a:ext uri="{FF2B5EF4-FFF2-40B4-BE49-F238E27FC236}">
                          <a16:creationId xmlns:a16="http://schemas.microsoft.com/office/drawing/2014/main" xmlns="" id="{250B45ED-BDB3-D94E-834F-7F5209896E5E}"/>
                        </a:ext>
                      </a:extLst>
                    </p:cNvPr>
                    <p:cNvSpPr>
                      <a:spLocks noChangeArrowheads="1"/>
                    </p:cNvSpPr>
                    <p:nvPr/>
                  </p:nvSpPr>
                  <p:spPr bwMode="auto">
                    <a:xfrm rot="10800000">
                      <a:off x="2701508" y="2667794"/>
                      <a:ext cx="1588" cy="230188"/>
                    </a:xfrm>
                    <a:prstGeom prst="rect">
                      <a:avLst/>
                    </a:prstGeom>
                    <a:solidFill>
                      <a:srgbClr val="941C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58" name="Rectangle 36">
                      <a:extLst>
                        <a:ext uri="{FF2B5EF4-FFF2-40B4-BE49-F238E27FC236}">
                          <a16:creationId xmlns:a16="http://schemas.microsoft.com/office/drawing/2014/main" xmlns="" id="{679151FB-CB83-C948-99F4-05CDF575E077}"/>
                        </a:ext>
                      </a:extLst>
                    </p:cNvPr>
                    <p:cNvSpPr>
                      <a:spLocks noChangeArrowheads="1"/>
                    </p:cNvSpPr>
                    <p:nvPr/>
                  </p:nvSpPr>
                  <p:spPr bwMode="auto">
                    <a:xfrm rot="10800000">
                      <a:off x="2699920" y="2667794"/>
                      <a:ext cx="1588" cy="230188"/>
                    </a:xfrm>
                    <a:prstGeom prst="rect">
                      <a:avLst/>
                    </a:prstGeom>
                    <a:solidFill>
                      <a:srgbClr val="941C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59" name="Rectangle 37">
                      <a:extLst>
                        <a:ext uri="{FF2B5EF4-FFF2-40B4-BE49-F238E27FC236}">
                          <a16:creationId xmlns:a16="http://schemas.microsoft.com/office/drawing/2014/main" xmlns="" id="{538A0C78-896C-B94E-AC44-4BAB1808782B}"/>
                        </a:ext>
                      </a:extLst>
                    </p:cNvPr>
                    <p:cNvSpPr>
                      <a:spLocks noChangeArrowheads="1"/>
                    </p:cNvSpPr>
                    <p:nvPr/>
                  </p:nvSpPr>
                  <p:spPr bwMode="auto">
                    <a:xfrm rot="10800000">
                      <a:off x="2698333" y="2667794"/>
                      <a:ext cx="1588" cy="230188"/>
                    </a:xfrm>
                    <a:prstGeom prst="rect">
                      <a:avLst/>
                    </a:prstGeom>
                    <a:solidFill>
                      <a:srgbClr val="961E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60" name="Rectangle 38">
                      <a:extLst>
                        <a:ext uri="{FF2B5EF4-FFF2-40B4-BE49-F238E27FC236}">
                          <a16:creationId xmlns:a16="http://schemas.microsoft.com/office/drawing/2014/main" xmlns="" id="{359265C3-D207-1049-B153-FF654C5577AC}"/>
                        </a:ext>
                      </a:extLst>
                    </p:cNvPr>
                    <p:cNvSpPr>
                      <a:spLocks noChangeArrowheads="1"/>
                    </p:cNvSpPr>
                    <p:nvPr/>
                  </p:nvSpPr>
                  <p:spPr bwMode="auto">
                    <a:xfrm rot="10800000">
                      <a:off x="2696745" y="2667794"/>
                      <a:ext cx="1588" cy="230188"/>
                    </a:xfrm>
                    <a:prstGeom prst="rect">
                      <a:avLst/>
                    </a:prstGeom>
                    <a:solidFill>
                      <a:srgbClr val="961E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61" name="Rectangle 39">
                      <a:extLst>
                        <a:ext uri="{FF2B5EF4-FFF2-40B4-BE49-F238E27FC236}">
                          <a16:creationId xmlns:a16="http://schemas.microsoft.com/office/drawing/2014/main" xmlns="" id="{F351D441-DA12-7149-B1DA-3CCB200909A7}"/>
                        </a:ext>
                      </a:extLst>
                    </p:cNvPr>
                    <p:cNvSpPr>
                      <a:spLocks noChangeArrowheads="1"/>
                    </p:cNvSpPr>
                    <p:nvPr/>
                  </p:nvSpPr>
                  <p:spPr bwMode="auto">
                    <a:xfrm rot="10800000">
                      <a:off x="2693571" y="2667794"/>
                      <a:ext cx="3175" cy="230188"/>
                    </a:xfrm>
                    <a:prstGeom prst="rect">
                      <a:avLst/>
                    </a:prstGeom>
                    <a:solidFill>
                      <a:srgbClr val="961E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62" name="Rectangle 40">
                      <a:extLst>
                        <a:ext uri="{FF2B5EF4-FFF2-40B4-BE49-F238E27FC236}">
                          <a16:creationId xmlns:a16="http://schemas.microsoft.com/office/drawing/2014/main" xmlns="" id="{8376E66B-A674-6C43-9968-503626005B46}"/>
                        </a:ext>
                      </a:extLst>
                    </p:cNvPr>
                    <p:cNvSpPr>
                      <a:spLocks noChangeArrowheads="1"/>
                    </p:cNvSpPr>
                    <p:nvPr/>
                  </p:nvSpPr>
                  <p:spPr bwMode="auto">
                    <a:xfrm rot="10800000">
                      <a:off x="2691983" y="2667794"/>
                      <a:ext cx="1588" cy="230188"/>
                    </a:xfrm>
                    <a:prstGeom prst="rect">
                      <a:avLst/>
                    </a:prstGeom>
                    <a:solidFill>
                      <a:srgbClr val="961E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63" name="Rectangle 41">
                      <a:extLst>
                        <a:ext uri="{FF2B5EF4-FFF2-40B4-BE49-F238E27FC236}">
                          <a16:creationId xmlns:a16="http://schemas.microsoft.com/office/drawing/2014/main" xmlns="" id="{40D543DD-2ECB-5D4B-BADF-A86CEC82C4C8}"/>
                        </a:ext>
                      </a:extLst>
                    </p:cNvPr>
                    <p:cNvSpPr>
                      <a:spLocks noChangeArrowheads="1"/>
                    </p:cNvSpPr>
                    <p:nvPr/>
                  </p:nvSpPr>
                  <p:spPr bwMode="auto">
                    <a:xfrm rot="10800000">
                      <a:off x="2690395" y="2667794"/>
                      <a:ext cx="1588" cy="230188"/>
                    </a:xfrm>
                    <a:prstGeom prst="rect">
                      <a:avLst/>
                    </a:prstGeom>
                    <a:solidFill>
                      <a:srgbClr val="962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64" name="Rectangle 42">
                      <a:extLst>
                        <a:ext uri="{FF2B5EF4-FFF2-40B4-BE49-F238E27FC236}">
                          <a16:creationId xmlns:a16="http://schemas.microsoft.com/office/drawing/2014/main" xmlns="" id="{C1CB2BA0-8446-B145-B985-6955E2611147}"/>
                        </a:ext>
                      </a:extLst>
                    </p:cNvPr>
                    <p:cNvSpPr>
                      <a:spLocks noChangeArrowheads="1"/>
                    </p:cNvSpPr>
                    <p:nvPr/>
                  </p:nvSpPr>
                  <p:spPr bwMode="auto">
                    <a:xfrm rot="10800000">
                      <a:off x="2688808" y="2667794"/>
                      <a:ext cx="1588" cy="230188"/>
                    </a:xfrm>
                    <a:prstGeom prst="rect">
                      <a:avLst/>
                    </a:prstGeom>
                    <a:solidFill>
                      <a:srgbClr val="962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65" name="Rectangle 43">
                      <a:extLst>
                        <a:ext uri="{FF2B5EF4-FFF2-40B4-BE49-F238E27FC236}">
                          <a16:creationId xmlns:a16="http://schemas.microsoft.com/office/drawing/2014/main" xmlns="" id="{03EBE8A4-5E51-0D44-B369-CA7ADA583562}"/>
                        </a:ext>
                      </a:extLst>
                    </p:cNvPr>
                    <p:cNvSpPr>
                      <a:spLocks noChangeArrowheads="1"/>
                    </p:cNvSpPr>
                    <p:nvPr/>
                  </p:nvSpPr>
                  <p:spPr bwMode="auto">
                    <a:xfrm rot="10800000">
                      <a:off x="2687220" y="2667794"/>
                      <a:ext cx="1588" cy="230188"/>
                    </a:xfrm>
                    <a:prstGeom prst="rect">
                      <a:avLst/>
                    </a:prstGeom>
                    <a:solidFill>
                      <a:srgbClr val="962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66" name="Rectangle 44">
                      <a:extLst>
                        <a:ext uri="{FF2B5EF4-FFF2-40B4-BE49-F238E27FC236}">
                          <a16:creationId xmlns:a16="http://schemas.microsoft.com/office/drawing/2014/main" xmlns="" id="{99AABEF4-9B8C-AA48-90B3-5D366C05FF1E}"/>
                        </a:ext>
                      </a:extLst>
                    </p:cNvPr>
                    <p:cNvSpPr>
                      <a:spLocks noChangeArrowheads="1"/>
                    </p:cNvSpPr>
                    <p:nvPr/>
                  </p:nvSpPr>
                  <p:spPr bwMode="auto">
                    <a:xfrm rot="10800000">
                      <a:off x="2685633" y="2667794"/>
                      <a:ext cx="1588" cy="230188"/>
                    </a:xfrm>
                    <a:prstGeom prst="rect">
                      <a:avLst/>
                    </a:prstGeom>
                    <a:solidFill>
                      <a:srgbClr val="962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67" name="Rectangle 45">
                      <a:extLst>
                        <a:ext uri="{FF2B5EF4-FFF2-40B4-BE49-F238E27FC236}">
                          <a16:creationId xmlns:a16="http://schemas.microsoft.com/office/drawing/2014/main" xmlns="" id="{9C4160DE-311B-AF46-AE9C-D7DA2D3AA730}"/>
                        </a:ext>
                      </a:extLst>
                    </p:cNvPr>
                    <p:cNvSpPr>
                      <a:spLocks noChangeArrowheads="1"/>
                    </p:cNvSpPr>
                    <p:nvPr/>
                  </p:nvSpPr>
                  <p:spPr bwMode="auto">
                    <a:xfrm rot="10800000">
                      <a:off x="2682458" y="2667794"/>
                      <a:ext cx="3175" cy="230188"/>
                    </a:xfrm>
                    <a:prstGeom prst="rect">
                      <a:avLst/>
                    </a:prstGeom>
                    <a:solidFill>
                      <a:srgbClr val="962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68" name="Rectangle 46">
                      <a:extLst>
                        <a:ext uri="{FF2B5EF4-FFF2-40B4-BE49-F238E27FC236}">
                          <a16:creationId xmlns:a16="http://schemas.microsoft.com/office/drawing/2014/main" xmlns="" id="{D3114A36-910B-7A4B-BE2C-A35DAAB92414}"/>
                        </a:ext>
                      </a:extLst>
                    </p:cNvPr>
                    <p:cNvSpPr>
                      <a:spLocks noChangeArrowheads="1"/>
                    </p:cNvSpPr>
                    <p:nvPr/>
                  </p:nvSpPr>
                  <p:spPr bwMode="auto">
                    <a:xfrm rot="10800000">
                      <a:off x="2680870" y="2667794"/>
                      <a:ext cx="1588" cy="230188"/>
                    </a:xfrm>
                    <a:prstGeom prst="rect">
                      <a:avLst/>
                    </a:prstGeom>
                    <a:solidFill>
                      <a:srgbClr val="962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69" name="Rectangle 47">
                      <a:extLst>
                        <a:ext uri="{FF2B5EF4-FFF2-40B4-BE49-F238E27FC236}">
                          <a16:creationId xmlns:a16="http://schemas.microsoft.com/office/drawing/2014/main" xmlns="" id="{85BB3EA3-B62E-474E-8B02-52ADB7CCC0E7}"/>
                        </a:ext>
                      </a:extLst>
                    </p:cNvPr>
                    <p:cNvSpPr>
                      <a:spLocks noChangeArrowheads="1"/>
                    </p:cNvSpPr>
                    <p:nvPr/>
                  </p:nvSpPr>
                  <p:spPr bwMode="auto">
                    <a:xfrm rot="10800000">
                      <a:off x="2679283" y="2667794"/>
                      <a:ext cx="1588" cy="230188"/>
                    </a:xfrm>
                    <a:prstGeom prst="rect">
                      <a:avLst/>
                    </a:prstGeom>
                    <a:solidFill>
                      <a:srgbClr val="962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70" name="Rectangle 48">
                      <a:extLst>
                        <a:ext uri="{FF2B5EF4-FFF2-40B4-BE49-F238E27FC236}">
                          <a16:creationId xmlns:a16="http://schemas.microsoft.com/office/drawing/2014/main" xmlns="" id="{AE5FA5AD-B78C-444A-9766-7E6E7260E856}"/>
                        </a:ext>
                      </a:extLst>
                    </p:cNvPr>
                    <p:cNvSpPr>
                      <a:spLocks noChangeArrowheads="1"/>
                    </p:cNvSpPr>
                    <p:nvPr/>
                  </p:nvSpPr>
                  <p:spPr bwMode="auto">
                    <a:xfrm rot="10800000">
                      <a:off x="2677695" y="2667794"/>
                      <a:ext cx="1588" cy="230188"/>
                    </a:xfrm>
                    <a:prstGeom prst="rect">
                      <a:avLst/>
                    </a:prstGeom>
                    <a:solidFill>
                      <a:srgbClr val="962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71" name="Rectangle 49">
                      <a:extLst>
                        <a:ext uri="{FF2B5EF4-FFF2-40B4-BE49-F238E27FC236}">
                          <a16:creationId xmlns:a16="http://schemas.microsoft.com/office/drawing/2014/main" xmlns="" id="{D244FB09-D6DB-BE4D-8435-0EE347FE4552}"/>
                        </a:ext>
                      </a:extLst>
                    </p:cNvPr>
                    <p:cNvSpPr>
                      <a:spLocks noChangeArrowheads="1"/>
                    </p:cNvSpPr>
                    <p:nvPr/>
                  </p:nvSpPr>
                  <p:spPr bwMode="auto">
                    <a:xfrm rot="10800000">
                      <a:off x="2676108" y="2667794"/>
                      <a:ext cx="1588" cy="230188"/>
                    </a:xfrm>
                    <a:prstGeom prst="rect">
                      <a:avLst/>
                    </a:prstGeom>
                    <a:solidFill>
                      <a:srgbClr val="9922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72" name="Rectangle 50">
                      <a:extLst>
                        <a:ext uri="{FF2B5EF4-FFF2-40B4-BE49-F238E27FC236}">
                          <a16:creationId xmlns:a16="http://schemas.microsoft.com/office/drawing/2014/main" xmlns="" id="{F5564D1B-8F85-D644-9D3D-C1F1CE473997}"/>
                        </a:ext>
                      </a:extLst>
                    </p:cNvPr>
                    <p:cNvSpPr>
                      <a:spLocks noChangeArrowheads="1"/>
                    </p:cNvSpPr>
                    <p:nvPr/>
                  </p:nvSpPr>
                  <p:spPr bwMode="auto">
                    <a:xfrm rot="10800000">
                      <a:off x="2674520" y="2667794"/>
                      <a:ext cx="1588" cy="230188"/>
                    </a:xfrm>
                    <a:prstGeom prst="rect">
                      <a:avLst/>
                    </a:prstGeom>
                    <a:solidFill>
                      <a:srgbClr val="9922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73" name="Rectangle 51">
                      <a:extLst>
                        <a:ext uri="{FF2B5EF4-FFF2-40B4-BE49-F238E27FC236}">
                          <a16:creationId xmlns:a16="http://schemas.microsoft.com/office/drawing/2014/main" xmlns="" id="{82C12838-21AF-B349-8162-BD61B71AFD59}"/>
                        </a:ext>
                      </a:extLst>
                    </p:cNvPr>
                    <p:cNvSpPr>
                      <a:spLocks noChangeArrowheads="1"/>
                    </p:cNvSpPr>
                    <p:nvPr/>
                  </p:nvSpPr>
                  <p:spPr bwMode="auto">
                    <a:xfrm rot="10800000">
                      <a:off x="2671346" y="2667794"/>
                      <a:ext cx="3175" cy="230188"/>
                    </a:xfrm>
                    <a:prstGeom prst="rect">
                      <a:avLst/>
                    </a:prstGeom>
                    <a:solidFill>
                      <a:srgbClr val="992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74" name="Rectangle 52">
                      <a:extLst>
                        <a:ext uri="{FF2B5EF4-FFF2-40B4-BE49-F238E27FC236}">
                          <a16:creationId xmlns:a16="http://schemas.microsoft.com/office/drawing/2014/main" xmlns="" id="{6198696F-E37C-4149-8FBC-C83949C6F24F}"/>
                        </a:ext>
                      </a:extLst>
                    </p:cNvPr>
                    <p:cNvSpPr>
                      <a:spLocks noChangeArrowheads="1"/>
                    </p:cNvSpPr>
                    <p:nvPr/>
                  </p:nvSpPr>
                  <p:spPr bwMode="auto">
                    <a:xfrm rot="10800000">
                      <a:off x="2669758" y="2667794"/>
                      <a:ext cx="1588" cy="230188"/>
                    </a:xfrm>
                    <a:prstGeom prst="rect">
                      <a:avLst/>
                    </a:prstGeom>
                    <a:solidFill>
                      <a:srgbClr val="992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75" name="Rectangle 53">
                      <a:extLst>
                        <a:ext uri="{FF2B5EF4-FFF2-40B4-BE49-F238E27FC236}">
                          <a16:creationId xmlns:a16="http://schemas.microsoft.com/office/drawing/2014/main" xmlns="" id="{0D823D66-56AE-104B-8311-4E4CF4BE5EEB}"/>
                        </a:ext>
                      </a:extLst>
                    </p:cNvPr>
                    <p:cNvSpPr>
                      <a:spLocks noChangeArrowheads="1"/>
                    </p:cNvSpPr>
                    <p:nvPr/>
                  </p:nvSpPr>
                  <p:spPr bwMode="auto">
                    <a:xfrm rot="10800000">
                      <a:off x="2668170" y="2667794"/>
                      <a:ext cx="1588" cy="230188"/>
                    </a:xfrm>
                    <a:prstGeom prst="rect">
                      <a:avLst/>
                    </a:prstGeom>
                    <a:solidFill>
                      <a:srgbClr val="992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76" name="Rectangle 54">
                      <a:extLst>
                        <a:ext uri="{FF2B5EF4-FFF2-40B4-BE49-F238E27FC236}">
                          <a16:creationId xmlns:a16="http://schemas.microsoft.com/office/drawing/2014/main" xmlns="" id="{9F476B0A-8486-4D40-985D-D06704A8412D}"/>
                        </a:ext>
                      </a:extLst>
                    </p:cNvPr>
                    <p:cNvSpPr>
                      <a:spLocks noChangeArrowheads="1"/>
                    </p:cNvSpPr>
                    <p:nvPr/>
                  </p:nvSpPr>
                  <p:spPr bwMode="auto">
                    <a:xfrm rot="10800000">
                      <a:off x="2666583" y="2667794"/>
                      <a:ext cx="1588" cy="230188"/>
                    </a:xfrm>
                    <a:prstGeom prst="rect">
                      <a:avLst/>
                    </a:prstGeom>
                    <a:solidFill>
                      <a:srgbClr val="992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77" name="Rectangle 55">
                      <a:extLst>
                        <a:ext uri="{FF2B5EF4-FFF2-40B4-BE49-F238E27FC236}">
                          <a16:creationId xmlns:a16="http://schemas.microsoft.com/office/drawing/2014/main" xmlns="" id="{B54DE58B-3D81-3C47-9DB0-77937B9A9991}"/>
                        </a:ext>
                      </a:extLst>
                    </p:cNvPr>
                    <p:cNvSpPr>
                      <a:spLocks noChangeArrowheads="1"/>
                    </p:cNvSpPr>
                    <p:nvPr/>
                  </p:nvSpPr>
                  <p:spPr bwMode="auto">
                    <a:xfrm rot="10800000">
                      <a:off x="2664995" y="2667794"/>
                      <a:ext cx="1588" cy="230188"/>
                    </a:xfrm>
                    <a:prstGeom prst="rect">
                      <a:avLst/>
                    </a:prstGeom>
                    <a:solidFill>
                      <a:srgbClr val="992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78" name="Rectangle 56">
                      <a:extLst>
                        <a:ext uri="{FF2B5EF4-FFF2-40B4-BE49-F238E27FC236}">
                          <a16:creationId xmlns:a16="http://schemas.microsoft.com/office/drawing/2014/main" xmlns="" id="{E45887FF-A6AB-194E-B496-2C949E9D911C}"/>
                        </a:ext>
                      </a:extLst>
                    </p:cNvPr>
                    <p:cNvSpPr>
                      <a:spLocks noChangeArrowheads="1"/>
                    </p:cNvSpPr>
                    <p:nvPr/>
                  </p:nvSpPr>
                  <p:spPr bwMode="auto">
                    <a:xfrm rot="10800000">
                      <a:off x="2663408" y="2667794"/>
                      <a:ext cx="1588" cy="230188"/>
                    </a:xfrm>
                    <a:prstGeom prst="rect">
                      <a:avLst/>
                    </a:prstGeom>
                    <a:solidFill>
                      <a:srgbClr val="9925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79" name="Rectangle 57">
                      <a:extLst>
                        <a:ext uri="{FF2B5EF4-FFF2-40B4-BE49-F238E27FC236}">
                          <a16:creationId xmlns:a16="http://schemas.microsoft.com/office/drawing/2014/main" xmlns="" id="{2C78CD40-CB20-D543-B660-273B9EB0C83B}"/>
                        </a:ext>
                      </a:extLst>
                    </p:cNvPr>
                    <p:cNvSpPr>
                      <a:spLocks noChangeArrowheads="1"/>
                    </p:cNvSpPr>
                    <p:nvPr/>
                  </p:nvSpPr>
                  <p:spPr bwMode="auto">
                    <a:xfrm rot="10800000">
                      <a:off x="2661820" y="2667794"/>
                      <a:ext cx="1588" cy="230188"/>
                    </a:xfrm>
                    <a:prstGeom prst="rect">
                      <a:avLst/>
                    </a:prstGeom>
                    <a:solidFill>
                      <a:srgbClr val="9925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80" name="Rectangle 58">
                      <a:extLst>
                        <a:ext uri="{FF2B5EF4-FFF2-40B4-BE49-F238E27FC236}">
                          <a16:creationId xmlns:a16="http://schemas.microsoft.com/office/drawing/2014/main" xmlns="" id="{FD95A5D8-BAD2-AF48-909D-1713F454EDAD}"/>
                        </a:ext>
                      </a:extLst>
                    </p:cNvPr>
                    <p:cNvSpPr>
                      <a:spLocks noChangeArrowheads="1"/>
                    </p:cNvSpPr>
                    <p:nvPr/>
                  </p:nvSpPr>
                  <p:spPr bwMode="auto">
                    <a:xfrm rot="10800000">
                      <a:off x="2658646" y="2667794"/>
                      <a:ext cx="3175" cy="230188"/>
                    </a:xfrm>
                    <a:prstGeom prst="rect">
                      <a:avLst/>
                    </a:prstGeom>
                    <a:solidFill>
                      <a:srgbClr val="9925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81" name="Rectangle 59">
                      <a:extLst>
                        <a:ext uri="{FF2B5EF4-FFF2-40B4-BE49-F238E27FC236}">
                          <a16:creationId xmlns:a16="http://schemas.microsoft.com/office/drawing/2014/main" xmlns="" id="{36838B11-4527-1A49-B535-08FCAD4A1A28}"/>
                        </a:ext>
                      </a:extLst>
                    </p:cNvPr>
                    <p:cNvSpPr>
                      <a:spLocks noChangeArrowheads="1"/>
                    </p:cNvSpPr>
                    <p:nvPr/>
                  </p:nvSpPr>
                  <p:spPr bwMode="auto">
                    <a:xfrm rot="10800000">
                      <a:off x="2657058" y="2667794"/>
                      <a:ext cx="1588" cy="230188"/>
                    </a:xfrm>
                    <a:prstGeom prst="rect">
                      <a:avLst/>
                    </a:prstGeom>
                    <a:solidFill>
                      <a:srgbClr val="9925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82" name="Rectangle 60">
                      <a:extLst>
                        <a:ext uri="{FF2B5EF4-FFF2-40B4-BE49-F238E27FC236}">
                          <a16:creationId xmlns:a16="http://schemas.microsoft.com/office/drawing/2014/main" xmlns="" id="{B2DBF474-552D-0147-9D61-1AC0AC2A5778}"/>
                        </a:ext>
                      </a:extLst>
                    </p:cNvPr>
                    <p:cNvSpPr>
                      <a:spLocks noChangeArrowheads="1"/>
                    </p:cNvSpPr>
                    <p:nvPr/>
                  </p:nvSpPr>
                  <p:spPr bwMode="auto">
                    <a:xfrm rot="10800000">
                      <a:off x="2655470" y="2667794"/>
                      <a:ext cx="1588" cy="230188"/>
                    </a:xfrm>
                    <a:prstGeom prst="rect">
                      <a:avLst/>
                    </a:prstGeom>
                    <a:solidFill>
                      <a:srgbClr val="9925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83" name="Rectangle 61">
                      <a:extLst>
                        <a:ext uri="{FF2B5EF4-FFF2-40B4-BE49-F238E27FC236}">
                          <a16:creationId xmlns:a16="http://schemas.microsoft.com/office/drawing/2014/main" xmlns="" id="{9AC3B3BF-4665-3E43-B43D-F363FC2E302F}"/>
                        </a:ext>
                      </a:extLst>
                    </p:cNvPr>
                    <p:cNvSpPr>
                      <a:spLocks noChangeArrowheads="1"/>
                    </p:cNvSpPr>
                    <p:nvPr/>
                  </p:nvSpPr>
                  <p:spPr bwMode="auto">
                    <a:xfrm rot="10800000">
                      <a:off x="2653883" y="2667794"/>
                      <a:ext cx="1588" cy="230188"/>
                    </a:xfrm>
                    <a:prstGeom prst="rect">
                      <a:avLst/>
                    </a:prstGeom>
                    <a:solidFill>
                      <a:srgbClr val="9C27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84" name="Rectangle 62">
                      <a:extLst>
                        <a:ext uri="{FF2B5EF4-FFF2-40B4-BE49-F238E27FC236}">
                          <a16:creationId xmlns:a16="http://schemas.microsoft.com/office/drawing/2014/main" xmlns="" id="{0E3BC55E-718A-7F4C-A072-364FD75C0CC6}"/>
                        </a:ext>
                      </a:extLst>
                    </p:cNvPr>
                    <p:cNvSpPr>
                      <a:spLocks noChangeArrowheads="1"/>
                    </p:cNvSpPr>
                    <p:nvPr/>
                  </p:nvSpPr>
                  <p:spPr bwMode="auto">
                    <a:xfrm rot="10800000">
                      <a:off x="2652295" y="2667794"/>
                      <a:ext cx="1588" cy="230188"/>
                    </a:xfrm>
                    <a:prstGeom prst="rect">
                      <a:avLst/>
                    </a:prstGeom>
                    <a:solidFill>
                      <a:srgbClr val="9C27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85" name="Rectangle 63">
                      <a:extLst>
                        <a:ext uri="{FF2B5EF4-FFF2-40B4-BE49-F238E27FC236}">
                          <a16:creationId xmlns:a16="http://schemas.microsoft.com/office/drawing/2014/main" xmlns="" id="{54EF03A9-E19F-3B49-A872-A4FD0E3DB9BB}"/>
                        </a:ext>
                      </a:extLst>
                    </p:cNvPr>
                    <p:cNvSpPr>
                      <a:spLocks noChangeArrowheads="1"/>
                    </p:cNvSpPr>
                    <p:nvPr/>
                  </p:nvSpPr>
                  <p:spPr bwMode="auto">
                    <a:xfrm rot="10800000">
                      <a:off x="2650708" y="2667794"/>
                      <a:ext cx="1588" cy="230188"/>
                    </a:xfrm>
                    <a:prstGeom prst="rect">
                      <a:avLst/>
                    </a:prstGeom>
                    <a:solidFill>
                      <a:srgbClr val="9C27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86" name="Rectangle 64">
                      <a:extLst>
                        <a:ext uri="{FF2B5EF4-FFF2-40B4-BE49-F238E27FC236}">
                          <a16:creationId xmlns:a16="http://schemas.microsoft.com/office/drawing/2014/main" xmlns="" id="{9B7236EF-80CA-7545-BB3B-0A523A4C1BDE}"/>
                        </a:ext>
                      </a:extLst>
                    </p:cNvPr>
                    <p:cNvSpPr>
                      <a:spLocks noChangeArrowheads="1"/>
                    </p:cNvSpPr>
                    <p:nvPr/>
                  </p:nvSpPr>
                  <p:spPr bwMode="auto">
                    <a:xfrm rot="10800000">
                      <a:off x="2647533" y="2667794"/>
                      <a:ext cx="3175" cy="230188"/>
                    </a:xfrm>
                    <a:prstGeom prst="rect">
                      <a:avLst/>
                    </a:prstGeom>
                    <a:solidFill>
                      <a:srgbClr val="9C27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87" name="Rectangle 65">
                      <a:extLst>
                        <a:ext uri="{FF2B5EF4-FFF2-40B4-BE49-F238E27FC236}">
                          <a16:creationId xmlns:a16="http://schemas.microsoft.com/office/drawing/2014/main" xmlns="" id="{383E6EF0-AD0C-1044-9D5A-89ABD4C19EAB}"/>
                        </a:ext>
                      </a:extLst>
                    </p:cNvPr>
                    <p:cNvSpPr>
                      <a:spLocks noChangeArrowheads="1"/>
                    </p:cNvSpPr>
                    <p:nvPr/>
                  </p:nvSpPr>
                  <p:spPr bwMode="auto">
                    <a:xfrm rot="10800000">
                      <a:off x="2645945" y="2667794"/>
                      <a:ext cx="1588" cy="230188"/>
                    </a:xfrm>
                    <a:prstGeom prst="rect">
                      <a:avLst/>
                    </a:prstGeom>
                    <a:solidFill>
                      <a:srgbClr val="9C27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88" name="Rectangle 66">
                      <a:extLst>
                        <a:ext uri="{FF2B5EF4-FFF2-40B4-BE49-F238E27FC236}">
                          <a16:creationId xmlns:a16="http://schemas.microsoft.com/office/drawing/2014/main" xmlns="" id="{4FE6C144-338D-AB4C-8A22-04A257E1767D}"/>
                        </a:ext>
                      </a:extLst>
                    </p:cNvPr>
                    <p:cNvSpPr>
                      <a:spLocks noChangeArrowheads="1"/>
                    </p:cNvSpPr>
                    <p:nvPr/>
                  </p:nvSpPr>
                  <p:spPr bwMode="auto">
                    <a:xfrm rot="10800000">
                      <a:off x="2644358" y="2667794"/>
                      <a:ext cx="1588" cy="230188"/>
                    </a:xfrm>
                    <a:prstGeom prst="rect">
                      <a:avLst/>
                    </a:prstGeom>
                    <a:solidFill>
                      <a:srgbClr val="9C27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89" name="Rectangle 67">
                      <a:extLst>
                        <a:ext uri="{FF2B5EF4-FFF2-40B4-BE49-F238E27FC236}">
                          <a16:creationId xmlns:a16="http://schemas.microsoft.com/office/drawing/2014/main" xmlns="" id="{D6F69C01-7946-B24D-AA85-C7EA3FEA6128}"/>
                        </a:ext>
                      </a:extLst>
                    </p:cNvPr>
                    <p:cNvSpPr>
                      <a:spLocks noChangeArrowheads="1"/>
                    </p:cNvSpPr>
                    <p:nvPr/>
                  </p:nvSpPr>
                  <p:spPr bwMode="auto">
                    <a:xfrm rot="10800000">
                      <a:off x="2642770" y="2667794"/>
                      <a:ext cx="1588" cy="230188"/>
                    </a:xfrm>
                    <a:prstGeom prst="rect">
                      <a:avLst/>
                    </a:prstGeom>
                    <a:solidFill>
                      <a:srgbClr val="9C28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90" name="Rectangle 68">
                      <a:extLst>
                        <a:ext uri="{FF2B5EF4-FFF2-40B4-BE49-F238E27FC236}">
                          <a16:creationId xmlns:a16="http://schemas.microsoft.com/office/drawing/2014/main" xmlns="" id="{3C74F735-C384-9344-AAB6-43C5CF42EC45}"/>
                        </a:ext>
                      </a:extLst>
                    </p:cNvPr>
                    <p:cNvSpPr>
                      <a:spLocks noChangeArrowheads="1"/>
                    </p:cNvSpPr>
                    <p:nvPr/>
                  </p:nvSpPr>
                  <p:spPr bwMode="auto">
                    <a:xfrm rot="10800000">
                      <a:off x="2641183" y="2667794"/>
                      <a:ext cx="1588" cy="230188"/>
                    </a:xfrm>
                    <a:prstGeom prst="rect">
                      <a:avLst/>
                    </a:prstGeom>
                    <a:solidFill>
                      <a:srgbClr val="9C28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91" name="Rectangle 69">
                      <a:extLst>
                        <a:ext uri="{FF2B5EF4-FFF2-40B4-BE49-F238E27FC236}">
                          <a16:creationId xmlns:a16="http://schemas.microsoft.com/office/drawing/2014/main" xmlns="" id="{8287BA08-0D4B-A149-A626-755AEE65F3A3}"/>
                        </a:ext>
                      </a:extLst>
                    </p:cNvPr>
                    <p:cNvSpPr>
                      <a:spLocks noChangeArrowheads="1"/>
                    </p:cNvSpPr>
                    <p:nvPr/>
                  </p:nvSpPr>
                  <p:spPr bwMode="auto">
                    <a:xfrm rot="10800000">
                      <a:off x="2639595" y="2667794"/>
                      <a:ext cx="1588" cy="230188"/>
                    </a:xfrm>
                    <a:prstGeom prst="rect">
                      <a:avLst/>
                    </a:prstGeom>
                    <a:solidFill>
                      <a:srgbClr val="9C28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92" name="Rectangle 70">
                      <a:extLst>
                        <a:ext uri="{FF2B5EF4-FFF2-40B4-BE49-F238E27FC236}">
                          <a16:creationId xmlns:a16="http://schemas.microsoft.com/office/drawing/2014/main" xmlns="" id="{7AF0F7C1-07B3-4E48-B953-08A2FCC2277E}"/>
                        </a:ext>
                      </a:extLst>
                    </p:cNvPr>
                    <p:cNvSpPr>
                      <a:spLocks noChangeArrowheads="1"/>
                    </p:cNvSpPr>
                    <p:nvPr/>
                  </p:nvSpPr>
                  <p:spPr bwMode="auto">
                    <a:xfrm rot="10800000">
                      <a:off x="2636421" y="2667794"/>
                      <a:ext cx="3175" cy="230188"/>
                    </a:xfrm>
                    <a:prstGeom prst="rect">
                      <a:avLst/>
                    </a:prstGeom>
                    <a:solidFill>
                      <a:srgbClr val="9C28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93" name="Rectangle 71">
                      <a:extLst>
                        <a:ext uri="{FF2B5EF4-FFF2-40B4-BE49-F238E27FC236}">
                          <a16:creationId xmlns:a16="http://schemas.microsoft.com/office/drawing/2014/main" xmlns="" id="{BE9DC919-15C9-A049-8877-CAE057BEC22F}"/>
                        </a:ext>
                      </a:extLst>
                    </p:cNvPr>
                    <p:cNvSpPr>
                      <a:spLocks noChangeArrowheads="1"/>
                    </p:cNvSpPr>
                    <p:nvPr/>
                  </p:nvSpPr>
                  <p:spPr bwMode="auto">
                    <a:xfrm rot="10800000">
                      <a:off x="2634833" y="2667794"/>
                      <a:ext cx="1588" cy="230188"/>
                    </a:xfrm>
                    <a:prstGeom prst="rect">
                      <a:avLst/>
                    </a:prstGeom>
                    <a:solidFill>
                      <a:srgbClr val="9C28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94" name="Rectangle 72">
                      <a:extLst>
                        <a:ext uri="{FF2B5EF4-FFF2-40B4-BE49-F238E27FC236}">
                          <a16:creationId xmlns:a16="http://schemas.microsoft.com/office/drawing/2014/main" xmlns="" id="{A7B26E34-07DF-5A45-BA2F-129133A94D76}"/>
                        </a:ext>
                      </a:extLst>
                    </p:cNvPr>
                    <p:cNvSpPr>
                      <a:spLocks noChangeArrowheads="1"/>
                    </p:cNvSpPr>
                    <p:nvPr/>
                  </p:nvSpPr>
                  <p:spPr bwMode="auto">
                    <a:xfrm rot="10800000">
                      <a:off x="2633245" y="2667794"/>
                      <a:ext cx="1588" cy="230188"/>
                    </a:xfrm>
                    <a:prstGeom prst="rect">
                      <a:avLst/>
                    </a:prstGeom>
                    <a:solidFill>
                      <a:srgbClr val="9C2A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95" name="Rectangle 73">
                      <a:extLst>
                        <a:ext uri="{FF2B5EF4-FFF2-40B4-BE49-F238E27FC236}">
                          <a16:creationId xmlns:a16="http://schemas.microsoft.com/office/drawing/2014/main" xmlns="" id="{27131D73-E80E-F848-AB77-0A1E05F2E47F}"/>
                        </a:ext>
                      </a:extLst>
                    </p:cNvPr>
                    <p:cNvSpPr>
                      <a:spLocks noChangeArrowheads="1"/>
                    </p:cNvSpPr>
                    <p:nvPr/>
                  </p:nvSpPr>
                  <p:spPr bwMode="auto">
                    <a:xfrm rot="10800000">
                      <a:off x="2631658" y="2667794"/>
                      <a:ext cx="1588" cy="230188"/>
                    </a:xfrm>
                    <a:prstGeom prst="rect">
                      <a:avLst/>
                    </a:prstGeom>
                    <a:solidFill>
                      <a:srgbClr val="9E2B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96" name="Rectangle 74">
                      <a:extLst>
                        <a:ext uri="{FF2B5EF4-FFF2-40B4-BE49-F238E27FC236}">
                          <a16:creationId xmlns:a16="http://schemas.microsoft.com/office/drawing/2014/main" xmlns="" id="{D3BFDADC-B122-1A47-907C-E82D0FA5F5AD}"/>
                        </a:ext>
                      </a:extLst>
                    </p:cNvPr>
                    <p:cNvSpPr>
                      <a:spLocks noChangeArrowheads="1"/>
                    </p:cNvSpPr>
                    <p:nvPr/>
                  </p:nvSpPr>
                  <p:spPr bwMode="auto">
                    <a:xfrm rot="10800000">
                      <a:off x="2630070" y="2667794"/>
                      <a:ext cx="1588" cy="230188"/>
                    </a:xfrm>
                    <a:prstGeom prst="rect">
                      <a:avLst/>
                    </a:prstGeom>
                    <a:solidFill>
                      <a:srgbClr val="9E2B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97" name="Rectangle 75">
                      <a:extLst>
                        <a:ext uri="{FF2B5EF4-FFF2-40B4-BE49-F238E27FC236}">
                          <a16:creationId xmlns:a16="http://schemas.microsoft.com/office/drawing/2014/main" xmlns="" id="{C7D7C6FC-5F72-C740-96C8-39FD18DF7D66}"/>
                        </a:ext>
                      </a:extLst>
                    </p:cNvPr>
                    <p:cNvSpPr>
                      <a:spLocks noChangeArrowheads="1"/>
                    </p:cNvSpPr>
                    <p:nvPr/>
                  </p:nvSpPr>
                  <p:spPr bwMode="auto">
                    <a:xfrm rot="10800000">
                      <a:off x="2628483" y="2667794"/>
                      <a:ext cx="1588" cy="230188"/>
                    </a:xfrm>
                    <a:prstGeom prst="rect">
                      <a:avLst/>
                    </a:prstGeom>
                    <a:solidFill>
                      <a:srgbClr val="9E2B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98" name="Rectangle 76">
                      <a:extLst>
                        <a:ext uri="{FF2B5EF4-FFF2-40B4-BE49-F238E27FC236}">
                          <a16:creationId xmlns:a16="http://schemas.microsoft.com/office/drawing/2014/main" xmlns="" id="{650386EC-AF8B-904D-A292-95EA2BD3A94B}"/>
                        </a:ext>
                      </a:extLst>
                    </p:cNvPr>
                    <p:cNvSpPr>
                      <a:spLocks noChangeArrowheads="1"/>
                    </p:cNvSpPr>
                    <p:nvPr/>
                  </p:nvSpPr>
                  <p:spPr bwMode="auto">
                    <a:xfrm rot="10800000">
                      <a:off x="2625308" y="2667794"/>
                      <a:ext cx="3175" cy="230188"/>
                    </a:xfrm>
                    <a:prstGeom prst="rect">
                      <a:avLst/>
                    </a:prstGeom>
                    <a:solidFill>
                      <a:srgbClr val="9E2B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399" name="Rectangle 77">
                      <a:extLst>
                        <a:ext uri="{FF2B5EF4-FFF2-40B4-BE49-F238E27FC236}">
                          <a16:creationId xmlns:a16="http://schemas.microsoft.com/office/drawing/2014/main" xmlns="" id="{C62BE3BB-A40E-354B-99B8-282D7AA38960}"/>
                        </a:ext>
                      </a:extLst>
                    </p:cNvPr>
                    <p:cNvSpPr>
                      <a:spLocks noChangeArrowheads="1"/>
                    </p:cNvSpPr>
                    <p:nvPr/>
                  </p:nvSpPr>
                  <p:spPr bwMode="auto">
                    <a:xfrm rot="10800000">
                      <a:off x="2623720" y="2667794"/>
                      <a:ext cx="1588" cy="230188"/>
                    </a:xfrm>
                    <a:prstGeom prst="rect">
                      <a:avLst/>
                    </a:prstGeom>
                    <a:solidFill>
                      <a:srgbClr val="9E2B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00" name="Rectangle 78">
                      <a:extLst>
                        <a:ext uri="{FF2B5EF4-FFF2-40B4-BE49-F238E27FC236}">
                          <a16:creationId xmlns:a16="http://schemas.microsoft.com/office/drawing/2014/main" xmlns="" id="{26B47D84-DD6F-E74D-8278-CAFB392AD429}"/>
                        </a:ext>
                      </a:extLst>
                    </p:cNvPr>
                    <p:cNvSpPr>
                      <a:spLocks noChangeArrowheads="1"/>
                    </p:cNvSpPr>
                    <p:nvPr/>
                  </p:nvSpPr>
                  <p:spPr bwMode="auto">
                    <a:xfrm rot="10800000">
                      <a:off x="2622133" y="2667794"/>
                      <a:ext cx="1588" cy="230188"/>
                    </a:xfrm>
                    <a:prstGeom prst="rect">
                      <a:avLst/>
                    </a:prstGeom>
                    <a:solidFill>
                      <a:srgbClr val="9E2C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01" name="Rectangle 79">
                      <a:extLst>
                        <a:ext uri="{FF2B5EF4-FFF2-40B4-BE49-F238E27FC236}">
                          <a16:creationId xmlns:a16="http://schemas.microsoft.com/office/drawing/2014/main" xmlns="" id="{1E0743D9-DDA6-DE41-A165-F40FBBE82E27}"/>
                        </a:ext>
                      </a:extLst>
                    </p:cNvPr>
                    <p:cNvSpPr>
                      <a:spLocks noChangeArrowheads="1"/>
                    </p:cNvSpPr>
                    <p:nvPr/>
                  </p:nvSpPr>
                  <p:spPr bwMode="auto">
                    <a:xfrm rot="10800000">
                      <a:off x="2620545" y="2667794"/>
                      <a:ext cx="1588" cy="230188"/>
                    </a:xfrm>
                    <a:prstGeom prst="rect">
                      <a:avLst/>
                    </a:prstGeom>
                    <a:solidFill>
                      <a:srgbClr val="9E2C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02" name="Rectangle 80">
                      <a:extLst>
                        <a:ext uri="{FF2B5EF4-FFF2-40B4-BE49-F238E27FC236}">
                          <a16:creationId xmlns:a16="http://schemas.microsoft.com/office/drawing/2014/main" xmlns="" id="{045960C6-3D4C-C949-8C1B-43E57B6C4C91}"/>
                        </a:ext>
                      </a:extLst>
                    </p:cNvPr>
                    <p:cNvSpPr>
                      <a:spLocks noChangeArrowheads="1"/>
                    </p:cNvSpPr>
                    <p:nvPr/>
                  </p:nvSpPr>
                  <p:spPr bwMode="auto">
                    <a:xfrm rot="10800000">
                      <a:off x="2618958" y="2667794"/>
                      <a:ext cx="1588" cy="230188"/>
                    </a:xfrm>
                    <a:prstGeom prst="rect">
                      <a:avLst/>
                    </a:prstGeom>
                    <a:solidFill>
                      <a:srgbClr val="9E2C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03" name="Rectangle 81">
                      <a:extLst>
                        <a:ext uri="{FF2B5EF4-FFF2-40B4-BE49-F238E27FC236}">
                          <a16:creationId xmlns:a16="http://schemas.microsoft.com/office/drawing/2014/main" xmlns="" id="{08A18E62-0C5B-554C-951A-41AB1BAB25F6}"/>
                        </a:ext>
                      </a:extLst>
                    </p:cNvPr>
                    <p:cNvSpPr>
                      <a:spLocks noChangeArrowheads="1"/>
                    </p:cNvSpPr>
                    <p:nvPr/>
                  </p:nvSpPr>
                  <p:spPr bwMode="auto">
                    <a:xfrm rot="10800000">
                      <a:off x="2617370" y="2667794"/>
                      <a:ext cx="1588" cy="230188"/>
                    </a:xfrm>
                    <a:prstGeom prst="rect">
                      <a:avLst/>
                    </a:prstGeom>
                    <a:solidFill>
                      <a:srgbClr val="9E2C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04" name="Rectangle 82">
                      <a:extLst>
                        <a:ext uri="{FF2B5EF4-FFF2-40B4-BE49-F238E27FC236}">
                          <a16:creationId xmlns:a16="http://schemas.microsoft.com/office/drawing/2014/main" xmlns="" id="{46C48E5D-ECB3-754A-B310-16C49BB8FB06}"/>
                        </a:ext>
                      </a:extLst>
                    </p:cNvPr>
                    <p:cNvSpPr>
                      <a:spLocks noChangeArrowheads="1"/>
                    </p:cNvSpPr>
                    <p:nvPr/>
                  </p:nvSpPr>
                  <p:spPr bwMode="auto">
                    <a:xfrm rot="10800000">
                      <a:off x="2614196" y="2667794"/>
                      <a:ext cx="3175" cy="230188"/>
                    </a:xfrm>
                    <a:prstGeom prst="rect">
                      <a:avLst/>
                    </a:prstGeom>
                    <a:solidFill>
                      <a:srgbClr val="9E2C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05" name="Rectangle 83">
                      <a:extLst>
                        <a:ext uri="{FF2B5EF4-FFF2-40B4-BE49-F238E27FC236}">
                          <a16:creationId xmlns:a16="http://schemas.microsoft.com/office/drawing/2014/main" xmlns="" id="{F9C51C5E-64E0-204F-90AD-FC32E2F6A503}"/>
                        </a:ext>
                      </a:extLst>
                    </p:cNvPr>
                    <p:cNvSpPr>
                      <a:spLocks noChangeArrowheads="1"/>
                    </p:cNvSpPr>
                    <p:nvPr/>
                  </p:nvSpPr>
                  <p:spPr bwMode="auto">
                    <a:xfrm rot="10800000">
                      <a:off x="2612608" y="2667794"/>
                      <a:ext cx="1588" cy="230188"/>
                    </a:xfrm>
                    <a:prstGeom prst="rect">
                      <a:avLst/>
                    </a:prstGeom>
                    <a:solidFill>
                      <a:srgbClr val="9E2C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06" name="Rectangle 84">
                      <a:extLst>
                        <a:ext uri="{FF2B5EF4-FFF2-40B4-BE49-F238E27FC236}">
                          <a16:creationId xmlns:a16="http://schemas.microsoft.com/office/drawing/2014/main" xmlns="" id="{A9B6DA29-1710-254E-825F-434BD62EA78B}"/>
                        </a:ext>
                      </a:extLst>
                    </p:cNvPr>
                    <p:cNvSpPr>
                      <a:spLocks noChangeArrowheads="1"/>
                    </p:cNvSpPr>
                    <p:nvPr/>
                  </p:nvSpPr>
                  <p:spPr bwMode="auto">
                    <a:xfrm rot="10800000">
                      <a:off x="2611020" y="2667794"/>
                      <a:ext cx="1588" cy="230188"/>
                    </a:xfrm>
                    <a:prstGeom prst="rect">
                      <a:avLst/>
                    </a:prstGeom>
                    <a:solidFill>
                      <a:srgbClr val="9E2E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07" name="Rectangle 85">
                      <a:extLst>
                        <a:ext uri="{FF2B5EF4-FFF2-40B4-BE49-F238E27FC236}">
                          <a16:creationId xmlns:a16="http://schemas.microsoft.com/office/drawing/2014/main" xmlns="" id="{DF5ED569-CA0A-A042-ABE0-4ACC621678D0}"/>
                        </a:ext>
                      </a:extLst>
                    </p:cNvPr>
                    <p:cNvSpPr>
                      <a:spLocks noChangeArrowheads="1"/>
                    </p:cNvSpPr>
                    <p:nvPr/>
                  </p:nvSpPr>
                  <p:spPr bwMode="auto">
                    <a:xfrm rot="10800000">
                      <a:off x="2609433" y="2667794"/>
                      <a:ext cx="1588" cy="230188"/>
                    </a:xfrm>
                    <a:prstGeom prst="rect">
                      <a:avLst/>
                    </a:prstGeom>
                    <a:solidFill>
                      <a:srgbClr val="A12F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08" name="Rectangle 86">
                      <a:extLst>
                        <a:ext uri="{FF2B5EF4-FFF2-40B4-BE49-F238E27FC236}">
                          <a16:creationId xmlns:a16="http://schemas.microsoft.com/office/drawing/2014/main" xmlns="" id="{D7DC1E13-03CD-C64E-B412-F2B1FE9034F2}"/>
                        </a:ext>
                      </a:extLst>
                    </p:cNvPr>
                    <p:cNvSpPr>
                      <a:spLocks noChangeArrowheads="1"/>
                    </p:cNvSpPr>
                    <p:nvPr/>
                  </p:nvSpPr>
                  <p:spPr bwMode="auto">
                    <a:xfrm rot="10800000">
                      <a:off x="2607845" y="2667794"/>
                      <a:ext cx="1588" cy="230188"/>
                    </a:xfrm>
                    <a:prstGeom prst="rect">
                      <a:avLst/>
                    </a:prstGeom>
                    <a:solidFill>
                      <a:srgbClr val="A12F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09" name="Rectangle 87">
                      <a:extLst>
                        <a:ext uri="{FF2B5EF4-FFF2-40B4-BE49-F238E27FC236}">
                          <a16:creationId xmlns:a16="http://schemas.microsoft.com/office/drawing/2014/main" xmlns="" id="{D7562348-D046-504D-8FAD-163FC81915D8}"/>
                        </a:ext>
                      </a:extLst>
                    </p:cNvPr>
                    <p:cNvSpPr>
                      <a:spLocks noChangeArrowheads="1"/>
                    </p:cNvSpPr>
                    <p:nvPr/>
                  </p:nvSpPr>
                  <p:spPr bwMode="auto">
                    <a:xfrm rot="10800000">
                      <a:off x="2606258" y="2667794"/>
                      <a:ext cx="1588" cy="230188"/>
                    </a:xfrm>
                    <a:prstGeom prst="rect">
                      <a:avLst/>
                    </a:prstGeom>
                    <a:solidFill>
                      <a:srgbClr val="A12F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10" name="Rectangle 88">
                      <a:extLst>
                        <a:ext uri="{FF2B5EF4-FFF2-40B4-BE49-F238E27FC236}">
                          <a16:creationId xmlns:a16="http://schemas.microsoft.com/office/drawing/2014/main" xmlns="" id="{B47C2463-FBD8-EE4D-9749-A0F72337D471}"/>
                        </a:ext>
                      </a:extLst>
                    </p:cNvPr>
                    <p:cNvSpPr>
                      <a:spLocks noChangeArrowheads="1"/>
                    </p:cNvSpPr>
                    <p:nvPr/>
                  </p:nvSpPr>
                  <p:spPr bwMode="auto">
                    <a:xfrm rot="10800000">
                      <a:off x="2604670" y="2667794"/>
                      <a:ext cx="1588" cy="230188"/>
                    </a:xfrm>
                    <a:prstGeom prst="rect">
                      <a:avLst/>
                    </a:prstGeom>
                    <a:solidFill>
                      <a:srgbClr val="A12F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11" name="Rectangle 89">
                      <a:extLst>
                        <a:ext uri="{FF2B5EF4-FFF2-40B4-BE49-F238E27FC236}">
                          <a16:creationId xmlns:a16="http://schemas.microsoft.com/office/drawing/2014/main" xmlns="" id="{5FDAE987-5CEB-9546-A491-090A4D07D7FF}"/>
                        </a:ext>
                      </a:extLst>
                    </p:cNvPr>
                    <p:cNvSpPr>
                      <a:spLocks noChangeArrowheads="1"/>
                    </p:cNvSpPr>
                    <p:nvPr/>
                  </p:nvSpPr>
                  <p:spPr bwMode="auto">
                    <a:xfrm rot="10800000">
                      <a:off x="2601496" y="2667794"/>
                      <a:ext cx="3175" cy="230188"/>
                    </a:xfrm>
                    <a:prstGeom prst="rect">
                      <a:avLst/>
                    </a:prstGeom>
                    <a:solidFill>
                      <a:srgbClr val="A12F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12" name="Rectangle 90">
                      <a:extLst>
                        <a:ext uri="{FF2B5EF4-FFF2-40B4-BE49-F238E27FC236}">
                          <a16:creationId xmlns:a16="http://schemas.microsoft.com/office/drawing/2014/main" xmlns="" id="{AB51B2F6-C851-F942-8607-C06895C8C765}"/>
                        </a:ext>
                      </a:extLst>
                    </p:cNvPr>
                    <p:cNvSpPr>
                      <a:spLocks noChangeArrowheads="1"/>
                    </p:cNvSpPr>
                    <p:nvPr/>
                  </p:nvSpPr>
                  <p:spPr bwMode="auto">
                    <a:xfrm rot="10800000">
                      <a:off x="2599908" y="2667794"/>
                      <a:ext cx="1588" cy="230188"/>
                    </a:xfrm>
                    <a:prstGeom prst="rect">
                      <a:avLst/>
                    </a:prstGeom>
                    <a:solidFill>
                      <a:srgbClr val="A13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13" name="Rectangle 91">
                      <a:extLst>
                        <a:ext uri="{FF2B5EF4-FFF2-40B4-BE49-F238E27FC236}">
                          <a16:creationId xmlns:a16="http://schemas.microsoft.com/office/drawing/2014/main" xmlns="" id="{CDAA19AC-FCC2-CD42-8A31-B768816101ED}"/>
                        </a:ext>
                      </a:extLst>
                    </p:cNvPr>
                    <p:cNvSpPr>
                      <a:spLocks noChangeArrowheads="1"/>
                    </p:cNvSpPr>
                    <p:nvPr/>
                  </p:nvSpPr>
                  <p:spPr bwMode="auto">
                    <a:xfrm rot="10800000">
                      <a:off x="2598320" y="2667794"/>
                      <a:ext cx="1588" cy="230188"/>
                    </a:xfrm>
                    <a:prstGeom prst="rect">
                      <a:avLst/>
                    </a:prstGeom>
                    <a:solidFill>
                      <a:srgbClr val="A13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14" name="Rectangle 92">
                      <a:extLst>
                        <a:ext uri="{FF2B5EF4-FFF2-40B4-BE49-F238E27FC236}">
                          <a16:creationId xmlns:a16="http://schemas.microsoft.com/office/drawing/2014/main" xmlns="" id="{90F08709-2CC0-324F-A314-F805A954FC22}"/>
                        </a:ext>
                      </a:extLst>
                    </p:cNvPr>
                    <p:cNvSpPr>
                      <a:spLocks noChangeArrowheads="1"/>
                    </p:cNvSpPr>
                    <p:nvPr/>
                  </p:nvSpPr>
                  <p:spPr bwMode="auto">
                    <a:xfrm rot="10800000">
                      <a:off x="2596733" y="2667794"/>
                      <a:ext cx="1588" cy="230188"/>
                    </a:xfrm>
                    <a:prstGeom prst="rect">
                      <a:avLst/>
                    </a:prstGeom>
                    <a:solidFill>
                      <a:srgbClr val="A13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15" name="Rectangle 93">
                      <a:extLst>
                        <a:ext uri="{FF2B5EF4-FFF2-40B4-BE49-F238E27FC236}">
                          <a16:creationId xmlns:a16="http://schemas.microsoft.com/office/drawing/2014/main" xmlns="" id="{E9CA00E1-8AAA-C245-A30C-1B002DBCEC3A}"/>
                        </a:ext>
                      </a:extLst>
                    </p:cNvPr>
                    <p:cNvSpPr>
                      <a:spLocks noChangeArrowheads="1"/>
                    </p:cNvSpPr>
                    <p:nvPr/>
                  </p:nvSpPr>
                  <p:spPr bwMode="auto">
                    <a:xfrm rot="10800000">
                      <a:off x="2595145" y="2667794"/>
                      <a:ext cx="1588" cy="230188"/>
                    </a:xfrm>
                    <a:prstGeom prst="rect">
                      <a:avLst/>
                    </a:prstGeom>
                    <a:solidFill>
                      <a:srgbClr val="A13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16" name="Rectangle 94">
                      <a:extLst>
                        <a:ext uri="{FF2B5EF4-FFF2-40B4-BE49-F238E27FC236}">
                          <a16:creationId xmlns:a16="http://schemas.microsoft.com/office/drawing/2014/main" xmlns="" id="{D9550CE3-49F2-9242-98AC-BA49FA646C7F}"/>
                        </a:ext>
                      </a:extLst>
                    </p:cNvPr>
                    <p:cNvSpPr>
                      <a:spLocks noChangeArrowheads="1"/>
                    </p:cNvSpPr>
                    <p:nvPr/>
                  </p:nvSpPr>
                  <p:spPr bwMode="auto">
                    <a:xfrm rot="10800000">
                      <a:off x="2593558" y="2667794"/>
                      <a:ext cx="1588" cy="230188"/>
                    </a:xfrm>
                    <a:prstGeom prst="rect">
                      <a:avLst/>
                    </a:prstGeom>
                    <a:solidFill>
                      <a:srgbClr val="A13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17" name="Rectangle 95">
                      <a:extLst>
                        <a:ext uri="{FF2B5EF4-FFF2-40B4-BE49-F238E27FC236}">
                          <a16:creationId xmlns:a16="http://schemas.microsoft.com/office/drawing/2014/main" xmlns="" id="{F6C00E48-FA98-3B4A-AB99-E520D938CCDD}"/>
                        </a:ext>
                      </a:extLst>
                    </p:cNvPr>
                    <p:cNvSpPr>
                      <a:spLocks noChangeArrowheads="1"/>
                    </p:cNvSpPr>
                    <p:nvPr/>
                  </p:nvSpPr>
                  <p:spPr bwMode="auto">
                    <a:xfrm rot="10800000">
                      <a:off x="2590383" y="2667794"/>
                      <a:ext cx="3175" cy="230188"/>
                    </a:xfrm>
                    <a:prstGeom prst="rect">
                      <a:avLst/>
                    </a:prstGeom>
                    <a:solidFill>
                      <a:srgbClr val="A13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18" name="Rectangle 96">
                      <a:extLst>
                        <a:ext uri="{FF2B5EF4-FFF2-40B4-BE49-F238E27FC236}">
                          <a16:creationId xmlns:a16="http://schemas.microsoft.com/office/drawing/2014/main" xmlns="" id="{E84D3B63-2BE7-964C-9985-11D52CB2A0F0}"/>
                        </a:ext>
                      </a:extLst>
                    </p:cNvPr>
                    <p:cNvSpPr>
                      <a:spLocks noChangeArrowheads="1"/>
                    </p:cNvSpPr>
                    <p:nvPr/>
                  </p:nvSpPr>
                  <p:spPr bwMode="auto">
                    <a:xfrm rot="10800000">
                      <a:off x="2588795" y="2667794"/>
                      <a:ext cx="1588" cy="230188"/>
                    </a:xfrm>
                    <a:prstGeom prst="rect">
                      <a:avLst/>
                    </a:prstGeom>
                    <a:solidFill>
                      <a:srgbClr val="A132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19" name="Rectangle 97">
                      <a:extLst>
                        <a:ext uri="{FF2B5EF4-FFF2-40B4-BE49-F238E27FC236}">
                          <a16:creationId xmlns:a16="http://schemas.microsoft.com/office/drawing/2014/main" xmlns="" id="{2EFEB810-40F0-794D-A752-E3EF97EF0707}"/>
                        </a:ext>
                      </a:extLst>
                    </p:cNvPr>
                    <p:cNvSpPr>
                      <a:spLocks noChangeArrowheads="1"/>
                    </p:cNvSpPr>
                    <p:nvPr/>
                  </p:nvSpPr>
                  <p:spPr bwMode="auto">
                    <a:xfrm rot="10800000">
                      <a:off x="2587208" y="2667794"/>
                      <a:ext cx="1588" cy="230188"/>
                    </a:xfrm>
                    <a:prstGeom prst="rect">
                      <a:avLst/>
                    </a:prstGeom>
                    <a:solidFill>
                      <a:srgbClr val="A33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20" name="Rectangle 98">
                      <a:extLst>
                        <a:ext uri="{FF2B5EF4-FFF2-40B4-BE49-F238E27FC236}">
                          <a16:creationId xmlns:a16="http://schemas.microsoft.com/office/drawing/2014/main" xmlns="" id="{8EAAE8F4-4A76-E44D-A4E7-A49D9BBD97A9}"/>
                        </a:ext>
                      </a:extLst>
                    </p:cNvPr>
                    <p:cNvSpPr>
                      <a:spLocks noChangeArrowheads="1"/>
                    </p:cNvSpPr>
                    <p:nvPr/>
                  </p:nvSpPr>
                  <p:spPr bwMode="auto">
                    <a:xfrm rot="10800000">
                      <a:off x="2585620" y="2667794"/>
                      <a:ext cx="1588" cy="230188"/>
                    </a:xfrm>
                    <a:prstGeom prst="rect">
                      <a:avLst/>
                    </a:prstGeom>
                    <a:solidFill>
                      <a:srgbClr val="A33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21" name="Rectangle 99">
                      <a:extLst>
                        <a:ext uri="{FF2B5EF4-FFF2-40B4-BE49-F238E27FC236}">
                          <a16:creationId xmlns:a16="http://schemas.microsoft.com/office/drawing/2014/main" xmlns="" id="{B47463D7-F19B-3F48-978A-DE86493584D9}"/>
                        </a:ext>
                      </a:extLst>
                    </p:cNvPr>
                    <p:cNvSpPr>
                      <a:spLocks noChangeArrowheads="1"/>
                    </p:cNvSpPr>
                    <p:nvPr/>
                  </p:nvSpPr>
                  <p:spPr bwMode="auto">
                    <a:xfrm rot="10800000">
                      <a:off x="2584033" y="2667794"/>
                      <a:ext cx="1588" cy="230188"/>
                    </a:xfrm>
                    <a:prstGeom prst="rect">
                      <a:avLst/>
                    </a:prstGeom>
                    <a:solidFill>
                      <a:srgbClr val="A33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22" name="Rectangle 100">
                      <a:extLst>
                        <a:ext uri="{FF2B5EF4-FFF2-40B4-BE49-F238E27FC236}">
                          <a16:creationId xmlns:a16="http://schemas.microsoft.com/office/drawing/2014/main" xmlns="" id="{0C3D4821-739B-BF4D-9C11-B34393E6EA6D}"/>
                        </a:ext>
                      </a:extLst>
                    </p:cNvPr>
                    <p:cNvSpPr>
                      <a:spLocks noChangeArrowheads="1"/>
                    </p:cNvSpPr>
                    <p:nvPr/>
                  </p:nvSpPr>
                  <p:spPr bwMode="auto">
                    <a:xfrm rot="10800000">
                      <a:off x="2582445" y="2667794"/>
                      <a:ext cx="1588" cy="230188"/>
                    </a:xfrm>
                    <a:prstGeom prst="rect">
                      <a:avLst/>
                    </a:prstGeom>
                    <a:solidFill>
                      <a:srgbClr val="A33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23" name="Rectangle 101">
                      <a:extLst>
                        <a:ext uri="{FF2B5EF4-FFF2-40B4-BE49-F238E27FC236}">
                          <a16:creationId xmlns:a16="http://schemas.microsoft.com/office/drawing/2014/main" xmlns="" id="{2B850411-41AF-8540-9FD2-29AEC695AEEA}"/>
                        </a:ext>
                      </a:extLst>
                    </p:cNvPr>
                    <p:cNvSpPr>
                      <a:spLocks noChangeArrowheads="1"/>
                    </p:cNvSpPr>
                    <p:nvPr/>
                  </p:nvSpPr>
                  <p:spPr bwMode="auto">
                    <a:xfrm rot="10800000">
                      <a:off x="2579271" y="2667794"/>
                      <a:ext cx="3175" cy="230188"/>
                    </a:xfrm>
                    <a:prstGeom prst="rect">
                      <a:avLst/>
                    </a:prstGeom>
                    <a:solidFill>
                      <a:srgbClr val="A33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24" name="Rectangle 102">
                      <a:extLst>
                        <a:ext uri="{FF2B5EF4-FFF2-40B4-BE49-F238E27FC236}">
                          <a16:creationId xmlns:a16="http://schemas.microsoft.com/office/drawing/2014/main" xmlns="" id="{4EC71312-A1FD-9E4B-AB71-2DFCD42ED171}"/>
                        </a:ext>
                      </a:extLst>
                    </p:cNvPr>
                    <p:cNvSpPr>
                      <a:spLocks noChangeArrowheads="1"/>
                    </p:cNvSpPr>
                    <p:nvPr/>
                  </p:nvSpPr>
                  <p:spPr bwMode="auto">
                    <a:xfrm rot="10800000">
                      <a:off x="2577683" y="2667794"/>
                      <a:ext cx="1588" cy="230188"/>
                    </a:xfrm>
                    <a:prstGeom prst="rect">
                      <a:avLst/>
                    </a:prstGeom>
                    <a:solidFill>
                      <a:srgbClr val="A33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25" name="Rectangle 103">
                      <a:extLst>
                        <a:ext uri="{FF2B5EF4-FFF2-40B4-BE49-F238E27FC236}">
                          <a16:creationId xmlns:a16="http://schemas.microsoft.com/office/drawing/2014/main" xmlns="" id="{964B7D1C-B528-814F-A1AC-CF057F8D358D}"/>
                        </a:ext>
                      </a:extLst>
                    </p:cNvPr>
                    <p:cNvSpPr>
                      <a:spLocks noChangeArrowheads="1"/>
                    </p:cNvSpPr>
                    <p:nvPr/>
                  </p:nvSpPr>
                  <p:spPr bwMode="auto">
                    <a:xfrm rot="10800000">
                      <a:off x="2576095" y="2667794"/>
                      <a:ext cx="1588" cy="230188"/>
                    </a:xfrm>
                    <a:prstGeom prst="rect">
                      <a:avLst/>
                    </a:prstGeom>
                    <a:solidFill>
                      <a:srgbClr val="A334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26" name="Rectangle 104">
                      <a:extLst>
                        <a:ext uri="{FF2B5EF4-FFF2-40B4-BE49-F238E27FC236}">
                          <a16:creationId xmlns:a16="http://schemas.microsoft.com/office/drawing/2014/main" xmlns="" id="{01432B7E-8917-1740-8EE5-8688E09FA949}"/>
                        </a:ext>
                      </a:extLst>
                    </p:cNvPr>
                    <p:cNvSpPr>
                      <a:spLocks noChangeArrowheads="1"/>
                    </p:cNvSpPr>
                    <p:nvPr/>
                  </p:nvSpPr>
                  <p:spPr bwMode="auto">
                    <a:xfrm rot="10800000">
                      <a:off x="2574508" y="2667794"/>
                      <a:ext cx="1588" cy="230188"/>
                    </a:xfrm>
                    <a:prstGeom prst="rect">
                      <a:avLst/>
                    </a:prstGeom>
                    <a:solidFill>
                      <a:srgbClr val="A334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27" name="Rectangle 105">
                      <a:extLst>
                        <a:ext uri="{FF2B5EF4-FFF2-40B4-BE49-F238E27FC236}">
                          <a16:creationId xmlns:a16="http://schemas.microsoft.com/office/drawing/2014/main" xmlns="" id="{3EDE30EF-7779-A140-9281-9A34CAAD2ADF}"/>
                        </a:ext>
                      </a:extLst>
                    </p:cNvPr>
                    <p:cNvSpPr>
                      <a:spLocks noChangeArrowheads="1"/>
                    </p:cNvSpPr>
                    <p:nvPr/>
                  </p:nvSpPr>
                  <p:spPr bwMode="auto">
                    <a:xfrm rot="10800000">
                      <a:off x="2572920" y="2667794"/>
                      <a:ext cx="1588" cy="230188"/>
                    </a:xfrm>
                    <a:prstGeom prst="rect">
                      <a:avLst/>
                    </a:prstGeom>
                    <a:solidFill>
                      <a:srgbClr val="A334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28" name="Rectangle 106">
                      <a:extLst>
                        <a:ext uri="{FF2B5EF4-FFF2-40B4-BE49-F238E27FC236}">
                          <a16:creationId xmlns:a16="http://schemas.microsoft.com/office/drawing/2014/main" xmlns="" id="{5A1E4222-E3CD-A942-82EC-1C7AB6CF0AE9}"/>
                        </a:ext>
                      </a:extLst>
                    </p:cNvPr>
                    <p:cNvSpPr>
                      <a:spLocks noChangeArrowheads="1"/>
                    </p:cNvSpPr>
                    <p:nvPr/>
                  </p:nvSpPr>
                  <p:spPr bwMode="auto">
                    <a:xfrm rot="10800000">
                      <a:off x="2571333" y="2667794"/>
                      <a:ext cx="1588" cy="230188"/>
                    </a:xfrm>
                    <a:prstGeom prst="rect">
                      <a:avLst/>
                    </a:prstGeom>
                    <a:solidFill>
                      <a:srgbClr val="A334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29" name="Rectangle 107">
                      <a:extLst>
                        <a:ext uri="{FF2B5EF4-FFF2-40B4-BE49-F238E27FC236}">
                          <a16:creationId xmlns:a16="http://schemas.microsoft.com/office/drawing/2014/main" xmlns="" id="{3B0A8B11-C04E-0B4B-8905-F21F4D0A6AD4}"/>
                        </a:ext>
                      </a:extLst>
                    </p:cNvPr>
                    <p:cNvSpPr>
                      <a:spLocks noChangeArrowheads="1"/>
                    </p:cNvSpPr>
                    <p:nvPr/>
                  </p:nvSpPr>
                  <p:spPr bwMode="auto">
                    <a:xfrm rot="10800000">
                      <a:off x="2568158" y="2667794"/>
                      <a:ext cx="3175" cy="230188"/>
                    </a:xfrm>
                    <a:prstGeom prst="rect">
                      <a:avLst/>
                    </a:prstGeom>
                    <a:solidFill>
                      <a:srgbClr val="A334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30" name="Rectangle 108">
                      <a:extLst>
                        <a:ext uri="{FF2B5EF4-FFF2-40B4-BE49-F238E27FC236}">
                          <a16:creationId xmlns:a16="http://schemas.microsoft.com/office/drawing/2014/main" xmlns="" id="{00F52D46-EF3A-D94C-B66A-5991F2C19E19}"/>
                        </a:ext>
                      </a:extLst>
                    </p:cNvPr>
                    <p:cNvSpPr>
                      <a:spLocks noChangeArrowheads="1"/>
                    </p:cNvSpPr>
                    <p:nvPr/>
                  </p:nvSpPr>
                  <p:spPr bwMode="auto">
                    <a:xfrm rot="10800000">
                      <a:off x="2566570" y="2667794"/>
                      <a:ext cx="1588" cy="230188"/>
                    </a:xfrm>
                    <a:prstGeom prst="rect">
                      <a:avLst/>
                    </a:prstGeom>
                    <a:solidFill>
                      <a:srgbClr val="A334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31" name="Rectangle 109">
                      <a:extLst>
                        <a:ext uri="{FF2B5EF4-FFF2-40B4-BE49-F238E27FC236}">
                          <a16:creationId xmlns:a16="http://schemas.microsoft.com/office/drawing/2014/main" xmlns="" id="{75ED933E-CA97-7B43-9BFA-180B249A450F}"/>
                        </a:ext>
                      </a:extLst>
                    </p:cNvPr>
                    <p:cNvSpPr>
                      <a:spLocks noChangeArrowheads="1"/>
                    </p:cNvSpPr>
                    <p:nvPr/>
                  </p:nvSpPr>
                  <p:spPr bwMode="auto">
                    <a:xfrm rot="10800000">
                      <a:off x="2564983" y="2667794"/>
                      <a:ext cx="1588" cy="230188"/>
                    </a:xfrm>
                    <a:prstGeom prst="rect">
                      <a:avLst/>
                    </a:prstGeom>
                    <a:solidFill>
                      <a:srgbClr val="A336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32" name="Rectangle 110">
                      <a:extLst>
                        <a:ext uri="{FF2B5EF4-FFF2-40B4-BE49-F238E27FC236}">
                          <a16:creationId xmlns:a16="http://schemas.microsoft.com/office/drawing/2014/main" xmlns="" id="{F84E1357-76A3-E34D-8876-344574596909}"/>
                        </a:ext>
                      </a:extLst>
                    </p:cNvPr>
                    <p:cNvSpPr>
                      <a:spLocks noChangeArrowheads="1"/>
                    </p:cNvSpPr>
                    <p:nvPr/>
                  </p:nvSpPr>
                  <p:spPr bwMode="auto">
                    <a:xfrm rot="10800000">
                      <a:off x="2563395" y="2667794"/>
                      <a:ext cx="1588" cy="230188"/>
                    </a:xfrm>
                    <a:prstGeom prst="rect">
                      <a:avLst/>
                    </a:prstGeom>
                    <a:solidFill>
                      <a:srgbClr val="A637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33" name="Rectangle 111">
                      <a:extLst>
                        <a:ext uri="{FF2B5EF4-FFF2-40B4-BE49-F238E27FC236}">
                          <a16:creationId xmlns:a16="http://schemas.microsoft.com/office/drawing/2014/main" xmlns="" id="{B917FF6D-5A80-5544-8C83-5C488EDD7945}"/>
                        </a:ext>
                      </a:extLst>
                    </p:cNvPr>
                    <p:cNvSpPr>
                      <a:spLocks noChangeArrowheads="1"/>
                    </p:cNvSpPr>
                    <p:nvPr/>
                  </p:nvSpPr>
                  <p:spPr bwMode="auto">
                    <a:xfrm rot="10800000">
                      <a:off x="2561808" y="2667794"/>
                      <a:ext cx="1588" cy="230188"/>
                    </a:xfrm>
                    <a:prstGeom prst="rect">
                      <a:avLst/>
                    </a:prstGeom>
                    <a:solidFill>
                      <a:srgbClr val="A637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34" name="Rectangle 112">
                      <a:extLst>
                        <a:ext uri="{FF2B5EF4-FFF2-40B4-BE49-F238E27FC236}">
                          <a16:creationId xmlns:a16="http://schemas.microsoft.com/office/drawing/2014/main" xmlns="" id="{5AFC61C7-8445-3045-9919-2E7935665413}"/>
                        </a:ext>
                      </a:extLst>
                    </p:cNvPr>
                    <p:cNvSpPr>
                      <a:spLocks noChangeArrowheads="1"/>
                    </p:cNvSpPr>
                    <p:nvPr/>
                  </p:nvSpPr>
                  <p:spPr bwMode="auto">
                    <a:xfrm rot="10800000">
                      <a:off x="2560220" y="2667794"/>
                      <a:ext cx="1588" cy="230188"/>
                    </a:xfrm>
                    <a:prstGeom prst="rect">
                      <a:avLst/>
                    </a:prstGeom>
                    <a:solidFill>
                      <a:srgbClr val="A637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35" name="Rectangle 113">
                      <a:extLst>
                        <a:ext uri="{FF2B5EF4-FFF2-40B4-BE49-F238E27FC236}">
                          <a16:creationId xmlns:a16="http://schemas.microsoft.com/office/drawing/2014/main" xmlns="" id="{B25A66F0-9B4A-4743-95F6-BFCAA1050951}"/>
                        </a:ext>
                      </a:extLst>
                    </p:cNvPr>
                    <p:cNvSpPr>
                      <a:spLocks noChangeArrowheads="1"/>
                    </p:cNvSpPr>
                    <p:nvPr/>
                  </p:nvSpPr>
                  <p:spPr bwMode="auto">
                    <a:xfrm rot="10800000">
                      <a:off x="2557046" y="2667794"/>
                      <a:ext cx="3175" cy="230188"/>
                    </a:xfrm>
                    <a:prstGeom prst="rect">
                      <a:avLst/>
                    </a:prstGeom>
                    <a:solidFill>
                      <a:srgbClr val="A637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36" name="Rectangle 114">
                      <a:extLst>
                        <a:ext uri="{FF2B5EF4-FFF2-40B4-BE49-F238E27FC236}">
                          <a16:creationId xmlns:a16="http://schemas.microsoft.com/office/drawing/2014/main" xmlns="" id="{0582511A-3110-F84C-B5EE-B28ADCEC2F21}"/>
                        </a:ext>
                      </a:extLst>
                    </p:cNvPr>
                    <p:cNvSpPr>
                      <a:spLocks noChangeArrowheads="1"/>
                    </p:cNvSpPr>
                    <p:nvPr/>
                  </p:nvSpPr>
                  <p:spPr bwMode="auto">
                    <a:xfrm rot="10800000">
                      <a:off x="2555458" y="2667794"/>
                      <a:ext cx="1588" cy="230188"/>
                    </a:xfrm>
                    <a:prstGeom prst="rect">
                      <a:avLst/>
                    </a:prstGeom>
                    <a:solidFill>
                      <a:srgbClr val="A637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37" name="Rectangle 115">
                      <a:extLst>
                        <a:ext uri="{FF2B5EF4-FFF2-40B4-BE49-F238E27FC236}">
                          <a16:creationId xmlns:a16="http://schemas.microsoft.com/office/drawing/2014/main" xmlns="" id="{958202E6-F298-4F40-A4D5-F323556388D2}"/>
                        </a:ext>
                      </a:extLst>
                    </p:cNvPr>
                    <p:cNvSpPr>
                      <a:spLocks noChangeArrowheads="1"/>
                    </p:cNvSpPr>
                    <p:nvPr/>
                  </p:nvSpPr>
                  <p:spPr bwMode="auto">
                    <a:xfrm rot="10800000">
                      <a:off x="2553870" y="2667794"/>
                      <a:ext cx="1588" cy="230188"/>
                    </a:xfrm>
                    <a:prstGeom prst="rect">
                      <a:avLst/>
                    </a:prstGeom>
                    <a:solidFill>
                      <a:srgbClr val="A638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38" name="Rectangle 116">
                      <a:extLst>
                        <a:ext uri="{FF2B5EF4-FFF2-40B4-BE49-F238E27FC236}">
                          <a16:creationId xmlns:a16="http://schemas.microsoft.com/office/drawing/2014/main" xmlns="" id="{F47194B8-013E-7648-87C2-444AF0F810D9}"/>
                        </a:ext>
                      </a:extLst>
                    </p:cNvPr>
                    <p:cNvSpPr>
                      <a:spLocks noChangeArrowheads="1"/>
                    </p:cNvSpPr>
                    <p:nvPr/>
                  </p:nvSpPr>
                  <p:spPr bwMode="auto">
                    <a:xfrm rot="10800000">
                      <a:off x="2552283" y="2667794"/>
                      <a:ext cx="1588" cy="230188"/>
                    </a:xfrm>
                    <a:prstGeom prst="rect">
                      <a:avLst/>
                    </a:prstGeom>
                    <a:solidFill>
                      <a:srgbClr val="A638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39" name="Rectangle 117">
                      <a:extLst>
                        <a:ext uri="{FF2B5EF4-FFF2-40B4-BE49-F238E27FC236}">
                          <a16:creationId xmlns:a16="http://schemas.microsoft.com/office/drawing/2014/main" xmlns="" id="{FBCC36A4-3EB2-1B48-AB66-E75EFC21AC05}"/>
                        </a:ext>
                      </a:extLst>
                    </p:cNvPr>
                    <p:cNvSpPr>
                      <a:spLocks noChangeArrowheads="1"/>
                    </p:cNvSpPr>
                    <p:nvPr/>
                  </p:nvSpPr>
                  <p:spPr bwMode="auto">
                    <a:xfrm rot="10800000">
                      <a:off x="2550695" y="2667794"/>
                      <a:ext cx="1588" cy="230188"/>
                    </a:xfrm>
                    <a:prstGeom prst="rect">
                      <a:avLst/>
                    </a:prstGeom>
                    <a:solidFill>
                      <a:srgbClr val="A638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40" name="Rectangle 118">
                      <a:extLst>
                        <a:ext uri="{FF2B5EF4-FFF2-40B4-BE49-F238E27FC236}">
                          <a16:creationId xmlns:a16="http://schemas.microsoft.com/office/drawing/2014/main" xmlns="" id="{7C8A20CB-7C7E-5C46-B443-4F71D831F6D3}"/>
                        </a:ext>
                      </a:extLst>
                    </p:cNvPr>
                    <p:cNvSpPr>
                      <a:spLocks noChangeArrowheads="1"/>
                    </p:cNvSpPr>
                    <p:nvPr/>
                  </p:nvSpPr>
                  <p:spPr bwMode="auto">
                    <a:xfrm rot="10800000">
                      <a:off x="2549108" y="2667794"/>
                      <a:ext cx="1588" cy="230188"/>
                    </a:xfrm>
                    <a:prstGeom prst="rect">
                      <a:avLst/>
                    </a:prstGeom>
                    <a:solidFill>
                      <a:srgbClr val="A638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41" name="Rectangle 119">
                      <a:extLst>
                        <a:ext uri="{FF2B5EF4-FFF2-40B4-BE49-F238E27FC236}">
                          <a16:creationId xmlns:a16="http://schemas.microsoft.com/office/drawing/2014/main" xmlns="" id="{516CAC1A-7E94-424E-A4A7-6CCA863B721B}"/>
                        </a:ext>
                      </a:extLst>
                    </p:cNvPr>
                    <p:cNvSpPr>
                      <a:spLocks noChangeArrowheads="1"/>
                    </p:cNvSpPr>
                    <p:nvPr/>
                  </p:nvSpPr>
                  <p:spPr bwMode="auto">
                    <a:xfrm rot="10800000">
                      <a:off x="2547520" y="2667794"/>
                      <a:ext cx="1588" cy="230188"/>
                    </a:xfrm>
                    <a:prstGeom prst="rect">
                      <a:avLst/>
                    </a:prstGeom>
                    <a:solidFill>
                      <a:srgbClr val="A638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42" name="Rectangle 120">
                      <a:extLst>
                        <a:ext uri="{FF2B5EF4-FFF2-40B4-BE49-F238E27FC236}">
                          <a16:creationId xmlns:a16="http://schemas.microsoft.com/office/drawing/2014/main" xmlns="" id="{386D5D9B-8667-5E4C-8B29-E9991A881ED5}"/>
                        </a:ext>
                      </a:extLst>
                    </p:cNvPr>
                    <p:cNvSpPr>
                      <a:spLocks noChangeArrowheads="1"/>
                    </p:cNvSpPr>
                    <p:nvPr/>
                  </p:nvSpPr>
                  <p:spPr bwMode="auto">
                    <a:xfrm rot="10800000">
                      <a:off x="2544346" y="2667794"/>
                      <a:ext cx="3175" cy="230188"/>
                    </a:xfrm>
                    <a:prstGeom prst="rect">
                      <a:avLst/>
                    </a:prstGeom>
                    <a:solidFill>
                      <a:srgbClr val="A638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43" name="Rectangle 121">
                      <a:extLst>
                        <a:ext uri="{FF2B5EF4-FFF2-40B4-BE49-F238E27FC236}">
                          <a16:creationId xmlns:a16="http://schemas.microsoft.com/office/drawing/2014/main" xmlns="" id="{FE2DDEB1-7BFB-8147-B3F2-E5803A642E76}"/>
                        </a:ext>
                      </a:extLst>
                    </p:cNvPr>
                    <p:cNvSpPr>
                      <a:spLocks noChangeArrowheads="1"/>
                    </p:cNvSpPr>
                    <p:nvPr/>
                  </p:nvSpPr>
                  <p:spPr bwMode="auto">
                    <a:xfrm rot="10800000">
                      <a:off x="2542758" y="2667794"/>
                      <a:ext cx="1588" cy="230188"/>
                    </a:xfrm>
                    <a:prstGeom prst="rect">
                      <a:avLst/>
                    </a:prstGeom>
                    <a:solidFill>
                      <a:srgbClr val="A638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44" name="Rectangle 122">
                      <a:extLst>
                        <a:ext uri="{FF2B5EF4-FFF2-40B4-BE49-F238E27FC236}">
                          <a16:creationId xmlns:a16="http://schemas.microsoft.com/office/drawing/2014/main" xmlns="" id="{E4FDB4EC-87C4-8045-B9CD-1485FEC79670}"/>
                        </a:ext>
                      </a:extLst>
                    </p:cNvPr>
                    <p:cNvSpPr>
                      <a:spLocks noChangeArrowheads="1"/>
                    </p:cNvSpPr>
                    <p:nvPr/>
                  </p:nvSpPr>
                  <p:spPr bwMode="auto">
                    <a:xfrm rot="10800000">
                      <a:off x="2541170" y="2667794"/>
                      <a:ext cx="1588" cy="230188"/>
                    </a:xfrm>
                    <a:prstGeom prst="rect">
                      <a:avLst/>
                    </a:prstGeom>
                    <a:solidFill>
                      <a:srgbClr val="A83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45" name="Rectangle 123">
                      <a:extLst>
                        <a:ext uri="{FF2B5EF4-FFF2-40B4-BE49-F238E27FC236}">
                          <a16:creationId xmlns:a16="http://schemas.microsoft.com/office/drawing/2014/main" xmlns="" id="{F3503AA9-EC23-214B-AB9C-4872DD2D4A79}"/>
                        </a:ext>
                      </a:extLst>
                    </p:cNvPr>
                    <p:cNvSpPr>
                      <a:spLocks noChangeArrowheads="1"/>
                    </p:cNvSpPr>
                    <p:nvPr/>
                  </p:nvSpPr>
                  <p:spPr bwMode="auto">
                    <a:xfrm rot="10800000">
                      <a:off x="2539583" y="2667794"/>
                      <a:ext cx="1588" cy="230188"/>
                    </a:xfrm>
                    <a:prstGeom prst="rect">
                      <a:avLst/>
                    </a:prstGeom>
                    <a:solidFill>
                      <a:srgbClr val="A83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46" name="Rectangle 124">
                      <a:extLst>
                        <a:ext uri="{FF2B5EF4-FFF2-40B4-BE49-F238E27FC236}">
                          <a16:creationId xmlns:a16="http://schemas.microsoft.com/office/drawing/2014/main" xmlns="" id="{71D58FBD-AA55-0442-91CF-8EF64B4EEDE8}"/>
                        </a:ext>
                      </a:extLst>
                    </p:cNvPr>
                    <p:cNvSpPr>
                      <a:spLocks noChangeArrowheads="1"/>
                    </p:cNvSpPr>
                    <p:nvPr/>
                  </p:nvSpPr>
                  <p:spPr bwMode="auto">
                    <a:xfrm rot="10800000">
                      <a:off x="2537995" y="2667794"/>
                      <a:ext cx="1588" cy="230188"/>
                    </a:xfrm>
                    <a:prstGeom prst="rect">
                      <a:avLst/>
                    </a:prstGeom>
                    <a:solidFill>
                      <a:srgbClr val="A83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47" name="Rectangle 125">
                      <a:extLst>
                        <a:ext uri="{FF2B5EF4-FFF2-40B4-BE49-F238E27FC236}">
                          <a16:creationId xmlns:a16="http://schemas.microsoft.com/office/drawing/2014/main" xmlns="" id="{7ED3F844-8CF5-6445-BECA-13178F10129B}"/>
                        </a:ext>
                      </a:extLst>
                    </p:cNvPr>
                    <p:cNvSpPr>
                      <a:spLocks noChangeArrowheads="1"/>
                    </p:cNvSpPr>
                    <p:nvPr/>
                  </p:nvSpPr>
                  <p:spPr bwMode="auto">
                    <a:xfrm rot="10800000">
                      <a:off x="2536408" y="2667794"/>
                      <a:ext cx="1588" cy="230188"/>
                    </a:xfrm>
                    <a:prstGeom prst="rect">
                      <a:avLst/>
                    </a:prstGeom>
                    <a:solidFill>
                      <a:srgbClr val="A83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48" name="Rectangle 126">
                      <a:extLst>
                        <a:ext uri="{FF2B5EF4-FFF2-40B4-BE49-F238E27FC236}">
                          <a16:creationId xmlns:a16="http://schemas.microsoft.com/office/drawing/2014/main" xmlns="" id="{509877DF-18E3-9D42-89C5-5BA5BBD0D27D}"/>
                        </a:ext>
                      </a:extLst>
                    </p:cNvPr>
                    <p:cNvSpPr>
                      <a:spLocks noChangeArrowheads="1"/>
                    </p:cNvSpPr>
                    <p:nvPr/>
                  </p:nvSpPr>
                  <p:spPr bwMode="auto">
                    <a:xfrm rot="10800000">
                      <a:off x="2533233" y="2667794"/>
                      <a:ext cx="3175" cy="230188"/>
                    </a:xfrm>
                    <a:prstGeom prst="rect">
                      <a:avLst/>
                    </a:prstGeom>
                    <a:solidFill>
                      <a:srgbClr val="A83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49" name="Rectangle 127">
                      <a:extLst>
                        <a:ext uri="{FF2B5EF4-FFF2-40B4-BE49-F238E27FC236}">
                          <a16:creationId xmlns:a16="http://schemas.microsoft.com/office/drawing/2014/main" xmlns="" id="{70B4E524-93EE-EA4D-A705-8B97FE69E415}"/>
                        </a:ext>
                      </a:extLst>
                    </p:cNvPr>
                    <p:cNvSpPr>
                      <a:spLocks noChangeArrowheads="1"/>
                    </p:cNvSpPr>
                    <p:nvPr/>
                  </p:nvSpPr>
                  <p:spPr bwMode="auto">
                    <a:xfrm rot="10800000">
                      <a:off x="2531645" y="2667794"/>
                      <a:ext cx="1588" cy="230188"/>
                    </a:xfrm>
                    <a:prstGeom prst="rect">
                      <a:avLst/>
                    </a:prstGeom>
                    <a:solidFill>
                      <a:srgbClr val="A83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50" name="Rectangle 128">
                      <a:extLst>
                        <a:ext uri="{FF2B5EF4-FFF2-40B4-BE49-F238E27FC236}">
                          <a16:creationId xmlns:a16="http://schemas.microsoft.com/office/drawing/2014/main" xmlns="" id="{A45F2B83-04B9-1845-8FDC-B7F28ACCA1BC}"/>
                        </a:ext>
                      </a:extLst>
                    </p:cNvPr>
                    <p:cNvSpPr>
                      <a:spLocks noChangeArrowheads="1"/>
                    </p:cNvSpPr>
                    <p:nvPr/>
                  </p:nvSpPr>
                  <p:spPr bwMode="auto">
                    <a:xfrm rot="10800000">
                      <a:off x="2530058" y="2667794"/>
                      <a:ext cx="1588" cy="230188"/>
                    </a:xfrm>
                    <a:prstGeom prst="rect">
                      <a:avLst/>
                    </a:prstGeom>
                    <a:solidFill>
                      <a:srgbClr val="A83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51" name="Rectangle 129">
                      <a:extLst>
                        <a:ext uri="{FF2B5EF4-FFF2-40B4-BE49-F238E27FC236}">
                          <a16:creationId xmlns:a16="http://schemas.microsoft.com/office/drawing/2014/main" xmlns="" id="{345EB5E2-C8A3-7B42-A986-DBBFFA96FE0C}"/>
                        </a:ext>
                      </a:extLst>
                    </p:cNvPr>
                    <p:cNvSpPr>
                      <a:spLocks noChangeArrowheads="1"/>
                    </p:cNvSpPr>
                    <p:nvPr/>
                  </p:nvSpPr>
                  <p:spPr bwMode="auto">
                    <a:xfrm rot="10800000">
                      <a:off x="2528470" y="2667794"/>
                      <a:ext cx="1588" cy="230188"/>
                    </a:xfrm>
                    <a:prstGeom prst="rect">
                      <a:avLst/>
                    </a:prstGeom>
                    <a:solidFill>
                      <a:srgbClr val="A83D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52" name="Rectangle 130">
                      <a:extLst>
                        <a:ext uri="{FF2B5EF4-FFF2-40B4-BE49-F238E27FC236}">
                          <a16:creationId xmlns:a16="http://schemas.microsoft.com/office/drawing/2014/main" xmlns="" id="{80A7A0DD-18CA-CA4D-9691-5C1920A29653}"/>
                        </a:ext>
                      </a:extLst>
                    </p:cNvPr>
                    <p:cNvSpPr>
                      <a:spLocks noChangeArrowheads="1"/>
                    </p:cNvSpPr>
                    <p:nvPr/>
                  </p:nvSpPr>
                  <p:spPr bwMode="auto">
                    <a:xfrm rot="10800000">
                      <a:off x="2526883" y="2667794"/>
                      <a:ext cx="1588" cy="230188"/>
                    </a:xfrm>
                    <a:prstGeom prst="rect">
                      <a:avLst/>
                    </a:prstGeom>
                    <a:solidFill>
                      <a:srgbClr val="A83D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53" name="Rectangle 131">
                      <a:extLst>
                        <a:ext uri="{FF2B5EF4-FFF2-40B4-BE49-F238E27FC236}">
                          <a16:creationId xmlns:a16="http://schemas.microsoft.com/office/drawing/2014/main" xmlns="" id="{D915AC52-5F51-124A-AE13-44664896F9B5}"/>
                        </a:ext>
                      </a:extLst>
                    </p:cNvPr>
                    <p:cNvSpPr>
                      <a:spLocks noChangeArrowheads="1"/>
                    </p:cNvSpPr>
                    <p:nvPr/>
                  </p:nvSpPr>
                  <p:spPr bwMode="auto">
                    <a:xfrm rot="10800000">
                      <a:off x="2525295" y="2667794"/>
                      <a:ext cx="1588" cy="230188"/>
                    </a:xfrm>
                    <a:prstGeom prst="rect">
                      <a:avLst/>
                    </a:prstGeom>
                    <a:solidFill>
                      <a:srgbClr val="A83D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54" name="Rectangle 132">
                      <a:extLst>
                        <a:ext uri="{FF2B5EF4-FFF2-40B4-BE49-F238E27FC236}">
                          <a16:creationId xmlns:a16="http://schemas.microsoft.com/office/drawing/2014/main" xmlns="" id="{7601C0AE-55AA-6C46-A290-E0890AF11356}"/>
                        </a:ext>
                      </a:extLst>
                    </p:cNvPr>
                    <p:cNvSpPr>
                      <a:spLocks noChangeArrowheads="1"/>
                    </p:cNvSpPr>
                    <p:nvPr/>
                  </p:nvSpPr>
                  <p:spPr bwMode="auto">
                    <a:xfrm rot="10800000">
                      <a:off x="2522121" y="2667794"/>
                      <a:ext cx="3175" cy="230188"/>
                    </a:xfrm>
                    <a:prstGeom prst="rect">
                      <a:avLst/>
                    </a:prstGeom>
                    <a:solidFill>
                      <a:srgbClr val="A83D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55" name="Rectangle 133">
                      <a:extLst>
                        <a:ext uri="{FF2B5EF4-FFF2-40B4-BE49-F238E27FC236}">
                          <a16:creationId xmlns:a16="http://schemas.microsoft.com/office/drawing/2014/main" xmlns="" id="{72F3C130-2185-0849-8479-9432FCCBB6AC}"/>
                        </a:ext>
                      </a:extLst>
                    </p:cNvPr>
                    <p:cNvSpPr>
                      <a:spLocks noChangeArrowheads="1"/>
                    </p:cNvSpPr>
                    <p:nvPr/>
                  </p:nvSpPr>
                  <p:spPr bwMode="auto">
                    <a:xfrm rot="10800000">
                      <a:off x="2520533" y="2667794"/>
                      <a:ext cx="1588" cy="230188"/>
                    </a:xfrm>
                    <a:prstGeom prst="rect">
                      <a:avLst/>
                    </a:prstGeom>
                    <a:solidFill>
                      <a:srgbClr val="A83D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56" name="Rectangle 134">
                      <a:extLst>
                        <a:ext uri="{FF2B5EF4-FFF2-40B4-BE49-F238E27FC236}">
                          <a16:creationId xmlns:a16="http://schemas.microsoft.com/office/drawing/2014/main" xmlns="" id="{ACAC2991-95A0-8C43-8E44-0AB9F6FB01F6}"/>
                        </a:ext>
                      </a:extLst>
                    </p:cNvPr>
                    <p:cNvSpPr>
                      <a:spLocks noChangeArrowheads="1"/>
                    </p:cNvSpPr>
                    <p:nvPr/>
                  </p:nvSpPr>
                  <p:spPr bwMode="auto">
                    <a:xfrm rot="10800000">
                      <a:off x="2518945" y="2667794"/>
                      <a:ext cx="1588" cy="230188"/>
                    </a:xfrm>
                    <a:prstGeom prst="rect">
                      <a:avLst/>
                    </a:prstGeom>
                    <a:solidFill>
                      <a:srgbClr val="AB3E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57" name="Rectangle 135">
                      <a:extLst>
                        <a:ext uri="{FF2B5EF4-FFF2-40B4-BE49-F238E27FC236}">
                          <a16:creationId xmlns:a16="http://schemas.microsoft.com/office/drawing/2014/main" xmlns="" id="{9F148AB1-4D63-8F42-89D2-CDFB4D77F5C9}"/>
                        </a:ext>
                      </a:extLst>
                    </p:cNvPr>
                    <p:cNvSpPr>
                      <a:spLocks noChangeArrowheads="1"/>
                    </p:cNvSpPr>
                    <p:nvPr/>
                  </p:nvSpPr>
                  <p:spPr bwMode="auto">
                    <a:xfrm rot="10800000">
                      <a:off x="2517358" y="2667794"/>
                      <a:ext cx="1588" cy="230188"/>
                    </a:xfrm>
                    <a:prstGeom prst="rect">
                      <a:avLst/>
                    </a:prstGeom>
                    <a:solidFill>
                      <a:srgbClr val="AB3E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58" name="Rectangle 136">
                      <a:extLst>
                        <a:ext uri="{FF2B5EF4-FFF2-40B4-BE49-F238E27FC236}">
                          <a16:creationId xmlns:a16="http://schemas.microsoft.com/office/drawing/2014/main" xmlns="" id="{D4D6E53D-D251-D74E-AD85-72C802E9A991}"/>
                        </a:ext>
                      </a:extLst>
                    </p:cNvPr>
                    <p:cNvSpPr>
                      <a:spLocks noChangeArrowheads="1"/>
                    </p:cNvSpPr>
                    <p:nvPr/>
                  </p:nvSpPr>
                  <p:spPr bwMode="auto">
                    <a:xfrm rot="10800000">
                      <a:off x="2515770" y="2667794"/>
                      <a:ext cx="1588" cy="230188"/>
                    </a:xfrm>
                    <a:prstGeom prst="rect">
                      <a:avLst/>
                    </a:prstGeom>
                    <a:solidFill>
                      <a:srgbClr val="AB3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59" name="Rectangle 137">
                      <a:extLst>
                        <a:ext uri="{FF2B5EF4-FFF2-40B4-BE49-F238E27FC236}">
                          <a16:creationId xmlns:a16="http://schemas.microsoft.com/office/drawing/2014/main" xmlns="" id="{59B39218-F338-1644-AE74-DBC6700FBC25}"/>
                        </a:ext>
                      </a:extLst>
                    </p:cNvPr>
                    <p:cNvSpPr>
                      <a:spLocks noChangeArrowheads="1"/>
                    </p:cNvSpPr>
                    <p:nvPr/>
                  </p:nvSpPr>
                  <p:spPr bwMode="auto">
                    <a:xfrm rot="10800000">
                      <a:off x="2514183" y="2667794"/>
                      <a:ext cx="1588" cy="230188"/>
                    </a:xfrm>
                    <a:prstGeom prst="rect">
                      <a:avLst/>
                    </a:prstGeom>
                    <a:solidFill>
                      <a:srgbClr val="AB3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60" name="Rectangle 138">
                      <a:extLst>
                        <a:ext uri="{FF2B5EF4-FFF2-40B4-BE49-F238E27FC236}">
                          <a16:creationId xmlns:a16="http://schemas.microsoft.com/office/drawing/2014/main" xmlns="" id="{661BFE99-62B7-B441-A27E-34298B271871}"/>
                        </a:ext>
                      </a:extLst>
                    </p:cNvPr>
                    <p:cNvSpPr>
                      <a:spLocks noChangeArrowheads="1"/>
                    </p:cNvSpPr>
                    <p:nvPr/>
                  </p:nvSpPr>
                  <p:spPr bwMode="auto">
                    <a:xfrm rot="10800000">
                      <a:off x="2511008" y="2667794"/>
                      <a:ext cx="3175" cy="230188"/>
                    </a:xfrm>
                    <a:prstGeom prst="rect">
                      <a:avLst/>
                    </a:prstGeom>
                    <a:solidFill>
                      <a:srgbClr val="AB3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61" name="Rectangle 139">
                      <a:extLst>
                        <a:ext uri="{FF2B5EF4-FFF2-40B4-BE49-F238E27FC236}">
                          <a16:creationId xmlns:a16="http://schemas.microsoft.com/office/drawing/2014/main" xmlns="" id="{EC1223D4-320C-5242-8DD4-F6A8BA1C58DE}"/>
                        </a:ext>
                      </a:extLst>
                    </p:cNvPr>
                    <p:cNvSpPr>
                      <a:spLocks noChangeArrowheads="1"/>
                    </p:cNvSpPr>
                    <p:nvPr/>
                  </p:nvSpPr>
                  <p:spPr bwMode="auto">
                    <a:xfrm rot="10800000">
                      <a:off x="2509420" y="2667794"/>
                      <a:ext cx="1588" cy="230188"/>
                    </a:xfrm>
                    <a:prstGeom prst="rect">
                      <a:avLst/>
                    </a:prstGeom>
                    <a:solidFill>
                      <a:srgbClr val="AB3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62" name="Rectangle 140">
                      <a:extLst>
                        <a:ext uri="{FF2B5EF4-FFF2-40B4-BE49-F238E27FC236}">
                          <a16:creationId xmlns:a16="http://schemas.microsoft.com/office/drawing/2014/main" xmlns="" id="{34B1FE94-BAC6-644A-B6E2-D6CD8CC1FDCC}"/>
                        </a:ext>
                      </a:extLst>
                    </p:cNvPr>
                    <p:cNvSpPr>
                      <a:spLocks noChangeArrowheads="1"/>
                    </p:cNvSpPr>
                    <p:nvPr/>
                  </p:nvSpPr>
                  <p:spPr bwMode="auto">
                    <a:xfrm rot="10800000">
                      <a:off x="2507833" y="2667794"/>
                      <a:ext cx="1588" cy="230188"/>
                    </a:xfrm>
                    <a:prstGeom prst="rect">
                      <a:avLst/>
                    </a:prstGeom>
                    <a:solidFill>
                      <a:srgbClr val="AB3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63" name="Rectangle 141">
                      <a:extLst>
                        <a:ext uri="{FF2B5EF4-FFF2-40B4-BE49-F238E27FC236}">
                          <a16:creationId xmlns:a16="http://schemas.microsoft.com/office/drawing/2014/main" xmlns="" id="{58EE7B1C-4DF4-C949-849F-CF281004BBEC}"/>
                        </a:ext>
                      </a:extLst>
                    </p:cNvPr>
                    <p:cNvSpPr>
                      <a:spLocks noChangeArrowheads="1"/>
                    </p:cNvSpPr>
                    <p:nvPr/>
                  </p:nvSpPr>
                  <p:spPr bwMode="auto">
                    <a:xfrm rot="10800000">
                      <a:off x="2506245" y="2667794"/>
                      <a:ext cx="1588" cy="230188"/>
                    </a:xfrm>
                    <a:prstGeom prst="rect">
                      <a:avLst/>
                    </a:prstGeom>
                    <a:solidFill>
                      <a:srgbClr val="AB3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64" name="Rectangle 142">
                      <a:extLst>
                        <a:ext uri="{FF2B5EF4-FFF2-40B4-BE49-F238E27FC236}">
                          <a16:creationId xmlns:a16="http://schemas.microsoft.com/office/drawing/2014/main" xmlns="" id="{56A40B9F-2DE3-E742-A741-0EDC5A93D67B}"/>
                        </a:ext>
                      </a:extLst>
                    </p:cNvPr>
                    <p:cNvSpPr>
                      <a:spLocks noChangeArrowheads="1"/>
                    </p:cNvSpPr>
                    <p:nvPr/>
                  </p:nvSpPr>
                  <p:spPr bwMode="auto">
                    <a:xfrm rot="10800000">
                      <a:off x="2504658" y="2667794"/>
                      <a:ext cx="1588" cy="230188"/>
                    </a:xfrm>
                    <a:prstGeom prst="rect">
                      <a:avLst/>
                    </a:prstGeom>
                    <a:solidFill>
                      <a:srgbClr val="AB3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65" name="Rectangle 143">
                      <a:extLst>
                        <a:ext uri="{FF2B5EF4-FFF2-40B4-BE49-F238E27FC236}">
                          <a16:creationId xmlns:a16="http://schemas.microsoft.com/office/drawing/2014/main" xmlns="" id="{F8E51AEE-187A-1B4B-A060-3C794E68FE47}"/>
                        </a:ext>
                      </a:extLst>
                    </p:cNvPr>
                    <p:cNvSpPr>
                      <a:spLocks noChangeArrowheads="1"/>
                    </p:cNvSpPr>
                    <p:nvPr/>
                  </p:nvSpPr>
                  <p:spPr bwMode="auto">
                    <a:xfrm rot="10800000">
                      <a:off x="2503070" y="2667794"/>
                      <a:ext cx="1588" cy="230188"/>
                    </a:xfrm>
                    <a:prstGeom prst="rect">
                      <a:avLst/>
                    </a:prstGeom>
                    <a:solidFill>
                      <a:srgbClr val="AB41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66" name="Rectangle 144">
                      <a:extLst>
                        <a:ext uri="{FF2B5EF4-FFF2-40B4-BE49-F238E27FC236}">
                          <a16:creationId xmlns:a16="http://schemas.microsoft.com/office/drawing/2014/main" xmlns="" id="{61E1806B-4FBB-0F47-A34D-3E0D064E1325}"/>
                        </a:ext>
                      </a:extLst>
                    </p:cNvPr>
                    <p:cNvSpPr>
                      <a:spLocks noChangeArrowheads="1"/>
                    </p:cNvSpPr>
                    <p:nvPr/>
                  </p:nvSpPr>
                  <p:spPr bwMode="auto">
                    <a:xfrm rot="10800000">
                      <a:off x="2499896" y="2667794"/>
                      <a:ext cx="3175" cy="230188"/>
                    </a:xfrm>
                    <a:prstGeom prst="rect">
                      <a:avLst/>
                    </a:prstGeom>
                    <a:solidFill>
                      <a:srgbClr val="AB41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67" name="Rectangle 145">
                      <a:extLst>
                        <a:ext uri="{FF2B5EF4-FFF2-40B4-BE49-F238E27FC236}">
                          <a16:creationId xmlns:a16="http://schemas.microsoft.com/office/drawing/2014/main" xmlns="" id="{75D75648-DB6D-D94E-B88C-313AD4824B4B}"/>
                        </a:ext>
                      </a:extLst>
                    </p:cNvPr>
                    <p:cNvSpPr>
                      <a:spLocks noChangeArrowheads="1"/>
                    </p:cNvSpPr>
                    <p:nvPr/>
                  </p:nvSpPr>
                  <p:spPr bwMode="auto">
                    <a:xfrm rot="10800000">
                      <a:off x="2498308" y="2667794"/>
                      <a:ext cx="1588" cy="230188"/>
                    </a:xfrm>
                    <a:prstGeom prst="rect">
                      <a:avLst/>
                    </a:prstGeom>
                    <a:solidFill>
                      <a:srgbClr val="AB41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68" name="Rectangle 146">
                      <a:extLst>
                        <a:ext uri="{FF2B5EF4-FFF2-40B4-BE49-F238E27FC236}">
                          <a16:creationId xmlns:a16="http://schemas.microsoft.com/office/drawing/2014/main" xmlns="" id="{360D64DC-AC27-A742-996E-AF2F5A720B0C}"/>
                        </a:ext>
                      </a:extLst>
                    </p:cNvPr>
                    <p:cNvSpPr>
                      <a:spLocks noChangeArrowheads="1"/>
                    </p:cNvSpPr>
                    <p:nvPr/>
                  </p:nvSpPr>
                  <p:spPr bwMode="auto">
                    <a:xfrm rot="10800000">
                      <a:off x="2496720" y="2667794"/>
                      <a:ext cx="1588" cy="230188"/>
                    </a:xfrm>
                    <a:prstGeom prst="rect">
                      <a:avLst/>
                    </a:prstGeom>
                    <a:solidFill>
                      <a:srgbClr val="AB41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69" name="Rectangle 147">
                      <a:extLst>
                        <a:ext uri="{FF2B5EF4-FFF2-40B4-BE49-F238E27FC236}">
                          <a16:creationId xmlns:a16="http://schemas.microsoft.com/office/drawing/2014/main" xmlns="" id="{ED73F3AB-233E-4D42-A1CC-A6BAB4B5E2D2}"/>
                        </a:ext>
                      </a:extLst>
                    </p:cNvPr>
                    <p:cNvSpPr>
                      <a:spLocks noChangeArrowheads="1"/>
                    </p:cNvSpPr>
                    <p:nvPr/>
                  </p:nvSpPr>
                  <p:spPr bwMode="auto">
                    <a:xfrm rot="10800000">
                      <a:off x="2495133" y="2667794"/>
                      <a:ext cx="1588" cy="230188"/>
                    </a:xfrm>
                    <a:prstGeom prst="rect">
                      <a:avLst/>
                    </a:prstGeom>
                    <a:solidFill>
                      <a:srgbClr val="AD42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70" name="Rectangle 148">
                      <a:extLst>
                        <a:ext uri="{FF2B5EF4-FFF2-40B4-BE49-F238E27FC236}">
                          <a16:creationId xmlns:a16="http://schemas.microsoft.com/office/drawing/2014/main" xmlns="" id="{FB3266F3-3CC4-C94B-ABFD-52A26C90D249}"/>
                        </a:ext>
                      </a:extLst>
                    </p:cNvPr>
                    <p:cNvSpPr>
                      <a:spLocks noChangeArrowheads="1"/>
                    </p:cNvSpPr>
                    <p:nvPr/>
                  </p:nvSpPr>
                  <p:spPr bwMode="auto">
                    <a:xfrm rot="10800000">
                      <a:off x="2493545" y="2667794"/>
                      <a:ext cx="1588" cy="230188"/>
                    </a:xfrm>
                    <a:prstGeom prst="rect">
                      <a:avLst/>
                    </a:prstGeom>
                    <a:solidFill>
                      <a:srgbClr val="AD42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71" name="Rectangle 149">
                      <a:extLst>
                        <a:ext uri="{FF2B5EF4-FFF2-40B4-BE49-F238E27FC236}">
                          <a16:creationId xmlns:a16="http://schemas.microsoft.com/office/drawing/2014/main" xmlns="" id="{65529F4F-06AD-A24D-99C4-6CD571EB69C7}"/>
                        </a:ext>
                      </a:extLst>
                    </p:cNvPr>
                    <p:cNvSpPr>
                      <a:spLocks noChangeArrowheads="1"/>
                    </p:cNvSpPr>
                    <p:nvPr/>
                  </p:nvSpPr>
                  <p:spPr bwMode="auto">
                    <a:xfrm rot="10800000">
                      <a:off x="2491958" y="2667794"/>
                      <a:ext cx="1588" cy="230188"/>
                    </a:xfrm>
                    <a:prstGeom prst="rect">
                      <a:avLst/>
                    </a:prstGeom>
                    <a:solidFill>
                      <a:srgbClr val="AD42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72" name="Rectangle 150">
                      <a:extLst>
                        <a:ext uri="{FF2B5EF4-FFF2-40B4-BE49-F238E27FC236}">
                          <a16:creationId xmlns:a16="http://schemas.microsoft.com/office/drawing/2014/main" xmlns="" id="{6EC29FA3-2A42-BD42-8452-A538F9ED6693}"/>
                        </a:ext>
                      </a:extLst>
                    </p:cNvPr>
                    <p:cNvSpPr>
                      <a:spLocks noChangeArrowheads="1"/>
                    </p:cNvSpPr>
                    <p:nvPr/>
                  </p:nvSpPr>
                  <p:spPr bwMode="auto">
                    <a:xfrm rot="10800000">
                      <a:off x="2490370" y="2667794"/>
                      <a:ext cx="1588" cy="230188"/>
                    </a:xfrm>
                    <a:prstGeom prst="rect">
                      <a:avLst/>
                    </a:prstGeom>
                    <a:solidFill>
                      <a:srgbClr val="AD4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73" name="Rectangle 151">
                      <a:extLst>
                        <a:ext uri="{FF2B5EF4-FFF2-40B4-BE49-F238E27FC236}">
                          <a16:creationId xmlns:a16="http://schemas.microsoft.com/office/drawing/2014/main" xmlns="" id="{D6CDE1E8-A62C-C747-B13B-2A3F12AC7021}"/>
                        </a:ext>
                      </a:extLst>
                    </p:cNvPr>
                    <p:cNvSpPr>
                      <a:spLocks noChangeArrowheads="1"/>
                    </p:cNvSpPr>
                    <p:nvPr/>
                  </p:nvSpPr>
                  <p:spPr bwMode="auto">
                    <a:xfrm rot="10800000">
                      <a:off x="2487196" y="2667794"/>
                      <a:ext cx="3175" cy="230188"/>
                    </a:xfrm>
                    <a:prstGeom prst="rect">
                      <a:avLst/>
                    </a:prstGeom>
                    <a:solidFill>
                      <a:srgbClr val="AD4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74" name="Rectangle 152">
                      <a:extLst>
                        <a:ext uri="{FF2B5EF4-FFF2-40B4-BE49-F238E27FC236}">
                          <a16:creationId xmlns:a16="http://schemas.microsoft.com/office/drawing/2014/main" xmlns="" id="{1309A076-C59B-2545-8D15-F41B5CB644B9}"/>
                        </a:ext>
                      </a:extLst>
                    </p:cNvPr>
                    <p:cNvSpPr>
                      <a:spLocks noChangeArrowheads="1"/>
                    </p:cNvSpPr>
                    <p:nvPr/>
                  </p:nvSpPr>
                  <p:spPr bwMode="auto">
                    <a:xfrm rot="10800000">
                      <a:off x="2485608" y="2667794"/>
                      <a:ext cx="1588" cy="230188"/>
                    </a:xfrm>
                    <a:prstGeom prst="rect">
                      <a:avLst/>
                    </a:prstGeom>
                    <a:solidFill>
                      <a:srgbClr val="AD4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75" name="Rectangle 153">
                      <a:extLst>
                        <a:ext uri="{FF2B5EF4-FFF2-40B4-BE49-F238E27FC236}">
                          <a16:creationId xmlns:a16="http://schemas.microsoft.com/office/drawing/2014/main" xmlns="" id="{E10DC699-4654-6141-8BF9-ECD3143F73F7}"/>
                        </a:ext>
                      </a:extLst>
                    </p:cNvPr>
                    <p:cNvSpPr>
                      <a:spLocks noChangeArrowheads="1"/>
                    </p:cNvSpPr>
                    <p:nvPr/>
                  </p:nvSpPr>
                  <p:spPr bwMode="auto">
                    <a:xfrm rot="10800000">
                      <a:off x="2484020" y="2667794"/>
                      <a:ext cx="1588" cy="230188"/>
                    </a:xfrm>
                    <a:prstGeom prst="rect">
                      <a:avLst/>
                    </a:prstGeom>
                    <a:solidFill>
                      <a:srgbClr val="AD4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76" name="Rectangle 154">
                      <a:extLst>
                        <a:ext uri="{FF2B5EF4-FFF2-40B4-BE49-F238E27FC236}">
                          <a16:creationId xmlns:a16="http://schemas.microsoft.com/office/drawing/2014/main" xmlns="" id="{8CBBD9E5-C580-634A-9075-865C61C31B81}"/>
                        </a:ext>
                      </a:extLst>
                    </p:cNvPr>
                    <p:cNvSpPr>
                      <a:spLocks noChangeArrowheads="1"/>
                    </p:cNvSpPr>
                    <p:nvPr/>
                  </p:nvSpPr>
                  <p:spPr bwMode="auto">
                    <a:xfrm rot="10800000">
                      <a:off x="2482433" y="2667794"/>
                      <a:ext cx="1588" cy="230188"/>
                    </a:xfrm>
                    <a:prstGeom prst="rect">
                      <a:avLst/>
                    </a:prstGeom>
                    <a:solidFill>
                      <a:srgbClr val="AD4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77" name="Rectangle 155">
                      <a:extLst>
                        <a:ext uri="{FF2B5EF4-FFF2-40B4-BE49-F238E27FC236}">
                          <a16:creationId xmlns:a16="http://schemas.microsoft.com/office/drawing/2014/main" xmlns="" id="{674FD54D-61B8-D744-9C30-ECD405D7E760}"/>
                        </a:ext>
                      </a:extLst>
                    </p:cNvPr>
                    <p:cNvSpPr>
                      <a:spLocks noChangeArrowheads="1"/>
                    </p:cNvSpPr>
                    <p:nvPr/>
                  </p:nvSpPr>
                  <p:spPr bwMode="auto">
                    <a:xfrm rot="10800000">
                      <a:off x="2480845" y="2667794"/>
                      <a:ext cx="1588" cy="230188"/>
                    </a:xfrm>
                    <a:prstGeom prst="rect">
                      <a:avLst/>
                    </a:prstGeom>
                    <a:solidFill>
                      <a:srgbClr val="AD4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78" name="Rectangle 156">
                      <a:extLst>
                        <a:ext uri="{FF2B5EF4-FFF2-40B4-BE49-F238E27FC236}">
                          <a16:creationId xmlns:a16="http://schemas.microsoft.com/office/drawing/2014/main" xmlns="" id="{D8127957-11F7-0F41-9986-487502945CD7}"/>
                        </a:ext>
                      </a:extLst>
                    </p:cNvPr>
                    <p:cNvSpPr>
                      <a:spLocks noChangeArrowheads="1"/>
                    </p:cNvSpPr>
                    <p:nvPr/>
                  </p:nvSpPr>
                  <p:spPr bwMode="auto">
                    <a:xfrm rot="10800000">
                      <a:off x="2479258" y="2667794"/>
                      <a:ext cx="1588" cy="230188"/>
                    </a:xfrm>
                    <a:prstGeom prst="rect">
                      <a:avLst/>
                    </a:prstGeom>
                    <a:solidFill>
                      <a:srgbClr val="AD4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79" name="Rectangle 157">
                      <a:extLst>
                        <a:ext uri="{FF2B5EF4-FFF2-40B4-BE49-F238E27FC236}">
                          <a16:creationId xmlns:a16="http://schemas.microsoft.com/office/drawing/2014/main" xmlns="" id="{817C4B42-2A6E-C04D-95BA-4FB5139CA0BD}"/>
                        </a:ext>
                      </a:extLst>
                    </p:cNvPr>
                    <p:cNvSpPr>
                      <a:spLocks noChangeArrowheads="1"/>
                    </p:cNvSpPr>
                    <p:nvPr/>
                  </p:nvSpPr>
                  <p:spPr bwMode="auto">
                    <a:xfrm rot="10800000">
                      <a:off x="2476083" y="2667794"/>
                      <a:ext cx="3175" cy="230188"/>
                    </a:xfrm>
                    <a:prstGeom prst="rect">
                      <a:avLst/>
                    </a:prstGeom>
                    <a:solidFill>
                      <a:srgbClr val="AD45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80" name="Rectangle 158">
                      <a:extLst>
                        <a:ext uri="{FF2B5EF4-FFF2-40B4-BE49-F238E27FC236}">
                          <a16:creationId xmlns:a16="http://schemas.microsoft.com/office/drawing/2014/main" xmlns="" id="{47EA9177-428F-0841-8B94-7D28D763D137}"/>
                        </a:ext>
                      </a:extLst>
                    </p:cNvPr>
                    <p:cNvSpPr>
                      <a:spLocks noChangeArrowheads="1"/>
                    </p:cNvSpPr>
                    <p:nvPr/>
                  </p:nvSpPr>
                  <p:spPr bwMode="auto">
                    <a:xfrm rot="10800000">
                      <a:off x="2474495" y="2667794"/>
                      <a:ext cx="1588" cy="230188"/>
                    </a:xfrm>
                    <a:prstGeom prst="rect">
                      <a:avLst/>
                    </a:prstGeom>
                    <a:solidFill>
                      <a:srgbClr val="AD45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81" name="Rectangle 159">
                      <a:extLst>
                        <a:ext uri="{FF2B5EF4-FFF2-40B4-BE49-F238E27FC236}">
                          <a16:creationId xmlns:a16="http://schemas.microsoft.com/office/drawing/2014/main" xmlns="" id="{B8B61004-1338-774D-B67A-A99863AD97EC}"/>
                        </a:ext>
                      </a:extLst>
                    </p:cNvPr>
                    <p:cNvSpPr>
                      <a:spLocks noChangeArrowheads="1"/>
                    </p:cNvSpPr>
                    <p:nvPr/>
                  </p:nvSpPr>
                  <p:spPr bwMode="auto">
                    <a:xfrm rot="10800000">
                      <a:off x="2472908" y="2667794"/>
                      <a:ext cx="1588" cy="230188"/>
                    </a:xfrm>
                    <a:prstGeom prst="rect">
                      <a:avLst/>
                    </a:prstGeom>
                    <a:solidFill>
                      <a:srgbClr val="B046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82" name="Rectangle 160">
                      <a:extLst>
                        <a:ext uri="{FF2B5EF4-FFF2-40B4-BE49-F238E27FC236}">
                          <a16:creationId xmlns:a16="http://schemas.microsoft.com/office/drawing/2014/main" xmlns="" id="{DB42AAC8-C992-2147-B90D-2D83BF6CDE80}"/>
                        </a:ext>
                      </a:extLst>
                    </p:cNvPr>
                    <p:cNvSpPr>
                      <a:spLocks noChangeArrowheads="1"/>
                    </p:cNvSpPr>
                    <p:nvPr/>
                  </p:nvSpPr>
                  <p:spPr bwMode="auto">
                    <a:xfrm rot="10800000">
                      <a:off x="2471320" y="2667794"/>
                      <a:ext cx="1588" cy="230188"/>
                    </a:xfrm>
                    <a:prstGeom prst="rect">
                      <a:avLst/>
                    </a:prstGeom>
                    <a:solidFill>
                      <a:srgbClr val="B046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83" name="Rectangle 161">
                      <a:extLst>
                        <a:ext uri="{FF2B5EF4-FFF2-40B4-BE49-F238E27FC236}">
                          <a16:creationId xmlns:a16="http://schemas.microsoft.com/office/drawing/2014/main" xmlns="" id="{209B13A4-79AC-CE49-AC11-F14AD0776592}"/>
                        </a:ext>
                      </a:extLst>
                    </p:cNvPr>
                    <p:cNvSpPr>
                      <a:spLocks noChangeArrowheads="1"/>
                    </p:cNvSpPr>
                    <p:nvPr/>
                  </p:nvSpPr>
                  <p:spPr bwMode="auto">
                    <a:xfrm rot="10800000">
                      <a:off x="2469733" y="2667794"/>
                      <a:ext cx="1588" cy="230188"/>
                    </a:xfrm>
                    <a:prstGeom prst="rect">
                      <a:avLst/>
                    </a:prstGeom>
                    <a:solidFill>
                      <a:srgbClr val="B046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84" name="Rectangle 162">
                      <a:extLst>
                        <a:ext uri="{FF2B5EF4-FFF2-40B4-BE49-F238E27FC236}">
                          <a16:creationId xmlns:a16="http://schemas.microsoft.com/office/drawing/2014/main" xmlns="" id="{D87B49E2-7AAC-1946-9DDA-9E9D2A4D1E6D}"/>
                        </a:ext>
                      </a:extLst>
                    </p:cNvPr>
                    <p:cNvSpPr>
                      <a:spLocks noChangeArrowheads="1"/>
                    </p:cNvSpPr>
                    <p:nvPr/>
                  </p:nvSpPr>
                  <p:spPr bwMode="auto">
                    <a:xfrm rot="10800000">
                      <a:off x="2468145" y="2667794"/>
                      <a:ext cx="1588" cy="230188"/>
                    </a:xfrm>
                    <a:prstGeom prst="rect">
                      <a:avLst/>
                    </a:prstGeom>
                    <a:solidFill>
                      <a:srgbClr val="B046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85" name="Rectangle 163">
                      <a:extLst>
                        <a:ext uri="{FF2B5EF4-FFF2-40B4-BE49-F238E27FC236}">
                          <a16:creationId xmlns:a16="http://schemas.microsoft.com/office/drawing/2014/main" xmlns="" id="{D57C4F50-92D8-574C-9034-312024E62F67}"/>
                        </a:ext>
                      </a:extLst>
                    </p:cNvPr>
                    <p:cNvSpPr>
                      <a:spLocks noChangeArrowheads="1"/>
                    </p:cNvSpPr>
                    <p:nvPr/>
                  </p:nvSpPr>
                  <p:spPr bwMode="auto">
                    <a:xfrm rot="10800000">
                      <a:off x="2464971" y="2667794"/>
                      <a:ext cx="3175" cy="230188"/>
                    </a:xfrm>
                    <a:prstGeom prst="rect">
                      <a:avLst/>
                    </a:prstGeom>
                    <a:solidFill>
                      <a:srgbClr val="B046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86" name="Rectangle 164">
                      <a:extLst>
                        <a:ext uri="{FF2B5EF4-FFF2-40B4-BE49-F238E27FC236}">
                          <a16:creationId xmlns:a16="http://schemas.microsoft.com/office/drawing/2014/main" xmlns="" id="{FE3F00B8-B7CE-5845-87E9-C68ADD6823E7}"/>
                        </a:ext>
                      </a:extLst>
                    </p:cNvPr>
                    <p:cNvSpPr>
                      <a:spLocks noChangeArrowheads="1"/>
                    </p:cNvSpPr>
                    <p:nvPr/>
                  </p:nvSpPr>
                  <p:spPr bwMode="auto">
                    <a:xfrm rot="10800000">
                      <a:off x="2463383" y="2667794"/>
                      <a:ext cx="1588" cy="230188"/>
                    </a:xfrm>
                    <a:prstGeom prst="rect">
                      <a:avLst/>
                    </a:prstGeom>
                    <a:solidFill>
                      <a:srgbClr val="B048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87" name="Rectangle 165">
                      <a:extLst>
                        <a:ext uri="{FF2B5EF4-FFF2-40B4-BE49-F238E27FC236}">
                          <a16:creationId xmlns:a16="http://schemas.microsoft.com/office/drawing/2014/main" xmlns="" id="{4BB45BDE-AFCD-5A40-9B28-C141479F6D1D}"/>
                        </a:ext>
                      </a:extLst>
                    </p:cNvPr>
                    <p:cNvSpPr>
                      <a:spLocks noChangeArrowheads="1"/>
                    </p:cNvSpPr>
                    <p:nvPr/>
                  </p:nvSpPr>
                  <p:spPr bwMode="auto">
                    <a:xfrm rot="10800000">
                      <a:off x="2461795" y="2667794"/>
                      <a:ext cx="1588" cy="230188"/>
                    </a:xfrm>
                    <a:prstGeom prst="rect">
                      <a:avLst/>
                    </a:prstGeom>
                    <a:solidFill>
                      <a:srgbClr val="B048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88" name="Rectangle 166">
                      <a:extLst>
                        <a:ext uri="{FF2B5EF4-FFF2-40B4-BE49-F238E27FC236}">
                          <a16:creationId xmlns:a16="http://schemas.microsoft.com/office/drawing/2014/main" xmlns="" id="{8EC5179B-453F-A94E-B93C-DC5360C0B3FD}"/>
                        </a:ext>
                      </a:extLst>
                    </p:cNvPr>
                    <p:cNvSpPr>
                      <a:spLocks noChangeArrowheads="1"/>
                    </p:cNvSpPr>
                    <p:nvPr/>
                  </p:nvSpPr>
                  <p:spPr bwMode="auto">
                    <a:xfrm rot="10800000">
                      <a:off x="2460208" y="2667794"/>
                      <a:ext cx="1588" cy="230188"/>
                    </a:xfrm>
                    <a:prstGeom prst="rect">
                      <a:avLst/>
                    </a:prstGeom>
                    <a:solidFill>
                      <a:srgbClr val="B048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89" name="Rectangle 167">
                      <a:extLst>
                        <a:ext uri="{FF2B5EF4-FFF2-40B4-BE49-F238E27FC236}">
                          <a16:creationId xmlns:a16="http://schemas.microsoft.com/office/drawing/2014/main" xmlns="" id="{82427FA3-8AE0-7846-A65D-3AEF30C5C1E6}"/>
                        </a:ext>
                      </a:extLst>
                    </p:cNvPr>
                    <p:cNvSpPr>
                      <a:spLocks noChangeArrowheads="1"/>
                    </p:cNvSpPr>
                    <p:nvPr/>
                  </p:nvSpPr>
                  <p:spPr bwMode="auto">
                    <a:xfrm rot="10800000">
                      <a:off x="2458620" y="2667794"/>
                      <a:ext cx="1588" cy="230188"/>
                    </a:xfrm>
                    <a:prstGeom prst="rect">
                      <a:avLst/>
                    </a:prstGeom>
                    <a:solidFill>
                      <a:srgbClr val="B048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90" name="Rectangle 168">
                      <a:extLst>
                        <a:ext uri="{FF2B5EF4-FFF2-40B4-BE49-F238E27FC236}">
                          <a16:creationId xmlns:a16="http://schemas.microsoft.com/office/drawing/2014/main" xmlns="" id="{CB196B2C-CC97-4042-A5CF-0AB8B717B750}"/>
                        </a:ext>
                      </a:extLst>
                    </p:cNvPr>
                    <p:cNvSpPr>
                      <a:spLocks noChangeArrowheads="1"/>
                    </p:cNvSpPr>
                    <p:nvPr/>
                  </p:nvSpPr>
                  <p:spPr bwMode="auto">
                    <a:xfrm rot="10800000">
                      <a:off x="2457033" y="2667794"/>
                      <a:ext cx="1588" cy="230188"/>
                    </a:xfrm>
                    <a:prstGeom prst="rect">
                      <a:avLst/>
                    </a:prstGeom>
                    <a:solidFill>
                      <a:srgbClr val="B048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91" name="Rectangle 169">
                      <a:extLst>
                        <a:ext uri="{FF2B5EF4-FFF2-40B4-BE49-F238E27FC236}">
                          <a16:creationId xmlns:a16="http://schemas.microsoft.com/office/drawing/2014/main" xmlns="" id="{A6BA5907-864E-5E44-94D9-33F2995744F7}"/>
                        </a:ext>
                      </a:extLst>
                    </p:cNvPr>
                    <p:cNvSpPr>
                      <a:spLocks noChangeArrowheads="1"/>
                    </p:cNvSpPr>
                    <p:nvPr/>
                  </p:nvSpPr>
                  <p:spPr bwMode="auto">
                    <a:xfrm rot="10800000">
                      <a:off x="2453858" y="2667794"/>
                      <a:ext cx="3175" cy="230188"/>
                    </a:xfrm>
                    <a:prstGeom prst="rect">
                      <a:avLst/>
                    </a:prstGeom>
                    <a:solidFill>
                      <a:srgbClr val="B048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92" name="Rectangle 170">
                      <a:extLst>
                        <a:ext uri="{FF2B5EF4-FFF2-40B4-BE49-F238E27FC236}">
                          <a16:creationId xmlns:a16="http://schemas.microsoft.com/office/drawing/2014/main" xmlns="" id="{BF2F0C34-FB2A-E64B-8B3B-F8D3780025CD}"/>
                        </a:ext>
                      </a:extLst>
                    </p:cNvPr>
                    <p:cNvSpPr>
                      <a:spLocks noChangeArrowheads="1"/>
                    </p:cNvSpPr>
                    <p:nvPr/>
                  </p:nvSpPr>
                  <p:spPr bwMode="auto">
                    <a:xfrm rot="10800000">
                      <a:off x="2452270" y="2667794"/>
                      <a:ext cx="1588" cy="230188"/>
                    </a:xfrm>
                    <a:prstGeom prst="rect">
                      <a:avLst/>
                    </a:prstGeom>
                    <a:solidFill>
                      <a:srgbClr val="B048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93" name="Rectangle 171">
                      <a:extLst>
                        <a:ext uri="{FF2B5EF4-FFF2-40B4-BE49-F238E27FC236}">
                          <a16:creationId xmlns:a16="http://schemas.microsoft.com/office/drawing/2014/main" xmlns="" id="{81E1D8B0-45E1-0E4B-9345-930C88205C4D}"/>
                        </a:ext>
                      </a:extLst>
                    </p:cNvPr>
                    <p:cNvSpPr>
                      <a:spLocks noChangeArrowheads="1"/>
                    </p:cNvSpPr>
                    <p:nvPr/>
                  </p:nvSpPr>
                  <p:spPr bwMode="auto">
                    <a:xfrm rot="10800000">
                      <a:off x="2450683" y="2667794"/>
                      <a:ext cx="1588" cy="230188"/>
                    </a:xfrm>
                    <a:prstGeom prst="rect">
                      <a:avLst/>
                    </a:prstGeom>
                    <a:solidFill>
                      <a:srgbClr val="B048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94" name="Rectangle 172">
                      <a:extLst>
                        <a:ext uri="{FF2B5EF4-FFF2-40B4-BE49-F238E27FC236}">
                          <a16:creationId xmlns:a16="http://schemas.microsoft.com/office/drawing/2014/main" xmlns="" id="{E16A50BC-2C0E-074B-AA77-FF99894B61DF}"/>
                        </a:ext>
                      </a:extLst>
                    </p:cNvPr>
                    <p:cNvSpPr>
                      <a:spLocks noChangeArrowheads="1"/>
                    </p:cNvSpPr>
                    <p:nvPr/>
                  </p:nvSpPr>
                  <p:spPr bwMode="auto">
                    <a:xfrm rot="10800000">
                      <a:off x="2449095" y="2667794"/>
                      <a:ext cx="1588" cy="230188"/>
                    </a:xfrm>
                    <a:prstGeom prst="rect">
                      <a:avLst/>
                    </a:prstGeom>
                    <a:solidFill>
                      <a:srgbClr val="B34B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95" name="Rectangle 173">
                      <a:extLst>
                        <a:ext uri="{FF2B5EF4-FFF2-40B4-BE49-F238E27FC236}">
                          <a16:creationId xmlns:a16="http://schemas.microsoft.com/office/drawing/2014/main" xmlns="" id="{95F4C71A-2CCC-B24A-A6B0-F0D7B431BFA3}"/>
                        </a:ext>
                      </a:extLst>
                    </p:cNvPr>
                    <p:cNvSpPr>
                      <a:spLocks noChangeArrowheads="1"/>
                    </p:cNvSpPr>
                    <p:nvPr/>
                  </p:nvSpPr>
                  <p:spPr bwMode="auto">
                    <a:xfrm rot="10800000">
                      <a:off x="2447508" y="2667794"/>
                      <a:ext cx="1588" cy="230188"/>
                    </a:xfrm>
                    <a:prstGeom prst="rect">
                      <a:avLst/>
                    </a:prstGeom>
                    <a:solidFill>
                      <a:srgbClr val="B34B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96" name="Rectangle 174">
                      <a:extLst>
                        <a:ext uri="{FF2B5EF4-FFF2-40B4-BE49-F238E27FC236}">
                          <a16:creationId xmlns:a16="http://schemas.microsoft.com/office/drawing/2014/main" xmlns="" id="{CF9ADA94-B5D4-DA40-B4D2-7845BBB5B3C8}"/>
                        </a:ext>
                      </a:extLst>
                    </p:cNvPr>
                    <p:cNvSpPr>
                      <a:spLocks noChangeArrowheads="1"/>
                    </p:cNvSpPr>
                    <p:nvPr/>
                  </p:nvSpPr>
                  <p:spPr bwMode="auto">
                    <a:xfrm rot="10800000">
                      <a:off x="2445920" y="2667794"/>
                      <a:ext cx="1588" cy="230188"/>
                    </a:xfrm>
                    <a:prstGeom prst="rect">
                      <a:avLst/>
                    </a:prstGeom>
                    <a:solidFill>
                      <a:srgbClr val="B34B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97" name="Rectangle 175">
                      <a:extLst>
                        <a:ext uri="{FF2B5EF4-FFF2-40B4-BE49-F238E27FC236}">
                          <a16:creationId xmlns:a16="http://schemas.microsoft.com/office/drawing/2014/main" xmlns="" id="{198A2923-1F57-C842-BC2D-57E9AC611DBE}"/>
                        </a:ext>
                      </a:extLst>
                    </p:cNvPr>
                    <p:cNvSpPr>
                      <a:spLocks noChangeArrowheads="1"/>
                    </p:cNvSpPr>
                    <p:nvPr/>
                  </p:nvSpPr>
                  <p:spPr bwMode="auto">
                    <a:xfrm rot="10800000">
                      <a:off x="2442746" y="2667794"/>
                      <a:ext cx="3175" cy="230188"/>
                    </a:xfrm>
                    <a:prstGeom prst="rect">
                      <a:avLst/>
                    </a:prstGeom>
                    <a:solidFill>
                      <a:srgbClr val="B34B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98" name="Rectangle 176">
                      <a:extLst>
                        <a:ext uri="{FF2B5EF4-FFF2-40B4-BE49-F238E27FC236}">
                          <a16:creationId xmlns:a16="http://schemas.microsoft.com/office/drawing/2014/main" xmlns="" id="{8D6F4D17-C228-304A-873B-3BA3678A9DE0}"/>
                        </a:ext>
                      </a:extLst>
                    </p:cNvPr>
                    <p:cNvSpPr>
                      <a:spLocks noChangeArrowheads="1"/>
                    </p:cNvSpPr>
                    <p:nvPr/>
                  </p:nvSpPr>
                  <p:spPr bwMode="auto">
                    <a:xfrm rot="10800000">
                      <a:off x="2441158" y="2667794"/>
                      <a:ext cx="1588" cy="230188"/>
                    </a:xfrm>
                    <a:prstGeom prst="rect">
                      <a:avLst/>
                    </a:prstGeom>
                    <a:solidFill>
                      <a:srgbClr val="B34B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499" name="Rectangle 177">
                      <a:extLst>
                        <a:ext uri="{FF2B5EF4-FFF2-40B4-BE49-F238E27FC236}">
                          <a16:creationId xmlns:a16="http://schemas.microsoft.com/office/drawing/2014/main" xmlns="" id="{F1FAF44B-8C5E-0547-A681-67BC17FBDA19}"/>
                        </a:ext>
                      </a:extLst>
                    </p:cNvPr>
                    <p:cNvSpPr>
                      <a:spLocks noChangeArrowheads="1"/>
                    </p:cNvSpPr>
                    <p:nvPr/>
                  </p:nvSpPr>
                  <p:spPr bwMode="auto">
                    <a:xfrm rot="10800000">
                      <a:off x="2439570" y="2667794"/>
                      <a:ext cx="1588" cy="230188"/>
                    </a:xfrm>
                    <a:prstGeom prst="rect">
                      <a:avLst/>
                    </a:prstGeom>
                    <a:solidFill>
                      <a:srgbClr val="B34B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00" name="Rectangle 178">
                      <a:extLst>
                        <a:ext uri="{FF2B5EF4-FFF2-40B4-BE49-F238E27FC236}">
                          <a16:creationId xmlns:a16="http://schemas.microsoft.com/office/drawing/2014/main" xmlns="" id="{F248B0CB-850D-D343-B5DB-365BE286A4B9}"/>
                        </a:ext>
                      </a:extLst>
                    </p:cNvPr>
                    <p:cNvSpPr>
                      <a:spLocks noChangeArrowheads="1"/>
                    </p:cNvSpPr>
                    <p:nvPr/>
                  </p:nvSpPr>
                  <p:spPr bwMode="auto">
                    <a:xfrm rot="10800000">
                      <a:off x="2437983" y="2667794"/>
                      <a:ext cx="1588" cy="230188"/>
                    </a:xfrm>
                    <a:prstGeom prst="rect">
                      <a:avLst/>
                    </a:prstGeom>
                    <a:solidFill>
                      <a:srgbClr val="B34B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01" name="Rectangle 179">
                      <a:extLst>
                        <a:ext uri="{FF2B5EF4-FFF2-40B4-BE49-F238E27FC236}">
                          <a16:creationId xmlns:a16="http://schemas.microsoft.com/office/drawing/2014/main" xmlns="" id="{85F49927-90EB-D149-AC90-9667B09DCF98}"/>
                        </a:ext>
                      </a:extLst>
                    </p:cNvPr>
                    <p:cNvSpPr>
                      <a:spLocks noChangeArrowheads="1"/>
                    </p:cNvSpPr>
                    <p:nvPr/>
                  </p:nvSpPr>
                  <p:spPr bwMode="auto">
                    <a:xfrm rot="10800000">
                      <a:off x="2436395" y="2667794"/>
                      <a:ext cx="1588" cy="230188"/>
                    </a:xfrm>
                    <a:prstGeom prst="rect">
                      <a:avLst/>
                    </a:prstGeom>
                    <a:solidFill>
                      <a:srgbClr val="B34D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02" name="Rectangle 180">
                      <a:extLst>
                        <a:ext uri="{FF2B5EF4-FFF2-40B4-BE49-F238E27FC236}">
                          <a16:creationId xmlns:a16="http://schemas.microsoft.com/office/drawing/2014/main" xmlns="" id="{821EC967-4969-314C-BEA5-F8B90B9F2BAE}"/>
                        </a:ext>
                      </a:extLst>
                    </p:cNvPr>
                    <p:cNvSpPr>
                      <a:spLocks noChangeArrowheads="1"/>
                    </p:cNvSpPr>
                    <p:nvPr/>
                  </p:nvSpPr>
                  <p:spPr bwMode="auto">
                    <a:xfrm rot="10800000">
                      <a:off x="2434808" y="2667794"/>
                      <a:ext cx="1588" cy="230188"/>
                    </a:xfrm>
                    <a:prstGeom prst="rect">
                      <a:avLst/>
                    </a:prstGeom>
                    <a:solidFill>
                      <a:srgbClr val="B34D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03" name="Rectangle 181">
                      <a:extLst>
                        <a:ext uri="{FF2B5EF4-FFF2-40B4-BE49-F238E27FC236}">
                          <a16:creationId xmlns:a16="http://schemas.microsoft.com/office/drawing/2014/main" xmlns="" id="{96894801-6C2F-E341-AD18-6A09D8657670}"/>
                        </a:ext>
                      </a:extLst>
                    </p:cNvPr>
                    <p:cNvSpPr>
                      <a:spLocks noChangeArrowheads="1"/>
                    </p:cNvSpPr>
                    <p:nvPr/>
                  </p:nvSpPr>
                  <p:spPr bwMode="auto">
                    <a:xfrm rot="10800000">
                      <a:off x="2433220" y="2667794"/>
                      <a:ext cx="1588" cy="230188"/>
                    </a:xfrm>
                    <a:prstGeom prst="rect">
                      <a:avLst/>
                    </a:prstGeom>
                    <a:solidFill>
                      <a:srgbClr val="B34D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04" name="Rectangle 182">
                      <a:extLst>
                        <a:ext uri="{FF2B5EF4-FFF2-40B4-BE49-F238E27FC236}">
                          <a16:creationId xmlns:a16="http://schemas.microsoft.com/office/drawing/2014/main" xmlns="" id="{CF629EBE-91B3-5B4E-BBCE-18FE8B3E03C2}"/>
                        </a:ext>
                      </a:extLst>
                    </p:cNvPr>
                    <p:cNvSpPr>
                      <a:spLocks noChangeArrowheads="1"/>
                    </p:cNvSpPr>
                    <p:nvPr/>
                  </p:nvSpPr>
                  <p:spPr bwMode="auto">
                    <a:xfrm rot="10800000">
                      <a:off x="2430046" y="2667794"/>
                      <a:ext cx="3175" cy="230188"/>
                    </a:xfrm>
                    <a:prstGeom prst="rect">
                      <a:avLst/>
                    </a:prstGeom>
                    <a:solidFill>
                      <a:srgbClr val="B34D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05" name="Rectangle 183">
                      <a:extLst>
                        <a:ext uri="{FF2B5EF4-FFF2-40B4-BE49-F238E27FC236}">
                          <a16:creationId xmlns:a16="http://schemas.microsoft.com/office/drawing/2014/main" xmlns="" id="{79F3DF3B-5C77-AD4A-A255-45D1B8705135}"/>
                        </a:ext>
                      </a:extLst>
                    </p:cNvPr>
                    <p:cNvSpPr>
                      <a:spLocks noChangeArrowheads="1"/>
                    </p:cNvSpPr>
                    <p:nvPr/>
                  </p:nvSpPr>
                  <p:spPr bwMode="auto">
                    <a:xfrm rot="10800000">
                      <a:off x="2428458" y="2667794"/>
                      <a:ext cx="1588" cy="230188"/>
                    </a:xfrm>
                    <a:prstGeom prst="rect">
                      <a:avLst/>
                    </a:prstGeom>
                    <a:solidFill>
                      <a:srgbClr val="B34D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06" name="Rectangle 184">
                      <a:extLst>
                        <a:ext uri="{FF2B5EF4-FFF2-40B4-BE49-F238E27FC236}">
                          <a16:creationId xmlns:a16="http://schemas.microsoft.com/office/drawing/2014/main" xmlns="" id="{649853B4-B918-5D4F-93D4-82741482D4B8}"/>
                        </a:ext>
                      </a:extLst>
                    </p:cNvPr>
                    <p:cNvSpPr>
                      <a:spLocks noChangeArrowheads="1"/>
                    </p:cNvSpPr>
                    <p:nvPr/>
                  </p:nvSpPr>
                  <p:spPr bwMode="auto">
                    <a:xfrm rot="10800000">
                      <a:off x="2426870" y="2667794"/>
                      <a:ext cx="1588" cy="230188"/>
                    </a:xfrm>
                    <a:prstGeom prst="rect">
                      <a:avLst/>
                    </a:prstGeom>
                    <a:solidFill>
                      <a:srgbClr val="B54E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07" name="Rectangle 185">
                      <a:extLst>
                        <a:ext uri="{FF2B5EF4-FFF2-40B4-BE49-F238E27FC236}">
                          <a16:creationId xmlns:a16="http://schemas.microsoft.com/office/drawing/2014/main" xmlns="" id="{78A44FDD-2A90-A44B-9ACA-73B4EFB47BAF}"/>
                        </a:ext>
                      </a:extLst>
                    </p:cNvPr>
                    <p:cNvSpPr>
                      <a:spLocks noChangeArrowheads="1"/>
                    </p:cNvSpPr>
                    <p:nvPr/>
                  </p:nvSpPr>
                  <p:spPr bwMode="auto">
                    <a:xfrm rot="10800000">
                      <a:off x="2425283" y="2667794"/>
                      <a:ext cx="1588" cy="230188"/>
                    </a:xfrm>
                    <a:prstGeom prst="rect">
                      <a:avLst/>
                    </a:prstGeom>
                    <a:solidFill>
                      <a:srgbClr val="B54E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08" name="Rectangle 186">
                      <a:extLst>
                        <a:ext uri="{FF2B5EF4-FFF2-40B4-BE49-F238E27FC236}">
                          <a16:creationId xmlns:a16="http://schemas.microsoft.com/office/drawing/2014/main" xmlns="" id="{C5052F1E-7819-6648-8F0E-49C0D3F08194}"/>
                        </a:ext>
                      </a:extLst>
                    </p:cNvPr>
                    <p:cNvSpPr>
                      <a:spLocks noChangeArrowheads="1"/>
                    </p:cNvSpPr>
                    <p:nvPr/>
                  </p:nvSpPr>
                  <p:spPr bwMode="auto">
                    <a:xfrm rot="10800000">
                      <a:off x="2423695" y="2667794"/>
                      <a:ext cx="1588" cy="230188"/>
                    </a:xfrm>
                    <a:prstGeom prst="rect">
                      <a:avLst/>
                    </a:prstGeom>
                    <a:solidFill>
                      <a:srgbClr val="B54E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09" name="Rectangle 187">
                      <a:extLst>
                        <a:ext uri="{FF2B5EF4-FFF2-40B4-BE49-F238E27FC236}">
                          <a16:creationId xmlns:a16="http://schemas.microsoft.com/office/drawing/2014/main" xmlns="" id="{8538B0EA-CB09-D54B-B283-5D0CB606CAC1}"/>
                        </a:ext>
                      </a:extLst>
                    </p:cNvPr>
                    <p:cNvSpPr>
                      <a:spLocks noChangeArrowheads="1"/>
                    </p:cNvSpPr>
                    <p:nvPr/>
                  </p:nvSpPr>
                  <p:spPr bwMode="auto">
                    <a:xfrm rot="10800000">
                      <a:off x="2422108" y="2667794"/>
                      <a:ext cx="1588" cy="230188"/>
                    </a:xfrm>
                    <a:prstGeom prst="rect">
                      <a:avLst/>
                    </a:prstGeom>
                    <a:solidFill>
                      <a:srgbClr val="B550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10" name="Rectangle 188">
                      <a:extLst>
                        <a:ext uri="{FF2B5EF4-FFF2-40B4-BE49-F238E27FC236}">
                          <a16:creationId xmlns:a16="http://schemas.microsoft.com/office/drawing/2014/main" xmlns="" id="{DF18186F-B8A9-CA48-B50F-637F81E29784}"/>
                        </a:ext>
                      </a:extLst>
                    </p:cNvPr>
                    <p:cNvSpPr>
                      <a:spLocks noChangeArrowheads="1"/>
                    </p:cNvSpPr>
                    <p:nvPr/>
                  </p:nvSpPr>
                  <p:spPr bwMode="auto">
                    <a:xfrm rot="10800000">
                      <a:off x="2418933" y="2667794"/>
                      <a:ext cx="3175" cy="230188"/>
                    </a:xfrm>
                    <a:prstGeom prst="rect">
                      <a:avLst/>
                    </a:prstGeom>
                    <a:solidFill>
                      <a:srgbClr val="B550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11" name="Rectangle 189">
                      <a:extLst>
                        <a:ext uri="{FF2B5EF4-FFF2-40B4-BE49-F238E27FC236}">
                          <a16:creationId xmlns:a16="http://schemas.microsoft.com/office/drawing/2014/main" xmlns="" id="{B76C3D9D-9BE5-1643-9B94-7022A981CEFF}"/>
                        </a:ext>
                      </a:extLst>
                    </p:cNvPr>
                    <p:cNvSpPr>
                      <a:spLocks noChangeArrowheads="1"/>
                    </p:cNvSpPr>
                    <p:nvPr/>
                  </p:nvSpPr>
                  <p:spPr bwMode="auto">
                    <a:xfrm rot="10800000">
                      <a:off x="2417345" y="2667794"/>
                      <a:ext cx="1588" cy="230188"/>
                    </a:xfrm>
                    <a:prstGeom prst="rect">
                      <a:avLst/>
                    </a:prstGeom>
                    <a:solidFill>
                      <a:srgbClr val="B550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12" name="Rectangle 190">
                      <a:extLst>
                        <a:ext uri="{FF2B5EF4-FFF2-40B4-BE49-F238E27FC236}">
                          <a16:creationId xmlns:a16="http://schemas.microsoft.com/office/drawing/2014/main" xmlns="" id="{037F7043-29D9-3747-B23F-7B912B14E931}"/>
                        </a:ext>
                      </a:extLst>
                    </p:cNvPr>
                    <p:cNvSpPr>
                      <a:spLocks noChangeArrowheads="1"/>
                    </p:cNvSpPr>
                    <p:nvPr/>
                  </p:nvSpPr>
                  <p:spPr bwMode="auto">
                    <a:xfrm rot="10800000">
                      <a:off x="2415758" y="2667794"/>
                      <a:ext cx="1588" cy="230188"/>
                    </a:xfrm>
                    <a:prstGeom prst="rect">
                      <a:avLst/>
                    </a:prstGeom>
                    <a:solidFill>
                      <a:srgbClr val="B550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13" name="Rectangle 191">
                      <a:extLst>
                        <a:ext uri="{FF2B5EF4-FFF2-40B4-BE49-F238E27FC236}">
                          <a16:creationId xmlns:a16="http://schemas.microsoft.com/office/drawing/2014/main" xmlns="" id="{45BE3ED9-5F2A-1545-AB64-14FFC2A598A8}"/>
                        </a:ext>
                      </a:extLst>
                    </p:cNvPr>
                    <p:cNvSpPr>
                      <a:spLocks noChangeArrowheads="1"/>
                    </p:cNvSpPr>
                    <p:nvPr/>
                  </p:nvSpPr>
                  <p:spPr bwMode="auto">
                    <a:xfrm rot="10800000">
                      <a:off x="2414170" y="2667794"/>
                      <a:ext cx="1588" cy="230188"/>
                    </a:xfrm>
                    <a:prstGeom prst="rect">
                      <a:avLst/>
                    </a:prstGeom>
                    <a:solidFill>
                      <a:srgbClr val="B550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14" name="Rectangle 192">
                      <a:extLst>
                        <a:ext uri="{FF2B5EF4-FFF2-40B4-BE49-F238E27FC236}">
                          <a16:creationId xmlns:a16="http://schemas.microsoft.com/office/drawing/2014/main" xmlns="" id="{7E4116E9-1A38-D248-9C76-1B828CE5B027}"/>
                        </a:ext>
                      </a:extLst>
                    </p:cNvPr>
                    <p:cNvSpPr>
                      <a:spLocks noChangeArrowheads="1"/>
                    </p:cNvSpPr>
                    <p:nvPr/>
                  </p:nvSpPr>
                  <p:spPr bwMode="auto">
                    <a:xfrm rot="10800000">
                      <a:off x="2412583" y="2667794"/>
                      <a:ext cx="1588" cy="230188"/>
                    </a:xfrm>
                    <a:prstGeom prst="rect">
                      <a:avLst/>
                    </a:prstGeom>
                    <a:solidFill>
                      <a:srgbClr val="B550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15" name="Rectangle 193">
                      <a:extLst>
                        <a:ext uri="{FF2B5EF4-FFF2-40B4-BE49-F238E27FC236}">
                          <a16:creationId xmlns:a16="http://schemas.microsoft.com/office/drawing/2014/main" xmlns="" id="{1FC54D26-8A14-F243-BBE2-E236C32F6978}"/>
                        </a:ext>
                      </a:extLst>
                    </p:cNvPr>
                    <p:cNvSpPr>
                      <a:spLocks noChangeArrowheads="1"/>
                    </p:cNvSpPr>
                    <p:nvPr/>
                  </p:nvSpPr>
                  <p:spPr bwMode="auto">
                    <a:xfrm rot="10800000">
                      <a:off x="2410995" y="2667794"/>
                      <a:ext cx="1588" cy="230188"/>
                    </a:xfrm>
                    <a:prstGeom prst="rect">
                      <a:avLst/>
                    </a:prstGeom>
                    <a:solidFill>
                      <a:srgbClr val="B550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16" name="Rectangle 194">
                      <a:extLst>
                        <a:ext uri="{FF2B5EF4-FFF2-40B4-BE49-F238E27FC236}">
                          <a16:creationId xmlns:a16="http://schemas.microsoft.com/office/drawing/2014/main" xmlns="" id="{3F0F6C11-5822-194F-9DF4-4906FA198B83}"/>
                        </a:ext>
                      </a:extLst>
                    </p:cNvPr>
                    <p:cNvSpPr>
                      <a:spLocks noChangeArrowheads="1"/>
                    </p:cNvSpPr>
                    <p:nvPr/>
                  </p:nvSpPr>
                  <p:spPr bwMode="auto">
                    <a:xfrm rot="10800000">
                      <a:off x="2407821" y="2667794"/>
                      <a:ext cx="3175" cy="230188"/>
                    </a:xfrm>
                    <a:prstGeom prst="rect">
                      <a:avLst/>
                    </a:prstGeom>
                    <a:solidFill>
                      <a:srgbClr val="B550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17" name="Rectangle 195">
                      <a:extLst>
                        <a:ext uri="{FF2B5EF4-FFF2-40B4-BE49-F238E27FC236}">
                          <a16:creationId xmlns:a16="http://schemas.microsoft.com/office/drawing/2014/main" xmlns="" id="{1A1CAF19-A59C-1040-9B22-F57AD763278A}"/>
                        </a:ext>
                      </a:extLst>
                    </p:cNvPr>
                    <p:cNvSpPr>
                      <a:spLocks noChangeArrowheads="1"/>
                    </p:cNvSpPr>
                    <p:nvPr/>
                  </p:nvSpPr>
                  <p:spPr bwMode="auto">
                    <a:xfrm rot="10800000">
                      <a:off x="2406233" y="2667794"/>
                      <a:ext cx="1588" cy="230188"/>
                    </a:xfrm>
                    <a:prstGeom prst="rect">
                      <a:avLst/>
                    </a:prstGeom>
                    <a:solidFill>
                      <a:srgbClr val="B551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18" name="Rectangle 196">
                      <a:extLst>
                        <a:ext uri="{FF2B5EF4-FFF2-40B4-BE49-F238E27FC236}">
                          <a16:creationId xmlns:a16="http://schemas.microsoft.com/office/drawing/2014/main" xmlns="" id="{009ABD63-680E-6C4D-AA9E-C020E3834693}"/>
                        </a:ext>
                      </a:extLst>
                    </p:cNvPr>
                    <p:cNvSpPr>
                      <a:spLocks noChangeArrowheads="1"/>
                    </p:cNvSpPr>
                    <p:nvPr/>
                  </p:nvSpPr>
                  <p:spPr bwMode="auto">
                    <a:xfrm rot="10800000">
                      <a:off x="2404645" y="2667794"/>
                      <a:ext cx="1588" cy="230188"/>
                    </a:xfrm>
                    <a:prstGeom prst="rect">
                      <a:avLst/>
                    </a:prstGeom>
                    <a:solidFill>
                      <a:srgbClr val="B551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19" name="Rectangle 197">
                      <a:extLst>
                        <a:ext uri="{FF2B5EF4-FFF2-40B4-BE49-F238E27FC236}">
                          <a16:creationId xmlns:a16="http://schemas.microsoft.com/office/drawing/2014/main" xmlns="" id="{0AC927AA-8B2C-F741-BED5-178CB391DED1}"/>
                        </a:ext>
                      </a:extLst>
                    </p:cNvPr>
                    <p:cNvSpPr>
                      <a:spLocks noChangeArrowheads="1"/>
                    </p:cNvSpPr>
                    <p:nvPr/>
                  </p:nvSpPr>
                  <p:spPr bwMode="auto">
                    <a:xfrm rot="10800000">
                      <a:off x="2403058" y="2667794"/>
                      <a:ext cx="1588" cy="230188"/>
                    </a:xfrm>
                    <a:prstGeom prst="rect">
                      <a:avLst/>
                    </a:prstGeom>
                    <a:solidFill>
                      <a:srgbClr val="B853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20" name="Rectangle 198">
                      <a:extLst>
                        <a:ext uri="{FF2B5EF4-FFF2-40B4-BE49-F238E27FC236}">
                          <a16:creationId xmlns:a16="http://schemas.microsoft.com/office/drawing/2014/main" xmlns="" id="{5F28A732-4B50-BC4D-BD50-18F865BBB829}"/>
                        </a:ext>
                      </a:extLst>
                    </p:cNvPr>
                    <p:cNvSpPr>
                      <a:spLocks noChangeArrowheads="1"/>
                    </p:cNvSpPr>
                    <p:nvPr/>
                  </p:nvSpPr>
                  <p:spPr bwMode="auto">
                    <a:xfrm rot="10800000">
                      <a:off x="2401470" y="2667794"/>
                      <a:ext cx="1588" cy="230188"/>
                    </a:xfrm>
                    <a:prstGeom prst="rect">
                      <a:avLst/>
                    </a:prstGeom>
                    <a:solidFill>
                      <a:srgbClr val="B853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21" name="Rectangle 199">
                      <a:extLst>
                        <a:ext uri="{FF2B5EF4-FFF2-40B4-BE49-F238E27FC236}">
                          <a16:creationId xmlns:a16="http://schemas.microsoft.com/office/drawing/2014/main" xmlns="" id="{73AE2C6B-1032-3D4A-B79C-D7E2EB2D8E78}"/>
                        </a:ext>
                      </a:extLst>
                    </p:cNvPr>
                    <p:cNvSpPr>
                      <a:spLocks noChangeArrowheads="1"/>
                    </p:cNvSpPr>
                    <p:nvPr/>
                  </p:nvSpPr>
                  <p:spPr bwMode="auto">
                    <a:xfrm rot="10800000">
                      <a:off x="2399883" y="2667794"/>
                      <a:ext cx="1588" cy="230188"/>
                    </a:xfrm>
                    <a:prstGeom prst="rect">
                      <a:avLst/>
                    </a:prstGeom>
                    <a:solidFill>
                      <a:srgbClr val="B853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22" name="Rectangle 200">
                      <a:extLst>
                        <a:ext uri="{FF2B5EF4-FFF2-40B4-BE49-F238E27FC236}">
                          <a16:creationId xmlns:a16="http://schemas.microsoft.com/office/drawing/2014/main" xmlns="" id="{3A1C060F-6278-8149-AB19-FD5435BF5E7F}"/>
                        </a:ext>
                      </a:extLst>
                    </p:cNvPr>
                    <p:cNvSpPr>
                      <a:spLocks noChangeArrowheads="1"/>
                    </p:cNvSpPr>
                    <p:nvPr/>
                  </p:nvSpPr>
                  <p:spPr bwMode="auto">
                    <a:xfrm rot="10800000">
                      <a:off x="2396708" y="2667794"/>
                      <a:ext cx="3175" cy="230188"/>
                    </a:xfrm>
                    <a:prstGeom prst="rect">
                      <a:avLst/>
                    </a:prstGeom>
                    <a:solidFill>
                      <a:srgbClr val="B853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23" name="Rectangle 201">
                      <a:extLst>
                        <a:ext uri="{FF2B5EF4-FFF2-40B4-BE49-F238E27FC236}">
                          <a16:creationId xmlns:a16="http://schemas.microsoft.com/office/drawing/2014/main" xmlns="" id="{0251F7A7-39A0-334D-857F-1816F6A23A69}"/>
                        </a:ext>
                      </a:extLst>
                    </p:cNvPr>
                    <p:cNvSpPr>
                      <a:spLocks noChangeArrowheads="1"/>
                    </p:cNvSpPr>
                    <p:nvPr/>
                  </p:nvSpPr>
                  <p:spPr bwMode="auto">
                    <a:xfrm rot="10800000">
                      <a:off x="2395120" y="2667794"/>
                      <a:ext cx="1588" cy="230188"/>
                    </a:xfrm>
                    <a:prstGeom prst="rect">
                      <a:avLst/>
                    </a:prstGeom>
                    <a:solidFill>
                      <a:srgbClr val="B853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24" name="Rectangle 202">
                      <a:extLst>
                        <a:ext uri="{FF2B5EF4-FFF2-40B4-BE49-F238E27FC236}">
                          <a16:creationId xmlns:a16="http://schemas.microsoft.com/office/drawing/2014/main" xmlns="" id="{C2274B69-532E-9643-996F-76E2676F9F36}"/>
                        </a:ext>
                      </a:extLst>
                    </p:cNvPr>
                    <p:cNvSpPr>
                      <a:spLocks noChangeArrowheads="1"/>
                    </p:cNvSpPr>
                    <p:nvPr/>
                  </p:nvSpPr>
                  <p:spPr bwMode="auto">
                    <a:xfrm rot="10800000">
                      <a:off x="2393533" y="2667794"/>
                      <a:ext cx="1588" cy="230188"/>
                    </a:xfrm>
                    <a:prstGeom prst="rect">
                      <a:avLst/>
                    </a:prstGeom>
                    <a:solidFill>
                      <a:srgbClr val="B853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25" name="Rectangle 203">
                      <a:extLst>
                        <a:ext uri="{FF2B5EF4-FFF2-40B4-BE49-F238E27FC236}">
                          <a16:creationId xmlns:a16="http://schemas.microsoft.com/office/drawing/2014/main" xmlns="" id="{CCD5E9AA-265A-104E-8729-D22948606A1C}"/>
                        </a:ext>
                      </a:extLst>
                    </p:cNvPr>
                    <p:cNvSpPr>
                      <a:spLocks noChangeArrowheads="1"/>
                    </p:cNvSpPr>
                    <p:nvPr/>
                  </p:nvSpPr>
                  <p:spPr bwMode="auto">
                    <a:xfrm rot="10800000">
                      <a:off x="2391945" y="2667794"/>
                      <a:ext cx="1588" cy="230188"/>
                    </a:xfrm>
                    <a:prstGeom prst="rect">
                      <a:avLst/>
                    </a:prstGeom>
                    <a:solidFill>
                      <a:srgbClr val="B854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26" name="Rectangle 204">
                      <a:extLst>
                        <a:ext uri="{FF2B5EF4-FFF2-40B4-BE49-F238E27FC236}">
                          <a16:creationId xmlns:a16="http://schemas.microsoft.com/office/drawing/2014/main" xmlns="" id="{FA435ACE-442F-7944-92B5-FA04CD3310A7}"/>
                        </a:ext>
                      </a:extLst>
                    </p:cNvPr>
                    <p:cNvSpPr>
                      <a:spLocks noChangeArrowheads="1"/>
                    </p:cNvSpPr>
                    <p:nvPr/>
                  </p:nvSpPr>
                  <p:spPr bwMode="auto">
                    <a:xfrm rot="10800000">
                      <a:off x="2390358" y="2667794"/>
                      <a:ext cx="1588" cy="230188"/>
                    </a:xfrm>
                    <a:prstGeom prst="rect">
                      <a:avLst/>
                    </a:prstGeom>
                    <a:solidFill>
                      <a:srgbClr val="B854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27" name="Rectangle 407">
                      <a:extLst>
                        <a:ext uri="{FF2B5EF4-FFF2-40B4-BE49-F238E27FC236}">
                          <a16:creationId xmlns:a16="http://schemas.microsoft.com/office/drawing/2014/main" xmlns="" id="{0656D9AE-827A-7842-8DEA-DB977569448E}"/>
                        </a:ext>
                      </a:extLst>
                    </p:cNvPr>
                    <p:cNvSpPr>
                      <a:spLocks noChangeArrowheads="1"/>
                    </p:cNvSpPr>
                    <p:nvPr/>
                  </p:nvSpPr>
                  <p:spPr bwMode="auto">
                    <a:xfrm rot="10800000">
                      <a:off x="2025233" y="2667794"/>
                      <a:ext cx="1588" cy="230188"/>
                    </a:xfrm>
                    <a:prstGeom prst="rect">
                      <a:avLst/>
                    </a:prstGeom>
                    <a:solidFill>
                      <a:srgbClr val="E09D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28" name="Rectangle 408">
                      <a:extLst>
                        <a:ext uri="{FF2B5EF4-FFF2-40B4-BE49-F238E27FC236}">
                          <a16:creationId xmlns:a16="http://schemas.microsoft.com/office/drawing/2014/main" xmlns="" id="{18B0DFB6-FFBA-CC44-A04E-36CC9984BBC8}"/>
                        </a:ext>
                      </a:extLst>
                    </p:cNvPr>
                    <p:cNvSpPr>
                      <a:spLocks noChangeArrowheads="1"/>
                    </p:cNvSpPr>
                    <p:nvPr/>
                  </p:nvSpPr>
                  <p:spPr bwMode="auto">
                    <a:xfrm rot="10800000">
                      <a:off x="2023645" y="2667794"/>
                      <a:ext cx="1588" cy="230188"/>
                    </a:xfrm>
                    <a:prstGeom prst="rect">
                      <a:avLst/>
                    </a:prstGeom>
                    <a:solidFill>
                      <a:srgbClr val="E09D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29" name="Rectangle 409">
                      <a:extLst>
                        <a:ext uri="{FF2B5EF4-FFF2-40B4-BE49-F238E27FC236}">
                          <a16:creationId xmlns:a16="http://schemas.microsoft.com/office/drawing/2014/main" xmlns="" id="{25835880-4467-9049-8648-D486D6D18180}"/>
                        </a:ext>
                      </a:extLst>
                    </p:cNvPr>
                    <p:cNvSpPr>
                      <a:spLocks noChangeArrowheads="1"/>
                    </p:cNvSpPr>
                    <p:nvPr/>
                  </p:nvSpPr>
                  <p:spPr bwMode="auto">
                    <a:xfrm rot="10800000">
                      <a:off x="2022058" y="2667794"/>
                      <a:ext cx="1588" cy="230188"/>
                    </a:xfrm>
                    <a:prstGeom prst="rect">
                      <a:avLst/>
                    </a:prstGeom>
                    <a:solidFill>
                      <a:srgbClr val="E09D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30" name="Rectangle 410">
                      <a:extLst>
                        <a:ext uri="{FF2B5EF4-FFF2-40B4-BE49-F238E27FC236}">
                          <a16:creationId xmlns:a16="http://schemas.microsoft.com/office/drawing/2014/main" xmlns="" id="{353F440F-729F-7B42-AC0F-4ECB0CBDD654}"/>
                        </a:ext>
                      </a:extLst>
                    </p:cNvPr>
                    <p:cNvSpPr>
                      <a:spLocks noChangeArrowheads="1"/>
                    </p:cNvSpPr>
                    <p:nvPr/>
                  </p:nvSpPr>
                  <p:spPr bwMode="auto">
                    <a:xfrm rot="10800000">
                      <a:off x="2018883" y="2667794"/>
                      <a:ext cx="3175" cy="230188"/>
                    </a:xfrm>
                    <a:prstGeom prst="rect">
                      <a:avLst/>
                    </a:prstGeom>
                    <a:solidFill>
                      <a:srgbClr val="E09D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31" name="Rectangle 411">
                      <a:extLst>
                        <a:ext uri="{FF2B5EF4-FFF2-40B4-BE49-F238E27FC236}">
                          <a16:creationId xmlns:a16="http://schemas.microsoft.com/office/drawing/2014/main" xmlns="" id="{4E0FD0AA-A3C9-A545-B88B-63BB3A371BCF}"/>
                        </a:ext>
                      </a:extLst>
                    </p:cNvPr>
                    <p:cNvSpPr>
                      <a:spLocks noChangeArrowheads="1"/>
                    </p:cNvSpPr>
                    <p:nvPr/>
                  </p:nvSpPr>
                  <p:spPr bwMode="auto">
                    <a:xfrm rot="10800000">
                      <a:off x="2017295" y="2667794"/>
                      <a:ext cx="1588" cy="230188"/>
                    </a:xfrm>
                    <a:prstGeom prst="rect">
                      <a:avLst/>
                    </a:prstGeom>
                    <a:solidFill>
                      <a:srgbClr val="E09D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32" name="Rectangle 412">
                      <a:extLst>
                        <a:ext uri="{FF2B5EF4-FFF2-40B4-BE49-F238E27FC236}">
                          <a16:creationId xmlns:a16="http://schemas.microsoft.com/office/drawing/2014/main" xmlns="" id="{C1CA26F1-CF9D-7A42-A3B4-041835237894}"/>
                        </a:ext>
                      </a:extLst>
                    </p:cNvPr>
                    <p:cNvSpPr>
                      <a:spLocks noChangeArrowheads="1"/>
                    </p:cNvSpPr>
                    <p:nvPr/>
                  </p:nvSpPr>
                  <p:spPr bwMode="auto">
                    <a:xfrm rot="10800000">
                      <a:off x="2015708" y="2667794"/>
                      <a:ext cx="1588" cy="230188"/>
                    </a:xfrm>
                    <a:prstGeom prst="rect">
                      <a:avLst/>
                    </a:prstGeom>
                    <a:solidFill>
                      <a:srgbClr val="E09D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33" name="Rectangle 413">
                      <a:extLst>
                        <a:ext uri="{FF2B5EF4-FFF2-40B4-BE49-F238E27FC236}">
                          <a16:creationId xmlns:a16="http://schemas.microsoft.com/office/drawing/2014/main" xmlns="" id="{A97358ED-792B-F349-8F5C-4EC50948DEAB}"/>
                        </a:ext>
                      </a:extLst>
                    </p:cNvPr>
                    <p:cNvSpPr>
                      <a:spLocks noChangeArrowheads="1"/>
                    </p:cNvSpPr>
                    <p:nvPr/>
                  </p:nvSpPr>
                  <p:spPr bwMode="auto">
                    <a:xfrm rot="10800000">
                      <a:off x="2014120" y="2667794"/>
                      <a:ext cx="1588" cy="230188"/>
                    </a:xfrm>
                    <a:prstGeom prst="rect">
                      <a:avLst/>
                    </a:prstGeom>
                    <a:solidFill>
                      <a:srgbClr val="E09D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34" name="Rectangle 414">
                      <a:extLst>
                        <a:ext uri="{FF2B5EF4-FFF2-40B4-BE49-F238E27FC236}">
                          <a16:creationId xmlns:a16="http://schemas.microsoft.com/office/drawing/2014/main" xmlns="" id="{C0224752-6BC2-BE46-9107-470DE422E150}"/>
                        </a:ext>
                      </a:extLst>
                    </p:cNvPr>
                    <p:cNvSpPr>
                      <a:spLocks noChangeArrowheads="1"/>
                    </p:cNvSpPr>
                    <p:nvPr/>
                  </p:nvSpPr>
                  <p:spPr bwMode="auto">
                    <a:xfrm rot="10800000">
                      <a:off x="2012533" y="2667794"/>
                      <a:ext cx="1588" cy="230188"/>
                    </a:xfrm>
                    <a:prstGeom prst="rect">
                      <a:avLst/>
                    </a:prstGeom>
                    <a:solidFill>
                      <a:srgbClr val="E09D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35" name="Rectangle 415">
                      <a:extLst>
                        <a:ext uri="{FF2B5EF4-FFF2-40B4-BE49-F238E27FC236}">
                          <a16:creationId xmlns:a16="http://schemas.microsoft.com/office/drawing/2014/main" xmlns="" id="{630E8EC4-3616-9549-BCD9-17DA88E6ADFF}"/>
                        </a:ext>
                      </a:extLst>
                    </p:cNvPr>
                    <p:cNvSpPr>
                      <a:spLocks noChangeArrowheads="1"/>
                    </p:cNvSpPr>
                    <p:nvPr/>
                  </p:nvSpPr>
                  <p:spPr bwMode="auto">
                    <a:xfrm rot="10800000">
                      <a:off x="2010945" y="2667794"/>
                      <a:ext cx="1588" cy="230188"/>
                    </a:xfrm>
                    <a:prstGeom prst="rect">
                      <a:avLst/>
                    </a:prstGeom>
                    <a:solidFill>
                      <a:srgbClr val="E09F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36" name="Rectangle 416">
                      <a:extLst>
                        <a:ext uri="{FF2B5EF4-FFF2-40B4-BE49-F238E27FC236}">
                          <a16:creationId xmlns:a16="http://schemas.microsoft.com/office/drawing/2014/main" xmlns="" id="{3BF79066-3F07-934C-8DA2-F29DB94014F5}"/>
                        </a:ext>
                      </a:extLst>
                    </p:cNvPr>
                    <p:cNvSpPr>
                      <a:spLocks noChangeArrowheads="1"/>
                    </p:cNvSpPr>
                    <p:nvPr/>
                  </p:nvSpPr>
                  <p:spPr bwMode="auto">
                    <a:xfrm rot="10800000">
                      <a:off x="2007771" y="2667794"/>
                      <a:ext cx="3175" cy="230188"/>
                    </a:xfrm>
                    <a:prstGeom prst="rect">
                      <a:avLst/>
                    </a:prstGeom>
                    <a:solidFill>
                      <a:srgbClr val="E09F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37" name="Rectangle 417">
                      <a:extLst>
                        <a:ext uri="{FF2B5EF4-FFF2-40B4-BE49-F238E27FC236}">
                          <a16:creationId xmlns:a16="http://schemas.microsoft.com/office/drawing/2014/main" xmlns="" id="{7D1197B3-93F3-1F4E-A196-37EAC9BCC388}"/>
                        </a:ext>
                      </a:extLst>
                    </p:cNvPr>
                    <p:cNvSpPr>
                      <a:spLocks noChangeArrowheads="1"/>
                    </p:cNvSpPr>
                    <p:nvPr/>
                  </p:nvSpPr>
                  <p:spPr bwMode="auto">
                    <a:xfrm rot="10800000">
                      <a:off x="2006183" y="2667794"/>
                      <a:ext cx="1588" cy="230188"/>
                    </a:xfrm>
                    <a:prstGeom prst="rect">
                      <a:avLst/>
                    </a:prstGeom>
                    <a:solidFill>
                      <a:srgbClr val="E3A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38" name="Rectangle 418">
                      <a:extLst>
                        <a:ext uri="{FF2B5EF4-FFF2-40B4-BE49-F238E27FC236}">
                          <a16:creationId xmlns:a16="http://schemas.microsoft.com/office/drawing/2014/main" xmlns="" id="{87042447-A899-234F-8660-369C2EFBB2EA}"/>
                        </a:ext>
                      </a:extLst>
                    </p:cNvPr>
                    <p:cNvSpPr>
                      <a:spLocks noChangeArrowheads="1"/>
                    </p:cNvSpPr>
                    <p:nvPr/>
                  </p:nvSpPr>
                  <p:spPr bwMode="auto">
                    <a:xfrm rot="10800000">
                      <a:off x="2004595" y="2667794"/>
                      <a:ext cx="1588" cy="230188"/>
                    </a:xfrm>
                    <a:prstGeom prst="rect">
                      <a:avLst/>
                    </a:prstGeom>
                    <a:solidFill>
                      <a:srgbClr val="E3A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39" name="Rectangle 419">
                      <a:extLst>
                        <a:ext uri="{FF2B5EF4-FFF2-40B4-BE49-F238E27FC236}">
                          <a16:creationId xmlns:a16="http://schemas.microsoft.com/office/drawing/2014/main" xmlns="" id="{09471575-8876-D347-8907-368E03B7BEE5}"/>
                        </a:ext>
                      </a:extLst>
                    </p:cNvPr>
                    <p:cNvSpPr>
                      <a:spLocks noChangeArrowheads="1"/>
                    </p:cNvSpPr>
                    <p:nvPr/>
                  </p:nvSpPr>
                  <p:spPr bwMode="auto">
                    <a:xfrm rot="10800000">
                      <a:off x="2003008" y="2667794"/>
                      <a:ext cx="1588" cy="230188"/>
                    </a:xfrm>
                    <a:prstGeom prst="rect">
                      <a:avLst/>
                    </a:prstGeom>
                    <a:solidFill>
                      <a:srgbClr val="E3A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40" name="Rectangle 420">
                      <a:extLst>
                        <a:ext uri="{FF2B5EF4-FFF2-40B4-BE49-F238E27FC236}">
                          <a16:creationId xmlns:a16="http://schemas.microsoft.com/office/drawing/2014/main" xmlns="" id="{04686184-2CC1-4647-A5E5-94B47FAE1B98}"/>
                        </a:ext>
                      </a:extLst>
                    </p:cNvPr>
                    <p:cNvSpPr>
                      <a:spLocks noChangeArrowheads="1"/>
                    </p:cNvSpPr>
                    <p:nvPr/>
                  </p:nvSpPr>
                  <p:spPr bwMode="auto">
                    <a:xfrm rot="10800000">
                      <a:off x="2001420" y="2667794"/>
                      <a:ext cx="1588" cy="230188"/>
                    </a:xfrm>
                    <a:prstGeom prst="rect">
                      <a:avLst/>
                    </a:prstGeom>
                    <a:solidFill>
                      <a:srgbClr val="E3A1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41" name="Rectangle 421">
                      <a:extLst>
                        <a:ext uri="{FF2B5EF4-FFF2-40B4-BE49-F238E27FC236}">
                          <a16:creationId xmlns:a16="http://schemas.microsoft.com/office/drawing/2014/main" xmlns="" id="{6C5EDC27-2D48-9749-91DE-DFE90AA8AA74}"/>
                        </a:ext>
                      </a:extLst>
                    </p:cNvPr>
                    <p:cNvSpPr>
                      <a:spLocks noChangeArrowheads="1"/>
                    </p:cNvSpPr>
                    <p:nvPr/>
                  </p:nvSpPr>
                  <p:spPr bwMode="auto">
                    <a:xfrm rot="10800000">
                      <a:off x="1999833" y="2667794"/>
                      <a:ext cx="1588" cy="230188"/>
                    </a:xfrm>
                    <a:prstGeom prst="rect">
                      <a:avLst/>
                    </a:prstGeom>
                    <a:solidFill>
                      <a:srgbClr val="E3A1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42" name="Rectangle 422">
                      <a:extLst>
                        <a:ext uri="{FF2B5EF4-FFF2-40B4-BE49-F238E27FC236}">
                          <a16:creationId xmlns:a16="http://schemas.microsoft.com/office/drawing/2014/main" xmlns="" id="{EBC576C3-0CE7-D74F-8EB4-5E8FF47464B0}"/>
                        </a:ext>
                      </a:extLst>
                    </p:cNvPr>
                    <p:cNvSpPr>
                      <a:spLocks noChangeArrowheads="1"/>
                    </p:cNvSpPr>
                    <p:nvPr/>
                  </p:nvSpPr>
                  <p:spPr bwMode="auto">
                    <a:xfrm rot="10800000">
                      <a:off x="1998245" y="2667794"/>
                      <a:ext cx="1588" cy="230188"/>
                    </a:xfrm>
                    <a:prstGeom prst="rect">
                      <a:avLst/>
                    </a:prstGeom>
                    <a:solidFill>
                      <a:srgbClr val="E3A1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43" name="Rectangle 423">
                      <a:extLst>
                        <a:ext uri="{FF2B5EF4-FFF2-40B4-BE49-F238E27FC236}">
                          <a16:creationId xmlns:a16="http://schemas.microsoft.com/office/drawing/2014/main" xmlns="" id="{CBAF0DDE-C51C-BD41-B617-5D633AC17BB3}"/>
                        </a:ext>
                      </a:extLst>
                    </p:cNvPr>
                    <p:cNvSpPr>
                      <a:spLocks noChangeArrowheads="1"/>
                    </p:cNvSpPr>
                    <p:nvPr/>
                  </p:nvSpPr>
                  <p:spPr bwMode="auto">
                    <a:xfrm rot="10800000">
                      <a:off x="1995071" y="2667794"/>
                      <a:ext cx="3175" cy="230188"/>
                    </a:xfrm>
                    <a:prstGeom prst="rect">
                      <a:avLst/>
                    </a:prstGeom>
                    <a:solidFill>
                      <a:srgbClr val="E3A1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44" name="Rectangle 424">
                      <a:extLst>
                        <a:ext uri="{FF2B5EF4-FFF2-40B4-BE49-F238E27FC236}">
                          <a16:creationId xmlns:a16="http://schemas.microsoft.com/office/drawing/2014/main" xmlns="" id="{D8B9D32A-6508-6A4C-BE8C-B5BE6EA701AA}"/>
                        </a:ext>
                      </a:extLst>
                    </p:cNvPr>
                    <p:cNvSpPr>
                      <a:spLocks noChangeArrowheads="1"/>
                    </p:cNvSpPr>
                    <p:nvPr/>
                  </p:nvSpPr>
                  <p:spPr bwMode="auto">
                    <a:xfrm rot="10800000">
                      <a:off x="1993483" y="2667794"/>
                      <a:ext cx="1588" cy="230188"/>
                    </a:xfrm>
                    <a:prstGeom prst="rect">
                      <a:avLst/>
                    </a:prstGeom>
                    <a:solidFill>
                      <a:srgbClr val="E3A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45" name="Rectangle 425">
                      <a:extLst>
                        <a:ext uri="{FF2B5EF4-FFF2-40B4-BE49-F238E27FC236}">
                          <a16:creationId xmlns:a16="http://schemas.microsoft.com/office/drawing/2014/main" xmlns="" id="{DF3F365B-78C1-2444-888D-F7599583621C}"/>
                        </a:ext>
                      </a:extLst>
                    </p:cNvPr>
                    <p:cNvSpPr>
                      <a:spLocks noChangeArrowheads="1"/>
                    </p:cNvSpPr>
                    <p:nvPr/>
                  </p:nvSpPr>
                  <p:spPr bwMode="auto">
                    <a:xfrm rot="10800000">
                      <a:off x="1991895" y="2667794"/>
                      <a:ext cx="1588" cy="230188"/>
                    </a:xfrm>
                    <a:prstGeom prst="rect">
                      <a:avLst/>
                    </a:prstGeom>
                    <a:solidFill>
                      <a:srgbClr val="E3A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46" name="Rectangle 426">
                      <a:extLst>
                        <a:ext uri="{FF2B5EF4-FFF2-40B4-BE49-F238E27FC236}">
                          <a16:creationId xmlns:a16="http://schemas.microsoft.com/office/drawing/2014/main" xmlns="" id="{30E81682-F78A-9E4D-B0D1-E451AE4F9533}"/>
                        </a:ext>
                      </a:extLst>
                    </p:cNvPr>
                    <p:cNvSpPr>
                      <a:spLocks noChangeArrowheads="1"/>
                    </p:cNvSpPr>
                    <p:nvPr/>
                  </p:nvSpPr>
                  <p:spPr bwMode="auto">
                    <a:xfrm rot="10800000">
                      <a:off x="1990308" y="2667794"/>
                      <a:ext cx="1588" cy="230188"/>
                    </a:xfrm>
                    <a:prstGeom prst="rect">
                      <a:avLst/>
                    </a:prstGeom>
                    <a:solidFill>
                      <a:srgbClr val="E3A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47" name="Rectangle 427">
                      <a:extLst>
                        <a:ext uri="{FF2B5EF4-FFF2-40B4-BE49-F238E27FC236}">
                          <a16:creationId xmlns:a16="http://schemas.microsoft.com/office/drawing/2014/main" xmlns="" id="{968FEEC2-DAAD-604F-9720-F0892B5AB46B}"/>
                        </a:ext>
                      </a:extLst>
                    </p:cNvPr>
                    <p:cNvSpPr>
                      <a:spLocks noChangeArrowheads="1"/>
                    </p:cNvSpPr>
                    <p:nvPr/>
                  </p:nvSpPr>
                  <p:spPr bwMode="auto">
                    <a:xfrm rot="10800000">
                      <a:off x="1988720" y="2667794"/>
                      <a:ext cx="1588" cy="230188"/>
                    </a:xfrm>
                    <a:prstGeom prst="rect">
                      <a:avLst/>
                    </a:prstGeom>
                    <a:solidFill>
                      <a:srgbClr val="E3A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48" name="Rectangle 428">
                      <a:extLst>
                        <a:ext uri="{FF2B5EF4-FFF2-40B4-BE49-F238E27FC236}">
                          <a16:creationId xmlns:a16="http://schemas.microsoft.com/office/drawing/2014/main" xmlns="" id="{1B977F8C-66BE-6B4C-B249-583A24C3DBF5}"/>
                        </a:ext>
                      </a:extLst>
                    </p:cNvPr>
                    <p:cNvSpPr>
                      <a:spLocks noChangeArrowheads="1"/>
                    </p:cNvSpPr>
                    <p:nvPr/>
                  </p:nvSpPr>
                  <p:spPr bwMode="auto">
                    <a:xfrm rot="10800000">
                      <a:off x="1987133" y="2667794"/>
                      <a:ext cx="1588" cy="230188"/>
                    </a:xfrm>
                    <a:prstGeom prst="rect">
                      <a:avLst/>
                    </a:prstGeom>
                    <a:solidFill>
                      <a:srgbClr val="E3A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49" name="Rectangle 429">
                      <a:extLst>
                        <a:ext uri="{FF2B5EF4-FFF2-40B4-BE49-F238E27FC236}">
                          <a16:creationId xmlns:a16="http://schemas.microsoft.com/office/drawing/2014/main" xmlns="" id="{39302788-4B13-0A4E-9A25-E1CCDD2A0AD6}"/>
                        </a:ext>
                      </a:extLst>
                    </p:cNvPr>
                    <p:cNvSpPr>
                      <a:spLocks noChangeArrowheads="1"/>
                    </p:cNvSpPr>
                    <p:nvPr/>
                  </p:nvSpPr>
                  <p:spPr bwMode="auto">
                    <a:xfrm rot="10800000">
                      <a:off x="1983958" y="2667794"/>
                      <a:ext cx="3175" cy="230188"/>
                    </a:xfrm>
                    <a:prstGeom prst="rect">
                      <a:avLst/>
                    </a:prstGeom>
                    <a:solidFill>
                      <a:srgbClr val="E3A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50" name="Rectangle 430">
                      <a:extLst>
                        <a:ext uri="{FF2B5EF4-FFF2-40B4-BE49-F238E27FC236}">
                          <a16:creationId xmlns:a16="http://schemas.microsoft.com/office/drawing/2014/main" xmlns="" id="{4FD4286D-FCF4-8A45-83FD-F1B089021D3B}"/>
                        </a:ext>
                      </a:extLst>
                    </p:cNvPr>
                    <p:cNvSpPr>
                      <a:spLocks noChangeArrowheads="1"/>
                    </p:cNvSpPr>
                    <p:nvPr/>
                  </p:nvSpPr>
                  <p:spPr bwMode="auto">
                    <a:xfrm rot="10800000">
                      <a:off x="1982370" y="2667794"/>
                      <a:ext cx="1588" cy="230188"/>
                    </a:xfrm>
                    <a:prstGeom prst="rect">
                      <a:avLst/>
                    </a:prstGeom>
                    <a:solidFill>
                      <a:srgbClr val="E3A3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51" name="Rectangle 431">
                      <a:extLst>
                        <a:ext uri="{FF2B5EF4-FFF2-40B4-BE49-F238E27FC236}">
                          <a16:creationId xmlns:a16="http://schemas.microsoft.com/office/drawing/2014/main" xmlns="" id="{FEED0969-D9F2-CC4D-AD29-42CC23FDD735}"/>
                        </a:ext>
                      </a:extLst>
                    </p:cNvPr>
                    <p:cNvSpPr>
                      <a:spLocks noChangeArrowheads="1"/>
                    </p:cNvSpPr>
                    <p:nvPr/>
                  </p:nvSpPr>
                  <p:spPr bwMode="auto">
                    <a:xfrm rot="10800000">
                      <a:off x="1980783" y="2667794"/>
                      <a:ext cx="1588" cy="230188"/>
                    </a:xfrm>
                    <a:prstGeom prst="rect">
                      <a:avLst/>
                    </a:prstGeom>
                    <a:solidFill>
                      <a:srgbClr val="E6A5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52" name="Rectangle 432">
                      <a:extLst>
                        <a:ext uri="{FF2B5EF4-FFF2-40B4-BE49-F238E27FC236}">
                          <a16:creationId xmlns:a16="http://schemas.microsoft.com/office/drawing/2014/main" xmlns="" id="{E74DC82E-0355-C74F-9083-9F43289C1132}"/>
                        </a:ext>
                      </a:extLst>
                    </p:cNvPr>
                    <p:cNvSpPr>
                      <a:spLocks noChangeArrowheads="1"/>
                    </p:cNvSpPr>
                    <p:nvPr/>
                  </p:nvSpPr>
                  <p:spPr bwMode="auto">
                    <a:xfrm rot="10800000">
                      <a:off x="1979195" y="2667794"/>
                      <a:ext cx="1588" cy="230188"/>
                    </a:xfrm>
                    <a:prstGeom prst="rect">
                      <a:avLst/>
                    </a:prstGeom>
                    <a:solidFill>
                      <a:srgbClr val="E6A5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53" name="Rectangle 433">
                      <a:extLst>
                        <a:ext uri="{FF2B5EF4-FFF2-40B4-BE49-F238E27FC236}">
                          <a16:creationId xmlns:a16="http://schemas.microsoft.com/office/drawing/2014/main" xmlns="" id="{3D1893D5-FFAB-BA41-8F3A-0C842D71C851}"/>
                        </a:ext>
                      </a:extLst>
                    </p:cNvPr>
                    <p:cNvSpPr>
                      <a:spLocks noChangeArrowheads="1"/>
                    </p:cNvSpPr>
                    <p:nvPr/>
                  </p:nvSpPr>
                  <p:spPr bwMode="auto">
                    <a:xfrm rot="10800000">
                      <a:off x="1977608" y="2667794"/>
                      <a:ext cx="1588" cy="230188"/>
                    </a:xfrm>
                    <a:prstGeom prst="rect">
                      <a:avLst/>
                    </a:prstGeom>
                    <a:solidFill>
                      <a:srgbClr val="E6A5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54" name="Rectangle 434">
                      <a:extLst>
                        <a:ext uri="{FF2B5EF4-FFF2-40B4-BE49-F238E27FC236}">
                          <a16:creationId xmlns:a16="http://schemas.microsoft.com/office/drawing/2014/main" xmlns="" id="{5DBE2EA5-741D-3A46-A787-D92A1F02B8F1}"/>
                        </a:ext>
                      </a:extLst>
                    </p:cNvPr>
                    <p:cNvSpPr>
                      <a:spLocks noChangeArrowheads="1"/>
                    </p:cNvSpPr>
                    <p:nvPr/>
                  </p:nvSpPr>
                  <p:spPr bwMode="auto">
                    <a:xfrm rot="10800000">
                      <a:off x="1976020" y="2667794"/>
                      <a:ext cx="1588" cy="230188"/>
                    </a:xfrm>
                    <a:prstGeom prst="rect">
                      <a:avLst/>
                    </a:prstGeom>
                    <a:solidFill>
                      <a:srgbClr val="E6A8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55" name="Rectangle 435">
                      <a:extLst>
                        <a:ext uri="{FF2B5EF4-FFF2-40B4-BE49-F238E27FC236}">
                          <a16:creationId xmlns:a16="http://schemas.microsoft.com/office/drawing/2014/main" xmlns="" id="{8A00B653-C9A3-7D44-BC16-30676BB27D09}"/>
                        </a:ext>
                      </a:extLst>
                    </p:cNvPr>
                    <p:cNvSpPr>
                      <a:spLocks noChangeArrowheads="1"/>
                    </p:cNvSpPr>
                    <p:nvPr/>
                  </p:nvSpPr>
                  <p:spPr bwMode="auto">
                    <a:xfrm rot="10800000">
                      <a:off x="1972846" y="2667794"/>
                      <a:ext cx="3175" cy="230188"/>
                    </a:xfrm>
                    <a:prstGeom prst="rect">
                      <a:avLst/>
                    </a:prstGeom>
                    <a:solidFill>
                      <a:srgbClr val="E6A8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56" name="Rectangle 436">
                      <a:extLst>
                        <a:ext uri="{FF2B5EF4-FFF2-40B4-BE49-F238E27FC236}">
                          <a16:creationId xmlns:a16="http://schemas.microsoft.com/office/drawing/2014/main" xmlns="" id="{1577547C-4C65-B241-B12F-CA4DD9033D92}"/>
                        </a:ext>
                      </a:extLst>
                    </p:cNvPr>
                    <p:cNvSpPr>
                      <a:spLocks noChangeArrowheads="1"/>
                    </p:cNvSpPr>
                    <p:nvPr/>
                  </p:nvSpPr>
                  <p:spPr bwMode="auto">
                    <a:xfrm rot="10800000">
                      <a:off x="1971258" y="2667794"/>
                      <a:ext cx="1588" cy="230188"/>
                    </a:xfrm>
                    <a:prstGeom prst="rect">
                      <a:avLst/>
                    </a:prstGeom>
                    <a:solidFill>
                      <a:srgbClr val="E6A8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57" name="Rectangle 437">
                      <a:extLst>
                        <a:ext uri="{FF2B5EF4-FFF2-40B4-BE49-F238E27FC236}">
                          <a16:creationId xmlns:a16="http://schemas.microsoft.com/office/drawing/2014/main" xmlns="" id="{DCA1FC08-E566-D347-8FAF-BC7B6387710C}"/>
                        </a:ext>
                      </a:extLst>
                    </p:cNvPr>
                    <p:cNvSpPr>
                      <a:spLocks noChangeArrowheads="1"/>
                    </p:cNvSpPr>
                    <p:nvPr/>
                  </p:nvSpPr>
                  <p:spPr bwMode="auto">
                    <a:xfrm rot="10800000">
                      <a:off x="1969670" y="2667794"/>
                      <a:ext cx="1588" cy="230188"/>
                    </a:xfrm>
                    <a:prstGeom prst="rect">
                      <a:avLst/>
                    </a:prstGeom>
                    <a:solidFill>
                      <a:srgbClr val="E6A8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58" name="Rectangle 438">
                      <a:extLst>
                        <a:ext uri="{FF2B5EF4-FFF2-40B4-BE49-F238E27FC236}">
                          <a16:creationId xmlns:a16="http://schemas.microsoft.com/office/drawing/2014/main" xmlns="" id="{B4A74638-721F-3343-894B-1FD29B3E8A40}"/>
                        </a:ext>
                      </a:extLst>
                    </p:cNvPr>
                    <p:cNvSpPr>
                      <a:spLocks noChangeArrowheads="1"/>
                    </p:cNvSpPr>
                    <p:nvPr/>
                  </p:nvSpPr>
                  <p:spPr bwMode="auto">
                    <a:xfrm rot="10800000">
                      <a:off x="1968083" y="2667794"/>
                      <a:ext cx="1588" cy="230188"/>
                    </a:xfrm>
                    <a:prstGeom prst="rect">
                      <a:avLst/>
                    </a:prstGeom>
                    <a:solidFill>
                      <a:srgbClr val="E6A8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59" name="Rectangle 439">
                      <a:extLst>
                        <a:ext uri="{FF2B5EF4-FFF2-40B4-BE49-F238E27FC236}">
                          <a16:creationId xmlns:a16="http://schemas.microsoft.com/office/drawing/2014/main" xmlns="" id="{24AC1E2A-810B-BA44-BE43-D7D125CB5FB0}"/>
                        </a:ext>
                      </a:extLst>
                    </p:cNvPr>
                    <p:cNvSpPr>
                      <a:spLocks noChangeArrowheads="1"/>
                    </p:cNvSpPr>
                    <p:nvPr/>
                  </p:nvSpPr>
                  <p:spPr bwMode="auto">
                    <a:xfrm rot="10800000">
                      <a:off x="1966495" y="2667794"/>
                      <a:ext cx="1588" cy="230188"/>
                    </a:xfrm>
                    <a:prstGeom prst="rect">
                      <a:avLst/>
                    </a:prstGeom>
                    <a:solidFill>
                      <a:srgbClr val="E6A8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60" name="Rectangle 440">
                      <a:extLst>
                        <a:ext uri="{FF2B5EF4-FFF2-40B4-BE49-F238E27FC236}">
                          <a16:creationId xmlns:a16="http://schemas.microsoft.com/office/drawing/2014/main" xmlns="" id="{44CF356C-AD83-9F40-B72A-92BB8AA9FD58}"/>
                        </a:ext>
                      </a:extLst>
                    </p:cNvPr>
                    <p:cNvSpPr>
                      <a:spLocks noChangeArrowheads="1"/>
                    </p:cNvSpPr>
                    <p:nvPr/>
                  </p:nvSpPr>
                  <p:spPr bwMode="auto">
                    <a:xfrm rot="10800000">
                      <a:off x="1964908" y="2667794"/>
                      <a:ext cx="1588" cy="230188"/>
                    </a:xfrm>
                    <a:prstGeom prst="rect">
                      <a:avLst/>
                    </a:prstGeom>
                    <a:solidFill>
                      <a:srgbClr val="E6A8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61" name="Rectangle 441">
                      <a:extLst>
                        <a:ext uri="{FF2B5EF4-FFF2-40B4-BE49-F238E27FC236}">
                          <a16:creationId xmlns:a16="http://schemas.microsoft.com/office/drawing/2014/main" xmlns="" id="{C3805563-AD60-C848-95D4-B7FF57527192}"/>
                        </a:ext>
                      </a:extLst>
                    </p:cNvPr>
                    <p:cNvSpPr>
                      <a:spLocks noChangeArrowheads="1"/>
                    </p:cNvSpPr>
                    <p:nvPr/>
                  </p:nvSpPr>
                  <p:spPr bwMode="auto">
                    <a:xfrm rot="10800000">
                      <a:off x="1961733" y="2667794"/>
                      <a:ext cx="3175" cy="230188"/>
                    </a:xfrm>
                    <a:prstGeom prst="rect">
                      <a:avLst/>
                    </a:prstGeom>
                    <a:solidFill>
                      <a:srgbClr val="E6A8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62" name="Rectangle 442">
                      <a:extLst>
                        <a:ext uri="{FF2B5EF4-FFF2-40B4-BE49-F238E27FC236}">
                          <a16:creationId xmlns:a16="http://schemas.microsoft.com/office/drawing/2014/main" xmlns="" id="{2DE6C520-35E5-D744-AE11-DCBB79C29CFE}"/>
                        </a:ext>
                      </a:extLst>
                    </p:cNvPr>
                    <p:cNvSpPr>
                      <a:spLocks noChangeArrowheads="1"/>
                    </p:cNvSpPr>
                    <p:nvPr/>
                  </p:nvSpPr>
                  <p:spPr bwMode="auto">
                    <a:xfrm rot="10800000">
                      <a:off x="1960145" y="2667794"/>
                      <a:ext cx="1588" cy="230188"/>
                    </a:xfrm>
                    <a:prstGeom prst="rect">
                      <a:avLst/>
                    </a:prstGeom>
                    <a:solidFill>
                      <a:srgbClr val="E6A8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63" name="Rectangle 443">
                      <a:extLst>
                        <a:ext uri="{FF2B5EF4-FFF2-40B4-BE49-F238E27FC236}">
                          <a16:creationId xmlns:a16="http://schemas.microsoft.com/office/drawing/2014/main" xmlns="" id="{17F3E4F1-FC01-7441-BFB7-6BE023094BC0}"/>
                        </a:ext>
                      </a:extLst>
                    </p:cNvPr>
                    <p:cNvSpPr>
                      <a:spLocks noChangeArrowheads="1"/>
                    </p:cNvSpPr>
                    <p:nvPr/>
                  </p:nvSpPr>
                  <p:spPr bwMode="auto">
                    <a:xfrm rot="10800000">
                      <a:off x="1958558" y="2667794"/>
                      <a:ext cx="1588" cy="230188"/>
                    </a:xfrm>
                    <a:prstGeom prst="rect">
                      <a:avLst/>
                    </a:prstGeom>
                    <a:solidFill>
                      <a:srgbClr val="E6AA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64" name="Rectangle 444">
                      <a:extLst>
                        <a:ext uri="{FF2B5EF4-FFF2-40B4-BE49-F238E27FC236}">
                          <a16:creationId xmlns:a16="http://schemas.microsoft.com/office/drawing/2014/main" xmlns="" id="{C3048330-691D-964A-8465-72F3C3A66F4D}"/>
                        </a:ext>
                      </a:extLst>
                    </p:cNvPr>
                    <p:cNvSpPr>
                      <a:spLocks noChangeArrowheads="1"/>
                    </p:cNvSpPr>
                    <p:nvPr/>
                  </p:nvSpPr>
                  <p:spPr bwMode="auto">
                    <a:xfrm rot="10800000">
                      <a:off x="1956970" y="2667794"/>
                      <a:ext cx="1588" cy="230188"/>
                    </a:xfrm>
                    <a:prstGeom prst="rect">
                      <a:avLst/>
                    </a:prstGeom>
                    <a:solidFill>
                      <a:srgbClr val="E6AA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65" name="Rectangle 445">
                      <a:extLst>
                        <a:ext uri="{FF2B5EF4-FFF2-40B4-BE49-F238E27FC236}">
                          <a16:creationId xmlns:a16="http://schemas.microsoft.com/office/drawing/2014/main" xmlns="" id="{3FCEF25C-57E5-1745-91B9-1CB2A7089DB6}"/>
                        </a:ext>
                      </a:extLst>
                    </p:cNvPr>
                    <p:cNvSpPr>
                      <a:spLocks noChangeArrowheads="1"/>
                    </p:cNvSpPr>
                    <p:nvPr/>
                  </p:nvSpPr>
                  <p:spPr bwMode="auto">
                    <a:xfrm rot="10800000">
                      <a:off x="1955383" y="2667794"/>
                      <a:ext cx="1588" cy="230188"/>
                    </a:xfrm>
                    <a:prstGeom prst="rect">
                      <a:avLst/>
                    </a:prstGeom>
                    <a:solidFill>
                      <a:srgbClr val="E8AC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66" name="Rectangle 446">
                      <a:extLst>
                        <a:ext uri="{FF2B5EF4-FFF2-40B4-BE49-F238E27FC236}">
                          <a16:creationId xmlns:a16="http://schemas.microsoft.com/office/drawing/2014/main" xmlns="" id="{979F7DC9-0824-0740-9C56-51BC3A1A06B4}"/>
                        </a:ext>
                      </a:extLst>
                    </p:cNvPr>
                    <p:cNvSpPr>
                      <a:spLocks noChangeArrowheads="1"/>
                    </p:cNvSpPr>
                    <p:nvPr/>
                  </p:nvSpPr>
                  <p:spPr bwMode="auto">
                    <a:xfrm rot="10800000">
                      <a:off x="1953795" y="2667794"/>
                      <a:ext cx="1588" cy="230188"/>
                    </a:xfrm>
                    <a:prstGeom prst="rect">
                      <a:avLst/>
                    </a:prstGeom>
                    <a:solidFill>
                      <a:srgbClr val="E8AC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67" name="Rectangle 447">
                      <a:extLst>
                        <a:ext uri="{FF2B5EF4-FFF2-40B4-BE49-F238E27FC236}">
                          <a16:creationId xmlns:a16="http://schemas.microsoft.com/office/drawing/2014/main" xmlns="" id="{E1599C57-3D30-4E48-B334-D96593F7DBEC}"/>
                        </a:ext>
                      </a:extLst>
                    </p:cNvPr>
                    <p:cNvSpPr>
                      <a:spLocks noChangeArrowheads="1"/>
                    </p:cNvSpPr>
                    <p:nvPr/>
                  </p:nvSpPr>
                  <p:spPr bwMode="auto">
                    <a:xfrm rot="10800000">
                      <a:off x="1950621" y="2667794"/>
                      <a:ext cx="3175" cy="230188"/>
                    </a:xfrm>
                    <a:prstGeom prst="rect">
                      <a:avLst/>
                    </a:prstGeom>
                    <a:solidFill>
                      <a:srgbClr val="E8AC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68" name="Rectangle 448">
                      <a:extLst>
                        <a:ext uri="{FF2B5EF4-FFF2-40B4-BE49-F238E27FC236}">
                          <a16:creationId xmlns:a16="http://schemas.microsoft.com/office/drawing/2014/main" xmlns="" id="{52B9C9BA-AE6F-B34E-95EB-96B043F327F5}"/>
                        </a:ext>
                      </a:extLst>
                    </p:cNvPr>
                    <p:cNvSpPr>
                      <a:spLocks noChangeArrowheads="1"/>
                    </p:cNvSpPr>
                    <p:nvPr/>
                  </p:nvSpPr>
                  <p:spPr bwMode="auto">
                    <a:xfrm rot="10800000">
                      <a:off x="1949033" y="2667794"/>
                      <a:ext cx="1588" cy="230188"/>
                    </a:xfrm>
                    <a:prstGeom prst="rect">
                      <a:avLst/>
                    </a:prstGeom>
                    <a:solidFill>
                      <a:srgbClr val="E8AC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69" name="Rectangle 449">
                      <a:extLst>
                        <a:ext uri="{FF2B5EF4-FFF2-40B4-BE49-F238E27FC236}">
                          <a16:creationId xmlns:a16="http://schemas.microsoft.com/office/drawing/2014/main" xmlns="" id="{5DF9E8C9-8A39-1D41-8BF9-34F252923504}"/>
                        </a:ext>
                      </a:extLst>
                    </p:cNvPr>
                    <p:cNvSpPr>
                      <a:spLocks noChangeArrowheads="1"/>
                    </p:cNvSpPr>
                    <p:nvPr/>
                  </p:nvSpPr>
                  <p:spPr bwMode="auto">
                    <a:xfrm rot="10800000">
                      <a:off x="1947445" y="2667794"/>
                      <a:ext cx="1588" cy="230188"/>
                    </a:xfrm>
                    <a:prstGeom prst="rect">
                      <a:avLst/>
                    </a:prstGeom>
                    <a:solidFill>
                      <a:srgbClr val="E8AC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70" name="Rectangle 450">
                      <a:extLst>
                        <a:ext uri="{FF2B5EF4-FFF2-40B4-BE49-F238E27FC236}">
                          <a16:creationId xmlns:a16="http://schemas.microsoft.com/office/drawing/2014/main" xmlns="" id="{69294E1F-B6A0-C44D-BF6E-8E7F65F96BC1}"/>
                        </a:ext>
                      </a:extLst>
                    </p:cNvPr>
                    <p:cNvSpPr>
                      <a:spLocks noChangeArrowheads="1"/>
                    </p:cNvSpPr>
                    <p:nvPr/>
                  </p:nvSpPr>
                  <p:spPr bwMode="auto">
                    <a:xfrm rot="10800000">
                      <a:off x="1945858" y="2667794"/>
                      <a:ext cx="1588" cy="230188"/>
                    </a:xfrm>
                    <a:prstGeom prst="rect">
                      <a:avLst/>
                    </a:prstGeom>
                    <a:solidFill>
                      <a:srgbClr val="E8AC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71" name="Rectangle 451">
                      <a:extLst>
                        <a:ext uri="{FF2B5EF4-FFF2-40B4-BE49-F238E27FC236}">
                          <a16:creationId xmlns:a16="http://schemas.microsoft.com/office/drawing/2014/main" xmlns="" id="{BC912A11-B731-BB44-B40B-746DE136CF39}"/>
                        </a:ext>
                      </a:extLst>
                    </p:cNvPr>
                    <p:cNvSpPr>
                      <a:spLocks noChangeArrowheads="1"/>
                    </p:cNvSpPr>
                    <p:nvPr/>
                  </p:nvSpPr>
                  <p:spPr bwMode="auto">
                    <a:xfrm rot="10800000">
                      <a:off x="1944270" y="2667794"/>
                      <a:ext cx="1588" cy="230188"/>
                    </a:xfrm>
                    <a:prstGeom prst="rect">
                      <a:avLst/>
                    </a:prstGeom>
                    <a:solidFill>
                      <a:srgbClr val="E8AC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72" name="Rectangle 452">
                      <a:extLst>
                        <a:ext uri="{FF2B5EF4-FFF2-40B4-BE49-F238E27FC236}">
                          <a16:creationId xmlns:a16="http://schemas.microsoft.com/office/drawing/2014/main" xmlns="" id="{0534CBA5-C69B-054C-9B21-E0C4E5C5C9D5}"/>
                        </a:ext>
                      </a:extLst>
                    </p:cNvPr>
                    <p:cNvSpPr>
                      <a:spLocks noChangeArrowheads="1"/>
                    </p:cNvSpPr>
                    <p:nvPr/>
                  </p:nvSpPr>
                  <p:spPr bwMode="auto">
                    <a:xfrm rot="10800000">
                      <a:off x="1942683" y="2667794"/>
                      <a:ext cx="1588" cy="230188"/>
                    </a:xfrm>
                    <a:prstGeom prst="rect">
                      <a:avLst/>
                    </a:prstGeom>
                    <a:solidFill>
                      <a:srgbClr val="E8AE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73" name="Rectangle 453">
                      <a:extLst>
                        <a:ext uri="{FF2B5EF4-FFF2-40B4-BE49-F238E27FC236}">
                          <a16:creationId xmlns:a16="http://schemas.microsoft.com/office/drawing/2014/main" xmlns="" id="{F495FC3B-EF29-3547-98C9-86FC4D3BC3CE}"/>
                        </a:ext>
                      </a:extLst>
                    </p:cNvPr>
                    <p:cNvSpPr>
                      <a:spLocks noChangeArrowheads="1"/>
                    </p:cNvSpPr>
                    <p:nvPr/>
                  </p:nvSpPr>
                  <p:spPr bwMode="auto">
                    <a:xfrm rot="10800000">
                      <a:off x="1941095" y="2667794"/>
                      <a:ext cx="1588" cy="230188"/>
                    </a:xfrm>
                    <a:prstGeom prst="rect">
                      <a:avLst/>
                    </a:prstGeom>
                    <a:solidFill>
                      <a:srgbClr val="E8AE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74" name="Rectangle 454">
                      <a:extLst>
                        <a:ext uri="{FF2B5EF4-FFF2-40B4-BE49-F238E27FC236}">
                          <a16:creationId xmlns:a16="http://schemas.microsoft.com/office/drawing/2014/main" xmlns="" id="{817F6477-2A87-7A40-AA3A-26DA7F7C5154}"/>
                        </a:ext>
                      </a:extLst>
                    </p:cNvPr>
                    <p:cNvSpPr>
                      <a:spLocks noChangeArrowheads="1"/>
                    </p:cNvSpPr>
                    <p:nvPr/>
                  </p:nvSpPr>
                  <p:spPr bwMode="auto">
                    <a:xfrm rot="10800000">
                      <a:off x="1937921" y="2667794"/>
                      <a:ext cx="3175" cy="230188"/>
                    </a:xfrm>
                    <a:prstGeom prst="rect">
                      <a:avLst/>
                    </a:prstGeom>
                    <a:solidFill>
                      <a:srgbClr val="E8AE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75" name="Rectangle 455">
                      <a:extLst>
                        <a:ext uri="{FF2B5EF4-FFF2-40B4-BE49-F238E27FC236}">
                          <a16:creationId xmlns:a16="http://schemas.microsoft.com/office/drawing/2014/main" xmlns="" id="{691CEFBB-9F9C-B74C-9A2B-2DB6FB634901}"/>
                        </a:ext>
                      </a:extLst>
                    </p:cNvPr>
                    <p:cNvSpPr>
                      <a:spLocks noChangeArrowheads="1"/>
                    </p:cNvSpPr>
                    <p:nvPr/>
                  </p:nvSpPr>
                  <p:spPr bwMode="auto">
                    <a:xfrm rot="10800000">
                      <a:off x="1936333" y="2667794"/>
                      <a:ext cx="1588" cy="230188"/>
                    </a:xfrm>
                    <a:prstGeom prst="rect">
                      <a:avLst/>
                    </a:prstGeom>
                    <a:solidFill>
                      <a:srgbClr val="E8AE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76" name="Rectangle 456">
                      <a:extLst>
                        <a:ext uri="{FF2B5EF4-FFF2-40B4-BE49-F238E27FC236}">
                          <a16:creationId xmlns:a16="http://schemas.microsoft.com/office/drawing/2014/main" xmlns="" id="{50913388-C824-CA44-9EDF-6F3562B0E83E}"/>
                        </a:ext>
                      </a:extLst>
                    </p:cNvPr>
                    <p:cNvSpPr>
                      <a:spLocks noChangeArrowheads="1"/>
                    </p:cNvSpPr>
                    <p:nvPr/>
                  </p:nvSpPr>
                  <p:spPr bwMode="auto">
                    <a:xfrm rot="10800000">
                      <a:off x="1934745" y="2667794"/>
                      <a:ext cx="1588" cy="230188"/>
                    </a:xfrm>
                    <a:prstGeom prst="rect">
                      <a:avLst/>
                    </a:prstGeom>
                    <a:solidFill>
                      <a:srgbClr val="E8AE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77" name="Rectangle 457">
                      <a:extLst>
                        <a:ext uri="{FF2B5EF4-FFF2-40B4-BE49-F238E27FC236}">
                          <a16:creationId xmlns:a16="http://schemas.microsoft.com/office/drawing/2014/main" xmlns="" id="{064767FD-4E15-F14A-8B70-BCEDDC61595B}"/>
                        </a:ext>
                      </a:extLst>
                    </p:cNvPr>
                    <p:cNvSpPr>
                      <a:spLocks noChangeArrowheads="1"/>
                    </p:cNvSpPr>
                    <p:nvPr/>
                  </p:nvSpPr>
                  <p:spPr bwMode="auto">
                    <a:xfrm rot="10800000">
                      <a:off x="1933158" y="2667794"/>
                      <a:ext cx="1588" cy="230188"/>
                    </a:xfrm>
                    <a:prstGeom prst="rect">
                      <a:avLst/>
                    </a:prstGeom>
                    <a:solidFill>
                      <a:srgbClr val="E8AE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78" name="Rectangle 458">
                      <a:extLst>
                        <a:ext uri="{FF2B5EF4-FFF2-40B4-BE49-F238E27FC236}">
                          <a16:creationId xmlns:a16="http://schemas.microsoft.com/office/drawing/2014/main" xmlns="" id="{0BFDDC39-8B47-814B-807A-B08E73DB4E9B}"/>
                        </a:ext>
                      </a:extLst>
                    </p:cNvPr>
                    <p:cNvSpPr>
                      <a:spLocks noChangeArrowheads="1"/>
                    </p:cNvSpPr>
                    <p:nvPr/>
                  </p:nvSpPr>
                  <p:spPr bwMode="auto">
                    <a:xfrm rot="10800000">
                      <a:off x="1931570" y="2667794"/>
                      <a:ext cx="1588" cy="230188"/>
                    </a:xfrm>
                    <a:prstGeom prst="rect">
                      <a:avLst/>
                    </a:prstGeom>
                    <a:solidFill>
                      <a:srgbClr val="E8AE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79" name="Rectangle 459">
                      <a:extLst>
                        <a:ext uri="{FF2B5EF4-FFF2-40B4-BE49-F238E27FC236}">
                          <a16:creationId xmlns:a16="http://schemas.microsoft.com/office/drawing/2014/main" xmlns="" id="{800CC0C7-3B41-544D-AACF-D678C3C048C0}"/>
                        </a:ext>
                      </a:extLst>
                    </p:cNvPr>
                    <p:cNvSpPr>
                      <a:spLocks noChangeArrowheads="1"/>
                    </p:cNvSpPr>
                    <p:nvPr/>
                  </p:nvSpPr>
                  <p:spPr bwMode="auto">
                    <a:xfrm rot="10800000">
                      <a:off x="1929983" y="2667794"/>
                      <a:ext cx="1588" cy="230188"/>
                    </a:xfrm>
                    <a:prstGeom prst="rect">
                      <a:avLst/>
                    </a:prstGeom>
                    <a:solidFill>
                      <a:srgbClr val="E8AE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80" name="Rectangle 460">
                      <a:extLst>
                        <a:ext uri="{FF2B5EF4-FFF2-40B4-BE49-F238E27FC236}">
                          <a16:creationId xmlns:a16="http://schemas.microsoft.com/office/drawing/2014/main" xmlns="" id="{479DC71F-35F1-8E45-9AB2-AE9F82E87817}"/>
                        </a:ext>
                      </a:extLst>
                    </p:cNvPr>
                    <p:cNvSpPr>
                      <a:spLocks noChangeArrowheads="1"/>
                    </p:cNvSpPr>
                    <p:nvPr/>
                  </p:nvSpPr>
                  <p:spPr bwMode="auto">
                    <a:xfrm rot="10800000">
                      <a:off x="1926808" y="2667794"/>
                      <a:ext cx="3175" cy="230188"/>
                    </a:xfrm>
                    <a:prstGeom prst="rect">
                      <a:avLst/>
                    </a:prstGeom>
                    <a:solidFill>
                      <a:srgbClr val="EBB0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81" name="Rectangle 461">
                      <a:extLst>
                        <a:ext uri="{FF2B5EF4-FFF2-40B4-BE49-F238E27FC236}">
                          <a16:creationId xmlns:a16="http://schemas.microsoft.com/office/drawing/2014/main" xmlns="" id="{F4CFC9B3-1541-5540-9777-E599DD582DFA}"/>
                        </a:ext>
                      </a:extLst>
                    </p:cNvPr>
                    <p:cNvSpPr>
                      <a:spLocks noChangeArrowheads="1"/>
                    </p:cNvSpPr>
                    <p:nvPr/>
                  </p:nvSpPr>
                  <p:spPr bwMode="auto">
                    <a:xfrm rot="10800000">
                      <a:off x="1925220" y="2667794"/>
                      <a:ext cx="1588" cy="230188"/>
                    </a:xfrm>
                    <a:prstGeom prst="rect">
                      <a:avLst/>
                    </a:prstGeom>
                    <a:solidFill>
                      <a:srgbClr val="EBB2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82" name="Rectangle 462">
                      <a:extLst>
                        <a:ext uri="{FF2B5EF4-FFF2-40B4-BE49-F238E27FC236}">
                          <a16:creationId xmlns:a16="http://schemas.microsoft.com/office/drawing/2014/main" xmlns="" id="{EE5F95BF-E9D5-BA43-B86E-442B59BA3DCB}"/>
                        </a:ext>
                      </a:extLst>
                    </p:cNvPr>
                    <p:cNvSpPr>
                      <a:spLocks noChangeArrowheads="1"/>
                    </p:cNvSpPr>
                    <p:nvPr/>
                  </p:nvSpPr>
                  <p:spPr bwMode="auto">
                    <a:xfrm rot="10800000">
                      <a:off x="1923633" y="2667794"/>
                      <a:ext cx="1588" cy="230188"/>
                    </a:xfrm>
                    <a:prstGeom prst="rect">
                      <a:avLst/>
                    </a:prstGeom>
                    <a:solidFill>
                      <a:srgbClr val="EBB2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83" name="Rectangle 463">
                      <a:extLst>
                        <a:ext uri="{FF2B5EF4-FFF2-40B4-BE49-F238E27FC236}">
                          <a16:creationId xmlns:a16="http://schemas.microsoft.com/office/drawing/2014/main" xmlns="" id="{6B12B761-8CDD-6D48-8275-2B735FE3C07A}"/>
                        </a:ext>
                      </a:extLst>
                    </p:cNvPr>
                    <p:cNvSpPr>
                      <a:spLocks noChangeArrowheads="1"/>
                    </p:cNvSpPr>
                    <p:nvPr/>
                  </p:nvSpPr>
                  <p:spPr bwMode="auto">
                    <a:xfrm rot="10800000">
                      <a:off x="1922045" y="2667794"/>
                      <a:ext cx="1588" cy="230188"/>
                    </a:xfrm>
                    <a:prstGeom prst="rect">
                      <a:avLst/>
                    </a:prstGeom>
                    <a:solidFill>
                      <a:srgbClr val="EBB2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84" name="Rectangle 464">
                      <a:extLst>
                        <a:ext uri="{FF2B5EF4-FFF2-40B4-BE49-F238E27FC236}">
                          <a16:creationId xmlns:a16="http://schemas.microsoft.com/office/drawing/2014/main" xmlns="" id="{1E7BB32A-14E3-FF49-BEBC-802C955CC4DF}"/>
                        </a:ext>
                      </a:extLst>
                    </p:cNvPr>
                    <p:cNvSpPr>
                      <a:spLocks noChangeArrowheads="1"/>
                    </p:cNvSpPr>
                    <p:nvPr/>
                  </p:nvSpPr>
                  <p:spPr bwMode="auto">
                    <a:xfrm rot="10800000">
                      <a:off x="1920458" y="2667794"/>
                      <a:ext cx="1588" cy="230188"/>
                    </a:xfrm>
                    <a:prstGeom prst="rect">
                      <a:avLst/>
                    </a:prstGeom>
                    <a:solidFill>
                      <a:srgbClr val="EBB2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85" name="Rectangle 465">
                      <a:extLst>
                        <a:ext uri="{FF2B5EF4-FFF2-40B4-BE49-F238E27FC236}">
                          <a16:creationId xmlns:a16="http://schemas.microsoft.com/office/drawing/2014/main" xmlns="" id="{6BEE63F6-C370-304B-8BD3-7A054F309DCF}"/>
                        </a:ext>
                      </a:extLst>
                    </p:cNvPr>
                    <p:cNvSpPr>
                      <a:spLocks noChangeArrowheads="1"/>
                    </p:cNvSpPr>
                    <p:nvPr/>
                  </p:nvSpPr>
                  <p:spPr bwMode="auto">
                    <a:xfrm rot="10800000">
                      <a:off x="1918870" y="2667794"/>
                      <a:ext cx="1588" cy="230188"/>
                    </a:xfrm>
                    <a:prstGeom prst="rect">
                      <a:avLst/>
                    </a:prstGeom>
                    <a:solidFill>
                      <a:srgbClr val="EBB2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86" name="Rectangle 466">
                      <a:extLst>
                        <a:ext uri="{FF2B5EF4-FFF2-40B4-BE49-F238E27FC236}">
                          <a16:creationId xmlns:a16="http://schemas.microsoft.com/office/drawing/2014/main" xmlns="" id="{1F6C4E9C-4F7F-6B4A-BF35-124F68523CD3}"/>
                        </a:ext>
                      </a:extLst>
                    </p:cNvPr>
                    <p:cNvSpPr>
                      <a:spLocks noChangeArrowheads="1"/>
                    </p:cNvSpPr>
                    <p:nvPr/>
                  </p:nvSpPr>
                  <p:spPr bwMode="auto">
                    <a:xfrm rot="10800000">
                      <a:off x="1915696" y="2667794"/>
                      <a:ext cx="3175" cy="230188"/>
                    </a:xfrm>
                    <a:prstGeom prst="rect">
                      <a:avLst/>
                    </a:prstGeom>
                    <a:solidFill>
                      <a:srgbClr val="EBB2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87" name="Rectangle 467">
                      <a:extLst>
                        <a:ext uri="{FF2B5EF4-FFF2-40B4-BE49-F238E27FC236}">
                          <a16:creationId xmlns:a16="http://schemas.microsoft.com/office/drawing/2014/main" xmlns="" id="{E69730C1-D27D-3240-BBEB-D0B9CB26F6ED}"/>
                        </a:ext>
                      </a:extLst>
                    </p:cNvPr>
                    <p:cNvSpPr>
                      <a:spLocks noChangeArrowheads="1"/>
                    </p:cNvSpPr>
                    <p:nvPr/>
                  </p:nvSpPr>
                  <p:spPr bwMode="auto">
                    <a:xfrm rot="10800000">
                      <a:off x="1914108" y="2667794"/>
                      <a:ext cx="1588" cy="230188"/>
                    </a:xfrm>
                    <a:prstGeom prst="rect">
                      <a:avLst/>
                    </a:prstGeom>
                    <a:solidFill>
                      <a:srgbClr val="EBB2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88" name="Rectangle 468">
                      <a:extLst>
                        <a:ext uri="{FF2B5EF4-FFF2-40B4-BE49-F238E27FC236}">
                          <a16:creationId xmlns:a16="http://schemas.microsoft.com/office/drawing/2014/main" xmlns="" id="{0FB32901-F13F-BE41-9EBF-5E006AF607C5}"/>
                        </a:ext>
                      </a:extLst>
                    </p:cNvPr>
                    <p:cNvSpPr>
                      <a:spLocks noChangeArrowheads="1"/>
                    </p:cNvSpPr>
                    <p:nvPr/>
                  </p:nvSpPr>
                  <p:spPr bwMode="auto">
                    <a:xfrm rot="10800000">
                      <a:off x="1912520" y="2667794"/>
                      <a:ext cx="1588" cy="230188"/>
                    </a:xfrm>
                    <a:prstGeom prst="rect">
                      <a:avLst/>
                    </a:prstGeom>
                    <a:solidFill>
                      <a:srgbClr val="EBB2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89" name="Rectangle 469">
                      <a:extLst>
                        <a:ext uri="{FF2B5EF4-FFF2-40B4-BE49-F238E27FC236}">
                          <a16:creationId xmlns:a16="http://schemas.microsoft.com/office/drawing/2014/main" xmlns="" id="{83B9BFBE-3917-7D4E-AD9A-C9CC9F916186}"/>
                        </a:ext>
                      </a:extLst>
                    </p:cNvPr>
                    <p:cNvSpPr>
                      <a:spLocks noChangeArrowheads="1"/>
                    </p:cNvSpPr>
                    <p:nvPr/>
                  </p:nvSpPr>
                  <p:spPr bwMode="auto">
                    <a:xfrm rot="10800000">
                      <a:off x="1910933" y="2667794"/>
                      <a:ext cx="1588" cy="230188"/>
                    </a:xfrm>
                    <a:prstGeom prst="rect">
                      <a:avLst/>
                    </a:prstGeom>
                    <a:solidFill>
                      <a:srgbClr val="EBB2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90" name="Rectangle 470">
                      <a:extLst>
                        <a:ext uri="{FF2B5EF4-FFF2-40B4-BE49-F238E27FC236}">
                          <a16:creationId xmlns:a16="http://schemas.microsoft.com/office/drawing/2014/main" xmlns="" id="{0531CFEA-32D6-E543-8236-D98F0C750610}"/>
                        </a:ext>
                      </a:extLst>
                    </p:cNvPr>
                    <p:cNvSpPr>
                      <a:spLocks noChangeArrowheads="1"/>
                    </p:cNvSpPr>
                    <p:nvPr/>
                  </p:nvSpPr>
                  <p:spPr bwMode="auto">
                    <a:xfrm rot="10800000">
                      <a:off x="1909345" y="2667794"/>
                      <a:ext cx="1588" cy="230188"/>
                    </a:xfrm>
                    <a:prstGeom prst="rect">
                      <a:avLst/>
                    </a:prstGeom>
                    <a:solidFill>
                      <a:srgbClr val="EBB5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91" name="Rectangle 471">
                      <a:extLst>
                        <a:ext uri="{FF2B5EF4-FFF2-40B4-BE49-F238E27FC236}">
                          <a16:creationId xmlns:a16="http://schemas.microsoft.com/office/drawing/2014/main" xmlns="" id="{A8E6647E-1036-2743-8D17-BA60BECBE27A}"/>
                        </a:ext>
                      </a:extLst>
                    </p:cNvPr>
                    <p:cNvSpPr>
                      <a:spLocks noChangeArrowheads="1"/>
                    </p:cNvSpPr>
                    <p:nvPr/>
                  </p:nvSpPr>
                  <p:spPr bwMode="auto">
                    <a:xfrm rot="10800000">
                      <a:off x="1907758" y="2667794"/>
                      <a:ext cx="1588" cy="230188"/>
                    </a:xfrm>
                    <a:prstGeom prst="rect">
                      <a:avLst/>
                    </a:prstGeom>
                    <a:solidFill>
                      <a:srgbClr val="EBB5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92" name="Rectangle 472">
                      <a:extLst>
                        <a:ext uri="{FF2B5EF4-FFF2-40B4-BE49-F238E27FC236}">
                          <a16:creationId xmlns:a16="http://schemas.microsoft.com/office/drawing/2014/main" xmlns="" id="{792F357C-0E9E-254A-A0F4-273746629939}"/>
                        </a:ext>
                      </a:extLst>
                    </p:cNvPr>
                    <p:cNvSpPr>
                      <a:spLocks noChangeArrowheads="1"/>
                    </p:cNvSpPr>
                    <p:nvPr/>
                  </p:nvSpPr>
                  <p:spPr bwMode="auto">
                    <a:xfrm rot="10800000">
                      <a:off x="1904583" y="2667794"/>
                      <a:ext cx="3175" cy="230188"/>
                    </a:xfrm>
                    <a:prstGeom prst="rect">
                      <a:avLst/>
                    </a:prstGeom>
                    <a:solidFill>
                      <a:srgbClr val="EBB5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93" name="Rectangle 473">
                      <a:extLst>
                        <a:ext uri="{FF2B5EF4-FFF2-40B4-BE49-F238E27FC236}">
                          <a16:creationId xmlns:a16="http://schemas.microsoft.com/office/drawing/2014/main" xmlns="" id="{B1ACF3E5-2C8B-924E-B038-C8798C49D16E}"/>
                        </a:ext>
                      </a:extLst>
                    </p:cNvPr>
                    <p:cNvSpPr>
                      <a:spLocks noChangeArrowheads="1"/>
                    </p:cNvSpPr>
                    <p:nvPr/>
                  </p:nvSpPr>
                  <p:spPr bwMode="auto">
                    <a:xfrm rot="10800000">
                      <a:off x="1902995" y="2667794"/>
                      <a:ext cx="1588" cy="230188"/>
                    </a:xfrm>
                    <a:prstGeom prst="rect">
                      <a:avLst/>
                    </a:prstGeom>
                    <a:solidFill>
                      <a:srgbClr val="EBB5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94" name="Rectangle 474">
                      <a:extLst>
                        <a:ext uri="{FF2B5EF4-FFF2-40B4-BE49-F238E27FC236}">
                          <a16:creationId xmlns:a16="http://schemas.microsoft.com/office/drawing/2014/main" xmlns="" id="{527F1957-037C-B24D-B664-2E8B2E6D6B79}"/>
                        </a:ext>
                      </a:extLst>
                    </p:cNvPr>
                    <p:cNvSpPr>
                      <a:spLocks noChangeArrowheads="1"/>
                    </p:cNvSpPr>
                    <p:nvPr/>
                  </p:nvSpPr>
                  <p:spPr bwMode="auto">
                    <a:xfrm rot="10800000">
                      <a:off x="1901408" y="2667794"/>
                      <a:ext cx="1588" cy="230188"/>
                    </a:xfrm>
                    <a:prstGeom prst="rect">
                      <a:avLst/>
                    </a:prstGeom>
                    <a:solidFill>
                      <a:srgbClr val="EBB5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95" name="Rectangle 475">
                      <a:extLst>
                        <a:ext uri="{FF2B5EF4-FFF2-40B4-BE49-F238E27FC236}">
                          <a16:creationId xmlns:a16="http://schemas.microsoft.com/office/drawing/2014/main" xmlns="" id="{2ADD4EB6-E44B-7644-B745-8D729E0689F6}"/>
                        </a:ext>
                      </a:extLst>
                    </p:cNvPr>
                    <p:cNvSpPr>
                      <a:spLocks noChangeArrowheads="1"/>
                    </p:cNvSpPr>
                    <p:nvPr/>
                  </p:nvSpPr>
                  <p:spPr bwMode="auto">
                    <a:xfrm rot="10800000">
                      <a:off x="1899820" y="2667794"/>
                      <a:ext cx="1588" cy="230188"/>
                    </a:xfrm>
                    <a:prstGeom prst="rect">
                      <a:avLst/>
                    </a:prstGeom>
                    <a:solidFill>
                      <a:srgbClr val="EDB7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96" name="Rectangle 476">
                      <a:extLst>
                        <a:ext uri="{FF2B5EF4-FFF2-40B4-BE49-F238E27FC236}">
                          <a16:creationId xmlns:a16="http://schemas.microsoft.com/office/drawing/2014/main" xmlns="" id="{B6E2FE75-FD62-B044-812A-271B5D442220}"/>
                        </a:ext>
                      </a:extLst>
                    </p:cNvPr>
                    <p:cNvSpPr>
                      <a:spLocks noChangeArrowheads="1"/>
                    </p:cNvSpPr>
                    <p:nvPr/>
                  </p:nvSpPr>
                  <p:spPr bwMode="auto">
                    <a:xfrm rot="10800000">
                      <a:off x="1898233" y="2667794"/>
                      <a:ext cx="1588" cy="230188"/>
                    </a:xfrm>
                    <a:prstGeom prst="rect">
                      <a:avLst/>
                    </a:prstGeom>
                    <a:solidFill>
                      <a:srgbClr val="EDB7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97" name="Rectangle 477">
                      <a:extLst>
                        <a:ext uri="{FF2B5EF4-FFF2-40B4-BE49-F238E27FC236}">
                          <a16:creationId xmlns:a16="http://schemas.microsoft.com/office/drawing/2014/main" xmlns="" id="{C34B1202-DA0B-6349-B906-5F849939B57A}"/>
                        </a:ext>
                      </a:extLst>
                    </p:cNvPr>
                    <p:cNvSpPr>
                      <a:spLocks noChangeArrowheads="1"/>
                    </p:cNvSpPr>
                    <p:nvPr/>
                  </p:nvSpPr>
                  <p:spPr bwMode="auto">
                    <a:xfrm rot="10800000">
                      <a:off x="1896645" y="2667794"/>
                      <a:ext cx="1588" cy="230188"/>
                    </a:xfrm>
                    <a:prstGeom prst="rect">
                      <a:avLst/>
                    </a:prstGeom>
                    <a:solidFill>
                      <a:srgbClr val="EDB7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98" name="Rectangle 478">
                      <a:extLst>
                        <a:ext uri="{FF2B5EF4-FFF2-40B4-BE49-F238E27FC236}">
                          <a16:creationId xmlns:a16="http://schemas.microsoft.com/office/drawing/2014/main" xmlns="" id="{C5B43AE3-F936-174D-B4E8-E79A840655FA}"/>
                        </a:ext>
                      </a:extLst>
                    </p:cNvPr>
                    <p:cNvSpPr>
                      <a:spLocks noChangeArrowheads="1"/>
                    </p:cNvSpPr>
                    <p:nvPr/>
                  </p:nvSpPr>
                  <p:spPr bwMode="auto">
                    <a:xfrm rot="10800000">
                      <a:off x="1893471" y="2667794"/>
                      <a:ext cx="3175" cy="230188"/>
                    </a:xfrm>
                    <a:prstGeom prst="rect">
                      <a:avLst/>
                    </a:prstGeom>
                    <a:solidFill>
                      <a:srgbClr val="EDB7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599" name="Rectangle 479">
                      <a:extLst>
                        <a:ext uri="{FF2B5EF4-FFF2-40B4-BE49-F238E27FC236}">
                          <a16:creationId xmlns:a16="http://schemas.microsoft.com/office/drawing/2014/main" xmlns="" id="{982C8B71-57F1-2146-A1C3-30AE184E0FA4}"/>
                        </a:ext>
                      </a:extLst>
                    </p:cNvPr>
                    <p:cNvSpPr>
                      <a:spLocks noChangeArrowheads="1"/>
                    </p:cNvSpPr>
                    <p:nvPr/>
                  </p:nvSpPr>
                  <p:spPr bwMode="auto">
                    <a:xfrm rot="10800000">
                      <a:off x="1891883" y="2667794"/>
                      <a:ext cx="1588" cy="230188"/>
                    </a:xfrm>
                    <a:prstGeom prst="rect">
                      <a:avLst/>
                    </a:prstGeom>
                    <a:solidFill>
                      <a:srgbClr val="EDB7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00" name="Rectangle 480">
                      <a:extLst>
                        <a:ext uri="{FF2B5EF4-FFF2-40B4-BE49-F238E27FC236}">
                          <a16:creationId xmlns:a16="http://schemas.microsoft.com/office/drawing/2014/main" xmlns="" id="{A64F0103-C857-B245-BEFC-9F15929AC409}"/>
                        </a:ext>
                      </a:extLst>
                    </p:cNvPr>
                    <p:cNvSpPr>
                      <a:spLocks noChangeArrowheads="1"/>
                    </p:cNvSpPr>
                    <p:nvPr/>
                  </p:nvSpPr>
                  <p:spPr bwMode="auto">
                    <a:xfrm rot="10800000">
                      <a:off x="1890295" y="2667794"/>
                      <a:ext cx="1588" cy="230188"/>
                    </a:xfrm>
                    <a:prstGeom prst="rect">
                      <a:avLst/>
                    </a:prstGeom>
                    <a:solidFill>
                      <a:srgbClr val="EDB9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01" name="Rectangle 481">
                      <a:extLst>
                        <a:ext uri="{FF2B5EF4-FFF2-40B4-BE49-F238E27FC236}">
                          <a16:creationId xmlns:a16="http://schemas.microsoft.com/office/drawing/2014/main" xmlns="" id="{D7E44FDF-3066-0A47-B289-082E7567F8AB}"/>
                        </a:ext>
                      </a:extLst>
                    </p:cNvPr>
                    <p:cNvSpPr>
                      <a:spLocks noChangeArrowheads="1"/>
                    </p:cNvSpPr>
                    <p:nvPr/>
                  </p:nvSpPr>
                  <p:spPr bwMode="auto">
                    <a:xfrm rot="10800000">
                      <a:off x="1888708" y="2667794"/>
                      <a:ext cx="1588" cy="230188"/>
                    </a:xfrm>
                    <a:prstGeom prst="rect">
                      <a:avLst/>
                    </a:prstGeom>
                    <a:solidFill>
                      <a:srgbClr val="EDB9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02" name="Rectangle 482">
                      <a:extLst>
                        <a:ext uri="{FF2B5EF4-FFF2-40B4-BE49-F238E27FC236}">
                          <a16:creationId xmlns:a16="http://schemas.microsoft.com/office/drawing/2014/main" xmlns="" id="{42B10C62-EE5C-DA4D-AD8E-2A69B61D05B5}"/>
                        </a:ext>
                      </a:extLst>
                    </p:cNvPr>
                    <p:cNvSpPr>
                      <a:spLocks noChangeArrowheads="1"/>
                    </p:cNvSpPr>
                    <p:nvPr/>
                  </p:nvSpPr>
                  <p:spPr bwMode="auto">
                    <a:xfrm rot="10800000">
                      <a:off x="1887120" y="2667794"/>
                      <a:ext cx="1588" cy="230188"/>
                    </a:xfrm>
                    <a:prstGeom prst="rect">
                      <a:avLst/>
                    </a:prstGeom>
                    <a:solidFill>
                      <a:srgbClr val="EDB9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03" name="Rectangle 483">
                      <a:extLst>
                        <a:ext uri="{FF2B5EF4-FFF2-40B4-BE49-F238E27FC236}">
                          <a16:creationId xmlns:a16="http://schemas.microsoft.com/office/drawing/2014/main" xmlns="" id="{241017BC-BEBC-694F-B02B-AF937F4B4056}"/>
                        </a:ext>
                      </a:extLst>
                    </p:cNvPr>
                    <p:cNvSpPr>
                      <a:spLocks noChangeArrowheads="1"/>
                    </p:cNvSpPr>
                    <p:nvPr/>
                  </p:nvSpPr>
                  <p:spPr bwMode="auto">
                    <a:xfrm rot="10800000">
                      <a:off x="1885533" y="2667794"/>
                      <a:ext cx="1588" cy="230188"/>
                    </a:xfrm>
                    <a:prstGeom prst="rect">
                      <a:avLst/>
                    </a:prstGeom>
                    <a:solidFill>
                      <a:srgbClr val="EDB9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04" name="Rectangle 484">
                      <a:extLst>
                        <a:ext uri="{FF2B5EF4-FFF2-40B4-BE49-F238E27FC236}">
                          <a16:creationId xmlns:a16="http://schemas.microsoft.com/office/drawing/2014/main" xmlns="" id="{28FC1541-9459-A74A-9C0A-F09D928E961D}"/>
                        </a:ext>
                      </a:extLst>
                    </p:cNvPr>
                    <p:cNvSpPr>
                      <a:spLocks noChangeArrowheads="1"/>
                    </p:cNvSpPr>
                    <p:nvPr/>
                  </p:nvSpPr>
                  <p:spPr bwMode="auto">
                    <a:xfrm rot="10800000">
                      <a:off x="1883945" y="2667794"/>
                      <a:ext cx="1588" cy="230188"/>
                    </a:xfrm>
                    <a:prstGeom prst="rect">
                      <a:avLst/>
                    </a:prstGeom>
                    <a:solidFill>
                      <a:srgbClr val="EDB9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05" name="Rectangle 485">
                      <a:extLst>
                        <a:ext uri="{FF2B5EF4-FFF2-40B4-BE49-F238E27FC236}">
                          <a16:creationId xmlns:a16="http://schemas.microsoft.com/office/drawing/2014/main" xmlns="" id="{1F02F917-BE11-3949-A450-7A7F7199BE27}"/>
                        </a:ext>
                      </a:extLst>
                    </p:cNvPr>
                    <p:cNvSpPr>
                      <a:spLocks noChangeArrowheads="1"/>
                    </p:cNvSpPr>
                    <p:nvPr/>
                  </p:nvSpPr>
                  <p:spPr bwMode="auto">
                    <a:xfrm rot="10800000">
                      <a:off x="1880771" y="2667794"/>
                      <a:ext cx="3175" cy="230188"/>
                    </a:xfrm>
                    <a:prstGeom prst="rect">
                      <a:avLst/>
                    </a:prstGeom>
                    <a:solidFill>
                      <a:srgbClr val="EDB9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06" name="Rectangle 486">
                      <a:extLst>
                        <a:ext uri="{FF2B5EF4-FFF2-40B4-BE49-F238E27FC236}">
                          <a16:creationId xmlns:a16="http://schemas.microsoft.com/office/drawing/2014/main" xmlns="" id="{CE2622FB-D47F-3C4B-B696-3219BE356751}"/>
                        </a:ext>
                      </a:extLst>
                    </p:cNvPr>
                    <p:cNvSpPr>
                      <a:spLocks noChangeArrowheads="1"/>
                    </p:cNvSpPr>
                    <p:nvPr/>
                  </p:nvSpPr>
                  <p:spPr bwMode="auto">
                    <a:xfrm rot="10800000">
                      <a:off x="1879183" y="2667794"/>
                      <a:ext cx="1588" cy="230188"/>
                    </a:xfrm>
                    <a:prstGeom prst="rect">
                      <a:avLst/>
                    </a:prstGeom>
                    <a:solidFill>
                      <a:srgbClr val="EDB9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07" name="Rectangle 487">
                      <a:extLst>
                        <a:ext uri="{FF2B5EF4-FFF2-40B4-BE49-F238E27FC236}">
                          <a16:creationId xmlns:a16="http://schemas.microsoft.com/office/drawing/2014/main" xmlns="" id="{51E696CF-897A-3142-A259-3C73A18F148E}"/>
                        </a:ext>
                      </a:extLst>
                    </p:cNvPr>
                    <p:cNvSpPr>
                      <a:spLocks noChangeArrowheads="1"/>
                    </p:cNvSpPr>
                    <p:nvPr/>
                  </p:nvSpPr>
                  <p:spPr bwMode="auto">
                    <a:xfrm rot="10800000">
                      <a:off x="1877595" y="2667794"/>
                      <a:ext cx="1588" cy="230188"/>
                    </a:xfrm>
                    <a:prstGeom prst="rect">
                      <a:avLst/>
                    </a:prstGeom>
                    <a:solidFill>
                      <a:srgbClr val="EDB9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08" name="Rectangle 488">
                      <a:extLst>
                        <a:ext uri="{FF2B5EF4-FFF2-40B4-BE49-F238E27FC236}">
                          <a16:creationId xmlns:a16="http://schemas.microsoft.com/office/drawing/2014/main" xmlns="" id="{EF430E6C-E172-CF4C-AA5F-A539A2B1D80B}"/>
                        </a:ext>
                      </a:extLst>
                    </p:cNvPr>
                    <p:cNvSpPr>
                      <a:spLocks noChangeArrowheads="1"/>
                    </p:cNvSpPr>
                    <p:nvPr/>
                  </p:nvSpPr>
                  <p:spPr bwMode="auto">
                    <a:xfrm rot="10800000">
                      <a:off x="1876008" y="2667794"/>
                      <a:ext cx="1588" cy="230188"/>
                    </a:xfrm>
                    <a:prstGeom prst="rect">
                      <a:avLst/>
                    </a:prstGeom>
                    <a:solidFill>
                      <a:srgbClr val="EDB9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09" name="Rectangle 489">
                      <a:extLst>
                        <a:ext uri="{FF2B5EF4-FFF2-40B4-BE49-F238E27FC236}">
                          <a16:creationId xmlns:a16="http://schemas.microsoft.com/office/drawing/2014/main" xmlns="" id="{F5A0194C-519B-DE45-89AD-AD26611335EC}"/>
                        </a:ext>
                      </a:extLst>
                    </p:cNvPr>
                    <p:cNvSpPr>
                      <a:spLocks noChangeArrowheads="1"/>
                    </p:cNvSpPr>
                    <p:nvPr/>
                  </p:nvSpPr>
                  <p:spPr bwMode="auto">
                    <a:xfrm rot="10800000">
                      <a:off x="1874420" y="2667794"/>
                      <a:ext cx="1588" cy="230188"/>
                    </a:xfrm>
                    <a:prstGeom prst="rect">
                      <a:avLst/>
                    </a:prstGeom>
                    <a:solidFill>
                      <a:srgbClr val="EDBB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10" name="Rectangle 490">
                      <a:extLst>
                        <a:ext uri="{FF2B5EF4-FFF2-40B4-BE49-F238E27FC236}">
                          <a16:creationId xmlns:a16="http://schemas.microsoft.com/office/drawing/2014/main" xmlns="" id="{7460DAA4-58D4-4D44-ACEE-7D9174471543}"/>
                        </a:ext>
                      </a:extLst>
                    </p:cNvPr>
                    <p:cNvSpPr>
                      <a:spLocks noChangeArrowheads="1"/>
                    </p:cNvSpPr>
                    <p:nvPr/>
                  </p:nvSpPr>
                  <p:spPr bwMode="auto">
                    <a:xfrm rot="10800000">
                      <a:off x="1872833" y="2667794"/>
                      <a:ext cx="1588" cy="230188"/>
                    </a:xfrm>
                    <a:prstGeom prst="rect">
                      <a:avLst/>
                    </a:prstGeom>
                    <a:solidFill>
                      <a:srgbClr val="F0BD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11" name="Rectangle 491">
                      <a:extLst>
                        <a:ext uri="{FF2B5EF4-FFF2-40B4-BE49-F238E27FC236}">
                          <a16:creationId xmlns:a16="http://schemas.microsoft.com/office/drawing/2014/main" xmlns="" id="{33EF07AD-93A1-B045-86F4-8452242824D0}"/>
                        </a:ext>
                      </a:extLst>
                    </p:cNvPr>
                    <p:cNvSpPr>
                      <a:spLocks noChangeArrowheads="1"/>
                    </p:cNvSpPr>
                    <p:nvPr/>
                  </p:nvSpPr>
                  <p:spPr bwMode="auto">
                    <a:xfrm rot="10800000">
                      <a:off x="1869658" y="2667794"/>
                      <a:ext cx="3175" cy="230188"/>
                    </a:xfrm>
                    <a:prstGeom prst="rect">
                      <a:avLst/>
                    </a:prstGeom>
                    <a:solidFill>
                      <a:srgbClr val="F0BD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12" name="Rectangle 492">
                      <a:extLst>
                        <a:ext uri="{FF2B5EF4-FFF2-40B4-BE49-F238E27FC236}">
                          <a16:creationId xmlns:a16="http://schemas.microsoft.com/office/drawing/2014/main" xmlns="" id="{3757E20B-E5F3-1443-BEE7-82064499FCA5}"/>
                        </a:ext>
                      </a:extLst>
                    </p:cNvPr>
                    <p:cNvSpPr>
                      <a:spLocks noChangeArrowheads="1"/>
                    </p:cNvSpPr>
                    <p:nvPr/>
                  </p:nvSpPr>
                  <p:spPr bwMode="auto">
                    <a:xfrm rot="10800000">
                      <a:off x="1868070" y="2667794"/>
                      <a:ext cx="1588" cy="230188"/>
                    </a:xfrm>
                    <a:prstGeom prst="rect">
                      <a:avLst/>
                    </a:prstGeom>
                    <a:solidFill>
                      <a:srgbClr val="F0BD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13" name="Rectangle 493">
                      <a:extLst>
                        <a:ext uri="{FF2B5EF4-FFF2-40B4-BE49-F238E27FC236}">
                          <a16:creationId xmlns:a16="http://schemas.microsoft.com/office/drawing/2014/main" xmlns="" id="{C8E0D8BB-8114-1842-B14A-EF95E88C9933}"/>
                        </a:ext>
                      </a:extLst>
                    </p:cNvPr>
                    <p:cNvSpPr>
                      <a:spLocks noChangeArrowheads="1"/>
                    </p:cNvSpPr>
                    <p:nvPr/>
                  </p:nvSpPr>
                  <p:spPr bwMode="auto">
                    <a:xfrm rot="10800000">
                      <a:off x="1866483" y="2667794"/>
                      <a:ext cx="1588" cy="230188"/>
                    </a:xfrm>
                    <a:prstGeom prst="rect">
                      <a:avLst/>
                    </a:prstGeom>
                    <a:solidFill>
                      <a:srgbClr val="F0BD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14" name="Rectangle 494">
                      <a:extLst>
                        <a:ext uri="{FF2B5EF4-FFF2-40B4-BE49-F238E27FC236}">
                          <a16:creationId xmlns:a16="http://schemas.microsoft.com/office/drawing/2014/main" xmlns="" id="{E5F6703F-0A90-F446-823E-F93142CB6978}"/>
                        </a:ext>
                      </a:extLst>
                    </p:cNvPr>
                    <p:cNvSpPr>
                      <a:spLocks noChangeArrowheads="1"/>
                    </p:cNvSpPr>
                    <p:nvPr/>
                  </p:nvSpPr>
                  <p:spPr bwMode="auto">
                    <a:xfrm rot="10800000">
                      <a:off x="1864895" y="2667794"/>
                      <a:ext cx="1588" cy="230188"/>
                    </a:xfrm>
                    <a:prstGeom prst="rect">
                      <a:avLst/>
                    </a:prstGeom>
                    <a:solidFill>
                      <a:srgbClr val="F0BD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15" name="Rectangle 495">
                      <a:extLst>
                        <a:ext uri="{FF2B5EF4-FFF2-40B4-BE49-F238E27FC236}">
                          <a16:creationId xmlns:a16="http://schemas.microsoft.com/office/drawing/2014/main" xmlns="" id="{38D0E72A-E5EC-C843-9306-4696EC6E3670}"/>
                        </a:ext>
                      </a:extLst>
                    </p:cNvPr>
                    <p:cNvSpPr>
                      <a:spLocks noChangeArrowheads="1"/>
                    </p:cNvSpPr>
                    <p:nvPr/>
                  </p:nvSpPr>
                  <p:spPr bwMode="auto">
                    <a:xfrm rot="10800000">
                      <a:off x="1863308" y="2667794"/>
                      <a:ext cx="1588" cy="230188"/>
                    </a:xfrm>
                    <a:prstGeom prst="rect">
                      <a:avLst/>
                    </a:prstGeom>
                    <a:solidFill>
                      <a:srgbClr val="F0BD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16" name="Rectangle 496">
                      <a:extLst>
                        <a:ext uri="{FF2B5EF4-FFF2-40B4-BE49-F238E27FC236}">
                          <a16:creationId xmlns:a16="http://schemas.microsoft.com/office/drawing/2014/main" xmlns="" id="{6F266272-4D77-E242-9C1B-05555C6E810D}"/>
                        </a:ext>
                      </a:extLst>
                    </p:cNvPr>
                    <p:cNvSpPr>
                      <a:spLocks noChangeArrowheads="1"/>
                    </p:cNvSpPr>
                    <p:nvPr/>
                  </p:nvSpPr>
                  <p:spPr bwMode="auto">
                    <a:xfrm rot="10800000">
                      <a:off x="1861720" y="2667794"/>
                      <a:ext cx="1588" cy="230188"/>
                    </a:xfrm>
                    <a:prstGeom prst="rect">
                      <a:avLst/>
                    </a:prstGeom>
                    <a:solidFill>
                      <a:srgbClr val="F0BD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17" name="Rectangle 497">
                      <a:extLst>
                        <a:ext uri="{FF2B5EF4-FFF2-40B4-BE49-F238E27FC236}">
                          <a16:creationId xmlns:a16="http://schemas.microsoft.com/office/drawing/2014/main" xmlns="" id="{08D93535-66FB-5245-8B3E-999B97157F0D}"/>
                        </a:ext>
                      </a:extLst>
                    </p:cNvPr>
                    <p:cNvSpPr>
                      <a:spLocks noChangeArrowheads="1"/>
                    </p:cNvSpPr>
                    <p:nvPr/>
                  </p:nvSpPr>
                  <p:spPr bwMode="auto">
                    <a:xfrm rot="10800000">
                      <a:off x="1858546" y="2667794"/>
                      <a:ext cx="3175" cy="230188"/>
                    </a:xfrm>
                    <a:prstGeom prst="rect">
                      <a:avLst/>
                    </a:prstGeom>
                    <a:solidFill>
                      <a:srgbClr val="F0BD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18" name="Rectangle 498">
                      <a:extLst>
                        <a:ext uri="{FF2B5EF4-FFF2-40B4-BE49-F238E27FC236}">
                          <a16:creationId xmlns:a16="http://schemas.microsoft.com/office/drawing/2014/main" xmlns="" id="{A56738A7-0BDF-9D45-AB2D-43D355B6E4F5}"/>
                        </a:ext>
                      </a:extLst>
                    </p:cNvPr>
                    <p:cNvSpPr>
                      <a:spLocks noChangeArrowheads="1"/>
                    </p:cNvSpPr>
                    <p:nvPr/>
                  </p:nvSpPr>
                  <p:spPr bwMode="auto">
                    <a:xfrm rot="10800000">
                      <a:off x="1856958" y="2667794"/>
                      <a:ext cx="1588" cy="230188"/>
                    </a:xfrm>
                    <a:prstGeom prst="rect">
                      <a:avLst/>
                    </a:prstGeom>
                    <a:solidFill>
                      <a:srgbClr val="F0C0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19" name="Rectangle 499">
                      <a:extLst>
                        <a:ext uri="{FF2B5EF4-FFF2-40B4-BE49-F238E27FC236}">
                          <a16:creationId xmlns:a16="http://schemas.microsoft.com/office/drawing/2014/main" xmlns="" id="{76450B01-C58E-D14F-BC84-80F45B63DD16}"/>
                        </a:ext>
                      </a:extLst>
                    </p:cNvPr>
                    <p:cNvSpPr>
                      <a:spLocks noChangeArrowheads="1"/>
                    </p:cNvSpPr>
                    <p:nvPr/>
                  </p:nvSpPr>
                  <p:spPr bwMode="auto">
                    <a:xfrm rot="10800000">
                      <a:off x="1855370" y="2667794"/>
                      <a:ext cx="1588" cy="230188"/>
                    </a:xfrm>
                    <a:prstGeom prst="rect">
                      <a:avLst/>
                    </a:prstGeom>
                    <a:solidFill>
                      <a:srgbClr val="F0C0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20" name="Rectangle 500">
                      <a:extLst>
                        <a:ext uri="{FF2B5EF4-FFF2-40B4-BE49-F238E27FC236}">
                          <a16:creationId xmlns:a16="http://schemas.microsoft.com/office/drawing/2014/main" xmlns="" id="{723DA4F9-184E-7C45-A4C4-B22F86B5BAB0}"/>
                        </a:ext>
                      </a:extLst>
                    </p:cNvPr>
                    <p:cNvSpPr>
                      <a:spLocks noChangeArrowheads="1"/>
                    </p:cNvSpPr>
                    <p:nvPr/>
                  </p:nvSpPr>
                  <p:spPr bwMode="auto">
                    <a:xfrm rot="10800000">
                      <a:off x="1853783" y="2667794"/>
                      <a:ext cx="1588" cy="230188"/>
                    </a:xfrm>
                    <a:prstGeom prst="rect">
                      <a:avLst/>
                    </a:prstGeom>
                    <a:solidFill>
                      <a:srgbClr val="F0C0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21" name="Rectangle 501">
                      <a:extLst>
                        <a:ext uri="{FF2B5EF4-FFF2-40B4-BE49-F238E27FC236}">
                          <a16:creationId xmlns:a16="http://schemas.microsoft.com/office/drawing/2014/main" xmlns="" id="{2478C862-8129-D449-AF4D-D863216BB5AA}"/>
                        </a:ext>
                      </a:extLst>
                    </p:cNvPr>
                    <p:cNvSpPr>
                      <a:spLocks noChangeArrowheads="1"/>
                    </p:cNvSpPr>
                    <p:nvPr/>
                  </p:nvSpPr>
                  <p:spPr bwMode="auto">
                    <a:xfrm rot="10800000">
                      <a:off x="1852195" y="2667794"/>
                      <a:ext cx="1588" cy="230188"/>
                    </a:xfrm>
                    <a:prstGeom prst="rect">
                      <a:avLst/>
                    </a:prstGeom>
                    <a:solidFill>
                      <a:srgbClr val="F0C0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22" name="Rectangle 502">
                      <a:extLst>
                        <a:ext uri="{FF2B5EF4-FFF2-40B4-BE49-F238E27FC236}">
                          <a16:creationId xmlns:a16="http://schemas.microsoft.com/office/drawing/2014/main" xmlns="" id="{05AC61CD-7B9D-6D46-851C-C9C094AB29E6}"/>
                        </a:ext>
                      </a:extLst>
                    </p:cNvPr>
                    <p:cNvSpPr>
                      <a:spLocks noChangeArrowheads="1"/>
                    </p:cNvSpPr>
                    <p:nvPr/>
                  </p:nvSpPr>
                  <p:spPr bwMode="auto">
                    <a:xfrm rot="10800000">
                      <a:off x="1850608" y="2667794"/>
                      <a:ext cx="1588" cy="230188"/>
                    </a:xfrm>
                    <a:prstGeom prst="rect">
                      <a:avLst/>
                    </a:prstGeom>
                    <a:solidFill>
                      <a:srgbClr val="F0C0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23" name="Rectangle 503">
                      <a:extLst>
                        <a:ext uri="{FF2B5EF4-FFF2-40B4-BE49-F238E27FC236}">
                          <a16:creationId xmlns:a16="http://schemas.microsoft.com/office/drawing/2014/main" xmlns="" id="{EC856A31-3234-8A43-9658-87CBF034F325}"/>
                        </a:ext>
                      </a:extLst>
                    </p:cNvPr>
                    <p:cNvSpPr>
                      <a:spLocks noChangeArrowheads="1"/>
                    </p:cNvSpPr>
                    <p:nvPr/>
                  </p:nvSpPr>
                  <p:spPr bwMode="auto">
                    <a:xfrm rot="10800000">
                      <a:off x="1847433" y="2667794"/>
                      <a:ext cx="3175" cy="230188"/>
                    </a:xfrm>
                    <a:prstGeom prst="rect">
                      <a:avLst/>
                    </a:prstGeom>
                    <a:solidFill>
                      <a:srgbClr val="F0C0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24" name="Rectangle 504">
                      <a:extLst>
                        <a:ext uri="{FF2B5EF4-FFF2-40B4-BE49-F238E27FC236}">
                          <a16:creationId xmlns:a16="http://schemas.microsoft.com/office/drawing/2014/main" xmlns="" id="{9FD2E1A3-6974-4D4A-A935-6D95DAA423D2}"/>
                        </a:ext>
                      </a:extLst>
                    </p:cNvPr>
                    <p:cNvSpPr>
                      <a:spLocks noChangeArrowheads="1"/>
                    </p:cNvSpPr>
                    <p:nvPr/>
                  </p:nvSpPr>
                  <p:spPr bwMode="auto">
                    <a:xfrm rot="10800000">
                      <a:off x="1845845" y="2667794"/>
                      <a:ext cx="1588" cy="230188"/>
                    </a:xfrm>
                    <a:prstGeom prst="rect">
                      <a:avLst/>
                    </a:prstGeom>
                    <a:solidFill>
                      <a:srgbClr val="F0C0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25" name="Rectangle 505">
                      <a:extLst>
                        <a:ext uri="{FF2B5EF4-FFF2-40B4-BE49-F238E27FC236}">
                          <a16:creationId xmlns:a16="http://schemas.microsoft.com/office/drawing/2014/main" xmlns="" id="{6DBFBB40-F9EB-7C4E-8D2A-CE7303343B0C}"/>
                        </a:ext>
                      </a:extLst>
                    </p:cNvPr>
                    <p:cNvSpPr>
                      <a:spLocks noChangeArrowheads="1"/>
                    </p:cNvSpPr>
                    <p:nvPr/>
                  </p:nvSpPr>
                  <p:spPr bwMode="auto">
                    <a:xfrm rot="10800000">
                      <a:off x="1844258" y="2667794"/>
                      <a:ext cx="1588" cy="230188"/>
                    </a:xfrm>
                    <a:prstGeom prst="rect">
                      <a:avLst/>
                    </a:prstGeom>
                    <a:solidFill>
                      <a:srgbClr val="F2C2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26" name="Rectangle 506">
                      <a:extLst>
                        <a:ext uri="{FF2B5EF4-FFF2-40B4-BE49-F238E27FC236}">
                          <a16:creationId xmlns:a16="http://schemas.microsoft.com/office/drawing/2014/main" xmlns="" id="{624F482B-76E6-5E43-A21D-E1A5939162A2}"/>
                        </a:ext>
                      </a:extLst>
                    </p:cNvPr>
                    <p:cNvSpPr>
                      <a:spLocks noChangeArrowheads="1"/>
                    </p:cNvSpPr>
                    <p:nvPr/>
                  </p:nvSpPr>
                  <p:spPr bwMode="auto">
                    <a:xfrm rot="10800000">
                      <a:off x="1842670" y="2667794"/>
                      <a:ext cx="1588" cy="230188"/>
                    </a:xfrm>
                    <a:prstGeom prst="rect">
                      <a:avLst/>
                    </a:prstGeom>
                    <a:solidFill>
                      <a:srgbClr val="F2C2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27" name="Rectangle 507">
                      <a:extLst>
                        <a:ext uri="{FF2B5EF4-FFF2-40B4-BE49-F238E27FC236}">
                          <a16:creationId xmlns:a16="http://schemas.microsoft.com/office/drawing/2014/main" xmlns="" id="{B0B428AC-7F52-764B-87B3-495EDA7EDB03}"/>
                        </a:ext>
                      </a:extLst>
                    </p:cNvPr>
                    <p:cNvSpPr>
                      <a:spLocks noChangeArrowheads="1"/>
                    </p:cNvSpPr>
                    <p:nvPr/>
                  </p:nvSpPr>
                  <p:spPr bwMode="auto">
                    <a:xfrm rot="10800000">
                      <a:off x="1841083" y="2667794"/>
                      <a:ext cx="1588" cy="230188"/>
                    </a:xfrm>
                    <a:prstGeom prst="rect">
                      <a:avLst/>
                    </a:prstGeom>
                    <a:solidFill>
                      <a:srgbClr val="F2C4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28" name="Rectangle 508">
                      <a:extLst>
                        <a:ext uri="{FF2B5EF4-FFF2-40B4-BE49-F238E27FC236}">
                          <a16:creationId xmlns:a16="http://schemas.microsoft.com/office/drawing/2014/main" xmlns="" id="{C89DC5AC-B879-184E-8F83-DD26EB05931D}"/>
                        </a:ext>
                      </a:extLst>
                    </p:cNvPr>
                    <p:cNvSpPr>
                      <a:spLocks noChangeArrowheads="1"/>
                    </p:cNvSpPr>
                    <p:nvPr/>
                  </p:nvSpPr>
                  <p:spPr bwMode="auto">
                    <a:xfrm rot="10800000">
                      <a:off x="1839495" y="2667794"/>
                      <a:ext cx="1588" cy="230188"/>
                    </a:xfrm>
                    <a:prstGeom prst="rect">
                      <a:avLst/>
                    </a:prstGeom>
                    <a:solidFill>
                      <a:srgbClr val="F2C4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29" name="Rectangle 509">
                      <a:extLst>
                        <a:ext uri="{FF2B5EF4-FFF2-40B4-BE49-F238E27FC236}">
                          <a16:creationId xmlns:a16="http://schemas.microsoft.com/office/drawing/2014/main" xmlns="" id="{85E08010-82E4-5640-BF99-9A4B74AD45A2}"/>
                        </a:ext>
                      </a:extLst>
                    </p:cNvPr>
                    <p:cNvSpPr>
                      <a:spLocks noChangeArrowheads="1"/>
                    </p:cNvSpPr>
                    <p:nvPr/>
                  </p:nvSpPr>
                  <p:spPr bwMode="auto">
                    <a:xfrm rot="10800000">
                      <a:off x="1836321" y="2667794"/>
                      <a:ext cx="3175" cy="230188"/>
                    </a:xfrm>
                    <a:prstGeom prst="rect">
                      <a:avLst/>
                    </a:prstGeom>
                    <a:solidFill>
                      <a:srgbClr val="F2C4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30" name="Rectangle 510">
                      <a:extLst>
                        <a:ext uri="{FF2B5EF4-FFF2-40B4-BE49-F238E27FC236}">
                          <a16:creationId xmlns:a16="http://schemas.microsoft.com/office/drawing/2014/main" xmlns="" id="{6179270D-1B4D-6E41-BC11-F3621B008F8F}"/>
                        </a:ext>
                      </a:extLst>
                    </p:cNvPr>
                    <p:cNvSpPr>
                      <a:spLocks noChangeArrowheads="1"/>
                    </p:cNvSpPr>
                    <p:nvPr/>
                  </p:nvSpPr>
                  <p:spPr bwMode="auto">
                    <a:xfrm rot="10800000">
                      <a:off x="1834733" y="2667794"/>
                      <a:ext cx="1588" cy="230188"/>
                    </a:xfrm>
                    <a:prstGeom prst="rect">
                      <a:avLst/>
                    </a:prstGeom>
                    <a:solidFill>
                      <a:srgbClr val="F2C4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31" name="Rectangle 511">
                      <a:extLst>
                        <a:ext uri="{FF2B5EF4-FFF2-40B4-BE49-F238E27FC236}">
                          <a16:creationId xmlns:a16="http://schemas.microsoft.com/office/drawing/2014/main" xmlns="" id="{494B2702-2C94-4E47-A96A-3E92AF167C1C}"/>
                        </a:ext>
                      </a:extLst>
                    </p:cNvPr>
                    <p:cNvSpPr>
                      <a:spLocks noChangeArrowheads="1"/>
                    </p:cNvSpPr>
                    <p:nvPr/>
                  </p:nvSpPr>
                  <p:spPr bwMode="auto">
                    <a:xfrm rot="10800000">
                      <a:off x="1833145" y="2667794"/>
                      <a:ext cx="1588" cy="230188"/>
                    </a:xfrm>
                    <a:prstGeom prst="rect">
                      <a:avLst/>
                    </a:prstGeom>
                    <a:solidFill>
                      <a:srgbClr val="F2C4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32" name="Rectangle 512">
                      <a:extLst>
                        <a:ext uri="{FF2B5EF4-FFF2-40B4-BE49-F238E27FC236}">
                          <a16:creationId xmlns:a16="http://schemas.microsoft.com/office/drawing/2014/main" xmlns="" id="{B560C583-A6E1-D743-9ACD-9BE0F354AFD7}"/>
                        </a:ext>
                      </a:extLst>
                    </p:cNvPr>
                    <p:cNvSpPr>
                      <a:spLocks noChangeArrowheads="1"/>
                    </p:cNvSpPr>
                    <p:nvPr/>
                  </p:nvSpPr>
                  <p:spPr bwMode="auto">
                    <a:xfrm rot="10800000">
                      <a:off x="1831558" y="2667794"/>
                      <a:ext cx="1588" cy="230188"/>
                    </a:xfrm>
                    <a:prstGeom prst="rect">
                      <a:avLst/>
                    </a:prstGeom>
                    <a:solidFill>
                      <a:srgbClr val="F2C4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33" name="Rectangle 513">
                      <a:extLst>
                        <a:ext uri="{FF2B5EF4-FFF2-40B4-BE49-F238E27FC236}">
                          <a16:creationId xmlns:a16="http://schemas.microsoft.com/office/drawing/2014/main" xmlns="" id="{D788DBA9-9A17-7D47-9F32-7A0DD2CB7163}"/>
                        </a:ext>
                      </a:extLst>
                    </p:cNvPr>
                    <p:cNvSpPr>
                      <a:spLocks noChangeArrowheads="1"/>
                    </p:cNvSpPr>
                    <p:nvPr/>
                  </p:nvSpPr>
                  <p:spPr bwMode="auto">
                    <a:xfrm rot="10800000">
                      <a:off x="1829970" y="2667794"/>
                      <a:ext cx="1588" cy="230188"/>
                    </a:xfrm>
                    <a:prstGeom prst="rect">
                      <a:avLst/>
                    </a:prstGeom>
                    <a:solidFill>
                      <a:srgbClr val="F2C4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34" name="Rectangle 514">
                      <a:extLst>
                        <a:ext uri="{FF2B5EF4-FFF2-40B4-BE49-F238E27FC236}">
                          <a16:creationId xmlns:a16="http://schemas.microsoft.com/office/drawing/2014/main" xmlns="" id="{61F8EF91-F618-804E-A549-1B061F35B0A8}"/>
                        </a:ext>
                      </a:extLst>
                    </p:cNvPr>
                    <p:cNvSpPr>
                      <a:spLocks noChangeArrowheads="1"/>
                    </p:cNvSpPr>
                    <p:nvPr/>
                  </p:nvSpPr>
                  <p:spPr bwMode="auto">
                    <a:xfrm rot="10800000">
                      <a:off x="1828383" y="2667794"/>
                      <a:ext cx="1588" cy="230188"/>
                    </a:xfrm>
                    <a:prstGeom prst="rect">
                      <a:avLst/>
                    </a:prstGeom>
                    <a:solidFill>
                      <a:srgbClr val="F2C4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35" name="Rectangle 515">
                      <a:extLst>
                        <a:ext uri="{FF2B5EF4-FFF2-40B4-BE49-F238E27FC236}">
                          <a16:creationId xmlns:a16="http://schemas.microsoft.com/office/drawing/2014/main" xmlns="" id="{5B8727C7-54AD-3F42-B7C8-0121A2B9ED50}"/>
                        </a:ext>
                      </a:extLst>
                    </p:cNvPr>
                    <p:cNvSpPr>
                      <a:spLocks noChangeArrowheads="1"/>
                    </p:cNvSpPr>
                    <p:nvPr/>
                  </p:nvSpPr>
                  <p:spPr bwMode="auto">
                    <a:xfrm rot="10800000">
                      <a:off x="1826795" y="2667794"/>
                      <a:ext cx="1588" cy="230188"/>
                    </a:xfrm>
                    <a:prstGeom prst="rect">
                      <a:avLst/>
                    </a:prstGeom>
                    <a:solidFill>
                      <a:srgbClr val="F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36" name="Rectangle 516">
                      <a:extLst>
                        <a:ext uri="{FF2B5EF4-FFF2-40B4-BE49-F238E27FC236}">
                          <a16:creationId xmlns:a16="http://schemas.microsoft.com/office/drawing/2014/main" xmlns="" id="{BA0833F5-F642-5042-81D6-FD78DA289468}"/>
                        </a:ext>
                      </a:extLst>
                    </p:cNvPr>
                    <p:cNvSpPr>
                      <a:spLocks noChangeArrowheads="1"/>
                    </p:cNvSpPr>
                    <p:nvPr/>
                  </p:nvSpPr>
                  <p:spPr bwMode="auto">
                    <a:xfrm rot="10800000">
                      <a:off x="1823621" y="2667794"/>
                      <a:ext cx="3175" cy="230188"/>
                    </a:xfrm>
                    <a:prstGeom prst="rect">
                      <a:avLst/>
                    </a:prstGeom>
                    <a:solidFill>
                      <a:srgbClr val="F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37" name="Rectangle 517">
                      <a:extLst>
                        <a:ext uri="{FF2B5EF4-FFF2-40B4-BE49-F238E27FC236}">
                          <a16:creationId xmlns:a16="http://schemas.microsoft.com/office/drawing/2014/main" xmlns="" id="{37A00D7C-BAB7-A847-94B4-BE6462B80A7B}"/>
                        </a:ext>
                      </a:extLst>
                    </p:cNvPr>
                    <p:cNvSpPr>
                      <a:spLocks noChangeArrowheads="1"/>
                    </p:cNvSpPr>
                    <p:nvPr/>
                  </p:nvSpPr>
                  <p:spPr bwMode="auto">
                    <a:xfrm rot="10800000">
                      <a:off x="1822033" y="2667794"/>
                      <a:ext cx="1588" cy="230188"/>
                    </a:xfrm>
                    <a:prstGeom prst="rect">
                      <a:avLst/>
                    </a:prstGeom>
                    <a:solidFill>
                      <a:srgbClr val="F2C7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38" name="Rectangle 518">
                      <a:extLst>
                        <a:ext uri="{FF2B5EF4-FFF2-40B4-BE49-F238E27FC236}">
                          <a16:creationId xmlns:a16="http://schemas.microsoft.com/office/drawing/2014/main" xmlns="" id="{E6F8F30C-C65F-024F-B7D0-BE38B4FBF7D7}"/>
                        </a:ext>
                      </a:extLst>
                    </p:cNvPr>
                    <p:cNvSpPr>
                      <a:spLocks noChangeArrowheads="1"/>
                    </p:cNvSpPr>
                    <p:nvPr/>
                  </p:nvSpPr>
                  <p:spPr bwMode="auto">
                    <a:xfrm rot="10800000">
                      <a:off x="1820445" y="2667794"/>
                      <a:ext cx="1588" cy="230188"/>
                    </a:xfrm>
                    <a:prstGeom prst="rect">
                      <a:avLst/>
                    </a:prstGeom>
                    <a:solidFill>
                      <a:srgbClr val="F2C7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39" name="Rectangle 519">
                      <a:extLst>
                        <a:ext uri="{FF2B5EF4-FFF2-40B4-BE49-F238E27FC236}">
                          <a16:creationId xmlns:a16="http://schemas.microsoft.com/office/drawing/2014/main" xmlns="" id="{23F6B0C6-C2D0-2A44-8164-1771B04EED26}"/>
                        </a:ext>
                      </a:extLst>
                    </p:cNvPr>
                    <p:cNvSpPr>
                      <a:spLocks noChangeArrowheads="1"/>
                    </p:cNvSpPr>
                    <p:nvPr/>
                  </p:nvSpPr>
                  <p:spPr bwMode="auto">
                    <a:xfrm rot="10800000">
                      <a:off x="1818858" y="2667794"/>
                      <a:ext cx="1588" cy="230188"/>
                    </a:xfrm>
                    <a:prstGeom prst="rect">
                      <a:avLst/>
                    </a:prstGeom>
                    <a:solidFill>
                      <a:srgbClr val="F2C7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40" name="Rectangle 520">
                      <a:extLst>
                        <a:ext uri="{FF2B5EF4-FFF2-40B4-BE49-F238E27FC236}">
                          <a16:creationId xmlns:a16="http://schemas.microsoft.com/office/drawing/2014/main" xmlns="" id="{9F11CFA3-BE97-D44D-94E4-B8EC13C520D5}"/>
                        </a:ext>
                      </a:extLst>
                    </p:cNvPr>
                    <p:cNvSpPr>
                      <a:spLocks noChangeArrowheads="1"/>
                    </p:cNvSpPr>
                    <p:nvPr/>
                  </p:nvSpPr>
                  <p:spPr bwMode="auto">
                    <a:xfrm rot="10800000">
                      <a:off x="1817270" y="2667794"/>
                      <a:ext cx="1588" cy="230188"/>
                    </a:xfrm>
                    <a:prstGeom prst="rect">
                      <a:avLst/>
                    </a:prstGeom>
                    <a:solidFill>
                      <a:srgbClr val="F5C9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41" name="Rectangle 521">
                      <a:extLst>
                        <a:ext uri="{FF2B5EF4-FFF2-40B4-BE49-F238E27FC236}">
                          <a16:creationId xmlns:a16="http://schemas.microsoft.com/office/drawing/2014/main" xmlns="" id="{726EBAE0-D811-1947-B2CD-7DE155AFEB91}"/>
                        </a:ext>
                      </a:extLst>
                    </p:cNvPr>
                    <p:cNvSpPr>
                      <a:spLocks noChangeArrowheads="1"/>
                    </p:cNvSpPr>
                    <p:nvPr/>
                  </p:nvSpPr>
                  <p:spPr bwMode="auto">
                    <a:xfrm rot="10800000">
                      <a:off x="1815683" y="2667794"/>
                      <a:ext cx="1588" cy="230188"/>
                    </a:xfrm>
                    <a:prstGeom prst="rect">
                      <a:avLst/>
                    </a:prstGeom>
                    <a:solidFill>
                      <a:srgbClr val="F5C9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42" name="Rectangle 522">
                      <a:extLst>
                        <a:ext uri="{FF2B5EF4-FFF2-40B4-BE49-F238E27FC236}">
                          <a16:creationId xmlns:a16="http://schemas.microsoft.com/office/drawing/2014/main" xmlns="" id="{6CC0F804-74AB-9C46-9576-6D806F8CCEF5}"/>
                        </a:ext>
                      </a:extLst>
                    </p:cNvPr>
                    <p:cNvSpPr>
                      <a:spLocks noChangeArrowheads="1"/>
                    </p:cNvSpPr>
                    <p:nvPr/>
                  </p:nvSpPr>
                  <p:spPr bwMode="auto">
                    <a:xfrm rot="10800000">
                      <a:off x="1812508" y="2667794"/>
                      <a:ext cx="3175" cy="230188"/>
                    </a:xfrm>
                    <a:prstGeom prst="rect">
                      <a:avLst/>
                    </a:prstGeom>
                    <a:solidFill>
                      <a:srgbClr val="F5C9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43" name="Rectangle 523">
                      <a:extLst>
                        <a:ext uri="{FF2B5EF4-FFF2-40B4-BE49-F238E27FC236}">
                          <a16:creationId xmlns:a16="http://schemas.microsoft.com/office/drawing/2014/main" xmlns="" id="{C0CD5998-976C-544C-B5FA-526139C8444A}"/>
                        </a:ext>
                      </a:extLst>
                    </p:cNvPr>
                    <p:cNvSpPr>
                      <a:spLocks noChangeArrowheads="1"/>
                    </p:cNvSpPr>
                    <p:nvPr/>
                  </p:nvSpPr>
                  <p:spPr bwMode="auto">
                    <a:xfrm rot="10800000">
                      <a:off x="1810920" y="2667794"/>
                      <a:ext cx="1588" cy="230188"/>
                    </a:xfrm>
                    <a:prstGeom prst="rect">
                      <a:avLst/>
                    </a:prstGeom>
                    <a:solidFill>
                      <a:srgbClr val="F5C9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44" name="Rectangle 524">
                      <a:extLst>
                        <a:ext uri="{FF2B5EF4-FFF2-40B4-BE49-F238E27FC236}">
                          <a16:creationId xmlns:a16="http://schemas.microsoft.com/office/drawing/2014/main" xmlns="" id="{073C5B57-6880-744B-8F4D-70208ABDCF32}"/>
                        </a:ext>
                      </a:extLst>
                    </p:cNvPr>
                    <p:cNvSpPr>
                      <a:spLocks noChangeArrowheads="1"/>
                    </p:cNvSpPr>
                    <p:nvPr/>
                  </p:nvSpPr>
                  <p:spPr bwMode="auto">
                    <a:xfrm rot="10800000">
                      <a:off x="1809333" y="2667794"/>
                      <a:ext cx="1588" cy="230188"/>
                    </a:xfrm>
                    <a:prstGeom prst="rect">
                      <a:avLst/>
                    </a:prstGeom>
                    <a:solidFill>
                      <a:srgbClr val="F5C9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45" name="Rectangle 525">
                      <a:extLst>
                        <a:ext uri="{FF2B5EF4-FFF2-40B4-BE49-F238E27FC236}">
                          <a16:creationId xmlns:a16="http://schemas.microsoft.com/office/drawing/2014/main" xmlns="" id="{42EFCEB6-2324-914A-BA23-DC91EB3284CE}"/>
                        </a:ext>
                      </a:extLst>
                    </p:cNvPr>
                    <p:cNvSpPr>
                      <a:spLocks noChangeArrowheads="1"/>
                    </p:cNvSpPr>
                    <p:nvPr/>
                  </p:nvSpPr>
                  <p:spPr bwMode="auto">
                    <a:xfrm rot="10800000">
                      <a:off x="1807745" y="2667794"/>
                      <a:ext cx="1588" cy="230188"/>
                    </a:xfrm>
                    <a:prstGeom prst="rect">
                      <a:avLst/>
                    </a:prstGeom>
                    <a:solidFill>
                      <a:srgbClr val="F5C9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46" name="Rectangle 526">
                      <a:extLst>
                        <a:ext uri="{FF2B5EF4-FFF2-40B4-BE49-F238E27FC236}">
                          <a16:creationId xmlns:a16="http://schemas.microsoft.com/office/drawing/2014/main" xmlns="" id="{AB7CEAE3-7E9D-E849-8589-54A56818F77A}"/>
                        </a:ext>
                      </a:extLst>
                    </p:cNvPr>
                    <p:cNvSpPr>
                      <a:spLocks noChangeArrowheads="1"/>
                    </p:cNvSpPr>
                    <p:nvPr/>
                  </p:nvSpPr>
                  <p:spPr bwMode="auto">
                    <a:xfrm rot="10800000">
                      <a:off x="1806158" y="2667794"/>
                      <a:ext cx="1588" cy="230188"/>
                    </a:xfrm>
                    <a:prstGeom prst="rect">
                      <a:avLst/>
                    </a:prstGeom>
                    <a:solidFill>
                      <a:srgbClr val="F5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47" name="Rectangle 527">
                      <a:extLst>
                        <a:ext uri="{FF2B5EF4-FFF2-40B4-BE49-F238E27FC236}">
                          <a16:creationId xmlns:a16="http://schemas.microsoft.com/office/drawing/2014/main" xmlns="" id="{B34E15DB-550D-BA43-870C-681F8F193527}"/>
                        </a:ext>
                      </a:extLst>
                    </p:cNvPr>
                    <p:cNvSpPr>
                      <a:spLocks noChangeArrowheads="1"/>
                    </p:cNvSpPr>
                    <p:nvPr/>
                  </p:nvSpPr>
                  <p:spPr bwMode="auto">
                    <a:xfrm rot="10800000">
                      <a:off x="1804570" y="2667794"/>
                      <a:ext cx="1588" cy="230188"/>
                    </a:xfrm>
                    <a:prstGeom prst="rect">
                      <a:avLst/>
                    </a:prstGeom>
                    <a:solidFill>
                      <a:srgbClr val="F5CB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48" name="Rectangle 528">
                      <a:extLst>
                        <a:ext uri="{FF2B5EF4-FFF2-40B4-BE49-F238E27FC236}">
                          <a16:creationId xmlns:a16="http://schemas.microsoft.com/office/drawing/2014/main" xmlns="" id="{68245944-38CA-454F-98DD-33344DB1438E}"/>
                        </a:ext>
                      </a:extLst>
                    </p:cNvPr>
                    <p:cNvSpPr>
                      <a:spLocks noChangeArrowheads="1"/>
                    </p:cNvSpPr>
                    <p:nvPr/>
                  </p:nvSpPr>
                  <p:spPr bwMode="auto">
                    <a:xfrm rot="10800000">
                      <a:off x="1801396" y="2667794"/>
                      <a:ext cx="3175" cy="230188"/>
                    </a:xfrm>
                    <a:prstGeom prst="rect">
                      <a:avLst/>
                    </a:prstGeom>
                    <a:solidFill>
                      <a:srgbClr val="F5CB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49" name="Rectangle 529">
                      <a:extLst>
                        <a:ext uri="{FF2B5EF4-FFF2-40B4-BE49-F238E27FC236}">
                          <a16:creationId xmlns:a16="http://schemas.microsoft.com/office/drawing/2014/main" xmlns="" id="{94DADEF5-F1EF-E342-9F71-41F704FD689F}"/>
                        </a:ext>
                      </a:extLst>
                    </p:cNvPr>
                    <p:cNvSpPr>
                      <a:spLocks noChangeArrowheads="1"/>
                    </p:cNvSpPr>
                    <p:nvPr/>
                  </p:nvSpPr>
                  <p:spPr bwMode="auto">
                    <a:xfrm rot="10800000">
                      <a:off x="1799808" y="2667794"/>
                      <a:ext cx="1588" cy="230188"/>
                    </a:xfrm>
                    <a:prstGeom prst="rect">
                      <a:avLst/>
                    </a:prstGeom>
                    <a:solidFill>
                      <a:srgbClr val="F5CB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50" name="Rectangle 530">
                      <a:extLst>
                        <a:ext uri="{FF2B5EF4-FFF2-40B4-BE49-F238E27FC236}">
                          <a16:creationId xmlns:a16="http://schemas.microsoft.com/office/drawing/2014/main" xmlns="" id="{6B03ACD8-ADB7-FE4F-8FDD-981F641AFA6B}"/>
                        </a:ext>
                      </a:extLst>
                    </p:cNvPr>
                    <p:cNvSpPr>
                      <a:spLocks noChangeArrowheads="1"/>
                    </p:cNvSpPr>
                    <p:nvPr/>
                  </p:nvSpPr>
                  <p:spPr bwMode="auto">
                    <a:xfrm rot="10800000">
                      <a:off x="1798220" y="2667794"/>
                      <a:ext cx="1588" cy="230188"/>
                    </a:xfrm>
                    <a:prstGeom prst="rect">
                      <a:avLst/>
                    </a:prstGeom>
                    <a:solidFill>
                      <a:srgbClr val="F5CB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51" name="Rectangle 531">
                      <a:extLst>
                        <a:ext uri="{FF2B5EF4-FFF2-40B4-BE49-F238E27FC236}">
                          <a16:creationId xmlns:a16="http://schemas.microsoft.com/office/drawing/2014/main" xmlns="" id="{EF06636C-CCE1-914B-9A5C-362FD21644F4}"/>
                        </a:ext>
                      </a:extLst>
                    </p:cNvPr>
                    <p:cNvSpPr>
                      <a:spLocks noChangeArrowheads="1"/>
                    </p:cNvSpPr>
                    <p:nvPr/>
                  </p:nvSpPr>
                  <p:spPr bwMode="auto">
                    <a:xfrm rot="10800000">
                      <a:off x="1796633" y="2667794"/>
                      <a:ext cx="1588" cy="230188"/>
                    </a:xfrm>
                    <a:prstGeom prst="rect">
                      <a:avLst/>
                    </a:prstGeom>
                    <a:solidFill>
                      <a:srgbClr val="F5CB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52" name="Rectangle 532">
                      <a:extLst>
                        <a:ext uri="{FF2B5EF4-FFF2-40B4-BE49-F238E27FC236}">
                          <a16:creationId xmlns:a16="http://schemas.microsoft.com/office/drawing/2014/main" xmlns="" id="{487FC0CA-46B2-A042-B2A8-222F760DDB66}"/>
                        </a:ext>
                      </a:extLst>
                    </p:cNvPr>
                    <p:cNvSpPr>
                      <a:spLocks noChangeArrowheads="1"/>
                    </p:cNvSpPr>
                    <p:nvPr/>
                  </p:nvSpPr>
                  <p:spPr bwMode="auto">
                    <a:xfrm rot="10800000">
                      <a:off x="1795045" y="2667794"/>
                      <a:ext cx="1588" cy="230188"/>
                    </a:xfrm>
                    <a:prstGeom prst="rect">
                      <a:avLst/>
                    </a:prstGeom>
                    <a:solidFill>
                      <a:srgbClr val="F5CB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53" name="Rectangle 533">
                      <a:extLst>
                        <a:ext uri="{FF2B5EF4-FFF2-40B4-BE49-F238E27FC236}">
                          <a16:creationId xmlns:a16="http://schemas.microsoft.com/office/drawing/2014/main" xmlns="" id="{B6F372A9-C4F5-3448-9F20-304F01DF091C}"/>
                        </a:ext>
                      </a:extLst>
                    </p:cNvPr>
                    <p:cNvSpPr>
                      <a:spLocks noChangeArrowheads="1"/>
                    </p:cNvSpPr>
                    <p:nvPr/>
                  </p:nvSpPr>
                  <p:spPr bwMode="auto">
                    <a:xfrm rot="10800000">
                      <a:off x="1793458" y="2667794"/>
                      <a:ext cx="1588" cy="230188"/>
                    </a:xfrm>
                    <a:prstGeom prst="rect">
                      <a:avLst/>
                    </a:prstGeom>
                    <a:solidFill>
                      <a:srgbClr val="F5CB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54" name="Rectangle 534">
                      <a:extLst>
                        <a:ext uri="{FF2B5EF4-FFF2-40B4-BE49-F238E27FC236}">
                          <a16:creationId xmlns:a16="http://schemas.microsoft.com/office/drawing/2014/main" xmlns="" id="{C186ACE7-8CA4-5749-887A-776CDFAD0B4E}"/>
                        </a:ext>
                      </a:extLst>
                    </p:cNvPr>
                    <p:cNvSpPr>
                      <a:spLocks noChangeArrowheads="1"/>
                    </p:cNvSpPr>
                    <p:nvPr/>
                  </p:nvSpPr>
                  <p:spPr bwMode="auto">
                    <a:xfrm rot="10800000">
                      <a:off x="1790283" y="2667794"/>
                      <a:ext cx="3175" cy="230188"/>
                    </a:xfrm>
                    <a:prstGeom prst="rect">
                      <a:avLst/>
                    </a:prstGeom>
                    <a:solidFill>
                      <a:srgbClr val="F5CB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55" name="Rectangle 535">
                      <a:extLst>
                        <a:ext uri="{FF2B5EF4-FFF2-40B4-BE49-F238E27FC236}">
                          <a16:creationId xmlns:a16="http://schemas.microsoft.com/office/drawing/2014/main" xmlns="" id="{7D07CA7E-2ACC-9840-A1BF-592384663C4A}"/>
                        </a:ext>
                      </a:extLst>
                    </p:cNvPr>
                    <p:cNvSpPr>
                      <a:spLocks noChangeArrowheads="1"/>
                    </p:cNvSpPr>
                    <p:nvPr/>
                  </p:nvSpPr>
                  <p:spPr bwMode="auto">
                    <a:xfrm rot="10800000">
                      <a:off x="1788695" y="2667794"/>
                      <a:ext cx="1588" cy="230188"/>
                    </a:xfrm>
                    <a:prstGeom prst="rect">
                      <a:avLst/>
                    </a:prstGeom>
                    <a:solidFill>
                      <a:srgbClr val="F7D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56" name="Rectangle 536">
                      <a:extLst>
                        <a:ext uri="{FF2B5EF4-FFF2-40B4-BE49-F238E27FC236}">
                          <a16:creationId xmlns:a16="http://schemas.microsoft.com/office/drawing/2014/main" xmlns="" id="{91D90761-4A63-E34E-98F0-358BA11650E8}"/>
                        </a:ext>
                      </a:extLst>
                    </p:cNvPr>
                    <p:cNvSpPr>
                      <a:spLocks noChangeArrowheads="1"/>
                    </p:cNvSpPr>
                    <p:nvPr/>
                  </p:nvSpPr>
                  <p:spPr bwMode="auto">
                    <a:xfrm rot="10800000">
                      <a:off x="1787108" y="2667794"/>
                      <a:ext cx="1588" cy="230188"/>
                    </a:xfrm>
                    <a:prstGeom prst="rect">
                      <a:avLst/>
                    </a:prstGeom>
                    <a:solidFill>
                      <a:srgbClr val="F7D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57" name="Rectangle 537">
                      <a:extLst>
                        <a:ext uri="{FF2B5EF4-FFF2-40B4-BE49-F238E27FC236}">
                          <a16:creationId xmlns:a16="http://schemas.microsoft.com/office/drawing/2014/main" xmlns="" id="{4B83FF7E-B205-834C-B46B-1F869F79A0F9}"/>
                        </a:ext>
                      </a:extLst>
                    </p:cNvPr>
                    <p:cNvSpPr>
                      <a:spLocks noChangeArrowheads="1"/>
                    </p:cNvSpPr>
                    <p:nvPr/>
                  </p:nvSpPr>
                  <p:spPr bwMode="auto">
                    <a:xfrm rot="10800000">
                      <a:off x="1785520" y="2667794"/>
                      <a:ext cx="1588" cy="230188"/>
                    </a:xfrm>
                    <a:prstGeom prst="rect">
                      <a:avLst/>
                    </a:prstGeom>
                    <a:solidFill>
                      <a:srgbClr val="F7D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58" name="Rectangle 538">
                      <a:extLst>
                        <a:ext uri="{FF2B5EF4-FFF2-40B4-BE49-F238E27FC236}">
                          <a16:creationId xmlns:a16="http://schemas.microsoft.com/office/drawing/2014/main" xmlns="" id="{1DD6969C-4961-1F4E-8546-5C4E002F33C1}"/>
                        </a:ext>
                      </a:extLst>
                    </p:cNvPr>
                    <p:cNvSpPr>
                      <a:spLocks noChangeArrowheads="1"/>
                    </p:cNvSpPr>
                    <p:nvPr/>
                  </p:nvSpPr>
                  <p:spPr bwMode="auto">
                    <a:xfrm rot="10800000">
                      <a:off x="1783933" y="2667794"/>
                      <a:ext cx="1588" cy="230188"/>
                    </a:xfrm>
                    <a:prstGeom prst="rect">
                      <a:avLst/>
                    </a:prstGeom>
                    <a:solidFill>
                      <a:srgbClr val="F7D0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59" name="Rectangle 539">
                      <a:extLst>
                        <a:ext uri="{FF2B5EF4-FFF2-40B4-BE49-F238E27FC236}">
                          <a16:creationId xmlns:a16="http://schemas.microsoft.com/office/drawing/2014/main" xmlns="" id="{F315C428-1906-7F46-85BE-043D7BD21783}"/>
                        </a:ext>
                      </a:extLst>
                    </p:cNvPr>
                    <p:cNvSpPr>
                      <a:spLocks noChangeArrowheads="1"/>
                    </p:cNvSpPr>
                    <p:nvPr/>
                  </p:nvSpPr>
                  <p:spPr bwMode="auto">
                    <a:xfrm rot="10800000">
                      <a:off x="1782345" y="2667794"/>
                      <a:ext cx="1588" cy="230188"/>
                    </a:xfrm>
                    <a:prstGeom prst="rect">
                      <a:avLst/>
                    </a:prstGeom>
                    <a:solidFill>
                      <a:srgbClr val="F7D0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60" name="Rectangle 540">
                      <a:extLst>
                        <a:ext uri="{FF2B5EF4-FFF2-40B4-BE49-F238E27FC236}">
                          <a16:creationId xmlns:a16="http://schemas.microsoft.com/office/drawing/2014/main" xmlns="" id="{A0999034-555E-3B43-9A29-0E7E7D2AA2E6}"/>
                        </a:ext>
                      </a:extLst>
                    </p:cNvPr>
                    <p:cNvSpPr>
                      <a:spLocks noChangeArrowheads="1"/>
                    </p:cNvSpPr>
                    <p:nvPr/>
                  </p:nvSpPr>
                  <p:spPr bwMode="auto">
                    <a:xfrm rot="10800000">
                      <a:off x="1779171" y="2667794"/>
                      <a:ext cx="3175" cy="230188"/>
                    </a:xfrm>
                    <a:prstGeom prst="rect">
                      <a:avLst/>
                    </a:prstGeom>
                    <a:solidFill>
                      <a:srgbClr val="F7D0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61" name="Rectangle 541">
                      <a:extLst>
                        <a:ext uri="{FF2B5EF4-FFF2-40B4-BE49-F238E27FC236}">
                          <a16:creationId xmlns:a16="http://schemas.microsoft.com/office/drawing/2014/main" xmlns="" id="{72F65B83-C5C5-A24A-8FD1-B6305E0533B4}"/>
                        </a:ext>
                      </a:extLst>
                    </p:cNvPr>
                    <p:cNvSpPr>
                      <a:spLocks noChangeArrowheads="1"/>
                    </p:cNvSpPr>
                    <p:nvPr/>
                  </p:nvSpPr>
                  <p:spPr bwMode="auto">
                    <a:xfrm rot="10800000">
                      <a:off x="1777583" y="2667794"/>
                      <a:ext cx="1588" cy="230188"/>
                    </a:xfrm>
                    <a:prstGeom prst="rect">
                      <a:avLst/>
                    </a:prstGeom>
                    <a:solidFill>
                      <a:srgbClr val="F7D0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62" name="Rectangle 542">
                      <a:extLst>
                        <a:ext uri="{FF2B5EF4-FFF2-40B4-BE49-F238E27FC236}">
                          <a16:creationId xmlns:a16="http://schemas.microsoft.com/office/drawing/2014/main" xmlns="" id="{94A62E7F-193F-0C4F-97D4-C6574FC77E0E}"/>
                        </a:ext>
                      </a:extLst>
                    </p:cNvPr>
                    <p:cNvSpPr>
                      <a:spLocks noChangeArrowheads="1"/>
                    </p:cNvSpPr>
                    <p:nvPr/>
                  </p:nvSpPr>
                  <p:spPr bwMode="auto">
                    <a:xfrm rot="10800000">
                      <a:off x="1775995" y="2667794"/>
                      <a:ext cx="1588" cy="230188"/>
                    </a:xfrm>
                    <a:prstGeom prst="rect">
                      <a:avLst/>
                    </a:prstGeom>
                    <a:solidFill>
                      <a:srgbClr val="F7D0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63" name="Rectangle 543">
                      <a:extLst>
                        <a:ext uri="{FF2B5EF4-FFF2-40B4-BE49-F238E27FC236}">
                          <a16:creationId xmlns:a16="http://schemas.microsoft.com/office/drawing/2014/main" xmlns="" id="{8E24FCE8-E205-744D-91DE-6FF6C93C27B6}"/>
                        </a:ext>
                      </a:extLst>
                    </p:cNvPr>
                    <p:cNvSpPr>
                      <a:spLocks noChangeArrowheads="1"/>
                    </p:cNvSpPr>
                    <p:nvPr/>
                  </p:nvSpPr>
                  <p:spPr bwMode="auto">
                    <a:xfrm rot="10800000">
                      <a:off x="1774408" y="2667794"/>
                      <a:ext cx="1588" cy="230188"/>
                    </a:xfrm>
                    <a:prstGeom prst="rect">
                      <a:avLst/>
                    </a:prstGeom>
                    <a:solidFill>
                      <a:srgbClr val="F7D0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64" name="Rectangle 544">
                      <a:extLst>
                        <a:ext uri="{FF2B5EF4-FFF2-40B4-BE49-F238E27FC236}">
                          <a16:creationId xmlns:a16="http://schemas.microsoft.com/office/drawing/2014/main" xmlns="" id="{3D6254BB-A1B5-6849-9A90-715ABCBAD31A}"/>
                        </a:ext>
                      </a:extLst>
                    </p:cNvPr>
                    <p:cNvSpPr>
                      <a:spLocks noChangeArrowheads="1"/>
                    </p:cNvSpPr>
                    <p:nvPr/>
                  </p:nvSpPr>
                  <p:spPr bwMode="auto">
                    <a:xfrm rot="10800000">
                      <a:off x="1772820" y="2667794"/>
                      <a:ext cx="1588" cy="230188"/>
                    </a:xfrm>
                    <a:prstGeom prst="rect">
                      <a:avLst/>
                    </a:prstGeom>
                    <a:solidFill>
                      <a:srgbClr val="F7D0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65" name="Rectangle 545">
                      <a:extLst>
                        <a:ext uri="{FF2B5EF4-FFF2-40B4-BE49-F238E27FC236}">
                          <a16:creationId xmlns:a16="http://schemas.microsoft.com/office/drawing/2014/main" xmlns="" id="{C485FAE0-7DE4-2D40-86EC-9C12B4B8F082}"/>
                        </a:ext>
                      </a:extLst>
                    </p:cNvPr>
                    <p:cNvSpPr>
                      <a:spLocks noChangeArrowheads="1"/>
                    </p:cNvSpPr>
                    <p:nvPr/>
                  </p:nvSpPr>
                  <p:spPr bwMode="auto">
                    <a:xfrm rot="10800000">
                      <a:off x="1771233" y="2667794"/>
                      <a:ext cx="1588" cy="230188"/>
                    </a:xfrm>
                    <a:prstGeom prst="rect">
                      <a:avLst/>
                    </a:prstGeom>
                    <a:solidFill>
                      <a:srgbClr val="F7D2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66" name="Rectangle 546">
                      <a:extLst>
                        <a:ext uri="{FF2B5EF4-FFF2-40B4-BE49-F238E27FC236}">
                          <a16:creationId xmlns:a16="http://schemas.microsoft.com/office/drawing/2014/main" xmlns="" id="{E3D0401D-C0AC-024C-A539-8FF8A36D5FF1}"/>
                        </a:ext>
                      </a:extLst>
                    </p:cNvPr>
                    <p:cNvSpPr>
                      <a:spLocks noChangeArrowheads="1"/>
                    </p:cNvSpPr>
                    <p:nvPr/>
                  </p:nvSpPr>
                  <p:spPr bwMode="auto">
                    <a:xfrm rot="10800000">
                      <a:off x="1769645" y="2667794"/>
                      <a:ext cx="1588" cy="230188"/>
                    </a:xfrm>
                    <a:prstGeom prst="rect">
                      <a:avLst/>
                    </a:prstGeom>
                    <a:solidFill>
                      <a:srgbClr val="F7D2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67" name="Rectangle 547">
                      <a:extLst>
                        <a:ext uri="{FF2B5EF4-FFF2-40B4-BE49-F238E27FC236}">
                          <a16:creationId xmlns:a16="http://schemas.microsoft.com/office/drawing/2014/main" xmlns="" id="{F54596EC-A4FE-A542-83FE-9146D6D9E12C}"/>
                        </a:ext>
                      </a:extLst>
                    </p:cNvPr>
                    <p:cNvSpPr>
                      <a:spLocks noChangeArrowheads="1"/>
                    </p:cNvSpPr>
                    <p:nvPr/>
                  </p:nvSpPr>
                  <p:spPr bwMode="auto">
                    <a:xfrm rot="10800000">
                      <a:off x="1766471" y="2667794"/>
                      <a:ext cx="3175" cy="230188"/>
                    </a:xfrm>
                    <a:prstGeom prst="rect">
                      <a:avLst/>
                    </a:prstGeom>
                    <a:solidFill>
                      <a:srgbClr val="F7D2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68" name="Rectangle 548">
                      <a:extLst>
                        <a:ext uri="{FF2B5EF4-FFF2-40B4-BE49-F238E27FC236}">
                          <a16:creationId xmlns:a16="http://schemas.microsoft.com/office/drawing/2014/main" xmlns="" id="{71A3A3AD-0107-FA4A-9922-364B9B2CA591}"/>
                        </a:ext>
                      </a:extLst>
                    </p:cNvPr>
                    <p:cNvSpPr>
                      <a:spLocks noChangeArrowheads="1"/>
                    </p:cNvSpPr>
                    <p:nvPr/>
                  </p:nvSpPr>
                  <p:spPr bwMode="auto">
                    <a:xfrm rot="10800000">
                      <a:off x="1764883" y="2667794"/>
                      <a:ext cx="1588" cy="230188"/>
                    </a:xfrm>
                    <a:prstGeom prst="rect">
                      <a:avLst/>
                    </a:prstGeom>
                    <a:solidFill>
                      <a:srgbClr val="F7D2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69" name="Rectangle 549">
                      <a:extLst>
                        <a:ext uri="{FF2B5EF4-FFF2-40B4-BE49-F238E27FC236}">
                          <a16:creationId xmlns:a16="http://schemas.microsoft.com/office/drawing/2014/main" xmlns="" id="{B1087444-C2C4-8943-967B-6CAFDDB8242F}"/>
                        </a:ext>
                      </a:extLst>
                    </p:cNvPr>
                    <p:cNvSpPr>
                      <a:spLocks noChangeArrowheads="1"/>
                    </p:cNvSpPr>
                    <p:nvPr/>
                  </p:nvSpPr>
                  <p:spPr bwMode="auto">
                    <a:xfrm rot="10800000">
                      <a:off x="1763295" y="2667794"/>
                      <a:ext cx="1588" cy="230188"/>
                    </a:xfrm>
                    <a:prstGeom prst="rect">
                      <a:avLst/>
                    </a:prstGeom>
                    <a:solidFill>
                      <a:srgbClr val="F7D2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70" name="Rectangle 550">
                      <a:extLst>
                        <a:ext uri="{FF2B5EF4-FFF2-40B4-BE49-F238E27FC236}">
                          <a16:creationId xmlns:a16="http://schemas.microsoft.com/office/drawing/2014/main" xmlns="" id="{DB2D5D5D-A2A6-B644-B944-0A878A237480}"/>
                        </a:ext>
                      </a:extLst>
                    </p:cNvPr>
                    <p:cNvSpPr>
                      <a:spLocks noChangeArrowheads="1"/>
                    </p:cNvSpPr>
                    <p:nvPr/>
                  </p:nvSpPr>
                  <p:spPr bwMode="auto">
                    <a:xfrm rot="10800000">
                      <a:off x="1761708" y="2667794"/>
                      <a:ext cx="1588" cy="230188"/>
                    </a:xfrm>
                    <a:prstGeom prst="rect">
                      <a:avLst/>
                    </a:prstGeom>
                    <a:solidFill>
                      <a:srgbClr val="F7D2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71" name="Rectangle 551">
                      <a:extLst>
                        <a:ext uri="{FF2B5EF4-FFF2-40B4-BE49-F238E27FC236}">
                          <a16:creationId xmlns:a16="http://schemas.microsoft.com/office/drawing/2014/main" xmlns="" id="{69AFCDD1-F907-0E46-81EF-C5DB99495727}"/>
                        </a:ext>
                      </a:extLst>
                    </p:cNvPr>
                    <p:cNvSpPr>
                      <a:spLocks noChangeArrowheads="1"/>
                    </p:cNvSpPr>
                    <p:nvPr/>
                  </p:nvSpPr>
                  <p:spPr bwMode="auto">
                    <a:xfrm rot="10800000">
                      <a:off x="1760120" y="2667794"/>
                      <a:ext cx="1588" cy="230188"/>
                    </a:xfrm>
                    <a:prstGeom prst="rect">
                      <a:avLst/>
                    </a:prstGeom>
                    <a:solidFill>
                      <a:srgbClr val="FAD4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72" name="Rectangle 552">
                      <a:extLst>
                        <a:ext uri="{FF2B5EF4-FFF2-40B4-BE49-F238E27FC236}">
                          <a16:creationId xmlns:a16="http://schemas.microsoft.com/office/drawing/2014/main" xmlns="" id="{6141E125-FB4C-0346-9F49-457F42795257}"/>
                        </a:ext>
                      </a:extLst>
                    </p:cNvPr>
                    <p:cNvSpPr>
                      <a:spLocks noChangeArrowheads="1"/>
                    </p:cNvSpPr>
                    <p:nvPr/>
                  </p:nvSpPr>
                  <p:spPr bwMode="auto">
                    <a:xfrm rot="10800000">
                      <a:off x="1758533" y="2667794"/>
                      <a:ext cx="1588" cy="230188"/>
                    </a:xfrm>
                    <a:prstGeom prst="rect">
                      <a:avLst/>
                    </a:prstGeom>
                    <a:solidFill>
                      <a:srgbClr val="FAD4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73" name="Rectangle 553">
                      <a:extLst>
                        <a:ext uri="{FF2B5EF4-FFF2-40B4-BE49-F238E27FC236}">
                          <a16:creationId xmlns:a16="http://schemas.microsoft.com/office/drawing/2014/main" xmlns="" id="{98688F43-4444-A942-A236-3A066BE3D7FA}"/>
                        </a:ext>
                      </a:extLst>
                    </p:cNvPr>
                    <p:cNvSpPr>
                      <a:spLocks noChangeArrowheads="1"/>
                    </p:cNvSpPr>
                    <p:nvPr/>
                  </p:nvSpPr>
                  <p:spPr bwMode="auto">
                    <a:xfrm rot="10800000">
                      <a:off x="1755358" y="2667794"/>
                      <a:ext cx="3175" cy="230188"/>
                    </a:xfrm>
                    <a:prstGeom prst="rect">
                      <a:avLst/>
                    </a:prstGeom>
                    <a:solidFill>
                      <a:srgbClr val="FAD4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74" name="Rectangle 554">
                      <a:extLst>
                        <a:ext uri="{FF2B5EF4-FFF2-40B4-BE49-F238E27FC236}">
                          <a16:creationId xmlns:a16="http://schemas.microsoft.com/office/drawing/2014/main" xmlns="" id="{87EFFB2B-55BA-9A45-A89D-6BE69EEFC1A8}"/>
                        </a:ext>
                      </a:extLst>
                    </p:cNvPr>
                    <p:cNvSpPr>
                      <a:spLocks noChangeArrowheads="1"/>
                    </p:cNvSpPr>
                    <p:nvPr/>
                  </p:nvSpPr>
                  <p:spPr bwMode="auto">
                    <a:xfrm rot="10800000">
                      <a:off x="1753770" y="2667794"/>
                      <a:ext cx="1588" cy="230188"/>
                    </a:xfrm>
                    <a:prstGeom prst="rect">
                      <a:avLst/>
                    </a:prstGeom>
                    <a:solidFill>
                      <a:srgbClr val="FAD7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75" name="Rectangle 555">
                      <a:extLst>
                        <a:ext uri="{FF2B5EF4-FFF2-40B4-BE49-F238E27FC236}">
                          <a16:creationId xmlns:a16="http://schemas.microsoft.com/office/drawing/2014/main" xmlns="" id="{EF3DB880-2271-0E44-9C11-316C27C7878A}"/>
                        </a:ext>
                      </a:extLst>
                    </p:cNvPr>
                    <p:cNvSpPr>
                      <a:spLocks noChangeArrowheads="1"/>
                    </p:cNvSpPr>
                    <p:nvPr/>
                  </p:nvSpPr>
                  <p:spPr bwMode="auto">
                    <a:xfrm rot="10800000">
                      <a:off x="1752183" y="2667794"/>
                      <a:ext cx="1588" cy="230188"/>
                    </a:xfrm>
                    <a:prstGeom prst="rect">
                      <a:avLst/>
                    </a:prstGeom>
                    <a:solidFill>
                      <a:srgbClr val="FAD7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76" name="Rectangle 556">
                      <a:extLst>
                        <a:ext uri="{FF2B5EF4-FFF2-40B4-BE49-F238E27FC236}">
                          <a16:creationId xmlns:a16="http://schemas.microsoft.com/office/drawing/2014/main" xmlns="" id="{B8F3EE9B-B9C4-634B-9A9A-66712C3AABE7}"/>
                        </a:ext>
                      </a:extLst>
                    </p:cNvPr>
                    <p:cNvSpPr>
                      <a:spLocks noChangeArrowheads="1"/>
                    </p:cNvSpPr>
                    <p:nvPr/>
                  </p:nvSpPr>
                  <p:spPr bwMode="auto">
                    <a:xfrm rot="10800000">
                      <a:off x="1750595" y="2667794"/>
                      <a:ext cx="1588" cy="230188"/>
                    </a:xfrm>
                    <a:prstGeom prst="rect">
                      <a:avLst/>
                    </a:prstGeom>
                    <a:solidFill>
                      <a:srgbClr val="FAD7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77" name="Rectangle 557">
                      <a:extLst>
                        <a:ext uri="{FF2B5EF4-FFF2-40B4-BE49-F238E27FC236}">
                          <a16:creationId xmlns:a16="http://schemas.microsoft.com/office/drawing/2014/main" xmlns="" id="{FD369945-3E3F-A544-9BA5-FE04864FF533}"/>
                        </a:ext>
                      </a:extLst>
                    </p:cNvPr>
                    <p:cNvSpPr>
                      <a:spLocks noChangeArrowheads="1"/>
                    </p:cNvSpPr>
                    <p:nvPr/>
                  </p:nvSpPr>
                  <p:spPr bwMode="auto">
                    <a:xfrm rot="10800000">
                      <a:off x="1749008" y="2667794"/>
                      <a:ext cx="1588" cy="230188"/>
                    </a:xfrm>
                    <a:prstGeom prst="rect">
                      <a:avLst/>
                    </a:prstGeom>
                    <a:solidFill>
                      <a:srgbClr val="FAD7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78" name="Rectangle 558">
                      <a:extLst>
                        <a:ext uri="{FF2B5EF4-FFF2-40B4-BE49-F238E27FC236}">
                          <a16:creationId xmlns:a16="http://schemas.microsoft.com/office/drawing/2014/main" xmlns="" id="{81B2872D-1DEC-F944-9956-E24303C2837D}"/>
                        </a:ext>
                      </a:extLst>
                    </p:cNvPr>
                    <p:cNvSpPr>
                      <a:spLocks noChangeArrowheads="1"/>
                    </p:cNvSpPr>
                    <p:nvPr/>
                  </p:nvSpPr>
                  <p:spPr bwMode="auto">
                    <a:xfrm rot="10800000">
                      <a:off x="1747420" y="2667794"/>
                      <a:ext cx="1588" cy="230188"/>
                    </a:xfrm>
                    <a:prstGeom prst="rect">
                      <a:avLst/>
                    </a:prstGeom>
                    <a:solidFill>
                      <a:srgbClr val="FAD7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grpSp>
              <p:sp>
                <p:nvSpPr>
                  <p:cNvPr id="1129" name="Rectangle 562">
                    <a:extLst>
                      <a:ext uri="{FF2B5EF4-FFF2-40B4-BE49-F238E27FC236}">
                        <a16:creationId xmlns:a16="http://schemas.microsoft.com/office/drawing/2014/main" xmlns="" id="{049773AF-84A2-AC4B-8985-B90BAD394350}"/>
                      </a:ext>
                    </a:extLst>
                  </p:cNvPr>
                  <p:cNvSpPr>
                    <a:spLocks noChangeArrowheads="1"/>
                  </p:cNvSpPr>
                  <p:nvPr/>
                </p:nvSpPr>
                <p:spPr bwMode="auto">
                  <a:xfrm>
                    <a:off x="2588264" y="2943158"/>
                    <a:ext cx="3350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chemeClr val="tx1">
                            <a:lumMod val="75000"/>
                            <a:lumOff val="25000"/>
                          </a:schemeClr>
                        </a:solidFill>
                        <a:latin typeface="Century Gothic" panose="020B0502020202020204" pitchFamily="34" charset="0"/>
                      </a:rPr>
                      <a:t>High</a:t>
                    </a:r>
                    <a:endPar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1130" name="Rectangle 562">
                    <a:extLst>
                      <a:ext uri="{FF2B5EF4-FFF2-40B4-BE49-F238E27FC236}">
                        <a16:creationId xmlns:a16="http://schemas.microsoft.com/office/drawing/2014/main" xmlns="" id="{A179EA83-731A-7045-B323-937060EE7BCF}"/>
                      </a:ext>
                    </a:extLst>
                  </p:cNvPr>
                  <p:cNvSpPr>
                    <a:spLocks noChangeArrowheads="1"/>
                  </p:cNvSpPr>
                  <p:nvPr/>
                </p:nvSpPr>
                <p:spPr bwMode="auto">
                  <a:xfrm>
                    <a:off x="1599526" y="2943158"/>
                    <a:ext cx="2997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rPr>
                      <a:t>Low</a:t>
                    </a:r>
                  </a:p>
                </p:txBody>
              </p:sp>
            </p:grpSp>
            <p:grpSp>
              <p:nvGrpSpPr>
                <p:cNvPr id="1115" name="Group 38">
                  <a:extLst>
                    <a:ext uri="{FF2B5EF4-FFF2-40B4-BE49-F238E27FC236}">
                      <a16:creationId xmlns:a16="http://schemas.microsoft.com/office/drawing/2014/main" xmlns="" id="{27B8AD9D-CE01-3E45-A651-918BDA62F519}"/>
                    </a:ext>
                  </a:extLst>
                </p:cNvPr>
                <p:cNvGrpSpPr>
                  <a:grpSpLocks noChangeAspect="1"/>
                </p:cNvGrpSpPr>
                <p:nvPr/>
              </p:nvGrpSpPr>
              <p:grpSpPr bwMode="auto">
                <a:xfrm>
                  <a:off x="9575137" y="5774915"/>
                  <a:ext cx="2347912" cy="334963"/>
                  <a:chOff x="6129" y="3642"/>
                  <a:chExt cx="1479" cy="211"/>
                </a:xfrm>
              </p:grpSpPr>
              <p:sp>
                <p:nvSpPr>
                  <p:cNvPr id="1119" name="AutoShape 37">
                    <a:extLst>
                      <a:ext uri="{FF2B5EF4-FFF2-40B4-BE49-F238E27FC236}">
                        <a16:creationId xmlns:a16="http://schemas.microsoft.com/office/drawing/2014/main" xmlns="" id="{C38D13FC-449F-5842-A155-1DCDEBE8005B}"/>
                      </a:ext>
                    </a:extLst>
                  </p:cNvPr>
                  <p:cNvSpPr>
                    <a:spLocks noChangeAspect="1" noChangeArrowheads="1" noTextEdit="1"/>
                  </p:cNvSpPr>
                  <p:nvPr/>
                </p:nvSpPr>
                <p:spPr bwMode="auto">
                  <a:xfrm>
                    <a:off x="6129" y="3642"/>
                    <a:ext cx="1479"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0" name="Line 39">
                    <a:extLst>
                      <a:ext uri="{FF2B5EF4-FFF2-40B4-BE49-F238E27FC236}">
                        <a16:creationId xmlns:a16="http://schemas.microsoft.com/office/drawing/2014/main" xmlns="" id="{DF695562-50BC-3845-8671-C8B8C18A4900}"/>
                      </a:ext>
                    </a:extLst>
                  </p:cNvPr>
                  <p:cNvSpPr>
                    <a:spLocks noChangeShapeType="1"/>
                  </p:cNvSpPr>
                  <p:nvPr/>
                </p:nvSpPr>
                <p:spPr bwMode="auto">
                  <a:xfrm flipV="1">
                    <a:off x="6153" y="3784"/>
                    <a:ext cx="0" cy="67"/>
                  </a:xfrm>
                  <a:prstGeom prst="line">
                    <a:avLst/>
                  </a:prstGeom>
                  <a:noFill/>
                  <a:ln w="12700">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21" name="Line 40">
                    <a:extLst>
                      <a:ext uri="{FF2B5EF4-FFF2-40B4-BE49-F238E27FC236}">
                        <a16:creationId xmlns:a16="http://schemas.microsoft.com/office/drawing/2014/main" xmlns="" id="{8E774078-7262-B14A-8332-08927E422654}"/>
                      </a:ext>
                    </a:extLst>
                  </p:cNvPr>
                  <p:cNvSpPr>
                    <a:spLocks noChangeShapeType="1"/>
                  </p:cNvSpPr>
                  <p:nvPr/>
                </p:nvSpPr>
                <p:spPr bwMode="auto">
                  <a:xfrm flipV="1">
                    <a:off x="7290" y="3786"/>
                    <a:ext cx="0" cy="67"/>
                  </a:xfrm>
                  <a:prstGeom prst="line">
                    <a:avLst/>
                  </a:prstGeom>
                  <a:noFill/>
                  <a:ln w="12700">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122" name="Line 41">
                    <a:extLst>
                      <a:ext uri="{FF2B5EF4-FFF2-40B4-BE49-F238E27FC236}">
                        <a16:creationId xmlns:a16="http://schemas.microsoft.com/office/drawing/2014/main" xmlns="" id="{79704C2A-DAC3-0D4B-B161-F0165EA0AA93}"/>
                      </a:ext>
                    </a:extLst>
                  </p:cNvPr>
                  <p:cNvSpPr>
                    <a:spLocks noChangeShapeType="1"/>
                  </p:cNvSpPr>
                  <p:nvPr/>
                </p:nvSpPr>
                <p:spPr bwMode="auto">
                  <a:xfrm>
                    <a:off x="6153" y="3818"/>
                    <a:ext cx="1137" cy="0"/>
                  </a:xfrm>
                  <a:prstGeom prst="line">
                    <a:avLst/>
                  </a:prstGeom>
                  <a:noFill/>
                  <a:ln w="12700">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schemeClr val="tx1">
                          <a:lumMod val="75000"/>
                          <a:lumOff val="25000"/>
                        </a:schemeClr>
                      </a:solidFill>
                    </a:endParaRPr>
                  </a:p>
                </p:txBody>
              </p:sp>
              <p:sp>
                <p:nvSpPr>
                  <p:cNvPr id="1123" name="Rectangle 42">
                    <a:extLst>
                      <a:ext uri="{FF2B5EF4-FFF2-40B4-BE49-F238E27FC236}">
                        <a16:creationId xmlns:a16="http://schemas.microsoft.com/office/drawing/2014/main" xmlns="" id="{B7DE3AC9-3488-FD40-863A-3F0AE6A1D9DE}"/>
                      </a:ext>
                    </a:extLst>
                  </p:cNvPr>
                  <p:cNvSpPr>
                    <a:spLocks noChangeArrowheads="1"/>
                  </p:cNvSpPr>
                  <p:nvPr/>
                </p:nvSpPr>
                <p:spPr bwMode="auto">
                  <a:xfrm>
                    <a:off x="6130" y="3652"/>
                    <a:ext cx="5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rPr>
                      <a:t>0</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1124" name="Rectangle 43">
                    <a:extLst>
                      <a:ext uri="{FF2B5EF4-FFF2-40B4-BE49-F238E27FC236}">
                        <a16:creationId xmlns:a16="http://schemas.microsoft.com/office/drawing/2014/main" xmlns="" id="{3C6A8DE5-8CF3-9348-A377-3E8DF13530A6}"/>
                      </a:ext>
                    </a:extLst>
                  </p:cNvPr>
                  <p:cNvSpPr>
                    <a:spLocks noChangeArrowheads="1"/>
                  </p:cNvSpPr>
                  <p:nvPr/>
                </p:nvSpPr>
                <p:spPr bwMode="auto">
                  <a:xfrm>
                    <a:off x="7168" y="3669"/>
                    <a:ext cx="10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rPr>
                      <a:t>10</a:t>
                    </a:r>
                    <a:endParaRPr kumimoji="0" lang="en-US" altLang="en-US" sz="1800" b="0" i="0" u="none" strike="noStrike" cap="none" normalizeH="0" baseline="0" dirty="0">
                      <a:ln>
                        <a:noFill/>
                      </a:ln>
                      <a:solidFill>
                        <a:schemeClr val="tx1">
                          <a:lumMod val="75000"/>
                          <a:lumOff val="25000"/>
                        </a:schemeClr>
                      </a:solidFill>
                      <a:effectLst/>
                    </a:endParaRPr>
                  </a:p>
                </p:txBody>
              </p:sp>
              <p:sp>
                <p:nvSpPr>
                  <p:cNvPr id="1125" name="Rectangle 44">
                    <a:extLst>
                      <a:ext uri="{FF2B5EF4-FFF2-40B4-BE49-F238E27FC236}">
                        <a16:creationId xmlns:a16="http://schemas.microsoft.com/office/drawing/2014/main" xmlns="" id="{F7EE6539-9181-A74A-97FD-C060E4F6FA0A}"/>
                      </a:ext>
                    </a:extLst>
                  </p:cNvPr>
                  <p:cNvSpPr>
                    <a:spLocks noChangeArrowheads="1"/>
                  </p:cNvSpPr>
                  <p:nvPr/>
                </p:nvSpPr>
                <p:spPr bwMode="auto">
                  <a:xfrm>
                    <a:off x="7298" y="3669"/>
                    <a:ext cx="13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rPr>
                      <a:t>km</a:t>
                    </a:r>
                    <a:endParaRPr kumimoji="0" lang="en-US" altLang="en-US" sz="1800" b="0" i="0" u="none" strike="noStrike" cap="none" normalizeH="0" baseline="0" dirty="0">
                      <a:ln>
                        <a:noFill/>
                      </a:ln>
                      <a:solidFill>
                        <a:schemeClr val="tx1">
                          <a:lumMod val="75000"/>
                          <a:lumOff val="25000"/>
                        </a:schemeClr>
                      </a:solidFill>
                      <a:effectLst/>
                    </a:endParaRPr>
                  </a:p>
                </p:txBody>
              </p:sp>
            </p:grpSp>
            <p:grpSp>
              <p:nvGrpSpPr>
                <p:cNvPr id="1116" name="Group 4">
                  <a:extLst>
                    <a:ext uri="{FF2B5EF4-FFF2-40B4-BE49-F238E27FC236}">
                      <a16:creationId xmlns:a16="http://schemas.microsoft.com/office/drawing/2014/main" xmlns="" id="{A62E8A59-794E-0D40-AF4E-7BC0357814C1}"/>
                    </a:ext>
                  </a:extLst>
                </p:cNvPr>
                <p:cNvGrpSpPr>
                  <a:grpSpLocks noChangeAspect="1"/>
                </p:cNvGrpSpPr>
                <p:nvPr/>
              </p:nvGrpSpPr>
              <p:grpSpPr bwMode="auto">
                <a:xfrm>
                  <a:off x="4212771" y="5659495"/>
                  <a:ext cx="1696003" cy="616013"/>
                  <a:chOff x="3437" y="2101"/>
                  <a:chExt cx="1119" cy="312"/>
                </a:xfrm>
              </p:grpSpPr>
              <p:sp>
                <p:nvSpPr>
                  <p:cNvPr id="1117" name="Rectangle 7">
                    <a:extLst>
                      <a:ext uri="{FF2B5EF4-FFF2-40B4-BE49-F238E27FC236}">
                        <a16:creationId xmlns:a16="http://schemas.microsoft.com/office/drawing/2014/main" xmlns="" id="{A1649887-08B8-694B-84D2-C51422A6743B}"/>
                      </a:ext>
                    </a:extLst>
                  </p:cNvPr>
                  <p:cNvSpPr>
                    <a:spLocks noChangeArrowheads="1"/>
                  </p:cNvSpPr>
                  <p:nvPr/>
                </p:nvSpPr>
                <p:spPr bwMode="auto">
                  <a:xfrm rot="8124318">
                    <a:off x="3437" y="2205"/>
                    <a:ext cx="53"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b="1" dirty="0">
                        <a:solidFill>
                          <a:schemeClr val="tx1">
                            <a:lumMod val="75000"/>
                            <a:lumOff val="25000"/>
                          </a:schemeClr>
                        </a:solidFill>
                        <a:latin typeface="ESRI Business" panose="02000000000000000000" pitchFamily="2" charset="0"/>
                      </a:rPr>
                      <a:t>↙</a:t>
                    </a:r>
                    <a:endParaRPr kumimoji="0" lang="en-US" altLang="en-US" sz="1100" b="1" i="0" u="none" strike="noStrike" cap="none" normalizeH="0" baseline="0" dirty="0">
                      <a:ln>
                        <a:noFill/>
                      </a:ln>
                      <a:solidFill>
                        <a:schemeClr val="tx1">
                          <a:lumMod val="75000"/>
                          <a:lumOff val="25000"/>
                        </a:schemeClr>
                      </a:solidFill>
                      <a:effectLst/>
                    </a:endParaRPr>
                  </a:p>
                </p:txBody>
              </p:sp>
              <p:sp>
                <p:nvSpPr>
                  <p:cNvPr id="1118" name="Rectangle 8">
                    <a:extLst>
                      <a:ext uri="{FF2B5EF4-FFF2-40B4-BE49-F238E27FC236}">
                        <a16:creationId xmlns:a16="http://schemas.microsoft.com/office/drawing/2014/main" xmlns="" id="{F8885892-8E05-B543-9144-5056F1F521FA}"/>
                      </a:ext>
                    </a:extLst>
                  </p:cNvPr>
                  <p:cNvSpPr>
                    <a:spLocks noChangeArrowheads="1"/>
                  </p:cNvSpPr>
                  <p:nvPr/>
                </p:nvSpPr>
                <p:spPr bwMode="auto">
                  <a:xfrm>
                    <a:off x="3527" y="2101"/>
                    <a:ext cx="1029"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dirty="0">
                        <a:solidFill>
                          <a:schemeClr val="tx1">
                            <a:lumMod val="75000"/>
                            <a:lumOff val="25000"/>
                          </a:schemeClr>
                        </a:solidFill>
                        <a:latin typeface="Century Gothic" panose="020B0502020202020204" pitchFamily="34" charset="0"/>
                      </a:rPr>
                      <a:t>Surface Water Current Direction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rPr>
                      <a:t>(June</a:t>
                    </a:r>
                    <a:r>
                      <a:rPr lang="en-US" altLang="en-US" sz="1200" dirty="0">
                        <a:solidFill>
                          <a:schemeClr val="tx1">
                            <a:lumMod val="75000"/>
                            <a:lumOff val="25000"/>
                          </a:schemeClr>
                        </a:solidFill>
                        <a:latin typeface="Century Gothic" panose="020B0502020202020204" pitchFamily="34" charset="0"/>
                      </a:rPr>
                      <a:t>)</a:t>
                    </a:r>
                    <a:endPar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grpSp>
          <p:sp>
            <p:nvSpPr>
              <p:cNvPr id="1110" name="AutoShape 97">
                <a:extLst>
                  <a:ext uri="{FF2B5EF4-FFF2-40B4-BE49-F238E27FC236}">
                    <a16:creationId xmlns:a16="http://schemas.microsoft.com/office/drawing/2014/main" xmlns="" id="{2F1B0E37-D098-604B-B731-EDAD6DF7FC88}"/>
                  </a:ext>
                </a:extLst>
              </p:cNvPr>
              <p:cNvSpPr>
                <a:spLocks noChangeAspect="1" noChangeArrowheads="1" noTextEdit="1"/>
              </p:cNvSpPr>
              <p:nvPr/>
            </p:nvSpPr>
            <p:spPr bwMode="auto">
              <a:xfrm>
                <a:off x="11329988" y="522288"/>
                <a:ext cx="203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85" name="Rectangle 1084">
              <a:extLst>
                <a:ext uri="{FF2B5EF4-FFF2-40B4-BE49-F238E27FC236}">
                  <a16:creationId xmlns:a16="http://schemas.microsoft.com/office/drawing/2014/main" xmlns="" id="{36996DFF-A8B0-944D-8F4B-EC74B3AE5347}"/>
                </a:ext>
              </a:extLst>
            </p:cNvPr>
            <p:cNvSpPr/>
            <p:nvPr/>
          </p:nvSpPr>
          <p:spPr>
            <a:xfrm>
              <a:off x="6708694" y="1587389"/>
              <a:ext cx="864305" cy="29650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latin typeface="Century Gothic" panose="020B0502020202020204" pitchFamily="34" charset="0"/>
                </a:rPr>
                <a:t>Doctors Park</a:t>
              </a:r>
            </a:p>
          </p:txBody>
        </p:sp>
        <p:sp>
          <p:nvSpPr>
            <p:cNvPr id="1086" name="TextBox 1085">
              <a:extLst>
                <a:ext uri="{FF2B5EF4-FFF2-40B4-BE49-F238E27FC236}">
                  <a16:creationId xmlns:a16="http://schemas.microsoft.com/office/drawing/2014/main" xmlns="" id="{DA0BB494-E493-4C4A-8736-2894FFC7CDD5}"/>
                </a:ext>
              </a:extLst>
            </p:cNvPr>
            <p:cNvSpPr txBox="1"/>
            <p:nvPr/>
          </p:nvSpPr>
          <p:spPr>
            <a:xfrm>
              <a:off x="5570774" y="870274"/>
              <a:ext cx="409371"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A</a:t>
              </a:r>
            </a:p>
          </p:txBody>
        </p:sp>
        <p:sp>
          <p:nvSpPr>
            <p:cNvPr id="1087" name="Rectangle 1086">
              <a:extLst>
                <a:ext uri="{FF2B5EF4-FFF2-40B4-BE49-F238E27FC236}">
                  <a16:creationId xmlns:a16="http://schemas.microsoft.com/office/drawing/2014/main" xmlns="" id="{95F953D6-3E35-9142-B98C-3DF84C37C2CA}"/>
                </a:ext>
              </a:extLst>
            </p:cNvPr>
            <p:cNvSpPr/>
            <p:nvPr/>
          </p:nvSpPr>
          <p:spPr>
            <a:xfrm>
              <a:off x="8823333" y="1609473"/>
              <a:ext cx="1230757" cy="31744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latin typeface="Century Gothic" panose="020B0502020202020204" pitchFamily="34" charset="0"/>
                </a:rPr>
                <a:t>Atwater Beach</a:t>
              </a:r>
            </a:p>
          </p:txBody>
        </p:sp>
        <p:sp>
          <p:nvSpPr>
            <p:cNvPr id="1088" name="TextBox 1087">
              <a:extLst>
                <a:ext uri="{FF2B5EF4-FFF2-40B4-BE49-F238E27FC236}">
                  <a16:creationId xmlns:a16="http://schemas.microsoft.com/office/drawing/2014/main" xmlns="" id="{15BC1DA2-5A54-F548-80B0-DAF5455A00A5}"/>
                </a:ext>
              </a:extLst>
            </p:cNvPr>
            <p:cNvSpPr txBox="1"/>
            <p:nvPr/>
          </p:nvSpPr>
          <p:spPr>
            <a:xfrm>
              <a:off x="7828032" y="873472"/>
              <a:ext cx="414972"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B</a:t>
              </a:r>
            </a:p>
          </p:txBody>
        </p:sp>
        <p:sp>
          <p:nvSpPr>
            <p:cNvPr id="1089" name="Rectangle 1088">
              <a:extLst>
                <a:ext uri="{FF2B5EF4-FFF2-40B4-BE49-F238E27FC236}">
                  <a16:creationId xmlns:a16="http://schemas.microsoft.com/office/drawing/2014/main" xmlns="" id="{DB70D201-81CD-EF4D-97C2-771285AF65A2}"/>
                </a:ext>
              </a:extLst>
            </p:cNvPr>
            <p:cNvSpPr/>
            <p:nvPr/>
          </p:nvSpPr>
          <p:spPr>
            <a:xfrm>
              <a:off x="5507552" y="3710379"/>
              <a:ext cx="1006540" cy="29650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latin typeface="Century Gothic" panose="020B0502020202020204" pitchFamily="34" charset="0"/>
                </a:rPr>
                <a:t>McKinley </a:t>
              </a:r>
            </a:p>
            <a:p>
              <a:pPr algn="ctr"/>
              <a:r>
                <a:rPr lang="en-US" sz="1200" dirty="0">
                  <a:solidFill>
                    <a:schemeClr val="tx1">
                      <a:lumMod val="75000"/>
                      <a:lumOff val="25000"/>
                    </a:schemeClr>
                  </a:solidFill>
                  <a:latin typeface="Century Gothic" panose="020B0502020202020204" pitchFamily="34" charset="0"/>
                </a:rPr>
                <a:t>Beach</a:t>
              </a:r>
            </a:p>
          </p:txBody>
        </p:sp>
        <p:sp>
          <p:nvSpPr>
            <p:cNvPr id="1090" name="Rectangle 1089">
              <a:extLst>
                <a:ext uri="{FF2B5EF4-FFF2-40B4-BE49-F238E27FC236}">
                  <a16:creationId xmlns:a16="http://schemas.microsoft.com/office/drawing/2014/main" xmlns="" id="{064754E8-CDF4-0B47-A9B0-489891A6DCFE}"/>
                </a:ext>
              </a:extLst>
            </p:cNvPr>
            <p:cNvSpPr/>
            <p:nvPr/>
          </p:nvSpPr>
          <p:spPr>
            <a:xfrm>
              <a:off x="4924648" y="4245210"/>
              <a:ext cx="1524000" cy="29650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latin typeface="Century Gothic" panose="020B0502020202020204" pitchFamily="34" charset="0"/>
                </a:rPr>
                <a:t>Bradford </a:t>
              </a:r>
            </a:p>
            <a:p>
              <a:pPr algn="ctr"/>
              <a:r>
                <a:rPr lang="en-US" sz="1200" dirty="0">
                  <a:solidFill>
                    <a:schemeClr val="tx1">
                      <a:lumMod val="75000"/>
                      <a:lumOff val="25000"/>
                    </a:schemeClr>
                  </a:solidFill>
                  <a:latin typeface="Century Gothic" panose="020B0502020202020204" pitchFamily="34" charset="0"/>
                </a:rPr>
                <a:t>Beach</a:t>
              </a:r>
            </a:p>
          </p:txBody>
        </p:sp>
        <p:sp>
          <p:nvSpPr>
            <p:cNvPr id="1091" name="TextBox 1090">
              <a:extLst>
                <a:ext uri="{FF2B5EF4-FFF2-40B4-BE49-F238E27FC236}">
                  <a16:creationId xmlns:a16="http://schemas.microsoft.com/office/drawing/2014/main" xmlns="" id="{52AF471A-B137-FA48-B6F4-9BBBB1495D20}"/>
                </a:ext>
              </a:extLst>
            </p:cNvPr>
            <p:cNvSpPr txBox="1"/>
            <p:nvPr/>
          </p:nvSpPr>
          <p:spPr>
            <a:xfrm>
              <a:off x="4464385" y="2905417"/>
              <a:ext cx="409371"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C</a:t>
              </a:r>
            </a:p>
          </p:txBody>
        </p:sp>
        <p:sp>
          <p:nvSpPr>
            <p:cNvPr id="1092" name="Rectangle 1091">
              <a:extLst>
                <a:ext uri="{FF2B5EF4-FFF2-40B4-BE49-F238E27FC236}">
                  <a16:creationId xmlns:a16="http://schemas.microsoft.com/office/drawing/2014/main" xmlns="" id="{9C65F067-B734-7448-AD92-DFF6CFF85361}"/>
                </a:ext>
              </a:extLst>
            </p:cNvPr>
            <p:cNvSpPr/>
            <p:nvPr/>
          </p:nvSpPr>
          <p:spPr>
            <a:xfrm>
              <a:off x="7829001" y="3246764"/>
              <a:ext cx="949854" cy="66081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latin typeface="Century Gothic" panose="020B0502020202020204" pitchFamily="34" charset="0"/>
                </a:rPr>
                <a:t>South Shore Park</a:t>
              </a:r>
            </a:p>
          </p:txBody>
        </p:sp>
        <p:sp>
          <p:nvSpPr>
            <p:cNvPr id="1093" name="TextBox 1092">
              <a:extLst>
                <a:ext uri="{FF2B5EF4-FFF2-40B4-BE49-F238E27FC236}">
                  <a16:creationId xmlns:a16="http://schemas.microsoft.com/office/drawing/2014/main" xmlns="" id="{2284500A-2BAA-0A48-BA08-D376907B9DED}"/>
                </a:ext>
              </a:extLst>
            </p:cNvPr>
            <p:cNvSpPr txBox="1"/>
            <p:nvPr/>
          </p:nvSpPr>
          <p:spPr>
            <a:xfrm>
              <a:off x="6727550" y="2899659"/>
              <a:ext cx="409371"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D</a:t>
              </a:r>
            </a:p>
          </p:txBody>
        </p:sp>
        <p:sp>
          <p:nvSpPr>
            <p:cNvPr id="1094" name="Rectangle 1093">
              <a:extLst>
                <a:ext uri="{FF2B5EF4-FFF2-40B4-BE49-F238E27FC236}">
                  <a16:creationId xmlns:a16="http://schemas.microsoft.com/office/drawing/2014/main" xmlns="" id="{9400CA07-84C9-0340-B87F-CFEC3BD3F481}"/>
                </a:ext>
              </a:extLst>
            </p:cNvPr>
            <p:cNvSpPr/>
            <p:nvPr/>
          </p:nvSpPr>
          <p:spPr>
            <a:xfrm>
              <a:off x="10106886" y="3381086"/>
              <a:ext cx="971426" cy="68952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latin typeface="Century Gothic" panose="020B0502020202020204" pitchFamily="34" charset="0"/>
                </a:rPr>
                <a:t>Grant Park Beach</a:t>
              </a:r>
            </a:p>
          </p:txBody>
        </p:sp>
        <p:sp>
          <p:nvSpPr>
            <p:cNvPr id="1095" name="TextBox 1094">
              <a:extLst>
                <a:ext uri="{FF2B5EF4-FFF2-40B4-BE49-F238E27FC236}">
                  <a16:creationId xmlns:a16="http://schemas.microsoft.com/office/drawing/2014/main" xmlns="" id="{8A73F250-FB4B-0445-8FA9-A046710D09A0}"/>
                </a:ext>
              </a:extLst>
            </p:cNvPr>
            <p:cNvSpPr txBox="1"/>
            <p:nvPr/>
          </p:nvSpPr>
          <p:spPr>
            <a:xfrm>
              <a:off x="8994020" y="2899644"/>
              <a:ext cx="409371"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E</a:t>
              </a:r>
            </a:p>
          </p:txBody>
        </p:sp>
      </p:grpSp>
      <p:grpSp>
        <p:nvGrpSpPr>
          <p:cNvPr id="2" name="Group 1">
            <a:extLst>
              <a:ext uri="{FF2B5EF4-FFF2-40B4-BE49-F238E27FC236}">
                <a16:creationId xmlns:a16="http://schemas.microsoft.com/office/drawing/2014/main" xmlns="" id="{533C427A-7B4A-624E-8504-2C3AF0FBBDC8}"/>
              </a:ext>
            </a:extLst>
          </p:cNvPr>
          <p:cNvGrpSpPr/>
          <p:nvPr/>
        </p:nvGrpSpPr>
        <p:grpSpPr>
          <a:xfrm>
            <a:off x="10929192" y="1073923"/>
            <a:ext cx="560543" cy="650455"/>
            <a:chOff x="10990728" y="1050328"/>
            <a:chExt cx="560543" cy="650455"/>
          </a:xfrm>
        </p:grpSpPr>
        <p:sp>
          <p:nvSpPr>
            <p:cNvPr id="1762" name="Rectangle: Rounded Corners 1068">
              <a:extLst>
                <a:ext uri="{FF2B5EF4-FFF2-40B4-BE49-F238E27FC236}">
                  <a16:creationId xmlns:a16="http://schemas.microsoft.com/office/drawing/2014/main" xmlns="" id="{6C139CDB-68F7-C544-B1B0-7087974F55FC}"/>
                </a:ext>
              </a:extLst>
            </p:cNvPr>
            <p:cNvSpPr/>
            <p:nvPr/>
          </p:nvSpPr>
          <p:spPr>
            <a:xfrm>
              <a:off x="10990728" y="1050328"/>
              <a:ext cx="560543" cy="6504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61" name="Picture 14" descr="https://lh6.googleusercontent.com/-6A9SNjzgSTfg2tR_yqn2AorKG0AhypM8K5uOfpihJ3v2zmo6XO5loJeOujNaU7AWqjacWI5VhH23Nu8fPyBF3LTZcQgjWw9wxHChXjPf2oZ14A4ZBDA1ZS_lp7VgrGqbFaIMdLKdKI">
              <a:extLst>
                <a:ext uri="{FF2B5EF4-FFF2-40B4-BE49-F238E27FC236}">
                  <a16:creationId xmlns:a16="http://schemas.microsoft.com/office/drawing/2014/main" xmlns="" id="{9B682B19-94AB-9440-AD83-39F924ACD2C3}"/>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141" b="94190" l="8511" r="89362">
                          <a14:foregroundMark x1="28369" y1="8563" x2="28369" y2="8563"/>
                          <a14:foregroundMark x1="39007" y1="5810" x2="39007" y2="5810"/>
                          <a14:foregroundMark x1="31915" y1="2141" x2="31915" y2="2141"/>
                          <a14:foregroundMark x1="8511" y1="92966" x2="8511" y2="92966"/>
                          <a14:foregroundMark x1="87234" y1="94190" x2="87234" y2="94190"/>
                        </a14:backgroundRemoval>
                      </a14:imgEffect>
                    </a14:imgLayer>
                  </a14:imgProps>
                </a:ext>
                <a:ext uri="{28A0092B-C50C-407E-A947-70E740481C1C}">
                  <a14:useLocalDpi xmlns:a14="http://schemas.microsoft.com/office/drawing/2010/main" val="0"/>
                </a:ext>
              </a:extLst>
            </a:blip>
            <a:srcRect/>
            <a:stretch>
              <a:fillRect/>
            </a:stretch>
          </p:blipFill>
          <p:spPr bwMode="auto">
            <a:xfrm>
              <a:off x="11158538" y="1133298"/>
              <a:ext cx="224921" cy="493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2630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p37"/>
          <p:cNvSpPr txBox="1">
            <a:spLocks noGrp="1"/>
          </p:cNvSpPr>
          <p:nvPr>
            <p:ph type="title"/>
          </p:nvPr>
        </p:nvSpPr>
        <p:spPr>
          <a:xfrm>
            <a:off x="1000125" y="365124"/>
            <a:ext cx="10777982"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400" dirty="0"/>
              <a:t>Results</a:t>
            </a:r>
            <a:r>
              <a:rPr lang="en-US" sz="4400" b="0" i="0" u="none" strike="noStrike" cap="none" dirty="0">
                <a:solidFill>
                  <a:srgbClr val="3289B4"/>
                </a:solidFill>
                <a:sym typeface="Century Gothic"/>
              </a:rPr>
              <a:t>: </a:t>
            </a:r>
            <a:r>
              <a:rPr lang="en-US" sz="4200" dirty="0"/>
              <a:t>Floating Algae Index Maps (FAI)</a:t>
            </a:r>
            <a:endParaRPr sz="4200" dirty="0"/>
          </a:p>
        </p:txBody>
      </p:sp>
      <p:grpSp>
        <p:nvGrpSpPr>
          <p:cNvPr id="11" name="Group 10">
            <a:extLst>
              <a:ext uri="{FF2B5EF4-FFF2-40B4-BE49-F238E27FC236}">
                <a16:creationId xmlns:a16="http://schemas.microsoft.com/office/drawing/2014/main" xmlns="" id="{A3615FB6-F8D8-5C4E-8669-092A6411ABEA}"/>
              </a:ext>
            </a:extLst>
          </p:cNvPr>
          <p:cNvGrpSpPr/>
          <p:nvPr/>
        </p:nvGrpSpPr>
        <p:grpSpPr>
          <a:xfrm>
            <a:off x="152400" y="1499948"/>
            <a:ext cx="2286000" cy="5112887"/>
            <a:chOff x="152400" y="1499948"/>
            <a:chExt cx="2286000" cy="5112887"/>
          </a:xfrm>
        </p:grpSpPr>
        <p:pic>
          <p:nvPicPr>
            <p:cNvPr id="1090" name="Google Shape;1090;p37"/>
            <p:cNvPicPr preferRelativeResize="0"/>
            <p:nvPr/>
          </p:nvPicPr>
          <p:blipFill rotWithShape="1">
            <a:blip r:embed="rId3">
              <a:alphaModFix/>
            </a:blip>
            <a:srcRect l="1254" t="719" r="14092" b="3005"/>
            <a:stretch/>
          </p:blipFill>
          <p:spPr>
            <a:xfrm>
              <a:off x="152400" y="1499948"/>
              <a:ext cx="2286000" cy="4681728"/>
            </a:xfrm>
            <a:prstGeom prst="rect">
              <a:avLst/>
            </a:prstGeom>
            <a:noFill/>
            <a:ln>
              <a:noFill/>
            </a:ln>
          </p:spPr>
        </p:pic>
        <p:sp>
          <p:nvSpPr>
            <p:cNvPr id="1089" name="Google Shape;1089;p37"/>
            <p:cNvSpPr txBox="1"/>
            <p:nvPr/>
          </p:nvSpPr>
          <p:spPr>
            <a:xfrm>
              <a:off x="645212" y="6204152"/>
              <a:ext cx="1300376" cy="40868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June 2016</a:t>
              </a:r>
              <a:endParaRPr sz="1800" dirty="0">
                <a:solidFill>
                  <a:schemeClr val="tx1">
                    <a:lumMod val="75000"/>
                    <a:lumOff val="25000"/>
                  </a:schemeClr>
                </a:solidFill>
                <a:latin typeface="Century Gothic"/>
                <a:ea typeface="Century Gothic"/>
                <a:cs typeface="Century Gothic"/>
                <a:sym typeface="Century Gothic"/>
              </a:endParaRPr>
            </a:p>
          </p:txBody>
        </p:sp>
      </p:grpSp>
      <p:grpSp>
        <p:nvGrpSpPr>
          <p:cNvPr id="12" name="Group 11">
            <a:extLst>
              <a:ext uri="{FF2B5EF4-FFF2-40B4-BE49-F238E27FC236}">
                <a16:creationId xmlns:a16="http://schemas.microsoft.com/office/drawing/2014/main" xmlns="" id="{9023B8B6-9A14-994C-A6ED-6F579683D049}"/>
              </a:ext>
            </a:extLst>
          </p:cNvPr>
          <p:cNvGrpSpPr/>
          <p:nvPr/>
        </p:nvGrpSpPr>
        <p:grpSpPr>
          <a:xfrm>
            <a:off x="2546358" y="1499948"/>
            <a:ext cx="2286000" cy="5112887"/>
            <a:chOff x="2519451" y="1499948"/>
            <a:chExt cx="2286000" cy="5112887"/>
          </a:xfrm>
        </p:grpSpPr>
        <p:pic>
          <p:nvPicPr>
            <p:cNvPr id="1096" name="Google Shape;1096;p37"/>
            <p:cNvPicPr preferRelativeResize="0"/>
            <p:nvPr/>
          </p:nvPicPr>
          <p:blipFill rotWithShape="1">
            <a:blip r:embed="rId4">
              <a:alphaModFix/>
            </a:blip>
            <a:srcRect l="3505" t="686" r="17652" b="3211"/>
            <a:stretch/>
          </p:blipFill>
          <p:spPr>
            <a:xfrm>
              <a:off x="2519451" y="1499948"/>
              <a:ext cx="2286000" cy="4681728"/>
            </a:xfrm>
            <a:prstGeom prst="rect">
              <a:avLst/>
            </a:prstGeom>
            <a:noFill/>
            <a:ln>
              <a:noFill/>
            </a:ln>
          </p:spPr>
        </p:pic>
        <p:sp>
          <p:nvSpPr>
            <p:cNvPr id="1091" name="Google Shape;1091;p37"/>
            <p:cNvSpPr txBox="1"/>
            <p:nvPr/>
          </p:nvSpPr>
          <p:spPr>
            <a:xfrm>
              <a:off x="3049884" y="6204152"/>
              <a:ext cx="1225135" cy="40868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July 2016</a:t>
              </a:r>
              <a:endParaRPr sz="1800" dirty="0">
                <a:solidFill>
                  <a:schemeClr val="tx1">
                    <a:lumMod val="75000"/>
                    <a:lumOff val="25000"/>
                  </a:schemeClr>
                </a:solidFill>
                <a:latin typeface="Century Gothic"/>
                <a:ea typeface="Century Gothic"/>
                <a:cs typeface="Century Gothic"/>
                <a:sym typeface="Century Gothic"/>
              </a:endParaRPr>
            </a:p>
          </p:txBody>
        </p:sp>
      </p:grpSp>
      <p:grpSp>
        <p:nvGrpSpPr>
          <p:cNvPr id="14" name="Group 13">
            <a:extLst>
              <a:ext uri="{FF2B5EF4-FFF2-40B4-BE49-F238E27FC236}">
                <a16:creationId xmlns:a16="http://schemas.microsoft.com/office/drawing/2014/main" xmlns="" id="{C66608D0-633A-DB4B-A0C3-F2D10070071D}"/>
              </a:ext>
            </a:extLst>
          </p:cNvPr>
          <p:cNvGrpSpPr/>
          <p:nvPr/>
        </p:nvGrpSpPr>
        <p:grpSpPr>
          <a:xfrm>
            <a:off x="7334275" y="1499948"/>
            <a:ext cx="2286000" cy="5112886"/>
            <a:chOff x="7334275" y="1499948"/>
            <a:chExt cx="2286000" cy="5112886"/>
          </a:xfrm>
        </p:grpSpPr>
        <p:pic>
          <p:nvPicPr>
            <p:cNvPr id="1098" name="Google Shape;1098;p37"/>
            <p:cNvPicPr preferRelativeResize="0"/>
            <p:nvPr/>
          </p:nvPicPr>
          <p:blipFill rotWithShape="1">
            <a:blip r:embed="rId5">
              <a:alphaModFix/>
            </a:blip>
            <a:srcRect l="936" t="558" r="13882" b="4001"/>
            <a:stretch/>
          </p:blipFill>
          <p:spPr>
            <a:xfrm>
              <a:off x="7334275" y="1499948"/>
              <a:ext cx="2286000" cy="4681728"/>
            </a:xfrm>
            <a:prstGeom prst="rect">
              <a:avLst/>
            </a:prstGeom>
            <a:noFill/>
            <a:ln>
              <a:noFill/>
            </a:ln>
          </p:spPr>
        </p:pic>
        <p:sp>
          <p:nvSpPr>
            <p:cNvPr id="1093" name="Google Shape;1093;p37"/>
            <p:cNvSpPr txBox="1"/>
            <p:nvPr/>
          </p:nvSpPr>
          <p:spPr>
            <a:xfrm>
              <a:off x="7462310" y="6204151"/>
              <a:ext cx="2029930" cy="40868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September 2017</a:t>
              </a:r>
              <a:endParaRPr sz="1800" dirty="0">
                <a:solidFill>
                  <a:schemeClr val="tx1">
                    <a:lumMod val="75000"/>
                    <a:lumOff val="25000"/>
                  </a:schemeClr>
                </a:solidFill>
                <a:latin typeface="Century Gothic"/>
                <a:ea typeface="Century Gothic"/>
                <a:cs typeface="Century Gothic"/>
                <a:sym typeface="Century Gothic"/>
              </a:endParaRPr>
            </a:p>
          </p:txBody>
        </p:sp>
      </p:grpSp>
      <p:grpSp>
        <p:nvGrpSpPr>
          <p:cNvPr id="13" name="Group 12">
            <a:extLst>
              <a:ext uri="{FF2B5EF4-FFF2-40B4-BE49-F238E27FC236}">
                <a16:creationId xmlns:a16="http://schemas.microsoft.com/office/drawing/2014/main" xmlns="" id="{9B2917EE-1FB7-754D-A9D9-8DD1CF80B487}"/>
              </a:ext>
            </a:extLst>
          </p:cNvPr>
          <p:cNvGrpSpPr/>
          <p:nvPr/>
        </p:nvGrpSpPr>
        <p:grpSpPr>
          <a:xfrm>
            <a:off x="4940316" y="1499948"/>
            <a:ext cx="2286000" cy="5112887"/>
            <a:chOff x="4908977" y="1499948"/>
            <a:chExt cx="2286000" cy="5112887"/>
          </a:xfrm>
        </p:grpSpPr>
        <p:sp>
          <p:nvSpPr>
            <p:cNvPr id="1092" name="Google Shape;1092;p37"/>
            <p:cNvSpPr txBox="1"/>
            <p:nvPr/>
          </p:nvSpPr>
          <p:spPr>
            <a:xfrm>
              <a:off x="5036547" y="6204152"/>
              <a:ext cx="2030861" cy="40868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September 2016</a:t>
              </a:r>
              <a:endParaRPr sz="1800" dirty="0">
                <a:solidFill>
                  <a:schemeClr val="tx1">
                    <a:lumMod val="75000"/>
                    <a:lumOff val="25000"/>
                  </a:schemeClr>
                </a:solidFill>
                <a:latin typeface="Century Gothic"/>
                <a:ea typeface="Century Gothic"/>
                <a:cs typeface="Century Gothic"/>
                <a:sym typeface="Century Gothic"/>
              </a:endParaRPr>
            </a:p>
          </p:txBody>
        </p:sp>
        <p:pic>
          <p:nvPicPr>
            <p:cNvPr id="1097" name="Google Shape;1097;p37"/>
            <p:cNvPicPr preferRelativeResize="0"/>
            <p:nvPr/>
          </p:nvPicPr>
          <p:blipFill rotWithShape="1">
            <a:blip r:embed="rId6">
              <a:alphaModFix/>
            </a:blip>
            <a:srcRect l="496" t="404" r="14566" b="3728"/>
            <a:stretch/>
          </p:blipFill>
          <p:spPr>
            <a:xfrm>
              <a:off x="4908977" y="1499948"/>
              <a:ext cx="2286000" cy="4681728"/>
            </a:xfrm>
            <a:prstGeom prst="rect">
              <a:avLst/>
            </a:prstGeom>
            <a:noFill/>
            <a:ln>
              <a:noFill/>
            </a:ln>
          </p:spPr>
        </p:pic>
      </p:grpSp>
      <p:grpSp>
        <p:nvGrpSpPr>
          <p:cNvPr id="6" name="Group 5">
            <a:extLst>
              <a:ext uri="{FF2B5EF4-FFF2-40B4-BE49-F238E27FC236}">
                <a16:creationId xmlns:a16="http://schemas.microsoft.com/office/drawing/2014/main" xmlns="" id="{A0B07184-10F1-4844-B8BD-3F4DEA510FAE}"/>
              </a:ext>
            </a:extLst>
          </p:cNvPr>
          <p:cNvGrpSpPr/>
          <p:nvPr/>
        </p:nvGrpSpPr>
        <p:grpSpPr>
          <a:xfrm>
            <a:off x="9674394" y="2270702"/>
            <a:ext cx="2446800" cy="2637522"/>
            <a:chOff x="9655112" y="2270702"/>
            <a:chExt cx="2446800" cy="2637522"/>
          </a:xfrm>
        </p:grpSpPr>
        <p:pic>
          <p:nvPicPr>
            <p:cNvPr id="1095" name="Google Shape;1095;p37"/>
            <p:cNvPicPr preferRelativeResize="0">
              <a:picLocks noChangeAspect="1"/>
            </p:cNvPicPr>
            <p:nvPr/>
          </p:nvPicPr>
          <p:blipFill>
            <a:blip r:embed="rId7">
              <a:alphaModFix/>
            </a:blip>
            <a:stretch>
              <a:fillRect/>
            </a:stretch>
          </p:blipFill>
          <p:spPr>
            <a:xfrm>
              <a:off x="9884176" y="4217490"/>
              <a:ext cx="297834" cy="690734"/>
            </a:xfrm>
            <a:prstGeom prst="rect">
              <a:avLst/>
            </a:prstGeom>
            <a:noFill/>
            <a:ln>
              <a:noFill/>
            </a:ln>
          </p:spPr>
        </p:pic>
        <p:grpSp>
          <p:nvGrpSpPr>
            <p:cNvPr id="3" name="Group 2">
              <a:extLst>
                <a:ext uri="{FF2B5EF4-FFF2-40B4-BE49-F238E27FC236}">
                  <a16:creationId xmlns:a16="http://schemas.microsoft.com/office/drawing/2014/main" xmlns="" id="{6C73AD68-9AB9-8A45-8AE2-7FF769B86271}"/>
                </a:ext>
              </a:extLst>
            </p:cNvPr>
            <p:cNvGrpSpPr/>
            <p:nvPr/>
          </p:nvGrpSpPr>
          <p:grpSpPr>
            <a:xfrm>
              <a:off x="9655112" y="2270702"/>
              <a:ext cx="2446800" cy="1611850"/>
              <a:chOff x="9655112" y="1994825"/>
              <a:chExt cx="2446800" cy="1611850"/>
            </a:xfrm>
          </p:grpSpPr>
          <p:sp>
            <p:nvSpPr>
              <p:cNvPr id="1099" name="Google Shape;1099;p37"/>
              <p:cNvSpPr txBox="1"/>
              <p:nvPr/>
            </p:nvSpPr>
            <p:spPr>
              <a:xfrm>
                <a:off x="9655112" y="1994825"/>
                <a:ext cx="2446800" cy="409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700" dirty="0">
                    <a:solidFill>
                      <a:schemeClr val="tx1">
                        <a:lumMod val="75000"/>
                        <a:lumOff val="25000"/>
                      </a:schemeClr>
                    </a:solidFill>
                    <a:latin typeface="Century Gothic" panose="020B0502020202020204" pitchFamily="34" charset="0"/>
                    <a:ea typeface="Century Gothic"/>
                    <a:cs typeface="Century Gothic"/>
                    <a:sym typeface="Century Gothic"/>
                  </a:rPr>
                  <a:t>Floating Algae Index</a:t>
                </a:r>
                <a:endParaRPr sz="17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2" name="Group 1">
                <a:extLst>
                  <a:ext uri="{FF2B5EF4-FFF2-40B4-BE49-F238E27FC236}">
                    <a16:creationId xmlns:a16="http://schemas.microsoft.com/office/drawing/2014/main" xmlns="" id="{DFA95C48-7E1C-0D47-9E51-122B4BF125A8}"/>
                  </a:ext>
                </a:extLst>
              </p:cNvPr>
              <p:cNvGrpSpPr/>
              <p:nvPr/>
            </p:nvGrpSpPr>
            <p:grpSpPr>
              <a:xfrm>
                <a:off x="10052489" y="2460725"/>
                <a:ext cx="1706336" cy="1145950"/>
                <a:chOff x="10052489" y="2460725"/>
                <a:chExt cx="1706336" cy="1145950"/>
              </a:xfrm>
            </p:grpSpPr>
            <p:sp>
              <p:nvSpPr>
                <p:cNvPr id="1100" name="Google Shape;1100;p37"/>
                <p:cNvSpPr txBox="1"/>
                <p:nvPr/>
              </p:nvSpPr>
              <p:spPr>
                <a:xfrm>
                  <a:off x="10809025" y="2460725"/>
                  <a:ext cx="949800" cy="1145950"/>
                </a:xfrm>
                <a:prstGeom prst="rect">
                  <a:avLst/>
                </a:prstGeom>
                <a:noFill/>
                <a:ln>
                  <a:noFill/>
                </a:ln>
              </p:spPr>
              <p:txBody>
                <a:bodyPr spcFirstLastPara="1" wrap="square" lIns="91425" tIns="91425" rIns="91425" bIns="91425" anchor="ctr" anchorCtr="0">
                  <a:noAutofit/>
                </a:bodyPr>
                <a:lstStyle/>
                <a:p>
                  <a:pPr marL="0" lvl="0" indent="0" rtl="0">
                    <a:lnSpc>
                      <a:spcPct val="130000"/>
                    </a:lnSpc>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High</a:t>
                  </a:r>
                  <a:endParaRPr sz="18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lvl="0" indent="0" rtl="0">
                    <a:lnSpc>
                      <a:spcPct val="130000"/>
                    </a:lnSpc>
                    <a:spcBef>
                      <a:spcPts val="0"/>
                    </a:spcBef>
                    <a:spcAft>
                      <a:spcPts val="0"/>
                    </a:spcAft>
                    <a:buNone/>
                  </a:pPr>
                  <a:endParaRPr lang="en-US" sz="16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lvl="0" indent="0" rtl="0">
                    <a:lnSpc>
                      <a:spcPct val="130000"/>
                    </a:lnSpc>
                    <a:spcBef>
                      <a:spcPts val="0"/>
                    </a:spcBef>
                    <a:spcAft>
                      <a:spcPts val="0"/>
                    </a:spcAft>
                    <a:buNone/>
                  </a:pPr>
                  <a:endParaRPr sz="8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lvl="0" indent="0" rtl="0">
                    <a:lnSpc>
                      <a:spcPct val="130000"/>
                    </a:lnSpc>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Low</a:t>
                  </a:r>
                  <a:endParaRPr sz="18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1101" name="Google Shape;1101;p37"/>
                <p:cNvPicPr preferRelativeResize="0"/>
                <p:nvPr/>
              </p:nvPicPr>
              <p:blipFill>
                <a:blip r:embed="rId8">
                  <a:alphaModFix/>
                </a:blip>
                <a:stretch>
                  <a:fillRect/>
                </a:stretch>
              </p:blipFill>
              <p:spPr>
                <a:xfrm>
                  <a:off x="10052489" y="2506225"/>
                  <a:ext cx="753525" cy="1036950"/>
                </a:xfrm>
                <a:prstGeom prst="rect">
                  <a:avLst/>
                </a:prstGeom>
                <a:noFill/>
                <a:ln>
                  <a:noFill/>
                </a:ln>
              </p:spPr>
            </p:pic>
          </p:grpSp>
        </p:grpSp>
        <p:grpSp>
          <p:nvGrpSpPr>
            <p:cNvPr id="19" name="Group 18">
              <a:extLst>
                <a:ext uri="{FF2B5EF4-FFF2-40B4-BE49-F238E27FC236}">
                  <a16:creationId xmlns:a16="http://schemas.microsoft.com/office/drawing/2014/main" xmlns="" id="{C3044465-AFBA-A740-A666-9F196F28808E}"/>
                </a:ext>
              </a:extLst>
            </p:cNvPr>
            <p:cNvGrpSpPr/>
            <p:nvPr/>
          </p:nvGrpSpPr>
          <p:grpSpPr>
            <a:xfrm>
              <a:off x="10373458" y="4338065"/>
              <a:ext cx="1586531" cy="317153"/>
              <a:chOff x="10260421" y="5861531"/>
              <a:chExt cx="1499570" cy="317153"/>
            </a:xfrm>
          </p:grpSpPr>
          <p:sp>
            <p:nvSpPr>
              <p:cNvPr id="20" name="Rectangle 19">
                <a:extLst>
                  <a:ext uri="{FF2B5EF4-FFF2-40B4-BE49-F238E27FC236}">
                    <a16:creationId xmlns:a16="http://schemas.microsoft.com/office/drawing/2014/main" xmlns="" id="{A2642F20-A256-8745-B832-45E0AC0ECD2B}"/>
                  </a:ext>
                </a:extLst>
              </p:cNvPr>
              <p:cNvSpPr>
                <a:spLocks/>
              </p:cNvSpPr>
              <p:nvPr/>
            </p:nvSpPr>
            <p:spPr>
              <a:xfrm>
                <a:off x="10334619" y="6112649"/>
                <a:ext cx="1080132" cy="64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Century Gothic" panose="020B0502020202020204" pitchFamily="34" charset="0"/>
                </a:endParaRPr>
              </a:p>
            </p:txBody>
          </p:sp>
          <p:cxnSp>
            <p:nvCxnSpPr>
              <p:cNvPr id="21" name="Straight Connector 20">
                <a:extLst>
                  <a:ext uri="{FF2B5EF4-FFF2-40B4-BE49-F238E27FC236}">
                    <a16:creationId xmlns:a16="http://schemas.microsoft.com/office/drawing/2014/main" xmlns="" id="{00039A04-1DE4-F24B-BF0D-FD45C5F48ACD}"/>
                  </a:ext>
                </a:extLst>
              </p:cNvPr>
              <p:cNvCxnSpPr/>
              <p:nvPr/>
            </p:nvCxnSpPr>
            <p:spPr>
              <a:xfrm>
                <a:off x="10337795" y="6086323"/>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B32EBC6B-8B3F-284E-882B-0742CEECAD13}"/>
                  </a:ext>
                </a:extLst>
              </p:cNvPr>
              <p:cNvCxnSpPr/>
              <p:nvPr/>
            </p:nvCxnSpPr>
            <p:spPr>
              <a:xfrm>
                <a:off x="11413503" y="6087244"/>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DEBB708C-A378-434A-9EC0-3BBCDD835C3C}"/>
                  </a:ext>
                </a:extLst>
              </p:cNvPr>
              <p:cNvSpPr txBox="1"/>
              <p:nvPr/>
            </p:nvSpPr>
            <p:spPr>
              <a:xfrm>
                <a:off x="10260421" y="5861531"/>
                <a:ext cx="148627" cy="276999"/>
              </a:xfrm>
              <a:prstGeom prst="rect">
                <a:avLst/>
              </a:prstGeom>
              <a:noFill/>
            </p:spPr>
            <p:txBody>
              <a:bodyPr wrap="square" rtlCol="0">
                <a:spAutoFit/>
              </a:bodyPr>
              <a:lstStyle/>
              <a:p>
                <a:pPr algn="ctr"/>
                <a:r>
                  <a:rPr lang="en-US" sz="1200" dirty="0">
                    <a:latin typeface="Century Gothic" panose="020B0502020202020204" pitchFamily="34" charset="0"/>
                  </a:rPr>
                  <a:t>0</a:t>
                </a:r>
              </a:p>
            </p:txBody>
          </p:sp>
          <p:sp>
            <p:nvSpPr>
              <p:cNvPr id="24" name="TextBox 23">
                <a:extLst>
                  <a:ext uri="{FF2B5EF4-FFF2-40B4-BE49-F238E27FC236}">
                    <a16:creationId xmlns:a16="http://schemas.microsoft.com/office/drawing/2014/main" xmlns="" id="{D75AA92B-2D9E-7144-85FE-6E22542A6969}"/>
                  </a:ext>
                </a:extLst>
              </p:cNvPr>
              <p:cNvSpPr txBox="1"/>
              <p:nvPr/>
            </p:nvSpPr>
            <p:spPr>
              <a:xfrm>
                <a:off x="11125506" y="5861531"/>
                <a:ext cx="634485" cy="276999"/>
              </a:xfrm>
              <a:prstGeom prst="rect">
                <a:avLst/>
              </a:prstGeom>
              <a:noFill/>
            </p:spPr>
            <p:txBody>
              <a:bodyPr wrap="square" rtlCol="0">
                <a:spAutoFit/>
              </a:bodyPr>
              <a:lstStyle/>
              <a:p>
                <a:pPr algn="ctr"/>
                <a:r>
                  <a:rPr lang="en-US" sz="1200" dirty="0">
                    <a:latin typeface="Century Gothic" panose="020B0502020202020204" pitchFamily="34" charset="0"/>
                  </a:rPr>
                  <a:t>10 km </a:t>
                </a:r>
              </a:p>
            </p:txBody>
          </p:sp>
        </p:grpSp>
      </p:grpSp>
    </p:spTree>
    <p:extLst>
      <p:ext uri="{BB962C8B-B14F-4D97-AF65-F5344CB8AC3E}">
        <p14:creationId xmlns:p14="http://schemas.microsoft.com/office/powerpoint/2010/main" val="2737393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38"/>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400" dirty="0"/>
              <a:t>Results</a:t>
            </a:r>
            <a:r>
              <a:rPr lang="en-US" sz="4400" b="0" i="0" u="none" strike="noStrike" cap="none" dirty="0">
                <a:solidFill>
                  <a:srgbClr val="3289B4"/>
                </a:solidFill>
                <a:sym typeface="Century Gothic"/>
              </a:rPr>
              <a:t>: </a:t>
            </a:r>
            <a:r>
              <a:rPr lang="en-US" sz="4400" i="1" dirty="0"/>
              <a:t>FAI &amp; Lake Currents</a:t>
            </a:r>
            <a:endParaRPr sz="4400" dirty="0"/>
          </a:p>
        </p:txBody>
      </p:sp>
      <p:grpSp>
        <p:nvGrpSpPr>
          <p:cNvPr id="7" name="Group 6">
            <a:extLst>
              <a:ext uri="{FF2B5EF4-FFF2-40B4-BE49-F238E27FC236}">
                <a16:creationId xmlns:a16="http://schemas.microsoft.com/office/drawing/2014/main" xmlns="" id="{3E18EE4D-2411-384E-8666-9CC892D5B10F}"/>
              </a:ext>
            </a:extLst>
          </p:cNvPr>
          <p:cNvGrpSpPr/>
          <p:nvPr/>
        </p:nvGrpSpPr>
        <p:grpSpPr>
          <a:xfrm>
            <a:off x="9683932" y="1943956"/>
            <a:ext cx="2446800" cy="3501888"/>
            <a:chOff x="9683932" y="1317812"/>
            <a:chExt cx="2446800" cy="3501888"/>
          </a:xfrm>
        </p:grpSpPr>
        <p:grpSp>
          <p:nvGrpSpPr>
            <p:cNvPr id="5" name="Group 4">
              <a:extLst>
                <a:ext uri="{FF2B5EF4-FFF2-40B4-BE49-F238E27FC236}">
                  <a16:creationId xmlns:a16="http://schemas.microsoft.com/office/drawing/2014/main" xmlns="" id="{83595F1A-EB3C-C245-AAAC-91E826A0FF78}"/>
                </a:ext>
              </a:extLst>
            </p:cNvPr>
            <p:cNvGrpSpPr/>
            <p:nvPr/>
          </p:nvGrpSpPr>
          <p:grpSpPr>
            <a:xfrm>
              <a:off x="9683932" y="1317812"/>
              <a:ext cx="2446800" cy="1760910"/>
              <a:chOff x="9694748" y="2828103"/>
              <a:chExt cx="2446800" cy="1760910"/>
            </a:xfrm>
          </p:grpSpPr>
          <p:sp>
            <p:nvSpPr>
              <p:cNvPr id="1115" name="Google Shape;1115;p38"/>
              <p:cNvSpPr txBox="1"/>
              <p:nvPr/>
            </p:nvSpPr>
            <p:spPr>
              <a:xfrm>
                <a:off x="9694748" y="2828103"/>
                <a:ext cx="2446800" cy="409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700" dirty="0">
                    <a:solidFill>
                      <a:schemeClr val="tx1">
                        <a:lumMod val="75000"/>
                        <a:lumOff val="25000"/>
                      </a:schemeClr>
                    </a:solidFill>
                    <a:latin typeface="Century Gothic" panose="020B0502020202020204" pitchFamily="34" charset="0"/>
                    <a:ea typeface="Century Gothic"/>
                    <a:cs typeface="Century Gothic"/>
                    <a:sym typeface="Century Gothic"/>
                  </a:rPr>
                  <a:t>Floating Algae Index</a:t>
                </a:r>
                <a:endParaRPr sz="17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1116" name="Google Shape;1116;p38"/>
              <p:cNvSpPr txBox="1"/>
              <p:nvPr/>
            </p:nvSpPr>
            <p:spPr>
              <a:xfrm>
                <a:off x="10963983" y="3088713"/>
                <a:ext cx="949800" cy="1500300"/>
              </a:xfrm>
              <a:prstGeom prst="rect">
                <a:avLst/>
              </a:prstGeom>
              <a:noFill/>
              <a:ln>
                <a:noFill/>
              </a:ln>
            </p:spPr>
            <p:txBody>
              <a:bodyPr spcFirstLastPara="1" wrap="square" lIns="91425" tIns="91425" rIns="91425" bIns="91425" anchor="ctr" anchorCtr="0">
                <a:noAutofit/>
              </a:bodyPr>
              <a:lstStyle/>
              <a:p>
                <a:pPr marL="0" lvl="0" indent="0" rtl="0">
                  <a:lnSpc>
                    <a:spcPct val="130000"/>
                  </a:lnSpc>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High</a:t>
                </a:r>
                <a:endParaRPr sz="18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lvl="0" indent="0" rtl="0">
                  <a:lnSpc>
                    <a:spcPct val="130000"/>
                  </a:lnSpc>
                  <a:spcBef>
                    <a:spcPts val="0"/>
                  </a:spcBef>
                  <a:spcAft>
                    <a:spcPts val="0"/>
                  </a:spcAft>
                  <a:buNone/>
                </a:pPr>
                <a:endParaRPr sz="24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lvl="0" indent="0" rtl="0">
                  <a:lnSpc>
                    <a:spcPct val="130000"/>
                  </a:lnSpc>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Low</a:t>
                </a:r>
                <a:endParaRPr sz="18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1117" name="Google Shape;1117;p38"/>
              <p:cNvPicPr preferRelativeResize="0"/>
              <p:nvPr/>
            </p:nvPicPr>
            <p:blipFill>
              <a:blip r:embed="rId3">
                <a:alphaModFix/>
              </a:blip>
              <a:stretch>
                <a:fillRect/>
              </a:stretch>
            </p:blipFill>
            <p:spPr>
              <a:xfrm>
                <a:off x="10146501" y="3320388"/>
                <a:ext cx="753525" cy="1036950"/>
              </a:xfrm>
              <a:prstGeom prst="rect">
                <a:avLst/>
              </a:prstGeom>
              <a:noFill/>
              <a:ln>
                <a:noFill/>
              </a:ln>
            </p:spPr>
          </p:pic>
        </p:grpSp>
        <p:grpSp>
          <p:nvGrpSpPr>
            <p:cNvPr id="2" name="Group 1">
              <a:extLst>
                <a:ext uri="{FF2B5EF4-FFF2-40B4-BE49-F238E27FC236}">
                  <a16:creationId xmlns:a16="http://schemas.microsoft.com/office/drawing/2014/main" xmlns="" id="{2C6F5D3C-B5B0-B247-8C4F-B76598FB18EC}"/>
                </a:ext>
              </a:extLst>
            </p:cNvPr>
            <p:cNvGrpSpPr/>
            <p:nvPr/>
          </p:nvGrpSpPr>
          <p:grpSpPr>
            <a:xfrm>
              <a:off x="10036871" y="3231870"/>
              <a:ext cx="1630886" cy="406897"/>
              <a:chOff x="10162400" y="1852278"/>
              <a:chExt cx="1630886" cy="406897"/>
            </a:xfrm>
          </p:grpSpPr>
          <p:sp>
            <p:nvSpPr>
              <p:cNvPr id="1118" name="Google Shape;1118;p38"/>
              <p:cNvSpPr txBox="1"/>
              <p:nvPr/>
            </p:nvSpPr>
            <p:spPr>
              <a:xfrm>
                <a:off x="10689089" y="1852278"/>
                <a:ext cx="1104197" cy="193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dirty="0">
                    <a:solidFill>
                      <a:schemeClr val="tx1">
                        <a:lumMod val="75000"/>
                        <a:lumOff val="25000"/>
                      </a:schemeClr>
                    </a:solidFill>
                    <a:latin typeface="Century Gothic" panose="020B0502020202020204" pitchFamily="34" charset="0"/>
                  </a:rPr>
                  <a:t>Currents</a:t>
                </a:r>
                <a:endParaRPr dirty="0">
                  <a:solidFill>
                    <a:schemeClr val="tx1">
                      <a:lumMod val="75000"/>
                      <a:lumOff val="25000"/>
                    </a:schemeClr>
                  </a:solidFill>
                  <a:latin typeface="Century Gothic" panose="020B0502020202020204" pitchFamily="34" charset="0"/>
                </a:endParaRPr>
              </a:p>
            </p:txBody>
          </p:sp>
          <p:pic>
            <p:nvPicPr>
              <p:cNvPr id="1119" name="Google Shape;1119;p38"/>
              <p:cNvPicPr preferRelativeResize="0"/>
              <p:nvPr/>
            </p:nvPicPr>
            <p:blipFill>
              <a:blip r:embed="rId4">
                <a:alphaModFix/>
              </a:blip>
              <a:stretch>
                <a:fillRect/>
              </a:stretch>
            </p:blipFill>
            <p:spPr>
              <a:xfrm>
                <a:off x="10162400" y="1918550"/>
                <a:ext cx="510867" cy="340625"/>
              </a:xfrm>
              <a:prstGeom prst="rect">
                <a:avLst/>
              </a:prstGeom>
              <a:noFill/>
              <a:ln>
                <a:noFill/>
              </a:ln>
            </p:spPr>
          </p:pic>
        </p:grpSp>
        <p:grpSp>
          <p:nvGrpSpPr>
            <p:cNvPr id="3" name="Group 2">
              <a:extLst>
                <a:ext uri="{FF2B5EF4-FFF2-40B4-BE49-F238E27FC236}">
                  <a16:creationId xmlns:a16="http://schemas.microsoft.com/office/drawing/2014/main" xmlns="" id="{F446E81D-D3E3-0740-8619-873D9624783F}"/>
                </a:ext>
              </a:extLst>
            </p:cNvPr>
            <p:cNvGrpSpPr/>
            <p:nvPr/>
          </p:nvGrpSpPr>
          <p:grpSpPr>
            <a:xfrm>
              <a:off x="10127881" y="3791915"/>
              <a:ext cx="1539877" cy="335236"/>
              <a:chOff x="10241213" y="2473893"/>
              <a:chExt cx="1539877" cy="335236"/>
            </a:xfrm>
          </p:grpSpPr>
          <p:pic>
            <p:nvPicPr>
              <p:cNvPr id="1121" name="Google Shape;1121;p38"/>
              <p:cNvPicPr preferRelativeResize="0"/>
              <p:nvPr/>
            </p:nvPicPr>
            <p:blipFill>
              <a:blip r:embed="rId5">
                <a:alphaModFix/>
              </a:blip>
              <a:stretch>
                <a:fillRect/>
              </a:stretch>
            </p:blipFill>
            <p:spPr>
              <a:xfrm>
                <a:off x="10241213" y="2615629"/>
                <a:ext cx="353242" cy="193500"/>
              </a:xfrm>
              <a:prstGeom prst="rect">
                <a:avLst/>
              </a:prstGeom>
              <a:noFill/>
              <a:ln>
                <a:noFill/>
              </a:ln>
            </p:spPr>
          </p:pic>
          <p:sp>
            <p:nvSpPr>
              <p:cNvPr id="1122" name="Google Shape;1122;p38"/>
              <p:cNvSpPr txBox="1"/>
              <p:nvPr/>
            </p:nvSpPr>
            <p:spPr>
              <a:xfrm>
                <a:off x="10704390" y="2473893"/>
                <a:ext cx="1076700" cy="193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dirty="0">
                    <a:solidFill>
                      <a:schemeClr val="tx1">
                        <a:lumMod val="75000"/>
                        <a:lumOff val="25000"/>
                      </a:schemeClr>
                    </a:solidFill>
                    <a:latin typeface="Century Gothic" panose="020B0502020202020204" pitchFamily="34" charset="0"/>
                  </a:rPr>
                  <a:t>Beach</a:t>
                </a:r>
                <a:endParaRPr dirty="0">
                  <a:solidFill>
                    <a:schemeClr val="tx1">
                      <a:lumMod val="75000"/>
                      <a:lumOff val="25000"/>
                    </a:schemeClr>
                  </a:solidFill>
                  <a:latin typeface="Century Gothic" panose="020B0502020202020204" pitchFamily="34" charset="0"/>
                </a:endParaRPr>
              </a:p>
            </p:txBody>
          </p:sp>
        </p:grpSp>
        <p:grpSp>
          <p:nvGrpSpPr>
            <p:cNvPr id="6" name="Group 5">
              <a:extLst>
                <a:ext uri="{FF2B5EF4-FFF2-40B4-BE49-F238E27FC236}">
                  <a16:creationId xmlns:a16="http://schemas.microsoft.com/office/drawing/2014/main" xmlns="" id="{63D862F2-13F6-134F-8D30-E5CEE7DC7925}"/>
                </a:ext>
              </a:extLst>
            </p:cNvPr>
            <p:cNvGrpSpPr/>
            <p:nvPr/>
          </p:nvGrpSpPr>
          <p:grpSpPr>
            <a:xfrm>
              <a:off x="9923697" y="4280300"/>
              <a:ext cx="2052821" cy="539400"/>
              <a:chOff x="10168511" y="4609581"/>
              <a:chExt cx="2052821" cy="539400"/>
            </a:xfrm>
          </p:grpSpPr>
          <p:pic>
            <p:nvPicPr>
              <p:cNvPr id="1111" name="Google Shape;1111;p38"/>
              <p:cNvPicPr preferRelativeResize="0"/>
              <p:nvPr/>
            </p:nvPicPr>
            <p:blipFill>
              <a:blip r:embed="rId6">
                <a:alphaModFix/>
              </a:blip>
              <a:stretch>
                <a:fillRect/>
              </a:stretch>
            </p:blipFill>
            <p:spPr>
              <a:xfrm>
                <a:off x="10168511" y="4609581"/>
                <a:ext cx="232581" cy="539400"/>
              </a:xfrm>
              <a:prstGeom prst="rect">
                <a:avLst/>
              </a:prstGeom>
              <a:noFill/>
              <a:ln>
                <a:noFill/>
              </a:ln>
            </p:spPr>
          </p:pic>
          <p:grpSp>
            <p:nvGrpSpPr>
              <p:cNvPr id="25" name="Group 24">
                <a:extLst>
                  <a:ext uri="{FF2B5EF4-FFF2-40B4-BE49-F238E27FC236}">
                    <a16:creationId xmlns:a16="http://schemas.microsoft.com/office/drawing/2014/main" xmlns="" id="{AFF63954-6624-6640-AFF5-D35F9C7EACEF}"/>
                  </a:ext>
                </a:extLst>
              </p:cNvPr>
              <p:cNvGrpSpPr/>
              <p:nvPr/>
            </p:nvGrpSpPr>
            <p:grpSpPr>
              <a:xfrm>
                <a:off x="10634801" y="4705091"/>
                <a:ext cx="1586531" cy="317153"/>
                <a:chOff x="10260421" y="5861531"/>
                <a:chExt cx="1499570" cy="317153"/>
              </a:xfrm>
            </p:grpSpPr>
            <p:sp>
              <p:nvSpPr>
                <p:cNvPr id="26" name="Rectangle 25">
                  <a:extLst>
                    <a:ext uri="{FF2B5EF4-FFF2-40B4-BE49-F238E27FC236}">
                      <a16:creationId xmlns:a16="http://schemas.microsoft.com/office/drawing/2014/main" xmlns="" id="{6A830E01-C0CC-0C49-9F5F-D9DC1AD8DB62}"/>
                    </a:ext>
                  </a:extLst>
                </p:cNvPr>
                <p:cNvSpPr>
                  <a:spLocks/>
                </p:cNvSpPr>
                <p:nvPr/>
              </p:nvSpPr>
              <p:spPr>
                <a:xfrm>
                  <a:off x="10334619" y="6112649"/>
                  <a:ext cx="1080132" cy="64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Century Gothic" panose="020B0502020202020204" pitchFamily="34" charset="0"/>
                  </a:endParaRPr>
                </a:p>
              </p:txBody>
            </p:sp>
            <p:cxnSp>
              <p:nvCxnSpPr>
                <p:cNvPr id="27" name="Straight Connector 26">
                  <a:extLst>
                    <a:ext uri="{FF2B5EF4-FFF2-40B4-BE49-F238E27FC236}">
                      <a16:creationId xmlns:a16="http://schemas.microsoft.com/office/drawing/2014/main" xmlns="" id="{51A8E3E9-406A-FC46-8E69-B5941BD7B477}"/>
                    </a:ext>
                  </a:extLst>
                </p:cNvPr>
                <p:cNvCxnSpPr/>
                <p:nvPr/>
              </p:nvCxnSpPr>
              <p:spPr>
                <a:xfrm>
                  <a:off x="10337795" y="6086323"/>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2F99F320-6E2F-A94A-A027-1A79D5A79A29}"/>
                    </a:ext>
                  </a:extLst>
                </p:cNvPr>
                <p:cNvCxnSpPr/>
                <p:nvPr/>
              </p:nvCxnSpPr>
              <p:spPr>
                <a:xfrm>
                  <a:off x="11413503" y="6087244"/>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70E9806C-E94A-1544-B6B6-6B9E8F80CE70}"/>
                    </a:ext>
                  </a:extLst>
                </p:cNvPr>
                <p:cNvSpPr txBox="1"/>
                <p:nvPr/>
              </p:nvSpPr>
              <p:spPr>
                <a:xfrm>
                  <a:off x="10260421" y="5861531"/>
                  <a:ext cx="148627" cy="276999"/>
                </a:xfrm>
                <a:prstGeom prst="rect">
                  <a:avLst/>
                </a:prstGeom>
                <a:noFill/>
              </p:spPr>
              <p:txBody>
                <a:bodyPr wrap="square" rtlCol="0">
                  <a:spAutoFit/>
                </a:bodyPr>
                <a:lstStyle/>
                <a:p>
                  <a:pPr algn="ctr"/>
                  <a:r>
                    <a:rPr lang="en-US" sz="1200" dirty="0">
                      <a:latin typeface="Century Gothic" panose="020B0502020202020204" pitchFamily="34" charset="0"/>
                    </a:rPr>
                    <a:t>0</a:t>
                  </a:r>
                </a:p>
              </p:txBody>
            </p:sp>
            <p:sp>
              <p:nvSpPr>
                <p:cNvPr id="30" name="TextBox 29">
                  <a:extLst>
                    <a:ext uri="{FF2B5EF4-FFF2-40B4-BE49-F238E27FC236}">
                      <a16:creationId xmlns:a16="http://schemas.microsoft.com/office/drawing/2014/main" xmlns="" id="{C556ECB8-B00A-5348-8909-491BDA3F0779}"/>
                    </a:ext>
                  </a:extLst>
                </p:cNvPr>
                <p:cNvSpPr txBox="1"/>
                <p:nvPr/>
              </p:nvSpPr>
              <p:spPr>
                <a:xfrm>
                  <a:off x="11125506" y="5861531"/>
                  <a:ext cx="634485" cy="276999"/>
                </a:xfrm>
                <a:prstGeom prst="rect">
                  <a:avLst/>
                </a:prstGeom>
                <a:noFill/>
              </p:spPr>
              <p:txBody>
                <a:bodyPr wrap="square" rtlCol="0">
                  <a:spAutoFit/>
                </a:bodyPr>
                <a:lstStyle/>
                <a:p>
                  <a:pPr algn="ctr"/>
                  <a:r>
                    <a:rPr lang="en-US" sz="1200" dirty="0">
                      <a:latin typeface="Century Gothic" panose="020B0502020202020204" pitchFamily="34" charset="0"/>
                    </a:rPr>
                    <a:t>10 km </a:t>
                  </a:r>
                </a:p>
              </p:txBody>
            </p:sp>
          </p:grpSp>
        </p:grpSp>
      </p:grpSp>
      <p:grpSp>
        <p:nvGrpSpPr>
          <p:cNvPr id="11" name="Group 10">
            <a:extLst>
              <a:ext uri="{FF2B5EF4-FFF2-40B4-BE49-F238E27FC236}">
                <a16:creationId xmlns:a16="http://schemas.microsoft.com/office/drawing/2014/main" xmlns="" id="{E38157A4-C7DB-DE4F-80B0-19CC7406A8A1}"/>
              </a:ext>
            </a:extLst>
          </p:cNvPr>
          <p:cNvGrpSpPr/>
          <p:nvPr/>
        </p:nvGrpSpPr>
        <p:grpSpPr>
          <a:xfrm>
            <a:off x="137300" y="1491072"/>
            <a:ext cx="2286000" cy="5121763"/>
            <a:chOff x="137300" y="1491072"/>
            <a:chExt cx="2286000" cy="5121763"/>
          </a:xfrm>
        </p:grpSpPr>
        <p:sp>
          <p:nvSpPr>
            <p:cNvPr id="1108" name="Google Shape;1108;p38"/>
            <p:cNvSpPr txBox="1"/>
            <p:nvPr/>
          </p:nvSpPr>
          <p:spPr>
            <a:xfrm>
              <a:off x="601241" y="6198514"/>
              <a:ext cx="1358118" cy="41432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June 2016</a:t>
              </a:r>
              <a:endParaRPr sz="18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1120" name="Google Shape;1120;p38"/>
            <p:cNvPicPr preferRelativeResize="0"/>
            <p:nvPr/>
          </p:nvPicPr>
          <p:blipFill rotWithShape="1">
            <a:blip r:embed="rId7">
              <a:alphaModFix/>
            </a:blip>
            <a:srcRect l="1009" t="4714" r="16410" b="6795"/>
            <a:stretch/>
          </p:blipFill>
          <p:spPr>
            <a:xfrm>
              <a:off x="137300" y="1491072"/>
              <a:ext cx="2286000" cy="4681728"/>
            </a:xfrm>
            <a:prstGeom prst="rect">
              <a:avLst/>
            </a:prstGeom>
            <a:noFill/>
            <a:ln>
              <a:noFill/>
            </a:ln>
          </p:spPr>
        </p:pic>
      </p:grpSp>
      <p:grpSp>
        <p:nvGrpSpPr>
          <p:cNvPr id="12" name="Group 11">
            <a:extLst>
              <a:ext uri="{FF2B5EF4-FFF2-40B4-BE49-F238E27FC236}">
                <a16:creationId xmlns:a16="http://schemas.microsoft.com/office/drawing/2014/main" xmlns="" id="{329E5918-B1DE-AC42-B92A-4A698DEA2760}"/>
              </a:ext>
            </a:extLst>
          </p:cNvPr>
          <p:cNvGrpSpPr/>
          <p:nvPr/>
        </p:nvGrpSpPr>
        <p:grpSpPr>
          <a:xfrm>
            <a:off x="2534147" y="1491072"/>
            <a:ext cx="2286000" cy="5121763"/>
            <a:chOff x="2514290" y="1491072"/>
            <a:chExt cx="2286000" cy="5121763"/>
          </a:xfrm>
        </p:grpSpPr>
        <p:pic>
          <p:nvPicPr>
            <p:cNvPr id="1123" name="Google Shape;1123;p38"/>
            <p:cNvPicPr preferRelativeResize="0"/>
            <p:nvPr/>
          </p:nvPicPr>
          <p:blipFill rotWithShape="1">
            <a:blip r:embed="rId8">
              <a:alphaModFix/>
            </a:blip>
            <a:srcRect l="3316" t="3578" r="20272" b="7687"/>
            <a:stretch/>
          </p:blipFill>
          <p:spPr>
            <a:xfrm>
              <a:off x="2514290" y="1491072"/>
              <a:ext cx="2286000" cy="4681728"/>
            </a:xfrm>
            <a:prstGeom prst="rect">
              <a:avLst/>
            </a:prstGeom>
            <a:noFill/>
            <a:ln>
              <a:noFill/>
            </a:ln>
          </p:spPr>
        </p:pic>
        <p:sp>
          <p:nvSpPr>
            <p:cNvPr id="1128" name="Google Shape;1128;p38"/>
            <p:cNvSpPr txBox="1"/>
            <p:nvPr/>
          </p:nvSpPr>
          <p:spPr>
            <a:xfrm>
              <a:off x="3032226" y="6198514"/>
              <a:ext cx="1250129" cy="41432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July 2016</a:t>
              </a:r>
              <a:endParaRPr sz="18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grpSp>
        <p:nvGrpSpPr>
          <p:cNvPr id="13" name="Group 12">
            <a:extLst>
              <a:ext uri="{FF2B5EF4-FFF2-40B4-BE49-F238E27FC236}">
                <a16:creationId xmlns:a16="http://schemas.microsoft.com/office/drawing/2014/main" xmlns="" id="{6AC20E1C-9BAD-CA45-95FE-26261B7B0E9F}"/>
              </a:ext>
            </a:extLst>
          </p:cNvPr>
          <p:cNvGrpSpPr/>
          <p:nvPr/>
        </p:nvGrpSpPr>
        <p:grpSpPr>
          <a:xfrm>
            <a:off x="4930994" y="1491072"/>
            <a:ext cx="2286000" cy="5121763"/>
            <a:chOff x="4920050" y="1491072"/>
            <a:chExt cx="2286000" cy="5121763"/>
          </a:xfrm>
        </p:grpSpPr>
        <p:sp>
          <p:nvSpPr>
            <p:cNvPr id="1127" name="Google Shape;1127;p38"/>
            <p:cNvSpPr txBox="1"/>
            <p:nvPr/>
          </p:nvSpPr>
          <p:spPr>
            <a:xfrm>
              <a:off x="5043672" y="6198514"/>
              <a:ext cx="2038757" cy="41432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September 2016</a:t>
              </a:r>
              <a:endParaRPr sz="18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1124" name="Google Shape;1124;p38"/>
            <p:cNvPicPr preferRelativeResize="0"/>
            <p:nvPr/>
          </p:nvPicPr>
          <p:blipFill rotWithShape="1">
            <a:blip r:embed="rId9">
              <a:alphaModFix/>
            </a:blip>
            <a:srcRect l="584" t="2906" r="19470" b="8215"/>
            <a:stretch/>
          </p:blipFill>
          <p:spPr>
            <a:xfrm>
              <a:off x="4920050" y="1491072"/>
              <a:ext cx="2286000" cy="4681728"/>
            </a:xfrm>
            <a:prstGeom prst="rect">
              <a:avLst/>
            </a:prstGeom>
            <a:noFill/>
            <a:ln>
              <a:noFill/>
            </a:ln>
          </p:spPr>
        </p:pic>
      </p:grpSp>
      <p:grpSp>
        <p:nvGrpSpPr>
          <p:cNvPr id="14" name="Group 13">
            <a:extLst>
              <a:ext uri="{FF2B5EF4-FFF2-40B4-BE49-F238E27FC236}">
                <a16:creationId xmlns:a16="http://schemas.microsoft.com/office/drawing/2014/main" xmlns="" id="{1E8ADA5E-B6F2-5946-9650-C7B87AF412F3}"/>
              </a:ext>
            </a:extLst>
          </p:cNvPr>
          <p:cNvGrpSpPr/>
          <p:nvPr/>
        </p:nvGrpSpPr>
        <p:grpSpPr>
          <a:xfrm>
            <a:off x="7327841" y="1491072"/>
            <a:ext cx="2286000" cy="5121763"/>
            <a:chOff x="7327841" y="1491072"/>
            <a:chExt cx="2286000" cy="5121763"/>
          </a:xfrm>
        </p:grpSpPr>
        <p:sp>
          <p:nvSpPr>
            <p:cNvPr id="1126" name="Google Shape;1126;p38"/>
            <p:cNvSpPr txBox="1"/>
            <p:nvPr/>
          </p:nvSpPr>
          <p:spPr>
            <a:xfrm>
              <a:off x="7450605" y="6198514"/>
              <a:ext cx="2040472" cy="41432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September 2017</a:t>
              </a:r>
              <a:endParaRPr sz="18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1125" name="Google Shape;1125;p38"/>
            <p:cNvPicPr preferRelativeResize="0"/>
            <p:nvPr/>
          </p:nvPicPr>
          <p:blipFill rotWithShape="1">
            <a:blip r:embed="rId10">
              <a:alphaModFix/>
            </a:blip>
            <a:srcRect l="729" t="1660" r="19986" b="8386"/>
            <a:stretch/>
          </p:blipFill>
          <p:spPr>
            <a:xfrm>
              <a:off x="7327841" y="1491072"/>
              <a:ext cx="2286000" cy="4681728"/>
            </a:xfrm>
            <a:prstGeom prst="rect">
              <a:avLst/>
            </a:prstGeom>
            <a:noFill/>
            <a:ln>
              <a:noFill/>
            </a:ln>
          </p:spPr>
        </p:pic>
      </p:grpSp>
    </p:spTree>
    <p:extLst>
      <p:ext uri="{BB962C8B-B14F-4D97-AF65-F5344CB8AC3E}">
        <p14:creationId xmlns:p14="http://schemas.microsoft.com/office/powerpoint/2010/main" val="3939604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39"/>
          <p:cNvSpPr txBox="1">
            <a:spLocks noGrp="1"/>
          </p:cNvSpPr>
          <p:nvPr>
            <p:ph type="title"/>
          </p:nvPr>
        </p:nvSpPr>
        <p:spPr>
          <a:xfrm>
            <a:off x="2314649" y="1237136"/>
            <a:ext cx="7757003" cy="1065000"/>
          </a:xfrm>
          <a:prstGeom prst="rect">
            <a:avLst/>
          </a:prstGeom>
        </p:spPr>
        <p:txBody>
          <a:bodyPr spcFirstLastPara="1" wrap="square" lIns="91425" tIns="45700" rIns="91425" bIns="45700" anchor="ctr" anchorCtr="0">
            <a:noAutofit/>
          </a:bodyPr>
          <a:lstStyle/>
          <a:p>
            <a:pPr marL="0" lvl="0" indent="0" algn="ctr">
              <a:spcBef>
                <a:spcPts val="0"/>
              </a:spcBef>
              <a:spcAft>
                <a:spcPts val="0"/>
              </a:spcAft>
              <a:buClr>
                <a:srgbClr val="3289B4"/>
              </a:buClr>
              <a:buSzPts val="4800"/>
              <a:buFont typeface="Century Gothic"/>
              <a:buNone/>
            </a:pPr>
            <a:r>
              <a:rPr lang="en-US" dirty="0"/>
              <a:t>Errors and Uncertainties </a:t>
            </a:r>
            <a:endParaRPr dirty="0"/>
          </a:p>
        </p:txBody>
      </p:sp>
      <p:pic>
        <p:nvPicPr>
          <p:cNvPr id="1136" name="Google Shape;1136;p39"/>
          <p:cNvPicPr preferRelativeResize="0">
            <a:picLocks noChangeAspect="1"/>
          </p:cNvPicPr>
          <p:nvPr/>
        </p:nvPicPr>
        <p:blipFill rotWithShape="1">
          <a:blip r:embed="rId3">
            <a:alphaModFix/>
          </a:blip>
          <a:srcRect l="11091" t="26012" b="24094"/>
          <a:stretch/>
        </p:blipFill>
        <p:spPr>
          <a:xfrm>
            <a:off x="198781" y="5006139"/>
            <a:ext cx="2115868" cy="1631332"/>
          </a:xfrm>
          <a:prstGeom prst="rect">
            <a:avLst/>
          </a:prstGeom>
          <a:noFill/>
          <a:ln>
            <a:noFill/>
          </a:ln>
        </p:spPr>
      </p:pic>
      <p:sp>
        <p:nvSpPr>
          <p:cNvPr id="6" name="Text Placeholder 5">
            <a:extLst>
              <a:ext uri="{FF2B5EF4-FFF2-40B4-BE49-F238E27FC236}">
                <a16:creationId xmlns:a16="http://schemas.microsoft.com/office/drawing/2014/main" xmlns="" id="{0F096861-D919-B447-80DC-7979F62B81A3}"/>
              </a:ext>
            </a:extLst>
          </p:cNvPr>
          <p:cNvSpPr txBox="1">
            <a:spLocks/>
          </p:cNvSpPr>
          <p:nvPr/>
        </p:nvSpPr>
        <p:spPr>
          <a:xfrm>
            <a:off x="2759840" y="2007577"/>
            <a:ext cx="8133447" cy="36776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00"/>
              </a:spcBef>
              <a:spcAft>
                <a:spcPts val="0"/>
              </a:spcAft>
              <a:buClr>
                <a:srgbClr val="3289B4"/>
              </a:buClr>
              <a:buSzTx/>
              <a:buFont typeface="Arial" panose="020B0604020202020204" pitchFamily="34" charset="0"/>
              <a:buNone/>
              <a:tabLst/>
              <a:defRPr/>
            </a:pPr>
            <a:endParaRPr kumimoji="0" lang="en-US" sz="24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90000"/>
              </a:lnSpc>
              <a:spcBef>
                <a:spcPts val="200"/>
              </a:spcBef>
              <a:spcAft>
                <a:spcPts val="0"/>
              </a:spcAft>
              <a:buClr>
                <a:srgbClr val="3289B4"/>
              </a:buClr>
              <a:buSzTx/>
              <a:buFont typeface="Webdings" panose="05030102010509060703" pitchFamily="18" charset="2"/>
              <a:buChar char="4"/>
              <a:tabLst/>
              <a:defRPr/>
            </a:pP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Lack of </a:t>
            </a:r>
            <a:r>
              <a:rPr kumimoji="0" lang="en-US" sz="2400" b="0" i="1" u="none" strike="noStrike" kern="1200" cap="none" spc="0" normalizeH="0" baseline="0" noProof="0" dirty="0">
                <a:ln>
                  <a:noFill/>
                </a:ln>
                <a:effectLst/>
                <a:uLnTx/>
                <a:uFillTx/>
                <a:latin typeface="Century Gothic" panose="020B0502020202020204" pitchFamily="34" charset="0"/>
                <a:ea typeface="+mn-ea"/>
                <a:cs typeface="+mn-cs"/>
              </a:rPr>
              <a:t>in situ </a:t>
            </a:r>
            <a:r>
              <a:rPr kumimoji="0" lang="en-US" sz="2400" b="0" u="none" strike="noStrike" kern="1200" cap="none" spc="0" normalizeH="0" baseline="0" noProof="0" dirty="0">
                <a:ln>
                  <a:noFill/>
                </a:ln>
                <a:effectLst/>
                <a:uLnTx/>
                <a:uFillTx/>
                <a:latin typeface="Century Gothic" panose="020B0502020202020204" pitchFamily="34" charset="0"/>
                <a:ea typeface="+mn-ea"/>
                <a:cs typeface="+mn-cs"/>
              </a:rPr>
              <a:t>data for validation purposes</a:t>
            </a:r>
          </a:p>
          <a:p>
            <a:pPr marL="800100" lvl="1" indent="-342900">
              <a:spcBef>
                <a:spcPts val="200"/>
              </a:spcBef>
              <a:buClr>
                <a:srgbClr val="3289B4"/>
              </a:buClr>
              <a:buFont typeface="Webdings" panose="05030102010509060703" pitchFamily="18" charset="2"/>
              <a:buChar char="4"/>
            </a:pPr>
            <a:r>
              <a:rPr lang="en-US" sz="2000" dirty="0"/>
              <a:t>Needed for coefficient calibration in habitat suitability and washup predictive models  </a:t>
            </a:r>
            <a:endParaRPr kumimoji="0" lang="en-US" sz="2000" b="0" u="none" strike="noStrike" kern="1200" cap="none" spc="0" normalizeH="0" baseline="0" noProof="0" dirty="0">
              <a:ln>
                <a:noFill/>
              </a:ln>
              <a:effectLst/>
              <a:uLnTx/>
              <a:uFillTx/>
            </a:endParaRPr>
          </a:p>
          <a:p>
            <a:pPr marR="0" lvl="0" algn="l" defTabSz="914400" rtl="0" eaLnBrk="1" fontAlgn="auto" latinLnBrk="0" hangingPunct="1">
              <a:lnSpc>
                <a:spcPct val="90000"/>
              </a:lnSpc>
              <a:spcBef>
                <a:spcPts val="200"/>
              </a:spcBef>
              <a:spcAft>
                <a:spcPts val="0"/>
              </a:spcAft>
              <a:buClr>
                <a:srgbClr val="3289B4"/>
              </a:buClr>
              <a:buSzTx/>
              <a:tabLst/>
              <a:defRPr/>
            </a:pPr>
            <a:endParaRPr kumimoji="0" lang="en-US" sz="1800" b="0" i="1"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90000"/>
              </a:lnSpc>
              <a:spcBef>
                <a:spcPts val="200"/>
              </a:spcBef>
              <a:spcAft>
                <a:spcPts val="0"/>
              </a:spcAft>
              <a:buClr>
                <a:srgbClr val="3289B4"/>
              </a:buClr>
              <a:buSzTx/>
              <a:buFont typeface="Webdings" panose="05030102010509060703" pitchFamily="18" charset="2"/>
              <a:buChar char="4"/>
              <a:tabLst/>
              <a:defRPr/>
            </a:pPr>
            <a:r>
              <a:rPr lang="en-US" sz="2400" dirty="0"/>
              <a:t>Lack of high spatial resolution data </a:t>
            </a:r>
          </a:p>
          <a:p>
            <a:pPr marL="800100" lvl="1" indent="-342900">
              <a:spcBef>
                <a:spcPts val="200"/>
              </a:spcBef>
              <a:buClr>
                <a:srgbClr val="3289B4"/>
              </a:buClr>
              <a:buFont typeface="Webdings" panose="05030102010509060703" pitchFamily="18" charset="2"/>
              <a:buChar char="4"/>
            </a:pPr>
            <a:r>
              <a:rPr lang="en-US" sz="2000" dirty="0"/>
              <a:t>Pixel size is too large to directly detect algae on beaches</a:t>
            </a:r>
          </a:p>
          <a:p>
            <a:pPr marL="800100" lvl="1" indent="-342900">
              <a:spcBef>
                <a:spcPts val="200"/>
              </a:spcBef>
              <a:buClr>
                <a:srgbClr val="3289B4"/>
              </a:buClr>
              <a:buFont typeface="Webdings" panose="05030102010509060703" pitchFamily="18" charset="2"/>
              <a:buChar char="4"/>
            </a:pPr>
            <a:r>
              <a:rPr lang="en-US" sz="2000" dirty="0"/>
              <a:t>Some datasets not span entire study area</a:t>
            </a:r>
          </a:p>
          <a:p>
            <a:pPr marL="800100" lvl="1" indent="-342900">
              <a:spcBef>
                <a:spcPts val="200"/>
              </a:spcBef>
              <a:buClr>
                <a:srgbClr val="3289B4"/>
              </a:buClr>
              <a:buFont typeface="Webdings" panose="05030102010509060703" pitchFamily="18" charset="2"/>
              <a:buChar char="4"/>
            </a:pPr>
            <a:endParaRPr lang="en-US" sz="2000" dirty="0"/>
          </a:p>
          <a:p>
            <a:pPr marL="342900" indent="-342900">
              <a:spcBef>
                <a:spcPts val="200"/>
              </a:spcBef>
              <a:buClr>
                <a:srgbClr val="3289B4"/>
              </a:buClr>
              <a:buFont typeface="Webdings" panose="05030102010509060703" pitchFamily="18" charset="2"/>
              <a:buChar char="4"/>
            </a:pPr>
            <a:r>
              <a:rPr lang="en-US" sz="2400" dirty="0"/>
              <a:t>Lack of data in general</a:t>
            </a:r>
          </a:p>
          <a:p>
            <a:pPr marL="800100" lvl="1" indent="-342900">
              <a:spcBef>
                <a:spcPts val="200"/>
              </a:spcBef>
              <a:buClr>
                <a:srgbClr val="3289B4"/>
              </a:buClr>
              <a:buFont typeface="Webdings" panose="05030102010509060703" pitchFamily="18" charset="2"/>
              <a:buChar char="4"/>
            </a:pPr>
            <a:r>
              <a:rPr lang="en-US" sz="2000" dirty="0"/>
              <a:t>e.g. Lake Michigan phosphorus levels not found</a:t>
            </a:r>
          </a:p>
        </p:txBody>
      </p:sp>
      <p:sp>
        <p:nvSpPr>
          <p:cNvPr id="2" name="TextBox 1">
            <a:extLst>
              <a:ext uri="{FF2B5EF4-FFF2-40B4-BE49-F238E27FC236}">
                <a16:creationId xmlns:a16="http://schemas.microsoft.com/office/drawing/2014/main" xmlns="" id="{7642DE2D-0D12-FB4C-807B-AF7328195AC4}"/>
              </a:ext>
            </a:extLst>
          </p:cNvPr>
          <p:cNvSpPr txBox="1"/>
          <p:nvPr/>
        </p:nvSpPr>
        <p:spPr>
          <a:xfrm>
            <a:off x="251012" y="107576"/>
            <a:ext cx="1198132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Habitat Suitability = </a:t>
            </a:r>
            <a:r>
              <a:rPr lang="en-US" sz="1600" dirty="0" smtClean="0">
                <a:solidFill>
                  <a:schemeClr val="tx1">
                    <a:lumMod val="75000"/>
                    <a:lumOff val="25000"/>
                  </a:schemeClr>
                </a:solidFill>
                <a:latin typeface="Century Gothic" panose="020B0502020202020204" pitchFamily="34" charset="0"/>
              </a:rPr>
              <a:t>(</a:t>
            </a:r>
            <a:r>
              <a:rPr lang="en-US" sz="1600" u="sng" dirty="0" smtClean="0">
                <a:solidFill>
                  <a:srgbClr val="FF0000"/>
                </a:solidFill>
                <a:latin typeface="Century Gothic" panose="020B0502020202020204" pitchFamily="34" charset="0"/>
              </a:rPr>
              <a:t>?</a:t>
            </a:r>
            <a:r>
              <a:rPr lang="en-US" sz="1600" dirty="0" smtClean="0">
                <a:latin typeface="Century Gothic" panose="020B0502020202020204" pitchFamily="34" charset="0"/>
              </a:rPr>
              <a:t> </a:t>
            </a:r>
            <a:r>
              <a:rPr lang="en-US" sz="1600" dirty="0">
                <a:solidFill>
                  <a:schemeClr val="tx1">
                    <a:lumMod val="75000"/>
                    <a:lumOff val="25000"/>
                  </a:schemeClr>
                </a:solidFill>
                <a:latin typeface="Century Gothic" panose="020B0502020202020204" pitchFamily="34" charset="0"/>
              </a:rPr>
              <a:t>x Bathymetry) + </a:t>
            </a:r>
            <a:r>
              <a:rPr lang="en-US" sz="1600" dirty="0" smtClean="0">
                <a:solidFill>
                  <a:schemeClr val="tx1">
                    <a:lumMod val="75000"/>
                    <a:lumOff val="25000"/>
                  </a:schemeClr>
                </a:solidFill>
                <a:latin typeface="Century Gothic" panose="020B0502020202020204" pitchFamily="34" charset="0"/>
              </a:rPr>
              <a:t>(</a:t>
            </a:r>
            <a:r>
              <a:rPr lang="en-US" sz="1600" u="sng" dirty="0" smtClean="0">
                <a:solidFill>
                  <a:srgbClr val="00B050"/>
                </a:solidFill>
                <a:latin typeface="Century Gothic" panose="020B0502020202020204" pitchFamily="34" charset="0"/>
              </a:rPr>
              <a:t>?</a:t>
            </a:r>
            <a:r>
              <a:rPr lang="en-US" sz="1600" dirty="0" smtClean="0">
                <a:latin typeface="Century Gothic" panose="020B0502020202020204" pitchFamily="34" charset="0"/>
              </a:rPr>
              <a:t> </a:t>
            </a:r>
            <a:r>
              <a:rPr lang="en-US" sz="1600" dirty="0">
                <a:solidFill>
                  <a:schemeClr val="tx1">
                    <a:lumMod val="75000"/>
                    <a:lumOff val="25000"/>
                  </a:schemeClr>
                </a:solidFill>
                <a:latin typeface="Century Gothic" panose="020B0502020202020204" pitchFamily="34" charset="0"/>
              </a:rPr>
              <a:t>x Water Temperature) + </a:t>
            </a:r>
            <a:r>
              <a:rPr lang="en-US" sz="1600" dirty="0" smtClean="0">
                <a:solidFill>
                  <a:schemeClr val="tx1">
                    <a:lumMod val="75000"/>
                    <a:lumOff val="25000"/>
                  </a:schemeClr>
                </a:solidFill>
                <a:latin typeface="Century Gothic" panose="020B0502020202020204" pitchFamily="34" charset="0"/>
              </a:rPr>
              <a:t>(</a:t>
            </a:r>
            <a:r>
              <a:rPr lang="en-US" sz="1600" u="sng" dirty="0" smtClean="0">
                <a:solidFill>
                  <a:srgbClr val="0070C0"/>
                </a:solidFill>
                <a:latin typeface="Century Gothic" panose="020B0502020202020204" pitchFamily="34" charset="0"/>
              </a:rPr>
              <a:t>?</a:t>
            </a:r>
            <a:r>
              <a:rPr lang="en-US" sz="1600" dirty="0" smtClean="0">
                <a:latin typeface="Century Gothic" panose="020B0502020202020204" pitchFamily="34" charset="0"/>
              </a:rPr>
              <a:t> </a:t>
            </a:r>
            <a:r>
              <a:rPr lang="en-US" sz="1600" dirty="0" smtClean="0">
                <a:solidFill>
                  <a:schemeClr val="tx1">
                    <a:lumMod val="75000"/>
                    <a:lumOff val="25000"/>
                  </a:schemeClr>
                </a:solidFill>
                <a:latin typeface="Century Gothic" panose="020B0502020202020204" pitchFamily="34" charset="0"/>
              </a:rPr>
              <a:t>x Substrate) + (</a:t>
            </a:r>
            <a:r>
              <a:rPr lang="en-US" sz="1600" u="sng" dirty="0" smtClean="0">
                <a:solidFill>
                  <a:srgbClr val="FFC000"/>
                </a:solidFill>
                <a:latin typeface="Century Gothic" panose="020B0502020202020204" pitchFamily="34" charset="0"/>
              </a:rPr>
              <a:t>?</a:t>
            </a:r>
            <a:r>
              <a:rPr lang="en-US" sz="1600" dirty="0" smtClean="0">
                <a:latin typeface="Century Gothic" panose="020B0502020202020204" pitchFamily="34" charset="0"/>
              </a:rPr>
              <a:t> </a:t>
            </a:r>
            <a:r>
              <a:rPr lang="en-US" sz="1600" dirty="0">
                <a:solidFill>
                  <a:schemeClr val="tx1">
                    <a:lumMod val="75000"/>
                    <a:lumOff val="25000"/>
                  </a:schemeClr>
                </a:solidFill>
                <a:latin typeface="Century Gothic" panose="020B0502020202020204" pitchFamily="34" charset="0"/>
              </a:rPr>
              <a:t>x Phosphorus Levels) + </a:t>
            </a:r>
            <a:r>
              <a:rPr lang="en-US" sz="1600" dirty="0" smtClean="0">
                <a:solidFill>
                  <a:schemeClr val="tx1">
                    <a:lumMod val="75000"/>
                    <a:lumOff val="25000"/>
                  </a:schemeClr>
                </a:solidFill>
                <a:latin typeface="Century Gothic" panose="020B0502020202020204" pitchFamily="34" charset="0"/>
              </a:rPr>
              <a:t>(</a:t>
            </a:r>
            <a:r>
              <a:rPr lang="en-US" sz="1600" u="sng" dirty="0" smtClean="0">
                <a:solidFill>
                  <a:srgbClr val="7030A0"/>
                </a:solidFill>
                <a:latin typeface="Century Gothic" panose="020B0502020202020204" pitchFamily="34" charset="0"/>
              </a:rPr>
              <a:t>?</a:t>
            </a:r>
            <a:r>
              <a:rPr lang="en-US" sz="1600" dirty="0" smtClean="0">
                <a:latin typeface="Century Gothic" panose="020B0502020202020204" pitchFamily="34" charset="0"/>
              </a:rPr>
              <a:t> </a:t>
            </a:r>
            <a:r>
              <a:rPr lang="en-US" sz="1600" dirty="0">
                <a:solidFill>
                  <a:schemeClr val="tx1">
                    <a:lumMod val="75000"/>
                    <a:lumOff val="25000"/>
                  </a:schemeClr>
                </a:solidFill>
                <a:latin typeface="Century Gothic" panose="020B0502020202020204" pitchFamily="34" charset="0"/>
              </a:rPr>
              <a:t>x Turbidity</a:t>
            </a:r>
            <a:r>
              <a:rPr lang="en-US" sz="1600" dirty="0" smtClean="0">
                <a:solidFill>
                  <a:schemeClr val="tx1">
                    <a:lumMod val="75000"/>
                    <a:lumOff val="25000"/>
                  </a:schemeClr>
                </a:solidFill>
                <a:latin typeface="Century Gothic" panose="020B0502020202020204" pitchFamily="34" charset="0"/>
              </a:rPr>
              <a:t>)</a:t>
            </a:r>
            <a:endParaRPr lang="en-US" sz="16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306765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40"/>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400" dirty="0"/>
              <a:t>Future Work</a:t>
            </a:r>
            <a:r>
              <a:rPr lang="en-US" sz="4400" b="0" i="0" u="none" strike="noStrike" cap="none" dirty="0">
                <a:solidFill>
                  <a:srgbClr val="3289B4"/>
                </a:solidFill>
                <a:sym typeface="Century Gothic"/>
              </a:rPr>
              <a:t>: </a:t>
            </a:r>
            <a:r>
              <a:rPr lang="en-US" sz="4400" i="1" dirty="0"/>
              <a:t>Collector for ArcGIS</a:t>
            </a:r>
            <a:endParaRPr sz="4400" b="0" i="0" u="none" strike="noStrike" cap="none" dirty="0">
              <a:solidFill>
                <a:srgbClr val="3289B4"/>
              </a:solidFill>
              <a:sym typeface="Century Gothic"/>
            </a:endParaRPr>
          </a:p>
        </p:txBody>
      </p:sp>
      <p:sp>
        <p:nvSpPr>
          <p:cNvPr id="1142" name="Google Shape;1142;p40"/>
          <p:cNvSpPr/>
          <p:nvPr/>
        </p:nvSpPr>
        <p:spPr>
          <a:xfrm>
            <a:off x="8337725" y="1014950"/>
            <a:ext cx="1226100" cy="2181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5" name="Group 4">
            <a:extLst>
              <a:ext uri="{FF2B5EF4-FFF2-40B4-BE49-F238E27FC236}">
                <a16:creationId xmlns:a16="http://schemas.microsoft.com/office/drawing/2014/main" xmlns="" id="{41931760-C724-5B4D-87E0-1343D905C985}"/>
              </a:ext>
            </a:extLst>
          </p:cNvPr>
          <p:cNvGrpSpPr>
            <a:grpSpLocks noChangeAspect="1"/>
          </p:cNvGrpSpPr>
          <p:nvPr/>
        </p:nvGrpSpPr>
        <p:grpSpPr>
          <a:xfrm>
            <a:off x="1122307" y="1014950"/>
            <a:ext cx="4360370" cy="5631826"/>
            <a:chOff x="152400" y="1073775"/>
            <a:chExt cx="4360370" cy="5631826"/>
          </a:xfrm>
        </p:grpSpPr>
        <p:pic>
          <p:nvPicPr>
            <p:cNvPr id="1146" name="Google Shape;1146;p40"/>
            <p:cNvPicPr preferRelativeResize="0"/>
            <p:nvPr/>
          </p:nvPicPr>
          <p:blipFill>
            <a:blip r:embed="rId3">
              <a:alphaModFix/>
            </a:blip>
            <a:stretch>
              <a:fillRect/>
            </a:stretch>
          </p:blipFill>
          <p:spPr>
            <a:xfrm>
              <a:off x="152400" y="1073775"/>
              <a:ext cx="4360370" cy="5631826"/>
            </a:xfrm>
            <a:prstGeom prst="rect">
              <a:avLst/>
            </a:prstGeom>
            <a:noFill/>
            <a:ln>
              <a:noFill/>
            </a:ln>
          </p:spPr>
        </p:pic>
        <p:sp>
          <p:nvSpPr>
            <p:cNvPr id="1147" name="Google Shape;1147;p40"/>
            <p:cNvSpPr txBox="1"/>
            <p:nvPr/>
          </p:nvSpPr>
          <p:spPr>
            <a:xfrm>
              <a:off x="1477825" y="1073775"/>
              <a:ext cx="2874900" cy="92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a:solidFill>
                    <a:srgbClr val="FFFFFF"/>
                  </a:solidFill>
                  <a:latin typeface="Century Gothic"/>
                  <a:ea typeface="Century Gothic"/>
                  <a:cs typeface="Century Gothic"/>
                  <a:sym typeface="Century Gothic"/>
                </a:rPr>
                <a:t>Points gathered using Collector for ArcGIS</a:t>
              </a:r>
              <a:endParaRPr sz="2000" b="1" dirty="0">
                <a:solidFill>
                  <a:srgbClr val="FFFFFF"/>
                </a:solidFill>
                <a:latin typeface="Century Gothic"/>
                <a:ea typeface="Century Gothic"/>
                <a:cs typeface="Century Gothic"/>
                <a:sym typeface="Century Gothic"/>
              </a:endParaRPr>
            </a:p>
          </p:txBody>
        </p:sp>
      </p:grpSp>
      <p:pic>
        <p:nvPicPr>
          <p:cNvPr id="1149" name="Google Shape;1149;p40"/>
          <p:cNvPicPr preferRelativeResize="0"/>
          <p:nvPr/>
        </p:nvPicPr>
        <p:blipFill>
          <a:blip r:embed="rId4">
            <a:alphaModFix/>
          </a:blip>
          <a:stretch>
            <a:fillRect/>
          </a:stretch>
        </p:blipFill>
        <p:spPr>
          <a:xfrm>
            <a:off x="7023607" y="1091679"/>
            <a:ext cx="2828925" cy="4314825"/>
          </a:xfrm>
          <a:prstGeom prst="rect">
            <a:avLst/>
          </a:prstGeom>
          <a:noFill/>
          <a:ln>
            <a:noFill/>
          </a:ln>
        </p:spPr>
      </p:pic>
      <p:grpSp>
        <p:nvGrpSpPr>
          <p:cNvPr id="7" name="Group 6">
            <a:extLst>
              <a:ext uri="{FF2B5EF4-FFF2-40B4-BE49-F238E27FC236}">
                <a16:creationId xmlns:a16="http://schemas.microsoft.com/office/drawing/2014/main" xmlns="" id="{BB7E915B-65B0-6C41-AB2D-CE3149D1C053}"/>
              </a:ext>
            </a:extLst>
          </p:cNvPr>
          <p:cNvGrpSpPr/>
          <p:nvPr/>
        </p:nvGrpSpPr>
        <p:grpSpPr>
          <a:xfrm>
            <a:off x="6305448" y="5533815"/>
            <a:ext cx="4064554" cy="1112961"/>
            <a:chOff x="6305448" y="5533815"/>
            <a:chExt cx="4064554" cy="1112961"/>
          </a:xfrm>
        </p:grpSpPr>
        <p:grpSp>
          <p:nvGrpSpPr>
            <p:cNvPr id="3" name="Group 2">
              <a:extLst>
                <a:ext uri="{FF2B5EF4-FFF2-40B4-BE49-F238E27FC236}">
                  <a16:creationId xmlns:a16="http://schemas.microsoft.com/office/drawing/2014/main" xmlns="" id="{6C4EBE00-0C5C-D540-9DA1-3FCCE05F967A}"/>
                </a:ext>
              </a:extLst>
            </p:cNvPr>
            <p:cNvGrpSpPr/>
            <p:nvPr/>
          </p:nvGrpSpPr>
          <p:grpSpPr>
            <a:xfrm>
              <a:off x="6305448" y="6107376"/>
              <a:ext cx="4064554" cy="539400"/>
              <a:chOff x="4756150" y="2434600"/>
              <a:chExt cx="4064554" cy="539400"/>
            </a:xfrm>
          </p:grpSpPr>
          <p:pic>
            <p:nvPicPr>
              <p:cNvPr id="1143" name="Google Shape;1143;p40"/>
              <p:cNvPicPr preferRelativeResize="0"/>
              <p:nvPr/>
            </p:nvPicPr>
            <p:blipFill>
              <a:blip r:embed="rId5">
                <a:alphaModFix/>
              </a:blip>
              <a:stretch>
                <a:fillRect/>
              </a:stretch>
            </p:blipFill>
            <p:spPr>
              <a:xfrm>
                <a:off x="4756150" y="2541613"/>
                <a:ext cx="540350" cy="325375"/>
              </a:xfrm>
              <a:prstGeom prst="rect">
                <a:avLst/>
              </a:prstGeom>
              <a:noFill/>
              <a:ln>
                <a:noFill/>
              </a:ln>
            </p:spPr>
          </p:pic>
          <p:sp>
            <p:nvSpPr>
              <p:cNvPr id="1148" name="Google Shape;1148;p40"/>
              <p:cNvSpPr txBox="1"/>
              <p:nvPr/>
            </p:nvSpPr>
            <p:spPr>
              <a:xfrm>
                <a:off x="5146399" y="2434600"/>
                <a:ext cx="3674305" cy="53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i="1" dirty="0">
                    <a:solidFill>
                      <a:srgbClr val="3F3F3F"/>
                    </a:solidFill>
                    <a:latin typeface="Century Gothic" panose="020B0502020202020204" pitchFamily="34" charset="0"/>
                    <a:ea typeface="Century Gothic"/>
                    <a:cs typeface="Century Gothic"/>
                    <a:sym typeface="Century Gothic"/>
                  </a:rPr>
                  <a:t>Cladophora </a:t>
                </a:r>
                <a:r>
                  <a:rPr lang="en-US" sz="1800" dirty="0">
                    <a:solidFill>
                      <a:srgbClr val="3F3F3F"/>
                    </a:solidFill>
                    <a:latin typeface="Century Gothic" panose="020B0502020202020204" pitchFamily="34" charset="0"/>
                    <a:ea typeface="Century Gothic"/>
                    <a:cs typeface="Century Gothic"/>
                    <a:sym typeface="Century Gothic"/>
                  </a:rPr>
                  <a:t>wash up locations</a:t>
                </a:r>
                <a:endParaRPr sz="1800" dirty="0">
                  <a:solidFill>
                    <a:srgbClr val="3F3F3F"/>
                  </a:solidFill>
                  <a:latin typeface="Century Gothic" panose="020B0502020202020204" pitchFamily="34" charset="0"/>
                  <a:ea typeface="Century Gothic"/>
                  <a:cs typeface="Century Gothic"/>
                  <a:sym typeface="Century Gothic"/>
                </a:endParaRPr>
              </a:p>
            </p:txBody>
          </p:sp>
        </p:grpSp>
        <p:pic>
          <p:nvPicPr>
            <p:cNvPr id="1145" name="Google Shape;1145;p40"/>
            <p:cNvPicPr preferRelativeResize="0"/>
            <p:nvPr/>
          </p:nvPicPr>
          <p:blipFill>
            <a:blip r:embed="rId6">
              <a:alphaModFix/>
            </a:blip>
            <a:stretch>
              <a:fillRect/>
            </a:stretch>
          </p:blipFill>
          <p:spPr>
            <a:xfrm>
              <a:off x="7307930" y="5533815"/>
              <a:ext cx="232581" cy="539400"/>
            </a:xfrm>
            <a:prstGeom prst="rect">
              <a:avLst/>
            </a:prstGeom>
            <a:noFill/>
            <a:ln>
              <a:noFill/>
            </a:ln>
          </p:spPr>
        </p:pic>
        <p:grpSp>
          <p:nvGrpSpPr>
            <p:cNvPr id="11" name="Group 10">
              <a:extLst>
                <a:ext uri="{FF2B5EF4-FFF2-40B4-BE49-F238E27FC236}">
                  <a16:creationId xmlns:a16="http://schemas.microsoft.com/office/drawing/2014/main" xmlns="" id="{62E58930-FDC9-7F41-A800-29DE9159E2E1}"/>
                </a:ext>
              </a:extLst>
            </p:cNvPr>
            <p:cNvGrpSpPr/>
            <p:nvPr/>
          </p:nvGrpSpPr>
          <p:grpSpPr>
            <a:xfrm>
              <a:off x="8058508" y="5594187"/>
              <a:ext cx="1864405" cy="317059"/>
              <a:chOff x="10264775" y="5868742"/>
              <a:chExt cx="1965039" cy="317059"/>
            </a:xfrm>
          </p:grpSpPr>
          <p:sp>
            <p:nvSpPr>
              <p:cNvPr id="12" name="Rectangle 11">
                <a:extLst>
                  <a:ext uri="{FF2B5EF4-FFF2-40B4-BE49-F238E27FC236}">
                    <a16:creationId xmlns:a16="http://schemas.microsoft.com/office/drawing/2014/main" xmlns="" id="{B986E5DE-EE96-C64F-BD3E-E53E8C788DF2}"/>
                  </a:ext>
                </a:extLst>
              </p:cNvPr>
              <p:cNvSpPr>
                <a:spLocks noChangeAspect="1"/>
              </p:cNvSpPr>
              <p:nvPr/>
            </p:nvSpPr>
            <p:spPr>
              <a:xfrm>
                <a:off x="10334620" y="6112649"/>
                <a:ext cx="127939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Century Gothic" panose="020B0502020202020204" pitchFamily="34" charset="0"/>
                </a:endParaRPr>
              </a:p>
            </p:txBody>
          </p:sp>
          <p:cxnSp>
            <p:nvCxnSpPr>
              <p:cNvPr id="13" name="Straight Connector 12">
                <a:extLst>
                  <a:ext uri="{FF2B5EF4-FFF2-40B4-BE49-F238E27FC236}">
                    <a16:creationId xmlns:a16="http://schemas.microsoft.com/office/drawing/2014/main" xmlns="" id="{E58C2D77-7515-7B41-877E-9CD749B18A10}"/>
                  </a:ext>
                </a:extLst>
              </p:cNvPr>
              <p:cNvCxnSpPr/>
              <p:nvPr/>
            </p:nvCxnSpPr>
            <p:spPr>
              <a:xfrm>
                <a:off x="10337795" y="6089498"/>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840719FD-E4A3-6944-9395-FC02D0FDD5F2}"/>
                  </a:ext>
                </a:extLst>
              </p:cNvPr>
              <p:cNvCxnSpPr/>
              <p:nvPr/>
            </p:nvCxnSpPr>
            <p:spPr>
              <a:xfrm>
                <a:off x="11612993" y="6091711"/>
                <a:ext cx="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9F75C54F-BF46-174A-A870-7DB59C0E905E}"/>
                  </a:ext>
                </a:extLst>
              </p:cNvPr>
              <p:cNvSpPr txBox="1"/>
              <p:nvPr/>
            </p:nvSpPr>
            <p:spPr>
              <a:xfrm>
                <a:off x="10264775" y="5868742"/>
                <a:ext cx="148627" cy="276999"/>
              </a:xfrm>
              <a:prstGeom prst="rect">
                <a:avLst/>
              </a:prstGeom>
              <a:noFill/>
            </p:spPr>
            <p:txBody>
              <a:bodyPr wrap="square" rtlCol="0">
                <a:spAutoFit/>
              </a:bodyPr>
              <a:lstStyle/>
              <a:p>
                <a:pPr algn="ctr"/>
                <a:r>
                  <a:rPr lang="en-US" sz="1200" dirty="0">
                    <a:latin typeface="Century Gothic" panose="020B0502020202020204" pitchFamily="34" charset="0"/>
                  </a:rPr>
                  <a:t>0</a:t>
                </a:r>
              </a:p>
            </p:txBody>
          </p:sp>
          <p:sp>
            <p:nvSpPr>
              <p:cNvPr id="16" name="TextBox 15">
                <a:extLst>
                  <a:ext uri="{FF2B5EF4-FFF2-40B4-BE49-F238E27FC236}">
                    <a16:creationId xmlns:a16="http://schemas.microsoft.com/office/drawing/2014/main" xmlns="" id="{32B3C742-3219-3640-8582-02989843FE20}"/>
                  </a:ext>
                </a:extLst>
              </p:cNvPr>
              <p:cNvSpPr txBox="1"/>
              <p:nvPr/>
            </p:nvSpPr>
            <p:spPr>
              <a:xfrm>
                <a:off x="11421269" y="5868742"/>
                <a:ext cx="808545" cy="276999"/>
              </a:xfrm>
              <a:prstGeom prst="rect">
                <a:avLst/>
              </a:prstGeom>
              <a:noFill/>
            </p:spPr>
            <p:txBody>
              <a:bodyPr wrap="square" rtlCol="0">
                <a:spAutoFit/>
              </a:bodyPr>
              <a:lstStyle/>
              <a:p>
                <a:pPr algn="ctr"/>
                <a:r>
                  <a:rPr lang="en-US" sz="1200" dirty="0">
                    <a:latin typeface="Century Gothic" panose="020B0502020202020204" pitchFamily="34" charset="0"/>
                  </a:rPr>
                  <a:t>10 km </a:t>
                </a:r>
              </a:p>
            </p:txBody>
          </p:sp>
        </p:grpSp>
      </p:grpSp>
    </p:spTree>
    <p:extLst>
      <p:ext uri="{BB962C8B-B14F-4D97-AF65-F5344CB8AC3E}">
        <p14:creationId xmlns:p14="http://schemas.microsoft.com/office/powerpoint/2010/main" val="148560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9"/>
                                        </p:tgtEl>
                                        <p:attrNameLst>
                                          <p:attrName>style.visibility</p:attrName>
                                        </p:attrNameLst>
                                      </p:cBhvr>
                                      <p:to>
                                        <p:strVal val="visible"/>
                                      </p:to>
                                    </p:set>
                                    <p:animEffect transition="in" filter="fade">
                                      <p:cBhvr>
                                        <p:cTn id="7" dur="1000"/>
                                        <p:tgtEl>
                                          <p:spTgt spid="1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41"/>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dirty="0">
                <a:solidFill>
                  <a:srgbClr val="3289B4"/>
                </a:solidFill>
                <a:latin typeface="Century Gothic"/>
                <a:ea typeface="Century Gothic"/>
                <a:cs typeface="Century Gothic"/>
                <a:sym typeface="Century Gothic"/>
              </a:rPr>
              <a:t>Future Work</a:t>
            </a:r>
            <a:endParaRPr dirty="0"/>
          </a:p>
        </p:txBody>
      </p:sp>
      <p:sp>
        <p:nvSpPr>
          <p:cNvPr id="1157" name="Google Shape;1157;p41"/>
          <p:cNvSpPr txBox="1"/>
          <p:nvPr/>
        </p:nvSpPr>
        <p:spPr>
          <a:xfrm>
            <a:off x="9228661" y="6541595"/>
            <a:ext cx="3072440" cy="248670"/>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1200"/>
              <a:buFont typeface="Arial"/>
              <a:buNone/>
            </a:pPr>
            <a:r>
              <a:rPr lang="en-US" sz="1200" dirty="0">
                <a:solidFill>
                  <a:schemeClr val="tx1">
                    <a:lumMod val="75000"/>
                    <a:lumOff val="25000"/>
                  </a:schemeClr>
                </a:solidFill>
                <a:latin typeface="Century Gothic"/>
                <a:ea typeface="Century Gothic"/>
                <a:cs typeface="Century Gothic"/>
                <a:sym typeface="Century Gothic"/>
              </a:rPr>
              <a:t>Image Credit: Groundwork Milwaukee</a:t>
            </a:r>
            <a:endParaRPr dirty="0">
              <a:solidFill>
                <a:schemeClr val="tx1">
                  <a:lumMod val="75000"/>
                  <a:lumOff val="25000"/>
                </a:schemeClr>
              </a:solidFill>
            </a:endParaRPr>
          </a:p>
        </p:txBody>
      </p:sp>
      <p:grpSp>
        <p:nvGrpSpPr>
          <p:cNvPr id="4" name="Group 3">
            <a:extLst>
              <a:ext uri="{FF2B5EF4-FFF2-40B4-BE49-F238E27FC236}">
                <a16:creationId xmlns:a16="http://schemas.microsoft.com/office/drawing/2014/main" xmlns="" id="{5869AD1A-92DF-D742-8D3C-AFEF0992697F}"/>
              </a:ext>
            </a:extLst>
          </p:cNvPr>
          <p:cNvGrpSpPr/>
          <p:nvPr/>
        </p:nvGrpSpPr>
        <p:grpSpPr>
          <a:xfrm>
            <a:off x="7459097" y="1407415"/>
            <a:ext cx="4407716" cy="4506080"/>
            <a:chOff x="7645360" y="1017950"/>
            <a:chExt cx="4407716" cy="4506080"/>
          </a:xfrm>
        </p:grpSpPr>
        <p:pic>
          <p:nvPicPr>
            <p:cNvPr id="1156" name="Google Shape;1156;p41"/>
            <p:cNvPicPr preferRelativeResize="0"/>
            <p:nvPr/>
          </p:nvPicPr>
          <p:blipFill>
            <a:blip r:embed="rId3">
              <a:alphaModFix/>
            </a:blip>
            <a:stretch>
              <a:fillRect/>
            </a:stretch>
          </p:blipFill>
          <p:spPr>
            <a:xfrm>
              <a:off x="7645360" y="2576528"/>
              <a:ext cx="2203858" cy="2947502"/>
            </a:xfrm>
            <a:prstGeom prst="rect">
              <a:avLst/>
            </a:prstGeom>
            <a:noFill/>
            <a:ln>
              <a:noFill/>
            </a:ln>
          </p:spPr>
        </p:pic>
        <p:pic>
          <p:nvPicPr>
            <p:cNvPr id="1158" name="Google Shape;1158;p41"/>
            <p:cNvPicPr preferRelativeResize="0"/>
            <p:nvPr/>
          </p:nvPicPr>
          <p:blipFill>
            <a:blip r:embed="rId4">
              <a:alphaModFix/>
            </a:blip>
            <a:stretch>
              <a:fillRect/>
            </a:stretch>
          </p:blipFill>
          <p:spPr>
            <a:xfrm>
              <a:off x="9849218" y="1017950"/>
              <a:ext cx="2203858" cy="2947502"/>
            </a:xfrm>
            <a:prstGeom prst="rect">
              <a:avLst/>
            </a:prstGeom>
            <a:noFill/>
            <a:ln>
              <a:noFill/>
            </a:ln>
          </p:spPr>
        </p:pic>
      </p:grpSp>
      <p:sp>
        <p:nvSpPr>
          <p:cNvPr id="10" name="Text Placeholder 3">
            <a:extLst>
              <a:ext uri="{FF2B5EF4-FFF2-40B4-BE49-F238E27FC236}">
                <a16:creationId xmlns:a16="http://schemas.microsoft.com/office/drawing/2014/main" xmlns="" id="{09EEFFB2-DC28-5345-915C-73E301DF33E7}"/>
              </a:ext>
            </a:extLst>
          </p:cNvPr>
          <p:cNvSpPr txBox="1">
            <a:spLocks/>
          </p:cNvSpPr>
          <p:nvPr/>
        </p:nvSpPr>
        <p:spPr>
          <a:xfrm>
            <a:off x="1000124" y="1445757"/>
            <a:ext cx="6262819" cy="49550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600"/>
              </a:spcAft>
              <a:buClr>
                <a:srgbClr val="3289B4"/>
              </a:buClr>
              <a:buSzTx/>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Attempt Different Approaches for Detection</a:t>
            </a:r>
          </a:p>
          <a:p>
            <a:pPr marL="342900" marR="0" lvl="0" indent="-342900" algn="l" defTabSz="914400" rtl="0" eaLnBrk="1" fontAlgn="auto" latinLnBrk="0" hangingPunct="1">
              <a:lnSpc>
                <a:spcPct val="90000"/>
              </a:lnSpc>
              <a:spcBef>
                <a:spcPts val="1000"/>
              </a:spcBef>
              <a:spcAft>
                <a:spcPts val="600"/>
              </a:spcAft>
              <a:buClr>
                <a:srgbClr val="3289B4"/>
              </a:buClr>
              <a:buSzTx/>
              <a:buFont typeface="Wingdings 3" panose="05040102010807070707" pitchFamily="18" charset="2"/>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Synthetic Aperture Radar</a:t>
            </a:r>
          </a:p>
          <a:p>
            <a:pPr marL="342900" marR="0" lvl="0" indent="-342900" algn="l" defTabSz="914400" rtl="0" eaLnBrk="1" fontAlgn="auto" latinLnBrk="0" hangingPunct="1">
              <a:lnSpc>
                <a:spcPct val="90000"/>
              </a:lnSpc>
              <a:spcBef>
                <a:spcPts val="1000"/>
              </a:spcBef>
              <a:spcAft>
                <a:spcPts val="600"/>
              </a:spcAft>
              <a:buClr>
                <a:srgbClr val="3289B4"/>
              </a:buClr>
              <a:buSzTx/>
              <a:buFont typeface="Wingdings 3" panose="05040102010807070707" pitchFamily="18" charset="2"/>
              <a:buChar char="}"/>
              <a:tabLst/>
              <a:defRPr/>
            </a:pPr>
            <a:r>
              <a:rPr lang="en-US" sz="2200" dirty="0"/>
              <a:t>Software for Assisted Habitat Modeling</a:t>
            </a:r>
          </a:p>
          <a:p>
            <a:pPr marR="0" lvl="0" algn="l" defTabSz="914400" rtl="0" eaLnBrk="1" fontAlgn="auto" latinLnBrk="0" hangingPunct="1">
              <a:lnSpc>
                <a:spcPct val="90000"/>
              </a:lnSpc>
              <a:spcBef>
                <a:spcPts val="1000"/>
              </a:spcBef>
              <a:spcAft>
                <a:spcPts val="600"/>
              </a:spcAft>
              <a:buClr>
                <a:srgbClr val="3289B4"/>
              </a:buClr>
              <a:buSzTx/>
              <a:tabLst/>
              <a:defRPr/>
            </a:pPr>
            <a:endParaRPr kumimoji="0" lang="en-US" sz="2200" b="1" i="0" u="none" strike="noStrike" kern="1200" cap="none" spc="0" normalizeH="0" baseline="0" noProof="0" dirty="0">
              <a:ln>
                <a:noFill/>
              </a:ln>
              <a:effectLst/>
              <a:uLnTx/>
              <a:uFillTx/>
              <a:latin typeface="Century Gothic" panose="020B0502020202020204" pitchFamily="34" charset="0"/>
              <a:ea typeface="+mn-ea"/>
              <a:cs typeface="+mn-cs"/>
            </a:endParaRPr>
          </a:p>
          <a:p>
            <a:pPr marR="0" lvl="0" algn="l" defTabSz="914400" rtl="0" eaLnBrk="1" fontAlgn="auto" latinLnBrk="0" hangingPunct="1">
              <a:lnSpc>
                <a:spcPct val="90000"/>
              </a:lnSpc>
              <a:spcBef>
                <a:spcPts val="1000"/>
              </a:spcBef>
              <a:spcAft>
                <a:spcPts val="600"/>
              </a:spcAft>
              <a:buClr>
                <a:srgbClr val="3289B4"/>
              </a:buClr>
              <a:buSzTx/>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Incorporate Community Science</a:t>
            </a:r>
          </a:p>
          <a:p>
            <a:pPr marL="342900" marR="0" lvl="0" indent="-342900" algn="l" defTabSz="914400" rtl="0" eaLnBrk="1" fontAlgn="auto" latinLnBrk="0" hangingPunct="1">
              <a:lnSpc>
                <a:spcPct val="90000"/>
              </a:lnSpc>
              <a:spcBef>
                <a:spcPts val="1000"/>
              </a:spcBef>
              <a:spcAft>
                <a:spcPts val="600"/>
              </a:spcAft>
              <a:buClr>
                <a:srgbClr val="3289B4"/>
              </a:buClr>
              <a:buSzTx/>
              <a:buFont typeface="Wingdings 3" panose="05040102010807070707" pitchFamily="18" charset="2"/>
              <a:buChar char="}"/>
              <a:tabLst/>
              <a:defRPr/>
            </a:pPr>
            <a:r>
              <a:rPr lang="en-US" sz="2200" dirty="0"/>
              <a:t>Launch social media campaign on Twitter</a:t>
            </a:r>
          </a:p>
          <a:p>
            <a:pPr marR="0" lvl="0" algn="l" defTabSz="914400" rtl="0" eaLnBrk="1" fontAlgn="auto" latinLnBrk="0" hangingPunct="1">
              <a:lnSpc>
                <a:spcPct val="90000"/>
              </a:lnSpc>
              <a:spcBef>
                <a:spcPts val="1000"/>
              </a:spcBef>
              <a:spcAft>
                <a:spcPts val="600"/>
              </a:spcAft>
              <a:buClr>
                <a:srgbClr val="3289B4"/>
              </a:buClr>
              <a:buSzTx/>
              <a:tabLst/>
              <a:defRPr/>
            </a:pPr>
            <a:endParaRPr lang="en-US" sz="2200" b="1" dirty="0"/>
          </a:p>
          <a:p>
            <a:pPr marR="0" lvl="0" algn="l" defTabSz="914400" rtl="0" eaLnBrk="1" fontAlgn="auto" latinLnBrk="0" hangingPunct="1">
              <a:lnSpc>
                <a:spcPct val="90000"/>
              </a:lnSpc>
              <a:spcBef>
                <a:spcPts val="1000"/>
              </a:spcBef>
              <a:spcAft>
                <a:spcPts val="600"/>
              </a:spcAft>
              <a:buClr>
                <a:srgbClr val="3289B4"/>
              </a:buClr>
              <a:buSzTx/>
              <a:tabLst/>
              <a:defRPr/>
            </a:pPr>
            <a:r>
              <a:rPr lang="en-US" sz="2200" b="1" dirty="0"/>
              <a:t>Validate Models with </a:t>
            </a:r>
            <a:r>
              <a:rPr lang="en-US" sz="2200" b="1" i="1" dirty="0"/>
              <a:t>in situ Data</a:t>
            </a:r>
            <a:endParaRPr lang="en-US" sz="2200" b="1" dirty="0"/>
          </a:p>
          <a:p>
            <a:pPr marL="342900" marR="0" lvl="0" indent="-342900" algn="l" defTabSz="914400" rtl="0" eaLnBrk="1" fontAlgn="auto" latinLnBrk="0" hangingPunct="1">
              <a:lnSpc>
                <a:spcPct val="90000"/>
              </a:lnSpc>
              <a:spcBef>
                <a:spcPts val="1000"/>
              </a:spcBef>
              <a:spcAft>
                <a:spcPts val="600"/>
              </a:spcAft>
              <a:buClr>
                <a:srgbClr val="3289B4"/>
              </a:buClr>
              <a:buSzTx/>
              <a:buFont typeface="Wingdings 3" panose="05040102010807070707" pitchFamily="18" charset="2"/>
              <a:buChar char="}"/>
              <a:tabLst/>
              <a:defRPr/>
            </a:pPr>
            <a:r>
              <a:rPr lang="en-US" sz="2200" dirty="0"/>
              <a:t>Collector for ArcGIS </a:t>
            </a:r>
          </a:p>
          <a:p>
            <a:pPr marL="342900" marR="0" lvl="0" indent="-342900" algn="l" defTabSz="914400" rtl="0" eaLnBrk="1" fontAlgn="auto" latinLnBrk="0" hangingPunct="1">
              <a:lnSpc>
                <a:spcPct val="90000"/>
              </a:lnSpc>
              <a:spcBef>
                <a:spcPts val="1000"/>
              </a:spcBef>
              <a:spcAft>
                <a:spcPts val="600"/>
              </a:spcAft>
              <a:buClr>
                <a:srgbClr val="3289B4"/>
              </a:buClr>
              <a:buSzTx/>
              <a:buFont typeface="Wingdings 3" panose="05040102010807070707" pitchFamily="18" charset="2"/>
              <a:buChar char="}"/>
              <a:tabLst/>
              <a:defRPr/>
            </a:pPr>
            <a:r>
              <a:rPr lang="en-US" sz="2200" dirty="0"/>
              <a:t>Community science campaign</a:t>
            </a:r>
            <a:endParaRPr kumimoji="0" lang="en-US" sz="2200"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1841779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43"/>
          <p:cNvSpPr txBox="1">
            <a:spLocks noGrp="1"/>
          </p:cNvSpPr>
          <p:nvPr>
            <p:ph type="title"/>
          </p:nvPr>
        </p:nvSpPr>
        <p:spPr>
          <a:xfrm>
            <a:off x="2306220" y="440265"/>
            <a:ext cx="7562625" cy="10650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289B4"/>
              </a:buClr>
              <a:buSzPts val="4800"/>
              <a:buFont typeface="Century Gothic"/>
              <a:buNone/>
            </a:pPr>
            <a:r>
              <a:rPr lang="en-US" sz="4800" b="0" i="0" u="none" strike="noStrike" cap="none" dirty="0">
                <a:solidFill>
                  <a:srgbClr val="3289B4"/>
                </a:solidFill>
                <a:latin typeface="Century Gothic"/>
                <a:ea typeface="Century Gothic"/>
                <a:cs typeface="Century Gothic"/>
                <a:sym typeface="Century Gothic"/>
              </a:rPr>
              <a:t>Conclusions</a:t>
            </a:r>
            <a:endParaRPr dirty="0"/>
          </a:p>
        </p:txBody>
      </p:sp>
      <p:sp>
        <p:nvSpPr>
          <p:cNvPr id="4" name="Text Placeholder 3">
            <a:extLst>
              <a:ext uri="{FF2B5EF4-FFF2-40B4-BE49-F238E27FC236}">
                <a16:creationId xmlns:a16="http://schemas.microsoft.com/office/drawing/2014/main" xmlns="" id="{2ED1B3AA-E2AC-FA43-961D-DE2231D765C3}"/>
              </a:ext>
            </a:extLst>
          </p:cNvPr>
          <p:cNvSpPr txBox="1">
            <a:spLocks/>
          </p:cNvSpPr>
          <p:nvPr/>
        </p:nvSpPr>
        <p:spPr>
          <a:xfrm>
            <a:off x="2543278" y="1420607"/>
            <a:ext cx="7499459" cy="103472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Aft>
                <a:spcPts val="600"/>
              </a:spcAft>
              <a:buClr>
                <a:srgbClr val="3289B4"/>
              </a:buClr>
              <a:buFont typeface="Wingdings 3" panose="05040102010807070707" pitchFamily="18" charset="2"/>
              <a:buChar char="}"/>
            </a:pPr>
            <a:r>
              <a:rPr lang="en-US" sz="2000" kern="0" dirty="0">
                <a:solidFill>
                  <a:schemeClr val="tx1">
                    <a:lumMod val="75000"/>
                    <a:lumOff val="25000"/>
                  </a:schemeClr>
                </a:solidFill>
                <a:latin typeface="Century Gothic" panose="020B0502020202020204" pitchFamily="34" charset="0"/>
              </a:rPr>
              <a:t>Creating </a:t>
            </a:r>
            <a:r>
              <a:rPr lang="en-US" sz="2000" dirty="0">
                <a:solidFill>
                  <a:schemeClr val="tx1">
                    <a:lumMod val="75000"/>
                    <a:lumOff val="25000"/>
                  </a:schemeClr>
                </a:solidFill>
                <a:latin typeface="Century Gothic" panose="020B0502020202020204" pitchFamily="34" charset="0"/>
              </a:rPr>
              <a:t>a </a:t>
            </a:r>
            <a:r>
              <a:rPr lang="en-US" sz="2000" i="1" dirty="0">
                <a:solidFill>
                  <a:schemeClr val="tx1">
                    <a:lumMod val="75000"/>
                    <a:lumOff val="25000"/>
                  </a:schemeClr>
                </a:solidFill>
                <a:latin typeface="Century Gothic" panose="020B0502020202020204" pitchFamily="34" charset="0"/>
              </a:rPr>
              <a:t>Cladophora</a:t>
            </a:r>
            <a:r>
              <a:rPr lang="en-US" sz="2000" dirty="0">
                <a:solidFill>
                  <a:schemeClr val="tx1">
                    <a:lumMod val="75000"/>
                    <a:lumOff val="25000"/>
                  </a:schemeClr>
                </a:solidFill>
                <a:latin typeface="Century Gothic" panose="020B0502020202020204" pitchFamily="34" charset="0"/>
              </a:rPr>
              <a:t> Habitat Suitability Map is difficult due to the lack of data and research in the Great Lakes Region</a:t>
            </a:r>
          </a:p>
          <a:p>
            <a:pPr>
              <a:spcAft>
                <a:spcPts val="600"/>
              </a:spcAft>
              <a:buClr>
                <a:srgbClr val="3289B4"/>
              </a:buClr>
            </a:pPr>
            <a:endParaRPr lang="en-US" sz="2000" dirty="0">
              <a:solidFill>
                <a:schemeClr val="tx1">
                  <a:lumMod val="75000"/>
                  <a:lumOff val="25000"/>
                </a:schemeClr>
              </a:solidFill>
              <a:latin typeface="Century Gothic" panose="020B0502020202020204" pitchFamily="34" charset="0"/>
            </a:endParaRPr>
          </a:p>
          <a:p>
            <a:pPr marL="342900" indent="-342900">
              <a:spcAft>
                <a:spcPts val="600"/>
              </a:spcAft>
              <a:buClr>
                <a:srgbClr val="3289B4"/>
              </a:buClr>
              <a:buFont typeface="Wingdings 3" panose="05040102010807070707" pitchFamily="18" charset="2"/>
              <a:buChar char="}"/>
            </a:pPr>
            <a:endParaRPr lang="en-US" sz="2000" kern="0" dirty="0">
              <a:solidFill>
                <a:schemeClr val="tx1">
                  <a:lumMod val="75000"/>
                  <a:lumOff val="25000"/>
                </a:schemeClr>
              </a:solidFill>
              <a:latin typeface="Century Gothic" panose="020B0502020202020204" pitchFamily="34" charset="0"/>
            </a:endParaRPr>
          </a:p>
        </p:txBody>
      </p:sp>
      <p:sp>
        <p:nvSpPr>
          <p:cNvPr id="7" name="Text Placeholder 3">
            <a:extLst>
              <a:ext uri="{FF2B5EF4-FFF2-40B4-BE49-F238E27FC236}">
                <a16:creationId xmlns:a16="http://schemas.microsoft.com/office/drawing/2014/main" xmlns="" id="{6C3BD569-5D8D-A448-B507-B29F6EA61AC9}"/>
              </a:ext>
            </a:extLst>
          </p:cNvPr>
          <p:cNvSpPr txBox="1">
            <a:spLocks/>
          </p:cNvSpPr>
          <p:nvPr/>
        </p:nvSpPr>
        <p:spPr>
          <a:xfrm>
            <a:off x="2543278" y="2553599"/>
            <a:ext cx="7499459" cy="77893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Aft>
                <a:spcPts val="600"/>
              </a:spcAft>
              <a:buClr>
                <a:srgbClr val="3289B4"/>
              </a:buClr>
              <a:buFont typeface="Wingdings 3" panose="05040102010807070707" pitchFamily="18" charset="2"/>
              <a:buChar char="}"/>
            </a:pPr>
            <a:r>
              <a:rPr lang="en-US" sz="2000" dirty="0">
                <a:solidFill>
                  <a:schemeClr val="tx1">
                    <a:lumMod val="75000"/>
                    <a:lumOff val="25000"/>
                  </a:schemeClr>
                </a:solidFill>
                <a:latin typeface="Century Gothic" panose="020B0502020202020204" pitchFamily="34" charset="0"/>
              </a:rPr>
              <a:t>SAV maps shows a substantial amount of </a:t>
            </a:r>
            <a:r>
              <a:rPr lang="en-US" sz="2000" i="1" dirty="0">
                <a:solidFill>
                  <a:schemeClr val="tx1">
                    <a:lumMod val="75000"/>
                    <a:lumOff val="25000"/>
                  </a:schemeClr>
                </a:solidFill>
                <a:latin typeface="Century Gothic" panose="020B0502020202020204" pitchFamily="34" charset="0"/>
              </a:rPr>
              <a:t>Cladophora</a:t>
            </a:r>
            <a:r>
              <a:rPr lang="en-US" sz="2000" dirty="0">
                <a:solidFill>
                  <a:schemeClr val="tx1">
                    <a:lumMod val="75000"/>
                    <a:lumOff val="25000"/>
                  </a:schemeClr>
                </a:solidFill>
                <a:latin typeface="Century Gothic" panose="020B0502020202020204" pitchFamily="34" charset="0"/>
              </a:rPr>
              <a:t> within the 10 meter bathymetry contour</a:t>
            </a:r>
          </a:p>
        </p:txBody>
      </p:sp>
      <p:sp>
        <p:nvSpPr>
          <p:cNvPr id="8" name="Text Placeholder 3">
            <a:extLst>
              <a:ext uri="{FF2B5EF4-FFF2-40B4-BE49-F238E27FC236}">
                <a16:creationId xmlns:a16="http://schemas.microsoft.com/office/drawing/2014/main" xmlns="" id="{2DC9841A-8F4E-8D4B-8CF3-7AD48BD21BB6}"/>
              </a:ext>
            </a:extLst>
          </p:cNvPr>
          <p:cNvSpPr txBox="1">
            <a:spLocks/>
          </p:cNvSpPr>
          <p:nvPr/>
        </p:nvSpPr>
        <p:spPr>
          <a:xfrm>
            <a:off x="2543278" y="3430796"/>
            <a:ext cx="7499459" cy="98572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Aft>
                <a:spcPts val="600"/>
              </a:spcAft>
              <a:buClr>
                <a:srgbClr val="3289B4"/>
              </a:buClr>
              <a:buFont typeface="Wingdings 3" panose="05040102010807070707" pitchFamily="18" charset="2"/>
              <a:buChar char="}"/>
            </a:pPr>
            <a:r>
              <a:rPr lang="en-US" sz="2000" i="1" kern="0" dirty="0">
                <a:solidFill>
                  <a:schemeClr val="tx1">
                    <a:lumMod val="75000"/>
                    <a:lumOff val="25000"/>
                  </a:schemeClr>
                </a:solidFill>
                <a:latin typeface="Century Gothic" panose="020B0502020202020204" pitchFamily="34" charset="0"/>
              </a:rPr>
              <a:t>Cladophora</a:t>
            </a:r>
            <a:r>
              <a:rPr lang="en-US" sz="2000" kern="0" dirty="0">
                <a:solidFill>
                  <a:schemeClr val="tx1">
                    <a:lumMod val="75000"/>
                    <a:lumOff val="25000"/>
                  </a:schemeClr>
                </a:solidFill>
                <a:latin typeface="Century Gothic" panose="020B0502020202020204" pitchFamily="34" charset="0"/>
              </a:rPr>
              <a:t> </a:t>
            </a:r>
            <a:r>
              <a:rPr lang="en-US" sz="2000" dirty="0">
                <a:solidFill>
                  <a:schemeClr val="tx1">
                    <a:lumMod val="75000"/>
                    <a:lumOff val="25000"/>
                  </a:schemeClr>
                </a:solidFill>
                <a:latin typeface="Century Gothic" panose="020B0502020202020204" pitchFamily="34" charset="0"/>
              </a:rPr>
              <a:t>Predictive Washup Maps suggest that the southern beaches will generally experience more algae deposition</a:t>
            </a:r>
          </a:p>
        </p:txBody>
      </p:sp>
      <p:sp>
        <p:nvSpPr>
          <p:cNvPr id="9" name="Text Placeholder 3">
            <a:extLst>
              <a:ext uri="{FF2B5EF4-FFF2-40B4-BE49-F238E27FC236}">
                <a16:creationId xmlns:a16="http://schemas.microsoft.com/office/drawing/2014/main" xmlns="" id="{B46D47FD-1FB8-F748-94C3-9883ECF09E0C}"/>
              </a:ext>
            </a:extLst>
          </p:cNvPr>
          <p:cNvSpPr txBox="1">
            <a:spLocks/>
          </p:cNvSpPr>
          <p:nvPr/>
        </p:nvSpPr>
        <p:spPr>
          <a:xfrm>
            <a:off x="2543278" y="4514783"/>
            <a:ext cx="7499459" cy="102267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Aft>
                <a:spcPts val="600"/>
              </a:spcAft>
              <a:buClr>
                <a:srgbClr val="3289B4"/>
              </a:buClr>
              <a:buFont typeface="Wingdings 3" panose="05040102010807070707" pitchFamily="18" charset="2"/>
              <a:buChar char="}"/>
            </a:pPr>
            <a:r>
              <a:rPr lang="en-US" sz="2000" dirty="0">
                <a:solidFill>
                  <a:schemeClr val="tx1">
                    <a:lumMod val="75000"/>
                    <a:lumOff val="25000"/>
                  </a:schemeClr>
                </a:solidFill>
                <a:latin typeface="Century Gothic" panose="020B0502020202020204" pitchFamily="34" charset="0"/>
              </a:rPr>
              <a:t>Floating Algae Index maps reveal that accurately predicting washup locations is challenging due to the variability of wind and water surface currents</a:t>
            </a:r>
          </a:p>
          <a:p>
            <a:pPr marL="342900" indent="-342900">
              <a:spcAft>
                <a:spcPts val="600"/>
              </a:spcAft>
              <a:buClr>
                <a:srgbClr val="3289B4"/>
              </a:buClr>
              <a:buFont typeface="Wingdings 3" panose="05040102010807070707" pitchFamily="18" charset="2"/>
              <a:buChar char="}"/>
            </a:pPr>
            <a:endParaRPr lang="en-US" sz="2000" kern="0" dirty="0">
              <a:solidFill>
                <a:schemeClr val="tx1">
                  <a:lumMod val="75000"/>
                  <a:lumOff val="25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xmlns="" id="{9BBDBEA9-CCE0-7C46-B9A2-88AA46297DC8}"/>
              </a:ext>
            </a:extLst>
          </p:cNvPr>
          <p:cNvSpPr/>
          <p:nvPr/>
        </p:nvSpPr>
        <p:spPr>
          <a:xfrm>
            <a:off x="2543278" y="5635719"/>
            <a:ext cx="7498080" cy="1015663"/>
          </a:xfrm>
          <a:prstGeom prst="rect">
            <a:avLst/>
          </a:prstGeom>
        </p:spPr>
        <p:txBody>
          <a:bodyPr wrap="square">
            <a:spAutoFit/>
          </a:bodyPr>
          <a:lstStyle/>
          <a:p>
            <a:pPr marL="342900" indent="-342900">
              <a:spcAft>
                <a:spcPts val="600"/>
              </a:spcAft>
              <a:buClr>
                <a:srgbClr val="3289B4"/>
              </a:buClr>
              <a:buFont typeface="Wingdings 3" panose="05040102010807070707" pitchFamily="18" charset="2"/>
              <a:buChar char="}"/>
            </a:pPr>
            <a:r>
              <a:rPr lang="en-US" sz="2000" dirty="0">
                <a:solidFill>
                  <a:schemeClr val="tx1">
                    <a:lumMod val="75000"/>
                    <a:lumOff val="25000"/>
                  </a:schemeClr>
                </a:solidFill>
                <a:latin typeface="Century Gothic" panose="020B0502020202020204" pitchFamily="34" charset="0"/>
              </a:rPr>
              <a:t>Data data points from the ArcGIS Collector App will be used during the fall 2018 DEVELOP term to assess the accuracy of the </a:t>
            </a:r>
            <a:r>
              <a:rPr lang="en-US" sz="2000" i="1" dirty="0">
                <a:solidFill>
                  <a:schemeClr val="tx1">
                    <a:lumMod val="75000"/>
                    <a:lumOff val="25000"/>
                  </a:schemeClr>
                </a:solidFill>
                <a:latin typeface="Century Gothic" panose="020B0502020202020204" pitchFamily="34" charset="0"/>
              </a:rPr>
              <a:t>Cladophora</a:t>
            </a:r>
            <a:r>
              <a:rPr lang="en-US" sz="2000" dirty="0">
                <a:solidFill>
                  <a:schemeClr val="tx1">
                    <a:lumMod val="75000"/>
                    <a:lumOff val="25000"/>
                  </a:schemeClr>
                </a:solidFill>
                <a:latin typeface="Century Gothic" panose="020B0502020202020204" pitchFamily="34" charset="0"/>
              </a:rPr>
              <a:t> Predictive Washup Map</a:t>
            </a:r>
          </a:p>
        </p:txBody>
      </p:sp>
    </p:spTree>
    <p:extLst>
      <p:ext uri="{BB962C8B-B14F-4D97-AF65-F5344CB8AC3E}">
        <p14:creationId xmlns:p14="http://schemas.microsoft.com/office/powerpoint/2010/main" val="297828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44"/>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320"/>
              <a:buFont typeface="Century Gothic"/>
              <a:buNone/>
            </a:pPr>
            <a:r>
              <a:rPr lang="en-US" sz="4320" b="0" i="0" u="none" strike="noStrike" cap="none" dirty="0">
                <a:solidFill>
                  <a:srgbClr val="3289B4"/>
                </a:solidFill>
                <a:latin typeface="Century Gothic"/>
                <a:ea typeface="Century Gothic"/>
                <a:cs typeface="Century Gothic"/>
                <a:sym typeface="Century Gothic"/>
              </a:rPr>
              <a:t>Acknowledgments</a:t>
            </a:r>
            <a:endParaRPr dirty="0"/>
          </a:p>
        </p:txBody>
      </p:sp>
      <p:sp>
        <p:nvSpPr>
          <p:cNvPr id="4" name="Text Placeholder 3">
            <a:extLst>
              <a:ext uri="{FF2B5EF4-FFF2-40B4-BE49-F238E27FC236}">
                <a16:creationId xmlns:a16="http://schemas.microsoft.com/office/drawing/2014/main" xmlns="" id="{F04A0F82-F3A5-6843-BA7D-61AFE6495014}"/>
              </a:ext>
            </a:extLst>
          </p:cNvPr>
          <p:cNvSpPr txBox="1">
            <a:spLocks/>
          </p:cNvSpPr>
          <p:nvPr/>
        </p:nvSpPr>
        <p:spPr>
          <a:xfrm>
            <a:off x="1000124" y="912157"/>
            <a:ext cx="11191876" cy="701264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indent="0">
              <a:spcAft>
                <a:spcPts val="600"/>
              </a:spcAft>
              <a:buClr>
                <a:srgbClr val="3289B4"/>
              </a:buClr>
            </a:pPr>
            <a:r>
              <a:rPr lang="en-US" sz="2200" b="1" kern="0" dirty="0">
                <a:solidFill>
                  <a:schemeClr val="tx1">
                    <a:lumMod val="75000"/>
                    <a:lumOff val="25000"/>
                  </a:schemeClr>
                </a:solidFill>
              </a:rPr>
              <a:t>Groundwork Milwaukee</a:t>
            </a:r>
          </a:p>
          <a:p>
            <a:pPr marL="342900" indent="-342900">
              <a:spcAft>
                <a:spcPts val="600"/>
              </a:spcAft>
              <a:buClr>
                <a:srgbClr val="3289B4"/>
              </a:buClr>
              <a:buFont typeface="Wingdings 3" panose="05040102010807070707" pitchFamily="18" charset="2"/>
              <a:buChar char="}"/>
            </a:pPr>
            <a:r>
              <a:rPr lang="en-US" sz="1800" kern="0" dirty="0">
                <a:solidFill>
                  <a:schemeClr val="tx1">
                    <a:lumMod val="75000"/>
                    <a:lumOff val="25000"/>
                  </a:schemeClr>
                </a:solidFill>
              </a:rPr>
              <a:t>D</a:t>
            </a:r>
            <a:r>
              <a:rPr lang="en-US" sz="1800" dirty="0">
                <a:solidFill>
                  <a:schemeClr val="tx1">
                    <a:lumMod val="75000"/>
                    <a:lumOff val="25000"/>
                  </a:schemeClr>
                </a:solidFill>
              </a:rPr>
              <a:t>eneine Christa Powell, Executive Director</a:t>
            </a:r>
          </a:p>
          <a:p>
            <a:pPr marL="342900" indent="-342900">
              <a:spcAft>
                <a:spcPts val="600"/>
              </a:spcAft>
              <a:buClr>
                <a:srgbClr val="3289B4"/>
              </a:buClr>
              <a:buFont typeface="Wingdings 3" panose="05040102010807070707" pitchFamily="18" charset="2"/>
              <a:buChar char="}"/>
            </a:pPr>
            <a:r>
              <a:rPr lang="en-US" sz="1800" kern="0" dirty="0">
                <a:solidFill>
                  <a:schemeClr val="tx1">
                    <a:lumMod val="75000"/>
                    <a:lumOff val="25000"/>
                  </a:schemeClr>
                </a:solidFill>
              </a:rPr>
              <a:t>La</a:t>
            </a:r>
            <a:r>
              <a:rPr lang="en-US" sz="1800" dirty="0">
                <a:solidFill>
                  <a:schemeClr val="tx1">
                    <a:lumMod val="75000"/>
                    <a:lumOff val="25000"/>
                  </a:schemeClr>
                </a:solidFill>
              </a:rPr>
              <a:t>wrence Hoffman, GIS Program Manager</a:t>
            </a:r>
            <a:endParaRPr lang="en-US" sz="1800" kern="0" dirty="0">
              <a:solidFill>
                <a:schemeClr val="tx1">
                  <a:lumMod val="75000"/>
                  <a:lumOff val="25000"/>
                </a:schemeClr>
              </a:solidFill>
            </a:endParaRPr>
          </a:p>
          <a:p>
            <a:pPr marL="342900" indent="-342900">
              <a:spcAft>
                <a:spcPts val="600"/>
              </a:spcAft>
              <a:buClr>
                <a:srgbClr val="3289B4"/>
              </a:buClr>
              <a:buFont typeface="Wingdings 3" panose="05040102010807070707" pitchFamily="18" charset="2"/>
              <a:buChar char="}"/>
            </a:pPr>
            <a:r>
              <a:rPr lang="en-US" sz="1800" kern="0" dirty="0">
                <a:solidFill>
                  <a:schemeClr val="tx1">
                    <a:lumMod val="75000"/>
                    <a:lumOff val="25000"/>
                  </a:schemeClr>
                </a:solidFill>
              </a:rPr>
              <a:t>Alex </a:t>
            </a:r>
            <a:r>
              <a:rPr lang="en-US" sz="1800" dirty="0" err="1">
                <a:solidFill>
                  <a:schemeClr val="tx1">
                    <a:lumMod val="75000"/>
                    <a:lumOff val="25000"/>
                  </a:schemeClr>
                </a:solidFill>
              </a:rPr>
              <a:t>Halloway</a:t>
            </a:r>
            <a:r>
              <a:rPr lang="en-US" sz="1800" dirty="0">
                <a:solidFill>
                  <a:schemeClr val="tx1">
                    <a:lumMod val="75000"/>
                    <a:lumOff val="25000"/>
                  </a:schemeClr>
                </a:solidFill>
              </a:rPr>
              <a:t> &amp; Alex </a:t>
            </a:r>
            <a:r>
              <a:rPr lang="en-US" sz="1800" dirty="0" err="1">
                <a:solidFill>
                  <a:schemeClr val="tx1">
                    <a:lumMod val="75000"/>
                    <a:lumOff val="25000"/>
                  </a:schemeClr>
                </a:solidFill>
              </a:rPr>
              <a:t>Litscher</a:t>
            </a:r>
            <a:r>
              <a:rPr lang="en-US" sz="1800" dirty="0">
                <a:solidFill>
                  <a:schemeClr val="tx1">
                    <a:lumMod val="75000"/>
                    <a:lumOff val="25000"/>
                  </a:schemeClr>
                </a:solidFill>
              </a:rPr>
              <a:t>, GIS Interns</a:t>
            </a:r>
          </a:p>
          <a:p>
            <a:pPr marL="0" indent="0">
              <a:spcAft>
                <a:spcPts val="600"/>
              </a:spcAft>
              <a:buClr>
                <a:srgbClr val="3289B4"/>
              </a:buClr>
            </a:pPr>
            <a:endParaRPr lang="en-US" sz="1000" dirty="0">
              <a:solidFill>
                <a:schemeClr val="tx1">
                  <a:lumMod val="75000"/>
                  <a:lumOff val="25000"/>
                </a:schemeClr>
              </a:solidFill>
            </a:endParaRPr>
          </a:p>
          <a:p>
            <a:pPr marL="0" indent="0">
              <a:spcAft>
                <a:spcPts val="600"/>
              </a:spcAft>
              <a:buClr>
                <a:srgbClr val="3289B4"/>
              </a:buClr>
            </a:pPr>
            <a:r>
              <a:rPr lang="en-US" sz="2400" b="1" dirty="0">
                <a:solidFill>
                  <a:schemeClr val="tx1">
                    <a:lumMod val="75000"/>
                    <a:lumOff val="25000"/>
                  </a:schemeClr>
                </a:solidFill>
              </a:rPr>
              <a:t>Science Advisors at NASA Ames Research Center</a:t>
            </a:r>
          </a:p>
          <a:p>
            <a:pPr marL="342900" indent="-342900">
              <a:spcAft>
                <a:spcPts val="600"/>
              </a:spcAft>
              <a:buClr>
                <a:srgbClr val="3289B4"/>
              </a:buClr>
              <a:buFont typeface="Wingdings 3" panose="05040102010807070707" pitchFamily="18" charset="2"/>
              <a:buChar char="}"/>
            </a:pPr>
            <a:r>
              <a:rPr lang="en-US" sz="1800" kern="0" dirty="0">
                <a:solidFill>
                  <a:schemeClr val="tx1">
                    <a:lumMod val="75000"/>
                    <a:lumOff val="25000"/>
                  </a:schemeClr>
                </a:solidFill>
              </a:rPr>
              <a:t>Dr. </a:t>
            </a:r>
            <a:r>
              <a:rPr lang="en-US" sz="1800" dirty="0">
                <a:solidFill>
                  <a:schemeClr val="tx1">
                    <a:lumMod val="75000"/>
                    <a:lumOff val="25000"/>
                  </a:schemeClr>
                </a:solidFill>
              </a:rPr>
              <a:t>Juan Torres-Pérez, Bay Area Environmental Research Institute</a:t>
            </a:r>
          </a:p>
          <a:p>
            <a:pPr marL="342900" indent="-342900">
              <a:spcAft>
                <a:spcPts val="600"/>
              </a:spcAft>
              <a:buClr>
                <a:srgbClr val="3289B4"/>
              </a:buClr>
              <a:buFont typeface="Wingdings 3" panose="05040102010807070707" pitchFamily="18" charset="2"/>
              <a:buChar char="}"/>
            </a:pPr>
            <a:r>
              <a:rPr lang="en-US" sz="1800" kern="0" dirty="0">
                <a:solidFill>
                  <a:schemeClr val="tx1">
                    <a:lumMod val="75000"/>
                    <a:lumOff val="25000"/>
                  </a:schemeClr>
                </a:solidFill>
              </a:rPr>
              <a:t>Dr. </a:t>
            </a:r>
            <a:r>
              <a:rPr lang="en-US" sz="1800" dirty="0">
                <a:solidFill>
                  <a:schemeClr val="tx1">
                    <a:lumMod val="75000"/>
                    <a:lumOff val="25000"/>
                  </a:schemeClr>
                </a:solidFill>
              </a:rPr>
              <a:t>Sherry Palacios, Bay Area Environmental Research Institute</a:t>
            </a:r>
          </a:p>
          <a:p>
            <a:pPr marL="0" indent="0">
              <a:spcAft>
                <a:spcPts val="600"/>
              </a:spcAft>
              <a:buClr>
                <a:srgbClr val="3289B4"/>
              </a:buClr>
            </a:pPr>
            <a:endParaRPr lang="en-US" sz="1000" b="1" kern="0" dirty="0">
              <a:solidFill>
                <a:schemeClr val="tx1">
                  <a:lumMod val="75000"/>
                  <a:lumOff val="25000"/>
                </a:schemeClr>
              </a:solidFill>
            </a:endParaRPr>
          </a:p>
          <a:p>
            <a:pPr marL="0" indent="0">
              <a:spcAft>
                <a:spcPts val="600"/>
              </a:spcAft>
              <a:buClr>
                <a:srgbClr val="3289B4"/>
              </a:buClr>
            </a:pPr>
            <a:r>
              <a:rPr lang="en-US" sz="2200" b="1" kern="0" dirty="0">
                <a:solidFill>
                  <a:schemeClr val="tx1">
                    <a:lumMod val="75000"/>
                    <a:lumOff val="25000"/>
                  </a:schemeClr>
                </a:solidFill>
              </a:rPr>
              <a:t>DEVELOP National Program Staff at NASA Ames Research Center</a:t>
            </a:r>
          </a:p>
          <a:p>
            <a:pPr marL="342900" indent="-342900">
              <a:spcAft>
                <a:spcPts val="600"/>
              </a:spcAft>
              <a:buClr>
                <a:srgbClr val="3289B4"/>
              </a:buClr>
              <a:buFont typeface="Wingdings 3" panose="05040102010807070707" pitchFamily="18" charset="2"/>
              <a:buChar char="}"/>
            </a:pPr>
            <a:r>
              <a:rPr lang="en-US" sz="1800" kern="0" dirty="0">
                <a:solidFill>
                  <a:schemeClr val="tx1">
                    <a:lumMod val="75000"/>
                    <a:lumOff val="25000"/>
                  </a:schemeClr>
                </a:solidFill>
              </a:rPr>
              <a:t>Jenna Williams, Center Lead</a:t>
            </a:r>
          </a:p>
          <a:p>
            <a:pPr marL="342900" indent="-342900">
              <a:spcAft>
                <a:spcPts val="600"/>
              </a:spcAft>
              <a:buClr>
                <a:srgbClr val="3289B4"/>
              </a:buClr>
              <a:buFont typeface="Wingdings 3" panose="05040102010807070707" pitchFamily="18" charset="2"/>
              <a:buChar char="}"/>
            </a:pPr>
            <a:r>
              <a:rPr lang="en-US" sz="1800" kern="0" dirty="0">
                <a:solidFill>
                  <a:schemeClr val="tx1">
                    <a:lumMod val="75000"/>
                    <a:lumOff val="25000"/>
                  </a:schemeClr>
                </a:solidFill>
              </a:rPr>
              <a:t>John </a:t>
            </a:r>
            <a:r>
              <a:rPr lang="en-US" sz="1800" kern="0" dirty="0" err="1">
                <a:solidFill>
                  <a:schemeClr val="tx1">
                    <a:lumMod val="75000"/>
                    <a:lumOff val="25000"/>
                  </a:schemeClr>
                </a:solidFill>
              </a:rPr>
              <a:t>Dilger</a:t>
            </a:r>
            <a:r>
              <a:rPr lang="en-US" sz="1800" kern="0" dirty="0">
                <a:solidFill>
                  <a:schemeClr val="tx1">
                    <a:lumMod val="75000"/>
                    <a:lumOff val="25000"/>
                  </a:schemeClr>
                </a:solidFill>
              </a:rPr>
              <a:t>, Geoinformatics Fellow</a:t>
            </a:r>
          </a:p>
        </p:txBody>
      </p:sp>
      <p:sp>
        <p:nvSpPr>
          <p:cNvPr id="5" name="Explosion 1 4">
            <a:extLst>
              <a:ext uri="{FF2B5EF4-FFF2-40B4-BE49-F238E27FC236}">
                <a16:creationId xmlns:a16="http://schemas.microsoft.com/office/drawing/2014/main" xmlns="" id="{01605ED8-8A15-6C4C-9CBC-404CB3E5D34D}"/>
              </a:ext>
            </a:extLst>
          </p:cNvPr>
          <p:cNvSpPr/>
          <p:nvPr/>
        </p:nvSpPr>
        <p:spPr>
          <a:xfrm>
            <a:off x="6908800" y="377824"/>
            <a:ext cx="5113867" cy="3347509"/>
          </a:xfrm>
          <a:prstGeom prst="irregularSeal1">
            <a:avLst/>
          </a:prstGeom>
          <a:solidFill>
            <a:srgbClr val="4EA7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entury Gothic" panose="020B0502020202020204" pitchFamily="34" charset="0"/>
              </a:rPr>
              <a:t>Thank you for listening!</a:t>
            </a:r>
          </a:p>
        </p:txBody>
      </p:sp>
    </p:spTree>
    <p:extLst>
      <p:ext uri="{BB962C8B-B14F-4D97-AF65-F5344CB8AC3E}">
        <p14:creationId xmlns:p14="http://schemas.microsoft.com/office/powerpoint/2010/main" val="75051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 calcmode="lin" valueType="num">
                                      <p:cBhvr>
                                        <p:cTn id="9" dur="75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t>
            </a:r>
            <a:r>
              <a:rPr lang="en-US" i="1" dirty="0"/>
              <a:t>Cladophora</a:t>
            </a:r>
            <a:r>
              <a:rPr lang="en-US" dirty="0"/>
              <a:t>?</a:t>
            </a:r>
          </a:p>
        </p:txBody>
      </p:sp>
      <p:sp>
        <p:nvSpPr>
          <p:cNvPr id="6" name="Text Placeholder 5"/>
          <p:cNvSpPr>
            <a:spLocks noGrp="1"/>
          </p:cNvSpPr>
          <p:nvPr>
            <p:ph type="body" sz="half" idx="2"/>
          </p:nvPr>
        </p:nvSpPr>
        <p:spPr>
          <a:xfrm>
            <a:off x="1000126" y="1572496"/>
            <a:ext cx="3691795" cy="4737781"/>
          </a:xfrm>
        </p:spPr>
        <p:txBody>
          <a:bodyPr>
            <a:normAutofit/>
          </a:bodyPr>
          <a:lstStyle/>
          <a:p>
            <a:pPr>
              <a:spcBef>
                <a:spcPts val="200"/>
              </a:spcBef>
              <a:buClr>
                <a:srgbClr val="3289B4"/>
              </a:buClr>
            </a:pPr>
            <a:endParaRPr lang="en-US" sz="2400" dirty="0"/>
          </a:p>
          <a:p>
            <a:pPr marL="342900" indent="-342900">
              <a:spcBef>
                <a:spcPts val="200"/>
              </a:spcBef>
              <a:buClr>
                <a:srgbClr val="3289B4"/>
              </a:buClr>
              <a:buFont typeface="Webdings" panose="05030102010509060703" pitchFamily="18" charset="2"/>
              <a:buChar char="4"/>
            </a:pPr>
            <a:r>
              <a:rPr lang="en-US" sz="2400" dirty="0"/>
              <a:t>Filamentous green macroalgae</a:t>
            </a:r>
          </a:p>
          <a:p>
            <a:pPr>
              <a:spcBef>
                <a:spcPts val="200"/>
              </a:spcBef>
              <a:buClr>
                <a:srgbClr val="3289B4"/>
              </a:buClr>
            </a:pPr>
            <a:endParaRPr lang="en-US" sz="2400" dirty="0"/>
          </a:p>
          <a:p>
            <a:pPr>
              <a:spcBef>
                <a:spcPts val="200"/>
              </a:spcBef>
              <a:buClr>
                <a:srgbClr val="3289B4"/>
              </a:buClr>
            </a:pPr>
            <a:endParaRPr lang="en-US" sz="2400" dirty="0"/>
          </a:p>
          <a:p>
            <a:pPr marL="342900" indent="-342900">
              <a:spcBef>
                <a:spcPts val="200"/>
              </a:spcBef>
              <a:buClr>
                <a:srgbClr val="3289B4"/>
              </a:buClr>
              <a:buFont typeface="Webdings" panose="05030102010509060703" pitchFamily="18" charset="2"/>
              <a:buChar char="4"/>
            </a:pPr>
            <a:r>
              <a:rPr lang="en-US" sz="2400" dirty="0"/>
              <a:t>Grows on hard substrates and in clear waters</a:t>
            </a:r>
          </a:p>
          <a:p>
            <a:pPr>
              <a:spcBef>
                <a:spcPts val="200"/>
              </a:spcBef>
              <a:buClr>
                <a:srgbClr val="3289B4"/>
              </a:buClr>
            </a:pPr>
            <a:endParaRPr lang="en-US" sz="2400" dirty="0"/>
          </a:p>
          <a:p>
            <a:pPr>
              <a:spcBef>
                <a:spcPts val="200"/>
              </a:spcBef>
              <a:buClr>
                <a:srgbClr val="3289B4"/>
              </a:buClr>
            </a:pPr>
            <a:endParaRPr lang="en-US" sz="2400" dirty="0"/>
          </a:p>
          <a:p>
            <a:pPr marL="342900" indent="-342900">
              <a:spcBef>
                <a:spcPts val="200"/>
              </a:spcBef>
              <a:buClr>
                <a:srgbClr val="3289B4"/>
              </a:buClr>
              <a:buFont typeface="Webdings" panose="05030102010509060703" pitchFamily="18" charset="2"/>
              <a:buChar char="4"/>
            </a:pPr>
            <a:r>
              <a:rPr lang="en-US" sz="2400" dirty="0"/>
              <a:t>Peak growing season is between June and September</a:t>
            </a:r>
          </a:p>
          <a:p>
            <a:pPr marL="342900" indent="-342900">
              <a:spcBef>
                <a:spcPts val="200"/>
              </a:spcBef>
              <a:buClr>
                <a:srgbClr val="3289B4"/>
              </a:buClr>
              <a:buFont typeface="Webdings" panose="05030102010509060703" pitchFamily="18" charset="2"/>
              <a:buChar char="4"/>
            </a:pPr>
            <a:endParaRPr lang="en-US" sz="2400" dirty="0"/>
          </a:p>
        </p:txBody>
      </p:sp>
      <p:grpSp>
        <p:nvGrpSpPr>
          <p:cNvPr id="4" name="Group 3">
            <a:extLst>
              <a:ext uri="{FF2B5EF4-FFF2-40B4-BE49-F238E27FC236}">
                <a16:creationId xmlns:a16="http://schemas.microsoft.com/office/drawing/2014/main" xmlns="" id="{DDE013C9-AC6A-49EC-A012-8D6E30DF7B73}"/>
              </a:ext>
            </a:extLst>
          </p:cNvPr>
          <p:cNvGrpSpPr/>
          <p:nvPr/>
        </p:nvGrpSpPr>
        <p:grpSpPr>
          <a:xfrm>
            <a:off x="5233447" y="1050543"/>
            <a:ext cx="6401279" cy="5488043"/>
            <a:chOff x="5702001" y="1166792"/>
            <a:chExt cx="6401279" cy="5488043"/>
          </a:xfrm>
        </p:grpSpPr>
        <p:pic>
          <p:nvPicPr>
            <p:cNvPr id="3079" name="Picture 7" descr="https://lh3.googleusercontent.com/aF03aZnP7voynOauNOK9IjmU3aHSAm2BusQ_MkgTLRnTevckkWNTbME6QNdTmQUQTpVGEYtnwT8YDZyusxm7mLPq9Fdnra3_KvFY0WXTx0Ga-n3yteckx81kJm4IOxQ0IlLoLWmr3M0">
              <a:extLst>
                <a:ext uri="{FF2B5EF4-FFF2-40B4-BE49-F238E27FC236}">
                  <a16:creationId xmlns:a16="http://schemas.microsoft.com/office/drawing/2014/main" xmlns="" id="{63719A45-B018-4DA0-94F5-740A4DC6B10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001" y="1168368"/>
              <a:ext cx="3200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ttps://lh5.googleusercontent.com/WfvlmUbMc8XPycCVIMBN2oQ5i38BlFJ61I6iFue09DG1xRPprfd67b7Ggp2009MmDXUcEdACIwG1PWuNpXC4oZoI_yApVNNdeP_ST8JSDY7rhFiRCTG1-ydwEz0xVuOfApUnvAUGCM0">
              <a:extLst>
                <a:ext uri="{FF2B5EF4-FFF2-40B4-BE49-F238E27FC236}">
                  <a16:creationId xmlns:a16="http://schemas.microsoft.com/office/drawing/2014/main" xmlns="" id="{C6C5F7BF-124D-4D1B-83BF-B6991C9A6A96}"/>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1195" y="1166792"/>
              <a:ext cx="3200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https://lh6.googleusercontent.com/BUa3WmkUjkerXpWFjDrL-hyF0lfi5ogYpkoYC0fZz6O0DstBtjle_o00SCiDwRZZROG8sRYuE5KKtWphusFv2PbMKpPmHwIzQEyguKxZW4unjQ8wzUfglkxwm_0STP5ScpISxHHsux4">
              <a:extLst>
                <a:ext uri="{FF2B5EF4-FFF2-40B4-BE49-F238E27FC236}">
                  <a16:creationId xmlns:a16="http://schemas.microsoft.com/office/drawing/2014/main" xmlns="" id="{B8F241F9-FBD8-41AE-A501-58FDE9E3EBBC}"/>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2001" y="3911635"/>
              <a:ext cx="3200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https://lh3.googleusercontent.com/o2A9YE9vsOgujaHCp-5PKTWt67M-CdBqpM29t0645aI8dg5Mv0tkhJnWaRtCAHr_ZlFrcB3gnOYlqkxXOVsD5cnbx5uDL_M4Ib40aWR44RpgJ8vASVxzhxnqrA36YNOTJAWwas2e4gs">
              <a:extLst>
                <a:ext uri="{FF2B5EF4-FFF2-40B4-BE49-F238E27FC236}">
                  <a16:creationId xmlns:a16="http://schemas.microsoft.com/office/drawing/2014/main" xmlns="" id="{CADB0CE6-AD3E-40BD-B279-C3EA5055BE1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2880" y="3910228"/>
              <a:ext cx="3200400" cy="27432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xmlns="" id="{9630320A-6E96-449E-A5EC-B5086227434B}"/>
              </a:ext>
            </a:extLst>
          </p:cNvPr>
          <p:cNvSpPr txBox="1"/>
          <p:nvPr/>
        </p:nvSpPr>
        <p:spPr>
          <a:xfrm>
            <a:off x="5143018" y="6513627"/>
            <a:ext cx="6582136"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Image Credits: John, Michael Patterson, Bernadette </a:t>
            </a:r>
            <a:r>
              <a:rPr lang="en-US" sz="1200" dirty="0" err="1">
                <a:solidFill>
                  <a:schemeClr val="tx1">
                    <a:lumMod val="75000"/>
                    <a:lumOff val="25000"/>
                  </a:schemeClr>
                </a:solidFill>
                <a:latin typeface="Century Gothic" panose="020B0502020202020204" pitchFamily="34" charset="0"/>
              </a:rPr>
              <a:t>Hubbart</a:t>
            </a:r>
            <a:r>
              <a:rPr lang="en-US" sz="1200" dirty="0">
                <a:solidFill>
                  <a:schemeClr val="tx1">
                    <a:lumMod val="75000"/>
                    <a:lumOff val="25000"/>
                  </a:schemeClr>
                </a:solidFill>
                <a:latin typeface="Century Gothic" panose="020B0502020202020204" pitchFamily="34" charset="0"/>
              </a:rPr>
              <a:t>, &amp; NOAA GLERL on Flickr</a:t>
            </a:r>
          </a:p>
        </p:txBody>
      </p:sp>
    </p:spTree>
    <p:extLst>
      <p:ext uri="{BB962C8B-B14F-4D97-AF65-F5344CB8AC3E}">
        <p14:creationId xmlns:p14="http://schemas.microsoft.com/office/powerpoint/2010/main" val="1422921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Community Concerns</a:t>
            </a:r>
          </a:p>
        </p:txBody>
      </p:sp>
      <p:sp>
        <p:nvSpPr>
          <p:cNvPr id="9" name="Text Placeholder 5">
            <a:extLst>
              <a:ext uri="{FF2B5EF4-FFF2-40B4-BE49-F238E27FC236}">
                <a16:creationId xmlns:a16="http://schemas.microsoft.com/office/drawing/2014/main" xmlns="" id="{52F3110A-4FA9-4256-8859-A3364EC9DC28}"/>
              </a:ext>
            </a:extLst>
          </p:cNvPr>
          <p:cNvSpPr>
            <a:spLocks noGrp="1"/>
          </p:cNvSpPr>
          <p:nvPr>
            <p:ph type="body" sz="half" idx="2"/>
          </p:nvPr>
        </p:nvSpPr>
        <p:spPr>
          <a:xfrm>
            <a:off x="7310984" y="2002298"/>
            <a:ext cx="4680388" cy="3749258"/>
          </a:xfrm>
        </p:spPr>
        <p:txBody>
          <a:bodyPr>
            <a:noAutofit/>
          </a:bodyPr>
          <a:lstStyle/>
          <a:p>
            <a:pPr>
              <a:spcBef>
                <a:spcPts val="200"/>
              </a:spcBef>
              <a:buClr>
                <a:srgbClr val="3289B4"/>
              </a:buClr>
            </a:pPr>
            <a:endParaRPr lang="en-US" sz="800" dirty="0"/>
          </a:p>
          <a:p>
            <a:pPr marL="342900" indent="-342900">
              <a:spcBef>
                <a:spcPts val="200"/>
              </a:spcBef>
              <a:buClr>
                <a:srgbClr val="3289B4"/>
              </a:buClr>
              <a:buFont typeface="Webdings" panose="05030102010509060703" pitchFamily="18" charset="2"/>
              <a:buChar char="4"/>
            </a:pPr>
            <a:r>
              <a:rPr lang="en-US" sz="2200" dirty="0"/>
              <a:t>Detaches from the lake bottom and </a:t>
            </a:r>
            <a:r>
              <a:rPr lang="en-US" sz="2200" b="1" dirty="0"/>
              <a:t>washes up on beach shores</a:t>
            </a:r>
            <a:endParaRPr lang="en-US" sz="2200" dirty="0"/>
          </a:p>
          <a:p>
            <a:pPr>
              <a:spcBef>
                <a:spcPts val="200"/>
              </a:spcBef>
              <a:buClr>
                <a:srgbClr val="3289B4"/>
              </a:buClr>
            </a:pPr>
            <a:endParaRPr lang="en-US" sz="2800" dirty="0"/>
          </a:p>
          <a:p>
            <a:pPr marL="342900" indent="-342900">
              <a:spcBef>
                <a:spcPts val="200"/>
              </a:spcBef>
              <a:buClr>
                <a:srgbClr val="3289B4"/>
              </a:buClr>
              <a:buFont typeface="Webdings" panose="05030102010509060703" pitchFamily="18" charset="2"/>
              <a:buChar char="4"/>
            </a:pPr>
            <a:r>
              <a:rPr lang="en-US" sz="2200" dirty="0"/>
              <a:t>Decaying </a:t>
            </a:r>
            <a:r>
              <a:rPr lang="en-US" sz="2200" i="1" dirty="0"/>
              <a:t>Cladophora</a:t>
            </a:r>
            <a:r>
              <a:rPr lang="en-US" sz="2200" dirty="0"/>
              <a:t> produces an </a:t>
            </a:r>
            <a:r>
              <a:rPr lang="en-US" sz="2200" b="1" dirty="0"/>
              <a:t>unpleasant pungent smell</a:t>
            </a:r>
          </a:p>
          <a:p>
            <a:pPr>
              <a:spcBef>
                <a:spcPts val="200"/>
              </a:spcBef>
              <a:buClr>
                <a:srgbClr val="3289B4"/>
              </a:buClr>
            </a:pPr>
            <a:endParaRPr lang="en-US" sz="2800" b="1" dirty="0"/>
          </a:p>
          <a:p>
            <a:pPr marL="342900" indent="-342900">
              <a:spcBef>
                <a:spcPts val="200"/>
              </a:spcBef>
              <a:buClr>
                <a:srgbClr val="3289B4"/>
              </a:buClr>
              <a:buFont typeface="Webdings" panose="05030102010509060703" pitchFamily="18" charset="2"/>
              <a:buChar char="4"/>
            </a:pPr>
            <a:r>
              <a:rPr lang="en-US" sz="2200" dirty="0"/>
              <a:t>Unaesthetic and </a:t>
            </a:r>
            <a:r>
              <a:rPr lang="en-US" sz="2200" b="1" dirty="0"/>
              <a:t>deters</a:t>
            </a:r>
            <a:r>
              <a:rPr lang="en-US" sz="2200" dirty="0"/>
              <a:t> people from </a:t>
            </a:r>
            <a:r>
              <a:rPr lang="en-US" sz="2200" b="1" dirty="0"/>
              <a:t>visiting</a:t>
            </a:r>
            <a:r>
              <a:rPr lang="en-US" sz="2200" dirty="0"/>
              <a:t> the beach</a:t>
            </a:r>
          </a:p>
        </p:txBody>
      </p:sp>
      <p:pic>
        <p:nvPicPr>
          <p:cNvPr id="4098" name="Picture 2" descr="https://lh6.googleusercontent.com/UfzBTYwJcw5Nv6QwY4t6Kts1u77AcfSDNS7IkNZf798AUoNYaAXKIxhWSh6v9Ua6Wsd9nxDs7tv7oLRjaUb2QHUcgo3pWaQUuc6T3p5vv2lk8T-9TEsxWjeH4j7RLPCeKgiPjx2Pvu4">
            <a:extLst>
              <a:ext uri="{FF2B5EF4-FFF2-40B4-BE49-F238E27FC236}">
                <a16:creationId xmlns:a16="http://schemas.microsoft.com/office/drawing/2014/main" xmlns="" id="{87EAAB2D-BCC6-4FB7-A91F-B65C7FA48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23" y="1260978"/>
            <a:ext cx="6975864" cy="52318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43ABBB9F-016B-43B4-A99E-597DD2AC1209}"/>
              </a:ext>
            </a:extLst>
          </p:cNvPr>
          <p:cNvSpPr/>
          <p:nvPr/>
        </p:nvSpPr>
        <p:spPr>
          <a:xfrm>
            <a:off x="192523" y="6211669"/>
            <a:ext cx="2856484" cy="646331"/>
          </a:xfrm>
          <a:prstGeom prst="rect">
            <a:avLst/>
          </a:prstGeom>
        </p:spPr>
        <p:txBody>
          <a:bodyPr wrap="square">
            <a:spAutoFit/>
          </a:bodyPr>
          <a:lstStyle/>
          <a:p>
            <a:r>
              <a:rPr lang="en-US" sz="1200" b="1" dirty="0">
                <a:ln w="12700">
                  <a:noFill/>
                </a:ln>
                <a:solidFill>
                  <a:schemeClr val="bg1"/>
                </a:solidFill>
                <a:effectLst>
                  <a:glow rad="228600">
                    <a:schemeClr val="tx1">
                      <a:lumMod val="85000"/>
                      <a:lumOff val="15000"/>
                      <a:alpha val="40000"/>
                    </a:schemeClr>
                  </a:glow>
                </a:effectLst>
                <a:latin typeface="Century Gothic" panose="020B0502020202020204" pitchFamily="34" charset="0"/>
              </a:rPr>
              <a:t>Image Credit: NOAA GLERL on Flickr</a:t>
            </a:r>
          </a:p>
          <a:p>
            <a:r>
              <a:rPr lang="en-US" sz="1200" b="1" dirty="0">
                <a:ln w="12700">
                  <a:noFill/>
                </a:ln>
                <a:solidFill>
                  <a:schemeClr val="bg1"/>
                </a:solidFill>
                <a:effectLst>
                  <a:glow rad="228600">
                    <a:schemeClr val="tx1">
                      <a:lumMod val="85000"/>
                      <a:lumOff val="15000"/>
                      <a:alpha val="40000"/>
                    </a:schemeClr>
                  </a:glow>
                </a:effectLst>
                <a:latin typeface="Century Gothic" panose="020B0502020202020204" pitchFamily="34" charset="0"/>
              </a:rPr>
              <a:t/>
            </a:r>
            <a:br>
              <a:rPr lang="en-US" sz="1200" b="1" dirty="0">
                <a:ln w="12700">
                  <a:noFill/>
                </a:ln>
                <a:solidFill>
                  <a:schemeClr val="bg1"/>
                </a:solidFill>
                <a:effectLst>
                  <a:glow rad="228600">
                    <a:schemeClr val="tx1">
                      <a:lumMod val="85000"/>
                      <a:lumOff val="15000"/>
                      <a:alpha val="40000"/>
                    </a:schemeClr>
                  </a:glow>
                </a:effectLst>
                <a:latin typeface="Century Gothic" panose="020B0502020202020204" pitchFamily="34" charset="0"/>
              </a:rPr>
            </a:br>
            <a:endParaRPr lang="en-US" sz="1200" b="1" dirty="0">
              <a:ln w="12700">
                <a:noFill/>
              </a:ln>
              <a:solidFill>
                <a:schemeClr val="bg1"/>
              </a:solidFill>
              <a:effectLst>
                <a:glow rad="228600">
                  <a:schemeClr val="tx1">
                    <a:lumMod val="85000"/>
                    <a:lumOff val="15000"/>
                    <a:alpha val="40000"/>
                  </a:schemeClr>
                </a:glow>
              </a:effectLst>
              <a:latin typeface="Century Gothic" panose="020B0502020202020204" pitchFamily="34" charset="0"/>
            </a:endParaRPr>
          </a:p>
        </p:txBody>
      </p:sp>
    </p:spTree>
    <p:extLst>
      <p:ext uri="{BB962C8B-B14F-4D97-AF65-F5344CB8AC3E}">
        <p14:creationId xmlns:p14="http://schemas.microsoft.com/office/powerpoint/2010/main" val="351726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44317" y="3806824"/>
            <a:ext cx="9738923" cy="479425"/>
          </a:xfrm>
        </p:spPr>
        <p:txBody>
          <a:bodyPr>
            <a:normAutofit fontScale="90000"/>
          </a:bodyPr>
          <a:lstStyle/>
          <a:p>
            <a:r>
              <a:rPr lang="en-US" dirty="0"/>
              <a:t>Community Concerns</a:t>
            </a:r>
          </a:p>
        </p:txBody>
      </p:sp>
      <p:sp>
        <p:nvSpPr>
          <p:cNvPr id="9" name="Text Placeholder 5">
            <a:extLst>
              <a:ext uri="{FF2B5EF4-FFF2-40B4-BE49-F238E27FC236}">
                <a16:creationId xmlns:a16="http://schemas.microsoft.com/office/drawing/2014/main" xmlns="" id="{ED9CE034-55BB-43C7-AAF9-B17CD22F97F3}"/>
              </a:ext>
            </a:extLst>
          </p:cNvPr>
          <p:cNvSpPr>
            <a:spLocks noGrp="1"/>
          </p:cNvSpPr>
          <p:nvPr>
            <p:ph type="body" sz="half" idx="2"/>
          </p:nvPr>
        </p:nvSpPr>
        <p:spPr>
          <a:xfrm>
            <a:off x="1044318" y="4398343"/>
            <a:ext cx="10366893" cy="2155831"/>
          </a:xfrm>
        </p:spPr>
        <p:txBody>
          <a:bodyPr>
            <a:noAutofit/>
          </a:bodyPr>
          <a:lstStyle/>
          <a:p>
            <a:pPr>
              <a:spcBef>
                <a:spcPts val="200"/>
              </a:spcBef>
              <a:buClr>
                <a:srgbClr val="3289B4"/>
              </a:buClr>
            </a:pPr>
            <a:endParaRPr lang="en-US" sz="800" dirty="0"/>
          </a:p>
          <a:p>
            <a:pPr>
              <a:spcBef>
                <a:spcPts val="200"/>
              </a:spcBef>
              <a:buClr>
                <a:srgbClr val="3289B4"/>
              </a:buClr>
            </a:pPr>
            <a:endParaRPr lang="en-US" sz="1500" dirty="0"/>
          </a:p>
          <a:p>
            <a:pPr marL="342900" indent="-342900">
              <a:spcBef>
                <a:spcPts val="200"/>
              </a:spcBef>
              <a:buClr>
                <a:srgbClr val="3289B4"/>
              </a:buClr>
              <a:buFont typeface="Webdings" panose="05030102010509060703" pitchFamily="18" charset="2"/>
              <a:buChar char="4"/>
            </a:pPr>
            <a:r>
              <a:rPr lang="en-US" sz="2200" dirty="0"/>
              <a:t>Breeding ground for </a:t>
            </a:r>
            <a:r>
              <a:rPr lang="en-US" sz="2200" b="1" dirty="0"/>
              <a:t>bacteria</a:t>
            </a:r>
            <a:r>
              <a:rPr lang="en-US" sz="2200" dirty="0"/>
              <a:t> that harm humans and wildlife if ingested</a:t>
            </a:r>
          </a:p>
          <a:p>
            <a:pPr>
              <a:spcBef>
                <a:spcPts val="200"/>
              </a:spcBef>
              <a:buClr>
                <a:srgbClr val="3289B4"/>
              </a:buClr>
            </a:pPr>
            <a:endParaRPr lang="en-US" sz="1500" dirty="0"/>
          </a:p>
          <a:p>
            <a:pPr marL="342900" indent="-342900">
              <a:spcBef>
                <a:spcPts val="200"/>
              </a:spcBef>
              <a:buClr>
                <a:srgbClr val="3289B4"/>
              </a:buClr>
              <a:buFont typeface="Webdings" panose="05030102010509060703" pitchFamily="18" charset="2"/>
              <a:buChar char="4"/>
            </a:pPr>
            <a:r>
              <a:rPr lang="en-US" sz="2200" dirty="0"/>
              <a:t>Reduction in local </a:t>
            </a:r>
            <a:r>
              <a:rPr lang="en-US" sz="2200" b="1" dirty="0"/>
              <a:t>water quality</a:t>
            </a:r>
          </a:p>
          <a:p>
            <a:pPr>
              <a:spcBef>
                <a:spcPts val="200"/>
              </a:spcBef>
              <a:buClr>
                <a:srgbClr val="3289B4"/>
              </a:buClr>
            </a:pPr>
            <a:endParaRPr lang="en-US" sz="1500" dirty="0"/>
          </a:p>
          <a:p>
            <a:pPr marL="342900" indent="-342900">
              <a:spcBef>
                <a:spcPts val="200"/>
              </a:spcBef>
              <a:buClr>
                <a:srgbClr val="3289B4"/>
              </a:buClr>
              <a:buFont typeface="Webdings" panose="05030102010509060703" pitchFamily="18" charset="2"/>
              <a:buChar char="4"/>
            </a:pPr>
            <a:r>
              <a:rPr lang="en-US" sz="2200" dirty="0"/>
              <a:t>Closing a beach due to pollution can result in </a:t>
            </a:r>
            <a:r>
              <a:rPr lang="en-US" sz="2200" b="1" dirty="0"/>
              <a:t>losses of $37,000+ per day</a:t>
            </a:r>
          </a:p>
        </p:txBody>
      </p:sp>
      <p:grpSp>
        <p:nvGrpSpPr>
          <p:cNvPr id="11" name="Group 10">
            <a:extLst>
              <a:ext uri="{FF2B5EF4-FFF2-40B4-BE49-F238E27FC236}">
                <a16:creationId xmlns:a16="http://schemas.microsoft.com/office/drawing/2014/main" xmlns="" id="{0FF44FCC-632A-415B-B346-DC85E700BAE9}"/>
              </a:ext>
            </a:extLst>
          </p:cNvPr>
          <p:cNvGrpSpPr/>
          <p:nvPr/>
        </p:nvGrpSpPr>
        <p:grpSpPr>
          <a:xfrm>
            <a:off x="5472" y="143293"/>
            <a:ext cx="12164084" cy="3308172"/>
            <a:chOff x="629586" y="114440"/>
            <a:chExt cx="12164084" cy="3308172"/>
          </a:xfrm>
        </p:grpSpPr>
        <p:pic>
          <p:nvPicPr>
            <p:cNvPr id="6150" name="Picture 6" descr="https://lh6.googleusercontent.com/38LvEVTPfjERmE8r1rZUVC96WcTKu6jezVTt0v8ZaW9vf1HerXFl82nF6h_kERlec7JdclGO72apYo-Z2K0LOFP_y28DXuk0z-H4DLRdZ3UvwGcFVQHZWT6rhv3LB0bdKoUgXdJL8EU">
              <a:extLst>
                <a:ext uri="{FF2B5EF4-FFF2-40B4-BE49-F238E27FC236}">
                  <a16:creationId xmlns:a16="http://schemas.microsoft.com/office/drawing/2014/main" xmlns="" id="{338E66A6-50CA-47CB-A5BB-E7D17B76BC95}"/>
                </a:ext>
              </a:extLst>
            </p:cNvPr>
            <p:cNvPicPr preferRelativeResize="0">
              <a:picLocks noChangeArrowheads="1"/>
            </p:cNvPicPr>
            <p:nvPr/>
          </p:nvPicPr>
          <p:blipFill rotWithShape="1">
            <a:blip r:embed="rId3">
              <a:extLst>
                <a:ext uri="{28A0092B-C50C-407E-A947-70E740481C1C}">
                  <a14:useLocalDpi xmlns:a14="http://schemas.microsoft.com/office/drawing/2010/main" val="0"/>
                </a:ext>
              </a:extLst>
            </a:blip>
            <a:srcRect r="3063"/>
            <a:stretch/>
          </p:blipFill>
          <p:spPr bwMode="auto">
            <a:xfrm>
              <a:off x="629586" y="862292"/>
              <a:ext cx="2942827" cy="256032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lh4.googleusercontent.com/fHMxv9-gcc8Z2VffEXD5Y96wsEql_qLyQPsroE_sH4_3l60KfzWgAsLixT7S3SqebvbYOzRou84DM9KU75lQTX675qUPlATBwdEQ9nhVa-xMx8W-kRsFip6tveGZv6gJPNoKF_eqH9o">
              <a:extLst>
                <a:ext uri="{FF2B5EF4-FFF2-40B4-BE49-F238E27FC236}">
                  <a16:creationId xmlns:a16="http://schemas.microsoft.com/office/drawing/2014/main" xmlns="" id="{2945C466-FC33-4A2A-B6EE-F17A875CD682}"/>
                </a:ext>
              </a:extLst>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0928" y="862292"/>
              <a:ext cx="3035808" cy="25603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lh3.googleusercontent.com/rjZahaOelmn1PGetNRW1DJw-lyxHhryBF8dbyWQcjKq0RiZSDgso9bp0YwZ11wSa4zzxKtOvkSv-I0jWwi7sHSsh62IPY24o5FGzbwpmvno0G7V5xCyR8F1lyzlv67MMCglUw9XYOOY">
              <a:extLst>
                <a:ext uri="{FF2B5EF4-FFF2-40B4-BE49-F238E27FC236}">
                  <a16:creationId xmlns:a16="http://schemas.microsoft.com/office/drawing/2014/main" xmlns="" id="{3DE799B4-D43B-4636-BE47-B1584ECE9659}"/>
                </a:ext>
              </a:extLst>
            </p:cNvPr>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3539" y="114440"/>
              <a:ext cx="3119645" cy="256032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lh3.googleusercontent.com/7tN_rFSTVjHHFaSzEZpiR2Ta5kJ6LS19RzuG5UVwXidnPoqCZLsPwwvalEkFoutOuWUsD_cWPxsGpt8606o93Sb_cPOJdCQO9jIHds6BcYkqqxgIMMjxDDngXohrkO003e_gkuqSb-8">
              <a:extLst>
                <a:ext uri="{FF2B5EF4-FFF2-40B4-BE49-F238E27FC236}">
                  <a16:creationId xmlns:a16="http://schemas.microsoft.com/office/drawing/2014/main" xmlns="" id="{938A7865-A7DC-42C0-8FB6-B1A631267BC6}"/>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7862" y="114440"/>
              <a:ext cx="3035808" cy="256032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xmlns="" id="{E4F32F56-A934-408E-9294-FA4AC26BDFC3}"/>
              </a:ext>
            </a:extLst>
          </p:cNvPr>
          <p:cNvSpPr txBox="1"/>
          <p:nvPr/>
        </p:nvSpPr>
        <p:spPr>
          <a:xfrm>
            <a:off x="4712008" y="6618579"/>
            <a:ext cx="7492894" cy="276999"/>
          </a:xfrm>
          <a:prstGeom prst="rect">
            <a:avLst/>
          </a:prstGeom>
          <a:noFill/>
        </p:spPr>
        <p:txBody>
          <a:bodyPr wrap="square" rtlCol="0">
            <a:spAutoFit/>
          </a:bodyPr>
          <a:lstStyle/>
          <a:p>
            <a:pPr algn="r"/>
            <a:r>
              <a:rPr lang="en-US" sz="1200" dirty="0">
                <a:solidFill>
                  <a:schemeClr val="tx1">
                    <a:lumMod val="75000"/>
                    <a:lumOff val="25000"/>
                  </a:schemeClr>
                </a:solidFill>
              </a:rPr>
              <a:t>Image Credits: Tyler Butler, John Westrock, &amp; </a:t>
            </a:r>
            <a:r>
              <a:rPr lang="en-US" sz="1200" dirty="0" err="1">
                <a:solidFill>
                  <a:schemeClr val="tx1">
                    <a:lumMod val="75000"/>
                    <a:lumOff val="25000"/>
                  </a:schemeClr>
                </a:solidFill>
              </a:rPr>
              <a:t>Kimson</a:t>
            </a:r>
            <a:r>
              <a:rPr lang="en-US" sz="1200" dirty="0">
                <a:solidFill>
                  <a:schemeClr val="tx1">
                    <a:lumMod val="75000"/>
                    <a:lumOff val="25000"/>
                  </a:schemeClr>
                </a:solidFill>
              </a:rPr>
              <a:t> Doan on </a:t>
            </a:r>
            <a:r>
              <a:rPr lang="en-US" sz="1200" dirty="0" err="1">
                <a:solidFill>
                  <a:schemeClr val="tx1">
                    <a:lumMod val="75000"/>
                    <a:lumOff val="25000"/>
                  </a:schemeClr>
                </a:solidFill>
              </a:rPr>
              <a:t>Unsplash</a:t>
            </a:r>
            <a:r>
              <a:rPr lang="en-US" sz="1200" dirty="0">
                <a:solidFill>
                  <a:schemeClr val="tx1">
                    <a:lumMod val="75000"/>
                    <a:lumOff val="25000"/>
                  </a:schemeClr>
                </a:solidFill>
              </a:rPr>
              <a:t>; Groundwork Milwaukee</a:t>
            </a:r>
          </a:p>
        </p:txBody>
      </p:sp>
    </p:spTree>
    <p:extLst>
      <p:ext uri="{BB962C8B-B14F-4D97-AF65-F5344CB8AC3E}">
        <p14:creationId xmlns:p14="http://schemas.microsoft.com/office/powerpoint/2010/main" val="2376347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65124"/>
            <a:ext cx="10233148" cy="479425"/>
          </a:xfrm>
        </p:spPr>
        <p:txBody>
          <a:bodyPr>
            <a:noAutofit/>
          </a:bodyPr>
          <a:lstStyle/>
          <a:p>
            <a:r>
              <a:rPr lang="en-US" dirty="0"/>
              <a:t>Project Partner</a:t>
            </a:r>
          </a:p>
        </p:txBody>
      </p:sp>
      <p:sp>
        <p:nvSpPr>
          <p:cNvPr id="9" name="Text Placeholder 5">
            <a:extLst>
              <a:ext uri="{FF2B5EF4-FFF2-40B4-BE49-F238E27FC236}">
                <a16:creationId xmlns:a16="http://schemas.microsoft.com/office/drawing/2014/main" xmlns="" id="{52F3110A-4FA9-4256-8859-A3364EC9DC28}"/>
              </a:ext>
            </a:extLst>
          </p:cNvPr>
          <p:cNvSpPr>
            <a:spLocks noGrp="1"/>
          </p:cNvSpPr>
          <p:nvPr>
            <p:ph type="body" sz="half" idx="2"/>
          </p:nvPr>
        </p:nvSpPr>
        <p:spPr>
          <a:xfrm>
            <a:off x="1000125" y="942766"/>
            <a:ext cx="11368338" cy="2809987"/>
          </a:xfrm>
        </p:spPr>
        <p:txBody>
          <a:bodyPr>
            <a:normAutofit/>
          </a:bodyPr>
          <a:lstStyle/>
          <a:p>
            <a:pPr>
              <a:spcBef>
                <a:spcPts val="200"/>
              </a:spcBef>
              <a:buClr>
                <a:srgbClr val="3289B4"/>
              </a:buClr>
            </a:pPr>
            <a:endParaRPr lang="en-US" sz="800" dirty="0"/>
          </a:p>
          <a:p>
            <a:pPr>
              <a:spcBef>
                <a:spcPts val="200"/>
              </a:spcBef>
              <a:buClr>
                <a:srgbClr val="3289B4"/>
              </a:buClr>
            </a:pPr>
            <a:r>
              <a:rPr lang="en-US" sz="2400" b="1" dirty="0"/>
              <a:t>Groundwork Milwaukee (GWMKE)</a:t>
            </a:r>
          </a:p>
          <a:p>
            <a:pPr>
              <a:spcBef>
                <a:spcPts val="200"/>
              </a:spcBef>
              <a:buClr>
                <a:srgbClr val="3289B4"/>
              </a:buClr>
            </a:pPr>
            <a:endParaRPr lang="en-US" sz="1500" b="1" dirty="0"/>
          </a:p>
          <a:p>
            <a:pPr marL="342900" indent="-342900">
              <a:spcBef>
                <a:spcPts val="200"/>
              </a:spcBef>
              <a:buClr>
                <a:srgbClr val="3289B4"/>
              </a:buClr>
              <a:buFont typeface="Webdings" panose="05030102010509060703" pitchFamily="18" charset="2"/>
              <a:buChar char="4"/>
            </a:pPr>
            <a:r>
              <a:rPr lang="en-US" sz="2100" dirty="0"/>
              <a:t>Non-profit organization dedicated to environmental restoration through community-based campaigns</a:t>
            </a:r>
          </a:p>
          <a:p>
            <a:pPr>
              <a:spcBef>
                <a:spcPts val="200"/>
              </a:spcBef>
              <a:buClr>
                <a:srgbClr val="3289B4"/>
              </a:buClr>
            </a:pPr>
            <a:endParaRPr lang="en-US" sz="1500" dirty="0"/>
          </a:p>
          <a:p>
            <a:pPr marL="342900" indent="-342900">
              <a:spcBef>
                <a:spcPts val="200"/>
              </a:spcBef>
              <a:buClr>
                <a:srgbClr val="3289B4"/>
              </a:buClr>
              <a:buFont typeface="Webdings" panose="05030102010509060703" pitchFamily="18" charset="2"/>
              <a:buChar char="4"/>
            </a:pPr>
            <a:r>
              <a:rPr lang="en-US" sz="2100" dirty="0"/>
              <a:t>Seeks to earn Milwaukee County’s yearly contract to clean </a:t>
            </a:r>
            <a:r>
              <a:rPr lang="en-US" sz="2100" i="1" dirty="0"/>
              <a:t>Cladophora</a:t>
            </a:r>
            <a:r>
              <a:rPr lang="en-US" sz="2100" dirty="0"/>
              <a:t> washup</a:t>
            </a:r>
          </a:p>
          <a:p>
            <a:pPr>
              <a:spcBef>
                <a:spcPts val="200"/>
              </a:spcBef>
              <a:buClr>
                <a:srgbClr val="3289B4"/>
              </a:buClr>
            </a:pPr>
            <a:endParaRPr lang="en-US" sz="1500" dirty="0"/>
          </a:p>
          <a:p>
            <a:pPr marL="342900" indent="-342900">
              <a:spcBef>
                <a:spcPts val="200"/>
              </a:spcBef>
              <a:buClr>
                <a:srgbClr val="3289B4"/>
              </a:buClr>
              <a:buFont typeface="Webdings" panose="05030102010509060703" pitchFamily="18" charset="2"/>
              <a:buChar char="4"/>
            </a:pPr>
            <a:r>
              <a:rPr lang="en-US" sz="2100" dirty="0"/>
              <a:t>Aims to compost the algae instead of sending it to the landfill</a:t>
            </a:r>
          </a:p>
        </p:txBody>
      </p:sp>
      <p:grpSp>
        <p:nvGrpSpPr>
          <p:cNvPr id="2" name="Group 1">
            <a:extLst>
              <a:ext uri="{FF2B5EF4-FFF2-40B4-BE49-F238E27FC236}">
                <a16:creationId xmlns:a16="http://schemas.microsoft.com/office/drawing/2014/main" xmlns="" id="{2F809908-8777-4E58-ACB5-7F3C2CB917F8}"/>
              </a:ext>
            </a:extLst>
          </p:cNvPr>
          <p:cNvGrpSpPr/>
          <p:nvPr/>
        </p:nvGrpSpPr>
        <p:grpSpPr>
          <a:xfrm>
            <a:off x="37019" y="3639489"/>
            <a:ext cx="12109158" cy="2916936"/>
            <a:chOff x="37019" y="3880119"/>
            <a:chExt cx="12109158" cy="2916936"/>
          </a:xfrm>
        </p:grpSpPr>
        <p:pic>
          <p:nvPicPr>
            <p:cNvPr id="5132" name="Picture 12" descr="https://lh5.googleusercontent.com/8JtHL9gU9AHQs5wznLxHIXkhObSF_qQQMBl12-bS0gYJ0MFeiiaHFC98ONTmqTiQVrUvVDA0va9laSEb2zGF5jXZ9N-K7rFojgkpAxHMG-J9dtvFqMNiuzaFB3l1huKrk_Cn05AMmis">
              <a:extLst>
                <a:ext uri="{FF2B5EF4-FFF2-40B4-BE49-F238E27FC236}">
                  <a16:creationId xmlns:a16="http://schemas.microsoft.com/office/drawing/2014/main" xmlns="" id="{B2D62FD3-3453-493A-92C4-3261D0F77A27}"/>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9" y="3881597"/>
              <a:ext cx="3986784" cy="291545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s://lh6.googleusercontent.com/Nz0_QYd-uHDcnbFTTWTQwbi5Cwe7CW2P_BBxMfirxMv9FHkW_lunbfd2ai47u-_PuM5LHTcPKRniQXPNFpNcqc5FdafJi3rSJobnemdgfNUGLhX-PkiLoDhfRsRypNEz8_GPoig43bs">
              <a:extLst>
                <a:ext uri="{FF2B5EF4-FFF2-40B4-BE49-F238E27FC236}">
                  <a16:creationId xmlns:a16="http://schemas.microsoft.com/office/drawing/2014/main" xmlns="" id="{310F8596-E9FA-4C67-A72D-DBDDA37E1E24}"/>
                </a:ext>
              </a:extLst>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2778" y="3883444"/>
              <a:ext cx="3977640" cy="291361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s://lh3.googleusercontent.com/_1baGgFOdCuZh-H0bzgVdhBlSl2fUSIQ53D7Kt5WnO_ZZyZ-keKHsUwZFYa7Golx9nHuAAo9JBbkWQuGzKcIyS2Z1-kTdbaiqDhKXhjMlpbzbW6GmAlPOZ1Eiz4sChXK9MzSDAjbaf0">
              <a:extLst>
                <a:ext uri="{FF2B5EF4-FFF2-40B4-BE49-F238E27FC236}">
                  <a16:creationId xmlns:a16="http://schemas.microsoft.com/office/drawing/2014/main" xmlns="" id="{6FCBF6BE-D2C8-4984-87C3-12471BD63E7E}"/>
                </a:ext>
              </a:extLst>
            </p:cNvPr>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8537" y="3880119"/>
              <a:ext cx="3977640" cy="291693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xmlns="" id="{7AA267B3-7600-4B00-A868-5B1ADA8ECB43}"/>
              </a:ext>
            </a:extLst>
          </p:cNvPr>
          <p:cNvSpPr txBox="1"/>
          <p:nvPr/>
        </p:nvSpPr>
        <p:spPr>
          <a:xfrm>
            <a:off x="4765382" y="6587550"/>
            <a:ext cx="7394532" cy="276999"/>
          </a:xfrm>
          <a:prstGeom prst="rect">
            <a:avLst/>
          </a:prstGeom>
          <a:noFill/>
        </p:spPr>
        <p:txBody>
          <a:bodyPr wrap="square" rtlCol="0">
            <a:spAutoFit/>
          </a:bodyPr>
          <a:lstStyle/>
          <a:p>
            <a:pPr algn="r"/>
            <a:r>
              <a:rPr lang="en-US" sz="1200" dirty="0">
                <a:solidFill>
                  <a:schemeClr val="tx1">
                    <a:lumMod val="75000"/>
                    <a:lumOff val="25000"/>
                  </a:schemeClr>
                </a:solidFill>
              </a:rPr>
              <a:t>Image Credits: Groundwork Milwaukee; Ryan Dickey &amp; Brian </a:t>
            </a:r>
            <a:r>
              <a:rPr lang="en-US" sz="1200" dirty="0" err="1">
                <a:solidFill>
                  <a:schemeClr val="tx1">
                    <a:lumMod val="75000"/>
                    <a:lumOff val="25000"/>
                  </a:schemeClr>
                </a:solidFill>
              </a:rPr>
              <a:t>Boucheron</a:t>
            </a:r>
            <a:r>
              <a:rPr lang="en-US" sz="1200" dirty="0">
                <a:solidFill>
                  <a:schemeClr val="tx1">
                    <a:lumMod val="75000"/>
                    <a:lumOff val="25000"/>
                  </a:schemeClr>
                </a:solidFill>
              </a:rPr>
              <a:t> on Flickr</a:t>
            </a:r>
          </a:p>
        </p:txBody>
      </p:sp>
    </p:spTree>
    <p:extLst>
      <p:ext uri="{BB962C8B-B14F-4D97-AF65-F5344CB8AC3E}">
        <p14:creationId xmlns:p14="http://schemas.microsoft.com/office/powerpoint/2010/main" val="1683672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Autofit/>
          </a:bodyPr>
          <a:lstStyle/>
          <a:p>
            <a:r>
              <a:rPr lang="en-US" dirty="0"/>
              <a:t>Project Objectives</a:t>
            </a:r>
          </a:p>
        </p:txBody>
      </p:sp>
      <p:grpSp>
        <p:nvGrpSpPr>
          <p:cNvPr id="20" name="Group 19">
            <a:extLst>
              <a:ext uri="{FF2B5EF4-FFF2-40B4-BE49-F238E27FC236}">
                <a16:creationId xmlns:a16="http://schemas.microsoft.com/office/drawing/2014/main" xmlns="" id="{F6B73056-6D20-4FBA-9DDB-3F393BC5D4AA}"/>
              </a:ext>
            </a:extLst>
          </p:cNvPr>
          <p:cNvGrpSpPr/>
          <p:nvPr/>
        </p:nvGrpSpPr>
        <p:grpSpPr>
          <a:xfrm>
            <a:off x="1112419" y="1130022"/>
            <a:ext cx="10416339" cy="1532585"/>
            <a:chOff x="1000125" y="1130022"/>
            <a:chExt cx="10416339" cy="1532585"/>
          </a:xfrm>
        </p:grpSpPr>
        <p:sp>
          <p:nvSpPr>
            <p:cNvPr id="15" name="Rectangle 14">
              <a:extLst>
                <a:ext uri="{FF2B5EF4-FFF2-40B4-BE49-F238E27FC236}">
                  <a16:creationId xmlns:a16="http://schemas.microsoft.com/office/drawing/2014/main" xmlns="" id="{215C4C83-F48F-4994-81C9-712067BB81EF}"/>
                </a:ext>
              </a:extLst>
            </p:cNvPr>
            <p:cNvSpPr/>
            <p:nvPr/>
          </p:nvSpPr>
          <p:spPr>
            <a:xfrm>
              <a:off x="1000125" y="1342316"/>
              <a:ext cx="7806991" cy="1107996"/>
            </a:xfrm>
            <a:prstGeom prst="rect">
              <a:avLst/>
            </a:prstGeom>
            <a:ln>
              <a:solidFill>
                <a:srgbClr val="3289B4"/>
              </a:solidFill>
            </a:ln>
          </p:spPr>
          <p:txBody>
            <a:bodyPr wrap="square">
              <a:spAutoFit/>
            </a:bodyPr>
            <a:lstStyle/>
            <a:p>
              <a:r>
                <a:rPr lang="en-US" sz="2200" b="1" dirty="0">
                  <a:solidFill>
                    <a:schemeClr val="tx1">
                      <a:lumMod val="75000"/>
                      <a:lumOff val="25000"/>
                    </a:schemeClr>
                  </a:solidFill>
                  <a:latin typeface="Century Gothic" panose="020B0502020202020204" pitchFamily="34" charset="0"/>
                </a:rPr>
                <a:t>Create</a:t>
              </a:r>
              <a:r>
                <a:rPr lang="en-US" sz="2200" dirty="0">
                  <a:solidFill>
                    <a:schemeClr val="tx1">
                      <a:lumMod val="75000"/>
                      <a:lumOff val="25000"/>
                    </a:schemeClr>
                  </a:solidFill>
                  <a:latin typeface="Century Gothic" panose="020B0502020202020204" pitchFamily="34" charset="0"/>
                </a:rPr>
                <a:t> a </a:t>
              </a:r>
              <a:r>
                <a:rPr lang="en-US" sz="2200" i="1" dirty="0">
                  <a:solidFill>
                    <a:schemeClr val="tx1">
                      <a:lumMod val="75000"/>
                      <a:lumOff val="25000"/>
                    </a:schemeClr>
                  </a:solidFill>
                  <a:latin typeface="Century Gothic" panose="020B0502020202020204" pitchFamily="34" charset="0"/>
                </a:rPr>
                <a:t>Cladophora</a:t>
              </a:r>
              <a:r>
                <a:rPr lang="en-US" sz="2200" dirty="0">
                  <a:solidFill>
                    <a:schemeClr val="tx1">
                      <a:lumMod val="75000"/>
                      <a:lumOff val="25000"/>
                    </a:schemeClr>
                  </a:solidFill>
                  <a:latin typeface="Century Gothic" panose="020B0502020202020204" pitchFamily="34" charset="0"/>
                </a:rPr>
                <a:t> Habitat Suitability Map and a </a:t>
              </a:r>
              <a:r>
                <a:rPr lang="en-US" sz="2200" i="1" dirty="0">
                  <a:solidFill>
                    <a:schemeClr val="tx1">
                      <a:lumMod val="75000"/>
                      <a:lumOff val="25000"/>
                    </a:schemeClr>
                  </a:solidFill>
                  <a:latin typeface="Century Gothic" panose="020B0502020202020204" pitchFamily="34" charset="0"/>
                </a:rPr>
                <a:t>Cladophora</a:t>
              </a:r>
              <a:r>
                <a:rPr lang="en-US" sz="2200" dirty="0">
                  <a:solidFill>
                    <a:schemeClr val="tx1">
                      <a:lumMod val="75000"/>
                      <a:lumOff val="25000"/>
                    </a:schemeClr>
                  </a:solidFill>
                  <a:latin typeface="Century Gothic" panose="020B0502020202020204" pitchFamily="34" charset="0"/>
                </a:rPr>
                <a:t> Wash-Up Predictive Map to </a:t>
              </a:r>
              <a:r>
                <a:rPr lang="en-US" sz="2200" b="1" dirty="0">
                  <a:solidFill>
                    <a:schemeClr val="tx1">
                      <a:lumMod val="75000"/>
                      <a:lumOff val="25000"/>
                    </a:schemeClr>
                  </a:solidFill>
                  <a:latin typeface="Century Gothic" panose="020B0502020202020204" pitchFamily="34" charset="0"/>
                </a:rPr>
                <a:t>identify factors</a:t>
              </a:r>
              <a:r>
                <a:rPr lang="en-US" sz="2200" dirty="0">
                  <a:solidFill>
                    <a:schemeClr val="tx1">
                      <a:lumMod val="75000"/>
                      <a:lumOff val="25000"/>
                    </a:schemeClr>
                  </a:solidFill>
                  <a:latin typeface="Century Gothic" panose="020B0502020202020204" pitchFamily="34" charset="0"/>
                </a:rPr>
                <a:t> influencing growth, displacement, and deposition</a:t>
              </a:r>
            </a:p>
          </p:txBody>
        </p:sp>
        <p:pic>
          <p:nvPicPr>
            <p:cNvPr id="7170" name="Picture 2" descr="https://lh5.googleusercontent.com/LfLP1ceUM0WLbwjZ-s9IFU0u9SFxsoHOWOkQnJ2wSq2vp5STsyZN-S-P9yXWqYrNtbAPgVLzGTskkOYOmK0Ia8mYeAP4efOwGTGIorN487-Mr5lffDN5ZfXkYaS7V1T_L2OmQZ6OvRU">
              <a:extLst>
                <a:ext uri="{FF2B5EF4-FFF2-40B4-BE49-F238E27FC236}">
                  <a16:creationId xmlns:a16="http://schemas.microsoft.com/office/drawing/2014/main" xmlns="" id="{FDE7BDD1-50C1-4A5B-8CFC-98207B7D4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5121" y="1130022"/>
              <a:ext cx="2321343" cy="153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xmlns="" id="{12EA8F18-8CCA-430A-8A44-7781A3E38D0A}"/>
              </a:ext>
            </a:extLst>
          </p:cNvPr>
          <p:cNvGrpSpPr/>
          <p:nvPr/>
        </p:nvGrpSpPr>
        <p:grpSpPr>
          <a:xfrm>
            <a:off x="1112419" y="2913287"/>
            <a:ext cx="10416339" cy="1535008"/>
            <a:chOff x="1000125" y="2675465"/>
            <a:chExt cx="10416339" cy="1535008"/>
          </a:xfrm>
        </p:grpSpPr>
        <p:sp>
          <p:nvSpPr>
            <p:cNvPr id="16" name="Rectangle 15">
              <a:extLst>
                <a:ext uri="{FF2B5EF4-FFF2-40B4-BE49-F238E27FC236}">
                  <a16:creationId xmlns:a16="http://schemas.microsoft.com/office/drawing/2014/main" xmlns="" id="{16DB194D-A2F8-4EBF-B6EE-9367D3C4FB81}"/>
                </a:ext>
              </a:extLst>
            </p:cNvPr>
            <p:cNvSpPr/>
            <p:nvPr/>
          </p:nvSpPr>
          <p:spPr>
            <a:xfrm>
              <a:off x="3464342" y="2888971"/>
              <a:ext cx="7952122" cy="1107996"/>
            </a:xfrm>
            <a:prstGeom prst="rect">
              <a:avLst/>
            </a:prstGeom>
            <a:ln>
              <a:solidFill>
                <a:srgbClr val="3289B4"/>
              </a:solidFill>
            </a:ln>
          </p:spPr>
          <p:txBody>
            <a:bodyPr wrap="square">
              <a:spAutoFit/>
            </a:bodyPr>
            <a:lstStyle/>
            <a:p>
              <a:r>
                <a:rPr lang="en-US" sz="2200" b="1" dirty="0">
                  <a:solidFill>
                    <a:schemeClr val="tx1">
                      <a:lumMod val="75000"/>
                      <a:lumOff val="25000"/>
                    </a:schemeClr>
                  </a:solidFill>
                  <a:latin typeface="Century Gothic" panose="020B0502020202020204" pitchFamily="34" charset="0"/>
                </a:rPr>
                <a:t>Utilize</a:t>
              </a:r>
              <a:r>
                <a:rPr lang="en-US" sz="2200" dirty="0">
                  <a:solidFill>
                    <a:schemeClr val="tx1">
                      <a:lumMod val="75000"/>
                      <a:lumOff val="25000"/>
                    </a:schemeClr>
                  </a:solidFill>
                  <a:latin typeface="Century Gothic" panose="020B0502020202020204" pitchFamily="34" charset="0"/>
                </a:rPr>
                <a:t> the ArcGIS Collector tool to gather </a:t>
              </a:r>
              <a:r>
                <a:rPr lang="en-US" sz="2200" i="1" dirty="0">
                  <a:solidFill>
                    <a:schemeClr val="tx1">
                      <a:lumMod val="75000"/>
                      <a:lumOff val="25000"/>
                    </a:schemeClr>
                  </a:solidFill>
                  <a:latin typeface="Century Gothic" panose="020B0502020202020204" pitchFamily="34" charset="0"/>
                </a:rPr>
                <a:t>in situ </a:t>
              </a:r>
              <a:r>
                <a:rPr lang="en-US" sz="2200" dirty="0">
                  <a:solidFill>
                    <a:schemeClr val="tx1">
                      <a:lumMod val="75000"/>
                      <a:lumOff val="25000"/>
                    </a:schemeClr>
                  </a:solidFill>
                  <a:latin typeface="Century Gothic" panose="020B0502020202020204" pitchFamily="34" charset="0"/>
                </a:rPr>
                <a:t>data of </a:t>
              </a:r>
              <a:r>
                <a:rPr lang="en-US" sz="2200" i="1" dirty="0">
                  <a:solidFill>
                    <a:schemeClr val="tx1">
                      <a:lumMod val="75000"/>
                      <a:lumOff val="25000"/>
                    </a:schemeClr>
                  </a:solidFill>
                  <a:latin typeface="Century Gothic" panose="020B0502020202020204" pitchFamily="34" charset="0"/>
                </a:rPr>
                <a:t>Cladophora</a:t>
              </a:r>
              <a:r>
                <a:rPr lang="en-US" sz="2200" dirty="0">
                  <a:solidFill>
                    <a:schemeClr val="tx1">
                      <a:lumMod val="75000"/>
                      <a:lumOff val="25000"/>
                    </a:schemeClr>
                  </a:solidFill>
                  <a:latin typeface="Century Gothic" panose="020B0502020202020204" pitchFamily="34" charset="0"/>
                </a:rPr>
                <a:t> washup locations using a </a:t>
              </a:r>
              <a:r>
                <a:rPr lang="en-US" sz="2200" b="1" dirty="0">
                  <a:solidFill>
                    <a:schemeClr val="tx1">
                      <a:lumMod val="75000"/>
                      <a:lumOff val="25000"/>
                    </a:schemeClr>
                  </a:solidFill>
                  <a:latin typeface="Century Gothic" panose="020B0502020202020204" pitchFamily="34" charset="0"/>
                </a:rPr>
                <a:t>mobile phone application</a:t>
              </a:r>
              <a:endParaRPr lang="en-US" sz="2200" dirty="0">
                <a:solidFill>
                  <a:schemeClr val="tx1">
                    <a:lumMod val="75000"/>
                    <a:lumOff val="25000"/>
                  </a:schemeClr>
                </a:solidFill>
                <a:latin typeface="Century Gothic" panose="020B0502020202020204" pitchFamily="34" charset="0"/>
              </a:endParaRPr>
            </a:p>
          </p:txBody>
        </p:sp>
        <p:pic>
          <p:nvPicPr>
            <p:cNvPr id="7172" name="Picture 4" descr="https://lh5.googleusercontent.com/_hT7pcHjoBITLbQLcLl4yNNJcbBUKFdwOfGaKUVDpP89dvHtU_-cBpKFq0wl8neCa6UngxhJFT3xWuiQYRjsLbu-oM3Vr5JkTIamo6TF-ziljboyWs_5RR-6E-XcrLbHiReOoHENzKk">
              <a:extLst>
                <a:ext uri="{FF2B5EF4-FFF2-40B4-BE49-F238E27FC236}">
                  <a16:creationId xmlns:a16="http://schemas.microsoft.com/office/drawing/2014/main" xmlns="" id="{5531F3ED-57C4-47BD-B0CA-921471A4F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2675465"/>
              <a:ext cx="2321343" cy="15350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xmlns="" id="{93B050FB-38CF-4555-8CA1-42590272EFC9}"/>
              </a:ext>
            </a:extLst>
          </p:cNvPr>
          <p:cNvGrpSpPr/>
          <p:nvPr/>
        </p:nvGrpSpPr>
        <p:grpSpPr>
          <a:xfrm>
            <a:off x="1112419" y="4698975"/>
            <a:ext cx="10416339" cy="1532585"/>
            <a:chOff x="1000125" y="4698975"/>
            <a:chExt cx="10416339" cy="1532585"/>
          </a:xfrm>
        </p:grpSpPr>
        <p:sp>
          <p:nvSpPr>
            <p:cNvPr id="17" name="Rectangle 16">
              <a:extLst>
                <a:ext uri="{FF2B5EF4-FFF2-40B4-BE49-F238E27FC236}">
                  <a16:creationId xmlns:a16="http://schemas.microsoft.com/office/drawing/2014/main" xmlns="" id="{59622890-1FED-442C-AE62-03AEF55F3F59}"/>
                </a:ext>
              </a:extLst>
            </p:cNvPr>
            <p:cNvSpPr/>
            <p:nvPr/>
          </p:nvSpPr>
          <p:spPr>
            <a:xfrm>
              <a:off x="1000125" y="4911269"/>
              <a:ext cx="7806991" cy="1107996"/>
            </a:xfrm>
            <a:prstGeom prst="rect">
              <a:avLst/>
            </a:prstGeom>
            <a:ln>
              <a:solidFill>
                <a:srgbClr val="3289B4"/>
              </a:solidFill>
            </a:ln>
          </p:spPr>
          <p:txBody>
            <a:bodyPr wrap="square">
              <a:spAutoFit/>
            </a:bodyPr>
            <a:lstStyle/>
            <a:p>
              <a:r>
                <a:rPr lang="en-US" sz="2200" b="1" dirty="0">
                  <a:solidFill>
                    <a:schemeClr val="tx1">
                      <a:lumMod val="75000"/>
                      <a:lumOff val="25000"/>
                    </a:schemeClr>
                  </a:solidFill>
                  <a:latin typeface="Century Gothic" panose="020B0502020202020204" pitchFamily="34" charset="0"/>
                </a:rPr>
                <a:t>Produce</a:t>
              </a:r>
              <a:r>
                <a:rPr lang="en-US" sz="2200" dirty="0">
                  <a:solidFill>
                    <a:schemeClr val="tx1">
                      <a:lumMod val="75000"/>
                      <a:lumOff val="25000"/>
                    </a:schemeClr>
                  </a:solidFill>
                  <a:latin typeface="Century Gothic" panose="020B0502020202020204" pitchFamily="34" charset="0"/>
                </a:rPr>
                <a:t> a project story map and launch a social media campaign to </a:t>
              </a:r>
              <a:r>
                <a:rPr lang="en-US" sz="2200" b="1" dirty="0">
                  <a:solidFill>
                    <a:schemeClr val="tx1">
                      <a:lumMod val="75000"/>
                      <a:lumOff val="25000"/>
                    </a:schemeClr>
                  </a:solidFill>
                  <a:latin typeface="Century Gothic" panose="020B0502020202020204" pitchFamily="34" charset="0"/>
                </a:rPr>
                <a:t>raise awareness</a:t>
              </a:r>
              <a:r>
                <a:rPr lang="en-US" sz="2200" dirty="0">
                  <a:solidFill>
                    <a:schemeClr val="tx1">
                      <a:lumMod val="75000"/>
                      <a:lumOff val="25000"/>
                    </a:schemeClr>
                  </a:solidFill>
                  <a:latin typeface="Century Gothic" panose="020B0502020202020204" pitchFamily="34" charset="0"/>
                </a:rPr>
                <a:t> of issues related to </a:t>
              </a:r>
              <a:r>
                <a:rPr lang="en-US" sz="2200" i="1" dirty="0">
                  <a:solidFill>
                    <a:schemeClr val="tx1">
                      <a:lumMod val="75000"/>
                      <a:lumOff val="25000"/>
                    </a:schemeClr>
                  </a:solidFill>
                  <a:latin typeface="Century Gothic" panose="020B0502020202020204" pitchFamily="34" charset="0"/>
                </a:rPr>
                <a:t>Cladophora</a:t>
              </a:r>
              <a:endParaRPr lang="en-US" sz="2200" dirty="0">
                <a:solidFill>
                  <a:schemeClr val="tx1">
                    <a:lumMod val="75000"/>
                    <a:lumOff val="25000"/>
                  </a:schemeClr>
                </a:solidFill>
                <a:latin typeface="Century Gothic" panose="020B0502020202020204" pitchFamily="34" charset="0"/>
              </a:endParaRPr>
            </a:p>
          </p:txBody>
        </p:sp>
        <p:pic>
          <p:nvPicPr>
            <p:cNvPr id="7174" name="Picture 6" descr="https://lh3.googleusercontent.com/f99zi_s35hOK7oCAvydJcNG73gdtam7XjzolHaUpfr0rMg_pK6ynrufrfY6e3mn0cKnRB09BaLety_4SQgvEcXFH73L5lu5CHUj1WurFurxjOxrEVdImlHPudM2S8H_tCr_rmmP62P8">
              <a:extLst>
                <a:ext uri="{FF2B5EF4-FFF2-40B4-BE49-F238E27FC236}">
                  <a16:creationId xmlns:a16="http://schemas.microsoft.com/office/drawing/2014/main" xmlns="" id="{C591A573-86CA-490E-BF57-1647720D38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5121" y="4698975"/>
              <a:ext cx="2321343" cy="1532585"/>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a:extLst>
              <a:ext uri="{FF2B5EF4-FFF2-40B4-BE49-F238E27FC236}">
                <a16:creationId xmlns:a16="http://schemas.microsoft.com/office/drawing/2014/main" xmlns="" id="{DECB2995-3F5A-4C81-A3B9-7F22F55BDCE9}"/>
              </a:ext>
            </a:extLst>
          </p:cNvPr>
          <p:cNvSpPr txBox="1"/>
          <p:nvPr/>
        </p:nvSpPr>
        <p:spPr>
          <a:xfrm>
            <a:off x="4797468" y="6580479"/>
            <a:ext cx="7394532" cy="276999"/>
          </a:xfrm>
          <a:prstGeom prst="rect">
            <a:avLst/>
          </a:prstGeom>
          <a:noFill/>
        </p:spPr>
        <p:txBody>
          <a:bodyPr wrap="square" rtlCol="0">
            <a:spAutoFit/>
          </a:bodyPr>
          <a:lstStyle/>
          <a:p>
            <a:pPr algn="r"/>
            <a:r>
              <a:rPr lang="en-US" sz="1200" dirty="0">
                <a:solidFill>
                  <a:schemeClr val="tx1">
                    <a:lumMod val="75000"/>
                    <a:lumOff val="25000"/>
                  </a:schemeClr>
                </a:solidFill>
              </a:rPr>
              <a:t>Image Credits: </a:t>
            </a:r>
            <a:r>
              <a:rPr lang="en-US" sz="1200" dirty="0" err="1">
                <a:solidFill>
                  <a:schemeClr val="tx1">
                    <a:lumMod val="75000"/>
                    <a:lumOff val="25000"/>
                  </a:schemeClr>
                </a:solidFill>
              </a:rPr>
              <a:t>vgrigas</a:t>
            </a:r>
            <a:r>
              <a:rPr lang="en-US" sz="1200" dirty="0">
                <a:solidFill>
                  <a:schemeClr val="tx1">
                    <a:lumMod val="75000"/>
                    <a:lumOff val="25000"/>
                  </a:schemeClr>
                </a:solidFill>
              </a:rPr>
              <a:t>, Jason Howie, &amp; NOAA GLERL on Flickr</a:t>
            </a:r>
          </a:p>
        </p:txBody>
      </p:sp>
    </p:spTree>
    <p:extLst>
      <p:ext uri="{BB962C8B-B14F-4D97-AF65-F5344CB8AC3E}">
        <p14:creationId xmlns:p14="http://schemas.microsoft.com/office/powerpoint/2010/main" val="392749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Autofit/>
          </a:bodyPr>
          <a:lstStyle/>
          <a:p>
            <a:r>
              <a:rPr lang="en-US" dirty="0"/>
              <a:t>Study Area &amp; Period</a:t>
            </a:r>
          </a:p>
        </p:txBody>
      </p:sp>
      <p:sp>
        <p:nvSpPr>
          <p:cNvPr id="12" name="Text Placeholder 5">
            <a:extLst>
              <a:ext uri="{FF2B5EF4-FFF2-40B4-BE49-F238E27FC236}">
                <a16:creationId xmlns:a16="http://schemas.microsoft.com/office/drawing/2014/main" xmlns="" id="{9F7A71C5-45E5-4A6A-8CF5-94A8795B67B1}"/>
              </a:ext>
            </a:extLst>
          </p:cNvPr>
          <p:cNvSpPr txBox="1">
            <a:spLocks/>
          </p:cNvSpPr>
          <p:nvPr/>
        </p:nvSpPr>
        <p:spPr>
          <a:xfrm>
            <a:off x="7191098" y="1465316"/>
            <a:ext cx="4882235" cy="26237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buClr>
                <a:srgbClr val="3289B4"/>
              </a:buClr>
            </a:pPr>
            <a:endParaRPr lang="en-US" sz="800" dirty="0"/>
          </a:p>
          <a:p>
            <a:pPr marL="342900" indent="-342900">
              <a:spcBef>
                <a:spcPts val="200"/>
              </a:spcBef>
              <a:buClr>
                <a:srgbClr val="3289B4"/>
              </a:buClr>
              <a:buFont typeface="Webdings" panose="05030102010509060703" pitchFamily="18" charset="2"/>
              <a:buChar char="4"/>
            </a:pPr>
            <a:r>
              <a:rPr lang="en-US" sz="2200" dirty="0"/>
              <a:t>Milwaukee County, Wisconsin</a:t>
            </a:r>
          </a:p>
          <a:p>
            <a:pPr marL="0" indent="0">
              <a:spcBef>
                <a:spcPts val="200"/>
              </a:spcBef>
              <a:buClr>
                <a:srgbClr val="3289B4"/>
              </a:buClr>
              <a:buNone/>
            </a:pPr>
            <a:endParaRPr lang="en-US" sz="2400" dirty="0"/>
          </a:p>
          <a:p>
            <a:pPr marL="342900" indent="-342900">
              <a:spcBef>
                <a:spcPts val="200"/>
              </a:spcBef>
              <a:buClr>
                <a:srgbClr val="3289B4"/>
              </a:buClr>
              <a:buFont typeface="Webdings" panose="05030102010509060703" pitchFamily="18" charset="2"/>
              <a:buChar char="4"/>
            </a:pPr>
            <a:r>
              <a:rPr lang="en-US" sz="2200" dirty="0"/>
              <a:t>West shoreline of Lake Michigan</a:t>
            </a:r>
          </a:p>
          <a:p>
            <a:pPr marL="0" indent="0">
              <a:spcBef>
                <a:spcPts val="200"/>
              </a:spcBef>
              <a:buClr>
                <a:srgbClr val="3289B4"/>
              </a:buClr>
              <a:buNone/>
            </a:pPr>
            <a:endParaRPr lang="en-US" sz="2400" dirty="0"/>
          </a:p>
          <a:p>
            <a:pPr marL="342900" indent="-342900">
              <a:spcBef>
                <a:spcPts val="200"/>
              </a:spcBef>
              <a:buClr>
                <a:srgbClr val="3289B4"/>
              </a:buClr>
              <a:buFont typeface="Webdings" panose="05030102010509060703" pitchFamily="18" charset="2"/>
              <a:buChar char="4"/>
            </a:pPr>
            <a:r>
              <a:rPr lang="en-US" sz="2200" dirty="0"/>
              <a:t>Summer months of 2016 &amp; 2017</a:t>
            </a:r>
            <a:endParaRPr lang="en-US" sz="2200" b="1" dirty="0"/>
          </a:p>
          <a:p>
            <a:pPr marL="0" indent="0">
              <a:spcBef>
                <a:spcPts val="200"/>
              </a:spcBef>
              <a:buClr>
                <a:srgbClr val="3289B4"/>
              </a:buClr>
              <a:buNone/>
            </a:pPr>
            <a:endParaRPr lang="en-US" sz="2400" dirty="0"/>
          </a:p>
          <a:p>
            <a:pPr marL="342900" indent="-342900">
              <a:spcBef>
                <a:spcPts val="200"/>
              </a:spcBef>
              <a:buClr>
                <a:srgbClr val="3289B4"/>
              </a:buClr>
              <a:buFont typeface="Webdings" panose="05030102010509060703" pitchFamily="18" charset="2"/>
              <a:buChar char="4"/>
            </a:pPr>
            <a:r>
              <a:rPr lang="en-US" sz="2200" dirty="0"/>
              <a:t>Seven beaches</a:t>
            </a:r>
            <a:endParaRPr lang="en-US" sz="2200" b="1" dirty="0"/>
          </a:p>
        </p:txBody>
      </p:sp>
      <p:pic>
        <p:nvPicPr>
          <p:cNvPr id="67" name="Picture 66">
            <a:extLst>
              <a:ext uri="{FF2B5EF4-FFF2-40B4-BE49-F238E27FC236}">
                <a16:creationId xmlns:a16="http://schemas.microsoft.com/office/drawing/2014/main" xmlns="" id="{AF00E4AB-FCFF-49BD-9F6E-31AE451FF8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46" t="-8817" r="-5207" b="-11851"/>
          <a:stretch/>
        </p:blipFill>
        <p:spPr>
          <a:xfrm>
            <a:off x="7906006" y="4198957"/>
            <a:ext cx="3300824" cy="2470704"/>
          </a:xfrm>
          <a:prstGeom prst="rect">
            <a:avLst/>
          </a:prstGeom>
        </p:spPr>
      </p:pic>
      <p:grpSp>
        <p:nvGrpSpPr>
          <p:cNvPr id="89" name="Group 88">
            <a:extLst>
              <a:ext uri="{FF2B5EF4-FFF2-40B4-BE49-F238E27FC236}">
                <a16:creationId xmlns:a16="http://schemas.microsoft.com/office/drawing/2014/main" xmlns="" id="{16A247C6-834C-41A0-AD8F-70EBDC61F887}"/>
              </a:ext>
            </a:extLst>
          </p:cNvPr>
          <p:cNvGrpSpPr/>
          <p:nvPr/>
        </p:nvGrpSpPr>
        <p:grpSpPr>
          <a:xfrm>
            <a:off x="308491" y="1399010"/>
            <a:ext cx="6784973" cy="4463307"/>
            <a:chOff x="308491" y="1399010"/>
            <a:chExt cx="6784973" cy="4463307"/>
          </a:xfrm>
        </p:grpSpPr>
        <p:pic>
          <p:nvPicPr>
            <p:cNvPr id="8202" name="Picture 10" descr="https://lh6.googleusercontent.com/dXc-FISPk9j9UUlE3uBz_3qCP2Zai1t3SBB6-buxE3r-VDyhAMCdHf4Hfnm9-d2E29RT28Spi6_V6w4hG3_hdRssc1LnEtisI2b9cx-wWXk3IR8rlJSTbfSsPLOZdHbO1WIStDd6yeY">
              <a:extLst>
                <a:ext uri="{FF2B5EF4-FFF2-40B4-BE49-F238E27FC236}">
                  <a16:creationId xmlns:a16="http://schemas.microsoft.com/office/drawing/2014/main" xmlns="" id="{C706D721-8351-43B1-83F0-C2ED4B426C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13" t="6984" r="7071" b="16689"/>
            <a:stretch/>
          </p:blipFill>
          <p:spPr bwMode="auto">
            <a:xfrm>
              <a:off x="308491" y="1399010"/>
              <a:ext cx="6784973" cy="446330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xmlns="" id="{530F550E-13F6-461C-B20F-41382D2FD4FF}"/>
                </a:ext>
              </a:extLst>
            </p:cNvPr>
            <p:cNvGrpSpPr/>
            <p:nvPr/>
          </p:nvGrpSpPr>
          <p:grpSpPr>
            <a:xfrm>
              <a:off x="534147" y="1839543"/>
              <a:ext cx="6115756" cy="2472933"/>
              <a:chOff x="744113" y="1813353"/>
              <a:chExt cx="6115756" cy="2472933"/>
            </a:xfrm>
          </p:grpSpPr>
          <p:sp>
            <p:nvSpPr>
              <p:cNvPr id="19" name="Text Box 2">
                <a:extLst>
                  <a:ext uri="{FF2B5EF4-FFF2-40B4-BE49-F238E27FC236}">
                    <a16:creationId xmlns:a16="http://schemas.microsoft.com/office/drawing/2014/main" xmlns="" id="{F7C3A124-48AB-4BE6-B218-A0BF75F259CD}"/>
                  </a:ext>
                </a:extLst>
              </p:cNvPr>
              <p:cNvSpPr txBox="1">
                <a:spLocks noChangeArrowheads="1"/>
              </p:cNvSpPr>
              <p:nvPr/>
            </p:nvSpPr>
            <p:spPr bwMode="auto">
              <a:xfrm>
                <a:off x="2103563" y="1813353"/>
                <a:ext cx="1228579" cy="233700"/>
              </a:xfrm>
              <a:prstGeom prst="rect">
                <a:avLst/>
              </a:prstGeom>
              <a:noFill/>
              <a:ln w="9525">
                <a:noFill/>
                <a:miter lim="800000"/>
                <a:headEnd/>
                <a:tailEnd/>
              </a:ln>
            </p:spPr>
            <p:txBody>
              <a:bodyPr rot="0" vert="horz" wrap="square" lIns="91440" tIns="45720" rIns="91440" bIns="45720" anchor="b" anchorCtr="0">
                <a:noAutofit/>
              </a:bodyPr>
              <a:lstStyle/>
              <a:p>
                <a:pPr marL="0" marR="0">
                  <a:lnSpc>
                    <a:spcPct val="107000"/>
                  </a:lnSpc>
                  <a:spcBef>
                    <a:spcPts val="0"/>
                  </a:spcBef>
                  <a:spcAft>
                    <a:spcPts val="800"/>
                  </a:spcAft>
                </a:pPr>
                <a:r>
                  <a:rPr lang="en-US" sz="1200" i="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Doctors Park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xmlns="" id="{53B3802B-FFF2-4194-AD2D-6904211006F3}"/>
                  </a:ext>
                </a:extLst>
              </p:cNvPr>
              <p:cNvSpPr txBox="1">
                <a:spLocks noChangeArrowheads="1"/>
              </p:cNvSpPr>
              <p:nvPr/>
            </p:nvSpPr>
            <p:spPr bwMode="auto">
              <a:xfrm>
                <a:off x="2213931" y="3365008"/>
                <a:ext cx="1485872" cy="233700"/>
              </a:xfrm>
              <a:prstGeom prst="rect">
                <a:avLst/>
              </a:prstGeom>
              <a:noFill/>
              <a:ln w="9525">
                <a:noFill/>
                <a:miter lim="800000"/>
                <a:headEnd/>
                <a:tailEnd/>
              </a:ln>
            </p:spPr>
            <p:txBody>
              <a:bodyPr rot="0" vert="horz" wrap="square" lIns="91440" tIns="45720" rIns="91440" bIns="45720" anchor="b" anchorCtr="0">
                <a:noAutofit/>
              </a:bodyPr>
              <a:lstStyle/>
              <a:p>
                <a:pPr marL="0" marR="0">
                  <a:lnSpc>
                    <a:spcPct val="107000"/>
                  </a:lnSpc>
                  <a:spcBef>
                    <a:spcPts val="0"/>
                  </a:spcBef>
                  <a:spcAft>
                    <a:spcPts val="800"/>
                  </a:spcAft>
                </a:pPr>
                <a:r>
                  <a:rPr lang="en-US" sz="1200" i="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South Shore Park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2">
                <a:extLst>
                  <a:ext uri="{FF2B5EF4-FFF2-40B4-BE49-F238E27FC236}">
                    <a16:creationId xmlns:a16="http://schemas.microsoft.com/office/drawing/2014/main" xmlns="" id="{0F863C2D-0D96-4231-AE6C-1311E82CB6AB}"/>
                  </a:ext>
                </a:extLst>
              </p:cNvPr>
              <p:cNvSpPr txBox="1">
                <a:spLocks noChangeArrowheads="1"/>
              </p:cNvSpPr>
              <p:nvPr/>
            </p:nvSpPr>
            <p:spPr bwMode="auto">
              <a:xfrm>
                <a:off x="2245511" y="2450371"/>
                <a:ext cx="1485872" cy="233700"/>
              </a:xfrm>
              <a:prstGeom prst="rect">
                <a:avLst/>
              </a:prstGeom>
              <a:noFill/>
              <a:ln w="9525">
                <a:noFill/>
                <a:miter lim="800000"/>
                <a:headEnd/>
                <a:tailEnd/>
              </a:ln>
            </p:spPr>
            <p:txBody>
              <a:bodyPr rot="0" vert="horz" wrap="square" lIns="91440" tIns="45720" rIns="91440" bIns="45720" anchor="b" anchorCtr="0">
                <a:noAutofit/>
              </a:bodyPr>
              <a:lstStyle/>
              <a:p>
                <a:pPr marL="0" marR="0">
                  <a:lnSpc>
                    <a:spcPct val="107000"/>
                  </a:lnSpc>
                  <a:spcBef>
                    <a:spcPts val="0"/>
                  </a:spcBef>
                  <a:spcAft>
                    <a:spcPts val="800"/>
                  </a:spcAft>
                </a:pPr>
                <a:r>
                  <a:rPr lang="en-US" sz="1200" i="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Atwater Beach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2">
                <a:extLst>
                  <a:ext uri="{FF2B5EF4-FFF2-40B4-BE49-F238E27FC236}">
                    <a16:creationId xmlns:a16="http://schemas.microsoft.com/office/drawing/2014/main" xmlns="" id="{AA00BFC7-C0AE-42B9-9249-D2EE8C283E74}"/>
                  </a:ext>
                </a:extLst>
              </p:cNvPr>
              <p:cNvSpPr txBox="1">
                <a:spLocks noChangeArrowheads="1"/>
              </p:cNvSpPr>
              <p:nvPr/>
            </p:nvSpPr>
            <p:spPr bwMode="auto">
              <a:xfrm>
                <a:off x="2265746" y="2673813"/>
                <a:ext cx="1485872" cy="233700"/>
              </a:xfrm>
              <a:prstGeom prst="rect">
                <a:avLst/>
              </a:prstGeom>
              <a:noFill/>
              <a:ln w="9525">
                <a:noFill/>
                <a:miter lim="800000"/>
                <a:headEnd/>
                <a:tailEnd/>
              </a:ln>
            </p:spPr>
            <p:txBody>
              <a:bodyPr rot="0" vert="horz" wrap="square" lIns="91440" tIns="45720" rIns="91440" bIns="45720" anchor="b" anchorCtr="0">
                <a:noAutofit/>
              </a:bodyPr>
              <a:lstStyle/>
              <a:p>
                <a:pPr marL="0" marR="0">
                  <a:lnSpc>
                    <a:spcPct val="107000"/>
                  </a:lnSpc>
                  <a:spcBef>
                    <a:spcPts val="0"/>
                  </a:spcBef>
                  <a:spcAft>
                    <a:spcPts val="800"/>
                  </a:spcAft>
                </a:pPr>
                <a:r>
                  <a:rPr lang="en-US" sz="1200" i="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McKinley Beach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2">
                <a:extLst>
                  <a:ext uri="{FF2B5EF4-FFF2-40B4-BE49-F238E27FC236}">
                    <a16:creationId xmlns:a16="http://schemas.microsoft.com/office/drawing/2014/main" xmlns="" id="{368935C0-E7E2-43BF-BB50-213CB15FC74C}"/>
                  </a:ext>
                </a:extLst>
              </p:cNvPr>
              <p:cNvSpPr txBox="1">
                <a:spLocks noChangeArrowheads="1"/>
              </p:cNvSpPr>
              <p:nvPr/>
            </p:nvSpPr>
            <p:spPr bwMode="auto">
              <a:xfrm>
                <a:off x="2245511" y="2852682"/>
                <a:ext cx="1485872" cy="233700"/>
              </a:xfrm>
              <a:prstGeom prst="rect">
                <a:avLst/>
              </a:prstGeom>
              <a:noFill/>
              <a:ln w="9525">
                <a:noFill/>
                <a:miter lim="800000"/>
                <a:headEnd/>
                <a:tailEnd/>
              </a:ln>
            </p:spPr>
            <p:txBody>
              <a:bodyPr rot="0" vert="horz" wrap="square" lIns="91440" tIns="45720" rIns="91440" bIns="45720" anchor="b" anchorCtr="0">
                <a:noAutofit/>
              </a:bodyPr>
              <a:lstStyle/>
              <a:p>
                <a:pPr marL="0" marR="0">
                  <a:lnSpc>
                    <a:spcPct val="107000"/>
                  </a:lnSpc>
                  <a:spcBef>
                    <a:spcPts val="0"/>
                  </a:spcBef>
                  <a:spcAft>
                    <a:spcPts val="800"/>
                  </a:spcAft>
                </a:pPr>
                <a:r>
                  <a:rPr lang="en-US" sz="1200" i="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Bradford Beach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Box 2">
                <a:extLst>
                  <a:ext uri="{FF2B5EF4-FFF2-40B4-BE49-F238E27FC236}">
                    <a16:creationId xmlns:a16="http://schemas.microsoft.com/office/drawing/2014/main" xmlns="" id="{70043FF2-623C-4782-9D40-FDA9BD67A4A9}"/>
                  </a:ext>
                </a:extLst>
              </p:cNvPr>
              <p:cNvSpPr txBox="1">
                <a:spLocks noChangeArrowheads="1"/>
              </p:cNvSpPr>
              <p:nvPr/>
            </p:nvSpPr>
            <p:spPr bwMode="auto">
              <a:xfrm>
                <a:off x="2146094" y="3035303"/>
                <a:ext cx="2106952" cy="233700"/>
              </a:xfrm>
              <a:prstGeom prst="rect">
                <a:avLst/>
              </a:prstGeom>
              <a:noFill/>
              <a:ln w="9525">
                <a:noFill/>
                <a:miter lim="800000"/>
                <a:headEnd/>
                <a:tailEnd/>
              </a:ln>
            </p:spPr>
            <p:txBody>
              <a:bodyPr rot="0" vert="horz" wrap="square" lIns="91440" tIns="45720" rIns="91440" bIns="45720" anchor="b" anchorCtr="0">
                <a:noAutofit/>
              </a:bodyPr>
              <a:lstStyle/>
              <a:p>
                <a:pPr marL="0" marR="0">
                  <a:lnSpc>
                    <a:spcPct val="107000"/>
                  </a:lnSpc>
                  <a:spcBef>
                    <a:spcPts val="0"/>
                  </a:spcBef>
                  <a:spcAft>
                    <a:spcPts val="800"/>
                  </a:spcAft>
                </a:pPr>
                <a:r>
                  <a:rPr lang="en-US" sz="1200" i="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Veterans Lagoon Beach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2">
                <a:extLst>
                  <a:ext uri="{FF2B5EF4-FFF2-40B4-BE49-F238E27FC236}">
                    <a16:creationId xmlns:a16="http://schemas.microsoft.com/office/drawing/2014/main" xmlns="" id="{5622F308-8C2F-47D0-8093-D2DC053863BE}"/>
                  </a:ext>
                </a:extLst>
              </p:cNvPr>
              <p:cNvSpPr txBox="1">
                <a:spLocks noChangeArrowheads="1"/>
              </p:cNvSpPr>
              <p:nvPr/>
            </p:nvSpPr>
            <p:spPr bwMode="auto">
              <a:xfrm>
                <a:off x="2337040" y="4052586"/>
                <a:ext cx="1599903" cy="233700"/>
              </a:xfrm>
              <a:prstGeom prst="rect">
                <a:avLst/>
              </a:prstGeom>
              <a:noFill/>
              <a:ln w="9525">
                <a:noFill/>
                <a:miter lim="800000"/>
                <a:headEnd/>
                <a:tailEnd/>
              </a:ln>
            </p:spPr>
            <p:txBody>
              <a:bodyPr rot="0" vert="horz" wrap="square" lIns="91440" tIns="45720" rIns="91440" bIns="45720" anchor="b" anchorCtr="0">
                <a:noAutofit/>
              </a:bodyPr>
              <a:lstStyle/>
              <a:p>
                <a:pPr marL="0" marR="0">
                  <a:lnSpc>
                    <a:spcPct val="107000"/>
                  </a:lnSpc>
                  <a:spcBef>
                    <a:spcPts val="0"/>
                  </a:spcBef>
                  <a:spcAft>
                    <a:spcPts val="800"/>
                  </a:spcAft>
                </a:pPr>
                <a:r>
                  <a:rPr lang="en-US" sz="1200" i="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Grant Park Beach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 Box 2">
                <a:extLst>
                  <a:ext uri="{FF2B5EF4-FFF2-40B4-BE49-F238E27FC236}">
                    <a16:creationId xmlns:a16="http://schemas.microsoft.com/office/drawing/2014/main" xmlns="" id="{2D7F2E75-76B3-4C7C-A881-ACDD6F4DF5F2}"/>
                  </a:ext>
                </a:extLst>
              </p:cNvPr>
              <p:cNvSpPr txBox="1">
                <a:spLocks noChangeArrowheads="1"/>
              </p:cNvSpPr>
              <p:nvPr/>
            </p:nvSpPr>
            <p:spPr bwMode="auto">
              <a:xfrm>
                <a:off x="956668" y="2523264"/>
                <a:ext cx="1161858" cy="23370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400" b="1" dirty="0">
                    <a:solidFill>
                      <a:srgbClr val="FFFFBE"/>
                    </a:solidFill>
                    <a:effectLst>
                      <a:glow rad="63500">
                        <a:schemeClr val="tx1">
                          <a:alpha val="40000"/>
                        </a:schemeClr>
                      </a:glow>
                    </a:effectLst>
                    <a:latin typeface="Century Gothic" panose="020B0502020202020204" pitchFamily="34" charset="0"/>
                    <a:ea typeface="Calibri" panose="020F0502020204030204" pitchFamily="34" charset="0"/>
                    <a:cs typeface="Times New Roman" panose="02020603050405020304" pitchFamily="18" charset="0"/>
                  </a:rPr>
                  <a:t>Milwaukee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 Box 2">
                <a:extLst>
                  <a:ext uri="{FF2B5EF4-FFF2-40B4-BE49-F238E27FC236}">
                    <a16:creationId xmlns:a16="http://schemas.microsoft.com/office/drawing/2014/main" xmlns="" id="{1CF2ACE2-341D-497C-AEE7-BD3F45C6EE88}"/>
                  </a:ext>
                </a:extLst>
              </p:cNvPr>
              <p:cNvSpPr txBox="1">
                <a:spLocks noChangeArrowheads="1"/>
              </p:cNvSpPr>
              <p:nvPr/>
            </p:nvSpPr>
            <p:spPr bwMode="auto">
              <a:xfrm>
                <a:off x="744113" y="3439634"/>
                <a:ext cx="2000816" cy="553126"/>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400" b="1" dirty="0">
                    <a:solidFill>
                      <a:srgbClr val="FFFFBE"/>
                    </a:solidFill>
                    <a:effectLst>
                      <a:glow rad="63500">
                        <a:schemeClr val="tx1">
                          <a:alpha val="40000"/>
                        </a:schemeClr>
                      </a:glow>
                    </a:effectLst>
                    <a:latin typeface="Century Gothic" panose="020B0502020202020204" pitchFamily="34" charset="0"/>
                    <a:ea typeface="Calibri" panose="020F0502020204030204" pitchFamily="34" charset="0"/>
                    <a:cs typeface="Times New Roman" panose="02020603050405020304" pitchFamily="18" charset="0"/>
                  </a:rPr>
                  <a:t>South</a:t>
                </a:r>
                <a:r>
                  <a:rPr lang="en-US" sz="1400" dirty="0">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400" b="1" dirty="0">
                    <a:solidFill>
                      <a:srgbClr val="FFFFBE"/>
                    </a:solidFill>
                    <a:effectLst>
                      <a:glow rad="63500">
                        <a:schemeClr val="tx1">
                          <a:alpha val="40000"/>
                        </a:schemeClr>
                      </a:glow>
                    </a:effectLst>
                    <a:latin typeface="Century Gothic" panose="020B0502020202020204" pitchFamily="34" charset="0"/>
                    <a:ea typeface="Calibri" panose="020F0502020204030204" pitchFamily="34" charset="0"/>
                    <a:cs typeface="Times New Roman" panose="02020603050405020304" pitchFamily="18" charset="0"/>
                  </a:rPr>
                  <a:t>Milwaukee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 Box 2">
                <a:extLst>
                  <a:ext uri="{FF2B5EF4-FFF2-40B4-BE49-F238E27FC236}">
                    <a16:creationId xmlns:a16="http://schemas.microsoft.com/office/drawing/2014/main" xmlns="" id="{5316C447-93E7-4161-B487-D442C5DB6F3C}"/>
                  </a:ext>
                </a:extLst>
              </p:cNvPr>
              <p:cNvSpPr txBox="1">
                <a:spLocks noChangeArrowheads="1"/>
              </p:cNvSpPr>
              <p:nvPr/>
            </p:nvSpPr>
            <p:spPr bwMode="auto">
              <a:xfrm>
                <a:off x="4287718" y="2619536"/>
                <a:ext cx="2572151" cy="1260371"/>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3200" i="1" spc="270" dirty="0">
                    <a:solidFill>
                      <a:srgbClr val="389DC4"/>
                    </a:solidFill>
                    <a:effectLst/>
                    <a:latin typeface="Garamond" panose="02020404030301010803" pitchFamily="18" charset="0"/>
                    <a:ea typeface="Calibri" panose="020F0502020204030204" pitchFamily="34" charset="0"/>
                    <a:cs typeface="Times New Roman" panose="02020603050405020304" pitchFamily="18" charset="0"/>
                  </a:rPr>
                  <a:t>Lake Michigan</a:t>
                </a:r>
                <a:endParaRPr lang="en-US" sz="3200" dirty="0">
                  <a:solidFill>
                    <a:srgbClr val="389DC4"/>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1" name="Straight Connector 30">
                <a:extLst>
                  <a:ext uri="{FF2B5EF4-FFF2-40B4-BE49-F238E27FC236}">
                    <a16:creationId xmlns:a16="http://schemas.microsoft.com/office/drawing/2014/main" xmlns="" id="{ADFC9A5C-310F-4D79-8339-435DD4813C5D}"/>
                  </a:ext>
                </a:extLst>
              </p:cNvPr>
              <p:cNvCxnSpPr>
                <a:cxnSpLocks/>
              </p:cNvCxnSpPr>
              <p:nvPr/>
            </p:nvCxnSpPr>
            <p:spPr>
              <a:xfrm flipV="1">
                <a:off x="2104363" y="2768198"/>
                <a:ext cx="217378" cy="60790"/>
              </a:xfrm>
              <a:prstGeom prst="line">
                <a:avLst/>
              </a:prstGeom>
              <a:ln>
                <a:solidFill>
                  <a:srgbClr val="FFC84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A3C866DB-D575-4AA2-BC54-152278EA7DBB}"/>
                  </a:ext>
                </a:extLst>
              </p:cNvPr>
              <p:cNvCxnSpPr>
                <a:cxnSpLocks/>
              </p:cNvCxnSpPr>
              <p:nvPr/>
            </p:nvCxnSpPr>
            <p:spPr>
              <a:xfrm>
                <a:off x="2070937" y="2901493"/>
                <a:ext cx="231800" cy="30288"/>
              </a:xfrm>
              <a:prstGeom prst="line">
                <a:avLst/>
              </a:prstGeom>
              <a:ln>
                <a:solidFill>
                  <a:srgbClr val="FFC84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3A64B66F-676F-4F4B-918C-C6985CBA98A9}"/>
                  </a:ext>
                </a:extLst>
              </p:cNvPr>
              <p:cNvCxnSpPr>
                <a:cxnSpLocks/>
              </p:cNvCxnSpPr>
              <p:nvPr/>
            </p:nvCxnSpPr>
            <p:spPr>
              <a:xfrm>
                <a:off x="1997887" y="2962929"/>
                <a:ext cx="212952" cy="152925"/>
              </a:xfrm>
              <a:prstGeom prst="line">
                <a:avLst/>
              </a:prstGeom>
              <a:ln>
                <a:solidFill>
                  <a:srgbClr val="FFC84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xmlns="" id="{0FFFEECE-6360-4E9A-9782-725F7DA404D3}"/>
                </a:ext>
              </a:extLst>
            </p:cNvPr>
            <p:cNvCxnSpPr>
              <a:cxnSpLocks/>
            </p:cNvCxnSpPr>
            <p:nvPr/>
          </p:nvCxnSpPr>
          <p:spPr>
            <a:xfrm flipV="1">
              <a:off x="1896156" y="2574809"/>
              <a:ext cx="192695" cy="31565"/>
            </a:xfrm>
            <a:prstGeom prst="line">
              <a:avLst/>
            </a:prstGeom>
            <a:ln>
              <a:solidFill>
                <a:srgbClr val="FFC84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17CB759E-99ED-4B50-A467-6163BFD98B5F}"/>
                </a:ext>
              </a:extLst>
            </p:cNvPr>
            <p:cNvCxnSpPr>
              <a:cxnSpLocks/>
            </p:cNvCxnSpPr>
            <p:nvPr/>
          </p:nvCxnSpPr>
          <p:spPr>
            <a:xfrm>
              <a:off x="1824912" y="3426735"/>
              <a:ext cx="243846" cy="50454"/>
            </a:xfrm>
            <a:prstGeom prst="line">
              <a:avLst/>
            </a:prstGeom>
            <a:ln>
              <a:solidFill>
                <a:srgbClr val="FFC84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F45335BE-0BDF-4A21-A3C2-B4A46F106DA2}"/>
                </a:ext>
              </a:extLst>
            </p:cNvPr>
            <p:cNvCxnSpPr>
              <a:cxnSpLocks/>
            </p:cNvCxnSpPr>
            <p:nvPr/>
          </p:nvCxnSpPr>
          <p:spPr>
            <a:xfrm flipV="1">
              <a:off x="1824912" y="1932664"/>
              <a:ext cx="121923" cy="1"/>
            </a:xfrm>
            <a:prstGeom prst="line">
              <a:avLst/>
            </a:prstGeom>
            <a:ln>
              <a:solidFill>
                <a:srgbClr val="FFC84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099C5107-6629-4DE3-9740-33FD685EF372}"/>
                </a:ext>
              </a:extLst>
            </p:cNvPr>
            <p:cNvCxnSpPr>
              <a:cxnSpLocks/>
            </p:cNvCxnSpPr>
            <p:nvPr/>
          </p:nvCxnSpPr>
          <p:spPr>
            <a:xfrm flipV="1">
              <a:off x="2068758" y="4168209"/>
              <a:ext cx="116632" cy="1"/>
            </a:xfrm>
            <a:prstGeom prst="line">
              <a:avLst/>
            </a:prstGeom>
            <a:ln>
              <a:solidFill>
                <a:srgbClr val="FFC841"/>
              </a:solidFill>
            </a:ln>
          </p:spPr>
          <p:style>
            <a:lnRef idx="1">
              <a:schemeClr val="accent1"/>
            </a:lnRef>
            <a:fillRef idx="0">
              <a:schemeClr val="accent1"/>
            </a:fillRef>
            <a:effectRef idx="0">
              <a:schemeClr val="accent1"/>
            </a:effectRef>
            <a:fontRef idx="minor">
              <a:schemeClr val="tx1"/>
            </a:fontRef>
          </p:style>
        </p:cxnSp>
        <p:grpSp>
          <p:nvGrpSpPr>
            <p:cNvPr id="8211" name="Group 13">
              <a:extLst>
                <a:ext uri="{FF2B5EF4-FFF2-40B4-BE49-F238E27FC236}">
                  <a16:creationId xmlns:a16="http://schemas.microsoft.com/office/drawing/2014/main" xmlns="" id="{25803DF6-E8DE-45CA-B44D-A4093F0FEE7E}"/>
                </a:ext>
              </a:extLst>
            </p:cNvPr>
            <p:cNvGrpSpPr>
              <a:grpSpLocks noChangeAspect="1"/>
            </p:cNvGrpSpPr>
            <p:nvPr/>
          </p:nvGrpSpPr>
          <p:grpSpPr bwMode="auto">
            <a:xfrm>
              <a:off x="5074452" y="4927491"/>
              <a:ext cx="1770061" cy="773113"/>
              <a:chOff x="5740" y="3220"/>
              <a:chExt cx="1115" cy="487"/>
            </a:xfrm>
          </p:grpSpPr>
          <p:sp>
            <p:nvSpPr>
              <p:cNvPr id="8214" name="Rectangle 15">
                <a:extLst>
                  <a:ext uri="{FF2B5EF4-FFF2-40B4-BE49-F238E27FC236}">
                    <a16:creationId xmlns:a16="http://schemas.microsoft.com/office/drawing/2014/main" xmlns="" id="{EEFFCE3D-46B7-49A1-B73A-03CCD3F9BE6E}"/>
                  </a:ext>
                </a:extLst>
              </p:cNvPr>
              <p:cNvSpPr>
                <a:spLocks noChangeArrowheads="1"/>
              </p:cNvSpPr>
              <p:nvPr/>
            </p:nvSpPr>
            <p:spPr bwMode="auto">
              <a:xfrm>
                <a:off x="5804" y="3220"/>
                <a:ext cx="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8216" name="Rectangle 17">
                <a:extLst>
                  <a:ext uri="{FF2B5EF4-FFF2-40B4-BE49-F238E27FC236}">
                    <a16:creationId xmlns:a16="http://schemas.microsoft.com/office/drawing/2014/main" xmlns="" id="{9CB9AFFE-D73C-4D95-A72B-8A2D7D35177E}"/>
                  </a:ext>
                </a:extLst>
              </p:cNvPr>
              <p:cNvSpPr>
                <a:spLocks noChangeArrowheads="1"/>
              </p:cNvSpPr>
              <p:nvPr/>
            </p:nvSpPr>
            <p:spPr bwMode="auto">
              <a:xfrm>
                <a:off x="5975" y="3230"/>
                <a:ext cx="30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Century Gothic" panose="020B0502020202020204" pitchFamily="34" charset="0"/>
                  </a:rPr>
                  <a:t>Beach</a:t>
                </a:r>
                <a:endParaRPr kumimoji="0" lang="en-US" altLang="en-US" sz="1200" b="0" i="0" u="none" strike="noStrike" cap="none" normalizeH="0" baseline="0" dirty="0">
                  <a:ln>
                    <a:noFill/>
                  </a:ln>
                  <a:solidFill>
                    <a:schemeClr val="bg1"/>
                  </a:solidFill>
                  <a:effectLst/>
                </a:endParaRPr>
              </a:p>
            </p:txBody>
          </p:sp>
          <p:sp>
            <p:nvSpPr>
              <p:cNvPr id="8217" name="Line 18">
                <a:extLst>
                  <a:ext uri="{FF2B5EF4-FFF2-40B4-BE49-F238E27FC236}">
                    <a16:creationId xmlns:a16="http://schemas.microsoft.com/office/drawing/2014/main" xmlns="" id="{9583E1D5-A6C8-4344-B6F9-729B36B615D0}"/>
                  </a:ext>
                </a:extLst>
              </p:cNvPr>
              <p:cNvSpPr>
                <a:spLocks noChangeShapeType="1"/>
              </p:cNvSpPr>
              <p:nvPr/>
            </p:nvSpPr>
            <p:spPr bwMode="auto">
              <a:xfrm>
                <a:off x="5740" y="3402"/>
                <a:ext cx="199" cy="0"/>
              </a:xfrm>
              <a:prstGeom prst="line">
                <a:avLst/>
              </a:prstGeom>
              <a:noFill/>
              <a:ln w="9525" cap="flat">
                <a:solidFill>
                  <a:srgbClr val="389DC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8218" name="Rectangle 19">
                <a:extLst>
                  <a:ext uri="{FF2B5EF4-FFF2-40B4-BE49-F238E27FC236}">
                    <a16:creationId xmlns:a16="http://schemas.microsoft.com/office/drawing/2014/main" xmlns="" id="{4FBBA87B-0428-4DEA-B990-C1A5290FF1E5}"/>
                  </a:ext>
                </a:extLst>
              </p:cNvPr>
              <p:cNvSpPr>
                <a:spLocks noChangeArrowheads="1"/>
              </p:cNvSpPr>
              <p:nvPr/>
            </p:nvSpPr>
            <p:spPr bwMode="auto">
              <a:xfrm>
                <a:off x="5975" y="3344"/>
                <a:ext cx="22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Century Gothic" panose="020B0502020202020204" pitchFamily="34" charset="0"/>
                  </a:rPr>
                  <a:t>River</a:t>
                </a:r>
                <a:endParaRPr kumimoji="0" lang="en-US" altLang="en-US" sz="1200" b="0" i="0" u="none" strike="noStrike" cap="none" normalizeH="0" baseline="0" dirty="0">
                  <a:ln>
                    <a:noFill/>
                  </a:ln>
                  <a:solidFill>
                    <a:schemeClr val="bg1"/>
                  </a:solidFill>
                  <a:effectLst/>
                </a:endParaRPr>
              </a:p>
            </p:txBody>
          </p:sp>
          <p:sp>
            <p:nvSpPr>
              <p:cNvPr id="8219" name="Rectangle 20">
                <a:extLst>
                  <a:ext uri="{FF2B5EF4-FFF2-40B4-BE49-F238E27FC236}">
                    <a16:creationId xmlns:a16="http://schemas.microsoft.com/office/drawing/2014/main" xmlns="" id="{869E1358-CB57-42A9-8AD9-DDEDCC716FB5}"/>
                  </a:ext>
                </a:extLst>
              </p:cNvPr>
              <p:cNvSpPr>
                <a:spLocks noChangeArrowheads="1"/>
              </p:cNvSpPr>
              <p:nvPr/>
            </p:nvSpPr>
            <p:spPr bwMode="auto">
              <a:xfrm>
                <a:off x="5740" y="3480"/>
                <a:ext cx="199" cy="91"/>
              </a:xfrm>
              <a:prstGeom prst="rect">
                <a:avLst/>
              </a:prstGeom>
              <a:noFill/>
              <a:ln w="28575">
                <a:solidFill>
                  <a:srgbClr val="FF6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8220" name="Rectangle 21">
                <a:extLst>
                  <a:ext uri="{FF2B5EF4-FFF2-40B4-BE49-F238E27FC236}">
                    <a16:creationId xmlns:a16="http://schemas.microsoft.com/office/drawing/2014/main" xmlns="" id="{E7448C90-5FB2-418C-AD27-5E75F982EFB0}"/>
                  </a:ext>
                </a:extLst>
              </p:cNvPr>
              <p:cNvSpPr>
                <a:spLocks noChangeArrowheads="1"/>
              </p:cNvSpPr>
              <p:nvPr/>
            </p:nvSpPr>
            <p:spPr bwMode="auto">
              <a:xfrm>
                <a:off x="5975" y="3468"/>
                <a:ext cx="88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Century Gothic" panose="020B0502020202020204" pitchFamily="34" charset="0"/>
                  </a:rPr>
                  <a:t>Milwaukee County</a:t>
                </a:r>
                <a:endParaRPr kumimoji="0" lang="en-US" altLang="en-US" sz="1200" b="0" i="0" u="none" strike="noStrike" cap="none" normalizeH="0" baseline="0" dirty="0">
                  <a:ln>
                    <a:noFill/>
                  </a:ln>
                  <a:solidFill>
                    <a:schemeClr val="bg1"/>
                  </a:solidFill>
                  <a:effectLst/>
                </a:endParaRPr>
              </a:p>
            </p:txBody>
          </p:sp>
          <p:sp>
            <p:nvSpPr>
              <p:cNvPr id="8221" name="Rectangle 22">
                <a:extLst>
                  <a:ext uri="{FF2B5EF4-FFF2-40B4-BE49-F238E27FC236}">
                    <a16:creationId xmlns:a16="http://schemas.microsoft.com/office/drawing/2014/main" xmlns="" id="{E5862F6B-5173-4E82-93B3-DFAE03938643}"/>
                  </a:ext>
                </a:extLst>
              </p:cNvPr>
              <p:cNvSpPr>
                <a:spLocks noChangeArrowheads="1"/>
              </p:cNvSpPr>
              <p:nvPr/>
            </p:nvSpPr>
            <p:spPr bwMode="auto">
              <a:xfrm>
                <a:off x="5740" y="3604"/>
                <a:ext cx="199" cy="91"/>
              </a:xfrm>
              <a:prstGeom prst="rect">
                <a:avLst/>
              </a:prstGeom>
              <a:noFill/>
              <a:ln w="6350">
                <a:solidFill>
                  <a:srgbClr val="E1E1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p>
            </p:txBody>
          </p:sp>
          <p:sp>
            <p:nvSpPr>
              <p:cNvPr id="8222" name="Rectangle 23">
                <a:extLst>
                  <a:ext uri="{FF2B5EF4-FFF2-40B4-BE49-F238E27FC236}">
                    <a16:creationId xmlns:a16="http://schemas.microsoft.com/office/drawing/2014/main" xmlns="" id="{FAC8DA8E-D9F1-4AE7-AE43-A1ED6F114BCC}"/>
                  </a:ext>
                </a:extLst>
              </p:cNvPr>
              <p:cNvSpPr>
                <a:spLocks noChangeArrowheads="1"/>
              </p:cNvSpPr>
              <p:nvPr/>
            </p:nvSpPr>
            <p:spPr bwMode="auto">
              <a:xfrm>
                <a:off x="5975" y="3591"/>
                <a:ext cx="82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Century Gothic" panose="020B0502020202020204" pitchFamily="34" charset="0"/>
                  </a:rPr>
                  <a:t>County Boundary</a:t>
                </a:r>
                <a:endParaRPr kumimoji="0" lang="en-US" altLang="en-US" sz="1200" b="0" i="0" u="none" strike="noStrike" cap="none" normalizeH="0" baseline="0" dirty="0">
                  <a:ln>
                    <a:noFill/>
                  </a:ln>
                  <a:solidFill>
                    <a:schemeClr val="bg1"/>
                  </a:solidFill>
                  <a:effectLst/>
                </a:endParaRPr>
              </a:p>
            </p:txBody>
          </p:sp>
        </p:grpSp>
      </p:grpSp>
      <p:grpSp>
        <p:nvGrpSpPr>
          <p:cNvPr id="77" name="Group 26">
            <a:extLst>
              <a:ext uri="{FF2B5EF4-FFF2-40B4-BE49-F238E27FC236}">
                <a16:creationId xmlns:a16="http://schemas.microsoft.com/office/drawing/2014/main" xmlns="" id="{02CA966C-C7E9-4D50-BE33-12B0483C54E8}"/>
              </a:ext>
            </a:extLst>
          </p:cNvPr>
          <p:cNvGrpSpPr>
            <a:grpSpLocks noChangeAspect="1"/>
          </p:cNvGrpSpPr>
          <p:nvPr/>
        </p:nvGrpSpPr>
        <p:grpSpPr bwMode="auto">
          <a:xfrm>
            <a:off x="3480096" y="5196218"/>
            <a:ext cx="3965577" cy="858839"/>
            <a:chOff x="1859" y="3373"/>
            <a:chExt cx="2498" cy="541"/>
          </a:xfrm>
        </p:grpSpPr>
        <p:sp>
          <p:nvSpPr>
            <p:cNvPr id="78" name="AutoShape 25">
              <a:extLst>
                <a:ext uri="{FF2B5EF4-FFF2-40B4-BE49-F238E27FC236}">
                  <a16:creationId xmlns:a16="http://schemas.microsoft.com/office/drawing/2014/main" xmlns="" id="{BF5AD02B-178C-4F6C-8EE8-247AB6446A38}"/>
                </a:ext>
              </a:extLst>
            </p:cNvPr>
            <p:cNvSpPr>
              <a:spLocks noChangeAspect="1" noChangeArrowheads="1" noTextEdit="1"/>
            </p:cNvSpPr>
            <p:nvPr/>
          </p:nvSpPr>
          <p:spPr bwMode="auto">
            <a:xfrm>
              <a:off x="3246" y="3730"/>
              <a:ext cx="111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Line 27">
              <a:extLst>
                <a:ext uri="{FF2B5EF4-FFF2-40B4-BE49-F238E27FC236}">
                  <a16:creationId xmlns:a16="http://schemas.microsoft.com/office/drawing/2014/main" xmlns="" id="{0093B062-1E0D-4252-BE92-F7AFE361727F}"/>
                </a:ext>
              </a:extLst>
            </p:cNvPr>
            <p:cNvSpPr>
              <a:spLocks noChangeShapeType="1"/>
            </p:cNvSpPr>
            <p:nvPr/>
          </p:nvSpPr>
          <p:spPr bwMode="auto">
            <a:xfrm flipV="1">
              <a:off x="1905" y="3498"/>
              <a:ext cx="0" cy="57"/>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0" name="Line 28">
              <a:extLst>
                <a:ext uri="{FF2B5EF4-FFF2-40B4-BE49-F238E27FC236}">
                  <a16:creationId xmlns:a16="http://schemas.microsoft.com/office/drawing/2014/main" xmlns="" id="{85743107-9FE4-4327-9A0C-49FA54CA02CD}"/>
                </a:ext>
              </a:extLst>
            </p:cNvPr>
            <p:cNvSpPr>
              <a:spLocks noChangeShapeType="1"/>
            </p:cNvSpPr>
            <p:nvPr/>
          </p:nvSpPr>
          <p:spPr bwMode="auto">
            <a:xfrm flipV="1">
              <a:off x="2186" y="3498"/>
              <a:ext cx="0" cy="57"/>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1" name="Line 29">
              <a:extLst>
                <a:ext uri="{FF2B5EF4-FFF2-40B4-BE49-F238E27FC236}">
                  <a16:creationId xmlns:a16="http://schemas.microsoft.com/office/drawing/2014/main" xmlns="" id="{7CE45FCA-572A-40F1-BD8F-33B52BA2D8CC}"/>
                </a:ext>
              </a:extLst>
            </p:cNvPr>
            <p:cNvSpPr>
              <a:spLocks noChangeShapeType="1"/>
            </p:cNvSpPr>
            <p:nvPr/>
          </p:nvSpPr>
          <p:spPr bwMode="auto">
            <a:xfrm flipV="1">
              <a:off x="2466" y="3498"/>
              <a:ext cx="0" cy="57"/>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2" name="Line 30">
              <a:extLst>
                <a:ext uri="{FF2B5EF4-FFF2-40B4-BE49-F238E27FC236}">
                  <a16:creationId xmlns:a16="http://schemas.microsoft.com/office/drawing/2014/main" xmlns="" id="{876B0478-675B-4F30-A346-E92628ED196F}"/>
                </a:ext>
              </a:extLst>
            </p:cNvPr>
            <p:cNvSpPr>
              <a:spLocks noChangeShapeType="1"/>
            </p:cNvSpPr>
            <p:nvPr/>
          </p:nvSpPr>
          <p:spPr bwMode="auto">
            <a:xfrm>
              <a:off x="1905" y="3526"/>
              <a:ext cx="561"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3" name="Rectangle 31">
              <a:extLst>
                <a:ext uri="{FF2B5EF4-FFF2-40B4-BE49-F238E27FC236}">
                  <a16:creationId xmlns:a16="http://schemas.microsoft.com/office/drawing/2014/main" xmlns="" id="{42BFFBB4-718A-48DE-9306-9D653CEFD658}"/>
                </a:ext>
              </a:extLst>
            </p:cNvPr>
            <p:cNvSpPr>
              <a:spLocks noChangeArrowheads="1"/>
            </p:cNvSpPr>
            <p:nvPr/>
          </p:nvSpPr>
          <p:spPr bwMode="auto">
            <a:xfrm>
              <a:off x="1859" y="3373"/>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bg1"/>
                  </a:solidFill>
                  <a:effectLst/>
                  <a:latin typeface="Century Gothic" panose="020B0502020202020204" pitchFamily="34" charset="0"/>
                </a:rPr>
                <a:t>0</a:t>
              </a:r>
              <a:endParaRPr kumimoji="0" lang="en-US" altLang="en-US" sz="1800" b="0" i="0" u="none" strike="noStrike" cap="none" normalizeH="0" baseline="0">
                <a:ln>
                  <a:noFill/>
                </a:ln>
                <a:solidFill>
                  <a:schemeClr val="bg1"/>
                </a:solidFill>
                <a:effectLst/>
              </a:endParaRPr>
            </a:p>
          </p:txBody>
        </p:sp>
        <p:sp>
          <p:nvSpPr>
            <p:cNvPr id="84" name="Rectangle 32">
              <a:extLst>
                <a:ext uri="{FF2B5EF4-FFF2-40B4-BE49-F238E27FC236}">
                  <a16:creationId xmlns:a16="http://schemas.microsoft.com/office/drawing/2014/main" xmlns="" id="{27A0F022-6C52-467A-90B7-0F896862189F}"/>
                </a:ext>
              </a:extLst>
            </p:cNvPr>
            <p:cNvSpPr>
              <a:spLocks noChangeArrowheads="1"/>
            </p:cNvSpPr>
            <p:nvPr/>
          </p:nvSpPr>
          <p:spPr bwMode="auto">
            <a:xfrm>
              <a:off x="2396" y="3373"/>
              <a:ext cx="9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bg1"/>
                  </a:solidFill>
                  <a:effectLst/>
                  <a:latin typeface="Century Gothic" panose="020B0502020202020204" pitchFamily="34" charset="0"/>
                </a:rPr>
                <a:t>10</a:t>
              </a:r>
              <a:endParaRPr kumimoji="0" lang="en-US" altLang="en-US" sz="1800" b="0" i="0" u="none" strike="noStrike" cap="none" normalizeH="0" baseline="0" dirty="0">
                <a:ln>
                  <a:noFill/>
                </a:ln>
                <a:solidFill>
                  <a:schemeClr val="bg1"/>
                </a:solidFill>
                <a:effectLst/>
              </a:endParaRPr>
            </a:p>
          </p:txBody>
        </p:sp>
        <p:sp>
          <p:nvSpPr>
            <p:cNvPr id="85" name="Rectangle 33">
              <a:extLst>
                <a:ext uri="{FF2B5EF4-FFF2-40B4-BE49-F238E27FC236}">
                  <a16:creationId xmlns:a16="http://schemas.microsoft.com/office/drawing/2014/main" xmlns="" id="{07787CAC-B7DC-4E55-BF4F-C2908A581C2E}"/>
                </a:ext>
              </a:extLst>
            </p:cNvPr>
            <p:cNvSpPr>
              <a:spLocks noChangeArrowheads="1"/>
            </p:cNvSpPr>
            <p:nvPr/>
          </p:nvSpPr>
          <p:spPr bwMode="auto">
            <a:xfrm>
              <a:off x="2537" y="3373"/>
              <a:ext cx="12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bg1"/>
                  </a:solidFill>
                  <a:effectLst/>
                  <a:latin typeface="Century Gothic" panose="020B0502020202020204" pitchFamily="34" charset="0"/>
                </a:rPr>
                <a:t>km</a:t>
              </a:r>
              <a:endParaRPr kumimoji="0" lang="en-US" altLang="en-US" sz="1800" b="0" i="0" u="none" strike="noStrike" cap="none" normalizeH="0" baseline="0" dirty="0">
                <a:ln>
                  <a:noFill/>
                </a:ln>
                <a:solidFill>
                  <a:schemeClr val="bg1"/>
                </a:solidFill>
                <a:effectLst/>
              </a:endParaRPr>
            </a:p>
          </p:txBody>
        </p:sp>
      </p:grpSp>
      <p:pic>
        <p:nvPicPr>
          <p:cNvPr id="91" name="Picture 90">
            <a:extLst>
              <a:ext uri="{FF2B5EF4-FFF2-40B4-BE49-F238E27FC236}">
                <a16:creationId xmlns:a16="http://schemas.microsoft.com/office/drawing/2014/main" xmlns="" id="{9F954A31-A4FE-463B-BC9A-A6B692C48B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1304" y="5138439"/>
            <a:ext cx="275427" cy="470090"/>
          </a:xfrm>
          <a:prstGeom prst="rect">
            <a:avLst/>
          </a:prstGeom>
        </p:spPr>
      </p:pic>
      <p:sp>
        <p:nvSpPr>
          <p:cNvPr id="2" name="Oval 1">
            <a:extLst>
              <a:ext uri="{FF2B5EF4-FFF2-40B4-BE49-F238E27FC236}">
                <a16:creationId xmlns:a16="http://schemas.microsoft.com/office/drawing/2014/main" xmlns="" id="{BF885B76-4958-F248-9DDC-DECEFD403865}"/>
              </a:ext>
            </a:extLst>
          </p:cNvPr>
          <p:cNvSpPr/>
          <p:nvPr/>
        </p:nvSpPr>
        <p:spPr>
          <a:xfrm>
            <a:off x="5176052" y="5006898"/>
            <a:ext cx="81748" cy="82296"/>
          </a:xfrm>
          <a:prstGeom prst="ellipse">
            <a:avLst/>
          </a:prstGeom>
          <a:solidFill>
            <a:srgbClr val="FFD4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E9BB44"/>
              </a:solidFill>
            </a:endParaRPr>
          </a:p>
        </p:txBody>
      </p:sp>
    </p:spTree>
    <p:extLst>
      <p:ext uri="{BB962C8B-B14F-4D97-AF65-F5344CB8AC3E}">
        <p14:creationId xmlns:p14="http://schemas.microsoft.com/office/powerpoint/2010/main" val="2076216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https://lh5.googleusercontent.com/DtVoEO6QF_cDZ5PdXdQPz5qZPIotERO82xX0NYLenXDE978Leh_4r0keCbnL2BiVUlQA7WH9nk37APUmmHpIZ5jptlo0YP3s9xqJ6QlpGGAiPHcJdAt0f7y8cJWD9hvN4ppf9PD_qz4">
            <a:extLst>
              <a:ext uri="{FF2B5EF4-FFF2-40B4-BE49-F238E27FC236}">
                <a16:creationId xmlns:a16="http://schemas.microsoft.com/office/drawing/2014/main" xmlns="" id="{F9B88EC6-0959-4C2A-90DC-48B9443FC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3027"/>
            <a:ext cx="12192000" cy="581183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t>NASA Earth Observations</a:t>
            </a:r>
          </a:p>
        </p:txBody>
      </p:sp>
      <p:sp>
        <p:nvSpPr>
          <p:cNvPr id="6" name="Text Placeholder 5"/>
          <p:cNvSpPr>
            <a:spLocks noGrp="1"/>
          </p:cNvSpPr>
          <p:nvPr>
            <p:ph type="body" sz="half" idx="2"/>
          </p:nvPr>
        </p:nvSpPr>
        <p:spPr>
          <a:xfrm>
            <a:off x="947714" y="3912173"/>
            <a:ext cx="2354067" cy="375797"/>
          </a:xfrm>
        </p:spPr>
        <p:txBody>
          <a:bodyPr>
            <a:noAutofit/>
          </a:bodyPr>
          <a:lstStyle/>
          <a:p>
            <a:pPr>
              <a:spcBef>
                <a:spcPts val="200"/>
              </a:spcBef>
              <a:buClr>
                <a:srgbClr val="3289B4"/>
              </a:buClr>
            </a:pPr>
            <a:r>
              <a:rPr lang="en-US" sz="2400" dirty="0">
                <a:solidFill>
                  <a:schemeClr val="bg1"/>
                </a:solidFill>
                <a:effectLst>
                  <a:glow rad="101600">
                    <a:schemeClr val="tx1">
                      <a:alpha val="60000"/>
                    </a:schemeClr>
                  </a:glow>
                </a:effectLst>
              </a:rPr>
              <a:t>Landsat 8 OLI</a:t>
            </a:r>
          </a:p>
        </p:txBody>
      </p:sp>
      <p:sp>
        <p:nvSpPr>
          <p:cNvPr id="9" name="TextBox 8">
            <a:extLst>
              <a:ext uri="{FF2B5EF4-FFF2-40B4-BE49-F238E27FC236}">
                <a16:creationId xmlns:a16="http://schemas.microsoft.com/office/drawing/2014/main" xmlns="" id="{9630320A-6E96-449E-A5EC-B5086227434B}"/>
              </a:ext>
            </a:extLst>
          </p:cNvPr>
          <p:cNvSpPr txBox="1"/>
          <p:nvPr/>
        </p:nvSpPr>
        <p:spPr>
          <a:xfrm>
            <a:off x="8147905" y="1003027"/>
            <a:ext cx="4044095"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rPr>
              <a:t>Image Credits: NASA; Wikimedia </a:t>
            </a:r>
          </a:p>
        </p:txBody>
      </p:sp>
      <p:pic>
        <p:nvPicPr>
          <p:cNvPr id="9218" name="Picture 2" descr="https://lh6.googleusercontent.com/OZb8y_HfTAxji4yy2jgFYS2hqRsiicIkAkP8OssYkSesbjjlBgVY16y9gZ92ir1sLbOHveK5h_XH3pM-ElQAlJWkykAeb5dmirg0acV6ieIDnrYcPmD0m85gr24YJIddWIYT8lMr7Gk">
            <a:extLst>
              <a:ext uri="{FF2B5EF4-FFF2-40B4-BE49-F238E27FC236}">
                <a16:creationId xmlns:a16="http://schemas.microsoft.com/office/drawing/2014/main" xmlns="" id="{F50F34AA-4611-404A-AD6C-A996CC4D92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8073" y="2084787"/>
            <a:ext cx="2093348" cy="171144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lh3.googleusercontent.com/u5lIvgP28GomXeCLUddhP9EaGWwkASttZIzMfRyx5zEE3fRiRpYwok14b4hzulnhiEVUH7IHB38GVVnzqjip1DfjCu__uZ3BstPowZ5cj0QlWC1biYl8O8cvnxYowFIbnQRm4IOTi5g">
            <a:extLst>
              <a:ext uri="{FF2B5EF4-FFF2-40B4-BE49-F238E27FC236}">
                <a16:creationId xmlns:a16="http://schemas.microsoft.com/office/drawing/2014/main" xmlns="" id="{CABF99AE-7712-47BB-BA80-BE2F4EE527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43517">
            <a:off x="7820519" y="2195141"/>
            <a:ext cx="3331566" cy="17447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5">
            <a:extLst>
              <a:ext uri="{FF2B5EF4-FFF2-40B4-BE49-F238E27FC236}">
                <a16:creationId xmlns:a16="http://schemas.microsoft.com/office/drawing/2014/main" xmlns="" id="{593DA5F3-5B4C-494F-8A1B-AB37A0E5BAEF}"/>
              </a:ext>
            </a:extLst>
          </p:cNvPr>
          <p:cNvSpPr txBox="1">
            <a:spLocks/>
          </p:cNvSpPr>
          <p:nvPr/>
        </p:nvSpPr>
        <p:spPr>
          <a:xfrm>
            <a:off x="7986963" y="3785173"/>
            <a:ext cx="2998678" cy="8281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3289B4"/>
              </a:buClr>
            </a:pPr>
            <a:r>
              <a:rPr lang="en-US" sz="2400" dirty="0">
                <a:solidFill>
                  <a:schemeClr val="bg1"/>
                </a:solidFill>
                <a:effectLst>
                  <a:glow rad="101600">
                    <a:schemeClr val="tx1">
                      <a:alpha val="60000"/>
                    </a:schemeClr>
                  </a:glow>
                </a:effectLst>
              </a:rPr>
              <a:t>Aqua MODIS</a:t>
            </a:r>
          </a:p>
          <a:p>
            <a:pPr marL="342900" indent="-342900">
              <a:spcBef>
                <a:spcPts val="200"/>
              </a:spcBef>
              <a:buClr>
                <a:srgbClr val="3289B4"/>
              </a:buClr>
              <a:buFont typeface="Webdings" panose="05030102010509060703" pitchFamily="18" charset="2"/>
              <a:buChar char="4"/>
            </a:pPr>
            <a:r>
              <a:rPr lang="en-US" dirty="0">
                <a:solidFill>
                  <a:schemeClr val="bg1"/>
                </a:solidFill>
                <a:effectLst>
                  <a:glow rad="101600">
                    <a:schemeClr val="tx1">
                      <a:alpha val="60000"/>
                    </a:schemeClr>
                  </a:glow>
                </a:effectLst>
              </a:rPr>
              <a:t>Water Temperature</a:t>
            </a:r>
          </a:p>
        </p:txBody>
      </p:sp>
      <p:sp>
        <p:nvSpPr>
          <p:cNvPr id="12" name="Text Placeholder 5">
            <a:extLst>
              <a:ext uri="{FF2B5EF4-FFF2-40B4-BE49-F238E27FC236}">
                <a16:creationId xmlns:a16="http://schemas.microsoft.com/office/drawing/2014/main" xmlns="" id="{019F93E8-539E-4E4F-BFF0-283A2F96BFC4}"/>
              </a:ext>
            </a:extLst>
          </p:cNvPr>
          <p:cNvSpPr txBox="1">
            <a:spLocks/>
          </p:cNvSpPr>
          <p:nvPr/>
        </p:nvSpPr>
        <p:spPr>
          <a:xfrm>
            <a:off x="893552" y="4251382"/>
            <a:ext cx="3183148" cy="3757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3289B4"/>
              </a:buClr>
              <a:buFont typeface="Webdings" panose="05030102010509060703" pitchFamily="18" charset="2"/>
              <a:buChar char="4"/>
            </a:pPr>
            <a:r>
              <a:rPr lang="en-US" dirty="0">
                <a:solidFill>
                  <a:schemeClr val="bg1"/>
                </a:solidFill>
                <a:effectLst>
                  <a:glow rad="101600">
                    <a:schemeClr val="tx1">
                      <a:alpha val="60000"/>
                    </a:schemeClr>
                  </a:glow>
                </a:effectLst>
              </a:rPr>
              <a:t>FAI, SAV, Turbidity</a:t>
            </a:r>
            <a:endParaRPr lang="en-US" sz="2400" dirty="0">
              <a:solidFill>
                <a:schemeClr val="bg1"/>
              </a:solidFill>
              <a:effectLst>
                <a:glow rad="101600">
                  <a:schemeClr val="tx1">
                    <a:alpha val="60000"/>
                  </a:schemeClr>
                </a:glow>
              </a:effectLst>
            </a:endParaRPr>
          </a:p>
          <a:p>
            <a:pPr>
              <a:spcBef>
                <a:spcPts val="200"/>
              </a:spcBef>
              <a:buClr>
                <a:srgbClr val="3289B4"/>
              </a:buClr>
            </a:pPr>
            <a:endParaRPr lang="en-US" sz="2400"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414187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ppt_w</p:attrName>
                                        </p:attrNameLst>
                                      </p:cBhvr>
                                      <p:tavLst>
                                        <p:tav tm="0">
                                          <p:val>
                                            <p:fltVal val="0"/>
                                          </p:val>
                                        </p:tav>
                                        <p:tav tm="100000">
                                          <p:val>
                                            <p:strVal val="#ppt_w"/>
                                          </p:val>
                                        </p:tav>
                                      </p:tavLst>
                                    </p:anim>
                                    <p:anim calcmode="lin" valueType="num">
                                      <p:cBhvr>
                                        <p:cTn id="8" dur="1000" fill="hold"/>
                                        <p:tgtEl>
                                          <p:spTgt spid="9218"/>
                                        </p:tgtEl>
                                        <p:attrNameLst>
                                          <p:attrName>ppt_h</p:attrName>
                                        </p:attrNameLst>
                                      </p:cBhvr>
                                      <p:tavLst>
                                        <p:tav tm="0">
                                          <p:val>
                                            <p:fltVal val="0"/>
                                          </p:val>
                                        </p:tav>
                                        <p:tav tm="100000">
                                          <p:val>
                                            <p:strVal val="#ppt_h"/>
                                          </p:val>
                                        </p:tav>
                                      </p:tavLst>
                                    </p:anim>
                                    <p:anim calcmode="lin" valueType="num">
                                      <p:cBhvr>
                                        <p:cTn id="9" dur="1000" fill="hold"/>
                                        <p:tgtEl>
                                          <p:spTgt spid="92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218"/>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
                                            <p:txEl>
                                              <p:pRg st="0" end="0"/>
                                            </p:txEl>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9220"/>
                                        </p:tgtEl>
                                        <p:attrNameLst>
                                          <p:attrName>style.visibility</p:attrName>
                                        </p:attrNameLst>
                                      </p:cBhvr>
                                      <p:to>
                                        <p:strVal val="visible"/>
                                      </p:to>
                                    </p:set>
                                    <p:animScale>
                                      <p:cBhvr>
                                        <p:cTn id="27" dur="1000" decel="50000" fill="hold">
                                          <p:stCondLst>
                                            <p:cond delay="0"/>
                                          </p:stCondLst>
                                        </p:cTn>
                                        <p:tgtEl>
                                          <p:spTgt spid="92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9220"/>
                                        </p:tgtEl>
                                        <p:attrNameLst>
                                          <p:attrName>ppt_x</p:attrName>
                                          <p:attrName>ppt_y</p:attrName>
                                        </p:attrNameLst>
                                      </p:cBhvr>
                                    </p:animMotion>
                                    <p:animEffect transition="in" filter="fade">
                                      <p:cBhvr>
                                        <p:cTn id="29" dur="1000"/>
                                        <p:tgtEl>
                                          <p:spTgt spid="9220"/>
                                        </p:tgtEl>
                                      </p:cBhvr>
                                    </p:animEffect>
                                  </p:childTnLst>
                                </p:cTn>
                              </p:par>
                              <p:par>
                                <p:cTn id="30" presetID="5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Scale>
                                      <p:cBhvr>
                                        <p:cTn id="3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0"/>
                                        </p:tgtEl>
                                        <p:attrNameLst>
                                          <p:attrName>ppt_x</p:attrName>
                                          <p:attrName>ppt_y</p:attrName>
                                        </p:attrNameLst>
                                      </p:cBhvr>
                                    </p:animMotion>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289B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5447</TotalTime>
  <Words>5391</Words>
  <Application>Microsoft Office PowerPoint</Application>
  <PresentationFormat>Widescreen</PresentationFormat>
  <Paragraphs>813</Paragraphs>
  <Slides>27</Slides>
  <Notes>27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Arial</vt:lpstr>
      <vt:lpstr>Calibri</vt:lpstr>
      <vt:lpstr>Century Gothic</vt:lpstr>
      <vt:lpstr>ESRI Business</vt:lpstr>
      <vt:lpstr>Garamond</vt:lpstr>
      <vt:lpstr>Times New Roman</vt:lpstr>
      <vt:lpstr>Webdings</vt:lpstr>
      <vt:lpstr>Wingdings</vt:lpstr>
      <vt:lpstr>Wingdings 3</vt:lpstr>
      <vt:lpstr>Office Theme</vt:lpstr>
      <vt:lpstr>1_Office Theme</vt:lpstr>
      <vt:lpstr>PowerPoint Presentation</vt:lpstr>
      <vt:lpstr>About Milwaukee County</vt:lpstr>
      <vt:lpstr>What is Cladophora?</vt:lpstr>
      <vt:lpstr>Community Concerns</vt:lpstr>
      <vt:lpstr>Community Concerns</vt:lpstr>
      <vt:lpstr>Project Partner</vt:lpstr>
      <vt:lpstr>Project Objectives</vt:lpstr>
      <vt:lpstr>Study Area &amp; Period</vt:lpstr>
      <vt:lpstr>NASA Earth Observations</vt:lpstr>
      <vt:lpstr>Methodology Overview</vt:lpstr>
      <vt:lpstr>Factors Influencing Cladophora Growth</vt:lpstr>
      <vt:lpstr>Methodology: Habitat Suitability Maps</vt:lpstr>
      <vt:lpstr>Results: Habitat Suitability Maps</vt:lpstr>
      <vt:lpstr>Results: Habitat Suitability Maps</vt:lpstr>
      <vt:lpstr>Results: Habitat Suitability Maps</vt:lpstr>
      <vt:lpstr>Methodology: Submerged Aquatic Vegetation (SAV) Maps</vt:lpstr>
      <vt:lpstr>Results: SAV Maps</vt:lpstr>
      <vt:lpstr>Analysis: Habitat Suitability Map &amp; SAV Comparison </vt:lpstr>
      <vt:lpstr>Methodology: Washup Predictive Map</vt:lpstr>
      <vt:lpstr>Results &amp; Analysis: Washup Predictive Map </vt:lpstr>
      <vt:lpstr>Results: Floating Algae Index Maps (FAI)</vt:lpstr>
      <vt:lpstr>Results: FAI &amp; Lake Currents</vt:lpstr>
      <vt:lpstr>Errors and Uncertainties </vt:lpstr>
      <vt:lpstr>Future Work: Collector for ArcGIS</vt:lpstr>
      <vt:lpstr>Future Work</vt:lpstr>
      <vt:lpstr>Conclusions</vt:lpstr>
      <vt:lpstr>Acknowledgments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325</cp:revision>
  <dcterms:created xsi:type="dcterms:W3CDTF">2017-05-15T13:42:39Z</dcterms:created>
  <dcterms:modified xsi:type="dcterms:W3CDTF">2018-09-03T17:13:44Z</dcterms:modified>
</cp:coreProperties>
</file>