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notesSlides/notesSlide6.xml" ContentType="application/vnd.openxmlformats-officedocument.presentationml.notesSlide+xml"/>
  <Override PartName="/ppt/comments/comment7.xml" ContentType="application/vnd.openxmlformats-officedocument.presentationml.comments+xml"/>
  <Override PartName="/ppt/notesSlides/notesSlide7.xml" ContentType="application/vnd.openxmlformats-officedocument.presentationml.notesSlide+xml"/>
  <Override PartName="/ppt/comments/comment8.xml" ContentType="application/vnd.openxmlformats-officedocument.presentationml.comments+xml"/>
  <Override PartName="/ppt/notesSlides/notesSlide8.xml" ContentType="application/vnd.openxmlformats-officedocument.presentationml.notesSlide+xml"/>
  <Override PartName="/ppt/comments/comment9.xml" ContentType="application/vnd.openxmlformats-officedocument.presentationml.comments+xml"/>
  <Override PartName="/ppt/notesSlides/notesSlide9.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10.xml" ContentType="application/vnd.openxmlformats-officedocument.presentationml.notesSlide+xml"/>
  <Override PartName="/ppt/comments/comment12.xml" ContentType="application/vnd.openxmlformats-officedocument.presentationml.comments+xml"/>
  <Override PartName="/ppt/notesSlides/notesSlide11.xml" ContentType="application/vnd.openxmlformats-officedocument.presentationml.notesSlide+xml"/>
  <Override PartName="/ppt/comments/comment13.xml" ContentType="application/vnd.openxmlformats-officedocument.presentationml.comments+xml"/>
  <Override PartName="/ppt/notesSlides/notesSlide12.xml" ContentType="application/vnd.openxmlformats-officedocument.presentationml.notesSlide+xml"/>
  <Override PartName="/ppt/comments/comment14.xml" ContentType="application/vnd.openxmlformats-officedocument.presentationml.comments+xml"/>
  <Override PartName="/ppt/notesSlides/notesSlide13.xml" ContentType="application/vnd.openxmlformats-officedocument.presentationml.notesSlide+xml"/>
  <Override PartName="/ppt/comments/comment15.xml" ContentType="application/vnd.openxmlformats-officedocument.presentationml.comments+xml"/>
  <Override PartName="/ppt/notesSlides/notesSlide14.xml" ContentType="application/vnd.openxmlformats-officedocument.presentationml.notesSlide+xml"/>
  <Override PartName="/ppt/comments/comment16.xml" ContentType="application/vnd.openxmlformats-officedocument.presentationml.comments+xml"/>
  <Override PartName="/ppt/notesSlides/notesSlide15.xml" ContentType="application/vnd.openxmlformats-officedocument.presentationml.notesSlide+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75" r:id="rId2"/>
    <p:sldId id="280" r:id="rId3"/>
    <p:sldId id="279" r:id="rId4"/>
    <p:sldId id="293" r:id="rId5"/>
    <p:sldId id="294" r:id="rId6"/>
    <p:sldId id="296" r:id="rId7"/>
    <p:sldId id="299" r:id="rId8"/>
    <p:sldId id="281" r:id="rId9"/>
    <p:sldId id="300" r:id="rId10"/>
    <p:sldId id="284" r:id="rId11"/>
    <p:sldId id="295" r:id="rId12"/>
    <p:sldId id="307" r:id="rId13"/>
    <p:sldId id="308" r:id="rId14"/>
    <p:sldId id="282" r:id="rId15"/>
    <p:sldId id="301" r:id="rId16"/>
    <p:sldId id="302" r:id="rId17"/>
    <p:sldId id="297" r:id="rId18"/>
    <p:sldId id="303" r:id="rId19"/>
    <p:sldId id="306" r:id="rId20"/>
    <p:sldId id="298" r:id="rId21"/>
    <p:sldId id="304" r:id="rId22"/>
    <p:sldId id="305" r:id="rId23"/>
    <p:sldId id="287" r:id="rId24"/>
    <p:sldId id="288" r:id="rId25"/>
    <p:sldId id="289" r:id="rId26"/>
    <p:sldId id="291" r:id="rId27"/>
    <p:sldId id="276" r:id="rId28"/>
    <p:sldId id="309" r:id="rId29"/>
    <p:sldId id="29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son, Heather M. (SSC-UA00)[SSAI DEVELOP]" initials="NHM(D" lastIdx="3" clrIdx="0">
    <p:extLst/>
  </p:cmAuthor>
  <p:cmAuthor id="2" name="clr" initials="clr" lastIdx="23" clrIdx="1"/>
  <p:cmAuthor id="3" name="Orne, Tiffani N. (LARC-E3)[SSAI DEVELOP]" initials="OTN(D" lastIdx="23" clrIdx="2">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6FF"/>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3544" autoAdjust="0"/>
  </p:normalViewPr>
  <p:slideViewPr>
    <p:cSldViewPr snapToGrid="0">
      <p:cViewPr varScale="1">
        <p:scale>
          <a:sx n="93" d="100"/>
          <a:sy n="93" d="100"/>
        </p:scale>
        <p:origin x="1230" y="9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7-07T18:23:39.262" idx="1">
    <p:pos x="3850" y="3553"/>
    <p:text>Great start!</p:text>
  </p:cm>
  <p:cm authorId="3" dt="2015-07-15T14:33:41.568" idx="1">
    <p:pos x="4187" y="2906"/>
    <p:text>removed period</p:text>
    <p:extLst>
      <p:ext uri="{C676402C-5697-4E1C-873F-D02D1690AC5C}">
        <p15:threadingInfo xmlns:p15="http://schemas.microsoft.com/office/powerpoint/2012/main" timeZoneBias="240"/>
      </p:ext>
    </p:extLst>
  </p:cm>
  <p:cm authorId="3" dt="2015-07-15T14:57:17.345" idx="23">
    <p:pos x="4187" y="3002"/>
    <p:text>I also increased the size of the short title</p:text>
    <p:extLst>
      <p:ext uri="{C676402C-5697-4E1C-873F-D02D1690AC5C}">
        <p15:threadingInfo xmlns:p15="http://schemas.microsoft.com/office/powerpoint/2012/main" timeZoneBias="240">
          <p15:parentCm authorId="3"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5-07-07T18:09:33.949" idx="13">
    <p:pos x="250" y="3966"/>
    <p:text>It is not clear what is meant by "downloaded MTBS." MTBS provides products such as burn perimeters. Please specify the data you retrieved from the site.  Same for the BAER and RAVG data.
Did you get the MASTER and AVIRIS data from JPL?</p:text>
  </p:cm>
  <p:cm authorId="2" dt="2015-07-07T18:11:00.214" idx="14">
    <p:pos x="10" y="10"/>
    <p:text>This slide is a little off-balance visually. Adjust the elements so that there is more symmetry and flow. Move the flowchart down.</p:text>
  </p:cm>
  <p:cm authorId="3" dt="2015-07-15T14:53:21.698" idx="16">
    <p:pos x="10" y="106"/>
    <p:text>Please be careful with the spacing in each text box</p:text>
    <p:extLst>
      <p:ext uri="{C676402C-5697-4E1C-873F-D02D1690AC5C}">
        <p15:threadingInfo xmlns:p15="http://schemas.microsoft.com/office/powerpoint/2012/main" timeZoneBias="240">
          <p15:parentCm authorId="2" idx="14"/>
        </p15:threadingInfo>
      </p:ext>
    </p:extLst>
  </p:cm>
  <p:cm authorId="3" dt="2015-07-15T14:52:53.277" idx="15">
    <p:pos x="145" y="2805"/>
    <p:text>Is there a way to make these four items parallel? (e.g. start each with a verb)</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5-07-07T18:12:28.246" idx="15">
    <p:pos x="2242" y="2223"/>
    <p:text>This image is illegible and clashes with the main flowchart. Remove it and let the burn images dominate the slide.</p:text>
  </p:cm>
  <p:cm authorId="2" dt="2015-07-07T18:13:18.454" idx="16">
    <p:pos x="4392" y="3123"/>
    <p:text>Missing a factor of 1000.</p:text>
  </p:cm>
</p:cmLst>
</file>

<file path=ppt/comments/comment12.xml><?xml version="1.0" encoding="utf-8"?>
<p:cmLst xmlns:a="http://schemas.openxmlformats.org/drawingml/2006/main" xmlns:r="http://schemas.openxmlformats.org/officeDocument/2006/relationships" xmlns:p="http://schemas.openxmlformats.org/presentationml/2006/main">
  <p:cm authorId="2" dt="2015-07-07T18:15:57.179" idx="18">
    <p:pos x="252" y="407"/>
    <p:text>For the final draft, make sure to import each image separately, and not as one large image. Legends should also be imported separately and be larger enough to read.</p:text>
  </p:cm>
  <p:cm authorId="3" dt="2015-07-15T14:54:38.715" idx="17">
    <p:pos x="252" y="503"/>
    <p:text>Also, the border can be either removed or built into ppt (so it can be edited or removed easily)</p:text>
    <p:extLst>
      <p:ext uri="{C676402C-5697-4E1C-873F-D02D1690AC5C}">
        <p15:threadingInfo xmlns:p15="http://schemas.microsoft.com/office/powerpoint/2012/main" timeZoneBias="240">
          <p15:parentCm authorId="2" idx="18"/>
        </p15:threadingInfo>
      </p:ext>
    </p:extLst>
  </p:cm>
  <p:cm authorId="2" dt="2015-07-07T18:16:54.032" idx="19">
    <p:pos x="2017" y="2566"/>
    <p:text>You don't need to specify MASTER L1B unless you are also doing other data levels.</p:text>
  </p:cm>
</p:cmLst>
</file>

<file path=ppt/comments/comment13.xml><?xml version="1.0" encoding="utf-8"?>
<p:cmLst xmlns:a="http://schemas.openxmlformats.org/drawingml/2006/main" xmlns:r="http://schemas.openxmlformats.org/officeDocument/2006/relationships" xmlns:p="http://schemas.openxmlformats.org/presentationml/2006/main">
  <p:cm authorId="2" dt="2015-07-07T18:14:44.108" idx="17">
    <p:pos x="10" y="10"/>
    <p:text>The images "jump" from the previous slide to this one. Try to adjust them so the transition is smooth.</p:text>
  </p:cm>
  <p:cm authorId="3" dt="2015-07-15T14:54:43.366" idx="18">
    <p:pos x="106" y="106"/>
    <p:text>See comment on previous slide about importing images seperately</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15-07-15T14:55:03.725" idx="19">
    <p:pos x="5472" y="376"/>
    <p:text>See comment on slide 15 about importing images seperately</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3" dt="2015-07-15T14:55:27.915" idx="20">
    <p:pos x="10" y="10"/>
    <p:text>See comment on slide 15 about importing images seperately</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3" dt="2015-07-15T14:55:32.147" idx="21">
    <p:pos x="10" y="10"/>
    <p:text>See comment on slide 15 about importing images seperately</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3" dt="2015-07-15T14:55:36.153" idx="22">
    <p:pos x="10" y="10"/>
    <p:text>See comment on slide 15 about importing images seperately</p:text>
    <p:extLst>
      <p:ext uri="{C676402C-5697-4E1C-873F-D02D1690AC5C}">
        <p15:threadingInfo xmlns:p15="http://schemas.microsoft.com/office/powerpoint/2012/main" timeZoneBias="2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15-07-07T18:20:56.900" idx="20">
    <p:pos x="10" y="10"/>
    <p:text>Put this slide in the backup slide section, after the acknowledgements.</p:text>
  </p:cm>
</p:cmLst>
</file>

<file path=ppt/comments/comment19.xml><?xml version="1.0" encoding="utf-8"?>
<p:cmLst xmlns:a="http://schemas.openxmlformats.org/drawingml/2006/main" xmlns:r="http://schemas.openxmlformats.org/officeDocument/2006/relationships" xmlns:p="http://schemas.openxmlformats.org/presentationml/2006/main">
  <p:cm authorId="2" dt="2015-07-07T18:21:17.701" idx="21">
    <p:pos x="5432" y="769"/>
    <p:text>Minimum font size is 20.</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5-07-07T17:49:10.775" idx="2">
    <p:pos x="3655" y="2019"/>
    <p:text>Try to minimize text by using phrases instead of full sentences. If the team is just reading the slide, that can be both boring and distracting to the attending audience.</p:text>
  </p:cm>
  <p:cm authorId="3" dt="2015-07-15T14:34:54.091" idx="2">
    <p:pos x="5555" y="2161"/>
    <p:text>switched to 12 pt font</p:text>
    <p:extLst>
      <p:ext uri="{C676402C-5697-4E1C-873F-D02D1690AC5C}">
        <p15:threadingInfo xmlns:p15="http://schemas.microsoft.com/office/powerpoint/2012/main" timeZoneBias="240"/>
      </p:ext>
    </p:extLst>
  </p:cm>
  <p:cm authorId="3" dt="2015-07-15T14:35:07.108" idx="3">
    <p:pos x="149" y="2595"/>
    <p:text>please use the triangle bullets from the template</p:text>
    <p:extLst>
      <p:ext uri="{C676402C-5697-4E1C-873F-D02D1690AC5C}">
        <p15:threadingInfo xmlns:p15="http://schemas.microsoft.com/office/powerpoint/2012/main" timeZoneBias="2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15-07-07T18:22:01.659" idx="22">
    <p:pos x="1287" y="882"/>
    <p:text>Choose ONE of the acknowledgement slide formats.</p:text>
  </p:cm>
</p:cmLst>
</file>

<file path=ppt/comments/comment21.xml><?xml version="1.0" encoding="utf-8"?>
<p:cmLst xmlns:a="http://schemas.openxmlformats.org/drawingml/2006/main" xmlns:r="http://schemas.openxmlformats.org/officeDocument/2006/relationships" xmlns:p="http://schemas.openxmlformats.org/presentationml/2006/main">
  <p:cm authorId="2" dt="2015-07-07T18:22:26.806" idx="23">
    <p:pos x="3322" y="1909"/>
    <p:text>If you are ending with this slide, make sure to put a relevant and thought-provoking image on it.</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5-07-07T17:51:34.343" idx="3">
    <p:pos x="2584" y="192"/>
    <p:text>Please label the images so that it is clear what they represent. The botom image contains illegible text, so please replace it.</p:text>
  </p:cm>
  <p:cm authorId="3" dt="2015-07-15T14:36:16.742" idx="4">
    <p:pos x="5570" y="208"/>
    <p:text>Can this be larger to fill the space?</p:text>
    <p:extLst>
      <p:ext uri="{C676402C-5697-4E1C-873F-D02D1690AC5C}">
        <p15:threadingInfo xmlns:p15="http://schemas.microsoft.com/office/powerpoint/2012/main" timeZoneBias="240"/>
      </p:ext>
    </p:extLst>
  </p:cm>
  <p:cm authorId="3" dt="2015-07-15T14:36:35.428" idx="5">
    <p:pos x="4104" y="4083"/>
    <p:text>switched to 12 pt font</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5-07-07T17:52:12.914" idx="4">
    <p:pos x="173" y="3821"/>
    <p:text>Less text, please.</p:text>
  </p:cm>
  <p:cm authorId="3" dt="2015-07-15T14:38:38.564" idx="6">
    <p:pos x="4307" y="2441"/>
    <p:text>switched to 12 pt font</p:text>
    <p:extLst>
      <p:ext uri="{C676402C-5697-4E1C-873F-D02D1690AC5C}">
        <p15:threadingInfo xmlns:p15="http://schemas.microsoft.com/office/powerpoint/2012/main" timeZoneBias="240"/>
      </p:ext>
    </p:extLst>
  </p:cm>
  <p:cm authorId="3" dt="2015-07-15T14:44:44.592" idx="9">
    <p:pos x="421" y="2802"/>
    <p:text>please use the triangle bullets from the template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5-07-07T17:54:57.445" idx="6">
    <p:pos x="241" y="307"/>
    <p:text>To make this slide less crowded, remove the launch date and lifetime info. Consider combining the info for each satellite and use colors to indicate the two different sensors. Make sure your minimum font size is 20.</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5-07-07T17:58:51.605" idx="7">
    <p:pos x="10" y="10"/>
    <p:text>Break this up into two slides, as you are talking about two different things here--hyper- vs. multi- spectral, and the way that burned areas are detected spectrally. You might want to put the RAVG image on a backup slide, to have hand if someone asks about the way indices are calculated istead of trying to cover that material within your presentation. The text in the blue box is too small, so consider other ways to present that information.</p:text>
  </p:cm>
  <p:cm authorId="2" dt="2015-07-07T18:01:27.771" idx="8">
    <p:pos x="163" y="4054"/>
    <p:text>For the final draft, make sure that every slide has speaker notes that are detailed enough for someone unfamiliar with the project to give the presentation. </p:text>
  </p:cm>
  <p:cm authorId="3" dt="2015-07-15T14:40:05.870" idx="7">
    <p:pos x="2718" y="3653"/>
    <p:text>switched to 12 pt font</p:text>
    <p:extLst>
      <p:ext uri="{C676402C-5697-4E1C-873F-D02D1690AC5C}">
        <p15:threadingInfo xmlns:p15="http://schemas.microsoft.com/office/powerpoint/2012/main" timeZoneBias="240"/>
      </p:ext>
    </p:extLst>
  </p:cm>
  <p:cm authorId="3" dt="2015-07-15T14:41:25.160" idx="8">
    <p:pos x="1683" y="3149"/>
    <p:text>Please insert each piece seperately. Also, text should be editable - the white font on the light blue background is very difficult to read.</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5-07-07T18:03:28.993" idx="9">
    <p:pos x="4070" y="1418"/>
    <p:text>This is a good way tp represent the study area. Please make the outlines much thicker, as it is difficult to distinguish the colors when the lines are thin. You may also consider removing the legend and labelling the figures directly. Then viewers will not have to switch between the legend and the images to identify which is which.</p:text>
  </p:cm>
  <p:cm authorId="2" dt="2015-07-07T18:04:00.945" idx="10">
    <p:pos x="284" y="4050"/>
    <p:text>A scale bar is unnecessary here, as the size of California is not relevant to the project.</p:text>
  </p:cm>
</p:cmLst>
</file>

<file path=ppt/comments/comment8.xml><?xml version="1.0" encoding="utf-8"?>
<p:cmLst xmlns:a="http://schemas.openxmlformats.org/drawingml/2006/main" xmlns:r="http://schemas.openxmlformats.org/officeDocument/2006/relationships" xmlns:p="http://schemas.openxmlformats.org/presentationml/2006/main">
  <p:cm authorId="3" dt="2015-07-15T14:44:52.204" idx="10">
    <p:pos x="401" y="699"/>
    <p:text>please use the triangle bullets from the template</p:text>
    <p:extLst>
      <p:ext uri="{C676402C-5697-4E1C-873F-D02D1690AC5C}">
        <p15:threadingInfo xmlns:p15="http://schemas.microsoft.com/office/powerpoint/2012/main" timeZoneBias="240"/>
      </p:ext>
    </p:extLst>
  </p:cm>
  <p:cm authorId="3" dt="2015-07-15T14:45:26.567" idx="11">
    <p:pos x="3741" y="1877"/>
    <p:text>I removed the periods</p:text>
    <p:extLst>
      <p:ext uri="{C676402C-5697-4E1C-873F-D02D1690AC5C}">
        <p15:threadingInfo xmlns:p15="http://schemas.microsoft.com/office/powerpoint/2012/main" timeZoneBias="240"/>
      </p:ext>
    </p:extLst>
  </p:cm>
  <p:cm authorId="3" dt="2015-07-15T14:45:44.409" idx="12">
    <p:pos x="3346" y="259"/>
    <p:text>please condense these a bit to include less text on the slide</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5-07-07T18:06:06.886" idx="12">
    <p:pos x="5032" y="775"/>
    <p:text>Make this larger--fill up the slide</p:text>
  </p:cm>
  <p:cm authorId="3" dt="2015-07-15T14:49:39.449" idx="13">
    <p:pos x="4998" y="1020"/>
    <p:text>Please insert the pieces seperately (maps, legends, titles) and remove the outside border (or at least build in in ppt so it can be edited or removed)</p:text>
    <p:extLst>
      <p:ext uri="{C676402C-5697-4E1C-873F-D02D1690AC5C}">
        <p15:threadingInfo xmlns:p15="http://schemas.microsoft.com/office/powerpoint/2012/main" timeZoneBias="240"/>
      </p:ext>
    </p:extLst>
  </p:cm>
  <p:cm authorId="3" dt="2015-07-15T14:51:05.558" idx="14">
    <p:pos x="4666" y="3844"/>
    <p:text>switched to 12 pt font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7/15/2015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is self</a:t>
            </a:r>
            <a:r>
              <a:rPr lang="en-US" baseline="0" dirty="0" smtClean="0"/>
              <a:t> explanatory.  Photo is of the Aspen Fire</a:t>
            </a:r>
          </a:p>
          <a:p>
            <a:r>
              <a:rPr lang="en-US" baseline="0" dirty="0" smtClean="0"/>
              <a:t>Image Source Website (http://inciweb.nwcg.gov/photos/CASNF/2013-07-24-1129-Aspen-Fire/picts/2013_07_28-10.10.19.904-CDT.jpeg)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75427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0919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86410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03132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97597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2180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95933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 Forest Service (USFS) currently uses Burned Area Emergency Response (BAER),</a:t>
            </a:r>
            <a:r>
              <a:rPr lang="en-US" baseline="0" dirty="0" smtClean="0"/>
              <a:t> and </a:t>
            </a:r>
            <a:r>
              <a:rPr lang="en-US" dirty="0" smtClean="0"/>
              <a:t>Rapid Assessment of Vegetation Condition (RAVG) programs to quickly map and characterize vegetation and soil impacts due to major wildfires; these programs employ multiple burn indices to create post-fire change and burn severity product.</a:t>
            </a:r>
            <a:r>
              <a:rPr lang="en-US" baseline="0" dirty="0" smtClean="0"/>
              <a:t> </a:t>
            </a:r>
            <a:r>
              <a:rPr lang="en-US" dirty="0" smtClean="0"/>
              <a:t>Some of the most standard indices being used are the Normalized Burn Ratio (NBR), Differenced Normalized Burn Ratio (dNBR), Relative Differenced Normalized Burn Ratio (RdNBR).  The</a:t>
            </a:r>
            <a:r>
              <a:rPr lang="en-US" baseline="0" dirty="0" smtClean="0"/>
              <a:t> forest service also uses MTBS to monitor long term trends in burn severity.</a:t>
            </a:r>
            <a:endParaRPr lang="en-US" dirty="0" smtClean="0"/>
          </a:p>
          <a:p>
            <a:endParaRPr lang="en-US" dirty="0" smtClean="0"/>
          </a:p>
          <a:p>
            <a:endParaRPr lang="en-US" dirty="0" smtClean="0"/>
          </a:p>
          <a:p>
            <a:r>
              <a:rPr lang="en-US" dirty="0" smtClean="0"/>
              <a:t>Currently these programs are using multispectral sensors onboard different Landsat platforms. Recent studies suggest that Landsat-derived burn severity products overvalue the cover of burned areas and undervalue the cover of unburned areas because of Landsat’s coarse spectral resolution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91379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assess the capability of HyspIRI data, airborne campaigns were conducted in 2013, 2014, and continuing into 2015. Simulated HyspIRI data were collected during said flights using data from co-flown AVIRIS and MASTER data on a NASA ER-2 aircraft.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86833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launched, the HyspIRI satellite will include two instruments: an imaging spectrometer measuring the visible to short wave infrared (VSWIR: 380 nm – 2500 nm) in 10 nm contiguous bands and a multispectral imager measuring from 3 to 12 μm in the mid and thermal infrared (TIR). Not only will HyspIRI be spectrally superior to Landsat, but recent announcements suggest that HyspIRI’s VSWIR will have a 30m spatial resolution and a 16 day revisit time, which is comparable to Landsat. HyspIRI TIR sensing capabilities will have a 60m spatial resolution with a 5 day revisit time. In order to assess the capability of HyspIRI data, airborne campaigns were conducted in 2013, 2014, and continuing into 2015. Simulated HyspIRI data were collected during said flights using data from co-flown AVIRIS and MASTER data on a NASA ER-2 aircraft (Jet Propulsion Laboratory 2014). Comprehending the possibilities of HyspIRI’s fine spectral resolution is crucial in explaining burn severities and patterns in such detail that is not available with Landsat-based ratios.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01136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difference between</a:t>
            </a:r>
            <a:r>
              <a:rPr lang="en-US" baseline="0" dirty="0" smtClean="0"/>
              <a:t> multi-spectral and hyperspectral images here, and areas in which hyperspectral can have an advantage in terms of remote sensing</a:t>
            </a:r>
            <a:endParaRPr lang="en-US" dirty="0" smtClean="0"/>
          </a:p>
          <a:p>
            <a:endParaRPr lang="en-US" dirty="0" smtClean="0"/>
          </a:p>
          <a:p>
            <a:r>
              <a:rPr lang="en-US" dirty="0" smtClean="0"/>
              <a:t>Image Source</a:t>
            </a:r>
            <a:r>
              <a:rPr lang="en-US" baseline="0" dirty="0" smtClean="0"/>
              <a:t> Website(AVRIS VS LANDSAT): http://www.nrs.fs.fed.us/disturbance/fire/extreme_fire_effects_mn/</a:t>
            </a:r>
          </a:p>
          <a:p>
            <a:r>
              <a:rPr lang="en-US" baseline="0" dirty="0" smtClean="0"/>
              <a:t>Image Source Website(Exploiting Spectral Curves): http://www.fs.fed.us/eng/rsac/baer/barc.html</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52200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Aspen fire was discovered on July 22, 2013 and was considered contained and controlled by August 11, 2013. The French fire was discovered on July 28, 2014 and was considered contained by September 3, 2013. The King fire was discovered on September 13, 2014 and was considered contained around October 9, 2014.</a:t>
            </a:r>
          </a:p>
          <a:p>
            <a:endParaRPr lang="en-US" dirty="0" smtClean="0"/>
          </a:p>
          <a:p>
            <a:endParaRPr lang="en-US" dirty="0" smtClean="0"/>
          </a:p>
          <a:p>
            <a:r>
              <a:rPr lang="en-US" dirty="0" err="1" smtClean="0"/>
              <a:t>Basemap</a:t>
            </a:r>
            <a:r>
              <a:rPr lang="en-US" dirty="0" smtClean="0"/>
              <a:t> credits:</a:t>
            </a:r>
          </a:p>
          <a:p>
            <a:pPr algn="l"/>
            <a:r>
              <a:rPr lang="en-US" b="0" i="0" dirty="0" smtClean="0">
                <a:solidFill>
                  <a:schemeClr val="tx1"/>
                </a:solidFill>
                <a:effectLst/>
                <a:latin typeface="+mn-lt"/>
              </a:rPr>
              <a:t/>
            </a:r>
            <a:br>
              <a:rPr lang="en-US" b="0" i="0" dirty="0" smtClean="0">
                <a:solidFill>
                  <a:schemeClr val="tx1"/>
                </a:solidFill>
                <a:effectLst/>
                <a:latin typeface="+mn-lt"/>
              </a:rPr>
            </a:br>
            <a:r>
              <a:rPr lang="en-US" b="0" i="0" dirty="0" err="1" smtClean="0">
                <a:solidFill>
                  <a:srgbClr val="4D4D4D"/>
                </a:solidFill>
                <a:effectLst/>
                <a:latin typeface="Lucida Grande"/>
              </a:rPr>
              <a:t>Esri</a:t>
            </a:r>
            <a:r>
              <a:rPr lang="en-US" b="0" i="0" dirty="0" smtClean="0">
                <a:solidFill>
                  <a:srgbClr val="4D4D4D"/>
                </a:solidFill>
                <a:effectLst/>
                <a:latin typeface="Lucida Grande"/>
              </a:rPr>
              <a:t>, HERE, </a:t>
            </a:r>
            <a:r>
              <a:rPr lang="en-US" b="0" i="0" dirty="0" err="1" smtClean="0">
                <a:solidFill>
                  <a:srgbClr val="4D4D4D"/>
                </a:solidFill>
                <a:effectLst/>
                <a:latin typeface="Lucida Grande"/>
              </a:rPr>
              <a:t>DeLorme</a:t>
            </a:r>
            <a:r>
              <a:rPr lang="en-US" b="0" i="0" dirty="0" smtClean="0">
                <a:solidFill>
                  <a:srgbClr val="4D4D4D"/>
                </a:solidFill>
                <a:effectLst/>
                <a:latin typeface="Lucida Grande"/>
              </a:rPr>
              <a:t>, TomTom, </a:t>
            </a:r>
            <a:r>
              <a:rPr lang="en-US" b="0" i="0" dirty="0" err="1" smtClean="0">
                <a:solidFill>
                  <a:srgbClr val="4D4D4D"/>
                </a:solidFill>
                <a:effectLst/>
                <a:latin typeface="Lucida Grande"/>
              </a:rPr>
              <a:t>Intermap</a:t>
            </a:r>
            <a:r>
              <a:rPr lang="en-US" b="0" i="0" dirty="0" smtClean="0">
                <a:solidFill>
                  <a:srgbClr val="4D4D4D"/>
                </a:solidFill>
                <a:effectLst/>
                <a:latin typeface="Lucida Grande"/>
              </a:rPr>
              <a:t>, increment P Corp., GEBCO, USGS, FAO, NPS, NRCAN, </a:t>
            </a:r>
            <a:r>
              <a:rPr lang="en-US" b="0" i="0" dirty="0" err="1" smtClean="0">
                <a:solidFill>
                  <a:srgbClr val="4D4D4D"/>
                </a:solidFill>
                <a:effectLst/>
                <a:latin typeface="Lucida Grande"/>
              </a:rPr>
              <a:t>GeoBase</a:t>
            </a:r>
            <a:r>
              <a:rPr lang="en-US" b="0" i="0" dirty="0" smtClean="0">
                <a:solidFill>
                  <a:srgbClr val="4D4D4D"/>
                </a:solidFill>
                <a:effectLst/>
                <a:latin typeface="Lucida Grande"/>
              </a:rPr>
              <a:t>, IGN, </a:t>
            </a:r>
            <a:r>
              <a:rPr lang="en-US" b="0" i="0" dirty="0" err="1" smtClean="0">
                <a:solidFill>
                  <a:srgbClr val="4D4D4D"/>
                </a:solidFill>
                <a:effectLst/>
                <a:latin typeface="Lucida Grande"/>
              </a:rPr>
              <a:t>Kadaster</a:t>
            </a:r>
            <a:r>
              <a:rPr lang="en-US" b="0" i="0" dirty="0" smtClean="0">
                <a:solidFill>
                  <a:srgbClr val="4D4D4D"/>
                </a:solidFill>
                <a:effectLst/>
                <a:latin typeface="Lucida Grande"/>
              </a:rPr>
              <a:t> NL, Ordnance Survey, </a:t>
            </a:r>
            <a:r>
              <a:rPr lang="en-US" b="0" i="0" dirty="0" err="1" smtClean="0">
                <a:solidFill>
                  <a:srgbClr val="4D4D4D"/>
                </a:solidFill>
                <a:effectLst/>
                <a:latin typeface="Lucida Grande"/>
              </a:rPr>
              <a:t>Esri</a:t>
            </a:r>
            <a:r>
              <a:rPr lang="en-US" b="0" i="0" dirty="0" smtClean="0">
                <a:solidFill>
                  <a:srgbClr val="4D4D4D"/>
                </a:solidFill>
                <a:effectLst/>
                <a:latin typeface="Lucida Grande"/>
              </a:rPr>
              <a:t> Japan, METI, </a:t>
            </a:r>
            <a:r>
              <a:rPr lang="en-US" b="0" i="0" dirty="0" err="1" smtClean="0">
                <a:solidFill>
                  <a:srgbClr val="4D4D4D"/>
                </a:solidFill>
                <a:effectLst/>
                <a:latin typeface="Lucida Grande"/>
              </a:rPr>
              <a:t>Esri</a:t>
            </a:r>
            <a:r>
              <a:rPr lang="en-US" b="0" i="0" dirty="0" smtClean="0">
                <a:solidFill>
                  <a:srgbClr val="4D4D4D"/>
                </a:solidFill>
                <a:effectLst/>
                <a:latin typeface="Lucida Grande"/>
              </a:rPr>
              <a:t> China (Hong Kong), </a:t>
            </a:r>
            <a:r>
              <a:rPr lang="en-US" b="0" i="0" dirty="0" err="1" smtClean="0">
                <a:solidFill>
                  <a:srgbClr val="4D4D4D"/>
                </a:solidFill>
                <a:effectLst/>
                <a:latin typeface="Lucida Grande"/>
              </a:rPr>
              <a:t>swisstopo</a:t>
            </a:r>
            <a:r>
              <a:rPr lang="en-US" b="0" i="0" dirty="0" smtClean="0">
                <a:solidFill>
                  <a:srgbClr val="4D4D4D"/>
                </a:solidFill>
                <a:effectLst/>
                <a:latin typeface="Lucida Grande"/>
              </a:rPr>
              <a:t>, </a:t>
            </a:r>
            <a:r>
              <a:rPr lang="en-US" b="0" i="0" dirty="0" err="1" smtClean="0">
                <a:solidFill>
                  <a:srgbClr val="4D4D4D"/>
                </a:solidFill>
                <a:effectLst/>
                <a:latin typeface="Lucida Grande"/>
              </a:rPr>
              <a:t>MapmyIndia</a:t>
            </a:r>
            <a:r>
              <a:rPr lang="en-US" b="0" i="0" dirty="0" smtClean="0">
                <a:solidFill>
                  <a:srgbClr val="4D4D4D"/>
                </a:solidFill>
                <a:effectLst/>
                <a:latin typeface="Lucida Grande"/>
              </a:rPr>
              <a:t>, © </a:t>
            </a:r>
            <a:r>
              <a:rPr lang="en-US" b="0" i="0" dirty="0" err="1" smtClean="0">
                <a:solidFill>
                  <a:srgbClr val="4D4D4D"/>
                </a:solidFill>
                <a:effectLst/>
                <a:latin typeface="Lucida Grande"/>
              </a:rPr>
              <a:t>OpenStreetMap</a:t>
            </a:r>
            <a:r>
              <a:rPr lang="en-US" b="0" i="0" dirty="0" smtClean="0">
                <a:solidFill>
                  <a:srgbClr val="4D4D4D"/>
                </a:solidFill>
                <a:effectLst/>
                <a:latin typeface="Lucida Grande"/>
              </a:rPr>
              <a:t> contributors, GIS User Comm.</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02782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is self</a:t>
            </a:r>
            <a:r>
              <a:rPr lang="en-US" baseline="0" dirty="0" smtClean="0"/>
              <a:t> </a:t>
            </a:r>
            <a:r>
              <a:rPr lang="en-US" baseline="0" dirty="0" err="1" smtClean="0"/>
              <a:t>explanitory</a:t>
            </a:r>
            <a:endParaRPr lang="en-US" dirty="0" smtClean="0"/>
          </a:p>
          <a:p>
            <a:endParaRPr lang="en-US" dirty="0" smtClean="0"/>
          </a:p>
          <a:p>
            <a:r>
              <a:rPr lang="en-US" dirty="0" smtClean="0"/>
              <a:t>Image Credit Website: http://inciweb.nwcg.gov/photos/CASNF/2014-07-28-1307-French-Fire/picts/2014_07_29-19.42.01.765-CDT.jpeg</a:t>
            </a:r>
          </a:p>
          <a:p>
            <a:endParaRPr lang="en-US" dirty="0" smtClean="0"/>
          </a:p>
          <a:p>
            <a:r>
              <a:rPr lang="en-US" dirty="0" smtClean="0"/>
              <a:t>Image</a:t>
            </a:r>
            <a:r>
              <a:rPr lang="en-US" baseline="0" dirty="0" smtClean="0"/>
              <a:t> of French Fire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98689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term of this project, which was in </a:t>
            </a:r>
            <a:r>
              <a:rPr lang="en-US" dirty="0" smtClean="0"/>
              <a:t>summer 2014</a:t>
            </a:r>
            <a:r>
              <a:rPr lang="en-US" baseline="0" dirty="0" smtClean="0"/>
              <a:t> project, qualitatively compared a multiple of HyspIRI computed indices to those computed with Landsat data. These included </a:t>
            </a:r>
            <a:r>
              <a:rPr lang="en-US" baseline="0" dirty="0" err="1" smtClean="0"/>
              <a:t>ravg</a:t>
            </a:r>
            <a:r>
              <a:rPr lang="en-US" baseline="0" dirty="0" smtClean="0"/>
              <a:t> products such as DNBR and RdNBR, SAVI, SMI, </a:t>
            </a:r>
            <a:r>
              <a:rPr lang="en-US" baseline="0" dirty="0" err="1" smtClean="0"/>
              <a:t>ect</a:t>
            </a:r>
            <a:r>
              <a:rPr lang="en-US" baseline="0" dirty="0" smtClean="0"/>
              <a:t>. This maps shows a comparison of the Normalized Difference Shortwave Infrared Index computed between Landsat and HyspIRI.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628978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downloaded simulated HyspIRI VSWIR data from AVRIS and simulated HyspIRI TIR data from Master.</a:t>
            </a:r>
          </a:p>
          <a:p>
            <a:r>
              <a:rPr lang="en-US" baseline="0" dirty="0" smtClean="0"/>
              <a:t>We downloaded </a:t>
            </a:r>
            <a:r>
              <a:rPr lang="en-US" baseline="0" dirty="0" err="1" smtClean="0"/>
              <a:t>landsat</a:t>
            </a:r>
            <a:r>
              <a:rPr lang="en-US" baseline="0" dirty="0" smtClean="0"/>
              <a:t> 8 data from USGS earth explorer.</a:t>
            </a:r>
          </a:p>
          <a:p>
            <a:r>
              <a:rPr lang="en-US" baseline="0" dirty="0" smtClean="0"/>
              <a:t>We download BAER and RAVG from the RSAC website</a:t>
            </a:r>
          </a:p>
          <a:p>
            <a:r>
              <a:rPr lang="en-US" baseline="0" dirty="0" smtClean="0"/>
              <a:t>We downloaded MTBS from the MTBS website</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856347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7/15/2015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comments" Target="../comments/commen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comments" Target="../comments/commen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omments" Target="../comments/commen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comments" Target="../comments/commen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comments" Target="../comments/commen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comments" Target="../comments/commen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comments" Target="../comments/commen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omments" Target="../comments/comment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comments" Target="../comments/commen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7.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comments" Target="../comments/comment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6031" y="1262080"/>
            <a:ext cx="8691938" cy="2432304"/>
          </a:xfrm>
        </p:spPr>
        <p:txBody>
          <a:bodyPr>
            <a:normAutofit fontScale="85000" lnSpcReduction="10000"/>
          </a:bodyPr>
          <a:lstStyle/>
          <a:p>
            <a:r>
              <a:rPr lang="en-US" dirty="0" smtClean="0"/>
              <a:t>Southern California Disasters II</a:t>
            </a:r>
            <a:endParaRPr lang="en-US" dirty="0"/>
          </a:p>
        </p:txBody>
      </p:sp>
      <p:sp>
        <p:nvSpPr>
          <p:cNvPr id="3" name="Text Placeholder 2"/>
          <p:cNvSpPr>
            <a:spLocks noGrp="1"/>
          </p:cNvSpPr>
          <p:nvPr>
            <p:ph type="body" sz="quarter" idx="11"/>
          </p:nvPr>
        </p:nvSpPr>
        <p:spPr/>
        <p:txBody>
          <a:bodyPr/>
          <a:lstStyle/>
          <a:p>
            <a:r>
              <a:rPr lang="en-US" dirty="0" smtClean="0"/>
              <a:t>Heather Nicholson</a:t>
            </a:r>
            <a:endParaRPr lang="en-US" dirty="0"/>
          </a:p>
        </p:txBody>
      </p:sp>
      <p:sp>
        <p:nvSpPr>
          <p:cNvPr id="4" name="Text Placeholder 3"/>
          <p:cNvSpPr>
            <a:spLocks noGrp="1"/>
          </p:cNvSpPr>
          <p:nvPr>
            <p:ph type="body" sz="quarter" idx="12"/>
          </p:nvPr>
        </p:nvSpPr>
        <p:spPr/>
        <p:txBody>
          <a:bodyPr/>
          <a:lstStyle/>
          <a:p>
            <a:r>
              <a:rPr lang="en-US" dirty="0" smtClean="0"/>
              <a:t>Amber </a:t>
            </a:r>
            <a:r>
              <a:rPr lang="en-US" dirty="0" err="1" smtClean="0"/>
              <a:t>Todoroff</a:t>
            </a:r>
            <a:endParaRPr lang="en-US" dirty="0"/>
          </a:p>
        </p:txBody>
      </p:sp>
      <p:sp>
        <p:nvSpPr>
          <p:cNvPr id="5" name="Text Placeholder 4"/>
          <p:cNvSpPr>
            <a:spLocks noGrp="1"/>
          </p:cNvSpPr>
          <p:nvPr>
            <p:ph type="body" sz="quarter" idx="13"/>
          </p:nvPr>
        </p:nvSpPr>
        <p:spPr/>
        <p:txBody>
          <a:bodyPr/>
          <a:lstStyle/>
          <a:p>
            <a:r>
              <a:rPr lang="en-US" dirty="0" smtClean="0"/>
              <a:t>Madeline </a:t>
            </a:r>
            <a:r>
              <a:rPr lang="en-US" dirty="0" err="1" smtClean="0"/>
              <a:t>LeBoeuf</a:t>
            </a:r>
            <a:endParaRPr lang="en-US" dirty="0"/>
          </a:p>
        </p:txBody>
      </p:sp>
      <p:sp>
        <p:nvSpPr>
          <p:cNvPr id="9" name="Text Placeholder 8"/>
          <p:cNvSpPr>
            <a:spLocks noGrp="1"/>
          </p:cNvSpPr>
          <p:nvPr>
            <p:ph type="body" sz="quarter" idx="17"/>
          </p:nvPr>
        </p:nvSpPr>
        <p:spPr>
          <a:xfrm>
            <a:off x="1143000" y="3863083"/>
            <a:ext cx="6858000" cy="1017142"/>
          </a:xfrm>
        </p:spPr>
        <p:txBody>
          <a:bodyPr>
            <a:noAutofit/>
          </a:bodyPr>
          <a:lstStyle/>
          <a:p>
            <a:r>
              <a:rPr lang="en-US" sz="2000" dirty="0"/>
              <a:t>Assessing the Effectiveness of Simulated HyspIRI Data for Use in USDA Forest Service Post-Fire Vegetation Assessment and Decision </a:t>
            </a:r>
            <a:r>
              <a:rPr lang="en-US" sz="2000" dirty="0" smtClean="0"/>
              <a:t>Support</a:t>
            </a:r>
            <a:endParaRPr lang="en-US" sz="20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7013" y="1272310"/>
            <a:ext cx="6173863" cy="1213613"/>
          </a:xfrm>
          <a:prstGeom prst="rect">
            <a:avLst/>
          </a:prstGeom>
        </p:spPr>
      </p:pic>
      <p:pic>
        <p:nvPicPr>
          <p:cNvPr id="3" name="Picture 2"/>
          <p:cNvPicPr>
            <a:picLocks noChangeAspect="1"/>
          </p:cNvPicPr>
          <p:nvPr/>
        </p:nvPicPr>
        <p:blipFill rotWithShape="1">
          <a:blip r:embed="rId4"/>
          <a:srcRect l="3170" r="4098"/>
          <a:stretch/>
        </p:blipFill>
        <p:spPr>
          <a:xfrm>
            <a:off x="2738549" y="2603246"/>
            <a:ext cx="6169145" cy="634402"/>
          </a:xfrm>
          <a:prstGeom prst="rect">
            <a:avLst/>
          </a:prstGeom>
        </p:spPr>
      </p:pic>
      <p:pic>
        <p:nvPicPr>
          <p:cNvPr id="4" name="Picture 3"/>
          <p:cNvPicPr>
            <a:picLocks noChangeAspect="1"/>
          </p:cNvPicPr>
          <p:nvPr/>
        </p:nvPicPr>
        <p:blipFill rotWithShape="1">
          <a:blip r:embed="rId5"/>
          <a:srcRect r="28032"/>
          <a:stretch/>
        </p:blipFill>
        <p:spPr>
          <a:xfrm>
            <a:off x="2767013" y="3540087"/>
            <a:ext cx="6165550" cy="531123"/>
          </a:xfrm>
          <a:prstGeom prst="rect">
            <a:avLst/>
          </a:prstGeom>
        </p:spPr>
      </p:pic>
      <p:pic>
        <p:nvPicPr>
          <p:cNvPr id="5" name="Picture 4"/>
          <p:cNvPicPr>
            <a:picLocks noChangeAspect="1"/>
          </p:cNvPicPr>
          <p:nvPr/>
        </p:nvPicPr>
        <p:blipFill rotWithShape="1">
          <a:blip r:embed="rId6"/>
          <a:srcRect r="377"/>
          <a:stretch/>
        </p:blipFill>
        <p:spPr>
          <a:xfrm>
            <a:off x="2745429" y="5809138"/>
            <a:ext cx="6249159" cy="806772"/>
          </a:xfrm>
          <a:prstGeom prst="rect">
            <a:avLst/>
          </a:prstGeom>
        </p:spPr>
      </p:pic>
      <p:pic>
        <p:nvPicPr>
          <p:cNvPr id="12" name="Picture 11"/>
          <p:cNvPicPr>
            <a:picLocks noChangeAspect="1"/>
          </p:cNvPicPr>
          <p:nvPr/>
        </p:nvPicPr>
        <p:blipFill rotWithShape="1">
          <a:blip r:embed="rId7"/>
          <a:srcRect t="1" b="48042"/>
          <a:stretch/>
        </p:blipFill>
        <p:spPr>
          <a:xfrm>
            <a:off x="2745429" y="4291813"/>
            <a:ext cx="6187134" cy="1269932"/>
          </a:xfrm>
          <a:prstGeom prst="rect">
            <a:avLst/>
          </a:prstGeom>
        </p:spPr>
      </p:pic>
      <p:sp>
        <p:nvSpPr>
          <p:cNvPr id="8" name="Text Placeholder 2"/>
          <p:cNvSpPr>
            <a:spLocks noGrp="1"/>
          </p:cNvSpPr>
          <p:nvPr>
            <p:ph type="body" sz="quarter" idx="14"/>
          </p:nvPr>
        </p:nvSpPr>
        <p:spPr>
          <a:xfrm>
            <a:off x="2415219" y="520771"/>
            <a:ext cx="7982712" cy="704088"/>
          </a:xfrm>
        </p:spPr>
        <p:txBody>
          <a:bodyPr/>
          <a:lstStyle/>
          <a:p>
            <a:r>
              <a:rPr lang="en-US" dirty="0" smtClean="0"/>
              <a:t>Methodology</a:t>
            </a:r>
            <a:endParaRPr lang="en-US" dirty="0"/>
          </a:p>
        </p:txBody>
      </p:sp>
      <p:sp>
        <p:nvSpPr>
          <p:cNvPr id="10" name="Rounded Rectangle 9"/>
          <p:cNvSpPr/>
          <p:nvPr/>
        </p:nvSpPr>
        <p:spPr>
          <a:xfrm>
            <a:off x="198077" y="305150"/>
            <a:ext cx="1779638" cy="103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Download Simulated HyspIRI and US Forest Service Data</a:t>
            </a:r>
            <a:endParaRPr lang="en-US" sz="1400" dirty="0"/>
          </a:p>
        </p:txBody>
      </p:sp>
      <p:sp>
        <p:nvSpPr>
          <p:cNvPr id="11" name="Down Arrow 10"/>
          <p:cNvSpPr/>
          <p:nvPr/>
        </p:nvSpPr>
        <p:spPr>
          <a:xfrm>
            <a:off x="852374" y="1360484"/>
            <a:ext cx="405071" cy="46505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98077" y="1825541"/>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MASTER and AVIRIS </a:t>
            </a:r>
            <a:r>
              <a:rPr lang="en-US" sz="1400" dirty="0" err="1" smtClean="0"/>
              <a:t>georeferenced</a:t>
            </a:r>
            <a:r>
              <a:rPr lang="en-US" sz="1400" dirty="0" smtClean="0"/>
              <a:t> and </a:t>
            </a:r>
            <a:r>
              <a:rPr lang="en-US" sz="1400" dirty="0" err="1" smtClean="0"/>
              <a:t>subsetted</a:t>
            </a:r>
            <a:endParaRPr lang="en-US" sz="1400" dirty="0"/>
          </a:p>
        </p:txBody>
      </p:sp>
      <p:sp>
        <p:nvSpPr>
          <p:cNvPr id="14" name="Down Arrow 13"/>
          <p:cNvSpPr/>
          <p:nvPr/>
        </p:nvSpPr>
        <p:spPr>
          <a:xfrm>
            <a:off x="878989" y="2864181"/>
            <a:ext cx="405071" cy="46081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ounded Rectangle 14"/>
          <p:cNvSpPr/>
          <p:nvPr/>
        </p:nvSpPr>
        <p:spPr>
          <a:xfrm>
            <a:off x="198077" y="3328930"/>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Burn Indices Calculated in ERDAS IMAGINE Model Maker</a:t>
            </a:r>
            <a:endParaRPr lang="en-US" sz="1400" dirty="0"/>
          </a:p>
        </p:txBody>
      </p:sp>
      <p:sp>
        <p:nvSpPr>
          <p:cNvPr id="16" name="Down Arrow 15"/>
          <p:cNvSpPr/>
          <p:nvPr/>
        </p:nvSpPr>
        <p:spPr>
          <a:xfrm>
            <a:off x="885360" y="4363632"/>
            <a:ext cx="405071" cy="46081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ounded Rectangle 16"/>
          <p:cNvSpPr/>
          <p:nvPr/>
        </p:nvSpPr>
        <p:spPr>
          <a:xfrm>
            <a:off x="198077" y="4820505"/>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Quantitative Comparison between results and US Forest Service Products</a:t>
            </a:r>
            <a:endParaRPr lang="en-US" sz="1400" dirty="0"/>
          </a:p>
        </p:txBody>
      </p:sp>
    </p:spTree>
    <p:extLst>
      <p:ext uri="{BB962C8B-B14F-4D97-AF65-F5344CB8AC3E}">
        <p14:creationId xmlns:p14="http://schemas.microsoft.com/office/powerpoint/2010/main" val="215063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415219" y="520771"/>
            <a:ext cx="7982712" cy="704088"/>
          </a:xfrm>
        </p:spPr>
        <p:txBody>
          <a:bodyPr/>
          <a:lstStyle/>
          <a:p>
            <a:r>
              <a:rPr lang="en-US" dirty="0" smtClean="0"/>
              <a:t>Methodology</a:t>
            </a:r>
            <a:endParaRPr lang="en-US" dirty="0"/>
          </a:p>
        </p:txBody>
      </p:sp>
      <p:sp>
        <p:nvSpPr>
          <p:cNvPr id="19" name="Rounded Rectangle 18"/>
          <p:cNvSpPr/>
          <p:nvPr/>
        </p:nvSpPr>
        <p:spPr>
          <a:xfrm>
            <a:off x="198077" y="305150"/>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t>Download Simulated HyspIRI and US Forest Service Data</a:t>
            </a:r>
            <a:endParaRPr lang="en-US" sz="1400" dirty="0"/>
          </a:p>
        </p:txBody>
      </p:sp>
      <p:sp>
        <p:nvSpPr>
          <p:cNvPr id="20" name="Down Arrow 19"/>
          <p:cNvSpPr/>
          <p:nvPr/>
        </p:nvSpPr>
        <p:spPr>
          <a:xfrm>
            <a:off x="852374" y="1360484"/>
            <a:ext cx="405071" cy="465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98077" y="1825541"/>
            <a:ext cx="1779638" cy="103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MASTER and AVIRIS </a:t>
            </a:r>
            <a:r>
              <a:rPr lang="en-US" sz="1400" dirty="0" err="1" smtClean="0"/>
              <a:t>georeferenced</a:t>
            </a:r>
            <a:r>
              <a:rPr lang="en-US" sz="1400" dirty="0" smtClean="0"/>
              <a:t> and </a:t>
            </a:r>
            <a:r>
              <a:rPr lang="en-US" sz="1400" dirty="0" err="1" smtClean="0"/>
              <a:t>subsetted</a:t>
            </a:r>
            <a:endParaRPr lang="en-US" sz="1400" dirty="0"/>
          </a:p>
        </p:txBody>
      </p:sp>
      <p:sp>
        <p:nvSpPr>
          <p:cNvPr id="29" name="Down Arrow 28"/>
          <p:cNvSpPr/>
          <p:nvPr/>
        </p:nvSpPr>
        <p:spPr>
          <a:xfrm>
            <a:off x="878989" y="2864181"/>
            <a:ext cx="405071" cy="46081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Rounded Rectangle 29"/>
          <p:cNvSpPr/>
          <p:nvPr/>
        </p:nvSpPr>
        <p:spPr>
          <a:xfrm>
            <a:off x="198077" y="3328930"/>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Burn Indices Calculated in ERDAS IMAGINE Model Maker</a:t>
            </a:r>
            <a:endParaRPr lang="en-US" sz="1400" dirty="0"/>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1627551"/>
            <a:ext cx="990600" cy="5006942"/>
          </a:xfrm>
          <a:prstGeom prst="rect">
            <a:avLst/>
          </a:prstGeom>
        </p:spPr>
      </p:pic>
      <p:sp>
        <p:nvSpPr>
          <p:cNvPr id="34" name="Down Arrow 33"/>
          <p:cNvSpPr/>
          <p:nvPr/>
        </p:nvSpPr>
        <p:spPr>
          <a:xfrm>
            <a:off x="885360" y="4363632"/>
            <a:ext cx="405071" cy="46081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6" name="Rounded Rectangle 35"/>
          <p:cNvSpPr/>
          <p:nvPr/>
        </p:nvSpPr>
        <p:spPr>
          <a:xfrm>
            <a:off x="198077" y="4820505"/>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Quantitative Comparison between results and US Forest Service Products</a:t>
            </a:r>
            <a:endParaRPr lang="en-US" sz="1400" dirty="0"/>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1" y="2586035"/>
            <a:ext cx="1543964" cy="3302810"/>
          </a:xfrm>
          <a:prstGeom prst="rect">
            <a:avLst/>
          </a:prstGeom>
        </p:spPr>
      </p:pic>
      <p:sp>
        <p:nvSpPr>
          <p:cNvPr id="38" name="TextBox 37"/>
          <p:cNvSpPr txBox="1"/>
          <p:nvPr/>
        </p:nvSpPr>
        <p:spPr>
          <a:xfrm>
            <a:off x="3126850" y="1304661"/>
            <a:ext cx="2521673" cy="369332"/>
          </a:xfrm>
          <a:prstGeom prst="rect">
            <a:avLst/>
          </a:prstGeom>
          <a:noFill/>
        </p:spPr>
        <p:txBody>
          <a:bodyPr wrap="square" rtlCol="0">
            <a:spAutoFit/>
          </a:bodyPr>
          <a:lstStyle/>
          <a:p>
            <a:r>
              <a:rPr lang="en-US" dirty="0" smtClean="0"/>
              <a:t>MASTER French Fire</a:t>
            </a:r>
            <a:endParaRPr lang="en-US" dirty="0"/>
          </a:p>
        </p:txBody>
      </p:sp>
      <p:sp>
        <p:nvSpPr>
          <p:cNvPr id="39" name="TextBox 38"/>
          <p:cNvSpPr txBox="1"/>
          <p:nvPr/>
        </p:nvSpPr>
        <p:spPr>
          <a:xfrm>
            <a:off x="6292426" y="2160195"/>
            <a:ext cx="2521673" cy="369332"/>
          </a:xfrm>
          <a:prstGeom prst="rect">
            <a:avLst/>
          </a:prstGeom>
          <a:noFill/>
        </p:spPr>
        <p:txBody>
          <a:bodyPr wrap="square" rtlCol="0">
            <a:spAutoFit/>
          </a:bodyPr>
          <a:lstStyle/>
          <a:p>
            <a:r>
              <a:rPr lang="en-US" dirty="0" smtClean="0"/>
              <a:t>Subset</a:t>
            </a:r>
            <a:endParaRPr lang="en-US" dirty="0"/>
          </a:p>
        </p:txBody>
      </p:sp>
    </p:spTree>
    <p:extLst>
      <p:ext uri="{BB962C8B-B14F-4D97-AF65-F5344CB8AC3E}">
        <p14:creationId xmlns:p14="http://schemas.microsoft.com/office/powerpoint/2010/main" val="3597254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8077" y="305150"/>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t>Download Simulated HyspIRI and US Forest Service Data</a:t>
            </a:r>
            <a:endParaRPr lang="en-US" sz="1400" dirty="0"/>
          </a:p>
        </p:txBody>
      </p:sp>
      <p:sp>
        <p:nvSpPr>
          <p:cNvPr id="8" name="Down Arrow 7"/>
          <p:cNvSpPr/>
          <p:nvPr/>
        </p:nvSpPr>
        <p:spPr>
          <a:xfrm>
            <a:off x="852374" y="1360484"/>
            <a:ext cx="405071" cy="46505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p:cNvSpPr/>
          <p:nvPr/>
        </p:nvSpPr>
        <p:spPr>
          <a:xfrm>
            <a:off x="198077" y="1825541"/>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MASTER and AVIRIS </a:t>
            </a:r>
            <a:r>
              <a:rPr lang="en-US" sz="1400" dirty="0" err="1" smtClean="0"/>
              <a:t>georeferenced</a:t>
            </a:r>
            <a:r>
              <a:rPr lang="en-US" sz="1400" dirty="0" smtClean="0"/>
              <a:t> and </a:t>
            </a:r>
            <a:r>
              <a:rPr lang="en-US" sz="1400" dirty="0" err="1" smtClean="0"/>
              <a:t>subsetted</a:t>
            </a:r>
            <a:endParaRPr lang="en-US" sz="1400" dirty="0"/>
          </a:p>
        </p:txBody>
      </p:sp>
      <p:sp>
        <p:nvSpPr>
          <p:cNvPr id="10" name="Down Arrow 9"/>
          <p:cNvSpPr/>
          <p:nvPr/>
        </p:nvSpPr>
        <p:spPr>
          <a:xfrm>
            <a:off x="852373" y="2868119"/>
            <a:ext cx="405071" cy="460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98077" y="3328930"/>
            <a:ext cx="1779638" cy="103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Burn Indices Calculated in ERDAS IMAGINE Model Maker</a:t>
            </a:r>
            <a:endParaRPr lang="en-US" sz="1400" dirty="0"/>
          </a:p>
        </p:txBody>
      </p:sp>
      <p:sp>
        <p:nvSpPr>
          <p:cNvPr id="12" name="Down Arrow 11"/>
          <p:cNvSpPr/>
          <p:nvPr/>
        </p:nvSpPr>
        <p:spPr>
          <a:xfrm>
            <a:off x="885360" y="4363632"/>
            <a:ext cx="405071" cy="46081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98077" y="4820505"/>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Quantitative Comparison between results and US Forest Service Products</a:t>
            </a:r>
            <a:endParaRPr lang="en-US" sz="1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418" y="2070993"/>
            <a:ext cx="3784077" cy="3660164"/>
          </a:xfrm>
          <a:prstGeom prst="rect">
            <a:avLst/>
          </a:prstGeom>
        </p:spPr>
      </p:pic>
      <p:pic>
        <p:nvPicPr>
          <p:cNvPr id="15" name="Picture 14"/>
          <p:cNvPicPr>
            <a:picLocks noChangeAspect="1"/>
          </p:cNvPicPr>
          <p:nvPr/>
        </p:nvPicPr>
        <p:blipFill>
          <a:blip r:embed="rId3"/>
          <a:stretch>
            <a:fillRect/>
          </a:stretch>
        </p:blipFill>
        <p:spPr>
          <a:xfrm>
            <a:off x="5678008" y="1691904"/>
            <a:ext cx="1835055" cy="67061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4919693" y="3276432"/>
                <a:ext cx="2973763" cy="394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1000(</m:t>
                          </m:r>
                          <m:r>
                            <a:rPr lang="en-US" b="0" i="1">
                              <a:solidFill>
                                <a:schemeClr val="tx1"/>
                              </a:solidFill>
                              <a:latin typeface="Cambria Math" panose="02040503050406030204" pitchFamily="18" charset="0"/>
                              <a:ea typeface="Cambria Math" panose="02040503050406030204" pitchFamily="18" charset="0"/>
                            </a:rPr>
                            <m:t>𝑁𝐵𝑅</m:t>
                          </m:r>
                        </m:e>
                        <m:sub>
                          <m:r>
                            <a:rPr lang="en-US" b="0" i="1">
                              <a:solidFill>
                                <a:schemeClr val="tx1"/>
                              </a:solidFill>
                              <a:latin typeface="Cambria Math" panose="02040503050406030204" pitchFamily="18" charset="0"/>
                              <a:ea typeface="Cambria Math" panose="02040503050406030204" pitchFamily="18" charset="0"/>
                            </a:rPr>
                            <m:t>𝑝𝑟𝑒</m:t>
                          </m:r>
                        </m:sub>
                      </m:sSub>
                      <m:r>
                        <a:rPr lang="en-US" b="0"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𝑁𝐵𝑅</m:t>
                          </m:r>
                        </m:e>
                        <m:sub>
                          <m:r>
                            <a:rPr lang="en-US" b="0" i="1">
                              <a:solidFill>
                                <a:schemeClr val="tx1"/>
                              </a:solidFill>
                              <a:latin typeface="Cambria Math" panose="02040503050406030204" pitchFamily="18" charset="0"/>
                              <a:ea typeface="Cambria Math" panose="02040503050406030204" pitchFamily="18" charset="0"/>
                            </a:rPr>
                            <m:t>𝑝𝑜𝑠𝑡</m:t>
                          </m:r>
                        </m:sub>
                      </m:sSub>
                      <m:r>
                        <a:rPr lang="en-US" b="0" i="1">
                          <a:solidFill>
                            <a:schemeClr val="tx1"/>
                          </a:solidFill>
                          <a:latin typeface="Cambria Math" panose="02040503050406030204" pitchFamily="18" charset="0"/>
                          <a:ea typeface="Cambria Math" panose="02040503050406030204" pitchFamily="18" charset="0"/>
                        </a:rPr>
                        <m:t>)</m:t>
                      </m:r>
                    </m:oMath>
                  </m:oMathPara>
                </a14:m>
                <a:endParaRPr lang="en-US" dirty="0">
                  <a:solidFill>
                    <a:schemeClr val="tx1"/>
                  </a:solidFill>
                  <a:latin typeface="Cambria Math" panose="02040503050406030204" pitchFamily="18" charset="0"/>
                  <a:ea typeface="Cambria Math" panose="020405030504060302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919693" y="3276432"/>
                <a:ext cx="2973763" cy="394210"/>
              </a:xfrm>
              <a:prstGeom prst="rect">
                <a:avLst/>
              </a:prstGeom>
              <a:blipFill rotWithShape="0">
                <a:blip r:embed="rId4"/>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675486" y="4961448"/>
                <a:ext cx="1825179" cy="1052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ea typeface="Cambria Math" panose="02040503050406030204" pitchFamily="18" charset="0"/>
                            </a:rPr>
                          </m:ctrlPr>
                        </m:fPr>
                        <m:num>
                          <m:r>
                            <a:rPr lang="en-US" b="0" i="1">
                              <a:solidFill>
                                <a:schemeClr val="tx1"/>
                              </a:solidFill>
                              <a:latin typeface="Cambria Math" panose="02040503050406030204" pitchFamily="18" charset="0"/>
                              <a:ea typeface="Cambria Math" panose="02040503050406030204" pitchFamily="18" charset="0"/>
                            </a:rPr>
                            <m:t>𝑑𝑁𝐵𝑅</m:t>
                          </m:r>
                        </m:num>
                        <m:den>
                          <m:eqArr>
                            <m:eqArrPr>
                              <m:ctrlPr>
                                <a:rPr lang="en-US" i="1">
                                  <a:solidFill>
                                    <a:schemeClr val="tx1"/>
                                  </a:solidFill>
                                  <a:latin typeface="Cambria Math" panose="02040503050406030204" pitchFamily="18" charset="0"/>
                                  <a:ea typeface="Cambria Math" panose="02040503050406030204" pitchFamily="18" charset="0"/>
                                </a:rPr>
                              </m:ctrlPr>
                            </m:eqArrPr>
                            <m:e>
                              <m:rad>
                                <m:radPr>
                                  <m:degHide m:val="on"/>
                                  <m:ctrlPr>
                                    <a:rPr lang="en-US" i="1">
                                      <a:solidFill>
                                        <a:schemeClr val="tx1"/>
                                      </a:solidFill>
                                      <a:latin typeface="Cambria Math" panose="02040503050406030204" pitchFamily="18" charset="0"/>
                                      <a:ea typeface="Cambria Math" panose="02040503050406030204" pitchFamily="18" charset="0"/>
                                    </a:rPr>
                                  </m:ctrlPr>
                                </m:radPr>
                                <m:deg/>
                                <m:e>
                                  <m:r>
                                    <a:rPr lang="en-US" b="0" i="1">
                                      <a:solidFill>
                                        <a:schemeClr val="tx1"/>
                                      </a:solidFill>
                                      <a:latin typeface="Cambria Math" panose="02040503050406030204" pitchFamily="18" charset="0"/>
                                      <a:ea typeface="Cambria Math" panose="02040503050406030204" pitchFamily="18" charset="0"/>
                                    </a:rPr>
                                    <m:t>𝑎𝑏𝑠</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𝑁𝐵𝑅</m:t>
                                          </m:r>
                                        </m:e>
                                        <m:sub>
                                          <m:r>
                                            <a:rPr lang="en-US" b="0" i="1">
                                              <a:solidFill>
                                                <a:schemeClr val="tx1"/>
                                              </a:solidFill>
                                              <a:latin typeface="Cambria Math" panose="02040503050406030204" pitchFamily="18" charset="0"/>
                                              <a:ea typeface="Cambria Math" panose="02040503050406030204" pitchFamily="18" charset="0"/>
                                            </a:rPr>
                                            <m:t>𝑝𝑟𝑒</m:t>
                                          </m:r>
                                        </m:sub>
                                      </m:sSub>
                                    </m:e>
                                  </m:d>
                                </m:e>
                              </m:rad>
                            </m:e>
                            <m:e>
                              <m:r>
                                <a:rPr lang="en-US" b="0" i="1">
                                  <a:solidFill>
                                    <a:schemeClr val="tx1"/>
                                  </a:solidFill>
                                  <a:latin typeface="Cambria Math" panose="02040503050406030204" pitchFamily="18" charset="0"/>
                                  <a:ea typeface="Cambria Math" panose="02040503050406030204" pitchFamily="18" charset="0"/>
                                </a:rPr>
                                <m:t> </m:t>
                              </m:r>
                            </m:e>
                          </m:eqArr>
                        </m:den>
                      </m:f>
                    </m:oMath>
                  </m:oMathPara>
                </a14:m>
                <a:endParaRPr lang="en-US"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5675486" y="4961448"/>
                <a:ext cx="1825179" cy="1052724"/>
              </a:xfrm>
              <a:prstGeom prst="rect">
                <a:avLst/>
              </a:prstGeom>
              <a:blipFill rotWithShape="0">
                <a:blip r:embed="rId5"/>
                <a:stretch>
                  <a:fillRect/>
                </a:stretch>
              </a:blipFill>
            </p:spPr>
            <p:txBody>
              <a:bodyPr/>
              <a:lstStyle/>
              <a:p>
                <a:r>
                  <a:rPr lang="en-US">
                    <a:noFill/>
                  </a:rPr>
                  <a:t> </a:t>
                </a:r>
              </a:p>
            </p:txBody>
          </p:sp>
        </mc:Fallback>
      </mc:AlternateContent>
      <p:sp>
        <p:nvSpPr>
          <p:cNvPr id="19" name="Text Placeholder 2"/>
          <p:cNvSpPr>
            <a:spLocks noGrp="1"/>
          </p:cNvSpPr>
          <p:nvPr>
            <p:ph type="body" sz="quarter" idx="14"/>
          </p:nvPr>
        </p:nvSpPr>
        <p:spPr>
          <a:xfrm>
            <a:off x="2415219" y="520771"/>
            <a:ext cx="7982712" cy="704088"/>
          </a:xfrm>
        </p:spPr>
        <p:txBody>
          <a:bodyPr/>
          <a:lstStyle/>
          <a:p>
            <a:r>
              <a:rPr lang="en-US" dirty="0" smtClean="0"/>
              <a:t>Methodology</a:t>
            </a:r>
            <a:endParaRPr lang="en-US" dirty="0"/>
          </a:p>
        </p:txBody>
      </p:sp>
      <p:sp>
        <p:nvSpPr>
          <p:cNvPr id="20" name="TextBox 19"/>
          <p:cNvSpPr txBox="1"/>
          <p:nvPr/>
        </p:nvSpPr>
        <p:spPr>
          <a:xfrm>
            <a:off x="6398278" y="1318203"/>
            <a:ext cx="1913268" cy="369332"/>
          </a:xfrm>
          <a:prstGeom prst="rect">
            <a:avLst/>
          </a:prstGeom>
          <a:noFill/>
        </p:spPr>
        <p:txBody>
          <a:bodyPr wrap="square" rtlCol="0">
            <a:spAutoFit/>
          </a:bodyPr>
          <a:lstStyle/>
          <a:p>
            <a:r>
              <a:rPr lang="en-US" b="1" dirty="0" smtClean="0"/>
              <a:t>NBR</a:t>
            </a:r>
            <a:endParaRPr lang="en-US" b="1" dirty="0"/>
          </a:p>
        </p:txBody>
      </p:sp>
      <p:sp>
        <p:nvSpPr>
          <p:cNvPr id="21" name="TextBox 20"/>
          <p:cNvSpPr txBox="1"/>
          <p:nvPr/>
        </p:nvSpPr>
        <p:spPr>
          <a:xfrm>
            <a:off x="6398278" y="2988321"/>
            <a:ext cx="1913268" cy="369332"/>
          </a:xfrm>
          <a:prstGeom prst="rect">
            <a:avLst/>
          </a:prstGeom>
          <a:noFill/>
        </p:spPr>
        <p:txBody>
          <a:bodyPr wrap="square" rtlCol="0">
            <a:spAutoFit/>
          </a:bodyPr>
          <a:lstStyle/>
          <a:p>
            <a:r>
              <a:rPr lang="en-US" b="1" dirty="0" err="1" smtClean="0"/>
              <a:t>dNBR</a:t>
            </a:r>
            <a:endParaRPr lang="en-US" b="1" dirty="0"/>
          </a:p>
        </p:txBody>
      </p:sp>
      <p:sp>
        <p:nvSpPr>
          <p:cNvPr id="22" name="TextBox 21"/>
          <p:cNvSpPr txBox="1"/>
          <p:nvPr/>
        </p:nvSpPr>
        <p:spPr>
          <a:xfrm>
            <a:off x="6406574" y="4594037"/>
            <a:ext cx="1913268" cy="369332"/>
          </a:xfrm>
          <a:prstGeom prst="rect">
            <a:avLst/>
          </a:prstGeom>
          <a:noFill/>
        </p:spPr>
        <p:txBody>
          <a:bodyPr wrap="square" rtlCol="0">
            <a:spAutoFit/>
          </a:bodyPr>
          <a:lstStyle/>
          <a:p>
            <a:r>
              <a:rPr lang="en-US" b="1" dirty="0" err="1" smtClean="0"/>
              <a:t>RdNBR</a:t>
            </a:r>
            <a:endParaRPr lang="en-US" b="1" dirty="0"/>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0294" y="1153401"/>
            <a:ext cx="626285" cy="136021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294" y="3093788"/>
            <a:ext cx="683889" cy="1381593"/>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0294" y="4876081"/>
            <a:ext cx="685654" cy="1381593"/>
          </a:xfrm>
          <a:prstGeom prst="rect">
            <a:avLst/>
          </a:prstGeom>
        </p:spPr>
      </p:pic>
    </p:spTree>
    <p:extLst>
      <p:ext uri="{BB962C8B-B14F-4D97-AF65-F5344CB8AC3E}">
        <p14:creationId xmlns:p14="http://schemas.microsoft.com/office/powerpoint/2010/main" val="1962062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8077" y="305150"/>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t>Download Simulated HyspIRI and US Forest Service Data</a:t>
            </a:r>
            <a:endParaRPr lang="en-US" sz="1400" dirty="0"/>
          </a:p>
        </p:txBody>
      </p:sp>
      <p:sp>
        <p:nvSpPr>
          <p:cNvPr id="13" name="Text Placeholder 2"/>
          <p:cNvSpPr>
            <a:spLocks noGrp="1"/>
          </p:cNvSpPr>
          <p:nvPr>
            <p:ph type="body" sz="quarter" idx="14"/>
          </p:nvPr>
        </p:nvSpPr>
        <p:spPr>
          <a:xfrm>
            <a:off x="2415219" y="520771"/>
            <a:ext cx="7982712" cy="704088"/>
          </a:xfrm>
        </p:spPr>
        <p:txBody>
          <a:bodyPr/>
          <a:lstStyle/>
          <a:p>
            <a:r>
              <a:rPr lang="en-US" dirty="0" smtClean="0"/>
              <a:t>Methodology</a:t>
            </a:r>
            <a:endParaRPr lang="en-US" dirty="0"/>
          </a:p>
        </p:txBody>
      </p:sp>
      <p:sp>
        <p:nvSpPr>
          <p:cNvPr id="14" name="Down Arrow 13"/>
          <p:cNvSpPr/>
          <p:nvPr/>
        </p:nvSpPr>
        <p:spPr>
          <a:xfrm>
            <a:off x="852374" y="1360484"/>
            <a:ext cx="405071" cy="46505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ounded Rectangle 14"/>
          <p:cNvSpPr/>
          <p:nvPr/>
        </p:nvSpPr>
        <p:spPr>
          <a:xfrm>
            <a:off x="198077" y="1825541"/>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MASTER and AVIRIS </a:t>
            </a:r>
            <a:r>
              <a:rPr lang="en-US" sz="1400" dirty="0" err="1" smtClean="0"/>
              <a:t>georeferenced</a:t>
            </a:r>
            <a:r>
              <a:rPr lang="en-US" sz="1400" dirty="0" smtClean="0"/>
              <a:t> and </a:t>
            </a:r>
            <a:r>
              <a:rPr lang="en-US" sz="1400" dirty="0" err="1" smtClean="0"/>
              <a:t>subsetted</a:t>
            </a:r>
            <a:endParaRPr lang="en-US" sz="1400" dirty="0"/>
          </a:p>
        </p:txBody>
      </p:sp>
      <p:sp>
        <p:nvSpPr>
          <p:cNvPr id="16" name="Down Arrow 15"/>
          <p:cNvSpPr/>
          <p:nvPr/>
        </p:nvSpPr>
        <p:spPr>
          <a:xfrm>
            <a:off x="852373" y="2868119"/>
            <a:ext cx="405071" cy="46081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ounded Rectangle 16"/>
          <p:cNvSpPr/>
          <p:nvPr/>
        </p:nvSpPr>
        <p:spPr>
          <a:xfrm>
            <a:off x="198077" y="3328930"/>
            <a:ext cx="1779638" cy="103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Burn Indices Calculated in ERDAS IMAGINE Model Maker</a:t>
            </a:r>
            <a:endParaRPr lang="en-US" sz="1400" dirty="0"/>
          </a:p>
        </p:txBody>
      </p:sp>
      <p:sp>
        <p:nvSpPr>
          <p:cNvPr id="18" name="Down Arrow 17"/>
          <p:cNvSpPr/>
          <p:nvPr/>
        </p:nvSpPr>
        <p:spPr>
          <a:xfrm>
            <a:off x="885360" y="4363632"/>
            <a:ext cx="405071" cy="460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98077" y="4820505"/>
            <a:ext cx="1779638" cy="103864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Quantitative Comparison between results and US Forest Service Products</a:t>
            </a:r>
            <a:endParaRPr lang="en-US" sz="1400" dirty="0"/>
          </a:p>
        </p:txBody>
      </p:sp>
      <p:sp>
        <p:nvSpPr>
          <p:cNvPr id="2" name="Rectangle 1"/>
          <p:cNvSpPr/>
          <p:nvPr/>
        </p:nvSpPr>
        <p:spPr>
          <a:xfrm>
            <a:off x="2374490" y="1097059"/>
            <a:ext cx="4006645" cy="553998"/>
          </a:xfrm>
          <a:prstGeom prst="rect">
            <a:avLst/>
          </a:prstGeom>
        </p:spPr>
        <p:txBody>
          <a:bodyPr wrap="square">
            <a:spAutoFit/>
          </a:bodyPr>
          <a:lstStyle/>
          <a:p>
            <a:pPr lvl="0"/>
            <a:r>
              <a:rPr lang="en-US" dirty="0">
                <a:solidFill>
                  <a:srgbClr val="767171"/>
                </a:solidFill>
              </a:rPr>
              <a:t>*</a:t>
            </a:r>
            <a:r>
              <a:rPr lang="en-US" sz="1200" dirty="0">
                <a:solidFill>
                  <a:srgbClr val="767171"/>
                </a:solidFill>
              </a:rPr>
              <a:t>Methodology development and implementation still in progress</a:t>
            </a:r>
          </a:p>
        </p:txBody>
      </p:sp>
    </p:spTree>
    <p:extLst>
      <p:ext uri="{BB962C8B-B14F-4D97-AF65-F5344CB8AC3E}">
        <p14:creationId xmlns:p14="http://schemas.microsoft.com/office/powerpoint/2010/main" val="2270657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222204" y="3065403"/>
            <a:ext cx="4873327" cy="561717"/>
          </a:xfrm>
        </p:spPr>
        <p:txBody>
          <a:bodyPr/>
          <a:lstStyle/>
          <a:p>
            <a:r>
              <a:rPr lang="en-US" sz="4000" dirty="0" smtClean="0"/>
              <a:t>Aspen Fire Preliminary Results</a:t>
            </a:r>
            <a:endParaRPr lang="en-US" sz="4000" dirty="0"/>
          </a:p>
        </p:txBody>
      </p:sp>
    </p:spTree>
    <p:extLst>
      <p:ext uri="{BB962C8B-B14F-4D97-AF65-F5344CB8AC3E}">
        <p14:creationId xmlns:p14="http://schemas.microsoft.com/office/powerpoint/2010/main" val="2915012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042220" y="228797"/>
            <a:ext cx="6892413" cy="485176"/>
          </a:xfrm>
        </p:spPr>
        <p:txBody>
          <a:bodyPr/>
          <a:lstStyle/>
          <a:p>
            <a:r>
              <a:rPr lang="en-US" sz="2400" dirty="0" smtClean="0"/>
              <a:t>Aspen Fire Preliminary Results - dNBR Indices</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16977"/>
            <a:ext cx="8229600" cy="6172200"/>
          </a:xfrm>
          <a:prstGeom prst="rect">
            <a:avLst/>
          </a:prstGeom>
        </p:spPr>
      </p:pic>
    </p:spTree>
    <p:extLst>
      <p:ext uri="{BB962C8B-B14F-4D97-AF65-F5344CB8AC3E}">
        <p14:creationId xmlns:p14="http://schemas.microsoft.com/office/powerpoint/2010/main" val="3007069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072419" y="238629"/>
            <a:ext cx="6999162" cy="485176"/>
          </a:xfrm>
        </p:spPr>
        <p:txBody>
          <a:bodyPr/>
          <a:lstStyle/>
          <a:p>
            <a:r>
              <a:rPr lang="en-US" sz="2400" dirty="0" smtClean="0"/>
              <a:t>Aspen Fire Preliminary Results - RdNBR Indices</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97312"/>
            <a:ext cx="8229600" cy="6172200"/>
          </a:xfrm>
          <a:prstGeom prst="rect">
            <a:avLst/>
          </a:prstGeom>
        </p:spPr>
      </p:pic>
    </p:spTree>
    <p:extLst>
      <p:ext uri="{BB962C8B-B14F-4D97-AF65-F5344CB8AC3E}">
        <p14:creationId xmlns:p14="http://schemas.microsoft.com/office/powerpoint/2010/main" val="2346566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222204" y="3065403"/>
            <a:ext cx="4873327" cy="561717"/>
          </a:xfrm>
        </p:spPr>
        <p:txBody>
          <a:bodyPr/>
          <a:lstStyle/>
          <a:p>
            <a:r>
              <a:rPr lang="en-US" sz="4000" dirty="0" smtClean="0"/>
              <a:t>French Fire Preliminary Results</a:t>
            </a:r>
            <a:endParaRPr lang="en-US" sz="4000" dirty="0"/>
          </a:p>
        </p:txBody>
      </p:sp>
    </p:spTree>
    <p:extLst>
      <p:ext uri="{BB962C8B-B14F-4D97-AF65-F5344CB8AC3E}">
        <p14:creationId xmlns:p14="http://schemas.microsoft.com/office/powerpoint/2010/main" val="1732262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144838" y="189468"/>
            <a:ext cx="5534156" cy="485176"/>
          </a:xfrm>
        </p:spPr>
        <p:txBody>
          <a:bodyPr/>
          <a:lstStyle/>
          <a:p>
            <a:r>
              <a:rPr lang="en-US" sz="2400" dirty="0" smtClean="0"/>
              <a:t>French Fire Results - dNBR Indices</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97312"/>
            <a:ext cx="8229600" cy="6172200"/>
          </a:xfrm>
          <a:prstGeom prst="rect">
            <a:avLst/>
          </a:prstGeom>
        </p:spPr>
      </p:pic>
    </p:spTree>
    <p:extLst>
      <p:ext uri="{BB962C8B-B14F-4D97-AF65-F5344CB8AC3E}">
        <p14:creationId xmlns:p14="http://schemas.microsoft.com/office/powerpoint/2010/main" val="2295884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728993" y="238630"/>
            <a:ext cx="7825072" cy="485176"/>
          </a:xfrm>
        </p:spPr>
        <p:txBody>
          <a:bodyPr/>
          <a:lstStyle/>
          <a:p>
            <a:r>
              <a:rPr lang="en-US" sz="2400" dirty="0" smtClean="0"/>
              <a:t>French Fire Preliminary Results - RdNBR Indices</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97312"/>
            <a:ext cx="8229600" cy="6172200"/>
          </a:xfrm>
          <a:prstGeom prst="rect">
            <a:avLst/>
          </a:prstGeom>
        </p:spPr>
      </p:pic>
    </p:spTree>
    <p:extLst>
      <p:ext uri="{BB962C8B-B14F-4D97-AF65-F5344CB8AC3E}">
        <p14:creationId xmlns:p14="http://schemas.microsoft.com/office/powerpoint/2010/main" val="3775938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5681" y="3882542"/>
            <a:ext cx="7982712" cy="2756916"/>
          </a:xfrm>
        </p:spPr>
        <p:txBody>
          <a:bodyPr/>
          <a:lstStyle/>
          <a:p>
            <a:pPr marL="342900" indent="-342900">
              <a:buFont typeface="Wingdings" panose="05000000000000000000" pitchFamily="2" charset="2"/>
              <a:buChar char="§"/>
            </a:pPr>
            <a:r>
              <a:rPr lang="en-US" dirty="0" smtClean="0"/>
              <a:t>There has been an increase in the number of wildfires in California due to drought and warmer weather.</a:t>
            </a:r>
          </a:p>
          <a:p>
            <a:pPr marL="342900" indent="-342900">
              <a:buFont typeface="Wingdings" panose="05000000000000000000" pitchFamily="2" charset="2"/>
              <a:buChar char="§"/>
            </a:pPr>
            <a:r>
              <a:rPr lang="en-US" dirty="0" smtClean="0"/>
              <a:t>In 2014, approximately 5,500 wildfires burned roughly 90,000 acres in California.</a:t>
            </a:r>
          </a:p>
          <a:p>
            <a:pPr marL="342900" indent="-342900">
              <a:buFont typeface="Wingdings" panose="05000000000000000000" pitchFamily="2" charset="2"/>
              <a:buChar char="§"/>
            </a:pPr>
            <a:r>
              <a:rPr lang="en-US" dirty="0" smtClean="0"/>
              <a:t>An increase in </a:t>
            </a:r>
            <a:r>
              <a:rPr lang="en-US" dirty="0"/>
              <a:t>w</a:t>
            </a:r>
            <a:r>
              <a:rPr lang="en-US" dirty="0" smtClean="0"/>
              <a:t>ildfires can lead to soil erosion, loss of life, and expansion of invasive plant species.</a:t>
            </a:r>
          </a:p>
          <a:p>
            <a:pPr marL="342900" indent="-342900">
              <a:buFont typeface="Wingdings" panose="05000000000000000000" pitchFamily="2" charset="2"/>
              <a:buChar char="§"/>
            </a:pPr>
            <a:r>
              <a:rPr lang="en-US" dirty="0" smtClean="0"/>
              <a:t>It is necessary to be able to quickly map the burn severity of a wildfire in order to mitigate the effects.</a:t>
            </a:r>
          </a:p>
          <a:p>
            <a:endParaRPr lang="en-US" dirty="0"/>
          </a:p>
        </p:txBody>
      </p:sp>
      <p:sp>
        <p:nvSpPr>
          <p:cNvPr id="11" name="Text Placeholder 10"/>
          <p:cNvSpPr>
            <a:spLocks noGrp="1"/>
          </p:cNvSpPr>
          <p:nvPr>
            <p:ph type="body" sz="quarter" idx="14"/>
          </p:nvPr>
        </p:nvSpPr>
        <p:spPr>
          <a:xfrm>
            <a:off x="195681" y="3204972"/>
            <a:ext cx="5607101" cy="704088"/>
          </a:xfrm>
        </p:spPr>
        <p:txBody>
          <a:bodyPr/>
          <a:lstStyle/>
          <a:p>
            <a:r>
              <a:rPr lang="en-US" dirty="0" smtClean="0"/>
              <a:t>Community Concerns</a:t>
            </a:r>
            <a:endParaRPr lang="en-US" dirty="0"/>
          </a:p>
        </p:txBody>
      </p:sp>
      <p:sp>
        <p:nvSpPr>
          <p:cNvPr id="10" name="Text Placeholder 9"/>
          <p:cNvSpPr>
            <a:spLocks noGrp="1"/>
          </p:cNvSpPr>
          <p:nvPr>
            <p:ph type="body" sz="quarter" idx="13"/>
          </p:nvPr>
        </p:nvSpPr>
        <p:spPr>
          <a:xfrm>
            <a:off x="6790002" y="3204972"/>
            <a:ext cx="2295144" cy="274320"/>
          </a:xfrm>
        </p:spPr>
        <p:txBody>
          <a:bodyPr>
            <a:normAutofit/>
          </a:bodyPr>
          <a:lstStyle/>
          <a:p>
            <a:r>
              <a:rPr lang="en-US" dirty="0" smtClean="0"/>
              <a:t>Credit</a:t>
            </a:r>
            <a:r>
              <a:rPr lang="en-US" dirty="0" smtClean="0"/>
              <a:t>: </a:t>
            </a:r>
            <a:r>
              <a:rPr lang="en-US" dirty="0" err="1" smtClean="0"/>
              <a:t>Inciweb</a:t>
            </a:r>
            <a:r>
              <a:rPr lang="en-US" dirty="0" smtClean="0"/>
              <a:t> </a:t>
            </a:r>
            <a:endParaRPr lang="en-US" dirty="0"/>
          </a:p>
        </p:txBody>
      </p:sp>
      <p:pic>
        <p:nvPicPr>
          <p:cNvPr id="3074" name="Picture 2" descr="http://inciweb.nwcg.gov/photos/CASNF/2013-07-24-1129-Aspen-Fire/picts/2013_07_28-10.10.19.904-CDT.jpeg"/>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3207" b="3207"/>
          <a:stretch>
            <a:fillRect/>
          </a:stretch>
        </p:blipFill>
        <p:spPr bwMode="auto">
          <a:xfrm>
            <a:off x="0" y="0"/>
            <a:ext cx="9144000" cy="317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99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222204" y="3065403"/>
            <a:ext cx="4873327" cy="561717"/>
          </a:xfrm>
        </p:spPr>
        <p:txBody>
          <a:bodyPr/>
          <a:lstStyle/>
          <a:p>
            <a:r>
              <a:rPr lang="en-US" sz="4000" dirty="0" smtClean="0"/>
              <a:t>King Fire Preliminary Results</a:t>
            </a:r>
            <a:endParaRPr lang="en-US" sz="4000" dirty="0"/>
          </a:p>
        </p:txBody>
      </p:sp>
    </p:spTree>
    <p:extLst>
      <p:ext uri="{BB962C8B-B14F-4D97-AF65-F5344CB8AC3E}">
        <p14:creationId xmlns:p14="http://schemas.microsoft.com/office/powerpoint/2010/main" val="759413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337187" y="189468"/>
            <a:ext cx="6941573" cy="485176"/>
          </a:xfrm>
        </p:spPr>
        <p:txBody>
          <a:bodyPr/>
          <a:lstStyle/>
          <a:p>
            <a:r>
              <a:rPr lang="en-US" sz="2400" dirty="0" smtClean="0"/>
              <a:t>King Fire Preliminary Results - dNBR Indices</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97312"/>
            <a:ext cx="8229600" cy="6172200"/>
          </a:xfrm>
          <a:prstGeom prst="rect">
            <a:avLst/>
          </a:prstGeom>
        </p:spPr>
      </p:pic>
    </p:spTree>
    <p:extLst>
      <p:ext uri="{BB962C8B-B14F-4D97-AF65-F5344CB8AC3E}">
        <p14:creationId xmlns:p14="http://schemas.microsoft.com/office/powerpoint/2010/main" val="2068277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328760" y="218964"/>
            <a:ext cx="6723859" cy="485176"/>
          </a:xfrm>
        </p:spPr>
        <p:txBody>
          <a:bodyPr/>
          <a:lstStyle/>
          <a:p>
            <a:r>
              <a:rPr lang="en-US" sz="2400" dirty="0" smtClean="0"/>
              <a:t>King Fire Preliminary Results - RdNBR Indices</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97312"/>
            <a:ext cx="8229600" cy="6172200"/>
          </a:xfrm>
          <a:prstGeom prst="rect">
            <a:avLst/>
          </a:prstGeom>
        </p:spPr>
      </p:pic>
    </p:spTree>
    <p:extLst>
      <p:ext uri="{BB962C8B-B14F-4D97-AF65-F5344CB8AC3E}">
        <p14:creationId xmlns:p14="http://schemas.microsoft.com/office/powerpoint/2010/main" val="547771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76072" y="4658868"/>
            <a:ext cx="7982712" cy="1600200"/>
          </a:xfrm>
        </p:spPr>
        <p:txBody>
          <a:bodyPr/>
          <a:lstStyle/>
          <a:p>
            <a:r>
              <a:rPr lang="en-US" dirty="0" smtClean="0"/>
              <a:t>TBD</a:t>
            </a:r>
            <a:endParaRPr lang="en-US" dirty="0"/>
          </a:p>
        </p:txBody>
      </p:sp>
      <p:sp>
        <p:nvSpPr>
          <p:cNvPr id="8" name="Text Placeholder 7"/>
          <p:cNvSpPr>
            <a:spLocks noGrp="1"/>
          </p:cNvSpPr>
          <p:nvPr>
            <p:ph type="body" sz="quarter" idx="14"/>
          </p:nvPr>
        </p:nvSpPr>
        <p:spPr/>
        <p:txBody>
          <a:bodyPr/>
          <a:lstStyle/>
          <a:p>
            <a:r>
              <a:rPr lang="en-US" dirty="0" smtClean="0"/>
              <a:t>Errors and Uncertainty</a:t>
            </a:r>
            <a:endParaRPr lang="en-US" dirty="0"/>
          </a:p>
        </p:txBody>
      </p:sp>
      <p:sp>
        <p:nvSpPr>
          <p:cNvPr id="6" name="Picture Placeholder 5"/>
          <p:cNvSpPr>
            <a:spLocks noGrp="1"/>
          </p:cNvSpPr>
          <p:nvPr>
            <p:ph type="pic" sz="quarter" idx="12"/>
          </p:nvPr>
        </p:nvSpPr>
        <p:spPr/>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26234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76072" y="4545874"/>
            <a:ext cx="7982712" cy="1713194"/>
          </a:xfrm>
        </p:spPr>
        <p:txBody>
          <a:bodyPr/>
          <a:lstStyle/>
          <a:p>
            <a:r>
              <a:rPr lang="en-US" dirty="0" smtClean="0"/>
              <a:t>TBD</a:t>
            </a:r>
            <a:endParaRPr lang="en-US" dirty="0"/>
          </a:p>
        </p:txBody>
      </p:sp>
      <p:sp>
        <p:nvSpPr>
          <p:cNvPr id="8" name="Text Placeholder 7"/>
          <p:cNvSpPr>
            <a:spLocks noGrp="1"/>
          </p:cNvSpPr>
          <p:nvPr>
            <p:ph type="body" sz="quarter" idx="14"/>
          </p:nvPr>
        </p:nvSpPr>
        <p:spPr/>
        <p:txBody>
          <a:bodyPr/>
          <a:lstStyle/>
          <a:p>
            <a:r>
              <a:rPr lang="en-US" dirty="0" smtClean="0"/>
              <a:t>Conclusions</a:t>
            </a:r>
            <a:endParaRPr lang="en-US" dirty="0"/>
          </a:p>
        </p:txBody>
      </p:sp>
      <p:sp>
        <p:nvSpPr>
          <p:cNvPr id="6" name="Picture Placeholder 5"/>
          <p:cNvSpPr>
            <a:spLocks noGrp="1"/>
          </p:cNvSpPr>
          <p:nvPr>
            <p:ph type="pic" sz="quarter" idx="12"/>
          </p:nvPr>
        </p:nvSpPr>
        <p:spPr/>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74865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TBD</a:t>
            </a:r>
            <a:endParaRPr lang="en-US" dirty="0"/>
          </a:p>
        </p:txBody>
      </p:sp>
      <p:sp>
        <p:nvSpPr>
          <p:cNvPr id="3" name="Text Placeholder 2"/>
          <p:cNvSpPr>
            <a:spLocks noGrp="1"/>
          </p:cNvSpPr>
          <p:nvPr>
            <p:ph type="body" sz="quarter" idx="14"/>
          </p:nvPr>
        </p:nvSpPr>
        <p:spPr/>
        <p:txBody>
          <a:bodyPr/>
          <a:lstStyle/>
          <a:p>
            <a:r>
              <a:rPr lang="en-US" dirty="0" smtClean="0"/>
              <a:t>Future Work</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1387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76072" y="1027611"/>
            <a:ext cx="7982712" cy="5442858"/>
          </a:xfrm>
        </p:spPr>
        <p:txBody>
          <a:bodyPr>
            <a:normAutofit fontScale="55000" lnSpcReduction="20000"/>
          </a:bodyPr>
          <a:lstStyle/>
          <a:p>
            <a:r>
              <a:rPr lang="en-US" dirty="0" err="1"/>
              <a:t>AghaKouchak</a:t>
            </a:r>
            <a:r>
              <a:rPr lang="en-US" dirty="0"/>
              <a:t>, Amir, </a:t>
            </a:r>
            <a:r>
              <a:rPr lang="en-US" dirty="0" err="1"/>
              <a:t>Linyin</a:t>
            </a:r>
            <a:r>
              <a:rPr lang="en-US" dirty="0"/>
              <a:t> Cheng, </a:t>
            </a:r>
            <a:r>
              <a:rPr lang="en-US" dirty="0" err="1"/>
              <a:t>Omid</a:t>
            </a:r>
            <a:r>
              <a:rPr lang="en-US" dirty="0"/>
              <a:t> </a:t>
            </a:r>
            <a:r>
              <a:rPr lang="en-US" dirty="0" err="1"/>
              <a:t>Mazdiyasni</a:t>
            </a:r>
            <a:r>
              <a:rPr lang="en-US" dirty="0"/>
              <a:t>, and </a:t>
            </a:r>
            <a:r>
              <a:rPr lang="en-US" dirty="0" err="1"/>
              <a:t>Alireza</a:t>
            </a:r>
            <a:r>
              <a:rPr lang="en-US" dirty="0"/>
              <a:t> </a:t>
            </a:r>
            <a:r>
              <a:rPr lang="en-US" dirty="0" err="1"/>
              <a:t>Farahmand</a:t>
            </a:r>
            <a:r>
              <a:rPr lang="en-US" dirty="0"/>
              <a:t>. 2014. "Global Warming and Changes in Risk of Concurrent Climate Extremes: Insights from the 2014 California Drought." Geophysical Research Letters. </a:t>
            </a:r>
          </a:p>
          <a:p>
            <a:r>
              <a:rPr lang="en-US" dirty="0"/>
              <a:t>Cal Fire. 2014. Cal Fire: Incident Information. Accessed June 24, 2015. http://cdfdata.fire.ca.gov/incidents/incidents_stats?year=2014.</a:t>
            </a:r>
          </a:p>
          <a:p>
            <a:r>
              <a:rPr lang="en-US" dirty="0" err="1"/>
              <a:t>Faivre</a:t>
            </a:r>
            <a:r>
              <a:rPr lang="en-US" dirty="0"/>
              <a:t>, Nicolas, </a:t>
            </a:r>
            <a:r>
              <a:rPr lang="en-US" dirty="0" err="1"/>
              <a:t>Jin</a:t>
            </a:r>
            <a:r>
              <a:rPr lang="en-US" dirty="0"/>
              <a:t> </a:t>
            </a:r>
            <a:r>
              <a:rPr lang="en-US" dirty="0" err="1"/>
              <a:t>Yufang</a:t>
            </a:r>
            <a:r>
              <a:rPr lang="en-US" dirty="0"/>
              <a:t>, Michael </a:t>
            </a:r>
            <a:r>
              <a:rPr lang="en-US" dirty="0" err="1"/>
              <a:t>Goulden</a:t>
            </a:r>
            <a:r>
              <a:rPr lang="en-US" dirty="0"/>
              <a:t>, and James T. </a:t>
            </a:r>
            <a:r>
              <a:rPr lang="en-US" dirty="0" err="1"/>
              <a:t>Randerson</a:t>
            </a:r>
            <a:r>
              <a:rPr lang="en-US" dirty="0"/>
              <a:t>. 2014. "Controls on the Spatial Pattern of Wildfire Ignitions in Southern California." International Journal of </a:t>
            </a:r>
            <a:r>
              <a:rPr lang="en-US" dirty="0" err="1"/>
              <a:t>Wildland</a:t>
            </a:r>
            <a:r>
              <a:rPr lang="en-US" dirty="0"/>
              <a:t> Fire. </a:t>
            </a:r>
          </a:p>
          <a:p>
            <a:r>
              <a:rPr lang="en-US" dirty="0"/>
              <a:t>Green, Robert, Simon Hook, and Elizabeth Middleton. 2014. Status of the HyspIRI Mission Concept. Pasadena: Jet Propulsion </a:t>
            </a:r>
            <a:r>
              <a:rPr lang="en-US" dirty="0" err="1"/>
              <a:t>Labratory</a:t>
            </a:r>
            <a:r>
              <a:rPr lang="en-US" dirty="0"/>
              <a:t>, California Institute of Technology.</a:t>
            </a:r>
          </a:p>
          <a:p>
            <a:r>
              <a:rPr lang="en-US" dirty="0" err="1"/>
              <a:t>Hebel</a:t>
            </a:r>
            <a:r>
              <a:rPr lang="en-US" dirty="0"/>
              <a:t>, Cassie L., Jane E. Smith, and Kermit </a:t>
            </a:r>
            <a:r>
              <a:rPr lang="en-US" dirty="0" err="1"/>
              <a:t>Cromack</a:t>
            </a:r>
            <a:r>
              <a:rPr lang="en-US" dirty="0"/>
              <a:t> Jr. 2009. "Invasive Plant Species and Soil Microbial Response to Wildfire Burn Severity in the Cascade Range of Oregon." Applied Soil Ecology. </a:t>
            </a:r>
          </a:p>
          <a:p>
            <a:r>
              <a:rPr lang="en-US" dirty="0" err="1"/>
              <a:t>Hudak</a:t>
            </a:r>
            <a:r>
              <a:rPr lang="en-US" dirty="0"/>
              <a:t>, Andrew T., Peter R. </a:t>
            </a:r>
            <a:r>
              <a:rPr lang="en-US" dirty="0" err="1"/>
              <a:t>Robichaud</a:t>
            </a:r>
            <a:r>
              <a:rPr lang="en-US" dirty="0"/>
              <a:t>, Jeffrey S. Evans, Jess Clark, Keith </a:t>
            </a:r>
            <a:r>
              <a:rPr lang="en-US" dirty="0" err="1"/>
              <a:t>Lannom</a:t>
            </a:r>
            <a:r>
              <a:rPr lang="en-US" dirty="0"/>
              <a:t>, Penelope Morgan, and Carter Stone. </a:t>
            </a:r>
            <a:r>
              <a:rPr lang="en-US" dirty="0" err="1"/>
              <a:t>n.d.</a:t>
            </a:r>
            <a:r>
              <a:rPr lang="en-US" dirty="0"/>
              <a:t> "Field Validation of Burned Area Reflectance Classification (BARC) Products for Post Fire Assessment."</a:t>
            </a:r>
          </a:p>
          <a:p>
            <a:r>
              <a:rPr lang="en-US" dirty="0"/>
              <a:t>Jet Propulsion Laboratory. 2014. HyspIRI Mission Study. Accessed June 2014. hyspiri.jpl.nasa.gov.</a:t>
            </a:r>
          </a:p>
          <a:p>
            <a:r>
              <a:rPr lang="en-US" dirty="0" err="1"/>
              <a:t>Kokaly</a:t>
            </a:r>
            <a:r>
              <a:rPr lang="en-US" dirty="0"/>
              <a:t>, Raymond F., Barnaby W. Rockwell, Sandra L. </a:t>
            </a:r>
            <a:r>
              <a:rPr lang="en-US" dirty="0" err="1"/>
              <a:t>Haire</a:t>
            </a:r>
            <a:r>
              <a:rPr lang="en-US" dirty="0"/>
              <a:t>, and </a:t>
            </a:r>
            <a:r>
              <a:rPr lang="en-US" dirty="0" err="1"/>
              <a:t>Trude</a:t>
            </a:r>
            <a:r>
              <a:rPr lang="en-US" dirty="0"/>
              <a:t> V.V. King. 2007. "Characterization of Post-Fire Surface Cover, Soils, and Burn Severity at the Cerro Grande Fire, New Mexico, Using Hyperspectral and Multispectral Data." Remote Sensing of the </a:t>
            </a:r>
            <a:r>
              <a:rPr lang="en-US" dirty="0" err="1"/>
              <a:t>Enviroment</a:t>
            </a:r>
            <a:r>
              <a:rPr lang="en-US" dirty="0"/>
              <a:t>. </a:t>
            </a:r>
          </a:p>
          <a:p>
            <a:r>
              <a:rPr lang="en-US" dirty="0"/>
              <a:t>Parsons, Annette. 2003. "Burned Area Emergency Rehabilitation (BAER): Soil Burn Severity Definitions and Mapping </a:t>
            </a:r>
            <a:r>
              <a:rPr lang="en-US" dirty="0" err="1"/>
              <a:t>Guidlines</a:t>
            </a:r>
            <a:r>
              <a:rPr lang="en-US" dirty="0"/>
              <a:t>." </a:t>
            </a:r>
            <a:r>
              <a:rPr lang="en-US" dirty="0" err="1"/>
              <a:t>Guidlines</a:t>
            </a:r>
            <a:r>
              <a:rPr lang="en-US" dirty="0"/>
              <a:t>.</a:t>
            </a:r>
          </a:p>
          <a:p>
            <a:r>
              <a:rPr lang="en-US" dirty="0"/>
              <a:t>Sutherlin, Timothy, Eric Mack, Heather Nicholson, Caitlin Ruby, and Luke Wylie. 2014. Assessing the Effectiveness of Simulated HyspIRI Data for Use in USDA Forest Service Post-Fire Vegetation Assessment and Decision Support. NASA DEVELOP.</a:t>
            </a:r>
          </a:p>
          <a:p>
            <a:r>
              <a:rPr lang="en-US" dirty="0"/>
              <a:t>Swain, Daniel L., </a:t>
            </a:r>
            <a:r>
              <a:rPr lang="en-US" dirty="0" err="1"/>
              <a:t>Micheal</a:t>
            </a:r>
            <a:r>
              <a:rPr lang="en-US" dirty="0"/>
              <a:t> </a:t>
            </a:r>
            <a:r>
              <a:rPr lang="en-US" dirty="0" err="1"/>
              <a:t>Tsiang</a:t>
            </a:r>
            <a:r>
              <a:rPr lang="en-US" dirty="0"/>
              <a:t>, </a:t>
            </a:r>
            <a:r>
              <a:rPr lang="en-US" dirty="0" err="1"/>
              <a:t>Matz</a:t>
            </a:r>
            <a:r>
              <a:rPr lang="en-US" dirty="0"/>
              <a:t> Haugen, Singh </a:t>
            </a:r>
            <a:r>
              <a:rPr lang="en-US" dirty="0" err="1"/>
              <a:t>Deepti</a:t>
            </a:r>
            <a:r>
              <a:rPr lang="en-US" dirty="0"/>
              <a:t>, Allison </a:t>
            </a:r>
            <a:r>
              <a:rPr lang="en-US" dirty="0" err="1"/>
              <a:t>Charland</a:t>
            </a:r>
            <a:r>
              <a:rPr lang="en-US" dirty="0"/>
              <a:t>, </a:t>
            </a:r>
            <a:r>
              <a:rPr lang="en-US" dirty="0" err="1"/>
              <a:t>Bala</a:t>
            </a:r>
            <a:r>
              <a:rPr lang="en-US" dirty="0"/>
              <a:t> </a:t>
            </a:r>
            <a:r>
              <a:rPr lang="en-US" dirty="0" err="1"/>
              <a:t>Rajaratnam</a:t>
            </a:r>
            <a:r>
              <a:rPr lang="en-US" dirty="0"/>
              <a:t>, and Noah S. </a:t>
            </a:r>
            <a:r>
              <a:rPr lang="en-US" dirty="0" err="1"/>
              <a:t>Diffenbaugh</a:t>
            </a:r>
            <a:r>
              <a:rPr lang="en-US" dirty="0"/>
              <a:t>. 2014. "The </a:t>
            </a:r>
            <a:r>
              <a:rPr lang="en-US" dirty="0" err="1"/>
              <a:t>Extroridinary</a:t>
            </a:r>
            <a:r>
              <a:rPr lang="en-US" dirty="0"/>
              <a:t> California Drought of 2013/2014: Character, </a:t>
            </a:r>
            <a:r>
              <a:rPr lang="en-US" dirty="0" err="1"/>
              <a:t>Contex</a:t>
            </a:r>
            <a:r>
              <a:rPr lang="en-US" dirty="0"/>
              <a:t>, and the Role of Climate Change." American Meteorological Society. </a:t>
            </a:r>
          </a:p>
          <a:p>
            <a:r>
              <a:rPr lang="en-US" dirty="0"/>
              <a:t>1999. USDA Forest Service. Accessed June 2014. www.fs.fed.us.</a:t>
            </a:r>
          </a:p>
          <a:p>
            <a:r>
              <a:rPr lang="en-US" dirty="0"/>
              <a:t>van Wagtendonk, Jan W., Ralph R. Root, and Carl H. Key. 2004. "Comparison of AVIRIS and Landsat ETM+ detection capabilities for burn severity." Remote Sensing of Environment 92: 397-408.</a:t>
            </a:r>
          </a:p>
          <a:p>
            <a:endParaRPr lang="en-US" dirty="0"/>
          </a:p>
        </p:txBody>
      </p:sp>
      <p:sp>
        <p:nvSpPr>
          <p:cNvPr id="9" name="Text Placeholder 8"/>
          <p:cNvSpPr>
            <a:spLocks noGrp="1"/>
          </p:cNvSpPr>
          <p:nvPr>
            <p:ph type="body" sz="quarter" idx="14"/>
          </p:nvPr>
        </p:nvSpPr>
        <p:spPr>
          <a:xfrm>
            <a:off x="576072" y="392974"/>
            <a:ext cx="7982712" cy="704088"/>
          </a:xfrm>
        </p:spPr>
        <p:txBody>
          <a:bodyPr/>
          <a:lstStyle/>
          <a:p>
            <a:r>
              <a:rPr lang="en-US" dirty="0" smtClean="0"/>
              <a:t>References</a:t>
            </a:r>
            <a:endParaRPr lang="en-US" dirty="0"/>
          </a:p>
        </p:txBody>
      </p:sp>
    </p:spTree>
    <p:extLst>
      <p:ext uri="{BB962C8B-B14F-4D97-AF65-F5344CB8AC3E}">
        <p14:creationId xmlns:p14="http://schemas.microsoft.com/office/powerpoint/2010/main" val="219298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47500" lnSpcReduction="20000"/>
          </a:bodyPr>
          <a:lstStyle/>
          <a:p>
            <a:r>
              <a:rPr lang="en-US" dirty="0" smtClean="0"/>
              <a:t>Joseph Spruce, Senior Scientist and Lead Science Advisor at NASA SSC</a:t>
            </a:r>
          </a:p>
          <a:p>
            <a:r>
              <a:rPr lang="en-US" dirty="0" smtClean="0"/>
              <a:t>James “Doc” Smoot, Senior Scientist and Assistant Science Advisor at NASA SSC</a:t>
            </a:r>
          </a:p>
          <a:p>
            <a:r>
              <a:rPr lang="en-US" dirty="0" smtClean="0"/>
              <a:t>Dr. Kenton Ross, DEVELOP National Science Advisor, </a:t>
            </a:r>
            <a:r>
              <a:rPr lang="en-US" dirty="0" err="1" smtClean="0"/>
              <a:t>LaRC</a:t>
            </a:r>
            <a:endParaRPr lang="en-US" dirty="0"/>
          </a:p>
        </p:txBody>
      </p:sp>
      <p:sp>
        <p:nvSpPr>
          <p:cNvPr id="3" name="Text Placeholder 2"/>
          <p:cNvSpPr>
            <a:spLocks noGrp="1"/>
          </p:cNvSpPr>
          <p:nvPr>
            <p:ph type="body" sz="quarter" idx="11"/>
          </p:nvPr>
        </p:nvSpPr>
        <p:spPr>
          <a:xfrm>
            <a:off x="3511296" y="4930264"/>
            <a:ext cx="5111496" cy="704088"/>
          </a:xfrm>
        </p:spPr>
        <p:txBody>
          <a:bodyPr>
            <a:normAutofit fontScale="25000" lnSpcReduction="20000"/>
          </a:bodyPr>
          <a:lstStyle/>
          <a:p>
            <a:r>
              <a:rPr lang="en-US" sz="4000" dirty="0"/>
              <a:t>USDA Forest Service Rocky Mountain Research Station, Missoula Fire </a:t>
            </a:r>
            <a:r>
              <a:rPr lang="en-US" sz="4000" dirty="0" smtClean="0"/>
              <a:t>Sciences </a:t>
            </a:r>
            <a:r>
              <a:rPr lang="en-US" sz="4000" dirty="0"/>
              <a:t>Laboratory, </a:t>
            </a:r>
            <a:r>
              <a:rPr lang="en-US" sz="4000" dirty="0" smtClean="0"/>
              <a:t>Collaborator/Boundary </a:t>
            </a:r>
            <a:r>
              <a:rPr lang="en-US" sz="4000" dirty="0"/>
              <a:t>Organization, POC: Dr. Robert Keane, Research Ecologist</a:t>
            </a:r>
          </a:p>
          <a:p>
            <a:r>
              <a:rPr lang="en-US" sz="4000" dirty="0" smtClean="0"/>
              <a:t>HyspIRI </a:t>
            </a:r>
            <a:r>
              <a:rPr lang="en-US" sz="4000" dirty="0"/>
              <a:t>Science Team, JPL, </a:t>
            </a:r>
            <a:r>
              <a:rPr lang="en-US" sz="4000" dirty="0" smtClean="0"/>
              <a:t>Collaborator, </a:t>
            </a:r>
            <a:r>
              <a:rPr lang="en-US" sz="4000" dirty="0"/>
              <a:t>POC: Dr. Robert Green, Science Lead</a:t>
            </a:r>
          </a:p>
          <a:p>
            <a:endParaRPr lang="en-US" dirty="0"/>
          </a:p>
        </p:txBody>
      </p:sp>
      <p:sp>
        <p:nvSpPr>
          <p:cNvPr id="4" name="Text Placeholder 3"/>
          <p:cNvSpPr>
            <a:spLocks noGrp="1"/>
          </p:cNvSpPr>
          <p:nvPr>
            <p:ph type="body" sz="quarter" idx="12"/>
          </p:nvPr>
        </p:nvSpPr>
        <p:spPr>
          <a:xfrm>
            <a:off x="3511296" y="3075591"/>
            <a:ext cx="5111496" cy="704088"/>
          </a:xfrm>
        </p:spPr>
        <p:txBody>
          <a:bodyPr>
            <a:noAutofit/>
          </a:bodyPr>
          <a:lstStyle/>
          <a:p>
            <a:r>
              <a:rPr lang="en-US" sz="1000" dirty="0"/>
              <a:t>USDA Forest Service Remote Sensing Applications Center (RSAC), End User, POC: </a:t>
            </a:r>
            <a:r>
              <a:rPr lang="en-US" sz="1000" dirty="0" smtClean="0"/>
              <a:t>TBD</a:t>
            </a:r>
          </a:p>
          <a:p>
            <a:r>
              <a:rPr lang="en-US" sz="1000" dirty="0" smtClean="0"/>
              <a:t>USDA Forest Service Eastern Forest Environmental Threat Assessment Center (EFETAC), End User, POC: Dr. Steve Norman, Research Ecologist</a:t>
            </a:r>
          </a:p>
        </p:txBody>
      </p:sp>
      <p:sp>
        <p:nvSpPr>
          <p:cNvPr id="5" name="TextBox 4"/>
          <p:cNvSpPr txBox="1"/>
          <p:nvPr/>
        </p:nvSpPr>
        <p:spPr>
          <a:xfrm>
            <a:off x="564863" y="1220919"/>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652880" y="4771597"/>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356400" y="2958777"/>
            <a:ext cx="2898078"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End-Users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1800" y="1043939"/>
            <a:ext cx="5111496" cy="704088"/>
          </a:xfrm>
        </p:spPr>
        <p:txBody>
          <a:bodyPr>
            <a:noAutofit/>
          </a:bodyPr>
          <a:lstStyle/>
          <a:p>
            <a:r>
              <a:rPr lang="en-US" sz="1400" dirty="0" smtClean="0"/>
              <a:t>Joseph Spruce, Senior Scientist and Lead Science Advisor at NASA SSC</a:t>
            </a:r>
          </a:p>
          <a:p>
            <a:r>
              <a:rPr lang="en-US" sz="1400" dirty="0" smtClean="0"/>
              <a:t>James “Doc” Smoot, Senior Scientist and Assistant Science Advisor at NASA SSC</a:t>
            </a:r>
          </a:p>
          <a:p>
            <a:r>
              <a:rPr lang="en-US" sz="1400" dirty="0" smtClean="0"/>
              <a:t>Dr. Kenton Ross, DEVELOP National Science Advisor, </a:t>
            </a:r>
            <a:r>
              <a:rPr lang="en-US" sz="1400" dirty="0" err="1" smtClean="0"/>
              <a:t>LaRC</a:t>
            </a:r>
            <a:endParaRPr lang="en-US" sz="1400" dirty="0"/>
          </a:p>
        </p:txBody>
      </p:sp>
      <p:sp>
        <p:nvSpPr>
          <p:cNvPr id="3" name="Text Placeholder 2"/>
          <p:cNvSpPr>
            <a:spLocks noGrp="1"/>
          </p:cNvSpPr>
          <p:nvPr>
            <p:ph type="body" sz="quarter" idx="11"/>
          </p:nvPr>
        </p:nvSpPr>
        <p:spPr>
          <a:xfrm>
            <a:off x="3452302" y="4576301"/>
            <a:ext cx="5111496" cy="1912989"/>
          </a:xfrm>
        </p:spPr>
        <p:txBody>
          <a:bodyPr>
            <a:normAutofit lnSpcReduction="10000"/>
          </a:bodyPr>
          <a:lstStyle/>
          <a:p>
            <a:pPr>
              <a:lnSpc>
                <a:spcPct val="150000"/>
              </a:lnSpc>
            </a:pPr>
            <a:r>
              <a:rPr lang="en-US" sz="1400" dirty="0"/>
              <a:t>Ross </a:t>
            </a:r>
            <a:r>
              <a:rPr lang="en-US" sz="1400" dirty="0" err="1"/>
              <a:t>Reahard</a:t>
            </a:r>
            <a:r>
              <a:rPr lang="en-US" sz="1400" dirty="0"/>
              <a:t> – SSC DEVELOP Center </a:t>
            </a:r>
            <a:r>
              <a:rPr lang="en-US" sz="1400" dirty="0" smtClean="0"/>
              <a:t>Lead</a:t>
            </a:r>
            <a:br>
              <a:rPr lang="en-US" sz="1400" dirty="0" smtClean="0"/>
            </a:br>
            <a:r>
              <a:rPr lang="en-US" sz="1400" dirty="0" smtClean="0"/>
              <a:t>Eric </a:t>
            </a:r>
            <a:r>
              <a:rPr lang="en-US" sz="1400" dirty="0"/>
              <a:t>Mack – SSC DEVELOP Former </a:t>
            </a:r>
            <a:r>
              <a:rPr lang="en-US" sz="1400" dirty="0" smtClean="0"/>
              <a:t>Participant</a:t>
            </a:r>
            <a:br>
              <a:rPr lang="en-US" sz="1400" dirty="0" smtClean="0"/>
            </a:br>
            <a:r>
              <a:rPr lang="en-US" sz="1400" dirty="0" smtClean="0"/>
              <a:t>Caitlin </a:t>
            </a:r>
            <a:r>
              <a:rPr lang="en-US" sz="1400" dirty="0"/>
              <a:t>Ruby –SSC DEVELOP Former </a:t>
            </a:r>
            <a:r>
              <a:rPr lang="en-US" sz="1400" dirty="0" smtClean="0"/>
              <a:t>Participant</a:t>
            </a:r>
            <a:br>
              <a:rPr lang="en-US" sz="1400" dirty="0" smtClean="0"/>
            </a:br>
            <a:r>
              <a:rPr lang="en-US" sz="1400" dirty="0" smtClean="0"/>
              <a:t>Timothy </a:t>
            </a:r>
            <a:r>
              <a:rPr lang="en-US" sz="1400" dirty="0"/>
              <a:t>Sutherlin –SSC DEVELOP Former </a:t>
            </a:r>
            <a:r>
              <a:rPr lang="en-US" sz="1400" dirty="0" smtClean="0"/>
              <a:t>Participant</a:t>
            </a:r>
            <a:br>
              <a:rPr lang="en-US" sz="1400" dirty="0" smtClean="0"/>
            </a:br>
            <a:r>
              <a:rPr lang="en-US" sz="1400" dirty="0" smtClean="0"/>
              <a:t>Luke </a:t>
            </a:r>
            <a:r>
              <a:rPr lang="en-US" sz="1400" dirty="0"/>
              <a:t>Wylie – SSC DEVELOP Former </a:t>
            </a:r>
            <a:r>
              <a:rPr lang="en-US" sz="1400" dirty="0" smtClean="0"/>
              <a:t>Participant</a:t>
            </a:r>
            <a:br>
              <a:rPr lang="en-US" sz="1400" dirty="0" smtClean="0"/>
            </a:br>
            <a:r>
              <a:rPr lang="en-US" sz="1400" dirty="0" smtClean="0"/>
              <a:t>NASA </a:t>
            </a:r>
            <a:r>
              <a:rPr lang="en-US" sz="1400" dirty="0"/>
              <a:t>DEVELOP National Program Office</a:t>
            </a:r>
          </a:p>
          <a:p>
            <a:endParaRPr lang="en-US" dirty="0"/>
          </a:p>
        </p:txBody>
      </p:sp>
      <p:sp>
        <p:nvSpPr>
          <p:cNvPr id="4" name="Text Placeholder 3"/>
          <p:cNvSpPr>
            <a:spLocks noGrp="1"/>
          </p:cNvSpPr>
          <p:nvPr>
            <p:ph type="body" sz="quarter" idx="12"/>
          </p:nvPr>
        </p:nvSpPr>
        <p:spPr>
          <a:xfrm>
            <a:off x="3442471" y="2734872"/>
            <a:ext cx="5416394" cy="1702888"/>
          </a:xfrm>
        </p:spPr>
        <p:txBody>
          <a:bodyPr>
            <a:noAutofit/>
          </a:bodyPr>
          <a:lstStyle/>
          <a:p>
            <a:r>
              <a:rPr lang="en-US" sz="1400" dirty="0"/>
              <a:t>USDA Forest Service Remote Sensing Applications Center (</a:t>
            </a:r>
            <a:r>
              <a:rPr lang="en-US" sz="1400" dirty="0" smtClean="0"/>
              <a:t>RSAC</a:t>
            </a:r>
          </a:p>
          <a:p>
            <a:r>
              <a:rPr lang="en-US" sz="1400" dirty="0" smtClean="0"/>
              <a:t>USDA Forest Service Eastern Forest Environmental Threat Assessment Center (EFETAC)</a:t>
            </a:r>
          </a:p>
          <a:p>
            <a:r>
              <a:rPr lang="en-US" sz="1400" dirty="0"/>
              <a:t>USDA Forest Service Rocky Mountain Research Station, Missoula Fire Sciences </a:t>
            </a:r>
            <a:r>
              <a:rPr lang="en-US" sz="1400" dirty="0" smtClean="0"/>
              <a:t>Laboratory</a:t>
            </a:r>
            <a:endParaRPr lang="en-US" sz="1400" dirty="0"/>
          </a:p>
          <a:p>
            <a:r>
              <a:rPr lang="en-US" sz="1400" dirty="0" smtClean="0"/>
              <a:t>HyspIRI </a:t>
            </a:r>
            <a:r>
              <a:rPr lang="en-US" sz="1400" dirty="0"/>
              <a:t>Science </a:t>
            </a:r>
            <a:r>
              <a:rPr lang="en-US" sz="1400" dirty="0" smtClean="0"/>
              <a:t>Team, JPL </a:t>
            </a:r>
          </a:p>
        </p:txBody>
      </p:sp>
      <p:sp>
        <p:nvSpPr>
          <p:cNvPr id="5" name="TextBox 4"/>
          <p:cNvSpPr txBox="1"/>
          <p:nvPr/>
        </p:nvSpPr>
        <p:spPr>
          <a:xfrm>
            <a:off x="732012" y="1358571"/>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652880" y="4771597"/>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326903" y="3044279"/>
            <a:ext cx="2898078"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74100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19179" y="352683"/>
            <a:ext cx="7653528" cy="683637"/>
          </a:xfrm>
        </p:spPr>
        <p:txBody>
          <a:bodyPr/>
          <a:lstStyle/>
          <a:p>
            <a:r>
              <a:rPr lang="en-US" sz="4000" dirty="0" smtClean="0"/>
              <a:t>Questions?</a:t>
            </a:r>
            <a:endParaRPr lang="en-US" sz="4000" dirty="0"/>
          </a:p>
        </p:txBody>
      </p:sp>
    </p:spTree>
    <p:extLst>
      <p:ext uri="{BB962C8B-B14F-4D97-AF65-F5344CB8AC3E}">
        <p14:creationId xmlns:p14="http://schemas.microsoft.com/office/powerpoint/2010/main" val="4188364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4008" y="1833372"/>
            <a:ext cx="3593592" cy="3287268"/>
          </a:xfrm>
        </p:spPr>
        <p:txBody>
          <a:bodyPr>
            <a:normAutofit/>
          </a:bodyPr>
          <a:lstStyle/>
          <a:p>
            <a:r>
              <a:rPr lang="en-US" b="1" dirty="0" smtClean="0">
                <a:solidFill>
                  <a:schemeClr val="accent1">
                    <a:lumMod val="75000"/>
                  </a:schemeClr>
                </a:solidFill>
              </a:rPr>
              <a:t>BAER: </a:t>
            </a:r>
            <a:br>
              <a:rPr lang="en-US" b="1" dirty="0" smtClean="0">
                <a:solidFill>
                  <a:schemeClr val="accent1">
                    <a:lumMod val="75000"/>
                  </a:schemeClr>
                </a:solidFill>
              </a:rPr>
            </a:br>
            <a:r>
              <a:rPr lang="en-US" dirty="0" smtClean="0"/>
              <a:t>Burned </a:t>
            </a:r>
            <a:r>
              <a:rPr lang="en-US" dirty="0"/>
              <a:t>Area Emergency Response</a:t>
            </a:r>
          </a:p>
          <a:p>
            <a:r>
              <a:rPr lang="en-US" b="1" dirty="0" smtClean="0">
                <a:solidFill>
                  <a:schemeClr val="accent1">
                    <a:lumMod val="75000"/>
                  </a:schemeClr>
                </a:solidFill>
              </a:rPr>
              <a:t>RAVG:</a:t>
            </a:r>
            <a:r>
              <a:rPr lang="en-US" dirty="0" smtClean="0"/>
              <a:t/>
            </a:r>
            <a:br>
              <a:rPr lang="en-US" dirty="0" smtClean="0"/>
            </a:br>
            <a:r>
              <a:rPr lang="en-US" dirty="0" smtClean="0"/>
              <a:t>Rapid </a:t>
            </a:r>
            <a:r>
              <a:rPr lang="en-US" dirty="0"/>
              <a:t>Assessment of Vegetation Condition After </a:t>
            </a:r>
            <a:r>
              <a:rPr lang="en-US" dirty="0" smtClean="0"/>
              <a:t>Wildfire</a:t>
            </a:r>
          </a:p>
          <a:p>
            <a:r>
              <a:rPr lang="en-US" b="1" dirty="0" smtClean="0">
                <a:solidFill>
                  <a:schemeClr val="accent1">
                    <a:lumMod val="75000"/>
                  </a:schemeClr>
                </a:solidFill>
              </a:rPr>
              <a:t>MTBS:</a:t>
            </a:r>
            <a:r>
              <a:rPr lang="en-US" dirty="0" smtClean="0"/>
              <a:t/>
            </a:r>
            <a:br>
              <a:rPr lang="en-US" dirty="0" smtClean="0"/>
            </a:br>
            <a:r>
              <a:rPr lang="en-US" dirty="0" smtClean="0"/>
              <a:t>Monitoring </a:t>
            </a:r>
            <a:r>
              <a:rPr lang="en-US" dirty="0"/>
              <a:t>Trends in Burn Severity</a:t>
            </a:r>
          </a:p>
          <a:p>
            <a:endParaRPr lang="en-US" dirty="0"/>
          </a:p>
        </p:txBody>
      </p:sp>
      <p:sp>
        <p:nvSpPr>
          <p:cNvPr id="3" name="Text Placeholder 2"/>
          <p:cNvSpPr>
            <a:spLocks noGrp="1"/>
          </p:cNvSpPr>
          <p:nvPr>
            <p:ph type="body" sz="quarter" idx="10"/>
          </p:nvPr>
        </p:nvSpPr>
        <p:spPr>
          <a:xfrm>
            <a:off x="155448" y="258324"/>
            <a:ext cx="3566160" cy="1325880"/>
          </a:xfrm>
        </p:spPr>
        <p:txBody>
          <a:bodyPr>
            <a:normAutofit/>
          </a:bodyPr>
          <a:lstStyle/>
          <a:p>
            <a:r>
              <a:rPr lang="en-US" dirty="0" smtClean="0"/>
              <a:t>Current Methods</a:t>
            </a:r>
            <a:endParaRPr lang="en-US" dirty="0"/>
          </a:p>
        </p:txBody>
      </p:sp>
      <p:sp>
        <p:nvSpPr>
          <p:cNvPr id="4" name="Text Placeholder 3"/>
          <p:cNvSpPr>
            <a:spLocks noGrp="1"/>
          </p:cNvSpPr>
          <p:nvPr>
            <p:ph type="body" sz="quarter" idx="13"/>
          </p:nvPr>
        </p:nvSpPr>
        <p:spPr>
          <a:xfrm>
            <a:off x="3987615" y="6481802"/>
            <a:ext cx="2711136" cy="274320"/>
          </a:xfrm>
        </p:spPr>
        <p:txBody>
          <a:bodyPr>
            <a:noAutofit/>
          </a:bodyPr>
          <a:lstStyle/>
          <a:p>
            <a:r>
              <a:rPr lang="en-US" dirty="0" smtClean="0"/>
              <a:t>Credit</a:t>
            </a:r>
            <a:r>
              <a:rPr lang="en-US" dirty="0" smtClean="0"/>
              <a:t>: USDA Forest Service MTBS</a:t>
            </a:r>
            <a:endParaRPr lang="en-US" dirty="0"/>
          </a:p>
        </p:txBody>
      </p:sp>
      <p:pic>
        <p:nvPicPr>
          <p:cNvPr id="7" name="Picture 6"/>
          <p:cNvPicPr>
            <a:picLocks noChangeAspect="1"/>
          </p:cNvPicPr>
          <p:nvPr/>
        </p:nvPicPr>
        <p:blipFill>
          <a:blip r:embed="rId3"/>
          <a:stretch>
            <a:fillRect/>
          </a:stretch>
        </p:blipFill>
        <p:spPr>
          <a:xfrm>
            <a:off x="3987616" y="258324"/>
            <a:ext cx="4823875" cy="6223478"/>
          </a:xfrm>
          <a:prstGeom prst="rect">
            <a:avLst/>
          </a:prstGeom>
        </p:spPr>
      </p:pic>
      <p:sp>
        <p:nvSpPr>
          <p:cNvPr id="11" name="TextBox 10"/>
          <p:cNvSpPr txBox="1"/>
          <p:nvPr/>
        </p:nvSpPr>
        <p:spPr>
          <a:xfrm>
            <a:off x="309233" y="5120640"/>
            <a:ext cx="3258589" cy="1477328"/>
          </a:xfrm>
          <a:prstGeom prst="rect">
            <a:avLst/>
          </a:prstGeom>
          <a:noFill/>
        </p:spPr>
        <p:txBody>
          <a:bodyPr wrap="square" rtlCol="0">
            <a:spAutoFit/>
          </a:bodyPr>
          <a:lstStyle/>
          <a:p>
            <a:r>
              <a:rPr lang="en-US" dirty="0" smtClean="0"/>
              <a:t>All three programs currently use multispectral sensors, such as Landsat, in order to map burn severity after a fire.</a:t>
            </a:r>
            <a:endParaRPr lang="en-US" dirty="0"/>
          </a:p>
        </p:txBody>
      </p:sp>
    </p:spTree>
    <p:extLst>
      <p:ext uri="{BB962C8B-B14F-4D97-AF65-F5344CB8AC3E}">
        <p14:creationId xmlns:p14="http://schemas.microsoft.com/office/powerpoint/2010/main" val="2178547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50526" y="4297533"/>
            <a:ext cx="7982712" cy="2341996"/>
          </a:xfrm>
        </p:spPr>
        <p:txBody>
          <a:bodyPr>
            <a:normAutofit lnSpcReduction="10000"/>
          </a:bodyPr>
          <a:lstStyle/>
          <a:p>
            <a:pPr marL="342900" indent="-342900">
              <a:buFont typeface="Arial" panose="020B0604020202020204" pitchFamily="34" charset="0"/>
              <a:buChar char="•"/>
            </a:pPr>
            <a:r>
              <a:rPr lang="en-US" dirty="0" smtClean="0"/>
              <a:t>The goal is to study the world’s ecosystem and provide critical information on natural disasters, such as wildfire and drought</a:t>
            </a:r>
          </a:p>
          <a:p>
            <a:pPr marL="342900" indent="-342900">
              <a:buFont typeface="Arial" panose="020B0604020202020204" pitchFamily="34" charset="0"/>
              <a:buChar char="•"/>
            </a:pPr>
            <a:r>
              <a:rPr lang="en-US" dirty="0" smtClean="0"/>
              <a:t>The missions is currently in a study stage</a:t>
            </a:r>
          </a:p>
          <a:p>
            <a:pPr marL="1028700" lvl="1" indent="-342900"/>
            <a:r>
              <a:rPr lang="en-US" sz="2000" dirty="0" smtClean="0"/>
              <a:t>Airborne campaigns were conducted in 2013, 2014, and continuing into 2015</a:t>
            </a:r>
          </a:p>
          <a:p>
            <a:pPr marL="1028700" lvl="1" indent="-342900"/>
            <a:r>
              <a:rPr lang="en-US" sz="2000" dirty="0" smtClean="0"/>
              <a:t>Simulated HyspIRI data was computed from MASTER and AVIRIS data</a:t>
            </a:r>
            <a:endParaRPr lang="en-US" sz="2000" dirty="0"/>
          </a:p>
        </p:txBody>
      </p:sp>
      <p:sp>
        <p:nvSpPr>
          <p:cNvPr id="5" name="Text Placeholder 4"/>
          <p:cNvSpPr>
            <a:spLocks noGrp="1"/>
          </p:cNvSpPr>
          <p:nvPr>
            <p:ph type="body" sz="quarter" idx="14"/>
          </p:nvPr>
        </p:nvSpPr>
        <p:spPr>
          <a:xfrm>
            <a:off x="92279" y="229460"/>
            <a:ext cx="9144000" cy="704088"/>
          </a:xfrm>
        </p:spPr>
        <p:txBody>
          <a:bodyPr/>
          <a:lstStyle/>
          <a:p>
            <a:r>
              <a:rPr lang="en-US" sz="3600" dirty="0" smtClean="0"/>
              <a:t>HyspIRI – Hyperspectral Infrared Imager</a:t>
            </a:r>
            <a:endParaRPr lang="en-US" sz="3600" dirty="0"/>
          </a:p>
        </p:txBody>
      </p:sp>
      <p:sp>
        <p:nvSpPr>
          <p:cNvPr id="4" name="Text Placeholder 3"/>
          <p:cNvSpPr>
            <a:spLocks noGrp="1"/>
          </p:cNvSpPr>
          <p:nvPr>
            <p:ph type="body" sz="quarter" idx="13"/>
          </p:nvPr>
        </p:nvSpPr>
        <p:spPr>
          <a:xfrm>
            <a:off x="4099389" y="3874623"/>
            <a:ext cx="2737637" cy="274320"/>
          </a:xfrm>
        </p:spPr>
        <p:txBody>
          <a:bodyPr>
            <a:noAutofit/>
          </a:bodyPr>
          <a:lstStyle/>
          <a:p>
            <a:r>
              <a:rPr lang="en-US" dirty="0" smtClean="0"/>
              <a:t>Credit: </a:t>
            </a:r>
            <a:r>
              <a:rPr lang="en-US" dirty="0" smtClean="0"/>
              <a:t>HyspIRI Mission Study, JPL</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721" y="852692"/>
            <a:ext cx="4741305" cy="3021931"/>
          </a:xfrm>
          <a:prstGeom prst="rect">
            <a:avLst/>
          </a:prstGeom>
        </p:spPr>
      </p:pic>
    </p:spTree>
    <p:extLst>
      <p:ext uri="{BB962C8B-B14F-4D97-AF65-F5344CB8AC3E}">
        <p14:creationId xmlns:p14="http://schemas.microsoft.com/office/powerpoint/2010/main" val="442396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1014750" y="336379"/>
            <a:ext cx="1965109" cy="704088"/>
          </a:xfrm>
        </p:spPr>
        <p:txBody>
          <a:bodyPr/>
          <a:lstStyle/>
          <a:p>
            <a:r>
              <a:rPr lang="en-US" dirty="0" smtClean="0"/>
              <a:t>HyspIRI</a:t>
            </a:r>
            <a:endParaRPr lang="en-US" dirty="0"/>
          </a:p>
        </p:txBody>
      </p:sp>
      <p:sp>
        <p:nvSpPr>
          <p:cNvPr id="13" name="Rectangle 12"/>
          <p:cNvSpPr/>
          <p:nvPr/>
        </p:nvSpPr>
        <p:spPr>
          <a:xfrm>
            <a:off x="5675542" y="394136"/>
            <a:ext cx="2544286" cy="646331"/>
          </a:xfrm>
          <a:prstGeom prst="rect">
            <a:avLst/>
          </a:prstGeom>
        </p:spPr>
        <p:txBody>
          <a:bodyPr wrap="none">
            <a:spAutoFit/>
          </a:bodyPr>
          <a:lstStyle/>
          <a:p>
            <a:pPr lvl="0">
              <a:lnSpc>
                <a:spcPct val="90000"/>
              </a:lnSpc>
              <a:spcBef>
                <a:spcPts val="1000"/>
              </a:spcBef>
            </a:pPr>
            <a:r>
              <a:rPr lang="en-US" sz="4000" b="1" dirty="0" smtClean="0">
                <a:solidFill>
                  <a:srgbClr val="57688F"/>
                </a:solidFill>
              </a:rPr>
              <a:t>Landsat 8</a:t>
            </a:r>
            <a:endParaRPr lang="en-US" sz="4000" b="1" dirty="0">
              <a:solidFill>
                <a:srgbClr val="57688F"/>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212464167"/>
              </p:ext>
            </p:extLst>
          </p:nvPr>
        </p:nvGraphicFramePr>
        <p:xfrm>
          <a:off x="135777" y="1321002"/>
          <a:ext cx="4328872" cy="2157337"/>
        </p:xfrm>
        <a:graphic>
          <a:graphicData uri="http://schemas.openxmlformats.org/drawingml/2006/table">
            <a:tbl>
              <a:tblPr firstRow="1" bandRow="1">
                <a:tableStyleId>{5C22544A-7EE6-4342-B048-85BDC9FD1C3A}</a:tableStyleId>
              </a:tblPr>
              <a:tblGrid>
                <a:gridCol w="4328872"/>
              </a:tblGrid>
              <a:tr h="451815">
                <a:tc>
                  <a:txBody>
                    <a:bodyPr/>
                    <a:lstStyle/>
                    <a:p>
                      <a:pPr algn="ctr"/>
                      <a:r>
                        <a:rPr lang="en-US" sz="1200" baseline="0" dirty="0" smtClean="0"/>
                        <a:t>HyspIRI – Visible to Shortwave Infrared (VSWIR)</a:t>
                      </a:r>
                      <a:endParaRPr lang="en-US" sz="1200" dirty="0"/>
                    </a:p>
                  </a:txBody>
                  <a:tcPr/>
                </a:tc>
              </a:tr>
              <a:tr h="256463">
                <a:tc>
                  <a:txBody>
                    <a:bodyPr/>
                    <a:lstStyle/>
                    <a:p>
                      <a:pPr marL="0" indent="0">
                        <a:buFont typeface="Arial" panose="020B0604020202020204" pitchFamily="34" charset="0"/>
                        <a:buNone/>
                      </a:pPr>
                      <a:r>
                        <a:rPr lang="en-US" sz="1100" dirty="0" smtClean="0"/>
                        <a:t>Originally</a:t>
                      </a:r>
                      <a:r>
                        <a:rPr lang="en-US" sz="1100" baseline="0" dirty="0" smtClean="0"/>
                        <a:t> 19 day repeat time; Now 16 day repeat time</a:t>
                      </a:r>
                      <a:endParaRPr lang="en-US" sz="1100" dirty="0"/>
                    </a:p>
                  </a:txBody>
                  <a:tcPr/>
                </a:tc>
              </a:tr>
              <a:tr h="288577">
                <a:tc>
                  <a:txBody>
                    <a:bodyPr/>
                    <a:lstStyle/>
                    <a:p>
                      <a:r>
                        <a:rPr lang="en-US" sz="1100" dirty="0" smtClean="0"/>
                        <a:t>380 nm to 2500 nm</a:t>
                      </a:r>
                      <a:r>
                        <a:rPr lang="en-US" sz="1100" baseline="0" dirty="0" smtClean="0"/>
                        <a:t> in  &lt; = 10 nm band</a:t>
                      </a:r>
                      <a:endParaRPr lang="en-US" sz="1100" dirty="0"/>
                    </a:p>
                  </a:txBody>
                  <a:tcPr/>
                </a:tc>
              </a:tr>
              <a:tr h="334283">
                <a:tc>
                  <a:txBody>
                    <a:bodyPr/>
                    <a:lstStyle/>
                    <a:p>
                      <a:r>
                        <a:rPr lang="en-US" sz="1100" dirty="0" smtClean="0"/>
                        <a:t>Originally</a:t>
                      </a:r>
                      <a:r>
                        <a:rPr lang="en-US" sz="1100" baseline="0" dirty="0" smtClean="0"/>
                        <a:t> 60m; Now evolving to 30m</a:t>
                      </a:r>
                      <a:endParaRPr lang="en-US" sz="1100" dirty="0"/>
                    </a:p>
                  </a:txBody>
                  <a:tcPr/>
                </a:tc>
              </a:tr>
              <a:tr h="421694">
                <a:tc>
                  <a:txBody>
                    <a:bodyPr/>
                    <a:lstStyle/>
                    <a:p>
                      <a:r>
                        <a:rPr lang="en-US" sz="1100" baseline="0" dirty="0" smtClean="0"/>
                        <a:t>HyspIRI is scheduled to launch in 2022</a:t>
                      </a:r>
                      <a:endParaRPr lang="en-US" sz="1100" dirty="0"/>
                    </a:p>
                  </a:txBody>
                  <a:tcPr/>
                </a:tc>
              </a:tr>
              <a:tr h="401888">
                <a:tc>
                  <a:txBody>
                    <a:bodyPr/>
                    <a:lstStyle/>
                    <a:p>
                      <a:r>
                        <a:rPr lang="en-US" sz="1100" baseline="0" dirty="0" smtClean="0"/>
                        <a:t>5 Years</a:t>
                      </a:r>
                      <a:endParaRPr lang="en-US" sz="1100"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15991337"/>
              </p:ext>
            </p:extLst>
          </p:nvPr>
        </p:nvGraphicFramePr>
        <p:xfrm>
          <a:off x="4884591" y="1314820"/>
          <a:ext cx="4132226" cy="2159900"/>
        </p:xfrm>
        <a:graphic>
          <a:graphicData uri="http://schemas.openxmlformats.org/drawingml/2006/table">
            <a:tbl>
              <a:tblPr firstRow="1" bandRow="1">
                <a:tableStyleId>{5C22544A-7EE6-4342-B048-85BDC9FD1C3A}</a:tableStyleId>
              </a:tblPr>
              <a:tblGrid>
                <a:gridCol w="4132226"/>
              </a:tblGrid>
              <a:tr h="451815">
                <a:tc>
                  <a:txBody>
                    <a:bodyPr/>
                    <a:lstStyle/>
                    <a:p>
                      <a:pPr algn="ctr"/>
                      <a:r>
                        <a:rPr lang="en-US" sz="1200" dirty="0" smtClean="0"/>
                        <a:t>Landsat 8 - Operation</a:t>
                      </a:r>
                      <a:r>
                        <a:rPr lang="en-US" sz="1200" baseline="0" dirty="0" smtClean="0"/>
                        <a:t> Land Imager (OLI)</a:t>
                      </a:r>
                      <a:endParaRPr lang="en-US" sz="1200" dirty="0"/>
                    </a:p>
                  </a:txBody>
                  <a:tcPr/>
                </a:tc>
              </a:tr>
              <a:tr h="256463">
                <a:tc>
                  <a:txBody>
                    <a:bodyPr/>
                    <a:lstStyle/>
                    <a:p>
                      <a:pPr marL="0" indent="0">
                        <a:buFont typeface="Arial" panose="020B0604020202020204" pitchFamily="34" charset="0"/>
                        <a:buNone/>
                      </a:pPr>
                      <a:r>
                        <a:rPr lang="en-US" sz="1100" dirty="0" smtClean="0"/>
                        <a:t>16 day repeat time</a:t>
                      </a:r>
                      <a:endParaRPr lang="en-US" sz="1100" dirty="0"/>
                    </a:p>
                  </a:txBody>
                  <a:tcPr/>
                </a:tc>
              </a:tr>
              <a:tr h="288577">
                <a:tc>
                  <a:txBody>
                    <a:bodyPr/>
                    <a:lstStyle/>
                    <a:p>
                      <a:r>
                        <a:rPr lang="en-US" sz="1100" dirty="0" smtClean="0"/>
                        <a:t>8</a:t>
                      </a:r>
                      <a:r>
                        <a:rPr lang="en-US" sz="1100" baseline="0" dirty="0" smtClean="0"/>
                        <a:t> spectral bands from 400 nm to 2400 ; 1 Panchromatic band</a:t>
                      </a:r>
                      <a:endParaRPr lang="en-US" sz="1100" dirty="0"/>
                    </a:p>
                  </a:txBody>
                  <a:tcPr/>
                </a:tc>
              </a:tr>
              <a:tr h="334283">
                <a:tc>
                  <a:txBody>
                    <a:bodyPr/>
                    <a:lstStyle/>
                    <a:p>
                      <a:r>
                        <a:rPr lang="en-US" sz="1100" dirty="0" smtClean="0"/>
                        <a:t>Spectral</a:t>
                      </a:r>
                      <a:r>
                        <a:rPr lang="en-US" sz="1100" baseline="0" dirty="0" smtClean="0"/>
                        <a:t> Bands at 30 m; Panchromatic band at 15m</a:t>
                      </a:r>
                      <a:endParaRPr lang="en-US" sz="1100" dirty="0"/>
                    </a:p>
                  </a:txBody>
                  <a:tcPr/>
                </a:tc>
              </a:tr>
              <a:tr h="286114">
                <a:tc>
                  <a:txBody>
                    <a:bodyPr/>
                    <a:lstStyle/>
                    <a:p>
                      <a:r>
                        <a:rPr lang="en-US" sz="1100" dirty="0" smtClean="0"/>
                        <a:t>Landsat</a:t>
                      </a:r>
                      <a:r>
                        <a:rPr lang="en-US" sz="1100" baseline="0" dirty="0" smtClean="0"/>
                        <a:t> 8 platform launched February 11, 2013</a:t>
                      </a:r>
                      <a:endParaRPr lang="en-US" sz="1100" dirty="0"/>
                    </a:p>
                  </a:txBody>
                  <a:tcPr/>
                </a:tc>
              </a:tr>
              <a:tr h="401888">
                <a:tc>
                  <a:txBody>
                    <a:bodyPr/>
                    <a:lstStyle/>
                    <a:p>
                      <a:r>
                        <a:rPr lang="en-US" sz="1100" dirty="0" smtClean="0"/>
                        <a:t>Minimum of 5 year</a:t>
                      </a:r>
                      <a:r>
                        <a:rPr lang="en-US" sz="1100" baseline="0" dirty="0" smtClean="0"/>
                        <a:t> </a:t>
                      </a:r>
                      <a:r>
                        <a:rPr lang="en-US" sz="1100" dirty="0" smtClean="0"/>
                        <a:t>life design</a:t>
                      </a:r>
                      <a:endParaRPr lang="en-US" sz="1100"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10378829"/>
              </p:ext>
            </p:extLst>
          </p:nvPr>
        </p:nvGraphicFramePr>
        <p:xfrm>
          <a:off x="123457" y="3906982"/>
          <a:ext cx="4328872" cy="2157337"/>
        </p:xfrm>
        <a:graphic>
          <a:graphicData uri="http://schemas.openxmlformats.org/drawingml/2006/table">
            <a:tbl>
              <a:tblPr firstRow="1" bandRow="1">
                <a:tableStyleId>{5C22544A-7EE6-4342-B048-85BDC9FD1C3A}</a:tableStyleId>
              </a:tblPr>
              <a:tblGrid>
                <a:gridCol w="4328872"/>
              </a:tblGrid>
              <a:tr h="451815">
                <a:tc>
                  <a:txBody>
                    <a:bodyPr/>
                    <a:lstStyle/>
                    <a:p>
                      <a:pPr algn="ctr"/>
                      <a:r>
                        <a:rPr lang="en-US" sz="1200" dirty="0" smtClean="0"/>
                        <a:t>HyspIRI – Mid and Thermal Infrared (TIR)</a:t>
                      </a:r>
                      <a:endParaRPr lang="en-US" sz="1200" dirty="0"/>
                    </a:p>
                  </a:txBody>
                  <a:tcPr/>
                </a:tc>
              </a:tr>
              <a:tr h="256463">
                <a:tc>
                  <a:txBody>
                    <a:bodyPr/>
                    <a:lstStyle/>
                    <a:p>
                      <a:pPr marL="0" indent="0">
                        <a:buFont typeface="Arial" panose="020B0604020202020204" pitchFamily="34" charset="0"/>
                        <a:buNone/>
                      </a:pPr>
                      <a:r>
                        <a:rPr lang="en-US" sz="1100" baseline="0" dirty="0" smtClean="0"/>
                        <a:t>5 day repeat time; day/night</a:t>
                      </a:r>
                      <a:endParaRPr lang="en-US" sz="1100" dirty="0"/>
                    </a:p>
                  </a:txBody>
                  <a:tcPr/>
                </a:tc>
              </a:tr>
              <a:tr h="288577">
                <a:tc>
                  <a:txBody>
                    <a:bodyPr/>
                    <a:lstStyle/>
                    <a:p>
                      <a:r>
                        <a:rPr lang="en-US" sz="1100" dirty="0" smtClean="0"/>
                        <a:t>8</a:t>
                      </a:r>
                      <a:r>
                        <a:rPr lang="en-US" sz="1100" baseline="0" dirty="0" smtClean="0"/>
                        <a:t> Thermal bands from 4 </a:t>
                      </a:r>
                      <a:r>
                        <a:rPr lang="en-US" sz="1100" dirty="0" smtClean="0"/>
                        <a:t>µm</a:t>
                      </a:r>
                      <a:r>
                        <a:rPr lang="en-US" sz="1100" baseline="0" dirty="0" smtClean="0"/>
                        <a:t>  to 12 </a:t>
                      </a:r>
                      <a:r>
                        <a:rPr lang="en-US" sz="1100" dirty="0" smtClean="0"/>
                        <a:t>µm</a:t>
                      </a:r>
                      <a:endParaRPr lang="en-US" sz="1100" dirty="0"/>
                    </a:p>
                  </a:txBody>
                  <a:tcPr/>
                </a:tc>
              </a:tr>
              <a:tr h="334283">
                <a:tc>
                  <a:txBody>
                    <a:bodyPr/>
                    <a:lstStyle/>
                    <a:p>
                      <a:r>
                        <a:rPr lang="en-US" sz="1100" dirty="0" smtClean="0"/>
                        <a:t>60</a:t>
                      </a:r>
                      <a:r>
                        <a:rPr lang="en-US" sz="1100" baseline="0" dirty="0" smtClean="0"/>
                        <a:t> meter resolution</a:t>
                      </a:r>
                      <a:endParaRPr lang="en-US" sz="1100" dirty="0"/>
                    </a:p>
                  </a:txBody>
                  <a:tcPr/>
                </a:tc>
              </a:tr>
              <a:tr h="421694">
                <a:tc>
                  <a:txBody>
                    <a:bodyPr/>
                    <a:lstStyle/>
                    <a:p>
                      <a:r>
                        <a:rPr lang="en-US" sz="1100" baseline="0" dirty="0" smtClean="0"/>
                        <a:t>HyspIRI is scheduled to launch in 2022</a:t>
                      </a:r>
                      <a:endParaRPr lang="en-US" sz="1100" dirty="0"/>
                    </a:p>
                  </a:txBody>
                  <a:tcPr/>
                </a:tc>
              </a:tr>
              <a:tr h="401888">
                <a:tc>
                  <a:txBody>
                    <a:bodyPr/>
                    <a:lstStyle/>
                    <a:p>
                      <a:r>
                        <a:rPr lang="en-US" sz="1100" dirty="0" smtClean="0"/>
                        <a:t>5</a:t>
                      </a:r>
                      <a:r>
                        <a:rPr lang="en-US" sz="1100" baseline="0" dirty="0" smtClean="0"/>
                        <a:t> Years</a:t>
                      </a:r>
                      <a:endParaRPr lang="en-US" sz="1100"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976461516"/>
              </p:ext>
            </p:extLst>
          </p:nvPr>
        </p:nvGraphicFramePr>
        <p:xfrm>
          <a:off x="4884591" y="3906982"/>
          <a:ext cx="4132226" cy="2135320"/>
        </p:xfrm>
        <a:graphic>
          <a:graphicData uri="http://schemas.openxmlformats.org/drawingml/2006/table">
            <a:tbl>
              <a:tblPr firstRow="1" bandRow="1">
                <a:tableStyleId>{5C22544A-7EE6-4342-B048-85BDC9FD1C3A}</a:tableStyleId>
              </a:tblPr>
              <a:tblGrid>
                <a:gridCol w="4132226"/>
              </a:tblGrid>
              <a:tr h="451815">
                <a:tc>
                  <a:txBody>
                    <a:bodyPr/>
                    <a:lstStyle/>
                    <a:p>
                      <a:pPr algn="ctr"/>
                      <a:r>
                        <a:rPr lang="en-US" sz="1200" dirty="0" smtClean="0"/>
                        <a:t>Landsat 8</a:t>
                      </a:r>
                      <a:r>
                        <a:rPr lang="en-US" sz="1200" baseline="0" dirty="0" smtClean="0"/>
                        <a:t> - </a:t>
                      </a:r>
                      <a:r>
                        <a:rPr lang="en-US" sz="1200" dirty="0" smtClean="0"/>
                        <a:t>Thermal</a:t>
                      </a:r>
                      <a:r>
                        <a:rPr lang="en-US" sz="1200" baseline="0" dirty="0" smtClean="0"/>
                        <a:t> Infrared Sensor (TIRS)</a:t>
                      </a:r>
                      <a:endParaRPr lang="en-US" sz="1200" dirty="0"/>
                    </a:p>
                  </a:txBody>
                  <a:tcPr/>
                </a:tc>
              </a:tr>
              <a:tr h="256463">
                <a:tc>
                  <a:txBody>
                    <a:bodyPr/>
                    <a:lstStyle/>
                    <a:p>
                      <a:pPr marL="0" indent="0">
                        <a:buFont typeface="Arial" panose="020B0604020202020204" pitchFamily="34" charset="0"/>
                        <a:buNone/>
                      </a:pPr>
                      <a:endParaRPr lang="en-US" sz="1100" dirty="0"/>
                    </a:p>
                  </a:txBody>
                  <a:tcPr/>
                </a:tc>
              </a:tr>
              <a:tr h="288577">
                <a:tc>
                  <a:txBody>
                    <a:bodyPr/>
                    <a:lstStyle/>
                    <a:p>
                      <a:r>
                        <a:rPr lang="en-US" sz="1100" dirty="0" smtClean="0"/>
                        <a:t>2 Thermal Infrared bands from 10.60 µm  to 12.51 µm</a:t>
                      </a:r>
                      <a:endParaRPr lang="en-US" sz="1100" dirty="0"/>
                    </a:p>
                  </a:txBody>
                  <a:tcPr/>
                </a:tc>
              </a:tr>
              <a:tr h="399663">
                <a:tc>
                  <a:txBody>
                    <a:bodyPr/>
                    <a:lstStyle/>
                    <a:p>
                      <a:r>
                        <a:rPr lang="en-US" sz="1100" dirty="0" smtClean="0"/>
                        <a:t>Collected at 100 meters but resampled</a:t>
                      </a:r>
                      <a:r>
                        <a:rPr lang="en-US" sz="1100" baseline="0" dirty="0" smtClean="0"/>
                        <a:t> to 30 m resolution</a:t>
                      </a:r>
                      <a:endParaRPr lang="en-US" sz="1100" dirty="0"/>
                    </a:p>
                  </a:txBody>
                  <a:tcPr/>
                </a:tc>
              </a:tr>
              <a:tr h="334297">
                <a:tc>
                  <a:txBody>
                    <a:bodyPr/>
                    <a:lstStyle/>
                    <a:p>
                      <a:r>
                        <a:rPr lang="en-US" sz="1100" dirty="0" smtClean="0"/>
                        <a:t>Landsat</a:t>
                      </a:r>
                      <a:r>
                        <a:rPr lang="en-US" sz="1100" baseline="0" dirty="0" smtClean="0"/>
                        <a:t> 8 platform launched on February 11, 2013</a:t>
                      </a:r>
                      <a:endParaRPr lang="en-US" sz="1100" dirty="0"/>
                    </a:p>
                  </a:txBody>
                  <a:tcPr/>
                </a:tc>
              </a:tr>
              <a:tr h="401888">
                <a:tc>
                  <a:txBody>
                    <a:bodyPr/>
                    <a:lstStyle/>
                    <a:p>
                      <a:r>
                        <a:rPr lang="en-US" sz="1100" dirty="0" smtClean="0"/>
                        <a:t>Minimum</a:t>
                      </a:r>
                      <a:r>
                        <a:rPr lang="en-US" sz="1100" baseline="0" dirty="0" smtClean="0"/>
                        <a:t> of 3 year life design</a:t>
                      </a:r>
                      <a:endParaRPr lang="en-US" sz="1100" dirty="0"/>
                    </a:p>
                  </a:txBody>
                  <a:tcPr/>
                </a:tc>
              </a:tr>
            </a:tbl>
          </a:graphicData>
        </a:graphic>
      </p:graphicFrame>
    </p:spTree>
    <p:extLst>
      <p:ext uri="{BB962C8B-B14F-4D97-AF65-F5344CB8AC3E}">
        <p14:creationId xmlns:p14="http://schemas.microsoft.com/office/powerpoint/2010/main" val="2144430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40664" y="326426"/>
            <a:ext cx="7744968" cy="737604"/>
          </a:xfrm>
        </p:spPr>
        <p:txBody>
          <a:bodyPr/>
          <a:lstStyle/>
          <a:p>
            <a:pPr algn="ctr"/>
            <a:r>
              <a:rPr lang="en-US" sz="3600" dirty="0" smtClean="0"/>
              <a:t>Hyperspectral and Multispectral</a:t>
            </a:r>
            <a:endParaRPr lang="en-US" sz="3600" dirty="0"/>
          </a:p>
        </p:txBody>
      </p:sp>
      <p:sp>
        <p:nvSpPr>
          <p:cNvPr id="5" name="Text Placeholder 4"/>
          <p:cNvSpPr>
            <a:spLocks noGrp="1"/>
          </p:cNvSpPr>
          <p:nvPr>
            <p:ph type="body" sz="quarter" idx="13"/>
          </p:nvPr>
        </p:nvSpPr>
        <p:spPr>
          <a:xfrm>
            <a:off x="116377" y="5798713"/>
            <a:ext cx="4198769" cy="274320"/>
          </a:xfrm>
        </p:spPr>
        <p:txBody>
          <a:bodyPr>
            <a:noAutofit/>
          </a:bodyPr>
          <a:lstStyle/>
          <a:p>
            <a:r>
              <a:rPr lang="en-US" dirty="0" smtClean="0"/>
              <a:t>Credit</a:t>
            </a:r>
            <a:r>
              <a:rPr lang="en-US" dirty="0" smtClean="0"/>
              <a:t>: USDA Forest Service, Northern Research Station  </a:t>
            </a:r>
            <a:endParaRPr lang="en-US" dirty="0"/>
          </a:p>
        </p:txBody>
      </p:sp>
      <p:grpSp>
        <p:nvGrpSpPr>
          <p:cNvPr id="12" name="Group 11"/>
          <p:cNvGrpSpPr/>
          <p:nvPr/>
        </p:nvGrpSpPr>
        <p:grpSpPr>
          <a:xfrm>
            <a:off x="0" y="972155"/>
            <a:ext cx="5112328" cy="4826558"/>
            <a:chOff x="0" y="972155"/>
            <a:chExt cx="5112328" cy="4826558"/>
          </a:xfrm>
        </p:grpSpPr>
        <p:pic>
          <p:nvPicPr>
            <p:cNvPr id="1028" name="Picture 4" descr="http://www.nrs.fs.fed.us/disturbance/fire/extreme_fire_effects_mn/images/fig4_AVRISgraph_lg.gif"/>
            <p:cNvPicPr>
              <a:picLocks noChangeAspect="1" noChangeArrowheads="1"/>
            </p:cNvPicPr>
            <p:nvPr/>
          </p:nvPicPr>
          <p:blipFill rotWithShape="1">
            <a:blip r:embed="rId3">
              <a:extLst>
                <a:ext uri="{28A0092B-C50C-407E-A947-70E740481C1C}">
                  <a14:useLocalDpi xmlns:a14="http://schemas.microsoft.com/office/drawing/2010/main" val="0"/>
                </a:ext>
              </a:extLst>
            </a:blip>
            <a:srcRect l="21884"/>
            <a:stretch/>
          </p:blipFill>
          <p:spPr bwMode="auto">
            <a:xfrm>
              <a:off x="0" y="972155"/>
              <a:ext cx="5112328" cy="48265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8887" y="4906726"/>
              <a:ext cx="818804" cy="153235"/>
            </a:xfrm>
            <a:prstGeom prst="rect">
              <a:avLst/>
            </a:prstGeom>
            <a:solidFill>
              <a:srgbClr val="C0D6FF"/>
            </a:solidFill>
            <a:ln>
              <a:solidFill>
                <a:srgbClr val="C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8853" y="4875621"/>
              <a:ext cx="589372" cy="215444"/>
            </a:xfrm>
            <a:prstGeom prst="rect">
              <a:avLst/>
            </a:prstGeom>
            <a:noFill/>
          </p:spPr>
          <p:txBody>
            <a:bodyPr wrap="square" rtlCol="0">
              <a:spAutoFit/>
            </a:bodyPr>
            <a:lstStyle/>
            <a:p>
              <a:r>
                <a:rPr lang="en-US" sz="800" b="1" dirty="0" smtClea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rPr>
                <a:t>10 NM</a:t>
              </a:r>
              <a:endParaRPr lang="en-US" sz="800" b="1" dirty="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1030" name="Picture 6" descr="http://www.fs.fed.us/eng/rsac/baer/spectral_respo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328" y="2668385"/>
            <a:ext cx="3938489" cy="19534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4"/>
          <p:cNvSpPr>
            <a:spLocks noGrp="1"/>
          </p:cNvSpPr>
          <p:nvPr>
            <p:ph type="body" sz="quarter" idx="13"/>
          </p:nvPr>
        </p:nvSpPr>
        <p:spPr>
          <a:xfrm>
            <a:off x="5789245" y="4718855"/>
            <a:ext cx="3174590" cy="274320"/>
          </a:xfrm>
        </p:spPr>
        <p:txBody>
          <a:bodyPr>
            <a:normAutofit/>
          </a:bodyPr>
          <a:lstStyle/>
          <a:p>
            <a:r>
              <a:rPr lang="en-US" dirty="0" smtClean="0"/>
              <a:t>Credit</a:t>
            </a:r>
            <a:r>
              <a:rPr lang="en-US" dirty="0" smtClean="0"/>
              <a:t>: USDA Forest Service, RSAC</a:t>
            </a:r>
            <a:endParaRPr lang="en-US" dirty="0"/>
          </a:p>
        </p:txBody>
      </p:sp>
    </p:spTree>
    <p:extLst>
      <p:ext uri="{BB962C8B-B14F-4D97-AF65-F5344CB8AC3E}">
        <p14:creationId xmlns:p14="http://schemas.microsoft.com/office/powerpoint/2010/main" val="979626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749808" y="268126"/>
            <a:ext cx="7653528" cy="833087"/>
          </a:xfrm>
        </p:spPr>
        <p:txBody>
          <a:bodyPr/>
          <a:lstStyle/>
          <a:p>
            <a:r>
              <a:rPr lang="en-US" sz="4800" dirty="0" smtClean="0"/>
              <a:t>Study Area</a:t>
            </a:r>
            <a:endParaRPr lang="en-US" sz="4800" dirty="0"/>
          </a:p>
        </p:txBody>
      </p:sp>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t="6212" r="52011" b="9848"/>
          <a:stretch/>
        </p:blipFill>
        <p:spPr>
          <a:xfrm>
            <a:off x="0" y="2635097"/>
            <a:ext cx="3620534" cy="4097685"/>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r="28628" b="16212"/>
          <a:stretch/>
        </p:blipFill>
        <p:spPr>
          <a:xfrm>
            <a:off x="4754880" y="3469342"/>
            <a:ext cx="4283994" cy="3254187"/>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r="28628" b="15985"/>
          <a:stretch/>
        </p:blipFill>
        <p:spPr>
          <a:xfrm>
            <a:off x="2552760" y="1101213"/>
            <a:ext cx="3889890" cy="2962835"/>
          </a:xfrm>
          <a:prstGeom prst="rect">
            <a:avLst/>
          </a:prstGeom>
        </p:spPr>
      </p:pic>
      <p:cxnSp>
        <p:nvCxnSpPr>
          <p:cNvPr id="53" name="Straight Arrow Connector 52"/>
          <p:cNvCxnSpPr/>
          <p:nvPr/>
        </p:nvCxnSpPr>
        <p:spPr>
          <a:xfrm flipV="1">
            <a:off x="1345623" y="3469342"/>
            <a:ext cx="1267691" cy="53635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704109" y="4634345"/>
            <a:ext cx="3112077" cy="28055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37793" t="39565" r="31522" b="35942"/>
          <a:stretch/>
        </p:blipFill>
        <p:spPr>
          <a:xfrm>
            <a:off x="238261" y="1102091"/>
            <a:ext cx="2076238" cy="1280600"/>
          </a:xfrm>
          <a:prstGeom prst="rect">
            <a:avLst/>
          </a:prstGeom>
        </p:spPr>
      </p:pic>
    </p:spTree>
    <p:extLst>
      <p:ext uri="{BB962C8B-B14F-4D97-AF65-F5344CB8AC3E}">
        <p14:creationId xmlns:p14="http://schemas.microsoft.com/office/powerpoint/2010/main" val="1134977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80644" y="909580"/>
            <a:ext cx="7982712" cy="2378150"/>
          </a:xfrm>
        </p:spPr>
        <p:txBody>
          <a:bodyPr>
            <a:normAutofit fontScale="55000" lnSpcReduction="20000"/>
          </a:bodyPr>
          <a:lstStyle/>
          <a:p>
            <a:pPr marL="342900" indent="-342900">
              <a:buFont typeface="Wingdings" panose="05000000000000000000" pitchFamily="2" charset="2"/>
              <a:buChar char="§"/>
            </a:pPr>
            <a:r>
              <a:rPr lang="en-US" sz="3600" dirty="0" smtClean="0"/>
              <a:t>Utilize </a:t>
            </a:r>
            <a:r>
              <a:rPr lang="en-US" sz="3600" dirty="0"/>
              <a:t>simulated HyspIRI data to produce wildfire burn severity and vegetation monitoring products, such as dNBR and </a:t>
            </a:r>
            <a:r>
              <a:rPr lang="en-US" sz="3600" dirty="0" smtClean="0"/>
              <a:t>RdNBR, </a:t>
            </a:r>
            <a:r>
              <a:rPr lang="en-US" sz="3600" dirty="0"/>
              <a:t>to aid wildfire mitigation </a:t>
            </a:r>
            <a:r>
              <a:rPr lang="en-US" sz="3600" dirty="0" smtClean="0"/>
              <a:t>and ecosystem </a:t>
            </a:r>
            <a:r>
              <a:rPr lang="en-US" sz="3600" dirty="0" smtClean="0"/>
              <a:t>restoration</a:t>
            </a:r>
          </a:p>
          <a:p>
            <a:endParaRPr lang="en-US" sz="3600" dirty="0" smtClean="0"/>
          </a:p>
          <a:p>
            <a:pPr marL="342900" indent="-342900">
              <a:buFont typeface="Wingdings" panose="05000000000000000000" pitchFamily="2" charset="2"/>
              <a:buChar char="§"/>
            </a:pPr>
            <a:r>
              <a:rPr lang="en-US" sz="3600" dirty="0" smtClean="0"/>
              <a:t>Quantitatively </a:t>
            </a:r>
            <a:r>
              <a:rPr lang="en-US" sz="3600" dirty="0" smtClean="0"/>
              <a:t>compare simulated HyspIRI derived products </a:t>
            </a:r>
            <a:r>
              <a:rPr lang="en-US" sz="3600" dirty="0"/>
              <a:t>to similar Landsat based products </a:t>
            </a:r>
            <a:r>
              <a:rPr lang="en-US" sz="3600" dirty="0" smtClean="0"/>
              <a:t>calculated by </a:t>
            </a:r>
            <a:r>
              <a:rPr lang="en-US" sz="3600" dirty="0"/>
              <a:t>the USDA Forest Service </a:t>
            </a:r>
            <a:r>
              <a:rPr lang="en-US" sz="3600" dirty="0" smtClean="0"/>
              <a:t>to determine </a:t>
            </a:r>
            <a:r>
              <a:rPr lang="en-US" sz="3600" dirty="0"/>
              <a:t>how hyperspectral data can be used to improve upon current </a:t>
            </a:r>
            <a:r>
              <a:rPr lang="en-US" sz="3600" dirty="0" smtClean="0"/>
              <a:t>methods</a:t>
            </a:r>
            <a:endParaRPr lang="en-US" sz="3600" dirty="0"/>
          </a:p>
          <a:p>
            <a:endParaRPr lang="en-US" dirty="0"/>
          </a:p>
        </p:txBody>
      </p:sp>
      <p:sp>
        <p:nvSpPr>
          <p:cNvPr id="9" name="Text Placeholder 8"/>
          <p:cNvSpPr>
            <a:spLocks noGrp="1"/>
          </p:cNvSpPr>
          <p:nvPr>
            <p:ph type="body" sz="quarter" idx="14"/>
          </p:nvPr>
        </p:nvSpPr>
        <p:spPr>
          <a:xfrm>
            <a:off x="580644" y="205494"/>
            <a:ext cx="7982712" cy="704088"/>
          </a:xfrm>
        </p:spPr>
        <p:txBody>
          <a:bodyPr/>
          <a:lstStyle/>
          <a:p>
            <a:r>
              <a:rPr lang="en-US" dirty="0" smtClean="0"/>
              <a:t>Project Objectives</a:t>
            </a:r>
            <a:endParaRPr lang="en-US" dirty="0"/>
          </a:p>
        </p:txBody>
      </p:sp>
      <p:pic>
        <p:nvPicPr>
          <p:cNvPr id="4098" name="Picture 2" descr="http://inciweb.nwcg.gov/photos/CASNF/2014-07-28-1307-French-Fire/picts/2014_07_29-19.42.01.765-CDT.jpeg"/>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21936" b="219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3"/>
          </p:nvPr>
        </p:nvSpPr>
        <p:spPr>
          <a:xfrm>
            <a:off x="0" y="3426431"/>
            <a:ext cx="1345915" cy="274320"/>
          </a:xfrm>
        </p:spPr>
        <p:txBody>
          <a:bodyPr>
            <a:normAutofit/>
          </a:bodyPr>
          <a:lstStyle/>
          <a:p>
            <a:r>
              <a:rPr lang="en-US" dirty="0" smtClean="0"/>
              <a:t>Credit</a:t>
            </a:r>
            <a:r>
              <a:rPr lang="en-US" dirty="0" smtClean="0"/>
              <a:t>: </a:t>
            </a:r>
            <a:r>
              <a:rPr lang="en-US" dirty="0" err="1" smtClean="0"/>
              <a:t>Inciweb</a:t>
            </a:r>
            <a:endParaRPr lang="en-US" dirty="0"/>
          </a:p>
        </p:txBody>
      </p:sp>
    </p:spTree>
    <p:extLst>
      <p:ext uri="{BB962C8B-B14F-4D97-AF65-F5344CB8AC3E}">
        <p14:creationId xmlns:p14="http://schemas.microsoft.com/office/powerpoint/2010/main" val="2211706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58040" y="281874"/>
            <a:ext cx="8494768" cy="704088"/>
          </a:xfrm>
        </p:spPr>
        <p:txBody>
          <a:bodyPr/>
          <a:lstStyle/>
          <a:p>
            <a:r>
              <a:rPr lang="en-US" sz="3600" dirty="0" smtClean="0"/>
              <a:t>Rim Fire – HyspIRI Qualitative Analysis</a:t>
            </a:r>
            <a:endParaRPr lang="en-US" sz="3600" dirty="0"/>
          </a:p>
        </p:txBody>
      </p:sp>
      <p:sp>
        <p:nvSpPr>
          <p:cNvPr id="4" name="Text Placeholder 3"/>
          <p:cNvSpPr>
            <a:spLocks noGrp="1"/>
          </p:cNvSpPr>
          <p:nvPr>
            <p:ph type="body" sz="quarter" idx="13"/>
          </p:nvPr>
        </p:nvSpPr>
        <p:spPr>
          <a:xfrm>
            <a:off x="4633645" y="6060424"/>
            <a:ext cx="3262682" cy="274320"/>
          </a:xfrm>
        </p:spPr>
        <p:txBody>
          <a:bodyPr>
            <a:noAutofit/>
          </a:bodyPr>
          <a:lstStyle/>
          <a:p>
            <a:r>
              <a:rPr lang="en-US" dirty="0" smtClean="0"/>
              <a:t>Credit</a:t>
            </a:r>
            <a:r>
              <a:rPr lang="en-US" dirty="0" smtClean="0"/>
              <a:t>: SSC DEVELOP California Disasters </a:t>
            </a:r>
            <a:r>
              <a:rPr lang="en-US" dirty="0" smtClean="0"/>
              <a:t>I</a:t>
            </a:r>
            <a:endParaRPr lang="en-US" dirty="0"/>
          </a:p>
        </p:txBody>
      </p:sp>
      <p:pic>
        <p:nvPicPr>
          <p:cNvPr id="8"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2222" t="4220" r="1311" b="3968"/>
          <a:stretch/>
        </p:blipFill>
        <p:spPr>
          <a:xfrm>
            <a:off x="1421896" y="1230729"/>
            <a:ext cx="6567055" cy="482969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1" y="4154731"/>
            <a:ext cx="1083469" cy="136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70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3041</TotalTime>
  <Words>1991</Words>
  <Application>Microsoft Office PowerPoint</Application>
  <PresentationFormat>On-screen Show (4:3)</PresentationFormat>
  <Paragraphs>182</Paragraphs>
  <Slides>29</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Cambria Math</vt:lpstr>
      <vt:lpstr>Century Gothic</vt:lpstr>
      <vt:lpstr>Helvetica Neue</vt:lpstr>
      <vt:lpstr>Lucida Grande</vt:lpstr>
      <vt:lpstr>Questrial</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Orne, Tiffani N. (LARC-E3)[SSAI DEVELOP]</cp:lastModifiedBy>
  <cp:revision>202</cp:revision>
  <dcterms:created xsi:type="dcterms:W3CDTF">2015-05-18T13:26:09Z</dcterms:created>
  <dcterms:modified xsi:type="dcterms:W3CDTF">2015-07-15T18:57:24Z</dcterms:modified>
</cp:coreProperties>
</file>